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4" autoAdjust="0"/>
    <p:restoredTop sz="95764" autoAdjust="0"/>
  </p:normalViewPr>
  <p:slideViewPr>
    <p:cSldViewPr snapToGrid="0" snapToObjects="1">
      <p:cViewPr varScale="1">
        <p:scale>
          <a:sx n="117" d="100"/>
          <a:sy n="117" d="100"/>
        </p:scale>
        <p:origin x="-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EC9023F-CBE1-C643-9A84-548031854CA2}" type="datetimeFigureOut">
              <a:rPr lang="en-US" smtClean="0"/>
              <a:t>9/2/11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C520D66-6FED-7D47-BD47-0C774DE4BD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doc/manuals/R-lang.html" TargetMode="External"/><Relationship Id="rId4" Type="http://schemas.openxmlformats.org/officeDocument/2006/relationships/hyperlink" Target="http://cran.cnr.berkeley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-project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8545" y="5364825"/>
            <a:ext cx="4038600" cy="933450"/>
          </a:xfrm>
        </p:spPr>
        <p:txBody>
          <a:bodyPr anchor="b"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026" y="4622504"/>
            <a:ext cx="2222812" cy="168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8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Creating Matrix</a:t>
            </a:r>
          </a:p>
          <a:p>
            <a:pPr lvl="1"/>
            <a:r>
              <a:rPr lang="en-US" dirty="0" smtClean="0"/>
              <a:t>matrix(1:10, </a:t>
            </a:r>
            <a:r>
              <a:rPr lang="en-US" dirty="0" err="1" smtClean="0"/>
              <a:t>nrow</a:t>
            </a:r>
            <a:r>
              <a:rPr lang="en-US" dirty="0" smtClean="0"/>
              <a:t>=2)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atrix(1:10, </a:t>
            </a:r>
            <a:r>
              <a:rPr lang="en-US" dirty="0" err="1" smtClean="0"/>
              <a:t>ncol</a:t>
            </a:r>
            <a:r>
              <a:rPr lang="en-US" dirty="0" smtClean="0"/>
              <a:t>=2)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atrix(1:10, </a:t>
            </a:r>
            <a:r>
              <a:rPr lang="en-US" dirty="0" err="1" smtClean="0"/>
              <a:t>ncol</a:t>
            </a:r>
            <a:r>
              <a:rPr lang="en-US" dirty="0" smtClean="0"/>
              <a:t>=2, </a:t>
            </a:r>
            <a:r>
              <a:rPr lang="en-US" dirty="0" err="1" smtClean="0"/>
              <a:t>nrow</a:t>
            </a:r>
            <a:r>
              <a:rPr lang="en-US" dirty="0" smtClean="0"/>
              <a:t>=2 -- will only store first four elements</a:t>
            </a:r>
          </a:p>
          <a:p>
            <a:r>
              <a:rPr lang="en-US" dirty="0"/>
              <a:t>Assign Names</a:t>
            </a:r>
          </a:p>
          <a:p>
            <a:pPr lvl="1"/>
            <a:r>
              <a:rPr lang="en-US" dirty="0" err="1"/>
              <a:t>row.names</a:t>
            </a:r>
            <a:r>
              <a:rPr lang="en-US" dirty="0"/>
              <a:t>(m) &lt;- c(“row1”,”row2”)</a:t>
            </a:r>
          </a:p>
          <a:p>
            <a:pPr lvl="1"/>
            <a:r>
              <a:rPr lang="en-US" dirty="0" err="1"/>
              <a:t>colnames</a:t>
            </a:r>
            <a:r>
              <a:rPr lang="en-US" dirty="0"/>
              <a:t>(m) &lt;- c(“col1”,”col2”)</a:t>
            </a:r>
          </a:p>
          <a:p>
            <a:pPr lvl="1"/>
            <a:r>
              <a:rPr lang="en-US" dirty="0" err="1"/>
              <a:t>dimnames</a:t>
            </a:r>
            <a:r>
              <a:rPr lang="en-US" dirty="0"/>
              <a:t>(m) &lt;- </a:t>
            </a:r>
            <a:r>
              <a:rPr lang="en-US" dirty="0" err="1"/>
              <a:t>dimnames</a:t>
            </a:r>
            <a:r>
              <a:rPr lang="en-US" dirty="0"/>
              <a:t>(m) &lt;- list(LETTERS[1:nrow(m)], LETTERS[(</a:t>
            </a:r>
            <a:r>
              <a:rPr lang="en-US" dirty="0" err="1"/>
              <a:t>nrow</a:t>
            </a:r>
            <a:r>
              <a:rPr lang="en-US" dirty="0"/>
              <a:t>(m)+1):(</a:t>
            </a:r>
            <a:r>
              <a:rPr lang="en-US" dirty="0" err="1"/>
              <a:t>nrow</a:t>
            </a:r>
            <a:r>
              <a:rPr lang="en-US" dirty="0"/>
              <a:t>(m)+</a:t>
            </a:r>
            <a:r>
              <a:rPr lang="en-US" dirty="0" err="1"/>
              <a:t>ncol</a:t>
            </a:r>
            <a:r>
              <a:rPr lang="en-US" dirty="0"/>
              <a:t>(m))])</a:t>
            </a:r>
          </a:p>
          <a:p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5336" y="1985963"/>
            <a:ext cx="3657600" cy="414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Accessing Elements</a:t>
            </a:r>
          </a:p>
          <a:p>
            <a:pPr lvl="1"/>
            <a:r>
              <a:rPr lang="en-US" dirty="0" smtClean="0"/>
              <a:t>M[1,3]</a:t>
            </a:r>
          </a:p>
          <a:p>
            <a:pPr lvl="1"/>
            <a:r>
              <a:rPr lang="en-US" dirty="0" smtClean="0"/>
              <a:t>M[,3]</a:t>
            </a:r>
          </a:p>
          <a:p>
            <a:pPr lvl="1"/>
            <a:r>
              <a:rPr lang="en-US" dirty="0" smtClean="0"/>
              <a:t>M[1,]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ength(m) </a:t>
            </a:r>
            <a:r>
              <a:rPr lang="en-US" dirty="0" smtClean="0">
                <a:sym typeface="Wingdings"/>
              </a:rPr>
              <a:t> number of elements</a:t>
            </a:r>
          </a:p>
          <a:p>
            <a:pPr lvl="1"/>
            <a:r>
              <a:rPr lang="en-US" dirty="0" err="1">
                <a:sym typeface="Wingdings"/>
              </a:rPr>
              <a:t>n</a:t>
            </a:r>
            <a:r>
              <a:rPr lang="en-US" dirty="0" err="1" smtClean="0">
                <a:sym typeface="Wingdings"/>
              </a:rPr>
              <a:t>row</a:t>
            </a:r>
            <a:r>
              <a:rPr lang="en-US" dirty="0" smtClean="0">
                <a:sym typeface="Wingdings"/>
              </a:rPr>
              <a:t>(m)</a:t>
            </a:r>
          </a:p>
          <a:p>
            <a:pPr lvl="1"/>
            <a:r>
              <a:rPr lang="en-US" dirty="0" err="1">
                <a:sym typeface="Wingdings"/>
              </a:rPr>
              <a:t>n</a:t>
            </a:r>
            <a:r>
              <a:rPr lang="en-US" dirty="0" err="1" smtClean="0">
                <a:sym typeface="Wingdings"/>
              </a:rPr>
              <a:t>col</a:t>
            </a:r>
            <a:r>
              <a:rPr lang="en-US" dirty="0" smtClean="0">
                <a:sym typeface="Wingdings"/>
              </a:rPr>
              <a:t>(m)</a:t>
            </a:r>
          </a:p>
          <a:p>
            <a:pPr lvl="1"/>
            <a:r>
              <a:rPr lang="en-US" dirty="0" smtClean="0">
                <a:sym typeface="Wingdings"/>
              </a:rPr>
              <a:t>mean</a:t>
            </a:r>
          </a:p>
          <a:p>
            <a:pPr lvl="1"/>
            <a:r>
              <a:rPr lang="en-US" dirty="0" smtClean="0">
                <a:sym typeface="Wingdings"/>
              </a:rPr>
              <a:t>Table</a:t>
            </a:r>
          </a:p>
          <a:p>
            <a:pPr lvl="2"/>
            <a:r>
              <a:rPr lang="en-US" dirty="0">
                <a:sym typeface="Wingdings"/>
              </a:rPr>
              <a:t>m &lt;- matrix(sample(1:10, 15, replace=T), </a:t>
            </a:r>
            <a:r>
              <a:rPr lang="en-US" dirty="0" err="1">
                <a:sym typeface="Wingdings"/>
              </a:rPr>
              <a:t>nrow</a:t>
            </a:r>
            <a:r>
              <a:rPr lang="en-US" dirty="0">
                <a:sym typeface="Wingdings"/>
              </a:rPr>
              <a:t>=3</a:t>
            </a:r>
            <a:r>
              <a:rPr lang="en-US" dirty="0" smtClean="0">
                <a:sym typeface="Wingdings"/>
              </a:rPr>
              <a:t>)</a:t>
            </a:r>
          </a:p>
          <a:p>
            <a:pPr lvl="2"/>
            <a:r>
              <a:rPr lang="en-US" dirty="0">
                <a:sym typeface="Wingdings"/>
              </a:rPr>
              <a:t>t</a:t>
            </a:r>
            <a:r>
              <a:rPr lang="en-US" dirty="0" smtClean="0">
                <a:sym typeface="Wingdings"/>
              </a:rPr>
              <a:t>able(m)</a:t>
            </a:r>
          </a:p>
          <a:p>
            <a:pPr lvl="1"/>
            <a:r>
              <a:rPr lang="en-US" dirty="0" smtClean="0">
                <a:sym typeface="Wingdings"/>
              </a:rPr>
              <a:t>...</a:t>
            </a:r>
          </a:p>
          <a:p>
            <a:pPr lvl="1"/>
            <a:r>
              <a:rPr lang="en-US" dirty="0" smtClean="0">
                <a:sym typeface="Wingdings"/>
              </a:rPr>
              <a:t>…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5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Analogous to Excel tables – collection of columns where each column is of a particular type</a:t>
            </a:r>
          </a:p>
          <a:p>
            <a:r>
              <a:rPr lang="en-US" dirty="0" smtClean="0"/>
              <a:t>Creating Data Frames</a:t>
            </a:r>
          </a:p>
          <a:p>
            <a:pPr lvl="1"/>
            <a:r>
              <a:rPr lang="en-US" dirty="0"/>
              <a:t>d &lt;- </a:t>
            </a:r>
            <a:r>
              <a:rPr lang="en-US" dirty="0" err="1"/>
              <a:t>data.frame</a:t>
            </a:r>
            <a:r>
              <a:rPr lang="en-US" dirty="0" smtClean="0"/>
              <a:t>(</a:t>
            </a:r>
            <a:br>
              <a:rPr lang="en-US" dirty="0" smtClean="0"/>
            </a:br>
            <a:r>
              <a:rPr lang="en-US" dirty="0" err="1" smtClean="0"/>
              <a:t>colA</a:t>
            </a:r>
            <a:r>
              <a:rPr lang="en-US" dirty="0"/>
              <a:t>=sample(</a:t>
            </a:r>
            <a:r>
              <a:rPr lang="en-US" dirty="0" err="1"/>
              <a:t>seq</a:t>
            </a:r>
            <a:r>
              <a:rPr lang="en-US" dirty="0"/>
              <a:t>(1,10),12, replace=T)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colB</a:t>
            </a:r>
            <a:r>
              <a:rPr lang="en-US" dirty="0"/>
              <a:t>=sample(</a:t>
            </a:r>
            <a:r>
              <a:rPr lang="en-US" dirty="0" err="1"/>
              <a:t>seq</a:t>
            </a:r>
            <a:r>
              <a:rPr lang="en-US" dirty="0"/>
              <a:t>(1,10), 12, replace=T)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colC</a:t>
            </a:r>
            <a:r>
              <a:rPr lang="en-US" dirty="0"/>
              <a:t>=sample(</a:t>
            </a:r>
            <a:r>
              <a:rPr lang="en-US" dirty="0" err="1"/>
              <a:t>seq</a:t>
            </a:r>
            <a:r>
              <a:rPr lang="en-US" dirty="0"/>
              <a:t>(1,10), 12, replace=T</a:t>
            </a:r>
            <a:r>
              <a:rPr lang="en-US" dirty="0" smtClean="0"/>
              <a:t>))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Accessing Elements</a:t>
            </a:r>
          </a:p>
          <a:p>
            <a:pPr lvl="1"/>
            <a:r>
              <a:rPr lang="en-US" dirty="0" smtClean="0"/>
              <a:t>d[1:10,]</a:t>
            </a:r>
          </a:p>
          <a:p>
            <a:pPr lvl="1"/>
            <a:r>
              <a:rPr lang="en-US" dirty="0" smtClean="0"/>
              <a:t>d[1, c(“</a:t>
            </a:r>
            <a:r>
              <a:rPr lang="en-US" dirty="0" err="1" smtClean="0"/>
              <a:t>colA</a:t>
            </a:r>
            <a:r>
              <a:rPr lang="en-US" dirty="0" smtClean="0"/>
              <a:t>”, “</a:t>
            </a:r>
            <a:r>
              <a:rPr lang="en-US" dirty="0" err="1" smtClean="0"/>
              <a:t>colB</a:t>
            </a:r>
            <a:r>
              <a:rPr lang="en-US" dirty="0" smtClean="0"/>
              <a:t>”)]</a:t>
            </a:r>
          </a:p>
          <a:p>
            <a:pPr lvl="1"/>
            <a:r>
              <a:rPr lang="en-US" dirty="0" smtClean="0"/>
              <a:t>d[, “</a:t>
            </a:r>
            <a:r>
              <a:rPr lang="en-US" dirty="0" err="1" smtClean="0"/>
              <a:t>colA</a:t>
            </a:r>
            <a:r>
              <a:rPr lang="en-US" dirty="0" smtClean="0"/>
              <a:t>”] OR  </a:t>
            </a:r>
            <a:r>
              <a:rPr lang="en-US" dirty="0" err="1" smtClean="0"/>
              <a:t>d$colA</a:t>
            </a:r>
            <a:endParaRPr lang="en-US" dirty="0" smtClean="0"/>
          </a:p>
          <a:p>
            <a:r>
              <a:rPr lang="en-US" dirty="0" smtClean="0"/>
              <a:t>Functions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6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 Examples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dirty="0" smtClean="0"/>
              <a:t>Example I</a:t>
            </a:r>
          </a:p>
          <a:p>
            <a:pPr marL="457200" lvl="2"/>
            <a:r>
              <a:rPr lang="en-US" dirty="0" smtClean="0"/>
              <a:t>d </a:t>
            </a:r>
            <a:r>
              <a:rPr lang="en-US" dirty="0"/>
              <a:t>&lt;- </a:t>
            </a:r>
            <a:r>
              <a:rPr lang="en-US" dirty="0" err="1"/>
              <a:t>data.frame</a:t>
            </a:r>
            <a:r>
              <a:rPr lang="en-US" dirty="0"/>
              <a:t>(a=sample(1:10, 15, replace=T), b=sample(LETTERS[1:10], 15, replace=T)</a:t>
            </a:r>
            <a:r>
              <a:rPr lang="en-US" dirty="0" smtClean="0"/>
              <a:t>)</a:t>
            </a:r>
          </a:p>
          <a:p>
            <a:pPr marL="457200" lvl="2"/>
            <a:r>
              <a:rPr lang="en-US" dirty="0"/>
              <a:t>t</a:t>
            </a:r>
            <a:r>
              <a:rPr lang="en-US" dirty="0" smtClean="0"/>
              <a:t>able</a:t>
            </a:r>
            <a:r>
              <a:rPr lang="en-US" dirty="0"/>
              <a:t>(d) – returns matrix with </a:t>
            </a:r>
            <a:r>
              <a:rPr lang="en-US" dirty="0" smtClean="0"/>
              <a:t>frequency</a:t>
            </a:r>
          </a:p>
          <a:p>
            <a:pPr marL="457200" lvl="2"/>
            <a:r>
              <a:rPr lang="en-US" dirty="0" err="1" smtClean="0"/>
              <a:t>as.data.frame</a:t>
            </a:r>
            <a:r>
              <a:rPr lang="en-US" dirty="0"/>
              <a:t>(table(d)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 2</a:t>
            </a:r>
          </a:p>
          <a:p>
            <a:pPr lvl="1"/>
            <a:r>
              <a:rPr lang="en-US" dirty="0" smtClean="0"/>
              <a:t>d </a:t>
            </a:r>
            <a:r>
              <a:rPr lang="en-US" dirty="0"/>
              <a:t>&lt;- </a:t>
            </a:r>
            <a:r>
              <a:rPr lang="en-US" dirty="0" err="1"/>
              <a:t>data.frame</a:t>
            </a:r>
            <a:r>
              <a:rPr lang="en-US" dirty="0"/>
              <a:t>(a=sample(1:10, 15, replace=T), b=sample(1:10, 15, replace=T)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ddmargins</a:t>
            </a:r>
            <a:r>
              <a:rPr lang="en-US" dirty="0" smtClean="0"/>
              <a:t>(m,1, FUN=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lot(</a:t>
            </a:r>
            <a:r>
              <a:rPr lang="en-US" dirty="0" err="1" smtClean="0"/>
              <a:t>d$a</a:t>
            </a:r>
            <a:r>
              <a:rPr lang="en-US" dirty="0" smtClean="0"/>
              <a:t>, </a:t>
            </a:r>
            <a:r>
              <a:rPr lang="en-US" dirty="0" err="1" smtClean="0"/>
              <a:t>d$b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h</a:t>
            </a:r>
            <a:r>
              <a:rPr lang="en-US" dirty="0" err="1" smtClean="0"/>
              <a:t>ist</a:t>
            </a:r>
            <a:r>
              <a:rPr lang="en-US" dirty="0" smtClean="0"/>
              <a:t>(</a:t>
            </a:r>
            <a:r>
              <a:rPr lang="en-US" dirty="0" err="1" smtClean="0"/>
              <a:t>d$a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3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NCStats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Subset (be careful of subset – note </a:t>
            </a:r>
            <a:r>
              <a:rPr lang="en-US" dirty="0" err="1" smtClean="0"/>
              <a:t>captial</a:t>
            </a:r>
            <a:r>
              <a:rPr lang="en-US" dirty="0" smtClean="0"/>
              <a:t> S versus small s)</a:t>
            </a:r>
          </a:p>
          <a:p>
            <a:r>
              <a:rPr lang="en-US" dirty="0" err="1" smtClean="0"/>
              <a:t>plyr</a:t>
            </a:r>
            <a:r>
              <a:rPr lang="en-US" dirty="0" smtClean="0"/>
              <a:t> – for group, divide and manipulating data frames</a:t>
            </a:r>
          </a:p>
          <a:p>
            <a:r>
              <a:rPr lang="en-US" dirty="0" smtClean="0"/>
              <a:t>gplot2 – for graphing </a:t>
            </a:r>
          </a:p>
          <a:p>
            <a:r>
              <a:rPr lang="en-US" dirty="0" smtClean="0"/>
              <a:t>DBI – database interface</a:t>
            </a:r>
          </a:p>
          <a:p>
            <a:r>
              <a:rPr lang="en-US" dirty="0" smtClean="0"/>
              <a:t>E1071 – misc. functions mostly for machine learning</a:t>
            </a:r>
          </a:p>
          <a:p>
            <a:r>
              <a:rPr lang="en-US" dirty="0" err="1" smtClean="0"/>
              <a:t>Gbm</a:t>
            </a:r>
            <a:r>
              <a:rPr lang="en-US" dirty="0" smtClean="0"/>
              <a:t> – Gradient boosted decision tree implementation</a:t>
            </a:r>
          </a:p>
          <a:p>
            <a:r>
              <a:rPr lang="en-US" dirty="0" smtClean="0"/>
              <a:t>Reshape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4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 Manipulations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70344"/>
            <a:ext cx="7556313" cy="4144963"/>
          </a:xfrm>
        </p:spPr>
        <p:txBody>
          <a:bodyPr/>
          <a:lstStyle/>
          <a:p>
            <a:r>
              <a:rPr lang="en-US" dirty="0"/>
              <a:t>d &lt;- </a:t>
            </a:r>
            <a:r>
              <a:rPr lang="en-US" dirty="0" err="1"/>
              <a:t>as.data.frame</a:t>
            </a:r>
            <a:r>
              <a:rPr lang="en-US" dirty="0"/>
              <a:t>(</a:t>
            </a:r>
            <a:r>
              <a:rPr lang="en-US" dirty="0" err="1" smtClean="0"/>
              <a:t>UCBAdmissions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Find Number of Applications based on gender and </a:t>
            </a:r>
            <a:r>
              <a:rPr lang="en-US" dirty="0" err="1" smtClean="0"/>
              <a:t>dept</a:t>
            </a:r>
            <a:endParaRPr lang="en-US" dirty="0" smtClean="0"/>
          </a:p>
          <a:p>
            <a:pPr lvl="1"/>
            <a:r>
              <a:rPr lang="en-US" dirty="0" err="1"/>
              <a:t>ddply</a:t>
            </a:r>
            <a:r>
              <a:rPr lang="en-US" dirty="0"/>
              <a:t>(</a:t>
            </a:r>
            <a:r>
              <a:rPr lang="en-US" dirty="0" smtClean="0"/>
              <a:t>d, </a:t>
            </a:r>
            <a:r>
              <a:rPr lang="en-US" dirty="0"/>
              <a:t>c("</a:t>
            </a:r>
            <a:r>
              <a:rPr lang="en-US" dirty="0" err="1"/>
              <a:t>Dept</a:t>
            </a:r>
            <a:r>
              <a:rPr lang="en-US" dirty="0"/>
              <a:t>","Gender"), function(x){sum(</a:t>
            </a:r>
            <a:r>
              <a:rPr lang="en-US" dirty="0" err="1"/>
              <a:t>x$Freq</a:t>
            </a:r>
            <a:r>
              <a:rPr lang="en-US" dirty="0"/>
              <a:t>)}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eshape(d, </a:t>
            </a:r>
            <a:r>
              <a:rPr lang="en-US" dirty="0" err="1" smtClean="0"/>
              <a:t>idvar</a:t>
            </a:r>
            <a:r>
              <a:rPr lang="en-US" dirty="0" smtClean="0"/>
              <a:t>=c(“Gender”,”</a:t>
            </a:r>
            <a:r>
              <a:rPr lang="en-US" dirty="0" err="1" smtClean="0"/>
              <a:t>Dept</a:t>
            </a:r>
            <a:r>
              <a:rPr lang="en-US" dirty="0" smtClean="0"/>
              <a:t>”), </a:t>
            </a:r>
            <a:r>
              <a:rPr lang="en-US" dirty="0" err="1" smtClean="0"/>
              <a:t>timevar</a:t>
            </a:r>
            <a:r>
              <a:rPr lang="en-US" dirty="0" smtClean="0"/>
              <a:t>=“Admit”, direction=“wide”)</a:t>
            </a:r>
          </a:p>
          <a:p>
            <a:pPr lvl="1"/>
            <a:r>
              <a:rPr lang="en-US" dirty="0"/>
              <a:t>names(d) &lt;- c("Gender","</a:t>
            </a:r>
            <a:r>
              <a:rPr lang="en-US" dirty="0" err="1"/>
              <a:t>Dept</a:t>
            </a:r>
            <a:r>
              <a:rPr lang="en-US" dirty="0"/>
              <a:t>","</a:t>
            </a:r>
            <a:r>
              <a:rPr lang="en-US" dirty="0" err="1"/>
              <a:t>Admitted","Rejected</a:t>
            </a:r>
            <a:r>
              <a:rPr lang="en-US" dirty="0"/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74306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by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/>
              <a:t>oss </a:t>
            </a:r>
            <a:r>
              <a:rPr lang="en-US" dirty="0" err="1" smtClean="0"/>
              <a:t>Ihaka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0000"/>
                </a:solidFill>
              </a:rPr>
              <a:t>R</a:t>
            </a:r>
            <a:r>
              <a:rPr lang="en-US" dirty="0" smtClean="0"/>
              <a:t>obert Gentleman at the University of Auckland, NZ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Open source software environment for statistical computing and graphics</a:t>
            </a:r>
          </a:p>
          <a:p>
            <a:endParaRPr lang="en-US" dirty="0" smtClean="0"/>
          </a:p>
          <a:p>
            <a:r>
              <a:rPr lang="en-US" dirty="0" smtClean="0"/>
              <a:t>An Interpreted language </a:t>
            </a:r>
          </a:p>
          <a:p>
            <a:endParaRPr lang="en-US" dirty="0" smtClean="0"/>
          </a:p>
          <a:p>
            <a:r>
              <a:rPr lang="en-US" dirty="0" smtClean="0"/>
              <a:t>Implementation of S (developed by John Chambers while at Bell Labs)</a:t>
            </a:r>
          </a:p>
        </p:txBody>
      </p:sp>
    </p:spTree>
    <p:extLst>
      <p:ext uri="{BB962C8B-B14F-4D97-AF65-F5344CB8AC3E}">
        <p14:creationId xmlns:p14="http://schemas.microsoft.com/office/powerpoint/2010/main" val="330379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Website: </a:t>
            </a:r>
            <a:r>
              <a:rPr lang="en-US" dirty="0" smtClean="0">
                <a:hlinkClick r:id="rId2"/>
              </a:rPr>
              <a:t>http://www.r-project.org/</a:t>
            </a:r>
            <a:endParaRPr lang="en-US" dirty="0" smtClean="0"/>
          </a:p>
          <a:p>
            <a:r>
              <a:rPr lang="en-US" dirty="0" smtClean="0"/>
              <a:t>Online Manual: </a:t>
            </a:r>
          </a:p>
          <a:p>
            <a:pPr lvl="1"/>
            <a:r>
              <a:rPr lang="en-US" dirty="0" smtClean="0">
                <a:hlinkClick r:id="rId3"/>
              </a:rPr>
              <a:t>http://cran.r-project.org/manuals.html</a:t>
            </a:r>
          </a:p>
          <a:p>
            <a:pPr lvl="1"/>
            <a:r>
              <a:rPr lang="en-US" dirty="0" smtClean="0">
                <a:hlinkClick r:id="rId3"/>
              </a:rPr>
              <a:t>http://cran.r-project.org/doc/manuals/R-lang.html</a:t>
            </a:r>
            <a:r>
              <a:rPr lang="en-US" dirty="0" smtClean="0"/>
              <a:t> (Recommended)</a:t>
            </a:r>
          </a:p>
          <a:p>
            <a:r>
              <a:rPr lang="en-US" dirty="0" smtClean="0"/>
              <a:t>Packages: </a:t>
            </a:r>
            <a:r>
              <a:rPr lang="en-US" dirty="0" smtClean="0">
                <a:hlinkClick r:id="rId4"/>
              </a:rPr>
              <a:t>http://cran.cnr.berkeley.edu/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0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smtClean="0"/>
              <a:t>R Environment &gt; Packages &amp; Data &gt; Package Installer &gt; Search</a:t>
            </a:r>
          </a:p>
          <a:p>
            <a:pPr>
              <a:buFontTx/>
              <a:buChar char="•"/>
            </a:pPr>
            <a:r>
              <a:rPr lang="en-US" dirty="0" smtClean="0"/>
              <a:t>Select Package and Install</a:t>
            </a:r>
          </a:p>
          <a:p>
            <a:pPr>
              <a:buFontTx/>
              <a:buChar char="•"/>
            </a:pPr>
            <a:r>
              <a:rPr lang="en-US" dirty="0" smtClean="0"/>
              <a:t>R </a:t>
            </a:r>
            <a:r>
              <a:rPr lang="en-US" dirty="0"/>
              <a:t>Environment &gt; Packages &amp; Data &gt; Package Installer &gt; Search</a:t>
            </a:r>
          </a:p>
          <a:p>
            <a:pPr>
              <a:buFontTx/>
              <a:buChar char="•"/>
            </a:pPr>
            <a:r>
              <a:rPr lang="en-US" dirty="0"/>
              <a:t>Select Package and Install</a:t>
            </a:r>
          </a:p>
          <a:p>
            <a:pPr lvl="1">
              <a:buFontTx/>
              <a:buChar char="•"/>
            </a:pPr>
            <a:endParaRPr lang="en-US" dirty="0" smtClean="0"/>
          </a:p>
          <a:p>
            <a:pPr lvl="1">
              <a:buFontTx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71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</a:p>
          <a:p>
            <a:r>
              <a:rPr lang="en-US" dirty="0" smtClean="0"/>
              <a:t>Logical (True/False or T/F) 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Numeric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2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of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</a:p>
          <a:p>
            <a:r>
              <a:rPr lang="en-US" dirty="0" smtClean="0"/>
              <a:t>Lists</a:t>
            </a:r>
          </a:p>
          <a:p>
            <a:r>
              <a:rPr lang="en-US" b="1" dirty="0" smtClean="0"/>
              <a:t>Factors</a:t>
            </a:r>
          </a:p>
          <a:p>
            <a:r>
              <a:rPr lang="en-US" dirty="0" smtClean="0"/>
              <a:t>Matrix</a:t>
            </a:r>
          </a:p>
          <a:p>
            <a:r>
              <a:rPr lang="en-US" b="1" dirty="0" smtClean="0"/>
              <a:t>Data Frames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4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Vectors</a:t>
            </a:r>
          </a:p>
          <a:p>
            <a:pPr lvl="1"/>
            <a:r>
              <a:rPr lang="en-US" dirty="0" smtClean="0"/>
              <a:t>x &lt;- c(1,2,3,4,5,100,200,300)</a:t>
            </a:r>
          </a:p>
          <a:p>
            <a:pPr lvl="1"/>
            <a:r>
              <a:rPr lang="en-US" dirty="0" smtClean="0"/>
              <a:t>x &lt;- c(“Hello”, “world”)</a:t>
            </a:r>
          </a:p>
          <a:p>
            <a:pPr lvl="1"/>
            <a:r>
              <a:rPr lang="en-US" dirty="0" smtClean="0"/>
              <a:t>x &lt;- 1:10</a:t>
            </a:r>
          </a:p>
          <a:p>
            <a:pPr lvl="1"/>
            <a:r>
              <a:rPr lang="en-US" dirty="0" smtClean="0"/>
              <a:t>x &lt;- </a:t>
            </a:r>
            <a:r>
              <a:rPr lang="en-US" dirty="0" err="1" smtClean="0"/>
              <a:t>seq</a:t>
            </a:r>
            <a:r>
              <a:rPr lang="en-US" dirty="0" smtClean="0"/>
              <a:t>(1,10,by=2)  </a:t>
            </a:r>
          </a:p>
          <a:p>
            <a:r>
              <a:rPr lang="en-US" dirty="0" smtClean="0"/>
              <a:t>Accessing Vector Elements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[1]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[1:10]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[-2]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[-1:-5]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[c(1,3,5)]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by Name</a:t>
            </a:r>
          </a:p>
          <a:p>
            <a:pPr lvl="1"/>
            <a:r>
              <a:rPr lang="en-US" dirty="0" smtClean="0"/>
              <a:t>x &lt;- 1:10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ames(x) &lt;- LETTERS[1:10]</a:t>
            </a:r>
          </a:p>
          <a:p>
            <a:pPr lvl="1"/>
            <a:r>
              <a:rPr lang="en-US" dirty="0" smtClean="0"/>
              <a:t>x[“C”]</a:t>
            </a:r>
          </a:p>
          <a:p>
            <a:r>
              <a:rPr lang="en-US" dirty="0" smtClean="0"/>
              <a:t>Vector Functions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ength(x)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in(x)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ax(x)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ean(x)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edian(x)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d </a:t>
            </a:r>
            <a:r>
              <a:rPr lang="en-US" dirty="0"/>
              <a:t>&lt;- sample(c("</a:t>
            </a:r>
            <a:r>
              <a:rPr lang="en-US" dirty="0" err="1"/>
              <a:t>yes","no","maybe</a:t>
            </a:r>
            <a:r>
              <a:rPr lang="en-US" dirty="0"/>
              <a:t>"), 10, replace=T)</a:t>
            </a:r>
          </a:p>
          <a:p>
            <a:pPr lvl="1"/>
            <a:r>
              <a:rPr lang="en-US" dirty="0" err="1" smtClean="0"/>
              <a:t>fd</a:t>
            </a:r>
            <a:r>
              <a:rPr lang="en-US" dirty="0" smtClean="0"/>
              <a:t> &lt;- factor(d)</a:t>
            </a:r>
          </a:p>
          <a:p>
            <a:pPr lvl="1"/>
            <a:r>
              <a:rPr lang="en-US" dirty="0" err="1" smtClean="0"/>
              <a:t>fd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able(</a:t>
            </a:r>
            <a:r>
              <a:rPr lang="en-US" dirty="0" err="1" smtClean="0"/>
              <a:t>fd</a:t>
            </a:r>
            <a:r>
              <a:rPr lang="en-US" dirty="0" smtClean="0"/>
              <a:t>)</a:t>
            </a:r>
          </a:p>
          <a:p>
            <a:r>
              <a:rPr lang="en-US" dirty="0" smtClean="0"/>
              <a:t>Efficient storage for character values as each character value is stored only once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</a:p>
          <a:p>
            <a:pPr lvl="1"/>
            <a:r>
              <a:rPr lang="en-US" dirty="0" smtClean="0"/>
              <a:t>d &lt;- sample(letters, 100, replace=T)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able(d[1:5])</a:t>
            </a:r>
          </a:p>
          <a:p>
            <a:pPr marL="228600" lvl="1" indent="0">
              <a:buNone/>
            </a:pPr>
            <a:r>
              <a:rPr lang="en-US" dirty="0" smtClean="0"/>
              <a:t>Versus</a:t>
            </a:r>
          </a:p>
          <a:p>
            <a:pPr lvl="1"/>
            <a:r>
              <a:rPr lang="en-US" dirty="0"/>
              <a:t>d &lt;- </a:t>
            </a:r>
            <a:r>
              <a:rPr lang="en-US" dirty="0" smtClean="0"/>
              <a:t>factor(d)</a:t>
            </a:r>
          </a:p>
          <a:p>
            <a:pPr lvl="1"/>
            <a:r>
              <a:rPr lang="en-US" dirty="0" smtClean="0"/>
              <a:t>table</a:t>
            </a:r>
            <a:r>
              <a:rPr lang="en-US" dirty="0"/>
              <a:t>(d[1:5]</a:t>
            </a:r>
            <a:r>
              <a:rPr lang="en-US" dirty="0" smtClean="0"/>
              <a:t>)</a:t>
            </a:r>
          </a:p>
          <a:p>
            <a:pPr marL="228600" lvl="1" indent="0">
              <a:buNone/>
            </a:pPr>
            <a:r>
              <a:rPr lang="en-US" dirty="0" smtClean="0"/>
              <a:t>Solution	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able(</a:t>
            </a:r>
            <a:r>
              <a:rPr lang="en-US" dirty="0" err="1" smtClean="0"/>
              <a:t>fd</a:t>
            </a:r>
            <a:r>
              <a:rPr lang="en-US" dirty="0" smtClean="0"/>
              <a:t>[1:5,drop=T])</a:t>
            </a:r>
          </a:p>
          <a:p>
            <a:pPr lvl="1"/>
            <a:r>
              <a:rPr lang="en-US" dirty="0" smtClean="0"/>
              <a:t>Or table(factor(</a:t>
            </a:r>
            <a:r>
              <a:rPr lang="en-US" dirty="0" err="1" smtClean="0"/>
              <a:t>fd</a:t>
            </a:r>
            <a:r>
              <a:rPr lang="en-US" dirty="0" smtClean="0"/>
              <a:t>[1:5]))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8517" y="1093385"/>
            <a:ext cx="5208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Vector of integers with corresponding labels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70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vector is a collection of same type of items. List allows to store different types of items.</a:t>
            </a:r>
          </a:p>
          <a:p>
            <a:pPr marL="0" indent="0" algn="ctr">
              <a:buNone/>
            </a:pPr>
            <a:r>
              <a:rPr lang="en-US" dirty="0" smtClean="0"/>
              <a:t>C(1, “two”, 3, “four”) </a:t>
            </a:r>
            <a:br>
              <a:rPr lang="en-US" dirty="0" smtClean="0"/>
            </a:br>
            <a:r>
              <a:rPr lang="en-US" dirty="0" smtClean="0"/>
              <a:t>Versus</a:t>
            </a:r>
            <a:br>
              <a:rPr lang="en-US" dirty="0" smtClean="0"/>
            </a:br>
            <a:r>
              <a:rPr lang="en-US" dirty="0" smtClean="0"/>
              <a:t> list(</a:t>
            </a:r>
            <a:r>
              <a:rPr lang="en-US" dirty="0"/>
              <a:t>1, “two”, 3, “four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Creating List</a:t>
            </a:r>
          </a:p>
          <a:p>
            <a:pPr lvl="1"/>
            <a:r>
              <a:rPr lang="en-US" dirty="0" smtClean="0"/>
              <a:t>x &lt;- list</a:t>
            </a:r>
            <a:r>
              <a:rPr lang="en-US" dirty="0"/>
              <a:t>(1, “two”, 3, “four”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x &lt;</a:t>
            </a:r>
            <a:r>
              <a:rPr lang="en-US" dirty="0"/>
              <a:t>- list(a=1, b="two", c=3, d="four"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list(apple=1, berry=2, cherry=3)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Accessing Elements</a:t>
            </a:r>
          </a:p>
          <a:p>
            <a:pPr lvl="1"/>
            <a:r>
              <a:rPr lang="en-US" dirty="0" smtClean="0"/>
              <a:t>X[1] – returns key, value pair</a:t>
            </a:r>
          </a:p>
          <a:p>
            <a:pPr lvl="1"/>
            <a:r>
              <a:rPr lang="en-US" dirty="0" smtClean="0"/>
              <a:t>X[[1]] – returns value for the first element</a:t>
            </a:r>
          </a:p>
          <a:p>
            <a:pPr lvl="1"/>
            <a:r>
              <a:rPr lang="en-US" dirty="0" smtClean="0"/>
              <a:t>X[“apple”] – returns value for key = “apple”</a:t>
            </a:r>
          </a:p>
          <a:p>
            <a:pPr lvl="1"/>
            <a:r>
              <a:rPr lang="en-US" dirty="0" err="1" smtClean="0"/>
              <a:t>X$apple</a:t>
            </a:r>
            <a:endParaRPr lang="en-US" dirty="0" smtClean="0"/>
          </a:p>
          <a:p>
            <a:r>
              <a:rPr lang="en-US" dirty="0" smtClean="0"/>
              <a:t>Lists Functions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ames(x)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ength(x)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633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463</TotalTime>
  <Words>966</Words>
  <Application>Microsoft Macintosh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Part I</vt:lpstr>
      <vt:lpstr>R</vt:lpstr>
      <vt:lpstr>R Resources</vt:lpstr>
      <vt:lpstr>Installing a Package</vt:lpstr>
      <vt:lpstr>Basic Data Types</vt:lpstr>
      <vt:lpstr>Collection of Items</vt:lpstr>
      <vt:lpstr>Vectors</vt:lpstr>
      <vt:lpstr>Factors</vt:lpstr>
      <vt:lpstr>Lists</vt:lpstr>
      <vt:lpstr>Matrix</vt:lpstr>
      <vt:lpstr>Data Frames</vt:lpstr>
      <vt:lpstr>Data Frame Examples</vt:lpstr>
      <vt:lpstr>Useful Packages</vt:lpstr>
      <vt:lpstr>Data Frame Manipulations </vt:lpstr>
    </vt:vector>
  </TitlesOfParts>
  <Company>AT&amp;T Interactive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Tutorial </dc:title>
  <dc:creator>Ritesh Agrawal</dc:creator>
  <cp:lastModifiedBy>Ritesh Agrawal</cp:lastModifiedBy>
  <cp:revision>44</cp:revision>
  <dcterms:created xsi:type="dcterms:W3CDTF">2011-09-02T15:16:25Z</dcterms:created>
  <dcterms:modified xsi:type="dcterms:W3CDTF">2011-09-02T23:00:16Z</dcterms:modified>
</cp:coreProperties>
</file>