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embeddings/oleObject6.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Lst>
  <p:notesMasterIdLst>
    <p:notesMasterId r:id="rId47"/>
  </p:notesMasterIdLst>
  <p:sldIdLst>
    <p:sldId id="345" r:id="rId2"/>
    <p:sldId id="256" r:id="rId3"/>
    <p:sldId id="265" r:id="rId4"/>
    <p:sldId id="273" r:id="rId5"/>
    <p:sldId id="301" r:id="rId6"/>
    <p:sldId id="311" r:id="rId7"/>
    <p:sldId id="312" r:id="rId8"/>
    <p:sldId id="318" r:id="rId9"/>
    <p:sldId id="344" r:id="rId10"/>
    <p:sldId id="322" r:id="rId11"/>
    <p:sldId id="324" r:id="rId12"/>
    <p:sldId id="266" r:id="rId13"/>
    <p:sldId id="314" r:id="rId14"/>
    <p:sldId id="323" r:id="rId15"/>
    <p:sldId id="278" r:id="rId16"/>
    <p:sldId id="313" r:id="rId17"/>
    <p:sldId id="280" r:id="rId18"/>
    <p:sldId id="337" r:id="rId19"/>
    <p:sldId id="333" r:id="rId20"/>
    <p:sldId id="334" r:id="rId21"/>
    <p:sldId id="335" r:id="rId22"/>
    <p:sldId id="336" r:id="rId23"/>
    <p:sldId id="275" r:id="rId24"/>
    <p:sldId id="291" r:id="rId25"/>
    <p:sldId id="277" r:id="rId26"/>
    <p:sldId id="315" r:id="rId27"/>
    <p:sldId id="320" r:id="rId28"/>
    <p:sldId id="321" r:id="rId29"/>
    <p:sldId id="330" r:id="rId30"/>
    <p:sldId id="331" r:id="rId31"/>
    <p:sldId id="319" r:id="rId32"/>
    <p:sldId id="325" r:id="rId33"/>
    <p:sldId id="327" r:id="rId34"/>
    <p:sldId id="326" r:id="rId35"/>
    <p:sldId id="328" r:id="rId36"/>
    <p:sldId id="279" r:id="rId37"/>
    <p:sldId id="302" r:id="rId38"/>
    <p:sldId id="307" r:id="rId39"/>
    <p:sldId id="332" r:id="rId40"/>
    <p:sldId id="329" r:id="rId41"/>
    <p:sldId id="339" r:id="rId42"/>
    <p:sldId id="340" r:id="rId43"/>
    <p:sldId id="343" r:id="rId44"/>
    <p:sldId id="341" r:id="rId45"/>
    <p:sldId id="34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31E70E2-B879-354A-83DF-2F5144C4E9AF}" type="slidenum">
              <a:rPr lang="en-US"/>
              <a:pPr/>
              <a:t>‹#›</a:t>
            </a:fld>
            <a:endParaRPr lang="en-US"/>
          </a:p>
        </p:txBody>
      </p:sp>
    </p:spTree>
    <p:extLst>
      <p:ext uri="{BB962C8B-B14F-4D97-AF65-F5344CB8AC3E}">
        <p14:creationId xmlns:p14="http://schemas.microsoft.com/office/powerpoint/2010/main" val="1333878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CEEDF1-58E0-FD45-A09A-A9256B9C8257}"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Individual t-tests result in an increased chance of a type I error (rejecting the null when we shouldn</a:t>
            </a:r>
            <a:r>
              <a:rPr lang="ja-JP" altLang="en-US">
                <a:ea typeface="MS PGothic" charset="0"/>
              </a:rPr>
              <a:t>’</a:t>
            </a:r>
            <a:r>
              <a:rPr lang="en-US" altLang="ja-JP">
                <a:ea typeface="MS PGothic" charset="0"/>
              </a:rPr>
              <a:t>t).</a:t>
            </a:r>
          </a:p>
          <a:p>
            <a:endParaRPr lang="en-US">
              <a:ea typeface="MS PGothic"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D9AD61-6B44-6746-9614-A0718CB055BA}"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point is that some of these are going to be significantly different…the more comparisons the more likely at least some will be significant.</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151A8-61A5-3341-B266-196A324DE05B}"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In the simplest terms, it is a ratio of the overall variance between the means of all groups, over the overall variance within the groups.</a:t>
            </a:r>
          </a:p>
          <a:p>
            <a:r>
              <a:rPr lang="en-US">
                <a:ea typeface="MS PGothic" charset="0"/>
              </a:rPr>
              <a:t>Named after R.A. Fisher </a:t>
            </a:r>
          </a:p>
          <a:p>
            <a:endParaRPr lang="en-US">
              <a:ea typeface="MS PGothic"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6E3E6C-EDA2-A941-972C-62FFD54C0C3E}"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Why do we use the sum of squares? </a:t>
            </a:r>
          </a:p>
          <a:p>
            <a:r>
              <a:rPr lang="en-US">
                <a:ea typeface="MS PGothic" charset="0"/>
              </a:rPr>
              <a:t>Because…whenever we have three or more numerical values, the measure of their variability is equivalent to the measure of their aggregate differences. If this were a t-test we would have just taken mean differences.</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7585D-5293-CD4E-A87C-DE4892E174A6}" type="slidenum">
              <a:rPr lang="en-US"/>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007773B-B405-094C-ADDA-B524E9FBD22B}" type="slidenum">
              <a:rPr lang="en-US"/>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Why is the ratio of two chi-square distributions an appropriate distribution to use?</a:t>
            </a:r>
          </a:p>
          <a:p>
            <a:r>
              <a:rPr lang="en-US">
                <a:ea typeface="MS PGothic" charset="0"/>
              </a:rPr>
              <a:t>Or, what does the F-ratio have to do with chi-square?</a:t>
            </a:r>
          </a:p>
          <a:p>
            <a:endParaRPr lang="en-US">
              <a:ea typeface="MS PGothic" charset="0"/>
            </a:endParaRPr>
          </a:p>
          <a:p>
            <a:r>
              <a:rPr lang="en-US">
                <a:ea typeface="MS PGothic" charset="0"/>
              </a:rPr>
              <a:t>Remember, Chi-square is the sum of squared deviates for randomly distributed variables… </a:t>
            </a:r>
          </a:p>
          <a:p>
            <a:endParaRPr lang="en-US">
              <a:ea typeface="MS PGothic" charset="0"/>
            </a:endParaRPr>
          </a:p>
          <a:p>
            <a:r>
              <a:rPr lang="en-US">
                <a:ea typeface="MS PGothic" charset="0"/>
              </a:rPr>
              <a:t>F-distribution is the ratio of two sum of squared deviates (or, one Chi-Square divided by another)</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2AD2974-07A5-A44F-AAFE-A1651DE6A8E9}" type="slidenum">
              <a:rPr lang="en-US"/>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F6A0F6-5030-EA4E-A6AE-9CFAD4824A6F}" type="slidenum">
              <a:rPr lang="en-US"/>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3175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F8D92FB7-6B25-E743-9217-500F26C2A93C}" type="slidenum">
              <a:rPr lang="en-US"/>
              <a:pPr/>
              <a:t>‹#›</a:t>
            </a:fld>
            <a:endParaRPr lang="en-US"/>
          </a:p>
        </p:txBody>
      </p:sp>
    </p:spTree>
    <p:extLst>
      <p:ext uri="{BB962C8B-B14F-4D97-AF65-F5344CB8AC3E}">
        <p14:creationId xmlns:p14="http://schemas.microsoft.com/office/powerpoint/2010/main" val="28316344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5C9300-DC64-9D45-9FA3-8C235DAD48CC}" type="slidenum">
              <a:rPr lang="en-US"/>
              <a:pPr/>
              <a:t>‹#›</a:t>
            </a:fld>
            <a:endParaRPr lang="en-US"/>
          </a:p>
        </p:txBody>
      </p:sp>
    </p:spTree>
    <p:extLst>
      <p:ext uri="{BB962C8B-B14F-4D97-AF65-F5344CB8AC3E}">
        <p14:creationId xmlns:p14="http://schemas.microsoft.com/office/powerpoint/2010/main" val="41623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31750" dist="10160" dir="108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F5EECCE-D413-1D4B-B522-B76C20F4594D}" type="slidenum">
              <a:rPr lang="en-US"/>
              <a:pPr/>
              <a:t>‹#›</a:t>
            </a:fld>
            <a:endParaRPr lang="en-US"/>
          </a:p>
        </p:txBody>
      </p:sp>
    </p:spTree>
    <p:extLst>
      <p:ext uri="{BB962C8B-B14F-4D97-AF65-F5344CB8AC3E}">
        <p14:creationId xmlns:p14="http://schemas.microsoft.com/office/powerpoint/2010/main" val="63825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8CC23AD7-C6A1-F34F-A521-B8C821C979CF}"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334201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5A4EEC-34F9-084A-A0FE-9A63B8FEF805}" type="slidenum">
              <a:rPr lang="en-US"/>
              <a:pPr/>
              <a:t>‹#›</a:t>
            </a:fld>
            <a:endParaRPr lang="en-US"/>
          </a:p>
        </p:txBody>
      </p:sp>
    </p:spTree>
    <p:extLst>
      <p:ext uri="{BB962C8B-B14F-4D97-AF65-F5344CB8AC3E}">
        <p14:creationId xmlns:p14="http://schemas.microsoft.com/office/powerpoint/2010/main" val="132522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3175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98ED8EFF-0F11-8947-AA35-5F4D59072A2B}" type="slidenum">
              <a:rPr lang="en-US"/>
              <a:pPr/>
              <a:t>‹#›</a:t>
            </a:fld>
            <a:endParaRPr lang="en-US"/>
          </a:p>
        </p:txBody>
      </p:sp>
    </p:spTree>
    <p:extLst>
      <p:ext uri="{BB962C8B-B14F-4D97-AF65-F5344CB8AC3E}">
        <p14:creationId xmlns:p14="http://schemas.microsoft.com/office/powerpoint/2010/main" val="9766222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8375A9-4985-D54E-A511-1F95698ECA46}" type="slidenum">
              <a:rPr lang="en-US"/>
              <a:pPr/>
              <a:t>‹#›</a:t>
            </a:fld>
            <a:endParaRPr lang="en-US"/>
          </a:p>
        </p:txBody>
      </p:sp>
    </p:spTree>
    <p:extLst>
      <p:ext uri="{BB962C8B-B14F-4D97-AF65-F5344CB8AC3E}">
        <p14:creationId xmlns:p14="http://schemas.microsoft.com/office/powerpoint/2010/main" val="4794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6DA2E86-5414-0046-B4EB-42CA23F71387}" type="slidenum">
              <a:rPr lang="en-US"/>
              <a:pPr/>
              <a:t>‹#›</a:t>
            </a:fld>
            <a:endParaRPr lang="en-US"/>
          </a:p>
        </p:txBody>
      </p:sp>
    </p:spTree>
    <p:extLst>
      <p:ext uri="{BB962C8B-B14F-4D97-AF65-F5344CB8AC3E}">
        <p14:creationId xmlns:p14="http://schemas.microsoft.com/office/powerpoint/2010/main" val="374358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5FCACD5-8780-EB46-9777-0857E973450D}" type="slidenum">
              <a:rPr lang="en-US"/>
              <a:pPr/>
              <a:t>‹#›</a:t>
            </a:fld>
            <a:endParaRPr lang="en-US"/>
          </a:p>
        </p:txBody>
      </p:sp>
    </p:spTree>
    <p:extLst>
      <p:ext uri="{BB962C8B-B14F-4D97-AF65-F5344CB8AC3E}">
        <p14:creationId xmlns:p14="http://schemas.microsoft.com/office/powerpoint/2010/main" val="36176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CEAB870F-ABD2-E94D-B14E-DD3490B77CCA}" type="slidenum">
              <a:rPr lang="en-US"/>
              <a:pPr/>
              <a:t>‹#›</a:t>
            </a:fld>
            <a:endParaRPr lang="en-US"/>
          </a:p>
        </p:txBody>
      </p:sp>
    </p:spTree>
    <p:extLst>
      <p:ext uri="{BB962C8B-B14F-4D97-AF65-F5344CB8AC3E}">
        <p14:creationId xmlns:p14="http://schemas.microsoft.com/office/powerpoint/2010/main" val="315700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75AB4D6-66F6-314A-A830-A5FC92348DBF}" type="slidenum">
              <a:rPr lang="en-US"/>
              <a:pPr/>
              <a:t>‹#›</a:t>
            </a:fld>
            <a:endParaRPr lang="en-US"/>
          </a:p>
        </p:txBody>
      </p:sp>
    </p:spTree>
    <p:extLst>
      <p:ext uri="{BB962C8B-B14F-4D97-AF65-F5344CB8AC3E}">
        <p14:creationId xmlns:p14="http://schemas.microsoft.com/office/powerpoint/2010/main" val="120391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5BE3A046-B19C-784D-A20A-368AB2EB7F0B}" type="slidenum">
              <a:rPr lang="en-US"/>
              <a:pPr/>
              <a:t>‹#›</a:t>
            </a:fld>
            <a:endParaRPr lang="en-US"/>
          </a:p>
        </p:txBody>
      </p:sp>
    </p:spTree>
    <p:extLst>
      <p:ext uri="{BB962C8B-B14F-4D97-AF65-F5344CB8AC3E}">
        <p14:creationId xmlns:p14="http://schemas.microsoft.com/office/powerpoint/2010/main" val="28507523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3175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ea typeface="+mn-ea"/>
                <a:cs typeface="+mn-cs"/>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ea typeface="+mn-ea"/>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fld id="{21A0E5E6-C5E1-124F-A555-1B10D7F41F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42" r:id="rId1"/>
    <p:sldLayoutId id="2147484337" r:id="rId2"/>
    <p:sldLayoutId id="2147484343" r:id="rId3"/>
    <p:sldLayoutId id="2147484338" r:id="rId4"/>
    <p:sldLayoutId id="2147484339" r:id="rId5"/>
    <p:sldLayoutId id="2147484340" r:id="rId6"/>
    <p:sldLayoutId id="2147484344" r:id="rId7"/>
    <p:sldLayoutId id="2147484345" r:id="rId8"/>
    <p:sldLayoutId id="2147484346" r:id="rId9"/>
    <p:sldLayoutId id="2147484341" r:id="rId10"/>
    <p:sldLayoutId id="2147484347" r:id="rId11"/>
    <p:sldLayoutId id="2147484348" r:id="rId12"/>
  </p:sldLayoutIdLst>
  <p:hf sldNum="0" hdr="0" ftr="0" dt="0"/>
  <p:txStyles>
    <p:titleStyle>
      <a:lvl1pPr algn="l" rtl="0" eaLnBrk="0" fontAlgn="base" hangingPunct="0">
        <a:spcBef>
          <a:spcPct val="0"/>
        </a:spcBef>
        <a:spcAft>
          <a:spcPct val="0"/>
        </a:spcAft>
        <a:defRPr sz="4500" b="1" kern="1200">
          <a:solidFill>
            <a:srgbClr val="FFC8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2pPr>
      <a:lvl3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3pPr>
      <a:lvl4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4pPr>
      <a:lvl5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MS PGothic" panose="020B0600070205080204" pitchFamily="34" charset="-128"/>
          <a:cs typeface="MS PGothic" charset="0"/>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MS PGothic" panose="020B0600070205080204" pitchFamily="34" charset="-128"/>
          <a:cs typeface="MS PGothic" charset="0"/>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S PGothic" panose="020B0600070205080204" pitchFamily="34" charset="-128"/>
          <a:cs typeface="MS PGothic" charset="0"/>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S PGothic" panose="020B0600070205080204" pitchFamily="34" charset="-128"/>
          <a:cs typeface="MS PGothic" charset="0"/>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MS PGothic" panose="020B0600070205080204" pitchFamily="34" charset="-128"/>
          <a:cs typeface="MS PGothic"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oleObject" Target="../embeddings/oleObject3.bin"/><Relationship Id="rId6"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wmf"/><Relationship Id="rId5" Type="http://schemas.openxmlformats.org/officeDocument/2006/relationships/oleObject" Target="../embeddings/oleObject5.bin"/><Relationship Id="rId6"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6.bin"/><Relationship Id="rId5"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hyperlink" Target="http://gadgetsteria.com/wp-content/uploads/2009/06/pile-o-cellphones-e1305282351881.jp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Administrata</a:t>
            </a:r>
            <a:r>
              <a:rPr lang="en-US" dirty="0" smtClean="0"/>
              <a:t>	</a:t>
            </a:r>
            <a:endParaRPr lang="en-US" dirty="0"/>
          </a:p>
        </p:txBody>
      </p:sp>
      <p:sp>
        <p:nvSpPr>
          <p:cNvPr id="3" name="Content Placeholder 2"/>
          <p:cNvSpPr>
            <a:spLocks noGrp="1"/>
          </p:cNvSpPr>
          <p:nvPr>
            <p:ph idx="1"/>
          </p:nvPr>
        </p:nvSpPr>
        <p:spPr/>
        <p:txBody>
          <a:bodyPr/>
          <a:lstStyle/>
          <a:p>
            <a:r>
              <a:rPr lang="en-US" dirty="0" smtClean="0"/>
              <a:t>New </a:t>
            </a:r>
            <a:r>
              <a:rPr lang="en-US" dirty="0"/>
              <a:t>f</a:t>
            </a:r>
            <a:r>
              <a:rPr lang="en-US" dirty="0" smtClean="0"/>
              <a:t>inal </a:t>
            </a:r>
            <a:r>
              <a:rPr lang="en-US" dirty="0"/>
              <a:t>e</a:t>
            </a:r>
            <a:r>
              <a:rPr lang="en-US" dirty="0" smtClean="0"/>
              <a:t>xam schedule:</a:t>
            </a:r>
          </a:p>
          <a:p>
            <a:r>
              <a:rPr lang="en-US" dirty="0" smtClean="0"/>
              <a:t>Handed out Tues, Dec 3</a:t>
            </a:r>
          </a:p>
          <a:p>
            <a:r>
              <a:rPr lang="en-US" dirty="0" smtClean="0"/>
              <a:t>Due Friday, Dec 6, 11:59 pm</a:t>
            </a:r>
          </a:p>
        </p:txBody>
      </p:sp>
    </p:spTree>
    <p:extLst>
      <p:ext uri="{BB962C8B-B14F-4D97-AF65-F5344CB8AC3E}">
        <p14:creationId xmlns:p14="http://schemas.microsoft.com/office/powerpoint/2010/main" val="411747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Calculating Variation: Sum of Squares and Mean Squares</a:t>
            </a:r>
            <a:endParaRPr lang="en-US" dirty="0">
              <a:ea typeface="+mj-ea"/>
              <a:cs typeface="+mj-cs"/>
            </a:endParaRPr>
          </a:p>
        </p:txBody>
      </p:sp>
      <p:sp>
        <p:nvSpPr>
          <p:cNvPr id="22531" name="Content Placeholder 2"/>
          <p:cNvSpPr>
            <a:spLocks noGrp="1"/>
          </p:cNvSpPr>
          <p:nvPr>
            <p:ph idx="1"/>
          </p:nvPr>
        </p:nvSpPr>
        <p:spPr>
          <a:xfrm>
            <a:off x="457200" y="1752600"/>
            <a:ext cx="8229600" cy="4625975"/>
          </a:xfrm>
        </p:spPr>
        <p:txBody>
          <a:bodyPr/>
          <a:lstStyle/>
          <a:p>
            <a:r>
              <a:rPr lang="en-US" sz="1800" dirty="0">
                <a:latin typeface="Corbel" charset="0"/>
                <a:ea typeface="MS PGothic" charset="0"/>
              </a:rPr>
              <a:t>T</a:t>
            </a:r>
            <a:r>
              <a:rPr lang="en-US" sz="1800" dirty="0" smtClean="0">
                <a:latin typeface="Corbel" charset="0"/>
                <a:ea typeface="MS PGothic" charset="0"/>
              </a:rPr>
              <a:t>he </a:t>
            </a:r>
            <a:r>
              <a:rPr lang="en-US" sz="1800" dirty="0">
                <a:latin typeface="Corbel" charset="0"/>
                <a:ea typeface="MS PGothic" charset="0"/>
              </a:rPr>
              <a:t>sum of squares is </a:t>
            </a:r>
            <a:r>
              <a:rPr lang="en-US" sz="1800" dirty="0" smtClean="0">
                <a:latin typeface="Corbel" charset="0"/>
                <a:ea typeface="MS PGothic" charset="0"/>
              </a:rPr>
              <a:t>the </a:t>
            </a:r>
            <a:r>
              <a:rPr lang="en-US" sz="1800" dirty="0">
                <a:latin typeface="Corbel" charset="0"/>
                <a:ea typeface="MS PGothic" charset="0"/>
              </a:rPr>
              <a:t>sum of squared deviations </a:t>
            </a:r>
            <a:r>
              <a:rPr lang="en-US" sz="1800" dirty="0">
                <a:latin typeface="Corbel" charset="0"/>
                <a:ea typeface="MS PGothic" charset="0"/>
              </a:rPr>
              <a:t>(</a:t>
            </a:r>
            <a:r>
              <a:rPr lang="en-US" sz="1800" dirty="0" smtClean="0">
                <a:latin typeface="Corbel" charset="0"/>
                <a:ea typeface="MS PGothic" charset="0"/>
              </a:rPr>
              <a:t>observed </a:t>
            </a:r>
            <a:r>
              <a:rPr lang="en-US" sz="1800" dirty="0">
                <a:latin typeface="Corbel" charset="0"/>
                <a:ea typeface="MS PGothic" charset="0"/>
              </a:rPr>
              <a:t>– </a:t>
            </a:r>
            <a:r>
              <a:rPr lang="en-US" sz="1800" dirty="0" smtClean="0">
                <a:latin typeface="Corbel" charset="0"/>
                <a:ea typeface="MS PGothic" charset="0"/>
              </a:rPr>
              <a:t>expected</a:t>
            </a:r>
            <a:r>
              <a:rPr lang="en-US" sz="1800" dirty="0">
                <a:latin typeface="Corbel" charset="0"/>
                <a:ea typeface="MS PGothic" charset="0"/>
              </a:rPr>
              <a:t>)</a:t>
            </a:r>
            <a:endParaRPr lang="en-US" sz="1800" dirty="0" smtClean="0">
              <a:latin typeface="Corbel" charset="0"/>
              <a:ea typeface="MS PGothic" charset="0"/>
            </a:endParaRPr>
          </a:p>
          <a:p>
            <a:endParaRPr lang="en-US" sz="1800" dirty="0">
              <a:latin typeface="Corbel" charset="0"/>
              <a:ea typeface="MS PGothic" charset="0"/>
            </a:endParaRPr>
          </a:p>
          <a:p>
            <a:r>
              <a:rPr lang="en-US" sz="1800" dirty="0" smtClean="0">
                <a:latin typeface="Corbel" charset="0"/>
                <a:ea typeface="MS PGothic" charset="0"/>
              </a:rPr>
              <a:t>We can apply this to measure three different types of variation:</a:t>
            </a:r>
            <a:endParaRPr lang="en-US" sz="1800" dirty="0">
              <a:latin typeface="Corbel" charset="0"/>
              <a:ea typeface="MS PGothic" charset="0"/>
            </a:endParaRPr>
          </a:p>
          <a:p>
            <a:pPr lvl="1"/>
            <a:r>
              <a:rPr lang="en-US" sz="1800" dirty="0">
                <a:latin typeface="Corbel" charset="0"/>
                <a:ea typeface="MS PGothic" charset="0"/>
              </a:rPr>
              <a:t>(1) </a:t>
            </a:r>
            <a:r>
              <a:rPr lang="en-US" sz="1800" b="1" dirty="0">
                <a:latin typeface="Corbel" charset="0"/>
                <a:ea typeface="MS PGothic" charset="0"/>
              </a:rPr>
              <a:t>total sum of squares </a:t>
            </a:r>
            <a:r>
              <a:rPr lang="en-US" sz="1800" dirty="0">
                <a:latin typeface="Corbel" charset="0"/>
                <a:ea typeface="MS PGothic" charset="0"/>
              </a:rPr>
              <a:t>(difference between every observed data point and the grand mean)</a:t>
            </a:r>
            <a:r>
              <a:rPr lang="en-US" sz="1800" dirty="0" smtClean="0">
                <a:latin typeface="Corbel" charset="0"/>
                <a:ea typeface="MS PGothic" charset="0"/>
              </a:rPr>
              <a:t>.</a:t>
            </a:r>
          </a:p>
          <a:p>
            <a:pPr lvl="1"/>
            <a:endParaRPr lang="en-US" sz="1800" dirty="0">
              <a:latin typeface="Corbel" charset="0"/>
              <a:ea typeface="MS PGothic" charset="0"/>
            </a:endParaRPr>
          </a:p>
          <a:p>
            <a:pPr lvl="1"/>
            <a:r>
              <a:rPr lang="en-US" sz="1800" dirty="0">
                <a:latin typeface="Corbel" charset="0"/>
                <a:ea typeface="MS PGothic" charset="0"/>
              </a:rPr>
              <a:t>(2) </a:t>
            </a:r>
            <a:r>
              <a:rPr lang="en-US" sz="1800" b="1" dirty="0">
                <a:latin typeface="Corbel" charset="0"/>
                <a:ea typeface="MS PGothic" charset="0"/>
              </a:rPr>
              <a:t>between-group sum of squares </a:t>
            </a:r>
            <a:r>
              <a:rPr lang="en-US" sz="1800" dirty="0">
                <a:latin typeface="Corbel" charset="0"/>
                <a:ea typeface="MS PGothic" charset="0"/>
              </a:rPr>
              <a:t>(difference between the mean of each group and the grand mean). This is sometimes called the </a:t>
            </a:r>
            <a:r>
              <a:rPr lang="ja-JP" altLang="en-US" sz="1800" dirty="0">
                <a:latin typeface="Corbel" charset="0"/>
                <a:ea typeface="MS PGothic" charset="0"/>
              </a:rPr>
              <a:t>“</a:t>
            </a:r>
            <a:r>
              <a:rPr lang="en-US" altLang="ja-JP" sz="1800" b="1" dirty="0">
                <a:latin typeface="Corbel" charset="0"/>
                <a:ea typeface="MS PGothic" charset="0"/>
              </a:rPr>
              <a:t>model sum of </a:t>
            </a:r>
            <a:r>
              <a:rPr lang="en-US" altLang="ja-JP" sz="1800" b="1" dirty="0" smtClean="0">
                <a:latin typeface="Corbel" charset="0"/>
                <a:ea typeface="MS PGothic" charset="0"/>
              </a:rPr>
              <a:t>squares.</a:t>
            </a:r>
            <a:r>
              <a:rPr lang="ja-JP" altLang="en-US" sz="1800" dirty="0" smtClean="0">
                <a:latin typeface="Corbel" charset="0"/>
                <a:ea typeface="MS PGothic" charset="0"/>
              </a:rPr>
              <a:t>”</a:t>
            </a:r>
            <a:endParaRPr lang="en-US" altLang="ja-JP" sz="1800" dirty="0" smtClean="0">
              <a:latin typeface="Corbel" charset="0"/>
              <a:ea typeface="MS PGothic" charset="0"/>
            </a:endParaRPr>
          </a:p>
          <a:p>
            <a:pPr lvl="1"/>
            <a:endParaRPr lang="en-US" altLang="ja-JP" sz="1800" dirty="0">
              <a:latin typeface="Corbel" charset="0"/>
              <a:ea typeface="MS PGothic" charset="0"/>
            </a:endParaRPr>
          </a:p>
          <a:p>
            <a:pPr lvl="1"/>
            <a:r>
              <a:rPr lang="en-US" sz="1800" dirty="0">
                <a:latin typeface="Corbel" charset="0"/>
                <a:ea typeface="MS PGothic" charset="0"/>
              </a:rPr>
              <a:t>(3) </a:t>
            </a:r>
            <a:r>
              <a:rPr lang="en-US" sz="1800" b="1" dirty="0">
                <a:latin typeface="Corbel" charset="0"/>
                <a:ea typeface="MS PGothic" charset="0"/>
              </a:rPr>
              <a:t>within-group sum of squares </a:t>
            </a:r>
            <a:r>
              <a:rPr lang="en-US" sz="1800" dirty="0">
                <a:latin typeface="Corbel" charset="0"/>
                <a:ea typeface="MS PGothic" charset="0"/>
              </a:rPr>
              <a:t>(difference between the score of a unit of analysis from a given group and the mean of that group). This is sometimes called the </a:t>
            </a:r>
            <a:r>
              <a:rPr lang="ja-JP" altLang="en-US" sz="1800" dirty="0">
                <a:latin typeface="Corbel" charset="0"/>
                <a:ea typeface="MS PGothic" charset="0"/>
              </a:rPr>
              <a:t>“</a:t>
            </a:r>
            <a:r>
              <a:rPr lang="en-US" altLang="ja-JP" sz="1800" b="1" dirty="0">
                <a:latin typeface="Corbel" charset="0"/>
                <a:ea typeface="MS PGothic" charset="0"/>
              </a:rPr>
              <a:t>residual sum of </a:t>
            </a:r>
            <a:r>
              <a:rPr lang="en-US" altLang="ja-JP" sz="1800" b="1" dirty="0" smtClean="0">
                <a:latin typeface="Corbel" charset="0"/>
                <a:ea typeface="MS PGothic" charset="0"/>
              </a:rPr>
              <a:t>squares.</a:t>
            </a:r>
            <a:r>
              <a:rPr lang="ja-JP" altLang="en-US" sz="1800" dirty="0" smtClean="0">
                <a:latin typeface="Corbel" charset="0"/>
                <a:ea typeface="MS PGothic" charset="0"/>
              </a:rPr>
              <a:t>”</a:t>
            </a:r>
            <a:endParaRPr lang="en-US" altLang="ja-JP" sz="1800" dirty="0">
              <a:latin typeface="Corbel" charset="0"/>
              <a:ea typeface="MS PGothic" charset="0"/>
            </a:endParaRPr>
          </a:p>
          <a:p>
            <a:endParaRPr lang="en-US" sz="2800" dirty="0">
              <a:latin typeface="Corbel" charset="0"/>
              <a:ea typeface="MS PGothic" charset="0"/>
            </a:endParaRPr>
          </a:p>
        </p:txBody>
      </p:sp>
      <p:pic>
        <p:nvPicPr>
          <p:cNvPr id="3" name="Picture 2" descr="Image12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971800"/>
            <a:ext cx="1981200" cy="724469"/>
          </a:xfrm>
          <a:prstGeom prst="rect">
            <a:avLst/>
          </a:prstGeom>
        </p:spPr>
      </p:pic>
      <p:pic>
        <p:nvPicPr>
          <p:cNvPr id="4" name="Picture 3" descr="Image13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174146"/>
            <a:ext cx="1993243" cy="702654"/>
          </a:xfrm>
          <a:prstGeom prst="rect">
            <a:avLst/>
          </a:prstGeom>
        </p:spPr>
      </p:pic>
      <p:pic>
        <p:nvPicPr>
          <p:cNvPr id="5" name="Picture 4" descr="Image13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579" y="5700921"/>
            <a:ext cx="2028221" cy="6998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From sum of squares to mean squares</a:t>
            </a:r>
            <a:endParaRPr lang="en-US" dirty="0">
              <a:ea typeface="+mj-ea"/>
              <a:cs typeface="+mj-cs"/>
            </a:endParaRPr>
          </a:p>
        </p:txBody>
      </p:sp>
      <p:sp>
        <p:nvSpPr>
          <p:cNvPr id="23555" name="Content Placeholder 2"/>
          <p:cNvSpPr>
            <a:spLocks noGrp="1"/>
          </p:cNvSpPr>
          <p:nvPr>
            <p:ph idx="1"/>
          </p:nvPr>
        </p:nvSpPr>
        <p:spPr>
          <a:xfrm>
            <a:off x="457200" y="1774825"/>
            <a:ext cx="8229600" cy="3101975"/>
          </a:xfrm>
        </p:spPr>
        <p:txBody>
          <a:bodyPr/>
          <a:lstStyle/>
          <a:p>
            <a:r>
              <a:rPr lang="en-US" sz="2400">
                <a:latin typeface="Corbel" charset="0"/>
                <a:ea typeface="MS PGothic" charset="0"/>
              </a:rPr>
              <a:t>Just as we did with the equation for variance, we need to account for the size of whatever type of group we are examining (e.g., between group variation or within group variation).</a:t>
            </a:r>
          </a:p>
          <a:p>
            <a:endParaRPr lang="en-US" sz="2400">
              <a:latin typeface="Corbel" charset="0"/>
              <a:ea typeface="MS PGothic" charset="0"/>
            </a:endParaRPr>
          </a:p>
          <a:p>
            <a:r>
              <a:rPr lang="en-US" sz="2400">
                <a:latin typeface="Corbel" charset="0"/>
                <a:ea typeface="MS PGothic" charset="0"/>
              </a:rPr>
              <a:t>We resolve this by calculating the mean square, which is just the sum of squares divided by the appropriate degrees of freedom.</a:t>
            </a:r>
          </a:p>
        </p:txBody>
      </p:sp>
      <p:pic>
        <p:nvPicPr>
          <p:cNvPr id="23556" name="Picture 2" descr="http://ww2.tnstate.edu/ganter/BIO311-Ch11-Eq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189538"/>
            <a:ext cx="32829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ww2.tnstate.edu/ganter/BIO311-Ch11-Eq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189538"/>
            <a:ext cx="2940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1000" y="0"/>
            <a:ext cx="8229600" cy="914400"/>
          </a:xfrm>
        </p:spPr>
        <p:txBody>
          <a:bodyPr/>
          <a:lstStyle/>
          <a:p>
            <a:pPr eaLnBrk="1" fontAlgn="auto" hangingPunct="1">
              <a:spcAft>
                <a:spcPts val="0"/>
              </a:spcAft>
              <a:defRPr/>
            </a:pPr>
            <a:r>
              <a:rPr lang="en-US" smtClean="0">
                <a:solidFill>
                  <a:schemeClr val="accent1">
                    <a:satMod val="150000"/>
                  </a:schemeClr>
                </a:solidFill>
                <a:ea typeface="+mj-ea"/>
                <a:cs typeface="+mj-cs"/>
              </a:rPr>
              <a:t>The F-ratio</a:t>
            </a:r>
          </a:p>
        </p:txBody>
      </p:sp>
      <p:sp>
        <p:nvSpPr>
          <p:cNvPr id="24579" name="Rectangle 3"/>
          <p:cNvSpPr>
            <a:spLocks noGrp="1" noChangeArrowheads="1"/>
          </p:cNvSpPr>
          <p:nvPr>
            <p:ph type="body" sz="half" idx="1"/>
          </p:nvPr>
        </p:nvSpPr>
        <p:spPr>
          <a:xfrm>
            <a:off x="914400" y="2286000"/>
            <a:ext cx="8229600" cy="2133600"/>
          </a:xfrm>
        </p:spPr>
        <p:txBody>
          <a:bodyPr/>
          <a:lstStyle/>
          <a:p>
            <a:pPr eaLnBrk="1" hangingPunct="1"/>
            <a:r>
              <a:rPr lang="en-US" sz="2800">
                <a:latin typeface="Corbel" charset="0"/>
                <a:ea typeface="MS PGothic" charset="0"/>
              </a:rPr>
              <a:t>MS = mean square</a:t>
            </a:r>
          </a:p>
          <a:p>
            <a:pPr eaLnBrk="1" hangingPunct="1"/>
            <a:r>
              <a:rPr lang="en-US" sz="2800">
                <a:latin typeface="Corbel" charset="0"/>
                <a:ea typeface="MS PGothic" charset="0"/>
              </a:rPr>
              <a:t>bg = between groups</a:t>
            </a:r>
          </a:p>
          <a:p>
            <a:pPr eaLnBrk="1" hangingPunct="1"/>
            <a:r>
              <a:rPr lang="en-US" sz="2800">
                <a:latin typeface="Corbel" charset="0"/>
                <a:ea typeface="MS PGothic" charset="0"/>
              </a:rPr>
              <a:t>wg = within groups</a:t>
            </a:r>
          </a:p>
          <a:p>
            <a:pPr eaLnBrk="1" hangingPunct="1"/>
            <a:endParaRPr lang="en-US" sz="2800">
              <a:latin typeface="Corbel" charset="0"/>
              <a:ea typeface="MS PGothic" charset="0"/>
            </a:endParaRPr>
          </a:p>
          <a:p>
            <a:pPr eaLnBrk="1" hangingPunct="1"/>
            <a:r>
              <a:rPr lang="en-US" sz="2800">
                <a:latin typeface="Corbel" charset="0"/>
                <a:ea typeface="MS PGothic" charset="0"/>
              </a:rPr>
              <a:t>The numerator and denominator have their own degrees of freedom</a:t>
            </a:r>
          </a:p>
          <a:p>
            <a:pPr lvl="1" eaLnBrk="1" hangingPunct="1"/>
            <a:r>
              <a:rPr lang="en-US" sz="2400">
                <a:latin typeface="Corbel" charset="0"/>
                <a:ea typeface="MS PGothic" charset="0"/>
              </a:rPr>
              <a:t>Between groups df = the number of categories - 1, or (k-1)</a:t>
            </a:r>
          </a:p>
          <a:p>
            <a:pPr lvl="1" eaLnBrk="1" hangingPunct="1"/>
            <a:r>
              <a:rPr lang="en-US" sz="2400">
                <a:latin typeface="Corbel" charset="0"/>
                <a:ea typeface="MS PGothic" charset="0"/>
              </a:rPr>
              <a:t>Within groups df = N - # of categories (N – k)</a:t>
            </a:r>
          </a:p>
          <a:p>
            <a:pPr eaLnBrk="1" hangingPunct="1"/>
            <a:endParaRPr lang="en-US" sz="2800">
              <a:latin typeface="Corbel" charset="0"/>
              <a:ea typeface="MS PGothic" charset="0"/>
            </a:endParaRPr>
          </a:p>
          <a:p>
            <a:pPr eaLnBrk="1" hangingPunct="1"/>
            <a:endParaRPr lang="en-US" sz="2800">
              <a:latin typeface="Corbel" charset="0"/>
              <a:ea typeface="MS PGothic" charset="0"/>
            </a:endParaRPr>
          </a:p>
        </p:txBody>
      </p:sp>
      <p:graphicFrame>
        <p:nvGraphicFramePr>
          <p:cNvPr id="24580" name="Object 4"/>
          <p:cNvGraphicFramePr>
            <a:graphicFrameLocks noGrp="1" noChangeAspect="1"/>
          </p:cNvGraphicFramePr>
          <p:nvPr>
            <p:ph sz="half" idx="2"/>
          </p:nvPr>
        </p:nvGraphicFramePr>
        <p:xfrm>
          <a:off x="5410200" y="2209800"/>
          <a:ext cx="2286000" cy="1566863"/>
        </p:xfrm>
        <a:graphic>
          <a:graphicData uri="http://schemas.openxmlformats.org/presentationml/2006/ole">
            <mc:AlternateContent xmlns:mc="http://schemas.openxmlformats.org/markup-compatibility/2006">
              <mc:Choice xmlns:v="urn:schemas-microsoft-com:vml" Requires="v">
                <p:oleObj spid="_x0000_s24599" name="Equation" r:id="rId4" imgW="685800" imgH="469900" progId="Equation.3">
                  <p:embed/>
                </p:oleObj>
              </mc:Choice>
              <mc:Fallback>
                <p:oleObj name="Equation" r:id="rId4" imgW="685800" imgH="469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09800"/>
                        <a:ext cx="2286000" cy="156686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ANOVA and Regression</a:t>
            </a:r>
            <a:endParaRPr lang="en-US" dirty="0">
              <a:ea typeface="+mj-ea"/>
              <a:cs typeface="+mj-cs"/>
            </a:endParaRPr>
          </a:p>
        </p:txBody>
      </p:sp>
      <p:sp>
        <p:nvSpPr>
          <p:cNvPr id="26627" name="Content Placeholder 2"/>
          <p:cNvSpPr>
            <a:spLocks noGrp="1"/>
          </p:cNvSpPr>
          <p:nvPr>
            <p:ph idx="1"/>
          </p:nvPr>
        </p:nvSpPr>
        <p:spPr/>
        <p:txBody>
          <a:bodyPr/>
          <a:lstStyle/>
          <a:p>
            <a:r>
              <a:rPr lang="en-US" sz="2400">
                <a:latin typeface="Corbel" charset="0"/>
                <a:ea typeface="MS PGothic" charset="0"/>
              </a:rPr>
              <a:t>The ANOVA is also important for linear regression, where we investigate the linear relationship between one or more independent variables on a single dependent variable.</a:t>
            </a:r>
          </a:p>
          <a:p>
            <a:endParaRPr lang="en-US" sz="2400">
              <a:latin typeface="Corbel" charset="0"/>
              <a:ea typeface="MS PGothic" charset="0"/>
            </a:endParaRPr>
          </a:p>
          <a:p>
            <a:r>
              <a:rPr lang="en-US" sz="2400">
                <a:latin typeface="Corbel" charset="0"/>
                <a:ea typeface="MS PGothic" charset="0"/>
              </a:rPr>
              <a:t>Thus, it is important to note that ANOVA is not only important for just looking at mean differences between groups. With regression, the ANOVA also allows us to test whether our overall regression model is significant– that is, whether there is no effect between any predictors and the dependent variable, or whether there are at least some significant differences in a given model.</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F-Ratio framed as model divided by error</a:t>
            </a:r>
            <a:endParaRPr lang="en-US" dirty="0">
              <a:ea typeface="+mj-ea"/>
              <a:cs typeface="+mj-cs"/>
            </a:endParaRPr>
          </a:p>
        </p:txBody>
      </p:sp>
      <p:sp>
        <p:nvSpPr>
          <p:cNvPr id="27651" name="Text Placeholder 2"/>
          <p:cNvSpPr>
            <a:spLocks noGrp="1"/>
          </p:cNvSpPr>
          <p:nvPr>
            <p:ph type="body" sz="half" idx="1"/>
          </p:nvPr>
        </p:nvSpPr>
        <p:spPr>
          <a:xfrm>
            <a:off x="457200" y="1600200"/>
            <a:ext cx="4267200" cy="4533900"/>
          </a:xfrm>
        </p:spPr>
        <p:txBody>
          <a:bodyPr/>
          <a:lstStyle/>
          <a:p>
            <a:r>
              <a:rPr lang="en-US" sz="2400">
                <a:latin typeface="Corbel" charset="0"/>
                <a:ea typeface="MS PGothic" charset="0"/>
              </a:rPr>
              <a:t>A different way to present the F-Ratio is to describe it as the Mean Square of the </a:t>
            </a:r>
            <a:r>
              <a:rPr lang="ja-JP" altLang="en-US" sz="2400">
                <a:latin typeface="Corbel" charset="0"/>
                <a:ea typeface="MS PGothic" charset="0"/>
              </a:rPr>
              <a:t>“</a:t>
            </a:r>
            <a:r>
              <a:rPr lang="en-US" altLang="ja-JP" sz="2400">
                <a:latin typeface="Corbel" charset="0"/>
                <a:ea typeface="MS PGothic" charset="0"/>
              </a:rPr>
              <a:t>model</a:t>
            </a:r>
            <a:r>
              <a:rPr lang="ja-JP" altLang="en-US" sz="2400">
                <a:latin typeface="Corbel" charset="0"/>
                <a:ea typeface="MS PGothic" charset="0"/>
              </a:rPr>
              <a:t>”</a:t>
            </a:r>
            <a:r>
              <a:rPr lang="en-US" altLang="ja-JP" sz="2400">
                <a:latin typeface="Corbel" charset="0"/>
                <a:ea typeface="MS PGothic" charset="0"/>
              </a:rPr>
              <a:t> divided by the Mean Square of the residual, or the </a:t>
            </a:r>
            <a:r>
              <a:rPr lang="ja-JP" altLang="en-US" sz="2400">
                <a:latin typeface="Corbel" charset="0"/>
                <a:ea typeface="MS PGothic" charset="0"/>
              </a:rPr>
              <a:t>“</a:t>
            </a:r>
            <a:r>
              <a:rPr lang="en-US" altLang="ja-JP" sz="2400">
                <a:latin typeface="Corbel" charset="0"/>
                <a:ea typeface="MS PGothic" charset="0"/>
              </a:rPr>
              <a:t>error</a:t>
            </a:r>
            <a:r>
              <a:rPr lang="ja-JP" altLang="en-US" sz="2400">
                <a:latin typeface="Corbel" charset="0"/>
                <a:ea typeface="MS PGothic" charset="0"/>
              </a:rPr>
              <a:t>”</a:t>
            </a:r>
            <a:r>
              <a:rPr lang="en-US" altLang="ja-JP" sz="2400">
                <a:latin typeface="Corbel" charset="0"/>
                <a:ea typeface="MS PGothic" charset="0"/>
              </a:rPr>
              <a:t>.</a:t>
            </a:r>
          </a:p>
          <a:p>
            <a:pPr>
              <a:buFont typeface="Wingdings 2" charset="0"/>
              <a:buNone/>
            </a:pPr>
            <a:endParaRPr lang="en-US" sz="2400">
              <a:latin typeface="Corbel" charset="0"/>
              <a:ea typeface="MS PGothic" charset="0"/>
            </a:endParaRPr>
          </a:p>
          <a:p>
            <a:r>
              <a:rPr lang="en-US" sz="2400">
                <a:latin typeface="Corbel" charset="0"/>
                <a:ea typeface="MS PGothic" charset="0"/>
              </a:rPr>
              <a:t>Note that either framing for the mean squares (</a:t>
            </a:r>
            <a:r>
              <a:rPr lang="ja-JP" altLang="en-US" sz="2400">
                <a:latin typeface="Corbel" charset="0"/>
                <a:ea typeface="MS PGothic" charset="0"/>
              </a:rPr>
              <a:t>“</a:t>
            </a:r>
            <a:r>
              <a:rPr lang="en-US" altLang="ja-JP" sz="2400">
                <a:latin typeface="Corbel" charset="0"/>
                <a:ea typeface="MS PGothic" charset="0"/>
              </a:rPr>
              <a:t>within-group variation divided by between-group variation</a:t>
            </a:r>
            <a:r>
              <a:rPr lang="ja-JP" altLang="en-US" sz="2400">
                <a:latin typeface="Corbel" charset="0"/>
                <a:ea typeface="MS PGothic" charset="0"/>
              </a:rPr>
              <a:t>”</a:t>
            </a:r>
            <a:r>
              <a:rPr lang="en-US" altLang="ja-JP" sz="2400">
                <a:latin typeface="Corbel" charset="0"/>
                <a:ea typeface="MS PGothic" charset="0"/>
              </a:rPr>
              <a:t> or </a:t>
            </a:r>
            <a:r>
              <a:rPr lang="ja-JP" altLang="en-US" sz="2400">
                <a:latin typeface="Corbel" charset="0"/>
                <a:ea typeface="MS PGothic" charset="0"/>
              </a:rPr>
              <a:t>“</a:t>
            </a:r>
            <a:r>
              <a:rPr lang="en-US" altLang="ja-JP" sz="2400">
                <a:latin typeface="Corbel" charset="0"/>
                <a:ea typeface="MS PGothic" charset="0"/>
              </a:rPr>
              <a:t>model divided by residual error</a:t>
            </a:r>
            <a:r>
              <a:rPr lang="ja-JP" altLang="en-US" sz="2400">
                <a:latin typeface="Corbel" charset="0"/>
                <a:ea typeface="MS PGothic" charset="0"/>
              </a:rPr>
              <a:t>”</a:t>
            </a:r>
            <a:r>
              <a:rPr lang="en-US" altLang="ja-JP" sz="2400">
                <a:latin typeface="Corbel" charset="0"/>
                <a:ea typeface="MS PGothic" charset="0"/>
              </a:rPr>
              <a:t>) is the same concept.</a:t>
            </a:r>
            <a:endParaRPr lang="en-US" sz="2400">
              <a:latin typeface="Corbel" charset="0"/>
              <a:ea typeface="MS PGothic" charset="0"/>
            </a:endParaRPr>
          </a:p>
        </p:txBody>
      </p:sp>
      <p:graphicFrame>
        <p:nvGraphicFramePr>
          <p:cNvPr id="27652" name="Object 4"/>
          <p:cNvGraphicFramePr>
            <a:graphicFrameLocks noChangeAspect="1"/>
          </p:cNvGraphicFramePr>
          <p:nvPr/>
        </p:nvGraphicFramePr>
        <p:xfrm>
          <a:off x="5051425" y="1981200"/>
          <a:ext cx="3005138" cy="1439863"/>
        </p:xfrm>
        <a:graphic>
          <a:graphicData uri="http://schemas.openxmlformats.org/presentationml/2006/ole">
            <mc:AlternateContent xmlns:mc="http://schemas.openxmlformats.org/markup-compatibility/2006">
              <mc:Choice xmlns:v="urn:schemas-microsoft-com:vml" Requires="v">
                <p:oleObj spid="_x0000_s27688" name="Equation" r:id="rId3" imgW="901309" imgH="431613" progId="Equation.3">
                  <p:embed/>
                </p:oleObj>
              </mc:Choice>
              <mc:Fallback>
                <p:oleObj name="Equation" r:id="rId3" imgW="901309"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1981200"/>
                        <a:ext cx="3005138" cy="143986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3" name="Object 4"/>
          <p:cNvGraphicFramePr>
            <a:graphicFrameLocks noGrp="1" noChangeAspect="1"/>
          </p:cNvGraphicFramePr>
          <p:nvPr>
            <p:ph sz="half" idx="2"/>
          </p:nvPr>
        </p:nvGraphicFramePr>
        <p:xfrm>
          <a:off x="5411788" y="4724400"/>
          <a:ext cx="2286000" cy="1566863"/>
        </p:xfrm>
        <a:graphic>
          <a:graphicData uri="http://schemas.openxmlformats.org/presentationml/2006/ole">
            <mc:AlternateContent xmlns:mc="http://schemas.openxmlformats.org/markup-compatibility/2006">
              <mc:Choice xmlns:v="urn:schemas-microsoft-com:vml" Requires="v">
                <p:oleObj spid="_x0000_s27689" name="Equation" r:id="rId5" imgW="685800" imgH="469900" progId="Equation.3">
                  <p:embed/>
                </p:oleObj>
              </mc:Choice>
              <mc:Fallback>
                <p:oleObj name="Equation" r:id="rId5" imgW="685800" imgH="469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788" y="4724400"/>
                        <a:ext cx="2286000" cy="156686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Interpreting the F-ratio</a:t>
            </a:r>
          </a:p>
        </p:txBody>
      </p:sp>
      <p:sp>
        <p:nvSpPr>
          <p:cNvPr id="28675" name="Rectangle 3"/>
          <p:cNvSpPr>
            <a:spLocks noGrp="1" noChangeArrowheads="1"/>
          </p:cNvSpPr>
          <p:nvPr>
            <p:ph idx="1"/>
          </p:nvPr>
        </p:nvSpPr>
        <p:spPr>
          <a:xfrm>
            <a:off x="425450" y="914400"/>
            <a:ext cx="8229600" cy="4625975"/>
          </a:xfrm>
        </p:spPr>
        <p:txBody>
          <a:bodyPr/>
          <a:lstStyle/>
          <a:p>
            <a:pPr eaLnBrk="1" hangingPunct="1"/>
            <a:endParaRPr lang="en-US">
              <a:latin typeface="Corbel" charset="0"/>
              <a:ea typeface="MS PGothic" charset="0"/>
            </a:endParaRPr>
          </a:p>
          <a:p>
            <a:pPr eaLnBrk="1" hangingPunct="1"/>
            <a:r>
              <a:rPr lang="en-US" sz="2400">
                <a:latin typeface="Corbel" charset="0"/>
                <a:ea typeface="MS PGothic" charset="0"/>
              </a:rPr>
              <a:t>Generally, an F-ratio is a measure of how different the means are relative to the variability within each sample.</a:t>
            </a:r>
          </a:p>
          <a:p>
            <a:pPr eaLnBrk="1" hangingPunct="1"/>
            <a:endParaRPr lang="en-US" sz="2400">
              <a:latin typeface="Corbel" charset="0"/>
              <a:ea typeface="MS PGothic" charset="0"/>
              <a:sym typeface="Wingdings" charset="0"/>
            </a:endParaRPr>
          </a:p>
          <a:p>
            <a:pPr eaLnBrk="1" hangingPunct="1"/>
            <a:r>
              <a:rPr lang="en-US" sz="2400">
                <a:latin typeface="Corbel" charset="0"/>
                <a:ea typeface="MS PGothic" charset="0"/>
                <a:sym typeface="Wingdings" charset="0"/>
              </a:rPr>
              <a:t>Thus, the F-ratio is the ratio of how good the model is against how bad it is (how much error there is). </a:t>
            </a:r>
          </a:p>
          <a:p>
            <a:pPr eaLnBrk="1" hangingPunct="1"/>
            <a:endParaRPr lang="en-US" sz="2400">
              <a:latin typeface="Corbel" charset="0"/>
              <a:ea typeface="MS PGothic" charset="0"/>
            </a:endParaRPr>
          </a:p>
          <a:p>
            <a:pPr eaLnBrk="1" hangingPunct="1"/>
            <a:r>
              <a:rPr lang="en-US" sz="2400">
                <a:latin typeface="Corbel" charset="0"/>
                <a:ea typeface="MS PGothic" charset="0"/>
              </a:rPr>
              <a:t>Larger values of </a:t>
            </a:r>
            <a:r>
              <a:rPr lang="en-US" sz="2400" i="1">
                <a:latin typeface="Corbel" charset="0"/>
                <a:ea typeface="MS PGothic" charset="0"/>
              </a:rPr>
              <a:t>F</a:t>
            </a:r>
            <a:r>
              <a:rPr lang="en-US" sz="2400">
                <a:latin typeface="Corbel" charset="0"/>
                <a:ea typeface="MS PGothic" charset="0"/>
              </a:rPr>
              <a:t> </a:t>
            </a:r>
            <a:r>
              <a:rPr lang="en-US" sz="2400">
                <a:latin typeface="Corbel" charset="0"/>
                <a:ea typeface="MS PGothic" charset="0"/>
                <a:sym typeface="Wingdings" charset="0"/>
              </a:rPr>
              <a:t> greater likelihood that the difference between means are not just due to chance alone.</a:t>
            </a:r>
          </a:p>
          <a:p>
            <a:pPr eaLnBrk="1" hangingPunct="1">
              <a:buFont typeface="Wingdings 2" charset="0"/>
              <a:buNone/>
            </a:pPr>
            <a:endParaRPr lang="en-US" sz="2400">
              <a:latin typeface="Corbel" charset="0"/>
              <a:ea typeface="MS PGothic" charset="0"/>
              <a:sym typeface="Wingdings" charset="0"/>
            </a:endParaRPr>
          </a:p>
          <a:p>
            <a:pPr eaLnBrk="1" hangingPunct="1"/>
            <a:r>
              <a:rPr lang="en-US" sz="2400">
                <a:latin typeface="Corbel" charset="0"/>
                <a:ea typeface="MS PGothic" charset="0"/>
                <a:sym typeface="Wingdings" charset="0"/>
              </a:rPr>
              <a:t>We can also see why we are only looking for values of F that are greater than 1. If it is less than one, it means that their is more unsystematic variance than systematic variance. Or, to frame that differently, there is far more variation within the groups than there is variation between the groups.</a:t>
            </a:r>
          </a:p>
          <a:p>
            <a:pPr eaLnBrk="1" hangingPunct="1"/>
            <a:endParaRPr lang="en-US" sz="2800">
              <a:latin typeface="Corbel" charset="0"/>
              <a:ea typeface="MS PGothic" charset="0"/>
              <a:sym typeface="Wingdings" charset="0"/>
            </a:endParaRPr>
          </a:p>
          <a:p>
            <a:pPr eaLnBrk="1" hangingPunct="1"/>
            <a:endParaRPr lang="en-US">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Interpreting F</a:t>
            </a:r>
            <a:endParaRPr lang="en-US" dirty="0">
              <a:ea typeface="+mj-ea"/>
              <a:cs typeface="+mj-cs"/>
            </a:endParaRPr>
          </a:p>
        </p:txBody>
      </p:sp>
      <p:sp>
        <p:nvSpPr>
          <p:cNvPr id="29699" name="Content Placeholder 2"/>
          <p:cNvSpPr>
            <a:spLocks noGrp="1"/>
          </p:cNvSpPr>
          <p:nvPr>
            <p:ph idx="1"/>
          </p:nvPr>
        </p:nvSpPr>
        <p:spPr/>
        <p:txBody>
          <a:bodyPr/>
          <a:lstStyle/>
          <a:p>
            <a:r>
              <a:rPr lang="en-US">
                <a:latin typeface="Corbel" charset="0"/>
                <a:ea typeface="MS PGothic" charset="0"/>
              </a:rPr>
              <a:t>The overall F-test for an ANOVA is an omnibus test. That is, a significant F tells us that there is an overall effect– that there are some differences between means across all groups.</a:t>
            </a:r>
          </a:p>
          <a:p>
            <a:endParaRPr lang="en-US">
              <a:latin typeface="Corbel" charset="0"/>
              <a:ea typeface="MS PGothic" charset="0"/>
            </a:endParaRPr>
          </a:p>
          <a:p>
            <a:r>
              <a:rPr lang="en-US">
                <a:latin typeface="Corbel" charset="0"/>
                <a:ea typeface="MS PGothic" charset="0"/>
              </a:rPr>
              <a:t>Importantly, the F does not tell us which means are significantly different from one another. We will have to do additional tests to find the individual group differences.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fontAlgn="auto" hangingPunct="1">
              <a:spcAft>
                <a:spcPts val="0"/>
              </a:spcAft>
              <a:defRPr/>
            </a:pPr>
            <a:r>
              <a:rPr lang="en-US" dirty="0" smtClean="0">
                <a:solidFill>
                  <a:srgbClr val="7B9899"/>
                </a:solidFill>
                <a:ea typeface="+mj-ea"/>
                <a:cs typeface="+mj-cs"/>
              </a:rPr>
              <a:t>F-ratio</a:t>
            </a:r>
          </a:p>
        </p:txBody>
      </p:sp>
      <p:sp>
        <p:nvSpPr>
          <p:cNvPr id="31747" name="Rectangle 6"/>
          <p:cNvSpPr>
            <a:spLocks noGrp="1" noChangeArrowheads="1"/>
          </p:cNvSpPr>
          <p:nvPr>
            <p:ph idx="1"/>
          </p:nvPr>
        </p:nvSpPr>
        <p:spPr>
          <a:xfrm>
            <a:off x="381000" y="2286000"/>
            <a:ext cx="4114800" cy="2514600"/>
          </a:xfrm>
        </p:spPr>
        <p:txBody>
          <a:bodyPr/>
          <a:lstStyle/>
          <a:p>
            <a:pPr eaLnBrk="1" hangingPunct="1">
              <a:buFont typeface="Wingdings" charset="0"/>
              <a:buNone/>
            </a:pPr>
            <a:r>
              <a:rPr lang="en-US" sz="2600" b="1">
                <a:latin typeface="Corbel" charset="0"/>
                <a:ea typeface="MS PGothic" charset="0"/>
              </a:rPr>
              <a:t>Remember: </a:t>
            </a:r>
            <a:r>
              <a:rPr lang="en-US" sz="2600">
                <a:latin typeface="Corbel" charset="0"/>
                <a:ea typeface="MS PGothic" charset="0"/>
              </a:rPr>
              <a:t>The F-ratio is just the mean square of the model divided by the mean square of the error. Put differently, F is the between-group variation divided by the within-group variation.</a:t>
            </a:r>
          </a:p>
        </p:txBody>
      </p:sp>
      <p:graphicFrame>
        <p:nvGraphicFramePr>
          <p:cNvPr id="31748" name="Object 4"/>
          <p:cNvGraphicFramePr>
            <a:graphicFrameLocks noChangeAspect="1"/>
          </p:cNvGraphicFramePr>
          <p:nvPr/>
        </p:nvGraphicFramePr>
        <p:xfrm>
          <a:off x="5051425" y="1981200"/>
          <a:ext cx="3005138" cy="1439863"/>
        </p:xfrm>
        <a:graphic>
          <a:graphicData uri="http://schemas.openxmlformats.org/presentationml/2006/ole">
            <mc:AlternateContent xmlns:mc="http://schemas.openxmlformats.org/markup-compatibility/2006">
              <mc:Choice xmlns:v="urn:schemas-microsoft-com:vml" Requires="v">
                <p:oleObj spid="_x0000_s31784" name="Equation" r:id="rId3" imgW="901309" imgH="431613" progId="Equation.3">
                  <p:embed/>
                </p:oleObj>
              </mc:Choice>
              <mc:Fallback>
                <p:oleObj name="Equation" r:id="rId3" imgW="901309"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1981200"/>
                        <a:ext cx="3005138" cy="143986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49" name="Object 4"/>
          <p:cNvGraphicFramePr>
            <a:graphicFrameLocks noChangeAspect="1"/>
          </p:cNvGraphicFramePr>
          <p:nvPr/>
        </p:nvGraphicFramePr>
        <p:xfrm>
          <a:off x="5411788" y="4724400"/>
          <a:ext cx="2286000" cy="1566863"/>
        </p:xfrm>
        <a:graphic>
          <a:graphicData uri="http://schemas.openxmlformats.org/presentationml/2006/ole">
            <mc:AlternateContent xmlns:mc="http://schemas.openxmlformats.org/markup-compatibility/2006">
              <mc:Choice xmlns:v="urn:schemas-microsoft-com:vml" Requires="v">
                <p:oleObj spid="_x0000_s31785" name="Equation" r:id="rId5" imgW="685800" imgH="469900" progId="Equation.3">
                  <p:embed/>
                </p:oleObj>
              </mc:Choice>
              <mc:Fallback>
                <p:oleObj name="Equation" r:id="rId5" imgW="685800" imgH="469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788" y="4724400"/>
                        <a:ext cx="2286000" cy="156686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Example 1: No difference between means, and high within-group variation</a:t>
            </a:r>
            <a:endParaRPr lang="en-US" sz="3200" dirty="0"/>
          </a:p>
        </p:txBody>
      </p:sp>
      <p:pic>
        <p:nvPicPr>
          <p:cNvPr id="32771" name="Picture 2" descr="Screen Shot 2013-10-06 at 1.18.3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85913"/>
            <a:ext cx="4989513"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Example 2: No differences between means, low within-group variation</a:t>
            </a:r>
            <a:endParaRPr lang="en-US" dirty="0"/>
          </a:p>
        </p:txBody>
      </p:sp>
      <p:pic>
        <p:nvPicPr>
          <p:cNvPr id="33795" name="Picture 7" descr="Screen Shot 2013-10-06 at 1.03.4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4559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457200" y="381000"/>
            <a:ext cx="8077200" cy="1673352"/>
          </a:xfrm>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mj-cs"/>
              </a:rPr>
              <a:t>Analysis of Variance (ANOVA)</a:t>
            </a:r>
            <a:br>
              <a:rPr lang="en-US" dirty="0" smtClean="0">
                <a:solidFill>
                  <a:schemeClr val="accent1">
                    <a:satMod val="150000"/>
                  </a:schemeClr>
                </a:solidFill>
                <a:ea typeface="+mj-ea"/>
                <a:cs typeface="+mj-cs"/>
              </a:rPr>
            </a:br>
            <a:r>
              <a:rPr lang="en-US" sz="3100" dirty="0" smtClean="0">
                <a:ea typeface="+mj-ea"/>
                <a:cs typeface="+mj-cs"/>
              </a:rPr>
              <a:t>Comparing means between three or more groups</a:t>
            </a:r>
            <a:r>
              <a:rPr lang="en-US" sz="4800" dirty="0" smtClean="0">
                <a:ea typeface="+mj-ea"/>
                <a:cs typeface="+mj-cs"/>
              </a:rPr>
              <a:t/>
            </a:r>
            <a:br>
              <a:rPr lang="en-US" sz="4800" dirty="0" smtClean="0">
                <a:ea typeface="+mj-ea"/>
                <a:cs typeface="+mj-cs"/>
              </a:rPr>
            </a:br>
            <a:endParaRPr lang="en-US" dirty="0" smtClean="0">
              <a:solidFill>
                <a:schemeClr val="accent1">
                  <a:satMod val="150000"/>
                </a:schemeClr>
              </a:solidFill>
              <a:ea typeface="+mj-ea"/>
              <a:cs typeface="+mj-cs"/>
            </a:endParaRPr>
          </a:p>
        </p:txBody>
      </p:sp>
      <p:pic>
        <p:nvPicPr>
          <p:cNvPr id="11267" name="Picture 3"/>
          <p:cNvPicPr>
            <a:picLocks noChangeAspect="1" noChangeArrowheads="1"/>
          </p:cNvPicPr>
          <p:nvPr/>
        </p:nvPicPr>
        <p:blipFill>
          <a:blip r:embed="rId2" cstate="print"/>
          <a:srcRect/>
          <a:stretch>
            <a:fillRect/>
          </a:stretch>
        </p:blipFill>
        <p:spPr bwMode="auto">
          <a:xfrm>
            <a:off x="2362200" y="1676400"/>
            <a:ext cx="4648200" cy="309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667000" y="4800600"/>
            <a:ext cx="4343400" cy="254000"/>
          </a:xfrm>
          <a:prstGeom prst="rect">
            <a:avLst/>
          </a:prstGeom>
          <a:noFill/>
        </p:spPr>
        <p:txBody>
          <a:bodyPr>
            <a:spAutoFit/>
          </a:bodyPr>
          <a:lstStyle/>
          <a:p>
            <a:pPr>
              <a:defRPr/>
            </a:pPr>
            <a:r>
              <a:rPr lang="en-US" sz="1050" dirty="0">
                <a:ea typeface="+mn-ea"/>
                <a:cs typeface="+mn-cs"/>
              </a:rPr>
              <a:t>Photo credit: http://www.stattucino.com/</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Example 3: Some between-group differences</a:t>
            </a:r>
            <a:endParaRPr lang="en-US" dirty="0"/>
          </a:p>
        </p:txBody>
      </p:sp>
      <p:pic>
        <p:nvPicPr>
          <p:cNvPr id="34819" name="Picture 2" descr="Screen Shot 2013-10-06 at 1.05.0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7363"/>
            <a:ext cx="484822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Example 4: between group differences with high within-group variation</a:t>
            </a:r>
            <a:endParaRPr lang="en-US" sz="3200" dirty="0"/>
          </a:p>
        </p:txBody>
      </p:sp>
      <p:pic>
        <p:nvPicPr>
          <p:cNvPr id="35843" name="Picture 2" descr="Screen Shot 2013-10-06 at 1.09.3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03363"/>
            <a:ext cx="50038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Example 5: Maximum difference between groups, with minimal within-group variation</a:t>
            </a:r>
            <a:endParaRPr lang="en-US" sz="3200" dirty="0"/>
          </a:p>
        </p:txBody>
      </p:sp>
      <p:pic>
        <p:nvPicPr>
          <p:cNvPr id="36867" name="Picture 2" descr="Screen Shot 2013-10-06 at 1.12.5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55750"/>
            <a:ext cx="511175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28600"/>
            <a:ext cx="8229600" cy="731838"/>
          </a:xfrm>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mj-cs"/>
              </a:rPr>
              <a:t>Hypothesis testing with ANOVA</a:t>
            </a:r>
          </a:p>
        </p:txBody>
      </p:sp>
      <p:sp>
        <p:nvSpPr>
          <p:cNvPr id="33795" name="Rectangle 3"/>
          <p:cNvSpPr>
            <a:spLocks noGrp="1" noChangeArrowheads="1"/>
          </p:cNvSpPr>
          <p:nvPr>
            <p:ph type="body" sz="half" idx="1"/>
          </p:nvPr>
        </p:nvSpPr>
        <p:spPr>
          <a:xfrm>
            <a:off x="457200" y="1524000"/>
            <a:ext cx="8229600" cy="2971800"/>
          </a:xfrm>
        </p:spPr>
        <p:txBody>
          <a:bodyPr/>
          <a:lstStyle/>
          <a:p>
            <a:pPr eaLnBrk="1" hangingPunct="1">
              <a:defRPr/>
            </a:pPr>
            <a:endParaRPr lang="en-US" sz="2800" dirty="0">
              <a:ea typeface="ＭＳ Ｐゴシック" charset="0"/>
              <a:cs typeface="+mn-cs"/>
            </a:endParaRPr>
          </a:p>
          <a:p>
            <a:pPr eaLnBrk="1" hangingPunct="1">
              <a:defRPr/>
            </a:pPr>
            <a:r>
              <a:rPr lang="en-US" sz="2400" dirty="0">
                <a:ea typeface="ＭＳ Ｐゴシック" charset="0"/>
                <a:cs typeface="+mn-cs"/>
              </a:rPr>
              <a:t>If there is </a:t>
            </a:r>
            <a:r>
              <a:rPr lang="en-US" sz="2400" dirty="0" smtClean="0">
                <a:ea typeface="ＭＳ Ｐゴシック" charset="0"/>
                <a:cs typeface="+mn-cs"/>
              </a:rPr>
              <a:t>little or no </a:t>
            </a:r>
            <a:r>
              <a:rPr lang="en-US" sz="2400" dirty="0">
                <a:ea typeface="ＭＳ Ｐゴシック" charset="0"/>
                <a:cs typeface="+mn-cs"/>
              </a:rPr>
              <a:t>difference between the means, then the between-group sum of squares should </a:t>
            </a:r>
            <a:r>
              <a:rPr lang="en-US" sz="2400" dirty="0" smtClean="0">
                <a:ea typeface="ＭＳ Ｐゴシック" charset="0"/>
                <a:cs typeface="+mn-cs"/>
              </a:rPr>
              <a:t>be similar to </a:t>
            </a:r>
            <a:r>
              <a:rPr lang="en-US" sz="2400" dirty="0">
                <a:ea typeface="ＭＳ Ｐゴシック" charset="0"/>
                <a:cs typeface="+mn-cs"/>
              </a:rPr>
              <a:t>the within-group sum of squares</a:t>
            </a:r>
            <a:r>
              <a:rPr lang="en-US" sz="2400" dirty="0" smtClean="0">
                <a:ea typeface="ＭＳ Ｐゴシック" charset="0"/>
                <a:cs typeface="+mn-cs"/>
              </a:rPr>
              <a:t>. (e.g., an F of 1 means the between-group variation is same as within-group variation)</a:t>
            </a:r>
          </a:p>
          <a:p>
            <a:pPr marL="119062" indent="0" eaLnBrk="1" hangingPunct="1">
              <a:buFont typeface="Wingdings 2" charset="0"/>
              <a:buNone/>
              <a:defRPr/>
            </a:pPr>
            <a:endParaRPr lang="en-US" sz="2400" dirty="0" smtClean="0">
              <a:ea typeface="ＭＳ Ｐゴシック" charset="0"/>
              <a:cs typeface="+mn-cs"/>
            </a:endParaRPr>
          </a:p>
          <a:p>
            <a:pPr eaLnBrk="1" hangingPunct="1">
              <a:defRPr/>
            </a:pPr>
            <a:r>
              <a:rPr lang="en-US" sz="2400" b="1" dirty="0" smtClean="0">
                <a:ea typeface="ＭＳ Ｐゴシック" charset="0"/>
                <a:cs typeface="+mn-cs"/>
              </a:rPr>
              <a:t>Null Hypothesis: the means between all groups are equal.</a:t>
            </a:r>
            <a:endParaRPr lang="en-US" sz="2400" b="1" dirty="0">
              <a:ea typeface="ＭＳ Ｐゴシック" charset="0"/>
              <a:cs typeface="+mn-cs"/>
            </a:endParaRPr>
          </a:p>
          <a:p>
            <a:pPr eaLnBrk="1" hangingPunct="1">
              <a:defRPr/>
            </a:pPr>
            <a:endParaRPr lang="en-US" sz="2800" dirty="0">
              <a:ea typeface="ＭＳ Ｐゴシック" charset="0"/>
              <a:cs typeface="+mn-cs"/>
            </a:endParaRPr>
          </a:p>
          <a:p>
            <a:pPr eaLnBrk="1" hangingPunct="1">
              <a:defRPr/>
            </a:pPr>
            <a:endParaRPr lang="en-US" sz="2800" dirty="0">
              <a:ea typeface="ＭＳ Ｐゴシック" charset="0"/>
              <a:cs typeface="+mn-cs"/>
            </a:endParaRPr>
          </a:p>
        </p:txBody>
      </p:sp>
      <p:graphicFrame>
        <p:nvGraphicFramePr>
          <p:cNvPr id="38916" name="Object 4"/>
          <p:cNvGraphicFramePr>
            <a:graphicFrameLocks noGrp="1" noChangeAspect="1"/>
          </p:cNvGraphicFramePr>
          <p:nvPr>
            <p:ph sz="half" idx="2"/>
          </p:nvPr>
        </p:nvGraphicFramePr>
        <p:xfrm>
          <a:off x="3581400" y="4724400"/>
          <a:ext cx="2286000" cy="1566863"/>
        </p:xfrm>
        <a:graphic>
          <a:graphicData uri="http://schemas.openxmlformats.org/presentationml/2006/ole">
            <mc:AlternateContent xmlns:mc="http://schemas.openxmlformats.org/markup-compatibility/2006">
              <mc:Choice xmlns:v="urn:schemas-microsoft-com:vml" Requires="v">
                <p:oleObj spid="_x0000_s38935" name="Equation" r:id="rId4" imgW="685800" imgH="469900" progId="Equation.3">
                  <p:embed/>
                </p:oleObj>
              </mc:Choice>
              <mc:Fallback>
                <p:oleObj name="Equation" r:id="rId4" imgW="685800" imgH="469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724400"/>
                        <a:ext cx="2286000" cy="156686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6970713"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F-distribution</a:t>
            </a:r>
          </a:p>
        </p:txBody>
      </p:sp>
      <p:sp>
        <p:nvSpPr>
          <p:cNvPr id="43011" name="Rectangle 3"/>
          <p:cNvSpPr>
            <a:spLocks noGrp="1" noChangeArrowheads="1"/>
          </p:cNvSpPr>
          <p:nvPr>
            <p:ph idx="1"/>
          </p:nvPr>
        </p:nvSpPr>
        <p:spPr>
          <a:xfrm>
            <a:off x="533400" y="4716463"/>
            <a:ext cx="7315200" cy="1828800"/>
          </a:xfrm>
        </p:spPr>
        <p:txBody>
          <a:bodyPr/>
          <a:lstStyle/>
          <a:p>
            <a:pPr eaLnBrk="1" hangingPunct="1"/>
            <a:r>
              <a:rPr lang="en-US" sz="2000">
                <a:latin typeface="Corbel" charset="0"/>
                <a:ea typeface="MS PGothic" charset="0"/>
              </a:rPr>
              <a:t>A right-skewed distribution</a:t>
            </a:r>
          </a:p>
          <a:p>
            <a:pPr eaLnBrk="1" hangingPunct="1"/>
            <a:r>
              <a:rPr lang="en-US" sz="2000">
                <a:latin typeface="Corbel" charset="0"/>
                <a:ea typeface="MS PGothic" charset="0"/>
              </a:rPr>
              <a:t>It is a ratio of two chi-square distributions</a:t>
            </a:r>
          </a:p>
          <a:p>
            <a:pPr eaLnBrk="1" hangingPunct="1"/>
            <a:r>
              <a:rPr lang="en-US" sz="2000">
                <a:latin typeface="Corbel" charset="0"/>
                <a:ea typeface="MS PGothic" charset="0"/>
              </a:rPr>
              <a:t>Remember, Chi-square is the sum of squared deviates for randomly distributed variables…</a:t>
            </a:r>
          </a:p>
          <a:p>
            <a:pPr eaLnBrk="1" hangingPunct="1"/>
            <a:r>
              <a:rPr lang="en-US" sz="2000">
                <a:latin typeface="Corbel" charset="0"/>
                <a:ea typeface="MS PGothic" charset="0"/>
              </a:rPr>
              <a:t>So, the F-distribution is the ratio of two sum of squared deviates (or, one Chi-Square divided by another)</a:t>
            </a:r>
          </a:p>
          <a:p>
            <a:pPr eaLnBrk="1" hangingPunct="1">
              <a:buFont typeface="Wingdings 2" charset="0"/>
              <a:buNone/>
            </a:pPr>
            <a:endParaRPr lang="en-US">
              <a:latin typeface="Corbel" charset="0"/>
              <a:ea typeface="MS PGothic" charset="0"/>
            </a:endParaRPr>
          </a:p>
        </p:txBody>
      </p:sp>
      <p:sp>
        <p:nvSpPr>
          <p:cNvPr id="6" name="Rectangle 3"/>
          <p:cNvSpPr txBox="1">
            <a:spLocks noChangeArrowheads="1"/>
          </p:cNvSpPr>
          <p:nvPr/>
        </p:nvSpPr>
        <p:spPr bwMode="auto">
          <a:xfrm>
            <a:off x="457200" y="1600200"/>
            <a:ext cx="8229600" cy="1806575"/>
          </a:xfrm>
          <a:prstGeom prst="rect">
            <a:avLst/>
          </a:prstGeom>
          <a:noFill/>
          <a:ln w="9525">
            <a:noFill/>
            <a:miter lim="800000"/>
            <a:headEnd/>
            <a:tailEnd/>
          </a:ln>
        </p:spPr>
        <p:txBody>
          <a:bodyPr lIns="54864" tIns="91440"/>
          <a:lstStyle/>
          <a:p>
            <a:pPr marL="438150" indent="-319088" eaLnBrk="1" hangingPunct="1">
              <a:buClr>
                <a:schemeClr val="accent1"/>
              </a:buClr>
              <a:buSzPct val="80000"/>
              <a:buFont typeface="Wingdings 2" pitchFamily="18" charset="2"/>
              <a:buChar char=""/>
              <a:defRPr/>
            </a:pPr>
            <a:r>
              <a:rPr lang="en-US" sz="3200" dirty="0">
                <a:latin typeface="+mn-lt"/>
                <a:ea typeface="+mn-ea"/>
                <a:cs typeface="+mn-cs"/>
              </a:rPr>
              <a:t>F-test for ANOVA is a one-tailed test.</a:t>
            </a:r>
          </a:p>
        </p:txBody>
      </p:sp>
      <p:pic>
        <p:nvPicPr>
          <p:cNvPr id="43013" name="Picture 4" descr="f1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2271713"/>
            <a:ext cx="7162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Assumptions of the ANOVA</a:t>
            </a:r>
            <a:endParaRPr lang="en-US" dirty="0">
              <a:ea typeface="+mj-ea"/>
              <a:cs typeface="+mj-cs"/>
            </a:endParaRPr>
          </a:p>
        </p:txBody>
      </p:sp>
      <p:sp>
        <p:nvSpPr>
          <p:cNvPr id="45059" name="Content Placeholder 2"/>
          <p:cNvSpPr>
            <a:spLocks noGrp="1"/>
          </p:cNvSpPr>
          <p:nvPr>
            <p:ph idx="1"/>
          </p:nvPr>
        </p:nvSpPr>
        <p:spPr>
          <a:xfrm>
            <a:off x="304800" y="1752600"/>
            <a:ext cx="8229600" cy="4625975"/>
          </a:xfrm>
        </p:spPr>
        <p:txBody>
          <a:bodyPr/>
          <a:lstStyle/>
          <a:p>
            <a:r>
              <a:rPr lang="en-US">
                <a:latin typeface="Corbel" charset="0"/>
                <a:ea typeface="MS PGothic" charset="0"/>
              </a:rPr>
              <a:t>Homogeneity of Variance:</a:t>
            </a:r>
          </a:p>
          <a:p>
            <a:pPr lvl="1"/>
            <a:r>
              <a:rPr lang="en-US">
                <a:latin typeface="Corbel" charset="0"/>
                <a:ea typeface="MS PGothic" charset="0"/>
              </a:rPr>
              <a:t>We expect the variance within each group to be similar.</a:t>
            </a:r>
          </a:p>
          <a:p>
            <a:pPr lvl="1"/>
            <a:r>
              <a:rPr lang="en-US">
                <a:latin typeface="Corbel" charset="0"/>
                <a:ea typeface="MS PGothic" charset="0"/>
              </a:rPr>
              <a:t>Just as we have done before, we can run Levene</a:t>
            </a:r>
            <a:r>
              <a:rPr lang="ja-JP" altLang="en-US">
                <a:latin typeface="Corbel" charset="0"/>
                <a:ea typeface="MS PGothic" charset="0"/>
              </a:rPr>
              <a:t>’</a:t>
            </a:r>
            <a:r>
              <a:rPr lang="en-US" altLang="ja-JP">
                <a:latin typeface="Corbel" charset="0"/>
                <a:ea typeface="MS PGothic" charset="0"/>
              </a:rPr>
              <a:t>s test to check this assumption.</a:t>
            </a:r>
          </a:p>
          <a:p>
            <a:r>
              <a:rPr lang="en-US">
                <a:latin typeface="Corbel" charset="0"/>
                <a:ea typeface="MS PGothic" charset="0"/>
              </a:rPr>
              <a:t>Assumption of Normality</a:t>
            </a:r>
          </a:p>
          <a:p>
            <a:pPr lvl="1"/>
            <a:r>
              <a:rPr lang="en-US">
                <a:latin typeface="Corbel" charset="0"/>
                <a:ea typeface="MS PGothic" charset="0"/>
              </a:rPr>
              <a:t>We expect our distributions to be mostly normally distributed</a:t>
            </a:r>
          </a:p>
          <a:p>
            <a:pPr lvl="1"/>
            <a:r>
              <a:rPr lang="en-US">
                <a:latin typeface="Corbel" charset="0"/>
                <a:ea typeface="MS PGothic" charset="0"/>
              </a:rPr>
              <a:t>Just as we have done before, we could transform our variable if it non-normal.</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Robustness of ANOVA</a:t>
            </a:r>
            <a:endParaRPr lang="en-US" dirty="0">
              <a:ea typeface="+mj-ea"/>
              <a:cs typeface="+mj-cs"/>
            </a:endParaRPr>
          </a:p>
        </p:txBody>
      </p:sp>
      <p:sp>
        <p:nvSpPr>
          <p:cNvPr id="46083" name="Content Placeholder 2"/>
          <p:cNvSpPr>
            <a:spLocks noGrp="1"/>
          </p:cNvSpPr>
          <p:nvPr>
            <p:ph idx="1"/>
          </p:nvPr>
        </p:nvSpPr>
        <p:spPr/>
        <p:txBody>
          <a:bodyPr/>
          <a:lstStyle/>
          <a:p>
            <a:r>
              <a:rPr lang="en-US">
                <a:latin typeface="Corbel" charset="0"/>
                <a:ea typeface="MS PGothic" charset="0"/>
              </a:rPr>
              <a:t>ANOVA is sometimes referred to as a </a:t>
            </a:r>
            <a:r>
              <a:rPr lang="ja-JP" altLang="en-US">
                <a:latin typeface="Corbel" charset="0"/>
                <a:ea typeface="MS PGothic" charset="0"/>
              </a:rPr>
              <a:t>“</a:t>
            </a:r>
            <a:r>
              <a:rPr lang="en-US" altLang="ja-JP">
                <a:latin typeface="Corbel" charset="0"/>
                <a:ea typeface="MS PGothic" charset="0"/>
              </a:rPr>
              <a:t>robust test</a:t>
            </a:r>
            <a:r>
              <a:rPr lang="ja-JP" altLang="en-US">
                <a:latin typeface="Corbel" charset="0"/>
                <a:ea typeface="MS PGothic" charset="0"/>
              </a:rPr>
              <a:t>”</a:t>
            </a:r>
            <a:r>
              <a:rPr lang="en-US" altLang="ja-JP">
                <a:latin typeface="Corbel" charset="0"/>
                <a:ea typeface="MS PGothic" charset="0"/>
              </a:rPr>
              <a:t>.</a:t>
            </a:r>
          </a:p>
          <a:p>
            <a:endParaRPr lang="en-US">
              <a:latin typeface="Corbel" charset="0"/>
              <a:ea typeface="MS PGothic" charset="0"/>
            </a:endParaRPr>
          </a:p>
          <a:p>
            <a:r>
              <a:rPr lang="en-US">
                <a:latin typeface="Corbel" charset="0"/>
                <a:ea typeface="MS PGothic" charset="0"/>
              </a:rPr>
              <a:t>This simply means that even if we break some of the assumptions of the test, we still get a fairly accurate F-ratio.</a:t>
            </a:r>
          </a:p>
          <a:p>
            <a:pPr>
              <a:buFont typeface="Wingdings 2" charset="0"/>
              <a:buNone/>
            </a:pPr>
            <a:endParaRPr lang="en-US">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Robustness of ANOVA</a:t>
            </a:r>
            <a:endParaRPr lang="en-US" dirty="0">
              <a:ea typeface="+mj-ea"/>
              <a:cs typeface="+mj-cs"/>
            </a:endParaRPr>
          </a:p>
        </p:txBody>
      </p:sp>
      <p:sp>
        <p:nvSpPr>
          <p:cNvPr id="47107" name="Content Placeholder 2"/>
          <p:cNvSpPr>
            <a:spLocks noGrp="1"/>
          </p:cNvSpPr>
          <p:nvPr>
            <p:ph idx="1"/>
          </p:nvPr>
        </p:nvSpPr>
        <p:spPr/>
        <p:txBody>
          <a:bodyPr/>
          <a:lstStyle/>
          <a:p>
            <a:r>
              <a:rPr lang="en-US" sz="2400" dirty="0">
                <a:latin typeface="Corbel" charset="0"/>
                <a:ea typeface="MS PGothic" charset="0"/>
              </a:rPr>
              <a:t>So, some deviation from normality or a lack of homogeneity of variance across our groups is not usually a problem. </a:t>
            </a:r>
          </a:p>
          <a:p>
            <a:pPr>
              <a:buFont typeface="Wingdings 2" charset="0"/>
              <a:buNone/>
            </a:pPr>
            <a:endParaRPr lang="en-US" sz="2400" dirty="0">
              <a:latin typeface="Corbel" charset="0"/>
              <a:ea typeface="MS PGothic" charset="0"/>
            </a:endParaRPr>
          </a:p>
          <a:p>
            <a:pPr lvl="1"/>
            <a:r>
              <a:rPr lang="en-US" sz="2400" dirty="0">
                <a:latin typeface="Corbel" charset="0"/>
                <a:ea typeface="MS PGothic" charset="0"/>
              </a:rPr>
              <a:t>The biggest exception is when you have </a:t>
            </a:r>
            <a:r>
              <a:rPr lang="en-US" sz="2400" b="1" dirty="0">
                <a:latin typeface="Corbel" charset="0"/>
                <a:ea typeface="MS PGothic" charset="0"/>
              </a:rPr>
              <a:t>very different group sizes and the variances are not equal across groups</a:t>
            </a:r>
            <a:r>
              <a:rPr lang="en-US" sz="2400" dirty="0">
                <a:latin typeface="Corbel" charset="0"/>
                <a:ea typeface="MS PGothic" charset="0"/>
              </a:rPr>
              <a:t>. </a:t>
            </a:r>
            <a:r>
              <a:rPr lang="en-US" sz="2400" dirty="0" smtClean="0">
                <a:latin typeface="Corbel" charset="0"/>
                <a:ea typeface="MS PGothic" charset="0"/>
              </a:rPr>
              <a:t> In this </a:t>
            </a:r>
            <a:r>
              <a:rPr lang="en-US" sz="2400" dirty="0">
                <a:latin typeface="Corbel" charset="0"/>
                <a:ea typeface="MS PGothic" charset="0"/>
              </a:rPr>
              <a:t>type of situation that you might need to make corrections or even run a modified ANOVA that helps account for the problem (for example</a:t>
            </a:r>
            <a:r>
              <a:rPr lang="en-US" sz="2400" dirty="0" smtClean="0">
                <a:latin typeface="Corbel" charset="0"/>
                <a:ea typeface="MS PGothic" charset="0"/>
              </a:rPr>
              <a:t>, </a:t>
            </a:r>
            <a:r>
              <a:rPr lang="en-US" sz="2400" dirty="0">
                <a:latin typeface="Corbel" charset="0"/>
                <a:ea typeface="MS PGothic" charset="0"/>
              </a:rPr>
              <a:t>Welch</a:t>
            </a:r>
            <a:r>
              <a:rPr lang="ja-JP" altLang="en-US" sz="2400" dirty="0">
                <a:latin typeface="Corbel" charset="0"/>
                <a:ea typeface="MS PGothic" charset="0"/>
              </a:rPr>
              <a:t>’</a:t>
            </a:r>
            <a:r>
              <a:rPr lang="en-US" altLang="ja-JP" sz="2400" dirty="0">
                <a:latin typeface="Corbel" charset="0"/>
                <a:ea typeface="MS PGothic" charset="0"/>
              </a:rPr>
              <a:t>s F </a:t>
            </a:r>
            <a:r>
              <a:rPr lang="en-US" altLang="ja-JP" sz="2400" dirty="0" smtClean="0">
                <a:latin typeface="Corbel" charset="0"/>
                <a:ea typeface="MS PGothic" charset="0"/>
              </a:rPr>
              <a:t>test)</a:t>
            </a:r>
            <a:r>
              <a:rPr lang="en-US" altLang="ja-JP" sz="2400" dirty="0">
                <a:latin typeface="Corbel" charset="0"/>
                <a:ea typeface="MS PGothic" charset="0"/>
              </a:rPr>
              <a:t>.</a:t>
            </a:r>
          </a:p>
          <a:p>
            <a:endParaRPr lang="en-US"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Effect Size</a:t>
            </a:r>
            <a:endParaRPr lang="en-US" dirty="0">
              <a:ea typeface="+mj-ea"/>
              <a:cs typeface="+mj-cs"/>
            </a:endParaRPr>
          </a:p>
        </p:txBody>
      </p:sp>
      <p:sp>
        <p:nvSpPr>
          <p:cNvPr id="3" name="Content Placeholder 2"/>
          <p:cNvSpPr>
            <a:spLocks noGrp="1"/>
          </p:cNvSpPr>
          <p:nvPr>
            <p:ph idx="1"/>
          </p:nvPr>
        </p:nvSpPr>
        <p:spPr/>
        <p:txBody>
          <a:bodyPr/>
          <a:lstStyle/>
          <a:p>
            <a:pPr>
              <a:buFont typeface="Wingdings 2" panose="05020102010507070707" pitchFamily="18" charset="2"/>
              <a:buChar char=""/>
              <a:defRPr/>
            </a:pPr>
            <a:r>
              <a:rPr lang="en-US" sz="2000" dirty="0" smtClean="0">
                <a:ea typeface="+mn-ea"/>
                <a:cs typeface="+mn-cs"/>
              </a:rPr>
              <a:t>As with every test, we need to evaluate the practical significance of our result along with our statistical significance.</a:t>
            </a:r>
          </a:p>
          <a:p>
            <a:pPr>
              <a:buFont typeface="Wingdings 2" panose="05020102010507070707" pitchFamily="18" charset="2"/>
              <a:buChar char=""/>
              <a:defRPr/>
            </a:pPr>
            <a:endParaRPr lang="en-US" sz="2000" dirty="0">
              <a:ea typeface="+mn-ea"/>
              <a:cs typeface="+mn-cs"/>
            </a:endParaRPr>
          </a:p>
          <a:p>
            <a:pPr>
              <a:buFont typeface="Wingdings 2" panose="05020102010507070707" pitchFamily="18" charset="2"/>
              <a:buChar char=""/>
              <a:defRPr/>
            </a:pPr>
            <a:r>
              <a:rPr lang="en-US" sz="2000" dirty="0" smtClean="0">
                <a:ea typeface="+mn-ea"/>
                <a:cs typeface="+mn-cs"/>
              </a:rPr>
              <a:t>Once we know if our ANOVA is statistically significant, we can compute the effect size.</a:t>
            </a:r>
          </a:p>
          <a:p>
            <a:pPr>
              <a:buFont typeface="Wingdings 2" panose="05020102010507070707" pitchFamily="18" charset="2"/>
              <a:buChar char=""/>
              <a:defRPr/>
            </a:pPr>
            <a:endParaRPr lang="en-US" sz="2000" dirty="0">
              <a:ea typeface="+mn-ea"/>
              <a:cs typeface="+mn-cs"/>
            </a:endParaRPr>
          </a:p>
          <a:p>
            <a:pPr>
              <a:buFont typeface="Wingdings 2" panose="05020102010507070707" pitchFamily="18" charset="2"/>
              <a:buChar char=""/>
              <a:defRPr/>
            </a:pPr>
            <a:r>
              <a:rPr lang="en-US" sz="2000" dirty="0" smtClean="0">
                <a:ea typeface="+mn-ea"/>
                <a:cs typeface="+mn-cs"/>
              </a:rPr>
              <a:t>There is an effect size correlation for ANOVA,</a:t>
            </a:r>
            <a:r>
              <a:rPr lang="en-US" sz="2000" dirty="0">
                <a:ea typeface="+mn-ea"/>
                <a:cs typeface="+mn-cs"/>
              </a:rPr>
              <a:t> </a:t>
            </a:r>
            <a:r>
              <a:rPr lang="en-US" sz="2000" dirty="0">
                <a:ea typeface="+mn-ea"/>
                <a:cs typeface="+mn-cs"/>
              </a:rPr>
              <a:t>h</a:t>
            </a:r>
            <a:r>
              <a:rPr lang="en-US" sz="2000" dirty="0" smtClean="0">
                <a:ea typeface="+mn-ea"/>
                <a:cs typeface="+mn-cs"/>
              </a:rPr>
              <a:t>owever</a:t>
            </a:r>
            <a:r>
              <a:rPr lang="en-US" sz="2000" dirty="0" smtClean="0">
                <a:ea typeface="+mn-ea"/>
                <a:cs typeface="+mn-cs"/>
              </a:rPr>
              <a:t>, the effect size correlation is considered biased because it makes no adjustment for the fact that we are trying to estimate the effect size in the population.</a:t>
            </a:r>
            <a:endParaRPr lang="en-US" sz="2000"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Analysis of Variance</a:t>
            </a:r>
          </a:p>
        </p:txBody>
      </p:sp>
      <p:sp>
        <p:nvSpPr>
          <p:cNvPr id="12291" name="Rectangle 3"/>
          <p:cNvSpPr>
            <a:spLocks noGrp="1" noChangeArrowheads="1"/>
          </p:cNvSpPr>
          <p:nvPr>
            <p:ph idx="1"/>
          </p:nvPr>
        </p:nvSpPr>
        <p:spPr>
          <a:xfrm>
            <a:off x="152400" y="1743075"/>
            <a:ext cx="5486400" cy="4876800"/>
          </a:xfrm>
        </p:spPr>
        <p:txBody>
          <a:bodyPr/>
          <a:lstStyle/>
          <a:p>
            <a:pPr eaLnBrk="1" hangingPunct="1">
              <a:lnSpc>
                <a:spcPct val="90000"/>
              </a:lnSpc>
            </a:pPr>
            <a:endParaRPr lang="en-US" sz="2000">
              <a:latin typeface="Corbel" charset="0"/>
              <a:ea typeface="MS PGothic" charset="0"/>
            </a:endParaRPr>
          </a:p>
          <a:p>
            <a:pPr eaLnBrk="1" hangingPunct="1">
              <a:lnSpc>
                <a:spcPct val="90000"/>
              </a:lnSpc>
            </a:pPr>
            <a:r>
              <a:rPr lang="en-US" sz="2000">
                <a:latin typeface="Corbel" charset="0"/>
                <a:ea typeface="MS PGothic" charset="0"/>
              </a:rPr>
              <a:t>In its simplest form, it is used to compare means for three or more categories.</a:t>
            </a:r>
          </a:p>
          <a:p>
            <a:pPr lvl="1" eaLnBrk="1" hangingPunct="1">
              <a:lnSpc>
                <a:spcPct val="90000"/>
              </a:lnSpc>
            </a:pPr>
            <a:r>
              <a:rPr lang="en-US" sz="2000">
                <a:latin typeface="Corbel" charset="0"/>
                <a:ea typeface="MS PGothic" charset="0"/>
              </a:rPr>
              <a:t>Examples:</a:t>
            </a:r>
          </a:p>
          <a:p>
            <a:pPr lvl="2" eaLnBrk="1" hangingPunct="1">
              <a:lnSpc>
                <a:spcPct val="90000"/>
              </a:lnSpc>
            </a:pPr>
            <a:r>
              <a:rPr lang="en-US" sz="2000">
                <a:latin typeface="Corbel" charset="0"/>
                <a:ea typeface="MS PGothic" charset="0"/>
              </a:rPr>
              <a:t>Income (metric) and Marital Status (many categories)</a:t>
            </a:r>
          </a:p>
          <a:p>
            <a:pPr lvl="2" eaLnBrk="1" hangingPunct="1">
              <a:lnSpc>
                <a:spcPct val="90000"/>
              </a:lnSpc>
            </a:pPr>
            <a:r>
              <a:rPr lang="en-US" sz="2000">
                <a:latin typeface="Corbel" charset="0"/>
                <a:ea typeface="MS PGothic" charset="0"/>
              </a:rPr>
              <a:t>Pain (metric) and Drug Type (several types, including a placebo).</a:t>
            </a:r>
          </a:p>
          <a:p>
            <a:pPr eaLnBrk="1" hangingPunct="1">
              <a:lnSpc>
                <a:spcPct val="90000"/>
              </a:lnSpc>
            </a:pPr>
            <a:endParaRPr lang="en-US" sz="2000">
              <a:latin typeface="Corbel" charset="0"/>
              <a:ea typeface="MS PGothic" charset="0"/>
            </a:endParaRPr>
          </a:p>
          <a:p>
            <a:pPr eaLnBrk="1" hangingPunct="1">
              <a:lnSpc>
                <a:spcPct val="90000"/>
              </a:lnSpc>
            </a:pPr>
            <a:r>
              <a:rPr lang="en-US" sz="2000">
                <a:latin typeface="Corbel" charset="0"/>
                <a:ea typeface="MS PGothic" charset="0"/>
              </a:rPr>
              <a:t>Relies on the F-distribution</a:t>
            </a:r>
          </a:p>
          <a:p>
            <a:pPr lvl="1" eaLnBrk="1" hangingPunct="1">
              <a:lnSpc>
                <a:spcPct val="90000"/>
              </a:lnSpc>
            </a:pPr>
            <a:r>
              <a:rPr lang="en-US" sz="2000">
                <a:latin typeface="Corbel" charset="0"/>
                <a:ea typeface="MS PGothic" charset="0"/>
              </a:rPr>
              <a:t>Just like the t-distribution and chi-square distribution, there are several sampling distributions for each possible value of df.</a:t>
            </a:r>
          </a:p>
          <a:p>
            <a:pPr lvl="1" eaLnBrk="1" hangingPunct="1">
              <a:lnSpc>
                <a:spcPct val="90000"/>
              </a:lnSpc>
              <a:buFont typeface="Wingdings" charset="0"/>
              <a:buNone/>
            </a:pPr>
            <a:endParaRPr lang="en-US">
              <a:latin typeface="Corbel" charset="0"/>
              <a:ea typeface="MS PGothic" charset="0"/>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45343" t="18552" b="66087"/>
          <a:stretch>
            <a:fillRect/>
          </a:stretch>
        </p:blipFill>
        <p:spPr bwMode="auto">
          <a:xfrm>
            <a:off x="5181600" y="3352800"/>
            <a:ext cx="3810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Omega Squared as an effect size calculation for multiple groups</a:t>
            </a:r>
            <a:endParaRPr lang="en-US" dirty="0">
              <a:ea typeface="+mj-ea"/>
              <a:cs typeface="+mj-cs"/>
            </a:endParaRPr>
          </a:p>
        </p:txBody>
      </p:sp>
      <p:sp>
        <p:nvSpPr>
          <p:cNvPr id="50179" name="Content Placeholder 2"/>
          <p:cNvSpPr>
            <a:spLocks noGrp="1"/>
          </p:cNvSpPr>
          <p:nvPr>
            <p:ph idx="1"/>
          </p:nvPr>
        </p:nvSpPr>
        <p:spPr>
          <a:xfrm>
            <a:off x="457200" y="1774825"/>
            <a:ext cx="8229600" cy="1958975"/>
          </a:xfrm>
        </p:spPr>
        <p:txBody>
          <a:bodyPr/>
          <a:lstStyle/>
          <a:p>
            <a:r>
              <a:rPr lang="en-US" sz="2400">
                <a:latin typeface="Corbel" charset="0"/>
                <a:ea typeface="MS PGothic" charset="0"/>
              </a:rPr>
              <a:t>In order to get a better estimate for the effect size when comparing multiple groups, we use Omega Squared.</a:t>
            </a:r>
          </a:p>
          <a:p>
            <a:r>
              <a:rPr lang="en-US" sz="2400">
                <a:latin typeface="Corbel" charset="0"/>
                <a:ea typeface="MS PGothic" charset="0"/>
              </a:rPr>
              <a:t>So, once we get the output from R, we can calculate it ourselves.</a:t>
            </a:r>
          </a:p>
          <a:p>
            <a:r>
              <a:rPr lang="en-US" sz="2400">
                <a:latin typeface="Corbel" charset="0"/>
                <a:ea typeface="MS PGothic" charset="0"/>
              </a:rPr>
              <a:t>Again, please note that the </a:t>
            </a:r>
            <a:r>
              <a:rPr lang="ja-JP" altLang="en-US" sz="2400">
                <a:latin typeface="Corbel" charset="0"/>
                <a:ea typeface="MS PGothic" charset="0"/>
              </a:rPr>
              <a:t>“</a:t>
            </a:r>
            <a:r>
              <a:rPr lang="en-US" altLang="ja-JP" sz="2400">
                <a:latin typeface="Corbel" charset="0"/>
                <a:ea typeface="MS PGothic" charset="0"/>
              </a:rPr>
              <a:t>between-group sum of squares</a:t>
            </a:r>
            <a:r>
              <a:rPr lang="ja-JP" altLang="en-US" sz="2400">
                <a:latin typeface="Corbel" charset="0"/>
                <a:ea typeface="MS PGothic" charset="0"/>
              </a:rPr>
              <a:t>”</a:t>
            </a:r>
            <a:r>
              <a:rPr lang="en-US" altLang="ja-JP" sz="2400">
                <a:latin typeface="Corbel" charset="0"/>
                <a:ea typeface="MS PGothic" charset="0"/>
              </a:rPr>
              <a:t> is the same as the </a:t>
            </a:r>
            <a:r>
              <a:rPr lang="ja-JP" altLang="en-US" sz="2400">
                <a:latin typeface="Corbel" charset="0"/>
                <a:ea typeface="MS PGothic" charset="0"/>
              </a:rPr>
              <a:t>“</a:t>
            </a:r>
            <a:r>
              <a:rPr lang="en-US" altLang="ja-JP" sz="2400">
                <a:latin typeface="Corbel" charset="0"/>
                <a:ea typeface="MS PGothic" charset="0"/>
              </a:rPr>
              <a:t>model sum of squares</a:t>
            </a:r>
            <a:r>
              <a:rPr lang="ja-JP" altLang="en-US" sz="2400">
                <a:latin typeface="Corbel" charset="0"/>
                <a:ea typeface="MS PGothic" charset="0"/>
              </a:rPr>
              <a:t>”</a:t>
            </a:r>
            <a:r>
              <a:rPr lang="en-US" altLang="ja-JP" sz="2400">
                <a:latin typeface="Corbel" charset="0"/>
                <a:ea typeface="MS PGothic" charset="0"/>
              </a:rPr>
              <a:t>, and the </a:t>
            </a:r>
            <a:r>
              <a:rPr lang="ja-JP" altLang="en-US" sz="2400">
                <a:latin typeface="Corbel" charset="0"/>
                <a:ea typeface="MS PGothic" charset="0"/>
              </a:rPr>
              <a:t>“</a:t>
            </a:r>
            <a:r>
              <a:rPr lang="en-US" altLang="ja-JP" sz="2400">
                <a:latin typeface="Corbel" charset="0"/>
                <a:ea typeface="MS PGothic" charset="0"/>
              </a:rPr>
              <a:t>within-group mean square</a:t>
            </a:r>
            <a:r>
              <a:rPr lang="ja-JP" altLang="en-US" sz="2400">
                <a:latin typeface="Corbel" charset="0"/>
                <a:ea typeface="MS PGothic" charset="0"/>
              </a:rPr>
              <a:t>”</a:t>
            </a:r>
            <a:r>
              <a:rPr lang="en-US" altLang="ja-JP" sz="2400">
                <a:latin typeface="Corbel" charset="0"/>
                <a:ea typeface="MS PGothic" charset="0"/>
              </a:rPr>
              <a:t> is the same as </a:t>
            </a:r>
            <a:r>
              <a:rPr lang="ja-JP" altLang="en-US" sz="2400">
                <a:latin typeface="Corbel" charset="0"/>
                <a:ea typeface="MS PGothic" charset="0"/>
              </a:rPr>
              <a:t>“</a:t>
            </a:r>
            <a:r>
              <a:rPr lang="en-US" altLang="ja-JP" sz="2400">
                <a:latin typeface="Corbel" charset="0"/>
                <a:ea typeface="MS PGothic" charset="0"/>
              </a:rPr>
              <a:t>residual mean square</a:t>
            </a:r>
            <a:r>
              <a:rPr lang="ja-JP" altLang="en-US" sz="2400">
                <a:latin typeface="Corbel" charset="0"/>
                <a:ea typeface="MS PGothic" charset="0"/>
              </a:rPr>
              <a:t>”</a:t>
            </a:r>
            <a:r>
              <a:rPr lang="en-US" altLang="ja-JP" sz="2400">
                <a:latin typeface="Corbel" charset="0"/>
                <a:ea typeface="MS PGothic" charset="0"/>
              </a:rPr>
              <a:t>. This is important because the output in R or any other statistical software package may label the sums of squares differently.</a:t>
            </a:r>
          </a:p>
        </p:txBody>
      </p:sp>
      <p:pic>
        <p:nvPicPr>
          <p:cNvPr id="501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562600"/>
            <a:ext cx="4187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Finding differences between groups after conducting the ANOVA</a:t>
            </a:r>
            <a:endParaRPr lang="en-US" dirty="0">
              <a:ea typeface="+mj-ea"/>
              <a:cs typeface="+mj-cs"/>
            </a:endParaRPr>
          </a:p>
        </p:txBody>
      </p:sp>
      <p:sp>
        <p:nvSpPr>
          <p:cNvPr id="51203" name="Content Placeholder 2"/>
          <p:cNvSpPr>
            <a:spLocks noGrp="1"/>
          </p:cNvSpPr>
          <p:nvPr>
            <p:ph idx="1"/>
          </p:nvPr>
        </p:nvSpPr>
        <p:spPr/>
        <p:txBody>
          <a:bodyPr/>
          <a:lstStyle/>
          <a:p>
            <a:r>
              <a:rPr lang="en-US" sz="2800" dirty="0">
                <a:latin typeface="Corbel" charset="0"/>
                <a:ea typeface="MS PGothic" charset="0"/>
              </a:rPr>
              <a:t>We know that the F-ratio tells us only whether the between-group variation is much larger than the within-group variation.</a:t>
            </a:r>
          </a:p>
          <a:p>
            <a:endParaRPr lang="en-US" sz="2800" dirty="0">
              <a:latin typeface="Corbel" charset="0"/>
              <a:ea typeface="MS PGothic" charset="0"/>
            </a:endParaRPr>
          </a:p>
          <a:p>
            <a:r>
              <a:rPr lang="en-US" sz="2800" dirty="0">
                <a:latin typeface="Corbel" charset="0"/>
                <a:ea typeface="MS PGothic" charset="0"/>
              </a:rPr>
              <a:t>A large F-ratio only means that one or more of the differences between the means are statistically significant– but we don</a:t>
            </a:r>
            <a:r>
              <a:rPr lang="ja-JP" altLang="en-US" sz="2800" dirty="0">
                <a:latin typeface="Corbel" charset="0"/>
                <a:ea typeface="MS PGothic" charset="0"/>
              </a:rPr>
              <a:t>’</a:t>
            </a:r>
            <a:r>
              <a:rPr lang="en-US" altLang="ja-JP" sz="2800" dirty="0">
                <a:latin typeface="Corbel" charset="0"/>
                <a:ea typeface="MS PGothic" charset="0"/>
              </a:rPr>
              <a:t>t know which groups actually differ.</a:t>
            </a:r>
          </a:p>
          <a:p>
            <a:endParaRPr lang="en-US" sz="2800" dirty="0">
              <a:latin typeface="Corbel" charset="0"/>
              <a:ea typeface="MS PGothic" charset="0"/>
            </a:endParaRPr>
          </a:p>
          <a:p>
            <a:r>
              <a:rPr lang="en-US" sz="2800" dirty="0">
                <a:latin typeface="Corbel" charset="0"/>
                <a:ea typeface="MS PGothic" charset="0"/>
              </a:rPr>
              <a:t>So, we need to do additional tests if we want to find out which groups differ from the others.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Planned Contrasts</a:t>
            </a:r>
            <a:endParaRPr lang="en-US" dirty="0">
              <a:ea typeface="+mj-ea"/>
              <a:cs typeface="+mj-cs"/>
            </a:endParaRPr>
          </a:p>
        </p:txBody>
      </p:sp>
      <p:sp>
        <p:nvSpPr>
          <p:cNvPr id="3" name="Content Placeholder 2"/>
          <p:cNvSpPr>
            <a:spLocks noGrp="1"/>
          </p:cNvSpPr>
          <p:nvPr>
            <p:ph idx="1"/>
          </p:nvPr>
        </p:nvSpPr>
        <p:spPr/>
        <p:txBody>
          <a:bodyPr/>
          <a:lstStyle/>
          <a:p>
            <a:pPr>
              <a:buFont typeface="Wingdings 2" panose="05020102010507070707" pitchFamily="18" charset="2"/>
              <a:buChar char=""/>
              <a:defRPr/>
            </a:pPr>
            <a:r>
              <a:rPr lang="en-US" dirty="0" smtClean="0">
                <a:ea typeface="+mn-ea"/>
                <a:cs typeface="+mn-cs"/>
              </a:rPr>
              <a:t>If we actually have predictions about which groups (or categories) should be different than other groups (or categories), then we can run </a:t>
            </a:r>
            <a:r>
              <a:rPr lang="en-US" i="1" dirty="0" smtClean="0">
                <a:ea typeface="+mn-ea"/>
                <a:cs typeface="+mn-cs"/>
              </a:rPr>
              <a:t>planned contrasts</a:t>
            </a:r>
            <a:r>
              <a:rPr lang="en-US" dirty="0" smtClean="0">
                <a:ea typeface="+mn-ea"/>
                <a:cs typeface="+mn-cs"/>
              </a:rPr>
              <a:t>.</a:t>
            </a:r>
          </a:p>
          <a:p>
            <a:pPr>
              <a:buFont typeface="Wingdings 2" panose="05020102010507070707" pitchFamily="18" charset="2"/>
              <a:buChar char=""/>
              <a:defRPr/>
            </a:pPr>
            <a:endParaRPr lang="en-US" dirty="0">
              <a:ea typeface="+mn-ea"/>
              <a:cs typeface="+mn-cs"/>
            </a:endParaRPr>
          </a:p>
          <a:p>
            <a:pPr>
              <a:buFont typeface="Wingdings 2" panose="05020102010507070707" pitchFamily="18" charset="2"/>
              <a:buChar char=""/>
              <a:defRPr/>
            </a:pPr>
            <a:r>
              <a:rPr lang="en-US" dirty="0" smtClean="0">
                <a:ea typeface="+mn-ea"/>
                <a:cs typeface="+mn-cs"/>
              </a:rPr>
              <a:t>A planned contrast breaks down the variance accounted for in our model into its component parts.</a:t>
            </a:r>
          </a:p>
          <a:p>
            <a:pPr>
              <a:buFont typeface="Wingdings 2" panose="05020102010507070707" pitchFamily="18" charset="2"/>
              <a:buChar char=""/>
              <a:defRPr/>
            </a:pPr>
            <a:endParaRPr lang="en-US" dirty="0">
              <a:ea typeface="+mn-ea"/>
              <a:cs typeface="+mn-cs"/>
            </a:endParaRPr>
          </a:p>
          <a:p>
            <a:pPr marL="119062" indent="0">
              <a:buFont typeface="Wingdings 2" panose="05020102010507070707" pitchFamily="18" charset="2"/>
              <a:buNone/>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Example:  An experiment</a:t>
            </a:r>
            <a:endParaRPr lang="en-US" dirty="0">
              <a:ea typeface="+mj-ea"/>
              <a:cs typeface="+mj-cs"/>
            </a:endParaRPr>
          </a:p>
        </p:txBody>
      </p:sp>
      <p:sp>
        <p:nvSpPr>
          <p:cNvPr id="53251" name="Content Placeholder 2"/>
          <p:cNvSpPr>
            <a:spLocks noGrp="1"/>
          </p:cNvSpPr>
          <p:nvPr>
            <p:ph idx="1"/>
          </p:nvPr>
        </p:nvSpPr>
        <p:spPr>
          <a:xfrm>
            <a:off x="152400" y="1676400"/>
            <a:ext cx="4114800" cy="4625975"/>
          </a:xfrm>
        </p:spPr>
        <p:txBody>
          <a:bodyPr/>
          <a:lstStyle/>
          <a:p>
            <a:r>
              <a:rPr lang="en-US" sz="2400">
                <a:latin typeface="Corbel" charset="0"/>
                <a:ea typeface="MS PGothic" charset="0"/>
              </a:rPr>
              <a:t>Let</a:t>
            </a:r>
            <a:r>
              <a:rPr lang="ja-JP" altLang="en-US" sz="2400">
                <a:latin typeface="Corbel" charset="0"/>
                <a:ea typeface="MS PGothic" charset="0"/>
              </a:rPr>
              <a:t>’</a:t>
            </a:r>
            <a:r>
              <a:rPr lang="en-US" altLang="ja-JP" sz="2400">
                <a:latin typeface="Corbel" charset="0"/>
                <a:ea typeface="MS PGothic" charset="0"/>
              </a:rPr>
              <a:t>s imagine that we are working for a large health and education program and they want to do a huge national experiment on the effects of eating breakfast vs. not eating breakfast on academic achievement. In addition, they want to look at eating very little or eating a lot for breakfast.</a:t>
            </a:r>
            <a:endParaRPr lang="en-US" sz="2400">
              <a:latin typeface="Corbel" charset="0"/>
              <a:ea typeface="MS PGothic" charset="0"/>
            </a:endParaRPr>
          </a:p>
        </p:txBody>
      </p:sp>
      <p:pic>
        <p:nvPicPr>
          <p:cNvPr id="53252" name="Picture 2" descr="http://i.istockimg.com/file_thumbview_approve/20699723/2/stock-photo-20699723-good-and-bad-breakfast-cho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36195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Example of Planned Contrast</a:t>
            </a:r>
            <a:endParaRPr lang="en-US" dirty="0">
              <a:ea typeface="+mj-ea"/>
              <a:cs typeface="+mj-cs"/>
            </a:endParaRPr>
          </a:p>
        </p:txBody>
      </p:sp>
      <p:sp>
        <p:nvSpPr>
          <p:cNvPr id="4" name="Rounded Rectangle 3"/>
          <p:cNvSpPr/>
          <p:nvPr/>
        </p:nvSpPr>
        <p:spPr>
          <a:xfrm>
            <a:off x="2057400" y="1676400"/>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a:solidFill>
                  <a:schemeClr val="tx1"/>
                </a:solidFill>
                <a:latin typeface="Corbel" charset="0"/>
                <a:ea typeface="MS PGothic" charset="0"/>
                <a:cs typeface="MS PGothic" charset="0"/>
              </a:rPr>
              <a:t>SS</a:t>
            </a:r>
            <a:r>
              <a:rPr lang="en-US" sz="2000" baseline="-25000">
                <a:solidFill>
                  <a:schemeClr val="tx1"/>
                </a:solidFill>
                <a:latin typeface="Corbel" charset="0"/>
                <a:ea typeface="MS PGothic" charset="0"/>
                <a:cs typeface="MS PGothic" charset="0"/>
              </a:rPr>
              <a:t>bg</a:t>
            </a:r>
            <a:r>
              <a:rPr lang="en-US" sz="2000">
                <a:solidFill>
                  <a:schemeClr val="tx1"/>
                </a:solidFill>
                <a:latin typeface="Corbel" charset="0"/>
                <a:ea typeface="MS PGothic" charset="0"/>
                <a:cs typeface="MS PGothic" charset="0"/>
              </a:rPr>
              <a:t> </a:t>
            </a:r>
          </a:p>
          <a:p>
            <a:pPr algn="ctr"/>
            <a:r>
              <a:rPr lang="en-US" sz="2000">
                <a:solidFill>
                  <a:schemeClr val="tx1"/>
                </a:solidFill>
                <a:latin typeface="Corbel" charset="0"/>
                <a:ea typeface="MS PGothic" charset="0"/>
                <a:cs typeface="MS PGothic" charset="0"/>
              </a:rPr>
              <a:t>(Variance Explained by the Model, e.g the </a:t>
            </a:r>
            <a:r>
              <a:rPr lang="ja-JP" altLang="en-US" sz="2000">
                <a:solidFill>
                  <a:schemeClr val="tx1"/>
                </a:solidFill>
                <a:latin typeface="Corbel" charset="0"/>
                <a:ea typeface="MS PGothic" charset="0"/>
                <a:cs typeface="MS PGothic" charset="0"/>
              </a:rPr>
              <a:t>“</a:t>
            </a:r>
            <a:r>
              <a:rPr lang="en-US" altLang="ja-JP" sz="2000">
                <a:solidFill>
                  <a:schemeClr val="tx1"/>
                </a:solidFill>
                <a:latin typeface="Corbel" charset="0"/>
                <a:ea typeface="MS PGothic" charset="0"/>
                <a:cs typeface="MS PGothic" charset="0"/>
              </a:rPr>
              <a:t>Between-Group Variation</a:t>
            </a:r>
            <a:r>
              <a:rPr lang="ja-JP" altLang="en-US" sz="2000">
                <a:solidFill>
                  <a:schemeClr val="tx1"/>
                </a:solidFill>
                <a:latin typeface="Corbel" charset="0"/>
                <a:ea typeface="MS PGothic" charset="0"/>
                <a:cs typeface="MS PGothic" charset="0"/>
              </a:rPr>
              <a:t>”</a:t>
            </a:r>
            <a:r>
              <a:rPr lang="en-US" altLang="ja-JP" sz="2000">
                <a:solidFill>
                  <a:schemeClr val="tx1"/>
                </a:solidFill>
                <a:latin typeface="Corbel" charset="0"/>
                <a:ea typeface="MS PGothic" charset="0"/>
                <a:cs typeface="MS PGothic" charset="0"/>
              </a:rPr>
              <a:t>)</a:t>
            </a:r>
            <a:endParaRPr lang="en-US" sz="2000">
              <a:solidFill>
                <a:schemeClr val="tx1"/>
              </a:solidFill>
              <a:latin typeface="Corbel" charset="0"/>
              <a:ea typeface="MS PGothic" charset="0"/>
              <a:cs typeface="MS PGothic" charset="0"/>
            </a:endParaRPr>
          </a:p>
        </p:txBody>
      </p:sp>
      <p:sp>
        <p:nvSpPr>
          <p:cNvPr id="5" name="Rounded Rectangle 4"/>
          <p:cNvSpPr/>
          <p:nvPr/>
        </p:nvSpPr>
        <p:spPr>
          <a:xfrm>
            <a:off x="2057400" y="3429000"/>
            <a:ext cx="23622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Eating More or Less Food for Breakfast</a:t>
            </a:r>
          </a:p>
          <a:p>
            <a:pPr algn="ctr">
              <a:defRPr/>
            </a:pPr>
            <a:r>
              <a:rPr lang="en-US" sz="1600" dirty="0">
                <a:solidFill>
                  <a:schemeClr val="tx1"/>
                </a:solidFill>
              </a:rPr>
              <a:t>(Variance Explained by Experimental Conditions</a:t>
            </a:r>
          </a:p>
        </p:txBody>
      </p:sp>
      <p:sp>
        <p:nvSpPr>
          <p:cNvPr id="6" name="Rounded Rectangle 5"/>
          <p:cNvSpPr/>
          <p:nvPr/>
        </p:nvSpPr>
        <p:spPr>
          <a:xfrm>
            <a:off x="4724400" y="3429000"/>
            <a:ext cx="2362200" cy="1143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Did Not Eat Breakfast</a:t>
            </a:r>
          </a:p>
          <a:p>
            <a:pPr algn="ctr">
              <a:defRPr/>
            </a:pPr>
            <a:r>
              <a:rPr lang="en-US" sz="1600" dirty="0">
                <a:solidFill>
                  <a:schemeClr val="tx1"/>
                </a:solidFill>
              </a:rPr>
              <a:t>(Variance Explained by Control Condition)</a:t>
            </a:r>
          </a:p>
        </p:txBody>
      </p:sp>
      <p:sp>
        <p:nvSpPr>
          <p:cNvPr id="7" name="Rounded Rectangle 6"/>
          <p:cNvSpPr/>
          <p:nvPr/>
        </p:nvSpPr>
        <p:spPr>
          <a:xfrm>
            <a:off x="2057400" y="5575300"/>
            <a:ext cx="11430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Eat More</a:t>
            </a:r>
          </a:p>
        </p:txBody>
      </p:sp>
      <p:sp>
        <p:nvSpPr>
          <p:cNvPr id="8" name="Rounded Rectangle 7"/>
          <p:cNvSpPr/>
          <p:nvPr/>
        </p:nvSpPr>
        <p:spPr>
          <a:xfrm>
            <a:off x="3276600" y="5575300"/>
            <a:ext cx="11430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Eat Less</a:t>
            </a:r>
          </a:p>
        </p:txBody>
      </p:sp>
      <p:sp>
        <p:nvSpPr>
          <p:cNvPr id="9" name="Down Arrow 8"/>
          <p:cNvSpPr/>
          <p:nvPr/>
        </p:nvSpPr>
        <p:spPr>
          <a:xfrm>
            <a:off x="2362200" y="4737100"/>
            <a:ext cx="457200" cy="685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3657600" y="4737100"/>
            <a:ext cx="457200" cy="685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a:off x="3009900" y="2676525"/>
            <a:ext cx="457200" cy="685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5676900" y="2676525"/>
            <a:ext cx="457200" cy="685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Brace 14"/>
          <p:cNvSpPr/>
          <p:nvPr/>
        </p:nvSpPr>
        <p:spPr>
          <a:xfrm>
            <a:off x="7391400" y="3238500"/>
            <a:ext cx="381000" cy="15240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6" name="Right Brace 15"/>
          <p:cNvSpPr/>
          <p:nvPr/>
        </p:nvSpPr>
        <p:spPr>
          <a:xfrm>
            <a:off x="7391400" y="5080000"/>
            <a:ext cx="381000" cy="15240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54286" name="TextBox 16"/>
          <p:cNvSpPr txBox="1">
            <a:spLocks noChangeArrowheads="1"/>
          </p:cNvSpPr>
          <p:nvPr/>
        </p:nvSpPr>
        <p:spPr bwMode="auto">
          <a:xfrm>
            <a:off x="7848600" y="3810000"/>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Contrast 1</a:t>
            </a:r>
          </a:p>
        </p:txBody>
      </p:sp>
      <p:sp>
        <p:nvSpPr>
          <p:cNvPr id="54287" name="TextBox 17"/>
          <p:cNvSpPr txBox="1">
            <a:spLocks noChangeArrowheads="1"/>
          </p:cNvSpPr>
          <p:nvPr/>
        </p:nvSpPr>
        <p:spPr bwMode="auto">
          <a:xfrm>
            <a:off x="7848600" y="5672138"/>
            <a:ext cx="1181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Contrast 2</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Post-hoc Tests</a:t>
            </a:r>
            <a:endParaRPr lang="en-US" dirty="0">
              <a:ea typeface="+mj-ea"/>
              <a:cs typeface="+mj-cs"/>
            </a:endParaRPr>
          </a:p>
        </p:txBody>
      </p:sp>
      <p:sp>
        <p:nvSpPr>
          <p:cNvPr id="3" name="Content Placeholder 2"/>
          <p:cNvSpPr>
            <a:spLocks noGrp="1"/>
          </p:cNvSpPr>
          <p:nvPr>
            <p:ph idx="1"/>
          </p:nvPr>
        </p:nvSpPr>
        <p:spPr>
          <a:xfrm>
            <a:off x="304800" y="1676400"/>
            <a:ext cx="8229600" cy="4625975"/>
          </a:xfrm>
        </p:spPr>
        <p:txBody>
          <a:bodyPr/>
          <a:lstStyle/>
          <a:p>
            <a:pPr>
              <a:buFont typeface="Wingdings 2" panose="05020102010507070707" pitchFamily="18" charset="2"/>
              <a:buChar char=""/>
              <a:defRPr/>
            </a:pPr>
            <a:r>
              <a:rPr lang="en-US" sz="2000" dirty="0" smtClean="0">
                <a:ea typeface="+mn-ea"/>
                <a:cs typeface="+mn-cs"/>
              </a:rPr>
              <a:t>A completely different approach than planned contrasts is to just hunt for significant differences without any theory or hypothesis to guide us.</a:t>
            </a:r>
          </a:p>
          <a:p>
            <a:pPr marL="119062" indent="0">
              <a:buFont typeface="Wingdings 2" panose="05020102010507070707" pitchFamily="18" charset="2"/>
              <a:buNone/>
              <a:defRPr/>
            </a:pPr>
            <a:endParaRPr lang="en-US" sz="2000" dirty="0" smtClean="0">
              <a:ea typeface="+mn-ea"/>
              <a:cs typeface="+mn-cs"/>
            </a:endParaRPr>
          </a:p>
          <a:p>
            <a:pPr>
              <a:buFont typeface="Wingdings 2" panose="05020102010507070707" pitchFamily="18" charset="2"/>
              <a:buChar char=""/>
              <a:defRPr/>
            </a:pPr>
            <a:r>
              <a:rPr lang="en-US" sz="2000" dirty="0" smtClean="0">
                <a:ea typeface="+mn-ea"/>
                <a:cs typeface="+mn-cs"/>
              </a:rPr>
              <a:t>Post-hoc tests are a series of t-tests between all of our different groups or categories. These are called </a:t>
            </a:r>
            <a:r>
              <a:rPr lang="en-US" sz="2000" b="1" dirty="0" smtClean="0">
                <a:ea typeface="+mn-ea"/>
                <a:cs typeface="+mn-cs"/>
              </a:rPr>
              <a:t>pairwise comparisons</a:t>
            </a:r>
            <a:r>
              <a:rPr lang="en-US" sz="2000" dirty="0" smtClean="0">
                <a:ea typeface="+mn-ea"/>
                <a:cs typeface="+mn-cs"/>
              </a:rPr>
              <a:t>.</a:t>
            </a:r>
          </a:p>
          <a:p>
            <a:pPr>
              <a:buFont typeface="Wingdings 2" panose="05020102010507070707" pitchFamily="18" charset="2"/>
              <a:buChar char=""/>
              <a:defRPr/>
            </a:pPr>
            <a:endParaRPr lang="en-US" sz="2000" dirty="0">
              <a:ea typeface="+mn-ea"/>
              <a:cs typeface="+mn-cs"/>
            </a:endParaRPr>
          </a:p>
          <a:p>
            <a:pPr>
              <a:buFont typeface="Wingdings 2" panose="05020102010507070707" pitchFamily="18" charset="2"/>
              <a:buChar char=""/>
              <a:defRPr/>
            </a:pPr>
            <a:r>
              <a:rPr lang="en-US" sz="2000" dirty="0" smtClean="0">
                <a:ea typeface="+mn-ea"/>
                <a:cs typeface="+mn-cs"/>
              </a:rPr>
              <a:t>We already said that this was a bad way to look for overall variation between groups, but now we can use multiple t-tests to find specific difference between groups.</a:t>
            </a:r>
          </a:p>
          <a:p>
            <a:pPr>
              <a:buFont typeface="Wingdings 2" panose="05020102010507070707" pitchFamily="18" charset="2"/>
              <a:buChar char=""/>
              <a:defRPr/>
            </a:pPr>
            <a:endParaRPr lang="en-US" sz="2000" dirty="0">
              <a:ea typeface="+mn-ea"/>
              <a:cs typeface="+mn-cs"/>
            </a:endParaRPr>
          </a:p>
          <a:p>
            <a:pPr>
              <a:buFont typeface="Wingdings 2" panose="05020102010507070707" pitchFamily="18" charset="2"/>
              <a:buChar char=""/>
              <a:defRPr/>
            </a:pPr>
            <a:r>
              <a:rPr lang="en-US" sz="2000" dirty="0" smtClean="0">
                <a:ea typeface="+mn-ea"/>
                <a:cs typeface="+mn-cs"/>
              </a:rPr>
              <a:t>Post-hoc tests of this sort are a type of data mining and data exploration. This is because we have no a priori predictions about our data, but instead we are using statistical techniques to find significant differences.</a:t>
            </a:r>
            <a:endParaRPr lang="en-US" sz="2000"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7B9899"/>
                </a:solidFill>
                <a:ea typeface="+mj-ea"/>
                <a:cs typeface="+mj-cs"/>
              </a:rPr>
              <a:t>ANOVA and t-test: Correcting for multiple comparisons</a:t>
            </a:r>
          </a:p>
        </p:txBody>
      </p:sp>
      <p:sp>
        <p:nvSpPr>
          <p:cNvPr id="56323" name="Rectangle 3"/>
          <p:cNvSpPr>
            <a:spLocks noGrp="1" noChangeArrowheads="1"/>
          </p:cNvSpPr>
          <p:nvPr>
            <p:ph idx="1"/>
          </p:nvPr>
        </p:nvSpPr>
        <p:spPr>
          <a:xfrm>
            <a:off x="609600" y="1752600"/>
            <a:ext cx="7924800" cy="3962400"/>
          </a:xfrm>
        </p:spPr>
        <p:txBody>
          <a:bodyPr/>
          <a:lstStyle/>
          <a:p>
            <a:pPr eaLnBrk="1" hangingPunct="1">
              <a:lnSpc>
                <a:spcPct val="80000"/>
              </a:lnSpc>
            </a:pPr>
            <a:r>
              <a:rPr lang="en-US">
                <a:latin typeface="Corbel" charset="0"/>
                <a:ea typeface="MS PGothic" charset="0"/>
              </a:rPr>
              <a:t>How do we know where the differences exist once we know that we have an overall difference between groups?</a:t>
            </a:r>
          </a:p>
          <a:p>
            <a:pPr eaLnBrk="1" hangingPunct="1">
              <a:lnSpc>
                <a:spcPct val="80000"/>
              </a:lnSpc>
            </a:pPr>
            <a:endParaRPr lang="en-US">
              <a:latin typeface="Corbel" charset="0"/>
              <a:ea typeface="MS PGothic" charset="0"/>
            </a:endParaRPr>
          </a:p>
          <a:p>
            <a:pPr lvl="1" eaLnBrk="1" hangingPunct="1">
              <a:lnSpc>
                <a:spcPct val="80000"/>
              </a:lnSpc>
            </a:pPr>
            <a:r>
              <a:rPr lang="en-US" sz="3200">
                <a:latin typeface="Corbel" charset="0"/>
                <a:ea typeface="MS PGothic" charset="0"/>
              </a:rPr>
              <a:t>We still have the problem that as we compare more and more groups, *some* differences are expected just due to chance.</a:t>
            </a:r>
          </a:p>
          <a:p>
            <a:pPr eaLnBrk="1" hangingPunct="1">
              <a:lnSpc>
                <a:spcPct val="80000"/>
              </a:lnSpc>
            </a:pPr>
            <a:endParaRPr lang="en-US" sz="200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114800"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8100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ChangeArrowheads="1"/>
          </p:cNvSpPr>
          <p:nvPr/>
        </p:nvSpPr>
        <p:spPr bwMode="auto">
          <a:xfrm>
            <a:off x="5867400" y="59436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http://xkcd.com/882/</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Correcting for Multiple Comparisons</a:t>
            </a:r>
            <a:endParaRPr lang="en-US" dirty="0">
              <a:ea typeface="+mj-ea"/>
              <a:cs typeface="+mj-cs"/>
            </a:endParaRPr>
          </a:p>
        </p:txBody>
      </p:sp>
      <p:sp>
        <p:nvSpPr>
          <p:cNvPr id="58371" name="Content Placeholder 2"/>
          <p:cNvSpPr>
            <a:spLocks noGrp="1"/>
          </p:cNvSpPr>
          <p:nvPr>
            <p:ph idx="1"/>
          </p:nvPr>
        </p:nvSpPr>
        <p:spPr>
          <a:xfrm>
            <a:off x="114300" y="2590800"/>
            <a:ext cx="8915400" cy="2667000"/>
          </a:xfrm>
        </p:spPr>
        <p:txBody>
          <a:bodyPr/>
          <a:lstStyle/>
          <a:p>
            <a:pPr eaLnBrk="1" hangingPunct="1">
              <a:lnSpc>
                <a:spcPct val="80000"/>
              </a:lnSpc>
            </a:pPr>
            <a:r>
              <a:rPr lang="en-US" sz="2800">
                <a:latin typeface="Corbel" charset="0"/>
                <a:ea typeface="MS PGothic" charset="0"/>
              </a:rPr>
              <a:t>Certain </a:t>
            </a:r>
            <a:r>
              <a:rPr lang="ja-JP" altLang="en-US" sz="2800">
                <a:latin typeface="Corbel" charset="0"/>
                <a:ea typeface="MS PGothic" charset="0"/>
              </a:rPr>
              <a:t>‘</a:t>
            </a:r>
            <a:r>
              <a:rPr lang="en-US" altLang="ja-JP" sz="2800">
                <a:latin typeface="Corbel" charset="0"/>
                <a:ea typeface="MS PGothic" charset="0"/>
              </a:rPr>
              <a:t>corrections</a:t>
            </a:r>
            <a:r>
              <a:rPr lang="ja-JP" altLang="en-US" sz="2800">
                <a:latin typeface="Corbel" charset="0"/>
                <a:ea typeface="MS PGothic" charset="0"/>
              </a:rPr>
              <a:t>’</a:t>
            </a:r>
            <a:r>
              <a:rPr lang="en-US" altLang="ja-JP" sz="2800">
                <a:latin typeface="Corbel" charset="0"/>
                <a:ea typeface="MS PGothic" charset="0"/>
              </a:rPr>
              <a:t> can be applied to post-hoc t-tests so that we account for multiple comparisons </a:t>
            </a:r>
          </a:p>
          <a:p>
            <a:pPr eaLnBrk="1" hangingPunct="1">
              <a:lnSpc>
                <a:spcPct val="80000"/>
              </a:lnSpc>
            </a:pPr>
            <a:endParaRPr lang="en-US" altLang="ja-JP" sz="2800" b="1" i="1">
              <a:latin typeface="Corbel" charset="0"/>
              <a:ea typeface="MS PGothic" charset="0"/>
            </a:endParaRPr>
          </a:p>
          <a:p>
            <a:pPr eaLnBrk="1" hangingPunct="1">
              <a:lnSpc>
                <a:spcPct val="80000"/>
              </a:lnSpc>
            </a:pPr>
            <a:r>
              <a:rPr lang="en-US" altLang="ja-JP" sz="2800" b="1" i="1">
                <a:latin typeface="Corbel" charset="0"/>
                <a:ea typeface="MS PGothic" charset="0"/>
              </a:rPr>
              <a:t>Bonferroni correction</a:t>
            </a:r>
            <a:r>
              <a:rPr lang="en-US" altLang="ja-JP" sz="2800">
                <a:latin typeface="Corbel" charset="0"/>
                <a:ea typeface="MS PGothic" charset="0"/>
              </a:rPr>
              <a:t>: We divide the desired p-value by the number of comparisons being made). In essence, we are making our threshold for statistical significance much more conservative.</a:t>
            </a:r>
          </a:p>
          <a:p>
            <a:pPr>
              <a:buFont typeface="Wingdings 2" charset="0"/>
              <a:buNone/>
            </a:pPr>
            <a:endParaRPr lang="en-US">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cs typeface="+mj-cs"/>
              </a:rPr>
              <a:t>Bonferroni</a:t>
            </a:r>
            <a:r>
              <a:rPr lang="en-US" dirty="0" smtClean="0">
                <a:ea typeface="+mj-ea"/>
                <a:cs typeface="+mj-cs"/>
              </a:rPr>
              <a:t> Correction</a:t>
            </a:r>
            <a:endParaRPr lang="en-US" dirty="0">
              <a:ea typeface="+mj-ea"/>
              <a:cs typeface="+mj-cs"/>
            </a:endParaRPr>
          </a:p>
        </p:txBody>
      </p:sp>
      <p:sp>
        <p:nvSpPr>
          <p:cNvPr id="60418" name="Content Placeholder 2"/>
          <p:cNvSpPr>
            <a:spLocks noGrp="1"/>
          </p:cNvSpPr>
          <p:nvPr>
            <p:ph idx="1"/>
          </p:nvPr>
        </p:nvSpPr>
        <p:spPr>
          <a:xfrm>
            <a:off x="381000" y="1600200"/>
            <a:ext cx="8229600" cy="4625975"/>
          </a:xfrm>
        </p:spPr>
        <p:txBody>
          <a:bodyPr/>
          <a:lstStyle/>
          <a:p>
            <a:pPr eaLnBrk="1" hangingPunct="1">
              <a:lnSpc>
                <a:spcPct val="80000"/>
              </a:lnSpc>
              <a:buFont typeface="Wingdings 2" panose="05020102010507070707" pitchFamily="18" charset="2"/>
              <a:buChar char=""/>
              <a:defRPr/>
            </a:pPr>
            <a:r>
              <a:rPr lang="en-US" dirty="0" smtClean="0">
                <a:cs typeface="+mn-cs"/>
              </a:rPr>
              <a:t>If we want to use our standard alpha of .05 and we have 3 comparisons, we divide .05 by 3. </a:t>
            </a:r>
          </a:p>
          <a:p>
            <a:pPr lvl="1" eaLnBrk="1" hangingPunct="1">
              <a:lnSpc>
                <a:spcPct val="80000"/>
              </a:lnSpc>
              <a:buFont typeface="Wingdings" panose="05000000000000000000" pitchFamily="2" charset="2"/>
              <a:buChar char=""/>
              <a:defRPr/>
            </a:pPr>
            <a:r>
              <a:rPr lang="en-US" dirty="0" smtClean="0">
                <a:cs typeface="+mn-cs"/>
              </a:rPr>
              <a:t>In this example, we would need to get at least p=.017 (.05 / 3) to be confident in the statistical significance of the result. If we have 4 comparisons, </a:t>
            </a:r>
            <a:r>
              <a:rPr lang="en-US" b="1" dirty="0" smtClean="0">
                <a:cs typeface="+mn-cs"/>
              </a:rPr>
              <a:t>each</a:t>
            </a:r>
            <a:r>
              <a:rPr lang="en-US" dirty="0" smtClean="0">
                <a:cs typeface="+mn-cs"/>
              </a:rPr>
              <a:t> of our t-tests would need to have p-values = .0125 in order to be the equivalent of our standard alpha of .05.</a:t>
            </a:r>
          </a:p>
          <a:p>
            <a:pPr marL="457200" lvl="1" indent="0" eaLnBrk="1" hangingPunct="1">
              <a:lnSpc>
                <a:spcPct val="80000"/>
              </a:lnSpc>
              <a:buFont typeface="Wingdings" panose="05000000000000000000" pitchFamily="2" charset="2"/>
              <a:buNone/>
              <a:defRPr/>
            </a:pPr>
            <a:endParaRPr lang="en-US" sz="2400" dirty="0" smtClean="0">
              <a:cs typeface="+mn-cs"/>
            </a:endParaRPr>
          </a:p>
          <a:p>
            <a:pPr eaLnBrk="1" hangingPunct="1">
              <a:lnSpc>
                <a:spcPct val="80000"/>
              </a:lnSpc>
              <a:buFont typeface="Wingdings 2" panose="05020102010507070707" pitchFamily="18" charset="2"/>
              <a:buChar char=""/>
              <a:defRPr/>
            </a:pPr>
            <a:r>
              <a:rPr lang="en-US" sz="2400" dirty="0" smtClean="0">
                <a:cs typeface="+mn-cs"/>
              </a:rPr>
              <a:t>It is worth noting that there are many different means comparisons test available (</a:t>
            </a:r>
            <a:r>
              <a:rPr lang="en-US" sz="2400" dirty="0" err="1" smtClean="0">
                <a:cs typeface="+mn-cs"/>
              </a:rPr>
              <a:t>Tukey</a:t>
            </a:r>
            <a:r>
              <a:rPr lang="en-US" sz="2400" dirty="0" smtClean="0">
                <a:cs typeface="+mn-cs"/>
              </a:rPr>
              <a:t>, </a:t>
            </a:r>
            <a:r>
              <a:rPr lang="en-US" sz="2400" dirty="0" err="1" smtClean="0">
                <a:cs typeface="+mn-cs"/>
              </a:rPr>
              <a:t>Sidak</a:t>
            </a:r>
            <a:r>
              <a:rPr lang="en-US" sz="2400" dirty="0" smtClean="0">
                <a:cs typeface="+mn-cs"/>
              </a:rPr>
              <a:t>, </a:t>
            </a:r>
            <a:r>
              <a:rPr lang="en-US" sz="2400" dirty="0" err="1" smtClean="0">
                <a:cs typeface="+mn-cs"/>
              </a:rPr>
              <a:t>etc</a:t>
            </a:r>
            <a:r>
              <a:rPr lang="en-US" sz="2400" dirty="0" smtClean="0">
                <a:cs typeface="+mn-cs"/>
              </a:rPr>
              <a:t>).  The tests differ in how conservatively they estimate the p-value.</a:t>
            </a: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7B9899"/>
                </a:solidFill>
                <a:ea typeface="+mj-ea"/>
                <a:cs typeface="+mj-cs"/>
              </a:rPr>
              <a:t>Why not just run a bunch of t-tests?</a:t>
            </a:r>
          </a:p>
        </p:txBody>
      </p:sp>
      <p:sp>
        <p:nvSpPr>
          <p:cNvPr id="14339" name="Rectangle 3"/>
          <p:cNvSpPr>
            <a:spLocks noGrp="1" noChangeArrowheads="1"/>
          </p:cNvSpPr>
          <p:nvPr>
            <p:ph idx="1"/>
          </p:nvPr>
        </p:nvSpPr>
        <p:spPr>
          <a:xfrm>
            <a:off x="533400" y="1524000"/>
            <a:ext cx="7772400" cy="4625975"/>
          </a:xfrm>
        </p:spPr>
        <p:txBody>
          <a:bodyPr/>
          <a:lstStyle/>
          <a:p>
            <a:pPr eaLnBrk="1" hangingPunct="1"/>
            <a:r>
              <a:rPr lang="en-US" sz="2000" dirty="0">
                <a:latin typeface="Corbel" charset="0"/>
                <a:ea typeface="MS PGothic" charset="0"/>
              </a:rPr>
              <a:t>If we have a categorical variable with 3+ categories and a metric/interval/ratio variable, we could just run 3 t-tests.</a:t>
            </a:r>
          </a:p>
          <a:p>
            <a:pPr lvl="1" eaLnBrk="1" hangingPunct="1"/>
            <a:r>
              <a:rPr lang="en-US" sz="2000" dirty="0">
                <a:latin typeface="Corbel" charset="0"/>
                <a:ea typeface="MS PGothic" charset="0"/>
              </a:rPr>
              <a:t>So, we might look at group A compared to B, B to C, A to C…</a:t>
            </a:r>
          </a:p>
          <a:p>
            <a:pPr lvl="1" eaLnBrk="1" hangingPunct="1"/>
            <a:r>
              <a:rPr lang="en-US" sz="2000" dirty="0">
                <a:latin typeface="Corbel" charset="0"/>
                <a:ea typeface="MS PGothic" charset="0"/>
              </a:rPr>
              <a:t>One problem is that the 3 tests </a:t>
            </a:r>
            <a:r>
              <a:rPr lang="en-US" sz="2000" b="1" dirty="0">
                <a:latin typeface="Corbel" charset="0"/>
                <a:ea typeface="MS PGothic" charset="0"/>
              </a:rPr>
              <a:t>would not be independent</a:t>
            </a:r>
            <a:r>
              <a:rPr lang="en-US" sz="2000" dirty="0">
                <a:latin typeface="Corbel" charset="0"/>
                <a:ea typeface="MS PGothic" charset="0"/>
              </a:rPr>
              <a:t> of each </a:t>
            </a:r>
            <a:r>
              <a:rPr lang="en-US" sz="2000" dirty="0" smtClean="0">
                <a:latin typeface="Corbel" charset="0"/>
                <a:ea typeface="MS PGothic" charset="0"/>
              </a:rPr>
              <a:t>other.</a:t>
            </a:r>
            <a:endParaRPr lang="en-US" sz="2000" dirty="0">
              <a:latin typeface="Corbel" charset="0"/>
              <a:ea typeface="MS PGothic" charset="0"/>
            </a:endParaRPr>
          </a:p>
          <a:p>
            <a:pPr lvl="1" eaLnBrk="1" hangingPunct="1"/>
            <a:endParaRPr lang="en-US" sz="2000" dirty="0">
              <a:latin typeface="Corbel" charset="0"/>
              <a:ea typeface="MS PGothic" charset="0"/>
            </a:endParaRPr>
          </a:p>
          <a:p>
            <a:pPr lvl="1" eaLnBrk="1" hangingPunct="1"/>
            <a:r>
              <a:rPr lang="en-US" sz="2000" dirty="0">
                <a:latin typeface="Corbel" charset="0"/>
                <a:ea typeface="MS PGothic" charset="0"/>
              </a:rPr>
              <a:t>As number of comparisons grow, likelihood of finding some difference are expected– but do not necessarily indicate an </a:t>
            </a:r>
            <a:r>
              <a:rPr lang="en-US" sz="2000" i="1" dirty="0">
                <a:latin typeface="Corbel" charset="0"/>
                <a:ea typeface="MS PGothic" charset="0"/>
              </a:rPr>
              <a:t>overall</a:t>
            </a:r>
            <a:r>
              <a:rPr lang="en-US" sz="2000" dirty="0">
                <a:latin typeface="Corbel" charset="0"/>
                <a:ea typeface="MS PGothic" charset="0"/>
              </a:rPr>
              <a:t> difference.</a:t>
            </a:r>
          </a:p>
          <a:p>
            <a:pPr lvl="1" eaLnBrk="1" hangingPunct="1">
              <a:buFont typeface="Wingdings" charset="0"/>
              <a:buNone/>
            </a:pPr>
            <a:endParaRPr lang="en-US" sz="2000"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In Sum…</a:t>
            </a:r>
            <a:endParaRPr lang="en-US" dirty="0">
              <a:ea typeface="+mj-ea"/>
              <a:cs typeface="+mj-cs"/>
            </a:endParaRPr>
          </a:p>
        </p:txBody>
      </p:sp>
      <p:sp>
        <p:nvSpPr>
          <p:cNvPr id="61443" name="Content Placeholder 2"/>
          <p:cNvSpPr>
            <a:spLocks noGrp="1"/>
          </p:cNvSpPr>
          <p:nvPr>
            <p:ph idx="1"/>
          </p:nvPr>
        </p:nvSpPr>
        <p:spPr/>
        <p:txBody>
          <a:bodyPr/>
          <a:lstStyle/>
          <a:p>
            <a:r>
              <a:rPr lang="en-US" sz="2400">
                <a:latin typeface="Corbel" charset="0"/>
                <a:ea typeface="MS PGothic" charset="0"/>
              </a:rPr>
              <a:t>We use a basic ANOVA when we want to compare several means that come from independent groups.</a:t>
            </a:r>
          </a:p>
          <a:p>
            <a:r>
              <a:rPr lang="en-US" sz="2400">
                <a:latin typeface="Corbel" charset="0"/>
                <a:ea typeface="MS PGothic" charset="0"/>
              </a:rPr>
              <a:t>As always, we should check to make sure we meet the assumptions of an ANOVA. However, ANOVA is a fairly robust test (we can obtain accurate estimates even when we violate some assumptions).</a:t>
            </a:r>
          </a:p>
          <a:p>
            <a:r>
              <a:rPr lang="en-US" sz="2400">
                <a:latin typeface="Corbel" charset="0"/>
                <a:ea typeface="MS PGothic" charset="0"/>
              </a:rPr>
              <a:t>After we conduct an ANOVA and determine that it is significant, we can then run tests to see where the significant differences occur.</a:t>
            </a:r>
          </a:p>
          <a:p>
            <a:r>
              <a:rPr lang="en-US" sz="2400">
                <a:latin typeface="Corbel" charset="0"/>
                <a:ea typeface="MS PGothic" charset="0"/>
              </a:rPr>
              <a:t>We use planned contrasts when we have specific hypotheses, and post-hoc tests when we do not have hypotheses.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ANOVA Example with some data:</a:t>
            </a:r>
            <a:endParaRPr lang="en-US" dirty="0"/>
          </a:p>
        </p:txBody>
      </p:sp>
      <p:sp>
        <p:nvSpPr>
          <p:cNvPr id="63491" name="Content Placeholder 2"/>
          <p:cNvSpPr>
            <a:spLocks noGrp="1"/>
          </p:cNvSpPr>
          <p:nvPr>
            <p:ph idx="1"/>
          </p:nvPr>
        </p:nvSpPr>
        <p:spPr>
          <a:xfrm>
            <a:off x="457200" y="1774825"/>
            <a:ext cx="4343400" cy="4625975"/>
          </a:xfrm>
        </p:spPr>
        <p:txBody>
          <a:bodyPr/>
          <a:lstStyle/>
          <a:p>
            <a:r>
              <a:rPr lang="en-US" sz="2000">
                <a:latin typeface="Corbel" charset="0"/>
                <a:ea typeface="MS PGothic" charset="0"/>
              </a:rPr>
              <a:t>We have data on three different types of cellphones (we will call them phones 1, 2, and 3.</a:t>
            </a:r>
          </a:p>
          <a:p>
            <a:endParaRPr lang="en-US" sz="2000">
              <a:latin typeface="Corbel" charset="0"/>
              <a:ea typeface="MS PGothic" charset="0"/>
            </a:endParaRPr>
          </a:p>
          <a:p>
            <a:r>
              <a:rPr lang="en-US" sz="2000">
                <a:latin typeface="Corbel" charset="0"/>
                <a:ea typeface="MS PGothic" charset="0"/>
              </a:rPr>
              <a:t>We want to examine average battery life (in hours) for the three types of phones.</a:t>
            </a:r>
          </a:p>
          <a:p>
            <a:endParaRPr lang="en-US" sz="2000">
              <a:latin typeface="Corbel" charset="0"/>
              <a:ea typeface="MS PGothic" charset="0"/>
            </a:endParaRPr>
          </a:p>
          <a:p>
            <a:r>
              <a:rPr lang="en-US" sz="2000">
                <a:latin typeface="Corbel" charset="0"/>
                <a:ea typeface="MS PGothic" charset="0"/>
              </a:rPr>
              <a:t>We can run a simple one-way ANOVA between phone type and battery life, as well as post-hoc tests since we don</a:t>
            </a:r>
            <a:r>
              <a:rPr lang="ja-JP" altLang="en-US" sz="2000">
                <a:latin typeface="Corbel" charset="0"/>
                <a:ea typeface="MS PGothic" charset="0"/>
              </a:rPr>
              <a:t>’</a:t>
            </a:r>
            <a:r>
              <a:rPr lang="en-US" sz="2000">
                <a:latin typeface="Corbel" charset="0"/>
                <a:ea typeface="MS PGothic" charset="0"/>
              </a:rPr>
              <a:t>t have a hypothesis about which phone has the best or worst battery life.</a:t>
            </a:r>
          </a:p>
        </p:txBody>
      </p:sp>
      <p:pic>
        <p:nvPicPr>
          <p:cNvPr id="63492" name="Picture 7" descr="http://gadgetsteria.com/wp-content/uploads/2009/06/pile-o-cellphones-e1305282351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6670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2"/>
          <p:cNvSpPr>
            <a:spLocks noChangeArrowheads="1"/>
          </p:cNvSpPr>
          <p:nvPr/>
        </p:nvSpPr>
        <p:spPr bwMode="auto">
          <a:xfrm>
            <a:off x="5372100" y="513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hlinkClick r:id="rId3"/>
              </a:rPr>
              <a:t>http://gadgetsteria.com/wp-content/uploads/2009/06/pile-o-cellphones-e1305282351881.jpg</a:t>
            </a:r>
            <a:endParaRPr lang="en-US" sz="80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Basic ANOVA output</a:t>
            </a:r>
            <a:endParaRPr lang="en-US" dirty="0"/>
          </a:p>
        </p:txBody>
      </p:sp>
      <p:sp>
        <p:nvSpPr>
          <p:cNvPr id="5" name="Rectangle 4"/>
          <p:cNvSpPr/>
          <p:nvPr/>
        </p:nvSpPr>
        <p:spPr>
          <a:xfrm>
            <a:off x="342900" y="2590800"/>
            <a:ext cx="8458200" cy="3781425"/>
          </a:xfrm>
          <a:prstGeom prst="rect">
            <a:avLst/>
          </a:prstGeom>
          <a:solidFill>
            <a:schemeClr val="accent1">
              <a:lumMod val="40000"/>
              <a:lumOff val="60000"/>
            </a:schemeClr>
          </a:solidFill>
        </p:spPr>
        <p:txBody>
          <a:bodyPr>
            <a:spAutoFit/>
          </a:bodyPr>
          <a:lstStyle/>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&gt; AnovaModel.2 &lt;- </a:t>
            </a:r>
            <a:r>
              <a:rPr lang="en-US" sz="1600" dirty="0" err="1">
                <a:latin typeface="Helvetica" charset="0"/>
                <a:cs typeface="Times New Roman" charset="0"/>
              </a:rPr>
              <a:t>aov</a:t>
            </a:r>
            <a:r>
              <a:rPr lang="en-US" sz="1600" dirty="0">
                <a:latin typeface="Helvetica" charset="0"/>
                <a:cs typeface="Times New Roman" charset="0"/>
              </a:rPr>
              <a:t>(</a:t>
            </a:r>
            <a:r>
              <a:rPr lang="en-US" sz="1600" dirty="0" err="1">
                <a:latin typeface="Helvetica" charset="0"/>
                <a:cs typeface="Times New Roman" charset="0"/>
              </a:rPr>
              <a:t>BatteryLife</a:t>
            </a:r>
            <a:r>
              <a:rPr lang="en-US" sz="1600" dirty="0">
                <a:latin typeface="Helvetica" charset="0"/>
                <a:cs typeface="Times New Roman" charset="0"/>
              </a:rPr>
              <a:t> ~ Phone, data=Phones)</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 </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&gt; summary(AnovaModel.2)</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                  </a:t>
            </a:r>
            <a:r>
              <a:rPr lang="en-US" sz="1600" dirty="0" err="1">
                <a:latin typeface="Helvetica" charset="0"/>
                <a:cs typeface="Times New Roman" charset="0"/>
              </a:rPr>
              <a:t>Df</a:t>
            </a:r>
            <a:r>
              <a:rPr lang="en-US" sz="1600" dirty="0">
                <a:latin typeface="Helvetica" charset="0"/>
                <a:cs typeface="Times New Roman" charset="0"/>
              </a:rPr>
              <a:t>  Sum </a:t>
            </a:r>
            <a:r>
              <a:rPr lang="en-US" sz="1600" dirty="0" err="1">
                <a:latin typeface="Helvetica" charset="0"/>
                <a:cs typeface="Times New Roman" charset="0"/>
              </a:rPr>
              <a:t>Sq</a:t>
            </a:r>
            <a:r>
              <a:rPr lang="en-US" sz="1600" dirty="0">
                <a:latin typeface="Helvetica" charset="0"/>
                <a:cs typeface="Times New Roman" charset="0"/>
              </a:rPr>
              <a:t>  Mean </a:t>
            </a:r>
            <a:r>
              <a:rPr lang="en-US" sz="1600" dirty="0" err="1">
                <a:latin typeface="Helvetica" charset="0"/>
                <a:cs typeface="Times New Roman" charset="0"/>
              </a:rPr>
              <a:t>Sq</a:t>
            </a:r>
            <a:r>
              <a:rPr lang="en-US" sz="1600" dirty="0">
                <a:latin typeface="Helvetica" charset="0"/>
                <a:cs typeface="Times New Roman" charset="0"/>
              </a:rPr>
              <a:t>   F value   </a:t>
            </a:r>
            <a:r>
              <a:rPr lang="en-US" sz="1600" dirty="0" err="1">
                <a:latin typeface="Helvetica" charset="0"/>
                <a:cs typeface="Times New Roman" charset="0"/>
              </a:rPr>
              <a:t>Pr</a:t>
            </a:r>
            <a:r>
              <a:rPr lang="en-US" sz="1600" dirty="0">
                <a:latin typeface="Helvetica" charset="0"/>
                <a:cs typeface="Times New Roman" charset="0"/>
              </a:rPr>
              <a:t>(&gt;F)  </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Phone        2     1549      774.5        5.349      0.0113 *</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Residuals   26   3764      144.8                 </a:t>
            </a: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err="1">
                <a:latin typeface="Helvetica" charset="0"/>
                <a:cs typeface="Times New Roman" charset="0"/>
              </a:rPr>
              <a:t>Signif</a:t>
            </a:r>
            <a:r>
              <a:rPr lang="en-US" sz="1600" dirty="0">
                <a:latin typeface="Helvetica" charset="0"/>
                <a:cs typeface="Times New Roman" charset="0"/>
              </a:rPr>
              <a:t>. codes:  0 '***' 0.001 '**' 0.01 '*' 0.05 '.' 0.1 ' ' 1</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 </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&gt; </a:t>
            </a:r>
            <a:r>
              <a:rPr lang="en-US" sz="1600" dirty="0" err="1">
                <a:latin typeface="Helvetica" charset="0"/>
                <a:cs typeface="Times New Roman" charset="0"/>
              </a:rPr>
              <a:t>numSummary</a:t>
            </a:r>
            <a:r>
              <a:rPr lang="en-US" sz="1600" dirty="0">
                <a:latin typeface="Helvetica" charset="0"/>
                <a:cs typeface="Times New Roman" charset="0"/>
              </a:rPr>
              <a:t>(</a:t>
            </a:r>
            <a:r>
              <a:rPr lang="en-US" sz="1600" dirty="0" err="1">
                <a:latin typeface="Helvetica" charset="0"/>
                <a:cs typeface="Times New Roman" charset="0"/>
              </a:rPr>
              <a:t>Phones$BatteryLife</a:t>
            </a:r>
            <a:r>
              <a:rPr lang="en-US" sz="1600" dirty="0">
                <a:latin typeface="Helvetica" charset="0"/>
                <a:cs typeface="Times New Roman" charset="0"/>
              </a:rPr>
              <a:t> , groups=</a:t>
            </a:r>
            <a:r>
              <a:rPr lang="en-US" sz="1600" dirty="0" err="1">
                <a:latin typeface="Helvetica" charset="0"/>
                <a:cs typeface="Times New Roman" charset="0"/>
              </a:rPr>
              <a:t>Phones$Phone</a:t>
            </a:r>
            <a:r>
              <a:rPr lang="en-US" sz="1600" dirty="0">
                <a:latin typeface="Helvetica" charset="0"/>
                <a:cs typeface="Times New Roman" charset="0"/>
              </a:rPr>
              <a:t>, statistics=c("mean", "</a:t>
            </a:r>
            <a:r>
              <a:rPr lang="en-US" sz="1600" dirty="0" err="1">
                <a:latin typeface="Helvetica" charset="0"/>
                <a:cs typeface="Times New Roman" charset="0"/>
              </a:rPr>
              <a:t>sd</a:t>
            </a:r>
            <a:r>
              <a:rPr lang="en-US" sz="1600" dirty="0">
                <a:latin typeface="Helvetica" charset="0"/>
                <a:cs typeface="Times New Roman" charset="0"/>
              </a:rPr>
              <a:t>"))</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      mean        	       </a:t>
            </a:r>
            <a:r>
              <a:rPr lang="en-US" sz="1600" dirty="0" err="1">
                <a:latin typeface="Helvetica" charset="0"/>
                <a:cs typeface="Times New Roman" charset="0"/>
              </a:rPr>
              <a:t>sd</a:t>
            </a:r>
            <a:r>
              <a:rPr lang="en-US" sz="1600" dirty="0">
                <a:latin typeface="Helvetica" charset="0"/>
                <a:cs typeface="Times New Roman" charset="0"/>
              </a:rPr>
              <a:t> 	</a:t>
            </a:r>
            <a:r>
              <a:rPr lang="en-US" sz="1600" dirty="0" err="1">
                <a:latin typeface="Helvetica" charset="0"/>
                <a:cs typeface="Times New Roman" charset="0"/>
              </a:rPr>
              <a:t>data:n</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1 12.44444  2.505549      9</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2 30.50000  9.980537     	10</a:t>
            </a:r>
            <a:endParaRPr lang="en-US" sz="1600" dirty="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a:latin typeface="Helvetica" charset="0"/>
                <a:cs typeface="Times New Roman" charset="0"/>
              </a:rPr>
              <a:t>3 22.80000 17.693690     10</a:t>
            </a:r>
            <a:endParaRPr lang="en-US" sz="1600" dirty="0">
              <a:latin typeface="Calibri" charset="0"/>
              <a:cs typeface="Times New Roman" charset="0"/>
            </a:endParaRPr>
          </a:p>
        </p:txBody>
      </p:sp>
      <p:sp>
        <p:nvSpPr>
          <p:cNvPr id="64516" name="TextBox 2"/>
          <p:cNvSpPr txBox="1">
            <a:spLocks noChangeArrowheads="1"/>
          </p:cNvSpPr>
          <p:nvPr/>
        </p:nvSpPr>
        <p:spPr bwMode="auto">
          <a:xfrm>
            <a:off x="685800" y="16764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Group Variable: Phones (1,2,3)</a:t>
            </a:r>
          </a:p>
          <a:p>
            <a:r>
              <a:rPr lang="en-US"/>
              <a:t>Quantitative Variable: Battery Life</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Effect Size</a:t>
            </a:r>
            <a:endParaRPr lang="en-US" dirty="0"/>
          </a:p>
        </p:txBody>
      </p:sp>
      <p:sp>
        <p:nvSpPr>
          <p:cNvPr id="4" name="Rectangle 3"/>
          <p:cNvSpPr/>
          <p:nvPr/>
        </p:nvSpPr>
        <p:spPr>
          <a:xfrm>
            <a:off x="342900" y="2590800"/>
            <a:ext cx="8458200" cy="1673225"/>
          </a:xfrm>
          <a:prstGeom prst="rect">
            <a:avLst/>
          </a:prstGeom>
          <a:solidFill>
            <a:schemeClr val="accent1">
              <a:lumMod val="40000"/>
              <a:lumOff val="60000"/>
            </a:schemeClr>
          </a:solidFill>
        </p:spPr>
        <p:txBody>
          <a:bodyPr>
            <a:spAutoFit/>
          </a:bodyPr>
          <a:lstStyle/>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&gt; AnovaModel.2 &lt;- aov(BatteryLife ~ Phone, data=Phones)</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&gt; summary(AnovaModel.2)</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Df  Sum Sq  Mean Sq   F value   Pr(&gt;F)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Phone        2     1549      774.5        5.349      0.0113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Residuals   26   3764      144.8                 </a:t>
            </a:r>
            <a:endParaRPr lang="en-US" sz="1600">
              <a:latin typeface="Calibri" charset="0"/>
              <a:cs typeface="Times New Roman" charset="0"/>
            </a:endParaRPr>
          </a:p>
        </p:txBody>
      </p:sp>
      <p:pic>
        <p:nvPicPr>
          <p:cNvPr id="655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603375"/>
            <a:ext cx="4187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6"/>
          <p:cNvSpPr txBox="1">
            <a:spLocks noChangeArrowheads="1"/>
          </p:cNvSpPr>
          <p:nvPr/>
        </p:nvSpPr>
        <p:spPr bwMode="auto">
          <a:xfrm>
            <a:off x="838200" y="4846638"/>
            <a:ext cx="39624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l-GR"/>
              <a:t>ω</a:t>
            </a:r>
            <a:r>
              <a:rPr lang="en-US" baseline="30000"/>
              <a:t>2</a:t>
            </a:r>
            <a:r>
              <a:rPr lang="en-US"/>
              <a:t> = 1549 – (2)144.8 / 5313 + 144.8 </a:t>
            </a:r>
          </a:p>
          <a:p>
            <a:r>
              <a:rPr lang="en-US"/>
              <a:t>     = 1549 – 289.6 / 5457.8 =</a:t>
            </a:r>
          </a:p>
          <a:p>
            <a:r>
              <a:rPr lang="en-US"/>
              <a:t>     = 1259.4 / 5457.8 </a:t>
            </a:r>
          </a:p>
          <a:p>
            <a:r>
              <a:rPr lang="en-US"/>
              <a:t>     </a:t>
            </a:r>
          </a:p>
          <a:p>
            <a:r>
              <a:rPr lang="en-US"/>
              <a:t>     = </a:t>
            </a:r>
            <a:r>
              <a:rPr lang="en-US" sz="2800" b="1"/>
              <a:t>.23 </a:t>
            </a:r>
          </a:p>
        </p:txBody>
      </p:sp>
      <p:sp>
        <p:nvSpPr>
          <p:cNvPr id="8" name="Oval 7"/>
          <p:cNvSpPr/>
          <p:nvPr/>
        </p:nvSpPr>
        <p:spPr>
          <a:xfrm>
            <a:off x="1752600" y="3657600"/>
            <a:ext cx="685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590800" y="3900488"/>
            <a:ext cx="762000" cy="3413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371600" y="3654425"/>
            <a:ext cx="3048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1676400" y="3900488"/>
            <a:ext cx="639763" cy="94615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654175" y="3929063"/>
            <a:ext cx="196850" cy="94773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63875" y="4264025"/>
            <a:ext cx="1222375" cy="61118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5541" idx="0"/>
          </p:cNvCxnSpPr>
          <p:nvPr/>
        </p:nvCxnSpPr>
        <p:spPr>
          <a:xfrm flipH="1">
            <a:off x="2819400" y="4264025"/>
            <a:ext cx="244475" cy="58261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5549" name="TextBox 26"/>
          <p:cNvSpPr txBox="1">
            <a:spLocks noChangeArrowheads="1"/>
          </p:cNvSpPr>
          <p:nvPr/>
        </p:nvSpPr>
        <p:spPr bwMode="auto">
          <a:xfrm>
            <a:off x="5362575" y="4846638"/>
            <a:ext cx="2362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SS</a:t>
            </a:r>
            <a:r>
              <a:rPr lang="en-US" baseline="-25000"/>
              <a:t>T </a:t>
            </a:r>
            <a:r>
              <a:rPr lang="en-US"/>
              <a:t>= SS</a:t>
            </a:r>
            <a:r>
              <a:rPr lang="en-US" baseline="-25000"/>
              <a:t>BW</a:t>
            </a:r>
            <a:r>
              <a:rPr lang="en-US"/>
              <a:t> + SS</a:t>
            </a:r>
            <a:r>
              <a:rPr lang="en-US" baseline="-25000"/>
              <a:t>W</a:t>
            </a:r>
            <a:r>
              <a:rPr lang="en-US"/>
              <a:t>   </a:t>
            </a:r>
          </a:p>
          <a:p>
            <a:r>
              <a:rPr lang="en-US"/>
              <a:t>       = 1549 + 3764</a:t>
            </a:r>
          </a:p>
          <a:p>
            <a:r>
              <a:rPr lang="en-US"/>
              <a:t>       = 5313</a:t>
            </a:r>
            <a:r>
              <a:rPr lang="en-US" baseline="-25000"/>
              <a:t> </a:t>
            </a:r>
          </a:p>
        </p:txBody>
      </p:sp>
      <p:sp>
        <p:nvSpPr>
          <p:cNvPr id="28" name="Oval 27"/>
          <p:cNvSpPr/>
          <p:nvPr/>
        </p:nvSpPr>
        <p:spPr>
          <a:xfrm>
            <a:off x="6019800" y="5410200"/>
            <a:ext cx="685800" cy="35877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Arrow Connector 28"/>
          <p:cNvCxnSpPr>
            <a:stCxn id="28" idx="1"/>
          </p:cNvCxnSpPr>
          <p:nvPr/>
        </p:nvCxnSpPr>
        <p:spPr>
          <a:xfrm flipH="1" flipV="1">
            <a:off x="3733800" y="5105400"/>
            <a:ext cx="2386013" cy="3571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5552" name="TextBox 33"/>
          <p:cNvSpPr txBox="1">
            <a:spLocks noChangeArrowheads="1"/>
          </p:cNvSpPr>
          <p:nvPr/>
        </p:nvSpPr>
        <p:spPr bwMode="auto">
          <a:xfrm>
            <a:off x="2316163" y="5873750"/>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Suggested interpretations for Omega Squared are small (.01), medium (.06), and large (.14 or higher)</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Post-Hoc Tests</a:t>
            </a:r>
            <a:endParaRPr lang="en-US" dirty="0"/>
          </a:p>
        </p:txBody>
      </p:sp>
      <p:sp>
        <p:nvSpPr>
          <p:cNvPr id="4" name="Rectangle 3"/>
          <p:cNvSpPr/>
          <p:nvPr/>
        </p:nvSpPr>
        <p:spPr>
          <a:xfrm>
            <a:off x="685800" y="2286000"/>
            <a:ext cx="7772400" cy="2990850"/>
          </a:xfrm>
          <a:prstGeom prst="rect">
            <a:avLst/>
          </a:prstGeom>
          <a:solidFill>
            <a:schemeClr val="accent1">
              <a:lumMod val="40000"/>
              <a:lumOff val="60000"/>
            </a:schemeClr>
          </a:solidFill>
        </p:spPr>
        <p:txBody>
          <a:bodyPr>
            <a:spAutoFit/>
          </a:bodyPr>
          <a:lstStyle/>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&gt; pairwise.t.test(Phones$BatteryLife, Phones$Phone, p.adjust.method="bonferroni")</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Pairwise comparisons using t tests with pooled SD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data:  Phones$BatteryLife and Phones$Phone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1      	2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2 0.0092 	-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3 0.2170 	0.4931</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 </a:t>
            </a:r>
            <a:endParaRPr lang="en-US" sz="1600">
              <a:latin typeface="Calibri" charset="0"/>
              <a:cs typeface="Times New Roman" charset="0"/>
            </a:endParaRPr>
          </a:p>
          <a:p>
            <a:pPr>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a:latin typeface="Helvetica" charset="0"/>
                <a:cs typeface="Times New Roman" charset="0"/>
              </a:rPr>
              <a:t>P value adjustment method: bonferroni </a:t>
            </a:r>
            <a:endParaRPr lang="en-US" sz="1600">
              <a:latin typeface="Calibri"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Line Chart of Mean Battery Life by Phone Type (with confidence intervals)</a:t>
            </a:r>
            <a:endParaRPr lang="en-US" sz="3600" dirty="0"/>
          </a:p>
        </p:txBody>
      </p:sp>
      <p:pic>
        <p:nvPicPr>
          <p:cNvPr id="6758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The problem with multiple t-tests</a:t>
            </a:r>
            <a:endParaRPr lang="en-US" dirty="0">
              <a:ea typeface="+mj-ea"/>
              <a:cs typeface="+mj-cs"/>
            </a:endParaRPr>
          </a:p>
        </p:txBody>
      </p:sp>
      <p:sp>
        <p:nvSpPr>
          <p:cNvPr id="16387" name="Content Placeholder 2"/>
          <p:cNvSpPr>
            <a:spLocks noGrp="1"/>
          </p:cNvSpPr>
          <p:nvPr>
            <p:ph idx="1"/>
          </p:nvPr>
        </p:nvSpPr>
        <p:spPr>
          <a:xfrm>
            <a:off x="457200" y="1600200"/>
            <a:ext cx="8229600" cy="4625975"/>
          </a:xfrm>
        </p:spPr>
        <p:txBody>
          <a:bodyPr/>
          <a:lstStyle/>
          <a:p>
            <a:r>
              <a:rPr lang="en-US" sz="2800" dirty="0">
                <a:latin typeface="Corbel" charset="0"/>
                <a:ea typeface="MS PGothic" charset="0"/>
              </a:rPr>
              <a:t>Consider comparing means between average incomes and all US States.  For example:</a:t>
            </a:r>
          </a:p>
          <a:p>
            <a:pPr lvl="1"/>
            <a:r>
              <a:rPr lang="en-US" sz="2400" dirty="0">
                <a:latin typeface="Corbel" charset="0"/>
                <a:ea typeface="MS PGothic" charset="0"/>
              </a:rPr>
              <a:t>California vs. Idaho</a:t>
            </a:r>
          </a:p>
          <a:p>
            <a:pPr lvl="1"/>
            <a:r>
              <a:rPr lang="en-US" sz="2400" dirty="0">
                <a:latin typeface="Corbel" charset="0"/>
                <a:ea typeface="MS PGothic" charset="0"/>
              </a:rPr>
              <a:t>Idaho vs. Colorado</a:t>
            </a:r>
          </a:p>
          <a:p>
            <a:pPr lvl="1"/>
            <a:r>
              <a:rPr lang="en-US" sz="2400" dirty="0">
                <a:latin typeface="Corbel" charset="0"/>
                <a:ea typeface="MS PGothic" charset="0"/>
              </a:rPr>
              <a:t>North Carolina vs. South Carolina</a:t>
            </a:r>
          </a:p>
          <a:p>
            <a:pPr lvl="1"/>
            <a:r>
              <a:rPr lang="en-US" sz="2400" dirty="0">
                <a:latin typeface="Corbel" charset="0"/>
                <a:ea typeface="MS PGothic" charset="0"/>
              </a:rPr>
              <a:t>New York vs. Texas</a:t>
            </a:r>
          </a:p>
          <a:p>
            <a:pPr lvl="1"/>
            <a:r>
              <a:rPr lang="en-US" sz="2400" dirty="0">
                <a:latin typeface="Corbel" charset="0"/>
                <a:ea typeface="MS PGothic" charset="0"/>
              </a:rPr>
              <a:t>….</a:t>
            </a:r>
            <a:r>
              <a:rPr lang="en-US" sz="2400" dirty="0" err="1">
                <a:latin typeface="Corbel" charset="0"/>
                <a:ea typeface="MS PGothic" charset="0"/>
              </a:rPr>
              <a:t>etc</a:t>
            </a:r>
            <a:r>
              <a:rPr lang="en-US" sz="2400" dirty="0">
                <a:latin typeface="Corbel" charset="0"/>
                <a:ea typeface="MS PGothic" charset="0"/>
              </a:rPr>
              <a:t> </a:t>
            </a:r>
          </a:p>
          <a:p>
            <a:pPr lvl="1">
              <a:buFont typeface="Wingdings" charset="0"/>
              <a:buNone/>
            </a:pPr>
            <a:endParaRPr lang="en-US" sz="2400" dirty="0">
              <a:latin typeface="Corbel" charset="0"/>
              <a:ea typeface="MS PGothic" charset="0"/>
            </a:endParaRPr>
          </a:p>
          <a:p>
            <a:r>
              <a:rPr lang="en-US" sz="2800" dirty="0">
                <a:latin typeface="Corbel" charset="0"/>
                <a:ea typeface="MS PGothic" charset="0"/>
              </a:rPr>
              <a:t>How do you know that income actually varies by State? What is the basis for comparison?</a:t>
            </a:r>
          </a:p>
          <a:p>
            <a:pPr lvl="1">
              <a:buFont typeface="Wingdings" charset="0"/>
              <a:buNone/>
            </a:pPr>
            <a:endParaRPr lang="en-US" sz="2400" dirty="0">
              <a:latin typeface="Corbel" charset="0"/>
              <a:ea typeface="MS PGothic" charset="0"/>
            </a:endParaRPr>
          </a:p>
          <a:p>
            <a:pPr lvl="1">
              <a:buFont typeface="Wingdings" charset="0"/>
              <a:buNone/>
            </a:pPr>
            <a:endParaRPr lang="en-US" sz="2400"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ea typeface="+mj-ea"/>
                <a:cs typeface="+mj-cs"/>
              </a:rPr>
              <a:t>Inflated error rates</a:t>
            </a:r>
            <a:endParaRPr lang="en-US" dirty="0">
              <a:ea typeface="+mj-ea"/>
              <a:cs typeface="+mj-cs"/>
            </a:endParaRPr>
          </a:p>
        </p:txBody>
      </p:sp>
      <p:sp>
        <p:nvSpPr>
          <p:cNvPr id="4" name="Content Placeholder 3"/>
          <p:cNvSpPr>
            <a:spLocks noGrp="1"/>
          </p:cNvSpPr>
          <p:nvPr>
            <p:ph idx="1"/>
          </p:nvPr>
        </p:nvSpPr>
        <p:spPr/>
        <p:txBody>
          <a:bodyPr/>
          <a:lstStyle/>
          <a:p>
            <a:pPr>
              <a:buFont typeface="Wingdings 2" panose="05020102010507070707" pitchFamily="18" charset="2"/>
              <a:buChar char=""/>
              <a:defRPr/>
            </a:pPr>
            <a:r>
              <a:rPr lang="en-US" sz="2400" dirty="0" smtClean="0">
                <a:ea typeface="+mn-ea"/>
                <a:cs typeface="+mn-cs"/>
              </a:rPr>
              <a:t>The example we just discussed helps us understand why multiple t-tests would just not work if we have multiple comparisons (3 or more groups compared at a time). The actual problem can be further clarified by considering error:</a:t>
            </a:r>
          </a:p>
          <a:p>
            <a:pPr marL="119062" indent="0">
              <a:buFont typeface="Wingdings 2" panose="05020102010507070707" pitchFamily="18" charset="2"/>
              <a:buNone/>
              <a:defRPr/>
            </a:pPr>
            <a:endParaRPr lang="en-US" sz="2400" dirty="0" smtClean="0">
              <a:ea typeface="+mn-ea"/>
              <a:cs typeface="+mn-cs"/>
            </a:endParaRPr>
          </a:p>
          <a:p>
            <a:pPr>
              <a:buFont typeface="Wingdings 2" panose="05020102010507070707" pitchFamily="18" charset="2"/>
              <a:buChar char=""/>
              <a:defRPr/>
            </a:pPr>
            <a:r>
              <a:rPr lang="en-US" sz="2400" dirty="0" smtClean="0">
                <a:ea typeface="+mn-ea"/>
                <a:cs typeface="+mn-cs"/>
              </a:rPr>
              <a:t>We know that at an alpha value of .05, our standard, the probability of </a:t>
            </a:r>
            <a:r>
              <a:rPr lang="en-US" sz="2400" dirty="0">
                <a:ea typeface="+mn-ea"/>
                <a:cs typeface="+mn-cs"/>
              </a:rPr>
              <a:t>f</a:t>
            </a:r>
            <a:r>
              <a:rPr lang="en-US" sz="2400" dirty="0" smtClean="0">
                <a:ea typeface="+mn-ea"/>
                <a:cs typeface="+mn-cs"/>
              </a:rPr>
              <a:t>alsely rejecting the null hypothesis (Type I error) is just 5%. </a:t>
            </a:r>
          </a:p>
          <a:p>
            <a:pPr marL="119062" indent="0">
              <a:buFont typeface="Wingdings 2" panose="05020102010507070707" pitchFamily="18" charset="2"/>
              <a:buNone/>
              <a:defRPr/>
            </a:pPr>
            <a:endParaRPr lang="en-US" sz="2400" dirty="0" smtClean="0">
              <a:ea typeface="+mn-ea"/>
              <a:cs typeface="+mn-cs"/>
            </a:endParaRPr>
          </a:p>
          <a:p>
            <a:pPr>
              <a:buFont typeface="Wingdings 2" panose="05020102010507070707" pitchFamily="18" charset="2"/>
              <a:buChar char=""/>
              <a:defRPr/>
            </a:pPr>
            <a:r>
              <a:rPr lang="en-US" sz="2400" dirty="0" smtClean="0">
                <a:ea typeface="+mn-ea"/>
                <a:cs typeface="+mn-cs"/>
              </a:rPr>
              <a:t>Thus, the probability of NOT making a Type 1 error is 95%, which, again, is very reasonable for statisticians.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Inflated error rates (continued)</a:t>
            </a:r>
            <a:endParaRPr lang="en-US" dirty="0">
              <a:ea typeface="+mj-ea"/>
              <a:cs typeface="+mj-cs"/>
            </a:endParaRPr>
          </a:p>
        </p:txBody>
      </p:sp>
      <p:sp>
        <p:nvSpPr>
          <p:cNvPr id="19459" name="Content Placeholder 2"/>
          <p:cNvSpPr>
            <a:spLocks noGrp="1"/>
          </p:cNvSpPr>
          <p:nvPr>
            <p:ph idx="1"/>
          </p:nvPr>
        </p:nvSpPr>
        <p:spPr>
          <a:xfrm>
            <a:off x="304800" y="1409700"/>
            <a:ext cx="8229600" cy="4625975"/>
          </a:xfrm>
        </p:spPr>
        <p:txBody>
          <a:bodyPr/>
          <a:lstStyle/>
          <a:p>
            <a:r>
              <a:rPr lang="en-US" sz="2000">
                <a:latin typeface="Corbel" charset="0"/>
                <a:ea typeface="MS PGothic" charset="0"/>
              </a:rPr>
              <a:t>Let us suppose we are comparing 5 groups. In each case, the probability of NOT getting a Type 1 error is .95 (or 95%). (Remember, a Type I error is incorrect rejection of the null hypothesis by incorrectly accepting our alternative hypothesis).</a:t>
            </a:r>
          </a:p>
          <a:p>
            <a:endParaRPr lang="en-US" sz="2000">
              <a:latin typeface="Corbel" charset="0"/>
              <a:ea typeface="MS PGothic" charset="0"/>
            </a:endParaRPr>
          </a:p>
          <a:p>
            <a:r>
              <a:rPr lang="en-US" sz="2000">
                <a:latin typeface="Corbel" charset="0"/>
                <a:ea typeface="MS PGothic" charset="0"/>
              </a:rPr>
              <a:t>Since we assume each test to be independent, we multiply those errors across all 5 groups (.95 to the 5</a:t>
            </a:r>
            <a:r>
              <a:rPr lang="en-US" sz="2000" baseline="30000">
                <a:latin typeface="Corbel" charset="0"/>
                <a:ea typeface="MS PGothic" charset="0"/>
              </a:rPr>
              <a:t>th</a:t>
            </a:r>
            <a:r>
              <a:rPr lang="en-US" sz="2000">
                <a:latin typeface="Corbel" charset="0"/>
                <a:ea typeface="MS PGothic" charset="0"/>
              </a:rPr>
              <a:t> power), we get .77. So, there is a 77% chance of NOT getting a Type 1 error in any of our comparisons. </a:t>
            </a:r>
          </a:p>
          <a:p>
            <a:endParaRPr lang="en-US" sz="2000">
              <a:latin typeface="Corbel" charset="0"/>
              <a:ea typeface="MS PGothic" charset="0"/>
            </a:endParaRPr>
          </a:p>
          <a:p>
            <a:r>
              <a:rPr lang="en-US" sz="2000">
                <a:latin typeface="Corbel" charset="0"/>
                <a:ea typeface="MS PGothic" charset="0"/>
              </a:rPr>
              <a:t>But, if there is now a 77% chance of NOT getting a Type 1 error, that means there is a 23% chance of getting at least one Type 1 error. This is way too high– remember that for only one test we only had a 5% chance of a Type 1 error!</a:t>
            </a:r>
          </a:p>
          <a:p>
            <a:endParaRPr lang="en-US" sz="2000">
              <a:latin typeface="Corbel" charset="0"/>
              <a:ea typeface="MS PGothic" charset="0"/>
            </a:endParaRPr>
          </a:p>
          <a:p>
            <a:r>
              <a:rPr lang="en-US" sz="2000">
                <a:latin typeface="Corbel" charset="0"/>
                <a:ea typeface="MS PGothic" charset="0"/>
              </a:rPr>
              <a:t>This error rate across statistical tests from the same data is known as the </a:t>
            </a:r>
            <a:r>
              <a:rPr lang="en-US" sz="2000" b="1">
                <a:latin typeface="Corbel" charset="0"/>
                <a:ea typeface="MS PGothic" charset="0"/>
              </a:rPr>
              <a:t>familywise</a:t>
            </a:r>
            <a:r>
              <a:rPr lang="en-US" sz="2000">
                <a:latin typeface="Corbel" charset="0"/>
                <a:ea typeface="MS PGothic" charset="0"/>
              </a:rPr>
              <a:t> error rate, or the </a:t>
            </a:r>
            <a:r>
              <a:rPr lang="en-US" sz="2000" b="1">
                <a:latin typeface="Corbel" charset="0"/>
                <a:ea typeface="MS PGothic" charset="0"/>
              </a:rPr>
              <a:t>experimentwise</a:t>
            </a:r>
            <a:r>
              <a:rPr lang="en-US" sz="2000">
                <a:latin typeface="Corbel" charset="0"/>
                <a:ea typeface="MS PGothic" charset="0"/>
              </a:rPr>
              <a:t> error rate.</a:t>
            </a:r>
          </a:p>
          <a:p>
            <a:endParaRPr lang="en-US">
              <a:latin typeface="Corbel" charset="0"/>
              <a:ea typeface="MS PGothic" charset="0"/>
            </a:endParaRPr>
          </a:p>
          <a:p>
            <a:endParaRPr lang="en-US">
              <a:latin typeface="Corbel" charset="0"/>
              <a:ea typeface="MS PGothic" charset="0"/>
            </a:endParaRPr>
          </a:p>
          <a:p>
            <a:endParaRPr lang="en-US">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ea typeface="+mj-ea"/>
                <a:cs typeface="+mj-cs"/>
              </a:rPr>
              <a:t>ANOVA as a solution to the multiple means comparison problem</a:t>
            </a:r>
            <a:endParaRPr lang="en-US" sz="4000" dirty="0">
              <a:ea typeface="+mj-ea"/>
              <a:cs typeface="+mj-cs"/>
            </a:endParaRPr>
          </a:p>
        </p:txBody>
      </p:sp>
      <p:sp>
        <p:nvSpPr>
          <p:cNvPr id="3" name="Content Placeholder 2"/>
          <p:cNvSpPr>
            <a:spLocks noGrp="1"/>
          </p:cNvSpPr>
          <p:nvPr>
            <p:ph idx="1"/>
          </p:nvPr>
        </p:nvSpPr>
        <p:spPr/>
        <p:txBody>
          <a:bodyPr/>
          <a:lstStyle/>
          <a:p>
            <a:pPr>
              <a:buFont typeface="Wingdings 2" panose="05020102010507070707" pitchFamily="18" charset="2"/>
              <a:buChar char=""/>
              <a:defRPr/>
            </a:pPr>
            <a:r>
              <a:rPr lang="en-US" dirty="0" smtClean="0">
                <a:ea typeface="+mn-ea"/>
                <a:cs typeface="+mn-cs"/>
              </a:rPr>
              <a:t>A better approach:  The variability within each group can tell us how much variability to expect between the groups (between the group means)</a:t>
            </a:r>
          </a:p>
          <a:p>
            <a:pPr>
              <a:buFont typeface="Wingdings 2" panose="05020102010507070707" pitchFamily="18" charset="2"/>
              <a:buChar char=""/>
              <a:defRPr/>
            </a:pPr>
            <a:endParaRPr lang="en-US" dirty="0">
              <a:ea typeface="+mn-ea"/>
              <a:cs typeface="+mn-cs"/>
            </a:endParaRPr>
          </a:p>
          <a:p>
            <a:pPr>
              <a:buFont typeface="Wingdings 2" panose="05020102010507070707" pitchFamily="18" charset="2"/>
              <a:buChar char=""/>
              <a:defRPr/>
            </a:pPr>
            <a:r>
              <a:rPr lang="en-US" dirty="0" smtClean="0">
                <a:ea typeface="+mn-ea"/>
                <a:cs typeface="+mn-cs"/>
              </a:rPr>
              <a:t>This is what ANOVA essentially does: it allows us to consider both types of variation (within and between groups).</a:t>
            </a:r>
          </a:p>
          <a:p>
            <a:pPr marL="119062" indent="0">
              <a:buFont typeface="Wingdings 2" panose="05020102010507070707" pitchFamily="18" charset="2"/>
              <a:buNone/>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Intuition</a:t>
            </a:r>
            <a:endParaRPr lang="en-US" dirty="0"/>
          </a:p>
        </p:txBody>
      </p:sp>
      <p:sp>
        <p:nvSpPr>
          <p:cNvPr id="3" name="Content Placeholder 2"/>
          <p:cNvSpPr>
            <a:spLocks noGrp="1"/>
          </p:cNvSpPr>
          <p:nvPr>
            <p:ph idx="1"/>
          </p:nvPr>
        </p:nvSpPr>
        <p:spPr/>
        <p:txBody>
          <a:bodyPr/>
          <a:lstStyle/>
          <a:p>
            <a:r>
              <a:rPr lang="en-US" dirty="0" smtClean="0"/>
              <a:t>Suppose we have groups with n members each.  How much variance do we naturally expect between the group means?</a:t>
            </a:r>
          </a:p>
          <a:p>
            <a:r>
              <a:rPr lang="en-US" dirty="0" smtClean="0"/>
              <a:t>Suppose we look within each group and find a variance of s</a:t>
            </a:r>
            <a:r>
              <a:rPr lang="en-US" baseline="-25000" dirty="0" smtClean="0"/>
              <a:t>wg</a:t>
            </a:r>
            <a:r>
              <a:rPr lang="en-US" baseline="30000" dirty="0" smtClean="0"/>
              <a:t>2</a:t>
            </a:r>
            <a:r>
              <a:rPr lang="en-US" dirty="0" smtClean="0"/>
              <a:t> (for each individual)</a:t>
            </a:r>
            <a:endParaRPr lang="en-US" dirty="0"/>
          </a:p>
          <a:p>
            <a:r>
              <a:rPr lang="en-US" dirty="0" smtClean="0"/>
              <a:t>What variance would you predict for the mean of n individuals?</a:t>
            </a:r>
          </a:p>
          <a:p>
            <a:r>
              <a:rPr lang="en-US" dirty="0" smtClean="0"/>
              <a:t>…</a:t>
            </a:r>
          </a:p>
        </p:txBody>
      </p:sp>
    </p:spTree>
    <p:extLst>
      <p:ext uri="{BB962C8B-B14F-4D97-AF65-F5344CB8AC3E}">
        <p14:creationId xmlns:p14="http://schemas.microsoft.com/office/powerpoint/2010/main" val="1457549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2202</TotalTime>
  <Words>3165</Words>
  <Application>Microsoft Macintosh PowerPoint</Application>
  <PresentationFormat>On-screen Show (4:3)</PresentationFormat>
  <Paragraphs>262</Paragraphs>
  <Slides>45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Module</vt:lpstr>
      <vt:lpstr>Equation</vt:lpstr>
      <vt:lpstr>Administrata </vt:lpstr>
      <vt:lpstr>Analysis of Variance (ANOVA) Comparing means between three or more groups </vt:lpstr>
      <vt:lpstr>Analysis of Variance</vt:lpstr>
      <vt:lpstr>Why not just run a bunch of t-tests?</vt:lpstr>
      <vt:lpstr>The problem with multiple t-tests</vt:lpstr>
      <vt:lpstr>Inflated error rates</vt:lpstr>
      <vt:lpstr>Inflated error rates (continued)</vt:lpstr>
      <vt:lpstr>ANOVA as a solution to the multiple means comparison problem</vt:lpstr>
      <vt:lpstr>ANOVA Intuition</vt:lpstr>
      <vt:lpstr>Calculating Variation: Sum of Squares and Mean Squares</vt:lpstr>
      <vt:lpstr>From sum of squares to mean squares</vt:lpstr>
      <vt:lpstr>The F-ratio</vt:lpstr>
      <vt:lpstr>ANOVA and Regression</vt:lpstr>
      <vt:lpstr>F-Ratio framed as model divided by error</vt:lpstr>
      <vt:lpstr>Interpreting the F-ratio</vt:lpstr>
      <vt:lpstr>Interpreting F</vt:lpstr>
      <vt:lpstr>F-ratio</vt:lpstr>
      <vt:lpstr>Example 1: No difference between means, and high within-group variation</vt:lpstr>
      <vt:lpstr>Example 2: No differences between means, low within-group variation</vt:lpstr>
      <vt:lpstr>Example 3: Some between-group differences</vt:lpstr>
      <vt:lpstr>Example 4: between group differences with high within-group variation</vt:lpstr>
      <vt:lpstr>Example 5: Maximum difference between groups, with minimal within-group variation</vt:lpstr>
      <vt:lpstr>Hypothesis testing with ANOVA</vt:lpstr>
      <vt:lpstr>PowerPoint Presentation</vt:lpstr>
      <vt:lpstr>F-distribution</vt:lpstr>
      <vt:lpstr>Assumptions of the ANOVA</vt:lpstr>
      <vt:lpstr>Robustness of ANOVA</vt:lpstr>
      <vt:lpstr>Robustness of ANOVA</vt:lpstr>
      <vt:lpstr>Effect Size</vt:lpstr>
      <vt:lpstr>Omega Squared as an effect size calculation for multiple groups</vt:lpstr>
      <vt:lpstr>Finding differences between groups after conducting the ANOVA</vt:lpstr>
      <vt:lpstr>Planned Contrasts</vt:lpstr>
      <vt:lpstr>Example:  An experiment</vt:lpstr>
      <vt:lpstr>Example of Planned Contrast</vt:lpstr>
      <vt:lpstr>Post-hoc Tests</vt:lpstr>
      <vt:lpstr>ANOVA and t-test: Correcting for multiple comparisons</vt:lpstr>
      <vt:lpstr>PowerPoint Presentation</vt:lpstr>
      <vt:lpstr>Correcting for Multiple Comparisons</vt:lpstr>
      <vt:lpstr>Bonferroni Correction</vt:lpstr>
      <vt:lpstr>In Sum…</vt:lpstr>
      <vt:lpstr>ANOVA Example with some data:</vt:lpstr>
      <vt:lpstr>Basic ANOVA output</vt:lpstr>
      <vt:lpstr>Effect Size</vt:lpstr>
      <vt:lpstr>Post-Hoc Tests</vt:lpstr>
      <vt:lpstr>Line Chart of Mean Battery Life by Phone Type (with confidence intervals)</vt:lpstr>
    </vt:vector>
  </TitlesOfParts>
  <Company>School of Information Management and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Chi-Square and Analysis of Variance (ANOVA)</dc:title>
  <dc:creator>Coye Cheshire</dc:creator>
  <cp:lastModifiedBy>Paul Laskowski</cp:lastModifiedBy>
  <cp:revision>151</cp:revision>
  <dcterms:created xsi:type="dcterms:W3CDTF">2006-04-02T18:48:03Z</dcterms:created>
  <dcterms:modified xsi:type="dcterms:W3CDTF">2013-10-29T22:41:19Z</dcterms:modified>
</cp:coreProperties>
</file>