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4"/>
  </p:notesMasterIdLst>
  <p:handoutMasterIdLst>
    <p:handoutMasterId r:id="rId65"/>
  </p:handoutMasterIdLst>
  <p:sldIdLst>
    <p:sldId id="828" r:id="rId2"/>
    <p:sldId id="1017" r:id="rId3"/>
    <p:sldId id="1091" r:id="rId4"/>
    <p:sldId id="1092" r:id="rId5"/>
    <p:sldId id="1093" r:id="rId6"/>
    <p:sldId id="1094" r:id="rId7"/>
    <p:sldId id="1095" r:id="rId8"/>
    <p:sldId id="1096" r:id="rId9"/>
    <p:sldId id="1098" r:id="rId10"/>
    <p:sldId id="1099" r:id="rId11"/>
    <p:sldId id="1100" r:id="rId12"/>
    <p:sldId id="1101" r:id="rId13"/>
    <p:sldId id="1046" r:id="rId14"/>
    <p:sldId id="1018" r:id="rId15"/>
    <p:sldId id="1035" r:id="rId16"/>
    <p:sldId id="1036" r:id="rId17"/>
    <p:sldId id="1037" r:id="rId18"/>
    <p:sldId id="1038" r:id="rId19"/>
    <p:sldId id="1039" r:id="rId20"/>
    <p:sldId id="1040" r:id="rId21"/>
    <p:sldId id="1041" r:id="rId22"/>
    <p:sldId id="1042" r:id="rId23"/>
    <p:sldId id="1043" r:id="rId24"/>
    <p:sldId id="1044" r:id="rId25"/>
    <p:sldId id="1033" r:id="rId26"/>
    <p:sldId id="1034" r:id="rId27"/>
    <p:sldId id="1045" r:id="rId28"/>
    <p:sldId id="1019" r:id="rId29"/>
    <p:sldId id="1020" r:id="rId30"/>
    <p:sldId id="1021" r:id="rId31"/>
    <p:sldId id="1022" r:id="rId32"/>
    <p:sldId id="1023" r:id="rId33"/>
    <p:sldId id="1049" r:id="rId34"/>
    <p:sldId id="1050" r:id="rId35"/>
    <p:sldId id="1051" r:id="rId36"/>
    <p:sldId id="1078" r:id="rId37"/>
    <p:sldId id="1067" r:id="rId38"/>
    <p:sldId id="1068" r:id="rId39"/>
    <p:sldId id="1047" r:id="rId40"/>
    <p:sldId id="1024" r:id="rId41"/>
    <p:sldId id="1025" r:id="rId42"/>
    <p:sldId id="1052" r:id="rId43"/>
    <p:sldId id="1053" r:id="rId44"/>
    <p:sldId id="1026" r:id="rId45"/>
    <p:sldId id="1104" r:id="rId46"/>
    <p:sldId id="1102" r:id="rId47"/>
    <p:sldId id="1103" r:id="rId48"/>
    <p:sldId id="1105" r:id="rId49"/>
    <p:sldId id="1106" r:id="rId50"/>
    <p:sldId id="1107" r:id="rId51"/>
    <p:sldId id="1087" r:id="rId52"/>
    <p:sldId id="1088" r:id="rId53"/>
    <p:sldId id="1089" r:id="rId54"/>
    <p:sldId id="1090" r:id="rId55"/>
    <p:sldId id="1048" r:id="rId56"/>
    <p:sldId id="1027" r:id="rId57"/>
    <p:sldId id="1081" r:id="rId58"/>
    <p:sldId id="1082" r:id="rId59"/>
    <p:sldId id="1083" r:id="rId60"/>
    <p:sldId id="1084" r:id="rId61"/>
    <p:sldId id="1085" r:id="rId62"/>
    <p:sldId id="1086" r:id="rId63"/>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97" d="100"/>
          <a:sy n="97" d="100"/>
        </p:scale>
        <p:origin x="-10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44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4F5CED0-8345-6D44-A21E-9F88EB9492FD}" type="datetimeFigureOut">
              <a:rPr lang="en-US" smtClean="0"/>
              <a:t>10/15/15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7E9BF7-3851-E942-888D-AF2B68EDC5D1}" type="slidenum">
              <a:rPr lang="en-US" smtClean="0"/>
              <a:t>‹#›</a:t>
            </a:fld>
            <a:endParaRPr lang="en-US"/>
          </a:p>
        </p:txBody>
      </p:sp>
    </p:spTree>
    <p:extLst>
      <p:ext uri="{BB962C8B-B14F-4D97-AF65-F5344CB8AC3E}">
        <p14:creationId xmlns:p14="http://schemas.microsoft.com/office/powerpoint/2010/main" val="348887513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E89B8A1F-81E8-EF40-802E-F0C01DDFFDAE}" type="slidenum">
              <a:rPr lang="en-US"/>
              <a:pPr/>
              <a:t>‹#›</a:t>
            </a:fld>
            <a:endParaRPr lang="en-US"/>
          </a:p>
        </p:txBody>
      </p:sp>
    </p:spTree>
    <p:extLst>
      <p:ext uri="{BB962C8B-B14F-4D97-AF65-F5344CB8AC3E}">
        <p14:creationId xmlns:p14="http://schemas.microsoft.com/office/powerpoint/2010/main" val="4249131176"/>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6DAAF-39CB-1647-85F5-B5115D7561A0}" type="slidenum">
              <a:rPr lang="en-US"/>
              <a:pPr/>
              <a:t>1</a:t>
            </a:fld>
            <a:endParaRPr lang="en-US"/>
          </a:p>
        </p:txBody>
      </p:sp>
      <p:sp>
        <p:nvSpPr>
          <p:cNvPr id="10455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5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7A4B48-6415-1E45-852A-533A4AB06EBE}" type="slidenum">
              <a:rPr lang="en-US"/>
              <a:pPr/>
              <a:t>15</a:t>
            </a:fld>
            <a:endParaRPr lang="en-US"/>
          </a:p>
        </p:txBody>
      </p:sp>
      <p:sp>
        <p:nvSpPr>
          <p:cNvPr id="10547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4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D5968-C4FB-1C40-9C1A-5DB9960AED71}" type="slidenum">
              <a:rPr lang="en-US"/>
              <a:pPr/>
              <a:t>16</a:t>
            </a:fld>
            <a:endParaRPr lang="en-US"/>
          </a:p>
        </p:txBody>
      </p:sp>
      <p:sp>
        <p:nvSpPr>
          <p:cNvPr id="10557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5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56B46-BC10-4B4E-A995-943ED5A45889}" type="slidenum">
              <a:rPr lang="en-US"/>
              <a:pPr/>
              <a:t>17</a:t>
            </a:fld>
            <a:endParaRPr lang="en-US"/>
          </a:p>
        </p:txBody>
      </p:sp>
      <p:sp>
        <p:nvSpPr>
          <p:cNvPr id="1056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6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8DCF52-1DEB-E74C-98E1-603CBE4A1D1F}" type="slidenum">
              <a:rPr lang="en-US"/>
              <a:pPr/>
              <a:t>18</a:t>
            </a:fld>
            <a:endParaRPr lang="en-US"/>
          </a:p>
        </p:txBody>
      </p:sp>
      <p:sp>
        <p:nvSpPr>
          <p:cNvPr id="1057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7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B15B28-A14A-F14C-957C-0701673D3E12}" type="slidenum">
              <a:rPr lang="en-US"/>
              <a:pPr/>
              <a:t>19</a:t>
            </a:fld>
            <a:endParaRPr lang="en-US"/>
          </a:p>
        </p:txBody>
      </p:sp>
      <p:sp>
        <p:nvSpPr>
          <p:cNvPr id="1058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8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EA42A9-EFB4-C445-AA23-070BD0CDF139}" type="slidenum">
              <a:rPr lang="en-US"/>
              <a:pPr/>
              <a:t>20</a:t>
            </a:fld>
            <a:endParaRPr lang="en-US"/>
          </a:p>
        </p:txBody>
      </p:sp>
      <p:sp>
        <p:nvSpPr>
          <p:cNvPr id="1059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9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20397B-A307-0B4E-8424-3A3F85A12EF7}" type="slidenum">
              <a:rPr lang="en-US"/>
              <a:pPr/>
              <a:t>21</a:t>
            </a:fld>
            <a:endParaRPr lang="en-US"/>
          </a:p>
        </p:txBody>
      </p:sp>
      <p:sp>
        <p:nvSpPr>
          <p:cNvPr id="1060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0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DF3636-DABA-F54D-86FD-ACA8868DEEAA}" type="slidenum">
              <a:rPr lang="en-US"/>
              <a:pPr/>
              <a:t>22</a:t>
            </a:fld>
            <a:endParaRPr lang="en-US"/>
          </a:p>
        </p:txBody>
      </p:sp>
      <p:sp>
        <p:nvSpPr>
          <p:cNvPr id="106189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1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AB4D6-B57E-624A-8FE2-4ACEB706F22F}" type="slidenum">
              <a:rPr lang="en-US"/>
              <a:pPr/>
              <a:t>23</a:t>
            </a:fld>
            <a:endParaRPr lang="en-US"/>
          </a:p>
        </p:txBody>
      </p:sp>
      <p:sp>
        <p:nvSpPr>
          <p:cNvPr id="1062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2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BAE04C-CD25-8840-A26F-358E211709B2}" type="slidenum">
              <a:rPr lang="en-US"/>
              <a:pPr/>
              <a:t>24</a:t>
            </a:fld>
            <a:endParaRPr lang="en-US"/>
          </a:p>
        </p:txBody>
      </p:sp>
      <p:sp>
        <p:nvSpPr>
          <p:cNvPr id="10639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3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391282-1D8D-054A-9EBC-FB018D590D68}" type="slidenum">
              <a:rPr lang="en-US"/>
              <a:pPr/>
              <a:t>2</a:t>
            </a:fld>
            <a:endParaRPr lang="en-US"/>
          </a:p>
        </p:txBody>
      </p:sp>
      <p:sp>
        <p:nvSpPr>
          <p:cNvPr id="10465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46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B904A1-223D-D24F-93DA-8E7486A1365C}" type="slidenum">
              <a:rPr lang="en-US"/>
              <a:pPr/>
              <a:t>25</a:t>
            </a:fld>
            <a:endParaRPr lang="en-US"/>
          </a:p>
        </p:txBody>
      </p:sp>
      <p:sp>
        <p:nvSpPr>
          <p:cNvPr id="10649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4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0748CD-B1AC-394C-A4D1-711D74861D94}" type="slidenum">
              <a:rPr lang="en-US"/>
              <a:pPr/>
              <a:t>26</a:t>
            </a:fld>
            <a:endParaRPr lang="en-US"/>
          </a:p>
        </p:txBody>
      </p:sp>
      <p:sp>
        <p:nvSpPr>
          <p:cNvPr id="10659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5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E0F947-FD8F-674D-973B-53164CE44528}" type="slidenum">
              <a:rPr lang="en-US"/>
              <a:pPr/>
              <a:t>27</a:t>
            </a:fld>
            <a:endParaRPr lang="en-US"/>
          </a:p>
        </p:txBody>
      </p:sp>
      <p:sp>
        <p:nvSpPr>
          <p:cNvPr id="10670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7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19F1FF-6B59-AB4E-AC30-D0D88CE7C216}" type="slidenum">
              <a:rPr lang="en-US"/>
              <a:pPr/>
              <a:t>28</a:t>
            </a:fld>
            <a:endParaRPr lang="en-US"/>
          </a:p>
        </p:txBody>
      </p:sp>
      <p:sp>
        <p:nvSpPr>
          <p:cNvPr id="10680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8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6070B-9AD7-D744-8621-A01607FDAA48}" type="slidenum">
              <a:rPr lang="en-US"/>
              <a:pPr/>
              <a:t>29</a:t>
            </a:fld>
            <a:endParaRPr lang="en-US"/>
          </a:p>
        </p:txBody>
      </p:sp>
      <p:sp>
        <p:nvSpPr>
          <p:cNvPr id="1069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69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D1DA80-8CE9-BD43-8908-D291447AE16A}" type="slidenum">
              <a:rPr lang="en-US"/>
              <a:pPr/>
              <a:t>30</a:t>
            </a:fld>
            <a:endParaRPr lang="en-US"/>
          </a:p>
        </p:txBody>
      </p:sp>
      <p:sp>
        <p:nvSpPr>
          <p:cNvPr id="10700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0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C09EE3-9960-5E48-9B9F-27B0D6A79775}" type="slidenum">
              <a:rPr lang="en-US"/>
              <a:pPr/>
              <a:t>31</a:t>
            </a:fld>
            <a:endParaRPr lang="en-US"/>
          </a:p>
        </p:txBody>
      </p:sp>
      <p:sp>
        <p:nvSpPr>
          <p:cNvPr id="107110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1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3B98A0-6D16-9444-BAA1-ED1642BC8B54}" type="slidenum">
              <a:rPr lang="en-US"/>
              <a:pPr/>
              <a:t>32</a:t>
            </a:fld>
            <a:endParaRPr lang="en-US"/>
          </a:p>
        </p:txBody>
      </p:sp>
      <p:sp>
        <p:nvSpPr>
          <p:cNvPr id="107213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2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DD2681-2AB8-4547-B836-8602A363EC63}" type="slidenum">
              <a:rPr lang="en-US"/>
              <a:pPr/>
              <a:t>33</a:t>
            </a:fld>
            <a:endParaRPr lang="en-US"/>
          </a:p>
        </p:txBody>
      </p:sp>
      <p:sp>
        <p:nvSpPr>
          <p:cNvPr id="10731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3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0C2EA9-0C9F-3842-B9AE-5E0AC53DA429}" type="slidenum">
              <a:rPr lang="en-US"/>
              <a:pPr/>
              <a:t>34</a:t>
            </a:fld>
            <a:endParaRPr lang="en-US"/>
          </a:p>
        </p:txBody>
      </p:sp>
      <p:sp>
        <p:nvSpPr>
          <p:cNvPr id="107417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4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F3F822-1261-DB40-A008-932EDCE8AC3B}" type="slidenum">
              <a:rPr lang="en-US"/>
              <a:pPr/>
              <a:t>3</a:t>
            </a:fld>
            <a:endParaRPr lang="en-US"/>
          </a:p>
        </p:txBody>
      </p:sp>
      <p:sp>
        <p:nvSpPr>
          <p:cNvPr id="15104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1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436327-4A77-EC43-B95B-F0340C6E7537}" type="slidenum">
              <a:rPr lang="en-US"/>
              <a:pPr/>
              <a:t>35</a:t>
            </a:fld>
            <a:endParaRPr lang="en-US"/>
          </a:p>
        </p:txBody>
      </p:sp>
      <p:sp>
        <p:nvSpPr>
          <p:cNvPr id="107520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5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B70AE8-673E-BB4E-95B4-170B1949A8B7}" type="slidenum">
              <a:rPr lang="en-US"/>
              <a:pPr/>
              <a:t>36</a:t>
            </a:fld>
            <a:endParaRPr lang="en-US"/>
          </a:p>
        </p:txBody>
      </p:sp>
      <p:sp>
        <p:nvSpPr>
          <p:cNvPr id="11294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29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124354-7847-FD44-B072-600269A49130}" type="slidenum">
              <a:rPr lang="en-US"/>
              <a:pPr/>
              <a:t>37</a:t>
            </a:fld>
            <a:endParaRPr lang="en-US"/>
          </a:p>
        </p:txBody>
      </p:sp>
      <p:sp>
        <p:nvSpPr>
          <p:cNvPr id="11069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6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3E73CF-D47A-704A-82BD-A8C2773EED19}" type="slidenum">
              <a:rPr lang="en-US"/>
              <a:pPr/>
              <a:t>38</a:t>
            </a:fld>
            <a:endParaRPr lang="en-US"/>
          </a:p>
        </p:txBody>
      </p:sp>
      <p:sp>
        <p:nvSpPr>
          <p:cNvPr id="1108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08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6DEABF-A3A1-B64E-9FAF-A944C97D3787}" type="slidenum">
              <a:rPr lang="en-US"/>
              <a:pPr/>
              <a:t>39</a:t>
            </a:fld>
            <a:endParaRPr lang="en-US"/>
          </a:p>
        </p:txBody>
      </p:sp>
      <p:sp>
        <p:nvSpPr>
          <p:cNvPr id="10762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6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69EB58-217A-5048-8F22-076F17DC75B0}" type="slidenum">
              <a:rPr lang="en-US"/>
              <a:pPr/>
              <a:t>40</a:t>
            </a:fld>
            <a:endParaRPr lang="en-US"/>
          </a:p>
        </p:txBody>
      </p:sp>
      <p:sp>
        <p:nvSpPr>
          <p:cNvPr id="107725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7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160640-1DFC-3D4D-88C0-50B02EE5DED1}" type="slidenum">
              <a:rPr lang="en-US"/>
              <a:pPr/>
              <a:t>41</a:t>
            </a:fld>
            <a:endParaRPr lang="en-US"/>
          </a:p>
        </p:txBody>
      </p:sp>
      <p:sp>
        <p:nvSpPr>
          <p:cNvPr id="10782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8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E0B0F8-CA49-324B-85D6-D2CFB1A2FA81}" type="slidenum">
              <a:rPr lang="en-US"/>
              <a:pPr/>
              <a:t>42</a:t>
            </a:fld>
            <a:endParaRPr lang="en-US"/>
          </a:p>
        </p:txBody>
      </p:sp>
      <p:sp>
        <p:nvSpPr>
          <p:cNvPr id="1079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79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D0D0D2-AA7E-7D41-BD3E-B51D9B4E40A4}" type="slidenum">
              <a:rPr lang="en-US"/>
              <a:pPr/>
              <a:t>43</a:t>
            </a:fld>
            <a:endParaRPr lang="en-US"/>
          </a:p>
        </p:txBody>
      </p:sp>
      <p:sp>
        <p:nvSpPr>
          <p:cNvPr id="108032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0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9F3495-7D29-3742-A7EC-6334A5484705}" type="slidenum">
              <a:rPr lang="en-US"/>
              <a:pPr/>
              <a:t>44</a:t>
            </a:fld>
            <a:endParaRPr lang="en-US"/>
          </a:p>
        </p:txBody>
      </p:sp>
      <p:sp>
        <p:nvSpPr>
          <p:cNvPr id="108134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1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0689DB-6AA1-A249-9DAD-77298903A1DB}" type="slidenum">
              <a:rPr lang="en-US"/>
              <a:pPr/>
              <a:t>4</a:t>
            </a:fld>
            <a:endParaRPr lang="en-US"/>
          </a:p>
        </p:txBody>
      </p:sp>
      <p:sp>
        <p:nvSpPr>
          <p:cNvPr id="14929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307AFC-8D7E-8C41-B2ED-34F0D59ED72A}" type="slidenum">
              <a:rPr lang="en-US"/>
              <a:pPr/>
              <a:t>55</a:t>
            </a:fld>
            <a:endParaRPr lang="en-US"/>
          </a:p>
        </p:txBody>
      </p:sp>
      <p:sp>
        <p:nvSpPr>
          <p:cNvPr id="10823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2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2A803BE-7321-DB45-9913-571831BA3139}" type="slidenum">
              <a:rPr lang="en-US"/>
              <a:pPr/>
              <a:t>56</a:t>
            </a:fld>
            <a:endParaRPr lang="en-US"/>
          </a:p>
        </p:txBody>
      </p:sp>
      <p:sp>
        <p:nvSpPr>
          <p:cNvPr id="1083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83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58659-DD05-DC4D-8891-D8A4CC442F52}" type="slidenum">
              <a:rPr lang="en-US"/>
              <a:pPr/>
              <a:t>5</a:t>
            </a:fld>
            <a:endParaRPr lang="en-US"/>
          </a:p>
        </p:txBody>
      </p:sp>
      <p:sp>
        <p:nvSpPr>
          <p:cNvPr id="14940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5C3B96-95B1-E84D-A8CD-9656963C3293}" type="slidenum">
              <a:rPr lang="en-US"/>
              <a:pPr/>
              <a:t>6</a:t>
            </a:fld>
            <a:endParaRPr lang="en-US"/>
          </a:p>
        </p:txBody>
      </p:sp>
      <p:sp>
        <p:nvSpPr>
          <p:cNvPr id="14950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1E45E9-136E-9249-A7C1-955B7BF89381}" type="slidenum">
              <a:rPr lang="en-US"/>
              <a:pPr/>
              <a:t>7</a:t>
            </a:fld>
            <a:endParaRPr lang="en-US"/>
          </a:p>
        </p:txBody>
      </p:sp>
      <p:sp>
        <p:nvSpPr>
          <p:cNvPr id="14960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9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E9504D-895D-2147-AC59-46BED104F4BB}" type="slidenum">
              <a:rPr lang="en-US"/>
              <a:pPr/>
              <a:t>13</a:t>
            </a:fld>
            <a:endParaRPr lang="en-US"/>
          </a:p>
        </p:txBody>
      </p:sp>
      <p:sp>
        <p:nvSpPr>
          <p:cNvPr id="105267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2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70F398-312D-7D49-B0D5-C51B6915F0FD}" type="slidenum">
              <a:rPr lang="en-US"/>
              <a:pPr/>
              <a:t>14</a:t>
            </a:fld>
            <a:endParaRPr lang="en-US"/>
          </a:p>
        </p:txBody>
      </p:sp>
      <p:sp>
        <p:nvSpPr>
          <p:cNvPr id="1053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053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2558189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2280046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556068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3851421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3138431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121273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7772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3984939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467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1202551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IS 257 - Fall 2015</a:t>
            </a:r>
            <a:endParaRPr lang="en-US"/>
          </a:p>
        </p:txBody>
      </p:sp>
    </p:spTree>
    <p:extLst>
      <p:ext uri="{BB962C8B-B14F-4D97-AF65-F5344CB8AC3E}">
        <p14:creationId xmlns:p14="http://schemas.microsoft.com/office/powerpoint/2010/main" val="24797447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r>
              <a:rPr lang="en-US" smtClean="0"/>
              <a:t>IS 257 - Fall 2015</a:t>
            </a:r>
            <a:endParaRPr lang="en-US" dirty="0"/>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dirty="0">
              <a:solidFill>
                <a:srgbClr val="FFFFFF"/>
              </a:solidFill>
              <a:latin typeface="Futura Md BT" charset="0"/>
            </a:endParaRPr>
          </a:p>
          <a:p>
            <a:pPr algn="r"/>
            <a:r>
              <a:rPr lang="en-US" sz="1000" b="1" dirty="0" smtClean="0">
                <a:solidFill>
                  <a:srgbClr val="FFFFFF"/>
                </a:solidFill>
                <a:latin typeface="Futura Md BT" charset="0"/>
              </a:rPr>
              <a:t>2015-</a:t>
            </a:r>
            <a:r>
              <a:rPr lang="en-US" sz="1000" b="1" dirty="0" smtClean="0">
                <a:solidFill>
                  <a:srgbClr val="FFFFFF"/>
                </a:solidFill>
                <a:latin typeface="Futura Md BT" charset="0"/>
              </a:rPr>
              <a:t>10</a:t>
            </a:r>
            <a:r>
              <a:rPr lang="en-US" sz="1000" b="1" dirty="0" smtClean="0">
                <a:solidFill>
                  <a:srgbClr val="FFFFFF"/>
                </a:solidFill>
                <a:latin typeface="Futura Md BT" charset="0"/>
              </a:rPr>
              <a:t>-15- </a:t>
            </a:r>
            <a:r>
              <a:rPr lang="en-US" sz="1000" b="1" dirty="0">
                <a:solidFill>
                  <a:srgbClr val="FFFFFF"/>
                </a:solidFill>
                <a:latin typeface="Futura Md BT" charset="0"/>
              </a:rPr>
              <a:t>SLIDE </a:t>
            </a:r>
            <a:fld id="{6185A131-BEB7-8D44-BB64-048A70E8D83F}" type="slidenum">
              <a:rPr lang="en-US" sz="1000" b="1">
                <a:solidFill>
                  <a:srgbClr val="FFFFFF"/>
                </a:solidFill>
                <a:latin typeface="Futura Md BT" charset="0"/>
              </a:rPr>
              <a:pPr algn="r"/>
              <a:t>‹#›</a:t>
            </a:fld>
            <a:r>
              <a:rPr lang="en-US" sz="1000" b="1" dirty="0">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 Id="rId3" Type="http://schemas.openxmlformats.org/officeDocument/2006/relationships/hyperlink" Target="http://dev.mysql.com/doc/refman/5.1/en/backup-and-recovery.html"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757762" name="Rectangle 2"/>
          <p:cNvSpPr>
            <a:spLocks noGrp="1" noChangeArrowheads="1"/>
          </p:cNvSpPr>
          <p:nvPr>
            <p:ph type="ctrTitle"/>
          </p:nvPr>
        </p:nvSpPr>
        <p:spPr>
          <a:xfrm>
            <a:off x="152400" y="2286000"/>
            <a:ext cx="8686800" cy="1143000"/>
          </a:xfrm>
        </p:spPr>
        <p:txBody>
          <a:bodyPr/>
          <a:lstStyle/>
          <a:p>
            <a:pPr algn="ctr"/>
            <a:r>
              <a:rPr lang="en-US">
                <a:solidFill>
                  <a:schemeClr val="tx1"/>
                </a:solidFill>
              </a:rPr>
              <a:t>Database Administration: Security and Integrity</a:t>
            </a:r>
          </a:p>
        </p:txBody>
      </p:sp>
      <p:sp>
        <p:nvSpPr>
          <p:cNvPr id="757763" name="Rectangle 3"/>
          <p:cNvSpPr>
            <a:spLocks noGrp="1" noChangeArrowheads="1"/>
          </p:cNvSpPr>
          <p:nvPr>
            <p:ph type="subTitle" idx="1"/>
          </p:nvPr>
        </p:nvSpPr>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 run any SQL…</a:t>
            </a:r>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
        <p:nvSpPr>
          <p:cNvPr id="5" name="TextBox 4"/>
          <p:cNvSpPr txBox="1"/>
          <p:nvPr/>
        </p:nvSpPr>
        <p:spPr>
          <a:xfrm>
            <a:off x="457200" y="914400"/>
            <a:ext cx="6304230" cy="5509201"/>
          </a:xfrm>
          <a:prstGeom prst="rect">
            <a:avLst/>
          </a:prstGeom>
          <a:noFill/>
        </p:spPr>
        <p:txBody>
          <a:bodyPr wrap="none" rtlCol="0">
            <a:spAutoFit/>
          </a:bodyPr>
          <a:lstStyle/>
          <a:p>
            <a:pPr algn="l"/>
            <a:r>
              <a:rPr lang="en-US" sz="1600" dirty="0"/>
              <a:t>#!/</a:t>
            </a:r>
            <a:r>
              <a:rPr lang="en-US" sz="1600" dirty="0" err="1"/>
              <a:t>usr</a:t>
            </a:r>
            <a:r>
              <a:rPr lang="en-US" sz="1600" dirty="0"/>
              <a:t>/bin/</a:t>
            </a:r>
            <a:r>
              <a:rPr lang="en-US" sz="1600" dirty="0" smtClean="0"/>
              <a:t>python</a:t>
            </a:r>
            <a:endParaRPr lang="en-US" sz="1600" dirty="0"/>
          </a:p>
          <a:p>
            <a:pPr algn="l"/>
            <a:r>
              <a:rPr lang="en-US" sz="1600" dirty="0"/>
              <a:t>import </a:t>
            </a:r>
            <a:r>
              <a:rPr lang="en-US" sz="1600" dirty="0" err="1" smtClean="0"/>
              <a:t>MySQLdb</a:t>
            </a:r>
            <a:endParaRPr lang="en-US" sz="1600" dirty="0"/>
          </a:p>
          <a:p>
            <a:pPr algn="l"/>
            <a:r>
              <a:rPr lang="en-US" sz="1600" dirty="0">
                <a:solidFill>
                  <a:srgbClr val="0000FF"/>
                </a:solidFill>
              </a:rPr>
              <a:t># Open database connection</a:t>
            </a:r>
          </a:p>
          <a:p>
            <a:pPr algn="l"/>
            <a:r>
              <a:rPr lang="en-US" sz="1600" dirty="0" err="1"/>
              <a:t>db</a:t>
            </a:r>
            <a:r>
              <a:rPr lang="en-US" sz="1600" dirty="0"/>
              <a:t> = </a:t>
            </a:r>
            <a:r>
              <a:rPr lang="en-US" sz="1600" dirty="0" err="1"/>
              <a:t>MySQLdb.connect</a:t>
            </a:r>
            <a:r>
              <a:rPr lang="en-US" sz="1600" dirty="0"/>
              <a:t>("localhost","testuser","test123","TESTDB" )</a:t>
            </a:r>
          </a:p>
          <a:p>
            <a:pPr algn="l"/>
            <a:endParaRPr lang="en-US" sz="1600" dirty="0"/>
          </a:p>
          <a:p>
            <a:pPr algn="l"/>
            <a:r>
              <a:rPr lang="en-US" sz="1600" dirty="0">
                <a:solidFill>
                  <a:srgbClr val="0000FF"/>
                </a:solidFill>
              </a:rPr>
              <a:t># prepare a cursor object using cursor() method</a:t>
            </a:r>
          </a:p>
          <a:p>
            <a:pPr algn="l"/>
            <a:r>
              <a:rPr lang="en-US" sz="1600" dirty="0"/>
              <a:t>cursor = </a:t>
            </a:r>
            <a:r>
              <a:rPr lang="en-US" sz="1600" dirty="0" err="1"/>
              <a:t>db.cursor</a:t>
            </a:r>
            <a:r>
              <a:rPr lang="en-US" sz="1600" dirty="0"/>
              <a:t>()</a:t>
            </a:r>
          </a:p>
          <a:p>
            <a:pPr algn="l"/>
            <a:endParaRPr lang="en-US" sz="1600" dirty="0"/>
          </a:p>
          <a:p>
            <a:pPr algn="l"/>
            <a:r>
              <a:rPr lang="en-US" sz="1600" dirty="0">
                <a:solidFill>
                  <a:srgbClr val="0000FF"/>
                </a:solidFill>
              </a:rPr>
              <a:t># Drop table if it already exist using execute() method.</a:t>
            </a:r>
          </a:p>
          <a:p>
            <a:pPr algn="l"/>
            <a:r>
              <a:rPr lang="en-US" sz="1600" dirty="0" err="1"/>
              <a:t>cursor.execute</a:t>
            </a:r>
            <a:r>
              <a:rPr lang="en-US" sz="1600" dirty="0"/>
              <a:t>("DROP TABLE IF EXISTS EMPLOYEE")</a:t>
            </a:r>
          </a:p>
          <a:p>
            <a:pPr algn="l"/>
            <a:endParaRPr lang="en-US" sz="1600" dirty="0"/>
          </a:p>
          <a:p>
            <a:pPr algn="l"/>
            <a:r>
              <a:rPr lang="en-US" sz="1600" dirty="0">
                <a:solidFill>
                  <a:srgbClr val="0000FF"/>
                </a:solidFill>
              </a:rPr>
              <a:t># Create table as per requirement</a:t>
            </a:r>
          </a:p>
          <a:p>
            <a:pPr algn="l"/>
            <a:r>
              <a:rPr lang="en-US" sz="1600" dirty="0" err="1"/>
              <a:t>sql</a:t>
            </a:r>
            <a:r>
              <a:rPr lang="en-US" sz="1600" dirty="0"/>
              <a:t> = """CREATE TABLE EMPLOYEE (</a:t>
            </a:r>
          </a:p>
          <a:p>
            <a:pPr algn="l"/>
            <a:r>
              <a:rPr lang="en-US" sz="1600" dirty="0"/>
              <a:t>         FIRST_NAME  CHAR(20) NOT NULL,</a:t>
            </a:r>
          </a:p>
          <a:p>
            <a:pPr algn="l"/>
            <a:r>
              <a:rPr lang="en-US" sz="1600" dirty="0"/>
              <a:t>         LAST_NAME  CHAR(20),</a:t>
            </a:r>
          </a:p>
          <a:p>
            <a:pPr algn="l"/>
            <a:r>
              <a:rPr lang="en-US" sz="1600" dirty="0"/>
              <a:t>         AGE INT,  </a:t>
            </a:r>
          </a:p>
          <a:p>
            <a:pPr algn="l"/>
            <a:r>
              <a:rPr lang="en-US" sz="1600" dirty="0"/>
              <a:t>         SEX CHAR(1),</a:t>
            </a:r>
          </a:p>
          <a:p>
            <a:pPr algn="l"/>
            <a:r>
              <a:rPr lang="en-US" sz="1600" dirty="0"/>
              <a:t>         INCOME FLOAT )</a:t>
            </a:r>
            <a:r>
              <a:rPr lang="en-US" sz="1600" dirty="0" smtClean="0"/>
              <a:t>"””</a:t>
            </a:r>
            <a:endParaRPr lang="en-US" sz="1600" dirty="0"/>
          </a:p>
          <a:p>
            <a:pPr algn="l"/>
            <a:r>
              <a:rPr lang="en-US" sz="1600" dirty="0" err="1"/>
              <a:t>cursor.execute</a:t>
            </a:r>
            <a:r>
              <a:rPr lang="en-US" sz="1600" dirty="0"/>
              <a:t>(</a:t>
            </a:r>
            <a:r>
              <a:rPr lang="en-US" sz="1600" dirty="0" err="1"/>
              <a:t>sql</a:t>
            </a:r>
            <a:r>
              <a:rPr lang="en-US" sz="1600" dirty="0"/>
              <a:t>)</a:t>
            </a:r>
          </a:p>
          <a:p>
            <a:pPr algn="l"/>
            <a:endParaRPr lang="en-US" sz="1600" dirty="0"/>
          </a:p>
          <a:p>
            <a:pPr algn="l"/>
            <a:r>
              <a:rPr lang="en-US" sz="1600" dirty="0">
                <a:solidFill>
                  <a:srgbClr val="0000FF"/>
                </a:solidFill>
              </a:rPr>
              <a:t># disconnect from server</a:t>
            </a:r>
          </a:p>
          <a:p>
            <a:pPr algn="l"/>
            <a:r>
              <a:rPr lang="en-US" sz="1600" dirty="0" err="1"/>
              <a:t>db.close</a:t>
            </a:r>
            <a:r>
              <a:rPr lang="en-US" sz="1600" dirty="0"/>
              <a:t>()</a:t>
            </a:r>
          </a:p>
        </p:txBody>
      </p:sp>
    </p:spTree>
    <p:extLst>
      <p:ext uri="{BB962C8B-B14F-4D97-AF65-F5344CB8AC3E}">
        <p14:creationId xmlns:p14="http://schemas.microsoft.com/office/powerpoint/2010/main" val="3724570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MySQLdb</a:t>
            </a:r>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
        <p:nvSpPr>
          <p:cNvPr id="5" name="TextBox 4"/>
          <p:cNvSpPr txBox="1"/>
          <p:nvPr/>
        </p:nvSpPr>
        <p:spPr>
          <a:xfrm>
            <a:off x="838200" y="914400"/>
            <a:ext cx="6304230" cy="5636414"/>
          </a:xfrm>
          <a:prstGeom prst="rect">
            <a:avLst/>
          </a:prstGeom>
          <a:noFill/>
        </p:spPr>
        <p:txBody>
          <a:bodyPr wrap="none" rtlCol="0">
            <a:spAutoFit/>
          </a:bodyPr>
          <a:lstStyle/>
          <a:p>
            <a:pPr algn="l">
              <a:lnSpc>
                <a:spcPct val="90000"/>
              </a:lnSpc>
            </a:pPr>
            <a:r>
              <a:rPr lang="en-US" sz="1600" dirty="0"/>
              <a:t>#!/</a:t>
            </a:r>
            <a:r>
              <a:rPr lang="en-US" sz="1600" dirty="0" err="1"/>
              <a:t>usr</a:t>
            </a:r>
            <a:r>
              <a:rPr lang="en-US" sz="1600" dirty="0"/>
              <a:t>/bin/python</a:t>
            </a:r>
          </a:p>
          <a:p>
            <a:pPr algn="l">
              <a:lnSpc>
                <a:spcPct val="90000"/>
              </a:lnSpc>
            </a:pPr>
            <a:endParaRPr lang="en-US" sz="1600" dirty="0"/>
          </a:p>
          <a:p>
            <a:pPr algn="l">
              <a:lnSpc>
                <a:spcPct val="90000"/>
              </a:lnSpc>
            </a:pPr>
            <a:r>
              <a:rPr lang="en-US" sz="1600" dirty="0"/>
              <a:t>import </a:t>
            </a:r>
            <a:r>
              <a:rPr lang="en-US" sz="1600" dirty="0" err="1"/>
              <a:t>MySQLdb</a:t>
            </a:r>
            <a:endParaRPr lang="en-US" sz="1600" dirty="0"/>
          </a:p>
          <a:p>
            <a:pPr algn="l">
              <a:lnSpc>
                <a:spcPct val="90000"/>
              </a:lnSpc>
            </a:pPr>
            <a:endParaRPr lang="en-US" sz="1600" dirty="0"/>
          </a:p>
          <a:p>
            <a:pPr algn="l">
              <a:lnSpc>
                <a:spcPct val="90000"/>
              </a:lnSpc>
            </a:pPr>
            <a:r>
              <a:rPr lang="en-US" sz="1600" dirty="0">
                <a:solidFill>
                  <a:srgbClr val="0000FF"/>
                </a:solidFill>
              </a:rPr>
              <a:t># Open database connection</a:t>
            </a:r>
          </a:p>
          <a:p>
            <a:pPr algn="l">
              <a:lnSpc>
                <a:spcPct val="90000"/>
              </a:lnSpc>
            </a:pPr>
            <a:r>
              <a:rPr lang="en-US" sz="1600" dirty="0" err="1"/>
              <a:t>db</a:t>
            </a:r>
            <a:r>
              <a:rPr lang="en-US" sz="1600" dirty="0"/>
              <a:t> = </a:t>
            </a:r>
            <a:r>
              <a:rPr lang="en-US" sz="1600" dirty="0" err="1"/>
              <a:t>MySQLdb.connect</a:t>
            </a:r>
            <a:r>
              <a:rPr lang="en-US" sz="1600" dirty="0"/>
              <a:t>("localhost","testuser","test123","TESTDB" )</a:t>
            </a:r>
          </a:p>
          <a:p>
            <a:pPr algn="l">
              <a:lnSpc>
                <a:spcPct val="90000"/>
              </a:lnSpc>
            </a:pPr>
            <a:endParaRPr lang="en-US" sz="1600" dirty="0"/>
          </a:p>
          <a:p>
            <a:pPr algn="l">
              <a:lnSpc>
                <a:spcPct val="90000"/>
              </a:lnSpc>
            </a:pPr>
            <a:r>
              <a:rPr lang="en-US" sz="1600" dirty="0">
                <a:solidFill>
                  <a:srgbClr val="0000FF"/>
                </a:solidFill>
              </a:rPr>
              <a:t># prepare a cursor object using cursor() method</a:t>
            </a:r>
          </a:p>
          <a:p>
            <a:pPr algn="l">
              <a:lnSpc>
                <a:spcPct val="90000"/>
              </a:lnSpc>
            </a:pPr>
            <a:r>
              <a:rPr lang="en-US" sz="1600" dirty="0"/>
              <a:t>cursor = </a:t>
            </a:r>
            <a:r>
              <a:rPr lang="en-US" sz="1600" dirty="0" err="1"/>
              <a:t>db.cursor</a:t>
            </a:r>
            <a:r>
              <a:rPr lang="en-US" sz="1600" dirty="0"/>
              <a:t>()</a:t>
            </a:r>
          </a:p>
          <a:p>
            <a:pPr algn="l">
              <a:lnSpc>
                <a:spcPct val="90000"/>
              </a:lnSpc>
            </a:pPr>
            <a:endParaRPr lang="en-US" sz="1600" dirty="0"/>
          </a:p>
          <a:p>
            <a:pPr algn="l">
              <a:lnSpc>
                <a:spcPct val="90000"/>
              </a:lnSpc>
            </a:pPr>
            <a:r>
              <a:rPr lang="en-US" sz="1600" dirty="0">
                <a:solidFill>
                  <a:srgbClr val="0000FF"/>
                </a:solidFill>
              </a:rPr>
              <a:t># Prepare SQL query to INSERT a record into the database.</a:t>
            </a:r>
          </a:p>
          <a:p>
            <a:pPr algn="l">
              <a:lnSpc>
                <a:spcPct val="90000"/>
              </a:lnSpc>
            </a:pPr>
            <a:r>
              <a:rPr lang="en-US" sz="1600" dirty="0" err="1"/>
              <a:t>sql</a:t>
            </a:r>
            <a:r>
              <a:rPr lang="en-US" sz="1600" dirty="0"/>
              <a:t> = """INSERT INTO EMPLOYEE(FIRST_NAME,</a:t>
            </a:r>
          </a:p>
          <a:p>
            <a:pPr algn="l">
              <a:lnSpc>
                <a:spcPct val="90000"/>
              </a:lnSpc>
            </a:pPr>
            <a:r>
              <a:rPr lang="en-US" sz="1600" dirty="0"/>
              <a:t>         LAST_NAME, AGE, SEX, INCOME)</a:t>
            </a:r>
          </a:p>
          <a:p>
            <a:pPr algn="l">
              <a:lnSpc>
                <a:spcPct val="90000"/>
              </a:lnSpc>
            </a:pPr>
            <a:r>
              <a:rPr lang="en-US" sz="1600" dirty="0"/>
              <a:t>         VALUES ('Mac', 'Mohan', 20, 'M', 2000)"""</a:t>
            </a:r>
          </a:p>
          <a:p>
            <a:pPr algn="l">
              <a:lnSpc>
                <a:spcPct val="90000"/>
              </a:lnSpc>
            </a:pPr>
            <a:r>
              <a:rPr lang="en-US" sz="1600" dirty="0"/>
              <a:t>try:</a:t>
            </a:r>
          </a:p>
          <a:p>
            <a:pPr algn="l">
              <a:lnSpc>
                <a:spcPct val="90000"/>
              </a:lnSpc>
            </a:pPr>
            <a:r>
              <a:rPr lang="en-US" sz="1600" dirty="0">
                <a:solidFill>
                  <a:srgbClr val="0000FF"/>
                </a:solidFill>
              </a:rPr>
              <a:t>   # Execute the SQL command</a:t>
            </a:r>
          </a:p>
          <a:p>
            <a:pPr algn="l">
              <a:lnSpc>
                <a:spcPct val="90000"/>
              </a:lnSpc>
            </a:pPr>
            <a:r>
              <a:rPr lang="en-US" sz="1600" dirty="0"/>
              <a:t>   </a:t>
            </a:r>
            <a:r>
              <a:rPr lang="en-US" sz="1600" dirty="0" err="1"/>
              <a:t>cursor.execute</a:t>
            </a:r>
            <a:r>
              <a:rPr lang="en-US" sz="1600" dirty="0"/>
              <a:t>(</a:t>
            </a:r>
            <a:r>
              <a:rPr lang="en-US" sz="1600" dirty="0" err="1"/>
              <a:t>sql</a:t>
            </a:r>
            <a:r>
              <a:rPr lang="en-US" sz="1600" dirty="0"/>
              <a:t>)</a:t>
            </a:r>
          </a:p>
          <a:p>
            <a:pPr algn="l">
              <a:lnSpc>
                <a:spcPct val="90000"/>
              </a:lnSpc>
            </a:pPr>
            <a:r>
              <a:rPr lang="en-US" sz="1600" dirty="0">
                <a:solidFill>
                  <a:srgbClr val="0000FF"/>
                </a:solidFill>
              </a:rPr>
              <a:t>   # Commit your changes in the database</a:t>
            </a:r>
          </a:p>
          <a:p>
            <a:pPr algn="l">
              <a:lnSpc>
                <a:spcPct val="90000"/>
              </a:lnSpc>
            </a:pPr>
            <a:r>
              <a:rPr lang="en-US" sz="1600" dirty="0"/>
              <a:t>   </a:t>
            </a:r>
            <a:r>
              <a:rPr lang="en-US" sz="1600" dirty="0" err="1"/>
              <a:t>db.commit</a:t>
            </a:r>
            <a:r>
              <a:rPr lang="en-US" sz="1600" dirty="0"/>
              <a:t>()</a:t>
            </a:r>
          </a:p>
          <a:p>
            <a:pPr algn="l">
              <a:lnSpc>
                <a:spcPct val="90000"/>
              </a:lnSpc>
            </a:pPr>
            <a:r>
              <a:rPr lang="en-US" sz="1600" dirty="0"/>
              <a:t>except:</a:t>
            </a:r>
          </a:p>
          <a:p>
            <a:pPr algn="l">
              <a:lnSpc>
                <a:spcPct val="90000"/>
              </a:lnSpc>
            </a:pPr>
            <a:r>
              <a:rPr lang="en-US" sz="1600" dirty="0">
                <a:solidFill>
                  <a:srgbClr val="0000FF"/>
                </a:solidFill>
              </a:rPr>
              <a:t>   # Rollback in case there is any error</a:t>
            </a:r>
          </a:p>
          <a:p>
            <a:pPr algn="l">
              <a:lnSpc>
                <a:spcPct val="90000"/>
              </a:lnSpc>
            </a:pPr>
            <a:r>
              <a:rPr lang="en-US" sz="1600" dirty="0"/>
              <a:t>   </a:t>
            </a:r>
            <a:r>
              <a:rPr lang="en-US" sz="1600" dirty="0" err="1"/>
              <a:t>db.rollback</a:t>
            </a:r>
            <a:r>
              <a:rPr lang="en-US" sz="1600" dirty="0"/>
              <a:t>()</a:t>
            </a:r>
          </a:p>
          <a:p>
            <a:pPr algn="l">
              <a:lnSpc>
                <a:spcPct val="90000"/>
              </a:lnSpc>
            </a:pPr>
            <a:endParaRPr lang="en-US" sz="1600" dirty="0"/>
          </a:p>
          <a:p>
            <a:pPr algn="l">
              <a:lnSpc>
                <a:spcPct val="90000"/>
              </a:lnSpc>
            </a:pPr>
            <a:r>
              <a:rPr lang="en-US" sz="1600" dirty="0">
                <a:solidFill>
                  <a:srgbClr val="0000FF"/>
                </a:solidFill>
              </a:rPr>
              <a:t># disconnect from server</a:t>
            </a:r>
          </a:p>
          <a:p>
            <a:pPr algn="l">
              <a:lnSpc>
                <a:spcPct val="90000"/>
              </a:lnSpc>
            </a:pPr>
            <a:r>
              <a:rPr lang="en-US" sz="1600" dirty="0" err="1"/>
              <a:t>db.close</a:t>
            </a:r>
            <a:r>
              <a:rPr lang="en-US" sz="1600" dirty="0"/>
              <a:t>()</a:t>
            </a:r>
          </a:p>
        </p:txBody>
      </p:sp>
    </p:spTree>
    <p:extLst>
      <p:ext uri="{BB962C8B-B14F-4D97-AF65-F5344CB8AC3E}">
        <p14:creationId xmlns:p14="http://schemas.microsoft.com/office/powerpoint/2010/main" val="1438910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MySQLdb</a:t>
            </a:r>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
        <p:nvSpPr>
          <p:cNvPr id="5" name="TextBox 4"/>
          <p:cNvSpPr txBox="1"/>
          <p:nvPr/>
        </p:nvSpPr>
        <p:spPr>
          <a:xfrm>
            <a:off x="685800" y="990600"/>
            <a:ext cx="6304230" cy="5414815"/>
          </a:xfrm>
          <a:prstGeom prst="rect">
            <a:avLst/>
          </a:prstGeom>
          <a:noFill/>
        </p:spPr>
        <p:txBody>
          <a:bodyPr wrap="none" rtlCol="0">
            <a:spAutoFit/>
          </a:bodyPr>
          <a:lstStyle/>
          <a:p>
            <a:pPr algn="l">
              <a:lnSpc>
                <a:spcPct val="90000"/>
              </a:lnSpc>
            </a:pPr>
            <a:r>
              <a:rPr lang="en-US" sz="1600" dirty="0"/>
              <a:t>#!/</a:t>
            </a:r>
            <a:r>
              <a:rPr lang="en-US" sz="1600" dirty="0" err="1"/>
              <a:t>usr</a:t>
            </a:r>
            <a:r>
              <a:rPr lang="en-US" sz="1600" dirty="0"/>
              <a:t>/bin/python</a:t>
            </a:r>
          </a:p>
          <a:p>
            <a:pPr algn="l">
              <a:lnSpc>
                <a:spcPct val="90000"/>
              </a:lnSpc>
            </a:pPr>
            <a:endParaRPr lang="en-US" sz="1600" dirty="0"/>
          </a:p>
          <a:p>
            <a:pPr algn="l">
              <a:lnSpc>
                <a:spcPct val="90000"/>
              </a:lnSpc>
            </a:pPr>
            <a:r>
              <a:rPr lang="en-US" sz="1600" dirty="0"/>
              <a:t>import </a:t>
            </a:r>
            <a:r>
              <a:rPr lang="en-US" sz="1600" dirty="0" err="1"/>
              <a:t>MySQLdb</a:t>
            </a:r>
            <a:endParaRPr lang="en-US" sz="1600" dirty="0"/>
          </a:p>
          <a:p>
            <a:pPr algn="l">
              <a:lnSpc>
                <a:spcPct val="90000"/>
              </a:lnSpc>
            </a:pPr>
            <a:endParaRPr lang="en-US" sz="1600" dirty="0"/>
          </a:p>
          <a:p>
            <a:pPr algn="l">
              <a:lnSpc>
                <a:spcPct val="90000"/>
              </a:lnSpc>
            </a:pPr>
            <a:r>
              <a:rPr lang="en-US" sz="1600" dirty="0">
                <a:solidFill>
                  <a:srgbClr val="0000FF"/>
                </a:solidFill>
              </a:rPr>
              <a:t># Open database connection</a:t>
            </a:r>
          </a:p>
          <a:p>
            <a:pPr algn="l">
              <a:lnSpc>
                <a:spcPct val="90000"/>
              </a:lnSpc>
            </a:pPr>
            <a:r>
              <a:rPr lang="en-US" sz="1600" dirty="0" err="1"/>
              <a:t>db</a:t>
            </a:r>
            <a:r>
              <a:rPr lang="en-US" sz="1600" dirty="0"/>
              <a:t> = </a:t>
            </a:r>
            <a:r>
              <a:rPr lang="en-US" sz="1600" dirty="0" err="1"/>
              <a:t>MySQLdb.connect</a:t>
            </a:r>
            <a:r>
              <a:rPr lang="en-US" sz="1600" dirty="0"/>
              <a:t>("localhost","testuser","test123","TESTDB" )</a:t>
            </a:r>
          </a:p>
          <a:p>
            <a:pPr algn="l">
              <a:lnSpc>
                <a:spcPct val="90000"/>
              </a:lnSpc>
            </a:pPr>
            <a:endParaRPr lang="en-US" sz="1600" dirty="0"/>
          </a:p>
          <a:p>
            <a:pPr algn="l">
              <a:lnSpc>
                <a:spcPct val="90000"/>
              </a:lnSpc>
            </a:pPr>
            <a:r>
              <a:rPr lang="en-US" sz="1600" dirty="0">
                <a:solidFill>
                  <a:srgbClr val="0000FF"/>
                </a:solidFill>
              </a:rPr>
              <a:t># prepare a cursor object using cursor() method</a:t>
            </a:r>
          </a:p>
          <a:p>
            <a:pPr algn="l">
              <a:lnSpc>
                <a:spcPct val="90000"/>
              </a:lnSpc>
            </a:pPr>
            <a:r>
              <a:rPr lang="en-US" sz="1600" dirty="0"/>
              <a:t>cursor = </a:t>
            </a:r>
            <a:r>
              <a:rPr lang="en-US" sz="1600" dirty="0" err="1"/>
              <a:t>db.cursor</a:t>
            </a:r>
            <a:r>
              <a:rPr lang="en-US" sz="1600" dirty="0"/>
              <a:t>()</a:t>
            </a:r>
          </a:p>
          <a:p>
            <a:pPr algn="l">
              <a:lnSpc>
                <a:spcPct val="90000"/>
              </a:lnSpc>
            </a:pPr>
            <a:endParaRPr lang="en-US" sz="1600" dirty="0"/>
          </a:p>
          <a:p>
            <a:pPr algn="l">
              <a:lnSpc>
                <a:spcPct val="90000"/>
              </a:lnSpc>
            </a:pPr>
            <a:r>
              <a:rPr lang="en-US" sz="1600" dirty="0">
                <a:solidFill>
                  <a:srgbClr val="0000FF"/>
                </a:solidFill>
              </a:rPr>
              <a:t># Prepare SQL query to UPDATE required records</a:t>
            </a:r>
          </a:p>
          <a:p>
            <a:pPr algn="l">
              <a:lnSpc>
                <a:spcPct val="90000"/>
              </a:lnSpc>
            </a:pPr>
            <a:r>
              <a:rPr lang="en-US" sz="1600" dirty="0" err="1"/>
              <a:t>sql</a:t>
            </a:r>
            <a:r>
              <a:rPr lang="en-US" sz="1600" dirty="0"/>
              <a:t> = "UPDATE EMPLOYEE SET AGE = AGE + 1</a:t>
            </a:r>
          </a:p>
          <a:p>
            <a:pPr algn="l">
              <a:lnSpc>
                <a:spcPct val="90000"/>
              </a:lnSpc>
            </a:pPr>
            <a:r>
              <a:rPr lang="en-US" sz="1600" dirty="0"/>
              <a:t>                          WHERE SEX = '%c'" % ('M')</a:t>
            </a:r>
          </a:p>
          <a:p>
            <a:pPr algn="l">
              <a:lnSpc>
                <a:spcPct val="90000"/>
              </a:lnSpc>
            </a:pPr>
            <a:r>
              <a:rPr lang="en-US" sz="1600" dirty="0"/>
              <a:t>try:</a:t>
            </a:r>
          </a:p>
          <a:p>
            <a:pPr algn="l">
              <a:lnSpc>
                <a:spcPct val="90000"/>
              </a:lnSpc>
            </a:pPr>
            <a:r>
              <a:rPr lang="en-US" sz="1600" dirty="0">
                <a:solidFill>
                  <a:srgbClr val="0000FF"/>
                </a:solidFill>
              </a:rPr>
              <a:t>   # Execute the SQL command</a:t>
            </a:r>
          </a:p>
          <a:p>
            <a:pPr algn="l">
              <a:lnSpc>
                <a:spcPct val="90000"/>
              </a:lnSpc>
            </a:pPr>
            <a:r>
              <a:rPr lang="en-US" sz="1600" dirty="0"/>
              <a:t>   </a:t>
            </a:r>
            <a:r>
              <a:rPr lang="en-US" sz="1600" dirty="0" err="1"/>
              <a:t>cursor.execute</a:t>
            </a:r>
            <a:r>
              <a:rPr lang="en-US" sz="1600" dirty="0"/>
              <a:t>(</a:t>
            </a:r>
            <a:r>
              <a:rPr lang="en-US" sz="1600" dirty="0" err="1"/>
              <a:t>sql</a:t>
            </a:r>
            <a:r>
              <a:rPr lang="en-US" sz="1600" dirty="0"/>
              <a:t>)</a:t>
            </a:r>
          </a:p>
          <a:p>
            <a:pPr algn="l">
              <a:lnSpc>
                <a:spcPct val="90000"/>
              </a:lnSpc>
            </a:pPr>
            <a:r>
              <a:rPr lang="en-US" sz="1600" dirty="0">
                <a:solidFill>
                  <a:srgbClr val="0000FF"/>
                </a:solidFill>
              </a:rPr>
              <a:t>   # Commit your changes in the database</a:t>
            </a:r>
          </a:p>
          <a:p>
            <a:pPr algn="l">
              <a:lnSpc>
                <a:spcPct val="90000"/>
              </a:lnSpc>
            </a:pPr>
            <a:r>
              <a:rPr lang="en-US" sz="1600" dirty="0"/>
              <a:t>   </a:t>
            </a:r>
            <a:r>
              <a:rPr lang="en-US" sz="1600" dirty="0" err="1"/>
              <a:t>db.commit</a:t>
            </a:r>
            <a:r>
              <a:rPr lang="en-US" sz="1600" dirty="0"/>
              <a:t>()</a:t>
            </a:r>
          </a:p>
          <a:p>
            <a:pPr algn="l">
              <a:lnSpc>
                <a:spcPct val="90000"/>
              </a:lnSpc>
            </a:pPr>
            <a:r>
              <a:rPr lang="en-US" sz="1600" dirty="0"/>
              <a:t>except:</a:t>
            </a:r>
          </a:p>
          <a:p>
            <a:pPr algn="l">
              <a:lnSpc>
                <a:spcPct val="90000"/>
              </a:lnSpc>
            </a:pPr>
            <a:r>
              <a:rPr lang="en-US" sz="1600" dirty="0">
                <a:solidFill>
                  <a:srgbClr val="0000FF"/>
                </a:solidFill>
              </a:rPr>
              <a:t>   # Rollback in case there is any error</a:t>
            </a:r>
          </a:p>
          <a:p>
            <a:pPr algn="l">
              <a:lnSpc>
                <a:spcPct val="90000"/>
              </a:lnSpc>
            </a:pPr>
            <a:r>
              <a:rPr lang="en-US" sz="1600" dirty="0"/>
              <a:t>   </a:t>
            </a:r>
            <a:r>
              <a:rPr lang="en-US" sz="1600" dirty="0" err="1"/>
              <a:t>db.rollback</a:t>
            </a:r>
            <a:r>
              <a:rPr lang="en-US" sz="1600" dirty="0"/>
              <a:t>()</a:t>
            </a:r>
          </a:p>
          <a:p>
            <a:pPr algn="l">
              <a:lnSpc>
                <a:spcPct val="90000"/>
              </a:lnSpc>
            </a:pPr>
            <a:endParaRPr lang="en-US" sz="1600" dirty="0"/>
          </a:p>
          <a:p>
            <a:pPr algn="l">
              <a:lnSpc>
                <a:spcPct val="90000"/>
              </a:lnSpc>
            </a:pPr>
            <a:r>
              <a:rPr lang="en-US" sz="1600" dirty="0">
                <a:solidFill>
                  <a:srgbClr val="0000FF"/>
                </a:solidFill>
              </a:rPr>
              <a:t># disconnect from server</a:t>
            </a:r>
          </a:p>
          <a:p>
            <a:pPr algn="l">
              <a:lnSpc>
                <a:spcPct val="90000"/>
              </a:lnSpc>
            </a:pPr>
            <a:r>
              <a:rPr lang="en-US" sz="1600" dirty="0" err="1"/>
              <a:t>db.close</a:t>
            </a:r>
            <a:r>
              <a:rPr lang="en-US" sz="1600" dirty="0"/>
              <a:t>()</a:t>
            </a:r>
          </a:p>
        </p:txBody>
      </p:sp>
    </p:spTree>
    <p:extLst>
      <p:ext uri="{BB962C8B-B14F-4D97-AF65-F5344CB8AC3E}">
        <p14:creationId xmlns:p14="http://schemas.microsoft.com/office/powerpoint/2010/main" val="3676525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32194" name="Rectangle 2"/>
          <p:cNvSpPr>
            <a:spLocks noGrp="1" noChangeArrowheads="1"/>
          </p:cNvSpPr>
          <p:nvPr>
            <p:ph type="title"/>
          </p:nvPr>
        </p:nvSpPr>
        <p:spPr/>
        <p:txBody>
          <a:bodyPr/>
          <a:lstStyle/>
          <a:p>
            <a:r>
              <a:rPr lang="en-US" sz="2800"/>
              <a:t>Security  and Integrity Functions in Database Administration</a:t>
            </a:r>
          </a:p>
        </p:txBody>
      </p:sp>
      <p:sp>
        <p:nvSpPr>
          <p:cNvPr id="1032195" name="Rectangle 3"/>
          <p:cNvSpPr>
            <a:spLocks noGrp="1" noChangeArrowheads="1"/>
          </p:cNvSpPr>
          <p:nvPr>
            <p:ph type="body" idx="1"/>
          </p:nvPr>
        </p:nvSpPr>
        <p:spPr/>
        <p:txBody>
          <a:bodyPr/>
          <a:lstStyle/>
          <a:p>
            <a:r>
              <a:rPr lang="en-US"/>
              <a:t>Data Integrity (review)</a:t>
            </a:r>
          </a:p>
          <a:p>
            <a:r>
              <a:rPr lang="en-US">
                <a:solidFill>
                  <a:srgbClr val="CCCCCC"/>
                </a:solidFill>
              </a:rPr>
              <a:t>Security Management</a:t>
            </a:r>
          </a:p>
          <a:p>
            <a:r>
              <a:rPr lang="en-US">
                <a:solidFill>
                  <a:srgbClr val="CCCCCC"/>
                </a:solidFill>
              </a:rPr>
              <a:t>Backup and Recovery</a:t>
            </a: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999426" name="Rectangle 2"/>
          <p:cNvSpPr>
            <a:spLocks noGrp="1" noChangeArrowheads="1"/>
          </p:cNvSpPr>
          <p:nvPr>
            <p:ph type="title"/>
          </p:nvPr>
        </p:nvSpPr>
        <p:spPr/>
        <p:txBody>
          <a:bodyPr/>
          <a:lstStyle/>
          <a:p>
            <a:r>
              <a:rPr lang="en-US"/>
              <a:t>Data Integrity</a:t>
            </a:r>
          </a:p>
        </p:txBody>
      </p:sp>
      <p:sp>
        <p:nvSpPr>
          <p:cNvPr id="999427" name="Rectangle 3"/>
          <p:cNvSpPr>
            <a:spLocks noGrp="1" noChangeArrowheads="1"/>
          </p:cNvSpPr>
          <p:nvPr>
            <p:ph type="body" idx="1"/>
          </p:nvPr>
        </p:nvSpPr>
        <p:spPr/>
        <p:txBody>
          <a:bodyPr/>
          <a:lstStyle/>
          <a:p>
            <a:r>
              <a:rPr lang="en-US"/>
              <a:t>Intrarecord integrity (enforcing constraints on contents of fields, etc.)</a:t>
            </a:r>
          </a:p>
          <a:p>
            <a:r>
              <a:rPr lang="en-US"/>
              <a:t>Referential Integrity (enforcing the validity of references between records in the database)</a:t>
            </a:r>
          </a:p>
          <a:p>
            <a:r>
              <a:rPr lang="en-US"/>
              <a:t>Concurrency control (ensuring the validity of database updates in a shared multiuser environment)</a:t>
            </a: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0930" name="Rectangle 2"/>
          <p:cNvSpPr>
            <a:spLocks noGrp="1" noChangeArrowheads="1"/>
          </p:cNvSpPr>
          <p:nvPr>
            <p:ph type="title"/>
          </p:nvPr>
        </p:nvSpPr>
        <p:spPr/>
        <p:txBody>
          <a:bodyPr/>
          <a:lstStyle/>
          <a:p>
            <a:r>
              <a:rPr lang="en-US"/>
              <a:t>Integrity Constraints (review)</a:t>
            </a:r>
          </a:p>
        </p:txBody>
      </p:sp>
      <p:sp>
        <p:nvSpPr>
          <p:cNvPr id="1020931" name="Rectangle 3"/>
          <p:cNvSpPr>
            <a:spLocks noGrp="1" noChangeArrowheads="1"/>
          </p:cNvSpPr>
          <p:nvPr>
            <p:ph type="body" idx="1"/>
          </p:nvPr>
        </p:nvSpPr>
        <p:spPr/>
        <p:txBody>
          <a:bodyPr/>
          <a:lstStyle/>
          <a:p>
            <a:r>
              <a:rPr lang="en-US"/>
              <a:t>The constraints we wish to impose in order to protect the database from becoming inconsistent.</a:t>
            </a:r>
          </a:p>
          <a:p>
            <a:r>
              <a:rPr lang="en-US"/>
              <a:t>Five types</a:t>
            </a:r>
          </a:p>
          <a:p>
            <a:pPr lvl="1"/>
            <a:r>
              <a:rPr lang="en-US"/>
              <a:t>Required data</a:t>
            </a:r>
          </a:p>
          <a:p>
            <a:pPr lvl="1"/>
            <a:r>
              <a:rPr lang="en-US"/>
              <a:t>attribute domain constraints</a:t>
            </a:r>
          </a:p>
          <a:p>
            <a:pPr lvl="1"/>
            <a:r>
              <a:rPr lang="en-US"/>
              <a:t>entity integrity</a:t>
            </a:r>
          </a:p>
          <a:p>
            <a:pPr lvl="1"/>
            <a:r>
              <a:rPr lang="en-US"/>
              <a:t>referential integrity</a:t>
            </a:r>
          </a:p>
          <a:p>
            <a:pPr lvl="1"/>
            <a:r>
              <a:rPr lang="en-US"/>
              <a:t>enterprise constraints</a:t>
            </a: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1954" name="Rectangle 2"/>
          <p:cNvSpPr>
            <a:spLocks noGrp="1" noChangeArrowheads="1"/>
          </p:cNvSpPr>
          <p:nvPr>
            <p:ph type="title"/>
          </p:nvPr>
        </p:nvSpPr>
        <p:spPr/>
        <p:txBody>
          <a:bodyPr/>
          <a:lstStyle/>
          <a:p>
            <a:r>
              <a:rPr lang="en-US"/>
              <a:t>Required Data</a:t>
            </a:r>
          </a:p>
        </p:txBody>
      </p:sp>
      <p:sp>
        <p:nvSpPr>
          <p:cNvPr id="1021955" name="Rectangle 3"/>
          <p:cNvSpPr>
            <a:spLocks noGrp="1" noChangeArrowheads="1"/>
          </p:cNvSpPr>
          <p:nvPr>
            <p:ph type="body" idx="1"/>
          </p:nvPr>
        </p:nvSpPr>
        <p:spPr/>
        <p:txBody>
          <a:bodyPr/>
          <a:lstStyle/>
          <a:p>
            <a:r>
              <a:rPr lang="en-US"/>
              <a:t>Some attributes must always contain a value -- they cannot have a NULL value</a:t>
            </a:r>
          </a:p>
          <a:p>
            <a:r>
              <a:rPr lang="en-US"/>
              <a:t>For example:</a:t>
            </a:r>
          </a:p>
          <a:p>
            <a:pPr lvl="1"/>
            <a:r>
              <a:rPr lang="en-US"/>
              <a:t>Every  employee must have a job title.</a:t>
            </a:r>
          </a:p>
          <a:p>
            <a:pPr lvl="1"/>
            <a:r>
              <a:rPr lang="en-US"/>
              <a:t>Every diveshop diveitem must have an  order number and an item number</a:t>
            </a: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2978" name="Rectangle 2"/>
          <p:cNvSpPr>
            <a:spLocks noGrp="1" noChangeArrowheads="1"/>
          </p:cNvSpPr>
          <p:nvPr>
            <p:ph type="title"/>
          </p:nvPr>
        </p:nvSpPr>
        <p:spPr/>
        <p:txBody>
          <a:bodyPr/>
          <a:lstStyle/>
          <a:p>
            <a:r>
              <a:rPr lang="en-US"/>
              <a:t>Attribute Domain Constraints</a:t>
            </a:r>
          </a:p>
        </p:txBody>
      </p:sp>
      <p:sp>
        <p:nvSpPr>
          <p:cNvPr id="1022979" name="Rectangle 3"/>
          <p:cNvSpPr>
            <a:spLocks noGrp="1" noChangeArrowheads="1"/>
          </p:cNvSpPr>
          <p:nvPr>
            <p:ph type="body" idx="1"/>
          </p:nvPr>
        </p:nvSpPr>
        <p:spPr/>
        <p:txBody>
          <a:bodyPr/>
          <a:lstStyle/>
          <a:p>
            <a:r>
              <a:rPr lang="en-US"/>
              <a:t>Every attribute has a </a:t>
            </a:r>
            <a:r>
              <a:rPr lang="en-US" i="1"/>
              <a:t>domain</a:t>
            </a:r>
            <a:r>
              <a:rPr lang="en-US"/>
              <a:t>, that is a set of values that are legal for it to use</a:t>
            </a:r>
          </a:p>
          <a:p>
            <a:r>
              <a:rPr lang="en-US"/>
              <a:t>For example:</a:t>
            </a:r>
          </a:p>
          <a:p>
            <a:pPr lvl="1"/>
            <a:r>
              <a:rPr lang="en-US"/>
              <a:t>The domain of </a:t>
            </a:r>
            <a:r>
              <a:rPr lang="en-US" i="1"/>
              <a:t>sex</a:t>
            </a:r>
            <a:r>
              <a:rPr lang="en-US"/>
              <a:t> in the employee relation is </a:t>
            </a:r>
            <a:r>
              <a:rPr lang="ja-JP" altLang="en-US">
                <a:latin typeface="Arial"/>
              </a:rPr>
              <a:t>“</a:t>
            </a:r>
            <a:r>
              <a:rPr lang="en-US"/>
              <a:t>M</a:t>
            </a:r>
            <a:r>
              <a:rPr lang="ja-JP" altLang="en-US">
                <a:latin typeface="Arial"/>
              </a:rPr>
              <a:t>”</a:t>
            </a:r>
            <a:r>
              <a:rPr lang="en-US"/>
              <a:t> or </a:t>
            </a:r>
            <a:r>
              <a:rPr lang="ja-JP" altLang="en-US">
                <a:latin typeface="Arial"/>
              </a:rPr>
              <a:t>“</a:t>
            </a:r>
            <a:r>
              <a:rPr lang="en-US"/>
              <a:t>F</a:t>
            </a:r>
            <a:r>
              <a:rPr lang="ja-JP" altLang="en-US">
                <a:latin typeface="Arial"/>
              </a:rPr>
              <a:t>”</a:t>
            </a:r>
            <a:endParaRPr lang="en-US"/>
          </a:p>
          <a:p>
            <a:r>
              <a:rPr lang="en-US"/>
              <a:t>Domain ranges can be used to validate input to the database</a:t>
            </a:r>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4002" name="Rectangle 2"/>
          <p:cNvSpPr>
            <a:spLocks noGrp="1" noChangeArrowheads="1"/>
          </p:cNvSpPr>
          <p:nvPr>
            <p:ph type="title"/>
          </p:nvPr>
        </p:nvSpPr>
        <p:spPr/>
        <p:txBody>
          <a:bodyPr/>
          <a:lstStyle/>
          <a:p>
            <a:r>
              <a:rPr lang="en-US"/>
              <a:t>Entity Integrity</a:t>
            </a:r>
          </a:p>
        </p:txBody>
      </p:sp>
      <p:sp>
        <p:nvSpPr>
          <p:cNvPr id="1024003" name="Rectangle 3"/>
          <p:cNvSpPr>
            <a:spLocks noGrp="1" noChangeArrowheads="1"/>
          </p:cNvSpPr>
          <p:nvPr>
            <p:ph type="body" idx="1"/>
          </p:nvPr>
        </p:nvSpPr>
        <p:spPr/>
        <p:txBody>
          <a:bodyPr/>
          <a:lstStyle/>
          <a:p>
            <a:r>
              <a:rPr lang="en-US"/>
              <a:t>The primary key of any entity:</a:t>
            </a:r>
          </a:p>
          <a:p>
            <a:pPr lvl="1"/>
            <a:r>
              <a:rPr lang="en-US"/>
              <a:t>Must be Unique</a:t>
            </a:r>
          </a:p>
          <a:p>
            <a:pPr lvl="1"/>
            <a:r>
              <a:rPr lang="en-US"/>
              <a:t>Cannot be NULL</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5026" name="Rectangle 2"/>
          <p:cNvSpPr>
            <a:spLocks noGrp="1" noChangeArrowheads="1"/>
          </p:cNvSpPr>
          <p:nvPr>
            <p:ph type="title"/>
          </p:nvPr>
        </p:nvSpPr>
        <p:spPr/>
        <p:txBody>
          <a:bodyPr/>
          <a:lstStyle/>
          <a:p>
            <a:r>
              <a:rPr lang="en-US"/>
              <a:t>Referential Integrity</a:t>
            </a:r>
          </a:p>
        </p:txBody>
      </p:sp>
      <p:sp>
        <p:nvSpPr>
          <p:cNvPr id="1025027" name="Rectangle 3"/>
          <p:cNvSpPr>
            <a:spLocks noGrp="1" noChangeArrowheads="1"/>
          </p:cNvSpPr>
          <p:nvPr>
            <p:ph type="body" idx="1"/>
          </p:nvPr>
        </p:nvSpPr>
        <p:spPr/>
        <p:txBody>
          <a:bodyPr/>
          <a:lstStyle/>
          <a:p>
            <a:r>
              <a:rPr lang="en-US" sz="2800"/>
              <a:t>A </a:t>
            </a:r>
            <a:r>
              <a:rPr lang="ja-JP" altLang="en-US" sz="2800">
                <a:latin typeface="Arial"/>
              </a:rPr>
              <a:t>“</a:t>
            </a:r>
            <a:r>
              <a:rPr lang="en-US" sz="2800" b="1"/>
              <a:t>foreign key</a:t>
            </a:r>
            <a:r>
              <a:rPr lang="ja-JP" altLang="en-US" sz="2800">
                <a:latin typeface="Arial"/>
              </a:rPr>
              <a:t>”</a:t>
            </a:r>
            <a:r>
              <a:rPr lang="en-US" sz="2800"/>
              <a:t> links each occurrence in a relation representing a child entity to the occurrence of the parent entity containing the matching candidate (usually primary) key</a:t>
            </a:r>
          </a:p>
          <a:p>
            <a:r>
              <a:rPr lang="en-US" sz="2800"/>
              <a:t>Referential Integrity means that if the foreign key contains a value, that value must refer to an existing occurrence in the parent entity</a:t>
            </a:r>
          </a:p>
          <a:p>
            <a:r>
              <a:rPr lang="en-US" sz="2800"/>
              <a:t>For example:</a:t>
            </a:r>
          </a:p>
          <a:p>
            <a:pPr lvl="1"/>
            <a:r>
              <a:rPr lang="en-US" sz="2400"/>
              <a:t>Since the Order ID in the diveitem relation refers to a particular diveords item, that item must exist for referential integrity to be satisfied.</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998402" name="Rectangle 2"/>
          <p:cNvSpPr>
            <a:spLocks noGrp="1" noChangeArrowheads="1"/>
          </p:cNvSpPr>
          <p:nvPr>
            <p:ph type="title"/>
          </p:nvPr>
        </p:nvSpPr>
        <p:spPr/>
        <p:txBody>
          <a:bodyPr/>
          <a:lstStyle/>
          <a:p>
            <a:r>
              <a:rPr lang="en-US" sz="2800"/>
              <a:t>Security  and Integrity Functions in Database Administration</a:t>
            </a:r>
          </a:p>
        </p:txBody>
      </p:sp>
      <p:sp>
        <p:nvSpPr>
          <p:cNvPr id="998403" name="Rectangle 3"/>
          <p:cNvSpPr>
            <a:spLocks noGrp="1" noChangeArrowheads="1"/>
          </p:cNvSpPr>
          <p:nvPr>
            <p:ph type="body" idx="1"/>
          </p:nvPr>
        </p:nvSpPr>
        <p:spPr/>
        <p:txBody>
          <a:bodyPr/>
          <a:lstStyle/>
          <a:p>
            <a:r>
              <a:rPr lang="en-US" dirty="0"/>
              <a:t>Review</a:t>
            </a:r>
          </a:p>
          <a:p>
            <a:pPr lvl="1"/>
            <a:r>
              <a:rPr lang="en-US" dirty="0" smtClean="0"/>
              <a:t>JDBC and MySQL</a:t>
            </a:r>
          </a:p>
          <a:p>
            <a:pPr lvl="1"/>
            <a:r>
              <a:rPr lang="en-US" dirty="0" smtClean="0"/>
              <a:t>Python and MySQL</a:t>
            </a:r>
            <a:endParaRPr lang="en-US" dirty="0"/>
          </a:p>
          <a:p>
            <a:r>
              <a:rPr lang="en-US" dirty="0"/>
              <a:t>Data Integrity</a:t>
            </a:r>
          </a:p>
          <a:p>
            <a:r>
              <a:rPr lang="en-US" dirty="0"/>
              <a:t>Security Management</a:t>
            </a:r>
          </a:p>
          <a:p>
            <a:r>
              <a:rPr lang="en-US" dirty="0"/>
              <a:t>Backup and Recovery</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6050" name="Rectangle 2"/>
          <p:cNvSpPr>
            <a:spLocks noGrp="1" noChangeArrowheads="1"/>
          </p:cNvSpPr>
          <p:nvPr>
            <p:ph type="title"/>
          </p:nvPr>
        </p:nvSpPr>
        <p:spPr/>
        <p:txBody>
          <a:bodyPr/>
          <a:lstStyle/>
          <a:p>
            <a:r>
              <a:rPr lang="en-US"/>
              <a:t>Referential Integrity</a:t>
            </a:r>
          </a:p>
        </p:txBody>
      </p:sp>
      <p:sp>
        <p:nvSpPr>
          <p:cNvPr id="1026051" name="Rectangle 3"/>
          <p:cNvSpPr>
            <a:spLocks noGrp="1" noChangeArrowheads="1"/>
          </p:cNvSpPr>
          <p:nvPr>
            <p:ph type="body" idx="1"/>
          </p:nvPr>
        </p:nvSpPr>
        <p:spPr/>
        <p:txBody>
          <a:bodyPr/>
          <a:lstStyle/>
          <a:p>
            <a:r>
              <a:rPr lang="en-US"/>
              <a:t>Referential integrity options are declared when tables are defined (in most systems)</a:t>
            </a:r>
          </a:p>
          <a:p>
            <a:r>
              <a:rPr lang="en-US"/>
              <a:t>There are many issues having to do with how particular referential integrity constraints are to be implemented to deal with insertions and deletions of data from the parent and child tables.</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7074" name="Rectangle 2"/>
          <p:cNvSpPr>
            <a:spLocks noGrp="1" noChangeArrowheads="1"/>
          </p:cNvSpPr>
          <p:nvPr>
            <p:ph type="title"/>
          </p:nvPr>
        </p:nvSpPr>
        <p:spPr/>
        <p:txBody>
          <a:bodyPr/>
          <a:lstStyle/>
          <a:p>
            <a:r>
              <a:rPr lang="en-US"/>
              <a:t>Insertion rules</a:t>
            </a:r>
          </a:p>
        </p:txBody>
      </p:sp>
      <p:sp>
        <p:nvSpPr>
          <p:cNvPr id="1027075" name="Rectangle 3"/>
          <p:cNvSpPr>
            <a:spLocks noGrp="1" noChangeArrowheads="1"/>
          </p:cNvSpPr>
          <p:nvPr>
            <p:ph type="body" idx="1"/>
          </p:nvPr>
        </p:nvSpPr>
        <p:spPr/>
        <p:txBody>
          <a:bodyPr/>
          <a:lstStyle/>
          <a:p>
            <a:r>
              <a:rPr lang="en-US"/>
              <a:t>A row should not be inserted in the referencing (child) table unless there already exists a matching entry in the referenced table</a:t>
            </a:r>
          </a:p>
          <a:p>
            <a:r>
              <a:rPr lang="en-US"/>
              <a:t>Inserting into the parent table should not cause referential integrity problems</a:t>
            </a:r>
          </a:p>
          <a:p>
            <a:r>
              <a:rPr lang="en-US"/>
              <a:t>Sometimes a special NULL value may be used to create child entries without a parent or with a </a:t>
            </a:r>
            <a:r>
              <a:rPr lang="ja-JP" altLang="en-US">
                <a:latin typeface="Arial"/>
              </a:rPr>
              <a:t>“</a:t>
            </a:r>
            <a:r>
              <a:rPr lang="en-US"/>
              <a:t>dummy</a:t>
            </a:r>
            <a:r>
              <a:rPr lang="ja-JP" altLang="en-US">
                <a:latin typeface="Arial"/>
              </a:rPr>
              <a:t>”</a:t>
            </a:r>
            <a:r>
              <a:rPr lang="en-US"/>
              <a:t> parent</a:t>
            </a:r>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8098" name="Rectangle 2"/>
          <p:cNvSpPr>
            <a:spLocks noGrp="1" noChangeArrowheads="1"/>
          </p:cNvSpPr>
          <p:nvPr>
            <p:ph type="title"/>
          </p:nvPr>
        </p:nvSpPr>
        <p:spPr/>
        <p:txBody>
          <a:bodyPr/>
          <a:lstStyle/>
          <a:p>
            <a:r>
              <a:rPr lang="en-US"/>
              <a:t>Deletion rules</a:t>
            </a:r>
          </a:p>
        </p:txBody>
      </p:sp>
      <p:sp>
        <p:nvSpPr>
          <p:cNvPr id="1028099" name="Rectangle 3"/>
          <p:cNvSpPr>
            <a:spLocks noGrp="1" noChangeArrowheads="1"/>
          </p:cNvSpPr>
          <p:nvPr>
            <p:ph type="body" idx="1"/>
          </p:nvPr>
        </p:nvSpPr>
        <p:spPr/>
        <p:txBody>
          <a:bodyPr/>
          <a:lstStyle/>
          <a:p>
            <a:pPr>
              <a:lnSpc>
                <a:spcPct val="90000"/>
              </a:lnSpc>
            </a:pPr>
            <a:r>
              <a:rPr lang="en-US"/>
              <a:t>A row should not be deleted from the referenced table (parent) if there are matching rows in the referencing table (child)</a:t>
            </a:r>
          </a:p>
          <a:p>
            <a:pPr>
              <a:lnSpc>
                <a:spcPct val="90000"/>
              </a:lnSpc>
            </a:pPr>
            <a:r>
              <a:rPr lang="en-US"/>
              <a:t>Three ways to handle this</a:t>
            </a:r>
          </a:p>
          <a:p>
            <a:pPr lvl="1">
              <a:lnSpc>
                <a:spcPct val="90000"/>
              </a:lnSpc>
            </a:pPr>
            <a:r>
              <a:rPr lang="en-US"/>
              <a:t>Restrict -- disallow the delete</a:t>
            </a:r>
          </a:p>
          <a:p>
            <a:pPr lvl="1">
              <a:lnSpc>
                <a:spcPct val="90000"/>
              </a:lnSpc>
            </a:pPr>
            <a:r>
              <a:rPr lang="en-US"/>
              <a:t>Nullify -- reset the foreign keys in the child to some NULL or dummy value</a:t>
            </a:r>
          </a:p>
          <a:p>
            <a:pPr lvl="1">
              <a:lnSpc>
                <a:spcPct val="90000"/>
              </a:lnSpc>
            </a:pPr>
            <a:r>
              <a:rPr lang="en-US"/>
              <a:t>Cascade -- Delete all rows in the child where there is a foreign key matching the key in the parent row being deleted</a:t>
            </a: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29122" name="Rectangle 2"/>
          <p:cNvSpPr>
            <a:spLocks noGrp="1" noChangeArrowheads="1"/>
          </p:cNvSpPr>
          <p:nvPr>
            <p:ph type="title"/>
          </p:nvPr>
        </p:nvSpPr>
        <p:spPr/>
        <p:txBody>
          <a:bodyPr/>
          <a:lstStyle/>
          <a:p>
            <a:r>
              <a:rPr lang="en-US"/>
              <a:t>Referential Integrity</a:t>
            </a:r>
          </a:p>
        </p:txBody>
      </p:sp>
      <p:sp>
        <p:nvSpPr>
          <p:cNvPr id="1029123" name="Rectangle 3"/>
          <p:cNvSpPr>
            <a:spLocks noGrp="1" noChangeArrowheads="1"/>
          </p:cNvSpPr>
          <p:nvPr>
            <p:ph type="body" idx="1"/>
          </p:nvPr>
        </p:nvSpPr>
        <p:spPr/>
        <p:txBody>
          <a:bodyPr/>
          <a:lstStyle/>
          <a:p>
            <a:r>
              <a:rPr lang="en-US"/>
              <a:t>This can be implemented using external programs that access the database</a:t>
            </a:r>
          </a:p>
          <a:p>
            <a:r>
              <a:rPr lang="en-US"/>
              <a:t>newer databases implement executable rules or built-in integrity constraints (e.g. Access and Oracle)</a:t>
            </a: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30146" name="Rectangle 2"/>
          <p:cNvSpPr>
            <a:spLocks noGrp="1" noChangeArrowheads="1"/>
          </p:cNvSpPr>
          <p:nvPr>
            <p:ph type="title"/>
          </p:nvPr>
        </p:nvSpPr>
        <p:spPr/>
        <p:txBody>
          <a:bodyPr/>
          <a:lstStyle/>
          <a:p>
            <a:r>
              <a:rPr lang="en-US"/>
              <a:t>Enterprise Constraints</a:t>
            </a:r>
          </a:p>
        </p:txBody>
      </p:sp>
      <p:sp>
        <p:nvSpPr>
          <p:cNvPr id="1030147" name="Rectangle 3"/>
          <p:cNvSpPr>
            <a:spLocks noGrp="1" noChangeArrowheads="1"/>
          </p:cNvSpPr>
          <p:nvPr>
            <p:ph type="body" idx="1"/>
          </p:nvPr>
        </p:nvSpPr>
        <p:spPr/>
        <p:txBody>
          <a:bodyPr/>
          <a:lstStyle/>
          <a:p>
            <a:r>
              <a:rPr lang="en-US"/>
              <a:t>These are business rule that may affect the database and the data in it</a:t>
            </a:r>
          </a:p>
          <a:p>
            <a:pPr lvl="1"/>
            <a:r>
              <a:rPr lang="en-US"/>
              <a:t>for example, if a manager is only permitted to manage 10 employees then it would violate an enterprise constraint to manage more</a:t>
            </a:r>
          </a:p>
          <a:p>
            <a:pPr lvl="1"/>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18882" name="Rectangle 2"/>
          <p:cNvSpPr>
            <a:spLocks noGrp="1" noChangeArrowheads="1"/>
          </p:cNvSpPr>
          <p:nvPr>
            <p:ph type="title"/>
          </p:nvPr>
        </p:nvSpPr>
        <p:spPr/>
        <p:txBody>
          <a:bodyPr/>
          <a:lstStyle/>
          <a:p>
            <a:r>
              <a:rPr lang="en-US"/>
              <a:t>Data and Domain Integrity</a:t>
            </a:r>
          </a:p>
        </p:txBody>
      </p:sp>
      <p:sp>
        <p:nvSpPr>
          <p:cNvPr id="1018883" name="Rectangle 3"/>
          <p:cNvSpPr>
            <a:spLocks noGrp="1" noChangeArrowheads="1"/>
          </p:cNvSpPr>
          <p:nvPr>
            <p:ph type="body" idx="1"/>
          </p:nvPr>
        </p:nvSpPr>
        <p:spPr/>
        <p:txBody>
          <a:bodyPr/>
          <a:lstStyle/>
          <a:p>
            <a:r>
              <a:rPr lang="en-US" sz="2800" dirty="0"/>
              <a:t>This is now increasing handled by the database. In Oracle or MySQL, for example, when defining a table you can specify:</a:t>
            </a:r>
          </a:p>
          <a:p>
            <a:r>
              <a:rPr lang="en-US" sz="2800" dirty="0">
                <a:solidFill>
                  <a:srgbClr val="FF3300"/>
                </a:solidFill>
              </a:rPr>
              <a:t>CREATE TABLE</a:t>
            </a:r>
            <a:r>
              <a:rPr lang="en-US" sz="2800" dirty="0"/>
              <a:t> table-name (</a:t>
            </a:r>
          </a:p>
          <a:p>
            <a:pPr>
              <a:buFontTx/>
              <a:buNone/>
            </a:pPr>
            <a:r>
              <a:rPr lang="en-US" sz="2800" dirty="0"/>
              <a:t>   attr2 </a:t>
            </a:r>
            <a:r>
              <a:rPr lang="en-US" sz="2800" dirty="0" err="1"/>
              <a:t>attr</a:t>
            </a:r>
            <a:r>
              <a:rPr lang="en-US" sz="2800" dirty="0"/>
              <a:t>-type </a:t>
            </a:r>
            <a:r>
              <a:rPr lang="en-US" sz="2800" dirty="0">
                <a:solidFill>
                  <a:srgbClr val="FF3300"/>
                </a:solidFill>
              </a:rPr>
              <a:t>NOT NULL</a:t>
            </a:r>
            <a:r>
              <a:rPr lang="en-US" sz="2800" dirty="0"/>
              <a:t>, </a:t>
            </a:r>
            <a:r>
              <a:rPr lang="en-US" sz="2800" i="1" dirty="0">
                <a:solidFill>
                  <a:schemeClr val="accent1"/>
                </a:solidFill>
              </a:rPr>
              <a:t>forbids NULL values</a:t>
            </a:r>
            <a:endParaRPr lang="en-US" sz="2800" dirty="0"/>
          </a:p>
          <a:p>
            <a:pPr>
              <a:buFontTx/>
              <a:buNone/>
            </a:pPr>
            <a:r>
              <a:rPr lang="en-US" sz="2800" dirty="0"/>
              <a:t>   </a:t>
            </a:r>
            <a:r>
              <a:rPr lang="en-US" sz="2800" dirty="0" err="1"/>
              <a:t>attrN</a:t>
            </a:r>
            <a:r>
              <a:rPr lang="en-US" sz="2800" dirty="0"/>
              <a:t> </a:t>
            </a:r>
            <a:r>
              <a:rPr lang="en-US" sz="2800" dirty="0" err="1"/>
              <a:t>attr</a:t>
            </a:r>
            <a:r>
              <a:rPr lang="en-US" sz="2800" dirty="0"/>
              <a:t>-type </a:t>
            </a:r>
            <a:r>
              <a:rPr lang="en-US" sz="2800" dirty="0">
                <a:solidFill>
                  <a:srgbClr val="FF3300"/>
                </a:solidFill>
              </a:rPr>
              <a:t>CHECK</a:t>
            </a:r>
            <a:r>
              <a:rPr lang="en-US" sz="2800" dirty="0"/>
              <a:t> (</a:t>
            </a:r>
            <a:r>
              <a:rPr lang="en-US" sz="2800" dirty="0" err="1"/>
              <a:t>attrN</a:t>
            </a:r>
            <a:r>
              <a:rPr lang="en-US" sz="2800" dirty="0"/>
              <a:t> = UPPER(</a:t>
            </a:r>
            <a:r>
              <a:rPr lang="en-US" sz="2800" dirty="0" err="1"/>
              <a:t>attrN</a:t>
            </a:r>
            <a:r>
              <a:rPr lang="en-US" sz="2800" dirty="0"/>
              <a:t>)) </a:t>
            </a:r>
            <a:r>
              <a:rPr lang="en-US" sz="2800" i="1" dirty="0">
                <a:solidFill>
                  <a:schemeClr val="accent1"/>
                </a:solidFill>
              </a:rPr>
              <a:t>verifies that the data meets certain criteria</a:t>
            </a:r>
            <a:endParaRPr lang="en-US" sz="2800" dirty="0"/>
          </a:p>
          <a:p>
            <a:pPr>
              <a:buFontTx/>
              <a:buNone/>
            </a:pPr>
            <a:r>
              <a:rPr lang="en-US" sz="2800" dirty="0"/>
              <a:t>   </a:t>
            </a:r>
            <a:r>
              <a:rPr lang="en-US" sz="2800" dirty="0" err="1"/>
              <a:t>attrO</a:t>
            </a:r>
            <a:r>
              <a:rPr lang="en-US" sz="2800" dirty="0"/>
              <a:t> </a:t>
            </a:r>
            <a:r>
              <a:rPr lang="en-US" sz="2800" dirty="0" err="1"/>
              <a:t>attr</a:t>
            </a:r>
            <a:r>
              <a:rPr lang="en-US" sz="2800" dirty="0"/>
              <a:t>-type </a:t>
            </a:r>
            <a:r>
              <a:rPr lang="en-US" sz="2800" dirty="0">
                <a:solidFill>
                  <a:srgbClr val="FF0000"/>
                </a:solidFill>
              </a:rPr>
              <a:t>DEFAULT </a:t>
            </a:r>
            <a:r>
              <a:rPr lang="en-US" sz="2800" dirty="0" err="1">
                <a:solidFill>
                  <a:srgbClr val="FF0000"/>
                </a:solidFill>
              </a:rPr>
              <a:t>default_value</a:t>
            </a:r>
            <a:r>
              <a:rPr lang="en-US" sz="2800" dirty="0"/>
              <a:t>); </a:t>
            </a:r>
            <a:r>
              <a:rPr lang="en-US" sz="2800" i="1" dirty="0">
                <a:solidFill>
                  <a:schemeClr val="accent1"/>
                </a:solidFill>
              </a:rPr>
              <a:t>Supplies default values</a:t>
            </a:r>
            <a:endParaRPr lang="en-US" sz="2800" dirty="0"/>
          </a:p>
          <a:p>
            <a:pPr lvl="1">
              <a:buFontTx/>
              <a:buNone/>
            </a:pPr>
            <a:endParaRPr lang="en-US" sz="2400" dirty="0"/>
          </a:p>
        </p:txBody>
      </p:sp>
      <p:sp>
        <p:nvSpPr>
          <p:cNvPr id="2" name="TextBox 1"/>
          <p:cNvSpPr txBox="1"/>
          <p:nvPr/>
        </p:nvSpPr>
        <p:spPr>
          <a:xfrm>
            <a:off x="492386" y="5867400"/>
            <a:ext cx="8192842" cy="461665"/>
          </a:xfrm>
          <a:prstGeom prst="rect">
            <a:avLst/>
          </a:prstGeom>
          <a:noFill/>
        </p:spPr>
        <p:txBody>
          <a:bodyPr wrap="none" rtlCol="0">
            <a:spAutoFit/>
          </a:bodyPr>
          <a:lstStyle/>
          <a:p>
            <a:r>
              <a:rPr lang="en-US" i="1" dirty="0" smtClean="0">
                <a:solidFill>
                  <a:srgbClr val="3366FF"/>
                </a:solidFill>
                <a:latin typeface="+mn-lt"/>
              </a:rPr>
              <a:t>Remember that not all of these work in all MySQL engines</a:t>
            </a:r>
            <a:endParaRPr lang="en-US" i="1" dirty="0">
              <a:solidFill>
                <a:srgbClr val="3366FF"/>
              </a:solidFill>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19906" name="Rectangle 2"/>
          <p:cNvSpPr>
            <a:spLocks noGrp="1" noChangeArrowheads="1"/>
          </p:cNvSpPr>
          <p:nvPr>
            <p:ph type="title"/>
          </p:nvPr>
        </p:nvSpPr>
        <p:spPr/>
        <p:txBody>
          <a:bodyPr/>
          <a:lstStyle/>
          <a:p>
            <a:r>
              <a:rPr lang="en-US"/>
              <a:t>Referential Integrity</a:t>
            </a:r>
          </a:p>
        </p:txBody>
      </p:sp>
      <p:sp>
        <p:nvSpPr>
          <p:cNvPr id="1019907" name="Rectangle 3"/>
          <p:cNvSpPr>
            <a:spLocks noGrp="1" noChangeArrowheads="1"/>
          </p:cNvSpPr>
          <p:nvPr>
            <p:ph type="body" idx="1"/>
          </p:nvPr>
        </p:nvSpPr>
        <p:spPr/>
        <p:txBody>
          <a:bodyPr/>
          <a:lstStyle/>
          <a:p>
            <a:pPr>
              <a:lnSpc>
                <a:spcPct val="90000"/>
              </a:lnSpc>
            </a:pPr>
            <a:r>
              <a:rPr lang="en-US"/>
              <a:t>Ensures that dependent relationships in the data are maintained. In Oracle or MySQL, for example:</a:t>
            </a:r>
          </a:p>
          <a:p>
            <a:pPr>
              <a:lnSpc>
                <a:spcPct val="90000"/>
              </a:lnSpc>
            </a:pPr>
            <a:r>
              <a:rPr lang="en-US">
                <a:solidFill>
                  <a:srgbClr val="FF3300"/>
                </a:solidFill>
              </a:rPr>
              <a:t>CREATE TABLE</a:t>
            </a:r>
            <a:r>
              <a:rPr lang="en-US"/>
              <a:t> table-name (</a:t>
            </a:r>
          </a:p>
          <a:p>
            <a:pPr>
              <a:lnSpc>
                <a:spcPct val="90000"/>
              </a:lnSpc>
              <a:buFontTx/>
              <a:buNone/>
            </a:pPr>
            <a:r>
              <a:rPr lang="en-US"/>
              <a:t>   attr1 attr-type </a:t>
            </a:r>
            <a:r>
              <a:rPr lang="en-US">
                <a:solidFill>
                  <a:srgbClr val="FF3300"/>
                </a:solidFill>
              </a:rPr>
              <a:t>PRIMARY KEY</a:t>
            </a:r>
            <a:r>
              <a:rPr lang="en-US"/>
              <a:t>, </a:t>
            </a:r>
          </a:p>
          <a:p>
            <a:pPr>
              <a:lnSpc>
                <a:spcPct val="90000"/>
              </a:lnSpc>
              <a:buFontTx/>
              <a:buNone/>
            </a:pPr>
            <a:r>
              <a:rPr lang="en-US"/>
              <a:t>   attr2 attr-type </a:t>
            </a:r>
            <a:r>
              <a:rPr lang="en-US">
                <a:solidFill>
                  <a:srgbClr val="FF3300"/>
                </a:solidFill>
              </a:rPr>
              <a:t>NOT NULL</a:t>
            </a:r>
            <a:r>
              <a:rPr lang="en-US"/>
              <a:t>,</a:t>
            </a:r>
          </a:p>
          <a:p>
            <a:pPr>
              <a:lnSpc>
                <a:spcPct val="90000"/>
              </a:lnSpc>
              <a:buFontTx/>
              <a:buNone/>
            </a:pPr>
            <a:r>
              <a:rPr lang="en-US"/>
              <a:t>…, attrM attr-type </a:t>
            </a:r>
            <a:r>
              <a:rPr lang="en-US">
                <a:solidFill>
                  <a:srgbClr val="FF3300"/>
                </a:solidFill>
              </a:rPr>
              <a:t>REFERENCES</a:t>
            </a:r>
            <a:r>
              <a:rPr lang="en-US"/>
              <a:t>    tablename(attrname) </a:t>
            </a:r>
            <a:r>
              <a:rPr lang="en-US" i="1">
                <a:solidFill>
                  <a:srgbClr val="FF0000"/>
                </a:solidFill>
              </a:rPr>
              <a:t>ON DELETE CASCADE</a:t>
            </a:r>
            <a:r>
              <a:rPr lang="en-US"/>
              <a:t>, …</a:t>
            </a:r>
          </a:p>
          <a:p>
            <a:pPr>
              <a:lnSpc>
                <a:spcPct val="90000"/>
              </a:lnSpc>
              <a:buFontTx/>
              <a:buNone/>
            </a:pPr>
            <a:r>
              <a:rPr lang="en-US"/>
              <a:t> These have many additional options…</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31170" name="Rectangle 2"/>
          <p:cNvSpPr>
            <a:spLocks noGrp="1" noChangeArrowheads="1"/>
          </p:cNvSpPr>
          <p:nvPr>
            <p:ph type="title"/>
          </p:nvPr>
        </p:nvSpPr>
        <p:spPr/>
        <p:txBody>
          <a:bodyPr/>
          <a:lstStyle/>
          <a:p>
            <a:r>
              <a:rPr lang="en-US"/>
              <a:t>Concurrency Control</a:t>
            </a:r>
          </a:p>
        </p:txBody>
      </p:sp>
      <p:sp>
        <p:nvSpPr>
          <p:cNvPr id="1031171" name="Rectangle 3"/>
          <p:cNvSpPr>
            <a:spLocks noGrp="1" noChangeArrowheads="1"/>
          </p:cNvSpPr>
          <p:nvPr>
            <p:ph type="body" idx="1"/>
          </p:nvPr>
        </p:nvSpPr>
        <p:spPr/>
        <p:txBody>
          <a:bodyPr/>
          <a:lstStyle/>
          <a:p>
            <a:pPr>
              <a:lnSpc>
                <a:spcPct val="90000"/>
              </a:lnSpc>
            </a:pPr>
            <a:r>
              <a:rPr lang="en-US"/>
              <a:t>The goal is to support access by multiple users to the same data, at the same time</a:t>
            </a:r>
          </a:p>
          <a:p>
            <a:pPr>
              <a:lnSpc>
                <a:spcPct val="90000"/>
              </a:lnSpc>
            </a:pPr>
            <a:r>
              <a:rPr lang="en-US"/>
              <a:t>It must assure that the transactions are </a:t>
            </a:r>
            <a:r>
              <a:rPr lang="en-US" i="1"/>
              <a:t>serializable </a:t>
            </a:r>
            <a:r>
              <a:rPr lang="en-US"/>
              <a:t>and that they are </a:t>
            </a:r>
            <a:r>
              <a:rPr lang="en-US" i="1"/>
              <a:t>isolated</a:t>
            </a:r>
            <a:endParaRPr lang="en-US"/>
          </a:p>
          <a:p>
            <a:pPr>
              <a:lnSpc>
                <a:spcPct val="90000"/>
              </a:lnSpc>
            </a:pPr>
            <a:r>
              <a:rPr lang="en-US"/>
              <a:t>It is intended to handle several problems in an uncontrolled system</a:t>
            </a:r>
          </a:p>
          <a:p>
            <a:pPr>
              <a:lnSpc>
                <a:spcPct val="90000"/>
              </a:lnSpc>
            </a:pPr>
            <a:r>
              <a:rPr lang="en-US"/>
              <a:t>Specifically:</a:t>
            </a:r>
          </a:p>
          <a:p>
            <a:pPr lvl="1">
              <a:lnSpc>
                <a:spcPct val="90000"/>
              </a:lnSpc>
            </a:pPr>
            <a:r>
              <a:rPr lang="en-US"/>
              <a:t>Lost updates</a:t>
            </a:r>
          </a:p>
          <a:p>
            <a:pPr lvl="1">
              <a:lnSpc>
                <a:spcPct val="90000"/>
              </a:lnSpc>
            </a:pPr>
            <a:r>
              <a:rPr lang="en-US"/>
              <a:t>Inconsistent data states during access</a:t>
            </a:r>
          </a:p>
          <a:p>
            <a:pPr lvl="1">
              <a:lnSpc>
                <a:spcPct val="90000"/>
              </a:lnSpc>
            </a:pPr>
            <a:r>
              <a:rPr lang="en-US"/>
              <a:t>Uncompleted (or committed) changes to data</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half" idx="10"/>
          </p:nvPr>
        </p:nvSpPr>
        <p:spPr/>
        <p:txBody>
          <a:bodyPr/>
          <a:lstStyle/>
          <a:p>
            <a:r>
              <a:rPr lang="en-US" smtClean="0"/>
              <a:t>IS 257 - Fall 2015</a:t>
            </a:r>
            <a:endParaRPr lang="en-US"/>
          </a:p>
        </p:txBody>
      </p:sp>
      <p:sp>
        <p:nvSpPr>
          <p:cNvPr id="1000457" name="Rectangle 9"/>
          <p:cNvSpPr>
            <a:spLocks noGrp="1" noChangeArrowheads="1"/>
          </p:cNvSpPr>
          <p:nvPr>
            <p:ph type="title"/>
          </p:nvPr>
        </p:nvSpPr>
        <p:spPr/>
        <p:txBody>
          <a:bodyPr/>
          <a:lstStyle/>
          <a:p>
            <a:r>
              <a:rPr lang="en-US" sz="2800"/>
              <a:t>No Concurrency Control: Lost updates</a:t>
            </a:r>
          </a:p>
        </p:txBody>
      </p:sp>
      <p:sp>
        <p:nvSpPr>
          <p:cNvPr id="1000458" name="Rectangle 10"/>
          <p:cNvSpPr>
            <a:spLocks noGrp="1" noChangeArrowheads="1"/>
          </p:cNvSpPr>
          <p:nvPr>
            <p:ph type="body" sz="half" idx="1"/>
          </p:nvPr>
        </p:nvSpPr>
        <p:spPr/>
        <p:txBody>
          <a:bodyPr/>
          <a:lstStyle/>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Withdraw $200 (balance = $800)</a:t>
            </a:r>
          </a:p>
          <a:p>
            <a:pPr>
              <a:lnSpc>
                <a:spcPct val="90000"/>
              </a:lnSpc>
            </a:pPr>
            <a:endParaRPr lang="en-US"/>
          </a:p>
          <a:p>
            <a:pPr>
              <a:lnSpc>
                <a:spcPct val="90000"/>
              </a:lnSpc>
            </a:pPr>
            <a:r>
              <a:rPr lang="en-US"/>
              <a:t>Write account balance (balance = $800)</a:t>
            </a:r>
          </a:p>
        </p:txBody>
      </p:sp>
      <p:sp>
        <p:nvSpPr>
          <p:cNvPr id="1000459" name="Rectangle 11"/>
          <p:cNvSpPr>
            <a:spLocks noGrp="1" noChangeArrowheads="1"/>
          </p:cNvSpPr>
          <p:nvPr>
            <p:ph type="body" sz="half" idx="2"/>
          </p:nvPr>
        </p:nvSpPr>
        <p:spPr/>
        <p:txBody>
          <a:bodyPr/>
          <a:lstStyle/>
          <a:p>
            <a:pPr>
              <a:lnSpc>
                <a:spcPct val="90000"/>
              </a:lnSpc>
            </a:pPr>
            <a:endParaRPr lang="en-US"/>
          </a:p>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Withdraw $300 (balance = $700)</a:t>
            </a:r>
          </a:p>
          <a:p>
            <a:pPr>
              <a:lnSpc>
                <a:spcPct val="90000"/>
              </a:lnSpc>
            </a:pPr>
            <a:endParaRPr lang="en-US"/>
          </a:p>
          <a:p>
            <a:pPr>
              <a:lnSpc>
                <a:spcPct val="90000"/>
              </a:lnSpc>
            </a:pPr>
            <a:r>
              <a:rPr lang="en-US"/>
              <a:t>Write account balance (balance = $700)</a:t>
            </a:r>
          </a:p>
        </p:txBody>
      </p:sp>
      <p:sp>
        <p:nvSpPr>
          <p:cNvPr id="1000453" name="Text Box 5"/>
          <p:cNvSpPr txBox="1">
            <a:spLocks noChangeArrowheads="1"/>
          </p:cNvSpPr>
          <p:nvPr/>
        </p:nvSpPr>
        <p:spPr bwMode="auto">
          <a:xfrm>
            <a:off x="18288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0454" name="Text Box 6"/>
          <p:cNvSpPr txBox="1">
            <a:spLocks noChangeArrowheads="1"/>
          </p:cNvSpPr>
          <p:nvPr/>
        </p:nvSpPr>
        <p:spPr bwMode="auto">
          <a:xfrm>
            <a:off x="5943600" y="9144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0455"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00456" name="Text Box 8"/>
          <p:cNvSpPr txBox="1">
            <a:spLocks noChangeArrowheads="1"/>
          </p:cNvSpPr>
          <p:nvPr/>
        </p:nvSpPr>
        <p:spPr bwMode="auto">
          <a:xfrm>
            <a:off x="7315200" y="5943600"/>
            <a:ext cx="1497013" cy="5286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ERROR!</a:t>
            </a:r>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01476" name="Rectangle 4"/>
          <p:cNvSpPr>
            <a:spLocks noGrp="1" noChangeArrowheads="1"/>
          </p:cNvSpPr>
          <p:nvPr>
            <p:ph type="title"/>
          </p:nvPr>
        </p:nvSpPr>
        <p:spPr/>
        <p:txBody>
          <a:bodyPr/>
          <a:lstStyle/>
          <a:p>
            <a:r>
              <a:rPr lang="en-US"/>
              <a:t>Concurrency Control: Locking</a:t>
            </a:r>
          </a:p>
        </p:txBody>
      </p:sp>
      <p:sp>
        <p:nvSpPr>
          <p:cNvPr id="1001477" name="Rectangle 5"/>
          <p:cNvSpPr>
            <a:spLocks noGrp="1" noChangeArrowheads="1"/>
          </p:cNvSpPr>
          <p:nvPr>
            <p:ph type="body" idx="1"/>
          </p:nvPr>
        </p:nvSpPr>
        <p:spPr/>
        <p:txBody>
          <a:bodyPr/>
          <a:lstStyle/>
          <a:p>
            <a:r>
              <a:rPr lang="en-US"/>
              <a:t>Locking levels</a:t>
            </a:r>
          </a:p>
          <a:p>
            <a:pPr lvl="1"/>
            <a:r>
              <a:rPr lang="en-US"/>
              <a:t>Database</a:t>
            </a:r>
          </a:p>
          <a:p>
            <a:pPr lvl="1"/>
            <a:r>
              <a:rPr lang="en-US"/>
              <a:t>Table</a:t>
            </a:r>
          </a:p>
          <a:p>
            <a:pPr lvl="1"/>
            <a:r>
              <a:rPr lang="en-US"/>
              <a:t>Block or page</a:t>
            </a:r>
          </a:p>
          <a:p>
            <a:pPr lvl="1"/>
            <a:r>
              <a:rPr lang="en-US"/>
              <a:t>Record</a:t>
            </a:r>
          </a:p>
          <a:p>
            <a:pPr lvl="1"/>
            <a:r>
              <a:rPr lang="en-US"/>
              <a:t>Field</a:t>
            </a:r>
          </a:p>
          <a:p>
            <a:r>
              <a:rPr lang="en-US"/>
              <a:t>Types</a:t>
            </a:r>
          </a:p>
          <a:p>
            <a:pPr lvl="1"/>
            <a:r>
              <a:rPr lang="en-US"/>
              <a:t>Shared (S locks)</a:t>
            </a:r>
          </a:p>
          <a:p>
            <a:pPr lvl="1"/>
            <a:r>
              <a:rPr lang="en-US"/>
              <a:t>Exclusive (X locks)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3"/>
          <p:cNvSpPr>
            <a:spLocks noGrp="1"/>
          </p:cNvSpPr>
          <p:nvPr>
            <p:ph type="dt" sz="half" idx="10"/>
          </p:nvPr>
        </p:nvSpPr>
        <p:spPr/>
        <p:txBody>
          <a:bodyPr/>
          <a:lstStyle/>
          <a:p>
            <a:r>
              <a:rPr lang="en-US" smtClean="0"/>
              <a:t>IS 257 - Fall 2015</a:t>
            </a:r>
            <a:endParaRPr lang="en-US"/>
          </a:p>
        </p:txBody>
      </p:sp>
      <p:sp>
        <p:nvSpPr>
          <p:cNvPr id="1509378" name="Rectangle 2"/>
          <p:cNvSpPr>
            <a:spLocks noGrp="1" noChangeArrowheads="1"/>
          </p:cNvSpPr>
          <p:nvPr>
            <p:ph type="title"/>
          </p:nvPr>
        </p:nvSpPr>
        <p:spPr/>
        <p:txBody>
          <a:bodyPr/>
          <a:lstStyle/>
          <a:p>
            <a:r>
              <a:rPr lang="en-US"/>
              <a:t>JDBC Architecture</a:t>
            </a:r>
          </a:p>
        </p:txBody>
      </p:sp>
      <p:sp>
        <p:nvSpPr>
          <p:cNvPr id="1509379" name="Rectangle 3"/>
          <p:cNvSpPr>
            <a:spLocks noGrp="1" noChangeArrowheads="1"/>
          </p:cNvSpPr>
          <p:nvPr>
            <p:ph type="body" idx="1"/>
          </p:nvPr>
        </p:nvSpPr>
        <p:spPr/>
        <p:txBody>
          <a:bodyPr/>
          <a:lstStyle/>
          <a:p>
            <a:r>
              <a:rPr lang="en-US"/>
              <a:t>The goal of JDBC is to be a generic SQL database access framework that works for any database system with no changes to the interface code</a:t>
            </a:r>
          </a:p>
        </p:txBody>
      </p:sp>
      <p:sp>
        <p:nvSpPr>
          <p:cNvPr id="1509380" name="AutoShape 4"/>
          <p:cNvSpPr>
            <a:spLocks noChangeArrowheads="1"/>
          </p:cNvSpPr>
          <p:nvPr/>
        </p:nvSpPr>
        <p:spPr bwMode="auto">
          <a:xfrm>
            <a:off x="25146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Oracle</a:t>
            </a:r>
          </a:p>
        </p:txBody>
      </p:sp>
      <p:sp>
        <p:nvSpPr>
          <p:cNvPr id="1509381" name="AutoShape 5"/>
          <p:cNvSpPr>
            <a:spLocks noChangeArrowheads="1"/>
          </p:cNvSpPr>
          <p:nvPr/>
        </p:nvSpPr>
        <p:spPr bwMode="auto">
          <a:xfrm>
            <a:off x="41148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MySQL</a:t>
            </a:r>
          </a:p>
        </p:txBody>
      </p:sp>
      <p:sp>
        <p:nvSpPr>
          <p:cNvPr id="1509382" name="AutoShape 6"/>
          <p:cNvSpPr>
            <a:spLocks noChangeArrowheads="1"/>
          </p:cNvSpPr>
          <p:nvPr/>
        </p:nvSpPr>
        <p:spPr bwMode="auto">
          <a:xfrm>
            <a:off x="5562600" y="5562600"/>
            <a:ext cx="914400" cy="762000"/>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Postgres</a:t>
            </a:r>
          </a:p>
        </p:txBody>
      </p:sp>
      <p:sp>
        <p:nvSpPr>
          <p:cNvPr id="1509383" name="Rectangle 7"/>
          <p:cNvSpPr>
            <a:spLocks noChangeArrowheads="1"/>
          </p:cNvSpPr>
          <p:nvPr/>
        </p:nvSpPr>
        <p:spPr bwMode="auto">
          <a:xfrm>
            <a:off x="3276600" y="32004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Java Applications</a:t>
            </a:r>
          </a:p>
        </p:txBody>
      </p:sp>
      <p:sp>
        <p:nvSpPr>
          <p:cNvPr id="1509384" name="Rectangle 8"/>
          <p:cNvSpPr>
            <a:spLocks noChangeArrowheads="1"/>
          </p:cNvSpPr>
          <p:nvPr/>
        </p:nvSpPr>
        <p:spPr bwMode="auto">
          <a:xfrm>
            <a:off x="3276600" y="38100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JDBC API</a:t>
            </a:r>
          </a:p>
        </p:txBody>
      </p:sp>
      <p:sp>
        <p:nvSpPr>
          <p:cNvPr id="1509385" name="Rectangle 9"/>
          <p:cNvSpPr>
            <a:spLocks noChangeArrowheads="1"/>
          </p:cNvSpPr>
          <p:nvPr/>
        </p:nvSpPr>
        <p:spPr bwMode="auto">
          <a:xfrm>
            <a:off x="3276600" y="4419600"/>
            <a:ext cx="25146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JDBC Driver Manager</a:t>
            </a:r>
          </a:p>
        </p:txBody>
      </p:sp>
      <p:sp>
        <p:nvSpPr>
          <p:cNvPr id="1509386" name="Rectangle 10"/>
          <p:cNvSpPr>
            <a:spLocks noChangeArrowheads="1"/>
          </p:cNvSpPr>
          <p:nvPr/>
        </p:nvSpPr>
        <p:spPr bwMode="auto">
          <a:xfrm>
            <a:off x="25146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sp>
        <p:nvSpPr>
          <p:cNvPr id="1509387" name="Rectangle 11"/>
          <p:cNvSpPr>
            <a:spLocks noChangeArrowheads="1"/>
          </p:cNvSpPr>
          <p:nvPr/>
        </p:nvSpPr>
        <p:spPr bwMode="auto">
          <a:xfrm>
            <a:off x="41148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sp>
        <p:nvSpPr>
          <p:cNvPr id="1509388" name="Rectangle 12"/>
          <p:cNvSpPr>
            <a:spLocks noChangeArrowheads="1"/>
          </p:cNvSpPr>
          <p:nvPr/>
        </p:nvSpPr>
        <p:spPr bwMode="auto">
          <a:xfrm>
            <a:off x="5562600" y="5105400"/>
            <a:ext cx="838200" cy="228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chemeClr val="bg1"/>
                </a:solidFill>
              </a:rPr>
              <a:t>Driver</a:t>
            </a:r>
          </a:p>
        </p:txBody>
      </p:sp>
      <p:cxnSp>
        <p:nvCxnSpPr>
          <p:cNvPr id="1509389" name="AutoShape 13"/>
          <p:cNvCxnSpPr>
            <a:cxnSpLocks noChangeShapeType="1"/>
            <a:stCxn id="1509383" idx="2"/>
            <a:endCxn id="1509384" idx="0"/>
          </p:cNvCxnSpPr>
          <p:nvPr/>
        </p:nvCxnSpPr>
        <p:spPr bwMode="auto">
          <a:xfrm>
            <a:off x="4533900" y="3581400"/>
            <a:ext cx="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0" name="AutoShape 14"/>
          <p:cNvCxnSpPr>
            <a:cxnSpLocks noChangeShapeType="1"/>
            <a:stCxn id="1509384" idx="2"/>
            <a:endCxn id="1509385" idx="0"/>
          </p:cNvCxnSpPr>
          <p:nvPr/>
        </p:nvCxnSpPr>
        <p:spPr bwMode="auto">
          <a:xfrm>
            <a:off x="4533900" y="4191000"/>
            <a:ext cx="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1" name="AutoShape 15"/>
          <p:cNvCxnSpPr>
            <a:cxnSpLocks noChangeShapeType="1"/>
            <a:stCxn id="1509385" idx="2"/>
            <a:endCxn id="1509386" idx="0"/>
          </p:cNvCxnSpPr>
          <p:nvPr/>
        </p:nvCxnSpPr>
        <p:spPr bwMode="auto">
          <a:xfrm rot="5400000">
            <a:off x="3581400" y="4152900"/>
            <a:ext cx="304800" cy="1600200"/>
          </a:xfrm>
          <a:prstGeom prst="bentConnector3">
            <a:avLst>
              <a:gd name="adj1" fmla="val 50000"/>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2" name="AutoShape 16"/>
          <p:cNvCxnSpPr>
            <a:cxnSpLocks noChangeShapeType="1"/>
            <a:stCxn id="1509385" idx="2"/>
            <a:endCxn id="1509388" idx="0"/>
          </p:cNvCxnSpPr>
          <p:nvPr/>
        </p:nvCxnSpPr>
        <p:spPr bwMode="auto">
          <a:xfrm rot="16200000" flipH="1">
            <a:off x="5105400" y="4229100"/>
            <a:ext cx="304800" cy="1447800"/>
          </a:xfrm>
          <a:prstGeom prst="bentConnector3">
            <a:avLst>
              <a:gd name="adj1" fmla="val 50000"/>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3" name="AutoShape 17"/>
          <p:cNvCxnSpPr>
            <a:cxnSpLocks noChangeShapeType="1"/>
            <a:stCxn id="1509385" idx="2"/>
            <a:endCxn id="1509387" idx="0"/>
          </p:cNvCxnSpPr>
          <p:nvPr/>
        </p:nvCxnSpPr>
        <p:spPr bwMode="auto">
          <a:xfrm>
            <a:off x="4533900" y="4800600"/>
            <a:ext cx="0" cy="3048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4" name="AutoShape 18"/>
          <p:cNvCxnSpPr>
            <a:cxnSpLocks noChangeShapeType="1"/>
            <a:stCxn id="1509386" idx="2"/>
            <a:endCxn id="1509380" idx="1"/>
          </p:cNvCxnSpPr>
          <p:nvPr/>
        </p:nvCxnSpPr>
        <p:spPr bwMode="auto">
          <a:xfrm>
            <a:off x="29337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5" name="AutoShape 19"/>
          <p:cNvCxnSpPr>
            <a:cxnSpLocks noChangeShapeType="1"/>
            <a:stCxn id="1509387" idx="2"/>
            <a:endCxn id="1509381" idx="1"/>
          </p:cNvCxnSpPr>
          <p:nvPr/>
        </p:nvCxnSpPr>
        <p:spPr bwMode="auto">
          <a:xfrm>
            <a:off x="45339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509396" name="AutoShape 20"/>
          <p:cNvCxnSpPr>
            <a:cxnSpLocks noChangeShapeType="1"/>
            <a:stCxn id="1509388" idx="2"/>
            <a:endCxn id="1509382" idx="1"/>
          </p:cNvCxnSpPr>
          <p:nvPr/>
        </p:nvCxnSpPr>
        <p:spPr bwMode="auto">
          <a:xfrm>
            <a:off x="5981700" y="5334000"/>
            <a:ext cx="38100" cy="22860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63381532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4"/>
          <p:cNvSpPr>
            <a:spLocks noGrp="1"/>
          </p:cNvSpPr>
          <p:nvPr>
            <p:ph type="dt" sz="half" idx="10"/>
          </p:nvPr>
        </p:nvSpPr>
        <p:spPr/>
        <p:txBody>
          <a:bodyPr/>
          <a:lstStyle/>
          <a:p>
            <a:r>
              <a:rPr lang="en-US" smtClean="0"/>
              <a:t>IS 257 - Fall 2015</a:t>
            </a:r>
            <a:endParaRPr lang="en-US"/>
          </a:p>
        </p:txBody>
      </p:sp>
      <p:sp>
        <p:nvSpPr>
          <p:cNvPr id="1002504" name="Rectangle 8"/>
          <p:cNvSpPr>
            <a:spLocks noGrp="1" noChangeArrowheads="1"/>
          </p:cNvSpPr>
          <p:nvPr>
            <p:ph type="title"/>
          </p:nvPr>
        </p:nvSpPr>
        <p:spPr/>
        <p:txBody>
          <a:bodyPr/>
          <a:lstStyle/>
          <a:p>
            <a:r>
              <a:rPr lang="en-US" sz="2400"/>
              <a:t>Concurrency Control: Updates with  X locking</a:t>
            </a:r>
          </a:p>
        </p:txBody>
      </p:sp>
      <p:sp>
        <p:nvSpPr>
          <p:cNvPr id="1002505" name="Rectangle 9"/>
          <p:cNvSpPr>
            <a:spLocks noGrp="1" noChangeArrowheads="1"/>
          </p:cNvSpPr>
          <p:nvPr>
            <p:ph type="body" sz="half" idx="1"/>
          </p:nvPr>
        </p:nvSpPr>
        <p:spPr/>
        <p:txBody>
          <a:bodyPr/>
          <a:lstStyle/>
          <a:p>
            <a:r>
              <a:rPr lang="en-US" sz="2400"/>
              <a:t>Lock account balance</a:t>
            </a:r>
          </a:p>
          <a:p>
            <a:r>
              <a:rPr lang="en-US" sz="2400"/>
              <a:t>Read account balance (balance = $1000)</a:t>
            </a:r>
          </a:p>
          <a:p>
            <a:r>
              <a:rPr lang="en-US" sz="2400"/>
              <a:t>Withdraw $200 (balance = $800)</a:t>
            </a:r>
          </a:p>
          <a:p>
            <a:r>
              <a:rPr lang="en-US" sz="2400"/>
              <a:t>Write account balance (balance = $800)</a:t>
            </a:r>
          </a:p>
          <a:p>
            <a:r>
              <a:rPr lang="en-US" sz="2400"/>
              <a:t>Unlock account balance</a:t>
            </a:r>
          </a:p>
        </p:txBody>
      </p:sp>
      <p:sp>
        <p:nvSpPr>
          <p:cNvPr id="1002506" name="Rectangle 10"/>
          <p:cNvSpPr>
            <a:spLocks noGrp="1" noChangeArrowheads="1"/>
          </p:cNvSpPr>
          <p:nvPr>
            <p:ph type="body" sz="half" idx="2"/>
          </p:nvPr>
        </p:nvSpPr>
        <p:spPr/>
        <p:txBody>
          <a:bodyPr/>
          <a:lstStyle/>
          <a:p>
            <a:endParaRPr lang="en-US" sz="2400"/>
          </a:p>
          <a:p>
            <a:r>
              <a:rPr lang="en-US" sz="2400"/>
              <a:t>Read account balance  (DENIED)</a:t>
            </a:r>
          </a:p>
          <a:p>
            <a:endParaRPr lang="en-US" sz="2400"/>
          </a:p>
          <a:p>
            <a:endParaRPr lang="en-US" sz="2400"/>
          </a:p>
          <a:p>
            <a:endParaRPr lang="en-US" sz="2400"/>
          </a:p>
          <a:p>
            <a:endParaRPr lang="en-US" sz="2400"/>
          </a:p>
          <a:p>
            <a:r>
              <a:rPr lang="en-US" sz="2400"/>
              <a:t>Lock account balance</a:t>
            </a:r>
          </a:p>
          <a:p>
            <a:r>
              <a:rPr lang="en-US" sz="2400"/>
              <a:t>Read account balance (balance = $800)</a:t>
            </a:r>
          </a:p>
          <a:p>
            <a:r>
              <a:rPr lang="en-US" sz="2400"/>
              <a:t>etc...</a:t>
            </a:r>
          </a:p>
          <a:p>
            <a:endParaRPr lang="en-US" sz="2400"/>
          </a:p>
        </p:txBody>
      </p:sp>
      <p:sp>
        <p:nvSpPr>
          <p:cNvPr id="1002501" name="Text Box 5"/>
          <p:cNvSpPr txBox="1">
            <a:spLocks noChangeArrowheads="1"/>
          </p:cNvSpPr>
          <p:nvPr/>
        </p:nvSpPr>
        <p:spPr bwMode="auto">
          <a:xfrm>
            <a:off x="19050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2502" name="Text Box 6"/>
          <p:cNvSpPr txBox="1">
            <a:spLocks noChangeArrowheads="1"/>
          </p:cNvSpPr>
          <p:nvPr/>
        </p:nvSpPr>
        <p:spPr bwMode="auto">
          <a:xfrm>
            <a:off x="5867400" y="9144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2503"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4"/>
          <p:cNvSpPr>
            <a:spLocks noGrp="1"/>
          </p:cNvSpPr>
          <p:nvPr>
            <p:ph type="dt" sz="half" idx="10"/>
          </p:nvPr>
        </p:nvSpPr>
        <p:spPr/>
        <p:txBody>
          <a:bodyPr/>
          <a:lstStyle/>
          <a:p>
            <a:r>
              <a:rPr lang="en-US" smtClean="0"/>
              <a:t>IS 257 - Fall 2015</a:t>
            </a:r>
            <a:endParaRPr lang="en-US"/>
          </a:p>
        </p:txBody>
      </p:sp>
      <p:sp>
        <p:nvSpPr>
          <p:cNvPr id="1003532" name="Rectangle 12"/>
          <p:cNvSpPr>
            <a:spLocks noGrp="1" noChangeArrowheads="1"/>
          </p:cNvSpPr>
          <p:nvPr>
            <p:ph type="title"/>
          </p:nvPr>
        </p:nvSpPr>
        <p:spPr/>
        <p:txBody>
          <a:bodyPr/>
          <a:lstStyle/>
          <a:p>
            <a:r>
              <a:rPr lang="en-US" sz="3600"/>
              <a:t>Concurrency Control: Deadlocks</a:t>
            </a:r>
          </a:p>
        </p:txBody>
      </p:sp>
      <p:sp>
        <p:nvSpPr>
          <p:cNvPr id="1003533" name="Rectangle 13"/>
          <p:cNvSpPr>
            <a:spLocks noGrp="1" noChangeArrowheads="1"/>
          </p:cNvSpPr>
          <p:nvPr>
            <p:ph type="body" sz="half" idx="1"/>
          </p:nvPr>
        </p:nvSpPr>
        <p:spPr/>
        <p:txBody>
          <a:bodyPr/>
          <a:lstStyle/>
          <a:p>
            <a:r>
              <a:rPr lang="en-US"/>
              <a:t>Place S lock</a:t>
            </a:r>
          </a:p>
          <a:p>
            <a:r>
              <a:rPr lang="en-US"/>
              <a:t>Read account balance (balance = $1000)</a:t>
            </a:r>
          </a:p>
          <a:p>
            <a:endParaRPr lang="en-US"/>
          </a:p>
          <a:p>
            <a:r>
              <a:rPr lang="en-US"/>
              <a:t>Request X lock (denied)</a:t>
            </a:r>
          </a:p>
          <a:p>
            <a:endParaRPr lang="en-US"/>
          </a:p>
          <a:p>
            <a:r>
              <a:rPr lang="en-US"/>
              <a:t>wait ...</a:t>
            </a:r>
          </a:p>
        </p:txBody>
      </p:sp>
      <p:sp>
        <p:nvSpPr>
          <p:cNvPr id="1003534" name="Rectangle 14"/>
          <p:cNvSpPr>
            <a:spLocks noGrp="1" noChangeArrowheads="1"/>
          </p:cNvSpPr>
          <p:nvPr>
            <p:ph type="body" sz="half" idx="2"/>
          </p:nvPr>
        </p:nvSpPr>
        <p:spPr/>
        <p:txBody>
          <a:bodyPr/>
          <a:lstStyle/>
          <a:p>
            <a:pPr>
              <a:lnSpc>
                <a:spcPct val="90000"/>
              </a:lnSpc>
            </a:pPr>
            <a:endParaRPr lang="en-US"/>
          </a:p>
          <a:p>
            <a:pPr>
              <a:lnSpc>
                <a:spcPct val="90000"/>
              </a:lnSpc>
            </a:pPr>
            <a:r>
              <a:rPr lang="en-US"/>
              <a:t>Place S lock</a:t>
            </a:r>
          </a:p>
          <a:p>
            <a:pPr>
              <a:lnSpc>
                <a:spcPct val="90000"/>
              </a:lnSpc>
            </a:pPr>
            <a:r>
              <a:rPr lang="en-US"/>
              <a:t>Read account balance (balance = $1000)</a:t>
            </a:r>
          </a:p>
          <a:p>
            <a:pPr>
              <a:lnSpc>
                <a:spcPct val="90000"/>
              </a:lnSpc>
            </a:pPr>
            <a:endParaRPr lang="en-US"/>
          </a:p>
          <a:p>
            <a:pPr>
              <a:lnSpc>
                <a:spcPct val="90000"/>
              </a:lnSpc>
            </a:pPr>
            <a:endParaRPr lang="en-US"/>
          </a:p>
          <a:p>
            <a:pPr>
              <a:lnSpc>
                <a:spcPct val="90000"/>
              </a:lnSpc>
            </a:pPr>
            <a:r>
              <a:rPr lang="en-US"/>
              <a:t>Request X lock (denied)</a:t>
            </a:r>
          </a:p>
          <a:p>
            <a:pPr>
              <a:lnSpc>
                <a:spcPct val="90000"/>
              </a:lnSpc>
            </a:pPr>
            <a:endParaRPr lang="en-US"/>
          </a:p>
          <a:p>
            <a:pPr>
              <a:lnSpc>
                <a:spcPct val="90000"/>
              </a:lnSpc>
            </a:pPr>
            <a:r>
              <a:rPr lang="en-US"/>
              <a:t>wait...</a:t>
            </a:r>
          </a:p>
        </p:txBody>
      </p:sp>
      <p:sp>
        <p:nvSpPr>
          <p:cNvPr id="1003525" name="Text Box 5"/>
          <p:cNvSpPr txBox="1">
            <a:spLocks noChangeArrowheads="1"/>
          </p:cNvSpPr>
          <p:nvPr/>
        </p:nvSpPr>
        <p:spPr bwMode="auto">
          <a:xfrm>
            <a:off x="1752600" y="914400"/>
            <a:ext cx="85566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John</a:t>
            </a:r>
          </a:p>
        </p:txBody>
      </p:sp>
      <p:sp>
        <p:nvSpPr>
          <p:cNvPr id="1003526" name="Text Box 6"/>
          <p:cNvSpPr txBox="1">
            <a:spLocks noChangeArrowheads="1"/>
          </p:cNvSpPr>
          <p:nvPr/>
        </p:nvSpPr>
        <p:spPr bwMode="auto">
          <a:xfrm>
            <a:off x="5867400" y="990600"/>
            <a:ext cx="12509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Marsha</a:t>
            </a:r>
          </a:p>
        </p:txBody>
      </p:sp>
      <p:sp>
        <p:nvSpPr>
          <p:cNvPr id="1003527" name="Line 7"/>
          <p:cNvSpPr>
            <a:spLocks noChangeShapeType="1"/>
          </p:cNvSpPr>
          <p:nvPr/>
        </p:nvSpPr>
        <p:spPr bwMode="auto">
          <a:xfrm>
            <a:off x="4419600" y="1752600"/>
            <a:ext cx="0" cy="4648200"/>
          </a:xfrm>
          <a:prstGeom prst="line">
            <a:avLst/>
          </a:prstGeom>
          <a:noFill/>
          <a:ln w="57150">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03528" name="Text Box 8"/>
          <p:cNvSpPr txBox="1">
            <a:spLocks noChangeArrowheads="1"/>
          </p:cNvSpPr>
          <p:nvPr/>
        </p:nvSpPr>
        <p:spPr bwMode="auto">
          <a:xfrm>
            <a:off x="6248400" y="5867400"/>
            <a:ext cx="1674813" cy="5286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800">
                <a:solidFill>
                  <a:srgbClr val="FF3300"/>
                </a:solidFill>
              </a:rPr>
              <a:t>Deadlock!</a:t>
            </a:r>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04548" name="Rectangle 4"/>
          <p:cNvSpPr>
            <a:spLocks noGrp="1" noChangeArrowheads="1"/>
          </p:cNvSpPr>
          <p:nvPr>
            <p:ph type="title"/>
          </p:nvPr>
        </p:nvSpPr>
        <p:spPr/>
        <p:txBody>
          <a:bodyPr/>
          <a:lstStyle/>
          <a:p>
            <a:r>
              <a:rPr lang="en-US"/>
              <a:t>Concurrency Control</a:t>
            </a:r>
          </a:p>
        </p:txBody>
      </p:sp>
      <p:sp>
        <p:nvSpPr>
          <p:cNvPr id="1004549" name="Rectangle 5"/>
          <p:cNvSpPr>
            <a:spLocks noGrp="1" noChangeArrowheads="1"/>
          </p:cNvSpPr>
          <p:nvPr>
            <p:ph type="body" idx="1"/>
          </p:nvPr>
        </p:nvSpPr>
        <p:spPr/>
        <p:txBody>
          <a:bodyPr/>
          <a:lstStyle/>
          <a:p>
            <a:pPr>
              <a:lnSpc>
                <a:spcPct val="80000"/>
              </a:lnSpc>
            </a:pPr>
            <a:r>
              <a:rPr lang="en-US" sz="2800" dirty="0"/>
              <a:t>Avoiding deadlocks by maintaining tables of potential deadlocks and </a:t>
            </a:r>
            <a:r>
              <a:rPr lang="ja-JP" altLang="en-US" sz="2800" dirty="0">
                <a:latin typeface="Arial"/>
              </a:rPr>
              <a:t>“</a:t>
            </a:r>
            <a:r>
              <a:rPr lang="en-US" sz="2800" dirty="0"/>
              <a:t>backing out</a:t>
            </a:r>
            <a:r>
              <a:rPr lang="ja-JP" altLang="en-US" sz="2800" dirty="0">
                <a:latin typeface="Arial"/>
              </a:rPr>
              <a:t>”</a:t>
            </a:r>
            <a:r>
              <a:rPr lang="en-US" sz="2800" dirty="0"/>
              <a:t> one side of a conflicting transaction</a:t>
            </a:r>
          </a:p>
          <a:p>
            <a:pPr>
              <a:lnSpc>
                <a:spcPct val="80000"/>
              </a:lnSpc>
            </a:pPr>
            <a:r>
              <a:rPr lang="en-US" sz="2800" dirty="0"/>
              <a:t>Normally strict Two-Phase locking (TPL or 2PL) is used. It has the characteristics that</a:t>
            </a:r>
          </a:p>
          <a:p>
            <a:pPr lvl="1">
              <a:lnSpc>
                <a:spcPct val="80000"/>
              </a:lnSpc>
            </a:pPr>
            <a:r>
              <a:rPr lang="en-US" sz="2400" dirty="0"/>
              <a:t>Strict 2PL prevents transactions from reading uncommitted data, overwriting uncommitted data, and unrepeatable reads </a:t>
            </a:r>
          </a:p>
          <a:p>
            <a:pPr lvl="1">
              <a:lnSpc>
                <a:spcPct val="80000"/>
              </a:lnSpc>
            </a:pPr>
            <a:r>
              <a:rPr lang="en-US" sz="2400" dirty="0"/>
              <a:t>It prevents cascading rollbacks (i.e. having to roll back multiple transactions), since </a:t>
            </a:r>
            <a:r>
              <a:rPr lang="en-US" sz="2400" dirty="0" err="1"/>
              <a:t>eXclusive</a:t>
            </a:r>
            <a:r>
              <a:rPr lang="en-US" sz="2400" dirty="0"/>
              <a:t> locks (for write privileges) must be held until a transaction commits</a:t>
            </a:r>
          </a:p>
        </p:txBody>
      </p:sp>
      <p:pic>
        <p:nvPicPr>
          <p:cNvPr id="2" name="Picture 1" descr="Screen Shot 2013-10-22 at 9.07.55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0" y="5105400"/>
            <a:ext cx="2679886" cy="1358994"/>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35266" name="Rectangle 2"/>
          <p:cNvSpPr>
            <a:spLocks noGrp="1" noChangeArrowheads="1"/>
          </p:cNvSpPr>
          <p:nvPr>
            <p:ph type="title"/>
          </p:nvPr>
        </p:nvSpPr>
        <p:spPr/>
        <p:txBody>
          <a:bodyPr/>
          <a:lstStyle/>
          <a:p>
            <a:r>
              <a:rPr lang="en-US" sz="3600"/>
              <a:t>Transaction Control in ORACLE</a:t>
            </a:r>
          </a:p>
        </p:txBody>
      </p:sp>
      <p:sp>
        <p:nvSpPr>
          <p:cNvPr id="1035267" name="Rectangle 3"/>
          <p:cNvSpPr>
            <a:spLocks noGrp="1" noChangeArrowheads="1"/>
          </p:cNvSpPr>
          <p:nvPr>
            <p:ph type="body" idx="1"/>
          </p:nvPr>
        </p:nvSpPr>
        <p:spPr/>
        <p:txBody>
          <a:bodyPr/>
          <a:lstStyle/>
          <a:p>
            <a:r>
              <a:rPr lang="en-US" sz="2800"/>
              <a:t>Transactions are sequences of SQL statements that ORACLE treats as a unit</a:t>
            </a:r>
          </a:p>
          <a:p>
            <a:pPr lvl="1"/>
            <a:r>
              <a:rPr lang="en-US" sz="2400"/>
              <a:t>From the user</a:t>
            </a:r>
            <a:r>
              <a:rPr lang="ja-JP" altLang="en-US" sz="2400">
                <a:latin typeface="Arial"/>
              </a:rPr>
              <a:t>’</a:t>
            </a:r>
            <a:r>
              <a:rPr lang="en-US" sz="2400"/>
              <a:t>s point of view a private copy of the database is created for the duration of the transaction</a:t>
            </a:r>
          </a:p>
          <a:p>
            <a:r>
              <a:rPr lang="en-US" sz="2800"/>
              <a:t>Transactions are started with </a:t>
            </a:r>
            <a:r>
              <a:rPr lang="en-US" sz="2800">
                <a:solidFill>
                  <a:srgbClr val="FF0000"/>
                </a:solidFill>
              </a:rPr>
              <a:t>SET TRANSACTION</a:t>
            </a:r>
            <a:r>
              <a:rPr lang="en-US" sz="2800"/>
              <a:t>, followed by the SQL statements</a:t>
            </a:r>
          </a:p>
          <a:p>
            <a:r>
              <a:rPr lang="en-US" sz="2800"/>
              <a:t>Any changes made by the SQL are made permanent by </a:t>
            </a:r>
            <a:r>
              <a:rPr lang="en-US" sz="2800">
                <a:solidFill>
                  <a:srgbClr val="FF0000"/>
                </a:solidFill>
              </a:rPr>
              <a:t>COMMIT</a:t>
            </a:r>
          </a:p>
          <a:p>
            <a:r>
              <a:rPr lang="en-US" sz="2800"/>
              <a:t>Part or all of a transaction can be undone using </a:t>
            </a:r>
            <a:r>
              <a:rPr lang="en-US" sz="2800">
                <a:solidFill>
                  <a:srgbClr val="FF0000"/>
                </a:solidFill>
              </a:rPr>
              <a:t>ROLLBACK</a:t>
            </a:r>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36290" name="Rectangle 2"/>
          <p:cNvSpPr>
            <a:spLocks noGrp="1" noChangeArrowheads="1"/>
          </p:cNvSpPr>
          <p:nvPr>
            <p:ph type="title"/>
          </p:nvPr>
        </p:nvSpPr>
        <p:spPr/>
        <p:txBody>
          <a:bodyPr/>
          <a:lstStyle/>
          <a:p>
            <a:r>
              <a:rPr lang="en-US"/>
              <a:t>Transactions in ORACLE</a:t>
            </a:r>
          </a:p>
        </p:txBody>
      </p:sp>
      <p:sp>
        <p:nvSpPr>
          <p:cNvPr id="1036291" name="Rectangle 3"/>
          <p:cNvSpPr>
            <a:spLocks noGrp="1" noChangeArrowheads="1"/>
          </p:cNvSpPr>
          <p:nvPr>
            <p:ph type="body" idx="1"/>
          </p:nvPr>
        </p:nvSpPr>
        <p:spPr/>
        <p:txBody>
          <a:bodyPr/>
          <a:lstStyle/>
          <a:p>
            <a:pPr>
              <a:lnSpc>
                <a:spcPct val="90000"/>
              </a:lnSpc>
            </a:pPr>
            <a:r>
              <a:rPr lang="en-US" sz="2800"/>
              <a:t>COMMIT;     </a:t>
            </a:r>
            <a:r>
              <a:rPr lang="en-US" sz="2800" i="1"/>
              <a:t>(I.e., confirm previous transaction)</a:t>
            </a:r>
            <a:endParaRPr lang="en-US" sz="2800"/>
          </a:p>
          <a:p>
            <a:pPr>
              <a:lnSpc>
                <a:spcPct val="90000"/>
              </a:lnSpc>
            </a:pPr>
            <a:r>
              <a:rPr lang="en-US" sz="2800"/>
              <a:t>SET TRANSACTION READ ONLY;</a:t>
            </a:r>
          </a:p>
          <a:p>
            <a:pPr>
              <a:lnSpc>
                <a:spcPct val="90000"/>
              </a:lnSpc>
            </a:pPr>
            <a:r>
              <a:rPr lang="en-US" sz="2800"/>
              <a:t>SELECT NAME, ADDRESS FROM WORKERS;</a:t>
            </a:r>
          </a:p>
          <a:p>
            <a:pPr>
              <a:lnSpc>
                <a:spcPct val="90000"/>
              </a:lnSpc>
            </a:pPr>
            <a:r>
              <a:rPr lang="en-US" sz="2800"/>
              <a:t>SELECT MANAGER, ADDRESS FROM PLACES;</a:t>
            </a:r>
          </a:p>
          <a:p>
            <a:pPr>
              <a:lnSpc>
                <a:spcPct val="90000"/>
              </a:lnSpc>
            </a:pPr>
            <a:r>
              <a:rPr lang="en-US" sz="2800"/>
              <a:t>COMMIT;</a:t>
            </a:r>
          </a:p>
          <a:p>
            <a:pPr>
              <a:lnSpc>
                <a:spcPct val="90000"/>
              </a:lnSpc>
            </a:pPr>
            <a:r>
              <a:rPr lang="en-US" sz="2400" i="1"/>
              <a:t>Freezes the data for the user in both tables before either select retrieves any rows, so that changes that occur concurrently will not show up</a:t>
            </a:r>
          </a:p>
          <a:p>
            <a:pPr>
              <a:lnSpc>
                <a:spcPct val="90000"/>
              </a:lnSpc>
            </a:pPr>
            <a:r>
              <a:rPr lang="en-US" sz="2400" i="1"/>
              <a:t>Commits before and after ensure any uncompleted transactions are finish, and then release the frozen data when done</a:t>
            </a:r>
          </a:p>
          <a:p>
            <a:pPr>
              <a:lnSpc>
                <a:spcPct val="90000"/>
              </a:lnSpc>
            </a:pPr>
            <a:endParaRPr lang="en-US" sz="2800"/>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37314" name="Rectangle 2"/>
          <p:cNvSpPr>
            <a:spLocks noGrp="1" noChangeArrowheads="1"/>
          </p:cNvSpPr>
          <p:nvPr>
            <p:ph type="title"/>
          </p:nvPr>
        </p:nvSpPr>
        <p:spPr/>
        <p:txBody>
          <a:bodyPr/>
          <a:lstStyle/>
          <a:p>
            <a:r>
              <a:rPr lang="en-US"/>
              <a:t>Transactions in ORACLE</a:t>
            </a:r>
          </a:p>
        </p:txBody>
      </p:sp>
      <p:sp>
        <p:nvSpPr>
          <p:cNvPr id="1037315" name="Rectangle 3"/>
          <p:cNvSpPr>
            <a:spLocks noGrp="1" noChangeArrowheads="1"/>
          </p:cNvSpPr>
          <p:nvPr>
            <p:ph type="body" idx="1"/>
          </p:nvPr>
        </p:nvSpPr>
        <p:spPr/>
        <p:txBody>
          <a:bodyPr/>
          <a:lstStyle/>
          <a:p>
            <a:pPr>
              <a:lnSpc>
                <a:spcPct val="90000"/>
              </a:lnSpc>
            </a:pPr>
            <a:r>
              <a:rPr lang="en-US" sz="2800"/>
              <a:t>Savepoints are places in a transaction that you may ROLLBACK to (called checkpoints in other DBMS)</a:t>
            </a:r>
          </a:p>
          <a:p>
            <a:pPr lvl="1">
              <a:lnSpc>
                <a:spcPct val="90000"/>
              </a:lnSpc>
            </a:pPr>
            <a:r>
              <a:rPr lang="en-US" sz="2400"/>
              <a:t>SET TRANACTION…;</a:t>
            </a:r>
          </a:p>
          <a:p>
            <a:pPr lvl="1">
              <a:lnSpc>
                <a:spcPct val="90000"/>
              </a:lnSpc>
            </a:pPr>
            <a:r>
              <a:rPr lang="en-US" sz="2400"/>
              <a:t>SAVEPOINT ALPHA;</a:t>
            </a:r>
          </a:p>
          <a:p>
            <a:pPr lvl="1">
              <a:lnSpc>
                <a:spcPct val="90000"/>
              </a:lnSpc>
            </a:pPr>
            <a:r>
              <a:rPr lang="en-US" sz="2400" i="1"/>
              <a:t>SQL STATEMENTS</a:t>
            </a:r>
            <a:r>
              <a:rPr lang="en-US" sz="2400"/>
              <a:t>…</a:t>
            </a:r>
          </a:p>
          <a:p>
            <a:pPr lvl="1">
              <a:lnSpc>
                <a:spcPct val="90000"/>
              </a:lnSpc>
            </a:pPr>
            <a:r>
              <a:rPr lang="en-US" sz="2400"/>
              <a:t>IF (CONDITION) THEN ROLLBACK TO SAVEPOINT ALPHA;</a:t>
            </a:r>
          </a:p>
          <a:p>
            <a:pPr lvl="1">
              <a:lnSpc>
                <a:spcPct val="90000"/>
              </a:lnSpc>
            </a:pPr>
            <a:r>
              <a:rPr lang="en-US" sz="2400"/>
              <a:t>SAVEPOINT BETA;</a:t>
            </a:r>
          </a:p>
          <a:p>
            <a:pPr lvl="1">
              <a:lnSpc>
                <a:spcPct val="90000"/>
              </a:lnSpc>
            </a:pPr>
            <a:r>
              <a:rPr lang="en-US" sz="2400" i="1"/>
              <a:t>SQL STATEMENTS</a:t>
            </a:r>
            <a:r>
              <a:rPr lang="en-US" sz="2400"/>
              <a:t>…</a:t>
            </a:r>
          </a:p>
          <a:p>
            <a:pPr lvl="1">
              <a:lnSpc>
                <a:spcPct val="90000"/>
              </a:lnSpc>
            </a:pPr>
            <a:r>
              <a:rPr lang="en-US" sz="2400"/>
              <a:t>IF …;</a:t>
            </a:r>
          </a:p>
          <a:p>
            <a:pPr lvl="1">
              <a:lnSpc>
                <a:spcPct val="90000"/>
              </a:lnSpc>
            </a:pPr>
            <a:r>
              <a:rPr lang="en-US" sz="2400"/>
              <a:t>COMMIT;</a:t>
            </a:r>
          </a:p>
        </p:txBody>
      </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128450" name="Rectangle 2"/>
          <p:cNvSpPr>
            <a:spLocks noGrp="1" noChangeArrowheads="1"/>
          </p:cNvSpPr>
          <p:nvPr>
            <p:ph type="title"/>
          </p:nvPr>
        </p:nvSpPr>
        <p:spPr/>
        <p:txBody>
          <a:bodyPr/>
          <a:lstStyle/>
          <a:p>
            <a:r>
              <a:rPr lang="en-US"/>
              <a:t>Transactions in MySQL	</a:t>
            </a:r>
          </a:p>
        </p:txBody>
      </p:sp>
      <p:sp>
        <p:nvSpPr>
          <p:cNvPr id="1128451" name="Rectangle 3"/>
          <p:cNvSpPr>
            <a:spLocks noGrp="1" noChangeArrowheads="1"/>
          </p:cNvSpPr>
          <p:nvPr>
            <p:ph type="body" idx="1"/>
          </p:nvPr>
        </p:nvSpPr>
        <p:spPr>
          <a:xfrm>
            <a:off x="457200" y="1295400"/>
            <a:ext cx="8229600" cy="4953000"/>
          </a:xfrm>
        </p:spPr>
        <p:txBody>
          <a:bodyPr/>
          <a:lstStyle/>
          <a:p>
            <a:pPr>
              <a:lnSpc>
                <a:spcPct val="90000"/>
              </a:lnSpc>
            </a:pPr>
            <a:r>
              <a:rPr lang="en-US" sz="2800" dirty="0">
                <a:solidFill>
                  <a:srgbClr val="FF0000"/>
                </a:solidFill>
              </a:rPr>
              <a:t>START TRANSACTION </a:t>
            </a:r>
            <a:r>
              <a:rPr lang="en-US" sz="2800" dirty="0"/>
              <a:t> or </a:t>
            </a:r>
            <a:r>
              <a:rPr lang="en-US" sz="2800" dirty="0">
                <a:solidFill>
                  <a:srgbClr val="FF0000"/>
                </a:solidFill>
              </a:rPr>
              <a:t>BEGIN</a:t>
            </a:r>
            <a:r>
              <a:rPr lang="en-US" sz="2800" dirty="0"/>
              <a:t> starts a transaction block (disables </a:t>
            </a:r>
            <a:r>
              <a:rPr lang="en-US" sz="2800" i="1" dirty="0" err="1"/>
              <a:t>autocommit</a:t>
            </a:r>
            <a:r>
              <a:rPr lang="en-US" sz="2800" dirty="0"/>
              <a:t>)</a:t>
            </a:r>
          </a:p>
          <a:p>
            <a:pPr>
              <a:lnSpc>
                <a:spcPct val="90000"/>
              </a:lnSpc>
            </a:pPr>
            <a:r>
              <a:rPr lang="en-US" sz="2800" dirty="0">
                <a:solidFill>
                  <a:srgbClr val="FF0000"/>
                </a:solidFill>
              </a:rPr>
              <a:t>COMMIT </a:t>
            </a:r>
            <a:r>
              <a:rPr lang="en-US" sz="2800" dirty="0"/>
              <a:t>or </a:t>
            </a:r>
            <a:r>
              <a:rPr lang="en-US" sz="2800" dirty="0">
                <a:solidFill>
                  <a:srgbClr val="FF0000"/>
                </a:solidFill>
              </a:rPr>
              <a:t>ROLLBACK </a:t>
            </a:r>
            <a:r>
              <a:rPr lang="en-US" sz="2800" dirty="0"/>
              <a:t>will commit the transaction block </a:t>
            </a:r>
            <a:r>
              <a:rPr lang="en-US" sz="2800" b="1" i="1" dirty="0"/>
              <a:t>or</a:t>
            </a:r>
            <a:r>
              <a:rPr lang="en-US" sz="2800" dirty="0"/>
              <a:t> return to state before the block was started</a:t>
            </a:r>
          </a:p>
          <a:p>
            <a:pPr>
              <a:lnSpc>
                <a:spcPct val="90000"/>
              </a:lnSpc>
            </a:pPr>
            <a:r>
              <a:rPr lang="en-US" sz="2800" dirty="0"/>
              <a:t>MySQL may use different underlying database engines – the </a:t>
            </a:r>
            <a:r>
              <a:rPr lang="en-US" sz="2800" b="1" dirty="0" err="1"/>
              <a:t>InnoDB</a:t>
            </a:r>
            <a:r>
              <a:rPr lang="en-US" sz="2800" dirty="0"/>
              <a:t> engine also supports </a:t>
            </a:r>
            <a:r>
              <a:rPr lang="en-US" sz="2800" dirty="0">
                <a:solidFill>
                  <a:srgbClr val="FF0000"/>
                </a:solidFill>
              </a:rPr>
              <a:t>SAVEPOINT</a:t>
            </a:r>
            <a:r>
              <a:rPr lang="en-US" sz="2800" dirty="0"/>
              <a:t> and </a:t>
            </a:r>
            <a:r>
              <a:rPr lang="en-US" sz="2800" dirty="0">
                <a:solidFill>
                  <a:srgbClr val="FF0000"/>
                </a:solidFill>
              </a:rPr>
              <a:t>ROLLBACK TO SAVEPOINT</a:t>
            </a:r>
          </a:p>
          <a:p>
            <a:pPr>
              <a:lnSpc>
                <a:spcPct val="90000"/>
              </a:lnSpc>
            </a:pPr>
            <a:endParaRPr lang="en-US" sz="2800" dirty="0">
              <a:solidFill>
                <a:srgbClr val="FF0000"/>
              </a:solidFill>
            </a:endParaRPr>
          </a:p>
          <a:p>
            <a:pPr>
              <a:lnSpc>
                <a:spcPct val="90000"/>
              </a:lnSpc>
            </a:pPr>
            <a:r>
              <a:rPr lang="en-US" sz="2000" dirty="0">
                <a:solidFill>
                  <a:srgbClr val="FF0000"/>
                </a:solidFill>
              </a:rPr>
              <a:t>NOTE:</a:t>
            </a:r>
            <a:r>
              <a:rPr lang="en-US" sz="2000" dirty="0"/>
              <a:t> This </a:t>
            </a:r>
            <a:r>
              <a:rPr lang="en-US" sz="2000" i="1" dirty="0"/>
              <a:t>syntax</a:t>
            </a:r>
            <a:r>
              <a:rPr lang="en-US" sz="2000" dirty="0"/>
              <a:t> can be used in any of MySQL</a:t>
            </a:r>
            <a:r>
              <a:rPr lang="ja-JP" altLang="en-US" sz="2000" dirty="0">
                <a:latin typeface="Arial"/>
              </a:rPr>
              <a:t>’</a:t>
            </a:r>
            <a:r>
              <a:rPr lang="en-US" sz="2000" dirty="0"/>
              <a:t>s database engines - but it only </a:t>
            </a:r>
            <a:r>
              <a:rPr lang="en-US" sz="2000" b="1" i="1" dirty="0"/>
              <a:t>WORKS</a:t>
            </a:r>
            <a:r>
              <a:rPr lang="en-US" sz="2000" dirty="0"/>
              <a:t> when using the </a:t>
            </a:r>
            <a:r>
              <a:rPr lang="en-US" sz="2000" b="1" dirty="0" err="1"/>
              <a:t>InnoDB</a:t>
            </a:r>
            <a:r>
              <a:rPr lang="en-US" sz="2000" b="1" dirty="0"/>
              <a:t> engine </a:t>
            </a:r>
            <a:r>
              <a:rPr lang="en-US" sz="2000" dirty="0"/>
              <a:t>(which can be set up when the tables are created)</a:t>
            </a:r>
            <a:endParaRPr lang="en-US" sz="2000" dirty="0">
              <a:solidFill>
                <a:srgbClr val="FF0000"/>
              </a:solidFill>
            </a:endParaRPr>
          </a:p>
          <a:p>
            <a:pPr>
              <a:lnSpc>
                <a:spcPct val="90000"/>
              </a:lnSpc>
              <a:buFontTx/>
              <a:buNone/>
            </a:pPr>
            <a:endParaRPr lang="en-US" sz="2000" dirty="0">
              <a:solidFill>
                <a:srgbClr val="FF0000"/>
              </a:solidFill>
            </a:endParaRP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105922" name="Rectangle 2"/>
          <p:cNvSpPr>
            <a:spLocks noGrp="1" noChangeArrowheads="1"/>
          </p:cNvSpPr>
          <p:nvPr>
            <p:ph type="title"/>
          </p:nvPr>
        </p:nvSpPr>
        <p:spPr/>
        <p:txBody>
          <a:bodyPr/>
          <a:lstStyle/>
          <a:p>
            <a:r>
              <a:rPr lang="en-US"/>
              <a:t>Transactions in MySQL (5.0+)</a:t>
            </a:r>
          </a:p>
        </p:txBody>
      </p:sp>
      <p:sp>
        <p:nvSpPr>
          <p:cNvPr id="1105923" name="Rectangle 3"/>
          <p:cNvSpPr>
            <a:spLocks noGrp="1" noChangeArrowheads="1"/>
          </p:cNvSpPr>
          <p:nvPr>
            <p:ph type="body" idx="1"/>
          </p:nvPr>
        </p:nvSpPr>
        <p:spPr/>
        <p:txBody>
          <a:bodyPr/>
          <a:lstStyle/>
          <a:p>
            <a:pPr>
              <a:lnSpc>
                <a:spcPct val="90000"/>
              </a:lnSpc>
            </a:pPr>
            <a:r>
              <a:rPr lang="en-US" sz="2400" dirty="0"/>
              <a:t>START TRANSACTION [WITH CONSISTENT SNAPSHOT] | BEGIN [WORK]</a:t>
            </a:r>
          </a:p>
          <a:p>
            <a:pPr>
              <a:lnSpc>
                <a:spcPct val="90000"/>
              </a:lnSpc>
            </a:pPr>
            <a:r>
              <a:rPr lang="en-US" sz="2400" dirty="0"/>
              <a:t>COMMIT [WORK] [AND [NO] CHAIN] [[NO] RELEASE]</a:t>
            </a:r>
          </a:p>
          <a:p>
            <a:pPr>
              <a:lnSpc>
                <a:spcPct val="90000"/>
              </a:lnSpc>
            </a:pPr>
            <a:r>
              <a:rPr lang="en-US" sz="2400" dirty="0"/>
              <a:t>ROLLBACK [WORK] [AND [NO] CHAIN] [[NO] RELEASE]</a:t>
            </a:r>
          </a:p>
          <a:p>
            <a:pPr>
              <a:lnSpc>
                <a:spcPct val="90000"/>
              </a:lnSpc>
            </a:pPr>
            <a:r>
              <a:rPr lang="en-US" sz="2400" dirty="0"/>
              <a:t>SET AUTOCOMMIT = {0 | 1}</a:t>
            </a:r>
          </a:p>
          <a:p>
            <a:pPr>
              <a:lnSpc>
                <a:spcPct val="90000"/>
              </a:lnSpc>
            </a:pPr>
            <a:endParaRPr lang="en-US" sz="2400" dirty="0"/>
          </a:p>
          <a:p>
            <a:pPr>
              <a:lnSpc>
                <a:spcPct val="90000"/>
              </a:lnSpc>
            </a:pPr>
            <a:r>
              <a:rPr lang="en-US" sz="2400" dirty="0"/>
              <a:t>The START TRANSACTION and BEGIN statement begin a new transaction. COMMIT commits the current transaction, making its changes permanent. ROLLBACK rolls back the current transaction, canceling its changes. </a:t>
            </a:r>
            <a:r>
              <a:rPr lang="en-US" sz="2400" i="1" dirty="0"/>
              <a:t>The SET AUTOCOMMIT statement disables or enables the default </a:t>
            </a:r>
            <a:r>
              <a:rPr lang="en-US" sz="2400" i="1" dirty="0" err="1"/>
              <a:t>autocommit</a:t>
            </a:r>
            <a:r>
              <a:rPr lang="en-US" sz="2400" i="1" dirty="0"/>
              <a:t> mode for the current connection </a:t>
            </a:r>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107970" name="Rectangle 2"/>
          <p:cNvSpPr>
            <a:spLocks noGrp="1" noChangeArrowheads="1"/>
          </p:cNvSpPr>
          <p:nvPr>
            <p:ph type="title"/>
          </p:nvPr>
        </p:nvSpPr>
        <p:spPr/>
        <p:txBody>
          <a:bodyPr/>
          <a:lstStyle/>
          <a:p>
            <a:r>
              <a:rPr lang="en-US"/>
              <a:t>MySQL: Explicit locking of tables</a:t>
            </a:r>
          </a:p>
        </p:txBody>
      </p:sp>
      <p:sp>
        <p:nvSpPr>
          <p:cNvPr id="1107971" name="Rectangle 3"/>
          <p:cNvSpPr>
            <a:spLocks noGrp="1" noChangeArrowheads="1"/>
          </p:cNvSpPr>
          <p:nvPr>
            <p:ph type="body" idx="1"/>
          </p:nvPr>
        </p:nvSpPr>
        <p:spPr/>
        <p:txBody>
          <a:bodyPr/>
          <a:lstStyle/>
          <a:p>
            <a:pPr>
              <a:lnSpc>
                <a:spcPct val="70000"/>
              </a:lnSpc>
            </a:pPr>
            <a:r>
              <a:rPr lang="en-US" sz="2400" dirty="0"/>
              <a:t>LOCK TABLES</a:t>
            </a:r>
          </a:p>
          <a:p>
            <a:pPr>
              <a:lnSpc>
                <a:spcPct val="70000"/>
              </a:lnSpc>
              <a:buFontTx/>
              <a:buNone/>
            </a:pPr>
            <a:r>
              <a:rPr lang="en-US" sz="2400" dirty="0"/>
              <a:t>    </a:t>
            </a:r>
            <a:r>
              <a:rPr lang="en-US" sz="2400" dirty="0" err="1"/>
              <a:t>tbl_name</a:t>
            </a:r>
            <a:r>
              <a:rPr lang="en-US" sz="2400" dirty="0"/>
              <a:t> [[AS] alias] </a:t>
            </a:r>
            <a:r>
              <a:rPr lang="en-US" sz="2400" dirty="0" err="1"/>
              <a:t>lock_type</a:t>
            </a:r>
            <a:endParaRPr lang="en-US" sz="2400" dirty="0"/>
          </a:p>
          <a:p>
            <a:pPr>
              <a:lnSpc>
                <a:spcPct val="70000"/>
              </a:lnSpc>
              <a:buFontTx/>
              <a:buNone/>
            </a:pPr>
            <a:r>
              <a:rPr lang="en-US" sz="2400" dirty="0"/>
              <a:t>    [, </a:t>
            </a:r>
            <a:r>
              <a:rPr lang="en-US" sz="2400" dirty="0" err="1"/>
              <a:t>tbl_name</a:t>
            </a:r>
            <a:r>
              <a:rPr lang="en-US" sz="2400" dirty="0"/>
              <a:t> [[AS] alias] </a:t>
            </a:r>
            <a:r>
              <a:rPr lang="en-US" sz="2400" dirty="0" err="1"/>
              <a:t>lock_type</a:t>
            </a:r>
            <a:r>
              <a:rPr lang="en-US" sz="2400" dirty="0"/>
              <a:t>] ...</a:t>
            </a:r>
          </a:p>
          <a:p>
            <a:pPr>
              <a:lnSpc>
                <a:spcPct val="70000"/>
              </a:lnSpc>
            </a:pPr>
            <a:endParaRPr lang="en-US" sz="2400" dirty="0"/>
          </a:p>
          <a:p>
            <a:pPr>
              <a:lnSpc>
                <a:spcPct val="70000"/>
              </a:lnSpc>
            </a:pPr>
            <a:r>
              <a:rPr lang="en-US" sz="2400" dirty="0" err="1"/>
              <a:t>lock_type</a:t>
            </a:r>
            <a:r>
              <a:rPr lang="en-US" sz="2400" dirty="0"/>
              <a:t>:</a:t>
            </a:r>
          </a:p>
          <a:p>
            <a:pPr>
              <a:lnSpc>
                <a:spcPct val="70000"/>
              </a:lnSpc>
              <a:buFontTx/>
              <a:buNone/>
            </a:pPr>
            <a:r>
              <a:rPr lang="en-US" sz="2400" dirty="0"/>
              <a:t>    READ [LOCAL]  | [LOW_PRIORITY] WRITE</a:t>
            </a:r>
          </a:p>
          <a:p>
            <a:pPr>
              <a:lnSpc>
                <a:spcPct val="70000"/>
              </a:lnSpc>
            </a:pPr>
            <a:endParaRPr lang="en-US" sz="2400" dirty="0"/>
          </a:p>
          <a:p>
            <a:pPr>
              <a:lnSpc>
                <a:spcPct val="70000"/>
              </a:lnSpc>
            </a:pPr>
            <a:r>
              <a:rPr lang="en-US" sz="2400" dirty="0"/>
              <a:t>UNLOCK TABLES</a:t>
            </a:r>
          </a:p>
          <a:p>
            <a:pPr>
              <a:lnSpc>
                <a:spcPct val="70000"/>
              </a:lnSpc>
            </a:pPr>
            <a:endParaRPr lang="en-US" sz="2400" dirty="0"/>
          </a:p>
          <a:p>
            <a:pPr>
              <a:lnSpc>
                <a:spcPct val="70000"/>
              </a:lnSpc>
            </a:pPr>
            <a:r>
              <a:rPr lang="en-US" sz="2400" dirty="0"/>
              <a:t>MySQL enables client sessions to acquire table locks explicitly for the purpose of cooperating with other sessions for access to tables, or to prevent other sessions from modifying tables during periods when a session requires exclusive access to them. A session can acquire or release locks only for itself. One session cannot acquire locks for another session or release locks held by another session. </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33218" name="Rectangle 2"/>
          <p:cNvSpPr>
            <a:spLocks noGrp="1" noChangeArrowheads="1"/>
          </p:cNvSpPr>
          <p:nvPr>
            <p:ph type="title"/>
          </p:nvPr>
        </p:nvSpPr>
        <p:spPr/>
        <p:txBody>
          <a:bodyPr/>
          <a:lstStyle/>
          <a:p>
            <a:r>
              <a:rPr lang="en-US" sz="2800"/>
              <a:t>Security  and Integrity Functions in Database Administration</a:t>
            </a:r>
          </a:p>
        </p:txBody>
      </p:sp>
      <p:sp>
        <p:nvSpPr>
          <p:cNvPr id="1033219" name="Rectangle 3"/>
          <p:cNvSpPr>
            <a:spLocks noGrp="1" noChangeArrowheads="1"/>
          </p:cNvSpPr>
          <p:nvPr>
            <p:ph type="body" idx="1"/>
          </p:nvPr>
        </p:nvSpPr>
        <p:spPr/>
        <p:txBody>
          <a:bodyPr/>
          <a:lstStyle/>
          <a:p>
            <a:r>
              <a:rPr lang="en-US">
                <a:solidFill>
                  <a:srgbClr val="CCCCCC"/>
                </a:solidFill>
              </a:rPr>
              <a:t>Data Integrity</a:t>
            </a:r>
          </a:p>
          <a:p>
            <a:r>
              <a:rPr lang="en-US"/>
              <a:t>Security Management</a:t>
            </a:r>
          </a:p>
          <a:p>
            <a:r>
              <a:rPr lang="en-US">
                <a:solidFill>
                  <a:srgbClr val="CCCCCC"/>
                </a:solidFill>
              </a:rPr>
              <a:t>Backup and Recovery</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Date Placeholder 3"/>
          <p:cNvSpPr>
            <a:spLocks noGrp="1"/>
          </p:cNvSpPr>
          <p:nvPr>
            <p:ph type="dt" sz="half" idx="10"/>
          </p:nvPr>
        </p:nvSpPr>
        <p:spPr/>
        <p:txBody>
          <a:bodyPr/>
          <a:lstStyle/>
          <a:p>
            <a:r>
              <a:rPr lang="en-US" smtClean="0"/>
              <a:t>IS 257 - Fall 2015</a:t>
            </a:r>
            <a:endParaRPr lang="en-US"/>
          </a:p>
        </p:txBody>
      </p:sp>
      <p:sp>
        <p:nvSpPr>
          <p:cNvPr id="1357826" name="Rectangle 2"/>
          <p:cNvSpPr>
            <a:spLocks noGrp="1" noChangeArrowheads="1"/>
          </p:cNvSpPr>
          <p:nvPr>
            <p:ph type="title"/>
          </p:nvPr>
        </p:nvSpPr>
        <p:spPr/>
        <p:txBody>
          <a:bodyPr/>
          <a:lstStyle/>
          <a:p>
            <a:r>
              <a:rPr lang="en-US"/>
              <a:t>JDBC</a:t>
            </a:r>
          </a:p>
        </p:txBody>
      </p:sp>
      <p:sp>
        <p:nvSpPr>
          <p:cNvPr id="1357851" name="Rectangle 27"/>
          <p:cNvSpPr>
            <a:spLocks noGrp="1" noChangeArrowheads="1"/>
          </p:cNvSpPr>
          <p:nvPr>
            <p:ph type="body" idx="1"/>
          </p:nvPr>
        </p:nvSpPr>
        <p:spPr>
          <a:xfrm>
            <a:off x="457200" y="1219200"/>
            <a:ext cx="8229600" cy="1371600"/>
          </a:xfrm>
        </p:spPr>
        <p:txBody>
          <a:bodyPr/>
          <a:lstStyle/>
          <a:p>
            <a:pPr>
              <a:lnSpc>
                <a:spcPct val="90000"/>
              </a:lnSpc>
            </a:pPr>
            <a:r>
              <a:rPr lang="en-US"/>
              <a:t>Provides a standard set of interfaces for any DBMS with a JDBC driver – using SQL to specify the databases operations.</a:t>
            </a:r>
          </a:p>
        </p:txBody>
      </p:sp>
      <p:grpSp>
        <p:nvGrpSpPr>
          <p:cNvPr id="1357900" name="Group 76"/>
          <p:cNvGrpSpPr>
            <a:grpSpLocks/>
          </p:cNvGrpSpPr>
          <p:nvPr/>
        </p:nvGrpSpPr>
        <p:grpSpPr bwMode="auto">
          <a:xfrm>
            <a:off x="533400" y="2667000"/>
            <a:ext cx="8153400" cy="3810000"/>
            <a:chOff x="336" y="1680"/>
            <a:chExt cx="5136" cy="2400"/>
          </a:xfrm>
        </p:grpSpPr>
        <p:sp>
          <p:nvSpPr>
            <p:cNvPr id="1357898" name="AutoShape 74"/>
            <p:cNvSpPr>
              <a:spLocks noChangeArrowheads="1"/>
            </p:cNvSpPr>
            <p:nvPr/>
          </p:nvSpPr>
          <p:spPr bwMode="auto">
            <a:xfrm>
              <a:off x="336" y="1680"/>
              <a:ext cx="5136" cy="1200"/>
            </a:xfrm>
            <a:prstGeom prst="roundRect">
              <a:avLst>
                <a:gd name="adj" fmla="val 16667"/>
              </a:avLst>
            </a:prstGeom>
            <a:solidFill>
              <a:srgbClr val="FF99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solidFill>
                  <a:srgbClr val="FF9900"/>
                </a:solidFill>
              </a:endParaRPr>
            </a:p>
          </p:txBody>
        </p:sp>
        <p:sp>
          <p:nvSpPr>
            <p:cNvPr id="1357853" name="AutoShape 29"/>
            <p:cNvSpPr>
              <a:spLocks noChangeArrowheads="1"/>
            </p:cNvSpPr>
            <p:nvPr/>
          </p:nvSpPr>
          <p:spPr bwMode="auto">
            <a:xfrm>
              <a:off x="57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1" name="AutoShape 47"/>
            <p:cNvSpPr>
              <a:spLocks noChangeArrowheads="1"/>
            </p:cNvSpPr>
            <p:nvPr/>
          </p:nvSpPr>
          <p:spPr bwMode="auto">
            <a:xfrm>
              <a:off x="576" y="2160"/>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Statement</a:t>
              </a:r>
            </a:p>
          </p:txBody>
        </p:sp>
        <p:sp>
          <p:nvSpPr>
            <p:cNvPr id="1357872" name="AutoShape 48"/>
            <p:cNvSpPr>
              <a:spLocks noChangeArrowheads="1"/>
            </p:cNvSpPr>
            <p:nvPr/>
          </p:nvSpPr>
          <p:spPr bwMode="auto">
            <a:xfrm>
              <a:off x="225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3" name="AutoShape 49"/>
            <p:cNvSpPr>
              <a:spLocks noChangeArrowheads="1"/>
            </p:cNvSpPr>
            <p:nvPr/>
          </p:nvSpPr>
          <p:spPr bwMode="auto">
            <a:xfrm>
              <a:off x="4176" y="172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Resultset</a:t>
              </a:r>
            </a:p>
          </p:txBody>
        </p:sp>
        <p:sp>
          <p:nvSpPr>
            <p:cNvPr id="1357874" name="AutoShape 50"/>
            <p:cNvSpPr>
              <a:spLocks noChangeArrowheads="1"/>
            </p:cNvSpPr>
            <p:nvPr/>
          </p:nvSpPr>
          <p:spPr bwMode="auto">
            <a:xfrm>
              <a:off x="2256" y="2592"/>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Connection</a:t>
              </a:r>
            </a:p>
          </p:txBody>
        </p:sp>
        <p:sp>
          <p:nvSpPr>
            <p:cNvPr id="1357875" name="AutoShape 51"/>
            <p:cNvSpPr>
              <a:spLocks noChangeArrowheads="1"/>
            </p:cNvSpPr>
            <p:nvPr/>
          </p:nvSpPr>
          <p:spPr bwMode="auto">
            <a:xfrm>
              <a:off x="2112" y="2160"/>
              <a:ext cx="1296"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PreparedStatement</a:t>
              </a:r>
            </a:p>
          </p:txBody>
        </p:sp>
        <p:sp>
          <p:nvSpPr>
            <p:cNvPr id="1357876" name="AutoShape 52"/>
            <p:cNvSpPr>
              <a:spLocks noChangeArrowheads="1"/>
            </p:cNvSpPr>
            <p:nvPr/>
          </p:nvSpPr>
          <p:spPr bwMode="auto">
            <a:xfrm>
              <a:off x="4080" y="2160"/>
              <a:ext cx="1200"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CallableStatement</a:t>
              </a:r>
            </a:p>
          </p:txBody>
        </p:sp>
        <p:cxnSp>
          <p:nvCxnSpPr>
            <p:cNvPr id="1357877" name="AutoShape 53"/>
            <p:cNvCxnSpPr>
              <a:cxnSpLocks noChangeShapeType="1"/>
              <a:stCxn id="1357853" idx="2"/>
              <a:endCxn id="1357871" idx="0"/>
            </p:cNvCxnSpPr>
            <p:nvPr/>
          </p:nvCxnSpPr>
          <p:spPr bwMode="auto">
            <a:xfrm>
              <a:off x="108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78" name="AutoShape 54"/>
            <p:cNvCxnSpPr>
              <a:cxnSpLocks noChangeShapeType="1"/>
              <a:stCxn id="1357872" idx="2"/>
              <a:endCxn id="1357875" idx="0"/>
            </p:cNvCxnSpPr>
            <p:nvPr/>
          </p:nvCxnSpPr>
          <p:spPr bwMode="auto">
            <a:xfrm>
              <a:off x="276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79" name="AutoShape 55"/>
            <p:cNvCxnSpPr>
              <a:cxnSpLocks noChangeShapeType="1"/>
              <a:stCxn id="1357873" idx="2"/>
              <a:endCxn id="1357876" idx="0"/>
            </p:cNvCxnSpPr>
            <p:nvPr/>
          </p:nvCxnSpPr>
          <p:spPr bwMode="auto">
            <a:xfrm>
              <a:off x="4680" y="1974"/>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0" name="AutoShape 56"/>
            <p:cNvCxnSpPr>
              <a:cxnSpLocks noChangeShapeType="1"/>
              <a:stCxn id="1357875" idx="2"/>
              <a:endCxn id="1357874" idx="0"/>
            </p:cNvCxnSpPr>
            <p:nvPr/>
          </p:nvCxnSpPr>
          <p:spPr bwMode="auto">
            <a:xfrm>
              <a:off x="2760" y="2406"/>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1" name="AutoShape 57"/>
            <p:cNvCxnSpPr>
              <a:cxnSpLocks noChangeShapeType="1"/>
              <a:stCxn id="1357871" idx="2"/>
              <a:endCxn id="1357874" idx="1"/>
            </p:cNvCxnSpPr>
            <p:nvPr/>
          </p:nvCxnSpPr>
          <p:spPr bwMode="auto">
            <a:xfrm rot="16200000" flipH="1">
              <a:off x="1512" y="1974"/>
              <a:ext cx="306" cy="1170"/>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2" name="AutoShape 58"/>
            <p:cNvCxnSpPr>
              <a:cxnSpLocks noChangeShapeType="1"/>
              <a:stCxn id="1357876" idx="2"/>
              <a:endCxn id="1357874" idx="3"/>
            </p:cNvCxnSpPr>
            <p:nvPr/>
          </p:nvCxnSpPr>
          <p:spPr bwMode="auto">
            <a:xfrm rot="5400000">
              <a:off x="3822" y="1854"/>
              <a:ext cx="306" cy="1410"/>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83" name="AutoShape 59"/>
            <p:cNvSpPr>
              <a:spLocks noChangeArrowheads="1"/>
            </p:cNvSpPr>
            <p:nvPr/>
          </p:nvSpPr>
          <p:spPr bwMode="auto">
            <a:xfrm>
              <a:off x="2256" y="3024"/>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DriverManager</a:t>
              </a:r>
            </a:p>
          </p:txBody>
        </p:sp>
        <p:sp>
          <p:nvSpPr>
            <p:cNvPr id="1357884" name="AutoShape 60"/>
            <p:cNvSpPr>
              <a:spLocks noChangeArrowheads="1"/>
            </p:cNvSpPr>
            <p:nvPr/>
          </p:nvSpPr>
          <p:spPr bwMode="auto">
            <a:xfrm>
              <a:off x="528" y="3360"/>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Oracle Driver</a:t>
              </a:r>
            </a:p>
          </p:txBody>
        </p:sp>
        <p:sp>
          <p:nvSpPr>
            <p:cNvPr id="1357885" name="AutoShape 61"/>
            <p:cNvSpPr>
              <a:spLocks noChangeArrowheads="1"/>
            </p:cNvSpPr>
            <p:nvPr/>
          </p:nvSpPr>
          <p:spPr bwMode="auto">
            <a:xfrm>
              <a:off x="2256" y="340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ODBC Driver</a:t>
              </a:r>
            </a:p>
          </p:txBody>
        </p:sp>
        <p:sp>
          <p:nvSpPr>
            <p:cNvPr id="1357886" name="AutoShape 62"/>
            <p:cNvSpPr>
              <a:spLocks noChangeArrowheads="1"/>
            </p:cNvSpPr>
            <p:nvPr/>
          </p:nvSpPr>
          <p:spPr bwMode="auto">
            <a:xfrm>
              <a:off x="4128" y="3408"/>
              <a:ext cx="1008" cy="240"/>
            </a:xfrm>
            <a:prstGeom prst="flowChartProcess">
              <a:avLst/>
            </a:prstGeom>
            <a:solidFill>
              <a:schemeClr val="accent1"/>
            </a:solidFill>
            <a:ln w="1905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Postgres Driver</a:t>
              </a:r>
            </a:p>
          </p:txBody>
        </p:sp>
        <p:cxnSp>
          <p:nvCxnSpPr>
            <p:cNvPr id="1357887" name="AutoShape 63"/>
            <p:cNvCxnSpPr>
              <a:cxnSpLocks noChangeShapeType="1"/>
              <a:stCxn id="1357874" idx="2"/>
              <a:endCxn id="1357883" idx="0"/>
            </p:cNvCxnSpPr>
            <p:nvPr/>
          </p:nvCxnSpPr>
          <p:spPr bwMode="auto">
            <a:xfrm>
              <a:off x="2760" y="2838"/>
              <a:ext cx="0" cy="180"/>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88" name="AutoShape 64"/>
            <p:cNvCxnSpPr>
              <a:cxnSpLocks noChangeShapeType="1"/>
              <a:stCxn id="1357883" idx="2"/>
              <a:endCxn id="1357885" idx="0"/>
            </p:cNvCxnSpPr>
            <p:nvPr/>
          </p:nvCxnSpPr>
          <p:spPr bwMode="auto">
            <a:xfrm>
              <a:off x="2760" y="3270"/>
              <a:ext cx="0" cy="132"/>
            </a:xfrm>
            <a:prstGeom prst="straightConnector1">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0" name="AutoShape 66"/>
            <p:cNvCxnSpPr>
              <a:cxnSpLocks noChangeShapeType="1"/>
              <a:stCxn id="1357884" idx="0"/>
              <a:endCxn id="1357883" idx="1"/>
            </p:cNvCxnSpPr>
            <p:nvPr/>
          </p:nvCxnSpPr>
          <p:spPr bwMode="auto">
            <a:xfrm rot="16200000">
              <a:off x="1536" y="2640"/>
              <a:ext cx="210" cy="1218"/>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1" name="AutoShape 67"/>
            <p:cNvCxnSpPr>
              <a:cxnSpLocks noChangeShapeType="1"/>
              <a:stCxn id="1357883" idx="3"/>
              <a:endCxn id="1357886" idx="0"/>
            </p:cNvCxnSpPr>
            <p:nvPr/>
          </p:nvCxnSpPr>
          <p:spPr bwMode="auto">
            <a:xfrm>
              <a:off x="3270" y="3144"/>
              <a:ext cx="1362" cy="258"/>
            </a:xfrm>
            <a:prstGeom prst="bentConnector2">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92" name="AutoShape 68"/>
            <p:cNvSpPr>
              <a:spLocks noChangeArrowheads="1"/>
            </p:cNvSpPr>
            <p:nvPr/>
          </p:nvSpPr>
          <p:spPr bwMode="auto">
            <a:xfrm>
              <a:off x="624" y="3792"/>
              <a:ext cx="816"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Oracle DB</a:t>
              </a:r>
            </a:p>
          </p:txBody>
        </p:sp>
        <p:sp>
          <p:nvSpPr>
            <p:cNvPr id="1357893" name="AutoShape 69"/>
            <p:cNvSpPr>
              <a:spLocks noChangeArrowheads="1"/>
            </p:cNvSpPr>
            <p:nvPr/>
          </p:nvSpPr>
          <p:spPr bwMode="auto">
            <a:xfrm>
              <a:off x="4128" y="3792"/>
              <a:ext cx="1008"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Postgres DB</a:t>
              </a:r>
            </a:p>
          </p:txBody>
        </p:sp>
        <p:sp>
          <p:nvSpPr>
            <p:cNvPr id="1357894" name="AutoShape 70"/>
            <p:cNvSpPr>
              <a:spLocks noChangeArrowheads="1"/>
            </p:cNvSpPr>
            <p:nvPr/>
          </p:nvSpPr>
          <p:spPr bwMode="auto">
            <a:xfrm>
              <a:off x="2304" y="3792"/>
              <a:ext cx="912" cy="288"/>
            </a:xfrm>
            <a:prstGeom prst="can">
              <a:avLst>
                <a:gd name="adj" fmla="val 250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r>
                <a:rPr lang="en-US">
                  <a:solidFill>
                    <a:srgbClr val="FFFFFF"/>
                  </a:solidFill>
                </a:rPr>
                <a:t>ODBC DB</a:t>
              </a:r>
            </a:p>
          </p:txBody>
        </p:sp>
        <p:cxnSp>
          <p:nvCxnSpPr>
            <p:cNvPr id="1357895" name="AutoShape 71"/>
            <p:cNvCxnSpPr>
              <a:cxnSpLocks noChangeShapeType="1"/>
              <a:stCxn id="1357884" idx="2"/>
              <a:endCxn id="1357892" idx="1"/>
            </p:cNvCxnSpPr>
            <p:nvPr/>
          </p:nvCxnSpPr>
          <p:spPr bwMode="auto">
            <a:xfrm>
              <a:off x="1032" y="3606"/>
              <a:ext cx="0" cy="18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6" name="AutoShape 72"/>
            <p:cNvCxnSpPr>
              <a:cxnSpLocks noChangeShapeType="1"/>
              <a:stCxn id="1357885" idx="2"/>
              <a:endCxn id="1357894" idx="1"/>
            </p:cNvCxnSpPr>
            <p:nvPr/>
          </p:nvCxnSpPr>
          <p:spPr bwMode="auto">
            <a:xfrm>
              <a:off x="2760" y="3654"/>
              <a:ext cx="0" cy="1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357897" name="AutoShape 73"/>
            <p:cNvCxnSpPr>
              <a:cxnSpLocks noChangeShapeType="1"/>
              <a:stCxn id="1357886" idx="2"/>
              <a:endCxn id="1357893" idx="1"/>
            </p:cNvCxnSpPr>
            <p:nvPr/>
          </p:nvCxnSpPr>
          <p:spPr bwMode="auto">
            <a:xfrm>
              <a:off x="4632" y="3654"/>
              <a:ext cx="0" cy="1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57899" name="Text Box 75"/>
            <p:cNvSpPr txBox="1">
              <a:spLocks noChangeArrowheads="1"/>
            </p:cNvSpPr>
            <p:nvPr/>
          </p:nvSpPr>
          <p:spPr bwMode="auto">
            <a:xfrm>
              <a:off x="336" y="2640"/>
              <a:ext cx="1056" cy="4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a:t>Application</a:t>
              </a:r>
            </a:p>
            <a:p>
              <a:endParaRPr lang="en-US"/>
            </a:p>
          </p:txBody>
        </p:sp>
      </p:grpSp>
    </p:spTree>
    <p:extLst>
      <p:ext uri="{BB962C8B-B14F-4D97-AF65-F5344CB8AC3E}">
        <p14:creationId xmlns:p14="http://schemas.microsoft.com/office/powerpoint/2010/main" val="4230932607"/>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05572" name="Rectangle 4"/>
          <p:cNvSpPr>
            <a:spLocks noGrp="1" noChangeArrowheads="1"/>
          </p:cNvSpPr>
          <p:nvPr>
            <p:ph type="title"/>
          </p:nvPr>
        </p:nvSpPr>
        <p:spPr/>
        <p:txBody>
          <a:bodyPr/>
          <a:lstStyle/>
          <a:p>
            <a:r>
              <a:rPr lang="en-US"/>
              <a:t>Database Security</a:t>
            </a:r>
          </a:p>
        </p:txBody>
      </p:sp>
      <p:sp>
        <p:nvSpPr>
          <p:cNvPr id="1005573" name="Rectangle 5"/>
          <p:cNvSpPr>
            <a:spLocks noGrp="1" noChangeArrowheads="1"/>
          </p:cNvSpPr>
          <p:nvPr>
            <p:ph type="body" idx="1"/>
          </p:nvPr>
        </p:nvSpPr>
        <p:spPr/>
        <p:txBody>
          <a:bodyPr/>
          <a:lstStyle/>
          <a:p>
            <a:r>
              <a:rPr lang="en-US" sz="2800"/>
              <a:t>Views or restricted subschemas</a:t>
            </a:r>
          </a:p>
          <a:p>
            <a:r>
              <a:rPr lang="en-US" sz="2800"/>
              <a:t>Authorization rules to identify users and the actions they can perform</a:t>
            </a:r>
          </a:p>
          <a:p>
            <a:r>
              <a:rPr lang="en-US" sz="2800"/>
              <a:t>User-defined procedures (with rule systems or triggers) to define additional constraints or limitations in using the database</a:t>
            </a:r>
          </a:p>
          <a:p>
            <a:r>
              <a:rPr lang="en-US" sz="2800"/>
              <a:t>Encryption to encode sensitive data</a:t>
            </a:r>
          </a:p>
          <a:p>
            <a:r>
              <a:rPr lang="en-US" sz="2800"/>
              <a:t>Authentication schemes to positively identify a person attempting to gain access to the database</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06596" name="Rectangle 4"/>
          <p:cNvSpPr>
            <a:spLocks noGrp="1" noChangeArrowheads="1"/>
          </p:cNvSpPr>
          <p:nvPr>
            <p:ph type="title"/>
          </p:nvPr>
        </p:nvSpPr>
        <p:spPr/>
        <p:txBody>
          <a:bodyPr/>
          <a:lstStyle/>
          <a:p>
            <a:r>
              <a:rPr lang="en-US"/>
              <a:t>Views</a:t>
            </a:r>
          </a:p>
        </p:txBody>
      </p:sp>
      <p:sp>
        <p:nvSpPr>
          <p:cNvPr id="1006597" name="Rectangle 5"/>
          <p:cNvSpPr>
            <a:spLocks noGrp="1" noChangeArrowheads="1"/>
          </p:cNvSpPr>
          <p:nvPr>
            <p:ph type="body" idx="1"/>
          </p:nvPr>
        </p:nvSpPr>
        <p:spPr/>
        <p:txBody>
          <a:bodyPr/>
          <a:lstStyle/>
          <a:p>
            <a:r>
              <a:rPr lang="en-US"/>
              <a:t>A subset of the database presented to some set of users</a:t>
            </a:r>
          </a:p>
          <a:p>
            <a:pPr lvl="1"/>
            <a:r>
              <a:rPr lang="en-US"/>
              <a:t>SQL: </a:t>
            </a:r>
          </a:p>
          <a:p>
            <a:pPr lvl="1">
              <a:buFontTx/>
              <a:buNone/>
            </a:pPr>
            <a:r>
              <a:rPr lang="en-US"/>
              <a:t>   CREATE VIEW viewname AS SELECT  field1, field2, field3,…, FROM table1, table2 WHERE &lt;where clause&gt;;</a:t>
            </a:r>
          </a:p>
          <a:p>
            <a:pPr lvl="1"/>
            <a:r>
              <a:rPr lang="en-US"/>
              <a:t>Note: </a:t>
            </a:r>
            <a:r>
              <a:rPr lang="ja-JP" altLang="en-US">
                <a:latin typeface="Arial"/>
              </a:rPr>
              <a:t>“</a:t>
            </a:r>
            <a:r>
              <a:rPr lang="en-US"/>
              <a:t>queries</a:t>
            </a:r>
            <a:r>
              <a:rPr lang="ja-JP" altLang="en-US">
                <a:latin typeface="Arial"/>
              </a:rPr>
              <a:t>”</a:t>
            </a:r>
            <a:r>
              <a:rPr lang="en-US"/>
              <a:t> in Access function as views</a:t>
            </a:r>
          </a:p>
        </p:txBody>
      </p: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Date Placeholder 3"/>
          <p:cNvSpPr>
            <a:spLocks noGrp="1"/>
          </p:cNvSpPr>
          <p:nvPr>
            <p:ph type="dt" sz="half" idx="10"/>
          </p:nvPr>
        </p:nvSpPr>
        <p:spPr/>
        <p:txBody>
          <a:bodyPr/>
          <a:lstStyle/>
          <a:p>
            <a:r>
              <a:rPr lang="en-US" smtClean="0"/>
              <a:t>IS 257 - Fall 2015</a:t>
            </a:r>
            <a:endParaRPr lang="en-US"/>
          </a:p>
        </p:txBody>
      </p:sp>
      <p:sp>
        <p:nvSpPr>
          <p:cNvPr id="1038338" name="Rectangle 2"/>
          <p:cNvSpPr>
            <a:spLocks noGrp="1" noChangeArrowheads="1"/>
          </p:cNvSpPr>
          <p:nvPr>
            <p:ph type="title"/>
          </p:nvPr>
        </p:nvSpPr>
        <p:spPr/>
        <p:txBody>
          <a:bodyPr/>
          <a:lstStyle/>
          <a:p>
            <a:r>
              <a:rPr lang="en-US"/>
              <a:t>Restricted Views</a:t>
            </a:r>
          </a:p>
        </p:txBody>
      </p:sp>
      <p:sp>
        <p:nvSpPr>
          <p:cNvPr id="1038339" name="Rectangle 3"/>
          <p:cNvSpPr>
            <a:spLocks noGrp="1" noChangeArrowheads="1"/>
          </p:cNvSpPr>
          <p:nvPr>
            <p:ph type="body" idx="1"/>
          </p:nvPr>
        </p:nvSpPr>
        <p:spPr/>
        <p:txBody>
          <a:bodyPr/>
          <a:lstStyle/>
          <a:p>
            <a:r>
              <a:rPr lang="en-US"/>
              <a:t>Main relation has the form:</a:t>
            </a:r>
          </a:p>
        </p:txBody>
      </p:sp>
      <p:graphicFrame>
        <p:nvGraphicFramePr>
          <p:cNvPr id="1038420" name="Group 84"/>
          <p:cNvGraphicFramePr>
            <a:graphicFrameLocks noGrp="1"/>
          </p:cNvGraphicFramePr>
          <p:nvPr/>
        </p:nvGraphicFramePr>
        <p:xfrm>
          <a:off x="381000" y="2527300"/>
          <a:ext cx="8382000" cy="2273301"/>
        </p:xfrm>
        <a:graphic>
          <a:graphicData uri="http://schemas.openxmlformats.org/drawingml/2006/table">
            <a:tbl>
              <a:tblPr/>
              <a:tblGrid>
                <a:gridCol w="1450975"/>
                <a:gridCol w="1128713"/>
                <a:gridCol w="885825"/>
                <a:gridCol w="887412"/>
                <a:gridCol w="1771650"/>
                <a:gridCol w="1060450"/>
                <a:gridCol w="1196975"/>
              </a:tblGrid>
              <a:tr h="857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a:ln>
                            <a:noFill/>
                          </a:ln>
                          <a:solidFill>
                            <a:schemeClr val="tx1"/>
                          </a:solidFill>
                          <a:effectLst/>
                          <a:latin typeface="Arial" charset="0"/>
                          <a:ea typeface="ＭＳ Ｐゴシック" charset="0"/>
                        </a:rPr>
                        <a:t>C_name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C_dept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a:ln>
                            <a:noFill/>
                          </a:ln>
                          <a:solidFill>
                            <a:schemeClr val="tx1"/>
                          </a:solidFill>
                          <a:effectLst/>
                          <a:latin typeface="Arial" charset="0"/>
                          <a:ea typeface="ＭＳ Ｐゴシック" charset="0"/>
                        </a:rPr>
                        <a:t>C_prof</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1" u="none" strike="noStrike" cap="none" normalizeH="0" baseline="0">
                          <a:ln>
                            <a:noFill/>
                          </a:ln>
                          <a:solidFill>
                            <a:schemeClr val="tx1"/>
                          </a:solidFill>
                          <a:effectLst/>
                          <a:latin typeface="Arial" charset="0"/>
                          <a:ea typeface="ＭＳ Ｐゴシック" charset="0"/>
                        </a:rPr>
                        <a:t>TC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J Smith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Cryptography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30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IT Security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14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a:ln>
                            <a:noFill/>
                          </a:ln>
                          <a:solidFill>
                            <a:schemeClr val="tx1"/>
                          </a:solidFill>
                          <a:effectLst/>
                          <a:latin typeface="Arial" charset="0"/>
                          <a:ea typeface="ＭＳ Ｐゴシック" charset="0"/>
                        </a:rPr>
                        <a:t>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8419" name="Text Box 83"/>
          <p:cNvSpPr txBox="1">
            <a:spLocks noChangeArrowheads="1"/>
          </p:cNvSpPr>
          <p:nvPr/>
        </p:nvSpPr>
        <p:spPr bwMode="auto">
          <a:xfrm>
            <a:off x="1736725" y="3851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endParaRPr lang="en-US"/>
          </a:p>
        </p:txBody>
      </p:sp>
      <p:sp>
        <p:nvSpPr>
          <p:cNvPr id="1038421" name="Text Box 85"/>
          <p:cNvSpPr txBox="1">
            <a:spLocks noChangeArrowheads="1"/>
          </p:cNvSpPr>
          <p:nvPr/>
        </p:nvSpPr>
        <p:spPr bwMode="auto">
          <a:xfrm>
            <a:off x="1455738" y="5408613"/>
            <a:ext cx="65119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U = unclassified : S = Secret : TS = Top Secret</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Date Placeholder 3"/>
          <p:cNvSpPr>
            <a:spLocks noGrp="1"/>
          </p:cNvSpPr>
          <p:nvPr>
            <p:ph type="dt" sz="half" idx="10"/>
          </p:nvPr>
        </p:nvSpPr>
        <p:spPr/>
        <p:txBody>
          <a:bodyPr/>
          <a:lstStyle/>
          <a:p>
            <a:r>
              <a:rPr lang="en-US" smtClean="0"/>
              <a:t>IS 257 - Fall 2015</a:t>
            </a:r>
            <a:endParaRPr lang="en-US"/>
          </a:p>
        </p:txBody>
      </p:sp>
      <p:sp>
        <p:nvSpPr>
          <p:cNvPr id="1039362" name="Rectangle 2"/>
          <p:cNvSpPr>
            <a:spLocks noGrp="1" noChangeArrowheads="1"/>
          </p:cNvSpPr>
          <p:nvPr>
            <p:ph type="title"/>
          </p:nvPr>
        </p:nvSpPr>
        <p:spPr/>
        <p:txBody>
          <a:bodyPr/>
          <a:lstStyle/>
          <a:p>
            <a:r>
              <a:rPr lang="en-US"/>
              <a:t>Restricted Views</a:t>
            </a:r>
          </a:p>
        </p:txBody>
      </p:sp>
      <p:graphicFrame>
        <p:nvGraphicFramePr>
          <p:cNvPr id="1039387" name="Group 27"/>
          <p:cNvGraphicFramePr>
            <a:graphicFrameLocks noGrp="1"/>
          </p:cNvGraphicFramePr>
          <p:nvPr/>
        </p:nvGraphicFramePr>
        <p:xfrm>
          <a:off x="1485900" y="1676400"/>
          <a:ext cx="6172200" cy="2072639"/>
        </p:xfrm>
        <a:graphic>
          <a:graphicData uri="http://schemas.openxmlformats.org/drawingml/2006/table">
            <a:tbl>
              <a:tblPr/>
              <a:tblGrid>
                <a:gridCol w="2057400"/>
                <a:gridCol w="2057400"/>
                <a:gridCol w="2057400"/>
              </a:tblGrid>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J Smith</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IT Security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9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039470" name="Group 110"/>
          <p:cNvGraphicFramePr>
            <a:graphicFrameLocks noGrp="1"/>
          </p:cNvGraphicFramePr>
          <p:nvPr/>
        </p:nvGraphicFramePr>
        <p:xfrm>
          <a:off x="1485900" y="4495800"/>
          <a:ext cx="6172200" cy="1574801"/>
        </p:xfrm>
        <a:graphic>
          <a:graphicData uri="http://schemas.openxmlformats.org/drawingml/2006/table">
            <a:tbl>
              <a:tblPr/>
              <a:tblGrid>
                <a:gridCol w="2057400"/>
                <a:gridCol w="2057400"/>
                <a:gridCol w="2057400"/>
              </a:tblGrid>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Prof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3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M Doe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5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R Jones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Dept3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charset="0"/>
                          <a:ea typeface="ＭＳ Ｐゴシック" charset="0"/>
                        </a:rPr>
                        <a:t>Secretary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9471" name="Text Box 111"/>
          <p:cNvSpPr txBox="1">
            <a:spLocks noChangeArrowheads="1"/>
          </p:cNvSpPr>
          <p:nvPr/>
        </p:nvSpPr>
        <p:spPr bwMode="auto">
          <a:xfrm>
            <a:off x="958850" y="1141413"/>
            <a:ext cx="26241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S-view of the data</a:t>
            </a:r>
          </a:p>
        </p:txBody>
      </p:sp>
      <p:sp>
        <p:nvSpPr>
          <p:cNvPr id="1039491" name="Text Box 131"/>
          <p:cNvSpPr txBox="1">
            <a:spLocks noChangeArrowheads="1"/>
          </p:cNvSpPr>
          <p:nvPr/>
        </p:nvSpPr>
        <p:spPr bwMode="auto">
          <a:xfrm>
            <a:off x="908050" y="4038600"/>
            <a:ext cx="26400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chemeClr val="accent2"/>
                </a:solidFill>
                <a:latin typeface="Arial" charset="0"/>
              </a:rPr>
              <a:t>U-view of the data</a:t>
            </a:r>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07620" name="Rectangle 4"/>
          <p:cNvSpPr>
            <a:spLocks noGrp="1" noChangeArrowheads="1"/>
          </p:cNvSpPr>
          <p:nvPr>
            <p:ph type="title"/>
          </p:nvPr>
        </p:nvSpPr>
        <p:spPr/>
        <p:txBody>
          <a:bodyPr/>
          <a:lstStyle/>
          <a:p>
            <a:r>
              <a:rPr lang="en-US"/>
              <a:t>Authorization Rules</a:t>
            </a:r>
          </a:p>
        </p:txBody>
      </p:sp>
      <p:sp>
        <p:nvSpPr>
          <p:cNvPr id="1007621" name="Rectangle 5"/>
          <p:cNvSpPr>
            <a:spLocks noGrp="1" noChangeArrowheads="1"/>
          </p:cNvSpPr>
          <p:nvPr>
            <p:ph type="body" idx="1"/>
          </p:nvPr>
        </p:nvSpPr>
        <p:spPr/>
        <p:txBody>
          <a:bodyPr/>
          <a:lstStyle/>
          <a:p>
            <a:r>
              <a:rPr lang="en-US" dirty="0"/>
              <a:t>Most current DBMS permit the DBA to define </a:t>
            </a:r>
            <a:r>
              <a:rPr lang="ja-JP" altLang="en-US" dirty="0">
                <a:latin typeface="Arial"/>
              </a:rPr>
              <a:t>“</a:t>
            </a:r>
            <a:r>
              <a:rPr lang="en-US" dirty="0"/>
              <a:t>access permissions</a:t>
            </a:r>
            <a:r>
              <a:rPr lang="ja-JP" altLang="en-US" dirty="0">
                <a:latin typeface="Arial"/>
              </a:rPr>
              <a:t>”</a:t>
            </a:r>
            <a:r>
              <a:rPr lang="en-US" dirty="0"/>
              <a:t> on a table by table basis (at least) using the </a:t>
            </a:r>
            <a:r>
              <a:rPr lang="en-US" b="1" dirty="0"/>
              <a:t>GRANT</a:t>
            </a:r>
            <a:r>
              <a:rPr lang="en-US" dirty="0"/>
              <a:t> and </a:t>
            </a:r>
            <a:r>
              <a:rPr lang="en-US" b="1" dirty="0"/>
              <a:t>REVOKE</a:t>
            </a:r>
            <a:r>
              <a:rPr lang="en-US" dirty="0"/>
              <a:t> SQL commands</a:t>
            </a:r>
          </a:p>
          <a:p>
            <a:r>
              <a:rPr lang="en-US" dirty="0"/>
              <a:t>Some systems permit finer grained </a:t>
            </a:r>
            <a:r>
              <a:rPr lang="en-US" dirty="0" smtClean="0"/>
              <a:t>authorization, such as by column </a:t>
            </a:r>
            <a:r>
              <a:rPr lang="en-US" dirty="0"/>
              <a:t>(most use GRANT and REVOKE on variant views</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Grant and Revoke</a:t>
            </a:r>
            <a:endParaRPr lang="en-US" dirty="0"/>
          </a:p>
        </p:txBody>
      </p:sp>
      <p:sp>
        <p:nvSpPr>
          <p:cNvPr id="3" name="Content Placeholder 2"/>
          <p:cNvSpPr>
            <a:spLocks noGrp="1"/>
          </p:cNvSpPr>
          <p:nvPr>
            <p:ph idx="1"/>
          </p:nvPr>
        </p:nvSpPr>
        <p:spPr/>
        <p:txBody>
          <a:bodyPr/>
          <a:lstStyle/>
          <a:p>
            <a:r>
              <a:rPr lang="en-US" dirty="0" smtClean="0"/>
              <a:t>When Database Administrators (DBA) set up a database, they can specify not only the users and their logins, but also what privileges they have for each table (and/or column) in the database</a:t>
            </a:r>
          </a:p>
          <a:p>
            <a:r>
              <a:rPr lang="en-US" dirty="0" smtClean="0"/>
              <a:t>Thus, you could, for example, grant SELECT on the Salary table for employees, but not INSERT or UPDATE</a:t>
            </a:r>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22740058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MySQL</a:t>
            </a:r>
            <a:endParaRPr lang="en-US" dirty="0"/>
          </a:p>
        </p:txBody>
      </p:sp>
      <p:sp>
        <p:nvSpPr>
          <p:cNvPr id="3" name="Content Placeholder 2"/>
          <p:cNvSpPr>
            <a:spLocks noGrp="1"/>
          </p:cNvSpPr>
          <p:nvPr>
            <p:ph idx="1"/>
          </p:nvPr>
        </p:nvSpPr>
        <p:spPr/>
        <p:txBody>
          <a:bodyPr/>
          <a:lstStyle/>
          <a:p>
            <a:r>
              <a:rPr lang="en-US" dirty="0"/>
              <a:t>GRANT </a:t>
            </a:r>
            <a:r>
              <a:rPr lang="en-US" i="1" dirty="0" err="1"/>
              <a:t>priv_type</a:t>
            </a:r>
            <a:r>
              <a:rPr lang="en-US" dirty="0"/>
              <a:t> [(</a:t>
            </a:r>
            <a:r>
              <a:rPr lang="en-US" i="1" dirty="0" err="1"/>
              <a:t>column_list</a:t>
            </a:r>
            <a:r>
              <a:rPr lang="en-US" dirty="0"/>
              <a:t>)] [, </a:t>
            </a:r>
            <a:r>
              <a:rPr lang="en-US" i="1" dirty="0" err="1"/>
              <a:t>priv_type</a:t>
            </a:r>
            <a:r>
              <a:rPr lang="en-US" dirty="0"/>
              <a:t> [(</a:t>
            </a:r>
            <a:r>
              <a:rPr lang="en-US" i="1" dirty="0" err="1"/>
              <a:t>column_list</a:t>
            </a:r>
            <a:r>
              <a:rPr lang="en-US" dirty="0"/>
              <a:t>)]] ... ON [</a:t>
            </a:r>
            <a:r>
              <a:rPr lang="en-US" i="1" dirty="0" err="1"/>
              <a:t>object_type</a:t>
            </a:r>
            <a:r>
              <a:rPr lang="en-US" dirty="0"/>
              <a:t>] </a:t>
            </a:r>
            <a:r>
              <a:rPr lang="en-US" i="1" dirty="0" err="1"/>
              <a:t>priv_level</a:t>
            </a:r>
            <a:r>
              <a:rPr lang="en-US" dirty="0"/>
              <a:t> TO </a:t>
            </a:r>
            <a:r>
              <a:rPr lang="en-US" i="1" dirty="0" err="1"/>
              <a:t>user_specification</a:t>
            </a:r>
            <a:r>
              <a:rPr lang="en-US" dirty="0"/>
              <a:t> [, </a:t>
            </a:r>
            <a:r>
              <a:rPr lang="en-US" i="1" dirty="0" err="1"/>
              <a:t>user_specification</a:t>
            </a:r>
            <a:r>
              <a:rPr lang="en-US" dirty="0"/>
              <a:t>] ... [REQUIRE {NONE | </a:t>
            </a:r>
            <a:r>
              <a:rPr lang="en-US" i="1" dirty="0" err="1"/>
              <a:t>ssl_option</a:t>
            </a:r>
            <a:r>
              <a:rPr lang="en-US" dirty="0"/>
              <a:t> [[AND] </a:t>
            </a:r>
            <a:r>
              <a:rPr lang="en-US" i="1" dirty="0" err="1"/>
              <a:t>ssl_option</a:t>
            </a:r>
            <a:r>
              <a:rPr lang="en-US" dirty="0"/>
              <a:t>] ...}] [WITH {GRANT OPTION | </a:t>
            </a:r>
            <a:r>
              <a:rPr lang="en-US" i="1" dirty="0" err="1"/>
              <a:t>resource_option</a:t>
            </a:r>
            <a:r>
              <a:rPr lang="en-US" dirty="0"/>
              <a:t>} ...</a:t>
            </a:r>
            <a:r>
              <a:rPr lang="en-US" dirty="0" smtClean="0"/>
              <a:t>]</a:t>
            </a:r>
          </a:p>
          <a:p>
            <a:r>
              <a:rPr lang="en-US" dirty="0" smtClean="0"/>
              <a:t>E.g. : </a:t>
            </a:r>
            <a:r>
              <a:rPr lang="en-US" dirty="0" smtClean="0">
                <a:solidFill>
                  <a:srgbClr val="FF0000"/>
                </a:solidFill>
              </a:rPr>
              <a:t>GRANT SELECT (Name, Street) ON DIVECUST TO ‘</a:t>
            </a:r>
            <a:r>
              <a:rPr lang="en-US" dirty="0" err="1" smtClean="0">
                <a:solidFill>
                  <a:srgbClr val="FF0000"/>
                </a:solidFill>
              </a:rPr>
              <a:t>yliu</a:t>
            </a:r>
            <a:r>
              <a:rPr lang="en-US" dirty="0" smtClean="0">
                <a:solidFill>
                  <a:srgbClr val="FF0000"/>
                </a:solidFill>
              </a:rPr>
              <a:t>’@’</a:t>
            </a:r>
            <a:r>
              <a:rPr lang="en-US" dirty="0" err="1" smtClean="0">
                <a:solidFill>
                  <a:srgbClr val="FF0000"/>
                </a:solidFill>
              </a:rPr>
              <a:t>localhost</a:t>
            </a:r>
            <a:r>
              <a:rPr lang="en-US" dirty="0" smtClean="0">
                <a:solidFill>
                  <a:srgbClr val="FF0000"/>
                </a:solidFill>
              </a:rPr>
              <a:t>’;</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34862616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MySQL</a:t>
            </a:r>
            <a:endParaRPr lang="en-US" dirty="0"/>
          </a:p>
        </p:txBody>
      </p:sp>
      <p:sp>
        <p:nvSpPr>
          <p:cNvPr id="3" name="Content Placeholder 2"/>
          <p:cNvSpPr>
            <a:spLocks noGrp="1"/>
          </p:cNvSpPr>
          <p:nvPr>
            <p:ph idx="1"/>
          </p:nvPr>
        </p:nvSpPr>
        <p:spPr/>
        <p:txBody>
          <a:bodyPr/>
          <a:lstStyle/>
          <a:p>
            <a:r>
              <a:rPr lang="en-US" dirty="0"/>
              <a:t>REVOKE </a:t>
            </a:r>
            <a:r>
              <a:rPr lang="en-US" i="1" dirty="0" err="1"/>
              <a:t>priv_type</a:t>
            </a:r>
            <a:r>
              <a:rPr lang="en-US" dirty="0"/>
              <a:t> [(</a:t>
            </a:r>
            <a:r>
              <a:rPr lang="en-US" i="1" dirty="0" err="1"/>
              <a:t>column_list</a:t>
            </a:r>
            <a:r>
              <a:rPr lang="en-US" dirty="0"/>
              <a:t>)] [, </a:t>
            </a:r>
            <a:r>
              <a:rPr lang="en-US" i="1" dirty="0" err="1"/>
              <a:t>priv_type</a:t>
            </a:r>
            <a:r>
              <a:rPr lang="en-US" dirty="0"/>
              <a:t> [(</a:t>
            </a:r>
            <a:r>
              <a:rPr lang="en-US" i="1" dirty="0" err="1"/>
              <a:t>column_list</a:t>
            </a:r>
            <a:r>
              <a:rPr lang="en-US" dirty="0"/>
              <a:t>)]] ... ON [</a:t>
            </a:r>
            <a:r>
              <a:rPr lang="en-US" i="1" dirty="0" err="1"/>
              <a:t>object_type</a:t>
            </a:r>
            <a:r>
              <a:rPr lang="en-US" dirty="0"/>
              <a:t>] </a:t>
            </a:r>
            <a:r>
              <a:rPr lang="en-US" i="1" dirty="0" err="1"/>
              <a:t>priv_level</a:t>
            </a:r>
            <a:r>
              <a:rPr lang="en-US" dirty="0"/>
              <a:t> FROM </a:t>
            </a:r>
            <a:r>
              <a:rPr lang="en-US" i="1" dirty="0"/>
              <a:t>user</a:t>
            </a:r>
            <a:r>
              <a:rPr lang="en-US" dirty="0"/>
              <a:t> [, </a:t>
            </a:r>
            <a:r>
              <a:rPr lang="en-US" i="1" dirty="0"/>
              <a:t>user</a:t>
            </a:r>
            <a:r>
              <a:rPr lang="en-US" dirty="0"/>
              <a:t>] ..</a:t>
            </a:r>
            <a:r>
              <a:rPr lang="en-US" dirty="0" smtClean="0"/>
              <a:t>.</a:t>
            </a:r>
          </a:p>
          <a:p>
            <a:r>
              <a:rPr lang="en-US" dirty="0"/>
              <a:t>REVOKE ALL PRIVILEGES, GRANT OPTION FROM </a:t>
            </a:r>
            <a:r>
              <a:rPr lang="en-US" i="1" dirty="0"/>
              <a:t>user</a:t>
            </a:r>
            <a:r>
              <a:rPr lang="en-US" dirty="0"/>
              <a:t> [, </a:t>
            </a:r>
            <a:r>
              <a:rPr lang="en-US" i="1" dirty="0"/>
              <a:t>user</a:t>
            </a:r>
            <a:r>
              <a:rPr lang="en-US" dirty="0"/>
              <a:t>] ..</a:t>
            </a:r>
            <a:r>
              <a:rPr lang="en-US" dirty="0" smtClean="0"/>
              <a:t>.</a:t>
            </a:r>
          </a:p>
          <a:p>
            <a:r>
              <a:rPr lang="en-US" dirty="0" smtClean="0"/>
              <a:t>E.g.: </a:t>
            </a:r>
            <a:r>
              <a:rPr lang="en-US" dirty="0" smtClean="0">
                <a:solidFill>
                  <a:srgbClr val="FF0000"/>
                </a:solidFill>
              </a:rPr>
              <a:t>REVOKE INSERT ON DIVECUST FROM ‘</a:t>
            </a:r>
            <a:r>
              <a:rPr lang="en-US" dirty="0" err="1" smtClean="0">
                <a:solidFill>
                  <a:srgbClr val="FF0000"/>
                </a:solidFill>
              </a:rPr>
              <a:t>user’@’server</a:t>
            </a:r>
            <a:r>
              <a:rPr lang="en-US" dirty="0" smtClean="0">
                <a:solidFill>
                  <a:srgbClr val="FF0000"/>
                </a:solidFill>
              </a:rPr>
              <a:t>’;</a:t>
            </a:r>
            <a:endParaRPr lang="en-US" dirty="0">
              <a:solidFill>
                <a:srgbClr val="FF0000"/>
              </a:solidFill>
            </a:endParaRPr>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3195700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MySQL Access Privileges</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03561332"/>
              </p:ext>
            </p:extLst>
          </p:nvPr>
        </p:nvGraphicFramePr>
        <p:xfrm>
          <a:off x="533400" y="1066800"/>
          <a:ext cx="8229600" cy="52578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a:t>Privilege</a:t>
                      </a:r>
                    </a:p>
                  </a:txBody>
                  <a:tcPr anchor="ctr"/>
                </a:tc>
                <a:tc>
                  <a:txBody>
                    <a:bodyPr/>
                    <a:lstStyle/>
                    <a:p>
                      <a:r>
                        <a:rPr lang="en-US"/>
                        <a:t>Column</a:t>
                      </a:r>
                    </a:p>
                  </a:txBody>
                  <a:tcPr anchor="ctr"/>
                </a:tc>
                <a:tc>
                  <a:txBody>
                    <a:bodyPr/>
                    <a:lstStyle/>
                    <a:p>
                      <a:r>
                        <a:rPr lang="en-US"/>
                        <a:t>Context</a:t>
                      </a:r>
                    </a:p>
                  </a:txBody>
                  <a:tcPr anchor="ctr"/>
                </a:tc>
              </a:tr>
              <a:tr h="370840">
                <a:tc>
                  <a:txBody>
                    <a:bodyPr/>
                    <a:lstStyle/>
                    <a:p>
                      <a:r>
                        <a:rPr lang="en-US" dirty="0"/>
                        <a:t>CREATE</a:t>
                      </a:r>
                    </a:p>
                  </a:txBody>
                  <a:tcPr anchor="ctr"/>
                </a:tc>
                <a:tc>
                  <a:txBody>
                    <a:bodyPr/>
                    <a:lstStyle/>
                    <a:p>
                      <a:r>
                        <a:rPr lang="en-US"/>
                        <a:t>Create_priv</a:t>
                      </a:r>
                    </a:p>
                  </a:txBody>
                  <a:tcPr anchor="ctr"/>
                </a:tc>
                <a:tc>
                  <a:txBody>
                    <a:bodyPr/>
                    <a:lstStyle/>
                    <a:p>
                      <a:r>
                        <a:rPr lang="en-US"/>
                        <a:t>databases, tables, or indexes</a:t>
                      </a:r>
                    </a:p>
                  </a:txBody>
                  <a:tcPr anchor="ctr"/>
                </a:tc>
              </a:tr>
              <a:tr h="370840">
                <a:tc>
                  <a:txBody>
                    <a:bodyPr/>
                    <a:lstStyle/>
                    <a:p>
                      <a:r>
                        <a:rPr lang="en-US" dirty="0"/>
                        <a:t>DROP</a:t>
                      </a:r>
                    </a:p>
                  </a:txBody>
                  <a:tcPr anchor="ctr"/>
                </a:tc>
                <a:tc>
                  <a:txBody>
                    <a:bodyPr/>
                    <a:lstStyle/>
                    <a:p>
                      <a:r>
                        <a:rPr lang="en-US"/>
                        <a:t>Drop_priv</a:t>
                      </a:r>
                    </a:p>
                  </a:txBody>
                  <a:tcPr anchor="ctr"/>
                </a:tc>
                <a:tc>
                  <a:txBody>
                    <a:bodyPr/>
                    <a:lstStyle/>
                    <a:p>
                      <a:r>
                        <a:rPr lang="en-US"/>
                        <a:t>databases, tables, or views</a:t>
                      </a:r>
                    </a:p>
                  </a:txBody>
                  <a:tcPr anchor="ctr"/>
                </a:tc>
              </a:tr>
              <a:tr h="370840">
                <a:tc>
                  <a:txBody>
                    <a:bodyPr/>
                    <a:lstStyle/>
                    <a:p>
                      <a:r>
                        <a:rPr lang="en-US" dirty="0"/>
                        <a:t>GRANT OPTION</a:t>
                      </a:r>
                    </a:p>
                  </a:txBody>
                  <a:tcPr anchor="ctr"/>
                </a:tc>
                <a:tc>
                  <a:txBody>
                    <a:bodyPr/>
                    <a:lstStyle/>
                    <a:p>
                      <a:r>
                        <a:rPr lang="en-US"/>
                        <a:t>Grant_priv</a:t>
                      </a:r>
                    </a:p>
                  </a:txBody>
                  <a:tcPr anchor="ctr"/>
                </a:tc>
                <a:tc>
                  <a:txBody>
                    <a:bodyPr/>
                    <a:lstStyle/>
                    <a:p>
                      <a:r>
                        <a:rPr lang="en-US"/>
                        <a:t>databases, tables, or stored routines</a:t>
                      </a:r>
                    </a:p>
                  </a:txBody>
                  <a:tcPr anchor="ctr"/>
                </a:tc>
              </a:tr>
              <a:tr h="370840">
                <a:tc>
                  <a:txBody>
                    <a:bodyPr/>
                    <a:lstStyle/>
                    <a:p>
                      <a:r>
                        <a:rPr lang="en-US" dirty="0"/>
                        <a:t>LOCK TABLES</a:t>
                      </a:r>
                    </a:p>
                  </a:txBody>
                  <a:tcPr anchor="ctr"/>
                </a:tc>
                <a:tc>
                  <a:txBody>
                    <a:bodyPr/>
                    <a:lstStyle/>
                    <a:p>
                      <a:r>
                        <a:rPr lang="en-US"/>
                        <a:t>Lock_tables_priv</a:t>
                      </a:r>
                    </a:p>
                  </a:txBody>
                  <a:tcPr anchor="ctr"/>
                </a:tc>
                <a:tc>
                  <a:txBody>
                    <a:bodyPr/>
                    <a:lstStyle/>
                    <a:p>
                      <a:r>
                        <a:rPr lang="en-US"/>
                        <a:t>databases</a:t>
                      </a:r>
                    </a:p>
                  </a:txBody>
                  <a:tcPr anchor="ctr"/>
                </a:tc>
              </a:tr>
              <a:tr h="370840">
                <a:tc>
                  <a:txBody>
                    <a:bodyPr/>
                    <a:lstStyle/>
                    <a:p>
                      <a:r>
                        <a:rPr lang="en-US" dirty="0"/>
                        <a:t>REFERENCES</a:t>
                      </a:r>
                    </a:p>
                  </a:txBody>
                  <a:tcPr anchor="ctr"/>
                </a:tc>
                <a:tc>
                  <a:txBody>
                    <a:bodyPr/>
                    <a:lstStyle/>
                    <a:p>
                      <a:r>
                        <a:rPr lang="en-US"/>
                        <a:t>References_priv</a:t>
                      </a:r>
                    </a:p>
                  </a:txBody>
                  <a:tcPr anchor="ctr"/>
                </a:tc>
                <a:tc>
                  <a:txBody>
                    <a:bodyPr/>
                    <a:lstStyle/>
                    <a:p>
                      <a:r>
                        <a:rPr lang="en-US"/>
                        <a:t>databases or tables</a:t>
                      </a:r>
                    </a:p>
                  </a:txBody>
                  <a:tcPr anchor="ctr"/>
                </a:tc>
              </a:tr>
              <a:tr h="370840">
                <a:tc>
                  <a:txBody>
                    <a:bodyPr/>
                    <a:lstStyle/>
                    <a:p>
                      <a:r>
                        <a:rPr lang="en-US" dirty="0"/>
                        <a:t>EVENT</a:t>
                      </a:r>
                    </a:p>
                  </a:txBody>
                  <a:tcPr anchor="ctr"/>
                </a:tc>
                <a:tc>
                  <a:txBody>
                    <a:bodyPr/>
                    <a:lstStyle/>
                    <a:p>
                      <a:r>
                        <a:rPr lang="en-US"/>
                        <a:t>Event_priv</a:t>
                      </a:r>
                    </a:p>
                  </a:txBody>
                  <a:tcPr anchor="ctr"/>
                </a:tc>
                <a:tc>
                  <a:txBody>
                    <a:bodyPr/>
                    <a:lstStyle/>
                    <a:p>
                      <a:r>
                        <a:rPr lang="en-US"/>
                        <a:t>databases</a:t>
                      </a:r>
                    </a:p>
                  </a:txBody>
                  <a:tcPr anchor="ctr"/>
                </a:tc>
              </a:tr>
              <a:tr h="370840">
                <a:tc>
                  <a:txBody>
                    <a:bodyPr/>
                    <a:lstStyle/>
                    <a:p>
                      <a:r>
                        <a:rPr lang="en-US" dirty="0"/>
                        <a:t>ALTER</a:t>
                      </a:r>
                    </a:p>
                  </a:txBody>
                  <a:tcPr anchor="ctr"/>
                </a:tc>
                <a:tc>
                  <a:txBody>
                    <a:bodyPr/>
                    <a:lstStyle/>
                    <a:p>
                      <a:r>
                        <a:rPr lang="en-US"/>
                        <a:t>Alter_priv</a:t>
                      </a:r>
                    </a:p>
                  </a:txBody>
                  <a:tcPr anchor="ctr"/>
                </a:tc>
                <a:tc>
                  <a:txBody>
                    <a:bodyPr/>
                    <a:lstStyle/>
                    <a:p>
                      <a:r>
                        <a:rPr lang="en-US"/>
                        <a:t>tables</a:t>
                      </a:r>
                    </a:p>
                  </a:txBody>
                  <a:tcPr anchor="ctr"/>
                </a:tc>
              </a:tr>
              <a:tr h="370840">
                <a:tc>
                  <a:txBody>
                    <a:bodyPr/>
                    <a:lstStyle/>
                    <a:p>
                      <a:r>
                        <a:rPr lang="en-US" dirty="0"/>
                        <a:t>DELETE</a:t>
                      </a:r>
                    </a:p>
                  </a:txBody>
                  <a:tcPr anchor="ctr"/>
                </a:tc>
                <a:tc>
                  <a:txBody>
                    <a:bodyPr/>
                    <a:lstStyle/>
                    <a:p>
                      <a:r>
                        <a:rPr lang="en-US"/>
                        <a:t>Delete_priv</a:t>
                      </a:r>
                    </a:p>
                  </a:txBody>
                  <a:tcPr anchor="ctr"/>
                </a:tc>
                <a:tc>
                  <a:txBody>
                    <a:bodyPr/>
                    <a:lstStyle/>
                    <a:p>
                      <a:r>
                        <a:rPr lang="en-US"/>
                        <a:t>tables</a:t>
                      </a:r>
                    </a:p>
                  </a:txBody>
                  <a:tcPr anchor="ctr"/>
                </a:tc>
              </a:tr>
              <a:tr h="370840">
                <a:tc>
                  <a:txBody>
                    <a:bodyPr/>
                    <a:lstStyle/>
                    <a:p>
                      <a:r>
                        <a:rPr lang="en-US" dirty="0"/>
                        <a:t>INDEX</a:t>
                      </a:r>
                    </a:p>
                  </a:txBody>
                  <a:tcPr anchor="ctr"/>
                </a:tc>
                <a:tc>
                  <a:txBody>
                    <a:bodyPr/>
                    <a:lstStyle/>
                    <a:p>
                      <a:r>
                        <a:rPr lang="en-US"/>
                        <a:t>Index_priv</a:t>
                      </a:r>
                    </a:p>
                  </a:txBody>
                  <a:tcPr anchor="ctr"/>
                </a:tc>
                <a:tc>
                  <a:txBody>
                    <a:bodyPr/>
                    <a:lstStyle/>
                    <a:p>
                      <a:r>
                        <a:rPr lang="en-US"/>
                        <a:t>tables</a:t>
                      </a:r>
                    </a:p>
                  </a:txBody>
                  <a:tcPr anchor="ctr"/>
                </a:tc>
              </a:tr>
              <a:tr h="370840">
                <a:tc>
                  <a:txBody>
                    <a:bodyPr/>
                    <a:lstStyle/>
                    <a:p>
                      <a:r>
                        <a:rPr lang="en-US" dirty="0"/>
                        <a:t>INSERT</a:t>
                      </a:r>
                    </a:p>
                  </a:txBody>
                  <a:tcPr anchor="ctr"/>
                </a:tc>
                <a:tc>
                  <a:txBody>
                    <a:bodyPr/>
                    <a:lstStyle/>
                    <a:p>
                      <a:r>
                        <a:rPr lang="en-US"/>
                        <a:t>Insert_priv</a:t>
                      </a:r>
                    </a:p>
                  </a:txBody>
                  <a:tcPr anchor="ctr"/>
                </a:tc>
                <a:tc>
                  <a:txBody>
                    <a:bodyPr/>
                    <a:lstStyle/>
                    <a:p>
                      <a:r>
                        <a:rPr lang="en-US"/>
                        <a:t>tables or columns</a:t>
                      </a:r>
                    </a:p>
                  </a:txBody>
                  <a:tcPr anchor="ctr"/>
                </a:tc>
              </a:tr>
              <a:tr h="370840">
                <a:tc>
                  <a:txBody>
                    <a:bodyPr/>
                    <a:lstStyle/>
                    <a:p>
                      <a:r>
                        <a:rPr lang="en-US" dirty="0"/>
                        <a:t>SELECT</a:t>
                      </a:r>
                    </a:p>
                  </a:txBody>
                  <a:tcPr anchor="ctr"/>
                </a:tc>
                <a:tc>
                  <a:txBody>
                    <a:bodyPr/>
                    <a:lstStyle/>
                    <a:p>
                      <a:r>
                        <a:rPr lang="en-US"/>
                        <a:t>Select_priv</a:t>
                      </a:r>
                    </a:p>
                  </a:txBody>
                  <a:tcPr anchor="ctr"/>
                </a:tc>
                <a:tc>
                  <a:txBody>
                    <a:bodyPr/>
                    <a:lstStyle/>
                    <a:p>
                      <a:r>
                        <a:rPr lang="en-US" dirty="0"/>
                        <a:t>tables or columns</a:t>
                      </a:r>
                    </a:p>
                  </a:txBody>
                  <a:tcPr anchor="ctr"/>
                </a:tc>
              </a:tr>
            </a:tbl>
          </a:graphicData>
        </a:graphic>
      </p:graphicFrame>
      <p:sp>
        <p:nvSpPr>
          <p:cNvPr id="4" name="Date Placeholder 3"/>
          <p:cNvSpPr>
            <a:spLocks noGrp="1"/>
          </p:cNvSpPr>
          <p:nvPr>
            <p:ph type="dt" sz="half" idx="10"/>
          </p:nvPr>
        </p:nvSpPr>
        <p:spPr/>
        <p:txBody>
          <a:bodyPr/>
          <a:lstStyle/>
          <a:p>
            <a:r>
              <a:rPr lang="en-US" smtClean="0"/>
              <a:t>IS 257 - Fall 2015</a:t>
            </a:r>
            <a:endParaRPr lang="en-US" dirty="0"/>
          </a:p>
        </p:txBody>
      </p:sp>
    </p:spTree>
    <p:extLst>
      <p:ext uri="{BB962C8B-B14F-4D97-AF65-F5344CB8AC3E}">
        <p14:creationId xmlns:p14="http://schemas.microsoft.com/office/powerpoint/2010/main" val="31596136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MySQL Access Privileges</a:t>
            </a:r>
            <a:endParaRPr lang="en-US"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50109786"/>
              </p:ext>
            </p:extLst>
          </p:nvPr>
        </p:nvGraphicFramePr>
        <p:xfrm>
          <a:off x="457200" y="1219200"/>
          <a:ext cx="8229600" cy="498856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a:t>Privilege</a:t>
                      </a:r>
                    </a:p>
                  </a:txBody>
                  <a:tcPr anchor="ctr"/>
                </a:tc>
                <a:tc>
                  <a:txBody>
                    <a:bodyPr/>
                    <a:lstStyle/>
                    <a:p>
                      <a:r>
                        <a:rPr lang="en-US"/>
                        <a:t>Column</a:t>
                      </a:r>
                    </a:p>
                  </a:txBody>
                  <a:tcPr anchor="ctr"/>
                </a:tc>
                <a:tc>
                  <a:txBody>
                    <a:bodyPr/>
                    <a:lstStyle/>
                    <a:p>
                      <a:r>
                        <a:rPr lang="en-US"/>
                        <a:t>Context</a:t>
                      </a:r>
                    </a:p>
                  </a:txBody>
                  <a:tcPr anchor="ctr"/>
                </a:tc>
              </a:tr>
              <a:tr h="370840">
                <a:tc>
                  <a:txBody>
                    <a:bodyPr/>
                    <a:lstStyle/>
                    <a:p>
                      <a:r>
                        <a:rPr lang="en-US" dirty="0"/>
                        <a:t>UPDATE</a:t>
                      </a:r>
                    </a:p>
                  </a:txBody>
                  <a:tcPr anchor="ctr"/>
                </a:tc>
                <a:tc>
                  <a:txBody>
                    <a:bodyPr/>
                    <a:lstStyle/>
                    <a:p>
                      <a:r>
                        <a:rPr lang="en-US"/>
                        <a:t>Update_priv</a:t>
                      </a:r>
                    </a:p>
                  </a:txBody>
                  <a:tcPr anchor="ctr"/>
                </a:tc>
                <a:tc>
                  <a:txBody>
                    <a:bodyPr/>
                    <a:lstStyle/>
                    <a:p>
                      <a:r>
                        <a:rPr lang="en-US"/>
                        <a:t>tables or columns</a:t>
                      </a:r>
                    </a:p>
                  </a:txBody>
                  <a:tcPr anchor="ctr"/>
                </a:tc>
              </a:tr>
              <a:tr h="370840">
                <a:tc>
                  <a:txBody>
                    <a:bodyPr/>
                    <a:lstStyle/>
                    <a:p>
                      <a:r>
                        <a:rPr lang="en-US" dirty="0"/>
                        <a:t>CREATE TEMPORARY TABLES</a:t>
                      </a:r>
                    </a:p>
                  </a:txBody>
                  <a:tcPr anchor="ctr"/>
                </a:tc>
                <a:tc>
                  <a:txBody>
                    <a:bodyPr/>
                    <a:lstStyle/>
                    <a:p>
                      <a:r>
                        <a:rPr lang="en-US"/>
                        <a:t>Create_tmp_table_priv</a:t>
                      </a:r>
                    </a:p>
                  </a:txBody>
                  <a:tcPr anchor="ctr"/>
                </a:tc>
                <a:tc>
                  <a:txBody>
                    <a:bodyPr/>
                    <a:lstStyle/>
                    <a:p>
                      <a:r>
                        <a:rPr lang="en-US"/>
                        <a:t>tables</a:t>
                      </a:r>
                    </a:p>
                  </a:txBody>
                  <a:tcPr anchor="ctr"/>
                </a:tc>
              </a:tr>
              <a:tr h="370840">
                <a:tc>
                  <a:txBody>
                    <a:bodyPr/>
                    <a:lstStyle/>
                    <a:p>
                      <a:r>
                        <a:rPr lang="en-US" dirty="0"/>
                        <a:t>TRIGGER</a:t>
                      </a:r>
                    </a:p>
                  </a:txBody>
                  <a:tcPr anchor="ctr"/>
                </a:tc>
                <a:tc>
                  <a:txBody>
                    <a:bodyPr/>
                    <a:lstStyle/>
                    <a:p>
                      <a:r>
                        <a:rPr lang="en-US"/>
                        <a:t>Trigger_priv</a:t>
                      </a:r>
                    </a:p>
                  </a:txBody>
                  <a:tcPr anchor="ctr"/>
                </a:tc>
                <a:tc>
                  <a:txBody>
                    <a:bodyPr/>
                    <a:lstStyle/>
                    <a:p>
                      <a:r>
                        <a:rPr lang="en-US"/>
                        <a:t>tables</a:t>
                      </a:r>
                    </a:p>
                  </a:txBody>
                  <a:tcPr anchor="ctr"/>
                </a:tc>
              </a:tr>
              <a:tr h="370840">
                <a:tc>
                  <a:txBody>
                    <a:bodyPr/>
                    <a:lstStyle/>
                    <a:p>
                      <a:r>
                        <a:rPr lang="en-US" dirty="0"/>
                        <a:t>CREATE VIEW</a:t>
                      </a:r>
                    </a:p>
                  </a:txBody>
                  <a:tcPr anchor="ctr"/>
                </a:tc>
                <a:tc>
                  <a:txBody>
                    <a:bodyPr/>
                    <a:lstStyle/>
                    <a:p>
                      <a:r>
                        <a:rPr lang="en-US"/>
                        <a:t>Create_view_priv</a:t>
                      </a:r>
                    </a:p>
                  </a:txBody>
                  <a:tcPr anchor="ctr"/>
                </a:tc>
                <a:tc>
                  <a:txBody>
                    <a:bodyPr/>
                    <a:lstStyle/>
                    <a:p>
                      <a:r>
                        <a:rPr lang="en-US"/>
                        <a:t>views</a:t>
                      </a:r>
                    </a:p>
                  </a:txBody>
                  <a:tcPr anchor="ctr"/>
                </a:tc>
              </a:tr>
              <a:tr h="370840">
                <a:tc>
                  <a:txBody>
                    <a:bodyPr/>
                    <a:lstStyle/>
                    <a:p>
                      <a:r>
                        <a:rPr lang="en-US" dirty="0"/>
                        <a:t>SHOW VIEW</a:t>
                      </a:r>
                    </a:p>
                  </a:txBody>
                  <a:tcPr anchor="ctr"/>
                </a:tc>
                <a:tc>
                  <a:txBody>
                    <a:bodyPr/>
                    <a:lstStyle/>
                    <a:p>
                      <a:r>
                        <a:rPr lang="en-US"/>
                        <a:t>Show_view_priv</a:t>
                      </a:r>
                    </a:p>
                  </a:txBody>
                  <a:tcPr anchor="ctr"/>
                </a:tc>
                <a:tc>
                  <a:txBody>
                    <a:bodyPr/>
                    <a:lstStyle/>
                    <a:p>
                      <a:r>
                        <a:rPr lang="en-US"/>
                        <a:t>views</a:t>
                      </a:r>
                    </a:p>
                  </a:txBody>
                  <a:tcPr anchor="ctr"/>
                </a:tc>
              </a:tr>
              <a:tr h="370840">
                <a:tc>
                  <a:txBody>
                    <a:bodyPr/>
                    <a:lstStyle/>
                    <a:p>
                      <a:r>
                        <a:rPr lang="en-US" dirty="0"/>
                        <a:t>ALTER ROUTINE</a:t>
                      </a:r>
                    </a:p>
                  </a:txBody>
                  <a:tcPr anchor="ctr"/>
                </a:tc>
                <a:tc>
                  <a:txBody>
                    <a:bodyPr/>
                    <a:lstStyle/>
                    <a:p>
                      <a:r>
                        <a:rPr lang="en-US"/>
                        <a:t>Alter_routine_priv</a:t>
                      </a:r>
                    </a:p>
                  </a:txBody>
                  <a:tcPr anchor="ctr"/>
                </a:tc>
                <a:tc>
                  <a:txBody>
                    <a:bodyPr/>
                    <a:lstStyle/>
                    <a:p>
                      <a:r>
                        <a:rPr lang="en-US"/>
                        <a:t>stored routines</a:t>
                      </a:r>
                    </a:p>
                  </a:txBody>
                  <a:tcPr anchor="ctr"/>
                </a:tc>
              </a:tr>
              <a:tr h="370840">
                <a:tc>
                  <a:txBody>
                    <a:bodyPr/>
                    <a:lstStyle/>
                    <a:p>
                      <a:r>
                        <a:rPr lang="en-US" dirty="0"/>
                        <a:t>CREATE ROUTINE</a:t>
                      </a:r>
                    </a:p>
                  </a:txBody>
                  <a:tcPr anchor="ctr"/>
                </a:tc>
                <a:tc>
                  <a:txBody>
                    <a:bodyPr/>
                    <a:lstStyle/>
                    <a:p>
                      <a:r>
                        <a:rPr lang="en-US"/>
                        <a:t>Create_routine_priv</a:t>
                      </a:r>
                    </a:p>
                  </a:txBody>
                  <a:tcPr anchor="ctr"/>
                </a:tc>
                <a:tc>
                  <a:txBody>
                    <a:bodyPr/>
                    <a:lstStyle/>
                    <a:p>
                      <a:r>
                        <a:rPr lang="en-US"/>
                        <a:t>stored routines</a:t>
                      </a:r>
                    </a:p>
                  </a:txBody>
                  <a:tcPr anchor="ctr"/>
                </a:tc>
              </a:tr>
              <a:tr h="370840">
                <a:tc>
                  <a:txBody>
                    <a:bodyPr/>
                    <a:lstStyle/>
                    <a:p>
                      <a:r>
                        <a:rPr lang="en-US" dirty="0"/>
                        <a:t>EXECUTE</a:t>
                      </a:r>
                    </a:p>
                  </a:txBody>
                  <a:tcPr anchor="ctr"/>
                </a:tc>
                <a:tc>
                  <a:txBody>
                    <a:bodyPr/>
                    <a:lstStyle/>
                    <a:p>
                      <a:r>
                        <a:rPr lang="en-US"/>
                        <a:t>Execute_priv</a:t>
                      </a:r>
                    </a:p>
                  </a:txBody>
                  <a:tcPr anchor="ctr"/>
                </a:tc>
                <a:tc>
                  <a:txBody>
                    <a:bodyPr/>
                    <a:lstStyle/>
                    <a:p>
                      <a:r>
                        <a:rPr lang="en-US"/>
                        <a:t>stored routines</a:t>
                      </a:r>
                    </a:p>
                  </a:txBody>
                  <a:tcPr anchor="ctr"/>
                </a:tc>
              </a:tr>
              <a:tr h="370840">
                <a:tc>
                  <a:txBody>
                    <a:bodyPr/>
                    <a:lstStyle/>
                    <a:p>
                      <a:r>
                        <a:rPr lang="en-US" dirty="0"/>
                        <a:t>FILE</a:t>
                      </a:r>
                    </a:p>
                  </a:txBody>
                  <a:tcPr anchor="ctr"/>
                </a:tc>
                <a:tc>
                  <a:txBody>
                    <a:bodyPr/>
                    <a:lstStyle/>
                    <a:p>
                      <a:r>
                        <a:rPr lang="en-US"/>
                        <a:t>File_priv</a:t>
                      </a:r>
                    </a:p>
                  </a:txBody>
                  <a:tcPr anchor="ctr"/>
                </a:tc>
                <a:tc>
                  <a:txBody>
                    <a:bodyPr/>
                    <a:lstStyle/>
                    <a:p>
                      <a:r>
                        <a:rPr lang="en-US"/>
                        <a:t>file access on server host</a:t>
                      </a:r>
                    </a:p>
                  </a:txBody>
                  <a:tcPr anchor="ctr"/>
                </a:tc>
              </a:tr>
              <a:tr h="370840">
                <a:tc>
                  <a:txBody>
                    <a:bodyPr/>
                    <a:lstStyle/>
                    <a:p>
                      <a:r>
                        <a:rPr lang="en-US" dirty="0"/>
                        <a:t>CREATE TABLESPACE</a:t>
                      </a:r>
                    </a:p>
                  </a:txBody>
                  <a:tcPr anchor="ctr"/>
                </a:tc>
                <a:tc>
                  <a:txBody>
                    <a:bodyPr/>
                    <a:lstStyle/>
                    <a:p>
                      <a:r>
                        <a:rPr lang="en-US"/>
                        <a:t>Create_tablespace_priv</a:t>
                      </a:r>
                    </a:p>
                  </a:txBody>
                  <a:tcPr anchor="ctr"/>
                </a:tc>
                <a:tc>
                  <a:txBody>
                    <a:bodyPr/>
                    <a:lstStyle/>
                    <a:p>
                      <a:r>
                        <a:rPr lang="en-US"/>
                        <a:t>server administration</a:t>
                      </a:r>
                    </a:p>
                  </a:txBody>
                  <a:tcPr anchor="ctr"/>
                </a:tc>
              </a:tr>
              <a:tr h="370840">
                <a:tc>
                  <a:txBody>
                    <a:bodyPr/>
                    <a:lstStyle/>
                    <a:p>
                      <a:r>
                        <a:rPr lang="en-US" dirty="0"/>
                        <a:t>CREATE USER</a:t>
                      </a:r>
                    </a:p>
                  </a:txBody>
                  <a:tcPr anchor="ctr"/>
                </a:tc>
                <a:tc>
                  <a:txBody>
                    <a:bodyPr/>
                    <a:lstStyle/>
                    <a:p>
                      <a:r>
                        <a:rPr lang="en-US"/>
                        <a:t>Create_user_priv</a:t>
                      </a:r>
                    </a:p>
                  </a:txBody>
                  <a:tcPr anchor="ctr"/>
                </a:tc>
                <a:tc>
                  <a:txBody>
                    <a:bodyPr/>
                    <a:lstStyle/>
                    <a:p>
                      <a:r>
                        <a:rPr lang="en-US" dirty="0"/>
                        <a:t>server administration</a:t>
                      </a:r>
                    </a:p>
                  </a:txBody>
                  <a:tcPr anchor="ctr"/>
                </a:tc>
              </a:tr>
            </a:tbl>
          </a:graphicData>
        </a:graphic>
      </p:graphicFrame>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1406189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360898" name="Rectangle 2"/>
          <p:cNvSpPr>
            <a:spLocks noGrp="1" noChangeArrowheads="1"/>
          </p:cNvSpPr>
          <p:nvPr>
            <p:ph type="title"/>
          </p:nvPr>
        </p:nvSpPr>
        <p:spPr/>
        <p:txBody>
          <a:bodyPr/>
          <a:lstStyle/>
          <a:p>
            <a:r>
              <a:rPr lang="en-US" sz="3200"/>
              <a:t>JDBC Simple Java Implementation</a:t>
            </a:r>
          </a:p>
        </p:txBody>
      </p:sp>
      <p:sp>
        <p:nvSpPr>
          <p:cNvPr id="1360900" name="Text Box 4"/>
          <p:cNvSpPr txBox="1">
            <a:spLocks noChangeArrowheads="1"/>
          </p:cNvSpPr>
          <p:nvPr/>
        </p:nvSpPr>
        <p:spPr bwMode="auto">
          <a:xfrm>
            <a:off x="609600" y="990600"/>
            <a:ext cx="7717878" cy="5360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lnSpc>
                <a:spcPct val="90000"/>
              </a:lnSpc>
            </a:pPr>
            <a:r>
              <a:rPr lang="en-US" dirty="0">
                <a:solidFill>
                  <a:schemeClr val="accent2"/>
                </a:solidFill>
                <a:latin typeface="+mn-lt"/>
              </a:rPr>
              <a:t>import </a:t>
            </a:r>
            <a:r>
              <a:rPr lang="en-US" dirty="0" err="1">
                <a:solidFill>
                  <a:schemeClr val="accent2"/>
                </a:solidFill>
                <a:latin typeface="+mn-lt"/>
              </a:rPr>
              <a:t>java.sql</a:t>
            </a:r>
            <a:r>
              <a:rPr lang="en-US" dirty="0">
                <a:solidFill>
                  <a:schemeClr val="accent2"/>
                </a:solidFill>
                <a:latin typeface="+mn-lt"/>
              </a:rPr>
              <a:t>.*</a:t>
            </a:r>
            <a:r>
              <a:rPr lang="en-US" dirty="0" smtClean="0">
                <a:solidFill>
                  <a:schemeClr val="accent2"/>
                </a:solidFill>
                <a:latin typeface="+mn-lt"/>
              </a:rPr>
              <a:t>;</a:t>
            </a:r>
            <a:endParaRPr lang="en-US" dirty="0">
              <a:solidFill>
                <a:schemeClr val="accent2"/>
              </a:solidFill>
              <a:latin typeface="+mn-lt"/>
            </a:endParaRPr>
          </a:p>
          <a:p>
            <a:pPr algn="l">
              <a:lnSpc>
                <a:spcPct val="90000"/>
              </a:lnSpc>
            </a:pPr>
            <a:endParaRPr lang="en-US" dirty="0">
              <a:solidFill>
                <a:schemeClr val="accent2"/>
              </a:solidFill>
              <a:latin typeface="+mn-lt"/>
            </a:endParaRPr>
          </a:p>
          <a:p>
            <a:pPr algn="l">
              <a:lnSpc>
                <a:spcPct val="90000"/>
              </a:lnSpc>
            </a:pPr>
            <a:r>
              <a:rPr lang="en-US" dirty="0">
                <a:solidFill>
                  <a:schemeClr val="accent2"/>
                </a:solidFill>
                <a:latin typeface="+mn-lt"/>
              </a:rPr>
              <a:t>public class </a:t>
            </a:r>
            <a:r>
              <a:rPr lang="en-US" dirty="0" err="1">
                <a:solidFill>
                  <a:schemeClr val="accent2"/>
                </a:solidFill>
                <a:latin typeface="+mn-lt"/>
              </a:rPr>
              <a:t>JDBCTestMysqlHarbinger</a:t>
            </a:r>
            <a:r>
              <a:rPr lang="en-US" dirty="0">
                <a:solidFill>
                  <a:schemeClr val="accent2"/>
                </a:solidFill>
                <a:latin typeface="+mn-lt"/>
              </a:rPr>
              <a:t> {</a:t>
            </a:r>
          </a:p>
          <a:p>
            <a:pPr algn="l">
              <a:lnSpc>
                <a:spcPct val="90000"/>
              </a:lnSpc>
            </a:pPr>
            <a:endParaRPr lang="en-US" dirty="0">
              <a:solidFill>
                <a:schemeClr val="accent2"/>
              </a:solidFill>
              <a:latin typeface="+mn-lt"/>
            </a:endParaRPr>
          </a:p>
          <a:p>
            <a:pPr algn="l">
              <a:lnSpc>
                <a:spcPct val="90000"/>
              </a:lnSpc>
            </a:pPr>
            <a:r>
              <a:rPr lang="en-US" dirty="0">
                <a:solidFill>
                  <a:schemeClr val="accent2"/>
                </a:solidFill>
                <a:latin typeface="+mn-lt"/>
              </a:rPr>
              <a:t>    public static void main(</a:t>
            </a:r>
            <a:r>
              <a:rPr lang="en-US" dirty="0" err="1">
                <a:solidFill>
                  <a:schemeClr val="accent2"/>
                </a:solidFill>
                <a:latin typeface="+mn-lt"/>
              </a:rPr>
              <a:t>java.lang.String</a:t>
            </a:r>
            <a:r>
              <a:rPr lang="en-US" dirty="0">
                <a:solidFill>
                  <a:schemeClr val="accent2"/>
                </a:solidFill>
                <a:latin typeface="+mn-lt"/>
              </a:rPr>
              <a:t>[] </a:t>
            </a:r>
            <a:r>
              <a:rPr lang="en-US" dirty="0" err="1">
                <a:solidFill>
                  <a:schemeClr val="accent2"/>
                </a:solidFill>
                <a:latin typeface="+mn-lt"/>
              </a:rPr>
              <a:t>args</a:t>
            </a:r>
            <a:r>
              <a:rPr lang="en-US" dirty="0">
                <a:solidFill>
                  <a:schemeClr val="accent2"/>
                </a:solidFill>
                <a:latin typeface="+mn-lt"/>
              </a:rPr>
              <a:t>) </a:t>
            </a:r>
            <a:r>
              <a:rPr lang="en-US" dirty="0" smtClean="0">
                <a:solidFill>
                  <a:schemeClr val="accent2"/>
                </a:solidFill>
                <a:latin typeface="+mn-lt"/>
              </a:rPr>
              <a:t>{</a:t>
            </a:r>
            <a:endParaRPr lang="en-US" dirty="0">
              <a:solidFill>
                <a:schemeClr val="accent2"/>
              </a:solidFill>
              <a:latin typeface="+mn-lt"/>
            </a:endParaRPr>
          </a:p>
          <a:p>
            <a:pPr algn="l">
              <a:lnSpc>
                <a:spcPct val="90000"/>
              </a:lnSpc>
            </a:pPr>
            <a:r>
              <a:rPr lang="en-US" dirty="0">
                <a:solidFill>
                  <a:schemeClr val="accent2"/>
                </a:solidFill>
                <a:latin typeface="+mn-lt"/>
              </a:rPr>
              <a:t>	try {</a:t>
            </a:r>
          </a:p>
          <a:p>
            <a:pPr algn="l">
              <a:lnSpc>
                <a:spcPct val="90000"/>
              </a:lnSpc>
            </a:pPr>
            <a:r>
              <a:rPr lang="en-US" dirty="0">
                <a:solidFill>
                  <a:schemeClr val="accent2"/>
                </a:solidFill>
                <a:latin typeface="+mn-lt"/>
              </a:rPr>
              <a:t>	    // this is where the driver is loaded</a:t>
            </a:r>
          </a:p>
          <a:p>
            <a:pPr algn="l">
              <a:lnSpc>
                <a:spcPct val="90000"/>
              </a:lnSpc>
            </a:pPr>
            <a:r>
              <a:rPr lang="en-US" dirty="0">
                <a:solidFill>
                  <a:schemeClr val="accent2"/>
                </a:solidFill>
                <a:latin typeface="+mn-lt"/>
              </a:rPr>
              <a:t>	    </a:t>
            </a:r>
            <a:r>
              <a:rPr lang="en-US" dirty="0" err="1">
                <a:solidFill>
                  <a:schemeClr val="accent2"/>
                </a:solidFill>
                <a:latin typeface="+mn-lt"/>
              </a:rPr>
              <a:t>Class.forName</a:t>
            </a:r>
            <a:r>
              <a:rPr lang="en-US" dirty="0">
                <a:solidFill>
                  <a:schemeClr val="accent2"/>
                </a:solidFill>
                <a:latin typeface="+mn-lt"/>
              </a:rPr>
              <a:t>("</a:t>
            </a:r>
            <a:r>
              <a:rPr lang="en-US" dirty="0" err="1">
                <a:solidFill>
                  <a:schemeClr val="accent2"/>
                </a:solidFill>
                <a:latin typeface="+mn-lt"/>
              </a:rPr>
              <a:t>com.mysql.jdbc.Driver</a:t>
            </a:r>
            <a:r>
              <a:rPr lang="en-US" dirty="0">
                <a:solidFill>
                  <a:schemeClr val="accent2"/>
                </a:solidFill>
                <a:latin typeface="+mn-lt"/>
              </a:rPr>
              <a:t>").</a:t>
            </a:r>
            <a:r>
              <a:rPr lang="en-US" dirty="0" err="1">
                <a:solidFill>
                  <a:schemeClr val="accent2"/>
                </a:solidFill>
                <a:latin typeface="+mn-lt"/>
              </a:rPr>
              <a:t>newInstance</a:t>
            </a:r>
            <a:r>
              <a:rPr lang="en-US" dirty="0">
                <a:solidFill>
                  <a:schemeClr val="accent2"/>
                </a:solidFill>
                <a:latin typeface="+mn-lt"/>
              </a:rPr>
              <a:t>();</a:t>
            </a:r>
          </a:p>
          <a:p>
            <a:pPr algn="l">
              <a:lnSpc>
                <a:spcPct val="90000"/>
              </a:lnSpc>
            </a:pPr>
            <a:r>
              <a:rPr lang="en-US" dirty="0">
                <a:solidFill>
                  <a:schemeClr val="accent2"/>
                </a:solidFill>
                <a:latin typeface="+mn-lt"/>
              </a:rPr>
              <a:t>	</a:t>
            </a:r>
          </a:p>
          <a:p>
            <a:pPr algn="l">
              <a:lnSpc>
                <a:spcPct val="90000"/>
              </a:lnSpc>
            </a:pPr>
            <a:r>
              <a:rPr lang="en-US" dirty="0">
                <a:solidFill>
                  <a:schemeClr val="accent2"/>
                </a:solidFill>
                <a:latin typeface="+mn-lt"/>
              </a:rPr>
              <a:t>	}</a:t>
            </a:r>
          </a:p>
          <a:p>
            <a:pPr algn="l">
              <a:lnSpc>
                <a:spcPct val="90000"/>
              </a:lnSpc>
            </a:pPr>
            <a:r>
              <a:rPr lang="en-US" dirty="0">
                <a:solidFill>
                  <a:schemeClr val="accent2"/>
                </a:solidFill>
                <a:latin typeface="+mn-lt"/>
              </a:rPr>
              <a:t>	catch (</a:t>
            </a:r>
            <a:r>
              <a:rPr lang="en-US" dirty="0" err="1">
                <a:solidFill>
                  <a:schemeClr val="accent2"/>
                </a:solidFill>
                <a:latin typeface="+mn-lt"/>
              </a:rPr>
              <a:t>InstantiationException</a:t>
            </a:r>
            <a:r>
              <a:rPr lang="en-US" dirty="0">
                <a:solidFill>
                  <a:schemeClr val="accent2"/>
                </a:solidFill>
                <a:latin typeface="+mn-lt"/>
              </a:rPr>
              <a:t> </a:t>
            </a:r>
            <a:r>
              <a:rPr lang="en-US" dirty="0" err="1">
                <a:solidFill>
                  <a:schemeClr val="accent2"/>
                </a:solidFill>
                <a:latin typeface="+mn-lt"/>
              </a:rPr>
              <a:t>i</a:t>
            </a:r>
            <a:r>
              <a:rPr lang="en-US" dirty="0">
                <a:solidFill>
                  <a:schemeClr val="accent2"/>
                </a:solidFill>
                <a:latin typeface="+mn-lt"/>
              </a:rPr>
              <a:t>) {</a:t>
            </a:r>
          </a:p>
          <a:p>
            <a:pPr algn="l">
              <a:lnSpc>
                <a:spcPct val="90000"/>
              </a:lnSpc>
            </a:pPr>
            <a:r>
              <a:rPr lang="en-US" dirty="0">
                <a:solidFill>
                  <a:schemeClr val="accent2"/>
                </a:solidFill>
                <a:latin typeface="+mn-lt"/>
              </a:rPr>
              <a:t>	    </a:t>
            </a:r>
            <a:r>
              <a:rPr lang="en-US" dirty="0" err="1">
                <a:solidFill>
                  <a:schemeClr val="accent2"/>
                </a:solidFill>
                <a:latin typeface="+mn-lt"/>
              </a:rPr>
              <a:t>System.out.println</a:t>
            </a:r>
            <a:r>
              <a:rPr lang="en-US" dirty="0">
                <a:solidFill>
                  <a:schemeClr val="accent2"/>
                </a:solidFill>
                <a:latin typeface="+mn-lt"/>
              </a:rPr>
              <a:t>("Unable to load driver Class");</a:t>
            </a:r>
          </a:p>
          <a:p>
            <a:pPr algn="l">
              <a:lnSpc>
                <a:spcPct val="90000"/>
              </a:lnSpc>
            </a:pPr>
            <a:r>
              <a:rPr lang="en-US" dirty="0">
                <a:solidFill>
                  <a:schemeClr val="accent2"/>
                </a:solidFill>
                <a:latin typeface="+mn-lt"/>
              </a:rPr>
              <a:t>	    return;</a:t>
            </a:r>
          </a:p>
          <a:p>
            <a:pPr algn="l">
              <a:lnSpc>
                <a:spcPct val="90000"/>
              </a:lnSpc>
            </a:pPr>
            <a:r>
              <a:rPr lang="en-US" dirty="0">
                <a:solidFill>
                  <a:schemeClr val="accent2"/>
                </a:solidFill>
                <a:latin typeface="+mn-lt"/>
              </a:rPr>
              <a:t>	}</a:t>
            </a:r>
          </a:p>
          <a:p>
            <a:pPr algn="l">
              <a:lnSpc>
                <a:spcPct val="90000"/>
              </a:lnSpc>
            </a:pPr>
            <a:r>
              <a:rPr lang="en-US" dirty="0">
                <a:solidFill>
                  <a:schemeClr val="accent2"/>
                </a:solidFill>
                <a:latin typeface="+mn-lt"/>
              </a:rPr>
              <a:t>	catch (</a:t>
            </a:r>
            <a:r>
              <a:rPr lang="en-US" dirty="0" err="1">
                <a:solidFill>
                  <a:schemeClr val="accent2"/>
                </a:solidFill>
                <a:latin typeface="+mn-lt"/>
              </a:rPr>
              <a:t>ClassNotFoundException</a:t>
            </a:r>
            <a:r>
              <a:rPr lang="en-US" dirty="0">
                <a:solidFill>
                  <a:schemeClr val="accent2"/>
                </a:solidFill>
                <a:latin typeface="+mn-lt"/>
              </a:rPr>
              <a:t> e) {</a:t>
            </a:r>
          </a:p>
          <a:p>
            <a:pPr algn="l">
              <a:lnSpc>
                <a:spcPct val="90000"/>
              </a:lnSpc>
            </a:pPr>
            <a:r>
              <a:rPr lang="en-US" dirty="0">
                <a:solidFill>
                  <a:schemeClr val="accent2"/>
                </a:solidFill>
                <a:latin typeface="+mn-lt"/>
              </a:rPr>
              <a:t>	    </a:t>
            </a:r>
            <a:r>
              <a:rPr lang="en-US" dirty="0" err="1">
                <a:solidFill>
                  <a:schemeClr val="accent2"/>
                </a:solidFill>
                <a:latin typeface="+mn-lt"/>
              </a:rPr>
              <a:t>System.out.println</a:t>
            </a:r>
            <a:r>
              <a:rPr lang="en-US" dirty="0">
                <a:solidFill>
                  <a:schemeClr val="accent2"/>
                </a:solidFill>
                <a:latin typeface="+mn-lt"/>
              </a:rPr>
              <a:t>("Unable to load driver Class");</a:t>
            </a:r>
          </a:p>
          <a:p>
            <a:pPr algn="l">
              <a:lnSpc>
                <a:spcPct val="90000"/>
              </a:lnSpc>
            </a:pPr>
            <a:r>
              <a:rPr lang="en-US" dirty="0">
                <a:solidFill>
                  <a:schemeClr val="accent2"/>
                </a:solidFill>
                <a:latin typeface="+mn-lt"/>
              </a:rPr>
              <a:t>	    return;</a:t>
            </a:r>
          </a:p>
          <a:p>
            <a:pPr algn="l">
              <a:lnSpc>
                <a:spcPct val="90000"/>
              </a:lnSpc>
            </a:pPr>
            <a:r>
              <a:rPr lang="en-US" dirty="0">
                <a:solidFill>
                  <a:schemeClr val="accent2"/>
                </a:solidFill>
                <a:latin typeface="+mn-lt"/>
              </a:rPr>
              <a:t>	}</a:t>
            </a:r>
          </a:p>
          <a:p>
            <a:pPr algn="l">
              <a:lnSpc>
                <a:spcPct val="90000"/>
              </a:lnSpc>
            </a:pPr>
            <a:r>
              <a:rPr lang="en-US" dirty="0">
                <a:solidFill>
                  <a:schemeClr val="accent2"/>
                </a:solidFill>
                <a:latin typeface="+mn-lt"/>
              </a:rPr>
              <a:t>	catch (</a:t>
            </a:r>
            <a:r>
              <a:rPr lang="en-US" dirty="0" err="1">
                <a:solidFill>
                  <a:schemeClr val="accent2"/>
                </a:solidFill>
                <a:latin typeface="+mn-lt"/>
              </a:rPr>
              <a:t>IllegalAccessException</a:t>
            </a:r>
            <a:r>
              <a:rPr lang="en-US" dirty="0">
                <a:solidFill>
                  <a:schemeClr val="accent2"/>
                </a:solidFill>
                <a:latin typeface="+mn-lt"/>
              </a:rPr>
              <a:t> e) {</a:t>
            </a:r>
          </a:p>
        </p:txBody>
      </p:sp>
    </p:spTree>
    <p:extLst>
      <p:ext uri="{BB962C8B-B14F-4D97-AF65-F5344CB8AC3E}">
        <p14:creationId xmlns:p14="http://schemas.microsoft.com/office/powerpoint/2010/main" val="355333520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MySQL Access Privileges</a:t>
            </a:r>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IS 257 - Fall 2015</a:t>
            </a:r>
            <a:endParaRPr lang="en-US"/>
          </a:p>
        </p:txBody>
      </p:sp>
      <p:graphicFrame>
        <p:nvGraphicFramePr>
          <p:cNvPr id="5" name="Content Placeholder 4"/>
          <p:cNvGraphicFramePr>
            <a:graphicFrameLocks/>
          </p:cNvGraphicFramePr>
          <p:nvPr>
            <p:extLst>
              <p:ext uri="{D42A27DB-BD31-4B8C-83A1-F6EECF244321}">
                <p14:modId xmlns:p14="http://schemas.microsoft.com/office/powerpoint/2010/main" val="2597026401"/>
              </p:ext>
            </p:extLst>
          </p:nvPr>
        </p:nvGraphicFramePr>
        <p:xfrm>
          <a:off x="457200" y="1219200"/>
          <a:ext cx="8229600" cy="407924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a:t>Privilege</a:t>
                      </a:r>
                    </a:p>
                  </a:txBody>
                  <a:tcPr anchor="ctr"/>
                </a:tc>
                <a:tc>
                  <a:txBody>
                    <a:bodyPr/>
                    <a:lstStyle/>
                    <a:p>
                      <a:r>
                        <a:rPr lang="en-US"/>
                        <a:t>Column</a:t>
                      </a:r>
                    </a:p>
                  </a:txBody>
                  <a:tcPr anchor="ctr"/>
                </a:tc>
                <a:tc>
                  <a:txBody>
                    <a:bodyPr/>
                    <a:lstStyle/>
                    <a:p>
                      <a:r>
                        <a:rPr lang="en-US"/>
                        <a:t>Context</a:t>
                      </a:r>
                    </a:p>
                  </a:txBody>
                  <a:tcPr anchor="ctr"/>
                </a:tc>
              </a:tr>
              <a:tr h="370840">
                <a:tc>
                  <a:txBody>
                    <a:bodyPr/>
                    <a:lstStyle/>
                    <a:p>
                      <a:r>
                        <a:rPr lang="en-US" dirty="0"/>
                        <a:t>PROCESS</a:t>
                      </a:r>
                    </a:p>
                  </a:txBody>
                  <a:tcPr anchor="ctr"/>
                </a:tc>
                <a:tc>
                  <a:txBody>
                    <a:bodyPr/>
                    <a:lstStyle/>
                    <a:p>
                      <a:r>
                        <a:rPr lang="en-US"/>
                        <a:t>Process_priv</a:t>
                      </a:r>
                    </a:p>
                  </a:txBody>
                  <a:tcPr anchor="ctr"/>
                </a:tc>
                <a:tc>
                  <a:txBody>
                    <a:bodyPr/>
                    <a:lstStyle/>
                    <a:p>
                      <a:r>
                        <a:rPr lang="en-US" dirty="0"/>
                        <a:t>server administration</a:t>
                      </a:r>
                    </a:p>
                  </a:txBody>
                  <a:tcPr anchor="ctr"/>
                </a:tc>
              </a:tr>
              <a:tr h="370840">
                <a:tc>
                  <a:txBody>
                    <a:bodyPr/>
                    <a:lstStyle/>
                    <a:p>
                      <a:r>
                        <a:rPr lang="en-US" dirty="0"/>
                        <a:t>PROXY</a:t>
                      </a:r>
                    </a:p>
                  </a:txBody>
                  <a:tcPr anchor="ctr"/>
                </a:tc>
                <a:tc>
                  <a:txBody>
                    <a:bodyPr/>
                    <a:lstStyle/>
                    <a:p>
                      <a:r>
                        <a:rPr lang="en-US"/>
                        <a:t>see proxies_priv table</a:t>
                      </a:r>
                    </a:p>
                  </a:txBody>
                  <a:tcPr anchor="ctr"/>
                </a:tc>
                <a:tc>
                  <a:txBody>
                    <a:bodyPr/>
                    <a:lstStyle/>
                    <a:p>
                      <a:r>
                        <a:rPr lang="en-US" dirty="0"/>
                        <a:t>server administration</a:t>
                      </a:r>
                    </a:p>
                  </a:txBody>
                  <a:tcPr anchor="ctr"/>
                </a:tc>
              </a:tr>
              <a:tr h="370840">
                <a:tc>
                  <a:txBody>
                    <a:bodyPr/>
                    <a:lstStyle/>
                    <a:p>
                      <a:r>
                        <a:rPr lang="en-US" dirty="0"/>
                        <a:t>RELOAD</a:t>
                      </a:r>
                    </a:p>
                  </a:txBody>
                  <a:tcPr anchor="ctr"/>
                </a:tc>
                <a:tc>
                  <a:txBody>
                    <a:bodyPr/>
                    <a:lstStyle/>
                    <a:p>
                      <a:r>
                        <a:rPr lang="en-US"/>
                        <a:t>Reload_priv</a:t>
                      </a:r>
                    </a:p>
                  </a:txBody>
                  <a:tcPr anchor="ctr"/>
                </a:tc>
                <a:tc>
                  <a:txBody>
                    <a:bodyPr/>
                    <a:lstStyle/>
                    <a:p>
                      <a:r>
                        <a:rPr lang="en-US" dirty="0"/>
                        <a:t>server administration</a:t>
                      </a:r>
                    </a:p>
                  </a:txBody>
                  <a:tcPr anchor="ctr"/>
                </a:tc>
              </a:tr>
              <a:tr h="370840">
                <a:tc>
                  <a:txBody>
                    <a:bodyPr/>
                    <a:lstStyle/>
                    <a:p>
                      <a:r>
                        <a:rPr lang="en-US" dirty="0"/>
                        <a:t>REPLICATION CLIENT</a:t>
                      </a:r>
                    </a:p>
                  </a:txBody>
                  <a:tcPr anchor="ctr"/>
                </a:tc>
                <a:tc>
                  <a:txBody>
                    <a:bodyPr/>
                    <a:lstStyle/>
                    <a:p>
                      <a:r>
                        <a:rPr lang="en-US"/>
                        <a:t>Repl_client_priv</a:t>
                      </a:r>
                    </a:p>
                  </a:txBody>
                  <a:tcPr anchor="ctr"/>
                </a:tc>
                <a:tc>
                  <a:txBody>
                    <a:bodyPr/>
                    <a:lstStyle/>
                    <a:p>
                      <a:r>
                        <a:rPr lang="en-US" dirty="0"/>
                        <a:t>server administration</a:t>
                      </a:r>
                    </a:p>
                  </a:txBody>
                  <a:tcPr anchor="ctr"/>
                </a:tc>
              </a:tr>
              <a:tr h="370840">
                <a:tc>
                  <a:txBody>
                    <a:bodyPr/>
                    <a:lstStyle/>
                    <a:p>
                      <a:r>
                        <a:rPr lang="en-US" dirty="0"/>
                        <a:t>REPLICATION SLAVE</a:t>
                      </a:r>
                    </a:p>
                  </a:txBody>
                  <a:tcPr anchor="ctr"/>
                </a:tc>
                <a:tc>
                  <a:txBody>
                    <a:bodyPr/>
                    <a:lstStyle/>
                    <a:p>
                      <a:r>
                        <a:rPr lang="en-US"/>
                        <a:t>Repl_slave_priv</a:t>
                      </a:r>
                    </a:p>
                  </a:txBody>
                  <a:tcPr anchor="ctr"/>
                </a:tc>
                <a:tc>
                  <a:txBody>
                    <a:bodyPr/>
                    <a:lstStyle/>
                    <a:p>
                      <a:r>
                        <a:rPr lang="en-US"/>
                        <a:t>server administration</a:t>
                      </a:r>
                    </a:p>
                  </a:txBody>
                  <a:tcPr anchor="ctr"/>
                </a:tc>
              </a:tr>
              <a:tr h="370840">
                <a:tc>
                  <a:txBody>
                    <a:bodyPr/>
                    <a:lstStyle/>
                    <a:p>
                      <a:r>
                        <a:rPr lang="en-US" dirty="0"/>
                        <a:t>SHOW DATABASES</a:t>
                      </a:r>
                    </a:p>
                  </a:txBody>
                  <a:tcPr anchor="ctr"/>
                </a:tc>
                <a:tc>
                  <a:txBody>
                    <a:bodyPr/>
                    <a:lstStyle/>
                    <a:p>
                      <a:r>
                        <a:rPr lang="en-US"/>
                        <a:t>Show_db_priv</a:t>
                      </a:r>
                    </a:p>
                  </a:txBody>
                  <a:tcPr anchor="ctr"/>
                </a:tc>
                <a:tc>
                  <a:txBody>
                    <a:bodyPr/>
                    <a:lstStyle/>
                    <a:p>
                      <a:r>
                        <a:rPr lang="en-US" dirty="0"/>
                        <a:t>server administration</a:t>
                      </a:r>
                    </a:p>
                  </a:txBody>
                  <a:tcPr anchor="ctr"/>
                </a:tc>
              </a:tr>
              <a:tr h="370840">
                <a:tc>
                  <a:txBody>
                    <a:bodyPr/>
                    <a:lstStyle/>
                    <a:p>
                      <a:r>
                        <a:rPr lang="en-US" dirty="0"/>
                        <a:t>SHUTDOWN</a:t>
                      </a:r>
                    </a:p>
                  </a:txBody>
                  <a:tcPr anchor="ctr"/>
                </a:tc>
                <a:tc>
                  <a:txBody>
                    <a:bodyPr/>
                    <a:lstStyle/>
                    <a:p>
                      <a:r>
                        <a:rPr lang="en-US"/>
                        <a:t>Shutdown_priv</a:t>
                      </a:r>
                    </a:p>
                  </a:txBody>
                  <a:tcPr anchor="ctr"/>
                </a:tc>
                <a:tc>
                  <a:txBody>
                    <a:bodyPr/>
                    <a:lstStyle/>
                    <a:p>
                      <a:r>
                        <a:rPr lang="en-US" dirty="0"/>
                        <a:t>server administration</a:t>
                      </a:r>
                    </a:p>
                  </a:txBody>
                  <a:tcPr anchor="ctr"/>
                </a:tc>
              </a:tr>
              <a:tr h="370840">
                <a:tc>
                  <a:txBody>
                    <a:bodyPr/>
                    <a:lstStyle/>
                    <a:p>
                      <a:r>
                        <a:rPr lang="en-US" dirty="0"/>
                        <a:t>SUPER</a:t>
                      </a:r>
                    </a:p>
                  </a:txBody>
                  <a:tcPr anchor="ctr"/>
                </a:tc>
                <a:tc>
                  <a:txBody>
                    <a:bodyPr/>
                    <a:lstStyle/>
                    <a:p>
                      <a:r>
                        <a:rPr lang="en-US"/>
                        <a:t>Super_priv</a:t>
                      </a:r>
                    </a:p>
                  </a:txBody>
                  <a:tcPr anchor="ctr"/>
                </a:tc>
                <a:tc>
                  <a:txBody>
                    <a:bodyPr/>
                    <a:lstStyle/>
                    <a:p>
                      <a:r>
                        <a:rPr lang="en-US" dirty="0"/>
                        <a:t>server administration</a:t>
                      </a:r>
                    </a:p>
                  </a:txBody>
                  <a:tcPr anchor="ctr"/>
                </a:tc>
              </a:tr>
              <a:tr h="370840">
                <a:tc>
                  <a:txBody>
                    <a:bodyPr/>
                    <a:lstStyle/>
                    <a:p>
                      <a:r>
                        <a:rPr lang="en-US" dirty="0"/>
                        <a:t>ALL [PRIVILEGES]</a:t>
                      </a:r>
                    </a:p>
                  </a:txBody>
                  <a:tcPr anchor="ctr"/>
                </a:tc>
                <a:tc>
                  <a:txBody>
                    <a:bodyPr/>
                    <a:lstStyle/>
                    <a:p>
                      <a:r>
                        <a:rPr lang="sk-SK"/>
                        <a:t> </a:t>
                      </a:r>
                    </a:p>
                  </a:txBody>
                  <a:tcPr anchor="ctr"/>
                </a:tc>
                <a:tc>
                  <a:txBody>
                    <a:bodyPr/>
                    <a:lstStyle/>
                    <a:p>
                      <a:r>
                        <a:rPr lang="en-US" dirty="0"/>
                        <a:t>server administration</a:t>
                      </a:r>
                    </a:p>
                  </a:txBody>
                  <a:tcPr anchor="ctr"/>
                </a:tc>
              </a:tr>
              <a:tr h="370840">
                <a:tc>
                  <a:txBody>
                    <a:bodyPr/>
                    <a:lstStyle/>
                    <a:p>
                      <a:r>
                        <a:rPr lang="en-US" dirty="0"/>
                        <a:t>USAGE</a:t>
                      </a:r>
                    </a:p>
                  </a:txBody>
                  <a:tcPr anchor="ctr"/>
                </a:tc>
                <a:tc>
                  <a:txBody>
                    <a:bodyPr/>
                    <a:lstStyle/>
                    <a:p>
                      <a:r>
                        <a:rPr lang="sk-SK"/>
                        <a:t> </a:t>
                      </a:r>
                    </a:p>
                  </a:txBody>
                  <a:tcPr anchor="ctr"/>
                </a:tc>
                <a:tc>
                  <a:txBody>
                    <a:bodyPr/>
                    <a:lstStyle/>
                    <a:p>
                      <a:r>
                        <a:rPr lang="en-US" dirty="0"/>
                        <a:t>server administration</a:t>
                      </a:r>
                    </a:p>
                  </a:txBody>
                  <a:tcPr anchor="ctr"/>
                </a:tc>
              </a:tr>
            </a:tbl>
          </a:graphicData>
        </a:graphic>
      </p:graphicFrame>
    </p:spTree>
    <p:extLst>
      <p:ext uri="{BB962C8B-B14F-4D97-AF65-F5344CB8AC3E}">
        <p14:creationId xmlns:p14="http://schemas.microsoft.com/office/powerpoint/2010/main" val="282284801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DB Applications</a:t>
            </a:r>
            <a:endParaRPr lang="en-US" dirty="0"/>
          </a:p>
        </p:txBody>
      </p:sp>
      <p:sp>
        <p:nvSpPr>
          <p:cNvPr id="3" name="Content Placeholder 2"/>
          <p:cNvSpPr>
            <a:spLocks noGrp="1"/>
          </p:cNvSpPr>
          <p:nvPr>
            <p:ph idx="1"/>
          </p:nvPr>
        </p:nvSpPr>
        <p:spPr/>
        <p:txBody>
          <a:bodyPr/>
          <a:lstStyle/>
          <a:p>
            <a:r>
              <a:rPr lang="en-US" dirty="0" smtClean="0"/>
              <a:t>The most common form of security violation on the web involves an SQL injection attack on a DB-driven web site</a:t>
            </a:r>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pic>
        <p:nvPicPr>
          <p:cNvPr id="5" name="Picture 4" descr="Bobby_Tabl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52758"/>
            <a:ext cx="9144000" cy="3080169"/>
          </a:xfrm>
          <a:prstGeom prst="rect">
            <a:avLst/>
          </a:prstGeom>
        </p:spPr>
      </p:pic>
    </p:spTree>
    <p:extLst>
      <p:ext uri="{BB962C8B-B14F-4D97-AF65-F5344CB8AC3E}">
        <p14:creationId xmlns:p14="http://schemas.microsoft.com/office/powerpoint/2010/main" val="2534391282"/>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DB Applications</a:t>
            </a:r>
            <a:endParaRPr lang="en-US" dirty="0"/>
          </a:p>
        </p:txBody>
      </p:sp>
      <p:sp>
        <p:nvSpPr>
          <p:cNvPr id="3" name="Content Placeholder 2"/>
          <p:cNvSpPr>
            <a:spLocks noGrp="1"/>
          </p:cNvSpPr>
          <p:nvPr>
            <p:ph idx="1"/>
          </p:nvPr>
        </p:nvSpPr>
        <p:spPr/>
        <p:txBody>
          <a:bodyPr/>
          <a:lstStyle/>
          <a:p>
            <a:pPr>
              <a:lnSpc>
                <a:spcPct val="90000"/>
              </a:lnSpc>
            </a:pPr>
            <a:r>
              <a:rPr lang="en-US" dirty="0" smtClean="0"/>
              <a:t>An SQL Injection attack </a:t>
            </a:r>
            <a:r>
              <a:rPr lang="en-US" i="1" dirty="0" smtClean="0"/>
              <a:t>only</a:t>
            </a:r>
            <a:r>
              <a:rPr lang="en-US" dirty="0" smtClean="0"/>
              <a:t> works when data provided by users (such as the contents of a form) is inserted directly into SQL and submitted to the database system</a:t>
            </a:r>
          </a:p>
          <a:p>
            <a:pPr>
              <a:lnSpc>
                <a:spcPct val="90000"/>
              </a:lnSpc>
            </a:pPr>
            <a:r>
              <a:rPr lang="en-US" dirty="0" smtClean="0"/>
              <a:t>To avoid this, any input should be cleaned by </a:t>
            </a:r>
          </a:p>
          <a:p>
            <a:pPr lvl="1">
              <a:lnSpc>
                <a:spcPct val="90000"/>
              </a:lnSpc>
            </a:pPr>
            <a:r>
              <a:rPr lang="en-US" dirty="0" smtClean="0"/>
              <a:t>Removing any SQL reserved characters (like “’”, “;”, “)”, etc. </a:t>
            </a:r>
          </a:p>
          <a:p>
            <a:pPr lvl="1">
              <a:lnSpc>
                <a:spcPct val="90000"/>
              </a:lnSpc>
            </a:pPr>
            <a:r>
              <a:rPr lang="en-US" dirty="0" smtClean="0"/>
              <a:t>And possibly reserved words like “SELECT”, “DROP”, “TABLES”, etc.</a:t>
            </a:r>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3733617530"/>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in DB Applications</a:t>
            </a:r>
            <a:endParaRPr lang="en-US" dirty="0"/>
          </a:p>
        </p:txBody>
      </p:sp>
      <p:sp>
        <p:nvSpPr>
          <p:cNvPr id="3" name="Content Placeholder 2"/>
          <p:cNvSpPr>
            <a:spLocks noGrp="1"/>
          </p:cNvSpPr>
          <p:nvPr>
            <p:ph idx="1"/>
          </p:nvPr>
        </p:nvSpPr>
        <p:spPr/>
        <p:txBody>
          <a:bodyPr/>
          <a:lstStyle/>
          <a:p>
            <a:r>
              <a:rPr lang="en-US" dirty="0" smtClean="0"/>
              <a:t>Some Web Application Servers, like PHP, include functions to “sanitize” inputs</a:t>
            </a:r>
          </a:p>
          <a:p>
            <a:pPr lvl="1"/>
            <a:r>
              <a:rPr lang="en-US" dirty="0" smtClean="0"/>
              <a:t>For example</a:t>
            </a:r>
          </a:p>
          <a:p>
            <a:pPr lvl="2"/>
            <a:r>
              <a:rPr lang="en-US" dirty="0" err="1"/>
              <a:t>mysql_real_escape_string</a:t>
            </a:r>
            <a:r>
              <a:rPr lang="en-US" dirty="0"/>
              <a:t>($</a:t>
            </a:r>
            <a:r>
              <a:rPr lang="en-US" dirty="0" err="1"/>
              <a:t>cname</a:t>
            </a:r>
            <a:r>
              <a:rPr lang="en-US" dirty="0" smtClean="0"/>
              <a:t>) </a:t>
            </a:r>
          </a:p>
          <a:p>
            <a:pPr lvl="2"/>
            <a:r>
              <a:rPr lang="en-US" dirty="0" smtClean="0"/>
              <a:t>This basically just escapes quotes </a:t>
            </a:r>
          </a:p>
          <a:p>
            <a:pPr lvl="2"/>
            <a:r>
              <a:rPr lang="en-US" dirty="0"/>
              <a:t>Input string '</a:t>
            </a:r>
            <a:r>
              <a:rPr lang="en-US" dirty="0" smtClean="0"/>
              <a:t>Louis'</a:t>
            </a:r>
            <a:r>
              <a:rPr lang="en-US" dirty="0"/>
              <a:t>; DROP TABLE NEWCUST;' </a:t>
            </a:r>
            <a:endParaRPr lang="en-US" dirty="0" smtClean="0"/>
          </a:p>
          <a:p>
            <a:pPr lvl="2"/>
            <a:r>
              <a:rPr lang="en-US" dirty="0" smtClean="0"/>
              <a:t>Converted </a:t>
            </a:r>
            <a:r>
              <a:rPr lang="en-US" dirty="0"/>
              <a:t>query </a:t>
            </a:r>
            <a:r>
              <a:rPr lang="en-US" dirty="0" smtClean="0"/>
              <a:t>‘SELECT </a:t>
            </a:r>
            <a:r>
              <a:rPr lang="en-US" dirty="0"/>
              <a:t>* FROM DIVECUST D where </a:t>
            </a:r>
            <a:r>
              <a:rPr lang="en-US" dirty="0" err="1"/>
              <a:t>D.Name</a:t>
            </a:r>
            <a:r>
              <a:rPr lang="en-US" dirty="0"/>
              <a:t> like '%</a:t>
            </a:r>
            <a:r>
              <a:rPr lang="en-US" dirty="0" smtClean="0"/>
              <a:t>Louis\</a:t>
            </a:r>
            <a:r>
              <a:rPr lang="en-US" dirty="0"/>
              <a:t>'; DROP TABLE NEWCUST;%' ; </a:t>
            </a:r>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1353260980"/>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SQL Injection</a:t>
            </a:r>
            <a:endParaRPr lang="en-US" dirty="0"/>
          </a:p>
        </p:txBody>
      </p:sp>
      <p:sp>
        <p:nvSpPr>
          <p:cNvPr id="3" name="Content Placeholder 2"/>
          <p:cNvSpPr>
            <a:spLocks noGrp="1"/>
          </p:cNvSpPr>
          <p:nvPr>
            <p:ph idx="1"/>
          </p:nvPr>
        </p:nvSpPr>
        <p:spPr/>
        <p:txBody>
          <a:bodyPr/>
          <a:lstStyle/>
          <a:p>
            <a:r>
              <a:rPr lang="en-US" dirty="0" smtClean="0"/>
              <a:t>Also, as discussed last week, parameterized PHP can be used to avoid executing what </a:t>
            </a:r>
            <a:r>
              <a:rPr lang="en-US" i="1" dirty="0" smtClean="0"/>
              <a:t>should be</a:t>
            </a:r>
            <a:r>
              <a:rPr lang="en-US" dirty="0" smtClean="0"/>
              <a:t> data</a:t>
            </a:r>
          </a:p>
          <a:p>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182139686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34242" name="Rectangle 2"/>
          <p:cNvSpPr>
            <a:spLocks noGrp="1" noChangeArrowheads="1"/>
          </p:cNvSpPr>
          <p:nvPr>
            <p:ph type="title"/>
          </p:nvPr>
        </p:nvSpPr>
        <p:spPr/>
        <p:txBody>
          <a:bodyPr/>
          <a:lstStyle/>
          <a:p>
            <a:r>
              <a:rPr lang="en-US" sz="2800"/>
              <a:t>Security  and Integrity Functions in Database Administration</a:t>
            </a:r>
          </a:p>
        </p:txBody>
      </p:sp>
      <p:sp>
        <p:nvSpPr>
          <p:cNvPr id="1034243" name="Rectangle 3"/>
          <p:cNvSpPr>
            <a:spLocks noGrp="1" noChangeArrowheads="1"/>
          </p:cNvSpPr>
          <p:nvPr>
            <p:ph type="body" idx="1"/>
          </p:nvPr>
        </p:nvSpPr>
        <p:spPr/>
        <p:txBody>
          <a:bodyPr/>
          <a:lstStyle/>
          <a:p>
            <a:r>
              <a:rPr lang="en-US" dirty="0">
                <a:solidFill>
                  <a:srgbClr val="CCCCCC"/>
                </a:solidFill>
              </a:rPr>
              <a:t>Data Integrity</a:t>
            </a:r>
          </a:p>
          <a:p>
            <a:r>
              <a:rPr lang="en-US" dirty="0">
                <a:solidFill>
                  <a:srgbClr val="CCCCCC"/>
                </a:solidFill>
              </a:rPr>
              <a:t>Security Management</a:t>
            </a:r>
          </a:p>
          <a:p>
            <a:r>
              <a:rPr lang="en-US" dirty="0"/>
              <a:t>Backup and </a:t>
            </a:r>
            <a:r>
              <a:rPr lang="en-US" dirty="0" smtClean="0"/>
              <a:t>Recovery – introduction (more next time)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IS 257 - Fall 2015</a:t>
            </a:r>
            <a:endParaRPr lang="en-US"/>
          </a:p>
        </p:txBody>
      </p:sp>
      <p:sp>
        <p:nvSpPr>
          <p:cNvPr id="1008644" name="Rectangle 4"/>
          <p:cNvSpPr>
            <a:spLocks noGrp="1" noChangeArrowheads="1"/>
          </p:cNvSpPr>
          <p:nvPr>
            <p:ph type="title"/>
          </p:nvPr>
        </p:nvSpPr>
        <p:spPr/>
        <p:txBody>
          <a:bodyPr/>
          <a:lstStyle/>
          <a:p>
            <a:r>
              <a:rPr lang="en-US" sz="3600"/>
              <a:t>Database Backup and Recovery</a:t>
            </a:r>
          </a:p>
        </p:txBody>
      </p:sp>
      <p:sp>
        <p:nvSpPr>
          <p:cNvPr id="1008645" name="Rectangle 5"/>
          <p:cNvSpPr>
            <a:spLocks noGrp="1" noChangeArrowheads="1"/>
          </p:cNvSpPr>
          <p:nvPr>
            <p:ph type="body" idx="1"/>
          </p:nvPr>
        </p:nvSpPr>
        <p:spPr/>
        <p:txBody>
          <a:bodyPr/>
          <a:lstStyle/>
          <a:p>
            <a:r>
              <a:rPr lang="en-US" dirty="0"/>
              <a:t>Backups</a:t>
            </a:r>
          </a:p>
          <a:p>
            <a:r>
              <a:rPr lang="en-US" dirty="0"/>
              <a:t>Journaling (audit trail)</a:t>
            </a:r>
          </a:p>
          <a:p>
            <a:r>
              <a:rPr lang="en-US" dirty="0"/>
              <a:t>Checkpoint facility</a:t>
            </a:r>
          </a:p>
          <a:p>
            <a:r>
              <a:rPr lang="en-US" dirty="0"/>
              <a:t>Recovery manager</a:t>
            </a:r>
          </a:p>
          <a:p>
            <a:endParaRPr lang="en-US" dirty="0"/>
          </a:p>
          <a:p>
            <a:r>
              <a:rPr lang="en-US" dirty="0"/>
              <a:t>Info on Backups, etc. from MySQL docs </a:t>
            </a:r>
            <a:r>
              <a:rPr lang="en-US" dirty="0">
                <a:hlinkClick r:id="rId3"/>
              </a:rPr>
              <a:t>http://dev.mysql.com/doc/refman/5.1/en/backup-and-recovery.html</a:t>
            </a:r>
            <a:r>
              <a:rPr lang="en-US" dirty="0"/>
              <a:t> </a:t>
            </a:r>
          </a:p>
        </p:txBody>
      </p:sp>
    </p:spTree>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MySQL Backup Types</a:t>
            </a:r>
            <a:endParaRPr lang="en-US" dirty="0"/>
          </a:p>
        </p:txBody>
      </p:sp>
      <p:sp>
        <p:nvSpPr>
          <p:cNvPr id="3" name="Content Placeholder 2"/>
          <p:cNvSpPr>
            <a:spLocks noGrp="1"/>
          </p:cNvSpPr>
          <p:nvPr>
            <p:ph idx="1"/>
          </p:nvPr>
        </p:nvSpPr>
        <p:spPr/>
        <p:txBody>
          <a:bodyPr/>
          <a:lstStyle/>
          <a:p>
            <a:r>
              <a:rPr lang="en-US" sz="2800" dirty="0" smtClean="0"/>
              <a:t>Physical (Raw) Versus Logical Backups </a:t>
            </a:r>
          </a:p>
          <a:p>
            <a:pPr lvl="1"/>
            <a:r>
              <a:rPr lang="en-US" sz="2400" dirty="0" smtClean="0"/>
              <a:t>Physical (or Raw) Backups</a:t>
            </a:r>
          </a:p>
          <a:p>
            <a:pPr lvl="2"/>
            <a:r>
              <a:rPr lang="en-US" sz="2000" dirty="0" smtClean="0"/>
              <a:t>Physical backups consist of raw copies of the directories and files that store database contents. This type of backup is suitable for large, important databases that need to be recovered quickly when problems occur. </a:t>
            </a:r>
          </a:p>
          <a:p>
            <a:pPr lvl="1"/>
            <a:r>
              <a:rPr lang="en-US" sz="2400" dirty="0" smtClean="0"/>
              <a:t>Logical Backups</a:t>
            </a:r>
          </a:p>
          <a:p>
            <a:pPr lvl="2"/>
            <a:r>
              <a:rPr lang="en-US" sz="2000" dirty="0" smtClean="0"/>
              <a:t>Logical backups save information represented as logical database structure (CREATE DATABASE, CREATE TABLE statements) and content (INSERT statements or delimited-text files). This type of backup is suitable for smaller amounts of data where you might edit the data values or table structure, or recreate the data on a different machine architecture. </a:t>
            </a:r>
            <a:endParaRPr lang="en-US" sz="2000" dirty="0"/>
          </a:p>
        </p:txBody>
      </p:sp>
      <p:sp>
        <p:nvSpPr>
          <p:cNvPr id="4" name="Date Placeholder 3"/>
          <p:cNvSpPr>
            <a:spLocks noGrp="1"/>
          </p:cNvSpPr>
          <p:nvPr>
            <p:ph type="dt" sz="half" idx="10"/>
          </p:nvPr>
        </p:nvSpPr>
        <p:spPr/>
        <p:txBody>
          <a:bodyPr/>
          <a:lstStyle/>
          <a:p>
            <a:r>
              <a:rPr lang="en-US" smtClean="0"/>
              <a:t>IS 257 - Fall 2015</a:t>
            </a:r>
            <a:endParaRPr lang="en-US"/>
          </a:p>
        </p:txBody>
      </p:sp>
      <p:sp>
        <p:nvSpPr>
          <p:cNvPr id="5" name="TextBox 4"/>
          <p:cNvSpPr txBox="1"/>
          <p:nvPr/>
        </p:nvSpPr>
        <p:spPr>
          <a:xfrm>
            <a:off x="2362200" y="6096000"/>
            <a:ext cx="4924933" cy="307777"/>
          </a:xfrm>
          <a:prstGeom prst="rect">
            <a:avLst/>
          </a:prstGeom>
          <a:noFill/>
        </p:spPr>
        <p:txBody>
          <a:bodyPr wrap="none" rtlCol="0">
            <a:spAutoFit/>
          </a:bodyPr>
          <a:lstStyle/>
          <a:p>
            <a:r>
              <a:rPr lang="en-US" sz="1400" i="1" dirty="0" smtClean="0"/>
              <a:t>From: http://</a:t>
            </a:r>
            <a:r>
              <a:rPr lang="en-US" sz="1400" i="1" dirty="0" err="1" smtClean="0"/>
              <a:t>dev.mysql.com</a:t>
            </a:r>
            <a:r>
              <a:rPr lang="en-US" sz="1400" i="1" dirty="0" smtClean="0"/>
              <a:t>/doc/</a:t>
            </a:r>
            <a:r>
              <a:rPr lang="en-US" sz="1400" i="1" dirty="0" err="1" smtClean="0"/>
              <a:t>refman</a:t>
            </a:r>
            <a:r>
              <a:rPr lang="en-US" sz="1400" i="1" dirty="0" smtClean="0"/>
              <a:t>/5.1/en/backup-</a:t>
            </a:r>
            <a:r>
              <a:rPr lang="en-US" sz="1400" i="1" dirty="0" err="1" smtClean="0"/>
              <a:t>types.html</a:t>
            </a:r>
            <a:endParaRPr lang="en-US" sz="1400" i="1" dirty="0"/>
          </a:p>
        </p:txBody>
      </p:sp>
    </p:spTree>
    <p:extLst>
      <p:ext uri="{BB962C8B-B14F-4D97-AF65-F5344CB8AC3E}">
        <p14:creationId xmlns:p14="http://schemas.microsoft.com/office/powerpoint/2010/main" val="3812832224"/>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a:t>
            </a:r>
            <a:endParaRPr lang="en-US" dirty="0"/>
          </a:p>
        </p:txBody>
      </p:sp>
      <p:sp>
        <p:nvSpPr>
          <p:cNvPr id="3" name="Content Placeholder 2"/>
          <p:cNvSpPr>
            <a:spLocks noGrp="1"/>
          </p:cNvSpPr>
          <p:nvPr>
            <p:ph idx="1"/>
          </p:nvPr>
        </p:nvSpPr>
        <p:spPr/>
        <p:txBody>
          <a:bodyPr/>
          <a:lstStyle/>
          <a:p>
            <a:r>
              <a:rPr lang="en-US" sz="2000" dirty="0" smtClean="0"/>
              <a:t>The backup is done by querying the MySQL server to obtain database structure and content information.</a:t>
            </a:r>
          </a:p>
          <a:p>
            <a:r>
              <a:rPr lang="en-US" sz="2000" dirty="0" smtClean="0"/>
              <a:t>Backup is slower than physical methods because the server must access database information and convert it to logical format. </a:t>
            </a:r>
          </a:p>
          <a:p>
            <a:r>
              <a:rPr lang="en-US" sz="2000" dirty="0" smtClean="0"/>
              <a:t>Output is larger than for physical backup, particularly when saved in text format.</a:t>
            </a:r>
          </a:p>
          <a:p>
            <a:r>
              <a:rPr lang="en-US" sz="2000" dirty="0" smtClean="0"/>
              <a:t>Backup and restore granularity is available at the server level (all databases), database level (all tables in a particular database), or table level. This is true regardless of storage engine.</a:t>
            </a:r>
          </a:p>
          <a:p>
            <a:r>
              <a:rPr lang="en-US" sz="2000" dirty="0" smtClean="0"/>
              <a:t>The backup does not include log or configuration files, or other database-related files that are not part of databases.</a:t>
            </a:r>
          </a:p>
          <a:p>
            <a:r>
              <a:rPr lang="en-US" sz="2000" dirty="0" smtClean="0"/>
              <a:t>Backups stored in logical format are machine independent and highly portable.</a:t>
            </a:r>
          </a:p>
          <a:p>
            <a:r>
              <a:rPr lang="en-US" sz="2000" dirty="0" smtClean="0"/>
              <a:t>Logical backups are performed with the MySQL server running.</a:t>
            </a:r>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370697171"/>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Backups</a:t>
            </a:r>
            <a:endParaRPr lang="en-US" dirty="0"/>
          </a:p>
        </p:txBody>
      </p:sp>
      <p:sp>
        <p:nvSpPr>
          <p:cNvPr id="3" name="Content Placeholder 2"/>
          <p:cNvSpPr>
            <a:spLocks noGrp="1"/>
          </p:cNvSpPr>
          <p:nvPr>
            <p:ph idx="1"/>
          </p:nvPr>
        </p:nvSpPr>
        <p:spPr/>
        <p:txBody>
          <a:bodyPr/>
          <a:lstStyle/>
          <a:p>
            <a:r>
              <a:rPr lang="en-US" dirty="0" smtClean="0"/>
              <a:t> Logical backup tools include the </a:t>
            </a:r>
            <a:r>
              <a:rPr lang="en-US" b="1" dirty="0" err="1" smtClean="0"/>
              <a:t>mysqldump</a:t>
            </a:r>
            <a:r>
              <a:rPr lang="en-US" dirty="0" smtClean="0"/>
              <a:t> program and the </a:t>
            </a:r>
            <a:r>
              <a:rPr lang="en-US" b="1" dirty="0" smtClean="0"/>
              <a:t>SELECT ... INTO OUTFILE</a:t>
            </a:r>
            <a:r>
              <a:rPr lang="en-US" dirty="0" smtClean="0"/>
              <a:t> statement. These work for any storage engine, even MEMORY.</a:t>
            </a:r>
          </a:p>
          <a:p>
            <a:r>
              <a:rPr lang="en-US" dirty="0" smtClean="0"/>
              <a:t>To restore logical backups, SQL-format dump files can be processed using the </a:t>
            </a:r>
            <a:r>
              <a:rPr lang="en-US" b="1" dirty="0" err="1" smtClean="0"/>
              <a:t>mysql</a:t>
            </a:r>
            <a:r>
              <a:rPr lang="en-US" b="1" dirty="0" smtClean="0"/>
              <a:t> </a:t>
            </a:r>
            <a:r>
              <a:rPr lang="en-US" dirty="0" smtClean="0"/>
              <a:t>client. To load delimited-text files, use the </a:t>
            </a:r>
            <a:r>
              <a:rPr lang="en-US" b="1" dirty="0" smtClean="0"/>
              <a:t>LOAD DATA INFILE </a:t>
            </a:r>
            <a:r>
              <a:rPr lang="en-US" dirty="0" smtClean="0"/>
              <a:t>statement or the </a:t>
            </a:r>
            <a:r>
              <a:rPr lang="en-US" b="1" dirty="0" err="1" smtClean="0"/>
              <a:t>mysqlimport</a:t>
            </a:r>
            <a:r>
              <a:rPr lang="en-US" dirty="0" smtClean="0"/>
              <a:t> client. </a:t>
            </a:r>
          </a:p>
          <a:p>
            <a:endParaRPr lang="en-US" dirty="0" smtClean="0"/>
          </a:p>
          <a:p>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11678542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362948" name="Rectangle 4"/>
          <p:cNvSpPr>
            <a:spLocks noGrp="1" noChangeArrowheads="1"/>
          </p:cNvSpPr>
          <p:nvPr>
            <p:ph type="title"/>
          </p:nvPr>
        </p:nvSpPr>
        <p:spPr/>
        <p:txBody>
          <a:bodyPr/>
          <a:lstStyle/>
          <a:p>
            <a:r>
              <a:rPr lang="en-US"/>
              <a:t>JDBC Simple Java Impl.</a:t>
            </a:r>
          </a:p>
        </p:txBody>
      </p:sp>
      <p:sp>
        <p:nvSpPr>
          <p:cNvPr id="1362949" name="Text Box 5"/>
          <p:cNvSpPr txBox="1">
            <a:spLocks noChangeArrowheads="1"/>
          </p:cNvSpPr>
          <p:nvPr/>
        </p:nvSpPr>
        <p:spPr bwMode="auto">
          <a:xfrm>
            <a:off x="-304800" y="1295400"/>
            <a:ext cx="9559078"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endParaRPr lang="en-US" dirty="0">
              <a:latin typeface="+mn-lt"/>
            </a:endParaRPr>
          </a:p>
          <a:p>
            <a:pPr algn="l"/>
            <a:r>
              <a:rPr lang="en-US" dirty="0">
                <a:latin typeface="+mn-lt"/>
              </a:rPr>
              <a:t>	</a:t>
            </a:r>
            <a:r>
              <a:rPr lang="en-US" dirty="0">
                <a:solidFill>
                  <a:schemeClr val="accent2"/>
                </a:solidFill>
                <a:latin typeface="+mn-lt"/>
              </a:rPr>
              <a:t>	try {</a:t>
            </a:r>
          </a:p>
          <a:p>
            <a:pPr algn="l"/>
            <a:r>
              <a:rPr lang="en-US" dirty="0">
                <a:solidFill>
                  <a:schemeClr val="accent2"/>
                </a:solidFill>
                <a:latin typeface="+mn-lt"/>
              </a:rPr>
              <a:t>	    //All DB </a:t>
            </a:r>
            <a:r>
              <a:rPr lang="en-US" dirty="0" err="1">
                <a:solidFill>
                  <a:schemeClr val="accent2"/>
                </a:solidFill>
                <a:latin typeface="+mn-lt"/>
              </a:rPr>
              <a:t>accees</a:t>
            </a:r>
            <a:r>
              <a:rPr lang="en-US" dirty="0">
                <a:solidFill>
                  <a:schemeClr val="accent2"/>
                </a:solidFill>
                <a:latin typeface="+mn-lt"/>
              </a:rPr>
              <a:t> is within the try/catch block...</a:t>
            </a:r>
          </a:p>
          <a:p>
            <a:pPr algn="l"/>
            <a:r>
              <a:rPr lang="en-US" dirty="0">
                <a:solidFill>
                  <a:schemeClr val="accent2"/>
                </a:solidFill>
                <a:latin typeface="+mn-lt"/>
              </a:rPr>
              <a:t>	    Connection con = </a:t>
            </a:r>
            <a:r>
              <a:rPr lang="en-US" dirty="0" err="1">
                <a:solidFill>
                  <a:schemeClr val="accent2"/>
                </a:solidFill>
                <a:latin typeface="+mn-lt"/>
              </a:rPr>
              <a:t>DriverManager.getConnection</a:t>
            </a:r>
            <a:r>
              <a:rPr lang="en-US" dirty="0">
                <a:solidFill>
                  <a:schemeClr val="accent2"/>
                </a:solidFill>
                <a:latin typeface="+mn-lt"/>
              </a:rPr>
              <a:t>("</a:t>
            </a:r>
            <a:r>
              <a:rPr lang="en-US" dirty="0" err="1">
                <a:solidFill>
                  <a:schemeClr val="accent2"/>
                </a:solidFill>
                <a:latin typeface="+mn-lt"/>
              </a:rPr>
              <a:t>jdbc:mysql</a:t>
            </a:r>
            <a:r>
              <a:rPr lang="en-US" dirty="0">
                <a:solidFill>
                  <a:schemeClr val="accent2"/>
                </a:solidFill>
                <a:latin typeface="+mn-lt"/>
              </a:rPr>
              <a:t>://</a:t>
            </a:r>
            <a:r>
              <a:rPr lang="en-US" dirty="0" err="1">
                <a:solidFill>
                  <a:schemeClr val="accent2"/>
                </a:solidFill>
                <a:latin typeface="+mn-lt"/>
              </a:rPr>
              <a:t>localhost</a:t>
            </a:r>
            <a:endParaRPr lang="en-US" dirty="0">
              <a:solidFill>
                <a:schemeClr val="accent2"/>
              </a:solidFill>
              <a:latin typeface="+mn-lt"/>
            </a:endParaRPr>
          </a:p>
          <a:p>
            <a:pPr algn="l"/>
            <a:r>
              <a:rPr lang="en-US" dirty="0">
                <a:solidFill>
                  <a:schemeClr val="accent2"/>
                </a:solidFill>
                <a:latin typeface="+mn-lt"/>
              </a:rPr>
              <a:t> </a:t>
            </a:r>
            <a:r>
              <a:rPr lang="en-US" dirty="0" smtClean="0">
                <a:solidFill>
                  <a:schemeClr val="accent2"/>
                </a:solidFill>
                <a:latin typeface="+mn-lt"/>
              </a:rPr>
              <a:t>                                                      /</a:t>
            </a:r>
            <a:r>
              <a:rPr lang="en-US" dirty="0" err="1">
                <a:solidFill>
                  <a:schemeClr val="accent2"/>
                </a:solidFill>
                <a:latin typeface="+mn-lt"/>
              </a:rPr>
              <a:t>ray?user</a:t>
            </a:r>
            <a:r>
              <a:rPr lang="en-US" dirty="0">
                <a:solidFill>
                  <a:schemeClr val="accent2"/>
                </a:solidFill>
                <a:latin typeface="+mn-lt"/>
              </a:rPr>
              <a:t>=</a:t>
            </a:r>
            <a:r>
              <a:rPr lang="en-US" dirty="0" err="1">
                <a:solidFill>
                  <a:schemeClr val="accent2"/>
                </a:solidFill>
                <a:latin typeface="+mn-lt"/>
              </a:rPr>
              <a:t>ray&amp;password</a:t>
            </a:r>
            <a:r>
              <a:rPr lang="en-US" dirty="0">
                <a:solidFill>
                  <a:schemeClr val="accent2"/>
                </a:solidFill>
                <a:latin typeface="+mn-lt"/>
              </a:rPr>
              <a:t>=XXXXXXX");</a:t>
            </a:r>
          </a:p>
          <a:p>
            <a:pPr algn="l"/>
            <a:r>
              <a:rPr lang="en-US" dirty="0">
                <a:solidFill>
                  <a:schemeClr val="accent2"/>
                </a:solidFill>
                <a:latin typeface="+mn-lt"/>
              </a:rPr>
              <a:t>	    // Do an SQL statement...</a:t>
            </a:r>
          </a:p>
          <a:p>
            <a:pPr algn="l"/>
            <a:r>
              <a:rPr lang="en-US" dirty="0">
                <a:solidFill>
                  <a:schemeClr val="accent2"/>
                </a:solidFill>
                <a:latin typeface="+mn-lt"/>
              </a:rPr>
              <a:t>	    Statement </a:t>
            </a:r>
            <a:r>
              <a:rPr lang="en-US" dirty="0" err="1">
                <a:solidFill>
                  <a:schemeClr val="accent2"/>
                </a:solidFill>
                <a:latin typeface="+mn-lt"/>
              </a:rPr>
              <a:t>stmt</a:t>
            </a:r>
            <a:r>
              <a:rPr lang="en-US" dirty="0">
                <a:solidFill>
                  <a:schemeClr val="accent2"/>
                </a:solidFill>
                <a:latin typeface="+mn-lt"/>
              </a:rPr>
              <a:t> = </a:t>
            </a:r>
            <a:r>
              <a:rPr lang="en-US" dirty="0" err="1">
                <a:solidFill>
                  <a:schemeClr val="accent2"/>
                </a:solidFill>
                <a:latin typeface="+mn-lt"/>
              </a:rPr>
              <a:t>con.createStatement</a:t>
            </a:r>
            <a:r>
              <a:rPr lang="en-US" dirty="0">
                <a:solidFill>
                  <a:schemeClr val="accent2"/>
                </a:solidFill>
                <a:latin typeface="+mn-lt"/>
              </a:rPr>
              <a:t>();</a:t>
            </a:r>
          </a:p>
          <a:p>
            <a:pPr algn="l"/>
            <a:r>
              <a:rPr lang="en-US" dirty="0">
                <a:solidFill>
                  <a:schemeClr val="accent2"/>
                </a:solidFill>
                <a:latin typeface="+mn-lt"/>
              </a:rPr>
              <a:t>	    </a:t>
            </a:r>
            <a:r>
              <a:rPr lang="en-US" dirty="0" err="1">
                <a:solidFill>
                  <a:schemeClr val="accent2"/>
                </a:solidFill>
                <a:latin typeface="+mn-lt"/>
              </a:rPr>
              <a:t>ResultSet</a:t>
            </a:r>
            <a:r>
              <a:rPr lang="en-US" dirty="0">
                <a:solidFill>
                  <a:schemeClr val="accent2"/>
                </a:solidFill>
                <a:latin typeface="+mn-lt"/>
              </a:rPr>
              <a:t> </a:t>
            </a:r>
            <a:r>
              <a:rPr lang="en-US" dirty="0" err="1">
                <a:solidFill>
                  <a:schemeClr val="accent2"/>
                </a:solidFill>
                <a:latin typeface="+mn-lt"/>
              </a:rPr>
              <a:t>rs</a:t>
            </a:r>
            <a:r>
              <a:rPr lang="en-US" dirty="0">
                <a:solidFill>
                  <a:schemeClr val="accent2"/>
                </a:solidFill>
                <a:latin typeface="+mn-lt"/>
              </a:rPr>
              <a:t> = </a:t>
            </a:r>
            <a:r>
              <a:rPr lang="en-US" dirty="0" err="1">
                <a:solidFill>
                  <a:schemeClr val="accent2"/>
                </a:solidFill>
                <a:latin typeface="+mn-lt"/>
              </a:rPr>
              <a:t>stmt.executeQuery</a:t>
            </a:r>
            <a:r>
              <a:rPr lang="en-US" dirty="0">
                <a:solidFill>
                  <a:schemeClr val="accent2"/>
                </a:solidFill>
                <a:latin typeface="+mn-lt"/>
              </a:rPr>
              <a:t>("SELECT name FROM DIVECUST");</a:t>
            </a:r>
          </a:p>
          <a:p>
            <a:pPr algn="l"/>
            <a:endParaRPr lang="en-US" dirty="0">
              <a:solidFill>
                <a:schemeClr val="accent2"/>
              </a:solidFill>
              <a:latin typeface="+mn-lt"/>
            </a:endParaRPr>
          </a:p>
          <a:p>
            <a:pPr algn="l"/>
            <a:r>
              <a:rPr lang="en-US" dirty="0">
                <a:solidFill>
                  <a:schemeClr val="accent2"/>
                </a:solidFill>
                <a:latin typeface="+mn-lt"/>
              </a:rPr>
              <a:t>		</a:t>
            </a:r>
          </a:p>
        </p:txBody>
      </p:sp>
    </p:spTree>
    <p:extLst>
      <p:ext uri="{BB962C8B-B14F-4D97-AF65-F5344CB8AC3E}">
        <p14:creationId xmlns:p14="http://schemas.microsoft.com/office/powerpoint/2010/main" val="2432602498"/>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Logical Backups</a:t>
            </a:r>
            <a:endParaRPr lang="en-US" dirty="0"/>
          </a:p>
        </p:txBody>
      </p:sp>
      <p:sp>
        <p:nvSpPr>
          <p:cNvPr id="3" name="Content Placeholder 2"/>
          <p:cNvSpPr>
            <a:spLocks noGrp="1"/>
          </p:cNvSpPr>
          <p:nvPr>
            <p:ph idx="1"/>
          </p:nvPr>
        </p:nvSpPr>
        <p:spPr/>
        <p:txBody>
          <a:bodyPr/>
          <a:lstStyle/>
          <a:p>
            <a:r>
              <a:rPr lang="en-US" dirty="0" err="1" smtClean="0"/>
              <a:t>Mysqldump</a:t>
            </a:r>
            <a:r>
              <a:rPr lang="en-US" dirty="0" smtClean="0"/>
              <a:t> –p [-X] </a:t>
            </a:r>
            <a:r>
              <a:rPr lang="en-US" i="1" dirty="0" err="1" smtClean="0"/>
              <a:t>databasename</a:t>
            </a:r>
            <a:r>
              <a:rPr lang="en-US" i="1" dirty="0" smtClean="0"/>
              <a:t> </a:t>
            </a:r>
            <a:r>
              <a:rPr lang="en-US" i="1" dirty="0" err="1" smtClean="0"/>
              <a:t>tablename</a:t>
            </a:r>
            <a:r>
              <a:rPr lang="en-US" i="1" dirty="0" smtClean="0"/>
              <a:t>(s)</a:t>
            </a:r>
          </a:p>
          <a:p>
            <a:r>
              <a:rPr lang="en-US" i="1" dirty="0" smtClean="0"/>
              <a:t>Demo of normal and XML output</a:t>
            </a:r>
          </a:p>
          <a:p>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3622002370"/>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Backups</a:t>
            </a:r>
            <a:endParaRPr lang="en-US" dirty="0"/>
          </a:p>
        </p:txBody>
      </p:sp>
      <p:sp>
        <p:nvSpPr>
          <p:cNvPr id="3" name="Content Placeholder 2"/>
          <p:cNvSpPr>
            <a:spLocks noGrp="1"/>
          </p:cNvSpPr>
          <p:nvPr>
            <p:ph idx="1"/>
          </p:nvPr>
        </p:nvSpPr>
        <p:spPr/>
        <p:txBody>
          <a:bodyPr/>
          <a:lstStyle/>
          <a:p>
            <a:r>
              <a:rPr lang="en-US" sz="2000" dirty="0" smtClean="0"/>
              <a:t>The backup consists of exact copies of database directories and files. Typically this is a copy of all or part of the MySQL data directory. </a:t>
            </a:r>
          </a:p>
          <a:p>
            <a:r>
              <a:rPr lang="en-US" sz="2000" dirty="0" smtClean="0"/>
              <a:t>Physical backup methods are faster than logical because they involve only file copying without conversion.</a:t>
            </a:r>
          </a:p>
          <a:p>
            <a:r>
              <a:rPr lang="en-US" sz="2000" dirty="0" smtClean="0"/>
              <a:t>Output is more compact than for logical backup.</a:t>
            </a:r>
          </a:p>
          <a:p>
            <a:r>
              <a:rPr lang="en-US" sz="2000" dirty="0" smtClean="0"/>
              <a:t>Backup and restore granularity ranges from the level of the entire data directory down to the level of individual files. </a:t>
            </a:r>
          </a:p>
          <a:p>
            <a:r>
              <a:rPr lang="en-US" sz="2000" dirty="0" smtClean="0"/>
              <a:t>In addition to databases, the backup can include any related files such as log or configuration files.</a:t>
            </a:r>
          </a:p>
          <a:p>
            <a:r>
              <a:rPr lang="en-US" sz="2000" dirty="0" smtClean="0"/>
              <a:t>Backups are portable only to other machines that have identical or similar hardware characteristics.</a:t>
            </a:r>
          </a:p>
          <a:p>
            <a:r>
              <a:rPr lang="en-US" sz="2000" dirty="0" smtClean="0"/>
              <a:t>Backups can be performed while the MySQL server is not running. If the server is running, it is necessary to perform appropriate locking so that the server does not change database contents during the backup.</a:t>
            </a:r>
          </a:p>
        </p:txBody>
      </p:sp>
      <p:sp>
        <p:nvSpPr>
          <p:cNvPr id="4" name="Date Placeholder 3"/>
          <p:cNvSpPr>
            <a:spLocks noGrp="1"/>
          </p:cNvSpPr>
          <p:nvPr>
            <p:ph type="dt" sz="half" idx="10"/>
          </p:nvPr>
        </p:nvSpPr>
        <p:spPr/>
        <p:txBody>
          <a:bodyPr/>
          <a:lstStyle/>
          <a:p>
            <a:r>
              <a:rPr lang="en-US" smtClean="0"/>
              <a:t>IS 257 - Fall 2015</a:t>
            </a:r>
            <a:endParaRPr lang="en-US" dirty="0"/>
          </a:p>
        </p:txBody>
      </p:sp>
    </p:spTree>
    <p:extLst>
      <p:ext uri="{BB962C8B-B14F-4D97-AF65-F5344CB8AC3E}">
        <p14:creationId xmlns:p14="http://schemas.microsoft.com/office/powerpoint/2010/main" val="2767093584"/>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Backups</a:t>
            </a:r>
            <a:endParaRPr lang="en-US" dirty="0"/>
          </a:p>
        </p:txBody>
      </p:sp>
      <p:sp>
        <p:nvSpPr>
          <p:cNvPr id="3" name="Content Placeholder 2"/>
          <p:cNvSpPr>
            <a:spLocks noGrp="1"/>
          </p:cNvSpPr>
          <p:nvPr>
            <p:ph idx="1"/>
          </p:nvPr>
        </p:nvSpPr>
        <p:spPr/>
        <p:txBody>
          <a:bodyPr/>
          <a:lstStyle/>
          <a:p>
            <a:r>
              <a:rPr lang="en-US" sz="2800" dirty="0" smtClean="0"/>
              <a:t>Physical backup tools include file system-level commands (such as </a:t>
            </a:r>
            <a:r>
              <a:rPr lang="en-US" sz="2800" dirty="0" err="1" smtClean="0"/>
              <a:t>cp</a:t>
            </a:r>
            <a:r>
              <a:rPr lang="en-US" sz="2800" dirty="0" smtClean="0"/>
              <a:t>, </a:t>
            </a:r>
            <a:r>
              <a:rPr lang="en-US" sz="2800" dirty="0" err="1" smtClean="0"/>
              <a:t>scp</a:t>
            </a:r>
            <a:r>
              <a:rPr lang="en-US" sz="2800" dirty="0" smtClean="0"/>
              <a:t>, tar, </a:t>
            </a:r>
            <a:r>
              <a:rPr lang="en-US" sz="2800" dirty="0" err="1" smtClean="0"/>
              <a:t>rsync</a:t>
            </a:r>
            <a:r>
              <a:rPr lang="en-US" sz="2800" dirty="0" smtClean="0"/>
              <a:t>), </a:t>
            </a:r>
            <a:r>
              <a:rPr lang="en-US" sz="2800" b="1" dirty="0" err="1" smtClean="0"/>
              <a:t>mysqlhotcopy</a:t>
            </a:r>
            <a:r>
              <a:rPr lang="en-US" sz="2800" dirty="0" smtClean="0"/>
              <a:t> for </a:t>
            </a:r>
            <a:r>
              <a:rPr lang="en-US" sz="2800" dirty="0" err="1" smtClean="0"/>
              <a:t>MyISAM</a:t>
            </a:r>
            <a:r>
              <a:rPr lang="en-US" sz="2800" dirty="0" smtClean="0"/>
              <a:t> tables, </a:t>
            </a:r>
            <a:r>
              <a:rPr lang="en-US" sz="2800" b="1" dirty="0" err="1" smtClean="0"/>
              <a:t>ibbackup</a:t>
            </a:r>
            <a:r>
              <a:rPr lang="en-US" sz="2800" dirty="0" smtClean="0"/>
              <a:t> for </a:t>
            </a:r>
            <a:r>
              <a:rPr lang="en-US" sz="2800" dirty="0" err="1" smtClean="0"/>
              <a:t>InnoDB</a:t>
            </a:r>
            <a:r>
              <a:rPr lang="en-US" sz="2800" dirty="0" smtClean="0"/>
              <a:t> tables, or </a:t>
            </a:r>
            <a:r>
              <a:rPr lang="en-US" sz="2800" b="1" dirty="0" smtClean="0"/>
              <a:t>START BACKUP </a:t>
            </a:r>
            <a:r>
              <a:rPr lang="en-US" sz="2800" dirty="0" smtClean="0"/>
              <a:t>for NDB tables.</a:t>
            </a:r>
          </a:p>
          <a:p>
            <a:r>
              <a:rPr lang="en-US" sz="2800" dirty="0" smtClean="0"/>
              <a:t>For restore, files copied at the file system level or with </a:t>
            </a:r>
            <a:r>
              <a:rPr lang="en-US" sz="2800" b="1" dirty="0" err="1" smtClean="0"/>
              <a:t>mysqlhotcopy</a:t>
            </a:r>
            <a:r>
              <a:rPr lang="en-US" sz="2800" dirty="0" smtClean="0"/>
              <a:t> can be copied back to their original locations with file system commands; </a:t>
            </a:r>
            <a:r>
              <a:rPr lang="en-US" sz="2800" b="1" dirty="0" err="1" smtClean="0"/>
              <a:t>ibbackup</a:t>
            </a:r>
            <a:r>
              <a:rPr lang="en-US" sz="2800" dirty="0" smtClean="0"/>
              <a:t> restores </a:t>
            </a:r>
            <a:r>
              <a:rPr lang="en-US" sz="2800" dirty="0" err="1" smtClean="0"/>
              <a:t>InnoDB</a:t>
            </a:r>
            <a:r>
              <a:rPr lang="en-US" sz="2800" dirty="0" smtClean="0"/>
              <a:t> tables, and </a:t>
            </a:r>
            <a:r>
              <a:rPr lang="en-US" sz="2800" b="1" dirty="0" err="1" smtClean="0"/>
              <a:t>ndb_restore</a:t>
            </a:r>
            <a:r>
              <a:rPr lang="en-US" sz="2800" dirty="0" smtClean="0"/>
              <a:t> restores NDB tables. </a:t>
            </a:r>
          </a:p>
          <a:p>
            <a:endParaRPr lang="en-US" sz="2800" dirty="0"/>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113993027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2"/>
          <p:cNvSpPr>
            <a:spLocks noGrp="1"/>
          </p:cNvSpPr>
          <p:nvPr>
            <p:ph type="dt" sz="half" idx="10"/>
          </p:nvPr>
        </p:nvSpPr>
        <p:spPr/>
        <p:txBody>
          <a:bodyPr/>
          <a:lstStyle/>
          <a:p>
            <a:r>
              <a:rPr lang="en-US" smtClean="0"/>
              <a:t>IS 257 - Fall 2015</a:t>
            </a:r>
            <a:endParaRPr lang="en-US"/>
          </a:p>
        </p:txBody>
      </p:sp>
      <p:sp>
        <p:nvSpPr>
          <p:cNvPr id="1364996" name="Rectangle 4"/>
          <p:cNvSpPr>
            <a:spLocks noGrp="1" noChangeArrowheads="1"/>
          </p:cNvSpPr>
          <p:nvPr>
            <p:ph type="title"/>
          </p:nvPr>
        </p:nvSpPr>
        <p:spPr/>
        <p:txBody>
          <a:bodyPr/>
          <a:lstStyle/>
          <a:p>
            <a:r>
              <a:rPr lang="en-US"/>
              <a:t>JDBC Simple Java Impl.</a:t>
            </a:r>
          </a:p>
        </p:txBody>
      </p:sp>
      <p:sp>
        <p:nvSpPr>
          <p:cNvPr id="1364998" name="Text Box 6"/>
          <p:cNvSpPr txBox="1">
            <a:spLocks noChangeArrowheads="1"/>
          </p:cNvSpPr>
          <p:nvPr/>
        </p:nvSpPr>
        <p:spPr bwMode="auto">
          <a:xfrm>
            <a:off x="1066800" y="990600"/>
            <a:ext cx="7990539"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a:r>
              <a:rPr lang="en-US" dirty="0">
                <a:latin typeface="+mn-lt"/>
              </a:rPr>
              <a:t> </a:t>
            </a:r>
            <a:r>
              <a:rPr lang="en-US" dirty="0">
                <a:solidFill>
                  <a:schemeClr val="accent2"/>
                </a:solidFill>
                <a:latin typeface="+mn-lt"/>
              </a:rPr>
              <a:t>	    // show the Results...</a:t>
            </a:r>
          </a:p>
          <a:p>
            <a:pPr algn="l"/>
            <a:r>
              <a:rPr lang="en-US" dirty="0">
                <a:solidFill>
                  <a:schemeClr val="accent2"/>
                </a:solidFill>
                <a:latin typeface="+mn-lt"/>
              </a:rPr>
              <a:t>	    while(</a:t>
            </a:r>
            <a:r>
              <a:rPr lang="en-US" dirty="0" err="1">
                <a:solidFill>
                  <a:schemeClr val="accent2"/>
                </a:solidFill>
                <a:latin typeface="+mn-lt"/>
              </a:rPr>
              <a:t>rs.next</a:t>
            </a:r>
            <a:r>
              <a:rPr lang="en-US" dirty="0">
                <a:solidFill>
                  <a:schemeClr val="accent2"/>
                </a:solidFill>
                <a:latin typeface="+mn-lt"/>
              </a:rPr>
              <a:t>()) {</a:t>
            </a:r>
          </a:p>
          <a:p>
            <a:pPr algn="l"/>
            <a:r>
              <a:rPr lang="en-US" dirty="0">
                <a:solidFill>
                  <a:schemeClr val="accent2"/>
                </a:solidFill>
                <a:latin typeface="+mn-lt"/>
              </a:rPr>
              <a:t>	       </a:t>
            </a:r>
          </a:p>
          <a:p>
            <a:pPr algn="l"/>
            <a:r>
              <a:rPr lang="en-US" dirty="0">
                <a:solidFill>
                  <a:schemeClr val="accent2"/>
                </a:solidFill>
                <a:latin typeface="+mn-lt"/>
              </a:rPr>
              <a:t>		</a:t>
            </a:r>
            <a:r>
              <a:rPr lang="en-US" dirty="0" err="1">
                <a:solidFill>
                  <a:schemeClr val="accent2"/>
                </a:solidFill>
                <a:latin typeface="+mn-lt"/>
              </a:rPr>
              <a:t>System.out.println</a:t>
            </a:r>
            <a:r>
              <a:rPr lang="en-US" dirty="0">
                <a:solidFill>
                  <a:schemeClr val="accent2"/>
                </a:solidFill>
                <a:latin typeface="+mn-lt"/>
              </a:rPr>
              <a:t>(</a:t>
            </a:r>
            <a:r>
              <a:rPr lang="en-US" dirty="0" err="1">
                <a:solidFill>
                  <a:schemeClr val="accent2"/>
                </a:solidFill>
                <a:latin typeface="+mn-lt"/>
              </a:rPr>
              <a:t>rs.getString</a:t>
            </a:r>
            <a:r>
              <a:rPr lang="en-US" dirty="0">
                <a:solidFill>
                  <a:schemeClr val="accent2"/>
                </a:solidFill>
                <a:latin typeface="+mn-lt"/>
              </a:rPr>
              <a:t>("Name"));</a:t>
            </a:r>
          </a:p>
          <a:p>
            <a:pPr algn="l"/>
            <a:r>
              <a:rPr lang="en-US" dirty="0">
                <a:solidFill>
                  <a:schemeClr val="accent2"/>
                </a:solidFill>
                <a:latin typeface="+mn-lt"/>
              </a:rPr>
              <a:t>		</a:t>
            </a:r>
            <a:r>
              <a:rPr lang="en-US" dirty="0" err="1" smtClean="0">
                <a:solidFill>
                  <a:schemeClr val="accent2"/>
                </a:solidFill>
                <a:latin typeface="+mn-lt"/>
              </a:rPr>
              <a:t>System.out.println</a:t>
            </a:r>
            <a:r>
              <a:rPr lang="en-US" dirty="0">
                <a:solidFill>
                  <a:schemeClr val="accent2"/>
                </a:solidFill>
                <a:latin typeface="+mn-lt"/>
              </a:rPr>
              <a:t>("");</a:t>
            </a:r>
          </a:p>
          <a:p>
            <a:pPr algn="l"/>
            <a:r>
              <a:rPr lang="en-US" dirty="0">
                <a:solidFill>
                  <a:schemeClr val="accent2"/>
                </a:solidFill>
                <a:latin typeface="+mn-lt"/>
              </a:rPr>
              <a:t>	    }</a:t>
            </a:r>
          </a:p>
          <a:p>
            <a:pPr algn="l"/>
            <a:r>
              <a:rPr lang="en-US" dirty="0">
                <a:solidFill>
                  <a:schemeClr val="accent2"/>
                </a:solidFill>
                <a:latin typeface="+mn-lt"/>
              </a:rPr>
              <a:t>	    </a:t>
            </a:r>
          </a:p>
          <a:p>
            <a:pPr algn="l"/>
            <a:r>
              <a:rPr lang="en-US" dirty="0">
                <a:solidFill>
                  <a:schemeClr val="accent2"/>
                </a:solidFill>
                <a:latin typeface="+mn-lt"/>
              </a:rPr>
              <a:t>	    // Release the </a:t>
            </a:r>
            <a:r>
              <a:rPr lang="en-US" dirty="0" err="1">
                <a:solidFill>
                  <a:schemeClr val="accent2"/>
                </a:solidFill>
                <a:latin typeface="+mn-lt"/>
              </a:rPr>
              <a:t>db</a:t>
            </a:r>
            <a:r>
              <a:rPr lang="en-US" dirty="0">
                <a:solidFill>
                  <a:schemeClr val="accent2"/>
                </a:solidFill>
                <a:latin typeface="+mn-lt"/>
              </a:rPr>
              <a:t> resources...</a:t>
            </a:r>
          </a:p>
          <a:p>
            <a:pPr algn="l"/>
            <a:r>
              <a:rPr lang="en-US" dirty="0">
                <a:solidFill>
                  <a:schemeClr val="accent2"/>
                </a:solidFill>
                <a:latin typeface="+mn-lt"/>
              </a:rPr>
              <a:t>	    </a:t>
            </a:r>
            <a:r>
              <a:rPr lang="en-US" dirty="0" err="1">
                <a:solidFill>
                  <a:schemeClr val="accent2"/>
                </a:solidFill>
                <a:latin typeface="+mn-lt"/>
              </a:rPr>
              <a:t>rs.close</a:t>
            </a:r>
            <a:r>
              <a:rPr lang="en-US" dirty="0">
                <a:solidFill>
                  <a:schemeClr val="accent2"/>
                </a:solidFill>
                <a:latin typeface="+mn-lt"/>
              </a:rPr>
              <a:t>();</a:t>
            </a:r>
          </a:p>
          <a:p>
            <a:pPr algn="l"/>
            <a:r>
              <a:rPr lang="en-US" dirty="0">
                <a:solidFill>
                  <a:schemeClr val="accent2"/>
                </a:solidFill>
                <a:latin typeface="+mn-lt"/>
              </a:rPr>
              <a:t>	    </a:t>
            </a:r>
            <a:r>
              <a:rPr lang="en-US" dirty="0" err="1">
                <a:solidFill>
                  <a:schemeClr val="accent2"/>
                </a:solidFill>
                <a:latin typeface="+mn-lt"/>
              </a:rPr>
              <a:t>stmt.close</a:t>
            </a:r>
            <a:r>
              <a:rPr lang="en-US" dirty="0">
                <a:solidFill>
                  <a:schemeClr val="accent2"/>
                </a:solidFill>
                <a:latin typeface="+mn-lt"/>
              </a:rPr>
              <a:t>();</a:t>
            </a:r>
          </a:p>
          <a:p>
            <a:pPr algn="l"/>
            <a:r>
              <a:rPr lang="en-US" dirty="0">
                <a:solidFill>
                  <a:schemeClr val="accent2"/>
                </a:solidFill>
                <a:latin typeface="+mn-lt"/>
              </a:rPr>
              <a:t>	    </a:t>
            </a:r>
            <a:r>
              <a:rPr lang="en-US" dirty="0" err="1">
                <a:solidFill>
                  <a:schemeClr val="accent2"/>
                </a:solidFill>
                <a:latin typeface="+mn-lt"/>
              </a:rPr>
              <a:t>con.close</a:t>
            </a:r>
            <a:r>
              <a:rPr lang="en-US" dirty="0">
                <a:solidFill>
                  <a:schemeClr val="accent2"/>
                </a:solidFill>
                <a:latin typeface="+mn-lt"/>
              </a:rPr>
              <a:t>();</a:t>
            </a:r>
          </a:p>
          <a:p>
            <a:pPr algn="l"/>
            <a:r>
              <a:rPr lang="en-US" dirty="0">
                <a:solidFill>
                  <a:schemeClr val="accent2"/>
                </a:solidFill>
                <a:latin typeface="+mn-lt"/>
              </a:rPr>
              <a:t>	}</a:t>
            </a:r>
          </a:p>
          <a:p>
            <a:pPr algn="l"/>
            <a:r>
              <a:rPr lang="en-US" dirty="0">
                <a:solidFill>
                  <a:schemeClr val="accent2"/>
                </a:solidFill>
                <a:latin typeface="+mn-lt"/>
              </a:rPr>
              <a:t>	catch (</a:t>
            </a:r>
            <a:r>
              <a:rPr lang="en-US" dirty="0" err="1">
                <a:solidFill>
                  <a:schemeClr val="accent2"/>
                </a:solidFill>
                <a:latin typeface="+mn-lt"/>
              </a:rPr>
              <a:t>SQLException</a:t>
            </a:r>
            <a:r>
              <a:rPr lang="en-US" dirty="0">
                <a:solidFill>
                  <a:schemeClr val="accent2"/>
                </a:solidFill>
                <a:latin typeface="+mn-lt"/>
              </a:rPr>
              <a:t> se) {</a:t>
            </a:r>
          </a:p>
          <a:p>
            <a:pPr algn="l"/>
            <a:r>
              <a:rPr lang="en-US" dirty="0">
                <a:solidFill>
                  <a:schemeClr val="accent2"/>
                </a:solidFill>
                <a:latin typeface="+mn-lt"/>
              </a:rPr>
              <a:t>	    // inform user of errors..</a:t>
            </a:r>
            <a:r>
              <a:rPr lang="en-US" dirty="0" smtClean="0">
                <a:solidFill>
                  <a:schemeClr val="accent2"/>
                </a:solidFill>
                <a:latin typeface="+mn-lt"/>
              </a:rPr>
              <a:t>.</a:t>
            </a:r>
          </a:p>
          <a:p>
            <a:pPr algn="l"/>
            <a:r>
              <a:rPr lang="en-US" dirty="0">
                <a:solidFill>
                  <a:schemeClr val="accent2"/>
                </a:solidFill>
                <a:latin typeface="+mn-lt"/>
              </a:rPr>
              <a:t> </a:t>
            </a:r>
            <a:r>
              <a:rPr lang="en-US" dirty="0" smtClean="0">
                <a:solidFill>
                  <a:schemeClr val="accent2"/>
                </a:solidFill>
                <a:latin typeface="+mn-lt"/>
              </a:rPr>
              <a:t>                 </a:t>
            </a:r>
            <a:r>
              <a:rPr lang="en-US" dirty="0" err="1" smtClean="0">
                <a:solidFill>
                  <a:schemeClr val="accent2"/>
                </a:solidFill>
                <a:latin typeface="+mn-lt"/>
              </a:rPr>
              <a:t>System.out.println</a:t>
            </a:r>
            <a:r>
              <a:rPr lang="en-US" dirty="0">
                <a:solidFill>
                  <a:schemeClr val="accent2"/>
                </a:solidFill>
                <a:latin typeface="+mn-lt"/>
              </a:rPr>
              <a:t>("SQL Exception: " + </a:t>
            </a:r>
            <a:r>
              <a:rPr lang="en-US" dirty="0" err="1">
                <a:solidFill>
                  <a:schemeClr val="accent2"/>
                </a:solidFill>
                <a:latin typeface="+mn-lt"/>
              </a:rPr>
              <a:t>se.getMessage</a:t>
            </a:r>
            <a:r>
              <a:rPr lang="en-US" dirty="0">
                <a:solidFill>
                  <a:schemeClr val="accent2"/>
                </a:solidFill>
                <a:latin typeface="+mn-lt"/>
              </a:rPr>
              <a:t>());</a:t>
            </a:r>
          </a:p>
          <a:p>
            <a:pPr algn="l"/>
            <a:r>
              <a:rPr lang="en-US" dirty="0">
                <a:solidFill>
                  <a:schemeClr val="accent2"/>
                </a:solidFill>
                <a:latin typeface="+mn-lt"/>
              </a:rPr>
              <a:t>	    </a:t>
            </a:r>
            <a:r>
              <a:rPr lang="en-US" dirty="0" smtClean="0">
                <a:solidFill>
                  <a:schemeClr val="accent2"/>
                </a:solidFill>
                <a:latin typeface="+mn-lt"/>
              </a:rPr>
              <a:t>         </a:t>
            </a:r>
            <a:r>
              <a:rPr lang="en-US" dirty="0" err="1" smtClean="0">
                <a:solidFill>
                  <a:schemeClr val="accent2"/>
                </a:solidFill>
                <a:latin typeface="+mn-lt"/>
              </a:rPr>
              <a:t>se.printStackTrace</a:t>
            </a:r>
            <a:r>
              <a:rPr lang="en-US" dirty="0">
                <a:solidFill>
                  <a:schemeClr val="accent2"/>
                </a:solidFill>
                <a:latin typeface="+mn-lt"/>
              </a:rPr>
              <a:t>(</a:t>
            </a:r>
            <a:r>
              <a:rPr lang="en-US" dirty="0" err="1">
                <a:solidFill>
                  <a:schemeClr val="accent2"/>
                </a:solidFill>
                <a:latin typeface="+mn-lt"/>
              </a:rPr>
              <a:t>System.out</a:t>
            </a:r>
            <a:r>
              <a:rPr lang="en-US" dirty="0">
                <a:solidFill>
                  <a:schemeClr val="accent2"/>
                </a:solidFill>
                <a:latin typeface="+mn-lt"/>
              </a:rPr>
              <a:t>);</a:t>
            </a:r>
          </a:p>
          <a:p>
            <a:pPr algn="l"/>
            <a:r>
              <a:rPr lang="en-US" dirty="0">
                <a:solidFill>
                  <a:schemeClr val="accent2"/>
                </a:solidFill>
                <a:latin typeface="+mn-lt"/>
              </a:rPr>
              <a:t>	}</a:t>
            </a:r>
          </a:p>
          <a:p>
            <a:pPr algn="l"/>
            <a:r>
              <a:rPr lang="en-US" dirty="0">
                <a:solidFill>
                  <a:schemeClr val="accent2"/>
                </a:solidFill>
                <a:latin typeface="+mn-lt"/>
              </a:rPr>
              <a:t>	    </a:t>
            </a:r>
          </a:p>
          <a:p>
            <a:pPr algn="l"/>
            <a:r>
              <a:rPr lang="en-US" dirty="0">
                <a:solidFill>
                  <a:schemeClr val="accent2"/>
                </a:solidFill>
                <a:latin typeface="+mn-lt"/>
              </a:rPr>
              <a:t>    }</a:t>
            </a:r>
          </a:p>
          <a:p>
            <a:pPr algn="l"/>
            <a:r>
              <a:rPr lang="en-US" dirty="0">
                <a:solidFill>
                  <a:schemeClr val="accent2"/>
                </a:solidFill>
                <a:latin typeface="+mn-lt"/>
              </a:rPr>
              <a:t>}</a:t>
            </a:r>
          </a:p>
          <a:p>
            <a:pPr algn="l"/>
            <a:endParaRPr lang="en-US" dirty="0">
              <a:solidFill>
                <a:schemeClr val="accent2"/>
              </a:solidFill>
              <a:latin typeface="+mn-lt"/>
            </a:endParaRPr>
          </a:p>
        </p:txBody>
      </p:sp>
    </p:spTree>
    <p:extLst>
      <p:ext uri="{BB962C8B-B14F-4D97-AF65-F5344CB8AC3E}">
        <p14:creationId xmlns:p14="http://schemas.microsoft.com/office/powerpoint/2010/main" val="1887751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MySQLdb</a:t>
            </a:r>
            <a:endParaRPr lang="en-US" dirty="0"/>
          </a:p>
        </p:txBody>
      </p:sp>
      <p:sp>
        <p:nvSpPr>
          <p:cNvPr id="3" name="Content Placeholder 2"/>
          <p:cNvSpPr>
            <a:spLocks noGrp="1"/>
          </p:cNvSpPr>
          <p:nvPr>
            <p:ph idx="1"/>
          </p:nvPr>
        </p:nvSpPr>
        <p:spPr/>
        <p:txBody>
          <a:bodyPr/>
          <a:lstStyle/>
          <a:p>
            <a:r>
              <a:rPr lang="en-US" dirty="0" err="1" smtClean="0"/>
              <a:t>MySQLdb</a:t>
            </a:r>
            <a:r>
              <a:rPr lang="en-US" dirty="0" smtClean="0"/>
              <a:t> is a DB-API for MySQL</a:t>
            </a:r>
          </a:p>
          <a:p>
            <a:r>
              <a:rPr lang="en-US" dirty="0" smtClean="0"/>
              <a:t>The basic setup is fairly simple…</a:t>
            </a:r>
          </a:p>
          <a:p>
            <a:pPr lvl="1"/>
            <a:r>
              <a:rPr lang="en-US" dirty="0" smtClean="0"/>
              <a:t>Pip install MySQL-python</a:t>
            </a:r>
          </a:p>
          <a:p>
            <a:pPr lvl="1"/>
            <a:r>
              <a:rPr lang="en-US" dirty="0" err="1" smtClean="0"/>
              <a:t>Conda</a:t>
            </a:r>
            <a:r>
              <a:rPr lang="en-US" dirty="0" smtClean="0"/>
              <a:t> install </a:t>
            </a:r>
            <a:r>
              <a:rPr lang="en-US" dirty="0" err="1" smtClean="0"/>
              <a:t>mysql</a:t>
            </a:r>
            <a:r>
              <a:rPr lang="en-US" dirty="0" smtClean="0"/>
              <a:t>-python</a:t>
            </a:r>
          </a:p>
          <a:p>
            <a:r>
              <a:rPr lang="en-US" dirty="0" smtClean="0"/>
              <a:t>Or, if on harbinger it is already installed</a:t>
            </a:r>
          </a:p>
          <a:p>
            <a:r>
              <a:rPr lang="en-US" dirty="0" smtClean="0"/>
              <a:t>To use the interface…</a:t>
            </a:r>
          </a:p>
          <a:p>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Tree>
    <p:extLst>
      <p:ext uri="{BB962C8B-B14F-4D97-AF65-F5344CB8AC3E}">
        <p14:creationId xmlns:p14="http://schemas.microsoft.com/office/powerpoint/2010/main" val="1496730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MySQLdb</a:t>
            </a:r>
            <a:endParaRPr lang="en-US" dirty="0"/>
          </a:p>
        </p:txBody>
      </p:sp>
      <p:sp>
        <p:nvSpPr>
          <p:cNvPr id="4" name="Date Placeholder 3"/>
          <p:cNvSpPr>
            <a:spLocks noGrp="1"/>
          </p:cNvSpPr>
          <p:nvPr>
            <p:ph type="dt" sz="half" idx="10"/>
          </p:nvPr>
        </p:nvSpPr>
        <p:spPr/>
        <p:txBody>
          <a:bodyPr/>
          <a:lstStyle/>
          <a:p>
            <a:r>
              <a:rPr lang="en-US" smtClean="0"/>
              <a:t>IS 257 - Fall 2015</a:t>
            </a:r>
            <a:endParaRPr lang="en-US"/>
          </a:p>
        </p:txBody>
      </p:sp>
      <p:sp>
        <p:nvSpPr>
          <p:cNvPr id="5" name="TextBox 4"/>
          <p:cNvSpPr txBox="1"/>
          <p:nvPr/>
        </p:nvSpPr>
        <p:spPr>
          <a:xfrm>
            <a:off x="762000" y="914400"/>
            <a:ext cx="5913698" cy="6966010"/>
          </a:xfrm>
          <a:prstGeom prst="rect">
            <a:avLst/>
          </a:prstGeom>
          <a:noFill/>
        </p:spPr>
        <p:txBody>
          <a:bodyPr wrap="none" rtlCol="0">
            <a:spAutoFit/>
          </a:bodyPr>
          <a:lstStyle/>
          <a:p>
            <a:pPr algn="l">
              <a:lnSpc>
                <a:spcPct val="90000"/>
              </a:lnSpc>
            </a:pPr>
            <a:r>
              <a:rPr lang="en-US" sz="1600" dirty="0"/>
              <a:t>#!/</a:t>
            </a:r>
            <a:r>
              <a:rPr lang="en-US" sz="1600" dirty="0" err="1"/>
              <a:t>usr</a:t>
            </a:r>
            <a:r>
              <a:rPr lang="en-US" sz="1600" dirty="0"/>
              <a:t>/bin/</a:t>
            </a:r>
            <a:r>
              <a:rPr lang="en-US" sz="1600" dirty="0" smtClean="0"/>
              <a:t>python</a:t>
            </a:r>
            <a:endParaRPr lang="en-US" sz="1600" dirty="0"/>
          </a:p>
          <a:p>
            <a:pPr algn="l">
              <a:lnSpc>
                <a:spcPct val="90000"/>
              </a:lnSpc>
            </a:pPr>
            <a:r>
              <a:rPr lang="en-US" sz="1600" dirty="0"/>
              <a:t>import </a:t>
            </a:r>
            <a:r>
              <a:rPr lang="en-US" sz="1600" dirty="0" err="1" smtClean="0"/>
              <a:t>MySQLdb</a:t>
            </a:r>
            <a:endParaRPr lang="en-US" sz="1600" dirty="0" smtClean="0"/>
          </a:p>
          <a:p>
            <a:pPr algn="l">
              <a:lnSpc>
                <a:spcPct val="90000"/>
              </a:lnSpc>
            </a:pPr>
            <a:r>
              <a:rPr lang="en-US" sz="1600" dirty="0" smtClean="0">
                <a:solidFill>
                  <a:srgbClr val="0000FF"/>
                </a:solidFill>
              </a:rPr>
              <a:t>…</a:t>
            </a:r>
            <a:endParaRPr lang="en-US" sz="1600" dirty="0">
              <a:solidFill>
                <a:srgbClr val="0000FF"/>
              </a:solidFill>
            </a:endParaRPr>
          </a:p>
          <a:p>
            <a:pPr algn="l">
              <a:lnSpc>
                <a:spcPct val="90000"/>
              </a:lnSpc>
            </a:pPr>
            <a:r>
              <a:rPr lang="en-US" sz="1600" dirty="0" smtClean="0"/>
              <a:t>cursor </a:t>
            </a:r>
            <a:r>
              <a:rPr lang="en-US" sz="1600" dirty="0"/>
              <a:t>= </a:t>
            </a:r>
            <a:r>
              <a:rPr lang="en-US" sz="1600" dirty="0" err="1"/>
              <a:t>db.cursor</a:t>
            </a:r>
            <a:r>
              <a:rPr lang="en-US" sz="1600" dirty="0"/>
              <a:t>(</a:t>
            </a:r>
            <a:r>
              <a:rPr lang="en-US" sz="1600" dirty="0" smtClean="0"/>
              <a:t>)</a:t>
            </a:r>
            <a:endParaRPr lang="en-US" sz="1600" dirty="0"/>
          </a:p>
          <a:p>
            <a:pPr algn="l">
              <a:lnSpc>
                <a:spcPct val="90000"/>
              </a:lnSpc>
            </a:pPr>
            <a:r>
              <a:rPr lang="en-US" sz="1600" dirty="0">
                <a:solidFill>
                  <a:srgbClr val="0000FF"/>
                </a:solidFill>
              </a:rPr>
              <a:t># Make a string of SQL </a:t>
            </a:r>
            <a:r>
              <a:rPr lang="en-US" sz="1600" dirty="0" smtClean="0">
                <a:solidFill>
                  <a:srgbClr val="0000FF"/>
                </a:solidFill>
              </a:rPr>
              <a:t>commands…</a:t>
            </a:r>
            <a:endParaRPr lang="en-US" sz="1600" dirty="0"/>
          </a:p>
          <a:p>
            <a:pPr algn="l">
              <a:lnSpc>
                <a:spcPct val="90000"/>
              </a:lnSpc>
            </a:pPr>
            <a:r>
              <a:rPr lang="en-US" sz="1600" dirty="0" err="1"/>
              <a:t>sql</a:t>
            </a:r>
            <a:r>
              <a:rPr lang="en-US" sz="1600" dirty="0"/>
              <a:t> = "SELECT * FROM DIVECUST"</a:t>
            </a:r>
          </a:p>
          <a:p>
            <a:pPr algn="l">
              <a:lnSpc>
                <a:spcPct val="90000"/>
              </a:lnSpc>
            </a:pPr>
            <a:endParaRPr lang="en-US" sz="1600" dirty="0"/>
          </a:p>
          <a:p>
            <a:pPr algn="l">
              <a:lnSpc>
                <a:spcPct val="90000"/>
              </a:lnSpc>
            </a:pPr>
            <a:r>
              <a:rPr lang="en-US" sz="1600" dirty="0"/>
              <a:t>try:</a:t>
            </a:r>
          </a:p>
          <a:p>
            <a:pPr algn="l">
              <a:lnSpc>
                <a:spcPct val="90000"/>
              </a:lnSpc>
            </a:pPr>
            <a:r>
              <a:rPr lang="en-US" sz="1600" dirty="0">
                <a:solidFill>
                  <a:srgbClr val="0000FF"/>
                </a:solidFill>
              </a:rPr>
              <a:t>   # Execute the SQL command in a try/except in case of failure</a:t>
            </a:r>
          </a:p>
          <a:p>
            <a:pPr algn="l">
              <a:lnSpc>
                <a:spcPct val="90000"/>
              </a:lnSpc>
            </a:pPr>
            <a:r>
              <a:rPr lang="en-US" sz="1600" dirty="0"/>
              <a:t>   </a:t>
            </a:r>
            <a:r>
              <a:rPr lang="en-US" sz="1600" dirty="0" err="1"/>
              <a:t>cursor.execute</a:t>
            </a:r>
            <a:r>
              <a:rPr lang="en-US" sz="1600" dirty="0"/>
              <a:t>(</a:t>
            </a:r>
            <a:r>
              <a:rPr lang="en-US" sz="1600" dirty="0" err="1"/>
              <a:t>sql</a:t>
            </a:r>
            <a:r>
              <a:rPr lang="en-US" sz="1600" dirty="0"/>
              <a:t>)</a:t>
            </a:r>
          </a:p>
          <a:p>
            <a:pPr algn="l">
              <a:lnSpc>
                <a:spcPct val="90000"/>
              </a:lnSpc>
            </a:pPr>
            <a:r>
              <a:rPr lang="en-US" sz="1600" dirty="0">
                <a:solidFill>
                  <a:srgbClr val="0000FF"/>
                </a:solidFill>
              </a:rPr>
              <a:t>   # Fetch all the rows in a list of lists.</a:t>
            </a:r>
          </a:p>
          <a:p>
            <a:pPr algn="l">
              <a:lnSpc>
                <a:spcPct val="90000"/>
              </a:lnSpc>
            </a:pPr>
            <a:r>
              <a:rPr lang="en-US" sz="1600" dirty="0"/>
              <a:t>   results = </a:t>
            </a:r>
            <a:r>
              <a:rPr lang="en-US" sz="1600" dirty="0" err="1"/>
              <a:t>cursor.fetchall</a:t>
            </a:r>
            <a:r>
              <a:rPr lang="en-US" sz="1600" dirty="0"/>
              <a:t>()</a:t>
            </a:r>
          </a:p>
          <a:p>
            <a:pPr algn="l">
              <a:lnSpc>
                <a:spcPct val="90000"/>
              </a:lnSpc>
            </a:pPr>
            <a:r>
              <a:rPr lang="en-US" sz="1600" dirty="0"/>
              <a:t>   for row in results:</a:t>
            </a:r>
          </a:p>
          <a:p>
            <a:pPr algn="l">
              <a:lnSpc>
                <a:spcPct val="90000"/>
              </a:lnSpc>
            </a:pPr>
            <a:r>
              <a:rPr lang="en-US" sz="1600" dirty="0"/>
              <a:t>      </a:t>
            </a:r>
            <a:r>
              <a:rPr lang="en-US" sz="1600" dirty="0" err="1"/>
              <a:t>custno</a:t>
            </a:r>
            <a:r>
              <a:rPr lang="en-US" sz="1600" dirty="0"/>
              <a:t> = row[0]</a:t>
            </a:r>
          </a:p>
          <a:p>
            <a:pPr algn="l">
              <a:lnSpc>
                <a:spcPct val="90000"/>
              </a:lnSpc>
            </a:pPr>
            <a:r>
              <a:rPr lang="en-US" sz="1600" dirty="0"/>
              <a:t>      </a:t>
            </a:r>
            <a:r>
              <a:rPr lang="en-US" sz="1600" dirty="0" err="1"/>
              <a:t>custname</a:t>
            </a:r>
            <a:r>
              <a:rPr lang="en-US" sz="1600" dirty="0"/>
              <a:t> = row[1]</a:t>
            </a:r>
          </a:p>
          <a:p>
            <a:pPr algn="l">
              <a:lnSpc>
                <a:spcPct val="90000"/>
              </a:lnSpc>
            </a:pPr>
            <a:r>
              <a:rPr lang="en-US" sz="1600" dirty="0"/>
              <a:t>      street = row[2]</a:t>
            </a:r>
          </a:p>
          <a:p>
            <a:pPr algn="l">
              <a:lnSpc>
                <a:spcPct val="90000"/>
              </a:lnSpc>
            </a:pPr>
            <a:r>
              <a:rPr lang="en-US" sz="1600" dirty="0"/>
              <a:t>      city = row[3]</a:t>
            </a:r>
          </a:p>
          <a:p>
            <a:pPr algn="l">
              <a:lnSpc>
                <a:spcPct val="90000"/>
              </a:lnSpc>
            </a:pPr>
            <a:r>
              <a:rPr lang="en-US" sz="1600" dirty="0"/>
              <a:t>      state = row[4]</a:t>
            </a:r>
          </a:p>
          <a:p>
            <a:pPr algn="l">
              <a:lnSpc>
                <a:spcPct val="90000"/>
              </a:lnSpc>
            </a:pPr>
            <a:r>
              <a:rPr lang="en-US" sz="1600" dirty="0"/>
              <a:t>      zip = row[5]</a:t>
            </a:r>
          </a:p>
          <a:p>
            <a:pPr algn="l">
              <a:lnSpc>
                <a:spcPct val="90000"/>
              </a:lnSpc>
            </a:pPr>
            <a:r>
              <a:rPr lang="en-US" sz="1600" dirty="0"/>
              <a:t>      country = row[6]</a:t>
            </a:r>
          </a:p>
          <a:p>
            <a:pPr algn="l">
              <a:lnSpc>
                <a:spcPct val="90000"/>
              </a:lnSpc>
            </a:pPr>
            <a:r>
              <a:rPr lang="en-US" sz="1600" dirty="0"/>
              <a:t>      # Now print fetched result</a:t>
            </a:r>
          </a:p>
          <a:p>
            <a:pPr algn="l">
              <a:lnSpc>
                <a:spcPct val="90000"/>
              </a:lnSpc>
            </a:pPr>
            <a:r>
              <a:rPr lang="en-US" sz="1600" dirty="0"/>
              <a:t>      print "%s : %s, %s, %s, %s %s" % \</a:t>
            </a:r>
          </a:p>
          <a:p>
            <a:pPr algn="l">
              <a:lnSpc>
                <a:spcPct val="90000"/>
              </a:lnSpc>
            </a:pPr>
            <a:r>
              <a:rPr lang="en-US" sz="1600" dirty="0"/>
              <a:t>             (</a:t>
            </a:r>
            <a:r>
              <a:rPr lang="en-US" sz="1600" dirty="0" err="1"/>
              <a:t>custname</a:t>
            </a:r>
            <a:r>
              <a:rPr lang="en-US" sz="1600" dirty="0"/>
              <a:t>, street, city, state, zip, country)</a:t>
            </a:r>
          </a:p>
          <a:p>
            <a:pPr algn="l">
              <a:lnSpc>
                <a:spcPct val="90000"/>
              </a:lnSpc>
            </a:pPr>
            <a:r>
              <a:rPr lang="en-US" sz="1600" dirty="0"/>
              <a:t>except:</a:t>
            </a:r>
          </a:p>
          <a:p>
            <a:pPr algn="l">
              <a:lnSpc>
                <a:spcPct val="90000"/>
              </a:lnSpc>
            </a:pPr>
            <a:r>
              <a:rPr lang="en-US" sz="1600" dirty="0"/>
              <a:t>   print "Error: unable to fetch data"</a:t>
            </a:r>
          </a:p>
          <a:p>
            <a:pPr algn="l">
              <a:lnSpc>
                <a:spcPct val="90000"/>
              </a:lnSpc>
            </a:pPr>
            <a:endParaRPr lang="en-US" sz="1600" dirty="0"/>
          </a:p>
          <a:p>
            <a:pPr algn="l">
              <a:lnSpc>
                <a:spcPct val="90000"/>
              </a:lnSpc>
            </a:pPr>
            <a:endParaRPr lang="en-US" sz="1600" dirty="0"/>
          </a:p>
          <a:p>
            <a:pPr algn="l">
              <a:lnSpc>
                <a:spcPct val="90000"/>
              </a:lnSpc>
            </a:pPr>
            <a:r>
              <a:rPr lang="en-US" sz="1600" dirty="0"/>
              <a:t># disconnect from server</a:t>
            </a:r>
          </a:p>
          <a:p>
            <a:pPr algn="l">
              <a:lnSpc>
                <a:spcPct val="90000"/>
              </a:lnSpc>
            </a:pPr>
            <a:r>
              <a:rPr lang="en-US" sz="1600" dirty="0" err="1"/>
              <a:t>db.close</a:t>
            </a:r>
            <a:r>
              <a:rPr lang="en-US" sz="1600" dirty="0"/>
              <a:t>()</a:t>
            </a:r>
          </a:p>
          <a:p>
            <a:pPr algn="l">
              <a:lnSpc>
                <a:spcPct val="90000"/>
              </a:lnSpc>
            </a:pPr>
            <a:endParaRPr lang="en-US" sz="1600" dirty="0"/>
          </a:p>
        </p:txBody>
      </p:sp>
    </p:spTree>
    <p:extLst>
      <p:ext uri="{BB962C8B-B14F-4D97-AF65-F5344CB8AC3E}">
        <p14:creationId xmlns:p14="http://schemas.microsoft.com/office/powerpoint/2010/main" val="154353241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4478</TotalTime>
  <Words>4219</Words>
  <Application>Microsoft Macintosh PowerPoint</Application>
  <PresentationFormat>On-screen Show (4:3)</PresentationFormat>
  <Paragraphs>746</Paragraphs>
  <Slides>62</Slides>
  <Notes>41</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Default Design</vt:lpstr>
      <vt:lpstr>Database Administration: Security and Integrity</vt:lpstr>
      <vt:lpstr>Security  and Integrity Functions in Database Administration</vt:lpstr>
      <vt:lpstr>JDBC Architecture</vt:lpstr>
      <vt:lpstr>JDBC</vt:lpstr>
      <vt:lpstr>JDBC Simple Java Implementation</vt:lpstr>
      <vt:lpstr>JDBC Simple Java Impl.</vt:lpstr>
      <vt:lpstr>JDBC Simple Java Impl.</vt:lpstr>
      <vt:lpstr>MySQLdb</vt:lpstr>
      <vt:lpstr>MySQLdb</vt:lpstr>
      <vt:lpstr>Can run any SQL…</vt:lpstr>
      <vt:lpstr>MySQLdb</vt:lpstr>
      <vt:lpstr>MySQLdb</vt:lpstr>
      <vt:lpstr>Security  and Integrity Functions in Database Administration</vt:lpstr>
      <vt:lpstr>Data Integrity</vt:lpstr>
      <vt:lpstr>Integrity Constraints (review)</vt:lpstr>
      <vt:lpstr>Required Data</vt:lpstr>
      <vt:lpstr>Attribute Domain Constraints</vt:lpstr>
      <vt:lpstr>Entity Integrity</vt:lpstr>
      <vt:lpstr>Referential Integrity</vt:lpstr>
      <vt:lpstr>Referential Integrity</vt:lpstr>
      <vt:lpstr>Insertion rules</vt:lpstr>
      <vt:lpstr>Deletion rules</vt:lpstr>
      <vt:lpstr>Referential Integrity</vt:lpstr>
      <vt:lpstr>Enterprise Constraints</vt:lpstr>
      <vt:lpstr>Data and Domain Integrity</vt:lpstr>
      <vt:lpstr>Referential Integrity</vt:lpstr>
      <vt:lpstr>Concurrency Control</vt:lpstr>
      <vt:lpstr>No Concurrency Control: Lost updates</vt:lpstr>
      <vt:lpstr>Concurrency Control: Locking</vt:lpstr>
      <vt:lpstr>Concurrency Control: Updates with  X locking</vt:lpstr>
      <vt:lpstr>Concurrency Control: Deadlocks</vt:lpstr>
      <vt:lpstr>Concurrency Control</vt:lpstr>
      <vt:lpstr>Transaction Control in ORACLE</vt:lpstr>
      <vt:lpstr>Transactions in ORACLE</vt:lpstr>
      <vt:lpstr>Transactions in ORACLE</vt:lpstr>
      <vt:lpstr>Transactions in MySQL </vt:lpstr>
      <vt:lpstr>Transactions in MySQL (5.0+)</vt:lpstr>
      <vt:lpstr>MySQL: Explicit locking of tables</vt:lpstr>
      <vt:lpstr>Security  and Integrity Functions in Database Administration</vt:lpstr>
      <vt:lpstr>Database Security</vt:lpstr>
      <vt:lpstr>Views</vt:lpstr>
      <vt:lpstr>Restricted Views</vt:lpstr>
      <vt:lpstr>Restricted Views</vt:lpstr>
      <vt:lpstr>Authorization Rules</vt:lpstr>
      <vt:lpstr>Grant and Revoke</vt:lpstr>
      <vt:lpstr>In MySQL</vt:lpstr>
      <vt:lpstr>In MySQL</vt:lpstr>
      <vt:lpstr>MySQL Access Privileges</vt:lpstr>
      <vt:lpstr>MySQL Access Privileges</vt:lpstr>
      <vt:lpstr>MySQL Access Privileges</vt:lpstr>
      <vt:lpstr>Security in DB Applications</vt:lpstr>
      <vt:lpstr>Security in DB Applications</vt:lpstr>
      <vt:lpstr>Security in DB Applications</vt:lpstr>
      <vt:lpstr>SQL Injection</vt:lpstr>
      <vt:lpstr>Security  and Integrity Functions in Database Administration</vt:lpstr>
      <vt:lpstr>Database Backup and Recovery</vt:lpstr>
      <vt:lpstr>MySQL Backup Types</vt:lpstr>
      <vt:lpstr>Logical Backup</vt:lpstr>
      <vt:lpstr>Logical Backups</vt:lpstr>
      <vt:lpstr>Logical Backups</vt:lpstr>
      <vt:lpstr>Physical Backups</vt:lpstr>
      <vt:lpstr>Physical Backups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193</cp:revision>
  <dcterms:created xsi:type="dcterms:W3CDTF">2002-08-26T07:08:49Z</dcterms:created>
  <dcterms:modified xsi:type="dcterms:W3CDTF">2015-10-15T20:58:46Z</dcterms:modified>
</cp:coreProperties>
</file>