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85" r:id="rId2"/>
    <p:sldId id="609" r:id="rId3"/>
    <p:sldId id="619" r:id="rId4"/>
    <p:sldId id="612" r:id="rId5"/>
    <p:sldId id="474" r:id="rId6"/>
    <p:sldId id="536" r:id="rId7"/>
    <p:sldId id="537" r:id="rId8"/>
    <p:sldId id="538" r:id="rId9"/>
    <p:sldId id="539" r:id="rId10"/>
    <p:sldId id="540" r:id="rId11"/>
    <p:sldId id="541" r:id="rId12"/>
    <p:sldId id="542" r:id="rId13"/>
    <p:sldId id="543" r:id="rId14"/>
    <p:sldId id="569" r:id="rId15"/>
    <p:sldId id="596" r:id="rId16"/>
    <p:sldId id="597" r:id="rId17"/>
    <p:sldId id="599" r:id="rId18"/>
    <p:sldId id="548" r:id="rId19"/>
    <p:sldId id="592" r:id="rId20"/>
    <p:sldId id="591" r:id="rId21"/>
    <p:sldId id="598" r:id="rId22"/>
    <p:sldId id="593" r:id="rId23"/>
    <p:sldId id="594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78" r:id="rId37"/>
    <p:sldId id="566" r:id="rId38"/>
    <p:sldId id="567" r:id="rId39"/>
    <p:sldId id="613" r:id="rId40"/>
    <p:sldId id="618" r:id="rId41"/>
    <p:sldId id="617" r:id="rId42"/>
    <p:sldId id="614" r:id="rId43"/>
    <p:sldId id="616" r:id="rId44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50000" autoAdjust="0"/>
  </p:normalViewPr>
  <p:slideViewPr>
    <p:cSldViewPr>
      <p:cViewPr varScale="1">
        <p:scale>
          <a:sx n="73" d="100"/>
          <a:sy n="73" d="100"/>
        </p:scale>
        <p:origin x="-104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43C1-54E9-B04A-A8EF-3D0F3957D804}" type="datetimeFigureOut">
              <a:rPr lang="en-US" smtClean="0"/>
              <a:t>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9F324-6CCE-3E45-9B13-A2235D93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1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331DF94-1660-3E47-9FE7-6A7EC954A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1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BC706-5CDA-F646-8A13-5FD685915579}" type="slidenum">
              <a:rPr lang="en-US"/>
              <a:pPr/>
              <a:t>1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90190-7A4C-9646-A045-E029773A336D}" type="slidenum">
              <a:rPr lang="en-US"/>
              <a:pPr/>
              <a:t>11</a:t>
            </a:fld>
            <a:endParaRPr lang="en-US"/>
          </a:p>
        </p:txBody>
      </p:sp>
      <p:sp>
        <p:nvSpPr>
          <p:cNvPr id="5130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30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B98A8-A857-7643-A679-D289164F825F}" type="slidenum">
              <a:rPr lang="en-US"/>
              <a:pPr/>
              <a:t>12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FC2D8-4E63-0349-BA40-35B97FA02647}" type="slidenum">
              <a:rPr lang="en-US"/>
              <a:pPr/>
              <a:t>13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AB1DD-C2F2-814B-8976-04FEFF6D6C96}" type="slidenum">
              <a:rPr lang="en-US"/>
              <a:pPr/>
              <a:t>14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F66BB-2731-064C-8CC0-13500F241A87}" type="slidenum">
              <a:rPr lang="en-US"/>
              <a:pPr/>
              <a:t>15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599B1-326C-224F-BE60-E818BB5D14A4}" type="slidenum">
              <a:rPr lang="en-US"/>
              <a:pPr/>
              <a:t>16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00AEE-22CD-4645-A7F3-03901018E958}" type="slidenum">
              <a:rPr lang="en-US"/>
              <a:pPr/>
              <a:t>17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B8C7E-CBCF-1544-ADA1-9B9878964872}" type="slidenum">
              <a:rPr lang="en-US"/>
              <a:pPr/>
              <a:t>18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A9B96-9C1D-8442-891B-7C20F977D055}" type="slidenum">
              <a:rPr lang="en-US"/>
              <a:pPr/>
              <a:t>19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2EEC7-1CF9-A84E-B026-D163BD6421B3}" type="slidenum">
              <a:rPr lang="en-US"/>
              <a:pPr/>
              <a:t>20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8C369-8CBB-6C4F-B254-792569C33AC8}" type="slidenum">
              <a:rPr lang="en-US"/>
              <a:pPr/>
              <a:t>2</a:t>
            </a:fld>
            <a:endParaRPr lang="en-US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CC91E-5BF1-E14E-82D1-57C8622A8CE9}" type="slidenum">
              <a:rPr lang="en-US"/>
              <a:pPr/>
              <a:t>21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40956-2C62-CD49-AF45-AB3987C82FB8}" type="slidenum">
              <a:rPr lang="en-US"/>
              <a:pPr/>
              <a:t>22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51A8E-99F9-8343-AB70-AE4DCB1BD8C4}" type="slidenum">
              <a:rPr lang="en-US"/>
              <a:pPr/>
              <a:t>23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F3EC4-20CF-0940-BEC1-56967D5B1D54}" type="slidenum">
              <a:rPr lang="en-US"/>
              <a:pPr/>
              <a:t>24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BBE4D-4B4B-DB48-8725-6896348DD157}" type="slidenum">
              <a:rPr lang="en-US"/>
              <a:pPr/>
              <a:t>25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5675F-657C-9847-9023-BA14DA95872E}" type="slidenum">
              <a:rPr lang="en-US"/>
              <a:pPr/>
              <a:t>26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C0A22-4C54-304E-A024-91FA2D9AD9E0}" type="slidenum">
              <a:rPr lang="en-US"/>
              <a:pPr/>
              <a:t>27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22273-4135-104E-B69F-3DA9533DA39D}" type="slidenum">
              <a:rPr lang="en-US"/>
              <a:pPr/>
              <a:t>28</a:t>
            </a:fld>
            <a:endParaRPr 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FB5D9-D324-8048-8CD4-7AC87A2CD6D0}" type="slidenum">
              <a:rPr lang="en-US"/>
              <a:pPr/>
              <a:t>29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11507-5A3D-9E40-9547-962240BEE0AC}" type="slidenum">
              <a:rPr lang="en-US"/>
              <a:pPr/>
              <a:t>30</a:t>
            </a:fld>
            <a:endParaRPr 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7533D-A859-3D4F-B3A5-580E32A6738F}" type="slidenum">
              <a:rPr lang="en-US"/>
              <a:pPr/>
              <a:t>4</a:t>
            </a:fld>
            <a:endParaRPr lang="en-US"/>
          </a:p>
        </p:txBody>
      </p:sp>
      <p:sp>
        <p:nvSpPr>
          <p:cNvPr id="5509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0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0A093-A758-5442-942D-E4BE73720BE1}" type="slidenum">
              <a:rPr lang="en-US"/>
              <a:pPr/>
              <a:t>31</a:t>
            </a:fld>
            <a:endParaRPr 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A263C-BB1E-874F-80B3-616E9A9F7F7D}" type="slidenum">
              <a:rPr lang="en-US"/>
              <a:pPr/>
              <a:t>32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D8B56-7798-DC48-9AAB-77B8C498BC09}" type="slidenum">
              <a:rPr lang="en-US"/>
              <a:pPr/>
              <a:t>33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48FA9-47C3-9E4D-BBD8-F7C65E10BB51}" type="slidenum">
              <a:rPr lang="en-US"/>
              <a:pPr/>
              <a:t>34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703CB-251A-EA44-96DF-D7F3C5681FE9}" type="slidenum">
              <a:rPr lang="en-US"/>
              <a:pPr/>
              <a:t>35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95BAF-5FC7-6E4C-A26F-FB1E4DE43FA5}" type="slidenum">
              <a:rPr lang="en-US"/>
              <a:pPr/>
              <a:t>36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7FCCA-E87E-7242-B5BA-0EFA672F09D1}" type="slidenum">
              <a:rPr lang="en-US"/>
              <a:pPr/>
              <a:t>37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BC25-DA4E-A04C-807C-56198D8F9C4A}" type="slidenum">
              <a:rPr lang="en-US"/>
              <a:pPr/>
              <a:t>38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2E67B-8D3E-7042-A5CD-DEF0F30732F4}" type="slidenum">
              <a:rPr lang="en-US"/>
              <a:pPr/>
              <a:t>39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7AC71-1986-CD45-8481-248C1FC96FB0}" type="slidenum">
              <a:rPr lang="en-US"/>
              <a:pPr/>
              <a:t>40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AC3AE-0058-CC44-A326-07EEAB3DCFF4}" type="slidenum">
              <a:rPr lang="en-US"/>
              <a:pPr/>
              <a:t>5</a:t>
            </a:fld>
            <a:endParaRPr lang="en-US"/>
          </a:p>
        </p:txBody>
      </p:sp>
      <p:sp>
        <p:nvSpPr>
          <p:cNvPr id="506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6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F174D-C8AA-FB46-BCF6-34BA588C5D51}" type="slidenum">
              <a:rPr lang="en-US"/>
              <a:pPr/>
              <a:t>41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3E06C-2A13-F146-AD29-FA057904EB1E}" type="slidenum">
              <a:rPr lang="en-US"/>
              <a:pPr/>
              <a:t>42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145FD-50D2-EC4A-BD1E-1F821DB64DE3}" type="slidenum">
              <a:rPr lang="en-US"/>
              <a:pPr/>
              <a:t>43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36FA6-01BD-D14D-BB51-651121E0E65D}" type="slidenum">
              <a:rPr lang="en-US"/>
              <a:pPr/>
              <a:t>6</a:t>
            </a:fld>
            <a:endParaRPr lang="en-US"/>
          </a:p>
        </p:txBody>
      </p:sp>
      <p:sp>
        <p:nvSpPr>
          <p:cNvPr id="5079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79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66B1F-F541-A54A-85FE-79BAF5C220F7}" type="slidenum">
              <a:rPr lang="en-US"/>
              <a:pPr/>
              <a:t>7</a:t>
            </a:fld>
            <a:endParaRPr lang="en-US"/>
          </a:p>
        </p:txBody>
      </p:sp>
      <p:sp>
        <p:nvSpPr>
          <p:cNvPr id="508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8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895D5-E83D-A045-B9A2-0EB982AAA13C}" type="slidenum">
              <a:rPr lang="en-US"/>
              <a:pPr/>
              <a:t>8</a:t>
            </a:fld>
            <a:endParaRPr lang="en-US"/>
          </a:p>
        </p:txBody>
      </p:sp>
      <p:sp>
        <p:nvSpPr>
          <p:cNvPr id="5099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9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6C4A7-1E2B-D249-A74B-39296A4042C3}" type="slidenum">
              <a:rPr lang="en-US"/>
              <a:pPr/>
              <a:t>9</a:t>
            </a:fld>
            <a:endParaRPr lang="en-US"/>
          </a:p>
        </p:txBody>
      </p:sp>
      <p:sp>
        <p:nvSpPr>
          <p:cNvPr id="5109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0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BE917-2A45-BC41-A96E-243138A8FFEF}" type="slidenum">
              <a:rPr lang="en-US"/>
              <a:pPr/>
              <a:t>10</a:t>
            </a:fld>
            <a:endParaRPr lang="en-US"/>
          </a:p>
        </p:txBody>
      </p:sp>
      <p:sp>
        <p:nvSpPr>
          <p:cNvPr id="512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0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3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4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3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7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8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9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9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IS 257 – Fall 2015</a:t>
            </a:r>
            <a:endParaRPr lang="en-US" dirty="0"/>
          </a:p>
        </p:txBody>
      </p:sp>
      <p:pic>
        <p:nvPicPr>
          <p:cNvPr id="1031" name="Picture 7" descr="logo_smal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64"/>
          <a:stretch>
            <a:fillRect/>
          </a:stretch>
        </p:blipFill>
        <p:spPr bwMode="auto">
          <a:xfrm>
            <a:off x="3619500" y="6553200"/>
            <a:ext cx="1905000" cy="2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southha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/>
            <a:endParaRPr lang="en-US" sz="1000" b="1" dirty="0">
              <a:solidFill>
                <a:srgbClr val="FFFFFF"/>
              </a:solidFill>
              <a:latin typeface="Futura Md BT" charset="0"/>
            </a:endParaRPr>
          </a:p>
          <a:p>
            <a:r>
              <a:rPr lang="en-US" sz="1000" b="1" dirty="0" smtClean="0">
                <a:solidFill>
                  <a:srgbClr val="FFFFFF"/>
                </a:solidFill>
                <a:latin typeface="Futura Md BT" charset="0"/>
              </a:rPr>
              <a:t>2015-09-03 </a:t>
            </a:r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- SLIDE </a:t>
            </a:r>
            <a:fld id="{02CF8713-F911-0643-AF02-E1D141793470}" type="slidenum">
              <a:rPr lang="en-US" sz="1000" b="1">
                <a:solidFill>
                  <a:srgbClr val="FFFFFF"/>
                </a:solidFill>
                <a:latin typeface="Futura Md BT" charset="0"/>
              </a:rPr>
              <a:pPr/>
              <a:t>‹#›</a:t>
            </a:fld>
            <a:r>
              <a:rPr lang="en-US" sz="1000" b="1" dirty="0">
                <a:solidFill>
                  <a:srgbClr val="FFFFFF"/>
                </a:solidFill>
                <a:latin typeface="Futura Md BT" charset="0"/>
              </a:rPr>
              <a:t>	</a:t>
            </a:r>
          </a:p>
        </p:txBody>
      </p:sp>
      <p:pic>
        <p:nvPicPr>
          <p:cNvPr id="1047" name="Picture 2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477000"/>
            <a:ext cx="1905000" cy="381000"/>
          </a:xfrm>
          <a:prstGeom prst="rect">
            <a:avLst/>
          </a:prstGeom>
          <a:solidFill>
            <a:schemeClr val="accent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://courses.ischool.berkeley.edu/i257/s17/assignments.php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Database Design: Conceptual Model and ER Diagramming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Kay Ashaolu</a:t>
            </a:r>
            <a:endParaRPr lang="en-US" sz="2800" dirty="0"/>
          </a:p>
          <a:p>
            <a:r>
              <a:rPr lang="en-US" sz="2800" dirty="0"/>
              <a:t>University of California, Berkeley</a:t>
            </a:r>
          </a:p>
          <a:p>
            <a:r>
              <a:rPr lang="en-US" sz="2800" dirty="0"/>
              <a:t>School of Information</a:t>
            </a:r>
          </a:p>
          <a:p>
            <a:r>
              <a:rPr lang="en-US" sz="2800" i="1" dirty="0"/>
              <a:t>IS 257: Database Management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Operations (cont.)</a:t>
            </a:r>
          </a:p>
        </p:txBody>
      </p:sp>
      <p:sp>
        <p:nvSpPr>
          <p:cNvPr id="397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dive order (or sale or trip) is on an invoice to one customer.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Invoices contain: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Line items for each type of equipment ordered,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Total amount due for the invoice,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Customer information: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Name, address, phone, credit card info.</a:t>
            </a:r>
          </a:p>
          <a:p>
            <a:pPr lvl="2">
              <a:lnSpc>
                <a:spcPct val="90000"/>
              </a:lnSpc>
            </a:pPr>
            <a:r>
              <a:rPr lang="en-US" sz="2000" i="1" dirty="0"/>
              <a:t>Note: could be expanded with particular charter dates and time, dive boats, etc.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Information must be kept on inventory of dive equipment.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are multiple types of dive equipment: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prices charged for sale or rental are </a:t>
            </a:r>
            <a:r>
              <a:rPr lang="en-US" sz="2400" dirty="0" smtClean="0"/>
              <a:t>maintained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Operations (cont.)</a:t>
            </a:r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Destination information includes: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Name of the destination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information about the location </a:t>
            </a:r>
            <a:r>
              <a:rPr lang="en-US" sz="2400" dirty="0" smtClean="0"/>
              <a:t>(accommodations, </a:t>
            </a:r>
            <a:r>
              <a:rPr lang="en-US" sz="2400" dirty="0"/>
              <a:t>night life, travel cost, average temperatures for different times of the year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Destinations have associated dive </a:t>
            </a:r>
            <a:r>
              <a:rPr lang="en-US" sz="2800" dirty="0" smtClean="0"/>
              <a:t>sites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Dive Sites have associated </a:t>
            </a:r>
            <a:r>
              <a:rPr lang="en-US" sz="2800" dirty="0" smtClean="0"/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Difficulty rating, depth, etc.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Sea </a:t>
            </a:r>
            <a:r>
              <a:rPr lang="en-US" sz="2400" dirty="0"/>
              <a:t>life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Shipwrecks (</a:t>
            </a:r>
            <a:r>
              <a:rPr lang="en-US" sz="2400" i="1" dirty="0" smtClean="0"/>
              <a:t>as</a:t>
            </a:r>
            <a:r>
              <a:rPr lang="en-US" sz="2400" dirty="0" smtClean="0"/>
              <a:t> sites or at sites)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i="1" dirty="0"/>
              <a:t>Note: could be expanded to include the boats, </a:t>
            </a:r>
            <a:r>
              <a:rPr lang="en-US" sz="2400" i="1" dirty="0" smtClean="0"/>
              <a:t>etc. </a:t>
            </a:r>
            <a:r>
              <a:rPr lang="en-US" sz="2400" i="1" dirty="0"/>
              <a:t>that go to specific sites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Operations (cont.)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record is kept for </a:t>
            </a:r>
            <a:r>
              <a:rPr lang="en-US" i="1"/>
              <a:t>each</a:t>
            </a:r>
            <a:r>
              <a:rPr lang="en-US"/>
              <a:t> order by a customer and will include the method of payment, total price, and location information. (I.e. Customers may have multiple orders)</a:t>
            </a:r>
          </a:p>
          <a:p>
            <a:pPr>
              <a:lnSpc>
                <a:spcPct val="90000"/>
              </a:lnSpc>
            </a:pPr>
            <a:r>
              <a:rPr lang="en-US"/>
              <a:t>The company needs to know how an order is to be shipped.</a:t>
            </a:r>
          </a:p>
          <a:p>
            <a:pPr>
              <a:lnSpc>
                <a:spcPct val="90000"/>
              </a:lnSpc>
            </a:pPr>
            <a:r>
              <a:rPr lang="en-US"/>
              <a:t>The shop has to keep track of what equipment is on-hand and when replacements or additional equipment is needed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00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Entities </a:t>
            </a: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Customer</a:t>
            </a:r>
          </a:p>
          <a:p>
            <a:r>
              <a:rPr lang="en-US"/>
              <a:t>Dive Order</a:t>
            </a:r>
          </a:p>
          <a:p>
            <a:r>
              <a:rPr lang="en-US"/>
              <a:t>Line item</a:t>
            </a:r>
          </a:p>
          <a:p>
            <a:r>
              <a:rPr lang="en-US"/>
              <a:t>Shipping information</a:t>
            </a:r>
          </a:p>
          <a:p>
            <a:r>
              <a:rPr lang="en-US"/>
              <a:t>Dive Equipment/ Stock/Inventory</a:t>
            </a:r>
          </a:p>
          <a:p>
            <a:r>
              <a:rPr lang="en-US"/>
              <a:t>Dive Locations</a:t>
            </a:r>
          </a:p>
        </p:txBody>
      </p:sp>
      <p:sp>
        <p:nvSpPr>
          <p:cNvPr id="40039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Dive Sites</a:t>
            </a:r>
          </a:p>
          <a:p>
            <a:r>
              <a:rPr lang="en-US"/>
              <a:t>Sea Life</a:t>
            </a:r>
          </a:p>
          <a:p>
            <a:r>
              <a:rPr lang="en-US"/>
              <a:t>Shipwrecks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DIVECUST</a:t>
            </a:r>
          </a:p>
        </p:txBody>
      </p:sp>
      <p:grpSp>
        <p:nvGrpSpPr>
          <p:cNvPr id="427011" name="Group 3"/>
          <p:cNvGrpSpPr>
            <a:grpSpLocks/>
          </p:cNvGrpSpPr>
          <p:nvPr/>
        </p:nvGrpSpPr>
        <p:grpSpPr bwMode="auto">
          <a:xfrm>
            <a:off x="1600200" y="2438400"/>
            <a:ext cx="6172200" cy="2971800"/>
            <a:chOff x="912" y="1104"/>
            <a:chExt cx="3888" cy="1872"/>
          </a:xfrm>
        </p:grpSpPr>
        <p:sp>
          <p:nvSpPr>
            <p:cNvPr id="427012" name="Oval 4"/>
            <p:cNvSpPr>
              <a:spLocks noChangeArrowheads="1"/>
            </p:cNvSpPr>
            <p:nvPr/>
          </p:nvSpPr>
          <p:spPr bwMode="auto">
            <a:xfrm>
              <a:off x="912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Name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13" name="Oval 5"/>
            <p:cNvSpPr>
              <a:spLocks noChangeArrowheads="1"/>
            </p:cNvSpPr>
            <p:nvPr/>
          </p:nvSpPr>
          <p:spPr bwMode="auto">
            <a:xfrm>
              <a:off x="912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Customer no</a:t>
              </a:r>
            </a:p>
          </p:txBody>
        </p:sp>
        <p:sp>
          <p:nvSpPr>
            <p:cNvPr id="427014" name="Oval 6"/>
            <p:cNvSpPr>
              <a:spLocks noChangeArrowheads="1"/>
            </p:cNvSpPr>
            <p:nvPr/>
          </p:nvSpPr>
          <p:spPr bwMode="auto">
            <a:xfrm>
              <a:off x="912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Street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15" name="Oval 7"/>
            <p:cNvSpPr>
              <a:spLocks noChangeArrowheads="1"/>
            </p:cNvSpPr>
            <p:nvPr/>
          </p:nvSpPr>
          <p:spPr bwMode="auto">
            <a:xfrm>
              <a:off x="2448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State/Prov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16" name="Oval 8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City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17" name="Oval 9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ZIP/Postal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Code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18" name="Oval 10"/>
            <p:cNvSpPr>
              <a:spLocks noChangeArrowheads="1"/>
            </p:cNvSpPr>
            <p:nvPr/>
          </p:nvSpPr>
          <p:spPr bwMode="auto">
            <a:xfrm>
              <a:off x="4080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Country</a:t>
              </a:r>
            </a:p>
          </p:txBody>
        </p:sp>
        <p:sp>
          <p:nvSpPr>
            <p:cNvPr id="427019" name="Oval 11"/>
            <p:cNvSpPr>
              <a:spLocks noChangeArrowheads="1"/>
            </p:cNvSpPr>
            <p:nvPr/>
          </p:nvSpPr>
          <p:spPr bwMode="auto">
            <a:xfrm>
              <a:off x="4128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First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Contact</a:t>
              </a:r>
            </a:p>
          </p:txBody>
        </p:sp>
        <p:sp>
          <p:nvSpPr>
            <p:cNvPr id="427020" name="Oval 12"/>
            <p:cNvSpPr>
              <a:spLocks noChangeArrowheads="1"/>
            </p:cNvSpPr>
            <p:nvPr/>
          </p:nvSpPr>
          <p:spPr bwMode="auto">
            <a:xfrm>
              <a:off x="4128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Phone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27021" name="Line 13"/>
            <p:cNvSpPr>
              <a:spLocks noChangeShapeType="1"/>
            </p:cNvSpPr>
            <p:nvPr/>
          </p:nvSpPr>
          <p:spPr bwMode="auto">
            <a:xfrm flipH="1" flipV="1">
              <a:off x="3360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2" name="Line 14"/>
            <p:cNvSpPr>
              <a:spLocks noChangeShapeType="1"/>
            </p:cNvSpPr>
            <p:nvPr/>
          </p:nvSpPr>
          <p:spPr bwMode="auto">
            <a:xfrm flipH="1">
              <a:off x="3360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3" name="Line 15"/>
            <p:cNvSpPr>
              <a:spLocks noChangeShapeType="1"/>
            </p:cNvSpPr>
            <p:nvPr/>
          </p:nvSpPr>
          <p:spPr bwMode="auto">
            <a:xfrm flipH="1">
              <a:off x="3360" y="177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4" name="Line 16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5" name="Line 17"/>
            <p:cNvSpPr>
              <a:spLocks noChangeShapeType="1"/>
            </p:cNvSpPr>
            <p:nvPr/>
          </p:nvSpPr>
          <p:spPr bwMode="auto">
            <a:xfrm>
              <a:off x="273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6" name="Line 18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7" name="Line 19"/>
            <p:cNvSpPr>
              <a:spLocks noChangeShapeType="1"/>
            </p:cNvSpPr>
            <p:nvPr/>
          </p:nvSpPr>
          <p:spPr bwMode="auto">
            <a:xfrm>
              <a:off x="1584" y="172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8" name="Line 20"/>
            <p:cNvSpPr>
              <a:spLocks noChangeShapeType="1"/>
            </p:cNvSpPr>
            <p:nvPr/>
          </p:nvSpPr>
          <p:spPr bwMode="auto">
            <a:xfrm>
              <a:off x="1584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9" name="Line 21"/>
            <p:cNvSpPr>
              <a:spLocks noChangeShapeType="1"/>
            </p:cNvSpPr>
            <p:nvPr/>
          </p:nvSpPr>
          <p:spPr bwMode="auto">
            <a:xfrm flipV="1">
              <a:off x="1536" y="249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30" name="Rectangle 22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DiveCust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DIVEORDS</a:t>
            </a:r>
          </a:p>
        </p:txBody>
      </p:sp>
      <p:grpSp>
        <p:nvGrpSpPr>
          <p:cNvPr id="454659" name="Group 3"/>
          <p:cNvGrpSpPr>
            <a:grpSpLocks/>
          </p:cNvGrpSpPr>
          <p:nvPr/>
        </p:nvGrpSpPr>
        <p:grpSpPr bwMode="auto">
          <a:xfrm>
            <a:off x="1447800" y="1447800"/>
            <a:ext cx="6172200" cy="4800600"/>
            <a:chOff x="912" y="1056"/>
            <a:chExt cx="3888" cy="3024"/>
          </a:xfrm>
        </p:grpSpPr>
        <p:sp>
          <p:nvSpPr>
            <p:cNvPr id="454660" name="Oval 4"/>
            <p:cNvSpPr>
              <a:spLocks noChangeArrowheads="1"/>
            </p:cNvSpPr>
            <p:nvPr/>
          </p:nvSpPr>
          <p:spPr bwMode="auto">
            <a:xfrm>
              <a:off x="912" y="201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Customer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4661" name="Oval 5"/>
            <p:cNvSpPr>
              <a:spLocks noChangeArrowheads="1"/>
            </p:cNvSpPr>
            <p:nvPr/>
          </p:nvSpPr>
          <p:spPr bwMode="auto">
            <a:xfrm>
              <a:off x="912" y="25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Order no</a:t>
              </a:r>
            </a:p>
          </p:txBody>
        </p:sp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912" y="148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Sale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Date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1536" y="105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Ship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Via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1872" y="331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Destination</a:t>
              </a: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3888" y="312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CCExpDate</a:t>
              </a: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128" y="25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CCNumber</a:t>
              </a:r>
            </a:p>
          </p:txBody>
        </p:sp>
        <p:sp>
          <p:nvSpPr>
            <p:cNvPr id="454667" name="Oval 11"/>
            <p:cNvSpPr>
              <a:spLocks noChangeArrowheads="1"/>
            </p:cNvSpPr>
            <p:nvPr/>
          </p:nvSpPr>
          <p:spPr bwMode="auto">
            <a:xfrm>
              <a:off x="4128" y="201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Payment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Method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4668" name="Line 12"/>
            <p:cNvSpPr>
              <a:spLocks noChangeShapeType="1"/>
            </p:cNvSpPr>
            <p:nvPr/>
          </p:nvSpPr>
          <p:spPr bwMode="auto">
            <a:xfrm flipV="1">
              <a:off x="2256" y="2544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69" name="Line 13"/>
            <p:cNvSpPr>
              <a:spLocks noChangeShapeType="1"/>
            </p:cNvSpPr>
            <p:nvPr/>
          </p:nvSpPr>
          <p:spPr bwMode="auto">
            <a:xfrm flipH="1" flipV="1">
              <a:off x="3120" y="2544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0" name="Line 14"/>
            <p:cNvSpPr>
              <a:spLocks noChangeShapeType="1"/>
            </p:cNvSpPr>
            <p:nvPr/>
          </p:nvSpPr>
          <p:spPr bwMode="auto">
            <a:xfrm flipH="1" flipV="1">
              <a:off x="3312" y="2544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 flipH="1" flipV="1">
              <a:off x="3360" y="2304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2" name="Line 16"/>
            <p:cNvSpPr>
              <a:spLocks noChangeShapeType="1"/>
            </p:cNvSpPr>
            <p:nvPr/>
          </p:nvSpPr>
          <p:spPr bwMode="auto">
            <a:xfrm flipH="1">
              <a:off x="3360" y="220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3" name="Line 17"/>
            <p:cNvSpPr>
              <a:spLocks noChangeShapeType="1"/>
            </p:cNvSpPr>
            <p:nvPr/>
          </p:nvSpPr>
          <p:spPr bwMode="auto">
            <a:xfrm>
              <a:off x="1968" y="1440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4" name="Line 18"/>
            <p:cNvSpPr>
              <a:spLocks noChangeShapeType="1"/>
            </p:cNvSpPr>
            <p:nvPr/>
          </p:nvSpPr>
          <p:spPr bwMode="auto">
            <a:xfrm>
              <a:off x="1584" y="1680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5" name="Line 19"/>
            <p:cNvSpPr>
              <a:spLocks noChangeShapeType="1"/>
            </p:cNvSpPr>
            <p:nvPr/>
          </p:nvSpPr>
          <p:spPr bwMode="auto">
            <a:xfrm>
              <a:off x="1584" y="220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6" name="Line 20"/>
            <p:cNvSpPr>
              <a:spLocks noChangeShapeType="1"/>
            </p:cNvSpPr>
            <p:nvPr/>
          </p:nvSpPr>
          <p:spPr bwMode="auto">
            <a:xfrm flipV="1">
              <a:off x="1584" y="2448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77" name="Rectangle 21"/>
            <p:cNvSpPr>
              <a:spLocks noChangeArrowheads="1"/>
            </p:cNvSpPr>
            <p:nvPr/>
          </p:nvSpPr>
          <p:spPr bwMode="auto">
            <a:xfrm>
              <a:off x="2352" y="2064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DiveOrds</a:t>
              </a: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3216" y="331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No of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People</a:t>
              </a: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1152" y="312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Vacation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Cost</a:t>
              </a:r>
            </a:p>
          </p:txBody>
        </p:sp>
        <p:sp>
          <p:nvSpPr>
            <p:cNvPr id="454680" name="Oval 24"/>
            <p:cNvSpPr>
              <a:spLocks noChangeArrowheads="1"/>
            </p:cNvSpPr>
            <p:nvPr/>
          </p:nvSpPr>
          <p:spPr bwMode="auto">
            <a:xfrm>
              <a:off x="2160" y="369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Return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Date</a:t>
              </a:r>
            </a:p>
          </p:txBody>
        </p:sp>
        <p:sp>
          <p:nvSpPr>
            <p:cNvPr id="454681" name="Oval 25"/>
            <p:cNvSpPr>
              <a:spLocks noChangeArrowheads="1"/>
            </p:cNvSpPr>
            <p:nvPr/>
          </p:nvSpPr>
          <p:spPr bwMode="auto">
            <a:xfrm>
              <a:off x="2880" y="369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Depart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Date</a:t>
              </a:r>
            </a:p>
          </p:txBody>
        </p:sp>
        <p:sp>
          <p:nvSpPr>
            <p:cNvPr id="454682" name="Line 26"/>
            <p:cNvSpPr>
              <a:spLocks noChangeShapeType="1"/>
            </p:cNvSpPr>
            <p:nvPr/>
          </p:nvSpPr>
          <p:spPr bwMode="auto">
            <a:xfrm flipV="1">
              <a:off x="1632" y="2544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83" name="Line 27"/>
            <p:cNvSpPr>
              <a:spLocks noChangeShapeType="1"/>
            </p:cNvSpPr>
            <p:nvPr/>
          </p:nvSpPr>
          <p:spPr bwMode="auto">
            <a:xfrm flipV="1">
              <a:off x="2544" y="2544"/>
              <a:ext cx="24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684" name="Line 28"/>
            <p:cNvSpPr>
              <a:spLocks noChangeShapeType="1"/>
            </p:cNvSpPr>
            <p:nvPr/>
          </p:nvSpPr>
          <p:spPr bwMode="auto">
            <a:xfrm flipH="1" flipV="1">
              <a:off x="2928" y="2544"/>
              <a:ext cx="24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DIVEITEM</a:t>
            </a:r>
          </a:p>
        </p:txBody>
      </p:sp>
      <p:grpSp>
        <p:nvGrpSpPr>
          <p:cNvPr id="455683" name="Group 3"/>
          <p:cNvGrpSpPr>
            <a:grpSpLocks/>
          </p:cNvGrpSpPr>
          <p:nvPr/>
        </p:nvGrpSpPr>
        <p:grpSpPr bwMode="auto">
          <a:xfrm>
            <a:off x="1447800" y="2057400"/>
            <a:ext cx="6172200" cy="2667000"/>
            <a:chOff x="912" y="1296"/>
            <a:chExt cx="3888" cy="1680"/>
          </a:xfrm>
        </p:grpSpPr>
        <p:sp>
          <p:nvSpPr>
            <p:cNvPr id="455684" name="Oval 4"/>
            <p:cNvSpPr>
              <a:spLocks noChangeArrowheads="1"/>
            </p:cNvSpPr>
            <p:nvPr/>
          </p:nvSpPr>
          <p:spPr bwMode="auto">
            <a:xfrm>
              <a:off x="912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Item no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5685" name="Oval 5"/>
            <p:cNvSpPr>
              <a:spLocks noChangeArrowheads="1"/>
            </p:cNvSpPr>
            <p:nvPr/>
          </p:nvSpPr>
          <p:spPr bwMode="auto">
            <a:xfrm>
              <a:off x="912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Order no</a:t>
              </a:r>
            </a:p>
          </p:txBody>
        </p:sp>
        <p:sp>
          <p:nvSpPr>
            <p:cNvPr id="455686" name="Oval 6"/>
            <p:cNvSpPr>
              <a:spLocks noChangeArrowheads="1"/>
            </p:cNvSpPr>
            <p:nvPr/>
          </p:nvSpPr>
          <p:spPr bwMode="auto">
            <a:xfrm>
              <a:off x="1920" y="13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Rental/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Sale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5687" name="Oval 7"/>
            <p:cNvSpPr>
              <a:spLocks noChangeArrowheads="1"/>
            </p:cNvSpPr>
            <p:nvPr/>
          </p:nvSpPr>
          <p:spPr bwMode="auto">
            <a:xfrm>
              <a:off x="3072" y="129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Qty 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5688" name="Oval 8"/>
            <p:cNvSpPr>
              <a:spLocks noChangeArrowheads="1"/>
            </p:cNvSpPr>
            <p:nvPr/>
          </p:nvSpPr>
          <p:spPr bwMode="auto">
            <a:xfrm>
              <a:off x="4128" y="216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Line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Note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5689" name="Line 9"/>
            <p:cNvSpPr>
              <a:spLocks noChangeShapeType="1"/>
            </p:cNvSpPr>
            <p:nvPr/>
          </p:nvSpPr>
          <p:spPr bwMode="auto">
            <a:xfrm flipH="1">
              <a:off x="3360" y="2352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0" name="Line 10"/>
            <p:cNvSpPr>
              <a:spLocks noChangeShapeType="1"/>
            </p:cNvSpPr>
            <p:nvPr/>
          </p:nvSpPr>
          <p:spPr bwMode="auto">
            <a:xfrm flipH="1">
              <a:off x="3072" y="168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1" name="Line 11"/>
            <p:cNvSpPr>
              <a:spLocks noChangeShapeType="1"/>
            </p:cNvSpPr>
            <p:nvPr/>
          </p:nvSpPr>
          <p:spPr bwMode="auto">
            <a:xfrm>
              <a:off x="2256" y="1728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2" name="Line 12"/>
            <p:cNvSpPr>
              <a:spLocks noChangeShapeType="1"/>
            </p:cNvSpPr>
            <p:nvPr/>
          </p:nvSpPr>
          <p:spPr bwMode="auto">
            <a:xfrm>
              <a:off x="1584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3" name="Line 13"/>
            <p:cNvSpPr>
              <a:spLocks noChangeShapeType="1"/>
            </p:cNvSpPr>
            <p:nvPr/>
          </p:nvSpPr>
          <p:spPr bwMode="auto">
            <a:xfrm flipV="1">
              <a:off x="1584" y="2496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4" name="Rectangle 14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DiveItem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SHIPVIA</a:t>
            </a:r>
          </a:p>
        </p:txBody>
      </p:sp>
      <p:grpSp>
        <p:nvGrpSpPr>
          <p:cNvPr id="457731" name="Group 3"/>
          <p:cNvGrpSpPr>
            <a:grpSpLocks/>
          </p:cNvGrpSpPr>
          <p:nvPr/>
        </p:nvGrpSpPr>
        <p:grpSpPr bwMode="auto">
          <a:xfrm>
            <a:off x="2438400" y="1752600"/>
            <a:ext cx="4191000" cy="2362200"/>
            <a:chOff x="1536" y="1104"/>
            <a:chExt cx="2640" cy="1488"/>
          </a:xfrm>
        </p:grpSpPr>
        <p:sp>
          <p:nvSpPr>
            <p:cNvPr id="457732" name="Oval 4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Ship 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Via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57733" name="Oval 5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Ship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Cost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6" name="Rectangle 8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ShipVia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DIVESTOK</a:t>
            </a:r>
          </a:p>
        </p:txBody>
      </p:sp>
      <p:sp>
        <p:nvSpPr>
          <p:cNvPr id="405507" name="Oval 3"/>
          <p:cNvSpPr>
            <a:spLocks noChangeArrowheads="1"/>
          </p:cNvSpPr>
          <p:nvPr/>
        </p:nvSpPr>
        <p:spPr bwMode="auto">
          <a:xfrm>
            <a:off x="1447800" y="32766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Description</a:t>
            </a:r>
            <a:endParaRPr lang="en-US" u="sng"/>
          </a:p>
        </p:txBody>
      </p:sp>
      <p:sp>
        <p:nvSpPr>
          <p:cNvPr id="405508" name="Oval 4"/>
          <p:cNvSpPr>
            <a:spLocks noChangeArrowheads="1"/>
          </p:cNvSpPr>
          <p:nvPr/>
        </p:nvSpPr>
        <p:spPr bwMode="auto">
          <a:xfrm>
            <a:off x="1447800" y="41148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u="sng"/>
              <a:t>Item No</a:t>
            </a:r>
            <a:endParaRPr lang="en-US" u="sng"/>
          </a:p>
        </p:txBody>
      </p:sp>
      <p:sp>
        <p:nvSpPr>
          <p:cNvPr id="405509" name="Oval 5"/>
          <p:cNvSpPr>
            <a:spLocks noChangeArrowheads="1"/>
          </p:cNvSpPr>
          <p:nvPr/>
        </p:nvSpPr>
        <p:spPr bwMode="auto">
          <a:xfrm>
            <a:off x="1447800" y="24384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Equipment</a:t>
            </a:r>
          </a:p>
          <a:p>
            <a:pPr algn="ctr" eaLnBrk="0" hangingPunct="0"/>
            <a:r>
              <a:rPr lang="en-US" sz="2000"/>
              <a:t>Class</a:t>
            </a:r>
            <a:endParaRPr lang="en-US" u="sng"/>
          </a:p>
        </p:txBody>
      </p:sp>
      <p:sp>
        <p:nvSpPr>
          <p:cNvPr id="405510" name="Oval 6"/>
          <p:cNvSpPr>
            <a:spLocks noChangeArrowheads="1"/>
          </p:cNvSpPr>
          <p:nvPr/>
        </p:nvSpPr>
        <p:spPr bwMode="auto">
          <a:xfrm>
            <a:off x="3886200" y="17526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Reorder</a:t>
            </a:r>
          </a:p>
          <a:p>
            <a:pPr algn="ctr" eaLnBrk="0" hangingPunct="0"/>
            <a:r>
              <a:rPr lang="en-US" sz="2000"/>
              <a:t>Point </a:t>
            </a:r>
            <a:endParaRPr lang="en-US" u="sng"/>
          </a:p>
        </p:txBody>
      </p:sp>
      <p:sp>
        <p:nvSpPr>
          <p:cNvPr id="405511" name="Oval 7"/>
          <p:cNvSpPr>
            <a:spLocks noChangeArrowheads="1"/>
          </p:cNvSpPr>
          <p:nvPr/>
        </p:nvSpPr>
        <p:spPr bwMode="auto">
          <a:xfrm>
            <a:off x="2438400" y="17526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On Hand</a:t>
            </a:r>
            <a:endParaRPr lang="en-US" u="sng"/>
          </a:p>
        </p:txBody>
      </p:sp>
      <p:sp>
        <p:nvSpPr>
          <p:cNvPr id="405512" name="Oval 8"/>
          <p:cNvSpPr>
            <a:spLocks noChangeArrowheads="1"/>
          </p:cNvSpPr>
          <p:nvPr/>
        </p:nvSpPr>
        <p:spPr bwMode="auto">
          <a:xfrm>
            <a:off x="5562600" y="17526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Cost</a:t>
            </a:r>
            <a:endParaRPr lang="en-US" u="sng"/>
          </a:p>
        </p:txBody>
      </p:sp>
      <p:sp>
        <p:nvSpPr>
          <p:cNvPr id="405513" name="Oval 9"/>
          <p:cNvSpPr>
            <a:spLocks noChangeArrowheads="1"/>
          </p:cNvSpPr>
          <p:nvPr/>
        </p:nvSpPr>
        <p:spPr bwMode="auto">
          <a:xfrm>
            <a:off x="6477000" y="24384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Sale</a:t>
            </a:r>
          </a:p>
          <a:p>
            <a:pPr algn="ctr" eaLnBrk="0" hangingPunct="0"/>
            <a:r>
              <a:rPr lang="en-US" sz="2000"/>
              <a:t>Price</a:t>
            </a:r>
            <a:endParaRPr lang="en-US" u="sng"/>
          </a:p>
        </p:txBody>
      </p:sp>
      <p:sp>
        <p:nvSpPr>
          <p:cNvPr id="405514" name="Line 10"/>
          <p:cNvSpPr>
            <a:spLocks noChangeShapeType="1"/>
          </p:cNvSpPr>
          <p:nvPr/>
        </p:nvSpPr>
        <p:spPr bwMode="auto">
          <a:xfrm flipH="1">
            <a:off x="5334000" y="28194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5" name="Line 11"/>
          <p:cNvSpPr>
            <a:spLocks noChangeShapeType="1"/>
          </p:cNvSpPr>
          <p:nvPr/>
        </p:nvSpPr>
        <p:spPr bwMode="auto">
          <a:xfrm flipH="1">
            <a:off x="51054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6" name="Line 12"/>
          <p:cNvSpPr>
            <a:spLocks noChangeShapeType="1"/>
          </p:cNvSpPr>
          <p:nvPr/>
        </p:nvSpPr>
        <p:spPr bwMode="auto">
          <a:xfrm>
            <a:off x="4343400" y="2362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7" name="Line 13"/>
          <p:cNvSpPr>
            <a:spLocks noChangeShapeType="1"/>
          </p:cNvSpPr>
          <p:nvPr/>
        </p:nvSpPr>
        <p:spPr bwMode="auto">
          <a:xfrm>
            <a:off x="3124200" y="23622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8" name="Line 14"/>
          <p:cNvSpPr>
            <a:spLocks noChangeShapeType="1"/>
          </p:cNvSpPr>
          <p:nvPr/>
        </p:nvSpPr>
        <p:spPr bwMode="auto">
          <a:xfrm>
            <a:off x="2514600" y="2743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19" name="Line 15"/>
          <p:cNvSpPr>
            <a:spLocks noChangeShapeType="1"/>
          </p:cNvSpPr>
          <p:nvPr/>
        </p:nvSpPr>
        <p:spPr bwMode="auto">
          <a:xfrm>
            <a:off x="2514600" y="3581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20" name="Line 16"/>
          <p:cNvSpPr>
            <a:spLocks noChangeShapeType="1"/>
          </p:cNvSpPr>
          <p:nvPr/>
        </p:nvSpPr>
        <p:spPr bwMode="auto">
          <a:xfrm flipV="1">
            <a:off x="2514600" y="3962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5521" name="Rectangle 17"/>
          <p:cNvSpPr>
            <a:spLocks noChangeArrowheads="1"/>
          </p:cNvSpPr>
          <p:nvPr/>
        </p:nvSpPr>
        <p:spPr bwMode="auto">
          <a:xfrm>
            <a:off x="3733800" y="33528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/>
              <a:t>DiveStok</a:t>
            </a:r>
          </a:p>
        </p:txBody>
      </p:sp>
      <p:sp>
        <p:nvSpPr>
          <p:cNvPr id="405522" name="Oval 18"/>
          <p:cNvSpPr>
            <a:spLocks noChangeArrowheads="1"/>
          </p:cNvSpPr>
          <p:nvPr/>
        </p:nvSpPr>
        <p:spPr bwMode="auto">
          <a:xfrm>
            <a:off x="6705600" y="33528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/>
              <a:t>Rental</a:t>
            </a:r>
          </a:p>
          <a:p>
            <a:pPr algn="ctr" eaLnBrk="0" hangingPunct="0"/>
            <a:r>
              <a:rPr lang="en-US" sz="2000"/>
              <a:t>Price</a:t>
            </a:r>
            <a:endParaRPr lang="en-US" u="sng"/>
          </a:p>
        </p:txBody>
      </p:sp>
      <p:sp>
        <p:nvSpPr>
          <p:cNvPr id="405523" name="Line 19"/>
          <p:cNvSpPr>
            <a:spLocks noChangeShapeType="1"/>
          </p:cNvSpPr>
          <p:nvPr/>
        </p:nvSpPr>
        <p:spPr bwMode="auto">
          <a:xfrm flipH="1">
            <a:off x="5334000" y="36576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DEST</a:t>
            </a:r>
          </a:p>
        </p:txBody>
      </p:sp>
      <p:grpSp>
        <p:nvGrpSpPr>
          <p:cNvPr id="450563" name="Group 3"/>
          <p:cNvGrpSpPr>
            <a:grpSpLocks/>
          </p:cNvGrpSpPr>
          <p:nvPr/>
        </p:nvGrpSpPr>
        <p:grpSpPr bwMode="auto">
          <a:xfrm>
            <a:off x="1447800" y="1143000"/>
            <a:ext cx="6172200" cy="5029200"/>
            <a:chOff x="912" y="960"/>
            <a:chExt cx="3888" cy="3168"/>
          </a:xfrm>
        </p:grpSpPr>
        <p:sp>
          <p:nvSpPr>
            <p:cNvPr id="450564" name="Oval 4"/>
            <p:cNvSpPr>
              <a:spLocks noChangeArrowheads="1"/>
            </p:cNvSpPr>
            <p:nvPr/>
          </p:nvSpPr>
          <p:spPr bwMode="auto">
            <a:xfrm>
              <a:off x="912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name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65" name="Oval 5"/>
            <p:cNvSpPr>
              <a:spLocks noChangeArrowheads="1"/>
            </p:cNvSpPr>
            <p:nvPr/>
          </p:nvSpPr>
          <p:spPr bwMode="auto">
            <a:xfrm>
              <a:off x="912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Destination no</a:t>
              </a:r>
            </a:p>
          </p:txBody>
        </p:sp>
        <p:sp>
          <p:nvSpPr>
            <p:cNvPr id="450566" name="Oval 6"/>
            <p:cNvSpPr>
              <a:spLocks noChangeArrowheads="1"/>
            </p:cNvSpPr>
            <p:nvPr/>
          </p:nvSpPr>
          <p:spPr bwMode="auto">
            <a:xfrm>
              <a:off x="912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Avg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 Temp (F)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67" name="Oval 7"/>
            <p:cNvSpPr>
              <a:spLocks noChangeArrowheads="1"/>
            </p:cNvSpPr>
            <p:nvPr/>
          </p:nvSpPr>
          <p:spPr bwMode="auto">
            <a:xfrm>
              <a:off x="2832" y="96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Spring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(F) 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68" name="Oval 8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Avg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 Temp (C)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69" name="Oval 9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Summer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 Temp (C)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70" name="Oval 10"/>
            <p:cNvSpPr>
              <a:spLocks noChangeArrowheads="1"/>
            </p:cNvSpPr>
            <p:nvPr/>
          </p:nvSpPr>
          <p:spPr bwMode="auto">
            <a:xfrm>
              <a:off x="4080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Summer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(F)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71" name="Oval 11"/>
            <p:cNvSpPr>
              <a:spLocks noChangeArrowheads="1"/>
            </p:cNvSpPr>
            <p:nvPr/>
          </p:nvSpPr>
          <p:spPr bwMode="auto">
            <a:xfrm>
              <a:off x="1872" y="336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Travel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Cost</a:t>
              </a:r>
            </a:p>
          </p:txBody>
        </p:sp>
        <p:sp>
          <p:nvSpPr>
            <p:cNvPr id="450572" name="Oval 12"/>
            <p:cNvSpPr>
              <a:spLocks noChangeArrowheads="1"/>
            </p:cNvSpPr>
            <p:nvPr/>
          </p:nvSpPr>
          <p:spPr bwMode="auto">
            <a:xfrm>
              <a:off x="3888" y="316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Winter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(C)</a:t>
              </a:r>
            </a:p>
          </p:txBody>
        </p:sp>
        <p:sp>
          <p:nvSpPr>
            <p:cNvPr id="450573" name="Oval 13"/>
            <p:cNvSpPr>
              <a:spLocks noChangeArrowheads="1"/>
            </p:cNvSpPr>
            <p:nvPr/>
          </p:nvSpPr>
          <p:spPr bwMode="auto">
            <a:xfrm>
              <a:off x="4128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Fall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(F)</a:t>
              </a:r>
            </a:p>
          </p:txBody>
        </p:sp>
        <p:sp>
          <p:nvSpPr>
            <p:cNvPr id="450574" name="Oval 14"/>
            <p:cNvSpPr>
              <a:spLocks noChangeArrowheads="1"/>
            </p:cNvSpPr>
            <p:nvPr/>
          </p:nvSpPr>
          <p:spPr bwMode="auto">
            <a:xfrm>
              <a:off x="4128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Fall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(C)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0575" name="Line 15"/>
            <p:cNvSpPr>
              <a:spLocks noChangeShapeType="1"/>
            </p:cNvSpPr>
            <p:nvPr/>
          </p:nvSpPr>
          <p:spPr bwMode="auto">
            <a:xfrm flipV="1">
              <a:off x="2256" y="2592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6" name="Line 16"/>
            <p:cNvSpPr>
              <a:spLocks noChangeShapeType="1"/>
            </p:cNvSpPr>
            <p:nvPr/>
          </p:nvSpPr>
          <p:spPr bwMode="auto">
            <a:xfrm flipH="1" flipV="1">
              <a:off x="3120" y="2592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7" name="Line 17"/>
            <p:cNvSpPr>
              <a:spLocks noChangeShapeType="1"/>
            </p:cNvSpPr>
            <p:nvPr/>
          </p:nvSpPr>
          <p:spPr bwMode="auto">
            <a:xfrm flipH="1" flipV="1">
              <a:off x="3312" y="2592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8" name="Line 18"/>
            <p:cNvSpPr>
              <a:spLocks noChangeShapeType="1"/>
            </p:cNvSpPr>
            <p:nvPr/>
          </p:nvSpPr>
          <p:spPr bwMode="auto">
            <a:xfrm flipH="1" flipV="1">
              <a:off x="3360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79" name="Line 19"/>
            <p:cNvSpPr>
              <a:spLocks noChangeShapeType="1"/>
            </p:cNvSpPr>
            <p:nvPr/>
          </p:nvSpPr>
          <p:spPr bwMode="auto">
            <a:xfrm flipH="1">
              <a:off x="3360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0" name="Line 20"/>
            <p:cNvSpPr>
              <a:spLocks noChangeShapeType="1"/>
            </p:cNvSpPr>
            <p:nvPr/>
          </p:nvSpPr>
          <p:spPr bwMode="auto">
            <a:xfrm flipH="1">
              <a:off x="3360" y="177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1" name="Line 21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2" name="Line 22"/>
            <p:cNvSpPr>
              <a:spLocks noChangeShapeType="1"/>
            </p:cNvSpPr>
            <p:nvPr/>
          </p:nvSpPr>
          <p:spPr bwMode="auto">
            <a:xfrm flipH="1">
              <a:off x="2976" y="1344"/>
              <a:ext cx="19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3" name="Line 23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4" name="Line 24"/>
            <p:cNvSpPr>
              <a:spLocks noChangeShapeType="1"/>
            </p:cNvSpPr>
            <p:nvPr/>
          </p:nvSpPr>
          <p:spPr bwMode="auto">
            <a:xfrm>
              <a:off x="1584" y="172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5" name="Line 25"/>
            <p:cNvSpPr>
              <a:spLocks noChangeShapeType="1"/>
            </p:cNvSpPr>
            <p:nvPr/>
          </p:nvSpPr>
          <p:spPr bwMode="auto">
            <a:xfrm>
              <a:off x="1584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6" name="Line 26"/>
            <p:cNvSpPr>
              <a:spLocks noChangeShapeType="1"/>
            </p:cNvSpPr>
            <p:nvPr/>
          </p:nvSpPr>
          <p:spPr bwMode="auto">
            <a:xfrm flipV="1">
              <a:off x="1584" y="2496"/>
              <a:ext cx="76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87" name="Rectangle 27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Dest</a:t>
              </a:r>
            </a:p>
          </p:txBody>
        </p:sp>
        <p:sp>
          <p:nvSpPr>
            <p:cNvPr id="450588" name="Oval 28"/>
            <p:cNvSpPr>
              <a:spLocks noChangeArrowheads="1"/>
            </p:cNvSpPr>
            <p:nvPr/>
          </p:nvSpPr>
          <p:spPr bwMode="auto">
            <a:xfrm>
              <a:off x="3216" y="336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Winter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(F)</a:t>
              </a:r>
            </a:p>
          </p:txBody>
        </p:sp>
        <p:sp>
          <p:nvSpPr>
            <p:cNvPr id="450589" name="Oval 29"/>
            <p:cNvSpPr>
              <a:spLocks noChangeArrowheads="1"/>
            </p:cNvSpPr>
            <p:nvPr/>
          </p:nvSpPr>
          <p:spPr bwMode="auto">
            <a:xfrm>
              <a:off x="1152" y="316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Accommodations</a:t>
              </a:r>
            </a:p>
          </p:txBody>
        </p:sp>
        <p:sp>
          <p:nvSpPr>
            <p:cNvPr id="450590" name="Oval 30"/>
            <p:cNvSpPr>
              <a:spLocks noChangeArrowheads="1"/>
            </p:cNvSpPr>
            <p:nvPr/>
          </p:nvSpPr>
          <p:spPr bwMode="auto">
            <a:xfrm>
              <a:off x="2160" y="37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Body of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Water</a:t>
              </a:r>
            </a:p>
          </p:txBody>
        </p:sp>
        <p:sp>
          <p:nvSpPr>
            <p:cNvPr id="450591" name="Oval 31"/>
            <p:cNvSpPr>
              <a:spLocks noChangeArrowheads="1"/>
            </p:cNvSpPr>
            <p:nvPr/>
          </p:nvSpPr>
          <p:spPr bwMode="auto">
            <a:xfrm>
              <a:off x="2880" y="37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Night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Life</a:t>
              </a:r>
            </a:p>
          </p:txBody>
        </p:sp>
        <p:sp>
          <p:nvSpPr>
            <p:cNvPr id="450592" name="Line 32"/>
            <p:cNvSpPr>
              <a:spLocks noChangeShapeType="1"/>
            </p:cNvSpPr>
            <p:nvPr/>
          </p:nvSpPr>
          <p:spPr bwMode="auto">
            <a:xfrm flipV="1">
              <a:off x="1632" y="259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93" name="Line 33"/>
            <p:cNvSpPr>
              <a:spLocks noChangeShapeType="1"/>
            </p:cNvSpPr>
            <p:nvPr/>
          </p:nvSpPr>
          <p:spPr bwMode="auto">
            <a:xfrm flipV="1">
              <a:off x="2544" y="2592"/>
              <a:ext cx="24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94" name="Line 34"/>
            <p:cNvSpPr>
              <a:spLocks noChangeShapeType="1"/>
            </p:cNvSpPr>
            <p:nvPr/>
          </p:nvSpPr>
          <p:spPr bwMode="auto">
            <a:xfrm flipH="1" flipV="1">
              <a:off x="2928" y="2592"/>
              <a:ext cx="24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95" name="Line 35"/>
            <p:cNvSpPr>
              <a:spLocks noChangeShapeType="1"/>
            </p:cNvSpPr>
            <p:nvPr/>
          </p:nvSpPr>
          <p:spPr bwMode="auto">
            <a:xfrm>
              <a:off x="2544" y="1296"/>
              <a:ext cx="24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596" name="Oval 36"/>
            <p:cNvSpPr>
              <a:spLocks noChangeArrowheads="1"/>
            </p:cNvSpPr>
            <p:nvPr/>
          </p:nvSpPr>
          <p:spPr bwMode="auto">
            <a:xfrm>
              <a:off x="2208" y="96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Spring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Temp (C) </a:t>
              </a:r>
              <a:endParaRPr lang="en-US" sz="2000" b="1" u="sng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Accounts and MySQL access</a:t>
            </a:r>
          </a:p>
          <a:p>
            <a:r>
              <a:rPr lang="en-US" dirty="0"/>
              <a:t>Assignment 1 on web site (more at end of class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SITES</a:t>
            </a:r>
          </a:p>
        </p:txBody>
      </p:sp>
      <p:grpSp>
        <p:nvGrpSpPr>
          <p:cNvPr id="449539" name="Group 3"/>
          <p:cNvGrpSpPr>
            <a:grpSpLocks/>
          </p:cNvGrpSpPr>
          <p:nvPr/>
        </p:nvGrpSpPr>
        <p:grpSpPr bwMode="auto">
          <a:xfrm>
            <a:off x="1371600" y="1371600"/>
            <a:ext cx="6172200" cy="4800600"/>
            <a:chOff x="912" y="1104"/>
            <a:chExt cx="3888" cy="3024"/>
          </a:xfrm>
        </p:grpSpPr>
        <p:sp>
          <p:nvSpPr>
            <p:cNvPr id="449540" name="Oval 4"/>
            <p:cNvSpPr>
              <a:spLocks noChangeArrowheads="1"/>
            </p:cNvSpPr>
            <p:nvPr/>
          </p:nvSpPr>
          <p:spPr bwMode="auto">
            <a:xfrm>
              <a:off x="912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1" name="Oval 5"/>
            <p:cNvSpPr>
              <a:spLocks noChangeArrowheads="1"/>
            </p:cNvSpPr>
            <p:nvPr/>
          </p:nvSpPr>
          <p:spPr bwMode="auto">
            <a:xfrm>
              <a:off x="912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Site 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2" name="Oval 6"/>
            <p:cNvSpPr>
              <a:spLocks noChangeArrowheads="1"/>
            </p:cNvSpPr>
            <p:nvPr/>
          </p:nvSpPr>
          <p:spPr bwMode="auto">
            <a:xfrm>
              <a:off x="912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Site Name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3" name="Oval 7"/>
            <p:cNvSpPr>
              <a:spLocks noChangeArrowheads="1"/>
            </p:cNvSpPr>
            <p:nvPr/>
          </p:nvSpPr>
          <p:spPr bwMode="auto">
            <a:xfrm>
              <a:off x="2448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Site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Notes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4" name="Oval 8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Site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Highlight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5" name="Oval 9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Distance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From Town (M)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49546" name="Oval 10"/>
            <p:cNvSpPr>
              <a:spLocks noChangeArrowheads="1"/>
            </p:cNvSpPr>
            <p:nvPr/>
          </p:nvSpPr>
          <p:spPr bwMode="auto">
            <a:xfrm>
              <a:off x="4080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Distance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From Town (Km)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49547" name="Oval 11"/>
            <p:cNvSpPr>
              <a:spLocks noChangeArrowheads="1"/>
            </p:cNvSpPr>
            <p:nvPr/>
          </p:nvSpPr>
          <p:spPr bwMode="auto">
            <a:xfrm>
              <a:off x="1872" y="35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Skill Level</a:t>
              </a:r>
            </a:p>
          </p:txBody>
        </p:sp>
        <p:sp>
          <p:nvSpPr>
            <p:cNvPr id="449548" name="Oval 12"/>
            <p:cNvSpPr>
              <a:spLocks noChangeArrowheads="1"/>
            </p:cNvSpPr>
            <p:nvPr/>
          </p:nvSpPr>
          <p:spPr bwMode="auto">
            <a:xfrm>
              <a:off x="3888" y="316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Visibility(ft)</a:t>
              </a:r>
            </a:p>
          </p:txBody>
        </p:sp>
        <p:sp>
          <p:nvSpPr>
            <p:cNvPr id="449549" name="Oval 13"/>
            <p:cNvSpPr>
              <a:spLocks noChangeArrowheads="1"/>
            </p:cNvSpPr>
            <p:nvPr/>
          </p:nvSpPr>
          <p:spPr bwMode="auto">
            <a:xfrm>
              <a:off x="4128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Depth (m)</a:t>
              </a:r>
            </a:p>
          </p:txBody>
        </p:sp>
        <p:sp>
          <p:nvSpPr>
            <p:cNvPr id="449550" name="Oval 14"/>
            <p:cNvSpPr>
              <a:spLocks noChangeArrowheads="1"/>
            </p:cNvSpPr>
            <p:nvPr/>
          </p:nvSpPr>
          <p:spPr bwMode="auto">
            <a:xfrm>
              <a:off x="4128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Depth (ft)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49551" name="Line 15"/>
            <p:cNvSpPr>
              <a:spLocks noChangeShapeType="1"/>
            </p:cNvSpPr>
            <p:nvPr/>
          </p:nvSpPr>
          <p:spPr bwMode="auto">
            <a:xfrm flipV="1">
              <a:off x="2256" y="2592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2" name="Line 16"/>
            <p:cNvSpPr>
              <a:spLocks noChangeShapeType="1"/>
            </p:cNvSpPr>
            <p:nvPr/>
          </p:nvSpPr>
          <p:spPr bwMode="auto">
            <a:xfrm flipH="1" flipV="1">
              <a:off x="3120" y="2592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3" name="Line 17"/>
            <p:cNvSpPr>
              <a:spLocks noChangeShapeType="1"/>
            </p:cNvSpPr>
            <p:nvPr/>
          </p:nvSpPr>
          <p:spPr bwMode="auto">
            <a:xfrm flipH="1" flipV="1">
              <a:off x="3312" y="2592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4" name="Line 18"/>
            <p:cNvSpPr>
              <a:spLocks noChangeShapeType="1"/>
            </p:cNvSpPr>
            <p:nvPr/>
          </p:nvSpPr>
          <p:spPr bwMode="auto">
            <a:xfrm flipH="1" flipV="1">
              <a:off x="3360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5" name="Line 19"/>
            <p:cNvSpPr>
              <a:spLocks noChangeShapeType="1"/>
            </p:cNvSpPr>
            <p:nvPr/>
          </p:nvSpPr>
          <p:spPr bwMode="auto">
            <a:xfrm flipH="1">
              <a:off x="3360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6" name="Line 20"/>
            <p:cNvSpPr>
              <a:spLocks noChangeShapeType="1"/>
            </p:cNvSpPr>
            <p:nvPr/>
          </p:nvSpPr>
          <p:spPr bwMode="auto">
            <a:xfrm flipH="1">
              <a:off x="3360" y="177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7" name="Line 21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8" name="Line 22"/>
            <p:cNvSpPr>
              <a:spLocks noChangeShapeType="1"/>
            </p:cNvSpPr>
            <p:nvPr/>
          </p:nvSpPr>
          <p:spPr bwMode="auto">
            <a:xfrm>
              <a:off x="273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59" name="Line 23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0" name="Line 24"/>
            <p:cNvSpPr>
              <a:spLocks noChangeShapeType="1"/>
            </p:cNvSpPr>
            <p:nvPr/>
          </p:nvSpPr>
          <p:spPr bwMode="auto">
            <a:xfrm>
              <a:off x="1584" y="172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1" name="Line 25"/>
            <p:cNvSpPr>
              <a:spLocks noChangeShapeType="1"/>
            </p:cNvSpPr>
            <p:nvPr/>
          </p:nvSpPr>
          <p:spPr bwMode="auto">
            <a:xfrm>
              <a:off x="1584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2" name="Line 26"/>
            <p:cNvSpPr>
              <a:spLocks noChangeShapeType="1"/>
            </p:cNvSpPr>
            <p:nvPr/>
          </p:nvSpPr>
          <p:spPr bwMode="auto">
            <a:xfrm flipV="1">
              <a:off x="1536" y="249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9563" name="Rectangle 27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Sites</a:t>
              </a:r>
            </a:p>
          </p:txBody>
        </p:sp>
        <p:sp>
          <p:nvSpPr>
            <p:cNvPr id="449564" name="Oval 28"/>
            <p:cNvSpPr>
              <a:spLocks noChangeArrowheads="1"/>
            </p:cNvSpPr>
            <p:nvPr/>
          </p:nvSpPr>
          <p:spPr bwMode="auto">
            <a:xfrm>
              <a:off x="3264" y="35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Visibility (m)</a:t>
              </a:r>
            </a:p>
          </p:txBody>
        </p:sp>
        <p:sp>
          <p:nvSpPr>
            <p:cNvPr id="449565" name="Oval 29"/>
            <p:cNvSpPr>
              <a:spLocks noChangeArrowheads="1"/>
            </p:cNvSpPr>
            <p:nvPr/>
          </p:nvSpPr>
          <p:spPr bwMode="auto">
            <a:xfrm>
              <a:off x="2544" y="374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Current</a:t>
              </a:r>
            </a:p>
          </p:txBody>
        </p:sp>
        <p:sp>
          <p:nvSpPr>
            <p:cNvPr id="449566" name="Line 30"/>
            <p:cNvSpPr>
              <a:spLocks noChangeShapeType="1"/>
            </p:cNvSpPr>
            <p:nvPr/>
          </p:nvSpPr>
          <p:spPr bwMode="auto">
            <a:xfrm flipV="1">
              <a:off x="2880" y="259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BIOSITE</a:t>
            </a:r>
          </a:p>
        </p:txBody>
      </p:sp>
      <p:grpSp>
        <p:nvGrpSpPr>
          <p:cNvPr id="456707" name="Group 3"/>
          <p:cNvGrpSpPr>
            <a:grpSpLocks/>
          </p:cNvGrpSpPr>
          <p:nvPr/>
        </p:nvGrpSpPr>
        <p:grpSpPr bwMode="auto">
          <a:xfrm>
            <a:off x="2438400" y="1752600"/>
            <a:ext cx="4191000" cy="2362200"/>
            <a:chOff x="1536" y="1104"/>
            <a:chExt cx="2640" cy="1488"/>
          </a:xfrm>
        </p:grpSpPr>
        <p:sp>
          <p:nvSpPr>
            <p:cNvPr id="456708" name="Oval 4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6709" name="Oval 5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Site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No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6710" name="Line 6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1" name="Line 7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BioSite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BIOLIFE</a:t>
            </a:r>
          </a:p>
        </p:txBody>
      </p:sp>
      <p:grpSp>
        <p:nvGrpSpPr>
          <p:cNvPr id="451587" name="Group 3"/>
          <p:cNvGrpSpPr>
            <a:grpSpLocks/>
          </p:cNvGrpSpPr>
          <p:nvPr/>
        </p:nvGrpSpPr>
        <p:grpSpPr bwMode="auto">
          <a:xfrm>
            <a:off x="1600200" y="2514600"/>
            <a:ext cx="6172200" cy="2971800"/>
            <a:chOff x="912" y="1104"/>
            <a:chExt cx="3888" cy="1872"/>
          </a:xfrm>
        </p:grpSpPr>
        <p:sp>
          <p:nvSpPr>
            <p:cNvPr id="451588" name="Oval 4"/>
            <p:cNvSpPr>
              <a:spLocks noChangeArrowheads="1"/>
            </p:cNvSpPr>
            <p:nvPr/>
          </p:nvSpPr>
          <p:spPr bwMode="auto">
            <a:xfrm>
              <a:off x="912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Category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89" name="Oval 5"/>
            <p:cNvSpPr>
              <a:spLocks noChangeArrowheads="1"/>
            </p:cNvSpPr>
            <p:nvPr/>
          </p:nvSpPr>
          <p:spPr bwMode="auto">
            <a:xfrm>
              <a:off x="912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Species 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0" name="Oval 6"/>
            <p:cNvSpPr>
              <a:spLocks noChangeArrowheads="1"/>
            </p:cNvSpPr>
            <p:nvPr/>
          </p:nvSpPr>
          <p:spPr bwMode="auto">
            <a:xfrm>
              <a:off x="912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Common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Name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1" name="Oval 7"/>
            <p:cNvSpPr>
              <a:spLocks noChangeArrowheads="1"/>
            </p:cNvSpPr>
            <p:nvPr/>
          </p:nvSpPr>
          <p:spPr bwMode="auto">
            <a:xfrm>
              <a:off x="2448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(cm)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2" name="Oval 8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Name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3" name="Oval 9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(in)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4" name="Oval 10"/>
            <p:cNvSpPr>
              <a:spLocks noChangeArrowheads="1"/>
            </p:cNvSpPr>
            <p:nvPr/>
          </p:nvSpPr>
          <p:spPr bwMode="auto">
            <a:xfrm>
              <a:off x="4080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Notes</a:t>
              </a:r>
            </a:p>
            <a:p>
              <a:pPr algn="ctr" eaLnBrk="0" hangingPunct="0"/>
              <a:r>
                <a:rPr lang="en-US" sz="2000" b="1" i="1">
                  <a:latin typeface="Arial" charset="0"/>
                </a:rPr>
                <a:t>external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5" name="Oval 11"/>
            <p:cNvSpPr>
              <a:spLocks noChangeArrowheads="1"/>
            </p:cNvSpPr>
            <p:nvPr/>
          </p:nvSpPr>
          <p:spPr bwMode="auto">
            <a:xfrm>
              <a:off x="4128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Graphic</a:t>
              </a:r>
            </a:p>
            <a:p>
              <a:pPr algn="ctr" eaLnBrk="0" hangingPunct="0"/>
              <a:r>
                <a:rPr lang="en-US" sz="2000" b="1" i="1">
                  <a:latin typeface="Arial" charset="0"/>
                </a:rPr>
                <a:t>external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51596" name="Line 12"/>
            <p:cNvSpPr>
              <a:spLocks noChangeShapeType="1"/>
            </p:cNvSpPr>
            <p:nvPr/>
          </p:nvSpPr>
          <p:spPr bwMode="auto">
            <a:xfrm flipH="1">
              <a:off x="3360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7" name="Line 13"/>
            <p:cNvSpPr>
              <a:spLocks noChangeShapeType="1"/>
            </p:cNvSpPr>
            <p:nvPr/>
          </p:nvSpPr>
          <p:spPr bwMode="auto">
            <a:xfrm flipH="1">
              <a:off x="3360" y="177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8" name="Line 14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99" name="Line 15"/>
            <p:cNvSpPr>
              <a:spLocks noChangeShapeType="1"/>
            </p:cNvSpPr>
            <p:nvPr/>
          </p:nvSpPr>
          <p:spPr bwMode="auto">
            <a:xfrm>
              <a:off x="2736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0" name="Line 16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1" name="Line 17"/>
            <p:cNvSpPr>
              <a:spLocks noChangeShapeType="1"/>
            </p:cNvSpPr>
            <p:nvPr/>
          </p:nvSpPr>
          <p:spPr bwMode="auto">
            <a:xfrm>
              <a:off x="1584" y="1728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2" name="Line 18"/>
            <p:cNvSpPr>
              <a:spLocks noChangeShapeType="1"/>
            </p:cNvSpPr>
            <p:nvPr/>
          </p:nvSpPr>
          <p:spPr bwMode="auto">
            <a:xfrm>
              <a:off x="1584" y="225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3" name="Line 19"/>
            <p:cNvSpPr>
              <a:spLocks noChangeShapeType="1"/>
            </p:cNvSpPr>
            <p:nvPr/>
          </p:nvSpPr>
          <p:spPr bwMode="auto">
            <a:xfrm flipV="1">
              <a:off x="1536" y="249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604" name="Rectangle 20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>
                  <a:latin typeface="Arial" charset="0"/>
                </a:rPr>
                <a:t>BioLife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Entities: SHIPWRCK</a:t>
            </a:r>
          </a:p>
        </p:txBody>
      </p:sp>
      <p:grpSp>
        <p:nvGrpSpPr>
          <p:cNvPr id="452611" name="Group 3"/>
          <p:cNvGrpSpPr>
            <a:grpSpLocks/>
          </p:cNvGrpSpPr>
          <p:nvPr/>
        </p:nvGrpSpPr>
        <p:grpSpPr bwMode="auto">
          <a:xfrm>
            <a:off x="381000" y="1371600"/>
            <a:ext cx="7315200" cy="4724400"/>
            <a:chOff x="240" y="1104"/>
            <a:chExt cx="4608" cy="2976"/>
          </a:xfrm>
        </p:grpSpPr>
        <p:sp>
          <p:nvSpPr>
            <p:cNvPr id="452612" name="Oval 4"/>
            <p:cNvSpPr>
              <a:spLocks noChangeArrowheads="1"/>
            </p:cNvSpPr>
            <p:nvPr/>
          </p:nvSpPr>
          <p:spPr bwMode="auto">
            <a:xfrm>
              <a:off x="960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Site no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960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 u="sng">
                  <a:latin typeface="Arial" charset="0"/>
                </a:rPr>
                <a:t>Ship Name</a:t>
              </a: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960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Category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249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Interest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158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Type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3552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Tonnage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8" name="Oval 10"/>
            <p:cNvSpPr>
              <a:spLocks noChangeArrowheads="1"/>
            </p:cNvSpPr>
            <p:nvPr/>
          </p:nvSpPr>
          <p:spPr bwMode="auto">
            <a:xfrm>
              <a:off x="4128" y="153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Length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(ft)</a:t>
              </a:r>
              <a:endParaRPr lang="en-US" sz="2000" b="1" u="sng">
                <a:latin typeface="Arial" charset="0"/>
              </a:endParaRPr>
            </a:p>
          </p:txBody>
        </p:sp>
        <p:sp>
          <p:nvSpPr>
            <p:cNvPr id="452619" name="Oval 11"/>
            <p:cNvSpPr>
              <a:spLocks noChangeArrowheads="1"/>
            </p:cNvSpPr>
            <p:nvPr/>
          </p:nvSpPr>
          <p:spPr bwMode="auto">
            <a:xfrm>
              <a:off x="3936" y="316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Beam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(m)</a:t>
              </a:r>
            </a:p>
          </p:txBody>
        </p:sp>
        <p:sp>
          <p:nvSpPr>
            <p:cNvPr id="452620" name="Oval 12"/>
            <p:cNvSpPr>
              <a:spLocks noChangeArrowheads="1"/>
            </p:cNvSpPr>
            <p:nvPr/>
          </p:nvSpPr>
          <p:spPr bwMode="auto">
            <a:xfrm>
              <a:off x="4176" y="259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Beam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(ft)</a:t>
              </a:r>
            </a:p>
          </p:txBody>
        </p:sp>
        <p:sp>
          <p:nvSpPr>
            <p:cNvPr id="452621" name="Oval 13"/>
            <p:cNvSpPr>
              <a:spLocks noChangeArrowheads="1"/>
            </p:cNvSpPr>
            <p:nvPr/>
          </p:nvSpPr>
          <p:spPr bwMode="auto">
            <a:xfrm>
              <a:off x="4176" y="20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Length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(m)</a:t>
              </a:r>
            </a:p>
          </p:txBody>
        </p:sp>
        <p:sp>
          <p:nvSpPr>
            <p:cNvPr id="452622" name="Line 14"/>
            <p:cNvSpPr>
              <a:spLocks noChangeShapeType="1"/>
            </p:cNvSpPr>
            <p:nvPr/>
          </p:nvSpPr>
          <p:spPr bwMode="auto">
            <a:xfrm flipV="1">
              <a:off x="2304" y="2592"/>
              <a:ext cx="28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3" name="Line 15"/>
            <p:cNvSpPr>
              <a:spLocks noChangeShapeType="1"/>
            </p:cNvSpPr>
            <p:nvPr/>
          </p:nvSpPr>
          <p:spPr bwMode="auto">
            <a:xfrm flipH="1" flipV="1">
              <a:off x="3168" y="2592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4" name="Line 16"/>
            <p:cNvSpPr>
              <a:spLocks noChangeShapeType="1"/>
            </p:cNvSpPr>
            <p:nvPr/>
          </p:nvSpPr>
          <p:spPr bwMode="auto">
            <a:xfrm flipH="1" flipV="1">
              <a:off x="3360" y="2592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5" name="Line 17"/>
            <p:cNvSpPr>
              <a:spLocks noChangeShapeType="1"/>
            </p:cNvSpPr>
            <p:nvPr/>
          </p:nvSpPr>
          <p:spPr bwMode="auto">
            <a:xfrm flipH="1" flipV="1">
              <a:off x="3408" y="235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6" name="Line 18"/>
            <p:cNvSpPr>
              <a:spLocks noChangeShapeType="1"/>
            </p:cNvSpPr>
            <p:nvPr/>
          </p:nvSpPr>
          <p:spPr bwMode="auto">
            <a:xfrm flipH="1">
              <a:off x="3408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7" name="Line 19"/>
            <p:cNvSpPr>
              <a:spLocks noChangeShapeType="1"/>
            </p:cNvSpPr>
            <p:nvPr/>
          </p:nvSpPr>
          <p:spPr bwMode="auto">
            <a:xfrm flipH="1">
              <a:off x="3408" y="1776"/>
              <a:ext cx="72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8" name="Line 20"/>
            <p:cNvSpPr>
              <a:spLocks noChangeShapeType="1"/>
            </p:cNvSpPr>
            <p:nvPr/>
          </p:nvSpPr>
          <p:spPr bwMode="auto">
            <a:xfrm flipH="1">
              <a:off x="3264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29" name="Line 21"/>
            <p:cNvSpPr>
              <a:spLocks noChangeShapeType="1"/>
            </p:cNvSpPr>
            <p:nvPr/>
          </p:nvSpPr>
          <p:spPr bwMode="auto">
            <a:xfrm>
              <a:off x="2784" y="148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0" name="Line 22"/>
            <p:cNvSpPr>
              <a:spLocks noChangeShapeType="1"/>
            </p:cNvSpPr>
            <p:nvPr/>
          </p:nvSpPr>
          <p:spPr bwMode="auto">
            <a:xfrm>
              <a:off x="2016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1" name="Line 23"/>
            <p:cNvSpPr>
              <a:spLocks noChangeShapeType="1"/>
            </p:cNvSpPr>
            <p:nvPr/>
          </p:nvSpPr>
          <p:spPr bwMode="auto">
            <a:xfrm>
              <a:off x="1632" y="1728"/>
              <a:ext cx="76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2" name="Line 24"/>
            <p:cNvSpPr>
              <a:spLocks noChangeShapeType="1"/>
            </p:cNvSpPr>
            <p:nvPr/>
          </p:nvSpPr>
          <p:spPr bwMode="auto">
            <a:xfrm>
              <a:off x="1632" y="225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3" name="Line 25"/>
            <p:cNvSpPr>
              <a:spLocks noChangeShapeType="1"/>
            </p:cNvSpPr>
            <p:nvPr/>
          </p:nvSpPr>
          <p:spPr bwMode="auto">
            <a:xfrm flipV="1">
              <a:off x="1584" y="2496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34" name="Rectangle 26"/>
            <p:cNvSpPr>
              <a:spLocks noChangeArrowheads="1"/>
            </p:cNvSpPr>
            <p:nvPr/>
          </p:nvSpPr>
          <p:spPr bwMode="auto">
            <a:xfrm>
              <a:off x="2400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Shipwrck</a:t>
              </a:r>
            </a:p>
          </p:txBody>
        </p:sp>
        <p:sp>
          <p:nvSpPr>
            <p:cNvPr id="452635" name="Oval 27"/>
            <p:cNvSpPr>
              <a:spLocks noChangeArrowheads="1"/>
            </p:cNvSpPr>
            <p:nvPr/>
          </p:nvSpPr>
          <p:spPr bwMode="auto">
            <a:xfrm>
              <a:off x="3216" y="331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Cause</a:t>
              </a:r>
            </a:p>
          </p:txBody>
        </p:sp>
        <p:sp>
          <p:nvSpPr>
            <p:cNvPr id="452636" name="Oval 28"/>
            <p:cNvSpPr>
              <a:spLocks noChangeArrowheads="1"/>
            </p:cNvSpPr>
            <p:nvPr/>
          </p:nvSpPr>
          <p:spPr bwMode="auto">
            <a:xfrm>
              <a:off x="2256" y="369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Comments</a:t>
              </a:r>
            </a:p>
            <a:p>
              <a:pPr algn="ctr" eaLnBrk="0" hangingPunct="0"/>
              <a:r>
                <a:rPr lang="en-US" sz="2000" b="1" i="1">
                  <a:latin typeface="Arial" charset="0"/>
                </a:rPr>
                <a:t>external</a:t>
              </a:r>
              <a:endParaRPr lang="en-US" sz="2000" b="1">
                <a:latin typeface="Arial" charset="0"/>
              </a:endParaRPr>
            </a:p>
          </p:txBody>
        </p:sp>
        <p:sp>
          <p:nvSpPr>
            <p:cNvPr id="452637" name="Oval 29"/>
            <p:cNvSpPr>
              <a:spLocks noChangeArrowheads="1"/>
            </p:cNvSpPr>
            <p:nvPr/>
          </p:nvSpPr>
          <p:spPr bwMode="auto">
            <a:xfrm>
              <a:off x="2976" y="369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Date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Sunk</a:t>
              </a:r>
            </a:p>
          </p:txBody>
        </p:sp>
        <p:sp>
          <p:nvSpPr>
            <p:cNvPr id="452638" name="Oval 30"/>
            <p:cNvSpPr>
              <a:spLocks noChangeArrowheads="1"/>
            </p:cNvSpPr>
            <p:nvPr/>
          </p:nvSpPr>
          <p:spPr bwMode="auto">
            <a:xfrm>
              <a:off x="1968" y="331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Passengers/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Crew</a:t>
              </a:r>
            </a:p>
          </p:txBody>
        </p:sp>
        <p:sp>
          <p:nvSpPr>
            <p:cNvPr id="452639" name="Line 31"/>
            <p:cNvSpPr>
              <a:spLocks noChangeShapeType="1"/>
            </p:cNvSpPr>
            <p:nvPr/>
          </p:nvSpPr>
          <p:spPr bwMode="auto">
            <a:xfrm flipV="1">
              <a:off x="2640" y="2592"/>
              <a:ext cx="19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0" name="Line 32"/>
            <p:cNvSpPr>
              <a:spLocks noChangeShapeType="1"/>
            </p:cNvSpPr>
            <p:nvPr/>
          </p:nvSpPr>
          <p:spPr bwMode="auto">
            <a:xfrm flipH="1" flipV="1">
              <a:off x="2976" y="2592"/>
              <a:ext cx="28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1" name="Oval 33"/>
            <p:cNvSpPr>
              <a:spLocks noChangeArrowheads="1"/>
            </p:cNvSpPr>
            <p:nvPr/>
          </p:nvSpPr>
          <p:spPr bwMode="auto">
            <a:xfrm>
              <a:off x="240" y="307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Graphic</a:t>
              </a:r>
            </a:p>
            <a:p>
              <a:pPr algn="ctr" eaLnBrk="0" hangingPunct="0"/>
              <a:r>
                <a:rPr lang="en-US" sz="2000" b="1" i="1">
                  <a:latin typeface="Arial" charset="0"/>
                </a:rPr>
                <a:t>external</a:t>
              </a:r>
              <a:endParaRPr lang="en-US" sz="2000" b="1">
                <a:latin typeface="Arial" charset="0"/>
              </a:endParaRPr>
            </a:p>
          </p:txBody>
        </p:sp>
        <p:sp>
          <p:nvSpPr>
            <p:cNvPr id="452642" name="Line 34"/>
            <p:cNvSpPr>
              <a:spLocks noChangeShapeType="1"/>
            </p:cNvSpPr>
            <p:nvPr/>
          </p:nvSpPr>
          <p:spPr bwMode="auto">
            <a:xfrm flipV="1">
              <a:off x="864" y="2592"/>
              <a:ext cx="16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3" name="Line 35"/>
            <p:cNvSpPr>
              <a:spLocks noChangeShapeType="1"/>
            </p:cNvSpPr>
            <p:nvPr/>
          </p:nvSpPr>
          <p:spPr bwMode="auto">
            <a:xfrm flipV="1">
              <a:off x="1680" y="2592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4" name="Line 36"/>
            <p:cNvSpPr>
              <a:spLocks noChangeShapeType="1"/>
            </p:cNvSpPr>
            <p:nvPr/>
          </p:nvSpPr>
          <p:spPr bwMode="auto">
            <a:xfrm flipV="1">
              <a:off x="1728" y="2592"/>
              <a:ext cx="81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45" name="Oval 37"/>
            <p:cNvSpPr>
              <a:spLocks noChangeArrowheads="1"/>
            </p:cNvSpPr>
            <p:nvPr/>
          </p:nvSpPr>
          <p:spPr bwMode="auto">
            <a:xfrm>
              <a:off x="1248" y="3552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Survivors</a:t>
              </a:r>
            </a:p>
          </p:txBody>
        </p:sp>
        <p:sp>
          <p:nvSpPr>
            <p:cNvPr id="452646" name="Oval 38"/>
            <p:cNvSpPr>
              <a:spLocks noChangeArrowheads="1"/>
            </p:cNvSpPr>
            <p:nvPr/>
          </p:nvSpPr>
          <p:spPr bwMode="auto">
            <a:xfrm>
              <a:off x="1200" y="312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Condition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areas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Ordering</a:t>
            </a:r>
            <a:endParaRPr lang="en-US">
              <a:solidFill>
                <a:srgbClr val="FF3300"/>
              </a:solidFill>
            </a:endParaRPr>
          </a:p>
          <a:p>
            <a:r>
              <a:rPr lang="en-US"/>
              <a:t>Inventory</a:t>
            </a:r>
          </a:p>
          <a:p>
            <a:r>
              <a:rPr lang="en-US"/>
              <a:t>Supplies</a:t>
            </a:r>
          </a:p>
          <a:p>
            <a:r>
              <a:rPr lang="en-US"/>
              <a:t>Shipping</a:t>
            </a:r>
          </a:p>
          <a:p>
            <a:r>
              <a:rPr lang="en-US"/>
              <a:t>Billing</a:t>
            </a:r>
          </a:p>
          <a:p>
            <a:r>
              <a:rPr lang="en-US"/>
              <a:t>Location/Site Selection</a:t>
            </a:r>
          </a:p>
          <a:p>
            <a:pPr lvl="1"/>
            <a:r>
              <a:rPr lang="en-US"/>
              <a:t>We will concentrate on </a:t>
            </a:r>
            <a:r>
              <a:rPr lang="en-US">
                <a:solidFill>
                  <a:srgbClr val="FF3300"/>
                </a:solidFill>
              </a:rPr>
              <a:t>Ordering</a:t>
            </a:r>
            <a:r>
              <a:rPr lang="en-US"/>
              <a:t> and </a:t>
            </a:r>
            <a:r>
              <a:rPr lang="en-US">
                <a:solidFill>
                  <a:srgbClr val="FF3300"/>
                </a:solidFill>
              </a:rPr>
              <a:t>Location/Site Selection </a:t>
            </a:r>
            <a:r>
              <a:rPr lang="en-US"/>
              <a:t>(these are joined tasks)</a:t>
            </a:r>
            <a:endParaRPr 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</a:t>
            </a:r>
          </a:p>
        </p:txBody>
      </p:sp>
      <p:grpSp>
        <p:nvGrpSpPr>
          <p:cNvPr id="411651" name="Group 3"/>
          <p:cNvGrpSpPr>
            <a:grpSpLocks/>
          </p:cNvGrpSpPr>
          <p:nvPr/>
        </p:nvGrpSpPr>
        <p:grpSpPr bwMode="auto">
          <a:xfrm>
            <a:off x="1828800" y="2819400"/>
            <a:ext cx="5638800" cy="914400"/>
            <a:chOff x="1104" y="2352"/>
            <a:chExt cx="3552" cy="576"/>
          </a:xfrm>
        </p:grpSpPr>
        <p:sp>
          <p:nvSpPr>
            <p:cNvPr id="411652" name="Rectangle 4"/>
            <p:cNvSpPr>
              <a:spLocks noChangeArrowheads="1"/>
            </p:cNvSpPr>
            <p:nvPr/>
          </p:nvSpPr>
          <p:spPr bwMode="auto">
            <a:xfrm>
              <a:off x="3648" y="240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Orders</a:t>
              </a:r>
            </a:p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(DIVORDS)</a:t>
              </a:r>
            </a:p>
          </p:txBody>
        </p:sp>
        <p:sp>
          <p:nvSpPr>
            <p:cNvPr id="411653" name="AutoShape 5"/>
            <p:cNvSpPr>
              <a:spLocks noChangeArrowheads="1"/>
            </p:cNvSpPr>
            <p:nvPr/>
          </p:nvSpPr>
          <p:spPr bwMode="auto">
            <a:xfrm>
              <a:off x="2496" y="2352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ct val="80000"/>
                </a:lnSpc>
              </a:pP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1654" name="Line 6"/>
            <p:cNvSpPr>
              <a:spLocks noChangeShapeType="1"/>
            </p:cNvSpPr>
            <p:nvPr/>
          </p:nvSpPr>
          <p:spPr bwMode="auto">
            <a:xfrm>
              <a:off x="3264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55" name="Rectangle 7"/>
            <p:cNvSpPr>
              <a:spLocks noChangeArrowheads="1"/>
            </p:cNvSpPr>
            <p:nvPr/>
          </p:nvSpPr>
          <p:spPr bwMode="auto">
            <a:xfrm>
              <a:off x="1104" y="240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Customer</a:t>
              </a:r>
            </a:p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(DIVECUST)</a:t>
              </a:r>
            </a:p>
          </p:txBody>
        </p:sp>
        <p:sp>
          <p:nvSpPr>
            <p:cNvPr id="411656" name="Line 8"/>
            <p:cNvSpPr>
              <a:spLocks noChangeShapeType="1"/>
            </p:cNvSpPr>
            <p:nvPr/>
          </p:nvSpPr>
          <p:spPr bwMode="auto">
            <a:xfrm>
              <a:off x="2112" y="26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57" name="Text Box 9"/>
          <p:cNvSpPr txBox="1">
            <a:spLocks noChangeArrowheads="1"/>
          </p:cNvSpPr>
          <p:nvPr/>
        </p:nvSpPr>
        <p:spPr bwMode="auto">
          <a:xfrm>
            <a:off x="3124200" y="2895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endParaRPr lang="en-US"/>
          </a:p>
        </p:txBody>
      </p: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2438400" y="4419600"/>
            <a:ext cx="5127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Customers place Orders</a:t>
            </a:r>
          </a:p>
          <a:p>
            <a:pPr algn="l" eaLnBrk="0" hangingPunct="0"/>
            <a:r>
              <a:rPr lang="en-US"/>
              <a:t>Each Order needs Customer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</a:t>
            </a:r>
          </a:p>
        </p:txBody>
      </p:sp>
      <p:grpSp>
        <p:nvGrpSpPr>
          <p:cNvPr id="412675" name="Group 3"/>
          <p:cNvGrpSpPr>
            <a:grpSpLocks/>
          </p:cNvGrpSpPr>
          <p:nvPr/>
        </p:nvGrpSpPr>
        <p:grpSpPr bwMode="auto">
          <a:xfrm>
            <a:off x="990600" y="1905000"/>
            <a:ext cx="7593013" cy="4021138"/>
            <a:chOff x="912" y="1440"/>
            <a:chExt cx="4783" cy="2533"/>
          </a:xfrm>
        </p:grpSpPr>
        <p:sp>
          <p:nvSpPr>
            <p:cNvPr id="412676" name="Rectangle 4"/>
            <p:cNvSpPr>
              <a:spLocks noChangeArrowheads="1"/>
            </p:cNvSpPr>
            <p:nvPr/>
          </p:nvSpPr>
          <p:spPr bwMode="auto">
            <a:xfrm>
              <a:off x="3456" y="283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DiveOrds</a:t>
              </a:r>
            </a:p>
          </p:txBody>
        </p:sp>
        <p:sp>
          <p:nvSpPr>
            <p:cNvPr id="412677" name="AutoShape 5"/>
            <p:cNvSpPr>
              <a:spLocks noChangeArrowheads="1"/>
            </p:cNvSpPr>
            <p:nvPr/>
          </p:nvSpPr>
          <p:spPr bwMode="auto">
            <a:xfrm>
              <a:off x="2304" y="2784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Orders</a:t>
              </a:r>
              <a:endParaRPr lang="en-US">
                <a:latin typeface="Arial" charset="0"/>
              </a:endParaRPr>
            </a:p>
          </p:txBody>
        </p:sp>
        <p:sp>
          <p:nvSpPr>
            <p:cNvPr id="412678" name="Line 6"/>
            <p:cNvSpPr>
              <a:spLocks noChangeShapeType="1"/>
            </p:cNvSpPr>
            <p:nvPr/>
          </p:nvSpPr>
          <p:spPr bwMode="auto">
            <a:xfrm>
              <a:off x="3072" y="30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79" name="Rectangle 7"/>
            <p:cNvSpPr>
              <a:spLocks noChangeArrowheads="1"/>
            </p:cNvSpPr>
            <p:nvPr/>
          </p:nvSpPr>
          <p:spPr bwMode="auto">
            <a:xfrm>
              <a:off x="912" y="283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DiveCust</a:t>
              </a:r>
            </a:p>
          </p:txBody>
        </p:sp>
        <p:sp>
          <p:nvSpPr>
            <p:cNvPr id="412680" name="Line 8"/>
            <p:cNvSpPr>
              <a:spLocks noChangeShapeType="1"/>
            </p:cNvSpPr>
            <p:nvPr/>
          </p:nvSpPr>
          <p:spPr bwMode="auto">
            <a:xfrm>
              <a:off x="1920" y="30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1" name="Text Box 9"/>
            <p:cNvSpPr txBox="1">
              <a:spLocks noChangeArrowheads="1"/>
            </p:cNvSpPr>
            <p:nvPr/>
          </p:nvSpPr>
          <p:spPr bwMode="auto">
            <a:xfrm>
              <a:off x="1968" y="283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>
                <a:latin typeface="Arial" charset="0"/>
              </a:endParaRPr>
            </a:p>
          </p:txBody>
        </p:sp>
        <p:sp>
          <p:nvSpPr>
            <p:cNvPr id="412682" name="Text Box 10"/>
            <p:cNvSpPr txBox="1">
              <a:spLocks noChangeArrowheads="1"/>
            </p:cNvSpPr>
            <p:nvPr/>
          </p:nvSpPr>
          <p:spPr bwMode="auto">
            <a:xfrm>
              <a:off x="3120" y="283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>
                <a:latin typeface="Arial" charset="0"/>
              </a:endParaRPr>
            </a:p>
          </p:txBody>
        </p:sp>
        <p:sp>
          <p:nvSpPr>
            <p:cNvPr id="412683" name="Oval 11"/>
            <p:cNvSpPr>
              <a:spLocks noChangeArrowheads="1"/>
            </p:cNvSpPr>
            <p:nvPr/>
          </p:nvSpPr>
          <p:spPr bwMode="auto">
            <a:xfrm>
              <a:off x="1056" y="220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Customer 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2684" name="Line 12"/>
            <p:cNvSpPr>
              <a:spLocks noChangeShapeType="1"/>
            </p:cNvSpPr>
            <p:nvPr/>
          </p:nvSpPr>
          <p:spPr bwMode="auto">
            <a:xfrm>
              <a:off x="1392" y="25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5" name="Line 13"/>
            <p:cNvSpPr>
              <a:spLocks noChangeShapeType="1"/>
            </p:cNvSpPr>
            <p:nvPr/>
          </p:nvSpPr>
          <p:spPr bwMode="auto">
            <a:xfrm>
              <a:off x="3984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6" name="AutoShape 14"/>
            <p:cNvSpPr>
              <a:spLocks noChangeArrowheads="1"/>
            </p:cNvSpPr>
            <p:nvPr/>
          </p:nvSpPr>
          <p:spPr bwMode="auto">
            <a:xfrm>
              <a:off x="3600" y="2112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ship</a:t>
              </a:r>
              <a:endParaRPr lang="en-US">
                <a:latin typeface="Arial" charset="0"/>
              </a:endParaRPr>
            </a:p>
          </p:txBody>
        </p:sp>
        <p:sp>
          <p:nvSpPr>
            <p:cNvPr id="412687" name="Rectangle 15"/>
            <p:cNvSpPr>
              <a:spLocks noChangeArrowheads="1"/>
            </p:cNvSpPr>
            <p:nvPr/>
          </p:nvSpPr>
          <p:spPr bwMode="auto">
            <a:xfrm>
              <a:off x="3504" y="144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ShipVia</a:t>
              </a:r>
            </a:p>
          </p:txBody>
        </p:sp>
        <p:sp>
          <p:nvSpPr>
            <p:cNvPr id="412688" name="Line 16"/>
            <p:cNvSpPr>
              <a:spLocks noChangeShapeType="1"/>
            </p:cNvSpPr>
            <p:nvPr/>
          </p:nvSpPr>
          <p:spPr bwMode="auto">
            <a:xfrm>
              <a:off x="398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9" name="Oval 17"/>
            <p:cNvSpPr>
              <a:spLocks noChangeArrowheads="1"/>
            </p:cNvSpPr>
            <p:nvPr/>
          </p:nvSpPr>
          <p:spPr bwMode="auto">
            <a:xfrm>
              <a:off x="3264" y="35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Order 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2690" name="Oval 18"/>
            <p:cNvSpPr>
              <a:spLocks noChangeArrowheads="1"/>
            </p:cNvSpPr>
            <p:nvPr/>
          </p:nvSpPr>
          <p:spPr bwMode="auto">
            <a:xfrm>
              <a:off x="2496" y="148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Ship Via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2691" name="Line 19"/>
            <p:cNvSpPr>
              <a:spLocks noChangeShapeType="1"/>
            </p:cNvSpPr>
            <p:nvPr/>
          </p:nvSpPr>
          <p:spPr bwMode="auto">
            <a:xfrm flipV="1">
              <a:off x="3600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692" name="Group 20"/>
            <p:cNvGrpSpPr>
              <a:grpSpLocks/>
            </p:cNvGrpSpPr>
            <p:nvPr/>
          </p:nvGrpSpPr>
          <p:grpSpPr bwMode="auto">
            <a:xfrm>
              <a:off x="3984" y="3504"/>
              <a:ext cx="672" cy="384"/>
              <a:chOff x="4272" y="3696"/>
              <a:chExt cx="672" cy="384"/>
            </a:xfrm>
          </p:grpSpPr>
          <p:sp>
            <p:nvSpPr>
              <p:cNvPr id="412693" name="Oval 21"/>
              <p:cNvSpPr>
                <a:spLocks noChangeArrowheads="1"/>
              </p:cNvSpPr>
              <p:nvPr/>
            </p:nvSpPr>
            <p:spPr bwMode="auto">
              <a:xfrm>
                <a:off x="4272" y="3696"/>
                <a:ext cx="672" cy="38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DiveItem</a:t>
                </a:r>
              </a:p>
            </p:txBody>
          </p:sp>
          <p:sp>
            <p:nvSpPr>
              <p:cNvPr id="412694" name="Oval 22"/>
              <p:cNvSpPr>
                <a:spLocks noChangeArrowheads="1"/>
              </p:cNvSpPr>
              <p:nvPr/>
            </p:nvSpPr>
            <p:spPr bwMode="auto">
              <a:xfrm>
                <a:off x="4320" y="3744"/>
                <a:ext cx="576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695" name="Line 23"/>
            <p:cNvSpPr>
              <a:spLocks noChangeShapeType="1"/>
            </p:cNvSpPr>
            <p:nvPr/>
          </p:nvSpPr>
          <p:spPr bwMode="auto">
            <a:xfrm>
              <a:off x="4320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6" name="Line 24"/>
            <p:cNvSpPr>
              <a:spLocks noChangeShapeType="1"/>
            </p:cNvSpPr>
            <p:nvPr/>
          </p:nvSpPr>
          <p:spPr bwMode="auto">
            <a:xfrm>
              <a:off x="3168" y="16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7" name="Text Box 25"/>
            <p:cNvSpPr txBox="1">
              <a:spLocks noChangeArrowheads="1"/>
            </p:cNvSpPr>
            <p:nvPr/>
          </p:nvSpPr>
          <p:spPr bwMode="auto">
            <a:xfrm>
              <a:off x="4704" y="3455"/>
              <a:ext cx="99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olidFill>
                    <a:srgbClr val="FF3300"/>
                  </a:solidFill>
                  <a:latin typeface="Arial" charset="0"/>
                </a:rPr>
                <a:t>Repeating</a:t>
              </a:r>
            </a:p>
            <a:p>
              <a:pPr algn="l" eaLnBrk="0" hangingPunct="0"/>
              <a:r>
                <a:rPr lang="en-US">
                  <a:solidFill>
                    <a:srgbClr val="FF3300"/>
                  </a:solidFill>
                  <a:latin typeface="Arial" charset="0"/>
                </a:rPr>
                <a:t>attribute</a:t>
              </a:r>
            </a:p>
          </p:txBody>
        </p:sp>
        <p:sp>
          <p:nvSpPr>
            <p:cNvPr id="412698" name="Oval 26"/>
            <p:cNvSpPr>
              <a:spLocks noChangeArrowheads="1"/>
            </p:cNvSpPr>
            <p:nvPr/>
          </p:nvSpPr>
          <p:spPr bwMode="auto">
            <a:xfrm>
              <a:off x="4704" y="288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Customer No</a:t>
              </a:r>
            </a:p>
          </p:txBody>
        </p:sp>
        <p:sp>
          <p:nvSpPr>
            <p:cNvPr id="412699" name="Line 27"/>
            <p:cNvSpPr>
              <a:spLocks noChangeShapeType="1"/>
            </p:cNvSpPr>
            <p:nvPr/>
          </p:nvSpPr>
          <p:spPr bwMode="auto">
            <a:xfrm flipH="1">
              <a:off x="4464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Normalization</a:t>
            </a:r>
          </a:p>
        </p:txBody>
      </p:sp>
      <p:grpSp>
        <p:nvGrpSpPr>
          <p:cNvPr id="413734" name="Group 38"/>
          <p:cNvGrpSpPr>
            <a:grpSpLocks/>
          </p:cNvGrpSpPr>
          <p:nvPr/>
        </p:nvGrpSpPr>
        <p:grpSpPr bwMode="auto">
          <a:xfrm>
            <a:off x="228600" y="1295400"/>
            <a:ext cx="8686800" cy="4876800"/>
            <a:chOff x="192" y="1056"/>
            <a:chExt cx="5472" cy="3072"/>
          </a:xfrm>
        </p:grpSpPr>
        <p:sp>
          <p:nvSpPr>
            <p:cNvPr id="413699" name="Rectangle 3"/>
            <p:cNvSpPr>
              <a:spLocks noChangeArrowheads="1"/>
            </p:cNvSpPr>
            <p:nvPr/>
          </p:nvSpPr>
          <p:spPr bwMode="auto">
            <a:xfrm>
              <a:off x="192" y="259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/>
                <a:t>DiveCust</a:t>
              </a:r>
            </a:p>
          </p:txBody>
        </p:sp>
        <p:sp>
          <p:nvSpPr>
            <p:cNvPr id="413700" name="AutoShape 4"/>
            <p:cNvSpPr>
              <a:spLocks noChangeArrowheads="1"/>
            </p:cNvSpPr>
            <p:nvPr/>
          </p:nvSpPr>
          <p:spPr bwMode="auto">
            <a:xfrm>
              <a:off x="1344" y="2544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Orders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01" name="Line 5"/>
            <p:cNvSpPr>
              <a:spLocks noChangeShapeType="1"/>
            </p:cNvSpPr>
            <p:nvPr/>
          </p:nvSpPr>
          <p:spPr bwMode="auto">
            <a:xfrm>
              <a:off x="1200" y="28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2" name="Text Box 6"/>
            <p:cNvSpPr txBox="1">
              <a:spLocks noChangeArrowheads="1"/>
            </p:cNvSpPr>
            <p:nvPr/>
          </p:nvSpPr>
          <p:spPr bwMode="auto">
            <a:xfrm>
              <a:off x="1248" y="2622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2000">
                <a:latin typeface="Arial" charset="0"/>
              </a:endParaRPr>
            </a:p>
          </p:txBody>
        </p:sp>
        <p:sp>
          <p:nvSpPr>
            <p:cNvPr id="413703" name="Oval 7"/>
            <p:cNvSpPr>
              <a:spLocks noChangeArrowheads="1"/>
            </p:cNvSpPr>
            <p:nvPr/>
          </p:nvSpPr>
          <p:spPr bwMode="auto">
            <a:xfrm>
              <a:off x="336" y="196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 u="sng">
                  <a:latin typeface="Arial" charset="0"/>
                </a:rPr>
                <a:t>Customer No</a:t>
              </a:r>
              <a:endParaRPr lang="en-US" sz="2000" u="sng">
                <a:latin typeface="Arial" charset="0"/>
              </a:endParaRPr>
            </a:p>
          </p:txBody>
        </p:sp>
        <p:sp>
          <p:nvSpPr>
            <p:cNvPr id="413704" name="Line 8"/>
            <p:cNvSpPr>
              <a:spLocks noChangeShapeType="1"/>
            </p:cNvSpPr>
            <p:nvPr/>
          </p:nvSpPr>
          <p:spPr bwMode="auto">
            <a:xfrm>
              <a:off x="672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5" name="Rectangle 9"/>
            <p:cNvSpPr>
              <a:spLocks noChangeArrowheads="1"/>
            </p:cNvSpPr>
            <p:nvPr/>
          </p:nvSpPr>
          <p:spPr bwMode="auto">
            <a:xfrm>
              <a:off x="2256" y="259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DiveOrds</a:t>
              </a:r>
            </a:p>
          </p:txBody>
        </p:sp>
        <p:sp>
          <p:nvSpPr>
            <p:cNvPr id="413706" name="Line 10"/>
            <p:cNvSpPr>
              <a:spLocks noChangeShapeType="1"/>
            </p:cNvSpPr>
            <p:nvPr/>
          </p:nvSpPr>
          <p:spPr bwMode="auto">
            <a:xfrm>
              <a:off x="2112" y="28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7" name="Line 11"/>
            <p:cNvSpPr>
              <a:spLocks noChangeShapeType="1"/>
            </p:cNvSpPr>
            <p:nvPr/>
          </p:nvSpPr>
          <p:spPr bwMode="auto">
            <a:xfrm>
              <a:off x="278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8" name="AutoShape 12"/>
            <p:cNvSpPr>
              <a:spLocks noChangeArrowheads="1"/>
            </p:cNvSpPr>
            <p:nvPr/>
          </p:nvSpPr>
          <p:spPr bwMode="auto">
            <a:xfrm>
              <a:off x="2400" y="1872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Ship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09" name="Rectangle 13"/>
            <p:cNvSpPr>
              <a:spLocks noChangeArrowheads="1"/>
            </p:cNvSpPr>
            <p:nvPr/>
          </p:nvSpPr>
          <p:spPr bwMode="auto">
            <a:xfrm>
              <a:off x="2304" y="120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ShipVia</a:t>
              </a:r>
            </a:p>
          </p:txBody>
        </p:sp>
        <p:sp>
          <p:nvSpPr>
            <p:cNvPr id="413710" name="Line 14"/>
            <p:cNvSpPr>
              <a:spLocks noChangeShapeType="1"/>
            </p:cNvSpPr>
            <p:nvPr/>
          </p:nvSpPr>
          <p:spPr bwMode="auto">
            <a:xfrm>
              <a:off x="2784" y="16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1" name="Oval 15"/>
            <p:cNvSpPr>
              <a:spLocks noChangeArrowheads="1"/>
            </p:cNvSpPr>
            <p:nvPr/>
          </p:nvSpPr>
          <p:spPr bwMode="auto">
            <a:xfrm>
              <a:off x="2064" y="326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 u="sng">
                  <a:latin typeface="Arial" charset="0"/>
                </a:rPr>
                <a:t>Order No</a:t>
              </a:r>
              <a:endParaRPr lang="en-US" sz="2000" u="sng">
                <a:latin typeface="Arial" charset="0"/>
              </a:endParaRPr>
            </a:p>
          </p:txBody>
        </p:sp>
        <p:sp>
          <p:nvSpPr>
            <p:cNvPr id="413712" name="Oval 16"/>
            <p:cNvSpPr>
              <a:spLocks noChangeArrowheads="1"/>
            </p:cNvSpPr>
            <p:nvPr/>
          </p:nvSpPr>
          <p:spPr bwMode="auto">
            <a:xfrm>
              <a:off x="1296" y="124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 u="sng">
                  <a:latin typeface="Arial" charset="0"/>
                </a:rPr>
                <a:t>Ship Via</a:t>
              </a:r>
              <a:endParaRPr lang="en-US" sz="2000" u="sng">
                <a:latin typeface="Arial" charset="0"/>
              </a:endParaRPr>
            </a:p>
          </p:txBody>
        </p:sp>
        <p:sp>
          <p:nvSpPr>
            <p:cNvPr id="413713" name="Line 17"/>
            <p:cNvSpPr>
              <a:spLocks noChangeShapeType="1"/>
            </p:cNvSpPr>
            <p:nvPr/>
          </p:nvSpPr>
          <p:spPr bwMode="auto">
            <a:xfrm flipV="1">
              <a:off x="2400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4" name="Line 18"/>
            <p:cNvSpPr>
              <a:spLocks noChangeShapeType="1"/>
            </p:cNvSpPr>
            <p:nvPr/>
          </p:nvSpPr>
          <p:spPr bwMode="auto">
            <a:xfrm>
              <a:off x="1968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5" name="Text Box 19"/>
            <p:cNvSpPr txBox="1">
              <a:spLocks noChangeArrowheads="1"/>
            </p:cNvSpPr>
            <p:nvPr/>
          </p:nvSpPr>
          <p:spPr bwMode="auto">
            <a:xfrm>
              <a:off x="2208" y="3246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2000">
                <a:latin typeface="Arial" charset="0"/>
              </a:endParaRPr>
            </a:p>
          </p:txBody>
        </p:sp>
        <p:sp>
          <p:nvSpPr>
            <p:cNvPr id="413716" name="Line 20"/>
            <p:cNvSpPr>
              <a:spLocks noChangeShapeType="1"/>
            </p:cNvSpPr>
            <p:nvPr/>
          </p:nvSpPr>
          <p:spPr bwMode="auto">
            <a:xfrm>
              <a:off x="4464" y="24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7" name="Rectangle 21"/>
            <p:cNvSpPr>
              <a:spLocks noChangeArrowheads="1"/>
            </p:cNvSpPr>
            <p:nvPr/>
          </p:nvSpPr>
          <p:spPr bwMode="auto">
            <a:xfrm>
              <a:off x="4368" y="259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DiveItem</a:t>
              </a:r>
            </a:p>
          </p:txBody>
        </p:sp>
        <p:sp>
          <p:nvSpPr>
            <p:cNvPr id="413718" name="AutoShape 22"/>
            <p:cNvSpPr>
              <a:spLocks noChangeArrowheads="1"/>
            </p:cNvSpPr>
            <p:nvPr/>
          </p:nvSpPr>
          <p:spPr bwMode="auto">
            <a:xfrm>
              <a:off x="3456" y="2544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Contains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19" name="Line 23"/>
            <p:cNvSpPr>
              <a:spLocks noChangeShapeType="1"/>
            </p:cNvSpPr>
            <p:nvPr/>
          </p:nvSpPr>
          <p:spPr bwMode="auto">
            <a:xfrm>
              <a:off x="4224" y="28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0" name="Text Box 24"/>
            <p:cNvSpPr txBox="1">
              <a:spLocks noChangeArrowheads="1"/>
            </p:cNvSpPr>
            <p:nvPr/>
          </p:nvSpPr>
          <p:spPr bwMode="auto">
            <a:xfrm>
              <a:off x="4032" y="2622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 sz="2000">
                <a:latin typeface="Arial" charset="0"/>
              </a:endParaRPr>
            </a:p>
          </p:txBody>
        </p:sp>
        <p:sp>
          <p:nvSpPr>
            <p:cNvPr id="413721" name="Oval 25"/>
            <p:cNvSpPr>
              <a:spLocks noChangeArrowheads="1"/>
            </p:cNvSpPr>
            <p:nvPr/>
          </p:nvSpPr>
          <p:spPr bwMode="auto">
            <a:xfrm>
              <a:off x="4560" y="144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Item No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22" name="Rectangle 26"/>
            <p:cNvSpPr>
              <a:spLocks noChangeArrowheads="1"/>
            </p:cNvSpPr>
            <p:nvPr/>
          </p:nvSpPr>
          <p:spPr bwMode="auto">
            <a:xfrm>
              <a:off x="4416" y="2640"/>
              <a:ext cx="91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3" name="AutoShape 27"/>
            <p:cNvSpPr>
              <a:spLocks noChangeArrowheads="1"/>
            </p:cNvSpPr>
            <p:nvPr/>
          </p:nvSpPr>
          <p:spPr bwMode="auto">
            <a:xfrm>
              <a:off x="3504" y="2592"/>
              <a:ext cx="672" cy="480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4" name="Oval 28"/>
            <p:cNvSpPr>
              <a:spLocks noChangeArrowheads="1"/>
            </p:cNvSpPr>
            <p:nvPr/>
          </p:nvSpPr>
          <p:spPr bwMode="auto">
            <a:xfrm>
              <a:off x="4944" y="201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Qty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25" name="Oval 29"/>
            <p:cNvSpPr>
              <a:spLocks noChangeArrowheads="1"/>
            </p:cNvSpPr>
            <p:nvPr/>
          </p:nvSpPr>
          <p:spPr bwMode="auto">
            <a:xfrm>
              <a:off x="4128" y="201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Order No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26" name="Line 30"/>
            <p:cNvSpPr>
              <a:spLocks noChangeShapeType="1"/>
            </p:cNvSpPr>
            <p:nvPr/>
          </p:nvSpPr>
          <p:spPr bwMode="auto">
            <a:xfrm>
              <a:off x="4896" y="182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7" name="Line 31"/>
            <p:cNvSpPr>
              <a:spLocks noChangeShapeType="1"/>
            </p:cNvSpPr>
            <p:nvPr/>
          </p:nvSpPr>
          <p:spPr bwMode="auto">
            <a:xfrm>
              <a:off x="5280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8" name="Line 32"/>
            <p:cNvSpPr>
              <a:spLocks noChangeShapeType="1"/>
            </p:cNvSpPr>
            <p:nvPr/>
          </p:nvSpPr>
          <p:spPr bwMode="auto">
            <a:xfrm>
              <a:off x="3264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9" name="Oval 33"/>
            <p:cNvSpPr>
              <a:spLocks noChangeArrowheads="1"/>
            </p:cNvSpPr>
            <p:nvPr/>
          </p:nvSpPr>
          <p:spPr bwMode="auto">
            <a:xfrm>
              <a:off x="2448" y="364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Customer No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30" name="Line 34"/>
            <p:cNvSpPr>
              <a:spLocks noChangeShapeType="1"/>
            </p:cNvSpPr>
            <p:nvPr/>
          </p:nvSpPr>
          <p:spPr bwMode="auto">
            <a:xfrm>
              <a:off x="2784" y="307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31" name="Oval 35"/>
            <p:cNvSpPr>
              <a:spLocks noChangeArrowheads="1"/>
            </p:cNvSpPr>
            <p:nvPr/>
          </p:nvSpPr>
          <p:spPr bwMode="auto">
            <a:xfrm>
              <a:off x="3456" y="1056"/>
              <a:ext cx="2208" cy="3072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32" name="Oval 36"/>
            <p:cNvSpPr>
              <a:spLocks noChangeArrowheads="1"/>
            </p:cNvSpPr>
            <p:nvPr/>
          </p:nvSpPr>
          <p:spPr bwMode="auto">
            <a:xfrm>
              <a:off x="4944" y="3456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Rental/sale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13733" name="Line 37"/>
            <p:cNvSpPr>
              <a:spLocks noChangeShapeType="1"/>
            </p:cNvSpPr>
            <p:nvPr/>
          </p:nvSpPr>
          <p:spPr bwMode="auto">
            <a:xfrm flipV="1">
              <a:off x="5280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of DiveItem</a:t>
            </a:r>
          </a:p>
        </p:txBody>
      </p:sp>
      <p:grpSp>
        <p:nvGrpSpPr>
          <p:cNvPr id="414723" name="Group 3"/>
          <p:cNvGrpSpPr>
            <a:grpSpLocks/>
          </p:cNvGrpSpPr>
          <p:nvPr/>
        </p:nvGrpSpPr>
        <p:grpSpPr bwMode="auto">
          <a:xfrm>
            <a:off x="914400" y="1981200"/>
            <a:ext cx="7086600" cy="4419600"/>
            <a:chOff x="912" y="1440"/>
            <a:chExt cx="4464" cy="2784"/>
          </a:xfrm>
        </p:grpSpPr>
        <p:sp>
          <p:nvSpPr>
            <p:cNvPr id="414724" name="Rectangle 4"/>
            <p:cNvSpPr>
              <a:spLocks noChangeArrowheads="1"/>
            </p:cNvSpPr>
            <p:nvPr/>
          </p:nvSpPr>
          <p:spPr bwMode="auto">
            <a:xfrm>
              <a:off x="3456" y="283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DiveStok</a:t>
              </a:r>
            </a:p>
          </p:txBody>
        </p:sp>
        <p:sp>
          <p:nvSpPr>
            <p:cNvPr id="414725" name="AutoShape 5"/>
            <p:cNvSpPr>
              <a:spLocks noChangeArrowheads="1"/>
            </p:cNvSpPr>
            <p:nvPr/>
          </p:nvSpPr>
          <p:spPr bwMode="auto">
            <a:xfrm>
              <a:off x="2304" y="2784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Supplies</a:t>
              </a:r>
              <a:endParaRPr lang="en-US">
                <a:latin typeface="Arial" charset="0"/>
              </a:endParaRPr>
            </a:p>
          </p:txBody>
        </p:sp>
        <p:sp>
          <p:nvSpPr>
            <p:cNvPr id="414726" name="Line 6"/>
            <p:cNvSpPr>
              <a:spLocks noChangeShapeType="1"/>
            </p:cNvSpPr>
            <p:nvPr/>
          </p:nvSpPr>
          <p:spPr bwMode="auto">
            <a:xfrm>
              <a:off x="3072" y="30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27" name="Rectangle 7"/>
            <p:cNvSpPr>
              <a:spLocks noChangeArrowheads="1"/>
            </p:cNvSpPr>
            <p:nvPr/>
          </p:nvSpPr>
          <p:spPr bwMode="auto">
            <a:xfrm>
              <a:off x="912" y="283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Supplier</a:t>
              </a:r>
            </a:p>
          </p:txBody>
        </p:sp>
        <p:sp>
          <p:nvSpPr>
            <p:cNvPr id="414728" name="Line 8"/>
            <p:cNvSpPr>
              <a:spLocks noChangeShapeType="1"/>
            </p:cNvSpPr>
            <p:nvPr/>
          </p:nvSpPr>
          <p:spPr bwMode="auto">
            <a:xfrm>
              <a:off x="1920" y="307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29" name="Text Box 9"/>
            <p:cNvSpPr txBox="1">
              <a:spLocks noChangeArrowheads="1"/>
            </p:cNvSpPr>
            <p:nvPr/>
          </p:nvSpPr>
          <p:spPr bwMode="auto">
            <a:xfrm>
              <a:off x="1968" y="283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>
                <a:latin typeface="Arial" charset="0"/>
              </a:endParaRPr>
            </a:p>
          </p:txBody>
        </p:sp>
        <p:sp>
          <p:nvSpPr>
            <p:cNvPr id="414730" name="Text Box 10"/>
            <p:cNvSpPr txBox="1">
              <a:spLocks noChangeArrowheads="1"/>
            </p:cNvSpPr>
            <p:nvPr/>
          </p:nvSpPr>
          <p:spPr bwMode="auto">
            <a:xfrm>
              <a:off x="3120" y="283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endParaRPr lang="en-US">
                <a:latin typeface="Arial" charset="0"/>
              </a:endParaRPr>
            </a:p>
          </p:txBody>
        </p:sp>
        <p:sp>
          <p:nvSpPr>
            <p:cNvPr id="414731" name="Oval 11"/>
            <p:cNvSpPr>
              <a:spLocks noChangeArrowheads="1"/>
            </p:cNvSpPr>
            <p:nvPr/>
          </p:nvSpPr>
          <p:spPr bwMode="auto">
            <a:xfrm>
              <a:off x="1056" y="220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Company#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4732" name="Line 12"/>
            <p:cNvSpPr>
              <a:spLocks noChangeShapeType="1"/>
            </p:cNvSpPr>
            <p:nvPr/>
          </p:nvSpPr>
          <p:spPr bwMode="auto">
            <a:xfrm>
              <a:off x="1392" y="259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3" name="Line 13"/>
            <p:cNvSpPr>
              <a:spLocks noChangeShapeType="1"/>
            </p:cNvSpPr>
            <p:nvPr/>
          </p:nvSpPr>
          <p:spPr bwMode="auto">
            <a:xfrm>
              <a:off x="3984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4" name="AutoShape 14"/>
            <p:cNvSpPr>
              <a:spLocks noChangeArrowheads="1"/>
            </p:cNvSpPr>
            <p:nvPr/>
          </p:nvSpPr>
          <p:spPr bwMode="auto">
            <a:xfrm>
              <a:off x="3600" y="2112"/>
              <a:ext cx="768" cy="576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Has</a:t>
              </a:r>
              <a:endParaRPr lang="en-US">
                <a:latin typeface="Arial" charset="0"/>
              </a:endParaRPr>
            </a:p>
          </p:txBody>
        </p:sp>
        <p:sp>
          <p:nvSpPr>
            <p:cNvPr id="414735" name="Rectangle 15"/>
            <p:cNvSpPr>
              <a:spLocks noChangeArrowheads="1"/>
            </p:cNvSpPr>
            <p:nvPr/>
          </p:nvSpPr>
          <p:spPr bwMode="auto">
            <a:xfrm>
              <a:off x="3504" y="1440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DiveItem</a:t>
              </a:r>
            </a:p>
          </p:txBody>
        </p:sp>
        <p:sp>
          <p:nvSpPr>
            <p:cNvPr id="414736" name="Line 16"/>
            <p:cNvSpPr>
              <a:spLocks noChangeShapeType="1"/>
            </p:cNvSpPr>
            <p:nvPr/>
          </p:nvSpPr>
          <p:spPr bwMode="auto">
            <a:xfrm>
              <a:off x="3984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7" name="Oval 17"/>
            <p:cNvSpPr>
              <a:spLocks noChangeArrowheads="1"/>
            </p:cNvSpPr>
            <p:nvPr/>
          </p:nvSpPr>
          <p:spPr bwMode="auto">
            <a:xfrm>
              <a:off x="3216" y="35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Item 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4738" name="Oval 18"/>
            <p:cNvSpPr>
              <a:spLocks noChangeArrowheads="1"/>
            </p:cNvSpPr>
            <p:nvPr/>
          </p:nvSpPr>
          <p:spPr bwMode="auto">
            <a:xfrm>
              <a:off x="2496" y="148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Item 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4739" name="Line 19"/>
            <p:cNvSpPr>
              <a:spLocks noChangeShapeType="1"/>
            </p:cNvSpPr>
            <p:nvPr/>
          </p:nvSpPr>
          <p:spPr bwMode="auto">
            <a:xfrm flipV="1">
              <a:off x="3552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40" name="Oval 20"/>
            <p:cNvSpPr>
              <a:spLocks noChangeArrowheads="1"/>
            </p:cNvSpPr>
            <p:nvPr/>
          </p:nvSpPr>
          <p:spPr bwMode="auto">
            <a:xfrm>
              <a:off x="4080" y="35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On Hand</a:t>
              </a:r>
            </a:p>
          </p:txBody>
        </p:sp>
        <p:sp>
          <p:nvSpPr>
            <p:cNvPr id="414741" name="Line 21"/>
            <p:cNvSpPr>
              <a:spLocks noChangeShapeType="1"/>
            </p:cNvSpPr>
            <p:nvPr/>
          </p:nvSpPr>
          <p:spPr bwMode="auto">
            <a:xfrm>
              <a:off x="4416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42" name="Line 22"/>
            <p:cNvSpPr>
              <a:spLocks noChangeShapeType="1"/>
            </p:cNvSpPr>
            <p:nvPr/>
          </p:nvSpPr>
          <p:spPr bwMode="auto">
            <a:xfrm>
              <a:off x="3168" y="16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43" name="Oval 23"/>
            <p:cNvSpPr>
              <a:spLocks noChangeArrowheads="1"/>
            </p:cNvSpPr>
            <p:nvPr/>
          </p:nvSpPr>
          <p:spPr bwMode="auto">
            <a:xfrm>
              <a:off x="3648" y="3840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Sale Price</a:t>
              </a:r>
            </a:p>
          </p:txBody>
        </p:sp>
        <p:sp>
          <p:nvSpPr>
            <p:cNvPr id="414744" name="Oval 24"/>
            <p:cNvSpPr>
              <a:spLocks noChangeArrowheads="1"/>
            </p:cNvSpPr>
            <p:nvPr/>
          </p:nvSpPr>
          <p:spPr bwMode="auto">
            <a:xfrm>
              <a:off x="4704" y="1488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 u="sng">
                  <a:latin typeface="Arial" charset="0"/>
                </a:rPr>
                <a:t>Order No</a:t>
              </a:r>
            </a:p>
          </p:txBody>
        </p:sp>
        <p:sp>
          <p:nvSpPr>
            <p:cNvPr id="414745" name="Line 25"/>
            <p:cNvSpPr>
              <a:spLocks noChangeShapeType="1"/>
            </p:cNvSpPr>
            <p:nvPr/>
          </p:nvSpPr>
          <p:spPr bwMode="auto">
            <a:xfrm>
              <a:off x="3984" y="331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46" name="Line 26"/>
            <p:cNvSpPr>
              <a:spLocks noChangeShapeType="1"/>
            </p:cNvSpPr>
            <p:nvPr/>
          </p:nvSpPr>
          <p:spPr bwMode="auto">
            <a:xfrm flipH="1">
              <a:off x="4512" y="16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47" name="Text Box 27"/>
            <p:cNvSpPr txBox="1">
              <a:spLocks noChangeArrowheads="1"/>
            </p:cNvSpPr>
            <p:nvPr/>
          </p:nvSpPr>
          <p:spPr bwMode="auto">
            <a:xfrm>
              <a:off x="1920" y="2831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latin typeface="Arial" charset="0"/>
                </a:rPr>
                <a:t>m</a:t>
              </a:r>
            </a:p>
          </p:txBody>
        </p:sp>
        <p:sp>
          <p:nvSpPr>
            <p:cNvPr id="414748" name="Text Box 28"/>
            <p:cNvSpPr txBox="1">
              <a:spLocks noChangeArrowheads="1"/>
            </p:cNvSpPr>
            <p:nvPr/>
          </p:nvSpPr>
          <p:spPr bwMode="auto">
            <a:xfrm>
              <a:off x="3216" y="2831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latin typeface="Arial" charset="0"/>
                </a:rPr>
                <a:t>n</a:t>
              </a:r>
            </a:p>
          </p:txBody>
        </p:sp>
      </p:grpSp>
      <p:sp>
        <p:nvSpPr>
          <p:cNvPr id="414749" name="Oval 29"/>
          <p:cNvSpPr>
            <a:spLocks noChangeArrowheads="1"/>
          </p:cNvSpPr>
          <p:nvPr/>
        </p:nvSpPr>
        <p:spPr bwMode="auto">
          <a:xfrm>
            <a:off x="457200" y="2743200"/>
            <a:ext cx="4343400" cy="3200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50" name="Text Box 30"/>
          <p:cNvSpPr txBox="1">
            <a:spLocks noChangeArrowheads="1"/>
          </p:cNvSpPr>
          <p:nvPr/>
        </p:nvSpPr>
        <p:spPr bwMode="auto">
          <a:xfrm>
            <a:off x="1524000" y="5027613"/>
            <a:ext cx="2708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We</a:t>
            </a:r>
            <a:r>
              <a:rPr lang="ja-JP" altLang="en-US">
                <a:solidFill>
                  <a:schemeClr val="accent2"/>
                </a:solidFill>
                <a:latin typeface="Arial"/>
              </a:rPr>
              <a:t>’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re ignoring this</a:t>
            </a:r>
          </a:p>
          <a:p>
            <a:pPr algn="l" eaLnBrk="0" hangingPunct="0">
              <a:lnSpc>
                <a:spcPct val="80000"/>
              </a:lnSpc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  part...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Ordering: Full ER</a:t>
            </a:r>
          </a:p>
        </p:txBody>
      </p:sp>
      <p:sp>
        <p:nvSpPr>
          <p:cNvPr id="415748" name="Oval 4"/>
          <p:cNvSpPr>
            <a:spLocks noChangeArrowheads="1"/>
          </p:cNvSpPr>
          <p:nvPr/>
        </p:nvSpPr>
        <p:spPr bwMode="auto">
          <a:xfrm>
            <a:off x="3203575" y="1371600"/>
            <a:ext cx="600075" cy="361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Customer</a:t>
            </a:r>
          </a:p>
          <a:p>
            <a:pPr algn="ctr" eaLnBrk="0" hangingPunct="0"/>
            <a:r>
              <a:rPr lang="en-US" sz="1400" u="sng">
                <a:latin typeface="Arial" charset="0"/>
              </a:rPr>
              <a:t>No</a:t>
            </a:r>
            <a:endParaRPr lang="en-US" u="sng">
              <a:latin typeface="Arial" charset="0"/>
            </a:endParaRPr>
          </a:p>
        </p:txBody>
      </p:sp>
      <p:sp>
        <p:nvSpPr>
          <p:cNvPr id="415750" name="Rectangle 6"/>
          <p:cNvSpPr>
            <a:spLocks noChangeArrowheads="1"/>
          </p:cNvSpPr>
          <p:nvPr/>
        </p:nvSpPr>
        <p:spPr bwMode="auto">
          <a:xfrm>
            <a:off x="2135188" y="2770188"/>
            <a:ext cx="901700" cy="452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Dest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1" name="Rectangle 7"/>
          <p:cNvSpPr>
            <a:spLocks noChangeArrowheads="1"/>
          </p:cNvSpPr>
          <p:nvPr/>
        </p:nvSpPr>
        <p:spPr bwMode="auto">
          <a:xfrm>
            <a:off x="6178550" y="2536825"/>
            <a:ext cx="901700" cy="452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ShipVia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2" name="Rectangle 8"/>
          <p:cNvSpPr>
            <a:spLocks noChangeArrowheads="1"/>
          </p:cNvSpPr>
          <p:nvPr/>
        </p:nvSpPr>
        <p:spPr bwMode="auto">
          <a:xfrm>
            <a:off x="5186363" y="5567363"/>
            <a:ext cx="901700" cy="452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DiveStok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5186363" y="4168775"/>
            <a:ext cx="901700" cy="452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DiveItem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4" name="Rectangle 10"/>
          <p:cNvSpPr>
            <a:spLocks noChangeArrowheads="1"/>
          </p:cNvSpPr>
          <p:nvPr/>
        </p:nvSpPr>
        <p:spPr bwMode="auto">
          <a:xfrm>
            <a:off x="4043363" y="2692400"/>
            <a:ext cx="900112" cy="452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 dirty="0" err="1">
                <a:solidFill>
                  <a:schemeClr val="bg1"/>
                </a:solidFill>
                <a:latin typeface="Arial" charset="0"/>
              </a:rPr>
              <a:t>DiveOrds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5" name="Rectangle 11"/>
          <p:cNvSpPr>
            <a:spLocks noChangeArrowheads="1"/>
          </p:cNvSpPr>
          <p:nvPr/>
        </p:nvSpPr>
        <p:spPr bwMode="auto">
          <a:xfrm>
            <a:off x="4043363" y="1449388"/>
            <a:ext cx="900112" cy="452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Arial" charset="0"/>
              </a:rPr>
              <a:t>DiveCust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6" name="AutoShape 12"/>
          <p:cNvSpPr>
            <a:spLocks noChangeArrowheads="1"/>
          </p:cNvSpPr>
          <p:nvPr/>
        </p:nvSpPr>
        <p:spPr bwMode="auto">
          <a:xfrm>
            <a:off x="5340350" y="3159125"/>
            <a:ext cx="457200" cy="3095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57" name="Line 13"/>
          <p:cNvSpPr>
            <a:spLocks noChangeShapeType="1"/>
          </p:cNvSpPr>
          <p:nvPr/>
        </p:nvSpPr>
        <p:spPr bwMode="auto">
          <a:xfrm>
            <a:off x="3051175" y="2925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8" name="Line 14"/>
          <p:cNvSpPr>
            <a:spLocks noChangeShapeType="1"/>
          </p:cNvSpPr>
          <p:nvPr/>
        </p:nvSpPr>
        <p:spPr bwMode="auto">
          <a:xfrm>
            <a:off x="3813175" y="2925763"/>
            <a:ext cx="23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59" name="Line 15"/>
          <p:cNvSpPr>
            <a:spLocks noChangeShapeType="1"/>
          </p:cNvSpPr>
          <p:nvPr/>
        </p:nvSpPr>
        <p:spPr bwMode="auto">
          <a:xfrm>
            <a:off x="4500563" y="1916113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0" name="Line 16"/>
          <p:cNvSpPr>
            <a:spLocks noChangeShapeType="1"/>
          </p:cNvSpPr>
          <p:nvPr/>
        </p:nvSpPr>
        <p:spPr bwMode="auto">
          <a:xfrm>
            <a:off x="4500563" y="24590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1" name="Line 17"/>
          <p:cNvSpPr>
            <a:spLocks noChangeShapeType="1"/>
          </p:cNvSpPr>
          <p:nvPr/>
        </p:nvSpPr>
        <p:spPr bwMode="auto">
          <a:xfrm flipV="1">
            <a:off x="4957763" y="2770188"/>
            <a:ext cx="382587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2" name="Line 18"/>
          <p:cNvSpPr>
            <a:spLocks noChangeShapeType="1"/>
          </p:cNvSpPr>
          <p:nvPr/>
        </p:nvSpPr>
        <p:spPr bwMode="auto">
          <a:xfrm>
            <a:off x="4957763" y="2925763"/>
            <a:ext cx="382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>
            <a:off x="5568950" y="3468688"/>
            <a:ext cx="0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4" name="AutoShape 20"/>
          <p:cNvSpPr>
            <a:spLocks noChangeArrowheads="1"/>
          </p:cNvSpPr>
          <p:nvPr/>
        </p:nvSpPr>
        <p:spPr bwMode="auto">
          <a:xfrm>
            <a:off x="3355975" y="2770188"/>
            <a:ext cx="457200" cy="3111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65" name="AutoShape 21"/>
          <p:cNvSpPr>
            <a:spLocks noChangeArrowheads="1"/>
          </p:cNvSpPr>
          <p:nvPr/>
        </p:nvSpPr>
        <p:spPr bwMode="auto">
          <a:xfrm>
            <a:off x="4271963" y="2147888"/>
            <a:ext cx="457200" cy="3111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66" name="AutoShape 22"/>
          <p:cNvSpPr>
            <a:spLocks noChangeArrowheads="1"/>
          </p:cNvSpPr>
          <p:nvPr/>
        </p:nvSpPr>
        <p:spPr bwMode="auto">
          <a:xfrm>
            <a:off x="5340350" y="2614613"/>
            <a:ext cx="457200" cy="3111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67" name="AutoShape 23"/>
          <p:cNvSpPr>
            <a:spLocks noChangeArrowheads="1"/>
          </p:cNvSpPr>
          <p:nvPr/>
        </p:nvSpPr>
        <p:spPr bwMode="auto">
          <a:xfrm>
            <a:off x="5340350" y="4945063"/>
            <a:ext cx="457200" cy="31115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5768" name="Line 24"/>
          <p:cNvSpPr>
            <a:spLocks noChangeShapeType="1"/>
          </p:cNvSpPr>
          <p:nvPr/>
        </p:nvSpPr>
        <p:spPr bwMode="auto">
          <a:xfrm>
            <a:off x="5568950" y="4633913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69" name="Line 25"/>
          <p:cNvSpPr>
            <a:spLocks noChangeShapeType="1"/>
          </p:cNvSpPr>
          <p:nvPr/>
        </p:nvSpPr>
        <p:spPr bwMode="auto">
          <a:xfrm>
            <a:off x="5568950" y="5256213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0" name="Line 26"/>
          <p:cNvSpPr>
            <a:spLocks noChangeShapeType="1"/>
          </p:cNvSpPr>
          <p:nvPr/>
        </p:nvSpPr>
        <p:spPr bwMode="auto">
          <a:xfrm>
            <a:off x="5797550" y="27701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1" name="Oval 27"/>
          <p:cNvSpPr>
            <a:spLocks noChangeArrowheads="1"/>
          </p:cNvSpPr>
          <p:nvPr/>
        </p:nvSpPr>
        <p:spPr bwMode="auto">
          <a:xfrm>
            <a:off x="3355975" y="2147888"/>
            <a:ext cx="600075" cy="363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Customer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No</a:t>
            </a:r>
            <a:endParaRPr lang="en-US">
              <a:latin typeface="Arial" charset="0"/>
            </a:endParaRPr>
          </a:p>
        </p:txBody>
      </p:sp>
      <p:sp>
        <p:nvSpPr>
          <p:cNvPr id="415772" name="Line 28"/>
          <p:cNvSpPr>
            <a:spLocks noChangeShapeType="1"/>
          </p:cNvSpPr>
          <p:nvPr/>
        </p:nvSpPr>
        <p:spPr bwMode="auto">
          <a:xfrm>
            <a:off x="3813175" y="1527175"/>
            <a:ext cx="23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3" name="Line 29"/>
          <p:cNvSpPr>
            <a:spLocks noChangeShapeType="1"/>
          </p:cNvSpPr>
          <p:nvPr/>
        </p:nvSpPr>
        <p:spPr bwMode="auto">
          <a:xfrm>
            <a:off x="3965575" y="2303463"/>
            <a:ext cx="230188" cy="38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4" name="Oval 30"/>
          <p:cNvSpPr>
            <a:spLocks noChangeArrowheads="1"/>
          </p:cNvSpPr>
          <p:nvPr/>
        </p:nvSpPr>
        <p:spPr bwMode="auto">
          <a:xfrm>
            <a:off x="7475538" y="2614613"/>
            <a:ext cx="601662" cy="361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ShipVia</a:t>
            </a:r>
            <a:endParaRPr lang="en-US" u="sng">
              <a:latin typeface="Arial" charset="0"/>
            </a:endParaRPr>
          </a:p>
        </p:txBody>
      </p:sp>
      <p:sp>
        <p:nvSpPr>
          <p:cNvPr id="415776" name="Line 32"/>
          <p:cNvSpPr>
            <a:spLocks noChangeShapeType="1"/>
          </p:cNvSpPr>
          <p:nvPr/>
        </p:nvSpPr>
        <p:spPr bwMode="auto">
          <a:xfrm flipH="1">
            <a:off x="7094538" y="27701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77" name="Oval 33"/>
          <p:cNvSpPr>
            <a:spLocks noChangeArrowheads="1"/>
          </p:cNvSpPr>
          <p:nvPr/>
        </p:nvSpPr>
        <p:spPr bwMode="auto">
          <a:xfrm>
            <a:off x="4195763" y="3390900"/>
            <a:ext cx="600075" cy="3635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Order</a:t>
            </a:r>
          </a:p>
          <a:p>
            <a:pPr algn="ctr" eaLnBrk="0" hangingPunct="0"/>
            <a:r>
              <a:rPr lang="en-US" sz="1400" u="sng">
                <a:latin typeface="Arial" charset="0"/>
              </a:rPr>
              <a:t>No</a:t>
            </a:r>
            <a:endParaRPr lang="en-US" u="sng">
              <a:latin typeface="Arial" charset="0"/>
            </a:endParaRPr>
          </a:p>
        </p:txBody>
      </p:sp>
      <p:sp>
        <p:nvSpPr>
          <p:cNvPr id="415778" name="Oval 34"/>
          <p:cNvSpPr>
            <a:spLocks noChangeArrowheads="1"/>
          </p:cNvSpPr>
          <p:nvPr/>
        </p:nvSpPr>
        <p:spPr bwMode="auto">
          <a:xfrm>
            <a:off x="6408738" y="3779838"/>
            <a:ext cx="600075" cy="361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Order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No</a:t>
            </a:r>
            <a:endParaRPr lang="en-US" u="sng">
              <a:latin typeface="Arial" charset="0"/>
            </a:endParaRPr>
          </a:p>
        </p:txBody>
      </p:sp>
      <p:sp>
        <p:nvSpPr>
          <p:cNvPr id="415779" name="Oval 35"/>
          <p:cNvSpPr>
            <a:spLocks noChangeArrowheads="1"/>
          </p:cNvSpPr>
          <p:nvPr/>
        </p:nvSpPr>
        <p:spPr bwMode="auto">
          <a:xfrm>
            <a:off x="6408738" y="4478338"/>
            <a:ext cx="600075" cy="363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Item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No</a:t>
            </a:r>
            <a:endParaRPr lang="en-US" u="sng">
              <a:latin typeface="Arial" charset="0"/>
            </a:endParaRPr>
          </a:p>
        </p:txBody>
      </p:sp>
      <p:sp>
        <p:nvSpPr>
          <p:cNvPr id="415780" name="Oval 36"/>
          <p:cNvSpPr>
            <a:spLocks noChangeArrowheads="1"/>
          </p:cNvSpPr>
          <p:nvPr/>
        </p:nvSpPr>
        <p:spPr bwMode="auto">
          <a:xfrm>
            <a:off x="6408738" y="5643563"/>
            <a:ext cx="600075" cy="3635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Item</a:t>
            </a:r>
          </a:p>
          <a:p>
            <a:pPr algn="ctr" eaLnBrk="0" hangingPunct="0"/>
            <a:r>
              <a:rPr lang="en-US" sz="1400" u="sng">
                <a:latin typeface="Arial" charset="0"/>
              </a:rPr>
              <a:t>No</a:t>
            </a:r>
            <a:endParaRPr lang="en-US" u="sng">
              <a:latin typeface="Arial" charset="0"/>
            </a:endParaRPr>
          </a:p>
        </p:txBody>
      </p:sp>
      <p:sp>
        <p:nvSpPr>
          <p:cNvPr id="415781" name="Line 37"/>
          <p:cNvSpPr>
            <a:spLocks noChangeShapeType="1"/>
          </p:cNvSpPr>
          <p:nvPr/>
        </p:nvSpPr>
        <p:spPr bwMode="auto">
          <a:xfrm>
            <a:off x="6102350" y="5799138"/>
            <a:ext cx="306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2" name="Line 38"/>
          <p:cNvSpPr>
            <a:spLocks noChangeShapeType="1"/>
          </p:cNvSpPr>
          <p:nvPr/>
        </p:nvSpPr>
        <p:spPr bwMode="auto">
          <a:xfrm>
            <a:off x="6102350" y="4402138"/>
            <a:ext cx="30638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3" name="Line 39"/>
          <p:cNvSpPr>
            <a:spLocks noChangeShapeType="1"/>
          </p:cNvSpPr>
          <p:nvPr/>
        </p:nvSpPr>
        <p:spPr bwMode="auto">
          <a:xfrm flipH="1">
            <a:off x="6102350" y="3935413"/>
            <a:ext cx="306388" cy="38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4" name="Line 40"/>
          <p:cNvSpPr>
            <a:spLocks noChangeShapeType="1"/>
          </p:cNvSpPr>
          <p:nvPr/>
        </p:nvSpPr>
        <p:spPr bwMode="auto">
          <a:xfrm flipV="1">
            <a:off x="4500563" y="3159125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5" name="Oval 41"/>
          <p:cNvSpPr>
            <a:spLocks noChangeArrowheads="1"/>
          </p:cNvSpPr>
          <p:nvPr/>
        </p:nvSpPr>
        <p:spPr bwMode="auto">
          <a:xfrm>
            <a:off x="1906588" y="2070100"/>
            <a:ext cx="600075" cy="3635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u="sng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1400" u="sng">
                <a:latin typeface="Arial" charset="0"/>
              </a:rPr>
              <a:t>Name</a:t>
            </a:r>
            <a:endParaRPr lang="en-US">
              <a:latin typeface="Arial" charset="0"/>
            </a:endParaRPr>
          </a:p>
        </p:txBody>
      </p:sp>
      <p:sp>
        <p:nvSpPr>
          <p:cNvPr id="415786" name="Oval 42"/>
          <p:cNvSpPr>
            <a:spLocks noChangeArrowheads="1"/>
          </p:cNvSpPr>
          <p:nvPr/>
        </p:nvSpPr>
        <p:spPr bwMode="auto">
          <a:xfrm>
            <a:off x="3432175" y="3390900"/>
            <a:ext cx="601663" cy="3635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Destination</a:t>
            </a:r>
            <a:endParaRPr lang="en-US">
              <a:latin typeface="Arial" charset="0"/>
            </a:endParaRPr>
          </a:p>
        </p:txBody>
      </p:sp>
      <p:sp>
        <p:nvSpPr>
          <p:cNvPr id="415787" name="Line 43"/>
          <p:cNvSpPr>
            <a:spLocks noChangeShapeType="1"/>
          </p:cNvSpPr>
          <p:nvPr/>
        </p:nvSpPr>
        <p:spPr bwMode="auto">
          <a:xfrm>
            <a:off x="2287588" y="2459038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8" name="Line 44"/>
          <p:cNvSpPr>
            <a:spLocks noChangeShapeType="1"/>
          </p:cNvSpPr>
          <p:nvPr/>
        </p:nvSpPr>
        <p:spPr bwMode="auto">
          <a:xfrm flipV="1">
            <a:off x="3813175" y="3159125"/>
            <a:ext cx="30638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89" name="Oval 45"/>
          <p:cNvSpPr>
            <a:spLocks noChangeArrowheads="1"/>
          </p:cNvSpPr>
          <p:nvPr/>
        </p:nvSpPr>
        <p:spPr bwMode="auto">
          <a:xfrm>
            <a:off x="1143000" y="2459038"/>
            <a:ext cx="601663" cy="361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no</a:t>
            </a:r>
            <a:endParaRPr lang="en-US">
              <a:latin typeface="Arial" charset="0"/>
            </a:endParaRPr>
          </a:p>
        </p:txBody>
      </p:sp>
      <p:sp>
        <p:nvSpPr>
          <p:cNvPr id="415790" name="Line 46"/>
          <p:cNvSpPr>
            <a:spLocks noChangeShapeType="1"/>
          </p:cNvSpPr>
          <p:nvPr/>
        </p:nvSpPr>
        <p:spPr bwMode="auto">
          <a:xfrm>
            <a:off x="1754188" y="2614613"/>
            <a:ext cx="381000" cy="15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91" name="Text Box 47"/>
          <p:cNvSpPr txBox="1">
            <a:spLocks noChangeArrowheads="1"/>
          </p:cNvSpPr>
          <p:nvPr/>
        </p:nvSpPr>
        <p:spPr bwMode="auto">
          <a:xfrm>
            <a:off x="3051175" y="2692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5792" name="Text Box 48"/>
          <p:cNvSpPr txBox="1">
            <a:spLocks noChangeArrowheads="1"/>
          </p:cNvSpPr>
          <p:nvPr/>
        </p:nvSpPr>
        <p:spPr bwMode="auto">
          <a:xfrm>
            <a:off x="4500563" y="1916113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5793" name="Text Box 49"/>
          <p:cNvSpPr txBox="1">
            <a:spLocks noChangeArrowheads="1"/>
          </p:cNvSpPr>
          <p:nvPr/>
        </p:nvSpPr>
        <p:spPr bwMode="auto">
          <a:xfrm>
            <a:off x="4957763" y="30035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5794" name="Text Box 50"/>
          <p:cNvSpPr txBox="1">
            <a:spLocks noChangeArrowheads="1"/>
          </p:cNvSpPr>
          <p:nvPr/>
        </p:nvSpPr>
        <p:spPr bwMode="auto">
          <a:xfrm>
            <a:off x="5568950" y="53340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5795" name="Text Box 51"/>
          <p:cNvSpPr txBox="1">
            <a:spLocks noChangeArrowheads="1"/>
          </p:cNvSpPr>
          <p:nvPr/>
        </p:nvSpPr>
        <p:spPr bwMode="auto">
          <a:xfrm>
            <a:off x="5949950" y="2770188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15796" name="Text Box 52"/>
          <p:cNvSpPr txBox="1">
            <a:spLocks noChangeArrowheads="1"/>
          </p:cNvSpPr>
          <p:nvPr/>
        </p:nvSpPr>
        <p:spPr bwMode="auto">
          <a:xfrm>
            <a:off x="4957763" y="2692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415797" name="Text Box 53"/>
          <p:cNvSpPr txBox="1">
            <a:spLocks noChangeArrowheads="1"/>
          </p:cNvSpPr>
          <p:nvPr/>
        </p:nvSpPr>
        <p:spPr bwMode="auto">
          <a:xfrm>
            <a:off x="5568950" y="3935413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415798" name="Text Box 54"/>
          <p:cNvSpPr txBox="1">
            <a:spLocks noChangeArrowheads="1"/>
          </p:cNvSpPr>
          <p:nvPr/>
        </p:nvSpPr>
        <p:spPr bwMode="auto">
          <a:xfrm>
            <a:off x="5568950" y="4633913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415799" name="Text Box 55"/>
          <p:cNvSpPr txBox="1">
            <a:spLocks noChangeArrowheads="1"/>
          </p:cNvSpPr>
          <p:nvPr/>
        </p:nvSpPr>
        <p:spPr bwMode="auto">
          <a:xfrm>
            <a:off x="4500563" y="2459038"/>
            <a:ext cx="2413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  <p:sp>
        <p:nvSpPr>
          <p:cNvPr id="415800" name="Text Box 56"/>
          <p:cNvSpPr txBox="1">
            <a:spLocks noChangeArrowheads="1"/>
          </p:cNvSpPr>
          <p:nvPr/>
        </p:nvSpPr>
        <p:spPr bwMode="auto">
          <a:xfrm>
            <a:off x="3813175" y="269240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drawing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will be asked to draw ER (or UML) diagrams for your personal database</a:t>
            </a:r>
          </a:p>
          <a:p>
            <a:r>
              <a:rPr lang="en-US" sz="2800" dirty="0" smtClean="0"/>
              <a:t>I prefer diagrams drawn with a drawing tool or DB Design tool</a:t>
            </a:r>
          </a:p>
          <a:p>
            <a:r>
              <a:rPr lang="en-US" sz="2800" dirty="0" smtClean="0"/>
              <a:t>There are loads of DB Design tools</a:t>
            </a:r>
          </a:p>
          <a:p>
            <a:pPr lvl="1"/>
            <a:r>
              <a:rPr lang="en-US" sz="2400" dirty="0" smtClean="0"/>
              <a:t>See</a:t>
            </a:r>
            <a:r>
              <a:rPr lang="en-US" sz="2400" dirty="0"/>
              <a:t>, e.g., http://www.databaseanswers.org/</a:t>
            </a:r>
            <a:r>
              <a:rPr lang="en-US" sz="2400" dirty="0" smtClean="0"/>
              <a:t>modelling_tools.htm</a:t>
            </a:r>
          </a:p>
          <a:p>
            <a:r>
              <a:rPr lang="en-US" sz="2800" dirty="0" smtClean="0"/>
              <a:t>One that integrates well with MySQL is </a:t>
            </a:r>
            <a:r>
              <a:rPr lang="en-US" sz="2800" dirty="0" err="1" smtClean="0"/>
              <a:t>MySQLWorkBench</a:t>
            </a:r>
            <a:endParaRPr lang="en-US" sz="2800" dirty="0" smtClean="0"/>
          </a:p>
          <a:p>
            <a:pPr lvl="1"/>
            <a:r>
              <a:rPr lang="en-US" sz="2400" dirty="0"/>
              <a:t>http://</a:t>
            </a:r>
            <a:r>
              <a:rPr lang="en-US" sz="2400" dirty="0" err="1"/>
              <a:t>www.mysql.com</a:t>
            </a:r>
            <a:r>
              <a:rPr lang="en-US" sz="2400" dirty="0"/>
              <a:t>/products/workbench/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Location/Site Selection</a:t>
            </a: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5791200" y="38100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Dest</a:t>
            </a:r>
          </a:p>
        </p:txBody>
      </p:sp>
      <p:sp>
        <p:nvSpPr>
          <p:cNvPr id="416772" name="AutoShape 4"/>
          <p:cNvSpPr>
            <a:spLocks noChangeArrowheads="1"/>
          </p:cNvSpPr>
          <p:nvPr/>
        </p:nvSpPr>
        <p:spPr bwMode="auto">
          <a:xfrm>
            <a:off x="3962400" y="3733800"/>
            <a:ext cx="1219200" cy="9144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en-US">
                <a:latin typeface="Arial" charset="0"/>
              </a:rPr>
              <a:t>Going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>
                <a:latin typeface="Arial" charset="0"/>
              </a:rPr>
              <a:t>to?</a:t>
            </a:r>
          </a:p>
        </p:txBody>
      </p:sp>
      <p:sp>
        <p:nvSpPr>
          <p:cNvPr id="416773" name="Line 5"/>
          <p:cNvSpPr>
            <a:spLocks noChangeShapeType="1"/>
          </p:cNvSpPr>
          <p:nvPr/>
        </p:nvSpPr>
        <p:spPr bwMode="auto">
          <a:xfrm>
            <a:off x="51816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1752600" y="38100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DiveOrds</a:t>
            </a:r>
          </a:p>
        </p:txBody>
      </p:sp>
      <p:sp>
        <p:nvSpPr>
          <p:cNvPr id="416775" name="Line 7"/>
          <p:cNvSpPr>
            <a:spLocks noChangeShapeType="1"/>
          </p:cNvSpPr>
          <p:nvPr/>
        </p:nvSpPr>
        <p:spPr bwMode="auto">
          <a:xfrm>
            <a:off x="33528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6" name="Oval 8"/>
          <p:cNvSpPr>
            <a:spLocks noChangeArrowheads="1"/>
          </p:cNvSpPr>
          <p:nvPr/>
        </p:nvSpPr>
        <p:spPr bwMode="auto">
          <a:xfrm>
            <a:off x="5410200" y="2438400"/>
            <a:ext cx="990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 u="sng">
                <a:latin typeface="Arial" charset="0"/>
              </a:rPr>
              <a:t>Destination</a:t>
            </a:r>
            <a:endParaRPr lang="en-US" sz="2000" u="sng">
              <a:latin typeface="Arial" charset="0"/>
            </a:endParaRPr>
          </a:p>
          <a:p>
            <a:pPr algn="ctr" eaLnBrk="0" hangingPunct="0"/>
            <a:r>
              <a:rPr lang="en-US" sz="2000" u="sng">
                <a:latin typeface="Arial" charset="0"/>
              </a:rPr>
              <a:t>No</a:t>
            </a:r>
          </a:p>
        </p:txBody>
      </p:sp>
      <p:sp>
        <p:nvSpPr>
          <p:cNvPr id="416777" name="Oval 9"/>
          <p:cNvSpPr>
            <a:spLocks noChangeArrowheads="1"/>
          </p:cNvSpPr>
          <p:nvPr/>
        </p:nvSpPr>
        <p:spPr bwMode="auto">
          <a:xfrm>
            <a:off x="6705600" y="2438400"/>
            <a:ext cx="990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1800">
                <a:latin typeface="Arial" charset="0"/>
              </a:rPr>
              <a:t>Name</a:t>
            </a:r>
          </a:p>
        </p:txBody>
      </p:sp>
      <p:sp>
        <p:nvSpPr>
          <p:cNvPr id="416778" name="Line 10"/>
          <p:cNvSpPr>
            <a:spLocks noChangeShapeType="1"/>
          </p:cNvSpPr>
          <p:nvPr/>
        </p:nvSpPr>
        <p:spPr bwMode="auto">
          <a:xfrm>
            <a:off x="5943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9" name="Line 11"/>
          <p:cNvSpPr>
            <a:spLocks noChangeShapeType="1"/>
          </p:cNvSpPr>
          <p:nvPr/>
        </p:nvSpPr>
        <p:spPr bwMode="auto">
          <a:xfrm>
            <a:off x="72390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80" name="Oval 12"/>
          <p:cNvSpPr>
            <a:spLocks noChangeArrowheads="1"/>
          </p:cNvSpPr>
          <p:nvPr/>
        </p:nvSpPr>
        <p:spPr bwMode="auto">
          <a:xfrm>
            <a:off x="1905000" y="2438400"/>
            <a:ext cx="990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800">
                <a:latin typeface="Arial" charset="0"/>
              </a:rPr>
              <a:t>Destination</a:t>
            </a:r>
            <a:endParaRPr lang="en-US">
              <a:latin typeface="Arial" charset="0"/>
            </a:endParaRPr>
          </a:p>
        </p:txBody>
      </p:sp>
      <p:sp>
        <p:nvSpPr>
          <p:cNvPr id="416781" name="Line 13"/>
          <p:cNvSpPr>
            <a:spLocks noChangeShapeType="1"/>
          </p:cNvSpPr>
          <p:nvPr/>
        </p:nvSpPr>
        <p:spPr bwMode="auto">
          <a:xfrm>
            <a:off x="24384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Destination/ Sites </a:t>
            </a:r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3417888" y="3236913"/>
            <a:ext cx="14224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Dest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3417888" y="5308600"/>
            <a:ext cx="14224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Sites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7798" name="Rectangle 6"/>
          <p:cNvSpPr>
            <a:spLocks noChangeArrowheads="1"/>
          </p:cNvSpPr>
          <p:nvPr/>
        </p:nvSpPr>
        <p:spPr bwMode="auto">
          <a:xfrm>
            <a:off x="6426200" y="3089275"/>
            <a:ext cx="14224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bg1"/>
                </a:solidFill>
                <a:latin typeface="Arial" charset="0"/>
              </a:rPr>
              <a:t>DiveOrds</a:t>
            </a:r>
            <a:endParaRPr 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7799" name="Line 7"/>
          <p:cNvSpPr>
            <a:spLocks noChangeShapeType="1"/>
          </p:cNvSpPr>
          <p:nvPr/>
        </p:nvSpPr>
        <p:spPr bwMode="auto">
          <a:xfrm>
            <a:off x="4140200" y="5013325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0" name="Line 8"/>
          <p:cNvSpPr>
            <a:spLocks noChangeShapeType="1"/>
          </p:cNvSpPr>
          <p:nvPr/>
        </p:nvSpPr>
        <p:spPr bwMode="auto">
          <a:xfrm>
            <a:off x="4140200" y="4124325"/>
            <a:ext cx="0" cy="29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1" name="Line 9"/>
          <p:cNvSpPr>
            <a:spLocks noChangeShapeType="1"/>
          </p:cNvSpPr>
          <p:nvPr/>
        </p:nvSpPr>
        <p:spPr bwMode="auto">
          <a:xfrm>
            <a:off x="4862513" y="3532188"/>
            <a:ext cx="481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2" name="Line 10"/>
          <p:cNvSpPr>
            <a:spLocks noChangeShapeType="1"/>
          </p:cNvSpPr>
          <p:nvPr/>
        </p:nvSpPr>
        <p:spPr bwMode="auto">
          <a:xfrm>
            <a:off x="6065838" y="35321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3" name="AutoShape 11"/>
          <p:cNvSpPr>
            <a:spLocks noChangeArrowheads="1"/>
          </p:cNvSpPr>
          <p:nvPr/>
        </p:nvSpPr>
        <p:spPr bwMode="auto">
          <a:xfrm>
            <a:off x="3778250" y="4421188"/>
            <a:ext cx="722313" cy="592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600">
              <a:latin typeface="Arial" charset="0"/>
            </a:endParaRPr>
          </a:p>
        </p:txBody>
      </p:sp>
      <p:sp>
        <p:nvSpPr>
          <p:cNvPr id="417804" name="AutoShape 12"/>
          <p:cNvSpPr>
            <a:spLocks noChangeArrowheads="1"/>
          </p:cNvSpPr>
          <p:nvPr/>
        </p:nvSpPr>
        <p:spPr bwMode="auto">
          <a:xfrm>
            <a:off x="5343525" y="3236913"/>
            <a:ext cx="722313" cy="592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3600">
              <a:latin typeface="Arial" charset="0"/>
            </a:endParaRPr>
          </a:p>
        </p:txBody>
      </p:sp>
      <p:sp>
        <p:nvSpPr>
          <p:cNvPr id="417805" name="Oval 13"/>
          <p:cNvSpPr>
            <a:spLocks noChangeArrowheads="1"/>
          </p:cNvSpPr>
          <p:nvPr/>
        </p:nvSpPr>
        <p:spPr bwMode="auto">
          <a:xfrm>
            <a:off x="5343525" y="2052638"/>
            <a:ext cx="947738" cy="690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Customer</a:t>
            </a:r>
          </a:p>
          <a:p>
            <a:pPr algn="ctr" eaLnBrk="0" hangingPunct="0"/>
            <a:r>
              <a:rPr lang="en-US" sz="2000">
                <a:latin typeface="Arial" charset="0"/>
              </a:rPr>
              <a:t>No</a:t>
            </a:r>
            <a:endParaRPr lang="en-US" sz="3600">
              <a:latin typeface="Arial" charset="0"/>
            </a:endParaRPr>
          </a:p>
        </p:txBody>
      </p:sp>
      <p:sp>
        <p:nvSpPr>
          <p:cNvPr id="417806" name="Line 14"/>
          <p:cNvSpPr>
            <a:spLocks noChangeShapeType="1"/>
          </p:cNvSpPr>
          <p:nvPr/>
        </p:nvSpPr>
        <p:spPr bwMode="auto">
          <a:xfrm>
            <a:off x="6307138" y="2349500"/>
            <a:ext cx="360362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7" name="Oval 15"/>
          <p:cNvSpPr>
            <a:spLocks noChangeArrowheads="1"/>
          </p:cNvSpPr>
          <p:nvPr/>
        </p:nvSpPr>
        <p:spPr bwMode="auto">
          <a:xfrm>
            <a:off x="6667500" y="4421188"/>
            <a:ext cx="947738" cy="690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u="sng">
                <a:latin typeface="Arial" charset="0"/>
              </a:rPr>
              <a:t>Order</a:t>
            </a:r>
          </a:p>
          <a:p>
            <a:pPr algn="ctr" eaLnBrk="0" hangingPunct="0"/>
            <a:r>
              <a:rPr lang="en-US" sz="2000" u="sng">
                <a:latin typeface="Arial" charset="0"/>
              </a:rPr>
              <a:t>No</a:t>
            </a:r>
            <a:endParaRPr lang="en-US" sz="3600" u="sng">
              <a:latin typeface="Arial" charset="0"/>
            </a:endParaRPr>
          </a:p>
        </p:txBody>
      </p:sp>
      <p:sp>
        <p:nvSpPr>
          <p:cNvPr id="417808" name="Line 16"/>
          <p:cNvSpPr>
            <a:spLocks noChangeShapeType="1"/>
          </p:cNvSpPr>
          <p:nvPr/>
        </p:nvSpPr>
        <p:spPr bwMode="auto">
          <a:xfrm flipV="1">
            <a:off x="7148513" y="3976688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09" name="Oval 17"/>
          <p:cNvSpPr>
            <a:spLocks noChangeArrowheads="1"/>
          </p:cNvSpPr>
          <p:nvPr/>
        </p:nvSpPr>
        <p:spPr bwMode="auto">
          <a:xfrm>
            <a:off x="3055938" y="1905000"/>
            <a:ext cx="949325" cy="690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u="sng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2000" u="sng">
                <a:latin typeface="Arial" charset="0"/>
              </a:rPr>
              <a:t>Name</a:t>
            </a:r>
            <a:endParaRPr lang="en-US" sz="3600">
              <a:latin typeface="Arial" charset="0"/>
            </a:endParaRPr>
          </a:p>
        </p:txBody>
      </p:sp>
      <p:sp>
        <p:nvSpPr>
          <p:cNvPr id="417810" name="Oval 18"/>
          <p:cNvSpPr>
            <a:spLocks noChangeArrowheads="1"/>
          </p:cNvSpPr>
          <p:nvPr/>
        </p:nvSpPr>
        <p:spPr bwMode="auto">
          <a:xfrm>
            <a:off x="5464175" y="4421188"/>
            <a:ext cx="947738" cy="690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Destination</a:t>
            </a:r>
            <a:endParaRPr lang="en-US" sz="3600">
              <a:latin typeface="Arial" charset="0"/>
            </a:endParaRPr>
          </a:p>
        </p:txBody>
      </p:sp>
      <p:sp>
        <p:nvSpPr>
          <p:cNvPr id="417811" name="Line 19"/>
          <p:cNvSpPr>
            <a:spLocks noChangeShapeType="1"/>
          </p:cNvSpPr>
          <p:nvPr/>
        </p:nvSpPr>
        <p:spPr bwMode="auto">
          <a:xfrm>
            <a:off x="3659188" y="2644775"/>
            <a:ext cx="0" cy="59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2" name="Line 20"/>
          <p:cNvSpPr>
            <a:spLocks noChangeShapeType="1"/>
          </p:cNvSpPr>
          <p:nvPr/>
        </p:nvSpPr>
        <p:spPr bwMode="auto">
          <a:xfrm flipV="1">
            <a:off x="6065838" y="3976688"/>
            <a:ext cx="481012" cy="444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3" name="Oval 21"/>
          <p:cNvSpPr>
            <a:spLocks noChangeArrowheads="1"/>
          </p:cNvSpPr>
          <p:nvPr/>
        </p:nvSpPr>
        <p:spPr bwMode="auto">
          <a:xfrm>
            <a:off x="1371600" y="4716463"/>
            <a:ext cx="947738" cy="690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u="sng">
                <a:latin typeface="Arial" charset="0"/>
              </a:rPr>
              <a:t>Site No</a:t>
            </a:r>
            <a:endParaRPr lang="en-US" sz="3600">
              <a:latin typeface="Arial" charset="0"/>
            </a:endParaRPr>
          </a:p>
        </p:txBody>
      </p:sp>
      <p:sp>
        <p:nvSpPr>
          <p:cNvPr id="417814" name="Oval 22"/>
          <p:cNvSpPr>
            <a:spLocks noChangeArrowheads="1"/>
          </p:cNvSpPr>
          <p:nvPr/>
        </p:nvSpPr>
        <p:spPr bwMode="auto">
          <a:xfrm>
            <a:off x="1852613" y="2644775"/>
            <a:ext cx="947737" cy="690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2000">
                <a:latin typeface="Arial" charset="0"/>
              </a:rPr>
              <a:t>no</a:t>
            </a:r>
            <a:endParaRPr lang="en-US" sz="3600">
              <a:latin typeface="Arial" charset="0"/>
            </a:endParaRPr>
          </a:p>
        </p:txBody>
      </p:sp>
      <p:sp>
        <p:nvSpPr>
          <p:cNvPr id="417815" name="Oval 23"/>
          <p:cNvSpPr>
            <a:spLocks noChangeArrowheads="1"/>
          </p:cNvSpPr>
          <p:nvPr/>
        </p:nvSpPr>
        <p:spPr bwMode="auto">
          <a:xfrm>
            <a:off x="2214563" y="4124325"/>
            <a:ext cx="947737" cy="690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Destination</a:t>
            </a:r>
          </a:p>
          <a:p>
            <a:pPr algn="ctr" eaLnBrk="0" hangingPunct="0"/>
            <a:r>
              <a:rPr lang="en-US" sz="2000">
                <a:latin typeface="Arial" charset="0"/>
              </a:rPr>
              <a:t>no</a:t>
            </a:r>
            <a:endParaRPr lang="en-US" sz="3600">
              <a:latin typeface="Arial" charset="0"/>
            </a:endParaRPr>
          </a:p>
        </p:txBody>
      </p:sp>
      <p:sp>
        <p:nvSpPr>
          <p:cNvPr id="417816" name="Line 24"/>
          <p:cNvSpPr>
            <a:spLocks noChangeShapeType="1"/>
          </p:cNvSpPr>
          <p:nvPr/>
        </p:nvSpPr>
        <p:spPr bwMode="auto">
          <a:xfrm>
            <a:off x="2816225" y="2941638"/>
            <a:ext cx="601663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7" name="Line 25"/>
          <p:cNvSpPr>
            <a:spLocks noChangeShapeType="1"/>
          </p:cNvSpPr>
          <p:nvPr/>
        </p:nvSpPr>
        <p:spPr bwMode="auto">
          <a:xfrm>
            <a:off x="3176588" y="4568825"/>
            <a:ext cx="482600" cy="73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8" name="Line 26"/>
          <p:cNvSpPr>
            <a:spLocks noChangeShapeType="1"/>
          </p:cNvSpPr>
          <p:nvPr/>
        </p:nvSpPr>
        <p:spPr bwMode="auto">
          <a:xfrm>
            <a:off x="2335213" y="5013325"/>
            <a:ext cx="12033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819" name="Text Box 27"/>
          <p:cNvSpPr txBox="1">
            <a:spLocks noChangeArrowheads="1"/>
          </p:cNvSpPr>
          <p:nvPr/>
        </p:nvSpPr>
        <p:spPr bwMode="auto">
          <a:xfrm>
            <a:off x="4140200" y="40719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17820" name="Text Box 28"/>
          <p:cNvSpPr txBox="1">
            <a:spLocks noChangeArrowheads="1"/>
          </p:cNvSpPr>
          <p:nvPr/>
        </p:nvSpPr>
        <p:spPr bwMode="auto">
          <a:xfrm>
            <a:off x="4862513" y="30400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417821" name="Text Box 29"/>
          <p:cNvSpPr txBox="1">
            <a:spLocks noChangeArrowheads="1"/>
          </p:cNvSpPr>
          <p:nvPr/>
        </p:nvSpPr>
        <p:spPr bwMode="auto">
          <a:xfrm>
            <a:off x="4140200" y="48148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latin typeface="Arial" charset="0"/>
              </a:rPr>
              <a:t>n</a:t>
            </a:r>
          </a:p>
        </p:txBody>
      </p:sp>
      <p:sp>
        <p:nvSpPr>
          <p:cNvPr id="417822" name="Text Box 30"/>
          <p:cNvSpPr txBox="1">
            <a:spLocks noChangeArrowheads="1"/>
          </p:cNvSpPr>
          <p:nvPr/>
        </p:nvSpPr>
        <p:spPr bwMode="auto">
          <a:xfrm>
            <a:off x="6065838" y="30400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Sites and Sea Life 1</a:t>
            </a:r>
          </a:p>
        </p:txBody>
      </p:sp>
      <p:grpSp>
        <p:nvGrpSpPr>
          <p:cNvPr id="418819" name="Group 3"/>
          <p:cNvGrpSpPr>
            <a:grpSpLocks/>
          </p:cNvGrpSpPr>
          <p:nvPr/>
        </p:nvGrpSpPr>
        <p:grpSpPr bwMode="auto">
          <a:xfrm>
            <a:off x="2667000" y="2438400"/>
            <a:ext cx="3276600" cy="3429000"/>
            <a:chOff x="1920" y="1680"/>
            <a:chExt cx="1002" cy="1344"/>
          </a:xfrm>
        </p:grpSpPr>
        <p:grpSp>
          <p:nvGrpSpPr>
            <p:cNvPr id="418820" name="Group 4"/>
            <p:cNvGrpSpPr>
              <a:grpSpLocks/>
            </p:cNvGrpSpPr>
            <p:nvPr/>
          </p:nvGrpSpPr>
          <p:grpSpPr bwMode="auto">
            <a:xfrm>
              <a:off x="2256" y="2688"/>
              <a:ext cx="480" cy="336"/>
              <a:chOff x="2832" y="2880"/>
              <a:chExt cx="480" cy="336"/>
            </a:xfrm>
          </p:grpSpPr>
          <p:sp>
            <p:nvSpPr>
              <p:cNvPr id="418821" name="Oval 5"/>
              <p:cNvSpPr>
                <a:spLocks noChangeArrowheads="1"/>
              </p:cNvSpPr>
              <p:nvPr/>
            </p:nvSpPr>
            <p:spPr bwMode="auto">
              <a:xfrm>
                <a:off x="2832" y="2880"/>
                <a:ext cx="480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22" name="Oval 6"/>
              <p:cNvSpPr>
                <a:spLocks noChangeArrowheads="1"/>
              </p:cNvSpPr>
              <p:nvPr/>
            </p:nvSpPr>
            <p:spPr bwMode="auto">
              <a:xfrm>
                <a:off x="2880" y="2928"/>
                <a:ext cx="378" cy="2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>
                    <a:latin typeface="Arial" charset="0"/>
                  </a:rPr>
                  <a:t>BioLife</a:t>
                </a:r>
                <a:endParaRPr lang="en-US" sz="4000">
                  <a:latin typeface="Arial" charset="0"/>
                </a:endParaRPr>
              </a:p>
            </p:txBody>
          </p:sp>
        </p:grpSp>
        <p:sp>
          <p:nvSpPr>
            <p:cNvPr id="418823" name="Rectangle 7"/>
            <p:cNvSpPr>
              <a:spLocks noChangeArrowheads="1"/>
            </p:cNvSpPr>
            <p:nvPr/>
          </p:nvSpPr>
          <p:spPr bwMode="auto">
            <a:xfrm>
              <a:off x="2208" y="2160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Sites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18824" name="Oval 8"/>
            <p:cNvSpPr>
              <a:spLocks noChangeArrowheads="1"/>
            </p:cNvSpPr>
            <p:nvPr/>
          </p:nvSpPr>
          <p:spPr bwMode="auto">
            <a:xfrm>
              <a:off x="1920" y="1680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u="sng">
                  <a:latin typeface="Arial" charset="0"/>
                </a:rPr>
                <a:t>Site 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18825" name="Oval 9"/>
            <p:cNvSpPr>
              <a:spLocks noChangeArrowheads="1"/>
            </p:cNvSpPr>
            <p:nvPr/>
          </p:nvSpPr>
          <p:spPr bwMode="auto">
            <a:xfrm>
              <a:off x="2544" y="1680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18826" name="Line 10"/>
            <p:cNvSpPr>
              <a:spLocks noChangeShapeType="1"/>
            </p:cNvSpPr>
            <p:nvPr/>
          </p:nvSpPr>
          <p:spPr bwMode="auto">
            <a:xfrm>
              <a:off x="2112" y="192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7" name="Line 11"/>
            <p:cNvSpPr>
              <a:spLocks noChangeShapeType="1"/>
            </p:cNvSpPr>
            <p:nvPr/>
          </p:nvSpPr>
          <p:spPr bwMode="auto">
            <a:xfrm flipH="1">
              <a:off x="2640" y="1872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8" name="Line 12"/>
            <p:cNvSpPr>
              <a:spLocks noChangeShapeType="1"/>
            </p:cNvSpPr>
            <p:nvPr/>
          </p:nvSpPr>
          <p:spPr bwMode="auto">
            <a:xfrm>
              <a:off x="2496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8829" name="Text Box 13"/>
          <p:cNvSpPr txBox="1">
            <a:spLocks noChangeArrowheads="1"/>
          </p:cNvSpPr>
          <p:nvPr/>
        </p:nvSpPr>
        <p:spPr bwMode="auto">
          <a:xfrm>
            <a:off x="5699125" y="4994275"/>
            <a:ext cx="2765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>
                <a:solidFill>
                  <a:srgbClr val="FF3300"/>
                </a:solidFill>
              </a:rPr>
              <a:t>Multiple occurrences</a:t>
            </a:r>
          </a:p>
          <a:p>
            <a:pPr algn="l" eaLnBrk="0" hangingPunct="0"/>
            <a:r>
              <a:rPr lang="en-US">
                <a:solidFill>
                  <a:srgbClr val="FF3300"/>
                </a:solidFill>
              </a:rPr>
              <a:t>of sea life...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ER diagram: BioSite</a:t>
            </a:r>
          </a:p>
        </p:txBody>
      </p:sp>
      <p:grpSp>
        <p:nvGrpSpPr>
          <p:cNvPr id="419843" name="Group 3"/>
          <p:cNvGrpSpPr>
            <a:grpSpLocks/>
          </p:cNvGrpSpPr>
          <p:nvPr/>
        </p:nvGrpSpPr>
        <p:grpSpPr bwMode="auto">
          <a:xfrm>
            <a:off x="2438400" y="1752600"/>
            <a:ext cx="4191000" cy="2362200"/>
            <a:chOff x="1536" y="1104"/>
            <a:chExt cx="2640" cy="1488"/>
          </a:xfrm>
        </p:grpSpPr>
        <p:sp>
          <p:nvSpPr>
            <p:cNvPr id="419844" name="Oval 4"/>
            <p:cNvSpPr>
              <a:spLocks noChangeArrowheads="1"/>
            </p:cNvSpPr>
            <p:nvPr/>
          </p:nvSpPr>
          <p:spPr bwMode="auto">
            <a:xfrm>
              <a:off x="1536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9845" name="Oval 5"/>
            <p:cNvSpPr>
              <a:spLocks noChangeArrowheads="1"/>
            </p:cNvSpPr>
            <p:nvPr/>
          </p:nvSpPr>
          <p:spPr bwMode="auto">
            <a:xfrm>
              <a:off x="3504" y="1104"/>
              <a:ext cx="67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Site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No</a:t>
              </a:r>
              <a:endParaRPr lang="en-US" u="sng">
                <a:latin typeface="Arial" charset="0"/>
              </a:endParaRPr>
            </a:p>
          </p:txBody>
        </p:sp>
        <p:sp>
          <p:nvSpPr>
            <p:cNvPr id="419846" name="Line 6"/>
            <p:cNvSpPr>
              <a:spLocks noChangeShapeType="1"/>
            </p:cNvSpPr>
            <p:nvPr/>
          </p:nvSpPr>
          <p:spPr bwMode="auto">
            <a:xfrm flipH="1">
              <a:off x="3216" y="14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7" name="Line 7"/>
            <p:cNvSpPr>
              <a:spLocks noChangeShapeType="1"/>
            </p:cNvSpPr>
            <p:nvPr/>
          </p:nvSpPr>
          <p:spPr bwMode="auto">
            <a:xfrm>
              <a:off x="1968" y="1488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8" name="Rectangle 8"/>
            <p:cNvSpPr>
              <a:spLocks noChangeArrowheads="1"/>
            </p:cNvSpPr>
            <p:nvPr/>
          </p:nvSpPr>
          <p:spPr bwMode="auto">
            <a:xfrm>
              <a:off x="2352" y="21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  <a:latin typeface="Arial" charset="0"/>
                </a:rPr>
                <a:t>BioSite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Sites and Sea Life 2</a:t>
            </a:r>
          </a:p>
        </p:txBody>
      </p:sp>
      <p:grpSp>
        <p:nvGrpSpPr>
          <p:cNvPr id="420867" name="Group 3"/>
          <p:cNvGrpSpPr>
            <a:grpSpLocks/>
          </p:cNvGrpSpPr>
          <p:nvPr/>
        </p:nvGrpSpPr>
        <p:grpSpPr bwMode="auto">
          <a:xfrm>
            <a:off x="1828800" y="1676400"/>
            <a:ext cx="5029200" cy="4724400"/>
            <a:chOff x="384" y="2112"/>
            <a:chExt cx="2010" cy="1864"/>
          </a:xfrm>
        </p:grpSpPr>
        <p:sp>
          <p:nvSpPr>
            <p:cNvPr id="420868" name="Rectangle 4"/>
            <p:cNvSpPr>
              <a:spLocks noChangeArrowheads="1"/>
            </p:cNvSpPr>
            <p:nvPr/>
          </p:nvSpPr>
          <p:spPr bwMode="auto">
            <a:xfrm>
              <a:off x="1680" y="2592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Sites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20869" name="Rectangle 5"/>
            <p:cNvSpPr>
              <a:spLocks noChangeArrowheads="1"/>
            </p:cNvSpPr>
            <p:nvPr/>
          </p:nvSpPr>
          <p:spPr bwMode="auto">
            <a:xfrm>
              <a:off x="1008" y="2976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BioSite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20870" name="Rectangle 6"/>
            <p:cNvSpPr>
              <a:spLocks noChangeArrowheads="1"/>
            </p:cNvSpPr>
            <p:nvPr/>
          </p:nvSpPr>
          <p:spPr bwMode="auto">
            <a:xfrm>
              <a:off x="1008" y="3696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BioLife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20871" name="Line 7"/>
            <p:cNvSpPr>
              <a:spLocks noChangeShapeType="1"/>
            </p:cNvSpPr>
            <p:nvPr/>
          </p:nvSpPr>
          <p:spPr bwMode="auto">
            <a:xfrm>
              <a:off x="1296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2" name="Line 8"/>
            <p:cNvSpPr>
              <a:spLocks noChangeShapeType="1"/>
            </p:cNvSpPr>
            <p:nvPr/>
          </p:nvSpPr>
          <p:spPr bwMode="auto">
            <a:xfrm>
              <a:off x="1296" y="32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3" name="Line 9"/>
            <p:cNvSpPr>
              <a:spLocks noChangeShapeType="1"/>
            </p:cNvSpPr>
            <p:nvPr/>
          </p:nvSpPr>
          <p:spPr bwMode="auto">
            <a:xfrm>
              <a:off x="1296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4" name="Line 10"/>
            <p:cNvSpPr>
              <a:spLocks noChangeShapeType="1"/>
            </p:cNvSpPr>
            <p:nvPr/>
          </p:nvSpPr>
          <p:spPr bwMode="auto">
            <a:xfrm>
              <a:off x="1440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75" name="AutoShape 11"/>
            <p:cNvSpPr>
              <a:spLocks noChangeArrowheads="1"/>
            </p:cNvSpPr>
            <p:nvPr/>
          </p:nvSpPr>
          <p:spPr bwMode="auto">
            <a:xfrm>
              <a:off x="1152" y="2640"/>
              <a:ext cx="288" cy="192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4000">
                <a:latin typeface="Arial" charset="0"/>
              </a:endParaRPr>
            </a:p>
          </p:txBody>
        </p:sp>
        <p:sp>
          <p:nvSpPr>
            <p:cNvPr id="420876" name="AutoShape 12"/>
            <p:cNvSpPr>
              <a:spLocks noChangeArrowheads="1"/>
            </p:cNvSpPr>
            <p:nvPr/>
          </p:nvSpPr>
          <p:spPr bwMode="auto">
            <a:xfrm>
              <a:off x="1152" y="3360"/>
              <a:ext cx="288" cy="192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4000">
                <a:latin typeface="Arial" charset="0"/>
              </a:endParaRPr>
            </a:p>
          </p:txBody>
        </p:sp>
        <p:sp>
          <p:nvSpPr>
            <p:cNvPr id="420877" name="Oval 13"/>
            <p:cNvSpPr>
              <a:spLocks noChangeArrowheads="1"/>
            </p:cNvSpPr>
            <p:nvPr/>
          </p:nvSpPr>
          <p:spPr bwMode="auto">
            <a:xfrm>
              <a:off x="384" y="374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u="sng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u="sng">
                  <a:latin typeface="Arial" charset="0"/>
                </a:rPr>
                <a:t>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0878" name="Oval 14"/>
            <p:cNvSpPr>
              <a:spLocks noChangeArrowheads="1"/>
            </p:cNvSpPr>
            <p:nvPr/>
          </p:nvSpPr>
          <p:spPr bwMode="auto">
            <a:xfrm>
              <a:off x="1392" y="211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u="sng">
                  <a:latin typeface="Arial" charset="0"/>
                </a:rPr>
                <a:t>Site 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0879" name="Oval 15"/>
            <p:cNvSpPr>
              <a:spLocks noChangeArrowheads="1"/>
            </p:cNvSpPr>
            <p:nvPr/>
          </p:nvSpPr>
          <p:spPr bwMode="auto">
            <a:xfrm>
              <a:off x="384" y="283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Site 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0880" name="Oval 16"/>
            <p:cNvSpPr>
              <a:spLocks noChangeArrowheads="1"/>
            </p:cNvSpPr>
            <p:nvPr/>
          </p:nvSpPr>
          <p:spPr bwMode="auto">
            <a:xfrm>
              <a:off x="2016" y="211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0881" name="Line 17"/>
            <p:cNvSpPr>
              <a:spLocks noChangeShapeType="1"/>
            </p:cNvSpPr>
            <p:nvPr/>
          </p:nvSpPr>
          <p:spPr bwMode="auto">
            <a:xfrm>
              <a:off x="1584" y="235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2" name="Oval 18"/>
            <p:cNvSpPr>
              <a:spLocks noChangeArrowheads="1"/>
            </p:cNvSpPr>
            <p:nvPr/>
          </p:nvSpPr>
          <p:spPr bwMode="auto">
            <a:xfrm>
              <a:off x="384" y="316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0883" name="Line 19"/>
            <p:cNvSpPr>
              <a:spLocks noChangeShapeType="1"/>
            </p:cNvSpPr>
            <p:nvPr/>
          </p:nvSpPr>
          <p:spPr bwMode="auto">
            <a:xfrm>
              <a:off x="768" y="292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4" name="Line 20"/>
            <p:cNvSpPr>
              <a:spLocks noChangeShapeType="1"/>
            </p:cNvSpPr>
            <p:nvPr/>
          </p:nvSpPr>
          <p:spPr bwMode="auto">
            <a:xfrm flipV="1">
              <a:off x="768" y="3168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5" name="Line 21"/>
            <p:cNvSpPr>
              <a:spLocks noChangeShapeType="1"/>
            </p:cNvSpPr>
            <p:nvPr/>
          </p:nvSpPr>
          <p:spPr bwMode="auto">
            <a:xfrm>
              <a:off x="768" y="38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886" name="Text Box 22"/>
            <p:cNvSpPr txBox="1">
              <a:spLocks noChangeArrowheads="1"/>
            </p:cNvSpPr>
            <p:nvPr/>
          </p:nvSpPr>
          <p:spPr bwMode="auto">
            <a:xfrm>
              <a:off x="1536" y="2707"/>
              <a:ext cx="113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420887" name="Text Box 23"/>
            <p:cNvSpPr txBox="1">
              <a:spLocks noChangeArrowheads="1"/>
            </p:cNvSpPr>
            <p:nvPr/>
          </p:nvSpPr>
          <p:spPr bwMode="auto">
            <a:xfrm>
              <a:off x="1296" y="3523"/>
              <a:ext cx="113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420888" name="Text Box 24"/>
            <p:cNvSpPr txBox="1">
              <a:spLocks noChangeArrowheads="1"/>
            </p:cNvSpPr>
            <p:nvPr/>
          </p:nvSpPr>
          <p:spPr bwMode="auto">
            <a:xfrm>
              <a:off x="1296" y="2803"/>
              <a:ext cx="113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n</a:t>
              </a:r>
            </a:p>
          </p:txBody>
        </p:sp>
        <p:sp>
          <p:nvSpPr>
            <p:cNvPr id="420889" name="Text Box 25"/>
            <p:cNvSpPr txBox="1">
              <a:spLocks noChangeArrowheads="1"/>
            </p:cNvSpPr>
            <p:nvPr/>
          </p:nvSpPr>
          <p:spPr bwMode="auto">
            <a:xfrm>
              <a:off x="1296" y="3235"/>
              <a:ext cx="113" cy="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n</a:t>
              </a:r>
            </a:p>
          </p:txBody>
        </p:sp>
        <p:sp>
          <p:nvSpPr>
            <p:cNvPr id="420890" name="Line 26"/>
            <p:cNvSpPr>
              <a:spLocks noChangeShapeType="1"/>
            </p:cNvSpPr>
            <p:nvPr/>
          </p:nvSpPr>
          <p:spPr bwMode="auto">
            <a:xfrm flipH="1">
              <a:off x="2112" y="2304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Sites and Shipwrecks</a:t>
            </a:r>
          </a:p>
        </p:txBody>
      </p:sp>
      <p:grpSp>
        <p:nvGrpSpPr>
          <p:cNvPr id="421891" name="Group 3"/>
          <p:cNvGrpSpPr>
            <a:grpSpLocks/>
          </p:cNvGrpSpPr>
          <p:nvPr/>
        </p:nvGrpSpPr>
        <p:grpSpPr bwMode="auto">
          <a:xfrm>
            <a:off x="2514600" y="1828800"/>
            <a:ext cx="4038600" cy="4419600"/>
            <a:chOff x="1440" y="2112"/>
            <a:chExt cx="1479" cy="1520"/>
          </a:xfrm>
        </p:grpSpPr>
        <p:sp>
          <p:nvSpPr>
            <p:cNvPr id="421892" name="Rectangle 4"/>
            <p:cNvSpPr>
              <a:spLocks noChangeArrowheads="1"/>
            </p:cNvSpPr>
            <p:nvPr/>
          </p:nvSpPr>
          <p:spPr bwMode="auto">
            <a:xfrm>
              <a:off x="1680" y="2592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Sites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21893" name="Rectangle 5"/>
            <p:cNvSpPr>
              <a:spLocks noChangeArrowheads="1"/>
            </p:cNvSpPr>
            <p:nvPr/>
          </p:nvSpPr>
          <p:spPr bwMode="auto">
            <a:xfrm>
              <a:off x="2352" y="2976"/>
              <a:ext cx="567" cy="2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>
                  <a:solidFill>
                    <a:schemeClr val="bg1"/>
                  </a:solidFill>
                  <a:latin typeface="Arial" charset="0"/>
                </a:rPr>
                <a:t>ShipWrck</a:t>
              </a:r>
              <a:endParaRPr lang="en-US" sz="4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21894" name="Line 6"/>
            <p:cNvSpPr>
              <a:spLocks noChangeShapeType="1"/>
            </p:cNvSpPr>
            <p:nvPr/>
          </p:nvSpPr>
          <p:spPr bwMode="auto">
            <a:xfrm>
              <a:off x="2256" y="27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5" name="Line 7"/>
            <p:cNvSpPr>
              <a:spLocks noChangeShapeType="1"/>
            </p:cNvSpPr>
            <p:nvPr/>
          </p:nvSpPr>
          <p:spPr bwMode="auto">
            <a:xfrm>
              <a:off x="2640" y="28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6" name="AutoShape 8"/>
            <p:cNvSpPr>
              <a:spLocks noChangeArrowheads="1"/>
            </p:cNvSpPr>
            <p:nvPr/>
          </p:nvSpPr>
          <p:spPr bwMode="auto">
            <a:xfrm>
              <a:off x="2496" y="2640"/>
              <a:ext cx="288" cy="192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4000">
                <a:latin typeface="Arial" charset="0"/>
              </a:endParaRPr>
            </a:p>
          </p:txBody>
        </p:sp>
        <p:sp>
          <p:nvSpPr>
            <p:cNvPr id="421897" name="Oval 9"/>
            <p:cNvSpPr>
              <a:spLocks noChangeArrowheads="1"/>
            </p:cNvSpPr>
            <p:nvPr/>
          </p:nvSpPr>
          <p:spPr bwMode="auto">
            <a:xfrm>
              <a:off x="1440" y="211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u="sng">
                  <a:latin typeface="Arial" charset="0"/>
                </a:rPr>
                <a:t>Site 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1898" name="Oval 10"/>
            <p:cNvSpPr>
              <a:spLocks noChangeArrowheads="1"/>
            </p:cNvSpPr>
            <p:nvPr/>
          </p:nvSpPr>
          <p:spPr bwMode="auto">
            <a:xfrm>
              <a:off x="1968" y="211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>
                  <a:latin typeface="Arial" charset="0"/>
                </a:rPr>
                <a:t>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1899" name="Line 11"/>
            <p:cNvSpPr>
              <a:spLocks noChangeShapeType="1"/>
            </p:cNvSpPr>
            <p:nvPr/>
          </p:nvSpPr>
          <p:spPr bwMode="auto">
            <a:xfrm>
              <a:off x="1632" y="235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0" name="Oval 12"/>
            <p:cNvSpPr>
              <a:spLocks noChangeArrowheads="1"/>
            </p:cNvSpPr>
            <p:nvPr/>
          </p:nvSpPr>
          <p:spPr bwMode="auto">
            <a:xfrm>
              <a:off x="2448" y="340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Arial" charset="0"/>
                </a:rPr>
                <a:t>Site No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421901" name="Line 13"/>
            <p:cNvSpPr>
              <a:spLocks noChangeShapeType="1"/>
            </p:cNvSpPr>
            <p:nvPr/>
          </p:nvSpPr>
          <p:spPr bwMode="auto">
            <a:xfrm flipV="1">
              <a:off x="2640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902" name="Text Box 14"/>
            <p:cNvSpPr txBox="1">
              <a:spLocks noChangeArrowheads="1"/>
            </p:cNvSpPr>
            <p:nvPr/>
          </p:nvSpPr>
          <p:spPr bwMode="auto">
            <a:xfrm>
              <a:off x="2640" y="2807"/>
              <a:ext cx="158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1/n</a:t>
              </a:r>
            </a:p>
          </p:txBody>
        </p:sp>
        <p:sp>
          <p:nvSpPr>
            <p:cNvPr id="421903" name="Text Box 15"/>
            <p:cNvSpPr txBox="1">
              <a:spLocks noChangeArrowheads="1"/>
            </p:cNvSpPr>
            <p:nvPr/>
          </p:nvSpPr>
          <p:spPr bwMode="auto">
            <a:xfrm>
              <a:off x="2256" y="2711"/>
              <a:ext cx="104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421904" name="Line 16"/>
            <p:cNvSpPr>
              <a:spLocks noChangeShapeType="1"/>
            </p:cNvSpPr>
            <p:nvPr/>
          </p:nvSpPr>
          <p:spPr bwMode="auto">
            <a:xfrm flipH="1">
              <a:off x="2112" y="2352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DiveShop ER Diagram</a:t>
            </a:r>
          </a:p>
        </p:txBody>
      </p:sp>
      <p:grpSp>
        <p:nvGrpSpPr>
          <p:cNvPr id="436227" name="Group 3"/>
          <p:cNvGrpSpPr>
            <a:grpSpLocks/>
          </p:cNvGrpSpPr>
          <p:nvPr/>
        </p:nvGrpSpPr>
        <p:grpSpPr bwMode="auto">
          <a:xfrm>
            <a:off x="304800" y="990600"/>
            <a:ext cx="8610600" cy="5334000"/>
            <a:chOff x="384" y="1056"/>
            <a:chExt cx="5034" cy="2920"/>
          </a:xfrm>
        </p:grpSpPr>
        <p:sp>
          <p:nvSpPr>
            <p:cNvPr id="436228" name="Oval 4"/>
            <p:cNvSpPr>
              <a:spLocks noChangeArrowheads="1"/>
            </p:cNvSpPr>
            <p:nvPr/>
          </p:nvSpPr>
          <p:spPr bwMode="auto">
            <a:xfrm>
              <a:off x="2352" y="1056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Customer</a:t>
              </a:r>
            </a:p>
            <a:p>
              <a:pPr algn="ctr" eaLnBrk="0" hangingPunct="0"/>
              <a:r>
                <a:rPr lang="en-US" sz="1400" b="1" u="sng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29" name="Oval 5"/>
            <p:cNvSpPr>
              <a:spLocks noChangeArrowheads="1"/>
            </p:cNvSpPr>
            <p:nvPr/>
          </p:nvSpPr>
          <p:spPr bwMode="auto">
            <a:xfrm>
              <a:off x="3504" y="148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ShipVia</a:t>
              </a:r>
              <a:endParaRPr lang="en-US" b="1" u="sng">
                <a:latin typeface="Arial" charset="0"/>
              </a:endParaRPr>
            </a:p>
          </p:txBody>
        </p:sp>
        <p:grpSp>
          <p:nvGrpSpPr>
            <p:cNvPr id="436230" name="Group 6"/>
            <p:cNvGrpSpPr>
              <a:grpSpLocks/>
            </p:cNvGrpSpPr>
            <p:nvPr/>
          </p:nvGrpSpPr>
          <p:grpSpPr bwMode="auto">
            <a:xfrm>
              <a:off x="1008" y="1104"/>
              <a:ext cx="3783" cy="2872"/>
              <a:chOff x="1008" y="1104"/>
              <a:chExt cx="3783" cy="2872"/>
            </a:xfrm>
          </p:grpSpPr>
          <p:sp>
            <p:nvSpPr>
              <p:cNvPr id="436231" name="Rectangle 7"/>
              <p:cNvSpPr>
                <a:spLocks noChangeArrowheads="1"/>
              </p:cNvSpPr>
              <p:nvPr/>
            </p:nvSpPr>
            <p:spPr bwMode="auto">
              <a:xfrm>
                <a:off x="1680" y="1920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Dest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2" name="Rectangle 8"/>
              <p:cNvSpPr>
                <a:spLocks noChangeArrowheads="1"/>
              </p:cNvSpPr>
              <p:nvPr/>
            </p:nvSpPr>
            <p:spPr bwMode="auto">
              <a:xfrm>
                <a:off x="1680" y="2592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Sites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3" name="Rectangle 9"/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BioSite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4224" y="1776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ShipVia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5" name="Rectangle 11"/>
              <p:cNvSpPr>
                <a:spLocks noChangeArrowheads="1"/>
              </p:cNvSpPr>
              <p:nvPr/>
            </p:nvSpPr>
            <p:spPr bwMode="auto">
              <a:xfrm>
                <a:off x="2352" y="2976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ShipWrck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6" name="Rectangle 12"/>
              <p:cNvSpPr>
                <a:spLocks noChangeArrowheads="1"/>
              </p:cNvSpPr>
              <p:nvPr/>
            </p:nvSpPr>
            <p:spPr bwMode="auto">
              <a:xfrm>
                <a:off x="1008" y="3696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BioLife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7" name="Rectangle 1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DiveStok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8" name="Rectangle 14"/>
              <p:cNvSpPr>
                <a:spLocks noChangeArrowheads="1"/>
              </p:cNvSpPr>
              <p:nvPr/>
            </p:nvSpPr>
            <p:spPr bwMode="auto">
              <a:xfrm>
                <a:off x="3600" y="2784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DiveItem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39" name="Rectangle 15"/>
              <p:cNvSpPr>
                <a:spLocks noChangeArrowheads="1"/>
              </p:cNvSpPr>
              <p:nvPr/>
            </p:nvSpPr>
            <p:spPr bwMode="auto">
              <a:xfrm>
                <a:off x="2880" y="1872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DiveOrds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40" name="Rectangle 16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567" cy="2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DiveCust</a:t>
                </a:r>
                <a:endParaRPr lang="en-US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436241" name="AutoShape 17"/>
              <p:cNvSpPr>
                <a:spLocks noChangeArrowheads="1"/>
              </p:cNvSpPr>
              <p:nvPr/>
            </p:nvSpPr>
            <p:spPr bwMode="auto">
              <a:xfrm>
                <a:off x="3696" y="2160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42" name="Line 18"/>
              <p:cNvSpPr>
                <a:spLocks noChangeShapeType="1"/>
              </p:cNvSpPr>
              <p:nvPr/>
            </p:nvSpPr>
            <p:spPr bwMode="auto">
              <a:xfrm>
                <a:off x="1296" y="35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3" name="Line 19"/>
              <p:cNvSpPr>
                <a:spLocks noChangeShapeType="1"/>
              </p:cNvSpPr>
              <p:nvPr/>
            </p:nvSpPr>
            <p:spPr bwMode="auto">
              <a:xfrm>
                <a:off x="1296" y="326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4" name="Line 20"/>
              <p:cNvSpPr>
                <a:spLocks noChangeShapeType="1"/>
              </p:cNvSpPr>
              <p:nvPr/>
            </p:nvSpPr>
            <p:spPr bwMode="auto">
              <a:xfrm>
                <a:off x="1296" y="283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2256" y="273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2640" y="283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8" name="Line 24"/>
              <p:cNvSpPr>
                <a:spLocks noChangeShapeType="1"/>
              </p:cNvSpPr>
              <p:nvPr/>
            </p:nvSpPr>
            <p:spPr bwMode="auto">
              <a:xfrm>
                <a:off x="196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49" name="Line 25"/>
              <p:cNvSpPr>
                <a:spLocks noChangeShapeType="1"/>
              </p:cNvSpPr>
              <p:nvPr/>
            </p:nvSpPr>
            <p:spPr bwMode="auto">
              <a:xfrm>
                <a:off x="196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0" name="Line 26"/>
              <p:cNvSpPr>
                <a:spLocks noChangeShapeType="1"/>
              </p:cNvSpPr>
              <p:nvPr/>
            </p:nvSpPr>
            <p:spPr bwMode="auto">
              <a:xfrm>
                <a:off x="2256" y="201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1" name="Line 27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2" name="Line 28"/>
              <p:cNvSpPr>
                <a:spLocks noChangeShapeType="1"/>
              </p:cNvSpPr>
              <p:nvPr/>
            </p:nvSpPr>
            <p:spPr bwMode="auto">
              <a:xfrm>
                <a:off x="3168" y="13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3" name="Line 29"/>
              <p:cNvSpPr>
                <a:spLocks noChangeShapeType="1"/>
              </p:cNvSpPr>
              <p:nvPr/>
            </p:nvSpPr>
            <p:spPr bwMode="auto">
              <a:xfrm>
                <a:off x="3168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4" name="Line 30"/>
              <p:cNvSpPr>
                <a:spLocks noChangeShapeType="1"/>
              </p:cNvSpPr>
              <p:nvPr/>
            </p:nvSpPr>
            <p:spPr bwMode="auto">
              <a:xfrm flipV="1">
                <a:off x="3456" y="1920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5" name="Line 31"/>
              <p:cNvSpPr>
                <a:spLocks noChangeShapeType="1"/>
              </p:cNvSpPr>
              <p:nvPr/>
            </p:nvSpPr>
            <p:spPr bwMode="auto">
              <a:xfrm>
                <a:off x="3456" y="2016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6" name="Line 32"/>
              <p:cNvSpPr>
                <a:spLocks noChangeShapeType="1"/>
              </p:cNvSpPr>
              <p:nvPr/>
            </p:nvSpPr>
            <p:spPr bwMode="auto">
              <a:xfrm>
                <a:off x="3840" y="2352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57" name="AutoShape 33"/>
              <p:cNvSpPr>
                <a:spLocks noChangeArrowheads="1"/>
              </p:cNvSpPr>
              <p:nvPr/>
            </p:nvSpPr>
            <p:spPr bwMode="auto">
              <a:xfrm>
                <a:off x="2496" y="2640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58" name="AutoShape 34"/>
              <p:cNvSpPr>
                <a:spLocks noChangeArrowheads="1"/>
              </p:cNvSpPr>
              <p:nvPr/>
            </p:nvSpPr>
            <p:spPr bwMode="auto">
              <a:xfrm>
                <a:off x="1152" y="2640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59" name="AutoShape 35"/>
              <p:cNvSpPr>
                <a:spLocks noChangeArrowheads="1"/>
              </p:cNvSpPr>
              <p:nvPr/>
            </p:nvSpPr>
            <p:spPr bwMode="auto">
              <a:xfrm>
                <a:off x="1824" y="2304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0" name="AutoShape 36"/>
              <p:cNvSpPr>
                <a:spLocks noChangeArrowheads="1"/>
              </p:cNvSpPr>
              <p:nvPr/>
            </p:nvSpPr>
            <p:spPr bwMode="auto">
              <a:xfrm>
                <a:off x="2448" y="1920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1" name="AutoShape 37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2" name="AutoShape 38"/>
              <p:cNvSpPr>
                <a:spLocks noChangeArrowheads="1"/>
              </p:cNvSpPr>
              <p:nvPr/>
            </p:nvSpPr>
            <p:spPr bwMode="auto">
              <a:xfrm>
                <a:off x="3696" y="1824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3" name="AutoShape 39"/>
              <p:cNvSpPr>
                <a:spLocks noChangeArrowheads="1"/>
              </p:cNvSpPr>
              <p:nvPr/>
            </p:nvSpPr>
            <p:spPr bwMode="auto">
              <a:xfrm>
                <a:off x="3696" y="3264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4" name="AutoShape 40"/>
              <p:cNvSpPr>
                <a:spLocks noChangeArrowheads="1"/>
              </p:cNvSpPr>
              <p:nvPr/>
            </p:nvSpPr>
            <p:spPr bwMode="auto">
              <a:xfrm>
                <a:off x="1152" y="3360"/>
                <a:ext cx="288" cy="19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b="1">
                  <a:latin typeface="Arial" charset="0"/>
                </a:endParaRPr>
              </a:p>
            </p:txBody>
          </p:sp>
          <p:sp>
            <p:nvSpPr>
              <p:cNvPr id="436265" name="Line 41"/>
              <p:cNvSpPr>
                <a:spLocks noChangeShapeType="1"/>
              </p:cNvSpPr>
              <p:nvPr/>
            </p:nvSpPr>
            <p:spPr bwMode="auto">
              <a:xfrm>
                <a:off x="3840" y="30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66" name="Line 42"/>
              <p:cNvSpPr>
                <a:spLocks noChangeShapeType="1"/>
              </p:cNvSpPr>
              <p:nvPr/>
            </p:nvSpPr>
            <p:spPr bwMode="auto">
              <a:xfrm>
                <a:off x="3840" y="345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67" name="Line 43"/>
              <p:cNvSpPr>
                <a:spLocks noChangeShapeType="1"/>
              </p:cNvSpPr>
              <p:nvPr/>
            </p:nvSpPr>
            <p:spPr bwMode="auto">
              <a:xfrm>
                <a:off x="3984" y="19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6268" name="Oval 44"/>
            <p:cNvSpPr>
              <a:spLocks noChangeArrowheads="1"/>
            </p:cNvSpPr>
            <p:nvPr/>
          </p:nvSpPr>
          <p:spPr bwMode="auto">
            <a:xfrm>
              <a:off x="2448" y="1536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Customer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69" name="Line 45"/>
            <p:cNvSpPr>
              <a:spLocks noChangeShapeType="1"/>
            </p:cNvSpPr>
            <p:nvPr/>
          </p:nvSpPr>
          <p:spPr bwMode="auto">
            <a:xfrm>
              <a:off x="2736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0" name="Line 46"/>
            <p:cNvSpPr>
              <a:spLocks noChangeShapeType="1"/>
            </p:cNvSpPr>
            <p:nvPr/>
          </p:nvSpPr>
          <p:spPr bwMode="auto">
            <a:xfrm>
              <a:off x="2832" y="163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1" name="Oval 47"/>
            <p:cNvSpPr>
              <a:spLocks noChangeArrowheads="1"/>
            </p:cNvSpPr>
            <p:nvPr/>
          </p:nvSpPr>
          <p:spPr bwMode="auto">
            <a:xfrm>
              <a:off x="5040" y="182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ShipVia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72" name="Line 48"/>
            <p:cNvSpPr>
              <a:spLocks noChangeShapeType="1"/>
            </p:cNvSpPr>
            <p:nvPr/>
          </p:nvSpPr>
          <p:spPr bwMode="auto">
            <a:xfrm flipH="1">
              <a:off x="3360" y="1680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3" name="Line 49"/>
            <p:cNvSpPr>
              <a:spLocks noChangeShapeType="1"/>
            </p:cNvSpPr>
            <p:nvPr/>
          </p:nvSpPr>
          <p:spPr bwMode="auto">
            <a:xfrm flipH="1">
              <a:off x="4800" y="19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4" name="Oval 50"/>
            <p:cNvSpPr>
              <a:spLocks noChangeArrowheads="1"/>
            </p:cNvSpPr>
            <p:nvPr/>
          </p:nvSpPr>
          <p:spPr bwMode="auto">
            <a:xfrm>
              <a:off x="2976" y="230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Order</a:t>
              </a:r>
            </a:p>
            <a:p>
              <a:pPr algn="ctr" eaLnBrk="0" hangingPunct="0"/>
              <a:r>
                <a:rPr lang="en-US" sz="1400" b="1" u="sng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75" name="Oval 51"/>
            <p:cNvSpPr>
              <a:spLocks noChangeArrowheads="1"/>
            </p:cNvSpPr>
            <p:nvPr/>
          </p:nvSpPr>
          <p:spPr bwMode="auto">
            <a:xfrm>
              <a:off x="4368" y="254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Order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76" name="Oval 52"/>
            <p:cNvSpPr>
              <a:spLocks noChangeArrowheads="1"/>
            </p:cNvSpPr>
            <p:nvPr/>
          </p:nvSpPr>
          <p:spPr bwMode="auto">
            <a:xfrm>
              <a:off x="4368" y="2976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Item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77" name="Oval 53"/>
            <p:cNvSpPr>
              <a:spLocks noChangeArrowheads="1"/>
            </p:cNvSpPr>
            <p:nvPr/>
          </p:nvSpPr>
          <p:spPr bwMode="auto">
            <a:xfrm>
              <a:off x="4368" y="3696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Item</a:t>
              </a:r>
            </a:p>
            <a:p>
              <a:pPr algn="ctr" eaLnBrk="0" hangingPunct="0"/>
              <a:r>
                <a:rPr lang="en-US" sz="1400" b="1" u="sng">
                  <a:latin typeface="Arial" charset="0"/>
                </a:rPr>
                <a:t>No</a:t>
              </a:r>
              <a:endParaRPr lang="en-US" b="1" u="sng">
                <a:latin typeface="Arial" charset="0"/>
              </a:endParaRPr>
            </a:p>
          </p:txBody>
        </p:sp>
        <p:sp>
          <p:nvSpPr>
            <p:cNvPr id="436278" name="Line 54"/>
            <p:cNvSpPr>
              <a:spLocks noChangeShapeType="1"/>
            </p:cNvSpPr>
            <p:nvPr/>
          </p:nvSpPr>
          <p:spPr bwMode="auto">
            <a:xfrm>
              <a:off x="4176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79" name="Line 55"/>
            <p:cNvSpPr>
              <a:spLocks noChangeShapeType="1"/>
            </p:cNvSpPr>
            <p:nvPr/>
          </p:nvSpPr>
          <p:spPr bwMode="auto">
            <a:xfrm>
              <a:off x="4176" y="292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0" name="Line 56"/>
            <p:cNvSpPr>
              <a:spLocks noChangeShapeType="1"/>
            </p:cNvSpPr>
            <p:nvPr/>
          </p:nvSpPr>
          <p:spPr bwMode="auto">
            <a:xfrm flipH="1">
              <a:off x="4176" y="264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1" name="Line 57"/>
            <p:cNvSpPr>
              <a:spLocks noChangeShapeType="1"/>
            </p:cNvSpPr>
            <p:nvPr/>
          </p:nvSpPr>
          <p:spPr bwMode="auto">
            <a:xfrm flipV="1">
              <a:off x="3168" y="21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2" name="Oval 58"/>
            <p:cNvSpPr>
              <a:spLocks noChangeArrowheads="1"/>
            </p:cNvSpPr>
            <p:nvPr/>
          </p:nvSpPr>
          <p:spPr bwMode="auto">
            <a:xfrm>
              <a:off x="1536" y="148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 sz="1400" b="1" u="sng">
                  <a:latin typeface="Arial" charset="0"/>
                </a:rPr>
                <a:t>Name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83" name="Oval 59"/>
            <p:cNvSpPr>
              <a:spLocks noChangeArrowheads="1"/>
            </p:cNvSpPr>
            <p:nvPr/>
          </p:nvSpPr>
          <p:spPr bwMode="auto">
            <a:xfrm>
              <a:off x="2496" y="230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Destination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84" name="Line 60"/>
            <p:cNvSpPr>
              <a:spLocks noChangeShapeType="1"/>
            </p:cNvSpPr>
            <p:nvPr/>
          </p:nvSpPr>
          <p:spPr bwMode="auto">
            <a:xfrm>
              <a:off x="1776" y="17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5" name="Line 61"/>
            <p:cNvSpPr>
              <a:spLocks noChangeShapeType="1"/>
            </p:cNvSpPr>
            <p:nvPr/>
          </p:nvSpPr>
          <p:spPr bwMode="auto">
            <a:xfrm flipV="1">
              <a:off x="2736" y="216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86" name="Oval 62"/>
            <p:cNvSpPr>
              <a:spLocks noChangeArrowheads="1"/>
            </p:cNvSpPr>
            <p:nvPr/>
          </p:nvSpPr>
          <p:spPr bwMode="auto">
            <a:xfrm>
              <a:off x="384" y="3744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sz="1400" b="1" u="sng">
                  <a:latin typeface="Arial" charset="0"/>
                </a:rPr>
                <a:t>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87" name="Oval 63"/>
            <p:cNvSpPr>
              <a:spLocks noChangeArrowheads="1"/>
            </p:cNvSpPr>
            <p:nvPr/>
          </p:nvSpPr>
          <p:spPr bwMode="auto">
            <a:xfrm>
              <a:off x="864" y="2400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 u="sng">
                  <a:latin typeface="Arial" charset="0"/>
                </a:rPr>
                <a:t>Site 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88" name="Oval 64"/>
            <p:cNvSpPr>
              <a:spLocks noChangeArrowheads="1"/>
            </p:cNvSpPr>
            <p:nvPr/>
          </p:nvSpPr>
          <p:spPr bwMode="auto">
            <a:xfrm>
              <a:off x="1056" y="172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89" name="Oval 65"/>
            <p:cNvSpPr>
              <a:spLocks noChangeArrowheads="1"/>
            </p:cNvSpPr>
            <p:nvPr/>
          </p:nvSpPr>
          <p:spPr bwMode="auto">
            <a:xfrm>
              <a:off x="384" y="2832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Site 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90" name="Oval 66"/>
            <p:cNvSpPr>
              <a:spLocks noChangeArrowheads="1"/>
            </p:cNvSpPr>
            <p:nvPr/>
          </p:nvSpPr>
          <p:spPr bwMode="auto">
            <a:xfrm>
              <a:off x="1200" y="220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Destination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91" name="Line 67"/>
            <p:cNvSpPr>
              <a:spLocks noChangeShapeType="1"/>
            </p:cNvSpPr>
            <p:nvPr/>
          </p:nvSpPr>
          <p:spPr bwMode="auto">
            <a:xfrm>
              <a:off x="1440" y="182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2" name="Line 68"/>
            <p:cNvSpPr>
              <a:spLocks noChangeShapeType="1"/>
            </p:cNvSpPr>
            <p:nvPr/>
          </p:nvSpPr>
          <p:spPr bwMode="auto">
            <a:xfrm>
              <a:off x="1584" y="235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3" name="Line 69"/>
            <p:cNvSpPr>
              <a:spLocks noChangeShapeType="1"/>
            </p:cNvSpPr>
            <p:nvPr/>
          </p:nvSpPr>
          <p:spPr bwMode="auto">
            <a:xfrm>
              <a:off x="1248" y="2496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4" name="Oval 70"/>
            <p:cNvSpPr>
              <a:spLocks noChangeArrowheads="1"/>
            </p:cNvSpPr>
            <p:nvPr/>
          </p:nvSpPr>
          <p:spPr bwMode="auto">
            <a:xfrm>
              <a:off x="384" y="316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Species</a:t>
              </a:r>
            </a:p>
            <a:p>
              <a:pPr algn="ctr" eaLnBrk="0" hangingPunct="0"/>
              <a:r>
                <a:rPr lang="en-US" sz="1400" b="1">
                  <a:latin typeface="Arial" charset="0"/>
                </a:rPr>
                <a:t>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95" name="Oval 71"/>
            <p:cNvSpPr>
              <a:spLocks noChangeArrowheads="1"/>
            </p:cNvSpPr>
            <p:nvPr/>
          </p:nvSpPr>
          <p:spPr bwMode="auto">
            <a:xfrm>
              <a:off x="2448" y="3408"/>
              <a:ext cx="378" cy="2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Site No</a:t>
              </a:r>
              <a:endParaRPr lang="en-US" b="1">
                <a:latin typeface="Arial" charset="0"/>
              </a:endParaRPr>
            </a:p>
          </p:txBody>
        </p:sp>
        <p:sp>
          <p:nvSpPr>
            <p:cNvPr id="436296" name="Line 72"/>
            <p:cNvSpPr>
              <a:spLocks noChangeShapeType="1"/>
            </p:cNvSpPr>
            <p:nvPr/>
          </p:nvSpPr>
          <p:spPr bwMode="auto">
            <a:xfrm flipV="1">
              <a:off x="2640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7" name="Line 73"/>
            <p:cNvSpPr>
              <a:spLocks noChangeShapeType="1"/>
            </p:cNvSpPr>
            <p:nvPr/>
          </p:nvSpPr>
          <p:spPr bwMode="auto">
            <a:xfrm>
              <a:off x="768" y="292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8" name="Line 74"/>
            <p:cNvSpPr>
              <a:spLocks noChangeShapeType="1"/>
            </p:cNvSpPr>
            <p:nvPr/>
          </p:nvSpPr>
          <p:spPr bwMode="auto">
            <a:xfrm flipV="1">
              <a:off x="768" y="3168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299" name="Line 75"/>
            <p:cNvSpPr>
              <a:spLocks noChangeShapeType="1"/>
            </p:cNvSpPr>
            <p:nvPr/>
          </p:nvSpPr>
          <p:spPr bwMode="auto">
            <a:xfrm>
              <a:off x="768" y="38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6300" name="Text Box 76"/>
          <p:cNvSpPr txBox="1">
            <a:spLocks noChangeArrowheads="1"/>
          </p:cNvSpPr>
          <p:nvPr/>
        </p:nvSpPr>
        <p:spPr bwMode="auto">
          <a:xfrm>
            <a:off x="2286000" y="4038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1" name="Text Box 77"/>
          <p:cNvSpPr txBox="1">
            <a:spLocks noChangeArrowheads="1"/>
          </p:cNvSpPr>
          <p:nvPr/>
        </p:nvSpPr>
        <p:spPr bwMode="auto">
          <a:xfrm>
            <a:off x="2971800" y="30480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2" name="Text Box 78"/>
          <p:cNvSpPr txBox="1">
            <a:spLocks noChangeArrowheads="1"/>
          </p:cNvSpPr>
          <p:nvPr/>
        </p:nvSpPr>
        <p:spPr bwMode="auto">
          <a:xfrm>
            <a:off x="3581400" y="27432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3" name="Text Box 79"/>
          <p:cNvSpPr txBox="1">
            <a:spLocks noChangeArrowheads="1"/>
          </p:cNvSpPr>
          <p:nvPr/>
        </p:nvSpPr>
        <p:spPr bwMode="auto">
          <a:xfrm>
            <a:off x="5029200" y="16002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4" name="Text Box 80"/>
          <p:cNvSpPr txBox="1">
            <a:spLocks noChangeArrowheads="1"/>
          </p:cNvSpPr>
          <p:nvPr/>
        </p:nvSpPr>
        <p:spPr bwMode="auto">
          <a:xfrm>
            <a:off x="5562600" y="2895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5" name="Text Box 81"/>
          <p:cNvSpPr txBox="1">
            <a:spLocks noChangeArrowheads="1"/>
          </p:cNvSpPr>
          <p:nvPr/>
        </p:nvSpPr>
        <p:spPr bwMode="auto">
          <a:xfrm>
            <a:off x="6019800" y="5562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6" name="Text Box 82"/>
          <p:cNvSpPr txBox="1">
            <a:spLocks noChangeArrowheads="1"/>
          </p:cNvSpPr>
          <p:nvPr/>
        </p:nvSpPr>
        <p:spPr bwMode="auto">
          <a:xfrm>
            <a:off x="4191000" y="4267200"/>
            <a:ext cx="3143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1/n</a:t>
            </a:r>
          </a:p>
        </p:txBody>
      </p:sp>
      <p:sp>
        <p:nvSpPr>
          <p:cNvPr id="436307" name="Text Box 83"/>
          <p:cNvSpPr txBox="1">
            <a:spLocks noChangeArrowheads="1"/>
          </p:cNvSpPr>
          <p:nvPr/>
        </p:nvSpPr>
        <p:spPr bwMode="auto">
          <a:xfrm>
            <a:off x="1905000" y="56388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8" name="Text Box 84"/>
          <p:cNvSpPr txBox="1">
            <a:spLocks noChangeArrowheads="1"/>
          </p:cNvSpPr>
          <p:nvPr/>
        </p:nvSpPr>
        <p:spPr bwMode="auto">
          <a:xfrm>
            <a:off x="6477000" y="2514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  <p:sp>
        <p:nvSpPr>
          <p:cNvPr id="436309" name="Text Box 85"/>
          <p:cNvSpPr txBox="1">
            <a:spLocks noChangeArrowheads="1"/>
          </p:cNvSpPr>
          <p:nvPr/>
        </p:nvSpPr>
        <p:spPr bwMode="auto">
          <a:xfrm>
            <a:off x="5562600" y="2514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0" name="Text Box 86"/>
          <p:cNvSpPr txBox="1">
            <a:spLocks noChangeArrowheads="1"/>
          </p:cNvSpPr>
          <p:nvPr/>
        </p:nvSpPr>
        <p:spPr bwMode="auto">
          <a:xfrm>
            <a:off x="6019800" y="38862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1" name="Text Box 87"/>
          <p:cNvSpPr txBox="1">
            <a:spLocks noChangeArrowheads="1"/>
          </p:cNvSpPr>
          <p:nvPr/>
        </p:nvSpPr>
        <p:spPr bwMode="auto">
          <a:xfrm>
            <a:off x="6019800" y="46482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2" name="Text Box 88"/>
          <p:cNvSpPr txBox="1">
            <a:spLocks noChangeArrowheads="1"/>
          </p:cNvSpPr>
          <p:nvPr/>
        </p:nvSpPr>
        <p:spPr bwMode="auto">
          <a:xfrm>
            <a:off x="5029200" y="22860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3" name="Text Box 89"/>
          <p:cNvSpPr txBox="1">
            <a:spLocks noChangeArrowheads="1"/>
          </p:cNvSpPr>
          <p:nvPr/>
        </p:nvSpPr>
        <p:spPr bwMode="auto">
          <a:xfrm>
            <a:off x="3048000" y="35814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4" name="Text Box 90"/>
          <p:cNvSpPr txBox="1">
            <a:spLocks noChangeArrowheads="1"/>
          </p:cNvSpPr>
          <p:nvPr/>
        </p:nvSpPr>
        <p:spPr bwMode="auto">
          <a:xfrm>
            <a:off x="1905000" y="42672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5" name="Text Box 91"/>
          <p:cNvSpPr txBox="1">
            <a:spLocks noChangeArrowheads="1"/>
          </p:cNvSpPr>
          <p:nvPr/>
        </p:nvSpPr>
        <p:spPr bwMode="auto">
          <a:xfrm>
            <a:off x="1905000" y="49530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6" name="Text Box 92"/>
          <p:cNvSpPr txBox="1">
            <a:spLocks noChangeArrowheads="1"/>
          </p:cNvSpPr>
          <p:nvPr/>
        </p:nvSpPr>
        <p:spPr bwMode="auto">
          <a:xfrm>
            <a:off x="4343400" y="25908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n</a:t>
            </a:r>
          </a:p>
        </p:txBody>
      </p:sp>
      <p:sp>
        <p:nvSpPr>
          <p:cNvPr id="436317" name="Text Box 93"/>
          <p:cNvSpPr txBox="1">
            <a:spLocks noChangeArrowheads="1"/>
          </p:cNvSpPr>
          <p:nvPr/>
        </p:nvSpPr>
        <p:spPr bwMode="auto">
          <a:xfrm>
            <a:off x="3581400" y="40386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800"/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must be calculated?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Total price for equipment rental?</a:t>
            </a:r>
          </a:p>
          <a:p>
            <a:r>
              <a:rPr lang="en-US"/>
              <a:t>Total price for equipment sale?</a:t>
            </a:r>
          </a:p>
          <a:p>
            <a:r>
              <a:rPr lang="en-US"/>
              <a:t>Total price of an order?</a:t>
            </a:r>
          </a:p>
          <a:p>
            <a:pPr lvl="1"/>
            <a:r>
              <a:rPr lang="en-US"/>
              <a:t>Vacation price</a:t>
            </a:r>
          </a:p>
          <a:p>
            <a:pPr lvl="1"/>
            <a:r>
              <a:rPr lang="en-US"/>
              <a:t>Equipment  (rental or sale)</a:t>
            </a:r>
          </a:p>
          <a:p>
            <a:pPr lvl="1"/>
            <a:r>
              <a:rPr lang="en-US"/>
              <a:t>Shipping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Missing??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Not really an </a:t>
            </a:r>
            <a:r>
              <a:rPr lang="ja-JP" altLang="en-US" sz="2800">
                <a:latin typeface="Arial"/>
              </a:rPr>
              <a:t>“</a:t>
            </a:r>
            <a:r>
              <a:rPr lang="en-US" sz="2800"/>
              <a:t>enterprise-wide</a:t>
            </a:r>
            <a:r>
              <a:rPr lang="ja-JP" altLang="en-US" sz="2800">
                <a:latin typeface="Arial"/>
              </a:rPr>
              <a:t>”</a:t>
            </a:r>
            <a:r>
              <a:rPr lang="en-US" sz="2800"/>
              <a:t> database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personnel…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Sales people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Dive masters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Boat captains and crew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payroll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Local arrangements…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Dive Boats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Charter bookings?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Hotels?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Suppliers/Wholesalers for dive equipment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Orders for new/replacement equipment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history (only current or last order)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Diveshop</a:t>
            </a:r>
            <a:r>
              <a:rPr lang="en-US" dirty="0"/>
              <a:t>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take </a:t>
            </a:r>
            <a:r>
              <a:rPr lang="en-US" dirty="0" smtClean="0"/>
              <a:t>a </a:t>
            </a:r>
            <a:r>
              <a:rPr lang="en-US" dirty="0"/>
              <a:t>look at </a:t>
            </a:r>
            <a:r>
              <a:rPr lang="en-US" dirty="0" smtClean="0"/>
              <a:t>the the </a:t>
            </a:r>
            <a:r>
              <a:rPr lang="en-US" dirty="0"/>
              <a:t>MySQL </a:t>
            </a:r>
            <a:r>
              <a:rPr lang="en-US" dirty="0" smtClean="0"/>
              <a:t>version of the </a:t>
            </a:r>
            <a:r>
              <a:rPr lang="en-US" dirty="0" err="1" smtClean="0"/>
              <a:t>DiveShop</a:t>
            </a:r>
            <a:r>
              <a:rPr lang="en-US" dirty="0" smtClean="0"/>
              <a:t> database </a:t>
            </a:r>
            <a:r>
              <a:rPr lang="en-US" dirty="0"/>
              <a:t>using </a:t>
            </a:r>
            <a:r>
              <a:rPr lang="en-US" dirty="0" err="1"/>
              <a:t>phpMyAdmin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49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549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Developing </a:t>
            </a:r>
            <a:r>
              <a:rPr lang="en-US" dirty="0"/>
              <a:t>the Conceptual Model for the </a:t>
            </a:r>
            <a:r>
              <a:rPr lang="en-US" dirty="0" err="1"/>
              <a:t>Diveshop</a:t>
            </a:r>
            <a:r>
              <a:rPr lang="en-US" dirty="0"/>
              <a:t> Database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version of </a:t>
            </a:r>
            <a:r>
              <a:rPr lang="en-US" dirty="0" err="1"/>
              <a:t>Diveshop</a:t>
            </a:r>
            <a:endParaRPr lang="en-US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MySQL version of the database is available </a:t>
            </a:r>
            <a:r>
              <a:rPr lang="en-US" dirty="0" smtClean="0"/>
              <a:t>for download through </a:t>
            </a:r>
            <a:r>
              <a:rPr lang="en-US" dirty="0"/>
              <a:t>the class web site</a:t>
            </a:r>
          </a:p>
          <a:p>
            <a:r>
              <a:rPr lang="en-US" dirty="0" err="1"/>
              <a:t>phpMyAdmin</a:t>
            </a:r>
            <a:r>
              <a:rPr lang="en-US" dirty="0"/>
              <a:t> is a web-based interface for MySQL databases providing simple access and modification functions</a:t>
            </a:r>
          </a:p>
          <a:p>
            <a:pPr lvl="1"/>
            <a:r>
              <a:rPr lang="en-US" dirty="0"/>
              <a:t>Not really a full DB environment, but has many useful </a:t>
            </a:r>
            <a:r>
              <a:rPr lang="en-US" dirty="0" smtClean="0"/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6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phpMyAdmin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phpMyAdmin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been set up for </a:t>
            </a:r>
            <a:r>
              <a:rPr lang="en-US" dirty="0" err="1"/>
              <a:t>iSchool</a:t>
            </a:r>
            <a:r>
              <a:rPr lang="en-US" dirty="0"/>
              <a:t> </a:t>
            </a:r>
            <a:r>
              <a:rPr lang="en-US" dirty="0" smtClean="0"/>
              <a:t>MySQL database accounts</a:t>
            </a:r>
            <a:endParaRPr lang="en-US" dirty="0"/>
          </a:p>
          <a:p>
            <a:r>
              <a:rPr lang="en-US" dirty="0"/>
              <a:t>It can be accessed </a:t>
            </a:r>
            <a:r>
              <a:rPr lang="en-US" dirty="0" smtClean="0"/>
              <a:t>at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https://groups.ischool.berkeley.edu/pma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Need to have I School login/pw and MySQL login and pw</a:t>
            </a:r>
            <a:endParaRPr lang="en-US" dirty="0"/>
          </a:p>
          <a:p>
            <a:r>
              <a:rPr lang="en-US" dirty="0"/>
              <a:t>Quick Demo…</a:t>
            </a:r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 1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courses.ischool.berkeley.edu/i257/</a:t>
            </a:r>
            <a:r>
              <a:rPr lang="en-US" sz="2800" dirty="0" smtClean="0">
                <a:hlinkClick r:id="rId3"/>
              </a:rPr>
              <a:t>s18/</a:t>
            </a:r>
            <a:r>
              <a:rPr lang="en-US" sz="2800" dirty="0" smtClean="0">
                <a:hlinkClick r:id="rId3"/>
              </a:rPr>
              <a:t>assignments.php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</a:t>
            </a:r>
            <a:r>
              <a:rPr lang="en-US" smtClean="0"/>
              <a:t>Week</a:t>
            </a:r>
            <a:endParaRPr lang="en-US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Tuesday:   </a:t>
            </a:r>
          </a:p>
          <a:p>
            <a:pPr lvl="1"/>
            <a:r>
              <a:rPr lang="en-US" dirty="0" smtClean="0"/>
              <a:t>Workshop on SQL</a:t>
            </a:r>
          </a:p>
          <a:p>
            <a:pPr lvl="1"/>
            <a:r>
              <a:rPr lang="en-US" dirty="0" smtClean="0"/>
              <a:t>Workshop on Personal/Group DBs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287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 Conceptual Model</a:t>
            </a:r>
          </a:p>
        </p:txBody>
      </p:sp>
      <p:sp>
        <p:nvSpPr>
          <p:cNvPr id="32871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Overall view of the database that integrates all the needed information discovered during the requirements analysis.</a:t>
            </a:r>
          </a:p>
          <a:p>
            <a:r>
              <a:rPr lang="en-US" sz="2800" dirty="0"/>
              <a:t>Elements of the Conceptual Model are represented by diagrams, </a:t>
            </a:r>
            <a:r>
              <a:rPr lang="en-US" sz="2800" i="1" dirty="0">
                <a:solidFill>
                  <a:schemeClr val="accent2"/>
                </a:solidFill>
              </a:rPr>
              <a:t>Entity-Relationship or ER Diagrams</a:t>
            </a:r>
            <a:r>
              <a:rPr lang="en-US" sz="2800" dirty="0"/>
              <a:t>, that show the meanings and relationships of those elements independent of any particular database systems or implementation details.</a:t>
            </a:r>
          </a:p>
          <a:p>
            <a:r>
              <a:rPr lang="en-US" sz="2800" dirty="0"/>
              <a:t>Can also be represented using other modeling tools (such as UML)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 Conceptual Model</a:t>
            </a:r>
          </a:p>
        </p:txBody>
      </p:sp>
      <p:sp>
        <p:nvSpPr>
          <p:cNvPr id="3932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Building the Conceptual Model for the Diveshop database</a:t>
            </a:r>
          </a:p>
        </p:txBody>
      </p:sp>
      <p:pic>
        <p:nvPicPr>
          <p:cNvPr id="393220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0"/>
            <a:ext cx="21812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a Conceptual Model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look at a small business  -- a </a:t>
            </a:r>
            <a:r>
              <a:rPr lang="en-US" dirty="0" err="1"/>
              <a:t>diveshop</a:t>
            </a:r>
            <a:r>
              <a:rPr lang="en-US" dirty="0"/>
              <a:t> that offers </a:t>
            </a:r>
            <a:r>
              <a:rPr lang="en-US" dirty="0" smtClean="0"/>
              <a:t>scuba diving </a:t>
            </a:r>
            <a:r>
              <a:rPr lang="en-US" dirty="0"/>
              <a:t>adventure vacations </a:t>
            </a:r>
          </a:p>
          <a:p>
            <a:r>
              <a:rPr lang="en-US" b="1" dirty="0"/>
              <a:t>Assume </a:t>
            </a:r>
            <a:r>
              <a:rPr lang="en-US" dirty="0"/>
              <a:t>that we </a:t>
            </a:r>
            <a:r>
              <a:rPr lang="en-US" dirty="0" smtClean="0"/>
              <a:t>have already </a:t>
            </a:r>
            <a:r>
              <a:rPr lang="en-US" dirty="0"/>
              <a:t>done interviews with the business and found out the </a:t>
            </a:r>
            <a:r>
              <a:rPr lang="en-US" i="1" dirty="0"/>
              <a:t>following information </a:t>
            </a:r>
            <a:r>
              <a:rPr lang="en-US" dirty="0"/>
              <a:t>about the forms used and types of information kept in files and used for business operations...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Business Operations</a:t>
            </a:r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shop takes orders from customers for dive vacations.</a:t>
            </a:r>
          </a:p>
          <a:p>
            <a:r>
              <a:rPr lang="en-US"/>
              <a:t>It ships information about the dive vacation to the customers.</a:t>
            </a:r>
          </a:p>
          <a:p>
            <a:r>
              <a:rPr lang="en-US"/>
              <a:t>It rents diving equipment for the divers going on the trips (these may include additional people other than the customer)</a:t>
            </a:r>
          </a:p>
          <a:p>
            <a:r>
              <a:rPr lang="en-US"/>
              <a:t>It bills the customer for the vacation and for equipment rental or sales.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IS 257 – Fall 2015</a:t>
            </a:r>
            <a:endParaRPr lang="en-US"/>
          </a:p>
        </p:txBody>
      </p:sp>
      <p:sp>
        <p:nvSpPr>
          <p:cNvPr id="396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Operations (cont.)</a:t>
            </a:r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arranges sub-trips to particular dive sites at the primary location</a:t>
            </a:r>
          </a:p>
          <a:p>
            <a:pPr lvl="1"/>
            <a:r>
              <a:rPr lang="en-US" i="1" dirty="0"/>
              <a:t>NOTE: This needs expanding </a:t>
            </a:r>
            <a:r>
              <a:rPr lang="en-US" i="1" dirty="0" smtClean="0"/>
              <a:t>– e.g., </a:t>
            </a:r>
            <a:r>
              <a:rPr lang="en-US" i="1" dirty="0"/>
              <a:t>charter boats, </a:t>
            </a:r>
            <a:r>
              <a:rPr lang="en-US" i="1" dirty="0" err="1"/>
              <a:t>divemasters</a:t>
            </a:r>
            <a:r>
              <a:rPr lang="en-US" i="1" dirty="0"/>
              <a:t>, local dive companies</a:t>
            </a:r>
          </a:p>
          <a:p>
            <a:r>
              <a:rPr lang="en-US" dirty="0"/>
              <a:t>It provides information about the features of various sites to help customers choose their destinations.</a:t>
            </a:r>
          </a:p>
          <a:p>
            <a:pPr lvl="1"/>
            <a:r>
              <a:rPr lang="en-US" dirty="0"/>
              <a:t>Features include sea life found at the location and shipwrecks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Futura Md BT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1707</Words>
  <Application>Microsoft Macintosh PowerPoint</Application>
  <PresentationFormat>On-screen Show (4:3)</PresentationFormat>
  <Paragraphs>582</Paragraphs>
  <Slides>43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Database Design: Conceptual Model and ER Diagramming</vt:lpstr>
      <vt:lpstr>Announcements</vt:lpstr>
      <vt:lpstr>Note on drawing diagrams</vt:lpstr>
      <vt:lpstr>Lecture Outline</vt:lpstr>
      <vt:lpstr>Developing a Conceptual Model</vt:lpstr>
      <vt:lpstr>Developing a Conceptual Model</vt:lpstr>
      <vt:lpstr>Developing a Conceptual Model</vt:lpstr>
      <vt:lpstr>Primary Business Operations</vt:lpstr>
      <vt:lpstr>Business Operations (cont.)</vt:lpstr>
      <vt:lpstr>Business Operations (cont.)</vt:lpstr>
      <vt:lpstr>Business Operations (cont.)</vt:lpstr>
      <vt:lpstr>Business Operations (cont.)</vt:lpstr>
      <vt:lpstr>Entities </vt:lpstr>
      <vt:lpstr>Diveshop Entities: DIVECUST</vt:lpstr>
      <vt:lpstr>Diveshop Entities: DIVEORDS</vt:lpstr>
      <vt:lpstr>Diveshop Entities: DIVEITEM</vt:lpstr>
      <vt:lpstr>Diveshop Entities: SHIPVIA</vt:lpstr>
      <vt:lpstr>Diveshop Entities: DIVESTOK</vt:lpstr>
      <vt:lpstr>Diveshop Entities: DEST</vt:lpstr>
      <vt:lpstr>Diveshop Entities: SITES</vt:lpstr>
      <vt:lpstr>Diveshop Entities: BIOSITE</vt:lpstr>
      <vt:lpstr>Diveshop Entities: BIOLIFE</vt:lpstr>
      <vt:lpstr>Diveshop Entities: SHIPWRCK</vt:lpstr>
      <vt:lpstr>Functional areas</vt:lpstr>
      <vt:lpstr>Ordering</vt:lpstr>
      <vt:lpstr>Ordering</vt:lpstr>
      <vt:lpstr>Ordering Normalization</vt:lpstr>
      <vt:lpstr>Details of DiveItem</vt:lpstr>
      <vt:lpstr>Ordering: Full ER</vt:lpstr>
      <vt:lpstr>Location/Site Selection</vt:lpstr>
      <vt:lpstr>Destination/ Sites </vt:lpstr>
      <vt:lpstr>Sites and Sea Life 1</vt:lpstr>
      <vt:lpstr>Diveshop ER diagram: BioSite</vt:lpstr>
      <vt:lpstr>Sites and Sea Life 2</vt:lpstr>
      <vt:lpstr>Sites and Shipwrecks</vt:lpstr>
      <vt:lpstr>DiveShop ER Diagram</vt:lpstr>
      <vt:lpstr>What must be calculated?</vt:lpstr>
      <vt:lpstr>What is Missing??</vt:lpstr>
      <vt:lpstr>Diveshop database</vt:lpstr>
      <vt:lpstr>MySQL version of Diveshop</vt:lpstr>
      <vt:lpstr>phpMyAdmin</vt:lpstr>
      <vt:lpstr>Assignment  1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Kay Ashaolu</cp:lastModifiedBy>
  <cp:revision>149</cp:revision>
  <dcterms:created xsi:type="dcterms:W3CDTF">2002-08-26T07:08:49Z</dcterms:created>
  <dcterms:modified xsi:type="dcterms:W3CDTF">2018-01-26T21:49:21Z</dcterms:modified>
</cp:coreProperties>
</file>