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863" r:id="rId3"/>
    <p:sldId id="864" r:id="rId4"/>
    <p:sldId id="865" r:id="rId5"/>
    <p:sldId id="866" r:id="rId6"/>
    <p:sldId id="867" r:id="rId7"/>
    <p:sldId id="868" r:id="rId8"/>
    <p:sldId id="806" r:id="rId9"/>
    <p:sldId id="837" r:id="rId10"/>
    <p:sldId id="838" r:id="rId11"/>
    <p:sldId id="839" r:id="rId12"/>
    <p:sldId id="840" r:id="rId13"/>
    <p:sldId id="810" r:id="rId14"/>
    <p:sldId id="841" r:id="rId15"/>
    <p:sldId id="842" r:id="rId16"/>
    <p:sldId id="811" r:id="rId17"/>
    <p:sldId id="812" r:id="rId18"/>
    <p:sldId id="813" r:id="rId19"/>
    <p:sldId id="814" r:id="rId20"/>
    <p:sldId id="831" r:id="rId21"/>
    <p:sldId id="843" r:id="rId22"/>
    <p:sldId id="844" r:id="rId23"/>
    <p:sldId id="828" r:id="rId24"/>
    <p:sldId id="829" r:id="rId25"/>
    <p:sldId id="830" r:id="rId26"/>
    <p:sldId id="820" r:id="rId27"/>
    <p:sldId id="821" r:id="rId28"/>
    <p:sldId id="822" r:id="rId29"/>
    <p:sldId id="823" r:id="rId30"/>
    <p:sldId id="824" r:id="rId31"/>
    <p:sldId id="845" r:id="rId32"/>
    <p:sldId id="846" r:id="rId33"/>
    <p:sldId id="847" r:id="rId34"/>
    <p:sldId id="848" r:id="rId35"/>
    <p:sldId id="849" r:id="rId36"/>
    <p:sldId id="850" r:id="rId37"/>
    <p:sldId id="851" r:id="rId38"/>
    <p:sldId id="852" r:id="rId39"/>
    <p:sldId id="862" r:id="rId40"/>
    <p:sldId id="869" r:id="rId41"/>
    <p:sldId id="870" r:id="rId42"/>
    <p:sldId id="871" r:id="rId43"/>
    <p:sldId id="884" r:id="rId44"/>
    <p:sldId id="872" r:id="rId45"/>
    <p:sldId id="874" r:id="rId46"/>
    <p:sldId id="875" r:id="rId47"/>
    <p:sldId id="876" r:id="rId48"/>
    <p:sldId id="878" r:id="rId49"/>
    <p:sldId id="879" r:id="rId50"/>
    <p:sldId id="880" r:id="rId51"/>
    <p:sldId id="881" r:id="rId52"/>
    <p:sldId id="882" r:id="rId53"/>
    <p:sldId id="883" r:id="rId54"/>
    <p:sldId id="853" r:id="rId55"/>
    <p:sldId id="854" r:id="rId56"/>
    <p:sldId id="855" r:id="rId57"/>
    <p:sldId id="856" r:id="rId58"/>
    <p:sldId id="857" r:id="rId59"/>
    <p:sldId id="858" r:id="rId60"/>
    <p:sldId id="859" r:id="rId61"/>
    <p:sldId id="860" r:id="rId62"/>
    <p:sldId id="885" r:id="rId63"/>
    <p:sldId id="886" r:id="rId64"/>
    <p:sldId id="887" r:id="rId65"/>
  </p:sldIdLst>
  <p:sldSz cx="9144000" cy="6858000" type="screen4x3"/>
  <p:notesSz cx="6858000" cy="9144000"/>
  <p:defaultTextStyle>
    <a:defPPr>
      <a:defRPr lang="en-US"/>
    </a:defPPr>
    <a:lvl1pPr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952"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3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4E6198E8-B6AF-9B4D-AA88-4CF78A34B176}" type="datetimeFigureOut">
              <a:rPr lang="en-US"/>
              <a:pPr>
                <a:defRPr/>
              </a:pPr>
              <a:t>11/19/15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64768DBF-9CFD-7E4E-BCE9-C9F291FA00E7}" type="slidenum">
              <a:rPr lang="en-US"/>
              <a:pPr>
                <a:defRPr/>
              </a:pPr>
              <a:t>‹#›</a:t>
            </a:fld>
            <a:endParaRPr lang="en-US"/>
          </a:p>
        </p:txBody>
      </p:sp>
    </p:spTree>
    <p:extLst>
      <p:ext uri="{BB962C8B-B14F-4D97-AF65-F5344CB8AC3E}">
        <p14:creationId xmlns:p14="http://schemas.microsoft.com/office/powerpoint/2010/main" val="3159819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mtClean="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mtClean="0">
                <a:cs typeface="+mn-cs"/>
              </a:defRPr>
            </a:lvl1pPr>
          </a:lstStyle>
          <a:p>
            <a:pPr>
              <a:defRPr/>
            </a:pPr>
            <a:fld id="{C3DB372E-4186-4D40-B63D-50C9C5F727C8}" type="slidenum">
              <a:rPr lang="en-US"/>
              <a:pPr>
                <a:defRPr/>
              </a:pPr>
              <a:t>‹#›</a:t>
            </a:fld>
            <a:endParaRPr lang="en-US"/>
          </a:p>
        </p:txBody>
      </p:sp>
    </p:spTree>
    <p:extLst>
      <p:ext uri="{BB962C8B-B14F-4D97-AF65-F5344CB8AC3E}">
        <p14:creationId xmlns:p14="http://schemas.microsoft.com/office/powerpoint/2010/main" val="8426369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FF64EF-6A22-C741-8008-22E8C70E06A7}" type="slidenum">
              <a:rPr lang="en-US"/>
              <a:pPr>
                <a:defRPr/>
              </a:pPr>
              <a:t>1</a:t>
            </a:fld>
            <a:endParaRPr lang="en-US"/>
          </a:p>
        </p:txBody>
      </p:sp>
      <p:sp>
        <p:nvSpPr>
          <p:cNvPr id="205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5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482D5-C776-B74C-83E6-C59149EA4E33}" type="slidenum">
              <a:rPr lang="en-US"/>
              <a:pPr/>
              <a:t>14</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1987A-068A-8C4F-9CF0-C0916DA1D98C}" type="slidenum">
              <a:rPr lang="en-US"/>
              <a:pPr/>
              <a:t>15</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76734-DA1C-8143-AA44-1753BCF14C5D}" type="slidenum">
              <a:rPr lang="en-US"/>
              <a:pPr/>
              <a:t>21</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DEF5F-1996-8746-BA42-58F55ABFAC69}" type="slidenum">
              <a:rPr lang="en-US"/>
              <a:pPr/>
              <a:t>22</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0D40C6D0-B0B7-0041-8F6B-AAFA846B55F7}" type="slidenum">
              <a:rPr lang="en-US"/>
              <a:pPr algn="r" eaLnBrk="1" hangingPunct="1"/>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1812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C4C49BD5-9542-F44F-8749-7D2A22005A0A}" type="slidenum">
              <a:rPr lang="en-US" sz="1200"/>
              <a:pPr algn="r" eaLnBrk="1" hangingPunct="1"/>
              <a:t>33</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charset="0"/>
              </a:rPr>
              <a:t>Very Large Distributed File System</a:t>
            </a:r>
          </a:p>
          <a:p>
            <a:pPr marL="742950" lvl="1" indent="-285750"/>
            <a:r>
              <a:rPr lang="en-US">
                <a:latin typeface="Calibri" charset="0"/>
              </a:rPr>
              <a:t>10K nodes, 100 million files, 10 PB</a:t>
            </a:r>
          </a:p>
          <a:p>
            <a:r>
              <a:rPr lang="en-US" b="1">
                <a:latin typeface="Calibri" charset="0"/>
              </a:rPr>
              <a:t>Assumes Commodity Hardware</a:t>
            </a:r>
          </a:p>
          <a:p>
            <a:pPr marL="742950" lvl="1" indent="-285750"/>
            <a:r>
              <a:rPr lang="en-US">
                <a:latin typeface="Calibri" charset="0"/>
              </a:rPr>
              <a:t>Files are replicated to handle hardware failure</a:t>
            </a:r>
          </a:p>
          <a:p>
            <a:pPr marL="742950" lvl="1" indent="-285750"/>
            <a:r>
              <a:rPr lang="en-US">
                <a:latin typeface="Calibri" charset="0"/>
              </a:rPr>
              <a:t>Detect failures and recovers from them</a:t>
            </a:r>
          </a:p>
          <a:p>
            <a:r>
              <a:rPr lang="en-US" b="1">
                <a:latin typeface="Calibri" charset="0"/>
              </a:rPr>
              <a:t>Optimized for Batch Processing</a:t>
            </a:r>
          </a:p>
          <a:p>
            <a:pPr marL="742950" lvl="1" indent="-285750"/>
            <a:r>
              <a:rPr lang="en-US">
                <a:latin typeface="Calibri" charset="0"/>
              </a:rPr>
              <a:t>Data locations exposed so that computations can move to where data resides</a:t>
            </a:r>
          </a:p>
          <a:p>
            <a:pPr marL="742950" lvl="1" indent="-285750"/>
            <a:r>
              <a:rPr lang="en-US">
                <a:latin typeface="Calibri" charset="0"/>
              </a:rPr>
              <a:t>Provides very high aggregate bandwidth</a:t>
            </a:r>
            <a:endParaRPr lang="en-US" altLang="zh-CN" sz="1400">
              <a:latin typeface="Calibri" charset="0"/>
              <a:ea typeface="宋体" charset="0"/>
              <a:cs typeface="宋体" charset="0"/>
            </a:endParaRPr>
          </a:p>
          <a:p>
            <a:pPr>
              <a:spcBef>
                <a:spcPct val="0"/>
              </a:spcBef>
            </a:pPr>
            <a:endParaRPr lang="en-US">
              <a:latin typeface="Arial"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BA287FD2-B394-7A47-BDD2-E2410182F3E9}" type="slidenum">
              <a:rPr lang="en-US"/>
              <a:pPr algn="r" eaLnBrk="1" hangingPunct="1"/>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Calibri" charset="0"/>
                <a:ea typeface="宋体" charset="0"/>
                <a:cs typeface="宋体" charset="0"/>
              </a:rPr>
              <a:t>Name node: single point of failure, so we have secondary name node.</a:t>
            </a:r>
          </a:p>
          <a:p>
            <a:r>
              <a:rPr lang="en-US" altLang="zh-CN">
                <a:latin typeface="Calibri" charset="0"/>
                <a:ea typeface="宋体" charset="0"/>
                <a:cs typeface="宋体" charset="0"/>
              </a:rPr>
              <a:t>Secondary name node: read transaction log from name node, and upload FSImage to name node.</a:t>
            </a:r>
          </a:p>
          <a:p>
            <a:r>
              <a:rPr lang="en-US" altLang="zh-CN">
                <a:latin typeface="Calibri" charset="0"/>
                <a:ea typeface="宋体" charset="0"/>
                <a:cs typeface="宋体" charset="0"/>
              </a:rPr>
              <a:t>Single name node avoids metadata conflict etc.</a:t>
            </a:r>
          </a:p>
          <a:p>
            <a:endParaRPr lang="en-US" altLang="zh-CN">
              <a:latin typeface="Calibri" charset="0"/>
              <a:ea typeface="宋体" charset="0"/>
              <a:cs typeface="宋体" charset="0"/>
            </a:endParaRPr>
          </a:p>
          <a:p>
            <a:r>
              <a:rPr lang="en-US" altLang="zh-CN">
                <a:latin typeface="Calibri" charset="0"/>
                <a:ea typeface="宋体" charset="0"/>
                <a:cs typeface="宋体" charset="0"/>
              </a:rPr>
              <a:t>Data node: easy to join and leave cluster.</a:t>
            </a:r>
          </a:p>
          <a:p>
            <a:r>
              <a:rPr lang="en-US" altLang="zh-CN">
                <a:latin typeface="Calibri" charset="0"/>
                <a:ea typeface="宋体" charset="0"/>
                <a:cs typeface="宋体" charset="0"/>
              </a:rPr>
              <a:t>Heartbeat protocol.</a:t>
            </a:r>
          </a:p>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Calibri" charset="0"/>
                <a:ea typeface="宋体" charset="0"/>
                <a:cs typeface="宋体" charset="0"/>
              </a:rPr>
              <a:t>Block placement policy</a:t>
            </a:r>
          </a:p>
          <a:p>
            <a:endParaRPr lang="en-US" altLang="zh-CN">
              <a:latin typeface="Calibri" charset="0"/>
              <a:ea typeface="宋体" charset="0"/>
              <a:cs typeface="宋体" charset="0"/>
            </a:endParaRPr>
          </a:p>
          <a:p>
            <a:r>
              <a:rPr lang="en-US" altLang="zh-CN">
                <a:latin typeface="Calibri" charset="0"/>
                <a:ea typeface="宋体" charset="0"/>
                <a:cs typeface="宋体" charset="0"/>
              </a:rPr>
              <a:t>Block balancing</a:t>
            </a:r>
          </a:p>
          <a:p>
            <a:endParaRPr lang="en-US" altLang="zh-CN">
              <a:latin typeface="Calibri" charset="0"/>
              <a:ea typeface="宋体" charset="0"/>
              <a:cs typeface="宋体" charset="0"/>
            </a:endParaRPr>
          </a:p>
          <a:p>
            <a:r>
              <a:rPr lang="en-US" altLang="zh-CN">
                <a:latin typeface="Calibri" charset="0"/>
                <a:ea typeface="宋体" charset="0"/>
                <a:cs typeface="宋体" charset="0"/>
              </a:rPr>
              <a:t>Block replication on node failure</a:t>
            </a:r>
          </a:p>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7A104-AC87-4607-A8D0-0E2016298B9A}"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lnSpc>
                <a:spcPct val="90000"/>
              </a:lnSpc>
            </a:pPr>
            <a:r>
              <a:rPr lang="en-US"/>
              <a:t>-&gt; For the longest time (and still true today), the big relational database vendors such as Oracle, IBM, Sybase, and a lesser extent Microsoft were the mainstay of how data was stored.</a:t>
            </a:r>
          </a:p>
          <a:p>
            <a:pPr>
              <a:lnSpc>
                <a:spcPct val="90000"/>
              </a:lnSpc>
            </a:pPr>
            <a:r>
              <a:rPr lang="en-US"/>
              <a:t>-&gt; During the Internet boom, startups looking for low-cost RDBMS alternatives turned to MySQL and PostgreSQL.</a:t>
            </a:r>
          </a:p>
          <a:p>
            <a:pPr>
              <a:lnSpc>
                <a:spcPct val="90000"/>
              </a:lnSpc>
            </a:pPr>
            <a:r>
              <a:rPr lang="en-US"/>
              <a:t>-&gt; The ‘Slashdot Effect’ occurs when a popular website links to a smaller site, causing a massive increase in traffic. </a:t>
            </a:r>
          </a:p>
          <a:p>
            <a:pPr>
              <a:lnSpc>
                <a:spcPct val="90000"/>
              </a:lnSpc>
            </a:pPr>
            <a:r>
              <a:rPr lang="en-US"/>
              <a:t>-&gt; Hooking your RDBMS to a web-based application was a recipe for headaches, they are OLTP in nature.  Could have hundreds of thousands of visitors in a short-time span.</a:t>
            </a:r>
          </a:p>
          <a:p>
            <a:pPr>
              <a:lnSpc>
                <a:spcPct val="90000"/>
              </a:lnSpc>
            </a:pPr>
            <a:r>
              <a:rPr lang="en-US"/>
              <a:t>-&gt; To mitigate, began to front the RDBMS with a read-only cache such as memcache to offload a considerable amount of the read traffic. </a:t>
            </a:r>
          </a:p>
          <a:p>
            <a:pPr>
              <a:lnSpc>
                <a:spcPct val="90000"/>
              </a:lnSpc>
            </a:pPr>
            <a:r>
              <a:rPr lang="en-US"/>
              <a:t>-&gt; As datasets grew, the simple memcache/MySQL model (for lower-cost startups) started to become problematic.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2A5E6F8A-A493-514A-8E87-214E485B2A97}" type="slidenum">
              <a:rPr lang="en-US"/>
              <a:pPr algn="r" eaLnBrk="1" hangingPunct="1"/>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05204CC-87FB-3643-B330-8F17E7DCB76A}" type="slidenum">
              <a:rPr lang="fi-FI"/>
              <a:pPr/>
              <a:t>40</a:t>
            </a:fld>
            <a:endParaRPr lang="fi-FI"/>
          </a:p>
        </p:txBody>
      </p:sp>
      <p:sp>
        <p:nvSpPr>
          <p:cNvPr id="6656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86CBB67-9474-1F4D-9A03-2EE2E8BFF8E0}" type="slidenum">
              <a:rPr lang="fi-FI"/>
              <a:pPr/>
              <a:t>41</a:t>
            </a:fld>
            <a:endParaRPr lang="fi-FI"/>
          </a:p>
        </p:txBody>
      </p:sp>
      <p:sp>
        <p:nvSpPr>
          <p:cNvPr id="6758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9497BBB-B01A-8B4E-9701-15C8D5121BF2}" type="slidenum">
              <a:rPr lang="fi-FI"/>
              <a:pPr/>
              <a:t>42</a:t>
            </a:fld>
            <a:endParaRPr lang="fi-FI"/>
          </a:p>
        </p:txBody>
      </p:sp>
      <p:sp>
        <p:nvSpPr>
          <p:cNvPr id="6860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8A961FB-EBB6-0846-9038-BA0D80A13B6F}" type="slidenum">
              <a:rPr lang="fi-FI"/>
              <a:pPr/>
              <a:t>43</a:t>
            </a:fld>
            <a:endParaRPr lang="fi-FI"/>
          </a:p>
        </p:txBody>
      </p:sp>
      <p:sp>
        <p:nvSpPr>
          <p:cNvPr id="8192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52C54-C870-1942-838A-42FA883CE728}" type="slidenum">
              <a:rPr lang="fi-FI"/>
              <a:pPr/>
              <a:t>44</a:t>
            </a:fld>
            <a:endParaRPr lang="fi-FI"/>
          </a:p>
        </p:txBody>
      </p:sp>
      <p:sp>
        <p:nvSpPr>
          <p:cNvPr id="6963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7F4BC7E-11CF-E446-B01F-4D78D1F774ED}" type="slidenum">
              <a:rPr lang="fi-FI"/>
              <a:pPr/>
              <a:t>45</a:t>
            </a:fld>
            <a:endParaRPr lang="fi-FI"/>
          </a:p>
        </p:txBody>
      </p:sp>
      <p:sp>
        <p:nvSpPr>
          <p:cNvPr id="7168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1682"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0F4EE2A-BB69-4B41-A5B8-CB5C81DE021D}" type="slidenum">
              <a:rPr lang="fi-FI"/>
              <a:pPr/>
              <a:t>46</a:t>
            </a:fld>
            <a:endParaRPr lang="fi-FI"/>
          </a:p>
        </p:txBody>
      </p:sp>
      <p:sp>
        <p:nvSpPr>
          <p:cNvPr id="7270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6"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5D1AE00-2AD3-0B4B-A80C-E0494A1E001F}" type="slidenum">
              <a:rPr lang="fi-FI"/>
              <a:pPr/>
              <a:t>47</a:t>
            </a:fld>
            <a:endParaRPr lang="fi-FI"/>
          </a:p>
        </p:txBody>
      </p:sp>
      <p:sp>
        <p:nvSpPr>
          <p:cNvPr id="7372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82B148A-A642-4D46-84D3-EC14103FE461}" type="slidenum">
              <a:rPr lang="fi-FI"/>
              <a:pPr/>
              <a:t>48</a:t>
            </a:fld>
            <a:endParaRPr lang="fi-FI"/>
          </a:p>
        </p:txBody>
      </p:sp>
      <p:sp>
        <p:nvSpPr>
          <p:cNvPr id="7577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8"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AD755-DD9A-48A9-BDB5-B90783F8BC24}"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-&gt; Best way to provide ACID and a rich query model is to have the dataset on a single machine.</a:t>
            </a:r>
          </a:p>
          <a:p>
            <a:r>
              <a:rPr lang="en-US"/>
              <a:t>-&gt; However, there are limits to scaling up (Vertical Scaling).  </a:t>
            </a:r>
          </a:p>
          <a:p>
            <a:r>
              <a:rPr lang="en-US"/>
              <a:t>-&gt; Past a certain point, an organization will find it is cheaper and more feasible to scale out (horizontal scaling) by adding smaller, more inexpensive (relatively) servers rather than investing in a single larger server. </a:t>
            </a:r>
          </a:p>
          <a:p>
            <a:r>
              <a:rPr lang="en-US"/>
              <a:t>-&gt; A number of different approaches to scaling out (Horizontal Scaling).</a:t>
            </a:r>
          </a:p>
          <a:p>
            <a:r>
              <a:rPr lang="en-US"/>
              <a:t>-&gt; DBAs began to look at master-slave and sharding as a strategy to overcome some of these issues.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A90375E-8A94-794F-8FFC-7E8A35A9CB0F}" type="slidenum">
              <a:rPr lang="fi-FI"/>
              <a:pPr/>
              <a:t>49</a:t>
            </a:fld>
            <a:endParaRPr lang="fi-FI"/>
          </a:p>
        </p:txBody>
      </p:sp>
      <p:sp>
        <p:nvSpPr>
          <p:cNvPr id="7680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6802"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3207891-2B73-C04E-8B5C-671530562B09}" type="slidenum">
              <a:rPr lang="fi-FI"/>
              <a:pPr/>
              <a:t>50</a:t>
            </a:fld>
            <a:endParaRPr lang="fi-FI"/>
          </a:p>
        </p:txBody>
      </p:sp>
      <p:sp>
        <p:nvSpPr>
          <p:cNvPr id="7782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6A9A0E9-5D9D-3241-90D3-AF444E49A3AB}" type="slidenum">
              <a:rPr lang="fi-FI"/>
              <a:pPr/>
              <a:t>51</a:t>
            </a:fld>
            <a:endParaRPr lang="fi-FI"/>
          </a:p>
        </p:txBody>
      </p:sp>
      <p:sp>
        <p:nvSpPr>
          <p:cNvPr id="7884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86FA33C-A94B-9D44-9140-A9AA418FC432}" type="slidenum">
              <a:rPr lang="fi-FI"/>
              <a:pPr/>
              <a:t>52</a:t>
            </a:fld>
            <a:endParaRPr lang="fi-FI"/>
          </a:p>
        </p:txBody>
      </p:sp>
      <p:sp>
        <p:nvSpPr>
          <p:cNvPr id="7987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5B553C2-0F20-B745-96DD-0441CE5B964C}" type="slidenum">
              <a:rPr lang="fi-FI"/>
              <a:pPr/>
              <a:t>53</a:t>
            </a:fld>
            <a:endParaRPr lang="fi-FI"/>
          </a:p>
        </p:txBody>
      </p:sp>
      <p:sp>
        <p:nvSpPr>
          <p:cNvPr id="808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185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906B36E9-40FB-AA4E-9274-8EACF023B4A8}" type="slidenum">
              <a:rPr lang="en-US" sz="1200"/>
              <a:pPr algn="r" eaLnBrk="1" hangingPunct="1"/>
              <a:t>54</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F6161432-DF4C-AE41-888B-27EE29CA4E22}" type="slidenum">
              <a:rPr lang="en-US"/>
              <a:pPr algn="r" eaLnBrk="1" hangingPunct="1"/>
              <a:t>55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152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C18A7AB0-2C88-0549-898E-F7DD2C69FD4B}" type="slidenum">
              <a:rPr lang="en-US" sz="1200"/>
              <a:pPr algn="r" eaLnBrk="1" hangingPunct="1"/>
              <a:t>56</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DC6C5F2D-DA21-2243-8C90-9B64B5F7008D}" type="slidenum">
              <a:rPr lang="en-US"/>
              <a:pPr algn="r" eaLnBrk="1" hangingPunct="1"/>
              <a:t>57</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79A075DE-39EC-984A-BC02-7434A9AEE432}" type="slidenum">
              <a:rPr lang="en-US"/>
              <a:pPr algn="r" eaLnBrk="1" hangingPunct="1"/>
              <a:t>58</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212F4-5C73-433D-9490-376C5E758297}"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-&gt; Different sharding approaches:</a:t>
            </a:r>
          </a:p>
          <a:p>
            <a:r>
              <a:rPr lang="en-US"/>
              <a:t>    -&gt; Vertical Partitioning: Have tables related to a specific feature sit on their own server. May have to rebalance or reshard if tables outgrow server.</a:t>
            </a:r>
          </a:p>
          <a:p>
            <a:r>
              <a:rPr lang="en-US"/>
              <a:t>    -&gt; Range-Based Partitioning: When single table cannot sit on a server, split table onto multiple servers.  Split table based on some critical value range.</a:t>
            </a:r>
          </a:p>
          <a:p>
            <a:r>
              <a:rPr lang="en-US"/>
              <a:t>    -&gt; Key or Hash-Based partitioning:  Use a key value in a hash and use the resulting value as entry into multiple servers.</a:t>
            </a:r>
          </a:p>
          <a:p>
            <a:r>
              <a:rPr lang="en-US"/>
              <a:t>    -&gt; Directory-Based Partitioning: Have a lookup service that has knowledge of the partitioning scheme . This allows for the adding of servers or</a:t>
            </a:r>
          </a:p>
          <a:p>
            <a:r>
              <a:rPr lang="en-US"/>
              <a:t>        changing the partition scheme without changing the application.  </a:t>
            </a:r>
          </a:p>
          <a:p>
            <a:r>
              <a:rPr lang="en-US"/>
              <a:t>-&gt; http://adam.heroku.com/past/2009/7/6/sql_databases_dont_scale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07B36-5333-4989-BEDE-167D4C92A82F}" type="slidenum">
              <a:rPr lang="en-US"/>
              <a:pPr/>
              <a:t>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-&gt; The multi-master replication system is responsible for propagating data modifications made by each member to the rest of the group, and resolving any conflicts that might arise between concurrent changes made by different members. </a:t>
            </a:r>
          </a:p>
          <a:p>
            <a:r>
              <a:rPr lang="en-US"/>
              <a:t>-&gt; For INSERT-only, data is versioned upon update.</a:t>
            </a:r>
          </a:p>
          <a:p>
            <a:r>
              <a:rPr lang="en-US"/>
              <a:t>-&gt; Data is never DELETED, only inactivated.</a:t>
            </a:r>
          </a:p>
          <a:p>
            <a:r>
              <a:rPr lang="en-US"/>
              <a:t>-&gt; JOINs are expensive with large volumes and don’t work across partitions.</a:t>
            </a:r>
          </a:p>
          <a:p>
            <a:r>
              <a:rPr lang="en-US"/>
              <a:t>-&gt; Denormalization leads to even larger databases, reduces query time.</a:t>
            </a:r>
          </a:p>
          <a:p>
            <a:r>
              <a:rPr lang="en-US"/>
              <a:t>-&gt; Consistency is the responsibility of the application.</a:t>
            </a:r>
          </a:p>
          <a:p>
            <a:r>
              <a:rPr lang="en-US"/>
              <a:t>-&gt; In-memory databases have not caught on mainstream and regular RDBMS are more disk-intensive that memory-intensive.  Vendors looking to fix this.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16B9B-1A39-794D-8616-41AC2E5F7D19}" type="slidenum">
              <a:rPr lang="en-US"/>
              <a:pPr/>
              <a:t>9</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58B7-9EEF-5B4A-A367-91D4D629E66D}" type="slidenum">
              <a:rPr lang="en-US"/>
              <a:pPr/>
              <a:t>10</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E7544-ABBD-5948-97DB-FC21D3534A5E}" type="slidenum">
              <a:rPr lang="en-US"/>
              <a:pPr/>
              <a:t>11</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7A4D9-BBA9-0740-B53B-45794D959665}" type="slidenum">
              <a:rPr lang="en-US"/>
              <a:pPr/>
              <a:t>12</a:t>
            </a:fld>
            <a:endParaRPr lang="en-US"/>
          </a:p>
        </p:txBody>
      </p:sp>
      <p:sp>
        <p:nvSpPr>
          <p:cNvPr id="15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9415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27362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24352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403372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719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181376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69334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147099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343150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373935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333701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182721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41359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67012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1963866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jpe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7" descr="logo_small"/>
          <p:cNvPicPr>
            <a:picLocks noChangeAspect="1" noChangeArrowheads="1"/>
          </p:cNvPicPr>
          <p:nvPr/>
        </p:nvPicPr>
        <p:blipFill>
          <a:blip r:embed="rId16">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southha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2015.11.19- </a:t>
            </a:r>
            <a:r>
              <a:rPr lang="en-US" sz="1000" b="1" dirty="0">
                <a:solidFill>
                  <a:srgbClr val="FFFFFF"/>
                </a:solidFill>
                <a:latin typeface="Futura Md BT" charset="0"/>
                <a:cs typeface="+mn-cs"/>
              </a:rPr>
              <a:t>SLIDE </a:t>
            </a:r>
            <a:fld id="{12595E83-F82E-5045-BA52-E5007B63EBA9}"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dirty="0" smtClean="0">
                <a:solidFill>
                  <a:srgbClr val="FFFFFF"/>
                </a:solidFill>
                <a:latin typeface="+mj-lt"/>
                <a:cs typeface="+mn-cs"/>
              </a:defRPr>
            </a:lvl1pPr>
          </a:lstStyle>
          <a:p>
            <a:pPr>
              <a:defRPr/>
            </a:pPr>
            <a:r>
              <a:rPr lang="en-US" smtClean="0"/>
              <a:t>IS 257 – Fall 2015</a:t>
            </a:r>
            <a:endParaRPr lang="en-US" dirty="0"/>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5" name="Picture 24" descr="southh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5" descr="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xmlns:p14="http://schemas.microsoft.com/office/powerpoint/2010/main" id="1" dur="indefinite" restart="never" nodeType="tmRoot"/>
      </p:par>
    </p:tnLst>
  </p:timing>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257 – Fall 2015</a:t>
            </a:r>
            <a:endParaRPr lang="en-US"/>
          </a:p>
        </p:txBody>
      </p:sp>
      <p:sp>
        <p:nvSpPr>
          <p:cNvPr id="7" name="Rectangle 2"/>
          <p:cNvSpPr>
            <a:spLocks noGrp="1" noChangeArrowheads="1"/>
          </p:cNvSpPr>
          <p:nvPr>
            <p:ph type="title"/>
          </p:nvPr>
        </p:nvSpPr>
        <p:spPr>
          <a:xfrm>
            <a:off x="457200" y="1524000"/>
            <a:ext cx="7772400" cy="914400"/>
          </a:xfrm>
        </p:spPr>
        <p:txBody>
          <a:bodyPr/>
          <a:lstStyle/>
          <a:p>
            <a:pPr algn="ctr"/>
            <a:r>
              <a:rPr lang="en-US" b="1" dirty="0" err="1" smtClean="0">
                <a:solidFill>
                  <a:schemeClr val="tx1"/>
                </a:solidFill>
              </a:rPr>
              <a:t>MapReduce</a:t>
            </a:r>
            <a:r>
              <a:rPr lang="en-US" b="1" dirty="0" smtClean="0">
                <a:solidFill>
                  <a:schemeClr val="tx1"/>
                </a:solidFill>
              </a:rPr>
              <a:t>, </a:t>
            </a:r>
            <a:r>
              <a:rPr lang="en-US" b="1" dirty="0" err="1" smtClean="0">
                <a:solidFill>
                  <a:schemeClr val="tx1"/>
                </a:solidFill>
              </a:rPr>
              <a:t>HBase</a:t>
            </a:r>
            <a:r>
              <a:rPr lang="en-US" b="1" dirty="0" smtClean="0">
                <a:solidFill>
                  <a:schemeClr val="tx1"/>
                </a:solidFill>
              </a:rPr>
              <a:t>, Pig and Hive</a:t>
            </a:r>
            <a:endParaRPr lang="en-US" b="1" dirty="0">
              <a:solidFill>
                <a:schemeClr val="tx1"/>
              </a:solidFill>
            </a:endParaRPr>
          </a:p>
        </p:txBody>
      </p:sp>
      <p:sp>
        <p:nvSpPr>
          <p:cNvPr id="9" name="Rectangle 3"/>
          <p:cNvSpPr txBox="1">
            <a:spLocks noChangeArrowheads="1"/>
          </p:cNvSpPr>
          <p:nvPr/>
        </p:nvSpPr>
        <p:spPr>
          <a:xfrm>
            <a:off x="1371600" y="3886200"/>
            <a:ext cx="6400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sz="2800" smtClean="0"/>
              <a:t>University of California, Berkeley</a:t>
            </a:r>
          </a:p>
          <a:p>
            <a:pPr marL="0" indent="0" algn="ctr">
              <a:buNone/>
            </a:pPr>
            <a:r>
              <a:rPr lang="en-US" sz="2800" smtClean="0"/>
              <a:t>School of Information</a:t>
            </a:r>
          </a:p>
          <a:p>
            <a:pPr marL="0" indent="0" algn="ctr">
              <a:buNone/>
            </a:pPr>
            <a:r>
              <a:rPr lang="en-US" sz="2800" i="1" smtClean="0"/>
              <a:t>IS 257: Database Management</a:t>
            </a:r>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Map/Reduce</a:t>
            </a:r>
          </a:p>
        </p:txBody>
      </p:sp>
      <p:sp>
        <p:nvSpPr>
          <p:cNvPr id="147459" name="Rectangle 3"/>
          <p:cNvSpPr>
            <a:spLocks noGrp="1" noChangeArrowheads="1"/>
          </p:cNvSpPr>
          <p:nvPr>
            <p:ph type="body" idx="1"/>
          </p:nvPr>
        </p:nvSpPr>
        <p:spPr>
          <a:xfrm>
            <a:off x="228600" y="1219200"/>
            <a:ext cx="8726488" cy="5257800"/>
          </a:xfrm>
        </p:spPr>
        <p:txBody>
          <a:bodyPr/>
          <a:lstStyle/>
          <a:p>
            <a:pPr>
              <a:lnSpc>
                <a:spcPct val="90000"/>
              </a:lnSpc>
            </a:pPr>
            <a:r>
              <a:rPr lang="en-US"/>
              <a:t>Map/Reduce </a:t>
            </a:r>
          </a:p>
          <a:p>
            <a:pPr lvl="1">
              <a:lnSpc>
                <a:spcPct val="90000"/>
              </a:lnSpc>
            </a:pPr>
            <a:r>
              <a:rPr lang="en-US"/>
              <a:t>Programming model from Lisp </a:t>
            </a:r>
          </a:p>
          <a:p>
            <a:pPr lvl="1">
              <a:lnSpc>
                <a:spcPct val="90000"/>
              </a:lnSpc>
            </a:pPr>
            <a:r>
              <a:rPr lang="en-US"/>
              <a:t>(and other functional languages)</a:t>
            </a:r>
          </a:p>
          <a:p>
            <a:pPr>
              <a:lnSpc>
                <a:spcPct val="90000"/>
              </a:lnSpc>
            </a:pPr>
            <a:r>
              <a:rPr lang="en-US"/>
              <a:t>Many problems can be phrased this way</a:t>
            </a:r>
          </a:p>
          <a:p>
            <a:pPr>
              <a:lnSpc>
                <a:spcPct val="90000"/>
              </a:lnSpc>
            </a:pPr>
            <a:r>
              <a:rPr lang="en-US"/>
              <a:t>Easy to distribute across nodes</a:t>
            </a:r>
          </a:p>
          <a:p>
            <a:pPr>
              <a:lnSpc>
                <a:spcPct val="90000"/>
              </a:lnSpc>
            </a:pPr>
            <a:r>
              <a:rPr lang="en-US"/>
              <a:t>Nice retry/failure semantics</a:t>
            </a:r>
          </a:p>
          <a:p>
            <a:pPr>
              <a:buFont typeface="Wingdings" charset="0"/>
              <a:buNone/>
            </a:pPr>
            <a:endParaRPr lang="en-US"/>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217515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Map in Lisp (Scheme)</a:t>
            </a:r>
          </a:p>
        </p:txBody>
      </p:sp>
      <p:sp>
        <p:nvSpPr>
          <p:cNvPr id="155651" name="Rectangle 3"/>
          <p:cNvSpPr>
            <a:spLocks noGrp="1" noChangeArrowheads="1"/>
          </p:cNvSpPr>
          <p:nvPr>
            <p:ph type="body" idx="1"/>
          </p:nvPr>
        </p:nvSpPr>
        <p:spPr/>
        <p:txBody>
          <a:bodyPr/>
          <a:lstStyle/>
          <a:p>
            <a:r>
              <a:rPr lang="en-US"/>
              <a:t>(map </a:t>
            </a:r>
            <a:r>
              <a:rPr lang="en-US" b="1" i="1"/>
              <a:t>f</a:t>
            </a:r>
            <a:r>
              <a:rPr lang="en-US"/>
              <a:t> </a:t>
            </a:r>
            <a:r>
              <a:rPr lang="en-US" b="1" i="1"/>
              <a:t>list [list</a:t>
            </a:r>
            <a:r>
              <a:rPr lang="en-US" b="1" i="1" baseline="-25000"/>
              <a:t>2</a:t>
            </a:r>
            <a:r>
              <a:rPr lang="en-US" b="1" i="1"/>
              <a:t> list</a:t>
            </a:r>
            <a:r>
              <a:rPr lang="en-US" b="1" i="1" baseline="-25000"/>
              <a:t>3</a:t>
            </a:r>
            <a:r>
              <a:rPr lang="en-US" b="1" i="1"/>
              <a:t> …]</a:t>
            </a:r>
            <a:r>
              <a:rPr lang="en-US"/>
              <a:t>)</a:t>
            </a:r>
          </a:p>
          <a:p>
            <a:endParaRPr lang="en-US"/>
          </a:p>
          <a:p>
            <a:r>
              <a:rPr lang="en-US"/>
              <a:t>(map square </a:t>
            </a:r>
            <a:r>
              <a:rPr lang="ja-JP" altLang="en-US">
                <a:latin typeface="Arial"/>
              </a:rPr>
              <a:t>‘</a:t>
            </a:r>
            <a:r>
              <a:rPr lang="en-US"/>
              <a:t>(1 2 3 4))</a:t>
            </a:r>
          </a:p>
          <a:p>
            <a:pPr lvl="1"/>
            <a:r>
              <a:rPr lang="en-US"/>
              <a:t>(1 4 9 16)</a:t>
            </a:r>
          </a:p>
          <a:p>
            <a:pPr lvl="1"/>
            <a:endParaRPr lang="en-US"/>
          </a:p>
          <a:p>
            <a:r>
              <a:rPr lang="en-US"/>
              <a:t>(reduce + </a:t>
            </a:r>
            <a:r>
              <a:rPr lang="ja-JP" altLang="en-US">
                <a:latin typeface="Arial"/>
              </a:rPr>
              <a:t>‘</a:t>
            </a:r>
            <a:r>
              <a:rPr lang="en-US"/>
              <a:t>(1 4 9 16))</a:t>
            </a:r>
          </a:p>
          <a:p>
            <a:pPr lvl="1"/>
            <a:r>
              <a:rPr lang="en-US"/>
              <a:t>(+ 16 (+ 9 (+ 4 1) ) )</a:t>
            </a:r>
          </a:p>
          <a:p>
            <a:pPr lvl="1"/>
            <a:r>
              <a:rPr lang="en-US"/>
              <a:t>30</a:t>
            </a:r>
          </a:p>
          <a:p>
            <a:r>
              <a:rPr lang="en-US"/>
              <a:t>(reduce + (map square (map – l</a:t>
            </a:r>
            <a:r>
              <a:rPr lang="en-US" baseline="-25000"/>
              <a:t>1</a:t>
            </a:r>
            <a:r>
              <a:rPr lang="en-US"/>
              <a:t> l</a:t>
            </a:r>
            <a:r>
              <a:rPr lang="en-US" baseline="-25000"/>
              <a:t>2</a:t>
            </a:r>
            <a:r>
              <a:rPr lang="en-US"/>
              <a:t>))))</a:t>
            </a:r>
          </a:p>
          <a:p>
            <a:endParaRPr lang="en-US"/>
          </a:p>
        </p:txBody>
      </p:sp>
      <p:sp>
        <p:nvSpPr>
          <p:cNvPr id="155652" name="Text Box 4"/>
          <p:cNvSpPr txBox="1">
            <a:spLocks noChangeArrowheads="1"/>
          </p:cNvSpPr>
          <p:nvPr/>
        </p:nvSpPr>
        <p:spPr bwMode="auto">
          <a:xfrm rot="-1389819">
            <a:off x="5943600" y="1295400"/>
            <a:ext cx="236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FF0000"/>
                </a:solidFill>
                <a:latin typeface="Comic Sans MS" charset="0"/>
              </a:rPr>
              <a:t>Unary operator</a:t>
            </a:r>
          </a:p>
        </p:txBody>
      </p:sp>
      <p:sp>
        <p:nvSpPr>
          <p:cNvPr id="155653" name="Arc 5"/>
          <p:cNvSpPr>
            <a:spLocks/>
          </p:cNvSpPr>
          <p:nvPr/>
        </p:nvSpPr>
        <p:spPr bwMode="auto">
          <a:xfrm flipH="1">
            <a:off x="2438400" y="1371600"/>
            <a:ext cx="4343400" cy="1143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4" name="Text Box 6"/>
          <p:cNvSpPr txBox="1">
            <a:spLocks noChangeArrowheads="1"/>
          </p:cNvSpPr>
          <p:nvPr/>
        </p:nvSpPr>
        <p:spPr bwMode="auto">
          <a:xfrm rot="-1389819">
            <a:off x="5865813" y="2808288"/>
            <a:ext cx="241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FF0000"/>
                </a:solidFill>
                <a:latin typeface="Comic Sans MS" charset="0"/>
              </a:rPr>
              <a:t>Binary operator</a:t>
            </a:r>
          </a:p>
        </p:txBody>
      </p:sp>
      <p:sp>
        <p:nvSpPr>
          <p:cNvPr id="155655" name="Arc 7"/>
          <p:cNvSpPr>
            <a:spLocks/>
          </p:cNvSpPr>
          <p:nvPr/>
        </p:nvSpPr>
        <p:spPr bwMode="auto">
          <a:xfrm flipH="1">
            <a:off x="2362200" y="2895600"/>
            <a:ext cx="4343400" cy="1143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6" name="Rectangle 8"/>
          <p:cNvSpPr>
            <a:spLocks noChangeArrowheads="1"/>
          </p:cNvSpPr>
          <p:nvPr/>
        </p:nvSpPr>
        <p:spPr bwMode="auto">
          <a:xfrm>
            <a:off x="2667000" y="4648200"/>
            <a:ext cx="1066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7" name="Rectangle 9"/>
          <p:cNvSpPr>
            <a:spLocks noChangeArrowheads="1"/>
          </p:cNvSpPr>
          <p:nvPr/>
        </p:nvSpPr>
        <p:spPr bwMode="auto">
          <a:xfrm>
            <a:off x="1905000" y="4648200"/>
            <a:ext cx="7620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8" name="Rectangle 10"/>
          <p:cNvSpPr>
            <a:spLocks noChangeArrowheads="1"/>
          </p:cNvSpPr>
          <p:nvPr/>
        </p:nvSpPr>
        <p:spPr bwMode="auto">
          <a:xfrm>
            <a:off x="3733800" y="4648200"/>
            <a:ext cx="304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9" name="Rectangle 11"/>
          <p:cNvSpPr>
            <a:spLocks noChangeArrowheads="1"/>
          </p:cNvSpPr>
          <p:nvPr/>
        </p:nvSpPr>
        <p:spPr bwMode="auto">
          <a:xfrm>
            <a:off x="4038600" y="4648200"/>
            <a:ext cx="304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60" name="Rectangle 12"/>
          <p:cNvSpPr>
            <a:spLocks noChangeArrowheads="1"/>
          </p:cNvSpPr>
          <p:nvPr/>
        </p:nvSpPr>
        <p:spPr bwMode="auto">
          <a:xfrm>
            <a:off x="685800" y="4648200"/>
            <a:ext cx="121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Rectangle 12"/>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570250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565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6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6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565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565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5565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566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5565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5651">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3" grpId="0" animBg="1"/>
      <p:bldP spid="155654" grpId="0"/>
      <p:bldP spid="155655" grpId="0" animBg="1"/>
      <p:bldP spid="155656" grpId="0" animBg="1"/>
      <p:bldP spid="155657" grpId="0" animBg="1"/>
      <p:bldP spid="155658" grpId="0" animBg="1"/>
      <p:bldP spid="155659" grpId="0" animBg="1"/>
      <p:bldP spid="1556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Map/Reduce ala Google</a:t>
            </a:r>
          </a:p>
        </p:txBody>
      </p:sp>
      <p:sp>
        <p:nvSpPr>
          <p:cNvPr id="153603" name="Rectangle 3"/>
          <p:cNvSpPr>
            <a:spLocks noGrp="1" noChangeArrowheads="1"/>
          </p:cNvSpPr>
          <p:nvPr>
            <p:ph type="body" idx="1"/>
          </p:nvPr>
        </p:nvSpPr>
        <p:spPr>
          <a:xfrm>
            <a:off x="228600" y="1219200"/>
            <a:ext cx="8726488" cy="3886200"/>
          </a:xfrm>
        </p:spPr>
        <p:txBody>
          <a:bodyPr/>
          <a:lstStyle/>
          <a:p>
            <a:pPr>
              <a:lnSpc>
                <a:spcPct val="90000"/>
              </a:lnSpc>
            </a:pPr>
            <a:r>
              <a:rPr lang="en-US">
                <a:solidFill>
                  <a:srgbClr val="FF0000"/>
                </a:solidFill>
              </a:rPr>
              <a:t>map(key, val)</a:t>
            </a:r>
            <a:r>
              <a:rPr lang="en-US"/>
              <a:t> is run on each item in set</a:t>
            </a:r>
          </a:p>
          <a:p>
            <a:pPr lvl="1">
              <a:lnSpc>
                <a:spcPct val="90000"/>
              </a:lnSpc>
            </a:pPr>
            <a:r>
              <a:rPr lang="en-US"/>
              <a:t>emits new-key / new-val pairs</a:t>
            </a:r>
          </a:p>
          <a:p>
            <a:pPr lvl="1">
              <a:lnSpc>
                <a:spcPct val="90000"/>
              </a:lnSpc>
            </a:pPr>
            <a:endParaRPr lang="en-US"/>
          </a:p>
          <a:p>
            <a:pPr>
              <a:lnSpc>
                <a:spcPct val="90000"/>
              </a:lnSpc>
            </a:pPr>
            <a:r>
              <a:rPr lang="en-US">
                <a:solidFill>
                  <a:srgbClr val="FF0000"/>
                </a:solidFill>
              </a:rPr>
              <a:t>reduce(key, vals)</a:t>
            </a:r>
            <a:r>
              <a:rPr lang="en-US">
                <a:solidFill>
                  <a:schemeClr val="hlink"/>
                </a:solidFill>
              </a:rPr>
              <a:t> </a:t>
            </a:r>
            <a:r>
              <a:rPr lang="en-US"/>
              <a:t>is run for each unique key emitted by </a:t>
            </a:r>
            <a:r>
              <a:rPr lang="en-US">
                <a:solidFill>
                  <a:srgbClr val="FF0000"/>
                </a:solidFill>
              </a:rPr>
              <a:t>map()</a:t>
            </a:r>
          </a:p>
          <a:p>
            <a:pPr lvl="1">
              <a:lnSpc>
                <a:spcPct val="90000"/>
              </a:lnSpc>
            </a:pPr>
            <a:r>
              <a:rPr lang="en-US"/>
              <a:t>emits final output</a:t>
            </a:r>
          </a:p>
          <a:p>
            <a:endParaRPr lang="en-US"/>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4193188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cs typeface="+mj-cs"/>
              </a:rPr>
              <a:t>Programming model</a:t>
            </a:r>
          </a:p>
        </p:txBody>
      </p:sp>
      <p:sp>
        <p:nvSpPr>
          <p:cNvPr id="6147" name="Rectangle 3"/>
          <p:cNvSpPr>
            <a:spLocks noGrp="1" noChangeArrowheads="1"/>
          </p:cNvSpPr>
          <p:nvPr>
            <p:ph type="body" idx="1"/>
          </p:nvPr>
        </p:nvSpPr>
        <p:spPr/>
        <p:txBody>
          <a:bodyPr/>
          <a:lstStyle/>
          <a:p>
            <a:pPr eaLnBrk="1" hangingPunct="1">
              <a:lnSpc>
                <a:spcPct val="90000"/>
              </a:lnSpc>
              <a:defRPr/>
            </a:pPr>
            <a:r>
              <a:rPr lang="en-US" sz="2400" dirty="0" smtClean="0">
                <a:cs typeface="+mn-cs"/>
              </a:rPr>
              <a:t>Input &amp; Output: each a set of key/value pairs </a:t>
            </a:r>
          </a:p>
          <a:p>
            <a:pPr eaLnBrk="1" hangingPunct="1">
              <a:lnSpc>
                <a:spcPct val="90000"/>
              </a:lnSpc>
              <a:defRPr/>
            </a:pPr>
            <a:r>
              <a:rPr lang="en-US" sz="2400" dirty="0" smtClean="0">
                <a:cs typeface="+mn-cs"/>
              </a:rPr>
              <a:t>Programmer specifies two functions: </a:t>
            </a:r>
          </a:p>
          <a:p>
            <a:pPr eaLnBrk="1" hangingPunct="1">
              <a:lnSpc>
                <a:spcPct val="90000"/>
              </a:lnSpc>
              <a:defRPr/>
            </a:pPr>
            <a:r>
              <a:rPr lang="en-US" sz="2400" dirty="0" smtClean="0">
                <a:solidFill>
                  <a:srgbClr val="FF0000"/>
                </a:solidFill>
                <a:cs typeface="+mn-cs"/>
              </a:rPr>
              <a:t>map (</a:t>
            </a:r>
            <a:r>
              <a:rPr lang="en-US" sz="2400" dirty="0" err="1" smtClean="0">
                <a:solidFill>
                  <a:srgbClr val="FF0000"/>
                </a:solidFill>
                <a:cs typeface="+mn-cs"/>
              </a:rPr>
              <a:t>in_key</a:t>
            </a:r>
            <a:r>
              <a:rPr lang="en-US" sz="2400" dirty="0" smtClean="0">
                <a:solidFill>
                  <a:srgbClr val="FF0000"/>
                </a:solidFill>
                <a:cs typeface="+mn-cs"/>
              </a:rPr>
              <a:t>, </a:t>
            </a:r>
            <a:r>
              <a:rPr lang="en-US" sz="2400" dirty="0" err="1" smtClean="0">
                <a:solidFill>
                  <a:srgbClr val="FF0000"/>
                </a:solidFill>
                <a:cs typeface="+mn-cs"/>
              </a:rPr>
              <a:t>in_value</a:t>
            </a:r>
            <a:r>
              <a:rPr lang="en-US" sz="2400" dirty="0" smtClean="0">
                <a:solidFill>
                  <a:srgbClr val="FF0000"/>
                </a:solidFill>
                <a:cs typeface="+mn-cs"/>
              </a:rPr>
              <a:t>) -&gt; list(</a:t>
            </a:r>
            <a:r>
              <a:rPr lang="en-US" sz="2400" dirty="0" err="1" smtClean="0">
                <a:solidFill>
                  <a:srgbClr val="FF0000"/>
                </a:solidFill>
                <a:cs typeface="+mn-cs"/>
              </a:rPr>
              <a:t>out_key</a:t>
            </a:r>
            <a:r>
              <a:rPr lang="en-US" sz="2400" dirty="0" smtClean="0">
                <a:solidFill>
                  <a:srgbClr val="FF0000"/>
                </a:solidFill>
                <a:cs typeface="+mn-cs"/>
              </a:rPr>
              <a:t>, </a:t>
            </a:r>
            <a:r>
              <a:rPr lang="en-US" sz="2400" dirty="0" err="1" smtClean="0">
                <a:solidFill>
                  <a:srgbClr val="FF0000"/>
                </a:solidFill>
                <a:cs typeface="+mn-cs"/>
              </a:rPr>
              <a:t>intermediate_value</a:t>
            </a:r>
            <a:r>
              <a:rPr lang="en-US" sz="2400" dirty="0" smtClean="0">
                <a:solidFill>
                  <a:srgbClr val="FF0000"/>
                </a:solidFill>
                <a:cs typeface="+mn-cs"/>
              </a:rPr>
              <a:t>) </a:t>
            </a:r>
          </a:p>
          <a:p>
            <a:pPr lvl="1" eaLnBrk="1" hangingPunct="1">
              <a:lnSpc>
                <a:spcPct val="90000"/>
              </a:lnSpc>
              <a:defRPr/>
            </a:pPr>
            <a:r>
              <a:rPr lang="en-US" sz="2000" dirty="0" smtClean="0"/>
              <a:t>Processes input key/value pair </a:t>
            </a:r>
          </a:p>
          <a:p>
            <a:pPr lvl="1" eaLnBrk="1" hangingPunct="1">
              <a:lnSpc>
                <a:spcPct val="90000"/>
              </a:lnSpc>
              <a:defRPr/>
            </a:pPr>
            <a:r>
              <a:rPr lang="en-US" sz="2000" dirty="0" smtClean="0"/>
              <a:t>Produces set of intermediate pairs </a:t>
            </a:r>
          </a:p>
          <a:p>
            <a:pPr eaLnBrk="1" hangingPunct="1">
              <a:lnSpc>
                <a:spcPct val="90000"/>
              </a:lnSpc>
              <a:defRPr/>
            </a:pPr>
            <a:r>
              <a:rPr lang="en-US" sz="2400" dirty="0" smtClean="0">
                <a:solidFill>
                  <a:srgbClr val="FF0000"/>
                </a:solidFill>
                <a:cs typeface="+mn-cs"/>
              </a:rPr>
              <a:t>reduce (</a:t>
            </a:r>
            <a:r>
              <a:rPr lang="en-US" sz="2400" dirty="0" err="1" smtClean="0">
                <a:solidFill>
                  <a:srgbClr val="FF0000"/>
                </a:solidFill>
                <a:cs typeface="+mn-cs"/>
              </a:rPr>
              <a:t>out_key</a:t>
            </a:r>
            <a:r>
              <a:rPr lang="en-US" sz="2400" dirty="0" smtClean="0">
                <a:solidFill>
                  <a:srgbClr val="FF0000"/>
                </a:solidFill>
                <a:cs typeface="+mn-cs"/>
              </a:rPr>
              <a:t>, list(</a:t>
            </a:r>
            <a:r>
              <a:rPr lang="en-US" sz="2400" dirty="0" err="1" smtClean="0">
                <a:solidFill>
                  <a:srgbClr val="FF0000"/>
                </a:solidFill>
                <a:cs typeface="+mn-cs"/>
              </a:rPr>
              <a:t>intermediate_value</a:t>
            </a:r>
            <a:r>
              <a:rPr lang="en-US" sz="2400" dirty="0" smtClean="0">
                <a:solidFill>
                  <a:srgbClr val="FF0000"/>
                </a:solidFill>
                <a:cs typeface="+mn-cs"/>
              </a:rPr>
              <a:t>)) -&gt; list(</a:t>
            </a:r>
            <a:r>
              <a:rPr lang="en-US" sz="2400" dirty="0" err="1" smtClean="0">
                <a:solidFill>
                  <a:srgbClr val="FF0000"/>
                </a:solidFill>
                <a:cs typeface="+mn-cs"/>
              </a:rPr>
              <a:t>out_value</a:t>
            </a:r>
            <a:r>
              <a:rPr lang="en-US" sz="2400" dirty="0" smtClean="0">
                <a:solidFill>
                  <a:srgbClr val="FF0000"/>
                </a:solidFill>
                <a:cs typeface="+mn-cs"/>
              </a:rPr>
              <a:t>) </a:t>
            </a:r>
          </a:p>
          <a:p>
            <a:pPr lvl="1" eaLnBrk="1" hangingPunct="1">
              <a:lnSpc>
                <a:spcPct val="90000"/>
              </a:lnSpc>
              <a:defRPr/>
            </a:pPr>
            <a:r>
              <a:rPr lang="en-US" sz="2000" dirty="0" smtClean="0"/>
              <a:t>Combines all intermediate values for a particular key </a:t>
            </a:r>
          </a:p>
          <a:p>
            <a:pPr lvl="1" eaLnBrk="1" hangingPunct="1">
              <a:lnSpc>
                <a:spcPct val="90000"/>
              </a:lnSpc>
              <a:defRPr/>
            </a:pPr>
            <a:r>
              <a:rPr lang="en-US" sz="2000" dirty="0" smtClean="0"/>
              <a:t>Produces a set of merged output values (usually just one)</a:t>
            </a:r>
          </a:p>
          <a:p>
            <a:pPr eaLnBrk="1" hangingPunct="1">
              <a:lnSpc>
                <a:spcPct val="90000"/>
              </a:lnSpc>
              <a:defRPr/>
            </a:pPr>
            <a:endParaRPr lang="en-US" sz="2400" dirty="0" smtClean="0">
              <a:cs typeface="+mn-cs"/>
            </a:endParaRPr>
          </a:p>
        </p:txBody>
      </p:sp>
      <p:sp>
        <p:nvSpPr>
          <p:cNvPr id="95235"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count words in docs</a:t>
            </a:r>
          </a:p>
        </p:txBody>
      </p:sp>
      <p:sp>
        <p:nvSpPr>
          <p:cNvPr id="149507" name="Rectangle 3"/>
          <p:cNvSpPr>
            <a:spLocks noGrp="1" noChangeArrowheads="1"/>
          </p:cNvSpPr>
          <p:nvPr>
            <p:ph type="body" idx="1"/>
          </p:nvPr>
        </p:nvSpPr>
        <p:spPr/>
        <p:txBody>
          <a:bodyPr/>
          <a:lstStyle/>
          <a:p>
            <a:pPr lvl="1"/>
            <a:r>
              <a:rPr lang="en-US"/>
              <a:t>Input consists of (url, contents) pairs</a:t>
            </a:r>
          </a:p>
          <a:p>
            <a:pPr lvl="2"/>
            <a:endParaRPr lang="en-US"/>
          </a:p>
          <a:p>
            <a:pPr lvl="1"/>
            <a:r>
              <a:rPr lang="en-US">
                <a:solidFill>
                  <a:srgbClr val="9900CC"/>
                </a:solidFill>
              </a:rPr>
              <a:t>map(key=url, val=contents):</a:t>
            </a:r>
          </a:p>
          <a:p>
            <a:pPr lvl="2"/>
            <a:r>
              <a:rPr lang="en-US">
                <a:solidFill>
                  <a:srgbClr val="9900CC"/>
                </a:solidFill>
              </a:rPr>
              <a:t>For each word </a:t>
            </a:r>
            <a:r>
              <a:rPr lang="en-US" i="1">
                <a:solidFill>
                  <a:srgbClr val="9900CC"/>
                </a:solidFill>
              </a:rPr>
              <a:t>w</a:t>
            </a:r>
            <a:r>
              <a:rPr lang="en-US">
                <a:solidFill>
                  <a:srgbClr val="9900CC"/>
                </a:solidFill>
              </a:rPr>
              <a:t> in contents, emit (w, </a:t>
            </a:r>
            <a:r>
              <a:rPr lang="ja-JP" altLang="en-US">
                <a:solidFill>
                  <a:srgbClr val="9900CC"/>
                </a:solidFill>
                <a:latin typeface="Arial"/>
              </a:rPr>
              <a:t>“</a:t>
            </a:r>
            <a:r>
              <a:rPr lang="en-US">
                <a:solidFill>
                  <a:srgbClr val="9900CC"/>
                </a:solidFill>
              </a:rPr>
              <a:t>1</a:t>
            </a:r>
            <a:r>
              <a:rPr lang="ja-JP" altLang="en-US">
                <a:solidFill>
                  <a:srgbClr val="9900CC"/>
                </a:solidFill>
                <a:latin typeface="Arial"/>
              </a:rPr>
              <a:t>”</a:t>
            </a:r>
            <a:r>
              <a:rPr lang="en-US">
                <a:solidFill>
                  <a:srgbClr val="9900CC"/>
                </a:solidFill>
              </a:rPr>
              <a:t>)</a:t>
            </a:r>
          </a:p>
          <a:p>
            <a:pPr lvl="2"/>
            <a:endParaRPr lang="en-US">
              <a:solidFill>
                <a:srgbClr val="9900CC"/>
              </a:solidFill>
            </a:endParaRPr>
          </a:p>
          <a:p>
            <a:pPr lvl="1"/>
            <a:r>
              <a:rPr lang="en-US">
                <a:solidFill>
                  <a:srgbClr val="9900CC"/>
                </a:solidFill>
              </a:rPr>
              <a:t>reduce(key=word, values=uniq_counts):</a:t>
            </a:r>
          </a:p>
          <a:p>
            <a:pPr lvl="2"/>
            <a:r>
              <a:rPr lang="en-US">
                <a:solidFill>
                  <a:srgbClr val="9900CC"/>
                </a:solidFill>
              </a:rPr>
              <a:t>Sum all </a:t>
            </a:r>
            <a:r>
              <a:rPr lang="ja-JP" altLang="en-US">
                <a:solidFill>
                  <a:srgbClr val="9900CC"/>
                </a:solidFill>
                <a:latin typeface="Arial"/>
              </a:rPr>
              <a:t>“</a:t>
            </a:r>
            <a:r>
              <a:rPr lang="en-US">
                <a:solidFill>
                  <a:srgbClr val="9900CC"/>
                </a:solidFill>
              </a:rPr>
              <a:t>1</a:t>
            </a:r>
            <a:r>
              <a:rPr lang="ja-JP" altLang="en-US">
                <a:solidFill>
                  <a:srgbClr val="9900CC"/>
                </a:solidFill>
                <a:latin typeface="Arial"/>
              </a:rPr>
              <a:t>”</a:t>
            </a:r>
            <a:r>
              <a:rPr lang="en-US">
                <a:solidFill>
                  <a:srgbClr val="9900CC"/>
                </a:solidFill>
              </a:rPr>
              <a:t>s in values list</a:t>
            </a:r>
          </a:p>
          <a:p>
            <a:pPr lvl="2"/>
            <a:r>
              <a:rPr lang="en-US">
                <a:solidFill>
                  <a:srgbClr val="9900CC"/>
                </a:solidFill>
              </a:rPr>
              <a:t>Emit result </a:t>
            </a:r>
            <a:r>
              <a:rPr lang="ja-JP" altLang="en-US">
                <a:solidFill>
                  <a:srgbClr val="9900CC"/>
                </a:solidFill>
                <a:latin typeface="Arial"/>
              </a:rPr>
              <a:t>“</a:t>
            </a:r>
            <a:r>
              <a:rPr lang="en-US">
                <a:solidFill>
                  <a:srgbClr val="9900CC"/>
                </a:solidFill>
              </a:rPr>
              <a:t>(word, sum)</a:t>
            </a:r>
            <a:r>
              <a:rPr lang="ja-JP" altLang="en-US">
                <a:solidFill>
                  <a:srgbClr val="9900CC"/>
                </a:solidFill>
                <a:latin typeface="Arial"/>
              </a:rPr>
              <a:t>”</a:t>
            </a:r>
            <a:endParaRPr lang="en-US">
              <a:solidFill>
                <a:srgbClr val="9900CC"/>
              </a:solidFill>
            </a:endParaRPr>
          </a:p>
        </p:txBody>
      </p:sp>
      <p:sp>
        <p:nvSpPr>
          <p:cNvPr id="4" name="Rectangle 3"/>
          <p:cNvSpPr/>
          <p:nvPr/>
        </p:nvSpPr>
        <p:spPr>
          <a:xfrm>
            <a:off x="6248400" y="6200001"/>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29251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950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16781"/>
            <a:ext cx="8229600" cy="897619"/>
          </a:xfrm>
        </p:spPr>
        <p:txBody>
          <a:bodyPr/>
          <a:lstStyle/>
          <a:p>
            <a:pPr algn="l"/>
            <a:r>
              <a:rPr lang="en-US" sz="4000" dirty="0"/>
              <a:t>Count, </a:t>
            </a:r>
            <a:r>
              <a:rPr lang="en-US" sz="4000" dirty="0" smtClean="0"/>
              <a:t>Illustrated</a:t>
            </a:r>
            <a:endParaRPr lang="en-US" sz="4000" dirty="0"/>
          </a:p>
        </p:txBody>
      </p:sp>
      <p:sp>
        <p:nvSpPr>
          <p:cNvPr id="156676" name="Rectangle 4"/>
          <p:cNvSpPr>
            <a:spLocks noGrp="1" noChangeArrowheads="1"/>
          </p:cNvSpPr>
          <p:nvPr>
            <p:ph type="body" idx="1"/>
          </p:nvPr>
        </p:nvSpPr>
        <p:spPr>
          <a:xfrm>
            <a:off x="2667000" y="1066800"/>
            <a:ext cx="6324600" cy="2057400"/>
          </a:xfrm>
          <a:noFill/>
          <a:ln/>
        </p:spPr>
        <p:txBody>
          <a:bodyPr/>
          <a:lstStyle/>
          <a:p>
            <a:pPr lvl="1">
              <a:buFont typeface="Wingdings" charset="0"/>
              <a:buNone/>
            </a:pPr>
            <a:r>
              <a:rPr lang="en-US" sz="2400" dirty="0">
                <a:solidFill>
                  <a:srgbClr val="FF0000"/>
                </a:solidFill>
              </a:rPr>
              <a:t>map(key=</a:t>
            </a:r>
            <a:r>
              <a:rPr lang="en-US" sz="2400" dirty="0" err="1">
                <a:solidFill>
                  <a:srgbClr val="FF0000"/>
                </a:solidFill>
              </a:rPr>
              <a:t>url</a:t>
            </a:r>
            <a:r>
              <a:rPr lang="en-US" sz="2400" dirty="0">
                <a:solidFill>
                  <a:srgbClr val="FF0000"/>
                </a:solidFill>
              </a:rPr>
              <a:t>, </a:t>
            </a:r>
            <a:r>
              <a:rPr lang="en-US" sz="2400" dirty="0" err="1">
                <a:solidFill>
                  <a:srgbClr val="FF0000"/>
                </a:solidFill>
              </a:rPr>
              <a:t>val</a:t>
            </a:r>
            <a:r>
              <a:rPr lang="en-US" sz="2400" dirty="0">
                <a:solidFill>
                  <a:srgbClr val="FF0000"/>
                </a:solidFill>
              </a:rPr>
              <a:t>=contents):</a:t>
            </a:r>
          </a:p>
          <a:p>
            <a:pPr lvl="2">
              <a:buFont typeface="Arial" charset="0"/>
              <a:buNone/>
            </a:pPr>
            <a:r>
              <a:rPr lang="en-US" sz="2000" dirty="0">
                <a:solidFill>
                  <a:srgbClr val="FF0000"/>
                </a:solidFill>
              </a:rPr>
              <a:t>For each word </a:t>
            </a:r>
            <a:r>
              <a:rPr lang="en-US" sz="2000" i="1" dirty="0">
                <a:solidFill>
                  <a:srgbClr val="FF0000"/>
                </a:solidFill>
              </a:rPr>
              <a:t>w</a:t>
            </a:r>
            <a:r>
              <a:rPr lang="en-US" sz="2000" dirty="0">
                <a:solidFill>
                  <a:srgbClr val="FF0000"/>
                </a:solidFill>
              </a:rPr>
              <a:t> in contents, emit (w, </a:t>
            </a:r>
            <a:r>
              <a:rPr lang="ja-JP" altLang="en-US" sz="2000" dirty="0">
                <a:solidFill>
                  <a:srgbClr val="FF0000"/>
                </a:solidFill>
                <a:latin typeface="Arial"/>
              </a:rPr>
              <a:t>“</a:t>
            </a:r>
            <a:r>
              <a:rPr lang="en-US" sz="2000" dirty="0">
                <a:solidFill>
                  <a:srgbClr val="FF0000"/>
                </a:solidFill>
              </a:rPr>
              <a:t>1</a:t>
            </a:r>
            <a:r>
              <a:rPr lang="ja-JP" altLang="en-US" sz="2000" dirty="0">
                <a:solidFill>
                  <a:srgbClr val="FF0000"/>
                </a:solidFill>
                <a:latin typeface="Arial"/>
              </a:rPr>
              <a:t>”</a:t>
            </a:r>
            <a:r>
              <a:rPr lang="en-US" sz="2000" dirty="0">
                <a:solidFill>
                  <a:srgbClr val="FF0000"/>
                </a:solidFill>
              </a:rPr>
              <a:t>)</a:t>
            </a:r>
          </a:p>
          <a:p>
            <a:pPr lvl="1">
              <a:buFont typeface="Wingdings" charset="0"/>
              <a:buNone/>
            </a:pPr>
            <a:r>
              <a:rPr lang="en-US" sz="2400" dirty="0">
                <a:solidFill>
                  <a:srgbClr val="9900CC"/>
                </a:solidFill>
              </a:rPr>
              <a:t>reduce(key=word, values=</a:t>
            </a:r>
            <a:r>
              <a:rPr lang="en-US" sz="2400" dirty="0" err="1">
                <a:solidFill>
                  <a:srgbClr val="9900CC"/>
                </a:solidFill>
              </a:rPr>
              <a:t>uniq_counts</a:t>
            </a:r>
            <a:r>
              <a:rPr lang="en-US" sz="2400" dirty="0">
                <a:solidFill>
                  <a:srgbClr val="9900CC"/>
                </a:solidFill>
              </a:rPr>
              <a:t>):</a:t>
            </a:r>
          </a:p>
          <a:p>
            <a:pPr lvl="2">
              <a:buFont typeface="Arial" charset="0"/>
              <a:buNone/>
            </a:pPr>
            <a:r>
              <a:rPr lang="en-US" sz="2000" dirty="0">
                <a:solidFill>
                  <a:srgbClr val="9900CC"/>
                </a:solidFill>
              </a:rPr>
              <a:t>Sum all </a:t>
            </a:r>
            <a:r>
              <a:rPr lang="ja-JP" altLang="en-US" sz="2000" dirty="0">
                <a:solidFill>
                  <a:srgbClr val="9900CC"/>
                </a:solidFill>
                <a:latin typeface="Arial"/>
              </a:rPr>
              <a:t>“</a:t>
            </a:r>
            <a:r>
              <a:rPr lang="en-US" sz="2000" dirty="0">
                <a:solidFill>
                  <a:srgbClr val="9900CC"/>
                </a:solidFill>
              </a:rPr>
              <a:t>1</a:t>
            </a:r>
            <a:r>
              <a:rPr lang="ja-JP" altLang="en-US" sz="2000" dirty="0">
                <a:solidFill>
                  <a:srgbClr val="9900CC"/>
                </a:solidFill>
                <a:latin typeface="Arial"/>
              </a:rPr>
              <a:t>”</a:t>
            </a:r>
            <a:r>
              <a:rPr lang="en-US" sz="2000" dirty="0">
                <a:solidFill>
                  <a:srgbClr val="9900CC"/>
                </a:solidFill>
              </a:rPr>
              <a:t>s in values list</a:t>
            </a:r>
          </a:p>
          <a:p>
            <a:pPr lvl="2">
              <a:buFont typeface="Arial" charset="0"/>
              <a:buNone/>
            </a:pPr>
            <a:r>
              <a:rPr lang="en-US" sz="2000" dirty="0">
                <a:solidFill>
                  <a:srgbClr val="9900CC"/>
                </a:solidFill>
              </a:rPr>
              <a:t>Emit result </a:t>
            </a:r>
            <a:r>
              <a:rPr lang="ja-JP" altLang="en-US" sz="2000" dirty="0">
                <a:solidFill>
                  <a:srgbClr val="9900CC"/>
                </a:solidFill>
                <a:latin typeface="Arial"/>
              </a:rPr>
              <a:t>“</a:t>
            </a:r>
            <a:r>
              <a:rPr lang="en-US" sz="2000" dirty="0">
                <a:solidFill>
                  <a:srgbClr val="9900CC"/>
                </a:solidFill>
              </a:rPr>
              <a:t>(word, sum)</a:t>
            </a:r>
            <a:r>
              <a:rPr lang="ja-JP" altLang="en-US" sz="2000" dirty="0">
                <a:solidFill>
                  <a:srgbClr val="9900CC"/>
                </a:solidFill>
                <a:latin typeface="Arial"/>
              </a:rPr>
              <a:t>”</a:t>
            </a:r>
            <a:endParaRPr lang="en-US" sz="2000" dirty="0">
              <a:solidFill>
                <a:srgbClr val="9900CC"/>
              </a:solidFill>
            </a:endParaRPr>
          </a:p>
        </p:txBody>
      </p:sp>
      <p:sp>
        <p:nvSpPr>
          <p:cNvPr id="156677" name="Rectangle 5"/>
          <p:cNvSpPr>
            <a:spLocks noChangeArrowheads="1"/>
          </p:cNvSpPr>
          <p:nvPr/>
        </p:nvSpPr>
        <p:spPr bwMode="auto">
          <a:xfrm>
            <a:off x="152400" y="3276600"/>
            <a:ext cx="2819400" cy="1447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spcBef>
                <a:spcPct val="20000"/>
              </a:spcBef>
              <a:buSzPct val="50000"/>
              <a:buFont typeface="Wingdings" charset="0"/>
              <a:buNone/>
            </a:pPr>
            <a:r>
              <a:rPr lang="en-US" sz="2400" dirty="0">
                <a:latin typeface="Comic Sans MS" charset="0"/>
              </a:rPr>
              <a:t>see bob throw</a:t>
            </a:r>
          </a:p>
          <a:p>
            <a:pPr marL="742950" lvl="1" indent="-285750">
              <a:spcBef>
                <a:spcPct val="20000"/>
              </a:spcBef>
              <a:buSzPct val="50000"/>
              <a:buFont typeface="Wingdings" charset="0"/>
              <a:buNone/>
            </a:pPr>
            <a:r>
              <a:rPr lang="en-US" sz="2400" dirty="0">
                <a:latin typeface="Comic Sans MS" charset="0"/>
              </a:rPr>
              <a:t>see spot run</a:t>
            </a:r>
          </a:p>
        </p:txBody>
      </p:sp>
      <p:sp>
        <p:nvSpPr>
          <p:cNvPr id="156678" name="Rectangle 6"/>
          <p:cNvSpPr>
            <a:spLocks noChangeArrowheads="1"/>
          </p:cNvSpPr>
          <p:nvPr/>
        </p:nvSpPr>
        <p:spPr bwMode="auto">
          <a:xfrm>
            <a:off x="3276600" y="3124200"/>
            <a:ext cx="2819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spcBef>
                <a:spcPct val="20000"/>
              </a:spcBef>
              <a:buSzPct val="50000"/>
              <a:buFont typeface="Wingdings" charset="0"/>
              <a:buNone/>
            </a:pPr>
            <a:r>
              <a:rPr lang="en-US" sz="2400">
                <a:solidFill>
                  <a:srgbClr val="FF0000"/>
                </a:solidFill>
                <a:latin typeface="Comic Sans MS" charset="0"/>
              </a:rPr>
              <a:t>see	1</a:t>
            </a:r>
          </a:p>
          <a:p>
            <a:pPr marL="742950" lvl="1" indent="-285750">
              <a:spcBef>
                <a:spcPct val="20000"/>
              </a:spcBef>
              <a:buSzPct val="50000"/>
              <a:buFont typeface="Wingdings" charset="0"/>
              <a:buNone/>
            </a:pPr>
            <a:r>
              <a:rPr lang="en-US" sz="2400">
                <a:solidFill>
                  <a:srgbClr val="FF0000"/>
                </a:solidFill>
                <a:latin typeface="Comic Sans MS" charset="0"/>
              </a:rPr>
              <a:t>bob	1 </a:t>
            </a:r>
          </a:p>
          <a:p>
            <a:pPr marL="742950" lvl="1" indent="-285750">
              <a:spcBef>
                <a:spcPct val="20000"/>
              </a:spcBef>
              <a:buSzPct val="50000"/>
              <a:buFont typeface="Wingdings" charset="0"/>
              <a:buNone/>
            </a:pPr>
            <a:r>
              <a:rPr lang="en-US" sz="2400">
                <a:solidFill>
                  <a:srgbClr val="FF0000"/>
                </a:solidFill>
                <a:latin typeface="Comic Sans MS" charset="0"/>
              </a:rPr>
              <a:t>run	1</a:t>
            </a:r>
          </a:p>
          <a:p>
            <a:pPr marL="742950" lvl="1" indent="-285750">
              <a:spcBef>
                <a:spcPct val="20000"/>
              </a:spcBef>
              <a:buSzPct val="50000"/>
              <a:buFont typeface="Wingdings" charset="0"/>
              <a:buNone/>
            </a:pPr>
            <a:r>
              <a:rPr lang="en-US" sz="2400">
                <a:solidFill>
                  <a:srgbClr val="FF0000"/>
                </a:solidFill>
                <a:latin typeface="Comic Sans MS" charset="0"/>
              </a:rPr>
              <a:t>see 	1</a:t>
            </a:r>
          </a:p>
          <a:p>
            <a:pPr marL="742950" lvl="1" indent="-285750">
              <a:spcBef>
                <a:spcPct val="20000"/>
              </a:spcBef>
              <a:buSzPct val="50000"/>
              <a:buFont typeface="Wingdings" charset="0"/>
              <a:buNone/>
            </a:pPr>
            <a:r>
              <a:rPr lang="en-US" sz="2400">
                <a:solidFill>
                  <a:srgbClr val="FF0000"/>
                </a:solidFill>
                <a:latin typeface="Comic Sans MS" charset="0"/>
              </a:rPr>
              <a:t>spot 	1</a:t>
            </a:r>
          </a:p>
          <a:p>
            <a:pPr marL="742950" lvl="1" indent="-285750">
              <a:spcBef>
                <a:spcPct val="20000"/>
              </a:spcBef>
              <a:buSzPct val="50000"/>
              <a:buFont typeface="Wingdings" charset="0"/>
              <a:buNone/>
            </a:pPr>
            <a:r>
              <a:rPr lang="en-US" sz="2400">
                <a:solidFill>
                  <a:srgbClr val="FF0000"/>
                </a:solidFill>
                <a:latin typeface="Comic Sans MS" charset="0"/>
              </a:rPr>
              <a:t>throw	1</a:t>
            </a:r>
          </a:p>
          <a:p>
            <a:pPr marL="742950" lvl="1" indent="-285750">
              <a:spcBef>
                <a:spcPct val="20000"/>
              </a:spcBef>
              <a:buSzPct val="50000"/>
              <a:buFont typeface="Wingdings" charset="0"/>
              <a:buNone/>
            </a:pPr>
            <a:endParaRPr lang="en-US" sz="2400">
              <a:solidFill>
                <a:srgbClr val="FF0000"/>
              </a:solidFill>
              <a:latin typeface="Comic Sans MS" charset="0"/>
            </a:endParaRPr>
          </a:p>
          <a:p>
            <a:pPr marL="742950" lvl="1" indent="-285750">
              <a:spcBef>
                <a:spcPct val="20000"/>
              </a:spcBef>
              <a:buSzPct val="50000"/>
              <a:buFont typeface="Wingdings" charset="0"/>
              <a:buNone/>
            </a:pPr>
            <a:endParaRPr lang="en-US" sz="2400">
              <a:solidFill>
                <a:srgbClr val="FF0000"/>
              </a:solidFill>
              <a:latin typeface="Comic Sans MS" charset="0"/>
            </a:endParaRPr>
          </a:p>
        </p:txBody>
      </p:sp>
      <p:sp>
        <p:nvSpPr>
          <p:cNvPr id="156679" name="Rectangle 7"/>
          <p:cNvSpPr>
            <a:spLocks noChangeArrowheads="1"/>
          </p:cNvSpPr>
          <p:nvPr/>
        </p:nvSpPr>
        <p:spPr bwMode="auto">
          <a:xfrm>
            <a:off x="6324600" y="3124200"/>
            <a:ext cx="2819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spcBef>
                <a:spcPct val="20000"/>
              </a:spcBef>
              <a:buSzPct val="50000"/>
              <a:buFont typeface="Wingdings" charset="0"/>
              <a:buNone/>
            </a:pPr>
            <a:r>
              <a:rPr lang="en-US" sz="2400">
                <a:solidFill>
                  <a:srgbClr val="9900CC"/>
                </a:solidFill>
                <a:latin typeface="Comic Sans MS" charset="0"/>
              </a:rPr>
              <a:t>bob	1 </a:t>
            </a:r>
          </a:p>
          <a:p>
            <a:pPr marL="742950" lvl="1" indent="-285750">
              <a:spcBef>
                <a:spcPct val="20000"/>
              </a:spcBef>
              <a:buSzPct val="50000"/>
              <a:buFont typeface="Wingdings" charset="0"/>
              <a:buNone/>
            </a:pPr>
            <a:r>
              <a:rPr lang="en-US" sz="2400">
                <a:solidFill>
                  <a:srgbClr val="9900CC"/>
                </a:solidFill>
                <a:latin typeface="Comic Sans MS" charset="0"/>
              </a:rPr>
              <a:t>run	1</a:t>
            </a:r>
          </a:p>
          <a:p>
            <a:pPr marL="742950" lvl="1" indent="-285750">
              <a:spcBef>
                <a:spcPct val="20000"/>
              </a:spcBef>
              <a:buSzPct val="50000"/>
              <a:buFont typeface="Wingdings" charset="0"/>
              <a:buNone/>
            </a:pPr>
            <a:r>
              <a:rPr lang="en-US" sz="2400">
                <a:solidFill>
                  <a:srgbClr val="9900CC"/>
                </a:solidFill>
                <a:latin typeface="Comic Sans MS" charset="0"/>
              </a:rPr>
              <a:t>see 	2</a:t>
            </a:r>
          </a:p>
          <a:p>
            <a:pPr marL="742950" lvl="1" indent="-285750">
              <a:spcBef>
                <a:spcPct val="20000"/>
              </a:spcBef>
              <a:buSzPct val="50000"/>
              <a:buFont typeface="Wingdings" charset="0"/>
              <a:buNone/>
            </a:pPr>
            <a:r>
              <a:rPr lang="en-US" sz="2400">
                <a:solidFill>
                  <a:srgbClr val="9900CC"/>
                </a:solidFill>
                <a:latin typeface="Comic Sans MS" charset="0"/>
              </a:rPr>
              <a:t>spot 	1</a:t>
            </a:r>
          </a:p>
          <a:p>
            <a:pPr marL="742950" lvl="1" indent="-285750">
              <a:spcBef>
                <a:spcPct val="20000"/>
              </a:spcBef>
              <a:buSzPct val="50000"/>
              <a:buFont typeface="Wingdings" charset="0"/>
              <a:buNone/>
            </a:pPr>
            <a:r>
              <a:rPr lang="en-US" sz="2400">
                <a:solidFill>
                  <a:srgbClr val="9900CC"/>
                </a:solidFill>
                <a:latin typeface="Comic Sans MS" charset="0"/>
              </a:rPr>
              <a:t>throw	1</a:t>
            </a:r>
          </a:p>
          <a:p>
            <a:pPr marL="742950" lvl="1" indent="-285750">
              <a:spcBef>
                <a:spcPct val="20000"/>
              </a:spcBef>
              <a:buSzPct val="50000"/>
              <a:buFont typeface="Wingdings" charset="0"/>
              <a:buNone/>
            </a:pPr>
            <a:endParaRPr lang="en-US" sz="2400">
              <a:solidFill>
                <a:srgbClr val="9900CC"/>
              </a:solidFill>
              <a:latin typeface="Comic Sans MS" charset="0"/>
            </a:endParaRPr>
          </a:p>
          <a:p>
            <a:pPr marL="742950" lvl="1" indent="-285750">
              <a:spcBef>
                <a:spcPct val="20000"/>
              </a:spcBef>
              <a:buSzPct val="50000"/>
              <a:buFont typeface="Wingdings" charset="0"/>
              <a:buNone/>
            </a:pPr>
            <a:endParaRPr lang="en-US" sz="2400">
              <a:solidFill>
                <a:srgbClr val="9900CC"/>
              </a:solidFill>
              <a:latin typeface="Comic Sans MS" charset="0"/>
            </a:endParaRPr>
          </a:p>
        </p:txBody>
      </p:sp>
      <p:sp>
        <p:nvSpPr>
          <p:cNvPr id="156680" name="AutoShape 8"/>
          <p:cNvSpPr>
            <a:spLocks noChangeArrowheads="1"/>
          </p:cNvSpPr>
          <p:nvPr/>
        </p:nvSpPr>
        <p:spPr bwMode="auto">
          <a:xfrm>
            <a:off x="2895600" y="3886200"/>
            <a:ext cx="533400" cy="609600"/>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681" name="AutoShape 9"/>
          <p:cNvSpPr>
            <a:spLocks noChangeArrowheads="1"/>
          </p:cNvSpPr>
          <p:nvPr/>
        </p:nvSpPr>
        <p:spPr bwMode="auto">
          <a:xfrm>
            <a:off x="5791200" y="3962400"/>
            <a:ext cx="533400" cy="609600"/>
          </a:xfrm>
          <a:prstGeom prst="rightArrow">
            <a:avLst>
              <a:gd name="adj1" fmla="val 50000"/>
              <a:gd name="adj2" fmla="val 25000"/>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9900CC"/>
              </a:solidFill>
            </a:endParaRPr>
          </a:p>
        </p:txBody>
      </p:sp>
      <p:sp>
        <p:nvSpPr>
          <p:cNvPr id="9" name="Rectangle 8"/>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85530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66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utoUpdateAnimBg="0"/>
      <p:bldP spid="156679" grpId="0" autoUpdateAnimBg="0"/>
      <p:bldP spid="156680" grpId="0" animBg="1"/>
      <p:bldP spid="1566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cs typeface="+mj-cs"/>
              </a:rPr>
              <a:t>Example</a:t>
            </a:r>
          </a:p>
        </p:txBody>
      </p:sp>
      <p:sp>
        <p:nvSpPr>
          <p:cNvPr id="7171" name="Rectangle 3"/>
          <p:cNvSpPr>
            <a:spLocks noGrp="1" noChangeArrowheads="1"/>
          </p:cNvSpPr>
          <p:nvPr>
            <p:ph type="body" idx="1"/>
          </p:nvPr>
        </p:nvSpPr>
        <p:spPr/>
        <p:txBody>
          <a:bodyPr/>
          <a:lstStyle/>
          <a:p>
            <a:pPr eaLnBrk="1" hangingPunct="1">
              <a:defRPr/>
            </a:pPr>
            <a:r>
              <a:rPr lang="en-US" smtClean="0">
                <a:cs typeface="+mn-cs"/>
              </a:rPr>
              <a:t>Page 1: the weather is good</a:t>
            </a:r>
          </a:p>
          <a:p>
            <a:pPr eaLnBrk="1" hangingPunct="1">
              <a:defRPr/>
            </a:pPr>
            <a:r>
              <a:rPr lang="en-US" smtClean="0">
                <a:cs typeface="+mn-cs"/>
              </a:rPr>
              <a:t>Page 2: today is good</a:t>
            </a:r>
          </a:p>
          <a:p>
            <a:pPr eaLnBrk="1" hangingPunct="1">
              <a:defRPr/>
            </a:pPr>
            <a:r>
              <a:rPr lang="en-US" smtClean="0">
                <a:cs typeface="+mn-cs"/>
              </a:rPr>
              <a:t>Page 3: good weather is good.</a:t>
            </a:r>
          </a:p>
        </p:txBody>
      </p:sp>
      <p:sp>
        <p:nvSpPr>
          <p:cNvPr id="96259"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cs typeface="+mj-cs"/>
              </a:rPr>
              <a:t>Map output</a:t>
            </a:r>
          </a:p>
        </p:txBody>
      </p:sp>
      <p:sp>
        <p:nvSpPr>
          <p:cNvPr id="8195" name="Rectangle 3"/>
          <p:cNvSpPr>
            <a:spLocks noGrp="1" noChangeArrowheads="1"/>
          </p:cNvSpPr>
          <p:nvPr>
            <p:ph type="body" idx="1"/>
          </p:nvPr>
        </p:nvSpPr>
        <p:spPr/>
        <p:txBody>
          <a:bodyPr/>
          <a:lstStyle/>
          <a:p>
            <a:pPr eaLnBrk="1" hangingPunct="1">
              <a:defRPr/>
            </a:pPr>
            <a:r>
              <a:rPr lang="en-US" smtClean="0">
                <a:cs typeface="+mn-cs"/>
              </a:rPr>
              <a:t>Worker 1: </a:t>
            </a:r>
          </a:p>
          <a:p>
            <a:pPr lvl="1" eaLnBrk="1" hangingPunct="1">
              <a:defRPr/>
            </a:pPr>
            <a:r>
              <a:rPr lang="en-US" smtClean="0"/>
              <a:t>(the 1), (weather 1), (is 1), (good 1).</a:t>
            </a:r>
          </a:p>
          <a:p>
            <a:pPr eaLnBrk="1" hangingPunct="1">
              <a:defRPr/>
            </a:pPr>
            <a:r>
              <a:rPr lang="en-US" smtClean="0">
                <a:cs typeface="+mn-cs"/>
              </a:rPr>
              <a:t>Worker 2: </a:t>
            </a:r>
          </a:p>
          <a:p>
            <a:pPr lvl="1" eaLnBrk="1" hangingPunct="1">
              <a:defRPr/>
            </a:pPr>
            <a:r>
              <a:rPr lang="en-US" smtClean="0"/>
              <a:t>(today 1), (is 1), (good 1).</a:t>
            </a:r>
          </a:p>
          <a:p>
            <a:pPr eaLnBrk="1" hangingPunct="1">
              <a:defRPr/>
            </a:pPr>
            <a:r>
              <a:rPr lang="en-US" smtClean="0">
                <a:cs typeface="+mn-cs"/>
              </a:rPr>
              <a:t>Worker 3: </a:t>
            </a:r>
          </a:p>
          <a:p>
            <a:pPr lvl="1" eaLnBrk="1" hangingPunct="1">
              <a:defRPr/>
            </a:pPr>
            <a:r>
              <a:rPr lang="en-US" smtClean="0"/>
              <a:t>(good 1), (weather 1), (is 1), (good 1).</a:t>
            </a:r>
          </a:p>
        </p:txBody>
      </p:sp>
      <p:sp>
        <p:nvSpPr>
          <p:cNvPr id="97283"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cs typeface="+mj-cs"/>
              </a:rPr>
              <a:t>Reduce Input</a:t>
            </a:r>
          </a:p>
        </p:txBody>
      </p:sp>
      <p:sp>
        <p:nvSpPr>
          <p:cNvPr id="9219" name="Rectangle 3"/>
          <p:cNvSpPr>
            <a:spLocks noGrp="1" noChangeArrowheads="1"/>
          </p:cNvSpPr>
          <p:nvPr>
            <p:ph type="body" idx="1"/>
          </p:nvPr>
        </p:nvSpPr>
        <p:spPr/>
        <p:txBody>
          <a:bodyPr/>
          <a:lstStyle/>
          <a:p>
            <a:pPr eaLnBrk="1" hangingPunct="1">
              <a:lnSpc>
                <a:spcPct val="90000"/>
              </a:lnSpc>
              <a:defRPr/>
            </a:pPr>
            <a:r>
              <a:rPr lang="en-US" sz="2800" smtClean="0">
                <a:cs typeface="+mn-cs"/>
              </a:rPr>
              <a:t>Worker 1:</a:t>
            </a:r>
          </a:p>
          <a:p>
            <a:pPr lvl="1" eaLnBrk="1" hangingPunct="1">
              <a:lnSpc>
                <a:spcPct val="90000"/>
              </a:lnSpc>
              <a:defRPr/>
            </a:pPr>
            <a:r>
              <a:rPr lang="en-US" sz="2400" smtClean="0"/>
              <a:t>(the 1)</a:t>
            </a:r>
          </a:p>
          <a:p>
            <a:pPr eaLnBrk="1" hangingPunct="1">
              <a:lnSpc>
                <a:spcPct val="90000"/>
              </a:lnSpc>
              <a:defRPr/>
            </a:pPr>
            <a:r>
              <a:rPr lang="en-US" sz="2800" smtClean="0">
                <a:cs typeface="+mn-cs"/>
              </a:rPr>
              <a:t>Worker 2:</a:t>
            </a:r>
          </a:p>
          <a:p>
            <a:pPr lvl="1" eaLnBrk="1" hangingPunct="1">
              <a:lnSpc>
                <a:spcPct val="90000"/>
              </a:lnSpc>
              <a:defRPr/>
            </a:pPr>
            <a:r>
              <a:rPr lang="en-US" sz="2400" smtClean="0"/>
              <a:t>(is 1), (is 1), (is 1)</a:t>
            </a:r>
          </a:p>
          <a:p>
            <a:pPr eaLnBrk="1" hangingPunct="1">
              <a:lnSpc>
                <a:spcPct val="90000"/>
              </a:lnSpc>
              <a:defRPr/>
            </a:pPr>
            <a:r>
              <a:rPr lang="en-US" sz="2800" smtClean="0">
                <a:cs typeface="+mn-cs"/>
              </a:rPr>
              <a:t>Worker 3:</a:t>
            </a:r>
          </a:p>
          <a:p>
            <a:pPr lvl="1" eaLnBrk="1" hangingPunct="1">
              <a:lnSpc>
                <a:spcPct val="90000"/>
              </a:lnSpc>
              <a:defRPr/>
            </a:pPr>
            <a:r>
              <a:rPr lang="en-US" sz="2400" smtClean="0"/>
              <a:t>(weather 1), (weather 1)</a:t>
            </a:r>
          </a:p>
          <a:p>
            <a:pPr eaLnBrk="1" hangingPunct="1">
              <a:lnSpc>
                <a:spcPct val="90000"/>
              </a:lnSpc>
              <a:defRPr/>
            </a:pPr>
            <a:r>
              <a:rPr lang="en-US" sz="2800" smtClean="0">
                <a:cs typeface="+mn-cs"/>
              </a:rPr>
              <a:t>Worker 4:</a:t>
            </a:r>
          </a:p>
          <a:p>
            <a:pPr lvl="1" eaLnBrk="1" hangingPunct="1">
              <a:lnSpc>
                <a:spcPct val="90000"/>
              </a:lnSpc>
              <a:defRPr/>
            </a:pPr>
            <a:r>
              <a:rPr lang="en-US" sz="2400" smtClean="0"/>
              <a:t>(today 1)</a:t>
            </a:r>
          </a:p>
          <a:p>
            <a:pPr eaLnBrk="1" hangingPunct="1">
              <a:lnSpc>
                <a:spcPct val="90000"/>
              </a:lnSpc>
              <a:defRPr/>
            </a:pPr>
            <a:r>
              <a:rPr lang="en-US" sz="2800" smtClean="0">
                <a:cs typeface="+mn-cs"/>
              </a:rPr>
              <a:t>Worker 5:</a:t>
            </a:r>
          </a:p>
          <a:p>
            <a:pPr lvl="1" eaLnBrk="1" hangingPunct="1">
              <a:lnSpc>
                <a:spcPct val="90000"/>
              </a:lnSpc>
              <a:defRPr/>
            </a:pPr>
            <a:r>
              <a:rPr lang="en-US" sz="2400" smtClean="0"/>
              <a:t>(good 1), (good 1), (good 1), (good 1)</a:t>
            </a:r>
          </a:p>
        </p:txBody>
      </p:sp>
      <p:sp>
        <p:nvSpPr>
          <p:cNvPr id="98307"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cs typeface="+mj-cs"/>
              </a:rPr>
              <a:t>Reduce Output</a:t>
            </a:r>
          </a:p>
        </p:txBody>
      </p:sp>
      <p:sp>
        <p:nvSpPr>
          <p:cNvPr id="10243" name="Rectangle 3"/>
          <p:cNvSpPr>
            <a:spLocks noGrp="1" noChangeArrowheads="1"/>
          </p:cNvSpPr>
          <p:nvPr>
            <p:ph type="body" idx="1"/>
          </p:nvPr>
        </p:nvSpPr>
        <p:spPr/>
        <p:txBody>
          <a:bodyPr/>
          <a:lstStyle/>
          <a:p>
            <a:pPr eaLnBrk="1" hangingPunct="1">
              <a:lnSpc>
                <a:spcPct val="90000"/>
              </a:lnSpc>
              <a:defRPr/>
            </a:pPr>
            <a:r>
              <a:rPr lang="en-US" sz="2800" smtClean="0">
                <a:cs typeface="+mn-cs"/>
              </a:rPr>
              <a:t>Worker 1:</a:t>
            </a:r>
          </a:p>
          <a:p>
            <a:pPr lvl="1" eaLnBrk="1" hangingPunct="1">
              <a:lnSpc>
                <a:spcPct val="90000"/>
              </a:lnSpc>
              <a:defRPr/>
            </a:pPr>
            <a:r>
              <a:rPr lang="en-US" sz="2400" smtClean="0"/>
              <a:t>(the 1)</a:t>
            </a:r>
          </a:p>
          <a:p>
            <a:pPr eaLnBrk="1" hangingPunct="1">
              <a:lnSpc>
                <a:spcPct val="90000"/>
              </a:lnSpc>
              <a:defRPr/>
            </a:pPr>
            <a:r>
              <a:rPr lang="en-US" sz="2800" smtClean="0">
                <a:cs typeface="+mn-cs"/>
              </a:rPr>
              <a:t>Worker 2:</a:t>
            </a:r>
          </a:p>
          <a:p>
            <a:pPr lvl="1" eaLnBrk="1" hangingPunct="1">
              <a:lnSpc>
                <a:spcPct val="90000"/>
              </a:lnSpc>
              <a:defRPr/>
            </a:pPr>
            <a:r>
              <a:rPr lang="en-US" sz="2400" smtClean="0"/>
              <a:t>(is 3)</a:t>
            </a:r>
          </a:p>
          <a:p>
            <a:pPr eaLnBrk="1" hangingPunct="1">
              <a:lnSpc>
                <a:spcPct val="90000"/>
              </a:lnSpc>
              <a:defRPr/>
            </a:pPr>
            <a:r>
              <a:rPr lang="en-US" sz="2800" smtClean="0">
                <a:cs typeface="+mn-cs"/>
              </a:rPr>
              <a:t>Worker 3:</a:t>
            </a:r>
          </a:p>
          <a:p>
            <a:pPr lvl="1" eaLnBrk="1" hangingPunct="1">
              <a:lnSpc>
                <a:spcPct val="90000"/>
              </a:lnSpc>
              <a:defRPr/>
            </a:pPr>
            <a:r>
              <a:rPr lang="en-US" sz="2400" smtClean="0"/>
              <a:t>(weather 2)</a:t>
            </a:r>
          </a:p>
          <a:p>
            <a:pPr eaLnBrk="1" hangingPunct="1">
              <a:lnSpc>
                <a:spcPct val="90000"/>
              </a:lnSpc>
              <a:defRPr/>
            </a:pPr>
            <a:r>
              <a:rPr lang="en-US" sz="2800" smtClean="0">
                <a:cs typeface="+mn-cs"/>
              </a:rPr>
              <a:t>Worker 4:</a:t>
            </a:r>
          </a:p>
          <a:p>
            <a:pPr lvl="1" eaLnBrk="1" hangingPunct="1">
              <a:lnSpc>
                <a:spcPct val="90000"/>
              </a:lnSpc>
              <a:defRPr/>
            </a:pPr>
            <a:r>
              <a:rPr lang="en-US" sz="2400" smtClean="0"/>
              <a:t>(today 1)</a:t>
            </a:r>
          </a:p>
          <a:p>
            <a:pPr eaLnBrk="1" hangingPunct="1">
              <a:lnSpc>
                <a:spcPct val="90000"/>
              </a:lnSpc>
              <a:defRPr/>
            </a:pPr>
            <a:r>
              <a:rPr lang="en-US" sz="2800" smtClean="0">
                <a:cs typeface="+mn-cs"/>
              </a:rPr>
              <a:t>Worker 5:</a:t>
            </a:r>
          </a:p>
          <a:p>
            <a:pPr lvl="1" eaLnBrk="1" hangingPunct="1">
              <a:lnSpc>
                <a:spcPct val="90000"/>
              </a:lnSpc>
              <a:defRPr/>
            </a:pPr>
            <a:r>
              <a:rPr lang="en-US" sz="2400" smtClean="0"/>
              <a:t>(good 4)</a:t>
            </a:r>
          </a:p>
        </p:txBody>
      </p:sp>
      <p:sp>
        <p:nvSpPr>
          <p:cNvPr id="99331"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History of the World, Part 1</a:t>
            </a:r>
            <a:endParaRPr lang="en-US" dirty="0"/>
          </a:p>
        </p:txBody>
      </p:sp>
      <p:sp>
        <p:nvSpPr>
          <p:cNvPr id="7171" name="Rectangle 3"/>
          <p:cNvSpPr>
            <a:spLocks noGrp="1" noChangeArrowheads="1"/>
          </p:cNvSpPr>
          <p:nvPr>
            <p:ph idx="1"/>
          </p:nvPr>
        </p:nvSpPr>
        <p:spPr/>
        <p:txBody>
          <a:bodyPr/>
          <a:lstStyle/>
          <a:p>
            <a:r>
              <a:rPr lang="en-US" smtClean="0"/>
              <a:t>Relational Databases – mainstay of business</a:t>
            </a:r>
          </a:p>
          <a:p>
            <a:r>
              <a:rPr lang="en-US" smtClean="0"/>
              <a:t>Web-based applications caused spikes</a:t>
            </a:r>
          </a:p>
          <a:p>
            <a:pPr lvl="1"/>
            <a:r>
              <a:rPr lang="en-US" smtClean="0"/>
              <a:t>Especially true for public-facing e-Commerce sites</a:t>
            </a:r>
          </a:p>
          <a:p>
            <a:r>
              <a:rPr lang="en-US" smtClean="0"/>
              <a:t>Developers begin to front RDBMS with memcache or integrate other caching mechanisms within the application (ie. Ehcache)</a:t>
            </a:r>
            <a:endParaRPr lang="en-US"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76777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defRPr/>
            </a:pPr>
            <a:r>
              <a:rPr lang="en-US" sz="3200" dirty="0" smtClean="0">
                <a:latin typeface="Arial" charset="0"/>
                <a:cs typeface="+mj-cs"/>
              </a:rPr>
              <a:t>Data Flow in a </a:t>
            </a:r>
            <a:r>
              <a:rPr lang="en-US" sz="3200" dirty="0" err="1" smtClean="0">
                <a:latin typeface="Arial" charset="0"/>
                <a:cs typeface="+mj-cs"/>
              </a:rPr>
              <a:t>MapReduce</a:t>
            </a:r>
            <a:r>
              <a:rPr lang="en-US" sz="3200" dirty="0" smtClean="0">
                <a:latin typeface="Arial" charset="0"/>
                <a:cs typeface="+mj-cs"/>
              </a:rPr>
              <a:t> Program in </a:t>
            </a:r>
            <a:r>
              <a:rPr lang="en-US" sz="3200" dirty="0" err="1" smtClean="0">
                <a:latin typeface="Arial" charset="0"/>
                <a:cs typeface="+mj-cs"/>
              </a:rPr>
              <a:t>Hadoop</a:t>
            </a:r>
            <a:endParaRPr lang="en-US" sz="3200" dirty="0" smtClean="0">
              <a:latin typeface="Arial" charset="0"/>
              <a:cs typeface="+mj-cs"/>
            </a:endParaRPr>
          </a:p>
        </p:txBody>
      </p:sp>
      <p:sp>
        <p:nvSpPr>
          <p:cNvPr id="34819" name="Content Placeholder 2"/>
          <p:cNvSpPr>
            <a:spLocks noGrp="1"/>
          </p:cNvSpPr>
          <p:nvPr>
            <p:ph idx="1"/>
          </p:nvPr>
        </p:nvSpPr>
        <p:spPr>
          <a:xfrm>
            <a:off x="381000" y="1295400"/>
            <a:ext cx="8229600" cy="4876800"/>
          </a:xfrm>
        </p:spPr>
        <p:txBody>
          <a:bodyPr/>
          <a:lstStyle/>
          <a:p>
            <a:pPr eaLnBrk="1" hangingPunct="1">
              <a:defRPr/>
            </a:pPr>
            <a:r>
              <a:rPr lang="en-US" sz="2800" smtClean="0">
                <a:latin typeface="Arial" charset="0"/>
                <a:cs typeface="+mn-cs"/>
              </a:rPr>
              <a:t>InputFormat</a:t>
            </a:r>
          </a:p>
          <a:p>
            <a:pPr eaLnBrk="1" hangingPunct="1">
              <a:defRPr/>
            </a:pPr>
            <a:r>
              <a:rPr lang="en-US" sz="2800" smtClean="0">
                <a:latin typeface="Arial" charset="0"/>
                <a:cs typeface="+mn-cs"/>
              </a:rPr>
              <a:t>Map function</a:t>
            </a:r>
          </a:p>
          <a:p>
            <a:pPr eaLnBrk="1" hangingPunct="1">
              <a:defRPr/>
            </a:pPr>
            <a:r>
              <a:rPr lang="en-US" sz="2800" smtClean="0">
                <a:latin typeface="Arial" charset="0"/>
                <a:cs typeface="+mn-cs"/>
              </a:rPr>
              <a:t>Partitioner</a:t>
            </a:r>
          </a:p>
          <a:p>
            <a:pPr eaLnBrk="1" hangingPunct="1">
              <a:defRPr/>
            </a:pPr>
            <a:r>
              <a:rPr lang="en-US" sz="2800" smtClean="0">
                <a:latin typeface="Arial" charset="0"/>
                <a:cs typeface="+mn-cs"/>
              </a:rPr>
              <a:t>Sorting &amp; Merging</a:t>
            </a:r>
          </a:p>
          <a:p>
            <a:pPr eaLnBrk="1" hangingPunct="1">
              <a:defRPr/>
            </a:pPr>
            <a:r>
              <a:rPr lang="en-US" sz="2800" smtClean="0">
                <a:latin typeface="Arial" charset="0"/>
                <a:cs typeface="+mn-cs"/>
              </a:rPr>
              <a:t>Combiner</a:t>
            </a:r>
          </a:p>
          <a:p>
            <a:pPr eaLnBrk="1" hangingPunct="1">
              <a:defRPr/>
            </a:pPr>
            <a:r>
              <a:rPr lang="en-US" sz="2800" smtClean="0">
                <a:latin typeface="Arial" charset="0"/>
                <a:cs typeface="+mn-cs"/>
              </a:rPr>
              <a:t>Shuffling</a:t>
            </a:r>
          </a:p>
          <a:p>
            <a:pPr eaLnBrk="1" hangingPunct="1">
              <a:defRPr/>
            </a:pPr>
            <a:r>
              <a:rPr lang="en-US" sz="2800" smtClean="0">
                <a:latin typeface="Arial" charset="0"/>
                <a:cs typeface="+mn-cs"/>
              </a:rPr>
              <a:t>Merging</a:t>
            </a:r>
          </a:p>
          <a:p>
            <a:pPr eaLnBrk="1" hangingPunct="1">
              <a:defRPr/>
            </a:pPr>
            <a:r>
              <a:rPr lang="en-US" sz="2800" smtClean="0">
                <a:latin typeface="Arial" charset="0"/>
                <a:cs typeface="+mn-cs"/>
              </a:rPr>
              <a:t>Reduce function</a:t>
            </a:r>
          </a:p>
          <a:p>
            <a:pPr eaLnBrk="1" hangingPunct="1">
              <a:defRPr/>
            </a:pPr>
            <a:r>
              <a:rPr lang="en-US" sz="2800" smtClean="0">
                <a:latin typeface="Arial" charset="0"/>
                <a:cs typeface="+mn-cs"/>
              </a:rPr>
              <a:t>OutputFormat</a:t>
            </a:r>
          </a:p>
          <a:p>
            <a:pPr eaLnBrk="1" hangingPunct="1">
              <a:defRPr/>
            </a:pPr>
            <a:endParaRPr lang="en-US" smtClean="0">
              <a:latin typeface="Arial" charset="0"/>
              <a:cs typeface="+mn-cs"/>
            </a:endParaRPr>
          </a:p>
        </p:txBody>
      </p:sp>
      <p:pic>
        <p:nvPicPr>
          <p:cNvPr id="348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t="-244" r="-5760" b="-421"/>
          <a:stretch/>
        </p:blipFill>
        <p:spPr bwMode="auto">
          <a:xfrm>
            <a:off x="4267200" y="1079500"/>
            <a:ext cx="457517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9812" name="TextBox 1"/>
          <p:cNvSpPr txBox="1">
            <a:spLocks noChangeArrowheads="1"/>
          </p:cNvSpPr>
          <p:nvPr/>
        </p:nvSpPr>
        <p:spPr bwMode="auto">
          <a:xfrm>
            <a:off x="7010400" y="990600"/>
            <a:ext cx="2133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sz="2400">
                <a:latin typeface="Arial" charset="0"/>
                <a:sym typeface="Wingdings" charset="0"/>
              </a:rPr>
              <a:t> 1:many</a:t>
            </a:r>
            <a:endParaRPr lang="en-US" sz="2400">
              <a:latin typeface="Arial" charset="0"/>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Grep</a:t>
            </a:r>
          </a:p>
        </p:txBody>
      </p:sp>
      <p:sp>
        <p:nvSpPr>
          <p:cNvPr id="151555" name="Rectangle 3"/>
          <p:cNvSpPr>
            <a:spLocks noGrp="1" noChangeArrowheads="1"/>
          </p:cNvSpPr>
          <p:nvPr>
            <p:ph type="body" idx="1"/>
          </p:nvPr>
        </p:nvSpPr>
        <p:spPr/>
        <p:txBody>
          <a:bodyPr/>
          <a:lstStyle/>
          <a:p>
            <a:pPr lvl="1"/>
            <a:r>
              <a:rPr lang="en-US"/>
              <a:t>Input consists of (url+offset, single line)</a:t>
            </a:r>
          </a:p>
          <a:p>
            <a:pPr lvl="1"/>
            <a:r>
              <a:rPr lang="en-US"/>
              <a:t>map(key=url+offset, val=line):</a:t>
            </a:r>
          </a:p>
          <a:p>
            <a:pPr lvl="2"/>
            <a:r>
              <a:rPr lang="en-US"/>
              <a:t>If contents matches regexp, emit (line, </a:t>
            </a:r>
            <a:r>
              <a:rPr lang="ja-JP" altLang="en-US">
                <a:latin typeface="Arial"/>
              </a:rPr>
              <a:t>“</a:t>
            </a:r>
            <a:r>
              <a:rPr lang="en-US"/>
              <a:t>1</a:t>
            </a:r>
            <a:r>
              <a:rPr lang="ja-JP" altLang="en-US">
                <a:latin typeface="Arial"/>
              </a:rPr>
              <a:t>”</a:t>
            </a:r>
            <a:r>
              <a:rPr lang="en-US"/>
              <a:t>)</a:t>
            </a:r>
          </a:p>
          <a:p>
            <a:pPr lvl="2"/>
            <a:endParaRPr lang="en-US"/>
          </a:p>
          <a:p>
            <a:pPr lvl="1"/>
            <a:r>
              <a:rPr lang="en-US"/>
              <a:t>reduce(key=line, values=uniq_counts):</a:t>
            </a:r>
          </a:p>
          <a:p>
            <a:pPr lvl="2"/>
            <a:r>
              <a:rPr lang="en-US"/>
              <a:t>Don</a:t>
            </a:r>
            <a:r>
              <a:rPr lang="ja-JP" altLang="en-US">
                <a:latin typeface="Arial"/>
              </a:rPr>
              <a:t>’</a:t>
            </a:r>
            <a:r>
              <a:rPr lang="en-US"/>
              <a:t>t do anything; just emit line</a:t>
            </a:r>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50094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5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Reverse Web-Link Graph</a:t>
            </a:r>
          </a:p>
        </p:txBody>
      </p:sp>
      <p:sp>
        <p:nvSpPr>
          <p:cNvPr id="157699" name="Rectangle 3"/>
          <p:cNvSpPr>
            <a:spLocks noGrp="1" noChangeArrowheads="1"/>
          </p:cNvSpPr>
          <p:nvPr>
            <p:ph type="body" idx="1"/>
          </p:nvPr>
        </p:nvSpPr>
        <p:spPr/>
        <p:txBody>
          <a:bodyPr/>
          <a:lstStyle/>
          <a:p>
            <a:r>
              <a:rPr lang="en-US"/>
              <a:t>Map</a:t>
            </a:r>
          </a:p>
          <a:p>
            <a:pPr lvl="1"/>
            <a:r>
              <a:rPr lang="en-US"/>
              <a:t>For each URL linking to target, …</a:t>
            </a:r>
          </a:p>
          <a:p>
            <a:pPr lvl="1"/>
            <a:r>
              <a:rPr lang="en-US"/>
              <a:t>Output &lt;target, source&gt; pairs </a:t>
            </a:r>
          </a:p>
          <a:p>
            <a:r>
              <a:rPr lang="en-US"/>
              <a:t>Reduce</a:t>
            </a:r>
          </a:p>
          <a:p>
            <a:pPr lvl="1"/>
            <a:r>
              <a:rPr lang="en-US"/>
              <a:t>Concatenate list of all source URLs</a:t>
            </a:r>
          </a:p>
          <a:p>
            <a:pPr lvl="1"/>
            <a:r>
              <a:rPr lang="en-US"/>
              <a:t>Outputs: &lt;target, </a:t>
            </a:r>
            <a:r>
              <a:rPr lang="en-US" b="1" i="1"/>
              <a:t>list </a:t>
            </a:r>
            <a:r>
              <a:rPr lang="en-US"/>
              <a:t>(source)&gt; pairs</a:t>
            </a:r>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426063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defRPr/>
            </a:pPr>
            <a:r>
              <a:rPr lang="en-US" smtClean="0">
                <a:latin typeface="Arial" charset="0"/>
                <a:cs typeface="+mj-cs"/>
              </a:rPr>
              <a:t>MapReduce in Hadoop (1)</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600200"/>
            <a:ext cx="7366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US" smtClean="0">
                <a:latin typeface="Arial" charset="0"/>
                <a:cs typeface="+mj-cs"/>
              </a:rPr>
              <a:t>MapReduce in Hadoop (2)</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99293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defRPr/>
            </a:pPr>
            <a:r>
              <a:rPr lang="en-US" smtClean="0">
                <a:latin typeface="Arial" charset="0"/>
                <a:cs typeface="+mj-cs"/>
              </a:rPr>
              <a:t>MapReduce in Hadoop (3)</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35330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cs typeface="+mj-cs"/>
              </a:rPr>
              <a:t>Fault tolerance</a:t>
            </a:r>
          </a:p>
        </p:txBody>
      </p:sp>
      <p:sp>
        <p:nvSpPr>
          <p:cNvPr id="17411" name="Rectangle 3"/>
          <p:cNvSpPr>
            <a:spLocks noGrp="1" noChangeArrowheads="1"/>
          </p:cNvSpPr>
          <p:nvPr>
            <p:ph type="body" idx="1"/>
          </p:nvPr>
        </p:nvSpPr>
        <p:spPr/>
        <p:txBody>
          <a:bodyPr/>
          <a:lstStyle/>
          <a:p>
            <a:pPr eaLnBrk="1" hangingPunct="1">
              <a:lnSpc>
                <a:spcPct val="90000"/>
              </a:lnSpc>
              <a:defRPr/>
            </a:pPr>
            <a:r>
              <a:rPr lang="en-US" smtClean="0">
                <a:cs typeface="+mn-cs"/>
              </a:rPr>
              <a:t>On worker failure: </a:t>
            </a:r>
          </a:p>
          <a:p>
            <a:pPr lvl="1" eaLnBrk="1" hangingPunct="1">
              <a:lnSpc>
                <a:spcPct val="90000"/>
              </a:lnSpc>
              <a:defRPr/>
            </a:pPr>
            <a:r>
              <a:rPr lang="en-US" smtClean="0"/>
              <a:t>Detect failure via periodic heartbeats </a:t>
            </a:r>
          </a:p>
          <a:p>
            <a:pPr lvl="1" eaLnBrk="1" hangingPunct="1">
              <a:lnSpc>
                <a:spcPct val="90000"/>
              </a:lnSpc>
              <a:defRPr/>
            </a:pPr>
            <a:r>
              <a:rPr lang="en-US" smtClean="0"/>
              <a:t>Re-execute completed and in-progress </a:t>
            </a:r>
            <a:r>
              <a:rPr lang="en-US" i="1" smtClean="0"/>
              <a:t>map</a:t>
            </a:r>
            <a:r>
              <a:rPr lang="en-US" smtClean="0"/>
              <a:t> tasks </a:t>
            </a:r>
          </a:p>
          <a:p>
            <a:pPr lvl="1" eaLnBrk="1" hangingPunct="1">
              <a:lnSpc>
                <a:spcPct val="90000"/>
              </a:lnSpc>
              <a:defRPr/>
            </a:pPr>
            <a:r>
              <a:rPr lang="en-US" smtClean="0"/>
              <a:t>Re-execute in progress </a:t>
            </a:r>
            <a:r>
              <a:rPr lang="en-US" i="1" smtClean="0"/>
              <a:t>reduce</a:t>
            </a:r>
            <a:r>
              <a:rPr lang="en-US" smtClean="0"/>
              <a:t> tasks </a:t>
            </a:r>
          </a:p>
          <a:p>
            <a:pPr lvl="1" eaLnBrk="1" hangingPunct="1">
              <a:lnSpc>
                <a:spcPct val="90000"/>
              </a:lnSpc>
              <a:defRPr/>
            </a:pPr>
            <a:r>
              <a:rPr lang="en-US" smtClean="0"/>
              <a:t>Task completion committed through master </a:t>
            </a:r>
          </a:p>
          <a:p>
            <a:pPr eaLnBrk="1" hangingPunct="1">
              <a:lnSpc>
                <a:spcPct val="90000"/>
              </a:lnSpc>
              <a:defRPr/>
            </a:pPr>
            <a:r>
              <a:rPr lang="en-US" smtClean="0">
                <a:cs typeface="+mn-cs"/>
              </a:rPr>
              <a:t>Master failure: </a:t>
            </a:r>
          </a:p>
          <a:p>
            <a:pPr lvl="1" eaLnBrk="1" hangingPunct="1">
              <a:lnSpc>
                <a:spcPct val="90000"/>
              </a:lnSpc>
              <a:defRPr/>
            </a:pPr>
            <a:r>
              <a:rPr lang="en-US" smtClean="0"/>
              <a:t>Could handle, but don't yet (master failure unlikely)</a:t>
            </a:r>
          </a:p>
        </p:txBody>
      </p:sp>
      <p:sp>
        <p:nvSpPr>
          <p:cNvPr id="105475"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cs typeface="+mj-cs"/>
              </a:rPr>
              <a:t>Refinement</a:t>
            </a:r>
          </a:p>
        </p:txBody>
      </p:sp>
      <p:sp>
        <p:nvSpPr>
          <p:cNvPr id="18435" name="Rectangle 3"/>
          <p:cNvSpPr>
            <a:spLocks noGrp="1" noChangeArrowheads="1"/>
          </p:cNvSpPr>
          <p:nvPr>
            <p:ph type="body" idx="1"/>
          </p:nvPr>
        </p:nvSpPr>
        <p:spPr/>
        <p:txBody>
          <a:bodyPr/>
          <a:lstStyle/>
          <a:p>
            <a:pPr eaLnBrk="1" hangingPunct="1">
              <a:defRPr/>
            </a:pPr>
            <a:r>
              <a:rPr lang="en-US" smtClean="0">
                <a:cs typeface="+mn-cs"/>
              </a:rPr>
              <a:t>Different partitioning functions.</a:t>
            </a:r>
          </a:p>
          <a:p>
            <a:pPr eaLnBrk="1" hangingPunct="1">
              <a:defRPr/>
            </a:pPr>
            <a:r>
              <a:rPr lang="en-US" smtClean="0">
                <a:cs typeface="+mn-cs"/>
              </a:rPr>
              <a:t>Combiner function.</a:t>
            </a:r>
          </a:p>
          <a:p>
            <a:pPr eaLnBrk="1" hangingPunct="1">
              <a:defRPr/>
            </a:pPr>
            <a:r>
              <a:rPr lang="en-US" smtClean="0">
                <a:cs typeface="+mn-cs"/>
              </a:rPr>
              <a:t>Different input/output types.</a:t>
            </a:r>
          </a:p>
          <a:p>
            <a:pPr eaLnBrk="1" hangingPunct="1">
              <a:defRPr/>
            </a:pPr>
            <a:r>
              <a:rPr lang="en-US" smtClean="0">
                <a:cs typeface="+mn-cs"/>
              </a:rPr>
              <a:t>Skipping bad records.</a:t>
            </a:r>
          </a:p>
          <a:p>
            <a:pPr eaLnBrk="1" hangingPunct="1">
              <a:defRPr/>
            </a:pPr>
            <a:r>
              <a:rPr lang="en-US" smtClean="0">
                <a:cs typeface="+mn-cs"/>
              </a:rPr>
              <a:t>Local execution.</a:t>
            </a:r>
          </a:p>
          <a:p>
            <a:pPr eaLnBrk="1" hangingPunct="1">
              <a:defRPr/>
            </a:pPr>
            <a:r>
              <a:rPr lang="en-US" smtClean="0">
                <a:cs typeface="+mn-cs"/>
              </a:rPr>
              <a:t>Status info.</a:t>
            </a:r>
          </a:p>
          <a:p>
            <a:pPr eaLnBrk="1" hangingPunct="1">
              <a:defRPr/>
            </a:pPr>
            <a:r>
              <a:rPr lang="en-US" smtClean="0">
                <a:cs typeface="+mn-cs"/>
              </a:rPr>
              <a:t>Counters.</a:t>
            </a:r>
          </a:p>
        </p:txBody>
      </p:sp>
      <p:sp>
        <p:nvSpPr>
          <p:cNvPr id="106499"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cs typeface="+mj-cs"/>
              </a:rPr>
              <a:t>Performance</a:t>
            </a:r>
          </a:p>
        </p:txBody>
      </p:sp>
      <p:sp>
        <p:nvSpPr>
          <p:cNvPr id="19459" name="Rectangle 3"/>
          <p:cNvSpPr>
            <a:spLocks noGrp="1" noChangeArrowheads="1"/>
          </p:cNvSpPr>
          <p:nvPr>
            <p:ph type="body" idx="1"/>
          </p:nvPr>
        </p:nvSpPr>
        <p:spPr/>
        <p:txBody>
          <a:bodyPr/>
          <a:lstStyle/>
          <a:p>
            <a:pPr eaLnBrk="1" hangingPunct="1">
              <a:defRPr/>
            </a:pPr>
            <a:r>
              <a:rPr lang="en-US" smtClean="0">
                <a:cs typeface="+mn-cs"/>
              </a:rPr>
              <a:t>Scan 10^10 100-byte records to extract records matching a rare pattern (92K matching records) : 150 seconds.</a:t>
            </a:r>
          </a:p>
          <a:p>
            <a:pPr eaLnBrk="1" hangingPunct="1">
              <a:defRPr/>
            </a:pPr>
            <a:endParaRPr lang="en-US" smtClean="0">
              <a:cs typeface="+mn-cs"/>
            </a:endParaRPr>
          </a:p>
          <a:p>
            <a:pPr eaLnBrk="1" hangingPunct="1">
              <a:defRPr/>
            </a:pPr>
            <a:r>
              <a:rPr lang="en-US" smtClean="0">
                <a:cs typeface="+mn-cs"/>
              </a:rPr>
              <a:t>Sort 10^10 100-byte records (modeled after TeraSort benchmark) : normal 839 seconds.</a:t>
            </a:r>
          </a:p>
        </p:txBody>
      </p:sp>
      <p:sp>
        <p:nvSpPr>
          <p:cNvPr id="107523"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cs typeface="+mj-cs"/>
              </a:rPr>
              <a:t>More and more mapreduce</a:t>
            </a:r>
          </a:p>
        </p:txBody>
      </p:sp>
      <p:sp>
        <p:nvSpPr>
          <p:cNvPr id="21507" name="Rectangle 3"/>
          <p:cNvSpPr>
            <a:spLocks noGrp="1" noChangeArrowheads="1"/>
          </p:cNvSpPr>
          <p:nvPr>
            <p:ph type="body" idx="1"/>
          </p:nvPr>
        </p:nvSpPr>
        <p:spPr/>
        <p:txBody>
          <a:bodyPr/>
          <a:lstStyle/>
          <a:p>
            <a:pPr eaLnBrk="1" hangingPunct="1">
              <a:defRPr/>
            </a:pPr>
            <a:endParaRPr lang="en-US" smtClean="0">
              <a:cs typeface="+mn-cs"/>
            </a:endParaRPr>
          </a:p>
        </p:txBody>
      </p:sp>
      <p:pic>
        <p:nvPicPr>
          <p:cNvPr id="108547" name="Picture 4" descr="index-auto-0005-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7912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4"/>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Scaling Up</a:t>
            </a:r>
            <a:endParaRPr lang="en-US"/>
          </a:p>
        </p:txBody>
      </p:sp>
      <p:sp>
        <p:nvSpPr>
          <p:cNvPr id="12291" name="Rectangle 3"/>
          <p:cNvSpPr>
            <a:spLocks noGrp="1" noChangeArrowheads="1"/>
          </p:cNvSpPr>
          <p:nvPr>
            <p:ph idx="1"/>
          </p:nvPr>
        </p:nvSpPr>
        <p:spPr/>
        <p:txBody>
          <a:bodyPr/>
          <a:lstStyle/>
          <a:p>
            <a:r>
              <a:rPr lang="en-US" sz="2800" dirty="0" smtClean="0"/>
              <a:t>Issues with scaling up when the dataset is just too big</a:t>
            </a:r>
          </a:p>
          <a:p>
            <a:r>
              <a:rPr lang="en-US" sz="2800" dirty="0" smtClean="0"/>
              <a:t>RDBMS were not designed to be distributed</a:t>
            </a:r>
          </a:p>
          <a:p>
            <a:r>
              <a:rPr lang="en-US" sz="2800" dirty="0" smtClean="0"/>
              <a:t>Began to look at multi-node database solutions</a:t>
            </a:r>
          </a:p>
          <a:p>
            <a:r>
              <a:rPr lang="en-US" sz="2800" dirty="0" smtClean="0"/>
              <a:t>Known as ‘scaling out’ or ‘horizontal scaling’</a:t>
            </a:r>
          </a:p>
          <a:p>
            <a:r>
              <a:rPr lang="en-US" sz="2800" dirty="0" smtClean="0"/>
              <a:t>Different approaches include:</a:t>
            </a:r>
          </a:p>
          <a:p>
            <a:pPr lvl="1"/>
            <a:r>
              <a:rPr lang="en-US" sz="2400" dirty="0" smtClean="0"/>
              <a:t>Master-slave</a:t>
            </a:r>
          </a:p>
          <a:p>
            <a:pPr lvl="1"/>
            <a:r>
              <a:rPr lang="en-US" sz="2400" dirty="0" err="1" smtClean="0"/>
              <a:t>Sharding</a:t>
            </a:r>
            <a:endParaRPr lang="en-US" sz="2400" dirty="0" smtClean="0"/>
          </a:p>
          <a:p>
            <a:endParaRPr lang="en-US" sz="2800" dirty="0" smtClean="0"/>
          </a:p>
          <a:p>
            <a:endParaRPr lang="en-US" sz="2800"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45974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cs typeface="+mj-cs"/>
              </a:rPr>
              <a:t>Conclusion</a:t>
            </a:r>
          </a:p>
        </p:txBody>
      </p:sp>
      <p:sp>
        <p:nvSpPr>
          <p:cNvPr id="20483" name="Rectangle 3"/>
          <p:cNvSpPr>
            <a:spLocks noGrp="1" noChangeArrowheads="1"/>
          </p:cNvSpPr>
          <p:nvPr>
            <p:ph type="body" idx="1"/>
          </p:nvPr>
        </p:nvSpPr>
        <p:spPr/>
        <p:txBody>
          <a:bodyPr/>
          <a:lstStyle/>
          <a:p>
            <a:pPr eaLnBrk="1" hangingPunct="1">
              <a:defRPr/>
            </a:pPr>
            <a:r>
              <a:rPr lang="en-US" smtClean="0">
                <a:cs typeface="+mn-cs"/>
              </a:rPr>
              <a:t>MapReduce has proven to be a useful abstraction </a:t>
            </a:r>
          </a:p>
          <a:p>
            <a:pPr eaLnBrk="1" hangingPunct="1">
              <a:defRPr/>
            </a:pPr>
            <a:r>
              <a:rPr lang="en-US" smtClean="0">
                <a:cs typeface="+mn-cs"/>
              </a:rPr>
              <a:t>Greatly simplifies large-scale computations at Google </a:t>
            </a:r>
          </a:p>
          <a:p>
            <a:pPr eaLnBrk="1" hangingPunct="1">
              <a:defRPr/>
            </a:pPr>
            <a:r>
              <a:rPr lang="en-US" smtClean="0">
                <a:cs typeface="+mn-cs"/>
              </a:rPr>
              <a:t>Fun to use: focus on problem, let library deal w/ messy details </a:t>
            </a:r>
          </a:p>
        </p:txBody>
      </p:sp>
      <p:sp>
        <p:nvSpPr>
          <p:cNvPr id="109571"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dirty="0">
                <a:solidFill>
                  <a:srgbClr val="FF0000"/>
                </a:solidFill>
              </a:rPr>
              <a:t>From “</a:t>
            </a:r>
            <a:r>
              <a:rPr lang="en-US" altLang="ja-JP" dirty="0" err="1">
                <a:solidFill>
                  <a:srgbClr val="FF0000"/>
                </a:solidFill>
              </a:rPr>
              <a:t>MapReduce</a:t>
            </a:r>
            <a:r>
              <a:rPr lang="en-US" altLang="ja-JP" dirty="0">
                <a:solidFill>
                  <a:srgbClr val="FF0000"/>
                </a:solidFill>
              </a:rPr>
              <a:t>: Simplified data Processing… </a:t>
            </a:r>
            <a:r>
              <a:rPr lang="en-US" dirty="0">
                <a:solidFill>
                  <a:srgbClr val="FF0000"/>
                </a:solidFill>
              </a:rPr>
              <a:t>”</a:t>
            </a:r>
            <a:r>
              <a:rPr lang="en-US" altLang="ja-JP" dirty="0">
                <a:solidFill>
                  <a:srgbClr val="FF0000"/>
                </a:solidFill>
              </a:rPr>
              <a:t>, Jeffrey Dean and Sanjay </a:t>
            </a:r>
            <a:r>
              <a:rPr lang="en-US" altLang="ja-JP" dirty="0" err="1">
                <a:solidFill>
                  <a:srgbClr val="FF0000"/>
                </a:solidFill>
              </a:rPr>
              <a:t>Ghemawat</a:t>
            </a:r>
            <a:endParaRPr lang="en-US" dirty="0">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 Raw </a:t>
            </a:r>
            <a:r>
              <a:rPr lang="en-US" dirty="0" err="1" smtClean="0"/>
              <a:t>Hadoop</a:t>
            </a:r>
            <a:r>
              <a:rPr lang="en-US" dirty="0" smtClean="0"/>
              <a:t> means code</a:t>
            </a:r>
            <a:endParaRPr lang="en-US" dirty="0"/>
          </a:p>
        </p:txBody>
      </p:sp>
      <p:sp>
        <p:nvSpPr>
          <p:cNvPr id="7" name="Content Placeholder 6"/>
          <p:cNvSpPr>
            <a:spLocks noGrp="1"/>
          </p:cNvSpPr>
          <p:nvPr>
            <p:ph idx="1"/>
          </p:nvPr>
        </p:nvSpPr>
        <p:spPr/>
        <p:txBody>
          <a:bodyPr/>
          <a:lstStyle/>
          <a:p>
            <a:r>
              <a:rPr lang="en-US" dirty="0" smtClean="0"/>
              <a:t>Most people don’t want to write code if they don’t have to</a:t>
            </a:r>
          </a:p>
          <a:p>
            <a:r>
              <a:rPr lang="en-US" dirty="0" smtClean="0"/>
              <a:t>Various tools layered on top of </a:t>
            </a:r>
            <a:r>
              <a:rPr lang="en-US" dirty="0" err="1" smtClean="0"/>
              <a:t>Hadoop</a:t>
            </a:r>
            <a:r>
              <a:rPr lang="en-US" dirty="0"/>
              <a:t> </a:t>
            </a:r>
            <a:r>
              <a:rPr lang="en-US" dirty="0" smtClean="0"/>
              <a:t>give different, and more familiar, interfaces  </a:t>
            </a:r>
          </a:p>
          <a:p>
            <a:r>
              <a:rPr lang="en-US" dirty="0" err="1" smtClean="0"/>
              <a:t>Hbase</a:t>
            </a:r>
            <a:r>
              <a:rPr lang="en-US" dirty="0" smtClean="0"/>
              <a:t> – intended to be a </a:t>
            </a:r>
            <a:r>
              <a:rPr lang="en-US" dirty="0" err="1" smtClean="0"/>
              <a:t>NoSQL</a:t>
            </a:r>
            <a:r>
              <a:rPr lang="en-US" dirty="0" smtClean="0"/>
              <a:t> database abstraction for </a:t>
            </a:r>
            <a:r>
              <a:rPr lang="en-US" dirty="0" err="1" smtClean="0"/>
              <a:t>Hadoop</a:t>
            </a:r>
            <a:endParaRPr lang="en-US" dirty="0" smtClean="0"/>
          </a:p>
          <a:p>
            <a:r>
              <a:rPr lang="en-US" dirty="0" smtClean="0"/>
              <a:t>Hive and it’s SQL-like language </a:t>
            </a:r>
          </a:p>
        </p:txBody>
      </p:sp>
      <p:sp>
        <p:nvSpPr>
          <p:cNvPr id="5" name="Date Placeholder 4"/>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2484732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lIns="0" tIns="0" rIns="0" bIns="0" anchor="t"/>
          <a:lstStyle/>
          <a:p>
            <a:r>
              <a:rPr lang="en-US"/>
              <a:t>Hadoop Components</a:t>
            </a:r>
          </a:p>
        </p:txBody>
      </p:sp>
      <p:sp>
        <p:nvSpPr>
          <p:cNvPr id="14339" name="Rectangle 2"/>
          <p:cNvSpPr>
            <a:spLocks noGrp="1" noChangeArrowheads="1"/>
          </p:cNvSpPr>
          <p:nvPr>
            <p:ph idx="1"/>
          </p:nvPr>
        </p:nvSpPr>
        <p:spPr/>
        <p:txBody>
          <a:bodyPr lIns="0" tIns="0" rIns="0" bIns="0"/>
          <a:lstStyle/>
          <a:p>
            <a:r>
              <a:rPr lang="en-US" sz="3000" b="1"/>
              <a:t>Hadoop Distributed File System (HDFS)</a:t>
            </a:r>
          </a:p>
          <a:p>
            <a:r>
              <a:rPr lang="en-US" sz="3000" b="1"/>
              <a:t>Hadoop Map-Reduce</a:t>
            </a:r>
          </a:p>
          <a:p>
            <a:r>
              <a:rPr lang="en-US" sz="3000" b="1"/>
              <a:t>Contributes</a:t>
            </a:r>
          </a:p>
          <a:p>
            <a:pPr lvl="1"/>
            <a:r>
              <a:rPr lang="en-US" sz="2400"/>
              <a:t>Hadoop Streaming</a:t>
            </a:r>
          </a:p>
          <a:p>
            <a:pPr lvl="1"/>
            <a:r>
              <a:rPr lang="en-US" sz="2400"/>
              <a:t>Pig</a:t>
            </a:r>
            <a:r>
              <a:rPr lang="en-US" altLang="zh-CN" sz="2400">
                <a:ea typeface="宋体" charset="0"/>
                <a:cs typeface="宋体" charset="0"/>
              </a:rPr>
              <a:t> / </a:t>
            </a:r>
            <a:r>
              <a:rPr lang="en-US" sz="2400"/>
              <a:t>JAQL</a:t>
            </a:r>
            <a:r>
              <a:rPr lang="en-US" altLang="zh-CN" sz="2400">
                <a:ea typeface="宋体" charset="0"/>
                <a:cs typeface="宋体" charset="0"/>
              </a:rPr>
              <a:t> / </a:t>
            </a:r>
            <a:r>
              <a:rPr lang="en-US" sz="2400"/>
              <a:t>Hive</a:t>
            </a:r>
          </a:p>
          <a:p>
            <a:pPr lvl="1"/>
            <a:r>
              <a:rPr lang="en-US" sz="2400"/>
              <a:t>HBase</a:t>
            </a:r>
          </a:p>
          <a:p>
            <a:pPr lvl="1"/>
            <a:r>
              <a:rPr lang="en-US" sz="2400"/>
              <a:t>Hama</a:t>
            </a:r>
            <a:r>
              <a:rPr lang="en-US" altLang="zh-CN" sz="2400">
                <a:ea typeface="宋体" charset="0"/>
                <a:cs typeface="宋体" charset="0"/>
              </a:rPr>
              <a:t> / </a:t>
            </a:r>
            <a:r>
              <a:rPr lang="en-US" sz="2400"/>
              <a:t>Mahout</a:t>
            </a:r>
            <a:br>
              <a:rPr lang="en-US" sz="2400"/>
            </a:br>
            <a:endParaRPr lang="en-US" sz="240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412351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80227" name="Rectangle 2"/>
          <p:cNvSpPr>
            <a:spLocks noGrp="1" noChangeArrowheads="1"/>
          </p:cNvSpPr>
          <p:nvPr>
            <p:ph idx="1"/>
          </p:nvPr>
        </p:nvSpPr>
        <p:spPr/>
        <p:txBody>
          <a:bodyPr lIns="0" tIns="0" rIns="0" bIns="0"/>
          <a:lstStyle/>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None/>
            </a:pPr>
            <a:r>
              <a:rPr lang="en-US" sz="4500"/>
              <a:t>Hadoop Distributed File System</a:t>
            </a:r>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2493899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0" tIns="0" rIns="0" bIns="0" anchor="t"/>
          <a:lstStyle/>
          <a:p>
            <a:r>
              <a:rPr lang="en-US" altLang="zh-CN">
                <a:ea typeface="宋体" charset="0"/>
                <a:cs typeface="宋体" charset="0"/>
              </a:rPr>
              <a:t>Goals of </a:t>
            </a:r>
            <a:r>
              <a:rPr lang="en-US"/>
              <a:t>HDFS</a:t>
            </a:r>
          </a:p>
        </p:txBody>
      </p:sp>
      <p:sp>
        <p:nvSpPr>
          <p:cNvPr id="16387" name="Rectangle 2"/>
          <p:cNvSpPr>
            <a:spLocks noGrp="1" noChangeArrowheads="1"/>
          </p:cNvSpPr>
          <p:nvPr>
            <p:ph idx="1"/>
          </p:nvPr>
        </p:nvSpPr>
        <p:spPr/>
        <p:txBody>
          <a:bodyPr lIns="0" tIns="0" rIns="0" bIns="0"/>
          <a:lstStyle/>
          <a:p>
            <a:r>
              <a:rPr lang="en-US" b="1"/>
              <a:t>Very Large Distributed File System</a:t>
            </a:r>
          </a:p>
          <a:p>
            <a:pPr lvl="1"/>
            <a:r>
              <a:rPr lang="en-US"/>
              <a:t>10K nodes, 100 million files, 10 PB</a:t>
            </a:r>
          </a:p>
          <a:p>
            <a:r>
              <a:rPr lang="en-US" altLang="zh-CN" b="1">
                <a:ea typeface="宋体" charset="0"/>
                <a:cs typeface="宋体" charset="0"/>
              </a:rPr>
              <a:t>Convenient Cluster Management</a:t>
            </a:r>
            <a:endParaRPr lang="en-US" b="1"/>
          </a:p>
          <a:p>
            <a:pPr lvl="1"/>
            <a:r>
              <a:rPr lang="en-US" altLang="zh-CN">
                <a:ea typeface="宋体" charset="0"/>
                <a:cs typeface="宋体" charset="0"/>
              </a:rPr>
              <a:t>Load balancing</a:t>
            </a:r>
          </a:p>
          <a:p>
            <a:pPr lvl="1"/>
            <a:r>
              <a:rPr lang="en-US" altLang="zh-CN">
                <a:ea typeface="宋体" charset="0"/>
                <a:cs typeface="宋体" charset="0"/>
              </a:rPr>
              <a:t>Node failures</a:t>
            </a:r>
            <a:endParaRPr lang="en-US"/>
          </a:p>
          <a:p>
            <a:pPr lvl="1"/>
            <a:r>
              <a:rPr lang="en-US" altLang="zh-CN">
                <a:ea typeface="宋体" charset="0"/>
                <a:cs typeface="宋体" charset="0"/>
              </a:rPr>
              <a:t>Cluster expansion</a:t>
            </a:r>
            <a:endParaRPr lang="en-US"/>
          </a:p>
          <a:p>
            <a:r>
              <a:rPr lang="en-US" b="1"/>
              <a:t>Optimized for Batch Processing</a:t>
            </a:r>
          </a:p>
          <a:p>
            <a:pPr lvl="1"/>
            <a:r>
              <a:rPr lang="en-US" altLang="zh-CN">
                <a:ea typeface="宋体" charset="0"/>
                <a:cs typeface="宋体" charset="0"/>
              </a:rPr>
              <a:t>Allow move computation to data</a:t>
            </a:r>
            <a:endParaRPr lang="en-US"/>
          </a:p>
          <a:p>
            <a:pPr lvl="1"/>
            <a:r>
              <a:rPr lang="en-US" altLang="zh-CN">
                <a:ea typeface="宋体" charset="0"/>
                <a:cs typeface="宋体" charset="0"/>
              </a:rPr>
              <a:t>Maximize throughput </a:t>
            </a:r>
            <a:endParaRPr lang="en-US" altLang="zh-CN" sz="2400">
              <a:ea typeface="宋体" charset="0"/>
              <a:cs typeface="宋体" charset="0"/>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761710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lIns="0" tIns="0" rIns="0" bIns="0" anchor="t"/>
          <a:lstStyle/>
          <a:p>
            <a:r>
              <a:rPr lang="en-US"/>
              <a:t>HDFS Architecture</a:t>
            </a:r>
          </a:p>
        </p:txBody>
      </p:sp>
      <p:sp>
        <p:nvSpPr>
          <p:cNvPr id="2" name="Content Placeholder 1"/>
          <p:cNvSpPr>
            <a:spLocks noGrp="1"/>
          </p:cNvSpPr>
          <p:nvPr>
            <p:ph idx="1"/>
          </p:nvPr>
        </p:nvSpPr>
        <p:spPr/>
        <p:txBody>
          <a:bodyPr/>
          <a:lstStyle/>
          <a:p>
            <a:endParaRPr lang="en-US"/>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4" y="0"/>
            <a:ext cx="8820299" cy="705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540445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zh-CN"/>
              <a:t>HDFS Details</a:t>
            </a:r>
            <a:endParaRPr lang="en-US"/>
          </a:p>
        </p:txBody>
      </p:sp>
      <p:sp>
        <p:nvSpPr>
          <p:cNvPr id="129027" name="Rectangle 3"/>
          <p:cNvSpPr>
            <a:spLocks noGrp="1" noChangeArrowheads="1"/>
          </p:cNvSpPr>
          <p:nvPr>
            <p:ph idx="1"/>
          </p:nvPr>
        </p:nvSpPr>
        <p:spPr/>
        <p:txBody>
          <a:bodyPr/>
          <a:lstStyle/>
          <a:p>
            <a:r>
              <a:rPr lang="en-US" b="1" dirty="0"/>
              <a:t>Data Coherency</a:t>
            </a:r>
          </a:p>
          <a:p>
            <a:pPr lvl="1"/>
            <a:r>
              <a:rPr lang="en-US" dirty="0"/>
              <a:t>Write-once-read-many access model</a:t>
            </a:r>
          </a:p>
          <a:p>
            <a:pPr lvl="1"/>
            <a:r>
              <a:rPr lang="en-US" dirty="0"/>
              <a:t>Client can only append to existing files </a:t>
            </a:r>
          </a:p>
          <a:p>
            <a:r>
              <a:rPr lang="en-US" b="1" dirty="0"/>
              <a:t>Files are broken up into blocks</a:t>
            </a:r>
          </a:p>
          <a:p>
            <a:pPr lvl="1"/>
            <a:r>
              <a:rPr lang="en-US" dirty="0"/>
              <a:t>Typically 128 MB block size</a:t>
            </a:r>
          </a:p>
          <a:p>
            <a:pPr lvl="1"/>
            <a:r>
              <a:rPr lang="en-US" i="1" dirty="0"/>
              <a:t>Each block replicated on multiple </a:t>
            </a:r>
            <a:r>
              <a:rPr lang="en-US" i="1" dirty="0" err="1"/>
              <a:t>DataNodes</a:t>
            </a:r>
            <a:endParaRPr lang="en-US" i="1" dirty="0"/>
          </a:p>
          <a:p>
            <a:r>
              <a:rPr lang="en-US" b="1" dirty="0"/>
              <a:t>Intelligent Client</a:t>
            </a:r>
          </a:p>
          <a:p>
            <a:pPr lvl="1"/>
            <a:r>
              <a:rPr lang="en-US" dirty="0"/>
              <a:t>Client can find location of blocks</a:t>
            </a:r>
          </a:p>
          <a:p>
            <a:pPr lvl="1"/>
            <a:r>
              <a:rPr lang="en-US" dirty="0"/>
              <a:t>Client accesses data directly from </a:t>
            </a:r>
            <a:r>
              <a:rPr lang="en-US" dirty="0" err="1"/>
              <a:t>DataNode</a:t>
            </a:r>
            <a:endParaRPr lang="en-US"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592272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257176"/>
            <a:ext cx="7983141" cy="64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03029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lIns="0" tIns="0" rIns="0" bIns="0" anchor="t"/>
          <a:lstStyle/>
          <a:p>
            <a:r>
              <a:rPr lang="en-US" altLang="zh-CN">
                <a:ea typeface="宋体" charset="0"/>
                <a:cs typeface="宋体" charset="0"/>
              </a:rPr>
              <a:t>HDFS User Interface</a:t>
            </a:r>
            <a:endParaRPr lang="en-US"/>
          </a:p>
        </p:txBody>
      </p:sp>
      <p:sp>
        <p:nvSpPr>
          <p:cNvPr id="19459" name="Rectangle 2"/>
          <p:cNvSpPr>
            <a:spLocks noGrp="1" noChangeArrowheads="1"/>
          </p:cNvSpPr>
          <p:nvPr>
            <p:ph idx="1"/>
          </p:nvPr>
        </p:nvSpPr>
        <p:spPr/>
        <p:txBody>
          <a:bodyPr lIns="0" tIns="0" rIns="0" bIns="0"/>
          <a:lstStyle/>
          <a:p>
            <a:r>
              <a:rPr lang="en-US" altLang="zh-CN" b="1">
                <a:ea typeface="宋体" charset="0"/>
                <a:cs typeface="宋体" charset="0"/>
              </a:rPr>
              <a:t>Java API</a:t>
            </a:r>
            <a:endParaRPr lang="en-US" b="1"/>
          </a:p>
          <a:p>
            <a:r>
              <a:rPr lang="en-US" b="1"/>
              <a:t>Command </a:t>
            </a:r>
            <a:r>
              <a:rPr lang="en-US" altLang="zh-CN" b="1">
                <a:ea typeface="宋体" charset="0"/>
                <a:cs typeface="宋体" charset="0"/>
              </a:rPr>
              <a:t>Line</a:t>
            </a:r>
            <a:endParaRPr lang="en-US" b="1"/>
          </a:p>
          <a:p>
            <a:pPr marL="562562" lvl="1" indent="-216370"/>
            <a:r>
              <a:rPr lang="en-US"/>
              <a:t>hadoop dfs -mkdir /foodir</a:t>
            </a:r>
          </a:p>
          <a:p>
            <a:pPr marL="562562" lvl="1" indent="-216370"/>
            <a:r>
              <a:rPr lang="en-US"/>
              <a:t>hadoop dfs -cat /foodir/myfile.txt</a:t>
            </a:r>
          </a:p>
          <a:p>
            <a:pPr marL="562562" lvl="1" indent="-216370"/>
            <a:r>
              <a:rPr lang="en-US"/>
              <a:t>hadoop dfs -rm /foodir myfile.txt</a:t>
            </a:r>
          </a:p>
          <a:p>
            <a:pPr marL="562562" lvl="1" indent="-216370"/>
            <a:r>
              <a:rPr lang="en-US"/>
              <a:t>hadoop dfsadmin -report</a:t>
            </a:r>
          </a:p>
          <a:p>
            <a:pPr marL="562562" lvl="1" indent="-216370"/>
            <a:r>
              <a:rPr lang="en-US"/>
              <a:t>hadoop dfsadmin -decommission datanodename</a:t>
            </a:r>
          </a:p>
          <a:p>
            <a:r>
              <a:rPr lang="en-US" b="1"/>
              <a:t>Web Interface</a:t>
            </a:r>
          </a:p>
          <a:p>
            <a:pPr marL="562562" lvl="1" indent="-216370"/>
            <a:r>
              <a:rPr lang="en-US"/>
              <a:t>http://host:port/dfshealth.jsp</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329391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a:t>
            </a:r>
            <a:endParaRPr lang="en-US" dirty="0"/>
          </a:p>
        </p:txBody>
      </p:sp>
      <p:sp>
        <p:nvSpPr>
          <p:cNvPr id="3" name="Content Placeholder 2"/>
          <p:cNvSpPr>
            <a:spLocks noGrp="1"/>
          </p:cNvSpPr>
          <p:nvPr>
            <p:ph idx="1"/>
          </p:nvPr>
        </p:nvSpPr>
        <p:spPr/>
        <p:txBody>
          <a:bodyPr/>
          <a:lstStyle/>
          <a:p>
            <a:r>
              <a:rPr lang="en-US" dirty="0" smtClean="0"/>
              <a:t>Very large-scale distributed storage with automatic backup (replication)</a:t>
            </a:r>
          </a:p>
          <a:p>
            <a:r>
              <a:rPr lang="en-US" dirty="0" smtClean="0"/>
              <a:t>Processing can run at each node also</a:t>
            </a:r>
          </a:p>
          <a:p>
            <a:pPr lvl="1"/>
            <a:r>
              <a:rPr lang="en-US" dirty="0" smtClean="0"/>
              <a:t>Bring the computation to the data instead of vice-versa</a:t>
            </a:r>
          </a:p>
          <a:p>
            <a:r>
              <a:rPr lang="en-US" dirty="0" smtClean="0"/>
              <a:t>Underlies all of the other </a:t>
            </a:r>
            <a:r>
              <a:rPr lang="en-US" dirty="0" err="1" smtClean="0"/>
              <a:t>Hadoop</a:t>
            </a:r>
            <a:r>
              <a:rPr lang="en-US" dirty="0" smtClean="0"/>
              <a:t> “</a:t>
            </a:r>
            <a:r>
              <a:rPr lang="en-US" dirty="0" err="1" smtClean="0"/>
              <a:t>menagie</a:t>
            </a:r>
            <a:r>
              <a:rPr lang="en-US" dirty="0" smtClean="0"/>
              <a:t>” of programs</a:t>
            </a:r>
            <a:endParaRPr lang="en-US" dirty="0"/>
          </a:p>
        </p:txBody>
      </p:sp>
      <p:sp>
        <p:nvSpPr>
          <p:cNvPr id="4" name="Date Placeholder 3"/>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398496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Scaling RDBMS – Master/Slave</a:t>
            </a:r>
          </a:p>
        </p:txBody>
      </p:sp>
      <p:sp>
        <p:nvSpPr>
          <p:cNvPr id="34819" name="Rectangle 3"/>
          <p:cNvSpPr>
            <a:spLocks noGrp="1" noChangeArrowheads="1"/>
          </p:cNvSpPr>
          <p:nvPr>
            <p:ph idx="1"/>
          </p:nvPr>
        </p:nvSpPr>
        <p:spPr/>
        <p:txBody>
          <a:bodyPr/>
          <a:lstStyle/>
          <a:p>
            <a:r>
              <a:rPr lang="en-US" sz="3600" dirty="0"/>
              <a:t>Master-Slave</a:t>
            </a:r>
          </a:p>
          <a:p>
            <a:pPr lvl="1"/>
            <a:r>
              <a:rPr lang="en-US" sz="3200" dirty="0"/>
              <a:t>All writes are written to the master. All reads performed against the replicated slave databases</a:t>
            </a:r>
          </a:p>
          <a:p>
            <a:pPr lvl="1"/>
            <a:r>
              <a:rPr lang="en-US" sz="3200" dirty="0"/>
              <a:t>Critical reads may be incorrect as writes may not have been propagated down</a:t>
            </a:r>
          </a:p>
          <a:p>
            <a:pPr lvl="1"/>
            <a:r>
              <a:rPr lang="en-US" sz="3200" dirty="0"/>
              <a:t>Large data sets can pose problems as master needs to duplicate data to slaves</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43453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ctrTitle"/>
          </p:nvPr>
        </p:nvSpPr>
        <p:spPr/>
        <p:txBody>
          <a:bodyPr/>
          <a:lstStyle/>
          <a:p>
            <a:r>
              <a:rPr lang="fi-FI" smtClean="0"/>
              <a:t>Introduction to Pig</a:t>
            </a:r>
            <a:endParaRPr lang="fi-FI"/>
          </a:p>
        </p:txBody>
      </p:sp>
      <p:sp>
        <p:nvSpPr>
          <p:cNvPr id="13314" name="Rectangle 2"/>
          <p:cNvSpPr>
            <a:spLocks noGrp="1" noChangeArrowheads="1"/>
          </p:cNvSpPr>
          <p:nvPr>
            <p:ph type="subTitle" idx="1"/>
          </p:nvPr>
        </p:nvSpPr>
        <p:spPr>
          <a:xfrm>
            <a:off x="1371600" y="2514600"/>
            <a:ext cx="6400800" cy="1752600"/>
          </a:xfrm>
        </p:spPr>
        <p:txBody>
          <a:bodyPr/>
          <a:lstStyle/>
          <a:p>
            <a:r>
              <a:rPr lang="fi-FI" sz="4400" b="1" dirty="0" smtClean="0"/>
              <a:t>PIG – A </a:t>
            </a:r>
            <a:r>
              <a:rPr lang="fi-FI" sz="4400" b="1" dirty="0" err="1" smtClean="0"/>
              <a:t>data-flow</a:t>
            </a:r>
            <a:r>
              <a:rPr lang="fi-FI" sz="4400" b="1" dirty="0" smtClean="0"/>
              <a:t> </a:t>
            </a:r>
            <a:r>
              <a:rPr lang="fi-FI" sz="4400" b="1" dirty="0" err="1" smtClean="0"/>
              <a:t>language</a:t>
            </a:r>
            <a:r>
              <a:rPr lang="fi-FI" sz="4400" b="1" dirty="0" smtClean="0"/>
              <a:t> for </a:t>
            </a:r>
            <a:r>
              <a:rPr lang="fi-FI" sz="4400" b="1" dirty="0" err="1" smtClean="0"/>
              <a:t>MapReduce</a:t>
            </a:r>
            <a:endParaRPr lang="fi-FI" sz="4400" b="1"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5370508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fi-FI" dirty="0" err="1" smtClean="0"/>
              <a:t>MapReduce</a:t>
            </a:r>
            <a:r>
              <a:rPr lang="fi-FI" dirty="0" smtClean="0"/>
              <a:t> </a:t>
            </a:r>
            <a:r>
              <a:rPr lang="fi-FI" dirty="0" err="1" smtClean="0"/>
              <a:t>too</a:t>
            </a:r>
            <a:r>
              <a:rPr lang="fi-FI" dirty="0" smtClean="0"/>
              <a:t> </a:t>
            </a:r>
            <a:r>
              <a:rPr lang="fi-FI" dirty="0" err="1" smtClean="0"/>
              <a:t>complex</a:t>
            </a:r>
            <a:r>
              <a:rPr lang="fi-FI" dirty="0" smtClean="0"/>
              <a:t>?</a:t>
            </a:r>
            <a:endParaRPr lang="fi-FI" dirty="0"/>
          </a:p>
        </p:txBody>
      </p:sp>
      <p:sp>
        <p:nvSpPr>
          <p:cNvPr id="14338" name="Rectangle 2"/>
          <p:cNvSpPr>
            <a:spLocks noGrp="1" noChangeArrowheads="1"/>
          </p:cNvSpPr>
          <p:nvPr>
            <p:ph type="body" idx="1"/>
          </p:nvPr>
        </p:nvSpPr>
        <p:spPr/>
        <p:txBody>
          <a:bodyPr/>
          <a:lstStyle/>
          <a:p>
            <a:r>
              <a:rPr lang="fi-FI" dirty="0" err="1" smtClean="0"/>
              <a:t>Restrict</a:t>
            </a:r>
            <a:r>
              <a:rPr lang="fi-FI" dirty="0" smtClean="0"/>
              <a:t> </a:t>
            </a:r>
            <a:r>
              <a:rPr lang="fi-FI" dirty="0" err="1" smtClean="0"/>
              <a:t>programming</a:t>
            </a:r>
            <a:r>
              <a:rPr lang="fi-FI" dirty="0" smtClean="0"/>
              <a:t> </a:t>
            </a:r>
            <a:r>
              <a:rPr lang="fi-FI" dirty="0" err="1" smtClean="0"/>
              <a:t>model</a:t>
            </a:r>
            <a:endParaRPr lang="fi-FI" dirty="0" smtClean="0"/>
          </a:p>
          <a:p>
            <a:pPr lvl="1"/>
            <a:r>
              <a:rPr lang="fi-FI" dirty="0" err="1" smtClean="0"/>
              <a:t>Only</a:t>
            </a:r>
            <a:r>
              <a:rPr lang="fi-FI" dirty="0" smtClean="0"/>
              <a:t> </a:t>
            </a:r>
            <a:r>
              <a:rPr lang="fi-FI" dirty="0" err="1" smtClean="0"/>
              <a:t>two</a:t>
            </a:r>
            <a:r>
              <a:rPr lang="fi-FI" dirty="0" smtClean="0"/>
              <a:t> </a:t>
            </a:r>
            <a:r>
              <a:rPr lang="fi-FI" dirty="0" err="1" smtClean="0"/>
              <a:t>phases</a:t>
            </a:r>
            <a:endParaRPr lang="fi-FI" dirty="0" smtClean="0"/>
          </a:p>
          <a:p>
            <a:pPr lvl="1"/>
            <a:r>
              <a:rPr lang="fi-FI" dirty="0" smtClean="0"/>
              <a:t>Job </a:t>
            </a:r>
            <a:r>
              <a:rPr lang="fi-FI" dirty="0" err="1" smtClean="0"/>
              <a:t>chain</a:t>
            </a:r>
            <a:r>
              <a:rPr lang="fi-FI" dirty="0" smtClean="0"/>
              <a:t> for long data </a:t>
            </a:r>
            <a:r>
              <a:rPr lang="fi-FI" dirty="0" err="1" smtClean="0"/>
              <a:t>flow</a:t>
            </a:r>
            <a:endParaRPr lang="fi-FI" dirty="0" smtClean="0"/>
          </a:p>
          <a:p>
            <a:r>
              <a:rPr lang="fi-FI" dirty="0" err="1" smtClean="0"/>
              <a:t>Put</a:t>
            </a:r>
            <a:r>
              <a:rPr lang="fi-FI" dirty="0" smtClean="0"/>
              <a:t> the </a:t>
            </a:r>
            <a:r>
              <a:rPr lang="fi-FI" dirty="0" err="1" smtClean="0"/>
              <a:t>logic</a:t>
            </a:r>
            <a:r>
              <a:rPr lang="fi-FI" dirty="0" smtClean="0"/>
              <a:t> at the </a:t>
            </a:r>
            <a:r>
              <a:rPr lang="fi-FI" dirty="0" err="1" smtClean="0"/>
              <a:t>right</a:t>
            </a:r>
            <a:r>
              <a:rPr lang="fi-FI" dirty="0" smtClean="0"/>
              <a:t> </a:t>
            </a:r>
            <a:r>
              <a:rPr lang="fi-FI" dirty="0" err="1" smtClean="0"/>
              <a:t>phase</a:t>
            </a:r>
            <a:endParaRPr lang="fi-FI" dirty="0" smtClean="0"/>
          </a:p>
          <a:p>
            <a:pPr lvl="1"/>
            <a:r>
              <a:rPr lang="fi-FI" dirty="0" smtClean="0"/>
              <a:t>In MR </a:t>
            </a:r>
            <a:r>
              <a:rPr lang="fi-FI" dirty="0" err="1"/>
              <a:t>p</a:t>
            </a:r>
            <a:r>
              <a:rPr lang="fi-FI" dirty="0" err="1" smtClean="0"/>
              <a:t>rogrammers</a:t>
            </a:r>
            <a:r>
              <a:rPr lang="fi-FI" dirty="0" smtClean="0"/>
              <a:t> </a:t>
            </a:r>
            <a:r>
              <a:rPr lang="fi-FI" dirty="0" err="1" smtClean="0"/>
              <a:t>are</a:t>
            </a:r>
            <a:r>
              <a:rPr lang="fi-FI" dirty="0" smtClean="0"/>
              <a:t> </a:t>
            </a:r>
            <a:r>
              <a:rPr lang="fi-FI" dirty="0" err="1" smtClean="0"/>
              <a:t>responsible</a:t>
            </a:r>
            <a:r>
              <a:rPr lang="fi-FI" dirty="0" smtClean="0"/>
              <a:t> for </a:t>
            </a:r>
            <a:r>
              <a:rPr lang="fi-FI" dirty="0" err="1" smtClean="0"/>
              <a:t>this</a:t>
            </a:r>
            <a:endParaRPr lang="fi-FI" dirty="0" smtClean="0"/>
          </a:p>
          <a:p>
            <a:r>
              <a:rPr lang="fi-FI" dirty="0" smtClean="0"/>
              <a:t>Too </a:t>
            </a:r>
            <a:r>
              <a:rPr lang="fi-FI" dirty="0" err="1" smtClean="0"/>
              <a:t>many</a:t>
            </a:r>
            <a:r>
              <a:rPr lang="fi-FI" dirty="0" smtClean="0"/>
              <a:t> </a:t>
            </a:r>
            <a:r>
              <a:rPr lang="fi-FI" dirty="0" err="1" smtClean="0"/>
              <a:t>lines</a:t>
            </a:r>
            <a:r>
              <a:rPr lang="fi-FI" dirty="0" smtClean="0"/>
              <a:t> of </a:t>
            </a:r>
            <a:r>
              <a:rPr lang="fi-FI" dirty="0" err="1" smtClean="0"/>
              <a:t>code</a:t>
            </a:r>
            <a:r>
              <a:rPr lang="fi-FI" dirty="0" smtClean="0"/>
              <a:t> </a:t>
            </a:r>
            <a:r>
              <a:rPr lang="fi-FI" dirty="0" err="1" smtClean="0"/>
              <a:t>even</a:t>
            </a:r>
            <a:r>
              <a:rPr lang="fi-FI" dirty="0" smtClean="0"/>
              <a:t> for </a:t>
            </a:r>
            <a:r>
              <a:rPr lang="fi-FI" dirty="0" err="1" smtClean="0"/>
              <a:t>simple</a:t>
            </a:r>
            <a:r>
              <a:rPr lang="fi-FI" dirty="0" smtClean="0"/>
              <a:t> </a:t>
            </a:r>
            <a:r>
              <a:rPr lang="fi-FI" dirty="0" err="1" smtClean="0"/>
              <a:t>logic</a:t>
            </a:r>
            <a:endParaRPr lang="fi-FI" dirty="0" smtClean="0"/>
          </a:p>
          <a:p>
            <a:pPr lvl="1"/>
            <a:r>
              <a:rPr lang="fi-FI" dirty="0" smtClean="0"/>
              <a:t>How </a:t>
            </a:r>
            <a:r>
              <a:rPr lang="fi-FI" dirty="0" err="1" smtClean="0"/>
              <a:t>many</a:t>
            </a:r>
            <a:r>
              <a:rPr lang="fi-FI" dirty="0" smtClean="0"/>
              <a:t> </a:t>
            </a:r>
            <a:r>
              <a:rPr lang="fi-FI" dirty="0" err="1" smtClean="0"/>
              <a:t>lines</a:t>
            </a:r>
            <a:r>
              <a:rPr lang="fi-FI" dirty="0" smtClean="0"/>
              <a:t> </a:t>
            </a:r>
            <a:r>
              <a:rPr lang="fi-FI" dirty="0" err="1" smtClean="0"/>
              <a:t>do</a:t>
            </a:r>
            <a:r>
              <a:rPr lang="fi-FI" dirty="0" smtClean="0"/>
              <a:t> </a:t>
            </a:r>
            <a:r>
              <a:rPr lang="fi-FI" dirty="0" err="1" smtClean="0"/>
              <a:t>you</a:t>
            </a:r>
            <a:r>
              <a:rPr lang="fi-FI" dirty="0" smtClean="0"/>
              <a:t> </a:t>
            </a:r>
            <a:r>
              <a:rPr lang="fi-FI" dirty="0" err="1" smtClean="0"/>
              <a:t>have</a:t>
            </a:r>
            <a:r>
              <a:rPr lang="fi-FI" dirty="0" smtClean="0"/>
              <a:t> for </a:t>
            </a:r>
            <a:r>
              <a:rPr lang="fi-FI" dirty="0" err="1" smtClean="0"/>
              <a:t>word</a:t>
            </a:r>
            <a:r>
              <a:rPr lang="fi-FI" dirty="0" smtClean="0"/>
              <a:t> </a:t>
            </a:r>
            <a:r>
              <a:rPr lang="fi-FI" dirty="0" err="1" smtClean="0"/>
              <a:t>count</a:t>
            </a:r>
            <a:r>
              <a:rPr lang="fi-FI" dirty="0" smtClean="0"/>
              <a:t>?</a:t>
            </a:r>
            <a:endParaRPr lang="fi-FI"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9667617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fi-FI" dirty="0" err="1" smtClean="0"/>
              <a:t>Pig</a:t>
            </a:r>
            <a:r>
              <a:rPr lang="fi-FI" dirty="0" smtClean="0"/>
              <a:t>… </a:t>
            </a:r>
            <a:endParaRPr lang="fi-FI" dirty="0"/>
          </a:p>
        </p:txBody>
      </p:sp>
      <p:sp>
        <p:nvSpPr>
          <p:cNvPr id="15362" name="Rectangle 2"/>
          <p:cNvSpPr>
            <a:spLocks noGrp="1" noChangeArrowheads="1"/>
          </p:cNvSpPr>
          <p:nvPr>
            <p:ph type="body" idx="1"/>
          </p:nvPr>
        </p:nvSpPr>
        <p:spPr/>
        <p:txBody>
          <a:bodyPr/>
          <a:lstStyle/>
          <a:p>
            <a:r>
              <a:rPr lang="fi-FI" dirty="0" err="1" smtClean="0"/>
              <a:t>High</a:t>
            </a:r>
            <a:r>
              <a:rPr lang="fi-FI" dirty="0" smtClean="0"/>
              <a:t> </a:t>
            </a:r>
            <a:r>
              <a:rPr lang="fi-FI" dirty="0" err="1" smtClean="0"/>
              <a:t>level</a:t>
            </a:r>
            <a:r>
              <a:rPr lang="fi-FI" dirty="0" smtClean="0"/>
              <a:t> </a:t>
            </a:r>
            <a:r>
              <a:rPr lang="fi-FI" dirty="0" err="1" smtClean="0"/>
              <a:t>dataflow</a:t>
            </a:r>
            <a:r>
              <a:rPr lang="fi-FI" dirty="0" smtClean="0"/>
              <a:t> </a:t>
            </a:r>
            <a:r>
              <a:rPr lang="fi-FI" dirty="0" err="1" smtClean="0"/>
              <a:t>language</a:t>
            </a:r>
            <a:r>
              <a:rPr lang="fi-FI" dirty="0" smtClean="0"/>
              <a:t> (</a:t>
            </a:r>
            <a:r>
              <a:rPr lang="fi-FI" dirty="0" err="1" smtClean="0"/>
              <a:t>Pig</a:t>
            </a:r>
            <a:r>
              <a:rPr lang="fi-FI" dirty="0" smtClean="0"/>
              <a:t> </a:t>
            </a:r>
            <a:r>
              <a:rPr lang="fi-FI" dirty="0" err="1" smtClean="0"/>
              <a:t>Latin</a:t>
            </a:r>
            <a:r>
              <a:rPr lang="fi-FI" dirty="0" smtClean="0"/>
              <a:t>)</a:t>
            </a:r>
          </a:p>
          <a:p>
            <a:pPr lvl="1"/>
            <a:r>
              <a:rPr lang="fi-FI" dirty="0" err="1" smtClean="0"/>
              <a:t>Much</a:t>
            </a:r>
            <a:r>
              <a:rPr lang="fi-FI" dirty="0" smtClean="0"/>
              <a:t> </a:t>
            </a:r>
            <a:r>
              <a:rPr lang="fi-FI" dirty="0" err="1" smtClean="0"/>
              <a:t>simpler</a:t>
            </a:r>
            <a:r>
              <a:rPr lang="fi-FI" dirty="0" smtClean="0"/>
              <a:t> </a:t>
            </a:r>
            <a:r>
              <a:rPr lang="fi-FI" dirty="0" err="1" smtClean="0"/>
              <a:t>than</a:t>
            </a:r>
            <a:r>
              <a:rPr lang="fi-FI" dirty="0" smtClean="0"/>
              <a:t> Java</a:t>
            </a:r>
          </a:p>
          <a:p>
            <a:pPr lvl="1"/>
            <a:r>
              <a:rPr lang="fi-FI" dirty="0" err="1" smtClean="0"/>
              <a:t>Simplify</a:t>
            </a:r>
            <a:r>
              <a:rPr lang="fi-FI" dirty="0" smtClean="0"/>
              <a:t> the data </a:t>
            </a:r>
            <a:r>
              <a:rPr lang="fi-FI" dirty="0" err="1" smtClean="0"/>
              <a:t>processing</a:t>
            </a:r>
            <a:endParaRPr lang="fi-FI" dirty="0" smtClean="0"/>
          </a:p>
          <a:p>
            <a:r>
              <a:rPr lang="fi-FI" dirty="0" err="1" smtClean="0"/>
              <a:t>Put</a:t>
            </a:r>
            <a:r>
              <a:rPr lang="fi-FI" dirty="0" smtClean="0"/>
              <a:t> the </a:t>
            </a:r>
            <a:r>
              <a:rPr lang="fi-FI" dirty="0" err="1" smtClean="0"/>
              <a:t>operations</a:t>
            </a:r>
            <a:r>
              <a:rPr lang="fi-FI" dirty="0" smtClean="0"/>
              <a:t> at the </a:t>
            </a:r>
            <a:r>
              <a:rPr lang="fi-FI" dirty="0" err="1" smtClean="0"/>
              <a:t>apropriate</a:t>
            </a:r>
            <a:r>
              <a:rPr lang="fi-FI" dirty="0" smtClean="0"/>
              <a:t> </a:t>
            </a:r>
            <a:r>
              <a:rPr lang="fi-FI" dirty="0" err="1" smtClean="0"/>
              <a:t>phases</a:t>
            </a:r>
            <a:r>
              <a:rPr lang="fi-FI" dirty="0" smtClean="0"/>
              <a:t> (</a:t>
            </a:r>
            <a:r>
              <a:rPr lang="fi-FI" dirty="0" err="1" smtClean="0"/>
              <a:t>map</a:t>
            </a:r>
            <a:r>
              <a:rPr lang="fi-FI" dirty="0" smtClean="0"/>
              <a:t>, </a:t>
            </a:r>
            <a:r>
              <a:rPr lang="fi-FI" dirty="0" err="1" smtClean="0"/>
              <a:t>shuffle</a:t>
            </a:r>
            <a:r>
              <a:rPr lang="fi-FI" dirty="0" smtClean="0"/>
              <a:t>, etc.)</a:t>
            </a:r>
          </a:p>
          <a:p>
            <a:r>
              <a:rPr lang="fi-FI" dirty="0" err="1" smtClean="0"/>
              <a:t>Chains</a:t>
            </a:r>
            <a:r>
              <a:rPr lang="fi-FI" dirty="0" smtClean="0"/>
              <a:t> </a:t>
            </a:r>
            <a:r>
              <a:rPr lang="fi-FI" dirty="0" err="1" smtClean="0"/>
              <a:t>multiple</a:t>
            </a:r>
            <a:r>
              <a:rPr lang="fi-FI" dirty="0" smtClean="0"/>
              <a:t> </a:t>
            </a:r>
            <a:r>
              <a:rPr lang="fi-FI" dirty="0" err="1" smtClean="0"/>
              <a:t>MapReduce</a:t>
            </a:r>
            <a:r>
              <a:rPr lang="fi-FI" dirty="0" smtClean="0"/>
              <a:t> </a:t>
            </a:r>
            <a:r>
              <a:rPr lang="fi-FI" dirty="0" err="1" smtClean="0"/>
              <a:t>jobs</a:t>
            </a:r>
            <a:endParaRPr lang="fi-FI" dirty="0" smtClean="0"/>
          </a:p>
          <a:p>
            <a:r>
              <a:rPr lang="fi-FI" dirty="0" err="1" smtClean="0"/>
              <a:t>Similar</a:t>
            </a:r>
            <a:r>
              <a:rPr lang="fi-FI" dirty="0" smtClean="0"/>
              <a:t> to </a:t>
            </a:r>
            <a:r>
              <a:rPr lang="fi-FI" dirty="0" err="1" smtClean="0"/>
              <a:t>relational</a:t>
            </a:r>
            <a:r>
              <a:rPr lang="fi-FI" dirty="0" smtClean="0"/>
              <a:t> algebra, </a:t>
            </a:r>
            <a:r>
              <a:rPr lang="fi-FI" dirty="0" err="1" smtClean="0"/>
              <a:t>but</a:t>
            </a:r>
            <a:r>
              <a:rPr lang="fi-FI" dirty="0" smtClean="0"/>
              <a:t> on </a:t>
            </a:r>
            <a:r>
              <a:rPr lang="fi-FI" dirty="0" err="1" smtClean="0"/>
              <a:t>files</a:t>
            </a:r>
            <a:r>
              <a:rPr lang="fi-FI" dirty="0" smtClean="0"/>
              <a:t> </a:t>
            </a:r>
            <a:r>
              <a:rPr lang="fi-FI" dirty="0" err="1" smtClean="0"/>
              <a:t>instead</a:t>
            </a:r>
            <a:r>
              <a:rPr lang="fi-FI" dirty="0" smtClean="0"/>
              <a:t> of </a:t>
            </a:r>
            <a:r>
              <a:rPr lang="fi-FI" dirty="0" err="1" smtClean="0"/>
              <a:t>relations</a:t>
            </a:r>
            <a:endParaRPr lang="fi-FI" dirty="0" smtClean="0"/>
          </a:p>
          <a:p>
            <a:endParaRPr lang="fi-FI"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1794717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r>
              <a:rPr lang="fi-FI" smtClean="0"/>
              <a:t>Pig Latin	</a:t>
            </a:r>
            <a:endParaRPr lang="fi-FI"/>
          </a:p>
        </p:txBody>
      </p:sp>
      <p:sp>
        <p:nvSpPr>
          <p:cNvPr id="28674" name="Rectangle 2"/>
          <p:cNvSpPr>
            <a:spLocks noGrp="1" noChangeArrowheads="1"/>
          </p:cNvSpPr>
          <p:nvPr>
            <p:ph type="body" idx="1"/>
          </p:nvPr>
        </p:nvSpPr>
        <p:spPr/>
        <p:txBody>
          <a:bodyPr/>
          <a:lstStyle/>
          <a:p>
            <a:r>
              <a:rPr lang="fi-FI" dirty="0" smtClean="0"/>
              <a:t>Data </a:t>
            </a:r>
            <a:r>
              <a:rPr lang="fi-FI" dirty="0" err="1" smtClean="0"/>
              <a:t>flow</a:t>
            </a:r>
            <a:r>
              <a:rPr lang="fi-FI" dirty="0" smtClean="0"/>
              <a:t> </a:t>
            </a:r>
            <a:r>
              <a:rPr lang="fi-FI" dirty="0" err="1" smtClean="0"/>
              <a:t>language</a:t>
            </a:r>
            <a:endParaRPr lang="fi-FI" dirty="0" smtClean="0"/>
          </a:p>
          <a:p>
            <a:pPr lvl="1"/>
            <a:r>
              <a:rPr lang="fi-FI" dirty="0" smtClean="0"/>
              <a:t>User </a:t>
            </a:r>
            <a:r>
              <a:rPr lang="fi-FI" dirty="0" err="1" smtClean="0"/>
              <a:t>specifies</a:t>
            </a:r>
            <a:r>
              <a:rPr lang="fi-FI" dirty="0" smtClean="0"/>
              <a:t> a </a:t>
            </a:r>
            <a:r>
              <a:rPr lang="fi-FI" dirty="0" err="1" smtClean="0"/>
              <a:t>sequence</a:t>
            </a:r>
            <a:r>
              <a:rPr lang="fi-FI" dirty="0" smtClean="0"/>
              <a:t> of </a:t>
            </a:r>
            <a:r>
              <a:rPr lang="fi-FI" dirty="0" err="1" smtClean="0"/>
              <a:t>operations</a:t>
            </a:r>
            <a:r>
              <a:rPr lang="fi-FI" dirty="0" smtClean="0"/>
              <a:t> to </a:t>
            </a:r>
            <a:r>
              <a:rPr lang="fi-FI" dirty="0" err="1" smtClean="0"/>
              <a:t>process</a:t>
            </a:r>
            <a:r>
              <a:rPr lang="fi-FI" dirty="0" smtClean="0"/>
              <a:t> data</a:t>
            </a:r>
          </a:p>
          <a:p>
            <a:pPr lvl="1"/>
            <a:r>
              <a:rPr lang="fi-FI" dirty="0" err="1" smtClean="0"/>
              <a:t>More</a:t>
            </a:r>
            <a:r>
              <a:rPr lang="fi-FI" dirty="0" smtClean="0"/>
              <a:t> </a:t>
            </a:r>
            <a:r>
              <a:rPr lang="fi-FI" dirty="0" err="1" smtClean="0"/>
              <a:t>control</a:t>
            </a:r>
            <a:r>
              <a:rPr lang="fi-FI" dirty="0" smtClean="0"/>
              <a:t> on the </a:t>
            </a:r>
            <a:r>
              <a:rPr lang="fi-FI" dirty="0" err="1" smtClean="0"/>
              <a:t>processing</a:t>
            </a:r>
            <a:r>
              <a:rPr lang="fi-FI" dirty="0" smtClean="0"/>
              <a:t>, </a:t>
            </a:r>
            <a:r>
              <a:rPr lang="fi-FI" dirty="0" err="1" smtClean="0"/>
              <a:t>compared</a:t>
            </a:r>
            <a:r>
              <a:rPr lang="fi-FI" dirty="0" smtClean="0"/>
              <a:t> with </a:t>
            </a:r>
            <a:r>
              <a:rPr lang="fi-FI" dirty="0" err="1" smtClean="0"/>
              <a:t>declarative</a:t>
            </a:r>
            <a:r>
              <a:rPr lang="fi-FI" dirty="0" smtClean="0"/>
              <a:t> </a:t>
            </a:r>
            <a:r>
              <a:rPr lang="fi-FI" dirty="0" err="1" smtClean="0"/>
              <a:t>language</a:t>
            </a:r>
            <a:endParaRPr lang="fi-FI" dirty="0" smtClean="0"/>
          </a:p>
          <a:p>
            <a:r>
              <a:rPr lang="fi-FI" dirty="0" err="1" smtClean="0"/>
              <a:t>Various</a:t>
            </a:r>
            <a:r>
              <a:rPr lang="fi-FI" dirty="0" smtClean="0"/>
              <a:t> data </a:t>
            </a:r>
            <a:r>
              <a:rPr lang="fi-FI" dirty="0" err="1" smtClean="0"/>
              <a:t>types</a:t>
            </a:r>
            <a:r>
              <a:rPr lang="fi-FI" dirty="0"/>
              <a:t> </a:t>
            </a:r>
            <a:r>
              <a:rPr lang="fi-FI" dirty="0" err="1" smtClean="0"/>
              <a:t>are</a:t>
            </a:r>
            <a:r>
              <a:rPr lang="fi-FI" dirty="0" smtClean="0"/>
              <a:t> </a:t>
            </a:r>
            <a:r>
              <a:rPr lang="fi-FI" dirty="0" err="1" smtClean="0"/>
              <a:t>supported</a:t>
            </a:r>
            <a:endParaRPr lang="fi-FI" dirty="0" smtClean="0"/>
          </a:p>
          <a:p>
            <a:r>
              <a:rPr lang="fi-FI" dirty="0" smtClean="0"/>
              <a:t>”</a:t>
            </a:r>
            <a:r>
              <a:rPr lang="fi-FI" dirty="0" err="1" smtClean="0"/>
              <a:t>Schema”s</a:t>
            </a:r>
            <a:r>
              <a:rPr lang="fi-FI" dirty="0" smtClean="0"/>
              <a:t> </a:t>
            </a:r>
            <a:r>
              <a:rPr lang="fi-FI" dirty="0" err="1" smtClean="0"/>
              <a:t>are</a:t>
            </a:r>
            <a:r>
              <a:rPr lang="fi-FI" dirty="0" smtClean="0"/>
              <a:t> </a:t>
            </a:r>
            <a:r>
              <a:rPr lang="fi-FI" dirty="0" err="1" smtClean="0"/>
              <a:t>supported</a:t>
            </a:r>
            <a:endParaRPr lang="fi-FI" dirty="0" smtClean="0"/>
          </a:p>
          <a:p>
            <a:r>
              <a:rPr lang="fi-FI" dirty="0" err="1" smtClean="0"/>
              <a:t>User-defined</a:t>
            </a:r>
            <a:r>
              <a:rPr lang="fi-FI" dirty="0" smtClean="0"/>
              <a:t> </a:t>
            </a:r>
            <a:r>
              <a:rPr lang="fi-FI" dirty="0" err="1" smtClean="0"/>
              <a:t>functions</a:t>
            </a:r>
            <a:r>
              <a:rPr lang="fi-FI" dirty="0" smtClean="0"/>
              <a:t> </a:t>
            </a:r>
            <a:r>
              <a:rPr lang="fi-FI" dirty="0" err="1" smtClean="0"/>
              <a:t>are</a:t>
            </a:r>
            <a:r>
              <a:rPr lang="fi-FI" dirty="0" smtClean="0"/>
              <a:t> </a:t>
            </a:r>
            <a:r>
              <a:rPr lang="fi-FI" dirty="0" err="1" smtClean="0"/>
              <a:t>supported</a:t>
            </a:r>
            <a:endParaRPr lang="fi-FI" dirty="0" smtClean="0"/>
          </a:p>
          <a:p>
            <a:pPr lvl="1"/>
            <a:endParaRPr lang="fi-FI"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9436762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fi-FI" smtClean="0"/>
              <a:t>Motivation by Example</a:t>
            </a:r>
            <a:endParaRPr lang="fi-FI"/>
          </a:p>
        </p:txBody>
      </p:sp>
      <p:sp>
        <p:nvSpPr>
          <p:cNvPr id="16386" name="Rectangle 2"/>
          <p:cNvSpPr>
            <a:spLocks noGrp="1" noChangeArrowheads="1"/>
          </p:cNvSpPr>
          <p:nvPr>
            <p:ph type="body" idx="1"/>
          </p:nvPr>
        </p:nvSpPr>
        <p:spPr>
          <a:xfrm>
            <a:off x="457200" y="1219200"/>
            <a:ext cx="4267200" cy="4953000"/>
          </a:xfrm>
        </p:spPr>
        <p:txBody>
          <a:bodyPr/>
          <a:lstStyle/>
          <a:p>
            <a:r>
              <a:rPr lang="fi-FI" dirty="0" err="1" smtClean="0"/>
              <a:t>Suppose</a:t>
            </a:r>
            <a:r>
              <a:rPr lang="fi-FI" dirty="0" smtClean="0"/>
              <a:t> </a:t>
            </a:r>
            <a:r>
              <a:rPr lang="fi-FI" dirty="0" err="1" smtClean="0"/>
              <a:t>we</a:t>
            </a:r>
            <a:r>
              <a:rPr lang="fi-FI" dirty="0" smtClean="0"/>
              <a:t> </a:t>
            </a:r>
            <a:r>
              <a:rPr lang="fi-FI" dirty="0" err="1" smtClean="0"/>
              <a:t>have</a:t>
            </a:r>
            <a:r>
              <a:rPr lang="fi-FI" dirty="0" smtClean="0"/>
              <a:t> </a:t>
            </a:r>
            <a:r>
              <a:rPr lang="fi-FI" dirty="0" err="1" smtClean="0"/>
              <a:t>user</a:t>
            </a:r>
            <a:r>
              <a:rPr lang="fi-FI" dirty="0" smtClean="0"/>
              <a:t> data in </a:t>
            </a:r>
            <a:r>
              <a:rPr lang="fi-FI" dirty="0" err="1" smtClean="0"/>
              <a:t>one</a:t>
            </a:r>
            <a:r>
              <a:rPr lang="fi-FI" dirty="0" smtClean="0"/>
              <a:t> </a:t>
            </a:r>
            <a:r>
              <a:rPr lang="fi-FI" dirty="0" err="1" smtClean="0"/>
              <a:t>file</a:t>
            </a:r>
            <a:r>
              <a:rPr lang="fi-FI" dirty="0" smtClean="0"/>
              <a:t>, </a:t>
            </a:r>
            <a:r>
              <a:rPr lang="fi-FI" dirty="0" err="1" smtClean="0"/>
              <a:t>website</a:t>
            </a:r>
            <a:r>
              <a:rPr lang="fi-FI" dirty="0" smtClean="0"/>
              <a:t> data in </a:t>
            </a:r>
            <a:r>
              <a:rPr lang="fi-FI" dirty="0" err="1" smtClean="0"/>
              <a:t>another</a:t>
            </a:r>
            <a:r>
              <a:rPr lang="fi-FI" dirty="0" smtClean="0"/>
              <a:t> </a:t>
            </a:r>
            <a:r>
              <a:rPr lang="fi-FI" dirty="0" err="1" smtClean="0"/>
              <a:t>file</a:t>
            </a:r>
            <a:r>
              <a:rPr lang="fi-FI" dirty="0" smtClean="0"/>
              <a:t>.</a:t>
            </a:r>
          </a:p>
          <a:p>
            <a:r>
              <a:rPr lang="fi-FI" dirty="0" err="1" smtClean="0"/>
              <a:t>We</a:t>
            </a:r>
            <a:r>
              <a:rPr lang="fi-FI" dirty="0" smtClean="0"/>
              <a:t> </a:t>
            </a:r>
            <a:r>
              <a:rPr lang="fi-FI" dirty="0" err="1" smtClean="0"/>
              <a:t>need</a:t>
            </a:r>
            <a:r>
              <a:rPr lang="fi-FI" dirty="0" smtClean="0"/>
              <a:t> to </a:t>
            </a:r>
            <a:r>
              <a:rPr lang="fi-FI" dirty="0" err="1" smtClean="0"/>
              <a:t>find</a:t>
            </a:r>
            <a:r>
              <a:rPr lang="fi-FI" dirty="0" smtClean="0"/>
              <a:t> the top 5 </a:t>
            </a:r>
            <a:r>
              <a:rPr lang="fi-FI" dirty="0" err="1" smtClean="0"/>
              <a:t>most</a:t>
            </a:r>
            <a:r>
              <a:rPr lang="fi-FI" dirty="0" smtClean="0"/>
              <a:t> </a:t>
            </a:r>
            <a:r>
              <a:rPr lang="fi-FI" dirty="0" err="1" smtClean="0"/>
              <a:t>visited</a:t>
            </a:r>
            <a:r>
              <a:rPr lang="fi-FI" dirty="0" smtClean="0"/>
              <a:t> </a:t>
            </a:r>
            <a:r>
              <a:rPr lang="fi-FI" dirty="0" err="1" smtClean="0"/>
              <a:t>pages</a:t>
            </a:r>
            <a:r>
              <a:rPr lang="fi-FI" dirty="0" smtClean="0"/>
              <a:t> </a:t>
            </a:r>
            <a:r>
              <a:rPr lang="fi-FI" dirty="0" err="1" smtClean="0"/>
              <a:t>by</a:t>
            </a:r>
            <a:r>
              <a:rPr lang="fi-FI" dirty="0" smtClean="0"/>
              <a:t> </a:t>
            </a:r>
            <a:r>
              <a:rPr lang="fi-FI" dirty="0" err="1" smtClean="0"/>
              <a:t>users</a:t>
            </a:r>
            <a:r>
              <a:rPr lang="fi-FI" dirty="0" smtClean="0"/>
              <a:t> </a:t>
            </a:r>
            <a:r>
              <a:rPr lang="fi-FI" dirty="0" err="1" smtClean="0"/>
              <a:t>aged</a:t>
            </a:r>
            <a:r>
              <a:rPr lang="fi-FI" dirty="0" smtClean="0"/>
              <a:t> 18-25</a:t>
            </a:r>
            <a:endParaRPr lang="fi-FI"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920" y="1451673"/>
            <a:ext cx="4354560" cy="4946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7936435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fi-FI" smtClean="0"/>
              <a:t>In Pig Latin</a:t>
            </a:r>
            <a:endParaRPr lang="fi-FI"/>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61" y="1273094"/>
            <a:ext cx="7485120" cy="4768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7337528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fi-FI" smtClean="0"/>
              <a:t>Pig runs over Hadoop</a:t>
            </a:r>
            <a:endParaRPr lang="fi-FI"/>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734240" cy="51989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2543100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r>
              <a:rPr lang="fi-FI" smtClean="0"/>
              <a:t>How Pig is used in Industry</a:t>
            </a:r>
            <a:endParaRPr lang="fi-FI"/>
          </a:p>
        </p:txBody>
      </p:sp>
      <p:sp>
        <p:nvSpPr>
          <p:cNvPr id="20482" name="Rectangle 2"/>
          <p:cNvSpPr>
            <a:spLocks noGrp="1" noChangeArrowheads="1"/>
          </p:cNvSpPr>
          <p:nvPr>
            <p:ph type="body" idx="1"/>
          </p:nvPr>
        </p:nvSpPr>
        <p:spPr/>
        <p:txBody>
          <a:bodyPr/>
          <a:lstStyle/>
          <a:p>
            <a:r>
              <a:rPr lang="fi-FI" dirty="0" smtClean="0"/>
              <a:t>At </a:t>
            </a:r>
            <a:r>
              <a:rPr lang="fi-FI" dirty="0" err="1" smtClean="0"/>
              <a:t>Yahoo</a:t>
            </a:r>
            <a:r>
              <a:rPr lang="fi-FI" dirty="0" smtClean="0"/>
              <a:t>!, 70% </a:t>
            </a:r>
            <a:r>
              <a:rPr lang="fi-FI" dirty="0" err="1" smtClean="0"/>
              <a:t>MapReduce</a:t>
            </a:r>
            <a:r>
              <a:rPr lang="fi-FI" dirty="0" smtClean="0"/>
              <a:t> </a:t>
            </a:r>
            <a:r>
              <a:rPr lang="fi-FI" dirty="0" err="1" smtClean="0"/>
              <a:t>jobs</a:t>
            </a:r>
            <a:r>
              <a:rPr lang="fi-FI" dirty="0" smtClean="0"/>
              <a:t> </a:t>
            </a:r>
            <a:r>
              <a:rPr lang="fi-FI" dirty="0" err="1" smtClean="0"/>
              <a:t>are</a:t>
            </a:r>
            <a:r>
              <a:rPr lang="fi-FI" dirty="0" smtClean="0"/>
              <a:t> </a:t>
            </a:r>
            <a:r>
              <a:rPr lang="fi-FI" dirty="0" err="1" smtClean="0"/>
              <a:t>written</a:t>
            </a:r>
            <a:r>
              <a:rPr lang="fi-FI" dirty="0" smtClean="0"/>
              <a:t> in </a:t>
            </a:r>
            <a:r>
              <a:rPr lang="fi-FI" dirty="0" err="1" smtClean="0"/>
              <a:t>Pig</a:t>
            </a:r>
            <a:endParaRPr lang="fi-FI" dirty="0" smtClean="0"/>
          </a:p>
          <a:p>
            <a:r>
              <a:rPr lang="fi-FI" dirty="0" err="1" smtClean="0"/>
              <a:t>Used</a:t>
            </a:r>
            <a:r>
              <a:rPr lang="fi-FI" dirty="0" smtClean="0"/>
              <a:t> to</a:t>
            </a:r>
          </a:p>
          <a:p>
            <a:pPr lvl="1"/>
            <a:r>
              <a:rPr lang="fi-FI" dirty="0" err="1" smtClean="0"/>
              <a:t>Process</a:t>
            </a:r>
            <a:r>
              <a:rPr lang="fi-FI" dirty="0" smtClean="0"/>
              <a:t> </a:t>
            </a:r>
            <a:r>
              <a:rPr lang="fi-FI" dirty="0" err="1" smtClean="0"/>
              <a:t>web</a:t>
            </a:r>
            <a:r>
              <a:rPr lang="fi-FI" dirty="0" smtClean="0"/>
              <a:t> </a:t>
            </a:r>
            <a:r>
              <a:rPr lang="fi-FI" dirty="0" err="1" smtClean="0"/>
              <a:t>log</a:t>
            </a:r>
            <a:endParaRPr lang="fi-FI" dirty="0" smtClean="0"/>
          </a:p>
          <a:p>
            <a:pPr lvl="1"/>
            <a:r>
              <a:rPr lang="fi-FI" dirty="0" err="1" smtClean="0"/>
              <a:t>Build</a:t>
            </a:r>
            <a:r>
              <a:rPr lang="fi-FI" dirty="0" smtClean="0"/>
              <a:t> </a:t>
            </a:r>
            <a:r>
              <a:rPr lang="fi-FI" dirty="0" err="1" smtClean="0"/>
              <a:t>user</a:t>
            </a:r>
            <a:r>
              <a:rPr lang="fi-FI" dirty="0" smtClean="0"/>
              <a:t> </a:t>
            </a:r>
            <a:r>
              <a:rPr lang="fi-FI" dirty="0" err="1" smtClean="0"/>
              <a:t>behavior</a:t>
            </a:r>
            <a:r>
              <a:rPr lang="fi-FI" dirty="0" smtClean="0"/>
              <a:t> </a:t>
            </a:r>
            <a:r>
              <a:rPr lang="fi-FI" dirty="0" err="1" smtClean="0"/>
              <a:t>models</a:t>
            </a:r>
            <a:endParaRPr lang="fi-FI" dirty="0" smtClean="0"/>
          </a:p>
          <a:p>
            <a:pPr lvl="1"/>
            <a:r>
              <a:rPr lang="fi-FI" dirty="0" err="1" smtClean="0"/>
              <a:t>Process</a:t>
            </a:r>
            <a:r>
              <a:rPr lang="fi-FI" dirty="0" smtClean="0"/>
              <a:t> </a:t>
            </a:r>
            <a:r>
              <a:rPr lang="fi-FI" dirty="0" err="1" smtClean="0"/>
              <a:t>images</a:t>
            </a:r>
            <a:endParaRPr lang="fi-FI" dirty="0" smtClean="0"/>
          </a:p>
          <a:p>
            <a:pPr lvl="1"/>
            <a:r>
              <a:rPr lang="fi-FI" dirty="0" smtClean="0"/>
              <a:t>Data </a:t>
            </a:r>
            <a:r>
              <a:rPr lang="fi-FI" dirty="0" err="1" smtClean="0"/>
              <a:t>mining</a:t>
            </a:r>
            <a:endParaRPr lang="fi-FI" dirty="0" smtClean="0"/>
          </a:p>
          <a:p>
            <a:r>
              <a:rPr lang="fi-FI" dirty="0" err="1" smtClean="0"/>
              <a:t>Also</a:t>
            </a:r>
            <a:r>
              <a:rPr lang="fi-FI" dirty="0" smtClean="0"/>
              <a:t> </a:t>
            </a:r>
            <a:r>
              <a:rPr lang="fi-FI" dirty="0" err="1" smtClean="0"/>
              <a:t>used</a:t>
            </a:r>
            <a:r>
              <a:rPr lang="fi-FI" dirty="0" smtClean="0"/>
              <a:t> </a:t>
            </a:r>
            <a:r>
              <a:rPr lang="fi-FI" dirty="0" err="1" smtClean="0"/>
              <a:t>by</a:t>
            </a:r>
            <a:r>
              <a:rPr lang="fi-FI" dirty="0" smtClean="0"/>
              <a:t> </a:t>
            </a:r>
            <a:r>
              <a:rPr lang="fi-FI" dirty="0" err="1" smtClean="0"/>
              <a:t>Twitter</a:t>
            </a:r>
            <a:r>
              <a:rPr lang="fi-FI" dirty="0" smtClean="0"/>
              <a:t>, </a:t>
            </a:r>
            <a:r>
              <a:rPr lang="fi-FI" dirty="0" err="1" smtClean="0"/>
              <a:t>LinkedIn</a:t>
            </a:r>
            <a:r>
              <a:rPr lang="fi-FI" dirty="0" smtClean="0"/>
              <a:t>, </a:t>
            </a:r>
            <a:r>
              <a:rPr lang="fi-FI" dirty="0" err="1" smtClean="0"/>
              <a:t>Ebay</a:t>
            </a:r>
            <a:r>
              <a:rPr lang="fi-FI" dirty="0" smtClean="0"/>
              <a:t>, AOL, etc. </a:t>
            </a:r>
            <a:endParaRPr lang="fi-FI"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4373546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fi-FI" smtClean="0"/>
              <a:t>MapReduce vs. Pig</a:t>
            </a:r>
            <a:endParaRPr lang="fi-FI"/>
          </a:p>
        </p:txBody>
      </p:sp>
      <p:sp>
        <p:nvSpPr>
          <p:cNvPr id="22530" name="Rectangle 2"/>
          <p:cNvSpPr>
            <a:spLocks noGrp="1" noChangeArrowheads="1"/>
          </p:cNvSpPr>
          <p:nvPr>
            <p:ph type="body" idx="1"/>
          </p:nvPr>
        </p:nvSpPr>
        <p:spPr/>
        <p:txBody>
          <a:bodyPr/>
          <a:lstStyle/>
          <a:p>
            <a:r>
              <a:rPr lang="fi-FI" smtClean="0"/>
              <a:t>MaxTemperature</a:t>
            </a:r>
            <a:endParaRPr lang="fi-FI"/>
          </a:p>
        </p:txBody>
      </p:sp>
      <p:graphicFrame>
        <p:nvGraphicFramePr>
          <p:cNvPr id="22531" name="Group 3"/>
          <p:cNvGraphicFramePr>
            <a:graphicFrameLocks noGrp="1"/>
          </p:cNvGraphicFramePr>
          <p:nvPr>
            <p:extLst>
              <p:ext uri="{D42A27DB-BD31-4B8C-83A1-F6EECF244321}">
                <p14:modId xmlns:p14="http://schemas.microsoft.com/office/powerpoint/2010/main" val="2043583941"/>
              </p:ext>
            </p:extLst>
          </p:nvPr>
        </p:nvGraphicFramePr>
        <p:xfrm>
          <a:off x="838200" y="2133600"/>
          <a:ext cx="3529440" cy="3529674"/>
        </p:xfrm>
        <a:graphic>
          <a:graphicData uri="http://schemas.openxmlformats.org/drawingml/2006/table">
            <a:tbl>
              <a:tblPr/>
              <a:tblGrid>
                <a:gridCol w="881280"/>
                <a:gridCol w="885600"/>
                <a:gridCol w="882720"/>
                <a:gridCol w="879840"/>
              </a:tblGrid>
              <a:tr h="559994">
                <a:tc>
                  <a:txBody>
                    <a:bodyPr/>
                    <a:lstStyle/>
                    <a:p>
                      <a:pPr marL="0" marR="0" lvl="0" indent="0" algn="l" defTabSz="457200" rtl="0" eaLnBrk="1" fontAlgn="base" latinLnBrk="0" hangingPunct="1">
                        <a:lnSpc>
                          <a:spcPct val="76000"/>
                        </a:lnSpc>
                        <a:spcBef>
                          <a:spcPts val="4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500" b="0" i="0" u="none" strike="noStrike" cap="none" normalizeH="0" baseline="0">
                          <a:ln>
                            <a:noFill/>
                          </a:ln>
                          <a:solidFill>
                            <a:srgbClr val="000000"/>
                          </a:solidFill>
                          <a:effectLst/>
                          <a:latin typeface="Arial" charset="0"/>
                          <a:ea typeface="宋体" charset="0"/>
                          <a:cs typeface="宋体" charset="0"/>
                        </a:rPr>
                        <a:t>Year</a:t>
                      </a:r>
                    </a:p>
                  </a:txBody>
                  <a:tcPr marL="81638" marR="81638" marT="16028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500" b="0" i="0" u="none" strike="noStrike" cap="none" normalizeH="0" baseline="0">
                          <a:ln>
                            <a:noFill/>
                          </a:ln>
                          <a:solidFill>
                            <a:srgbClr val="000000"/>
                          </a:solidFill>
                          <a:effectLst/>
                          <a:latin typeface="Arial" charset="0"/>
                          <a:ea typeface="宋体" charset="0"/>
                          <a:cs typeface="宋体" charset="0"/>
                        </a:rPr>
                        <a:t>Temperature</a:t>
                      </a:r>
                    </a:p>
                  </a:txBody>
                  <a:tcPr marL="81638" marR="81638" marT="16028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500" b="0" i="0" u="none" strike="noStrike" cap="none" normalizeH="0" baseline="0" dirty="0">
                          <a:ln>
                            <a:noFill/>
                          </a:ln>
                          <a:solidFill>
                            <a:srgbClr val="000000"/>
                          </a:solidFill>
                          <a:effectLst/>
                          <a:latin typeface="Arial" charset="0"/>
                          <a:ea typeface="宋体" charset="0"/>
                          <a:cs typeface="宋体" charset="0"/>
                        </a:rPr>
                        <a:t>Air Quality</a:t>
                      </a:r>
                    </a:p>
                  </a:txBody>
                  <a:tcPr marL="81638" marR="81638" marT="16028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6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200" b="0" i="0" u="none" strike="noStrike" cap="none" normalizeH="0" baseline="0">
                          <a:ln>
                            <a:noFill/>
                          </a:ln>
                          <a:solidFill>
                            <a:srgbClr val="000000"/>
                          </a:solidFill>
                          <a:effectLst/>
                          <a:latin typeface="Arial" charset="0"/>
                          <a:ea typeface="宋体" charset="0"/>
                          <a:cs typeface="宋体" charset="0"/>
                        </a:rPr>
                        <a:t>…</a:t>
                      </a:r>
                    </a:p>
                  </a:txBody>
                  <a:tcPr marL="81638" marR="81638" marT="215415"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1998</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87</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2</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1983</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93</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4</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2008</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90</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3</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2001</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89</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5</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1965</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97</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4</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dirty="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614" name="Text Box 86"/>
          <p:cNvSpPr txBox="1">
            <a:spLocks noChangeArrowheads="1"/>
          </p:cNvSpPr>
          <p:nvPr/>
        </p:nvSpPr>
        <p:spPr bwMode="auto">
          <a:xfrm>
            <a:off x="5247360" y="3051681"/>
            <a:ext cx="3461760" cy="1863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l">
              <a:spcBef>
                <a:spcPts val="1020"/>
              </a:spcBef>
            </a:pPr>
            <a:r>
              <a:rPr lang="en-US" sz="1800" b="1" dirty="0">
                <a:latin typeface="宋体" charset="0"/>
              </a:rPr>
              <a:t>SELECT Year, MAX(Temperature)</a:t>
            </a:r>
          </a:p>
          <a:p>
            <a:pPr algn="l">
              <a:spcBef>
                <a:spcPts val="1020"/>
              </a:spcBef>
            </a:pPr>
            <a:r>
              <a:rPr lang="en-US" sz="1800" b="1" dirty="0">
                <a:latin typeface="宋体" charset="0"/>
              </a:rPr>
              <a:t>FROM  Table1</a:t>
            </a:r>
          </a:p>
          <a:p>
            <a:pPr algn="l">
              <a:spcBef>
                <a:spcPts val="1020"/>
              </a:spcBef>
            </a:pPr>
            <a:r>
              <a:rPr lang="en-US" sz="1800" b="1" dirty="0">
                <a:latin typeface="宋体" charset="0"/>
              </a:rPr>
              <a:t>WHERE </a:t>
            </a:r>
            <a:r>
              <a:rPr lang="en-US" sz="1800" b="1" dirty="0" err="1">
                <a:latin typeface="宋体" charset="0"/>
              </a:rPr>
              <a:t>AirQuality</a:t>
            </a:r>
            <a:r>
              <a:rPr lang="en-US" sz="1800" b="1" dirty="0">
                <a:latin typeface="宋体" charset="0"/>
              </a:rPr>
              <a:t> = 0|1|4|5|9</a:t>
            </a:r>
          </a:p>
          <a:p>
            <a:pPr algn="l">
              <a:spcBef>
                <a:spcPts val="1020"/>
              </a:spcBef>
            </a:pPr>
            <a:r>
              <a:rPr lang="en-US" sz="1800" b="1" dirty="0">
                <a:latin typeface="宋体" charset="0"/>
              </a:rPr>
              <a:t>GROUPBY Year</a:t>
            </a:r>
          </a:p>
        </p:txBody>
      </p:sp>
      <p:sp>
        <p:nvSpPr>
          <p:cNvPr id="22615" name="Text Box 87"/>
          <p:cNvSpPr txBox="1">
            <a:spLocks noChangeArrowheads="1"/>
          </p:cNvSpPr>
          <p:nvPr/>
        </p:nvSpPr>
        <p:spPr bwMode="auto">
          <a:xfrm>
            <a:off x="1903680" y="5679956"/>
            <a:ext cx="1828800" cy="270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020"/>
              </a:spcBef>
            </a:pPr>
            <a:r>
              <a:rPr lang="en-US"/>
              <a:t>Table1</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5724982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fi-FI" smtClean="0"/>
              <a:t>In MapReduce</a:t>
            </a:r>
            <a:endParaRPr lang="fi-FI"/>
          </a:p>
        </p:txBody>
      </p:sp>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80" y="1208287"/>
            <a:ext cx="3525120" cy="31107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400" y="2383451"/>
            <a:ext cx="3559680" cy="3014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641" y="3560054"/>
            <a:ext cx="3938400" cy="3125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41599821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35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Scaling RDBMS - Sharding</a:t>
            </a:r>
          </a:p>
        </p:txBody>
      </p:sp>
      <p:sp>
        <p:nvSpPr>
          <p:cNvPr id="35843" name="Rectangle 3"/>
          <p:cNvSpPr>
            <a:spLocks noGrp="1" noChangeArrowheads="1"/>
          </p:cNvSpPr>
          <p:nvPr>
            <p:ph idx="1"/>
          </p:nvPr>
        </p:nvSpPr>
        <p:spPr/>
        <p:txBody>
          <a:bodyPr/>
          <a:lstStyle/>
          <a:p>
            <a:r>
              <a:rPr lang="en-US" sz="3600" dirty="0"/>
              <a:t>Partition or </a:t>
            </a:r>
            <a:r>
              <a:rPr lang="en-US" sz="3600" dirty="0" err="1"/>
              <a:t>sharding</a:t>
            </a:r>
            <a:endParaRPr lang="en-US" sz="3600" dirty="0"/>
          </a:p>
          <a:p>
            <a:pPr lvl="1"/>
            <a:r>
              <a:rPr lang="en-US" sz="3200" dirty="0"/>
              <a:t>Scales well for both reads and writes</a:t>
            </a:r>
          </a:p>
          <a:p>
            <a:pPr lvl="1"/>
            <a:r>
              <a:rPr lang="en-US" sz="3200" dirty="0"/>
              <a:t>Not transparent, application needs to be partition-aware</a:t>
            </a:r>
          </a:p>
          <a:p>
            <a:pPr lvl="1"/>
            <a:r>
              <a:rPr lang="en-US" sz="3200" dirty="0"/>
              <a:t>Can no longer have relationships/joins across partitions</a:t>
            </a:r>
          </a:p>
          <a:p>
            <a:pPr lvl="1"/>
            <a:r>
              <a:rPr lang="en-US" sz="3200" dirty="0"/>
              <a:t>Loss of referential integrity across shards</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665917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fi-FI" smtClean="0"/>
              <a:t>In Pig</a:t>
            </a:r>
            <a:endParaRPr lang="fi-FI"/>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20" y="1600008"/>
            <a:ext cx="8033760" cy="2920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5609319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fi-FI" smtClean="0"/>
              <a:t>Wait a mimute</a:t>
            </a:r>
            <a:endParaRPr lang="fi-FI"/>
          </a:p>
        </p:txBody>
      </p:sp>
      <p:sp>
        <p:nvSpPr>
          <p:cNvPr id="25602" name="Rectangle 2"/>
          <p:cNvSpPr>
            <a:spLocks noGrp="1" noChangeArrowheads="1"/>
          </p:cNvSpPr>
          <p:nvPr>
            <p:ph type="body" idx="1"/>
          </p:nvPr>
        </p:nvSpPr>
        <p:spPr/>
        <p:txBody>
          <a:bodyPr/>
          <a:lstStyle/>
          <a:p>
            <a:r>
              <a:rPr lang="fi-FI" dirty="0" smtClean="0"/>
              <a:t>How to </a:t>
            </a:r>
            <a:r>
              <a:rPr lang="fi-FI" dirty="0" err="1" smtClean="0"/>
              <a:t>map</a:t>
            </a:r>
            <a:r>
              <a:rPr lang="fi-FI" dirty="0" smtClean="0"/>
              <a:t> the data to </a:t>
            </a:r>
            <a:r>
              <a:rPr lang="fi-FI" dirty="0" err="1" smtClean="0"/>
              <a:t>records</a:t>
            </a:r>
            <a:endParaRPr lang="fi-FI" dirty="0" smtClean="0"/>
          </a:p>
          <a:p>
            <a:pPr lvl="1"/>
            <a:r>
              <a:rPr lang="fi-FI" dirty="0" smtClean="0"/>
              <a:t>By </a:t>
            </a:r>
            <a:r>
              <a:rPr lang="fi-FI" dirty="0" err="1" smtClean="0"/>
              <a:t>default</a:t>
            </a:r>
            <a:r>
              <a:rPr lang="fi-FI" dirty="0" smtClean="0"/>
              <a:t>, </a:t>
            </a:r>
            <a:r>
              <a:rPr lang="fi-FI" dirty="0" err="1" smtClean="0"/>
              <a:t>one</a:t>
            </a:r>
            <a:r>
              <a:rPr lang="fi-FI" dirty="0" smtClean="0"/>
              <a:t> </a:t>
            </a:r>
            <a:r>
              <a:rPr lang="fi-FI" dirty="0" err="1" smtClean="0"/>
              <a:t>line</a:t>
            </a:r>
            <a:r>
              <a:rPr lang="fi-FI" dirty="0" smtClean="0"/>
              <a:t> → </a:t>
            </a:r>
            <a:r>
              <a:rPr lang="fi-FI" dirty="0" err="1" smtClean="0"/>
              <a:t>one</a:t>
            </a:r>
            <a:r>
              <a:rPr lang="fi-FI" dirty="0" smtClean="0"/>
              <a:t> </a:t>
            </a:r>
            <a:r>
              <a:rPr lang="fi-FI" dirty="0" err="1" smtClean="0"/>
              <a:t>record</a:t>
            </a:r>
            <a:endParaRPr lang="fi-FI" dirty="0" smtClean="0"/>
          </a:p>
          <a:p>
            <a:pPr lvl="1"/>
            <a:r>
              <a:rPr lang="fi-FI" dirty="0" smtClean="0"/>
              <a:t>User </a:t>
            </a:r>
            <a:r>
              <a:rPr lang="fi-FI" dirty="0" err="1" smtClean="0"/>
              <a:t>can</a:t>
            </a:r>
            <a:r>
              <a:rPr lang="fi-FI" dirty="0" smtClean="0"/>
              <a:t> </a:t>
            </a:r>
            <a:r>
              <a:rPr lang="fi-FI" dirty="0" err="1" smtClean="0"/>
              <a:t>customize</a:t>
            </a:r>
            <a:r>
              <a:rPr lang="fi-FI" dirty="0" smtClean="0"/>
              <a:t> the </a:t>
            </a:r>
            <a:r>
              <a:rPr lang="fi-FI" dirty="0" err="1" smtClean="0"/>
              <a:t>loading</a:t>
            </a:r>
            <a:r>
              <a:rPr lang="fi-FI" dirty="0" smtClean="0"/>
              <a:t> </a:t>
            </a:r>
            <a:r>
              <a:rPr lang="fi-FI" dirty="0" err="1" smtClean="0"/>
              <a:t>process</a:t>
            </a:r>
            <a:endParaRPr lang="fi-FI" dirty="0" smtClean="0"/>
          </a:p>
          <a:p>
            <a:r>
              <a:rPr lang="fi-FI" dirty="0" smtClean="0"/>
              <a:t>How to </a:t>
            </a:r>
            <a:r>
              <a:rPr lang="fi-FI" dirty="0" err="1" smtClean="0"/>
              <a:t>identify</a:t>
            </a:r>
            <a:r>
              <a:rPr lang="fi-FI" dirty="0" smtClean="0"/>
              <a:t> </a:t>
            </a:r>
            <a:r>
              <a:rPr lang="fi-FI" dirty="0" err="1" smtClean="0"/>
              <a:t>attributes</a:t>
            </a:r>
            <a:r>
              <a:rPr lang="fi-FI" dirty="0" smtClean="0"/>
              <a:t> and </a:t>
            </a:r>
            <a:r>
              <a:rPr lang="fi-FI" dirty="0" err="1" smtClean="0"/>
              <a:t>map</a:t>
            </a:r>
            <a:r>
              <a:rPr lang="fi-FI" dirty="0" smtClean="0"/>
              <a:t> </a:t>
            </a:r>
            <a:r>
              <a:rPr lang="fi-FI" dirty="0" err="1" smtClean="0"/>
              <a:t>them</a:t>
            </a:r>
            <a:r>
              <a:rPr lang="fi-FI" dirty="0" smtClean="0"/>
              <a:t> to </a:t>
            </a:r>
            <a:r>
              <a:rPr lang="fi-FI" dirty="0" err="1" smtClean="0"/>
              <a:t>schema</a:t>
            </a:r>
            <a:r>
              <a:rPr lang="fi-FI" dirty="0" smtClean="0"/>
              <a:t>?</a:t>
            </a:r>
          </a:p>
          <a:p>
            <a:pPr lvl="1"/>
            <a:r>
              <a:rPr lang="fi-FI" dirty="0" err="1" smtClean="0"/>
              <a:t>Delimiters</a:t>
            </a:r>
            <a:r>
              <a:rPr lang="fi-FI" dirty="0" smtClean="0"/>
              <a:t> to </a:t>
            </a:r>
            <a:r>
              <a:rPr lang="fi-FI" dirty="0" err="1" smtClean="0"/>
              <a:t>separate</a:t>
            </a:r>
            <a:r>
              <a:rPr lang="fi-FI" dirty="0" smtClean="0"/>
              <a:t> </a:t>
            </a:r>
            <a:r>
              <a:rPr lang="fi-FI" dirty="0" err="1" smtClean="0"/>
              <a:t>different</a:t>
            </a:r>
            <a:r>
              <a:rPr lang="fi-FI" dirty="0" smtClean="0"/>
              <a:t> </a:t>
            </a:r>
            <a:r>
              <a:rPr lang="fi-FI" dirty="0" err="1" smtClean="0"/>
              <a:t>attributes</a:t>
            </a:r>
            <a:endParaRPr lang="fi-FI" dirty="0" smtClean="0"/>
          </a:p>
          <a:p>
            <a:pPr lvl="1"/>
            <a:r>
              <a:rPr lang="fi-FI" dirty="0" smtClean="0"/>
              <a:t>By </a:t>
            </a:r>
            <a:r>
              <a:rPr lang="fi-FI" dirty="0" err="1" smtClean="0"/>
              <a:t>default</a:t>
            </a:r>
            <a:r>
              <a:rPr lang="fi-FI" dirty="0" smtClean="0"/>
              <a:t> </a:t>
            </a:r>
            <a:r>
              <a:rPr lang="fi-FI" dirty="0" err="1" smtClean="0"/>
              <a:t>tabs</a:t>
            </a:r>
            <a:r>
              <a:rPr lang="fi-FI" dirty="0" smtClean="0"/>
              <a:t> </a:t>
            </a:r>
            <a:r>
              <a:rPr lang="fi-FI" dirty="0" err="1" smtClean="0"/>
              <a:t>are</a:t>
            </a:r>
            <a:r>
              <a:rPr lang="fi-FI" dirty="0" smtClean="0"/>
              <a:t> </a:t>
            </a:r>
            <a:r>
              <a:rPr lang="fi-FI" dirty="0" err="1" smtClean="0"/>
              <a:t>used</a:t>
            </a:r>
            <a:r>
              <a:rPr lang="fi-FI" dirty="0" smtClean="0"/>
              <a:t>, </a:t>
            </a:r>
            <a:r>
              <a:rPr lang="fi-FI" dirty="0" err="1" smtClean="0"/>
              <a:t>but</a:t>
            </a:r>
            <a:r>
              <a:rPr lang="fi-FI" dirty="0" smtClean="0"/>
              <a:t> </a:t>
            </a:r>
            <a:r>
              <a:rPr lang="fi-FI" dirty="0" err="1" smtClean="0"/>
              <a:t>it</a:t>
            </a:r>
            <a:r>
              <a:rPr lang="fi-FI" dirty="0" smtClean="0"/>
              <a:t> </a:t>
            </a:r>
            <a:r>
              <a:rPr lang="fi-FI" dirty="0" err="1" smtClean="0"/>
              <a:t>can</a:t>
            </a:r>
            <a:r>
              <a:rPr lang="fi-FI" dirty="0" smtClean="0"/>
              <a:t> </a:t>
            </a:r>
            <a:r>
              <a:rPr lang="fi-FI" dirty="0" err="1" smtClean="0"/>
              <a:t>be</a:t>
            </a:r>
            <a:r>
              <a:rPr lang="fi-FI" dirty="0" smtClean="0"/>
              <a:t>  </a:t>
            </a:r>
            <a:r>
              <a:rPr lang="fi-FI" dirty="0" err="1" smtClean="0"/>
              <a:t>customized</a:t>
            </a:r>
            <a:endParaRPr lang="fi-FI" dirty="0"/>
          </a:p>
          <a:p>
            <a:pPr lvl="1"/>
            <a:endParaRPr lang="fi-FI" dirty="0" smtClean="0"/>
          </a:p>
          <a:p>
            <a:endParaRPr lang="fi-FI"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1415779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fi-FI" smtClean="0"/>
              <a:t>MapReduce vs. Pig cont.</a:t>
            </a:r>
            <a:endParaRPr lang="fi-FI"/>
          </a:p>
        </p:txBody>
      </p:sp>
      <p:sp>
        <p:nvSpPr>
          <p:cNvPr id="26626" name="Rectangle 2"/>
          <p:cNvSpPr>
            <a:spLocks noGrp="1" noChangeArrowheads="1"/>
          </p:cNvSpPr>
          <p:nvPr>
            <p:ph type="body" idx="1"/>
          </p:nvPr>
        </p:nvSpPr>
        <p:spPr/>
        <p:txBody>
          <a:bodyPr/>
          <a:lstStyle/>
          <a:p>
            <a:r>
              <a:rPr lang="fi-FI" dirty="0" smtClean="0"/>
              <a:t>Join in </a:t>
            </a:r>
            <a:r>
              <a:rPr lang="fi-FI" dirty="0" err="1" smtClean="0"/>
              <a:t>MapReduce</a:t>
            </a:r>
            <a:endParaRPr lang="fi-FI" dirty="0" smtClean="0"/>
          </a:p>
          <a:p>
            <a:pPr lvl="1"/>
            <a:r>
              <a:rPr lang="fi-FI" dirty="0" err="1" smtClean="0"/>
              <a:t>Various</a:t>
            </a:r>
            <a:r>
              <a:rPr lang="fi-FI" dirty="0" smtClean="0"/>
              <a:t> </a:t>
            </a:r>
            <a:r>
              <a:rPr lang="fi-FI" dirty="0" err="1" smtClean="0"/>
              <a:t>algorithms</a:t>
            </a:r>
            <a:r>
              <a:rPr lang="fi-FI" dirty="0" smtClean="0"/>
              <a:t>. </a:t>
            </a:r>
            <a:r>
              <a:rPr lang="fi-FI" dirty="0" err="1" smtClean="0"/>
              <a:t>None</a:t>
            </a:r>
            <a:r>
              <a:rPr lang="fi-FI" dirty="0" smtClean="0"/>
              <a:t> of </a:t>
            </a:r>
            <a:r>
              <a:rPr lang="fi-FI" dirty="0" err="1" smtClean="0"/>
              <a:t>them</a:t>
            </a:r>
            <a:r>
              <a:rPr lang="fi-FI" dirty="0" smtClean="0"/>
              <a:t> </a:t>
            </a:r>
            <a:r>
              <a:rPr lang="fi-FI" dirty="0" err="1" smtClean="0"/>
              <a:t>are</a:t>
            </a:r>
            <a:r>
              <a:rPr lang="fi-FI" dirty="0" smtClean="0"/>
              <a:t> </a:t>
            </a:r>
            <a:r>
              <a:rPr lang="fi-FI" dirty="0" err="1" smtClean="0"/>
              <a:t>easy</a:t>
            </a:r>
            <a:r>
              <a:rPr lang="fi-FI" dirty="0" smtClean="0"/>
              <a:t> to </a:t>
            </a:r>
            <a:r>
              <a:rPr lang="fi-FI" dirty="0" err="1" smtClean="0"/>
              <a:t>implement</a:t>
            </a:r>
            <a:r>
              <a:rPr lang="fi-FI" dirty="0" smtClean="0"/>
              <a:t> in </a:t>
            </a:r>
            <a:r>
              <a:rPr lang="fi-FI" dirty="0" err="1" smtClean="0"/>
              <a:t>MapReduce</a:t>
            </a:r>
            <a:endParaRPr lang="fi-FI" dirty="0" smtClean="0"/>
          </a:p>
          <a:p>
            <a:pPr lvl="1"/>
            <a:r>
              <a:rPr lang="fi-FI" dirty="0" err="1" smtClean="0"/>
              <a:t>Multi-way</a:t>
            </a:r>
            <a:r>
              <a:rPr lang="fi-FI" dirty="0" smtClean="0"/>
              <a:t> join </a:t>
            </a:r>
            <a:r>
              <a:rPr lang="fi-FI" dirty="0" err="1" smtClean="0"/>
              <a:t>more</a:t>
            </a:r>
            <a:r>
              <a:rPr lang="fi-FI" dirty="0" smtClean="0"/>
              <a:t> </a:t>
            </a:r>
            <a:r>
              <a:rPr lang="fi-FI" dirty="0" err="1" smtClean="0"/>
              <a:t>complicated</a:t>
            </a:r>
            <a:endParaRPr lang="fi-FI" dirty="0" smtClean="0"/>
          </a:p>
          <a:p>
            <a:endParaRPr lang="fi-FI"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6842987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r>
              <a:rPr lang="fi-FI" smtClean="0"/>
              <a:t>MapReduce vs. Pig cont.</a:t>
            </a:r>
            <a:endParaRPr lang="fi-FI"/>
          </a:p>
        </p:txBody>
      </p:sp>
      <p:sp>
        <p:nvSpPr>
          <p:cNvPr id="27650" name="Rectangle 2"/>
          <p:cNvSpPr>
            <a:spLocks noGrp="1" noChangeArrowheads="1"/>
          </p:cNvSpPr>
          <p:nvPr>
            <p:ph type="body" idx="1"/>
          </p:nvPr>
        </p:nvSpPr>
        <p:spPr/>
        <p:txBody>
          <a:bodyPr/>
          <a:lstStyle/>
          <a:p>
            <a:r>
              <a:rPr lang="fi-FI" dirty="0" smtClean="0"/>
              <a:t>Join in </a:t>
            </a:r>
            <a:r>
              <a:rPr lang="fi-FI" dirty="0" err="1" smtClean="0"/>
              <a:t>Pig</a:t>
            </a:r>
            <a:endParaRPr lang="fi-FI" dirty="0" smtClean="0"/>
          </a:p>
          <a:p>
            <a:pPr lvl="1"/>
            <a:r>
              <a:rPr lang="fi-FI" dirty="0" err="1" smtClean="0"/>
              <a:t>Various</a:t>
            </a:r>
            <a:r>
              <a:rPr lang="fi-FI" dirty="0" smtClean="0"/>
              <a:t> </a:t>
            </a:r>
            <a:r>
              <a:rPr lang="fi-FI" dirty="0" err="1" smtClean="0"/>
              <a:t>algorithms</a:t>
            </a:r>
            <a:r>
              <a:rPr lang="fi-FI" dirty="0" smtClean="0"/>
              <a:t> </a:t>
            </a:r>
            <a:r>
              <a:rPr lang="fi-FI" dirty="0" err="1" smtClean="0"/>
              <a:t>already</a:t>
            </a:r>
            <a:r>
              <a:rPr lang="fi-FI" dirty="0" smtClean="0"/>
              <a:t> </a:t>
            </a:r>
            <a:r>
              <a:rPr lang="fi-FI" dirty="0" err="1" smtClean="0"/>
              <a:t>available</a:t>
            </a:r>
            <a:r>
              <a:rPr lang="fi-FI" dirty="0" smtClean="0"/>
              <a:t>.</a:t>
            </a:r>
          </a:p>
          <a:p>
            <a:pPr lvl="1"/>
            <a:r>
              <a:rPr lang="fi-FI" dirty="0" err="1" smtClean="0"/>
              <a:t>Some</a:t>
            </a:r>
            <a:r>
              <a:rPr lang="fi-FI" dirty="0" smtClean="0"/>
              <a:t> of </a:t>
            </a:r>
            <a:r>
              <a:rPr lang="fi-FI" dirty="0" err="1" smtClean="0"/>
              <a:t>them</a:t>
            </a:r>
            <a:r>
              <a:rPr lang="fi-FI" dirty="0" smtClean="0"/>
              <a:t> </a:t>
            </a:r>
            <a:r>
              <a:rPr lang="fi-FI" dirty="0" err="1" smtClean="0"/>
              <a:t>are</a:t>
            </a:r>
            <a:r>
              <a:rPr lang="fi-FI" dirty="0" smtClean="0"/>
              <a:t> </a:t>
            </a:r>
            <a:r>
              <a:rPr lang="fi-FI" dirty="0" err="1" smtClean="0"/>
              <a:t>generic</a:t>
            </a:r>
            <a:r>
              <a:rPr lang="fi-FI" dirty="0" smtClean="0"/>
              <a:t> to </a:t>
            </a:r>
            <a:r>
              <a:rPr lang="fi-FI" dirty="0" err="1" smtClean="0"/>
              <a:t>support</a:t>
            </a:r>
            <a:r>
              <a:rPr lang="fi-FI" dirty="0" smtClean="0"/>
              <a:t> </a:t>
            </a:r>
            <a:r>
              <a:rPr lang="fi-FI" dirty="0" err="1" smtClean="0"/>
              <a:t>multi-way</a:t>
            </a:r>
            <a:r>
              <a:rPr lang="fi-FI" dirty="0" smtClean="0"/>
              <a:t> join</a:t>
            </a:r>
          </a:p>
          <a:p>
            <a:pPr lvl="1"/>
            <a:r>
              <a:rPr lang="fi-FI" dirty="0" err="1" smtClean="0"/>
              <a:t>Simple</a:t>
            </a:r>
            <a:r>
              <a:rPr lang="fi-FI" dirty="0" smtClean="0"/>
              <a:t> to </a:t>
            </a:r>
            <a:r>
              <a:rPr lang="fi-FI" dirty="0" err="1" smtClean="0"/>
              <a:t>integrate</a:t>
            </a:r>
            <a:r>
              <a:rPr lang="fi-FI" dirty="0" smtClean="0"/>
              <a:t> into </a:t>
            </a:r>
            <a:r>
              <a:rPr lang="fi-FI" dirty="0" err="1" smtClean="0"/>
              <a:t>workflow</a:t>
            </a:r>
            <a:r>
              <a:rPr lang="fi-FI" dirty="0" smtClean="0"/>
              <a:t>…</a:t>
            </a:r>
          </a:p>
          <a:p>
            <a:pPr lvl="1"/>
            <a:endParaRPr lang="fi-FI" dirty="0" smtClean="0"/>
          </a:p>
          <a:p>
            <a:pPr marL="457200" lvl="1" indent="0">
              <a:buNone/>
            </a:pPr>
            <a:r>
              <a:rPr lang="fi-FI" b="1" dirty="0" smtClean="0"/>
              <a:t>A = LOAD 'input/join/A’; </a:t>
            </a:r>
          </a:p>
          <a:p>
            <a:pPr marL="457200" lvl="1" indent="0">
              <a:buNone/>
            </a:pPr>
            <a:r>
              <a:rPr lang="fi-FI" b="1" dirty="0" smtClean="0"/>
              <a:t>B = LOAD 'input/join/B’;</a:t>
            </a:r>
          </a:p>
          <a:p>
            <a:pPr marL="457200" lvl="1" indent="0">
              <a:buNone/>
            </a:pPr>
            <a:r>
              <a:rPr lang="fi-FI" b="1" dirty="0" smtClean="0"/>
              <a:t>C = JOIN A BY $0, B BY $1;</a:t>
            </a:r>
          </a:p>
          <a:p>
            <a:pPr marL="457200" lvl="1" indent="0">
              <a:buNone/>
            </a:pPr>
            <a:r>
              <a:rPr lang="fi-FI" b="1" dirty="0" smtClean="0"/>
              <a:t>DUMP C;</a:t>
            </a:r>
            <a:endParaRPr lang="fi-FI" b="1"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6501558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84323" name="Rectangle 2"/>
          <p:cNvSpPr>
            <a:spLocks noGrp="1" noChangeArrowheads="1"/>
          </p:cNvSpPr>
          <p:nvPr>
            <p:ph idx="1"/>
          </p:nvPr>
        </p:nvSpPr>
        <p:spPr/>
        <p:txBody>
          <a:bodyPr lIns="0" tIns="0" rIns="0" bIns="0"/>
          <a:lstStyle/>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None/>
            </a:pPr>
            <a:r>
              <a:rPr lang="en-US" sz="4500"/>
              <a:t>H</a:t>
            </a:r>
            <a:r>
              <a:rPr lang="en-US" altLang="zh-CN" sz="4500">
                <a:ea typeface="宋体" charset="0"/>
                <a:cs typeface="宋体" charset="0"/>
              </a:rPr>
              <a:t>ive - SQL on top of Hadoop</a:t>
            </a:r>
            <a:endParaRPr lang="en-US" sz="4500"/>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82618907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lIns="0" tIns="0" rIns="0" bIns="0" anchor="t"/>
          <a:lstStyle/>
          <a:p>
            <a:r>
              <a:rPr lang="en-US" altLang="zh-CN">
                <a:ea typeface="宋体" charset="0"/>
                <a:cs typeface="宋体" charset="0"/>
              </a:rPr>
              <a:t>Map-Reduce and SQL</a:t>
            </a:r>
            <a:endParaRPr lang="zh-CN" altLang="en-US">
              <a:ea typeface="宋体" charset="0"/>
              <a:cs typeface="宋体" charset="0"/>
            </a:endParaRPr>
          </a:p>
        </p:txBody>
      </p:sp>
      <p:sp>
        <p:nvSpPr>
          <p:cNvPr id="29699" name="Rectangle 2"/>
          <p:cNvSpPr>
            <a:spLocks noGrp="1" noChangeArrowheads="1"/>
          </p:cNvSpPr>
          <p:nvPr>
            <p:ph idx="1"/>
          </p:nvPr>
        </p:nvSpPr>
        <p:spPr/>
        <p:txBody>
          <a:bodyPr lIns="0" tIns="0" rIns="0" bIns="0"/>
          <a:lstStyle/>
          <a:p>
            <a:r>
              <a:rPr lang="en-US" altLang="zh-CN" sz="3000" b="1">
                <a:ea typeface="宋体" charset="0"/>
                <a:cs typeface="宋体" charset="0"/>
              </a:rPr>
              <a:t>Map-Reduce is scalable</a:t>
            </a:r>
          </a:p>
          <a:p>
            <a:pPr lvl="1"/>
            <a:r>
              <a:rPr lang="en-US" altLang="zh-CN" sz="2400">
                <a:ea typeface="宋体" charset="0"/>
                <a:cs typeface="宋体" charset="0"/>
              </a:rPr>
              <a:t>SQL has a huge user base</a:t>
            </a:r>
          </a:p>
          <a:p>
            <a:pPr lvl="1"/>
            <a:r>
              <a:rPr lang="en-US" altLang="zh-CN" sz="2400">
                <a:ea typeface="宋体" charset="0"/>
                <a:cs typeface="宋体" charset="0"/>
              </a:rPr>
              <a:t>SQL is easy to code</a:t>
            </a:r>
          </a:p>
          <a:p>
            <a:r>
              <a:rPr lang="en-US" altLang="zh-CN" sz="3000" b="1">
                <a:ea typeface="宋体" charset="0"/>
                <a:cs typeface="宋体" charset="0"/>
              </a:rPr>
              <a:t>Solution: Combine SQL and Map-Reduce</a:t>
            </a:r>
          </a:p>
          <a:p>
            <a:pPr lvl="1"/>
            <a:r>
              <a:rPr lang="en-US" altLang="zh-CN" sz="2400">
                <a:ea typeface="宋体" charset="0"/>
                <a:cs typeface="宋体" charset="0"/>
              </a:rPr>
              <a:t>Hive on top of Hadoop (open source)</a:t>
            </a:r>
          </a:p>
          <a:p>
            <a:pPr lvl="1"/>
            <a:r>
              <a:rPr lang="en-US" altLang="zh-CN" sz="2400">
                <a:ea typeface="宋体" charset="0"/>
                <a:cs typeface="宋体" charset="0"/>
              </a:rPr>
              <a:t>Aster Data (proprietary)</a:t>
            </a:r>
          </a:p>
          <a:p>
            <a:pPr lvl="1"/>
            <a:r>
              <a:rPr lang="en-US" altLang="zh-CN" sz="2400">
                <a:ea typeface="宋体" charset="0"/>
                <a:cs typeface="宋体" charset="0"/>
              </a:rPr>
              <a:t>Green Plum (proprietary)</a:t>
            </a:r>
          </a:p>
          <a:p>
            <a:pPr lvl="1"/>
            <a:endParaRPr lang="en-US" altLang="zh-CN" sz="2400">
              <a:ea typeface="宋体" charset="0"/>
              <a:cs typeface="宋体" charset="0"/>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585988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Grp="1" noChangeArrowheads="1"/>
          </p:cNvSpPr>
          <p:nvPr>
            <p:ph type="title"/>
          </p:nvPr>
        </p:nvSpPr>
        <p:spPr/>
        <p:txBody>
          <a:bodyPr lIns="0" tIns="0" rIns="0" bIns="0" anchor="t"/>
          <a:lstStyle/>
          <a:p>
            <a:r>
              <a:rPr lang="en-US"/>
              <a:t>Hive</a:t>
            </a:r>
          </a:p>
        </p:txBody>
      </p:sp>
      <p:sp>
        <p:nvSpPr>
          <p:cNvPr id="151555" name="Rectangle 2"/>
          <p:cNvSpPr>
            <a:spLocks noGrp="1" noChangeArrowheads="1"/>
          </p:cNvSpPr>
          <p:nvPr>
            <p:ph idx="1"/>
          </p:nvPr>
        </p:nvSpPr>
        <p:spPr/>
        <p:txBody>
          <a:bodyPr lIns="0" tIns="0" rIns="0" bIns="0"/>
          <a:lstStyle/>
          <a:p>
            <a:r>
              <a:rPr lang="en-US" sz="3000" b="1" dirty="0"/>
              <a:t>A database/data warehouse on top of </a:t>
            </a:r>
            <a:r>
              <a:rPr lang="en-US" sz="3000" b="1" dirty="0" err="1"/>
              <a:t>Hadoop</a:t>
            </a:r>
            <a:endParaRPr lang="en-US" sz="3000" b="1" dirty="0"/>
          </a:p>
          <a:p>
            <a:pPr lvl="1"/>
            <a:r>
              <a:rPr lang="en-US" sz="2400" dirty="0"/>
              <a:t>Rich data types (</a:t>
            </a:r>
            <a:r>
              <a:rPr lang="en-US" sz="2400" dirty="0" err="1"/>
              <a:t>structs</a:t>
            </a:r>
            <a:r>
              <a:rPr lang="en-US" sz="2400" dirty="0"/>
              <a:t>, lists and maps)</a:t>
            </a:r>
          </a:p>
          <a:p>
            <a:pPr lvl="1"/>
            <a:r>
              <a:rPr lang="en-US" sz="2400" dirty="0"/>
              <a:t>Efficient implementations of SQL filters, joins and group-by</a:t>
            </a:r>
            <a:r>
              <a:rPr lang="ja-JP" altLang="en-US" sz="2400" dirty="0">
                <a:latin typeface="Arial"/>
              </a:rPr>
              <a:t>’</a:t>
            </a:r>
            <a:r>
              <a:rPr lang="en-US" sz="2400" dirty="0"/>
              <a:t>s on top of </a:t>
            </a:r>
            <a:r>
              <a:rPr lang="en-US" sz="2400" dirty="0" err="1" smtClean="0"/>
              <a:t>mapreduce</a:t>
            </a:r>
            <a:endParaRPr lang="en-US" sz="2400" dirty="0"/>
          </a:p>
          <a:p>
            <a:r>
              <a:rPr lang="en-US" altLang="zh-CN" sz="3000" b="1" dirty="0">
                <a:ea typeface="宋体" charset="0"/>
                <a:cs typeface="宋体" charset="0"/>
              </a:rPr>
              <a:t>Allow users to access </a:t>
            </a:r>
            <a:r>
              <a:rPr lang="en-US" altLang="zh-CN" sz="3000" b="1" dirty="0" err="1" smtClean="0">
                <a:ea typeface="宋体" charset="0"/>
                <a:cs typeface="宋体" charset="0"/>
              </a:rPr>
              <a:t>Hadoop</a:t>
            </a:r>
            <a:r>
              <a:rPr lang="en-US" altLang="zh-CN" sz="3000" b="1" dirty="0" smtClean="0">
                <a:ea typeface="宋体" charset="0"/>
                <a:cs typeface="宋体" charset="0"/>
              </a:rPr>
              <a:t> </a:t>
            </a:r>
            <a:r>
              <a:rPr lang="en-US" altLang="zh-CN" sz="3000" b="1" dirty="0">
                <a:ea typeface="宋体" charset="0"/>
                <a:cs typeface="宋体" charset="0"/>
              </a:rPr>
              <a:t>data without using </a:t>
            </a:r>
            <a:r>
              <a:rPr lang="en-US" altLang="zh-CN" sz="3000" b="1" dirty="0" err="1" smtClean="0">
                <a:ea typeface="宋体" charset="0"/>
                <a:cs typeface="宋体" charset="0"/>
              </a:rPr>
              <a:t>Hadoop</a:t>
            </a:r>
            <a:endParaRPr lang="en-US" altLang="zh-CN" sz="3000" b="1" dirty="0">
              <a:ea typeface="宋体" charset="0"/>
              <a:cs typeface="宋体" charset="0"/>
            </a:endParaRPr>
          </a:p>
          <a:p>
            <a:r>
              <a:rPr lang="en-US" altLang="zh-CN" sz="3000" b="1" dirty="0">
                <a:ea typeface="宋体" charset="0"/>
                <a:cs typeface="宋体" charset="0"/>
              </a:rPr>
              <a:t>Link:</a:t>
            </a:r>
          </a:p>
          <a:p>
            <a:pPr lvl="1"/>
            <a:r>
              <a:rPr lang="en-US" altLang="zh-CN" b="1" u="sng" dirty="0">
                <a:solidFill>
                  <a:schemeClr val="tx2"/>
                </a:solidFill>
                <a:ea typeface="宋体" charset="0"/>
                <a:cs typeface="宋体" charset="0"/>
              </a:rPr>
              <a:t>http://</a:t>
            </a:r>
            <a:r>
              <a:rPr lang="en-US" altLang="zh-CN" b="1" u="sng" dirty="0" err="1">
                <a:solidFill>
                  <a:schemeClr val="tx2"/>
                </a:solidFill>
                <a:ea typeface="宋体" charset="0"/>
                <a:cs typeface="宋体" charset="0"/>
              </a:rPr>
              <a:t>svn.apache.org</a:t>
            </a:r>
            <a:r>
              <a:rPr lang="en-US" altLang="zh-CN" b="1" u="sng" dirty="0">
                <a:solidFill>
                  <a:schemeClr val="tx2"/>
                </a:solidFill>
                <a:ea typeface="宋体" charset="0"/>
                <a:cs typeface="宋体" charset="0"/>
              </a:rPr>
              <a:t>/repos/</a:t>
            </a:r>
            <a:r>
              <a:rPr lang="en-US" altLang="zh-CN" b="1" u="sng" dirty="0" err="1">
                <a:solidFill>
                  <a:schemeClr val="tx2"/>
                </a:solidFill>
                <a:ea typeface="宋体" charset="0"/>
                <a:cs typeface="宋体" charset="0"/>
              </a:rPr>
              <a:t>asf</a:t>
            </a:r>
            <a:r>
              <a:rPr lang="en-US" altLang="zh-CN" b="1" u="sng" dirty="0">
                <a:solidFill>
                  <a:schemeClr val="tx2"/>
                </a:solidFill>
                <a:ea typeface="宋体" charset="0"/>
                <a:cs typeface="宋体" charset="0"/>
              </a:rPr>
              <a:t>/</a:t>
            </a:r>
            <a:r>
              <a:rPr lang="en-US" altLang="zh-CN" b="1" u="sng" dirty="0" err="1">
                <a:solidFill>
                  <a:schemeClr val="tx2"/>
                </a:solidFill>
                <a:ea typeface="宋体" charset="0"/>
                <a:cs typeface="宋体" charset="0"/>
              </a:rPr>
              <a:t>hadoop</a:t>
            </a:r>
            <a:r>
              <a:rPr lang="en-US" altLang="zh-CN" b="1" u="sng" dirty="0">
                <a:solidFill>
                  <a:schemeClr val="tx2"/>
                </a:solidFill>
                <a:ea typeface="宋体" charset="0"/>
                <a:cs typeface="宋体" charset="0"/>
              </a:rPr>
              <a:t>/hive/trunk/</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768295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0" tIns="0" rIns="0" bIns="0" anchor="t"/>
          <a:lstStyle/>
          <a:p>
            <a:r>
              <a:rPr lang="en-US"/>
              <a:t>Hive Architecture</a:t>
            </a:r>
          </a:p>
        </p:txBody>
      </p:sp>
      <p:grpSp>
        <p:nvGrpSpPr>
          <p:cNvPr id="8" name="Group 7"/>
          <p:cNvGrpSpPr/>
          <p:nvPr/>
        </p:nvGrpSpPr>
        <p:grpSpPr>
          <a:xfrm>
            <a:off x="533400" y="990600"/>
            <a:ext cx="8438046" cy="5257354"/>
            <a:chOff x="685354" y="1371600"/>
            <a:chExt cx="8438046" cy="5257354"/>
          </a:xfrm>
        </p:grpSpPr>
        <p:sp>
          <p:nvSpPr>
            <p:cNvPr id="30723" name="Text Box 5"/>
            <p:cNvSpPr txBox="1">
              <a:spLocks noChangeArrowheads="1"/>
            </p:cNvSpPr>
            <p:nvPr/>
          </p:nvSpPr>
          <p:spPr bwMode="auto">
            <a:xfrm>
              <a:off x="8362652" y="1648867"/>
              <a:ext cx="760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i="1">
                  <a:solidFill>
                    <a:schemeClr val="tx1"/>
                  </a:solidFill>
                </a:rPr>
                <a:t>HDFS</a:t>
              </a:r>
            </a:p>
          </p:txBody>
        </p:sp>
        <p:sp>
          <p:nvSpPr>
            <p:cNvPr id="172038" name="Line 6"/>
            <p:cNvSpPr>
              <a:spLocks noChangeShapeType="1"/>
            </p:cNvSpPr>
            <p:nvPr/>
          </p:nvSpPr>
          <p:spPr bwMode="auto">
            <a:xfrm rot="-5400000">
              <a:off x="5715670" y="4114801"/>
              <a:ext cx="5028307" cy="0"/>
            </a:xfrm>
            <a:prstGeom prst="line">
              <a:avLst/>
            </a:prstGeom>
            <a:noFill/>
            <a:ln w="25400">
              <a:solidFill>
                <a:schemeClr val="tx1"/>
              </a:solidFill>
              <a:round/>
              <a:headEnd/>
              <a:tailEnd/>
            </a:ln>
            <a:effectLst>
              <a:outerShdw dist="35921" dir="2700000" algn="ctr" rotWithShape="0">
                <a:srgbClr val="808080">
                  <a:alpha val="50000"/>
                </a:srgbClr>
              </a:outerShdw>
            </a:effectLst>
          </p:spPr>
          <p:txBody>
            <a:bodyPr wrap="none" lIns="0" tIns="0" rIns="0" bIns="0" anchor="ctr"/>
            <a:lstStyle/>
            <a:p>
              <a:pPr>
                <a:defRPr/>
              </a:pPr>
              <a:endParaRPr lang="en-US">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2" name="Group 52"/>
            <p:cNvGrpSpPr>
              <a:grpSpLocks/>
            </p:cNvGrpSpPr>
            <p:nvPr/>
          </p:nvGrpSpPr>
          <p:grpSpPr bwMode="auto">
            <a:xfrm>
              <a:off x="2514824" y="2362796"/>
              <a:ext cx="3200176" cy="913507"/>
              <a:chOff x="2514600" y="2362200"/>
              <a:chExt cx="3200400" cy="914400"/>
            </a:xfrm>
          </p:grpSpPr>
          <p:sp>
            <p:nvSpPr>
              <p:cNvPr id="172040" name="Rectangle 8"/>
              <p:cNvSpPr>
                <a:spLocks noChangeArrowheads="1"/>
              </p:cNvSpPr>
              <p:nvPr/>
            </p:nvSpPr>
            <p:spPr bwMode="auto">
              <a:xfrm rot="5400000">
                <a:off x="3657600" y="1219200"/>
                <a:ext cx="914400" cy="3200400"/>
              </a:xfrm>
              <a:prstGeom prst="rect">
                <a:avLst/>
              </a:prstGeom>
              <a:solidFill>
                <a:schemeClr val="bg1"/>
              </a:solidFill>
              <a:ln w="25400"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67" name="Text Box 17"/>
              <p:cNvSpPr txBox="1">
                <a:spLocks noChangeArrowheads="1"/>
              </p:cNvSpPr>
              <p:nvPr/>
            </p:nvSpPr>
            <p:spPr bwMode="auto">
              <a:xfrm>
                <a:off x="3276600" y="2386692"/>
                <a:ext cx="1447800" cy="3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400">
                    <a:solidFill>
                      <a:schemeClr val="tx1"/>
                    </a:solidFill>
                  </a:rPr>
                  <a:t>Hive CLI</a:t>
                </a:r>
              </a:p>
            </p:txBody>
          </p:sp>
          <p:sp>
            <p:nvSpPr>
              <p:cNvPr id="30768" name="Line 18"/>
              <p:cNvSpPr>
                <a:spLocks noChangeShapeType="1"/>
              </p:cNvSpPr>
              <p:nvPr/>
            </p:nvSpPr>
            <p:spPr bwMode="auto">
              <a:xfrm>
                <a:off x="2514600" y="27432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69" name="Text Box 19"/>
              <p:cNvSpPr txBox="1">
                <a:spLocks noChangeArrowheads="1"/>
              </p:cNvSpPr>
              <p:nvPr/>
            </p:nvSpPr>
            <p:spPr bwMode="auto">
              <a:xfrm>
                <a:off x="5038728" y="2880631"/>
                <a:ext cx="503603" cy="3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DDL</a:t>
                </a:r>
              </a:p>
            </p:txBody>
          </p:sp>
          <p:sp>
            <p:nvSpPr>
              <p:cNvPr id="30770" name="Text Box 20"/>
              <p:cNvSpPr txBox="1">
                <a:spLocks noChangeArrowheads="1"/>
              </p:cNvSpPr>
              <p:nvPr/>
            </p:nvSpPr>
            <p:spPr bwMode="auto">
              <a:xfrm>
                <a:off x="3921579" y="2868385"/>
                <a:ext cx="898120" cy="3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Queries</a:t>
                </a:r>
              </a:p>
            </p:txBody>
          </p:sp>
          <p:sp>
            <p:nvSpPr>
              <p:cNvPr id="30771" name="Text Box 21"/>
              <p:cNvSpPr txBox="1">
                <a:spLocks noChangeArrowheads="1"/>
              </p:cNvSpPr>
              <p:nvPr/>
            </p:nvSpPr>
            <p:spPr bwMode="auto">
              <a:xfrm>
                <a:off x="2697616" y="2856139"/>
                <a:ext cx="1054925" cy="3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Browsing</a:t>
                </a:r>
              </a:p>
            </p:txBody>
          </p:sp>
        </p:grpSp>
        <p:sp>
          <p:nvSpPr>
            <p:cNvPr id="30726" name="Text Box 23"/>
            <p:cNvSpPr txBox="1">
              <a:spLocks noChangeArrowheads="1"/>
            </p:cNvSpPr>
            <p:nvPr/>
          </p:nvSpPr>
          <p:spPr bwMode="auto">
            <a:xfrm>
              <a:off x="6613550" y="1648867"/>
              <a:ext cx="15167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i="1">
                  <a:solidFill>
                    <a:schemeClr val="tx1"/>
                  </a:solidFill>
                </a:rPr>
                <a:t>Map Reduce</a:t>
              </a:r>
            </a:p>
          </p:txBody>
        </p:sp>
        <p:sp>
          <p:nvSpPr>
            <p:cNvPr id="30727" name="Text Box 29"/>
            <p:cNvSpPr txBox="1">
              <a:spLocks noChangeArrowheads="1"/>
            </p:cNvSpPr>
            <p:nvPr/>
          </p:nvSpPr>
          <p:spPr bwMode="auto">
            <a:xfrm>
              <a:off x="4647902" y="4611738"/>
              <a:ext cx="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endParaRPr lang="en-US"/>
            </a:p>
          </p:txBody>
        </p:sp>
        <p:grpSp>
          <p:nvGrpSpPr>
            <p:cNvPr id="3" name="Group 50"/>
            <p:cNvGrpSpPr>
              <a:grpSpLocks/>
            </p:cNvGrpSpPr>
            <p:nvPr/>
          </p:nvGrpSpPr>
          <p:grpSpPr bwMode="auto">
            <a:xfrm>
              <a:off x="6172647" y="5293518"/>
              <a:ext cx="1981276" cy="1028700"/>
              <a:chOff x="6172200" y="5562599"/>
              <a:chExt cx="1981201" cy="756745"/>
            </a:xfrm>
          </p:grpSpPr>
          <p:sp>
            <p:nvSpPr>
              <p:cNvPr id="172058" name="Rectangle 26"/>
              <p:cNvSpPr>
                <a:spLocks noChangeArrowheads="1"/>
              </p:cNvSpPr>
              <p:nvPr/>
            </p:nvSpPr>
            <p:spPr bwMode="auto">
              <a:xfrm rot="5400000">
                <a:off x="6784428" y="4950372"/>
                <a:ext cx="756745" cy="1981200"/>
              </a:xfrm>
              <a:prstGeom prst="rect">
                <a:avLst/>
              </a:prstGeom>
              <a:solidFill>
                <a:schemeClr val="bg1"/>
              </a:solidFill>
              <a:ln w="15875"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61" name="Text Box 27"/>
              <p:cNvSpPr txBox="1">
                <a:spLocks noChangeArrowheads="1"/>
              </p:cNvSpPr>
              <p:nvPr/>
            </p:nvSpPr>
            <p:spPr bwMode="auto">
              <a:xfrm>
                <a:off x="6477000" y="5598636"/>
                <a:ext cx="1447800" cy="22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000">
                    <a:solidFill>
                      <a:schemeClr val="tx1"/>
                    </a:solidFill>
                  </a:rPr>
                  <a:t>SerDe</a:t>
                </a:r>
              </a:p>
            </p:txBody>
          </p:sp>
          <p:sp>
            <p:nvSpPr>
              <p:cNvPr id="30762" name="Line 28"/>
              <p:cNvSpPr>
                <a:spLocks noChangeShapeType="1"/>
              </p:cNvSpPr>
              <p:nvPr/>
            </p:nvSpPr>
            <p:spPr bwMode="auto">
              <a:xfrm rot="5400000">
                <a:off x="7162800" y="4876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63" name="Text Box 30"/>
              <p:cNvSpPr txBox="1">
                <a:spLocks noChangeArrowheads="1"/>
              </p:cNvSpPr>
              <p:nvPr/>
            </p:nvSpPr>
            <p:spPr bwMode="auto">
              <a:xfrm>
                <a:off x="6315072" y="6005535"/>
                <a:ext cx="525777" cy="2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1800">
                    <a:solidFill>
                      <a:srgbClr val="3B598E"/>
                    </a:solidFill>
                  </a:rPr>
                  <a:t>Thrift</a:t>
                </a:r>
              </a:p>
            </p:txBody>
          </p:sp>
          <p:sp>
            <p:nvSpPr>
              <p:cNvPr id="30764" name="Text Box 31"/>
              <p:cNvSpPr txBox="1">
                <a:spLocks noChangeArrowheads="1"/>
              </p:cNvSpPr>
              <p:nvPr/>
            </p:nvSpPr>
            <p:spPr bwMode="auto">
              <a:xfrm>
                <a:off x="6934200" y="6005535"/>
                <a:ext cx="468313" cy="2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1800">
                    <a:solidFill>
                      <a:srgbClr val="3B598E"/>
                    </a:solidFill>
                  </a:rPr>
                  <a:t>Jute</a:t>
                </a:r>
              </a:p>
            </p:txBody>
          </p:sp>
          <p:sp>
            <p:nvSpPr>
              <p:cNvPr id="30765" name="Text Box 32"/>
              <p:cNvSpPr txBox="1">
                <a:spLocks noChangeArrowheads="1"/>
              </p:cNvSpPr>
              <p:nvPr/>
            </p:nvSpPr>
            <p:spPr bwMode="auto">
              <a:xfrm>
                <a:off x="7469186" y="6005535"/>
                <a:ext cx="615605" cy="2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1800">
                    <a:solidFill>
                      <a:srgbClr val="3B598E"/>
                    </a:solidFill>
                  </a:rPr>
                  <a:t>JSON</a:t>
                </a:r>
              </a:p>
            </p:txBody>
          </p:sp>
        </p:grpSp>
        <p:sp>
          <p:nvSpPr>
            <p:cNvPr id="30729" name="Text Box 34"/>
            <p:cNvSpPr txBox="1">
              <a:spLocks noChangeArrowheads="1"/>
            </p:cNvSpPr>
            <p:nvPr/>
          </p:nvSpPr>
          <p:spPr bwMode="auto">
            <a:xfrm>
              <a:off x="4191372" y="4764435"/>
              <a:ext cx="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endParaRPr lang="en-US"/>
            </a:p>
          </p:txBody>
        </p:sp>
        <p:sp>
          <p:nvSpPr>
            <p:cNvPr id="172054" name="Line 22"/>
            <p:cNvSpPr>
              <a:spLocks noChangeShapeType="1"/>
            </p:cNvSpPr>
            <p:nvPr/>
          </p:nvSpPr>
          <p:spPr bwMode="auto">
            <a:xfrm rot="-5400000">
              <a:off x="3429670" y="4114801"/>
              <a:ext cx="5028307" cy="0"/>
            </a:xfrm>
            <a:prstGeom prst="line">
              <a:avLst/>
            </a:prstGeom>
            <a:noFill/>
            <a:ln w="25400">
              <a:solidFill>
                <a:schemeClr val="tx1"/>
              </a:solidFill>
              <a:round/>
              <a:headEnd/>
              <a:tailEnd/>
            </a:ln>
            <a:effectLst>
              <a:outerShdw dist="35921" dir="2700000" algn="ctr" rotWithShape="0">
                <a:srgbClr val="808080">
                  <a:alpha val="50000"/>
                </a:srgbClr>
              </a:outerShdw>
            </a:effectLst>
          </p:spPr>
          <p:txBody>
            <a:bodyPr wrap="none" lIns="0" tIns="0" rIns="0" bIns="0" anchor="ctr"/>
            <a:lstStyle/>
            <a:p>
              <a:pPr>
                <a:defRPr/>
              </a:pPr>
              <a:endParaRPr lang="en-US">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2074" name="Line 42"/>
            <p:cNvSpPr>
              <a:spLocks noChangeShapeType="1"/>
            </p:cNvSpPr>
            <p:nvPr/>
          </p:nvSpPr>
          <p:spPr bwMode="auto">
            <a:xfrm>
              <a:off x="2971354" y="5866805"/>
              <a:ext cx="31242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72083" name="Line 51"/>
            <p:cNvSpPr>
              <a:spLocks noChangeShapeType="1"/>
            </p:cNvSpPr>
            <p:nvPr/>
          </p:nvSpPr>
          <p:spPr bwMode="auto">
            <a:xfrm flipH="1">
              <a:off x="6983016" y="4779169"/>
              <a:ext cx="0" cy="5143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72084" name="Line 52"/>
            <p:cNvSpPr>
              <a:spLocks noChangeShapeType="1"/>
            </p:cNvSpPr>
            <p:nvPr/>
          </p:nvSpPr>
          <p:spPr bwMode="auto">
            <a:xfrm>
              <a:off x="2964657" y="6450806"/>
              <a:ext cx="518145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4" name="Group 49"/>
            <p:cNvGrpSpPr>
              <a:grpSpLocks/>
            </p:cNvGrpSpPr>
            <p:nvPr/>
          </p:nvGrpSpPr>
          <p:grpSpPr bwMode="auto">
            <a:xfrm>
              <a:off x="685354" y="3734396"/>
              <a:ext cx="2286000" cy="2818209"/>
              <a:chOff x="685800" y="3733800"/>
              <a:chExt cx="2286000" cy="2819400"/>
            </a:xfrm>
          </p:grpSpPr>
          <p:sp>
            <p:nvSpPr>
              <p:cNvPr id="172046" name="Rectangle 14"/>
              <p:cNvSpPr>
                <a:spLocks noChangeArrowheads="1"/>
              </p:cNvSpPr>
              <p:nvPr/>
            </p:nvSpPr>
            <p:spPr bwMode="auto">
              <a:xfrm>
                <a:off x="685800" y="3733800"/>
                <a:ext cx="2286000" cy="2819400"/>
              </a:xfrm>
              <a:prstGeom prst="rect">
                <a:avLst/>
              </a:prstGeom>
              <a:solidFill>
                <a:schemeClr val="bg1"/>
              </a:solidFill>
              <a:ln w="25400"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56" name="Text Box 24"/>
              <p:cNvSpPr txBox="1">
                <a:spLocks noChangeArrowheads="1"/>
              </p:cNvSpPr>
              <p:nvPr/>
            </p:nvSpPr>
            <p:spPr bwMode="auto">
              <a:xfrm>
                <a:off x="1066800" y="6096000"/>
                <a:ext cx="1447800" cy="3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400">
                    <a:solidFill>
                      <a:srgbClr val="3B598E"/>
                    </a:solidFill>
                  </a:rPr>
                  <a:t>Thrift  API</a:t>
                </a:r>
              </a:p>
            </p:txBody>
          </p:sp>
          <p:sp>
            <p:nvSpPr>
              <p:cNvPr id="30757" name="Text Box 25"/>
              <p:cNvSpPr txBox="1">
                <a:spLocks noChangeArrowheads="1"/>
              </p:cNvSpPr>
              <p:nvPr/>
            </p:nvSpPr>
            <p:spPr bwMode="auto">
              <a:xfrm>
                <a:off x="1021893" y="3810001"/>
                <a:ext cx="1622425" cy="32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100">
                    <a:solidFill>
                      <a:schemeClr val="tx1"/>
                    </a:solidFill>
                  </a:rPr>
                  <a:t>MetaStore</a:t>
                </a:r>
              </a:p>
            </p:txBody>
          </p:sp>
          <p:sp>
            <p:nvSpPr>
              <p:cNvPr id="30758" name="Line 39"/>
              <p:cNvSpPr>
                <a:spLocks noChangeShapeType="1"/>
              </p:cNvSpPr>
              <p:nvPr/>
            </p:nvSpPr>
            <p:spPr bwMode="auto">
              <a:xfrm>
                <a:off x="685800" y="41910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59" name="AutoShape 53"/>
              <p:cNvSpPr>
                <a:spLocks noChangeArrowheads="1"/>
              </p:cNvSpPr>
              <p:nvPr/>
            </p:nvSpPr>
            <p:spPr bwMode="auto">
              <a:xfrm>
                <a:off x="1600200" y="4876800"/>
                <a:ext cx="381000" cy="457200"/>
              </a:xfrm>
              <a:prstGeom prst="can">
                <a:avLst>
                  <a:gd name="adj" fmla="val 30000"/>
                </a:avLst>
              </a:prstGeom>
              <a:solidFill>
                <a:schemeClr val="bg1"/>
              </a:solidFill>
              <a:ln w="9525">
                <a:solidFill>
                  <a:schemeClr val="tx1"/>
                </a:solidFill>
                <a:round/>
                <a:headEnd/>
                <a:tailEnd/>
              </a:ln>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grpSp>
        <p:pic>
          <p:nvPicPr>
            <p:cNvPr id="30735" name="Picture 56" descr="MCBD0815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371600"/>
              <a:ext cx="99007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5" name="Group 55"/>
            <p:cNvGrpSpPr>
              <a:grpSpLocks/>
            </p:cNvGrpSpPr>
            <p:nvPr/>
          </p:nvGrpSpPr>
          <p:grpSpPr bwMode="auto">
            <a:xfrm>
              <a:off x="685354" y="2362796"/>
              <a:ext cx="1524744" cy="913507"/>
              <a:chOff x="614" y="1764"/>
              <a:chExt cx="1366" cy="682"/>
            </a:xfrm>
          </p:grpSpPr>
          <p:sp>
            <p:nvSpPr>
              <p:cNvPr id="41" name="Rectangle 8"/>
              <p:cNvSpPr>
                <a:spLocks noChangeArrowheads="1"/>
              </p:cNvSpPr>
              <p:nvPr/>
            </p:nvSpPr>
            <p:spPr bwMode="auto">
              <a:xfrm rot="5400000">
                <a:off x="956" y="1422"/>
                <a:ext cx="682" cy="1366"/>
              </a:xfrm>
              <a:prstGeom prst="rect">
                <a:avLst/>
              </a:prstGeom>
              <a:solidFill>
                <a:schemeClr val="bg1"/>
              </a:solidFill>
              <a:ln w="25400"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37" name="Line 18"/>
              <p:cNvSpPr>
                <a:spLocks noChangeShapeType="1"/>
              </p:cNvSpPr>
              <p:nvPr/>
            </p:nvSpPr>
            <p:spPr bwMode="auto">
              <a:xfrm>
                <a:off x="614" y="2048"/>
                <a:ext cx="13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38" name="Text Box 17"/>
              <p:cNvSpPr txBox="1">
                <a:spLocks noChangeArrowheads="1"/>
              </p:cNvSpPr>
              <p:nvPr/>
            </p:nvSpPr>
            <p:spPr bwMode="auto">
              <a:xfrm>
                <a:off x="655" y="1782"/>
                <a:ext cx="129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400">
                    <a:solidFill>
                      <a:schemeClr val="tx1"/>
                    </a:solidFill>
                  </a:rPr>
                  <a:t>Web UI</a:t>
                </a:r>
              </a:p>
            </p:txBody>
          </p:sp>
          <p:sp>
            <p:nvSpPr>
              <p:cNvPr id="30739" name="Text Box 21"/>
              <p:cNvSpPr txBox="1">
                <a:spLocks noChangeArrowheads="1"/>
              </p:cNvSpPr>
              <p:nvPr/>
            </p:nvSpPr>
            <p:spPr bwMode="auto">
              <a:xfrm>
                <a:off x="819" y="2132"/>
                <a:ext cx="10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Mgmt, etc</a:t>
                </a:r>
              </a:p>
            </p:txBody>
          </p:sp>
        </p:grpSp>
        <p:sp>
          <p:nvSpPr>
            <p:cNvPr id="47" name="Line 51"/>
            <p:cNvSpPr>
              <a:spLocks noChangeShapeType="1"/>
            </p:cNvSpPr>
            <p:nvPr/>
          </p:nvSpPr>
          <p:spPr bwMode="auto">
            <a:xfrm flipH="1" flipV="1">
              <a:off x="5105549" y="3276303"/>
              <a:ext cx="2232" cy="3455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8" name="Line 51"/>
            <p:cNvSpPr>
              <a:spLocks noChangeShapeType="1"/>
            </p:cNvSpPr>
            <p:nvPr/>
          </p:nvSpPr>
          <p:spPr bwMode="auto">
            <a:xfrm flipH="1" flipV="1">
              <a:off x="2743646" y="3276303"/>
              <a:ext cx="0" cy="45809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9" name="Line 51"/>
            <p:cNvSpPr>
              <a:spLocks noChangeShapeType="1"/>
            </p:cNvSpPr>
            <p:nvPr/>
          </p:nvSpPr>
          <p:spPr bwMode="auto">
            <a:xfrm flipH="1" flipV="1">
              <a:off x="1447726" y="3276303"/>
              <a:ext cx="0" cy="45809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55" name="Line 51"/>
            <p:cNvSpPr>
              <a:spLocks noChangeShapeType="1"/>
            </p:cNvSpPr>
            <p:nvPr/>
          </p:nvSpPr>
          <p:spPr bwMode="auto">
            <a:xfrm flipV="1">
              <a:off x="2210098" y="2895898"/>
              <a:ext cx="30472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5" name="Group 74"/>
            <p:cNvGrpSpPr>
              <a:grpSpLocks/>
            </p:cNvGrpSpPr>
            <p:nvPr/>
          </p:nvGrpSpPr>
          <p:grpSpPr bwMode="auto">
            <a:xfrm>
              <a:off x="3581921" y="3621881"/>
              <a:ext cx="3936876" cy="1350169"/>
              <a:chOff x="3209" y="2704"/>
              <a:chExt cx="3527" cy="1008"/>
            </a:xfrm>
          </p:grpSpPr>
          <p:grpSp>
            <p:nvGrpSpPr>
              <p:cNvPr id="30747" name="Group 65"/>
              <p:cNvGrpSpPr>
                <a:grpSpLocks/>
              </p:cNvGrpSpPr>
              <p:nvPr/>
            </p:nvGrpSpPr>
            <p:grpSpPr bwMode="auto">
              <a:xfrm>
                <a:off x="3209" y="2704"/>
                <a:ext cx="3527" cy="1008"/>
                <a:chOff x="3209" y="2704"/>
                <a:chExt cx="3527" cy="1008"/>
              </a:xfrm>
            </p:grpSpPr>
            <p:grpSp>
              <p:nvGrpSpPr>
                <p:cNvPr id="30749" name="Group 51"/>
                <p:cNvGrpSpPr>
                  <a:grpSpLocks/>
                </p:cNvGrpSpPr>
                <p:nvPr/>
              </p:nvGrpSpPr>
              <p:grpSpPr bwMode="auto">
                <a:xfrm>
                  <a:off x="3209" y="2704"/>
                  <a:ext cx="3527" cy="1008"/>
                  <a:chOff x="3581400" y="3733800"/>
                  <a:chExt cx="4495800" cy="1524000"/>
                </a:xfrm>
              </p:grpSpPr>
              <p:sp>
                <p:nvSpPr>
                  <p:cNvPr id="172065" name="Rectangle 33"/>
                  <p:cNvSpPr>
                    <a:spLocks noChangeArrowheads="1"/>
                  </p:cNvSpPr>
                  <p:nvPr/>
                </p:nvSpPr>
                <p:spPr bwMode="auto">
                  <a:xfrm>
                    <a:off x="3581400" y="3733800"/>
                    <a:ext cx="4495800" cy="1524000"/>
                  </a:xfrm>
                  <a:prstGeom prst="rect">
                    <a:avLst/>
                  </a:prstGeom>
                  <a:solidFill>
                    <a:schemeClr val="bg1"/>
                  </a:solidFill>
                  <a:ln w="15875"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54" name="Text Box 36"/>
                  <p:cNvSpPr txBox="1">
                    <a:spLocks noChangeArrowheads="1"/>
                  </p:cNvSpPr>
                  <p:nvPr/>
                </p:nvSpPr>
                <p:spPr bwMode="auto">
                  <a:xfrm>
                    <a:off x="5107193" y="3815443"/>
                    <a:ext cx="1394501" cy="41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400">
                        <a:solidFill>
                          <a:schemeClr val="tx1"/>
                        </a:solidFill>
                      </a:rPr>
                      <a:t>Hive QL</a:t>
                    </a:r>
                  </a:p>
                </p:txBody>
              </p:sp>
            </p:grpSp>
            <p:sp>
              <p:nvSpPr>
                <p:cNvPr id="30750" name="Text Box 21"/>
                <p:cNvSpPr txBox="1">
                  <a:spLocks noChangeArrowheads="1"/>
                </p:cNvSpPr>
                <p:nvPr/>
              </p:nvSpPr>
              <p:spPr bwMode="auto">
                <a:xfrm>
                  <a:off x="4503" y="3280"/>
                  <a:ext cx="7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Planner</a:t>
                  </a:r>
                </a:p>
              </p:txBody>
            </p:sp>
            <p:sp>
              <p:nvSpPr>
                <p:cNvPr id="30751" name="Text Box 21"/>
                <p:cNvSpPr txBox="1">
                  <a:spLocks noChangeArrowheads="1"/>
                </p:cNvSpPr>
                <p:nvPr/>
              </p:nvSpPr>
              <p:spPr bwMode="auto">
                <a:xfrm>
                  <a:off x="5593" y="3280"/>
                  <a:ext cx="10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Execution</a:t>
                  </a:r>
                </a:p>
              </p:txBody>
            </p:sp>
            <p:sp>
              <p:nvSpPr>
                <p:cNvPr id="30752" name="Text Box 21"/>
                <p:cNvSpPr txBox="1">
                  <a:spLocks noChangeArrowheads="1"/>
                </p:cNvSpPr>
                <p:nvPr/>
              </p:nvSpPr>
              <p:spPr bwMode="auto">
                <a:xfrm>
                  <a:off x="3520" y="3280"/>
                  <a:ext cx="67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Parser</a:t>
                  </a:r>
                </a:p>
              </p:txBody>
            </p:sp>
          </p:grpSp>
          <p:sp>
            <p:nvSpPr>
              <p:cNvPr id="30748" name="Line 39"/>
              <p:cNvSpPr>
                <a:spLocks noChangeShapeType="1"/>
              </p:cNvSpPr>
              <p:nvPr/>
            </p:nvSpPr>
            <p:spPr bwMode="auto">
              <a:xfrm>
                <a:off x="3232" y="3040"/>
                <a:ext cx="35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sp>
          <p:nvSpPr>
            <p:cNvPr id="15383" name="Text Box 21"/>
            <p:cNvSpPr txBox="1">
              <a:spLocks noChangeArrowheads="1"/>
            </p:cNvSpPr>
            <p:nvPr/>
          </p:nvSpPr>
          <p:spPr bwMode="auto">
            <a:xfrm>
              <a:off x="5034112" y="4393406"/>
              <a:ext cx="8848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chemeClr val="tx1"/>
                  </a:solidFill>
                </a:rPr>
                <a:t>Planner</a:t>
              </a:r>
            </a:p>
          </p:txBody>
        </p:sp>
        <p:sp>
          <p:nvSpPr>
            <p:cNvPr id="6" name="Line 51"/>
            <p:cNvSpPr>
              <a:spLocks noChangeShapeType="1"/>
            </p:cNvSpPr>
            <p:nvPr/>
          </p:nvSpPr>
          <p:spPr bwMode="auto">
            <a:xfrm flipH="1" flipV="1">
              <a:off x="3018235" y="4457700"/>
              <a:ext cx="53578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grpSp>
      <p:sp>
        <p:nvSpPr>
          <p:cNvPr id="9" name="Date Placeholder 8"/>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058338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0" tIns="0" rIns="0" bIns="0" anchor="t"/>
          <a:lstStyle/>
          <a:p>
            <a:r>
              <a:rPr lang="en-US"/>
              <a:t>Hive QL – Join</a:t>
            </a:r>
          </a:p>
        </p:txBody>
      </p:sp>
      <p:sp>
        <p:nvSpPr>
          <p:cNvPr id="17411" name="Rectangle 3"/>
          <p:cNvSpPr>
            <a:spLocks noGrp="1" noChangeArrowheads="1"/>
          </p:cNvSpPr>
          <p:nvPr>
            <p:ph idx="1"/>
          </p:nvPr>
        </p:nvSpPr>
        <p:spPr>
          <a:xfrm>
            <a:off x="304800" y="990600"/>
            <a:ext cx="8229600" cy="4953000"/>
          </a:xfrm>
        </p:spPr>
        <p:txBody>
          <a:bodyPr lIns="0" tIns="0" rIns="0" bIns="0"/>
          <a:lstStyle/>
          <a:p>
            <a:pPr>
              <a:buFontTx/>
              <a:buChar char="•"/>
            </a:pPr>
            <a:r>
              <a:rPr lang="en-US" dirty="0"/>
              <a:t>SQL:</a:t>
            </a:r>
          </a:p>
          <a:p>
            <a:pPr marL="562562" lvl="1" indent="-216370">
              <a:buNone/>
            </a:pPr>
            <a:r>
              <a:rPr lang="en-US" sz="2000" b="1" dirty="0"/>
              <a:t>INSERT INTO TABLE </a:t>
            </a:r>
            <a:r>
              <a:rPr lang="en-US" sz="2000" b="1" dirty="0" err="1"/>
              <a:t>pv_users</a:t>
            </a:r>
            <a:endParaRPr lang="en-US" sz="2000" b="1" dirty="0"/>
          </a:p>
          <a:p>
            <a:pPr marL="562562" lvl="1" indent="-216370">
              <a:buNone/>
            </a:pPr>
            <a:r>
              <a:rPr lang="en-US" sz="2000" b="1" dirty="0"/>
              <a:t>SELECT </a:t>
            </a:r>
            <a:r>
              <a:rPr lang="en-US" sz="2000" b="1" dirty="0" err="1"/>
              <a:t>pv.pageid</a:t>
            </a:r>
            <a:r>
              <a:rPr lang="en-US" sz="2000" b="1" dirty="0"/>
              <a:t>, </a:t>
            </a:r>
            <a:r>
              <a:rPr lang="en-US" sz="2000" b="1" dirty="0" err="1"/>
              <a:t>u.age</a:t>
            </a:r>
            <a:endParaRPr lang="en-US" sz="2000" b="1" dirty="0"/>
          </a:p>
          <a:p>
            <a:pPr marL="562562" lvl="1" indent="-216370">
              <a:buNone/>
            </a:pPr>
            <a:r>
              <a:rPr lang="en-US" sz="2000" b="1" dirty="0"/>
              <a:t>FROM </a:t>
            </a:r>
            <a:r>
              <a:rPr lang="en-US" sz="2000" b="1" dirty="0" err="1"/>
              <a:t>page_view</a:t>
            </a:r>
            <a:r>
              <a:rPr lang="en-US" sz="2000" b="1" dirty="0"/>
              <a:t> </a:t>
            </a:r>
            <a:r>
              <a:rPr lang="en-US" sz="2000" b="1" dirty="0" err="1"/>
              <a:t>pv</a:t>
            </a:r>
            <a:r>
              <a:rPr lang="en-US" sz="2000" b="1" dirty="0"/>
              <a:t> JOIN user u ON (</a:t>
            </a:r>
            <a:r>
              <a:rPr lang="en-US" sz="2000" b="1" dirty="0" err="1"/>
              <a:t>pv.userid</a:t>
            </a:r>
            <a:r>
              <a:rPr lang="en-US" sz="2000" b="1" dirty="0"/>
              <a:t> = </a:t>
            </a:r>
            <a:r>
              <a:rPr lang="en-US" sz="2000" b="1" dirty="0" err="1"/>
              <a:t>u.userid</a:t>
            </a:r>
            <a:r>
              <a:rPr lang="en-US" sz="2000" b="1" dirty="0"/>
              <a:t>);</a:t>
            </a:r>
          </a:p>
        </p:txBody>
      </p:sp>
      <p:graphicFrame>
        <p:nvGraphicFramePr>
          <p:cNvPr id="31820" name="Group 76"/>
          <p:cNvGraphicFramePr>
            <a:graphicFrameLocks noGrp="1"/>
          </p:cNvGraphicFramePr>
          <p:nvPr>
            <p:extLst>
              <p:ext uri="{D42A27DB-BD31-4B8C-83A1-F6EECF244321}">
                <p14:modId xmlns:p14="http://schemas.microsoft.com/office/powerpoint/2010/main" val="1795295489"/>
              </p:ext>
            </p:extLst>
          </p:nvPr>
        </p:nvGraphicFramePr>
        <p:xfrm>
          <a:off x="-1" y="3047999"/>
          <a:ext cx="3505201" cy="3414712"/>
        </p:xfrm>
        <a:graphic>
          <a:graphicData uri="http://schemas.openxmlformats.org/drawingml/2006/table">
            <a:tbl>
              <a:tblPr/>
              <a:tblGrid>
                <a:gridCol w="1051560"/>
                <a:gridCol w="1051560"/>
                <a:gridCol w="1402081"/>
              </a:tblGrid>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27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userid</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time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9:08:01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9:08:13</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9:08:14</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1818" name="Group 74"/>
          <p:cNvGraphicFramePr>
            <a:graphicFrameLocks noGrp="1"/>
          </p:cNvGraphicFramePr>
          <p:nvPr>
            <p:extLst>
              <p:ext uri="{D42A27DB-BD31-4B8C-83A1-F6EECF244321}">
                <p14:modId xmlns:p14="http://schemas.microsoft.com/office/powerpoint/2010/main" val="827842025"/>
              </p:ext>
            </p:extLst>
          </p:nvPr>
        </p:nvGraphicFramePr>
        <p:xfrm>
          <a:off x="3657600" y="3276600"/>
          <a:ext cx="2887264" cy="1924795"/>
        </p:xfrm>
        <a:graphic>
          <a:graphicData uri="http://schemas.openxmlformats.org/drawingml/2006/table">
            <a:tbl>
              <a:tblPr/>
              <a:tblGrid>
                <a:gridCol w="866179"/>
                <a:gridCol w="808434"/>
                <a:gridCol w="1212651"/>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userid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gender</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167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female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1819" name="Group 75"/>
          <p:cNvGraphicFramePr>
            <a:graphicFrameLocks noGrp="1"/>
          </p:cNvGraphicFramePr>
          <p:nvPr>
            <p:extLst>
              <p:ext uri="{D42A27DB-BD31-4B8C-83A1-F6EECF244321}">
                <p14:modId xmlns:p14="http://schemas.microsoft.com/office/powerpoint/2010/main" val="740563836"/>
              </p:ext>
            </p:extLst>
          </p:nvPr>
        </p:nvGraphicFramePr>
        <p:xfrm>
          <a:off x="6858000" y="3048000"/>
          <a:ext cx="2286000" cy="2443164"/>
        </p:xfrm>
        <a:graphic>
          <a:graphicData uri="http://schemas.openxmlformats.org/drawingml/2006/table">
            <a:tbl>
              <a:tblPr/>
              <a:tblGrid>
                <a:gridCol w="1182413"/>
                <a:gridCol w="1103587"/>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31805" name="Text Box 103"/>
          <p:cNvSpPr txBox="1">
            <a:spLocks noChangeArrowheads="1"/>
          </p:cNvSpPr>
          <p:nvPr/>
        </p:nvSpPr>
        <p:spPr bwMode="auto">
          <a:xfrm>
            <a:off x="3429000" y="3733800"/>
            <a:ext cx="319452"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a:t>X</a:t>
            </a:r>
          </a:p>
        </p:txBody>
      </p:sp>
      <p:sp>
        <p:nvSpPr>
          <p:cNvPr id="31806" name="Text Box 104"/>
          <p:cNvSpPr txBox="1">
            <a:spLocks noChangeArrowheads="1"/>
          </p:cNvSpPr>
          <p:nvPr/>
        </p:nvSpPr>
        <p:spPr bwMode="auto">
          <a:xfrm>
            <a:off x="6553200" y="3733800"/>
            <a:ext cx="319565" cy="4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400"/>
              <a:t>=</a:t>
            </a:r>
          </a:p>
        </p:txBody>
      </p:sp>
      <p:sp>
        <p:nvSpPr>
          <p:cNvPr id="31807" name="Text Box 105"/>
          <p:cNvSpPr txBox="1">
            <a:spLocks noChangeArrowheads="1"/>
          </p:cNvSpPr>
          <p:nvPr/>
        </p:nvSpPr>
        <p:spPr bwMode="auto">
          <a:xfrm>
            <a:off x="966724" y="2597943"/>
            <a:ext cx="1492726"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i="1" dirty="0" err="1"/>
              <a:t>page_view</a:t>
            </a:r>
            <a:endParaRPr lang="en-US" sz="2100" i="1" dirty="0"/>
          </a:p>
        </p:txBody>
      </p:sp>
      <p:sp>
        <p:nvSpPr>
          <p:cNvPr id="31808" name="Text Box 106"/>
          <p:cNvSpPr txBox="1">
            <a:spLocks noChangeArrowheads="1"/>
          </p:cNvSpPr>
          <p:nvPr/>
        </p:nvSpPr>
        <p:spPr bwMode="auto">
          <a:xfrm>
            <a:off x="4475654" y="2855118"/>
            <a:ext cx="728996"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i="1" dirty="0"/>
              <a:t>user</a:t>
            </a:r>
          </a:p>
        </p:txBody>
      </p:sp>
      <p:sp>
        <p:nvSpPr>
          <p:cNvPr id="31809" name="Text Box 107"/>
          <p:cNvSpPr txBox="1">
            <a:spLocks noChangeArrowheads="1"/>
          </p:cNvSpPr>
          <p:nvPr/>
        </p:nvSpPr>
        <p:spPr bwMode="auto">
          <a:xfrm>
            <a:off x="6901557" y="2667000"/>
            <a:ext cx="1297849"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i="1" dirty="0" err="1"/>
              <a:t>pv_users</a:t>
            </a:r>
            <a:endParaRPr lang="en-US" sz="2100" i="1"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088903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0" tIns="0" rIns="0" bIns="0" anchor="t"/>
          <a:lstStyle/>
          <a:p>
            <a:r>
              <a:rPr lang="en-US"/>
              <a:t>Hive QL – Join in Map Reduce</a:t>
            </a:r>
          </a:p>
        </p:txBody>
      </p:sp>
      <p:graphicFrame>
        <p:nvGraphicFramePr>
          <p:cNvPr id="32935" name="Group 167"/>
          <p:cNvGraphicFramePr>
            <a:graphicFrameLocks noGrp="1"/>
          </p:cNvGraphicFramePr>
          <p:nvPr>
            <p:ph idx="1"/>
            <p:extLst>
              <p:ext uri="{D42A27DB-BD31-4B8C-83A1-F6EECF244321}">
                <p14:modId xmlns:p14="http://schemas.microsoft.com/office/powerpoint/2010/main" val="2647796679"/>
              </p:ext>
            </p:extLst>
          </p:nvPr>
        </p:nvGraphicFramePr>
        <p:xfrm>
          <a:off x="2819400" y="1371600"/>
          <a:ext cx="2209800" cy="1600200"/>
        </p:xfrm>
        <a:graphic>
          <a:graphicData uri="http://schemas.openxmlformats.org/drawingml/2006/table">
            <a:tbl>
              <a:tblPr/>
              <a:tblGrid>
                <a:gridCol w="974571"/>
                <a:gridCol w="1235229"/>
              </a:tblGrid>
              <a:tr h="4000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key</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value</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00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111</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&lt;</a:t>
                      </a:r>
                      <a:r>
                        <a:rPr kumimoji="0" lang="en-US" sz="1600" b="1" i="0" u="none" strike="noStrike" cap="none" normalizeH="0" baseline="0">
                          <a:ln>
                            <a:noFill/>
                          </a:ln>
                          <a:solidFill>
                            <a:schemeClr val="tx1"/>
                          </a:solidFill>
                          <a:effectLst/>
                          <a:latin typeface="Arial" charset="0"/>
                          <a:ea typeface="ＭＳ Ｐゴシック" charset="0"/>
                          <a:cs typeface="Arial" charset="0"/>
                        </a:rPr>
                        <a:t>1,</a:t>
                      </a:r>
                      <a:r>
                        <a:rPr kumimoji="0" lang="en-US" sz="1600" b="0" i="0" u="none" strike="noStrike" cap="none" normalizeH="0" baseline="0">
                          <a:ln>
                            <a:noFill/>
                          </a:ln>
                          <a:solidFill>
                            <a:schemeClr val="tx1"/>
                          </a:solidFill>
                          <a:effectLst/>
                          <a:latin typeface="Arial" charset="0"/>
                          <a:ea typeface="ＭＳ Ｐゴシック" charset="0"/>
                          <a:cs typeface="Arial" charset="0"/>
                        </a:rPr>
                        <a:t>1&gt;</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00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111</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&lt;</a:t>
                      </a:r>
                      <a:r>
                        <a:rPr kumimoji="0" lang="en-US" sz="1600" b="1" i="0" u="none" strike="noStrike" cap="none" normalizeH="0" baseline="0">
                          <a:ln>
                            <a:noFill/>
                          </a:ln>
                          <a:solidFill>
                            <a:schemeClr val="tx1"/>
                          </a:solidFill>
                          <a:effectLst/>
                          <a:latin typeface="Arial" charset="0"/>
                          <a:ea typeface="ＭＳ Ｐゴシック" charset="0"/>
                          <a:cs typeface="Arial" charset="0"/>
                        </a:rPr>
                        <a:t>1,</a:t>
                      </a:r>
                      <a:r>
                        <a:rPr kumimoji="0" lang="en-US" sz="1600" b="0" i="0" u="none" strike="noStrike" cap="none" normalizeH="0" baseline="0">
                          <a:ln>
                            <a:noFill/>
                          </a:ln>
                          <a:solidFill>
                            <a:schemeClr val="tx1"/>
                          </a:solidFill>
                          <a:effectLst/>
                          <a:latin typeface="Arial" charset="0"/>
                          <a:ea typeface="ＭＳ Ｐゴシック" charset="0"/>
                          <a:cs typeface="Arial" charset="0"/>
                        </a:rPr>
                        <a:t>2&gt;</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00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222</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&lt;</a:t>
                      </a:r>
                      <a:r>
                        <a:rPr kumimoji="0" lang="en-US" sz="1600" b="1" i="0" u="none" strike="noStrike" cap="none" normalizeH="0" baseline="0" dirty="0">
                          <a:ln>
                            <a:noFill/>
                          </a:ln>
                          <a:solidFill>
                            <a:schemeClr val="tx1"/>
                          </a:solidFill>
                          <a:effectLst/>
                          <a:latin typeface="Arial" charset="0"/>
                          <a:ea typeface="ＭＳ Ｐゴシック" charset="0"/>
                          <a:cs typeface="Arial" charset="0"/>
                        </a:rPr>
                        <a:t>1,</a:t>
                      </a:r>
                      <a:r>
                        <a:rPr kumimoji="0" lang="en-US" sz="1600" b="0" i="0" u="none" strike="noStrike" cap="none" normalizeH="0" baseline="0" dirty="0">
                          <a:ln>
                            <a:noFill/>
                          </a:ln>
                          <a:solidFill>
                            <a:schemeClr val="tx1"/>
                          </a:solidFill>
                          <a:effectLst/>
                          <a:latin typeface="Arial" charset="0"/>
                          <a:ea typeface="ＭＳ Ｐゴシック" charset="0"/>
                          <a:cs typeface="Arial" charset="0"/>
                        </a:rPr>
                        <a:t>1&gt;</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0" name="Group 162"/>
          <p:cNvGraphicFramePr>
            <a:graphicFrameLocks noGrp="1"/>
          </p:cNvGraphicFramePr>
          <p:nvPr>
            <p:ph sz="half" idx="4294967295"/>
            <p:extLst>
              <p:ext uri="{D42A27DB-BD31-4B8C-83A1-F6EECF244321}">
                <p14:modId xmlns:p14="http://schemas.microsoft.com/office/powerpoint/2010/main" val="2010743232"/>
              </p:ext>
            </p:extLst>
          </p:nvPr>
        </p:nvGraphicFramePr>
        <p:xfrm>
          <a:off x="2819400" y="3962400"/>
          <a:ext cx="1703338" cy="2288859"/>
        </p:xfrm>
        <a:graphic>
          <a:graphicData uri="http://schemas.openxmlformats.org/drawingml/2006/table">
            <a:tbl>
              <a:tblPr/>
              <a:tblGrid>
                <a:gridCol w="769069"/>
                <a:gridCol w="934269"/>
              </a:tblGrid>
              <a:tr h="48863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2,</a:t>
                      </a:r>
                      <a:r>
                        <a:rPr kumimoji="0" lang="en-US" sz="2000" b="0" i="0" u="none" strike="noStrike" cap="none" normalizeH="0" baseline="0">
                          <a:ln>
                            <a:noFill/>
                          </a:ln>
                          <a:solidFill>
                            <a:schemeClr val="tx1"/>
                          </a:solidFill>
                          <a:effectLst/>
                          <a:latin typeface="Arial" charset="0"/>
                          <a:ea typeface="ＭＳ Ｐゴシック" charset="0"/>
                          <a:cs typeface="Arial" charset="0"/>
                        </a:rPr>
                        <a:t>25&gt;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2,</a:t>
                      </a:r>
                      <a:r>
                        <a:rPr kumimoji="0" lang="en-US" sz="2000" b="0" i="0" u="none" strike="noStrike" cap="none" normalizeH="0" baseline="0" dirty="0">
                          <a:ln>
                            <a:noFill/>
                          </a:ln>
                          <a:solidFill>
                            <a:schemeClr val="tx1"/>
                          </a:solidFill>
                          <a:effectLst/>
                          <a:latin typeface="Arial" charset="0"/>
                          <a:ea typeface="ＭＳ Ｐゴシック" charset="0"/>
                          <a:cs typeface="Arial" charset="0"/>
                        </a:rPr>
                        <a:t>32&gt;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6" name="Group 168"/>
          <p:cNvGraphicFramePr>
            <a:graphicFrameLocks noGrp="1"/>
          </p:cNvGraphicFramePr>
          <p:nvPr>
            <p:extLst>
              <p:ext uri="{D42A27DB-BD31-4B8C-83A1-F6EECF244321}">
                <p14:modId xmlns:p14="http://schemas.microsoft.com/office/powerpoint/2010/main" val="1353537526"/>
              </p:ext>
            </p:extLst>
          </p:nvPr>
        </p:nvGraphicFramePr>
        <p:xfrm>
          <a:off x="152400" y="1371600"/>
          <a:ext cx="2209800" cy="2819400"/>
        </p:xfrm>
        <a:graphic>
          <a:graphicData uri="http://schemas.openxmlformats.org/drawingml/2006/table">
            <a:tbl>
              <a:tblPr/>
              <a:tblGrid>
                <a:gridCol w="662940"/>
                <a:gridCol w="662940"/>
                <a:gridCol w="883920"/>
              </a:tblGrid>
              <a:tr h="7048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1" i="0" u="none" strike="noStrike" cap="none" normalizeH="0" baseline="0" dirty="0" err="1">
                          <a:ln>
                            <a:noFill/>
                          </a:ln>
                          <a:solidFill>
                            <a:schemeClr val="tx1"/>
                          </a:solidFill>
                          <a:effectLst/>
                          <a:latin typeface="Arial" charset="0"/>
                          <a:ea typeface="ＭＳ Ｐゴシック" charset="0"/>
                          <a:cs typeface="Arial" charset="0"/>
                        </a:rPr>
                        <a:t>userid</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time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7048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9:08:01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7048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9:08:13</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7048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9:08:14</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1" name="Group 163"/>
          <p:cNvGraphicFramePr>
            <a:graphicFrameLocks noGrp="1"/>
          </p:cNvGraphicFramePr>
          <p:nvPr>
            <p:extLst>
              <p:ext uri="{D42A27DB-BD31-4B8C-83A1-F6EECF244321}">
                <p14:modId xmlns:p14="http://schemas.microsoft.com/office/powerpoint/2010/main" val="3993613194"/>
              </p:ext>
            </p:extLst>
          </p:nvPr>
        </p:nvGraphicFramePr>
        <p:xfrm>
          <a:off x="152400" y="4724401"/>
          <a:ext cx="2209800" cy="1600199"/>
        </p:xfrm>
        <a:graphic>
          <a:graphicData uri="http://schemas.openxmlformats.org/drawingml/2006/table">
            <a:tbl>
              <a:tblPr/>
              <a:tblGrid>
                <a:gridCol w="662940"/>
                <a:gridCol w="618744"/>
                <a:gridCol w="928116"/>
              </a:tblGrid>
              <a:tr h="748319">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userid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gender</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2538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female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26497">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7343" name="Text Box 63"/>
          <p:cNvSpPr txBox="1">
            <a:spLocks noChangeArrowheads="1"/>
          </p:cNvSpPr>
          <p:nvPr/>
        </p:nvSpPr>
        <p:spPr bwMode="auto">
          <a:xfrm>
            <a:off x="609600" y="990600"/>
            <a:ext cx="1383759"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dirty="0" err="1"/>
              <a:t>page_view</a:t>
            </a:r>
            <a:endParaRPr lang="en-US" sz="2000" dirty="0"/>
          </a:p>
        </p:txBody>
      </p:sp>
      <p:sp>
        <p:nvSpPr>
          <p:cNvPr id="97344" name="Text Box 64"/>
          <p:cNvSpPr txBox="1">
            <a:spLocks noChangeArrowheads="1"/>
          </p:cNvSpPr>
          <p:nvPr/>
        </p:nvSpPr>
        <p:spPr bwMode="auto">
          <a:xfrm>
            <a:off x="1238806" y="4264819"/>
            <a:ext cx="639965"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a:t>user</a:t>
            </a:r>
          </a:p>
        </p:txBody>
      </p:sp>
      <p:sp>
        <p:nvSpPr>
          <p:cNvPr id="97345" name="Text Box 65"/>
          <p:cNvSpPr txBox="1">
            <a:spLocks noChangeArrowheads="1"/>
          </p:cNvSpPr>
          <p:nvPr/>
        </p:nvSpPr>
        <p:spPr bwMode="auto">
          <a:xfrm>
            <a:off x="7963472" y="1371600"/>
            <a:ext cx="1180528"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dirty="0" err="1"/>
              <a:t>pv_users</a:t>
            </a:r>
            <a:endParaRPr lang="en-US" sz="2000" dirty="0"/>
          </a:p>
        </p:txBody>
      </p:sp>
      <p:sp>
        <p:nvSpPr>
          <p:cNvPr id="97630" name="AutoShape 350"/>
          <p:cNvSpPr>
            <a:spLocks noChangeArrowheads="1"/>
          </p:cNvSpPr>
          <p:nvPr/>
        </p:nvSpPr>
        <p:spPr bwMode="auto">
          <a:xfrm>
            <a:off x="2362200" y="20574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631" name="AutoShape 351"/>
          <p:cNvSpPr>
            <a:spLocks noChangeArrowheads="1"/>
          </p:cNvSpPr>
          <p:nvPr/>
        </p:nvSpPr>
        <p:spPr bwMode="auto">
          <a:xfrm>
            <a:off x="2362200" y="48768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632" name="Text Box 352"/>
          <p:cNvSpPr txBox="1">
            <a:spLocks noChangeArrowheads="1"/>
          </p:cNvSpPr>
          <p:nvPr/>
        </p:nvSpPr>
        <p:spPr bwMode="auto">
          <a:xfrm>
            <a:off x="2362200" y="4191000"/>
            <a:ext cx="638763"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dirty="0"/>
              <a:t>Map</a:t>
            </a:r>
          </a:p>
        </p:txBody>
      </p:sp>
      <p:graphicFrame>
        <p:nvGraphicFramePr>
          <p:cNvPr id="32932" name="Group 164"/>
          <p:cNvGraphicFramePr>
            <a:graphicFrameLocks noGrp="1"/>
          </p:cNvGraphicFramePr>
          <p:nvPr>
            <p:extLst>
              <p:ext uri="{D42A27DB-BD31-4B8C-83A1-F6EECF244321}">
                <p14:modId xmlns:p14="http://schemas.microsoft.com/office/powerpoint/2010/main" val="1084692450"/>
              </p:ext>
            </p:extLst>
          </p:nvPr>
        </p:nvGraphicFramePr>
        <p:xfrm>
          <a:off x="5867400" y="1295400"/>
          <a:ext cx="1660922" cy="2443164"/>
        </p:xfrm>
        <a:graphic>
          <a:graphicData uri="http://schemas.openxmlformats.org/drawingml/2006/table">
            <a:tbl>
              <a:tblPr/>
              <a:tblGrid>
                <a:gridCol w="732234"/>
                <a:gridCol w="928688"/>
              </a:tblGrid>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1&gt;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2&gt;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2,</a:t>
                      </a:r>
                      <a:r>
                        <a:rPr kumimoji="0" lang="en-US" sz="2000" b="0" i="0" u="none" strike="noStrike" cap="none" normalizeH="0" baseline="0" dirty="0">
                          <a:ln>
                            <a:noFill/>
                          </a:ln>
                          <a:solidFill>
                            <a:schemeClr val="tx1"/>
                          </a:solidFill>
                          <a:effectLst/>
                          <a:latin typeface="Arial" charset="0"/>
                          <a:ea typeface="ＭＳ Ｐゴシック" charset="0"/>
                          <a:cs typeface="Arial" charset="0"/>
                        </a:rPr>
                        <a:t>25&gt;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7" name="Group 169"/>
          <p:cNvGraphicFramePr>
            <a:graphicFrameLocks noGrp="1"/>
          </p:cNvGraphicFramePr>
          <p:nvPr>
            <p:extLst>
              <p:ext uri="{D42A27DB-BD31-4B8C-83A1-F6EECF244321}">
                <p14:modId xmlns:p14="http://schemas.microsoft.com/office/powerpoint/2010/main" val="2918062606"/>
              </p:ext>
            </p:extLst>
          </p:nvPr>
        </p:nvGraphicFramePr>
        <p:xfrm>
          <a:off x="5867400" y="4800600"/>
          <a:ext cx="1660922" cy="1533525"/>
        </p:xfrm>
        <a:graphic>
          <a:graphicData uri="http://schemas.openxmlformats.org/drawingml/2006/table">
            <a:tbl>
              <a:tblPr/>
              <a:tblGrid>
                <a:gridCol w="750094"/>
                <a:gridCol w="910828"/>
              </a:tblGrid>
              <a:tr h="39374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1446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1&gt;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72531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2,</a:t>
                      </a:r>
                      <a:r>
                        <a:rPr kumimoji="0" lang="en-US" sz="2000" b="0" i="0" u="none" strike="noStrike" cap="none" normalizeH="0" baseline="0" dirty="0">
                          <a:ln>
                            <a:noFill/>
                          </a:ln>
                          <a:solidFill>
                            <a:schemeClr val="tx1"/>
                          </a:solidFill>
                          <a:effectLst/>
                          <a:latin typeface="Arial" charset="0"/>
                          <a:ea typeface="ＭＳ Ｐゴシック" charset="0"/>
                          <a:cs typeface="Arial" charset="0"/>
                        </a:rPr>
                        <a:t>32&gt;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7709" name="AutoShape 429"/>
          <p:cNvSpPr>
            <a:spLocks noChangeArrowheads="1"/>
          </p:cNvSpPr>
          <p:nvPr/>
        </p:nvSpPr>
        <p:spPr bwMode="auto">
          <a:xfrm>
            <a:off x="4648200" y="2209800"/>
            <a:ext cx="1125141" cy="3278981"/>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r>
              <a:rPr lang="en-US" sz="2000">
                <a:solidFill>
                  <a:srgbClr val="000000"/>
                </a:solidFill>
                <a:latin typeface="Vista Sans OT Reg" charset="0"/>
                <a:ea typeface="ヒラギノ角ゴ ProN W3" charset="0"/>
                <a:cs typeface="ヒラギノ角ゴ ProN W3" charset="0"/>
              </a:rPr>
              <a:t>Shuffle</a:t>
            </a:r>
          </a:p>
          <a:p>
            <a:pPr algn="ctr">
              <a:lnSpc>
                <a:spcPct val="100000"/>
              </a:lnSpc>
            </a:pPr>
            <a:r>
              <a:rPr lang="en-US" sz="2000">
                <a:solidFill>
                  <a:srgbClr val="000000"/>
                </a:solidFill>
                <a:latin typeface="Vista Sans OT Reg" charset="0"/>
                <a:ea typeface="ヒラギノ角ゴ ProN W3" charset="0"/>
                <a:cs typeface="ヒラギノ角ゴ ProN W3" charset="0"/>
              </a:rPr>
              <a:t>Sort</a:t>
            </a:r>
          </a:p>
        </p:txBody>
      </p:sp>
      <p:graphicFrame>
        <p:nvGraphicFramePr>
          <p:cNvPr id="32933" name="Group 165"/>
          <p:cNvGraphicFramePr>
            <a:graphicFrameLocks noGrp="1"/>
          </p:cNvGraphicFramePr>
          <p:nvPr>
            <p:extLst>
              <p:ext uri="{D42A27DB-BD31-4B8C-83A1-F6EECF244321}">
                <p14:modId xmlns:p14="http://schemas.microsoft.com/office/powerpoint/2010/main" val="1674997030"/>
              </p:ext>
            </p:extLst>
          </p:nvPr>
        </p:nvGraphicFramePr>
        <p:xfrm>
          <a:off x="7924800" y="1752600"/>
          <a:ext cx="1219200" cy="1295400"/>
        </p:xfrm>
        <a:graphic>
          <a:graphicData uri="http://schemas.openxmlformats.org/drawingml/2006/table">
            <a:tbl>
              <a:tblPr/>
              <a:tblGrid>
                <a:gridCol w="616155"/>
                <a:gridCol w="603045"/>
              </a:tblGrid>
              <a:tr h="60452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4454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4634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4" name="Group 166"/>
          <p:cNvGraphicFramePr>
            <a:graphicFrameLocks noGrp="1"/>
          </p:cNvGraphicFramePr>
          <p:nvPr>
            <p:extLst>
              <p:ext uri="{D42A27DB-BD31-4B8C-83A1-F6EECF244321}">
                <p14:modId xmlns:p14="http://schemas.microsoft.com/office/powerpoint/2010/main" val="3064902830"/>
              </p:ext>
            </p:extLst>
          </p:nvPr>
        </p:nvGraphicFramePr>
        <p:xfrm>
          <a:off x="7924800" y="4800601"/>
          <a:ext cx="990600" cy="990600"/>
        </p:xfrm>
        <a:graphic>
          <a:graphicData uri="http://schemas.openxmlformats.org/drawingml/2006/table">
            <a:tbl>
              <a:tblPr/>
              <a:tblGrid>
                <a:gridCol w="532581"/>
                <a:gridCol w="458019"/>
              </a:tblGrid>
              <a:tr h="630382">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4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60218">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400" b="0" i="0" u="none" strike="noStrike" cap="none" normalizeH="0" baseline="0" dirty="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7747" name="AutoShape 467"/>
          <p:cNvSpPr>
            <a:spLocks noChangeArrowheads="1"/>
          </p:cNvSpPr>
          <p:nvPr/>
        </p:nvSpPr>
        <p:spPr bwMode="auto">
          <a:xfrm>
            <a:off x="7543800" y="22098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748" name="AutoShape 468"/>
          <p:cNvSpPr>
            <a:spLocks noChangeArrowheads="1"/>
          </p:cNvSpPr>
          <p:nvPr/>
        </p:nvSpPr>
        <p:spPr bwMode="auto">
          <a:xfrm>
            <a:off x="7467600" y="49530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749" name="Text Box 469"/>
          <p:cNvSpPr txBox="1">
            <a:spLocks noChangeArrowheads="1"/>
          </p:cNvSpPr>
          <p:nvPr/>
        </p:nvSpPr>
        <p:spPr bwMode="auto">
          <a:xfrm>
            <a:off x="7239000" y="4038600"/>
            <a:ext cx="1023859"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dirty="0"/>
              <a:t>Reduce</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593114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2935"/>
                                        </p:tgtEl>
                                        <p:attrNameLst>
                                          <p:attrName>style.visibility</p:attrName>
                                        </p:attrNameLst>
                                      </p:cBhvr>
                                      <p:to>
                                        <p:strVal val="visible"/>
                                      </p:to>
                                    </p:set>
                                    <p:anim calcmode="lin" valueType="num">
                                      <p:cBhvr additive="base">
                                        <p:cTn id="7" dur="500" fill="hold"/>
                                        <p:tgtEl>
                                          <p:spTgt spid="32935"/>
                                        </p:tgtEl>
                                        <p:attrNameLst>
                                          <p:attrName>ppt_x</p:attrName>
                                        </p:attrNameLst>
                                      </p:cBhvr>
                                      <p:tavLst>
                                        <p:tav tm="0">
                                          <p:val>
                                            <p:strVal val="1+#ppt_w/2"/>
                                          </p:val>
                                        </p:tav>
                                        <p:tav tm="100000">
                                          <p:val>
                                            <p:strVal val="#ppt_x"/>
                                          </p:val>
                                        </p:tav>
                                      </p:tavLst>
                                    </p:anim>
                                    <p:anim calcmode="lin" valueType="num">
                                      <p:cBhvr additive="base">
                                        <p:cTn id="8" dur="500" fill="hold"/>
                                        <p:tgtEl>
                                          <p:spTgt spid="329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930"/>
                                        </p:tgtEl>
                                        <p:attrNameLst>
                                          <p:attrName>style.visibility</p:attrName>
                                        </p:attrNameLst>
                                      </p:cBhvr>
                                      <p:to>
                                        <p:strVal val="visible"/>
                                      </p:to>
                                    </p:set>
                                    <p:anim calcmode="lin" valueType="num">
                                      <p:cBhvr additive="base">
                                        <p:cTn id="11" dur="500" fill="hold"/>
                                        <p:tgtEl>
                                          <p:spTgt spid="32930"/>
                                        </p:tgtEl>
                                        <p:attrNameLst>
                                          <p:attrName>ppt_x</p:attrName>
                                        </p:attrNameLst>
                                      </p:cBhvr>
                                      <p:tavLst>
                                        <p:tav tm="0">
                                          <p:val>
                                            <p:strVal val="1+#ppt_w/2"/>
                                          </p:val>
                                        </p:tav>
                                        <p:tav tm="100000">
                                          <p:val>
                                            <p:strVal val="#ppt_x"/>
                                          </p:val>
                                        </p:tav>
                                      </p:tavLst>
                                    </p:anim>
                                    <p:anim calcmode="lin" valueType="num">
                                      <p:cBhvr additive="base">
                                        <p:cTn id="12" dur="500" fill="hold"/>
                                        <p:tgtEl>
                                          <p:spTgt spid="329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7630"/>
                                        </p:tgtEl>
                                        <p:attrNameLst>
                                          <p:attrName>style.visibility</p:attrName>
                                        </p:attrNameLst>
                                      </p:cBhvr>
                                      <p:to>
                                        <p:strVal val="visible"/>
                                      </p:to>
                                    </p:set>
                                    <p:anim calcmode="lin" valueType="num">
                                      <p:cBhvr additive="base">
                                        <p:cTn id="15" dur="500" fill="hold"/>
                                        <p:tgtEl>
                                          <p:spTgt spid="97630"/>
                                        </p:tgtEl>
                                        <p:attrNameLst>
                                          <p:attrName>ppt_x</p:attrName>
                                        </p:attrNameLst>
                                      </p:cBhvr>
                                      <p:tavLst>
                                        <p:tav tm="0">
                                          <p:val>
                                            <p:strVal val="1+#ppt_w/2"/>
                                          </p:val>
                                        </p:tav>
                                        <p:tav tm="100000">
                                          <p:val>
                                            <p:strVal val="#ppt_x"/>
                                          </p:val>
                                        </p:tav>
                                      </p:tavLst>
                                    </p:anim>
                                    <p:anim calcmode="lin" valueType="num">
                                      <p:cBhvr additive="base">
                                        <p:cTn id="16" dur="500" fill="hold"/>
                                        <p:tgtEl>
                                          <p:spTgt spid="9763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7631"/>
                                        </p:tgtEl>
                                        <p:attrNameLst>
                                          <p:attrName>style.visibility</p:attrName>
                                        </p:attrNameLst>
                                      </p:cBhvr>
                                      <p:to>
                                        <p:strVal val="visible"/>
                                      </p:to>
                                    </p:set>
                                    <p:anim calcmode="lin" valueType="num">
                                      <p:cBhvr additive="base">
                                        <p:cTn id="19" dur="500" fill="hold"/>
                                        <p:tgtEl>
                                          <p:spTgt spid="97631"/>
                                        </p:tgtEl>
                                        <p:attrNameLst>
                                          <p:attrName>ppt_x</p:attrName>
                                        </p:attrNameLst>
                                      </p:cBhvr>
                                      <p:tavLst>
                                        <p:tav tm="0">
                                          <p:val>
                                            <p:strVal val="1+#ppt_w/2"/>
                                          </p:val>
                                        </p:tav>
                                        <p:tav tm="100000">
                                          <p:val>
                                            <p:strVal val="#ppt_x"/>
                                          </p:val>
                                        </p:tav>
                                      </p:tavLst>
                                    </p:anim>
                                    <p:anim calcmode="lin" valueType="num">
                                      <p:cBhvr additive="base">
                                        <p:cTn id="20" dur="500" fill="hold"/>
                                        <p:tgtEl>
                                          <p:spTgt spid="9763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632"/>
                                        </p:tgtEl>
                                        <p:attrNameLst>
                                          <p:attrName>style.visibility</p:attrName>
                                        </p:attrNameLst>
                                      </p:cBhvr>
                                      <p:to>
                                        <p:strVal val="visible"/>
                                      </p:to>
                                    </p:set>
                                    <p:anim calcmode="lin" valueType="num">
                                      <p:cBhvr additive="base">
                                        <p:cTn id="23" dur="500" fill="hold"/>
                                        <p:tgtEl>
                                          <p:spTgt spid="97632"/>
                                        </p:tgtEl>
                                        <p:attrNameLst>
                                          <p:attrName>ppt_x</p:attrName>
                                        </p:attrNameLst>
                                      </p:cBhvr>
                                      <p:tavLst>
                                        <p:tav tm="0">
                                          <p:val>
                                            <p:strVal val="1+#ppt_w/2"/>
                                          </p:val>
                                        </p:tav>
                                        <p:tav tm="100000">
                                          <p:val>
                                            <p:strVal val="#ppt_x"/>
                                          </p:val>
                                        </p:tav>
                                      </p:tavLst>
                                    </p:anim>
                                    <p:anim calcmode="lin" valueType="num">
                                      <p:cBhvr additive="base">
                                        <p:cTn id="24" dur="500" fill="hold"/>
                                        <p:tgtEl>
                                          <p:spTgt spid="9763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2932"/>
                                        </p:tgtEl>
                                        <p:attrNameLst>
                                          <p:attrName>style.visibility</p:attrName>
                                        </p:attrNameLst>
                                      </p:cBhvr>
                                      <p:to>
                                        <p:strVal val="visible"/>
                                      </p:to>
                                    </p:set>
                                    <p:anim calcmode="lin" valueType="num">
                                      <p:cBhvr additive="base">
                                        <p:cTn id="29" dur="500" fill="hold"/>
                                        <p:tgtEl>
                                          <p:spTgt spid="32932"/>
                                        </p:tgtEl>
                                        <p:attrNameLst>
                                          <p:attrName>ppt_x</p:attrName>
                                        </p:attrNameLst>
                                      </p:cBhvr>
                                      <p:tavLst>
                                        <p:tav tm="0">
                                          <p:val>
                                            <p:strVal val="1+#ppt_w/2"/>
                                          </p:val>
                                        </p:tav>
                                        <p:tav tm="100000">
                                          <p:val>
                                            <p:strVal val="#ppt_x"/>
                                          </p:val>
                                        </p:tav>
                                      </p:tavLst>
                                    </p:anim>
                                    <p:anim calcmode="lin" valueType="num">
                                      <p:cBhvr additive="base">
                                        <p:cTn id="30" dur="500" fill="hold"/>
                                        <p:tgtEl>
                                          <p:spTgt spid="329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2937"/>
                                        </p:tgtEl>
                                        <p:attrNameLst>
                                          <p:attrName>style.visibility</p:attrName>
                                        </p:attrNameLst>
                                      </p:cBhvr>
                                      <p:to>
                                        <p:strVal val="visible"/>
                                      </p:to>
                                    </p:set>
                                    <p:anim calcmode="lin" valueType="num">
                                      <p:cBhvr additive="base">
                                        <p:cTn id="33" dur="500" fill="hold"/>
                                        <p:tgtEl>
                                          <p:spTgt spid="32937"/>
                                        </p:tgtEl>
                                        <p:attrNameLst>
                                          <p:attrName>ppt_x</p:attrName>
                                        </p:attrNameLst>
                                      </p:cBhvr>
                                      <p:tavLst>
                                        <p:tav tm="0">
                                          <p:val>
                                            <p:strVal val="1+#ppt_w/2"/>
                                          </p:val>
                                        </p:tav>
                                        <p:tav tm="100000">
                                          <p:val>
                                            <p:strVal val="#ppt_x"/>
                                          </p:val>
                                        </p:tav>
                                      </p:tavLst>
                                    </p:anim>
                                    <p:anim calcmode="lin" valueType="num">
                                      <p:cBhvr additive="base">
                                        <p:cTn id="34" dur="500" fill="hold"/>
                                        <p:tgtEl>
                                          <p:spTgt spid="329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7709"/>
                                        </p:tgtEl>
                                        <p:attrNameLst>
                                          <p:attrName>style.visibility</p:attrName>
                                        </p:attrNameLst>
                                      </p:cBhvr>
                                      <p:to>
                                        <p:strVal val="visible"/>
                                      </p:to>
                                    </p:set>
                                    <p:anim calcmode="lin" valueType="num">
                                      <p:cBhvr additive="base">
                                        <p:cTn id="37" dur="500" fill="hold"/>
                                        <p:tgtEl>
                                          <p:spTgt spid="97709"/>
                                        </p:tgtEl>
                                        <p:attrNameLst>
                                          <p:attrName>ppt_x</p:attrName>
                                        </p:attrNameLst>
                                      </p:cBhvr>
                                      <p:tavLst>
                                        <p:tav tm="0">
                                          <p:val>
                                            <p:strVal val="1+#ppt_w/2"/>
                                          </p:val>
                                        </p:tav>
                                        <p:tav tm="100000">
                                          <p:val>
                                            <p:strVal val="#ppt_x"/>
                                          </p:val>
                                        </p:tav>
                                      </p:tavLst>
                                    </p:anim>
                                    <p:anim calcmode="lin" valueType="num">
                                      <p:cBhvr additive="base">
                                        <p:cTn id="38" dur="500" fill="hold"/>
                                        <p:tgtEl>
                                          <p:spTgt spid="977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7345"/>
                                        </p:tgtEl>
                                        <p:attrNameLst>
                                          <p:attrName>style.visibility</p:attrName>
                                        </p:attrNameLst>
                                      </p:cBhvr>
                                      <p:to>
                                        <p:strVal val="visible"/>
                                      </p:to>
                                    </p:set>
                                    <p:anim calcmode="lin" valueType="num">
                                      <p:cBhvr additive="base">
                                        <p:cTn id="43" dur="500" fill="hold"/>
                                        <p:tgtEl>
                                          <p:spTgt spid="97345"/>
                                        </p:tgtEl>
                                        <p:attrNameLst>
                                          <p:attrName>ppt_x</p:attrName>
                                        </p:attrNameLst>
                                      </p:cBhvr>
                                      <p:tavLst>
                                        <p:tav tm="0">
                                          <p:val>
                                            <p:strVal val="1+#ppt_w/2"/>
                                          </p:val>
                                        </p:tav>
                                        <p:tav tm="100000">
                                          <p:val>
                                            <p:strVal val="#ppt_x"/>
                                          </p:val>
                                        </p:tav>
                                      </p:tavLst>
                                    </p:anim>
                                    <p:anim calcmode="lin" valueType="num">
                                      <p:cBhvr additive="base">
                                        <p:cTn id="44" dur="500" fill="hold"/>
                                        <p:tgtEl>
                                          <p:spTgt spid="9734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2933"/>
                                        </p:tgtEl>
                                        <p:attrNameLst>
                                          <p:attrName>style.visibility</p:attrName>
                                        </p:attrNameLst>
                                      </p:cBhvr>
                                      <p:to>
                                        <p:strVal val="visible"/>
                                      </p:to>
                                    </p:set>
                                    <p:anim calcmode="lin" valueType="num">
                                      <p:cBhvr additive="base">
                                        <p:cTn id="47" dur="500" fill="hold"/>
                                        <p:tgtEl>
                                          <p:spTgt spid="32933"/>
                                        </p:tgtEl>
                                        <p:attrNameLst>
                                          <p:attrName>ppt_x</p:attrName>
                                        </p:attrNameLst>
                                      </p:cBhvr>
                                      <p:tavLst>
                                        <p:tav tm="0">
                                          <p:val>
                                            <p:strVal val="1+#ppt_w/2"/>
                                          </p:val>
                                        </p:tav>
                                        <p:tav tm="100000">
                                          <p:val>
                                            <p:strVal val="#ppt_x"/>
                                          </p:val>
                                        </p:tav>
                                      </p:tavLst>
                                    </p:anim>
                                    <p:anim calcmode="lin" valueType="num">
                                      <p:cBhvr additive="base">
                                        <p:cTn id="48" dur="500" fill="hold"/>
                                        <p:tgtEl>
                                          <p:spTgt spid="3293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2934"/>
                                        </p:tgtEl>
                                        <p:attrNameLst>
                                          <p:attrName>style.visibility</p:attrName>
                                        </p:attrNameLst>
                                      </p:cBhvr>
                                      <p:to>
                                        <p:strVal val="visible"/>
                                      </p:to>
                                    </p:set>
                                    <p:anim calcmode="lin" valueType="num">
                                      <p:cBhvr additive="base">
                                        <p:cTn id="51" dur="500" fill="hold"/>
                                        <p:tgtEl>
                                          <p:spTgt spid="32934"/>
                                        </p:tgtEl>
                                        <p:attrNameLst>
                                          <p:attrName>ppt_x</p:attrName>
                                        </p:attrNameLst>
                                      </p:cBhvr>
                                      <p:tavLst>
                                        <p:tav tm="0">
                                          <p:val>
                                            <p:strVal val="1+#ppt_w/2"/>
                                          </p:val>
                                        </p:tav>
                                        <p:tav tm="100000">
                                          <p:val>
                                            <p:strVal val="#ppt_x"/>
                                          </p:val>
                                        </p:tav>
                                      </p:tavLst>
                                    </p:anim>
                                    <p:anim calcmode="lin" valueType="num">
                                      <p:cBhvr additive="base">
                                        <p:cTn id="52" dur="500" fill="hold"/>
                                        <p:tgtEl>
                                          <p:spTgt spid="3293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7747"/>
                                        </p:tgtEl>
                                        <p:attrNameLst>
                                          <p:attrName>style.visibility</p:attrName>
                                        </p:attrNameLst>
                                      </p:cBhvr>
                                      <p:to>
                                        <p:strVal val="visible"/>
                                      </p:to>
                                    </p:set>
                                    <p:anim calcmode="lin" valueType="num">
                                      <p:cBhvr additive="base">
                                        <p:cTn id="55" dur="500" fill="hold"/>
                                        <p:tgtEl>
                                          <p:spTgt spid="97747"/>
                                        </p:tgtEl>
                                        <p:attrNameLst>
                                          <p:attrName>ppt_x</p:attrName>
                                        </p:attrNameLst>
                                      </p:cBhvr>
                                      <p:tavLst>
                                        <p:tav tm="0">
                                          <p:val>
                                            <p:strVal val="1+#ppt_w/2"/>
                                          </p:val>
                                        </p:tav>
                                        <p:tav tm="100000">
                                          <p:val>
                                            <p:strVal val="#ppt_x"/>
                                          </p:val>
                                        </p:tav>
                                      </p:tavLst>
                                    </p:anim>
                                    <p:anim calcmode="lin" valueType="num">
                                      <p:cBhvr additive="base">
                                        <p:cTn id="56" dur="500" fill="hold"/>
                                        <p:tgtEl>
                                          <p:spTgt spid="9774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7748"/>
                                        </p:tgtEl>
                                        <p:attrNameLst>
                                          <p:attrName>style.visibility</p:attrName>
                                        </p:attrNameLst>
                                      </p:cBhvr>
                                      <p:to>
                                        <p:strVal val="visible"/>
                                      </p:to>
                                    </p:set>
                                    <p:anim calcmode="lin" valueType="num">
                                      <p:cBhvr additive="base">
                                        <p:cTn id="59" dur="500" fill="hold"/>
                                        <p:tgtEl>
                                          <p:spTgt spid="97748"/>
                                        </p:tgtEl>
                                        <p:attrNameLst>
                                          <p:attrName>ppt_x</p:attrName>
                                        </p:attrNameLst>
                                      </p:cBhvr>
                                      <p:tavLst>
                                        <p:tav tm="0">
                                          <p:val>
                                            <p:strVal val="1+#ppt_w/2"/>
                                          </p:val>
                                        </p:tav>
                                        <p:tav tm="100000">
                                          <p:val>
                                            <p:strVal val="#ppt_x"/>
                                          </p:val>
                                        </p:tav>
                                      </p:tavLst>
                                    </p:anim>
                                    <p:anim calcmode="lin" valueType="num">
                                      <p:cBhvr additive="base">
                                        <p:cTn id="60" dur="500" fill="hold"/>
                                        <p:tgtEl>
                                          <p:spTgt spid="9774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7749"/>
                                        </p:tgtEl>
                                        <p:attrNameLst>
                                          <p:attrName>style.visibility</p:attrName>
                                        </p:attrNameLst>
                                      </p:cBhvr>
                                      <p:to>
                                        <p:strVal val="visible"/>
                                      </p:to>
                                    </p:set>
                                    <p:anim calcmode="lin" valueType="num">
                                      <p:cBhvr additive="base">
                                        <p:cTn id="63" dur="500" fill="hold"/>
                                        <p:tgtEl>
                                          <p:spTgt spid="97749"/>
                                        </p:tgtEl>
                                        <p:attrNameLst>
                                          <p:attrName>ppt_x</p:attrName>
                                        </p:attrNameLst>
                                      </p:cBhvr>
                                      <p:tavLst>
                                        <p:tav tm="0">
                                          <p:val>
                                            <p:strVal val="1+#ppt_w/2"/>
                                          </p:val>
                                        </p:tav>
                                        <p:tav tm="100000">
                                          <p:val>
                                            <p:strVal val="#ppt_x"/>
                                          </p:val>
                                        </p:tav>
                                      </p:tavLst>
                                    </p:anim>
                                    <p:anim calcmode="lin" valueType="num">
                                      <p:cBhvr additive="base">
                                        <p:cTn id="64" dur="500" fill="hold"/>
                                        <p:tgtEl>
                                          <p:spTgt spid="97749"/>
                                        </p:tgtEl>
                                        <p:attrNameLst>
                                          <p:attrName>ppt_y</p:attrName>
                                        </p:attrNameLst>
                                      </p:cBhvr>
                                      <p:tavLst>
                                        <p:tav tm="0">
                                          <p:val>
                                            <p:strVal val="#ppt_y"/>
                                          </p:val>
                                        </p:tav>
                                        <p:tav tm="100000">
                                          <p:val>
                                            <p:strVal val="#ppt_y"/>
                                          </p:val>
                                        </p:tav>
                                      </p:tavLst>
                                    </p:anim>
                                  </p:childTnLst>
                                </p:cTn>
                              </p:par>
                              <p:par>
                                <p:cTn id="65" presetID="35" presetClass="path" presetSubtype="0" accel="50000" decel="50000" fill="hold" nodeType="withEffect">
                                  <p:stCondLst>
                                    <p:cond delay="0"/>
                                  </p:stCondLst>
                                  <p:childTnLst>
                                    <p:animMotion origin="layout" path="M 0 0  L -0.25 0  E" pathEditMode="relative" ptsTypes="">
                                      <p:cBhvr>
                                        <p:cTn id="66" dur="2000" fill="hold"/>
                                        <p:tgtEl>
                                          <p:spTgt spid="32935"/>
                                        </p:tgtEl>
                                        <p:attrNameLst>
                                          <p:attrName>ppt_x</p:attrName>
                                          <p:attrName>ppt_y</p:attrName>
                                        </p:attrNameLst>
                                      </p:cBhvr>
                                    </p:animMotion>
                                  </p:childTnLst>
                                </p:cTn>
                              </p:par>
                              <p:par>
                                <p:cTn id="67" presetID="35" presetClass="path" presetSubtype="0" accel="50000" decel="50000" fill="hold" nodeType="withEffect">
                                  <p:stCondLst>
                                    <p:cond delay="0"/>
                                  </p:stCondLst>
                                  <p:childTnLst>
                                    <p:animMotion origin="layout" path="M 0 0  L -0.25 0  E" pathEditMode="relative" ptsTypes="">
                                      <p:cBhvr>
                                        <p:cTn id="68" dur="2000" fill="hold"/>
                                        <p:tgtEl>
                                          <p:spTgt spid="32936"/>
                                        </p:tgtEl>
                                        <p:attrNameLst>
                                          <p:attrName>ppt_x</p:attrName>
                                          <p:attrName>ppt_y</p:attrName>
                                        </p:attrNameLst>
                                      </p:cBhvr>
                                    </p:animMotion>
                                  </p:childTnLst>
                                </p:cTn>
                              </p:par>
                              <p:par>
                                <p:cTn id="69" presetID="35" presetClass="path" presetSubtype="0" accel="50000" decel="50000" fill="hold" nodeType="withEffect">
                                  <p:stCondLst>
                                    <p:cond delay="0"/>
                                  </p:stCondLst>
                                  <p:childTnLst>
                                    <p:animMotion origin="layout" path="M 0 0  L -0.25 0  E" pathEditMode="relative" ptsTypes="">
                                      <p:cBhvr>
                                        <p:cTn id="70" dur="2000" fill="hold"/>
                                        <p:tgtEl>
                                          <p:spTgt spid="32931"/>
                                        </p:tgtEl>
                                        <p:attrNameLst>
                                          <p:attrName>ppt_x</p:attrName>
                                          <p:attrName>ppt_y</p:attrName>
                                        </p:attrNameLst>
                                      </p:cBhvr>
                                    </p:animMotion>
                                  </p:childTnLst>
                                </p:cTn>
                              </p:par>
                              <p:par>
                                <p:cTn id="71" presetID="35" presetClass="path" presetSubtype="0" accel="50000" decel="50000" fill="hold" grpId="0" nodeType="withEffect">
                                  <p:stCondLst>
                                    <p:cond delay="0"/>
                                  </p:stCondLst>
                                  <p:childTnLst>
                                    <p:animMotion origin="layout" path="M 0 0  L -0.25 0  E" pathEditMode="relative" ptsTypes="">
                                      <p:cBhvr>
                                        <p:cTn id="72" dur="2000" fill="hold"/>
                                        <p:tgtEl>
                                          <p:spTgt spid="97343"/>
                                        </p:tgtEl>
                                        <p:attrNameLst>
                                          <p:attrName>ppt_x</p:attrName>
                                          <p:attrName>ppt_y</p:attrName>
                                        </p:attrNameLst>
                                      </p:cBhvr>
                                    </p:animMotion>
                                  </p:childTnLst>
                                </p:cTn>
                              </p:par>
                              <p:par>
                                <p:cTn id="73" presetID="35" presetClass="path" presetSubtype="0" accel="50000" decel="50000" fill="hold" grpId="0" nodeType="withEffect">
                                  <p:stCondLst>
                                    <p:cond delay="0"/>
                                  </p:stCondLst>
                                  <p:childTnLst>
                                    <p:animMotion origin="layout" path="M 0 0  L -0.25 0  E" pathEditMode="relative" ptsTypes="">
                                      <p:cBhvr>
                                        <p:cTn id="74" dur="2000" fill="hold"/>
                                        <p:tgtEl>
                                          <p:spTgt spid="97344"/>
                                        </p:tgtEl>
                                        <p:attrNameLst>
                                          <p:attrName>ppt_x</p:attrName>
                                          <p:attrName>ppt_y</p:attrName>
                                        </p:attrNameLst>
                                      </p:cBhvr>
                                    </p:animMotion>
                                  </p:childTnLst>
                                </p:cTn>
                              </p:par>
                              <p:par>
                                <p:cTn id="75" presetID="35" presetClass="path" presetSubtype="0" accel="50000" decel="50000" fill="hold" grpId="1" nodeType="withEffect">
                                  <p:stCondLst>
                                    <p:cond delay="0"/>
                                  </p:stCondLst>
                                  <p:childTnLst>
                                    <p:animMotion origin="layout" path="M 0 0  L -0.25 0  E" pathEditMode="relative" ptsTypes="">
                                      <p:cBhvr>
                                        <p:cTn id="76" dur="2000" fill="hold"/>
                                        <p:tgtEl>
                                          <p:spTgt spid="97345"/>
                                        </p:tgtEl>
                                        <p:attrNameLst>
                                          <p:attrName>ppt_x</p:attrName>
                                          <p:attrName>ppt_y</p:attrName>
                                        </p:attrNameLst>
                                      </p:cBhvr>
                                    </p:animMotion>
                                  </p:childTnLst>
                                </p:cTn>
                              </p:par>
                              <p:par>
                                <p:cTn id="77" presetID="35" presetClass="path" presetSubtype="0" accel="50000" decel="50000" fill="hold" nodeType="withEffect">
                                  <p:stCondLst>
                                    <p:cond delay="0"/>
                                  </p:stCondLst>
                                  <p:childTnLst>
                                    <p:animMotion origin="layout" path="M 0 0  L -0.25 0  E" pathEditMode="relative" ptsTypes="">
                                      <p:cBhvr>
                                        <p:cTn id="78" dur="2000" fill="hold"/>
                                        <p:tgtEl>
                                          <p:spTgt spid="32930"/>
                                        </p:tgtEl>
                                        <p:attrNameLst>
                                          <p:attrName>ppt_x</p:attrName>
                                          <p:attrName>ppt_y</p:attrName>
                                        </p:attrNameLst>
                                      </p:cBhvr>
                                    </p:animMotion>
                                  </p:childTnLst>
                                </p:cTn>
                              </p:par>
                              <p:par>
                                <p:cTn id="79" presetID="35" presetClass="path" presetSubtype="0" accel="50000" decel="50000" fill="hold" grpId="1" nodeType="withEffect">
                                  <p:stCondLst>
                                    <p:cond delay="0"/>
                                  </p:stCondLst>
                                  <p:childTnLst>
                                    <p:animMotion origin="layout" path="M 0 0  L -0.25 0  E" pathEditMode="relative" ptsTypes="">
                                      <p:cBhvr>
                                        <p:cTn id="80" dur="2000" fill="hold"/>
                                        <p:tgtEl>
                                          <p:spTgt spid="97630"/>
                                        </p:tgtEl>
                                        <p:attrNameLst>
                                          <p:attrName>ppt_x</p:attrName>
                                          <p:attrName>ppt_y</p:attrName>
                                        </p:attrNameLst>
                                      </p:cBhvr>
                                    </p:animMotion>
                                  </p:childTnLst>
                                </p:cTn>
                              </p:par>
                              <p:par>
                                <p:cTn id="81" presetID="35" presetClass="path" presetSubtype="0" accel="50000" decel="50000" fill="hold" grpId="1" nodeType="withEffect">
                                  <p:stCondLst>
                                    <p:cond delay="0"/>
                                  </p:stCondLst>
                                  <p:childTnLst>
                                    <p:animMotion origin="layout" path="M 0 0  L -0.25 0  E" pathEditMode="relative" ptsTypes="">
                                      <p:cBhvr>
                                        <p:cTn id="82" dur="2000" fill="hold"/>
                                        <p:tgtEl>
                                          <p:spTgt spid="97631"/>
                                        </p:tgtEl>
                                        <p:attrNameLst>
                                          <p:attrName>ppt_x</p:attrName>
                                          <p:attrName>ppt_y</p:attrName>
                                        </p:attrNameLst>
                                      </p:cBhvr>
                                    </p:animMotion>
                                  </p:childTnLst>
                                </p:cTn>
                              </p:par>
                              <p:par>
                                <p:cTn id="83" presetID="35" presetClass="path" presetSubtype="0" accel="50000" decel="50000" fill="hold" grpId="1" nodeType="withEffect">
                                  <p:stCondLst>
                                    <p:cond delay="0"/>
                                  </p:stCondLst>
                                  <p:childTnLst>
                                    <p:animMotion origin="layout" path="M 0 0  L -0.25 0  E" pathEditMode="relative" ptsTypes="">
                                      <p:cBhvr>
                                        <p:cTn id="84" dur="2000" fill="hold"/>
                                        <p:tgtEl>
                                          <p:spTgt spid="97632"/>
                                        </p:tgtEl>
                                        <p:attrNameLst>
                                          <p:attrName>ppt_x</p:attrName>
                                          <p:attrName>ppt_y</p:attrName>
                                        </p:attrNameLst>
                                      </p:cBhvr>
                                    </p:animMotion>
                                  </p:childTnLst>
                                </p:cTn>
                              </p:par>
                              <p:par>
                                <p:cTn id="85" presetID="35" presetClass="path" presetSubtype="0" accel="50000" decel="50000" fill="hold" nodeType="withEffect">
                                  <p:stCondLst>
                                    <p:cond delay="0"/>
                                  </p:stCondLst>
                                  <p:childTnLst>
                                    <p:animMotion origin="layout" path="M 0 0  L -0.25 0  E" pathEditMode="relative" ptsTypes="">
                                      <p:cBhvr>
                                        <p:cTn id="86" dur="2000" fill="hold"/>
                                        <p:tgtEl>
                                          <p:spTgt spid="32932"/>
                                        </p:tgtEl>
                                        <p:attrNameLst>
                                          <p:attrName>ppt_x</p:attrName>
                                          <p:attrName>ppt_y</p:attrName>
                                        </p:attrNameLst>
                                      </p:cBhvr>
                                    </p:animMotion>
                                  </p:childTnLst>
                                </p:cTn>
                              </p:par>
                              <p:par>
                                <p:cTn id="87" presetID="35" presetClass="path" presetSubtype="0" accel="50000" decel="50000" fill="hold" nodeType="withEffect">
                                  <p:stCondLst>
                                    <p:cond delay="0"/>
                                  </p:stCondLst>
                                  <p:childTnLst>
                                    <p:animMotion origin="layout" path="M 0 0  L -0.25 0  E" pathEditMode="relative" ptsTypes="">
                                      <p:cBhvr>
                                        <p:cTn id="88" dur="2000" fill="hold"/>
                                        <p:tgtEl>
                                          <p:spTgt spid="32937"/>
                                        </p:tgtEl>
                                        <p:attrNameLst>
                                          <p:attrName>ppt_x</p:attrName>
                                          <p:attrName>ppt_y</p:attrName>
                                        </p:attrNameLst>
                                      </p:cBhvr>
                                    </p:animMotion>
                                  </p:childTnLst>
                                </p:cTn>
                              </p:par>
                              <p:par>
                                <p:cTn id="89" presetID="35" presetClass="path" presetSubtype="0" accel="50000" decel="50000" fill="hold" grpId="1" nodeType="withEffect">
                                  <p:stCondLst>
                                    <p:cond delay="0"/>
                                  </p:stCondLst>
                                  <p:childTnLst>
                                    <p:animMotion origin="layout" path="M 0 0  L -0.25 0  E" pathEditMode="relative" ptsTypes="">
                                      <p:cBhvr>
                                        <p:cTn id="90" dur="2000" fill="hold"/>
                                        <p:tgtEl>
                                          <p:spTgt spid="97709"/>
                                        </p:tgtEl>
                                        <p:attrNameLst>
                                          <p:attrName>ppt_x</p:attrName>
                                          <p:attrName>ppt_y</p:attrName>
                                        </p:attrNameLst>
                                      </p:cBhvr>
                                    </p:animMotion>
                                  </p:childTnLst>
                                </p:cTn>
                              </p:par>
                              <p:par>
                                <p:cTn id="91" presetID="35" presetClass="path" presetSubtype="0" accel="50000" decel="50000" fill="hold" nodeType="withEffect">
                                  <p:stCondLst>
                                    <p:cond delay="0"/>
                                  </p:stCondLst>
                                  <p:childTnLst>
                                    <p:animMotion origin="layout" path="M 0 0  L -0.25 0  E" pathEditMode="relative" ptsTypes="">
                                      <p:cBhvr>
                                        <p:cTn id="92" dur="2000" fill="hold"/>
                                        <p:tgtEl>
                                          <p:spTgt spid="32933"/>
                                        </p:tgtEl>
                                        <p:attrNameLst>
                                          <p:attrName>ppt_x</p:attrName>
                                          <p:attrName>ppt_y</p:attrName>
                                        </p:attrNameLst>
                                      </p:cBhvr>
                                    </p:animMotion>
                                  </p:childTnLst>
                                </p:cTn>
                              </p:par>
                              <p:par>
                                <p:cTn id="93" presetID="35" presetClass="path" presetSubtype="0" accel="50000" decel="50000" fill="hold" nodeType="withEffect">
                                  <p:stCondLst>
                                    <p:cond delay="0"/>
                                  </p:stCondLst>
                                  <p:childTnLst>
                                    <p:animMotion origin="layout" path="M 0 0  L -0.25 0  E" pathEditMode="relative" ptsTypes="">
                                      <p:cBhvr>
                                        <p:cTn id="94" dur="2000" fill="hold"/>
                                        <p:tgtEl>
                                          <p:spTgt spid="32934"/>
                                        </p:tgtEl>
                                        <p:attrNameLst>
                                          <p:attrName>ppt_x</p:attrName>
                                          <p:attrName>ppt_y</p:attrName>
                                        </p:attrNameLst>
                                      </p:cBhvr>
                                    </p:animMotion>
                                  </p:childTnLst>
                                </p:cTn>
                              </p:par>
                              <p:par>
                                <p:cTn id="95" presetID="35" presetClass="path" presetSubtype="0" accel="50000" decel="50000" fill="hold" grpId="1" nodeType="withEffect">
                                  <p:stCondLst>
                                    <p:cond delay="0"/>
                                  </p:stCondLst>
                                  <p:childTnLst>
                                    <p:animMotion origin="layout" path="M 0 0  L -0.25 0  E" pathEditMode="relative" ptsTypes="">
                                      <p:cBhvr>
                                        <p:cTn id="96" dur="2000" fill="hold"/>
                                        <p:tgtEl>
                                          <p:spTgt spid="97747"/>
                                        </p:tgtEl>
                                        <p:attrNameLst>
                                          <p:attrName>ppt_x</p:attrName>
                                          <p:attrName>ppt_y</p:attrName>
                                        </p:attrNameLst>
                                      </p:cBhvr>
                                    </p:animMotion>
                                  </p:childTnLst>
                                </p:cTn>
                              </p:par>
                              <p:par>
                                <p:cTn id="97" presetID="35" presetClass="path" presetSubtype="0" accel="50000" decel="50000" fill="hold" grpId="1" nodeType="withEffect">
                                  <p:stCondLst>
                                    <p:cond delay="0"/>
                                  </p:stCondLst>
                                  <p:childTnLst>
                                    <p:animMotion origin="layout" path="M 0 0  L -0.25 0  E" pathEditMode="relative" ptsTypes="">
                                      <p:cBhvr>
                                        <p:cTn id="98" dur="2000" fill="hold"/>
                                        <p:tgtEl>
                                          <p:spTgt spid="97748"/>
                                        </p:tgtEl>
                                        <p:attrNameLst>
                                          <p:attrName>ppt_x</p:attrName>
                                          <p:attrName>ppt_y</p:attrName>
                                        </p:attrNameLst>
                                      </p:cBhvr>
                                    </p:animMotion>
                                  </p:childTnLst>
                                </p:cTn>
                              </p:par>
                              <p:par>
                                <p:cTn id="99" presetID="35" presetClass="path" presetSubtype="0" accel="50000" decel="50000" fill="hold" grpId="1" nodeType="withEffect">
                                  <p:stCondLst>
                                    <p:cond delay="0"/>
                                  </p:stCondLst>
                                  <p:childTnLst>
                                    <p:animMotion origin="layout" path="M 0 0  L -0.25 0  E" pathEditMode="relative" ptsTypes="">
                                      <p:cBhvr>
                                        <p:cTn id="100" dur="2000" fill="hold"/>
                                        <p:tgtEl>
                                          <p:spTgt spid="977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3" grpId="0"/>
      <p:bldP spid="97344" grpId="0"/>
      <p:bldP spid="97345" grpId="0"/>
      <p:bldP spid="97345" grpId="1"/>
      <p:bldP spid="97630" grpId="0" animBg="1"/>
      <p:bldP spid="97630" grpId="1" animBg="1"/>
      <p:bldP spid="97631" grpId="0" animBg="1"/>
      <p:bldP spid="97631" grpId="1" animBg="1"/>
      <p:bldP spid="97632" grpId="0"/>
      <p:bldP spid="97632" grpId="1"/>
      <p:bldP spid="97709" grpId="0" animBg="1"/>
      <p:bldP spid="97709" grpId="1" animBg="1"/>
      <p:bldP spid="97747" grpId="0" animBg="1"/>
      <p:bldP spid="97747" grpId="1" animBg="1"/>
      <p:bldP spid="97748" grpId="0" animBg="1"/>
      <p:bldP spid="97748" grpId="1" animBg="1"/>
      <p:bldP spid="97749" grpId="0"/>
      <p:bldP spid="9774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Other ways to scale RDBMS</a:t>
            </a:r>
          </a:p>
        </p:txBody>
      </p:sp>
      <p:sp>
        <p:nvSpPr>
          <p:cNvPr id="37891" name="Rectangle 3"/>
          <p:cNvSpPr>
            <a:spLocks noGrp="1" noChangeArrowheads="1"/>
          </p:cNvSpPr>
          <p:nvPr>
            <p:ph idx="1"/>
          </p:nvPr>
        </p:nvSpPr>
        <p:spPr/>
        <p:txBody>
          <a:bodyPr/>
          <a:lstStyle/>
          <a:p>
            <a:r>
              <a:rPr lang="en-US" dirty="0"/>
              <a:t>Multi-Master replication</a:t>
            </a:r>
          </a:p>
          <a:p>
            <a:r>
              <a:rPr lang="en-US" dirty="0"/>
              <a:t>INSERT only, not UPDATES/DELETES</a:t>
            </a:r>
          </a:p>
          <a:p>
            <a:r>
              <a:rPr lang="en-US" dirty="0"/>
              <a:t>No JOINs, thereby reducing query time</a:t>
            </a:r>
          </a:p>
          <a:p>
            <a:pPr lvl="1"/>
            <a:r>
              <a:rPr lang="en-US" dirty="0"/>
              <a:t>This involves de-normalizing data</a:t>
            </a:r>
          </a:p>
          <a:p>
            <a:r>
              <a:rPr lang="en-US" dirty="0"/>
              <a:t>In-memory </a:t>
            </a:r>
            <a:r>
              <a:rPr lang="en-US" dirty="0" smtClean="0"/>
              <a:t>databases (like </a:t>
            </a:r>
            <a:r>
              <a:rPr lang="en-US" dirty="0" err="1" smtClean="0"/>
              <a:t>VoltDB</a:t>
            </a:r>
            <a:r>
              <a:rPr lang="en-US" dirty="0" smtClean="0"/>
              <a:t>)</a:t>
            </a:r>
            <a:endParaRPr lang="en-US"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53378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lIns="0" tIns="0" rIns="0" bIns="0" anchor="t"/>
          <a:lstStyle/>
          <a:p>
            <a:r>
              <a:rPr lang="en-US"/>
              <a:t>Hive QL – Group By</a:t>
            </a:r>
          </a:p>
        </p:txBody>
      </p:sp>
      <p:sp>
        <p:nvSpPr>
          <p:cNvPr id="72707" name="Rectangle 3"/>
          <p:cNvSpPr>
            <a:spLocks noGrp="1" noChangeArrowheads="1"/>
          </p:cNvSpPr>
          <p:nvPr>
            <p:ph idx="1"/>
          </p:nvPr>
        </p:nvSpPr>
        <p:spPr/>
        <p:txBody>
          <a:bodyPr lIns="0" tIns="0" rIns="0" bIns="0"/>
          <a:lstStyle/>
          <a:p>
            <a:pPr>
              <a:buFontTx/>
              <a:buChar char="•"/>
            </a:pPr>
            <a:r>
              <a:rPr lang="en-US" dirty="0"/>
              <a:t>SQL:</a:t>
            </a:r>
          </a:p>
          <a:p>
            <a:pPr lvl="3">
              <a:buFontTx/>
              <a:buChar char="▪"/>
            </a:pPr>
            <a:r>
              <a:rPr lang="en-US" sz="1700" b="1" dirty="0"/>
              <a:t>INSERT INTO TABLE </a:t>
            </a:r>
            <a:r>
              <a:rPr lang="en-US" sz="1700" b="1" dirty="0" err="1"/>
              <a:t>pageid_age_sum</a:t>
            </a:r>
            <a:endParaRPr lang="en-US" sz="1700" b="1" dirty="0"/>
          </a:p>
          <a:p>
            <a:pPr marL="1371600" lvl="3" indent="0">
              <a:buNone/>
            </a:pPr>
            <a:r>
              <a:rPr lang="en-US" sz="1700" b="1" dirty="0" smtClean="0"/>
              <a:t>       SELECT </a:t>
            </a:r>
            <a:r>
              <a:rPr lang="en-US" sz="1700" b="1" dirty="0" err="1"/>
              <a:t>pageid</a:t>
            </a:r>
            <a:r>
              <a:rPr lang="en-US" sz="1700" b="1" dirty="0"/>
              <a:t>, age, count(1)</a:t>
            </a:r>
          </a:p>
          <a:p>
            <a:pPr marL="1371600" lvl="3" indent="0">
              <a:buNone/>
            </a:pPr>
            <a:r>
              <a:rPr lang="en-US" sz="1700" b="1" dirty="0" smtClean="0"/>
              <a:t>       FROM </a:t>
            </a:r>
            <a:r>
              <a:rPr lang="en-US" sz="1700" b="1" dirty="0" err="1" smtClean="0"/>
              <a:t>pv_users</a:t>
            </a:r>
            <a:endParaRPr lang="en-US" sz="1700" b="1" dirty="0" smtClean="0"/>
          </a:p>
          <a:p>
            <a:pPr marL="1371600" lvl="3" indent="0">
              <a:buNone/>
            </a:pPr>
            <a:r>
              <a:rPr lang="en-US" sz="1700" b="1" dirty="0"/>
              <a:t> </a:t>
            </a:r>
            <a:r>
              <a:rPr lang="en-US" sz="1700" b="1" dirty="0" smtClean="0"/>
              <a:t>     GROUP </a:t>
            </a:r>
            <a:r>
              <a:rPr lang="en-US" sz="1700" b="1" dirty="0"/>
              <a:t>BY </a:t>
            </a:r>
            <a:r>
              <a:rPr lang="en-US" sz="1700" b="1" dirty="0" err="1"/>
              <a:t>pageid</a:t>
            </a:r>
            <a:r>
              <a:rPr lang="en-US" sz="1700" b="1" dirty="0"/>
              <a:t>, age;</a:t>
            </a:r>
            <a:endParaRPr lang="en-US" b="1" dirty="0"/>
          </a:p>
        </p:txBody>
      </p:sp>
      <p:graphicFrame>
        <p:nvGraphicFramePr>
          <p:cNvPr id="33846" name="Group 54"/>
          <p:cNvGraphicFramePr>
            <a:graphicFrameLocks noGrp="1"/>
          </p:cNvGraphicFramePr>
          <p:nvPr>
            <p:extLst>
              <p:ext uri="{D42A27DB-BD31-4B8C-83A1-F6EECF244321}">
                <p14:modId xmlns:p14="http://schemas.microsoft.com/office/powerpoint/2010/main" val="3745625685"/>
              </p:ext>
            </p:extLst>
          </p:nvPr>
        </p:nvGraphicFramePr>
        <p:xfrm>
          <a:off x="533400" y="3276600"/>
          <a:ext cx="2544366" cy="2957514"/>
        </p:xfrm>
        <a:graphic>
          <a:graphicData uri="http://schemas.openxmlformats.org/drawingml/2006/table">
            <a:tbl>
              <a:tblPr/>
              <a:tblGrid>
                <a:gridCol w="1316051"/>
                <a:gridCol w="1228315"/>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33816" name="Text Box 21"/>
          <p:cNvSpPr txBox="1">
            <a:spLocks noChangeArrowheads="1"/>
          </p:cNvSpPr>
          <p:nvPr/>
        </p:nvSpPr>
        <p:spPr bwMode="auto">
          <a:xfrm>
            <a:off x="1143000" y="2895600"/>
            <a:ext cx="1232563"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pv_users</a:t>
            </a:r>
            <a:endParaRPr lang="en-US" sz="2100" dirty="0"/>
          </a:p>
        </p:txBody>
      </p:sp>
      <p:graphicFrame>
        <p:nvGraphicFramePr>
          <p:cNvPr id="33847" name="Group 55"/>
          <p:cNvGraphicFramePr>
            <a:graphicFrameLocks noGrp="1"/>
          </p:cNvGraphicFramePr>
          <p:nvPr>
            <p:extLst>
              <p:ext uri="{D42A27DB-BD31-4B8C-83A1-F6EECF244321}">
                <p14:modId xmlns:p14="http://schemas.microsoft.com/office/powerpoint/2010/main" val="1184880711"/>
              </p:ext>
            </p:extLst>
          </p:nvPr>
        </p:nvGraphicFramePr>
        <p:xfrm>
          <a:off x="4472604" y="3469481"/>
          <a:ext cx="3985596" cy="2443164"/>
        </p:xfrm>
        <a:graphic>
          <a:graphicData uri="http://schemas.openxmlformats.org/drawingml/2006/table">
            <a:tbl>
              <a:tblPr/>
              <a:tblGrid>
                <a:gridCol w="1390324"/>
                <a:gridCol w="1297636"/>
                <a:gridCol w="1297636"/>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Count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33839" name="Text Box 47"/>
          <p:cNvSpPr txBox="1">
            <a:spLocks noChangeArrowheads="1"/>
          </p:cNvSpPr>
          <p:nvPr/>
        </p:nvSpPr>
        <p:spPr bwMode="auto">
          <a:xfrm>
            <a:off x="5486400" y="3048000"/>
            <a:ext cx="2206162"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pageid_age_sum</a:t>
            </a:r>
            <a:endParaRPr lang="en-US" sz="2100" dirty="0"/>
          </a:p>
        </p:txBody>
      </p:sp>
      <p:sp>
        <p:nvSpPr>
          <p:cNvPr id="33840" name="AutoShape 128"/>
          <p:cNvSpPr>
            <a:spLocks noChangeArrowheads="1"/>
          </p:cNvSpPr>
          <p:nvPr/>
        </p:nvSpPr>
        <p:spPr bwMode="auto">
          <a:xfrm>
            <a:off x="3200400" y="4038600"/>
            <a:ext cx="1200889" cy="964406"/>
          </a:xfrm>
          <a:prstGeom prst="rightArrow">
            <a:avLst>
              <a:gd name="adj1" fmla="val 50000"/>
              <a:gd name="adj2" fmla="val 30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8877084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 calcmode="lin" valueType="num">
                                      <p:cBhvr additive="base">
                                        <p:cTn id="15"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anim calcmode="lin" valueType="num">
                                      <p:cBhvr additive="base">
                                        <p:cTn id="23"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5850"/>
            <a:ext cx="7772400" cy="914400"/>
          </a:xfrm>
        </p:spPr>
        <p:txBody>
          <a:bodyPr lIns="0" tIns="0" rIns="0" bIns="0" anchor="t"/>
          <a:lstStyle/>
          <a:p>
            <a:r>
              <a:rPr lang="en-US" sz="3600" dirty="0"/>
              <a:t>Hive QL – Group By in Map Reduce</a:t>
            </a:r>
          </a:p>
        </p:txBody>
      </p:sp>
      <p:graphicFrame>
        <p:nvGraphicFramePr>
          <p:cNvPr id="34965" name="Group 149"/>
          <p:cNvGraphicFramePr>
            <a:graphicFrameLocks noGrp="1"/>
          </p:cNvGraphicFramePr>
          <p:nvPr>
            <p:extLst>
              <p:ext uri="{D42A27DB-BD31-4B8C-83A1-F6EECF244321}">
                <p14:modId xmlns:p14="http://schemas.microsoft.com/office/powerpoint/2010/main" val="3064529018"/>
              </p:ext>
            </p:extLst>
          </p:nvPr>
        </p:nvGraphicFramePr>
        <p:xfrm>
          <a:off x="0" y="1447800"/>
          <a:ext cx="1600201" cy="1524001"/>
        </p:xfrm>
        <a:graphic>
          <a:graphicData uri="http://schemas.openxmlformats.org/drawingml/2006/table">
            <a:tbl>
              <a:tblPr/>
              <a:tblGrid>
                <a:gridCol w="827690"/>
                <a:gridCol w="772511"/>
              </a:tblGrid>
              <a:tr h="711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5342">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7459">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353" name="Text Box 25"/>
          <p:cNvSpPr txBox="1">
            <a:spLocks noChangeArrowheads="1"/>
          </p:cNvSpPr>
          <p:nvPr/>
        </p:nvSpPr>
        <p:spPr bwMode="auto">
          <a:xfrm>
            <a:off x="381000" y="990600"/>
            <a:ext cx="1232563"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pv_users</a:t>
            </a:r>
            <a:endParaRPr lang="en-US" sz="2100" dirty="0"/>
          </a:p>
        </p:txBody>
      </p:sp>
      <p:graphicFrame>
        <p:nvGraphicFramePr>
          <p:cNvPr id="34966" name="Group 150"/>
          <p:cNvGraphicFramePr>
            <a:graphicFrameLocks noGrp="1"/>
          </p:cNvGraphicFramePr>
          <p:nvPr>
            <p:extLst>
              <p:ext uri="{D42A27DB-BD31-4B8C-83A1-F6EECF244321}">
                <p14:modId xmlns:p14="http://schemas.microsoft.com/office/powerpoint/2010/main" val="1493399526"/>
              </p:ext>
            </p:extLst>
          </p:nvPr>
        </p:nvGraphicFramePr>
        <p:xfrm>
          <a:off x="7239001" y="1905000"/>
          <a:ext cx="1905001" cy="1447801"/>
        </p:xfrm>
        <a:graphic>
          <a:graphicData uri="http://schemas.openxmlformats.org/drawingml/2006/table">
            <a:tbl>
              <a:tblPr/>
              <a:tblGrid>
                <a:gridCol w="664535"/>
                <a:gridCol w="620233"/>
                <a:gridCol w="620233"/>
              </a:tblGrid>
              <a:tr h="668329">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Count</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8973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8973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376" name="Text Box 48"/>
          <p:cNvSpPr txBox="1">
            <a:spLocks noChangeArrowheads="1"/>
          </p:cNvSpPr>
          <p:nvPr/>
        </p:nvSpPr>
        <p:spPr bwMode="auto">
          <a:xfrm>
            <a:off x="7086600" y="1524000"/>
            <a:ext cx="2206162"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pageid_age_sum</a:t>
            </a:r>
            <a:endParaRPr lang="en-US" sz="2100" dirty="0"/>
          </a:p>
        </p:txBody>
      </p:sp>
      <p:graphicFrame>
        <p:nvGraphicFramePr>
          <p:cNvPr id="34967" name="Group 151"/>
          <p:cNvGraphicFramePr>
            <a:graphicFrameLocks noGrp="1"/>
          </p:cNvGraphicFramePr>
          <p:nvPr>
            <p:extLst>
              <p:ext uri="{D42A27DB-BD31-4B8C-83A1-F6EECF244321}">
                <p14:modId xmlns:p14="http://schemas.microsoft.com/office/powerpoint/2010/main" val="754286117"/>
              </p:ext>
            </p:extLst>
          </p:nvPr>
        </p:nvGraphicFramePr>
        <p:xfrm>
          <a:off x="23287" y="3581399"/>
          <a:ext cx="1576913" cy="1524000"/>
        </p:xfrm>
        <a:graphic>
          <a:graphicData uri="http://schemas.openxmlformats.org/drawingml/2006/table">
            <a:tbl>
              <a:tblPr/>
              <a:tblGrid>
                <a:gridCol w="815645"/>
                <a:gridCol w="761268"/>
              </a:tblGrid>
              <a:tr h="711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64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064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401" name="AutoShape 73"/>
          <p:cNvSpPr>
            <a:spLocks noChangeArrowheads="1"/>
          </p:cNvSpPr>
          <p:nvPr/>
        </p:nvSpPr>
        <p:spPr bwMode="auto">
          <a:xfrm>
            <a:off x="1600200" y="19050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402" name="AutoShape 74"/>
          <p:cNvSpPr>
            <a:spLocks noChangeArrowheads="1"/>
          </p:cNvSpPr>
          <p:nvPr/>
        </p:nvSpPr>
        <p:spPr bwMode="auto">
          <a:xfrm>
            <a:off x="1600200" y="38100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403" name="Text Box 75"/>
          <p:cNvSpPr txBox="1">
            <a:spLocks noChangeArrowheads="1"/>
          </p:cNvSpPr>
          <p:nvPr/>
        </p:nvSpPr>
        <p:spPr bwMode="auto">
          <a:xfrm>
            <a:off x="1524000" y="3048000"/>
            <a:ext cx="663710"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a:t>Map</a:t>
            </a:r>
          </a:p>
        </p:txBody>
      </p:sp>
      <p:graphicFrame>
        <p:nvGraphicFramePr>
          <p:cNvPr id="34969" name="Group 153"/>
          <p:cNvGraphicFramePr>
            <a:graphicFrameLocks noGrp="1"/>
          </p:cNvGraphicFramePr>
          <p:nvPr>
            <p:extLst>
              <p:ext uri="{D42A27DB-BD31-4B8C-83A1-F6EECF244321}">
                <p14:modId xmlns:p14="http://schemas.microsoft.com/office/powerpoint/2010/main" val="591821061"/>
              </p:ext>
            </p:extLst>
          </p:nvPr>
        </p:nvGraphicFramePr>
        <p:xfrm>
          <a:off x="2057400" y="1371600"/>
          <a:ext cx="1828800" cy="1755456"/>
        </p:xfrm>
        <a:graphic>
          <a:graphicData uri="http://schemas.openxmlformats.org/drawingml/2006/table">
            <a:tbl>
              <a:tblPr/>
              <a:tblGrid>
                <a:gridCol w="884903"/>
                <a:gridCol w="943897"/>
              </a:tblGrid>
              <a:tr h="38133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85635">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85635">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4970" name="Group 154"/>
          <p:cNvGraphicFramePr>
            <a:graphicFrameLocks noGrp="1"/>
          </p:cNvGraphicFramePr>
          <p:nvPr>
            <p:extLst>
              <p:ext uri="{D42A27DB-BD31-4B8C-83A1-F6EECF244321}">
                <p14:modId xmlns:p14="http://schemas.microsoft.com/office/powerpoint/2010/main" val="2801748812"/>
              </p:ext>
            </p:extLst>
          </p:nvPr>
        </p:nvGraphicFramePr>
        <p:xfrm>
          <a:off x="2057400" y="3505200"/>
          <a:ext cx="1828800" cy="1755456"/>
        </p:xfrm>
        <a:graphic>
          <a:graphicData uri="http://schemas.openxmlformats.org/drawingml/2006/table">
            <a:tbl>
              <a:tblPr/>
              <a:tblGrid>
                <a:gridCol w="884903"/>
                <a:gridCol w="943897"/>
              </a:tblGrid>
              <a:tr h="325199">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6130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&lt;1,32&gt;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6130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4971" name="Group 155"/>
          <p:cNvGraphicFramePr>
            <a:graphicFrameLocks noGrp="1"/>
          </p:cNvGraphicFramePr>
          <p:nvPr>
            <p:extLst>
              <p:ext uri="{D42A27DB-BD31-4B8C-83A1-F6EECF244321}">
                <p14:modId xmlns:p14="http://schemas.microsoft.com/office/powerpoint/2010/main" val="729322086"/>
              </p:ext>
            </p:extLst>
          </p:nvPr>
        </p:nvGraphicFramePr>
        <p:xfrm>
          <a:off x="5029200" y="1600200"/>
          <a:ext cx="1676400" cy="1939714"/>
        </p:xfrm>
        <a:graphic>
          <a:graphicData uri="http://schemas.openxmlformats.org/drawingml/2006/table">
            <a:tbl>
              <a:tblPr/>
              <a:tblGrid>
                <a:gridCol w="767725"/>
                <a:gridCol w="908675"/>
              </a:tblGrid>
              <a:tr h="56621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31295">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31295">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&lt;1,32&gt;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4972" name="Group 156"/>
          <p:cNvGraphicFramePr>
            <a:graphicFrameLocks noGrp="1"/>
          </p:cNvGraphicFramePr>
          <p:nvPr>
            <p:extLst>
              <p:ext uri="{D42A27DB-BD31-4B8C-83A1-F6EECF244321}">
                <p14:modId xmlns:p14="http://schemas.microsoft.com/office/powerpoint/2010/main" val="1039461002"/>
              </p:ext>
            </p:extLst>
          </p:nvPr>
        </p:nvGraphicFramePr>
        <p:xfrm>
          <a:off x="4953000" y="3962400"/>
          <a:ext cx="1676400" cy="1755456"/>
        </p:xfrm>
        <a:graphic>
          <a:graphicData uri="http://schemas.openxmlformats.org/drawingml/2006/table">
            <a:tbl>
              <a:tblPr/>
              <a:tblGrid>
                <a:gridCol w="811162"/>
                <a:gridCol w="865238"/>
              </a:tblGrid>
              <a:tr h="283532">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67834">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67834">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466" name="AutoShape 138"/>
          <p:cNvSpPr>
            <a:spLocks noChangeArrowheads="1"/>
          </p:cNvSpPr>
          <p:nvPr/>
        </p:nvSpPr>
        <p:spPr bwMode="auto">
          <a:xfrm>
            <a:off x="3886200" y="1828800"/>
            <a:ext cx="1125141" cy="3278981"/>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r>
              <a:rPr lang="en-US" sz="2400">
                <a:solidFill>
                  <a:srgbClr val="000000"/>
                </a:solidFill>
                <a:latin typeface="Vista Sans OT Reg" charset="0"/>
                <a:ea typeface="ヒラギノ角ゴ ProN W3" charset="0"/>
                <a:cs typeface="ヒラギノ角ゴ ProN W3" charset="0"/>
              </a:rPr>
              <a:t>Shuffle</a:t>
            </a:r>
          </a:p>
          <a:p>
            <a:pPr algn="ctr">
              <a:lnSpc>
                <a:spcPct val="100000"/>
              </a:lnSpc>
            </a:pPr>
            <a:r>
              <a:rPr lang="en-US" sz="2400">
                <a:solidFill>
                  <a:srgbClr val="000000"/>
                </a:solidFill>
                <a:latin typeface="Vista Sans OT Reg" charset="0"/>
                <a:ea typeface="ヒラギノ角ゴ ProN W3" charset="0"/>
                <a:cs typeface="ヒラギノ角ゴ ProN W3" charset="0"/>
              </a:rPr>
              <a:t>Sort</a:t>
            </a:r>
          </a:p>
        </p:txBody>
      </p:sp>
      <p:sp>
        <p:nvSpPr>
          <p:cNvPr id="99506" name="AutoShape 178"/>
          <p:cNvSpPr>
            <a:spLocks noChangeArrowheads="1"/>
          </p:cNvSpPr>
          <p:nvPr/>
        </p:nvSpPr>
        <p:spPr bwMode="auto">
          <a:xfrm>
            <a:off x="6781800" y="21336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507" name="AutoShape 179"/>
          <p:cNvSpPr>
            <a:spLocks noChangeArrowheads="1"/>
          </p:cNvSpPr>
          <p:nvPr/>
        </p:nvSpPr>
        <p:spPr bwMode="auto">
          <a:xfrm>
            <a:off x="6781800" y="44196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508" name="Text Box 180"/>
          <p:cNvSpPr txBox="1">
            <a:spLocks noChangeArrowheads="1"/>
          </p:cNvSpPr>
          <p:nvPr/>
        </p:nvSpPr>
        <p:spPr bwMode="auto">
          <a:xfrm>
            <a:off x="6705600" y="3581400"/>
            <a:ext cx="1068061"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a:t>Reduce</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graphicFrame>
        <p:nvGraphicFramePr>
          <p:cNvPr id="22" name="Group 150"/>
          <p:cNvGraphicFramePr>
            <a:graphicFrameLocks noGrp="1"/>
          </p:cNvGraphicFramePr>
          <p:nvPr>
            <p:extLst>
              <p:ext uri="{D42A27DB-BD31-4B8C-83A1-F6EECF244321}">
                <p14:modId xmlns:p14="http://schemas.microsoft.com/office/powerpoint/2010/main" val="2453394375"/>
              </p:ext>
            </p:extLst>
          </p:nvPr>
        </p:nvGraphicFramePr>
        <p:xfrm>
          <a:off x="7239001" y="4419600"/>
          <a:ext cx="1905001" cy="1066800"/>
        </p:xfrm>
        <a:graphic>
          <a:graphicData uri="http://schemas.openxmlformats.org/drawingml/2006/table">
            <a:tbl>
              <a:tblPr/>
              <a:tblGrid>
                <a:gridCol w="664535"/>
                <a:gridCol w="620233"/>
                <a:gridCol w="620233"/>
              </a:tblGrid>
              <a:tr h="673847">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Count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9295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2</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2</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Tree>
    <p:extLst>
      <p:ext uri="{BB962C8B-B14F-4D97-AF65-F5344CB8AC3E}">
        <p14:creationId xmlns:p14="http://schemas.microsoft.com/office/powerpoint/2010/main" val="24084228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401"/>
                                        </p:tgtEl>
                                        <p:attrNameLst>
                                          <p:attrName>style.visibility</p:attrName>
                                        </p:attrNameLst>
                                      </p:cBhvr>
                                      <p:to>
                                        <p:strVal val="visible"/>
                                      </p:to>
                                    </p:set>
                                    <p:anim calcmode="lin" valueType="num">
                                      <p:cBhvr additive="base">
                                        <p:cTn id="7" dur="500" fill="hold"/>
                                        <p:tgtEl>
                                          <p:spTgt spid="99401"/>
                                        </p:tgtEl>
                                        <p:attrNameLst>
                                          <p:attrName>ppt_x</p:attrName>
                                        </p:attrNameLst>
                                      </p:cBhvr>
                                      <p:tavLst>
                                        <p:tav tm="0">
                                          <p:val>
                                            <p:strVal val="1+#ppt_w/2"/>
                                          </p:val>
                                        </p:tav>
                                        <p:tav tm="100000">
                                          <p:val>
                                            <p:strVal val="#ppt_x"/>
                                          </p:val>
                                        </p:tav>
                                      </p:tavLst>
                                    </p:anim>
                                    <p:anim calcmode="lin" valueType="num">
                                      <p:cBhvr additive="base">
                                        <p:cTn id="8" dur="500" fill="hold"/>
                                        <p:tgtEl>
                                          <p:spTgt spid="9940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9402"/>
                                        </p:tgtEl>
                                        <p:attrNameLst>
                                          <p:attrName>style.visibility</p:attrName>
                                        </p:attrNameLst>
                                      </p:cBhvr>
                                      <p:to>
                                        <p:strVal val="visible"/>
                                      </p:to>
                                    </p:set>
                                    <p:anim calcmode="lin" valueType="num">
                                      <p:cBhvr additive="base">
                                        <p:cTn id="11" dur="500" fill="hold"/>
                                        <p:tgtEl>
                                          <p:spTgt spid="99402"/>
                                        </p:tgtEl>
                                        <p:attrNameLst>
                                          <p:attrName>ppt_x</p:attrName>
                                        </p:attrNameLst>
                                      </p:cBhvr>
                                      <p:tavLst>
                                        <p:tav tm="0">
                                          <p:val>
                                            <p:strVal val="1+#ppt_w/2"/>
                                          </p:val>
                                        </p:tav>
                                        <p:tav tm="100000">
                                          <p:val>
                                            <p:strVal val="#ppt_x"/>
                                          </p:val>
                                        </p:tav>
                                      </p:tavLst>
                                    </p:anim>
                                    <p:anim calcmode="lin" valueType="num">
                                      <p:cBhvr additive="base">
                                        <p:cTn id="12" dur="500" fill="hold"/>
                                        <p:tgtEl>
                                          <p:spTgt spid="9940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9403"/>
                                        </p:tgtEl>
                                        <p:attrNameLst>
                                          <p:attrName>style.visibility</p:attrName>
                                        </p:attrNameLst>
                                      </p:cBhvr>
                                      <p:to>
                                        <p:strVal val="visible"/>
                                      </p:to>
                                    </p:set>
                                    <p:anim calcmode="lin" valueType="num">
                                      <p:cBhvr additive="base">
                                        <p:cTn id="15" dur="500" fill="hold"/>
                                        <p:tgtEl>
                                          <p:spTgt spid="99403"/>
                                        </p:tgtEl>
                                        <p:attrNameLst>
                                          <p:attrName>ppt_x</p:attrName>
                                        </p:attrNameLst>
                                      </p:cBhvr>
                                      <p:tavLst>
                                        <p:tav tm="0">
                                          <p:val>
                                            <p:strVal val="1+#ppt_w/2"/>
                                          </p:val>
                                        </p:tav>
                                        <p:tav tm="100000">
                                          <p:val>
                                            <p:strVal val="#ppt_x"/>
                                          </p:val>
                                        </p:tav>
                                      </p:tavLst>
                                    </p:anim>
                                    <p:anim calcmode="lin" valueType="num">
                                      <p:cBhvr additive="base">
                                        <p:cTn id="16" dur="500" fill="hold"/>
                                        <p:tgtEl>
                                          <p:spTgt spid="9940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4969"/>
                                        </p:tgtEl>
                                        <p:attrNameLst>
                                          <p:attrName>style.visibility</p:attrName>
                                        </p:attrNameLst>
                                      </p:cBhvr>
                                      <p:to>
                                        <p:strVal val="visible"/>
                                      </p:to>
                                    </p:set>
                                    <p:anim calcmode="lin" valueType="num">
                                      <p:cBhvr additive="base">
                                        <p:cTn id="19" dur="500" fill="hold"/>
                                        <p:tgtEl>
                                          <p:spTgt spid="34969"/>
                                        </p:tgtEl>
                                        <p:attrNameLst>
                                          <p:attrName>ppt_x</p:attrName>
                                        </p:attrNameLst>
                                      </p:cBhvr>
                                      <p:tavLst>
                                        <p:tav tm="0">
                                          <p:val>
                                            <p:strVal val="1+#ppt_w/2"/>
                                          </p:val>
                                        </p:tav>
                                        <p:tav tm="100000">
                                          <p:val>
                                            <p:strVal val="#ppt_x"/>
                                          </p:val>
                                        </p:tav>
                                      </p:tavLst>
                                    </p:anim>
                                    <p:anim calcmode="lin" valueType="num">
                                      <p:cBhvr additive="base">
                                        <p:cTn id="20" dur="500" fill="hold"/>
                                        <p:tgtEl>
                                          <p:spTgt spid="3496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4970"/>
                                        </p:tgtEl>
                                        <p:attrNameLst>
                                          <p:attrName>style.visibility</p:attrName>
                                        </p:attrNameLst>
                                      </p:cBhvr>
                                      <p:to>
                                        <p:strVal val="visible"/>
                                      </p:to>
                                    </p:set>
                                    <p:anim calcmode="lin" valueType="num">
                                      <p:cBhvr additive="base">
                                        <p:cTn id="23" dur="500" fill="hold"/>
                                        <p:tgtEl>
                                          <p:spTgt spid="34970"/>
                                        </p:tgtEl>
                                        <p:attrNameLst>
                                          <p:attrName>ppt_x</p:attrName>
                                        </p:attrNameLst>
                                      </p:cBhvr>
                                      <p:tavLst>
                                        <p:tav tm="0">
                                          <p:val>
                                            <p:strVal val="1+#ppt_w/2"/>
                                          </p:val>
                                        </p:tav>
                                        <p:tav tm="100000">
                                          <p:val>
                                            <p:strVal val="#ppt_x"/>
                                          </p:val>
                                        </p:tav>
                                      </p:tavLst>
                                    </p:anim>
                                    <p:anim calcmode="lin" valueType="num">
                                      <p:cBhvr additive="base">
                                        <p:cTn id="24" dur="500" fill="hold"/>
                                        <p:tgtEl>
                                          <p:spTgt spid="3497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4971"/>
                                        </p:tgtEl>
                                        <p:attrNameLst>
                                          <p:attrName>style.visibility</p:attrName>
                                        </p:attrNameLst>
                                      </p:cBhvr>
                                      <p:to>
                                        <p:strVal val="visible"/>
                                      </p:to>
                                    </p:set>
                                    <p:anim calcmode="lin" valueType="num">
                                      <p:cBhvr additive="base">
                                        <p:cTn id="29" dur="500" fill="hold"/>
                                        <p:tgtEl>
                                          <p:spTgt spid="34971"/>
                                        </p:tgtEl>
                                        <p:attrNameLst>
                                          <p:attrName>ppt_x</p:attrName>
                                        </p:attrNameLst>
                                      </p:cBhvr>
                                      <p:tavLst>
                                        <p:tav tm="0">
                                          <p:val>
                                            <p:strVal val="1+#ppt_w/2"/>
                                          </p:val>
                                        </p:tav>
                                        <p:tav tm="100000">
                                          <p:val>
                                            <p:strVal val="#ppt_x"/>
                                          </p:val>
                                        </p:tav>
                                      </p:tavLst>
                                    </p:anim>
                                    <p:anim calcmode="lin" valueType="num">
                                      <p:cBhvr additive="base">
                                        <p:cTn id="30" dur="500" fill="hold"/>
                                        <p:tgtEl>
                                          <p:spTgt spid="34971"/>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4972"/>
                                        </p:tgtEl>
                                        <p:attrNameLst>
                                          <p:attrName>style.visibility</p:attrName>
                                        </p:attrNameLst>
                                      </p:cBhvr>
                                      <p:to>
                                        <p:strVal val="visible"/>
                                      </p:to>
                                    </p:set>
                                    <p:anim calcmode="lin" valueType="num">
                                      <p:cBhvr additive="base">
                                        <p:cTn id="33" dur="500" fill="hold"/>
                                        <p:tgtEl>
                                          <p:spTgt spid="34972"/>
                                        </p:tgtEl>
                                        <p:attrNameLst>
                                          <p:attrName>ppt_x</p:attrName>
                                        </p:attrNameLst>
                                      </p:cBhvr>
                                      <p:tavLst>
                                        <p:tav tm="0">
                                          <p:val>
                                            <p:strVal val="1+#ppt_w/2"/>
                                          </p:val>
                                        </p:tav>
                                        <p:tav tm="100000">
                                          <p:val>
                                            <p:strVal val="#ppt_x"/>
                                          </p:val>
                                        </p:tav>
                                      </p:tavLst>
                                    </p:anim>
                                    <p:anim calcmode="lin" valueType="num">
                                      <p:cBhvr additive="base">
                                        <p:cTn id="34" dur="500" fill="hold"/>
                                        <p:tgtEl>
                                          <p:spTgt spid="3497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9466"/>
                                        </p:tgtEl>
                                        <p:attrNameLst>
                                          <p:attrName>style.visibility</p:attrName>
                                        </p:attrNameLst>
                                      </p:cBhvr>
                                      <p:to>
                                        <p:strVal val="visible"/>
                                      </p:to>
                                    </p:set>
                                    <p:anim calcmode="lin" valueType="num">
                                      <p:cBhvr additive="base">
                                        <p:cTn id="37" dur="500" fill="hold"/>
                                        <p:tgtEl>
                                          <p:spTgt spid="99466"/>
                                        </p:tgtEl>
                                        <p:attrNameLst>
                                          <p:attrName>ppt_x</p:attrName>
                                        </p:attrNameLst>
                                      </p:cBhvr>
                                      <p:tavLst>
                                        <p:tav tm="0">
                                          <p:val>
                                            <p:strVal val="1+#ppt_w/2"/>
                                          </p:val>
                                        </p:tav>
                                        <p:tav tm="100000">
                                          <p:val>
                                            <p:strVal val="#ppt_x"/>
                                          </p:val>
                                        </p:tav>
                                      </p:tavLst>
                                    </p:anim>
                                    <p:anim calcmode="lin" valueType="num">
                                      <p:cBhvr additive="base">
                                        <p:cTn id="38" dur="500" fill="hold"/>
                                        <p:tgtEl>
                                          <p:spTgt spid="994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34966"/>
                                        </p:tgtEl>
                                        <p:attrNameLst>
                                          <p:attrName>style.visibility</p:attrName>
                                        </p:attrNameLst>
                                      </p:cBhvr>
                                      <p:to>
                                        <p:strVal val="visible"/>
                                      </p:to>
                                    </p:set>
                                    <p:anim calcmode="lin" valueType="num">
                                      <p:cBhvr additive="base">
                                        <p:cTn id="43" dur="500" fill="hold"/>
                                        <p:tgtEl>
                                          <p:spTgt spid="34966"/>
                                        </p:tgtEl>
                                        <p:attrNameLst>
                                          <p:attrName>ppt_x</p:attrName>
                                        </p:attrNameLst>
                                      </p:cBhvr>
                                      <p:tavLst>
                                        <p:tav tm="0">
                                          <p:val>
                                            <p:strVal val="1+#ppt_w/2"/>
                                          </p:val>
                                        </p:tav>
                                        <p:tav tm="100000">
                                          <p:val>
                                            <p:strVal val="#ppt_x"/>
                                          </p:val>
                                        </p:tav>
                                      </p:tavLst>
                                    </p:anim>
                                    <p:anim calcmode="lin" valueType="num">
                                      <p:cBhvr additive="base">
                                        <p:cTn id="44" dur="500" fill="hold"/>
                                        <p:tgtEl>
                                          <p:spTgt spid="3496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9376"/>
                                        </p:tgtEl>
                                        <p:attrNameLst>
                                          <p:attrName>style.visibility</p:attrName>
                                        </p:attrNameLst>
                                      </p:cBhvr>
                                      <p:to>
                                        <p:strVal val="visible"/>
                                      </p:to>
                                    </p:set>
                                    <p:anim calcmode="lin" valueType="num">
                                      <p:cBhvr additive="base">
                                        <p:cTn id="47" dur="500" fill="hold"/>
                                        <p:tgtEl>
                                          <p:spTgt spid="99376"/>
                                        </p:tgtEl>
                                        <p:attrNameLst>
                                          <p:attrName>ppt_x</p:attrName>
                                        </p:attrNameLst>
                                      </p:cBhvr>
                                      <p:tavLst>
                                        <p:tav tm="0">
                                          <p:val>
                                            <p:strVal val="1+#ppt_w/2"/>
                                          </p:val>
                                        </p:tav>
                                        <p:tav tm="100000">
                                          <p:val>
                                            <p:strVal val="#ppt_x"/>
                                          </p:val>
                                        </p:tav>
                                      </p:tavLst>
                                    </p:anim>
                                    <p:anim calcmode="lin" valueType="num">
                                      <p:cBhvr additive="base">
                                        <p:cTn id="48" dur="500" fill="hold"/>
                                        <p:tgtEl>
                                          <p:spTgt spid="993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9506"/>
                                        </p:tgtEl>
                                        <p:attrNameLst>
                                          <p:attrName>style.visibility</p:attrName>
                                        </p:attrNameLst>
                                      </p:cBhvr>
                                      <p:to>
                                        <p:strVal val="visible"/>
                                      </p:to>
                                    </p:set>
                                    <p:anim calcmode="lin" valueType="num">
                                      <p:cBhvr additive="base">
                                        <p:cTn id="51" dur="500" fill="hold"/>
                                        <p:tgtEl>
                                          <p:spTgt spid="99506"/>
                                        </p:tgtEl>
                                        <p:attrNameLst>
                                          <p:attrName>ppt_x</p:attrName>
                                        </p:attrNameLst>
                                      </p:cBhvr>
                                      <p:tavLst>
                                        <p:tav tm="0">
                                          <p:val>
                                            <p:strVal val="1+#ppt_w/2"/>
                                          </p:val>
                                        </p:tav>
                                        <p:tav tm="100000">
                                          <p:val>
                                            <p:strVal val="#ppt_x"/>
                                          </p:val>
                                        </p:tav>
                                      </p:tavLst>
                                    </p:anim>
                                    <p:anim calcmode="lin" valueType="num">
                                      <p:cBhvr additive="base">
                                        <p:cTn id="52" dur="500" fill="hold"/>
                                        <p:tgtEl>
                                          <p:spTgt spid="9950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9507"/>
                                        </p:tgtEl>
                                        <p:attrNameLst>
                                          <p:attrName>style.visibility</p:attrName>
                                        </p:attrNameLst>
                                      </p:cBhvr>
                                      <p:to>
                                        <p:strVal val="visible"/>
                                      </p:to>
                                    </p:set>
                                    <p:anim calcmode="lin" valueType="num">
                                      <p:cBhvr additive="base">
                                        <p:cTn id="55" dur="500" fill="hold"/>
                                        <p:tgtEl>
                                          <p:spTgt spid="99507"/>
                                        </p:tgtEl>
                                        <p:attrNameLst>
                                          <p:attrName>ppt_x</p:attrName>
                                        </p:attrNameLst>
                                      </p:cBhvr>
                                      <p:tavLst>
                                        <p:tav tm="0">
                                          <p:val>
                                            <p:strVal val="1+#ppt_w/2"/>
                                          </p:val>
                                        </p:tav>
                                        <p:tav tm="100000">
                                          <p:val>
                                            <p:strVal val="#ppt_x"/>
                                          </p:val>
                                        </p:tav>
                                      </p:tavLst>
                                    </p:anim>
                                    <p:anim calcmode="lin" valueType="num">
                                      <p:cBhvr additive="base">
                                        <p:cTn id="56" dur="500" fill="hold"/>
                                        <p:tgtEl>
                                          <p:spTgt spid="9950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9508"/>
                                        </p:tgtEl>
                                        <p:attrNameLst>
                                          <p:attrName>style.visibility</p:attrName>
                                        </p:attrNameLst>
                                      </p:cBhvr>
                                      <p:to>
                                        <p:strVal val="visible"/>
                                      </p:to>
                                    </p:set>
                                    <p:anim calcmode="lin" valueType="num">
                                      <p:cBhvr additive="base">
                                        <p:cTn id="59" dur="500" fill="hold"/>
                                        <p:tgtEl>
                                          <p:spTgt spid="99508"/>
                                        </p:tgtEl>
                                        <p:attrNameLst>
                                          <p:attrName>ppt_x</p:attrName>
                                        </p:attrNameLst>
                                      </p:cBhvr>
                                      <p:tavLst>
                                        <p:tav tm="0">
                                          <p:val>
                                            <p:strVal val="1+#ppt_w/2"/>
                                          </p:val>
                                        </p:tav>
                                        <p:tav tm="100000">
                                          <p:val>
                                            <p:strVal val="#ppt_x"/>
                                          </p:val>
                                        </p:tav>
                                      </p:tavLst>
                                    </p:anim>
                                    <p:anim calcmode="lin" valueType="num">
                                      <p:cBhvr additive="base">
                                        <p:cTn id="60" dur="500" fill="hold"/>
                                        <p:tgtEl>
                                          <p:spTgt spid="99508"/>
                                        </p:tgtEl>
                                        <p:attrNameLst>
                                          <p:attrName>ppt_y</p:attrName>
                                        </p:attrNameLst>
                                      </p:cBhvr>
                                      <p:tavLst>
                                        <p:tav tm="0">
                                          <p:val>
                                            <p:strVal val="#ppt_y"/>
                                          </p:val>
                                        </p:tav>
                                        <p:tav tm="100000">
                                          <p:val>
                                            <p:strVal val="#ppt_y"/>
                                          </p:val>
                                        </p:tav>
                                      </p:tavLst>
                                    </p:anim>
                                  </p:childTnLst>
                                </p:cTn>
                              </p:par>
                              <p:par>
                                <p:cTn id="61" presetID="35" presetClass="path" presetSubtype="0" accel="50000" decel="50000" fill="hold" nodeType="withEffect">
                                  <p:stCondLst>
                                    <p:cond delay="0"/>
                                  </p:stCondLst>
                                  <p:childTnLst>
                                    <p:animMotion origin="layout" path="M 0 0  L -0.25 0  E" pathEditMode="relative" ptsTypes="">
                                      <p:cBhvr>
                                        <p:cTn id="62" dur="2000" fill="hold"/>
                                        <p:tgtEl>
                                          <p:spTgt spid="34965"/>
                                        </p:tgtEl>
                                        <p:attrNameLst>
                                          <p:attrName>ppt_x</p:attrName>
                                          <p:attrName>ppt_y</p:attrName>
                                        </p:attrNameLst>
                                      </p:cBhvr>
                                    </p:animMotion>
                                  </p:childTnLst>
                                </p:cTn>
                              </p:par>
                              <p:par>
                                <p:cTn id="63" presetID="35" presetClass="path" presetSubtype="0" accel="50000" decel="50000" fill="hold" grpId="0" nodeType="withEffect">
                                  <p:stCondLst>
                                    <p:cond delay="0"/>
                                  </p:stCondLst>
                                  <p:childTnLst>
                                    <p:animMotion origin="layout" path="M 0 0  L -0.25 0  E" pathEditMode="relative" ptsTypes="">
                                      <p:cBhvr>
                                        <p:cTn id="64" dur="2000" fill="hold"/>
                                        <p:tgtEl>
                                          <p:spTgt spid="99353"/>
                                        </p:tgtEl>
                                        <p:attrNameLst>
                                          <p:attrName>ppt_x</p:attrName>
                                          <p:attrName>ppt_y</p:attrName>
                                        </p:attrNameLst>
                                      </p:cBhvr>
                                    </p:animMotion>
                                  </p:childTnLst>
                                </p:cTn>
                              </p:par>
                              <p:par>
                                <p:cTn id="65" presetID="35" presetClass="path" presetSubtype="0" accel="50000" decel="50000" fill="hold" nodeType="withEffect">
                                  <p:stCondLst>
                                    <p:cond delay="0"/>
                                  </p:stCondLst>
                                  <p:childTnLst>
                                    <p:animMotion origin="layout" path="M 0 0  L -0.25 0  E" pathEditMode="relative" ptsTypes="">
                                      <p:cBhvr>
                                        <p:cTn id="66" dur="2000" fill="hold"/>
                                        <p:tgtEl>
                                          <p:spTgt spid="34966"/>
                                        </p:tgtEl>
                                        <p:attrNameLst>
                                          <p:attrName>ppt_x</p:attrName>
                                          <p:attrName>ppt_y</p:attrName>
                                        </p:attrNameLst>
                                      </p:cBhvr>
                                    </p:animMotion>
                                  </p:childTnLst>
                                </p:cTn>
                              </p:par>
                              <p:par>
                                <p:cTn id="67" presetID="35" presetClass="path" presetSubtype="0" accel="50000" decel="50000" fill="hold" grpId="1" nodeType="withEffect">
                                  <p:stCondLst>
                                    <p:cond delay="0"/>
                                  </p:stCondLst>
                                  <p:childTnLst>
                                    <p:animMotion origin="layout" path="M 0 0  L -0.25 0  E" pathEditMode="relative" ptsTypes="">
                                      <p:cBhvr>
                                        <p:cTn id="68" dur="2000" fill="hold"/>
                                        <p:tgtEl>
                                          <p:spTgt spid="99376"/>
                                        </p:tgtEl>
                                        <p:attrNameLst>
                                          <p:attrName>ppt_x</p:attrName>
                                          <p:attrName>ppt_y</p:attrName>
                                        </p:attrNameLst>
                                      </p:cBhvr>
                                    </p:animMotion>
                                  </p:childTnLst>
                                </p:cTn>
                              </p:par>
                              <p:par>
                                <p:cTn id="69" presetID="35" presetClass="path" presetSubtype="0" accel="50000" decel="50000" fill="hold" nodeType="withEffect">
                                  <p:stCondLst>
                                    <p:cond delay="0"/>
                                  </p:stCondLst>
                                  <p:childTnLst>
                                    <p:animMotion origin="layout" path="M 0 0  L -0.25 0  E" pathEditMode="relative" ptsTypes="">
                                      <p:cBhvr>
                                        <p:cTn id="70" dur="2000" fill="hold"/>
                                        <p:tgtEl>
                                          <p:spTgt spid="34967"/>
                                        </p:tgtEl>
                                        <p:attrNameLst>
                                          <p:attrName>ppt_x</p:attrName>
                                          <p:attrName>ppt_y</p:attrName>
                                        </p:attrNameLst>
                                      </p:cBhvr>
                                    </p:animMotion>
                                  </p:childTnLst>
                                </p:cTn>
                              </p:par>
                              <p:par>
                                <p:cTn id="71" presetID="35" presetClass="path" presetSubtype="0" accel="50000" decel="50000" fill="hold" grpId="1" nodeType="withEffect">
                                  <p:stCondLst>
                                    <p:cond delay="0"/>
                                  </p:stCondLst>
                                  <p:childTnLst>
                                    <p:animMotion origin="layout" path="M 0 0  L -0.25 0  E" pathEditMode="relative" ptsTypes="">
                                      <p:cBhvr>
                                        <p:cTn id="72" dur="2000" fill="hold"/>
                                        <p:tgtEl>
                                          <p:spTgt spid="99401"/>
                                        </p:tgtEl>
                                        <p:attrNameLst>
                                          <p:attrName>ppt_x</p:attrName>
                                          <p:attrName>ppt_y</p:attrName>
                                        </p:attrNameLst>
                                      </p:cBhvr>
                                    </p:animMotion>
                                  </p:childTnLst>
                                </p:cTn>
                              </p:par>
                              <p:par>
                                <p:cTn id="73" presetID="35" presetClass="path" presetSubtype="0" accel="50000" decel="50000" fill="hold" grpId="1" nodeType="withEffect">
                                  <p:stCondLst>
                                    <p:cond delay="0"/>
                                  </p:stCondLst>
                                  <p:childTnLst>
                                    <p:animMotion origin="layout" path="M 0 0  L -0.25 0  E" pathEditMode="relative" ptsTypes="">
                                      <p:cBhvr>
                                        <p:cTn id="74" dur="2000" fill="hold"/>
                                        <p:tgtEl>
                                          <p:spTgt spid="99402"/>
                                        </p:tgtEl>
                                        <p:attrNameLst>
                                          <p:attrName>ppt_x</p:attrName>
                                          <p:attrName>ppt_y</p:attrName>
                                        </p:attrNameLst>
                                      </p:cBhvr>
                                    </p:animMotion>
                                  </p:childTnLst>
                                </p:cTn>
                              </p:par>
                              <p:par>
                                <p:cTn id="75" presetID="35" presetClass="path" presetSubtype="0" accel="50000" decel="50000" fill="hold" grpId="1" nodeType="withEffect">
                                  <p:stCondLst>
                                    <p:cond delay="0"/>
                                  </p:stCondLst>
                                  <p:childTnLst>
                                    <p:animMotion origin="layout" path="M 0 0  L -0.25 0  E" pathEditMode="relative" ptsTypes="">
                                      <p:cBhvr>
                                        <p:cTn id="76" dur="2000" fill="hold"/>
                                        <p:tgtEl>
                                          <p:spTgt spid="99403"/>
                                        </p:tgtEl>
                                        <p:attrNameLst>
                                          <p:attrName>ppt_x</p:attrName>
                                          <p:attrName>ppt_y</p:attrName>
                                        </p:attrNameLst>
                                      </p:cBhvr>
                                    </p:animMotion>
                                  </p:childTnLst>
                                </p:cTn>
                              </p:par>
                              <p:par>
                                <p:cTn id="77" presetID="35" presetClass="path" presetSubtype="0" accel="50000" decel="50000" fill="hold" nodeType="withEffect">
                                  <p:stCondLst>
                                    <p:cond delay="0"/>
                                  </p:stCondLst>
                                  <p:childTnLst>
                                    <p:animMotion origin="layout" path="M 0 0  L -0.25 0  E" pathEditMode="relative" ptsTypes="">
                                      <p:cBhvr>
                                        <p:cTn id="78" dur="2000" fill="hold"/>
                                        <p:tgtEl>
                                          <p:spTgt spid="34969"/>
                                        </p:tgtEl>
                                        <p:attrNameLst>
                                          <p:attrName>ppt_x</p:attrName>
                                          <p:attrName>ppt_y</p:attrName>
                                        </p:attrNameLst>
                                      </p:cBhvr>
                                    </p:animMotion>
                                  </p:childTnLst>
                                </p:cTn>
                              </p:par>
                              <p:par>
                                <p:cTn id="79" presetID="35" presetClass="path" presetSubtype="0" accel="50000" decel="50000" fill="hold" nodeType="withEffect">
                                  <p:stCondLst>
                                    <p:cond delay="0"/>
                                  </p:stCondLst>
                                  <p:childTnLst>
                                    <p:animMotion origin="layout" path="M 0 0  L -0.25 0  E" pathEditMode="relative" ptsTypes="">
                                      <p:cBhvr>
                                        <p:cTn id="80" dur="2000" fill="hold"/>
                                        <p:tgtEl>
                                          <p:spTgt spid="34970"/>
                                        </p:tgtEl>
                                        <p:attrNameLst>
                                          <p:attrName>ppt_x</p:attrName>
                                          <p:attrName>ppt_y</p:attrName>
                                        </p:attrNameLst>
                                      </p:cBhvr>
                                    </p:animMotion>
                                  </p:childTnLst>
                                </p:cTn>
                              </p:par>
                              <p:par>
                                <p:cTn id="81" presetID="35" presetClass="path" presetSubtype="0" accel="50000" decel="50000" fill="hold" nodeType="withEffect">
                                  <p:stCondLst>
                                    <p:cond delay="0"/>
                                  </p:stCondLst>
                                  <p:childTnLst>
                                    <p:animMotion origin="layout" path="M 0 0  L -0.25 0  E" pathEditMode="relative" ptsTypes="">
                                      <p:cBhvr>
                                        <p:cTn id="82" dur="2000" fill="hold"/>
                                        <p:tgtEl>
                                          <p:spTgt spid="34971"/>
                                        </p:tgtEl>
                                        <p:attrNameLst>
                                          <p:attrName>ppt_x</p:attrName>
                                          <p:attrName>ppt_y</p:attrName>
                                        </p:attrNameLst>
                                      </p:cBhvr>
                                    </p:animMotion>
                                  </p:childTnLst>
                                </p:cTn>
                              </p:par>
                              <p:par>
                                <p:cTn id="83" presetID="35" presetClass="path" presetSubtype="0" accel="50000" decel="50000" fill="hold" nodeType="withEffect">
                                  <p:stCondLst>
                                    <p:cond delay="0"/>
                                  </p:stCondLst>
                                  <p:childTnLst>
                                    <p:animMotion origin="layout" path="M 0 0  L -0.25 0  E" pathEditMode="relative" ptsTypes="">
                                      <p:cBhvr>
                                        <p:cTn id="84" dur="2000" fill="hold"/>
                                        <p:tgtEl>
                                          <p:spTgt spid="34972"/>
                                        </p:tgtEl>
                                        <p:attrNameLst>
                                          <p:attrName>ppt_x</p:attrName>
                                          <p:attrName>ppt_y</p:attrName>
                                        </p:attrNameLst>
                                      </p:cBhvr>
                                    </p:animMotion>
                                  </p:childTnLst>
                                </p:cTn>
                              </p:par>
                              <p:par>
                                <p:cTn id="85" presetID="35" presetClass="path" presetSubtype="0" accel="50000" decel="50000" fill="hold" grpId="1" nodeType="withEffect">
                                  <p:stCondLst>
                                    <p:cond delay="0"/>
                                  </p:stCondLst>
                                  <p:childTnLst>
                                    <p:animMotion origin="layout" path="M 0 0  L -0.25 0  E" pathEditMode="relative" ptsTypes="">
                                      <p:cBhvr>
                                        <p:cTn id="86" dur="2000" fill="hold"/>
                                        <p:tgtEl>
                                          <p:spTgt spid="99466"/>
                                        </p:tgtEl>
                                        <p:attrNameLst>
                                          <p:attrName>ppt_x</p:attrName>
                                          <p:attrName>ppt_y</p:attrName>
                                        </p:attrNameLst>
                                      </p:cBhvr>
                                    </p:animMotion>
                                  </p:childTnLst>
                                </p:cTn>
                              </p:par>
                              <p:par>
                                <p:cTn id="87" presetID="35" presetClass="path" presetSubtype="0" accel="50000" decel="50000" fill="hold" grpId="1" nodeType="withEffect">
                                  <p:stCondLst>
                                    <p:cond delay="0"/>
                                  </p:stCondLst>
                                  <p:childTnLst>
                                    <p:animMotion origin="layout" path="M 0 0  L -0.25 0  E" pathEditMode="relative" ptsTypes="">
                                      <p:cBhvr>
                                        <p:cTn id="88" dur="2000" fill="hold"/>
                                        <p:tgtEl>
                                          <p:spTgt spid="99506"/>
                                        </p:tgtEl>
                                        <p:attrNameLst>
                                          <p:attrName>ppt_x</p:attrName>
                                          <p:attrName>ppt_y</p:attrName>
                                        </p:attrNameLst>
                                      </p:cBhvr>
                                    </p:animMotion>
                                  </p:childTnLst>
                                </p:cTn>
                              </p:par>
                              <p:par>
                                <p:cTn id="89" presetID="35" presetClass="path" presetSubtype="0" accel="50000" decel="50000" fill="hold" grpId="1" nodeType="withEffect">
                                  <p:stCondLst>
                                    <p:cond delay="0"/>
                                  </p:stCondLst>
                                  <p:childTnLst>
                                    <p:animMotion origin="layout" path="M 0 0  L -0.25 0  E" pathEditMode="relative" ptsTypes="">
                                      <p:cBhvr>
                                        <p:cTn id="90" dur="2000" fill="hold"/>
                                        <p:tgtEl>
                                          <p:spTgt spid="99507"/>
                                        </p:tgtEl>
                                        <p:attrNameLst>
                                          <p:attrName>ppt_x</p:attrName>
                                          <p:attrName>ppt_y</p:attrName>
                                        </p:attrNameLst>
                                      </p:cBhvr>
                                    </p:animMotion>
                                  </p:childTnLst>
                                </p:cTn>
                              </p:par>
                              <p:par>
                                <p:cTn id="91" presetID="35" presetClass="path" presetSubtype="0" accel="50000" decel="50000" fill="hold" grpId="1" nodeType="withEffect">
                                  <p:stCondLst>
                                    <p:cond delay="0"/>
                                  </p:stCondLst>
                                  <p:childTnLst>
                                    <p:animMotion origin="layout" path="M 0 0  L -0.25 0  E" pathEditMode="relative" ptsTypes="">
                                      <p:cBhvr>
                                        <p:cTn id="92" dur="2000" fill="hold"/>
                                        <p:tgtEl>
                                          <p:spTgt spid="99508"/>
                                        </p:tgtEl>
                                        <p:attrNameLst>
                                          <p:attrName>ppt_x</p:attrName>
                                          <p:attrName>ppt_y</p:attrName>
                                        </p:attrNameLst>
                                      </p:cBhvr>
                                    </p:animMotion>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1+#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par>
                                <p:cTn id="99" presetID="35" presetClass="path" presetSubtype="0" accel="50000" decel="50000" fill="hold" nodeType="withEffect">
                                  <p:stCondLst>
                                    <p:cond delay="0"/>
                                  </p:stCondLst>
                                  <p:childTnLst>
                                    <p:animMotion origin="layout" path="M 0 0  L -0.25 0  E" pathEditMode="relative" ptsTypes="">
                                      <p:cBhvr>
                                        <p:cTn id="100"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3" grpId="0"/>
      <p:bldP spid="99376" grpId="0"/>
      <p:bldP spid="99376" grpId="1"/>
      <p:bldP spid="99401" grpId="0" animBg="1"/>
      <p:bldP spid="99401" grpId="1" animBg="1"/>
      <p:bldP spid="99402" grpId="0" animBg="1"/>
      <p:bldP spid="99402" grpId="1" animBg="1"/>
      <p:bldP spid="99403" grpId="0"/>
      <p:bldP spid="99403" grpId="1"/>
      <p:bldP spid="99466" grpId="0" animBg="1"/>
      <p:bldP spid="99466" grpId="1" animBg="1"/>
      <p:bldP spid="99506" grpId="0" animBg="1"/>
      <p:bldP spid="99506" grpId="1" animBg="1"/>
      <p:bldP spid="99507" grpId="0" animBg="1"/>
      <p:bldP spid="99507" grpId="1" animBg="1"/>
      <p:bldP spid="99508" grpId="0"/>
      <p:bldP spid="99508"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solidFill>
              </a:rPr>
              <a:t>Beyond </a:t>
            </a:r>
            <a:r>
              <a:rPr lang="en-US" dirty="0" err="1" smtClean="0">
                <a:solidFill>
                  <a:schemeClr val="tx1"/>
                </a:solidFill>
              </a:rPr>
              <a:t>Hadoop</a:t>
            </a:r>
            <a:r>
              <a:rPr lang="en-US" dirty="0" smtClean="0">
                <a:solidFill>
                  <a:schemeClr val="tx1"/>
                </a:solidFill>
              </a:rPr>
              <a:t> – Spark </a:t>
            </a:r>
            <a:endParaRPr lang="en-US" dirty="0">
              <a:solidFill>
                <a:schemeClr val="tx1"/>
              </a:solidFill>
            </a:endParaRPr>
          </a:p>
        </p:txBody>
      </p:sp>
      <p:sp>
        <p:nvSpPr>
          <p:cNvPr id="6" name="Subtitle 5"/>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613512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p:txBody>
          <a:bodyPr/>
          <a:lstStyle/>
          <a:p>
            <a:r>
              <a:rPr lang="en-US" dirty="0" smtClean="0"/>
              <a:t>One problem with </a:t>
            </a:r>
            <a:r>
              <a:rPr lang="en-US" dirty="0" err="1" smtClean="0"/>
              <a:t>Hadoop</a:t>
            </a:r>
            <a:r>
              <a:rPr lang="en-US" dirty="0" smtClean="0"/>
              <a:t>/</a:t>
            </a:r>
            <a:r>
              <a:rPr lang="en-US" dirty="0" err="1" smtClean="0"/>
              <a:t>MapReduce</a:t>
            </a:r>
            <a:r>
              <a:rPr lang="en-US" dirty="0" smtClean="0"/>
              <a:t> is that it is fundamental batch oriented, and everything goes through a read/write on HDFS for every step in a dataflow</a:t>
            </a:r>
          </a:p>
          <a:p>
            <a:r>
              <a:rPr lang="en-US" dirty="0" smtClean="0"/>
              <a:t>Spark was developed to leverage the main memory of distributed clusters and to, whenever possible, use only memory-to-memory data movement (with other optimizations</a:t>
            </a:r>
          </a:p>
          <a:p>
            <a:r>
              <a:rPr lang="en-US" dirty="0" smtClean="0"/>
              <a:t>Can give up to 100fold speedup over MR</a:t>
            </a:r>
          </a:p>
          <a:p>
            <a:endParaRPr lang="en-US" dirty="0" smtClean="0"/>
          </a:p>
        </p:txBody>
      </p:sp>
      <p:sp>
        <p:nvSpPr>
          <p:cNvPr id="4" name="Date Placeholder 3"/>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3594893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p:txBody>
          <a:bodyPr/>
          <a:lstStyle/>
          <a:p>
            <a:pPr>
              <a:lnSpc>
                <a:spcPct val="90000"/>
              </a:lnSpc>
            </a:pPr>
            <a:r>
              <a:rPr lang="en-US" dirty="0" smtClean="0"/>
              <a:t>Developed at the AMP lab here at Berkeley</a:t>
            </a:r>
          </a:p>
          <a:p>
            <a:pPr>
              <a:lnSpc>
                <a:spcPct val="90000"/>
              </a:lnSpc>
            </a:pPr>
            <a:r>
              <a:rPr lang="en-US" dirty="0" smtClean="0"/>
              <a:t>Open source version available from Apache</a:t>
            </a:r>
          </a:p>
          <a:p>
            <a:pPr>
              <a:lnSpc>
                <a:spcPct val="90000"/>
              </a:lnSpc>
            </a:pPr>
            <a:r>
              <a:rPr lang="en-US" dirty="0" err="1" smtClean="0"/>
              <a:t>DataBrick</a:t>
            </a:r>
            <a:r>
              <a:rPr lang="en-US" dirty="0" smtClean="0"/>
              <a:t> was founded to commercialize Spark</a:t>
            </a:r>
          </a:p>
          <a:p>
            <a:pPr>
              <a:lnSpc>
                <a:spcPct val="90000"/>
              </a:lnSpc>
            </a:pPr>
            <a:r>
              <a:rPr lang="en-US" dirty="0" smtClean="0"/>
              <a:t>Related software includes a very-high-speed Database – </a:t>
            </a:r>
            <a:r>
              <a:rPr lang="en-US" dirty="0" err="1" smtClean="0"/>
              <a:t>SparkDB</a:t>
            </a:r>
            <a:r>
              <a:rPr lang="en-US" dirty="0"/>
              <a:t> </a:t>
            </a:r>
            <a:endParaRPr lang="en-US" dirty="0" smtClean="0"/>
          </a:p>
          <a:p>
            <a:pPr>
              <a:lnSpc>
                <a:spcPct val="90000"/>
              </a:lnSpc>
            </a:pPr>
            <a:r>
              <a:rPr lang="en-US" dirty="0" smtClean="0"/>
              <a:t>Next time we will hear a talk (recorded) from Michael Franklin about BDAS &amp; Spark</a:t>
            </a:r>
          </a:p>
          <a:p>
            <a:pPr marL="0" indent="0">
              <a:lnSpc>
                <a:spcPct val="90000"/>
              </a:lnSpc>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64214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NoSQL</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NoSQL</a:t>
            </a:r>
            <a:r>
              <a:rPr lang="en-US" dirty="0" smtClean="0"/>
              <a:t> databases adopted these approaches to scaling, but lacked ACID transaction and SQL</a:t>
            </a:r>
          </a:p>
          <a:p>
            <a:r>
              <a:rPr lang="en-US" dirty="0" smtClean="0"/>
              <a:t>At the same time, many Web-based services needed to deal with Big Data (the Three V’s we looked at last time) and created custom approaches to do this</a:t>
            </a:r>
          </a:p>
          <a:p>
            <a:r>
              <a:rPr lang="en-US" dirty="0" smtClean="0"/>
              <a:t>In particular, </a:t>
            </a:r>
            <a:r>
              <a:rPr lang="en-US" dirty="0" err="1" smtClean="0"/>
              <a:t>MapReduce</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10535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cs typeface="+mj-cs"/>
              </a:rPr>
              <a:t>MapReduce</a:t>
            </a:r>
            <a:r>
              <a:rPr lang="en-US" dirty="0" smtClean="0">
                <a:cs typeface="+mj-cs"/>
              </a:rPr>
              <a:t> and </a:t>
            </a:r>
            <a:r>
              <a:rPr lang="en-US" dirty="0" err="1" smtClean="0">
                <a:cs typeface="+mj-cs"/>
              </a:rPr>
              <a:t>Hadoop</a:t>
            </a:r>
            <a:endParaRPr lang="en-US" dirty="0" smtClean="0">
              <a:cs typeface="+mj-cs"/>
            </a:endParaRPr>
          </a:p>
        </p:txBody>
      </p:sp>
      <p:sp>
        <p:nvSpPr>
          <p:cNvPr id="3" name="Content Placeholder 2"/>
          <p:cNvSpPr>
            <a:spLocks noGrp="1"/>
          </p:cNvSpPr>
          <p:nvPr>
            <p:ph idx="1"/>
          </p:nvPr>
        </p:nvSpPr>
        <p:spPr/>
        <p:txBody>
          <a:bodyPr/>
          <a:lstStyle/>
          <a:p>
            <a:pPr eaLnBrk="1" hangingPunct="1">
              <a:defRPr/>
            </a:pPr>
            <a:r>
              <a:rPr lang="en-US" dirty="0" err="1" smtClean="0">
                <a:cs typeface="+mn-cs"/>
              </a:rPr>
              <a:t>MapReduce</a:t>
            </a:r>
            <a:r>
              <a:rPr lang="en-US" dirty="0" smtClean="0">
                <a:cs typeface="+mn-cs"/>
              </a:rPr>
              <a:t> developed at Google</a:t>
            </a:r>
          </a:p>
          <a:p>
            <a:pPr eaLnBrk="1" hangingPunct="1">
              <a:defRPr/>
            </a:pPr>
            <a:r>
              <a:rPr lang="en-US" dirty="0" err="1" smtClean="0">
                <a:cs typeface="+mn-cs"/>
              </a:rPr>
              <a:t>MapReduce</a:t>
            </a:r>
            <a:r>
              <a:rPr lang="en-US" dirty="0" smtClean="0">
                <a:cs typeface="+mn-cs"/>
              </a:rPr>
              <a:t> implemented in </a:t>
            </a:r>
            <a:r>
              <a:rPr lang="en-US" dirty="0" err="1" smtClean="0">
                <a:cs typeface="+mn-cs"/>
              </a:rPr>
              <a:t>Nutch</a:t>
            </a:r>
            <a:endParaRPr lang="en-US" dirty="0" smtClean="0">
              <a:cs typeface="+mn-cs"/>
            </a:endParaRPr>
          </a:p>
          <a:p>
            <a:pPr lvl="1" eaLnBrk="1" hangingPunct="1">
              <a:defRPr/>
            </a:pPr>
            <a:r>
              <a:rPr lang="en-US" dirty="0" smtClean="0">
                <a:cs typeface="+mn-cs"/>
              </a:rPr>
              <a:t>Doug Cutting at Yahoo! </a:t>
            </a:r>
          </a:p>
          <a:p>
            <a:pPr lvl="1" eaLnBrk="1" hangingPunct="1">
              <a:defRPr/>
            </a:pPr>
            <a:r>
              <a:rPr lang="en-US" dirty="0" smtClean="0">
                <a:cs typeface="+mn-cs"/>
              </a:rPr>
              <a:t>Became </a:t>
            </a:r>
            <a:r>
              <a:rPr lang="en-US" dirty="0" err="1" smtClean="0">
                <a:cs typeface="+mn-cs"/>
              </a:rPr>
              <a:t>Hadoop</a:t>
            </a:r>
            <a:r>
              <a:rPr lang="en-US" dirty="0" smtClean="0">
                <a:cs typeface="+mn-cs"/>
              </a:rPr>
              <a:t> (named for Doug’s child’s stuffed elephant toy)</a:t>
            </a:r>
          </a:p>
        </p:txBody>
      </p:sp>
      <p:sp>
        <p:nvSpPr>
          <p:cNvPr id="4" name="Date Placeholder 3"/>
          <p:cNvSpPr>
            <a:spLocks noGrp="1"/>
          </p:cNvSpPr>
          <p:nvPr>
            <p:ph type="dt" sz="quarter" idx="10"/>
          </p:nvPr>
        </p:nvSpPr>
        <p:spPr/>
        <p:txBody>
          <a:bodyPr/>
          <a:lstStyle/>
          <a:p>
            <a:pPr>
              <a:defRPr/>
            </a:pPr>
            <a:r>
              <a:rPr lang="en-US" smtClean="0"/>
              <a:t>IS 257 – Fall 2015</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US"/>
              <a:t>Motivation</a:t>
            </a:r>
          </a:p>
        </p:txBody>
      </p:sp>
      <p:sp>
        <p:nvSpPr>
          <p:cNvPr id="3078" name="Rectangle 6"/>
          <p:cNvSpPr>
            <a:spLocks noGrp="1" noChangeArrowheads="1"/>
          </p:cNvSpPr>
          <p:nvPr>
            <p:ph type="body" idx="1"/>
          </p:nvPr>
        </p:nvSpPr>
        <p:spPr>
          <a:xfrm>
            <a:off x="304800" y="1295400"/>
            <a:ext cx="8686800" cy="4525963"/>
          </a:xfrm>
        </p:spPr>
        <p:txBody>
          <a:bodyPr/>
          <a:lstStyle/>
          <a:p>
            <a:pPr>
              <a:lnSpc>
                <a:spcPct val="90000"/>
              </a:lnSpc>
            </a:pPr>
            <a:r>
              <a:rPr lang="en-US" dirty="0"/>
              <a:t>Large-Scale Data Processing</a:t>
            </a:r>
          </a:p>
          <a:p>
            <a:pPr lvl="1">
              <a:lnSpc>
                <a:spcPct val="90000"/>
              </a:lnSpc>
            </a:pPr>
            <a:r>
              <a:rPr lang="en-US" dirty="0"/>
              <a:t>Want to use 1000s of CPUs</a:t>
            </a:r>
          </a:p>
          <a:p>
            <a:pPr lvl="2">
              <a:lnSpc>
                <a:spcPct val="90000"/>
              </a:lnSpc>
            </a:pPr>
            <a:r>
              <a:rPr lang="en-US" dirty="0"/>
              <a:t>But don</a:t>
            </a:r>
            <a:r>
              <a:rPr lang="ja-JP" altLang="en-US" dirty="0">
                <a:latin typeface="Arial"/>
              </a:rPr>
              <a:t>’</a:t>
            </a:r>
            <a:r>
              <a:rPr lang="en-US" dirty="0"/>
              <a:t>t want hassle of </a:t>
            </a:r>
            <a:r>
              <a:rPr lang="en-US" b="1" i="1" dirty="0"/>
              <a:t>managing</a:t>
            </a:r>
            <a:r>
              <a:rPr lang="en-US" dirty="0"/>
              <a:t> things</a:t>
            </a:r>
          </a:p>
          <a:p>
            <a:pPr lvl="2">
              <a:lnSpc>
                <a:spcPct val="90000"/>
              </a:lnSpc>
            </a:pPr>
            <a:endParaRPr lang="en-US" dirty="0"/>
          </a:p>
          <a:p>
            <a:pPr>
              <a:lnSpc>
                <a:spcPct val="90000"/>
              </a:lnSpc>
            </a:pPr>
            <a:r>
              <a:rPr lang="en-US" dirty="0" err="1"/>
              <a:t>MapReduce</a:t>
            </a:r>
            <a:r>
              <a:rPr lang="en-US" dirty="0"/>
              <a:t> provides</a:t>
            </a:r>
          </a:p>
          <a:p>
            <a:pPr lvl="1">
              <a:lnSpc>
                <a:spcPct val="90000"/>
              </a:lnSpc>
            </a:pPr>
            <a:r>
              <a:rPr lang="en-US" dirty="0"/>
              <a:t>Automatic parallelization &amp; distribution</a:t>
            </a:r>
          </a:p>
          <a:p>
            <a:pPr lvl="1">
              <a:lnSpc>
                <a:spcPct val="90000"/>
              </a:lnSpc>
            </a:pPr>
            <a:r>
              <a:rPr lang="en-US" dirty="0"/>
              <a:t>Fault tolerance</a:t>
            </a:r>
          </a:p>
          <a:p>
            <a:pPr lvl="1">
              <a:lnSpc>
                <a:spcPct val="90000"/>
              </a:lnSpc>
            </a:pPr>
            <a:r>
              <a:rPr lang="en-US" dirty="0"/>
              <a:t>I/O scheduling</a:t>
            </a:r>
          </a:p>
          <a:p>
            <a:pPr lvl="1">
              <a:lnSpc>
                <a:spcPct val="90000"/>
              </a:lnSpc>
            </a:pPr>
            <a:r>
              <a:rPr lang="en-US" dirty="0"/>
              <a:t>Monitoring &amp; status updates</a:t>
            </a:r>
          </a:p>
        </p:txBody>
      </p:sp>
      <p:sp>
        <p:nvSpPr>
          <p:cNvPr id="2" name="Rectangle 1"/>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793303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4618</TotalTime>
  <Words>3753</Words>
  <Application>Microsoft Macintosh PowerPoint</Application>
  <PresentationFormat>On-screen Show (4:3)</PresentationFormat>
  <Paragraphs>750</Paragraphs>
  <Slides>64</Slides>
  <Notes>42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Lecture_template</vt:lpstr>
      <vt:lpstr>MapReduce, HBase, Pig and Hive</vt:lpstr>
      <vt:lpstr>History of the World, Part 1</vt:lpstr>
      <vt:lpstr>Scaling Up</vt:lpstr>
      <vt:lpstr>Scaling RDBMS – Master/Slave</vt:lpstr>
      <vt:lpstr>Scaling RDBMS - Sharding</vt:lpstr>
      <vt:lpstr>Other ways to scale RDBMS</vt:lpstr>
      <vt:lpstr>NoSQL </vt:lpstr>
      <vt:lpstr>MapReduce and Hadoop</vt:lpstr>
      <vt:lpstr>Motivation</vt:lpstr>
      <vt:lpstr>Map/Reduce</vt:lpstr>
      <vt:lpstr>Map in Lisp (Scheme)</vt:lpstr>
      <vt:lpstr>Map/Reduce ala Google</vt:lpstr>
      <vt:lpstr>Programming model</vt:lpstr>
      <vt:lpstr>count words in docs</vt:lpstr>
      <vt:lpstr>Count, Illustrated</vt:lpstr>
      <vt:lpstr>Example</vt:lpstr>
      <vt:lpstr>Map output</vt:lpstr>
      <vt:lpstr>Reduce Input</vt:lpstr>
      <vt:lpstr>Reduce Output</vt:lpstr>
      <vt:lpstr>Data Flow in a MapReduce Program in Hadoop</vt:lpstr>
      <vt:lpstr>Grep</vt:lpstr>
      <vt:lpstr>Reverse Web-Link Graph</vt:lpstr>
      <vt:lpstr>MapReduce in Hadoop (1)</vt:lpstr>
      <vt:lpstr>MapReduce in Hadoop (2)</vt:lpstr>
      <vt:lpstr>MapReduce in Hadoop (3)</vt:lpstr>
      <vt:lpstr>Fault tolerance</vt:lpstr>
      <vt:lpstr>Refinement</vt:lpstr>
      <vt:lpstr>Performance</vt:lpstr>
      <vt:lpstr>More and more mapreduce</vt:lpstr>
      <vt:lpstr>Conclusion</vt:lpstr>
      <vt:lpstr>But – Raw Hadoop means code</vt:lpstr>
      <vt:lpstr>Hadoop Components</vt:lpstr>
      <vt:lpstr>PowerPoint Presentation</vt:lpstr>
      <vt:lpstr>Goals of HDFS</vt:lpstr>
      <vt:lpstr>HDFS Architecture</vt:lpstr>
      <vt:lpstr>HDFS Details</vt:lpstr>
      <vt:lpstr>PowerPoint Presentation</vt:lpstr>
      <vt:lpstr>HDFS User Interface</vt:lpstr>
      <vt:lpstr>HDFS</vt:lpstr>
      <vt:lpstr>Introduction to Pig</vt:lpstr>
      <vt:lpstr>MapReduce too complex?</vt:lpstr>
      <vt:lpstr>Pig… </vt:lpstr>
      <vt:lpstr>Pig Latin </vt:lpstr>
      <vt:lpstr>Motivation by Example</vt:lpstr>
      <vt:lpstr>In Pig Latin</vt:lpstr>
      <vt:lpstr>Pig runs over Hadoop</vt:lpstr>
      <vt:lpstr>How Pig is used in Industry</vt:lpstr>
      <vt:lpstr>MapReduce vs. Pig</vt:lpstr>
      <vt:lpstr>In MapReduce</vt:lpstr>
      <vt:lpstr>In Pig</vt:lpstr>
      <vt:lpstr>Wait a mimute</vt:lpstr>
      <vt:lpstr>MapReduce vs. Pig cont.</vt:lpstr>
      <vt:lpstr>MapReduce vs. Pig cont.</vt:lpstr>
      <vt:lpstr>PowerPoint Presentation</vt:lpstr>
      <vt:lpstr>Map-Reduce and SQL</vt:lpstr>
      <vt:lpstr>Hive</vt:lpstr>
      <vt:lpstr>Hive Architecture</vt:lpstr>
      <vt:lpstr>Hive QL – Join</vt:lpstr>
      <vt:lpstr>Hive QL – Join in Map Reduce</vt:lpstr>
      <vt:lpstr>Hive QL – Group By</vt:lpstr>
      <vt:lpstr>Hive QL – Group By in Map Reduce</vt:lpstr>
      <vt:lpstr>Beyond Hadoop – Spark </vt:lpstr>
      <vt:lpstr>Spark</vt:lpstr>
      <vt:lpstr>Spark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379</cp:revision>
  <cp:lastPrinted>2015-11-19T18:53:25Z</cp:lastPrinted>
  <dcterms:created xsi:type="dcterms:W3CDTF">2002-09-03T03:52:45Z</dcterms:created>
  <dcterms:modified xsi:type="dcterms:W3CDTF">2015-11-19T20:43:42Z</dcterms:modified>
</cp:coreProperties>
</file>