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894" r:id="rId3"/>
    <p:sldId id="863" r:id="rId4"/>
    <p:sldId id="864" r:id="rId5"/>
    <p:sldId id="865" r:id="rId6"/>
    <p:sldId id="866" r:id="rId7"/>
    <p:sldId id="867" r:id="rId8"/>
    <p:sldId id="868" r:id="rId9"/>
    <p:sldId id="806" r:id="rId10"/>
    <p:sldId id="811" r:id="rId11"/>
    <p:sldId id="812" r:id="rId12"/>
    <p:sldId id="813" r:id="rId13"/>
    <p:sldId id="814" r:id="rId14"/>
    <p:sldId id="845" r:id="rId15"/>
    <p:sldId id="869" r:id="rId16"/>
    <p:sldId id="884" r:id="rId17"/>
    <p:sldId id="872" r:id="rId18"/>
    <p:sldId id="853" r:id="rId19"/>
    <p:sldId id="855" r:id="rId20"/>
    <p:sldId id="856" r:id="rId21"/>
    <p:sldId id="889" r:id="rId22"/>
    <p:sldId id="886" r:id="rId23"/>
    <p:sldId id="890" r:id="rId24"/>
    <p:sldId id="888" r:id="rId25"/>
    <p:sldId id="891" r:id="rId26"/>
    <p:sldId id="892" r:id="rId27"/>
    <p:sldId id="893" r:id="rId28"/>
  </p:sldIdLst>
  <p:sldSz cx="9144000" cy="6858000" type="screen4x3"/>
  <p:notesSz cx="6858000" cy="9144000"/>
  <p:defaultTextStyle>
    <a:defPPr>
      <a:defRPr lang="en-US"/>
    </a:defPPr>
    <a:lvl1pPr algn="ctr"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ctr"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ctr"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ctr"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ctr"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CC33"/>
    <a:srgbClr val="FF99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800" y="-1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50" d="100"/>
        <a:sy n="150" d="100"/>
      </p:scale>
      <p:origin x="0" y="643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cs typeface="+mn-cs"/>
              </a:defRPr>
            </a:lvl1pPr>
          </a:lstStyle>
          <a:p>
            <a:pPr>
              <a:defRPr/>
            </a:pPr>
            <a:fld id="{4E6198E8-B6AF-9B4D-AA88-4CF78A34B176}" type="datetimeFigureOut">
              <a:rPr lang="en-US"/>
              <a:pPr>
                <a:defRPr/>
              </a:pPr>
              <a:t>12/4/14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cs typeface="+mn-cs"/>
              </a:defRPr>
            </a:lvl1pPr>
          </a:lstStyle>
          <a:p>
            <a:pPr>
              <a:defRPr/>
            </a:pPr>
            <a:fld id="{64768DBF-9CFD-7E4E-BCE9-C9F291FA00E7}" type="slidenum">
              <a:rPr lang="en-US"/>
              <a:pPr>
                <a:defRPr/>
              </a:pPr>
              <a:t>‹#›</a:t>
            </a:fld>
            <a:endParaRPr lang="en-US"/>
          </a:p>
        </p:txBody>
      </p:sp>
    </p:spTree>
    <p:extLst>
      <p:ext uri="{BB962C8B-B14F-4D97-AF65-F5344CB8AC3E}">
        <p14:creationId xmlns:p14="http://schemas.microsoft.com/office/powerpoint/2010/main" val="3159819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mtClean="0">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mtClean="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mtClean="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mtClean="0">
                <a:cs typeface="+mn-cs"/>
              </a:defRPr>
            </a:lvl1pPr>
          </a:lstStyle>
          <a:p>
            <a:pPr>
              <a:defRPr/>
            </a:pPr>
            <a:fld id="{C3DB372E-4186-4D40-B63D-50C9C5F727C8}" type="slidenum">
              <a:rPr lang="en-US"/>
              <a:pPr>
                <a:defRPr/>
              </a:pPr>
              <a:t>‹#›</a:t>
            </a:fld>
            <a:endParaRPr lang="en-US"/>
          </a:p>
        </p:txBody>
      </p:sp>
    </p:spTree>
    <p:extLst>
      <p:ext uri="{BB962C8B-B14F-4D97-AF65-F5344CB8AC3E}">
        <p14:creationId xmlns:p14="http://schemas.microsoft.com/office/powerpoint/2010/main" val="8426369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FF64EF-6A22-C741-8008-22E8C70E06A7}" type="slidenum">
              <a:rPr lang="en-US"/>
              <a:pPr>
                <a:defRPr/>
              </a:pPr>
              <a:t>1</a:t>
            </a:fld>
            <a:endParaRPr lang="en-US"/>
          </a:p>
        </p:txBody>
      </p:sp>
      <p:sp>
        <p:nvSpPr>
          <p:cNvPr id="2055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517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Arial" charset="0"/>
            </a:endParaRPr>
          </a:p>
        </p:txBody>
      </p:sp>
      <p:sp>
        <p:nvSpPr>
          <p:cNvPr id="1525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r" eaLnBrk="1" hangingPunct="1"/>
            <a:fld id="{C18A7AB0-2C88-0549-898E-F7DD2C69FD4B}" type="slidenum">
              <a:rPr lang="en-US" sz="1200"/>
              <a:pPr algn="r" eaLnBrk="1" hangingPunct="1"/>
              <a:t>19</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r" eaLnBrk="1" hangingPunct="1"/>
            <a:fld id="{DC6C5F2D-DA21-2243-8C90-9B64B5F7008D}" type="slidenum">
              <a:rPr lang="en-US"/>
              <a:pPr algn="r" eaLnBrk="1" hangingPunct="1"/>
              <a:t>20</a:t>
            </a:fld>
            <a:endParaRPr lang="en-US"/>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7A104-AC87-4607-A8D0-0E2016298B9A}"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a:lnSpc>
                <a:spcPct val="90000"/>
              </a:lnSpc>
            </a:pPr>
            <a:r>
              <a:rPr lang="en-US"/>
              <a:t>-&gt; For the longest time (and still true today), the big relational database vendors such as Oracle, IBM, Sybase, and a lesser extent Microsoft were the mainstay of how data was stored.</a:t>
            </a:r>
          </a:p>
          <a:p>
            <a:pPr>
              <a:lnSpc>
                <a:spcPct val="90000"/>
              </a:lnSpc>
            </a:pPr>
            <a:r>
              <a:rPr lang="en-US"/>
              <a:t>-&gt; During the Internet boom, startups looking for low-cost RDBMS alternatives turned to MySQL and PostgreSQL.</a:t>
            </a:r>
          </a:p>
          <a:p>
            <a:pPr>
              <a:lnSpc>
                <a:spcPct val="90000"/>
              </a:lnSpc>
            </a:pPr>
            <a:r>
              <a:rPr lang="en-US"/>
              <a:t>-&gt; The ‘Slashdot Effect’ occurs when a popular website links to a smaller site, causing a massive increase in traffic. </a:t>
            </a:r>
          </a:p>
          <a:p>
            <a:pPr>
              <a:lnSpc>
                <a:spcPct val="90000"/>
              </a:lnSpc>
            </a:pPr>
            <a:r>
              <a:rPr lang="en-US"/>
              <a:t>-&gt; Hooking your RDBMS to a web-based application was a recipe for headaches, they are OLTP in nature.  Could have hundreds of thousands of visitors in a short-time span.</a:t>
            </a:r>
          </a:p>
          <a:p>
            <a:pPr>
              <a:lnSpc>
                <a:spcPct val="90000"/>
              </a:lnSpc>
            </a:pPr>
            <a:r>
              <a:rPr lang="en-US"/>
              <a:t>-&gt; To mitigate, began to front the RDBMS with a read-only cache such as memcache to offload a considerable amount of the read traffic. </a:t>
            </a:r>
          </a:p>
          <a:p>
            <a:pPr>
              <a:lnSpc>
                <a:spcPct val="90000"/>
              </a:lnSpc>
            </a:pPr>
            <a:r>
              <a:rPr lang="en-US"/>
              <a:t>-&gt; As datasets grew, the simple memcache/MySQL model (for lower-cost startups) started to become problematic.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2AD755-DD9A-48A9-BDB5-B90783F8BC24}" type="slidenum">
              <a:rPr lang="en-US"/>
              <a:pPr/>
              <a:t>4</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US"/>
              <a:t>-&gt; Best way to provide ACID and a rich query model is to have the dataset on a single machine.</a:t>
            </a:r>
          </a:p>
          <a:p>
            <a:r>
              <a:rPr lang="en-US"/>
              <a:t>-&gt; However, there are limits to scaling up (Vertical Scaling).  </a:t>
            </a:r>
          </a:p>
          <a:p>
            <a:r>
              <a:rPr lang="en-US"/>
              <a:t>-&gt; Past a certain point, an organization will find it is cheaper and more feasible to scale out (horizontal scaling) by adding smaller, more inexpensive (relatively) servers rather than investing in a single larger server. </a:t>
            </a:r>
          </a:p>
          <a:p>
            <a:r>
              <a:rPr lang="en-US"/>
              <a:t>-&gt; A number of different approaches to scaling out (Horizontal Scaling).</a:t>
            </a:r>
          </a:p>
          <a:p>
            <a:r>
              <a:rPr lang="en-US"/>
              <a:t>-&gt; DBAs began to look at master-slave and sharding as a strategy to overcome some of these issues.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7212F4-5C73-433D-9490-376C5E758297}" type="slidenum">
              <a:rPr lang="en-US"/>
              <a:pPr/>
              <a:t>6</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t>-&gt; Different sharding approaches:</a:t>
            </a:r>
          </a:p>
          <a:p>
            <a:r>
              <a:rPr lang="en-US"/>
              <a:t>    -&gt; Vertical Partitioning: Have tables related to a specific feature sit on their own server. May have to rebalance or reshard if tables outgrow server.</a:t>
            </a:r>
          </a:p>
          <a:p>
            <a:r>
              <a:rPr lang="en-US"/>
              <a:t>    -&gt; Range-Based Partitioning: When single table cannot sit on a server, split table onto multiple servers.  Split table based on some critical value range.</a:t>
            </a:r>
          </a:p>
          <a:p>
            <a:r>
              <a:rPr lang="en-US"/>
              <a:t>    -&gt; Key or Hash-Based partitioning:  Use a key value in a hash and use the resulting value as entry into multiple servers.</a:t>
            </a:r>
          </a:p>
          <a:p>
            <a:r>
              <a:rPr lang="en-US"/>
              <a:t>    -&gt; Directory-Based Partitioning: Have a lookup service that has knowledge of the partitioning scheme . This allows for the adding of servers or</a:t>
            </a:r>
          </a:p>
          <a:p>
            <a:r>
              <a:rPr lang="en-US"/>
              <a:t>        changing the partition scheme without changing the application.  </a:t>
            </a:r>
          </a:p>
          <a:p>
            <a:r>
              <a:rPr lang="en-US"/>
              <a:t>-&gt; http://adam.heroku.com/past/2009/7/6/sql_databases_dont_scale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507B36-5333-4989-BEDE-167D4C92A82F}"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-&gt; The multi-master replication system is responsible for propagating data modifications made by each member to the rest of the group, and resolving any conflicts that might arise between concurrent changes made by different members. </a:t>
            </a:r>
          </a:p>
          <a:p>
            <a:r>
              <a:rPr lang="en-US"/>
              <a:t>-&gt; For INSERT-only, data is versioned upon update.</a:t>
            </a:r>
          </a:p>
          <a:p>
            <a:r>
              <a:rPr lang="en-US"/>
              <a:t>-&gt; Data is never DELETED, only inactivated.</a:t>
            </a:r>
          </a:p>
          <a:p>
            <a:r>
              <a:rPr lang="en-US"/>
              <a:t>-&gt; JOINs are expensive with large volumes and don’t work across partitions.</a:t>
            </a:r>
          </a:p>
          <a:p>
            <a:r>
              <a:rPr lang="en-US"/>
              <a:t>-&gt; Denormalization leads to even larger databases, reduces query time.</a:t>
            </a:r>
          </a:p>
          <a:p>
            <a:r>
              <a:rPr lang="en-US"/>
              <a:t>-&gt; Consistency is the responsibility of the application.</a:t>
            </a:r>
          </a:p>
          <a:p>
            <a:r>
              <a:rPr lang="en-US"/>
              <a:t>-&gt; In-memory databases have not caught on mainstream and regular RDBMS are more disk-intensive that memory-intensive.  Vendors looking to fix this.</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305204CC-87FB-3643-B330-8F17E7DCB76A}" type="slidenum">
              <a:rPr lang="fi-FI"/>
              <a:pPr/>
              <a:t>15</a:t>
            </a:fld>
            <a:endParaRPr lang="fi-FI"/>
          </a:p>
        </p:txBody>
      </p:sp>
      <p:sp>
        <p:nvSpPr>
          <p:cNvPr id="66561"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6562"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eaLnBrk="1" hangingPunct="1">
              <a:spcBef>
                <a:spcPts val="395"/>
              </a:spcBef>
            </a:pPr>
            <a:endParaRPr lang="en-US">
              <a:ea typeface="宋体" charset="0"/>
              <a:cs typeface="宋体"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A8A961FB-EBB6-0846-9038-BA0D80A13B6F}" type="slidenum">
              <a:rPr lang="fi-FI"/>
              <a:pPr/>
              <a:t>16</a:t>
            </a:fld>
            <a:endParaRPr lang="fi-FI"/>
          </a:p>
        </p:txBody>
      </p:sp>
      <p:sp>
        <p:nvSpPr>
          <p:cNvPr id="81921"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81922"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eaLnBrk="1" hangingPunct="1">
              <a:spcBef>
                <a:spcPts val="395"/>
              </a:spcBef>
            </a:pPr>
            <a:endParaRPr lang="en-US">
              <a:ea typeface="宋体" charset="0"/>
              <a:cs typeface="宋体"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09E52C54-C870-1942-838A-42FA883CE728}" type="slidenum">
              <a:rPr lang="fi-FI"/>
              <a:pPr/>
              <a:t>17</a:t>
            </a:fld>
            <a:endParaRPr lang="fi-FI"/>
          </a:p>
        </p:txBody>
      </p:sp>
      <p:sp>
        <p:nvSpPr>
          <p:cNvPr id="69633" name="Text Box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9634" name="Text Box 2"/>
          <p:cNvSpPr txBox="1">
            <a:spLocks noGrp="1" noChangeArrowheads="1"/>
          </p:cNvSpPr>
          <p:nvPr>
            <p:ph type="body" idx="1"/>
          </p:nvPr>
        </p:nvSpPr>
        <p:spPr bwMode="auto">
          <a:xfrm>
            <a:off x="685512" y="4343231"/>
            <a:ext cx="5485536" cy="411378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eaLnBrk="1" hangingPunct="1">
              <a:spcBef>
                <a:spcPts val="395"/>
              </a:spcBef>
            </a:pPr>
            <a:endParaRPr lang="en-US">
              <a:ea typeface="宋体" charset="0"/>
              <a:cs typeface="宋体"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Arial" charset="0"/>
            </a:endParaRPr>
          </a:p>
        </p:txBody>
      </p:sp>
      <p:sp>
        <p:nvSpPr>
          <p:cNvPr id="18534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r" eaLnBrk="1" hangingPunct="1"/>
            <a:fld id="{906B36E9-40FB-AA4E-9274-8EACF023B4A8}" type="slidenum">
              <a:rPr lang="en-US" sz="1200"/>
              <a:pPr algn="r" eaLnBrk="1" hangingPunct="1"/>
              <a:t>18</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9415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227362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2243524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4033721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71900"/>
            <a:ext cx="82296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1813769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269334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147099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343150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373935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333701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1827217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241359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670126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IS 257 – Fall 2014</a:t>
            </a:r>
            <a:endParaRPr lang="en-US"/>
          </a:p>
        </p:txBody>
      </p:sp>
    </p:spTree>
    <p:extLst>
      <p:ext uri="{BB962C8B-B14F-4D97-AF65-F5344CB8AC3E}">
        <p14:creationId xmlns:p14="http://schemas.microsoft.com/office/powerpoint/2010/main" val="19638668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jpeg"/><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46" name="Rectangle 22"/>
          <p:cNvSpPr>
            <a:spLocks noChangeArrowheads="1"/>
          </p:cNvSpPr>
          <p:nvPr/>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0" name="Picture 7" descr="logo_small"/>
          <p:cNvPicPr>
            <a:picLocks noChangeAspect="1" noChangeArrowheads="1"/>
          </p:cNvPicPr>
          <p:nvPr/>
        </p:nvPicPr>
        <p:blipFill>
          <a:blip r:embed="rId16">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7" descr="southhall"/>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defRPr/>
            </a:pPr>
            <a:endParaRPr lang="en-US" sz="1000" b="1" dirty="0">
              <a:solidFill>
                <a:srgbClr val="FFFFFF"/>
              </a:solidFill>
              <a:latin typeface="Futura Md BT" charset="0"/>
              <a:cs typeface="+mn-cs"/>
            </a:endParaRPr>
          </a:p>
          <a:p>
            <a:pPr algn="r">
              <a:defRPr/>
            </a:pPr>
            <a:r>
              <a:rPr lang="en-US" sz="1000" b="1" dirty="0" smtClean="0">
                <a:solidFill>
                  <a:srgbClr val="FFFFFF"/>
                </a:solidFill>
                <a:latin typeface="Futura Md BT" charset="0"/>
                <a:cs typeface="+mn-cs"/>
              </a:rPr>
              <a:t>2014.11.25- </a:t>
            </a:r>
            <a:r>
              <a:rPr lang="en-US" sz="1000" b="1" dirty="0">
                <a:solidFill>
                  <a:srgbClr val="FFFFFF"/>
                </a:solidFill>
                <a:latin typeface="Futura Md BT" charset="0"/>
                <a:cs typeface="+mn-cs"/>
              </a:rPr>
              <a:t>SLIDE </a:t>
            </a:r>
            <a:fld id="{12595E83-F82E-5045-BA52-E5007B63EBA9}" type="slidenum">
              <a:rPr lang="en-US" sz="1000" b="1">
                <a:solidFill>
                  <a:srgbClr val="FFFFFF"/>
                </a:solidFill>
                <a:latin typeface="Futura Md BT" charset="0"/>
                <a:cs typeface="+mn-cs"/>
              </a:rPr>
              <a:pPr algn="r">
                <a:defRPr/>
              </a:pPr>
              <a:t>‹#›</a:t>
            </a:fld>
            <a:r>
              <a:rPr lang="en-US" sz="1000" b="1" dirty="0">
                <a:solidFill>
                  <a:srgbClr val="FFFFFF"/>
                </a:solidFill>
                <a:latin typeface="Futura Md BT" charset="0"/>
                <a:cs typeface="+mn-cs"/>
              </a:rPr>
              <a:t>	</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dirty="0" smtClean="0">
                <a:solidFill>
                  <a:srgbClr val="FFFFFF"/>
                </a:solidFill>
                <a:latin typeface="+mj-lt"/>
                <a:cs typeface="+mn-cs"/>
              </a:defRPr>
            </a:lvl1pPr>
          </a:lstStyle>
          <a:p>
            <a:pPr>
              <a:defRPr/>
            </a:pPr>
            <a:r>
              <a:rPr lang="en-US" smtClean="0"/>
              <a:t>IS 257 – Fall 2014</a:t>
            </a:r>
            <a:endParaRPr lang="en-US" dirty="0"/>
          </a:p>
        </p:txBody>
      </p:sp>
      <p:sp>
        <p:nvSpPr>
          <p:cNvPr id="1047" name="Rectangle 23"/>
          <p:cNvSpPr>
            <a:spLocks noChangeArrowheads="1"/>
          </p:cNvSpPr>
          <p:nvPr userDrawn="1"/>
        </p:nvSpPr>
        <p:spPr bwMode="auto">
          <a:xfrm>
            <a:off x="8229600" y="-1588"/>
            <a:ext cx="914400" cy="91440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pic>
        <p:nvPicPr>
          <p:cNvPr id="1035" name="Picture 24" descr="southhall"/>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25" descr="logo"/>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xmlns:p14="http://schemas.microsoft.com/office/powerpoint/2010/main" id="1" dur="indefinite" restart="never" nodeType="tmRoot"/>
      </p:par>
    </p:tnLst>
  </p:timing>
  <p:hf sldNum="0" hdr="0" ftr="0"/>
  <p:txStyles>
    <p:titleStyle>
      <a:lvl1pPr algn="l" rtl="0" eaLnBrk="0" fontAlgn="base" hangingPunct="0">
        <a:spcBef>
          <a:spcPct val="0"/>
        </a:spcBef>
        <a:spcAft>
          <a:spcPct val="0"/>
        </a:spcAft>
        <a:defRPr sz="4000">
          <a:solidFill>
            <a:srgbClr val="FFFFFF"/>
          </a:solidFill>
          <a:latin typeface="+mj-lt"/>
          <a:ea typeface="+mj-ea"/>
          <a:cs typeface="ＭＳ Ｐゴシック" charset="0"/>
        </a:defRPr>
      </a:lvl1pPr>
      <a:lvl2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2pPr>
      <a:lvl3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3pPr>
      <a:lvl4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4pPr>
      <a:lvl5pPr algn="l" rtl="0" eaLnBrk="0" fontAlgn="base" hangingPunct="0">
        <a:spcBef>
          <a:spcPct val="0"/>
        </a:spcBef>
        <a:spcAft>
          <a:spcPct val="0"/>
        </a:spcAft>
        <a:defRPr sz="4000">
          <a:solidFill>
            <a:srgbClr val="FFFFFF"/>
          </a:solidFill>
          <a:latin typeface="Futura Md BT" charset="0"/>
          <a:ea typeface="ＭＳ Ｐゴシック" charset="0"/>
          <a:cs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quarter" idx="10"/>
          </p:nvPr>
        </p:nvSpPr>
        <p:spPr/>
        <p:txBody>
          <a:bodyPr/>
          <a:lstStyle/>
          <a:p>
            <a:pPr>
              <a:defRPr/>
            </a:pPr>
            <a:r>
              <a:rPr lang="en-US" smtClean="0"/>
              <a:t>IS 257 – Fall 2014</a:t>
            </a:r>
            <a:endParaRPr lang="en-US"/>
          </a:p>
        </p:txBody>
      </p:sp>
      <p:sp>
        <p:nvSpPr>
          <p:cNvPr id="7" name="Rectangle 2"/>
          <p:cNvSpPr>
            <a:spLocks noGrp="1" noChangeArrowheads="1"/>
          </p:cNvSpPr>
          <p:nvPr>
            <p:ph type="title"/>
          </p:nvPr>
        </p:nvSpPr>
        <p:spPr>
          <a:xfrm>
            <a:off x="457200" y="1524000"/>
            <a:ext cx="7772400" cy="914400"/>
          </a:xfrm>
        </p:spPr>
        <p:txBody>
          <a:bodyPr/>
          <a:lstStyle/>
          <a:p>
            <a:pPr algn="ctr"/>
            <a:r>
              <a:rPr lang="en-US" b="1" dirty="0" err="1" smtClean="0">
                <a:solidFill>
                  <a:schemeClr val="tx1"/>
                </a:solidFill>
              </a:rPr>
              <a:t>NewSQL</a:t>
            </a:r>
            <a:r>
              <a:rPr lang="en-US" b="1" dirty="0" smtClean="0">
                <a:solidFill>
                  <a:schemeClr val="tx1"/>
                </a:solidFill>
              </a:rPr>
              <a:t> and </a:t>
            </a:r>
            <a:r>
              <a:rPr lang="en-US" b="1" dirty="0" err="1" smtClean="0">
                <a:solidFill>
                  <a:schemeClr val="tx1"/>
                </a:solidFill>
              </a:rPr>
              <a:t>VoltDB</a:t>
            </a:r>
            <a:endParaRPr lang="en-US" b="1" dirty="0">
              <a:solidFill>
                <a:schemeClr val="tx1"/>
              </a:solidFill>
            </a:endParaRPr>
          </a:p>
        </p:txBody>
      </p:sp>
      <p:sp>
        <p:nvSpPr>
          <p:cNvPr id="9" name="Rectangle 3"/>
          <p:cNvSpPr txBox="1">
            <a:spLocks noChangeArrowheads="1"/>
          </p:cNvSpPr>
          <p:nvPr/>
        </p:nvSpPr>
        <p:spPr>
          <a:xfrm>
            <a:off x="1371600" y="3886200"/>
            <a:ext cx="6400800" cy="1752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gn="ctr">
              <a:buNone/>
            </a:pPr>
            <a:r>
              <a:rPr lang="en-US" sz="2800" smtClean="0"/>
              <a:t>University of California, Berkeley</a:t>
            </a:r>
          </a:p>
          <a:p>
            <a:pPr marL="0" indent="0" algn="ctr">
              <a:buNone/>
            </a:pPr>
            <a:r>
              <a:rPr lang="en-US" sz="2800" smtClean="0"/>
              <a:t>School of Information</a:t>
            </a:r>
          </a:p>
          <a:p>
            <a:pPr marL="0" indent="0" algn="ctr">
              <a:buNone/>
            </a:pPr>
            <a:r>
              <a:rPr lang="en-US" sz="2800" i="1" smtClean="0"/>
              <a:t>IS 257: Database Management</a:t>
            </a:r>
            <a:endParaRPr lang="en-US" i="1"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cs typeface="+mj-cs"/>
              </a:rPr>
              <a:t>Example</a:t>
            </a:r>
          </a:p>
        </p:txBody>
      </p:sp>
      <p:sp>
        <p:nvSpPr>
          <p:cNvPr id="7171" name="Rectangle 3"/>
          <p:cNvSpPr>
            <a:spLocks noGrp="1" noChangeArrowheads="1"/>
          </p:cNvSpPr>
          <p:nvPr>
            <p:ph type="body" idx="1"/>
          </p:nvPr>
        </p:nvSpPr>
        <p:spPr/>
        <p:txBody>
          <a:bodyPr/>
          <a:lstStyle/>
          <a:p>
            <a:pPr eaLnBrk="1" hangingPunct="1">
              <a:defRPr/>
            </a:pPr>
            <a:r>
              <a:rPr lang="en-US" smtClean="0">
                <a:cs typeface="+mn-cs"/>
              </a:rPr>
              <a:t>Page 1: the weather is good</a:t>
            </a:r>
          </a:p>
          <a:p>
            <a:pPr eaLnBrk="1" hangingPunct="1">
              <a:defRPr/>
            </a:pPr>
            <a:r>
              <a:rPr lang="en-US" smtClean="0">
                <a:cs typeface="+mn-cs"/>
              </a:rPr>
              <a:t>Page 2: today is good</a:t>
            </a:r>
          </a:p>
          <a:p>
            <a:pPr eaLnBrk="1" hangingPunct="1">
              <a:defRPr/>
            </a:pPr>
            <a:r>
              <a:rPr lang="en-US" smtClean="0">
                <a:cs typeface="+mn-cs"/>
              </a:rPr>
              <a:t>Page 3: good weather is good.</a:t>
            </a:r>
          </a:p>
        </p:txBody>
      </p:sp>
      <p:sp>
        <p:nvSpPr>
          <p:cNvPr id="96259" name="TextBox 3"/>
          <p:cNvSpPr txBox="1">
            <a:spLocks noChangeArrowheads="1"/>
          </p:cNvSpPr>
          <p:nvPr/>
        </p:nvSpPr>
        <p:spPr bwMode="auto">
          <a:xfrm>
            <a:off x="3482975" y="6172200"/>
            <a:ext cx="5661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a:solidFill>
                  <a:srgbClr val="FF0000"/>
                </a:solidFill>
              </a:rPr>
              <a:t>From “</a:t>
            </a:r>
            <a:r>
              <a:rPr lang="en-US" altLang="ja-JP">
                <a:solidFill>
                  <a:srgbClr val="FF0000"/>
                </a:solidFill>
              </a:rPr>
              <a:t>MapReduce: Simplified data Processing… </a:t>
            </a:r>
            <a:r>
              <a:rPr lang="en-US">
                <a:solidFill>
                  <a:srgbClr val="FF0000"/>
                </a:solidFill>
              </a:rPr>
              <a:t>”</a:t>
            </a:r>
            <a:r>
              <a:rPr lang="en-US" altLang="ja-JP">
                <a:solidFill>
                  <a:srgbClr val="FF0000"/>
                </a:solidFill>
              </a:rPr>
              <a:t>, Jeffrey Dean and Sanjay Ghemawat</a:t>
            </a:r>
            <a:endParaRPr lang="en-US">
              <a:solidFill>
                <a:srgbClr val="FF0000"/>
              </a:solidFill>
            </a:endParaRPr>
          </a:p>
        </p:txBody>
      </p:sp>
      <p:sp>
        <p:nvSpPr>
          <p:cNvPr id="2" name="Date Placeholder 1"/>
          <p:cNvSpPr>
            <a:spLocks noGrp="1"/>
          </p:cNvSpPr>
          <p:nvPr>
            <p:ph type="dt" sz="half" idx="10"/>
          </p:nvPr>
        </p:nvSpPr>
        <p:spPr/>
        <p:txBody>
          <a:bodyPr/>
          <a:lstStyle/>
          <a:p>
            <a:pPr>
              <a:defRPr/>
            </a:pPr>
            <a:r>
              <a:rPr lang="en-US" smtClean="0"/>
              <a:t>IS 257 – Fall 2014</a:t>
            </a: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cs typeface="+mj-cs"/>
              </a:rPr>
              <a:t>Map output</a:t>
            </a:r>
          </a:p>
        </p:txBody>
      </p:sp>
      <p:sp>
        <p:nvSpPr>
          <p:cNvPr id="8195" name="Rectangle 3"/>
          <p:cNvSpPr>
            <a:spLocks noGrp="1" noChangeArrowheads="1"/>
          </p:cNvSpPr>
          <p:nvPr>
            <p:ph type="body" idx="1"/>
          </p:nvPr>
        </p:nvSpPr>
        <p:spPr/>
        <p:txBody>
          <a:bodyPr/>
          <a:lstStyle/>
          <a:p>
            <a:pPr eaLnBrk="1" hangingPunct="1">
              <a:defRPr/>
            </a:pPr>
            <a:r>
              <a:rPr lang="en-US" smtClean="0">
                <a:cs typeface="+mn-cs"/>
              </a:rPr>
              <a:t>Worker 1: </a:t>
            </a:r>
          </a:p>
          <a:p>
            <a:pPr lvl="1" eaLnBrk="1" hangingPunct="1">
              <a:defRPr/>
            </a:pPr>
            <a:r>
              <a:rPr lang="en-US" smtClean="0"/>
              <a:t>(the 1), (weather 1), (is 1), (good 1).</a:t>
            </a:r>
          </a:p>
          <a:p>
            <a:pPr eaLnBrk="1" hangingPunct="1">
              <a:defRPr/>
            </a:pPr>
            <a:r>
              <a:rPr lang="en-US" smtClean="0">
                <a:cs typeface="+mn-cs"/>
              </a:rPr>
              <a:t>Worker 2: </a:t>
            </a:r>
          </a:p>
          <a:p>
            <a:pPr lvl="1" eaLnBrk="1" hangingPunct="1">
              <a:defRPr/>
            </a:pPr>
            <a:r>
              <a:rPr lang="en-US" smtClean="0"/>
              <a:t>(today 1), (is 1), (good 1).</a:t>
            </a:r>
          </a:p>
          <a:p>
            <a:pPr eaLnBrk="1" hangingPunct="1">
              <a:defRPr/>
            </a:pPr>
            <a:r>
              <a:rPr lang="en-US" smtClean="0">
                <a:cs typeface="+mn-cs"/>
              </a:rPr>
              <a:t>Worker 3: </a:t>
            </a:r>
          </a:p>
          <a:p>
            <a:pPr lvl="1" eaLnBrk="1" hangingPunct="1">
              <a:defRPr/>
            </a:pPr>
            <a:r>
              <a:rPr lang="en-US" smtClean="0"/>
              <a:t>(good 1), (weather 1), (is 1), (good 1).</a:t>
            </a:r>
          </a:p>
        </p:txBody>
      </p:sp>
      <p:sp>
        <p:nvSpPr>
          <p:cNvPr id="97283" name="TextBox 3"/>
          <p:cNvSpPr txBox="1">
            <a:spLocks noChangeArrowheads="1"/>
          </p:cNvSpPr>
          <p:nvPr/>
        </p:nvSpPr>
        <p:spPr bwMode="auto">
          <a:xfrm>
            <a:off x="3482975" y="6172200"/>
            <a:ext cx="5661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a:solidFill>
                  <a:srgbClr val="FF0000"/>
                </a:solidFill>
              </a:rPr>
              <a:t>From “</a:t>
            </a:r>
            <a:r>
              <a:rPr lang="en-US" altLang="ja-JP">
                <a:solidFill>
                  <a:srgbClr val="FF0000"/>
                </a:solidFill>
              </a:rPr>
              <a:t>MapReduce: Simplified data Processing… </a:t>
            </a:r>
            <a:r>
              <a:rPr lang="en-US">
                <a:solidFill>
                  <a:srgbClr val="FF0000"/>
                </a:solidFill>
              </a:rPr>
              <a:t>”</a:t>
            </a:r>
            <a:r>
              <a:rPr lang="en-US" altLang="ja-JP">
                <a:solidFill>
                  <a:srgbClr val="FF0000"/>
                </a:solidFill>
              </a:rPr>
              <a:t>, Jeffrey Dean and Sanjay Ghemawat</a:t>
            </a:r>
            <a:endParaRPr lang="en-US">
              <a:solidFill>
                <a:srgbClr val="FF0000"/>
              </a:solidFill>
            </a:endParaRPr>
          </a:p>
        </p:txBody>
      </p:sp>
      <p:sp>
        <p:nvSpPr>
          <p:cNvPr id="2" name="Date Placeholder 1"/>
          <p:cNvSpPr>
            <a:spLocks noGrp="1"/>
          </p:cNvSpPr>
          <p:nvPr>
            <p:ph type="dt" sz="half" idx="10"/>
          </p:nvPr>
        </p:nvSpPr>
        <p:spPr/>
        <p:txBody>
          <a:bodyPr/>
          <a:lstStyle/>
          <a:p>
            <a:pPr>
              <a:defRPr/>
            </a:pPr>
            <a:r>
              <a:rPr lang="en-US" smtClean="0"/>
              <a:t>IS 257 – Fall 2014</a:t>
            </a:r>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cs typeface="+mj-cs"/>
              </a:rPr>
              <a:t>Reduce Input</a:t>
            </a:r>
          </a:p>
        </p:txBody>
      </p:sp>
      <p:sp>
        <p:nvSpPr>
          <p:cNvPr id="9219" name="Rectangle 3"/>
          <p:cNvSpPr>
            <a:spLocks noGrp="1" noChangeArrowheads="1"/>
          </p:cNvSpPr>
          <p:nvPr>
            <p:ph type="body" idx="1"/>
          </p:nvPr>
        </p:nvSpPr>
        <p:spPr/>
        <p:txBody>
          <a:bodyPr/>
          <a:lstStyle/>
          <a:p>
            <a:pPr eaLnBrk="1" hangingPunct="1">
              <a:lnSpc>
                <a:spcPct val="90000"/>
              </a:lnSpc>
              <a:defRPr/>
            </a:pPr>
            <a:r>
              <a:rPr lang="en-US" sz="2800" smtClean="0">
                <a:cs typeface="+mn-cs"/>
              </a:rPr>
              <a:t>Worker 1:</a:t>
            </a:r>
          </a:p>
          <a:p>
            <a:pPr lvl="1" eaLnBrk="1" hangingPunct="1">
              <a:lnSpc>
                <a:spcPct val="90000"/>
              </a:lnSpc>
              <a:defRPr/>
            </a:pPr>
            <a:r>
              <a:rPr lang="en-US" sz="2400" smtClean="0"/>
              <a:t>(the 1)</a:t>
            </a:r>
          </a:p>
          <a:p>
            <a:pPr eaLnBrk="1" hangingPunct="1">
              <a:lnSpc>
                <a:spcPct val="90000"/>
              </a:lnSpc>
              <a:defRPr/>
            </a:pPr>
            <a:r>
              <a:rPr lang="en-US" sz="2800" smtClean="0">
                <a:cs typeface="+mn-cs"/>
              </a:rPr>
              <a:t>Worker 2:</a:t>
            </a:r>
          </a:p>
          <a:p>
            <a:pPr lvl="1" eaLnBrk="1" hangingPunct="1">
              <a:lnSpc>
                <a:spcPct val="90000"/>
              </a:lnSpc>
              <a:defRPr/>
            </a:pPr>
            <a:r>
              <a:rPr lang="en-US" sz="2400" smtClean="0"/>
              <a:t>(is 1), (is 1), (is 1)</a:t>
            </a:r>
          </a:p>
          <a:p>
            <a:pPr eaLnBrk="1" hangingPunct="1">
              <a:lnSpc>
                <a:spcPct val="90000"/>
              </a:lnSpc>
              <a:defRPr/>
            </a:pPr>
            <a:r>
              <a:rPr lang="en-US" sz="2800" smtClean="0">
                <a:cs typeface="+mn-cs"/>
              </a:rPr>
              <a:t>Worker 3:</a:t>
            </a:r>
          </a:p>
          <a:p>
            <a:pPr lvl="1" eaLnBrk="1" hangingPunct="1">
              <a:lnSpc>
                <a:spcPct val="90000"/>
              </a:lnSpc>
              <a:defRPr/>
            </a:pPr>
            <a:r>
              <a:rPr lang="en-US" sz="2400" smtClean="0"/>
              <a:t>(weather 1), (weather 1)</a:t>
            </a:r>
          </a:p>
          <a:p>
            <a:pPr eaLnBrk="1" hangingPunct="1">
              <a:lnSpc>
                <a:spcPct val="90000"/>
              </a:lnSpc>
              <a:defRPr/>
            </a:pPr>
            <a:r>
              <a:rPr lang="en-US" sz="2800" smtClean="0">
                <a:cs typeface="+mn-cs"/>
              </a:rPr>
              <a:t>Worker 4:</a:t>
            </a:r>
          </a:p>
          <a:p>
            <a:pPr lvl="1" eaLnBrk="1" hangingPunct="1">
              <a:lnSpc>
                <a:spcPct val="90000"/>
              </a:lnSpc>
              <a:defRPr/>
            </a:pPr>
            <a:r>
              <a:rPr lang="en-US" sz="2400" smtClean="0"/>
              <a:t>(today 1)</a:t>
            </a:r>
          </a:p>
          <a:p>
            <a:pPr eaLnBrk="1" hangingPunct="1">
              <a:lnSpc>
                <a:spcPct val="90000"/>
              </a:lnSpc>
              <a:defRPr/>
            </a:pPr>
            <a:r>
              <a:rPr lang="en-US" sz="2800" smtClean="0">
                <a:cs typeface="+mn-cs"/>
              </a:rPr>
              <a:t>Worker 5:</a:t>
            </a:r>
          </a:p>
          <a:p>
            <a:pPr lvl="1" eaLnBrk="1" hangingPunct="1">
              <a:lnSpc>
                <a:spcPct val="90000"/>
              </a:lnSpc>
              <a:defRPr/>
            </a:pPr>
            <a:r>
              <a:rPr lang="en-US" sz="2400" smtClean="0"/>
              <a:t>(good 1), (good 1), (good 1), (good 1)</a:t>
            </a:r>
          </a:p>
        </p:txBody>
      </p:sp>
      <p:sp>
        <p:nvSpPr>
          <p:cNvPr id="98307" name="TextBox 3"/>
          <p:cNvSpPr txBox="1">
            <a:spLocks noChangeArrowheads="1"/>
          </p:cNvSpPr>
          <p:nvPr/>
        </p:nvSpPr>
        <p:spPr bwMode="auto">
          <a:xfrm>
            <a:off x="3482975" y="6172200"/>
            <a:ext cx="5661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a:solidFill>
                  <a:srgbClr val="FF0000"/>
                </a:solidFill>
              </a:rPr>
              <a:t>From “</a:t>
            </a:r>
            <a:r>
              <a:rPr lang="en-US" altLang="ja-JP">
                <a:solidFill>
                  <a:srgbClr val="FF0000"/>
                </a:solidFill>
              </a:rPr>
              <a:t>MapReduce: Simplified data Processing… </a:t>
            </a:r>
            <a:r>
              <a:rPr lang="en-US">
                <a:solidFill>
                  <a:srgbClr val="FF0000"/>
                </a:solidFill>
              </a:rPr>
              <a:t>”</a:t>
            </a:r>
            <a:r>
              <a:rPr lang="en-US" altLang="ja-JP">
                <a:solidFill>
                  <a:srgbClr val="FF0000"/>
                </a:solidFill>
              </a:rPr>
              <a:t>, Jeffrey Dean and Sanjay Ghemawat</a:t>
            </a:r>
            <a:endParaRPr lang="en-US">
              <a:solidFill>
                <a:srgbClr val="FF0000"/>
              </a:solidFill>
            </a:endParaRPr>
          </a:p>
        </p:txBody>
      </p:sp>
      <p:sp>
        <p:nvSpPr>
          <p:cNvPr id="2" name="Date Placeholder 1"/>
          <p:cNvSpPr>
            <a:spLocks noGrp="1"/>
          </p:cNvSpPr>
          <p:nvPr>
            <p:ph type="dt" sz="half" idx="10"/>
          </p:nvPr>
        </p:nvSpPr>
        <p:spPr/>
        <p:txBody>
          <a:bodyPr/>
          <a:lstStyle/>
          <a:p>
            <a:pPr>
              <a:defRPr/>
            </a:pPr>
            <a:r>
              <a:rPr lang="en-US" smtClean="0"/>
              <a:t>IS 257 – Fall 2014</a:t>
            </a:r>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cs typeface="+mj-cs"/>
              </a:rPr>
              <a:t>Reduce Output</a:t>
            </a:r>
          </a:p>
        </p:txBody>
      </p:sp>
      <p:sp>
        <p:nvSpPr>
          <p:cNvPr id="10243" name="Rectangle 3"/>
          <p:cNvSpPr>
            <a:spLocks noGrp="1" noChangeArrowheads="1"/>
          </p:cNvSpPr>
          <p:nvPr>
            <p:ph type="body" idx="1"/>
          </p:nvPr>
        </p:nvSpPr>
        <p:spPr/>
        <p:txBody>
          <a:bodyPr/>
          <a:lstStyle/>
          <a:p>
            <a:pPr eaLnBrk="1" hangingPunct="1">
              <a:lnSpc>
                <a:spcPct val="90000"/>
              </a:lnSpc>
              <a:defRPr/>
            </a:pPr>
            <a:r>
              <a:rPr lang="en-US" sz="2800" smtClean="0">
                <a:cs typeface="+mn-cs"/>
              </a:rPr>
              <a:t>Worker 1:</a:t>
            </a:r>
          </a:p>
          <a:p>
            <a:pPr lvl="1" eaLnBrk="1" hangingPunct="1">
              <a:lnSpc>
                <a:spcPct val="90000"/>
              </a:lnSpc>
              <a:defRPr/>
            </a:pPr>
            <a:r>
              <a:rPr lang="en-US" sz="2400" smtClean="0"/>
              <a:t>(the 1)</a:t>
            </a:r>
          </a:p>
          <a:p>
            <a:pPr eaLnBrk="1" hangingPunct="1">
              <a:lnSpc>
                <a:spcPct val="90000"/>
              </a:lnSpc>
              <a:defRPr/>
            </a:pPr>
            <a:r>
              <a:rPr lang="en-US" sz="2800" smtClean="0">
                <a:cs typeface="+mn-cs"/>
              </a:rPr>
              <a:t>Worker 2:</a:t>
            </a:r>
          </a:p>
          <a:p>
            <a:pPr lvl="1" eaLnBrk="1" hangingPunct="1">
              <a:lnSpc>
                <a:spcPct val="90000"/>
              </a:lnSpc>
              <a:defRPr/>
            </a:pPr>
            <a:r>
              <a:rPr lang="en-US" sz="2400" smtClean="0"/>
              <a:t>(is 3)</a:t>
            </a:r>
          </a:p>
          <a:p>
            <a:pPr eaLnBrk="1" hangingPunct="1">
              <a:lnSpc>
                <a:spcPct val="90000"/>
              </a:lnSpc>
              <a:defRPr/>
            </a:pPr>
            <a:r>
              <a:rPr lang="en-US" sz="2800" smtClean="0">
                <a:cs typeface="+mn-cs"/>
              </a:rPr>
              <a:t>Worker 3:</a:t>
            </a:r>
          </a:p>
          <a:p>
            <a:pPr lvl="1" eaLnBrk="1" hangingPunct="1">
              <a:lnSpc>
                <a:spcPct val="90000"/>
              </a:lnSpc>
              <a:defRPr/>
            </a:pPr>
            <a:r>
              <a:rPr lang="en-US" sz="2400" smtClean="0"/>
              <a:t>(weather 2)</a:t>
            </a:r>
          </a:p>
          <a:p>
            <a:pPr eaLnBrk="1" hangingPunct="1">
              <a:lnSpc>
                <a:spcPct val="90000"/>
              </a:lnSpc>
              <a:defRPr/>
            </a:pPr>
            <a:r>
              <a:rPr lang="en-US" sz="2800" smtClean="0">
                <a:cs typeface="+mn-cs"/>
              </a:rPr>
              <a:t>Worker 4:</a:t>
            </a:r>
          </a:p>
          <a:p>
            <a:pPr lvl="1" eaLnBrk="1" hangingPunct="1">
              <a:lnSpc>
                <a:spcPct val="90000"/>
              </a:lnSpc>
              <a:defRPr/>
            </a:pPr>
            <a:r>
              <a:rPr lang="en-US" sz="2400" smtClean="0"/>
              <a:t>(today 1)</a:t>
            </a:r>
          </a:p>
          <a:p>
            <a:pPr eaLnBrk="1" hangingPunct="1">
              <a:lnSpc>
                <a:spcPct val="90000"/>
              </a:lnSpc>
              <a:defRPr/>
            </a:pPr>
            <a:r>
              <a:rPr lang="en-US" sz="2800" smtClean="0">
                <a:cs typeface="+mn-cs"/>
              </a:rPr>
              <a:t>Worker 5:</a:t>
            </a:r>
          </a:p>
          <a:p>
            <a:pPr lvl="1" eaLnBrk="1" hangingPunct="1">
              <a:lnSpc>
                <a:spcPct val="90000"/>
              </a:lnSpc>
              <a:defRPr/>
            </a:pPr>
            <a:r>
              <a:rPr lang="en-US" sz="2400" smtClean="0"/>
              <a:t>(good 4)</a:t>
            </a:r>
          </a:p>
        </p:txBody>
      </p:sp>
      <p:sp>
        <p:nvSpPr>
          <p:cNvPr id="99331" name="TextBox 3"/>
          <p:cNvSpPr txBox="1">
            <a:spLocks noChangeArrowheads="1"/>
          </p:cNvSpPr>
          <p:nvPr/>
        </p:nvSpPr>
        <p:spPr bwMode="auto">
          <a:xfrm>
            <a:off x="3482975" y="6172200"/>
            <a:ext cx="5661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algn="ctr"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algn="ctr"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algn="ctr"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algn="ctr"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a:solidFill>
                  <a:srgbClr val="FF0000"/>
                </a:solidFill>
              </a:rPr>
              <a:t>From “</a:t>
            </a:r>
            <a:r>
              <a:rPr lang="en-US" altLang="ja-JP">
                <a:solidFill>
                  <a:srgbClr val="FF0000"/>
                </a:solidFill>
              </a:rPr>
              <a:t>MapReduce: Simplified data Processing… </a:t>
            </a:r>
            <a:r>
              <a:rPr lang="en-US">
                <a:solidFill>
                  <a:srgbClr val="FF0000"/>
                </a:solidFill>
              </a:rPr>
              <a:t>”</a:t>
            </a:r>
            <a:r>
              <a:rPr lang="en-US" altLang="ja-JP">
                <a:solidFill>
                  <a:srgbClr val="FF0000"/>
                </a:solidFill>
              </a:rPr>
              <a:t>, Jeffrey Dean and Sanjay Ghemawat</a:t>
            </a:r>
            <a:endParaRPr lang="en-US">
              <a:solidFill>
                <a:srgbClr val="FF0000"/>
              </a:solidFill>
            </a:endParaRPr>
          </a:p>
        </p:txBody>
      </p:sp>
      <p:sp>
        <p:nvSpPr>
          <p:cNvPr id="2" name="Date Placeholder 1"/>
          <p:cNvSpPr>
            <a:spLocks noGrp="1"/>
          </p:cNvSpPr>
          <p:nvPr>
            <p:ph type="dt" sz="half" idx="10"/>
          </p:nvPr>
        </p:nvSpPr>
        <p:spPr/>
        <p:txBody>
          <a:bodyPr/>
          <a:lstStyle/>
          <a:p>
            <a:pPr>
              <a:defRPr/>
            </a:pPr>
            <a:r>
              <a:rPr lang="en-US" smtClean="0"/>
              <a:t>IS 257 – Fall 2014</a:t>
            </a:r>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But – Raw </a:t>
            </a:r>
            <a:r>
              <a:rPr lang="en-US" dirty="0" err="1" smtClean="0"/>
              <a:t>Hadoop</a:t>
            </a:r>
            <a:r>
              <a:rPr lang="en-US" dirty="0" smtClean="0"/>
              <a:t> means code</a:t>
            </a:r>
            <a:endParaRPr lang="en-US" dirty="0"/>
          </a:p>
        </p:txBody>
      </p:sp>
      <p:sp>
        <p:nvSpPr>
          <p:cNvPr id="7" name="Content Placeholder 6"/>
          <p:cNvSpPr>
            <a:spLocks noGrp="1"/>
          </p:cNvSpPr>
          <p:nvPr>
            <p:ph idx="1"/>
          </p:nvPr>
        </p:nvSpPr>
        <p:spPr/>
        <p:txBody>
          <a:bodyPr/>
          <a:lstStyle/>
          <a:p>
            <a:r>
              <a:rPr lang="en-US" dirty="0" smtClean="0"/>
              <a:t>Most people don’t want to write code if they don’t have to</a:t>
            </a:r>
          </a:p>
          <a:p>
            <a:r>
              <a:rPr lang="en-US" dirty="0" smtClean="0"/>
              <a:t>Various tools layered on top of </a:t>
            </a:r>
            <a:r>
              <a:rPr lang="en-US" dirty="0" err="1" smtClean="0"/>
              <a:t>Hadoop</a:t>
            </a:r>
            <a:r>
              <a:rPr lang="en-US" dirty="0"/>
              <a:t> </a:t>
            </a:r>
            <a:r>
              <a:rPr lang="en-US" dirty="0" smtClean="0"/>
              <a:t>give different, and more familiar, interfaces  </a:t>
            </a:r>
          </a:p>
          <a:p>
            <a:r>
              <a:rPr lang="en-US" dirty="0" err="1" smtClean="0"/>
              <a:t>Hbase</a:t>
            </a:r>
            <a:r>
              <a:rPr lang="en-US" dirty="0" smtClean="0"/>
              <a:t> – intended to be a </a:t>
            </a:r>
            <a:r>
              <a:rPr lang="en-US" dirty="0" err="1" smtClean="0"/>
              <a:t>NoSQL</a:t>
            </a:r>
            <a:r>
              <a:rPr lang="en-US" dirty="0" smtClean="0"/>
              <a:t> database abstraction for </a:t>
            </a:r>
            <a:r>
              <a:rPr lang="en-US" dirty="0" err="1" smtClean="0"/>
              <a:t>Hadoop</a:t>
            </a:r>
            <a:endParaRPr lang="en-US" dirty="0" smtClean="0"/>
          </a:p>
          <a:p>
            <a:r>
              <a:rPr lang="en-US" dirty="0" smtClean="0"/>
              <a:t>Hive and it’s SQL-like language </a:t>
            </a:r>
          </a:p>
        </p:txBody>
      </p:sp>
      <p:sp>
        <p:nvSpPr>
          <p:cNvPr id="5" name="Date Placeholder 4"/>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32484732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ctrTitle"/>
          </p:nvPr>
        </p:nvSpPr>
        <p:spPr/>
        <p:txBody>
          <a:bodyPr/>
          <a:lstStyle/>
          <a:p>
            <a:r>
              <a:rPr lang="fi-FI" smtClean="0"/>
              <a:t>Introduction to Pig</a:t>
            </a:r>
            <a:endParaRPr lang="fi-FI"/>
          </a:p>
        </p:txBody>
      </p:sp>
      <p:sp>
        <p:nvSpPr>
          <p:cNvPr id="13314" name="Rectangle 2"/>
          <p:cNvSpPr>
            <a:spLocks noGrp="1" noChangeArrowheads="1"/>
          </p:cNvSpPr>
          <p:nvPr>
            <p:ph type="subTitle" idx="1"/>
          </p:nvPr>
        </p:nvSpPr>
        <p:spPr>
          <a:xfrm>
            <a:off x="1371600" y="2514600"/>
            <a:ext cx="6400800" cy="1752600"/>
          </a:xfrm>
        </p:spPr>
        <p:txBody>
          <a:bodyPr/>
          <a:lstStyle/>
          <a:p>
            <a:r>
              <a:rPr lang="fi-FI" sz="4400" b="1" dirty="0" smtClean="0"/>
              <a:t>PIG – A </a:t>
            </a:r>
            <a:r>
              <a:rPr lang="fi-FI" sz="4400" b="1" dirty="0" err="1" smtClean="0"/>
              <a:t>data-flow</a:t>
            </a:r>
            <a:r>
              <a:rPr lang="fi-FI" sz="4400" b="1" dirty="0" smtClean="0"/>
              <a:t> </a:t>
            </a:r>
            <a:r>
              <a:rPr lang="fi-FI" sz="4400" b="1" dirty="0" err="1" smtClean="0"/>
              <a:t>language</a:t>
            </a:r>
            <a:r>
              <a:rPr lang="fi-FI" sz="4400" b="1" dirty="0" smtClean="0"/>
              <a:t> for </a:t>
            </a:r>
            <a:r>
              <a:rPr lang="fi-FI" sz="4400" b="1" dirty="0" err="1" smtClean="0"/>
              <a:t>MapReduce</a:t>
            </a:r>
            <a:endParaRPr lang="fi-FI" sz="4400" b="1" dirty="0"/>
          </a:p>
        </p:txBody>
      </p:sp>
    </p:spTree>
    <p:extLst>
      <p:ext uri="{BB962C8B-B14F-4D97-AF65-F5344CB8AC3E}">
        <p14:creationId xmlns:p14="http://schemas.microsoft.com/office/powerpoint/2010/main" val="353705085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p:txBody>
          <a:bodyPr/>
          <a:lstStyle/>
          <a:p>
            <a:r>
              <a:rPr lang="fi-FI" smtClean="0"/>
              <a:t>Pig Latin	</a:t>
            </a:r>
            <a:endParaRPr lang="fi-FI"/>
          </a:p>
        </p:txBody>
      </p:sp>
      <p:sp>
        <p:nvSpPr>
          <p:cNvPr id="28674" name="Rectangle 2"/>
          <p:cNvSpPr>
            <a:spLocks noGrp="1" noChangeArrowheads="1"/>
          </p:cNvSpPr>
          <p:nvPr>
            <p:ph type="body" idx="1"/>
          </p:nvPr>
        </p:nvSpPr>
        <p:spPr/>
        <p:txBody>
          <a:bodyPr/>
          <a:lstStyle/>
          <a:p>
            <a:r>
              <a:rPr lang="fi-FI" dirty="0" smtClean="0"/>
              <a:t>Data </a:t>
            </a:r>
            <a:r>
              <a:rPr lang="fi-FI" dirty="0" err="1" smtClean="0"/>
              <a:t>flow</a:t>
            </a:r>
            <a:r>
              <a:rPr lang="fi-FI" dirty="0" smtClean="0"/>
              <a:t> </a:t>
            </a:r>
            <a:r>
              <a:rPr lang="fi-FI" dirty="0" err="1" smtClean="0"/>
              <a:t>language</a:t>
            </a:r>
            <a:endParaRPr lang="fi-FI" dirty="0" smtClean="0"/>
          </a:p>
          <a:p>
            <a:pPr lvl="1"/>
            <a:r>
              <a:rPr lang="fi-FI" dirty="0" smtClean="0"/>
              <a:t>User </a:t>
            </a:r>
            <a:r>
              <a:rPr lang="fi-FI" dirty="0" err="1" smtClean="0"/>
              <a:t>specifies</a:t>
            </a:r>
            <a:r>
              <a:rPr lang="fi-FI" dirty="0" smtClean="0"/>
              <a:t> a </a:t>
            </a:r>
            <a:r>
              <a:rPr lang="fi-FI" dirty="0" err="1" smtClean="0"/>
              <a:t>sequence</a:t>
            </a:r>
            <a:r>
              <a:rPr lang="fi-FI" dirty="0" smtClean="0"/>
              <a:t> of </a:t>
            </a:r>
            <a:r>
              <a:rPr lang="fi-FI" dirty="0" err="1" smtClean="0"/>
              <a:t>operations</a:t>
            </a:r>
            <a:r>
              <a:rPr lang="fi-FI" dirty="0" smtClean="0"/>
              <a:t> to </a:t>
            </a:r>
            <a:r>
              <a:rPr lang="fi-FI" dirty="0" err="1" smtClean="0"/>
              <a:t>process</a:t>
            </a:r>
            <a:r>
              <a:rPr lang="fi-FI" dirty="0" smtClean="0"/>
              <a:t> data</a:t>
            </a:r>
          </a:p>
          <a:p>
            <a:pPr lvl="1"/>
            <a:r>
              <a:rPr lang="fi-FI" dirty="0" err="1" smtClean="0"/>
              <a:t>More</a:t>
            </a:r>
            <a:r>
              <a:rPr lang="fi-FI" dirty="0" smtClean="0"/>
              <a:t> </a:t>
            </a:r>
            <a:r>
              <a:rPr lang="fi-FI" dirty="0" err="1" smtClean="0"/>
              <a:t>control</a:t>
            </a:r>
            <a:r>
              <a:rPr lang="fi-FI" dirty="0" smtClean="0"/>
              <a:t> on the </a:t>
            </a:r>
            <a:r>
              <a:rPr lang="fi-FI" dirty="0" err="1" smtClean="0"/>
              <a:t>processing</a:t>
            </a:r>
            <a:r>
              <a:rPr lang="fi-FI" dirty="0" smtClean="0"/>
              <a:t>, </a:t>
            </a:r>
            <a:r>
              <a:rPr lang="fi-FI" dirty="0" err="1" smtClean="0"/>
              <a:t>compared</a:t>
            </a:r>
            <a:r>
              <a:rPr lang="fi-FI" dirty="0" smtClean="0"/>
              <a:t> with </a:t>
            </a:r>
            <a:r>
              <a:rPr lang="fi-FI" dirty="0" err="1" smtClean="0"/>
              <a:t>declarative</a:t>
            </a:r>
            <a:r>
              <a:rPr lang="fi-FI" dirty="0" smtClean="0"/>
              <a:t> </a:t>
            </a:r>
            <a:r>
              <a:rPr lang="fi-FI" dirty="0" err="1" smtClean="0"/>
              <a:t>language</a:t>
            </a:r>
            <a:endParaRPr lang="fi-FI" dirty="0" smtClean="0"/>
          </a:p>
          <a:p>
            <a:r>
              <a:rPr lang="fi-FI" dirty="0" err="1" smtClean="0"/>
              <a:t>Various</a:t>
            </a:r>
            <a:r>
              <a:rPr lang="fi-FI" dirty="0" smtClean="0"/>
              <a:t> data </a:t>
            </a:r>
            <a:r>
              <a:rPr lang="fi-FI" dirty="0" err="1" smtClean="0"/>
              <a:t>types</a:t>
            </a:r>
            <a:r>
              <a:rPr lang="fi-FI" dirty="0"/>
              <a:t> </a:t>
            </a:r>
            <a:r>
              <a:rPr lang="fi-FI" dirty="0" err="1" smtClean="0"/>
              <a:t>are</a:t>
            </a:r>
            <a:r>
              <a:rPr lang="fi-FI" dirty="0" smtClean="0"/>
              <a:t> </a:t>
            </a:r>
            <a:r>
              <a:rPr lang="fi-FI" dirty="0" err="1" smtClean="0"/>
              <a:t>supported</a:t>
            </a:r>
            <a:endParaRPr lang="fi-FI" dirty="0" smtClean="0"/>
          </a:p>
          <a:p>
            <a:r>
              <a:rPr lang="fi-FI" dirty="0" smtClean="0"/>
              <a:t>”</a:t>
            </a:r>
            <a:r>
              <a:rPr lang="fi-FI" dirty="0" err="1" smtClean="0"/>
              <a:t>Schema”s</a:t>
            </a:r>
            <a:r>
              <a:rPr lang="fi-FI" dirty="0" smtClean="0"/>
              <a:t> </a:t>
            </a:r>
            <a:r>
              <a:rPr lang="fi-FI" dirty="0" err="1" smtClean="0"/>
              <a:t>are</a:t>
            </a:r>
            <a:r>
              <a:rPr lang="fi-FI" dirty="0" smtClean="0"/>
              <a:t> </a:t>
            </a:r>
            <a:r>
              <a:rPr lang="fi-FI" dirty="0" err="1" smtClean="0"/>
              <a:t>supported</a:t>
            </a:r>
            <a:endParaRPr lang="fi-FI" dirty="0" smtClean="0"/>
          </a:p>
          <a:p>
            <a:r>
              <a:rPr lang="fi-FI" dirty="0" err="1" smtClean="0"/>
              <a:t>User-defined</a:t>
            </a:r>
            <a:r>
              <a:rPr lang="fi-FI" dirty="0" smtClean="0"/>
              <a:t> </a:t>
            </a:r>
            <a:r>
              <a:rPr lang="fi-FI" dirty="0" err="1" smtClean="0"/>
              <a:t>functions</a:t>
            </a:r>
            <a:r>
              <a:rPr lang="fi-FI" dirty="0" smtClean="0"/>
              <a:t> </a:t>
            </a:r>
            <a:r>
              <a:rPr lang="fi-FI" dirty="0" err="1" smtClean="0"/>
              <a:t>are</a:t>
            </a:r>
            <a:r>
              <a:rPr lang="fi-FI" dirty="0" smtClean="0"/>
              <a:t> </a:t>
            </a:r>
            <a:r>
              <a:rPr lang="fi-FI" dirty="0" err="1" smtClean="0"/>
              <a:t>supported</a:t>
            </a:r>
            <a:endParaRPr lang="fi-FI" dirty="0" smtClean="0"/>
          </a:p>
          <a:p>
            <a:pPr lvl="1"/>
            <a:endParaRPr lang="fi-FI" dirty="0"/>
          </a:p>
        </p:txBody>
      </p:sp>
      <p:sp>
        <p:nvSpPr>
          <p:cNvPr id="4" name="Slide Number Placeholder 5"/>
          <p:cNvSpPr>
            <a:spLocks noGrp="1"/>
          </p:cNvSpPr>
          <p:nvPr>
            <p:ph type="sldNum" idx="4294967295"/>
          </p:nvPr>
        </p:nvSpPr>
        <p:spPr>
          <a:xfrm>
            <a:off x="7010400" y="6243638"/>
            <a:ext cx="2133600" cy="455612"/>
          </a:xfrm>
          <a:prstGeom prst="rect">
            <a:avLst/>
          </a:prstGeom>
        </p:spPr>
        <p:txBody>
          <a:bodyPr lIns="82945" tIns="41473" rIns="82945" bIns="41473"/>
          <a:lstStyle/>
          <a:p>
            <a:fld id="{A1DBBCF5-E30E-D147-B871-51D9982C5D6D}" type="slidenum">
              <a:rPr lang="en-US"/>
              <a:pPr/>
              <a:t>16</a:t>
            </a:fld>
            <a:endParaRPr lang="en-US"/>
          </a:p>
        </p:txBody>
      </p:sp>
    </p:spTree>
    <p:extLst>
      <p:ext uri="{BB962C8B-B14F-4D97-AF65-F5344CB8AC3E}">
        <p14:creationId xmlns:p14="http://schemas.microsoft.com/office/powerpoint/2010/main" val="294367621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p:txBody>
          <a:bodyPr/>
          <a:lstStyle/>
          <a:p>
            <a:r>
              <a:rPr lang="fi-FI" smtClean="0"/>
              <a:t>Motivation by Example</a:t>
            </a:r>
            <a:endParaRPr lang="fi-FI"/>
          </a:p>
        </p:txBody>
      </p:sp>
      <p:sp>
        <p:nvSpPr>
          <p:cNvPr id="16386" name="Rectangle 2"/>
          <p:cNvSpPr>
            <a:spLocks noGrp="1" noChangeArrowheads="1"/>
          </p:cNvSpPr>
          <p:nvPr>
            <p:ph type="body" idx="1"/>
          </p:nvPr>
        </p:nvSpPr>
        <p:spPr>
          <a:xfrm>
            <a:off x="457200" y="1219200"/>
            <a:ext cx="4267200" cy="4953000"/>
          </a:xfrm>
        </p:spPr>
        <p:txBody>
          <a:bodyPr/>
          <a:lstStyle/>
          <a:p>
            <a:r>
              <a:rPr lang="fi-FI" dirty="0" err="1" smtClean="0"/>
              <a:t>Suppose</a:t>
            </a:r>
            <a:r>
              <a:rPr lang="fi-FI" dirty="0" smtClean="0"/>
              <a:t> </a:t>
            </a:r>
            <a:r>
              <a:rPr lang="fi-FI" dirty="0" err="1" smtClean="0"/>
              <a:t>we</a:t>
            </a:r>
            <a:r>
              <a:rPr lang="fi-FI" dirty="0" smtClean="0"/>
              <a:t> </a:t>
            </a:r>
            <a:r>
              <a:rPr lang="fi-FI" dirty="0" err="1" smtClean="0"/>
              <a:t>have</a:t>
            </a:r>
            <a:r>
              <a:rPr lang="fi-FI" dirty="0" smtClean="0"/>
              <a:t> </a:t>
            </a:r>
            <a:r>
              <a:rPr lang="fi-FI" dirty="0" err="1" smtClean="0"/>
              <a:t>user</a:t>
            </a:r>
            <a:r>
              <a:rPr lang="fi-FI" dirty="0" smtClean="0"/>
              <a:t> data in </a:t>
            </a:r>
            <a:r>
              <a:rPr lang="fi-FI" dirty="0" err="1" smtClean="0"/>
              <a:t>one</a:t>
            </a:r>
            <a:r>
              <a:rPr lang="fi-FI" dirty="0" smtClean="0"/>
              <a:t> </a:t>
            </a:r>
            <a:r>
              <a:rPr lang="fi-FI" dirty="0" err="1" smtClean="0"/>
              <a:t>file</a:t>
            </a:r>
            <a:r>
              <a:rPr lang="fi-FI" dirty="0" smtClean="0"/>
              <a:t>, </a:t>
            </a:r>
            <a:r>
              <a:rPr lang="fi-FI" dirty="0" err="1" smtClean="0"/>
              <a:t>website</a:t>
            </a:r>
            <a:r>
              <a:rPr lang="fi-FI" dirty="0" smtClean="0"/>
              <a:t> data in </a:t>
            </a:r>
            <a:r>
              <a:rPr lang="fi-FI" dirty="0" err="1" smtClean="0"/>
              <a:t>another</a:t>
            </a:r>
            <a:r>
              <a:rPr lang="fi-FI" dirty="0" smtClean="0"/>
              <a:t> </a:t>
            </a:r>
            <a:r>
              <a:rPr lang="fi-FI" dirty="0" err="1" smtClean="0"/>
              <a:t>file</a:t>
            </a:r>
            <a:r>
              <a:rPr lang="fi-FI" dirty="0" smtClean="0"/>
              <a:t>.</a:t>
            </a:r>
          </a:p>
          <a:p>
            <a:r>
              <a:rPr lang="fi-FI" dirty="0" err="1" smtClean="0"/>
              <a:t>We</a:t>
            </a:r>
            <a:r>
              <a:rPr lang="fi-FI" dirty="0" smtClean="0"/>
              <a:t> </a:t>
            </a:r>
            <a:r>
              <a:rPr lang="fi-FI" dirty="0" err="1" smtClean="0"/>
              <a:t>need</a:t>
            </a:r>
            <a:r>
              <a:rPr lang="fi-FI" dirty="0" smtClean="0"/>
              <a:t> to </a:t>
            </a:r>
            <a:r>
              <a:rPr lang="fi-FI" dirty="0" err="1" smtClean="0"/>
              <a:t>find</a:t>
            </a:r>
            <a:r>
              <a:rPr lang="fi-FI" dirty="0" smtClean="0"/>
              <a:t> the top 5 </a:t>
            </a:r>
            <a:r>
              <a:rPr lang="fi-FI" dirty="0" err="1" smtClean="0"/>
              <a:t>most</a:t>
            </a:r>
            <a:r>
              <a:rPr lang="fi-FI" dirty="0" smtClean="0"/>
              <a:t> </a:t>
            </a:r>
            <a:r>
              <a:rPr lang="fi-FI" dirty="0" err="1" smtClean="0"/>
              <a:t>visited</a:t>
            </a:r>
            <a:r>
              <a:rPr lang="fi-FI" dirty="0" smtClean="0"/>
              <a:t> </a:t>
            </a:r>
            <a:r>
              <a:rPr lang="fi-FI" dirty="0" err="1" smtClean="0"/>
              <a:t>pages</a:t>
            </a:r>
            <a:r>
              <a:rPr lang="fi-FI" dirty="0" smtClean="0"/>
              <a:t> </a:t>
            </a:r>
            <a:r>
              <a:rPr lang="fi-FI" dirty="0" err="1" smtClean="0"/>
              <a:t>by</a:t>
            </a:r>
            <a:r>
              <a:rPr lang="fi-FI" dirty="0" smtClean="0"/>
              <a:t> </a:t>
            </a:r>
            <a:r>
              <a:rPr lang="fi-FI" dirty="0" err="1" smtClean="0"/>
              <a:t>users</a:t>
            </a:r>
            <a:r>
              <a:rPr lang="fi-FI" dirty="0" smtClean="0"/>
              <a:t> </a:t>
            </a:r>
            <a:r>
              <a:rPr lang="fi-FI" dirty="0" err="1" smtClean="0"/>
              <a:t>aged</a:t>
            </a:r>
            <a:r>
              <a:rPr lang="fi-FI" dirty="0" smtClean="0"/>
              <a:t> 18-25</a:t>
            </a:r>
            <a:endParaRPr lang="fi-FI" dirty="0"/>
          </a:p>
        </p:txBody>
      </p:sp>
      <p:sp>
        <p:nvSpPr>
          <p:cNvPr id="5" name="Slide Number Placeholder 5"/>
          <p:cNvSpPr>
            <a:spLocks noGrp="1"/>
          </p:cNvSpPr>
          <p:nvPr>
            <p:ph type="sldNum" idx="4294967295"/>
          </p:nvPr>
        </p:nvSpPr>
        <p:spPr>
          <a:xfrm>
            <a:off x="7010400" y="6243638"/>
            <a:ext cx="2133600" cy="455612"/>
          </a:xfrm>
          <a:prstGeom prst="rect">
            <a:avLst/>
          </a:prstGeom>
        </p:spPr>
        <p:txBody>
          <a:bodyPr lIns="82945" tIns="41473" rIns="82945" bIns="41473"/>
          <a:lstStyle/>
          <a:p>
            <a:fld id="{D7E948E9-1E66-A246-99DB-B1018B71B0C7}" type="slidenum">
              <a:rPr lang="en-US"/>
              <a:pPr/>
              <a:t>17</a:t>
            </a:fld>
            <a:endParaRPr lang="en-US"/>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1920" y="1451673"/>
            <a:ext cx="4354560" cy="494692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79364356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184323" name="Rectangle 2"/>
          <p:cNvSpPr>
            <a:spLocks noGrp="1" noChangeArrowheads="1"/>
          </p:cNvSpPr>
          <p:nvPr>
            <p:ph idx="1"/>
          </p:nvPr>
        </p:nvSpPr>
        <p:spPr/>
        <p:txBody>
          <a:bodyPr lIns="0" tIns="0" rIns="0" bIns="0"/>
          <a:lstStyle/>
          <a:p>
            <a:pPr marL="162278" indent="-162278" defTabSz="692384">
              <a:lnSpc>
                <a:spcPct val="90000"/>
              </a:lnSpc>
              <a:buFont typeface="Arial" charset="0"/>
              <a:buChar char="l"/>
            </a:pPr>
            <a:endParaRPr lang="en-US" altLang="zh-CN" sz="4500">
              <a:ea typeface="宋体" charset="0"/>
              <a:cs typeface="宋体" charset="0"/>
            </a:endParaRPr>
          </a:p>
          <a:p>
            <a:pPr marL="162278" indent="-162278" defTabSz="692384">
              <a:lnSpc>
                <a:spcPct val="90000"/>
              </a:lnSpc>
              <a:buFont typeface="Arial" charset="0"/>
              <a:buChar char="l"/>
            </a:pPr>
            <a:endParaRPr lang="en-US" altLang="zh-CN" sz="4500">
              <a:ea typeface="宋体" charset="0"/>
              <a:cs typeface="宋体" charset="0"/>
            </a:endParaRPr>
          </a:p>
          <a:p>
            <a:pPr marL="162278" indent="-162278" defTabSz="692384">
              <a:lnSpc>
                <a:spcPct val="90000"/>
              </a:lnSpc>
              <a:buNone/>
            </a:pPr>
            <a:r>
              <a:rPr lang="en-US" sz="4500"/>
              <a:t>H</a:t>
            </a:r>
            <a:r>
              <a:rPr lang="en-US" altLang="zh-CN" sz="4500">
                <a:ea typeface="宋体" charset="0"/>
                <a:cs typeface="宋体" charset="0"/>
              </a:rPr>
              <a:t>ive - SQL on top of Hadoop</a:t>
            </a:r>
            <a:endParaRPr lang="en-US" sz="4500"/>
          </a:p>
        </p:txBody>
      </p:sp>
      <p:sp>
        <p:nvSpPr>
          <p:cNvPr id="3" name="Date Placeholder 2"/>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82618907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Grp="1" noChangeArrowheads="1"/>
          </p:cNvSpPr>
          <p:nvPr>
            <p:ph type="title"/>
          </p:nvPr>
        </p:nvSpPr>
        <p:spPr/>
        <p:txBody>
          <a:bodyPr lIns="0" tIns="0" rIns="0" bIns="0" anchor="t"/>
          <a:lstStyle/>
          <a:p>
            <a:r>
              <a:rPr lang="en-US"/>
              <a:t>Hive</a:t>
            </a:r>
          </a:p>
        </p:txBody>
      </p:sp>
      <p:sp>
        <p:nvSpPr>
          <p:cNvPr id="151555" name="Rectangle 2"/>
          <p:cNvSpPr>
            <a:spLocks noGrp="1" noChangeArrowheads="1"/>
          </p:cNvSpPr>
          <p:nvPr>
            <p:ph idx="1"/>
          </p:nvPr>
        </p:nvSpPr>
        <p:spPr/>
        <p:txBody>
          <a:bodyPr lIns="0" tIns="0" rIns="0" bIns="0"/>
          <a:lstStyle/>
          <a:p>
            <a:r>
              <a:rPr lang="en-US" sz="3000" b="1"/>
              <a:t>A database/data warehouse on top of Hadoop</a:t>
            </a:r>
          </a:p>
          <a:p>
            <a:pPr lvl="1"/>
            <a:r>
              <a:rPr lang="en-US" sz="2400"/>
              <a:t>Rich data types (structs, lists and maps)</a:t>
            </a:r>
          </a:p>
          <a:p>
            <a:pPr lvl="1"/>
            <a:r>
              <a:rPr lang="en-US" sz="2400"/>
              <a:t>Efficient implementations of SQL filters, joins and group-by</a:t>
            </a:r>
            <a:r>
              <a:rPr lang="ja-JP" altLang="en-US" sz="2400">
                <a:latin typeface="Arial"/>
              </a:rPr>
              <a:t>’</a:t>
            </a:r>
            <a:r>
              <a:rPr lang="en-US" sz="2400"/>
              <a:t>s on top of map reduce</a:t>
            </a:r>
          </a:p>
          <a:p>
            <a:r>
              <a:rPr lang="en-US" altLang="zh-CN" sz="3000" b="1">
                <a:ea typeface="宋体" charset="0"/>
                <a:cs typeface="宋体" charset="0"/>
              </a:rPr>
              <a:t>Allow users to access Hive data without using Hive</a:t>
            </a:r>
          </a:p>
          <a:p>
            <a:r>
              <a:rPr lang="en-US" altLang="zh-CN" sz="3000" b="1">
                <a:ea typeface="宋体" charset="0"/>
                <a:cs typeface="宋体" charset="0"/>
              </a:rPr>
              <a:t>Link:</a:t>
            </a:r>
          </a:p>
          <a:p>
            <a:pPr lvl="1"/>
            <a:r>
              <a:rPr lang="en-US" altLang="zh-CN" b="1" u="sng">
                <a:solidFill>
                  <a:schemeClr val="tx2"/>
                </a:solidFill>
                <a:ea typeface="宋体" charset="0"/>
                <a:cs typeface="宋体" charset="0"/>
              </a:rPr>
              <a:t>http://svn.apache.org/repos/asf/hadoop/hive/trunk/</a:t>
            </a:r>
          </a:p>
        </p:txBody>
      </p:sp>
      <p:sp>
        <p:nvSpPr>
          <p:cNvPr id="2" name="Date Placeholder 1"/>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17682954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Presentation	</a:t>
            </a:r>
            <a:endParaRPr lang="en-US" dirty="0"/>
          </a:p>
        </p:txBody>
      </p:sp>
      <p:sp>
        <p:nvSpPr>
          <p:cNvPr id="4" name="Content Placeholder 3"/>
          <p:cNvSpPr>
            <a:spLocks noGrp="1"/>
          </p:cNvSpPr>
          <p:nvPr>
            <p:ph idx="1"/>
          </p:nvPr>
        </p:nvSpPr>
        <p:spPr/>
        <p:txBody>
          <a:bodyPr/>
          <a:lstStyle/>
          <a:p>
            <a:r>
              <a:rPr lang="en-US" dirty="0"/>
              <a:t>Sign up </a:t>
            </a:r>
            <a:r>
              <a:rPr lang="en-US"/>
              <a:t>at </a:t>
            </a:r>
            <a:endParaRPr lang="en-US" smtClean="0"/>
          </a:p>
          <a:p>
            <a:r>
              <a:rPr lang="en-US" smtClean="0"/>
              <a:t>http</a:t>
            </a:r>
            <a:r>
              <a:rPr lang="en-US" dirty="0"/>
              <a:t>://</a:t>
            </a:r>
            <a:r>
              <a:rPr lang="en-US" dirty="0" err="1"/>
              <a:t>doodle.com</a:t>
            </a:r>
            <a:r>
              <a:rPr lang="en-US" dirty="0"/>
              <a:t>/vtds6huqx45i95x9</a:t>
            </a:r>
          </a:p>
        </p:txBody>
      </p:sp>
      <p:sp>
        <p:nvSpPr>
          <p:cNvPr id="3" name="Date Placeholder 2"/>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2126233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lIns="0" tIns="0" rIns="0" bIns="0" anchor="t"/>
          <a:lstStyle/>
          <a:p>
            <a:r>
              <a:rPr lang="en-US"/>
              <a:t>Hive Architecture</a:t>
            </a:r>
          </a:p>
        </p:txBody>
      </p:sp>
      <p:grpSp>
        <p:nvGrpSpPr>
          <p:cNvPr id="8" name="Group 7"/>
          <p:cNvGrpSpPr/>
          <p:nvPr/>
        </p:nvGrpSpPr>
        <p:grpSpPr>
          <a:xfrm>
            <a:off x="533400" y="990600"/>
            <a:ext cx="8438046" cy="5257354"/>
            <a:chOff x="685354" y="1371600"/>
            <a:chExt cx="8438046" cy="5257354"/>
          </a:xfrm>
        </p:grpSpPr>
        <p:sp>
          <p:nvSpPr>
            <p:cNvPr id="30723" name="Text Box 5"/>
            <p:cNvSpPr txBox="1">
              <a:spLocks noChangeArrowheads="1"/>
            </p:cNvSpPr>
            <p:nvPr/>
          </p:nvSpPr>
          <p:spPr bwMode="auto">
            <a:xfrm>
              <a:off x="8362652" y="1648867"/>
              <a:ext cx="7607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i="1">
                  <a:solidFill>
                    <a:schemeClr val="tx1"/>
                  </a:solidFill>
                </a:rPr>
                <a:t>HDFS</a:t>
              </a:r>
            </a:p>
          </p:txBody>
        </p:sp>
        <p:sp>
          <p:nvSpPr>
            <p:cNvPr id="172038" name="Line 6"/>
            <p:cNvSpPr>
              <a:spLocks noChangeShapeType="1"/>
            </p:cNvSpPr>
            <p:nvPr/>
          </p:nvSpPr>
          <p:spPr bwMode="auto">
            <a:xfrm rot="-5400000">
              <a:off x="5715670" y="4114801"/>
              <a:ext cx="5028307" cy="0"/>
            </a:xfrm>
            <a:prstGeom prst="line">
              <a:avLst/>
            </a:prstGeom>
            <a:noFill/>
            <a:ln w="25400">
              <a:solidFill>
                <a:schemeClr val="tx1"/>
              </a:solidFill>
              <a:round/>
              <a:headEnd/>
              <a:tailEnd/>
            </a:ln>
            <a:effectLst>
              <a:outerShdw dist="35921" dir="2700000" algn="ctr" rotWithShape="0">
                <a:srgbClr val="808080">
                  <a:alpha val="50000"/>
                </a:srgbClr>
              </a:outerShdw>
            </a:effectLst>
          </p:spPr>
          <p:txBody>
            <a:bodyPr wrap="none" lIns="0" tIns="0" rIns="0" bIns="0" anchor="ctr"/>
            <a:lstStyle/>
            <a:p>
              <a:pPr>
                <a:defRPr/>
              </a:pPr>
              <a:endParaRPr lang="en-US">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endParaRPr>
            </a:p>
          </p:txBody>
        </p:sp>
        <p:grpSp>
          <p:nvGrpSpPr>
            <p:cNvPr id="2" name="Group 52"/>
            <p:cNvGrpSpPr>
              <a:grpSpLocks/>
            </p:cNvGrpSpPr>
            <p:nvPr/>
          </p:nvGrpSpPr>
          <p:grpSpPr bwMode="auto">
            <a:xfrm>
              <a:off x="2514824" y="2362796"/>
              <a:ext cx="3200176" cy="913507"/>
              <a:chOff x="2514600" y="2362200"/>
              <a:chExt cx="3200400" cy="914400"/>
            </a:xfrm>
          </p:grpSpPr>
          <p:sp>
            <p:nvSpPr>
              <p:cNvPr id="172040" name="Rectangle 8"/>
              <p:cNvSpPr>
                <a:spLocks noChangeArrowheads="1"/>
              </p:cNvSpPr>
              <p:nvPr/>
            </p:nvSpPr>
            <p:spPr bwMode="auto">
              <a:xfrm rot="5400000">
                <a:off x="3657600" y="1219200"/>
                <a:ext cx="914400" cy="3200400"/>
              </a:xfrm>
              <a:prstGeom prst="rect">
                <a:avLst/>
              </a:prstGeom>
              <a:solidFill>
                <a:schemeClr val="bg1"/>
              </a:solidFill>
              <a:ln w="25400" algn="ctr">
                <a:solidFill>
                  <a:schemeClr val="tx1"/>
                </a:solidFill>
                <a:miter lim="800000"/>
                <a:headEnd/>
                <a:tailEnd/>
              </a:ln>
              <a:effectLst>
                <a:outerShdw dist="107763" dir="8100000" algn="ctr" rotWithShape="0">
                  <a:srgbClr val="808080">
                    <a:alpha val="50000"/>
                  </a:srgbClr>
                </a:outerShdw>
              </a:effectLst>
            </p:spPr>
            <p:txBody>
              <a:bodyPr wrap="none" lIns="0" tIns="0" rIns="0" bIns="0" anchor="ctr"/>
              <a:lstStyle/>
              <a:p>
                <a:endParaRPr lang="en-US">
                  <a:solidFill>
                    <a:srgbClr val="000000"/>
                  </a:solidFill>
                  <a:latin typeface="Vista Sans OT Reg" charset="0"/>
                  <a:ea typeface="ヒラギノ角ゴ ProN W3" charset="0"/>
                  <a:cs typeface="ヒラギノ角ゴ ProN W3" charset="0"/>
                </a:endParaRPr>
              </a:p>
            </p:txBody>
          </p:sp>
          <p:sp>
            <p:nvSpPr>
              <p:cNvPr id="30767" name="Text Box 17"/>
              <p:cNvSpPr txBox="1">
                <a:spLocks noChangeArrowheads="1"/>
              </p:cNvSpPr>
              <p:nvPr/>
            </p:nvSpPr>
            <p:spPr bwMode="auto">
              <a:xfrm>
                <a:off x="3276600" y="2386692"/>
                <a:ext cx="1447800" cy="37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eaLnBrk="1" hangingPunct="1"/>
                <a:r>
                  <a:rPr lang="en-US" sz="2400">
                    <a:solidFill>
                      <a:schemeClr val="tx1"/>
                    </a:solidFill>
                  </a:rPr>
                  <a:t>Hive CLI</a:t>
                </a:r>
              </a:p>
            </p:txBody>
          </p:sp>
          <p:sp>
            <p:nvSpPr>
              <p:cNvPr id="30768" name="Line 18"/>
              <p:cNvSpPr>
                <a:spLocks noChangeShapeType="1"/>
              </p:cNvSpPr>
              <p:nvPr/>
            </p:nvSpPr>
            <p:spPr bwMode="auto">
              <a:xfrm>
                <a:off x="2514600" y="27432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30769" name="Text Box 19"/>
              <p:cNvSpPr txBox="1">
                <a:spLocks noChangeArrowheads="1"/>
              </p:cNvSpPr>
              <p:nvPr/>
            </p:nvSpPr>
            <p:spPr bwMode="auto">
              <a:xfrm>
                <a:off x="5038728" y="2880631"/>
                <a:ext cx="503603" cy="30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rgbClr val="3B598E"/>
                    </a:solidFill>
                  </a:rPr>
                  <a:t>DDL</a:t>
                </a:r>
              </a:p>
            </p:txBody>
          </p:sp>
          <p:sp>
            <p:nvSpPr>
              <p:cNvPr id="30770" name="Text Box 20"/>
              <p:cNvSpPr txBox="1">
                <a:spLocks noChangeArrowheads="1"/>
              </p:cNvSpPr>
              <p:nvPr/>
            </p:nvSpPr>
            <p:spPr bwMode="auto">
              <a:xfrm>
                <a:off x="3921579" y="2868385"/>
                <a:ext cx="898120" cy="30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rgbClr val="3B598E"/>
                    </a:solidFill>
                  </a:rPr>
                  <a:t>Queries</a:t>
                </a:r>
              </a:p>
            </p:txBody>
          </p:sp>
          <p:sp>
            <p:nvSpPr>
              <p:cNvPr id="30771" name="Text Box 21"/>
              <p:cNvSpPr txBox="1">
                <a:spLocks noChangeArrowheads="1"/>
              </p:cNvSpPr>
              <p:nvPr/>
            </p:nvSpPr>
            <p:spPr bwMode="auto">
              <a:xfrm>
                <a:off x="2697616" y="2856139"/>
                <a:ext cx="1054925" cy="30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rgbClr val="3B598E"/>
                    </a:solidFill>
                  </a:rPr>
                  <a:t>Browsing</a:t>
                </a:r>
              </a:p>
            </p:txBody>
          </p:sp>
        </p:grpSp>
        <p:sp>
          <p:nvSpPr>
            <p:cNvPr id="30726" name="Text Box 23"/>
            <p:cNvSpPr txBox="1">
              <a:spLocks noChangeArrowheads="1"/>
            </p:cNvSpPr>
            <p:nvPr/>
          </p:nvSpPr>
          <p:spPr bwMode="auto">
            <a:xfrm>
              <a:off x="6613550" y="1648867"/>
              <a:ext cx="15167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i="1">
                  <a:solidFill>
                    <a:schemeClr val="tx1"/>
                  </a:solidFill>
                </a:rPr>
                <a:t>Map Reduce</a:t>
              </a:r>
            </a:p>
          </p:txBody>
        </p:sp>
        <p:sp>
          <p:nvSpPr>
            <p:cNvPr id="30727" name="Text Box 29"/>
            <p:cNvSpPr txBox="1">
              <a:spLocks noChangeArrowheads="1"/>
            </p:cNvSpPr>
            <p:nvPr/>
          </p:nvSpPr>
          <p:spPr bwMode="auto">
            <a:xfrm>
              <a:off x="4647902" y="4611738"/>
              <a:ext cx="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endParaRPr lang="en-US"/>
            </a:p>
          </p:txBody>
        </p:sp>
        <p:grpSp>
          <p:nvGrpSpPr>
            <p:cNvPr id="3" name="Group 50"/>
            <p:cNvGrpSpPr>
              <a:grpSpLocks/>
            </p:cNvGrpSpPr>
            <p:nvPr/>
          </p:nvGrpSpPr>
          <p:grpSpPr bwMode="auto">
            <a:xfrm>
              <a:off x="6172647" y="5293518"/>
              <a:ext cx="1981276" cy="1028700"/>
              <a:chOff x="6172200" y="5562599"/>
              <a:chExt cx="1981201" cy="756745"/>
            </a:xfrm>
          </p:grpSpPr>
          <p:sp>
            <p:nvSpPr>
              <p:cNvPr id="172058" name="Rectangle 26"/>
              <p:cNvSpPr>
                <a:spLocks noChangeArrowheads="1"/>
              </p:cNvSpPr>
              <p:nvPr/>
            </p:nvSpPr>
            <p:spPr bwMode="auto">
              <a:xfrm rot="5400000">
                <a:off x="6784428" y="4950372"/>
                <a:ext cx="756745" cy="1981200"/>
              </a:xfrm>
              <a:prstGeom prst="rect">
                <a:avLst/>
              </a:prstGeom>
              <a:solidFill>
                <a:schemeClr val="bg1"/>
              </a:solidFill>
              <a:ln w="15875" algn="ctr">
                <a:solidFill>
                  <a:schemeClr val="tx1"/>
                </a:solidFill>
                <a:miter lim="800000"/>
                <a:headEnd/>
                <a:tailEnd/>
              </a:ln>
              <a:effectLst>
                <a:outerShdw dist="107763" dir="8100000" algn="ctr" rotWithShape="0">
                  <a:srgbClr val="808080">
                    <a:alpha val="50000"/>
                  </a:srgbClr>
                </a:outerShdw>
              </a:effectLst>
            </p:spPr>
            <p:txBody>
              <a:bodyPr wrap="none" lIns="0" tIns="0" rIns="0" bIns="0" anchor="ctr"/>
              <a:lstStyle/>
              <a:p>
                <a:endParaRPr lang="en-US">
                  <a:solidFill>
                    <a:srgbClr val="000000"/>
                  </a:solidFill>
                  <a:latin typeface="Vista Sans OT Reg" charset="0"/>
                  <a:ea typeface="ヒラギノ角ゴ ProN W3" charset="0"/>
                  <a:cs typeface="ヒラギノ角ゴ ProN W3" charset="0"/>
                </a:endParaRPr>
              </a:p>
            </p:txBody>
          </p:sp>
          <p:sp>
            <p:nvSpPr>
              <p:cNvPr id="30761" name="Text Box 27"/>
              <p:cNvSpPr txBox="1">
                <a:spLocks noChangeArrowheads="1"/>
              </p:cNvSpPr>
              <p:nvPr/>
            </p:nvSpPr>
            <p:spPr bwMode="auto">
              <a:xfrm>
                <a:off x="6477000" y="5598636"/>
                <a:ext cx="1447800" cy="22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eaLnBrk="1" hangingPunct="1"/>
                <a:r>
                  <a:rPr lang="en-US" sz="2000">
                    <a:solidFill>
                      <a:schemeClr val="tx1"/>
                    </a:solidFill>
                  </a:rPr>
                  <a:t>SerDe</a:t>
                </a:r>
              </a:p>
            </p:txBody>
          </p:sp>
          <p:sp>
            <p:nvSpPr>
              <p:cNvPr id="30762" name="Line 28"/>
              <p:cNvSpPr>
                <a:spLocks noChangeShapeType="1"/>
              </p:cNvSpPr>
              <p:nvPr/>
            </p:nvSpPr>
            <p:spPr bwMode="auto">
              <a:xfrm rot="5400000">
                <a:off x="7162800" y="4876800"/>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30763" name="Text Box 30"/>
              <p:cNvSpPr txBox="1">
                <a:spLocks noChangeArrowheads="1"/>
              </p:cNvSpPr>
              <p:nvPr/>
            </p:nvSpPr>
            <p:spPr bwMode="auto">
              <a:xfrm>
                <a:off x="6315072" y="6005535"/>
                <a:ext cx="525777" cy="20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1800">
                    <a:solidFill>
                      <a:srgbClr val="3B598E"/>
                    </a:solidFill>
                  </a:rPr>
                  <a:t>Thrift</a:t>
                </a:r>
              </a:p>
            </p:txBody>
          </p:sp>
          <p:sp>
            <p:nvSpPr>
              <p:cNvPr id="30764" name="Text Box 31"/>
              <p:cNvSpPr txBox="1">
                <a:spLocks noChangeArrowheads="1"/>
              </p:cNvSpPr>
              <p:nvPr/>
            </p:nvSpPr>
            <p:spPr bwMode="auto">
              <a:xfrm>
                <a:off x="6934200" y="6005535"/>
                <a:ext cx="468313" cy="20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1800">
                    <a:solidFill>
                      <a:srgbClr val="3B598E"/>
                    </a:solidFill>
                  </a:rPr>
                  <a:t>Jute</a:t>
                </a:r>
              </a:p>
            </p:txBody>
          </p:sp>
          <p:sp>
            <p:nvSpPr>
              <p:cNvPr id="30765" name="Text Box 32"/>
              <p:cNvSpPr txBox="1">
                <a:spLocks noChangeArrowheads="1"/>
              </p:cNvSpPr>
              <p:nvPr/>
            </p:nvSpPr>
            <p:spPr bwMode="auto">
              <a:xfrm>
                <a:off x="7469186" y="6005535"/>
                <a:ext cx="615605" cy="20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1800">
                    <a:solidFill>
                      <a:srgbClr val="3B598E"/>
                    </a:solidFill>
                  </a:rPr>
                  <a:t>JSON</a:t>
                </a:r>
              </a:p>
            </p:txBody>
          </p:sp>
        </p:grpSp>
        <p:sp>
          <p:nvSpPr>
            <p:cNvPr id="30729" name="Text Box 34"/>
            <p:cNvSpPr txBox="1">
              <a:spLocks noChangeArrowheads="1"/>
            </p:cNvSpPr>
            <p:nvPr/>
          </p:nvSpPr>
          <p:spPr bwMode="auto">
            <a:xfrm>
              <a:off x="4191372" y="4764435"/>
              <a:ext cx="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endParaRPr lang="en-US"/>
            </a:p>
          </p:txBody>
        </p:sp>
        <p:sp>
          <p:nvSpPr>
            <p:cNvPr id="172054" name="Line 22"/>
            <p:cNvSpPr>
              <a:spLocks noChangeShapeType="1"/>
            </p:cNvSpPr>
            <p:nvPr/>
          </p:nvSpPr>
          <p:spPr bwMode="auto">
            <a:xfrm rot="-5400000">
              <a:off x="3429670" y="4114801"/>
              <a:ext cx="5028307" cy="0"/>
            </a:xfrm>
            <a:prstGeom prst="line">
              <a:avLst/>
            </a:prstGeom>
            <a:noFill/>
            <a:ln w="25400">
              <a:solidFill>
                <a:schemeClr val="tx1"/>
              </a:solidFill>
              <a:round/>
              <a:headEnd/>
              <a:tailEnd/>
            </a:ln>
            <a:effectLst>
              <a:outerShdw dist="35921" dir="2700000" algn="ctr" rotWithShape="0">
                <a:srgbClr val="808080">
                  <a:alpha val="50000"/>
                </a:srgbClr>
              </a:outerShdw>
            </a:effectLst>
          </p:spPr>
          <p:txBody>
            <a:bodyPr wrap="none" lIns="0" tIns="0" rIns="0" bIns="0" anchor="ctr"/>
            <a:lstStyle/>
            <a:p>
              <a:pPr>
                <a:defRPr/>
              </a:pPr>
              <a:endParaRPr lang="en-US">
                <a:solidFill>
                  <a:srgbClr val="000000"/>
                </a:solidFill>
                <a:latin typeface="Vista Sans OT Reg" pitchFamily="-65" charset="0"/>
                <a:ea typeface="ヒラギノ角ゴ ProN W3" pitchFamily="-65" charset="-128"/>
                <a:cs typeface="ヒラギノ角ゴ ProN W3" pitchFamily="-65" charset="-128"/>
                <a:sym typeface="Vista Sans OT Reg" pitchFamily="-65" charset="0"/>
              </a:endParaRPr>
            </a:p>
          </p:txBody>
        </p:sp>
        <p:sp>
          <p:nvSpPr>
            <p:cNvPr id="172074" name="Line 42"/>
            <p:cNvSpPr>
              <a:spLocks noChangeShapeType="1"/>
            </p:cNvSpPr>
            <p:nvPr/>
          </p:nvSpPr>
          <p:spPr bwMode="auto">
            <a:xfrm>
              <a:off x="2971354" y="5866805"/>
              <a:ext cx="312427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72083" name="Line 51"/>
            <p:cNvSpPr>
              <a:spLocks noChangeShapeType="1"/>
            </p:cNvSpPr>
            <p:nvPr/>
          </p:nvSpPr>
          <p:spPr bwMode="auto">
            <a:xfrm flipH="1">
              <a:off x="6983016" y="4779169"/>
              <a:ext cx="0" cy="5143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172084" name="Line 52"/>
            <p:cNvSpPr>
              <a:spLocks noChangeShapeType="1"/>
            </p:cNvSpPr>
            <p:nvPr/>
          </p:nvSpPr>
          <p:spPr bwMode="auto">
            <a:xfrm>
              <a:off x="2964657" y="6450806"/>
              <a:ext cx="5181451"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grpSp>
          <p:nvGrpSpPr>
            <p:cNvPr id="4" name="Group 49"/>
            <p:cNvGrpSpPr>
              <a:grpSpLocks/>
            </p:cNvGrpSpPr>
            <p:nvPr/>
          </p:nvGrpSpPr>
          <p:grpSpPr bwMode="auto">
            <a:xfrm>
              <a:off x="685354" y="3734396"/>
              <a:ext cx="2286000" cy="2818209"/>
              <a:chOff x="685800" y="3733800"/>
              <a:chExt cx="2286000" cy="2819400"/>
            </a:xfrm>
          </p:grpSpPr>
          <p:sp>
            <p:nvSpPr>
              <p:cNvPr id="172046" name="Rectangle 14"/>
              <p:cNvSpPr>
                <a:spLocks noChangeArrowheads="1"/>
              </p:cNvSpPr>
              <p:nvPr/>
            </p:nvSpPr>
            <p:spPr bwMode="auto">
              <a:xfrm>
                <a:off x="685800" y="3733800"/>
                <a:ext cx="2286000" cy="2819400"/>
              </a:xfrm>
              <a:prstGeom prst="rect">
                <a:avLst/>
              </a:prstGeom>
              <a:solidFill>
                <a:schemeClr val="bg1"/>
              </a:solidFill>
              <a:ln w="25400" algn="ctr">
                <a:solidFill>
                  <a:schemeClr val="tx1"/>
                </a:solidFill>
                <a:miter lim="800000"/>
                <a:headEnd/>
                <a:tailEnd/>
              </a:ln>
              <a:effectLst>
                <a:outerShdw dist="107763" dir="8100000" algn="ctr" rotWithShape="0">
                  <a:srgbClr val="808080">
                    <a:alpha val="50000"/>
                  </a:srgbClr>
                </a:outerShdw>
              </a:effectLst>
            </p:spPr>
            <p:txBody>
              <a:bodyPr wrap="none" lIns="0" tIns="0" rIns="0" bIns="0" anchor="ctr"/>
              <a:lstStyle/>
              <a:p>
                <a:endParaRPr lang="en-US">
                  <a:solidFill>
                    <a:srgbClr val="000000"/>
                  </a:solidFill>
                  <a:latin typeface="Vista Sans OT Reg" charset="0"/>
                  <a:ea typeface="ヒラギノ角ゴ ProN W3" charset="0"/>
                  <a:cs typeface="ヒラギノ角ゴ ProN W3" charset="0"/>
                </a:endParaRPr>
              </a:p>
            </p:txBody>
          </p:sp>
          <p:sp>
            <p:nvSpPr>
              <p:cNvPr id="30756" name="Text Box 24"/>
              <p:cNvSpPr txBox="1">
                <a:spLocks noChangeArrowheads="1"/>
              </p:cNvSpPr>
              <p:nvPr/>
            </p:nvSpPr>
            <p:spPr bwMode="auto">
              <a:xfrm>
                <a:off x="1066800" y="6096000"/>
                <a:ext cx="1447800" cy="37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400">
                    <a:solidFill>
                      <a:srgbClr val="3B598E"/>
                    </a:solidFill>
                  </a:rPr>
                  <a:t>Thrift  API</a:t>
                </a:r>
              </a:p>
            </p:txBody>
          </p:sp>
          <p:sp>
            <p:nvSpPr>
              <p:cNvPr id="30757" name="Text Box 25"/>
              <p:cNvSpPr txBox="1">
                <a:spLocks noChangeArrowheads="1"/>
              </p:cNvSpPr>
              <p:nvPr/>
            </p:nvSpPr>
            <p:spPr bwMode="auto">
              <a:xfrm>
                <a:off x="1021893" y="3810001"/>
                <a:ext cx="1622425" cy="327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eaLnBrk="1" hangingPunct="1"/>
                <a:r>
                  <a:rPr lang="en-US" sz="2100">
                    <a:solidFill>
                      <a:schemeClr val="tx1"/>
                    </a:solidFill>
                  </a:rPr>
                  <a:t>MetaStore</a:t>
                </a:r>
              </a:p>
            </p:txBody>
          </p:sp>
          <p:sp>
            <p:nvSpPr>
              <p:cNvPr id="30758" name="Line 39"/>
              <p:cNvSpPr>
                <a:spLocks noChangeShapeType="1"/>
              </p:cNvSpPr>
              <p:nvPr/>
            </p:nvSpPr>
            <p:spPr bwMode="auto">
              <a:xfrm>
                <a:off x="685800" y="4191000"/>
                <a:ext cx="228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30759" name="AutoShape 53"/>
              <p:cNvSpPr>
                <a:spLocks noChangeArrowheads="1"/>
              </p:cNvSpPr>
              <p:nvPr/>
            </p:nvSpPr>
            <p:spPr bwMode="auto">
              <a:xfrm>
                <a:off x="1600200" y="4876800"/>
                <a:ext cx="381000" cy="457200"/>
              </a:xfrm>
              <a:prstGeom prst="can">
                <a:avLst>
                  <a:gd name="adj" fmla="val 30000"/>
                </a:avLst>
              </a:prstGeom>
              <a:solidFill>
                <a:schemeClr val="bg1"/>
              </a:solidFill>
              <a:ln w="9525">
                <a:solidFill>
                  <a:schemeClr val="tx1"/>
                </a:solidFill>
                <a:round/>
                <a:headEnd/>
                <a:tailEnd/>
              </a:ln>
            </p:spPr>
            <p:txBody>
              <a:bodyPr wrap="none" lIns="0" tIns="0" rIns="0" bIns="0" anchor="ctr"/>
              <a:lstStyle/>
              <a:p>
                <a:endParaRPr lang="en-US">
                  <a:solidFill>
                    <a:srgbClr val="000000"/>
                  </a:solidFill>
                  <a:latin typeface="Vista Sans OT Reg" charset="0"/>
                  <a:ea typeface="ヒラギノ角ゴ ProN W3" charset="0"/>
                  <a:cs typeface="ヒラギノ角ゴ ProN W3" charset="0"/>
                </a:endParaRPr>
              </a:p>
            </p:txBody>
          </p:sp>
        </p:grpSp>
        <p:pic>
          <p:nvPicPr>
            <p:cNvPr id="30735" name="Picture 56" descr="MCBD08154_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1" y="1371600"/>
              <a:ext cx="990079" cy="67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75" name="Group 55"/>
            <p:cNvGrpSpPr>
              <a:grpSpLocks/>
            </p:cNvGrpSpPr>
            <p:nvPr/>
          </p:nvGrpSpPr>
          <p:grpSpPr bwMode="auto">
            <a:xfrm>
              <a:off x="685354" y="2362796"/>
              <a:ext cx="1524744" cy="913507"/>
              <a:chOff x="614" y="1764"/>
              <a:chExt cx="1366" cy="682"/>
            </a:xfrm>
          </p:grpSpPr>
          <p:sp>
            <p:nvSpPr>
              <p:cNvPr id="41" name="Rectangle 8"/>
              <p:cNvSpPr>
                <a:spLocks noChangeArrowheads="1"/>
              </p:cNvSpPr>
              <p:nvPr/>
            </p:nvSpPr>
            <p:spPr bwMode="auto">
              <a:xfrm rot="5400000">
                <a:off x="956" y="1422"/>
                <a:ext cx="682" cy="1366"/>
              </a:xfrm>
              <a:prstGeom prst="rect">
                <a:avLst/>
              </a:prstGeom>
              <a:solidFill>
                <a:schemeClr val="bg1"/>
              </a:solidFill>
              <a:ln w="25400" algn="ctr">
                <a:solidFill>
                  <a:schemeClr val="tx1"/>
                </a:solidFill>
                <a:miter lim="800000"/>
                <a:headEnd/>
                <a:tailEnd/>
              </a:ln>
              <a:effectLst>
                <a:outerShdw dist="107763" dir="8100000" algn="ctr" rotWithShape="0">
                  <a:srgbClr val="808080">
                    <a:alpha val="50000"/>
                  </a:srgbClr>
                </a:outerShdw>
              </a:effectLst>
            </p:spPr>
            <p:txBody>
              <a:bodyPr wrap="none" lIns="0" tIns="0" rIns="0" bIns="0" anchor="ctr"/>
              <a:lstStyle/>
              <a:p>
                <a:endParaRPr lang="en-US">
                  <a:solidFill>
                    <a:srgbClr val="000000"/>
                  </a:solidFill>
                  <a:latin typeface="Vista Sans OT Reg" charset="0"/>
                  <a:ea typeface="ヒラギノ角ゴ ProN W3" charset="0"/>
                  <a:cs typeface="ヒラギノ角ゴ ProN W3" charset="0"/>
                </a:endParaRPr>
              </a:p>
            </p:txBody>
          </p:sp>
          <p:sp>
            <p:nvSpPr>
              <p:cNvPr id="30737" name="Line 18"/>
              <p:cNvSpPr>
                <a:spLocks noChangeShapeType="1"/>
              </p:cNvSpPr>
              <p:nvPr/>
            </p:nvSpPr>
            <p:spPr bwMode="auto">
              <a:xfrm>
                <a:off x="614" y="2048"/>
                <a:ext cx="136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30738" name="Text Box 17"/>
              <p:cNvSpPr txBox="1">
                <a:spLocks noChangeArrowheads="1"/>
              </p:cNvSpPr>
              <p:nvPr/>
            </p:nvSpPr>
            <p:spPr bwMode="auto">
              <a:xfrm>
                <a:off x="655" y="1782"/>
                <a:ext cx="1298"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eaLnBrk="1" hangingPunct="1"/>
                <a:r>
                  <a:rPr lang="en-US" sz="2400">
                    <a:solidFill>
                      <a:schemeClr val="tx1"/>
                    </a:solidFill>
                  </a:rPr>
                  <a:t>Web UI</a:t>
                </a:r>
              </a:p>
            </p:txBody>
          </p:sp>
          <p:sp>
            <p:nvSpPr>
              <p:cNvPr id="30739" name="Text Box 21"/>
              <p:cNvSpPr txBox="1">
                <a:spLocks noChangeArrowheads="1"/>
              </p:cNvSpPr>
              <p:nvPr/>
            </p:nvSpPr>
            <p:spPr bwMode="auto">
              <a:xfrm>
                <a:off x="819" y="2132"/>
                <a:ext cx="100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rgbClr val="3B598E"/>
                    </a:solidFill>
                  </a:rPr>
                  <a:t>Mgmt, etc</a:t>
                </a:r>
              </a:p>
            </p:txBody>
          </p:sp>
        </p:grpSp>
        <p:sp>
          <p:nvSpPr>
            <p:cNvPr id="47" name="Line 51"/>
            <p:cNvSpPr>
              <a:spLocks noChangeShapeType="1"/>
            </p:cNvSpPr>
            <p:nvPr/>
          </p:nvSpPr>
          <p:spPr bwMode="auto">
            <a:xfrm flipH="1" flipV="1">
              <a:off x="5105549" y="3276303"/>
              <a:ext cx="2232" cy="345579"/>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48" name="Line 51"/>
            <p:cNvSpPr>
              <a:spLocks noChangeShapeType="1"/>
            </p:cNvSpPr>
            <p:nvPr/>
          </p:nvSpPr>
          <p:spPr bwMode="auto">
            <a:xfrm flipH="1" flipV="1">
              <a:off x="2743646" y="3276303"/>
              <a:ext cx="0" cy="45809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49" name="Line 51"/>
            <p:cNvSpPr>
              <a:spLocks noChangeShapeType="1"/>
            </p:cNvSpPr>
            <p:nvPr/>
          </p:nvSpPr>
          <p:spPr bwMode="auto">
            <a:xfrm flipH="1" flipV="1">
              <a:off x="1447726" y="3276303"/>
              <a:ext cx="0" cy="45809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sp>
          <p:nvSpPr>
            <p:cNvPr id="55" name="Line 51"/>
            <p:cNvSpPr>
              <a:spLocks noChangeShapeType="1"/>
            </p:cNvSpPr>
            <p:nvPr/>
          </p:nvSpPr>
          <p:spPr bwMode="auto">
            <a:xfrm flipV="1">
              <a:off x="2210098" y="2895898"/>
              <a:ext cx="304726"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grpSp>
          <p:nvGrpSpPr>
            <p:cNvPr id="5" name="Group 74"/>
            <p:cNvGrpSpPr>
              <a:grpSpLocks/>
            </p:cNvGrpSpPr>
            <p:nvPr/>
          </p:nvGrpSpPr>
          <p:grpSpPr bwMode="auto">
            <a:xfrm>
              <a:off x="3581921" y="3621881"/>
              <a:ext cx="3936876" cy="1350169"/>
              <a:chOff x="3209" y="2704"/>
              <a:chExt cx="3527" cy="1008"/>
            </a:xfrm>
          </p:grpSpPr>
          <p:grpSp>
            <p:nvGrpSpPr>
              <p:cNvPr id="30747" name="Group 65"/>
              <p:cNvGrpSpPr>
                <a:grpSpLocks/>
              </p:cNvGrpSpPr>
              <p:nvPr/>
            </p:nvGrpSpPr>
            <p:grpSpPr bwMode="auto">
              <a:xfrm>
                <a:off x="3209" y="2704"/>
                <a:ext cx="3527" cy="1008"/>
                <a:chOff x="3209" y="2704"/>
                <a:chExt cx="3527" cy="1008"/>
              </a:xfrm>
            </p:grpSpPr>
            <p:grpSp>
              <p:nvGrpSpPr>
                <p:cNvPr id="30749" name="Group 51"/>
                <p:cNvGrpSpPr>
                  <a:grpSpLocks/>
                </p:cNvGrpSpPr>
                <p:nvPr/>
              </p:nvGrpSpPr>
              <p:grpSpPr bwMode="auto">
                <a:xfrm>
                  <a:off x="3209" y="2704"/>
                  <a:ext cx="3527" cy="1008"/>
                  <a:chOff x="3581400" y="3733800"/>
                  <a:chExt cx="4495800" cy="1524000"/>
                </a:xfrm>
              </p:grpSpPr>
              <p:sp>
                <p:nvSpPr>
                  <p:cNvPr id="172065" name="Rectangle 33"/>
                  <p:cNvSpPr>
                    <a:spLocks noChangeArrowheads="1"/>
                  </p:cNvSpPr>
                  <p:nvPr/>
                </p:nvSpPr>
                <p:spPr bwMode="auto">
                  <a:xfrm>
                    <a:off x="3581400" y="3733800"/>
                    <a:ext cx="4495800" cy="1524000"/>
                  </a:xfrm>
                  <a:prstGeom prst="rect">
                    <a:avLst/>
                  </a:prstGeom>
                  <a:solidFill>
                    <a:schemeClr val="bg1"/>
                  </a:solidFill>
                  <a:ln w="15875" algn="ctr">
                    <a:solidFill>
                      <a:schemeClr val="tx1"/>
                    </a:solidFill>
                    <a:miter lim="800000"/>
                    <a:headEnd/>
                    <a:tailEnd/>
                  </a:ln>
                  <a:effectLst>
                    <a:outerShdw dist="107763" dir="8100000" algn="ctr" rotWithShape="0">
                      <a:srgbClr val="808080">
                        <a:alpha val="50000"/>
                      </a:srgbClr>
                    </a:outerShdw>
                  </a:effectLst>
                </p:spPr>
                <p:txBody>
                  <a:bodyPr wrap="none" lIns="0" tIns="0" rIns="0" bIns="0" anchor="ctr"/>
                  <a:lstStyle/>
                  <a:p>
                    <a:endParaRPr lang="en-US">
                      <a:solidFill>
                        <a:srgbClr val="000000"/>
                      </a:solidFill>
                      <a:latin typeface="Vista Sans OT Reg" charset="0"/>
                      <a:ea typeface="ヒラギノ角ゴ ProN W3" charset="0"/>
                      <a:cs typeface="ヒラギノ角ゴ ProN W3" charset="0"/>
                    </a:endParaRPr>
                  </a:p>
                </p:txBody>
              </p:sp>
              <p:sp>
                <p:nvSpPr>
                  <p:cNvPr id="30754" name="Text Box 36"/>
                  <p:cNvSpPr txBox="1">
                    <a:spLocks noChangeArrowheads="1"/>
                  </p:cNvSpPr>
                  <p:nvPr/>
                </p:nvSpPr>
                <p:spPr bwMode="auto">
                  <a:xfrm>
                    <a:off x="5107193" y="3815443"/>
                    <a:ext cx="1394501" cy="417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eaLnBrk="1" hangingPunct="1"/>
                    <a:r>
                      <a:rPr lang="en-US" sz="2400">
                        <a:solidFill>
                          <a:schemeClr val="tx1"/>
                        </a:solidFill>
                      </a:rPr>
                      <a:t>Hive QL</a:t>
                    </a:r>
                  </a:p>
                </p:txBody>
              </p:sp>
            </p:grpSp>
            <p:sp>
              <p:nvSpPr>
                <p:cNvPr id="30750" name="Text Box 21"/>
                <p:cNvSpPr txBox="1">
                  <a:spLocks noChangeArrowheads="1"/>
                </p:cNvSpPr>
                <p:nvPr/>
              </p:nvSpPr>
              <p:spPr bwMode="auto">
                <a:xfrm>
                  <a:off x="4503" y="3280"/>
                  <a:ext cx="793"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rgbClr val="3B598E"/>
                      </a:solidFill>
                    </a:rPr>
                    <a:t>Planner</a:t>
                  </a:r>
                </a:p>
              </p:txBody>
            </p:sp>
            <p:sp>
              <p:nvSpPr>
                <p:cNvPr id="30751" name="Text Box 21"/>
                <p:cNvSpPr txBox="1">
                  <a:spLocks noChangeArrowheads="1"/>
                </p:cNvSpPr>
                <p:nvPr/>
              </p:nvSpPr>
              <p:spPr bwMode="auto">
                <a:xfrm>
                  <a:off x="5593" y="3280"/>
                  <a:ext cx="1009"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rgbClr val="3B598E"/>
                      </a:solidFill>
                    </a:rPr>
                    <a:t>Execution</a:t>
                  </a:r>
                </a:p>
              </p:txBody>
            </p:sp>
            <p:sp>
              <p:nvSpPr>
                <p:cNvPr id="30752" name="Text Box 21"/>
                <p:cNvSpPr txBox="1">
                  <a:spLocks noChangeArrowheads="1"/>
                </p:cNvSpPr>
                <p:nvPr/>
              </p:nvSpPr>
              <p:spPr bwMode="auto">
                <a:xfrm>
                  <a:off x="3520" y="3280"/>
                  <a:ext cx="678"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rgbClr val="3B598E"/>
                      </a:solidFill>
                    </a:rPr>
                    <a:t>Parser</a:t>
                  </a:r>
                </a:p>
              </p:txBody>
            </p:sp>
          </p:grpSp>
          <p:sp>
            <p:nvSpPr>
              <p:cNvPr id="30748" name="Line 39"/>
              <p:cNvSpPr>
                <a:spLocks noChangeShapeType="1"/>
              </p:cNvSpPr>
              <p:nvPr/>
            </p:nvSpPr>
            <p:spPr bwMode="auto">
              <a:xfrm>
                <a:off x="3232" y="3040"/>
                <a:ext cx="35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lIns="0" tIns="0" rIns="0" bIns="0" anchor="ctr"/>
              <a:lstStyle/>
              <a:p>
                <a:endParaRPr lang="en-US"/>
              </a:p>
            </p:txBody>
          </p:sp>
        </p:grpSp>
        <p:sp>
          <p:nvSpPr>
            <p:cNvPr id="15383" name="Text Box 21"/>
            <p:cNvSpPr txBox="1">
              <a:spLocks noChangeArrowheads="1"/>
            </p:cNvSpPr>
            <p:nvPr/>
          </p:nvSpPr>
          <p:spPr bwMode="auto">
            <a:xfrm>
              <a:off x="5034112" y="4393406"/>
              <a:ext cx="8848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eaLnBrk="0" hangingPunct="0">
                <a:defRPr>
                  <a:solidFill>
                    <a:srgbClr val="000000"/>
                  </a:solidFill>
                  <a:latin typeface="Vista Sans OT Reg" charset="0"/>
                  <a:ea typeface="ヒラギノ角ゴ ProN W3" charset="0"/>
                  <a:cs typeface="ヒラギノ角ゴ ProN W3" charset="0"/>
                  <a:sym typeface="Vista Sans OT Reg" charset="0"/>
                </a:defRPr>
              </a:lvl1pPr>
              <a:lvl2pPr marL="742950" indent="-285750" algn="ctr" eaLnBrk="0" hangingPunct="0">
                <a:defRPr>
                  <a:solidFill>
                    <a:srgbClr val="000000"/>
                  </a:solidFill>
                  <a:latin typeface="Vista Sans OT Reg" charset="0"/>
                  <a:ea typeface="ヒラギノ角ゴ ProN W3" charset="0"/>
                  <a:cs typeface="ヒラギノ角ゴ ProN W3" charset="0"/>
                  <a:sym typeface="Vista Sans OT Reg" charset="0"/>
                </a:defRPr>
              </a:lvl2pPr>
              <a:lvl3pPr marL="11430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3pPr>
              <a:lvl4pPr marL="16002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4pPr>
              <a:lvl5pPr marL="2057400" indent="-228600" algn="ctr" eaLnBrk="0" hangingPunct="0">
                <a:defRPr>
                  <a:solidFill>
                    <a:srgbClr val="000000"/>
                  </a:solidFill>
                  <a:latin typeface="Vista Sans OT Reg" charset="0"/>
                  <a:ea typeface="ヒラギノ角ゴ ProN W3" charset="0"/>
                  <a:cs typeface="ヒラギノ角ゴ ProN W3" charset="0"/>
                  <a:sym typeface="Vista Sans OT Reg" charset="0"/>
                </a:defRPr>
              </a:lvl5pPr>
              <a:lvl6pPr marL="25146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6pPr>
              <a:lvl7pPr marL="29718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7pPr>
              <a:lvl8pPr marL="34290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8pPr>
              <a:lvl9pPr marL="3886200" indent="-228600" algn="ctr" eaLnBrk="0" fontAlgn="base" hangingPunct="0">
                <a:spcBef>
                  <a:spcPct val="0"/>
                </a:spcBef>
                <a:spcAft>
                  <a:spcPct val="0"/>
                </a:spcAft>
                <a:defRPr>
                  <a:solidFill>
                    <a:srgbClr val="000000"/>
                  </a:solidFill>
                  <a:latin typeface="Vista Sans OT Reg" charset="0"/>
                  <a:ea typeface="ヒラギノ角ゴ ProN W3" charset="0"/>
                  <a:cs typeface="ヒラギノ角ゴ ProN W3" charset="0"/>
                  <a:sym typeface="Vista Sans OT Reg" charset="0"/>
                </a:defRPr>
              </a:lvl9pPr>
            </a:lstStyle>
            <a:p>
              <a:pPr algn="l" eaLnBrk="1" hangingPunct="1"/>
              <a:r>
                <a:rPr lang="en-US" sz="2000">
                  <a:solidFill>
                    <a:schemeClr val="tx1"/>
                  </a:solidFill>
                </a:rPr>
                <a:t>Planner</a:t>
              </a:r>
            </a:p>
          </p:txBody>
        </p:sp>
        <p:sp>
          <p:nvSpPr>
            <p:cNvPr id="6" name="Line 51"/>
            <p:cNvSpPr>
              <a:spLocks noChangeShapeType="1"/>
            </p:cNvSpPr>
            <p:nvPr/>
          </p:nvSpPr>
          <p:spPr bwMode="auto">
            <a:xfrm flipH="1" flipV="1">
              <a:off x="3018235" y="4457700"/>
              <a:ext cx="535781"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lIns="0" tIns="0" rIns="0" bIns="0" anchor="ctr"/>
            <a:lstStyle/>
            <a:p>
              <a:endParaRPr lang="en-US"/>
            </a:p>
          </p:txBody>
        </p:sp>
      </p:grpSp>
      <p:sp>
        <p:nvSpPr>
          <p:cNvPr id="9" name="Date Placeholder 8"/>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10583383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4" name="Content Placeholder 3"/>
          <p:cNvSpPr>
            <a:spLocks noGrp="1"/>
          </p:cNvSpPr>
          <p:nvPr>
            <p:ph idx="1"/>
          </p:nvPr>
        </p:nvSpPr>
        <p:spPr/>
        <p:txBody>
          <a:bodyPr/>
          <a:lstStyle/>
          <a:p>
            <a:r>
              <a:rPr lang="en-US" dirty="0" smtClean="0"/>
              <a:t>Review</a:t>
            </a:r>
          </a:p>
          <a:p>
            <a:pPr lvl="1"/>
            <a:r>
              <a:rPr lang="en-US" dirty="0" smtClean="0"/>
              <a:t>Big Data Technologies</a:t>
            </a:r>
          </a:p>
          <a:p>
            <a:pPr lvl="1"/>
            <a:r>
              <a:rPr lang="en-US" dirty="0" err="1" smtClean="0"/>
              <a:t>Hadoop</a:t>
            </a:r>
            <a:r>
              <a:rPr lang="en-US" dirty="0" smtClean="0"/>
              <a:t>, Pig, Hive…</a:t>
            </a:r>
          </a:p>
          <a:p>
            <a:r>
              <a:rPr lang="en-US" dirty="0" err="1" smtClean="0"/>
              <a:t>NewSQL</a:t>
            </a:r>
            <a:endParaRPr lang="en-US" dirty="0" smtClean="0"/>
          </a:p>
          <a:p>
            <a:pPr lvl="1"/>
            <a:r>
              <a:rPr lang="en-US" dirty="0" smtClean="0"/>
              <a:t>The concept</a:t>
            </a:r>
          </a:p>
          <a:p>
            <a:pPr lvl="1"/>
            <a:r>
              <a:rPr lang="en-US" dirty="0" err="1" smtClean="0"/>
              <a:t>VoltDB</a:t>
            </a:r>
            <a:r>
              <a:rPr lang="en-US" dirty="0" smtClean="0"/>
              <a:t> </a:t>
            </a:r>
          </a:p>
          <a:p>
            <a:pPr marL="457200" lvl="1" indent="0">
              <a:buNone/>
            </a:pPr>
            <a:r>
              <a:rPr lang="en-US" dirty="0"/>
              <a:t>	</a:t>
            </a:r>
            <a:endParaRPr lang="en-US" dirty="0" smtClean="0"/>
          </a:p>
          <a:p>
            <a:pPr marL="457200" lvl="1" indent="0">
              <a:buNone/>
            </a:pPr>
            <a:endParaRPr lang="en-US" dirty="0"/>
          </a:p>
        </p:txBody>
      </p:sp>
      <p:sp>
        <p:nvSpPr>
          <p:cNvPr id="3" name="Date Placeholder 2"/>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3259700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Spark</a:t>
            </a:r>
            <a:endParaRPr lang="en-US" dirty="0"/>
          </a:p>
        </p:txBody>
      </p:sp>
      <p:sp>
        <p:nvSpPr>
          <p:cNvPr id="3" name="Content Placeholder 2"/>
          <p:cNvSpPr>
            <a:spLocks noGrp="1"/>
          </p:cNvSpPr>
          <p:nvPr>
            <p:ph idx="1"/>
          </p:nvPr>
        </p:nvSpPr>
        <p:spPr/>
        <p:txBody>
          <a:bodyPr/>
          <a:lstStyle/>
          <a:p>
            <a:r>
              <a:rPr lang="en-US" dirty="0" smtClean="0"/>
              <a:t>One problem with </a:t>
            </a:r>
            <a:r>
              <a:rPr lang="en-US" dirty="0" err="1" smtClean="0"/>
              <a:t>Hadoop</a:t>
            </a:r>
            <a:r>
              <a:rPr lang="en-US" dirty="0" smtClean="0"/>
              <a:t>/</a:t>
            </a:r>
            <a:r>
              <a:rPr lang="en-US" dirty="0" err="1" smtClean="0"/>
              <a:t>MapReduce</a:t>
            </a:r>
            <a:r>
              <a:rPr lang="en-US" dirty="0" smtClean="0"/>
              <a:t> is that it is fundamental batch oriented, and everything goes through a read/write on HDFS for every step in a dataflow</a:t>
            </a:r>
          </a:p>
          <a:p>
            <a:r>
              <a:rPr lang="en-US" dirty="0" smtClean="0"/>
              <a:t>Spark was developed to leverage the main memory of distributed clusters and to, whenever possible, use only memory-to-memory data movement (with other optimizations</a:t>
            </a:r>
          </a:p>
          <a:p>
            <a:r>
              <a:rPr lang="en-US" dirty="0" smtClean="0"/>
              <a:t>Can give up to 100fold speedup over MR</a:t>
            </a:r>
          </a:p>
          <a:p>
            <a:endParaRPr lang="en-US" dirty="0" smtClean="0"/>
          </a:p>
        </p:txBody>
      </p:sp>
      <p:sp>
        <p:nvSpPr>
          <p:cNvPr id="4" name="Date Placeholder 3"/>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3594893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Meanwhile…</a:t>
            </a:r>
            <a:endParaRPr lang="en-US" dirty="0"/>
          </a:p>
        </p:txBody>
      </p:sp>
      <p:sp>
        <p:nvSpPr>
          <p:cNvPr id="3" name="Content Placeholder 2"/>
          <p:cNvSpPr>
            <a:spLocks noGrp="1"/>
          </p:cNvSpPr>
          <p:nvPr>
            <p:ph idx="1"/>
          </p:nvPr>
        </p:nvSpPr>
        <p:spPr/>
        <p:txBody>
          <a:bodyPr/>
          <a:lstStyle/>
          <a:p>
            <a:r>
              <a:rPr lang="en-US" dirty="0" smtClean="0"/>
              <a:t>The database community continues to develop new approaches, some of which try to provide the benefits of SQL and ACID relations to big data</a:t>
            </a:r>
          </a:p>
          <a:p>
            <a:r>
              <a:rPr lang="en-US" dirty="0" smtClean="0"/>
              <a:t>As we have seen before there is a broad spectrum of database systems and capabilities…</a:t>
            </a:r>
            <a:endParaRPr lang="en-US" dirty="0"/>
          </a:p>
        </p:txBody>
      </p:sp>
      <p:sp>
        <p:nvSpPr>
          <p:cNvPr id="4" name="Date Placeholder 3"/>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2029741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IS 257 – Fall 2014</a:t>
            </a:r>
            <a:endParaRPr lang="en-US"/>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700"/>
            <a:ext cx="1165860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881467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NewSQL</a:t>
            </a:r>
            <a:endParaRPr lang="en-US" dirty="0"/>
          </a:p>
        </p:txBody>
      </p:sp>
      <p:sp>
        <p:nvSpPr>
          <p:cNvPr id="3" name="Content Placeholder 2"/>
          <p:cNvSpPr>
            <a:spLocks noGrp="1"/>
          </p:cNvSpPr>
          <p:nvPr>
            <p:ph idx="1"/>
          </p:nvPr>
        </p:nvSpPr>
        <p:spPr/>
        <p:txBody>
          <a:bodyPr/>
          <a:lstStyle/>
          <a:p>
            <a:r>
              <a:rPr lang="en-US" dirty="0" err="1"/>
              <a:t>NewSQL</a:t>
            </a:r>
            <a:r>
              <a:rPr lang="en-US" dirty="0"/>
              <a:t> is a class of modern relational database management systems that seek to provide the same scalable performance of </a:t>
            </a:r>
            <a:r>
              <a:rPr lang="en-US" dirty="0" err="1"/>
              <a:t>NoSQL</a:t>
            </a:r>
            <a:r>
              <a:rPr lang="en-US" dirty="0"/>
              <a:t> systems for online transaction processing (OLTP) read-write workloads while still maintaining the ACID guarantees of a traditional </a:t>
            </a:r>
            <a:r>
              <a:rPr lang="en-US" dirty="0" smtClean="0"/>
              <a:t>RDBMS</a:t>
            </a:r>
          </a:p>
          <a:p>
            <a:endParaRPr lang="en-US" dirty="0"/>
          </a:p>
        </p:txBody>
      </p:sp>
      <p:sp>
        <p:nvSpPr>
          <p:cNvPr id="4" name="Date Placeholder 3"/>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2979857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NewSQL</a:t>
            </a:r>
            <a:endParaRPr lang="en-US" dirty="0"/>
          </a:p>
        </p:txBody>
      </p:sp>
      <p:sp>
        <p:nvSpPr>
          <p:cNvPr id="3" name="Content Placeholder 2"/>
          <p:cNvSpPr>
            <a:spLocks noGrp="1"/>
          </p:cNvSpPr>
          <p:nvPr>
            <p:ph idx="1"/>
          </p:nvPr>
        </p:nvSpPr>
        <p:spPr/>
        <p:txBody>
          <a:bodyPr/>
          <a:lstStyle/>
          <a:p>
            <a:r>
              <a:rPr lang="en-US" dirty="0" err="1" smtClean="0"/>
              <a:t>NewSQL</a:t>
            </a:r>
            <a:r>
              <a:rPr lang="en-US" dirty="0" smtClean="0"/>
              <a:t> systems focus on workloads that have large numbers </a:t>
            </a:r>
            <a:r>
              <a:rPr lang="en-US" dirty="0"/>
              <a:t>of transactions </a:t>
            </a:r>
            <a:r>
              <a:rPr lang="en-US" dirty="0" smtClean="0"/>
              <a:t>that are:</a:t>
            </a:r>
          </a:p>
          <a:p>
            <a:pPr lvl="1"/>
            <a:r>
              <a:rPr lang="en-US" dirty="0" smtClean="0"/>
              <a:t>Short duration</a:t>
            </a:r>
          </a:p>
          <a:p>
            <a:pPr lvl="1"/>
            <a:r>
              <a:rPr lang="en-US" dirty="0" smtClean="0"/>
              <a:t>Touch </a:t>
            </a:r>
            <a:r>
              <a:rPr lang="en-US" dirty="0"/>
              <a:t>a small </a:t>
            </a:r>
            <a:r>
              <a:rPr lang="en-US" dirty="0" smtClean="0"/>
              <a:t>fraction of data in the DB </a:t>
            </a:r>
            <a:r>
              <a:rPr lang="en-US" dirty="0"/>
              <a:t>using index lookups (i.e., no full table scans or large distributed joins</a:t>
            </a:r>
            <a:r>
              <a:rPr lang="en-US" dirty="0" smtClean="0"/>
              <a:t>)</a:t>
            </a:r>
            <a:endParaRPr lang="en-US" dirty="0"/>
          </a:p>
          <a:p>
            <a:pPr lvl="1"/>
            <a:r>
              <a:rPr lang="en-US" dirty="0" smtClean="0"/>
              <a:t>Repetitive </a:t>
            </a:r>
            <a:r>
              <a:rPr lang="en-US" dirty="0"/>
              <a:t>(i.e. executing the same queries with different inputs)</a:t>
            </a:r>
          </a:p>
        </p:txBody>
      </p:sp>
      <p:sp>
        <p:nvSpPr>
          <p:cNvPr id="4" name="Date Placeholder 3"/>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3227352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NewSQL</a:t>
            </a:r>
            <a:endParaRPr lang="en-US" dirty="0"/>
          </a:p>
        </p:txBody>
      </p:sp>
      <p:sp>
        <p:nvSpPr>
          <p:cNvPr id="3" name="Content Placeholder 2"/>
          <p:cNvSpPr>
            <a:spLocks noGrp="1"/>
          </p:cNvSpPr>
          <p:nvPr>
            <p:ph idx="1"/>
          </p:nvPr>
        </p:nvSpPr>
        <p:spPr/>
        <p:txBody>
          <a:bodyPr/>
          <a:lstStyle/>
          <a:p>
            <a:r>
              <a:rPr lang="en-US" dirty="0" smtClean="0"/>
              <a:t>There are many different architectures for </a:t>
            </a:r>
            <a:r>
              <a:rPr lang="en-US" dirty="0" err="1" smtClean="0"/>
              <a:t>NewSQL</a:t>
            </a:r>
            <a:r>
              <a:rPr lang="en-US" dirty="0" smtClean="0"/>
              <a:t> DBs</a:t>
            </a:r>
          </a:p>
          <a:p>
            <a:pPr lvl="1"/>
            <a:r>
              <a:rPr lang="en-US" dirty="0" smtClean="0"/>
              <a:t>E.g., Google Spanner, SAP HANA, </a:t>
            </a:r>
            <a:r>
              <a:rPr lang="en-US" dirty="0" err="1" smtClean="0"/>
              <a:t>Clustrix</a:t>
            </a:r>
            <a:r>
              <a:rPr lang="en-US" dirty="0" smtClean="0"/>
              <a:t>, </a:t>
            </a:r>
            <a:r>
              <a:rPr lang="en-US" dirty="0" err="1" smtClean="0"/>
              <a:t>VoltDB</a:t>
            </a:r>
            <a:r>
              <a:rPr lang="en-US" dirty="0" smtClean="0"/>
              <a:t>, etc.</a:t>
            </a:r>
          </a:p>
          <a:p>
            <a:r>
              <a:rPr lang="en-US" dirty="0" smtClean="0"/>
              <a:t>We are going to look at just one example (</a:t>
            </a:r>
            <a:r>
              <a:rPr lang="en-US" dirty="0" err="1" smtClean="0"/>
              <a:t>VoltDB</a:t>
            </a:r>
            <a:r>
              <a:rPr lang="en-US" smtClean="0"/>
              <a:t>) and </a:t>
            </a:r>
            <a:r>
              <a:rPr lang="en-US" dirty="0" smtClean="0"/>
              <a:t>see how it works for very high-</a:t>
            </a:r>
            <a:r>
              <a:rPr lang="en-US" smtClean="0"/>
              <a:t>velocity workloads..</a:t>
            </a:r>
            <a:endParaRPr lang="en-US" dirty="0"/>
          </a:p>
        </p:txBody>
      </p:sp>
      <p:sp>
        <p:nvSpPr>
          <p:cNvPr id="4" name="Date Placeholder 3"/>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13217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History of the World, Part 1</a:t>
            </a:r>
            <a:endParaRPr lang="en-US" dirty="0"/>
          </a:p>
        </p:txBody>
      </p:sp>
      <p:sp>
        <p:nvSpPr>
          <p:cNvPr id="7171" name="Rectangle 3"/>
          <p:cNvSpPr>
            <a:spLocks noGrp="1" noChangeArrowheads="1"/>
          </p:cNvSpPr>
          <p:nvPr>
            <p:ph idx="1"/>
          </p:nvPr>
        </p:nvSpPr>
        <p:spPr/>
        <p:txBody>
          <a:bodyPr/>
          <a:lstStyle/>
          <a:p>
            <a:r>
              <a:rPr lang="en-US" smtClean="0"/>
              <a:t>Relational Databases – mainstay of business</a:t>
            </a:r>
          </a:p>
          <a:p>
            <a:r>
              <a:rPr lang="en-US" smtClean="0"/>
              <a:t>Web-based applications caused spikes</a:t>
            </a:r>
          </a:p>
          <a:p>
            <a:pPr lvl="1"/>
            <a:r>
              <a:rPr lang="en-US" smtClean="0"/>
              <a:t>Especially true for public-facing e-Commerce sites</a:t>
            </a:r>
          </a:p>
          <a:p>
            <a:r>
              <a:rPr lang="en-US" smtClean="0"/>
              <a:t>Developers begin to front RDBMS with memcache or integrate other caching mechanisms within the application (ie. Ehcache)</a:t>
            </a:r>
            <a:endParaRPr lang="en-US" dirty="0"/>
          </a:p>
        </p:txBody>
      </p:sp>
    </p:spTree>
    <p:extLst>
      <p:ext uri="{BB962C8B-B14F-4D97-AF65-F5344CB8AC3E}">
        <p14:creationId xmlns:p14="http://schemas.microsoft.com/office/powerpoint/2010/main" val="27677769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Scaling Up</a:t>
            </a:r>
            <a:endParaRPr lang="en-US"/>
          </a:p>
        </p:txBody>
      </p:sp>
      <p:sp>
        <p:nvSpPr>
          <p:cNvPr id="12291" name="Rectangle 3"/>
          <p:cNvSpPr>
            <a:spLocks noGrp="1" noChangeArrowheads="1"/>
          </p:cNvSpPr>
          <p:nvPr>
            <p:ph idx="1"/>
          </p:nvPr>
        </p:nvSpPr>
        <p:spPr/>
        <p:txBody>
          <a:bodyPr/>
          <a:lstStyle/>
          <a:p>
            <a:r>
              <a:rPr lang="en-US" sz="2800" dirty="0" smtClean="0"/>
              <a:t>Issues with scaling up when the dataset is just too big</a:t>
            </a:r>
          </a:p>
          <a:p>
            <a:r>
              <a:rPr lang="en-US" sz="2800" dirty="0" smtClean="0"/>
              <a:t>RDBMS were not designed to be distributed</a:t>
            </a:r>
          </a:p>
          <a:p>
            <a:r>
              <a:rPr lang="en-US" sz="2800" dirty="0" smtClean="0"/>
              <a:t>Began to look at multi-node database solutions</a:t>
            </a:r>
          </a:p>
          <a:p>
            <a:r>
              <a:rPr lang="en-US" sz="2800" dirty="0" smtClean="0"/>
              <a:t>Known as ‘scaling out’ or ‘horizontal scaling’</a:t>
            </a:r>
          </a:p>
          <a:p>
            <a:r>
              <a:rPr lang="en-US" sz="2800" dirty="0" smtClean="0"/>
              <a:t>Different approaches include:</a:t>
            </a:r>
          </a:p>
          <a:p>
            <a:pPr lvl="1"/>
            <a:r>
              <a:rPr lang="en-US" sz="2400" dirty="0" smtClean="0"/>
              <a:t>Master-slave</a:t>
            </a:r>
          </a:p>
          <a:p>
            <a:pPr lvl="1"/>
            <a:r>
              <a:rPr lang="en-US" sz="2400" dirty="0" err="1" smtClean="0"/>
              <a:t>Sharding</a:t>
            </a:r>
            <a:endParaRPr lang="en-US" sz="2400" dirty="0" smtClean="0"/>
          </a:p>
          <a:p>
            <a:endParaRPr lang="en-US" sz="2800" dirty="0" smtClean="0"/>
          </a:p>
          <a:p>
            <a:endParaRPr lang="en-US" sz="2800" dirty="0"/>
          </a:p>
        </p:txBody>
      </p:sp>
    </p:spTree>
    <p:extLst>
      <p:ext uri="{BB962C8B-B14F-4D97-AF65-F5344CB8AC3E}">
        <p14:creationId xmlns:p14="http://schemas.microsoft.com/office/powerpoint/2010/main" val="24597419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Scaling RDBMS – Master/Slave</a:t>
            </a:r>
          </a:p>
        </p:txBody>
      </p:sp>
      <p:sp>
        <p:nvSpPr>
          <p:cNvPr id="34819" name="Rectangle 3"/>
          <p:cNvSpPr>
            <a:spLocks noGrp="1" noChangeArrowheads="1"/>
          </p:cNvSpPr>
          <p:nvPr>
            <p:ph idx="1"/>
          </p:nvPr>
        </p:nvSpPr>
        <p:spPr/>
        <p:txBody>
          <a:bodyPr/>
          <a:lstStyle/>
          <a:p>
            <a:r>
              <a:rPr lang="en-US" sz="3600" dirty="0"/>
              <a:t>Master-Slave</a:t>
            </a:r>
          </a:p>
          <a:p>
            <a:pPr lvl="1"/>
            <a:r>
              <a:rPr lang="en-US" sz="3200" dirty="0"/>
              <a:t>All writes are written to the master. All reads performed against the replicated slave databases</a:t>
            </a:r>
          </a:p>
          <a:p>
            <a:pPr lvl="1"/>
            <a:r>
              <a:rPr lang="en-US" sz="3200" dirty="0"/>
              <a:t>Critical reads may be incorrect as writes may not have been propagated down</a:t>
            </a:r>
          </a:p>
          <a:p>
            <a:pPr lvl="1"/>
            <a:r>
              <a:rPr lang="en-US" sz="3200" dirty="0"/>
              <a:t>Large data sets can pose problems as master needs to duplicate data to slaves</a:t>
            </a:r>
          </a:p>
        </p:txBody>
      </p:sp>
    </p:spTree>
    <p:extLst>
      <p:ext uri="{BB962C8B-B14F-4D97-AF65-F5344CB8AC3E}">
        <p14:creationId xmlns:p14="http://schemas.microsoft.com/office/powerpoint/2010/main" val="343453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Scaling RDBMS - Sharding</a:t>
            </a:r>
          </a:p>
        </p:txBody>
      </p:sp>
      <p:sp>
        <p:nvSpPr>
          <p:cNvPr id="35843" name="Rectangle 3"/>
          <p:cNvSpPr>
            <a:spLocks noGrp="1" noChangeArrowheads="1"/>
          </p:cNvSpPr>
          <p:nvPr>
            <p:ph idx="1"/>
          </p:nvPr>
        </p:nvSpPr>
        <p:spPr/>
        <p:txBody>
          <a:bodyPr/>
          <a:lstStyle/>
          <a:p>
            <a:r>
              <a:rPr lang="en-US" sz="3600" dirty="0"/>
              <a:t>Partition or </a:t>
            </a:r>
            <a:r>
              <a:rPr lang="en-US" sz="3600" dirty="0" err="1"/>
              <a:t>sharding</a:t>
            </a:r>
            <a:endParaRPr lang="en-US" sz="3600" dirty="0"/>
          </a:p>
          <a:p>
            <a:pPr lvl="1"/>
            <a:r>
              <a:rPr lang="en-US" sz="3200" dirty="0"/>
              <a:t>Scales well for both reads and writes</a:t>
            </a:r>
          </a:p>
          <a:p>
            <a:pPr lvl="1"/>
            <a:r>
              <a:rPr lang="en-US" sz="3200" dirty="0"/>
              <a:t>Not transparent, application needs to be partition-aware</a:t>
            </a:r>
          </a:p>
          <a:p>
            <a:pPr lvl="1"/>
            <a:r>
              <a:rPr lang="en-US" sz="3200" dirty="0"/>
              <a:t>Can no longer have relationships/joins across partitions</a:t>
            </a:r>
          </a:p>
          <a:p>
            <a:pPr lvl="1"/>
            <a:r>
              <a:rPr lang="en-US" sz="3200" dirty="0"/>
              <a:t>Loss of referential integrity across shards</a:t>
            </a:r>
          </a:p>
        </p:txBody>
      </p:sp>
    </p:spTree>
    <p:extLst>
      <p:ext uri="{BB962C8B-B14F-4D97-AF65-F5344CB8AC3E}">
        <p14:creationId xmlns:p14="http://schemas.microsoft.com/office/powerpoint/2010/main" val="366591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Other ways to scale RDBMS</a:t>
            </a:r>
          </a:p>
        </p:txBody>
      </p:sp>
      <p:sp>
        <p:nvSpPr>
          <p:cNvPr id="37891" name="Rectangle 3"/>
          <p:cNvSpPr>
            <a:spLocks noGrp="1" noChangeArrowheads="1"/>
          </p:cNvSpPr>
          <p:nvPr>
            <p:ph idx="1"/>
          </p:nvPr>
        </p:nvSpPr>
        <p:spPr/>
        <p:txBody>
          <a:bodyPr/>
          <a:lstStyle/>
          <a:p>
            <a:r>
              <a:rPr lang="en-US" dirty="0"/>
              <a:t>Multi-Master replication</a:t>
            </a:r>
          </a:p>
          <a:p>
            <a:r>
              <a:rPr lang="en-US" dirty="0"/>
              <a:t>INSERT only, not UPDATES/DELETES</a:t>
            </a:r>
          </a:p>
          <a:p>
            <a:r>
              <a:rPr lang="en-US" dirty="0"/>
              <a:t>No JOINs, thereby reducing query time</a:t>
            </a:r>
          </a:p>
          <a:p>
            <a:pPr lvl="1"/>
            <a:r>
              <a:rPr lang="en-US" dirty="0"/>
              <a:t>This involves de-normalizing data</a:t>
            </a:r>
          </a:p>
          <a:p>
            <a:r>
              <a:rPr lang="en-US" dirty="0"/>
              <a:t>In-memory databases</a:t>
            </a:r>
          </a:p>
        </p:txBody>
      </p:sp>
    </p:spTree>
    <p:extLst>
      <p:ext uri="{BB962C8B-B14F-4D97-AF65-F5344CB8AC3E}">
        <p14:creationId xmlns:p14="http://schemas.microsoft.com/office/powerpoint/2010/main" val="5337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NoSQL</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NoSQL</a:t>
            </a:r>
            <a:r>
              <a:rPr lang="en-US" dirty="0" smtClean="0"/>
              <a:t> databases adopted these approaches to scaling, but lacked ACID transaction and SQL</a:t>
            </a:r>
          </a:p>
          <a:p>
            <a:r>
              <a:rPr lang="en-US" dirty="0" smtClean="0"/>
              <a:t>At the same time, many Web-based services needed to deal with Big Data (the Three V’s we looked at last time) and created custom approaches to do this</a:t>
            </a:r>
          </a:p>
          <a:p>
            <a:r>
              <a:rPr lang="en-US" dirty="0" smtClean="0"/>
              <a:t>In particular, </a:t>
            </a:r>
            <a:r>
              <a:rPr lang="en-US" dirty="0" err="1" smtClean="0"/>
              <a:t>MapReduce</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IS 257 – Fall 2014</a:t>
            </a:r>
            <a:endParaRPr lang="en-US"/>
          </a:p>
        </p:txBody>
      </p:sp>
    </p:spTree>
    <p:extLst>
      <p:ext uri="{BB962C8B-B14F-4D97-AF65-F5344CB8AC3E}">
        <p14:creationId xmlns:p14="http://schemas.microsoft.com/office/powerpoint/2010/main" val="2105351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cs typeface="+mj-cs"/>
              </a:rPr>
              <a:t>MapReduce</a:t>
            </a:r>
            <a:r>
              <a:rPr lang="en-US" dirty="0" smtClean="0">
                <a:cs typeface="+mj-cs"/>
              </a:rPr>
              <a:t> and </a:t>
            </a:r>
            <a:r>
              <a:rPr lang="en-US" dirty="0" err="1" smtClean="0">
                <a:cs typeface="+mj-cs"/>
              </a:rPr>
              <a:t>Hadoop</a:t>
            </a:r>
            <a:endParaRPr lang="en-US" dirty="0" smtClean="0">
              <a:cs typeface="+mj-cs"/>
            </a:endParaRPr>
          </a:p>
        </p:txBody>
      </p:sp>
      <p:sp>
        <p:nvSpPr>
          <p:cNvPr id="3" name="Content Placeholder 2"/>
          <p:cNvSpPr>
            <a:spLocks noGrp="1"/>
          </p:cNvSpPr>
          <p:nvPr>
            <p:ph idx="1"/>
          </p:nvPr>
        </p:nvSpPr>
        <p:spPr/>
        <p:txBody>
          <a:bodyPr/>
          <a:lstStyle/>
          <a:p>
            <a:pPr eaLnBrk="1" hangingPunct="1">
              <a:defRPr/>
            </a:pPr>
            <a:r>
              <a:rPr lang="en-US" dirty="0" err="1" smtClean="0">
                <a:cs typeface="+mn-cs"/>
              </a:rPr>
              <a:t>MapReduce</a:t>
            </a:r>
            <a:r>
              <a:rPr lang="en-US" dirty="0" smtClean="0">
                <a:cs typeface="+mn-cs"/>
              </a:rPr>
              <a:t> developed at Google</a:t>
            </a:r>
          </a:p>
          <a:p>
            <a:pPr eaLnBrk="1" hangingPunct="1">
              <a:defRPr/>
            </a:pPr>
            <a:r>
              <a:rPr lang="en-US" dirty="0" err="1" smtClean="0">
                <a:cs typeface="+mn-cs"/>
              </a:rPr>
              <a:t>MapReduce</a:t>
            </a:r>
            <a:r>
              <a:rPr lang="en-US" dirty="0" smtClean="0">
                <a:cs typeface="+mn-cs"/>
              </a:rPr>
              <a:t> implemented in </a:t>
            </a:r>
            <a:r>
              <a:rPr lang="en-US" dirty="0" err="1" smtClean="0">
                <a:cs typeface="+mn-cs"/>
              </a:rPr>
              <a:t>Nutch</a:t>
            </a:r>
            <a:endParaRPr lang="en-US" dirty="0" smtClean="0">
              <a:cs typeface="+mn-cs"/>
            </a:endParaRPr>
          </a:p>
          <a:p>
            <a:pPr lvl="1" eaLnBrk="1" hangingPunct="1">
              <a:defRPr/>
            </a:pPr>
            <a:r>
              <a:rPr lang="en-US" dirty="0" smtClean="0">
                <a:cs typeface="+mn-cs"/>
              </a:rPr>
              <a:t>Doug Cutting at Yahoo! </a:t>
            </a:r>
          </a:p>
          <a:p>
            <a:pPr lvl="1" eaLnBrk="1" hangingPunct="1">
              <a:defRPr/>
            </a:pPr>
            <a:r>
              <a:rPr lang="en-US" dirty="0" smtClean="0">
                <a:cs typeface="+mn-cs"/>
              </a:rPr>
              <a:t>Became </a:t>
            </a:r>
            <a:r>
              <a:rPr lang="en-US" dirty="0" err="1" smtClean="0">
                <a:cs typeface="+mn-cs"/>
              </a:rPr>
              <a:t>Hadoop</a:t>
            </a:r>
            <a:r>
              <a:rPr lang="en-US" dirty="0" smtClean="0">
                <a:cs typeface="+mn-cs"/>
              </a:rPr>
              <a:t> (named for Doug’s child’s stuffed elephant toy)</a:t>
            </a:r>
          </a:p>
        </p:txBody>
      </p:sp>
      <p:sp>
        <p:nvSpPr>
          <p:cNvPr id="4" name="Date Placeholder 3"/>
          <p:cNvSpPr>
            <a:spLocks noGrp="1"/>
          </p:cNvSpPr>
          <p:nvPr>
            <p:ph type="dt" sz="quarter" idx="10"/>
          </p:nvPr>
        </p:nvSpPr>
        <p:spPr/>
        <p:txBody>
          <a:bodyPr/>
          <a:lstStyle/>
          <a:p>
            <a:pPr>
              <a:defRPr/>
            </a:pPr>
            <a:r>
              <a:rPr lang="en-US" smtClean="0"/>
              <a:t>IS 257 – Fall 2014</a:t>
            </a:r>
            <a:endParaRPr lang="en-US"/>
          </a:p>
        </p:txBody>
      </p:sp>
    </p:spTree>
  </p:cSld>
  <p:clrMapOvr>
    <a:masterClrMapping/>
  </p:clrMapOvr>
</p:sld>
</file>

<file path=ppt/theme/theme1.xml><?xml version="1.0" encoding="utf-8"?>
<a:theme xmlns:a="http://schemas.openxmlformats.org/drawingml/2006/main" name="Lecture_template">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Lecture_template">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Lecture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cture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cture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ure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ctur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ctur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ctur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Designs\Lecture_template.pot</Template>
  <TotalTime>4572</TotalTime>
  <Words>1772</Words>
  <Application>Microsoft Macintosh PowerPoint</Application>
  <PresentationFormat>On-screen Show (4:3)</PresentationFormat>
  <Paragraphs>213</Paragraphs>
  <Slides>27</Slides>
  <Notes>11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Lecture_template</vt:lpstr>
      <vt:lpstr>NewSQL and VoltDB</vt:lpstr>
      <vt:lpstr>Project Presentation </vt:lpstr>
      <vt:lpstr>History of the World, Part 1</vt:lpstr>
      <vt:lpstr>Scaling Up</vt:lpstr>
      <vt:lpstr>Scaling RDBMS – Master/Slave</vt:lpstr>
      <vt:lpstr>Scaling RDBMS - Sharding</vt:lpstr>
      <vt:lpstr>Other ways to scale RDBMS</vt:lpstr>
      <vt:lpstr>NoSQL </vt:lpstr>
      <vt:lpstr>MapReduce and Hadoop</vt:lpstr>
      <vt:lpstr>Example</vt:lpstr>
      <vt:lpstr>Map output</vt:lpstr>
      <vt:lpstr>Reduce Input</vt:lpstr>
      <vt:lpstr>Reduce Output</vt:lpstr>
      <vt:lpstr>But – Raw Hadoop means code</vt:lpstr>
      <vt:lpstr>Introduction to Pig</vt:lpstr>
      <vt:lpstr>Pig Latin </vt:lpstr>
      <vt:lpstr>Motivation by Example</vt:lpstr>
      <vt:lpstr>PowerPoint Presentation</vt:lpstr>
      <vt:lpstr>Hive</vt:lpstr>
      <vt:lpstr>Hive Architecture</vt:lpstr>
      <vt:lpstr>Overview</vt:lpstr>
      <vt:lpstr>Spark</vt:lpstr>
      <vt:lpstr>Meanwhile…</vt:lpstr>
      <vt:lpstr>PowerPoint Presentation</vt:lpstr>
      <vt:lpstr>NewSQL</vt:lpstr>
      <vt:lpstr>NewSQL</vt:lpstr>
      <vt:lpstr>NewSQL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376</cp:revision>
  <dcterms:created xsi:type="dcterms:W3CDTF">2002-09-03T03:52:45Z</dcterms:created>
  <dcterms:modified xsi:type="dcterms:W3CDTF">2014-12-04T19:42:34Z</dcterms:modified>
</cp:coreProperties>
</file>