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embeddings/oleObject7.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embeddings/oleObject8.bin" ContentType="application/vnd.openxmlformats-officedocument.oleObject"/>
  <Override PartName="/ppt/notesSlides/notesSlide33.xml" ContentType="application/vnd.openxmlformats-officedocument.presentationml.notesSlide+xml"/>
  <Override PartName="/ppt/embeddings/oleObject9.bin" ContentType="application/vnd.openxmlformats-officedocument.oleObject"/>
  <Override PartName="/ppt/notesSlides/notesSlide34.xml" ContentType="application/vnd.openxmlformats-officedocument.presentationml.notesSlide+xml"/>
  <Override PartName="/ppt/embeddings/oleObject10.bin" ContentType="application/vnd.openxmlformats-officedocument.oleObject"/>
  <Override PartName="/ppt/notesSlides/notesSlide35.xml" ContentType="application/vnd.openxmlformats-officedocument.presentationml.notesSlide+xml"/>
  <Override PartName="/ppt/embeddings/oleObject1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embeddings/oleObject12.bin" ContentType="application/vnd.openxmlformats-officedocument.oleObject"/>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13.bin" ContentType="application/vnd.openxmlformats-officedocument.oleObject"/>
  <Override PartName="/ppt/notesSlides/notesSlide44.xml" ContentType="application/vnd.openxmlformats-officedocument.presentationml.notesSlide+xml"/>
  <Override PartName="/ppt/embeddings/oleObject14.bin" ContentType="application/vnd.openxmlformats-officedocument.oleObject"/>
  <Override PartName="/ppt/notesSlides/notesSlide45.xml" ContentType="application/vnd.openxmlformats-officedocument.presentationml.notesSlide+xml"/>
  <Override PartName="/ppt/embeddings/oleObject15.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16.bin" ContentType="application/vnd.openxmlformats-officedocument.oleObject"/>
  <Override PartName="/ppt/notesSlides/notesSlide48.xml" ContentType="application/vnd.openxmlformats-officedocument.presentationml.notesSlide+xml"/>
  <Override PartName="/ppt/embeddings/oleObject17.bin" ContentType="application/vnd.openxmlformats-officedocument.oleObject"/>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18.bin" ContentType="application/vnd.openxmlformats-officedocument.oleObject"/>
  <Override PartName="/ppt/notesSlides/notesSlide51.xml" ContentType="application/vnd.openxmlformats-officedocument.presentationml.notesSlide+xml"/>
  <Override PartName="/ppt/embeddings/oleObject19.bin" ContentType="application/vnd.openxmlformats-officedocument.oleObject"/>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828" r:id="rId2"/>
    <p:sldId id="907" r:id="rId3"/>
    <p:sldId id="1259" r:id="rId4"/>
    <p:sldId id="1116" r:id="rId5"/>
    <p:sldId id="1284" r:id="rId6"/>
    <p:sldId id="1285" r:id="rId7"/>
    <p:sldId id="1286" r:id="rId8"/>
    <p:sldId id="1287" r:id="rId9"/>
    <p:sldId id="1289" r:id="rId10"/>
    <p:sldId id="1290" r:id="rId11"/>
    <p:sldId id="1295" r:id="rId12"/>
    <p:sldId id="1298" r:id="rId13"/>
    <p:sldId id="1300" r:id="rId14"/>
    <p:sldId id="1261" r:id="rId15"/>
    <p:sldId id="1301" r:id="rId16"/>
    <p:sldId id="1178" r:id="rId17"/>
    <p:sldId id="1224" r:id="rId18"/>
    <p:sldId id="1225" r:id="rId19"/>
    <p:sldId id="1226" r:id="rId20"/>
    <p:sldId id="1227" r:id="rId21"/>
    <p:sldId id="1228" r:id="rId22"/>
    <p:sldId id="1229" r:id="rId23"/>
    <p:sldId id="1179" r:id="rId24"/>
    <p:sldId id="1180" r:id="rId25"/>
    <p:sldId id="1306" r:id="rId26"/>
    <p:sldId id="1182" r:id="rId27"/>
    <p:sldId id="1183" r:id="rId28"/>
    <p:sldId id="1303" r:id="rId29"/>
    <p:sldId id="1304" r:id="rId30"/>
    <p:sldId id="1181" r:id="rId31"/>
    <p:sldId id="1196" r:id="rId32"/>
    <p:sldId id="1184" r:id="rId33"/>
    <p:sldId id="1305" r:id="rId34"/>
    <p:sldId id="1185" r:id="rId35"/>
    <p:sldId id="1186" r:id="rId36"/>
    <p:sldId id="1187" r:id="rId37"/>
    <p:sldId id="1198" r:id="rId38"/>
    <p:sldId id="1200" r:id="rId39"/>
    <p:sldId id="1201" r:id="rId40"/>
    <p:sldId id="1202" r:id="rId41"/>
    <p:sldId id="1203" r:id="rId42"/>
    <p:sldId id="1204" r:id="rId43"/>
    <p:sldId id="1223" r:id="rId44"/>
    <p:sldId id="1307" r:id="rId45"/>
    <p:sldId id="1308" r:id="rId46"/>
    <p:sldId id="1309" r:id="rId47"/>
    <p:sldId id="1310" r:id="rId48"/>
    <p:sldId id="1311" r:id="rId49"/>
    <p:sldId id="1312" r:id="rId50"/>
    <p:sldId id="1313" r:id="rId51"/>
    <p:sldId id="1314" r:id="rId52"/>
    <p:sldId id="1315" r:id="rId53"/>
    <p:sldId id="1316" r:id="rId54"/>
    <p:sldId id="1317" r:id="rId55"/>
    <p:sldId id="1318" r:id="rId56"/>
    <p:sldId id="1319" r:id="rId57"/>
    <p:sldId id="1320" r:id="rId58"/>
    <p:sldId id="1321" r:id="rId59"/>
    <p:sldId id="1322" r:id="rId60"/>
    <p:sldId id="1323" r:id="rId61"/>
    <p:sldId id="1324" r:id="rId62"/>
    <p:sldId id="1325" r:id="rId63"/>
    <p:sldId id="1326" r:id="rId64"/>
    <p:sldId id="1327" r:id="rId65"/>
    <p:sldId id="1330" r:id="rId66"/>
    <p:sldId id="1331" r:id="rId67"/>
    <p:sldId id="1332" r:id="rId68"/>
    <p:sldId id="1333" r:id="rId69"/>
    <p:sldId id="1334" r:id="rId70"/>
    <p:sldId id="1335" r:id="rId7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592" y="-1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161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notesMaster" Target="notesMasters/notes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 Id="rId3"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8D4605-872A-F44E-8592-91EF5DA4FF00}" type="datetimeFigureOut">
              <a:rPr lang="en-US" smtClean="0"/>
              <a:t>11/18/14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D86D43-2CFD-6F41-8ABB-6BA06059D835}" type="slidenum">
              <a:rPr lang="en-US" smtClean="0"/>
              <a:t>‹#›</a:t>
            </a:fld>
            <a:endParaRPr lang="en-US"/>
          </a:p>
        </p:txBody>
      </p:sp>
    </p:spTree>
    <p:extLst>
      <p:ext uri="{BB962C8B-B14F-4D97-AF65-F5344CB8AC3E}">
        <p14:creationId xmlns:p14="http://schemas.microsoft.com/office/powerpoint/2010/main" val="30041949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7CE26957-DCB6-394B-867C-835E5DF8C5BC}" type="slidenum">
              <a:rPr lang="en-US"/>
              <a:pPr>
                <a:defRPr/>
              </a:pPr>
              <a:t>‹#›</a:t>
            </a:fld>
            <a:endParaRPr lang="en-US"/>
          </a:p>
        </p:txBody>
      </p:sp>
    </p:spTree>
    <p:extLst>
      <p:ext uri="{BB962C8B-B14F-4D97-AF65-F5344CB8AC3E}">
        <p14:creationId xmlns:p14="http://schemas.microsoft.com/office/powerpoint/2010/main" val="19390153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en.wikipedia.org/wiki/Apriori_algorithm%23cite_note-apriori-1" TargetMode="External"/><Relationship Id="rId4" Type="http://schemas.openxmlformats.org/officeDocument/2006/relationships/hyperlink" Target="http://en.wikipedia.org/w/index.php?title=Frequent_item_set_mining&amp;action=edit&amp;redlink=1" TargetMode="External"/><Relationship Id="rId5" Type="http://schemas.openxmlformats.org/officeDocument/2006/relationships/hyperlink" Target="http://en.wikipedia.org/wiki/Association_rule_learning" TargetMode="External"/><Relationship Id="rId6" Type="http://schemas.openxmlformats.org/officeDocument/2006/relationships/hyperlink" Target="http://en.wikipedia.org/wiki/Databases" TargetMode="External"/><Relationship Id="rId7" Type="http://schemas.openxmlformats.org/officeDocument/2006/relationships/hyperlink" Target="http://en.wikipedia.org/wiki/Association_rules" TargetMode="External"/><Relationship Id="rId8" Type="http://schemas.openxmlformats.org/officeDocument/2006/relationships/hyperlink" Target="http://en.wikipedia.org/wiki/Database" TargetMode="External"/><Relationship Id="rId9" Type="http://schemas.openxmlformats.org/officeDocument/2006/relationships/hyperlink" Target="http://en.wikipedia.org/wiki/Market_basket_analysis" TargetMode="External"/><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0E0673D-9E36-D84C-8061-381382C13802}" type="slidenum">
              <a:rPr lang="en-US"/>
              <a:pPr>
                <a:defRPr/>
              </a:pPr>
              <a:t>1</a:t>
            </a:fld>
            <a:endParaRPr lang="en-US"/>
          </a:p>
        </p:txBody>
      </p:sp>
      <p:sp>
        <p:nvSpPr>
          <p:cNvPr id="1294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4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D8BCA0-256C-B546-9C75-82B9D8BEB73A}" type="slidenum">
              <a:rPr lang="en-US"/>
              <a:pPr>
                <a:defRPr/>
              </a:pPr>
              <a:t>19</a:t>
            </a:fld>
            <a:endParaRPr lang="en-US"/>
          </a:p>
        </p:txBody>
      </p:sp>
      <p:sp>
        <p:nvSpPr>
          <p:cNvPr id="130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8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3F5D67E-5A15-1440-9FC6-52495BBDF127}" type="slidenum">
              <a:rPr lang="en-US"/>
              <a:pPr>
                <a:defRPr/>
              </a:pPr>
              <a:t>20</a:t>
            </a:fld>
            <a:endParaRPr lang="en-US"/>
          </a:p>
        </p:txBody>
      </p:sp>
      <p:sp>
        <p:nvSpPr>
          <p:cNvPr id="1264642"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4643"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973F839-71A5-3540-9CA6-6EC77AF6265D}" type="slidenum">
              <a:rPr lang="en-US"/>
              <a:pPr>
                <a:defRPr/>
              </a:pPr>
              <a:t>21</a:t>
            </a:fld>
            <a:endParaRPr lang="en-US"/>
          </a:p>
        </p:txBody>
      </p:sp>
      <p:sp>
        <p:nvSpPr>
          <p:cNvPr id="1266690"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a:xfrm>
            <a:off x="914400" y="4349750"/>
            <a:ext cx="5029200" cy="4113213"/>
          </a:xfrm>
          <a:ln/>
        </p:spPr>
        <p:txBody>
          <a:bodyPr lIns="127000" tIns="63500" rIns="127000" bIns="63500"/>
          <a:lstStyle/>
          <a:p>
            <a:pPr defTabSz="1914525"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A4BA11-1193-6A4C-B00D-9C7C9DDF1B54}" type="slidenum">
              <a:rPr lang="en-US"/>
              <a:pPr>
                <a:defRPr/>
              </a:pPr>
              <a:t>22</a:t>
            </a:fld>
            <a:endParaRPr lang="en-US"/>
          </a:p>
        </p:txBody>
      </p:sp>
      <p:sp>
        <p:nvSpPr>
          <p:cNvPr id="1268738" name="Rectangle 2"/>
          <p:cNvSpPr>
            <a:spLocks noGrp="1" noRot="1" noChangeAspect="1" noChangeArrowheads="1" noTextEdit="1"/>
          </p:cNvSpPr>
          <p:nvPr>
            <p:ph type="sldImg"/>
          </p:nvPr>
        </p:nvSpPr>
        <p:spPr>
          <a:xfrm>
            <a:off x="1139825" y="687388"/>
            <a:ext cx="4579938" cy="3435350"/>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8739" name="Rectangle 3"/>
          <p:cNvSpPr>
            <a:spLocks noGrp="1" noChangeArrowheads="1"/>
          </p:cNvSpPr>
          <p:nvPr>
            <p:ph type="body" idx="1"/>
          </p:nvPr>
        </p:nvSpPr>
        <p:spPr>
          <a:xfrm>
            <a:off x="914400" y="4349750"/>
            <a:ext cx="5029200" cy="4114800"/>
          </a:xfrm>
          <a:ln/>
        </p:spPr>
        <p:txBody>
          <a:bodyPr lIns="127000" tIns="63500" rIns="127000" bIns="63500"/>
          <a:lstStyle/>
          <a:p>
            <a:pPr defTabSz="1914525"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12BDCC-D359-664C-AF38-2222503E5217}" type="slidenum">
              <a:rPr lang="en-US"/>
              <a:pPr>
                <a:defRPr/>
              </a:pPr>
              <a:t>23</a:t>
            </a:fld>
            <a:endParaRPr lang="en-US"/>
          </a:p>
        </p:txBody>
      </p:sp>
      <p:sp>
        <p:nvSpPr>
          <p:cNvPr id="130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9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A3339E-3EE6-FA41-AC31-C9A55DF6B52D}" type="slidenum">
              <a:rPr lang="en-US"/>
              <a:pPr>
                <a:defRPr/>
              </a:pPr>
              <a:t>24</a:t>
            </a:fld>
            <a:endParaRPr lang="en-US"/>
          </a:p>
        </p:txBody>
      </p:sp>
      <p:sp>
        <p:nvSpPr>
          <p:cNvPr id="131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0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5344189-0064-8C41-BF9D-5C25D25C77DC}" type="slidenum">
              <a:rPr lang="en-US"/>
              <a:pPr>
                <a:defRPr/>
              </a:pPr>
              <a:t>26</a:t>
            </a:fld>
            <a:endParaRPr lang="en-US"/>
          </a:p>
        </p:txBody>
      </p:sp>
      <p:sp>
        <p:nvSpPr>
          <p:cNvPr id="131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2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49E1885-07B0-5843-B335-EBB73DB6254F}" type="slidenum">
              <a:rPr lang="en-US"/>
              <a:pPr>
                <a:defRPr/>
              </a:pPr>
              <a:t>27</a:t>
            </a:fld>
            <a:endParaRPr lang="en-US"/>
          </a:p>
        </p:txBody>
      </p:sp>
      <p:sp>
        <p:nvSpPr>
          <p:cNvPr id="131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37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32D9D7E-B43C-2849-BABF-B412AABB4E98}" type="slidenum">
              <a:rPr lang="en-US"/>
              <a:pPr>
                <a:defRPr/>
              </a:pPr>
              <a:t>30</a:t>
            </a:fld>
            <a:endParaRPr lang="en-US"/>
          </a:p>
        </p:txBody>
      </p:sp>
      <p:sp>
        <p:nvSpPr>
          <p:cNvPr id="131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17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63B52F-0FD5-4141-865F-760A51A02582}" type="slidenum">
              <a:rPr lang="en-US"/>
              <a:pPr>
                <a:defRPr/>
              </a:pPr>
              <a:t>31</a:t>
            </a:fld>
            <a:endParaRPr lang="en-US"/>
          </a:p>
        </p:txBody>
      </p:sp>
      <p:sp>
        <p:nvSpPr>
          <p:cNvPr id="1314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4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B233A4-AC4B-3D41-9038-FE1C99D43A97}" type="slidenum">
              <a:rPr lang="en-US"/>
              <a:pPr>
                <a:defRPr/>
              </a:pPr>
              <a:t>2</a:t>
            </a:fld>
            <a:endParaRPr lang="en-US"/>
          </a:p>
        </p:txBody>
      </p:sp>
      <p:sp>
        <p:nvSpPr>
          <p:cNvPr id="1295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5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CFDEA8B-3368-554C-9D89-2DB8C1913994}" type="slidenum">
              <a:rPr lang="en-US"/>
              <a:pPr>
                <a:defRPr/>
              </a:pPr>
              <a:t>32</a:t>
            </a:fld>
            <a:endParaRPr lang="en-US"/>
          </a:p>
        </p:txBody>
      </p:sp>
      <p:sp>
        <p:nvSpPr>
          <p:cNvPr id="13158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58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9A5434-3B3E-224A-8B10-9032AC6C5D9F}" type="slidenum">
              <a:rPr lang="en-US"/>
              <a:pPr>
                <a:defRPr/>
              </a:pPr>
              <a:t>34</a:t>
            </a:fld>
            <a:endParaRPr lang="en-US"/>
          </a:p>
        </p:txBody>
      </p:sp>
      <p:sp>
        <p:nvSpPr>
          <p:cNvPr id="131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68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F4EB329-74D4-5D41-BF01-F233C4104C0C}" type="slidenum">
              <a:rPr lang="en-US"/>
              <a:pPr>
                <a:defRPr/>
              </a:pPr>
              <a:t>35</a:t>
            </a:fld>
            <a:endParaRPr lang="en-US"/>
          </a:p>
        </p:txBody>
      </p:sp>
      <p:sp>
        <p:nvSpPr>
          <p:cNvPr id="131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78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780791-8197-664C-A279-ACC0B6FCDFBF}" type="slidenum">
              <a:rPr lang="en-US"/>
              <a:pPr>
                <a:defRPr/>
              </a:pPr>
              <a:t>36</a:t>
            </a:fld>
            <a:endParaRPr lang="en-US"/>
          </a:p>
        </p:txBody>
      </p:sp>
      <p:sp>
        <p:nvSpPr>
          <p:cNvPr id="131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18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F1CFF5-90A2-4D4B-946D-BADEC3C0E8FE}" type="slidenum">
              <a:rPr lang="en-US"/>
              <a:pPr>
                <a:defRPr/>
              </a:pPr>
              <a:t>37</a:t>
            </a:fld>
            <a:endParaRPr lang="en-US"/>
          </a:p>
        </p:txBody>
      </p:sp>
      <p:sp>
        <p:nvSpPr>
          <p:cNvPr id="132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0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173223-FFFB-9349-BE68-C5CEF342108B}" type="slidenum">
              <a:rPr lang="en-US"/>
              <a:pPr>
                <a:defRPr/>
              </a:pPr>
              <a:t>38</a:t>
            </a:fld>
            <a:endParaRPr lang="en-US"/>
          </a:p>
        </p:txBody>
      </p:sp>
      <p:sp>
        <p:nvSpPr>
          <p:cNvPr id="132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3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67DCE6B-AAA6-BB47-8B0E-586342FCB1D2}" type="slidenum">
              <a:rPr lang="en-US"/>
              <a:pPr>
                <a:defRPr/>
              </a:pPr>
              <a:t>39</a:t>
            </a:fld>
            <a:endParaRPr lang="en-US"/>
          </a:p>
        </p:txBody>
      </p:sp>
      <p:sp>
        <p:nvSpPr>
          <p:cNvPr id="1206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6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5EDBDE-8EBD-904D-9DF7-410A727B1597}" type="slidenum">
              <a:rPr lang="en-US"/>
              <a:pPr>
                <a:defRPr/>
              </a:pPr>
              <a:t>40</a:t>
            </a:fld>
            <a:endParaRPr lang="en-US"/>
          </a:p>
        </p:txBody>
      </p:sp>
      <p:sp>
        <p:nvSpPr>
          <p:cNvPr id="132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4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BD393C-B0D1-4A45-929C-0C925D00CC27}" type="slidenum">
              <a:rPr lang="en-US"/>
              <a:pPr>
                <a:defRPr/>
              </a:pPr>
              <a:t>41</a:t>
            </a:fld>
            <a:endParaRPr lang="en-US"/>
          </a:p>
        </p:txBody>
      </p:sp>
      <p:sp>
        <p:nvSpPr>
          <p:cNvPr id="132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5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2D349B-2843-B846-B842-23FEE469E1D1}" type="slidenum">
              <a:rPr lang="en-US"/>
              <a:pPr>
                <a:defRPr/>
              </a:pPr>
              <a:t>42</a:t>
            </a:fld>
            <a:endParaRPr lang="en-US"/>
          </a:p>
        </p:txBody>
      </p:sp>
      <p:sp>
        <p:nvSpPr>
          <p:cNvPr id="132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6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7BC240-C31C-9F44-8878-C6DEBBAFAC36}" type="slidenum">
              <a:rPr lang="en-US"/>
              <a:pPr>
                <a:defRPr/>
              </a:pPr>
              <a:t>3</a:t>
            </a:fld>
            <a:endParaRPr lang="en-US"/>
          </a:p>
        </p:txBody>
      </p:sp>
      <p:sp>
        <p:nvSpPr>
          <p:cNvPr id="1380354"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03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67C32D-963E-054F-AD4D-41550D6D6A9A}" type="slidenum">
              <a:rPr lang="en-US"/>
              <a:pPr>
                <a:defRPr/>
              </a:pPr>
              <a:t>43</a:t>
            </a:fld>
            <a:endParaRPr lang="en-US"/>
          </a:p>
        </p:txBody>
      </p:sp>
      <p:sp>
        <p:nvSpPr>
          <p:cNvPr id="1327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7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F071C3-8438-454D-BFF7-5A9F9F2816C5}" type="slidenum">
              <a:rPr lang="en-US"/>
              <a:pPr>
                <a:defRPr/>
              </a:pPr>
              <a:t>44</a:t>
            </a:fld>
            <a:endParaRPr lang="en-US"/>
          </a:p>
        </p:txBody>
      </p:sp>
      <p:sp>
        <p:nvSpPr>
          <p:cNvPr id="1328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8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07C952-3EC0-3E48-AD33-11EB8565C0F6}" type="slidenum">
              <a:rPr lang="en-US"/>
              <a:pPr>
                <a:defRPr/>
              </a:pPr>
              <a:t>45</a:t>
            </a:fld>
            <a:endParaRPr lang="en-US"/>
          </a:p>
        </p:txBody>
      </p:sp>
      <p:sp>
        <p:nvSpPr>
          <p:cNvPr id="132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29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91D3CC-BE89-2E4C-9178-66D1D3CE5B4E}" type="slidenum">
              <a:rPr lang="en-US"/>
              <a:pPr>
                <a:defRPr/>
              </a:pPr>
              <a:t>46</a:t>
            </a:fld>
            <a:endParaRPr lang="en-US"/>
          </a:p>
        </p:txBody>
      </p:sp>
      <p:sp>
        <p:nvSpPr>
          <p:cNvPr id="1330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0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E97A18-9C7A-2A44-8FC8-930CA7562B9A}" type="slidenum">
              <a:rPr lang="en-US"/>
              <a:pPr>
                <a:defRPr/>
              </a:pPr>
              <a:t>47</a:t>
            </a:fld>
            <a:endParaRPr lang="en-US"/>
          </a:p>
        </p:txBody>
      </p:sp>
      <p:sp>
        <p:nvSpPr>
          <p:cNvPr id="1331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1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05699B-C151-994E-9682-6B74CC8DF16D}" type="slidenum">
              <a:rPr lang="en-US"/>
              <a:pPr>
                <a:defRPr/>
              </a:pPr>
              <a:t>48</a:t>
            </a:fld>
            <a:endParaRPr lang="en-US"/>
          </a:p>
        </p:txBody>
      </p:sp>
      <p:sp>
        <p:nvSpPr>
          <p:cNvPr id="1332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2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2B00C43-E26F-F544-A0B1-E4581F6428CB}" type="slidenum">
              <a:rPr lang="en-US"/>
              <a:pPr>
                <a:defRPr/>
              </a:pPr>
              <a:t>49</a:t>
            </a:fld>
            <a:endParaRPr lang="en-US"/>
          </a:p>
        </p:txBody>
      </p:sp>
      <p:sp>
        <p:nvSpPr>
          <p:cNvPr id="1333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3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87A18B-66D8-C240-B377-F3094AA6283D}" type="slidenum">
              <a:rPr lang="en-US"/>
              <a:pPr>
                <a:defRPr/>
              </a:pPr>
              <a:t>50</a:t>
            </a:fld>
            <a:endParaRPr lang="en-US"/>
          </a:p>
        </p:txBody>
      </p:sp>
      <p:sp>
        <p:nvSpPr>
          <p:cNvPr id="13342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42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8A1F05-F2F6-3F40-A942-566446B0D2FC}" type="slidenum">
              <a:rPr lang="en-US"/>
              <a:pPr>
                <a:defRPr/>
              </a:pPr>
              <a:t>51</a:t>
            </a:fld>
            <a:endParaRPr lang="en-US"/>
          </a:p>
        </p:txBody>
      </p:sp>
      <p:sp>
        <p:nvSpPr>
          <p:cNvPr id="1335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5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DA54A9-FB23-FF42-A60B-9D18712E36E5}" type="slidenum">
              <a:rPr lang="en-US"/>
              <a:pPr>
                <a:defRPr/>
              </a:pPr>
              <a:t>52</a:t>
            </a:fld>
            <a:endParaRPr lang="en-US"/>
          </a:p>
        </p:txBody>
      </p:sp>
      <p:sp>
        <p:nvSpPr>
          <p:cNvPr id="1336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6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E7E1C0-8699-EE4D-A5C2-7952F4023C45}" type="slidenum">
              <a:rPr lang="en-US"/>
              <a:pPr>
                <a:defRPr/>
              </a:pPr>
              <a:t>4</a:t>
            </a:fld>
            <a:endParaRPr lang="en-US"/>
          </a:p>
        </p:txBody>
      </p:sp>
      <p:sp>
        <p:nvSpPr>
          <p:cNvPr id="1296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96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364389B-561F-0945-9391-46DCBB5B7910}" type="slidenum">
              <a:rPr lang="en-US"/>
              <a:pPr>
                <a:defRPr/>
              </a:pPr>
              <a:t>53</a:t>
            </a:fld>
            <a:endParaRPr lang="en-US"/>
          </a:p>
        </p:txBody>
      </p:sp>
      <p:sp>
        <p:nvSpPr>
          <p:cNvPr id="1337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7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BC7F02-3557-4F46-A96A-351DCD1E1459}" type="slidenum">
              <a:rPr lang="en-US"/>
              <a:pPr>
                <a:defRPr/>
              </a:pPr>
              <a:t>54</a:t>
            </a:fld>
            <a:endParaRPr lang="en-US"/>
          </a:p>
        </p:txBody>
      </p:sp>
      <p:sp>
        <p:nvSpPr>
          <p:cNvPr id="13383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83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3A7CA8-DA37-5C49-93D1-C1132B7B7242}" type="slidenum">
              <a:rPr lang="en-US"/>
              <a:pPr>
                <a:defRPr/>
              </a:pPr>
              <a:t>55</a:t>
            </a:fld>
            <a:endParaRPr lang="en-US"/>
          </a:p>
        </p:txBody>
      </p:sp>
      <p:sp>
        <p:nvSpPr>
          <p:cNvPr id="133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393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DC4985-9B95-414E-99C5-A79B4B7C5D78}" type="slidenum">
              <a:rPr lang="en-US"/>
              <a:pPr>
                <a:defRPr/>
              </a:pPr>
              <a:t>56</a:t>
            </a:fld>
            <a:endParaRPr lang="en-US"/>
          </a:p>
        </p:txBody>
      </p:sp>
      <p:sp>
        <p:nvSpPr>
          <p:cNvPr id="134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0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30B57B-E2C2-954C-A5C2-7181A27AE9E5}" type="slidenum">
              <a:rPr lang="en-US"/>
              <a:pPr>
                <a:defRPr/>
              </a:pPr>
              <a:t>57</a:t>
            </a:fld>
            <a:endParaRPr lang="en-US"/>
          </a:p>
        </p:txBody>
      </p:sp>
      <p:sp>
        <p:nvSpPr>
          <p:cNvPr id="134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1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F359E60-52E2-9340-ACBA-85C7250392D9}" type="slidenum">
              <a:rPr lang="en-US"/>
              <a:pPr>
                <a:defRPr/>
              </a:pPr>
              <a:t>58</a:t>
            </a:fld>
            <a:endParaRPr lang="en-US"/>
          </a:p>
        </p:txBody>
      </p:sp>
      <p:sp>
        <p:nvSpPr>
          <p:cNvPr id="134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2467" name="Rectangle 3"/>
          <p:cNvSpPr>
            <a:spLocks noGrp="1" noChangeArrowheads="1"/>
          </p:cNvSpPr>
          <p:nvPr>
            <p:ph type="body" idx="1"/>
          </p:nvPr>
        </p:nvSpPr>
        <p:spPr/>
        <p:txBody>
          <a:bodyPr/>
          <a:lstStyle/>
          <a:p>
            <a:pPr eaLnBrk="1" hangingPunct="1">
              <a:defRPr/>
            </a:pPr>
            <a:r>
              <a:rPr lang="en-US" b="1" dirty="0" err="1" smtClean="0"/>
              <a:t>Apriori</a:t>
            </a:r>
            <a:r>
              <a:rPr lang="en-US" baseline="30000" dirty="0" smtClean="0">
                <a:hlinkClick r:id="rId3"/>
              </a:rPr>
              <a:t>[1]</a:t>
            </a:r>
            <a:r>
              <a:rPr lang="en-US" dirty="0" smtClean="0"/>
              <a:t> is a classic algorithm for </a:t>
            </a:r>
            <a:r>
              <a:rPr lang="en-US" dirty="0" smtClean="0">
                <a:hlinkClick r:id="rId4" tooltip="Frequent item set mining (page does not exist)"/>
              </a:rPr>
              <a:t>frequent item set mining</a:t>
            </a:r>
            <a:r>
              <a:rPr lang="en-US" dirty="0" smtClean="0"/>
              <a:t> and </a:t>
            </a:r>
            <a:r>
              <a:rPr lang="en-US" dirty="0" smtClean="0">
                <a:hlinkClick r:id="rId5" tooltip="Association rule learning"/>
              </a:rPr>
              <a:t>association rule learning</a:t>
            </a:r>
            <a:r>
              <a:rPr lang="en-US" dirty="0" smtClean="0"/>
              <a:t> over transactional </a:t>
            </a:r>
            <a:r>
              <a:rPr lang="en-US" dirty="0" smtClean="0">
                <a:hlinkClick r:id="rId6" tooltip="Databases"/>
              </a:rPr>
              <a:t>databases</a:t>
            </a:r>
            <a:r>
              <a:rPr lang="en-US" dirty="0" smtClean="0"/>
              <a:t>. It proceeds by identifying the frequent individual items in the database and extending them to larger and larger item sets as long as those item sets appear sufficiently often in the database. The frequent item sets determined by </a:t>
            </a:r>
            <a:r>
              <a:rPr lang="en-US" dirty="0" err="1" smtClean="0"/>
              <a:t>Apriori</a:t>
            </a:r>
            <a:r>
              <a:rPr lang="en-US" dirty="0" smtClean="0"/>
              <a:t> can be used to determine </a:t>
            </a:r>
            <a:r>
              <a:rPr lang="en-US" dirty="0" smtClean="0">
                <a:hlinkClick r:id="rId7" tooltip="Association rules"/>
              </a:rPr>
              <a:t>association rules</a:t>
            </a:r>
            <a:r>
              <a:rPr lang="en-US" dirty="0" smtClean="0"/>
              <a:t> which highlight general trends in the </a:t>
            </a:r>
            <a:r>
              <a:rPr lang="en-US" dirty="0" smtClean="0">
                <a:hlinkClick r:id="rId8" tooltip="Database"/>
              </a:rPr>
              <a:t>database</a:t>
            </a:r>
            <a:r>
              <a:rPr lang="en-US" dirty="0" smtClean="0"/>
              <a:t>: this has applications in domains such as </a:t>
            </a:r>
            <a:r>
              <a:rPr lang="en-US" dirty="0" smtClean="0">
                <a:hlinkClick r:id="rId9" tooltip="Market basket analysis"/>
              </a:rPr>
              <a:t>market basket analysis</a:t>
            </a:r>
            <a:r>
              <a:rPr lang="en-US" dirty="0" smtClean="0"/>
              <a:t>.</a:t>
            </a:r>
            <a:endParaRPr lang="en-US" dirty="0"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BA6D357-AB8F-2249-A2D2-BF2840A900C7}" type="slidenum">
              <a:rPr lang="en-US"/>
              <a:pPr>
                <a:defRPr/>
              </a:pPr>
              <a:t>59</a:t>
            </a:fld>
            <a:endParaRPr lang="en-US"/>
          </a:p>
        </p:txBody>
      </p:sp>
      <p:sp>
        <p:nvSpPr>
          <p:cNvPr id="134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3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6455F7-E4F4-FD4E-A777-3D1EAA28EA84}" type="slidenum">
              <a:rPr lang="en-US"/>
              <a:pPr>
                <a:defRPr/>
              </a:pPr>
              <a:t>60</a:t>
            </a:fld>
            <a:endParaRPr lang="en-US"/>
          </a:p>
        </p:txBody>
      </p:sp>
      <p:sp>
        <p:nvSpPr>
          <p:cNvPr id="134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45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EA35EE9-F1E7-9A42-AE7B-8CCFA69AC63F}" type="slidenum">
              <a:rPr lang="en-US"/>
              <a:pPr>
                <a:defRPr/>
              </a:pPr>
              <a:t>61</a:t>
            </a:fld>
            <a:endParaRPr lang="en-US"/>
          </a:p>
        </p:txBody>
      </p:sp>
      <p:sp>
        <p:nvSpPr>
          <p:cNvPr id="134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5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BAE2BF-7FDE-E140-AD01-84FF22638CE0}" type="slidenum">
              <a:rPr lang="en-US"/>
              <a:pPr>
                <a:defRPr/>
              </a:pPr>
              <a:t>62</a:t>
            </a:fld>
            <a:endParaRPr lang="en-US"/>
          </a:p>
        </p:txBody>
      </p:sp>
      <p:sp>
        <p:nvSpPr>
          <p:cNvPr id="134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6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DDFEC38-5EDF-3143-95EA-5D486D219043}" type="slidenum">
              <a:rPr lang="en-US"/>
              <a:pPr>
                <a:defRPr/>
              </a:pPr>
              <a:t>14</a:t>
            </a:fld>
            <a:endParaRPr lang="en-US"/>
          </a:p>
        </p:txBody>
      </p:sp>
      <p:sp>
        <p:nvSpPr>
          <p:cNvPr id="1384450"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38445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A2C61D-9657-2B47-BD0C-DF0624630C33}" type="slidenum">
              <a:rPr lang="en-US"/>
              <a:pPr>
                <a:defRPr/>
              </a:pPr>
              <a:t>63</a:t>
            </a:fld>
            <a:endParaRPr lang="en-US"/>
          </a:p>
        </p:txBody>
      </p:sp>
      <p:sp>
        <p:nvSpPr>
          <p:cNvPr id="134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7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B92F81A-F1EF-5445-B305-1D443C1EBA5C}" type="slidenum">
              <a:rPr lang="en-US"/>
              <a:pPr>
                <a:defRPr/>
              </a:pPr>
              <a:t>64</a:t>
            </a:fld>
            <a:endParaRPr lang="en-US"/>
          </a:p>
        </p:txBody>
      </p:sp>
      <p:sp>
        <p:nvSpPr>
          <p:cNvPr id="134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48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6C0860-3100-3640-8BF4-E1410DB8C3E3}" type="slidenum">
              <a:rPr lang="en-US"/>
              <a:pPr>
                <a:defRPr/>
              </a:pPr>
              <a:t>65</a:t>
            </a:fld>
            <a:endParaRPr lang="en-US"/>
          </a:p>
        </p:txBody>
      </p:sp>
      <p:sp>
        <p:nvSpPr>
          <p:cNvPr id="1225730" name="Rectangle 2"/>
          <p:cNvSpPr>
            <a:spLocks noGrp="1" noRot="1" noChangeAspect="1" noChangeArrowheads="1" noTextEdit="1"/>
          </p:cNvSpPr>
          <p:nvPr>
            <p:ph type="sldImg"/>
          </p:nvPr>
        </p:nvSpPr>
        <p:spPr>
          <a:xfrm>
            <a:off x="1143000" y="684213"/>
            <a:ext cx="4573588" cy="3430587"/>
          </a:xfrm>
          <a:ln/>
          <a:extLst>
            <a:ext uri="{FAA26D3D-D897-4be2-8F04-BA451C77F1D7}">
              <ma14:placeholderFlag xmlns:ma14="http://schemas.microsoft.com/office/mac/drawingml/2011/main" val="1"/>
            </a:ext>
          </a:extLst>
        </p:spPr>
      </p:sp>
      <p:sp>
        <p:nvSpPr>
          <p:cNvPr id="1225731" name="Rectangle 3"/>
          <p:cNvSpPr>
            <a:spLocks noGrp="1" noChangeArrowheads="1"/>
          </p:cNvSpPr>
          <p:nvPr>
            <p:ph type="body" idx="1"/>
          </p:nvPr>
        </p:nvSpPr>
        <p:spPr>
          <a:xfrm>
            <a:off x="914400" y="4344988"/>
            <a:ext cx="5029200" cy="4114800"/>
          </a:xfrm>
        </p:spPr>
        <p:txBody>
          <a:bodyPr lIns="89688" tIns="44844" rIns="89688" bIns="44844"/>
          <a:lstStyle/>
          <a:p>
            <a:pPr eaLnBrk="1" hangingPunct="1">
              <a:defRPr/>
            </a:pPr>
            <a:r>
              <a:rPr lang="en-US" smtClean="0">
                <a:cs typeface="+mn-cs"/>
              </a:rPr>
              <a:t>The US Internal Revenue Service is using data mining to improve customer service.  </a:t>
            </a:r>
          </a:p>
          <a:p>
            <a:pPr eaLnBrk="1" hangingPunct="1">
              <a:defRPr/>
            </a:pPr>
            <a:r>
              <a:rPr lang="en-US" smtClean="0">
                <a:cs typeface="+mn-cs"/>
              </a:rPr>
              <a:t>[Click] By analyzing incoming requests for help and information, the IRS hopes to schedule its workforce to provide faster, more accurate answers to questions.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D46A74-3305-514C-8D8F-41A3EE3EDE44}" type="slidenum">
              <a:rPr lang="en-US"/>
              <a:pPr>
                <a:defRPr/>
              </a:pPr>
              <a:t>66</a:t>
            </a:fld>
            <a:endParaRPr lang="en-US"/>
          </a:p>
        </p:txBody>
      </p:sp>
      <p:sp>
        <p:nvSpPr>
          <p:cNvPr id="1227778" name="Rectangle 2"/>
          <p:cNvSpPr>
            <a:spLocks noGrp="1" noRot="1" noChangeAspect="1" noChangeArrowheads="1" noTextEdit="1"/>
          </p:cNvSpPr>
          <p:nvPr>
            <p:ph type="sldImg"/>
          </p:nvPr>
        </p:nvSpPr>
        <p:spPr>
          <a:xfrm>
            <a:off x="1143000" y="684213"/>
            <a:ext cx="4573588" cy="3430587"/>
          </a:xfrm>
          <a:ln/>
          <a:extLst>
            <a:ext uri="{FAA26D3D-D897-4be2-8F04-BA451C77F1D7}">
              <ma14:placeholderFlag xmlns:ma14="http://schemas.microsoft.com/office/mac/drawingml/2011/main" val="1"/>
            </a:ext>
          </a:extLst>
        </p:spPr>
      </p:sp>
      <p:sp>
        <p:nvSpPr>
          <p:cNvPr id="1227779" name="Rectangle 3"/>
          <p:cNvSpPr>
            <a:spLocks noGrp="1" noChangeArrowheads="1"/>
          </p:cNvSpPr>
          <p:nvPr>
            <p:ph type="body" idx="1"/>
          </p:nvPr>
        </p:nvSpPr>
        <p:spPr>
          <a:xfrm>
            <a:off x="914400" y="4344988"/>
            <a:ext cx="5029200" cy="4114800"/>
          </a:xfrm>
        </p:spPr>
        <p:txBody>
          <a:bodyPr lIns="89688" tIns="44844" rIns="89688" bIns="44844"/>
          <a:lstStyle/>
          <a:p>
            <a:pPr eaLnBrk="1" hangingPunct="1">
              <a:defRPr/>
            </a:pPr>
            <a:r>
              <a:rPr lang="en-US" smtClean="0">
                <a:cs typeface="+mn-cs"/>
              </a:rPr>
              <a:t>The US DFAS needs to search through 2.5 million financial transactions that may indicate inaccurate charges.  Instead of relying on tips to point out fraud, the DFAS is mining the data to identify suspicious transactions.</a:t>
            </a:r>
          </a:p>
          <a:p>
            <a:pPr eaLnBrk="1" hangingPunct="1">
              <a:defRPr/>
            </a:pPr>
            <a:endParaRPr lang="en-US" smtClean="0">
              <a:cs typeface="+mn-cs"/>
            </a:endParaRPr>
          </a:p>
          <a:p>
            <a:pPr eaLnBrk="1" hangingPunct="1">
              <a:defRPr/>
            </a:pPr>
            <a:r>
              <a:rPr lang="en-US" smtClean="0">
                <a:cs typeface="+mn-cs"/>
              </a:rPr>
              <a:t>[Click] Using Clementine, the agency examined credit card transactions and was able to identify purchases that did not match past patterns.  Using this information, DFAS could focus investigations, finding fraud more costs effectively.</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6075B4-8547-AD47-A287-EDC89430D55C}" type="slidenum">
              <a:rPr lang="en-US"/>
              <a:pPr>
                <a:defRPr/>
              </a:pPr>
              <a:t>67</a:t>
            </a:fld>
            <a:endParaRPr lang="en-US"/>
          </a:p>
        </p:txBody>
      </p:sp>
      <p:sp>
        <p:nvSpPr>
          <p:cNvPr id="1229826" name="Rectangle 2"/>
          <p:cNvSpPr>
            <a:spLocks noGrp="1" noRot="1" noChangeAspect="1" noChangeArrowheads="1" noTextEdit="1"/>
          </p:cNvSpPr>
          <p:nvPr>
            <p:ph type="sldImg"/>
          </p:nvPr>
        </p:nvSpPr>
        <p:spPr>
          <a:xfrm>
            <a:off x="1152525" y="693738"/>
            <a:ext cx="4551363" cy="3413125"/>
          </a:xfrm>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a:xfrm>
            <a:off x="912813" y="4338638"/>
            <a:ext cx="5026025" cy="4113212"/>
          </a:xfrm>
        </p:spPr>
        <p:txBody>
          <a:bodyPr lIns="89694" tIns="44847" rIns="89694" bIns="44847"/>
          <a:lstStyle/>
          <a:p>
            <a:pPr eaLnBrk="1" hangingPunct="1">
              <a:spcBef>
                <a:spcPts val="500"/>
              </a:spcBef>
              <a:spcAft>
                <a:spcPts val="500"/>
              </a:spcAft>
              <a:defRPr/>
            </a:pPr>
            <a:r>
              <a:rPr lang="en-US" smtClean="0">
                <a:cs typeface="+mn-cs"/>
              </a:rPr>
              <a:t>Retail banking is a highly competitive business. In addition to competition from other banks, banks also see intense competition from financial services companies of all kinds, from stockbrokers to mortgage companies. </a:t>
            </a:r>
          </a:p>
          <a:p>
            <a:pPr eaLnBrk="1" hangingPunct="1">
              <a:spcBef>
                <a:spcPts val="500"/>
              </a:spcBef>
              <a:spcAft>
                <a:spcPts val="500"/>
              </a:spcAft>
              <a:defRPr/>
            </a:pPr>
            <a:r>
              <a:rPr lang="en-US" smtClean="0">
                <a:cs typeface="+mn-cs"/>
              </a:rPr>
              <a:t>With so many organizations working the same customer base, the value of customer retention is greater than ever before. As a result, HSBC Bank USA looks to enticing existing customers to "roll over" maturing products, or on cross-selling new ones. </a:t>
            </a:r>
          </a:p>
          <a:p>
            <a:pPr eaLnBrk="1" hangingPunct="1">
              <a:spcBef>
                <a:spcPts val="500"/>
              </a:spcBef>
              <a:spcAft>
                <a:spcPts val="500"/>
              </a:spcAft>
              <a:defRPr/>
            </a:pPr>
            <a:r>
              <a:rPr lang="en-US" smtClean="0">
                <a:cs typeface="+mn-cs"/>
              </a:rPr>
              <a:t>[Click] Using SPSS products, HSBC found that it could reduce direct mail costs by 30% while still bringing in 95% of the campaign</a:t>
            </a:r>
            <a:r>
              <a:rPr lang="ja-JP" altLang="en-US" smtClean="0">
                <a:latin typeface="Arial"/>
                <a:cs typeface="+mn-cs"/>
              </a:rPr>
              <a:t>’</a:t>
            </a:r>
            <a:r>
              <a:rPr lang="en-US" smtClean="0">
                <a:cs typeface="+mn-cs"/>
              </a:rPr>
              <a:t>s revenue.  Because HSBC is sending out fewer mail pieces, customers are likely to be more loyal because they don</a:t>
            </a:r>
            <a:r>
              <a:rPr lang="ja-JP" altLang="en-US" smtClean="0">
                <a:latin typeface="Arial"/>
                <a:cs typeface="+mn-cs"/>
              </a:rPr>
              <a:t>’</a:t>
            </a:r>
            <a:r>
              <a:rPr lang="en-US" smtClean="0">
                <a:cs typeface="+mn-cs"/>
              </a:rPr>
              <a:t>t receive junk mail from the bank.</a:t>
            </a:r>
          </a:p>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8A1742-5EF0-5C4E-8F50-5E6A3E019E2F}" type="slidenum">
              <a:rPr lang="en-US"/>
              <a:pPr>
                <a:defRPr/>
              </a:pPr>
              <a:t>68</a:t>
            </a:fld>
            <a:endParaRPr lang="en-US"/>
          </a:p>
        </p:txBody>
      </p:sp>
      <p:sp>
        <p:nvSpPr>
          <p:cNvPr id="135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0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0E624B-4974-1244-93F6-292A53B3C56E}" type="slidenum">
              <a:rPr lang="en-US"/>
              <a:pPr>
                <a:defRPr/>
              </a:pPr>
              <a:t>69</a:t>
            </a:fld>
            <a:endParaRPr lang="en-US"/>
          </a:p>
        </p:txBody>
      </p:sp>
      <p:sp>
        <p:nvSpPr>
          <p:cNvPr id="135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51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CE794B-74F7-CE46-A237-EEBEE5E1FC41}" type="slidenum">
              <a:rPr lang="en-US"/>
              <a:pPr>
                <a:defRPr/>
              </a:pPr>
              <a:t>70</a:t>
            </a:fld>
            <a:endParaRPr lang="en-US"/>
          </a:p>
        </p:txBody>
      </p:sp>
      <p:sp>
        <p:nvSpPr>
          <p:cNvPr id="1291266"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91267"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CC5614-14F7-4A4B-BAF9-E1F49F17EB6F}" type="slidenum">
              <a:rPr lang="en-US"/>
              <a:pPr>
                <a:defRPr/>
              </a:pPr>
              <a:t>15</a:t>
            </a:fld>
            <a:endParaRPr lang="en-US"/>
          </a:p>
        </p:txBody>
      </p:sp>
      <p:sp>
        <p:nvSpPr>
          <p:cNvPr id="130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4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AD5BDB-A492-1C4D-BCE2-425443C57714}" type="slidenum">
              <a:rPr lang="en-US"/>
              <a:pPr>
                <a:defRPr/>
              </a:pPr>
              <a:t>16</a:t>
            </a:fld>
            <a:endParaRPr lang="en-US"/>
          </a:p>
        </p:txBody>
      </p:sp>
      <p:sp>
        <p:nvSpPr>
          <p:cNvPr id="1306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6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7693AF5-B283-C244-9020-C681BB782101}" type="slidenum">
              <a:rPr lang="en-US"/>
              <a:pPr>
                <a:defRPr/>
              </a:pPr>
              <a:t>17</a:t>
            </a:fld>
            <a:endParaRPr lang="en-US"/>
          </a:p>
        </p:txBody>
      </p:sp>
      <p:sp>
        <p:nvSpPr>
          <p:cNvPr id="1260546" name="Rectangle 2"/>
          <p:cNvSpPr>
            <a:spLocks noGrp="1" noRot="1" noChangeAspect="1" noChangeArrowheads="1" noTextEdit="1"/>
          </p:cNvSpPr>
          <p:nvPr>
            <p:ph type="sldImg"/>
          </p:nvPr>
        </p:nvSpPr>
        <p:spPr>
          <a:xfrm>
            <a:off x="1131888" y="676275"/>
            <a:ext cx="4594225" cy="3446463"/>
          </a:xfrm>
          <a:ln w="12700" cap="flat">
            <a:solidFill>
              <a:schemeClr val="tx1"/>
            </a:solidFill>
          </a:ln>
          <a:extLst>
            <a:ext uri="{909E8E84-426E-40dd-AFC4-6F175D3DCCD1}">
              <a14:hiddenFill xmlns:a14="http://schemas.microsoft.com/office/drawing/2010/main">
                <a:noFill/>
              </a14:hiddenFill>
            </a:ext>
            <a:ext uri="{FAA26D3D-D897-4be2-8F04-BA451C77F1D7}">
              <ma14:placeholderFlag xmlns:ma14="http://schemas.microsoft.com/office/mac/drawingml/2011/main" val="1"/>
            </a:ext>
          </a:extLst>
        </p:spPr>
      </p:sp>
      <p:sp>
        <p:nvSpPr>
          <p:cNvPr id="1260547" name="Rectangle 3"/>
          <p:cNvSpPr>
            <a:spLocks noGrp="1" noChangeArrowheads="1"/>
          </p:cNvSpPr>
          <p:nvPr>
            <p:ph type="body" idx="1"/>
          </p:nvPr>
        </p:nvSpPr>
        <p:spPr>
          <a:xfrm>
            <a:off x="914400" y="4341813"/>
            <a:ext cx="5029200" cy="4138612"/>
          </a:xfrm>
          <a:ln/>
        </p:spPr>
        <p:txBody>
          <a:bodyPr lIns="92075" tIns="46038" rIns="92075" bIns="46038"/>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7CA2E3-BDE0-E544-8727-2E2D478413BB}" type="slidenum">
              <a:rPr lang="en-US"/>
              <a:pPr>
                <a:defRPr/>
              </a:pPr>
              <a:t>18</a:t>
            </a:fld>
            <a:endParaRPr lang="en-US"/>
          </a:p>
        </p:txBody>
      </p:sp>
      <p:sp>
        <p:nvSpPr>
          <p:cNvPr id="1307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307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69597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403845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382212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4266501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7668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61283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105028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290749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49822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07481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80697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2014</a:t>
            </a:r>
            <a:endParaRPr lang="en-US"/>
          </a:p>
        </p:txBody>
      </p:sp>
    </p:spTree>
    <p:extLst>
      <p:ext uri="{BB962C8B-B14F-4D97-AF65-F5344CB8AC3E}">
        <p14:creationId xmlns:p14="http://schemas.microsoft.com/office/powerpoint/2010/main" val="3030647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jpeg"/><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0" bIns="45720" numCol="1" anchor="ctr" anchorCtr="0" compatLnSpc="1">
            <a:prstTxWarp prst="textNoShape">
              <a:avLst/>
            </a:prstTxWarp>
          </a:bodyPr>
          <a:lstStyle>
            <a:lvl1pPr algn="l">
              <a:defRPr sz="1000" b="1" smtClean="0">
                <a:solidFill>
                  <a:srgbClr val="FFFFFF"/>
                </a:solidFill>
                <a:latin typeface="+mj-lt"/>
                <a:cs typeface="+mn-cs"/>
              </a:defRPr>
            </a:lvl1pPr>
          </a:lstStyle>
          <a:p>
            <a:pPr>
              <a:defRPr/>
            </a:pPr>
            <a:r>
              <a:rPr lang="en-US" smtClean="0"/>
              <a:t>IS 257 – Fall 2014</a:t>
            </a:r>
            <a:endParaRPr lang="en-US"/>
          </a:p>
        </p:txBody>
      </p:sp>
      <p:pic>
        <p:nvPicPr>
          <p:cNvPr id="1031" name="Picture 7" descr="logo_small"/>
          <p:cNvPicPr>
            <a:picLocks noChangeAspect="1" noChangeArrowheads="1"/>
          </p:cNvPicPr>
          <p:nvPr userDrawn="1"/>
        </p:nvPicPr>
        <p:blipFill>
          <a:blip r:embed="rId14">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7" descr="southhall"/>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2014.11.18- </a:t>
            </a:r>
            <a:r>
              <a:rPr lang="en-US" sz="1000" b="1" dirty="0">
                <a:solidFill>
                  <a:srgbClr val="FFFFFF"/>
                </a:solidFill>
                <a:latin typeface="Futura Md BT" charset="0"/>
                <a:cs typeface="+mn-cs"/>
              </a:rPr>
              <a:t>SLIDE </a:t>
            </a:r>
            <a:fld id="{D73EB6DB-3C79-FA49-A27B-48A08147FCA0}"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pic>
        <p:nvPicPr>
          <p:cNvPr id="1034" name="Picture 23" descr="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4.bin"/><Relationship Id="rId5" Type="http://schemas.openxmlformats.org/officeDocument/2006/relationships/image" Target="../media/image16.emf"/><Relationship Id="rId6" Type="http://schemas.openxmlformats.org/officeDocument/2006/relationships/oleObject" Target="../embeddings/oleObject5.bin"/><Relationship Id="rId7" Type="http://schemas.openxmlformats.org/officeDocument/2006/relationships/image" Target="../media/image17.emf"/><Relationship Id="rId8" Type="http://schemas.openxmlformats.org/officeDocument/2006/relationships/oleObject" Target="../embeddings/oleObject6.bin"/><Relationship Id="rId9" Type="http://schemas.openxmlformats.org/officeDocument/2006/relationships/image" Target="../media/image18.emf"/><Relationship Id="rId10" Type="http://schemas.openxmlformats.org/officeDocument/2006/relationships/image" Target="../media/image19.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7.bin"/><Relationship Id="rId5"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4.emf"/><Relationship Id="rId6" Type="http://schemas.openxmlformats.org/officeDocument/2006/relationships/image" Target="../media/image7.png"/><Relationship Id="rId7" Type="http://schemas.openxmlformats.org/officeDocument/2006/relationships/oleObject" Target="../embeddings/oleObject2.bin"/><Relationship Id="rId8" Type="http://schemas.openxmlformats.org/officeDocument/2006/relationships/image" Target="../media/image5.emf"/><Relationship Id="rId9" Type="http://schemas.openxmlformats.org/officeDocument/2006/relationships/oleObject" Target="../embeddings/oleObject3.bin"/><Relationship Id="rId10"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8.bin"/><Relationship Id="rId5" Type="http://schemas.openxmlformats.org/officeDocument/2006/relationships/image" Target="../media/image26.png"/><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9.bin"/><Relationship Id="rId5" Type="http://schemas.openxmlformats.org/officeDocument/2006/relationships/image" Target="../media/image2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0.bin"/><Relationship Id="rId5" Type="http://schemas.openxmlformats.org/officeDocument/2006/relationships/image" Target="../media/image28.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1.bin"/><Relationship Id="rId5" Type="http://schemas.openxmlformats.org/officeDocument/2006/relationships/image" Target="../media/image28.png"/><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image" Target="../media/image29.png"/><Relationship Id="rId5" Type="http://schemas.openxmlformats.org/officeDocument/2006/relationships/oleObject" Target="../embeddings/oleObject12.bin"/><Relationship Id="rId6" Type="http://schemas.openxmlformats.org/officeDocument/2006/relationships/image" Target="../media/image28.png"/><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3.bin"/><Relationship Id="rId5" Type="http://schemas.openxmlformats.org/officeDocument/2006/relationships/image" Target="../media/image28.png"/><Relationship Id="rId6" Type="http://schemas.openxmlformats.org/officeDocument/2006/relationships/image" Target="../media/image30.emf"/><Relationship Id="rId1" Type="http://schemas.openxmlformats.org/officeDocument/2006/relationships/vmlDrawing" Target="../drawings/vmlDrawing9.vml"/><Relationship Id="rId2"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14.bin"/><Relationship Id="rId5" Type="http://schemas.openxmlformats.org/officeDocument/2006/relationships/image" Target="../media/image2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image" Target="../media/image31.png"/><Relationship Id="rId5" Type="http://schemas.openxmlformats.org/officeDocument/2006/relationships/oleObject" Target="../embeddings/oleObject15.bin"/><Relationship Id="rId6" Type="http://schemas.openxmlformats.org/officeDocument/2006/relationships/image" Target="../media/image28.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16.bin"/><Relationship Id="rId5" Type="http://schemas.openxmlformats.org/officeDocument/2006/relationships/image" Target="../media/image28.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17.bin"/><Relationship Id="rId5" Type="http://schemas.openxmlformats.org/officeDocument/2006/relationships/image" Target="../media/image28.pn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18.bin"/><Relationship Id="rId5" Type="http://schemas.openxmlformats.org/officeDocument/2006/relationships/image" Target="../media/image32.png"/><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1.xml"/><Relationship Id="rId4" Type="http://schemas.openxmlformats.org/officeDocument/2006/relationships/oleObject" Target="../embeddings/oleObject19.bin"/><Relationship Id="rId5" Type="http://schemas.openxmlformats.org/officeDocument/2006/relationships/image" Target="../media/image33.png"/><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 Id="rId3" Type="http://schemas.openxmlformats.org/officeDocument/2006/relationships/image" Target="../media/image3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3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3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0.bin"/><Relationship Id="rId5" Type="http://schemas.openxmlformats.org/officeDocument/2006/relationships/image" Target="../media/image37.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757762" name="Rectangle 2"/>
          <p:cNvSpPr>
            <a:spLocks noGrp="1" noChangeArrowheads="1"/>
          </p:cNvSpPr>
          <p:nvPr>
            <p:ph type="ctrTitle"/>
          </p:nvPr>
        </p:nvSpPr>
        <p:spPr>
          <a:xfrm>
            <a:off x="152400" y="2286000"/>
            <a:ext cx="8686800" cy="1143000"/>
          </a:xfrm>
        </p:spPr>
        <p:txBody>
          <a:bodyPr/>
          <a:lstStyle/>
          <a:p>
            <a:pPr algn="ctr" eaLnBrk="1" hangingPunct="1">
              <a:defRPr/>
            </a:pPr>
            <a:r>
              <a:rPr lang="en-US" smtClean="0">
                <a:solidFill>
                  <a:schemeClr val="tx1"/>
                </a:solidFill>
                <a:cs typeface="+mj-cs"/>
              </a:rPr>
              <a:t>Data Warehouses, Decision Support and Data Mining</a:t>
            </a:r>
          </a:p>
        </p:txBody>
      </p:sp>
      <p:sp>
        <p:nvSpPr>
          <p:cNvPr id="757763" name="Rectangle 3"/>
          <p:cNvSpPr>
            <a:spLocks noGrp="1" noChangeArrowheads="1"/>
          </p:cNvSpPr>
          <p:nvPr>
            <p:ph type="subTitle" idx="1"/>
          </p:nvPr>
        </p:nvSpPr>
        <p:spPr/>
        <p:txBody>
          <a:bodyPr/>
          <a:lstStyle/>
          <a:p>
            <a:pPr eaLnBrk="1" hangingPunct="1">
              <a:defRPr/>
            </a:pPr>
            <a:r>
              <a:rPr lang="en-US" sz="2800" smtClean="0">
                <a:cs typeface="+mn-cs"/>
              </a:rPr>
              <a:t>University of California, Berkeley</a:t>
            </a:r>
          </a:p>
          <a:p>
            <a:pPr eaLnBrk="1" hangingPunct="1">
              <a:defRPr/>
            </a:pPr>
            <a:r>
              <a:rPr lang="en-US" sz="2800" smtClean="0">
                <a:cs typeface="+mn-cs"/>
              </a:rPr>
              <a:t>School of Information</a:t>
            </a:r>
          </a:p>
          <a:p>
            <a:pPr eaLnBrk="1" hangingPunct="1">
              <a:defRPr/>
            </a:pPr>
            <a:r>
              <a:rPr lang="en-US" sz="2800" i="1" smtClean="0">
                <a:cs typeface="+mn-cs"/>
              </a:rPr>
              <a:t>IS 257: Database Management</a:t>
            </a:r>
            <a:endParaRPr lang="en-US" i="1"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No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80263" cy="4249738"/>
          </a:xfrm>
          <a:prstGeom prst="rect">
            <a:avLst/>
          </a:prstGeom>
          <a:noFill/>
          <a:extLst>
            <a:ext uri="{909E8E84-426E-40dd-AFC4-6F175D3DCCD1}">
              <a14:hiddenFill xmlns:a14="http://schemas.microsoft.com/office/drawing/2010/main">
                <a:solidFill>
                  <a:srgbClr val="FFFFFF"/>
                </a:solidFill>
              </a14:hiddenFill>
            </a:ext>
          </a:extLst>
        </p:spPr>
      </p:pic>
      <p:sp>
        <p:nvSpPr>
          <p:cNvPr id="31753" name="Rectangle 9"/>
          <p:cNvSpPr>
            <a:spLocks noChangeArrowheads="1"/>
          </p:cNvSpPr>
          <p:nvPr/>
        </p:nvSpPr>
        <p:spPr bwMode="auto">
          <a:xfrm>
            <a:off x="1828800" y="2209800"/>
            <a:ext cx="1295400" cy="381000"/>
          </a:xfrm>
          <a:prstGeom prst="rect">
            <a:avLst/>
          </a:prstGeom>
          <a:noFill/>
          <a:ln w="254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754" name="Text Box 10"/>
          <p:cNvSpPr txBox="1">
            <a:spLocks noChangeArrowheads="1"/>
          </p:cNvSpPr>
          <p:nvPr/>
        </p:nvSpPr>
        <p:spPr bwMode="auto">
          <a:xfrm>
            <a:off x="457200" y="4953000"/>
            <a:ext cx="3962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Static extract</a:t>
            </a:r>
            <a:r>
              <a:rPr lang="en-US" sz="2400">
                <a:solidFill>
                  <a:srgbClr val="990000"/>
                </a:solidFill>
                <a:latin typeface="Tahoma" charset="0"/>
              </a:rPr>
              <a:t> = capturing a snapshot of the source data at a point in time</a:t>
            </a:r>
          </a:p>
        </p:txBody>
      </p:sp>
      <p:sp>
        <p:nvSpPr>
          <p:cNvPr id="31755" name="Text Box 11"/>
          <p:cNvSpPr txBox="1">
            <a:spLocks noChangeArrowheads="1"/>
          </p:cNvSpPr>
          <p:nvPr/>
        </p:nvSpPr>
        <p:spPr bwMode="auto">
          <a:xfrm>
            <a:off x="4876800" y="4876800"/>
            <a:ext cx="3962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Incremental extract</a:t>
            </a:r>
            <a:r>
              <a:rPr lang="en-US" sz="2400">
                <a:solidFill>
                  <a:srgbClr val="990000"/>
                </a:solidFill>
                <a:latin typeface="Tahoma" charset="0"/>
              </a:rPr>
              <a:t> = capturing changes that have occurred since the last static extract</a:t>
            </a:r>
          </a:p>
        </p:txBody>
      </p:sp>
      <p:sp>
        <p:nvSpPr>
          <p:cNvPr id="31756" name="Text Box 12"/>
          <p:cNvSpPr txBox="1">
            <a:spLocks noChangeArrowheads="1"/>
          </p:cNvSpPr>
          <p:nvPr/>
        </p:nvSpPr>
        <p:spPr bwMode="auto">
          <a:xfrm>
            <a:off x="1905000" y="152400"/>
            <a:ext cx="6172200"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Capture/Extract…obtaining a snapshot of a chosen subset of the source data for loading into the data warehouse</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3184468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6"/>
                                        </p:tgtEl>
                                        <p:attrNameLst>
                                          <p:attrName>style.visibility</p:attrName>
                                        </p:attrNameLst>
                                      </p:cBhvr>
                                      <p:to>
                                        <p:strVal val="visible"/>
                                      </p:to>
                                    </p:set>
                                    <p:animEffect transition="in" filter="blinds(horizontal)">
                                      <p:cBhvr>
                                        <p:cTn id="7" dur="500"/>
                                        <p:tgtEl>
                                          <p:spTgt spid="317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1754"/>
                                        </p:tgtEl>
                                        <p:attrNameLst>
                                          <p:attrName>style.visibility</p:attrName>
                                        </p:attrNameLst>
                                      </p:cBhvr>
                                      <p:to>
                                        <p:strVal val="visible"/>
                                      </p:to>
                                    </p:set>
                                    <p:animEffect transition="in" filter="blinds(horizontal)">
                                      <p:cBhvr>
                                        <p:cTn id="12" dur="500"/>
                                        <p:tgtEl>
                                          <p:spTgt spid="317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55"/>
                                        </p:tgtEl>
                                        <p:attrNameLst>
                                          <p:attrName>style.visibility</p:attrName>
                                        </p:attrNameLst>
                                      </p:cBhvr>
                                      <p:to>
                                        <p:strVal val="visible"/>
                                      </p:to>
                                    </p:set>
                                    <p:animEffect transition="in" filter="blinds(horizontal)">
                                      <p:cBhvr>
                                        <p:cTn id="17"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utoUpdateAnimBg="0"/>
      <p:bldP spid="31755" grpId="0" autoUpdateAnimBg="0"/>
      <p:bldP spid="31756"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60" name="Picture 8" descr="No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80263" cy="4249738"/>
          </a:xfrm>
          <a:prstGeom prst="rect">
            <a:avLst/>
          </a:prstGeom>
          <a:noFill/>
          <a:extLst>
            <a:ext uri="{909E8E84-426E-40dd-AFC4-6F175D3DCCD1}">
              <a14:hiddenFill xmlns:a14="http://schemas.microsoft.com/office/drawing/2010/main">
                <a:solidFill>
                  <a:srgbClr val="FFFFFF"/>
                </a:solidFill>
              </a14:hiddenFill>
            </a:ext>
          </a:extLst>
        </p:spPr>
      </p:pic>
      <p:sp>
        <p:nvSpPr>
          <p:cNvPr id="49161" name="Rectangle 9"/>
          <p:cNvSpPr>
            <a:spLocks noChangeArrowheads="1"/>
          </p:cNvSpPr>
          <p:nvPr/>
        </p:nvSpPr>
        <p:spPr bwMode="auto">
          <a:xfrm>
            <a:off x="2971800" y="1219200"/>
            <a:ext cx="1219200" cy="304800"/>
          </a:xfrm>
          <a:prstGeom prst="rect">
            <a:avLst/>
          </a:prstGeom>
          <a:noFill/>
          <a:ln w="254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9162" name="Text Box 10"/>
          <p:cNvSpPr txBox="1">
            <a:spLocks noChangeArrowheads="1"/>
          </p:cNvSpPr>
          <p:nvPr/>
        </p:nvSpPr>
        <p:spPr bwMode="auto">
          <a:xfrm>
            <a:off x="1828800" y="228600"/>
            <a:ext cx="5943600"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Scrub/Cleanse…uses pattern recognition and AI techniques to upgrade data quality</a:t>
            </a:r>
          </a:p>
        </p:txBody>
      </p:sp>
      <p:sp>
        <p:nvSpPr>
          <p:cNvPr id="49163" name="Text Box 11"/>
          <p:cNvSpPr txBox="1">
            <a:spLocks noChangeArrowheads="1"/>
          </p:cNvSpPr>
          <p:nvPr/>
        </p:nvSpPr>
        <p:spPr bwMode="auto">
          <a:xfrm>
            <a:off x="457200" y="4648200"/>
            <a:ext cx="40544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Fixing errors:</a:t>
            </a:r>
            <a:r>
              <a:rPr lang="en-US" sz="2000">
                <a:solidFill>
                  <a:srgbClr val="990000"/>
                </a:solidFill>
                <a:latin typeface="Tahoma" charset="0"/>
              </a:rPr>
              <a:t> misspellings, erroneous dates, incorrect field usage, mismatched addresses, missing data, duplicate data, inconsistencies</a:t>
            </a:r>
          </a:p>
        </p:txBody>
      </p:sp>
      <p:sp>
        <p:nvSpPr>
          <p:cNvPr id="49164" name="Text Box 12"/>
          <p:cNvSpPr txBox="1">
            <a:spLocks noChangeArrowheads="1"/>
          </p:cNvSpPr>
          <p:nvPr/>
        </p:nvSpPr>
        <p:spPr bwMode="auto">
          <a:xfrm>
            <a:off x="4724400" y="4724400"/>
            <a:ext cx="40544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Also:</a:t>
            </a:r>
            <a:r>
              <a:rPr lang="en-US" sz="2000">
                <a:solidFill>
                  <a:srgbClr val="990000"/>
                </a:solidFill>
                <a:latin typeface="Tahoma" charset="0"/>
              </a:rPr>
              <a:t> decoding, reformatting, time stamping, conversion, key generation, merging, error detection/logging, locating missing data</a:t>
            </a:r>
          </a:p>
        </p:txBody>
      </p:sp>
      <p:sp>
        <p:nvSpPr>
          <p:cNvPr id="49165" name="Text Box 13"/>
          <p:cNvSpPr txBox="1">
            <a:spLocks noChangeArrowheads="1"/>
          </p:cNvSpPr>
          <p:nvPr/>
        </p:nvSpPr>
        <p:spPr bwMode="auto">
          <a:xfrm>
            <a:off x="0" y="838200"/>
            <a:ext cx="1905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a:solidFill>
                  <a:srgbClr val="000000"/>
                </a:solidFill>
              </a:rPr>
              <a:t>Figure 11-10: Steps in data reconciliation</a:t>
            </a:r>
          </a:p>
          <a:p>
            <a:pPr algn="ctr" eaLnBrk="0" hangingPunct="0"/>
            <a:r>
              <a:rPr lang="en-US" sz="2000">
                <a:solidFill>
                  <a:srgbClr val="000000"/>
                </a:solidFill>
              </a:rPr>
              <a:t>(cont.)</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5914636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blinds(horizontal)">
                                      <p:cBhvr>
                                        <p:cTn id="7" dur="500"/>
                                        <p:tgtEl>
                                          <p:spTgt spid="491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9163"/>
                                        </p:tgtEl>
                                        <p:attrNameLst>
                                          <p:attrName>style.visibility</p:attrName>
                                        </p:attrNameLst>
                                      </p:cBhvr>
                                      <p:to>
                                        <p:strVal val="visible"/>
                                      </p:to>
                                    </p:set>
                                    <p:animEffect transition="in" filter="box(in)">
                                      <p:cBhvr>
                                        <p:cTn id="12" dur="500"/>
                                        <p:tgtEl>
                                          <p:spTgt spid="491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9164"/>
                                        </p:tgtEl>
                                        <p:attrNameLst>
                                          <p:attrName>style.visibility</p:attrName>
                                        </p:attrNameLst>
                                      </p:cBhvr>
                                      <p:to>
                                        <p:strVal val="visible"/>
                                      </p:to>
                                    </p:set>
                                    <p:animEffect transition="in" filter="checkerboard(across)">
                                      <p:cBhvr>
                                        <p:cTn id="17" dur="500"/>
                                        <p:tgtEl>
                                          <p:spTgt spid="49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2" grpId="0" animBg="1" autoUpdateAnimBg="0"/>
      <p:bldP spid="49163" grpId="0" autoUpdateAnimBg="0"/>
      <p:bldP spid="4916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4" name="Picture 8" descr="No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338" y="703263"/>
            <a:ext cx="7180262" cy="4249737"/>
          </a:xfrm>
          <a:prstGeom prst="rect">
            <a:avLst/>
          </a:prstGeom>
          <a:noFill/>
          <a:extLst>
            <a:ext uri="{909E8E84-426E-40dd-AFC4-6F175D3DCCD1}">
              <a14:hiddenFill xmlns:a14="http://schemas.microsoft.com/office/drawing/2010/main">
                <a:solidFill>
                  <a:srgbClr val="FFFFFF"/>
                </a:solidFill>
              </a14:hiddenFill>
            </a:ext>
          </a:extLst>
        </p:spPr>
      </p:pic>
      <p:sp>
        <p:nvSpPr>
          <p:cNvPr id="50185" name="Rectangle 9"/>
          <p:cNvSpPr>
            <a:spLocks noChangeArrowheads="1"/>
          </p:cNvSpPr>
          <p:nvPr/>
        </p:nvSpPr>
        <p:spPr bwMode="auto">
          <a:xfrm>
            <a:off x="5334000" y="1219200"/>
            <a:ext cx="990600" cy="304800"/>
          </a:xfrm>
          <a:prstGeom prst="rect">
            <a:avLst/>
          </a:prstGeom>
          <a:noFill/>
          <a:ln w="254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0186" name="Text Box 10"/>
          <p:cNvSpPr txBox="1">
            <a:spLocks noChangeArrowheads="1"/>
          </p:cNvSpPr>
          <p:nvPr/>
        </p:nvSpPr>
        <p:spPr bwMode="auto">
          <a:xfrm>
            <a:off x="1636713" y="152400"/>
            <a:ext cx="5754687"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Transform = convert data from format of operational system to format of data warehouse</a:t>
            </a:r>
          </a:p>
        </p:txBody>
      </p:sp>
      <p:sp>
        <p:nvSpPr>
          <p:cNvPr id="50187" name="Text Box 11"/>
          <p:cNvSpPr txBox="1">
            <a:spLocks noChangeArrowheads="1"/>
          </p:cNvSpPr>
          <p:nvPr/>
        </p:nvSpPr>
        <p:spPr bwMode="auto">
          <a:xfrm>
            <a:off x="317500" y="4724400"/>
            <a:ext cx="4194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Record-level:</a:t>
            </a:r>
          </a:p>
          <a:p>
            <a:r>
              <a:rPr lang="en-US" sz="2000" i="1">
                <a:solidFill>
                  <a:srgbClr val="990000"/>
                </a:solidFill>
                <a:latin typeface="Tahoma" charset="0"/>
              </a:rPr>
              <a:t>Selection</a:t>
            </a:r>
            <a:r>
              <a:rPr lang="en-US" sz="2000">
                <a:solidFill>
                  <a:srgbClr val="990000"/>
                </a:solidFill>
                <a:latin typeface="Tahoma" charset="0"/>
              </a:rPr>
              <a:t>–data partitioning</a:t>
            </a:r>
          </a:p>
          <a:p>
            <a:r>
              <a:rPr lang="en-US" sz="2000" i="1">
                <a:solidFill>
                  <a:srgbClr val="990000"/>
                </a:solidFill>
                <a:latin typeface="Tahoma" charset="0"/>
              </a:rPr>
              <a:t>Joining</a:t>
            </a:r>
            <a:r>
              <a:rPr lang="en-US" sz="2000">
                <a:solidFill>
                  <a:srgbClr val="990000"/>
                </a:solidFill>
                <a:latin typeface="Tahoma" charset="0"/>
              </a:rPr>
              <a:t>–data combining</a:t>
            </a:r>
          </a:p>
          <a:p>
            <a:r>
              <a:rPr lang="en-US" sz="2000" i="1">
                <a:solidFill>
                  <a:srgbClr val="990000"/>
                </a:solidFill>
                <a:latin typeface="Tahoma" charset="0"/>
              </a:rPr>
              <a:t>Aggregation</a:t>
            </a:r>
            <a:r>
              <a:rPr lang="en-US" sz="2000">
                <a:solidFill>
                  <a:srgbClr val="990000"/>
                </a:solidFill>
                <a:latin typeface="Tahoma" charset="0"/>
              </a:rPr>
              <a:t>–data summarization</a:t>
            </a:r>
          </a:p>
        </p:txBody>
      </p:sp>
      <p:sp>
        <p:nvSpPr>
          <p:cNvPr id="50188" name="Text Box 12"/>
          <p:cNvSpPr txBox="1">
            <a:spLocks noChangeArrowheads="1"/>
          </p:cNvSpPr>
          <p:nvPr/>
        </p:nvSpPr>
        <p:spPr bwMode="auto">
          <a:xfrm>
            <a:off x="4419600" y="4800600"/>
            <a:ext cx="472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Field-level:</a:t>
            </a:r>
            <a:r>
              <a:rPr lang="en-US" sz="2000">
                <a:solidFill>
                  <a:srgbClr val="990000"/>
                </a:solidFill>
                <a:latin typeface="Tahoma" charset="0"/>
              </a:rPr>
              <a:t> </a:t>
            </a:r>
          </a:p>
          <a:p>
            <a:r>
              <a:rPr lang="en-US" sz="2000" i="1">
                <a:solidFill>
                  <a:srgbClr val="990000"/>
                </a:solidFill>
                <a:latin typeface="Tahoma" charset="0"/>
              </a:rPr>
              <a:t>single-field</a:t>
            </a:r>
            <a:r>
              <a:rPr lang="en-US" sz="2000">
                <a:solidFill>
                  <a:srgbClr val="990000"/>
                </a:solidFill>
                <a:latin typeface="Tahoma" charset="0"/>
              </a:rPr>
              <a:t>–from one field to one field</a:t>
            </a:r>
          </a:p>
          <a:p>
            <a:r>
              <a:rPr lang="en-US" sz="2000" i="1">
                <a:solidFill>
                  <a:srgbClr val="990000"/>
                </a:solidFill>
                <a:latin typeface="Tahoma" charset="0"/>
              </a:rPr>
              <a:t>multi-field</a:t>
            </a:r>
            <a:r>
              <a:rPr lang="en-US" sz="2000">
                <a:solidFill>
                  <a:srgbClr val="990000"/>
                </a:solidFill>
                <a:latin typeface="Tahoma" charset="0"/>
              </a:rPr>
              <a:t>–from many fields to one, or one field to many</a:t>
            </a:r>
          </a:p>
        </p:txBody>
      </p:sp>
      <p:sp>
        <p:nvSpPr>
          <p:cNvPr id="50189" name="Text Box 13"/>
          <p:cNvSpPr txBox="1">
            <a:spLocks noChangeArrowheads="1"/>
          </p:cNvSpPr>
          <p:nvPr/>
        </p:nvSpPr>
        <p:spPr bwMode="auto">
          <a:xfrm>
            <a:off x="0" y="838200"/>
            <a:ext cx="1905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a:solidFill>
                  <a:srgbClr val="000000"/>
                </a:solidFill>
              </a:rPr>
              <a:t>Figure 11-10: Steps in data reconciliation</a:t>
            </a:r>
          </a:p>
          <a:p>
            <a:pPr algn="ctr" eaLnBrk="0" hangingPunct="0"/>
            <a:r>
              <a:rPr lang="en-US" sz="2000">
                <a:solidFill>
                  <a:srgbClr val="000000"/>
                </a:solidFill>
              </a:rPr>
              <a:t>(cont.)</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1571312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86"/>
                                        </p:tgtEl>
                                        <p:attrNameLst>
                                          <p:attrName>style.visibility</p:attrName>
                                        </p:attrNameLst>
                                      </p:cBhvr>
                                      <p:to>
                                        <p:strVal val="visible"/>
                                      </p:to>
                                    </p:set>
                                    <p:animEffect transition="in" filter="blinds(horizontal)">
                                      <p:cBhvr>
                                        <p:cTn id="7" dur="500"/>
                                        <p:tgtEl>
                                          <p:spTgt spid="501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0187">
                                            <p:txEl>
                                              <p:pRg st="0" end="0"/>
                                            </p:txEl>
                                          </p:spTgt>
                                        </p:tgtEl>
                                        <p:attrNameLst>
                                          <p:attrName>style.visibility</p:attrName>
                                        </p:attrNameLst>
                                      </p:cBhvr>
                                      <p:to>
                                        <p:strVal val="visible"/>
                                      </p:to>
                                    </p:set>
                                    <p:animEffect transition="in" filter="box(in)">
                                      <p:cBhvr>
                                        <p:cTn id="12" dur="500"/>
                                        <p:tgtEl>
                                          <p:spTgt spid="501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0187">
                                            <p:txEl>
                                              <p:pRg st="1" end="1"/>
                                            </p:txEl>
                                          </p:spTgt>
                                        </p:tgtEl>
                                        <p:attrNameLst>
                                          <p:attrName>style.visibility</p:attrName>
                                        </p:attrNameLst>
                                      </p:cBhvr>
                                      <p:to>
                                        <p:strVal val="visible"/>
                                      </p:to>
                                    </p:set>
                                    <p:animEffect transition="in" filter="box(in)">
                                      <p:cBhvr>
                                        <p:cTn id="17" dur="500"/>
                                        <p:tgtEl>
                                          <p:spTgt spid="501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0187">
                                            <p:txEl>
                                              <p:pRg st="2" end="2"/>
                                            </p:txEl>
                                          </p:spTgt>
                                        </p:tgtEl>
                                        <p:attrNameLst>
                                          <p:attrName>style.visibility</p:attrName>
                                        </p:attrNameLst>
                                      </p:cBhvr>
                                      <p:to>
                                        <p:strVal val="visible"/>
                                      </p:to>
                                    </p:set>
                                    <p:animEffect transition="in" filter="box(in)">
                                      <p:cBhvr>
                                        <p:cTn id="22" dur="500"/>
                                        <p:tgtEl>
                                          <p:spTgt spid="5018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0187">
                                            <p:txEl>
                                              <p:pRg st="3" end="3"/>
                                            </p:txEl>
                                          </p:spTgt>
                                        </p:tgtEl>
                                        <p:attrNameLst>
                                          <p:attrName>style.visibility</p:attrName>
                                        </p:attrNameLst>
                                      </p:cBhvr>
                                      <p:to>
                                        <p:strVal val="visible"/>
                                      </p:to>
                                    </p:set>
                                    <p:animEffect transition="in" filter="box(in)">
                                      <p:cBhvr>
                                        <p:cTn id="27" dur="500"/>
                                        <p:tgtEl>
                                          <p:spTgt spid="5018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0188">
                                            <p:txEl>
                                              <p:pRg st="0" end="0"/>
                                            </p:txEl>
                                          </p:spTgt>
                                        </p:tgtEl>
                                        <p:attrNameLst>
                                          <p:attrName>style.visibility</p:attrName>
                                        </p:attrNameLst>
                                      </p:cBhvr>
                                      <p:to>
                                        <p:strVal val="visible"/>
                                      </p:to>
                                    </p:set>
                                    <p:animEffect transition="in" filter="checkerboard(across)">
                                      <p:cBhvr>
                                        <p:cTn id="32" dur="500"/>
                                        <p:tgtEl>
                                          <p:spTgt spid="50188">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0188">
                                            <p:txEl>
                                              <p:pRg st="1" end="1"/>
                                            </p:txEl>
                                          </p:spTgt>
                                        </p:tgtEl>
                                        <p:attrNameLst>
                                          <p:attrName>style.visibility</p:attrName>
                                        </p:attrNameLst>
                                      </p:cBhvr>
                                      <p:to>
                                        <p:strVal val="visible"/>
                                      </p:to>
                                    </p:set>
                                    <p:animEffect transition="in" filter="checkerboard(across)">
                                      <p:cBhvr>
                                        <p:cTn id="37" dur="500"/>
                                        <p:tgtEl>
                                          <p:spTgt spid="50188">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50188">
                                            <p:txEl>
                                              <p:pRg st="2" end="2"/>
                                            </p:txEl>
                                          </p:spTgt>
                                        </p:tgtEl>
                                        <p:attrNameLst>
                                          <p:attrName>style.visibility</p:attrName>
                                        </p:attrNameLst>
                                      </p:cBhvr>
                                      <p:to>
                                        <p:strVal val="visible"/>
                                      </p:to>
                                    </p:set>
                                    <p:animEffect transition="in" filter="checkerboard(across)">
                                      <p:cBhvr>
                                        <p:cTn id="42" dur="500"/>
                                        <p:tgtEl>
                                          <p:spTgt spid="501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autoUpdateAnimBg="0"/>
      <p:bldP spid="50187" grpId="0" build="p" autoUpdateAnimBg="0"/>
      <p:bldP spid="5018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9" descr="No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180263" cy="4249738"/>
          </a:xfrm>
          <a:prstGeom prst="rect">
            <a:avLst/>
          </a:prstGeom>
          <a:noFill/>
          <a:extLst>
            <a:ext uri="{909E8E84-426E-40dd-AFC4-6F175D3DCCD1}">
              <a14:hiddenFill xmlns:a14="http://schemas.microsoft.com/office/drawing/2010/main">
                <a:solidFill>
                  <a:srgbClr val="FFFFFF"/>
                </a:solidFill>
              </a14:hiddenFill>
            </a:ext>
          </a:extLst>
        </p:spPr>
      </p:pic>
      <p:sp>
        <p:nvSpPr>
          <p:cNvPr id="51210" name="Rectangle 10"/>
          <p:cNvSpPr>
            <a:spLocks noChangeArrowheads="1"/>
          </p:cNvSpPr>
          <p:nvPr/>
        </p:nvSpPr>
        <p:spPr bwMode="auto">
          <a:xfrm>
            <a:off x="6705600" y="2133600"/>
            <a:ext cx="685800" cy="685800"/>
          </a:xfrm>
          <a:prstGeom prst="rect">
            <a:avLst/>
          </a:prstGeom>
          <a:noFill/>
          <a:ln w="254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11" name="Text Box 11"/>
          <p:cNvSpPr txBox="1">
            <a:spLocks noChangeArrowheads="1"/>
          </p:cNvSpPr>
          <p:nvPr/>
        </p:nvSpPr>
        <p:spPr bwMode="auto">
          <a:xfrm>
            <a:off x="2590800" y="228600"/>
            <a:ext cx="4114800" cy="6413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Load/Index= place transformed data into the warehouse and create indexes</a:t>
            </a:r>
          </a:p>
        </p:txBody>
      </p:sp>
      <p:sp>
        <p:nvSpPr>
          <p:cNvPr id="51212" name="Text Box 12"/>
          <p:cNvSpPr txBox="1">
            <a:spLocks noChangeArrowheads="1"/>
          </p:cNvSpPr>
          <p:nvPr/>
        </p:nvSpPr>
        <p:spPr bwMode="auto">
          <a:xfrm>
            <a:off x="457200" y="5181600"/>
            <a:ext cx="40544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Refresh mode:</a:t>
            </a:r>
            <a:r>
              <a:rPr lang="en-US" sz="2000">
                <a:solidFill>
                  <a:srgbClr val="990000"/>
                </a:solidFill>
                <a:latin typeface="Tahoma" charset="0"/>
              </a:rPr>
              <a:t> bulk rewriting of target data at periodic intervals</a:t>
            </a:r>
          </a:p>
        </p:txBody>
      </p:sp>
      <p:sp>
        <p:nvSpPr>
          <p:cNvPr id="51213" name="Text Box 13"/>
          <p:cNvSpPr txBox="1">
            <a:spLocks noChangeArrowheads="1"/>
          </p:cNvSpPr>
          <p:nvPr/>
        </p:nvSpPr>
        <p:spPr bwMode="auto">
          <a:xfrm>
            <a:off x="4724400" y="5181600"/>
            <a:ext cx="4054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a:solidFill>
                  <a:srgbClr val="990000"/>
                </a:solidFill>
                <a:effectLst>
                  <a:outerShdw blurRad="38100" dist="38100" dir="2700000" algn="tl">
                    <a:srgbClr val="DDDDDD"/>
                  </a:outerShdw>
                </a:effectLst>
                <a:latin typeface="Tahoma" charset="0"/>
              </a:rPr>
              <a:t>Update mode:</a:t>
            </a:r>
            <a:r>
              <a:rPr lang="en-US" sz="2000">
                <a:solidFill>
                  <a:srgbClr val="990000"/>
                </a:solidFill>
                <a:latin typeface="Tahoma" charset="0"/>
              </a:rPr>
              <a:t> only changes in source data are written to data warehouse</a:t>
            </a:r>
          </a:p>
        </p:txBody>
      </p:sp>
      <p:sp>
        <p:nvSpPr>
          <p:cNvPr id="51214" name="Text Box 14"/>
          <p:cNvSpPr txBox="1">
            <a:spLocks noChangeArrowheads="1"/>
          </p:cNvSpPr>
          <p:nvPr/>
        </p:nvSpPr>
        <p:spPr bwMode="auto">
          <a:xfrm>
            <a:off x="0" y="838200"/>
            <a:ext cx="1905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2000">
                <a:solidFill>
                  <a:srgbClr val="000000"/>
                </a:solidFill>
              </a:rPr>
              <a:t>Figure 11-10: Steps in data reconciliation</a:t>
            </a:r>
          </a:p>
          <a:p>
            <a:pPr algn="ctr" eaLnBrk="0" hangingPunct="0"/>
            <a:r>
              <a:rPr lang="en-US" sz="2000">
                <a:solidFill>
                  <a:srgbClr val="000000"/>
                </a:solidFill>
              </a:rPr>
              <a:t>(cont.)</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40274109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11"/>
                                        </p:tgtEl>
                                        <p:attrNameLst>
                                          <p:attrName>style.visibility</p:attrName>
                                        </p:attrNameLst>
                                      </p:cBhvr>
                                      <p:to>
                                        <p:strVal val="visible"/>
                                      </p:to>
                                    </p:set>
                                    <p:animEffect transition="in" filter="blinds(horizontal)">
                                      <p:cBhvr>
                                        <p:cTn id="7" dur="500"/>
                                        <p:tgtEl>
                                          <p:spTgt spid="512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12"/>
                                        </p:tgtEl>
                                        <p:attrNameLst>
                                          <p:attrName>style.visibility</p:attrName>
                                        </p:attrNameLst>
                                      </p:cBhvr>
                                      <p:to>
                                        <p:strVal val="visible"/>
                                      </p:to>
                                    </p:set>
                                    <p:animEffect transition="in" filter="box(in)">
                                      <p:cBhvr>
                                        <p:cTn id="12" dur="500"/>
                                        <p:tgtEl>
                                          <p:spTgt spid="512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13"/>
                                        </p:tgtEl>
                                        <p:attrNameLst>
                                          <p:attrName>style.visibility</p:attrName>
                                        </p:attrNameLst>
                                      </p:cBhvr>
                                      <p:to>
                                        <p:strVal val="visible"/>
                                      </p:to>
                                    </p:set>
                                    <p:animEffect transition="in" filter="checkerboard(across)">
                                      <p:cBhvr>
                                        <p:cTn id="17" dur="500"/>
                                        <p:tgtEl>
                                          <p:spTgt spid="51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animBg="1" autoUpdateAnimBg="0"/>
      <p:bldP spid="51212" grpId="0" autoUpdateAnimBg="0"/>
      <p:bldP spid="5121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2014</a:t>
            </a:r>
            <a:endParaRPr lang="en-US"/>
          </a:p>
        </p:txBody>
      </p:sp>
      <p:sp>
        <p:nvSpPr>
          <p:cNvPr id="1383426"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383427" name="Rectangle 3"/>
          <p:cNvSpPr>
            <a:spLocks noGrp="1" noChangeArrowheads="1"/>
          </p:cNvSpPr>
          <p:nvPr>
            <p:ph type="body" idx="4294967295"/>
          </p:nvPr>
        </p:nvSpPr>
        <p:spPr/>
        <p:txBody>
          <a:bodyPr/>
          <a:lstStyle/>
          <a:p>
            <a:pPr eaLnBrk="1" hangingPunct="1">
              <a:defRPr/>
            </a:pPr>
            <a:r>
              <a:rPr lang="en-US" sz="2400" dirty="0" smtClean="0">
                <a:solidFill>
                  <a:srgbClr val="CCCCCC"/>
                </a:solidFill>
                <a:cs typeface="+mn-cs"/>
              </a:rPr>
              <a:t>Review</a:t>
            </a:r>
          </a:p>
          <a:p>
            <a:pPr lvl="1" eaLnBrk="1" hangingPunct="1">
              <a:defRPr/>
            </a:pPr>
            <a:r>
              <a:rPr lang="en-US" sz="2000" dirty="0" smtClean="0">
                <a:solidFill>
                  <a:srgbClr val="CCCCCC"/>
                </a:solidFill>
              </a:rPr>
              <a:t>Data Warehouses</a:t>
            </a:r>
          </a:p>
          <a:p>
            <a:pPr lvl="2" eaLnBrk="1" hangingPunct="1">
              <a:defRPr/>
            </a:pPr>
            <a:r>
              <a:rPr lang="en-US" sz="1800" dirty="0" smtClean="0">
                <a:solidFill>
                  <a:srgbClr val="CCCCCC"/>
                </a:solidFill>
              </a:rPr>
              <a:t>(Based on lecture notes from Joachim Hammer, University of Florida, and Joe </a:t>
            </a:r>
            <a:r>
              <a:rPr lang="en-US" sz="1800" dirty="0" err="1" smtClean="0">
                <a:solidFill>
                  <a:srgbClr val="CCCCCC"/>
                </a:solidFill>
              </a:rPr>
              <a:t>Hellerstein</a:t>
            </a:r>
            <a:r>
              <a:rPr lang="en-US" sz="1800" dirty="0" smtClean="0">
                <a:solidFill>
                  <a:srgbClr val="CCCCCC"/>
                </a:solidFill>
              </a:rPr>
              <a:t> and Mike </a:t>
            </a:r>
            <a:r>
              <a:rPr lang="en-US" sz="1800" dirty="0" err="1" smtClean="0">
                <a:solidFill>
                  <a:srgbClr val="CCCCCC"/>
                </a:solidFill>
              </a:rPr>
              <a:t>Stonebraker</a:t>
            </a:r>
            <a:r>
              <a:rPr lang="en-US" sz="1800" dirty="0" smtClean="0">
                <a:solidFill>
                  <a:srgbClr val="CCCCCC"/>
                </a:solidFill>
              </a:rPr>
              <a:t> of UCB)</a:t>
            </a:r>
          </a:p>
          <a:p>
            <a:pPr eaLnBrk="1" hangingPunct="1">
              <a:defRPr/>
            </a:pPr>
            <a:r>
              <a:rPr lang="en-US" sz="2400" dirty="0" smtClean="0">
                <a:cs typeface="+mn-cs"/>
              </a:rPr>
              <a:t>Applications </a:t>
            </a:r>
            <a:r>
              <a:rPr lang="en-US" sz="2400" dirty="0" smtClean="0">
                <a:cs typeface="+mn-cs"/>
              </a:rPr>
              <a:t>for Data Warehouses</a:t>
            </a:r>
          </a:p>
          <a:p>
            <a:pPr lvl="1" eaLnBrk="1" hangingPunct="1">
              <a:defRPr/>
            </a:pPr>
            <a:r>
              <a:rPr lang="en-US" sz="2000" dirty="0" smtClean="0"/>
              <a:t>Decision Support Systems (DSS)</a:t>
            </a:r>
          </a:p>
          <a:p>
            <a:pPr lvl="1" eaLnBrk="1" hangingPunct="1">
              <a:defRPr/>
            </a:pPr>
            <a:r>
              <a:rPr lang="en-US" sz="2000" dirty="0" smtClean="0"/>
              <a:t>OLAP (ROLAP, MOLAP)</a:t>
            </a:r>
          </a:p>
          <a:p>
            <a:pPr lvl="1" eaLnBrk="1" hangingPunct="1">
              <a:defRPr/>
            </a:pPr>
            <a:r>
              <a:rPr lang="en-US" sz="2000" dirty="0" smtClean="0"/>
              <a:t>Data Mining</a:t>
            </a:r>
          </a:p>
          <a:p>
            <a:pPr lvl="2" eaLnBrk="1" hangingPunct="1">
              <a:defRPr/>
            </a:pPr>
            <a:r>
              <a:rPr lang="en-US" sz="1800" dirty="0" smtClean="0"/>
              <a:t>Thanks again to lecture notes from Joachim Hammer of the University of </a:t>
            </a:r>
            <a:r>
              <a:rPr lang="en-US" sz="1800" dirty="0" smtClean="0"/>
              <a:t>Florida and others</a:t>
            </a:r>
          </a:p>
          <a:p>
            <a:pPr marL="914400" lvl="2" indent="0" eaLnBrk="1" hangingPunct="1">
              <a:buNone/>
              <a:defRPr/>
            </a:pP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2014</a:t>
            </a:r>
            <a:endParaRPr lang="en-US"/>
          </a:p>
        </p:txBody>
      </p:sp>
      <p:sp>
        <p:nvSpPr>
          <p:cNvPr id="1131524" name="Rectangle 4"/>
          <p:cNvSpPr>
            <a:spLocks noGrp="1" noChangeArrowheads="1"/>
          </p:cNvSpPr>
          <p:nvPr>
            <p:ph type="title"/>
          </p:nvPr>
        </p:nvSpPr>
        <p:spPr/>
        <p:txBody>
          <a:bodyPr/>
          <a:lstStyle/>
          <a:p>
            <a:pPr eaLnBrk="1" hangingPunct="1">
              <a:defRPr/>
            </a:pPr>
            <a:r>
              <a:rPr lang="en-US" sz="3600" smtClean="0">
                <a:cs typeface="+mj-cs"/>
              </a:rPr>
              <a:t>Data Warehousing Architecture</a:t>
            </a:r>
          </a:p>
        </p:txBody>
      </p:sp>
      <p:pic>
        <p:nvPicPr>
          <p:cNvPr id="25603" name="Picture 3" descr="w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6213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2014</a:t>
            </a:r>
            <a:endParaRPr lang="en-US"/>
          </a:p>
        </p:txBody>
      </p:sp>
      <p:sp>
        <p:nvSpPr>
          <p:cNvPr id="1180674" name="Rectangle 2"/>
          <p:cNvSpPr>
            <a:spLocks noGrp="1" noChangeArrowheads="1"/>
          </p:cNvSpPr>
          <p:nvPr>
            <p:ph type="title"/>
          </p:nvPr>
        </p:nvSpPr>
        <p:spPr/>
        <p:txBody>
          <a:bodyPr/>
          <a:lstStyle/>
          <a:p>
            <a:pPr eaLnBrk="1" hangingPunct="1">
              <a:defRPr/>
            </a:pPr>
            <a:r>
              <a:rPr lang="en-US" smtClean="0">
                <a:cs typeface="+mj-cs"/>
              </a:rPr>
              <a:t>Today</a:t>
            </a:r>
          </a:p>
        </p:txBody>
      </p:sp>
      <p:sp>
        <p:nvSpPr>
          <p:cNvPr id="1180675" name="Rectangle 3"/>
          <p:cNvSpPr>
            <a:spLocks noGrp="1" noChangeArrowheads="1"/>
          </p:cNvSpPr>
          <p:nvPr>
            <p:ph type="body" idx="4294967295"/>
          </p:nvPr>
        </p:nvSpPr>
        <p:spPr/>
        <p:txBody>
          <a:bodyPr/>
          <a:lstStyle/>
          <a:p>
            <a:pPr eaLnBrk="1" hangingPunct="1">
              <a:defRPr/>
            </a:pPr>
            <a:r>
              <a:rPr lang="en-US" smtClean="0">
                <a:cs typeface="+mn-cs"/>
              </a:rPr>
              <a:t>Applications for Data Warehouses</a:t>
            </a:r>
          </a:p>
          <a:p>
            <a:pPr lvl="1" eaLnBrk="1" hangingPunct="1">
              <a:defRPr/>
            </a:pPr>
            <a:r>
              <a:rPr lang="en-US" smtClean="0"/>
              <a:t>Decision Support Systems (DSS)</a:t>
            </a:r>
          </a:p>
          <a:p>
            <a:pPr lvl="1" eaLnBrk="1" hangingPunct="1">
              <a:defRPr/>
            </a:pPr>
            <a:r>
              <a:rPr lang="en-US" smtClean="0"/>
              <a:t>OLAP (ROLAP, MOLAP)</a:t>
            </a:r>
          </a:p>
          <a:p>
            <a:pPr lvl="1" eaLnBrk="1" hangingPunct="1">
              <a:defRPr/>
            </a:pPr>
            <a:r>
              <a:rPr lang="en-US" smtClean="0"/>
              <a:t>Data Mining</a:t>
            </a:r>
          </a:p>
          <a:p>
            <a:pPr eaLnBrk="1" hangingPunct="1">
              <a:defRPr/>
            </a:pPr>
            <a:r>
              <a:rPr lang="en-US" sz="2400" smtClean="0">
                <a:cs typeface="+mn-cs"/>
              </a:rPr>
              <a:t>Thanks again to slides and lecture notes from Joachim Hammer of the University of Florida, and also to Laura Squier of SPSS,  Gregory Piatetsky-Shapiro of KDNuggets and to the CRISP web site</a:t>
            </a:r>
            <a:endParaRPr lang="en-US" smtClean="0">
              <a:cs typeface="+mn-cs"/>
            </a:endParaRPr>
          </a:p>
        </p:txBody>
      </p:sp>
      <p:sp>
        <p:nvSpPr>
          <p:cNvPr id="1180676" name="Text Box 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2014</a:t>
            </a:r>
            <a:endParaRPr lang="en-US"/>
          </a:p>
        </p:txBody>
      </p:sp>
      <p:sp>
        <p:nvSpPr>
          <p:cNvPr id="1259522" name="Rectangle 2"/>
          <p:cNvSpPr>
            <a:spLocks noGrp="1" noChangeArrowheads="1"/>
          </p:cNvSpPr>
          <p:nvPr>
            <p:ph type="title"/>
          </p:nvPr>
        </p:nvSpPr>
        <p:spPr/>
        <p:txBody>
          <a:bodyPr/>
          <a:lstStyle/>
          <a:p>
            <a:pPr eaLnBrk="1" hangingPunct="1">
              <a:defRPr/>
            </a:pPr>
            <a:r>
              <a:rPr lang="en-US" smtClean="0">
                <a:cs typeface="+mj-cs"/>
              </a:rPr>
              <a:t>Trends leading to Data Flood</a:t>
            </a:r>
          </a:p>
        </p:txBody>
      </p:sp>
      <p:sp>
        <p:nvSpPr>
          <p:cNvPr id="1259523" name="Rectangle 3"/>
          <p:cNvSpPr>
            <a:spLocks noGrp="1" noChangeArrowheads="1"/>
          </p:cNvSpPr>
          <p:nvPr>
            <p:ph type="body" sz="half" idx="1"/>
          </p:nvPr>
        </p:nvSpPr>
        <p:spPr/>
        <p:txBody>
          <a:bodyPr/>
          <a:lstStyle/>
          <a:p>
            <a:pPr eaLnBrk="1" hangingPunct="1">
              <a:defRPr/>
            </a:pPr>
            <a:r>
              <a:rPr lang="en-US" sz="2400" dirty="0" smtClean="0">
                <a:cs typeface="+mn-cs"/>
              </a:rPr>
              <a:t>More data is generated:</a:t>
            </a:r>
          </a:p>
          <a:p>
            <a:pPr lvl="1" eaLnBrk="1" hangingPunct="1">
              <a:defRPr/>
            </a:pPr>
            <a:r>
              <a:rPr lang="en-US" sz="2000" dirty="0" smtClean="0"/>
              <a:t>Bank, telecom, other business transactions ...</a:t>
            </a:r>
          </a:p>
          <a:p>
            <a:pPr lvl="1" eaLnBrk="1" hangingPunct="1">
              <a:defRPr/>
            </a:pPr>
            <a:r>
              <a:rPr lang="en-US" sz="2000" dirty="0" smtClean="0"/>
              <a:t>Scientific Data: astronomy, biology, </a:t>
            </a:r>
            <a:r>
              <a:rPr lang="en-US" sz="2000" dirty="0" err="1" smtClean="0"/>
              <a:t>etc</a:t>
            </a:r>
            <a:endParaRPr lang="en-US" sz="2000" dirty="0" smtClean="0"/>
          </a:p>
          <a:p>
            <a:pPr lvl="1" eaLnBrk="1" hangingPunct="1">
              <a:defRPr/>
            </a:pPr>
            <a:r>
              <a:rPr lang="en-US" sz="2000" dirty="0" smtClean="0"/>
              <a:t>Web, text, and e-commerce </a:t>
            </a:r>
            <a:endParaRPr lang="ru-RU" sz="2000" dirty="0" smtClean="0"/>
          </a:p>
          <a:p>
            <a:pPr eaLnBrk="1" hangingPunct="1">
              <a:defRPr/>
            </a:pPr>
            <a:r>
              <a:rPr lang="en-US" sz="2400" dirty="0" smtClean="0">
                <a:cs typeface="+mn-cs"/>
              </a:rPr>
              <a:t>More data is captured:</a:t>
            </a:r>
          </a:p>
          <a:p>
            <a:pPr lvl="1" eaLnBrk="1" hangingPunct="1">
              <a:defRPr/>
            </a:pPr>
            <a:r>
              <a:rPr lang="en-US" sz="2000" dirty="0" smtClean="0"/>
              <a:t>Storage technology faster and cheaper</a:t>
            </a:r>
          </a:p>
          <a:p>
            <a:pPr lvl="1" eaLnBrk="1" hangingPunct="1">
              <a:defRPr/>
            </a:pPr>
            <a:r>
              <a:rPr lang="en-US" sz="2000" dirty="0" smtClean="0"/>
              <a:t>DBMS capable of handling bigger DB</a:t>
            </a:r>
          </a:p>
        </p:txBody>
      </p:sp>
      <p:pic>
        <p:nvPicPr>
          <p:cNvPr id="12595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78075"/>
            <a:ext cx="4038600" cy="2633663"/>
          </a:xfrm>
        </p:spPr>
      </p:pic>
      <p:sp>
        <p:nvSpPr>
          <p:cNvPr id="1259526" name="Text Box 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61570" name="Rectangle 2"/>
          <p:cNvSpPr>
            <a:spLocks noGrp="1" noChangeArrowheads="1"/>
          </p:cNvSpPr>
          <p:nvPr>
            <p:ph type="title"/>
          </p:nvPr>
        </p:nvSpPr>
        <p:spPr/>
        <p:txBody>
          <a:bodyPr/>
          <a:lstStyle/>
          <a:p>
            <a:pPr eaLnBrk="1" hangingPunct="1">
              <a:defRPr/>
            </a:pPr>
            <a:r>
              <a:rPr lang="en-US" smtClean="0">
                <a:cs typeface="+mj-cs"/>
              </a:rPr>
              <a:t>Examples</a:t>
            </a:r>
          </a:p>
        </p:txBody>
      </p:sp>
      <p:sp>
        <p:nvSpPr>
          <p:cNvPr id="1261571" name="Rectangle 3"/>
          <p:cNvSpPr>
            <a:spLocks noGrp="1" noChangeArrowheads="1"/>
          </p:cNvSpPr>
          <p:nvPr>
            <p:ph type="body" idx="1"/>
          </p:nvPr>
        </p:nvSpPr>
        <p:spPr>
          <a:xfrm>
            <a:off x="457200" y="1219200"/>
            <a:ext cx="8382000" cy="4953000"/>
          </a:xfrm>
        </p:spPr>
        <p:txBody>
          <a:bodyPr/>
          <a:lstStyle/>
          <a:p>
            <a:pPr eaLnBrk="1" hangingPunct="1">
              <a:defRPr/>
            </a:pPr>
            <a:r>
              <a:rPr lang="en-US" smtClean="0">
                <a:cs typeface="+mn-cs"/>
              </a:rPr>
              <a:t>Europe's Very Long Baseline Interferometry (VLBI) has 16 telescopes, each of which produces 1 Gigabit/second of astronomical data over a 25-day observation session </a:t>
            </a:r>
          </a:p>
          <a:p>
            <a:pPr lvl="1" eaLnBrk="1" hangingPunct="1">
              <a:defRPr/>
            </a:pPr>
            <a:r>
              <a:rPr lang="en-US" smtClean="0"/>
              <a:t>storage and analysis a big problem</a:t>
            </a:r>
          </a:p>
          <a:p>
            <a:pPr eaLnBrk="1" hangingPunct="1">
              <a:defRPr/>
            </a:pPr>
            <a:r>
              <a:rPr lang="en-US" smtClean="0">
                <a:cs typeface="+mn-cs"/>
              </a:rPr>
              <a:t>Walmart reported to have 500 Terabyte DB </a:t>
            </a:r>
          </a:p>
          <a:p>
            <a:pPr eaLnBrk="1" hangingPunct="1">
              <a:defRPr/>
            </a:pPr>
            <a:r>
              <a:rPr lang="en-US" smtClean="0">
                <a:cs typeface="+mn-cs"/>
              </a:rPr>
              <a:t>AT&amp;T handles billions of calls per day</a:t>
            </a:r>
          </a:p>
          <a:p>
            <a:pPr lvl="1" eaLnBrk="1" hangingPunct="1">
              <a:defRPr/>
            </a:pPr>
            <a:r>
              <a:rPr lang="en-US" smtClean="0"/>
              <a:t>data cannot be stored -- analysis is done on the fly</a:t>
            </a:r>
          </a:p>
        </p:txBody>
      </p:sp>
      <p:sp>
        <p:nvSpPr>
          <p:cNvPr id="1261572" name="Text Box 4"/>
          <p:cNvSpPr txBox="1">
            <a:spLocks noChangeArrowheads="1"/>
          </p:cNvSpPr>
          <p:nvPr/>
        </p:nvSpPr>
        <p:spPr bwMode="auto">
          <a:xfrm>
            <a:off x="152400" y="61722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4"/>
          <p:cNvSpPr>
            <a:spLocks noGrp="1"/>
          </p:cNvSpPr>
          <p:nvPr>
            <p:ph type="dt" sz="quarter" idx="10"/>
          </p:nvPr>
        </p:nvSpPr>
        <p:spPr/>
        <p:txBody>
          <a:bodyPr/>
          <a:lstStyle/>
          <a:p>
            <a:pPr>
              <a:defRPr/>
            </a:pPr>
            <a:r>
              <a:rPr lang="en-US" smtClean="0"/>
              <a:t>IS 257 – Fall 2014</a:t>
            </a:r>
            <a:endParaRPr lang="en-US"/>
          </a:p>
        </p:txBody>
      </p:sp>
      <p:sp>
        <p:nvSpPr>
          <p:cNvPr id="1262594" name="Rectangle 2"/>
          <p:cNvSpPr>
            <a:spLocks noGrp="1" noChangeArrowheads="1"/>
          </p:cNvSpPr>
          <p:nvPr>
            <p:ph type="title"/>
          </p:nvPr>
        </p:nvSpPr>
        <p:spPr/>
        <p:txBody>
          <a:bodyPr/>
          <a:lstStyle/>
          <a:p>
            <a:pPr eaLnBrk="1" hangingPunct="1">
              <a:defRPr/>
            </a:pPr>
            <a:r>
              <a:rPr lang="en-US" smtClean="0">
                <a:cs typeface="+mj-cs"/>
              </a:rPr>
              <a:t>Growth Trends</a:t>
            </a:r>
          </a:p>
        </p:txBody>
      </p:sp>
      <p:sp>
        <p:nvSpPr>
          <p:cNvPr id="1262595" name="Rectangle 3"/>
          <p:cNvSpPr>
            <a:spLocks noGrp="1" noChangeArrowheads="1"/>
          </p:cNvSpPr>
          <p:nvPr>
            <p:ph type="body" sz="half" idx="1"/>
          </p:nvPr>
        </p:nvSpPr>
        <p:spPr>
          <a:xfrm>
            <a:off x="457200" y="1219200"/>
            <a:ext cx="5057775" cy="4953000"/>
          </a:xfrm>
        </p:spPr>
        <p:txBody>
          <a:bodyPr/>
          <a:lstStyle/>
          <a:p>
            <a:pPr eaLnBrk="1" hangingPunct="1">
              <a:lnSpc>
                <a:spcPct val="90000"/>
              </a:lnSpc>
              <a:defRPr/>
            </a:pPr>
            <a:r>
              <a:rPr lang="en-US" sz="2800" smtClean="0">
                <a:cs typeface="+mn-cs"/>
              </a:rPr>
              <a:t>Moore</a:t>
            </a:r>
            <a:r>
              <a:rPr lang="ja-JP" altLang="en-US" sz="2800" smtClean="0">
                <a:latin typeface="Arial"/>
                <a:cs typeface="+mn-cs"/>
              </a:rPr>
              <a:t>’</a:t>
            </a:r>
            <a:r>
              <a:rPr lang="en-US" sz="2800" smtClean="0">
                <a:cs typeface="+mn-cs"/>
              </a:rPr>
              <a:t>s law</a:t>
            </a:r>
          </a:p>
          <a:p>
            <a:pPr lvl="1" eaLnBrk="1" hangingPunct="1">
              <a:lnSpc>
                <a:spcPct val="90000"/>
              </a:lnSpc>
              <a:defRPr/>
            </a:pPr>
            <a:r>
              <a:rPr lang="en-US" sz="2400" smtClean="0"/>
              <a:t>Computer Speed doubles every 18 months</a:t>
            </a:r>
          </a:p>
          <a:p>
            <a:pPr eaLnBrk="1" hangingPunct="1">
              <a:lnSpc>
                <a:spcPct val="90000"/>
              </a:lnSpc>
              <a:defRPr/>
            </a:pPr>
            <a:r>
              <a:rPr lang="en-US" sz="2800" smtClean="0">
                <a:cs typeface="+mn-cs"/>
              </a:rPr>
              <a:t>Storage law</a:t>
            </a:r>
          </a:p>
          <a:p>
            <a:pPr lvl="1" eaLnBrk="1" hangingPunct="1">
              <a:lnSpc>
                <a:spcPct val="90000"/>
              </a:lnSpc>
              <a:defRPr/>
            </a:pPr>
            <a:r>
              <a:rPr lang="en-US" sz="2400" smtClean="0"/>
              <a:t>total storage doubles every 9 months</a:t>
            </a:r>
          </a:p>
          <a:p>
            <a:pPr eaLnBrk="1" hangingPunct="1">
              <a:lnSpc>
                <a:spcPct val="90000"/>
              </a:lnSpc>
              <a:defRPr/>
            </a:pPr>
            <a:r>
              <a:rPr lang="en-US" sz="2800" smtClean="0">
                <a:cs typeface="+mn-cs"/>
              </a:rPr>
              <a:t>Consequence</a:t>
            </a:r>
          </a:p>
          <a:p>
            <a:pPr lvl="1" eaLnBrk="1" hangingPunct="1">
              <a:lnSpc>
                <a:spcPct val="90000"/>
              </a:lnSpc>
              <a:defRPr/>
            </a:pPr>
            <a:r>
              <a:rPr lang="en-US" sz="2400" smtClean="0"/>
              <a:t>very little data will ever be looked at by a human</a:t>
            </a:r>
          </a:p>
          <a:p>
            <a:pPr eaLnBrk="1" hangingPunct="1">
              <a:lnSpc>
                <a:spcPct val="90000"/>
              </a:lnSpc>
              <a:defRPr/>
            </a:pPr>
            <a:r>
              <a:rPr lang="en-US" sz="2800" smtClean="0">
                <a:cs typeface="+mn-cs"/>
              </a:rPr>
              <a:t>Knowledge Discovery is </a:t>
            </a:r>
            <a:r>
              <a:rPr lang="en-US" sz="2800" b="1" smtClean="0">
                <a:cs typeface="+mn-cs"/>
              </a:rPr>
              <a:t>NEEDED</a:t>
            </a:r>
            <a:r>
              <a:rPr lang="en-US" sz="2800" smtClean="0">
                <a:cs typeface="+mn-cs"/>
              </a:rPr>
              <a:t> to make sense and use of data.</a:t>
            </a:r>
          </a:p>
        </p:txBody>
      </p:sp>
      <p:pic>
        <p:nvPicPr>
          <p:cNvPr id="126259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2057400"/>
            <a:ext cx="3457575" cy="2366963"/>
          </a:xfrm>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1262597" name="Text Box 5"/>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2014</a:t>
            </a:r>
            <a:endParaRPr lang="en-US"/>
          </a:p>
        </p:txBody>
      </p:sp>
      <p:sp>
        <p:nvSpPr>
          <p:cNvPr id="844802"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844803" name="Rectangle 3"/>
          <p:cNvSpPr>
            <a:spLocks noGrp="1" noChangeArrowheads="1"/>
          </p:cNvSpPr>
          <p:nvPr>
            <p:ph type="body" idx="4294967295"/>
          </p:nvPr>
        </p:nvSpPr>
        <p:spPr/>
        <p:txBody>
          <a:bodyPr/>
          <a:lstStyle/>
          <a:p>
            <a:pPr eaLnBrk="1" hangingPunct="1">
              <a:defRPr/>
            </a:pPr>
            <a:r>
              <a:rPr lang="en-US" sz="2800" dirty="0" smtClean="0">
                <a:cs typeface="+mn-cs"/>
              </a:rPr>
              <a:t>Review</a:t>
            </a:r>
          </a:p>
          <a:p>
            <a:pPr lvl="1" eaLnBrk="1" hangingPunct="1">
              <a:defRPr/>
            </a:pPr>
            <a:r>
              <a:rPr lang="en-US" sz="2400" dirty="0" smtClean="0"/>
              <a:t>Data Warehouses</a:t>
            </a:r>
          </a:p>
          <a:p>
            <a:pPr lvl="2" eaLnBrk="1" hangingPunct="1">
              <a:defRPr/>
            </a:pPr>
            <a:r>
              <a:rPr lang="en-US" sz="2000" dirty="0" smtClean="0"/>
              <a:t>(Based on lecture notes from Joachim Hammer, University of Florida, and Joe </a:t>
            </a:r>
            <a:r>
              <a:rPr lang="en-US" sz="2000" dirty="0" err="1" smtClean="0"/>
              <a:t>Hellerstein</a:t>
            </a:r>
            <a:r>
              <a:rPr lang="en-US" sz="2000" dirty="0" smtClean="0"/>
              <a:t> and Mike </a:t>
            </a:r>
            <a:r>
              <a:rPr lang="en-US" sz="2000" dirty="0" err="1" smtClean="0"/>
              <a:t>Stonebraker</a:t>
            </a:r>
            <a:r>
              <a:rPr lang="en-US" sz="2000" dirty="0" smtClean="0"/>
              <a:t> of UCB)</a:t>
            </a:r>
          </a:p>
          <a:p>
            <a:pPr eaLnBrk="1" hangingPunct="1">
              <a:defRPr/>
            </a:pPr>
            <a:r>
              <a:rPr lang="en-US" sz="2800" dirty="0" smtClean="0">
                <a:cs typeface="+mn-cs"/>
              </a:rPr>
              <a:t>Applications </a:t>
            </a:r>
            <a:r>
              <a:rPr lang="en-US" sz="2800" dirty="0" smtClean="0">
                <a:cs typeface="+mn-cs"/>
              </a:rPr>
              <a:t>for Data Warehouses</a:t>
            </a:r>
          </a:p>
          <a:p>
            <a:pPr lvl="1" eaLnBrk="1" hangingPunct="1">
              <a:defRPr/>
            </a:pPr>
            <a:r>
              <a:rPr lang="en-US" sz="2400" dirty="0" smtClean="0"/>
              <a:t>Decision Support Systems (DSS)</a:t>
            </a:r>
          </a:p>
          <a:p>
            <a:pPr lvl="1" eaLnBrk="1" hangingPunct="1">
              <a:defRPr/>
            </a:pPr>
            <a:r>
              <a:rPr lang="en-US" sz="2400" dirty="0" smtClean="0"/>
              <a:t>OLAP (ROLAP, MOLAP)</a:t>
            </a:r>
          </a:p>
          <a:p>
            <a:pPr lvl="1" eaLnBrk="1" hangingPunct="1">
              <a:defRPr/>
            </a:pPr>
            <a:r>
              <a:rPr lang="en-US" sz="2400" dirty="0" smtClean="0"/>
              <a:t>Data Mining</a:t>
            </a:r>
          </a:p>
          <a:p>
            <a:pPr lvl="2" eaLnBrk="1" hangingPunct="1">
              <a:defRPr/>
            </a:pPr>
            <a:r>
              <a:rPr lang="en-US" sz="2000" dirty="0" smtClean="0"/>
              <a:t>Thanks again to lecture notes from Joachim Hammer of the University of </a:t>
            </a:r>
            <a:r>
              <a:rPr lang="en-US" sz="2000" dirty="0" smtClean="0"/>
              <a:t>Florida and others</a:t>
            </a:r>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63618" name="Rectangle 2"/>
          <p:cNvSpPr>
            <a:spLocks noGrp="1" noChangeArrowheads="1"/>
          </p:cNvSpPr>
          <p:nvPr>
            <p:ph type="title"/>
          </p:nvPr>
        </p:nvSpPr>
        <p:spPr/>
        <p:txBody>
          <a:bodyPr/>
          <a:lstStyle/>
          <a:p>
            <a:pPr eaLnBrk="1" hangingPunct="1">
              <a:defRPr/>
            </a:pPr>
            <a:r>
              <a:rPr lang="en-US" sz="3200" smtClean="0">
                <a:cs typeface="+mj-cs"/>
              </a:rPr>
              <a:t>Knowledge Discovery in Data (KDD)</a:t>
            </a:r>
          </a:p>
        </p:txBody>
      </p:sp>
      <p:sp>
        <p:nvSpPr>
          <p:cNvPr id="1263619" name="Rectangle 3"/>
          <p:cNvSpPr>
            <a:spLocks noGrp="1" noChangeArrowheads="1"/>
          </p:cNvSpPr>
          <p:nvPr>
            <p:ph type="body" idx="1"/>
          </p:nvPr>
        </p:nvSpPr>
        <p:spPr/>
        <p:txBody>
          <a:bodyPr/>
          <a:lstStyle/>
          <a:p>
            <a:pPr eaLnBrk="1" hangingPunct="1">
              <a:lnSpc>
                <a:spcPct val="90000"/>
              </a:lnSpc>
              <a:defRPr/>
            </a:pPr>
            <a:r>
              <a:rPr lang="en-US" smtClean="0">
                <a:cs typeface="+mn-cs"/>
              </a:rPr>
              <a:t>Knowledge Discovery in Data is the non-trivial  process of identifying </a:t>
            </a:r>
          </a:p>
          <a:p>
            <a:pPr lvl="1" eaLnBrk="1" hangingPunct="1">
              <a:lnSpc>
                <a:spcPct val="90000"/>
              </a:lnSpc>
              <a:defRPr/>
            </a:pPr>
            <a:r>
              <a:rPr lang="en-US" smtClean="0"/>
              <a:t>valid</a:t>
            </a:r>
          </a:p>
          <a:p>
            <a:pPr lvl="1" eaLnBrk="1" hangingPunct="1">
              <a:lnSpc>
                <a:spcPct val="90000"/>
              </a:lnSpc>
              <a:defRPr/>
            </a:pPr>
            <a:r>
              <a:rPr lang="en-US" smtClean="0"/>
              <a:t>novel</a:t>
            </a:r>
          </a:p>
          <a:p>
            <a:pPr lvl="1" eaLnBrk="1" hangingPunct="1">
              <a:lnSpc>
                <a:spcPct val="90000"/>
              </a:lnSpc>
              <a:defRPr/>
            </a:pPr>
            <a:r>
              <a:rPr lang="en-US" smtClean="0"/>
              <a:t>potentially useful</a:t>
            </a:r>
          </a:p>
          <a:p>
            <a:pPr lvl="1" eaLnBrk="1" hangingPunct="1">
              <a:lnSpc>
                <a:spcPct val="90000"/>
              </a:lnSpc>
              <a:defRPr/>
            </a:pPr>
            <a:r>
              <a:rPr lang="en-US" smtClean="0"/>
              <a:t>and ultimately understandable patterns in data.</a:t>
            </a:r>
          </a:p>
          <a:p>
            <a:pPr lvl="2" eaLnBrk="1" hangingPunct="1">
              <a:lnSpc>
                <a:spcPct val="90000"/>
              </a:lnSpc>
              <a:defRPr/>
            </a:pPr>
            <a:r>
              <a:rPr lang="en-US" smtClean="0"/>
              <a:t>from Advances in Knowledge Discovery and Data Mining, Fayyad, Piatetsky-Shapiro, Smyth, and Uthurusamy, (Chapter 1), AAAI/MIT Press 1996</a:t>
            </a:r>
          </a:p>
        </p:txBody>
      </p:sp>
      <p:sp>
        <p:nvSpPr>
          <p:cNvPr id="1263620" name="Text Box 4"/>
          <p:cNvSpPr txBox="1">
            <a:spLocks noChangeArrowheads="1"/>
          </p:cNvSpPr>
          <p:nvPr/>
        </p:nvSpPr>
        <p:spPr bwMode="auto">
          <a:xfrm>
            <a:off x="152400" y="61722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quarter" idx="10"/>
          </p:nvPr>
        </p:nvSpPr>
        <p:spPr/>
        <p:txBody>
          <a:bodyPr/>
          <a:lstStyle/>
          <a:p>
            <a:pPr>
              <a:defRPr/>
            </a:pPr>
            <a:r>
              <a:rPr lang="en-US" smtClean="0"/>
              <a:t>IS 257 – Fall 2014</a:t>
            </a:r>
            <a:endParaRPr lang="en-US"/>
          </a:p>
        </p:txBody>
      </p:sp>
      <p:sp>
        <p:nvSpPr>
          <p:cNvPr id="1265666" name="Oval 2"/>
          <p:cNvSpPr>
            <a:spLocks noChangeArrowheads="1"/>
          </p:cNvSpPr>
          <p:nvPr/>
        </p:nvSpPr>
        <p:spPr bwMode="auto">
          <a:xfrm>
            <a:off x="4572000" y="3810000"/>
            <a:ext cx="3200400" cy="2438400"/>
          </a:xfrm>
          <a:prstGeom prst="ellipse">
            <a:avLst/>
          </a:prstGeom>
          <a:solidFill>
            <a:schemeClr val="accent2">
              <a:alpha val="50000"/>
            </a:scheme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7" name="Oval 3"/>
          <p:cNvSpPr>
            <a:spLocks noChangeArrowheads="1"/>
          </p:cNvSpPr>
          <p:nvPr/>
        </p:nvSpPr>
        <p:spPr bwMode="auto">
          <a:xfrm>
            <a:off x="914400" y="3810000"/>
            <a:ext cx="3200400" cy="2438400"/>
          </a:xfrm>
          <a:prstGeom prst="ellipse">
            <a:avLst/>
          </a:prstGeom>
          <a:solidFill>
            <a:srgbClr val="FF99CC">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8" name="Oval 4"/>
          <p:cNvSpPr>
            <a:spLocks noChangeArrowheads="1"/>
          </p:cNvSpPr>
          <p:nvPr/>
        </p:nvSpPr>
        <p:spPr bwMode="auto">
          <a:xfrm>
            <a:off x="4419600" y="1143000"/>
            <a:ext cx="3200400" cy="2438400"/>
          </a:xfrm>
          <a:prstGeom prst="ellipse">
            <a:avLst/>
          </a:prstGeom>
          <a:solidFill>
            <a:srgbClr val="FFFF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69" name="Oval 5"/>
          <p:cNvSpPr>
            <a:spLocks noChangeArrowheads="1"/>
          </p:cNvSpPr>
          <p:nvPr/>
        </p:nvSpPr>
        <p:spPr bwMode="auto">
          <a:xfrm>
            <a:off x="685800" y="1219200"/>
            <a:ext cx="3200400" cy="2438400"/>
          </a:xfrm>
          <a:prstGeom prst="ellipse">
            <a:avLst/>
          </a:prstGeom>
          <a:solidFill>
            <a:srgbClr val="99CC00">
              <a:alpha val="50000"/>
            </a:srgbClr>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70" name="AutoShape 6"/>
          <p:cNvSpPr>
            <a:spLocks noChangeArrowheads="1"/>
          </p:cNvSpPr>
          <p:nvPr/>
        </p:nvSpPr>
        <p:spPr bwMode="auto">
          <a:xfrm>
            <a:off x="2362200" y="2667000"/>
            <a:ext cx="3810000" cy="1371600"/>
          </a:xfrm>
          <a:prstGeom prst="bevel">
            <a:avLst>
              <a:gd name="adj" fmla="val 12500"/>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5671" name="Rectangle 7"/>
          <p:cNvSpPr>
            <a:spLocks noGrp="1" noChangeArrowheads="1"/>
          </p:cNvSpPr>
          <p:nvPr>
            <p:ph type="title"/>
          </p:nvPr>
        </p:nvSpPr>
        <p:spPr/>
        <p:txBody>
          <a:bodyPr lIns="92075" tIns="46038" rIns="92075" bIns="46038"/>
          <a:lstStyle/>
          <a:p>
            <a:pPr eaLnBrk="1" hangingPunct="1">
              <a:defRPr/>
            </a:pPr>
            <a:r>
              <a:rPr lang="en-US" sz="3600" smtClean="0">
                <a:cs typeface="+mj-cs"/>
              </a:rPr>
              <a:t>Related Fields</a:t>
            </a:r>
          </a:p>
        </p:txBody>
      </p:sp>
      <p:sp>
        <p:nvSpPr>
          <p:cNvPr id="1265672" name="Rectangle 8"/>
          <p:cNvSpPr>
            <a:spLocks noGrp="1" noChangeArrowheads="1"/>
          </p:cNvSpPr>
          <p:nvPr>
            <p:ph type="body" idx="1"/>
          </p:nvPr>
        </p:nvSpPr>
        <p:spPr>
          <a:xfrm>
            <a:off x="1371600" y="2286000"/>
            <a:ext cx="7162800" cy="4114800"/>
          </a:xfrm>
        </p:spPr>
        <p:txBody>
          <a:bodyPr lIns="92075" tIns="46038" rIns="92075" bIns="46038"/>
          <a:lstStyle/>
          <a:p>
            <a:pPr eaLnBrk="1" hangingPunct="1">
              <a:buFontTx/>
              <a:buNone/>
              <a:defRPr/>
            </a:pPr>
            <a:r>
              <a:rPr lang="en-US" smtClean="0">
                <a:cs typeface="+mn-cs"/>
              </a:rPr>
              <a:t>  </a:t>
            </a:r>
          </a:p>
        </p:txBody>
      </p:sp>
      <p:sp>
        <p:nvSpPr>
          <p:cNvPr id="1265673" name="Rectangle 9"/>
          <p:cNvSpPr>
            <a:spLocks noChangeArrowheads="1"/>
          </p:cNvSpPr>
          <p:nvPr/>
        </p:nvSpPr>
        <p:spPr bwMode="auto">
          <a:xfrm>
            <a:off x="1600200" y="4495800"/>
            <a:ext cx="17414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Statistics</a:t>
            </a:r>
          </a:p>
        </p:txBody>
      </p:sp>
      <p:sp>
        <p:nvSpPr>
          <p:cNvPr id="1265674" name="Rectangle 10"/>
          <p:cNvSpPr>
            <a:spLocks noChangeArrowheads="1"/>
          </p:cNvSpPr>
          <p:nvPr/>
        </p:nvSpPr>
        <p:spPr bwMode="auto">
          <a:xfrm>
            <a:off x="1295400" y="1905000"/>
            <a:ext cx="2362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40000"/>
              </a:lnSpc>
              <a:spcBef>
                <a:spcPct val="30000"/>
              </a:spcBef>
              <a:defRPr/>
            </a:pPr>
            <a:r>
              <a:rPr lang="en-US" sz="3600" b="1">
                <a:cs typeface="+mn-cs"/>
              </a:rPr>
              <a:t>Machine</a:t>
            </a:r>
          </a:p>
          <a:p>
            <a:pPr marL="285750" indent="-285750" algn="l" eaLnBrk="0" hangingPunct="0">
              <a:lnSpc>
                <a:spcPct val="40000"/>
              </a:lnSpc>
              <a:spcBef>
                <a:spcPct val="30000"/>
              </a:spcBef>
              <a:defRPr/>
            </a:pPr>
            <a:r>
              <a:rPr lang="en-US" sz="3600" b="1">
                <a:cs typeface="+mn-cs"/>
              </a:rPr>
              <a:t>Learning</a:t>
            </a:r>
          </a:p>
        </p:txBody>
      </p:sp>
      <p:sp>
        <p:nvSpPr>
          <p:cNvPr id="1265675" name="Rectangle 11"/>
          <p:cNvSpPr>
            <a:spLocks noChangeArrowheads="1"/>
          </p:cNvSpPr>
          <p:nvPr/>
        </p:nvSpPr>
        <p:spPr bwMode="auto">
          <a:xfrm>
            <a:off x="5257800" y="4572000"/>
            <a:ext cx="19446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Databases</a:t>
            </a:r>
          </a:p>
        </p:txBody>
      </p:sp>
      <p:sp>
        <p:nvSpPr>
          <p:cNvPr id="1265676" name="Rectangle 12"/>
          <p:cNvSpPr>
            <a:spLocks noChangeArrowheads="1"/>
          </p:cNvSpPr>
          <p:nvPr/>
        </p:nvSpPr>
        <p:spPr bwMode="auto">
          <a:xfrm>
            <a:off x="4876800" y="1905000"/>
            <a:ext cx="246538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defRPr/>
            </a:pPr>
            <a:r>
              <a:rPr lang="en-US" sz="3200" b="1">
                <a:cs typeface="+mn-cs"/>
              </a:rPr>
              <a:t>Visualization</a:t>
            </a:r>
          </a:p>
        </p:txBody>
      </p:sp>
      <p:sp>
        <p:nvSpPr>
          <p:cNvPr id="1265677" name="Rectangle 13"/>
          <p:cNvSpPr>
            <a:spLocks noChangeArrowheads="1"/>
          </p:cNvSpPr>
          <p:nvPr/>
        </p:nvSpPr>
        <p:spPr bwMode="auto">
          <a:xfrm>
            <a:off x="2590800" y="2895600"/>
            <a:ext cx="3473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2800" b="1">
                <a:cs typeface="+mn-cs"/>
              </a:rPr>
              <a:t>Data Mining and </a:t>
            </a:r>
          </a:p>
          <a:p>
            <a:pPr algn="l" eaLnBrk="0" hangingPunct="0">
              <a:defRPr/>
            </a:pPr>
            <a:r>
              <a:rPr lang="en-US" sz="2800" b="1">
                <a:cs typeface="+mn-cs"/>
              </a:rPr>
              <a:t>Knowledge Discovery</a:t>
            </a:r>
          </a:p>
        </p:txBody>
      </p:sp>
      <p:sp>
        <p:nvSpPr>
          <p:cNvPr id="1265678" name="Text Box 1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Date Placeholder 1"/>
          <p:cNvSpPr>
            <a:spLocks noGrp="1"/>
          </p:cNvSpPr>
          <p:nvPr>
            <p:ph type="dt" sz="quarter" idx="10"/>
          </p:nvPr>
        </p:nvSpPr>
        <p:spPr/>
        <p:txBody>
          <a:bodyPr/>
          <a:lstStyle/>
          <a:p>
            <a:pPr>
              <a:defRPr/>
            </a:pPr>
            <a:r>
              <a:rPr lang="en-US" smtClean="0"/>
              <a:t>IS 257 – Fall 2014</a:t>
            </a:r>
            <a:endParaRPr lang="en-US"/>
          </a:p>
        </p:txBody>
      </p:sp>
      <p:sp>
        <p:nvSpPr>
          <p:cNvPr id="1267714" name="Line 2"/>
          <p:cNvSpPr>
            <a:spLocks noChangeShapeType="1"/>
          </p:cNvSpPr>
          <p:nvPr/>
        </p:nvSpPr>
        <p:spPr bwMode="auto">
          <a:xfrm flipV="1">
            <a:off x="1752600" y="6400800"/>
            <a:ext cx="5776913" cy="1588"/>
          </a:xfrm>
          <a:prstGeom prst="line">
            <a:avLst/>
          </a:prstGeom>
          <a:noFill/>
          <a:ln w="50800">
            <a:solidFill>
              <a:srgbClr val="60C900"/>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5" name="Line 3"/>
          <p:cNvSpPr>
            <a:spLocks noChangeShapeType="1"/>
          </p:cNvSpPr>
          <p:nvPr/>
        </p:nvSpPr>
        <p:spPr bwMode="auto">
          <a:xfrm flipH="1">
            <a:off x="7475538" y="2293938"/>
            <a:ext cx="1587" cy="4079875"/>
          </a:xfrm>
          <a:prstGeom prst="line">
            <a:avLst/>
          </a:prstGeom>
          <a:noFill/>
          <a:ln w="25400">
            <a:solidFill>
              <a:srgbClr val="60C900"/>
            </a:solidFill>
            <a:prstDash val="lgDash"/>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6" name="Line 4"/>
          <p:cNvSpPr>
            <a:spLocks noChangeShapeType="1"/>
          </p:cNvSpPr>
          <p:nvPr/>
        </p:nvSpPr>
        <p:spPr bwMode="auto">
          <a:xfrm flipH="1">
            <a:off x="1754188" y="5588000"/>
            <a:ext cx="11112" cy="815975"/>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7" name="Line 5"/>
          <p:cNvSpPr>
            <a:spLocks noChangeShapeType="1"/>
          </p:cNvSpPr>
          <p:nvPr/>
        </p:nvSpPr>
        <p:spPr bwMode="auto">
          <a:xfrm>
            <a:off x="3181350" y="4349750"/>
            <a:ext cx="0" cy="2054225"/>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8" name="Line 6"/>
          <p:cNvSpPr>
            <a:spLocks noChangeShapeType="1"/>
          </p:cNvSpPr>
          <p:nvPr/>
        </p:nvSpPr>
        <p:spPr bwMode="auto">
          <a:xfrm>
            <a:off x="4452938" y="3617913"/>
            <a:ext cx="7937" cy="2830512"/>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19" name="Line 7"/>
          <p:cNvSpPr>
            <a:spLocks noChangeShapeType="1"/>
          </p:cNvSpPr>
          <p:nvPr/>
        </p:nvSpPr>
        <p:spPr bwMode="auto">
          <a:xfrm>
            <a:off x="5992813" y="2881313"/>
            <a:ext cx="0" cy="3424237"/>
          </a:xfrm>
          <a:prstGeom prst="line">
            <a:avLst/>
          </a:prstGeom>
          <a:noFill/>
          <a:ln w="25400">
            <a:solidFill>
              <a:srgbClr val="60C900"/>
            </a:solidFill>
            <a:prstDash val="dash"/>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0" name="Line 8"/>
          <p:cNvSpPr>
            <a:spLocks noChangeShapeType="1"/>
          </p:cNvSpPr>
          <p:nvPr/>
        </p:nvSpPr>
        <p:spPr bwMode="auto">
          <a:xfrm>
            <a:off x="1379538" y="2220913"/>
            <a:ext cx="0" cy="180975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1" name="Line 9"/>
          <p:cNvSpPr>
            <a:spLocks noChangeShapeType="1"/>
          </p:cNvSpPr>
          <p:nvPr/>
        </p:nvSpPr>
        <p:spPr bwMode="auto">
          <a:xfrm flipV="1">
            <a:off x="2679700" y="3957638"/>
            <a:ext cx="803275" cy="38735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2" name="Line 10"/>
          <p:cNvSpPr>
            <a:spLocks noChangeShapeType="1"/>
          </p:cNvSpPr>
          <p:nvPr/>
        </p:nvSpPr>
        <p:spPr bwMode="auto">
          <a:xfrm flipV="1">
            <a:off x="4191000" y="3424238"/>
            <a:ext cx="520700" cy="249237"/>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3" name="Line 11"/>
          <p:cNvSpPr>
            <a:spLocks noChangeShapeType="1"/>
          </p:cNvSpPr>
          <p:nvPr/>
        </p:nvSpPr>
        <p:spPr bwMode="auto">
          <a:xfrm flipV="1">
            <a:off x="5573713" y="2620963"/>
            <a:ext cx="520700" cy="250825"/>
          </a:xfrm>
          <a:prstGeom prst="line">
            <a:avLst/>
          </a:prstGeom>
          <a:noFill/>
          <a:ln w="25400">
            <a:solidFill>
              <a:schemeClr val="accent2"/>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4" name="Rectangle 12"/>
          <p:cNvSpPr>
            <a:spLocks noChangeArrowheads="1"/>
          </p:cNvSpPr>
          <p:nvPr/>
        </p:nvSpPr>
        <p:spPr bwMode="auto">
          <a:xfrm>
            <a:off x="2008188" y="2401888"/>
            <a:ext cx="1285875" cy="285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5" name="Rectangle 13"/>
          <p:cNvSpPr>
            <a:spLocks noChangeArrowheads="1"/>
          </p:cNvSpPr>
          <p:nvPr/>
        </p:nvSpPr>
        <p:spPr bwMode="auto">
          <a:xfrm>
            <a:off x="6350" y="1377950"/>
            <a:ext cx="7759700" cy="444500"/>
          </a:xfrm>
          <a:prstGeom prst="rect">
            <a:avLst/>
          </a:prstGeom>
          <a:solidFill>
            <a:schemeClr val="bg1"/>
          </a:solidFill>
          <a:ln w="12700">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6" name="Line 14"/>
          <p:cNvSpPr>
            <a:spLocks noChangeShapeType="1"/>
          </p:cNvSpPr>
          <p:nvPr/>
        </p:nvSpPr>
        <p:spPr bwMode="auto">
          <a:xfrm flipV="1">
            <a:off x="7115175" y="1844675"/>
            <a:ext cx="665163" cy="350838"/>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19" name="Group 15"/>
          <p:cNvGrpSpPr>
            <a:grpSpLocks/>
          </p:cNvGrpSpPr>
          <p:nvPr/>
        </p:nvGrpSpPr>
        <p:grpSpPr bwMode="auto">
          <a:xfrm>
            <a:off x="4657725" y="2781300"/>
            <a:ext cx="960438" cy="898525"/>
            <a:chOff x="2911" y="1661"/>
            <a:chExt cx="605" cy="566"/>
          </a:xfrm>
        </p:grpSpPr>
        <p:sp>
          <p:nvSpPr>
            <p:cNvPr id="1267728" name="Rectangle 16"/>
            <p:cNvSpPr>
              <a:spLocks noChangeArrowheads="1"/>
            </p:cNvSpPr>
            <p:nvPr/>
          </p:nvSpPr>
          <p:spPr bwMode="auto">
            <a:xfrm>
              <a:off x="2911" y="1661"/>
              <a:ext cx="603" cy="82"/>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29" name="Rectangle 17"/>
            <p:cNvSpPr>
              <a:spLocks noChangeArrowheads="1"/>
            </p:cNvSpPr>
            <p:nvPr/>
          </p:nvSpPr>
          <p:spPr bwMode="auto">
            <a:xfrm>
              <a:off x="2911" y="1751"/>
              <a:ext cx="603" cy="476"/>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67" name="Group 18"/>
            <p:cNvGrpSpPr>
              <a:grpSpLocks/>
            </p:cNvGrpSpPr>
            <p:nvPr/>
          </p:nvGrpSpPr>
          <p:grpSpPr bwMode="auto">
            <a:xfrm>
              <a:off x="2934" y="1752"/>
              <a:ext cx="582" cy="458"/>
              <a:chOff x="2934" y="1752"/>
              <a:chExt cx="582" cy="458"/>
            </a:xfrm>
          </p:grpSpPr>
          <p:sp>
            <p:nvSpPr>
              <p:cNvPr id="1267731" name="Rectangle 19"/>
              <p:cNvSpPr>
                <a:spLocks noChangeArrowheads="1"/>
              </p:cNvSpPr>
              <p:nvPr/>
            </p:nvSpPr>
            <p:spPr bwMode="auto">
              <a:xfrm>
                <a:off x="2934"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sp>
            <p:nvSpPr>
              <p:cNvPr id="1267732" name="Rectangle 20"/>
              <p:cNvSpPr>
                <a:spLocks noChangeArrowheads="1"/>
              </p:cNvSpPr>
              <p:nvPr/>
            </p:nvSpPr>
            <p:spPr bwMode="auto">
              <a:xfrm>
                <a:off x="3095"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sp>
            <p:nvSpPr>
              <p:cNvPr id="1267733" name="Rectangle 21"/>
              <p:cNvSpPr>
                <a:spLocks noChangeArrowheads="1"/>
              </p:cNvSpPr>
              <p:nvPr/>
            </p:nvSpPr>
            <p:spPr bwMode="auto">
              <a:xfrm>
                <a:off x="3256" y="1752"/>
                <a:ext cx="260"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400">
                    <a:cs typeface="+mn-cs"/>
                  </a:rPr>
                  <a:t>__</a:t>
                </a:r>
              </a:p>
              <a:p>
                <a:pPr algn="l" eaLnBrk="0" hangingPunct="0">
                  <a:defRPr/>
                </a:pPr>
                <a:r>
                  <a:rPr lang="en-US" sz="1400">
                    <a:cs typeface="+mn-cs"/>
                  </a:rPr>
                  <a:t>____</a:t>
                </a:r>
              </a:p>
            </p:txBody>
          </p:sp>
        </p:grpSp>
      </p:grpSp>
      <p:sp>
        <p:nvSpPr>
          <p:cNvPr id="1267734" name="Rectangle 22"/>
          <p:cNvSpPr>
            <a:spLocks noChangeArrowheads="1"/>
          </p:cNvSpPr>
          <p:nvPr/>
        </p:nvSpPr>
        <p:spPr bwMode="auto">
          <a:xfrm>
            <a:off x="4346575" y="3829050"/>
            <a:ext cx="1803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Transformed </a:t>
            </a:r>
          </a:p>
          <a:p>
            <a:pPr eaLnBrk="0" hangingPunct="0">
              <a:defRPr/>
            </a:pPr>
            <a:r>
              <a:rPr lang="en-US" sz="2000" b="1">
                <a:latin typeface="Arial" charset="0"/>
                <a:cs typeface="+mn-cs"/>
              </a:rPr>
              <a:t>Data</a:t>
            </a:r>
          </a:p>
        </p:txBody>
      </p:sp>
      <p:grpSp>
        <p:nvGrpSpPr>
          <p:cNvPr id="72721" name="Group 23"/>
          <p:cNvGrpSpPr>
            <a:grpSpLocks/>
          </p:cNvGrpSpPr>
          <p:nvPr/>
        </p:nvGrpSpPr>
        <p:grpSpPr bwMode="auto">
          <a:xfrm>
            <a:off x="6051550" y="2211388"/>
            <a:ext cx="1241425" cy="1738312"/>
            <a:chOff x="3789" y="1302"/>
            <a:chExt cx="782" cy="1095"/>
          </a:xfrm>
        </p:grpSpPr>
        <p:graphicFrame>
          <p:nvGraphicFramePr>
            <p:cNvPr id="72763" name="Object 24">
              <a:hlinkClick r:id="" action="ppaction://ole?verb=0"/>
            </p:cNvPr>
            <p:cNvGraphicFramePr>
              <a:graphicFrameLocks/>
            </p:cNvGraphicFramePr>
            <p:nvPr/>
          </p:nvGraphicFramePr>
          <p:xfrm>
            <a:off x="3789" y="1302"/>
            <a:ext cx="782" cy="433"/>
          </p:xfrm>
          <a:graphic>
            <a:graphicData uri="http://schemas.openxmlformats.org/presentationml/2006/ole">
              <mc:AlternateContent xmlns:mc="http://schemas.openxmlformats.org/markup-compatibility/2006">
                <mc:Choice xmlns:v="urn:schemas-microsoft-com:vml" Requires="v">
                  <p:oleObj spid="_x0000_s72831" name="ClipArt" r:id="rId4" imgW="1244600" imgH="685800" progId="MS_ClipArt_Gallery.2">
                    <p:embed/>
                  </p:oleObj>
                </mc:Choice>
                <mc:Fallback>
                  <p:oleObj name="ClipArt" r:id="rId4" imgW="1244600" imgH="685800" progId="MS_ClipArt_Gallery.2">
                    <p:embed/>
                    <p:pic>
                      <p:nvPicPr>
                        <p:cNvPr id="0" name="Object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9" y="1302"/>
                          <a:ext cx="782" cy="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37" name="Rectangle 25"/>
            <p:cNvSpPr>
              <a:spLocks noChangeArrowheads="1"/>
            </p:cNvSpPr>
            <p:nvPr/>
          </p:nvSpPr>
          <p:spPr bwMode="auto">
            <a:xfrm>
              <a:off x="3807" y="1765"/>
              <a:ext cx="754" cy="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Patterns</a:t>
              </a:r>
            </a:p>
            <a:p>
              <a:pPr eaLnBrk="0" hangingPunct="0">
                <a:defRPr/>
              </a:pPr>
              <a:r>
                <a:rPr lang="en-US" sz="2000" b="1">
                  <a:latin typeface="Arial" charset="0"/>
                  <a:cs typeface="+mn-cs"/>
                </a:rPr>
                <a:t>and </a:t>
              </a:r>
            </a:p>
            <a:p>
              <a:pPr eaLnBrk="0" hangingPunct="0">
                <a:defRPr/>
              </a:pPr>
              <a:r>
                <a:rPr lang="en-US" sz="2000" b="1">
                  <a:latin typeface="Arial" charset="0"/>
                  <a:cs typeface="+mn-cs"/>
                </a:rPr>
                <a:t>Rules</a:t>
              </a:r>
            </a:p>
          </p:txBody>
        </p:sp>
      </p:grpSp>
      <p:grpSp>
        <p:nvGrpSpPr>
          <p:cNvPr id="72722" name="Group 26"/>
          <p:cNvGrpSpPr>
            <a:grpSpLocks/>
          </p:cNvGrpSpPr>
          <p:nvPr/>
        </p:nvGrpSpPr>
        <p:grpSpPr bwMode="auto">
          <a:xfrm>
            <a:off x="3346450" y="3394075"/>
            <a:ext cx="522288" cy="557213"/>
            <a:chOff x="2085" y="2047"/>
            <a:chExt cx="329" cy="351"/>
          </a:xfrm>
        </p:grpSpPr>
        <p:sp>
          <p:nvSpPr>
            <p:cNvPr id="1267739" name="Rectangle 27"/>
            <p:cNvSpPr>
              <a:spLocks noChangeArrowheads="1"/>
            </p:cNvSpPr>
            <p:nvPr/>
          </p:nvSpPr>
          <p:spPr bwMode="auto">
            <a:xfrm>
              <a:off x="2088" y="2089"/>
              <a:ext cx="326" cy="264"/>
            </a:xfrm>
            <a:prstGeom prst="rec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0" name="Oval 28"/>
            <p:cNvSpPr>
              <a:spLocks noChangeArrowheads="1"/>
            </p:cNvSpPr>
            <p:nvPr/>
          </p:nvSpPr>
          <p:spPr bwMode="auto">
            <a:xfrm>
              <a:off x="2085" y="2290"/>
              <a:ext cx="327" cy="108"/>
            </a:xfrm>
            <a:prstGeom prst="ellipse">
              <a:avLst/>
            </a:prstGeom>
            <a:solidFill>
              <a:srgbClr val="3399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1" name="Oval 29"/>
            <p:cNvSpPr>
              <a:spLocks noChangeArrowheads="1"/>
            </p:cNvSpPr>
            <p:nvPr/>
          </p:nvSpPr>
          <p:spPr bwMode="auto">
            <a:xfrm>
              <a:off x="2092" y="2047"/>
              <a:ext cx="318" cy="75"/>
            </a:xfrm>
            <a:prstGeom prst="ellipse">
              <a:avLst/>
            </a:prstGeom>
            <a:solidFill>
              <a:srgbClr val="3399FF"/>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67742" name="Rectangle 30"/>
          <p:cNvSpPr>
            <a:spLocks noChangeArrowheads="1"/>
          </p:cNvSpPr>
          <p:nvPr/>
        </p:nvSpPr>
        <p:spPr bwMode="auto">
          <a:xfrm>
            <a:off x="3360738" y="4233863"/>
            <a:ext cx="10271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algn="l" eaLnBrk="0" hangingPunct="0">
              <a:defRPr/>
            </a:pPr>
            <a:r>
              <a:rPr lang="en-US" sz="2000" b="1">
                <a:latin typeface="Arial" charset="0"/>
                <a:cs typeface="+mn-cs"/>
              </a:rPr>
              <a:t>Target </a:t>
            </a:r>
          </a:p>
          <a:p>
            <a:pPr algn="l" eaLnBrk="0" hangingPunct="0">
              <a:defRPr/>
            </a:pPr>
            <a:r>
              <a:rPr lang="en-US" sz="2000" b="1">
                <a:latin typeface="Arial" charset="0"/>
                <a:cs typeface="+mn-cs"/>
              </a:rPr>
              <a:t>Data</a:t>
            </a:r>
          </a:p>
        </p:txBody>
      </p:sp>
      <p:grpSp>
        <p:nvGrpSpPr>
          <p:cNvPr id="72724" name="Group 31"/>
          <p:cNvGrpSpPr>
            <a:grpSpLocks/>
          </p:cNvGrpSpPr>
          <p:nvPr/>
        </p:nvGrpSpPr>
        <p:grpSpPr bwMode="auto">
          <a:xfrm>
            <a:off x="3633788" y="3643313"/>
            <a:ext cx="522287" cy="557212"/>
            <a:chOff x="2266" y="2204"/>
            <a:chExt cx="329" cy="351"/>
          </a:xfrm>
        </p:grpSpPr>
        <p:sp>
          <p:nvSpPr>
            <p:cNvPr id="1267744" name="Rectangle 32"/>
            <p:cNvSpPr>
              <a:spLocks noChangeArrowheads="1"/>
            </p:cNvSpPr>
            <p:nvPr/>
          </p:nvSpPr>
          <p:spPr bwMode="auto">
            <a:xfrm>
              <a:off x="2269" y="2246"/>
              <a:ext cx="326" cy="2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5" name="Oval 33"/>
            <p:cNvSpPr>
              <a:spLocks noChangeArrowheads="1"/>
            </p:cNvSpPr>
            <p:nvPr/>
          </p:nvSpPr>
          <p:spPr bwMode="auto">
            <a:xfrm>
              <a:off x="2266" y="2447"/>
              <a:ext cx="327" cy="10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46" name="Oval 34"/>
            <p:cNvSpPr>
              <a:spLocks noChangeArrowheads="1"/>
            </p:cNvSpPr>
            <p:nvPr/>
          </p:nvSpPr>
          <p:spPr bwMode="auto">
            <a:xfrm>
              <a:off x="2273" y="2204"/>
              <a:ext cx="318" cy="75"/>
            </a:xfrm>
            <a:prstGeom prst="ellipse">
              <a:avLst/>
            </a:prstGeom>
            <a:solidFill>
              <a:schemeClr val="accent2"/>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267747" name="Rectangle 35"/>
          <p:cNvSpPr>
            <a:spLocks noChangeArrowheads="1"/>
          </p:cNvSpPr>
          <p:nvPr/>
        </p:nvSpPr>
        <p:spPr bwMode="auto">
          <a:xfrm>
            <a:off x="593725" y="2636838"/>
            <a:ext cx="6762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algn="l" eaLnBrk="0" hangingPunct="0">
              <a:defRPr/>
            </a:pPr>
            <a:r>
              <a:rPr lang="en-US" sz="1800" b="1">
                <a:latin typeface="Arial" charset="0"/>
                <a:cs typeface="+mn-cs"/>
              </a:rPr>
              <a:t>RawData</a:t>
            </a:r>
          </a:p>
        </p:txBody>
      </p:sp>
      <p:graphicFrame>
        <p:nvGraphicFramePr>
          <p:cNvPr id="72726" name="Object 36">
            <a:hlinkClick r:id="" action="ppaction://ole?verb=0"/>
          </p:cNvPr>
          <p:cNvGraphicFramePr>
            <a:graphicFrameLocks/>
          </p:cNvGraphicFramePr>
          <p:nvPr/>
        </p:nvGraphicFramePr>
        <p:xfrm>
          <a:off x="7732713" y="5021263"/>
          <a:ext cx="1252537" cy="1320800"/>
        </p:xfrm>
        <a:graphic>
          <a:graphicData uri="http://schemas.openxmlformats.org/presentationml/2006/ole">
            <mc:AlternateContent xmlns:mc="http://schemas.openxmlformats.org/markup-compatibility/2006">
              <mc:Choice xmlns:v="urn:schemas-microsoft-com:vml" Requires="v">
                <p:oleObj spid="_x0000_s72832" name="ClipArt" r:id="rId6" imgW="1257300" imgH="1320800" progId="MS_ClipArt_Gallery.2">
                  <p:embed/>
                </p:oleObj>
              </mc:Choice>
              <mc:Fallback>
                <p:oleObj name="ClipArt" r:id="rId6" imgW="1257300" imgH="1320800" progId="MS_ClipArt_Gallery.2">
                  <p:embed/>
                  <p:pic>
                    <p:nvPicPr>
                      <p:cNvPr id="0" name="Object 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32713" y="5021263"/>
                        <a:ext cx="1252537"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49" name="Line 37"/>
          <p:cNvSpPr>
            <a:spLocks noChangeShapeType="1"/>
          </p:cNvSpPr>
          <p:nvPr/>
        </p:nvSpPr>
        <p:spPr bwMode="auto">
          <a:xfrm flipH="1">
            <a:off x="3389313" y="1358900"/>
            <a:ext cx="4248150" cy="4763"/>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50" name="Line 38"/>
          <p:cNvSpPr>
            <a:spLocks noChangeShapeType="1"/>
          </p:cNvSpPr>
          <p:nvPr/>
        </p:nvSpPr>
        <p:spPr bwMode="auto">
          <a:xfrm>
            <a:off x="8189913" y="2887663"/>
            <a:ext cx="0" cy="1981200"/>
          </a:xfrm>
          <a:prstGeom prst="line">
            <a:avLst/>
          </a:prstGeom>
          <a:noFill/>
          <a:ln w="25400">
            <a:solidFill>
              <a:srgbClr val="60C9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72729" name="Object 39">
            <a:hlinkClick r:id="" action="ppaction://ole?verb=0"/>
          </p:cNvPr>
          <p:cNvGraphicFramePr>
            <a:graphicFrameLocks/>
          </p:cNvGraphicFramePr>
          <p:nvPr/>
        </p:nvGraphicFramePr>
        <p:xfrm>
          <a:off x="1355725" y="896938"/>
          <a:ext cx="2598738" cy="1630362"/>
        </p:xfrm>
        <a:graphic>
          <a:graphicData uri="http://schemas.openxmlformats.org/presentationml/2006/ole">
            <mc:AlternateContent xmlns:mc="http://schemas.openxmlformats.org/markup-compatibility/2006">
              <mc:Choice xmlns:v="urn:schemas-microsoft-com:vml" Requires="v">
                <p:oleObj spid="_x0000_s72833" name="Microsoft ClipArt Gallery" r:id="rId8" imgW="2603500" imgH="1638300" progId="MS_ClipArt_Gallery">
                  <p:embed/>
                </p:oleObj>
              </mc:Choice>
              <mc:Fallback>
                <p:oleObj name="Microsoft ClipArt Gallery" r:id="rId8" imgW="2603500" imgH="1638300" progId="MS_ClipArt_Gallery">
                  <p:embed/>
                  <p:pic>
                    <p:nvPicPr>
                      <p:cNvPr id="0" name="Object 3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5725" y="896938"/>
                        <a:ext cx="2598738" cy="163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67752" name="Freeform 40"/>
          <p:cNvSpPr>
            <a:spLocks/>
          </p:cNvSpPr>
          <p:nvPr/>
        </p:nvSpPr>
        <p:spPr bwMode="auto">
          <a:xfrm>
            <a:off x="7680325" y="1211263"/>
            <a:ext cx="1273175" cy="1106487"/>
          </a:xfrm>
          <a:custGeom>
            <a:avLst/>
            <a:gdLst>
              <a:gd name="T0" fmla="*/ 243 w 802"/>
              <a:gd name="T1" fmla="*/ 12 h 697"/>
              <a:gd name="T2" fmla="*/ 180 w 802"/>
              <a:gd name="T3" fmla="*/ 21 h 697"/>
              <a:gd name="T4" fmla="*/ 117 w 802"/>
              <a:gd name="T5" fmla="*/ 12 h 697"/>
              <a:gd name="T6" fmla="*/ 63 w 802"/>
              <a:gd name="T7" fmla="*/ 21 h 697"/>
              <a:gd name="T8" fmla="*/ 36 w 802"/>
              <a:gd name="T9" fmla="*/ 75 h 697"/>
              <a:gd name="T10" fmla="*/ 0 w 802"/>
              <a:gd name="T11" fmla="*/ 129 h 697"/>
              <a:gd name="T12" fmla="*/ 9 w 802"/>
              <a:gd name="T13" fmla="*/ 183 h 697"/>
              <a:gd name="T14" fmla="*/ 54 w 802"/>
              <a:gd name="T15" fmla="*/ 264 h 697"/>
              <a:gd name="T16" fmla="*/ 54 w 802"/>
              <a:gd name="T17" fmla="*/ 318 h 697"/>
              <a:gd name="T18" fmla="*/ 54 w 802"/>
              <a:gd name="T19" fmla="*/ 372 h 697"/>
              <a:gd name="T20" fmla="*/ 45 w 802"/>
              <a:gd name="T21" fmla="*/ 435 h 697"/>
              <a:gd name="T22" fmla="*/ 45 w 802"/>
              <a:gd name="T23" fmla="*/ 489 h 697"/>
              <a:gd name="T24" fmla="*/ 54 w 802"/>
              <a:gd name="T25" fmla="*/ 543 h 697"/>
              <a:gd name="T26" fmla="*/ 81 w 802"/>
              <a:gd name="T27" fmla="*/ 597 h 697"/>
              <a:gd name="T28" fmla="*/ 162 w 802"/>
              <a:gd name="T29" fmla="*/ 633 h 697"/>
              <a:gd name="T30" fmla="*/ 216 w 802"/>
              <a:gd name="T31" fmla="*/ 633 h 697"/>
              <a:gd name="T32" fmla="*/ 270 w 802"/>
              <a:gd name="T33" fmla="*/ 642 h 697"/>
              <a:gd name="T34" fmla="*/ 369 w 802"/>
              <a:gd name="T35" fmla="*/ 669 h 697"/>
              <a:gd name="T36" fmla="*/ 486 w 802"/>
              <a:gd name="T37" fmla="*/ 687 h 697"/>
              <a:gd name="T38" fmla="*/ 567 w 802"/>
              <a:gd name="T39" fmla="*/ 696 h 697"/>
              <a:gd name="T40" fmla="*/ 666 w 802"/>
              <a:gd name="T41" fmla="*/ 678 h 697"/>
              <a:gd name="T42" fmla="*/ 720 w 802"/>
              <a:gd name="T43" fmla="*/ 642 h 697"/>
              <a:gd name="T44" fmla="*/ 747 w 802"/>
              <a:gd name="T45" fmla="*/ 588 h 697"/>
              <a:gd name="T46" fmla="*/ 765 w 802"/>
              <a:gd name="T47" fmla="*/ 534 h 697"/>
              <a:gd name="T48" fmla="*/ 783 w 802"/>
              <a:gd name="T49" fmla="*/ 471 h 697"/>
              <a:gd name="T50" fmla="*/ 783 w 802"/>
              <a:gd name="T51" fmla="*/ 399 h 697"/>
              <a:gd name="T52" fmla="*/ 801 w 802"/>
              <a:gd name="T53" fmla="*/ 336 h 697"/>
              <a:gd name="T54" fmla="*/ 801 w 802"/>
              <a:gd name="T55" fmla="*/ 282 h 697"/>
              <a:gd name="T56" fmla="*/ 783 w 802"/>
              <a:gd name="T57" fmla="*/ 219 h 697"/>
              <a:gd name="T58" fmla="*/ 756 w 802"/>
              <a:gd name="T59" fmla="*/ 147 h 697"/>
              <a:gd name="T60" fmla="*/ 729 w 802"/>
              <a:gd name="T61" fmla="*/ 84 h 697"/>
              <a:gd name="T62" fmla="*/ 666 w 802"/>
              <a:gd name="T63" fmla="*/ 39 h 697"/>
              <a:gd name="T64" fmla="*/ 585 w 802"/>
              <a:gd name="T65" fmla="*/ 21 h 697"/>
              <a:gd name="T66" fmla="*/ 504 w 802"/>
              <a:gd name="T67" fmla="*/ 12 h 697"/>
              <a:gd name="T68" fmla="*/ 441 w 802"/>
              <a:gd name="T69" fmla="*/ 12 h 697"/>
              <a:gd name="T70" fmla="*/ 387 w 802"/>
              <a:gd name="T71" fmla="*/ 12 h 697"/>
              <a:gd name="T72" fmla="*/ 297 w 802"/>
              <a:gd name="T73" fmla="*/ 3 h 697"/>
              <a:gd name="T74" fmla="*/ 243 w 802"/>
              <a:gd name="T75" fmla="*/ 3 h 697"/>
              <a:gd name="T76" fmla="*/ 273 w 802"/>
              <a:gd name="T77"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2" h="697">
                <a:moveTo>
                  <a:pt x="273" y="0"/>
                </a:moveTo>
                <a:lnTo>
                  <a:pt x="243" y="12"/>
                </a:lnTo>
                <a:lnTo>
                  <a:pt x="216" y="12"/>
                </a:lnTo>
                <a:lnTo>
                  <a:pt x="180" y="21"/>
                </a:lnTo>
                <a:lnTo>
                  <a:pt x="153" y="21"/>
                </a:lnTo>
                <a:lnTo>
                  <a:pt x="117" y="12"/>
                </a:lnTo>
                <a:lnTo>
                  <a:pt x="90" y="12"/>
                </a:lnTo>
                <a:lnTo>
                  <a:pt x="63" y="21"/>
                </a:lnTo>
                <a:lnTo>
                  <a:pt x="45" y="48"/>
                </a:lnTo>
                <a:lnTo>
                  <a:pt x="36" y="75"/>
                </a:lnTo>
                <a:lnTo>
                  <a:pt x="9" y="93"/>
                </a:lnTo>
                <a:lnTo>
                  <a:pt x="0" y="129"/>
                </a:lnTo>
                <a:lnTo>
                  <a:pt x="0" y="156"/>
                </a:lnTo>
                <a:lnTo>
                  <a:pt x="9" y="183"/>
                </a:lnTo>
                <a:lnTo>
                  <a:pt x="18" y="237"/>
                </a:lnTo>
                <a:lnTo>
                  <a:pt x="54" y="264"/>
                </a:lnTo>
                <a:lnTo>
                  <a:pt x="54" y="291"/>
                </a:lnTo>
                <a:lnTo>
                  <a:pt x="54" y="318"/>
                </a:lnTo>
                <a:lnTo>
                  <a:pt x="54" y="345"/>
                </a:lnTo>
                <a:lnTo>
                  <a:pt x="54" y="372"/>
                </a:lnTo>
                <a:lnTo>
                  <a:pt x="54" y="399"/>
                </a:lnTo>
                <a:lnTo>
                  <a:pt x="45" y="435"/>
                </a:lnTo>
                <a:lnTo>
                  <a:pt x="45" y="462"/>
                </a:lnTo>
                <a:lnTo>
                  <a:pt x="45" y="489"/>
                </a:lnTo>
                <a:lnTo>
                  <a:pt x="45" y="516"/>
                </a:lnTo>
                <a:lnTo>
                  <a:pt x="54" y="543"/>
                </a:lnTo>
                <a:lnTo>
                  <a:pt x="72" y="570"/>
                </a:lnTo>
                <a:lnTo>
                  <a:pt x="81" y="597"/>
                </a:lnTo>
                <a:lnTo>
                  <a:pt x="108" y="624"/>
                </a:lnTo>
                <a:lnTo>
                  <a:pt x="162" y="633"/>
                </a:lnTo>
                <a:lnTo>
                  <a:pt x="189" y="633"/>
                </a:lnTo>
                <a:lnTo>
                  <a:pt x="216" y="633"/>
                </a:lnTo>
                <a:lnTo>
                  <a:pt x="243" y="642"/>
                </a:lnTo>
                <a:lnTo>
                  <a:pt x="270" y="642"/>
                </a:lnTo>
                <a:lnTo>
                  <a:pt x="333" y="660"/>
                </a:lnTo>
                <a:lnTo>
                  <a:pt x="369" y="669"/>
                </a:lnTo>
                <a:lnTo>
                  <a:pt x="432" y="678"/>
                </a:lnTo>
                <a:lnTo>
                  <a:pt x="486" y="687"/>
                </a:lnTo>
                <a:lnTo>
                  <a:pt x="540" y="696"/>
                </a:lnTo>
                <a:lnTo>
                  <a:pt x="567" y="696"/>
                </a:lnTo>
                <a:lnTo>
                  <a:pt x="639" y="687"/>
                </a:lnTo>
                <a:lnTo>
                  <a:pt x="666" y="678"/>
                </a:lnTo>
                <a:lnTo>
                  <a:pt x="693" y="669"/>
                </a:lnTo>
                <a:lnTo>
                  <a:pt x="720" y="642"/>
                </a:lnTo>
                <a:lnTo>
                  <a:pt x="738" y="615"/>
                </a:lnTo>
                <a:lnTo>
                  <a:pt x="747" y="588"/>
                </a:lnTo>
                <a:lnTo>
                  <a:pt x="756" y="561"/>
                </a:lnTo>
                <a:lnTo>
                  <a:pt x="765" y="534"/>
                </a:lnTo>
                <a:lnTo>
                  <a:pt x="783" y="507"/>
                </a:lnTo>
                <a:lnTo>
                  <a:pt x="783" y="471"/>
                </a:lnTo>
                <a:lnTo>
                  <a:pt x="783" y="435"/>
                </a:lnTo>
                <a:lnTo>
                  <a:pt x="783" y="399"/>
                </a:lnTo>
                <a:lnTo>
                  <a:pt x="792" y="372"/>
                </a:lnTo>
                <a:lnTo>
                  <a:pt x="801" y="336"/>
                </a:lnTo>
                <a:lnTo>
                  <a:pt x="801" y="309"/>
                </a:lnTo>
                <a:lnTo>
                  <a:pt x="801" y="282"/>
                </a:lnTo>
                <a:lnTo>
                  <a:pt x="801" y="255"/>
                </a:lnTo>
                <a:lnTo>
                  <a:pt x="783" y="219"/>
                </a:lnTo>
                <a:lnTo>
                  <a:pt x="765" y="183"/>
                </a:lnTo>
                <a:lnTo>
                  <a:pt x="756" y="147"/>
                </a:lnTo>
                <a:lnTo>
                  <a:pt x="747" y="120"/>
                </a:lnTo>
                <a:lnTo>
                  <a:pt x="729" y="84"/>
                </a:lnTo>
                <a:lnTo>
                  <a:pt x="702" y="57"/>
                </a:lnTo>
                <a:lnTo>
                  <a:pt x="666" y="39"/>
                </a:lnTo>
                <a:lnTo>
                  <a:pt x="639" y="30"/>
                </a:lnTo>
                <a:lnTo>
                  <a:pt x="585" y="21"/>
                </a:lnTo>
                <a:lnTo>
                  <a:pt x="558" y="12"/>
                </a:lnTo>
                <a:lnTo>
                  <a:pt x="504" y="12"/>
                </a:lnTo>
                <a:lnTo>
                  <a:pt x="477" y="12"/>
                </a:lnTo>
                <a:lnTo>
                  <a:pt x="441" y="12"/>
                </a:lnTo>
                <a:lnTo>
                  <a:pt x="414" y="12"/>
                </a:lnTo>
                <a:lnTo>
                  <a:pt x="387" y="12"/>
                </a:lnTo>
                <a:lnTo>
                  <a:pt x="360" y="12"/>
                </a:lnTo>
                <a:lnTo>
                  <a:pt x="297" y="3"/>
                </a:lnTo>
                <a:lnTo>
                  <a:pt x="270" y="3"/>
                </a:lnTo>
                <a:lnTo>
                  <a:pt x="243" y="3"/>
                </a:lnTo>
                <a:lnTo>
                  <a:pt x="225" y="0"/>
                </a:lnTo>
                <a:lnTo>
                  <a:pt x="273" y="0"/>
                </a:lnTo>
              </a:path>
            </a:pathLst>
          </a:custGeom>
          <a:gradFill rotWithShape="0">
            <a:gsLst>
              <a:gs pos="0">
                <a:srgbClr val="C8FEC8">
                  <a:gamma/>
                  <a:shade val="29804"/>
                  <a:invGamma/>
                </a:srgbClr>
              </a:gs>
              <a:gs pos="50000">
                <a:srgbClr val="C8FEC8"/>
              </a:gs>
              <a:gs pos="100000">
                <a:srgbClr val="C8FEC8">
                  <a:gamma/>
                  <a:shade val="29804"/>
                  <a:invGamma/>
                </a:srgbClr>
              </a:gs>
            </a:gsLst>
            <a:lin ang="5400000" scaled="1"/>
          </a:gradFill>
          <a:ln w="12700" cap="rnd" cmpd="sng">
            <a:solidFill>
              <a:schemeClr val="tx1"/>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267753" name="Rectangle 41"/>
          <p:cNvSpPr>
            <a:spLocks noChangeArrowheads="1"/>
          </p:cNvSpPr>
          <p:nvPr/>
        </p:nvSpPr>
        <p:spPr bwMode="auto">
          <a:xfrm>
            <a:off x="7716838" y="1568450"/>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eaLnBrk="0" hangingPunct="0">
              <a:defRPr/>
            </a:pPr>
            <a:r>
              <a:rPr lang="en-US" sz="1800" b="1">
                <a:cs typeface="+mn-cs"/>
              </a:rPr>
              <a:t>Knowledge</a:t>
            </a:r>
          </a:p>
        </p:txBody>
      </p:sp>
      <p:sp>
        <p:nvSpPr>
          <p:cNvPr id="1267754" name="Rectangle 42"/>
          <p:cNvSpPr>
            <a:spLocks noChangeArrowheads="1"/>
          </p:cNvSpPr>
          <p:nvPr/>
        </p:nvSpPr>
        <p:spPr bwMode="auto">
          <a:xfrm rot="1680000">
            <a:off x="4467225" y="222885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b="1">
                <a:solidFill>
                  <a:srgbClr val="AD6900"/>
                </a:solidFill>
                <a:latin typeface="Arial" charset="0"/>
                <a:cs typeface="+mn-cs"/>
              </a:rPr>
              <a:t>Data Mining</a:t>
            </a:r>
          </a:p>
        </p:txBody>
      </p:sp>
      <p:sp>
        <p:nvSpPr>
          <p:cNvPr id="1267755" name="Rectangle 43"/>
          <p:cNvSpPr>
            <a:spLocks noChangeArrowheads="1"/>
          </p:cNvSpPr>
          <p:nvPr/>
        </p:nvSpPr>
        <p:spPr bwMode="auto">
          <a:xfrm rot="2040000">
            <a:off x="2862263" y="2911475"/>
            <a:ext cx="172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Transformation</a:t>
            </a:r>
          </a:p>
        </p:txBody>
      </p:sp>
      <p:sp>
        <p:nvSpPr>
          <p:cNvPr id="1267756" name="Rectangle 44"/>
          <p:cNvSpPr>
            <a:spLocks noChangeArrowheads="1"/>
          </p:cNvSpPr>
          <p:nvPr/>
        </p:nvSpPr>
        <p:spPr bwMode="auto">
          <a:xfrm>
            <a:off x="6073775" y="1549400"/>
            <a:ext cx="15319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Interpretation</a:t>
            </a:r>
          </a:p>
          <a:p>
            <a:pPr marL="285750" indent="-285750" algn="l" eaLnBrk="0" hangingPunct="0">
              <a:defRPr/>
            </a:pPr>
            <a:r>
              <a:rPr lang="en-US" sz="1800" i="1">
                <a:solidFill>
                  <a:srgbClr val="AD6900"/>
                </a:solidFill>
                <a:latin typeface="Arial" charset="0"/>
                <a:cs typeface="+mn-cs"/>
              </a:rPr>
              <a:t>&amp; Evaluation</a:t>
            </a:r>
          </a:p>
        </p:txBody>
      </p:sp>
      <p:sp>
        <p:nvSpPr>
          <p:cNvPr id="1267757" name="Rectangle 45"/>
          <p:cNvSpPr>
            <a:spLocks noChangeArrowheads="1"/>
          </p:cNvSpPr>
          <p:nvPr/>
        </p:nvSpPr>
        <p:spPr bwMode="auto">
          <a:xfrm rot="2160000">
            <a:off x="1968500" y="3375025"/>
            <a:ext cx="1301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i="1">
                <a:solidFill>
                  <a:srgbClr val="AD6900"/>
                </a:solidFill>
                <a:latin typeface="Arial" charset="0"/>
                <a:cs typeface="+mn-cs"/>
              </a:rPr>
              <a:t>Selection</a:t>
            </a:r>
          </a:p>
          <a:p>
            <a:pPr marL="285750" indent="-285750" algn="l" eaLnBrk="0" hangingPunct="0">
              <a:defRPr/>
            </a:pPr>
            <a:r>
              <a:rPr lang="en-US" sz="1800" i="1">
                <a:solidFill>
                  <a:srgbClr val="AD6900"/>
                </a:solidFill>
                <a:latin typeface="Arial" charset="0"/>
                <a:cs typeface="+mn-cs"/>
              </a:rPr>
              <a:t>&amp; Cleaning</a:t>
            </a:r>
          </a:p>
        </p:txBody>
      </p:sp>
      <p:sp>
        <p:nvSpPr>
          <p:cNvPr id="1267758" name="Rectangle 46"/>
          <p:cNvSpPr>
            <a:spLocks noChangeArrowheads="1"/>
          </p:cNvSpPr>
          <p:nvPr/>
        </p:nvSpPr>
        <p:spPr bwMode="auto">
          <a:xfrm>
            <a:off x="4953000" y="990600"/>
            <a:ext cx="1365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800" b="1" i="1">
                <a:solidFill>
                  <a:srgbClr val="AD6900"/>
                </a:solidFill>
                <a:latin typeface="Arial" charset="0"/>
                <a:cs typeface="+mn-cs"/>
              </a:rPr>
              <a:t>Integration</a:t>
            </a:r>
          </a:p>
        </p:txBody>
      </p:sp>
      <p:sp>
        <p:nvSpPr>
          <p:cNvPr id="1267759" name="Rectangle 47"/>
          <p:cNvSpPr>
            <a:spLocks noChangeArrowheads="1"/>
          </p:cNvSpPr>
          <p:nvPr/>
        </p:nvSpPr>
        <p:spPr bwMode="auto">
          <a:xfrm rot="5400000">
            <a:off x="7562056" y="3629819"/>
            <a:ext cx="15287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defRPr/>
            </a:pPr>
            <a:r>
              <a:rPr lang="en-US" sz="1500" b="1" i="1">
                <a:solidFill>
                  <a:srgbClr val="AD6900"/>
                </a:solidFill>
                <a:latin typeface="Arial" charset="0"/>
                <a:cs typeface="+mn-cs"/>
              </a:rPr>
              <a:t>Understanding</a:t>
            </a:r>
          </a:p>
        </p:txBody>
      </p:sp>
      <p:sp>
        <p:nvSpPr>
          <p:cNvPr id="1267760" name="Rectangle 48"/>
          <p:cNvSpPr>
            <a:spLocks noChangeArrowheads="1"/>
          </p:cNvSpPr>
          <p:nvPr/>
        </p:nvSpPr>
        <p:spPr bwMode="auto">
          <a:xfrm>
            <a:off x="533400" y="22860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l" eaLnBrk="0" hangingPunct="0">
              <a:defRPr/>
            </a:pPr>
            <a:r>
              <a:rPr lang="en-US" sz="4000">
                <a:solidFill>
                  <a:srgbClr val="FFCC00"/>
                </a:solidFill>
                <a:latin typeface="Tahoma" charset="0"/>
                <a:cs typeface="+mn-cs"/>
              </a:rPr>
              <a:t>Knowledge Discovery Process</a:t>
            </a:r>
          </a:p>
        </p:txBody>
      </p:sp>
      <p:grpSp>
        <p:nvGrpSpPr>
          <p:cNvPr id="72739" name="Group 49"/>
          <p:cNvGrpSpPr>
            <a:grpSpLocks/>
          </p:cNvGrpSpPr>
          <p:nvPr/>
        </p:nvGrpSpPr>
        <p:grpSpPr bwMode="auto">
          <a:xfrm>
            <a:off x="1503363" y="4300538"/>
            <a:ext cx="1055687" cy="1198562"/>
            <a:chOff x="924" y="2618"/>
            <a:chExt cx="665" cy="755"/>
          </a:xfrm>
        </p:grpSpPr>
        <p:sp>
          <p:nvSpPr>
            <p:cNvPr id="1267762" name="Arc 50"/>
            <p:cNvSpPr>
              <a:spLocks/>
            </p:cNvSpPr>
            <p:nvPr/>
          </p:nvSpPr>
          <p:spPr bwMode="auto">
            <a:xfrm>
              <a:off x="935" y="3236"/>
              <a:ext cx="384" cy="1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solidFill>
              <a:schemeClr val="accent2"/>
            </a:soli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3" name="Arc 51"/>
            <p:cNvSpPr>
              <a:spLocks/>
            </p:cNvSpPr>
            <p:nvPr/>
          </p:nvSpPr>
          <p:spPr bwMode="auto">
            <a:xfrm>
              <a:off x="1243" y="3251"/>
              <a:ext cx="330" cy="122"/>
            </a:xfrm>
            <a:custGeom>
              <a:avLst/>
              <a:gdLst>
                <a:gd name="G0" fmla="+- 66 0 0"/>
                <a:gd name="G1" fmla="+- 0 0 0"/>
                <a:gd name="G2" fmla="+- 21600 0 0"/>
                <a:gd name="T0" fmla="*/ 21666 w 21666"/>
                <a:gd name="T1" fmla="*/ 0 h 21600"/>
                <a:gd name="T2" fmla="*/ 0 w 21666"/>
                <a:gd name="T3" fmla="*/ 21600 h 21600"/>
                <a:gd name="T4" fmla="*/ 66 w 21666"/>
                <a:gd name="T5" fmla="*/ 0 h 21600"/>
              </a:gdLst>
              <a:ahLst/>
              <a:cxnLst>
                <a:cxn ang="0">
                  <a:pos x="T0" y="T1"/>
                </a:cxn>
                <a:cxn ang="0">
                  <a:pos x="T2" y="T3"/>
                </a:cxn>
                <a:cxn ang="0">
                  <a:pos x="T4" y="T5"/>
                </a:cxn>
              </a:cxnLst>
              <a:rect l="0" t="0" r="r" b="b"/>
              <a:pathLst>
                <a:path w="21666" h="21600" fill="none" extrusionOk="0">
                  <a:moveTo>
                    <a:pt x="21666" y="0"/>
                  </a:moveTo>
                  <a:cubicBezTo>
                    <a:pt x="21666" y="11929"/>
                    <a:pt x="11995" y="21600"/>
                    <a:pt x="66" y="21600"/>
                  </a:cubicBezTo>
                  <a:cubicBezTo>
                    <a:pt x="44" y="21599"/>
                    <a:pt x="22" y="21599"/>
                    <a:pt x="0" y="21599"/>
                  </a:cubicBezTo>
                </a:path>
                <a:path w="21666" h="21600" stroke="0" extrusionOk="0">
                  <a:moveTo>
                    <a:pt x="21666" y="0"/>
                  </a:moveTo>
                  <a:cubicBezTo>
                    <a:pt x="21666" y="11929"/>
                    <a:pt x="11995" y="21600"/>
                    <a:pt x="66" y="21600"/>
                  </a:cubicBezTo>
                  <a:cubicBezTo>
                    <a:pt x="44" y="21599"/>
                    <a:pt x="22" y="21599"/>
                    <a:pt x="0" y="21599"/>
                  </a:cubicBezTo>
                  <a:lnTo>
                    <a:pt x="66" y="0"/>
                  </a:lnTo>
                  <a:close/>
                </a:path>
              </a:pathLst>
            </a:custGeom>
            <a:solidFill>
              <a:schemeClr val="accent2"/>
            </a:soli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53" name="Group 52"/>
            <p:cNvGrpSpPr>
              <a:grpSpLocks/>
            </p:cNvGrpSpPr>
            <p:nvPr/>
          </p:nvGrpSpPr>
          <p:grpSpPr bwMode="auto">
            <a:xfrm>
              <a:off x="924" y="2618"/>
              <a:ext cx="665" cy="734"/>
              <a:chOff x="924" y="2618"/>
              <a:chExt cx="665" cy="734"/>
            </a:xfrm>
          </p:grpSpPr>
          <p:sp>
            <p:nvSpPr>
              <p:cNvPr id="1267765" name="Rectangle 53"/>
              <p:cNvSpPr>
                <a:spLocks noChangeArrowheads="1"/>
              </p:cNvSpPr>
              <p:nvPr/>
            </p:nvSpPr>
            <p:spPr bwMode="auto">
              <a:xfrm>
                <a:off x="924" y="2716"/>
                <a:ext cx="665" cy="53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6" name="Oval 54"/>
              <p:cNvSpPr>
                <a:spLocks noChangeArrowheads="1"/>
              </p:cNvSpPr>
              <p:nvPr/>
            </p:nvSpPr>
            <p:spPr bwMode="auto">
              <a:xfrm>
                <a:off x="926" y="3133"/>
                <a:ext cx="663" cy="219"/>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67" name="Oval 55"/>
              <p:cNvSpPr>
                <a:spLocks noChangeArrowheads="1"/>
              </p:cNvSpPr>
              <p:nvPr/>
            </p:nvSpPr>
            <p:spPr bwMode="auto">
              <a:xfrm>
                <a:off x="936" y="2618"/>
                <a:ext cx="649" cy="157"/>
              </a:xfrm>
              <a:prstGeom prst="ellipse">
                <a:avLst/>
              </a:prstGeom>
              <a:solidFill>
                <a:schemeClr val="accent2"/>
              </a:soli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72740" name="Group 56"/>
          <p:cNvGrpSpPr>
            <a:grpSpLocks/>
          </p:cNvGrpSpPr>
          <p:nvPr/>
        </p:nvGrpSpPr>
        <p:grpSpPr bwMode="auto">
          <a:xfrm>
            <a:off x="874713" y="4143375"/>
            <a:ext cx="1055687" cy="1198563"/>
            <a:chOff x="528" y="2519"/>
            <a:chExt cx="665" cy="755"/>
          </a:xfrm>
        </p:grpSpPr>
        <p:sp>
          <p:nvSpPr>
            <p:cNvPr id="1267769" name="Arc 57"/>
            <p:cNvSpPr>
              <a:spLocks/>
            </p:cNvSpPr>
            <p:nvPr/>
          </p:nvSpPr>
          <p:spPr bwMode="auto">
            <a:xfrm>
              <a:off x="539" y="3137"/>
              <a:ext cx="384" cy="137"/>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599"/>
                  </a:moveTo>
                  <a:cubicBezTo>
                    <a:pt x="9670" y="21599"/>
                    <a:pt x="-1" y="11929"/>
                    <a:pt x="-1" y="-1"/>
                  </a:cubicBezTo>
                </a:path>
                <a:path w="21600" h="21600" stroke="0" extrusionOk="0">
                  <a:moveTo>
                    <a:pt x="21600" y="21599"/>
                  </a:moveTo>
                  <a:cubicBezTo>
                    <a:pt x="9670" y="21599"/>
                    <a:pt x="-1" y="11929"/>
                    <a:pt x="-1" y="-1"/>
                  </a:cubicBezTo>
                  <a:lnTo>
                    <a:pt x="21600" y="0"/>
                  </a:lnTo>
                  <a:close/>
                </a:path>
              </a:pathLst>
            </a:custGeom>
            <a:gradFill rotWithShape="0">
              <a:gsLst>
                <a:gs pos="0">
                  <a:schemeClr val="accent2"/>
                </a:gs>
                <a:gs pos="100000">
                  <a:schemeClr val="accent2">
                    <a:gamma/>
                    <a:shade val="60000"/>
                    <a:invGamma/>
                  </a:schemeClr>
                </a:gs>
              </a:gsLst>
              <a:lin ang="0" scaled="1"/>
            </a:gra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0" name="Arc 58"/>
            <p:cNvSpPr>
              <a:spLocks/>
            </p:cNvSpPr>
            <p:nvPr/>
          </p:nvSpPr>
          <p:spPr bwMode="auto">
            <a:xfrm>
              <a:off x="847" y="3152"/>
              <a:ext cx="330" cy="122"/>
            </a:xfrm>
            <a:custGeom>
              <a:avLst/>
              <a:gdLst>
                <a:gd name="G0" fmla="+- 66 0 0"/>
                <a:gd name="G1" fmla="+- 0 0 0"/>
                <a:gd name="G2" fmla="+- 21600 0 0"/>
                <a:gd name="T0" fmla="*/ 21666 w 21666"/>
                <a:gd name="T1" fmla="*/ 0 h 21600"/>
                <a:gd name="T2" fmla="*/ 0 w 21666"/>
                <a:gd name="T3" fmla="*/ 21600 h 21600"/>
                <a:gd name="T4" fmla="*/ 66 w 21666"/>
                <a:gd name="T5" fmla="*/ 0 h 21600"/>
              </a:gdLst>
              <a:ahLst/>
              <a:cxnLst>
                <a:cxn ang="0">
                  <a:pos x="T0" y="T1"/>
                </a:cxn>
                <a:cxn ang="0">
                  <a:pos x="T2" y="T3"/>
                </a:cxn>
                <a:cxn ang="0">
                  <a:pos x="T4" y="T5"/>
                </a:cxn>
              </a:cxnLst>
              <a:rect l="0" t="0" r="r" b="b"/>
              <a:pathLst>
                <a:path w="21666" h="21600" fill="none" extrusionOk="0">
                  <a:moveTo>
                    <a:pt x="21666" y="0"/>
                  </a:moveTo>
                  <a:cubicBezTo>
                    <a:pt x="21666" y="11929"/>
                    <a:pt x="11995" y="21600"/>
                    <a:pt x="66" y="21600"/>
                  </a:cubicBezTo>
                  <a:cubicBezTo>
                    <a:pt x="44" y="21599"/>
                    <a:pt x="22" y="21599"/>
                    <a:pt x="0" y="21599"/>
                  </a:cubicBezTo>
                </a:path>
                <a:path w="21666" h="21600" stroke="0" extrusionOk="0">
                  <a:moveTo>
                    <a:pt x="21666" y="0"/>
                  </a:moveTo>
                  <a:cubicBezTo>
                    <a:pt x="21666" y="11929"/>
                    <a:pt x="11995" y="21600"/>
                    <a:pt x="66" y="21600"/>
                  </a:cubicBezTo>
                  <a:cubicBezTo>
                    <a:pt x="44" y="21599"/>
                    <a:pt x="22" y="21599"/>
                    <a:pt x="0" y="21599"/>
                  </a:cubicBezTo>
                  <a:lnTo>
                    <a:pt x="66" y="0"/>
                  </a:lnTo>
                  <a:close/>
                </a:path>
              </a:pathLst>
            </a:custGeom>
            <a:gradFill rotWithShape="0">
              <a:gsLst>
                <a:gs pos="0">
                  <a:schemeClr val="accent2"/>
                </a:gs>
                <a:gs pos="100000">
                  <a:schemeClr val="accent2">
                    <a:gamma/>
                    <a:shade val="60000"/>
                    <a:invGamma/>
                  </a:schemeClr>
                </a:gs>
              </a:gsLst>
              <a:lin ang="0" scaled="1"/>
            </a:gradFill>
            <a:ln w="25400" cap="rnd">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72747" name="Group 59"/>
            <p:cNvGrpSpPr>
              <a:grpSpLocks/>
            </p:cNvGrpSpPr>
            <p:nvPr/>
          </p:nvGrpSpPr>
          <p:grpSpPr bwMode="auto">
            <a:xfrm>
              <a:off x="528" y="2519"/>
              <a:ext cx="665" cy="734"/>
              <a:chOff x="528" y="2519"/>
              <a:chExt cx="665" cy="734"/>
            </a:xfrm>
          </p:grpSpPr>
          <p:sp>
            <p:nvSpPr>
              <p:cNvPr id="1267772" name="Rectangle 60"/>
              <p:cNvSpPr>
                <a:spLocks noChangeArrowheads="1"/>
              </p:cNvSpPr>
              <p:nvPr/>
            </p:nvSpPr>
            <p:spPr bwMode="auto">
              <a:xfrm>
                <a:off x="528" y="2617"/>
                <a:ext cx="665" cy="530"/>
              </a:xfrm>
              <a:prstGeom prst="rect">
                <a:avLst/>
              </a:prstGeom>
              <a:gradFill rotWithShape="0">
                <a:gsLst>
                  <a:gs pos="0">
                    <a:schemeClr val="accent2"/>
                  </a:gs>
                  <a:gs pos="100000">
                    <a:schemeClr val="accent2">
                      <a:gamma/>
                      <a:shade val="6000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3" name="Oval 61"/>
              <p:cNvSpPr>
                <a:spLocks noChangeArrowheads="1"/>
              </p:cNvSpPr>
              <p:nvPr/>
            </p:nvSpPr>
            <p:spPr bwMode="auto">
              <a:xfrm>
                <a:off x="530" y="3034"/>
                <a:ext cx="663" cy="219"/>
              </a:xfrm>
              <a:prstGeom prst="ellipse">
                <a:avLst/>
              </a:prstGeom>
              <a:gradFill rotWithShape="0">
                <a:gsLst>
                  <a:gs pos="0">
                    <a:schemeClr val="accent2"/>
                  </a:gs>
                  <a:gs pos="100000">
                    <a:schemeClr val="accent2">
                      <a:gamma/>
                      <a:shade val="60000"/>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67774" name="Oval 62"/>
              <p:cNvSpPr>
                <a:spLocks noChangeArrowheads="1"/>
              </p:cNvSpPr>
              <p:nvPr/>
            </p:nvSpPr>
            <p:spPr bwMode="auto">
              <a:xfrm>
                <a:off x="540" y="2519"/>
                <a:ext cx="649" cy="157"/>
              </a:xfrm>
              <a:prstGeom prst="ellipse">
                <a:avLst/>
              </a:prstGeom>
              <a:gradFill rotWithShape="0">
                <a:gsLst>
                  <a:gs pos="0">
                    <a:schemeClr val="accent2"/>
                  </a:gs>
                  <a:gs pos="100000">
                    <a:schemeClr val="accent2">
                      <a:gamma/>
                      <a:shade val="60000"/>
                      <a:invGamma/>
                    </a:schemeClr>
                  </a:gs>
                </a:gsLst>
                <a:lin ang="0" scaled="1"/>
              </a:gradFill>
              <a:ln w="12700">
                <a:solidFill>
                  <a:srgbClr val="00279F"/>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1267775" name="Rectangle 63"/>
          <p:cNvSpPr>
            <a:spLocks noChangeArrowheads="1"/>
          </p:cNvSpPr>
          <p:nvPr/>
        </p:nvSpPr>
        <p:spPr bwMode="auto">
          <a:xfrm>
            <a:off x="736600" y="4254500"/>
            <a:ext cx="1893888" cy="118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eaLnBrk="0" hangingPunct="0">
              <a:defRPr/>
            </a:pPr>
            <a:r>
              <a:rPr lang="en-US" b="1">
                <a:solidFill>
                  <a:srgbClr val="DADADA"/>
                </a:solidFill>
                <a:latin typeface="Arial Rounded MT Bold" charset="0"/>
                <a:cs typeface="+mn-cs"/>
              </a:rPr>
              <a:t>DATA</a:t>
            </a:r>
          </a:p>
          <a:p>
            <a:pPr eaLnBrk="0" hangingPunct="0">
              <a:defRPr/>
            </a:pPr>
            <a:r>
              <a:rPr lang="en-US" b="1">
                <a:solidFill>
                  <a:srgbClr val="DADADA"/>
                </a:solidFill>
                <a:latin typeface="Arial Rounded MT Bold" charset="0"/>
                <a:cs typeface="+mn-cs"/>
              </a:rPr>
              <a:t>Ware</a:t>
            </a:r>
          </a:p>
          <a:p>
            <a:pPr eaLnBrk="0" hangingPunct="0">
              <a:defRPr/>
            </a:pPr>
            <a:r>
              <a:rPr lang="en-US" b="1">
                <a:solidFill>
                  <a:srgbClr val="DADADA"/>
                </a:solidFill>
                <a:latin typeface="Arial Rounded MT Bold" charset="0"/>
                <a:cs typeface="+mn-cs"/>
              </a:rPr>
              <a:t>house</a:t>
            </a:r>
          </a:p>
        </p:txBody>
      </p:sp>
      <p:pic>
        <p:nvPicPr>
          <p:cNvPr id="1267776" name="Picture 6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27913" y="876300"/>
            <a:ext cx="17145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67777" name="Rectangle 65"/>
          <p:cNvSpPr>
            <a:spLocks noChangeArrowheads="1"/>
          </p:cNvSpPr>
          <p:nvPr/>
        </p:nvSpPr>
        <p:spPr bwMode="auto">
          <a:xfrm>
            <a:off x="7493000" y="2312988"/>
            <a:ext cx="15351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defRPr/>
            </a:pPr>
            <a:r>
              <a:rPr lang="en-US" sz="2000" b="1">
                <a:latin typeface="Arial" charset="0"/>
                <a:cs typeface="+mn-cs"/>
              </a:rPr>
              <a:t>Knowledge</a:t>
            </a:r>
          </a:p>
        </p:txBody>
      </p:sp>
      <p:sp>
        <p:nvSpPr>
          <p:cNvPr id="1267778" name="Text Box 6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1698" name="Rectangle 2"/>
          <p:cNvSpPr>
            <a:spLocks noGrp="1" noChangeArrowheads="1"/>
          </p:cNvSpPr>
          <p:nvPr>
            <p:ph type="title"/>
          </p:nvPr>
        </p:nvSpPr>
        <p:spPr/>
        <p:txBody>
          <a:bodyPr/>
          <a:lstStyle/>
          <a:p>
            <a:pPr eaLnBrk="1" hangingPunct="1">
              <a:defRPr/>
            </a:pPr>
            <a:r>
              <a:rPr lang="en-US" smtClean="0">
                <a:cs typeface="+mj-cs"/>
              </a:rPr>
              <a:t>What is Decision Support?</a:t>
            </a:r>
          </a:p>
        </p:txBody>
      </p:sp>
      <p:sp>
        <p:nvSpPr>
          <p:cNvPr id="1181699" name="Rectangle 3"/>
          <p:cNvSpPr>
            <a:spLocks noGrp="1" noChangeArrowheads="1"/>
          </p:cNvSpPr>
          <p:nvPr>
            <p:ph type="body" idx="1"/>
          </p:nvPr>
        </p:nvSpPr>
        <p:spPr/>
        <p:txBody>
          <a:bodyPr/>
          <a:lstStyle/>
          <a:p>
            <a:pPr eaLnBrk="1" hangingPunct="1">
              <a:lnSpc>
                <a:spcPct val="90000"/>
              </a:lnSpc>
              <a:defRPr/>
            </a:pPr>
            <a:r>
              <a:rPr lang="en-US" dirty="0" smtClean="0">
                <a:cs typeface="+mn-cs"/>
              </a:rPr>
              <a:t>Technology that will help managers and planners make decisions regarding the organization and its operations based on data in the Data Warehouse.</a:t>
            </a:r>
          </a:p>
          <a:p>
            <a:pPr lvl="1" eaLnBrk="1" hangingPunct="1">
              <a:lnSpc>
                <a:spcPct val="90000"/>
              </a:lnSpc>
              <a:defRPr/>
            </a:pPr>
            <a:r>
              <a:rPr lang="en-US" dirty="0" smtClean="0"/>
              <a:t>What was the last two years of sales volume for each product by state and city?</a:t>
            </a:r>
          </a:p>
          <a:p>
            <a:pPr lvl="1" eaLnBrk="1" hangingPunct="1">
              <a:lnSpc>
                <a:spcPct val="90000"/>
              </a:lnSpc>
              <a:defRPr/>
            </a:pPr>
            <a:r>
              <a:rPr lang="en-US" dirty="0" smtClean="0"/>
              <a:t>What effects will a 5% price discount have on our future income for product X?</a:t>
            </a:r>
          </a:p>
          <a:p>
            <a:pPr eaLnBrk="1" hangingPunct="1">
              <a:lnSpc>
                <a:spcPct val="90000"/>
              </a:lnSpc>
              <a:defRPr/>
            </a:pPr>
            <a:r>
              <a:rPr lang="en-US" dirty="0" smtClean="0">
                <a:cs typeface="+mn-cs"/>
              </a:rPr>
              <a:t>Older DB-oriented </a:t>
            </a:r>
            <a:r>
              <a:rPr lang="en-US" dirty="0" smtClean="0">
                <a:cs typeface="+mn-cs"/>
              </a:rPr>
              <a:t>term </a:t>
            </a:r>
            <a:r>
              <a:rPr lang="en-US" dirty="0" smtClean="0">
                <a:cs typeface="+mn-cs"/>
              </a:rPr>
              <a:t>is KDD</a:t>
            </a:r>
          </a:p>
          <a:p>
            <a:pPr lvl="1" eaLnBrk="1" hangingPunct="1">
              <a:lnSpc>
                <a:spcPct val="90000"/>
              </a:lnSpc>
              <a:defRPr/>
            </a:pPr>
            <a:r>
              <a:rPr lang="en-US" dirty="0" smtClean="0"/>
              <a:t>Knowledge Discovery in </a:t>
            </a:r>
            <a:r>
              <a:rPr lang="en-US" dirty="0" smtClean="0"/>
              <a:t>Databases</a:t>
            </a:r>
          </a:p>
          <a:p>
            <a:pPr lvl="1" eaLnBrk="1" hangingPunct="1">
              <a:lnSpc>
                <a:spcPct val="90000"/>
              </a:lnSpc>
              <a:defRPr/>
            </a:pPr>
            <a:r>
              <a:rPr lang="en-US" dirty="0" smtClean="0"/>
              <a:t>Recent terms include “Big Data” &amp; “Analytics”</a:t>
            </a:r>
            <a:endParaRPr lang="en-US" dirty="0" smtClean="0"/>
          </a:p>
          <a:p>
            <a:pPr lvl="1" eaLnBrk="1" hangingPunct="1">
              <a:lnSpc>
                <a:spcPct val="90000"/>
              </a:lnSpc>
              <a:buFontTx/>
              <a:buNone/>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2722" name="Rectangle 2"/>
          <p:cNvSpPr>
            <a:spLocks noGrp="1" noChangeArrowheads="1"/>
          </p:cNvSpPr>
          <p:nvPr>
            <p:ph type="title"/>
          </p:nvPr>
        </p:nvSpPr>
        <p:spPr/>
        <p:txBody>
          <a:bodyPr/>
          <a:lstStyle/>
          <a:p>
            <a:pPr eaLnBrk="1" hangingPunct="1">
              <a:defRPr/>
            </a:pPr>
            <a:r>
              <a:rPr lang="en-US" smtClean="0">
                <a:cs typeface="+mj-cs"/>
              </a:rPr>
              <a:t>Conventional Query Tools</a:t>
            </a:r>
          </a:p>
        </p:txBody>
      </p:sp>
      <p:sp>
        <p:nvSpPr>
          <p:cNvPr id="1182723" name="Rectangle 3"/>
          <p:cNvSpPr>
            <a:spLocks noGrp="1" noChangeArrowheads="1"/>
          </p:cNvSpPr>
          <p:nvPr>
            <p:ph type="body" idx="1"/>
          </p:nvPr>
        </p:nvSpPr>
        <p:spPr/>
        <p:txBody>
          <a:bodyPr/>
          <a:lstStyle/>
          <a:p>
            <a:pPr eaLnBrk="1" hangingPunct="1">
              <a:defRPr/>
            </a:pPr>
            <a:r>
              <a:rPr lang="en-US" smtClean="0">
                <a:cs typeface="+mn-cs"/>
              </a:rPr>
              <a:t>Ad-hoc queries and reports using conventional database tools</a:t>
            </a:r>
          </a:p>
          <a:p>
            <a:pPr lvl="1" eaLnBrk="1" hangingPunct="1">
              <a:defRPr/>
            </a:pPr>
            <a:r>
              <a:rPr lang="en-US" smtClean="0"/>
              <a:t>E.g. Access queries.</a:t>
            </a:r>
          </a:p>
          <a:p>
            <a:pPr eaLnBrk="1" hangingPunct="1">
              <a:defRPr/>
            </a:pPr>
            <a:r>
              <a:rPr lang="en-US" smtClean="0">
                <a:cs typeface="+mn-cs"/>
              </a:rPr>
              <a:t>Typical database designs include fixed sets of reports and queries to support them</a:t>
            </a:r>
          </a:p>
          <a:p>
            <a:pPr lvl="1" eaLnBrk="1" hangingPunct="1">
              <a:defRPr/>
            </a:pPr>
            <a:r>
              <a:rPr lang="en-US" smtClean="0"/>
              <a:t>The end-user is often not given the ability to do ad-hoc queries</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0"/>
            <a:ext cx="9144000" cy="1143000"/>
          </a:xfrm>
        </p:spPr>
        <p:txBody>
          <a:bodyPr/>
          <a:lstStyle/>
          <a:p>
            <a:r>
              <a:rPr lang="en-US" sz="3600"/>
              <a:t>On-Line Analytical Processing (OLAP)</a:t>
            </a:r>
          </a:p>
        </p:txBody>
      </p:sp>
      <p:sp>
        <p:nvSpPr>
          <p:cNvPr id="57347" name="Rectangle 3"/>
          <p:cNvSpPr>
            <a:spLocks noGrp="1" noChangeArrowheads="1"/>
          </p:cNvSpPr>
          <p:nvPr>
            <p:ph type="body" idx="1"/>
          </p:nvPr>
        </p:nvSpPr>
        <p:spPr>
          <a:xfrm>
            <a:off x="609600" y="990600"/>
            <a:ext cx="7772400" cy="4114800"/>
          </a:xfrm>
        </p:spPr>
        <p:txBody>
          <a:bodyPr/>
          <a:lstStyle/>
          <a:p>
            <a:pPr>
              <a:lnSpc>
                <a:spcPct val="90000"/>
              </a:lnSpc>
            </a:pPr>
            <a:r>
              <a:rPr lang="en-US" sz="2800"/>
              <a:t>The use of a set of graphical tools that provides users with multidimensional views of their data and allows them to analyze the data using simple windowing techniques</a:t>
            </a:r>
          </a:p>
          <a:p>
            <a:pPr>
              <a:lnSpc>
                <a:spcPct val="90000"/>
              </a:lnSpc>
            </a:pPr>
            <a:r>
              <a:rPr lang="en-US" sz="2800" b="1" i="1"/>
              <a:t>Relational OLAP (ROLAP)</a:t>
            </a:r>
          </a:p>
          <a:p>
            <a:pPr lvl="1">
              <a:lnSpc>
                <a:spcPct val="90000"/>
              </a:lnSpc>
            </a:pPr>
            <a:r>
              <a:rPr lang="en-US" sz="2400"/>
              <a:t>Traditional relational representation</a:t>
            </a:r>
          </a:p>
          <a:p>
            <a:pPr>
              <a:lnSpc>
                <a:spcPct val="90000"/>
              </a:lnSpc>
            </a:pPr>
            <a:r>
              <a:rPr lang="en-US" sz="2800" b="1" i="1"/>
              <a:t>Multidimensional OLAP (MOLAP)</a:t>
            </a:r>
          </a:p>
          <a:p>
            <a:pPr lvl="1">
              <a:lnSpc>
                <a:spcPct val="90000"/>
              </a:lnSpc>
            </a:pPr>
            <a:r>
              <a:rPr lang="en-US" sz="2400" b="1">
                <a:solidFill>
                  <a:schemeClr val="folHlink"/>
                </a:solidFill>
                <a:effectLst>
                  <a:outerShdw blurRad="38100" dist="38100" dir="2700000" algn="tl">
                    <a:srgbClr val="DDDDDD"/>
                  </a:outerShdw>
                </a:effectLst>
              </a:rPr>
              <a:t>Cube</a:t>
            </a:r>
            <a:r>
              <a:rPr lang="en-US" sz="2400"/>
              <a:t> structure</a:t>
            </a:r>
          </a:p>
          <a:p>
            <a:pPr>
              <a:lnSpc>
                <a:spcPct val="90000"/>
              </a:lnSpc>
            </a:pPr>
            <a:r>
              <a:rPr lang="en-US" sz="2800"/>
              <a:t>OLAP Operations</a:t>
            </a:r>
          </a:p>
          <a:p>
            <a:pPr lvl="1">
              <a:lnSpc>
                <a:spcPct val="90000"/>
              </a:lnSpc>
            </a:pPr>
            <a:r>
              <a:rPr lang="en-US" sz="2400" b="1" i="1"/>
              <a:t>Cube slicing</a:t>
            </a:r>
            <a:r>
              <a:rPr lang="en-US" sz="2400"/>
              <a:t> – come up with 2-D view of data</a:t>
            </a:r>
          </a:p>
          <a:p>
            <a:pPr lvl="1">
              <a:lnSpc>
                <a:spcPct val="90000"/>
              </a:lnSpc>
            </a:pPr>
            <a:r>
              <a:rPr lang="en-US" sz="2400" b="1" i="1"/>
              <a:t>Drill-down</a:t>
            </a:r>
            <a:r>
              <a:rPr lang="en-US" sz="2400"/>
              <a:t> – going from summary to more detailed views</a:t>
            </a:r>
          </a:p>
          <a:p>
            <a:pPr>
              <a:lnSpc>
                <a:spcPct val="90000"/>
              </a:lnSpc>
            </a:pPr>
            <a:endParaRPr lang="en-US" sz="2800"/>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4798800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2014</a:t>
            </a:r>
            <a:endParaRPr lang="en-US"/>
          </a:p>
        </p:txBody>
      </p:sp>
      <p:sp>
        <p:nvSpPr>
          <p:cNvPr id="1184770" name="Rectangle 2"/>
          <p:cNvSpPr>
            <a:spLocks noGrp="1" noChangeArrowheads="1"/>
          </p:cNvSpPr>
          <p:nvPr>
            <p:ph type="title"/>
          </p:nvPr>
        </p:nvSpPr>
        <p:spPr/>
        <p:txBody>
          <a:bodyPr/>
          <a:lstStyle/>
          <a:p>
            <a:pPr eaLnBrk="1" hangingPunct="1">
              <a:defRPr/>
            </a:pPr>
            <a:r>
              <a:rPr lang="en-US" smtClean="0">
                <a:cs typeface="+mj-cs"/>
              </a:rPr>
              <a:t>Data Cube</a:t>
            </a:r>
          </a:p>
        </p:txBody>
      </p:sp>
      <p:pic>
        <p:nvPicPr>
          <p:cNvPr id="80899" name="Picture 3" descr="datac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5796" name="Rectangle 4"/>
          <p:cNvSpPr>
            <a:spLocks noGrp="1" noChangeArrowheads="1"/>
          </p:cNvSpPr>
          <p:nvPr>
            <p:ph type="title"/>
          </p:nvPr>
        </p:nvSpPr>
        <p:spPr/>
        <p:txBody>
          <a:bodyPr/>
          <a:lstStyle/>
          <a:p>
            <a:pPr eaLnBrk="1" hangingPunct="1">
              <a:defRPr/>
            </a:pPr>
            <a:r>
              <a:rPr lang="en-US" smtClean="0">
                <a:cs typeface="+mj-cs"/>
              </a:rPr>
              <a:t>Operations on Data Cubes</a:t>
            </a:r>
          </a:p>
        </p:txBody>
      </p:sp>
      <p:sp>
        <p:nvSpPr>
          <p:cNvPr id="1185797" name="Rectangle 5"/>
          <p:cNvSpPr>
            <a:spLocks noGrp="1" noChangeArrowheads="1"/>
          </p:cNvSpPr>
          <p:nvPr>
            <p:ph type="body" idx="1"/>
          </p:nvPr>
        </p:nvSpPr>
        <p:spPr/>
        <p:txBody>
          <a:bodyPr/>
          <a:lstStyle/>
          <a:p>
            <a:pPr eaLnBrk="1" hangingPunct="1">
              <a:defRPr/>
            </a:pPr>
            <a:r>
              <a:rPr lang="en-US" smtClean="0">
                <a:cs typeface="+mn-cs"/>
              </a:rPr>
              <a:t>Slicing the cube</a:t>
            </a:r>
          </a:p>
          <a:p>
            <a:pPr lvl="1" eaLnBrk="1" hangingPunct="1">
              <a:defRPr/>
            </a:pPr>
            <a:r>
              <a:rPr lang="en-US" smtClean="0"/>
              <a:t>Extracts a 2d table from the multidimensional data cube</a:t>
            </a:r>
          </a:p>
          <a:p>
            <a:pPr lvl="1" eaLnBrk="1" hangingPunct="1">
              <a:defRPr/>
            </a:pPr>
            <a:r>
              <a:rPr lang="en-US" smtClean="0"/>
              <a:t>Example…</a:t>
            </a:r>
          </a:p>
          <a:p>
            <a:pPr eaLnBrk="1" hangingPunct="1">
              <a:defRPr/>
            </a:pPr>
            <a:r>
              <a:rPr lang="en-US" smtClean="0">
                <a:cs typeface="+mn-cs"/>
              </a:rPr>
              <a:t>Drill-Down</a:t>
            </a:r>
          </a:p>
          <a:p>
            <a:pPr lvl="1" eaLnBrk="1" hangingPunct="1">
              <a:defRPr/>
            </a:pPr>
            <a:r>
              <a:rPr lang="en-US" smtClean="0"/>
              <a:t>Analyzing a given set of data at a finer level of detail</a:t>
            </a:r>
          </a:p>
          <a:p>
            <a:pPr eaLnBrk="1" hangingPunct="1">
              <a:defRPr/>
            </a:pPr>
            <a:endParaRPr lang="en-US" smtClean="0">
              <a:cs typeface="+mn-cs"/>
            </a:endParaRPr>
          </a:p>
          <a:p>
            <a:pPr eaLnBrk="1" hangingPunct="1">
              <a:defRPr/>
            </a:pPr>
            <a:endParaRPr lang="en-US"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2273300" y="609600"/>
            <a:ext cx="4660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a:t>Figure 11-22: Slicing a data cube</a:t>
            </a:r>
          </a:p>
        </p:txBody>
      </p:sp>
      <p:pic>
        <p:nvPicPr>
          <p:cNvPr id="37893" name="Picture 5" descr="FIG11-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29600" cy="452596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1579139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7" name="Picture 9" descr="Nona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5440363" cy="6019800"/>
          </a:xfrm>
          <a:prstGeom prst="rect">
            <a:avLst/>
          </a:prstGeom>
          <a:noFill/>
          <a:extLst>
            <a:ext uri="{909E8E84-426E-40dd-AFC4-6F175D3DCCD1}">
              <a14:hiddenFill xmlns:a14="http://schemas.microsoft.com/office/drawing/2010/main">
                <a:solidFill>
                  <a:srgbClr val="FFFFFF"/>
                </a:solidFill>
              </a14:hiddenFill>
            </a:ext>
          </a:extLst>
        </p:spPr>
      </p:pic>
      <p:sp>
        <p:nvSpPr>
          <p:cNvPr id="58378" name="Text Box 10"/>
          <p:cNvSpPr txBox="1">
            <a:spLocks noChangeArrowheads="1"/>
          </p:cNvSpPr>
          <p:nvPr/>
        </p:nvSpPr>
        <p:spPr bwMode="auto">
          <a:xfrm>
            <a:off x="0" y="381000"/>
            <a:ext cx="335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0" hangingPunct="0"/>
            <a:r>
              <a:rPr lang="en-US" sz="2400">
                <a:solidFill>
                  <a:srgbClr val="000000"/>
                </a:solidFill>
              </a:rPr>
              <a:t>Figure 11-24 </a:t>
            </a:r>
          </a:p>
          <a:p>
            <a:pPr algn="r" eaLnBrk="0" hangingPunct="0"/>
            <a:r>
              <a:rPr lang="en-US" sz="2400">
                <a:solidFill>
                  <a:srgbClr val="000000"/>
                </a:solidFill>
              </a:rPr>
              <a:t>Example of drill-down</a:t>
            </a:r>
          </a:p>
        </p:txBody>
      </p:sp>
      <p:sp>
        <p:nvSpPr>
          <p:cNvPr id="58379" name="Text Box 11"/>
          <p:cNvSpPr txBox="1">
            <a:spLocks noChangeArrowheads="1"/>
          </p:cNvSpPr>
          <p:nvPr/>
        </p:nvSpPr>
        <p:spPr bwMode="auto">
          <a:xfrm>
            <a:off x="3429000" y="2286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Summary report</a:t>
            </a:r>
          </a:p>
        </p:txBody>
      </p:sp>
      <p:sp>
        <p:nvSpPr>
          <p:cNvPr id="58380" name="Text Box 12"/>
          <p:cNvSpPr txBox="1">
            <a:spLocks noChangeArrowheads="1"/>
          </p:cNvSpPr>
          <p:nvPr/>
        </p:nvSpPr>
        <p:spPr bwMode="auto">
          <a:xfrm>
            <a:off x="3429000" y="2514600"/>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rPr>
              <a:t>Drill-down with color added</a:t>
            </a:r>
          </a:p>
        </p:txBody>
      </p:sp>
      <p:sp>
        <p:nvSpPr>
          <p:cNvPr id="58381" name="Text Box 13"/>
          <p:cNvSpPr txBox="1">
            <a:spLocks noChangeArrowheads="1"/>
          </p:cNvSpPr>
          <p:nvPr/>
        </p:nvSpPr>
        <p:spPr bwMode="auto">
          <a:xfrm>
            <a:off x="593725" y="2317750"/>
            <a:ext cx="2606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solidFill>
                  <a:srgbClr val="990000"/>
                </a:solidFill>
                <a:latin typeface="Tahoma" charset="0"/>
                <a:cs typeface="Arial" charset="0"/>
              </a:rPr>
              <a:t>Starting with summary data, users can obtain details for particular cells</a:t>
            </a:r>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27375470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9"/>
                                        </p:tgtEl>
                                        <p:attrNameLst>
                                          <p:attrName>style.visibility</p:attrName>
                                        </p:attrNameLst>
                                      </p:cBhvr>
                                      <p:to>
                                        <p:strVal val="visible"/>
                                      </p:to>
                                    </p:set>
                                    <p:animEffect transition="in" filter="blinds(horizontal)">
                                      <p:cBhvr>
                                        <p:cTn id="7" dur="500"/>
                                        <p:tgtEl>
                                          <p:spTgt spid="58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80"/>
                                        </p:tgtEl>
                                        <p:attrNameLst>
                                          <p:attrName>style.visibility</p:attrName>
                                        </p:attrNameLst>
                                      </p:cBhvr>
                                      <p:to>
                                        <p:strVal val="visible"/>
                                      </p:to>
                                    </p:set>
                                    <p:animEffect transition="in" filter="blinds(horizontal)">
                                      <p:cBhvr>
                                        <p:cTn id="12" dur="500"/>
                                        <p:tgtEl>
                                          <p:spTgt spid="58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9" grpId="0" autoUpdateAnimBg="0"/>
      <p:bldP spid="5838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2014</a:t>
            </a:r>
            <a:endParaRPr lang="en-US"/>
          </a:p>
        </p:txBody>
      </p:sp>
      <p:sp>
        <p:nvSpPr>
          <p:cNvPr id="1379330"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379331" name="Rectangle 3"/>
          <p:cNvSpPr>
            <a:spLocks noGrp="1" noChangeArrowheads="1"/>
          </p:cNvSpPr>
          <p:nvPr>
            <p:ph type="body" idx="4294967295"/>
          </p:nvPr>
        </p:nvSpPr>
        <p:spPr/>
        <p:txBody>
          <a:bodyPr/>
          <a:lstStyle/>
          <a:p>
            <a:pPr eaLnBrk="1" hangingPunct="1">
              <a:defRPr/>
            </a:pPr>
            <a:r>
              <a:rPr lang="en-US" sz="2400" dirty="0" smtClean="0">
                <a:cs typeface="+mn-cs"/>
              </a:rPr>
              <a:t>Review</a:t>
            </a:r>
          </a:p>
          <a:p>
            <a:pPr lvl="1" eaLnBrk="1" hangingPunct="1">
              <a:defRPr/>
            </a:pPr>
            <a:r>
              <a:rPr lang="en-US" sz="2000" dirty="0" smtClean="0"/>
              <a:t>Data Warehouses</a:t>
            </a:r>
          </a:p>
          <a:p>
            <a:pPr lvl="2" eaLnBrk="1" hangingPunct="1">
              <a:defRPr/>
            </a:pPr>
            <a:r>
              <a:rPr lang="en-US" sz="1800" dirty="0" smtClean="0"/>
              <a:t>(Based on lecture notes from Joachim Hammer, University of Florida, and Joe </a:t>
            </a:r>
            <a:r>
              <a:rPr lang="en-US" sz="1800" dirty="0" err="1" smtClean="0"/>
              <a:t>Hellerstein</a:t>
            </a:r>
            <a:r>
              <a:rPr lang="en-US" sz="1800" dirty="0" smtClean="0"/>
              <a:t> and Mike </a:t>
            </a:r>
            <a:r>
              <a:rPr lang="en-US" sz="1800" dirty="0" err="1" smtClean="0"/>
              <a:t>Stonebraker</a:t>
            </a:r>
            <a:r>
              <a:rPr lang="en-US" sz="1800" dirty="0" smtClean="0"/>
              <a:t> of UCB)</a:t>
            </a:r>
          </a:p>
          <a:p>
            <a:pPr eaLnBrk="1" hangingPunct="1">
              <a:defRPr/>
            </a:pPr>
            <a:r>
              <a:rPr lang="en-US" sz="2400" dirty="0" smtClean="0">
                <a:solidFill>
                  <a:srgbClr val="CCCCCC"/>
                </a:solidFill>
                <a:cs typeface="+mn-cs"/>
              </a:rPr>
              <a:t>Applications </a:t>
            </a:r>
            <a:r>
              <a:rPr lang="en-US" sz="2400" dirty="0" smtClean="0">
                <a:solidFill>
                  <a:srgbClr val="CCCCCC"/>
                </a:solidFill>
                <a:cs typeface="+mn-cs"/>
              </a:rPr>
              <a:t>for Data Warehouses</a:t>
            </a:r>
          </a:p>
          <a:p>
            <a:pPr lvl="1" eaLnBrk="1" hangingPunct="1">
              <a:defRPr/>
            </a:pPr>
            <a:r>
              <a:rPr lang="en-US" sz="2000" dirty="0" smtClean="0">
                <a:solidFill>
                  <a:srgbClr val="CCCCCC"/>
                </a:solidFill>
              </a:rPr>
              <a:t>Decision Support Systems (DSS)</a:t>
            </a:r>
          </a:p>
          <a:p>
            <a:pPr lvl="1" eaLnBrk="1" hangingPunct="1">
              <a:defRPr/>
            </a:pPr>
            <a:r>
              <a:rPr lang="en-US" sz="2000" dirty="0" smtClean="0">
                <a:solidFill>
                  <a:srgbClr val="CCCCCC"/>
                </a:solidFill>
              </a:rPr>
              <a:t>OLAP (ROLAP, MOLAP)</a:t>
            </a:r>
          </a:p>
          <a:p>
            <a:pPr lvl="1" eaLnBrk="1" hangingPunct="1">
              <a:defRPr/>
            </a:pPr>
            <a:r>
              <a:rPr lang="en-US" sz="2000" dirty="0" smtClean="0">
                <a:solidFill>
                  <a:srgbClr val="CCCCCC"/>
                </a:solidFill>
              </a:rPr>
              <a:t>Data Mining</a:t>
            </a:r>
          </a:p>
          <a:p>
            <a:pPr lvl="2" eaLnBrk="1" hangingPunct="1">
              <a:defRPr/>
            </a:pPr>
            <a:r>
              <a:rPr lang="en-US" sz="1800" dirty="0" smtClean="0">
                <a:solidFill>
                  <a:srgbClr val="CCCCCC"/>
                </a:solidFill>
              </a:rPr>
              <a:t>Thanks again to lecture notes from Joachim Hammer of the University of </a:t>
            </a:r>
            <a:r>
              <a:rPr lang="en-US" sz="1800" dirty="0" smtClean="0">
                <a:solidFill>
                  <a:srgbClr val="CCCCCC"/>
                </a:solidFill>
              </a:rPr>
              <a:t>Florida and others</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3746" name="Rectangle 2"/>
          <p:cNvSpPr>
            <a:spLocks noGrp="1" noChangeArrowheads="1"/>
          </p:cNvSpPr>
          <p:nvPr>
            <p:ph type="title"/>
          </p:nvPr>
        </p:nvSpPr>
        <p:spPr/>
        <p:txBody>
          <a:bodyPr/>
          <a:lstStyle/>
          <a:p>
            <a:pPr eaLnBrk="1" hangingPunct="1">
              <a:defRPr/>
            </a:pPr>
            <a:r>
              <a:rPr lang="en-US" smtClean="0">
                <a:cs typeface="+mj-cs"/>
              </a:rPr>
              <a:t>OLAP</a:t>
            </a:r>
          </a:p>
        </p:txBody>
      </p:sp>
      <p:sp>
        <p:nvSpPr>
          <p:cNvPr id="1183747" name="Rectangle 3"/>
          <p:cNvSpPr>
            <a:spLocks noGrp="1" noChangeArrowheads="1"/>
          </p:cNvSpPr>
          <p:nvPr>
            <p:ph type="body" idx="1"/>
          </p:nvPr>
        </p:nvSpPr>
        <p:spPr/>
        <p:txBody>
          <a:bodyPr/>
          <a:lstStyle/>
          <a:p>
            <a:pPr eaLnBrk="1" hangingPunct="1">
              <a:defRPr/>
            </a:pPr>
            <a:r>
              <a:rPr lang="en-US" dirty="0" smtClean="0">
                <a:cs typeface="+mn-cs"/>
              </a:rPr>
              <a:t>Online Line Analytical Processing</a:t>
            </a:r>
          </a:p>
          <a:p>
            <a:pPr lvl="1" eaLnBrk="1" hangingPunct="1">
              <a:defRPr/>
            </a:pPr>
            <a:r>
              <a:rPr lang="en-US" dirty="0" smtClean="0"/>
              <a:t>Intended to provide multidimensional views of the data</a:t>
            </a:r>
          </a:p>
          <a:p>
            <a:pPr lvl="1" eaLnBrk="1" hangingPunct="1">
              <a:defRPr/>
            </a:pPr>
            <a:r>
              <a:rPr lang="en-US" dirty="0" smtClean="0"/>
              <a:t>I.e., the </a:t>
            </a:r>
            <a:r>
              <a:rPr lang="ja-JP" altLang="en-US" dirty="0" smtClean="0">
                <a:latin typeface="Arial"/>
              </a:rPr>
              <a:t>“</a:t>
            </a:r>
            <a:r>
              <a:rPr lang="en-US" dirty="0" smtClean="0"/>
              <a:t>Data Cube</a:t>
            </a:r>
            <a:r>
              <a:rPr lang="ja-JP" altLang="en-US" dirty="0" smtClean="0">
                <a:latin typeface="Arial"/>
              </a:rPr>
              <a:t>”</a:t>
            </a:r>
            <a:endParaRPr lang="en-US" dirty="0" smtClean="0"/>
          </a:p>
          <a:p>
            <a:pPr lvl="1" eaLnBrk="1" hangingPunct="1">
              <a:defRPr/>
            </a:pPr>
            <a:r>
              <a:rPr lang="en-US" dirty="0" smtClean="0"/>
              <a:t>The PivotTables in MS Excel are examples of OLAP tools</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99106" name="Rectangle 2"/>
          <p:cNvSpPr>
            <a:spLocks noGrp="1" noChangeArrowheads="1"/>
          </p:cNvSpPr>
          <p:nvPr>
            <p:ph type="title"/>
          </p:nvPr>
        </p:nvSpPr>
        <p:spPr/>
        <p:txBody>
          <a:bodyPr/>
          <a:lstStyle/>
          <a:p>
            <a:pPr eaLnBrk="1" hangingPunct="1">
              <a:defRPr/>
            </a:pPr>
            <a:r>
              <a:rPr lang="en-US" smtClean="0">
                <a:cs typeface="+mj-cs"/>
              </a:rPr>
              <a:t>Star Schema</a:t>
            </a:r>
          </a:p>
        </p:txBody>
      </p:sp>
      <p:sp>
        <p:nvSpPr>
          <p:cNvPr id="1199107" name="Rectangle 3"/>
          <p:cNvSpPr>
            <a:spLocks noGrp="1" noChangeArrowheads="1"/>
          </p:cNvSpPr>
          <p:nvPr>
            <p:ph type="body" idx="1"/>
          </p:nvPr>
        </p:nvSpPr>
        <p:spPr/>
        <p:txBody>
          <a:bodyPr/>
          <a:lstStyle/>
          <a:p>
            <a:pPr eaLnBrk="1" hangingPunct="1">
              <a:lnSpc>
                <a:spcPct val="80000"/>
              </a:lnSpc>
              <a:defRPr/>
            </a:pPr>
            <a:r>
              <a:rPr lang="en-US" smtClean="0">
                <a:cs typeface="+mn-cs"/>
              </a:rPr>
              <a:t>Typical design for the derived layer of a Data Warehouse or Mart for Decision Support</a:t>
            </a:r>
          </a:p>
          <a:p>
            <a:pPr lvl="1" eaLnBrk="1" hangingPunct="1">
              <a:lnSpc>
                <a:spcPct val="80000"/>
              </a:lnSpc>
              <a:defRPr/>
            </a:pPr>
            <a:r>
              <a:rPr lang="en-US" smtClean="0"/>
              <a:t>Particularly suited to ad-hoc queries</a:t>
            </a:r>
          </a:p>
          <a:p>
            <a:pPr lvl="1" eaLnBrk="1" hangingPunct="1">
              <a:lnSpc>
                <a:spcPct val="80000"/>
              </a:lnSpc>
              <a:defRPr/>
            </a:pPr>
            <a:r>
              <a:rPr lang="en-US" smtClean="0"/>
              <a:t>Dimensional data separate from fact or event data</a:t>
            </a:r>
          </a:p>
          <a:p>
            <a:pPr eaLnBrk="1" hangingPunct="1">
              <a:lnSpc>
                <a:spcPct val="80000"/>
              </a:lnSpc>
              <a:defRPr/>
            </a:pPr>
            <a:r>
              <a:rPr lang="en-US" smtClean="0">
                <a:cs typeface="+mn-cs"/>
              </a:rPr>
              <a:t>Fact tables contain factual or quantitative data about the business</a:t>
            </a:r>
          </a:p>
          <a:p>
            <a:pPr eaLnBrk="1" hangingPunct="1">
              <a:lnSpc>
                <a:spcPct val="80000"/>
              </a:lnSpc>
              <a:defRPr/>
            </a:pPr>
            <a:r>
              <a:rPr lang="en-US" smtClean="0">
                <a:cs typeface="+mn-cs"/>
              </a:rPr>
              <a:t>Dimension tables hold data about the subjects of the business</a:t>
            </a:r>
          </a:p>
          <a:p>
            <a:pPr eaLnBrk="1" hangingPunct="1">
              <a:lnSpc>
                <a:spcPct val="80000"/>
              </a:lnSpc>
              <a:defRPr/>
            </a:pPr>
            <a:r>
              <a:rPr lang="en-US" smtClean="0">
                <a:cs typeface="+mn-cs"/>
              </a:rPr>
              <a:t>Typically there is one Fact table with multiple dimension tables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quarter" idx="10"/>
          </p:nvPr>
        </p:nvSpPr>
        <p:spPr/>
        <p:txBody>
          <a:bodyPr/>
          <a:lstStyle/>
          <a:p>
            <a:pPr>
              <a:defRPr/>
            </a:pPr>
            <a:r>
              <a:rPr lang="en-US" smtClean="0"/>
              <a:t>IS 257 – Fall 2014</a:t>
            </a:r>
            <a:endParaRPr lang="en-US"/>
          </a:p>
        </p:txBody>
      </p:sp>
      <p:sp>
        <p:nvSpPr>
          <p:cNvPr id="1186818" name="Rectangle 2"/>
          <p:cNvSpPr>
            <a:spLocks noGrp="1" noChangeArrowheads="1"/>
          </p:cNvSpPr>
          <p:nvPr>
            <p:ph type="title"/>
          </p:nvPr>
        </p:nvSpPr>
        <p:spPr/>
        <p:txBody>
          <a:bodyPr/>
          <a:lstStyle/>
          <a:p>
            <a:pPr eaLnBrk="1" hangingPunct="1">
              <a:defRPr/>
            </a:pPr>
            <a:r>
              <a:rPr lang="en-US" sz="2800" smtClean="0">
                <a:cs typeface="+mj-cs"/>
              </a:rPr>
              <a:t>Star Schema for multidimensional data</a:t>
            </a:r>
          </a:p>
        </p:txBody>
      </p:sp>
      <p:grpSp>
        <p:nvGrpSpPr>
          <p:cNvPr id="87043" name="Group 23"/>
          <p:cNvGrpSpPr>
            <a:grpSpLocks/>
          </p:cNvGrpSpPr>
          <p:nvPr/>
        </p:nvGrpSpPr>
        <p:grpSpPr bwMode="auto">
          <a:xfrm>
            <a:off x="228600" y="1447800"/>
            <a:ext cx="8305800" cy="3962400"/>
            <a:chOff x="144" y="1440"/>
            <a:chExt cx="5232" cy="2496"/>
          </a:xfrm>
        </p:grpSpPr>
        <p:sp>
          <p:nvSpPr>
            <p:cNvPr id="1186819" name="Text Box 3"/>
            <p:cNvSpPr txBox="1">
              <a:spLocks noChangeArrowheads="1"/>
            </p:cNvSpPr>
            <p:nvPr/>
          </p:nvSpPr>
          <p:spPr bwMode="auto">
            <a:xfrm>
              <a:off x="566" y="1575"/>
              <a:ext cx="65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Order</a:t>
              </a:r>
            </a:p>
            <a:p>
              <a:pPr algn="l" eaLnBrk="0" hangingPunct="0">
                <a:defRPr/>
              </a:pPr>
              <a:r>
                <a:rPr lang="en-US" sz="1600">
                  <a:cs typeface="+mn-cs"/>
                </a:rPr>
                <a:t>OrderNo</a:t>
              </a:r>
            </a:p>
            <a:p>
              <a:pPr algn="l" eaLnBrk="0" hangingPunct="0">
                <a:defRPr/>
              </a:pPr>
              <a:r>
                <a:rPr lang="en-US" sz="1600">
                  <a:cs typeface="+mn-cs"/>
                </a:rPr>
                <a:t>OrderDate</a:t>
              </a:r>
            </a:p>
            <a:p>
              <a:pPr algn="l" eaLnBrk="0" hangingPunct="0">
                <a:defRPr/>
              </a:pPr>
              <a:r>
                <a:rPr lang="en-US" sz="1600">
                  <a:cs typeface="+mn-cs"/>
                </a:rPr>
                <a:t>…</a:t>
              </a:r>
            </a:p>
          </p:txBody>
        </p:sp>
        <p:sp>
          <p:nvSpPr>
            <p:cNvPr id="1186820" name="Text Box 4"/>
            <p:cNvSpPr txBox="1">
              <a:spLocks noChangeArrowheads="1"/>
            </p:cNvSpPr>
            <p:nvPr/>
          </p:nvSpPr>
          <p:spPr bwMode="auto">
            <a:xfrm>
              <a:off x="720" y="3072"/>
              <a:ext cx="1033"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Salesperson</a:t>
              </a:r>
            </a:p>
            <a:p>
              <a:pPr algn="l" eaLnBrk="0" hangingPunct="0">
                <a:defRPr/>
              </a:pPr>
              <a:r>
                <a:rPr lang="en-US" sz="1600">
                  <a:cs typeface="+mn-cs"/>
                </a:rPr>
                <a:t>SalespersonID</a:t>
              </a:r>
            </a:p>
            <a:p>
              <a:pPr algn="l" eaLnBrk="0" hangingPunct="0">
                <a:defRPr/>
              </a:pPr>
              <a:r>
                <a:rPr lang="en-US" sz="1600">
                  <a:cs typeface="+mn-cs"/>
                </a:rPr>
                <a:t>SalespersonName</a:t>
              </a:r>
            </a:p>
            <a:p>
              <a:pPr algn="l" eaLnBrk="0" hangingPunct="0">
                <a:defRPr/>
              </a:pPr>
              <a:r>
                <a:rPr lang="en-US" sz="1600">
                  <a:cs typeface="+mn-cs"/>
                </a:rPr>
                <a:t>City</a:t>
              </a:r>
            </a:p>
            <a:p>
              <a:pPr algn="l" eaLnBrk="0" hangingPunct="0">
                <a:defRPr/>
              </a:pPr>
              <a:r>
                <a:rPr lang="en-US" sz="1600">
                  <a:cs typeface="+mn-cs"/>
                </a:rPr>
                <a:t>Quota</a:t>
              </a:r>
            </a:p>
          </p:txBody>
        </p:sp>
        <p:sp>
          <p:nvSpPr>
            <p:cNvPr id="1186821" name="Text Box 5"/>
            <p:cNvSpPr txBox="1">
              <a:spLocks noChangeArrowheads="1"/>
            </p:cNvSpPr>
            <p:nvPr/>
          </p:nvSpPr>
          <p:spPr bwMode="auto">
            <a:xfrm>
              <a:off x="2448" y="1728"/>
              <a:ext cx="827" cy="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Fact Table</a:t>
              </a:r>
            </a:p>
            <a:p>
              <a:pPr algn="l" eaLnBrk="0" hangingPunct="0">
                <a:defRPr/>
              </a:pPr>
              <a:r>
                <a:rPr lang="en-US" sz="1600">
                  <a:cs typeface="+mn-cs"/>
                </a:rPr>
                <a:t>OrderNo</a:t>
              </a:r>
            </a:p>
            <a:p>
              <a:pPr algn="l" eaLnBrk="0" hangingPunct="0">
                <a:defRPr/>
              </a:pPr>
              <a:r>
                <a:rPr lang="en-US" sz="1600">
                  <a:cs typeface="+mn-cs"/>
                </a:rPr>
                <a:t>Salespersonid</a:t>
              </a:r>
            </a:p>
            <a:p>
              <a:pPr algn="l" eaLnBrk="0" hangingPunct="0">
                <a:defRPr/>
              </a:pPr>
              <a:r>
                <a:rPr lang="en-US" sz="1600">
                  <a:cs typeface="+mn-cs"/>
                </a:rPr>
                <a:t>Customerno</a:t>
              </a:r>
            </a:p>
            <a:p>
              <a:pPr algn="l" eaLnBrk="0" hangingPunct="0">
                <a:defRPr/>
              </a:pPr>
              <a:r>
                <a:rPr lang="en-US" sz="1600">
                  <a:cs typeface="+mn-cs"/>
                </a:rPr>
                <a:t>ProdNo</a:t>
              </a:r>
            </a:p>
            <a:p>
              <a:pPr algn="l" eaLnBrk="0" hangingPunct="0">
                <a:defRPr/>
              </a:pPr>
              <a:r>
                <a:rPr lang="en-US" sz="1600">
                  <a:cs typeface="+mn-cs"/>
                </a:rPr>
                <a:t>Datekey</a:t>
              </a:r>
            </a:p>
            <a:p>
              <a:pPr algn="l" eaLnBrk="0" hangingPunct="0">
                <a:defRPr/>
              </a:pPr>
              <a:r>
                <a:rPr lang="en-US" sz="1600">
                  <a:cs typeface="+mn-cs"/>
                </a:rPr>
                <a:t>Cityname</a:t>
              </a:r>
            </a:p>
            <a:p>
              <a:pPr algn="l" eaLnBrk="0" hangingPunct="0">
                <a:defRPr/>
              </a:pPr>
              <a:r>
                <a:rPr lang="en-US" sz="1600">
                  <a:cs typeface="+mn-cs"/>
                </a:rPr>
                <a:t>Quantity</a:t>
              </a:r>
            </a:p>
            <a:p>
              <a:pPr algn="l" eaLnBrk="0" hangingPunct="0">
                <a:defRPr/>
              </a:pPr>
              <a:r>
                <a:rPr lang="en-US" sz="1600">
                  <a:cs typeface="+mn-cs"/>
                </a:rPr>
                <a:t>TotalPrice</a:t>
              </a:r>
            </a:p>
          </p:txBody>
        </p:sp>
        <p:sp>
          <p:nvSpPr>
            <p:cNvPr id="1186822" name="Text Box 6"/>
            <p:cNvSpPr txBox="1">
              <a:spLocks noChangeArrowheads="1"/>
            </p:cNvSpPr>
            <p:nvPr/>
          </p:nvSpPr>
          <p:spPr bwMode="auto">
            <a:xfrm>
              <a:off x="3984" y="3024"/>
              <a:ext cx="642"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City</a:t>
              </a:r>
            </a:p>
            <a:p>
              <a:pPr algn="l" eaLnBrk="0" hangingPunct="0">
                <a:defRPr/>
              </a:pPr>
              <a:r>
                <a:rPr lang="en-US" sz="1600">
                  <a:cs typeface="+mn-cs"/>
                </a:rPr>
                <a:t>CityName</a:t>
              </a:r>
            </a:p>
            <a:p>
              <a:pPr algn="l" eaLnBrk="0" hangingPunct="0">
                <a:defRPr/>
              </a:pPr>
              <a:r>
                <a:rPr lang="en-US" sz="1600">
                  <a:cs typeface="+mn-cs"/>
                </a:rPr>
                <a:t>State</a:t>
              </a:r>
            </a:p>
            <a:p>
              <a:pPr algn="l" eaLnBrk="0" hangingPunct="0">
                <a:defRPr/>
              </a:pPr>
              <a:r>
                <a:rPr lang="en-US" sz="1600">
                  <a:cs typeface="+mn-cs"/>
                </a:rPr>
                <a:t>Country</a:t>
              </a:r>
            </a:p>
            <a:p>
              <a:pPr algn="l" eaLnBrk="0" hangingPunct="0">
                <a:defRPr/>
              </a:pPr>
              <a:r>
                <a:rPr lang="en-US" sz="1600">
                  <a:cs typeface="+mn-cs"/>
                </a:rPr>
                <a:t>…</a:t>
              </a:r>
            </a:p>
          </p:txBody>
        </p:sp>
        <p:sp>
          <p:nvSpPr>
            <p:cNvPr id="1186823" name="Text Box 7"/>
            <p:cNvSpPr txBox="1">
              <a:spLocks noChangeArrowheads="1"/>
            </p:cNvSpPr>
            <p:nvPr/>
          </p:nvSpPr>
          <p:spPr bwMode="auto">
            <a:xfrm>
              <a:off x="4752" y="2400"/>
              <a:ext cx="571"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Date</a:t>
              </a:r>
            </a:p>
            <a:p>
              <a:pPr algn="l" eaLnBrk="0" hangingPunct="0">
                <a:defRPr/>
              </a:pPr>
              <a:r>
                <a:rPr lang="en-US" sz="1600">
                  <a:cs typeface="+mn-cs"/>
                </a:rPr>
                <a:t>DateKey</a:t>
              </a:r>
            </a:p>
            <a:p>
              <a:pPr algn="l" eaLnBrk="0" hangingPunct="0">
                <a:defRPr/>
              </a:pPr>
              <a:r>
                <a:rPr lang="en-US" sz="1600">
                  <a:cs typeface="+mn-cs"/>
                </a:rPr>
                <a:t>Day</a:t>
              </a:r>
            </a:p>
            <a:p>
              <a:pPr algn="l" eaLnBrk="0" hangingPunct="0">
                <a:defRPr/>
              </a:pPr>
              <a:r>
                <a:rPr lang="en-US" sz="1600">
                  <a:cs typeface="+mn-cs"/>
                </a:rPr>
                <a:t>Month</a:t>
              </a:r>
            </a:p>
            <a:p>
              <a:pPr algn="l" eaLnBrk="0" hangingPunct="0">
                <a:defRPr/>
              </a:pPr>
              <a:r>
                <a:rPr lang="en-US" sz="1600">
                  <a:cs typeface="+mn-cs"/>
                </a:rPr>
                <a:t>Year</a:t>
              </a:r>
            </a:p>
            <a:p>
              <a:pPr algn="l" eaLnBrk="0" hangingPunct="0">
                <a:defRPr/>
              </a:pPr>
              <a:r>
                <a:rPr lang="en-US" sz="1600">
                  <a:cs typeface="+mn-cs"/>
                </a:rPr>
                <a:t>…</a:t>
              </a:r>
            </a:p>
          </p:txBody>
        </p:sp>
        <p:sp>
          <p:nvSpPr>
            <p:cNvPr id="1186824" name="Text Box 8"/>
            <p:cNvSpPr txBox="1">
              <a:spLocks noChangeArrowheads="1"/>
            </p:cNvSpPr>
            <p:nvPr/>
          </p:nvSpPr>
          <p:spPr bwMode="auto">
            <a:xfrm>
              <a:off x="3984" y="1440"/>
              <a:ext cx="713" cy="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Product</a:t>
              </a:r>
            </a:p>
            <a:p>
              <a:pPr algn="l" eaLnBrk="0" hangingPunct="0">
                <a:defRPr/>
              </a:pPr>
              <a:r>
                <a:rPr lang="en-US" sz="1600">
                  <a:cs typeface="+mn-cs"/>
                </a:rPr>
                <a:t>ProdNo</a:t>
              </a:r>
            </a:p>
            <a:p>
              <a:pPr algn="l" eaLnBrk="0" hangingPunct="0">
                <a:defRPr/>
              </a:pPr>
              <a:r>
                <a:rPr lang="en-US" sz="1600">
                  <a:cs typeface="+mn-cs"/>
                </a:rPr>
                <a:t>ProdName</a:t>
              </a:r>
            </a:p>
            <a:p>
              <a:pPr algn="l" eaLnBrk="0" hangingPunct="0">
                <a:defRPr/>
              </a:pPr>
              <a:r>
                <a:rPr lang="en-US" sz="1600">
                  <a:cs typeface="+mn-cs"/>
                </a:rPr>
                <a:t>Category</a:t>
              </a:r>
            </a:p>
            <a:p>
              <a:pPr algn="l" eaLnBrk="0" hangingPunct="0">
                <a:defRPr/>
              </a:pPr>
              <a:r>
                <a:rPr lang="en-US" sz="1600">
                  <a:cs typeface="+mn-cs"/>
                </a:rPr>
                <a:t>Description</a:t>
              </a:r>
            </a:p>
            <a:p>
              <a:pPr algn="l" eaLnBrk="0" hangingPunct="0">
                <a:defRPr/>
              </a:pPr>
              <a:r>
                <a:rPr lang="en-US" sz="1600">
                  <a:cs typeface="+mn-cs"/>
                </a:rPr>
                <a:t>…</a:t>
              </a:r>
            </a:p>
          </p:txBody>
        </p:sp>
        <p:sp>
          <p:nvSpPr>
            <p:cNvPr id="1186825" name="Text Box 9"/>
            <p:cNvSpPr txBox="1">
              <a:spLocks noChangeArrowheads="1"/>
            </p:cNvSpPr>
            <p:nvPr/>
          </p:nvSpPr>
          <p:spPr bwMode="auto">
            <a:xfrm>
              <a:off x="144" y="2304"/>
              <a:ext cx="1033" cy="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600">
                  <a:solidFill>
                    <a:srgbClr val="FF3300"/>
                  </a:solidFill>
                  <a:cs typeface="+mn-cs"/>
                </a:rPr>
                <a:t>Customer</a:t>
              </a:r>
            </a:p>
            <a:p>
              <a:pPr algn="l" eaLnBrk="0" hangingPunct="0">
                <a:defRPr/>
              </a:pPr>
              <a:r>
                <a:rPr lang="en-US" sz="1600">
                  <a:cs typeface="+mn-cs"/>
                </a:rPr>
                <a:t>CustomerName</a:t>
              </a:r>
            </a:p>
            <a:p>
              <a:pPr algn="l" eaLnBrk="0" hangingPunct="0">
                <a:defRPr/>
              </a:pPr>
              <a:r>
                <a:rPr lang="en-US" sz="1600">
                  <a:cs typeface="+mn-cs"/>
                </a:rPr>
                <a:t>CustomerAddress</a:t>
              </a:r>
            </a:p>
            <a:p>
              <a:pPr algn="l" eaLnBrk="0" hangingPunct="0">
                <a:defRPr/>
              </a:pPr>
              <a:r>
                <a:rPr lang="en-US" sz="1600">
                  <a:cs typeface="+mn-cs"/>
                </a:rPr>
                <a:t>City</a:t>
              </a:r>
            </a:p>
            <a:p>
              <a:pPr algn="l" eaLnBrk="0" hangingPunct="0">
                <a:defRPr/>
              </a:pPr>
              <a:r>
                <a:rPr lang="en-US" sz="1600">
                  <a:cs typeface="+mn-cs"/>
                </a:rPr>
                <a:t>…</a:t>
              </a:r>
            </a:p>
          </p:txBody>
        </p:sp>
        <p:sp>
          <p:nvSpPr>
            <p:cNvPr id="1186826" name="Rectangle 10"/>
            <p:cNvSpPr>
              <a:spLocks noChangeArrowheads="1"/>
            </p:cNvSpPr>
            <p:nvPr/>
          </p:nvSpPr>
          <p:spPr bwMode="auto">
            <a:xfrm>
              <a:off x="576" y="1776"/>
              <a:ext cx="624" cy="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7" name="Rectangle 11"/>
            <p:cNvSpPr>
              <a:spLocks noChangeArrowheads="1"/>
            </p:cNvSpPr>
            <p:nvPr/>
          </p:nvSpPr>
          <p:spPr bwMode="auto">
            <a:xfrm>
              <a:off x="144" y="2496"/>
              <a:ext cx="1008" cy="6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8" name="Rectangle 12"/>
            <p:cNvSpPr>
              <a:spLocks noChangeArrowheads="1"/>
            </p:cNvSpPr>
            <p:nvPr/>
          </p:nvSpPr>
          <p:spPr bwMode="auto">
            <a:xfrm>
              <a:off x="768" y="3264"/>
              <a:ext cx="960" cy="6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29" name="Rectangle 13"/>
            <p:cNvSpPr>
              <a:spLocks noChangeArrowheads="1"/>
            </p:cNvSpPr>
            <p:nvPr/>
          </p:nvSpPr>
          <p:spPr bwMode="auto">
            <a:xfrm>
              <a:off x="2496" y="1920"/>
              <a:ext cx="768" cy="134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0" name="Rectangle 14"/>
            <p:cNvSpPr>
              <a:spLocks noChangeArrowheads="1"/>
            </p:cNvSpPr>
            <p:nvPr/>
          </p:nvSpPr>
          <p:spPr bwMode="auto">
            <a:xfrm>
              <a:off x="4032" y="1632"/>
              <a:ext cx="624" cy="7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1" name="Rectangle 15"/>
            <p:cNvSpPr>
              <a:spLocks noChangeArrowheads="1"/>
            </p:cNvSpPr>
            <p:nvPr/>
          </p:nvSpPr>
          <p:spPr bwMode="auto">
            <a:xfrm>
              <a:off x="4800" y="2592"/>
              <a:ext cx="576" cy="8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86832" name="Rectangle 16"/>
            <p:cNvSpPr>
              <a:spLocks noChangeArrowheads="1"/>
            </p:cNvSpPr>
            <p:nvPr/>
          </p:nvSpPr>
          <p:spPr bwMode="auto">
            <a:xfrm>
              <a:off x="4032" y="3216"/>
              <a:ext cx="576" cy="7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186833" name="AutoShape 17"/>
            <p:cNvCxnSpPr>
              <a:cxnSpLocks noChangeShapeType="1"/>
              <a:stCxn id="1186826" idx="3"/>
              <a:endCxn id="1186829" idx="1"/>
            </p:cNvCxnSpPr>
            <p:nvPr/>
          </p:nvCxnSpPr>
          <p:spPr bwMode="auto">
            <a:xfrm>
              <a:off x="1200" y="2040"/>
              <a:ext cx="1296" cy="552"/>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4" name="AutoShape 18"/>
            <p:cNvCxnSpPr>
              <a:cxnSpLocks noChangeShapeType="1"/>
              <a:stCxn id="1186827" idx="3"/>
              <a:endCxn id="1186829" idx="1"/>
            </p:cNvCxnSpPr>
            <p:nvPr/>
          </p:nvCxnSpPr>
          <p:spPr bwMode="auto">
            <a:xfrm flipV="1">
              <a:off x="1152" y="2592"/>
              <a:ext cx="1344" cy="21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5" name="AutoShape 19"/>
            <p:cNvCxnSpPr>
              <a:cxnSpLocks noChangeShapeType="1"/>
              <a:stCxn id="1186828" idx="3"/>
              <a:endCxn id="1186829" idx="1"/>
            </p:cNvCxnSpPr>
            <p:nvPr/>
          </p:nvCxnSpPr>
          <p:spPr bwMode="auto">
            <a:xfrm flipV="1">
              <a:off x="1728" y="2592"/>
              <a:ext cx="768" cy="100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6" name="AutoShape 20"/>
            <p:cNvCxnSpPr>
              <a:cxnSpLocks noChangeShapeType="1"/>
              <a:stCxn id="1186830" idx="1"/>
              <a:endCxn id="1186829" idx="3"/>
            </p:cNvCxnSpPr>
            <p:nvPr/>
          </p:nvCxnSpPr>
          <p:spPr bwMode="auto">
            <a:xfrm flipH="1">
              <a:off x="3264" y="2016"/>
              <a:ext cx="768" cy="576"/>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7" name="AutoShape 21"/>
            <p:cNvCxnSpPr>
              <a:cxnSpLocks noChangeShapeType="1"/>
              <a:stCxn id="1186831" idx="1"/>
              <a:endCxn id="1186829" idx="3"/>
            </p:cNvCxnSpPr>
            <p:nvPr/>
          </p:nvCxnSpPr>
          <p:spPr bwMode="auto">
            <a:xfrm flipH="1" flipV="1">
              <a:off x="3264" y="2592"/>
              <a:ext cx="1536" cy="408"/>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86838" name="AutoShape 22"/>
            <p:cNvCxnSpPr>
              <a:cxnSpLocks noChangeShapeType="1"/>
              <a:stCxn id="1186832" idx="1"/>
              <a:endCxn id="1186829" idx="3"/>
            </p:cNvCxnSpPr>
            <p:nvPr/>
          </p:nvCxnSpPr>
          <p:spPr bwMode="auto">
            <a:xfrm flipH="1" flipV="1">
              <a:off x="3264" y="2592"/>
              <a:ext cx="768" cy="984"/>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r>
              <a:rPr lang="en-US"/>
              <a:t>Data Mining and Visualization</a:t>
            </a:r>
          </a:p>
        </p:txBody>
      </p:sp>
      <p:sp>
        <p:nvSpPr>
          <p:cNvPr id="21507" name="Rectangle 3"/>
          <p:cNvSpPr>
            <a:spLocks noGrp="1" noChangeArrowheads="1"/>
          </p:cNvSpPr>
          <p:nvPr>
            <p:ph type="body" idx="1"/>
          </p:nvPr>
        </p:nvSpPr>
        <p:spPr>
          <a:xfrm>
            <a:off x="609600" y="1066800"/>
            <a:ext cx="7772400" cy="4114800"/>
          </a:xfrm>
        </p:spPr>
        <p:txBody>
          <a:bodyPr/>
          <a:lstStyle/>
          <a:p>
            <a:pPr>
              <a:lnSpc>
                <a:spcPct val="90000"/>
              </a:lnSpc>
            </a:pPr>
            <a:r>
              <a:rPr lang="en-US" sz="2400"/>
              <a:t>Knowledge discovery using a blend of statistical, AI, and computer graphics techniques</a:t>
            </a:r>
          </a:p>
          <a:p>
            <a:pPr>
              <a:lnSpc>
                <a:spcPct val="90000"/>
              </a:lnSpc>
            </a:pPr>
            <a:r>
              <a:rPr lang="en-US" sz="2400"/>
              <a:t>Goals:</a:t>
            </a:r>
          </a:p>
          <a:p>
            <a:pPr lvl="1">
              <a:lnSpc>
                <a:spcPct val="90000"/>
              </a:lnSpc>
            </a:pPr>
            <a:r>
              <a:rPr lang="en-US" sz="2000"/>
              <a:t>Explain observed events or conditions</a:t>
            </a:r>
          </a:p>
          <a:p>
            <a:pPr lvl="1">
              <a:lnSpc>
                <a:spcPct val="90000"/>
              </a:lnSpc>
            </a:pPr>
            <a:r>
              <a:rPr lang="en-US" sz="2000"/>
              <a:t>Confirm hypotheses</a:t>
            </a:r>
          </a:p>
          <a:p>
            <a:pPr lvl="1">
              <a:lnSpc>
                <a:spcPct val="90000"/>
              </a:lnSpc>
            </a:pPr>
            <a:r>
              <a:rPr lang="en-US" sz="2000"/>
              <a:t>Explore data for new or unexpected relationships</a:t>
            </a:r>
          </a:p>
          <a:p>
            <a:pPr>
              <a:lnSpc>
                <a:spcPct val="90000"/>
              </a:lnSpc>
            </a:pPr>
            <a:r>
              <a:rPr lang="en-US" sz="2400"/>
              <a:t>Techniques</a:t>
            </a:r>
          </a:p>
          <a:p>
            <a:pPr lvl="1">
              <a:lnSpc>
                <a:spcPct val="90000"/>
              </a:lnSpc>
            </a:pPr>
            <a:r>
              <a:rPr lang="en-US" sz="2000"/>
              <a:t>Case-based reasoning</a:t>
            </a:r>
          </a:p>
          <a:p>
            <a:pPr lvl="1">
              <a:lnSpc>
                <a:spcPct val="90000"/>
              </a:lnSpc>
            </a:pPr>
            <a:r>
              <a:rPr lang="en-US" sz="2000"/>
              <a:t>Rule discovery</a:t>
            </a:r>
          </a:p>
          <a:p>
            <a:pPr lvl="1">
              <a:lnSpc>
                <a:spcPct val="90000"/>
              </a:lnSpc>
            </a:pPr>
            <a:r>
              <a:rPr lang="en-US" sz="2000"/>
              <a:t>Signal processing</a:t>
            </a:r>
          </a:p>
          <a:p>
            <a:pPr lvl="1">
              <a:lnSpc>
                <a:spcPct val="90000"/>
              </a:lnSpc>
            </a:pPr>
            <a:r>
              <a:rPr lang="en-US" sz="2000"/>
              <a:t>Neural nets</a:t>
            </a:r>
          </a:p>
          <a:p>
            <a:pPr lvl="1">
              <a:lnSpc>
                <a:spcPct val="90000"/>
              </a:lnSpc>
            </a:pPr>
            <a:r>
              <a:rPr lang="en-US" sz="2000"/>
              <a:t>Fractals</a:t>
            </a:r>
          </a:p>
          <a:p>
            <a:pPr>
              <a:lnSpc>
                <a:spcPct val="90000"/>
              </a:lnSpc>
            </a:pPr>
            <a:r>
              <a:rPr lang="en-US" sz="2400"/>
              <a:t>Data visualization – representing data in graphical/multimedia formats for analysis</a:t>
            </a:r>
          </a:p>
          <a:p>
            <a:pPr lvl="1">
              <a:lnSpc>
                <a:spcPct val="90000"/>
              </a:lnSpc>
            </a:pPr>
            <a:endParaRPr lang="en-US" sz="2000"/>
          </a:p>
        </p:txBody>
      </p:sp>
      <p:sp>
        <p:nvSpPr>
          <p:cNvPr id="2" name="Date Placeholder 1"/>
          <p:cNvSpPr>
            <a:spLocks noGrp="1"/>
          </p:cNvSpPr>
          <p:nvPr>
            <p:ph type="dt" sz="half" idx="10"/>
          </p:nvPr>
        </p:nvSpPr>
        <p:spPr/>
        <p:txBody>
          <a:bodyPr/>
          <a:lstStyle/>
          <a:p>
            <a:pPr>
              <a:defRPr/>
            </a:pPr>
            <a:r>
              <a:rPr lang="en-US" smtClean="0"/>
              <a:t>IS 257 – Fall 2014</a:t>
            </a:r>
            <a:endParaRPr lang="en-US"/>
          </a:p>
        </p:txBody>
      </p:sp>
    </p:spTree>
    <p:extLst>
      <p:ext uri="{BB962C8B-B14F-4D97-AF65-F5344CB8AC3E}">
        <p14:creationId xmlns:p14="http://schemas.microsoft.com/office/powerpoint/2010/main" val="10921816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7844" name="Rectangle 4"/>
          <p:cNvSpPr>
            <a:spLocks noGrp="1" noChangeArrowheads="1"/>
          </p:cNvSpPr>
          <p:nvPr>
            <p:ph type="title"/>
          </p:nvPr>
        </p:nvSpPr>
        <p:spPr/>
        <p:txBody>
          <a:bodyPr/>
          <a:lstStyle/>
          <a:p>
            <a:pPr eaLnBrk="1" hangingPunct="1">
              <a:defRPr/>
            </a:pPr>
            <a:r>
              <a:rPr lang="en-US" smtClean="0">
                <a:cs typeface="+mj-cs"/>
              </a:rPr>
              <a:t>Data Mining</a:t>
            </a:r>
          </a:p>
        </p:txBody>
      </p:sp>
      <p:sp>
        <p:nvSpPr>
          <p:cNvPr id="1187845" name="Rectangle 5"/>
          <p:cNvSpPr>
            <a:spLocks noGrp="1" noChangeArrowheads="1"/>
          </p:cNvSpPr>
          <p:nvPr>
            <p:ph type="body" idx="1"/>
          </p:nvPr>
        </p:nvSpPr>
        <p:spPr/>
        <p:txBody>
          <a:bodyPr/>
          <a:lstStyle/>
          <a:p>
            <a:pPr eaLnBrk="1" hangingPunct="1">
              <a:defRPr/>
            </a:pPr>
            <a:r>
              <a:rPr lang="en-US" dirty="0" smtClean="0">
                <a:cs typeface="+mn-cs"/>
              </a:rPr>
              <a:t>Data mining is knowledge discovery rather than question answering</a:t>
            </a:r>
          </a:p>
          <a:p>
            <a:pPr lvl="1" eaLnBrk="1" hangingPunct="1">
              <a:defRPr/>
            </a:pPr>
            <a:r>
              <a:rPr lang="en-US" dirty="0" smtClean="0"/>
              <a:t>May have no pre-formulated questions</a:t>
            </a:r>
          </a:p>
          <a:p>
            <a:pPr lvl="1" eaLnBrk="1" hangingPunct="1">
              <a:defRPr/>
            </a:pPr>
            <a:r>
              <a:rPr lang="en-US" dirty="0" smtClean="0"/>
              <a:t>Derived from </a:t>
            </a:r>
          </a:p>
          <a:p>
            <a:pPr lvl="2" eaLnBrk="1" hangingPunct="1">
              <a:defRPr/>
            </a:pPr>
            <a:r>
              <a:rPr lang="en-US" dirty="0" smtClean="0"/>
              <a:t>Traditional Statistics</a:t>
            </a:r>
          </a:p>
          <a:p>
            <a:pPr lvl="2" eaLnBrk="1" hangingPunct="1">
              <a:defRPr/>
            </a:pPr>
            <a:r>
              <a:rPr lang="en-US" dirty="0" smtClean="0"/>
              <a:t>Artificial intelligence</a:t>
            </a:r>
          </a:p>
          <a:p>
            <a:pPr lvl="2" eaLnBrk="1" hangingPunct="1">
              <a:defRPr/>
            </a:pPr>
            <a:r>
              <a:rPr lang="en-US" dirty="0" smtClean="0"/>
              <a:t>Computer graphics (visualization)</a:t>
            </a:r>
          </a:p>
          <a:p>
            <a:pPr eaLnBrk="1" hangingPunct="1">
              <a:defRPr/>
            </a:pPr>
            <a:r>
              <a:rPr lang="en-US" dirty="0" smtClean="0"/>
              <a:t>Another term used is “Analytics” which covers much of the same topics</a:t>
            </a:r>
          </a:p>
          <a:p>
            <a:pPr lvl="1" eaLnBrk="1" hangingPunct="1">
              <a:defRP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8868" name="Rectangle 4"/>
          <p:cNvSpPr>
            <a:spLocks noGrp="1" noChangeArrowheads="1"/>
          </p:cNvSpPr>
          <p:nvPr>
            <p:ph type="title"/>
          </p:nvPr>
        </p:nvSpPr>
        <p:spPr/>
        <p:txBody>
          <a:bodyPr/>
          <a:lstStyle/>
          <a:p>
            <a:pPr eaLnBrk="1" hangingPunct="1">
              <a:defRPr/>
            </a:pPr>
            <a:r>
              <a:rPr lang="en-US" smtClean="0">
                <a:cs typeface="+mj-cs"/>
              </a:rPr>
              <a:t>Goals of Data Mining</a:t>
            </a:r>
          </a:p>
        </p:txBody>
      </p:sp>
      <p:sp>
        <p:nvSpPr>
          <p:cNvPr id="1188869" name="Rectangle 5"/>
          <p:cNvSpPr>
            <a:spLocks noGrp="1" noChangeArrowheads="1"/>
          </p:cNvSpPr>
          <p:nvPr>
            <p:ph type="body" idx="1"/>
          </p:nvPr>
        </p:nvSpPr>
        <p:spPr/>
        <p:txBody>
          <a:bodyPr/>
          <a:lstStyle/>
          <a:p>
            <a:pPr eaLnBrk="1" hangingPunct="1">
              <a:defRPr/>
            </a:pPr>
            <a:r>
              <a:rPr lang="en-US" sz="2800" smtClean="0">
                <a:cs typeface="+mn-cs"/>
              </a:rPr>
              <a:t>Explanatory </a:t>
            </a:r>
          </a:p>
          <a:p>
            <a:pPr lvl="1" eaLnBrk="1" hangingPunct="1">
              <a:defRPr/>
            </a:pPr>
            <a:r>
              <a:rPr lang="en-US" sz="2400" smtClean="0"/>
              <a:t>Explain some observed event or situation </a:t>
            </a:r>
          </a:p>
          <a:p>
            <a:pPr lvl="2" eaLnBrk="1" hangingPunct="1">
              <a:defRPr/>
            </a:pPr>
            <a:r>
              <a:rPr lang="en-US" sz="2000" smtClean="0"/>
              <a:t>Why have the sales of SUVs increased in California but not in Oregon?</a:t>
            </a:r>
          </a:p>
          <a:p>
            <a:pPr eaLnBrk="1" hangingPunct="1">
              <a:defRPr/>
            </a:pPr>
            <a:r>
              <a:rPr lang="en-US" sz="2800" smtClean="0">
                <a:cs typeface="+mn-cs"/>
              </a:rPr>
              <a:t>Confirmatory</a:t>
            </a:r>
          </a:p>
          <a:p>
            <a:pPr lvl="1" eaLnBrk="1" hangingPunct="1">
              <a:defRPr/>
            </a:pPr>
            <a:r>
              <a:rPr lang="en-US" sz="2400" smtClean="0"/>
              <a:t>To confirm a hypothesis</a:t>
            </a:r>
          </a:p>
          <a:p>
            <a:pPr lvl="2" eaLnBrk="1" hangingPunct="1">
              <a:defRPr/>
            </a:pPr>
            <a:r>
              <a:rPr lang="en-US" sz="2000" smtClean="0"/>
              <a:t>Whether 2-income families are more likely to buy family medical coverage</a:t>
            </a:r>
          </a:p>
          <a:p>
            <a:pPr eaLnBrk="1" hangingPunct="1">
              <a:defRPr/>
            </a:pPr>
            <a:r>
              <a:rPr lang="en-US" sz="2800" smtClean="0">
                <a:cs typeface="+mn-cs"/>
              </a:rPr>
              <a:t>Exploratory</a:t>
            </a:r>
          </a:p>
          <a:p>
            <a:pPr lvl="1" eaLnBrk="1" hangingPunct="1">
              <a:defRPr/>
            </a:pPr>
            <a:r>
              <a:rPr lang="en-US" sz="2400" smtClean="0"/>
              <a:t>To analyze data for new or unexpected relationships</a:t>
            </a:r>
          </a:p>
          <a:p>
            <a:pPr lvl="2" eaLnBrk="1" hangingPunct="1">
              <a:defRPr/>
            </a:pPr>
            <a:r>
              <a:rPr lang="en-US" sz="2000" smtClean="0"/>
              <a:t>What spending patterns seem to indicate credit card fraud?</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189892" name="Rectangle 4"/>
          <p:cNvSpPr>
            <a:spLocks noGrp="1" noChangeArrowheads="1"/>
          </p:cNvSpPr>
          <p:nvPr>
            <p:ph type="title"/>
          </p:nvPr>
        </p:nvSpPr>
        <p:spPr/>
        <p:txBody>
          <a:bodyPr/>
          <a:lstStyle/>
          <a:p>
            <a:pPr eaLnBrk="1" hangingPunct="1">
              <a:defRPr/>
            </a:pPr>
            <a:r>
              <a:rPr lang="en-US" smtClean="0">
                <a:cs typeface="+mj-cs"/>
              </a:rPr>
              <a:t>Data Mining Applications</a:t>
            </a:r>
          </a:p>
        </p:txBody>
      </p:sp>
      <p:sp>
        <p:nvSpPr>
          <p:cNvPr id="1189893" name="Rectangle 5"/>
          <p:cNvSpPr>
            <a:spLocks noGrp="1" noChangeArrowheads="1"/>
          </p:cNvSpPr>
          <p:nvPr>
            <p:ph type="body" idx="1"/>
          </p:nvPr>
        </p:nvSpPr>
        <p:spPr/>
        <p:txBody>
          <a:bodyPr/>
          <a:lstStyle/>
          <a:p>
            <a:pPr eaLnBrk="1" hangingPunct="1">
              <a:lnSpc>
                <a:spcPct val="90000"/>
              </a:lnSpc>
              <a:defRPr/>
            </a:pPr>
            <a:r>
              <a:rPr lang="en-US" sz="2800" smtClean="0">
                <a:cs typeface="+mn-cs"/>
              </a:rPr>
              <a:t>Profiling Populations</a:t>
            </a:r>
          </a:p>
          <a:p>
            <a:pPr eaLnBrk="1" hangingPunct="1">
              <a:lnSpc>
                <a:spcPct val="90000"/>
              </a:lnSpc>
              <a:defRPr/>
            </a:pPr>
            <a:r>
              <a:rPr lang="en-US" sz="2800" smtClean="0">
                <a:cs typeface="+mn-cs"/>
              </a:rPr>
              <a:t>Analysis of business trends</a:t>
            </a:r>
          </a:p>
          <a:p>
            <a:pPr eaLnBrk="1" hangingPunct="1">
              <a:lnSpc>
                <a:spcPct val="90000"/>
              </a:lnSpc>
              <a:defRPr/>
            </a:pPr>
            <a:r>
              <a:rPr lang="en-US" sz="2800" smtClean="0">
                <a:cs typeface="+mn-cs"/>
              </a:rPr>
              <a:t>Target marketing</a:t>
            </a:r>
          </a:p>
          <a:p>
            <a:pPr eaLnBrk="1" hangingPunct="1">
              <a:lnSpc>
                <a:spcPct val="90000"/>
              </a:lnSpc>
              <a:defRPr/>
            </a:pPr>
            <a:r>
              <a:rPr lang="en-US" sz="2800" smtClean="0">
                <a:cs typeface="+mn-cs"/>
              </a:rPr>
              <a:t>Usage Analysis</a:t>
            </a:r>
          </a:p>
          <a:p>
            <a:pPr eaLnBrk="1" hangingPunct="1">
              <a:lnSpc>
                <a:spcPct val="90000"/>
              </a:lnSpc>
              <a:defRPr/>
            </a:pPr>
            <a:r>
              <a:rPr lang="en-US" sz="2800" smtClean="0">
                <a:cs typeface="+mn-cs"/>
              </a:rPr>
              <a:t>Campaign effectiveness</a:t>
            </a:r>
          </a:p>
          <a:p>
            <a:pPr eaLnBrk="1" hangingPunct="1">
              <a:lnSpc>
                <a:spcPct val="90000"/>
              </a:lnSpc>
              <a:defRPr/>
            </a:pPr>
            <a:r>
              <a:rPr lang="en-US" sz="2800" smtClean="0">
                <a:cs typeface="+mn-cs"/>
              </a:rPr>
              <a:t>Product affinity</a:t>
            </a:r>
          </a:p>
          <a:p>
            <a:pPr eaLnBrk="1" hangingPunct="1">
              <a:lnSpc>
                <a:spcPct val="90000"/>
              </a:lnSpc>
              <a:defRPr/>
            </a:pPr>
            <a:r>
              <a:rPr lang="en-US" sz="2800" smtClean="0">
                <a:cs typeface="+mn-cs"/>
              </a:rPr>
              <a:t>Customer Retention and Churn</a:t>
            </a:r>
          </a:p>
          <a:p>
            <a:pPr eaLnBrk="1" hangingPunct="1">
              <a:lnSpc>
                <a:spcPct val="90000"/>
              </a:lnSpc>
              <a:defRPr/>
            </a:pPr>
            <a:r>
              <a:rPr lang="en-US" sz="2800" smtClean="0">
                <a:cs typeface="+mn-cs"/>
              </a:rPr>
              <a:t>Profitability Analysis</a:t>
            </a:r>
          </a:p>
          <a:p>
            <a:pPr eaLnBrk="1" hangingPunct="1">
              <a:lnSpc>
                <a:spcPct val="90000"/>
              </a:lnSpc>
              <a:defRPr/>
            </a:pPr>
            <a:r>
              <a:rPr lang="en-US" sz="2800" smtClean="0">
                <a:cs typeface="+mn-cs"/>
              </a:rPr>
              <a:t>Customer Value Analysis</a:t>
            </a:r>
          </a:p>
          <a:p>
            <a:pPr eaLnBrk="1" hangingPunct="1">
              <a:lnSpc>
                <a:spcPct val="90000"/>
              </a:lnSpc>
              <a:defRPr/>
            </a:pPr>
            <a:r>
              <a:rPr lang="en-US" sz="2800" smtClean="0">
                <a:cs typeface="+mn-cs"/>
              </a:rPr>
              <a:t>Up-Selling</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02181" name="Rectangle 5"/>
          <p:cNvSpPr>
            <a:spLocks noGrp="1" noChangeArrowheads="1"/>
          </p:cNvSpPr>
          <p:nvPr>
            <p:ph type="title"/>
          </p:nvPr>
        </p:nvSpPr>
        <p:spPr/>
        <p:txBody>
          <a:bodyPr/>
          <a:lstStyle/>
          <a:p>
            <a:pPr eaLnBrk="1" hangingPunct="1">
              <a:defRPr/>
            </a:pPr>
            <a:r>
              <a:rPr lang="en-US" sz="3600" smtClean="0">
                <a:cs typeface="+mj-cs"/>
              </a:rPr>
              <a:t>How Can We Do Data Mining?</a:t>
            </a:r>
          </a:p>
        </p:txBody>
      </p:sp>
      <p:sp>
        <p:nvSpPr>
          <p:cNvPr id="1202182" name="Rectangle 6"/>
          <p:cNvSpPr>
            <a:spLocks noGrp="1" noChangeArrowheads="1"/>
          </p:cNvSpPr>
          <p:nvPr>
            <p:ph type="body" idx="1"/>
          </p:nvPr>
        </p:nvSpPr>
        <p:spPr/>
        <p:txBody>
          <a:bodyPr/>
          <a:lstStyle/>
          <a:p>
            <a:pPr eaLnBrk="1" hangingPunct="1">
              <a:defRPr/>
            </a:pPr>
            <a:r>
              <a:rPr lang="en-US" smtClean="0">
                <a:cs typeface="+mn-cs"/>
              </a:rPr>
              <a:t>By Utilizing the CRISP-DM Methodology	</a:t>
            </a:r>
          </a:p>
          <a:p>
            <a:pPr lvl="1" eaLnBrk="1" hangingPunct="1">
              <a:defRPr/>
            </a:pPr>
            <a:r>
              <a:rPr lang="en-US" smtClean="0"/>
              <a:t>a standard process </a:t>
            </a:r>
          </a:p>
          <a:p>
            <a:pPr lvl="1" eaLnBrk="1" hangingPunct="1">
              <a:defRPr/>
            </a:pPr>
            <a:r>
              <a:rPr lang="en-US" smtClean="0"/>
              <a:t>existing data</a:t>
            </a:r>
          </a:p>
          <a:p>
            <a:pPr lvl="1" eaLnBrk="1" hangingPunct="1">
              <a:defRPr/>
            </a:pPr>
            <a:r>
              <a:rPr lang="en-US" smtClean="0"/>
              <a:t>software technologies </a:t>
            </a:r>
          </a:p>
          <a:p>
            <a:pPr lvl="1" eaLnBrk="1" hangingPunct="1">
              <a:defRPr/>
            </a:pPr>
            <a:r>
              <a:rPr lang="en-US" smtClean="0"/>
              <a:t>situational expertise</a:t>
            </a:r>
          </a:p>
        </p:txBody>
      </p:sp>
      <p:graphicFrame>
        <p:nvGraphicFramePr>
          <p:cNvPr id="97284" name="Object 4"/>
          <p:cNvGraphicFramePr>
            <a:graphicFrameLocks noChangeAspect="1"/>
          </p:cNvGraphicFramePr>
          <p:nvPr/>
        </p:nvGraphicFramePr>
        <p:xfrm>
          <a:off x="5181600" y="2971800"/>
          <a:ext cx="3706813" cy="3425825"/>
        </p:xfrm>
        <a:graphic>
          <a:graphicData uri="http://schemas.openxmlformats.org/presentationml/2006/ole">
            <mc:AlternateContent xmlns:mc="http://schemas.openxmlformats.org/markup-compatibility/2006">
              <mc:Choice xmlns:v="urn:schemas-microsoft-com:vml" Requires="v">
                <p:oleObj spid="_x0000_s97312" name="Clip" r:id="rId4" imgW="3708400" imgH="3429000" progId="MS_ClipArt_Gallery.5">
                  <p:embed/>
                </p:oleObj>
              </mc:Choice>
              <mc:Fallback>
                <p:oleObj name="Clip" r:id="rId4" imgW="3708400" imgH="3429000" progId="MS_ClipArt_Gallery.5">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971800"/>
                        <a:ext cx="3706813" cy="342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202183" name="Text Box 7"/>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04229" name="Rectangle 5"/>
          <p:cNvSpPr>
            <a:spLocks noGrp="1" noChangeArrowheads="1"/>
          </p:cNvSpPr>
          <p:nvPr>
            <p:ph type="title"/>
          </p:nvPr>
        </p:nvSpPr>
        <p:spPr/>
        <p:txBody>
          <a:bodyPr/>
          <a:lstStyle/>
          <a:p>
            <a:pPr eaLnBrk="1" hangingPunct="1">
              <a:defRPr/>
            </a:pPr>
            <a:r>
              <a:rPr lang="en-US" smtClean="0">
                <a:cs typeface="+mj-cs"/>
              </a:rPr>
              <a:t>Process Standardization</a:t>
            </a:r>
          </a:p>
        </p:txBody>
      </p:sp>
      <p:sp>
        <p:nvSpPr>
          <p:cNvPr id="1204230" name="Rectangle 6"/>
          <p:cNvSpPr>
            <a:spLocks noGrp="1" noChangeArrowheads="1"/>
          </p:cNvSpPr>
          <p:nvPr>
            <p:ph type="body" idx="1"/>
          </p:nvPr>
        </p:nvSpPr>
        <p:spPr/>
        <p:txBody>
          <a:bodyPr/>
          <a:lstStyle/>
          <a:p>
            <a:pPr eaLnBrk="1" hangingPunct="1">
              <a:lnSpc>
                <a:spcPct val="90000"/>
              </a:lnSpc>
              <a:defRPr/>
            </a:pPr>
            <a:r>
              <a:rPr lang="en-US" sz="2400" dirty="0" smtClean="0">
                <a:cs typeface="+mn-cs"/>
              </a:rPr>
              <a:t>CRISP-DM: </a:t>
            </a:r>
          </a:p>
          <a:p>
            <a:pPr eaLnBrk="1" hangingPunct="1">
              <a:lnSpc>
                <a:spcPct val="90000"/>
              </a:lnSpc>
              <a:defRPr/>
            </a:pPr>
            <a:r>
              <a:rPr lang="en-US" sz="2400" dirty="0" err="1" smtClean="0">
                <a:solidFill>
                  <a:srgbClr val="FF0000"/>
                </a:solidFill>
                <a:cs typeface="+mn-cs"/>
              </a:rPr>
              <a:t>CR</a:t>
            </a:r>
            <a:r>
              <a:rPr lang="en-US" sz="2400" dirty="0" err="1" smtClean="0">
                <a:cs typeface="+mn-cs"/>
              </a:rPr>
              <a:t>oss</a:t>
            </a:r>
            <a:r>
              <a:rPr lang="en-US" sz="2400" dirty="0" smtClean="0">
                <a:cs typeface="+mn-cs"/>
              </a:rPr>
              <a:t> </a:t>
            </a:r>
            <a:r>
              <a:rPr lang="en-US" sz="2400" dirty="0" smtClean="0">
                <a:solidFill>
                  <a:srgbClr val="FF0000"/>
                </a:solidFill>
                <a:cs typeface="+mn-cs"/>
              </a:rPr>
              <a:t>I</a:t>
            </a:r>
            <a:r>
              <a:rPr lang="en-US" sz="2400" dirty="0" smtClean="0">
                <a:cs typeface="+mn-cs"/>
              </a:rPr>
              <a:t>ndustry </a:t>
            </a:r>
            <a:r>
              <a:rPr lang="en-US" sz="2400" dirty="0" smtClean="0">
                <a:solidFill>
                  <a:srgbClr val="FF0000"/>
                </a:solidFill>
                <a:cs typeface="+mn-cs"/>
              </a:rPr>
              <a:t>S</a:t>
            </a:r>
            <a:r>
              <a:rPr lang="en-US" sz="2400" dirty="0" smtClean="0">
                <a:cs typeface="+mn-cs"/>
              </a:rPr>
              <a:t>tandard </a:t>
            </a:r>
            <a:r>
              <a:rPr lang="en-US" sz="2400" dirty="0" smtClean="0">
                <a:solidFill>
                  <a:srgbClr val="FF0000"/>
                </a:solidFill>
                <a:cs typeface="+mn-cs"/>
              </a:rPr>
              <a:t>P</a:t>
            </a:r>
            <a:r>
              <a:rPr lang="en-US" sz="2400" dirty="0" smtClean="0">
                <a:cs typeface="+mn-cs"/>
              </a:rPr>
              <a:t>rocess for </a:t>
            </a:r>
            <a:r>
              <a:rPr lang="en-US" sz="2400" dirty="0" smtClean="0">
                <a:solidFill>
                  <a:srgbClr val="FF0000"/>
                </a:solidFill>
                <a:cs typeface="+mn-cs"/>
              </a:rPr>
              <a:t>D</a:t>
            </a:r>
            <a:r>
              <a:rPr lang="en-US" sz="2400" dirty="0" smtClean="0">
                <a:cs typeface="+mn-cs"/>
              </a:rPr>
              <a:t>ata </a:t>
            </a:r>
            <a:r>
              <a:rPr lang="en-US" sz="2400" dirty="0" smtClean="0">
                <a:solidFill>
                  <a:srgbClr val="FF0000"/>
                </a:solidFill>
                <a:cs typeface="+mn-cs"/>
              </a:rPr>
              <a:t>M</a:t>
            </a:r>
            <a:r>
              <a:rPr lang="en-US" sz="2400" dirty="0" smtClean="0">
                <a:cs typeface="+mn-cs"/>
              </a:rPr>
              <a:t>ining</a:t>
            </a:r>
          </a:p>
          <a:p>
            <a:pPr eaLnBrk="1" hangingPunct="1">
              <a:lnSpc>
                <a:spcPct val="90000"/>
              </a:lnSpc>
              <a:defRPr/>
            </a:pPr>
            <a:r>
              <a:rPr lang="en-US" sz="2400" dirty="0" smtClean="0">
                <a:cs typeface="+mn-cs"/>
              </a:rPr>
              <a:t>Initiative launched Sept.1996</a:t>
            </a:r>
          </a:p>
          <a:p>
            <a:pPr eaLnBrk="1" hangingPunct="1">
              <a:lnSpc>
                <a:spcPct val="90000"/>
              </a:lnSpc>
              <a:defRPr/>
            </a:pPr>
            <a:r>
              <a:rPr lang="en-US" sz="2400" dirty="0" smtClean="0">
                <a:cs typeface="+mn-cs"/>
              </a:rPr>
              <a:t>SPSS/ISL, NCR, Daimler-Benz, OHRA</a:t>
            </a:r>
          </a:p>
          <a:p>
            <a:pPr eaLnBrk="1" hangingPunct="1">
              <a:lnSpc>
                <a:spcPct val="90000"/>
              </a:lnSpc>
              <a:defRPr/>
            </a:pPr>
            <a:r>
              <a:rPr lang="en-US" sz="2400" dirty="0" smtClean="0">
                <a:cs typeface="+mn-cs"/>
              </a:rPr>
              <a:t>Funding from European commission</a:t>
            </a:r>
          </a:p>
          <a:p>
            <a:pPr eaLnBrk="1" hangingPunct="1">
              <a:lnSpc>
                <a:spcPct val="90000"/>
              </a:lnSpc>
              <a:defRPr/>
            </a:pPr>
            <a:r>
              <a:rPr lang="en-US" sz="2400" dirty="0" smtClean="0">
                <a:cs typeface="+mn-cs"/>
              </a:rPr>
              <a:t>Over 200 members of the CRISP-DM SIG worldwide</a:t>
            </a:r>
          </a:p>
          <a:p>
            <a:pPr lvl="1" eaLnBrk="1" hangingPunct="1">
              <a:lnSpc>
                <a:spcPct val="90000"/>
              </a:lnSpc>
              <a:defRPr/>
            </a:pPr>
            <a:r>
              <a:rPr lang="en-US" sz="2000" dirty="0" smtClean="0"/>
              <a:t>DM Vendors  - SPSS, NCR, IBM, SAS, SGI, Data Distilleries, </a:t>
            </a:r>
            <a:r>
              <a:rPr lang="en-US" sz="2000" dirty="0" err="1" smtClean="0"/>
              <a:t>Syllogic</a:t>
            </a:r>
            <a:r>
              <a:rPr lang="en-US" sz="2000" dirty="0" smtClean="0"/>
              <a:t>, Magnify,  ..</a:t>
            </a:r>
          </a:p>
          <a:p>
            <a:pPr lvl="1" eaLnBrk="1" hangingPunct="1">
              <a:lnSpc>
                <a:spcPct val="90000"/>
              </a:lnSpc>
              <a:defRPr/>
            </a:pPr>
            <a:r>
              <a:rPr lang="en-US" sz="2000" dirty="0" smtClean="0"/>
              <a:t>System Suppliers / consultants - Cap Gemini, ICL Retail, Deloitte &amp; </a:t>
            </a:r>
            <a:r>
              <a:rPr lang="en-US" sz="2000" dirty="0" err="1" smtClean="0"/>
              <a:t>Touche</a:t>
            </a:r>
            <a:r>
              <a:rPr lang="en-US" sz="2000" dirty="0" smtClean="0"/>
              <a:t>, …</a:t>
            </a:r>
          </a:p>
          <a:p>
            <a:pPr lvl="1" eaLnBrk="1" hangingPunct="1">
              <a:lnSpc>
                <a:spcPct val="90000"/>
              </a:lnSpc>
              <a:defRPr/>
            </a:pPr>
            <a:r>
              <a:rPr lang="en-US" sz="2000" dirty="0" smtClean="0"/>
              <a:t>End Users  - BT, ABB, Lloyds Bank, </a:t>
            </a:r>
            <a:r>
              <a:rPr lang="en-US" sz="2000" dirty="0" err="1" smtClean="0"/>
              <a:t>AirTouch</a:t>
            </a:r>
            <a:r>
              <a:rPr lang="en-US" sz="2000" dirty="0" smtClean="0"/>
              <a:t>, Experian, ...</a:t>
            </a:r>
          </a:p>
          <a:p>
            <a:pPr eaLnBrk="1" hangingPunct="1">
              <a:lnSpc>
                <a:spcPct val="90000"/>
              </a:lnSpc>
              <a:defRPr/>
            </a:pPr>
            <a:endParaRPr lang="en-US" sz="2400" dirty="0" smtClean="0">
              <a:cs typeface="+mn-cs"/>
            </a:endParaRPr>
          </a:p>
        </p:txBody>
      </p:sp>
      <p:sp>
        <p:nvSpPr>
          <p:cNvPr id="1204228"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05250" name="Rectangle 2"/>
          <p:cNvSpPr>
            <a:spLocks noGrp="1" noChangeArrowheads="1"/>
          </p:cNvSpPr>
          <p:nvPr>
            <p:ph type="title"/>
          </p:nvPr>
        </p:nvSpPr>
        <p:spPr/>
        <p:txBody>
          <a:bodyPr/>
          <a:lstStyle/>
          <a:p>
            <a:pPr eaLnBrk="1" hangingPunct="1">
              <a:defRPr/>
            </a:pPr>
            <a:r>
              <a:rPr lang="en-US" smtClean="0">
                <a:cs typeface="+mj-cs"/>
              </a:rPr>
              <a:t>CRISP-DM</a:t>
            </a:r>
          </a:p>
        </p:txBody>
      </p:sp>
      <p:sp>
        <p:nvSpPr>
          <p:cNvPr id="1205251" name="Rectangle 3"/>
          <p:cNvSpPr>
            <a:spLocks noGrp="1" noChangeArrowheads="1"/>
          </p:cNvSpPr>
          <p:nvPr>
            <p:ph type="body" idx="1"/>
          </p:nvPr>
        </p:nvSpPr>
        <p:spPr/>
        <p:txBody>
          <a:bodyPr/>
          <a:lstStyle/>
          <a:p>
            <a:pPr eaLnBrk="1" hangingPunct="1">
              <a:defRPr/>
            </a:pPr>
            <a:r>
              <a:rPr lang="en-US" sz="2800" smtClean="0">
                <a:effectLst>
                  <a:outerShdw blurRad="38100" dist="38100" dir="2700000" algn="tl">
                    <a:srgbClr val="DDDDDD"/>
                  </a:outerShdw>
                </a:effectLst>
                <a:cs typeface="+mn-cs"/>
              </a:rPr>
              <a:t>Non-proprietary</a:t>
            </a:r>
          </a:p>
          <a:p>
            <a:pPr eaLnBrk="1" hangingPunct="1">
              <a:defRPr/>
            </a:pPr>
            <a:r>
              <a:rPr lang="en-US" sz="2800" smtClean="0">
                <a:effectLst>
                  <a:outerShdw blurRad="38100" dist="38100" dir="2700000" algn="tl">
                    <a:srgbClr val="DDDDDD"/>
                  </a:outerShdw>
                </a:effectLst>
                <a:cs typeface="+mn-cs"/>
              </a:rPr>
              <a:t>Application/Industry neutral</a:t>
            </a:r>
          </a:p>
          <a:p>
            <a:pPr eaLnBrk="1" hangingPunct="1">
              <a:defRPr/>
            </a:pPr>
            <a:r>
              <a:rPr lang="en-US" sz="2800" smtClean="0">
                <a:effectLst>
                  <a:outerShdw blurRad="38100" dist="38100" dir="2700000" algn="tl">
                    <a:srgbClr val="DDDDDD"/>
                  </a:outerShdw>
                </a:effectLst>
                <a:cs typeface="+mn-cs"/>
              </a:rPr>
              <a:t>Tool neutral</a:t>
            </a:r>
          </a:p>
          <a:p>
            <a:pPr eaLnBrk="1" hangingPunct="1">
              <a:defRPr/>
            </a:pPr>
            <a:r>
              <a:rPr lang="en-US" sz="2800" smtClean="0">
                <a:effectLst>
                  <a:outerShdw blurRad="38100" dist="38100" dir="2700000" algn="tl">
                    <a:srgbClr val="DDDDDD"/>
                  </a:outerShdw>
                </a:effectLst>
                <a:cs typeface="+mn-cs"/>
              </a:rPr>
              <a:t>Focus on business issues</a:t>
            </a:r>
          </a:p>
          <a:p>
            <a:pPr lvl="1" eaLnBrk="1" hangingPunct="1">
              <a:defRPr/>
            </a:pPr>
            <a:r>
              <a:rPr lang="en-US" sz="2400" smtClean="0">
                <a:effectLst>
                  <a:outerShdw blurRad="38100" dist="38100" dir="2700000" algn="tl">
                    <a:srgbClr val="DDDDDD"/>
                  </a:outerShdw>
                </a:effectLst>
              </a:rPr>
              <a:t>As well as technical analysis</a:t>
            </a:r>
          </a:p>
          <a:p>
            <a:pPr eaLnBrk="1" hangingPunct="1">
              <a:defRPr/>
            </a:pPr>
            <a:r>
              <a:rPr lang="en-US" sz="2800" smtClean="0">
                <a:effectLst>
                  <a:outerShdw blurRad="38100" dist="38100" dir="2700000" algn="tl">
                    <a:srgbClr val="DDDDDD"/>
                  </a:outerShdw>
                </a:effectLst>
                <a:cs typeface="+mn-cs"/>
              </a:rPr>
              <a:t>Framework for guidance</a:t>
            </a:r>
          </a:p>
          <a:p>
            <a:pPr eaLnBrk="1" hangingPunct="1">
              <a:defRPr/>
            </a:pPr>
            <a:r>
              <a:rPr lang="en-US" sz="2800" smtClean="0">
                <a:effectLst>
                  <a:outerShdw blurRad="38100" dist="38100" dir="2700000" algn="tl">
                    <a:srgbClr val="DDDDDD"/>
                  </a:outerShdw>
                </a:effectLst>
                <a:cs typeface="+mn-cs"/>
              </a:rPr>
              <a:t>Experience base</a:t>
            </a:r>
          </a:p>
          <a:p>
            <a:pPr lvl="1" eaLnBrk="1" hangingPunct="1">
              <a:defRPr/>
            </a:pPr>
            <a:r>
              <a:rPr lang="en-US" sz="2400" smtClean="0">
                <a:effectLst>
                  <a:outerShdw blurRad="38100" dist="38100" dir="2700000" algn="tl">
                    <a:srgbClr val="DDDDDD"/>
                  </a:outerShdw>
                </a:effectLst>
              </a:rPr>
              <a:t>Templates for Analysis</a:t>
            </a:r>
            <a:endParaRPr lang="en-US" sz="2000" smtClean="0">
              <a:effectLst>
                <a:outerShdw blurRad="38100" dist="38100" dir="2700000" algn="tl">
                  <a:srgbClr val="DDDDDD"/>
                </a:outerShdw>
              </a:effectLst>
            </a:endParaRPr>
          </a:p>
        </p:txBody>
      </p:sp>
      <p:pic>
        <p:nvPicPr>
          <p:cNvPr id="1205252" name="Picture 4"/>
          <p:cNvPicPr>
            <a:picLocks noGrp="1" noChangeAspect="1" noChangeArrowheads="1"/>
          </p:cNvPicPr>
          <p:nvPr>
            <p:ph type="clipArt" sz="half" idx="4294967295"/>
          </p:nvPr>
        </p:nvPicPr>
        <p:blipFill>
          <a:blip r:embed="rId3">
            <a:extLst>
              <a:ext uri="{28A0092B-C50C-407E-A947-70E740481C1C}">
                <a14:useLocalDpi xmlns:a14="http://schemas.microsoft.com/office/drawing/2010/main" val="0"/>
              </a:ext>
            </a:extLst>
          </a:blip>
          <a:srcRect/>
          <a:stretch>
            <a:fillRect/>
          </a:stretch>
        </p:blipFill>
        <p:spPr>
          <a:xfrm>
            <a:off x="5470525" y="1219200"/>
            <a:ext cx="3673475" cy="4953000"/>
          </a:xfrm>
        </p:spPr>
      </p:pic>
      <p:sp>
        <p:nvSpPr>
          <p:cNvPr id="1205253"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Date Placeholder 2"/>
          <p:cNvSpPr>
            <a:spLocks noGrp="1"/>
          </p:cNvSpPr>
          <p:nvPr>
            <p:ph type="dt" sz="quarter" idx="10"/>
          </p:nvPr>
        </p:nvSpPr>
        <p:spPr/>
        <p:txBody>
          <a:bodyPr/>
          <a:lstStyle/>
          <a:p>
            <a:pPr>
              <a:defRPr/>
            </a:pPr>
            <a:r>
              <a:rPr lang="en-US" smtClean="0"/>
              <a:t>IS 257 – Fall 2014</a:t>
            </a:r>
            <a:endParaRPr lang="en-US"/>
          </a:p>
        </p:txBody>
      </p:sp>
      <p:sp>
        <p:nvSpPr>
          <p:cNvPr id="1110018" name="Rectangle 2"/>
          <p:cNvSpPr>
            <a:spLocks noGrp="1" noChangeArrowheads="1"/>
          </p:cNvSpPr>
          <p:nvPr>
            <p:ph type="title"/>
          </p:nvPr>
        </p:nvSpPr>
        <p:spPr/>
        <p:txBody>
          <a:bodyPr/>
          <a:lstStyle/>
          <a:p>
            <a:pPr eaLnBrk="1" hangingPunct="1">
              <a:defRPr/>
            </a:pPr>
            <a:r>
              <a:rPr lang="en-US" sz="2400" smtClean="0">
                <a:cs typeface="+mj-cs"/>
              </a:rPr>
              <a:t>Problem: Heterogeneous Information Sources</a:t>
            </a:r>
          </a:p>
        </p:txBody>
      </p:sp>
      <p:sp>
        <p:nvSpPr>
          <p:cNvPr id="1110019" name="Rectangle 3"/>
          <p:cNvSpPr>
            <a:spLocks noChangeArrowheads="1"/>
          </p:cNvSpPr>
          <p:nvPr/>
        </p:nvSpPr>
        <p:spPr bwMode="auto">
          <a:xfrm>
            <a:off x="0" y="1839913"/>
            <a:ext cx="388778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a:spcBef>
                <a:spcPct val="20000"/>
              </a:spcBef>
              <a:defRPr/>
            </a:pPr>
            <a:r>
              <a:rPr lang="ja-JP" altLang="en-US" sz="2000" i="1">
                <a:latin typeface="Arial"/>
                <a:cs typeface="+mn-cs"/>
              </a:rPr>
              <a:t>“</a:t>
            </a:r>
            <a:r>
              <a:rPr lang="en-US" sz="2000" i="1">
                <a:latin typeface="Arial" charset="0"/>
                <a:cs typeface="+mn-cs"/>
              </a:rPr>
              <a:t>Heterogeneities are everywhere</a:t>
            </a:r>
            <a:r>
              <a:rPr lang="ja-JP" altLang="en-US" sz="2000" i="1">
                <a:latin typeface="Arial"/>
                <a:cs typeface="+mn-cs"/>
              </a:rPr>
              <a:t>”</a:t>
            </a:r>
            <a:endParaRPr lang="en-US" sz="2000" i="1">
              <a:latin typeface="Arial" charset="0"/>
              <a:cs typeface="+mn-cs"/>
            </a:endParaRPr>
          </a:p>
        </p:txBody>
      </p:sp>
      <p:sp>
        <p:nvSpPr>
          <p:cNvPr id="1110020" name="Rectangle 4"/>
          <p:cNvSpPr>
            <a:spLocks noChangeArrowheads="1"/>
          </p:cNvSpPr>
          <p:nvPr/>
        </p:nvSpPr>
        <p:spPr bwMode="auto">
          <a:xfrm>
            <a:off x="685800" y="4876800"/>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Different interfaces</a:t>
            </a:r>
          </a:p>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Different data representations</a:t>
            </a:r>
          </a:p>
          <a:p>
            <a:pPr marL="342900" indent="-342900" algn="l" eaLnBrk="0" hangingPunct="0">
              <a:spcBef>
                <a:spcPct val="20000"/>
              </a:spcBef>
              <a:buClr>
                <a:schemeClr val="accent2"/>
              </a:buClr>
              <a:buSzPct val="80000"/>
              <a:buFont typeface="Monotype Sorts" charset="0"/>
              <a:buChar char="p"/>
              <a:defRPr/>
            </a:pPr>
            <a:r>
              <a:rPr lang="en-US">
                <a:latin typeface="Tahoma" charset="0"/>
                <a:cs typeface="+mn-cs"/>
              </a:rPr>
              <a:t>Duplicate and inconsistent information</a:t>
            </a:r>
            <a:endParaRPr lang="en-US" sz="2800">
              <a:cs typeface="+mn-cs"/>
            </a:endParaRPr>
          </a:p>
        </p:txBody>
      </p:sp>
      <p:grpSp>
        <p:nvGrpSpPr>
          <p:cNvPr id="9221" name="Group 5"/>
          <p:cNvGrpSpPr>
            <a:grpSpLocks/>
          </p:cNvGrpSpPr>
          <p:nvPr/>
        </p:nvGrpSpPr>
        <p:grpSpPr bwMode="auto">
          <a:xfrm>
            <a:off x="3471863" y="2409825"/>
            <a:ext cx="730250" cy="511175"/>
            <a:chOff x="2187" y="1367"/>
            <a:chExt cx="460" cy="322"/>
          </a:xfrm>
        </p:grpSpPr>
        <p:grpSp>
          <p:nvGrpSpPr>
            <p:cNvPr id="9406" name="Group 6"/>
            <p:cNvGrpSpPr>
              <a:grpSpLocks/>
            </p:cNvGrpSpPr>
            <p:nvPr/>
          </p:nvGrpSpPr>
          <p:grpSpPr bwMode="auto">
            <a:xfrm>
              <a:off x="2187" y="1367"/>
              <a:ext cx="356" cy="292"/>
              <a:chOff x="2187" y="1367"/>
              <a:chExt cx="356" cy="292"/>
            </a:xfrm>
          </p:grpSpPr>
          <p:grpSp>
            <p:nvGrpSpPr>
              <p:cNvPr id="9439" name="Group 7"/>
              <p:cNvGrpSpPr>
                <a:grpSpLocks/>
              </p:cNvGrpSpPr>
              <p:nvPr/>
            </p:nvGrpSpPr>
            <p:grpSpPr bwMode="auto">
              <a:xfrm>
                <a:off x="2187" y="1367"/>
                <a:ext cx="356" cy="292"/>
                <a:chOff x="2187" y="1367"/>
                <a:chExt cx="356" cy="292"/>
              </a:xfrm>
            </p:grpSpPr>
            <p:grpSp>
              <p:nvGrpSpPr>
                <p:cNvPr id="9448" name="Group 8"/>
                <p:cNvGrpSpPr>
                  <a:grpSpLocks/>
                </p:cNvGrpSpPr>
                <p:nvPr/>
              </p:nvGrpSpPr>
              <p:grpSpPr bwMode="auto">
                <a:xfrm>
                  <a:off x="2187" y="1532"/>
                  <a:ext cx="356" cy="127"/>
                  <a:chOff x="2187" y="1532"/>
                  <a:chExt cx="356" cy="127"/>
                </a:xfrm>
              </p:grpSpPr>
              <p:sp>
                <p:nvSpPr>
                  <p:cNvPr id="1110025" name="Freeform 9"/>
                  <p:cNvSpPr>
                    <a:spLocks/>
                  </p:cNvSpPr>
                  <p:nvPr/>
                </p:nvSpPr>
                <p:spPr bwMode="auto">
                  <a:xfrm>
                    <a:off x="2338" y="1532"/>
                    <a:ext cx="204" cy="127"/>
                  </a:xfrm>
                  <a:custGeom>
                    <a:avLst/>
                    <a:gdLst>
                      <a:gd name="T0" fmla="*/ 0 w 204"/>
                      <a:gd name="T1" fmla="*/ 37 h 127"/>
                      <a:gd name="T2" fmla="*/ 0 w 204"/>
                      <a:gd name="T3" fmla="*/ 126 h 127"/>
                      <a:gd name="T4" fmla="*/ 203 w 204"/>
                      <a:gd name="T5" fmla="*/ 61 h 127"/>
                      <a:gd name="T6" fmla="*/ 203 w 204"/>
                      <a:gd name="T7" fmla="*/ 0 h 127"/>
                      <a:gd name="T8" fmla="*/ 0 w 204"/>
                      <a:gd name="T9" fmla="*/ 37 h 127"/>
                    </a:gdLst>
                    <a:ahLst/>
                    <a:cxnLst>
                      <a:cxn ang="0">
                        <a:pos x="T0" y="T1"/>
                      </a:cxn>
                      <a:cxn ang="0">
                        <a:pos x="T2" y="T3"/>
                      </a:cxn>
                      <a:cxn ang="0">
                        <a:pos x="T4" y="T5"/>
                      </a:cxn>
                      <a:cxn ang="0">
                        <a:pos x="T6" y="T7"/>
                      </a:cxn>
                      <a:cxn ang="0">
                        <a:pos x="T8" y="T9"/>
                      </a:cxn>
                    </a:cxnLst>
                    <a:rect l="0" t="0" r="r" b="b"/>
                    <a:pathLst>
                      <a:path w="204" h="127">
                        <a:moveTo>
                          <a:pt x="0" y="37"/>
                        </a:moveTo>
                        <a:lnTo>
                          <a:pt x="0" y="126"/>
                        </a:lnTo>
                        <a:lnTo>
                          <a:pt x="203" y="61"/>
                        </a:lnTo>
                        <a:lnTo>
                          <a:pt x="203" y="0"/>
                        </a:lnTo>
                        <a:lnTo>
                          <a:pt x="0" y="3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26" name="Freeform 10"/>
                  <p:cNvSpPr>
                    <a:spLocks/>
                  </p:cNvSpPr>
                  <p:nvPr/>
                </p:nvSpPr>
                <p:spPr bwMode="auto">
                  <a:xfrm>
                    <a:off x="2187" y="1561"/>
                    <a:ext cx="152" cy="98"/>
                  </a:xfrm>
                  <a:custGeom>
                    <a:avLst/>
                    <a:gdLst>
                      <a:gd name="T0" fmla="*/ 151 w 152"/>
                      <a:gd name="T1" fmla="*/ 8 h 98"/>
                      <a:gd name="T2" fmla="*/ 151 w 152"/>
                      <a:gd name="T3" fmla="*/ 97 h 98"/>
                      <a:gd name="T4" fmla="*/ 0 w 152"/>
                      <a:gd name="T5" fmla="*/ 75 h 98"/>
                      <a:gd name="T6" fmla="*/ 0 w 152"/>
                      <a:gd name="T7" fmla="*/ 0 h 98"/>
                      <a:gd name="T8" fmla="*/ 151 w 152"/>
                      <a:gd name="T9" fmla="*/ 8 h 98"/>
                    </a:gdLst>
                    <a:ahLst/>
                    <a:cxnLst>
                      <a:cxn ang="0">
                        <a:pos x="T0" y="T1"/>
                      </a:cxn>
                      <a:cxn ang="0">
                        <a:pos x="T2" y="T3"/>
                      </a:cxn>
                      <a:cxn ang="0">
                        <a:pos x="T4" y="T5"/>
                      </a:cxn>
                      <a:cxn ang="0">
                        <a:pos x="T6" y="T7"/>
                      </a:cxn>
                      <a:cxn ang="0">
                        <a:pos x="T8" y="T9"/>
                      </a:cxn>
                    </a:cxnLst>
                    <a:rect l="0" t="0" r="r" b="b"/>
                    <a:pathLst>
                      <a:path w="152" h="98">
                        <a:moveTo>
                          <a:pt x="151" y="8"/>
                        </a:moveTo>
                        <a:lnTo>
                          <a:pt x="151" y="97"/>
                        </a:lnTo>
                        <a:lnTo>
                          <a:pt x="0" y="75"/>
                        </a:lnTo>
                        <a:lnTo>
                          <a:pt x="0" y="0"/>
                        </a:lnTo>
                        <a:lnTo>
                          <a:pt x="151" y="8"/>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27" name="Freeform 11"/>
                  <p:cNvSpPr>
                    <a:spLocks/>
                  </p:cNvSpPr>
                  <p:nvPr/>
                </p:nvSpPr>
                <p:spPr bwMode="auto">
                  <a:xfrm>
                    <a:off x="2188" y="1533"/>
                    <a:ext cx="355" cy="39"/>
                  </a:xfrm>
                  <a:custGeom>
                    <a:avLst/>
                    <a:gdLst>
                      <a:gd name="T0" fmla="*/ 0 w 355"/>
                      <a:gd name="T1" fmla="*/ 29 h 39"/>
                      <a:gd name="T2" fmla="*/ 152 w 355"/>
                      <a:gd name="T3" fmla="*/ 38 h 39"/>
                      <a:gd name="T4" fmla="*/ 354 w 355"/>
                      <a:gd name="T5" fmla="*/ 0 h 39"/>
                      <a:gd name="T6" fmla="*/ 205 w 355"/>
                      <a:gd name="T7" fmla="*/ 0 h 39"/>
                      <a:gd name="T8" fmla="*/ 0 w 355"/>
                      <a:gd name="T9" fmla="*/ 29 h 39"/>
                    </a:gdLst>
                    <a:ahLst/>
                    <a:cxnLst>
                      <a:cxn ang="0">
                        <a:pos x="T0" y="T1"/>
                      </a:cxn>
                      <a:cxn ang="0">
                        <a:pos x="T2" y="T3"/>
                      </a:cxn>
                      <a:cxn ang="0">
                        <a:pos x="T4" y="T5"/>
                      </a:cxn>
                      <a:cxn ang="0">
                        <a:pos x="T6" y="T7"/>
                      </a:cxn>
                      <a:cxn ang="0">
                        <a:pos x="T8" y="T9"/>
                      </a:cxn>
                    </a:cxnLst>
                    <a:rect l="0" t="0" r="r" b="b"/>
                    <a:pathLst>
                      <a:path w="355" h="39">
                        <a:moveTo>
                          <a:pt x="0" y="29"/>
                        </a:moveTo>
                        <a:lnTo>
                          <a:pt x="152" y="38"/>
                        </a:lnTo>
                        <a:lnTo>
                          <a:pt x="354" y="0"/>
                        </a:lnTo>
                        <a:lnTo>
                          <a:pt x="205" y="0"/>
                        </a:lnTo>
                        <a:lnTo>
                          <a:pt x="0" y="29"/>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028" name="Freeform 12"/>
                <p:cNvSpPr>
                  <a:spLocks/>
                </p:cNvSpPr>
                <p:nvPr/>
              </p:nvSpPr>
              <p:spPr bwMode="auto">
                <a:xfrm>
                  <a:off x="2302" y="1521"/>
                  <a:ext cx="129" cy="37"/>
                </a:xfrm>
                <a:custGeom>
                  <a:avLst/>
                  <a:gdLst>
                    <a:gd name="T0" fmla="*/ 0 w 129"/>
                    <a:gd name="T1" fmla="*/ 20 h 37"/>
                    <a:gd name="T2" fmla="*/ 0 w 129"/>
                    <a:gd name="T3" fmla="*/ 31 h 37"/>
                    <a:gd name="T4" fmla="*/ 59 w 129"/>
                    <a:gd name="T5" fmla="*/ 36 h 37"/>
                    <a:gd name="T6" fmla="*/ 128 w 129"/>
                    <a:gd name="T7" fmla="*/ 23 h 37"/>
                    <a:gd name="T8" fmla="*/ 128 w 129"/>
                    <a:gd name="T9" fmla="*/ 0 h 37"/>
                    <a:gd name="T10" fmla="*/ 0 w 129"/>
                    <a:gd name="T11" fmla="*/ 20 h 37"/>
                  </a:gdLst>
                  <a:ahLst/>
                  <a:cxnLst>
                    <a:cxn ang="0">
                      <a:pos x="T0" y="T1"/>
                    </a:cxn>
                    <a:cxn ang="0">
                      <a:pos x="T2" y="T3"/>
                    </a:cxn>
                    <a:cxn ang="0">
                      <a:pos x="T4" y="T5"/>
                    </a:cxn>
                    <a:cxn ang="0">
                      <a:pos x="T6" y="T7"/>
                    </a:cxn>
                    <a:cxn ang="0">
                      <a:pos x="T8" y="T9"/>
                    </a:cxn>
                    <a:cxn ang="0">
                      <a:pos x="T10" y="T11"/>
                    </a:cxn>
                  </a:cxnLst>
                  <a:rect l="0" t="0" r="r" b="b"/>
                  <a:pathLst>
                    <a:path w="129" h="37">
                      <a:moveTo>
                        <a:pt x="0" y="20"/>
                      </a:moveTo>
                      <a:lnTo>
                        <a:pt x="0" y="31"/>
                      </a:lnTo>
                      <a:lnTo>
                        <a:pt x="59" y="36"/>
                      </a:lnTo>
                      <a:lnTo>
                        <a:pt x="128" y="23"/>
                      </a:lnTo>
                      <a:lnTo>
                        <a:pt x="128" y="0"/>
                      </a:lnTo>
                      <a:lnTo>
                        <a:pt x="0" y="2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450" name="Group 13"/>
                <p:cNvGrpSpPr>
                  <a:grpSpLocks/>
                </p:cNvGrpSpPr>
                <p:nvPr/>
              </p:nvGrpSpPr>
              <p:grpSpPr bwMode="auto">
                <a:xfrm>
                  <a:off x="2215" y="1367"/>
                  <a:ext cx="286" cy="183"/>
                  <a:chOff x="2215" y="1367"/>
                  <a:chExt cx="286" cy="183"/>
                </a:xfrm>
              </p:grpSpPr>
              <p:sp>
                <p:nvSpPr>
                  <p:cNvPr id="1110030" name="Freeform 14"/>
                  <p:cNvSpPr>
                    <a:spLocks/>
                  </p:cNvSpPr>
                  <p:nvPr/>
                </p:nvSpPr>
                <p:spPr bwMode="auto">
                  <a:xfrm>
                    <a:off x="2337" y="1367"/>
                    <a:ext cx="164" cy="178"/>
                  </a:xfrm>
                  <a:custGeom>
                    <a:avLst/>
                    <a:gdLst>
                      <a:gd name="T0" fmla="*/ 23 w 164"/>
                      <a:gd name="T1" fmla="*/ 177 h 178"/>
                      <a:gd name="T2" fmla="*/ 0 w 164"/>
                      <a:gd name="T3" fmla="*/ 5 h 178"/>
                      <a:gd name="T4" fmla="*/ 140 w 164"/>
                      <a:gd name="T5" fmla="*/ 0 h 178"/>
                      <a:gd name="T6" fmla="*/ 163 w 164"/>
                      <a:gd name="T7" fmla="*/ 153 h 178"/>
                      <a:gd name="T8" fmla="*/ 23 w 164"/>
                      <a:gd name="T9" fmla="*/ 177 h 178"/>
                    </a:gdLst>
                    <a:ahLst/>
                    <a:cxnLst>
                      <a:cxn ang="0">
                        <a:pos x="T0" y="T1"/>
                      </a:cxn>
                      <a:cxn ang="0">
                        <a:pos x="T2" y="T3"/>
                      </a:cxn>
                      <a:cxn ang="0">
                        <a:pos x="T4" y="T5"/>
                      </a:cxn>
                      <a:cxn ang="0">
                        <a:pos x="T6" y="T7"/>
                      </a:cxn>
                      <a:cxn ang="0">
                        <a:pos x="T8" y="T9"/>
                      </a:cxn>
                    </a:cxnLst>
                    <a:rect l="0" t="0" r="r" b="b"/>
                    <a:pathLst>
                      <a:path w="164" h="178">
                        <a:moveTo>
                          <a:pt x="23" y="177"/>
                        </a:moveTo>
                        <a:lnTo>
                          <a:pt x="0" y="5"/>
                        </a:lnTo>
                        <a:lnTo>
                          <a:pt x="140" y="0"/>
                        </a:lnTo>
                        <a:lnTo>
                          <a:pt x="163" y="153"/>
                        </a:lnTo>
                        <a:lnTo>
                          <a:pt x="23" y="177"/>
                        </a:lnTo>
                      </a:path>
                    </a:pathLst>
                  </a:custGeom>
                  <a:solidFill>
                    <a:srgbClr val="A0A0A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1" name="Freeform 15"/>
                  <p:cNvSpPr>
                    <a:spLocks/>
                  </p:cNvSpPr>
                  <p:nvPr/>
                </p:nvSpPr>
                <p:spPr bwMode="auto">
                  <a:xfrm>
                    <a:off x="2215" y="1374"/>
                    <a:ext cx="147" cy="176"/>
                  </a:xfrm>
                  <a:custGeom>
                    <a:avLst/>
                    <a:gdLst>
                      <a:gd name="T0" fmla="*/ 122 w 147"/>
                      <a:gd name="T1" fmla="*/ 0 h 176"/>
                      <a:gd name="T2" fmla="*/ 0 w 147"/>
                      <a:gd name="T3" fmla="*/ 39 h 176"/>
                      <a:gd name="T4" fmla="*/ 16 w 147"/>
                      <a:gd name="T5" fmla="*/ 175 h 176"/>
                      <a:gd name="T6" fmla="*/ 146 w 147"/>
                      <a:gd name="T7" fmla="*/ 170 h 176"/>
                      <a:gd name="T8" fmla="*/ 122 w 147"/>
                      <a:gd name="T9" fmla="*/ 0 h 176"/>
                    </a:gdLst>
                    <a:ahLst/>
                    <a:cxnLst>
                      <a:cxn ang="0">
                        <a:pos x="T0" y="T1"/>
                      </a:cxn>
                      <a:cxn ang="0">
                        <a:pos x="T2" y="T3"/>
                      </a:cxn>
                      <a:cxn ang="0">
                        <a:pos x="T4" y="T5"/>
                      </a:cxn>
                      <a:cxn ang="0">
                        <a:pos x="T6" y="T7"/>
                      </a:cxn>
                      <a:cxn ang="0">
                        <a:pos x="T8" y="T9"/>
                      </a:cxn>
                    </a:cxnLst>
                    <a:rect l="0" t="0" r="r" b="b"/>
                    <a:pathLst>
                      <a:path w="147" h="176">
                        <a:moveTo>
                          <a:pt x="122" y="0"/>
                        </a:moveTo>
                        <a:lnTo>
                          <a:pt x="0" y="39"/>
                        </a:lnTo>
                        <a:lnTo>
                          <a:pt x="16" y="175"/>
                        </a:lnTo>
                        <a:lnTo>
                          <a:pt x="146" y="170"/>
                        </a:lnTo>
                        <a:lnTo>
                          <a:pt x="122"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2" name="Freeform 16"/>
                  <p:cNvSpPr>
                    <a:spLocks/>
                  </p:cNvSpPr>
                  <p:nvPr/>
                </p:nvSpPr>
                <p:spPr bwMode="auto">
                  <a:xfrm>
                    <a:off x="2364" y="1385"/>
                    <a:ext cx="119" cy="134"/>
                  </a:xfrm>
                  <a:custGeom>
                    <a:avLst/>
                    <a:gdLst>
                      <a:gd name="T0" fmla="*/ 0 w 119"/>
                      <a:gd name="T1" fmla="*/ 7 h 134"/>
                      <a:gd name="T2" fmla="*/ 16 w 119"/>
                      <a:gd name="T3" fmla="*/ 133 h 134"/>
                      <a:gd name="T4" fmla="*/ 118 w 119"/>
                      <a:gd name="T5" fmla="*/ 119 h 134"/>
                      <a:gd name="T6" fmla="*/ 99 w 119"/>
                      <a:gd name="T7" fmla="*/ 0 h 134"/>
                      <a:gd name="T8" fmla="*/ 0 w 119"/>
                      <a:gd name="T9" fmla="*/ 7 h 134"/>
                    </a:gdLst>
                    <a:ahLst/>
                    <a:cxnLst>
                      <a:cxn ang="0">
                        <a:pos x="T0" y="T1"/>
                      </a:cxn>
                      <a:cxn ang="0">
                        <a:pos x="T2" y="T3"/>
                      </a:cxn>
                      <a:cxn ang="0">
                        <a:pos x="T4" y="T5"/>
                      </a:cxn>
                      <a:cxn ang="0">
                        <a:pos x="T6" y="T7"/>
                      </a:cxn>
                      <a:cxn ang="0">
                        <a:pos x="T8" y="T9"/>
                      </a:cxn>
                    </a:cxnLst>
                    <a:rect l="0" t="0" r="r" b="b"/>
                    <a:pathLst>
                      <a:path w="119" h="134">
                        <a:moveTo>
                          <a:pt x="0" y="7"/>
                        </a:moveTo>
                        <a:lnTo>
                          <a:pt x="16" y="133"/>
                        </a:lnTo>
                        <a:lnTo>
                          <a:pt x="118" y="119"/>
                        </a:lnTo>
                        <a:lnTo>
                          <a:pt x="99" y="0"/>
                        </a:lnTo>
                        <a:lnTo>
                          <a:pt x="0" y="7"/>
                        </a:lnTo>
                      </a:path>
                    </a:pathLst>
                  </a:custGeom>
                  <a:solidFill>
                    <a:srgbClr val="0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440" name="Group 17"/>
              <p:cNvGrpSpPr>
                <a:grpSpLocks/>
              </p:cNvGrpSpPr>
              <p:nvPr/>
            </p:nvGrpSpPr>
            <p:grpSpPr bwMode="auto">
              <a:xfrm>
                <a:off x="2412" y="1546"/>
                <a:ext cx="117" cy="83"/>
                <a:chOff x="2412" y="1546"/>
                <a:chExt cx="117" cy="83"/>
              </a:xfrm>
            </p:grpSpPr>
            <p:sp>
              <p:nvSpPr>
                <p:cNvPr id="1110034" name="Freeform 18"/>
                <p:cNvSpPr>
                  <a:spLocks/>
                </p:cNvSpPr>
                <p:nvPr/>
              </p:nvSpPr>
              <p:spPr bwMode="auto">
                <a:xfrm>
                  <a:off x="2412" y="1546"/>
                  <a:ext cx="117" cy="83"/>
                </a:xfrm>
                <a:custGeom>
                  <a:avLst/>
                  <a:gdLst>
                    <a:gd name="T0" fmla="*/ 116 w 117"/>
                    <a:gd name="T1" fmla="*/ 0 h 83"/>
                    <a:gd name="T2" fmla="*/ 0 w 117"/>
                    <a:gd name="T3" fmla="*/ 25 h 83"/>
                    <a:gd name="T4" fmla="*/ 0 w 117"/>
                    <a:gd name="T5" fmla="*/ 82 h 83"/>
                    <a:gd name="T6" fmla="*/ 116 w 117"/>
                    <a:gd name="T7" fmla="*/ 47 h 83"/>
                    <a:gd name="T8" fmla="*/ 116 w 117"/>
                    <a:gd name="T9" fmla="*/ 0 h 83"/>
                  </a:gdLst>
                  <a:ahLst/>
                  <a:cxnLst>
                    <a:cxn ang="0">
                      <a:pos x="T0" y="T1"/>
                    </a:cxn>
                    <a:cxn ang="0">
                      <a:pos x="T2" y="T3"/>
                    </a:cxn>
                    <a:cxn ang="0">
                      <a:pos x="T4" y="T5"/>
                    </a:cxn>
                    <a:cxn ang="0">
                      <a:pos x="T6" y="T7"/>
                    </a:cxn>
                    <a:cxn ang="0">
                      <a:pos x="T8" y="T9"/>
                    </a:cxn>
                  </a:cxnLst>
                  <a:rect l="0" t="0" r="r" b="b"/>
                  <a:pathLst>
                    <a:path w="117" h="83">
                      <a:moveTo>
                        <a:pt x="116" y="0"/>
                      </a:moveTo>
                      <a:lnTo>
                        <a:pt x="0" y="25"/>
                      </a:lnTo>
                      <a:lnTo>
                        <a:pt x="0" y="82"/>
                      </a:lnTo>
                      <a:lnTo>
                        <a:pt x="116" y="47"/>
                      </a:lnTo>
                      <a:lnTo>
                        <a:pt x="116" y="0"/>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35" name="Line 19"/>
                <p:cNvSpPr>
                  <a:spLocks noChangeShapeType="1"/>
                </p:cNvSpPr>
                <p:nvPr/>
              </p:nvSpPr>
              <p:spPr bwMode="auto">
                <a:xfrm flipV="1">
                  <a:off x="2488" y="1563"/>
                  <a:ext cx="28" cy="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6" name="Line 20"/>
                <p:cNvSpPr>
                  <a:spLocks noChangeShapeType="1"/>
                </p:cNvSpPr>
                <p:nvPr/>
              </p:nvSpPr>
              <p:spPr bwMode="auto">
                <a:xfrm flipH="1">
                  <a:off x="2433" y="1577"/>
                  <a:ext cx="38" cy="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7" name="Line 21"/>
                <p:cNvSpPr>
                  <a:spLocks noChangeShapeType="1"/>
                </p:cNvSpPr>
                <p:nvPr/>
              </p:nvSpPr>
              <p:spPr bwMode="auto">
                <a:xfrm>
                  <a:off x="2478" y="1557"/>
                  <a:ext cx="0" cy="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8" name="Line 22"/>
                <p:cNvSpPr>
                  <a:spLocks noChangeShapeType="1"/>
                </p:cNvSpPr>
                <p:nvPr/>
              </p:nvSpPr>
              <p:spPr bwMode="auto">
                <a:xfrm>
                  <a:off x="2422" y="1567"/>
                  <a:ext cx="0" cy="5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39" name="Line 23"/>
                <p:cNvSpPr>
                  <a:spLocks noChangeShapeType="1"/>
                </p:cNvSpPr>
                <p:nvPr/>
              </p:nvSpPr>
              <p:spPr bwMode="auto">
                <a:xfrm flipH="1">
                  <a:off x="2422" y="1567"/>
                  <a:ext cx="104" cy="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40" name="Line 24"/>
                <p:cNvSpPr>
                  <a:spLocks noChangeShapeType="1"/>
                </p:cNvSpPr>
                <p:nvPr/>
              </p:nvSpPr>
              <p:spPr bwMode="auto">
                <a:xfrm flipV="1">
                  <a:off x="2422" y="1556"/>
                  <a:ext cx="105" cy="2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407" name="Group 25"/>
            <p:cNvGrpSpPr>
              <a:grpSpLocks/>
            </p:cNvGrpSpPr>
            <p:nvPr/>
          </p:nvGrpSpPr>
          <p:grpSpPr bwMode="auto">
            <a:xfrm>
              <a:off x="2370" y="1547"/>
              <a:ext cx="277" cy="142"/>
              <a:chOff x="2370" y="1547"/>
              <a:chExt cx="277" cy="142"/>
            </a:xfrm>
          </p:grpSpPr>
          <p:grpSp>
            <p:nvGrpSpPr>
              <p:cNvPr id="9408" name="Group 26"/>
              <p:cNvGrpSpPr>
                <a:grpSpLocks/>
              </p:cNvGrpSpPr>
              <p:nvPr/>
            </p:nvGrpSpPr>
            <p:grpSpPr bwMode="auto">
              <a:xfrm>
                <a:off x="2387" y="1624"/>
                <a:ext cx="46" cy="35"/>
                <a:chOff x="2387" y="1624"/>
                <a:chExt cx="46" cy="35"/>
              </a:xfrm>
            </p:grpSpPr>
            <p:sp>
              <p:nvSpPr>
                <p:cNvPr id="1110043" name="Freeform 27"/>
                <p:cNvSpPr>
                  <a:spLocks/>
                </p:cNvSpPr>
                <p:nvPr/>
              </p:nvSpPr>
              <p:spPr bwMode="auto">
                <a:xfrm>
                  <a:off x="2387" y="1624"/>
                  <a:ext cx="24" cy="34"/>
                </a:xfrm>
                <a:custGeom>
                  <a:avLst/>
                  <a:gdLst>
                    <a:gd name="T0" fmla="*/ 7 w 24"/>
                    <a:gd name="T1" fmla="*/ 0 h 34"/>
                    <a:gd name="T2" fmla="*/ 0 w 24"/>
                    <a:gd name="T3" fmla="*/ 30 h 34"/>
                    <a:gd name="T4" fmla="*/ 17 w 24"/>
                    <a:gd name="T5" fmla="*/ 33 h 34"/>
                    <a:gd name="T6" fmla="*/ 23 w 24"/>
                    <a:gd name="T7" fmla="*/ 1 h 34"/>
                    <a:gd name="T8" fmla="*/ 7 w 24"/>
                    <a:gd name="T9" fmla="*/ 0 h 34"/>
                  </a:gdLst>
                  <a:ahLst/>
                  <a:cxnLst>
                    <a:cxn ang="0">
                      <a:pos x="T0" y="T1"/>
                    </a:cxn>
                    <a:cxn ang="0">
                      <a:pos x="T2" y="T3"/>
                    </a:cxn>
                    <a:cxn ang="0">
                      <a:pos x="T4" y="T5"/>
                    </a:cxn>
                    <a:cxn ang="0">
                      <a:pos x="T6" y="T7"/>
                    </a:cxn>
                    <a:cxn ang="0">
                      <a:pos x="T8" y="T9"/>
                    </a:cxn>
                  </a:cxnLst>
                  <a:rect l="0" t="0" r="r" b="b"/>
                  <a:pathLst>
                    <a:path w="24" h="34">
                      <a:moveTo>
                        <a:pt x="7" y="0"/>
                      </a:moveTo>
                      <a:lnTo>
                        <a:pt x="0" y="30"/>
                      </a:lnTo>
                      <a:lnTo>
                        <a:pt x="17" y="33"/>
                      </a:lnTo>
                      <a:lnTo>
                        <a:pt x="23" y="1"/>
                      </a:lnTo>
                      <a:lnTo>
                        <a:pt x="7"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4" name="Freeform 28"/>
                <p:cNvSpPr>
                  <a:spLocks/>
                </p:cNvSpPr>
                <p:nvPr/>
              </p:nvSpPr>
              <p:spPr bwMode="auto">
                <a:xfrm>
                  <a:off x="2397" y="1629"/>
                  <a:ext cx="36" cy="30"/>
                </a:xfrm>
                <a:custGeom>
                  <a:avLst/>
                  <a:gdLst>
                    <a:gd name="T0" fmla="*/ 2 w 36"/>
                    <a:gd name="T1" fmla="*/ 1 h 30"/>
                    <a:gd name="T2" fmla="*/ 0 w 36"/>
                    <a:gd name="T3" fmla="*/ 29 h 30"/>
                    <a:gd name="T4" fmla="*/ 35 w 36"/>
                    <a:gd name="T5" fmla="*/ 13 h 30"/>
                    <a:gd name="T6" fmla="*/ 21 w 36"/>
                    <a:gd name="T7" fmla="*/ 9 h 30"/>
                    <a:gd name="T8" fmla="*/ 8 w 36"/>
                    <a:gd name="T9" fmla="*/ 16 h 30"/>
                    <a:gd name="T10" fmla="*/ 12 w 36"/>
                    <a:gd name="T11" fmla="*/ 0 h 30"/>
                    <a:gd name="T12" fmla="*/ 2 w 36"/>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36" h="30">
                      <a:moveTo>
                        <a:pt x="2" y="1"/>
                      </a:moveTo>
                      <a:lnTo>
                        <a:pt x="0" y="29"/>
                      </a:lnTo>
                      <a:lnTo>
                        <a:pt x="35" y="13"/>
                      </a:lnTo>
                      <a:lnTo>
                        <a:pt x="21" y="9"/>
                      </a:lnTo>
                      <a:lnTo>
                        <a:pt x="8" y="16"/>
                      </a:lnTo>
                      <a:lnTo>
                        <a:pt x="12" y="0"/>
                      </a:lnTo>
                      <a:lnTo>
                        <a:pt x="2" y="1"/>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409" name="Group 29"/>
              <p:cNvGrpSpPr>
                <a:grpSpLocks/>
              </p:cNvGrpSpPr>
              <p:nvPr/>
            </p:nvGrpSpPr>
            <p:grpSpPr bwMode="auto">
              <a:xfrm>
                <a:off x="2370" y="1547"/>
                <a:ext cx="277" cy="142"/>
                <a:chOff x="2370" y="1547"/>
                <a:chExt cx="277" cy="142"/>
              </a:xfrm>
            </p:grpSpPr>
            <p:sp>
              <p:nvSpPr>
                <p:cNvPr id="1110046" name="Freeform 30"/>
                <p:cNvSpPr>
                  <a:spLocks/>
                </p:cNvSpPr>
                <p:nvPr/>
              </p:nvSpPr>
              <p:spPr bwMode="auto">
                <a:xfrm>
                  <a:off x="2376" y="1547"/>
                  <a:ext cx="271" cy="126"/>
                </a:xfrm>
                <a:custGeom>
                  <a:avLst/>
                  <a:gdLst>
                    <a:gd name="T0" fmla="*/ 0 w 271"/>
                    <a:gd name="T1" fmla="*/ 53 h 126"/>
                    <a:gd name="T2" fmla="*/ 128 w 271"/>
                    <a:gd name="T3" fmla="*/ 125 h 126"/>
                    <a:gd name="T4" fmla="*/ 270 w 271"/>
                    <a:gd name="T5" fmla="*/ 54 h 126"/>
                    <a:gd name="T6" fmla="*/ 162 w 271"/>
                    <a:gd name="T7" fmla="*/ 0 h 126"/>
                    <a:gd name="T8" fmla="*/ 0 w 271"/>
                    <a:gd name="T9" fmla="*/ 53 h 126"/>
                  </a:gdLst>
                  <a:ahLst/>
                  <a:cxnLst>
                    <a:cxn ang="0">
                      <a:pos x="T0" y="T1"/>
                    </a:cxn>
                    <a:cxn ang="0">
                      <a:pos x="T2" y="T3"/>
                    </a:cxn>
                    <a:cxn ang="0">
                      <a:pos x="T4" y="T5"/>
                    </a:cxn>
                    <a:cxn ang="0">
                      <a:pos x="T6" y="T7"/>
                    </a:cxn>
                    <a:cxn ang="0">
                      <a:pos x="T8" y="T9"/>
                    </a:cxn>
                  </a:cxnLst>
                  <a:rect l="0" t="0" r="r" b="b"/>
                  <a:pathLst>
                    <a:path w="271" h="126">
                      <a:moveTo>
                        <a:pt x="0" y="53"/>
                      </a:moveTo>
                      <a:lnTo>
                        <a:pt x="128" y="125"/>
                      </a:lnTo>
                      <a:lnTo>
                        <a:pt x="270" y="54"/>
                      </a:lnTo>
                      <a:lnTo>
                        <a:pt x="162" y="0"/>
                      </a:lnTo>
                      <a:lnTo>
                        <a:pt x="0" y="53"/>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7" name="Freeform 31"/>
                <p:cNvSpPr>
                  <a:spLocks/>
                </p:cNvSpPr>
                <p:nvPr/>
              </p:nvSpPr>
              <p:spPr bwMode="auto">
                <a:xfrm>
                  <a:off x="2370" y="1599"/>
                  <a:ext cx="137" cy="90"/>
                </a:xfrm>
                <a:custGeom>
                  <a:avLst/>
                  <a:gdLst>
                    <a:gd name="T0" fmla="*/ 5 w 137"/>
                    <a:gd name="T1" fmla="*/ 0 h 90"/>
                    <a:gd name="T2" fmla="*/ 136 w 137"/>
                    <a:gd name="T3" fmla="*/ 73 h 90"/>
                    <a:gd name="T4" fmla="*/ 131 w 137"/>
                    <a:gd name="T5" fmla="*/ 89 h 90"/>
                    <a:gd name="T6" fmla="*/ 0 w 137"/>
                    <a:gd name="T7" fmla="*/ 14 h 90"/>
                    <a:gd name="T8" fmla="*/ 5 w 137"/>
                    <a:gd name="T9" fmla="*/ 0 h 90"/>
                  </a:gdLst>
                  <a:ahLst/>
                  <a:cxnLst>
                    <a:cxn ang="0">
                      <a:pos x="T0" y="T1"/>
                    </a:cxn>
                    <a:cxn ang="0">
                      <a:pos x="T2" y="T3"/>
                    </a:cxn>
                    <a:cxn ang="0">
                      <a:pos x="T4" y="T5"/>
                    </a:cxn>
                    <a:cxn ang="0">
                      <a:pos x="T6" y="T7"/>
                    </a:cxn>
                    <a:cxn ang="0">
                      <a:pos x="T8" y="T9"/>
                    </a:cxn>
                  </a:cxnLst>
                  <a:rect l="0" t="0" r="r" b="b"/>
                  <a:pathLst>
                    <a:path w="137" h="90">
                      <a:moveTo>
                        <a:pt x="5" y="0"/>
                      </a:moveTo>
                      <a:lnTo>
                        <a:pt x="136" y="73"/>
                      </a:lnTo>
                      <a:lnTo>
                        <a:pt x="131" y="89"/>
                      </a:lnTo>
                      <a:lnTo>
                        <a:pt x="0" y="14"/>
                      </a:lnTo>
                      <a:lnTo>
                        <a:pt x="5" y="0"/>
                      </a:lnTo>
                    </a:path>
                  </a:pathLst>
                </a:custGeom>
                <a:solidFill>
                  <a:srgbClr val="60606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8" name="Freeform 32"/>
                <p:cNvSpPr>
                  <a:spLocks/>
                </p:cNvSpPr>
                <p:nvPr/>
              </p:nvSpPr>
              <p:spPr bwMode="auto">
                <a:xfrm>
                  <a:off x="2500" y="1601"/>
                  <a:ext cx="147" cy="88"/>
                </a:xfrm>
                <a:custGeom>
                  <a:avLst/>
                  <a:gdLst>
                    <a:gd name="T0" fmla="*/ 0 w 147"/>
                    <a:gd name="T1" fmla="*/ 87 h 88"/>
                    <a:gd name="T2" fmla="*/ 4 w 147"/>
                    <a:gd name="T3" fmla="*/ 70 h 88"/>
                    <a:gd name="T4" fmla="*/ 146 w 147"/>
                    <a:gd name="T5" fmla="*/ 0 h 88"/>
                    <a:gd name="T6" fmla="*/ 140 w 147"/>
                    <a:gd name="T7" fmla="*/ 12 h 88"/>
                    <a:gd name="T8" fmla="*/ 0 w 147"/>
                    <a:gd name="T9" fmla="*/ 87 h 88"/>
                  </a:gdLst>
                  <a:ahLst/>
                  <a:cxnLst>
                    <a:cxn ang="0">
                      <a:pos x="T0" y="T1"/>
                    </a:cxn>
                    <a:cxn ang="0">
                      <a:pos x="T2" y="T3"/>
                    </a:cxn>
                    <a:cxn ang="0">
                      <a:pos x="T4" y="T5"/>
                    </a:cxn>
                    <a:cxn ang="0">
                      <a:pos x="T6" y="T7"/>
                    </a:cxn>
                    <a:cxn ang="0">
                      <a:pos x="T8" y="T9"/>
                    </a:cxn>
                  </a:cxnLst>
                  <a:rect l="0" t="0" r="r" b="b"/>
                  <a:pathLst>
                    <a:path w="147" h="88">
                      <a:moveTo>
                        <a:pt x="0" y="87"/>
                      </a:moveTo>
                      <a:lnTo>
                        <a:pt x="4" y="70"/>
                      </a:lnTo>
                      <a:lnTo>
                        <a:pt x="146" y="0"/>
                      </a:lnTo>
                      <a:lnTo>
                        <a:pt x="140" y="12"/>
                      </a:lnTo>
                      <a:lnTo>
                        <a:pt x="0" y="87"/>
                      </a:lnTo>
                    </a:path>
                  </a:pathLst>
                </a:custGeom>
                <a:solidFill>
                  <a:srgbClr val="40404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49" name="Freeform 33"/>
                <p:cNvSpPr>
                  <a:spLocks/>
                </p:cNvSpPr>
                <p:nvPr/>
              </p:nvSpPr>
              <p:spPr bwMode="auto">
                <a:xfrm>
                  <a:off x="2426" y="1606"/>
                  <a:ext cx="110" cy="57"/>
                </a:xfrm>
                <a:custGeom>
                  <a:avLst/>
                  <a:gdLst>
                    <a:gd name="T0" fmla="*/ 0 w 110"/>
                    <a:gd name="T1" fmla="*/ 14 h 57"/>
                    <a:gd name="T2" fmla="*/ 37 w 110"/>
                    <a:gd name="T3" fmla="*/ 0 h 57"/>
                    <a:gd name="T4" fmla="*/ 109 w 110"/>
                    <a:gd name="T5" fmla="*/ 37 h 57"/>
                    <a:gd name="T6" fmla="*/ 72 w 110"/>
                    <a:gd name="T7" fmla="*/ 56 h 57"/>
                    <a:gd name="T8" fmla="*/ 0 w 110"/>
                    <a:gd name="T9" fmla="*/ 14 h 57"/>
                  </a:gdLst>
                  <a:ahLst/>
                  <a:cxnLst>
                    <a:cxn ang="0">
                      <a:pos x="T0" y="T1"/>
                    </a:cxn>
                    <a:cxn ang="0">
                      <a:pos x="T2" y="T3"/>
                    </a:cxn>
                    <a:cxn ang="0">
                      <a:pos x="T4" y="T5"/>
                    </a:cxn>
                    <a:cxn ang="0">
                      <a:pos x="T6" y="T7"/>
                    </a:cxn>
                    <a:cxn ang="0">
                      <a:pos x="T8" y="T9"/>
                    </a:cxn>
                  </a:cxnLst>
                  <a:rect l="0" t="0" r="r" b="b"/>
                  <a:pathLst>
                    <a:path w="110" h="57">
                      <a:moveTo>
                        <a:pt x="0" y="14"/>
                      </a:moveTo>
                      <a:lnTo>
                        <a:pt x="37" y="0"/>
                      </a:lnTo>
                      <a:lnTo>
                        <a:pt x="109" y="37"/>
                      </a:lnTo>
                      <a:lnTo>
                        <a:pt x="72" y="56"/>
                      </a:lnTo>
                      <a:lnTo>
                        <a:pt x="0" y="14"/>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0" name="Freeform 34"/>
                <p:cNvSpPr>
                  <a:spLocks/>
                </p:cNvSpPr>
                <p:nvPr/>
              </p:nvSpPr>
              <p:spPr bwMode="auto">
                <a:xfrm>
                  <a:off x="2471" y="1568"/>
                  <a:ext cx="162" cy="75"/>
                </a:xfrm>
                <a:custGeom>
                  <a:avLst/>
                  <a:gdLst>
                    <a:gd name="T0" fmla="*/ 0 w 162"/>
                    <a:gd name="T1" fmla="*/ 36 h 75"/>
                    <a:gd name="T2" fmla="*/ 70 w 162"/>
                    <a:gd name="T3" fmla="*/ 74 h 75"/>
                    <a:gd name="T4" fmla="*/ 161 w 162"/>
                    <a:gd name="T5" fmla="*/ 32 h 75"/>
                    <a:gd name="T6" fmla="*/ 95 w 162"/>
                    <a:gd name="T7" fmla="*/ 0 h 75"/>
                    <a:gd name="T8" fmla="*/ 0 w 162"/>
                    <a:gd name="T9" fmla="*/ 36 h 75"/>
                  </a:gdLst>
                  <a:ahLst/>
                  <a:cxnLst>
                    <a:cxn ang="0">
                      <a:pos x="T0" y="T1"/>
                    </a:cxn>
                    <a:cxn ang="0">
                      <a:pos x="T2" y="T3"/>
                    </a:cxn>
                    <a:cxn ang="0">
                      <a:pos x="T4" y="T5"/>
                    </a:cxn>
                    <a:cxn ang="0">
                      <a:pos x="T6" y="T7"/>
                    </a:cxn>
                    <a:cxn ang="0">
                      <a:pos x="T8" y="T9"/>
                    </a:cxn>
                  </a:cxnLst>
                  <a:rect l="0" t="0" r="r" b="b"/>
                  <a:pathLst>
                    <a:path w="162" h="75">
                      <a:moveTo>
                        <a:pt x="0" y="36"/>
                      </a:moveTo>
                      <a:lnTo>
                        <a:pt x="70" y="74"/>
                      </a:lnTo>
                      <a:lnTo>
                        <a:pt x="161" y="32"/>
                      </a:lnTo>
                      <a:lnTo>
                        <a:pt x="95" y="0"/>
                      </a:lnTo>
                      <a:lnTo>
                        <a:pt x="0" y="36"/>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1" name="Freeform 35"/>
                <p:cNvSpPr>
                  <a:spLocks/>
                </p:cNvSpPr>
                <p:nvPr/>
              </p:nvSpPr>
              <p:spPr bwMode="auto">
                <a:xfrm>
                  <a:off x="2387" y="1551"/>
                  <a:ext cx="177" cy="68"/>
                </a:xfrm>
                <a:custGeom>
                  <a:avLst/>
                  <a:gdLst>
                    <a:gd name="T0" fmla="*/ 36 w 177"/>
                    <a:gd name="T1" fmla="*/ 67 h 68"/>
                    <a:gd name="T2" fmla="*/ 0 w 177"/>
                    <a:gd name="T3" fmla="*/ 48 h 68"/>
                    <a:gd name="T4" fmla="*/ 148 w 177"/>
                    <a:gd name="T5" fmla="*/ 0 h 68"/>
                    <a:gd name="T6" fmla="*/ 176 w 177"/>
                    <a:gd name="T7" fmla="*/ 13 h 68"/>
                    <a:gd name="T8" fmla="*/ 36 w 177"/>
                    <a:gd name="T9" fmla="*/ 67 h 68"/>
                  </a:gdLst>
                  <a:ahLst/>
                  <a:cxnLst>
                    <a:cxn ang="0">
                      <a:pos x="T0" y="T1"/>
                    </a:cxn>
                    <a:cxn ang="0">
                      <a:pos x="T2" y="T3"/>
                    </a:cxn>
                    <a:cxn ang="0">
                      <a:pos x="T4" y="T5"/>
                    </a:cxn>
                    <a:cxn ang="0">
                      <a:pos x="T6" y="T7"/>
                    </a:cxn>
                    <a:cxn ang="0">
                      <a:pos x="T8" y="T9"/>
                    </a:cxn>
                  </a:cxnLst>
                  <a:rect l="0" t="0" r="r" b="b"/>
                  <a:pathLst>
                    <a:path w="177" h="68">
                      <a:moveTo>
                        <a:pt x="36" y="67"/>
                      </a:moveTo>
                      <a:lnTo>
                        <a:pt x="0" y="48"/>
                      </a:lnTo>
                      <a:lnTo>
                        <a:pt x="148" y="0"/>
                      </a:lnTo>
                      <a:lnTo>
                        <a:pt x="176" y="13"/>
                      </a:lnTo>
                      <a:lnTo>
                        <a:pt x="36" y="67"/>
                      </a:lnTo>
                    </a:path>
                  </a:pathLst>
                </a:custGeom>
                <a:solidFill>
                  <a:srgbClr val="A0A0A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52" name="Line 36"/>
                <p:cNvSpPr>
                  <a:spLocks noChangeShapeType="1"/>
                </p:cNvSpPr>
                <p:nvPr/>
              </p:nvSpPr>
              <p:spPr bwMode="auto">
                <a:xfrm flipV="1">
                  <a:off x="2390" y="1552"/>
                  <a:ext cx="151" cy="53"/>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3" name="Line 37"/>
                <p:cNvSpPr>
                  <a:spLocks noChangeShapeType="1"/>
                </p:cNvSpPr>
                <p:nvPr/>
              </p:nvSpPr>
              <p:spPr bwMode="auto">
                <a:xfrm flipV="1">
                  <a:off x="2405" y="1557"/>
                  <a:ext cx="146" cy="5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4" name="Line 38"/>
                <p:cNvSpPr>
                  <a:spLocks noChangeShapeType="1"/>
                </p:cNvSpPr>
                <p:nvPr/>
              </p:nvSpPr>
              <p:spPr bwMode="auto">
                <a:xfrm flipV="1">
                  <a:off x="2414" y="1561"/>
                  <a:ext cx="142" cy="5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5" name="Line 39"/>
                <p:cNvSpPr>
                  <a:spLocks noChangeShapeType="1"/>
                </p:cNvSpPr>
                <p:nvPr/>
              </p:nvSpPr>
              <p:spPr bwMode="auto">
                <a:xfrm flipV="1">
                  <a:off x="2435" y="1570"/>
                  <a:ext cx="141"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6" name="Line 40"/>
                <p:cNvSpPr>
                  <a:spLocks noChangeShapeType="1"/>
                </p:cNvSpPr>
                <p:nvPr/>
              </p:nvSpPr>
              <p:spPr bwMode="auto">
                <a:xfrm flipV="1">
                  <a:off x="2447" y="1577"/>
                  <a:ext cx="139" cy="5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7" name="Line 41"/>
                <p:cNvSpPr>
                  <a:spLocks noChangeShapeType="1"/>
                </p:cNvSpPr>
                <p:nvPr/>
              </p:nvSpPr>
              <p:spPr bwMode="auto">
                <a:xfrm flipV="1">
                  <a:off x="2457" y="1582"/>
                  <a:ext cx="140"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8" name="Line 42"/>
                <p:cNvSpPr>
                  <a:spLocks noChangeShapeType="1"/>
                </p:cNvSpPr>
                <p:nvPr/>
              </p:nvSpPr>
              <p:spPr bwMode="auto">
                <a:xfrm flipV="1">
                  <a:off x="2472" y="1588"/>
                  <a:ext cx="136"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59" name="Line 43"/>
                <p:cNvSpPr>
                  <a:spLocks noChangeShapeType="1"/>
                </p:cNvSpPr>
                <p:nvPr/>
              </p:nvSpPr>
              <p:spPr bwMode="auto">
                <a:xfrm flipV="1">
                  <a:off x="2485" y="1595"/>
                  <a:ext cx="133" cy="60"/>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0" name="Line 44"/>
                <p:cNvSpPr>
                  <a:spLocks noChangeShapeType="1"/>
                </p:cNvSpPr>
                <p:nvPr/>
              </p:nvSpPr>
              <p:spPr bwMode="auto">
                <a:xfrm>
                  <a:off x="2439" y="1616"/>
                  <a:ext cx="73" cy="41"/>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1" name="Line 45"/>
                <p:cNvSpPr>
                  <a:spLocks noChangeShapeType="1"/>
                </p:cNvSpPr>
                <p:nvPr/>
              </p:nvSpPr>
              <p:spPr bwMode="auto">
                <a:xfrm>
                  <a:off x="2455" y="1610"/>
                  <a:ext cx="72" cy="3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2" name="Line 46"/>
                <p:cNvSpPr>
                  <a:spLocks noChangeShapeType="1"/>
                </p:cNvSpPr>
                <p:nvPr/>
              </p:nvSpPr>
              <p:spPr bwMode="auto">
                <a:xfrm>
                  <a:off x="2486" y="1599"/>
                  <a:ext cx="69"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3" name="Line 47"/>
                <p:cNvSpPr>
                  <a:spLocks noChangeShapeType="1"/>
                </p:cNvSpPr>
                <p:nvPr/>
              </p:nvSpPr>
              <p:spPr bwMode="auto">
                <a:xfrm>
                  <a:off x="2503" y="1591"/>
                  <a:ext cx="68" cy="3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4" name="Line 48"/>
                <p:cNvSpPr>
                  <a:spLocks noChangeShapeType="1"/>
                </p:cNvSpPr>
                <p:nvPr/>
              </p:nvSpPr>
              <p:spPr bwMode="auto">
                <a:xfrm>
                  <a:off x="2518" y="1586"/>
                  <a:ext cx="67" cy="3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5" name="Line 49"/>
                <p:cNvSpPr>
                  <a:spLocks noChangeShapeType="1"/>
                </p:cNvSpPr>
                <p:nvPr/>
              </p:nvSpPr>
              <p:spPr bwMode="auto">
                <a:xfrm>
                  <a:off x="2534" y="1580"/>
                  <a:ext cx="64" cy="35"/>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6" name="Line 50"/>
                <p:cNvSpPr>
                  <a:spLocks noChangeShapeType="1"/>
                </p:cNvSpPr>
                <p:nvPr/>
              </p:nvSpPr>
              <p:spPr bwMode="auto">
                <a:xfrm>
                  <a:off x="2549" y="1574"/>
                  <a:ext cx="66" cy="34"/>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7" name="Line 51"/>
                <p:cNvSpPr>
                  <a:spLocks noChangeShapeType="1"/>
                </p:cNvSpPr>
                <p:nvPr/>
              </p:nvSpPr>
              <p:spPr bwMode="auto">
                <a:xfrm>
                  <a:off x="2408" y="1592"/>
                  <a:ext cx="35" cy="19"/>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8" name="Line 52"/>
                <p:cNvSpPr>
                  <a:spLocks noChangeShapeType="1"/>
                </p:cNvSpPr>
                <p:nvPr/>
              </p:nvSpPr>
              <p:spPr bwMode="auto">
                <a:xfrm>
                  <a:off x="2433" y="1586"/>
                  <a:ext cx="32"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69" name="Line 53"/>
                <p:cNvSpPr>
                  <a:spLocks noChangeShapeType="1"/>
                </p:cNvSpPr>
                <p:nvPr/>
              </p:nvSpPr>
              <p:spPr bwMode="auto">
                <a:xfrm>
                  <a:off x="2451" y="1579"/>
                  <a:ext cx="34" cy="18"/>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0" name="Line 54"/>
                <p:cNvSpPr>
                  <a:spLocks noChangeShapeType="1"/>
                </p:cNvSpPr>
                <p:nvPr/>
              </p:nvSpPr>
              <p:spPr bwMode="auto">
                <a:xfrm>
                  <a:off x="2471" y="1570"/>
                  <a:ext cx="34"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1" name="Line 55"/>
                <p:cNvSpPr>
                  <a:spLocks noChangeShapeType="1"/>
                </p:cNvSpPr>
                <p:nvPr/>
              </p:nvSpPr>
              <p:spPr bwMode="auto">
                <a:xfrm>
                  <a:off x="2494" y="1563"/>
                  <a:ext cx="30" cy="17"/>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2" name="Line 56"/>
                <p:cNvSpPr>
                  <a:spLocks noChangeShapeType="1"/>
                </p:cNvSpPr>
                <p:nvPr/>
              </p:nvSpPr>
              <p:spPr bwMode="auto">
                <a:xfrm>
                  <a:off x="2516" y="1558"/>
                  <a:ext cx="29" cy="16"/>
                </a:xfrm>
                <a:prstGeom prst="line">
                  <a:avLst/>
                </a:prstGeom>
                <a:noFill/>
                <a:ln w="12700">
                  <a:solidFill>
                    <a:srgbClr val="80808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sp>
        <p:nvSpPr>
          <p:cNvPr id="1110073" name="Line 57"/>
          <p:cNvSpPr>
            <a:spLocks noChangeShapeType="1"/>
          </p:cNvSpPr>
          <p:nvPr/>
        </p:nvSpPr>
        <p:spPr bwMode="auto">
          <a:xfrm flipV="1">
            <a:off x="5867400" y="1981200"/>
            <a:ext cx="1676400" cy="239713"/>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4" name="Rectangle 58"/>
          <p:cNvSpPr>
            <a:spLocks noChangeArrowheads="1"/>
          </p:cNvSpPr>
          <p:nvPr/>
        </p:nvSpPr>
        <p:spPr bwMode="auto">
          <a:xfrm>
            <a:off x="7486650" y="2209800"/>
            <a:ext cx="12271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Personal</a:t>
            </a:r>
          </a:p>
          <a:p>
            <a:pPr eaLnBrk="0" hangingPunct="0">
              <a:defRPr/>
            </a:pPr>
            <a:r>
              <a:rPr lang="en-US" sz="1800">
                <a:latin typeface="Tahoma" charset="0"/>
                <a:cs typeface="+mn-cs"/>
              </a:rPr>
              <a:t>Databases</a:t>
            </a:r>
            <a:endParaRPr lang="en-US" sz="1800">
              <a:latin typeface="Arial Rounded MT Bold" charset="0"/>
              <a:cs typeface="+mn-cs"/>
            </a:endParaRPr>
          </a:p>
        </p:txBody>
      </p:sp>
      <p:sp>
        <p:nvSpPr>
          <p:cNvPr id="1110075" name="Line 59"/>
          <p:cNvSpPr>
            <a:spLocks noChangeShapeType="1"/>
          </p:cNvSpPr>
          <p:nvPr/>
        </p:nvSpPr>
        <p:spPr bwMode="auto">
          <a:xfrm flipH="1" flipV="1">
            <a:off x="5715000" y="2982913"/>
            <a:ext cx="228600" cy="9144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6" name="Rectangle 60"/>
          <p:cNvSpPr>
            <a:spLocks noChangeArrowheads="1"/>
          </p:cNvSpPr>
          <p:nvPr/>
        </p:nvSpPr>
        <p:spPr bwMode="auto">
          <a:xfrm>
            <a:off x="5113338" y="4789488"/>
            <a:ext cx="17414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Digital Libraries</a:t>
            </a:r>
            <a:endParaRPr lang="en-US" sz="1800">
              <a:latin typeface="Arial Rounded MT Bold" charset="0"/>
              <a:cs typeface="+mn-cs"/>
            </a:endParaRPr>
          </a:p>
        </p:txBody>
      </p:sp>
      <p:sp>
        <p:nvSpPr>
          <p:cNvPr id="1110077" name="Line 61"/>
          <p:cNvSpPr>
            <a:spLocks noChangeShapeType="1"/>
          </p:cNvSpPr>
          <p:nvPr/>
        </p:nvSpPr>
        <p:spPr bwMode="auto">
          <a:xfrm>
            <a:off x="5867400" y="2678113"/>
            <a:ext cx="1219200" cy="750887"/>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78" name="Rectangle 62"/>
          <p:cNvSpPr>
            <a:spLocks noChangeArrowheads="1"/>
          </p:cNvSpPr>
          <p:nvPr/>
        </p:nvSpPr>
        <p:spPr bwMode="auto">
          <a:xfrm>
            <a:off x="1924050" y="4103688"/>
            <a:ext cx="2189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US" sz="1800">
                <a:latin typeface="Tahoma" charset="0"/>
                <a:cs typeface="+mn-cs"/>
              </a:rPr>
              <a:t>Scientific Databases</a:t>
            </a:r>
            <a:endParaRPr lang="en-US" sz="1800">
              <a:latin typeface="Arial Rounded MT Bold" charset="0"/>
              <a:cs typeface="+mn-cs"/>
            </a:endParaRPr>
          </a:p>
        </p:txBody>
      </p:sp>
      <p:grpSp>
        <p:nvGrpSpPr>
          <p:cNvPr id="9228" name="Group 63"/>
          <p:cNvGrpSpPr>
            <a:grpSpLocks/>
          </p:cNvGrpSpPr>
          <p:nvPr/>
        </p:nvGrpSpPr>
        <p:grpSpPr bwMode="auto">
          <a:xfrm>
            <a:off x="5338763" y="4114800"/>
            <a:ext cx="874712" cy="706438"/>
            <a:chOff x="3363" y="2441"/>
            <a:chExt cx="551" cy="445"/>
          </a:xfrm>
        </p:grpSpPr>
        <p:grpSp>
          <p:nvGrpSpPr>
            <p:cNvPr id="9306" name="Group 64"/>
            <p:cNvGrpSpPr>
              <a:grpSpLocks/>
            </p:cNvGrpSpPr>
            <p:nvPr/>
          </p:nvGrpSpPr>
          <p:grpSpPr bwMode="auto">
            <a:xfrm>
              <a:off x="3363" y="2605"/>
              <a:ext cx="471" cy="281"/>
              <a:chOff x="3363" y="2605"/>
              <a:chExt cx="471" cy="281"/>
            </a:xfrm>
          </p:grpSpPr>
          <p:sp>
            <p:nvSpPr>
              <p:cNvPr id="1110081" name="Arc 65"/>
              <p:cNvSpPr>
                <a:spLocks/>
              </p:cNvSpPr>
              <p:nvPr/>
            </p:nvSpPr>
            <p:spPr bwMode="auto">
              <a:xfrm rot="240000">
                <a:off x="3363" y="2717"/>
                <a:ext cx="15" cy="68"/>
              </a:xfrm>
              <a:custGeom>
                <a:avLst/>
                <a:gdLst>
                  <a:gd name="G0" fmla="+- 21600 0 0"/>
                  <a:gd name="G1" fmla="+- 21403 0 0"/>
                  <a:gd name="G2" fmla="+- 21600 0 0"/>
                  <a:gd name="T0" fmla="*/ 18517 w 21600"/>
                  <a:gd name="T1" fmla="*/ 42782 h 42782"/>
                  <a:gd name="T2" fmla="*/ 18690 w 21600"/>
                  <a:gd name="T3" fmla="*/ 0 h 42782"/>
                  <a:gd name="T4" fmla="*/ 21600 w 21600"/>
                  <a:gd name="T5" fmla="*/ 21403 h 42782"/>
                </a:gdLst>
                <a:ahLst/>
                <a:cxnLst>
                  <a:cxn ang="0">
                    <a:pos x="T0" y="T1"/>
                  </a:cxn>
                  <a:cxn ang="0">
                    <a:pos x="T2" y="T3"/>
                  </a:cxn>
                  <a:cxn ang="0">
                    <a:pos x="T4" y="T5"/>
                  </a:cxn>
                </a:cxnLst>
                <a:rect l="0" t="0" r="r" b="b"/>
                <a:pathLst>
                  <a:path w="21600" h="42782" fill="none" extrusionOk="0">
                    <a:moveTo>
                      <a:pt x="18517" y="42781"/>
                    </a:moveTo>
                    <a:cubicBezTo>
                      <a:pt x="7888" y="41249"/>
                      <a:pt x="0" y="32141"/>
                      <a:pt x="0" y="21403"/>
                    </a:cubicBezTo>
                    <a:cubicBezTo>
                      <a:pt x="0" y="10598"/>
                      <a:pt x="7983" y="1455"/>
                      <a:pt x="18689" y="-1"/>
                    </a:cubicBezTo>
                  </a:path>
                  <a:path w="21600" h="42782" stroke="0" extrusionOk="0">
                    <a:moveTo>
                      <a:pt x="18517" y="42781"/>
                    </a:moveTo>
                    <a:cubicBezTo>
                      <a:pt x="7888" y="41249"/>
                      <a:pt x="0" y="32141"/>
                      <a:pt x="0" y="21403"/>
                    </a:cubicBezTo>
                    <a:cubicBezTo>
                      <a:pt x="0" y="10598"/>
                      <a:pt x="7983" y="1455"/>
                      <a:pt x="18689" y="-1"/>
                    </a:cubicBezTo>
                    <a:lnTo>
                      <a:pt x="21600" y="2140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82" name="Freeform 66"/>
              <p:cNvSpPr>
                <a:spLocks/>
              </p:cNvSpPr>
              <p:nvPr/>
            </p:nvSpPr>
            <p:spPr bwMode="auto">
              <a:xfrm>
                <a:off x="3376" y="2605"/>
                <a:ext cx="458" cy="279"/>
              </a:xfrm>
              <a:custGeom>
                <a:avLst/>
                <a:gdLst>
                  <a:gd name="T0" fmla="*/ 0 w 458"/>
                  <a:gd name="T1" fmla="*/ 177 h 279"/>
                  <a:gd name="T2" fmla="*/ 204 w 458"/>
                  <a:gd name="T3" fmla="*/ 278 h 279"/>
                  <a:gd name="T4" fmla="*/ 456 w 458"/>
                  <a:gd name="T5" fmla="*/ 115 h 279"/>
                  <a:gd name="T6" fmla="*/ 454 w 458"/>
                  <a:gd name="T7" fmla="*/ 110 h 279"/>
                  <a:gd name="T8" fmla="*/ 445 w 458"/>
                  <a:gd name="T9" fmla="*/ 107 h 279"/>
                  <a:gd name="T10" fmla="*/ 448 w 458"/>
                  <a:gd name="T11" fmla="*/ 68 h 279"/>
                  <a:gd name="T12" fmla="*/ 455 w 458"/>
                  <a:gd name="T13" fmla="*/ 64 h 279"/>
                  <a:gd name="T14" fmla="*/ 457 w 458"/>
                  <a:gd name="T15" fmla="*/ 59 h 279"/>
                  <a:gd name="T16" fmla="*/ 254 w 458"/>
                  <a:gd name="T17" fmla="*/ 0 h 279"/>
                  <a:gd name="T18" fmla="*/ 3 w 458"/>
                  <a:gd name="T19" fmla="*/ 112 h 279"/>
                  <a:gd name="T20" fmla="*/ 0 w 458"/>
                  <a:gd name="T21" fmla="*/ 1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7"/>
                    </a:moveTo>
                    <a:lnTo>
                      <a:pt x="204" y="278"/>
                    </a:lnTo>
                    <a:lnTo>
                      <a:pt x="456" y="115"/>
                    </a:lnTo>
                    <a:lnTo>
                      <a:pt x="454" y="110"/>
                    </a:lnTo>
                    <a:lnTo>
                      <a:pt x="445" y="107"/>
                    </a:lnTo>
                    <a:lnTo>
                      <a:pt x="448" y="68"/>
                    </a:lnTo>
                    <a:lnTo>
                      <a:pt x="455" y="64"/>
                    </a:lnTo>
                    <a:lnTo>
                      <a:pt x="457" y="59"/>
                    </a:lnTo>
                    <a:lnTo>
                      <a:pt x="254" y="0"/>
                    </a:lnTo>
                    <a:lnTo>
                      <a:pt x="3" y="112"/>
                    </a:lnTo>
                    <a:lnTo>
                      <a:pt x="0" y="177"/>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3" name="Freeform 67"/>
              <p:cNvSpPr>
                <a:spLocks/>
              </p:cNvSpPr>
              <p:nvPr/>
            </p:nvSpPr>
            <p:spPr bwMode="auto">
              <a:xfrm>
                <a:off x="3374" y="2659"/>
                <a:ext cx="459" cy="220"/>
              </a:xfrm>
              <a:custGeom>
                <a:avLst/>
                <a:gdLst>
                  <a:gd name="T0" fmla="*/ 0 w 459"/>
                  <a:gd name="T1" fmla="*/ 122 h 220"/>
                  <a:gd name="T2" fmla="*/ 253 w 459"/>
                  <a:gd name="T3" fmla="*/ 0 h 220"/>
                  <a:gd name="T4" fmla="*/ 458 w 459"/>
                  <a:gd name="T5" fmla="*/ 56 h 220"/>
                  <a:gd name="T6" fmla="*/ 206 w 459"/>
                  <a:gd name="T7" fmla="*/ 219 h 220"/>
                  <a:gd name="T8" fmla="*/ 0 w 459"/>
                  <a:gd name="T9" fmla="*/ 122 h 220"/>
                </a:gdLst>
                <a:ahLst/>
                <a:cxnLst>
                  <a:cxn ang="0">
                    <a:pos x="T0" y="T1"/>
                  </a:cxn>
                  <a:cxn ang="0">
                    <a:pos x="T2" y="T3"/>
                  </a:cxn>
                  <a:cxn ang="0">
                    <a:pos x="T4" y="T5"/>
                  </a:cxn>
                  <a:cxn ang="0">
                    <a:pos x="T6" y="T7"/>
                  </a:cxn>
                  <a:cxn ang="0">
                    <a:pos x="T8" y="T9"/>
                  </a:cxn>
                </a:cxnLst>
                <a:rect l="0" t="0" r="r" b="b"/>
                <a:pathLst>
                  <a:path w="459" h="220">
                    <a:moveTo>
                      <a:pt x="0" y="122"/>
                    </a:moveTo>
                    <a:lnTo>
                      <a:pt x="253" y="0"/>
                    </a:lnTo>
                    <a:lnTo>
                      <a:pt x="458" y="56"/>
                    </a:lnTo>
                    <a:lnTo>
                      <a:pt x="206" y="219"/>
                    </a:lnTo>
                    <a:lnTo>
                      <a:pt x="0" y="122"/>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4" name="Freeform 68"/>
              <p:cNvSpPr>
                <a:spLocks/>
              </p:cNvSpPr>
              <p:nvPr/>
            </p:nvSpPr>
            <p:spPr bwMode="auto">
              <a:xfrm>
                <a:off x="3579" y="2673"/>
                <a:ext cx="246" cy="201"/>
              </a:xfrm>
              <a:custGeom>
                <a:avLst/>
                <a:gdLst>
                  <a:gd name="T0" fmla="*/ 3 w 246"/>
                  <a:gd name="T1" fmla="*/ 150 h 201"/>
                  <a:gd name="T2" fmla="*/ 0 w 246"/>
                  <a:gd name="T3" fmla="*/ 200 h 201"/>
                  <a:gd name="T4" fmla="*/ 244 w 246"/>
                  <a:gd name="T5" fmla="*/ 45 h 201"/>
                  <a:gd name="T6" fmla="*/ 245 w 246"/>
                  <a:gd name="T7" fmla="*/ 0 h 201"/>
                  <a:gd name="T8" fmla="*/ 3 w 246"/>
                  <a:gd name="T9" fmla="*/ 150 h 201"/>
                </a:gdLst>
                <a:ahLst/>
                <a:cxnLst>
                  <a:cxn ang="0">
                    <a:pos x="T0" y="T1"/>
                  </a:cxn>
                  <a:cxn ang="0">
                    <a:pos x="T2" y="T3"/>
                  </a:cxn>
                  <a:cxn ang="0">
                    <a:pos x="T4" y="T5"/>
                  </a:cxn>
                  <a:cxn ang="0">
                    <a:pos x="T6" y="T7"/>
                  </a:cxn>
                  <a:cxn ang="0">
                    <a:pos x="T8" y="T9"/>
                  </a:cxn>
                </a:cxnLst>
                <a:rect l="0" t="0" r="r" b="b"/>
                <a:pathLst>
                  <a:path w="246" h="201">
                    <a:moveTo>
                      <a:pt x="3" y="150"/>
                    </a:moveTo>
                    <a:lnTo>
                      <a:pt x="0" y="200"/>
                    </a:lnTo>
                    <a:lnTo>
                      <a:pt x="244" y="45"/>
                    </a:lnTo>
                    <a:lnTo>
                      <a:pt x="245" y="0"/>
                    </a:lnTo>
                    <a:lnTo>
                      <a:pt x="3"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5" name="Freeform 69"/>
              <p:cNvSpPr>
                <a:spLocks/>
              </p:cNvSpPr>
              <p:nvPr/>
            </p:nvSpPr>
            <p:spPr bwMode="auto">
              <a:xfrm>
                <a:off x="3381" y="2724"/>
                <a:ext cx="203" cy="149"/>
              </a:xfrm>
              <a:custGeom>
                <a:avLst/>
                <a:gdLst>
                  <a:gd name="T0" fmla="*/ 2 w 203"/>
                  <a:gd name="T1" fmla="*/ 0 h 149"/>
                  <a:gd name="T2" fmla="*/ 0 w 203"/>
                  <a:gd name="T3" fmla="*/ 53 h 149"/>
                  <a:gd name="T4" fmla="*/ 197 w 203"/>
                  <a:gd name="T5" fmla="*/ 148 h 149"/>
                  <a:gd name="T6" fmla="*/ 202 w 203"/>
                  <a:gd name="T7" fmla="*/ 98 h 149"/>
                  <a:gd name="T8" fmla="*/ 2 w 203"/>
                  <a:gd name="T9" fmla="*/ 0 h 149"/>
                </a:gdLst>
                <a:ahLst/>
                <a:cxnLst>
                  <a:cxn ang="0">
                    <a:pos x="T0" y="T1"/>
                  </a:cxn>
                  <a:cxn ang="0">
                    <a:pos x="T2" y="T3"/>
                  </a:cxn>
                  <a:cxn ang="0">
                    <a:pos x="T4" y="T5"/>
                  </a:cxn>
                  <a:cxn ang="0">
                    <a:pos x="T6" y="T7"/>
                  </a:cxn>
                  <a:cxn ang="0">
                    <a:pos x="T8" y="T9"/>
                  </a:cxn>
                </a:cxnLst>
                <a:rect l="0" t="0" r="r" b="b"/>
                <a:pathLst>
                  <a:path w="203" h="149">
                    <a:moveTo>
                      <a:pt x="2" y="0"/>
                    </a:moveTo>
                    <a:lnTo>
                      <a:pt x="0" y="53"/>
                    </a:lnTo>
                    <a:lnTo>
                      <a:pt x="197" y="148"/>
                    </a:lnTo>
                    <a:lnTo>
                      <a:pt x="202" y="98"/>
                    </a:lnTo>
                    <a:lnTo>
                      <a:pt x="2"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6" name="Freeform 70"/>
              <p:cNvSpPr>
                <a:spLocks/>
              </p:cNvSpPr>
              <p:nvPr/>
            </p:nvSpPr>
            <p:spPr bwMode="auto">
              <a:xfrm>
                <a:off x="3378" y="2719"/>
                <a:ext cx="207" cy="115"/>
              </a:xfrm>
              <a:custGeom>
                <a:avLst/>
                <a:gdLst>
                  <a:gd name="T0" fmla="*/ 2 w 207"/>
                  <a:gd name="T1" fmla="*/ 0 h 115"/>
                  <a:gd name="T2" fmla="*/ 0 w 207"/>
                  <a:gd name="T3" fmla="*/ 7 h 115"/>
                  <a:gd name="T4" fmla="*/ 198 w 207"/>
                  <a:gd name="T5" fmla="*/ 114 h 115"/>
                  <a:gd name="T6" fmla="*/ 206 w 207"/>
                  <a:gd name="T7" fmla="*/ 99 h 115"/>
                  <a:gd name="T8" fmla="*/ 2 w 207"/>
                  <a:gd name="T9" fmla="*/ 0 h 115"/>
                </a:gdLst>
                <a:ahLst/>
                <a:cxnLst>
                  <a:cxn ang="0">
                    <a:pos x="T0" y="T1"/>
                  </a:cxn>
                  <a:cxn ang="0">
                    <a:pos x="T2" y="T3"/>
                  </a:cxn>
                  <a:cxn ang="0">
                    <a:pos x="T4" y="T5"/>
                  </a:cxn>
                  <a:cxn ang="0">
                    <a:pos x="T6" y="T7"/>
                  </a:cxn>
                  <a:cxn ang="0">
                    <a:pos x="T8" y="T9"/>
                  </a:cxn>
                </a:cxnLst>
                <a:rect l="0" t="0" r="r" b="b"/>
                <a:pathLst>
                  <a:path w="207" h="115">
                    <a:moveTo>
                      <a:pt x="2" y="0"/>
                    </a:moveTo>
                    <a:lnTo>
                      <a:pt x="0" y="7"/>
                    </a:lnTo>
                    <a:lnTo>
                      <a:pt x="198" y="114"/>
                    </a:lnTo>
                    <a:lnTo>
                      <a:pt x="206" y="99"/>
                    </a:lnTo>
                    <a:lnTo>
                      <a:pt x="2"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7" name="Freeform 71"/>
              <p:cNvSpPr>
                <a:spLocks/>
              </p:cNvSpPr>
              <p:nvPr/>
            </p:nvSpPr>
            <p:spPr bwMode="auto">
              <a:xfrm>
                <a:off x="3579" y="2716"/>
                <a:ext cx="252" cy="170"/>
              </a:xfrm>
              <a:custGeom>
                <a:avLst/>
                <a:gdLst>
                  <a:gd name="T0" fmla="*/ 0 w 252"/>
                  <a:gd name="T1" fmla="*/ 162 h 170"/>
                  <a:gd name="T2" fmla="*/ 2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2"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88" name="Freeform 72"/>
              <p:cNvSpPr>
                <a:spLocks/>
              </p:cNvSpPr>
              <p:nvPr/>
            </p:nvSpPr>
            <p:spPr bwMode="auto">
              <a:xfrm>
                <a:off x="3380" y="2608"/>
                <a:ext cx="451" cy="212"/>
              </a:xfrm>
              <a:custGeom>
                <a:avLst/>
                <a:gdLst>
                  <a:gd name="T0" fmla="*/ 0 w 451"/>
                  <a:gd name="T1" fmla="*/ 111 h 212"/>
                  <a:gd name="T2" fmla="*/ 246 w 451"/>
                  <a:gd name="T3" fmla="*/ 0 h 212"/>
                  <a:gd name="T4" fmla="*/ 450 w 451"/>
                  <a:gd name="T5" fmla="*/ 58 h 212"/>
                  <a:gd name="T6" fmla="*/ 202 w 451"/>
                  <a:gd name="T7" fmla="*/ 211 h 212"/>
                  <a:gd name="T8" fmla="*/ 0 w 451"/>
                  <a:gd name="T9" fmla="*/ 111 h 212"/>
                </a:gdLst>
                <a:ahLst/>
                <a:cxnLst>
                  <a:cxn ang="0">
                    <a:pos x="T0" y="T1"/>
                  </a:cxn>
                  <a:cxn ang="0">
                    <a:pos x="T2" y="T3"/>
                  </a:cxn>
                  <a:cxn ang="0">
                    <a:pos x="T4" y="T5"/>
                  </a:cxn>
                  <a:cxn ang="0">
                    <a:pos x="T6" y="T7"/>
                  </a:cxn>
                  <a:cxn ang="0">
                    <a:pos x="T8" y="T9"/>
                  </a:cxn>
                </a:cxnLst>
                <a:rect l="0" t="0" r="r" b="b"/>
                <a:pathLst>
                  <a:path w="451" h="212">
                    <a:moveTo>
                      <a:pt x="0" y="111"/>
                    </a:moveTo>
                    <a:lnTo>
                      <a:pt x="246" y="0"/>
                    </a:lnTo>
                    <a:lnTo>
                      <a:pt x="450" y="58"/>
                    </a:lnTo>
                    <a:lnTo>
                      <a:pt x="202" y="211"/>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90" name="Group 73"/>
              <p:cNvGrpSpPr>
                <a:grpSpLocks/>
              </p:cNvGrpSpPr>
              <p:nvPr/>
            </p:nvGrpSpPr>
            <p:grpSpPr bwMode="auto">
              <a:xfrm>
                <a:off x="3579" y="2618"/>
                <a:ext cx="231" cy="74"/>
                <a:chOff x="3579" y="2618"/>
                <a:chExt cx="231" cy="74"/>
              </a:xfrm>
            </p:grpSpPr>
            <p:sp>
              <p:nvSpPr>
                <p:cNvPr id="1110090" name="Freeform 74"/>
                <p:cNvSpPr>
                  <a:spLocks/>
                </p:cNvSpPr>
                <p:nvPr/>
              </p:nvSpPr>
              <p:spPr bwMode="auto">
                <a:xfrm>
                  <a:off x="3596" y="2618"/>
                  <a:ext cx="214" cy="67"/>
                </a:xfrm>
                <a:custGeom>
                  <a:avLst/>
                  <a:gdLst>
                    <a:gd name="T0" fmla="*/ 5 w 214"/>
                    <a:gd name="T1" fmla="*/ 0 h 67"/>
                    <a:gd name="T2" fmla="*/ 0 w 214"/>
                    <a:gd name="T3" fmla="*/ 4 h 67"/>
                    <a:gd name="T4" fmla="*/ 206 w 214"/>
                    <a:gd name="T5" fmla="*/ 66 h 67"/>
                    <a:gd name="T6" fmla="*/ 213 w 214"/>
                    <a:gd name="T7" fmla="*/ 64 h 67"/>
                    <a:gd name="T8" fmla="*/ 5 w 214"/>
                    <a:gd name="T9" fmla="*/ 0 h 67"/>
                  </a:gdLst>
                  <a:ahLst/>
                  <a:cxnLst>
                    <a:cxn ang="0">
                      <a:pos x="T0" y="T1"/>
                    </a:cxn>
                    <a:cxn ang="0">
                      <a:pos x="T2" y="T3"/>
                    </a:cxn>
                    <a:cxn ang="0">
                      <a:pos x="T4" y="T5"/>
                    </a:cxn>
                    <a:cxn ang="0">
                      <a:pos x="T6" y="T7"/>
                    </a:cxn>
                    <a:cxn ang="0">
                      <a:pos x="T8" y="T9"/>
                    </a:cxn>
                  </a:cxnLst>
                  <a:rect l="0" t="0" r="r" b="b"/>
                  <a:pathLst>
                    <a:path w="214" h="67">
                      <a:moveTo>
                        <a:pt x="5" y="0"/>
                      </a:moveTo>
                      <a:lnTo>
                        <a:pt x="0" y="4"/>
                      </a:lnTo>
                      <a:lnTo>
                        <a:pt x="206" y="66"/>
                      </a:lnTo>
                      <a:lnTo>
                        <a:pt x="213" y="64"/>
                      </a:lnTo>
                      <a:lnTo>
                        <a:pt x="5"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091" name="Freeform 75"/>
                <p:cNvSpPr>
                  <a:spLocks/>
                </p:cNvSpPr>
                <p:nvPr/>
              </p:nvSpPr>
              <p:spPr bwMode="auto">
                <a:xfrm>
                  <a:off x="3579" y="2626"/>
                  <a:ext cx="216" cy="66"/>
                </a:xfrm>
                <a:custGeom>
                  <a:avLst/>
                  <a:gdLst>
                    <a:gd name="T0" fmla="*/ 9 w 216"/>
                    <a:gd name="T1" fmla="*/ 0 h 66"/>
                    <a:gd name="T2" fmla="*/ 0 w 216"/>
                    <a:gd name="T3" fmla="*/ 5 h 66"/>
                    <a:gd name="T4" fmla="*/ 208 w 216"/>
                    <a:gd name="T5" fmla="*/ 65 h 66"/>
                    <a:gd name="T6" fmla="*/ 215 w 216"/>
                    <a:gd name="T7" fmla="*/ 64 h 66"/>
                    <a:gd name="T8" fmla="*/ 9 w 216"/>
                    <a:gd name="T9" fmla="*/ 0 h 66"/>
                  </a:gdLst>
                  <a:ahLst/>
                  <a:cxnLst>
                    <a:cxn ang="0">
                      <a:pos x="T0" y="T1"/>
                    </a:cxn>
                    <a:cxn ang="0">
                      <a:pos x="T2" y="T3"/>
                    </a:cxn>
                    <a:cxn ang="0">
                      <a:pos x="T4" y="T5"/>
                    </a:cxn>
                    <a:cxn ang="0">
                      <a:pos x="T6" y="T7"/>
                    </a:cxn>
                    <a:cxn ang="0">
                      <a:pos x="T8" y="T9"/>
                    </a:cxn>
                  </a:cxnLst>
                  <a:rect l="0" t="0" r="r" b="b"/>
                  <a:pathLst>
                    <a:path w="216" h="66">
                      <a:moveTo>
                        <a:pt x="9" y="0"/>
                      </a:moveTo>
                      <a:lnTo>
                        <a:pt x="0" y="5"/>
                      </a:lnTo>
                      <a:lnTo>
                        <a:pt x="208" y="65"/>
                      </a:lnTo>
                      <a:lnTo>
                        <a:pt x="215" y="64"/>
                      </a:lnTo>
                      <a:lnTo>
                        <a:pt x="9"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092" name="Freeform 76"/>
              <p:cNvSpPr>
                <a:spLocks/>
              </p:cNvSpPr>
              <p:nvPr/>
            </p:nvSpPr>
            <p:spPr bwMode="auto">
              <a:xfrm>
                <a:off x="3584" y="2666"/>
                <a:ext cx="249" cy="157"/>
              </a:xfrm>
              <a:custGeom>
                <a:avLst/>
                <a:gdLst>
                  <a:gd name="T0" fmla="*/ 0 w 249"/>
                  <a:gd name="T1" fmla="*/ 152 h 157"/>
                  <a:gd name="T2" fmla="*/ 1 w 249"/>
                  <a:gd name="T3" fmla="*/ 156 h 157"/>
                  <a:gd name="T4" fmla="*/ 247 w 249"/>
                  <a:gd name="T5" fmla="*/ 3 h 157"/>
                  <a:gd name="T6" fmla="*/ 248 w 249"/>
                  <a:gd name="T7" fmla="*/ 0 h 157"/>
                  <a:gd name="T8" fmla="*/ 0 w 249"/>
                  <a:gd name="T9" fmla="*/ 152 h 157"/>
                </a:gdLst>
                <a:ahLst/>
                <a:cxnLst>
                  <a:cxn ang="0">
                    <a:pos x="T0" y="T1"/>
                  </a:cxn>
                  <a:cxn ang="0">
                    <a:pos x="T2" y="T3"/>
                  </a:cxn>
                  <a:cxn ang="0">
                    <a:pos x="T4" y="T5"/>
                  </a:cxn>
                  <a:cxn ang="0">
                    <a:pos x="T6" y="T7"/>
                  </a:cxn>
                  <a:cxn ang="0">
                    <a:pos x="T8" y="T9"/>
                  </a:cxn>
                </a:cxnLst>
                <a:rect l="0" t="0" r="r" b="b"/>
                <a:pathLst>
                  <a:path w="249" h="157">
                    <a:moveTo>
                      <a:pt x="0" y="152"/>
                    </a:moveTo>
                    <a:lnTo>
                      <a:pt x="1" y="156"/>
                    </a:lnTo>
                    <a:lnTo>
                      <a:pt x="247" y="3"/>
                    </a:lnTo>
                    <a:lnTo>
                      <a:pt x="248"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92" name="Group 77"/>
              <p:cNvGrpSpPr>
                <a:grpSpLocks/>
              </p:cNvGrpSpPr>
              <p:nvPr/>
            </p:nvGrpSpPr>
            <p:grpSpPr bwMode="auto">
              <a:xfrm>
                <a:off x="3580" y="2680"/>
                <a:ext cx="243" cy="182"/>
                <a:chOff x="3580" y="2680"/>
                <a:chExt cx="243" cy="182"/>
              </a:xfrm>
            </p:grpSpPr>
            <p:sp>
              <p:nvSpPr>
                <p:cNvPr id="1110094" name="Line 78"/>
                <p:cNvSpPr>
                  <a:spLocks noChangeShapeType="1"/>
                </p:cNvSpPr>
                <p:nvPr/>
              </p:nvSpPr>
              <p:spPr bwMode="auto">
                <a:xfrm flipH="1">
                  <a:off x="3584" y="2680"/>
                  <a:ext cx="237" cy="14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5" name="Line 79"/>
                <p:cNvSpPr>
                  <a:spLocks noChangeShapeType="1"/>
                </p:cNvSpPr>
                <p:nvPr/>
              </p:nvSpPr>
              <p:spPr bwMode="auto">
                <a:xfrm flipH="1">
                  <a:off x="3583" y="2688"/>
                  <a:ext cx="240"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6" name="Line 80"/>
                <p:cNvSpPr>
                  <a:spLocks noChangeShapeType="1"/>
                </p:cNvSpPr>
                <p:nvPr/>
              </p:nvSpPr>
              <p:spPr bwMode="auto">
                <a:xfrm flipH="1">
                  <a:off x="3581" y="2696"/>
                  <a:ext cx="238" cy="15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7" name="Line 81"/>
                <p:cNvSpPr>
                  <a:spLocks noChangeShapeType="1"/>
                </p:cNvSpPr>
                <p:nvPr/>
              </p:nvSpPr>
              <p:spPr bwMode="auto">
                <a:xfrm flipH="1">
                  <a:off x="3583" y="2701"/>
                  <a:ext cx="237"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098" name="Line 82"/>
                <p:cNvSpPr>
                  <a:spLocks noChangeShapeType="1"/>
                </p:cNvSpPr>
                <p:nvPr/>
              </p:nvSpPr>
              <p:spPr bwMode="auto">
                <a:xfrm flipH="1">
                  <a:off x="3580" y="2710"/>
                  <a:ext cx="242"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93" name="Group 83"/>
              <p:cNvGrpSpPr>
                <a:grpSpLocks/>
              </p:cNvGrpSpPr>
              <p:nvPr/>
            </p:nvGrpSpPr>
            <p:grpSpPr bwMode="auto">
              <a:xfrm>
                <a:off x="3382" y="2730"/>
                <a:ext cx="202" cy="132"/>
                <a:chOff x="3382" y="2730"/>
                <a:chExt cx="202" cy="132"/>
              </a:xfrm>
            </p:grpSpPr>
            <p:sp>
              <p:nvSpPr>
                <p:cNvPr id="1110100" name="Line 84"/>
                <p:cNvSpPr>
                  <a:spLocks noChangeShapeType="1"/>
                </p:cNvSpPr>
                <p:nvPr/>
              </p:nvSpPr>
              <p:spPr bwMode="auto">
                <a:xfrm>
                  <a:off x="3386" y="2730"/>
                  <a:ext cx="198" cy="9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1" name="Line 85"/>
                <p:cNvSpPr>
                  <a:spLocks noChangeShapeType="1"/>
                </p:cNvSpPr>
                <p:nvPr/>
              </p:nvSpPr>
              <p:spPr bwMode="auto">
                <a:xfrm>
                  <a:off x="3384" y="273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2" name="Line 86"/>
                <p:cNvSpPr>
                  <a:spLocks noChangeShapeType="1"/>
                </p:cNvSpPr>
                <p:nvPr/>
              </p:nvSpPr>
              <p:spPr bwMode="auto">
                <a:xfrm>
                  <a:off x="3382" y="2743"/>
                  <a:ext cx="198"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3" name="Line 87"/>
                <p:cNvSpPr>
                  <a:spLocks noChangeShapeType="1"/>
                </p:cNvSpPr>
                <p:nvPr/>
              </p:nvSpPr>
              <p:spPr bwMode="auto">
                <a:xfrm>
                  <a:off x="3382" y="2753"/>
                  <a:ext cx="201"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4" name="Line 88"/>
                <p:cNvSpPr>
                  <a:spLocks noChangeShapeType="1"/>
                </p:cNvSpPr>
                <p:nvPr/>
              </p:nvSpPr>
              <p:spPr bwMode="auto">
                <a:xfrm>
                  <a:off x="3382" y="2763"/>
                  <a:ext cx="198"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7" name="Group 89"/>
            <p:cNvGrpSpPr>
              <a:grpSpLocks/>
            </p:cNvGrpSpPr>
            <p:nvPr/>
          </p:nvGrpSpPr>
          <p:grpSpPr bwMode="auto">
            <a:xfrm>
              <a:off x="3385" y="2563"/>
              <a:ext cx="469" cy="281"/>
              <a:chOff x="3385" y="2563"/>
              <a:chExt cx="469" cy="281"/>
            </a:xfrm>
          </p:grpSpPr>
          <p:sp>
            <p:nvSpPr>
              <p:cNvPr id="1110106" name="Arc 90"/>
              <p:cNvSpPr>
                <a:spLocks/>
              </p:cNvSpPr>
              <p:nvPr/>
            </p:nvSpPr>
            <p:spPr bwMode="auto">
              <a:xfrm rot="240000">
                <a:off x="3385" y="2674"/>
                <a:ext cx="14" cy="69"/>
              </a:xfrm>
              <a:custGeom>
                <a:avLst/>
                <a:gdLst>
                  <a:gd name="G0" fmla="+- 21600 0 0"/>
                  <a:gd name="G1" fmla="+- 21367 0 0"/>
                  <a:gd name="G2" fmla="+- 21600 0 0"/>
                  <a:gd name="T0" fmla="*/ 18344 w 21600"/>
                  <a:gd name="T1" fmla="*/ 42720 h 42720"/>
                  <a:gd name="T2" fmla="*/ 18435 w 21600"/>
                  <a:gd name="T3" fmla="*/ 0 h 42720"/>
                  <a:gd name="T4" fmla="*/ 21600 w 21600"/>
                  <a:gd name="T5" fmla="*/ 21367 h 42720"/>
                </a:gdLst>
                <a:ahLst/>
                <a:cxnLst>
                  <a:cxn ang="0">
                    <a:pos x="T0" y="T1"/>
                  </a:cxn>
                  <a:cxn ang="0">
                    <a:pos x="T2" y="T3"/>
                  </a:cxn>
                  <a:cxn ang="0">
                    <a:pos x="T4" y="T5"/>
                  </a:cxn>
                </a:cxnLst>
                <a:rect l="0" t="0" r="r" b="b"/>
                <a:pathLst>
                  <a:path w="21600" h="42720" fill="none" extrusionOk="0">
                    <a:moveTo>
                      <a:pt x="18343" y="42720"/>
                    </a:moveTo>
                    <a:cubicBezTo>
                      <a:pt x="7793" y="41111"/>
                      <a:pt x="0" y="32039"/>
                      <a:pt x="0" y="21367"/>
                    </a:cubicBezTo>
                    <a:cubicBezTo>
                      <a:pt x="0" y="10660"/>
                      <a:pt x="7843" y="1568"/>
                      <a:pt x="18435" y="0"/>
                    </a:cubicBezTo>
                  </a:path>
                  <a:path w="21600" h="42720" stroke="0" extrusionOk="0">
                    <a:moveTo>
                      <a:pt x="18343" y="42720"/>
                    </a:moveTo>
                    <a:cubicBezTo>
                      <a:pt x="7793" y="41111"/>
                      <a:pt x="0" y="32039"/>
                      <a:pt x="0" y="21367"/>
                    </a:cubicBezTo>
                    <a:cubicBezTo>
                      <a:pt x="0" y="10660"/>
                      <a:pt x="7843" y="1568"/>
                      <a:pt x="18435" y="0"/>
                    </a:cubicBezTo>
                    <a:lnTo>
                      <a:pt x="21600" y="21367"/>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07" name="Freeform 91"/>
              <p:cNvSpPr>
                <a:spLocks/>
              </p:cNvSpPr>
              <p:nvPr/>
            </p:nvSpPr>
            <p:spPr bwMode="auto">
              <a:xfrm>
                <a:off x="3395" y="2563"/>
                <a:ext cx="459" cy="281"/>
              </a:xfrm>
              <a:custGeom>
                <a:avLst/>
                <a:gdLst>
                  <a:gd name="T0" fmla="*/ 0 w 459"/>
                  <a:gd name="T1" fmla="*/ 176 h 281"/>
                  <a:gd name="T2" fmla="*/ 205 w 459"/>
                  <a:gd name="T3" fmla="*/ 280 h 281"/>
                  <a:gd name="T4" fmla="*/ 458 w 459"/>
                  <a:gd name="T5" fmla="*/ 115 h 281"/>
                  <a:gd name="T6" fmla="*/ 457 w 459"/>
                  <a:gd name="T7" fmla="*/ 110 h 281"/>
                  <a:gd name="T8" fmla="*/ 447 w 459"/>
                  <a:gd name="T9" fmla="*/ 107 h 281"/>
                  <a:gd name="T10" fmla="*/ 451 w 459"/>
                  <a:gd name="T11" fmla="*/ 68 h 281"/>
                  <a:gd name="T12" fmla="*/ 458 w 459"/>
                  <a:gd name="T13" fmla="*/ 62 h 281"/>
                  <a:gd name="T14" fmla="*/ 458 w 459"/>
                  <a:gd name="T15" fmla="*/ 58 h 281"/>
                  <a:gd name="T16" fmla="*/ 255 w 459"/>
                  <a:gd name="T17" fmla="*/ 0 h 281"/>
                  <a:gd name="T18" fmla="*/ 6 w 459"/>
                  <a:gd name="T19" fmla="*/ 112 h 281"/>
                  <a:gd name="T20" fmla="*/ 0 w 459"/>
                  <a:gd name="T21" fmla="*/ 176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9" h="281">
                    <a:moveTo>
                      <a:pt x="0" y="176"/>
                    </a:moveTo>
                    <a:lnTo>
                      <a:pt x="205" y="280"/>
                    </a:lnTo>
                    <a:lnTo>
                      <a:pt x="458" y="115"/>
                    </a:lnTo>
                    <a:lnTo>
                      <a:pt x="457" y="110"/>
                    </a:lnTo>
                    <a:lnTo>
                      <a:pt x="447" y="107"/>
                    </a:lnTo>
                    <a:lnTo>
                      <a:pt x="451" y="68"/>
                    </a:lnTo>
                    <a:lnTo>
                      <a:pt x="458" y="62"/>
                    </a:lnTo>
                    <a:lnTo>
                      <a:pt x="458" y="58"/>
                    </a:lnTo>
                    <a:lnTo>
                      <a:pt x="255" y="0"/>
                    </a:lnTo>
                    <a:lnTo>
                      <a:pt x="6" y="112"/>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08" name="Freeform 92"/>
              <p:cNvSpPr>
                <a:spLocks/>
              </p:cNvSpPr>
              <p:nvPr/>
            </p:nvSpPr>
            <p:spPr bwMode="auto">
              <a:xfrm>
                <a:off x="3395" y="2616"/>
                <a:ext cx="458" cy="220"/>
              </a:xfrm>
              <a:custGeom>
                <a:avLst/>
                <a:gdLst>
                  <a:gd name="T0" fmla="*/ 0 w 458"/>
                  <a:gd name="T1" fmla="*/ 119 h 220"/>
                  <a:gd name="T2" fmla="*/ 253 w 458"/>
                  <a:gd name="T3" fmla="*/ 0 h 220"/>
                  <a:gd name="T4" fmla="*/ 457 w 458"/>
                  <a:gd name="T5" fmla="*/ 56 h 220"/>
                  <a:gd name="T6" fmla="*/ 204 w 458"/>
                  <a:gd name="T7" fmla="*/ 219 h 220"/>
                  <a:gd name="T8" fmla="*/ 0 w 458"/>
                  <a:gd name="T9" fmla="*/ 119 h 220"/>
                </a:gdLst>
                <a:ahLst/>
                <a:cxnLst>
                  <a:cxn ang="0">
                    <a:pos x="T0" y="T1"/>
                  </a:cxn>
                  <a:cxn ang="0">
                    <a:pos x="T2" y="T3"/>
                  </a:cxn>
                  <a:cxn ang="0">
                    <a:pos x="T4" y="T5"/>
                  </a:cxn>
                  <a:cxn ang="0">
                    <a:pos x="T6" y="T7"/>
                  </a:cxn>
                  <a:cxn ang="0">
                    <a:pos x="T8" y="T9"/>
                  </a:cxn>
                </a:cxnLst>
                <a:rect l="0" t="0" r="r" b="b"/>
                <a:pathLst>
                  <a:path w="458" h="220">
                    <a:moveTo>
                      <a:pt x="0" y="119"/>
                    </a:moveTo>
                    <a:lnTo>
                      <a:pt x="253" y="0"/>
                    </a:lnTo>
                    <a:lnTo>
                      <a:pt x="457" y="56"/>
                    </a:lnTo>
                    <a:lnTo>
                      <a:pt x="204" y="219"/>
                    </a:lnTo>
                    <a:lnTo>
                      <a:pt x="0" y="119"/>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09" name="Freeform 93"/>
              <p:cNvSpPr>
                <a:spLocks/>
              </p:cNvSpPr>
              <p:nvPr/>
            </p:nvSpPr>
            <p:spPr bwMode="auto">
              <a:xfrm>
                <a:off x="3600" y="2631"/>
                <a:ext cx="247" cy="201"/>
              </a:xfrm>
              <a:custGeom>
                <a:avLst/>
                <a:gdLst>
                  <a:gd name="T0" fmla="*/ 3 w 247"/>
                  <a:gd name="T1" fmla="*/ 148 h 201"/>
                  <a:gd name="T2" fmla="*/ 0 w 247"/>
                  <a:gd name="T3" fmla="*/ 200 h 201"/>
                  <a:gd name="T4" fmla="*/ 243 w 247"/>
                  <a:gd name="T5" fmla="*/ 44 h 201"/>
                  <a:gd name="T6" fmla="*/ 246 w 247"/>
                  <a:gd name="T7" fmla="*/ 0 h 201"/>
                  <a:gd name="T8" fmla="*/ 3 w 247"/>
                  <a:gd name="T9" fmla="*/ 148 h 201"/>
                </a:gdLst>
                <a:ahLst/>
                <a:cxnLst>
                  <a:cxn ang="0">
                    <a:pos x="T0" y="T1"/>
                  </a:cxn>
                  <a:cxn ang="0">
                    <a:pos x="T2" y="T3"/>
                  </a:cxn>
                  <a:cxn ang="0">
                    <a:pos x="T4" y="T5"/>
                  </a:cxn>
                  <a:cxn ang="0">
                    <a:pos x="T6" y="T7"/>
                  </a:cxn>
                  <a:cxn ang="0">
                    <a:pos x="T8" y="T9"/>
                  </a:cxn>
                </a:cxnLst>
                <a:rect l="0" t="0" r="r" b="b"/>
                <a:pathLst>
                  <a:path w="247" h="201">
                    <a:moveTo>
                      <a:pt x="3" y="148"/>
                    </a:moveTo>
                    <a:lnTo>
                      <a:pt x="0" y="200"/>
                    </a:lnTo>
                    <a:lnTo>
                      <a:pt x="243" y="44"/>
                    </a:lnTo>
                    <a:lnTo>
                      <a:pt x="246" y="0"/>
                    </a:lnTo>
                    <a:lnTo>
                      <a:pt x="3" y="148"/>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0" name="Freeform 94"/>
              <p:cNvSpPr>
                <a:spLocks/>
              </p:cNvSpPr>
              <p:nvPr/>
            </p:nvSpPr>
            <p:spPr bwMode="auto">
              <a:xfrm>
                <a:off x="3400" y="2682"/>
                <a:ext cx="205" cy="147"/>
              </a:xfrm>
              <a:custGeom>
                <a:avLst/>
                <a:gdLst>
                  <a:gd name="T0" fmla="*/ 5 w 205"/>
                  <a:gd name="T1" fmla="*/ 0 h 147"/>
                  <a:gd name="T2" fmla="*/ 0 w 205"/>
                  <a:gd name="T3" fmla="*/ 52 h 147"/>
                  <a:gd name="T4" fmla="*/ 199 w 205"/>
                  <a:gd name="T5" fmla="*/ 146 h 147"/>
                  <a:gd name="T6" fmla="*/ 204 w 205"/>
                  <a:gd name="T7" fmla="*/ 97 h 147"/>
                  <a:gd name="T8" fmla="*/ 5 w 205"/>
                  <a:gd name="T9" fmla="*/ 0 h 147"/>
                </a:gdLst>
                <a:ahLst/>
                <a:cxnLst>
                  <a:cxn ang="0">
                    <a:pos x="T0" y="T1"/>
                  </a:cxn>
                  <a:cxn ang="0">
                    <a:pos x="T2" y="T3"/>
                  </a:cxn>
                  <a:cxn ang="0">
                    <a:pos x="T4" y="T5"/>
                  </a:cxn>
                  <a:cxn ang="0">
                    <a:pos x="T6" y="T7"/>
                  </a:cxn>
                  <a:cxn ang="0">
                    <a:pos x="T8" y="T9"/>
                  </a:cxn>
                </a:cxnLst>
                <a:rect l="0" t="0" r="r" b="b"/>
                <a:pathLst>
                  <a:path w="205" h="147">
                    <a:moveTo>
                      <a:pt x="5" y="0"/>
                    </a:moveTo>
                    <a:lnTo>
                      <a:pt x="0" y="52"/>
                    </a:lnTo>
                    <a:lnTo>
                      <a:pt x="199" y="146"/>
                    </a:lnTo>
                    <a:lnTo>
                      <a:pt x="204" y="97"/>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1" name="Freeform 95"/>
              <p:cNvSpPr>
                <a:spLocks/>
              </p:cNvSpPr>
              <p:nvPr/>
            </p:nvSpPr>
            <p:spPr bwMode="auto">
              <a:xfrm>
                <a:off x="3398" y="2676"/>
                <a:ext cx="207" cy="114"/>
              </a:xfrm>
              <a:custGeom>
                <a:avLst/>
                <a:gdLst>
                  <a:gd name="T0" fmla="*/ 4 w 207"/>
                  <a:gd name="T1" fmla="*/ 0 h 114"/>
                  <a:gd name="T2" fmla="*/ 0 w 207"/>
                  <a:gd name="T3" fmla="*/ 8 h 114"/>
                  <a:gd name="T4" fmla="*/ 200 w 207"/>
                  <a:gd name="T5" fmla="*/ 113 h 114"/>
                  <a:gd name="T6" fmla="*/ 206 w 207"/>
                  <a:gd name="T7" fmla="*/ 99 h 114"/>
                  <a:gd name="T8" fmla="*/ 4 w 207"/>
                  <a:gd name="T9" fmla="*/ 0 h 114"/>
                </a:gdLst>
                <a:ahLst/>
                <a:cxnLst>
                  <a:cxn ang="0">
                    <a:pos x="T0" y="T1"/>
                  </a:cxn>
                  <a:cxn ang="0">
                    <a:pos x="T2" y="T3"/>
                  </a:cxn>
                  <a:cxn ang="0">
                    <a:pos x="T4" y="T5"/>
                  </a:cxn>
                  <a:cxn ang="0">
                    <a:pos x="T6" y="T7"/>
                  </a:cxn>
                  <a:cxn ang="0">
                    <a:pos x="T8" y="T9"/>
                  </a:cxn>
                </a:cxnLst>
                <a:rect l="0" t="0" r="r" b="b"/>
                <a:pathLst>
                  <a:path w="207" h="114">
                    <a:moveTo>
                      <a:pt x="4" y="0"/>
                    </a:moveTo>
                    <a:lnTo>
                      <a:pt x="0" y="8"/>
                    </a:lnTo>
                    <a:lnTo>
                      <a:pt x="200" y="113"/>
                    </a:lnTo>
                    <a:lnTo>
                      <a:pt x="206" y="99"/>
                    </a:lnTo>
                    <a:lnTo>
                      <a:pt x="4"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2" name="Freeform 96"/>
              <p:cNvSpPr>
                <a:spLocks/>
              </p:cNvSpPr>
              <p:nvPr/>
            </p:nvSpPr>
            <p:spPr bwMode="auto">
              <a:xfrm>
                <a:off x="3600" y="2673"/>
                <a:ext cx="254" cy="171"/>
              </a:xfrm>
              <a:custGeom>
                <a:avLst/>
                <a:gdLst>
                  <a:gd name="T0" fmla="*/ 0 w 254"/>
                  <a:gd name="T1" fmla="*/ 163 h 171"/>
                  <a:gd name="T2" fmla="*/ 0 w 254"/>
                  <a:gd name="T3" fmla="*/ 170 h 171"/>
                  <a:gd name="T4" fmla="*/ 252 w 254"/>
                  <a:gd name="T5" fmla="*/ 6 h 171"/>
                  <a:gd name="T6" fmla="*/ 253 w 254"/>
                  <a:gd name="T7" fmla="*/ 0 h 171"/>
                  <a:gd name="T8" fmla="*/ 0 w 254"/>
                  <a:gd name="T9" fmla="*/ 163 h 171"/>
                </a:gdLst>
                <a:ahLst/>
                <a:cxnLst>
                  <a:cxn ang="0">
                    <a:pos x="T0" y="T1"/>
                  </a:cxn>
                  <a:cxn ang="0">
                    <a:pos x="T2" y="T3"/>
                  </a:cxn>
                  <a:cxn ang="0">
                    <a:pos x="T4" y="T5"/>
                  </a:cxn>
                  <a:cxn ang="0">
                    <a:pos x="T6" y="T7"/>
                  </a:cxn>
                  <a:cxn ang="0">
                    <a:pos x="T8" y="T9"/>
                  </a:cxn>
                </a:cxnLst>
                <a:rect l="0" t="0" r="r" b="b"/>
                <a:pathLst>
                  <a:path w="254" h="171">
                    <a:moveTo>
                      <a:pt x="0" y="163"/>
                    </a:moveTo>
                    <a:lnTo>
                      <a:pt x="0" y="170"/>
                    </a:lnTo>
                    <a:lnTo>
                      <a:pt x="252" y="6"/>
                    </a:lnTo>
                    <a:lnTo>
                      <a:pt x="253" y="0"/>
                    </a:lnTo>
                    <a:lnTo>
                      <a:pt x="0" y="163"/>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3" name="Freeform 97"/>
              <p:cNvSpPr>
                <a:spLocks/>
              </p:cNvSpPr>
              <p:nvPr/>
            </p:nvSpPr>
            <p:spPr bwMode="auto">
              <a:xfrm>
                <a:off x="3399" y="2565"/>
                <a:ext cx="454" cy="213"/>
              </a:xfrm>
              <a:custGeom>
                <a:avLst/>
                <a:gdLst>
                  <a:gd name="T0" fmla="*/ 0 w 454"/>
                  <a:gd name="T1" fmla="*/ 111 h 213"/>
                  <a:gd name="T2" fmla="*/ 248 w 454"/>
                  <a:gd name="T3" fmla="*/ 0 h 213"/>
                  <a:gd name="T4" fmla="*/ 453 w 454"/>
                  <a:gd name="T5" fmla="*/ 58 h 213"/>
                  <a:gd name="T6" fmla="*/ 206 w 454"/>
                  <a:gd name="T7" fmla="*/ 212 h 213"/>
                  <a:gd name="T8" fmla="*/ 0 w 454"/>
                  <a:gd name="T9" fmla="*/ 111 h 213"/>
                </a:gdLst>
                <a:ahLst/>
                <a:cxnLst>
                  <a:cxn ang="0">
                    <a:pos x="T0" y="T1"/>
                  </a:cxn>
                  <a:cxn ang="0">
                    <a:pos x="T2" y="T3"/>
                  </a:cxn>
                  <a:cxn ang="0">
                    <a:pos x="T4" y="T5"/>
                  </a:cxn>
                  <a:cxn ang="0">
                    <a:pos x="T6" y="T7"/>
                  </a:cxn>
                  <a:cxn ang="0">
                    <a:pos x="T8" y="T9"/>
                  </a:cxn>
                </a:cxnLst>
                <a:rect l="0" t="0" r="r" b="b"/>
                <a:pathLst>
                  <a:path w="454" h="213">
                    <a:moveTo>
                      <a:pt x="0" y="111"/>
                    </a:moveTo>
                    <a:lnTo>
                      <a:pt x="248" y="0"/>
                    </a:lnTo>
                    <a:lnTo>
                      <a:pt x="453" y="58"/>
                    </a:lnTo>
                    <a:lnTo>
                      <a:pt x="206" y="212"/>
                    </a:lnTo>
                    <a:lnTo>
                      <a:pt x="0" y="111"/>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66" name="Group 98"/>
              <p:cNvGrpSpPr>
                <a:grpSpLocks/>
              </p:cNvGrpSpPr>
              <p:nvPr/>
            </p:nvGrpSpPr>
            <p:grpSpPr bwMode="auto">
              <a:xfrm>
                <a:off x="3600" y="2575"/>
                <a:ext cx="230" cy="75"/>
                <a:chOff x="3600" y="2575"/>
                <a:chExt cx="230" cy="75"/>
              </a:xfrm>
            </p:grpSpPr>
            <p:sp>
              <p:nvSpPr>
                <p:cNvPr id="1110115" name="Freeform 99"/>
                <p:cNvSpPr>
                  <a:spLocks/>
                </p:cNvSpPr>
                <p:nvPr/>
              </p:nvSpPr>
              <p:spPr bwMode="auto">
                <a:xfrm>
                  <a:off x="3617" y="2575"/>
                  <a:ext cx="213" cy="65"/>
                </a:xfrm>
                <a:custGeom>
                  <a:avLst/>
                  <a:gdLst>
                    <a:gd name="T0" fmla="*/ 6 w 213"/>
                    <a:gd name="T1" fmla="*/ 0 h 65"/>
                    <a:gd name="T2" fmla="*/ 0 w 213"/>
                    <a:gd name="T3" fmla="*/ 3 h 65"/>
                    <a:gd name="T4" fmla="*/ 208 w 213"/>
                    <a:gd name="T5" fmla="*/ 64 h 65"/>
                    <a:gd name="T6" fmla="*/ 212 w 213"/>
                    <a:gd name="T7" fmla="*/ 62 h 65"/>
                    <a:gd name="T8" fmla="*/ 6 w 213"/>
                    <a:gd name="T9" fmla="*/ 0 h 65"/>
                  </a:gdLst>
                  <a:ahLst/>
                  <a:cxnLst>
                    <a:cxn ang="0">
                      <a:pos x="T0" y="T1"/>
                    </a:cxn>
                    <a:cxn ang="0">
                      <a:pos x="T2" y="T3"/>
                    </a:cxn>
                    <a:cxn ang="0">
                      <a:pos x="T4" y="T5"/>
                    </a:cxn>
                    <a:cxn ang="0">
                      <a:pos x="T6" y="T7"/>
                    </a:cxn>
                    <a:cxn ang="0">
                      <a:pos x="T8" y="T9"/>
                    </a:cxn>
                  </a:cxnLst>
                  <a:rect l="0" t="0" r="r" b="b"/>
                  <a:pathLst>
                    <a:path w="213" h="65">
                      <a:moveTo>
                        <a:pt x="6" y="0"/>
                      </a:moveTo>
                      <a:lnTo>
                        <a:pt x="0" y="3"/>
                      </a:lnTo>
                      <a:lnTo>
                        <a:pt x="208" y="64"/>
                      </a:lnTo>
                      <a:lnTo>
                        <a:pt x="212" y="62"/>
                      </a:lnTo>
                      <a:lnTo>
                        <a:pt x="6"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16" name="Freeform 100"/>
                <p:cNvSpPr>
                  <a:spLocks/>
                </p:cNvSpPr>
                <p:nvPr/>
              </p:nvSpPr>
              <p:spPr bwMode="auto">
                <a:xfrm>
                  <a:off x="3600" y="2584"/>
                  <a:ext cx="216" cy="66"/>
                </a:xfrm>
                <a:custGeom>
                  <a:avLst/>
                  <a:gdLst>
                    <a:gd name="T0" fmla="*/ 8 w 216"/>
                    <a:gd name="T1" fmla="*/ 0 h 66"/>
                    <a:gd name="T2" fmla="*/ 0 w 216"/>
                    <a:gd name="T3" fmla="*/ 3 h 66"/>
                    <a:gd name="T4" fmla="*/ 209 w 216"/>
                    <a:gd name="T5" fmla="*/ 65 h 66"/>
                    <a:gd name="T6" fmla="*/ 215 w 216"/>
                    <a:gd name="T7" fmla="*/ 62 h 66"/>
                    <a:gd name="T8" fmla="*/ 8 w 216"/>
                    <a:gd name="T9" fmla="*/ 0 h 66"/>
                  </a:gdLst>
                  <a:ahLst/>
                  <a:cxnLst>
                    <a:cxn ang="0">
                      <a:pos x="T0" y="T1"/>
                    </a:cxn>
                    <a:cxn ang="0">
                      <a:pos x="T2" y="T3"/>
                    </a:cxn>
                    <a:cxn ang="0">
                      <a:pos x="T4" y="T5"/>
                    </a:cxn>
                    <a:cxn ang="0">
                      <a:pos x="T6" y="T7"/>
                    </a:cxn>
                    <a:cxn ang="0">
                      <a:pos x="T8" y="T9"/>
                    </a:cxn>
                  </a:cxnLst>
                  <a:rect l="0" t="0" r="r" b="b"/>
                  <a:pathLst>
                    <a:path w="216" h="66">
                      <a:moveTo>
                        <a:pt x="8" y="0"/>
                      </a:moveTo>
                      <a:lnTo>
                        <a:pt x="0" y="3"/>
                      </a:lnTo>
                      <a:lnTo>
                        <a:pt x="209" y="65"/>
                      </a:lnTo>
                      <a:lnTo>
                        <a:pt x="215" y="62"/>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17" name="Freeform 101"/>
              <p:cNvSpPr>
                <a:spLocks/>
              </p:cNvSpPr>
              <p:nvPr/>
            </p:nvSpPr>
            <p:spPr bwMode="auto">
              <a:xfrm>
                <a:off x="3604" y="2623"/>
                <a:ext cx="250" cy="157"/>
              </a:xfrm>
              <a:custGeom>
                <a:avLst/>
                <a:gdLst>
                  <a:gd name="T0" fmla="*/ 0 w 250"/>
                  <a:gd name="T1" fmla="*/ 152 h 157"/>
                  <a:gd name="T2" fmla="*/ 2 w 250"/>
                  <a:gd name="T3" fmla="*/ 156 h 157"/>
                  <a:gd name="T4" fmla="*/ 249 w 250"/>
                  <a:gd name="T5" fmla="*/ 4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2" y="156"/>
                    </a:lnTo>
                    <a:lnTo>
                      <a:pt x="249"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68" name="Group 102"/>
              <p:cNvGrpSpPr>
                <a:grpSpLocks/>
              </p:cNvGrpSpPr>
              <p:nvPr/>
            </p:nvGrpSpPr>
            <p:grpSpPr bwMode="auto">
              <a:xfrm>
                <a:off x="3601" y="2638"/>
                <a:ext cx="243" cy="181"/>
                <a:chOff x="3601" y="2638"/>
                <a:chExt cx="243" cy="181"/>
              </a:xfrm>
            </p:grpSpPr>
            <p:sp>
              <p:nvSpPr>
                <p:cNvPr id="1110119" name="Line 103"/>
                <p:cNvSpPr>
                  <a:spLocks noChangeShapeType="1"/>
                </p:cNvSpPr>
                <p:nvPr/>
              </p:nvSpPr>
              <p:spPr bwMode="auto">
                <a:xfrm flipH="1">
                  <a:off x="3605" y="2638"/>
                  <a:ext cx="238"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0" name="Line 104"/>
                <p:cNvSpPr>
                  <a:spLocks noChangeShapeType="1"/>
                </p:cNvSpPr>
                <p:nvPr/>
              </p:nvSpPr>
              <p:spPr bwMode="auto">
                <a:xfrm flipH="1">
                  <a:off x="3603" y="2645"/>
                  <a:ext cx="241"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1" name="Line 105"/>
                <p:cNvSpPr>
                  <a:spLocks noChangeShapeType="1"/>
                </p:cNvSpPr>
                <p:nvPr/>
              </p:nvSpPr>
              <p:spPr bwMode="auto">
                <a:xfrm flipH="1">
                  <a:off x="3602" y="2654"/>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2" name="Line 106"/>
                <p:cNvSpPr>
                  <a:spLocks noChangeShapeType="1"/>
                </p:cNvSpPr>
                <p:nvPr/>
              </p:nvSpPr>
              <p:spPr bwMode="auto">
                <a:xfrm flipH="1">
                  <a:off x="3604" y="2657"/>
                  <a:ext cx="239"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3" name="Line 107"/>
                <p:cNvSpPr>
                  <a:spLocks noChangeShapeType="1"/>
                </p:cNvSpPr>
                <p:nvPr/>
              </p:nvSpPr>
              <p:spPr bwMode="auto">
                <a:xfrm flipH="1">
                  <a:off x="3601" y="2666"/>
                  <a:ext cx="241" cy="153"/>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69" name="Group 108"/>
              <p:cNvGrpSpPr>
                <a:grpSpLocks/>
              </p:cNvGrpSpPr>
              <p:nvPr/>
            </p:nvGrpSpPr>
            <p:grpSpPr bwMode="auto">
              <a:xfrm>
                <a:off x="3403" y="2685"/>
                <a:ext cx="203" cy="132"/>
                <a:chOff x="3403" y="2685"/>
                <a:chExt cx="203" cy="132"/>
              </a:xfrm>
            </p:grpSpPr>
            <p:sp>
              <p:nvSpPr>
                <p:cNvPr id="1110125" name="Line 109"/>
                <p:cNvSpPr>
                  <a:spLocks noChangeShapeType="1"/>
                </p:cNvSpPr>
                <p:nvPr/>
              </p:nvSpPr>
              <p:spPr bwMode="auto">
                <a:xfrm>
                  <a:off x="3406" y="2685"/>
                  <a:ext cx="200"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6" name="Line 110"/>
                <p:cNvSpPr>
                  <a:spLocks noChangeShapeType="1"/>
                </p:cNvSpPr>
                <p:nvPr/>
              </p:nvSpPr>
              <p:spPr bwMode="auto">
                <a:xfrm>
                  <a:off x="3406" y="2693"/>
                  <a:ext cx="197"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7" name="Line 111"/>
                <p:cNvSpPr>
                  <a:spLocks noChangeShapeType="1"/>
                </p:cNvSpPr>
                <p:nvPr/>
              </p:nvSpPr>
              <p:spPr bwMode="auto">
                <a:xfrm>
                  <a:off x="3403" y="2701"/>
                  <a:ext cx="200" cy="10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8" name="Line 112"/>
                <p:cNvSpPr>
                  <a:spLocks noChangeShapeType="1"/>
                </p:cNvSpPr>
                <p:nvPr/>
              </p:nvSpPr>
              <p:spPr bwMode="auto">
                <a:xfrm>
                  <a:off x="3404" y="2711"/>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29" name="Line 113"/>
                <p:cNvSpPr>
                  <a:spLocks noChangeShapeType="1"/>
                </p:cNvSpPr>
                <p:nvPr/>
              </p:nvSpPr>
              <p:spPr bwMode="auto">
                <a:xfrm>
                  <a:off x="3403" y="2720"/>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8" name="Group 114"/>
            <p:cNvGrpSpPr>
              <a:grpSpLocks/>
            </p:cNvGrpSpPr>
            <p:nvPr/>
          </p:nvGrpSpPr>
          <p:grpSpPr bwMode="auto">
            <a:xfrm>
              <a:off x="3411" y="2505"/>
              <a:ext cx="472" cy="280"/>
              <a:chOff x="3411" y="2505"/>
              <a:chExt cx="472" cy="280"/>
            </a:xfrm>
          </p:grpSpPr>
          <p:sp>
            <p:nvSpPr>
              <p:cNvPr id="1110131" name="Arc 115"/>
              <p:cNvSpPr>
                <a:spLocks/>
              </p:cNvSpPr>
              <p:nvPr/>
            </p:nvSpPr>
            <p:spPr bwMode="auto">
              <a:xfrm rot="240000">
                <a:off x="3411" y="2618"/>
                <a:ext cx="14" cy="67"/>
              </a:xfrm>
              <a:custGeom>
                <a:avLst/>
                <a:gdLst>
                  <a:gd name="G0" fmla="+- 21600 0 0"/>
                  <a:gd name="G1" fmla="+- 21383 0 0"/>
                  <a:gd name="G2" fmla="+- 21600 0 0"/>
                  <a:gd name="T0" fmla="*/ 18455 w 21600"/>
                  <a:gd name="T1" fmla="*/ 42753 h 42753"/>
                  <a:gd name="T2" fmla="*/ 18545 w 21600"/>
                  <a:gd name="T3" fmla="*/ 0 h 42753"/>
                  <a:gd name="T4" fmla="*/ 21600 w 21600"/>
                  <a:gd name="T5" fmla="*/ 21383 h 42753"/>
                </a:gdLst>
                <a:ahLst/>
                <a:cxnLst>
                  <a:cxn ang="0">
                    <a:pos x="T0" y="T1"/>
                  </a:cxn>
                  <a:cxn ang="0">
                    <a:pos x="T2" y="T3"/>
                  </a:cxn>
                  <a:cxn ang="0">
                    <a:pos x="T4" y="T5"/>
                  </a:cxn>
                </a:cxnLst>
                <a:rect l="0" t="0" r="r" b="b"/>
                <a:pathLst>
                  <a:path w="21600" h="42753" fill="none" extrusionOk="0">
                    <a:moveTo>
                      <a:pt x="18455" y="42752"/>
                    </a:moveTo>
                    <a:cubicBezTo>
                      <a:pt x="7854" y="41192"/>
                      <a:pt x="0" y="32097"/>
                      <a:pt x="0" y="21383"/>
                    </a:cubicBezTo>
                    <a:cubicBezTo>
                      <a:pt x="0" y="10633"/>
                      <a:pt x="7903" y="1520"/>
                      <a:pt x="18545" y="0"/>
                    </a:cubicBezTo>
                  </a:path>
                  <a:path w="21600" h="42753" stroke="0" extrusionOk="0">
                    <a:moveTo>
                      <a:pt x="18455" y="42752"/>
                    </a:moveTo>
                    <a:cubicBezTo>
                      <a:pt x="7854" y="41192"/>
                      <a:pt x="0" y="32097"/>
                      <a:pt x="0" y="21383"/>
                    </a:cubicBezTo>
                    <a:cubicBezTo>
                      <a:pt x="0" y="10633"/>
                      <a:pt x="7903" y="1520"/>
                      <a:pt x="18545" y="0"/>
                    </a:cubicBezTo>
                    <a:lnTo>
                      <a:pt x="21600" y="21383"/>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32" name="Freeform 116"/>
              <p:cNvSpPr>
                <a:spLocks/>
              </p:cNvSpPr>
              <p:nvPr/>
            </p:nvSpPr>
            <p:spPr bwMode="auto">
              <a:xfrm>
                <a:off x="3424" y="2505"/>
                <a:ext cx="458" cy="279"/>
              </a:xfrm>
              <a:custGeom>
                <a:avLst/>
                <a:gdLst>
                  <a:gd name="T0" fmla="*/ 0 w 458"/>
                  <a:gd name="T1" fmla="*/ 176 h 279"/>
                  <a:gd name="T2" fmla="*/ 205 w 458"/>
                  <a:gd name="T3" fmla="*/ 278 h 279"/>
                  <a:gd name="T4" fmla="*/ 456 w 458"/>
                  <a:gd name="T5" fmla="*/ 117 h 279"/>
                  <a:gd name="T6" fmla="*/ 456 w 458"/>
                  <a:gd name="T7" fmla="*/ 110 h 279"/>
                  <a:gd name="T8" fmla="*/ 446 w 458"/>
                  <a:gd name="T9" fmla="*/ 107 h 279"/>
                  <a:gd name="T10" fmla="*/ 448 w 458"/>
                  <a:gd name="T11" fmla="*/ 68 h 279"/>
                  <a:gd name="T12" fmla="*/ 457 w 458"/>
                  <a:gd name="T13" fmla="*/ 62 h 279"/>
                  <a:gd name="T14" fmla="*/ 455 w 458"/>
                  <a:gd name="T15" fmla="*/ 59 h 279"/>
                  <a:gd name="T16" fmla="*/ 254 w 458"/>
                  <a:gd name="T17" fmla="*/ 0 h 279"/>
                  <a:gd name="T18" fmla="*/ 3 w 458"/>
                  <a:gd name="T19" fmla="*/ 114 h 279"/>
                  <a:gd name="T20" fmla="*/ 0 w 458"/>
                  <a:gd name="T21" fmla="*/ 176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8" h="279">
                    <a:moveTo>
                      <a:pt x="0" y="176"/>
                    </a:moveTo>
                    <a:lnTo>
                      <a:pt x="205" y="278"/>
                    </a:lnTo>
                    <a:lnTo>
                      <a:pt x="456" y="117"/>
                    </a:lnTo>
                    <a:lnTo>
                      <a:pt x="456" y="110"/>
                    </a:lnTo>
                    <a:lnTo>
                      <a:pt x="446" y="107"/>
                    </a:lnTo>
                    <a:lnTo>
                      <a:pt x="448" y="68"/>
                    </a:lnTo>
                    <a:lnTo>
                      <a:pt x="457" y="62"/>
                    </a:lnTo>
                    <a:lnTo>
                      <a:pt x="455" y="59"/>
                    </a:lnTo>
                    <a:lnTo>
                      <a:pt x="254" y="0"/>
                    </a:lnTo>
                    <a:lnTo>
                      <a:pt x="3" y="114"/>
                    </a:lnTo>
                    <a:lnTo>
                      <a:pt x="0" y="176"/>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3" name="Freeform 117"/>
              <p:cNvSpPr>
                <a:spLocks/>
              </p:cNvSpPr>
              <p:nvPr/>
            </p:nvSpPr>
            <p:spPr bwMode="auto">
              <a:xfrm>
                <a:off x="3424" y="2556"/>
                <a:ext cx="459" cy="221"/>
              </a:xfrm>
              <a:custGeom>
                <a:avLst/>
                <a:gdLst>
                  <a:gd name="T0" fmla="*/ 0 w 459"/>
                  <a:gd name="T1" fmla="*/ 124 h 221"/>
                  <a:gd name="T2" fmla="*/ 253 w 459"/>
                  <a:gd name="T3" fmla="*/ 0 h 221"/>
                  <a:gd name="T4" fmla="*/ 458 w 459"/>
                  <a:gd name="T5" fmla="*/ 57 h 221"/>
                  <a:gd name="T6" fmla="*/ 204 w 459"/>
                  <a:gd name="T7" fmla="*/ 220 h 221"/>
                  <a:gd name="T8" fmla="*/ 0 w 459"/>
                  <a:gd name="T9" fmla="*/ 124 h 221"/>
                </a:gdLst>
                <a:ahLst/>
                <a:cxnLst>
                  <a:cxn ang="0">
                    <a:pos x="T0" y="T1"/>
                  </a:cxn>
                  <a:cxn ang="0">
                    <a:pos x="T2" y="T3"/>
                  </a:cxn>
                  <a:cxn ang="0">
                    <a:pos x="T4" y="T5"/>
                  </a:cxn>
                  <a:cxn ang="0">
                    <a:pos x="T6" y="T7"/>
                  </a:cxn>
                  <a:cxn ang="0">
                    <a:pos x="T8" y="T9"/>
                  </a:cxn>
                </a:cxnLst>
                <a:rect l="0" t="0" r="r" b="b"/>
                <a:pathLst>
                  <a:path w="459" h="221">
                    <a:moveTo>
                      <a:pt x="0" y="124"/>
                    </a:moveTo>
                    <a:lnTo>
                      <a:pt x="253" y="0"/>
                    </a:lnTo>
                    <a:lnTo>
                      <a:pt x="458" y="57"/>
                    </a:lnTo>
                    <a:lnTo>
                      <a:pt x="204" y="220"/>
                    </a:lnTo>
                    <a:lnTo>
                      <a:pt x="0" y="124"/>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4" name="Freeform 118"/>
              <p:cNvSpPr>
                <a:spLocks/>
              </p:cNvSpPr>
              <p:nvPr/>
            </p:nvSpPr>
            <p:spPr bwMode="auto">
              <a:xfrm>
                <a:off x="3626" y="2574"/>
                <a:ext cx="249" cy="200"/>
              </a:xfrm>
              <a:custGeom>
                <a:avLst/>
                <a:gdLst>
                  <a:gd name="T0" fmla="*/ 5 w 249"/>
                  <a:gd name="T1" fmla="*/ 149 h 200"/>
                  <a:gd name="T2" fmla="*/ 0 w 249"/>
                  <a:gd name="T3" fmla="*/ 199 h 200"/>
                  <a:gd name="T4" fmla="*/ 244 w 249"/>
                  <a:gd name="T5" fmla="*/ 43 h 200"/>
                  <a:gd name="T6" fmla="*/ 248 w 249"/>
                  <a:gd name="T7" fmla="*/ 0 h 200"/>
                  <a:gd name="T8" fmla="*/ 5 w 249"/>
                  <a:gd name="T9" fmla="*/ 149 h 200"/>
                </a:gdLst>
                <a:ahLst/>
                <a:cxnLst>
                  <a:cxn ang="0">
                    <a:pos x="T0" y="T1"/>
                  </a:cxn>
                  <a:cxn ang="0">
                    <a:pos x="T2" y="T3"/>
                  </a:cxn>
                  <a:cxn ang="0">
                    <a:pos x="T4" y="T5"/>
                  </a:cxn>
                  <a:cxn ang="0">
                    <a:pos x="T6" y="T7"/>
                  </a:cxn>
                  <a:cxn ang="0">
                    <a:pos x="T8" y="T9"/>
                  </a:cxn>
                </a:cxnLst>
                <a:rect l="0" t="0" r="r" b="b"/>
                <a:pathLst>
                  <a:path w="249" h="200">
                    <a:moveTo>
                      <a:pt x="5" y="149"/>
                    </a:moveTo>
                    <a:lnTo>
                      <a:pt x="0" y="199"/>
                    </a:lnTo>
                    <a:lnTo>
                      <a:pt x="244" y="43"/>
                    </a:lnTo>
                    <a:lnTo>
                      <a:pt x="248" y="0"/>
                    </a:lnTo>
                    <a:lnTo>
                      <a:pt x="5" y="149"/>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5" name="Freeform 119"/>
              <p:cNvSpPr>
                <a:spLocks/>
              </p:cNvSpPr>
              <p:nvPr/>
            </p:nvSpPr>
            <p:spPr bwMode="auto">
              <a:xfrm>
                <a:off x="3428" y="2623"/>
                <a:ext cx="205" cy="149"/>
              </a:xfrm>
              <a:custGeom>
                <a:avLst/>
                <a:gdLst>
                  <a:gd name="T0" fmla="*/ 5 w 205"/>
                  <a:gd name="T1" fmla="*/ 0 h 149"/>
                  <a:gd name="T2" fmla="*/ 0 w 205"/>
                  <a:gd name="T3" fmla="*/ 53 h 149"/>
                  <a:gd name="T4" fmla="*/ 200 w 205"/>
                  <a:gd name="T5" fmla="*/ 148 h 149"/>
                  <a:gd name="T6" fmla="*/ 204 w 205"/>
                  <a:gd name="T7" fmla="*/ 98 h 149"/>
                  <a:gd name="T8" fmla="*/ 5 w 205"/>
                  <a:gd name="T9" fmla="*/ 0 h 149"/>
                </a:gdLst>
                <a:ahLst/>
                <a:cxnLst>
                  <a:cxn ang="0">
                    <a:pos x="T0" y="T1"/>
                  </a:cxn>
                  <a:cxn ang="0">
                    <a:pos x="T2" y="T3"/>
                  </a:cxn>
                  <a:cxn ang="0">
                    <a:pos x="T4" y="T5"/>
                  </a:cxn>
                  <a:cxn ang="0">
                    <a:pos x="T6" y="T7"/>
                  </a:cxn>
                  <a:cxn ang="0">
                    <a:pos x="T8" y="T9"/>
                  </a:cxn>
                </a:cxnLst>
                <a:rect l="0" t="0" r="r" b="b"/>
                <a:pathLst>
                  <a:path w="205" h="149">
                    <a:moveTo>
                      <a:pt x="5" y="0"/>
                    </a:moveTo>
                    <a:lnTo>
                      <a:pt x="0" y="53"/>
                    </a:lnTo>
                    <a:lnTo>
                      <a:pt x="200" y="148"/>
                    </a:lnTo>
                    <a:lnTo>
                      <a:pt x="204" y="98"/>
                    </a:lnTo>
                    <a:lnTo>
                      <a:pt x="5"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6" name="Freeform 120"/>
              <p:cNvSpPr>
                <a:spLocks/>
              </p:cNvSpPr>
              <p:nvPr/>
            </p:nvSpPr>
            <p:spPr bwMode="auto">
              <a:xfrm>
                <a:off x="3428" y="2618"/>
                <a:ext cx="206" cy="115"/>
              </a:xfrm>
              <a:custGeom>
                <a:avLst/>
                <a:gdLst>
                  <a:gd name="T0" fmla="*/ 0 w 206"/>
                  <a:gd name="T1" fmla="*/ 0 h 115"/>
                  <a:gd name="T2" fmla="*/ 0 w 206"/>
                  <a:gd name="T3" fmla="*/ 9 h 115"/>
                  <a:gd name="T4" fmla="*/ 199 w 206"/>
                  <a:gd name="T5" fmla="*/ 114 h 115"/>
                  <a:gd name="T6" fmla="*/ 205 w 206"/>
                  <a:gd name="T7" fmla="*/ 100 h 115"/>
                  <a:gd name="T8" fmla="*/ 0 w 206"/>
                  <a:gd name="T9" fmla="*/ 0 h 115"/>
                </a:gdLst>
                <a:ahLst/>
                <a:cxnLst>
                  <a:cxn ang="0">
                    <a:pos x="T0" y="T1"/>
                  </a:cxn>
                  <a:cxn ang="0">
                    <a:pos x="T2" y="T3"/>
                  </a:cxn>
                  <a:cxn ang="0">
                    <a:pos x="T4" y="T5"/>
                  </a:cxn>
                  <a:cxn ang="0">
                    <a:pos x="T6" y="T7"/>
                  </a:cxn>
                  <a:cxn ang="0">
                    <a:pos x="T8" y="T9"/>
                  </a:cxn>
                </a:cxnLst>
                <a:rect l="0" t="0" r="r" b="b"/>
                <a:pathLst>
                  <a:path w="206" h="115">
                    <a:moveTo>
                      <a:pt x="0" y="0"/>
                    </a:moveTo>
                    <a:lnTo>
                      <a:pt x="0" y="9"/>
                    </a:lnTo>
                    <a:lnTo>
                      <a:pt x="199" y="114"/>
                    </a:lnTo>
                    <a:lnTo>
                      <a:pt x="205" y="100"/>
                    </a:lnTo>
                    <a:lnTo>
                      <a:pt x="0"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7" name="Freeform 121"/>
              <p:cNvSpPr>
                <a:spLocks/>
              </p:cNvSpPr>
              <p:nvPr/>
            </p:nvSpPr>
            <p:spPr bwMode="auto">
              <a:xfrm>
                <a:off x="3629" y="2613"/>
                <a:ext cx="253" cy="172"/>
              </a:xfrm>
              <a:custGeom>
                <a:avLst/>
                <a:gdLst>
                  <a:gd name="T0" fmla="*/ 0 w 253"/>
                  <a:gd name="T1" fmla="*/ 164 h 172"/>
                  <a:gd name="T2" fmla="*/ 1 w 253"/>
                  <a:gd name="T3" fmla="*/ 171 h 172"/>
                  <a:gd name="T4" fmla="*/ 252 w 253"/>
                  <a:gd name="T5" fmla="*/ 6 h 172"/>
                  <a:gd name="T6" fmla="*/ 252 w 253"/>
                  <a:gd name="T7" fmla="*/ 0 h 172"/>
                  <a:gd name="T8" fmla="*/ 0 w 253"/>
                  <a:gd name="T9" fmla="*/ 164 h 172"/>
                </a:gdLst>
                <a:ahLst/>
                <a:cxnLst>
                  <a:cxn ang="0">
                    <a:pos x="T0" y="T1"/>
                  </a:cxn>
                  <a:cxn ang="0">
                    <a:pos x="T2" y="T3"/>
                  </a:cxn>
                  <a:cxn ang="0">
                    <a:pos x="T4" y="T5"/>
                  </a:cxn>
                  <a:cxn ang="0">
                    <a:pos x="T6" y="T7"/>
                  </a:cxn>
                  <a:cxn ang="0">
                    <a:pos x="T8" y="T9"/>
                  </a:cxn>
                </a:cxnLst>
                <a:rect l="0" t="0" r="r" b="b"/>
                <a:pathLst>
                  <a:path w="253" h="172">
                    <a:moveTo>
                      <a:pt x="0" y="164"/>
                    </a:moveTo>
                    <a:lnTo>
                      <a:pt x="1" y="171"/>
                    </a:lnTo>
                    <a:lnTo>
                      <a:pt x="252" y="6"/>
                    </a:lnTo>
                    <a:lnTo>
                      <a:pt x="252" y="0"/>
                    </a:lnTo>
                    <a:lnTo>
                      <a:pt x="0" y="164"/>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38" name="Freeform 122"/>
              <p:cNvSpPr>
                <a:spLocks/>
              </p:cNvSpPr>
              <p:nvPr/>
            </p:nvSpPr>
            <p:spPr bwMode="auto">
              <a:xfrm>
                <a:off x="3427" y="2505"/>
                <a:ext cx="455" cy="214"/>
              </a:xfrm>
              <a:custGeom>
                <a:avLst/>
                <a:gdLst>
                  <a:gd name="T0" fmla="*/ 0 w 455"/>
                  <a:gd name="T1" fmla="*/ 114 h 214"/>
                  <a:gd name="T2" fmla="*/ 248 w 455"/>
                  <a:gd name="T3" fmla="*/ 0 h 214"/>
                  <a:gd name="T4" fmla="*/ 454 w 455"/>
                  <a:gd name="T5" fmla="*/ 58 h 214"/>
                  <a:gd name="T6" fmla="*/ 206 w 455"/>
                  <a:gd name="T7" fmla="*/ 213 h 214"/>
                  <a:gd name="T8" fmla="*/ 0 w 455"/>
                  <a:gd name="T9" fmla="*/ 114 h 214"/>
                </a:gdLst>
                <a:ahLst/>
                <a:cxnLst>
                  <a:cxn ang="0">
                    <a:pos x="T0" y="T1"/>
                  </a:cxn>
                  <a:cxn ang="0">
                    <a:pos x="T2" y="T3"/>
                  </a:cxn>
                  <a:cxn ang="0">
                    <a:pos x="T4" y="T5"/>
                  </a:cxn>
                  <a:cxn ang="0">
                    <a:pos x="T6" y="T7"/>
                  </a:cxn>
                  <a:cxn ang="0">
                    <a:pos x="T8" y="T9"/>
                  </a:cxn>
                </a:cxnLst>
                <a:rect l="0" t="0" r="r" b="b"/>
                <a:pathLst>
                  <a:path w="455" h="214">
                    <a:moveTo>
                      <a:pt x="0" y="114"/>
                    </a:moveTo>
                    <a:lnTo>
                      <a:pt x="248" y="0"/>
                    </a:lnTo>
                    <a:lnTo>
                      <a:pt x="454" y="58"/>
                    </a:lnTo>
                    <a:lnTo>
                      <a:pt x="206" y="213"/>
                    </a:lnTo>
                    <a:lnTo>
                      <a:pt x="0" y="114"/>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42" name="Group 123"/>
              <p:cNvGrpSpPr>
                <a:grpSpLocks/>
              </p:cNvGrpSpPr>
              <p:nvPr/>
            </p:nvGrpSpPr>
            <p:grpSpPr bwMode="auto">
              <a:xfrm>
                <a:off x="3628" y="2516"/>
                <a:ext cx="231" cy="77"/>
                <a:chOff x="3628" y="2516"/>
                <a:chExt cx="231" cy="77"/>
              </a:xfrm>
            </p:grpSpPr>
            <p:sp>
              <p:nvSpPr>
                <p:cNvPr id="1110140" name="Freeform 124"/>
                <p:cNvSpPr>
                  <a:spLocks/>
                </p:cNvSpPr>
                <p:nvPr/>
              </p:nvSpPr>
              <p:spPr bwMode="auto">
                <a:xfrm>
                  <a:off x="3646" y="2516"/>
                  <a:ext cx="213" cy="66"/>
                </a:xfrm>
                <a:custGeom>
                  <a:avLst/>
                  <a:gdLst>
                    <a:gd name="T0" fmla="*/ 4 w 213"/>
                    <a:gd name="T1" fmla="*/ 0 h 66"/>
                    <a:gd name="T2" fmla="*/ 0 w 213"/>
                    <a:gd name="T3" fmla="*/ 4 h 66"/>
                    <a:gd name="T4" fmla="*/ 205 w 213"/>
                    <a:gd name="T5" fmla="*/ 65 h 66"/>
                    <a:gd name="T6" fmla="*/ 212 w 213"/>
                    <a:gd name="T7" fmla="*/ 64 h 66"/>
                    <a:gd name="T8" fmla="*/ 4 w 213"/>
                    <a:gd name="T9" fmla="*/ 0 h 66"/>
                  </a:gdLst>
                  <a:ahLst/>
                  <a:cxnLst>
                    <a:cxn ang="0">
                      <a:pos x="T0" y="T1"/>
                    </a:cxn>
                    <a:cxn ang="0">
                      <a:pos x="T2" y="T3"/>
                    </a:cxn>
                    <a:cxn ang="0">
                      <a:pos x="T4" y="T5"/>
                    </a:cxn>
                    <a:cxn ang="0">
                      <a:pos x="T6" y="T7"/>
                    </a:cxn>
                    <a:cxn ang="0">
                      <a:pos x="T8" y="T9"/>
                    </a:cxn>
                  </a:cxnLst>
                  <a:rect l="0" t="0" r="r" b="b"/>
                  <a:pathLst>
                    <a:path w="213" h="66">
                      <a:moveTo>
                        <a:pt x="4" y="0"/>
                      </a:moveTo>
                      <a:lnTo>
                        <a:pt x="0" y="4"/>
                      </a:lnTo>
                      <a:lnTo>
                        <a:pt x="205" y="65"/>
                      </a:lnTo>
                      <a:lnTo>
                        <a:pt x="212" y="64"/>
                      </a:lnTo>
                      <a:lnTo>
                        <a:pt x="4"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41" name="Freeform 125"/>
                <p:cNvSpPr>
                  <a:spLocks/>
                </p:cNvSpPr>
                <p:nvPr/>
              </p:nvSpPr>
              <p:spPr bwMode="auto">
                <a:xfrm>
                  <a:off x="3628" y="2525"/>
                  <a:ext cx="217" cy="68"/>
                </a:xfrm>
                <a:custGeom>
                  <a:avLst/>
                  <a:gdLst>
                    <a:gd name="T0" fmla="*/ 8 w 217"/>
                    <a:gd name="T1" fmla="*/ 0 h 68"/>
                    <a:gd name="T2" fmla="*/ 0 w 217"/>
                    <a:gd name="T3" fmla="*/ 5 h 68"/>
                    <a:gd name="T4" fmla="*/ 209 w 217"/>
                    <a:gd name="T5" fmla="*/ 67 h 68"/>
                    <a:gd name="T6" fmla="*/ 216 w 217"/>
                    <a:gd name="T7" fmla="*/ 63 h 68"/>
                    <a:gd name="T8" fmla="*/ 8 w 217"/>
                    <a:gd name="T9" fmla="*/ 0 h 68"/>
                  </a:gdLst>
                  <a:ahLst/>
                  <a:cxnLst>
                    <a:cxn ang="0">
                      <a:pos x="T0" y="T1"/>
                    </a:cxn>
                    <a:cxn ang="0">
                      <a:pos x="T2" y="T3"/>
                    </a:cxn>
                    <a:cxn ang="0">
                      <a:pos x="T4" y="T5"/>
                    </a:cxn>
                    <a:cxn ang="0">
                      <a:pos x="T6" y="T7"/>
                    </a:cxn>
                    <a:cxn ang="0">
                      <a:pos x="T8" y="T9"/>
                    </a:cxn>
                  </a:cxnLst>
                  <a:rect l="0" t="0" r="r" b="b"/>
                  <a:pathLst>
                    <a:path w="217" h="68">
                      <a:moveTo>
                        <a:pt x="8" y="0"/>
                      </a:moveTo>
                      <a:lnTo>
                        <a:pt x="0" y="5"/>
                      </a:lnTo>
                      <a:lnTo>
                        <a:pt x="209" y="67"/>
                      </a:lnTo>
                      <a:lnTo>
                        <a:pt x="216" y="63"/>
                      </a:lnTo>
                      <a:lnTo>
                        <a:pt x="8"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42" name="Freeform 126"/>
              <p:cNvSpPr>
                <a:spLocks/>
              </p:cNvSpPr>
              <p:nvPr/>
            </p:nvSpPr>
            <p:spPr bwMode="auto">
              <a:xfrm>
                <a:off x="3632" y="2566"/>
                <a:ext cx="250" cy="157"/>
              </a:xfrm>
              <a:custGeom>
                <a:avLst/>
                <a:gdLst>
                  <a:gd name="T0" fmla="*/ 0 w 250"/>
                  <a:gd name="T1" fmla="*/ 152 h 157"/>
                  <a:gd name="T2" fmla="*/ 1 w 250"/>
                  <a:gd name="T3" fmla="*/ 156 h 157"/>
                  <a:gd name="T4" fmla="*/ 248 w 250"/>
                  <a:gd name="T5" fmla="*/ 2 h 157"/>
                  <a:gd name="T6" fmla="*/ 249 w 250"/>
                  <a:gd name="T7" fmla="*/ 0 h 157"/>
                  <a:gd name="T8" fmla="*/ 0 w 250"/>
                  <a:gd name="T9" fmla="*/ 152 h 157"/>
                </a:gdLst>
                <a:ahLst/>
                <a:cxnLst>
                  <a:cxn ang="0">
                    <a:pos x="T0" y="T1"/>
                  </a:cxn>
                  <a:cxn ang="0">
                    <a:pos x="T2" y="T3"/>
                  </a:cxn>
                  <a:cxn ang="0">
                    <a:pos x="T4" y="T5"/>
                  </a:cxn>
                  <a:cxn ang="0">
                    <a:pos x="T6" y="T7"/>
                  </a:cxn>
                  <a:cxn ang="0">
                    <a:pos x="T8" y="T9"/>
                  </a:cxn>
                </a:cxnLst>
                <a:rect l="0" t="0" r="r" b="b"/>
                <a:pathLst>
                  <a:path w="250" h="157">
                    <a:moveTo>
                      <a:pt x="0" y="152"/>
                    </a:moveTo>
                    <a:lnTo>
                      <a:pt x="1" y="156"/>
                    </a:lnTo>
                    <a:lnTo>
                      <a:pt x="248" y="2"/>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44" name="Group 127"/>
              <p:cNvGrpSpPr>
                <a:grpSpLocks/>
              </p:cNvGrpSpPr>
              <p:nvPr/>
            </p:nvGrpSpPr>
            <p:grpSpPr bwMode="auto">
              <a:xfrm>
                <a:off x="3628" y="2578"/>
                <a:ext cx="245" cy="184"/>
                <a:chOff x="3628" y="2578"/>
                <a:chExt cx="245" cy="184"/>
              </a:xfrm>
            </p:grpSpPr>
            <p:sp>
              <p:nvSpPr>
                <p:cNvPr id="1110144" name="Line 128"/>
                <p:cNvSpPr>
                  <a:spLocks noChangeShapeType="1"/>
                </p:cNvSpPr>
                <p:nvPr/>
              </p:nvSpPr>
              <p:spPr bwMode="auto">
                <a:xfrm flipH="1">
                  <a:off x="3633" y="2578"/>
                  <a:ext cx="239"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5" name="Line 129"/>
                <p:cNvSpPr>
                  <a:spLocks noChangeShapeType="1"/>
                </p:cNvSpPr>
                <p:nvPr/>
              </p:nvSpPr>
              <p:spPr bwMode="auto">
                <a:xfrm flipH="1">
                  <a:off x="3632" y="2587"/>
                  <a:ext cx="241"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6" name="Line 130"/>
                <p:cNvSpPr>
                  <a:spLocks noChangeShapeType="1"/>
                </p:cNvSpPr>
                <p:nvPr/>
              </p:nvSpPr>
              <p:spPr bwMode="auto">
                <a:xfrm flipH="1">
                  <a:off x="3630" y="2595"/>
                  <a:ext cx="238"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7" name="Line 131"/>
                <p:cNvSpPr>
                  <a:spLocks noChangeShapeType="1"/>
                </p:cNvSpPr>
                <p:nvPr/>
              </p:nvSpPr>
              <p:spPr bwMode="auto">
                <a:xfrm flipH="1">
                  <a:off x="3631" y="2599"/>
                  <a:ext cx="240" cy="15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48" name="Line 132"/>
                <p:cNvSpPr>
                  <a:spLocks noChangeShapeType="1"/>
                </p:cNvSpPr>
                <p:nvPr/>
              </p:nvSpPr>
              <p:spPr bwMode="auto">
                <a:xfrm flipH="1">
                  <a:off x="3628" y="2608"/>
                  <a:ext cx="243" cy="15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45" name="Group 133"/>
              <p:cNvGrpSpPr>
                <a:grpSpLocks/>
              </p:cNvGrpSpPr>
              <p:nvPr/>
            </p:nvGrpSpPr>
            <p:grpSpPr bwMode="auto">
              <a:xfrm>
                <a:off x="3430" y="2627"/>
                <a:ext cx="203" cy="133"/>
                <a:chOff x="3430" y="2627"/>
                <a:chExt cx="203" cy="133"/>
              </a:xfrm>
            </p:grpSpPr>
            <p:sp>
              <p:nvSpPr>
                <p:cNvPr id="1110150" name="Line 134"/>
                <p:cNvSpPr>
                  <a:spLocks noChangeShapeType="1"/>
                </p:cNvSpPr>
                <p:nvPr/>
              </p:nvSpPr>
              <p:spPr bwMode="auto">
                <a:xfrm>
                  <a:off x="3434" y="2627"/>
                  <a:ext cx="199"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1" name="Line 135"/>
                <p:cNvSpPr>
                  <a:spLocks noChangeShapeType="1"/>
                </p:cNvSpPr>
                <p:nvPr/>
              </p:nvSpPr>
              <p:spPr bwMode="auto">
                <a:xfrm>
                  <a:off x="3434" y="2636"/>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2" name="Line 136"/>
                <p:cNvSpPr>
                  <a:spLocks noChangeShapeType="1"/>
                </p:cNvSpPr>
                <p:nvPr/>
              </p:nvSpPr>
              <p:spPr bwMode="auto">
                <a:xfrm>
                  <a:off x="3431" y="2644"/>
                  <a:ext cx="199"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3" name="Line 137"/>
                <p:cNvSpPr>
                  <a:spLocks noChangeShapeType="1"/>
                </p:cNvSpPr>
                <p:nvPr/>
              </p:nvSpPr>
              <p:spPr bwMode="auto">
                <a:xfrm>
                  <a:off x="3430" y="2653"/>
                  <a:ext cx="200"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4" name="Line 138"/>
                <p:cNvSpPr>
                  <a:spLocks noChangeShapeType="1"/>
                </p:cNvSpPr>
                <p:nvPr/>
              </p:nvSpPr>
              <p:spPr bwMode="auto">
                <a:xfrm>
                  <a:off x="3432" y="2662"/>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9309" name="Group 139"/>
            <p:cNvGrpSpPr>
              <a:grpSpLocks/>
            </p:cNvGrpSpPr>
            <p:nvPr/>
          </p:nvGrpSpPr>
          <p:grpSpPr bwMode="auto">
            <a:xfrm>
              <a:off x="3443" y="2441"/>
              <a:ext cx="471" cy="279"/>
              <a:chOff x="3443" y="2441"/>
              <a:chExt cx="471" cy="279"/>
            </a:xfrm>
          </p:grpSpPr>
          <p:sp>
            <p:nvSpPr>
              <p:cNvPr id="1110156" name="Arc 140"/>
              <p:cNvSpPr>
                <a:spLocks/>
              </p:cNvSpPr>
              <p:nvPr/>
            </p:nvSpPr>
            <p:spPr bwMode="auto">
              <a:xfrm rot="240000">
                <a:off x="3443" y="2555"/>
                <a:ext cx="13" cy="65"/>
              </a:xfrm>
              <a:custGeom>
                <a:avLst/>
                <a:gdLst>
                  <a:gd name="G0" fmla="+- 21600 0 0"/>
                  <a:gd name="G1" fmla="+- 21538 0 0"/>
                  <a:gd name="G2" fmla="+- 21600 0 0"/>
                  <a:gd name="T0" fmla="*/ 19864 w 21600"/>
                  <a:gd name="T1" fmla="*/ 43068 h 43068"/>
                  <a:gd name="T2" fmla="*/ 19968 w 21600"/>
                  <a:gd name="T3" fmla="*/ 0 h 43068"/>
                  <a:gd name="T4" fmla="*/ 21600 w 21600"/>
                  <a:gd name="T5" fmla="*/ 21538 h 43068"/>
                </a:gdLst>
                <a:ahLst/>
                <a:cxnLst>
                  <a:cxn ang="0">
                    <a:pos x="T0" y="T1"/>
                  </a:cxn>
                  <a:cxn ang="0">
                    <a:pos x="T2" y="T3"/>
                  </a:cxn>
                  <a:cxn ang="0">
                    <a:pos x="T4" y="T5"/>
                  </a:cxn>
                </a:cxnLst>
                <a:rect l="0" t="0" r="r" b="b"/>
                <a:pathLst>
                  <a:path w="21600" h="43068" fill="none" extrusionOk="0">
                    <a:moveTo>
                      <a:pt x="19863" y="43068"/>
                    </a:moveTo>
                    <a:cubicBezTo>
                      <a:pt x="8644" y="42163"/>
                      <a:pt x="0" y="32794"/>
                      <a:pt x="0" y="21538"/>
                    </a:cubicBezTo>
                    <a:cubicBezTo>
                      <a:pt x="0" y="10241"/>
                      <a:pt x="8703" y="853"/>
                      <a:pt x="19967" y="-1"/>
                    </a:cubicBezTo>
                  </a:path>
                  <a:path w="21600" h="43068" stroke="0" extrusionOk="0">
                    <a:moveTo>
                      <a:pt x="19863" y="43068"/>
                    </a:moveTo>
                    <a:cubicBezTo>
                      <a:pt x="8644" y="42163"/>
                      <a:pt x="0" y="32794"/>
                      <a:pt x="0" y="21538"/>
                    </a:cubicBezTo>
                    <a:cubicBezTo>
                      <a:pt x="0" y="10241"/>
                      <a:pt x="8703" y="853"/>
                      <a:pt x="19967" y="-1"/>
                    </a:cubicBezTo>
                    <a:lnTo>
                      <a:pt x="21600" y="21538"/>
                    </a:lnTo>
                    <a:close/>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57" name="Freeform 141"/>
              <p:cNvSpPr>
                <a:spLocks/>
              </p:cNvSpPr>
              <p:nvPr/>
            </p:nvSpPr>
            <p:spPr bwMode="auto">
              <a:xfrm>
                <a:off x="3456" y="2441"/>
                <a:ext cx="457" cy="278"/>
              </a:xfrm>
              <a:custGeom>
                <a:avLst/>
                <a:gdLst>
                  <a:gd name="T0" fmla="*/ 0 w 457"/>
                  <a:gd name="T1" fmla="*/ 175 h 278"/>
                  <a:gd name="T2" fmla="*/ 207 w 457"/>
                  <a:gd name="T3" fmla="*/ 277 h 278"/>
                  <a:gd name="T4" fmla="*/ 455 w 457"/>
                  <a:gd name="T5" fmla="*/ 115 h 278"/>
                  <a:gd name="T6" fmla="*/ 456 w 457"/>
                  <a:gd name="T7" fmla="*/ 108 h 278"/>
                  <a:gd name="T8" fmla="*/ 446 w 457"/>
                  <a:gd name="T9" fmla="*/ 106 h 278"/>
                  <a:gd name="T10" fmla="*/ 448 w 457"/>
                  <a:gd name="T11" fmla="*/ 67 h 278"/>
                  <a:gd name="T12" fmla="*/ 455 w 457"/>
                  <a:gd name="T13" fmla="*/ 62 h 278"/>
                  <a:gd name="T14" fmla="*/ 456 w 457"/>
                  <a:gd name="T15" fmla="*/ 58 h 278"/>
                  <a:gd name="T16" fmla="*/ 254 w 457"/>
                  <a:gd name="T17" fmla="*/ 0 h 278"/>
                  <a:gd name="T18" fmla="*/ 4 w 457"/>
                  <a:gd name="T19" fmla="*/ 110 h 278"/>
                  <a:gd name="T20" fmla="*/ 0 w 457"/>
                  <a:gd name="T21" fmla="*/ 17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278">
                    <a:moveTo>
                      <a:pt x="0" y="175"/>
                    </a:moveTo>
                    <a:lnTo>
                      <a:pt x="207" y="277"/>
                    </a:lnTo>
                    <a:lnTo>
                      <a:pt x="455" y="115"/>
                    </a:lnTo>
                    <a:lnTo>
                      <a:pt x="456" y="108"/>
                    </a:lnTo>
                    <a:lnTo>
                      <a:pt x="446" y="106"/>
                    </a:lnTo>
                    <a:lnTo>
                      <a:pt x="448" y="67"/>
                    </a:lnTo>
                    <a:lnTo>
                      <a:pt x="455" y="62"/>
                    </a:lnTo>
                    <a:lnTo>
                      <a:pt x="456" y="58"/>
                    </a:lnTo>
                    <a:lnTo>
                      <a:pt x="254" y="0"/>
                    </a:lnTo>
                    <a:lnTo>
                      <a:pt x="4" y="110"/>
                    </a:lnTo>
                    <a:lnTo>
                      <a:pt x="0" y="175"/>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58" name="Freeform 142"/>
              <p:cNvSpPr>
                <a:spLocks/>
              </p:cNvSpPr>
              <p:nvPr/>
            </p:nvSpPr>
            <p:spPr bwMode="auto">
              <a:xfrm>
                <a:off x="3456" y="2493"/>
                <a:ext cx="457" cy="221"/>
              </a:xfrm>
              <a:custGeom>
                <a:avLst/>
                <a:gdLst>
                  <a:gd name="T0" fmla="*/ 0 w 457"/>
                  <a:gd name="T1" fmla="*/ 121 h 221"/>
                  <a:gd name="T2" fmla="*/ 251 w 457"/>
                  <a:gd name="T3" fmla="*/ 0 h 221"/>
                  <a:gd name="T4" fmla="*/ 456 w 457"/>
                  <a:gd name="T5" fmla="*/ 57 h 221"/>
                  <a:gd name="T6" fmla="*/ 204 w 457"/>
                  <a:gd name="T7" fmla="*/ 220 h 221"/>
                  <a:gd name="T8" fmla="*/ 0 w 457"/>
                  <a:gd name="T9" fmla="*/ 121 h 221"/>
                </a:gdLst>
                <a:ahLst/>
                <a:cxnLst>
                  <a:cxn ang="0">
                    <a:pos x="T0" y="T1"/>
                  </a:cxn>
                  <a:cxn ang="0">
                    <a:pos x="T2" y="T3"/>
                  </a:cxn>
                  <a:cxn ang="0">
                    <a:pos x="T4" y="T5"/>
                  </a:cxn>
                  <a:cxn ang="0">
                    <a:pos x="T6" y="T7"/>
                  </a:cxn>
                  <a:cxn ang="0">
                    <a:pos x="T8" y="T9"/>
                  </a:cxn>
                </a:cxnLst>
                <a:rect l="0" t="0" r="r" b="b"/>
                <a:pathLst>
                  <a:path w="457" h="221">
                    <a:moveTo>
                      <a:pt x="0" y="121"/>
                    </a:moveTo>
                    <a:lnTo>
                      <a:pt x="251" y="0"/>
                    </a:lnTo>
                    <a:lnTo>
                      <a:pt x="456" y="57"/>
                    </a:lnTo>
                    <a:lnTo>
                      <a:pt x="204" y="220"/>
                    </a:lnTo>
                    <a:lnTo>
                      <a:pt x="0" y="121"/>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59" name="Freeform 143"/>
              <p:cNvSpPr>
                <a:spLocks/>
              </p:cNvSpPr>
              <p:nvPr/>
            </p:nvSpPr>
            <p:spPr bwMode="auto">
              <a:xfrm>
                <a:off x="3659" y="2508"/>
                <a:ext cx="246" cy="200"/>
              </a:xfrm>
              <a:custGeom>
                <a:avLst/>
                <a:gdLst>
                  <a:gd name="T0" fmla="*/ 4 w 246"/>
                  <a:gd name="T1" fmla="*/ 150 h 200"/>
                  <a:gd name="T2" fmla="*/ 0 w 246"/>
                  <a:gd name="T3" fmla="*/ 199 h 200"/>
                  <a:gd name="T4" fmla="*/ 243 w 246"/>
                  <a:gd name="T5" fmla="*/ 46 h 200"/>
                  <a:gd name="T6" fmla="*/ 245 w 246"/>
                  <a:gd name="T7" fmla="*/ 0 h 200"/>
                  <a:gd name="T8" fmla="*/ 4 w 246"/>
                  <a:gd name="T9" fmla="*/ 150 h 200"/>
                </a:gdLst>
                <a:ahLst/>
                <a:cxnLst>
                  <a:cxn ang="0">
                    <a:pos x="T0" y="T1"/>
                  </a:cxn>
                  <a:cxn ang="0">
                    <a:pos x="T2" y="T3"/>
                  </a:cxn>
                  <a:cxn ang="0">
                    <a:pos x="T4" y="T5"/>
                  </a:cxn>
                  <a:cxn ang="0">
                    <a:pos x="T6" y="T7"/>
                  </a:cxn>
                  <a:cxn ang="0">
                    <a:pos x="T8" y="T9"/>
                  </a:cxn>
                </a:cxnLst>
                <a:rect l="0" t="0" r="r" b="b"/>
                <a:pathLst>
                  <a:path w="246" h="200">
                    <a:moveTo>
                      <a:pt x="4" y="150"/>
                    </a:moveTo>
                    <a:lnTo>
                      <a:pt x="0" y="199"/>
                    </a:lnTo>
                    <a:lnTo>
                      <a:pt x="243" y="46"/>
                    </a:lnTo>
                    <a:lnTo>
                      <a:pt x="245" y="0"/>
                    </a:lnTo>
                    <a:lnTo>
                      <a:pt x="4" y="15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0" name="Freeform 144"/>
              <p:cNvSpPr>
                <a:spLocks/>
              </p:cNvSpPr>
              <p:nvPr/>
            </p:nvSpPr>
            <p:spPr bwMode="auto">
              <a:xfrm>
                <a:off x="3461" y="2560"/>
                <a:ext cx="203" cy="147"/>
              </a:xfrm>
              <a:custGeom>
                <a:avLst/>
                <a:gdLst>
                  <a:gd name="T0" fmla="*/ 3 w 203"/>
                  <a:gd name="T1" fmla="*/ 0 h 147"/>
                  <a:gd name="T2" fmla="*/ 0 w 203"/>
                  <a:gd name="T3" fmla="*/ 50 h 147"/>
                  <a:gd name="T4" fmla="*/ 197 w 203"/>
                  <a:gd name="T5" fmla="*/ 146 h 147"/>
                  <a:gd name="T6" fmla="*/ 202 w 203"/>
                  <a:gd name="T7" fmla="*/ 96 h 147"/>
                  <a:gd name="T8" fmla="*/ 3 w 203"/>
                  <a:gd name="T9" fmla="*/ 0 h 147"/>
                </a:gdLst>
                <a:ahLst/>
                <a:cxnLst>
                  <a:cxn ang="0">
                    <a:pos x="T0" y="T1"/>
                  </a:cxn>
                  <a:cxn ang="0">
                    <a:pos x="T2" y="T3"/>
                  </a:cxn>
                  <a:cxn ang="0">
                    <a:pos x="T4" y="T5"/>
                  </a:cxn>
                  <a:cxn ang="0">
                    <a:pos x="T6" y="T7"/>
                  </a:cxn>
                  <a:cxn ang="0">
                    <a:pos x="T8" y="T9"/>
                  </a:cxn>
                </a:cxnLst>
                <a:rect l="0" t="0" r="r" b="b"/>
                <a:pathLst>
                  <a:path w="203" h="147">
                    <a:moveTo>
                      <a:pt x="3" y="0"/>
                    </a:moveTo>
                    <a:lnTo>
                      <a:pt x="0" y="50"/>
                    </a:lnTo>
                    <a:lnTo>
                      <a:pt x="197" y="146"/>
                    </a:lnTo>
                    <a:lnTo>
                      <a:pt x="202" y="96"/>
                    </a:lnTo>
                    <a:lnTo>
                      <a:pt x="3"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1" name="Freeform 145"/>
              <p:cNvSpPr>
                <a:spLocks/>
              </p:cNvSpPr>
              <p:nvPr/>
            </p:nvSpPr>
            <p:spPr bwMode="auto">
              <a:xfrm>
                <a:off x="3460" y="2553"/>
                <a:ext cx="205" cy="116"/>
              </a:xfrm>
              <a:custGeom>
                <a:avLst/>
                <a:gdLst>
                  <a:gd name="T0" fmla="*/ 1 w 205"/>
                  <a:gd name="T1" fmla="*/ 0 h 116"/>
                  <a:gd name="T2" fmla="*/ 0 w 205"/>
                  <a:gd name="T3" fmla="*/ 8 h 116"/>
                  <a:gd name="T4" fmla="*/ 198 w 205"/>
                  <a:gd name="T5" fmla="*/ 115 h 116"/>
                  <a:gd name="T6" fmla="*/ 204 w 205"/>
                  <a:gd name="T7" fmla="*/ 98 h 116"/>
                  <a:gd name="T8" fmla="*/ 1 w 205"/>
                  <a:gd name="T9" fmla="*/ 0 h 116"/>
                </a:gdLst>
                <a:ahLst/>
                <a:cxnLst>
                  <a:cxn ang="0">
                    <a:pos x="T0" y="T1"/>
                  </a:cxn>
                  <a:cxn ang="0">
                    <a:pos x="T2" y="T3"/>
                  </a:cxn>
                  <a:cxn ang="0">
                    <a:pos x="T4" y="T5"/>
                  </a:cxn>
                  <a:cxn ang="0">
                    <a:pos x="T6" y="T7"/>
                  </a:cxn>
                  <a:cxn ang="0">
                    <a:pos x="T8" y="T9"/>
                  </a:cxn>
                </a:cxnLst>
                <a:rect l="0" t="0" r="r" b="b"/>
                <a:pathLst>
                  <a:path w="205" h="116">
                    <a:moveTo>
                      <a:pt x="1" y="0"/>
                    </a:moveTo>
                    <a:lnTo>
                      <a:pt x="0" y="8"/>
                    </a:lnTo>
                    <a:lnTo>
                      <a:pt x="198" y="115"/>
                    </a:lnTo>
                    <a:lnTo>
                      <a:pt x="204" y="98"/>
                    </a:lnTo>
                    <a:lnTo>
                      <a:pt x="1" y="0"/>
                    </a:lnTo>
                  </a:path>
                </a:pathLst>
              </a:custGeom>
              <a:solidFill>
                <a:srgbClr val="000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2" name="Freeform 146"/>
              <p:cNvSpPr>
                <a:spLocks/>
              </p:cNvSpPr>
              <p:nvPr/>
            </p:nvSpPr>
            <p:spPr bwMode="auto">
              <a:xfrm>
                <a:off x="3660" y="2550"/>
                <a:ext cx="252" cy="170"/>
              </a:xfrm>
              <a:custGeom>
                <a:avLst/>
                <a:gdLst>
                  <a:gd name="T0" fmla="*/ 0 w 252"/>
                  <a:gd name="T1" fmla="*/ 162 h 170"/>
                  <a:gd name="T2" fmla="*/ 1 w 252"/>
                  <a:gd name="T3" fmla="*/ 169 h 170"/>
                  <a:gd name="T4" fmla="*/ 251 w 252"/>
                  <a:gd name="T5" fmla="*/ 6 h 170"/>
                  <a:gd name="T6" fmla="*/ 251 w 252"/>
                  <a:gd name="T7" fmla="*/ 0 h 170"/>
                  <a:gd name="T8" fmla="*/ 0 w 252"/>
                  <a:gd name="T9" fmla="*/ 162 h 170"/>
                </a:gdLst>
                <a:ahLst/>
                <a:cxnLst>
                  <a:cxn ang="0">
                    <a:pos x="T0" y="T1"/>
                  </a:cxn>
                  <a:cxn ang="0">
                    <a:pos x="T2" y="T3"/>
                  </a:cxn>
                  <a:cxn ang="0">
                    <a:pos x="T4" y="T5"/>
                  </a:cxn>
                  <a:cxn ang="0">
                    <a:pos x="T6" y="T7"/>
                  </a:cxn>
                  <a:cxn ang="0">
                    <a:pos x="T8" y="T9"/>
                  </a:cxn>
                </a:cxnLst>
                <a:rect l="0" t="0" r="r" b="b"/>
                <a:pathLst>
                  <a:path w="252" h="170">
                    <a:moveTo>
                      <a:pt x="0" y="162"/>
                    </a:moveTo>
                    <a:lnTo>
                      <a:pt x="1" y="169"/>
                    </a:lnTo>
                    <a:lnTo>
                      <a:pt x="251" y="6"/>
                    </a:lnTo>
                    <a:lnTo>
                      <a:pt x="251" y="0"/>
                    </a:lnTo>
                    <a:lnTo>
                      <a:pt x="0" y="16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3" name="Freeform 147"/>
              <p:cNvSpPr>
                <a:spLocks/>
              </p:cNvSpPr>
              <p:nvPr/>
            </p:nvSpPr>
            <p:spPr bwMode="auto">
              <a:xfrm>
                <a:off x="3460" y="2442"/>
                <a:ext cx="453" cy="212"/>
              </a:xfrm>
              <a:custGeom>
                <a:avLst/>
                <a:gdLst>
                  <a:gd name="T0" fmla="*/ 0 w 453"/>
                  <a:gd name="T1" fmla="*/ 112 h 212"/>
                  <a:gd name="T2" fmla="*/ 247 w 453"/>
                  <a:gd name="T3" fmla="*/ 0 h 212"/>
                  <a:gd name="T4" fmla="*/ 452 w 453"/>
                  <a:gd name="T5" fmla="*/ 58 h 212"/>
                  <a:gd name="T6" fmla="*/ 204 w 453"/>
                  <a:gd name="T7" fmla="*/ 211 h 212"/>
                  <a:gd name="T8" fmla="*/ 0 w 453"/>
                  <a:gd name="T9" fmla="*/ 112 h 212"/>
                </a:gdLst>
                <a:ahLst/>
                <a:cxnLst>
                  <a:cxn ang="0">
                    <a:pos x="T0" y="T1"/>
                  </a:cxn>
                  <a:cxn ang="0">
                    <a:pos x="T2" y="T3"/>
                  </a:cxn>
                  <a:cxn ang="0">
                    <a:pos x="T4" y="T5"/>
                  </a:cxn>
                  <a:cxn ang="0">
                    <a:pos x="T6" y="T7"/>
                  </a:cxn>
                  <a:cxn ang="0">
                    <a:pos x="T8" y="T9"/>
                  </a:cxn>
                </a:cxnLst>
                <a:rect l="0" t="0" r="r" b="b"/>
                <a:pathLst>
                  <a:path w="453" h="212">
                    <a:moveTo>
                      <a:pt x="0" y="112"/>
                    </a:moveTo>
                    <a:lnTo>
                      <a:pt x="247" y="0"/>
                    </a:lnTo>
                    <a:lnTo>
                      <a:pt x="452" y="58"/>
                    </a:lnTo>
                    <a:lnTo>
                      <a:pt x="204" y="211"/>
                    </a:lnTo>
                    <a:lnTo>
                      <a:pt x="0" y="112"/>
                    </a:lnTo>
                  </a:path>
                </a:pathLst>
              </a:custGeom>
              <a:solidFill>
                <a:srgbClr val="0000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18" name="Group 148"/>
              <p:cNvGrpSpPr>
                <a:grpSpLocks/>
              </p:cNvGrpSpPr>
              <p:nvPr/>
            </p:nvGrpSpPr>
            <p:grpSpPr bwMode="auto">
              <a:xfrm>
                <a:off x="3660" y="2453"/>
                <a:ext cx="230" cy="75"/>
                <a:chOff x="3660" y="2453"/>
                <a:chExt cx="230" cy="75"/>
              </a:xfrm>
            </p:grpSpPr>
            <p:sp>
              <p:nvSpPr>
                <p:cNvPr id="1110165" name="Freeform 149"/>
                <p:cNvSpPr>
                  <a:spLocks/>
                </p:cNvSpPr>
                <p:nvPr/>
              </p:nvSpPr>
              <p:spPr bwMode="auto">
                <a:xfrm>
                  <a:off x="3675" y="2453"/>
                  <a:ext cx="215" cy="66"/>
                </a:xfrm>
                <a:custGeom>
                  <a:avLst/>
                  <a:gdLst>
                    <a:gd name="T0" fmla="*/ 7 w 215"/>
                    <a:gd name="T1" fmla="*/ 0 h 66"/>
                    <a:gd name="T2" fmla="*/ 0 w 215"/>
                    <a:gd name="T3" fmla="*/ 4 h 66"/>
                    <a:gd name="T4" fmla="*/ 208 w 215"/>
                    <a:gd name="T5" fmla="*/ 65 h 66"/>
                    <a:gd name="T6" fmla="*/ 214 w 215"/>
                    <a:gd name="T7" fmla="*/ 64 h 66"/>
                    <a:gd name="T8" fmla="*/ 7 w 215"/>
                    <a:gd name="T9" fmla="*/ 0 h 66"/>
                  </a:gdLst>
                  <a:ahLst/>
                  <a:cxnLst>
                    <a:cxn ang="0">
                      <a:pos x="T0" y="T1"/>
                    </a:cxn>
                    <a:cxn ang="0">
                      <a:pos x="T2" y="T3"/>
                    </a:cxn>
                    <a:cxn ang="0">
                      <a:pos x="T4" y="T5"/>
                    </a:cxn>
                    <a:cxn ang="0">
                      <a:pos x="T6" y="T7"/>
                    </a:cxn>
                    <a:cxn ang="0">
                      <a:pos x="T8" y="T9"/>
                    </a:cxn>
                  </a:cxnLst>
                  <a:rect l="0" t="0" r="r" b="b"/>
                  <a:pathLst>
                    <a:path w="215" h="66">
                      <a:moveTo>
                        <a:pt x="7" y="0"/>
                      </a:moveTo>
                      <a:lnTo>
                        <a:pt x="0" y="4"/>
                      </a:lnTo>
                      <a:lnTo>
                        <a:pt x="208" y="65"/>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66" name="Freeform 150"/>
                <p:cNvSpPr>
                  <a:spLocks/>
                </p:cNvSpPr>
                <p:nvPr/>
              </p:nvSpPr>
              <p:spPr bwMode="auto">
                <a:xfrm>
                  <a:off x="3660" y="2461"/>
                  <a:ext cx="215" cy="67"/>
                </a:xfrm>
                <a:custGeom>
                  <a:avLst/>
                  <a:gdLst>
                    <a:gd name="T0" fmla="*/ 7 w 215"/>
                    <a:gd name="T1" fmla="*/ 0 h 67"/>
                    <a:gd name="T2" fmla="*/ 0 w 215"/>
                    <a:gd name="T3" fmla="*/ 4 h 67"/>
                    <a:gd name="T4" fmla="*/ 208 w 215"/>
                    <a:gd name="T5" fmla="*/ 66 h 67"/>
                    <a:gd name="T6" fmla="*/ 214 w 215"/>
                    <a:gd name="T7" fmla="*/ 64 h 67"/>
                    <a:gd name="T8" fmla="*/ 7 w 215"/>
                    <a:gd name="T9" fmla="*/ 0 h 67"/>
                  </a:gdLst>
                  <a:ahLst/>
                  <a:cxnLst>
                    <a:cxn ang="0">
                      <a:pos x="T0" y="T1"/>
                    </a:cxn>
                    <a:cxn ang="0">
                      <a:pos x="T2" y="T3"/>
                    </a:cxn>
                    <a:cxn ang="0">
                      <a:pos x="T4" y="T5"/>
                    </a:cxn>
                    <a:cxn ang="0">
                      <a:pos x="T6" y="T7"/>
                    </a:cxn>
                    <a:cxn ang="0">
                      <a:pos x="T8" y="T9"/>
                    </a:cxn>
                  </a:cxnLst>
                  <a:rect l="0" t="0" r="r" b="b"/>
                  <a:pathLst>
                    <a:path w="215" h="67">
                      <a:moveTo>
                        <a:pt x="7" y="0"/>
                      </a:moveTo>
                      <a:lnTo>
                        <a:pt x="0" y="4"/>
                      </a:lnTo>
                      <a:lnTo>
                        <a:pt x="208" y="66"/>
                      </a:lnTo>
                      <a:lnTo>
                        <a:pt x="214" y="64"/>
                      </a:lnTo>
                      <a:lnTo>
                        <a:pt x="7"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67" name="Freeform 151"/>
              <p:cNvSpPr>
                <a:spLocks/>
              </p:cNvSpPr>
              <p:nvPr/>
            </p:nvSpPr>
            <p:spPr bwMode="auto">
              <a:xfrm>
                <a:off x="3664" y="2499"/>
                <a:ext cx="250" cy="158"/>
              </a:xfrm>
              <a:custGeom>
                <a:avLst/>
                <a:gdLst>
                  <a:gd name="T0" fmla="*/ 0 w 250"/>
                  <a:gd name="T1" fmla="*/ 152 h 158"/>
                  <a:gd name="T2" fmla="*/ 1 w 250"/>
                  <a:gd name="T3" fmla="*/ 157 h 158"/>
                  <a:gd name="T4" fmla="*/ 248 w 250"/>
                  <a:gd name="T5" fmla="*/ 4 h 158"/>
                  <a:gd name="T6" fmla="*/ 249 w 250"/>
                  <a:gd name="T7" fmla="*/ 0 h 158"/>
                  <a:gd name="T8" fmla="*/ 0 w 250"/>
                  <a:gd name="T9" fmla="*/ 152 h 158"/>
                </a:gdLst>
                <a:ahLst/>
                <a:cxnLst>
                  <a:cxn ang="0">
                    <a:pos x="T0" y="T1"/>
                  </a:cxn>
                  <a:cxn ang="0">
                    <a:pos x="T2" y="T3"/>
                  </a:cxn>
                  <a:cxn ang="0">
                    <a:pos x="T4" y="T5"/>
                  </a:cxn>
                  <a:cxn ang="0">
                    <a:pos x="T6" y="T7"/>
                  </a:cxn>
                  <a:cxn ang="0">
                    <a:pos x="T8" y="T9"/>
                  </a:cxn>
                </a:cxnLst>
                <a:rect l="0" t="0" r="r" b="b"/>
                <a:pathLst>
                  <a:path w="250" h="158">
                    <a:moveTo>
                      <a:pt x="0" y="152"/>
                    </a:moveTo>
                    <a:lnTo>
                      <a:pt x="1" y="157"/>
                    </a:lnTo>
                    <a:lnTo>
                      <a:pt x="248" y="4"/>
                    </a:lnTo>
                    <a:lnTo>
                      <a:pt x="249" y="0"/>
                    </a:lnTo>
                    <a:lnTo>
                      <a:pt x="0" y="152"/>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320" name="Group 152"/>
              <p:cNvGrpSpPr>
                <a:grpSpLocks/>
              </p:cNvGrpSpPr>
              <p:nvPr/>
            </p:nvGrpSpPr>
            <p:grpSpPr bwMode="auto">
              <a:xfrm>
                <a:off x="3661" y="2516"/>
                <a:ext cx="243" cy="181"/>
                <a:chOff x="3661" y="2516"/>
                <a:chExt cx="243" cy="181"/>
              </a:xfrm>
            </p:grpSpPr>
            <p:sp>
              <p:nvSpPr>
                <p:cNvPr id="1110169" name="Line 153"/>
                <p:cNvSpPr>
                  <a:spLocks noChangeShapeType="1"/>
                </p:cNvSpPr>
                <p:nvPr/>
              </p:nvSpPr>
              <p:spPr bwMode="auto">
                <a:xfrm flipH="1">
                  <a:off x="3664" y="2516"/>
                  <a:ext cx="238" cy="146"/>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0" name="Line 154"/>
                <p:cNvSpPr>
                  <a:spLocks noChangeShapeType="1"/>
                </p:cNvSpPr>
                <p:nvPr/>
              </p:nvSpPr>
              <p:spPr bwMode="auto">
                <a:xfrm flipH="1">
                  <a:off x="3663" y="2523"/>
                  <a:ext cx="241" cy="14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1" name="Line 155"/>
                <p:cNvSpPr>
                  <a:spLocks noChangeShapeType="1"/>
                </p:cNvSpPr>
                <p:nvPr/>
              </p:nvSpPr>
              <p:spPr bwMode="auto">
                <a:xfrm flipH="1">
                  <a:off x="3662" y="2531"/>
                  <a:ext cx="237" cy="14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2" name="Line 156"/>
                <p:cNvSpPr>
                  <a:spLocks noChangeShapeType="1"/>
                </p:cNvSpPr>
                <p:nvPr/>
              </p:nvSpPr>
              <p:spPr bwMode="auto">
                <a:xfrm flipH="1">
                  <a:off x="3663" y="2535"/>
                  <a:ext cx="238"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3" name="Line 157"/>
                <p:cNvSpPr>
                  <a:spLocks noChangeShapeType="1"/>
                </p:cNvSpPr>
                <p:nvPr/>
              </p:nvSpPr>
              <p:spPr bwMode="auto">
                <a:xfrm flipH="1">
                  <a:off x="3661" y="2546"/>
                  <a:ext cx="240" cy="15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321" name="Group 158"/>
              <p:cNvGrpSpPr>
                <a:grpSpLocks/>
              </p:cNvGrpSpPr>
              <p:nvPr/>
            </p:nvGrpSpPr>
            <p:grpSpPr bwMode="auto">
              <a:xfrm>
                <a:off x="3462" y="2563"/>
                <a:ext cx="204" cy="133"/>
                <a:chOff x="3462" y="2563"/>
                <a:chExt cx="204" cy="133"/>
              </a:xfrm>
            </p:grpSpPr>
            <p:sp>
              <p:nvSpPr>
                <p:cNvPr id="1110175" name="Line 159"/>
                <p:cNvSpPr>
                  <a:spLocks noChangeShapeType="1"/>
                </p:cNvSpPr>
                <p:nvPr/>
              </p:nvSpPr>
              <p:spPr bwMode="auto">
                <a:xfrm>
                  <a:off x="3466" y="2563"/>
                  <a:ext cx="200"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6" name="Line 160"/>
                <p:cNvSpPr>
                  <a:spLocks noChangeShapeType="1"/>
                </p:cNvSpPr>
                <p:nvPr/>
              </p:nvSpPr>
              <p:spPr bwMode="auto">
                <a:xfrm>
                  <a:off x="3466" y="2571"/>
                  <a:ext cx="198" cy="9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7" name="Line 161"/>
                <p:cNvSpPr>
                  <a:spLocks noChangeShapeType="1"/>
                </p:cNvSpPr>
                <p:nvPr/>
              </p:nvSpPr>
              <p:spPr bwMode="auto">
                <a:xfrm>
                  <a:off x="3463" y="2579"/>
                  <a:ext cx="198" cy="10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8" name="Line 162"/>
                <p:cNvSpPr>
                  <a:spLocks noChangeShapeType="1"/>
                </p:cNvSpPr>
                <p:nvPr/>
              </p:nvSpPr>
              <p:spPr bwMode="auto">
                <a:xfrm>
                  <a:off x="3462" y="2587"/>
                  <a:ext cx="201" cy="9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179" name="Line 163"/>
                <p:cNvSpPr>
                  <a:spLocks noChangeShapeType="1"/>
                </p:cNvSpPr>
                <p:nvPr/>
              </p:nvSpPr>
              <p:spPr bwMode="auto">
                <a:xfrm>
                  <a:off x="3462" y="2598"/>
                  <a:ext cx="198" cy="9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9229" name="Group 164"/>
          <p:cNvGrpSpPr>
            <a:grpSpLocks/>
          </p:cNvGrpSpPr>
          <p:nvPr/>
        </p:nvGrpSpPr>
        <p:grpSpPr bwMode="auto">
          <a:xfrm>
            <a:off x="4200525" y="3651250"/>
            <a:ext cx="623888" cy="795338"/>
            <a:chOff x="2646" y="2149"/>
            <a:chExt cx="393" cy="501"/>
          </a:xfrm>
        </p:grpSpPr>
        <p:grpSp>
          <p:nvGrpSpPr>
            <p:cNvPr id="9275" name="Group 165"/>
            <p:cNvGrpSpPr>
              <a:grpSpLocks/>
            </p:cNvGrpSpPr>
            <p:nvPr/>
          </p:nvGrpSpPr>
          <p:grpSpPr bwMode="auto">
            <a:xfrm>
              <a:off x="2646" y="2149"/>
              <a:ext cx="193" cy="501"/>
              <a:chOff x="2646" y="2149"/>
              <a:chExt cx="193" cy="501"/>
            </a:xfrm>
          </p:grpSpPr>
          <p:sp>
            <p:nvSpPr>
              <p:cNvPr id="1110182" name="Freeform 166"/>
              <p:cNvSpPr>
                <a:spLocks/>
              </p:cNvSpPr>
              <p:nvPr/>
            </p:nvSpPr>
            <p:spPr bwMode="auto">
              <a:xfrm>
                <a:off x="2646" y="2149"/>
                <a:ext cx="193" cy="476"/>
              </a:xfrm>
              <a:custGeom>
                <a:avLst/>
                <a:gdLst>
                  <a:gd name="T0" fmla="*/ 192 w 193"/>
                  <a:gd name="T1" fmla="*/ 0 h 476"/>
                  <a:gd name="T2" fmla="*/ 180 w 193"/>
                  <a:gd name="T3" fmla="*/ 475 h 476"/>
                  <a:gd name="T4" fmla="*/ 32 w 193"/>
                  <a:gd name="T5" fmla="*/ 456 h 476"/>
                  <a:gd name="T6" fmla="*/ 0 w 193"/>
                  <a:gd name="T7" fmla="*/ 40 h 476"/>
                  <a:gd name="T8" fmla="*/ 192 w 193"/>
                  <a:gd name="T9" fmla="*/ 0 h 476"/>
                </a:gdLst>
                <a:ahLst/>
                <a:cxnLst>
                  <a:cxn ang="0">
                    <a:pos x="T0" y="T1"/>
                  </a:cxn>
                  <a:cxn ang="0">
                    <a:pos x="T2" y="T3"/>
                  </a:cxn>
                  <a:cxn ang="0">
                    <a:pos x="T4" y="T5"/>
                  </a:cxn>
                  <a:cxn ang="0">
                    <a:pos x="T6" y="T7"/>
                  </a:cxn>
                  <a:cxn ang="0">
                    <a:pos x="T8" y="T9"/>
                  </a:cxn>
                </a:cxnLst>
                <a:rect l="0" t="0" r="r" b="b"/>
                <a:pathLst>
                  <a:path w="193" h="476">
                    <a:moveTo>
                      <a:pt x="192" y="0"/>
                    </a:moveTo>
                    <a:lnTo>
                      <a:pt x="180" y="475"/>
                    </a:lnTo>
                    <a:lnTo>
                      <a:pt x="32" y="456"/>
                    </a:lnTo>
                    <a:lnTo>
                      <a:pt x="0" y="40"/>
                    </a:lnTo>
                    <a:lnTo>
                      <a:pt x="192"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3" name="Freeform 167"/>
              <p:cNvSpPr>
                <a:spLocks/>
              </p:cNvSpPr>
              <p:nvPr/>
            </p:nvSpPr>
            <p:spPr bwMode="auto">
              <a:xfrm>
                <a:off x="2679" y="2606"/>
                <a:ext cx="148" cy="44"/>
              </a:xfrm>
              <a:custGeom>
                <a:avLst/>
                <a:gdLst>
                  <a:gd name="T0" fmla="*/ 146 w 148"/>
                  <a:gd name="T1" fmla="*/ 17 h 44"/>
                  <a:gd name="T2" fmla="*/ 147 w 148"/>
                  <a:gd name="T3" fmla="*/ 43 h 44"/>
                  <a:gd name="T4" fmla="*/ 2 w 148"/>
                  <a:gd name="T5" fmla="*/ 18 h 44"/>
                  <a:gd name="T6" fmla="*/ 0 w 148"/>
                  <a:gd name="T7" fmla="*/ 0 h 44"/>
                  <a:gd name="T8" fmla="*/ 146 w 148"/>
                  <a:gd name="T9" fmla="*/ 17 h 44"/>
                </a:gdLst>
                <a:ahLst/>
                <a:cxnLst>
                  <a:cxn ang="0">
                    <a:pos x="T0" y="T1"/>
                  </a:cxn>
                  <a:cxn ang="0">
                    <a:pos x="T2" y="T3"/>
                  </a:cxn>
                  <a:cxn ang="0">
                    <a:pos x="T4" y="T5"/>
                  </a:cxn>
                  <a:cxn ang="0">
                    <a:pos x="T6" y="T7"/>
                  </a:cxn>
                  <a:cxn ang="0">
                    <a:pos x="T8" y="T9"/>
                  </a:cxn>
                </a:cxnLst>
                <a:rect l="0" t="0" r="r" b="b"/>
                <a:pathLst>
                  <a:path w="148" h="44">
                    <a:moveTo>
                      <a:pt x="146" y="17"/>
                    </a:moveTo>
                    <a:lnTo>
                      <a:pt x="147" y="43"/>
                    </a:lnTo>
                    <a:lnTo>
                      <a:pt x="2" y="18"/>
                    </a:lnTo>
                    <a:lnTo>
                      <a:pt x="0" y="0"/>
                    </a:lnTo>
                    <a:lnTo>
                      <a:pt x="146" y="1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88" name="Group 168"/>
              <p:cNvGrpSpPr>
                <a:grpSpLocks/>
              </p:cNvGrpSpPr>
              <p:nvPr/>
            </p:nvGrpSpPr>
            <p:grpSpPr bwMode="auto">
              <a:xfrm>
                <a:off x="2662" y="2175"/>
                <a:ext cx="159" cy="139"/>
                <a:chOff x="2662" y="2175"/>
                <a:chExt cx="159" cy="139"/>
              </a:xfrm>
            </p:grpSpPr>
            <p:sp>
              <p:nvSpPr>
                <p:cNvPr id="1110185" name="Freeform 169"/>
                <p:cNvSpPr>
                  <a:spLocks/>
                </p:cNvSpPr>
                <p:nvPr/>
              </p:nvSpPr>
              <p:spPr bwMode="auto">
                <a:xfrm>
                  <a:off x="2662" y="2175"/>
                  <a:ext cx="159" cy="139"/>
                </a:xfrm>
                <a:custGeom>
                  <a:avLst/>
                  <a:gdLst>
                    <a:gd name="T0" fmla="*/ 158 w 159"/>
                    <a:gd name="T1" fmla="*/ 0 h 139"/>
                    <a:gd name="T2" fmla="*/ 156 w 159"/>
                    <a:gd name="T3" fmla="*/ 130 h 139"/>
                    <a:gd name="T4" fmla="*/ 8 w 159"/>
                    <a:gd name="T5" fmla="*/ 138 h 139"/>
                    <a:gd name="T6" fmla="*/ 0 w 159"/>
                    <a:gd name="T7" fmla="*/ 32 h 139"/>
                    <a:gd name="T8" fmla="*/ 158 w 159"/>
                    <a:gd name="T9" fmla="*/ 0 h 139"/>
                  </a:gdLst>
                  <a:ahLst/>
                  <a:cxnLst>
                    <a:cxn ang="0">
                      <a:pos x="T0" y="T1"/>
                    </a:cxn>
                    <a:cxn ang="0">
                      <a:pos x="T2" y="T3"/>
                    </a:cxn>
                    <a:cxn ang="0">
                      <a:pos x="T4" y="T5"/>
                    </a:cxn>
                    <a:cxn ang="0">
                      <a:pos x="T6" y="T7"/>
                    </a:cxn>
                    <a:cxn ang="0">
                      <a:pos x="T8" y="T9"/>
                    </a:cxn>
                  </a:cxnLst>
                  <a:rect l="0" t="0" r="r" b="b"/>
                  <a:pathLst>
                    <a:path w="159" h="139">
                      <a:moveTo>
                        <a:pt x="158" y="0"/>
                      </a:moveTo>
                      <a:lnTo>
                        <a:pt x="156" y="130"/>
                      </a:lnTo>
                      <a:lnTo>
                        <a:pt x="8" y="138"/>
                      </a:lnTo>
                      <a:lnTo>
                        <a:pt x="0" y="32"/>
                      </a:lnTo>
                      <a:lnTo>
                        <a:pt x="158" y="0"/>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6" name="Freeform 170"/>
                <p:cNvSpPr>
                  <a:spLocks/>
                </p:cNvSpPr>
                <p:nvPr/>
              </p:nvSpPr>
              <p:spPr bwMode="auto">
                <a:xfrm>
                  <a:off x="2677" y="2292"/>
                  <a:ext cx="48" cy="17"/>
                </a:xfrm>
                <a:custGeom>
                  <a:avLst/>
                  <a:gdLst>
                    <a:gd name="T0" fmla="*/ 47 w 48"/>
                    <a:gd name="T1" fmla="*/ 0 h 17"/>
                    <a:gd name="T2" fmla="*/ 0 w 48"/>
                    <a:gd name="T3" fmla="*/ 6 h 17"/>
                    <a:gd name="T4" fmla="*/ 0 w 48"/>
                    <a:gd name="T5" fmla="*/ 16 h 17"/>
                    <a:gd name="T6" fmla="*/ 47 w 48"/>
                    <a:gd name="T7" fmla="*/ 11 h 17"/>
                    <a:gd name="T8" fmla="*/ 47 w 48"/>
                    <a:gd name="T9" fmla="*/ 0 h 17"/>
                  </a:gdLst>
                  <a:ahLst/>
                  <a:cxnLst>
                    <a:cxn ang="0">
                      <a:pos x="T0" y="T1"/>
                    </a:cxn>
                    <a:cxn ang="0">
                      <a:pos x="T2" y="T3"/>
                    </a:cxn>
                    <a:cxn ang="0">
                      <a:pos x="T4" y="T5"/>
                    </a:cxn>
                    <a:cxn ang="0">
                      <a:pos x="T6" y="T7"/>
                    </a:cxn>
                    <a:cxn ang="0">
                      <a:pos x="T8" y="T9"/>
                    </a:cxn>
                  </a:cxnLst>
                  <a:rect l="0" t="0" r="r" b="b"/>
                  <a:pathLst>
                    <a:path w="48" h="17">
                      <a:moveTo>
                        <a:pt x="47" y="0"/>
                      </a:moveTo>
                      <a:lnTo>
                        <a:pt x="0" y="6"/>
                      </a:lnTo>
                      <a:lnTo>
                        <a:pt x="0" y="16"/>
                      </a:lnTo>
                      <a:lnTo>
                        <a:pt x="47" y="11"/>
                      </a:lnTo>
                      <a:lnTo>
                        <a:pt x="47" y="0"/>
                      </a:lnTo>
                    </a:path>
                  </a:pathLst>
                </a:custGeom>
                <a:solidFill>
                  <a:srgbClr val="0000F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1110187" name="Freeform 171"/>
              <p:cNvSpPr>
                <a:spLocks/>
              </p:cNvSpPr>
              <p:nvPr/>
            </p:nvSpPr>
            <p:spPr bwMode="auto">
              <a:xfrm>
                <a:off x="2672" y="2333"/>
                <a:ext cx="144" cy="261"/>
              </a:xfrm>
              <a:custGeom>
                <a:avLst/>
                <a:gdLst>
                  <a:gd name="T0" fmla="*/ 143 w 144"/>
                  <a:gd name="T1" fmla="*/ 0 h 261"/>
                  <a:gd name="T2" fmla="*/ 140 w 144"/>
                  <a:gd name="T3" fmla="*/ 260 h 261"/>
                  <a:gd name="T4" fmla="*/ 17 w 144"/>
                  <a:gd name="T5" fmla="*/ 247 h 261"/>
                  <a:gd name="T6" fmla="*/ 0 w 144"/>
                  <a:gd name="T7" fmla="*/ 4 h 261"/>
                  <a:gd name="T8" fmla="*/ 143 w 144"/>
                  <a:gd name="T9" fmla="*/ 0 h 261"/>
                </a:gdLst>
                <a:ahLst/>
                <a:cxnLst>
                  <a:cxn ang="0">
                    <a:pos x="T0" y="T1"/>
                  </a:cxn>
                  <a:cxn ang="0">
                    <a:pos x="T2" y="T3"/>
                  </a:cxn>
                  <a:cxn ang="0">
                    <a:pos x="T4" y="T5"/>
                  </a:cxn>
                  <a:cxn ang="0">
                    <a:pos x="T6" y="T7"/>
                  </a:cxn>
                  <a:cxn ang="0">
                    <a:pos x="T8" y="T9"/>
                  </a:cxn>
                </a:cxnLst>
                <a:rect l="0" t="0" r="r" b="b"/>
                <a:pathLst>
                  <a:path w="144" h="261">
                    <a:moveTo>
                      <a:pt x="143" y="0"/>
                    </a:moveTo>
                    <a:lnTo>
                      <a:pt x="140" y="260"/>
                    </a:lnTo>
                    <a:lnTo>
                      <a:pt x="17" y="247"/>
                    </a:lnTo>
                    <a:lnTo>
                      <a:pt x="0" y="4"/>
                    </a:lnTo>
                    <a:lnTo>
                      <a:pt x="143" y="0"/>
                    </a:lnTo>
                  </a:path>
                </a:pathLst>
              </a:custGeom>
              <a:solidFill>
                <a:srgbClr val="BFBFD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88" name="Freeform 172"/>
              <p:cNvSpPr>
                <a:spLocks/>
              </p:cNvSpPr>
              <p:nvPr/>
            </p:nvSpPr>
            <p:spPr bwMode="auto">
              <a:xfrm>
                <a:off x="2694" y="2549"/>
                <a:ext cx="110" cy="35"/>
              </a:xfrm>
              <a:custGeom>
                <a:avLst/>
                <a:gdLst>
                  <a:gd name="T0" fmla="*/ 109 w 110"/>
                  <a:gd name="T1" fmla="*/ 7 h 35"/>
                  <a:gd name="T2" fmla="*/ 0 w 110"/>
                  <a:gd name="T3" fmla="*/ 0 h 35"/>
                  <a:gd name="T4" fmla="*/ 1 w 110"/>
                  <a:gd name="T5" fmla="*/ 25 h 35"/>
                  <a:gd name="T6" fmla="*/ 109 w 110"/>
                  <a:gd name="T7" fmla="*/ 34 h 35"/>
                  <a:gd name="T8" fmla="*/ 109 w 110"/>
                  <a:gd name="T9" fmla="*/ 7 h 35"/>
                </a:gdLst>
                <a:ahLst/>
                <a:cxnLst>
                  <a:cxn ang="0">
                    <a:pos x="T0" y="T1"/>
                  </a:cxn>
                  <a:cxn ang="0">
                    <a:pos x="T2" y="T3"/>
                  </a:cxn>
                  <a:cxn ang="0">
                    <a:pos x="T4" y="T5"/>
                  </a:cxn>
                  <a:cxn ang="0">
                    <a:pos x="T6" y="T7"/>
                  </a:cxn>
                  <a:cxn ang="0">
                    <a:pos x="T8" y="T9"/>
                  </a:cxn>
                </a:cxnLst>
                <a:rect l="0" t="0" r="r" b="b"/>
                <a:pathLst>
                  <a:path w="110" h="35">
                    <a:moveTo>
                      <a:pt x="109" y="7"/>
                    </a:moveTo>
                    <a:lnTo>
                      <a:pt x="0" y="0"/>
                    </a:lnTo>
                    <a:lnTo>
                      <a:pt x="1" y="25"/>
                    </a:lnTo>
                    <a:lnTo>
                      <a:pt x="109" y="34"/>
                    </a:lnTo>
                    <a:lnTo>
                      <a:pt x="109" y="7"/>
                    </a:lnTo>
                  </a:path>
                </a:pathLst>
              </a:custGeom>
              <a:solidFill>
                <a:srgbClr val="9F9FB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91" name="Group 173"/>
              <p:cNvGrpSpPr>
                <a:grpSpLocks/>
              </p:cNvGrpSpPr>
              <p:nvPr/>
            </p:nvGrpSpPr>
            <p:grpSpPr bwMode="auto">
              <a:xfrm>
                <a:off x="2782" y="2420"/>
                <a:ext cx="21" cy="122"/>
                <a:chOff x="2782" y="2420"/>
                <a:chExt cx="21" cy="122"/>
              </a:xfrm>
            </p:grpSpPr>
            <p:grpSp>
              <p:nvGrpSpPr>
                <p:cNvPr id="9292" name="Group 174"/>
                <p:cNvGrpSpPr>
                  <a:grpSpLocks/>
                </p:cNvGrpSpPr>
                <p:nvPr/>
              </p:nvGrpSpPr>
              <p:grpSpPr bwMode="auto">
                <a:xfrm>
                  <a:off x="2785" y="2420"/>
                  <a:ext cx="18" cy="122"/>
                  <a:chOff x="2785" y="2420"/>
                  <a:chExt cx="18" cy="122"/>
                </a:xfrm>
              </p:grpSpPr>
              <p:sp>
                <p:nvSpPr>
                  <p:cNvPr id="1110191" name="Freeform 175"/>
                  <p:cNvSpPr>
                    <a:spLocks/>
                  </p:cNvSpPr>
                  <p:nvPr/>
                </p:nvSpPr>
                <p:spPr bwMode="auto">
                  <a:xfrm>
                    <a:off x="2786" y="2420"/>
                    <a:ext cx="17" cy="22"/>
                  </a:xfrm>
                  <a:custGeom>
                    <a:avLst/>
                    <a:gdLst>
                      <a:gd name="T0" fmla="*/ 16 w 17"/>
                      <a:gd name="T1" fmla="*/ 0 h 22"/>
                      <a:gd name="T2" fmla="*/ 16 w 17"/>
                      <a:gd name="T3" fmla="*/ 21 h 22"/>
                      <a:gd name="T4" fmla="*/ 0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0" y="20"/>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2" name="Freeform 176"/>
                  <p:cNvSpPr>
                    <a:spLocks/>
                  </p:cNvSpPr>
                  <p:nvPr/>
                </p:nvSpPr>
                <p:spPr bwMode="auto">
                  <a:xfrm>
                    <a:off x="2785" y="2446"/>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3" name="Freeform 177"/>
                  <p:cNvSpPr>
                    <a:spLocks/>
                  </p:cNvSpPr>
                  <p:nvPr/>
                </p:nvSpPr>
                <p:spPr bwMode="auto">
                  <a:xfrm>
                    <a:off x="2785" y="2470"/>
                    <a:ext cx="17" cy="23"/>
                  </a:xfrm>
                  <a:custGeom>
                    <a:avLst/>
                    <a:gdLst>
                      <a:gd name="T0" fmla="*/ 16 w 17"/>
                      <a:gd name="T1" fmla="*/ 1 h 23"/>
                      <a:gd name="T2" fmla="*/ 16 w 17"/>
                      <a:gd name="T3" fmla="*/ 22 h 23"/>
                      <a:gd name="T4" fmla="*/ 0 w 17"/>
                      <a:gd name="T5" fmla="*/ 20 h 23"/>
                      <a:gd name="T6" fmla="*/ 2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4" name="Freeform 178"/>
                  <p:cNvSpPr>
                    <a:spLocks/>
                  </p:cNvSpPr>
                  <p:nvPr/>
                </p:nvSpPr>
                <p:spPr bwMode="auto">
                  <a:xfrm>
                    <a:off x="2785" y="2496"/>
                    <a:ext cx="17" cy="21"/>
                  </a:xfrm>
                  <a:custGeom>
                    <a:avLst/>
                    <a:gdLst>
                      <a:gd name="T0" fmla="*/ 16 w 17"/>
                      <a:gd name="T1" fmla="*/ 0 h 21"/>
                      <a:gd name="T2" fmla="*/ 16 w 17"/>
                      <a:gd name="T3" fmla="*/ 20 h 21"/>
                      <a:gd name="T4" fmla="*/ 0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0" y="19"/>
                        </a:lnTo>
                        <a:lnTo>
                          <a:pt x="0" y="0"/>
                        </a:lnTo>
                        <a:lnTo>
                          <a:pt x="16"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5" name="Freeform 179"/>
                  <p:cNvSpPr>
                    <a:spLocks/>
                  </p:cNvSpPr>
                  <p:nvPr/>
                </p:nvSpPr>
                <p:spPr bwMode="auto">
                  <a:xfrm>
                    <a:off x="2785" y="2520"/>
                    <a:ext cx="17" cy="22"/>
                  </a:xfrm>
                  <a:custGeom>
                    <a:avLst/>
                    <a:gdLst>
                      <a:gd name="T0" fmla="*/ 16 w 17"/>
                      <a:gd name="T1" fmla="*/ 1 h 22"/>
                      <a:gd name="T2" fmla="*/ 16 w 17"/>
                      <a:gd name="T3" fmla="*/ 21 h 22"/>
                      <a:gd name="T4" fmla="*/ 0 w 17"/>
                      <a:gd name="T5" fmla="*/ 20 h 22"/>
                      <a:gd name="T6" fmla="*/ 2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2" y="0"/>
                        </a:lnTo>
                        <a:lnTo>
                          <a:pt x="16" y="1"/>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93" name="Group 180"/>
                <p:cNvGrpSpPr>
                  <a:grpSpLocks/>
                </p:cNvGrpSpPr>
                <p:nvPr/>
              </p:nvGrpSpPr>
              <p:grpSpPr bwMode="auto">
                <a:xfrm>
                  <a:off x="2782" y="2420"/>
                  <a:ext cx="19" cy="122"/>
                  <a:chOff x="2782" y="2420"/>
                  <a:chExt cx="19" cy="122"/>
                </a:xfrm>
              </p:grpSpPr>
              <p:sp>
                <p:nvSpPr>
                  <p:cNvPr id="1110197" name="Freeform 181"/>
                  <p:cNvSpPr>
                    <a:spLocks/>
                  </p:cNvSpPr>
                  <p:nvPr/>
                </p:nvSpPr>
                <p:spPr bwMode="auto">
                  <a:xfrm>
                    <a:off x="2784" y="2420"/>
                    <a:ext cx="17" cy="22"/>
                  </a:xfrm>
                  <a:custGeom>
                    <a:avLst/>
                    <a:gdLst>
                      <a:gd name="T0" fmla="*/ 16 w 17"/>
                      <a:gd name="T1" fmla="*/ 0 h 22"/>
                      <a:gd name="T2" fmla="*/ 16 w 17"/>
                      <a:gd name="T3" fmla="*/ 21 h 22"/>
                      <a:gd name="T4" fmla="*/ 1 w 17"/>
                      <a:gd name="T5" fmla="*/ 20 h 22"/>
                      <a:gd name="T6" fmla="*/ 0 w 17"/>
                      <a:gd name="T7" fmla="*/ 0 h 22"/>
                      <a:gd name="T8" fmla="*/ 16 w 17"/>
                      <a:gd name="T9" fmla="*/ 0 h 22"/>
                    </a:gdLst>
                    <a:ahLst/>
                    <a:cxnLst>
                      <a:cxn ang="0">
                        <a:pos x="T0" y="T1"/>
                      </a:cxn>
                      <a:cxn ang="0">
                        <a:pos x="T2" y="T3"/>
                      </a:cxn>
                      <a:cxn ang="0">
                        <a:pos x="T4" y="T5"/>
                      </a:cxn>
                      <a:cxn ang="0">
                        <a:pos x="T6" y="T7"/>
                      </a:cxn>
                      <a:cxn ang="0">
                        <a:pos x="T8" y="T9"/>
                      </a:cxn>
                    </a:cxnLst>
                    <a:rect l="0" t="0" r="r" b="b"/>
                    <a:pathLst>
                      <a:path w="17" h="22">
                        <a:moveTo>
                          <a:pt x="16" y="0"/>
                        </a:moveTo>
                        <a:lnTo>
                          <a:pt x="16" y="21"/>
                        </a:lnTo>
                        <a:lnTo>
                          <a:pt x="1" y="20"/>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8" name="Freeform 182"/>
                  <p:cNvSpPr>
                    <a:spLocks/>
                  </p:cNvSpPr>
                  <p:nvPr/>
                </p:nvSpPr>
                <p:spPr bwMode="auto">
                  <a:xfrm>
                    <a:off x="2782" y="2446"/>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199" name="Freeform 183"/>
                  <p:cNvSpPr>
                    <a:spLocks/>
                  </p:cNvSpPr>
                  <p:nvPr/>
                </p:nvSpPr>
                <p:spPr bwMode="auto">
                  <a:xfrm>
                    <a:off x="2782" y="2470"/>
                    <a:ext cx="17" cy="23"/>
                  </a:xfrm>
                  <a:custGeom>
                    <a:avLst/>
                    <a:gdLst>
                      <a:gd name="T0" fmla="*/ 16 w 17"/>
                      <a:gd name="T1" fmla="*/ 1 h 23"/>
                      <a:gd name="T2" fmla="*/ 16 w 17"/>
                      <a:gd name="T3" fmla="*/ 22 h 23"/>
                      <a:gd name="T4" fmla="*/ 0 w 17"/>
                      <a:gd name="T5" fmla="*/ 20 h 23"/>
                      <a:gd name="T6" fmla="*/ 0 w 17"/>
                      <a:gd name="T7" fmla="*/ 0 h 23"/>
                      <a:gd name="T8" fmla="*/ 16 w 17"/>
                      <a:gd name="T9" fmla="*/ 1 h 23"/>
                    </a:gdLst>
                    <a:ahLst/>
                    <a:cxnLst>
                      <a:cxn ang="0">
                        <a:pos x="T0" y="T1"/>
                      </a:cxn>
                      <a:cxn ang="0">
                        <a:pos x="T2" y="T3"/>
                      </a:cxn>
                      <a:cxn ang="0">
                        <a:pos x="T4" y="T5"/>
                      </a:cxn>
                      <a:cxn ang="0">
                        <a:pos x="T6" y="T7"/>
                      </a:cxn>
                      <a:cxn ang="0">
                        <a:pos x="T8" y="T9"/>
                      </a:cxn>
                    </a:cxnLst>
                    <a:rect l="0" t="0" r="r" b="b"/>
                    <a:pathLst>
                      <a:path w="17" h="23">
                        <a:moveTo>
                          <a:pt x="16" y="1"/>
                        </a:moveTo>
                        <a:lnTo>
                          <a:pt x="16" y="22"/>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0" name="Freeform 184"/>
                  <p:cNvSpPr>
                    <a:spLocks/>
                  </p:cNvSpPr>
                  <p:nvPr/>
                </p:nvSpPr>
                <p:spPr bwMode="auto">
                  <a:xfrm>
                    <a:off x="2782" y="2496"/>
                    <a:ext cx="17" cy="21"/>
                  </a:xfrm>
                  <a:custGeom>
                    <a:avLst/>
                    <a:gdLst>
                      <a:gd name="T0" fmla="*/ 16 w 17"/>
                      <a:gd name="T1" fmla="*/ 0 h 21"/>
                      <a:gd name="T2" fmla="*/ 16 w 17"/>
                      <a:gd name="T3" fmla="*/ 20 h 21"/>
                      <a:gd name="T4" fmla="*/ 2 w 17"/>
                      <a:gd name="T5" fmla="*/ 19 h 21"/>
                      <a:gd name="T6" fmla="*/ 0 w 17"/>
                      <a:gd name="T7" fmla="*/ 0 h 21"/>
                      <a:gd name="T8" fmla="*/ 16 w 17"/>
                      <a:gd name="T9" fmla="*/ 0 h 21"/>
                    </a:gdLst>
                    <a:ahLst/>
                    <a:cxnLst>
                      <a:cxn ang="0">
                        <a:pos x="T0" y="T1"/>
                      </a:cxn>
                      <a:cxn ang="0">
                        <a:pos x="T2" y="T3"/>
                      </a:cxn>
                      <a:cxn ang="0">
                        <a:pos x="T4" y="T5"/>
                      </a:cxn>
                      <a:cxn ang="0">
                        <a:pos x="T6" y="T7"/>
                      </a:cxn>
                      <a:cxn ang="0">
                        <a:pos x="T8" y="T9"/>
                      </a:cxn>
                    </a:cxnLst>
                    <a:rect l="0" t="0" r="r" b="b"/>
                    <a:pathLst>
                      <a:path w="17" h="21">
                        <a:moveTo>
                          <a:pt x="16" y="0"/>
                        </a:moveTo>
                        <a:lnTo>
                          <a:pt x="16" y="20"/>
                        </a:lnTo>
                        <a:lnTo>
                          <a:pt x="2" y="19"/>
                        </a:lnTo>
                        <a:lnTo>
                          <a:pt x="0" y="0"/>
                        </a:lnTo>
                        <a:lnTo>
                          <a:pt x="16" y="0"/>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1" name="Freeform 185"/>
                  <p:cNvSpPr>
                    <a:spLocks/>
                  </p:cNvSpPr>
                  <p:nvPr/>
                </p:nvSpPr>
                <p:spPr bwMode="auto">
                  <a:xfrm>
                    <a:off x="2782" y="2520"/>
                    <a:ext cx="17" cy="22"/>
                  </a:xfrm>
                  <a:custGeom>
                    <a:avLst/>
                    <a:gdLst>
                      <a:gd name="T0" fmla="*/ 16 w 17"/>
                      <a:gd name="T1" fmla="*/ 1 h 22"/>
                      <a:gd name="T2" fmla="*/ 16 w 17"/>
                      <a:gd name="T3" fmla="*/ 21 h 22"/>
                      <a:gd name="T4" fmla="*/ 0 w 17"/>
                      <a:gd name="T5" fmla="*/ 20 h 22"/>
                      <a:gd name="T6" fmla="*/ 0 w 17"/>
                      <a:gd name="T7" fmla="*/ 0 h 22"/>
                      <a:gd name="T8" fmla="*/ 16 w 17"/>
                      <a:gd name="T9" fmla="*/ 1 h 22"/>
                    </a:gdLst>
                    <a:ahLst/>
                    <a:cxnLst>
                      <a:cxn ang="0">
                        <a:pos x="T0" y="T1"/>
                      </a:cxn>
                      <a:cxn ang="0">
                        <a:pos x="T2" y="T3"/>
                      </a:cxn>
                      <a:cxn ang="0">
                        <a:pos x="T4" y="T5"/>
                      </a:cxn>
                      <a:cxn ang="0">
                        <a:pos x="T6" y="T7"/>
                      </a:cxn>
                      <a:cxn ang="0">
                        <a:pos x="T8" y="T9"/>
                      </a:cxn>
                    </a:cxnLst>
                    <a:rect l="0" t="0" r="r" b="b"/>
                    <a:pathLst>
                      <a:path w="17" h="22">
                        <a:moveTo>
                          <a:pt x="16" y="1"/>
                        </a:moveTo>
                        <a:lnTo>
                          <a:pt x="16" y="21"/>
                        </a:lnTo>
                        <a:lnTo>
                          <a:pt x="0" y="20"/>
                        </a:lnTo>
                        <a:lnTo>
                          <a:pt x="0" y="0"/>
                        </a:lnTo>
                        <a:lnTo>
                          <a:pt x="16" y="1"/>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grpSp>
          <p:nvGrpSpPr>
            <p:cNvPr id="9276" name="Group 186"/>
            <p:cNvGrpSpPr>
              <a:grpSpLocks/>
            </p:cNvGrpSpPr>
            <p:nvPr/>
          </p:nvGrpSpPr>
          <p:grpSpPr bwMode="auto">
            <a:xfrm>
              <a:off x="2826" y="2149"/>
              <a:ext cx="213" cy="501"/>
              <a:chOff x="2826" y="2149"/>
              <a:chExt cx="213" cy="501"/>
            </a:xfrm>
          </p:grpSpPr>
          <p:grpSp>
            <p:nvGrpSpPr>
              <p:cNvPr id="9277" name="Group 187"/>
              <p:cNvGrpSpPr>
                <a:grpSpLocks/>
              </p:cNvGrpSpPr>
              <p:nvPr/>
            </p:nvGrpSpPr>
            <p:grpSpPr bwMode="auto">
              <a:xfrm>
                <a:off x="2826" y="2149"/>
                <a:ext cx="213" cy="501"/>
                <a:chOff x="2826" y="2149"/>
                <a:chExt cx="213" cy="501"/>
              </a:xfrm>
            </p:grpSpPr>
            <p:sp>
              <p:nvSpPr>
                <p:cNvPr id="1110204" name="Freeform 188"/>
                <p:cNvSpPr>
                  <a:spLocks/>
                </p:cNvSpPr>
                <p:nvPr/>
              </p:nvSpPr>
              <p:spPr bwMode="auto">
                <a:xfrm>
                  <a:off x="2826" y="2149"/>
                  <a:ext cx="213" cy="476"/>
                </a:xfrm>
                <a:custGeom>
                  <a:avLst/>
                  <a:gdLst>
                    <a:gd name="T0" fmla="*/ 212 w 213"/>
                    <a:gd name="T1" fmla="*/ 6 h 476"/>
                    <a:gd name="T2" fmla="*/ 151 w 213"/>
                    <a:gd name="T3" fmla="*/ 469 h 476"/>
                    <a:gd name="T4" fmla="*/ 0 w 213"/>
                    <a:gd name="T5" fmla="*/ 475 h 476"/>
                    <a:gd name="T6" fmla="*/ 11 w 213"/>
                    <a:gd name="T7" fmla="*/ 0 h 476"/>
                    <a:gd name="T8" fmla="*/ 212 w 213"/>
                    <a:gd name="T9" fmla="*/ 6 h 476"/>
                  </a:gdLst>
                  <a:ahLst/>
                  <a:cxnLst>
                    <a:cxn ang="0">
                      <a:pos x="T0" y="T1"/>
                    </a:cxn>
                    <a:cxn ang="0">
                      <a:pos x="T2" y="T3"/>
                    </a:cxn>
                    <a:cxn ang="0">
                      <a:pos x="T4" y="T5"/>
                    </a:cxn>
                    <a:cxn ang="0">
                      <a:pos x="T6" y="T7"/>
                    </a:cxn>
                    <a:cxn ang="0">
                      <a:pos x="T8" y="T9"/>
                    </a:cxn>
                  </a:cxnLst>
                  <a:rect l="0" t="0" r="r" b="b"/>
                  <a:pathLst>
                    <a:path w="213" h="476">
                      <a:moveTo>
                        <a:pt x="212" y="6"/>
                      </a:moveTo>
                      <a:lnTo>
                        <a:pt x="151" y="469"/>
                      </a:lnTo>
                      <a:lnTo>
                        <a:pt x="0" y="475"/>
                      </a:lnTo>
                      <a:lnTo>
                        <a:pt x="11" y="0"/>
                      </a:lnTo>
                      <a:lnTo>
                        <a:pt x="212" y="6"/>
                      </a:lnTo>
                    </a:path>
                  </a:pathLst>
                </a:custGeom>
                <a:solidFill>
                  <a:srgbClr val="7F7F9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05" name="Freeform 189"/>
                <p:cNvSpPr>
                  <a:spLocks/>
                </p:cNvSpPr>
                <p:nvPr/>
              </p:nvSpPr>
              <p:spPr bwMode="auto">
                <a:xfrm>
                  <a:off x="2826" y="2617"/>
                  <a:ext cx="152" cy="33"/>
                </a:xfrm>
                <a:custGeom>
                  <a:avLst/>
                  <a:gdLst>
                    <a:gd name="T0" fmla="*/ 151 w 152"/>
                    <a:gd name="T1" fmla="*/ 0 h 33"/>
                    <a:gd name="T2" fmla="*/ 0 w 152"/>
                    <a:gd name="T3" fmla="*/ 6 h 33"/>
                    <a:gd name="T4" fmla="*/ 0 w 152"/>
                    <a:gd name="T5" fmla="*/ 32 h 33"/>
                    <a:gd name="T6" fmla="*/ 148 w 152"/>
                    <a:gd name="T7" fmla="*/ 25 h 33"/>
                    <a:gd name="T8" fmla="*/ 151 w 152"/>
                    <a:gd name="T9" fmla="*/ 0 h 33"/>
                  </a:gdLst>
                  <a:ahLst/>
                  <a:cxnLst>
                    <a:cxn ang="0">
                      <a:pos x="T0" y="T1"/>
                    </a:cxn>
                    <a:cxn ang="0">
                      <a:pos x="T2" y="T3"/>
                    </a:cxn>
                    <a:cxn ang="0">
                      <a:pos x="T4" y="T5"/>
                    </a:cxn>
                    <a:cxn ang="0">
                      <a:pos x="T6" y="T7"/>
                    </a:cxn>
                    <a:cxn ang="0">
                      <a:pos x="T8" y="T9"/>
                    </a:cxn>
                  </a:cxnLst>
                  <a:rect l="0" t="0" r="r" b="b"/>
                  <a:pathLst>
                    <a:path w="152" h="33">
                      <a:moveTo>
                        <a:pt x="151" y="0"/>
                      </a:moveTo>
                      <a:lnTo>
                        <a:pt x="0" y="6"/>
                      </a:lnTo>
                      <a:lnTo>
                        <a:pt x="0" y="32"/>
                      </a:lnTo>
                      <a:lnTo>
                        <a:pt x="148" y="25"/>
                      </a:lnTo>
                      <a:lnTo>
                        <a:pt x="151" y="0"/>
                      </a:lnTo>
                    </a:path>
                  </a:pathLst>
                </a:custGeom>
                <a:solidFill>
                  <a:srgbClr val="5F5F7F"/>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78" name="Group 190"/>
              <p:cNvGrpSpPr>
                <a:grpSpLocks/>
              </p:cNvGrpSpPr>
              <p:nvPr/>
            </p:nvGrpSpPr>
            <p:grpSpPr bwMode="auto">
              <a:xfrm>
                <a:off x="2847" y="2158"/>
                <a:ext cx="187" cy="22"/>
                <a:chOff x="2847" y="2158"/>
                <a:chExt cx="187" cy="22"/>
              </a:xfrm>
            </p:grpSpPr>
            <p:sp>
              <p:nvSpPr>
                <p:cNvPr id="1110207" name="Oval 191"/>
                <p:cNvSpPr>
                  <a:spLocks noChangeArrowheads="1"/>
                </p:cNvSpPr>
                <p:nvPr/>
              </p:nvSpPr>
              <p:spPr bwMode="auto">
                <a:xfrm>
                  <a:off x="3018" y="2164"/>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08" name="Oval 192"/>
                <p:cNvSpPr>
                  <a:spLocks noChangeArrowheads="1"/>
                </p:cNvSpPr>
                <p:nvPr/>
              </p:nvSpPr>
              <p:spPr bwMode="auto">
                <a:xfrm>
                  <a:off x="2847" y="2158"/>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9279" name="Group 193"/>
              <p:cNvGrpSpPr>
                <a:grpSpLocks/>
              </p:cNvGrpSpPr>
              <p:nvPr/>
            </p:nvGrpSpPr>
            <p:grpSpPr bwMode="auto">
              <a:xfrm>
                <a:off x="2833" y="2605"/>
                <a:ext cx="143" cy="21"/>
                <a:chOff x="2833" y="2605"/>
                <a:chExt cx="143" cy="21"/>
              </a:xfrm>
            </p:grpSpPr>
            <p:sp>
              <p:nvSpPr>
                <p:cNvPr id="1110210" name="Oval 194"/>
                <p:cNvSpPr>
                  <a:spLocks noChangeArrowheads="1"/>
                </p:cNvSpPr>
                <p:nvPr/>
              </p:nvSpPr>
              <p:spPr bwMode="auto">
                <a:xfrm>
                  <a:off x="2960" y="2605"/>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11" name="Oval 195"/>
                <p:cNvSpPr>
                  <a:spLocks noChangeArrowheads="1"/>
                </p:cNvSpPr>
                <p:nvPr/>
              </p:nvSpPr>
              <p:spPr bwMode="auto">
                <a:xfrm>
                  <a:off x="2833" y="2610"/>
                  <a:ext cx="16" cy="16"/>
                </a:xfrm>
                <a:prstGeom prst="ellipse">
                  <a:avLst/>
                </a:prstGeom>
                <a:solidFill>
                  <a:srgbClr val="0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grpSp>
        <p:nvGrpSpPr>
          <p:cNvPr id="9230" name="Group 196"/>
          <p:cNvGrpSpPr>
            <a:grpSpLocks/>
          </p:cNvGrpSpPr>
          <p:nvPr/>
        </p:nvGrpSpPr>
        <p:grpSpPr bwMode="auto">
          <a:xfrm>
            <a:off x="6084888" y="4383088"/>
            <a:ext cx="644525" cy="428625"/>
            <a:chOff x="3833" y="2610"/>
            <a:chExt cx="406" cy="270"/>
          </a:xfrm>
        </p:grpSpPr>
        <p:grpSp>
          <p:nvGrpSpPr>
            <p:cNvPr id="9239" name="Group 197"/>
            <p:cNvGrpSpPr>
              <a:grpSpLocks/>
            </p:cNvGrpSpPr>
            <p:nvPr/>
          </p:nvGrpSpPr>
          <p:grpSpPr bwMode="auto">
            <a:xfrm>
              <a:off x="3923" y="2610"/>
              <a:ext cx="86" cy="270"/>
              <a:chOff x="3923" y="2610"/>
              <a:chExt cx="86" cy="270"/>
            </a:xfrm>
          </p:grpSpPr>
          <p:grpSp>
            <p:nvGrpSpPr>
              <p:cNvPr id="9268" name="Group 198"/>
              <p:cNvGrpSpPr>
                <a:grpSpLocks/>
              </p:cNvGrpSpPr>
              <p:nvPr/>
            </p:nvGrpSpPr>
            <p:grpSpPr bwMode="auto">
              <a:xfrm>
                <a:off x="3923" y="2610"/>
                <a:ext cx="86" cy="270"/>
                <a:chOff x="3923" y="2610"/>
                <a:chExt cx="86" cy="270"/>
              </a:xfrm>
            </p:grpSpPr>
            <p:sp>
              <p:nvSpPr>
                <p:cNvPr id="1110215" name="Freeform 199"/>
                <p:cNvSpPr>
                  <a:spLocks/>
                </p:cNvSpPr>
                <p:nvPr/>
              </p:nvSpPr>
              <p:spPr bwMode="auto">
                <a:xfrm>
                  <a:off x="3981" y="261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16" name="Freeform 200"/>
                <p:cNvSpPr>
                  <a:spLocks/>
                </p:cNvSpPr>
                <p:nvPr/>
              </p:nvSpPr>
              <p:spPr bwMode="auto">
                <a:xfrm>
                  <a:off x="3923" y="261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2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2"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69" name="Group 201"/>
              <p:cNvGrpSpPr>
                <a:grpSpLocks/>
              </p:cNvGrpSpPr>
              <p:nvPr/>
            </p:nvGrpSpPr>
            <p:grpSpPr bwMode="auto">
              <a:xfrm>
                <a:off x="3923" y="2682"/>
                <a:ext cx="58" cy="156"/>
                <a:chOff x="3923" y="2682"/>
                <a:chExt cx="58" cy="156"/>
              </a:xfrm>
            </p:grpSpPr>
            <p:sp>
              <p:nvSpPr>
                <p:cNvPr id="1110218" name="Freeform 202"/>
                <p:cNvSpPr>
                  <a:spLocks/>
                </p:cNvSpPr>
                <p:nvPr/>
              </p:nvSpPr>
              <p:spPr bwMode="auto">
                <a:xfrm>
                  <a:off x="3923"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19" name="Freeform 203"/>
                <p:cNvSpPr>
                  <a:spLocks/>
                </p:cNvSpPr>
                <p:nvPr/>
              </p:nvSpPr>
              <p:spPr bwMode="auto">
                <a:xfrm>
                  <a:off x="3923" y="282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6"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0" name="Freeform 204"/>
                <p:cNvSpPr>
                  <a:spLocks/>
                </p:cNvSpPr>
                <p:nvPr/>
              </p:nvSpPr>
              <p:spPr bwMode="auto">
                <a:xfrm>
                  <a:off x="3923" y="268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6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6"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0" name="Group 205"/>
            <p:cNvGrpSpPr>
              <a:grpSpLocks/>
            </p:cNvGrpSpPr>
            <p:nvPr/>
          </p:nvGrpSpPr>
          <p:grpSpPr bwMode="auto">
            <a:xfrm>
              <a:off x="3979" y="2610"/>
              <a:ext cx="84" cy="270"/>
              <a:chOff x="3979" y="2610"/>
              <a:chExt cx="84" cy="270"/>
            </a:xfrm>
          </p:grpSpPr>
          <p:grpSp>
            <p:nvGrpSpPr>
              <p:cNvPr id="9261" name="Group 206"/>
              <p:cNvGrpSpPr>
                <a:grpSpLocks/>
              </p:cNvGrpSpPr>
              <p:nvPr/>
            </p:nvGrpSpPr>
            <p:grpSpPr bwMode="auto">
              <a:xfrm>
                <a:off x="3979" y="2610"/>
                <a:ext cx="84" cy="270"/>
                <a:chOff x="3979" y="2610"/>
                <a:chExt cx="84" cy="270"/>
              </a:xfrm>
            </p:grpSpPr>
            <p:sp>
              <p:nvSpPr>
                <p:cNvPr id="1110223" name="Freeform 207"/>
                <p:cNvSpPr>
                  <a:spLocks/>
                </p:cNvSpPr>
                <p:nvPr/>
              </p:nvSpPr>
              <p:spPr bwMode="auto">
                <a:xfrm>
                  <a:off x="4034" y="2617"/>
                  <a:ext cx="29" cy="263"/>
                </a:xfrm>
                <a:custGeom>
                  <a:avLst/>
                  <a:gdLst>
                    <a:gd name="T0" fmla="*/ 0 w 29"/>
                    <a:gd name="T1" fmla="*/ 0 h 263"/>
                    <a:gd name="T2" fmla="*/ 28 w 29"/>
                    <a:gd name="T3" fmla="*/ 41 h 263"/>
                    <a:gd name="T4" fmla="*/ 28 w 29"/>
                    <a:gd name="T5" fmla="*/ 262 h 263"/>
                    <a:gd name="T6" fmla="*/ 0 w 29"/>
                    <a:gd name="T7" fmla="*/ 262 h 263"/>
                    <a:gd name="T8" fmla="*/ 0 w 29"/>
                    <a:gd name="T9" fmla="*/ 0 h 263"/>
                  </a:gdLst>
                  <a:ahLst/>
                  <a:cxnLst>
                    <a:cxn ang="0">
                      <a:pos x="T0" y="T1"/>
                    </a:cxn>
                    <a:cxn ang="0">
                      <a:pos x="T2" y="T3"/>
                    </a:cxn>
                    <a:cxn ang="0">
                      <a:pos x="T4" y="T5"/>
                    </a:cxn>
                    <a:cxn ang="0">
                      <a:pos x="T6" y="T7"/>
                    </a:cxn>
                    <a:cxn ang="0">
                      <a:pos x="T8" y="T9"/>
                    </a:cxn>
                  </a:cxnLst>
                  <a:rect l="0" t="0" r="r" b="b"/>
                  <a:pathLst>
                    <a:path w="29" h="263">
                      <a:moveTo>
                        <a:pt x="0" y="0"/>
                      </a:moveTo>
                      <a:lnTo>
                        <a:pt x="28" y="41"/>
                      </a:lnTo>
                      <a:lnTo>
                        <a:pt x="28"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4" name="Freeform 208"/>
                <p:cNvSpPr>
                  <a:spLocks/>
                </p:cNvSpPr>
                <p:nvPr/>
              </p:nvSpPr>
              <p:spPr bwMode="auto">
                <a:xfrm>
                  <a:off x="3979" y="2610"/>
                  <a:ext cx="56" cy="269"/>
                </a:xfrm>
                <a:custGeom>
                  <a:avLst/>
                  <a:gdLst>
                    <a:gd name="T0" fmla="*/ 0 w 56"/>
                    <a:gd name="T1" fmla="*/ 268 h 269"/>
                    <a:gd name="T2" fmla="*/ 0 w 56"/>
                    <a:gd name="T3" fmla="*/ 5 h 269"/>
                    <a:gd name="T4" fmla="*/ 2 w 56"/>
                    <a:gd name="T5" fmla="*/ 3 h 269"/>
                    <a:gd name="T6" fmla="*/ 6 w 56"/>
                    <a:gd name="T7" fmla="*/ 2 h 269"/>
                    <a:gd name="T8" fmla="*/ 13 w 56"/>
                    <a:gd name="T9" fmla="*/ 0 h 269"/>
                    <a:gd name="T10" fmla="*/ 18 w 56"/>
                    <a:gd name="T11" fmla="*/ 0 h 269"/>
                    <a:gd name="T12" fmla="*/ 23 w 56"/>
                    <a:gd name="T13" fmla="*/ 0 h 269"/>
                    <a:gd name="T14" fmla="*/ 26 w 56"/>
                    <a:gd name="T15" fmla="*/ 0 h 269"/>
                    <a:gd name="T16" fmla="*/ 29 w 56"/>
                    <a:gd name="T17" fmla="*/ 0 h 269"/>
                    <a:gd name="T18" fmla="*/ 33 w 56"/>
                    <a:gd name="T19" fmla="*/ 0 h 269"/>
                    <a:gd name="T20" fmla="*/ 36 w 56"/>
                    <a:gd name="T21" fmla="*/ 0 h 269"/>
                    <a:gd name="T22" fmla="*/ 38 w 56"/>
                    <a:gd name="T23" fmla="*/ 0 h 269"/>
                    <a:gd name="T24" fmla="*/ 41 w 56"/>
                    <a:gd name="T25" fmla="*/ 1 h 269"/>
                    <a:gd name="T26" fmla="*/ 45 w 56"/>
                    <a:gd name="T27" fmla="*/ 2 h 269"/>
                    <a:gd name="T28" fmla="*/ 50 w 56"/>
                    <a:gd name="T29" fmla="*/ 3 h 269"/>
                    <a:gd name="T30" fmla="*/ 53 w 56"/>
                    <a:gd name="T31" fmla="*/ 4 h 269"/>
                    <a:gd name="T32" fmla="*/ 55 w 56"/>
                    <a:gd name="T33" fmla="*/ 5 h 269"/>
                    <a:gd name="T34" fmla="*/ 55 w 56"/>
                    <a:gd name="T35" fmla="*/ 268 h 269"/>
                    <a:gd name="T36" fmla="*/ 0 w 56"/>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269">
                      <a:moveTo>
                        <a:pt x="0" y="268"/>
                      </a:moveTo>
                      <a:lnTo>
                        <a:pt x="0" y="5"/>
                      </a:lnTo>
                      <a:lnTo>
                        <a:pt x="2" y="3"/>
                      </a:lnTo>
                      <a:lnTo>
                        <a:pt x="6" y="2"/>
                      </a:lnTo>
                      <a:lnTo>
                        <a:pt x="13" y="0"/>
                      </a:lnTo>
                      <a:lnTo>
                        <a:pt x="18" y="0"/>
                      </a:lnTo>
                      <a:lnTo>
                        <a:pt x="23" y="0"/>
                      </a:lnTo>
                      <a:lnTo>
                        <a:pt x="26" y="0"/>
                      </a:lnTo>
                      <a:lnTo>
                        <a:pt x="29" y="0"/>
                      </a:lnTo>
                      <a:lnTo>
                        <a:pt x="33" y="0"/>
                      </a:lnTo>
                      <a:lnTo>
                        <a:pt x="36" y="0"/>
                      </a:lnTo>
                      <a:lnTo>
                        <a:pt x="38" y="0"/>
                      </a:lnTo>
                      <a:lnTo>
                        <a:pt x="41" y="1"/>
                      </a:lnTo>
                      <a:lnTo>
                        <a:pt x="45" y="2"/>
                      </a:lnTo>
                      <a:lnTo>
                        <a:pt x="50" y="3"/>
                      </a:lnTo>
                      <a:lnTo>
                        <a:pt x="53" y="4"/>
                      </a:lnTo>
                      <a:lnTo>
                        <a:pt x="55" y="5"/>
                      </a:lnTo>
                      <a:lnTo>
                        <a:pt x="55"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62" name="Group 209"/>
              <p:cNvGrpSpPr>
                <a:grpSpLocks/>
              </p:cNvGrpSpPr>
              <p:nvPr/>
            </p:nvGrpSpPr>
            <p:grpSpPr bwMode="auto">
              <a:xfrm>
                <a:off x="3979" y="2682"/>
                <a:ext cx="56" cy="156"/>
                <a:chOff x="3979" y="2682"/>
                <a:chExt cx="56" cy="156"/>
              </a:xfrm>
            </p:grpSpPr>
            <p:sp>
              <p:nvSpPr>
                <p:cNvPr id="1110226" name="Freeform 210"/>
                <p:cNvSpPr>
                  <a:spLocks/>
                </p:cNvSpPr>
                <p:nvPr/>
              </p:nvSpPr>
              <p:spPr bwMode="auto">
                <a:xfrm>
                  <a:off x="3979" y="2806"/>
                  <a:ext cx="56" cy="17"/>
                </a:xfrm>
                <a:custGeom>
                  <a:avLst/>
                  <a:gdLst>
                    <a:gd name="T0" fmla="*/ 0 w 56"/>
                    <a:gd name="T1" fmla="*/ 8 h 17"/>
                    <a:gd name="T2" fmla="*/ 0 w 56"/>
                    <a:gd name="T3" fmla="*/ 6 h 17"/>
                    <a:gd name="T4" fmla="*/ 3 w 56"/>
                    <a:gd name="T5" fmla="*/ 5 h 17"/>
                    <a:gd name="T6" fmla="*/ 5 w 56"/>
                    <a:gd name="T7" fmla="*/ 4 h 17"/>
                    <a:gd name="T8" fmla="*/ 10 w 56"/>
                    <a:gd name="T9" fmla="*/ 2 h 17"/>
                    <a:gd name="T10" fmla="*/ 13 w 56"/>
                    <a:gd name="T11" fmla="*/ 1 h 17"/>
                    <a:gd name="T12" fmla="*/ 17 w 56"/>
                    <a:gd name="T13" fmla="*/ 0 h 17"/>
                    <a:gd name="T14" fmla="*/ 22 w 56"/>
                    <a:gd name="T15" fmla="*/ 0 h 17"/>
                    <a:gd name="T16" fmla="*/ 26 w 56"/>
                    <a:gd name="T17" fmla="*/ 0 h 17"/>
                    <a:gd name="T18" fmla="*/ 31 w 56"/>
                    <a:gd name="T19" fmla="*/ 0 h 17"/>
                    <a:gd name="T20" fmla="*/ 35 w 56"/>
                    <a:gd name="T21" fmla="*/ 0 h 17"/>
                    <a:gd name="T22" fmla="*/ 39 w 56"/>
                    <a:gd name="T23" fmla="*/ 1 h 17"/>
                    <a:gd name="T24" fmla="*/ 42 w 56"/>
                    <a:gd name="T25" fmla="*/ 1 h 17"/>
                    <a:gd name="T26" fmla="*/ 46 w 56"/>
                    <a:gd name="T27" fmla="*/ 4 h 17"/>
                    <a:gd name="T28" fmla="*/ 50 w 56"/>
                    <a:gd name="T29" fmla="*/ 5 h 17"/>
                    <a:gd name="T30" fmla="*/ 53 w 56"/>
                    <a:gd name="T31" fmla="*/ 6 h 17"/>
                    <a:gd name="T32" fmla="*/ 55 w 56"/>
                    <a:gd name="T33" fmla="*/ 8 h 17"/>
                    <a:gd name="T34" fmla="*/ 55 w 56"/>
                    <a:gd name="T35" fmla="*/ 16 h 17"/>
                    <a:gd name="T36" fmla="*/ 53 w 56"/>
                    <a:gd name="T37" fmla="*/ 14 h 17"/>
                    <a:gd name="T38" fmla="*/ 51 w 56"/>
                    <a:gd name="T39" fmla="*/ 13 h 17"/>
                    <a:gd name="T40" fmla="*/ 47 w 56"/>
                    <a:gd name="T41" fmla="*/ 12 h 17"/>
                    <a:gd name="T42" fmla="*/ 44 w 56"/>
                    <a:gd name="T43" fmla="*/ 10 h 17"/>
                    <a:gd name="T44" fmla="*/ 40 w 56"/>
                    <a:gd name="T45" fmla="*/ 9 h 17"/>
                    <a:gd name="T46" fmla="*/ 35 w 56"/>
                    <a:gd name="T47" fmla="*/ 8 h 17"/>
                    <a:gd name="T48" fmla="*/ 31 w 56"/>
                    <a:gd name="T49" fmla="*/ 8 h 17"/>
                    <a:gd name="T50" fmla="*/ 28 w 56"/>
                    <a:gd name="T51" fmla="*/ 8 h 17"/>
                    <a:gd name="T52" fmla="*/ 24 w 56"/>
                    <a:gd name="T53" fmla="*/ 8 h 17"/>
                    <a:gd name="T54" fmla="*/ 21 w 56"/>
                    <a:gd name="T55" fmla="*/ 8 h 17"/>
                    <a:gd name="T56" fmla="*/ 17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0" y="6"/>
                      </a:lnTo>
                      <a:lnTo>
                        <a:pt x="3" y="5"/>
                      </a:lnTo>
                      <a:lnTo>
                        <a:pt x="5" y="4"/>
                      </a:lnTo>
                      <a:lnTo>
                        <a:pt x="10" y="2"/>
                      </a:lnTo>
                      <a:lnTo>
                        <a:pt x="13" y="1"/>
                      </a:lnTo>
                      <a:lnTo>
                        <a:pt x="17" y="0"/>
                      </a:lnTo>
                      <a:lnTo>
                        <a:pt x="22" y="0"/>
                      </a:lnTo>
                      <a:lnTo>
                        <a:pt x="26" y="0"/>
                      </a:lnTo>
                      <a:lnTo>
                        <a:pt x="31" y="0"/>
                      </a:lnTo>
                      <a:lnTo>
                        <a:pt x="35" y="0"/>
                      </a:lnTo>
                      <a:lnTo>
                        <a:pt x="39" y="1"/>
                      </a:lnTo>
                      <a:lnTo>
                        <a:pt x="42" y="1"/>
                      </a:lnTo>
                      <a:lnTo>
                        <a:pt x="46" y="4"/>
                      </a:lnTo>
                      <a:lnTo>
                        <a:pt x="50" y="5"/>
                      </a:lnTo>
                      <a:lnTo>
                        <a:pt x="53" y="6"/>
                      </a:lnTo>
                      <a:lnTo>
                        <a:pt x="55" y="8"/>
                      </a:lnTo>
                      <a:lnTo>
                        <a:pt x="55" y="16"/>
                      </a:lnTo>
                      <a:lnTo>
                        <a:pt x="53" y="14"/>
                      </a:lnTo>
                      <a:lnTo>
                        <a:pt x="51" y="13"/>
                      </a:lnTo>
                      <a:lnTo>
                        <a:pt x="47" y="12"/>
                      </a:lnTo>
                      <a:lnTo>
                        <a:pt x="44" y="10"/>
                      </a:lnTo>
                      <a:lnTo>
                        <a:pt x="40" y="9"/>
                      </a:lnTo>
                      <a:lnTo>
                        <a:pt x="35" y="8"/>
                      </a:lnTo>
                      <a:lnTo>
                        <a:pt x="31" y="8"/>
                      </a:lnTo>
                      <a:lnTo>
                        <a:pt x="28" y="8"/>
                      </a:lnTo>
                      <a:lnTo>
                        <a:pt x="24" y="8"/>
                      </a:lnTo>
                      <a:lnTo>
                        <a:pt x="21" y="8"/>
                      </a:lnTo>
                      <a:lnTo>
                        <a:pt x="17"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7" name="Freeform 211"/>
                <p:cNvSpPr>
                  <a:spLocks/>
                </p:cNvSpPr>
                <p:nvPr/>
              </p:nvSpPr>
              <p:spPr bwMode="auto">
                <a:xfrm>
                  <a:off x="3979" y="2821"/>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1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6 h 17"/>
                    <a:gd name="T38" fmla="*/ 51 w 56"/>
                    <a:gd name="T39" fmla="*/ 14 h 17"/>
                    <a:gd name="T40" fmla="*/ 48 w 56"/>
                    <a:gd name="T41" fmla="*/ 13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9 h 17"/>
                    <a:gd name="T58" fmla="*/ 14 w 56"/>
                    <a:gd name="T59" fmla="*/ 9 h 17"/>
                    <a:gd name="T60" fmla="*/ 10 w 56"/>
                    <a:gd name="T61" fmla="*/ 10 h 17"/>
                    <a:gd name="T62" fmla="*/ 6 w 56"/>
                    <a:gd name="T63" fmla="*/ 12 h 17"/>
                    <a:gd name="T64" fmla="*/ 3 w 56"/>
                    <a:gd name="T65" fmla="*/ 14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1"/>
                      </a:lnTo>
                      <a:lnTo>
                        <a:pt x="39" y="1"/>
                      </a:lnTo>
                      <a:lnTo>
                        <a:pt x="43" y="2"/>
                      </a:lnTo>
                      <a:lnTo>
                        <a:pt x="46" y="4"/>
                      </a:lnTo>
                      <a:lnTo>
                        <a:pt x="50" y="5"/>
                      </a:lnTo>
                      <a:lnTo>
                        <a:pt x="53" y="6"/>
                      </a:lnTo>
                      <a:lnTo>
                        <a:pt x="55" y="8"/>
                      </a:lnTo>
                      <a:lnTo>
                        <a:pt x="55" y="16"/>
                      </a:lnTo>
                      <a:lnTo>
                        <a:pt x="54" y="16"/>
                      </a:lnTo>
                      <a:lnTo>
                        <a:pt x="51" y="14"/>
                      </a:lnTo>
                      <a:lnTo>
                        <a:pt x="48" y="13"/>
                      </a:lnTo>
                      <a:lnTo>
                        <a:pt x="44" y="12"/>
                      </a:lnTo>
                      <a:lnTo>
                        <a:pt x="40" y="10"/>
                      </a:lnTo>
                      <a:lnTo>
                        <a:pt x="36" y="9"/>
                      </a:lnTo>
                      <a:lnTo>
                        <a:pt x="31" y="8"/>
                      </a:lnTo>
                      <a:lnTo>
                        <a:pt x="28" y="8"/>
                      </a:lnTo>
                      <a:lnTo>
                        <a:pt x="25" y="8"/>
                      </a:lnTo>
                      <a:lnTo>
                        <a:pt x="21" y="8"/>
                      </a:lnTo>
                      <a:lnTo>
                        <a:pt x="18" y="9"/>
                      </a:lnTo>
                      <a:lnTo>
                        <a:pt x="14" y="9"/>
                      </a:lnTo>
                      <a:lnTo>
                        <a:pt x="10" y="10"/>
                      </a:lnTo>
                      <a:lnTo>
                        <a:pt x="6"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28" name="Freeform 212"/>
                <p:cNvSpPr>
                  <a:spLocks/>
                </p:cNvSpPr>
                <p:nvPr/>
              </p:nvSpPr>
              <p:spPr bwMode="auto">
                <a:xfrm>
                  <a:off x="3979" y="2682"/>
                  <a:ext cx="56" cy="17"/>
                </a:xfrm>
                <a:custGeom>
                  <a:avLst/>
                  <a:gdLst>
                    <a:gd name="T0" fmla="*/ 0 w 56"/>
                    <a:gd name="T1" fmla="*/ 8 h 17"/>
                    <a:gd name="T2" fmla="*/ 1 w 56"/>
                    <a:gd name="T3" fmla="*/ 6 h 17"/>
                    <a:gd name="T4" fmla="*/ 3 w 56"/>
                    <a:gd name="T5" fmla="*/ 5 h 17"/>
                    <a:gd name="T6" fmla="*/ 6 w 56"/>
                    <a:gd name="T7" fmla="*/ 4 h 17"/>
                    <a:gd name="T8" fmla="*/ 10 w 56"/>
                    <a:gd name="T9" fmla="*/ 2 h 17"/>
                    <a:gd name="T10" fmla="*/ 13 w 56"/>
                    <a:gd name="T11" fmla="*/ 1 h 17"/>
                    <a:gd name="T12" fmla="*/ 18 w 56"/>
                    <a:gd name="T13" fmla="*/ 0 h 17"/>
                    <a:gd name="T14" fmla="*/ 23 w 56"/>
                    <a:gd name="T15" fmla="*/ 0 h 17"/>
                    <a:gd name="T16" fmla="*/ 26 w 56"/>
                    <a:gd name="T17" fmla="*/ 0 h 17"/>
                    <a:gd name="T18" fmla="*/ 31 w 56"/>
                    <a:gd name="T19" fmla="*/ 0 h 17"/>
                    <a:gd name="T20" fmla="*/ 35 w 56"/>
                    <a:gd name="T21" fmla="*/ 0 h 17"/>
                    <a:gd name="T22" fmla="*/ 39 w 56"/>
                    <a:gd name="T23" fmla="*/ 1 h 17"/>
                    <a:gd name="T24" fmla="*/ 43 w 56"/>
                    <a:gd name="T25" fmla="*/ 2 h 17"/>
                    <a:gd name="T26" fmla="*/ 46 w 56"/>
                    <a:gd name="T27" fmla="*/ 4 h 17"/>
                    <a:gd name="T28" fmla="*/ 50 w 56"/>
                    <a:gd name="T29" fmla="*/ 5 h 17"/>
                    <a:gd name="T30" fmla="*/ 53 w 56"/>
                    <a:gd name="T31" fmla="*/ 6 h 17"/>
                    <a:gd name="T32" fmla="*/ 55 w 56"/>
                    <a:gd name="T33" fmla="*/ 8 h 17"/>
                    <a:gd name="T34" fmla="*/ 55 w 56"/>
                    <a:gd name="T35" fmla="*/ 16 h 17"/>
                    <a:gd name="T36" fmla="*/ 54 w 56"/>
                    <a:gd name="T37" fmla="*/ 14 h 17"/>
                    <a:gd name="T38" fmla="*/ 51 w 56"/>
                    <a:gd name="T39" fmla="*/ 13 h 17"/>
                    <a:gd name="T40" fmla="*/ 48 w 56"/>
                    <a:gd name="T41" fmla="*/ 12 h 17"/>
                    <a:gd name="T42" fmla="*/ 44 w 56"/>
                    <a:gd name="T43" fmla="*/ 12 h 17"/>
                    <a:gd name="T44" fmla="*/ 40 w 56"/>
                    <a:gd name="T45" fmla="*/ 10 h 17"/>
                    <a:gd name="T46" fmla="*/ 36 w 56"/>
                    <a:gd name="T47" fmla="*/ 9 h 17"/>
                    <a:gd name="T48" fmla="*/ 31 w 56"/>
                    <a:gd name="T49" fmla="*/ 8 h 17"/>
                    <a:gd name="T50" fmla="*/ 28 w 56"/>
                    <a:gd name="T51" fmla="*/ 8 h 17"/>
                    <a:gd name="T52" fmla="*/ 25 w 56"/>
                    <a:gd name="T53" fmla="*/ 8 h 17"/>
                    <a:gd name="T54" fmla="*/ 21 w 56"/>
                    <a:gd name="T55" fmla="*/ 8 h 17"/>
                    <a:gd name="T56" fmla="*/ 18 w 56"/>
                    <a:gd name="T57" fmla="*/ 8 h 17"/>
                    <a:gd name="T58" fmla="*/ 14 w 56"/>
                    <a:gd name="T59" fmla="*/ 9 h 17"/>
                    <a:gd name="T60" fmla="*/ 10 w 56"/>
                    <a:gd name="T61" fmla="*/ 10 h 17"/>
                    <a:gd name="T62" fmla="*/ 6 w 56"/>
                    <a:gd name="T63" fmla="*/ 12 h 17"/>
                    <a:gd name="T64" fmla="*/ 3 w 56"/>
                    <a:gd name="T65" fmla="*/ 13 h 17"/>
                    <a:gd name="T66" fmla="*/ 0 w 56"/>
                    <a:gd name="T67" fmla="*/ 16 h 17"/>
                    <a:gd name="T68" fmla="*/ 0 w 56"/>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7">
                      <a:moveTo>
                        <a:pt x="0" y="8"/>
                      </a:moveTo>
                      <a:lnTo>
                        <a:pt x="1" y="6"/>
                      </a:lnTo>
                      <a:lnTo>
                        <a:pt x="3" y="5"/>
                      </a:lnTo>
                      <a:lnTo>
                        <a:pt x="6" y="4"/>
                      </a:lnTo>
                      <a:lnTo>
                        <a:pt x="10" y="2"/>
                      </a:lnTo>
                      <a:lnTo>
                        <a:pt x="13" y="1"/>
                      </a:lnTo>
                      <a:lnTo>
                        <a:pt x="18" y="0"/>
                      </a:lnTo>
                      <a:lnTo>
                        <a:pt x="23" y="0"/>
                      </a:lnTo>
                      <a:lnTo>
                        <a:pt x="26" y="0"/>
                      </a:lnTo>
                      <a:lnTo>
                        <a:pt x="31" y="0"/>
                      </a:lnTo>
                      <a:lnTo>
                        <a:pt x="35" y="0"/>
                      </a:lnTo>
                      <a:lnTo>
                        <a:pt x="39" y="1"/>
                      </a:lnTo>
                      <a:lnTo>
                        <a:pt x="43" y="2"/>
                      </a:lnTo>
                      <a:lnTo>
                        <a:pt x="46" y="4"/>
                      </a:lnTo>
                      <a:lnTo>
                        <a:pt x="50" y="5"/>
                      </a:lnTo>
                      <a:lnTo>
                        <a:pt x="53" y="6"/>
                      </a:lnTo>
                      <a:lnTo>
                        <a:pt x="55" y="8"/>
                      </a:lnTo>
                      <a:lnTo>
                        <a:pt x="55" y="16"/>
                      </a:lnTo>
                      <a:lnTo>
                        <a:pt x="54" y="14"/>
                      </a:lnTo>
                      <a:lnTo>
                        <a:pt x="51" y="13"/>
                      </a:lnTo>
                      <a:lnTo>
                        <a:pt x="48" y="12"/>
                      </a:lnTo>
                      <a:lnTo>
                        <a:pt x="44" y="12"/>
                      </a:lnTo>
                      <a:lnTo>
                        <a:pt x="40" y="10"/>
                      </a:lnTo>
                      <a:lnTo>
                        <a:pt x="36" y="9"/>
                      </a:lnTo>
                      <a:lnTo>
                        <a:pt x="31" y="8"/>
                      </a:lnTo>
                      <a:lnTo>
                        <a:pt x="28" y="8"/>
                      </a:lnTo>
                      <a:lnTo>
                        <a:pt x="25" y="8"/>
                      </a:lnTo>
                      <a:lnTo>
                        <a:pt x="21" y="8"/>
                      </a:lnTo>
                      <a:lnTo>
                        <a:pt x="18" y="8"/>
                      </a:lnTo>
                      <a:lnTo>
                        <a:pt x="14" y="9"/>
                      </a:lnTo>
                      <a:lnTo>
                        <a:pt x="10" y="10"/>
                      </a:lnTo>
                      <a:lnTo>
                        <a:pt x="6"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1" name="Group 213"/>
            <p:cNvGrpSpPr>
              <a:grpSpLocks/>
            </p:cNvGrpSpPr>
            <p:nvPr/>
          </p:nvGrpSpPr>
          <p:grpSpPr bwMode="auto">
            <a:xfrm>
              <a:off x="4034" y="2610"/>
              <a:ext cx="85" cy="270"/>
              <a:chOff x="4034" y="2610"/>
              <a:chExt cx="85" cy="270"/>
            </a:xfrm>
          </p:grpSpPr>
          <p:grpSp>
            <p:nvGrpSpPr>
              <p:cNvPr id="9254" name="Group 214"/>
              <p:cNvGrpSpPr>
                <a:grpSpLocks/>
              </p:cNvGrpSpPr>
              <p:nvPr/>
            </p:nvGrpSpPr>
            <p:grpSpPr bwMode="auto">
              <a:xfrm>
                <a:off x="4034" y="2610"/>
                <a:ext cx="85" cy="270"/>
                <a:chOff x="4034" y="2610"/>
                <a:chExt cx="85" cy="270"/>
              </a:xfrm>
            </p:grpSpPr>
            <p:sp>
              <p:nvSpPr>
                <p:cNvPr id="1110231" name="Freeform 215"/>
                <p:cNvSpPr>
                  <a:spLocks/>
                </p:cNvSpPr>
                <p:nvPr/>
              </p:nvSpPr>
              <p:spPr bwMode="auto">
                <a:xfrm>
                  <a:off x="4091" y="2617"/>
                  <a:ext cx="28" cy="263"/>
                </a:xfrm>
                <a:custGeom>
                  <a:avLst/>
                  <a:gdLst>
                    <a:gd name="T0" fmla="*/ 0 w 28"/>
                    <a:gd name="T1" fmla="*/ 0 h 263"/>
                    <a:gd name="T2" fmla="*/ 27 w 28"/>
                    <a:gd name="T3" fmla="*/ 41 h 263"/>
                    <a:gd name="T4" fmla="*/ 27 w 28"/>
                    <a:gd name="T5" fmla="*/ 262 h 263"/>
                    <a:gd name="T6" fmla="*/ 0 w 28"/>
                    <a:gd name="T7" fmla="*/ 262 h 263"/>
                    <a:gd name="T8" fmla="*/ 0 w 28"/>
                    <a:gd name="T9" fmla="*/ 0 h 263"/>
                  </a:gdLst>
                  <a:ahLst/>
                  <a:cxnLst>
                    <a:cxn ang="0">
                      <a:pos x="T0" y="T1"/>
                    </a:cxn>
                    <a:cxn ang="0">
                      <a:pos x="T2" y="T3"/>
                    </a:cxn>
                    <a:cxn ang="0">
                      <a:pos x="T4" y="T5"/>
                    </a:cxn>
                    <a:cxn ang="0">
                      <a:pos x="T6" y="T7"/>
                    </a:cxn>
                    <a:cxn ang="0">
                      <a:pos x="T8" y="T9"/>
                    </a:cxn>
                  </a:cxnLst>
                  <a:rect l="0" t="0" r="r" b="b"/>
                  <a:pathLst>
                    <a:path w="28" h="263">
                      <a:moveTo>
                        <a:pt x="0" y="0"/>
                      </a:moveTo>
                      <a:lnTo>
                        <a:pt x="27" y="41"/>
                      </a:lnTo>
                      <a:lnTo>
                        <a:pt x="27"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2" name="Freeform 216"/>
                <p:cNvSpPr>
                  <a:spLocks/>
                </p:cNvSpPr>
                <p:nvPr/>
              </p:nvSpPr>
              <p:spPr bwMode="auto">
                <a:xfrm>
                  <a:off x="4034" y="2610"/>
                  <a:ext cx="57" cy="269"/>
                </a:xfrm>
                <a:custGeom>
                  <a:avLst/>
                  <a:gdLst>
                    <a:gd name="T0" fmla="*/ 0 w 57"/>
                    <a:gd name="T1" fmla="*/ 268 h 269"/>
                    <a:gd name="T2" fmla="*/ 0 w 57"/>
                    <a:gd name="T3" fmla="*/ 5 h 269"/>
                    <a:gd name="T4" fmla="*/ 2 w 57"/>
                    <a:gd name="T5" fmla="*/ 3 h 269"/>
                    <a:gd name="T6" fmla="*/ 7 w 57"/>
                    <a:gd name="T7" fmla="*/ 2 h 269"/>
                    <a:gd name="T8" fmla="*/ 13 w 57"/>
                    <a:gd name="T9" fmla="*/ 0 h 269"/>
                    <a:gd name="T10" fmla="*/ 18 w 57"/>
                    <a:gd name="T11" fmla="*/ 0 h 269"/>
                    <a:gd name="T12" fmla="*/ 23 w 57"/>
                    <a:gd name="T13" fmla="*/ 0 h 269"/>
                    <a:gd name="T14" fmla="*/ 27 w 57"/>
                    <a:gd name="T15" fmla="*/ 0 h 269"/>
                    <a:gd name="T16" fmla="*/ 30 w 57"/>
                    <a:gd name="T17" fmla="*/ 0 h 269"/>
                    <a:gd name="T18" fmla="*/ 33 w 57"/>
                    <a:gd name="T19" fmla="*/ 0 h 269"/>
                    <a:gd name="T20" fmla="*/ 36 w 57"/>
                    <a:gd name="T21" fmla="*/ 0 h 269"/>
                    <a:gd name="T22" fmla="*/ 39 w 57"/>
                    <a:gd name="T23" fmla="*/ 0 h 269"/>
                    <a:gd name="T24" fmla="*/ 41 w 57"/>
                    <a:gd name="T25" fmla="*/ 1 h 269"/>
                    <a:gd name="T26" fmla="*/ 45 w 57"/>
                    <a:gd name="T27" fmla="*/ 2 h 269"/>
                    <a:gd name="T28" fmla="*/ 51 w 57"/>
                    <a:gd name="T29" fmla="*/ 3 h 269"/>
                    <a:gd name="T30" fmla="*/ 53 w 57"/>
                    <a:gd name="T31" fmla="*/ 4 h 269"/>
                    <a:gd name="T32" fmla="*/ 56 w 57"/>
                    <a:gd name="T33" fmla="*/ 5 h 269"/>
                    <a:gd name="T34" fmla="*/ 56 w 57"/>
                    <a:gd name="T35" fmla="*/ 268 h 269"/>
                    <a:gd name="T36" fmla="*/ 0 w 57"/>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269">
                      <a:moveTo>
                        <a:pt x="0" y="268"/>
                      </a:moveTo>
                      <a:lnTo>
                        <a:pt x="0" y="5"/>
                      </a:lnTo>
                      <a:lnTo>
                        <a:pt x="2" y="3"/>
                      </a:lnTo>
                      <a:lnTo>
                        <a:pt x="7" y="2"/>
                      </a:lnTo>
                      <a:lnTo>
                        <a:pt x="13" y="0"/>
                      </a:lnTo>
                      <a:lnTo>
                        <a:pt x="18" y="0"/>
                      </a:lnTo>
                      <a:lnTo>
                        <a:pt x="23" y="0"/>
                      </a:lnTo>
                      <a:lnTo>
                        <a:pt x="27" y="0"/>
                      </a:lnTo>
                      <a:lnTo>
                        <a:pt x="30" y="0"/>
                      </a:lnTo>
                      <a:lnTo>
                        <a:pt x="33" y="0"/>
                      </a:lnTo>
                      <a:lnTo>
                        <a:pt x="36" y="0"/>
                      </a:lnTo>
                      <a:lnTo>
                        <a:pt x="39" y="0"/>
                      </a:lnTo>
                      <a:lnTo>
                        <a:pt x="41" y="1"/>
                      </a:lnTo>
                      <a:lnTo>
                        <a:pt x="45" y="2"/>
                      </a:lnTo>
                      <a:lnTo>
                        <a:pt x="51" y="3"/>
                      </a:lnTo>
                      <a:lnTo>
                        <a:pt x="53" y="4"/>
                      </a:lnTo>
                      <a:lnTo>
                        <a:pt x="56" y="5"/>
                      </a:lnTo>
                      <a:lnTo>
                        <a:pt x="56"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55" name="Group 217"/>
              <p:cNvGrpSpPr>
                <a:grpSpLocks/>
              </p:cNvGrpSpPr>
              <p:nvPr/>
            </p:nvGrpSpPr>
            <p:grpSpPr bwMode="auto">
              <a:xfrm>
                <a:off x="4034" y="2682"/>
                <a:ext cx="57" cy="156"/>
                <a:chOff x="4034" y="2682"/>
                <a:chExt cx="57" cy="156"/>
              </a:xfrm>
            </p:grpSpPr>
            <p:sp>
              <p:nvSpPr>
                <p:cNvPr id="1110234" name="Freeform 218"/>
                <p:cNvSpPr>
                  <a:spLocks/>
                </p:cNvSpPr>
                <p:nvPr/>
              </p:nvSpPr>
              <p:spPr bwMode="auto">
                <a:xfrm>
                  <a:off x="4034"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5" name="Freeform 219"/>
                <p:cNvSpPr>
                  <a:spLocks/>
                </p:cNvSpPr>
                <p:nvPr/>
              </p:nvSpPr>
              <p:spPr bwMode="auto">
                <a:xfrm>
                  <a:off x="4034" y="2821"/>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1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6 h 17"/>
                    <a:gd name="T38" fmla="*/ 51 w 57"/>
                    <a:gd name="T39" fmla="*/ 14 h 17"/>
                    <a:gd name="T40" fmla="*/ 48 w 57"/>
                    <a:gd name="T41" fmla="*/ 13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9 h 17"/>
                    <a:gd name="T58" fmla="*/ 14 w 57"/>
                    <a:gd name="T59" fmla="*/ 9 h 17"/>
                    <a:gd name="T60" fmla="*/ 10 w 57"/>
                    <a:gd name="T61" fmla="*/ 10 h 17"/>
                    <a:gd name="T62" fmla="*/ 7 w 57"/>
                    <a:gd name="T63" fmla="*/ 12 h 17"/>
                    <a:gd name="T64" fmla="*/ 3 w 57"/>
                    <a:gd name="T65" fmla="*/ 14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1"/>
                      </a:lnTo>
                      <a:lnTo>
                        <a:pt x="39" y="1"/>
                      </a:lnTo>
                      <a:lnTo>
                        <a:pt x="43" y="2"/>
                      </a:lnTo>
                      <a:lnTo>
                        <a:pt x="47" y="4"/>
                      </a:lnTo>
                      <a:lnTo>
                        <a:pt x="51" y="5"/>
                      </a:lnTo>
                      <a:lnTo>
                        <a:pt x="54" y="6"/>
                      </a:lnTo>
                      <a:lnTo>
                        <a:pt x="56" y="8"/>
                      </a:lnTo>
                      <a:lnTo>
                        <a:pt x="56" y="16"/>
                      </a:lnTo>
                      <a:lnTo>
                        <a:pt x="54" y="16"/>
                      </a:lnTo>
                      <a:lnTo>
                        <a:pt x="51" y="14"/>
                      </a:lnTo>
                      <a:lnTo>
                        <a:pt x="48" y="13"/>
                      </a:lnTo>
                      <a:lnTo>
                        <a:pt x="45" y="12"/>
                      </a:lnTo>
                      <a:lnTo>
                        <a:pt x="40" y="10"/>
                      </a:lnTo>
                      <a:lnTo>
                        <a:pt x="36" y="9"/>
                      </a:lnTo>
                      <a:lnTo>
                        <a:pt x="32" y="8"/>
                      </a:lnTo>
                      <a:lnTo>
                        <a:pt x="28" y="8"/>
                      </a:lnTo>
                      <a:lnTo>
                        <a:pt x="25" y="8"/>
                      </a:lnTo>
                      <a:lnTo>
                        <a:pt x="22" y="8"/>
                      </a:lnTo>
                      <a:lnTo>
                        <a:pt x="18" y="9"/>
                      </a:lnTo>
                      <a:lnTo>
                        <a:pt x="14" y="9"/>
                      </a:lnTo>
                      <a:lnTo>
                        <a:pt x="10" y="10"/>
                      </a:lnTo>
                      <a:lnTo>
                        <a:pt x="7" y="12"/>
                      </a:lnTo>
                      <a:lnTo>
                        <a:pt x="3"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36" name="Freeform 220"/>
                <p:cNvSpPr>
                  <a:spLocks/>
                </p:cNvSpPr>
                <p:nvPr/>
              </p:nvSpPr>
              <p:spPr bwMode="auto">
                <a:xfrm>
                  <a:off x="4034" y="2682"/>
                  <a:ext cx="57" cy="17"/>
                </a:xfrm>
                <a:custGeom>
                  <a:avLst/>
                  <a:gdLst>
                    <a:gd name="T0" fmla="*/ 0 w 57"/>
                    <a:gd name="T1" fmla="*/ 8 h 17"/>
                    <a:gd name="T2" fmla="*/ 1 w 57"/>
                    <a:gd name="T3" fmla="*/ 6 h 17"/>
                    <a:gd name="T4" fmla="*/ 3 w 57"/>
                    <a:gd name="T5" fmla="*/ 5 h 17"/>
                    <a:gd name="T6" fmla="*/ 6 w 57"/>
                    <a:gd name="T7" fmla="*/ 4 h 17"/>
                    <a:gd name="T8" fmla="*/ 10 w 57"/>
                    <a:gd name="T9" fmla="*/ 2 h 17"/>
                    <a:gd name="T10" fmla="*/ 14 w 57"/>
                    <a:gd name="T11" fmla="*/ 1 h 17"/>
                    <a:gd name="T12" fmla="*/ 18 w 57"/>
                    <a:gd name="T13" fmla="*/ 0 h 17"/>
                    <a:gd name="T14" fmla="*/ 23 w 57"/>
                    <a:gd name="T15" fmla="*/ 0 h 17"/>
                    <a:gd name="T16" fmla="*/ 26 w 57"/>
                    <a:gd name="T17" fmla="*/ 0 h 17"/>
                    <a:gd name="T18" fmla="*/ 31 w 57"/>
                    <a:gd name="T19" fmla="*/ 0 h 17"/>
                    <a:gd name="T20" fmla="*/ 36 w 57"/>
                    <a:gd name="T21" fmla="*/ 0 h 17"/>
                    <a:gd name="T22" fmla="*/ 39 w 57"/>
                    <a:gd name="T23" fmla="*/ 1 h 17"/>
                    <a:gd name="T24" fmla="*/ 43 w 57"/>
                    <a:gd name="T25" fmla="*/ 2 h 17"/>
                    <a:gd name="T26" fmla="*/ 47 w 57"/>
                    <a:gd name="T27" fmla="*/ 4 h 17"/>
                    <a:gd name="T28" fmla="*/ 51 w 57"/>
                    <a:gd name="T29" fmla="*/ 5 h 17"/>
                    <a:gd name="T30" fmla="*/ 54 w 57"/>
                    <a:gd name="T31" fmla="*/ 6 h 17"/>
                    <a:gd name="T32" fmla="*/ 56 w 57"/>
                    <a:gd name="T33" fmla="*/ 8 h 17"/>
                    <a:gd name="T34" fmla="*/ 56 w 57"/>
                    <a:gd name="T35" fmla="*/ 16 h 17"/>
                    <a:gd name="T36" fmla="*/ 54 w 57"/>
                    <a:gd name="T37" fmla="*/ 14 h 17"/>
                    <a:gd name="T38" fmla="*/ 51 w 57"/>
                    <a:gd name="T39" fmla="*/ 13 h 17"/>
                    <a:gd name="T40" fmla="*/ 48 w 57"/>
                    <a:gd name="T41" fmla="*/ 12 h 17"/>
                    <a:gd name="T42" fmla="*/ 45 w 57"/>
                    <a:gd name="T43" fmla="*/ 12 h 17"/>
                    <a:gd name="T44" fmla="*/ 40 w 57"/>
                    <a:gd name="T45" fmla="*/ 10 h 17"/>
                    <a:gd name="T46" fmla="*/ 36 w 57"/>
                    <a:gd name="T47" fmla="*/ 9 h 17"/>
                    <a:gd name="T48" fmla="*/ 32 w 57"/>
                    <a:gd name="T49" fmla="*/ 8 h 17"/>
                    <a:gd name="T50" fmla="*/ 28 w 57"/>
                    <a:gd name="T51" fmla="*/ 8 h 17"/>
                    <a:gd name="T52" fmla="*/ 25 w 57"/>
                    <a:gd name="T53" fmla="*/ 8 h 17"/>
                    <a:gd name="T54" fmla="*/ 22 w 57"/>
                    <a:gd name="T55" fmla="*/ 8 h 17"/>
                    <a:gd name="T56" fmla="*/ 18 w 57"/>
                    <a:gd name="T57" fmla="*/ 8 h 17"/>
                    <a:gd name="T58" fmla="*/ 14 w 57"/>
                    <a:gd name="T59" fmla="*/ 9 h 17"/>
                    <a:gd name="T60" fmla="*/ 10 w 57"/>
                    <a:gd name="T61" fmla="*/ 10 h 17"/>
                    <a:gd name="T62" fmla="*/ 7 w 57"/>
                    <a:gd name="T63" fmla="*/ 12 h 17"/>
                    <a:gd name="T64" fmla="*/ 3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1" y="6"/>
                      </a:lnTo>
                      <a:lnTo>
                        <a:pt x="3" y="5"/>
                      </a:lnTo>
                      <a:lnTo>
                        <a:pt x="6" y="4"/>
                      </a:lnTo>
                      <a:lnTo>
                        <a:pt x="10" y="2"/>
                      </a:lnTo>
                      <a:lnTo>
                        <a:pt x="14" y="1"/>
                      </a:lnTo>
                      <a:lnTo>
                        <a:pt x="18" y="0"/>
                      </a:lnTo>
                      <a:lnTo>
                        <a:pt x="23" y="0"/>
                      </a:lnTo>
                      <a:lnTo>
                        <a:pt x="26" y="0"/>
                      </a:lnTo>
                      <a:lnTo>
                        <a:pt x="31" y="0"/>
                      </a:lnTo>
                      <a:lnTo>
                        <a:pt x="36" y="0"/>
                      </a:lnTo>
                      <a:lnTo>
                        <a:pt x="39" y="1"/>
                      </a:lnTo>
                      <a:lnTo>
                        <a:pt x="43" y="2"/>
                      </a:lnTo>
                      <a:lnTo>
                        <a:pt x="47" y="4"/>
                      </a:lnTo>
                      <a:lnTo>
                        <a:pt x="51" y="5"/>
                      </a:lnTo>
                      <a:lnTo>
                        <a:pt x="54" y="6"/>
                      </a:lnTo>
                      <a:lnTo>
                        <a:pt x="56" y="8"/>
                      </a:lnTo>
                      <a:lnTo>
                        <a:pt x="56" y="16"/>
                      </a:lnTo>
                      <a:lnTo>
                        <a:pt x="54" y="14"/>
                      </a:lnTo>
                      <a:lnTo>
                        <a:pt x="51" y="13"/>
                      </a:lnTo>
                      <a:lnTo>
                        <a:pt x="48" y="12"/>
                      </a:lnTo>
                      <a:lnTo>
                        <a:pt x="45" y="12"/>
                      </a:lnTo>
                      <a:lnTo>
                        <a:pt x="40" y="10"/>
                      </a:lnTo>
                      <a:lnTo>
                        <a:pt x="36" y="9"/>
                      </a:lnTo>
                      <a:lnTo>
                        <a:pt x="32" y="8"/>
                      </a:lnTo>
                      <a:lnTo>
                        <a:pt x="28" y="8"/>
                      </a:lnTo>
                      <a:lnTo>
                        <a:pt x="25" y="8"/>
                      </a:lnTo>
                      <a:lnTo>
                        <a:pt x="22" y="8"/>
                      </a:lnTo>
                      <a:lnTo>
                        <a:pt x="18" y="8"/>
                      </a:lnTo>
                      <a:lnTo>
                        <a:pt x="14" y="9"/>
                      </a:lnTo>
                      <a:lnTo>
                        <a:pt x="10" y="10"/>
                      </a:lnTo>
                      <a:lnTo>
                        <a:pt x="7" y="12"/>
                      </a:lnTo>
                      <a:lnTo>
                        <a:pt x="3"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grpSp>
          <p:nvGrpSpPr>
            <p:cNvPr id="9242" name="Group 221"/>
            <p:cNvGrpSpPr>
              <a:grpSpLocks/>
            </p:cNvGrpSpPr>
            <p:nvPr/>
          </p:nvGrpSpPr>
          <p:grpSpPr bwMode="auto">
            <a:xfrm>
              <a:off x="4090" y="2610"/>
              <a:ext cx="84" cy="270"/>
              <a:chOff x="4090" y="2610"/>
              <a:chExt cx="84" cy="270"/>
            </a:xfrm>
          </p:grpSpPr>
          <p:grpSp>
            <p:nvGrpSpPr>
              <p:cNvPr id="9247" name="Group 222"/>
              <p:cNvGrpSpPr>
                <a:grpSpLocks/>
              </p:cNvGrpSpPr>
              <p:nvPr/>
            </p:nvGrpSpPr>
            <p:grpSpPr bwMode="auto">
              <a:xfrm>
                <a:off x="4090" y="2610"/>
                <a:ext cx="84" cy="270"/>
                <a:chOff x="4090" y="2610"/>
                <a:chExt cx="84" cy="270"/>
              </a:xfrm>
            </p:grpSpPr>
            <p:sp>
              <p:nvSpPr>
                <p:cNvPr id="1110239" name="Freeform 223"/>
                <p:cNvSpPr>
                  <a:spLocks/>
                </p:cNvSpPr>
                <p:nvPr/>
              </p:nvSpPr>
              <p:spPr bwMode="auto">
                <a:xfrm>
                  <a:off x="4090" y="2610"/>
                  <a:ext cx="58" cy="269"/>
                </a:xfrm>
                <a:custGeom>
                  <a:avLst/>
                  <a:gdLst>
                    <a:gd name="T0" fmla="*/ 0 w 58"/>
                    <a:gd name="T1" fmla="*/ 268 h 269"/>
                    <a:gd name="T2" fmla="*/ 0 w 58"/>
                    <a:gd name="T3" fmla="*/ 5 h 269"/>
                    <a:gd name="T4" fmla="*/ 3 w 58"/>
                    <a:gd name="T5" fmla="*/ 3 h 269"/>
                    <a:gd name="T6" fmla="*/ 8 w 58"/>
                    <a:gd name="T7" fmla="*/ 2 h 269"/>
                    <a:gd name="T8" fmla="*/ 14 w 58"/>
                    <a:gd name="T9" fmla="*/ 0 h 269"/>
                    <a:gd name="T10" fmla="*/ 19 w 58"/>
                    <a:gd name="T11" fmla="*/ 0 h 269"/>
                    <a:gd name="T12" fmla="*/ 24 w 58"/>
                    <a:gd name="T13" fmla="*/ 0 h 269"/>
                    <a:gd name="T14" fmla="*/ 28 w 58"/>
                    <a:gd name="T15" fmla="*/ 0 h 269"/>
                    <a:gd name="T16" fmla="*/ 31 w 58"/>
                    <a:gd name="T17" fmla="*/ 0 h 269"/>
                    <a:gd name="T18" fmla="*/ 34 w 58"/>
                    <a:gd name="T19" fmla="*/ 0 h 269"/>
                    <a:gd name="T20" fmla="*/ 37 w 58"/>
                    <a:gd name="T21" fmla="*/ 0 h 269"/>
                    <a:gd name="T22" fmla="*/ 40 w 58"/>
                    <a:gd name="T23" fmla="*/ 0 h 269"/>
                    <a:gd name="T24" fmla="*/ 42 w 58"/>
                    <a:gd name="T25" fmla="*/ 1 h 269"/>
                    <a:gd name="T26" fmla="*/ 46 w 58"/>
                    <a:gd name="T27" fmla="*/ 2 h 269"/>
                    <a:gd name="T28" fmla="*/ 51 w 58"/>
                    <a:gd name="T29" fmla="*/ 3 h 269"/>
                    <a:gd name="T30" fmla="*/ 54 w 58"/>
                    <a:gd name="T31" fmla="*/ 4 h 269"/>
                    <a:gd name="T32" fmla="*/ 57 w 58"/>
                    <a:gd name="T33" fmla="*/ 5 h 269"/>
                    <a:gd name="T34" fmla="*/ 57 w 58"/>
                    <a:gd name="T35" fmla="*/ 268 h 269"/>
                    <a:gd name="T36" fmla="*/ 0 w 58"/>
                    <a:gd name="T37" fmla="*/ 26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8" h="269">
                      <a:moveTo>
                        <a:pt x="0" y="268"/>
                      </a:moveTo>
                      <a:lnTo>
                        <a:pt x="0" y="5"/>
                      </a:lnTo>
                      <a:lnTo>
                        <a:pt x="3" y="3"/>
                      </a:lnTo>
                      <a:lnTo>
                        <a:pt x="8" y="2"/>
                      </a:lnTo>
                      <a:lnTo>
                        <a:pt x="14" y="0"/>
                      </a:lnTo>
                      <a:lnTo>
                        <a:pt x="19" y="0"/>
                      </a:lnTo>
                      <a:lnTo>
                        <a:pt x="24" y="0"/>
                      </a:lnTo>
                      <a:lnTo>
                        <a:pt x="28" y="0"/>
                      </a:lnTo>
                      <a:lnTo>
                        <a:pt x="31" y="0"/>
                      </a:lnTo>
                      <a:lnTo>
                        <a:pt x="34" y="0"/>
                      </a:lnTo>
                      <a:lnTo>
                        <a:pt x="37" y="0"/>
                      </a:lnTo>
                      <a:lnTo>
                        <a:pt x="40" y="0"/>
                      </a:lnTo>
                      <a:lnTo>
                        <a:pt x="42" y="1"/>
                      </a:lnTo>
                      <a:lnTo>
                        <a:pt x="46" y="2"/>
                      </a:lnTo>
                      <a:lnTo>
                        <a:pt x="51" y="3"/>
                      </a:lnTo>
                      <a:lnTo>
                        <a:pt x="54" y="4"/>
                      </a:lnTo>
                      <a:lnTo>
                        <a:pt x="57" y="5"/>
                      </a:lnTo>
                      <a:lnTo>
                        <a:pt x="57" y="268"/>
                      </a:lnTo>
                      <a:lnTo>
                        <a:pt x="0" y="268"/>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0" name="Freeform 224"/>
                <p:cNvSpPr>
                  <a:spLocks/>
                </p:cNvSpPr>
                <p:nvPr/>
              </p:nvSpPr>
              <p:spPr bwMode="auto">
                <a:xfrm>
                  <a:off x="4147" y="2617"/>
                  <a:ext cx="27" cy="263"/>
                </a:xfrm>
                <a:custGeom>
                  <a:avLst/>
                  <a:gdLst>
                    <a:gd name="T0" fmla="*/ 0 w 27"/>
                    <a:gd name="T1" fmla="*/ 0 h 263"/>
                    <a:gd name="T2" fmla="*/ 26 w 27"/>
                    <a:gd name="T3" fmla="*/ 41 h 263"/>
                    <a:gd name="T4" fmla="*/ 26 w 27"/>
                    <a:gd name="T5" fmla="*/ 262 h 263"/>
                    <a:gd name="T6" fmla="*/ 0 w 27"/>
                    <a:gd name="T7" fmla="*/ 262 h 263"/>
                    <a:gd name="T8" fmla="*/ 0 w 27"/>
                    <a:gd name="T9" fmla="*/ 0 h 263"/>
                  </a:gdLst>
                  <a:ahLst/>
                  <a:cxnLst>
                    <a:cxn ang="0">
                      <a:pos x="T0" y="T1"/>
                    </a:cxn>
                    <a:cxn ang="0">
                      <a:pos x="T2" y="T3"/>
                    </a:cxn>
                    <a:cxn ang="0">
                      <a:pos x="T4" y="T5"/>
                    </a:cxn>
                    <a:cxn ang="0">
                      <a:pos x="T6" y="T7"/>
                    </a:cxn>
                    <a:cxn ang="0">
                      <a:pos x="T8" y="T9"/>
                    </a:cxn>
                  </a:cxnLst>
                  <a:rect l="0" t="0" r="r" b="b"/>
                  <a:pathLst>
                    <a:path w="27" h="263">
                      <a:moveTo>
                        <a:pt x="0" y="0"/>
                      </a:moveTo>
                      <a:lnTo>
                        <a:pt x="26" y="41"/>
                      </a:lnTo>
                      <a:lnTo>
                        <a:pt x="26" y="262"/>
                      </a:lnTo>
                      <a:lnTo>
                        <a:pt x="0" y="262"/>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9248" name="Group 225"/>
              <p:cNvGrpSpPr>
                <a:grpSpLocks/>
              </p:cNvGrpSpPr>
              <p:nvPr/>
            </p:nvGrpSpPr>
            <p:grpSpPr bwMode="auto">
              <a:xfrm>
                <a:off x="4090" y="2682"/>
                <a:ext cx="58" cy="156"/>
                <a:chOff x="4090" y="2682"/>
                <a:chExt cx="58" cy="156"/>
              </a:xfrm>
            </p:grpSpPr>
            <p:sp>
              <p:nvSpPr>
                <p:cNvPr id="1110242" name="Freeform 226"/>
                <p:cNvSpPr>
                  <a:spLocks/>
                </p:cNvSpPr>
                <p:nvPr/>
              </p:nvSpPr>
              <p:spPr bwMode="auto">
                <a:xfrm>
                  <a:off x="4090" y="2806"/>
                  <a:ext cx="57" cy="17"/>
                </a:xfrm>
                <a:custGeom>
                  <a:avLst/>
                  <a:gdLst>
                    <a:gd name="T0" fmla="*/ 0 w 57"/>
                    <a:gd name="T1" fmla="*/ 8 h 17"/>
                    <a:gd name="T2" fmla="*/ 2 w 57"/>
                    <a:gd name="T3" fmla="*/ 6 h 17"/>
                    <a:gd name="T4" fmla="*/ 4 w 57"/>
                    <a:gd name="T5" fmla="*/ 5 h 17"/>
                    <a:gd name="T6" fmla="*/ 7 w 57"/>
                    <a:gd name="T7" fmla="*/ 4 h 17"/>
                    <a:gd name="T8" fmla="*/ 11 w 57"/>
                    <a:gd name="T9" fmla="*/ 2 h 17"/>
                    <a:gd name="T10" fmla="*/ 14 w 57"/>
                    <a:gd name="T11" fmla="*/ 1 h 17"/>
                    <a:gd name="T12" fmla="*/ 19 w 57"/>
                    <a:gd name="T13" fmla="*/ 0 h 17"/>
                    <a:gd name="T14" fmla="*/ 24 w 57"/>
                    <a:gd name="T15" fmla="*/ 0 h 17"/>
                    <a:gd name="T16" fmla="*/ 27 w 57"/>
                    <a:gd name="T17" fmla="*/ 0 h 17"/>
                    <a:gd name="T18" fmla="*/ 32 w 57"/>
                    <a:gd name="T19" fmla="*/ 0 h 17"/>
                    <a:gd name="T20" fmla="*/ 36 w 57"/>
                    <a:gd name="T21" fmla="*/ 0 h 17"/>
                    <a:gd name="T22" fmla="*/ 40 w 57"/>
                    <a:gd name="T23" fmla="*/ 1 h 17"/>
                    <a:gd name="T24" fmla="*/ 44 w 57"/>
                    <a:gd name="T25" fmla="*/ 1 h 17"/>
                    <a:gd name="T26" fmla="*/ 47 w 57"/>
                    <a:gd name="T27" fmla="*/ 4 h 17"/>
                    <a:gd name="T28" fmla="*/ 51 w 57"/>
                    <a:gd name="T29" fmla="*/ 5 h 17"/>
                    <a:gd name="T30" fmla="*/ 54 w 57"/>
                    <a:gd name="T31" fmla="*/ 6 h 17"/>
                    <a:gd name="T32" fmla="*/ 56 w 57"/>
                    <a:gd name="T33" fmla="*/ 8 h 17"/>
                    <a:gd name="T34" fmla="*/ 56 w 57"/>
                    <a:gd name="T35" fmla="*/ 16 h 17"/>
                    <a:gd name="T36" fmla="*/ 55 w 57"/>
                    <a:gd name="T37" fmla="*/ 14 h 17"/>
                    <a:gd name="T38" fmla="*/ 52 w 57"/>
                    <a:gd name="T39" fmla="*/ 13 h 17"/>
                    <a:gd name="T40" fmla="*/ 49 w 57"/>
                    <a:gd name="T41" fmla="*/ 12 h 17"/>
                    <a:gd name="T42" fmla="*/ 45 w 57"/>
                    <a:gd name="T43" fmla="*/ 10 h 17"/>
                    <a:gd name="T44" fmla="*/ 41 w 57"/>
                    <a:gd name="T45" fmla="*/ 9 h 17"/>
                    <a:gd name="T46" fmla="*/ 37 w 57"/>
                    <a:gd name="T47" fmla="*/ 8 h 17"/>
                    <a:gd name="T48" fmla="*/ 33 w 57"/>
                    <a:gd name="T49" fmla="*/ 8 h 17"/>
                    <a:gd name="T50" fmla="*/ 29 w 57"/>
                    <a:gd name="T51" fmla="*/ 8 h 17"/>
                    <a:gd name="T52" fmla="*/ 26 w 57"/>
                    <a:gd name="T53" fmla="*/ 8 h 17"/>
                    <a:gd name="T54" fmla="*/ 22 w 57"/>
                    <a:gd name="T55" fmla="*/ 8 h 17"/>
                    <a:gd name="T56" fmla="*/ 19 w 57"/>
                    <a:gd name="T57" fmla="*/ 8 h 17"/>
                    <a:gd name="T58" fmla="*/ 15 w 57"/>
                    <a:gd name="T59" fmla="*/ 9 h 17"/>
                    <a:gd name="T60" fmla="*/ 11 w 57"/>
                    <a:gd name="T61" fmla="*/ 10 h 17"/>
                    <a:gd name="T62" fmla="*/ 7 w 57"/>
                    <a:gd name="T63" fmla="*/ 12 h 17"/>
                    <a:gd name="T64" fmla="*/ 4 w 57"/>
                    <a:gd name="T65" fmla="*/ 13 h 17"/>
                    <a:gd name="T66" fmla="*/ 0 w 57"/>
                    <a:gd name="T67" fmla="*/ 16 h 17"/>
                    <a:gd name="T68" fmla="*/ 0 w 57"/>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 h="17">
                      <a:moveTo>
                        <a:pt x="0" y="8"/>
                      </a:moveTo>
                      <a:lnTo>
                        <a:pt x="2" y="6"/>
                      </a:lnTo>
                      <a:lnTo>
                        <a:pt x="4" y="5"/>
                      </a:lnTo>
                      <a:lnTo>
                        <a:pt x="7" y="4"/>
                      </a:lnTo>
                      <a:lnTo>
                        <a:pt x="11" y="2"/>
                      </a:lnTo>
                      <a:lnTo>
                        <a:pt x="14" y="1"/>
                      </a:lnTo>
                      <a:lnTo>
                        <a:pt x="19" y="0"/>
                      </a:lnTo>
                      <a:lnTo>
                        <a:pt x="24" y="0"/>
                      </a:lnTo>
                      <a:lnTo>
                        <a:pt x="27" y="0"/>
                      </a:lnTo>
                      <a:lnTo>
                        <a:pt x="32" y="0"/>
                      </a:lnTo>
                      <a:lnTo>
                        <a:pt x="36" y="0"/>
                      </a:lnTo>
                      <a:lnTo>
                        <a:pt x="40" y="1"/>
                      </a:lnTo>
                      <a:lnTo>
                        <a:pt x="44" y="1"/>
                      </a:lnTo>
                      <a:lnTo>
                        <a:pt x="47" y="4"/>
                      </a:lnTo>
                      <a:lnTo>
                        <a:pt x="51" y="5"/>
                      </a:lnTo>
                      <a:lnTo>
                        <a:pt x="54" y="6"/>
                      </a:lnTo>
                      <a:lnTo>
                        <a:pt x="56" y="8"/>
                      </a:lnTo>
                      <a:lnTo>
                        <a:pt x="56" y="16"/>
                      </a:lnTo>
                      <a:lnTo>
                        <a:pt x="55" y="14"/>
                      </a:lnTo>
                      <a:lnTo>
                        <a:pt x="52" y="13"/>
                      </a:lnTo>
                      <a:lnTo>
                        <a:pt x="49" y="12"/>
                      </a:lnTo>
                      <a:lnTo>
                        <a:pt x="45" y="10"/>
                      </a:lnTo>
                      <a:lnTo>
                        <a:pt x="41" y="9"/>
                      </a:lnTo>
                      <a:lnTo>
                        <a:pt x="37" y="8"/>
                      </a:lnTo>
                      <a:lnTo>
                        <a:pt x="33" y="8"/>
                      </a:lnTo>
                      <a:lnTo>
                        <a:pt x="29" y="8"/>
                      </a:lnTo>
                      <a:lnTo>
                        <a:pt x="26" y="8"/>
                      </a:lnTo>
                      <a:lnTo>
                        <a:pt x="22" y="8"/>
                      </a:lnTo>
                      <a:lnTo>
                        <a:pt x="19" y="8"/>
                      </a:lnTo>
                      <a:lnTo>
                        <a:pt x="15" y="9"/>
                      </a:lnTo>
                      <a:lnTo>
                        <a:pt x="11" y="10"/>
                      </a:lnTo>
                      <a:lnTo>
                        <a:pt x="7"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3" name="Freeform 227"/>
                <p:cNvSpPr>
                  <a:spLocks/>
                </p:cNvSpPr>
                <p:nvPr/>
              </p:nvSpPr>
              <p:spPr bwMode="auto">
                <a:xfrm>
                  <a:off x="4090" y="2821"/>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1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6 h 17"/>
                    <a:gd name="T38" fmla="*/ 52 w 58"/>
                    <a:gd name="T39" fmla="*/ 14 h 17"/>
                    <a:gd name="T40" fmla="*/ 49 w 58"/>
                    <a:gd name="T41" fmla="*/ 13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9 h 17"/>
                    <a:gd name="T58" fmla="*/ 15 w 58"/>
                    <a:gd name="T59" fmla="*/ 9 h 17"/>
                    <a:gd name="T60" fmla="*/ 11 w 58"/>
                    <a:gd name="T61" fmla="*/ 10 h 17"/>
                    <a:gd name="T62" fmla="*/ 8 w 58"/>
                    <a:gd name="T63" fmla="*/ 12 h 17"/>
                    <a:gd name="T64" fmla="*/ 4 w 58"/>
                    <a:gd name="T65" fmla="*/ 14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1"/>
                      </a:lnTo>
                      <a:lnTo>
                        <a:pt x="40" y="1"/>
                      </a:lnTo>
                      <a:lnTo>
                        <a:pt x="44" y="2"/>
                      </a:lnTo>
                      <a:lnTo>
                        <a:pt x="48" y="4"/>
                      </a:lnTo>
                      <a:lnTo>
                        <a:pt x="52" y="5"/>
                      </a:lnTo>
                      <a:lnTo>
                        <a:pt x="55" y="6"/>
                      </a:lnTo>
                      <a:lnTo>
                        <a:pt x="57" y="8"/>
                      </a:lnTo>
                      <a:lnTo>
                        <a:pt x="57" y="16"/>
                      </a:lnTo>
                      <a:lnTo>
                        <a:pt x="55" y="16"/>
                      </a:lnTo>
                      <a:lnTo>
                        <a:pt x="52" y="14"/>
                      </a:lnTo>
                      <a:lnTo>
                        <a:pt x="49" y="13"/>
                      </a:lnTo>
                      <a:lnTo>
                        <a:pt x="45" y="12"/>
                      </a:lnTo>
                      <a:lnTo>
                        <a:pt x="41" y="10"/>
                      </a:lnTo>
                      <a:lnTo>
                        <a:pt x="37" y="9"/>
                      </a:lnTo>
                      <a:lnTo>
                        <a:pt x="33" y="8"/>
                      </a:lnTo>
                      <a:lnTo>
                        <a:pt x="29" y="8"/>
                      </a:lnTo>
                      <a:lnTo>
                        <a:pt x="26" y="8"/>
                      </a:lnTo>
                      <a:lnTo>
                        <a:pt x="23" y="8"/>
                      </a:lnTo>
                      <a:lnTo>
                        <a:pt x="19" y="9"/>
                      </a:lnTo>
                      <a:lnTo>
                        <a:pt x="15" y="9"/>
                      </a:lnTo>
                      <a:lnTo>
                        <a:pt x="11" y="10"/>
                      </a:lnTo>
                      <a:lnTo>
                        <a:pt x="8" y="12"/>
                      </a:lnTo>
                      <a:lnTo>
                        <a:pt x="4" y="14"/>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4" name="Freeform 228"/>
                <p:cNvSpPr>
                  <a:spLocks/>
                </p:cNvSpPr>
                <p:nvPr/>
              </p:nvSpPr>
              <p:spPr bwMode="auto">
                <a:xfrm>
                  <a:off x="4090" y="2682"/>
                  <a:ext cx="58" cy="17"/>
                </a:xfrm>
                <a:custGeom>
                  <a:avLst/>
                  <a:gdLst>
                    <a:gd name="T0" fmla="*/ 0 w 58"/>
                    <a:gd name="T1" fmla="*/ 8 h 17"/>
                    <a:gd name="T2" fmla="*/ 2 w 58"/>
                    <a:gd name="T3" fmla="*/ 6 h 17"/>
                    <a:gd name="T4" fmla="*/ 4 w 58"/>
                    <a:gd name="T5" fmla="*/ 5 h 17"/>
                    <a:gd name="T6" fmla="*/ 7 w 58"/>
                    <a:gd name="T7" fmla="*/ 4 h 17"/>
                    <a:gd name="T8" fmla="*/ 11 w 58"/>
                    <a:gd name="T9" fmla="*/ 2 h 17"/>
                    <a:gd name="T10" fmla="*/ 15 w 58"/>
                    <a:gd name="T11" fmla="*/ 1 h 17"/>
                    <a:gd name="T12" fmla="*/ 19 w 58"/>
                    <a:gd name="T13" fmla="*/ 0 h 17"/>
                    <a:gd name="T14" fmla="*/ 24 w 58"/>
                    <a:gd name="T15" fmla="*/ 0 h 17"/>
                    <a:gd name="T16" fmla="*/ 27 w 58"/>
                    <a:gd name="T17" fmla="*/ 0 h 17"/>
                    <a:gd name="T18" fmla="*/ 32 w 58"/>
                    <a:gd name="T19" fmla="*/ 0 h 17"/>
                    <a:gd name="T20" fmla="*/ 37 w 58"/>
                    <a:gd name="T21" fmla="*/ 0 h 17"/>
                    <a:gd name="T22" fmla="*/ 40 w 58"/>
                    <a:gd name="T23" fmla="*/ 1 h 17"/>
                    <a:gd name="T24" fmla="*/ 44 w 58"/>
                    <a:gd name="T25" fmla="*/ 2 h 17"/>
                    <a:gd name="T26" fmla="*/ 48 w 58"/>
                    <a:gd name="T27" fmla="*/ 4 h 17"/>
                    <a:gd name="T28" fmla="*/ 52 w 58"/>
                    <a:gd name="T29" fmla="*/ 5 h 17"/>
                    <a:gd name="T30" fmla="*/ 55 w 58"/>
                    <a:gd name="T31" fmla="*/ 6 h 17"/>
                    <a:gd name="T32" fmla="*/ 57 w 58"/>
                    <a:gd name="T33" fmla="*/ 8 h 17"/>
                    <a:gd name="T34" fmla="*/ 57 w 58"/>
                    <a:gd name="T35" fmla="*/ 16 h 17"/>
                    <a:gd name="T36" fmla="*/ 55 w 58"/>
                    <a:gd name="T37" fmla="*/ 14 h 17"/>
                    <a:gd name="T38" fmla="*/ 52 w 58"/>
                    <a:gd name="T39" fmla="*/ 13 h 17"/>
                    <a:gd name="T40" fmla="*/ 49 w 58"/>
                    <a:gd name="T41" fmla="*/ 12 h 17"/>
                    <a:gd name="T42" fmla="*/ 45 w 58"/>
                    <a:gd name="T43" fmla="*/ 12 h 17"/>
                    <a:gd name="T44" fmla="*/ 41 w 58"/>
                    <a:gd name="T45" fmla="*/ 10 h 17"/>
                    <a:gd name="T46" fmla="*/ 37 w 58"/>
                    <a:gd name="T47" fmla="*/ 9 h 17"/>
                    <a:gd name="T48" fmla="*/ 33 w 58"/>
                    <a:gd name="T49" fmla="*/ 8 h 17"/>
                    <a:gd name="T50" fmla="*/ 29 w 58"/>
                    <a:gd name="T51" fmla="*/ 8 h 17"/>
                    <a:gd name="T52" fmla="*/ 26 w 58"/>
                    <a:gd name="T53" fmla="*/ 8 h 17"/>
                    <a:gd name="T54" fmla="*/ 23 w 58"/>
                    <a:gd name="T55" fmla="*/ 8 h 17"/>
                    <a:gd name="T56" fmla="*/ 19 w 58"/>
                    <a:gd name="T57" fmla="*/ 8 h 17"/>
                    <a:gd name="T58" fmla="*/ 15 w 58"/>
                    <a:gd name="T59" fmla="*/ 9 h 17"/>
                    <a:gd name="T60" fmla="*/ 11 w 58"/>
                    <a:gd name="T61" fmla="*/ 10 h 17"/>
                    <a:gd name="T62" fmla="*/ 8 w 58"/>
                    <a:gd name="T63" fmla="*/ 12 h 17"/>
                    <a:gd name="T64" fmla="*/ 4 w 58"/>
                    <a:gd name="T65" fmla="*/ 13 h 17"/>
                    <a:gd name="T66" fmla="*/ 0 w 58"/>
                    <a:gd name="T67" fmla="*/ 16 h 17"/>
                    <a:gd name="T68" fmla="*/ 0 w 58"/>
                    <a:gd name="T69"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 h="17">
                      <a:moveTo>
                        <a:pt x="0" y="8"/>
                      </a:moveTo>
                      <a:lnTo>
                        <a:pt x="2" y="6"/>
                      </a:lnTo>
                      <a:lnTo>
                        <a:pt x="4" y="5"/>
                      </a:lnTo>
                      <a:lnTo>
                        <a:pt x="7" y="4"/>
                      </a:lnTo>
                      <a:lnTo>
                        <a:pt x="11" y="2"/>
                      </a:lnTo>
                      <a:lnTo>
                        <a:pt x="15" y="1"/>
                      </a:lnTo>
                      <a:lnTo>
                        <a:pt x="19" y="0"/>
                      </a:lnTo>
                      <a:lnTo>
                        <a:pt x="24" y="0"/>
                      </a:lnTo>
                      <a:lnTo>
                        <a:pt x="27" y="0"/>
                      </a:lnTo>
                      <a:lnTo>
                        <a:pt x="32" y="0"/>
                      </a:lnTo>
                      <a:lnTo>
                        <a:pt x="37" y="0"/>
                      </a:lnTo>
                      <a:lnTo>
                        <a:pt x="40" y="1"/>
                      </a:lnTo>
                      <a:lnTo>
                        <a:pt x="44" y="2"/>
                      </a:lnTo>
                      <a:lnTo>
                        <a:pt x="48" y="4"/>
                      </a:lnTo>
                      <a:lnTo>
                        <a:pt x="52" y="5"/>
                      </a:lnTo>
                      <a:lnTo>
                        <a:pt x="55" y="6"/>
                      </a:lnTo>
                      <a:lnTo>
                        <a:pt x="57" y="8"/>
                      </a:lnTo>
                      <a:lnTo>
                        <a:pt x="57" y="16"/>
                      </a:lnTo>
                      <a:lnTo>
                        <a:pt x="55" y="14"/>
                      </a:lnTo>
                      <a:lnTo>
                        <a:pt x="52" y="13"/>
                      </a:lnTo>
                      <a:lnTo>
                        <a:pt x="49" y="12"/>
                      </a:lnTo>
                      <a:lnTo>
                        <a:pt x="45" y="12"/>
                      </a:lnTo>
                      <a:lnTo>
                        <a:pt x="41" y="10"/>
                      </a:lnTo>
                      <a:lnTo>
                        <a:pt x="37" y="9"/>
                      </a:lnTo>
                      <a:lnTo>
                        <a:pt x="33" y="8"/>
                      </a:lnTo>
                      <a:lnTo>
                        <a:pt x="29" y="8"/>
                      </a:lnTo>
                      <a:lnTo>
                        <a:pt x="26" y="8"/>
                      </a:lnTo>
                      <a:lnTo>
                        <a:pt x="23" y="8"/>
                      </a:lnTo>
                      <a:lnTo>
                        <a:pt x="19" y="8"/>
                      </a:lnTo>
                      <a:lnTo>
                        <a:pt x="15" y="9"/>
                      </a:lnTo>
                      <a:lnTo>
                        <a:pt x="11" y="10"/>
                      </a:lnTo>
                      <a:lnTo>
                        <a:pt x="8" y="12"/>
                      </a:lnTo>
                      <a:lnTo>
                        <a:pt x="4" y="13"/>
                      </a:lnTo>
                      <a:lnTo>
                        <a:pt x="0" y="16"/>
                      </a:lnTo>
                      <a:lnTo>
                        <a:pt x="0" y="8"/>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0245" name="Freeform 229"/>
            <p:cNvSpPr>
              <a:spLocks/>
            </p:cNvSpPr>
            <p:nvPr/>
          </p:nvSpPr>
          <p:spPr bwMode="auto">
            <a:xfrm>
              <a:off x="3833" y="2750"/>
              <a:ext cx="90" cy="129"/>
            </a:xfrm>
            <a:custGeom>
              <a:avLst/>
              <a:gdLst>
                <a:gd name="T0" fmla="*/ 89 w 90"/>
                <a:gd name="T1" fmla="*/ 0 h 129"/>
                <a:gd name="T2" fmla="*/ 71 w 90"/>
                <a:gd name="T3" fmla="*/ 0 h 129"/>
                <a:gd name="T4" fmla="*/ 71 w 90"/>
                <a:gd name="T5" fmla="*/ 110 h 129"/>
                <a:gd name="T6" fmla="*/ 0 w 90"/>
                <a:gd name="T7" fmla="*/ 110 h 129"/>
                <a:gd name="T8" fmla="*/ 0 w 90"/>
                <a:gd name="T9" fmla="*/ 128 h 129"/>
                <a:gd name="T10" fmla="*/ 89 w 90"/>
                <a:gd name="T11" fmla="*/ 128 h 129"/>
                <a:gd name="T12" fmla="*/ 89 w 90"/>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90" h="129">
                  <a:moveTo>
                    <a:pt x="89" y="0"/>
                  </a:moveTo>
                  <a:lnTo>
                    <a:pt x="71" y="0"/>
                  </a:lnTo>
                  <a:lnTo>
                    <a:pt x="71" y="110"/>
                  </a:lnTo>
                  <a:lnTo>
                    <a:pt x="0" y="110"/>
                  </a:lnTo>
                  <a:lnTo>
                    <a:pt x="0" y="128"/>
                  </a:lnTo>
                  <a:lnTo>
                    <a:pt x="89" y="128"/>
                  </a:lnTo>
                  <a:lnTo>
                    <a:pt x="89"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9244" name="Group 230"/>
            <p:cNvGrpSpPr>
              <a:grpSpLocks/>
            </p:cNvGrpSpPr>
            <p:nvPr/>
          </p:nvGrpSpPr>
          <p:grpSpPr bwMode="auto">
            <a:xfrm>
              <a:off x="4149" y="2750"/>
              <a:ext cx="90" cy="130"/>
              <a:chOff x="4149" y="2750"/>
              <a:chExt cx="90" cy="130"/>
            </a:xfrm>
          </p:grpSpPr>
          <p:sp>
            <p:nvSpPr>
              <p:cNvPr id="1110247" name="Freeform 231"/>
              <p:cNvSpPr>
                <a:spLocks/>
              </p:cNvSpPr>
              <p:nvPr/>
            </p:nvSpPr>
            <p:spPr bwMode="auto">
              <a:xfrm>
                <a:off x="4167" y="2750"/>
                <a:ext cx="72" cy="130"/>
              </a:xfrm>
              <a:custGeom>
                <a:avLst/>
                <a:gdLst>
                  <a:gd name="T0" fmla="*/ 0 w 72"/>
                  <a:gd name="T1" fmla="*/ 0 h 130"/>
                  <a:gd name="T2" fmla="*/ 23 w 72"/>
                  <a:gd name="T3" fmla="*/ 39 h 130"/>
                  <a:gd name="T4" fmla="*/ 23 w 72"/>
                  <a:gd name="T5" fmla="*/ 114 h 130"/>
                  <a:gd name="T6" fmla="*/ 71 w 72"/>
                  <a:gd name="T7" fmla="*/ 114 h 130"/>
                  <a:gd name="T8" fmla="*/ 71 w 72"/>
                  <a:gd name="T9" fmla="*/ 129 h 130"/>
                  <a:gd name="T10" fmla="*/ 0 w 72"/>
                  <a:gd name="T11" fmla="*/ 129 h 130"/>
                  <a:gd name="T12" fmla="*/ 0 w 7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72" h="130">
                    <a:moveTo>
                      <a:pt x="0" y="0"/>
                    </a:moveTo>
                    <a:lnTo>
                      <a:pt x="23" y="39"/>
                    </a:lnTo>
                    <a:lnTo>
                      <a:pt x="23" y="114"/>
                    </a:lnTo>
                    <a:lnTo>
                      <a:pt x="71" y="114"/>
                    </a:lnTo>
                    <a:lnTo>
                      <a:pt x="71" y="129"/>
                    </a:lnTo>
                    <a:lnTo>
                      <a:pt x="0" y="129"/>
                    </a:lnTo>
                    <a:lnTo>
                      <a:pt x="0" y="0"/>
                    </a:lnTo>
                  </a:path>
                </a:pathLst>
              </a:custGeom>
              <a:solidFill>
                <a:srgbClr val="80808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110248" name="Freeform 232"/>
              <p:cNvSpPr>
                <a:spLocks/>
              </p:cNvSpPr>
              <p:nvPr/>
            </p:nvSpPr>
            <p:spPr bwMode="auto">
              <a:xfrm>
                <a:off x="4149" y="2750"/>
                <a:ext cx="90" cy="130"/>
              </a:xfrm>
              <a:custGeom>
                <a:avLst/>
                <a:gdLst>
                  <a:gd name="T0" fmla="*/ 0 w 90"/>
                  <a:gd name="T1" fmla="*/ 0 h 130"/>
                  <a:gd name="T2" fmla="*/ 17 w 90"/>
                  <a:gd name="T3" fmla="*/ 0 h 130"/>
                  <a:gd name="T4" fmla="*/ 17 w 90"/>
                  <a:gd name="T5" fmla="*/ 111 h 130"/>
                  <a:gd name="T6" fmla="*/ 89 w 90"/>
                  <a:gd name="T7" fmla="*/ 111 h 130"/>
                  <a:gd name="T8" fmla="*/ 89 w 90"/>
                  <a:gd name="T9" fmla="*/ 129 h 130"/>
                  <a:gd name="T10" fmla="*/ 0 w 90"/>
                  <a:gd name="T11" fmla="*/ 129 h 130"/>
                  <a:gd name="T12" fmla="*/ 0 w 90"/>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90" h="130">
                    <a:moveTo>
                      <a:pt x="0" y="0"/>
                    </a:moveTo>
                    <a:lnTo>
                      <a:pt x="17" y="0"/>
                    </a:lnTo>
                    <a:lnTo>
                      <a:pt x="17" y="111"/>
                    </a:lnTo>
                    <a:lnTo>
                      <a:pt x="89" y="111"/>
                    </a:lnTo>
                    <a:lnTo>
                      <a:pt x="89" y="129"/>
                    </a:lnTo>
                    <a:lnTo>
                      <a:pt x="0" y="129"/>
                    </a:lnTo>
                    <a:lnTo>
                      <a:pt x="0" y="0"/>
                    </a:lnTo>
                  </a:path>
                </a:pathLst>
              </a:custGeom>
              <a:solidFill>
                <a:srgbClr val="C0C0C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sp>
        <p:nvSpPr>
          <p:cNvPr id="1110249" name="Rectangle 233"/>
          <p:cNvSpPr>
            <a:spLocks noChangeArrowheads="1"/>
          </p:cNvSpPr>
          <p:nvPr/>
        </p:nvSpPr>
        <p:spPr bwMode="auto">
          <a:xfrm>
            <a:off x="8153400" y="3886200"/>
            <a:ext cx="84455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3662" tIns="47625" rIns="93662" bIns="47625">
            <a:spAutoFit/>
          </a:bodyPr>
          <a:lstStyle/>
          <a:p>
            <a:pPr defTabSz="936625" eaLnBrk="0" hangingPunct="0">
              <a:defRPr/>
            </a:pPr>
            <a:r>
              <a:rPr lang="en-US" sz="2000">
                <a:latin typeface="Tahoma" charset="0"/>
                <a:cs typeface="+mn-cs"/>
              </a:rPr>
              <a:t>World</a:t>
            </a:r>
          </a:p>
          <a:p>
            <a:pPr defTabSz="936625" eaLnBrk="0" hangingPunct="0">
              <a:defRPr/>
            </a:pPr>
            <a:r>
              <a:rPr lang="en-US" sz="2000">
                <a:latin typeface="Tahoma" charset="0"/>
                <a:cs typeface="+mn-cs"/>
              </a:rPr>
              <a:t>Wide</a:t>
            </a:r>
          </a:p>
          <a:p>
            <a:pPr defTabSz="936625" eaLnBrk="0" hangingPunct="0">
              <a:defRPr/>
            </a:pPr>
            <a:r>
              <a:rPr lang="en-US" sz="2000">
                <a:latin typeface="Tahoma" charset="0"/>
                <a:cs typeface="+mn-cs"/>
              </a:rPr>
              <a:t>Web</a:t>
            </a:r>
            <a:endParaRPr lang="en-US" sz="2000" b="1" i="1">
              <a:latin typeface="Tahoma" charset="0"/>
              <a:cs typeface="+mn-cs"/>
            </a:endParaRPr>
          </a:p>
        </p:txBody>
      </p:sp>
      <p:graphicFrame>
        <p:nvGraphicFramePr>
          <p:cNvPr id="9232" name="Object 234"/>
          <p:cNvGraphicFramePr>
            <a:graphicFrameLocks/>
          </p:cNvGraphicFramePr>
          <p:nvPr/>
        </p:nvGraphicFramePr>
        <p:xfrm>
          <a:off x="4191000" y="2057400"/>
          <a:ext cx="1530350" cy="1069975"/>
        </p:xfrm>
        <a:graphic>
          <a:graphicData uri="http://schemas.openxmlformats.org/presentationml/2006/ole">
            <mc:AlternateContent xmlns:mc="http://schemas.openxmlformats.org/markup-compatibility/2006">
              <mc:Choice xmlns:v="urn:schemas-microsoft-com:vml" Requires="v">
                <p:oleObj spid="_x0000_s9517" name="ClipArt" r:id="rId4" imgW="3657600" imgH="3568700" progId="MS_ClipArt_Gallery.2">
                  <p:embed/>
                </p:oleObj>
              </mc:Choice>
              <mc:Fallback>
                <p:oleObj name="ClipArt" r:id="rId4" imgW="3657600" imgH="3568700" progId="MS_ClipArt_Gallery.2">
                  <p:embed/>
                  <p:pic>
                    <p:nvPicPr>
                      <p:cNvPr id="0" name="Object 2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057400"/>
                        <a:ext cx="153035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110251" name="Picture 23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7950" y="1612900"/>
            <a:ext cx="6286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9234" name="Object 236"/>
          <p:cNvGraphicFramePr>
            <a:graphicFrameLocks/>
          </p:cNvGraphicFramePr>
          <p:nvPr/>
        </p:nvGraphicFramePr>
        <p:xfrm>
          <a:off x="3132138" y="2454275"/>
          <a:ext cx="269875" cy="731838"/>
        </p:xfrm>
        <a:graphic>
          <a:graphicData uri="http://schemas.openxmlformats.org/presentationml/2006/ole">
            <mc:AlternateContent xmlns:mc="http://schemas.openxmlformats.org/markup-compatibility/2006">
              <mc:Choice xmlns:v="urn:schemas-microsoft-com:vml" Requires="v">
                <p:oleObj spid="_x0000_s9518" name="ClipArt" r:id="rId7" imgW="1358900" imgH="3657600" progId="MS_ClipArt_Gallery.2">
                  <p:embed/>
                </p:oleObj>
              </mc:Choice>
              <mc:Fallback>
                <p:oleObj name="ClipArt" r:id="rId7" imgW="1358900" imgH="3657600" progId="MS_ClipArt_Gallery.2">
                  <p:embed/>
                  <p:pic>
                    <p:nvPicPr>
                      <p:cNvPr id="0" name="Object 23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2454275"/>
                        <a:ext cx="2698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110253" name="Line 237"/>
          <p:cNvSpPr>
            <a:spLocks noChangeShapeType="1"/>
          </p:cNvSpPr>
          <p:nvPr/>
        </p:nvSpPr>
        <p:spPr bwMode="auto">
          <a:xfrm flipV="1">
            <a:off x="4724400" y="2982913"/>
            <a:ext cx="685800" cy="53340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10254" name="AutoShape 238"/>
          <p:cNvSpPr>
            <a:spLocks noChangeArrowheads="1"/>
          </p:cNvSpPr>
          <p:nvPr/>
        </p:nvSpPr>
        <p:spPr bwMode="auto">
          <a:xfrm flipH="1">
            <a:off x="0" y="1905000"/>
            <a:ext cx="3568700" cy="557213"/>
          </a:xfrm>
          <a:prstGeom prst="wedgeRoundRectCallout">
            <a:avLst>
              <a:gd name="adj1" fmla="val -37671"/>
              <a:gd name="adj2" fmla="val 66667"/>
              <a:gd name="adj3" fmla="val 16667"/>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aphicFrame>
        <p:nvGraphicFramePr>
          <p:cNvPr id="9237" name="Object 239"/>
          <p:cNvGraphicFramePr>
            <a:graphicFrameLocks noChangeAspect="1"/>
          </p:cNvGraphicFramePr>
          <p:nvPr/>
        </p:nvGraphicFramePr>
        <p:xfrm>
          <a:off x="7086600" y="3357563"/>
          <a:ext cx="1143000" cy="1076325"/>
        </p:xfrm>
        <a:graphic>
          <a:graphicData uri="http://schemas.openxmlformats.org/presentationml/2006/ole">
            <mc:AlternateContent xmlns:mc="http://schemas.openxmlformats.org/markup-compatibility/2006">
              <mc:Choice xmlns:v="urn:schemas-microsoft-com:vml" Requires="v">
                <p:oleObj spid="_x0000_s9519" name="Clip" r:id="rId9" imgW="876300" imgH="825500" progId="MS_ClipArt_Gallery.2">
                  <p:embed/>
                </p:oleObj>
              </mc:Choice>
              <mc:Fallback>
                <p:oleObj name="Clip" r:id="rId9" imgW="876300" imgH="825500" progId="MS_ClipArt_Gallery.2">
                  <p:embed/>
                  <p:pic>
                    <p:nvPicPr>
                      <p:cNvPr id="0" name="Object 2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86600" y="3357563"/>
                        <a:ext cx="1143000" cy="1076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0256" name="Text Box 240"/>
          <p:cNvSpPr txBox="1">
            <a:spLocks noChangeArrowheads="1"/>
          </p:cNvSpPr>
          <p:nvPr/>
        </p:nvSpPr>
        <p:spPr bwMode="auto">
          <a:xfrm>
            <a:off x="6788150" y="6019800"/>
            <a:ext cx="235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Slide credit: J. Hammer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07298" name="Rectangle 2"/>
          <p:cNvSpPr>
            <a:spLocks noGrp="1" noChangeArrowheads="1"/>
          </p:cNvSpPr>
          <p:nvPr>
            <p:ph type="title"/>
          </p:nvPr>
        </p:nvSpPr>
        <p:spPr/>
        <p:txBody>
          <a:bodyPr/>
          <a:lstStyle/>
          <a:p>
            <a:pPr eaLnBrk="1" hangingPunct="1">
              <a:defRPr/>
            </a:pPr>
            <a:r>
              <a:rPr lang="de-DE" smtClean="0">
                <a:effectLst>
                  <a:outerShdw blurRad="38100" dist="38100" dir="2700000" algn="tl">
                    <a:srgbClr val="DDDDDD"/>
                  </a:outerShdw>
                </a:effectLst>
                <a:cs typeface="+mj-cs"/>
              </a:rPr>
              <a:t>The CRISP-DM Process Model</a:t>
            </a:r>
            <a:endParaRPr lang="en-US" smtClean="0">
              <a:effectLst>
                <a:outerShdw blurRad="38100" dist="38100" dir="2700000" algn="tl">
                  <a:srgbClr val="DDDDDD"/>
                </a:outerShdw>
              </a:effectLst>
              <a:cs typeface="+mj-cs"/>
            </a:endParaRPr>
          </a:p>
        </p:txBody>
      </p:sp>
      <p:pic>
        <p:nvPicPr>
          <p:cNvPr id="12072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15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bg2">
                      <a:alpha val="74998"/>
                    </a:schemeClr>
                  </a:outerShdw>
                </a:effectLst>
              </a14:hiddenEffects>
            </a:ext>
          </a:extLst>
        </p:spPr>
      </p:pic>
      <p:sp>
        <p:nvSpPr>
          <p:cNvPr id="1207300"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08326" name="Rectangle 6"/>
          <p:cNvSpPr>
            <a:spLocks noGrp="1" noChangeArrowheads="1"/>
          </p:cNvSpPr>
          <p:nvPr>
            <p:ph type="title"/>
          </p:nvPr>
        </p:nvSpPr>
        <p:spPr/>
        <p:txBody>
          <a:bodyPr/>
          <a:lstStyle/>
          <a:p>
            <a:pPr eaLnBrk="1" hangingPunct="1">
              <a:defRPr/>
            </a:pPr>
            <a:r>
              <a:rPr lang="en-US" smtClean="0">
                <a:cs typeface="+mj-cs"/>
              </a:rPr>
              <a:t>Why CRISP-DM?</a:t>
            </a:r>
          </a:p>
        </p:txBody>
      </p:sp>
      <p:sp>
        <p:nvSpPr>
          <p:cNvPr id="1208327" name="Rectangle 7"/>
          <p:cNvSpPr>
            <a:spLocks noGrp="1" noChangeArrowheads="1"/>
          </p:cNvSpPr>
          <p:nvPr>
            <p:ph type="body" idx="1"/>
          </p:nvPr>
        </p:nvSpPr>
        <p:spPr/>
        <p:txBody>
          <a:bodyPr/>
          <a:lstStyle/>
          <a:p>
            <a:pPr eaLnBrk="1" hangingPunct="1">
              <a:defRPr/>
            </a:pPr>
            <a:r>
              <a:rPr lang="de-DE" sz="2800" smtClean="0">
                <a:solidFill>
                  <a:schemeClr val="tx2"/>
                </a:solidFill>
                <a:cs typeface="+mn-cs"/>
              </a:rPr>
              <a:t>The data mining process must be reliable and repeatable by people with little data mining skills </a:t>
            </a:r>
          </a:p>
          <a:p>
            <a:pPr eaLnBrk="1" hangingPunct="1">
              <a:defRPr/>
            </a:pPr>
            <a:endParaRPr lang="de-DE" sz="2800" smtClean="0">
              <a:solidFill>
                <a:schemeClr val="tx2"/>
              </a:solidFill>
              <a:cs typeface="+mn-cs"/>
            </a:endParaRPr>
          </a:p>
          <a:p>
            <a:pPr eaLnBrk="1" hangingPunct="1">
              <a:defRPr/>
            </a:pPr>
            <a:r>
              <a:rPr lang="de-DE" sz="2800" smtClean="0">
                <a:solidFill>
                  <a:schemeClr val="tx2"/>
                </a:solidFill>
                <a:cs typeface="+mn-cs"/>
              </a:rPr>
              <a:t>CRISP-DM provides a uniform framework for </a:t>
            </a:r>
          </a:p>
          <a:p>
            <a:pPr lvl="1" eaLnBrk="1" hangingPunct="1">
              <a:defRPr/>
            </a:pPr>
            <a:r>
              <a:rPr lang="de-DE" sz="2400" smtClean="0">
                <a:solidFill>
                  <a:schemeClr val="tx2"/>
                </a:solidFill>
              </a:rPr>
              <a:t>guidelines </a:t>
            </a:r>
          </a:p>
          <a:p>
            <a:pPr lvl="1" eaLnBrk="1" hangingPunct="1">
              <a:defRPr/>
            </a:pPr>
            <a:r>
              <a:rPr lang="de-DE" sz="2400" smtClean="0">
                <a:solidFill>
                  <a:schemeClr val="tx2"/>
                </a:solidFill>
              </a:rPr>
              <a:t>experience documentation</a:t>
            </a:r>
          </a:p>
          <a:p>
            <a:pPr lvl="1" eaLnBrk="1" hangingPunct="1">
              <a:defRPr/>
            </a:pPr>
            <a:endParaRPr lang="de-DE" sz="2400" smtClean="0">
              <a:solidFill>
                <a:schemeClr val="tx2"/>
              </a:solidFill>
            </a:endParaRPr>
          </a:p>
          <a:p>
            <a:pPr eaLnBrk="1" hangingPunct="1">
              <a:defRPr/>
            </a:pPr>
            <a:r>
              <a:rPr lang="de-DE" sz="2800" smtClean="0">
                <a:solidFill>
                  <a:schemeClr val="tx2"/>
                </a:solidFill>
                <a:cs typeface="+mn-cs"/>
              </a:rPr>
              <a:t>CRISP-DM is flexible to account for differences </a:t>
            </a:r>
          </a:p>
          <a:p>
            <a:pPr lvl="1" eaLnBrk="1" hangingPunct="1">
              <a:defRPr/>
            </a:pPr>
            <a:r>
              <a:rPr lang="de-DE" sz="2400" smtClean="0">
                <a:solidFill>
                  <a:schemeClr val="tx2"/>
                </a:solidFill>
              </a:rPr>
              <a:t>Different business/agency problems</a:t>
            </a:r>
          </a:p>
          <a:p>
            <a:pPr lvl="1" eaLnBrk="1" hangingPunct="1">
              <a:defRPr/>
            </a:pPr>
            <a:r>
              <a:rPr lang="de-DE" sz="2400" smtClean="0">
                <a:solidFill>
                  <a:schemeClr val="tx2"/>
                </a:solidFill>
              </a:rPr>
              <a:t>Different data</a:t>
            </a:r>
            <a:endParaRPr lang="en-US" sz="2400" smtClean="0">
              <a:solidFill>
                <a:schemeClr val="tx2"/>
              </a:solidFill>
            </a:endParaRPr>
          </a:p>
          <a:p>
            <a:pPr eaLnBrk="1" hangingPunct="1">
              <a:defRPr/>
            </a:pPr>
            <a:endParaRPr lang="en-US" sz="2800" smtClean="0">
              <a:cs typeface="+mn-cs"/>
            </a:endParaRPr>
          </a:p>
        </p:txBody>
      </p:sp>
      <p:sp>
        <p:nvSpPr>
          <p:cNvPr id="1208324"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2"/>
          <p:cNvSpPr>
            <a:spLocks noGrp="1"/>
          </p:cNvSpPr>
          <p:nvPr>
            <p:ph type="dt" sz="quarter" idx="10"/>
          </p:nvPr>
        </p:nvSpPr>
        <p:spPr/>
        <p:txBody>
          <a:bodyPr/>
          <a:lstStyle/>
          <a:p>
            <a:pPr>
              <a:defRPr/>
            </a:pPr>
            <a:r>
              <a:rPr lang="en-US" smtClean="0"/>
              <a:t>IS 257 – Fall 2014</a:t>
            </a:r>
            <a:endParaRPr lang="en-US"/>
          </a:p>
        </p:txBody>
      </p:sp>
      <p:grpSp>
        <p:nvGrpSpPr>
          <p:cNvPr id="109570" name="Group 29"/>
          <p:cNvGrpSpPr>
            <a:grpSpLocks/>
          </p:cNvGrpSpPr>
          <p:nvPr/>
        </p:nvGrpSpPr>
        <p:grpSpPr bwMode="auto">
          <a:xfrm>
            <a:off x="261938" y="1066800"/>
            <a:ext cx="8882062" cy="5410200"/>
            <a:chOff x="168" y="912"/>
            <a:chExt cx="5595" cy="3408"/>
          </a:xfrm>
        </p:grpSpPr>
        <p:sp>
          <p:nvSpPr>
            <p:cNvPr id="1209346" name="Rectangle 2"/>
            <p:cNvSpPr>
              <a:spLocks noChangeArrowheads="1"/>
            </p:cNvSpPr>
            <p:nvPr/>
          </p:nvSpPr>
          <p:spPr bwMode="auto">
            <a:xfrm>
              <a:off x="224" y="1005"/>
              <a:ext cx="816"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47" name="Rectangle 3"/>
            <p:cNvSpPr>
              <a:spLocks noChangeArrowheads="1"/>
            </p:cNvSpPr>
            <p:nvPr/>
          </p:nvSpPr>
          <p:spPr bwMode="auto">
            <a:xfrm>
              <a:off x="238" y="996"/>
              <a:ext cx="79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Business</a:t>
              </a:r>
            </a:p>
            <a:p>
              <a:pPr defTabSz="762000" eaLnBrk="0" hangingPunct="0">
                <a:defRPr/>
              </a:pPr>
              <a:r>
                <a:rPr lang="de-DE" sz="1200" b="1">
                  <a:solidFill>
                    <a:srgbClr val="000099"/>
                  </a:solidFill>
                  <a:latin typeface="CorpoSDem" charset="0"/>
                  <a:cs typeface="+mn-cs"/>
                </a:rPr>
                <a:t>Understanding</a:t>
              </a:r>
            </a:p>
          </p:txBody>
        </p:sp>
        <p:sp>
          <p:nvSpPr>
            <p:cNvPr id="1209348" name="Rectangle 4"/>
            <p:cNvSpPr>
              <a:spLocks noChangeArrowheads="1"/>
            </p:cNvSpPr>
            <p:nvPr/>
          </p:nvSpPr>
          <p:spPr bwMode="auto">
            <a:xfrm>
              <a:off x="1186" y="1005"/>
              <a:ext cx="817"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49" name="Rectangle 5"/>
            <p:cNvSpPr>
              <a:spLocks noChangeArrowheads="1"/>
            </p:cNvSpPr>
            <p:nvPr/>
          </p:nvSpPr>
          <p:spPr bwMode="auto">
            <a:xfrm>
              <a:off x="1200" y="996"/>
              <a:ext cx="791"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Data</a:t>
              </a:r>
            </a:p>
            <a:p>
              <a:pPr defTabSz="762000" eaLnBrk="0" hangingPunct="0">
                <a:defRPr/>
              </a:pPr>
              <a:r>
                <a:rPr lang="de-DE" sz="1200" b="1">
                  <a:solidFill>
                    <a:srgbClr val="000099"/>
                  </a:solidFill>
                  <a:latin typeface="CorpoSDem" charset="0"/>
                  <a:cs typeface="+mn-cs"/>
                </a:rPr>
                <a:t>Understanding</a:t>
              </a:r>
            </a:p>
          </p:txBody>
        </p:sp>
        <p:sp>
          <p:nvSpPr>
            <p:cNvPr id="1209350" name="Rectangle 6"/>
            <p:cNvSpPr>
              <a:spLocks noChangeArrowheads="1"/>
            </p:cNvSpPr>
            <p:nvPr/>
          </p:nvSpPr>
          <p:spPr bwMode="auto">
            <a:xfrm>
              <a:off x="3978" y="996"/>
              <a:ext cx="799" cy="28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51" name="Rectangle 7"/>
            <p:cNvSpPr>
              <a:spLocks noChangeArrowheads="1"/>
            </p:cNvSpPr>
            <p:nvPr/>
          </p:nvSpPr>
          <p:spPr bwMode="auto">
            <a:xfrm>
              <a:off x="4078" y="1049"/>
              <a:ext cx="599"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Evaluation</a:t>
              </a:r>
            </a:p>
          </p:txBody>
        </p:sp>
        <p:sp>
          <p:nvSpPr>
            <p:cNvPr id="1209352" name="Rectangle 8"/>
            <p:cNvSpPr>
              <a:spLocks noChangeArrowheads="1"/>
            </p:cNvSpPr>
            <p:nvPr/>
          </p:nvSpPr>
          <p:spPr bwMode="auto">
            <a:xfrm>
              <a:off x="2106" y="1005"/>
              <a:ext cx="816" cy="268"/>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53" name="Rectangle 9"/>
            <p:cNvSpPr>
              <a:spLocks noChangeArrowheads="1"/>
            </p:cNvSpPr>
            <p:nvPr/>
          </p:nvSpPr>
          <p:spPr bwMode="auto">
            <a:xfrm>
              <a:off x="2158" y="996"/>
              <a:ext cx="647" cy="28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Data</a:t>
              </a:r>
            </a:p>
            <a:p>
              <a:pPr defTabSz="762000" eaLnBrk="0" hangingPunct="0">
                <a:defRPr/>
              </a:pPr>
              <a:r>
                <a:rPr lang="de-DE" sz="1200" b="1">
                  <a:solidFill>
                    <a:srgbClr val="000099"/>
                  </a:solidFill>
                  <a:latin typeface="CorpoSDem" charset="0"/>
                  <a:cs typeface="+mn-cs"/>
                </a:rPr>
                <a:t>Preparation</a:t>
              </a:r>
            </a:p>
          </p:txBody>
        </p:sp>
        <p:sp>
          <p:nvSpPr>
            <p:cNvPr id="1209354" name="Line 10"/>
            <p:cNvSpPr>
              <a:spLocks noChangeShapeType="1"/>
            </p:cNvSpPr>
            <p:nvPr/>
          </p:nvSpPr>
          <p:spPr bwMode="auto">
            <a:xfrm>
              <a:off x="194" y="912"/>
              <a:ext cx="0" cy="3408"/>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5" name="Line 11"/>
            <p:cNvSpPr>
              <a:spLocks noChangeShapeType="1"/>
            </p:cNvSpPr>
            <p:nvPr/>
          </p:nvSpPr>
          <p:spPr bwMode="auto">
            <a:xfrm>
              <a:off x="2981" y="912"/>
              <a:ext cx="0" cy="3408"/>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6" name="Line 12"/>
            <p:cNvSpPr>
              <a:spLocks noChangeShapeType="1"/>
            </p:cNvSpPr>
            <p:nvPr/>
          </p:nvSpPr>
          <p:spPr bwMode="auto">
            <a:xfrm flipH="1">
              <a:off x="3905" y="960"/>
              <a:ext cx="8"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7" name="Line 13"/>
            <p:cNvSpPr>
              <a:spLocks noChangeShapeType="1"/>
            </p:cNvSpPr>
            <p:nvPr/>
          </p:nvSpPr>
          <p:spPr bwMode="auto">
            <a:xfrm>
              <a:off x="2073"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8" name="Line 14"/>
            <p:cNvSpPr>
              <a:spLocks noChangeShapeType="1"/>
            </p:cNvSpPr>
            <p:nvPr/>
          </p:nvSpPr>
          <p:spPr bwMode="auto">
            <a:xfrm>
              <a:off x="1107"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59" name="Line 15"/>
            <p:cNvSpPr>
              <a:spLocks noChangeShapeType="1"/>
            </p:cNvSpPr>
            <p:nvPr/>
          </p:nvSpPr>
          <p:spPr bwMode="auto">
            <a:xfrm>
              <a:off x="4844"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60" name="Rectangle 16"/>
            <p:cNvSpPr>
              <a:spLocks noChangeArrowheads="1"/>
            </p:cNvSpPr>
            <p:nvPr/>
          </p:nvSpPr>
          <p:spPr bwMode="auto">
            <a:xfrm>
              <a:off x="3048" y="996"/>
              <a:ext cx="816" cy="294"/>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61" name="Rectangle 17"/>
            <p:cNvSpPr>
              <a:spLocks noChangeArrowheads="1"/>
            </p:cNvSpPr>
            <p:nvPr/>
          </p:nvSpPr>
          <p:spPr bwMode="auto">
            <a:xfrm>
              <a:off x="3188" y="1045"/>
              <a:ext cx="535"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Modeling</a:t>
              </a:r>
            </a:p>
          </p:txBody>
        </p:sp>
        <p:sp>
          <p:nvSpPr>
            <p:cNvPr id="1209362" name="Line 18"/>
            <p:cNvSpPr>
              <a:spLocks noChangeShapeType="1"/>
            </p:cNvSpPr>
            <p:nvPr/>
          </p:nvSpPr>
          <p:spPr bwMode="auto">
            <a:xfrm>
              <a:off x="5763" y="960"/>
              <a:ext cx="0" cy="3360"/>
            </a:xfrm>
            <a:prstGeom prst="line">
              <a:avLst/>
            </a:prstGeom>
            <a:noFill/>
            <a:ln w="1270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anchor="ctr"/>
            <a:lstStyle/>
            <a:p>
              <a:pPr>
                <a:defRPr/>
              </a:pPr>
              <a:endParaRPr lang="en-US">
                <a:cs typeface="+mn-cs"/>
              </a:endParaRPr>
            </a:p>
          </p:txBody>
        </p:sp>
        <p:sp>
          <p:nvSpPr>
            <p:cNvPr id="1209363" name="Rectangle 19"/>
            <p:cNvSpPr>
              <a:spLocks noChangeArrowheads="1"/>
            </p:cNvSpPr>
            <p:nvPr/>
          </p:nvSpPr>
          <p:spPr bwMode="auto">
            <a:xfrm>
              <a:off x="168" y="1499"/>
              <a:ext cx="994" cy="22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Determine </a:t>
              </a:r>
            </a:p>
            <a:p>
              <a:pPr algn="l" defTabSz="762000" eaLnBrk="0" hangingPunct="0">
                <a:lnSpc>
                  <a:spcPct val="90000"/>
                </a:lnSpc>
                <a:defRPr/>
              </a:pPr>
              <a:r>
                <a:rPr lang="de-DE" sz="1000" b="1">
                  <a:solidFill>
                    <a:srgbClr val="000099"/>
                  </a:solidFill>
                  <a:latin typeface="CorpoSDem" charset="0"/>
                  <a:cs typeface="+mn-cs"/>
                </a:rPr>
                <a:t>   Business Objectives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Background</a:t>
              </a:r>
            </a:p>
            <a:p>
              <a:pPr algn="l" defTabSz="762000" eaLnBrk="0" hangingPunct="0">
                <a:lnSpc>
                  <a:spcPct val="90000"/>
                </a:lnSpc>
                <a:defRPr/>
              </a:pPr>
              <a:r>
                <a:rPr lang="de-DE" sz="1000" i="1">
                  <a:solidFill>
                    <a:srgbClr val="000099"/>
                  </a:solidFill>
                  <a:latin typeface="CorpoSDem" charset="0"/>
                  <a:cs typeface="+mn-cs"/>
                </a:rPr>
                <a:t>Business Objectives</a:t>
              </a:r>
            </a:p>
            <a:p>
              <a:pPr algn="l" defTabSz="762000" eaLnBrk="0" hangingPunct="0">
                <a:lnSpc>
                  <a:spcPct val="90000"/>
                </a:lnSpc>
                <a:defRPr/>
              </a:pPr>
              <a:r>
                <a:rPr lang="de-DE" sz="1000" i="1">
                  <a:solidFill>
                    <a:srgbClr val="000099"/>
                  </a:solidFill>
                  <a:latin typeface="CorpoSDem" charset="0"/>
                  <a:cs typeface="+mn-cs"/>
                </a:rPr>
                <a:t>Business Success </a:t>
              </a:r>
            </a:p>
            <a:p>
              <a:pPr algn="l" defTabSz="762000" eaLnBrk="0" hangingPunct="0">
                <a:lnSpc>
                  <a:spcPct val="90000"/>
                </a:lnSpc>
                <a:defRPr/>
              </a:pPr>
              <a:r>
                <a:rPr lang="de-DE" sz="1000" i="1">
                  <a:solidFill>
                    <a:srgbClr val="000099"/>
                  </a:solidFill>
                  <a:latin typeface="CorpoSDem" charset="0"/>
                  <a:cs typeface="+mn-cs"/>
                </a:rPr>
                <a:t>   Criteria</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Situation Assessment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Inventory of Resources</a:t>
              </a:r>
            </a:p>
            <a:p>
              <a:pPr algn="l" defTabSz="762000" eaLnBrk="0" hangingPunct="0">
                <a:lnSpc>
                  <a:spcPct val="90000"/>
                </a:lnSpc>
                <a:defRPr/>
              </a:pPr>
              <a:r>
                <a:rPr lang="de-DE" sz="1000" i="1">
                  <a:solidFill>
                    <a:srgbClr val="000099"/>
                  </a:solidFill>
                  <a:latin typeface="CorpoSDem" charset="0"/>
                  <a:cs typeface="+mn-cs"/>
                </a:rPr>
                <a:t>Requirements,</a:t>
              </a:r>
            </a:p>
            <a:p>
              <a:pPr algn="l" defTabSz="762000" eaLnBrk="0" hangingPunct="0">
                <a:lnSpc>
                  <a:spcPct val="90000"/>
                </a:lnSpc>
                <a:defRPr/>
              </a:pPr>
              <a:r>
                <a:rPr lang="de-DE" sz="1000" i="1">
                  <a:solidFill>
                    <a:srgbClr val="000099"/>
                  </a:solidFill>
                  <a:latin typeface="CorpoSDem" charset="0"/>
                  <a:cs typeface="+mn-cs"/>
                </a:rPr>
                <a:t>  Assumptions, and</a:t>
              </a:r>
            </a:p>
            <a:p>
              <a:pPr algn="l" defTabSz="762000" eaLnBrk="0" hangingPunct="0">
                <a:lnSpc>
                  <a:spcPct val="90000"/>
                </a:lnSpc>
                <a:defRPr/>
              </a:pPr>
              <a:r>
                <a:rPr lang="de-DE" sz="1000" i="1">
                  <a:solidFill>
                    <a:srgbClr val="000099"/>
                  </a:solidFill>
                  <a:latin typeface="CorpoSDem" charset="0"/>
                  <a:cs typeface="+mn-cs"/>
                </a:rPr>
                <a:t>  Constraints</a:t>
              </a:r>
            </a:p>
            <a:p>
              <a:pPr algn="l" defTabSz="762000" eaLnBrk="0" hangingPunct="0">
                <a:lnSpc>
                  <a:spcPct val="90000"/>
                </a:lnSpc>
                <a:defRPr/>
              </a:pPr>
              <a:r>
                <a:rPr lang="de-DE" sz="1000" i="1">
                  <a:solidFill>
                    <a:srgbClr val="000099"/>
                  </a:solidFill>
                  <a:latin typeface="CorpoSDem" charset="0"/>
                  <a:cs typeface="+mn-cs"/>
                </a:rPr>
                <a:t>Risks and Contingencies</a:t>
              </a:r>
            </a:p>
            <a:p>
              <a:pPr algn="l" defTabSz="762000" eaLnBrk="0" hangingPunct="0">
                <a:lnSpc>
                  <a:spcPct val="90000"/>
                </a:lnSpc>
                <a:defRPr/>
              </a:pPr>
              <a:r>
                <a:rPr lang="de-DE" sz="1000" i="1">
                  <a:solidFill>
                    <a:srgbClr val="000099"/>
                  </a:solidFill>
                  <a:latin typeface="CorpoSDem" charset="0"/>
                  <a:cs typeface="+mn-cs"/>
                </a:rPr>
                <a:t>Terminology</a:t>
              </a:r>
            </a:p>
            <a:p>
              <a:pPr algn="l" defTabSz="762000" eaLnBrk="0" hangingPunct="0">
                <a:lnSpc>
                  <a:spcPct val="90000"/>
                </a:lnSpc>
                <a:defRPr/>
              </a:pPr>
              <a:r>
                <a:rPr lang="de-DE" sz="1000" i="1">
                  <a:solidFill>
                    <a:srgbClr val="000099"/>
                  </a:solidFill>
                  <a:latin typeface="CorpoSDem" charset="0"/>
                  <a:cs typeface="+mn-cs"/>
                </a:rPr>
                <a:t>Costs and Benefits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Determine </a:t>
              </a:r>
            </a:p>
            <a:p>
              <a:pPr algn="l" defTabSz="762000" eaLnBrk="0" hangingPunct="0">
                <a:lnSpc>
                  <a:spcPct val="90000"/>
                </a:lnSpc>
                <a:defRPr/>
              </a:pPr>
              <a:r>
                <a:rPr lang="de-DE" sz="1000" b="1">
                  <a:solidFill>
                    <a:srgbClr val="000099"/>
                  </a:solidFill>
                  <a:latin typeface="CorpoSDem" charset="0"/>
                  <a:cs typeface="+mn-cs"/>
                </a:rPr>
                <a:t>   Data Mining Goal</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Mining Goals</a:t>
              </a:r>
            </a:p>
            <a:p>
              <a:pPr algn="l" defTabSz="762000" eaLnBrk="0" hangingPunct="0">
                <a:lnSpc>
                  <a:spcPct val="90000"/>
                </a:lnSpc>
                <a:defRPr/>
              </a:pPr>
              <a:r>
                <a:rPr lang="de-DE" sz="1000" i="1">
                  <a:solidFill>
                    <a:srgbClr val="000099"/>
                  </a:solidFill>
                  <a:latin typeface="CorpoSDem" charset="0"/>
                  <a:cs typeface="+mn-cs"/>
                </a:rPr>
                <a:t>Data Mining Success </a:t>
              </a:r>
            </a:p>
            <a:p>
              <a:pPr algn="l" defTabSz="762000" eaLnBrk="0" hangingPunct="0">
                <a:lnSpc>
                  <a:spcPct val="90000"/>
                </a:lnSpc>
                <a:defRPr/>
              </a:pPr>
              <a:r>
                <a:rPr lang="de-DE" sz="1000" i="1">
                  <a:solidFill>
                    <a:srgbClr val="000099"/>
                  </a:solidFill>
                  <a:latin typeface="CorpoSDem" charset="0"/>
                  <a:cs typeface="+mn-cs"/>
                </a:rPr>
                <a:t>   Criteria</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Produce Project Plan</a:t>
              </a:r>
            </a:p>
            <a:p>
              <a:pPr algn="l" defTabSz="762000" eaLnBrk="0" hangingPunct="0">
                <a:lnSpc>
                  <a:spcPct val="90000"/>
                </a:lnSpc>
                <a:defRPr/>
              </a:pPr>
              <a:r>
                <a:rPr lang="de-DE" sz="1000" i="1">
                  <a:solidFill>
                    <a:srgbClr val="000099"/>
                  </a:solidFill>
                  <a:latin typeface="CorpoSDem" charset="0"/>
                  <a:cs typeface="+mn-cs"/>
                </a:rPr>
                <a:t>Project Plan</a:t>
              </a:r>
              <a:br>
                <a:rPr lang="de-DE" sz="1000" i="1">
                  <a:solidFill>
                    <a:srgbClr val="000099"/>
                  </a:solidFill>
                  <a:latin typeface="CorpoSDem" charset="0"/>
                  <a:cs typeface="+mn-cs"/>
                </a:rPr>
              </a:br>
              <a:r>
                <a:rPr lang="de-DE" sz="1000" i="1">
                  <a:solidFill>
                    <a:srgbClr val="000099"/>
                  </a:solidFill>
                  <a:latin typeface="CorpoSDem" charset="0"/>
                  <a:cs typeface="+mn-cs"/>
                </a:rPr>
                <a:t>Initial Asessment of </a:t>
              </a:r>
              <a:br>
                <a:rPr lang="de-DE" sz="1000" i="1">
                  <a:solidFill>
                    <a:srgbClr val="000099"/>
                  </a:solidFill>
                  <a:latin typeface="CorpoSDem" charset="0"/>
                  <a:cs typeface="+mn-cs"/>
                </a:rPr>
              </a:br>
              <a:r>
                <a:rPr lang="de-DE" sz="1000" i="1">
                  <a:solidFill>
                    <a:srgbClr val="000099"/>
                  </a:solidFill>
                  <a:latin typeface="CorpoSDem" charset="0"/>
                  <a:cs typeface="+mn-cs"/>
                </a:rPr>
                <a:t>  Tools and Techniques</a:t>
              </a:r>
            </a:p>
          </p:txBody>
        </p:sp>
        <p:sp>
          <p:nvSpPr>
            <p:cNvPr id="1209364" name="Rectangle 20"/>
            <p:cNvSpPr>
              <a:spLocks noChangeArrowheads="1"/>
            </p:cNvSpPr>
            <p:nvPr/>
          </p:nvSpPr>
          <p:spPr bwMode="auto">
            <a:xfrm>
              <a:off x="1077" y="1499"/>
              <a:ext cx="990" cy="1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Collect Initial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Initial Data Collection </a:t>
              </a:r>
            </a:p>
            <a:p>
              <a:pPr algn="l" defTabSz="762000" eaLnBrk="0" hangingPunct="0">
                <a:lnSpc>
                  <a:spcPct val="90000"/>
                </a:lnSpc>
                <a:defRPr/>
              </a:pPr>
              <a:r>
                <a:rPr lang="de-DE" sz="1000" i="1">
                  <a:solidFill>
                    <a:srgbClr val="000099"/>
                  </a:solidFill>
                  <a:latin typeface="CorpoSDem" charset="0"/>
                  <a:cs typeface="+mn-cs"/>
                </a:rPr>
                <a:t>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Describe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Description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Explore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Exploration Report </a:t>
              </a:r>
              <a:br>
                <a:rPr lang="de-DE" sz="1000" i="1">
                  <a:solidFill>
                    <a:srgbClr val="000099"/>
                  </a:solidFill>
                  <a:latin typeface="CorpoSDem" charset="0"/>
                  <a:cs typeface="+mn-cs"/>
                </a:rPr>
              </a:br>
              <a:r>
                <a:rPr lang="de-DE" sz="1000" i="1">
                  <a:solidFill>
                    <a:srgbClr val="000099"/>
                  </a:solidFill>
                  <a:latin typeface="CorpoSDem" charset="0"/>
                  <a:cs typeface="+mn-cs"/>
                </a:rPr>
                <a:t/>
              </a:r>
              <a:br>
                <a:rPr lang="de-DE" sz="1000" i="1">
                  <a:solidFill>
                    <a:srgbClr val="000099"/>
                  </a:solidFill>
                  <a:latin typeface="CorpoSDem" charset="0"/>
                  <a:cs typeface="+mn-cs"/>
                </a:rPr>
              </a:br>
              <a:r>
                <a:rPr lang="de-DE" sz="1000" b="1">
                  <a:solidFill>
                    <a:srgbClr val="000099"/>
                  </a:solidFill>
                  <a:latin typeface="CorpoSDem" charset="0"/>
                  <a:cs typeface="+mn-cs"/>
                </a:rPr>
                <a:t>Verify Data Quality </a:t>
              </a:r>
            </a:p>
            <a:p>
              <a:pPr algn="l" defTabSz="762000" eaLnBrk="0" hangingPunct="0">
                <a:lnSpc>
                  <a:spcPct val="90000"/>
                </a:lnSpc>
                <a:defRPr/>
              </a:pPr>
              <a:r>
                <a:rPr lang="de-DE" sz="1000" i="1">
                  <a:solidFill>
                    <a:srgbClr val="000099"/>
                  </a:solidFill>
                  <a:latin typeface="CorpoSDem" charset="0"/>
                  <a:cs typeface="+mn-cs"/>
                </a:rPr>
                <a:t>Data Quality Report</a:t>
              </a:r>
            </a:p>
          </p:txBody>
        </p:sp>
        <p:sp>
          <p:nvSpPr>
            <p:cNvPr id="1209365" name="Rectangle 21"/>
            <p:cNvSpPr>
              <a:spLocks noChangeArrowheads="1"/>
            </p:cNvSpPr>
            <p:nvPr/>
          </p:nvSpPr>
          <p:spPr bwMode="auto">
            <a:xfrm>
              <a:off x="2038" y="1499"/>
              <a:ext cx="972" cy="16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i="1">
                  <a:solidFill>
                    <a:srgbClr val="000099"/>
                  </a:solidFill>
                  <a:latin typeface="CorpoSDem" charset="0"/>
                  <a:cs typeface="+mn-cs"/>
                </a:rPr>
                <a:t>Data Set</a:t>
              </a:r>
            </a:p>
            <a:p>
              <a:pPr algn="l" defTabSz="762000" eaLnBrk="0" hangingPunct="0">
                <a:lnSpc>
                  <a:spcPct val="90000"/>
                </a:lnSpc>
                <a:defRPr/>
              </a:pPr>
              <a:r>
                <a:rPr lang="de-DE" sz="1000" i="1">
                  <a:solidFill>
                    <a:srgbClr val="000099"/>
                  </a:solidFill>
                  <a:latin typeface="CorpoSDem" charset="0"/>
                  <a:cs typeface="+mn-cs"/>
                </a:rPr>
                <a:t>Data Set Description</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Select Data </a:t>
              </a:r>
            </a:p>
            <a:p>
              <a:pPr algn="l" defTabSz="762000" eaLnBrk="0" hangingPunct="0">
                <a:lnSpc>
                  <a:spcPct val="90000"/>
                </a:lnSpc>
                <a:defRPr/>
              </a:pPr>
              <a:r>
                <a:rPr lang="de-DE" sz="1000" i="1">
                  <a:solidFill>
                    <a:srgbClr val="000099"/>
                  </a:solidFill>
                  <a:latin typeface="CorpoSDem" charset="0"/>
                  <a:cs typeface="+mn-cs"/>
                </a:rPr>
                <a:t>Rationale for Inclusion / </a:t>
              </a:r>
            </a:p>
            <a:p>
              <a:pPr algn="l" defTabSz="762000" eaLnBrk="0" hangingPunct="0">
                <a:lnSpc>
                  <a:spcPct val="90000"/>
                </a:lnSpc>
                <a:defRPr/>
              </a:pPr>
              <a:r>
                <a:rPr lang="de-DE" sz="1000" i="1">
                  <a:solidFill>
                    <a:srgbClr val="000099"/>
                  </a:solidFill>
                  <a:latin typeface="CorpoSDem" charset="0"/>
                  <a:cs typeface="+mn-cs"/>
                </a:rPr>
                <a:t>   Exclusion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Clean Data </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Data Cleaning Report</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Construct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Derived Attributes</a:t>
              </a:r>
            </a:p>
            <a:p>
              <a:pPr algn="l" defTabSz="762000" eaLnBrk="0" hangingPunct="0">
                <a:lnSpc>
                  <a:spcPct val="90000"/>
                </a:lnSpc>
                <a:defRPr/>
              </a:pPr>
              <a:r>
                <a:rPr lang="de-DE" sz="1000" i="1">
                  <a:solidFill>
                    <a:srgbClr val="000099"/>
                  </a:solidFill>
                  <a:latin typeface="CorpoSDem" charset="0"/>
                  <a:cs typeface="+mn-cs"/>
                </a:rPr>
                <a:t>Generated Records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Integrate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Merged Data</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Format Data</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Reformatted Data</a:t>
              </a:r>
            </a:p>
          </p:txBody>
        </p:sp>
        <p:sp>
          <p:nvSpPr>
            <p:cNvPr id="1209366" name="Rectangle 22"/>
            <p:cNvSpPr>
              <a:spLocks noChangeArrowheads="1"/>
            </p:cNvSpPr>
            <p:nvPr/>
          </p:nvSpPr>
          <p:spPr bwMode="auto">
            <a:xfrm>
              <a:off x="2991" y="1499"/>
              <a:ext cx="937" cy="15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Select Modeling</a:t>
              </a:r>
            </a:p>
            <a:p>
              <a:pPr algn="l" defTabSz="762000" eaLnBrk="0" hangingPunct="0">
                <a:lnSpc>
                  <a:spcPct val="90000"/>
                </a:lnSpc>
                <a:defRPr/>
              </a:pPr>
              <a:r>
                <a:rPr lang="de-DE" sz="1000" b="1">
                  <a:solidFill>
                    <a:srgbClr val="000099"/>
                  </a:solidFill>
                  <a:latin typeface="CorpoSDem" charset="0"/>
                  <a:cs typeface="+mn-cs"/>
                </a:rPr>
                <a:t>   Technique</a:t>
              </a:r>
            </a:p>
            <a:p>
              <a:pPr algn="l" defTabSz="762000" eaLnBrk="0" hangingPunct="0">
                <a:lnSpc>
                  <a:spcPct val="90000"/>
                </a:lnSpc>
                <a:defRPr/>
              </a:pPr>
              <a:r>
                <a:rPr lang="de-DE" sz="1000" i="1">
                  <a:solidFill>
                    <a:srgbClr val="000099"/>
                  </a:solidFill>
                  <a:latin typeface="CorpoSDem" charset="0"/>
                  <a:cs typeface="+mn-cs"/>
                </a:rPr>
                <a:t>Modeling Technique</a:t>
              </a:r>
            </a:p>
            <a:p>
              <a:pPr algn="l" defTabSz="762000" eaLnBrk="0" hangingPunct="0">
                <a:lnSpc>
                  <a:spcPct val="90000"/>
                </a:lnSpc>
                <a:defRPr/>
              </a:pPr>
              <a:r>
                <a:rPr lang="de-DE" sz="1000" i="1">
                  <a:solidFill>
                    <a:srgbClr val="000099"/>
                  </a:solidFill>
                  <a:latin typeface="CorpoSDem" charset="0"/>
                  <a:cs typeface="+mn-cs"/>
                </a:rPr>
                <a:t>Modeling Assumptions</a:t>
              </a:r>
            </a:p>
            <a:p>
              <a:pPr algn="l" defTabSz="762000" eaLnBrk="0" hangingPunct="0">
                <a:lnSpc>
                  <a:spcPct val="90000"/>
                </a:lnSpc>
                <a:defRPr/>
              </a:pPr>
              <a:endParaRPr lang="de-DE" sz="1000" b="1">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Generate Test Design</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Test Design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Build Model</a:t>
              </a:r>
            </a:p>
            <a:p>
              <a:pPr algn="l" defTabSz="762000" eaLnBrk="0" hangingPunct="0">
                <a:lnSpc>
                  <a:spcPct val="90000"/>
                </a:lnSpc>
                <a:defRPr/>
              </a:pPr>
              <a:r>
                <a:rPr lang="de-DE" sz="1000" i="1">
                  <a:solidFill>
                    <a:srgbClr val="000099"/>
                  </a:solidFill>
                  <a:latin typeface="CorpoSDem" charset="0"/>
                  <a:cs typeface="+mn-cs"/>
                </a:rPr>
                <a:t>Parameter Settings</a:t>
              </a:r>
            </a:p>
            <a:p>
              <a:pPr algn="l" defTabSz="762000" eaLnBrk="0" hangingPunct="0">
                <a:lnSpc>
                  <a:spcPct val="90000"/>
                </a:lnSpc>
                <a:defRPr/>
              </a:pPr>
              <a:r>
                <a:rPr lang="de-DE" sz="1000" i="1">
                  <a:solidFill>
                    <a:srgbClr val="000099"/>
                  </a:solidFill>
                  <a:latin typeface="CorpoSDem" charset="0"/>
                  <a:cs typeface="+mn-cs"/>
                </a:rPr>
                <a:t>Models</a:t>
              </a:r>
            </a:p>
            <a:p>
              <a:pPr algn="l" defTabSz="762000" eaLnBrk="0" hangingPunct="0">
                <a:lnSpc>
                  <a:spcPct val="90000"/>
                </a:lnSpc>
                <a:defRPr/>
              </a:pPr>
              <a:r>
                <a:rPr lang="de-DE" sz="1000" i="1">
                  <a:solidFill>
                    <a:srgbClr val="000099"/>
                  </a:solidFill>
                  <a:latin typeface="CorpoSDem" charset="0"/>
                  <a:cs typeface="+mn-cs"/>
                </a:rPr>
                <a:t>Model Description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Assess Model</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Model Assessment</a:t>
              </a:r>
              <a:br>
                <a:rPr lang="de-DE" sz="1000" i="1">
                  <a:solidFill>
                    <a:srgbClr val="000099"/>
                  </a:solidFill>
                  <a:latin typeface="CorpoSDem" charset="0"/>
                  <a:cs typeface="+mn-cs"/>
                </a:rPr>
              </a:br>
              <a:r>
                <a:rPr lang="de-DE" sz="1000" i="1">
                  <a:solidFill>
                    <a:srgbClr val="000099"/>
                  </a:solidFill>
                  <a:latin typeface="CorpoSDem" charset="0"/>
                  <a:cs typeface="+mn-cs"/>
                </a:rPr>
                <a:t>Revised Parameter </a:t>
              </a:r>
              <a:br>
                <a:rPr lang="de-DE" sz="1000" i="1">
                  <a:solidFill>
                    <a:srgbClr val="000099"/>
                  </a:solidFill>
                  <a:latin typeface="CorpoSDem" charset="0"/>
                  <a:cs typeface="+mn-cs"/>
                </a:rPr>
              </a:br>
              <a:r>
                <a:rPr lang="de-DE" sz="1000" i="1">
                  <a:solidFill>
                    <a:srgbClr val="000099"/>
                  </a:solidFill>
                  <a:latin typeface="CorpoSDem" charset="0"/>
                  <a:cs typeface="+mn-cs"/>
                </a:rPr>
                <a:t>  Settings</a:t>
              </a:r>
            </a:p>
          </p:txBody>
        </p:sp>
        <p:sp>
          <p:nvSpPr>
            <p:cNvPr id="1209367" name="Rectangle 23"/>
            <p:cNvSpPr>
              <a:spLocks noChangeArrowheads="1"/>
            </p:cNvSpPr>
            <p:nvPr/>
          </p:nvSpPr>
          <p:spPr bwMode="auto">
            <a:xfrm>
              <a:off x="3892" y="1499"/>
              <a:ext cx="941" cy="117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Evaluate Results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Assessment of Data </a:t>
              </a:r>
            </a:p>
            <a:p>
              <a:pPr algn="l" defTabSz="762000" eaLnBrk="0" hangingPunct="0">
                <a:lnSpc>
                  <a:spcPct val="90000"/>
                </a:lnSpc>
                <a:defRPr/>
              </a:pPr>
              <a:r>
                <a:rPr lang="de-DE" sz="1000" i="1">
                  <a:solidFill>
                    <a:srgbClr val="000099"/>
                  </a:solidFill>
                  <a:latin typeface="CorpoSDem" charset="0"/>
                  <a:cs typeface="+mn-cs"/>
                </a:rPr>
                <a:t>   Mining Results w.r.t. </a:t>
              </a:r>
            </a:p>
            <a:p>
              <a:pPr algn="l" defTabSz="762000" eaLnBrk="0" hangingPunct="0">
                <a:lnSpc>
                  <a:spcPct val="90000"/>
                </a:lnSpc>
                <a:defRPr/>
              </a:pPr>
              <a:r>
                <a:rPr lang="de-DE" sz="1000" i="1">
                  <a:solidFill>
                    <a:srgbClr val="000099"/>
                  </a:solidFill>
                  <a:latin typeface="CorpoSDem" charset="0"/>
                  <a:cs typeface="+mn-cs"/>
                </a:rPr>
                <a:t>   Business Success </a:t>
              </a:r>
            </a:p>
            <a:p>
              <a:pPr algn="l" defTabSz="762000" eaLnBrk="0" hangingPunct="0">
                <a:lnSpc>
                  <a:spcPct val="90000"/>
                </a:lnSpc>
                <a:defRPr/>
              </a:pPr>
              <a:r>
                <a:rPr lang="de-DE" sz="1000" i="1">
                  <a:solidFill>
                    <a:srgbClr val="000099"/>
                  </a:solidFill>
                  <a:latin typeface="CorpoSDem" charset="0"/>
                  <a:cs typeface="+mn-cs"/>
                </a:rPr>
                <a:t>   Criteria</a:t>
              </a:r>
            </a:p>
            <a:p>
              <a:pPr algn="l" defTabSz="762000" eaLnBrk="0" hangingPunct="0">
                <a:lnSpc>
                  <a:spcPct val="90000"/>
                </a:lnSpc>
                <a:defRPr/>
              </a:pPr>
              <a:r>
                <a:rPr lang="de-DE" sz="1000" i="1">
                  <a:solidFill>
                    <a:srgbClr val="000099"/>
                  </a:solidFill>
                  <a:latin typeface="CorpoSDem" charset="0"/>
                  <a:cs typeface="+mn-cs"/>
                </a:rPr>
                <a:t>Approved Models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Review Process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Review of Process</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Determine Next Steps</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List of Possible Actions</a:t>
              </a:r>
            </a:p>
            <a:p>
              <a:pPr algn="l" defTabSz="762000" eaLnBrk="0" hangingPunct="0">
                <a:lnSpc>
                  <a:spcPct val="90000"/>
                </a:lnSpc>
                <a:defRPr/>
              </a:pPr>
              <a:r>
                <a:rPr lang="de-DE" sz="1000" i="1">
                  <a:solidFill>
                    <a:srgbClr val="000099"/>
                  </a:solidFill>
                  <a:latin typeface="CorpoSDem" charset="0"/>
                  <a:cs typeface="+mn-cs"/>
                </a:rPr>
                <a:t>Decision</a:t>
              </a:r>
            </a:p>
          </p:txBody>
        </p:sp>
        <p:sp>
          <p:nvSpPr>
            <p:cNvPr id="1209368" name="Rectangle 24"/>
            <p:cNvSpPr>
              <a:spLocks noChangeArrowheads="1"/>
            </p:cNvSpPr>
            <p:nvPr/>
          </p:nvSpPr>
          <p:spPr bwMode="auto">
            <a:xfrm>
              <a:off x="4839" y="1499"/>
              <a:ext cx="923" cy="1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algn="l" defTabSz="762000" eaLnBrk="0" hangingPunct="0">
                <a:lnSpc>
                  <a:spcPct val="90000"/>
                </a:lnSpc>
                <a:defRPr/>
              </a:pPr>
              <a:r>
                <a:rPr lang="de-DE" sz="1000" b="1">
                  <a:solidFill>
                    <a:srgbClr val="000099"/>
                  </a:solidFill>
                  <a:latin typeface="CorpoSDem" charset="0"/>
                  <a:cs typeface="+mn-cs"/>
                </a:rPr>
                <a:t>Plan Deployment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Deployment Plan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Plan Monitoring and </a:t>
              </a:r>
            </a:p>
            <a:p>
              <a:pPr algn="l" defTabSz="762000" eaLnBrk="0" hangingPunct="0">
                <a:lnSpc>
                  <a:spcPct val="90000"/>
                </a:lnSpc>
                <a:defRPr/>
              </a:pPr>
              <a:r>
                <a:rPr lang="de-DE" sz="1000" b="1">
                  <a:solidFill>
                    <a:srgbClr val="000099"/>
                  </a:solidFill>
                  <a:latin typeface="CorpoSDem" charset="0"/>
                  <a:cs typeface="+mn-cs"/>
                </a:rPr>
                <a:t>   Maintenance</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Monitoring and </a:t>
              </a:r>
              <a:br>
                <a:rPr lang="de-DE" sz="1000" i="1">
                  <a:solidFill>
                    <a:srgbClr val="000099"/>
                  </a:solidFill>
                  <a:latin typeface="CorpoSDem" charset="0"/>
                  <a:cs typeface="+mn-cs"/>
                </a:rPr>
              </a:br>
              <a:r>
                <a:rPr lang="de-DE" sz="1000" i="1">
                  <a:solidFill>
                    <a:srgbClr val="000099"/>
                  </a:solidFill>
                  <a:latin typeface="CorpoSDem" charset="0"/>
                  <a:cs typeface="+mn-cs"/>
                </a:rPr>
                <a:t>  Maintenance Plan</a:t>
              </a: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Produce Final Report</a:t>
              </a:r>
            </a:p>
            <a:p>
              <a:pPr algn="l" defTabSz="762000" eaLnBrk="0" hangingPunct="0">
                <a:lnSpc>
                  <a:spcPct val="90000"/>
                </a:lnSpc>
                <a:defRPr/>
              </a:pPr>
              <a:r>
                <a:rPr lang="de-DE" sz="1000" i="1">
                  <a:solidFill>
                    <a:srgbClr val="000099"/>
                  </a:solidFill>
                  <a:latin typeface="CorpoSDem" charset="0"/>
                  <a:cs typeface="+mn-cs"/>
                </a:rPr>
                <a:t>Final Report</a:t>
              </a:r>
            </a:p>
            <a:p>
              <a:pPr algn="l" defTabSz="762000" eaLnBrk="0" hangingPunct="0">
                <a:lnSpc>
                  <a:spcPct val="90000"/>
                </a:lnSpc>
                <a:defRPr/>
              </a:pPr>
              <a:r>
                <a:rPr lang="de-DE" sz="1000" i="1">
                  <a:solidFill>
                    <a:srgbClr val="000099"/>
                  </a:solidFill>
                  <a:latin typeface="CorpoSDem" charset="0"/>
                  <a:cs typeface="+mn-cs"/>
                </a:rPr>
                <a:t>Final Presentation</a:t>
              </a:r>
              <a:endParaRPr lang="de-DE" sz="1000">
                <a:solidFill>
                  <a:srgbClr val="000099"/>
                </a:solidFill>
                <a:latin typeface="CorpoSDem" charset="0"/>
                <a:cs typeface="+mn-cs"/>
              </a:endParaRPr>
            </a:p>
            <a:p>
              <a:pPr algn="l" defTabSz="762000" eaLnBrk="0" hangingPunct="0">
                <a:lnSpc>
                  <a:spcPct val="90000"/>
                </a:lnSpc>
                <a:defRPr/>
              </a:pPr>
              <a:endParaRPr lang="de-DE" sz="1000">
                <a:solidFill>
                  <a:srgbClr val="000099"/>
                </a:solidFill>
                <a:latin typeface="CorpoSDem" charset="0"/>
                <a:cs typeface="+mn-cs"/>
              </a:endParaRPr>
            </a:p>
            <a:p>
              <a:pPr algn="l" defTabSz="762000" eaLnBrk="0" hangingPunct="0">
                <a:lnSpc>
                  <a:spcPct val="90000"/>
                </a:lnSpc>
                <a:defRPr/>
              </a:pPr>
              <a:r>
                <a:rPr lang="de-DE" sz="1000" b="1">
                  <a:solidFill>
                    <a:srgbClr val="000099"/>
                  </a:solidFill>
                  <a:latin typeface="CorpoSDem" charset="0"/>
                  <a:cs typeface="+mn-cs"/>
                </a:rPr>
                <a:t>Review Project</a:t>
              </a:r>
              <a:endParaRPr lang="de-DE" sz="1000">
                <a:solidFill>
                  <a:srgbClr val="000099"/>
                </a:solidFill>
                <a:latin typeface="CorpoSDem" charset="0"/>
                <a:cs typeface="+mn-cs"/>
              </a:endParaRPr>
            </a:p>
            <a:p>
              <a:pPr algn="l" defTabSz="762000" eaLnBrk="0" hangingPunct="0">
                <a:lnSpc>
                  <a:spcPct val="90000"/>
                </a:lnSpc>
                <a:defRPr/>
              </a:pPr>
              <a:r>
                <a:rPr lang="de-DE" sz="1000" i="1">
                  <a:solidFill>
                    <a:srgbClr val="000099"/>
                  </a:solidFill>
                  <a:latin typeface="CorpoSDem" charset="0"/>
                  <a:cs typeface="+mn-cs"/>
                </a:rPr>
                <a:t>Experience </a:t>
              </a:r>
            </a:p>
            <a:p>
              <a:pPr algn="l" defTabSz="762000" eaLnBrk="0" hangingPunct="0">
                <a:lnSpc>
                  <a:spcPct val="90000"/>
                </a:lnSpc>
                <a:defRPr/>
              </a:pPr>
              <a:r>
                <a:rPr lang="de-DE" sz="1000" i="1">
                  <a:solidFill>
                    <a:srgbClr val="000099"/>
                  </a:solidFill>
                  <a:latin typeface="CorpoSDem" charset="0"/>
                  <a:cs typeface="+mn-cs"/>
                </a:rPr>
                <a:t>   Documentation</a:t>
              </a:r>
            </a:p>
          </p:txBody>
        </p:sp>
        <p:sp>
          <p:nvSpPr>
            <p:cNvPr id="1209369" name="Rectangle 25"/>
            <p:cNvSpPr>
              <a:spLocks noChangeArrowheads="1"/>
            </p:cNvSpPr>
            <p:nvPr/>
          </p:nvSpPr>
          <p:spPr bwMode="auto">
            <a:xfrm>
              <a:off x="4909" y="999"/>
              <a:ext cx="816" cy="286"/>
            </a:xfrm>
            <a:prstGeom prst="rect">
              <a:avLst/>
            </a:prstGeom>
            <a:solidFill>
              <a:schemeClr val="bg1"/>
            </a:solidFill>
            <a:ln w="12700">
              <a:solidFill>
                <a:schemeClr val="hlink"/>
              </a:solidFill>
              <a:miter lim="800000"/>
              <a:headEnd/>
              <a:tailEnd/>
            </a:ln>
            <a:effectLst>
              <a:outerShdw blurRad="63500" dist="107763" dir="2700000" algn="ctr" rotWithShape="0">
                <a:schemeClr val="tx2">
                  <a:alpha val="74998"/>
                </a:schemeClr>
              </a:outerShdw>
            </a:effectLst>
          </p:spPr>
          <p:txBody>
            <a:bodyPr wrap="none" anchor="ctr"/>
            <a:lstStyle/>
            <a:p>
              <a:pPr>
                <a:defRPr/>
              </a:pPr>
              <a:endParaRPr lang="en-US">
                <a:cs typeface="+mn-cs"/>
              </a:endParaRPr>
            </a:p>
          </p:txBody>
        </p:sp>
        <p:sp>
          <p:nvSpPr>
            <p:cNvPr id="1209370" name="Rectangle 26"/>
            <p:cNvSpPr>
              <a:spLocks noChangeArrowheads="1"/>
            </p:cNvSpPr>
            <p:nvPr/>
          </p:nvSpPr>
          <p:spPr bwMode="auto">
            <a:xfrm>
              <a:off x="4987" y="1048"/>
              <a:ext cx="663" cy="17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43684" dir="2700000" algn="ctr" rotWithShape="0">
                      <a:srgbClr val="919191">
                        <a:alpha val="74998"/>
                      </a:srgbClr>
                    </a:outerShdw>
                  </a:effectLst>
                </a14:hiddenEffects>
              </a:ext>
            </a:extLst>
          </p:spPr>
          <p:txBody>
            <a:bodyPr wrap="none" lIns="90488" tIns="44450" rIns="90488" bIns="44450">
              <a:spAutoFit/>
            </a:bodyPr>
            <a:lstStyle/>
            <a:p>
              <a:pPr defTabSz="762000" eaLnBrk="0" hangingPunct="0">
                <a:defRPr/>
              </a:pPr>
              <a:r>
                <a:rPr lang="de-DE" sz="1200" b="1">
                  <a:solidFill>
                    <a:srgbClr val="000099"/>
                  </a:solidFill>
                  <a:latin typeface="CorpoSDem" charset="0"/>
                  <a:cs typeface="+mn-cs"/>
                </a:rPr>
                <a:t>Deployment</a:t>
              </a:r>
            </a:p>
          </p:txBody>
        </p:sp>
      </p:grpSp>
      <p:sp>
        <p:nvSpPr>
          <p:cNvPr id="1209371" name="Rectangle 27"/>
          <p:cNvSpPr>
            <a:spLocks noGrp="1" noChangeArrowheads="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miter lim="800000"/>
                <a:headEnd/>
                <a:tailEn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anchor="t"/>
          <a:lstStyle/>
          <a:p>
            <a:pPr eaLnBrk="1" hangingPunct="1">
              <a:defRPr/>
            </a:pPr>
            <a:r>
              <a:rPr lang="en-US" smtClean="0">
                <a:effectLst>
                  <a:outerShdw blurRad="38100" dist="38100" dir="2700000" algn="tl">
                    <a:srgbClr val="DDDDDD"/>
                  </a:outerShdw>
                </a:effectLst>
                <a:cs typeface="+mj-cs"/>
              </a:rPr>
              <a:t>Phases and Tasks</a:t>
            </a:r>
          </a:p>
        </p:txBody>
      </p:sp>
      <p:sp>
        <p:nvSpPr>
          <p:cNvPr id="1209372" name="Text Box 28"/>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47237" name="Rectangle 5"/>
          <p:cNvSpPr>
            <a:spLocks noGrp="1" noChangeArrowheads="1"/>
          </p:cNvSpPr>
          <p:nvPr>
            <p:ph type="title"/>
          </p:nvPr>
        </p:nvSpPr>
        <p:spPr/>
        <p:txBody>
          <a:bodyPr/>
          <a:lstStyle/>
          <a:p>
            <a:pPr eaLnBrk="1" hangingPunct="1">
              <a:defRPr/>
            </a:pPr>
            <a:r>
              <a:rPr lang="en-US" smtClean="0">
                <a:cs typeface="+mj-cs"/>
              </a:rPr>
              <a:t>Phases in CRISP</a:t>
            </a:r>
          </a:p>
        </p:txBody>
      </p:sp>
      <p:sp>
        <p:nvSpPr>
          <p:cNvPr id="1247238" name="Rectangle 6"/>
          <p:cNvSpPr>
            <a:spLocks noGrp="1" noChangeArrowheads="1"/>
          </p:cNvSpPr>
          <p:nvPr>
            <p:ph type="body" idx="1"/>
          </p:nvPr>
        </p:nvSpPr>
        <p:spPr/>
        <p:txBody>
          <a:bodyPr/>
          <a:lstStyle/>
          <a:p>
            <a:pPr eaLnBrk="1" hangingPunct="1">
              <a:defRPr/>
            </a:pPr>
            <a:r>
              <a:rPr lang="en-US" sz="1200" b="1" smtClean="0">
                <a:cs typeface="+mn-cs"/>
              </a:rPr>
              <a:t>Business Understanding</a:t>
            </a:r>
          </a:p>
          <a:p>
            <a:pPr lvl="1" eaLnBrk="1" hangingPunct="1">
              <a:defRPr/>
            </a:pPr>
            <a:r>
              <a:rPr lang="en-US" sz="1000" smtClean="0"/>
              <a:t>This initial phase focuses on understanding the project objectives and requirements from a business perspective, and then converting this knowledge into a data mining problem definition, and a preliminary plan designed to achieve the objectives.</a:t>
            </a:r>
          </a:p>
          <a:p>
            <a:pPr eaLnBrk="1" hangingPunct="1">
              <a:defRPr/>
            </a:pPr>
            <a:r>
              <a:rPr lang="en-US" sz="1200" b="1" smtClean="0">
                <a:cs typeface="+mn-cs"/>
              </a:rPr>
              <a:t>Data Understanding</a:t>
            </a:r>
          </a:p>
          <a:p>
            <a:pPr lvl="1" eaLnBrk="1" hangingPunct="1">
              <a:defRPr/>
            </a:pPr>
            <a:r>
              <a:rPr lang="en-US" sz="1000" smtClean="0"/>
              <a:t>The data understanding phase starts with an initial data collection and proceeds with activities in order to get familiar with the data, to identify data quality problems, to discover first insights into the data, or to detect interesting subsets to form hypotheses for hidden information.</a:t>
            </a:r>
          </a:p>
          <a:p>
            <a:pPr eaLnBrk="1" hangingPunct="1">
              <a:defRPr/>
            </a:pPr>
            <a:r>
              <a:rPr lang="en-US" sz="1200" b="1" smtClean="0">
                <a:cs typeface="+mn-cs"/>
              </a:rPr>
              <a:t>Data Preparation</a:t>
            </a:r>
          </a:p>
          <a:p>
            <a:pPr lvl="1" eaLnBrk="1" hangingPunct="1">
              <a:defRPr/>
            </a:pPr>
            <a:r>
              <a:rPr lang="en-US" sz="1000" smtClean="0"/>
              <a:t>The data preparation phase covers all activities to construct the final dataset (data that will be fed into the modeling tool(s)) from the initial raw data. Data preparation tasks are likely to be performed multiple times, and not in any prescribed order. Tasks include table, record, and attribute selection as well as transformation and cleaning of data for modeling tools.</a:t>
            </a:r>
          </a:p>
          <a:p>
            <a:pPr eaLnBrk="1" hangingPunct="1">
              <a:defRPr/>
            </a:pPr>
            <a:r>
              <a:rPr lang="en-US" sz="1200" b="1" smtClean="0">
                <a:cs typeface="+mn-cs"/>
              </a:rPr>
              <a:t>Modeling</a:t>
            </a:r>
          </a:p>
          <a:p>
            <a:pPr lvl="1" eaLnBrk="1" hangingPunct="1">
              <a:defRPr/>
            </a:pPr>
            <a:r>
              <a:rPr lang="en-US" sz="1000" smtClean="0"/>
              <a:t>In this phase, various modeling techniques are selected and applied, and their parameters are calibrated to optimal values. Typically, there are several techniques for the same data mining problem type. Some techniques have specific requirements on the form of data. Therefore, stepping back to the data preparation phase is often needed.</a:t>
            </a:r>
          </a:p>
          <a:p>
            <a:pPr eaLnBrk="1" hangingPunct="1">
              <a:defRPr/>
            </a:pPr>
            <a:r>
              <a:rPr lang="en-US" sz="1200" b="1" smtClean="0">
                <a:cs typeface="+mn-cs"/>
              </a:rPr>
              <a:t>Evaluation</a:t>
            </a:r>
          </a:p>
          <a:p>
            <a:pPr lvl="1" eaLnBrk="1" hangingPunct="1">
              <a:defRPr/>
            </a:pPr>
            <a:r>
              <a:rPr lang="en-US" sz="1000" smtClean="0"/>
              <a:t>At this stage in the project you have built a model (or models) that appears to have high quality, from a data analysis perspective. Before proceeding to final deployment of the model, it is important to more thoroughly evaluate the model, and review the steps executed to construct the model, to be certain it properly achieves the business objectives. A key objective is to determine if there is some important business issue that has not been sufficiently considered. At the end of this phase, a decision on the use of the data mining results should be reached.</a:t>
            </a:r>
          </a:p>
          <a:p>
            <a:pPr eaLnBrk="1" hangingPunct="1">
              <a:defRPr/>
            </a:pPr>
            <a:r>
              <a:rPr lang="en-US" sz="1200" b="1" smtClean="0">
                <a:cs typeface="+mn-cs"/>
              </a:rPr>
              <a:t>Deployment</a:t>
            </a:r>
          </a:p>
          <a:p>
            <a:pPr lvl="1" eaLnBrk="1" hangingPunct="1">
              <a:defRPr/>
            </a:pPr>
            <a:r>
              <a:rPr lang="en-US" sz="1000" smtClean="0"/>
              <a:t>Creation of the model is generally not the end of the project. Even if the purpose of the model is to increase knowledge of the data, the knowledge gained will need to be organized and presented in a way that the customer can use it. Depending on the requirements, the deployment phase can be as simple as generating a report or as complex as implementing a repeatable data mining process. In many cases it will be the customer, not the data analyst, who will carry out the deployment steps. However, even if the analyst will not carry out the deployment effort it is important for the customer to understand up front what actions will need to be carried out in order to actually make use of the created models.</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r>
              <a:rPr lang="en-US" smtClean="0"/>
              <a:t>IS 257 – Fall 2014</a:t>
            </a:r>
            <a:endParaRPr lang="en-US"/>
          </a:p>
        </p:txBody>
      </p:sp>
      <p:sp>
        <p:nvSpPr>
          <p:cNvPr id="1210374" name="Rectangle 6"/>
          <p:cNvSpPr>
            <a:spLocks noGrp="1" noChangeArrowheads="1"/>
          </p:cNvSpPr>
          <p:nvPr>
            <p:ph type="title"/>
          </p:nvPr>
        </p:nvSpPr>
        <p:spPr/>
        <p:txBody>
          <a:bodyPr/>
          <a:lstStyle/>
          <a:p>
            <a:pPr eaLnBrk="1" hangingPunct="1">
              <a:defRPr/>
            </a:pPr>
            <a:r>
              <a:rPr lang="en-US" sz="3200" smtClean="0">
                <a:cs typeface="+mj-cs"/>
              </a:rPr>
              <a:t>Phases in the DM Process: CRISP-DM</a:t>
            </a:r>
          </a:p>
        </p:txBody>
      </p:sp>
      <p:pic>
        <p:nvPicPr>
          <p:cNvPr id="12103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629400" cy="50419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sp>
        <p:nvSpPr>
          <p:cNvPr id="1210372" name="Text Box 4"/>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35624206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2014</a:t>
            </a:r>
            <a:endParaRPr lang="en-US"/>
          </a:p>
        </p:txBody>
      </p:sp>
      <p:sp>
        <p:nvSpPr>
          <p:cNvPr id="1211399" name="Rectangle 7"/>
          <p:cNvSpPr>
            <a:spLocks noGrp="1" noChangeArrowheads="1"/>
          </p:cNvSpPr>
          <p:nvPr>
            <p:ph type="title"/>
          </p:nvPr>
        </p:nvSpPr>
        <p:spPr/>
        <p:txBody>
          <a:bodyPr/>
          <a:lstStyle/>
          <a:p>
            <a:pPr eaLnBrk="1" hangingPunct="1">
              <a:defRPr/>
            </a:pPr>
            <a:r>
              <a:rPr lang="en-US" sz="3600" smtClean="0">
                <a:cs typeface="+mj-cs"/>
              </a:rPr>
              <a:t>Phases in the DM Process (1 &amp; 2)</a:t>
            </a:r>
          </a:p>
        </p:txBody>
      </p:sp>
      <p:sp>
        <p:nvSpPr>
          <p:cNvPr id="1211400" name="Rectangle 8"/>
          <p:cNvSpPr>
            <a:spLocks noGrp="1" noChangeArrowheads="1"/>
          </p:cNvSpPr>
          <p:nvPr>
            <p:ph type="body" sz="half" idx="1"/>
          </p:nvPr>
        </p:nvSpPr>
        <p:spPr/>
        <p:txBody>
          <a:bodyPr/>
          <a:lstStyle/>
          <a:p>
            <a:pPr eaLnBrk="1" hangingPunct="1">
              <a:defRPr/>
            </a:pPr>
            <a:r>
              <a:rPr lang="en-US" smtClean="0">
                <a:cs typeface="+mn-cs"/>
              </a:rPr>
              <a:t>Business Understanding:</a:t>
            </a:r>
          </a:p>
          <a:p>
            <a:pPr lvl="1" eaLnBrk="1" hangingPunct="1">
              <a:defRPr/>
            </a:pPr>
            <a:r>
              <a:rPr lang="en-US" smtClean="0"/>
              <a:t>Statement of Business Objective</a:t>
            </a:r>
          </a:p>
          <a:p>
            <a:pPr lvl="1" eaLnBrk="1" hangingPunct="1">
              <a:defRPr/>
            </a:pPr>
            <a:r>
              <a:rPr lang="en-US" smtClean="0"/>
              <a:t>Statement of Data Mining objective</a:t>
            </a:r>
          </a:p>
          <a:p>
            <a:pPr lvl="1" eaLnBrk="1" hangingPunct="1">
              <a:defRPr/>
            </a:pPr>
            <a:r>
              <a:rPr lang="en-US" smtClean="0"/>
              <a:t>Statement of Success Criteria</a:t>
            </a:r>
          </a:p>
          <a:p>
            <a:pPr eaLnBrk="1" hangingPunct="1">
              <a:defRPr/>
            </a:pPr>
            <a:endParaRPr lang="en-US" smtClean="0">
              <a:cs typeface="+mn-cs"/>
            </a:endParaRPr>
          </a:p>
        </p:txBody>
      </p:sp>
      <p:sp>
        <p:nvSpPr>
          <p:cNvPr id="1211401" name="Rectangle 9"/>
          <p:cNvSpPr>
            <a:spLocks noGrp="1" noChangeArrowheads="1"/>
          </p:cNvSpPr>
          <p:nvPr>
            <p:ph type="body" sz="half" idx="2"/>
          </p:nvPr>
        </p:nvSpPr>
        <p:spPr/>
        <p:txBody>
          <a:bodyPr/>
          <a:lstStyle/>
          <a:p>
            <a:pPr eaLnBrk="1" hangingPunct="1">
              <a:defRPr/>
            </a:pPr>
            <a:r>
              <a:rPr lang="en-US" smtClean="0">
                <a:cs typeface="+mn-cs"/>
              </a:rPr>
              <a:t>Data Understanding</a:t>
            </a:r>
          </a:p>
          <a:p>
            <a:pPr lvl="1" eaLnBrk="1" hangingPunct="1">
              <a:defRPr/>
            </a:pPr>
            <a:r>
              <a:rPr lang="en-US" smtClean="0"/>
              <a:t>Explore the data and verify the quality</a:t>
            </a:r>
          </a:p>
          <a:p>
            <a:pPr lvl="1" eaLnBrk="1" hangingPunct="1">
              <a:defRPr/>
            </a:pPr>
            <a:r>
              <a:rPr lang="en-US" smtClean="0"/>
              <a:t>Find outliers</a:t>
            </a:r>
          </a:p>
          <a:p>
            <a:pPr eaLnBrk="1" hangingPunct="1">
              <a:defRPr/>
            </a:pPr>
            <a:endParaRPr lang="en-US" smtClean="0">
              <a:cs typeface="+mn-cs"/>
            </a:endParaRPr>
          </a:p>
        </p:txBody>
      </p:sp>
      <p:graphicFrame>
        <p:nvGraphicFramePr>
          <p:cNvPr id="115717" name="Object 5"/>
          <p:cNvGraphicFramePr>
            <a:graphicFrameLocks noChangeAspect="1"/>
          </p:cNvGraphicFramePr>
          <p:nvPr/>
        </p:nvGraphicFramePr>
        <p:xfrm>
          <a:off x="7010400" y="3124200"/>
          <a:ext cx="1814513" cy="1814513"/>
        </p:xfrm>
        <a:graphic>
          <a:graphicData uri="http://schemas.openxmlformats.org/presentationml/2006/ole">
            <mc:AlternateContent xmlns:mc="http://schemas.openxmlformats.org/markup-compatibility/2006">
              <mc:Choice xmlns:v="urn:schemas-microsoft-com:vml" Requires="v">
                <p:oleObj spid="_x0000_s1031"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3124200"/>
                        <a:ext cx="1814513" cy="18145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1398"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39114667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12422" name="Rectangle 6"/>
          <p:cNvSpPr>
            <a:spLocks noGrp="1" noChangeArrowheads="1"/>
          </p:cNvSpPr>
          <p:nvPr>
            <p:ph type="title"/>
          </p:nvPr>
        </p:nvSpPr>
        <p:spPr/>
        <p:txBody>
          <a:bodyPr/>
          <a:lstStyle/>
          <a:p>
            <a:pPr eaLnBrk="1" hangingPunct="1">
              <a:defRPr/>
            </a:pPr>
            <a:r>
              <a:rPr lang="en-US" smtClean="0">
                <a:cs typeface="+mj-cs"/>
              </a:rPr>
              <a:t>Phases in the DM Process (3)</a:t>
            </a:r>
          </a:p>
        </p:txBody>
      </p:sp>
      <p:sp>
        <p:nvSpPr>
          <p:cNvPr id="1212423" name="Rectangle 7"/>
          <p:cNvSpPr>
            <a:spLocks noGrp="1" noChangeArrowheads="1"/>
          </p:cNvSpPr>
          <p:nvPr>
            <p:ph type="body" idx="1"/>
          </p:nvPr>
        </p:nvSpPr>
        <p:spPr/>
        <p:txBody>
          <a:bodyPr/>
          <a:lstStyle/>
          <a:p>
            <a:pPr eaLnBrk="1" hangingPunct="1">
              <a:defRPr/>
            </a:pPr>
            <a:r>
              <a:rPr lang="en-US" smtClean="0">
                <a:cs typeface="+mn-cs"/>
              </a:rPr>
              <a:t>Data preparation:</a:t>
            </a:r>
          </a:p>
          <a:p>
            <a:pPr lvl="1" eaLnBrk="1" hangingPunct="1">
              <a:defRPr/>
            </a:pPr>
            <a:r>
              <a:rPr lang="en-US" smtClean="0"/>
              <a:t>Takes usually over 90% of our time</a:t>
            </a:r>
          </a:p>
          <a:p>
            <a:pPr lvl="2" eaLnBrk="1" hangingPunct="1">
              <a:defRPr/>
            </a:pPr>
            <a:r>
              <a:rPr lang="en-US" smtClean="0"/>
              <a:t>Collection</a:t>
            </a:r>
          </a:p>
          <a:p>
            <a:pPr lvl="2" eaLnBrk="1" hangingPunct="1">
              <a:defRPr/>
            </a:pPr>
            <a:r>
              <a:rPr lang="en-US" smtClean="0"/>
              <a:t>Assessment</a:t>
            </a:r>
          </a:p>
          <a:p>
            <a:pPr lvl="2" eaLnBrk="1" hangingPunct="1">
              <a:defRPr/>
            </a:pPr>
            <a:r>
              <a:rPr lang="en-US" smtClean="0"/>
              <a:t>Consolidation and Cleaning</a:t>
            </a:r>
          </a:p>
          <a:p>
            <a:pPr lvl="3" eaLnBrk="1" hangingPunct="1">
              <a:defRPr/>
            </a:pPr>
            <a:r>
              <a:rPr lang="en-US" smtClean="0"/>
              <a:t>table links, aggregation level, missing values, etc</a:t>
            </a:r>
          </a:p>
          <a:p>
            <a:pPr lvl="2" eaLnBrk="1" hangingPunct="1">
              <a:defRPr/>
            </a:pPr>
            <a:r>
              <a:rPr lang="en-US" smtClean="0"/>
              <a:t>Data selection</a:t>
            </a:r>
          </a:p>
          <a:p>
            <a:pPr lvl="3" eaLnBrk="1" hangingPunct="1">
              <a:defRPr/>
            </a:pPr>
            <a:r>
              <a:rPr lang="en-US" smtClean="0"/>
              <a:t>active role in ignoring non-contributory data?</a:t>
            </a:r>
          </a:p>
          <a:p>
            <a:pPr lvl="3" eaLnBrk="1" hangingPunct="1">
              <a:defRPr/>
            </a:pPr>
            <a:r>
              <a:rPr lang="en-US" smtClean="0"/>
              <a:t>outliers?</a:t>
            </a:r>
          </a:p>
          <a:p>
            <a:pPr lvl="3" eaLnBrk="1" hangingPunct="1">
              <a:defRPr/>
            </a:pPr>
            <a:r>
              <a:rPr lang="en-US" smtClean="0"/>
              <a:t>Use of samples</a:t>
            </a:r>
          </a:p>
          <a:p>
            <a:pPr lvl="3" eaLnBrk="1" hangingPunct="1">
              <a:defRPr/>
            </a:pPr>
            <a:r>
              <a:rPr lang="en-US" smtClean="0"/>
              <a:t>visualization tools</a:t>
            </a:r>
          </a:p>
          <a:p>
            <a:pPr lvl="2" eaLnBrk="1" hangingPunct="1">
              <a:defRPr/>
            </a:pPr>
            <a:r>
              <a:rPr lang="en-US" smtClean="0"/>
              <a:t>Transformations - create new variables</a:t>
            </a:r>
          </a:p>
        </p:txBody>
      </p:sp>
      <p:graphicFrame>
        <p:nvGraphicFramePr>
          <p:cNvPr id="117764" name="Object 4"/>
          <p:cNvGraphicFramePr>
            <a:graphicFrameLocks noChangeAspect="1"/>
          </p:cNvGraphicFramePr>
          <p:nvPr/>
        </p:nvGraphicFramePr>
        <p:xfrm>
          <a:off x="6415088" y="2362200"/>
          <a:ext cx="2728912" cy="2728913"/>
        </p:xfrm>
        <a:graphic>
          <a:graphicData uri="http://schemas.openxmlformats.org/presentationml/2006/ole">
            <mc:AlternateContent xmlns:mc="http://schemas.openxmlformats.org/markup-compatibility/2006">
              <mc:Choice xmlns:v="urn:schemas-microsoft-com:vml" Requires="v">
                <p:oleObj spid="_x0000_s98311"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2362200"/>
                        <a:ext cx="2728912" cy="27289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2421" name="Text Box 5"/>
          <p:cNvSpPr txBox="1">
            <a:spLocks noChangeArrowheads="1"/>
          </p:cNvSpPr>
          <p:nvPr/>
        </p:nvSpPr>
        <p:spPr bwMode="auto">
          <a:xfrm>
            <a:off x="0" y="60960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294247892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13446" name="Rectangle 6"/>
          <p:cNvSpPr>
            <a:spLocks noGrp="1" noChangeArrowheads="1"/>
          </p:cNvSpPr>
          <p:nvPr>
            <p:ph type="title"/>
          </p:nvPr>
        </p:nvSpPr>
        <p:spPr/>
        <p:txBody>
          <a:bodyPr/>
          <a:lstStyle/>
          <a:p>
            <a:pPr eaLnBrk="1" hangingPunct="1">
              <a:defRPr/>
            </a:pPr>
            <a:r>
              <a:rPr lang="en-US" smtClean="0">
                <a:cs typeface="+mj-cs"/>
              </a:rPr>
              <a:t>Phases in the DM Process (4)</a:t>
            </a:r>
          </a:p>
        </p:txBody>
      </p:sp>
      <p:sp>
        <p:nvSpPr>
          <p:cNvPr id="1213447" name="Rectangle 7"/>
          <p:cNvSpPr>
            <a:spLocks noGrp="1" noChangeArrowheads="1"/>
          </p:cNvSpPr>
          <p:nvPr>
            <p:ph type="body" idx="1"/>
          </p:nvPr>
        </p:nvSpPr>
        <p:spPr/>
        <p:txBody>
          <a:bodyPr/>
          <a:lstStyle/>
          <a:p>
            <a:pPr eaLnBrk="1" hangingPunct="1">
              <a:defRPr/>
            </a:pPr>
            <a:r>
              <a:rPr lang="en-US" smtClean="0">
                <a:cs typeface="+mn-cs"/>
              </a:rPr>
              <a:t>Model building</a:t>
            </a:r>
          </a:p>
          <a:p>
            <a:pPr lvl="1" eaLnBrk="1" hangingPunct="1">
              <a:defRPr/>
            </a:pPr>
            <a:r>
              <a:rPr lang="en-US" smtClean="0"/>
              <a:t>Selection of the modeling techniques is based upon the data mining objective</a:t>
            </a:r>
          </a:p>
          <a:p>
            <a:pPr lvl="1" eaLnBrk="1" hangingPunct="1">
              <a:defRPr/>
            </a:pPr>
            <a:r>
              <a:rPr lang="en-US" smtClean="0"/>
              <a:t>Modeling is an iterative process - different for supervised and unsupervised learning</a:t>
            </a:r>
          </a:p>
          <a:p>
            <a:pPr lvl="2" eaLnBrk="1" hangingPunct="1">
              <a:defRPr/>
            </a:pPr>
            <a:r>
              <a:rPr lang="en-US" smtClean="0"/>
              <a:t>May model for either description or prediction</a:t>
            </a:r>
          </a:p>
          <a:p>
            <a:pPr lvl="2" eaLnBrk="1" hangingPunct="1">
              <a:defRPr/>
            </a:pPr>
            <a:endParaRPr lang="en-US" smtClean="0"/>
          </a:p>
          <a:p>
            <a:pPr lvl="2" eaLnBrk="1" hangingPunct="1">
              <a:defRPr/>
            </a:pPr>
            <a:endParaRPr lang="en-US" smtClean="0"/>
          </a:p>
        </p:txBody>
      </p:sp>
      <p:graphicFrame>
        <p:nvGraphicFramePr>
          <p:cNvPr id="119812" name="Object 4"/>
          <p:cNvGraphicFramePr>
            <a:graphicFrameLocks noChangeAspect="1"/>
          </p:cNvGraphicFramePr>
          <p:nvPr/>
        </p:nvGraphicFramePr>
        <p:xfrm>
          <a:off x="6477000" y="4038600"/>
          <a:ext cx="2438400" cy="2438400"/>
        </p:xfrm>
        <a:graphic>
          <a:graphicData uri="http://schemas.openxmlformats.org/presentationml/2006/ole">
            <mc:AlternateContent xmlns:mc="http://schemas.openxmlformats.org/markup-compatibility/2006">
              <mc:Choice xmlns:v="urn:schemas-microsoft-com:vml" Requires="v">
                <p:oleObj spid="_x0000_s99335"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038600"/>
                        <a:ext cx="2438400" cy="24384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3445"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182561185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2014</a:t>
            </a:r>
            <a:endParaRPr lang="en-US"/>
          </a:p>
        </p:txBody>
      </p:sp>
      <p:sp>
        <p:nvSpPr>
          <p:cNvPr id="1214471" name="Rectangle 7"/>
          <p:cNvSpPr>
            <a:spLocks noGrp="1" noChangeArrowheads="1"/>
          </p:cNvSpPr>
          <p:nvPr>
            <p:ph type="title"/>
          </p:nvPr>
        </p:nvSpPr>
        <p:spPr/>
        <p:txBody>
          <a:bodyPr/>
          <a:lstStyle/>
          <a:p>
            <a:pPr eaLnBrk="1" hangingPunct="1">
              <a:defRPr/>
            </a:pPr>
            <a:r>
              <a:rPr lang="en-US" smtClean="0">
                <a:cs typeface="+mj-cs"/>
              </a:rPr>
              <a:t>Types of Models</a:t>
            </a:r>
          </a:p>
        </p:txBody>
      </p:sp>
      <p:sp>
        <p:nvSpPr>
          <p:cNvPr id="1214472" name="Rectangle 8"/>
          <p:cNvSpPr>
            <a:spLocks noGrp="1" noChangeArrowheads="1"/>
          </p:cNvSpPr>
          <p:nvPr>
            <p:ph type="body" sz="half" idx="1"/>
          </p:nvPr>
        </p:nvSpPr>
        <p:spPr/>
        <p:txBody>
          <a:bodyPr/>
          <a:lstStyle/>
          <a:p>
            <a:pPr eaLnBrk="1" hangingPunct="1">
              <a:defRPr/>
            </a:pPr>
            <a:r>
              <a:rPr lang="en-US" sz="2400" dirty="0" smtClean="0">
                <a:cs typeface="+mn-cs"/>
              </a:rPr>
              <a:t>Prediction Models for Predicting and Classifying</a:t>
            </a:r>
          </a:p>
          <a:p>
            <a:pPr lvl="1" eaLnBrk="1" hangingPunct="1">
              <a:defRPr/>
            </a:pPr>
            <a:r>
              <a:rPr lang="en-US" sz="2000" dirty="0" smtClean="0"/>
              <a:t>Regression algorithms (predict numeric outcome):  neural networks, rule induction, CART (OLS regression, GLM)</a:t>
            </a:r>
          </a:p>
          <a:p>
            <a:pPr lvl="1" eaLnBrk="1" hangingPunct="1">
              <a:defRPr/>
            </a:pPr>
            <a:r>
              <a:rPr lang="en-US" sz="2000" dirty="0" smtClean="0"/>
              <a:t>Classification algorithm predict symbolic outcome): </a:t>
            </a:r>
            <a:r>
              <a:rPr lang="en-US" sz="2000" dirty="0"/>
              <a:t>CHAID (</a:t>
            </a:r>
            <a:r>
              <a:rPr lang="en-US" sz="2000" dirty="0" err="1"/>
              <a:t>CHi</a:t>
            </a:r>
            <a:r>
              <a:rPr lang="en-US" sz="2000" dirty="0"/>
              <a:t>-squared Automatic Interaction </a:t>
            </a:r>
            <a:r>
              <a:rPr lang="en-US" sz="2000" dirty="0" smtClean="0"/>
              <a:t>Detection), C5.0 (discriminant analysis, logistic regression)</a:t>
            </a:r>
          </a:p>
        </p:txBody>
      </p:sp>
      <p:sp>
        <p:nvSpPr>
          <p:cNvPr id="1214473" name="Rectangle 9"/>
          <p:cNvSpPr>
            <a:spLocks noGrp="1" noChangeArrowheads="1"/>
          </p:cNvSpPr>
          <p:nvPr>
            <p:ph type="body" sz="half" idx="2"/>
          </p:nvPr>
        </p:nvSpPr>
        <p:spPr/>
        <p:txBody>
          <a:bodyPr/>
          <a:lstStyle/>
          <a:p>
            <a:pPr eaLnBrk="1" hangingPunct="1">
              <a:defRPr/>
            </a:pPr>
            <a:r>
              <a:rPr lang="en-US" sz="2400" smtClean="0">
                <a:cs typeface="+mn-cs"/>
              </a:rPr>
              <a:t>Descriptive Models for Grouping and Finding Associations</a:t>
            </a:r>
          </a:p>
          <a:p>
            <a:pPr lvl="1" eaLnBrk="1" hangingPunct="1">
              <a:defRPr/>
            </a:pPr>
            <a:r>
              <a:rPr lang="en-US" sz="2000" smtClean="0"/>
              <a:t>Clustering/Grouping algorithms:  K-means, Kohonen</a:t>
            </a:r>
          </a:p>
          <a:p>
            <a:pPr lvl="1" eaLnBrk="1" hangingPunct="1">
              <a:defRPr/>
            </a:pPr>
            <a:r>
              <a:rPr lang="en-US" sz="2000" smtClean="0"/>
              <a:t>Association algorithms:  apriori, GRI</a:t>
            </a:r>
          </a:p>
          <a:p>
            <a:pPr lvl="1" eaLnBrk="1" hangingPunct="1">
              <a:defRPr/>
            </a:pPr>
            <a:endParaRPr lang="en-US" sz="2000" smtClean="0"/>
          </a:p>
          <a:p>
            <a:pPr lvl="1" eaLnBrk="1" hangingPunct="1">
              <a:defRPr/>
            </a:pPr>
            <a:endParaRPr lang="en-US" sz="2000" smtClean="0"/>
          </a:p>
          <a:p>
            <a:pPr eaLnBrk="1" hangingPunct="1">
              <a:defRPr/>
            </a:pPr>
            <a:endParaRPr lang="en-US" sz="2400" smtClean="0">
              <a:cs typeface="+mn-cs"/>
            </a:endParaRPr>
          </a:p>
        </p:txBody>
      </p:sp>
      <p:graphicFrame>
        <p:nvGraphicFramePr>
          <p:cNvPr id="121861" name="Object 5"/>
          <p:cNvGraphicFramePr>
            <a:graphicFrameLocks noChangeAspect="1"/>
          </p:cNvGraphicFramePr>
          <p:nvPr/>
        </p:nvGraphicFramePr>
        <p:xfrm>
          <a:off x="6858000" y="4267200"/>
          <a:ext cx="1600200" cy="1600200"/>
        </p:xfrm>
        <a:graphic>
          <a:graphicData uri="http://schemas.openxmlformats.org/presentationml/2006/ole">
            <mc:AlternateContent xmlns:mc="http://schemas.openxmlformats.org/markup-compatibility/2006">
              <mc:Choice xmlns:v="urn:schemas-microsoft-com:vml" Requires="v">
                <p:oleObj spid="_x0000_s100359"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4267200"/>
                        <a:ext cx="1600200" cy="16002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4470"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1970238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69762" name="Rectangle 2"/>
          <p:cNvSpPr>
            <a:spLocks noGrp="1" noChangeArrowheads="1"/>
          </p:cNvSpPr>
          <p:nvPr>
            <p:ph type="title"/>
          </p:nvPr>
        </p:nvSpPr>
        <p:spPr/>
        <p:txBody>
          <a:bodyPr/>
          <a:lstStyle/>
          <a:p>
            <a:pPr eaLnBrk="1" hangingPunct="1">
              <a:defRPr/>
            </a:pPr>
            <a:r>
              <a:rPr lang="en-US" smtClean="0">
                <a:cs typeface="+mj-cs"/>
              </a:rPr>
              <a:t>Data Mining Algorithms</a:t>
            </a:r>
          </a:p>
        </p:txBody>
      </p:sp>
      <p:sp>
        <p:nvSpPr>
          <p:cNvPr id="1269763" name="Rectangle 3"/>
          <p:cNvSpPr>
            <a:spLocks noGrp="1" noChangeArrowheads="1"/>
          </p:cNvSpPr>
          <p:nvPr>
            <p:ph type="body" idx="1"/>
          </p:nvPr>
        </p:nvSpPr>
        <p:spPr/>
        <p:txBody>
          <a:bodyPr/>
          <a:lstStyle/>
          <a:p>
            <a:pPr eaLnBrk="1" hangingPunct="1">
              <a:defRPr/>
            </a:pPr>
            <a:r>
              <a:rPr lang="en-US" smtClean="0">
                <a:cs typeface="+mn-cs"/>
              </a:rPr>
              <a:t>Market Basket Analysis</a:t>
            </a:r>
          </a:p>
          <a:p>
            <a:pPr eaLnBrk="1" hangingPunct="1">
              <a:defRPr/>
            </a:pPr>
            <a:r>
              <a:rPr lang="en-US" smtClean="0">
                <a:cs typeface="+mn-cs"/>
              </a:rPr>
              <a:t>Memory-based reasoning</a:t>
            </a:r>
          </a:p>
          <a:p>
            <a:pPr eaLnBrk="1" hangingPunct="1">
              <a:defRPr/>
            </a:pPr>
            <a:r>
              <a:rPr lang="en-US" smtClean="0">
                <a:cs typeface="+mn-cs"/>
              </a:rPr>
              <a:t>Cluster detection</a:t>
            </a:r>
          </a:p>
          <a:p>
            <a:pPr eaLnBrk="1" hangingPunct="1">
              <a:defRPr/>
            </a:pPr>
            <a:r>
              <a:rPr lang="en-US" smtClean="0">
                <a:cs typeface="+mn-cs"/>
              </a:rPr>
              <a:t>Link analysis</a:t>
            </a:r>
          </a:p>
          <a:p>
            <a:pPr eaLnBrk="1" hangingPunct="1">
              <a:defRPr/>
            </a:pPr>
            <a:r>
              <a:rPr lang="en-US" smtClean="0">
                <a:cs typeface="+mn-cs"/>
              </a:rPr>
              <a:t>Decision trees and rule induction algorithms</a:t>
            </a:r>
          </a:p>
          <a:p>
            <a:pPr eaLnBrk="1" hangingPunct="1">
              <a:defRPr/>
            </a:pPr>
            <a:r>
              <a:rPr lang="en-US" smtClean="0">
                <a:cs typeface="+mn-cs"/>
              </a:rPr>
              <a:t>Neural Networks</a:t>
            </a:r>
          </a:p>
          <a:p>
            <a:pPr eaLnBrk="1" hangingPunct="1">
              <a:defRPr/>
            </a:pPr>
            <a:r>
              <a:rPr lang="en-US" smtClean="0">
                <a:cs typeface="+mn-cs"/>
              </a:rPr>
              <a:t>Genetic algorithms</a:t>
            </a:r>
          </a:p>
        </p:txBody>
      </p:sp>
    </p:spTree>
    <p:extLst>
      <p:ext uri="{BB962C8B-B14F-4D97-AF65-F5344CB8AC3E}">
        <p14:creationId xmlns:p14="http://schemas.microsoft.com/office/powerpoint/2010/main" val="22626081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2" name="Picture 12" descr="C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73150"/>
            <a:ext cx="8077200" cy="4413250"/>
          </a:xfrm>
          <a:prstGeom prst="rect">
            <a:avLst/>
          </a:prstGeom>
          <a:noFill/>
          <a:extLst>
            <a:ext uri="{909E8E84-426E-40dd-AFC4-6F175D3DCCD1}">
              <a14:hiddenFill xmlns:a14="http://schemas.microsoft.com/office/drawing/2010/main">
                <a:solidFill>
                  <a:srgbClr val="FFFFFF"/>
                </a:solidFill>
              </a14:hiddenFill>
            </a:ext>
          </a:extLst>
        </p:spPr>
      </p:pic>
      <p:sp>
        <p:nvSpPr>
          <p:cNvPr id="25614" name="Text Box 14"/>
          <p:cNvSpPr txBox="1">
            <a:spLocks noChangeArrowheads="1"/>
          </p:cNvSpPr>
          <p:nvPr/>
        </p:nvSpPr>
        <p:spPr bwMode="auto">
          <a:xfrm>
            <a:off x="2568575" y="4648200"/>
            <a:ext cx="403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E</a:t>
            </a:r>
          </a:p>
        </p:txBody>
      </p:sp>
      <p:sp>
        <p:nvSpPr>
          <p:cNvPr id="25615" name="Text Box 15"/>
          <p:cNvSpPr txBox="1">
            <a:spLocks noChangeArrowheads="1"/>
          </p:cNvSpPr>
          <p:nvPr/>
        </p:nvSpPr>
        <p:spPr bwMode="auto">
          <a:xfrm>
            <a:off x="3570288" y="3733800"/>
            <a:ext cx="39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T</a:t>
            </a:r>
          </a:p>
        </p:txBody>
      </p:sp>
      <p:sp>
        <p:nvSpPr>
          <p:cNvPr id="25616" name="Text Box 16"/>
          <p:cNvSpPr txBox="1">
            <a:spLocks noChangeArrowheads="1"/>
          </p:cNvSpPr>
          <p:nvPr/>
        </p:nvSpPr>
        <p:spPr bwMode="auto">
          <a:xfrm>
            <a:off x="4572000" y="2743200"/>
            <a:ext cx="393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L</a:t>
            </a:r>
          </a:p>
        </p:txBody>
      </p:sp>
      <p:sp>
        <p:nvSpPr>
          <p:cNvPr id="25617" name="Text Box 17"/>
          <p:cNvSpPr txBox="1">
            <a:spLocks noChangeArrowheads="1"/>
          </p:cNvSpPr>
          <p:nvPr/>
        </p:nvSpPr>
        <p:spPr bwMode="auto">
          <a:xfrm>
            <a:off x="5105400" y="3013075"/>
            <a:ext cx="13112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990000"/>
                </a:solidFill>
                <a:latin typeface="Times New Roman" charset="0"/>
              </a:rPr>
              <a:t>One, company-wide warehouse</a:t>
            </a:r>
          </a:p>
        </p:txBody>
      </p:sp>
      <p:sp>
        <p:nvSpPr>
          <p:cNvPr id="25618" name="Text Box 18"/>
          <p:cNvSpPr txBox="1">
            <a:spLocks noChangeArrowheads="1"/>
          </p:cNvSpPr>
          <p:nvPr/>
        </p:nvSpPr>
        <p:spPr bwMode="auto">
          <a:xfrm>
            <a:off x="609600" y="5562600"/>
            <a:ext cx="827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a:solidFill>
                  <a:srgbClr val="990000"/>
                </a:solidFill>
                <a:latin typeface="Times New Roman" charset="0"/>
              </a:rPr>
              <a:t>Periodic extraction </a:t>
            </a:r>
            <a:r>
              <a:rPr lang="en-US" sz="2400">
                <a:solidFill>
                  <a:srgbClr val="990000"/>
                </a:solidFill>
                <a:latin typeface="Times New Roman" charset="0"/>
                <a:sym typeface="Wingdings" charset="0"/>
              </a:rPr>
              <a:t> data is not completely current in warehouse</a:t>
            </a:r>
            <a:endParaRPr lang="en-US" sz="2400">
              <a:solidFill>
                <a:srgbClr val="990000"/>
              </a:solidFill>
              <a:latin typeface="Times New Roman" charset="0"/>
            </a:endParaRPr>
          </a:p>
        </p:txBody>
      </p:sp>
      <p:sp>
        <p:nvSpPr>
          <p:cNvPr id="3" name="Title 2"/>
          <p:cNvSpPr>
            <a:spLocks noGrp="1"/>
          </p:cNvSpPr>
          <p:nvPr>
            <p:ph type="title"/>
          </p:nvPr>
        </p:nvSpPr>
        <p:spPr/>
        <p:txBody>
          <a:bodyPr/>
          <a:lstStyle/>
          <a:p>
            <a:r>
              <a:rPr lang="en-US" sz="3200" dirty="0"/>
              <a:t>Generic two-level data warehousing architecture</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629843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14"/>
                                        </p:tgtEl>
                                        <p:attrNameLst>
                                          <p:attrName>style.visibility</p:attrName>
                                        </p:attrNameLst>
                                      </p:cBhvr>
                                      <p:to>
                                        <p:strVal val="visible"/>
                                      </p:to>
                                    </p:set>
                                    <p:anim calcmode="lin" valueType="num">
                                      <p:cBhvr additive="base">
                                        <p:cTn id="7" dur="500" fill="hold"/>
                                        <p:tgtEl>
                                          <p:spTgt spid="25614"/>
                                        </p:tgtEl>
                                        <p:attrNameLst>
                                          <p:attrName>ppt_x</p:attrName>
                                        </p:attrNameLst>
                                      </p:cBhvr>
                                      <p:tavLst>
                                        <p:tav tm="0">
                                          <p:val>
                                            <p:strVal val="#ppt_x"/>
                                          </p:val>
                                        </p:tav>
                                        <p:tav tm="100000">
                                          <p:val>
                                            <p:strVal val="#ppt_x"/>
                                          </p:val>
                                        </p:tav>
                                      </p:tavLst>
                                    </p:anim>
                                    <p:anim calcmode="lin" valueType="num">
                                      <p:cBhvr additive="base">
                                        <p:cTn id="8" dur="500" fill="hold"/>
                                        <p:tgtEl>
                                          <p:spTgt spid="256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5618"/>
                                        </p:tgtEl>
                                        <p:attrNameLst>
                                          <p:attrName>style.visibility</p:attrName>
                                        </p:attrNameLst>
                                      </p:cBhvr>
                                      <p:to>
                                        <p:strVal val="visible"/>
                                      </p:to>
                                    </p:set>
                                    <p:animEffect transition="in" filter="slide(fromBottom)">
                                      <p:cBhvr>
                                        <p:cTn id="13" dur="500"/>
                                        <p:tgtEl>
                                          <p:spTgt spid="2561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5615"/>
                                        </p:tgtEl>
                                        <p:attrNameLst>
                                          <p:attrName>style.visibility</p:attrName>
                                        </p:attrNameLst>
                                      </p:cBhvr>
                                      <p:to>
                                        <p:strVal val="visible"/>
                                      </p:to>
                                    </p:set>
                                    <p:anim calcmode="lin" valueType="num">
                                      <p:cBhvr additive="base">
                                        <p:cTn id="18" dur="500" fill="hold"/>
                                        <p:tgtEl>
                                          <p:spTgt spid="25615"/>
                                        </p:tgtEl>
                                        <p:attrNameLst>
                                          <p:attrName>ppt_x</p:attrName>
                                        </p:attrNameLst>
                                      </p:cBhvr>
                                      <p:tavLst>
                                        <p:tav tm="0">
                                          <p:val>
                                            <p:strVal val="#ppt_x"/>
                                          </p:val>
                                        </p:tav>
                                        <p:tav tm="100000">
                                          <p:val>
                                            <p:strVal val="#ppt_x"/>
                                          </p:val>
                                        </p:tav>
                                      </p:tavLst>
                                    </p:anim>
                                    <p:anim calcmode="lin" valueType="num">
                                      <p:cBhvr additive="base">
                                        <p:cTn id="19" dur="500" fill="hold"/>
                                        <p:tgtEl>
                                          <p:spTgt spid="2561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616"/>
                                        </p:tgtEl>
                                        <p:attrNameLst>
                                          <p:attrName>style.visibility</p:attrName>
                                        </p:attrNameLst>
                                      </p:cBhvr>
                                      <p:to>
                                        <p:strVal val="visible"/>
                                      </p:to>
                                    </p:set>
                                    <p:anim calcmode="lin" valueType="num">
                                      <p:cBhvr additive="base">
                                        <p:cTn id="24" dur="500" fill="hold"/>
                                        <p:tgtEl>
                                          <p:spTgt spid="25616"/>
                                        </p:tgtEl>
                                        <p:attrNameLst>
                                          <p:attrName>ppt_x</p:attrName>
                                        </p:attrNameLst>
                                      </p:cBhvr>
                                      <p:tavLst>
                                        <p:tav tm="0">
                                          <p:val>
                                            <p:strVal val="#ppt_x"/>
                                          </p:val>
                                        </p:tav>
                                        <p:tav tm="100000">
                                          <p:val>
                                            <p:strVal val="#ppt_x"/>
                                          </p:val>
                                        </p:tav>
                                      </p:tavLst>
                                    </p:anim>
                                    <p:anim calcmode="lin" valueType="num">
                                      <p:cBhvr additive="base">
                                        <p:cTn id="25" dur="500" fill="hold"/>
                                        <p:tgtEl>
                                          <p:spTgt spid="2561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25617"/>
                                        </p:tgtEl>
                                        <p:attrNameLst>
                                          <p:attrName>style.visibility</p:attrName>
                                        </p:attrNameLst>
                                      </p:cBhvr>
                                      <p:to>
                                        <p:strVal val="visible"/>
                                      </p:to>
                                    </p:set>
                                    <p:animEffect transition="in" filter="checkerboard(across)">
                                      <p:cBhvr>
                                        <p:cTn id="30" dur="5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utoUpdateAnimBg="0"/>
      <p:bldP spid="25615" grpId="0" autoUpdateAnimBg="0"/>
      <p:bldP spid="25616" grpId="0" autoUpdateAnimBg="0"/>
      <p:bldP spid="25617" grpId="0" autoUpdateAnimBg="0"/>
      <p:bldP spid="2561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77954" name="Rectangle 2"/>
          <p:cNvSpPr>
            <a:spLocks noGrp="1" noChangeArrowheads="1"/>
          </p:cNvSpPr>
          <p:nvPr>
            <p:ph type="title"/>
          </p:nvPr>
        </p:nvSpPr>
        <p:spPr/>
        <p:txBody>
          <a:bodyPr/>
          <a:lstStyle/>
          <a:p>
            <a:pPr eaLnBrk="1" hangingPunct="1">
              <a:defRPr/>
            </a:pPr>
            <a:r>
              <a:rPr lang="en-US" smtClean="0">
                <a:cs typeface="+mj-cs"/>
              </a:rPr>
              <a:t>Market Basket Analysis</a:t>
            </a:r>
          </a:p>
        </p:txBody>
      </p:sp>
      <p:sp>
        <p:nvSpPr>
          <p:cNvPr id="1277955" name="Rectangle 3"/>
          <p:cNvSpPr>
            <a:spLocks noGrp="1" noChangeArrowheads="1"/>
          </p:cNvSpPr>
          <p:nvPr>
            <p:ph type="body" idx="1"/>
          </p:nvPr>
        </p:nvSpPr>
        <p:spPr/>
        <p:txBody>
          <a:bodyPr/>
          <a:lstStyle/>
          <a:p>
            <a:pPr eaLnBrk="1" hangingPunct="1">
              <a:defRPr/>
            </a:pPr>
            <a:r>
              <a:rPr lang="en-US" smtClean="0">
                <a:cs typeface="+mn-cs"/>
              </a:rPr>
              <a:t>A type of clustering used to predict purchase patterns.</a:t>
            </a:r>
          </a:p>
          <a:p>
            <a:pPr eaLnBrk="1" hangingPunct="1">
              <a:defRPr/>
            </a:pPr>
            <a:r>
              <a:rPr lang="en-US" smtClean="0">
                <a:cs typeface="+mn-cs"/>
              </a:rPr>
              <a:t>Identify the products likely to be purchased in conjunction with other products</a:t>
            </a:r>
          </a:p>
          <a:p>
            <a:pPr lvl="1" eaLnBrk="1" hangingPunct="1">
              <a:defRPr/>
            </a:pPr>
            <a:r>
              <a:rPr lang="en-US" smtClean="0"/>
              <a:t>E.g., the famous (and apocryphal) story that men who buy diapers on Friday nights also buy beer.</a:t>
            </a:r>
          </a:p>
        </p:txBody>
      </p:sp>
    </p:spTree>
    <p:extLst>
      <p:ext uri="{BB962C8B-B14F-4D97-AF65-F5344CB8AC3E}">
        <p14:creationId xmlns:p14="http://schemas.microsoft.com/office/powerpoint/2010/main" val="153158213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78978" name="Rectangle 2"/>
          <p:cNvSpPr>
            <a:spLocks noGrp="1" noChangeArrowheads="1"/>
          </p:cNvSpPr>
          <p:nvPr>
            <p:ph type="title"/>
          </p:nvPr>
        </p:nvSpPr>
        <p:spPr/>
        <p:txBody>
          <a:bodyPr/>
          <a:lstStyle/>
          <a:p>
            <a:pPr eaLnBrk="1" hangingPunct="1">
              <a:defRPr/>
            </a:pPr>
            <a:r>
              <a:rPr lang="en-US" smtClean="0">
                <a:cs typeface="+mj-cs"/>
              </a:rPr>
              <a:t>Memory-based reasoning</a:t>
            </a:r>
          </a:p>
        </p:txBody>
      </p:sp>
      <p:sp>
        <p:nvSpPr>
          <p:cNvPr id="1278979" name="Rectangle 3"/>
          <p:cNvSpPr>
            <a:spLocks noGrp="1" noChangeArrowheads="1"/>
          </p:cNvSpPr>
          <p:nvPr>
            <p:ph type="body" idx="1"/>
          </p:nvPr>
        </p:nvSpPr>
        <p:spPr/>
        <p:txBody>
          <a:bodyPr/>
          <a:lstStyle/>
          <a:p>
            <a:pPr eaLnBrk="1" hangingPunct="1">
              <a:defRPr/>
            </a:pPr>
            <a:r>
              <a:rPr lang="en-US" smtClean="0">
                <a:cs typeface="+mn-cs"/>
              </a:rPr>
              <a:t>Use known instances of a model to make predictions about unknown instances.</a:t>
            </a:r>
          </a:p>
          <a:p>
            <a:pPr eaLnBrk="1" hangingPunct="1">
              <a:defRPr/>
            </a:pPr>
            <a:r>
              <a:rPr lang="en-US" smtClean="0">
                <a:cs typeface="+mn-cs"/>
              </a:rPr>
              <a:t>Could be used for sales forecasting or fraud detection  by working from known cases to predict new cases</a:t>
            </a:r>
          </a:p>
        </p:txBody>
      </p:sp>
    </p:spTree>
    <p:extLst>
      <p:ext uri="{BB962C8B-B14F-4D97-AF65-F5344CB8AC3E}">
        <p14:creationId xmlns:p14="http://schemas.microsoft.com/office/powerpoint/2010/main" val="66742553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80002" name="Rectangle 2"/>
          <p:cNvSpPr>
            <a:spLocks noGrp="1" noChangeArrowheads="1"/>
          </p:cNvSpPr>
          <p:nvPr>
            <p:ph type="title"/>
          </p:nvPr>
        </p:nvSpPr>
        <p:spPr/>
        <p:txBody>
          <a:bodyPr/>
          <a:lstStyle/>
          <a:p>
            <a:pPr eaLnBrk="1" hangingPunct="1">
              <a:defRPr/>
            </a:pPr>
            <a:r>
              <a:rPr lang="en-US" smtClean="0">
                <a:cs typeface="+mj-cs"/>
              </a:rPr>
              <a:t>Cluster detection</a:t>
            </a:r>
          </a:p>
        </p:txBody>
      </p:sp>
      <p:sp>
        <p:nvSpPr>
          <p:cNvPr id="1280003" name="Rectangle 3"/>
          <p:cNvSpPr>
            <a:spLocks noGrp="1" noChangeArrowheads="1"/>
          </p:cNvSpPr>
          <p:nvPr>
            <p:ph type="body" idx="1"/>
          </p:nvPr>
        </p:nvSpPr>
        <p:spPr/>
        <p:txBody>
          <a:bodyPr/>
          <a:lstStyle/>
          <a:p>
            <a:pPr eaLnBrk="1" hangingPunct="1">
              <a:defRPr/>
            </a:pPr>
            <a:r>
              <a:rPr lang="en-US" smtClean="0">
                <a:cs typeface="+mn-cs"/>
              </a:rPr>
              <a:t>Finds data records that are similar to each other.</a:t>
            </a:r>
          </a:p>
          <a:p>
            <a:pPr eaLnBrk="1" hangingPunct="1">
              <a:defRPr/>
            </a:pPr>
            <a:r>
              <a:rPr lang="en-US" smtClean="0">
                <a:cs typeface="+mn-cs"/>
              </a:rPr>
              <a:t>K-nearest neighbors (where K represents the mathematical distance to the nearest similar record) is an example of one clustering algorithm</a:t>
            </a:r>
          </a:p>
          <a:p>
            <a:pPr eaLnBrk="1" hangingPunct="1">
              <a:defRPr/>
            </a:pPr>
            <a:endParaRPr lang="en-US" smtClean="0">
              <a:cs typeface="+mn-cs"/>
            </a:endParaRPr>
          </a:p>
        </p:txBody>
      </p:sp>
    </p:spTree>
    <p:extLst>
      <p:ext uri="{BB962C8B-B14F-4D97-AF65-F5344CB8AC3E}">
        <p14:creationId xmlns:p14="http://schemas.microsoft.com/office/powerpoint/2010/main" val="2169480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2014</a:t>
            </a:r>
            <a:endParaRPr lang="en-US"/>
          </a:p>
        </p:txBody>
      </p:sp>
      <p:sp>
        <p:nvSpPr>
          <p:cNvPr id="1220615" name="Rectangle 7"/>
          <p:cNvSpPr>
            <a:spLocks noGrp="1" noChangeArrowheads="1"/>
          </p:cNvSpPr>
          <p:nvPr>
            <p:ph type="title"/>
          </p:nvPr>
        </p:nvSpPr>
        <p:spPr/>
        <p:txBody>
          <a:bodyPr/>
          <a:lstStyle/>
          <a:p>
            <a:pPr eaLnBrk="1" hangingPunct="1">
              <a:defRPr/>
            </a:pPr>
            <a:r>
              <a:rPr lang="en-US" smtClean="0">
                <a:cs typeface="+mj-cs"/>
              </a:rPr>
              <a:t>Kohonen Network</a:t>
            </a:r>
          </a:p>
        </p:txBody>
      </p:sp>
      <p:sp>
        <p:nvSpPr>
          <p:cNvPr id="1220616" name="Rectangle 8"/>
          <p:cNvSpPr>
            <a:spLocks noGrp="1" noChangeArrowheads="1"/>
          </p:cNvSpPr>
          <p:nvPr>
            <p:ph type="body" idx="1"/>
          </p:nvPr>
        </p:nvSpPr>
        <p:spPr>
          <a:xfrm>
            <a:off x="457200" y="1219200"/>
            <a:ext cx="3581400" cy="4953000"/>
          </a:xfrm>
        </p:spPr>
        <p:txBody>
          <a:bodyPr/>
          <a:lstStyle/>
          <a:p>
            <a:pPr eaLnBrk="1" hangingPunct="1">
              <a:defRPr/>
            </a:pPr>
            <a:r>
              <a:rPr lang="en-US" smtClean="0">
                <a:cs typeface="+mn-cs"/>
              </a:rPr>
              <a:t>Description</a:t>
            </a:r>
          </a:p>
          <a:p>
            <a:pPr eaLnBrk="1" hangingPunct="1">
              <a:defRPr/>
            </a:pPr>
            <a:r>
              <a:rPr lang="en-US" smtClean="0">
                <a:cs typeface="+mn-cs"/>
              </a:rPr>
              <a:t>unsupervised</a:t>
            </a:r>
          </a:p>
          <a:p>
            <a:pPr eaLnBrk="1" hangingPunct="1">
              <a:defRPr/>
            </a:pPr>
            <a:r>
              <a:rPr lang="en-US" smtClean="0">
                <a:cs typeface="+mn-cs"/>
              </a:rPr>
              <a:t>seeks to describe dataset in terms of natural clusters of cases</a:t>
            </a:r>
          </a:p>
          <a:p>
            <a:pPr lvl="1" eaLnBrk="1" hangingPunct="1">
              <a:defRPr/>
            </a:pPr>
            <a:endParaRPr lang="en-US" smtClean="0"/>
          </a:p>
        </p:txBody>
      </p:sp>
      <p:pic>
        <p:nvPicPr>
          <p:cNvPr id="132100" name="Picture 4" descr="clu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971800"/>
            <a:ext cx="48783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2101" name="Object 5"/>
          <p:cNvGraphicFramePr>
            <a:graphicFrameLocks noChangeAspect="1"/>
          </p:cNvGraphicFramePr>
          <p:nvPr/>
        </p:nvGraphicFramePr>
        <p:xfrm>
          <a:off x="7848600" y="1524000"/>
          <a:ext cx="1066800" cy="1066800"/>
        </p:xfrm>
        <a:graphic>
          <a:graphicData uri="http://schemas.openxmlformats.org/presentationml/2006/ole">
            <mc:AlternateContent xmlns:mc="http://schemas.openxmlformats.org/markup-compatibility/2006">
              <mc:Choice xmlns:v="urn:schemas-microsoft-com:vml" Requires="v">
                <p:oleObj spid="_x0000_s101383" name="Bitmap Image" r:id="rId5" imgW="3629532" imgH="3629532" progId="Paint.Picture">
                  <p:embed/>
                </p:oleObj>
              </mc:Choice>
              <mc:Fallback>
                <p:oleObj name="Bitmap Image" r:id="rId5" imgW="3629532" imgH="362953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0614"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400499353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81026" name="Rectangle 2"/>
          <p:cNvSpPr>
            <a:spLocks noGrp="1" noChangeArrowheads="1"/>
          </p:cNvSpPr>
          <p:nvPr>
            <p:ph type="title"/>
          </p:nvPr>
        </p:nvSpPr>
        <p:spPr/>
        <p:txBody>
          <a:bodyPr/>
          <a:lstStyle/>
          <a:p>
            <a:pPr eaLnBrk="1" hangingPunct="1">
              <a:defRPr/>
            </a:pPr>
            <a:r>
              <a:rPr lang="en-US" smtClean="0">
                <a:cs typeface="+mj-cs"/>
              </a:rPr>
              <a:t>Link analysis</a:t>
            </a:r>
          </a:p>
        </p:txBody>
      </p:sp>
      <p:sp>
        <p:nvSpPr>
          <p:cNvPr id="1281027" name="Rectangle 3"/>
          <p:cNvSpPr>
            <a:spLocks noGrp="1" noChangeArrowheads="1"/>
          </p:cNvSpPr>
          <p:nvPr>
            <p:ph type="body" idx="1"/>
          </p:nvPr>
        </p:nvSpPr>
        <p:spPr/>
        <p:txBody>
          <a:bodyPr/>
          <a:lstStyle/>
          <a:p>
            <a:pPr eaLnBrk="1" hangingPunct="1">
              <a:defRPr/>
            </a:pPr>
            <a:r>
              <a:rPr lang="en-US" smtClean="0">
                <a:cs typeface="+mn-cs"/>
              </a:rPr>
              <a:t>Follows relationships between records to discover patterns</a:t>
            </a:r>
          </a:p>
          <a:p>
            <a:pPr eaLnBrk="1" hangingPunct="1">
              <a:defRPr/>
            </a:pPr>
            <a:r>
              <a:rPr lang="en-US" smtClean="0">
                <a:cs typeface="+mn-cs"/>
              </a:rPr>
              <a:t>Link analysis can provide the basis for various affinity marketing programs</a:t>
            </a:r>
          </a:p>
          <a:p>
            <a:pPr eaLnBrk="1" hangingPunct="1">
              <a:defRPr/>
            </a:pPr>
            <a:r>
              <a:rPr lang="en-US" smtClean="0">
                <a:cs typeface="+mn-cs"/>
              </a:rPr>
              <a:t>Similar to Markov transition analysis methods where probabilities are calculated for each observed transition.</a:t>
            </a:r>
          </a:p>
        </p:txBody>
      </p:sp>
    </p:spTree>
    <p:extLst>
      <p:ext uri="{BB962C8B-B14F-4D97-AF65-F5344CB8AC3E}">
        <p14:creationId xmlns:p14="http://schemas.microsoft.com/office/powerpoint/2010/main" val="120588833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74882" name="Rectangle 2"/>
          <p:cNvSpPr>
            <a:spLocks noGrp="1" noChangeArrowheads="1"/>
          </p:cNvSpPr>
          <p:nvPr>
            <p:ph type="title"/>
          </p:nvPr>
        </p:nvSpPr>
        <p:spPr/>
        <p:txBody>
          <a:bodyPr/>
          <a:lstStyle/>
          <a:p>
            <a:pPr eaLnBrk="1" hangingPunct="1">
              <a:defRPr/>
            </a:pPr>
            <a:r>
              <a:rPr lang="en-US" sz="2400" smtClean="0">
                <a:cs typeface="+mj-cs"/>
              </a:rPr>
              <a:t>Decision trees and rule induction algorithms</a:t>
            </a:r>
          </a:p>
        </p:txBody>
      </p:sp>
      <p:sp>
        <p:nvSpPr>
          <p:cNvPr id="1274883" name="Rectangle 3"/>
          <p:cNvSpPr>
            <a:spLocks noGrp="1" noChangeArrowheads="1"/>
          </p:cNvSpPr>
          <p:nvPr>
            <p:ph type="body" idx="1"/>
          </p:nvPr>
        </p:nvSpPr>
        <p:spPr/>
        <p:txBody>
          <a:bodyPr/>
          <a:lstStyle/>
          <a:p>
            <a:pPr eaLnBrk="1" hangingPunct="1">
              <a:defRPr/>
            </a:pPr>
            <a:r>
              <a:rPr lang="en-US" smtClean="0">
                <a:cs typeface="+mn-cs"/>
              </a:rPr>
              <a:t>Pulls rules out of a mass of data using classification and regression trees (CART) or Chi-Square automatic interaction detectors (CHAID)</a:t>
            </a:r>
          </a:p>
          <a:p>
            <a:pPr eaLnBrk="1" hangingPunct="1">
              <a:defRPr/>
            </a:pPr>
            <a:r>
              <a:rPr lang="en-US" smtClean="0">
                <a:cs typeface="+mn-cs"/>
              </a:rPr>
              <a:t>These algorithms produce explicit rules, which make understanding the results simpler</a:t>
            </a:r>
          </a:p>
        </p:txBody>
      </p:sp>
    </p:spTree>
    <p:extLst>
      <p:ext uri="{BB962C8B-B14F-4D97-AF65-F5344CB8AC3E}">
        <p14:creationId xmlns:p14="http://schemas.microsoft.com/office/powerpoint/2010/main" val="83914119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quarter" idx="10"/>
          </p:nvPr>
        </p:nvSpPr>
        <p:spPr/>
        <p:txBody>
          <a:bodyPr/>
          <a:lstStyle/>
          <a:p>
            <a:pPr>
              <a:defRPr/>
            </a:pPr>
            <a:r>
              <a:rPr lang="en-US" smtClean="0"/>
              <a:t>IS 257 – Fall 2014</a:t>
            </a:r>
            <a:endParaRPr lang="en-US"/>
          </a:p>
        </p:txBody>
      </p:sp>
      <p:sp>
        <p:nvSpPr>
          <p:cNvPr id="1217538" name="Rectangle 2"/>
          <p:cNvSpPr>
            <a:spLocks noGrp="1" noChangeArrowheads="1"/>
          </p:cNvSpPr>
          <p:nvPr>
            <p:ph type="title"/>
          </p:nvPr>
        </p:nvSpPr>
        <p:spPr/>
        <p:txBody>
          <a:bodyPr/>
          <a:lstStyle/>
          <a:p>
            <a:pPr algn="ctr" eaLnBrk="1" hangingPunct="1">
              <a:defRPr/>
            </a:pPr>
            <a:r>
              <a:rPr lang="en-US" smtClean="0">
                <a:cs typeface="+mj-cs"/>
              </a:rPr>
              <a:t>Rule Induction</a:t>
            </a:r>
          </a:p>
        </p:txBody>
      </p:sp>
      <p:sp>
        <p:nvSpPr>
          <p:cNvPr id="1217539" name="Rectangle 3"/>
          <p:cNvSpPr>
            <a:spLocks noGrp="1" noChangeArrowheads="1"/>
          </p:cNvSpPr>
          <p:nvPr>
            <p:ph type="body" sz="half" idx="1"/>
          </p:nvPr>
        </p:nvSpPr>
        <p:spPr/>
        <p:txBody>
          <a:bodyPr/>
          <a:lstStyle/>
          <a:p>
            <a:pPr eaLnBrk="1" hangingPunct="1">
              <a:lnSpc>
                <a:spcPct val="80000"/>
              </a:lnSpc>
              <a:defRPr/>
            </a:pPr>
            <a:r>
              <a:rPr lang="en-US" sz="2800" smtClean="0">
                <a:cs typeface="+mn-cs"/>
              </a:rPr>
              <a:t>Description</a:t>
            </a:r>
          </a:p>
          <a:p>
            <a:pPr lvl="1" eaLnBrk="1" hangingPunct="1">
              <a:lnSpc>
                <a:spcPct val="80000"/>
              </a:lnSpc>
              <a:defRPr/>
            </a:pPr>
            <a:r>
              <a:rPr lang="en-US" sz="2000" smtClean="0">
                <a:latin typeface="Times" charset="0"/>
              </a:rPr>
              <a:t>Produces decision trees:</a:t>
            </a:r>
          </a:p>
          <a:p>
            <a:pPr lvl="2" eaLnBrk="1" hangingPunct="1">
              <a:lnSpc>
                <a:spcPct val="80000"/>
              </a:lnSpc>
              <a:defRPr/>
            </a:pPr>
            <a:r>
              <a:rPr lang="en-US" sz="1800" smtClean="0">
                <a:latin typeface="Times" charset="0"/>
              </a:rPr>
              <a:t> income &lt; $40K</a:t>
            </a:r>
          </a:p>
          <a:p>
            <a:pPr lvl="3" eaLnBrk="1" hangingPunct="1">
              <a:lnSpc>
                <a:spcPct val="80000"/>
              </a:lnSpc>
              <a:defRPr/>
            </a:pPr>
            <a:r>
              <a:rPr lang="en-US" sz="1600" smtClean="0">
                <a:latin typeface="Times" charset="0"/>
              </a:rPr>
              <a:t>job &gt; 5 yrs then </a:t>
            </a:r>
            <a:r>
              <a:rPr lang="en-US" sz="1600" i="1" smtClean="0">
                <a:latin typeface="Times" charset="0"/>
              </a:rPr>
              <a:t>good risk</a:t>
            </a:r>
          </a:p>
          <a:p>
            <a:pPr lvl="3" eaLnBrk="1" hangingPunct="1">
              <a:lnSpc>
                <a:spcPct val="80000"/>
              </a:lnSpc>
              <a:defRPr/>
            </a:pPr>
            <a:r>
              <a:rPr lang="en-US" sz="1600" smtClean="0">
                <a:latin typeface="Times" charset="0"/>
              </a:rPr>
              <a:t>job &lt; 5 yrs then </a:t>
            </a:r>
            <a:r>
              <a:rPr lang="en-US" sz="1600" i="1" smtClean="0">
                <a:latin typeface="Times" charset="0"/>
              </a:rPr>
              <a:t>bad risk</a:t>
            </a:r>
          </a:p>
          <a:p>
            <a:pPr lvl="2" eaLnBrk="1" hangingPunct="1">
              <a:lnSpc>
                <a:spcPct val="80000"/>
              </a:lnSpc>
              <a:defRPr/>
            </a:pPr>
            <a:r>
              <a:rPr lang="en-US" sz="1800" smtClean="0">
                <a:latin typeface="Times" charset="0"/>
              </a:rPr>
              <a:t>income &gt; $40K</a:t>
            </a:r>
          </a:p>
          <a:p>
            <a:pPr lvl="3" eaLnBrk="1" hangingPunct="1">
              <a:lnSpc>
                <a:spcPct val="80000"/>
              </a:lnSpc>
              <a:defRPr/>
            </a:pPr>
            <a:r>
              <a:rPr lang="en-US" sz="1600" smtClean="0">
                <a:latin typeface="Times" charset="0"/>
              </a:rPr>
              <a:t>high debt then </a:t>
            </a:r>
            <a:r>
              <a:rPr lang="en-US" sz="1600" i="1" smtClean="0">
                <a:latin typeface="Times" charset="0"/>
              </a:rPr>
              <a:t>bad risk</a:t>
            </a:r>
          </a:p>
          <a:p>
            <a:pPr lvl="3" eaLnBrk="1" hangingPunct="1">
              <a:lnSpc>
                <a:spcPct val="80000"/>
              </a:lnSpc>
              <a:defRPr/>
            </a:pPr>
            <a:r>
              <a:rPr lang="en-US" sz="1600" smtClean="0">
                <a:latin typeface="Times" charset="0"/>
              </a:rPr>
              <a:t>low debt then </a:t>
            </a:r>
            <a:r>
              <a:rPr lang="en-US" sz="1600" i="1" smtClean="0">
                <a:latin typeface="Times" charset="0"/>
              </a:rPr>
              <a:t>good risk</a:t>
            </a:r>
          </a:p>
          <a:p>
            <a:pPr lvl="1" eaLnBrk="1" hangingPunct="1">
              <a:defRPr/>
            </a:pPr>
            <a:r>
              <a:rPr lang="en-US" sz="2000" smtClean="0"/>
              <a:t>Or Rule Sets:</a:t>
            </a:r>
            <a:endParaRPr lang="en-US" sz="1800" smtClean="0"/>
          </a:p>
          <a:p>
            <a:pPr lvl="2" eaLnBrk="1" hangingPunct="1">
              <a:defRPr/>
            </a:pPr>
            <a:r>
              <a:rPr lang="en-US" sz="1600" smtClean="0"/>
              <a:t>Rule #1 for good risk:</a:t>
            </a:r>
          </a:p>
          <a:p>
            <a:pPr lvl="3" eaLnBrk="1" hangingPunct="1">
              <a:defRPr/>
            </a:pPr>
            <a:r>
              <a:rPr lang="en-US" sz="1400" smtClean="0"/>
              <a:t>if income &gt; $40K</a:t>
            </a:r>
          </a:p>
          <a:p>
            <a:pPr lvl="3" eaLnBrk="1" hangingPunct="1">
              <a:defRPr/>
            </a:pPr>
            <a:r>
              <a:rPr lang="en-US" sz="1400" smtClean="0"/>
              <a:t>if low debt</a:t>
            </a:r>
          </a:p>
          <a:p>
            <a:pPr lvl="2" eaLnBrk="1" hangingPunct="1">
              <a:defRPr/>
            </a:pPr>
            <a:r>
              <a:rPr lang="en-US" sz="1600" smtClean="0"/>
              <a:t>Rule #2 for good risk:</a:t>
            </a:r>
          </a:p>
          <a:p>
            <a:pPr lvl="3" eaLnBrk="1" hangingPunct="1">
              <a:defRPr/>
            </a:pPr>
            <a:r>
              <a:rPr lang="en-US" sz="1400" smtClean="0"/>
              <a:t>if income &lt; $40K</a:t>
            </a:r>
          </a:p>
          <a:p>
            <a:pPr lvl="3" eaLnBrk="1" hangingPunct="1">
              <a:defRPr/>
            </a:pPr>
            <a:r>
              <a:rPr lang="en-US" sz="1400" smtClean="0"/>
              <a:t>if job &gt; 5 years</a:t>
            </a:r>
            <a:endParaRPr lang="en-US" smtClean="0">
              <a:latin typeface="Times" charset="0"/>
            </a:endParaRPr>
          </a:p>
        </p:txBody>
      </p:sp>
      <p:graphicFrame>
        <p:nvGraphicFramePr>
          <p:cNvPr id="138244" name="Object 4"/>
          <p:cNvGraphicFramePr>
            <a:graphicFrameLocks noGrp="1" noChangeAspect="1"/>
          </p:cNvGraphicFramePr>
          <p:nvPr>
            <p:ph sz="half" idx="2"/>
          </p:nvPr>
        </p:nvGraphicFramePr>
        <p:xfrm>
          <a:off x="7620000" y="1066800"/>
          <a:ext cx="1295400" cy="1295400"/>
        </p:xfrm>
        <a:graphic>
          <a:graphicData uri="http://schemas.openxmlformats.org/presentationml/2006/ole">
            <mc:AlternateContent xmlns:mc="http://schemas.openxmlformats.org/markup-compatibility/2006">
              <mc:Choice xmlns:v="urn:schemas-microsoft-com:vml" Requires="v">
                <p:oleObj spid="_x0000_s102407"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066800"/>
                        <a:ext cx="1295400" cy="12954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pic>
        <p:nvPicPr>
          <p:cNvPr id="138245" name="Picture 5" descr="cred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399" y="1524000"/>
            <a:ext cx="527908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7542"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307961411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18566" name="Rectangle 6"/>
          <p:cNvSpPr>
            <a:spLocks noGrp="1" noChangeArrowheads="1"/>
          </p:cNvSpPr>
          <p:nvPr>
            <p:ph type="title"/>
          </p:nvPr>
        </p:nvSpPr>
        <p:spPr/>
        <p:txBody>
          <a:bodyPr/>
          <a:lstStyle/>
          <a:p>
            <a:pPr eaLnBrk="1" hangingPunct="1">
              <a:defRPr/>
            </a:pPr>
            <a:r>
              <a:rPr lang="en-US" smtClean="0">
                <a:cs typeface="+mj-cs"/>
              </a:rPr>
              <a:t>Rule Induction</a:t>
            </a:r>
          </a:p>
        </p:txBody>
      </p:sp>
      <p:sp>
        <p:nvSpPr>
          <p:cNvPr id="1218567" name="Rectangle 7"/>
          <p:cNvSpPr>
            <a:spLocks noGrp="1" noChangeArrowheads="1"/>
          </p:cNvSpPr>
          <p:nvPr>
            <p:ph type="body" idx="1"/>
          </p:nvPr>
        </p:nvSpPr>
        <p:spPr/>
        <p:txBody>
          <a:bodyPr/>
          <a:lstStyle/>
          <a:p>
            <a:pPr eaLnBrk="1" hangingPunct="1">
              <a:defRPr/>
            </a:pPr>
            <a:r>
              <a:rPr lang="en-US" smtClean="0">
                <a:cs typeface="+mn-cs"/>
              </a:rPr>
              <a:t>Description</a:t>
            </a:r>
          </a:p>
          <a:p>
            <a:pPr eaLnBrk="1" hangingPunct="1">
              <a:defRPr/>
            </a:pPr>
            <a:r>
              <a:rPr lang="en-US" smtClean="0">
                <a:cs typeface="+mn-cs"/>
              </a:rPr>
              <a:t>Intuitive output</a:t>
            </a:r>
          </a:p>
          <a:p>
            <a:pPr eaLnBrk="1" hangingPunct="1">
              <a:defRPr/>
            </a:pPr>
            <a:r>
              <a:rPr lang="en-US" smtClean="0">
                <a:cs typeface="+mn-cs"/>
              </a:rPr>
              <a:t>Handles all forms of numeric data, as well as non-numeric (symbolic) data</a:t>
            </a:r>
          </a:p>
          <a:p>
            <a:pPr eaLnBrk="1" hangingPunct="1">
              <a:defRPr/>
            </a:pPr>
            <a:endParaRPr lang="en-US" smtClean="0">
              <a:cs typeface="+mn-cs"/>
            </a:endParaRPr>
          </a:p>
          <a:p>
            <a:pPr eaLnBrk="1" hangingPunct="1">
              <a:defRPr/>
            </a:pPr>
            <a:r>
              <a:rPr lang="en-US" smtClean="0">
                <a:cs typeface="+mn-cs"/>
              </a:rPr>
              <a:t>C5 Algorithm a special case of rule induction</a:t>
            </a:r>
          </a:p>
          <a:p>
            <a:pPr eaLnBrk="1" hangingPunct="1">
              <a:defRPr/>
            </a:pPr>
            <a:r>
              <a:rPr lang="en-US" smtClean="0">
                <a:cs typeface="+mn-cs"/>
              </a:rPr>
              <a:t>Target variable must be symbolic</a:t>
            </a:r>
          </a:p>
        </p:txBody>
      </p:sp>
      <p:graphicFrame>
        <p:nvGraphicFramePr>
          <p:cNvPr id="140292" name="Object 4"/>
          <p:cNvGraphicFramePr>
            <a:graphicFrameLocks noChangeAspect="1"/>
          </p:cNvGraphicFramePr>
          <p:nvPr/>
        </p:nvGraphicFramePr>
        <p:xfrm>
          <a:off x="7848600" y="1371600"/>
          <a:ext cx="1066800" cy="1066800"/>
        </p:xfrm>
        <a:graphic>
          <a:graphicData uri="http://schemas.openxmlformats.org/presentationml/2006/ole">
            <mc:AlternateContent xmlns:mc="http://schemas.openxmlformats.org/markup-compatibility/2006">
              <mc:Choice xmlns:v="urn:schemas-microsoft-com:vml" Requires="v">
                <p:oleObj spid="_x0000_s103431"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3716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8565"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405415201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2014</a:t>
            </a:r>
            <a:endParaRPr lang="en-US"/>
          </a:p>
        </p:txBody>
      </p:sp>
      <p:sp>
        <p:nvSpPr>
          <p:cNvPr id="1219591" name="Rectangle 7"/>
          <p:cNvSpPr>
            <a:spLocks noGrp="1" noChangeArrowheads="1"/>
          </p:cNvSpPr>
          <p:nvPr>
            <p:ph type="title"/>
          </p:nvPr>
        </p:nvSpPr>
        <p:spPr/>
        <p:txBody>
          <a:bodyPr/>
          <a:lstStyle/>
          <a:p>
            <a:pPr eaLnBrk="1" hangingPunct="1">
              <a:defRPr/>
            </a:pPr>
            <a:r>
              <a:rPr lang="en-US" smtClean="0">
                <a:cs typeface="+mj-cs"/>
              </a:rPr>
              <a:t>Apriori </a:t>
            </a:r>
          </a:p>
        </p:txBody>
      </p:sp>
      <p:sp>
        <p:nvSpPr>
          <p:cNvPr id="1219592" name="Rectangle 8"/>
          <p:cNvSpPr>
            <a:spLocks noGrp="1" noChangeArrowheads="1"/>
          </p:cNvSpPr>
          <p:nvPr>
            <p:ph type="body" idx="1"/>
          </p:nvPr>
        </p:nvSpPr>
        <p:spPr/>
        <p:txBody>
          <a:bodyPr/>
          <a:lstStyle/>
          <a:p>
            <a:pPr eaLnBrk="1" hangingPunct="1">
              <a:defRPr/>
            </a:pPr>
            <a:r>
              <a:rPr lang="en-US" smtClean="0">
                <a:cs typeface="+mn-cs"/>
              </a:rPr>
              <a:t>Description</a:t>
            </a:r>
          </a:p>
          <a:p>
            <a:pPr eaLnBrk="1" hangingPunct="1">
              <a:defRPr/>
            </a:pPr>
            <a:r>
              <a:rPr lang="en-US" smtClean="0">
                <a:cs typeface="+mn-cs"/>
              </a:rPr>
              <a:t>Seeks association rules in dataset</a:t>
            </a:r>
          </a:p>
          <a:p>
            <a:pPr eaLnBrk="1" hangingPunct="1">
              <a:defRPr/>
            </a:pPr>
            <a:r>
              <a:rPr lang="ja-JP" altLang="en-US" smtClean="0">
                <a:latin typeface="Arial"/>
                <a:cs typeface="+mn-cs"/>
              </a:rPr>
              <a:t>‘</a:t>
            </a:r>
            <a:r>
              <a:rPr lang="en-US" smtClean="0">
                <a:cs typeface="+mn-cs"/>
              </a:rPr>
              <a:t>Market basket</a:t>
            </a:r>
            <a:r>
              <a:rPr lang="ja-JP" altLang="en-US" smtClean="0">
                <a:latin typeface="Arial"/>
                <a:cs typeface="+mn-cs"/>
              </a:rPr>
              <a:t>’</a:t>
            </a:r>
            <a:r>
              <a:rPr lang="en-US" smtClean="0">
                <a:cs typeface="+mn-cs"/>
              </a:rPr>
              <a:t> analysis</a:t>
            </a:r>
          </a:p>
          <a:p>
            <a:pPr eaLnBrk="1" hangingPunct="1">
              <a:defRPr/>
            </a:pPr>
            <a:r>
              <a:rPr lang="en-US" smtClean="0">
                <a:cs typeface="+mn-cs"/>
              </a:rPr>
              <a:t>Sequence discovery</a:t>
            </a:r>
          </a:p>
        </p:txBody>
      </p:sp>
      <p:pic>
        <p:nvPicPr>
          <p:cNvPr id="142340" name="Picture 4" descr="bas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581400"/>
            <a:ext cx="5181600" cy="2913701"/>
          </a:xfrm>
          <a:prstGeom prst="rect">
            <a:avLst/>
          </a:prstGeom>
          <a:noFill/>
          <a:ln>
            <a:noFill/>
          </a:ln>
          <a:extLst/>
        </p:spPr>
      </p:pic>
      <p:graphicFrame>
        <p:nvGraphicFramePr>
          <p:cNvPr id="142341" name="Object 5"/>
          <p:cNvGraphicFramePr>
            <a:graphicFrameLocks noChangeAspect="1"/>
          </p:cNvGraphicFramePr>
          <p:nvPr/>
        </p:nvGraphicFramePr>
        <p:xfrm>
          <a:off x="7848600" y="1524000"/>
          <a:ext cx="1066800" cy="1066800"/>
        </p:xfrm>
        <a:graphic>
          <a:graphicData uri="http://schemas.openxmlformats.org/presentationml/2006/ole">
            <mc:AlternateContent xmlns:mc="http://schemas.openxmlformats.org/markup-compatibility/2006">
              <mc:Choice xmlns:v="urn:schemas-microsoft-com:vml" Requires="v">
                <p:oleObj spid="_x0000_s104455" name="Bitmap Image" r:id="rId5" imgW="3629532" imgH="3629532" progId="Paint.Picture">
                  <p:embed/>
                </p:oleObj>
              </mc:Choice>
              <mc:Fallback>
                <p:oleObj name="Bitmap Image" r:id="rId5" imgW="3629532" imgH="362953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1524000"/>
                        <a:ext cx="1066800" cy="10668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9590" name="Text Box 6"/>
          <p:cNvSpPr txBox="1">
            <a:spLocks noChangeArrowheads="1"/>
          </p:cNvSpPr>
          <p:nvPr/>
        </p:nvSpPr>
        <p:spPr bwMode="auto">
          <a:xfrm>
            <a:off x="-27800" y="60960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dirty="0">
                <a:solidFill>
                  <a:srgbClr val="FF0000"/>
                </a:solidFill>
                <a:cs typeface="+mn-cs"/>
              </a:rPr>
              <a:t>Source: Laura </a:t>
            </a:r>
            <a:r>
              <a:rPr lang="en-US" dirty="0" err="1">
                <a:solidFill>
                  <a:srgbClr val="FF0000"/>
                </a:solidFill>
                <a:cs typeface="+mn-cs"/>
              </a:rPr>
              <a:t>Squier</a:t>
            </a:r>
            <a:endParaRPr lang="en-US" dirty="0">
              <a:solidFill>
                <a:srgbClr val="FF0000"/>
              </a:solidFill>
              <a:cs typeface="+mn-cs"/>
            </a:endParaRPr>
          </a:p>
        </p:txBody>
      </p:sp>
    </p:spTree>
    <p:extLst>
      <p:ext uri="{BB962C8B-B14F-4D97-AF65-F5344CB8AC3E}">
        <p14:creationId xmlns:p14="http://schemas.microsoft.com/office/powerpoint/2010/main" val="28641263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75906" name="Rectangle 2"/>
          <p:cNvSpPr>
            <a:spLocks noGrp="1" noChangeArrowheads="1"/>
          </p:cNvSpPr>
          <p:nvPr>
            <p:ph type="title"/>
          </p:nvPr>
        </p:nvSpPr>
        <p:spPr/>
        <p:txBody>
          <a:bodyPr/>
          <a:lstStyle/>
          <a:p>
            <a:pPr eaLnBrk="1" hangingPunct="1">
              <a:defRPr/>
            </a:pPr>
            <a:r>
              <a:rPr lang="en-US" smtClean="0">
                <a:cs typeface="+mj-cs"/>
              </a:rPr>
              <a:t>Neural Networks</a:t>
            </a:r>
          </a:p>
        </p:txBody>
      </p:sp>
      <p:sp>
        <p:nvSpPr>
          <p:cNvPr id="1275907" name="Rectangle 3"/>
          <p:cNvSpPr>
            <a:spLocks noGrp="1" noChangeArrowheads="1"/>
          </p:cNvSpPr>
          <p:nvPr>
            <p:ph type="body" idx="1"/>
          </p:nvPr>
        </p:nvSpPr>
        <p:spPr/>
        <p:txBody>
          <a:bodyPr/>
          <a:lstStyle/>
          <a:p>
            <a:pPr eaLnBrk="1" hangingPunct="1">
              <a:defRPr/>
            </a:pPr>
            <a:r>
              <a:rPr lang="en-US" smtClean="0">
                <a:cs typeface="+mn-cs"/>
              </a:rPr>
              <a:t>Attempt to model neurons in the brain</a:t>
            </a:r>
          </a:p>
          <a:p>
            <a:pPr eaLnBrk="1" hangingPunct="1">
              <a:defRPr/>
            </a:pPr>
            <a:r>
              <a:rPr lang="en-US" smtClean="0">
                <a:cs typeface="+mn-cs"/>
              </a:rPr>
              <a:t>Learn from a training set and then can be used to detect patterns inherent in that training set</a:t>
            </a:r>
          </a:p>
          <a:p>
            <a:pPr eaLnBrk="1" hangingPunct="1">
              <a:defRPr/>
            </a:pPr>
            <a:r>
              <a:rPr lang="en-US" smtClean="0">
                <a:cs typeface="+mn-cs"/>
              </a:rPr>
              <a:t>Neural nets are effective when the data is shapeless and lacking any apparent patterns</a:t>
            </a:r>
          </a:p>
          <a:p>
            <a:pPr eaLnBrk="1" hangingPunct="1">
              <a:defRPr/>
            </a:pPr>
            <a:r>
              <a:rPr lang="en-US" smtClean="0">
                <a:cs typeface="+mn-cs"/>
              </a:rPr>
              <a:t>May be hard to understand results</a:t>
            </a:r>
          </a:p>
        </p:txBody>
      </p:sp>
    </p:spTree>
    <p:extLst>
      <p:ext uri="{BB962C8B-B14F-4D97-AF65-F5344CB8AC3E}">
        <p14:creationId xmlns:p14="http://schemas.microsoft.com/office/powerpoint/2010/main" val="21540129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01" name="Picture 17" descr="C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382000" cy="4343400"/>
          </a:xfrm>
          <a:prstGeom prst="rect">
            <a:avLst/>
          </a:prstGeom>
          <a:noFill/>
          <a:extLst>
            <a:ext uri="{909E8E84-426E-40dd-AFC4-6F175D3DCCD1}">
              <a14:hiddenFill xmlns:a14="http://schemas.microsoft.com/office/drawing/2010/main">
                <a:solidFill>
                  <a:srgbClr val="FFFFFF"/>
                </a:solidFill>
              </a14:hiddenFill>
            </a:ext>
          </a:extLst>
        </p:spPr>
      </p:pic>
      <p:grpSp>
        <p:nvGrpSpPr>
          <p:cNvPr id="42003" name="Group 19"/>
          <p:cNvGrpSpPr>
            <a:grpSpLocks/>
          </p:cNvGrpSpPr>
          <p:nvPr/>
        </p:nvGrpSpPr>
        <p:grpSpPr bwMode="auto">
          <a:xfrm>
            <a:off x="5105400" y="762000"/>
            <a:ext cx="4038600" cy="4419600"/>
            <a:chOff x="3216" y="288"/>
            <a:chExt cx="2544" cy="2832"/>
          </a:xfrm>
        </p:grpSpPr>
        <p:sp>
          <p:nvSpPr>
            <p:cNvPr id="42004" name="Text Box 20"/>
            <p:cNvSpPr txBox="1">
              <a:spLocks noChangeArrowheads="1"/>
            </p:cNvSpPr>
            <p:nvPr/>
          </p:nvSpPr>
          <p:spPr bwMode="auto">
            <a:xfrm>
              <a:off x="3216" y="288"/>
              <a:ext cx="2544" cy="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400" b="1" dirty="0">
                  <a:solidFill>
                    <a:srgbClr val="990000"/>
                  </a:solidFill>
                  <a:effectLst>
                    <a:outerShdw blurRad="38100" dist="38100" dir="2700000" algn="tl">
                      <a:srgbClr val="DDDDDD"/>
                    </a:outerShdw>
                  </a:effectLst>
                  <a:latin typeface="Times New Roman" charset="0"/>
                </a:rPr>
                <a:t>Data marts:</a:t>
              </a:r>
            </a:p>
            <a:p>
              <a:r>
                <a:rPr lang="en-US" sz="2000" dirty="0">
                  <a:solidFill>
                    <a:srgbClr val="990000"/>
                  </a:solidFill>
                  <a:latin typeface="Times New Roman" charset="0"/>
                </a:rPr>
                <a:t>Mini-warehouses, limited in scope</a:t>
              </a:r>
            </a:p>
          </p:txBody>
        </p:sp>
        <p:sp>
          <p:nvSpPr>
            <p:cNvPr id="42005" name="Rectangle 21"/>
            <p:cNvSpPr>
              <a:spLocks noChangeArrowheads="1"/>
            </p:cNvSpPr>
            <p:nvPr/>
          </p:nvSpPr>
          <p:spPr bwMode="auto">
            <a:xfrm>
              <a:off x="3216" y="1248"/>
              <a:ext cx="720" cy="1872"/>
            </a:xfrm>
            <a:prstGeom prst="rect">
              <a:avLst/>
            </a:prstGeom>
            <a:noFill/>
            <a:ln w="25400">
              <a:solidFill>
                <a:srgbClr val="99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42006" name="Group 22"/>
          <p:cNvGrpSpPr>
            <a:grpSpLocks/>
          </p:cNvGrpSpPr>
          <p:nvPr/>
        </p:nvGrpSpPr>
        <p:grpSpPr bwMode="auto">
          <a:xfrm>
            <a:off x="1676400" y="1905000"/>
            <a:ext cx="3749675" cy="4511675"/>
            <a:chOff x="910" y="1104"/>
            <a:chExt cx="2362" cy="2842"/>
          </a:xfrm>
        </p:grpSpPr>
        <p:sp>
          <p:nvSpPr>
            <p:cNvPr id="42007" name="Text Box 23"/>
            <p:cNvSpPr txBox="1">
              <a:spLocks noChangeArrowheads="1"/>
            </p:cNvSpPr>
            <p:nvPr/>
          </p:nvSpPr>
          <p:spPr bwMode="auto">
            <a:xfrm>
              <a:off x="1438" y="3216"/>
              <a:ext cx="2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E</a:t>
              </a:r>
            </a:p>
          </p:txBody>
        </p:sp>
        <p:sp>
          <p:nvSpPr>
            <p:cNvPr id="42008" name="Text Box 24"/>
            <p:cNvSpPr txBox="1">
              <a:spLocks noChangeArrowheads="1"/>
            </p:cNvSpPr>
            <p:nvPr/>
          </p:nvSpPr>
          <p:spPr bwMode="auto">
            <a:xfrm>
              <a:off x="2110" y="2880"/>
              <a:ext cx="24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solidFill>
                    <a:srgbClr val="990000"/>
                  </a:solidFill>
                  <a:latin typeface="Georgia" charset="0"/>
                </a:rPr>
                <a:t>T</a:t>
              </a:r>
            </a:p>
          </p:txBody>
        </p:sp>
        <p:sp>
          <p:nvSpPr>
            <p:cNvPr id="42009" name="Text Box 25"/>
            <p:cNvSpPr txBox="1">
              <a:spLocks noChangeArrowheads="1"/>
            </p:cNvSpPr>
            <p:nvPr/>
          </p:nvSpPr>
          <p:spPr bwMode="auto">
            <a:xfrm>
              <a:off x="2734" y="1104"/>
              <a:ext cx="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dirty="0">
                  <a:solidFill>
                    <a:srgbClr val="990000"/>
                  </a:solidFill>
                  <a:latin typeface="Georgia" charset="0"/>
                </a:rPr>
                <a:t>L</a:t>
              </a:r>
            </a:p>
          </p:txBody>
        </p:sp>
        <p:sp>
          <p:nvSpPr>
            <p:cNvPr id="42010" name="Text Box 26"/>
            <p:cNvSpPr txBox="1">
              <a:spLocks noChangeArrowheads="1"/>
            </p:cNvSpPr>
            <p:nvPr/>
          </p:nvSpPr>
          <p:spPr bwMode="auto">
            <a:xfrm>
              <a:off x="910" y="3504"/>
              <a:ext cx="236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990000"/>
                  </a:solidFill>
                  <a:latin typeface="Times New Roman" charset="0"/>
                </a:rPr>
                <a:t>Separate ETL for each </a:t>
              </a:r>
              <a:r>
                <a:rPr lang="en-US" sz="2000" b="1" i="1" dirty="0">
                  <a:solidFill>
                    <a:srgbClr val="990000"/>
                  </a:solidFill>
                  <a:latin typeface="Times New Roman" charset="0"/>
                </a:rPr>
                <a:t>independent </a:t>
              </a:r>
              <a:r>
                <a:rPr lang="en-US" sz="2000" dirty="0">
                  <a:solidFill>
                    <a:srgbClr val="990000"/>
                  </a:solidFill>
                  <a:latin typeface="Times New Roman" charset="0"/>
                </a:rPr>
                <a:t>data mart</a:t>
              </a:r>
            </a:p>
          </p:txBody>
        </p:sp>
      </p:grpSp>
      <p:grpSp>
        <p:nvGrpSpPr>
          <p:cNvPr id="42011" name="Group 27"/>
          <p:cNvGrpSpPr>
            <a:grpSpLocks/>
          </p:cNvGrpSpPr>
          <p:nvPr/>
        </p:nvGrpSpPr>
        <p:grpSpPr bwMode="auto">
          <a:xfrm>
            <a:off x="5562600" y="4953000"/>
            <a:ext cx="2911475" cy="1463675"/>
            <a:chOff x="3504" y="2986"/>
            <a:chExt cx="1834" cy="922"/>
          </a:xfrm>
        </p:grpSpPr>
        <p:sp>
          <p:nvSpPr>
            <p:cNvPr id="42012" name="Text Box 28"/>
            <p:cNvSpPr txBox="1">
              <a:spLocks noChangeArrowheads="1"/>
            </p:cNvSpPr>
            <p:nvPr/>
          </p:nvSpPr>
          <p:spPr bwMode="auto">
            <a:xfrm>
              <a:off x="3504" y="3466"/>
              <a:ext cx="18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990000"/>
                  </a:solidFill>
                  <a:latin typeface="Times New Roman" charset="0"/>
                </a:rPr>
                <a:t>Data access complexity due to </a:t>
              </a:r>
              <a:r>
                <a:rPr lang="en-US" sz="2000" b="1" i="1" dirty="0">
                  <a:solidFill>
                    <a:srgbClr val="990000"/>
                  </a:solidFill>
                  <a:latin typeface="Times New Roman" charset="0"/>
                </a:rPr>
                <a:t>multiple </a:t>
              </a:r>
              <a:r>
                <a:rPr lang="en-US" sz="2000" dirty="0">
                  <a:solidFill>
                    <a:srgbClr val="990000"/>
                  </a:solidFill>
                  <a:latin typeface="Times New Roman" charset="0"/>
                </a:rPr>
                <a:t>data marts</a:t>
              </a:r>
            </a:p>
          </p:txBody>
        </p:sp>
        <p:sp>
          <p:nvSpPr>
            <p:cNvPr id="42013" name="Line 29"/>
            <p:cNvSpPr>
              <a:spLocks noChangeShapeType="1"/>
            </p:cNvSpPr>
            <p:nvPr/>
          </p:nvSpPr>
          <p:spPr bwMode="auto">
            <a:xfrm flipH="1" flipV="1">
              <a:off x="4224" y="2986"/>
              <a:ext cx="0" cy="480"/>
            </a:xfrm>
            <a:prstGeom prst="line">
              <a:avLst/>
            </a:prstGeom>
            <a:noFill/>
            <a:ln w="22225">
              <a:solidFill>
                <a:schemeClr val="tx2"/>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sp>
        <p:nvSpPr>
          <p:cNvPr id="3" name="Title 2"/>
          <p:cNvSpPr>
            <a:spLocks noGrp="1"/>
          </p:cNvSpPr>
          <p:nvPr>
            <p:ph type="title"/>
          </p:nvPr>
        </p:nvSpPr>
        <p:spPr/>
        <p:txBody>
          <a:bodyPr/>
          <a:lstStyle/>
          <a:p>
            <a:r>
              <a:rPr lang="en-US" sz="3200" dirty="0"/>
              <a:t>Independent data mart data warehousing architecture</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061232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2003"/>
                                        </p:tgtEl>
                                        <p:attrNameLst>
                                          <p:attrName>style.visibility</p:attrName>
                                        </p:attrNameLst>
                                      </p:cBhvr>
                                      <p:to>
                                        <p:strVal val="visible"/>
                                      </p:to>
                                    </p:set>
                                    <p:animEffect transition="in" filter="box(in)">
                                      <p:cBhvr>
                                        <p:cTn id="7" dur="500"/>
                                        <p:tgtEl>
                                          <p:spTgt spid="420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2006"/>
                                        </p:tgtEl>
                                        <p:attrNameLst>
                                          <p:attrName>style.visibility</p:attrName>
                                        </p:attrNameLst>
                                      </p:cBhvr>
                                      <p:to>
                                        <p:strVal val="visible"/>
                                      </p:to>
                                    </p:set>
                                    <p:animEffect transition="in" filter="box(in)">
                                      <p:cBhvr>
                                        <p:cTn id="12" dur="500"/>
                                        <p:tgtEl>
                                          <p:spTgt spid="420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2011"/>
                                        </p:tgtEl>
                                        <p:attrNameLst>
                                          <p:attrName>style.visibility</p:attrName>
                                        </p:attrNameLst>
                                      </p:cBhvr>
                                      <p:to>
                                        <p:strVal val="visible"/>
                                      </p:to>
                                    </p:set>
                                    <p:animEffect transition="in" filter="box(in)">
                                      <p:cBhvr>
                                        <p:cTn id="17" dur="500"/>
                                        <p:tgtEl>
                                          <p:spTgt spid="42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3"/>
          <p:cNvSpPr>
            <a:spLocks noGrp="1"/>
          </p:cNvSpPr>
          <p:nvPr>
            <p:ph type="dt" sz="quarter" idx="10"/>
          </p:nvPr>
        </p:nvSpPr>
        <p:spPr/>
        <p:txBody>
          <a:bodyPr/>
          <a:lstStyle/>
          <a:p>
            <a:pPr>
              <a:defRPr/>
            </a:pPr>
            <a:r>
              <a:rPr lang="en-US" smtClean="0"/>
              <a:t>IS 257 – Fall 2014</a:t>
            </a:r>
            <a:endParaRPr lang="en-US"/>
          </a:p>
        </p:txBody>
      </p:sp>
      <p:sp>
        <p:nvSpPr>
          <p:cNvPr id="1215490" name="Rectangle 2"/>
          <p:cNvSpPr>
            <a:spLocks noGrp="1" noChangeArrowheads="1"/>
          </p:cNvSpPr>
          <p:nvPr>
            <p:ph type="title"/>
          </p:nvPr>
        </p:nvSpPr>
        <p:spPr/>
        <p:txBody>
          <a:bodyPr/>
          <a:lstStyle/>
          <a:p>
            <a:pPr algn="ctr" eaLnBrk="1" hangingPunct="1">
              <a:defRPr/>
            </a:pPr>
            <a:r>
              <a:rPr lang="en-US" smtClean="0">
                <a:cs typeface="+mj-cs"/>
              </a:rPr>
              <a:t>Neural Network</a:t>
            </a:r>
          </a:p>
        </p:txBody>
      </p:sp>
      <p:graphicFrame>
        <p:nvGraphicFramePr>
          <p:cNvPr id="146435" name="Object 29"/>
          <p:cNvGraphicFramePr>
            <a:graphicFrameLocks noGrp="1" noChangeAspect="1"/>
          </p:cNvGraphicFramePr>
          <p:nvPr>
            <p:ph idx="1"/>
          </p:nvPr>
        </p:nvGraphicFramePr>
        <p:xfrm>
          <a:off x="7620000" y="1143000"/>
          <a:ext cx="1371600" cy="1371600"/>
        </p:xfrm>
        <a:graphic>
          <a:graphicData uri="http://schemas.openxmlformats.org/presentationml/2006/ole">
            <mc:AlternateContent xmlns:mc="http://schemas.openxmlformats.org/markup-compatibility/2006">
              <mc:Choice xmlns:v="urn:schemas-microsoft-com:vml" Requires="v">
                <p:oleObj spid="_x0000_s105479"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1143000"/>
                        <a:ext cx="1371600" cy="13716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grpSp>
        <p:nvGrpSpPr>
          <p:cNvPr id="146436" name="Group 3"/>
          <p:cNvGrpSpPr>
            <a:grpSpLocks/>
          </p:cNvGrpSpPr>
          <p:nvPr/>
        </p:nvGrpSpPr>
        <p:grpSpPr bwMode="auto">
          <a:xfrm>
            <a:off x="1752600" y="1295400"/>
            <a:ext cx="5715000" cy="4648200"/>
            <a:chOff x="1728" y="1776"/>
            <a:chExt cx="2688" cy="1960"/>
          </a:xfrm>
        </p:grpSpPr>
        <p:sp>
          <p:nvSpPr>
            <p:cNvPr id="1215492" name="AutoShape 4"/>
            <p:cNvSpPr>
              <a:spLocks noChangeArrowheads="1"/>
            </p:cNvSpPr>
            <p:nvPr/>
          </p:nvSpPr>
          <p:spPr bwMode="auto">
            <a:xfrm>
              <a:off x="1728" y="1776"/>
              <a:ext cx="2688" cy="1960"/>
            </a:xfrm>
            <a:prstGeom prst="roundRect">
              <a:avLst>
                <a:gd name="adj" fmla="val 12495"/>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46439" name="Group 5"/>
            <p:cNvGrpSpPr>
              <a:grpSpLocks/>
            </p:cNvGrpSpPr>
            <p:nvPr/>
          </p:nvGrpSpPr>
          <p:grpSpPr bwMode="auto">
            <a:xfrm>
              <a:off x="1968" y="1776"/>
              <a:ext cx="2201" cy="1768"/>
              <a:chOff x="1968" y="1776"/>
              <a:chExt cx="2201" cy="1768"/>
            </a:xfrm>
          </p:grpSpPr>
          <p:sp>
            <p:nvSpPr>
              <p:cNvPr id="1215494" name="Oval 6"/>
              <p:cNvSpPr>
                <a:spLocks noChangeArrowheads="1"/>
              </p:cNvSpPr>
              <p:nvPr/>
            </p:nvSpPr>
            <p:spPr bwMode="auto">
              <a:xfrm>
                <a:off x="1968" y="196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5" name="Oval 7"/>
              <p:cNvSpPr>
                <a:spLocks noChangeArrowheads="1"/>
              </p:cNvSpPr>
              <p:nvPr/>
            </p:nvSpPr>
            <p:spPr bwMode="auto">
              <a:xfrm>
                <a:off x="1968" y="244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6" name="Oval 8"/>
              <p:cNvSpPr>
                <a:spLocks noChangeArrowheads="1"/>
              </p:cNvSpPr>
              <p:nvPr/>
            </p:nvSpPr>
            <p:spPr bwMode="auto">
              <a:xfrm>
                <a:off x="2640" y="268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7" name="Oval 9"/>
              <p:cNvSpPr>
                <a:spLocks noChangeArrowheads="1"/>
              </p:cNvSpPr>
              <p:nvPr/>
            </p:nvSpPr>
            <p:spPr bwMode="auto">
              <a:xfrm>
                <a:off x="1968" y="292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8" name="Oval 10"/>
              <p:cNvSpPr>
                <a:spLocks noChangeArrowheads="1"/>
              </p:cNvSpPr>
              <p:nvPr/>
            </p:nvSpPr>
            <p:spPr bwMode="auto">
              <a:xfrm>
                <a:off x="1968" y="3360"/>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499" name="Oval 11"/>
              <p:cNvSpPr>
                <a:spLocks noChangeArrowheads="1"/>
              </p:cNvSpPr>
              <p:nvPr/>
            </p:nvSpPr>
            <p:spPr bwMode="auto">
              <a:xfrm>
                <a:off x="2640" y="3120"/>
                <a:ext cx="184" cy="183"/>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0" name="Oval 12"/>
              <p:cNvSpPr>
                <a:spLocks noChangeArrowheads="1"/>
              </p:cNvSpPr>
              <p:nvPr/>
            </p:nvSpPr>
            <p:spPr bwMode="auto">
              <a:xfrm>
                <a:off x="2640" y="220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1" name="Oval 13"/>
              <p:cNvSpPr>
                <a:spLocks noChangeArrowheads="1"/>
              </p:cNvSpPr>
              <p:nvPr/>
            </p:nvSpPr>
            <p:spPr bwMode="auto">
              <a:xfrm>
                <a:off x="3408" y="2688"/>
                <a:ext cx="184" cy="184"/>
              </a:xfrm>
              <a:prstGeom prst="ellipse">
                <a:avLst/>
              </a:prstGeom>
              <a:solidFill>
                <a:srgbClr val="808080"/>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2" name="Line 14"/>
              <p:cNvSpPr>
                <a:spLocks noChangeShapeType="1"/>
              </p:cNvSpPr>
              <p:nvPr/>
            </p:nvSpPr>
            <p:spPr bwMode="auto">
              <a:xfrm>
                <a:off x="2156" y="2060"/>
                <a:ext cx="48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3" name="Line 15"/>
              <p:cNvSpPr>
                <a:spLocks noChangeShapeType="1"/>
              </p:cNvSpPr>
              <p:nvPr/>
            </p:nvSpPr>
            <p:spPr bwMode="auto">
              <a:xfrm flipV="1">
                <a:off x="2156" y="230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4" name="Line 16"/>
              <p:cNvSpPr>
                <a:spLocks noChangeShapeType="1"/>
              </p:cNvSpPr>
              <p:nvPr/>
            </p:nvSpPr>
            <p:spPr bwMode="auto">
              <a:xfrm flipV="1">
                <a:off x="2156" y="2300"/>
                <a:ext cx="480" cy="72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5" name="Line 17"/>
              <p:cNvSpPr>
                <a:spLocks noChangeShapeType="1"/>
              </p:cNvSpPr>
              <p:nvPr/>
            </p:nvSpPr>
            <p:spPr bwMode="auto">
              <a:xfrm>
                <a:off x="2156" y="3020"/>
                <a:ext cx="480" cy="19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6" name="Line 18"/>
              <p:cNvSpPr>
                <a:spLocks noChangeShapeType="1"/>
              </p:cNvSpPr>
              <p:nvPr/>
            </p:nvSpPr>
            <p:spPr bwMode="auto">
              <a:xfrm>
                <a:off x="2156" y="254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7" name="Line 19"/>
              <p:cNvSpPr>
                <a:spLocks noChangeShapeType="1"/>
              </p:cNvSpPr>
              <p:nvPr/>
            </p:nvSpPr>
            <p:spPr bwMode="auto">
              <a:xfrm flipV="1">
                <a:off x="2156" y="3212"/>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8" name="Line 20"/>
              <p:cNvSpPr>
                <a:spLocks noChangeShapeType="1"/>
              </p:cNvSpPr>
              <p:nvPr/>
            </p:nvSpPr>
            <p:spPr bwMode="auto">
              <a:xfrm flipV="1">
                <a:off x="2156" y="2780"/>
                <a:ext cx="480" cy="67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09" name="Line 21"/>
              <p:cNvSpPr>
                <a:spLocks noChangeShapeType="1"/>
              </p:cNvSpPr>
              <p:nvPr/>
            </p:nvSpPr>
            <p:spPr bwMode="auto">
              <a:xfrm>
                <a:off x="2828" y="2300"/>
                <a:ext cx="576" cy="48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0" name="Line 22"/>
              <p:cNvSpPr>
                <a:spLocks noChangeShapeType="1"/>
              </p:cNvSpPr>
              <p:nvPr/>
            </p:nvSpPr>
            <p:spPr bwMode="auto">
              <a:xfrm>
                <a:off x="2828" y="2780"/>
                <a:ext cx="57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1" name="Line 23"/>
              <p:cNvSpPr>
                <a:spLocks noChangeShapeType="1"/>
              </p:cNvSpPr>
              <p:nvPr/>
            </p:nvSpPr>
            <p:spPr bwMode="auto">
              <a:xfrm flipV="1">
                <a:off x="2828" y="2780"/>
                <a:ext cx="576" cy="43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2" name="Line 24"/>
              <p:cNvSpPr>
                <a:spLocks noChangeShapeType="1"/>
              </p:cNvSpPr>
              <p:nvPr/>
            </p:nvSpPr>
            <p:spPr bwMode="auto">
              <a:xfrm flipV="1">
                <a:off x="2156" y="2780"/>
                <a:ext cx="480"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3" name="Rectangle 25"/>
              <p:cNvSpPr>
                <a:spLocks noChangeArrowheads="1"/>
              </p:cNvSpPr>
              <p:nvPr/>
            </p:nvSpPr>
            <p:spPr bwMode="auto">
              <a:xfrm>
                <a:off x="3684" y="2688"/>
                <a:ext cx="485"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Output</a:t>
                </a:r>
              </a:p>
            </p:txBody>
          </p:sp>
          <p:sp>
            <p:nvSpPr>
              <p:cNvPr id="1215514" name="Rectangle 26"/>
              <p:cNvSpPr>
                <a:spLocks noChangeArrowheads="1"/>
              </p:cNvSpPr>
              <p:nvPr/>
            </p:nvSpPr>
            <p:spPr bwMode="auto">
              <a:xfrm>
                <a:off x="2973" y="2112"/>
                <a:ext cx="831"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Hidden layer</a:t>
                </a:r>
              </a:p>
            </p:txBody>
          </p:sp>
          <p:sp>
            <p:nvSpPr>
              <p:cNvPr id="1215515" name="Line 27"/>
              <p:cNvSpPr>
                <a:spLocks noChangeShapeType="1"/>
              </p:cNvSpPr>
              <p:nvPr/>
            </p:nvSpPr>
            <p:spPr bwMode="auto">
              <a:xfrm>
                <a:off x="2156" y="2060"/>
                <a:ext cx="480" cy="115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15516" name="Rectangle 28"/>
              <p:cNvSpPr>
                <a:spLocks noChangeArrowheads="1"/>
              </p:cNvSpPr>
              <p:nvPr/>
            </p:nvSpPr>
            <p:spPr bwMode="auto">
              <a:xfrm>
                <a:off x="2231" y="1776"/>
                <a:ext cx="712" cy="193"/>
              </a:xfrm>
              <a:prstGeom prst="rect">
                <a:avLst/>
              </a:prstGeom>
              <a:solidFill>
                <a:srgbClr val="80808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defRPr/>
                </a:pPr>
                <a:r>
                  <a:rPr lang="en-GB">
                    <a:cs typeface="+mn-cs"/>
                  </a:rPr>
                  <a:t>Input layer</a:t>
                </a:r>
              </a:p>
            </p:txBody>
          </p:sp>
        </p:grpSp>
      </p:grpSp>
      <p:sp>
        <p:nvSpPr>
          <p:cNvPr id="1215518" name="Text Box 30"/>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158063400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16518" name="Rectangle 6"/>
          <p:cNvSpPr>
            <a:spLocks noGrp="1" noChangeArrowheads="1"/>
          </p:cNvSpPr>
          <p:nvPr>
            <p:ph type="title"/>
          </p:nvPr>
        </p:nvSpPr>
        <p:spPr/>
        <p:txBody>
          <a:bodyPr/>
          <a:lstStyle/>
          <a:p>
            <a:pPr eaLnBrk="1" hangingPunct="1">
              <a:defRPr/>
            </a:pPr>
            <a:r>
              <a:rPr lang="en-US" smtClean="0">
                <a:cs typeface="+mj-cs"/>
              </a:rPr>
              <a:t>Neural Networks</a:t>
            </a:r>
          </a:p>
        </p:txBody>
      </p:sp>
      <p:sp>
        <p:nvSpPr>
          <p:cNvPr id="1216519" name="Rectangle 7"/>
          <p:cNvSpPr>
            <a:spLocks noGrp="1" noChangeArrowheads="1"/>
          </p:cNvSpPr>
          <p:nvPr>
            <p:ph type="body" idx="1"/>
          </p:nvPr>
        </p:nvSpPr>
        <p:spPr/>
        <p:txBody>
          <a:bodyPr/>
          <a:lstStyle/>
          <a:p>
            <a:pPr eaLnBrk="1" hangingPunct="1">
              <a:defRPr/>
            </a:pPr>
            <a:r>
              <a:rPr lang="en-US" smtClean="0">
                <a:cs typeface="+mn-cs"/>
              </a:rPr>
              <a:t>Description</a:t>
            </a:r>
          </a:p>
          <a:p>
            <a:pPr lvl="1" eaLnBrk="1" hangingPunct="1">
              <a:defRPr/>
            </a:pPr>
            <a:r>
              <a:rPr lang="en-US" smtClean="0"/>
              <a:t>Difficult interpretation</a:t>
            </a:r>
          </a:p>
          <a:p>
            <a:pPr lvl="1" eaLnBrk="1" hangingPunct="1">
              <a:defRPr/>
            </a:pPr>
            <a:r>
              <a:rPr lang="en-US" smtClean="0"/>
              <a:t>Tends to </a:t>
            </a:r>
            <a:r>
              <a:rPr lang="ja-JP" altLang="en-US" smtClean="0">
                <a:latin typeface="Arial"/>
              </a:rPr>
              <a:t>‘</a:t>
            </a:r>
            <a:r>
              <a:rPr lang="en-US" smtClean="0"/>
              <a:t>overfit</a:t>
            </a:r>
            <a:r>
              <a:rPr lang="ja-JP" altLang="en-US" smtClean="0">
                <a:latin typeface="Arial"/>
              </a:rPr>
              <a:t>’</a:t>
            </a:r>
            <a:r>
              <a:rPr lang="en-US" smtClean="0"/>
              <a:t> the data</a:t>
            </a:r>
          </a:p>
          <a:p>
            <a:pPr lvl="1" eaLnBrk="1" hangingPunct="1">
              <a:defRPr/>
            </a:pPr>
            <a:r>
              <a:rPr lang="en-US" smtClean="0"/>
              <a:t>Extensive amount of training time</a:t>
            </a:r>
          </a:p>
          <a:p>
            <a:pPr lvl="1" eaLnBrk="1" hangingPunct="1">
              <a:defRPr/>
            </a:pPr>
            <a:r>
              <a:rPr lang="en-US" smtClean="0"/>
              <a:t>A lot of data preparation</a:t>
            </a:r>
          </a:p>
          <a:p>
            <a:pPr lvl="1" eaLnBrk="1" hangingPunct="1">
              <a:defRPr/>
            </a:pPr>
            <a:r>
              <a:rPr lang="en-US" smtClean="0"/>
              <a:t>Works with all data types</a:t>
            </a:r>
          </a:p>
        </p:txBody>
      </p:sp>
      <p:graphicFrame>
        <p:nvGraphicFramePr>
          <p:cNvPr id="148484" name="Object 4"/>
          <p:cNvGraphicFramePr>
            <a:graphicFrameLocks noChangeAspect="1"/>
          </p:cNvGraphicFramePr>
          <p:nvPr/>
        </p:nvGraphicFramePr>
        <p:xfrm>
          <a:off x="7162800" y="1447800"/>
          <a:ext cx="1600200" cy="1600200"/>
        </p:xfrm>
        <a:graphic>
          <a:graphicData uri="http://schemas.openxmlformats.org/presentationml/2006/ole">
            <mc:AlternateContent xmlns:mc="http://schemas.openxmlformats.org/markup-compatibility/2006">
              <mc:Choice xmlns:v="urn:schemas-microsoft-com:vml" Requires="v">
                <p:oleObj spid="_x0000_s106503"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447800"/>
                        <a:ext cx="1600200" cy="1600200"/>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16517"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478364008"/>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2014</a:t>
            </a:r>
            <a:endParaRPr lang="en-US"/>
          </a:p>
        </p:txBody>
      </p:sp>
      <p:sp>
        <p:nvSpPr>
          <p:cNvPr id="1282050" name="Rectangle 2"/>
          <p:cNvSpPr>
            <a:spLocks noGrp="1" noChangeArrowheads="1"/>
          </p:cNvSpPr>
          <p:nvPr>
            <p:ph type="title"/>
          </p:nvPr>
        </p:nvSpPr>
        <p:spPr/>
        <p:txBody>
          <a:bodyPr/>
          <a:lstStyle/>
          <a:p>
            <a:pPr eaLnBrk="1" hangingPunct="1">
              <a:defRPr/>
            </a:pPr>
            <a:r>
              <a:rPr lang="en-US" smtClean="0">
                <a:cs typeface="+mj-cs"/>
              </a:rPr>
              <a:t>Genetic algorithms</a:t>
            </a:r>
          </a:p>
        </p:txBody>
      </p:sp>
      <p:sp>
        <p:nvSpPr>
          <p:cNvPr id="1282051" name="Rectangle 3"/>
          <p:cNvSpPr>
            <a:spLocks noGrp="1" noChangeArrowheads="1"/>
          </p:cNvSpPr>
          <p:nvPr>
            <p:ph type="body" idx="1"/>
          </p:nvPr>
        </p:nvSpPr>
        <p:spPr/>
        <p:txBody>
          <a:bodyPr/>
          <a:lstStyle/>
          <a:p>
            <a:pPr eaLnBrk="1" hangingPunct="1">
              <a:defRPr/>
            </a:pPr>
            <a:r>
              <a:rPr lang="en-US" smtClean="0">
                <a:cs typeface="+mn-cs"/>
              </a:rPr>
              <a:t>Imitate natural selection processes to evolve models using</a:t>
            </a:r>
          </a:p>
          <a:p>
            <a:pPr lvl="1" eaLnBrk="1" hangingPunct="1">
              <a:defRPr/>
            </a:pPr>
            <a:r>
              <a:rPr lang="en-US" smtClean="0"/>
              <a:t>Selection</a:t>
            </a:r>
          </a:p>
          <a:p>
            <a:pPr lvl="1" eaLnBrk="1" hangingPunct="1">
              <a:defRPr/>
            </a:pPr>
            <a:r>
              <a:rPr lang="en-US" smtClean="0"/>
              <a:t>Crossover</a:t>
            </a:r>
          </a:p>
          <a:p>
            <a:pPr lvl="1" eaLnBrk="1" hangingPunct="1">
              <a:defRPr/>
            </a:pPr>
            <a:r>
              <a:rPr lang="en-US" smtClean="0"/>
              <a:t>Mutation</a:t>
            </a:r>
          </a:p>
          <a:p>
            <a:pPr eaLnBrk="1" hangingPunct="1">
              <a:defRPr/>
            </a:pPr>
            <a:r>
              <a:rPr lang="en-US" smtClean="0">
                <a:cs typeface="+mn-cs"/>
              </a:rPr>
              <a:t>Each new generation inherits traits from the previous ones until only the most predictive survive.</a:t>
            </a:r>
          </a:p>
        </p:txBody>
      </p:sp>
    </p:spTree>
    <p:extLst>
      <p:ext uri="{BB962C8B-B14F-4D97-AF65-F5344CB8AC3E}">
        <p14:creationId xmlns:p14="http://schemas.microsoft.com/office/powerpoint/2010/main" val="373406897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21638" name="Rectangle 6"/>
          <p:cNvSpPr>
            <a:spLocks noGrp="1" noChangeArrowheads="1"/>
          </p:cNvSpPr>
          <p:nvPr>
            <p:ph type="title"/>
          </p:nvPr>
        </p:nvSpPr>
        <p:spPr/>
        <p:txBody>
          <a:bodyPr/>
          <a:lstStyle/>
          <a:p>
            <a:pPr eaLnBrk="1" hangingPunct="1">
              <a:defRPr/>
            </a:pPr>
            <a:r>
              <a:rPr lang="en-US" smtClean="0">
                <a:cs typeface="+mj-cs"/>
              </a:rPr>
              <a:t>Phases in the DM Process (5)</a:t>
            </a:r>
          </a:p>
        </p:txBody>
      </p:sp>
      <p:sp>
        <p:nvSpPr>
          <p:cNvPr id="1221639" name="Rectangle 7"/>
          <p:cNvSpPr>
            <a:spLocks noGrp="1" noChangeArrowheads="1"/>
          </p:cNvSpPr>
          <p:nvPr>
            <p:ph type="body" idx="1"/>
          </p:nvPr>
        </p:nvSpPr>
        <p:spPr>
          <a:xfrm>
            <a:off x="457200" y="1219200"/>
            <a:ext cx="6019800" cy="4953000"/>
          </a:xfrm>
        </p:spPr>
        <p:txBody>
          <a:bodyPr/>
          <a:lstStyle/>
          <a:p>
            <a:pPr eaLnBrk="1" hangingPunct="1">
              <a:defRPr/>
            </a:pPr>
            <a:r>
              <a:rPr lang="en-US" smtClean="0">
                <a:cs typeface="+mn-cs"/>
              </a:rPr>
              <a:t>Model Evaluation</a:t>
            </a:r>
          </a:p>
          <a:p>
            <a:pPr lvl="1" eaLnBrk="1" hangingPunct="1">
              <a:defRPr/>
            </a:pPr>
            <a:r>
              <a:rPr lang="en-US" smtClean="0"/>
              <a:t>Evaluation of model:  how well it performed on test data</a:t>
            </a:r>
          </a:p>
          <a:p>
            <a:pPr lvl="1" eaLnBrk="1" hangingPunct="1">
              <a:defRPr/>
            </a:pPr>
            <a:r>
              <a:rPr lang="en-US" smtClean="0"/>
              <a:t>Methods and criteria depend on model type:</a:t>
            </a:r>
          </a:p>
          <a:p>
            <a:pPr lvl="2" eaLnBrk="1" hangingPunct="1">
              <a:defRPr/>
            </a:pPr>
            <a:r>
              <a:rPr lang="en-US" smtClean="0"/>
              <a:t>e.g., coincidence matrix with classification models, mean error rate with regression models</a:t>
            </a:r>
          </a:p>
          <a:p>
            <a:pPr lvl="1" eaLnBrk="1" hangingPunct="1">
              <a:defRPr/>
            </a:pPr>
            <a:r>
              <a:rPr lang="en-US" smtClean="0"/>
              <a:t>Interpretation of model:  important or not, easy or hard depends on algorithm</a:t>
            </a:r>
          </a:p>
        </p:txBody>
      </p:sp>
      <p:graphicFrame>
        <p:nvGraphicFramePr>
          <p:cNvPr id="152580" name="Object 4"/>
          <p:cNvGraphicFramePr>
            <a:graphicFrameLocks noChangeAspect="1"/>
          </p:cNvGraphicFramePr>
          <p:nvPr/>
        </p:nvGraphicFramePr>
        <p:xfrm>
          <a:off x="6324600" y="2057400"/>
          <a:ext cx="2576513" cy="2576513"/>
        </p:xfrm>
        <a:graphic>
          <a:graphicData uri="http://schemas.openxmlformats.org/presentationml/2006/ole">
            <mc:AlternateContent xmlns:mc="http://schemas.openxmlformats.org/markup-compatibility/2006">
              <mc:Choice xmlns:v="urn:schemas-microsoft-com:vml" Requires="v">
                <p:oleObj spid="_x0000_s107527"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057400"/>
                        <a:ext cx="2576513" cy="25765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1637"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56540642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2014</a:t>
            </a:r>
            <a:endParaRPr lang="en-US"/>
          </a:p>
        </p:txBody>
      </p:sp>
      <p:sp>
        <p:nvSpPr>
          <p:cNvPr id="1222662" name="Rectangle 6"/>
          <p:cNvSpPr>
            <a:spLocks noGrp="1" noChangeArrowheads="1"/>
          </p:cNvSpPr>
          <p:nvPr>
            <p:ph type="title"/>
          </p:nvPr>
        </p:nvSpPr>
        <p:spPr/>
        <p:txBody>
          <a:bodyPr/>
          <a:lstStyle/>
          <a:p>
            <a:pPr eaLnBrk="1" hangingPunct="1">
              <a:defRPr/>
            </a:pPr>
            <a:r>
              <a:rPr lang="en-US" smtClean="0">
                <a:cs typeface="+mj-cs"/>
              </a:rPr>
              <a:t>Phases in the DM Process (6)</a:t>
            </a:r>
          </a:p>
        </p:txBody>
      </p:sp>
      <p:sp>
        <p:nvSpPr>
          <p:cNvPr id="1222663" name="Rectangle 7"/>
          <p:cNvSpPr>
            <a:spLocks noGrp="1" noChangeArrowheads="1"/>
          </p:cNvSpPr>
          <p:nvPr>
            <p:ph type="body" idx="1"/>
          </p:nvPr>
        </p:nvSpPr>
        <p:spPr/>
        <p:txBody>
          <a:bodyPr/>
          <a:lstStyle/>
          <a:p>
            <a:pPr eaLnBrk="1" hangingPunct="1">
              <a:defRPr/>
            </a:pPr>
            <a:r>
              <a:rPr lang="en-US" smtClean="0">
                <a:cs typeface="+mn-cs"/>
              </a:rPr>
              <a:t>Deployment</a:t>
            </a:r>
          </a:p>
          <a:p>
            <a:pPr lvl="1" eaLnBrk="1" hangingPunct="1">
              <a:defRPr/>
            </a:pPr>
            <a:r>
              <a:rPr lang="en-US" smtClean="0"/>
              <a:t>Determine how the results need to be utilized</a:t>
            </a:r>
          </a:p>
          <a:p>
            <a:pPr lvl="1" eaLnBrk="1" hangingPunct="1">
              <a:defRPr/>
            </a:pPr>
            <a:r>
              <a:rPr lang="en-US" smtClean="0"/>
              <a:t>Who needs to use them?</a:t>
            </a:r>
          </a:p>
          <a:p>
            <a:pPr lvl="1" eaLnBrk="1" hangingPunct="1">
              <a:defRPr/>
            </a:pPr>
            <a:r>
              <a:rPr lang="en-US" smtClean="0"/>
              <a:t>How often do they need to be used</a:t>
            </a:r>
          </a:p>
          <a:p>
            <a:pPr eaLnBrk="1" hangingPunct="1">
              <a:defRPr/>
            </a:pPr>
            <a:r>
              <a:rPr lang="en-US" smtClean="0">
                <a:cs typeface="+mn-cs"/>
              </a:rPr>
              <a:t>Deploy Data Mining results by:</a:t>
            </a:r>
          </a:p>
          <a:p>
            <a:pPr lvl="1" eaLnBrk="1" hangingPunct="1">
              <a:defRPr/>
            </a:pPr>
            <a:r>
              <a:rPr lang="en-US" smtClean="0"/>
              <a:t>Scoring a database</a:t>
            </a:r>
          </a:p>
          <a:p>
            <a:pPr lvl="1" eaLnBrk="1" hangingPunct="1">
              <a:defRPr/>
            </a:pPr>
            <a:r>
              <a:rPr lang="en-US" smtClean="0"/>
              <a:t>Utilizing results as business rules</a:t>
            </a:r>
          </a:p>
          <a:p>
            <a:pPr lvl="1" eaLnBrk="1" hangingPunct="1">
              <a:defRPr/>
            </a:pPr>
            <a:r>
              <a:rPr lang="en-US" smtClean="0"/>
              <a:t>interactive scoring on-line</a:t>
            </a:r>
          </a:p>
        </p:txBody>
      </p:sp>
      <p:graphicFrame>
        <p:nvGraphicFramePr>
          <p:cNvPr id="154628" name="Object 4"/>
          <p:cNvGraphicFramePr>
            <a:graphicFrameLocks noChangeAspect="1"/>
          </p:cNvGraphicFramePr>
          <p:nvPr/>
        </p:nvGraphicFramePr>
        <p:xfrm>
          <a:off x="7177088" y="2590800"/>
          <a:ext cx="1966912" cy="1966913"/>
        </p:xfrm>
        <a:graphic>
          <a:graphicData uri="http://schemas.openxmlformats.org/presentationml/2006/ole">
            <mc:AlternateContent xmlns:mc="http://schemas.openxmlformats.org/markup-compatibility/2006">
              <mc:Choice xmlns:v="urn:schemas-microsoft-com:vml" Requires="v">
                <p:oleObj spid="_x0000_s108551" name="Bitmap Image" r:id="rId4" imgW="3629532" imgH="3629532" progId="Paint.Picture">
                  <p:embed/>
                </p:oleObj>
              </mc:Choice>
              <mc:Fallback>
                <p:oleObj name="Bitmap Image" r:id="rId4" imgW="3629532" imgH="3629532"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7088" y="2590800"/>
                        <a:ext cx="1966912" cy="1966913"/>
                      </a:xfrm>
                      <a:prstGeom prst="rect">
                        <a:avLst/>
                      </a:prstGeom>
                      <a:noFill/>
                      <a:ln>
                        <a:noFill/>
                      </a:ln>
                      <a:effectLst/>
                      <a:extLst>
                        <a:ext uri="{909E8E84-426E-40dd-AFC4-6F175D3DCCD1}">
                          <a14:hiddenFill xmlns:a14="http://schemas.microsoft.com/office/drawing/2010/main">
                            <a:solidFill>
                              <a:srgbClr val="0E0795"/>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
        <p:nvSpPr>
          <p:cNvPr id="1222661" name="Text Box 5"/>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88328562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2014</a:t>
            </a:r>
            <a:endParaRPr lang="en-US"/>
          </a:p>
        </p:txBody>
      </p:sp>
      <p:pic>
        <p:nvPicPr>
          <p:cNvPr id="158722" name="Picture 2" descr="ir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219200"/>
            <a:ext cx="28194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4710" name="Rectangle 6"/>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4708" name="Text Box 4"/>
          <p:cNvSpPr txBox="1">
            <a:spLocks noChangeArrowheads="1"/>
          </p:cNvSpPr>
          <p:nvPr/>
        </p:nvSpPr>
        <p:spPr bwMode="auto">
          <a:xfrm>
            <a:off x="685800" y="4191000"/>
            <a:ext cx="7924800" cy="17399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Scheduled its workforce </a:t>
            </a:r>
          </a:p>
          <a:p>
            <a:pPr eaLnBrk="0" hangingPunct="0">
              <a:defRPr/>
            </a:pPr>
            <a:r>
              <a:rPr lang="en-US" sz="3600" b="1">
                <a:solidFill>
                  <a:srgbClr val="008000"/>
                </a:solidFill>
                <a:latin typeface="Arial" charset="0"/>
                <a:cs typeface="+mn-cs"/>
              </a:rPr>
              <a:t>to provide faster, more accurate answers to questions.</a:t>
            </a:r>
            <a:endParaRPr lang="en-US" sz="1800" b="1">
              <a:solidFill>
                <a:schemeClr val="bg1"/>
              </a:solidFill>
              <a:latin typeface="Arial" charset="0"/>
              <a:cs typeface="+mn-cs"/>
            </a:endParaRPr>
          </a:p>
        </p:txBody>
      </p:sp>
      <p:sp>
        <p:nvSpPr>
          <p:cNvPr id="1224709" name="Text Box 5"/>
          <p:cNvSpPr txBox="1">
            <a:spLocks noChangeArrowheads="1"/>
          </p:cNvSpPr>
          <p:nvPr/>
        </p:nvSpPr>
        <p:spPr bwMode="auto">
          <a:xfrm>
            <a:off x="1600200" y="2286000"/>
            <a:ext cx="6237288" cy="1373188"/>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2800" b="1">
                <a:solidFill>
                  <a:srgbClr val="333399"/>
                </a:solidFill>
                <a:latin typeface="Arial" charset="0"/>
                <a:cs typeface="+mn-cs"/>
              </a:rPr>
              <a:t>The US Internal Revenue Service </a:t>
            </a:r>
          </a:p>
          <a:p>
            <a:pPr eaLnBrk="0" hangingPunct="0">
              <a:defRPr/>
            </a:pPr>
            <a:r>
              <a:rPr lang="en-US" sz="2800" b="1">
                <a:solidFill>
                  <a:srgbClr val="333399"/>
                </a:solidFill>
                <a:latin typeface="Arial" charset="0"/>
                <a:cs typeface="+mn-cs"/>
              </a:rPr>
              <a:t>needed to improve customer service and...</a:t>
            </a:r>
            <a:endParaRPr lang="en-US" sz="2000" b="1">
              <a:solidFill>
                <a:srgbClr val="333399"/>
              </a:solidFill>
              <a:latin typeface="Arial" charset="0"/>
              <a:cs typeface="+mn-cs"/>
            </a:endParaRPr>
          </a:p>
        </p:txBody>
      </p:sp>
      <p:sp>
        <p:nvSpPr>
          <p:cNvPr id="1224712" name="Text Box 8"/>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2546629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2014</a:t>
            </a:r>
            <a:endParaRPr lang="en-US"/>
          </a:p>
        </p:txBody>
      </p:sp>
      <p:sp>
        <p:nvSpPr>
          <p:cNvPr id="1226754" name="Rectangle 2"/>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6755" name="Text Box 3"/>
          <p:cNvSpPr txBox="1">
            <a:spLocks noChangeArrowheads="1"/>
          </p:cNvSpPr>
          <p:nvPr/>
        </p:nvSpPr>
        <p:spPr bwMode="auto">
          <a:xfrm>
            <a:off x="457200" y="4267200"/>
            <a:ext cx="7924800" cy="11906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analyzed suspects</a:t>
            </a:r>
            <a:r>
              <a:rPr lang="ja-JP" altLang="en-US" sz="3600" b="1">
                <a:solidFill>
                  <a:srgbClr val="008000"/>
                </a:solidFill>
                <a:latin typeface="Arial"/>
                <a:cs typeface="+mn-cs"/>
              </a:rPr>
              <a:t>’</a:t>
            </a:r>
            <a:r>
              <a:rPr lang="en-US" sz="3600" b="1">
                <a:solidFill>
                  <a:srgbClr val="008000"/>
                </a:solidFill>
                <a:latin typeface="Arial" charset="0"/>
                <a:cs typeface="+mn-cs"/>
              </a:rPr>
              <a:t> cell phone usage to focus investigations.</a:t>
            </a:r>
            <a:endParaRPr lang="en-US" sz="3200" b="1">
              <a:solidFill>
                <a:srgbClr val="008000"/>
              </a:solidFill>
              <a:latin typeface="Arial" charset="0"/>
              <a:cs typeface="+mn-cs"/>
            </a:endParaRPr>
          </a:p>
        </p:txBody>
      </p:sp>
      <p:sp>
        <p:nvSpPr>
          <p:cNvPr id="1226756" name="Text Box 4"/>
          <p:cNvSpPr txBox="1">
            <a:spLocks noChangeArrowheads="1"/>
          </p:cNvSpPr>
          <p:nvPr/>
        </p:nvSpPr>
        <p:spPr bwMode="auto">
          <a:xfrm>
            <a:off x="3276600" y="1905000"/>
            <a:ext cx="5257800" cy="18002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eaLnBrk="0" hangingPunct="0">
              <a:defRPr/>
            </a:pPr>
            <a:r>
              <a:rPr lang="en-US" sz="2800" b="1">
                <a:solidFill>
                  <a:srgbClr val="333399"/>
                </a:solidFill>
                <a:latin typeface="Arial" charset="0"/>
                <a:cs typeface="+mn-cs"/>
              </a:rPr>
              <a:t>The US Drug Enforcement Agency needed to be more effective in their drug </a:t>
            </a:r>
            <a:r>
              <a:rPr lang="ja-JP" altLang="en-US" sz="2800" b="1">
                <a:solidFill>
                  <a:srgbClr val="333399"/>
                </a:solidFill>
                <a:latin typeface="Arial"/>
                <a:cs typeface="+mn-cs"/>
              </a:rPr>
              <a:t>“</a:t>
            </a:r>
            <a:r>
              <a:rPr lang="en-US" sz="2800" b="1">
                <a:solidFill>
                  <a:srgbClr val="333399"/>
                </a:solidFill>
                <a:latin typeface="Arial" charset="0"/>
                <a:cs typeface="+mn-cs"/>
              </a:rPr>
              <a:t>busts</a:t>
            </a:r>
            <a:r>
              <a:rPr lang="ja-JP" altLang="en-US" sz="2800" b="1">
                <a:solidFill>
                  <a:srgbClr val="333399"/>
                </a:solidFill>
                <a:latin typeface="Arial"/>
                <a:cs typeface="+mn-cs"/>
              </a:rPr>
              <a:t>”</a:t>
            </a:r>
            <a:r>
              <a:rPr lang="en-US" sz="2800" b="1">
                <a:solidFill>
                  <a:srgbClr val="333399"/>
                </a:solidFill>
                <a:latin typeface="Arial" charset="0"/>
                <a:cs typeface="+mn-cs"/>
              </a:rPr>
              <a:t> and</a:t>
            </a:r>
            <a:endParaRPr lang="en-US" sz="2000" b="1">
              <a:solidFill>
                <a:srgbClr val="333399"/>
              </a:solidFill>
              <a:latin typeface="Arial" charset="0"/>
              <a:cs typeface="+mn-cs"/>
            </a:endParaRPr>
          </a:p>
        </p:txBody>
      </p:sp>
      <p:pic>
        <p:nvPicPr>
          <p:cNvPr id="12267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76400"/>
            <a:ext cx="1447800" cy="1600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2700">
                <a:solidFill>
                  <a:srgbClr val="0E0795"/>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8"/>
                    </a:schemeClr>
                  </a:outerShdw>
                </a:effectLst>
              </a14:hiddenEffects>
            </a:ext>
          </a:extLst>
        </p:spPr>
      </p:pic>
      <p:sp>
        <p:nvSpPr>
          <p:cNvPr id="1226758"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4512717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2"/>
          <p:cNvSpPr>
            <a:spLocks noGrp="1"/>
          </p:cNvSpPr>
          <p:nvPr>
            <p:ph type="dt" sz="quarter" idx="10"/>
          </p:nvPr>
        </p:nvSpPr>
        <p:spPr/>
        <p:txBody>
          <a:bodyPr/>
          <a:lstStyle/>
          <a:p>
            <a:pPr>
              <a:defRPr/>
            </a:pPr>
            <a:r>
              <a:rPr lang="en-US" smtClean="0"/>
              <a:t>IS 257 – Fall 2014</a:t>
            </a:r>
            <a:endParaRPr lang="en-US"/>
          </a:p>
        </p:txBody>
      </p:sp>
      <p:sp>
        <p:nvSpPr>
          <p:cNvPr id="1228802" name="Rectangle 2"/>
          <p:cNvSpPr>
            <a:spLocks noGrp="1" noChangeArrowheads="1"/>
          </p:cNvSpPr>
          <p:nvPr>
            <p:ph type="title"/>
          </p:nvPr>
        </p:nvSpPr>
        <p:spPr/>
        <p:txBody>
          <a:bodyPr/>
          <a:lstStyle/>
          <a:p>
            <a:pPr eaLnBrk="1" hangingPunct="1">
              <a:defRPr/>
            </a:pPr>
            <a:r>
              <a:rPr lang="en-US" sz="3200" smtClean="0">
                <a:cs typeface="+mj-cs"/>
              </a:rPr>
              <a:t>What data mining has done for... </a:t>
            </a:r>
          </a:p>
        </p:txBody>
      </p:sp>
      <p:sp>
        <p:nvSpPr>
          <p:cNvPr id="1228803" name="Text Box 3"/>
          <p:cNvSpPr txBox="1">
            <a:spLocks noChangeArrowheads="1"/>
          </p:cNvSpPr>
          <p:nvPr/>
        </p:nvSpPr>
        <p:spPr bwMode="auto">
          <a:xfrm>
            <a:off x="685800" y="4419600"/>
            <a:ext cx="7924800" cy="1739900"/>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eaLnBrk="0" hangingPunct="0">
              <a:defRPr/>
            </a:pPr>
            <a:r>
              <a:rPr lang="en-US" sz="3600" b="1">
                <a:solidFill>
                  <a:srgbClr val="008000"/>
                </a:solidFill>
                <a:latin typeface="Arial" charset="0"/>
                <a:cs typeface="+mn-cs"/>
              </a:rPr>
              <a:t>Reduced direct mail costs by 30% while garnering 95% of the campaign</a:t>
            </a:r>
            <a:r>
              <a:rPr lang="ja-JP" altLang="en-US" sz="3600" b="1">
                <a:solidFill>
                  <a:srgbClr val="008000"/>
                </a:solidFill>
                <a:latin typeface="Arial"/>
                <a:cs typeface="+mn-cs"/>
              </a:rPr>
              <a:t>’</a:t>
            </a:r>
            <a:r>
              <a:rPr lang="en-US" sz="3600" b="1">
                <a:solidFill>
                  <a:srgbClr val="008000"/>
                </a:solidFill>
                <a:latin typeface="Arial" charset="0"/>
                <a:cs typeface="+mn-cs"/>
              </a:rPr>
              <a:t>s revenue.</a:t>
            </a:r>
            <a:endParaRPr lang="en-US" sz="3200" b="1">
              <a:solidFill>
                <a:srgbClr val="008000"/>
              </a:solidFill>
              <a:latin typeface="Arial" charset="0"/>
              <a:cs typeface="+mn-cs"/>
            </a:endParaRPr>
          </a:p>
        </p:txBody>
      </p:sp>
      <p:sp>
        <p:nvSpPr>
          <p:cNvPr id="1228804" name="Text Box 4"/>
          <p:cNvSpPr txBox="1">
            <a:spLocks noChangeArrowheads="1"/>
          </p:cNvSpPr>
          <p:nvPr/>
        </p:nvSpPr>
        <p:spPr bwMode="auto">
          <a:xfrm>
            <a:off x="1752600" y="2362200"/>
            <a:ext cx="6237288" cy="1800225"/>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28575">
                <a:solidFill>
                  <a:srgbClr val="333399"/>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l" eaLnBrk="0" hangingPunct="0">
              <a:defRPr/>
            </a:pPr>
            <a:r>
              <a:rPr lang="en-US" sz="2800" b="1">
                <a:solidFill>
                  <a:srgbClr val="333399"/>
                </a:solidFill>
                <a:latin typeface="Arial" charset="0"/>
                <a:cs typeface="+mn-cs"/>
              </a:rPr>
              <a:t>HSBC need to cross-sell more </a:t>
            </a:r>
          </a:p>
          <a:p>
            <a:pPr algn="l" eaLnBrk="0" hangingPunct="0">
              <a:defRPr/>
            </a:pPr>
            <a:r>
              <a:rPr lang="en-US" sz="2800" b="1">
                <a:solidFill>
                  <a:srgbClr val="333399"/>
                </a:solidFill>
                <a:latin typeface="Arial" charset="0"/>
                <a:cs typeface="+mn-cs"/>
              </a:rPr>
              <a:t>effectively by identifying profiles </a:t>
            </a:r>
          </a:p>
          <a:p>
            <a:pPr algn="l" eaLnBrk="0" hangingPunct="0">
              <a:defRPr/>
            </a:pPr>
            <a:r>
              <a:rPr lang="en-US" sz="2800" b="1">
                <a:solidFill>
                  <a:srgbClr val="333399"/>
                </a:solidFill>
                <a:latin typeface="Arial" charset="0"/>
                <a:cs typeface="+mn-cs"/>
              </a:rPr>
              <a:t>that would be interested in higher</a:t>
            </a:r>
          </a:p>
          <a:p>
            <a:pPr algn="l" eaLnBrk="0" hangingPunct="0">
              <a:defRPr/>
            </a:pPr>
            <a:r>
              <a:rPr lang="en-US" sz="2800" b="1">
                <a:solidFill>
                  <a:srgbClr val="333399"/>
                </a:solidFill>
                <a:latin typeface="Arial" charset="0"/>
                <a:cs typeface="+mn-cs"/>
              </a:rPr>
              <a:t>yielding investments and...</a:t>
            </a:r>
            <a:endParaRPr lang="en-US" sz="1800" b="1">
              <a:latin typeface="Arial" charset="0"/>
              <a:cs typeface="+mn-cs"/>
            </a:endParaRPr>
          </a:p>
        </p:txBody>
      </p:sp>
      <p:pic>
        <p:nvPicPr>
          <p:cNvPr id="1228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295400"/>
            <a:ext cx="2971800"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53882" dir="2700000" algn="ctr" rotWithShape="0">
                    <a:schemeClr val="tx2">
                      <a:alpha val="74998"/>
                    </a:schemeClr>
                  </a:outerShdw>
                </a:effectLst>
              </a14:hiddenEffects>
            </a:ext>
          </a:extLst>
        </p:spPr>
      </p:pic>
      <p:sp>
        <p:nvSpPr>
          <p:cNvPr id="1228806" name="Text Box 6"/>
          <p:cNvSpPr txBox="1">
            <a:spLocks noChangeArrowheads="1"/>
          </p:cNvSpPr>
          <p:nvPr/>
        </p:nvSpPr>
        <p:spPr bwMode="auto">
          <a:xfrm>
            <a:off x="0" y="6019800"/>
            <a:ext cx="2773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a:solidFill>
                  <a:srgbClr val="FF0000"/>
                </a:solidFill>
                <a:cs typeface="+mn-cs"/>
              </a:rPr>
              <a:t>Source: Laura Squier</a:t>
            </a:r>
          </a:p>
        </p:txBody>
      </p:sp>
    </p:spTree>
    <p:extLst>
      <p:ext uri="{BB962C8B-B14F-4D97-AF65-F5344CB8AC3E}">
        <p14:creationId xmlns:p14="http://schemas.microsoft.com/office/powerpoint/2010/main" val="257723506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88196" name="Rectangle 4"/>
          <p:cNvSpPr>
            <a:spLocks noGrp="1" noChangeArrowheads="1"/>
          </p:cNvSpPr>
          <p:nvPr>
            <p:ph type="title"/>
          </p:nvPr>
        </p:nvSpPr>
        <p:spPr/>
        <p:txBody>
          <a:bodyPr/>
          <a:lstStyle/>
          <a:p>
            <a:pPr eaLnBrk="1" hangingPunct="1">
              <a:defRPr/>
            </a:pPr>
            <a:r>
              <a:rPr lang="en-US" sz="3200" smtClean="0">
                <a:cs typeface="+mj-cs"/>
              </a:rPr>
              <a:t>Analytic technology can be effective</a:t>
            </a:r>
          </a:p>
        </p:txBody>
      </p:sp>
      <p:sp>
        <p:nvSpPr>
          <p:cNvPr id="1288197" name="Rectangle 5"/>
          <p:cNvSpPr>
            <a:spLocks noGrp="1" noChangeArrowheads="1"/>
          </p:cNvSpPr>
          <p:nvPr>
            <p:ph type="body" idx="1"/>
          </p:nvPr>
        </p:nvSpPr>
        <p:spPr/>
        <p:txBody>
          <a:bodyPr/>
          <a:lstStyle/>
          <a:p>
            <a:pPr eaLnBrk="1" hangingPunct="1">
              <a:defRPr/>
            </a:pPr>
            <a:r>
              <a:rPr lang="en-US" smtClean="0">
                <a:cs typeface="+mn-cs"/>
              </a:rPr>
              <a:t>Combining multiple models and link analysis can reduce false positives</a:t>
            </a:r>
          </a:p>
          <a:p>
            <a:pPr eaLnBrk="1" hangingPunct="1">
              <a:defRPr/>
            </a:pPr>
            <a:r>
              <a:rPr lang="en-US" smtClean="0">
                <a:cs typeface="+mn-cs"/>
              </a:rPr>
              <a:t>Today there are millions of false positives with manual analysis</a:t>
            </a:r>
          </a:p>
          <a:p>
            <a:pPr eaLnBrk="1" hangingPunct="1">
              <a:defRPr/>
            </a:pPr>
            <a:r>
              <a:rPr lang="en-US" smtClean="0">
                <a:cs typeface="+mn-cs"/>
              </a:rPr>
              <a:t>Data Mining is just one additional tool to help analysts</a:t>
            </a:r>
          </a:p>
          <a:p>
            <a:pPr eaLnBrk="1" hangingPunct="1">
              <a:defRPr/>
            </a:pPr>
            <a:r>
              <a:rPr lang="en-US" smtClean="0">
                <a:cs typeface="+mn-cs"/>
              </a:rPr>
              <a:t>Analytic Technology has the potential to reduce the current high rate of false positives</a:t>
            </a:r>
          </a:p>
          <a:p>
            <a:pPr eaLnBrk="1" hangingPunct="1">
              <a:defRPr/>
            </a:pPr>
            <a:endParaRPr lang="en-US" smtClean="0">
              <a:cs typeface="+mn-cs"/>
            </a:endParaRPr>
          </a:p>
        </p:txBody>
      </p:sp>
      <p:sp>
        <p:nvSpPr>
          <p:cNvPr id="1288198" name="Text Box 6"/>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extLst>
      <p:ext uri="{BB962C8B-B14F-4D97-AF65-F5344CB8AC3E}">
        <p14:creationId xmlns:p14="http://schemas.microsoft.com/office/powerpoint/2010/main" val="36280682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2014</a:t>
            </a:r>
            <a:endParaRPr lang="en-US"/>
          </a:p>
        </p:txBody>
      </p:sp>
      <p:sp>
        <p:nvSpPr>
          <p:cNvPr id="1289218" name="Rectangle 2"/>
          <p:cNvSpPr>
            <a:spLocks noGrp="1" noChangeArrowheads="1"/>
          </p:cNvSpPr>
          <p:nvPr>
            <p:ph type="title"/>
          </p:nvPr>
        </p:nvSpPr>
        <p:spPr/>
        <p:txBody>
          <a:bodyPr/>
          <a:lstStyle/>
          <a:p>
            <a:pPr eaLnBrk="1" hangingPunct="1">
              <a:defRPr/>
            </a:pPr>
            <a:r>
              <a:rPr lang="en-US" smtClean="0">
                <a:cs typeface="+mj-cs"/>
              </a:rPr>
              <a:t>Data Mining with Privacy</a:t>
            </a:r>
          </a:p>
        </p:txBody>
      </p:sp>
      <p:sp>
        <p:nvSpPr>
          <p:cNvPr id="1289219" name="Rectangle 3"/>
          <p:cNvSpPr>
            <a:spLocks noGrp="1" noChangeArrowheads="1"/>
          </p:cNvSpPr>
          <p:nvPr>
            <p:ph type="body" idx="1"/>
          </p:nvPr>
        </p:nvSpPr>
        <p:spPr/>
        <p:txBody>
          <a:bodyPr/>
          <a:lstStyle/>
          <a:p>
            <a:pPr eaLnBrk="1" hangingPunct="1">
              <a:defRPr/>
            </a:pPr>
            <a:r>
              <a:rPr lang="en-US" smtClean="0">
                <a:cs typeface="+mn-cs"/>
              </a:rPr>
              <a:t>Data Mining looks for patterns, not people!</a:t>
            </a:r>
          </a:p>
          <a:p>
            <a:pPr eaLnBrk="1" hangingPunct="1">
              <a:defRPr/>
            </a:pPr>
            <a:r>
              <a:rPr lang="en-US" smtClean="0">
                <a:cs typeface="+mn-cs"/>
              </a:rPr>
              <a:t>Technical solutions can limit privacy invasion</a:t>
            </a:r>
          </a:p>
          <a:p>
            <a:pPr lvl="1" eaLnBrk="1" hangingPunct="1">
              <a:defRPr/>
            </a:pPr>
            <a:r>
              <a:rPr lang="en-US" smtClean="0"/>
              <a:t>Replacing sensitive personal data with anon. ID</a:t>
            </a:r>
          </a:p>
          <a:p>
            <a:pPr lvl="1" eaLnBrk="1" hangingPunct="1">
              <a:defRPr/>
            </a:pPr>
            <a:r>
              <a:rPr lang="en-US" smtClean="0"/>
              <a:t>Give randomized outputs	</a:t>
            </a:r>
          </a:p>
          <a:p>
            <a:pPr lvl="1" eaLnBrk="1" hangingPunct="1">
              <a:defRPr/>
            </a:pPr>
            <a:r>
              <a:rPr lang="en-US" smtClean="0"/>
              <a:t>Multi-party computation – distributed data</a:t>
            </a:r>
          </a:p>
          <a:p>
            <a:pPr lvl="1" eaLnBrk="1" hangingPunct="1">
              <a:defRPr/>
            </a:pPr>
            <a:r>
              <a:rPr lang="en-US" smtClean="0"/>
              <a:t>…</a:t>
            </a:r>
          </a:p>
          <a:p>
            <a:pPr lvl="2" eaLnBrk="1" hangingPunct="1">
              <a:defRPr/>
            </a:pPr>
            <a:r>
              <a:rPr lang="en-US" smtClean="0"/>
              <a:t>Bayardo &amp; Srikant, Technological Solutions for Protecting Privacy, IEEE Computer, Sep 2003</a:t>
            </a:r>
          </a:p>
          <a:p>
            <a:pPr eaLnBrk="1" hangingPunct="1">
              <a:defRPr/>
            </a:pPr>
            <a:endParaRPr lang="en-US" smtClean="0">
              <a:cs typeface="+mn-cs"/>
            </a:endParaRPr>
          </a:p>
        </p:txBody>
      </p:sp>
      <p:sp>
        <p:nvSpPr>
          <p:cNvPr id="1289220" name="Text Box 4"/>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extLst>
      <p:ext uri="{BB962C8B-B14F-4D97-AF65-F5344CB8AC3E}">
        <p14:creationId xmlns:p14="http://schemas.microsoft.com/office/powerpoint/2010/main" val="33701772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31" name="Picture 23" descr="C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4" y="1143000"/>
            <a:ext cx="8382000" cy="4457700"/>
          </a:xfrm>
          <a:prstGeom prst="rect">
            <a:avLst/>
          </a:prstGeom>
          <a:noFill/>
          <a:extLst>
            <a:ext uri="{909E8E84-426E-40dd-AFC4-6F175D3DCCD1}">
              <a14:hiddenFill xmlns:a14="http://schemas.microsoft.com/office/drawing/2010/main">
                <a:solidFill>
                  <a:srgbClr val="FFFFFF"/>
                </a:solidFill>
              </a14:hiddenFill>
            </a:ext>
          </a:extLst>
        </p:spPr>
      </p:pic>
      <p:grpSp>
        <p:nvGrpSpPr>
          <p:cNvPr id="43033" name="Group 25"/>
          <p:cNvGrpSpPr>
            <a:grpSpLocks/>
          </p:cNvGrpSpPr>
          <p:nvPr/>
        </p:nvGrpSpPr>
        <p:grpSpPr bwMode="auto">
          <a:xfrm>
            <a:off x="1676722" y="3124200"/>
            <a:ext cx="3749675" cy="3444819"/>
            <a:chOff x="975" y="1296"/>
            <a:chExt cx="2362" cy="2773"/>
          </a:xfrm>
        </p:grpSpPr>
        <p:sp>
          <p:nvSpPr>
            <p:cNvPr id="43034" name="Text Box 26"/>
            <p:cNvSpPr txBox="1">
              <a:spLocks noChangeArrowheads="1"/>
            </p:cNvSpPr>
            <p:nvPr/>
          </p:nvSpPr>
          <p:spPr bwMode="auto">
            <a:xfrm>
              <a:off x="1488" y="2880"/>
              <a:ext cx="25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E</a:t>
              </a:r>
            </a:p>
          </p:txBody>
        </p:sp>
        <p:sp>
          <p:nvSpPr>
            <p:cNvPr id="43035" name="Text Box 27"/>
            <p:cNvSpPr txBox="1">
              <a:spLocks noChangeArrowheads="1"/>
            </p:cNvSpPr>
            <p:nvPr/>
          </p:nvSpPr>
          <p:spPr bwMode="auto">
            <a:xfrm>
              <a:off x="2112" y="2543"/>
              <a:ext cx="24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T</a:t>
              </a:r>
            </a:p>
          </p:txBody>
        </p:sp>
        <p:sp>
          <p:nvSpPr>
            <p:cNvPr id="43036" name="Text Box 28"/>
            <p:cNvSpPr txBox="1">
              <a:spLocks noChangeArrowheads="1"/>
            </p:cNvSpPr>
            <p:nvPr/>
          </p:nvSpPr>
          <p:spPr bwMode="auto">
            <a:xfrm>
              <a:off x="2736" y="1296"/>
              <a:ext cx="24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L</a:t>
              </a:r>
            </a:p>
          </p:txBody>
        </p:sp>
        <p:sp>
          <p:nvSpPr>
            <p:cNvPr id="43037" name="Text Box 29"/>
            <p:cNvSpPr txBox="1">
              <a:spLocks noChangeArrowheads="1"/>
            </p:cNvSpPr>
            <p:nvPr/>
          </p:nvSpPr>
          <p:spPr bwMode="auto">
            <a:xfrm>
              <a:off x="975" y="3259"/>
              <a:ext cx="2362" cy="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dirty="0">
                  <a:solidFill>
                    <a:srgbClr val="990000"/>
                  </a:solidFill>
                  <a:latin typeface="Times New Roman" charset="0"/>
                </a:rPr>
                <a:t>Single ETL for </a:t>
              </a:r>
            </a:p>
            <a:p>
              <a:r>
                <a:rPr lang="en-US" sz="2000" b="1" i="1" dirty="0">
                  <a:solidFill>
                    <a:srgbClr val="990000"/>
                  </a:solidFill>
                  <a:latin typeface="Times New Roman" charset="0"/>
                </a:rPr>
                <a:t>enterprise data warehouse</a:t>
              </a:r>
            </a:p>
            <a:p>
              <a:r>
                <a:rPr lang="en-US" sz="2000" b="1" i="1" dirty="0">
                  <a:solidFill>
                    <a:srgbClr val="990000"/>
                  </a:solidFill>
                  <a:effectLst>
                    <a:outerShdw blurRad="38100" dist="38100" dir="2700000" algn="tl">
                      <a:srgbClr val="DDDDDD"/>
                    </a:outerShdw>
                  </a:effectLst>
                  <a:latin typeface="Times New Roman" charset="0"/>
                </a:rPr>
                <a:t>(EDW)</a:t>
              </a:r>
            </a:p>
          </p:txBody>
        </p:sp>
      </p:grpSp>
      <p:grpSp>
        <p:nvGrpSpPr>
          <p:cNvPr id="43038" name="Group 30"/>
          <p:cNvGrpSpPr>
            <a:grpSpLocks/>
          </p:cNvGrpSpPr>
          <p:nvPr/>
        </p:nvGrpSpPr>
        <p:grpSpPr bwMode="auto">
          <a:xfrm>
            <a:off x="6012184" y="4467225"/>
            <a:ext cx="2911475" cy="1171575"/>
            <a:chOff x="3888" y="2592"/>
            <a:chExt cx="1834" cy="738"/>
          </a:xfrm>
        </p:grpSpPr>
        <p:sp>
          <p:nvSpPr>
            <p:cNvPr id="43039" name="Text Box 31"/>
            <p:cNvSpPr txBox="1">
              <a:spLocks noChangeArrowheads="1"/>
            </p:cNvSpPr>
            <p:nvPr/>
          </p:nvSpPr>
          <p:spPr bwMode="auto">
            <a:xfrm>
              <a:off x="3888" y="3080"/>
              <a:ext cx="18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990000"/>
                  </a:solidFill>
                  <a:latin typeface="Times New Roman" charset="0"/>
                </a:rPr>
                <a:t>Simpler data access</a:t>
              </a:r>
            </a:p>
          </p:txBody>
        </p:sp>
        <p:sp>
          <p:nvSpPr>
            <p:cNvPr id="43040" name="Line 32"/>
            <p:cNvSpPr>
              <a:spLocks noChangeShapeType="1"/>
            </p:cNvSpPr>
            <p:nvPr/>
          </p:nvSpPr>
          <p:spPr bwMode="auto">
            <a:xfrm flipH="1" flipV="1">
              <a:off x="4080" y="2592"/>
              <a:ext cx="576" cy="488"/>
            </a:xfrm>
            <a:prstGeom prst="line">
              <a:avLst/>
            </a:prstGeom>
            <a:noFill/>
            <a:ln w="22225">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43041" name="Group 33"/>
          <p:cNvGrpSpPr>
            <a:grpSpLocks/>
          </p:cNvGrpSpPr>
          <p:nvPr/>
        </p:nvGrpSpPr>
        <p:grpSpPr bwMode="auto">
          <a:xfrm>
            <a:off x="4343400" y="762000"/>
            <a:ext cx="4587875" cy="1143000"/>
            <a:chOff x="2688" y="144"/>
            <a:chExt cx="2890" cy="720"/>
          </a:xfrm>
        </p:grpSpPr>
        <p:sp>
          <p:nvSpPr>
            <p:cNvPr id="43042" name="Text Box 34"/>
            <p:cNvSpPr txBox="1">
              <a:spLocks noChangeArrowheads="1"/>
            </p:cNvSpPr>
            <p:nvPr/>
          </p:nvSpPr>
          <p:spPr bwMode="auto">
            <a:xfrm>
              <a:off x="3744" y="144"/>
              <a:ext cx="183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dirty="0">
                  <a:solidFill>
                    <a:srgbClr val="990000"/>
                  </a:solidFill>
                  <a:effectLst>
                    <a:outerShdw blurRad="38100" dist="38100" dir="2700000" algn="tl">
                      <a:srgbClr val="DDDDDD"/>
                    </a:outerShdw>
                  </a:effectLst>
                  <a:latin typeface="Times New Roman" charset="0"/>
                </a:rPr>
                <a:t>ODS </a:t>
              </a:r>
              <a:r>
                <a:rPr lang="en-US" sz="2000" dirty="0">
                  <a:solidFill>
                    <a:srgbClr val="990000"/>
                  </a:solidFill>
                  <a:latin typeface="Times New Roman" charset="0"/>
                </a:rPr>
                <a:t>provides option for obtaining </a:t>
              </a:r>
              <a:r>
                <a:rPr lang="en-US" sz="2000" b="1" i="1" dirty="0">
                  <a:solidFill>
                    <a:srgbClr val="990000"/>
                  </a:solidFill>
                  <a:latin typeface="Times New Roman" charset="0"/>
                </a:rPr>
                <a:t>current</a:t>
              </a:r>
              <a:r>
                <a:rPr lang="en-US" sz="2000" dirty="0">
                  <a:solidFill>
                    <a:srgbClr val="990000"/>
                  </a:solidFill>
                  <a:latin typeface="Times New Roman" charset="0"/>
                </a:rPr>
                <a:t> data</a:t>
              </a:r>
            </a:p>
          </p:txBody>
        </p:sp>
        <p:sp>
          <p:nvSpPr>
            <p:cNvPr id="43043" name="Line 35"/>
            <p:cNvSpPr>
              <a:spLocks noChangeShapeType="1"/>
            </p:cNvSpPr>
            <p:nvPr/>
          </p:nvSpPr>
          <p:spPr bwMode="auto">
            <a:xfrm flipH="1">
              <a:off x="2688" y="480"/>
              <a:ext cx="1056" cy="384"/>
            </a:xfrm>
            <a:prstGeom prst="line">
              <a:avLst/>
            </a:prstGeom>
            <a:noFill/>
            <a:ln w="25400">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43044" name="Group 36"/>
          <p:cNvGrpSpPr>
            <a:grpSpLocks/>
          </p:cNvGrpSpPr>
          <p:nvPr/>
        </p:nvGrpSpPr>
        <p:grpSpPr bwMode="auto">
          <a:xfrm>
            <a:off x="4888235" y="3124200"/>
            <a:ext cx="2976563" cy="3292475"/>
            <a:chOff x="3072" y="1728"/>
            <a:chExt cx="1875" cy="2074"/>
          </a:xfrm>
        </p:grpSpPr>
        <p:sp>
          <p:nvSpPr>
            <p:cNvPr id="43045" name="Rectangle 37"/>
            <p:cNvSpPr>
              <a:spLocks noChangeArrowheads="1"/>
            </p:cNvSpPr>
            <p:nvPr/>
          </p:nvSpPr>
          <p:spPr bwMode="auto">
            <a:xfrm>
              <a:off x="3072" y="1728"/>
              <a:ext cx="768" cy="1248"/>
            </a:xfrm>
            <a:prstGeom prst="rect">
              <a:avLst/>
            </a:prstGeom>
            <a:noFill/>
            <a:ln w="19050">
              <a:solidFill>
                <a:srgbClr val="99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46" name="Text Box 38"/>
            <p:cNvSpPr txBox="1">
              <a:spLocks noChangeArrowheads="1"/>
            </p:cNvSpPr>
            <p:nvPr/>
          </p:nvSpPr>
          <p:spPr bwMode="auto">
            <a:xfrm>
              <a:off x="3209" y="3360"/>
              <a:ext cx="173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i="1" dirty="0">
                  <a:solidFill>
                    <a:srgbClr val="990000"/>
                  </a:solidFill>
                  <a:latin typeface="Times New Roman" charset="0"/>
                </a:rPr>
                <a:t>Dependent</a:t>
              </a:r>
              <a:r>
                <a:rPr lang="en-US" sz="2000" dirty="0">
                  <a:solidFill>
                    <a:srgbClr val="990000"/>
                  </a:solidFill>
                  <a:latin typeface="Times New Roman" charset="0"/>
                </a:rPr>
                <a:t> data marts loaded from EDW</a:t>
              </a:r>
            </a:p>
          </p:txBody>
        </p:sp>
      </p:grpSp>
      <p:sp>
        <p:nvSpPr>
          <p:cNvPr id="3" name="Title 2"/>
          <p:cNvSpPr>
            <a:spLocks noGrp="1"/>
          </p:cNvSpPr>
          <p:nvPr>
            <p:ph type="title"/>
          </p:nvPr>
        </p:nvSpPr>
        <p:spPr/>
        <p:txBody>
          <a:bodyPr/>
          <a:lstStyle/>
          <a:p>
            <a:r>
              <a:rPr lang="en-US" sz="3200" dirty="0"/>
              <a:t>Dependent data mart with operational data store: a three-level architecture</a:t>
            </a:r>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4104724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3033"/>
                                        </p:tgtEl>
                                        <p:attrNameLst>
                                          <p:attrName>style.visibility</p:attrName>
                                        </p:attrNameLst>
                                      </p:cBhvr>
                                      <p:to>
                                        <p:strVal val="visible"/>
                                      </p:to>
                                    </p:set>
                                    <p:animEffect transition="in" filter="box(in)">
                                      <p:cBhvr>
                                        <p:cTn id="7" dur="500"/>
                                        <p:tgtEl>
                                          <p:spTgt spid="430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3041"/>
                                        </p:tgtEl>
                                        <p:attrNameLst>
                                          <p:attrName>style.visibility</p:attrName>
                                        </p:attrNameLst>
                                      </p:cBhvr>
                                      <p:to>
                                        <p:strVal val="visible"/>
                                      </p:to>
                                    </p:set>
                                    <p:animEffect transition="in" filter="checkerboard(across)">
                                      <p:cBhvr>
                                        <p:cTn id="12" dur="500"/>
                                        <p:tgtEl>
                                          <p:spTgt spid="4304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3044"/>
                                        </p:tgtEl>
                                        <p:attrNameLst>
                                          <p:attrName>style.visibility</p:attrName>
                                        </p:attrNameLst>
                                      </p:cBhvr>
                                      <p:to>
                                        <p:strVal val="visible"/>
                                      </p:to>
                                    </p:set>
                                    <p:animEffect transition="in" filter="checkerboard(across)">
                                      <p:cBhvr>
                                        <p:cTn id="17" dur="500"/>
                                        <p:tgtEl>
                                          <p:spTgt spid="4304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43038"/>
                                        </p:tgtEl>
                                        <p:attrNameLst>
                                          <p:attrName>style.visibility</p:attrName>
                                        </p:attrNameLst>
                                      </p:cBhvr>
                                      <p:to>
                                        <p:strVal val="visible"/>
                                      </p:to>
                                    </p:set>
                                    <p:animEffect transition="in" filter="checkerboard(across)">
                                      <p:cBhvr>
                                        <p:cTn id="22" dur="500"/>
                                        <p:tgtEl>
                                          <p:spTgt spid="43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quarter" idx="10"/>
          </p:nvPr>
        </p:nvSpPr>
        <p:spPr/>
        <p:txBody>
          <a:bodyPr/>
          <a:lstStyle/>
          <a:p>
            <a:pPr>
              <a:defRPr/>
            </a:pPr>
            <a:r>
              <a:rPr lang="en-US" smtClean="0"/>
              <a:t>IS 257 – Fall 2014</a:t>
            </a:r>
            <a:endParaRPr lang="en-US"/>
          </a:p>
        </p:txBody>
      </p:sp>
      <p:graphicFrame>
        <p:nvGraphicFramePr>
          <p:cNvPr id="168962" name="Object 2"/>
          <p:cNvGraphicFramePr>
            <a:graphicFrameLocks noGrp="1"/>
          </p:cNvGraphicFramePr>
          <p:nvPr>
            <p:ph idx="1"/>
            <p:extLst>
              <p:ext uri="{D42A27DB-BD31-4B8C-83A1-F6EECF244321}">
                <p14:modId xmlns:p14="http://schemas.microsoft.com/office/powerpoint/2010/main" val="3033122947"/>
              </p:ext>
            </p:extLst>
          </p:nvPr>
        </p:nvGraphicFramePr>
        <p:xfrm>
          <a:off x="695325" y="1550988"/>
          <a:ext cx="7753350" cy="4289425"/>
        </p:xfrm>
        <a:graphic>
          <a:graphicData uri="http://schemas.openxmlformats.org/presentationml/2006/ole">
            <mc:AlternateContent xmlns:mc="http://schemas.openxmlformats.org/markup-compatibility/2006">
              <mc:Choice xmlns:v="urn:schemas-microsoft-com:vml" Requires="v">
                <p:oleObj spid="_x0000_s109575" name="Chart" r:id="rId4" imgW="7759700" imgH="4292600" progId="MSGraph.Chart.8">
                  <p:embed followColorScheme="full"/>
                </p:oleObj>
              </mc:Choice>
              <mc:Fallback>
                <p:oleObj name="Chart" r:id="rId4" imgW="7759700" imgH="4292600" progId="MSGraph.Chart.8">
                  <p:embed followColorScheme="full"/>
                  <p:pic>
                    <p:nvPicPr>
                      <p:cNvPr id="0" name=""/>
                      <p:cNvPicPr>
                        <a:picLocks noChangeArrowheads="1"/>
                      </p:cNvPicPr>
                      <p:nvPr/>
                    </p:nvPicPr>
                    <p:blipFill>
                      <a:blip r:embed="rId5"/>
                      <a:srcRect/>
                      <a:stretch>
                        <a:fillRect/>
                      </a:stretch>
                    </p:blipFill>
                    <p:spPr bwMode="auto">
                      <a:xfrm>
                        <a:off x="695325" y="1550988"/>
                        <a:ext cx="7753350" cy="428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290243" name="Rectangle 3"/>
          <p:cNvSpPr>
            <a:spLocks noGrp="1" noChangeArrowheads="1"/>
          </p:cNvSpPr>
          <p:nvPr>
            <p:ph type="title"/>
          </p:nvPr>
        </p:nvSpPr>
        <p:spPr/>
        <p:txBody>
          <a:bodyPr lIns="92075" tIns="46038" rIns="92075" bIns="46038" anchor="b"/>
          <a:lstStyle/>
          <a:p>
            <a:pPr eaLnBrk="1" hangingPunct="1">
              <a:defRPr/>
            </a:pPr>
            <a:r>
              <a:rPr lang="en-US" sz="2800" smtClean="0">
                <a:cs typeface="+mj-cs"/>
              </a:rPr>
              <a:t>The Hype Curve for </a:t>
            </a:r>
            <a:br>
              <a:rPr lang="en-US" sz="2800" smtClean="0">
                <a:cs typeface="+mj-cs"/>
              </a:rPr>
            </a:br>
            <a:r>
              <a:rPr lang="en-US" sz="2800" smtClean="0">
                <a:cs typeface="+mj-cs"/>
              </a:rPr>
              <a:t>Data Mining and Knowledge Discovery  </a:t>
            </a:r>
          </a:p>
        </p:txBody>
      </p:sp>
      <p:sp>
        <p:nvSpPr>
          <p:cNvPr id="1290244" name="Rectangle 4"/>
          <p:cNvSpPr>
            <a:spLocks noChangeArrowheads="1"/>
          </p:cNvSpPr>
          <p:nvPr/>
        </p:nvSpPr>
        <p:spPr bwMode="auto">
          <a:xfrm>
            <a:off x="4038600" y="1828800"/>
            <a:ext cx="1714500" cy="488950"/>
          </a:xfrm>
          <a:prstGeom prst="rect">
            <a:avLst/>
          </a:prstGeom>
          <a:gradFill rotWithShape="0">
            <a:gsLst>
              <a:gs pos="0">
                <a:srgbClr val="FF0000"/>
              </a:gs>
              <a:gs pos="100000">
                <a:srgbClr val="FF0000">
                  <a:gamma/>
                  <a:tint val="8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defRPr/>
            </a:pPr>
            <a:r>
              <a:rPr lang="en-US" sz="2000" b="1">
                <a:cs typeface="+mn-cs"/>
              </a:rPr>
              <a:t>Over-inflated </a:t>
            </a:r>
          </a:p>
          <a:p>
            <a:pPr marL="285750" indent="-285750" algn="l" eaLnBrk="0" hangingPunct="0">
              <a:lnSpc>
                <a:spcPct val="50000"/>
              </a:lnSpc>
              <a:spcBef>
                <a:spcPct val="30000"/>
              </a:spcBef>
              <a:buClr>
                <a:schemeClr val="tx2"/>
              </a:buClr>
              <a:buFont typeface="Monotype Sorts" charset="0"/>
              <a:buNone/>
              <a:defRPr/>
            </a:pPr>
            <a:r>
              <a:rPr lang="en-US" sz="2000" b="1">
                <a:cs typeface="+mn-cs"/>
              </a:rPr>
              <a:t>expectations</a:t>
            </a:r>
          </a:p>
        </p:txBody>
      </p:sp>
      <p:sp>
        <p:nvSpPr>
          <p:cNvPr id="1290245" name="Rectangle 5"/>
          <p:cNvSpPr>
            <a:spLocks noChangeArrowheads="1"/>
          </p:cNvSpPr>
          <p:nvPr/>
        </p:nvSpPr>
        <p:spPr bwMode="auto">
          <a:xfrm>
            <a:off x="4419600" y="4419600"/>
            <a:ext cx="1981200" cy="366713"/>
          </a:xfrm>
          <a:prstGeom prst="rect">
            <a:avLst/>
          </a:prstGeom>
          <a:gradFill rotWithShape="0">
            <a:gsLst>
              <a:gs pos="0">
                <a:srgbClr val="FFFFFF"/>
              </a:gs>
              <a:gs pos="100000">
                <a:srgbClr val="FFFFFF">
                  <a:gamma/>
                  <a:shade val="29804"/>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marL="285750" indent="-285750" algn="l" eaLnBrk="0" hangingPunct="0">
              <a:lnSpc>
                <a:spcPct val="90000"/>
              </a:lnSpc>
              <a:spcBef>
                <a:spcPct val="30000"/>
              </a:spcBef>
              <a:buClr>
                <a:schemeClr val="tx2"/>
              </a:buClr>
              <a:buFont typeface="Monotype Sorts" charset="0"/>
              <a:buNone/>
              <a:defRPr/>
            </a:pPr>
            <a:r>
              <a:rPr lang="en-US" sz="2000" b="1">
                <a:cs typeface="+mn-cs"/>
              </a:rPr>
              <a:t>Disappointment</a:t>
            </a:r>
          </a:p>
        </p:txBody>
      </p:sp>
      <p:sp>
        <p:nvSpPr>
          <p:cNvPr id="1290246" name="Rectangle 6"/>
          <p:cNvSpPr>
            <a:spLocks noChangeArrowheads="1"/>
          </p:cNvSpPr>
          <p:nvPr/>
        </p:nvSpPr>
        <p:spPr bwMode="auto">
          <a:xfrm>
            <a:off x="6477000" y="2971800"/>
            <a:ext cx="2392363" cy="733425"/>
          </a:xfrm>
          <a:prstGeom prst="rect">
            <a:avLst/>
          </a:prstGeom>
          <a:solidFill>
            <a:srgbClr val="C8FE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90000"/>
              </a:lnSpc>
              <a:spcBef>
                <a:spcPct val="30000"/>
              </a:spcBef>
              <a:buClr>
                <a:schemeClr val="tx2"/>
              </a:buClr>
              <a:buFont typeface="Monotype Sorts" charset="0"/>
              <a:buNone/>
              <a:defRPr/>
            </a:pPr>
            <a:r>
              <a:rPr lang="en-US" sz="2000" b="1">
                <a:cs typeface="+mn-cs"/>
              </a:rPr>
              <a:t>Growing acceptance</a:t>
            </a:r>
          </a:p>
          <a:p>
            <a:pPr marL="285750" indent="-285750" algn="l" eaLnBrk="0" hangingPunct="0">
              <a:lnSpc>
                <a:spcPct val="90000"/>
              </a:lnSpc>
              <a:spcBef>
                <a:spcPct val="30000"/>
              </a:spcBef>
              <a:buClr>
                <a:schemeClr val="tx2"/>
              </a:buClr>
              <a:buFont typeface="Monotype Sorts" charset="0"/>
              <a:buNone/>
              <a:defRPr/>
            </a:pPr>
            <a:r>
              <a:rPr lang="en-US" sz="2000" b="1">
                <a:cs typeface="+mn-cs"/>
              </a:rPr>
              <a:t>and mainstreaming</a:t>
            </a:r>
          </a:p>
        </p:txBody>
      </p:sp>
      <p:sp>
        <p:nvSpPr>
          <p:cNvPr id="1290247" name="Rectangle 7"/>
          <p:cNvSpPr>
            <a:spLocks noGrp="1" noChangeArrowheads="1"/>
          </p:cNvSpPr>
          <p:nvPr>
            <p:ph type="body" idx="4294967295"/>
          </p:nvPr>
        </p:nvSpPr>
        <p:spPr>
          <a:xfrm>
            <a:off x="0" y="1219200"/>
            <a:ext cx="8229600" cy="4953000"/>
          </a:xfrm>
        </p:spPr>
        <p:txBody>
          <a:bodyPr lIns="92075" tIns="46038" rIns="92075" bIns="46038"/>
          <a:lstStyle/>
          <a:p>
            <a:pPr marL="285750" indent="-285750" eaLnBrk="1" hangingPunct="1">
              <a:buFontTx/>
              <a:buNone/>
              <a:defRPr/>
            </a:pPr>
            <a:r>
              <a:rPr lang="en-US" smtClean="0">
                <a:cs typeface="+mn-cs"/>
              </a:rPr>
              <a:t> </a:t>
            </a:r>
          </a:p>
        </p:txBody>
      </p:sp>
      <p:sp>
        <p:nvSpPr>
          <p:cNvPr id="1290248" name="Rectangle 8"/>
          <p:cNvSpPr>
            <a:spLocks noChangeArrowheads="1"/>
          </p:cNvSpPr>
          <p:nvPr/>
        </p:nvSpPr>
        <p:spPr bwMode="auto">
          <a:xfrm>
            <a:off x="1600200" y="3429000"/>
            <a:ext cx="1792288" cy="566738"/>
          </a:xfrm>
          <a:prstGeom prst="rect">
            <a:avLst/>
          </a:prstGeom>
          <a:solidFill>
            <a:srgbClr val="F35B1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marL="285750" indent="-285750" algn="l" eaLnBrk="0" hangingPunct="0">
              <a:lnSpc>
                <a:spcPct val="50000"/>
              </a:lnSpc>
              <a:spcBef>
                <a:spcPct val="30000"/>
              </a:spcBef>
              <a:buClr>
                <a:schemeClr val="tx2"/>
              </a:buClr>
              <a:buFont typeface="Monotype Sorts" charset="0"/>
              <a:buNone/>
              <a:defRPr/>
            </a:pPr>
            <a:r>
              <a:rPr lang="en-US" b="1">
                <a:cs typeface="+mn-cs"/>
              </a:rPr>
              <a:t>rising </a:t>
            </a:r>
          </a:p>
          <a:p>
            <a:pPr marL="285750" indent="-285750" algn="l" eaLnBrk="0" hangingPunct="0">
              <a:lnSpc>
                <a:spcPct val="50000"/>
              </a:lnSpc>
              <a:spcBef>
                <a:spcPct val="30000"/>
              </a:spcBef>
              <a:buClr>
                <a:schemeClr val="tx2"/>
              </a:buClr>
              <a:buFont typeface="Monotype Sorts" charset="0"/>
              <a:buNone/>
              <a:defRPr/>
            </a:pPr>
            <a:r>
              <a:rPr lang="en-US" b="1">
                <a:cs typeface="+mn-cs"/>
              </a:rPr>
              <a:t>expectations</a:t>
            </a:r>
          </a:p>
        </p:txBody>
      </p:sp>
      <p:sp>
        <p:nvSpPr>
          <p:cNvPr id="1290250" name="Text Box 10"/>
          <p:cNvSpPr txBox="1">
            <a:spLocks noChangeArrowheads="1"/>
          </p:cNvSpPr>
          <p:nvPr/>
        </p:nvSpPr>
        <p:spPr bwMode="auto">
          <a:xfrm>
            <a:off x="212725" y="6134100"/>
            <a:ext cx="3384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a:solidFill>
                  <a:srgbClr val="FF0000"/>
                </a:solidFill>
                <a:cs typeface="+mn-cs"/>
              </a:rPr>
              <a:t>Source: Gregory Piatetsky-Shapiro</a:t>
            </a:r>
          </a:p>
        </p:txBody>
      </p:sp>
    </p:spTree>
    <p:extLst>
      <p:ext uri="{BB962C8B-B14F-4D97-AF65-F5344CB8AC3E}">
        <p14:creationId xmlns:p14="http://schemas.microsoft.com/office/powerpoint/2010/main" val="2878461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02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02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9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44" grpId="0" animBg="1"/>
      <p:bldP spid="1290245" grpId="0" animBg="1"/>
      <p:bldP spid="1290246" grpId="0" animBg="1"/>
      <p:bldP spid="12902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50" name="Picture 18" descr="CA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75" y="1143000"/>
            <a:ext cx="8229600" cy="4610100"/>
          </a:xfrm>
          <a:prstGeom prst="rect">
            <a:avLst/>
          </a:prstGeom>
          <a:noFill/>
          <a:extLst>
            <a:ext uri="{909E8E84-426E-40dd-AFC4-6F175D3DCCD1}">
              <a14:hiddenFill xmlns:a14="http://schemas.microsoft.com/office/drawing/2010/main">
                <a:solidFill>
                  <a:srgbClr val="FFFFFF"/>
                </a:solidFill>
              </a14:hiddenFill>
            </a:ext>
          </a:extLst>
        </p:spPr>
      </p:pic>
      <p:grpSp>
        <p:nvGrpSpPr>
          <p:cNvPr id="44051" name="Group 19"/>
          <p:cNvGrpSpPr>
            <a:grpSpLocks/>
          </p:cNvGrpSpPr>
          <p:nvPr/>
        </p:nvGrpSpPr>
        <p:grpSpPr bwMode="auto">
          <a:xfrm>
            <a:off x="1709375" y="3162300"/>
            <a:ext cx="3429000" cy="3265488"/>
            <a:chOff x="960" y="1296"/>
            <a:chExt cx="2362" cy="2629"/>
          </a:xfrm>
        </p:grpSpPr>
        <p:sp>
          <p:nvSpPr>
            <p:cNvPr id="44052" name="Text Box 20"/>
            <p:cNvSpPr txBox="1">
              <a:spLocks noChangeArrowheads="1"/>
            </p:cNvSpPr>
            <p:nvPr/>
          </p:nvSpPr>
          <p:spPr bwMode="auto">
            <a:xfrm>
              <a:off x="1488" y="2881"/>
              <a:ext cx="27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E</a:t>
              </a:r>
            </a:p>
          </p:txBody>
        </p:sp>
        <p:sp>
          <p:nvSpPr>
            <p:cNvPr id="44053" name="Text Box 21"/>
            <p:cNvSpPr txBox="1">
              <a:spLocks noChangeArrowheads="1"/>
            </p:cNvSpPr>
            <p:nvPr/>
          </p:nvSpPr>
          <p:spPr bwMode="auto">
            <a:xfrm>
              <a:off x="2111" y="2543"/>
              <a:ext cx="27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T</a:t>
              </a:r>
            </a:p>
          </p:txBody>
        </p:sp>
        <p:sp>
          <p:nvSpPr>
            <p:cNvPr id="44054" name="Text Box 22"/>
            <p:cNvSpPr txBox="1">
              <a:spLocks noChangeArrowheads="1"/>
            </p:cNvSpPr>
            <p:nvPr/>
          </p:nvSpPr>
          <p:spPr bwMode="auto">
            <a:xfrm>
              <a:off x="2736" y="1296"/>
              <a:ext cx="27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rgbClr val="990000"/>
                  </a:solidFill>
                  <a:latin typeface="Georgia" charset="0"/>
                </a:rPr>
                <a:t>L</a:t>
              </a:r>
            </a:p>
          </p:txBody>
        </p:sp>
        <p:sp>
          <p:nvSpPr>
            <p:cNvPr id="44055" name="Text Box 23"/>
            <p:cNvSpPr txBox="1">
              <a:spLocks noChangeArrowheads="1"/>
            </p:cNvSpPr>
            <p:nvPr/>
          </p:nvSpPr>
          <p:spPr bwMode="auto">
            <a:xfrm>
              <a:off x="960" y="3360"/>
              <a:ext cx="2362" cy="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solidFill>
                    <a:srgbClr val="990000"/>
                  </a:solidFill>
                  <a:latin typeface="Times New Roman" charset="0"/>
                </a:rPr>
                <a:t>Near real-time ETL for </a:t>
              </a:r>
            </a:p>
            <a:p>
              <a:r>
                <a:rPr lang="en-US" sz="2000" b="1" i="1">
                  <a:solidFill>
                    <a:srgbClr val="990000"/>
                  </a:solidFill>
                  <a:effectLst>
                    <a:outerShdw blurRad="38100" dist="38100" dir="2700000" algn="tl">
                      <a:srgbClr val="DDDDDD"/>
                    </a:outerShdw>
                  </a:effectLst>
                  <a:latin typeface="Times New Roman" charset="0"/>
                </a:rPr>
                <a:t>Data Warehouse</a:t>
              </a:r>
            </a:p>
          </p:txBody>
        </p:sp>
      </p:grpSp>
      <p:grpSp>
        <p:nvGrpSpPr>
          <p:cNvPr id="44056" name="Group 24"/>
          <p:cNvGrpSpPr>
            <a:grpSpLocks/>
          </p:cNvGrpSpPr>
          <p:nvPr/>
        </p:nvGrpSpPr>
        <p:grpSpPr bwMode="auto">
          <a:xfrm>
            <a:off x="4953000" y="990600"/>
            <a:ext cx="4495800" cy="1120775"/>
            <a:chOff x="2688" y="144"/>
            <a:chExt cx="2890" cy="720"/>
          </a:xfrm>
        </p:grpSpPr>
        <p:sp>
          <p:nvSpPr>
            <p:cNvPr id="44057" name="Text Box 25"/>
            <p:cNvSpPr txBox="1">
              <a:spLocks noChangeArrowheads="1"/>
            </p:cNvSpPr>
            <p:nvPr/>
          </p:nvSpPr>
          <p:spPr bwMode="auto">
            <a:xfrm>
              <a:off x="3744" y="144"/>
              <a:ext cx="1834" cy="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b="1" dirty="0">
                  <a:solidFill>
                    <a:srgbClr val="990000"/>
                  </a:solidFill>
                  <a:effectLst>
                    <a:outerShdw blurRad="38100" dist="38100" dir="2700000" algn="tl">
                      <a:srgbClr val="DDDDDD"/>
                    </a:outerShdw>
                  </a:effectLst>
                  <a:latin typeface="Times New Roman" charset="0"/>
                </a:rPr>
                <a:t>ODS </a:t>
              </a:r>
              <a:r>
                <a:rPr lang="en-US" dirty="0">
                  <a:solidFill>
                    <a:srgbClr val="990000"/>
                  </a:solidFill>
                  <a:latin typeface="Times New Roman" charset="0"/>
                </a:rPr>
                <a:t>and </a:t>
              </a:r>
              <a:r>
                <a:rPr lang="en-US" b="1" dirty="0">
                  <a:solidFill>
                    <a:srgbClr val="990000"/>
                  </a:solidFill>
                  <a:effectLst>
                    <a:outerShdw blurRad="38100" dist="38100" dir="2700000" algn="tl">
                      <a:srgbClr val="DDDDDD"/>
                    </a:outerShdw>
                  </a:effectLst>
                  <a:latin typeface="Times New Roman" charset="0"/>
                </a:rPr>
                <a:t>data warehouse</a:t>
              </a:r>
              <a:r>
                <a:rPr lang="en-US" dirty="0">
                  <a:solidFill>
                    <a:srgbClr val="990000"/>
                  </a:solidFill>
                  <a:latin typeface="Times New Roman" charset="0"/>
                </a:rPr>
                <a:t> are one and the same</a:t>
              </a:r>
            </a:p>
          </p:txBody>
        </p:sp>
        <p:sp>
          <p:nvSpPr>
            <p:cNvPr id="44058" name="Line 26"/>
            <p:cNvSpPr>
              <a:spLocks noChangeShapeType="1"/>
            </p:cNvSpPr>
            <p:nvPr/>
          </p:nvSpPr>
          <p:spPr bwMode="auto">
            <a:xfrm flipH="1">
              <a:off x="2688" y="480"/>
              <a:ext cx="1056" cy="384"/>
            </a:xfrm>
            <a:prstGeom prst="line">
              <a:avLst/>
            </a:prstGeom>
            <a:noFill/>
            <a:ln w="25400">
              <a:solidFill>
                <a:srgbClr val="99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grpSp>
      <p:grpSp>
        <p:nvGrpSpPr>
          <p:cNvPr id="44059" name="Group 27"/>
          <p:cNvGrpSpPr>
            <a:grpSpLocks/>
          </p:cNvGrpSpPr>
          <p:nvPr/>
        </p:nvGrpSpPr>
        <p:grpSpPr bwMode="auto">
          <a:xfrm>
            <a:off x="4604975" y="3238500"/>
            <a:ext cx="4114800" cy="3236913"/>
            <a:chOff x="2976" y="1872"/>
            <a:chExt cx="2592" cy="2039"/>
          </a:xfrm>
        </p:grpSpPr>
        <p:sp>
          <p:nvSpPr>
            <p:cNvPr id="44060" name="Rectangle 28"/>
            <p:cNvSpPr>
              <a:spLocks noChangeArrowheads="1"/>
            </p:cNvSpPr>
            <p:nvPr/>
          </p:nvSpPr>
          <p:spPr bwMode="auto">
            <a:xfrm>
              <a:off x="3024" y="1872"/>
              <a:ext cx="744" cy="1056"/>
            </a:xfrm>
            <a:prstGeom prst="rect">
              <a:avLst/>
            </a:prstGeom>
            <a:noFill/>
            <a:ln w="19050">
              <a:solidFill>
                <a:srgbClr val="99000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4061" name="Text Box 29"/>
            <p:cNvSpPr txBox="1">
              <a:spLocks noChangeArrowheads="1"/>
            </p:cNvSpPr>
            <p:nvPr/>
          </p:nvSpPr>
          <p:spPr bwMode="auto">
            <a:xfrm>
              <a:off x="2976" y="3504"/>
              <a:ext cx="2592"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200" dirty="0">
                  <a:solidFill>
                    <a:srgbClr val="990000"/>
                  </a:solidFill>
                  <a:latin typeface="Times New Roman" charset="0"/>
                </a:rPr>
                <a:t>Data marts are NOT separate databases, but logical </a:t>
              </a:r>
              <a:r>
                <a:rPr lang="en-US" sz="1200" b="1" i="1" dirty="0">
                  <a:solidFill>
                    <a:srgbClr val="990000"/>
                  </a:solidFill>
                  <a:latin typeface="Times New Roman" charset="0"/>
                </a:rPr>
                <a:t>views</a:t>
              </a:r>
              <a:r>
                <a:rPr lang="en-US" sz="1200" dirty="0">
                  <a:solidFill>
                    <a:srgbClr val="990000"/>
                  </a:solidFill>
                  <a:latin typeface="Times New Roman" charset="0"/>
                </a:rPr>
                <a:t> of the data warehouse</a:t>
              </a:r>
            </a:p>
            <a:p>
              <a:r>
                <a:rPr lang="en-US" sz="1200" dirty="0">
                  <a:solidFill>
                    <a:srgbClr val="990000"/>
                  </a:solidFill>
                  <a:latin typeface="Times New Roman" charset="0"/>
                  <a:sym typeface="Wingdings" charset="0"/>
                </a:rPr>
                <a:t> Easier to create new data marts</a:t>
              </a:r>
              <a:endParaRPr lang="en-US" sz="1200" dirty="0">
                <a:solidFill>
                  <a:srgbClr val="990000"/>
                </a:solidFill>
                <a:latin typeface="Times New Roman" charset="0"/>
              </a:endParaRPr>
            </a:p>
          </p:txBody>
        </p:sp>
      </p:grpSp>
      <p:sp>
        <p:nvSpPr>
          <p:cNvPr id="3" name="Title 2"/>
          <p:cNvSpPr>
            <a:spLocks noGrp="1"/>
          </p:cNvSpPr>
          <p:nvPr>
            <p:ph type="title"/>
          </p:nvPr>
        </p:nvSpPr>
        <p:spPr/>
        <p:txBody>
          <a:bodyPr/>
          <a:lstStyle/>
          <a:p>
            <a:r>
              <a:rPr lang="en-US" sz="3200" dirty="0"/>
              <a:t>Logical data mart and real time warehouse </a:t>
            </a:r>
            <a:r>
              <a:rPr lang="en-US" sz="3200" dirty="0" smtClean="0"/>
              <a:t>architecture</a:t>
            </a:r>
            <a:endParaRPr lang="en-US" sz="3200" dirty="0"/>
          </a:p>
        </p:txBody>
      </p:sp>
      <p:sp>
        <p:nvSpPr>
          <p:cNvPr id="2" name="Date Placeholder 1"/>
          <p:cNvSpPr>
            <a:spLocks noGrp="1"/>
          </p:cNvSpPr>
          <p:nvPr>
            <p:ph type="dt" sz="half" idx="10"/>
          </p:nvPr>
        </p:nvSpPr>
        <p:spPr/>
        <p:txBody>
          <a:bodyPr/>
          <a:lstStyle/>
          <a:p>
            <a:r>
              <a:rPr lang="en-US" smtClean="0"/>
              <a:t>IS 257 – Fall 2014</a:t>
            </a:r>
            <a:endParaRPr lang="en-US"/>
          </a:p>
        </p:txBody>
      </p:sp>
    </p:spTree>
    <p:extLst>
      <p:ext uri="{BB962C8B-B14F-4D97-AF65-F5344CB8AC3E}">
        <p14:creationId xmlns:p14="http://schemas.microsoft.com/office/powerpoint/2010/main" val="2663706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4051"/>
                                        </p:tgtEl>
                                        <p:attrNameLst>
                                          <p:attrName>style.visibility</p:attrName>
                                        </p:attrNameLst>
                                      </p:cBhvr>
                                      <p:to>
                                        <p:strVal val="visible"/>
                                      </p:to>
                                    </p:set>
                                    <p:animEffect transition="in" filter="box(in)">
                                      <p:cBhvr>
                                        <p:cTn id="7" dur="500"/>
                                        <p:tgtEl>
                                          <p:spTgt spid="44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44056"/>
                                        </p:tgtEl>
                                        <p:attrNameLst>
                                          <p:attrName>style.visibility</p:attrName>
                                        </p:attrNameLst>
                                      </p:cBhvr>
                                      <p:to>
                                        <p:strVal val="visible"/>
                                      </p:to>
                                    </p:set>
                                    <p:animEffect transition="in" filter="checkerboard(across)">
                                      <p:cBhvr>
                                        <p:cTn id="12" dur="500"/>
                                        <p:tgtEl>
                                          <p:spTgt spid="440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44059"/>
                                        </p:tgtEl>
                                        <p:attrNameLst>
                                          <p:attrName>style.visibility</p:attrName>
                                        </p:attrNameLst>
                                      </p:cBhvr>
                                      <p:to>
                                        <p:strVal val="visible"/>
                                      </p:to>
                                    </p:set>
                                    <p:animEffect transition="in" filter="checkerboard(across)">
                                      <p:cBhvr>
                                        <p:cTn id="17" dur="500"/>
                                        <p:tgtEl>
                                          <p:spTgt spid="44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Rectangle 7"/>
          <p:cNvSpPr>
            <a:spLocks noGrp="1" noChangeArrowheads="1"/>
          </p:cNvSpPr>
          <p:nvPr>
            <p:ph type="title"/>
          </p:nvPr>
        </p:nvSpPr>
        <p:spPr/>
        <p:txBody>
          <a:bodyPr/>
          <a:lstStyle/>
          <a:p>
            <a:r>
              <a:rPr lang="en-US" dirty="0" smtClean="0"/>
              <a:t>The ETL Process</a:t>
            </a:r>
            <a:endParaRPr lang="en-US" dirty="0"/>
          </a:p>
        </p:txBody>
      </p:sp>
      <p:sp>
        <p:nvSpPr>
          <p:cNvPr id="13320" name="Rectangle 8"/>
          <p:cNvSpPr>
            <a:spLocks noGrp="1" noChangeArrowheads="1"/>
          </p:cNvSpPr>
          <p:nvPr>
            <p:ph type="body" idx="1"/>
          </p:nvPr>
        </p:nvSpPr>
        <p:spPr/>
        <p:txBody>
          <a:bodyPr/>
          <a:lstStyle/>
          <a:p>
            <a:r>
              <a:rPr lang="en-US" smtClean="0"/>
              <a:t>Capture/Extract</a:t>
            </a:r>
          </a:p>
          <a:p>
            <a:r>
              <a:rPr lang="en-US" smtClean="0"/>
              <a:t>Scrub or data cleansing</a:t>
            </a:r>
          </a:p>
          <a:p>
            <a:r>
              <a:rPr lang="en-US" smtClean="0"/>
              <a:t>Transform</a:t>
            </a:r>
          </a:p>
          <a:p>
            <a:r>
              <a:rPr lang="en-US" smtClean="0"/>
              <a:t>Load and Index</a:t>
            </a:r>
            <a:endParaRPr lang="en-US"/>
          </a:p>
        </p:txBody>
      </p:sp>
      <p:sp>
        <p:nvSpPr>
          <p:cNvPr id="2" name="Date Placeholder 1"/>
          <p:cNvSpPr>
            <a:spLocks noGrp="1"/>
          </p:cNvSpPr>
          <p:nvPr>
            <p:ph type="dt" sz="half" idx="10"/>
          </p:nvPr>
        </p:nvSpPr>
        <p:spPr/>
        <p:txBody>
          <a:bodyPr/>
          <a:lstStyle/>
          <a:p>
            <a:r>
              <a:rPr lang="en-US" smtClean="0"/>
              <a:t>IS 257 – Fall 2014</a:t>
            </a:r>
            <a:endParaRPr lang="en-US"/>
          </a:p>
        </p:txBody>
      </p:sp>
      <p:sp>
        <p:nvSpPr>
          <p:cNvPr id="13321" name="Text Box 9"/>
          <p:cNvSpPr txBox="1">
            <a:spLocks noChangeArrowheads="1"/>
          </p:cNvSpPr>
          <p:nvPr/>
        </p:nvSpPr>
        <p:spPr bwMode="auto">
          <a:xfrm>
            <a:off x="1371600" y="5105400"/>
            <a:ext cx="6410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rgbClr val="990000"/>
                </a:solidFill>
                <a:latin typeface="Times New Roman" charset="0"/>
              </a:rPr>
              <a:t>ETL = Extract, transform, and load</a:t>
            </a:r>
          </a:p>
        </p:txBody>
      </p:sp>
    </p:spTree>
    <p:extLst>
      <p:ext uri="{BB962C8B-B14F-4D97-AF65-F5344CB8AC3E}">
        <p14:creationId xmlns:p14="http://schemas.microsoft.com/office/powerpoint/2010/main" val="549446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320">
                                            <p:txEl>
                                              <p:pRg st="0" end="0"/>
                                            </p:txEl>
                                          </p:spTgt>
                                        </p:tgtEl>
                                        <p:attrNameLst>
                                          <p:attrName>style.visibility</p:attrName>
                                        </p:attrNameLst>
                                      </p:cBhvr>
                                      <p:to>
                                        <p:strVal val="visible"/>
                                      </p:to>
                                    </p:set>
                                    <p:anim calcmode="lin" valueType="num">
                                      <p:cBhvr>
                                        <p:cTn id="7" dur="500" fill="hold"/>
                                        <p:tgtEl>
                                          <p:spTgt spid="133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20">
                                            <p:txEl>
                                              <p:pRg st="0" end="0"/>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20">
                                            <p:txEl>
                                              <p:pRg st="0" end="0"/>
                                            </p:txEl>
                                          </p:spTgt>
                                        </p:tgtEl>
                                        <p:attrNameLst>
                                          <p:attrName>ppt_c</p:attrName>
                                        </p:attrNameLst>
                                      </p:cBhvr>
                                      <p:to>
                                        <a:schemeClr val="accent1"/>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320">
                                            <p:txEl>
                                              <p:pRg st="1" end="1"/>
                                            </p:txEl>
                                          </p:spTgt>
                                        </p:tgtEl>
                                        <p:attrNameLst>
                                          <p:attrName>style.visibility</p:attrName>
                                        </p:attrNameLst>
                                      </p:cBhvr>
                                      <p:to>
                                        <p:strVal val="visible"/>
                                      </p:to>
                                    </p:set>
                                    <p:anim calcmode="lin" valueType="num">
                                      <p:cBhvr>
                                        <p:cTn id="13" dur="500" fill="hold"/>
                                        <p:tgtEl>
                                          <p:spTgt spid="1332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320">
                                            <p:txEl>
                                              <p:pRg st="1" end="1"/>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20">
                                            <p:txEl>
                                              <p:pRg st="1" end="1"/>
                                            </p:txEl>
                                          </p:spTgt>
                                        </p:tgtEl>
                                        <p:attrNameLst>
                                          <p:attrName>ppt_c</p:attrName>
                                        </p:attrNameLst>
                                      </p:cBhvr>
                                      <p:to>
                                        <a:schemeClr val="accent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320">
                                            <p:txEl>
                                              <p:pRg st="2" end="2"/>
                                            </p:txEl>
                                          </p:spTgt>
                                        </p:tgtEl>
                                        <p:attrNameLst>
                                          <p:attrName>style.visibility</p:attrName>
                                        </p:attrNameLst>
                                      </p:cBhvr>
                                      <p:to>
                                        <p:strVal val="visible"/>
                                      </p:to>
                                    </p:set>
                                    <p:anim calcmode="lin" valueType="num">
                                      <p:cBhvr>
                                        <p:cTn id="19" dur="500" fill="hold"/>
                                        <p:tgtEl>
                                          <p:spTgt spid="1332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320">
                                            <p:txEl>
                                              <p:pRg st="2" end="2"/>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20">
                                            <p:txEl>
                                              <p:pRg st="2" end="2"/>
                                            </p:txEl>
                                          </p:spTgt>
                                        </p:tgtEl>
                                        <p:attrNameLst>
                                          <p:attrName>ppt_c</p:attrName>
                                        </p:attrNameLst>
                                      </p:cBhvr>
                                      <p:to>
                                        <a:schemeClr val="accent1"/>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320">
                                            <p:txEl>
                                              <p:pRg st="3" end="3"/>
                                            </p:txEl>
                                          </p:spTgt>
                                        </p:tgtEl>
                                        <p:attrNameLst>
                                          <p:attrName>style.visibility</p:attrName>
                                        </p:attrNameLst>
                                      </p:cBhvr>
                                      <p:to>
                                        <p:strVal val="visible"/>
                                      </p:to>
                                    </p:set>
                                    <p:anim calcmode="lin" valueType="num">
                                      <p:cBhvr>
                                        <p:cTn id="25" dur="500" fill="hold"/>
                                        <p:tgtEl>
                                          <p:spTgt spid="13320">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320">
                                            <p:txEl>
                                              <p:pRg st="3" end="3"/>
                                            </p:txEl>
                                          </p:spTgt>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13320">
                                            <p:txEl>
                                              <p:pRg st="3" end="3"/>
                                            </p:txEl>
                                          </p:spTgt>
                                        </p:tgtEl>
                                        <p:attrNameLst>
                                          <p:attrName>ppt_c</p:attrName>
                                        </p:attrNameLst>
                                      </p:cBhvr>
                                      <p:to>
                                        <a:schemeClr val="accent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box(in)">
                                      <p:cBhvr>
                                        <p:cTn id="31"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build="p" bldLvl="3" autoUpdateAnimBg="0"/>
      <p:bldP spid="13321" grpId="0"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2489</TotalTime>
  <Words>4351</Words>
  <Application>Microsoft Macintosh PowerPoint</Application>
  <PresentationFormat>On-screen Show (4:3)</PresentationFormat>
  <Paragraphs>795</Paragraphs>
  <Slides>70</Slides>
  <Notes>57</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70</vt:i4>
      </vt:variant>
    </vt:vector>
  </HeadingPairs>
  <TitlesOfParts>
    <vt:vector size="76" baseType="lpstr">
      <vt:lpstr>Default Design</vt:lpstr>
      <vt:lpstr>ClipArt</vt:lpstr>
      <vt:lpstr>Clip</vt:lpstr>
      <vt:lpstr>Microsoft ClipArt Gallery</vt:lpstr>
      <vt:lpstr>Bitmap Image</vt:lpstr>
      <vt:lpstr>Chart</vt:lpstr>
      <vt:lpstr>Data Warehouses, Decision Support and Data Mining</vt:lpstr>
      <vt:lpstr>Lecture Outline</vt:lpstr>
      <vt:lpstr>Lecture Outline</vt:lpstr>
      <vt:lpstr>Problem: Heterogeneous Information Sources</vt:lpstr>
      <vt:lpstr>Generic two-level data warehousing architecture</vt:lpstr>
      <vt:lpstr>Independent data mart data warehousing architecture</vt:lpstr>
      <vt:lpstr>Dependent data mart with operational data store: a three-level architecture</vt:lpstr>
      <vt:lpstr>Logical data mart and real time warehouse architecture</vt:lpstr>
      <vt:lpstr>The ETL Process</vt:lpstr>
      <vt:lpstr>PowerPoint Presentation</vt:lpstr>
      <vt:lpstr>PowerPoint Presentation</vt:lpstr>
      <vt:lpstr>PowerPoint Presentation</vt:lpstr>
      <vt:lpstr>PowerPoint Presentation</vt:lpstr>
      <vt:lpstr>Lecture Outline</vt:lpstr>
      <vt:lpstr>Data Warehousing Architecture</vt:lpstr>
      <vt:lpstr>Today</vt:lpstr>
      <vt:lpstr>Trends leading to Data Flood</vt:lpstr>
      <vt:lpstr>Examples</vt:lpstr>
      <vt:lpstr>Growth Trends</vt:lpstr>
      <vt:lpstr>Knowledge Discovery in Data (KDD)</vt:lpstr>
      <vt:lpstr>Related Fields</vt:lpstr>
      <vt:lpstr>PowerPoint Presentation</vt:lpstr>
      <vt:lpstr>What is Decision Support?</vt:lpstr>
      <vt:lpstr>Conventional Query Tools</vt:lpstr>
      <vt:lpstr>On-Line Analytical Processing (OLAP)</vt:lpstr>
      <vt:lpstr>Data Cube</vt:lpstr>
      <vt:lpstr>Operations on Data Cubes</vt:lpstr>
      <vt:lpstr>PowerPoint Presentation</vt:lpstr>
      <vt:lpstr>PowerPoint Presentation</vt:lpstr>
      <vt:lpstr>OLAP</vt:lpstr>
      <vt:lpstr>Star Schema</vt:lpstr>
      <vt:lpstr>Star Schema for multidimensional data</vt:lpstr>
      <vt:lpstr>Data Mining and Visualization</vt:lpstr>
      <vt:lpstr>Data Mining</vt:lpstr>
      <vt:lpstr>Goals of Data Mining</vt:lpstr>
      <vt:lpstr>Data Mining Applications</vt:lpstr>
      <vt:lpstr>How Can We Do Data Mining?</vt:lpstr>
      <vt:lpstr>Process Standardization</vt:lpstr>
      <vt:lpstr>CRISP-DM</vt:lpstr>
      <vt:lpstr>The CRISP-DM Process Model</vt:lpstr>
      <vt:lpstr>Why CRISP-DM?</vt:lpstr>
      <vt:lpstr>Phases and Tasks</vt:lpstr>
      <vt:lpstr>Phases in CRISP</vt:lpstr>
      <vt:lpstr>Phases in the DM Process: CRISP-DM</vt:lpstr>
      <vt:lpstr>Phases in the DM Process (1 &amp; 2)</vt:lpstr>
      <vt:lpstr>Phases in the DM Process (3)</vt:lpstr>
      <vt:lpstr>Phases in the DM Process (4)</vt:lpstr>
      <vt:lpstr>Types of Models</vt:lpstr>
      <vt:lpstr>Data Mining Algorithms</vt:lpstr>
      <vt:lpstr>Market Basket Analysis</vt:lpstr>
      <vt:lpstr>Memory-based reasoning</vt:lpstr>
      <vt:lpstr>Cluster detection</vt:lpstr>
      <vt:lpstr>Kohonen Network</vt:lpstr>
      <vt:lpstr>Link analysis</vt:lpstr>
      <vt:lpstr>Decision trees and rule induction algorithms</vt:lpstr>
      <vt:lpstr>Rule Induction</vt:lpstr>
      <vt:lpstr>Rule Induction</vt:lpstr>
      <vt:lpstr>Apriori </vt:lpstr>
      <vt:lpstr>Neural Networks</vt:lpstr>
      <vt:lpstr>Neural Network</vt:lpstr>
      <vt:lpstr>Neural Networks</vt:lpstr>
      <vt:lpstr>Genetic algorithms</vt:lpstr>
      <vt:lpstr>Phases in the DM Process (5)</vt:lpstr>
      <vt:lpstr>Phases in the DM Process (6)</vt:lpstr>
      <vt:lpstr>What data mining has done for... </vt:lpstr>
      <vt:lpstr>What data mining has done for... </vt:lpstr>
      <vt:lpstr>What data mining has done for... </vt:lpstr>
      <vt:lpstr>Analytic technology can be effective</vt:lpstr>
      <vt:lpstr>Data Mining with Privacy</vt:lpstr>
      <vt:lpstr>The Hype Curve for  Data Mining and Knowledge Discovery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Ray Larson</cp:lastModifiedBy>
  <cp:revision>176</cp:revision>
  <dcterms:created xsi:type="dcterms:W3CDTF">2002-08-26T07:08:49Z</dcterms:created>
  <dcterms:modified xsi:type="dcterms:W3CDTF">2014-11-18T19:37:06Z</dcterms:modified>
</cp:coreProperties>
</file>