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828" r:id="rId2"/>
    <p:sldId id="1385" r:id="rId3"/>
    <p:sldId id="1400" r:id="rId4"/>
    <p:sldId id="1355" r:id="rId5"/>
    <p:sldId id="1356" r:id="rId6"/>
    <p:sldId id="1357" r:id="rId7"/>
    <p:sldId id="1358" r:id="rId8"/>
    <p:sldId id="1359" r:id="rId9"/>
    <p:sldId id="1360" r:id="rId10"/>
    <p:sldId id="1361" r:id="rId11"/>
    <p:sldId id="1362" r:id="rId12"/>
    <p:sldId id="1363" r:id="rId13"/>
    <p:sldId id="1364" r:id="rId14"/>
    <p:sldId id="1365" r:id="rId15"/>
    <p:sldId id="1366" r:id="rId16"/>
    <p:sldId id="1394" r:id="rId17"/>
    <p:sldId id="1395" r:id="rId18"/>
    <p:sldId id="1396" r:id="rId19"/>
    <p:sldId id="1367" r:id="rId20"/>
    <p:sldId id="1391" r:id="rId21"/>
    <p:sldId id="1392" r:id="rId22"/>
    <p:sldId id="1397" r:id="rId23"/>
    <p:sldId id="1398" r:id="rId24"/>
    <p:sldId id="1368" r:id="rId25"/>
    <p:sldId id="1372" r:id="rId26"/>
    <p:sldId id="1374" r:id="rId27"/>
    <p:sldId id="1390" r:id="rId28"/>
    <p:sldId id="1375" r:id="rId29"/>
    <p:sldId id="1376" r:id="rId30"/>
    <p:sldId id="1379" r:id="rId31"/>
    <p:sldId id="1266" r:id="rId32"/>
    <p:sldId id="1401" r:id="rId33"/>
    <p:sldId id="1402" r:id="rId34"/>
    <p:sldId id="1403" r:id="rId35"/>
    <p:sldId id="1404" r:id="rId36"/>
    <p:sldId id="1405" r:id="rId37"/>
    <p:sldId id="1406" r:id="rId38"/>
    <p:sldId id="1407" r:id="rId39"/>
    <p:sldId id="1408" r:id="rId40"/>
    <p:sldId id="1409" r:id="rId4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00"/>
    <a:srgbClr val="FFFFFF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41" autoAdjust="0"/>
    <p:restoredTop sz="93590" autoAdjust="0"/>
  </p:normalViewPr>
  <p:slideViewPr>
    <p:cSldViewPr>
      <p:cViewPr varScale="1">
        <p:scale>
          <a:sx n="86" d="100"/>
          <a:sy n="86" d="100"/>
        </p:scale>
        <p:origin x="-11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210CC-6058-BD4D-AEFC-A0170BB9B59C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4E6C7-D1C9-3544-93E0-D2A2B4DAC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111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F8B32F-AE0F-D643-BE01-12BC9D6270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071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AP_theorem%23cite_note-Lynch-1" TargetMode="External"/><Relationship Id="rId4" Type="http://schemas.openxmlformats.org/officeDocument/2006/relationships/hyperlink" Target="http://en.wikipedia.org/wiki/CAP_theorem%23cite_note-2" TargetMode="External"/><Relationship Id="rId5" Type="http://schemas.openxmlformats.org/officeDocument/2006/relationships/hyperlink" Target="http://en.wikipedia.org/wiki/ACID" TargetMode="External"/><Relationship Id="rId6" Type="http://schemas.openxmlformats.org/officeDocument/2006/relationships/hyperlink" Target="http://en.wikipedia.org/wiki/CAP_theorem%23cite_note-i2012-4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361B26-8CE5-AB4C-BB78-380014338F86}" type="slidenum">
              <a:rPr lang="en-US"/>
              <a:pPr/>
              <a:t>1</a:t>
            </a:fld>
            <a:endParaRPr lang="en-US"/>
          </a:p>
        </p:txBody>
      </p:sp>
      <p:sp>
        <p:nvSpPr>
          <p:cNvPr id="142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2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61090B-0977-014A-875F-C0971D72B8CB}" type="slidenum">
              <a:rPr lang="en-US"/>
              <a:pPr/>
              <a:t>10</a:t>
            </a:fld>
            <a:endParaRPr lang="en-US"/>
          </a:p>
        </p:txBody>
      </p:sp>
      <p:sp>
        <p:nvSpPr>
          <p:cNvPr id="143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B98D25-377F-5543-BB96-87AF45BF08CD}" type="slidenum">
              <a:rPr lang="en-US"/>
              <a:pPr/>
              <a:t>11</a:t>
            </a:fld>
            <a:endParaRPr lang="en-US"/>
          </a:p>
        </p:txBody>
      </p:sp>
      <p:sp>
        <p:nvSpPr>
          <p:cNvPr id="144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4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FB3AC-B016-294D-BA40-C7F0F61B65EA}" type="slidenum">
              <a:rPr lang="en-US"/>
              <a:pPr/>
              <a:t>12</a:t>
            </a:fld>
            <a:endParaRPr lang="en-US"/>
          </a:p>
        </p:txBody>
      </p:sp>
      <p:sp>
        <p:nvSpPr>
          <p:cNvPr id="144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4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5738BB-194A-7449-BCE5-467BAC767B4A}" type="slidenum">
              <a:rPr lang="en-US"/>
              <a:pPr/>
              <a:t>13</a:t>
            </a:fld>
            <a:endParaRPr lang="en-US"/>
          </a:p>
        </p:txBody>
      </p:sp>
      <p:sp>
        <p:nvSpPr>
          <p:cNvPr id="144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4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96303-F346-6D4B-8DB7-B06E70E0F127}" type="slidenum">
              <a:rPr lang="en-US"/>
              <a:pPr/>
              <a:t>14</a:t>
            </a:fld>
            <a:endParaRPr lang="en-US"/>
          </a:p>
        </p:txBody>
      </p:sp>
      <p:sp>
        <p:nvSpPr>
          <p:cNvPr id="144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4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94EA42-E935-FD46-BB2A-C0C45FF23BCE}" type="slidenum">
              <a:rPr lang="en-US"/>
              <a:pPr/>
              <a:t>15</a:t>
            </a:fld>
            <a:endParaRPr lang="en-US"/>
          </a:p>
        </p:txBody>
      </p:sp>
      <p:sp>
        <p:nvSpPr>
          <p:cNvPr id="144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4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F10672-FA08-784B-AD1E-205CC89F7AB2}" type="slidenum">
              <a:rPr lang="en-US"/>
              <a:pPr/>
              <a:t>16</a:t>
            </a:fld>
            <a:endParaRPr lang="en-US"/>
          </a:p>
        </p:txBody>
      </p:sp>
      <p:sp>
        <p:nvSpPr>
          <p:cNvPr id="151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1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7627D2-7810-ED4D-874A-19AA22E915C3}" type="slidenum">
              <a:rPr lang="en-US"/>
              <a:pPr/>
              <a:t>17</a:t>
            </a:fld>
            <a:endParaRPr lang="en-US"/>
          </a:p>
        </p:txBody>
      </p:sp>
      <p:sp>
        <p:nvSpPr>
          <p:cNvPr id="151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1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22B2F6-EBC5-C04F-9C96-365E720D1744}" type="slidenum">
              <a:rPr lang="en-US"/>
              <a:pPr/>
              <a:t>18</a:t>
            </a:fld>
            <a:endParaRPr lang="en-US"/>
          </a:p>
        </p:txBody>
      </p:sp>
      <p:sp>
        <p:nvSpPr>
          <p:cNvPr id="151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1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D5215A-85AC-CF45-AB66-29BF1E9A038A}" type="slidenum">
              <a:rPr lang="en-US"/>
              <a:pPr/>
              <a:t>19</a:t>
            </a:fld>
            <a:endParaRPr lang="en-US"/>
          </a:p>
        </p:txBody>
      </p:sp>
      <p:sp>
        <p:nvSpPr>
          <p:cNvPr id="144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4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76678D-FC23-A440-BD5D-DF0DB538627B}" type="slidenum">
              <a:rPr lang="en-US"/>
              <a:pPr/>
              <a:t>2</a:t>
            </a:fld>
            <a:endParaRPr lang="en-US"/>
          </a:p>
        </p:txBody>
      </p:sp>
      <p:sp>
        <p:nvSpPr>
          <p:cNvPr id="142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2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120584-C188-544F-888D-D4C9851AFB0A}" type="slidenum">
              <a:rPr lang="en-US"/>
              <a:pPr/>
              <a:t>20</a:t>
            </a:fld>
            <a:endParaRPr lang="en-US"/>
          </a:p>
        </p:txBody>
      </p:sp>
      <p:sp>
        <p:nvSpPr>
          <p:cNvPr id="150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924B0-AC00-D143-88D9-3017BD02839D}" type="slidenum">
              <a:rPr lang="en-US"/>
              <a:pPr/>
              <a:t>21</a:t>
            </a:fld>
            <a:endParaRPr lang="en-US"/>
          </a:p>
        </p:txBody>
      </p:sp>
      <p:sp>
        <p:nvSpPr>
          <p:cNvPr id="151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1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3C7783-B534-7B49-8013-AC30C28D1566}" type="slidenum">
              <a:rPr lang="en-US"/>
              <a:pPr/>
              <a:t>22</a:t>
            </a:fld>
            <a:endParaRPr lang="en-US"/>
          </a:p>
        </p:txBody>
      </p:sp>
      <p:sp>
        <p:nvSpPr>
          <p:cNvPr id="152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2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D0E354-7214-A841-80E9-E904F6E8B837}" type="slidenum">
              <a:rPr lang="en-US"/>
              <a:pPr/>
              <a:t>23</a:t>
            </a:fld>
            <a:endParaRPr lang="en-US"/>
          </a:p>
        </p:txBody>
      </p:sp>
      <p:sp>
        <p:nvSpPr>
          <p:cNvPr id="152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2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BD6DFD-0EBD-7349-AAE0-10F3EB00B306}" type="slidenum">
              <a:rPr lang="en-US"/>
              <a:pPr/>
              <a:t>24</a:t>
            </a:fld>
            <a:endParaRPr lang="en-US"/>
          </a:p>
        </p:txBody>
      </p:sp>
      <p:sp>
        <p:nvSpPr>
          <p:cNvPr id="144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4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D8C10-F28D-3241-9F64-CA1A3B1026A7}" type="slidenum">
              <a:rPr lang="en-US"/>
              <a:pPr/>
              <a:t>25</a:t>
            </a:fld>
            <a:endParaRPr lang="en-US"/>
          </a:p>
        </p:txBody>
      </p:sp>
      <p:sp>
        <p:nvSpPr>
          <p:cNvPr id="145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5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6DB10-3A5F-D248-A98D-5B2BBF268246}" type="slidenum">
              <a:rPr lang="en-US"/>
              <a:pPr/>
              <a:t>26</a:t>
            </a:fld>
            <a:endParaRPr lang="en-US"/>
          </a:p>
        </p:txBody>
      </p:sp>
      <p:sp>
        <p:nvSpPr>
          <p:cNvPr id="145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5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3EDC44-7E72-304E-AB88-8196BEA2722F}" type="slidenum">
              <a:rPr lang="en-US"/>
              <a:pPr/>
              <a:t>27</a:t>
            </a:fld>
            <a:endParaRPr lang="en-US"/>
          </a:p>
        </p:txBody>
      </p:sp>
      <p:sp>
        <p:nvSpPr>
          <p:cNvPr id="150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C423F-379F-DD41-B163-18387BC71F1B}" type="slidenum">
              <a:rPr lang="en-US"/>
              <a:pPr/>
              <a:t>28</a:t>
            </a:fld>
            <a:endParaRPr lang="en-US"/>
          </a:p>
        </p:txBody>
      </p:sp>
      <p:sp>
        <p:nvSpPr>
          <p:cNvPr id="145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5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159A3F-4A78-1647-BD6E-5B7555FEBC4F}" type="slidenum">
              <a:rPr lang="en-US"/>
              <a:pPr/>
              <a:t>29</a:t>
            </a:fld>
            <a:endParaRPr lang="en-US"/>
          </a:p>
        </p:txBody>
      </p:sp>
      <p:sp>
        <p:nvSpPr>
          <p:cNvPr id="145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5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76678D-FC23-A440-BD5D-DF0DB538627B}" type="slidenum">
              <a:rPr lang="en-US"/>
              <a:pPr/>
              <a:t>3</a:t>
            </a:fld>
            <a:endParaRPr lang="en-US"/>
          </a:p>
        </p:txBody>
      </p:sp>
      <p:sp>
        <p:nvSpPr>
          <p:cNvPr id="142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2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98730-6F36-9A40-AAF9-4F82954F1D3F}" type="slidenum">
              <a:rPr lang="en-US"/>
              <a:pPr/>
              <a:t>30</a:t>
            </a:fld>
            <a:endParaRPr lang="en-US"/>
          </a:p>
        </p:txBody>
      </p:sp>
      <p:sp>
        <p:nvSpPr>
          <p:cNvPr id="145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5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CA2C5A-F15C-314A-8832-E8223499C2CA}" type="slidenum">
              <a:rPr lang="en-US"/>
              <a:pPr/>
              <a:t>31</a:t>
            </a:fld>
            <a:endParaRPr lang="en-US"/>
          </a:p>
        </p:txBody>
      </p:sp>
      <p:sp>
        <p:nvSpPr>
          <p:cNvPr id="146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6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6D6E7C-AFE7-354C-9B76-98A5AF9EF711}" type="slidenum">
              <a:rPr lang="en-US"/>
              <a:pPr/>
              <a:t>33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theoretical computer science, the </a:t>
            </a:r>
            <a:r>
              <a:rPr lang="en-US" b="1" dirty="0" smtClean="0"/>
              <a:t>CAP theorem</a:t>
            </a:r>
            <a:r>
              <a:rPr lang="en-US" dirty="0" smtClean="0"/>
              <a:t>, also known as </a:t>
            </a:r>
            <a:r>
              <a:rPr lang="en-US" b="1" dirty="0" smtClean="0"/>
              <a:t>Brewer's theorem</a:t>
            </a:r>
            <a:r>
              <a:rPr lang="en-US" dirty="0" smtClean="0"/>
              <a:t>, states that it is impossible for a distributed computer system to simultaneously provide all three of the following guarantees:</a:t>
            </a:r>
            <a:r>
              <a:rPr lang="en-US" baseline="30000" dirty="0" smtClean="0">
                <a:hlinkClick r:id="rId3"/>
              </a:rPr>
              <a:t>[1]</a:t>
            </a:r>
            <a:r>
              <a:rPr lang="en-US" baseline="30000" dirty="0" smtClean="0">
                <a:hlinkClick r:id="rId4"/>
              </a:rPr>
              <a:t>[2]</a:t>
            </a:r>
            <a:endParaRPr lang="en-US" dirty="0" smtClean="0"/>
          </a:p>
          <a:p>
            <a:r>
              <a:rPr lang="en-US" i="1" dirty="0" smtClean="0"/>
              <a:t>Consistency</a:t>
            </a:r>
            <a:r>
              <a:rPr lang="en-US" dirty="0" smtClean="0"/>
              <a:t> (all nodes see the same data at the same time)</a:t>
            </a:r>
          </a:p>
          <a:p>
            <a:r>
              <a:rPr lang="en-US" i="1" dirty="0" smtClean="0"/>
              <a:t>Availability</a:t>
            </a:r>
            <a:r>
              <a:rPr lang="en-US" dirty="0" smtClean="0"/>
              <a:t> (a guarantee that every request receives a response about whether it was successful or failed)</a:t>
            </a:r>
          </a:p>
          <a:p>
            <a:r>
              <a:rPr lang="en-US" i="1" dirty="0" smtClean="0"/>
              <a:t>Partition tolerance</a:t>
            </a:r>
            <a:r>
              <a:rPr lang="en-US" dirty="0" smtClean="0"/>
              <a:t> (the system continues to operate despite arbitrary message loss or failure of part of the system)</a:t>
            </a:r>
          </a:p>
          <a:p>
            <a:r>
              <a:rPr lang="en-US" dirty="0" smtClean="0"/>
              <a:t>According to the theorem, a distributed system cannot satisfy all three of these guarantees at the same </a:t>
            </a:r>
            <a:r>
              <a:rPr lang="en-US" smtClean="0"/>
              <a:t>time.</a:t>
            </a:r>
            <a:endParaRPr lang="en-US" baseline="30000" smtClean="0"/>
          </a:p>
          <a:p>
            <a:endParaRPr lang="en-US" dirty="0" smtClean="0"/>
          </a:p>
          <a:p>
            <a:r>
              <a:rPr lang="en-US" dirty="0" smtClean="0"/>
              <a:t>In May 2012 Brewer clarified some of his positions, including why the oft-used "two out of three" concept can be misleading or misapplied, and the different definition of consistency used in CAP relative to the one used in </a:t>
            </a:r>
            <a:r>
              <a:rPr lang="en-US" dirty="0" smtClean="0">
                <a:hlinkClick r:id="rId5" tooltip="ACID"/>
              </a:rPr>
              <a:t>ACID</a:t>
            </a:r>
            <a:r>
              <a:rPr lang="en-US" dirty="0" smtClean="0"/>
              <a:t>.</a:t>
            </a:r>
            <a:r>
              <a:rPr lang="en-US" baseline="30000" dirty="0" smtClean="0">
                <a:hlinkClick r:id="rId6"/>
              </a:rPr>
              <a:t>[4]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B6C44-595A-B147-93BC-B9F0A7482B42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48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F4E148-5FCD-D34F-96B0-57033E39F4FF}" type="slidenum">
              <a:rPr lang="en-US"/>
              <a:pPr/>
              <a:t>4</a:t>
            </a:fld>
            <a:endParaRPr lang="en-US"/>
          </a:p>
        </p:txBody>
      </p:sp>
      <p:sp>
        <p:nvSpPr>
          <p:cNvPr id="143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D7FCB-7DBD-2F41-95A1-1871DF8BA7C1}" type="slidenum">
              <a:rPr lang="en-US"/>
              <a:pPr/>
              <a:t>5</a:t>
            </a:fld>
            <a:endParaRPr lang="en-US"/>
          </a:p>
        </p:txBody>
      </p:sp>
      <p:sp>
        <p:nvSpPr>
          <p:cNvPr id="143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9A7EF8-6BA6-F348-8B0C-C2B44B4C5566}" type="slidenum">
              <a:rPr lang="en-US"/>
              <a:pPr/>
              <a:t>6</a:t>
            </a:fld>
            <a:endParaRPr lang="en-US"/>
          </a:p>
        </p:txBody>
      </p:sp>
      <p:sp>
        <p:nvSpPr>
          <p:cNvPr id="143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DCD4EF-AB49-9747-9BC9-B206B8D431ED}" type="slidenum">
              <a:rPr lang="en-US"/>
              <a:pPr/>
              <a:t>7</a:t>
            </a:fld>
            <a:endParaRPr lang="en-US"/>
          </a:p>
        </p:txBody>
      </p:sp>
      <p:sp>
        <p:nvSpPr>
          <p:cNvPr id="143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8222EA-8A07-6E40-A908-48C398751302}" type="slidenum">
              <a:rPr lang="en-US"/>
              <a:pPr/>
              <a:t>8</a:t>
            </a:fld>
            <a:endParaRPr lang="en-US"/>
          </a:p>
        </p:txBody>
      </p:sp>
      <p:sp>
        <p:nvSpPr>
          <p:cNvPr id="143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D33D0A-1663-C945-8DE7-D4E3DA65C681}" type="slidenum">
              <a:rPr lang="en-US"/>
              <a:pPr/>
              <a:t>9</a:t>
            </a:fld>
            <a:endParaRPr lang="en-US"/>
          </a:p>
        </p:txBody>
      </p:sp>
      <p:sp>
        <p:nvSpPr>
          <p:cNvPr id="143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32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3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4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19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8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9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7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93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5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6" name="Rectangle 22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IS 257 – Fall 2014</a:t>
            </a:r>
            <a:endParaRPr lang="en-US"/>
          </a:p>
        </p:txBody>
      </p:sp>
      <p:pic>
        <p:nvPicPr>
          <p:cNvPr id="1031" name="Picture 7" descr="logo_small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164"/>
          <a:stretch>
            <a:fillRect/>
          </a:stretch>
        </p:blipFill>
        <p:spPr bwMode="auto">
          <a:xfrm>
            <a:off x="3619500" y="6553200"/>
            <a:ext cx="1905000" cy="24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southhal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67818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l"/>
            <a:endParaRPr lang="en-US" sz="1000" b="1" dirty="0">
              <a:solidFill>
                <a:srgbClr val="FFFFFF"/>
              </a:solidFill>
              <a:latin typeface="Futura Md BT" charset="0"/>
            </a:endParaRPr>
          </a:p>
          <a:p>
            <a:pPr algn="r"/>
            <a:r>
              <a:rPr lang="en-US" sz="1000" b="1" dirty="0" smtClean="0">
                <a:solidFill>
                  <a:srgbClr val="FFFFFF"/>
                </a:solidFill>
                <a:latin typeface="Futura Md BT" charset="0"/>
              </a:rPr>
              <a:t>2014.10.30 </a:t>
            </a:r>
            <a:r>
              <a:rPr lang="en-US" sz="1000" b="1" dirty="0">
                <a:solidFill>
                  <a:srgbClr val="FFFFFF"/>
                </a:solidFill>
                <a:latin typeface="Futura Md BT" charset="0"/>
              </a:rPr>
              <a:t>SLIDE </a:t>
            </a:r>
            <a:fld id="{806DE841-CE40-B84D-9495-A9B5D7F57721}" type="slidenum">
              <a:rPr lang="en-US" sz="1000" b="1">
                <a:solidFill>
                  <a:srgbClr val="FFFFFF"/>
                </a:solidFill>
                <a:latin typeface="Futura Md BT" charset="0"/>
              </a:rPr>
              <a:pPr algn="r"/>
              <a:t>‹#›</a:t>
            </a:fld>
            <a:r>
              <a:rPr lang="en-US" sz="1000" b="1" dirty="0">
                <a:solidFill>
                  <a:srgbClr val="FFFFFF"/>
                </a:solidFill>
                <a:latin typeface="Futura Md BT" charset="0"/>
              </a:rPr>
              <a:t>	</a:t>
            </a:r>
          </a:p>
        </p:txBody>
      </p:sp>
      <p:pic>
        <p:nvPicPr>
          <p:cNvPr id="1047" name="Picture 23" descr="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477000"/>
            <a:ext cx="1905000" cy="381000"/>
          </a:xfrm>
          <a:prstGeom prst="rect">
            <a:avLst/>
          </a:prstGeom>
          <a:solidFill>
            <a:schemeClr val="accent1"/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757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0"/>
            <a:ext cx="8686800" cy="114300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NoSQL</a:t>
            </a:r>
            <a:r>
              <a:rPr lang="en-US" dirty="0" smtClean="0">
                <a:solidFill>
                  <a:schemeClr val="tx1"/>
                </a:solidFill>
              </a:rPr>
              <a:t> Databases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77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/>
              <a:t>University of California, Berkeley</a:t>
            </a:r>
          </a:p>
          <a:p>
            <a:r>
              <a:rPr lang="en-US" sz="2800"/>
              <a:t>School of Information</a:t>
            </a:r>
          </a:p>
          <a:p>
            <a:r>
              <a:rPr lang="en-US" sz="2800" i="1"/>
              <a:t>IS 257: Database Management</a:t>
            </a:r>
            <a:endParaRPr lang="en-US" i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39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Selecting from Abstract Datatypes</a:t>
            </a:r>
          </a:p>
        </p:txBody>
      </p:sp>
      <p:sp>
        <p:nvSpPr>
          <p:cNvPr id="139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SELECT Customer_ID from CUSTOMER;</a:t>
            </a:r>
          </a:p>
          <a:p>
            <a:r>
              <a:rPr lang="en-US">
                <a:solidFill>
                  <a:srgbClr val="FF0000"/>
                </a:solidFill>
              </a:rPr>
              <a:t>SELECT * from CUSTOMER;</a:t>
            </a:r>
          </a:p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394692" name="Text Box 4"/>
          <p:cNvSpPr txBox="1">
            <a:spLocks noChangeArrowheads="1"/>
          </p:cNvSpPr>
          <p:nvPr/>
        </p:nvSpPr>
        <p:spPr bwMode="auto">
          <a:xfrm>
            <a:off x="609600" y="3578225"/>
            <a:ext cx="77200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CUSTOMER_ID   PERSON(NAME, ADDRESS(STREET, CITY, STATE ZIP))</a:t>
            </a:r>
          </a:p>
          <a:p>
            <a:pPr algn="l" eaLnBrk="0" hangingPunct="0"/>
            <a:r>
              <a:rPr lang="en-US" sz="1800"/>
              <a:t>---------------------------------------------------------------------------------------------------</a:t>
            </a:r>
          </a:p>
          <a:p>
            <a:pPr algn="l" eaLnBrk="0" hangingPunct="0"/>
            <a:r>
              <a:rPr lang="en-US" sz="1800"/>
              <a:t>1                            PERSON_TY(</a:t>
            </a:r>
            <a:r>
              <a:rPr lang="ja-JP" altLang="en-US" sz="1800">
                <a:latin typeface="Arial"/>
              </a:rPr>
              <a:t>‘</a:t>
            </a:r>
            <a:r>
              <a:rPr lang="en-US" sz="1800"/>
              <a:t>JOHN SMITH</a:t>
            </a:r>
            <a:r>
              <a:rPr lang="ja-JP" altLang="en-US" sz="1800">
                <a:latin typeface="Arial"/>
              </a:rPr>
              <a:t>’</a:t>
            </a:r>
            <a:r>
              <a:rPr lang="en-US" sz="1800"/>
              <a:t>, ADDRESS_TY(</a:t>
            </a:r>
            <a:r>
              <a:rPr lang="ja-JP" altLang="en-US" sz="1800">
                <a:latin typeface="Arial"/>
              </a:rPr>
              <a:t>‘</a:t>
            </a:r>
            <a:r>
              <a:rPr lang="en-US" sz="1800"/>
              <a:t>57...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39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Selecting from Abstract Datatypes</a:t>
            </a:r>
          </a:p>
        </p:txBody>
      </p:sp>
      <p:sp>
        <p:nvSpPr>
          <p:cNvPr id="139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SELECT Customer_id, person.name from Customer;</a:t>
            </a:r>
          </a:p>
          <a:p>
            <a:r>
              <a:rPr lang="en-US">
                <a:solidFill>
                  <a:srgbClr val="FF0000"/>
                </a:solidFill>
              </a:rPr>
              <a:t>SELECT Customer_id, person.address.street from Customer;</a:t>
            </a:r>
          </a:p>
          <a:p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39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Updating</a:t>
            </a:r>
          </a:p>
        </p:txBody>
      </p:sp>
      <p:sp>
        <p:nvSpPr>
          <p:cNvPr id="139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UPDATE Customer SET person.address.city = </a:t>
            </a:r>
            <a:r>
              <a:rPr lang="ja-JP" altLang="en-US">
                <a:solidFill>
                  <a:srgbClr val="FF0000"/>
                </a:solidFill>
                <a:latin typeface="Arial"/>
              </a:rPr>
              <a:t>‘</a:t>
            </a:r>
            <a:r>
              <a:rPr lang="en-US">
                <a:solidFill>
                  <a:srgbClr val="FF0000"/>
                </a:solidFill>
              </a:rPr>
              <a:t>HART</a:t>
            </a:r>
            <a:r>
              <a:rPr lang="ja-JP" altLang="en-US">
                <a:solidFill>
                  <a:srgbClr val="FF0000"/>
                </a:solidFill>
                <a:latin typeface="Arial"/>
              </a:rPr>
              <a:t>’</a:t>
            </a:r>
            <a:r>
              <a:rPr lang="en-US">
                <a:solidFill>
                  <a:srgbClr val="FF0000"/>
                </a:solidFill>
              </a:rPr>
              <a:t> where person.address.city = </a:t>
            </a:r>
            <a:r>
              <a:rPr lang="ja-JP" altLang="en-US">
                <a:solidFill>
                  <a:srgbClr val="FF0000"/>
                </a:solidFill>
                <a:latin typeface="Arial"/>
              </a:rPr>
              <a:t>‘</a:t>
            </a:r>
            <a:r>
              <a:rPr lang="en-US">
                <a:solidFill>
                  <a:srgbClr val="FF0000"/>
                </a:solidFill>
              </a:rPr>
              <a:t>Briant</a:t>
            </a:r>
            <a:r>
              <a:rPr lang="ja-JP" altLang="en-US">
                <a:solidFill>
                  <a:srgbClr val="FF0000"/>
                </a:solidFill>
                <a:latin typeface="Arial"/>
              </a:rPr>
              <a:t>’</a:t>
            </a:r>
            <a:r>
              <a:rPr lang="en-US">
                <a:solidFill>
                  <a:srgbClr val="FF0000"/>
                </a:solidFill>
              </a:rPr>
              <a:t>;</a:t>
            </a:r>
          </a:p>
          <a:p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39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User-Defined Functions (Oracle)</a:t>
            </a:r>
          </a:p>
        </p:txBody>
      </p:sp>
      <p:sp>
        <p:nvSpPr>
          <p:cNvPr id="139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CREATE [OR REPLACE] FUNCTION funcname (argname [IN | OUT | IN OUT] datatype …) RETURN datatype (IS | AS) {block | external body}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39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39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rgbClr val="FF0000"/>
                </a:solidFill>
              </a:rPr>
              <a:t>Create Function BALANCE_CHECK (Person_name IN Varchar2) RETURN NUMBER is BALANCE NUMBER(10,2) BEGIN</a:t>
            </a:r>
          </a:p>
          <a:p>
            <a:pPr>
              <a:buFontTx/>
              <a:buNone/>
            </a:pPr>
            <a:r>
              <a:rPr lang="en-US" sz="2800">
                <a:solidFill>
                  <a:srgbClr val="FF0000"/>
                </a:solidFill>
              </a:rPr>
              <a:t>        SELECT sum(decode(Action, </a:t>
            </a:r>
            <a:r>
              <a:rPr lang="ja-JP" altLang="en-US" sz="2800">
                <a:solidFill>
                  <a:srgbClr val="FF0000"/>
                </a:solidFill>
                <a:latin typeface="Arial"/>
              </a:rPr>
              <a:t>‘</a:t>
            </a:r>
            <a:r>
              <a:rPr lang="en-US" sz="2800">
                <a:solidFill>
                  <a:srgbClr val="FF0000"/>
                </a:solidFill>
              </a:rPr>
              <a:t>BOUGHT</a:t>
            </a:r>
            <a:r>
              <a:rPr lang="ja-JP" altLang="en-US" sz="2800">
                <a:solidFill>
                  <a:srgbClr val="FF0000"/>
                </a:solidFill>
                <a:latin typeface="Arial"/>
              </a:rPr>
              <a:t>’</a:t>
            </a:r>
            <a:r>
              <a:rPr lang="en-US" sz="2800">
                <a:solidFill>
                  <a:srgbClr val="FF0000"/>
                </a:solidFill>
              </a:rPr>
              <a:t>, Amount, 0)) - sum(decode(Action, </a:t>
            </a:r>
            <a:r>
              <a:rPr lang="ja-JP" altLang="en-US" sz="2800">
                <a:solidFill>
                  <a:srgbClr val="FF0000"/>
                </a:solidFill>
                <a:latin typeface="Arial"/>
              </a:rPr>
              <a:t>‘</a:t>
            </a:r>
            <a:r>
              <a:rPr lang="en-US" sz="2800">
                <a:solidFill>
                  <a:srgbClr val="FF0000"/>
                </a:solidFill>
              </a:rPr>
              <a:t>SOLD</a:t>
            </a:r>
            <a:r>
              <a:rPr lang="ja-JP" altLang="en-US" sz="2800">
                <a:solidFill>
                  <a:srgbClr val="FF0000"/>
                </a:solidFill>
                <a:latin typeface="Arial"/>
              </a:rPr>
              <a:t>’</a:t>
            </a:r>
            <a:r>
              <a:rPr lang="en-US" sz="2800">
                <a:solidFill>
                  <a:srgbClr val="FF0000"/>
                </a:solidFill>
              </a:rPr>
              <a:t>, amount, 0)) INTO BALANCE FROM LEDGER where Person = PERSON_NAME;</a:t>
            </a:r>
          </a:p>
          <a:p>
            <a:pPr>
              <a:buFontTx/>
              <a:buNone/>
            </a:pPr>
            <a:r>
              <a:rPr lang="en-US" sz="2800">
                <a:solidFill>
                  <a:srgbClr val="FF0000"/>
                </a:solidFill>
              </a:rPr>
              <a:t>RETURN BALANCE;</a:t>
            </a:r>
          </a:p>
          <a:p>
            <a:pPr>
              <a:buFontTx/>
              <a:buNone/>
            </a:pPr>
            <a:r>
              <a:rPr lang="en-US" sz="2800">
                <a:solidFill>
                  <a:srgbClr val="FF0000"/>
                </a:solidFill>
              </a:rPr>
              <a:t>END;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39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39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Select NAME, BALANCE_CHECK(NAME) from Worker;</a:t>
            </a:r>
          </a:p>
          <a:p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51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Functions and Procedures - MySQL</a:t>
            </a:r>
          </a:p>
        </p:txBody>
      </p:sp>
      <p:sp>
        <p:nvSpPr>
          <p:cNvPr id="151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/>
              <a:t>CREATE</a:t>
            </a:r>
            <a:r>
              <a:rPr lang="en-US" sz="2400"/>
              <a:t> [DEFINER = { </a:t>
            </a:r>
            <a:r>
              <a:rPr lang="en-US" sz="2400" i="1"/>
              <a:t>user</a:t>
            </a:r>
            <a:r>
              <a:rPr lang="en-US" sz="2400"/>
              <a:t> | CURRENT_USER }] </a:t>
            </a:r>
            <a:r>
              <a:rPr lang="en-US" sz="2400" b="1"/>
              <a:t>PROCEDURE</a:t>
            </a:r>
            <a:r>
              <a:rPr lang="en-US" sz="2400"/>
              <a:t> </a:t>
            </a:r>
            <a:r>
              <a:rPr lang="en-US" sz="2400" i="1"/>
              <a:t>sp_name</a:t>
            </a:r>
            <a:r>
              <a:rPr lang="en-US" sz="2400"/>
              <a:t> ([</a:t>
            </a:r>
            <a:r>
              <a:rPr lang="en-US" sz="2400" i="1"/>
              <a:t>proc_parameter</a:t>
            </a:r>
            <a:r>
              <a:rPr lang="en-US" sz="2400"/>
              <a:t>[,...]]) [</a:t>
            </a:r>
            <a:r>
              <a:rPr lang="en-US" sz="2400" i="1"/>
              <a:t>characteristic</a:t>
            </a:r>
            <a:r>
              <a:rPr lang="en-US" sz="2400"/>
              <a:t> ...] </a:t>
            </a:r>
            <a:r>
              <a:rPr lang="en-US" sz="2400" i="1"/>
              <a:t>routine_body</a:t>
            </a:r>
            <a:r>
              <a:rPr lang="en-US" sz="2400"/>
              <a:t> </a:t>
            </a:r>
          </a:p>
          <a:p>
            <a:pPr>
              <a:lnSpc>
                <a:spcPct val="80000"/>
              </a:lnSpc>
            </a:pPr>
            <a:r>
              <a:rPr lang="en-US" sz="2400" b="1"/>
              <a:t>CREATE</a:t>
            </a:r>
            <a:r>
              <a:rPr lang="en-US" sz="2400"/>
              <a:t> [DEFINER = { </a:t>
            </a:r>
            <a:r>
              <a:rPr lang="en-US" sz="2400" i="1"/>
              <a:t>user</a:t>
            </a:r>
            <a:r>
              <a:rPr lang="en-US" sz="2400"/>
              <a:t> | CURRENT_USER }] </a:t>
            </a:r>
            <a:r>
              <a:rPr lang="en-US" sz="2400" b="1"/>
              <a:t>FUNCTION</a:t>
            </a:r>
            <a:r>
              <a:rPr lang="en-US" sz="2400"/>
              <a:t> </a:t>
            </a:r>
            <a:r>
              <a:rPr lang="en-US" sz="2400" i="1"/>
              <a:t>sp_name</a:t>
            </a:r>
            <a:r>
              <a:rPr lang="en-US" sz="2400"/>
              <a:t> ([</a:t>
            </a:r>
            <a:r>
              <a:rPr lang="en-US" sz="2400" i="1"/>
              <a:t>func_parameter</a:t>
            </a:r>
            <a:r>
              <a:rPr lang="en-US" sz="2400"/>
              <a:t>[,...]]) </a:t>
            </a:r>
            <a:r>
              <a:rPr lang="en-US" sz="2400" b="1"/>
              <a:t>RETURNS</a:t>
            </a:r>
            <a:r>
              <a:rPr lang="en-US" sz="2400"/>
              <a:t> </a:t>
            </a:r>
            <a:r>
              <a:rPr lang="en-US" sz="2400" i="1"/>
              <a:t>type</a:t>
            </a:r>
            <a:r>
              <a:rPr lang="en-US" sz="2400"/>
              <a:t> [</a:t>
            </a:r>
            <a:r>
              <a:rPr lang="en-US" sz="2400" i="1"/>
              <a:t>characteristic</a:t>
            </a:r>
            <a:r>
              <a:rPr lang="en-US" sz="2400"/>
              <a:t> ...] </a:t>
            </a:r>
            <a:r>
              <a:rPr lang="en-US" sz="2400" i="1"/>
              <a:t>routine_body</a:t>
            </a:r>
            <a:r>
              <a:rPr lang="en-US" sz="2400"/>
              <a:t> </a:t>
            </a:r>
          </a:p>
          <a:p>
            <a:pPr>
              <a:lnSpc>
                <a:spcPct val="70000"/>
              </a:lnSpc>
            </a:pPr>
            <a:endParaRPr lang="en-US" sz="2400" b="1" i="1"/>
          </a:p>
          <a:p>
            <a:pPr>
              <a:lnSpc>
                <a:spcPct val="70000"/>
              </a:lnSpc>
            </a:pPr>
            <a:r>
              <a:rPr lang="en-US" sz="2400" b="1" i="1"/>
              <a:t>proc_parameter</a:t>
            </a:r>
            <a:r>
              <a:rPr lang="en-US" sz="2400" b="1"/>
              <a:t>:</a:t>
            </a:r>
            <a:r>
              <a:rPr lang="en-US" sz="2400"/>
              <a:t> [ IN | OUT | INOUT ] </a:t>
            </a:r>
            <a:r>
              <a:rPr lang="en-US" sz="2400" i="1"/>
              <a:t>param_name</a:t>
            </a:r>
            <a:r>
              <a:rPr lang="en-US" sz="2400"/>
              <a:t> </a:t>
            </a:r>
            <a:r>
              <a:rPr lang="en-US" sz="2400" i="1"/>
              <a:t>type</a:t>
            </a:r>
          </a:p>
          <a:p>
            <a:pPr>
              <a:lnSpc>
                <a:spcPct val="70000"/>
              </a:lnSpc>
            </a:pPr>
            <a:r>
              <a:rPr lang="en-US" sz="2400" b="1" i="1"/>
              <a:t>func_parameter</a:t>
            </a:r>
            <a:r>
              <a:rPr lang="en-US" sz="2400" b="1"/>
              <a:t>:</a:t>
            </a:r>
            <a:r>
              <a:rPr lang="en-US" sz="2400"/>
              <a:t> </a:t>
            </a:r>
            <a:r>
              <a:rPr lang="en-US" sz="2400" i="1"/>
              <a:t>param_name</a:t>
            </a:r>
            <a:r>
              <a:rPr lang="en-US" sz="2400"/>
              <a:t> </a:t>
            </a:r>
            <a:r>
              <a:rPr lang="en-US" sz="2400" i="1"/>
              <a:t>type</a:t>
            </a:r>
            <a:r>
              <a:rPr lang="en-US" sz="2400"/>
              <a:t> </a:t>
            </a:r>
          </a:p>
          <a:p>
            <a:pPr>
              <a:lnSpc>
                <a:spcPct val="70000"/>
              </a:lnSpc>
            </a:pPr>
            <a:r>
              <a:rPr lang="en-US" sz="2400" b="1" i="1"/>
              <a:t>type</a:t>
            </a:r>
            <a:r>
              <a:rPr lang="en-US" sz="2400" b="1"/>
              <a:t>:</a:t>
            </a:r>
            <a:r>
              <a:rPr lang="en-US" sz="2400"/>
              <a:t> </a:t>
            </a:r>
            <a:r>
              <a:rPr lang="en-US" sz="2400" i="1"/>
              <a:t>Any valid MySQL data type</a:t>
            </a:r>
            <a:r>
              <a:rPr lang="en-US" sz="2400"/>
              <a:t> </a:t>
            </a:r>
          </a:p>
          <a:p>
            <a:pPr>
              <a:lnSpc>
                <a:spcPct val="70000"/>
              </a:lnSpc>
            </a:pPr>
            <a:r>
              <a:rPr lang="en-US" sz="2400" b="1" i="1"/>
              <a:t>characteristic</a:t>
            </a:r>
            <a:r>
              <a:rPr lang="en-US" sz="2400" b="1"/>
              <a:t>:</a:t>
            </a:r>
            <a:r>
              <a:rPr lang="en-US" sz="2400"/>
              <a:t> LANGUAGE SQL | [NOT] DETERMINISTIC | { CONTAINS SQL | NO SQL | READS SQL DATA | MODIFIES SQL DATA } | SQL SECURITY { DEFINER | INVOKER } | COMMENT '</a:t>
            </a:r>
            <a:r>
              <a:rPr lang="en-US" sz="2400" i="1"/>
              <a:t>string</a:t>
            </a:r>
            <a:r>
              <a:rPr lang="en-US" sz="2400"/>
              <a:t>' </a:t>
            </a:r>
          </a:p>
          <a:p>
            <a:pPr>
              <a:lnSpc>
                <a:spcPct val="70000"/>
              </a:lnSpc>
            </a:pPr>
            <a:r>
              <a:rPr lang="en-US" sz="2400" b="1" i="1"/>
              <a:t>routine_body</a:t>
            </a:r>
            <a:r>
              <a:rPr lang="en-US" sz="2400" b="1"/>
              <a:t>:</a:t>
            </a:r>
            <a:r>
              <a:rPr lang="en-US" sz="2400"/>
              <a:t> </a:t>
            </a:r>
            <a:r>
              <a:rPr lang="en-US" sz="2400" i="1"/>
              <a:t>Valid SQL procedure statement</a:t>
            </a:r>
            <a:r>
              <a:rPr lang="en-US" sz="240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5155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a MySQL procedure</a:t>
            </a:r>
          </a:p>
        </p:txBody>
      </p:sp>
      <p:sp>
        <p:nvSpPr>
          <p:cNvPr id="1515525" name="Text Box 5"/>
          <p:cNvSpPr txBox="1">
            <a:spLocks noChangeArrowheads="1"/>
          </p:cNvSpPr>
          <p:nvPr/>
        </p:nvSpPr>
        <p:spPr bwMode="auto">
          <a:xfrm>
            <a:off x="381000" y="1219200"/>
            <a:ext cx="76962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/>
              <a:t>mysql&gt; </a:t>
            </a:r>
            <a:r>
              <a:rPr lang="en-US" b="1"/>
              <a:t>delimiter //</a:t>
            </a:r>
            <a:r>
              <a:rPr lang="en-US"/>
              <a:t> </a:t>
            </a:r>
          </a:p>
          <a:p>
            <a:pPr algn="l"/>
            <a:r>
              <a:rPr lang="en-US"/>
              <a:t>mysql&gt; </a:t>
            </a:r>
            <a:r>
              <a:rPr lang="en-US" b="1"/>
              <a:t>CREATE PROCEDURE simpleproc (OUT param1 INT)</a:t>
            </a:r>
          </a:p>
          <a:p>
            <a:pPr algn="l"/>
            <a:r>
              <a:rPr lang="en-US"/>
              <a:t> -&gt; </a:t>
            </a:r>
            <a:r>
              <a:rPr lang="en-US" b="1"/>
              <a:t>BEGIN</a:t>
            </a:r>
          </a:p>
          <a:p>
            <a:pPr algn="l"/>
            <a:r>
              <a:rPr lang="en-US"/>
              <a:t> -&gt; </a:t>
            </a:r>
            <a:r>
              <a:rPr lang="en-US" b="1"/>
              <a:t>SELECT COUNT(*) INTO param1 FROM t;</a:t>
            </a:r>
          </a:p>
          <a:p>
            <a:pPr algn="l"/>
            <a:r>
              <a:rPr lang="en-US"/>
              <a:t> -&gt; </a:t>
            </a:r>
            <a:r>
              <a:rPr lang="en-US" b="1"/>
              <a:t>END//</a:t>
            </a:r>
            <a:r>
              <a:rPr lang="en-US"/>
              <a:t> </a:t>
            </a:r>
          </a:p>
          <a:p>
            <a:pPr algn="l"/>
            <a:r>
              <a:rPr lang="en-US"/>
              <a:t>Query OK, 0 rows affected (0.00 sec) </a:t>
            </a:r>
          </a:p>
          <a:p>
            <a:pPr algn="l"/>
            <a:r>
              <a:rPr lang="en-US"/>
              <a:t>mysql&gt; </a:t>
            </a:r>
            <a:r>
              <a:rPr lang="en-US" b="1"/>
              <a:t>delimiter ;</a:t>
            </a:r>
            <a:r>
              <a:rPr lang="en-US"/>
              <a:t> </a:t>
            </a:r>
          </a:p>
          <a:p>
            <a:pPr algn="l"/>
            <a:r>
              <a:rPr lang="en-US"/>
              <a:t>mysql&gt; </a:t>
            </a:r>
            <a:r>
              <a:rPr lang="en-US" b="1"/>
              <a:t>CALL simpleproc(@a);</a:t>
            </a:r>
            <a:r>
              <a:rPr lang="en-US"/>
              <a:t> </a:t>
            </a:r>
          </a:p>
          <a:p>
            <a:pPr algn="l"/>
            <a:r>
              <a:rPr lang="en-US"/>
              <a:t>Query OK, 0 rows affected (0.00 sec) </a:t>
            </a:r>
          </a:p>
          <a:p>
            <a:pPr algn="l"/>
            <a:r>
              <a:rPr lang="en-US"/>
              <a:t>mysql&gt; </a:t>
            </a:r>
            <a:r>
              <a:rPr lang="en-US" b="1"/>
              <a:t>SELECT @a;</a:t>
            </a:r>
            <a:r>
              <a:rPr lang="en-US"/>
              <a:t> </a:t>
            </a:r>
          </a:p>
          <a:p>
            <a:pPr algn="l"/>
            <a:r>
              <a:rPr lang="en-US"/>
              <a:t>+------+ </a:t>
            </a:r>
          </a:p>
          <a:p>
            <a:pPr algn="l"/>
            <a:r>
              <a:rPr lang="en-US"/>
              <a:t>|  @a   | </a:t>
            </a:r>
          </a:p>
          <a:p>
            <a:pPr algn="l"/>
            <a:r>
              <a:rPr lang="en-US"/>
              <a:t>+------+ </a:t>
            </a:r>
          </a:p>
          <a:p>
            <a:pPr algn="l"/>
            <a:r>
              <a:rPr lang="en-US"/>
              <a:t>|    3    | </a:t>
            </a:r>
          </a:p>
          <a:p>
            <a:pPr algn="l"/>
            <a:r>
              <a:rPr lang="en-US"/>
              <a:t>+------+ </a:t>
            </a:r>
          </a:p>
          <a:p>
            <a:pPr algn="l"/>
            <a:r>
              <a:rPr lang="en-US"/>
              <a:t>1 row in set (0.00 sec)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51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a MySQL Function</a:t>
            </a:r>
          </a:p>
        </p:txBody>
      </p:sp>
      <p:sp>
        <p:nvSpPr>
          <p:cNvPr id="1518597" name="Text Box 5"/>
          <p:cNvSpPr txBox="1">
            <a:spLocks noChangeArrowheads="1"/>
          </p:cNvSpPr>
          <p:nvPr/>
        </p:nvSpPr>
        <p:spPr bwMode="auto">
          <a:xfrm>
            <a:off x="533400" y="1066800"/>
            <a:ext cx="79121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800" dirty="0" err="1"/>
              <a:t>mysql</a:t>
            </a:r>
            <a:r>
              <a:rPr lang="en-US" sz="2800" dirty="0"/>
              <a:t>&gt; </a:t>
            </a:r>
            <a:r>
              <a:rPr lang="en-US" sz="2800" b="1" dirty="0"/>
              <a:t>CREATE FUNCTION hello (s CHAR(20))</a:t>
            </a:r>
            <a:r>
              <a:rPr lang="en-US" sz="2800" dirty="0"/>
              <a:t> </a:t>
            </a:r>
          </a:p>
          <a:p>
            <a:pPr algn="l"/>
            <a:r>
              <a:rPr lang="en-US" sz="2800" dirty="0"/>
              <a:t>       </a:t>
            </a:r>
            <a:r>
              <a:rPr lang="en-US" sz="2800" b="1" dirty="0"/>
              <a:t>RETURNS CHAR(50) DETERMINISTIC</a:t>
            </a:r>
            <a:r>
              <a:rPr lang="en-US" sz="2800" dirty="0"/>
              <a:t> </a:t>
            </a:r>
          </a:p>
          <a:p>
            <a:pPr algn="l"/>
            <a:r>
              <a:rPr lang="en-US" sz="2800" dirty="0"/>
              <a:t>-&gt;    </a:t>
            </a:r>
            <a:r>
              <a:rPr lang="en-US" sz="2800" b="1" dirty="0"/>
              <a:t>RETURN CONCAT('Hello, ',s,'!');</a:t>
            </a:r>
          </a:p>
          <a:p>
            <a:pPr algn="l"/>
            <a:r>
              <a:rPr lang="en-US" sz="2800" dirty="0"/>
              <a:t> Query OK, 0 rows affected (0.00 sec) </a:t>
            </a:r>
          </a:p>
          <a:p>
            <a:pPr algn="l"/>
            <a:r>
              <a:rPr lang="en-US" sz="2800" dirty="0" err="1"/>
              <a:t>mysql</a:t>
            </a:r>
            <a:r>
              <a:rPr lang="en-US" sz="2800" dirty="0"/>
              <a:t>&gt; </a:t>
            </a:r>
            <a:r>
              <a:rPr lang="en-US" sz="2800" b="1" dirty="0"/>
              <a:t>SELECT hello('world');</a:t>
            </a:r>
            <a:r>
              <a:rPr lang="en-US" sz="2800" dirty="0"/>
              <a:t> </a:t>
            </a:r>
          </a:p>
          <a:p>
            <a:pPr algn="l"/>
            <a:r>
              <a:rPr lang="en-US" sz="2800" dirty="0"/>
              <a:t>+----------------+ </a:t>
            </a:r>
          </a:p>
          <a:p>
            <a:pPr algn="l"/>
            <a:r>
              <a:rPr lang="en-US" sz="2800" dirty="0"/>
              <a:t>| hello('world') | </a:t>
            </a:r>
          </a:p>
          <a:p>
            <a:pPr algn="l"/>
            <a:r>
              <a:rPr lang="en-US" sz="2800" dirty="0"/>
              <a:t>+----------------+ </a:t>
            </a:r>
          </a:p>
          <a:p>
            <a:pPr algn="l"/>
            <a:r>
              <a:rPr lang="en-US" sz="2800" dirty="0"/>
              <a:t>| Hello, world! | </a:t>
            </a:r>
          </a:p>
          <a:p>
            <a:pPr algn="l"/>
            <a:r>
              <a:rPr lang="en-US" sz="2800" dirty="0"/>
              <a:t>+----------------+ </a:t>
            </a:r>
          </a:p>
          <a:p>
            <a:pPr algn="l"/>
            <a:r>
              <a:rPr lang="en-US" sz="2800" dirty="0"/>
              <a:t>1 row in set (0.00 sec) </a:t>
            </a:r>
          </a:p>
          <a:p>
            <a:pPr algn="l"/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40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TRIGGERS (Oracle)</a:t>
            </a:r>
          </a:p>
        </p:txBody>
      </p:sp>
      <p:sp>
        <p:nvSpPr>
          <p:cNvPr id="140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Create TRIGGER UPDATE_LODGING INSTEAD OF UPDATE on WORKER_LODGING for each row BEGIN </a:t>
            </a:r>
          </a:p>
          <a:p>
            <a:pPr>
              <a:buFontTx/>
              <a:buNone/>
            </a:pPr>
            <a:r>
              <a:rPr lang="en-US">
                <a:solidFill>
                  <a:srgbClr val="FF0000"/>
                </a:solidFill>
              </a:rPr>
              <a:t>   if :old.name &lt;&gt; :new.name then update worker set name = :new.name where name = :old.name;</a:t>
            </a:r>
          </a:p>
          <a:p>
            <a:pPr>
              <a:buFontTx/>
              <a:buNone/>
            </a:pPr>
            <a:r>
              <a:rPr lang="en-US">
                <a:solidFill>
                  <a:srgbClr val="FF0000"/>
                </a:solidFill>
              </a:rPr>
              <a:t> end if;</a:t>
            </a:r>
          </a:p>
          <a:p>
            <a:pPr>
              <a:buFontTx/>
              <a:buNone/>
            </a:pPr>
            <a:r>
              <a:rPr lang="en-US">
                <a:solidFill>
                  <a:srgbClr val="FF0000"/>
                </a:solidFill>
              </a:rPr>
              <a:t>if :old.lodging &lt;&gt; … etc...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41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1419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Object</a:t>
            </a:r>
            <a:r>
              <a:rPr lang="en-US" dirty="0"/>
              <a:t>-Relational DBMS</a:t>
            </a:r>
          </a:p>
          <a:p>
            <a:pPr lvl="2"/>
            <a:r>
              <a:rPr lang="en-US" dirty="0"/>
              <a:t>OR features in Oracle</a:t>
            </a:r>
          </a:p>
          <a:p>
            <a:pPr lvl="2"/>
            <a:r>
              <a:rPr lang="en-US" dirty="0"/>
              <a:t>OR features in </a:t>
            </a:r>
            <a:r>
              <a:rPr lang="en-US" dirty="0" err="1"/>
              <a:t>PostgreSQL</a:t>
            </a:r>
            <a:endParaRPr lang="en-US" dirty="0"/>
          </a:p>
          <a:p>
            <a:pPr lvl="1"/>
            <a:r>
              <a:rPr lang="en-US" dirty="0"/>
              <a:t>Extending OR databases (examples from </a:t>
            </a:r>
            <a:r>
              <a:rPr lang="en-US" dirty="0" err="1"/>
              <a:t>PostgreSQL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NoSQL</a:t>
            </a:r>
            <a:r>
              <a:rPr lang="en-US" dirty="0" smtClean="0"/>
              <a:t> Databases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50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Triggers in MySQL</a:t>
            </a:r>
          </a:p>
        </p:txBody>
      </p:sp>
      <p:sp>
        <p:nvSpPr>
          <p:cNvPr id="150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CREATE</a:t>
            </a:r>
          </a:p>
          <a:p>
            <a:pPr>
              <a:buFontTx/>
              <a:buNone/>
            </a:pPr>
            <a:r>
              <a:rPr lang="en-US"/>
              <a:t>    [DEFINER = { user | CURRENT_USER }]</a:t>
            </a:r>
          </a:p>
          <a:p>
            <a:pPr>
              <a:buFontTx/>
              <a:buNone/>
            </a:pPr>
            <a:r>
              <a:rPr lang="en-US"/>
              <a:t>    TRIGGER trigger_name trigger_time trigger_event</a:t>
            </a:r>
          </a:p>
          <a:p>
            <a:pPr>
              <a:buFontTx/>
              <a:buNone/>
            </a:pPr>
            <a:r>
              <a:rPr lang="en-US"/>
              <a:t>    ON tbl_name FOR EACH ROW trigger_stmt</a:t>
            </a:r>
          </a:p>
          <a:p>
            <a:r>
              <a:rPr lang="en-US"/>
              <a:t>trigger_event can be INSERT, UPDATE, or DELETE</a:t>
            </a:r>
          </a:p>
          <a:p>
            <a:r>
              <a:rPr lang="en-US"/>
              <a:t>trigger_time can be BEFORE or AFTER.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50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Triggers in MySQL</a:t>
            </a:r>
          </a:p>
        </p:txBody>
      </p:sp>
      <p:sp>
        <p:nvSpPr>
          <p:cNvPr id="150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US" sz="2400"/>
              <a:t>CREATE TABLE test1(a1 INT);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400"/>
              <a:t>CREATE TABLE test2(a2 INT);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400"/>
              <a:t>CREATE TABLE test3(a3 INT NOT NULL AUTO_INCREMENT PRIMARY KEY);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400"/>
              <a:t>CREATE TABLE test4( a4 INT NOT NULL AUTO_INCREMENT PRIMARY KEY, b4 INT DEFAULT 0 );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400"/>
              <a:t>delimiter |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400"/>
              <a:t>CREATE TRIGGER testref BEFORE INSERT ON test1 FOR EACH ROW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400"/>
              <a:t>    BEGIN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400"/>
              <a:t>        INSERT INTO test2 SET a2 = NEW.a1;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400"/>
              <a:t>        DELETE FROM test3 WHERE a3 = NEW.a1;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400"/>
              <a:t>        UPDATE test4 SET b4 = b4 + 1 WHERE a4 = NEW.a1;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400"/>
              <a:t>END |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400"/>
              <a:t>delimiter ;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5216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Triggers in MySQL (cont)</a:t>
            </a:r>
          </a:p>
        </p:txBody>
      </p:sp>
      <p:sp>
        <p:nvSpPr>
          <p:cNvPr id="1521669" name="Text Box 5"/>
          <p:cNvSpPr txBox="1">
            <a:spLocks noChangeArrowheads="1"/>
          </p:cNvSpPr>
          <p:nvPr/>
        </p:nvSpPr>
        <p:spPr bwMode="auto">
          <a:xfrm>
            <a:off x="533400" y="998538"/>
            <a:ext cx="7956550" cy="585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Arial" charset="0"/>
              </a:rPr>
              <a:t>mysql&gt; INSERT INTO test3 (a3) VALUES </a:t>
            </a:r>
          </a:p>
          <a:p>
            <a:pPr algn="l"/>
            <a:r>
              <a:rPr lang="en-US" sz="1800">
                <a:latin typeface="Arial" charset="0"/>
              </a:rPr>
              <a:t>(NULL), (NULL), (NULL), (NULL), (NULL), (NULL), (NULL), (NULL), (NULL), </a:t>
            </a:r>
          </a:p>
          <a:p>
            <a:pPr algn="l"/>
            <a:r>
              <a:rPr lang="en-US" sz="1800">
                <a:latin typeface="Arial" charset="0"/>
              </a:rPr>
              <a:t>(NULL); </a:t>
            </a:r>
          </a:p>
          <a:p>
            <a:pPr algn="l"/>
            <a:r>
              <a:rPr lang="en-US" sz="1800">
                <a:latin typeface="Arial" charset="0"/>
              </a:rPr>
              <a:t>mysql&gt; INSERT INTO test4 (a4) VALUES (0), (0), (0), (0), (0), (0), (0), (0), </a:t>
            </a:r>
          </a:p>
          <a:p>
            <a:pPr algn="l"/>
            <a:r>
              <a:rPr lang="en-US" sz="1800">
                <a:latin typeface="Arial" charset="0"/>
              </a:rPr>
              <a:t>(0), (0); </a:t>
            </a:r>
          </a:p>
          <a:p>
            <a:pPr algn="l"/>
            <a:r>
              <a:rPr lang="en-US" sz="1800">
                <a:latin typeface="Arial" charset="0"/>
              </a:rPr>
              <a:t>mysql&gt; INSERT INTO test1 VALUES </a:t>
            </a:r>
          </a:p>
          <a:p>
            <a:pPr algn="l"/>
            <a:r>
              <a:rPr lang="en-US" sz="1800">
                <a:latin typeface="Arial" charset="0"/>
              </a:rPr>
              <a:t>    -&gt; (1), (3), (1), (7), (1), (8), (4), (4);</a:t>
            </a:r>
          </a:p>
          <a:p>
            <a:pPr algn="l"/>
            <a:r>
              <a:rPr lang="en-US" sz="1800">
                <a:latin typeface="Arial" charset="0"/>
              </a:rPr>
              <a:t>mysql&gt; SELECT * FROM test1;</a:t>
            </a:r>
          </a:p>
          <a:p>
            <a:pPr algn="l"/>
            <a:r>
              <a:rPr lang="en-US" sz="1800">
                <a:latin typeface="Arial" charset="0"/>
              </a:rPr>
              <a:t>+------+</a:t>
            </a:r>
          </a:p>
          <a:p>
            <a:pPr algn="l"/>
            <a:r>
              <a:rPr lang="en-US" sz="1800">
                <a:latin typeface="Arial" charset="0"/>
              </a:rPr>
              <a:t>| a1   |</a:t>
            </a:r>
          </a:p>
          <a:p>
            <a:pPr algn="l"/>
            <a:r>
              <a:rPr lang="en-US" sz="1800">
                <a:latin typeface="Arial" charset="0"/>
              </a:rPr>
              <a:t>+------+</a:t>
            </a:r>
          </a:p>
          <a:p>
            <a:pPr algn="l"/>
            <a:r>
              <a:rPr lang="en-US" sz="1800">
                <a:latin typeface="Arial" charset="0"/>
              </a:rPr>
              <a:t>|    1 |</a:t>
            </a:r>
          </a:p>
          <a:p>
            <a:pPr algn="l"/>
            <a:r>
              <a:rPr lang="en-US" sz="1800">
                <a:latin typeface="Arial" charset="0"/>
              </a:rPr>
              <a:t>|    3 |</a:t>
            </a:r>
          </a:p>
          <a:p>
            <a:pPr algn="l"/>
            <a:r>
              <a:rPr lang="en-US" sz="1800">
                <a:latin typeface="Arial" charset="0"/>
              </a:rPr>
              <a:t>|    1 |</a:t>
            </a:r>
          </a:p>
          <a:p>
            <a:pPr algn="l"/>
            <a:r>
              <a:rPr lang="en-US" sz="1800">
                <a:latin typeface="Arial" charset="0"/>
              </a:rPr>
              <a:t>|    7 |</a:t>
            </a:r>
          </a:p>
          <a:p>
            <a:pPr algn="l"/>
            <a:r>
              <a:rPr lang="en-US" sz="1800">
                <a:latin typeface="Arial" charset="0"/>
              </a:rPr>
              <a:t>|    1 |</a:t>
            </a:r>
          </a:p>
          <a:p>
            <a:pPr algn="l"/>
            <a:r>
              <a:rPr lang="en-US" sz="1800">
                <a:latin typeface="Arial" charset="0"/>
              </a:rPr>
              <a:t>|    8 |</a:t>
            </a:r>
          </a:p>
          <a:p>
            <a:pPr algn="l"/>
            <a:r>
              <a:rPr lang="en-US" sz="1800">
                <a:latin typeface="Arial" charset="0"/>
              </a:rPr>
              <a:t>|    4 |</a:t>
            </a:r>
          </a:p>
          <a:p>
            <a:pPr algn="l"/>
            <a:r>
              <a:rPr lang="en-US" sz="1800">
                <a:latin typeface="Arial" charset="0"/>
              </a:rPr>
              <a:t>|    4 |</a:t>
            </a:r>
          </a:p>
          <a:p>
            <a:pPr algn="l"/>
            <a:r>
              <a:rPr lang="en-US" sz="1800">
                <a:latin typeface="Arial" charset="0"/>
              </a:rPr>
              <a:t>+------+</a:t>
            </a:r>
          </a:p>
          <a:p>
            <a:pPr algn="l"/>
            <a:endParaRPr lang="en-US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5247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Triggers in MySQL (</a:t>
            </a:r>
            <a:r>
              <a:rPr lang="en-US" dirty="0" smtClean="0"/>
              <a:t>cont.)</a:t>
            </a:r>
            <a:endParaRPr lang="en-US" dirty="0"/>
          </a:p>
        </p:txBody>
      </p:sp>
      <p:sp>
        <p:nvSpPr>
          <p:cNvPr id="1524741" name="Text Box 5"/>
          <p:cNvSpPr txBox="1">
            <a:spLocks noChangeArrowheads="1"/>
          </p:cNvSpPr>
          <p:nvPr/>
        </p:nvSpPr>
        <p:spPr bwMode="auto">
          <a:xfrm>
            <a:off x="152400" y="990600"/>
            <a:ext cx="3529013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mysql&gt; SELECT * FROM test2;</a:t>
            </a:r>
          </a:p>
          <a:p>
            <a:pPr algn="l"/>
            <a:r>
              <a:rPr lang="en-US"/>
              <a:t>+------+</a:t>
            </a:r>
          </a:p>
          <a:p>
            <a:pPr algn="l"/>
            <a:r>
              <a:rPr lang="en-US"/>
              <a:t>| a2   |</a:t>
            </a:r>
          </a:p>
          <a:p>
            <a:pPr algn="l"/>
            <a:r>
              <a:rPr lang="en-US"/>
              <a:t>+------+</a:t>
            </a:r>
          </a:p>
          <a:p>
            <a:pPr algn="l"/>
            <a:r>
              <a:rPr lang="en-US"/>
              <a:t>|    1 |</a:t>
            </a:r>
          </a:p>
          <a:p>
            <a:pPr algn="l"/>
            <a:r>
              <a:rPr lang="en-US"/>
              <a:t>|    3 |</a:t>
            </a:r>
          </a:p>
          <a:p>
            <a:pPr algn="l"/>
            <a:r>
              <a:rPr lang="en-US"/>
              <a:t>|    1 |</a:t>
            </a:r>
          </a:p>
          <a:p>
            <a:pPr algn="l"/>
            <a:r>
              <a:rPr lang="en-US"/>
              <a:t>|    7 |</a:t>
            </a:r>
          </a:p>
          <a:p>
            <a:pPr algn="l"/>
            <a:r>
              <a:rPr lang="en-US"/>
              <a:t>|    1 |</a:t>
            </a:r>
          </a:p>
          <a:p>
            <a:pPr algn="l"/>
            <a:r>
              <a:rPr lang="en-US"/>
              <a:t>|    8 |</a:t>
            </a:r>
          </a:p>
          <a:p>
            <a:pPr algn="l"/>
            <a:r>
              <a:rPr lang="en-US"/>
              <a:t>|    4 |</a:t>
            </a:r>
          </a:p>
          <a:p>
            <a:pPr algn="l"/>
            <a:r>
              <a:rPr lang="en-US"/>
              <a:t>|    4 |</a:t>
            </a:r>
          </a:p>
          <a:p>
            <a:pPr algn="l"/>
            <a:r>
              <a:rPr lang="en-US"/>
              <a:t>+------+</a:t>
            </a:r>
          </a:p>
          <a:p>
            <a:pPr algn="l"/>
            <a:endParaRPr lang="en-US"/>
          </a:p>
        </p:txBody>
      </p:sp>
      <p:sp>
        <p:nvSpPr>
          <p:cNvPr id="1524742" name="Text Box 6"/>
          <p:cNvSpPr txBox="1">
            <a:spLocks noChangeArrowheads="1"/>
          </p:cNvSpPr>
          <p:nvPr/>
        </p:nvSpPr>
        <p:spPr bwMode="auto">
          <a:xfrm>
            <a:off x="2819400" y="1447800"/>
            <a:ext cx="3529013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mysql&gt; SELECT * FROM test3;</a:t>
            </a:r>
          </a:p>
          <a:p>
            <a:pPr algn="l"/>
            <a:r>
              <a:rPr lang="en-US"/>
              <a:t>+----+</a:t>
            </a:r>
          </a:p>
          <a:p>
            <a:pPr algn="l"/>
            <a:r>
              <a:rPr lang="en-US"/>
              <a:t>| a3 |</a:t>
            </a:r>
          </a:p>
          <a:p>
            <a:pPr algn="l"/>
            <a:r>
              <a:rPr lang="en-US"/>
              <a:t>+----+</a:t>
            </a:r>
          </a:p>
          <a:p>
            <a:pPr algn="l"/>
            <a:r>
              <a:rPr lang="en-US"/>
              <a:t>|  2 |</a:t>
            </a:r>
          </a:p>
          <a:p>
            <a:pPr algn="l"/>
            <a:r>
              <a:rPr lang="en-US"/>
              <a:t>|  5 |</a:t>
            </a:r>
          </a:p>
          <a:p>
            <a:pPr algn="l"/>
            <a:r>
              <a:rPr lang="en-US"/>
              <a:t>|  6 |</a:t>
            </a:r>
          </a:p>
          <a:p>
            <a:pPr algn="l"/>
            <a:r>
              <a:rPr lang="en-US"/>
              <a:t>|  9 |</a:t>
            </a:r>
          </a:p>
          <a:p>
            <a:pPr algn="l"/>
            <a:r>
              <a:rPr lang="en-US"/>
              <a:t>| 10 |</a:t>
            </a:r>
          </a:p>
          <a:p>
            <a:pPr algn="l"/>
            <a:r>
              <a:rPr lang="en-US"/>
              <a:t>+----+</a:t>
            </a:r>
          </a:p>
          <a:p>
            <a:pPr algn="l"/>
            <a:endParaRPr lang="en-US"/>
          </a:p>
        </p:txBody>
      </p:sp>
      <p:sp>
        <p:nvSpPr>
          <p:cNvPr id="1524743" name="Text Box 7"/>
          <p:cNvSpPr txBox="1">
            <a:spLocks noChangeArrowheads="1"/>
          </p:cNvSpPr>
          <p:nvPr/>
        </p:nvSpPr>
        <p:spPr bwMode="auto">
          <a:xfrm>
            <a:off x="5334000" y="1889125"/>
            <a:ext cx="3529013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mysql&gt; SELECT * FROM test4;</a:t>
            </a:r>
          </a:p>
          <a:p>
            <a:pPr algn="l"/>
            <a:r>
              <a:rPr lang="en-US"/>
              <a:t>+----+------+</a:t>
            </a:r>
          </a:p>
          <a:p>
            <a:pPr algn="l"/>
            <a:r>
              <a:rPr lang="en-US"/>
              <a:t>| a4 | b4   |</a:t>
            </a:r>
          </a:p>
          <a:p>
            <a:pPr algn="l"/>
            <a:r>
              <a:rPr lang="en-US"/>
              <a:t>+----+------+</a:t>
            </a:r>
          </a:p>
          <a:p>
            <a:pPr algn="l"/>
            <a:r>
              <a:rPr lang="en-US"/>
              <a:t>|  1 |    3 |</a:t>
            </a:r>
          </a:p>
          <a:p>
            <a:pPr algn="l"/>
            <a:r>
              <a:rPr lang="en-US"/>
              <a:t>|  2 |    0 |</a:t>
            </a:r>
          </a:p>
          <a:p>
            <a:pPr algn="l"/>
            <a:r>
              <a:rPr lang="en-US"/>
              <a:t>|  3 |    1 |</a:t>
            </a:r>
          </a:p>
          <a:p>
            <a:pPr algn="l"/>
            <a:r>
              <a:rPr lang="en-US"/>
              <a:t>|  4 |    2 |</a:t>
            </a:r>
          </a:p>
          <a:p>
            <a:pPr algn="l"/>
            <a:r>
              <a:rPr lang="en-US"/>
              <a:t>|  5 |    0 |</a:t>
            </a:r>
          </a:p>
          <a:p>
            <a:pPr algn="l"/>
            <a:r>
              <a:rPr lang="en-US"/>
              <a:t>|  6 |    0 |</a:t>
            </a:r>
          </a:p>
          <a:p>
            <a:pPr algn="l"/>
            <a:r>
              <a:rPr lang="en-US"/>
              <a:t>|  7 |    1 |</a:t>
            </a:r>
          </a:p>
          <a:p>
            <a:pPr algn="l"/>
            <a:r>
              <a:rPr lang="en-US"/>
              <a:t>|  8 |    1 |</a:t>
            </a:r>
          </a:p>
          <a:p>
            <a:pPr algn="l"/>
            <a:r>
              <a:rPr lang="en-US"/>
              <a:t>|  9 |    0 |</a:t>
            </a:r>
          </a:p>
          <a:p>
            <a:pPr algn="l"/>
            <a:r>
              <a:rPr lang="en-US"/>
              <a:t>| 10 |    0 |</a:t>
            </a:r>
          </a:p>
          <a:p>
            <a:pPr algn="l"/>
            <a:r>
              <a:rPr lang="en-US"/>
              <a:t>+----+------+</a:t>
            </a:r>
          </a:p>
          <a:p>
            <a:pPr algn="l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40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PostgreSQL</a:t>
            </a:r>
          </a:p>
        </p:txBody>
      </p:sp>
      <p:sp>
        <p:nvSpPr>
          <p:cNvPr id="140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Derived from POSTGRES</a:t>
            </a:r>
          </a:p>
          <a:p>
            <a:pPr lvl="1">
              <a:lnSpc>
                <a:spcPct val="90000"/>
              </a:lnSpc>
            </a:pPr>
            <a:r>
              <a:rPr lang="en-US"/>
              <a:t>Developed at Berkeley by Mike Stonebraker and his students (EECS) starting in 1986</a:t>
            </a:r>
          </a:p>
          <a:p>
            <a:pPr>
              <a:lnSpc>
                <a:spcPct val="90000"/>
              </a:lnSpc>
            </a:pPr>
            <a:r>
              <a:rPr lang="en-US"/>
              <a:t>Postgres95</a:t>
            </a:r>
          </a:p>
          <a:p>
            <a:pPr lvl="1">
              <a:lnSpc>
                <a:spcPct val="90000"/>
              </a:lnSpc>
            </a:pPr>
            <a:r>
              <a:rPr lang="en-US"/>
              <a:t>Andrew Yu and Jolly Chen adapted POSTGRES to SQL and greatly improved the code base</a:t>
            </a:r>
          </a:p>
          <a:p>
            <a:pPr>
              <a:lnSpc>
                <a:spcPct val="90000"/>
              </a:lnSpc>
            </a:pPr>
            <a:r>
              <a:rPr lang="en-US"/>
              <a:t>PostgreSQL</a:t>
            </a:r>
          </a:p>
          <a:p>
            <a:pPr lvl="1">
              <a:lnSpc>
                <a:spcPct val="90000"/>
              </a:lnSpc>
            </a:pPr>
            <a:r>
              <a:rPr lang="en-US"/>
              <a:t>Name changed in 1996, and since that time the system has been expanded to support most SQL92 and many SQL99 features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40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PostgreSQL</a:t>
            </a:r>
          </a:p>
        </p:txBody>
      </p:sp>
      <p:sp>
        <p:nvSpPr>
          <p:cNvPr id="140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 of the usual SQL commands for creation, searching and modifying classes (tables) are available. With some additions…</a:t>
            </a:r>
          </a:p>
          <a:p>
            <a:r>
              <a:rPr lang="en-US"/>
              <a:t>Inheritance</a:t>
            </a:r>
          </a:p>
          <a:p>
            <a:r>
              <a:rPr lang="en-US"/>
              <a:t>Non-Atomic Values</a:t>
            </a:r>
          </a:p>
          <a:p>
            <a:r>
              <a:rPr lang="en-US"/>
              <a:t>User defined functions and operators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40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Inheritance</a:t>
            </a:r>
          </a:p>
        </p:txBody>
      </p:sp>
      <p:sp>
        <p:nvSpPr>
          <p:cNvPr id="140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Postgres</a:t>
            </a:r>
            <a:r>
              <a:rPr lang="en-US" dirty="0"/>
              <a:t>, a class can inherit from zero or more other classes.</a:t>
            </a:r>
          </a:p>
          <a:p>
            <a:r>
              <a:rPr lang="en-US" dirty="0"/>
              <a:t>A query can reference either </a:t>
            </a:r>
          </a:p>
          <a:p>
            <a:pPr lvl="1"/>
            <a:r>
              <a:rPr lang="en-US" dirty="0"/>
              <a:t>all instances of a class </a:t>
            </a:r>
          </a:p>
          <a:p>
            <a:pPr lvl="1"/>
            <a:r>
              <a:rPr lang="en-US" dirty="0"/>
              <a:t>or all instances of a class </a:t>
            </a:r>
            <a:r>
              <a:rPr lang="en-US" b="1" i="1" dirty="0"/>
              <a:t>plus all of its descendants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50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Inheritance</a:t>
            </a:r>
          </a:p>
        </p:txBody>
      </p:sp>
      <p:sp>
        <p:nvSpPr>
          <p:cNvPr id="1505284" name="Text Box 4"/>
          <p:cNvSpPr txBox="1">
            <a:spLocks noChangeArrowheads="1"/>
          </p:cNvSpPr>
          <p:nvPr/>
        </p:nvSpPr>
        <p:spPr bwMode="auto">
          <a:xfrm>
            <a:off x="685800" y="914400"/>
            <a:ext cx="7885113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>
                <a:solidFill>
                  <a:schemeClr val="accent1"/>
                </a:solidFill>
                <a:latin typeface="Courier New" charset="0"/>
              </a:rPr>
              <a:t>ray=#</a:t>
            </a:r>
            <a:r>
              <a:rPr lang="en-US" sz="1600">
                <a:latin typeface="Courier New" charset="0"/>
              </a:rPr>
              <a:t> </a:t>
            </a:r>
            <a:r>
              <a:rPr lang="en-US" sz="1600">
                <a:solidFill>
                  <a:srgbClr val="FF0000"/>
                </a:solidFill>
                <a:latin typeface="Courier New" charset="0"/>
              </a:rPr>
              <a:t>create table cities (name varchar(50), population float, </a:t>
            </a:r>
          </a:p>
          <a:p>
            <a:pPr algn="l"/>
            <a:r>
              <a:rPr lang="en-US" sz="1600">
                <a:solidFill>
                  <a:srgbClr val="FF0000"/>
                </a:solidFill>
                <a:latin typeface="Courier New" charset="0"/>
              </a:rPr>
              <a:t>      altitude int);</a:t>
            </a:r>
          </a:p>
          <a:p>
            <a:pPr algn="l"/>
            <a:r>
              <a:rPr lang="en-US" sz="1600">
                <a:latin typeface="Courier New" charset="0"/>
              </a:rPr>
              <a:t>CREATE TABLE</a:t>
            </a:r>
          </a:p>
          <a:p>
            <a:pPr algn="l"/>
            <a:r>
              <a:rPr lang="en-US" sz="1600">
                <a:solidFill>
                  <a:schemeClr val="accent1"/>
                </a:solidFill>
                <a:latin typeface="Courier New" charset="0"/>
              </a:rPr>
              <a:t>ray=#</a:t>
            </a:r>
            <a:r>
              <a:rPr lang="en-US" sz="1600">
                <a:latin typeface="Courier New" charset="0"/>
              </a:rPr>
              <a:t> </a:t>
            </a:r>
            <a:r>
              <a:rPr lang="en-US" sz="1600">
                <a:solidFill>
                  <a:srgbClr val="FF0000"/>
                </a:solidFill>
                <a:latin typeface="Courier New" charset="0"/>
              </a:rPr>
              <a:t>\d cities</a:t>
            </a:r>
          </a:p>
          <a:p>
            <a:pPr algn="l"/>
            <a:r>
              <a:rPr lang="en-US" sz="1600">
                <a:latin typeface="Courier New" charset="0"/>
              </a:rPr>
              <a:t>             Table "public.cities"</a:t>
            </a:r>
          </a:p>
          <a:p>
            <a:pPr algn="l"/>
            <a:r>
              <a:rPr lang="en-US" sz="1600">
                <a:latin typeface="Courier New" charset="0"/>
              </a:rPr>
              <a:t>   Column   |         Type          | Modifiers</a:t>
            </a:r>
          </a:p>
          <a:p>
            <a:pPr algn="l"/>
            <a:r>
              <a:rPr lang="en-US" sz="1600">
                <a:latin typeface="Courier New" charset="0"/>
              </a:rPr>
              <a:t>------------+-----------------------+-----------</a:t>
            </a:r>
          </a:p>
          <a:p>
            <a:pPr algn="l"/>
            <a:r>
              <a:rPr lang="en-US" sz="1600">
                <a:latin typeface="Courier New" charset="0"/>
              </a:rPr>
              <a:t> name       | character varying(50) |</a:t>
            </a:r>
          </a:p>
          <a:p>
            <a:pPr algn="l"/>
            <a:r>
              <a:rPr lang="en-US" sz="1600">
                <a:latin typeface="Courier New" charset="0"/>
              </a:rPr>
              <a:t> population | double precision      |</a:t>
            </a:r>
          </a:p>
          <a:p>
            <a:pPr algn="l"/>
            <a:r>
              <a:rPr lang="en-US" sz="1600">
                <a:latin typeface="Courier New" charset="0"/>
              </a:rPr>
              <a:t> altitude   | integer               |</a:t>
            </a:r>
          </a:p>
          <a:p>
            <a:pPr algn="l"/>
            <a:endParaRPr lang="en-US" sz="1600">
              <a:latin typeface="Courier New" charset="0"/>
            </a:endParaRPr>
          </a:p>
          <a:p>
            <a:pPr algn="l"/>
            <a:r>
              <a:rPr lang="en-US" sz="1600">
                <a:solidFill>
                  <a:schemeClr val="accent1"/>
                </a:solidFill>
                <a:latin typeface="Courier New" charset="0"/>
              </a:rPr>
              <a:t>ray=#</a:t>
            </a:r>
            <a:r>
              <a:rPr lang="en-US" sz="1600">
                <a:latin typeface="Courier New" charset="0"/>
              </a:rPr>
              <a:t> </a:t>
            </a:r>
            <a:r>
              <a:rPr lang="en-US" sz="1600">
                <a:solidFill>
                  <a:srgbClr val="FF0000"/>
                </a:solidFill>
                <a:latin typeface="Courier New" charset="0"/>
              </a:rPr>
              <a:t>create table capitals (state char(2)) inherits (cities);</a:t>
            </a:r>
          </a:p>
          <a:p>
            <a:pPr algn="l"/>
            <a:r>
              <a:rPr lang="en-US" sz="1600">
                <a:latin typeface="Courier New" charset="0"/>
              </a:rPr>
              <a:t>CREATE TABLE</a:t>
            </a:r>
          </a:p>
          <a:p>
            <a:pPr algn="l"/>
            <a:r>
              <a:rPr lang="en-US" sz="1600">
                <a:solidFill>
                  <a:schemeClr val="accent1"/>
                </a:solidFill>
                <a:latin typeface="Courier New" charset="0"/>
              </a:rPr>
              <a:t>ray=#</a:t>
            </a:r>
            <a:r>
              <a:rPr lang="en-US" sz="1600">
                <a:latin typeface="Courier New" charset="0"/>
              </a:rPr>
              <a:t> </a:t>
            </a:r>
            <a:r>
              <a:rPr lang="en-US" sz="1600">
                <a:solidFill>
                  <a:srgbClr val="FF0000"/>
                </a:solidFill>
                <a:latin typeface="Courier New" charset="0"/>
              </a:rPr>
              <a:t>\d capitals</a:t>
            </a:r>
          </a:p>
          <a:p>
            <a:pPr algn="l"/>
            <a:r>
              <a:rPr lang="en-US" sz="1600">
                <a:latin typeface="Courier New" charset="0"/>
              </a:rPr>
              <a:t>            Table "public.capitals"</a:t>
            </a:r>
          </a:p>
          <a:p>
            <a:pPr algn="l"/>
            <a:r>
              <a:rPr lang="en-US" sz="1600">
                <a:latin typeface="Courier New" charset="0"/>
              </a:rPr>
              <a:t>   Column   |         Type          | Modifiers</a:t>
            </a:r>
          </a:p>
          <a:p>
            <a:pPr algn="l"/>
            <a:r>
              <a:rPr lang="en-US" sz="1600">
                <a:latin typeface="Courier New" charset="0"/>
              </a:rPr>
              <a:t>------------+-----------------------+-----------</a:t>
            </a:r>
          </a:p>
          <a:p>
            <a:pPr algn="l"/>
            <a:r>
              <a:rPr lang="en-US" sz="1600">
                <a:latin typeface="Courier New" charset="0"/>
              </a:rPr>
              <a:t> name       | character varying(50) |</a:t>
            </a:r>
          </a:p>
          <a:p>
            <a:pPr algn="l"/>
            <a:r>
              <a:rPr lang="en-US" sz="1600">
                <a:latin typeface="Courier New" charset="0"/>
              </a:rPr>
              <a:t> population | double precision      |</a:t>
            </a:r>
          </a:p>
          <a:p>
            <a:pPr algn="l"/>
            <a:r>
              <a:rPr lang="en-US" sz="1600">
                <a:latin typeface="Courier New" charset="0"/>
              </a:rPr>
              <a:t> altitude   | integer               |</a:t>
            </a:r>
          </a:p>
          <a:p>
            <a:pPr algn="l"/>
            <a:r>
              <a:rPr lang="en-US" sz="1600">
                <a:latin typeface="Courier New" charset="0"/>
              </a:rPr>
              <a:t> state      | character(2)          |</a:t>
            </a:r>
          </a:p>
          <a:p>
            <a:pPr algn="l"/>
            <a:r>
              <a:rPr lang="en-US" sz="1600">
                <a:latin typeface="Courier New" charset="0"/>
              </a:rPr>
              <a:t>Inherits: cities</a:t>
            </a:r>
          </a:p>
          <a:p>
            <a:pPr algn="l"/>
            <a:endParaRPr lang="en-US" sz="160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40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Inheritance</a:t>
            </a:r>
          </a:p>
        </p:txBody>
      </p:sp>
      <p:sp>
        <p:nvSpPr>
          <p:cNvPr id="140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For example, the following query finds all the cities that are situated at an attitude of 500ft or higher: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chemeClr val="accent2"/>
                </a:solidFill>
              </a:rPr>
              <a:t>SELECT name, altitude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chemeClr val="accent2"/>
                </a:solidFill>
              </a:rPr>
              <a:t>    FROM cities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chemeClr val="accent2"/>
                </a:solidFill>
              </a:rPr>
              <a:t>    WHERE altitude &gt; 500;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+----------+----------+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|name      | altitude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+----------+----------+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|Las Vegas | 2174    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+----------+----------+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|Mariposa  | 1953    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+----------+----------+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41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Inheritance    </a:t>
            </a:r>
          </a:p>
        </p:txBody>
      </p:sp>
      <p:sp>
        <p:nvSpPr>
          <p:cNvPr id="141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On the other hand, to find the names of all cities, including state capitals, that are located at an altitude over 500ft, the query is: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chemeClr val="accent2"/>
                </a:solidFill>
              </a:rPr>
              <a:t>SELECT c.name, c.altitude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chemeClr val="accent2"/>
                </a:solidFill>
              </a:rPr>
              <a:t>   FROM cities* 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chemeClr val="accent2"/>
                </a:solidFill>
              </a:rPr>
              <a:t>    WHERE c.altitude &gt; 500;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which returns: 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z="2000"/>
              <a:t>+----------+----------+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z="2000"/>
              <a:t>|name      | altitude |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z="2000"/>
              <a:t>+----------+----------+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z="2000"/>
              <a:t>|Las Vegas | 2174     |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z="2000"/>
              <a:t>+----------+----------+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z="2000"/>
              <a:t>|Mariposa  | 1953     |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z="2000"/>
              <a:t>+----------+----------+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z="2000"/>
              <a:t>|Madison   | 845      |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z="2000"/>
              <a:t>+----------+----------+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41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1419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Object</a:t>
            </a:r>
            <a:r>
              <a:rPr lang="en-US" dirty="0"/>
              <a:t>-Relational DBMS</a:t>
            </a:r>
          </a:p>
          <a:p>
            <a:pPr lvl="2"/>
            <a:r>
              <a:rPr lang="en-US" dirty="0"/>
              <a:t>OR features in Oracle</a:t>
            </a:r>
          </a:p>
          <a:p>
            <a:pPr lvl="2"/>
            <a:r>
              <a:rPr lang="en-US" dirty="0"/>
              <a:t>OR features in </a:t>
            </a:r>
            <a:r>
              <a:rPr lang="en-US" dirty="0" err="1"/>
              <a:t>PostgreSQL</a:t>
            </a:r>
            <a:endParaRPr lang="en-US" dirty="0"/>
          </a:p>
          <a:p>
            <a:pPr lvl="1"/>
            <a:r>
              <a:rPr lang="en-US" dirty="0"/>
              <a:t>Extending OR databases (examples from </a:t>
            </a:r>
            <a:r>
              <a:rPr lang="en-US" dirty="0" err="1"/>
              <a:t>PostgreSQL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NoSQL</a:t>
            </a:r>
            <a:r>
              <a:rPr lang="en-US" dirty="0" smtClean="0"/>
              <a:t> Databases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39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41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Non-Atomic Values - Arrays</a:t>
            </a:r>
          </a:p>
        </p:txBody>
      </p:sp>
      <p:sp>
        <p:nvSpPr>
          <p:cNvPr id="141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Postgres allows attributes of an instance to be defined as fixed-length or variable-length multi-dimensional arrays. Arrays of any base type or user-defined type can be created. To illustrate their use, we first create a class with arrays of base types.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CREATE TABLE SAL_EMP (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    name            text,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    pay_by_quarter  int4[],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    schedule        text[][]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);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27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Postgres System Catalogs</a:t>
            </a:r>
          </a:p>
        </p:txBody>
      </p:sp>
      <p:pic>
        <p:nvPicPr>
          <p:cNvPr id="1274883" name="Picture 3" descr="pg_catalog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90600"/>
            <a:ext cx="8786813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NoSQL</a:t>
            </a:r>
            <a:r>
              <a:rPr lang="en-US" dirty="0" smtClean="0"/>
              <a:t> Introduction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 from Keith Hare</a:t>
            </a:r>
          </a:p>
          <a:p>
            <a:r>
              <a:rPr lang="en-US" dirty="0" err="1" smtClean="0"/>
              <a:t>NoSQL</a:t>
            </a:r>
            <a:r>
              <a:rPr lang="en-US" dirty="0" smtClean="0"/>
              <a:t> Database Architecture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629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</a:rPr>
              <a:t>NoSQL</a:t>
            </a:r>
            <a:r>
              <a:rPr lang="en-US" sz="4800" dirty="0" smtClean="0">
                <a:solidFill>
                  <a:schemeClr val="tx1"/>
                </a:solidFill>
              </a:rPr>
              <a:t> Database Architectures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NoSQL</a:t>
            </a:r>
            <a:r>
              <a:rPr lang="en-US" dirty="0" smtClean="0"/>
              <a:t>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NoSQL</a:t>
            </a:r>
            <a:r>
              <a:rPr lang="en-US" dirty="0" smtClean="0"/>
              <a:t> databases use a variety of file structures and access methods for their operation</a:t>
            </a:r>
          </a:p>
          <a:p>
            <a:r>
              <a:rPr lang="en-US" dirty="0" smtClean="0"/>
              <a:t>There is very little commonality across the different </a:t>
            </a:r>
            <a:r>
              <a:rPr lang="en-US" dirty="0" err="1" smtClean="0"/>
              <a:t>NoSQL</a:t>
            </a:r>
            <a:r>
              <a:rPr lang="en-US" dirty="0" smtClean="0"/>
              <a:t> DBs in terms of file storage</a:t>
            </a:r>
          </a:p>
          <a:p>
            <a:r>
              <a:rPr lang="en-US" dirty="0" smtClean="0"/>
              <a:t>We will look at a couple of examples</a:t>
            </a:r>
          </a:p>
          <a:p>
            <a:pPr lvl="1"/>
            <a:r>
              <a:rPr lang="en-US" dirty="0" err="1" smtClean="0"/>
              <a:t>BerkeleyDB</a:t>
            </a:r>
            <a:r>
              <a:rPr lang="en-US" dirty="0" smtClean="0"/>
              <a:t> – the grand-daddy of </a:t>
            </a:r>
            <a:r>
              <a:rPr lang="en-US" dirty="0" err="1" smtClean="0"/>
              <a:t>NoSQL</a:t>
            </a:r>
            <a:r>
              <a:rPr lang="en-US" dirty="0" smtClean="0"/>
              <a:t> DBs</a:t>
            </a:r>
          </a:p>
          <a:p>
            <a:pPr lvl="1"/>
            <a:r>
              <a:rPr lang="en-US" dirty="0" err="1" smtClean="0"/>
              <a:t>MongoDB</a:t>
            </a:r>
            <a:r>
              <a:rPr lang="en-US" dirty="0" smtClean="0"/>
              <a:t> – One of the best known </a:t>
            </a:r>
            <a:r>
              <a:rPr lang="en-US" dirty="0" err="1" smtClean="0"/>
              <a:t>NoSQL</a:t>
            </a:r>
            <a:r>
              <a:rPr lang="en-US" dirty="0" smtClean="0"/>
              <a:t> DBs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882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BerkeleyDB</a:t>
            </a:r>
            <a:r>
              <a:rPr lang="en-US" baseline="0" dirty="0" smtClean="0"/>
              <a:t> Architecture</a:t>
            </a:r>
            <a:endParaRPr lang="en-US" dirty="0"/>
          </a:p>
        </p:txBody>
      </p:sp>
      <p:pic>
        <p:nvPicPr>
          <p:cNvPr id="4" name="Picture 3" descr="Screen Shot 2014-01-09 at 3.05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990600"/>
            <a:ext cx="7676859" cy="54102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901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BerkeleyDB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system provides three types of underlying </a:t>
            </a:r>
            <a:r>
              <a:rPr lang="en-US" smtClean="0"/>
              <a:t>file DBMS access methods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err="1" smtClean="0"/>
              <a:t>RecordID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err="1" smtClean="0"/>
              <a:t>Btree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Hashed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RecordID</a:t>
            </a:r>
            <a:r>
              <a:rPr lang="en-US" dirty="0" smtClean="0"/>
              <a:t> is a simple numeric record lookup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Btree</a:t>
            </a:r>
            <a:r>
              <a:rPr lang="en-US" dirty="0" smtClean="0"/>
              <a:t> uses clever caching to keep the frequently used and higher tree levels in memory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Hash uses extensible hashing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841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MongoDB</a:t>
            </a:r>
            <a:r>
              <a:rPr lang="en-US" dirty="0" smtClean="0"/>
              <a:t>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MongoDB</a:t>
            </a:r>
            <a:r>
              <a:rPr lang="en-US" sz="2800" dirty="0" smtClean="0"/>
              <a:t> uses memory-mapped files for data storage</a:t>
            </a:r>
            <a:endParaRPr lang="en-US" sz="2800" dirty="0"/>
          </a:p>
          <a:p>
            <a:r>
              <a:rPr lang="en-US" sz="2800" dirty="0" smtClean="0"/>
              <a:t>A </a:t>
            </a:r>
            <a:r>
              <a:rPr lang="en-US" sz="2800" dirty="0"/>
              <a:t>memory-mapped file is a file with data that the operating system places in memory by way of the </a:t>
            </a:r>
            <a:r>
              <a:rPr lang="en-US" sz="2800" dirty="0" err="1"/>
              <a:t>mmap</a:t>
            </a:r>
            <a:r>
              <a:rPr lang="en-US" sz="2800" dirty="0"/>
              <a:t>() system call. </a:t>
            </a:r>
            <a:r>
              <a:rPr lang="en-US" sz="2800" dirty="0" err="1"/>
              <a:t>mmap</a:t>
            </a:r>
            <a:r>
              <a:rPr lang="en-US" sz="2800" dirty="0"/>
              <a:t>() thus maps the file to a region of virtual memory. </a:t>
            </a:r>
            <a:endParaRPr lang="en-US" sz="2800" dirty="0" smtClean="0"/>
          </a:p>
          <a:p>
            <a:r>
              <a:rPr lang="en-US" sz="2800" dirty="0" smtClean="0"/>
              <a:t>Memory</a:t>
            </a:r>
            <a:r>
              <a:rPr lang="en-US" sz="2800" dirty="0"/>
              <a:t>-mapped files are the critical piece of the storage engine in </a:t>
            </a:r>
            <a:r>
              <a:rPr lang="en-US" sz="2800" dirty="0" err="1"/>
              <a:t>MongoDB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By </a:t>
            </a:r>
            <a:r>
              <a:rPr lang="en-US" sz="2800" dirty="0"/>
              <a:t>using memory mapped files </a:t>
            </a:r>
            <a:r>
              <a:rPr lang="en-US" sz="2800" dirty="0" err="1"/>
              <a:t>MongoDB</a:t>
            </a:r>
            <a:r>
              <a:rPr lang="en-US" sz="2800" dirty="0"/>
              <a:t> can treat the contents of its data files </a:t>
            </a:r>
            <a:r>
              <a:rPr lang="en-US" sz="2800" i="1" dirty="0"/>
              <a:t>as if they were in memory. </a:t>
            </a:r>
            <a:endParaRPr lang="en-US" sz="2800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36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</a:t>
            </a:r>
            <a:r>
              <a:rPr lang="en-US" baseline="0" dirty="0" err="1" smtClean="0"/>
              <a:t>ngoDB</a:t>
            </a:r>
            <a:r>
              <a:rPr lang="en-US" baseline="0" dirty="0" smtClean="0"/>
              <a:t>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provides </a:t>
            </a:r>
            <a:r>
              <a:rPr lang="en-US" dirty="0" err="1" smtClean="0"/>
              <a:t>MongoDB</a:t>
            </a:r>
            <a:r>
              <a:rPr lang="en-US" dirty="0" smtClean="0"/>
              <a:t> with an extremely fast and simple method for accessing and manipulating data.</a:t>
            </a:r>
          </a:p>
          <a:p>
            <a:r>
              <a:rPr lang="en-US" dirty="0" smtClean="0"/>
              <a:t>Memory mapping assigns files to a block of virtual memory with a direct byte-for-byte correlation. Once mapped, the relationship between file and memory allows </a:t>
            </a:r>
            <a:r>
              <a:rPr lang="en-US" dirty="0" err="1" smtClean="0"/>
              <a:t>MongoDB</a:t>
            </a:r>
            <a:r>
              <a:rPr lang="en-US" dirty="0" smtClean="0"/>
              <a:t> to interact with the data in the file as if it were memory.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868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MongoDB</a:t>
            </a:r>
            <a:r>
              <a:rPr lang="en-US" dirty="0" smtClean="0"/>
              <a:t>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</a:t>
            </a:r>
            <a:r>
              <a:rPr lang="en-US" dirty="0" err="1" smtClean="0"/>
              <a:t>MongoDB</a:t>
            </a:r>
            <a:r>
              <a:rPr lang="en-US" dirty="0" smtClean="0"/>
              <a:t> work with memory mapped files?</a:t>
            </a:r>
          </a:p>
          <a:p>
            <a:r>
              <a:rPr lang="en-US" dirty="0" err="1" smtClean="0"/>
              <a:t>MongoDB</a:t>
            </a:r>
            <a:r>
              <a:rPr lang="en-US" dirty="0" smtClean="0"/>
              <a:t> uses memory mapped files for managing and interacting with all data. </a:t>
            </a:r>
          </a:p>
          <a:p>
            <a:r>
              <a:rPr lang="en-US" dirty="0" err="1" smtClean="0"/>
              <a:t>MongoDB</a:t>
            </a:r>
            <a:r>
              <a:rPr lang="en-US" dirty="0" smtClean="0"/>
              <a:t> memory maps data files to memory as it accesses documents. </a:t>
            </a:r>
          </a:p>
          <a:p>
            <a:r>
              <a:rPr lang="en-US" dirty="0" smtClean="0"/>
              <a:t>Data that isn’t accessed is not mapped to memory.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8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38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38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CREATE TYPE ANIMAL_TY AS OBJECT  (Breed VARCHAR2(25), Name VARCHAR2(25), Birthdate DATE);</a:t>
            </a:r>
          </a:p>
          <a:p>
            <a:pPr lvl="1"/>
            <a:r>
              <a:rPr lang="en-US"/>
              <a:t>Creates a new type</a:t>
            </a:r>
          </a:p>
          <a:p>
            <a:r>
              <a:rPr lang="en-US">
                <a:solidFill>
                  <a:srgbClr val="FF3300"/>
                </a:solidFill>
              </a:rPr>
              <a:t>CREATE TABLE Animal of Animal_ty;</a:t>
            </a:r>
          </a:p>
          <a:p>
            <a:pPr lvl="1"/>
            <a:r>
              <a:rPr lang="en-US"/>
              <a:t>Creates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Object Table</a:t>
            </a:r>
            <a:r>
              <a:rPr lang="ja-JP" altLang="en-US">
                <a:latin typeface="Arial"/>
              </a:rPr>
              <a:t>”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943" r="-30943"/>
          <a:stretch>
            <a:fillRect/>
          </a:stretch>
        </p:blipFill>
        <p:spPr>
          <a:xfrm>
            <a:off x="-1219200" y="76200"/>
            <a:ext cx="11669713" cy="6400800"/>
          </a:xfrm>
        </p:spPr>
      </p:pic>
      <p:sp>
        <p:nvSpPr>
          <p:cNvPr id="3" name="TextBox 2"/>
          <p:cNvSpPr txBox="1"/>
          <p:nvPr/>
        </p:nvSpPr>
        <p:spPr>
          <a:xfrm>
            <a:off x="4098311" y="6172200"/>
            <a:ext cx="5042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3366FF"/>
                </a:solidFill>
                <a:latin typeface="+mn-lt"/>
              </a:rPr>
              <a:t>http://</a:t>
            </a:r>
            <a:r>
              <a:rPr lang="en-US" sz="1600" dirty="0" err="1">
                <a:solidFill>
                  <a:srgbClr val="3366FF"/>
                </a:solidFill>
                <a:latin typeface="+mn-lt"/>
              </a:rPr>
              <a:t>blog.nahurst.com</a:t>
            </a:r>
            <a:r>
              <a:rPr lang="en-US" sz="1600" dirty="0">
                <a:solidFill>
                  <a:srgbClr val="3366FF"/>
                </a:solidFill>
                <a:latin typeface="+mn-lt"/>
              </a:rPr>
              <a:t>/visual-guide-to-</a:t>
            </a:r>
            <a:r>
              <a:rPr lang="en-US" sz="1600" dirty="0" err="1">
                <a:solidFill>
                  <a:srgbClr val="3366FF"/>
                </a:solidFill>
                <a:latin typeface="+mn-lt"/>
              </a:rPr>
              <a:t>nosql</a:t>
            </a:r>
            <a:r>
              <a:rPr lang="en-US" sz="1600" dirty="0">
                <a:solidFill>
                  <a:srgbClr val="3366FF"/>
                </a:solidFill>
                <a:latin typeface="+mn-lt"/>
              </a:rPr>
              <a:t>-systems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7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38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Constructor Functions</a:t>
            </a:r>
          </a:p>
        </p:txBody>
      </p:sp>
      <p:sp>
        <p:nvSpPr>
          <p:cNvPr id="138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INSERT INTO Animal values (ANIMAL_TY(</a:t>
            </a:r>
            <a:r>
              <a:rPr lang="ja-JP" altLang="en-US">
                <a:solidFill>
                  <a:srgbClr val="FF0000"/>
                </a:solidFill>
                <a:latin typeface="Arial"/>
              </a:rPr>
              <a:t>‘</a:t>
            </a:r>
            <a:r>
              <a:rPr lang="en-US">
                <a:solidFill>
                  <a:srgbClr val="FF0000"/>
                </a:solidFill>
              </a:rPr>
              <a:t>Mule</a:t>
            </a:r>
            <a:r>
              <a:rPr lang="ja-JP" altLang="en-US">
                <a:solidFill>
                  <a:srgbClr val="FF0000"/>
                </a:solidFill>
                <a:latin typeface="Arial"/>
              </a:rPr>
              <a:t>’</a:t>
            </a:r>
            <a:r>
              <a:rPr lang="en-US">
                <a:solidFill>
                  <a:srgbClr val="FF0000"/>
                </a:solidFill>
              </a:rPr>
              <a:t>, </a:t>
            </a:r>
            <a:r>
              <a:rPr lang="ja-JP" altLang="en-US">
                <a:solidFill>
                  <a:srgbClr val="FF0000"/>
                </a:solidFill>
                <a:latin typeface="Arial"/>
              </a:rPr>
              <a:t>‘</a:t>
            </a:r>
            <a:r>
              <a:rPr lang="en-US">
                <a:solidFill>
                  <a:srgbClr val="FF0000"/>
                </a:solidFill>
              </a:rPr>
              <a:t>Frances</a:t>
            </a:r>
            <a:r>
              <a:rPr lang="ja-JP" altLang="en-US">
                <a:solidFill>
                  <a:srgbClr val="FF0000"/>
                </a:solidFill>
                <a:latin typeface="Arial"/>
              </a:rPr>
              <a:t>’</a:t>
            </a:r>
            <a:r>
              <a:rPr lang="en-US">
                <a:solidFill>
                  <a:srgbClr val="FF0000"/>
                </a:solidFill>
              </a:rPr>
              <a:t>, TO_DATE(</a:t>
            </a:r>
            <a:r>
              <a:rPr lang="ja-JP" altLang="en-US">
                <a:solidFill>
                  <a:srgbClr val="FF0000"/>
                </a:solidFill>
                <a:latin typeface="Arial"/>
              </a:rPr>
              <a:t>‘</a:t>
            </a:r>
            <a:r>
              <a:rPr lang="en-US">
                <a:solidFill>
                  <a:srgbClr val="FF0000"/>
                </a:solidFill>
              </a:rPr>
              <a:t>01-APR-1997</a:t>
            </a:r>
            <a:r>
              <a:rPr lang="ja-JP" altLang="en-US">
                <a:solidFill>
                  <a:srgbClr val="FF0000"/>
                </a:solidFill>
                <a:latin typeface="Arial"/>
              </a:rPr>
              <a:t>’</a:t>
            </a:r>
            <a:r>
              <a:rPr lang="en-US">
                <a:solidFill>
                  <a:srgbClr val="FF0000"/>
                </a:solidFill>
              </a:rPr>
              <a:t>, </a:t>
            </a:r>
            <a:r>
              <a:rPr lang="ja-JP" altLang="en-US">
                <a:solidFill>
                  <a:srgbClr val="FF0000"/>
                </a:solidFill>
                <a:latin typeface="Arial"/>
              </a:rPr>
              <a:t>‘</a:t>
            </a:r>
            <a:r>
              <a:rPr lang="en-US">
                <a:solidFill>
                  <a:srgbClr val="FF0000"/>
                </a:solidFill>
              </a:rPr>
              <a:t>DD-MM-YYYY</a:t>
            </a:r>
            <a:r>
              <a:rPr lang="ja-JP" altLang="en-US">
                <a:solidFill>
                  <a:srgbClr val="FF0000"/>
                </a:solidFill>
                <a:latin typeface="Arial"/>
              </a:rPr>
              <a:t>’</a:t>
            </a:r>
            <a:r>
              <a:rPr lang="en-US">
                <a:solidFill>
                  <a:srgbClr val="FF0000"/>
                </a:solidFill>
              </a:rPr>
              <a:t>)));</a:t>
            </a:r>
          </a:p>
          <a:p>
            <a:pPr lvl="1"/>
            <a:r>
              <a:rPr lang="en-US"/>
              <a:t>Insert a new ANIMAL_TY object into the table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39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Selecting from an Object Table</a:t>
            </a:r>
          </a:p>
        </p:txBody>
      </p:sp>
      <p:sp>
        <p:nvSpPr>
          <p:cNvPr id="139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Just use the columns in the object…</a:t>
            </a:r>
          </a:p>
          <a:p>
            <a:endParaRPr lang="en-US"/>
          </a:p>
          <a:p>
            <a:r>
              <a:rPr lang="en-US">
                <a:solidFill>
                  <a:srgbClr val="FF0000"/>
                </a:solidFill>
              </a:rPr>
              <a:t>SELECT  Name from Animal;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39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Complex Objects</a:t>
            </a:r>
          </a:p>
        </p:txBody>
      </p:sp>
      <p:sp>
        <p:nvSpPr>
          <p:cNvPr id="139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CREATE TYPE Address_TY as object (Street VARCHAR2(50), City VARCHAR2(25), State CHAR(2), zip NUMBER);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CREATE TYPE Person_TY as object (Name VARCHAR2(25), Address ADDRESS_TY);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CREATE TABLE CUSTOMER (Customer_ID NUMBER, Person PERSON_TY);</a:t>
            </a:r>
          </a:p>
          <a:p>
            <a:pPr>
              <a:lnSpc>
                <a:spcPct val="90000"/>
              </a:lnSpc>
            </a:pP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39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What Does the Table Look like?</a:t>
            </a:r>
          </a:p>
        </p:txBody>
      </p:sp>
      <p:sp>
        <p:nvSpPr>
          <p:cNvPr id="139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DESCRIBE CUSTOMER;</a:t>
            </a:r>
          </a:p>
          <a:p>
            <a:r>
              <a:rPr lang="en-US"/>
              <a:t>NAME                           TYPE</a:t>
            </a:r>
          </a:p>
          <a:p>
            <a:r>
              <a:rPr lang="en-US"/>
              <a:t>-----------------------------------------------------</a:t>
            </a:r>
          </a:p>
          <a:p>
            <a:r>
              <a:rPr lang="en-US"/>
              <a:t>CUSTOMER_ID           NUMBER</a:t>
            </a:r>
          </a:p>
          <a:p>
            <a:r>
              <a:rPr lang="en-US"/>
              <a:t>PERSON                        NAMED TYPE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2014</a:t>
            </a:r>
            <a:endParaRPr lang="en-US"/>
          </a:p>
        </p:txBody>
      </p:sp>
      <p:sp>
        <p:nvSpPr>
          <p:cNvPr id="139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Inserting</a:t>
            </a:r>
          </a:p>
        </p:txBody>
      </p:sp>
      <p:sp>
        <p:nvSpPr>
          <p:cNvPr id="139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INSERT INTO CUSTOMER VALUES (1, PERSON_TY(</a:t>
            </a:r>
            <a:r>
              <a:rPr lang="ja-JP" altLang="en-US">
                <a:solidFill>
                  <a:srgbClr val="FF0000"/>
                </a:solidFill>
                <a:latin typeface="Arial"/>
              </a:rPr>
              <a:t>‘</a:t>
            </a:r>
            <a:r>
              <a:rPr lang="en-US">
                <a:solidFill>
                  <a:srgbClr val="FF0000"/>
                </a:solidFill>
              </a:rPr>
              <a:t>John Smith</a:t>
            </a:r>
            <a:r>
              <a:rPr lang="ja-JP" altLang="en-US">
                <a:solidFill>
                  <a:srgbClr val="FF0000"/>
                </a:solidFill>
                <a:latin typeface="Arial"/>
              </a:rPr>
              <a:t>’</a:t>
            </a:r>
            <a:r>
              <a:rPr lang="en-US">
                <a:solidFill>
                  <a:srgbClr val="FF0000"/>
                </a:solidFill>
              </a:rPr>
              <a:t>, ADDRESS_TY(</a:t>
            </a:r>
            <a:r>
              <a:rPr lang="ja-JP" altLang="en-US">
                <a:solidFill>
                  <a:srgbClr val="FF0000"/>
                </a:solidFill>
                <a:latin typeface="Arial"/>
              </a:rPr>
              <a:t>‘</a:t>
            </a:r>
            <a:r>
              <a:rPr lang="en-US">
                <a:solidFill>
                  <a:srgbClr val="FF0000"/>
                </a:solidFill>
              </a:rPr>
              <a:t>57 Mt Pleasant St.</a:t>
            </a:r>
            <a:r>
              <a:rPr lang="ja-JP" altLang="en-US">
                <a:solidFill>
                  <a:srgbClr val="FF0000"/>
                </a:solidFill>
                <a:latin typeface="Arial"/>
              </a:rPr>
              <a:t>’</a:t>
            </a:r>
            <a:r>
              <a:rPr lang="en-US">
                <a:solidFill>
                  <a:srgbClr val="FF0000"/>
                </a:solidFill>
              </a:rPr>
              <a:t>, </a:t>
            </a:r>
            <a:r>
              <a:rPr lang="ja-JP" altLang="en-US">
                <a:solidFill>
                  <a:srgbClr val="FF0000"/>
                </a:solidFill>
                <a:latin typeface="Arial"/>
              </a:rPr>
              <a:t>‘</a:t>
            </a:r>
            <a:r>
              <a:rPr lang="en-US">
                <a:solidFill>
                  <a:srgbClr val="FF0000"/>
                </a:solidFill>
              </a:rPr>
              <a:t>Finn</a:t>
            </a:r>
            <a:r>
              <a:rPr lang="ja-JP" altLang="en-US">
                <a:solidFill>
                  <a:srgbClr val="FF0000"/>
                </a:solidFill>
                <a:latin typeface="Arial"/>
              </a:rPr>
              <a:t>’</a:t>
            </a:r>
            <a:r>
              <a:rPr lang="en-US">
                <a:solidFill>
                  <a:srgbClr val="FF0000"/>
                </a:solidFill>
              </a:rPr>
              <a:t>, </a:t>
            </a:r>
            <a:r>
              <a:rPr lang="ja-JP" altLang="en-US">
                <a:solidFill>
                  <a:srgbClr val="FF0000"/>
                </a:solidFill>
                <a:latin typeface="Arial"/>
              </a:rPr>
              <a:t>‘</a:t>
            </a:r>
            <a:r>
              <a:rPr lang="en-US">
                <a:solidFill>
                  <a:srgbClr val="FF0000"/>
                </a:solidFill>
              </a:rPr>
              <a:t>NH</a:t>
            </a:r>
            <a:r>
              <a:rPr lang="ja-JP" altLang="en-US">
                <a:solidFill>
                  <a:srgbClr val="FF0000"/>
                </a:solidFill>
                <a:latin typeface="Arial"/>
              </a:rPr>
              <a:t>’</a:t>
            </a:r>
            <a:r>
              <a:rPr lang="en-US">
                <a:solidFill>
                  <a:srgbClr val="FF0000"/>
                </a:solidFill>
              </a:rPr>
              <a:t>, 111111)));</a:t>
            </a:r>
          </a:p>
          <a:p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9CC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Futura Md BT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4808</TotalTime>
  <Words>3105</Words>
  <Application>Microsoft Macintosh PowerPoint</Application>
  <PresentationFormat>On-screen Show (4:3)</PresentationFormat>
  <Paragraphs>374</Paragraphs>
  <Slides>40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Default Design</vt:lpstr>
      <vt:lpstr>NoSQL Databases</vt:lpstr>
      <vt:lpstr>Lecture Outline</vt:lpstr>
      <vt:lpstr>Lecture Outline</vt:lpstr>
      <vt:lpstr>Example</vt:lpstr>
      <vt:lpstr>Constructor Functions</vt:lpstr>
      <vt:lpstr>Selecting from an Object Table</vt:lpstr>
      <vt:lpstr>More Complex Objects</vt:lpstr>
      <vt:lpstr>What Does the Table Look like?</vt:lpstr>
      <vt:lpstr>Inserting</vt:lpstr>
      <vt:lpstr>Selecting from Abstract Datatypes</vt:lpstr>
      <vt:lpstr>Selecting from Abstract Datatypes</vt:lpstr>
      <vt:lpstr>Updating</vt:lpstr>
      <vt:lpstr>User-Defined Functions (Oracle)</vt:lpstr>
      <vt:lpstr>Example</vt:lpstr>
      <vt:lpstr>Example</vt:lpstr>
      <vt:lpstr>Functions and Procedures - MySQL</vt:lpstr>
      <vt:lpstr>Defining a MySQL procedure</vt:lpstr>
      <vt:lpstr>Defining a MySQL Function</vt:lpstr>
      <vt:lpstr>TRIGGERS (Oracle)</vt:lpstr>
      <vt:lpstr>Triggers in MySQL</vt:lpstr>
      <vt:lpstr>Triggers in MySQL</vt:lpstr>
      <vt:lpstr>Triggers in MySQL (cont)</vt:lpstr>
      <vt:lpstr>Triggers in MySQL (cont.)</vt:lpstr>
      <vt:lpstr>PostgreSQL</vt:lpstr>
      <vt:lpstr>PostgreSQL</vt:lpstr>
      <vt:lpstr>Inheritance</vt:lpstr>
      <vt:lpstr>Inheritance</vt:lpstr>
      <vt:lpstr>Inheritance</vt:lpstr>
      <vt:lpstr>Inheritance    </vt:lpstr>
      <vt:lpstr>Non-Atomic Values - Arrays</vt:lpstr>
      <vt:lpstr>Postgres System Catalogs</vt:lpstr>
      <vt:lpstr>NoSQL Introduction</vt:lpstr>
      <vt:lpstr>NoSQL Database Architectures</vt:lpstr>
      <vt:lpstr>NoSQL Database</vt:lpstr>
      <vt:lpstr>BerkeleyDB Architecture</vt:lpstr>
      <vt:lpstr>BerkeleyDB </vt:lpstr>
      <vt:lpstr>MongoDB Storage</vt:lpstr>
      <vt:lpstr>MongoDB Storage</vt:lpstr>
      <vt:lpstr>MongoDB Storage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Ray Larson</cp:lastModifiedBy>
  <cp:revision>201</cp:revision>
  <dcterms:created xsi:type="dcterms:W3CDTF">2002-08-26T07:08:49Z</dcterms:created>
  <dcterms:modified xsi:type="dcterms:W3CDTF">2014-10-28T15:51:29Z</dcterms:modified>
</cp:coreProperties>
</file>