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828" r:id="rId2"/>
    <p:sldId id="1385" r:id="rId3"/>
    <p:sldId id="1447" r:id="rId4"/>
    <p:sldId id="1448" r:id="rId5"/>
    <p:sldId id="1449" r:id="rId6"/>
    <p:sldId id="1450" r:id="rId7"/>
    <p:sldId id="1451" r:id="rId8"/>
    <p:sldId id="1452" r:id="rId9"/>
    <p:sldId id="1453" r:id="rId10"/>
    <p:sldId id="1454" r:id="rId11"/>
    <p:sldId id="1479" r:id="rId12"/>
    <p:sldId id="1389" r:id="rId13"/>
    <p:sldId id="1336" r:id="rId14"/>
    <p:sldId id="1392" r:id="rId15"/>
    <p:sldId id="1337" r:id="rId16"/>
    <p:sldId id="1338" r:id="rId17"/>
    <p:sldId id="1339" r:id="rId18"/>
    <p:sldId id="1340" r:id="rId19"/>
    <p:sldId id="1341" r:id="rId20"/>
    <p:sldId id="1342" r:id="rId21"/>
    <p:sldId id="1343" r:id="rId22"/>
    <p:sldId id="1344" r:id="rId23"/>
    <p:sldId id="1345" r:id="rId24"/>
    <p:sldId id="1346" r:id="rId25"/>
    <p:sldId id="1347" r:id="rId26"/>
    <p:sldId id="1390" r:id="rId27"/>
    <p:sldId id="1391" r:id="rId28"/>
    <p:sldId id="1423" r:id="rId29"/>
    <p:sldId id="1455" r:id="rId30"/>
    <p:sldId id="1462" r:id="rId31"/>
    <p:sldId id="1463" r:id="rId32"/>
    <p:sldId id="1464" r:id="rId33"/>
    <p:sldId id="1465" r:id="rId34"/>
    <p:sldId id="1466" r:id="rId35"/>
    <p:sldId id="1467" r:id="rId36"/>
    <p:sldId id="1468" r:id="rId37"/>
    <p:sldId id="1469" r:id="rId38"/>
    <p:sldId id="1470" r:id="rId39"/>
    <p:sldId id="1471" r:id="rId40"/>
    <p:sldId id="1472" r:id="rId41"/>
    <p:sldId id="1473" r:id="rId42"/>
    <p:sldId id="1474" r:id="rId43"/>
    <p:sldId id="1475" r:id="rId44"/>
    <p:sldId id="1476" r:id="rId45"/>
    <p:sldId id="1477" r:id="rId46"/>
    <p:sldId id="1478" r:id="rId47"/>
    <p:sldId id="1456" r:id="rId48"/>
    <p:sldId id="1457" r:id="rId49"/>
    <p:sldId id="1458" r:id="rId50"/>
    <p:sldId id="1459" r:id="rId51"/>
    <p:sldId id="1460" r:id="rId52"/>
    <p:sldId id="1461" r:id="rId5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6" autoAdjust="0"/>
    <p:restoredTop sz="94399" autoAdjust="0"/>
  </p:normalViewPr>
  <p:slideViewPr>
    <p:cSldViewPr>
      <p:cViewPr varScale="1">
        <p:scale>
          <a:sx n="83" d="100"/>
          <a:sy n="83" d="100"/>
        </p:scale>
        <p:origin x="-3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770CF-AD0B-F348-B42B-D1D2E8A732B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0D22C-18A7-734A-8454-DC51688CA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71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F3F619F0-B77A-8C4C-AA8C-4DEEDADFB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19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E1A40-EA82-A047-8D3F-9AF9C84B3692}" type="slidenum">
              <a:rPr lang="en-US"/>
              <a:pPr/>
              <a:t>1</a:t>
            </a:fld>
            <a:endParaRPr lang="en-US"/>
          </a:p>
        </p:txBody>
      </p:sp>
      <p:sp>
        <p:nvSpPr>
          <p:cNvPr id="142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4ECF5-0644-5042-B797-17CCECE5715B}" type="slidenum">
              <a:rPr lang="en-US"/>
              <a:pPr/>
              <a:t>10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E739F-9E42-8943-9997-F2E3F044867A}" type="slidenum">
              <a:rPr lang="en-US"/>
              <a:pPr/>
              <a:t>11</a:t>
            </a:fld>
            <a:endParaRPr lang="en-US"/>
          </a:p>
        </p:txBody>
      </p:sp>
      <p:sp>
        <p:nvSpPr>
          <p:cNvPr id="98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BD5FD-F94E-8C49-8CB6-1915532B9D49}" type="slidenum">
              <a:rPr lang="en-US"/>
              <a:pPr/>
              <a:t>12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67EBD-AAC0-4E48-9DAC-75D4DFC7E4CC}" type="slidenum">
              <a:rPr lang="en-US"/>
              <a:pPr/>
              <a:t>13</a:t>
            </a:fld>
            <a:endParaRPr lang="en-US"/>
          </a:p>
        </p:txBody>
      </p:sp>
      <p:sp>
        <p:nvSpPr>
          <p:cNvPr id="149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3F822-1261-DB40-A008-932EDCE8AC3B}" type="slidenum">
              <a:rPr lang="en-US"/>
              <a:pPr/>
              <a:t>14</a:t>
            </a:fld>
            <a:endParaRPr lang="en-US"/>
          </a:p>
        </p:txBody>
      </p:sp>
      <p:sp>
        <p:nvSpPr>
          <p:cNvPr id="151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689DB-6AA1-A249-9DAD-77298903A1DB}" type="slidenum">
              <a:rPr lang="en-US"/>
              <a:pPr/>
              <a:t>15</a:t>
            </a:fld>
            <a:endParaRPr lang="en-US"/>
          </a:p>
        </p:txBody>
      </p:sp>
      <p:sp>
        <p:nvSpPr>
          <p:cNvPr id="149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58659-DD05-DC4D-8891-D8A4CC442F52}" type="slidenum">
              <a:rPr lang="en-US"/>
              <a:pPr/>
              <a:t>16</a:t>
            </a:fld>
            <a:endParaRPr lang="en-US"/>
          </a:p>
        </p:txBody>
      </p:sp>
      <p:sp>
        <p:nvSpPr>
          <p:cNvPr id="149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C3B96-95B1-E84D-A8CD-9656963C3293}" type="slidenum">
              <a:rPr lang="en-US"/>
              <a:pPr/>
              <a:t>17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E45E9-136E-9249-A7C1-955B7BF89381}" type="slidenum">
              <a:rPr lang="en-US"/>
              <a:pPr/>
              <a:t>18</a:t>
            </a:fld>
            <a:endParaRPr lang="en-US"/>
          </a:p>
        </p:txBody>
      </p:sp>
      <p:sp>
        <p:nvSpPr>
          <p:cNvPr id="149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0D4BF6-E7B7-6843-94F5-C36494725871}" type="slidenum">
              <a:rPr lang="en-US"/>
              <a:pPr/>
              <a:t>19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0B1BC-A4BC-5D4C-BB1D-6C81A5DBED67}" type="slidenum">
              <a:rPr lang="en-US"/>
              <a:pPr/>
              <a:t>2</a:t>
            </a:fld>
            <a:endParaRPr lang="en-US"/>
          </a:p>
        </p:txBody>
      </p:sp>
      <p:sp>
        <p:nvSpPr>
          <p:cNvPr id="142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EA499-875B-BE4D-BC0B-D437880F7D86}" type="slidenum">
              <a:rPr lang="en-US"/>
              <a:pPr/>
              <a:t>20</a:t>
            </a:fld>
            <a:endParaRPr lang="en-US"/>
          </a:p>
        </p:txBody>
      </p:sp>
      <p:sp>
        <p:nvSpPr>
          <p:cNvPr id="149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B2CB7-07E1-BE44-AA31-B343BFD9CBA8}" type="slidenum">
              <a:rPr lang="en-US"/>
              <a:pPr/>
              <a:t>21</a:t>
            </a:fld>
            <a:endParaRPr lang="en-US"/>
          </a:p>
        </p:txBody>
      </p:sp>
      <p:sp>
        <p:nvSpPr>
          <p:cNvPr id="149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0F18D-0C21-4844-838F-1203230E7323}" type="slidenum">
              <a:rPr lang="en-US"/>
              <a:pPr/>
              <a:t>22</a:t>
            </a:fld>
            <a:endParaRPr lang="en-US"/>
          </a:p>
        </p:txBody>
      </p:sp>
      <p:sp>
        <p:nvSpPr>
          <p:cNvPr id="150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751E2-5315-9343-8B3B-44FB299E9FE4}" type="slidenum">
              <a:rPr lang="en-US"/>
              <a:pPr/>
              <a:t>23</a:t>
            </a:fld>
            <a:endParaRPr lang="en-US"/>
          </a:p>
        </p:txBody>
      </p:sp>
      <p:sp>
        <p:nvSpPr>
          <p:cNvPr id="150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5D06C-A657-6F44-ADB9-477A686FA166}" type="slidenum">
              <a:rPr lang="en-US"/>
              <a:pPr/>
              <a:t>24</a:t>
            </a:fld>
            <a:endParaRPr lang="en-US"/>
          </a:p>
        </p:txBody>
      </p:sp>
      <p:sp>
        <p:nvSpPr>
          <p:cNvPr id="150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0365F-DBF3-9645-B5D8-88797A5DC82F}" type="slidenum">
              <a:rPr lang="en-US"/>
              <a:pPr/>
              <a:t>25</a:t>
            </a:fld>
            <a:endParaRPr lang="en-US"/>
          </a:p>
        </p:txBody>
      </p:sp>
      <p:sp>
        <p:nvSpPr>
          <p:cNvPr id="150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9643E-A5DA-7548-999B-F79FDC9A647C}" type="slidenum">
              <a:rPr lang="en-US"/>
              <a:pPr/>
              <a:t>26</a:t>
            </a:fld>
            <a:endParaRPr lang="en-US"/>
          </a:p>
        </p:txBody>
      </p:sp>
      <p:sp>
        <p:nvSpPr>
          <p:cNvPr id="150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00E39-AF10-9B4E-978D-E193ADA6E648}" type="slidenum">
              <a:rPr lang="en-US"/>
              <a:pPr/>
              <a:t>27</a:t>
            </a:fld>
            <a:endParaRPr lang="en-US"/>
          </a:p>
        </p:txBody>
      </p:sp>
      <p:sp>
        <p:nvSpPr>
          <p:cNvPr id="150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CBE05-683C-5140-A7C9-C1B03CF64242}" type="slidenum">
              <a:rPr lang="en-US"/>
              <a:pPr/>
              <a:t>28</a:t>
            </a:fld>
            <a:endParaRPr lang="en-US"/>
          </a:p>
        </p:txBody>
      </p:sp>
      <p:sp>
        <p:nvSpPr>
          <p:cNvPr id="157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that we are not connecting to a file,</a:t>
            </a:r>
            <a:r>
              <a:rPr lang="en-US" baseline="0" dirty="0" smtClean="0"/>
              <a:t> but “:memory:” which creates a volatile database (it goes away when the program ends)</a:t>
            </a:r>
            <a:endParaRPr lang="en-US" dirty="0" smtClean="0"/>
          </a:p>
          <a:p>
            <a:r>
              <a:rPr lang="en-US" dirty="0" smtClean="0"/>
              <a:t>The INTEGER</a:t>
            </a:r>
            <a:r>
              <a:rPr lang="en-US" baseline="0" dirty="0" smtClean="0"/>
              <a:t> PRIMARY KEY defaults to auto-increment (starting with 1)</a:t>
            </a:r>
          </a:p>
          <a:p>
            <a:r>
              <a:rPr lang="en-US" baseline="0" dirty="0" err="1" smtClean="0"/>
              <a:t>Lastrowid</a:t>
            </a:r>
            <a:r>
              <a:rPr lang="en-US" baseline="0" dirty="0" smtClean="0"/>
              <a:t> gives the PK of the last row inserted…</a:t>
            </a:r>
          </a:p>
          <a:p>
            <a:r>
              <a:rPr lang="en-US" baseline="0" dirty="0" smtClean="0"/>
              <a:t>So what does the last line print?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6C44-595A-B147-93BC-B9F0A7482B4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8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1D18FB-DB0B-7F4E-8E26-49ED77B2DFED}" type="slidenum">
              <a:rPr lang="en-US"/>
              <a:pPr/>
              <a:t>3</a:t>
            </a:fld>
            <a:endParaRPr lang="en-US"/>
          </a:p>
        </p:txBody>
      </p:sp>
      <p:sp>
        <p:nvSpPr>
          <p:cNvPr id="104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can also use </a:t>
            </a:r>
            <a:r>
              <a:rPr lang="en-US" baseline="0" dirty="0" err="1" smtClean="0"/>
              <a:t>cur.execute</a:t>
            </a:r>
            <a:r>
              <a:rPr lang="en-US" baseline="0" dirty="0" smtClean="0"/>
              <a:t> to run ANY SQL command on the connected database</a:t>
            </a:r>
          </a:p>
          <a:p>
            <a:r>
              <a:rPr lang="en-US" baseline="0" dirty="0" smtClean="0"/>
              <a:t>SQL commands like SELECT return results – and the </a:t>
            </a:r>
            <a:r>
              <a:rPr lang="en-US" baseline="0" dirty="0" err="1" smtClean="0"/>
              <a:t>fetchall</a:t>
            </a:r>
            <a:r>
              <a:rPr lang="en-US" baseline="0" dirty="0" smtClean="0"/>
              <a:t>() method of the cursor object can be used to get</a:t>
            </a:r>
          </a:p>
          <a:p>
            <a:r>
              <a:rPr lang="en-US" baseline="0" dirty="0" smtClean="0"/>
              <a:t>Any results as a tuple of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6C44-595A-B147-93BC-B9F0A7482B4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76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Suppose we add more SQL commands – Use</a:t>
            </a:r>
            <a:r>
              <a:rPr lang="en-US" baseline="0" dirty="0" smtClean="0"/>
              <a:t> update to change the price of Bentleys  (finds the row with Name = Bentley and sets a new price.</a:t>
            </a:r>
          </a:p>
          <a:p>
            <a:r>
              <a:rPr lang="en-US" baseline="0" dirty="0" smtClean="0"/>
              <a:t>When we print again we see the new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6C44-595A-B147-93BC-B9F0A7482B4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80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0A370-F1AE-D94B-A220-F692D1EC8BD1}" type="slidenum">
              <a:rPr lang="en-US"/>
              <a:pPr/>
              <a:t>4</a:t>
            </a:fld>
            <a:endParaRPr lang="en-US"/>
          </a:p>
        </p:txBody>
      </p:sp>
      <p:sp>
        <p:nvSpPr>
          <p:cNvPr id="111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532A8-0A8B-AA42-BB9D-AA7DD01EFDF3}" type="slidenum">
              <a:rPr lang="en-US"/>
              <a:pPr/>
              <a:t>5</a:t>
            </a:fld>
            <a:endParaRPr 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3DA9D-6F8F-F648-AD10-C10493BF8554}" type="slidenum">
              <a:rPr lang="en-US"/>
              <a:pPr/>
              <a:t>6</a:t>
            </a:fld>
            <a:endParaRPr lang="en-US"/>
          </a:p>
        </p:txBody>
      </p:sp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F704B-3909-DB49-A13F-DE33ED00A223}" type="slidenum">
              <a:rPr lang="en-US"/>
              <a:pPr/>
              <a:t>7</a:t>
            </a:fld>
            <a:endParaRPr lang="en-US"/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8624D-00F4-7C4D-88F7-4DE179BBB1EA}" type="slidenum">
              <a:rPr lang="en-US"/>
              <a:pPr/>
              <a:t>8</a:t>
            </a:fld>
            <a:endParaRPr lang="en-US"/>
          </a:p>
        </p:txBody>
      </p:sp>
      <p:sp>
        <p:nvSpPr>
          <p:cNvPr id="112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BB930-31F4-1140-ADBD-6AB1B44C0CA9}" type="slidenum">
              <a:rPr lang="en-US"/>
              <a:pPr/>
              <a:t>9</a:t>
            </a:fld>
            <a:endParaRPr lang="en-US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7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4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8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6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7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0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4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7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4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7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257 – Fall 2013 </a:t>
            </a:r>
            <a:endParaRPr lang="en-US" dirty="0"/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2013.10.31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SLIDE </a:t>
            </a:r>
            <a:fld id="{FE09AEEF-B23D-B94D-B104-F2A50A084D02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686800" cy="1143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JDBC and Java Access to </a:t>
            </a:r>
            <a:r>
              <a:rPr lang="en-US" sz="3600" dirty="0" smtClean="0">
                <a:solidFill>
                  <a:schemeClr val="tx1"/>
                </a:solidFill>
              </a:rPr>
              <a:t>DBMS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err="1" smtClean="0">
                <a:solidFill>
                  <a:schemeClr val="tx1"/>
                </a:solidFill>
              </a:rPr>
              <a:t>MySQLdb</a:t>
            </a:r>
            <a:r>
              <a:rPr lang="en-US" sz="3600" dirty="0" smtClean="0">
                <a:solidFill>
                  <a:schemeClr val="tx1"/>
                </a:solidFill>
              </a:rPr>
              <a:t> and Python Access to MySQL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University of California, Berkeley</a:t>
            </a:r>
          </a:p>
          <a:p>
            <a:r>
              <a:rPr lang="en-US" sz="2800"/>
              <a:t>School of Information</a:t>
            </a:r>
          </a:p>
          <a:p>
            <a:r>
              <a:rPr lang="en-US" sz="2800" i="1"/>
              <a:t>IS 257: Database Management</a:t>
            </a:r>
            <a:endParaRPr lang="en-US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257 - Fall 2012</a:t>
            </a:r>
            <a:endParaRPr lang="en-US"/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Date functions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099300" cy="4953000"/>
          </a:xfrm>
        </p:spPr>
        <p:txBody>
          <a:bodyPr/>
          <a:lstStyle/>
          <a:p>
            <a:r>
              <a:rPr lang="en-US" sz="2400"/>
              <a:t>ADDDATE(dt, INTERVAL expr unit) or ADDDATE(dt, days)</a:t>
            </a:r>
          </a:p>
          <a:p>
            <a:r>
              <a:rPr lang="en-US" sz="2400"/>
              <a:t>ADDTIME(dttm, time)</a:t>
            </a:r>
          </a:p>
          <a:p>
            <a:r>
              <a:rPr lang="en-US" sz="2400"/>
              <a:t>LAST_DAY(dt)</a:t>
            </a:r>
          </a:p>
          <a:p>
            <a:r>
              <a:rPr lang="en-US" sz="2400"/>
              <a:t>MONTH(dt) – YEAR(dt) – DAY(dt)</a:t>
            </a:r>
          </a:p>
          <a:p>
            <a:r>
              <a:rPr lang="en-US" sz="2400"/>
              <a:t>MONTHNAME(dt)</a:t>
            </a:r>
          </a:p>
          <a:p>
            <a:r>
              <a:rPr lang="en-US" sz="2400"/>
              <a:t>NOW()</a:t>
            </a:r>
          </a:p>
          <a:p>
            <a:r>
              <a:rPr lang="en-US" sz="2400"/>
              <a:t>NEW_TIME(d, z1, z2) -- PST, AST, etc. </a:t>
            </a:r>
          </a:p>
          <a:p>
            <a:r>
              <a:rPr lang="en-US" sz="2400"/>
              <a:t>NEXT_DAY(d, dayname)</a:t>
            </a:r>
          </a:p>
          <a:p>
            <a:r>
              <a:rPr lang="en-US" sz="2400"/>
              <a:t>STR_TO_DATE(str,format)</a:t>
            </a:r>
          </a:p>
          <a:p>
            <a:r>
              <a:rPr lang="en-US" sz="2400"/>
              <a:t>SYSDATE()</a:t>
            </a:r>
          </a:p>
        </p:txBody>
      </p:sp>
    </p:spTree>
    <p:extLst>
      <p:ext uri="{BB962C8B-B14F-4D97-AF65-F5344CB8AC3E}">
        <p14:creationId xmlns:p14="http://schemas.microsoft.com/office/powerpoint/2010/main" val="152600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PHP Combined </a:t>
            </a:r>
            <a:r>
              <a:rPr lang="en-US" dirty="0"/>
              <a:t>with MySQL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DBMS interface appears as a set of functions:</a:t>
            </a:r>
          </a:p>
          <a:p>
            <a:endParaRPr lang="en-US"/>
          </a:p>
        </p:txBody>
      </p:sp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8037513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000" dirty="0">
                <a:solidFill>
                  <a:srgbClr val="FF3300"/>
                </a:solidFill>
                <a:latin typeface="+mn-lt"/>
              </a:rPr>
              <a:t>&lt;HTML&gt;&lt;BODY&gt;</a:t>
            </a:r>
          </a:p>
          <a:p>
            <a:pPr algn="l" eaLnBrk="0" hangingPunct="0"/>
            <a:r>
              <a:rPr lang="en-US" sz="2000" dirty="0">
                <a:solidFill>
                  <a:srgbClr val="FF3300"/>
                </a:solidFill>
                <a:latin typeface="+mn-lt"/>
              </a:rPr>
              <a:t>&lt;?</a:t>
            </a:r>
            <a:r>
              <a:rPr lang="en-US" sz="2000" dirty="0" err="1">
                <a:solidFill>
                  <a:srgbClr val="FF3300"/>
                </a:solidFill>
                <a:latin typeface="+mn-lt"/>
              </a:rPr>
              <a:t>php</a:t>
            </a:r>
            <a:endParaRPr lang="en-US" sz="2000" dirty="0">
              <a:solidFill>
                <a:srgbClr val="FF3300"/>
              </a:solidFill>
              <a:latin typeface="+mn-lt"/>
            </a:endParaRPr>
          </a:p>
          <a:p>
            <a:pPr algn="l" eaLnBrk="0" hangingPunct="0"/>
            <a:r>
              <a:rPr lang="en-US" sz="2000" dirty="0" err="1">
                <a:solidFill>
                  <a:srgbClr val="FF3300"/>
                </a:solidFill>
                <a:latin typeface="+mn-lt"/>
              </a:rPr>
              <a:t>mysql_connect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(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“</a:t>
            </a:r>
            <a:r>
              <a:rPr lang="en-US" sz="2000" dirty="0" err="1">
                <a:solidFill>
                  <a:srgbClr val="FF3300"/>
                </a:solidFill>
                <a:latin typeface="+mn-lt"/>
              </a:rPr>
              <a:t>localhost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”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, 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“</a:t>
            </a:r>
            <a:r>
              <a:rPr lang="en-US" sz="2000" dirty="0" err="1">
                <a:solidFill>
                  <a:srgbClr val="FF3300"/>
                </a:solidFill>
                <a:latin typeface="+mn-lt"/>
              </a:rPr>
              <a:t>usename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”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, 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“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password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”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);</a:t>
            </a:r>
          </a:p>
          <a:p>
            <a:pPr algn="l" eaLnBrk="0" hangingPunct="0"/>
            <a:r>
              <a:rPr lang="en-US" sz="2000" dirty="0" err="1">
                <a:solidFill>
                  <a:srgbClr val="FF3300"/>
                </a:solidFill>
                <a:latin typeface="+mn-lt"/>
              </a:rPr>
              <a:t>mysql_select_db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(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“</a:t>
            </a:r>
            <a:r>
              <a:rPr lang="en-US" sz="2000" dirty="0" err="1">
                <a:solidFill>
                  <a:srgbClr val="FF3300"/>
                </a:solidFill>
                <a:latin typeface="+mn-lt"/>
              </a:rPr>
              <a:t>mydb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”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);</a:t>
            </a:r>
          </a:p>
          <a:p>
            <a:pPr algn="l" eaLnBrk="0" hangingPunct="0"/>
            <a:r>
              <a:rPr lang="en-US" sz="2000" dirty="0">
                <a:solidFill>
                  <a:srgbClr val="FF3300"/>
                </a:solidFill>
                <a:latin typeface="+mn-lt"/>
              </a:rPr>
              <a:t>$result = </a:t>
            </a:r>
            <a:r>
              <a:rPr lang="en-US" sz="2000" dirty="0" err="1">
                <a:solidFill>
                  <a:srgbClr val="FF3300"/>
                </a:solidFill>
                <a:latin typeface="+mn-lt"/>
              </a:rPr>
              <a:t>mysql_query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(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“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SELECT * FROM employees</a:t>
            </a:r>
            <a:r>
              <a:rPr lang="ja-JP" altLang="en-US" sz="2000" dirty="0">
                <a:solidFill>
                  <a:srgbClr val="FF3300"/>
                </a:solidFill>
                <a:latin typeface="+mn-lt"/>
              </a:rPr>
              <a:t>”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);</a:t>
            </a:r>
          </a:p>
          <a:p>
            <a:pPr algn="l" eaLnBrk="0" hangingPunct="0"/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while ($r =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mysql_fetch_array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($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result,MYSQL_ASSOC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)) {
             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printf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("&lt;center&gt;&lt;H2&gt;%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s",$r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[</a:t>
            </a:r>
            <a:r>
              <a:rPr lang="ja-JP" altLang="en-US" sz="2000" dirty="0">
                <a:solidFill>
                  <a:srgbClr val="FF0000"/>
                </a:solidFill>
                <a:latin typeface="+mn-lt"/>
              </a:rPr>
              <a:t>”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LAST_NAME"]);
        </a:t>
            </a:r>
            <a:br>
              <a:rPr lang="en-US" sz="2000" dirty="0">
                <a:solidFill>
                  <a:srgbClr val="FF0000"/>
                </a:solidFill>
                <a:latin typeface="+mn-lt"/>
              </a:rPr>
            </a:br>
            <a:r>
              <a:rPr lang="en-US" sz="2000" dirty="0" err="1">
                <a:solidFill>
                  <a:srgbClr val="FF0000"/>
                </a:solidFill>
                <a:latin typeface="+mn-lt"/>
              </a:rPr>
              <a:t>printf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(</a:t>
            </a:r>
            <a:r>
              <a:rPr lang="ja-JP" altLang="en-US" sz="2000" dirty="0">
                <a:solidFill>
                  <a:srgbClr val="FF0000"/>
                </a:solidFill>
                <a:latin typeface="+mn-lt"/>
              </a:rPr>
              <a:t>”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, %s&lt;/H2&gt;&lt;/center&gt; ",$r[</a:t>
            </a:r>
            <a:r>
              <a:rPr lang="ja-JP" altLang="en-US" sz="2000" dirty="0">
                <a:solidFill>
                  <a:srgbClr val="FF0000"/>
                </a:solidFill>
                <a:latin typeface="+mn-lt"/>
              </a:rPr>
              <a:t>”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FIRST_NAME"]);
 </a:t>
            </a:r>
          </a:p>
          <a:p>
            <a:pPr algn="l" eaLnBrk="0" hangingPunct="0"/>
            <a:r>
              <a:rPr lang="en-US" sz="2000" dirty="0">
                <a:solidFill>
                  <a:srgbClr val="FF0000"/>
                </a:solidFill>
                <a:latin typeface="+mn-lt"/>
              </a:rPr>
              <a:t>}</a:t>
            </a:r>
          </a:p>
          <a:p>
            <a:pPr algn="l" eaLnBrk="0" hangingPunct="0"/>
            <a:r>
              <a:rPr lang="en-US" sz="2000" dirty="0">
                <a:solidFill>
                  <a:srgbClr val="FF0000"/>
                </a:solidFill>
                <a:latin typeface="+mn-lt"/>
              </a:rPr>
              <a:t>?&gt;&lt;/BODY</a:t>
            </a:r>
            <a:r>
              <a:rPr lang="en-US" sz="2000" dirty="0">
                <a:solidFill>
                  <a:srgbClr val="FF3300"/>
                </a:solidFill>
                <a:latin typeface="+mn-lt"/>
              </a:rPr>
              <a:t>&gt;&lt;/HTML&gt;</a:t>
            </a:r>
          </a:p>
          <a:p>
            <a:pPr algn="l" eaLnBrk="0" hangingPunct="0"/>
            <a:endParaRPr lang="en-US" sz="2000" dirty="0">
              <a:solidFill>
                <a:srgbClr val="FF3300"/>
              </a:solidFill>
              <a:latin typeface="+mn-lt"/>
            </a:endParaRPr>
          </a:p>
          <a:p>
            <a:pPr algn="l" eaLnBrk="0" hangingPunct="0"/>
            <a:endParaRPr lang="en-US" sz="2000" dirty="0">
              <a:solidFill>
                <a:srgbClr val="FF33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0034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42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solidFill>
                  <a:srgbClr val="CCCCCC"/>
                </a:solidFill>
              </a:rPr>
              <a:t>Review</a:t>
            </a:r>
          </a:p>
          <a:p>
            <a:pPr lvl="1"/>
            <a:r>
              <a:rPr lang="en-US">
                <a:solidFill>
                  <a:srgbClr val="CCCCCC"/>
                </a:solidFill>
              </a:rPr>
              <a:t>Object-Relational DBMS</a:t>
            </a:r>
          </a:p>
          <a:p>
            <a:pPr lvl="1"/>
            <a:r>
              <a:rPr lang="en-US">
                <a:solidFill>
                  <a:srgbClr val="CCCCCC"/>
                </a:solidFill>
              </a:rPr>
              <a:t>OR features in Oracle</a:t>
            </a:r>
          </a:p>
          <a:p>
            <a:pPr lvl="1"/>
            <a:r>
              <a:rPr lang="en-US">
                <a:solidFill>
                  <a:srgbClr val="CCCCCC"/>
                </a:solidFill>
              </a:rPr>
              <a:t>OR features in PostgreSQL</a:t>
            </a:r>
          </a:p>
          <a:p>
            <a:pPr lvl="1"/>
            <a:r>
              <a:rPr lang="en-US">
                <a:solidFill>
                  <a:srgbClr val="CCCCCC"/>
                </a:solidFill>
              </a:rPr>
              <a:t>Extending OR databases (examples from PostgreSQL)</a:t>
            </a:r>
          </a:p>
          <a:p>
            <a:r>
              <a:rPr lang="en-US"/>
              <a:t>Java and JDBC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/>
              <a:t>Java and JDBC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Java </a:t>
            </a:r>
            <a:r>
              <a:rPr lang="en-US" dirty="0" smtClean="0"/>
              <a:t>was </a:t>
            </a:r>
            <a:r>
              <a:rPr lang="en-US" dirty="0"/>
              <a:t>probably the high-level language used in </a:t>
            </a:r>
            <a:r>
              <a:rPr lang="en-US" dirty="0" smtClean="0"/>
              <a:t>most instruction </a:t>
            </a:r>
            <a:r>
              <a:rPr lang="en-US" dirty="0"/>
              <a:t>and development </a:t>
            </a:r>
            <a:r>
              <a:rPr lang="en-US" dirty="0" smtClean="0"/>
              <a:t>in recent years.</a:t>
            </a:r>
          </a:p>
          <a:p>
            <a:pPr>
              <a:lnSpc>
                <a:spcPct val="90000"/>
              </a:lnSpc>
            </a:pPr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of the earliest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enterprise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additions to Java was JDBC</a:t>
            </a:r>
          </a:p>
          <a:p>
            <a:pPr>
              <a:lnSpc>
                <a:spcPct val="90000"/>
              </a:lnSpc>
            </a:pPr>
            <a:r>
              <a:rPr lang="en-US" dirty="0"/>
              <a:t>JDBC is an API that provides a mid-level access to DBMS from Java applications</a:t>
            </a:r>
          </a:p>
          <a:p>
            <a:pPr>
              <a:lnSpc>
                <a:spcPct val="90000"/>
              </a:lnSpc>
            </a:pPr>
            <a:r>
              <a:rPr lang="en-US" dirty="0"/>
              <a:t>Intended to be an open cross-platform standard for database access in Java</a:t>
            </a:r>
          </a:p>
          <a:p>
            <a:pPr>
              <a:lnSpc>
                <a:spcPct val="90000"/>
              </a:lnSpc>
            </a:pPr>
            <a:r>
              <a:rPr lang="en-US" dirty="0"/>
              <a:t>Similar in intent to Microsoft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ODBC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50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Architecture</a:t>
            </a:r>
          </a:p>
        </p:txBody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of JDBC is to be a generic SQL database access framework that works for any database system with no changes to the interface code</a:t>
            </a:r>
          </a:p>
        </p:txBody>
      </p:sp>
      <p:sp>
        <p:nvSpPr>
          <p:cNvPr id="1509380" name="AutoShape 4"/>
          <p:cNvSpPr>
            <a:spLocks noChangeArrowheads="1"/>
          </p:cNvSpPr>
          <p:nvPr/>
        </p:nvSpPr>
        <p:spPr bwMode="auto">
          <a:xfrm>
            <a:off x="2514600" y="5562600"/>
            <a:ext cx="914400" cy="762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Oracle</a:t>
            </a:r>
          </a:p>
        </p:txBody>
      </p:sp>
      <p:sp>
        <p:nvSpPr>
          <p:cNvPr id="1509381" name="AutoShape 5"/>
          <p:cNvSpPr>
            <a:spLocks noChangeArrowheads="1"/>
          </p:cNvSpPr>
          <p:nvPr/>
        </p:nvSpPr>
        <p:spPr bwMode="auto">
          <a:xfrm>
            <a:off x="4114800" y="5562600"/>
            <a:ext cx="914400" cy="762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MySQL</a:t>
            </a:r>
          </a:p>
        </p:txBody>
      </p:sp>
      <p:sp>
        <p:nvSpPr>
          <p:cNvPr id="1509382" name="AutoShape 6"/>
          <p:cNvSpPr>
            <a:spLocks noChangeArrowheads="1"/>
          </p:cNvSpPr>
          <p:nvPr/>
        </p:nvSpPr>
        <p:spPr bwMode="auto">
          <a:xfrm>
            <a:off x="5562600" y="5562600"/>
            <a:ext cx="914400" cy="762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Postgres</a:t>
            </a:r>
          </a:p>
        </p:txBody>
      </p:sp>
      <p:sp>
        <p:nvSpPr>
          <p:cNvPr id="1509383" name="Rectangle 7"/>
          <p:cNvSpPr>
            <a:spLocks noChangeArrowheads="1"/>
          </p:cNvSpPr>
          <p:nvPr/>
        </p:nvSpPr>
        <p:spPr bwMode="auto">
          <a:xfrm>
            <a:off x="3276600" y="32004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Java Applications</a:t>
            </a:r>
          </a:p>
        </p:txBody>
      </p:sp>
      <p:sp>
        <p:nvSpPr>
          <p:cNvPr id="1509384" name="Rectangle 8"/>
          <p:cNvSpPr>
            <a:spLocks noChangeArrowheads="1"/>
          </p:cNvSpPr>
          <p:nvPr/>
        </p:nvSpPr>
        <p:spPr bwMode="auto">
          <a:xfrm>
            <a:off x="3276600" y="38100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JDBC API</a:t>
            </a:r>
          </a:p>
        </p:txBody>
      </p:sp>
      <p:sp>
        <p:nvSpPr>
          <p:cNvPr id="1509385" name="Rectangle 9"/>
          <p:cNvSpPr>
            <a:spLocks noChangeArrowheads="1"/>
          </p:cNvSpPr>
          <p:nvPr/>
        </p:nvSpPr>
        <p:spPr bwMode="auto">
          <a:xfrm>
            <a:off x="3276600" y="44196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JDBC Driver Manager</a:t>
            </a:r>
          </a:p>
        </p:txBody>
      </p:sp>
      <p:sp>
        <p:nvSpPr>
          <p:cNvPr id="1509386" name="Rectangle 10"/>
          <p:cNvSpPr>
            <a:spLocks noChangeArrowheads="1"/>
          </p:cNvSpPr>
          <p:nvPr/>
        </p:nvSpPr>
        <p:spPr bwMode="auto">
          <a:xfrm>
            <a:off x="2514600" y="51054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509387" name="Rectangle 11"/>
          <p:cNvSpPr>
            <a:spLocks noChangeArrowheads="1"/>
          </p:cNvSpPr>
          <p:nvPr/>
        </p:nvSpPr>
        <p:spPr bwMode="auto">
          <a:xfrm>
            <a:off x="4114800" y="51054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509388" name="Rectangle 12"/>
          <p:cNvSpPr>
            <a:spLocks noChangeArrowheads="1"/>
          </p:cNvSpPr>
          <p:nvPr/>
        </p:nvSpPr>
        <p:spPr bwMode="auto">
          <a:xfrm>
            <a:off x="5562600" y="51054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Driver</a:t>
            </a:r>
          </a:p>
        </p:txBody>
      </p:sp>
      <p:cxnSp>
        <p:nvCxnSpPr>
          <p:cNvPr id="1509389" name="AutoShape 13"/>
          <p:cNvCxnSpPr>
            <a:cxnSpLocks noChangeShapeType="1"/>
            <a:stCxn id="1509383" idx="2"/>
            <a:endCxn id="1509384" idx="0"/>
          </p:cNvCxnSpPr>
          <p:nvPr/>
        </p:nvCxnSpPr>
        <p:spPr bwMode="auto">
          <a:xfrm>
            <a:off x="4533900" y="35814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9390" name="AutoShape 14"/>
          <p:cNvCxnSpPr>
            <a:cxnSpLocks noChangeShapeType="1"/>
            <a:stCxn id="1509384" idx="2"/>
            <a:endCxn id="1509385" idx="0"/>
          </p:cNvCxnSpPr>
          <p:nvPr/>
        </p:nvCxnSpPr>
        <p:spPr bwMode="auto">
          <a:xfrm>
            <a:off x="4533900" y="4191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9391" name="AutoShape 15"/>
          <p:cNvCxnSpPr>
            <a:cxnSpLocks noChangeShapeType="1"/>
            <a:stCxn id="1509385" idx="2"/>
            <a:endCxn id="1509386" idx="0"/>
          </p:cNvCxnSpPr>
          <p:nvPr/>
        </p:nvCxnSpPr>
        <p:spPr bwMode="auto">
          <a:xfrm rot="5400000">
            <a:off x="3581400" y="4152900"/>
            <a:ext cx="304800" cy="1600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9392" name="AutoShape 16"/>
          <p:cNvCxnSpPr>
            <a:cxnSpLocks noChangeShapeType="1"/>
            <a:stCxn id="1509385" idx="2"/>
            <a:endCxn id="1509388" idx="0"/>
          </p:cNvCxnSpPr>
          <p:nvPr/>
        </p:nvCxnSpPr>
        <p:spPr bwMode="auto">
          <a:xfrm rot="16200000" flipH="1">
            <a:off x="5105400" y="4229100"/>
            <a:ext cx="3048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9393" name="AutoShape 17"/>
          <p:cNvCxnSpPr>
            <a:cxnSpLocks noChangeShapeType="1"/>
            <a:stCxn id="1509385" idx="2"/>
            <a:endCxn id="1509387" idx="0"/>
          </p:cNvCxnSpPr>
          <p:nvPr/>
        </p:nvCxnSpPr>
        <p:spPr bwMode="auto">
          <a:xfrm>
            <a:off x="4533900" y="4800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9394" name="AutoShape 18"/>
          <p:cNvCxnSpPr>
            <a:cxnSpLocks noChangeShapeType="1"/>
            <a:stCxn id="1509386" idx="2"/>
            <a:endCxn id="1509380" idx="1"/>
          </p:cNvCxnSpPr>
          <p:nvPr/>
        </p:nvCxnSpPr>
        <p:spPr bwMode="auto">
          <a:xfrm>
            <a:off x="2933700" y="5334000"/>
            <a:ext cx="381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9395" name="AutoShape 19"/>
          <p:cNvCxnSpPr>
            <a:cxnSpLocks noChangeShapeType="1"/>
            <a:stCxn id="1509387" idx="2"/>
            <a:endCxn id="1509381" idx="1"/>
          </p:cNvCxnSpPr>
          <p:nvPr/>
        </p:nvCxnSpPr>
        <p:spPr bwMode="auto">
          <a:xfrm>
            <a:off x="4533900" y="5334000"/>
            <a:ext cx="381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9396" name="AutoShape 20"/>
          <p:cNvCxnSpPr>
            <a:cxnSpLocks noChangeShapeType="1"/>
            <a:stCxn id="1509388" idx="2"/>
            <a:endCxn id="1509382" idx="1"/>
          </p:cNvCxnSpPr>
          <p:nvPr/>
        </p:nvCxnSpPr>
        <p:spPr bwMode="auto">
          <a:xfrm>
            <a:off x="5981700" y="5334000"/>
            <a:ext cx="381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</a:t>
            </a:r>
          </a:p>
        </p:txBody>
      </p:sp>
      <p:sp>
        <p:nvSpPr>
          <p:cNvPr id="1357851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Provides a standard set of interfaces for any DBMS with a JDBC driver – using SQL to specify the databases operations.</a:t>
            </a:r>
          </a:p>
        </p:txBody>
      </p:sp>
      <p:grpSp>
        <p:nvGrpSpPr>
          <p:cNvPr id="1357900" name="Group 76"/>
          <p:cNvGrpSpPr>
            <a:grpSpLocks/>
          </p:cNvGrpSpPr>
          <p:nvPr/>
        </p:nvGrpSpPr>
        <p:grpSpPr bwMode="auto">
          <a:xfrm>
            <a:off x="533400" y="2667000"/>
            <a:ext cx="8153400" cy="3810000"/>
            <a:chOff x="336" y="1680"/>
            <a:chExt cx="5136" cy="2400"/>
          </a:xfrm>
        </p:grpSpPr>
        <p:sp>
          <p:nvSpPr>
            <p:cNvPr id="1357898" name="AutoShape 74"/>
            <p:cNvSpPr>
              <a:spLocks noChangeArrowheads="1"/>
            </p:cNvSpPr>
            <p:nvPr/>
          </p:nvSpPr>
          <p:spPr bwMode="auto">
            <a:xfrm>
              <a:off x="336" y="1680"/>
              <a:ext cx="5136" cy="120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sp>
          <p:nvSpPr>
            <p:cNvPr id="1357853" name="AutoShape 29"/>
            <p:cNvSpPr>
              <a:spLocks noChangeArrowheads="1"/>
            </p:cNvSpPr>
            <p:nvPr/>
          </p:nvSpPr>
          <p:spPr bwMode="auto">
            <a:xfrm>
              <a:off x="576" y="172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Resultset</a:t>
              </a:r>
            </a:p>
          </p:txBody>
        </p:sp>
        <p:sp>
          <p:nvSpPr>
            <p:cNvPr id="1357871" name="AutoShape 47"/>
            <p:cNvSpPr>
              <a:spLocks noChangeArrowheads="1"/>
            </p:cNvSpPr>
            <p:nvPr/>
          </p:nvSpPr>
          <p:spPr bwMode="auto">
            <a:xfrm>
              <a:off x="576" y="2160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Statement</a:t>
              </a:r>
            </a:p>
          </p:txBody>
        </p:sp>
        <p:sp>
          <p:nvSpPr>
            <p:cNvPr id="1357872" name="AutoShape 48"/>
            <p:cNvSpPr>
              <a:spLocks noChangeArrowheads="1"/>
            </p:cNvSpPr>
            <p:nvPr/>
          </p:nvSpPr>
          <p:spPr bwMode="auto">
            <a:xfrm>
              <a:off x="2256" y="172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Resultset</a:t>
              </a:r>
            </a:p>
          </p:txBody>
        </p:sp>
        <p:sp>
          <p:nvSpPr>
            <p:cNvPr id="1357873" name="AutoShape 49"/>
            <p:cNvSpPr>
              <a:spLocks noChangeArrowheads="1"/>
            </p:cNvSpPr>
            <p:nvPr/>
          </p:nvSpPr>
          <p:spPr bwMode="auto">
            <a:xfrm>
              <a:off x="4176" y="172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Resultset</a:t>
              </a:r>
            </a:p>
          </p:txBody>
        </p:sp>
        <p:sp>
          <p:nvSpPr>
            <p:cNvPr id="1357874" name="AutoShape 50"/>
            <p:cNvSpPr>
              <a:spLocks noChangeArrowheads="1"/>
            </p:cNvSpPr>
            <p:nvPr/>
          </p:nvSpPr>
          <p:spPr bwMode="auto">
            <a:xfrm>
              <a:off x="2256" y="2592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Connection</a:t>
              </a:r>
            </a:p>
          </p:txBody>
        </p:sp>
        <p:sp>
          <p:nvSpPr>
            <p:cNvPr id="1357875" name="AutoShape 51"/>
            <p:cNvSpPr>
              <a:spLocks noChangeArrowheads="1"/>
            </p:cNvSpPr>
            <p:nvPr/>
          </p:nvSpPr>
          <p:spPr bwMode="auto">
            <a:xfrm>
              <a:off x="2112" y="2160"/>
              <a:ext cx="1296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PreparedStatement</a:t>
              </a:r>
            </a:p>
          </p:txBody>
        </p:sp>
        <p:sp>
          <p:nvSpPr>
            <p:cNvPr id="1357876" name="AutoShape 52"/>
            <p:cNvSpPr>
              <a:spLocks noChangeArrowheads="1"/>
            </p:cNvSpPr>
            <p:nvPr/>
          </p:nvSpPr>
          <p:spPr bwMode="auto">
            <a:xfrm>
              <a:off x="4080" y="2160"/>
              <a:ext cx="1200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CallableStatement</a:t>
              </a:r>
            </a:p>
          </p:txBody>
        </p:sp>
        <p:cxnSp>
          <p:nvCxnSpPr>
            <p:cNvPr id="1357877" name="AutoShape 53"/>
            <p:cNvCxnSpPr>
              <a:cxnSpLocks noChangeShapeType="1"/>
              <a:stCxn id="1357853" idx="2"/>
              <a:endCxn id="1357871" idx="0"/>
            </p:cNvCxnSpPr>
            <p:nvPr/>
          </p:nvCxnSpPr>
          <p:spPr bwMode="auto">
            <a:xfrm>
              <a:off x="1080" y="1974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78" name="AutoShape 54"/>
            <p:cNvCxnSpPr>
              <a:cxnSpLocks noChangeShapeType="1"/>
              <a:stCxn id="1357872" idx="2"/>
              <a:endCxn id="1357875" idx="0"/>
            </p:cNvCxnSpPr>
            <p:nvPr/>
          </p:nvCxnSpPr>
          <p:spPr bwMode="auto">
            <a:xfrm>
              <a:off x="2760" y="1974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79" name="AutoShape 55"/>
            <p:cNvCxnSpPr>
              <a:cxnSpLocks noChangeShapeType="1"/>
              <a:stCxn id="1357873" idx="2"/>
              <a:endCxn id="1357876" idx="0"/>
            </p:cNvCxnSpPr>
            <p:nvPr/>
          </p:nvCxnSpPr>
          <p:spPr bwMode="auto">
            <a:xfrm>
              <a:off x="4680" y="1974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80" name="AutoShape 56"/>
            <p:cNvCxnSpPr>
              <a:cxnSpLocks noChangeShapeType="1"/>
              <a:stCxn id="1357875" idx="2"/>
              <a:endCxn id="1357874" idx="0"/>
            </p:cNvCxnSpPr>
            <p:nvPr/>
          </p:nvCxnSpPr>
          <p:spPr bwMode="auto">
            <a:xfrm>
              <a:off x="2760" y="2406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81" name="AutoShape 57"/>
            <p:cNvCxnSpPr>
              <a:cxnSpLocks noChangeShapeType="1"/>
              <a:stCxn id="1357871" idx="2"/>
              <a:endCxn id="1357874" idx="1"/>
            </p:cNvCxnSpPr>
            <p:nvPr/>
          </p:nvCxnSpPr>
          <p:spPr bwMode="auto">
            <a:xfrm rot="16200000" flipH="1">
              <a:off x="1512" y="1974"/>
              <a:ext cx="306" cy="117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82" name="AutoShape 58"/>
            <p:cNvCxnSpPr>
              <a:cxnSpLocks noChangeShapeType="1"/>
              <a:stCxn id="1357876" idx="2"/>
              <a:endCxn id="1357874" idx="3"/>
            </p:cNvCxnSpPr>
            <p:nvPr/>
          </p:nvCxnSpPr>
          <p:spPr bwMode="auto">
            <a:xfrm rot="5400000">
              <a:off x="3822" y="1854"/>
              <a:ext cx="306" cy="14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57883" name="AutoShape 59"/>
            <p:cNvSpPr>
              <a:spLocks noChangeArrowheads="1"/>
            </p:cNvSpPr>
            <p:nvPr/>
          </p:nvSpPr>
          <p:spPr bwMode="auto">
            <a:xfrm>
              <a:off x="2256" y="3024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DriverManager</a:t>
              </a:r>
            </a:p>
          </p:txBody>
        </p:sp>
        <p:sp>
          <p:nvSpPr>
            <p:cNvPr id="1357884" name="AutoShape 60"/>
            <p:cNvSpPr>
              <a:spLocks noChangeArrowheads="1"/>
            </p:cNvSpPr>
            <p:nvPr/>
          </p:nvSpPr>
          <p:spPr bwMode="auto">
            <a:xfrm>
              <a:off x="528" y="3360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Oracle Driver</a:t>
              </a:r>
            </a:p>
          </p:txBody>
        </p:sp>
        <p:sp>
          <p:nvSpPr>
            <p:cNvPr id="1357885" name="AutoShape 61"/>
            <p:cNvSpPr>
              <a:spLocks noChangeArrowheads="1"/>
            </p:cNvSpPr>
            <p:nvPr/>
          </p:nvSpPr>
          <p:spPr bwMode="auto">
            <a:xfrm>
              <a:off x="2256" y="340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ODBC Driver</a:t>
              </a:r>
            </a:p>
          </p:txBody>
        </p:sp>
        <p:sp>
          <p:nvSpPr>
            <p:cNvPr id="1357886" name="AutoShape 62"/>
            <p:cNvSpPr>
              <a:spLocks noChangeArrowheads="1"/>
            </p:cNvSpPr>
            <p:nvPr/>
          </p:nvSpPr>
          <p:spPr bwMode="auto">
            <a:xfrm>
              <a:off x="4128" y="340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Postgres Driver</a:t>
              </a:r>
            </a:p>
          </p:txBody>
        </p:sp>
        <p:cxnSp>
          <p:nvCxnSpPr>
            <p:cNvPr id="1357887" name="AutoShape 63"/>
            <p:cNvCxnSpPr>
              <a:cxnSpLocks noChangeShapeType="1"/>
              <a:stCxn id="1357874" idx="2"/>
              <a:endCxn id="1357883" idx="0"/>
            </p:cNvCxnSpPr>
            <p:nvPr/>
          </p:nvCxnSpPr>
          <p:spPr bwMode="auto">
            <a:xfrm>
              <a:off x="2760" y="2838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88" name="AutoShape 64"/>
            <p:cNvCxnSpPr>
              <a:cxnSpLocks noChangeShapeType="1"/>
              <a:stCxn id="1357883" idx="2"/>
              <a:endCxn id="1357885" idx="0"/>
            </p:cNvCxnSpPr>
            <p:nvPr/>
          </p:nvCxnSpPr>
          <p:spPr bwMode="auto">
            <a:xfrm>
              <a:off x="2760" y="3270"/>
              <a:ext cx="0" cy="13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90" name="AutoShape 66"/>
            <p:cNvCxnSpPr>
              <a:cxnSpLocks noChangeShapeType="1"/>
              <a:stCxn id="1357884" idx="0"/>
              <a:endCxn id="1357883" idx="1"/>
            </p:cNvCxnSpPr>
            <p:nvPr/>
          </p:nvCxnSpPr>
          <p:spPr bwMode="auto">
            <a:xfrm rot="16200000">
              <a:off x="1536" y="2640"/>
              <a:ext cx="210" cy="121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91" name="AutoShape 67"/>
            <p:cNvCxnSpPr>
              <a:cxnSpLocks noChangeShapeType="1"/>
              <a:stCxn id="1357883" idx="3"/>
              <a:endCxn id="1357886" idx="0"/>
            </p:cNvCxnSpPr>
            <p:nvPr/>
          </p:nvCxnSpPr>
          <p:spPr bwMode="auto">
            <a:xfrm>
              <a:off x="3270" y="3144"/>
              <a:ext cx="1362" cy="25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57892" name="AutoShape 68"/>
            <p:cNvSpPr>
              <a:spLocks noChangeArrowheads="1"/>
            </p:cNvSpPr>
            <p:nvPr/>
          </p:nvSpPr>
          <p:spPr bwMode="auto">
            <a:xfrm>
              <a:off x="624" y="3792"/>
              <a:ext cx="816" cy="288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Oracle DB</a:t>
              </a:r>
            </a:p>
          </p:txBody>
        </p:sp>
        <p:sp>
          <p:nvSpPr>
            <p:cNvPr id="1357893" name="AutoShape 69"/>
            <p:cNvSpPr>
              <a:spLocks noChangeArrowheads="1"/>
            </p:cNvSpPr>
            <p:nvPr/>
          </p:nvSpPr>
          <p:spPr bwMode="auto">
            <a:xfrm>
              <a:off x="4128" y="3792"/>
              <a:ext cx="1008" cy="288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Postgres DB</a:t>
              </a:r>
            </a:p>
          </p:txBody>
        </p:sp>
        <p:sp>
          <p:nvSpPr>
            <p:cNvPr id="1357894" name="AutoShape 70"/>
            <p:cNvSpPr>
              <a:spLocks noChangeArrowheads="1"/>
            </p:cNvSpPr>
            <p:nvPr/>
          </p:nvSpPr>
          <p:spPr bwMode="auto">
            <a:xfrm>
              <a:off x="2304" y="3792"/>
              <a:ext cx="912" cy="288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FFFF"/>
                  </a:solidFill>
                </a:rPr>
                <a:t>ODBC DB</a:t>
              </a:r>
            </a:p>
          </p:txBody>
        </p:sp>
        <p:cxnSp>
          <p:nvCxnSpPr>
            <p:cNvPr id="1357895" name="AutoShape 71"/>
            <p:cNvCxnSpPr>
              <a:cxnSpLocks noChangeShapeType="1"/>
              <a:stCxn id="1357884" idx="2"/>
              <a:endCxn id="1357892" idx="1"/>
            </p:cNvCxnSpPr>
            <p:nvPr/>
          </p:nvCxnSpPr>
          <p:spPr bwMode="auto">
            <a:xfrm>
              <a:off x="1032" y="3606"/>
              <a:ext cx="0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96" name="AutoShape 72"/>
            <p:cNvCxnSpPr>
              <a:cxnSpLocks noChangeShapeType="1"/>
              <a:stCxn id="1357885" idx="2"/>
              <a:endCxn id="1357894" idx="1"/>
            </p:cNvCxnSpPr>
            <p:nvPr/>
          </p:nvCxnSpPr>
          <p:spPr bwMode="auto">
            <a:xfrm>
              <a:off x="2760" y="3654"/>
              <a:ext cx="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7897" name="AutoShape 73"/>
            <p:cNvCxnSpPr>
              <a:cxnSpLocks noChangeShapeType="1"/>
              <a:stCxn id="1357886" idx="2"/>
              <a:endCxn id="1357893" idx="1"/>
            </p:cNvCxnSpPr>
            <p:nvPr/>
          </p:nvCxnSpPr>
          <p:spPr bwMode="auto">
            <a:xfrm>
              <a:off x="4632" y="3654"/>
              <a:ext cx="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57899" name="Text Box 75"/>
            <p:cNvSpPr txBox="1">
              <a:spLocks noChangeArrowheads="1"/>
            </p:cNvSpPr>
            <p:nvPr/>
          </p:nvSpPr>
          <p:spPr bwMode="auto">
            <a:xfrm>
              <a:off x="336" y="2640"/>
              <a:ext cx="10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Application</a:t>
              </a:r>
            </a:p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JDBC Simple Java Implementation</a:t>
            </a:r>
          </a:p>
        </p:txBody>
      </p:sp>
      <p:sp>
        <p:nvSpPr>
          <p:cNvPr id="1360900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7717878" cy="536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import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java.sql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.*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;</a:t>
            </a:r>
            <a:endParaRPr lang="en-US" dirty="0">
              <a:solidFill>
                <a:schemeClr val="accent2"/>
              </a:solidFill>
              <a:latin typeface="+mn-lt"/>
            </a:endParaRP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accent2"/>
              </a:solidFill>
              <a:latin typeface="+mn-lt"/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public class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JDBCTestMysqlHarbinger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{</a:t>
            </a: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accent2"/>
              </a:solidFill>
              <a:latin typeface="+mn-lt"/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public static void main(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java.lang.String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[]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args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)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{</a:t>
            </a:r>
            <a:endParaRPr lang="en-US" dirty="0">
              <a:solidFill>
                <a:schemeClr val="accent2"/>
              </a:solidFill>
              <a:latin typeface="+mn-lt"/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try {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// this is where the driver is loaded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Class.forName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com.mysql.jdbc.Driver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").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newInstance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();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}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catch 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InstantiationException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) {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("Unable to load driver Class");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return;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}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catch 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ClassNotFoundException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e) {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("Unable to load driver Class");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return;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}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catch 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IllegalAccessException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e) {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6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Simple Java Impl.</a:t>
            </a:r>
          </a:p>
        </p:txBody>
      </p:sp>
      <p:sp>
        <p:nvSpPr>
          <p:cNvPr id="1362949" name="Text Box 5"/>
          <p:cNvSpPr txBox="1">
            <a:spLocks noChangeArrowheads="1"/>
          </p:cNvSpPr>
          <p:nvPr/>
        </p:nvSpPr>
        <p:spPr bwMode="auto">
          <a:xfrm>
            <a:off x="-304800" y="1295400"/>
            <a:ext cx="955907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dirty="0">
              <a:latin typeface="+mn-lt"/>
            </a:endParaRPr>
          </a:p>
          <a:p>
            <a:pPr algn="l"/>
            <a:r>
              <a:rPr lang="en-US" dirty="0">
                <a:latin typeface="+mn-lt"/>
              </a:rPr>
              <a:t>	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	try {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//All DB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accees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is within the try/catch block...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Connection con =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DriverManager.getConnection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jdbc:mysql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://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localhost</a:t>
            </a:r>
            <a:endParaRPr lang="en-US" dirty="0">
              <a:solidFill>
                <a:schemeClr val="accent2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                                                     /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ray?user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=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ray&amp;password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=XXXXXXX");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// Do an SQL statement...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Statement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stmt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=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con.createStatement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ResultSet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rs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=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stmt.executeQuery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("SELECT name FROM DIVECUST");</a:t>
            </a:r>
          </a:p>
          <a:p>
            <a:pPr algn="l"/>
            <a:endParaRPr lang="en-US" dirty="0">
              <a:solidFill>
                <a:schemeClr val="accent2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6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Simple Java Impl.</a:t>
            </a:r>
          </a:p>
        </p:txBody>
      </p:sp>
      <p:sp>
        <p:nvSpPr>
          <p:cNvPr id="1364998" name="Text Box 6"/>
          <p:cNvSpPr txBox="1">
            <a:spLocks noChangeArrowheads="1"/>
          </p:cNvSpPr>
          <p:nvPr/>
        </p:nvSpPr>
        <p:spPr bwMode="auto">
          <a:xfrm>
            <a:off x="1066800" y="990600"/>
            <a:ext cx="7990539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	    // show the Results...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while(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rs.next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()) {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   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	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rs.getString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("Name"));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	</a:t>
            </a:r>
            <a:r>
              <a:rPr lang="en-US" dirty="0" err="1" smtClean="0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("");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}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// Release the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db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resources...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rs.close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stmt.close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con.close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}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catch 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SQLException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se) {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// inform user of errors..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.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                </a:t>
            </a:r>
            <a:r>
              <a:rPr lang="en-US" dirty="0" err="1" smtClean="0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("SQL Exception: " +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se.getMessage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());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        </a:t>
            </a:r>
            <a:r>
              <a:rPr lang="en-US" dirty="0" err="1" smtClean="0">
                <a:solidFill>
                  <a:schemeClr val="accent2"/>
                </a:solidFill>
                <a:latin typeface="+mn-lt"/>
              </a:rPr>
              <a:t>se.printStackTrace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System.out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);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}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   }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}</a:t>
            </a:r>
          </a:p>
          <a:p>
            <a:pPr algn="l"/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Once a connection has been made you can create three different types of statement objects</a:t>
            </a:r>
          </a:p>
          <a:p>
            <a:pPr>
              <a:lnSpc>
                <a:spcPct val="90000"/>
              </a:lnSpc>
            </a:pPr>
            <a:r>
              <a:rPr lang="en-US"/>
              <a:t>Statement</a:t>
            </a:r>
          </a:p>
          <a:p>
            <a:pPr lvl="1">
              <a:lnSpc>
                <a:spcPct val="90000"/>
              </a:lnSpc>
            </a:pPr>
            <a:r>
              <a:rPr lang="en-US"/>
              <a:t>The basic SQL statement as in the example</a:t>
            </a:r>
          </a:p>
          <a:p>
            <a:pPr>
              <a:lnSpc>
                <a:spcPct val="90000"/>
              </a:lnSpc>
            </a:pPr>
            <a:r>
              <a:rPr lang="en-US"/>
              <a:t>PreparedStatement</a:t>
            </a:r>
          </a:p>
          <a:p>
            <a:pPr lvl="1">
              <a:lnSpc>
                <a:spcPct val="90000"/>
              </a:lnSpc>
            </a:pPr>
            <a:r>
              <a:rPr lang="en-US"/>
              <a:t>A pre-compiled SQL statement</a:t>
            </a:r>
          </a:p>
          <a:p>
            <a:pPr>
              <a:lnSpc>
                <a:spcPct val="90000"/>
              </a:lnSpc>
            </a:pPr>
            <a:r>
              <a:rPr lang="en-US"/>
              <a:t>CallableStatement</a:t>
            </a:r>
          </a:p>
          <a:p>
            <a:pPr lvl="1">
              <a:lnSpc>
                <a:spcPct val="90000"/>
              </a:lnSpc>
            </a:pPr>
            <a:r>
              <a:rPr lang="en-US"/>
              <a:t>Permits access to stored procedures in the Database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41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Review:</a:t>
            </a:r>
          </a:p>
          <a:p>
            <a:pPr lvl="1"/>
            <a:r>
              <a:rPr lang="en-US" dirty="0"/>
              <a:t>MySQL functions and setup</a:t>
            </a:r>
          </a:p>
          <a:p>
            <a:r>
              <a:rPr lang="en-US" dirty="0" smtClean="0"/>
              <a:t>Java </a:t>
            </a:r>
            <a:r>
              <a:rPr lang="en-US" dirty="0"/>
              <a:t>and </a:t>
            </a:r>
            <a:r>
              <a:rPr lang="en-US" dirty="0" smtClean="0"/>
              <a:t>JDBC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Resultset methods</a:t>
            </a:r>
          </a:p>
        </p:txBody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Next() to loop through rows in the resultset</a:t>
            </a:r>
          </a:p>
          <a:p>
            <a:r>
              <a:rPr lang="en-US"/>
              <a:t>To access the attributes of each row you need to know its type, or you can use the generic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getObject()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which wraps the attribute as an object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GetXXX()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methods</a:t>
            </a:r>
          </a:p>
        </p:txBody>
      </p:sp>
      <p:graphicFrame>
        <p:nvGraphicFramePr>
          <p:cNvPr id="1369238" name="Group 150"/>
          <p:cNvGraphicFramePr>
            <a:graphicFrameLocks noGrp="1"/>
          </p:cNvGraphicFramePr>
          <p:nvPr>
            <p:ph type="tbl" idx="1"/>
          </p:nvPr>
        </p:nvGraphicFramePr>
        <p:xfrm>
          <a:off x="381000" y="1255713"/>
          <a:ext cx="8534400" cy="5084063"/>
        </p:xfrm>
        <a:graphic>
          <a:graphicData uri="http://schemas.openxmlformats.org/drawingml/2006/table">
            <a:tbl>
              <a:tblPr/>
              <a:tblGrid>
                <a:gridCol w="3081338"/>
                <a:gridCol w="2100262"/>
                <a:gridCol w="33528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SQL data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GetXXX()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VARCHAR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LONGVARCHAR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NUMERIC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Java.math.BigDecimal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GetBigDecimal()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Java.math.BigDecimal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GetBigDecimal()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getBoolean()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TINYINT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getByte()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72211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GetXXX() Methods</a:t>
            </a:r>
          </a:p>
        </p:txBody>
      </p:sp>
      <p:graphicFrame>
        <p:nvGraphicFramePr>
          <p:cNvPr id="1372230" name="Group 70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81599"/>
        </p:xfrm>
        <a:graphic>
          <a:graphicData uri="http://schemas.openxmlformats.org/drawingml/2006/table">
            <a:tbl>
              <a:tblPr/>
              <a:tblGrid>
                <a:gridCol w="3352800"/>
                <a:gridCol w="2438400"/>
                <a:gridCol w="24384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SQL data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GetXXX()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SMALLINT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Integer (short)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getShort()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getInt()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BIGINT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getLong()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getFloat()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getDouble()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getDouble()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Byte[]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getBytes()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VARBINARY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Byte[]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getBytes()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LONGVARBINARY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Byte[]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getBytes()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75305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GetXXX() Methods</a:t>
            </a:r>
          </a:p>
        </p:txBody>
      </p:sp>
      <p:graphicFrame>
        <p:nvGraphicFramePr>
          <p:cNvPr id="1375317" name="Group 85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2499359"/>
        </p:xfrm>
        <a:graphic>
          <a:graphicData uri="http://schemas.openxmlformats.org/drawingml/2006/table">
            <a:tbl>
              <a:tblPr/>
              <a:tblGrid>
                <a:gridCol w="2514600"/>
                <a:gridCol w="3352800"/>
                <a:gridCol w="28194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SQL data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GetXXX()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java.sql.Date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getDate()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java.sql.Time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getTime()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TIMESTAMP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Java.sql.Timestamp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getTimeStamp()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Object Handling</a:t>
            </a:r>
          </a:p>
        </p:txBody>
      </p:sp>
      <p:sp>
        <p:nvSpPr>
          <p:cNvPr id="137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667000"/>
          </a:xfrm>
        </p:spPr>
        <p:txBody>
          <a:bodyPr/>
          <a:lstStyle/>
          <a:p>
            <a:r>
              <a:rPr lang="en-US"/>
              <a:t>Large binary data can be read from a resultset as streams using:</a:t>
            </a:r>
          </a:p>
          <a:p>
            <a:pPr lvl="1"/>
            <a:r>
              <a:rPr lang="en-US"/>
              <a:t>getAsciiStream()</a:t>
            </a:r>
          </a:p>
          <a:p>
            <a:pPr lvl="1"/>
            <a:r>
              <a:rPr lang="en-US"/>
              <a:t>getBinaryStream()</a:t>
            </a:r>
          </a:p>
          <a:p>
            <a:pPr lvl="1"/>
            <a:r>
              <a:rPr lang="en-US"/>
              <a:t>getUnicodeStream()</a:t>
            </a:r>
          </a:p>
        </p:txBody>
      </p:sp>
      <p:sp>
        <p:nvSpPr>
          <p:cNvPr id="1379332" name="Text Box 4"/>
          <p:cNvSpPr txBox="1">
            <a:spLocks noChangeArrowheads="1"/>
          </p:cNvSpPr>
          <p:nvPr/>
        </p:nvSpPr>
        <p:spPr bwMode="auto">
          <a:xfrm>
            <a:off x="304800" y="3733800"/>
            <a:ext cx="8752741" cy="286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err="1">
                <a:solidFill>
                  <a:schemeClr val="accent2"/>
                </a:solidFill>
                <a:latin typeface="+mn-lt"/>
              </a:rPr>
              <a:t>ResultSet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rs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 =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stmt.executeQuery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(</a:t>
            </a:r>
            <a:r>
              <a:rPr lang="ja-JP" altLang="en-US" sz="1800" dirty="0">
                <a:solidFill>
                  <a:schemeClr val="accent2"/>
                </a:solidFill>
                <a:latin typeface="+mn-lt"/>
              </a:rPr>
              <a:t>“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SELECT IMAGE FROM PICTURES WHERE 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                                                      PID = 1223</a:t>
            </a:r>
            <a:r>
              <a:rPr lang="ja-JP" altLang="en-US" sz="1800" dirty="0">
                <a:solidFill>
                  <a:schemeClr val="accent2"/>
                </a:solidFill>
                <a:latin typeface="+mn-lt"/>
              </a:rPr>
              <a:t>”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));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if (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rs.next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()) {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BufferedInputStream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gifData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 = new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BufferedInputSteam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(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                                                                                  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rs.getBinaryStream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(</a:t>
            </a:r>
            <a:r>
              <a:rPr lang="ja-JP" altLang="en-US" sz="1800" dirty="0">
                <a:solidFill>
                  <a:schemeClr val="accent2"/>
                </a:solidFill>
                <a:latin typeface="+mn-lt"/>
              </a:rPr>
              <a:t>“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IMAGE</a:t>
            </a:r>
            <a:r>
              <a:rPr lang="ja-JP" altLang="en-US" sz="1800" dirty="0">
                <a:solidFill>
                  <a:schemeClr val="accent2"/>
                </a:solidFill>
                <a:latin typeface="+mn-lt"/>
              </a:rPr>
              <a:t>”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));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  	byte[]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buf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 = new byte[4*1024]; // 4K buffer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int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len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	while ((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len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 =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gifData.read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(buf,0,buf.length)) != -1) {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		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out.write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(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buf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, 0, </a:t>
            </a:r>
            <a:r>
              <a:rPr lang="en-US" sz="1800" dirty="0" err="1">
                <a:solidFill>
                  <a:schemeClr val="accent2"/>
                </a:solidFill>
                <a:latin typeface="+mn-lt"/>
              </a:rPr>
              <a:t>len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);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	}</a:t>
            </a:r>
          </a:p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Metadata</a:t>
            </a:r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also methods to access the metadata associated with a resultSet</a:t>
            </a:r>
          </a:p>
          <a:p>
            <a:pPr lvl="1"/>
            <a:r>
              <a:rPr lang="en-US"/>
              <a:t>ResultSetMetaData rsmd = rs.getMetaData();</a:t>
            </a:r>
          </a:p>
          <a:p>
            <a:r>
              <a:rPr lang="en-US"/>
              <a:t>Metadata methods include…</a:t>
            </a:r>
          </a:p>
          <a:p>
            <a:pPr lvl="1"/>
            <a:r>
              <a:rPr lang="en-US"/>
              <a:t>getColumnCount();</a:t>
            </a:r>
          </a:p>
          <a:p>
            <a:pPr lvl="1"/>
            <a:r>
              <a:rPr lang="en-US"/>
              <a:t>getColumnLabel(col);</a:t>
            </a:r>
          </a:p>
          <a:p>
            <a:pPr lvl="1"/>
            <a:r>
              <a:rPr lang="en-US"/>
              <a:t>getColumnTypeName(col)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505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 access </a:t>
            </a:r>
            <a:r>
              <a:rPr lang="en-US" dirty="0" smtClean="0"/>
              <a:t>to other DBMS</a:t>
            </a:r>
            <a:endParaRPr lang="en-US" dirty="0"/>
          </a:p>
        </p:txBody>
      </p:sp>
      <p:sp>
        <p:nvSpPr>
          <p:cNvPr id="1505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basic JDBC interface is the same, the only differences are in how the drivers are </a:t>
            </a:r>
            <a:r>
              <a:rPr lang="en-US" dirty="0" smtClean="0"/>
              <a:t>loaded…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505286" name="Text Box 6"/>
          <p:cNvSpPr txBox="1">
            <a:spLocks noChangeArrowheads="1"/>
          </p:cNvSpPr>
          <p:nvPr/>
        </p:nvSpPr>
        <p:spPr bwMode="auto">
          <a:xfrm>
            <a:off x="914400" y="2743200"/>
            <a:ext cx="7860395" cy="397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public class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JDBCTestMysql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{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    public static void main(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java.lang.String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[]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args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) {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try {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// this is where the driver is loaded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//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Class.forName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("</a:t>
            </a:r>
            <a:r>
              <a:rPr lang="en-US" dirty="0" err="1">
                <a:solidFill>
                  <a:srgbClr val="0000FF"/>
                </a:solidFill>
                <a:latin typeface="+mn-lt"/>
              </a:rPr>
              <a:t>com.mysql.jdbc.Driver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").</a:t>
            </a:r>
            <a:r>
              <a:rPr lang="en-US" dirty="0" err="1">
                <a:solidFill>
                  <a:srgbClr val="0000FF"/>
                </a:solidFill>
                <a:latin typeface="+mn-lt"/>
              </a:rPr>
              <a:t>newInstance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;</a:t>
            </a:r>
          </a:p>
          <a:p>
            <a:pPr algn="l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+mn-lt"/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DriverManager.registerDriver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(new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OracleDriver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())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;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}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catch 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InstantiationException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) {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("Unable to load driver Class");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return;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}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catch (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ClassNotFoundException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e) {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   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("Unable to load driver Class"); …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 for MySQL</a:t>
            </a:r>
          </a:p>
        </p:txBody>
      </p:sp>
      <p:sp>
        <p:nvSpPr>
          <p:cNvPr id="1506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Otherwise everything is the same as in the </a:t>
            </a:r>
            <a:r>
              <a:rPr lang="en-US" sz="2800" dirty="0" smtClean="0"/>
              <a:t>MySQL </a:t>
            </a:r>
            <a:r>
              <a:rPr lang="en-US" sz="2800" dirty="0"/>
              <a:t>example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For connecting to the machine you  are running the program on, you can use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 err="1"/>
              <a:t>localhost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 instead of the machine name </a:t>
            </a:r>
          </a:p>
        </p:txBody>
      </p:sp>
      <p:sp>
        <p:nvSpPr>
          <p:cNvPr id="1506308" name="Text Box 4"/>
          <p:cNvSpPr txBox="1">
            <a:spLocks noChangeArrowheads="1"/>
          </p:cNvSpPr>
          <p:nvPr/>
        </p:nvSpPr>
        <p:spPr bwMode="auto">
          <a:xfrm>
            <a:off x="-10979" y="914400"/>
            <a:ext cx="9417963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  <a:latin typeface="+mn-lt"/>
              </a:rPr>
              <a:t>try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{</a:t>
            </a:r>
          </a:p>
          <a:p>
            <a:pPr algn="l"/>
            <a:r>
              <a:rPr lang="en-US" dirty="0" smtClean="0">
                <a:solidFill>
                  <a:schemeClr val="accent2"/>
                </a:solidFill>
                <a:latin typeface="+mn-lt"/>
              </a:rPr>
              <a:t>   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//All DB access is within the try/catch block...</a:t>
            </a:r>
          </a:p>
          <a:p>
            <a:pPr algn="l"/>
            <a:r>
              <a:rPr lang="en-US" dirty="0" smtClean="0">
                <a:solidFill>
                  <a:schemeClr val="accent2"/>
                </a:solidFill>
                <a:latin typeface="+mn-lt"/>
              </a:rPr>
              <a:t>   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// make a connection to MySQL on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Dream</a:t>
            </a:r>
          </a:p>
          <a:p>
            <a:pPr algn="l"/>
            <a:r>
              <a:rPr lang="en-US" dirty="0" smtClean="0">
                <a:solidFill>
                  <a:schemeClr val="accent2"/>
                </a:solidFill>
                <a:latin typeface="+mn-lt"/>
              </a:rPr>
              <a:t>    Connection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con =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DriverManager.getConnection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jdbc:oracle:thin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: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            @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dream.sims.berkeley.edu:1521: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dev”,"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ray",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”XXXXXX"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)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;</a:t>
            </a:r>
            <a:endParaRPr lang="en-US" dirty="0">
              <a:solidFill>
                <a:schemeClr val="accent2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 //Connection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con =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DriverManager.getConnection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//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"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jdbc:mysql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://</a:t>
            </a:r>
            <a:r>
              <a:rPr lang="en-US" dirty="0" err="1" smtClean="0">
                <a:solidFill>
                  <a:schemeClr val="accent2"/>
                </a:solidFill>
                <a:latin typeface="+mn-lt"/>
              </a:rPr>
              <a:t>localhost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/</a:t>
            </a:r>
            <a:r>
              <a:rPr lang="en-US" dirty="0" err="1" smtClean="0">
                <a:solidFill>
                  <a:schemeClr val="accent2"/>
                </a:solidFill>
                <a:latin typeface="+mn-lt"/>
              </a:rPr>
              <a:t>MyDatabase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?user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=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MyLogin&amp;password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=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MySQLPW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")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 /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/ Do an SQL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statement…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      Statement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stmt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=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con.createStatement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()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      </a:t>
            </a:r>
            <a:r>
              <a:rPr lang="en-US" dirty="0" err="1" smtClean="0">
                <a:solidFill>
                  <a:schemeClr val="accent2"/>
                </a:solidFill>
                <a:latin typeface="+mn-lt"/>
              </a:rPr>
              <a:t>ResultSet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rs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=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stmt.executeQuery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("SELECT NAME FROM DIVECUST")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;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157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 – JDBC for MySQL</a:t>
            </a:r>
          </a:p>
        </p:txBody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of JDBC code on Harbinger</a:t>
            </a:r>
          </a:p>
          <a:p>
            <a:r>
              <a:rPr lang="en-US" dirty="0"/>
              <a:t>Code </a:t>
            </a:r>
            <a:r>
              <a:rPr lang="en-US" smtClean="0"/>
              <a:t>will be available </a:t>
            </a:r>
            <a:r>
              <a:rPr lang="en-US" dirty="0"/>
              <a:t>on class web site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and MySQL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a standard </a:t>
            </a:r>
            <a:r>
              <a:rPr lang="en-US" dirty="0"/>
              <a:t>for database interfaces </a:t>
            </a:r>
            <a:r>
              <a:rPr lang="en-US" dirty="0" smtClean="0"/>
              <a:t>called the </a:t>
            </a:r>
            <a:r>
              <a:rPr lang="en-US" dirty="0"/>
              <a:t>Python DB-API. Most Python database interfaces adhere to this standard.</a:t>
            </a:r>
          </a:p>
          <a:p>
            <a:r>
              <a:rPr lang="en-US" dirty="0"/>
              <a:t>You can choose the right database for your application. Python Database API supports a wide range of database </a:t>
            </a:r>
            <a:r>
              <a:rPr lang="en-US" dirty="0" smtClean="0"/>
              <a:t>servers including MySQL, </a:t>
            </a:r>
            <a:r>
              <a:rPr lang="en-US" dirty="0" err="1" smtClean="0"/>
              <a:t>PostgreSQL</a:t>
            </a:r>
            <a:r>
              <a:rPr lang="en-US" dirty="0" smtClean="0"/>
              <a:t>, Microsoft SQL Server, Oracle, Sybase,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7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257 - Fall 2012</a:t>
            </a:r>
            <a:endParaRPr lang="en-US"/>
          </a:p>
        </p:txBody>
      </p:sp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Security  and Integrity Functions in Database Administration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MySQL functions and setup</a:t>
            </a:r>
          </a:p>
          <a:p>
            <a:r>
              <a:rPr lang="en-US" dirty="0">
                <a:solidFill>
                  <a:srgbClr val="CCCCCC"/>
                </a:solidFill>
              </a:rPr>
              <a:t>Data Integrity</a:t>
            </a:r>
          </a:p>
          <a:p>
            <a:r>
              <a:rPr lang="en-US" dirty="0">
                <a:solidFill>
                  <a:srgbClr val="CCCCCC"/>
                </a:solidFill>
              </a:rPr>
              <a:t>Security Management</a:t>
            </a:r>
          </a:p>
          <a:p>
            <a:r>
              <a:rPr lang="en-US" dirty="0">
                <a:solidFill>
                  <a:srgbClr val="CCCCCC"/>
                </a:solidFill>
              </a:rPr>
              <a:t>Backup and Recovery</a:t>
            </a:r>
          </a:p>
        </p:txBody>
      </p:sp>
    </p:spTree>
    <p:extLst>
      <p:ext uri="{BB962C8B-B14F-4D97-AF65-F5344CB8AC3E}">
        <p14:creationId xmlns:p14="http://schemas.microsoft.com/office/powerpoint/2010/main" val="56144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seen the SQLite3 interface, which is an example of the DB-API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76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53000"/>
          </a:xfrm>
        </p:spPr>
        <p:txBody>
          <a:bodyPr/>
          <a:lstStyle/>
          <a:p>
            <a:r>
              <a:rPr lang="en-US" dirty="0" smtClean="0"/>
              <a:t>Light-weight implementation of a relational DBMS (~340Kb)</a:t>
            </a:r>
          </a:p>
          <a:p>
            <a:pPr lvl="1"/>
            <a:r>
              <a:rPr lang="en-US" dirty="0" smtClean="0"/>
              <a:t>Includes most of the features of full DBMS</a:t>
            </a:r>
          </a:p>
          <a:p>
            <a:pPr lvl="1"/>
            <a:r>
              <a:rPr lang="en-US" dirty="0" smtClean="0"/>
              <a:t>Intended to be imbedded in programs </a:t>
            </a:r>
          </a:p>
          <a:p>
            <a:r>
              <a:rPr lang="en-US" dirty="0" smtClean="0"/>
              <a:t>Available on </a:t>
            </a:r>
            <a:r>
              <a:rPr lang="en-US" dirty="0" err="1" smtClean="0"/>
              <a:t>iSchool</a:t>
            </a:r>
            <a:r>
              <a:rPr lang="en-US" dirty="0" smtClean="0"/>
              <a:t> servers</a:t>
            </a:r>
            <a:r>
              <a:rPr lang="en-US" dirty="0"/>
              <a:t> </a:t>
            </a:r>
            <a:r>
              <a:rPr lang="en-US" dirty="0" smtClean="0"/>
              <a:t>and for other machines as open source </a:t>
            </a:r>
          </a:p>
          <a:p>
            <a:r>
              <a:rPr lang="en-US" dirty="0" smtClean="0"/>
              <a:t>Used as the data manager in iPhone apps and Firefox (among many others)</a:t>
            </a:r>
          </a:p>
          <a:p>
            <a:r>
              <a:rPr lang="en-US" dirty="0" smtClean="0"/>
              <a:t>Databases are stored as files in the 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9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SQLite uses a more general dynamic type system. </a:t>
            </a:r>
            <a:r>
              <a:rPr lang="en-US" dirty="0" smtClean="0"/>
              <a:t>In </a:t>
            </a:r>
            <a:r>
              <a:rPr lang="en-US" dirty="0"/>
              <a:t>SQLite, the </a:t>
            </a:r>
            <a:r>
              <a:rPr lang="en-US" dirty="0" err="1"/>
              <a:t>datatype</a:t>
            </a:r>
            <a:r>
              <a:rPr lang="en-US" dirty="0"/>
              <a:t> of a value is associated with the value itself, not with its </a:t>
            </a:r>
            <a:r>
              <a:rPr lang="en-US" dirty="0" smtClean="0"/>
              <a:t>container</a:t>
            </a:r>
          </a:p>
          <a:p>
            <a:r>
              <a:rPr lang="en-US" dirty="0" smtClean="0"/>
              <a:t>Types are:</a:t>
            </a:r>
          </a:p>
          <a:p>
            <a:pPr lvl="1"/>
            <a:r>
              <a:rPr lang="en-US" sz="1800" b="1" dirty="0" smtClean="0"/>
              <a:t>NULL</a:t>
            </a:r>
            <a:r>
              <a:rPr lang="en-US" sz="1800" dirty="0" smtClean="0"/>
              <a:t>: </a:t>
            </a:r>
            <a:r>
              <a:rPr lang="en-US" sz="1800" dirty="0"/>
              <a:t>The value is a NULL value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en-US" sz="1800" b="1" dirty="0" smtClean="0"/>
              <a:t>INTEGER</a:t>
            </a:r>
            <a:r>
              <a:rPr lang="en-US" sz="1800" dirty="0" smtClean="0"/>
              <a:t>: </a:t>
            </a:r>
            <a:r>
              <a:rPr lang="en-US" sz="1800" dirty="0"/>
              <a:t>The value is a signed integer, stored in 1, 2, 3, 4, 6, or 8 bytes depending on the magnitude of the </a:t>
            </a:r>
            <a:r>
              <a:rPr lang="en-US" sz="1800" dirty="0" smtClean="0"/>
              <a:t>value</a:t>
            </a:r>
          </a:p>
          <a:p>
            <a:pPr lvl="1"/>
            <a:r>
              <a:rPr lang="en-US" sz="1800" b="1" dirty="0" smtClean="0"/>
              <a:t>REAL</a:t>
            </a:r>
            <a:r>
              <a:rPr lang="en-US" sz="1800" dirty="0" smtClean="0"/>
              <a:t>: </a:t>
            </a:r>
            <a:r>
              <a:rPr lang="en-US" sz="1800" dirty="0"/>
              <a:t>The value is a floating point value, stored as an 8-byte IEEE floating point number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b="1" dirty="0" smtClean="0"/>
              <a:t>TEXT</a:t>
            </a:r>
            <a:r>
              <a:rPr lang="en-US" sz="1800" dirty="0"/>
              <a:t>. The value is a text string, stored using the database encoding (UTF-8, UTF-16BE or UTF-16LE)</a:t>
            </a:r>
            <a:r>
              <a:rPr lang="en-US" sz="1800" dirty="0" smtClean="0"/>
              <a:t>. (default max 1,000,000,000 chars)</a:t>
            </a:r>
          </a:p>
          <a:p>
            <a:pPr lvl="1"/>
            <a:r>
              <a:rPr lang="en-US" sz="1800" b="1" dirty="0" smtClean="0"/>
              <a:t>BLOB</a:t>
            </a:r>
            <a:r>
              <a:rPr lang="en-US" sz="1800" dirty="0"/>
              <a:t>. The value is a blob of data, stored exactly as it was input.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24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 Command 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16" y="914400"/>
            <a:ext cx="7531304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[dhcp137:~] ray% </a:t>
            </a:r>
            <a:r>
              <a:rPr lang="en-US" sz="2000" dirty="0">
                <a:solidFill>
                  <a:srgbClr val="FF0000"/>
                </a:solidFill>
              </a:rPr>
              <a:t>sqlite3 </a:t>
            </a:r>
            <a:r>
              <a:rPr lang="en-US" sz="2000" dirty="0" err="1">
                <a:solidFill>
                  <a:srgbClr val="FF0000"/>
                </a:solidFill>
              </a:rPr>
              <a:t>test.db</a:t>
            </a:r>
            <a:endParaRPr lang="en-US" sz="2000" dirty="0">
              <a:solidFill>
                <a:srgbClr val="FF0000"/>
              </a:solidFill>
            </a:endParaRPr>
          </a:p>
          <a:p>
            <a:pPr algn="l"/>
            <a:r>
              <a:rPr lang="en-US" sz="2000" dirty="0"/>
              <a:t>SQLite version 3.6.22</a:t>
            </a:r>
          </a:p>
          <a:p>
            <a:pPr algn="l"/>
            <a:r>
              <a:rPr lang="en-US" sz="2000" dirty="0"/>
              <a:t>Enter ".help" for instructions</a:t>
            </a:r>
          </a:p>
          <a:p>
            <a:pPr algn="l"/>
            <a:r>
              <a:rPr lang="en-US" sz="2000" dirty="0"/>
              <a:t>Enter SQL statements terminated with a ";"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.tables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create table stuff (id 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, name </a:t>
            </a:r>
            <a:r>
              <a:rPr lang="en-US" sz="2000" dirty="0" err="1">
                <a:solidFill>
                  <a:srgbClr val="FF0000"/>
                </a:solidFill>
              </a:rPr>
              <a:t>varchar</a:t>
            </a:r>
            <a:r>
              <a:rPr lang="en-US" sz="2000" dirty="0">
                <a:solidFill>
                  <a:srgbClr val="FF0000"/>
                </a:solidFill>
              </a:rPr>
              <a:t>(30),address </a:t>
            </a:r>
            <a:r>
              <a:rPr lang="en-US" sz="2000" dirty="0" err="1">
                <a:solidFill>
                  <a:srgbClr val="FF0000"/>
                </a:solidFill>
              </a:rPr>
              <a:t>varchar</a:t>
            </a:r>
            <a:r>
              <a:rPr lang="en-US" sz="2000" dirty="0">
                <a:solidFill>
                  <a:srgbClr val="FF0000"/>
                </a:solidFill>
              </a:rPr>
              <a:t>(50));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.tables</a:t>
            </a:r>
          </a:p>
          <a:p>
            <a:pPr algn="l"/>
            <a:r>
              <a:rPr lang="en-US" sz="2000" dirty="0"/>
              <a:t>s</a:t>
            </a:r>
            <a:r>
              <a:rPr lang="en-US" sz="2000" dirty="0" smtClean="0"/>
              <a:t>tuff</a:t>
            </a:r>
            <a:endParaRPr lang="en-US" sz="2000" dirty="0"/>
          </a:p>
          <a:p>
            <a:pPr algn="l"/>
            <a:r>
              <a:rPr lang="en-US" sz="2000" dirty="0" err="1" smtClean="0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insert into stuff values (1,'Jane Smith',"123 east </a:t>
            </a:r>
            <a:r>
              <a:rPr lang="en-US" sz="2000" dirty="0" err="1">
                <a:solidFill>
                  <a:srgbClr val="FF0000"/>
                </a:solidFill>
              </a:rPr>
              <a:t>st.</a:t>
            </a:r>
            <a:r>
              <a:rPr lang="en-US" sz="2000" dirty="0">
                <a:solidFill>
                  <a:srgbClr val="FF0000"/>
                </a:solidFill>
              </a:rPr>
              <a:t>");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select * from stuff;</a:t>
            </a:r>
          </a:p>
          <a:p>
            <a:pPr algn="l"/>
            <a:r>
              <a:rPr lang="en-US" sz="2000" dirty="0"/>
              <a:t>1|Jane Smith|123 east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insert into stuff values (2, 'Bob Jones', '234 west </a:t>
            </a:r>
            <a:r>
              <a:rPr lang="en-US" sz="2000" dirty="0" err="1">
                <a:solidFill>
                  <a:srgbClr val="FF0000"/>
                </a:solidFill>
              </a:rPr>
              <a:t>st.</a:t>
            </a:r>
            <a:r>
              <a:rPr lang="en-US" sz="2000" dirty="0">
                <a:solidFill>
                  <a:srgbClr val="FF0000"/>
                </a:solidFill>
              </a:rPr>
              <a:t>');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insert into stuff values (3, 'John Smith', '567 North </a:t>
            </a:r>
            <a:r>
              <a:rPr lang="en-US" sz="2000" dirty="0" err="1">
                <a:solidFill>
                  <a:srgbClr val="FF0000"/>
                </a:solidFill>
              </a:rPr>
              <a:t>st.</a:t>
            </a:r>
            <a:r>
              <a:rPr lang="en-US" sz="2000" dirty="0">
                <a:solidFill>
                  <a:srgbClr val="FF0000"/>
                </a:solidFill>
              </a:rPr>
              <a:t>');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>
                <a:solidFill>
                  <a:srgbClr val="FF0000"/>
                </a:solidFill>
              </a:rPr>
              <a:t>&gt; update stuff set address = "546 North </a:t>
            </a:r>
            <a:r>
              <a:rPr lang="en-US" sz="2000" dirty="0" err="1">
                <a:solidFill>
                  <a:srgbClr val="FF0000"/>
                </a:solidFill>
              </a:rPr>
              <a:t>st.</a:t>
            </a:r>
            <a:r>
              <a:rPr lang="en-US" sz="2000" dirty="0">
                <a:solidFill>
                  <a:srgbClr val="FF0000"/>
                </a:solidFill>
              </a:rPr>
              <a:t>" where id = 1;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select * from stuff;</a:t>
            </a:r>
          </a:p>
          <a:p>
            <a:pPr algn="l"/>
            <a:r>
              <a:rPr lang="en-US" sz="2000" dirty="0"/>
              <a:t>1|Jane Smith|546 North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/>
              <a:t>2|Bob Jones|234 west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/>
              <a:t>3|John Smith|567 North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873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 searching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605816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select * from stuff where name like '%Smith%';</a:t>
            </a:r>
          </a:p>
          <a:p>
            <a:pPr algn="l"/>
            <a:r>
              <a:rPr lang="en-US" sz="2000" dirty="0"/>
              <a:t>1|Jane Smith|546 North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/>
              <a:t>3|John Smith|567 North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select * from stuff where name like '</a:t>
            </a:r>
            <a:r>
              <a:rPr lang="en-US" sz="2000" dirty="0" err="1">
                <a:solidFill>
                  <a:srgbClr val="FF0000"/>
                </a:solidFill>
              </a:rPr>
              <a:t>J%Smith</a:t>
            </a:r>
            <a:r>
              <a:rPr lang="en-US" sz="2000" dirty="0">
                <a:solidFill>
                  <a:srgbClr val="FF0000"/>
                </a:solidFill>
              </a:rPr>
              <a:t>%';</a:t>
            </a:r>
          </a:p>
          <a:p>
            <a:pPr algn="l"/>
            <a:r>
              <a:rPr lang="en-US" sz="2000" dirty="0"/>
              <a:t>1|Jane Smith|546 North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/>
              <a:t>3|John Smith|567 North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select * from stuff where name like '</a:t>
            </a:r>
            <a:r>
              <a:rPr lang="en-US" sz="2000" dirty="0" err="1">
                <a:solidFill>
                  <a:srgbClr val="FF0000"/>
                </a:solidFill>
              </a:rPr>
              <a:t>Ja%Smith</a:t>
            </a:r>
            <a:r>
              <a:rPr lang="en-US" sz="2000" dirty="0">
                <a:solidFill>
                  <a:srgbClr val="FF0000"/>
                </a:solidFill>
              </a:rPr>
              <a:t>%';</a:t>
            </a:r>
          </a:p>
          <a:p>
            <a:pPr algn="l"/>
            <a:r>
              <a:rPr lang="en-US" sz="2000" dirty="0"/>
              <a:t>1|Jane Smith|546 North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 err="1" smtClean="0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select * from stuff where name like 'Jones';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>
                <a:solidFill>
                  <a:srgbClr val="FF0000"/>
                </a:solidFill>
              </a:rPr>
              <a:t>&gt; select * from stuff where name like '%Jones';</a:t>
            </a:r>
          </a:p>
          <a:p>
            <a:pPr algn="l"/>
            <a:r>
              <a:rPr lang="en-US" sz="2000" dirty="0"/>
              <a:t>2|Bob Jones|234 west </a:t>
            </a:r>
            <a:r>
              <a:rPr lang="en-US" sz="2000" dirty="0" err="1"/>
              <a:t>st.</a:t>
            </a:r>
            <a:endParaRPr lang="en-US" sz="2000" dirty="0"/>
          </a:p>
          <a:p>
            <a:pPr algn="l"/>
            <a:r>
              <a:rPr lang="en-US" sz="2000" dirty="0" err="1" smtClean="0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select name from stuff</a:t>
            </a:r>
          </a:p>
          <a:p>
            <a:pPr algn="l"/>
            <a:r>
              <a:rPr lang="en-US" sz="2000" dirty="0"/>
              <a:t>   ...&gt; ;</a:t>
            </a:r>
          </a:p>
          <a:p>
            <a:pPr algn="l"/>
            <a:r>
              <a:rPr lang="en-US" sz="2000" dirty="0"/>
              <a:t>Jane Smith</a:t>
            </a:r>
          </a:p>
          <a:p>
            <a:pPr algn="l"/>
            <a:r>
              <a:rPr lang="en-US" sz="2000" dirty="0"/>
              <a:t>Bob Jones</a:t>
            </a:r>
          </a:p>
          <a:p>
            <a:pPr algn="l"/>
            <a:r>
              <a:rPr lang="en-US" sz="2000" dirty="0"/>
              <a:t>John Smith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43143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backups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87484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/>
              <a:t>sqlite</a:t>
            </a:r>
            <a:r>
              <a:rPr lang="en-US" dirty="0"/>
              <a:t>&gt; </a:t>
            </a:r>
            <a:r>
              <a:rPr lang="en-US" dirty="0">
                <a:solidFill>
                  <a:srgbClr val="FF0000"/>
                </a:solidFill>
              </a:rPr>
              <a:t>.dump</a:t>
            </a:r>
          </a:p>
          <a:p>
            <a:pPr algn="l"/>
            <a:r>
              <a:rPr lang="en-US" dirty="0"/>
              <a:t>PRAGMA </a:t>
            </a:r>
            <a:r>
              <a:rPr lang="en-US" dirty="0" err="1"/>
              <a:t>foreign_keys</a:t>
            </a:r>
            <a:r>
              <a:rPr lang="en-US" dirty="0"/>
              <a:t>=OFF;</a:t>
            </a:r>
          </a:p>
          <a:p>
            <a:pPr algn="l"/>
            <a:r>
              <a:rPr lang="en-US" dirty="0"/>
              <a:t>BEGIN TRANSACTION;</a:t>
            </a:r>
          </a:p>
          <a:p>
            <a:pPr algn="l"/>
            <a:r>
              <a:rPr lang="en-US" dirty="0"/>
              <a:t>CREATE TABLE stuff (id </a:t>
            </a:r>
            <a:r>
              <a:rPr lang="en-US" dirty="0" err="1"/>
              <a:t>int</a:t>
            </a:r>
            <a:r>
              <a:rPr lang="en-US" dirty="0"/>
              <a:t>, name </a:t>
            </a:r>
            <a:r>
              <a:rPr lang="en-US" dirty="0" err="1"/>
              <a:t>varchar</a:t>
            </a:r>
            <a:r>
              <a:rPr lang="en-US" dirty="0"/>
              <a:t>(30),address </a:t>
            </a:r>
            <a:r>
              <a:rPr lang="en-US" dirty="0" err="1"/>
              <a:t>varchar</a:t>
            </a:r>
            <a:r>
              <a:rPr lang="en-US" dirty="0"/>
              <a:t>(50));</a:t>
            </a:r>
          </a:p>
          <a:p>
            <a:pPr algn="l"/>
            <a:r>
              <a:rPr lang="en-US" dirty="0"/>
              <a:t>INSERT INTO "stuff" VALUES(1,'Jane Smith','546 North </a:t>
            </a:r>
            <a:r>
              <a:rPr lang="en-US" dirty="0" err="1"/>
              <a:t>st.</a:t>
            </a:r>
            <a:r>
              <a:rPr lang="en-US" dirty="0"/>
              <a:t>');</a:t>
            </a:r>
          </a:p>
          <a:p>
            <a:pPr algn="l"/>
            <a:r>
              <a:rPr lang="en-US" dirty="0"/>
              <a:t>INSERT INTO "stuff" VALUES(2,'Bob Jones','234 west </a:t>
            </a:r>
            <a:r>
              <a:rPr lang="en-US" dirty="0" err="1"/>
              <a:t>st.</a:t>
            </a:r>
            <a:r>
              <a:rPr lang="en-US" dirty="0"/>
              <a:t>');</a:t>
            </a:r>
          </a:p>
          <a:p>
            <a:pPr algn="l"/>
            <a:r>
              <a:rPr lang="en-US" dirty="0"/>
              <a:t>INSERT INTO "stuff" VALUES(3,'John Smith','567 North </a:t>
            </a:r>
            <a:r>
              <a:rPr lang="en-US" dirty="0" err="1"/>
              <a:t>st.</a:t>
            </a:r>
            <a:r>
              <a:rPr lang="en-US" dirty="0"/>
              <a:t>');</a:t>
            </a:r>
          </a:p>
          <a:p>
            <a:pPr algn="l"/>
            <a:r>
              <a:rPr lang="en-US" dirty="0"/>
              <a:t>COMMIT;</a:t>
            </a:r>
          </a:p>
          <a:p>
            <a:pPr algn="l"/>
            <a:r>
              <a:rPr lang="en-US" dirty="0" err="1"/>
              <a:t>sqlite</a:t>
            </a:r>
            <a:r>
              <a:rPr lang="en-US" dirty="0"/>
              <a:t>&gt; </a:t>
            </a:r>
            <a:r>
              <a:rPr lang="en-US" dirty="0">
                <a:solidFill>
                  <a:srgbClr val="FF0000"/>
                </a:solidFill>
              </a:rPr>
              <a:t>.schema</a:t>
            </a:r>
          </a:p>
          <a:p>
            <a:pPr algn="l"/>
            <a:r>
              <a:rPr lang="en-US" dirty="0"/>
              <a:t>CREATE TABLE stuff (id </a:t>
            </a:r>
            <a:r>
              <a:rPr lang="en-US" dirty="0" err="1"/>
              <a:t>int</a:t>
            </a:r>
            <a:r>
              <a:rPr lang="en-US" dirty="0"/>
              <a:t>, name </a:t>
            </a:r>
            <a:r>
              <a:rPr lang="en-US" dirty="0" err="1"/>
              <a:t>varchar</a:t>
            </a:r>
            <a:r>
              <a:rPr lang="en-US" dirty="0"/>
              <a:t>(30),address </a:t>
            </a:r>
            <a:r>
              <a:rPr lang="en-US" dirty="0" err="1"/>
              <a:t>varchar</a:t>
            </a:r>
            <a:r>
              <a:rPr lang="en-US" dirty="0"/>
              <a:t>(50));</a:t>
            </a:r>
          </a:p>
        </p:txBody>
      </p:sp>
    </p:spTree>
    <p:extLst>
      <p:ext uri="{BB962C8B-B14F-4D97-AF65-F5344CB8AC3E}">
        <p14:creationId xmlns:p14="http://schemas.microsoft.com/office/powerpoint/2010/main" val="155985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Tables from Tables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7426482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create table names as select name, id from stuff;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.schema</a:t>
            </a:r>
          </a:p>
          <a:p>
            <a:pPr algn="l"/>
            <a:r>
              <a:rPr lang="en-US" sz="2000" dirty="0"/>
              <a:t>CREATE TABLE names(name </a:t>
            </a:r>
            <a:r>
              <a:rPr lang="en-US" sz="2000" dirty="0" err="1"/>
              <a:t>TEXT,id</a:t>
            </a:r>
            <a:r>
              <a:rPr lang="en-US" sz="2000" dirty="0"/>
              <a:t> INT);</a:t>
            </a:r>
          </a:p>
          <a:p>
            <a:pPr algn="l"/>
            <a:r>
              <a:rPr lang="en-US" sz="2000" dirty="0"/>
              <a:t>CREATE TABLE stuff (id </a:t>
            </a:r>
            <a:r>
              <a:rPr lang="en-US" sz="2000" dirty="0" err="1"/>
              <a:t>int</a:t>
            </a:r>
            <a:r>
              <a:rPr lang="en-US" sz="2000" dirty="0"/>
              <a:t>, name </a:t>
            </a:r>
            <a:r>
              <a:rPr lang="en-US" sz="2000" dirty="0" err="1"/>
              <a:t>varchar</a:t>
            </a:r>
            <a:r>
              <a:rPr lang="en-US" sz="2000" dirty="0"/>
              <a:t>(30),address </a:t>
            </a:r>
            <a:r>
              <a:rPr lang="en-US" sz="2000" dirty="0" err="1"/>
              <a:t>varchar</a:t>
            </a:r>
            <a:r>
              <a:rPr lang="en-US" sz="2000" dirty="0"/>
              <a:t>(50));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select * from names;</a:t>
            </a:r>
          </a:p>
          <a:p>
            <a:pPr algn="l"/>
            <a:r>
              <a:rPr lang="en-US" sz="2000" dirty="0"/>
              <a:t>Jane Smith|1</a:t>
            </a:r>
          </a:p>
          <a:p>
            <a:pPr algn="l"/>
            <a:r>
              <a:rPr lang="en-US" sz="2000" dirty="0"/>
              <a:t>Bob Jones|2</a:t>
            </a:r>
          </a:p>
          <a:p>
            <a:pPr algn="l"/>
            <a:r>
              <a:rPr lang="en-US" sz="2000" dirty="0"/>
              <a:t>John Smith|</a:t>
            </a:r>
            <a:r>
              <a:rPr lang="en-US" sz="2000" dirty="0" smtClean="0"/>
              <a:t>3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 smtClean="0">
                <a:solidFill>
                  <a:srgbClr val="FF0000"/>
                </a:solidFill>
              </a:rPr>
              <a:t>create </a:t>
            </a:r>
            <a:r>
              <a:rPr lang="en-US" sz="2000" dirty="0">
                <a:solidFill>
                  <a:srgbClr val="FF0000"/>
                </a:solidFill>
              </a:rPr>
              <a:t>table names2 as select name as xx, id as key from stuff;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.schema</a:t>
            </a:r>
          </a:p>
          <a:p>
            <a:pPr algn="l"/>
            <a:r>
              <a:rPr lang="en-US" sz="2000" dirty="0"/>
              <a:t>CREATE TABLE names(name </a:t>
            </a:r>
            <a:r>
              <a:rPr lang="en-US" sz="2000" dirty="0" err="1"/>
              <a:t>TEXT,id</a:t>
            </a:r>
            <a:r>
              <a:rPr lang="en-US" sz="2000" dirty="0"/>
              <a:t> INT);</a:t>
            </a:r>
          </a:p>
          <a:p>
            <a:pPr algn="l"/>
            <a:r>
              <a:rPr lang="en-US" sz="2000" dirty="0"/>
              <a:t>CREATE TABLE names2(xx </a:t>
            </a:r>
            <a:r>
              <a:rPr lang="en-US" sz="2000" dirty="0" err="1"/>
              <a:t>TEXT,"key</a:t>
            </a:r>
            <a:r>
              <a:rPr lang="en-US" sz="2000" dirty="0"/>
              <a:t>" INT);</a:t>
            </a:r>
          </a:p>
          <a:p>
            <a:pPr algn="l"/>
            <a:r>
              <a:rPr lang="en-US" sz="2000" dirty="0"/>
              <a:t>CREATE TABLE stuff (id </a:t>
            </a:r>
            <a:r>
              <a:rPr lang="en-US" sz="2000" dirty="0" err="1"/>
              <a:t>int</a:t>
            </a:r>
            <a:r>
              <a:rPr lang="en-US" sz="2000" dirty="0"/>
              <a:t>, name </a:t>
            </a:r>
            <a:r>
              <a:rPr lang="en-US" sz="2000" dirty="0" err="1"/>
              <a:t>varchar</a:t>
            </a:r>
            <a:r>
              <a:rPr lang="en-US" sz="2000" dirty="0"/>
              <a:t>(30),address </a:t>
            </a:r>
            <a:r>
              <a:rPr lang="en-US" sz="2000" dirty="0" err="1"/>
              <a:t>varchar</a:t>
            </a:r>
            <a:r>
              <a:rPr lang="en-US" sz="2000" dirty="0"/>
              <a:t>(50));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drop table names2;</a:t>
            </a:r>
          </a:p>
          <a:p>
            <a:pPr algn="l"/>
            <a:r>
              <a:rPr lang="en-US" sz="2000" dirty="0" err="1"/>
              <a:t>sqlite</a:t>
            </a:r>
            <a:r>
              <a:rPr lang="en-US" sz="2000" dirty="0"/>
              <a:t>&gt; </a:t>
            </a:r>
            <a:r>
              <a:rPr lang="en-US" sz="2000" dirty="0">
                <a:solidFill>
                  <a:srgbClr val="FF0000"/>
                </a:solidFill>
              </a:rPr>
              <a:t>.schema</a:t>
            </a:r>
          </a:p>
          <a:p>
            <a:pPr algn="l"/>
            <a:r>
              <a:rPr lang="en-US" sz="2000" dirty="0"/>
              <a:t>CREATE TABLE names(name </a:t>
            </a:r>
            <a:r>
              <a:rPr lang="en-US" sz="2000" dirty="0" err="1"/>
              <a:t>TEXT,id</a:t>
            </a:r>
            <a:r>
              <a:rPr lang="en-US" sz="2000" dirty="0"/>
              <a:t> INT);</a:t>
            </a:r>
          </a:p>
          <a:p>
            <a:pPr algn="l"/>
            <a:r>
              <a:rPr lang="en-US" sz="2000" dirty="0"/>
              <a:t>CREATE TABLE stuff (id </a:t>
            </a:r>
            <a:r>
              <a:rPr lang="en-US" sz="2000" dirty="0" err="1"/>
              <a:t>int</a:t>
            </a:r>
            <a:r>
              <a:rPr lang="en-US" sz="2000" dirty="0"/>
              <a:t>, name </a:t>
            </a:r>
            <a:r>
              <a:rPr lang="en-US" sz="2000" dirty="0" err="1"/>
              <a:t>varchar</a:t>
            </a:r>
            <a:r>
              <a:rPr lang="en-US" sz="2000" dirty="0"/>
              <a:t>(30),address </a:t>
            </a:r>
            <a:r>
              <a:rPr lang="en-US" sz="2000" dirty="0" err="1"/>
              <a:t>varchar</a:t>
            </a:r>
            <a:r>
              <a:rPr lang="en-US" sz="2000" dirty="0"/>
              <a:t>(50));</a:t>
            </a:r>
          </a:p>
        </p:txBody>
      </p:sp>
    </p:spTree>
    <p:extLst>
      <p:ext uri="{BB962C8B-B14F-4D97-AF65-F5344CB8AC3E}">
        <p14:creationId xmlns:p14="http://schemas.microsoft.com/office/powerpoint/2010/main" val="1308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SQLite3 from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SQLite is available as a loadable python library</a:t>
            </a:r>
          </a:p>
          <a:p>
            <a:pPr lvl="1"/>
            <a:r>
              <a:rPr lang="en-US" dirty="0" smtClean="0"/>
              <a:t>You can use any SQL commands to create, add data, search, update and delete</a:t>
            </a:r>
          </a:p>
        </p:txBody>
      </p:sp>
    </p:spTree>
    <p:extLst>
      <p:ext uri="{BB962C8B-B14F-4D97-AF65-F5344CB8AC3E}">
        <p14:creationId xmlns:p14="http://schemas.microsoft.com/office/powerpoint/2010/main" val="298391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 from Python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923" y="990600"/>
            <a:ext cx="873207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[dhcp137:~] ray% python</a:t>
            </a:r>
          </a:p>
          <a:p>
            <a:pPr algn="l"/>
            <a:r>
              <a:rPr lang="en-US" dirty="0"/>
              <a:t>Python 2.5.1 (r251:54869, Apr 18 2007, 22:08:04) </a:t>
            </a:r>
          </a:p>
          <a:p>
            <a:pPr algn="l"/>
            <a:r>
              <a:rPr lang="en-US" dirty="0"/>
              <a:t>[GCC 4.0.1 (Apple Computer, Inc. build 5367)] on </a:t>
            </a:r>
            <a:r>
              <a:rPr lang="en-US" dirty="0" err="1"/>
              <a:t>darwin</a:t>
            </a:r>
            <a:endParaRPr lang="en-US" dirty="0"/>
          </a:p>
          <a:p>
            <a:pPr algn="l"/>
            <a:r>
              <a:rPr lang="en-US" dirty="0"/>
              <a:t>Type "help", "copyright", "credits" or "license" for more information.</a:t>
            </a:r>
          </a:p>
          <a:p>
            <a:pPr algn="l"/>
            <a:r>
              <a:rPr lang="en-US" dirty="0"/>
              <a:t>&gt;&gt;&gt; import sqlite3</a:t>
            </a:r>
          </a:p>
          <a:p>
            <a:pPr algn="l"/>
            <a:r>
              <a:rPr lang="en-US" dirty="0"/>
              <a:t>&gt;&gt;&gt; sqlite3.version</a:t>
            </a:r>
          </a:p>
          <a:p>
            <a:pPr algn="l"/>
            <a:r>
              <a:rPr lang="en-US" dirty="0"/>
              <a:t>'</a:t>
            </a:r>
            <a:r>
              <a:rPr lang="en-US" dirty="0" smtClean="0"/>
              <a:t>2.3.2’</a:t>
            </a:r>
            <a:endParaRPr lang="en-US" dirty="0"/>
          </a:p>
          <a:p>
            <a:pPr algn="l"/>
            <a:r>
              <a:rPr lang="en-US" dirty="0" smtClean="0"/>
              <a:t>&gt;</a:t>
            </a:r>
            <a:r>
              <a:rPr lang="en-US" dirty="0"/>
              <a:t>&gt;&gt; sqlite3.sqlite_version</a:t>
            </a:r>
          </a:p>
          <a:p>
            <a:pPr algn="l"/>
            <a:r>
              <a:rPr lang="en-US" dirty="0"/>
              <a:t>'3.3.14'</a:t>
            </a:r>
          </a:p>
          <a:p>
            <a:pPr algn="l"/>
            <a:r>
              <a:rPr lang="en-US" dirty="0"/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322151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 from Python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923" y="914400"/>
            <a:ext cx="5882940" cy="5755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[dhcp137:~] ray% python</a:t>
            </a:r>
          </a:p>
          <a:p>
            <a:pPr algn="l"/>
            <a:r>
              <a:rPr lang="en-US" sz="1600" dirty="0"/>
              <a:t>Python 2.5.1 (r251:54869, Apr 18 2007, 22:08:04) </a:t>
            </a:r>
          </a:p>
          <a:p>
            <a:pPr algn="l"/>
            <a:r>
              <a:rPr lang="en-US" sz="1600" dirty="0"/>
              <a:t>[GCC 4.0.1 (Apple Computer, Inc. build 5367)] on </a:t>
            </a:r>
            <a:r>
              <a:rPr lang="en-US" sz="1600" dirty="0" err="1"/>
              <a:t>darwin</a:t>
            </a:r>
            <a:endParaRPr lang="en-US" sz="1600" dirty="0"/>
          </a:p>
          <a:p>
            <a:pPr algn="l"/>
            <a:r>
              <a:rPr lang="en-US" sz="1600" dirty="0"/>
              <a:t>Type "help", "copyright", "credits" or "license" for more information.</a:t>
            </a:r>
          </a:p>
          <a:p>
            <a:pPr algn="l"/>
            <a:r>
              <a:rPr lang="en-US" sz="1600" dirty="0"/>
              <a:t>&gt;&gt;&gt; import sqlite3 as lite</a:t>
            </a:r>
          </a:p>
          <a:p>
            <a:pPr algn="l"/>
            <a:r>
              <a:rPr lang="en-US" sz="1600" dirty="0"/>
              <a:t>&gt;&gt;&gt; import sys</a:t>
            </a:r>
          </a:p>
          <a:p>
            <a:pPr algn="l"/>
            <a:r>
              <a:rPr lang="en-US" sz="1600" dirty="0"/>
              <a:t>&gt;&gt;&gt; con = None</a:t>
            </a:r>
          </a:p>
          <a:p>
            <a:pPr algn="l"/>
            <a:r>
              <a:rPr lang="en-US" sz="1600" dirty="0"/>
              <a:t>&gt;&gt;&gt; try:</a:t>
            </a:r>
          </a:p>
          <a:p>
            <a:pPr algn="l"/>
            <a:r>
              <a:rPr lang="en-US" sz="1600" dirty="0"/>
              <a:t>...     con = </a:t>
            </a:r>
            <a:r>
              <a:rPr lang="en-US" sz="1600" dirty="0" err="1"/>
              <a:t>lite.connect</a:t>
            </a:r>
            <a:r>
              <a:rPr lang="en-US" sz="1600" dirty="0"/>
              <a:t>('</a:t>
            </a:r>
            <a:r>
              <a:rPr lang="en-US" sz="1600" dirty="0" err="1"/>
              <a:t>newtest.db</a:t>
            </a:r>
            <a:r>
              <a:rPr lang="en-US" sz="1600" dirty="0"/>
              <a:t>')</a:t>
            </a:r>
          </a:p>
          <a:p>
            <a:pPr algn="l"/>
            <a:r>
              <a:rPr lang="en-US" sz="1600" dirty="0"/>
              <a:t>...     cur = </a:t>
            </a:r>
            <a:r>
              <a:rPr lang="en-US" sz="1600" dirty="0" err="1"/>
              <a:t>con.cursor</a:t>
            </a:r>
            <a:r>
              <a:rPr lang="en-US" sz="1600" dirty="0"/>
              <a:t>()</a:t>
            </a:r>
          </a:p>
          <a:p>
            <a:pPr algn="l"/>
            <a:r>
              <a:rPr lang="en-US" sz="1600" dirty="0"/>
              <a:t>...     </a:t>
            </a:r>
            <a:r>
              <a:rPr lang="en-US" sz="1600" dirty="0" err="1"/>
              <a:t>cur.execute</a:t>
            </a:r>
            <a:r>
              <a:rPr lang="en-US" sz="1600" dirty="0"/>
              <a:t>('SELECT SQLITE_VERSION()')</a:t>
            </a:r>
          </a:p>
          <a:p>
            <a:pPr algn="l"/>
            <a:r>
              <a:rPr lang="en-US" sz="1600" dirty="0"/>
              <a:t>...     data = </a:t>
            </a:r>
            <a:r>
              <a:rPr lang="en-US" sz="1600" dirty="0" err="1"/>
              <a:t>cur.fetchone</a:t>
            </a:r>
            <a:r>
              <a:rPr lang="en-US" sz="1600" dirty="0"/>
              <a:t>()</a:t>
            </a:r>
          </a:p>
          <a:p>
            <a:pPr algn="l"/>
            <a:r>
              <a:rPr lang="en-US" sz="1600" dirty="0"/>
              <a:t>...     print "SQLite version: %s" % data</a:t>
            </a:r>
          </a:p>
          <a:p>
            <a:pPr algn="l"/>
            <a:r>
              <a:rPr lang="en-US" sz="1600" dirty="0"/>
              <a:t>... except </a:t>
            </a:r>
            <a:r>
              <a:rPr lang="en-US" sz="1600" dirty="0" err="1"/>
              <a:t>lite.Error</a:t>
            </a:r>
            <a:r>
              <a:rPr lang="en-US" sz="1600" dirty="0"/>
              <a:t>, e:</a:t>
            </a:r>
          </a:p>
          <a:p>
            <a:pPr algn="l"/>
            <a:r>
              <a:rPr lang="en-US" sz="1600" dirty="0"/>
              <a:t>...     print "Error %s:" % </a:t>
            </a:r>
            <a:r>
              <a:rPr lang="en-US" sz="1600" dirty="0" err="1"/>
              <a:t>e.args</a:t>
            </a:r>
            <a:r>
              <a:rPr lang="en-US" sz="1600" dirty="0"/>
              <a:t>[0]</a:t>
            </a:r>
          </a:p>
          <a:p>
            <a:pPr algn="l"/>
            <a:r>
              <a:rPr lang="en-US" sz="1600" dirty="0"/>
              <a:t>...     </a:t>
            </a:r>
            <a:r>
              <a:rPr lang="en-US" sz="1600" dirty="0" err="1"/>
              <a:t>sys.exit</a:t>
            </a:r>
            <a:r>
              <a:rPr lang="en-US" sz="1600" dirty="0"/>
              <a:t>(1)</a:t>
            </a:r>
          </a:p>
          <a:p>
            <a:pPr algn="l"/>
            <a:r>
              <a:rPr lang="en-US" sz="1600" dirty="0"/>
              <a:t>... finally:</a:t>
            </a:r>
          </a:p>
          <a:p>
            <a:pPr algn="l"/>
            <a:r>
              <a:rPr lang="en-US" sz="1600" dirty="0"/>
              <a:t>...     if con:</a:t>
            </a:r>
          </a:p>
          <a:p>
            <a:pPr algn="l"/>
            <a:r>
              <a:rPr lang="en-US" sz="1600" dirty="0"/>
              <a:t>...             </a:t>
            </a:r>
            <a:r>
              <a:rPr lang="en-US" sz="1600" dirty="0" err="1"/>
              <a:t>con.close</a:t>
            </a:r>
            <a:r>
              <a:rPr lang="en-US" sz="1600" dirty="0"/>
              <a:t>()</a:t>
            </a:r>
          </a:p>
          <a:p>
            <a:pPr algn="l"/>
            <a:r>
              <a:rPr lang="en-US" sz="1600" dirty="0"/>
              <a:t>... </a:t>
            </a:r>
          </a:p>
          <a:p>
            <a:pPr algn="l"/>
            <a:r>
              <a:rPr lang="en-US" sz="1600" dirty="0"/>
              <a:t>&lt;sqlite3.Cursor object at 0x46eb90&gt;</a:t>
            </a:r>
          </a:p>
          <a:p>
            <a:pPr algn="l"/>
            <a:r>
              <a:rPr lang="en-US" sz="1600" dirty="0"/>
              <a:t>SQLite version: 3.3.14</a:t>
            </a:r>
          </a:p>
          <a:p>
            <a:pPr algn="l"/>
            <a:r>
              <a:rPr lang="en-US" sz="1600" dirty="0"/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88557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257 - Fall 2012</a:t>
            </a:r>
            <a:endParaRPr lang="en-US"/>
          </a:p>
        </p:txBody>
      </p:sp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Syntax: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SELECT</a:t>
            </a:r>
            <a:r>
              <a:rPr lang="en-US"/>
              <a:t>  [DISTINCT] attr1, attr2,…, attr3 as label, function(xxx), calculation, attr5, attr6 </a:t>
            </a:r>
            <a:r>
              <a:rPr lang="en-US">
                <a:solidFill>
                  <a:srgbClr val="FF3300"/>
                </a:solidFill>
              </a:rPr>
              <a:t>FROM</a:t>
            </a:r>
            <a:r>
              <a:rPr lang="en-US"/>
              <a:t> relname1 r1, relname2 r2,… rel3 r3 </a:t>
            </a:r>
            <a:r>
              <a:rPr lang="en-US">
                <a:solidFill>
                  <a:srgbClr val="FF3300"/>
                </a:solidFill>
              </a:rPr>
              <a:t>WHERE</a:t>
            </a:r>
            <a:r>
              <a:rPr lang="en-US"/>
              <a:t> condition1 {AND | OR} condition2  </a:t>
            </a:r>
            <a:r>
              <a:rPr lang="en-US">
                <a:solidFill>
                  <a:srgbClr val="FF3300"/>
                </a:solidFill>
              </a:rPr>
              <a:t>ORDER BY</a:t>
            </a:r>
            <a:r>
              <a:rPr lang="en-US"/>
              <a:t> attr1 [DESC], attr3 [DESC] </a:t>
            </a:r>
          </a:p>
        </p:txBody>
      </p:sp>
    </p:spTree>
    <p:extLst>
      <p:ext uri="{BB962C8B-B14F-4D97-AF65-F5344CB8AC3E}">
        <p14:creationId xmlns:p14="http://schemas.microsoft.com/office/powerpoint/2010/main" val="373919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SQLite3 from Python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514" y="914400"/>
            <a:ext cx="8078817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#!/</a:t>
            </a:r>
            <a:r>
              <a:rPr lang="en-US" sz="1800" dirty="0" err="1"/>
              <a:t>usr</a:t>
            </a:r>
            <a:r>
              <a:rPr lang="en-US" sz="1800" dirty="0"/>
              <a:t>/bin/</a:t>
            </a:r>
            <a:r>
              <a:rPr lang="en-US" sz="1800" dirty="0" smtClean="0"/>
              <a:t>python2.7</a:t>
            </a:r>
          </a:p>
          <a:p>
            <a:pPr algn="l"/>
            <a:r>
              <a:rPr lang="en-US" sz="1800" dirty="0" smtClean="0"/>
              <a:t># </a:t>
            </a:r>
            <a:r>
              <a:rPr lang="en-US" sz="1800" dirty="0"/>
              <a:t>-*- coding: utf-8 -*- </a:t>
            </a:r>
            <a:endParaRPr lang="en-US" sz="1800" dirty="0" smtClean="0"/>
          </a:p>
          <a:p>
            <a:pPr algn="l"/>
            <a:r>
              <a:rPr lang="en-US" sz="1800" dirty="0" smtClean="0"/>
              <a:t>import </a:t>
            </a:r>
            <a:r>
              <a:rPr lang="en-US" sz="1800" dirty="0"/>
              <a:t>sqlite3 as lite </a:t>
            </a:r>
            <a:endParaRPr lang="en-US" sz="1800" dirty="0" smtClean="0"/>
          </a:p>
          <a:p>
            <a:pPr algn="l"/>
            <a:r>
              <a:rPr lang="en-US" sz="1800" dirty="0" smtClean="0"/>
              <a:t>import </a:t>
            </a:r>
            <a:r>
              <a:rPr lang="en-US" sz="1800" dirty="0"/>
              <a:t>sys </a:t>
            </a:r>
            <a:endParaRPr lang="en-US" sz="1800" dirty="0" smtClean="0"/>
          </a:p>
          <a:p>
            <a:pPr algn="l"/>
            <a:r>
              <a:rPr lang="en-US" sz="1800" dirty="0" smtClean="0">
                <a:solidFill>
                  <a:srgbClr val="0000FF"/>
                </a:solidFill>
              </a:rPr>
              <a:t># our data is defined as a tuple of tuples…</a:t>
            </a:r>
          </a:p>
          <a:p>
            <a:pPr algn="l"/>
            <a:r>
              <a:rPr lang="en-US" sz="1800" dirty="0" smtClean="0"/>
              <a:t>cars </a:t>
            </a:r>
            <a:r>
              <a:rPr lang="en-US" sz="1800" dirty="0"/>
              <a:t>= (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1, 'Audi', 52642),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2, 'Mercedes', 57127),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3, 'Skoda', 9000),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4, 'Volvo', 29000),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5, 'Bentley', 350000),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6, 'Hummer', 41400),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7, 'Volkswagen', 21600) </a:t>
            </a:r>
            <a:endParaRPr lang="en-US" sz="1800" dirty="0" smtClean="0"/>
          </a:p>
          <a:p>
            <a:pPr algn="l"/>
            <a:r>
              <a:rPr lang="en-US" sz="1800" dirty="0" smtClean="0"/>
              <a:t>) </a:t>
            </a:r>
          </a:p>
          <a:p>
            <a:pPr algn="l"/>
            <a:r>
              <a:rPr lang="en-US" sz="1800" dirty="0" smtClean="0"/>
              <a:t>con </a:t>
            </a:r>
            <a:r>
              <a:rPr lang="en-US" sz="1800" dirty="0"/>
              <a:t>= </a:t>
            </a:r>
            <a:r>
              <a:rPr lang="en-US" sz="1800" dirty="0" err="1"/>
              <a:t>lite.connect</a:t>
            </a:r>
            <a:r>
              <a:rPr lang="en-US" sz="1800" dirty="0" smtClean="0"/>
              <a:t>(’</a:t>
            </a:r>
            <a:r>
              <a:rPr lang="en-US" sz="1800" dirty="0" err="1" smtClean="0"/>
              <a:t>newtest.db</a:t>
            </a:r>
            <a:r>
              <a:rPr lang="en-US" sz="1800" dirty="0"/>
              <a:t>') </a:t>
            </a:r>
            <a:endParaRPr lang="en-US" sz="1800" dirty="0" smtClean="0"/>
          </a:p>
          <a:p>
            <a:pPr algn="l"/>
            <a:r>
              <a:rPr lang="en-US" sz="1800" dirty="0" smtClean="0"/>
              <a:t>with </a:t>
            </a:r>
            <a:r>
              <a:rPr lang="en-US" sz="1800" dirty="0"/>
              <a:t>con: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cur </a:t>
            </a:r>
            <a:r>
              <a:rPr lang="en-US" sz="1800" dirty="0"/>
              <a:t>= </a:t>
            </a:r>
            <a:r>
              <a:rPr lang="en-US" sz="1800" dirty="0" err="1"/>
              <a:t>con.cursor</a:t>
            </a:r>
            <a:r>
              <a:rPr lang="en-US" sz="1800" dirty="0"/>
              <a:t>() </a:t>
            </a:r>
          </a:p>
          <a:p>
            <a:pPr algn="l"/>
            <a:r>
              <a:rPr lang="en-US" sz="1800" dirty="0" smtClean="0"/>
              <a:t>	</a:t>
            </a:r>
            <a:r>
              <a:rPr lang="en-US" sz="1800" dirty="0" err="1" smtClean="0"/>
              <a:t>cur.execute</a:t>
            </a:r>
            <a:r>
              <a:rPr lang="en-US" sz="1800" dirty="0"/>
              <a:t>("DROP TABLE IF EXISTS Cars") </a:t>
            </a:r>
            <a:endParaRPr lang="en-US" sz="1800" dirty="0" smtClean="0"/>
          </a:p>
          <a:p>
            <a:pPr algn="l"/>
            <a:r>
              <a:rPr lang="en-US" sz="1800" dirty="0" smtClean="0"/>
              <a:t>	</a:t>
            </a:r>
            <a:r>
              <a:rPr lang="en-US" sz="1800" dirty="0" err="1" smtClean="0"/>
              <a:t>cur.execute</a:t>
            </a:r>
            <a:r>
              <a:rPr lang="en-US" sz="1800" dirty="0"/>
              <a:t>("CREATE TABLE Cars(Id INT, Name TEXT, Price INT)") </a:t>
            </a:r>
            <a:endParaRPr lang="en-US" sz="1800" dirty="0" smtClean="0"/>
          </a:p>
          <a:p>
            <a:pPr algn="l"/>
            <a:r>
              <a:rPr lang="en-US" sz="1800" dirty="0" smtClean="0"/>
              <a:t>	</a:t>
            </a:r>
            <a:r>
              <a:rPr lang="en-US" sz="1800" dirty="0" err="1" smtClean="0"/>
              <a:t>cur.executemany</a:t>
            </a:r>
            <a:r>
              <a:rPr lang="en-US" sz="1800" dirty="0"/>
              <a:t>("INSERT INTO Cars VALUES(?, ?, ?)", cars) </a:t>
            </a:r>
          </a:p>
        </p:txBody>
      </p:sp>
    </p:spTree>
    <p:extLst>
      <p:ext uri="{BB962C8B-B14F-4D97-AF65-F5344CB8AC3E}">
        <p14:creationId xmlns:p14="http://schemas.microsoft.com/office/powerpoint/2010/main" val="55202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7699769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#!/</a:t>
            </a:r>
            <a:r>
              <a:rPr lang="en-US" sz="1800" dirty="0" err="1"/>
              <a:t>usr</a:t>
            </a:r>
            <a:r>
              <a:rPr lang="en-US" sz="1800" dirty="0"/>
              <a:t>/bin/python </a:t>
            </a:r>
            <a:endParaRPr lang="en-US" sz="1800" dirty="0" smtClean="0"/>
          </a:p>
          <a:p>
            <a:pPr algn="l"/>
            <a:r>
              <a:rPr lang="en-US" sz="1800" dirty="0" smtClean="0"/>
              <a:t># </a:t>
            </a:r>
            <a:r>
              <a:rPr lang="en-US" sz="1800" dirty="0"/>
              <a:t>-*- coding: utf-8 -*- </a:t>
            </a:r>
            <a:endParaRPr lang="en-US" sz="1800" dirty="0" smtClean="0"/>
          </a:p>
          <a:p>
            <a:pPr algn="l"/>
            <a:r>
              <a:rPr lang="en-US" sz="1800" dirty="0" smtClean="0"/>
              <a:t>import </a:t>
            </a:r>
            <a:r>
              <a:rPr lang="en-US" sz="1800" dirty="0"/>
              <a:t>sqlite3 as lite </a:t>
            </a:r>
            <a:endParaRPr lang="en-US" sz="1800" dirty="0" smtClean="0"/>
          </a:p>
          <a:p>
            <a:pPr algn="l"/>
            <a:r>
              <a:rPr lang="en-US" sz="1800" dirty="0" smtClean="0"/>
              <a:t>import </a:t>
            </a:r>
            <a:r>
              <a:rPr lang="en-US" sz="1800" dirty="0"/>
              <a:t>sys 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con </a:t>
            </a:r>
            <a:r>
              <a:rPr lang="en-US" sz="1800" dirty="0"/>
              <a:t>= </a:t>
            </a:r>
            <a:r>
              <a:rPr lang="en-US" sz="1800" dirty="0" err="1"/>
              <a:t>lite.connect</a:t>
            </a:r>
            <a:r>
              <a:rPr lang="en-US" sz="1800" dirty="0"/>
              <a:t>(':memory:') 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with </a:t>
            </a:r>
            <a:r>
              <a:rPr lang="en-US" sz="1800" dirty="0"/>
              <a:t>con: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cur </a:t>
            </a:r>
            <a:r>
              <a:rPr lang="en-US" sz="1800" dirty="0"/>
              <a:t>= </a:t>
            </a:r>
            <a:r>
              <a:rPr lang="en-US" sz="1800" dirty="0" err="1"/>
              <a:t>con.cursor</a:t>
            </a:r>
            <a:r>
              <a:rPr lang="en-US" sz="1800" dirty="0"/>
              <a:t>()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err="1" smtClean="0"/>
              <a:t>cur.execute</a:t>
            </a:r>
            <a:r>
              <a:rPr lang="en-US" sz="1800" dirty="0"/>
              <a:t>("CREATE TABLE Friends(Id INTEGER PRIMARY KEY,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		Name </a:t>
            </a:r>
            <a:r>
              <a:rPr lang="en-US" sz="1800" dirty="0"/>
              <a:t>TEXT);") </a:t>
            </a:r>
            <a:endParaRPr lang="en-US" sz="1800" dirty="0" smtClean="0"/>
          </a:p>
          <a:p>
            <a:pPr algn="l"/>
            <a:r>
              <a:rPr lang="en-US" sz="1800" dirty="0" smtClean="0"/>
              <a:t>	</a:t>
            </a:r>
            <a:r>
              <a:rPr lang="en-US" sz="1800" dirty="0" err="1" smtClean="0"/>
              <a:t>cur.execute</a:t>
            </a:r>
            <a:r>
              <a:rPr lang="en-US" sz="1800" dirty="0"/>
              <a:t>("INSERT INTO Friends(Name) VALUES ('Tom');")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err="1" smtClean="0"/>
              <a:t>cur.execute</a:t>
            </a:r>
            <a:r>
              <a:rPr lang="en-US" sz="1800" dirty="0"/>
              <a:t>("INSERT INTO Friends(Name) VALUES ('Rebecca');")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err="1" smtClean="0"/>
              <a:t>cur.execute</a:t>
            </a:r>
            <a:r>
              <a:rPr lang="en-US" sz="1800" dirty="0"/>
              <a:t>("INSERT INTO Friends(Name) VALUES ('Jim');")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err="1" smtClean="0"/>
              <a:t>cur.execute</a:t>
            </a:r>
            <a:r>
              <a:rPr lang="en-US" sz="1800" dirty="0"/>
              <a:t>("INSERT INTO Friends(Name) VALUES ('Robert');") 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	lid </a:t>
            </a:r>
            <a:r>
              <a:rPr lang="en-US" sz="1800" dirty="0"/>
              <a:t>= </a:t>
            </a:r>
            <a:r>
              <a:rPr lang="en-US" sz="1800" dirty="0" err="1"/>
              <a:t>cur.lastrowid</a:t>
            </a:r>
            <a:r>
              <a:rPr lang="en-US" sz="1800" dirty="0"/>
              <a:t> </a:t>
            </a:r>
            <a:endParaRPr lang="en-US" sz="1800" dirty="0" smtClean="0"/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print </a:t>
            </a:r>
            <a:r>
              <a:rPr lang="en-US" sz="1800" dirty="0"/>
              <a:t>"The last Id of the inserted row is %d" % lid</a:t>
            </a:r>
          </a:p>
        </p:txBody>
      </p:sp>
    </p:spTree>
    <p:extLst>
      <p:ext uri="{BB962C8B-B14F-4D97-AF65-F5344CB8AC3E}">
        <p14:creationId xmlns:p14="http://schemas.microsoft.com/office/powerpoint/2010/main" val="365816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5901074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#!/</a:t>
            </a:r>
            <a:r>
              <a:rPr lang="en-US" dirty="0" err="1"/>
              <a:t>usr</a:t>
            </a:r>
            <a:r>
              <a:rPr lang="en-US" dirty="0"/>
              <a:t>/bin/python </a:t>
            </a:r>
            <a:endParaRPr lang="en-US" dirty="0" smtClean="0"/>
          </a:p>
          <a:p>
            <a:pPr algn="l"/>
            <a:r>
              <a:rPr lang="en-US" dirty="0" smtClean="0"/>
              <a:t># </a:t>
            </a:r>
            <a:r>
              <a:rPr lang="en-US" dirty="0"/>
              <a:t>-*- coding: utf-8 -*- 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import </a:t>
            </a:r>
            <a:r>
              <a:rPr lang="en-US" dirty="0"/>
              <a:t>sqlite3 as lite </a:t>
            </a:r>
            <a:endParaRPr lang="en-US" dirty="0" smtClean="0"/>
          </a:p>
          <a:p>
            <a:pPr algn="l"/>
            <a:r>
              <a:rPr lang="en-US" dirty="0" smtClean="0"/>
              <a:t>import </a:t>
            </a:r>
            <a:r>
              <a:rPr lang="en-US" dirty="0"/>
              <a:t>sys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#connect to the cars database…</a:t>
            </a:r>
            <a:endParaRPr lang="en-US" dirty="0"/>
          </a:p>
          <a:p>
            <a:pPr algn="l"/>
            <a:r>
              <a:rPr lang="en-US" dirty="0" smtClean="0"/>
              <a:t>con </a:t>
            </a:r>
            <a:r>
              <a:rPr lang="en-US" dirty="0"/>
              <a:t>= </a:t>
            </a:r>
            <a:r>
              <a:rPr lang="en-US" dirty="0" err="1"/>
              <a:t>lite.connect</a:t>
            </a:r>
            <a:r>
              <a:rPr lang="en-US" dirty="0" smtClean="0"/>
              <a:t>(’</a:t>
            </a:r>
            <a:r>
              <a:rPr lang="en-US" dirty="0" err="1" smtClean="0"/>
              <a:t>newtest.db</a:t>
            </a:r>
            <a:r>
              <a:rPr lang="en-US" dirty="0"/>
              <a:t>') 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with </a:t>
            </a:r>
            <a:r>
              <a:rPr lang="en-US" dirty="0"/>
              <a:t>con: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cur </a:t>
            </a:r>
            <a:r>
              <a:rPr lang="en-US" dirty="0"/>
              <a:t>= </a:t>
            </a:r>
            <a:r>
              <a:rPr lang="en-US" dirty="0" err="1"/>
              <a:t>con.cursor</a:t>
            </a:r>
            <a:r>
              <a:rPr lang="en-US" dirty="0"/>
              <a:t>()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err="1" smtClean="0"/>
              <a:t>cur.execute</a:t>
            </a:r>
            <a:r>
              <a:rPr lang="en-US" dirty="0"/>
              <a:t>("SELECT * FROM Cars")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rows </a:t>
            </a:r>
            <a:r>
              <a:rPr lang="en-US" dirty="0"/>
              <a:t>= </a:t>
            </a:r>
            <a:r>
              <a:rPr lang="en-US" dirty="0" err="1"/>
              <a:t>cur.fetchall</a:t>
            </a:r>
            <a:r>
              <a:rPr lang="en-US" dirty="0"/>
              <a:t>()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row in rows: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print </a:t>
            </a:r>
            <a:r>
              <a:rPr lang="en-US" dirty="0"/>
              <a:t>row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1143000"/>
            <a:ext cx="3980577" cy="3785652"/>
          </a:xfrm>
          <a:prstGeom prst="rect">
            <a:avLst/>
          </a:prstGeom>
          <a:noFill/>
          <a:ln>
            <a:solidFill>
              <a:srgbClr val="0099CC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tr-TR" dirty="0" smtClean="0"/>
              <a:t>ray</a:t>
            </a:r>
            <a:r>
              <a:rPr lang="tr-TR" dirty="0"/>
              <a:t>% python2.7 </a:t>
            </a:r>
            <a:r>
              <a:rPr lang="tr-TR" dirty="0" err="1"/>
              <a:t>retrnewtest.py</a:t>
            </a:r>
            <a:endParaRPr lang="tr-TR" dirty="0"/>
          </a:p>
          <a:p>
            <a:pPr algn="l"/>
            <a:r>
              <a:rPr lang="tr-TR" dirty="0"/>
              <a:t>(1, </a:t>
            </a:r>
            <a:r>
              <a:rPr lang="tr-TR" dirty="0" err="1"/>
              <a:t>u'Audi</a:t>
            </a:r>
            <a:r>
              <a:rPr lang="tr-TR" dirty="0"/>
              <a:t>', 52642)</a:t>
            </a:r>
          </a:p>
          <a:p>
            <a:pPr algn="l"/>
            <a:r>
              <a:rPr lang="tr-TR" dirty="0"/>
              <a:t>(2, </a:t>
            </a:r>
            <a:r>
              <a:rPr lang="tr-TR" dirty="0" err="1"/>
              <a:t>u'Mercedes</a:t>
            </a:r>
            <a:r>
              <a:rPr lang="tr-TR" dirty="0"/>
              <a:t>', 57127)</a:t>
            </a:r>
          </a:p>
          <a:p>
            <a:pPr algn="l"/>
            <a:r>
              <a:rPr lang="tr-TR" dirty="0"/>
              <a:t>(3, </a:t>
            </a:r>
            <a:r>
              <a:rPr lang="tr-TR" dirty="0" err="1"/>
              <a:t>u'Skoda</a:t>
            </a:r>
            <a:r>
              <a:rPr lang="tr-TR" dirty="0"/>
              <a:t>', 9000)</a:t>
            </a:r>
          </a:p>
          <a:p>
            <a:pPr algn="l"/>
            <a:r>
              <a:rPr lang="tr-TR" dirty="0"/>
              <a:t>(4, </a:t>
            </a:r>
            <a:r>
              <a:rPr lang="tr-TR" dirty="0" err="1"/>
              <a:t>u'Volvo</a:t>
            </a:r>
            <a:r>
              <a:rPr lang="tr-TR" dirty="0"/>
              <a:t>', 29000)</a:t>
            </a:r>
          </a:p>
          <a:p>
            <a:pPr algn="l"/>
            <a:r>
              <a:rPr lang="tr-TR" dirty="0"/>
              <a:t>(5, </a:t>
            </a:r>
            <a:r>
              <a:rPr lang="tr-TR" dirty="0" err="1"/>
              <a:t>u'Bentley</a:t>
            </a:r>
            <a:r>
              <a:rPr lang="tr-TR" dirty="0"/>
              <a:t>', 350000)</a:t>
            </a:r>
          </a:p>
          <a:p>
            <a:pPr algn="l"/>
            <a:r>
              <a:rPr lang="tr-TR" dirty="0"/>
              <a:t>(6, </a:t>
            </a:r>
            <a:r>
              <a:rPr lang="tr-TR" dirty="0" err="1"/>
              <a:t>u'Hummer</a:t>
            </a:r>
            <a:r>
              <a:rPr lang="tr-TR" dirty="0"/>
              <a:t>', 41400)</a:t>
            </a:r>
          </a:p>
          <a:p>
            <a:pPr algn="l"/>
            <a:r>
              <a:rPr lang="tr-TR" dirty="0"/>
              <a:t>(7, </a:t>
            </a:r>
            <a:r>
              <a:rPr lang="tr-TR" dirty="0" err="1"/>
              <a:t>u'Volkswagen</a:t>
            </a:r>
            <a:r>
              <a:rPr lang="tr-TR" dirty="0"/>
              <a:t>', 21600)</a:t>
            </a:r>
          </a:p>
          <a:p>
            <a:pPr algn="l"/>
            <a:r>
              <a:rPr lang="tr-TR" dirty="0"/>
              <a:t>(8, </a:t>
            </a:r>
            <a:r>
              <a:rPr lang="tr-TR" dirty="0" err="1"/>
              <a:t>u'Citroen</a:t>
            </a:r>
            <a:r>
              <a:rPr lang="tr-TR" dirty="0"/>
              <a:t>', 21000</a:t>
            </a:r>
            <a:r>
              <a:rPr lang="tr-TR" dirty="0" smtClean="0"/>
              <a:t>)</a:t>
            </a:r>
          </a:p>
          <a:p>
            <a:pPr algn="l"/>
            <a:r>
              <a:rPr lang="tr-TR" dirty="0" smtClean="0"/>
              <a:t>ray%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27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95400"/>
            <a:ext cx="92697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/>
              <a:t>cur.execute</a:t>
            </a:r>
            <a:r>
              <a:rPr lang="en-US" dirty="0"/>
              <a:t>("UPDATE Cars set Price = 450000 where Name = 'Bentley'")    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cur.execute</a:t>
            </a:r>
            <a:r>
              <a:rPr lang="en-US" dirty="0"/>
              <a:t>("SELECT * FROM Cars")     </a:t>
            </a:r>
            <a:endParaRPr lang="en-US" dirty="0" smtClean="0"/>
          </a:p>
          <a:p>
            <a:pPr algn="l"/>
            <a:r>
              <a:rPr lang="en-US" dirty="0" smtClean="0"/>
              <a:t>rows </a:t>
            </a:r>
            <a:r>
              <a:rPr lang="en-US" dirty="0"/>
              <a:t>= </a:t>
            </a:r>
            <a:r>
              <a:rPr lang="en-US" dirty="0" err="1"/>
              <a:t>cur.fetchall</a:t>
            </a:r>
            <a:r>
              <a:rPr lang="en-US" dirty="0"/>
              <a:t>()     </a:t>
            </a:r>
            <a:endParaRPr lang="en-US" dirty="0" smtClean="0"/>
          </a:p>
          <a:p>
            <a:pPr algn="l"/>
            <a:r>
              <a:rPr lang="en-US" dirty="0" smtClean="0"/>
              <a:t>for </a:t>
            </a:r>
            <a:r>
              <a:rPr lang="en-US" dirty="0"/>
              <a:t>row in </a:t>
            </a:r>
            <a:r>
              <a:rPr lang="en-US" dirty="0" smtClean="0"/>
              <a:t>rows:</a:t>
            </a:r>
          </a:p>
          <a:p>
            <a:pPr algn="l"/>
            <a:r>
              <a:rPr lang="en-US" dirty="0" smtClean="0"/>
              <a:t>	print </a:t>
            </a:r>
            <a:r>
              <a:rPr lang="en-US" dirty="0"/>
              <a:t>row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2667000"/>
            <a:ext cx="3384460" cy="3416320"/>
          </a:xfrm>
          <a:prstGeom prst="rect">
            <a:avLst/>
          </a:prstGeom>
          <a:noFill/>
          <a:ln>
            <a:solidFill>
              <a:srgbClr val="0099CC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tr-TR" dirty="0" smtClean="0"/>
              <a:t>(</a:t>
            </a:r>
            <a:r>
              <a:rPr lang="tr-TR" dirty="0"/>
              <a:t>1, </a:t>
            </a:r>
            <a:r>
              <a:rPr lang="tr-TR" dirty="0" err="1"/>
              <a:t>u'Audi</a:t>
            </a:r>
            <a:r>
              <a:rPr lang="tr-TR" dirty="0"/>
              <a:t>', 52642)</a:t>
            </a:r>
          </a:p>
          <a:p>
            <a:pPr algn="l"/>
            <a:r>
              <a:rPr lang="tr-TR" dirty="0"/>
              <a:t>(2, </a:t>
            </a:r>
            <a:r>
              <a:rPr lang="tr-TR" dirty="0" err="1"/>
              <a:t>u'Mercedes</a:t>
            </a:r>
            <a:r>
              <a:rPr lang="tr-TR" dirty="0"/>
              <a:t>', 57127)</a:t>
            </a:r>
          </a:p>
          <a:p>
            <a:pPr algn="l"/>
            <a:r>
              <a:rPr lang="tr-TR" dirty="0"/>
              <a:t>(3, </a:t>
            </a:r>
            <a:r>
              <a:rPr lang="tr-TR" dirty="0" err="1"/>
              <a:t>u'Skoda</a:t>
            </a:r>
            <a:r>
              <a:rPr lang="tr-TR" dirty="0"/>
              <a:t>', 9000)</a:t>
            </a:r>
          </a:p>
          <a:p>
            <a:pPr algn="l"/>
            <a:r>
              <a:rPr lang="tr-TR" dirty="0"/>
              <a:t>(4, </a:t>
            </a:r>
            <a:r>
              <a:rPr lang="tr-TR" dirty="0" err="1"/>
              <a:t>u'Volvo</a:t>
            </a:r>
            <a:r>
              <a:rPr lang="tr-TR" dirty="0"/>
              <a:t>', 29000)</a:t>
            </a:r>
          </a:p>
          <a:p>
            <a:pPr algn="l"/>
            <a:r>
              <a:rPr lang="tr-TR" dirty="0"/>
              <a:t>(5, </a:t>
            </a:r>
            <a:r>
              <a:rPr lang="tr-TR" dirty="0" err="1"/>
              <a:t>u'Bentley</a:t>
            </a:r>
            <a:r>
              <a:rPr lang="tr-TR" dirty="0"/>
              <a:t>', </a:t>
            </a:r>
            <a:r>
              <a:rPr lang="tr-TR" dirty="0" smtClean="0"/>
              <a:t>450000</a:t>
            </a:r>
            <a:r>
              <a:rPr lang="tr-TR" dirty="0"/>
              <a:t>)</a:t>
            </a:r>
          </a:p>
          <a:p>
            <a:pPr algn="l"/>
            <a:r>
              <a:rPr lang="tr-TR" dirty="0"/>
              <a:t>(6, </a:t>
            </a:r>
            <a:r>
              <a:rPr lang="tr-TR" dirty="0" err="1"/>
              <a:t>u'Hummer</a:t>
            </a:r>
            <a:r>
              <a:rPr lang="tr-TR" dirty="0"/>
              <a:t>', 41400)</a:t>
            </a:r>
          </a:p>
          <a:p>
            <a:pPr algn="l"/>
            <a:r>
              <a:rPr lang="tr-TR" dirty="0"/>
              <a:t>(7, </a:t>
            </a:r>
            <a:r>
              <a:rPr lang="tr-TR" dirty="0" err="1"/>
              <a:t>u'Volkswagen</a:t>
            </a:r>
            <a:r>
              <a:rPr lang="tr-TR" dirty="0"/>
              <a:t>', 21600)</a:t>
            </a:r>
          </a:p>
          <a:p>
            <a:pPr algn="l"/>
            <a:r>
              <a:rPr lang="tr-TR" dirty="0"/>
              <a:t>(8, </a:t>
            </a:r>
            <a:r>
              <a:rPr lang="tr-TR" dirty="0" err="1"/>
              <a:t>u'Citroen</a:t>
            </a:r>
            <a:r>
              <a:rPr lang="tr-TR" dirty="0"/>
              <a:t>', 21000</a:t>
            </a:r>
            <a:r>
              <a:rPr lang="tr-TR" dirty="0" smtClean="0"/>
              <a:t>)</a:t>
            </a:r>
          </a:p>
          <a:p>
            <a:pPr algn="l"/>
            <a:r>
              <a:rPr lang="tr-TR" dirty="0" smtClean="0"/>
              <a:t>ray%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52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another row…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25690"/>
            <a:ext cx="8711790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[dhcp137:~] ray% python2.7 </a:t>
            </a:r>
          </a:p>
          <a:p>
            <a:pPr algn="l"/>
            <a:r>
              <a:rPr lang="en-US" dirty="0"/>
              <a:t>Python 2.7.2 (default, Oct 11 2012, 20:14:37) </a:t>
            </a:r>
          </a:p>
          <a:p>
            <a:pPr algn="l"/>
            <a:r>
              <a:rPr lang="en-US" dirty="0"/>
              <a:t>[GCC 4.2.1 Compatible Apple Clang 4.0 </a:t>
            </a:r>
            <a:r>
              <a:rPr lang="en-US" dirty="0" smtClean="0"/>
              <a:t>…</a:t>
            </a:r>
          </a:p>
          <a:p>
            <a:pPr algn="l"/>
            <a:r>
              <a:rPr lang="en-US" dirty="0" smtClean="0"/>
              <a:t>&gt;</a:t>
            </a:r>
            <a:r>
              <a:rPr lang="en-US" dirty="0"/>
              <a:t>&gt;&gt; import sqlite3 as lite</a:t>
            </a:r>
          </a:p>
          <a:p>
            <a:pPr algn="l"/>
            <a:r>
              <a:rPr lang="en-US" dirty="0"/>
              <a:t>&gt;&gt;&gt; import sys</a:t>
            </a:r>
          </a:p>
          <a:p>
            <a:pPr algn="l"/>
            <a:r>
              <a:rPr lang="en-US" dirty="0"/>
              <a:t>&gt;&gt;&gt; </a:t>
            </a:r>
          </a:p>
          <a:p>
            <a:pPr algn="l"/>
            <a:r>
              <a:rPr lang="en-US" dirty="0"/>
              <a:t>&gt;&gt;&gt; con = </a:t>
            </a:r>
            <a:r>
              <a:rPr lang="en-US" dirty="0" err="1"/>
              <a:t>lite.connect</a:t>
            </a:r>
            <a:r>
              <a:rPr lang="en-US" dirty="0" smtClean="0"/>
              <a:t>(’</a:t>
            </a:r>
            <a:r>
              <a:rPr lang="en-US" dirty="0" err="1" smtClean="0"/>
              <a:t>newtest.db</a:t>
            </a:r>
            <a:r>
              <a:rPr lang="en-US" dirty="0"/>
              <a:t>')</a:t>
            </a:r>
          </a:p>
          <a:p>
            <a:pPr algn="l"/>
            <a:r>
              <a:rPr lang="en-US" dirty="0"/>
              <a:t>&gt;&gt;&gt; </a:t>
            </a:r>
          </a:p>
          <a:p>
            <a:pPr algn="l"/>
            <a:r>
              <a:rPr lang="en-US" dirty="0"/>
              <a:t>&gt;&gt;&gt; with con:</a:t>
            </a:r>
          </a:p>
          <a:p>
            <a:pPr algn="l"/>
            <a:r>
              <a:rPr lang="en-US" dirty="0"/>
              <a:t>...     cur = </a:t>
            </a:r>
            <a:r>
              <a:rPr lang="en-US" dirty="0" err="1"/>
              <a:t>con.cursor</a:t>
            </a:r>
            <a:r>
              <a:rPr lang="en-US" dirty="0"/>
              <a:t>(</a:t>
            </a:r>
            <a:r>
              <a:rPr lang="en-US" dirty="0" smtClean="0"/>
              <a:t>)</a:t>
            </a:r>
          </a:p>
          <a:p>
            <a:pPr algn="l"/>
            <a:r>
              <a:rPr lang="en-US" dirty="0"/>
              <a:t>...     </a:t>
            </a:r>
            <a:r>
              <a:rPr lang="en-US" dirty="0" err="1"/>
              <a:t>cur.execute</a:t>
            </a:r>
            <a:r>
              <a:rPr lang="en-US" dirty="0"/>
              <a:t>("INSERT INTO Cars VALUES(8,'Citroen',21000)")</a:t>
            </a:r>
          </a:p>
          <a:p>
            <a:pPr algn="l"/>
            <a:r>
              <a:rPr lang="en-US" dirty="0"/>
              <a:t>... </a:t>
            </a:r>
          </a:p>
          <a:p>
            <a:pPr algn="l"/>
            <a:r>
              <a:rPr lang="en-US" dirty="0"/>
              <a:t>&lt;sqlite3.Cursor object at 0x107fafc00&gt;</a:t>
            </a:r>
          </a:p>
          <a:p>
            <a:pPr algn="l"/>
            <a:r>
              <a:rPr lang="en-US" dirty="0"/>
              <a:t>&gt;&gt;&gt;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6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SQLite3 command 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551860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[dhcp137:~] ray% sqlite3 </a:t>
            </a:r>
            <a:r>
              <a:rPr lang="en-US" dirty="0" err="1"/>
              <a:t>newtest.db</a:t>
            </a:r>
            <a:endParaRPr lang="en-US" dirty="0"/>
          </a:p>
          <a:p>
            <a:pPr algn="l"/>
            <a:r>
              <a:rPr lang="en-US" dirty="0"/>
              <a:t>SQLite version 3.6.22</a:t>
            </a:r>
          </a:p>
          <a:p>
            <a:pPr algn="l"/>
            <a:r>
              <a:rPr lang="en-US" dirty="0"/>
              <a:t>Enter ".help" for instructions</a:t>
            </a:r>
          </a:p>
          <a:p>
            <a:pPr algn="l"/>
            <a:r>
              <a:rPr lang="en-US" dirty="0"/>
              <a:t>Enter SQL statements terminated with a ";"</a:t>
            </a:r>
          </a:p>
          <a:p>
            <a:pPr algn="l"/>
            <a:r>
              <a:rPr lang="en-US" dirty="0" err="1"/>
              <a:t>sqlite</a:t>
            </a:r>
            <a:r>
              <a:rPr lang="en-US" dirty="0"/>
              <a:t>&gt; </a:t>
            </a:r>
            <a:r>
              <a:rPr lang="en-US" dirty="0">
                <a:solidFill>
                  <a:srgbClr val="FF0000"/>
                </a:solidFill>
              </a:rPr>
              <a:t>select * from cars;</a:t>
            </a:r>
          </a:p>
          <a:p>
            <a:pPr algn="l"/>
            <a:r>
              <a:rPr lang="en-US" dirty="0"/>
              <a:t>1|Audi|52642</a:t>
            </a:r>
          </a:p>
          <a:p>
            <a:pPr algn="l"/>
            <a:r>
              <a:rPr lang="en-US" dirty="0"/>
              <a:t>2|Mercedes|57127</a:t>
            </a:r>
          </a:p>
          <a:p>
            <a:pPr algn="l"/>
            <a:r>
              <a:rPr lang="en-US" dirty="0"/>
              <a:t>3|Skoda|9000</a:t>
            </a:r>
          </a:p>
          <a:p>
            <a:pPr algn="l"/>
            <a:r>
              <a:rPr lang="en-US" dirty="0"/>
              <a:t>4|Volvo|29000</a:t>
            </a:r>
          </a:p>
          <a:p>
            <a:pPr algn="l"/>
            <a:r>
              <a:rPr lang="en-US" dirty="0"/>
              <a:t>5|Bentley|350000</a:t>
            </a:r>
          </a:p>
          <a:p>
            <a:pPr algn="l"/>
            <a:r>
              <a:rPr lang="en-US" dirty="0"/>
              <a:t>6|Hummer|41400</a:t>
            </a:r>
          </a:p>
          <a:p>
            <a:pPr algn="l"/>
            <a:r>
              <a:rPr lang="en-US" dirty="0"/>
              <a:t>7|Volkswagen|</a:t>
            </a:r>
            <a:r>
              <a:rPr lang="en-US" dirty="0" smtClean="0"/>
              <a:t>21600</a:t>
            </a:r>
          </a:p>
          <a:p>
            <a:pPr algn="l"/>
            <a:r>
              <a:rPr lang="nl-NL" dirty="0"/>
              <a:t>8|Citroen|</a:t>
            </a:r>
            <a:r>
              <a:rPr lang="nl-NL" dirty="0" smtClean="0"/>
              <a:t>21000</a:t>
            </a:r>
          </a:p>
          <a:p>
            <a:pPr algn="l"/>
            <a:r>
              <a:rPr lang="nl-NL" dirty="0" err="1"/>
              <a:t>s</a:t>
            </a:r>
            <a:r>
              <a:rPr lang="nl-NL" dirty="0" err="1" smtClean="0"/>
              <a:t>qlite</a:t>
            </a:r>
            <a:r>
              <a:rPr lang="nl-NL" dirty="0" smtClean="0"/>
              <a:t>&gt;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1295400"/>
            <a:ext cx="2571099" cy="5078314"/>
          </a:xfrm>
          <a:prstGeom prst="rect">
            <a:avLst/>
          </a:prstGeom>
          <a:noFill/>
          <a:ln>
            <a:solidFill>
              <a:srgbClr val="0099CC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i="1" dirty="0" smtClean="0"/>
              <a:t>INSERT more data…</a:t>
            </a:r>
          </a:p>
          <a:p>
            <a:pPr algn="l"/>
            <a:r>
              <a:rPr lang="en-US" sz="1800" dirty="0" err="1" smtClean="0"/>
              <a:t>sqlite</a:t>
            </a:r>
            <a:r>
              <a:rPr lang="en-US" sz="1800" dirty="0"/>
              <a:t>&gt; select * from cars;</a:t>
            </a:r>
          </a:p>
          <a:p>
            <a:pPr algn="l"/>
            <a:r>
              <a:rPr lang="en-US" sz="1800" dirty="0"/>
              <a:t>1|Audi|52642</a:t>
            </a:r>
          </a:p>
          <a:p>
            <a:pPr algn="l"/>
            <a:r>
              <a:rPr lang="en-US" sz="1800" dirty="0"/>
              <a:t>2|Mercedes|57127</a:t>
            </a:r>
          </a:p>
          <a:p>
            <a:pPr algn="l"/>
            <a:r>
              <a:rPr lang="en-US" sz="1800" dirty="0"/>
              <a:t>3|Skoda|9000</a:t>
            </a:r>
          </a:p>
          <a:p>
            <a:pPr algn="l"/>
            <a:r>
              <a:rPr lang="en-US" sz="1800" dirty="0"/>
              <a:t>4|Volvo|29000</a:t>
            </a:r>
          </a:p>
          <a:p>
            <a:pPr algn="l"/>
            <a:r>
              <a:rPr lang="en-US" sz="1800" dirty="0"/>
              <a:t>5|Bentley|450000</a:t>
            </a:r>
          </a:p>
          <a:p>
            <a:pPr algn="l"/>
            <a:r>
              <a:rPr lang="en-US" sz="1800" dirty="0"/>
              <a:t>6|Hummer|41400</a:t>
            </a:r>
          </a:p>
          <a:p>
            <a:pPr algn="l"/>
            <a:r>
              <a:rPr lang="en-US" sz="1800" dirty="0"/>
              <a:t>7|Volkswagen|21600</a:t>
            </a:r>
          </a:p>
          <a:p>
            <a:pPr algn="l"/>
            <a:r>
              <a:rPr lang="en-US" sz="1800" dirty="0"/>
              <a:t>8|Citroen|21000</a:t>
            </a:r>
          </a:p>
          <a:p>
            <a:pPr algn="l"/>
            <a:r>
              <a:rPr lang="en-US" sz="1800" dirty="0"/>
              <a:t>10|Audi|51000</a:t>
            </a:r>
          </a:p>
          <a:p>
            <a:pPr algn="l"/>
            <a:r>
              <a:rPr lang="en-US" sz="1800" dirty="0"/>
              <a:t>11|Mercedes|55000</a:t>
            </a:r>
          </a:p>
          <a:p>
            <a:pPr algn="l"/>
            <a:r>
              <a:rPr lang="en-US" sz="1800" dirty="0"/>
              <a:t>12|Mercedes|56300</a:t>
            </a:r>
          </a:p>
          <a:p>
            <a:pPr algn="l"/>
            <a:r>
              <a:rPr lang="en-US" sz="1800" dirty="0"/>
              <a:t>13|Volvo|31500</a:t>
            </a:r>
          </a:p>
          <a:p>
            <a:pPr algn="l"/>
            <a:r>
              <a:rPr lang="en-US" sz="1800" dirty="0"/>
              <a:t>14|Volvo|31000</a:t>
            </a:r>
          </a:p>
          <a:p>
            <a:pPr algn="l"/>
            <a:r>
              <a:rPr lang="en-US" sz="1800" dirty="0"/>
              <a:t>15|Audi|52000</a:t>
            </a:r>
          </a:p>
          <a:p>
            <a:pPr algn="l"/>
            <a:r>
              <a:rPr lang="en-US" sz="1800" dirty="0"/>
              <a:t>17|Hummer|42400</a:t>
            </a:r>
          </a:p>
          <a:p>
            <a:pPr algn="l"/>
            <a:r>
              <a:rPr lang="en-US" sz="1800" dirty="0"/>
              <a:t>16|Hummer|42400</a:t>
            </a:r>
          </a:p>
        </p:txBody>
      </p:sp>
    </p:spTree>
    <p:extLst>
      <p:ext uri="{BB962C8B-B14F-4D97-AF65-F5344CB8AC3E}">
        <p14:creationId xmlns:p14="http://schemas.microsoft.com/office/powerpoint/2010/main" val="349076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Use Aggregates to summarize data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9493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#!/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smtClean="0"/>
              <a:t>python2.7</a:t>
            </a:r>
          </a:p>
          <a:p>
            <a:pPr algn="l"/>
            <a:r>
              <a:rPr lang="en-US" dirty="0" smtClean="0"/>
              <a:t># </a:t>
            </a:r>
            <a:r>
              <a:rPr lang="en-US" dirty="0"/>
              <a:t>-*- coding: utf-8 -*</a:t>
            </a:r>
            <a:r>
              <a:rPr lang="en-US" dirty="0" smtClean="0"/>
              <a:t>-</a:t>
            </a:r>
          </a:p>
          <a:p>
            <a:pPr algn="l"/>
            <a:r>
              <a:rPr lang="en-US" dirty="0" smtClean="0"/>
              <a:t>import </a:t>
            </a:r>
            <a:r>
              <a:rPr lang="en-US" dirty="0"/>
              <a:t>sqlite3 as </a:t>
            </a:r>
            <a:r>
              <a:rPr lang="en-US" dirty="0" smtClean="0"/>
              <a:t>lite</a:t>
            </a:r>
          </a:p>
          <a:p>
            <a:pPr algn="l"/>
            <a:r>
              <a:rPr lang="en-US" dirty="0" smtClean="0"/>
              <a:t>import sys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con </a:t>
            </a:r>
            <a:r>
              <a:rPr lang="en-US" dirty="0"/>
              <a:t>= </a:t>
            </a:r>
            <a:r>
              <a:rPr lang="en-US" dirty="0" err="1"/>
              <a:t>lite.connect</a:t>
            </a:r>
            <a:r>
              <a:rPr lang="en-US" dirty="0"/>
              <a:t>('</a:t>
            </a:r>
            <a:r>
              <a:rPr lang="en-US" dirty="0" err="1"/>
              <a:t>newtest.db</a:t>
            </a:r>
            <a:r>
              <a:rPr lang="en-US" dirty="0"/>
              <a:t>'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with </a:t>
            </a:r>
            <a:r>
              <a:rPr lang="en-US" dirty="0"/>
              <a:t>con:       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cur </a:t>
            </a:r>
            <a:r>
              <a:rPr lang="en-US" dirty="0"/>
              <a:t>= </a:t>
            </a:r>
            <a:r>
              <a:rPr lang="en-US" dirty="0" err="1"/>
              <a:t>con.cursor</a:t>
            </a:r>
            <a:r>
              <a:rPr lang="en-US" dirty="0"/>
              <a:t>()   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err="1" smtClean="0"/>
              <a:t>cur.execute</a:t>
            </a:r>
            <a:r>
              <a:rPr lang="en-US" dirty="0"/>
              <a:t>("</a:t>
            </a:r>
            <a:r>
              <a:rPr lang="en-US" dirty="0">
                <a:solidFill>
                  <a:srgbClr val="FF0000"/>
                </a:solidFill>
              </a:rPr>
              <a:t>SELECT Name, AVG(Price) 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     FROM </a:t>
            </a:r>
            <a:r>
              <a:rPr lang="en-US" dirty="0">
                <a:solidFill>
                  <a:srgbClr val="FF0000"/>
                </a:solidFill>
              </a:rPr>
              <a:t>Cars GROUP BY Name</a:t>
            </a:r>
            <a:r>
              <a:rPr lang="en-US" dirty="0"/>
              <a:t>")     </a:t>
            </a:r>
            <a:endParaRPr lang="en-US" dirty="0" smtClean="0"/>
          </a:p>
          <a:p>
            <a:pPr algn="l"/>
            <a:r>
              <a:rPr lang="en-US" dirty="0" smtClean="0"/>
              <a:t>	rows </a:t>
            </a:r>
            <a:r>
              <a:rPr lang="en-US" dirty="0"/>
              <a:t>= </a:t>
            </a:r>
            <a:r>
              <a:rPr lang="en-US" dirty="0" err="1"/>
              <a:t>cur.fetchall</a:t>
            </a:r>
            <a:r>
              <a:rPr lang="en-US" dirty="0"/>
              <a:t>()   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row in rows:     	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print </a:t>
            </a:r>
            <a:r>
              <a:rPr lang="en-US" dirty="0"/>
              <a:t>row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990600"/>
            <a:ext cx="3945461" cy="2923877"/>
          </a:xfrm>
          <a:prstGeom prst="rect">
            <a:avLst/>
          </a:prstGeom>
          <a:noFill/>
          <a:ln>
            <a:solidFill>
              <a:srgbClr val="0099CC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tr-TR" sz="2000" dirty="0"/>
              <a:t>ray% python2.7 </a:t>
            </a:r>
            <a:r>
              <a:rPr lang="tr-TR" sz="2000" dirty="0" err="1"/>
              <a:t>aggnewtest.py</a:t>
            </a:r>
            <a:endParaRPr lang="tr-TR" sz="2000" dirty="0"/>
          </a:p>
          <a:p>
            <a:pPr algn="l"/>
            <a:r>
              <a:rPr lang="tr-TR" sz="2000" dirty="0"/>
              <a:t>(</a:t>
            </a:r>
            <a:r>
              <a:rPr lang="tr-TR" sz="2000" dirty="0" err="1"/>
              <a:t>u'Audi</a:t>
            </a:r>
            <a:r>
              <a:rPr lang="tr-TR" sz="2000" dirty="0"/>
              <a:t>', 51880.666666666664)</a:t>
            </a:r>
          </a:p>
          <a:p>
            <a:pPr algn="l"/>
            <a:r>
              <a:rPr lang="tr-TR" sz="2000" dirty="0"/>
              <a:t>(</a:t>
            </a:r>
            <a:r>
              <a:rPr lang="tr-TR" sz="2000" dirty="0" err="1"/>
              <a:t>u'Bentley</a:t>
            </a:r>
            <a:r>
              <a:rPr lang="tr-TR" sz="2000" dirty="0"/>
              <a:t>', 450000.0)</a:t>
            </a:r>
          </a:p>
          <a:p>
            <a:pPr algn="l"/>
            <a:r>
              <a:rPr lang="tr-TR" sz="2000" dirty="0"/>
              <a:t>(</a:t>
            </a:r>
            <a:r>
              <a:rPr lang="tr-TR" sz="2000" dirty="0" err="1"/>
              <a:t>u'Citroen</a:t>
            </a:r>
            <a:r>
              <a:rPr lang="tr-TR" sz="2000" dirty="0"/>
              <a:t>', 21000.0)</a:t>
            </a:r>
          </a:p>
          <a:p>
            <a:pPr algn="l"/>
            <a:r>
              <a:rPr lang="tr-TR" sz="2000" dirty="0"/>
              <a:t>(</a:t>
            </a:r>
            <a:r>
              <a:rPr lang="tr-TR" sz="2000" dirty="0" err="1"/>
              <a:t>u'Hummer</a:t>
            </a:r>
            <a:r>
              <a:rPr lang="tr-TR" sz="2000" dirty="0"/>
              <a:t>', 42066.666666666664)</a:t>
            </a:r>
          </a:p>
          <a:p>
            <a:pPr algn="l"/>
            <a:r>
              <a:rPr lang="tr-TR" sz="2000" dirty="0"/>
              <a:t>(</a:t>
            </a:r>
            <a:r>
              <a:rPr lang="tr-TR" sz="2000" dirty="0" err="1"/>
              <a:t>u'Mercedes</a:t>
            </a:r>
            <a:r>
              <a:rPr lang="tr-TR" sz="2000" dirty="0"/>
              <a:t>', 56142.333333333336)</a:t>
            </a:r>
          </a:p>
          <a:p>
            <a:pPr algn="l"/>
            <a:r>
              <a:rPr lang="tr-TR" sz="2000" dirty="0"/>
              <a:t>(</a:t>
            </a:r>
            <a:r>
              <a:rPr lang="tr-TR" sz="2000" dirty="0" err="1"/>
              <a:t>u'Skoda</a:t>
            </a:r>
            <a:r>
              <a:rPr lang="tr-TR" sz="2000" dirty="0"/>
              <a:t>', 9000.0)</a:t>
            </a:r>
          </a:p>
          <a:p>
            <a:pPr algn="l"/>
            <a:r>
              <a:rPr lang="tr-TR" sz="2000" dirty="0"/>
              <a:t>(</a:t>
            </a:r>
            <a:r>
              <a:rPr lang="tr-TR" sz="2000" dirty="0" err="1"/>
              <a:t>u'Volkswagen</a:t>
            </a:r>
            <a:r>
              <a:rPr lang="tr-TR" sz="2000" dirty="0"/>
              <a:t>', 21600.0)</a:t>
            </a:r>
          </a:p>
          <a:p>
            <a:pPr algn="l"/>
            <a:r>
              <a:rPr lang="tr-TR" sz="2000" dirty="0"/>
              <a:t>(</a:t>
            </a:r>
            <a:r>
              <a:rPr lang="tr-TR" sz="2000" dirty="0" err="1"/>
              <a:t>u'Volvo</a:t>
            </a:r>
            <a:r>
              <a:rPr lang="tr-TR" sz="2000" dirty="0"/>
              <a:t>', 30500.0)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326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MySQLdb</a:t>
            </a:r>
            <a:r>
              <a:rPr lang="en-US" dirty="0" smtClean="0"/>
              <a:t> is a DB-API for MySQL</a:t>
            </a:r>
          </a:p>
          <a:p>
            <a:r>
              <a:rPr lang="en-US" dirty="0" smtClean="0"/>
              <a:t>The basic setup is fairly simple…</a:t>
            </a:r>
          </a:p>
          <a:p>
            <a:pPr lvl="1"/>
            <a:r>
              <a:rPr lang="en-US" dirty="0" smtClean="0"/>
              <a:t>Pip install MySQL-python</a:t>
            </a:r>
          </a:p>
          <a:p>
            <a:pPr lvl="1"/>
            <a:r>
              <a:rPr lang="en-US" dirty="0" err="1" smtClean="0"/>
              <a:t>Conda</a:t>
            </a:r>
            <a:r>
              <a:rPr lang="en-US" dirty="0" smtClean="0"/>
              <a:t> install </a:t>
            </a:r>
            <a:r>
              <a:rPr lang="en-US" dirty="0" err="1" smtClean="0"/>
              <a:t>mysql</a:t>
            </a:r>
            <a:r>
              <a:rPr lang="en-US" dirty="0" smtClean="0"/>
              <a:t>-python</a:t>
            </a:r>
          </a:p>
          <a:p>
            <a:r>
              <a:rPr lang="en-US" dirty="0" smtClean="0"/>
              <a:t>Or, if on harbinger it is already installed</a:t>
            </a:r>
          </a:p>
          <a:p>
            <a:r>
              <a:rPr lang="en-US" dirty="0" smtClean="0"/>
              <a:t>To use the interface…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31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914400"/>
            <a:ext cx="7431542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#!/</a:t>
            </a:r>
            <a:r>
              <a:rPr lang="en-US" sz="1800" dirty="0" err="1"/>
              <a:t>usr</a:t>
            </a:r>
            <a:r>
              <a:rPr lang="en-US" sz="1800" dirty="0"/>
              <a:t>/bin/python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import </a:t>
            </a:r>
            <a:r>
              <a:rPr lang="en-US" sz="1800" dirty="0" err="1"/>
              <a:t>MySQLdb</a:t>
            </a:r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en-US" sz="1800" dirty="0">
                <a:solidFill>
                  <a:srgbClr val="0000FF"/>
                </a:solidFill>
              </a:rPr>
              <a:t># Open database connection</a:t>
            </a:r>
          </a:p>
          <a:p>
            <a:pPr algn="l"/>
            <a:r>
              <a:rPr lang="en-US" sz="1800" dirty="0" err="1"/>
              <a:t>db</a:t>
            </a:r>
            <a:r>
              <a:rPr lang="en-US" sz="1800" dirty="0"/>
              <a:t> = </a:t>
            </a:r>
            <a:r>
              <a:rPr lang="en-US" sz="1800" dirty="0" err="1"/>
              <a:t>MySQLdb.connect</a:t>
            </a:r>
            <a:r>
              <a:rPr lang="en-US" sz="1800" dirty="0"/>
              <a:t>("ischool.berkeley.edu","</a:t>
            </a:r>
            <a:r>
              <a:rPr lang="en-US" sz="1800" dirty="0" err="1"/>
              <a:t>ray"</a:t>
            </a:r>
            <a:r>
              <a:rPr lang="en-US" sz="1800" dirty="0" err="1" smtClean="0"/>
              <a:t>,”YOURPW"</a:t>
            </a:r>
            <a:r>
              <a:rPr lang="en-US" sz="1800" dirty="0" err="1"/>
              <a:t>,"ray</a:t>
            </a:r>
            <a:r>
              <a:rPr lang="en-US" sz="1800" dirty="0"/>
              <a:t>" )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>
                <a:solidFill>
                  <a:srgbClr val="0000FF"/>
                </a:solidFill>
              </a:rPr>
              <a:t># prepare a cursor object using cursor() method</a:t>
            </a:r>
          </a:p>
          <a:p>
            <a:pPr algn="l"/>
            <a:r>
              <a:rPr lang="en-US" sz="1800" dirty="0"/>
              <a:t>cursor = </a:t>
            </a:r>
            <a:r>
              <a:rPr lang="en-US" sz="1800" dirty="0" err="1"/>
              <a:t>db.cursor</a:t>
            </a:r>
            <a:r>
              <a:rPr lang="en-US" sz="1800" dirty="0"/>
              <a:t>()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>
                <a:solidFill>
                  <a:srgbClr val="0000FF"/>
                </a:solidFill>
              </a:rPr>
              <a:t># execute SQL query using execute() method.</a:t>
            </a:r>
          </a:p>
          <a:p>
            <a:pPr algn="l"/>
            <a:r>
              <a:rPr lang="en-US" sz="1800" dirty="0" err="1"/>
              <a:t>cursor.execute</a:t>
            </a:r>
            <a:r>
              <a:rPr lang="en-US" sz="1800" dirty="0"/>
              <a:t>("SELECT VERSION()")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>
                <a:solidFill>
                  <a:srgbClr val="0000FF"/>
                </a:solidFill>
              </a:rPr>
              <a:t># Fetch a single row using </a:t>
            </a:r>
            <a:r>
              <a:rPr lang="en-US" sz="1800" dirty="0" err="1">
                <a:solidFill>
                  <a:srgbClr val="0000FF"/>
                </a:solidFill>
              </a:rPr>
              <a:t>fetchone</a:t>
            </a:r>
            <a:r>
              <a:rPr lang="en-US" sz="1800" dirty="0">
                <a:solidFill>
                  <a:srgbClr val="0000FF"/>
                </a:solidFill>
              </a:rPr>
              <a:t>() method.</a:t>
            </a:r>
          </a:p>
          <a:p>
            <a:pPr algn="l"/>
            <a:r>
              <a:rPr lang="en-US" sz="1800" dirty="0"/>
              <a:t>data = </a:t>
            </a:r>
            <a:r>
              <a:rPr lang="en-US" sz="1800" dirty="0" err="1"/>
              <a:t>cursor.fetchone</a:t>
            </a:r>
            <a:r>
              <a:rPr lang="en-US" sz="1800" dirty="0"/>
              <a:t>()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print "Database version : %s " % data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>
                <a:solidFill>
                  <a:srgbClr val="0000FF"/>
                </a:solidFill>
              </a:rPr>
              <a:t># disconnect from server</a:t>
            </a:r>
          </a:p>
          <a:p>
            <a:pPr algn="l"/>
            <a:r>
              <a:rPr lang="en-US" sz="1800" dirty="0" err="1"/>
              <a:t>db.close</a:t>
            </a:r>
            <a:r>
              <a:rPr lang="en-US" sz="18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46848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914400"/>
            <a:ext cx="5913698" cy="696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dirty="0"/>
              <a:t>#!/</a:t>
            </a:r>
            <a:r>
              <a:rPr lang="en-US" sz="1600" dirty="0" err="1"/>
              <a:t>usr</a:t>
            </a:r>
            <a:r>
              <a:rPr lang="en-US" sz="1600" dirty="0"/>
              <a:t>/bin/</a:t>
            </a:r>
            <a:r>
              <a:rPr lang="en-US" sz="1600" dirty="0" smtClean="0"/>
              <a:t>python</a:t>
            </a: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/>
              <a:t>import </a:t>
            </a:r>
            <a:r>
              <a:rPr lang="en-US" sz="1600" dirty="0" err="1" smtClean="0"/>
              <a:t>MySQLdb</a:t>
            </a:r>
            <a:endParaRPr lang="en-US" sz="1600" dirty="0" smtClean="0"/>
          </a:p>
          <a:p>
            <a:pPr algn="l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…</a:t>
            </a:r>
            <a:endParaRPr lang="en-US" sz="1600" dirty="0">
              <a:solidFill>
                <a:srgbClr val="0000FF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1600" dirty="0" smtClean="0"/>
              <a:t>cursor </a:t>
            </a:r>
            <a:r>
              <a:rPr lang="en-US" sz="1600" dirty="0"/>
              <a:t>= </a:t>
            </a:r>
            <a:r>
              <a:rPr lang="en-US" sz="1600" dirty="0" err="1"/>
              <a:t>db.cursor</a:t>
            </a:r>
            <a:r>
              <a:rPr lang="en-US" sz="1600" dirty="0"/>
              <a:t>(</a:t>
            </a:r>
            <a:r>
              <a:rPr lang="en-US" sz="1600" dirty="0" smtClean="0"/>
              <a:t>)</a:t>
            </a: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Make a string of SQL </a:t>
            </a:r>
            <a:r>
              <a:rPr lang="en-US" sz="1600" dirty="0" smtClean="0">
                <a:solidFill>
                  <a:srgbClr val="0000FF"/>
                </a:solidFill>
              </a:rPr>
              <a:t>commands…</a:t>
            </a: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 err="1"/>
              <a:t>sql</a:t>
            </a:r>
            <a:r>
              <a:rPr lang="en-US" sz="1600" dirty="0"/>
              <a:t> = "SELECT * FROM DIVECUST"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/>
              <a:t>try:</a:t>
            </a: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   # Execute the SQL command in a try/except in case of failure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</a:t>
            </a:r>
            <a:r>
              <a:rPr lang="en-US" sz="1600" dirty="0" err="1"/>
              <a:t>cursor.execute</a:t>
            </a:r>
            <a:r>
              <a:rPr lang="en-US" sz="1600" dirty="0"/>
              <a:t>(</a:t>
            </a:r>
            <a:r>
              <a:rPr lang="en-US" sz="1600" dirty="0" err="1"/>
              <a:t>sql</a:t>
            </a:r>
            <a:r>
              <a:rPr lang="en-US" sz="1600" dirty="0"/>
              <a:t>)</a:t>
            </a: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   # Fetch all the rows in a list of lists.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results = </a:t>
            </a:r>
            <a:r>
              <a:rPr lang="en-US" sz="1600" dirty="0" err="1"/>
              <a:t>cursor.fetchall</a:t>
            </a:r>
            <a:r>
              <a:rPr lang="en-US" sz="1600" dirty="0"/>
              <a:t>()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for row in results: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custno</a:t>
            </a:r>
            <a:r>
              <a:rPr lang="en-US" sz="1600" dirty="0"/>
              <a:t> = row[0]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custname</a:t>
            </a:r>
            <a:r>
              <a:rPr lang="en-US" sz="1600" dirty="0"/>
              <a:t> = row[1]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street = row[2]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city = row[3]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state = row[4]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zip = row[5]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country = row[6]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# Now print fetched result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print "%s : %s, %s, %s, %s %s" % \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       (</a:t>
            </a:r>
            <a:r>
              <a:rPr lang="en-US" sz="1600" dirty="0" err="1"/>
              <a:t>custname</a:t>
            </a:r>
            <a:r>
              <a:rPr lang="en-US" sz="1600" dirty="0"/>
              <a:t>, street, city, state, zip, country)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except: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print "Error: unable to fetch data"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/>
              <a:t># disconnect from server</a:t>
            </a:r>
          </a:p>
          <a:p>
            <a:pPr algn="l">
              <a:lnSpc>
                <a:spcPct val="90000"/>
              </a:lnSpc>
            </a:pPr>
            <a:r>
              <a:rPr lang="en-US" sz="1600" dirty="0" err="1"/>
              <a:t>db.close</a:t>
            </a:r>
            <a:r>
              <a:rPr lang="en-US" sz="1600" dirty="0"/>
              <a:t>()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083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257 - Fall 2012</a:t>
            </a:r>
            <a:endParaRPr lang="en-US"/>
          </a:p>
        </p:txBody>
      </p:sp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SELECT Conditions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=</a:t>
            </a:r>
            <a:r>
              <a:rPr lang="en-US" sz="2800"/>
              <a:t> equal to a particular value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&gt;=</a:t>
            </a:r>
            <a:r>
              <a:rPr lang="en-US" sz="2800"/>
              <a:t> greater than or equal to a particular value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&gt;</a:t>
            </a:r>
            <a:r>
              <a:rPr lang="en-US" sz="2800"/>
              <a:t> greater than a particular value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&lt;=</a:t>
            </a:r>
            <a:r>
              <a:rPr lang="en-US" sz="2800"/>
              <a:t> less than or equal to a particular value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&lt;&gt;</a:t>
            </a:r>
            <a:r>
              <a:rPr lang="en-US" sz="2800"/>
              <a:t> or </a:t>
            </a:r>
            <a:r>
              <a:rPr lang="en-US" sz="2800">
                <a:solidFill>
                  <a:srgbClr val="FF0000"/>
                </a:solidFill>
              </a:rPr>
              <a:t>!=</a:t>
            </a:r>
            <a:r>
              <a:rPr lang="en-US" sz="2800"/>
              <a:t> not equal to a particular value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LIKE</a:t>
            </a:r>
            <a:r>
              <a:rPr lang="en-US" sz="2800"/>
              <a:t> </a:t>
            </a:r>
            <a:r>
              <a:rPr lang="ja-JP" altLang="en-US" sz="2800">
                <a:solidFill>
                  <a:srgbClr val="FF3300"/>
                </a:solidFill>
                <a:latin typeface="Arial"/>
              </a:rPr>
              <a:t>‘</a:t>
            </a:r>
            <a:r>
              <a:rPr lang="en-US" sz="2800">
                <a:solidFill>
                  <a:srgbClr val="FF3300"/>
                </a:solidFill>
              </a:rPr>
              <a:t>%wom_n%</a:t>
            </a:r>
            <a:r>
              <a:rPr lang="ja-JP" altLang="en-US" sz="2800">
                <a:solidFill>
                  <a:srgbClr val="FF3300"/>
                </a:solidFill>
                <a:latin typeface="Arial"/>
              </a:rPr>
              <a:t>’</a:t>
            </a:r>
            <a:r>
              <a:rPr lang="en-US" sz="2800"/>
              <a:t>  (Note different wild card from Access)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opt1 SOUNDS LIKE opt2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IN (</a:t>
            </a:r>
            <a:r>
              <a:rPr lang="ja-JP" altLang="en-US" sz="2800">
                <a:solidFill>
                  <a:srgbClr val="FF3300"/>
                </a:solidFill>
                <a:latin typeface="Arial"/>
              </a:rPr>
              <a:t>‘</a:t>
            </a:r>
            <a:r>
              <a:rPr lang="en-US" sz="2800">
                <a:solidFill>
                  <a:srgbClr val="FF3300"/>
                </a:solidFill>
              </a:rPr>
              <a:t>opt1</a:t>
            </a:r>
            <a:r>
              <a:rPr lang="ja-JP" altLang="en-US" sz="2800">
                <a:solidFill>
                  <a:srgbClr val="FF3300"/>
                </a:solidFill>
                <a:latin typeface="Arial"/>
              </a:rPr>
              <a:t>’</a:t>
            </a:r>
            <a:r>
              <a:rPr lang="en-US" sz="2800">
                <a:solidFill>
                  <a:srgbClr val="FF3300"/>
                </a:solidFill>
              </a:rPr>
              <a:t>, </a:t>
            </a:r>
            <a:r>
              <a:rPr lang="ja-JP" altLang="en-US" sz="2800">
                <a:solidFill>
                  <a:srgbClr val="FF3300"/>
                </a:solidFill>
                <a:latin typeface="Arial"/>
              </a:rPr>
              <a:t>‘</a:t>
            </a:r>
            <a:r>
              <a:rPr lang="en-US" sz="2800">
                <a:solidFill>
                  <a:srgbClr val="FF3300"/>
                </a:solidFill>
              </a:rPr>
              <a:t>opt2</a:t>
            </a:r>
            <a:r>
              <a:rPr lang="ja-JP" altLang="en-US" sz="2800">
                <a:solidFill>
                  <a:srgbClr val="FF3300"/>
                </a:solidFill>
                <a:latin typeface="Arial"/>
              </a:rPr>
              <a:t>’</a:t>
            </a:r>
            <a:r>
              <a:rPr lang="en-US" sz="2800">
                <a:solidFill>
                  <a:srgbClr val="FF3300"/>
                </a:solidFill>
              </a:rPr>
              <a:t>,…,</a:t>
            </a:r>
            <a:r>
              <a:rPr lang="ja-JP" altLang="en-US" sz="2800">
                <a:solidFill>
                  <a:srgbClr val="FF3300"/>
                </a:solidFill>
                <a:latin typeface="Arial"/>
              </a:rPr>
              <a:t>’</a:t>
            </a:r>
            <a:r>
              <a:rPr lang="en-US" sz="2800">
                <a:solidFill>
                  <a:srgbClr val="FF3300"/>
                </a:solidFill>
              </a:rPr>
              <a:t>optn</a:t>
            </a:r>
            <a:r>
              <a:rPr lang="ja-JP" altLang="en-US" sz="2800">
                <a:solidFill>
                  <a:srgbClr val="FF3300"/>
                </a:solidFill>
                <a:latin typeface="Arial"/>
              </a:rPr>
              <a:t>’</a:t>
            </a:r>
            <a:r>
              <a:rPr lang="en-US" sz="2800">
                <a:solidFill>
                  <a:srgbClr val="FF33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BETWEEN opt1 AND opt2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IS NULL </a:t>
            </a:r>
            <a:r>
              <a:rPr lang="en-US" sz="2800"/>
              <a:t>or</a:t>
            </a:r>
            <a:r>
              <a:rPr lang="en-US" sz="2800">
                <a:solidFill>
                  <a:srgbClr val="FF3300"/>
                </a:solidFill>
              </a:rPr>
              <a:t> IS NOT NULL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5955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run any SQL…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914400"/>
            <a:ext cx="6304230" cy="5509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#!/</a:t>
            </a:r>
            <a:r>
              <a:rPr lang="en-US" sz="1600" dirty="0" err="1"/>
              <a:t>usr</a:t>
            </a:r>
            <a:r>
              <a:rPr lang="en-US" sz="1600" dirty="0"/>
              <a:t>/bin/</a:t>
            </a:r>
            <a:r>
              <a:rPr lang="en-US" sz="1600" dirty="0" smtClean="0"/>
              <a:t>python</a:t>
            </a:r>
            <a:endParaRPr lang="en-US" sz="1600" dirty="0"/>
          </a:p>
          <a:p>
            <a:pPr algn="l"/>
            <a:r>
              <a:rPr lang="en-US" sz="1600" dirty="0"/>
              <a:t>import </a:t>
            </a:r>
            <a:r>
              <a:rPr lang="en-US" sz="1600" dirty="0" err="1" smtClean="0"/>
              <a:t>MySQLdb</a:t>
            </a:r>
            <a:endParaRPr lang="en-US" sz="1600" dirty="0"/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# Open database connection</a:t>
            </a:r>
          </a:p>
          <a:p>
            <a:pPr algn="l"/>
            <a:r>
              <a:rPr lang="en-US" sz="1600" dirty="0" err="1"/>
              <a:t>db</a:t>
            </a:r>
            <a:r>
              <a:rPr lang="en-US" sz="1600" dirty="0"/>
              <a:t> = </a:t>
            </a:r>
            <a:r>
              <a:rPr lang="en-US" sz="1600" dirty="0" err="1"/>
              <a:t>MySQLdb.connect</a:t>
            </a:r>
            <a:r>
              <a:rPr lang="en-US" sz="1600" dirty="0"/>
              <a:t>("localhost","testuser","test123","TESTDB" )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# prepare a cursor object using cursor() method</a:t>
            </a:r>
          </a:p>
          <a:p>
            <a:pPr algn="l"/>
            <a:r>
              <a:rPr lang="en-US" sz="1600" dirty="0"/>
              <a:t>cursor = </a:t>
            </a:r>
            <a:r>
              <a:rPr lang="en-US" sz="1600" dirty="0" err="1"/>
              <a:t>db.cursor</a:t>
            </a:r>
            <a:r>
              <a:rPr lang="en-US" sz="1600" dirty="0"/>
              <a:t>()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# Drop table if it already exist using execute() method.</a:t>
            </a:r>
          </a:p>
          <a:p>
            <a:pPr algn="l"/>
            <a:r>
              <a:rPr lang="en-US" sz="1600" dirty="0" err="1"/>
              <a:t>cursor.execute</a:t>
            </a:r>
            <a:r>
              <a:rPr lang="en-US" sz="1600" dirty="0"/>
              <a:t>("DROP TABLE IF EXISTS EMPLOYEE")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# Create table as per requirement</a:t>
            </a:r>
          </a:p>
          <a:p>
            <a:pPr algn="l"/>
            <a:r>
              <a:rPr lang="en-US" sz="1600" dirty="0" err="1"/>
              <a:t>sql</a:t>
            </a:r>
            <a:r>
              <a:rPr lang="en-US" sz="1600" dirty="0"/>
              <a:t> = """CREATE TABLE EMPLOYEE (</a:t>
            </a:r>
          </a:p>
          <a:p>
            <a:pPr algn="l"/>
            <a:r>
              <a:rPr lang="en-US" sz="1600" dirty="0"/>
              <a:t>         FIRST_NAME  CHAR(20) NOT NULL,</a:t>
            </a:r>
          </a:p>
          <a:p>
            <a:pPr algn="l"/>
            <a:r>
              <a:rPr lang="en-US" sz="1600" dirty="0"/>
              <a:t>         LAST_NAME  CHAR(20),</a:t>
            </a:r>
          </a:p>
          <a:p>
            <a:pPr algn="l"/>
            <a:r>
              <a:rPr lang="en-US" sz="1600" dirty="0"/>
              <a:t>         AGE INT,  </a:t>
            </a:r>
          </a:p>
          <a:p>
            <a:pPr algn="l"/>
            <a:r>
              <a:rPr lang="en-US" sz="1600" dirty="0"/>
              <a:t>         SEX CHAR(1),</a:t>
            </a:r>
          </a:p>
          <a:p>
            <a:pPr algn="l"/>
            <a:r>
              <a:rPr lang="en-US" sz="1600" dirty="0"/>
              <a:t>         INCOME FLOAT )</a:t>
            </a:r>
            <a:r>
              <a:rPr lang="en-US" sz="1600" dirty="0" smtClean="0"/>
              <a:t>"””</a:t>
            </a:r>
            <a:endParaRPr lang="en-US" sz="1600" dirty="0"/>
          </a:p>
          <a:p>
            <a:pPr algn="l"/>
            <a:r>
              <a:rPr lang="en-US" sz="1600" dirty="0" err="1"/>
              <a:t>cursor.execute</a:t>
            </a:r>
            <a:r>
              <a:rPr lang="en-US" sz="1600" dirty="0"/>
              <a:t>(</a:t>
            </a:r>
            <a:r>
              <a:rPr lang="en-US" sz="1600" dirty="0" err="1"/>
              <a:t>sql</a:t>
            </a:r>
            <a:r>
              <a:rPr lang="en-US" sz="1600" dirty="0"/>
              <a:t>)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# disconnect from server</a:t>
            </a:r>
          </a:p>
          <a:p>
            <a:pPr algn="l"/>
            <a:r>
              <a:rPr lang="en-US" sz="1600" dirty="0" err="1"/>
              <a:t>db.close</a:t>
            </a:r>
            <a:r>
              <a:rPr lang="en-US" sz="16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292251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914400"/>
            <a:ext cx="6304230" cy="5636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dirty="0"/>
              <a:t>#!/</a:t>
            </a:r>
            <a:r>
              <a:rPr lang="en-US" sz="1600" dirty="0" err="1"/>
              <a:t>usr</a:t>
            </a:r>
            <a:r>
              <a:rPr lang="en-US" sz="1600" dirty="0"/>
              <a:t>/bin/python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/>
              <a:t>import </a:t>
            </a:r>
            <a:r>
              <a:rPr lang="en-US" sz="1600" dirty="0" err="1"/>
              <a:t>MySQLdb</a:t>
            </a:r>
            <a:endParaRPr lang="en-US" sz="1600" dirty="0"/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Open database connection</a:t>
            </a:r>
          </a:p>
          <a:p>
            <a:pPr algn="l">
              <a:lnSpc>
                <a:spcPct val="90000"/>
              </a:lnSpc>
            </a:pPr>
            <a:r>
              <a:rPr lang="en-US" sz="1600" dirty="0" err="1"/>
              <a:t>db</a:t>
            </a:r>
            <a:r>
              <a:rPr lang="en-US" sz="1600" dirty="0"/>
              <a:t> = </a:t>
            </a:r>
            <a:r>
              <a:rPr lang="en-US" sz="1600" dirty="0" err="1"/>
              <a:t>MySQLdb.connect</a:t>
            </a:r>
            <a:r>
              <a:rPr lang="en-US" sz="1600" dirty="0"/>
              <a:t>("localhost","testuser","test123","TESTDB" )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prepare a cursor object using cursor() method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cursor = </a:t>
            </a:r>
            <a:r>
              <a:rPr lang="en-US" sz="1600" dirty="0" err="1"/>
              <a:t>db.cursor</a:t>
            </a:r>
            <a:r>
              <a:rPr lang="en-US" sz="1600" dirty="0"/>
              <a:t>()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Prepare SQL query to INSERT a record into the database.</a:t>
            </a:r>
          </a:p>
          <a:p>
            <a:pPr algn="l">
              <a:lnSpc>
                <a:spcPct val="90000"/>
              </a:lnSpc>
            </a:pPr>
            <a:r>
              <a:rPr lang="en-US" sz="1600" dirty="0" err="1"/>
              <a:t>sql</a:t>
            </a:r>
            <a:r>
              <a:rPr lang="en-US" sz="1600" dirty="0"/>
              <a:t> = """INSERT INTO EMPLOYEE(FIRST_NAME,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   LAST_NAME, AGE, SEX, INCOME)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   VALUES ('Mac', 'Mohan', 20, 'M', 2000)"""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try:</a:t>
            </a: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   # Execute the SQL command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</a:t>
            </a:r>
            <a:r>
              <a:rPr lang="en-US" sz="1600" dirty="0" err="1"/>
              <a:t>cursor.execute</a:t>
            </a:r>
            <a:r>
              <a:rPr lang="en-US" sz="1600" dirty="0"/>
              <a:t>(</a:t>
            </a:r>
            <a:r>
              <a:rPr lang="en-US" sz="1600" dirty="0" err="1"/>
              <a:t>sql</a:t>
            </a:r>
            <a:r>
              <a:rPr lang="en-US" sz="1600" dirty="0"/>
              <a:t>)</a:t>
            </a: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   # Commit your changes in the database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</a:t>
            </a:r>
            <a:r>
              <a:rPr lang="en-US" sz="1600" dirty="0" err="1"/>
              <a:t>db.commit</a:t>
            </a:r>
            <a:r>
              <a:rPr lang="en-US" sz="1600" dirty="0"/>
              <a:t>()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except:</a:t>
            </a: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   # Rollback in case there is any error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</a:t>
            </a:r>
            <a:r>
              <a:rPr lang="en-US" sz="1600" dirty="0" err="1"/>
              <a:t>db.rollback</a:t>
            </a:r>
            <a:r>
              <a:rPr lang="en-US" sz="1600" dirty="0"/>
              <a:t>()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disconnect from server</a:t>
            </a:r>
          </a:p>
          <a:p>
            <a:pPr algn="l">
              <a:lnSpc>
                <a:spcPct val="90000"/>
              </a:lnSpc>
            </a:pPr>
            <a:r>
              <a:rPr lang="en-US" sz="1600" dirty="0" err="1"/>
              <a:t>db.close</a:t>
            </a:r>
            <a:r>
              <a:rPr lang="en-US" sz="16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585406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2013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90600"/>
            <a:ext cx="6304230" cy="5414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dirty="0"/>
              <a:t>#!/</a:t>
            </a:r>
            <a:r>
              <a:rPr lang="en-US" sz="1600" dirty="0" err="1"/>
              <a:t>usr</a:t>
            </a:r>
            <a:r>
              <a:rPr lang="en-US" sz="1600" dirty="0"/>
              <a:t>/bin/python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/>
              <a:t>import </a:t>
            </a:r>
            <a:r>
              <a:rPr lang="en-US" sz="1600" dirty="0" err="1"/>
              <a:t>MySQLdb</a:t>
            </a:r>
            <a:endParaRPr lang="en-US" sz="1600" dirty="0"/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Open database connection</a:t>
            </a:r>
          </a:p>
          <a:p>
            <a:pPr algn="l">
              <a:lnSpc>
                <a:spcPct val="90000"/>
              </a:lnSpc>
            </a:pPr>
            <a:r>
              <a:rPr lang="en-US" sz="1600" dirty="0" err="1"/>
              <a:t>db</a:t>
            </a:r>
            <a:r>
              <a:rPr lang="en-US" sz="1600" dirty="0"/>
              <a:t> = </a:t>
            </a:r>
            <a:r>
              <a:rPr lang="en-US" sz="1600" dirty="0" err="1"/>
              <a:t>MySQLdb.connect</a:t>
            </a:r>
            <a:r>
              <a:rPr lang="en-US" sz="1600" dirty="0"/>
              <a:t>("localhost","testuser","test123","TESTDB" )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prepare a cursor object using cursor() method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cursor = </a:t>
            </a:r>
            <a:r>
              <a:rPr lang="en-US" sz="1600" dirty="0" err="1"/>
              <a:t>db.cursor</a:t>
            </a:r>
            <a:r>
              <a:rPr lang="en-US" sz="1600" dirty="0"/>
              <a:t>()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Prepare SQL query to UPDATE required records</a:t>
            </a:r>
          </a:p>
          <a:p>
            <a:pPr algn="l">
              <a:lnSpc>
                <a:spcPct val="90000"/>
              </a:lnSpc>
            </a:pPr>
            <a:r>
              <a:rPr lang="en-US" sz="1600" dirty="0" err="1"/>
              <a:t>sql</a:t>
            </a:r>
            <a:r>
              <a:rPr lang="en-US" sz="1600" dirty="0"/>
              <a:t> = "UPDATE EMPLOYEE SET AGE = AGE + 1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                       WHERE SEX = '%c'" % ('M')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try:</a:t>
            </a: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   # Execute the SQL command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</a:t>
            </a:r>
            <a:r>
              <a:rPr lang="en-US" sz="1600" dirty="0" err="1"/>
              <a:t>cursor.execute</a:t>
            </a:r>
            <a:r>
              <a:rPr lang="en-US" sz="1600" dirty="0"/>
              <a:t>(</a:t>
            </a:r>
            <a:r>
              <a:rPr lang="en-US" sz="1600" dirty="0" err="1"/>
              <a:t>sql</a:t>
            </a:r>
            <a:r>
              <a:rPr lang="en-US" sz="1600" dirty="0"/>
              <a:t>)</a:t>
            </a: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   # Commit your changes in the database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</a:t>
            </a:r>
            <a:r>
              <a:rPr lang="en-US" sz="1600" dirty="0" err="1"/>
              <a:t>db.commit</a:t>
            </a:r>
            <a:r>
              <a:rPr lang="en-US" sz="1600" dirty="0"/>
              <a:t>()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except:</a:t>
            </a: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   # Rollback in case there is any error</a:t>
            </a:r>
          </a:p>
          <a:p>
            <a:pPr algn="l">
              <a:lnSpc>
                <a:spcPct val="90000"/>
              </a:lnSpc>
            </a:pPr>
            <a:r>
              <a:rPr lang="en-US" sz="1600" dirty="0"/>
              <a:t>   </a:t>
            </a:r>
            <a:r>
              <a:rPr lang="en-US" sz="1600" dirty="0" err="1"/>
              <a:t>db.rollback</a:t>
            </a:r>
            <a:r>
              <a:rPr lang="en-US" sz="1600" dirty="0"/>
              <a:t>()</a:t>
            </a:r>
          </a:p>
          <a:p>
            <a:pPr algn="l">
              <a:lnSpc>
                <a:spcPct val="90000"/>
              </a:lnSpc>
            </a:pPr>
            <a:endParaRPr lang="en-US" sz="1600" dirty="0"/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# disconnect from server</a:t>
            </a:r>
          </a:p>
          <a:p>
            <a:pPr algn="l">
              <a:lnSpc>
                <a:spcPct val="90000"/>
              </a:lnSpc>
            </a:pPr>
            <a:r>
              <a:rPr lang="en-US" sz="1600" dirty="0" err="1"/>
              <a:t>db.close</a:t>
            </a:r>
            <a:r>
              <a:rPr lang="en-US" sz="16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20740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257 - Fall 2012</a:t>
            </a:r>
            <a:endParaRPr lang="en-US"/>
          </a:p>
        </p:txBody>
      </p:sp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Aggregate (group by) Functions</a:t>
            </a:r>
          </a:p>
        </p:txBody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COUNT(dataitem)</a:t>
            </a:r>
          </a:p>
          <a:p>
            <a:pPr>
              <a:lnSpc>
                <a:spcPct val="90000"/>
              </a:lnSpc>
            </a:pPr>
            <a:r>
              <a:rPr lang="en-US"/>
              <a:t>COUNT(DISTINCT expr)</a:t>
            </a:r>
          </a:p>
          <a:p>
            <a:pPr>
              <a:lnSpc>
                <a:spcPct val="90000"/>
              </a:lnSpc>
            </a:pPr>
            <a:r>
              <a:rPr lang="en-US"/>
              <a:t>AVG(numbercolumn)</a:t>
            </a:r>
          </a:p>
          <a:p>
            <a:pPr>
              <a:lnSpc>
                <a:spcPct val="90000"/>
              </a:lnSpc>
            </a:pPr>
            <a:r>
              <a:rPr lang="en-US"/>
              <a:t>SUM(numbercolumn)</a:t>
            </a:r>
          </a:p>
          <a:p>
            <a:pPr>
              <a:lnSpc>
                <a:spcPct val="90000"/>
              </a:lnSpc>
            </a:pPr>
            <a:r>
              <a:rPr lang="en-US"/>
              <a:t>MAX(numbercolumn)</a:t>
            </a:r>
          </a:p>
          <a:p>
            <a:pPr>
              <a:lnSpc>
                <a:spcPct val="90000"/>
              </a:lnSpc>
            </a:pPr>
            <a:r>
              <a:rPr lang="en-US"/>
              <a:t>MIN(numbercolumn)</a:t>
            </a:r>
          </a:p>
          <a:p>
            <a:pPr>
              <a:lnSpc>
                <a:spcPct val="90000"/>
              </a:lnSpc>
            </a:pPr>
            <a:r>
              <a:rPr lang="en-US"/>
              <a:t>STDDEV(numbercolumn)</a:t>
            </a:r>
          </a:p>
          <a:p>
            <a:pPr>
              <a:lnSpc>
                <a:spcPct val="90000"/>
              </a:lnSpc>
            </a:pPr>
            <a:r>
              <a:rPr lang="en-US"/>
              <a:t>VARIANCE(numbercolumn)</a:t>
            </a:r>
          </a:p>
          <a:p>
            <a:pPr>
              <a:lnSpc>
                <a:spcPct val="90000"/>
              </a:lnSpc>
            </a:pPr>
            <a:r>
              <a:rPr lang="en-US"/>
              <a:t>and other variants of these…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06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257 - Fall 2012</a:t>
            </a:r>
            <a:endParaRPr lang="en-US"/>
          </a:p>
        </p:txBody>
      </p:sp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Functions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2905125" cy="4953000"/>
          </a:xfrm>
        </p:spPr>
        <p:txBody>
          <a:bodyPr/>
          <a:lstStyle/>
          <a:p>
            <a:r>
              <a:rPr lang="en-US" sz="2400"/>
              <a:t>ABS(n)</a:t>
            </a:r>
          </a:p>
          <a:p>
            <a:r>
              <a:rPr lang="en-US" sz="2400"/>
              <a:t>ACOS(n)</a:t>
            </a:r>
          </a:p>
          <a:p>
            <a:r>
              <a:rPr lang="en-US" sz="2400"/>
              <a:t>ASIN(n)</a:t>
            </a:r>
          </a:p>
          <a:p>
            <a:r>
              <a:rPr lang="en-US" sz="2400"/>
              <a:t>ATAN(n)</a:t>
            </a:r>
          </a:p>
          <a:p>
            <a:r>
              <a:rPr lang="en-US" sz="2400"/>
              <a:t>ATAN2(n, m)</a:t>
            </a:r>
          </a:p>
          <a:p>
            <a:r>
              <a:rPr lang="en-US" sz="2400"/>
              <a:t>CEIL(n)</a:t>
            </a:r>
          </a:p>
          <a:p>
            <a:r>
              <a:rPr lang="en-US" sz="2400"/>
              <a:t>COS(n)</a:t>
            </a:r>
          </a:p>
          <a:p>
            <a:r>
              <a:rPr lang="en-US" sz="2400"/>
              <a:t>COSH(n)</a:t>
            </a:r>
          </a:p>
          <a:p>
            <a:r>
              <a:rPr lang="en-US" sz="2400"/>
              <a:t>CONV(n, f-base,t-base)</a:t>
            </a:r>
          </a:p>
          <a:p>
            <a:r>
              <a:rPr lang="en-US" sz="2400"/>
              <a:t>COT(n)</a:t>
            </a:r>
          </a:p>
        </p:txBody>
      </p:sp>
      <p:sp>
        <p:nvSpPr>
          <p:cNvPr id="1118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981200"/>
            <a:ext cx="2438400" cy="4114800"/>
          </a:xfrm>
        </p:spPr>
        <p:txBody>
          <a:bodyPr/>
          <a:lstStyle/>
          <a:p>
            <a:r>
              <a:rPr lang="en-US" sz="2400"/>
              <a:t>ROUND(n)</a:t>
            </a:r>
          </a:p>
          <a:p>
            <a:r>
              <a:rPr lang="en-US" sz="2400"/>
              <a:t>SIGN(n)</a:t>
            </a:r>
          </a:p>
          <a:p>
            <a:r>
              <a:rPr lang="en-US" sz="2400"/>
              <a:t>SIN(n)</a:t>
            </a:r>
          </a:p>
          <a:p>
            <a:r>
              <a:rPr lang="en-US" sz="2400"/>
              <a:t> SINH(n)</a:t>
            </a:r>
          </a:p>
          <a:p>
            <a:r>
              <a:rPr lang="en-US" sz="2400"/>
              <a:t>SQRT(n)</a:t>
            </a:r>
          </a:p>
          <a:p>
            <a:r>
              <a:rPr lang="en-US" sz="2400"/>
              <a:t>TAN(n)</a:t>
            </a:r>
          </a:p>
          <a:p>
            <a:r>
              <a:rPr lang="en-US" sz="2400"/>
              <a:t> TANH(n)</a:t>
            </a:r>
          </a:p>
          <a:p>
            <a:r>
              <a:rPr lang="en-US" sz="2400"/>
              <a:t>TRUNCATE(n,m)</a:t>
            </a:r>
          </a:p>
        </p:txBody>
      </p:sp>
      <p:sp>
        <p:nvSpPr>
          <p:cNvPr id="1118213" name="Rectangle 5"/>
          <p:cNvSpPr>
            <a:spLocks noChangeArrowheads="1"/>
          </p:cNvSpPr>
          <p:nvPr/>
        </p:nvSpPr>
        <p:spPr bwMode="auto">
          <a:xfrm>
            <a:off x="3352800" y="1371600"/>
            <a:ext cx="274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DEGREES(n)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EXP(n)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EXP(n)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FLOOR(n)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LN(n)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LOG(n,b)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MOD(n)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PI()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POWER(n,p)</a:t>
            </a:r>
          </a:p>
        </p:txBody>
      </p:sp>
    </p:spTree>
    <p:extLst>
      <p:ext uri="{BB962C8B-B14F-4D97-AF65-F5344CB8AC3E}">
        <p14:creationId xmlns:p14="http://schemas.microsoft.com/office/powerpoint/2010/main" val="48445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257 - Fall 2012</a:t>
            </a:r>
            <a:endParaRPr lang="en-US"/>
          </a:p>
        </p:txBody>
      </p:sp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Character Functions returning character values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195763" cy="4953000"/>
          </a:xfrm>
        </p:spPr>
        <p:txBody>
          <a:bodyPr/>
          <a:lstStyle/>
          <a:p>
            <a:r>
              <a:rPr lang="en-US"/>
              <a:t>CHAR(n,…)</a:t>
            </a:r>
          </a:p>
          <a:p>
            <a:r>
              <a:rPr lang="en-US"/>
              <a:t>CONCAT(str1,str2,…)</a:t>
            </a:r>
          </a:p>
          <a:p>
            <a:r>
              <a:rPr lang="en-US"/>
              <a:t>LOWER(char)</a:t>
            </a:r>
          </a:p>
          <a:p>
            <a:r>
              <a:rPr lang="en-US"/>
              <a:t>LPAD(char, n,char2), RPAD(char, n,char2)</a:t>
            </a:r>
          </a:p>
          <a:p>
            <a:r>
              <a:rPr lang="en-US"/>
              <a:t>LTRIM(char, n, cset), RTRIM(char, n, cset)</a:t>
            </a:r>
          </a:p>
        </p:txBody>
      </p:sp>
      <p:sp>
        <p:nvSpPr>
          <p:cNvPr id="1120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219200"/>
            <a:ext cx="4033837" cy="4953000"/>
          </a:xfrm>
        </p:spPr>
        <p:txBody>
          <a:bodyPr/>
          <a:lstStyle/>
          <a:p>
            <a:r>
              <a:rPr lang="en-US"/>
              <a:t>REPLACE(char, srch, repl)</a:t>
            </a:r>
          </a:p>
          <a:p>
            <a:r>
              <a:rPr lang="en-US"/>
              <a:t>SOUNDEX(char)</a:t>
            </a:r>
          </a:p>
          <a:p>
            <a:r>
              <a:rPr lang="en-US"/>
              <a:t>SUBSTR(char, m, n)</a:t>
            </a:r>
          </a:p>
          <a:p>
            <a:r>
              <a:rPr lang="en-US"/>
              <a:t>UPPER(char)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257 - Fall 2012</a:t>
            </a:r>
            <a:endParaRPr lang="en-US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Character Function returning numeric values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3838" cy="4953000"/>
          </a:xfrm>
        </p:spPr>
        <p:txBody>
          <a:bodyPr/>
          <a:lstStyle/>
          <a:p>
            <a:r>
              <a:rPr lang="en-US"/>
              <a:t>ASCII(char)</a:t>
            </a:r>
          </a:p>
          <a:p>
            <a:r>
              <a:rPr lang="en-US"/>
              <a:t>INSTR(char1, char2)</a:t>
            </a:r>
          </a:p>
          <a:p>
            <a:r>
              <a:rPr lang="en-US"/>
              <a:t>LENGTH(char)</a:t>
            </a:r>
          </a:p>
          <a:p>
            <a:r>
              <a:rPr lang="en-US"/>
              <a:t>BIT_LENGTH(str)</a:t>
            </a:r>
          </a:p>
          <a:p>
            <a:r>
              <a:rPr lang="en-US"/>
              <a:t>CHAR_LENGTH(str)</a:t>
            </a:r>
          </a:p>
          <a:p>
            <a:r>
              <a:rPr lang="en-US"/>
              <a:t>LOCATE(substr,str)</a:t>
            </a:r>
          </a:p>
          <a:p>
            <a:r>
              <a:rPr lang="en-US"/>
              <a:t>LOCATE(substr,str,pos)</a:t>
            </a:r>
          </a:p>
          <a:p>
            <a:r>
              <a:rPr lang="en-US"/>
              <a:t>and many other variants.</a:t>
            </a:r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219200"/>
            <a:ext cx="4033837" cy="4953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4434</Words>
  <Application>Microsoft Macintosh PowerPoint</Application>
  <PresentationFormat>On-screen Show (4:3)</PresentationFormat>
  <Paragraphs>826</Paragraphs>
  <Slides>52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Default Design</vt:lpstr>
      <vt:lpstr>JDBC and Java Access to DBMS MySQLdb and Python Access to MySQL </vt:lpstr>
      <vt:lpstr>Lecture Outline</vt:lpstr>
      <vt:lpstr>Security  and Integrity Functions in Database Administration</vt:lpstr>
      <vt:lpstr>SELECT</vt:lpstr>
      <vt:lpstr>SELECT Conditions</vt:lpstr>
      <vt:lpstr>Aggregate (group by) Functions</vt:lpstr>
      <vt:lpstr>Numeric Functions</vt:lpstr>
      <vt:lpstr>Character Functions returning character values</vt:lpstr>
      <vt:lpstr>Character Function returning numeric values</vt:lpstr>
      <vt:lpstr>Date functions</vt:lpstr>
      <vt:lpstr>PHP Combined with MySQL</vt:lpstr>
      <vt:lpstr>Lecture Outline</vt:lpstr>
      <vt:lpstr>Java and JDBC</vt:lpstr>
      <vt:lpstr>JDBC Architecture</vt:lpstr>
      <vt:lpstr>JDBC</vt:lpstr>
      <vt:lpstr>JDBC Simple Java Implementation</vt:lpstr>
      <vt:lpstr>JDBC Simple Java Impl.</vt:lpstr>
      <vt:lpstr>JDBC Simple Java Impl.</vt:lpstr>
      <vt:lpstr>JDBC</vt:lpstr>
      <vt:lpstr>JDBC Resultset methods</vt:lpstr>
      <vt:lpstr>JDBC “GetXXX()” methods</vt:lpstr>
      <vt:lpstr>JDBC GetXXX() Methods</vt:lpstr>
      <vt:lpstr>JDBC GetXXX() Methods</vt:lpstr>
      <vt:lpstr>Large Object Handling</vt:lpstr>
      <vt:lpstr>JDBC Metadata</vt:lpstr>
      <vt:lpstr>JDBC access to other DBMS</vt:lpstr>
      <vt:lpstr>JDBC for MySQL</vt:lpstr>
      <vt:lpstr>Demo – JDBC for MySQL</vt:lpstr>
      <vt:lpstr>Python and MySQL </vt:lpstr>
      <vt:lpstr>SQLite3</vt:lpstr>
      <vt:lpstr>SQLite3</vt:lpstr>
      <vt:lpstr>SQLite3 Data types</vt:lpstr>
      <vt:lpstr>SQLite3 Command line</vt:lpstr>
      <vt:lpstr>Wildcard searching</vt:lpstr>
      <vt:lpstr>Create backups</vt:lpstr>
      <vt:lpstr>Creating Tables from Tables</vt:lpstr>
      <vt:lpstr>Using SQLite3 from Python</vt:lpstr>
      <vt:lpstr>SQLite3 from Python</vt:lpstr>
      <vt:lpstr>SQLite3 from Python</vt:lpstr>
      <vt:lpstr>SQLite3 from Python</vt:lpstr>
      <vt:lpstr>Another Example</vt:lpstr>
      <vt:lpstr>Retrieving Data</vt:lpstr>
      <vt:lpstr>Updating data</vt:lpstr>
      <vt:lpstr>Add another row…</vt:lpstr>
      <vt:lpstr>From the SQLite3 command line</vt:lpstr>
      <vt:lpstr>Use Aggregates to summarize data</vt:lpstr>
      <vt:lpstr>MySQLdb</vt:lpstr>
      <vt:lpstr>MySQLdb</vt:lpstr>
      <vt:lpstr>MySQLdb</vt:lpstr>
      <vt:lpstr>Can run any SQL…</vt:lpstr>
      <vt:lpstr>MySQLdb</vt:lpstr>
      <vt:lpstr>MySQLdb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Ray Larson</cp:lastModifiedBy>
  <cp:revision>206</cp:revision>
  <dcterms:created xsi:type="dcterms:W3CDTF">2002-08-26T07:08:49Z</dcterms:created>
  <dcterms:modified xsi:type="dcterms:W3CDTF">2014-10-16T19:39:25Z</dcterms:modified>
</cp:coreProperties>
</file>