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ppt/notesSlides/notesSlide23.xml" ContentType="application/vnd.openxmlformats-officedocument.presentationml.notesSlide+xml"/>
  <Override PartName="/ppt/embeddings/oleObject6.bin" ContentType="application/vnd.openxmlformats-officedocument.oleObject"/>
  <Override PartName="/ppt/notesSlides/notesSlide24.xml" ContentType="application/vnd.openxmlformats-officedocument.presentationml.notesSlide+xml"/>
  <Override PartName="/ppt/embeddings/oleObject7.bin" ContentType="application/vnd.openxmlformats-officedocument.oleObject"/>
  <Override PartName="/ppt/notesSlides/notesSlide25.xml" ContentType="application/vnd.openxmlformats-officedocument.presentationml.notesSlide+xml"/>
  <Override PartName="/ppt/embeddings/oleObject8.bin" ContentType="application/vnd.openxmlformats-officedocument.oleObject"/>
  <Override PartName="/ppt/notesSlides/notesSlide26.xml" ContentType="application/vnd.openxmlformats-officedocument.presentationml.notesSlide+xml"/>
  <Override PartName="/ppt/embeddings/oleObject9.bin" ContentType="application/vnd.openxmlformats-officedocument.oleObject"/>
  <Override PartName="/ppt/notesSlides/notesSlide27.xml" ContentType="application/vnd.openxmlformats-officedocument.presentationml.notesSlide+xml"/>
  <Override PartName="/ppt/embeddings/oleObject10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1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2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3.bin" ContentType="application/vnd.openxmlformats-officedocument.oleObject"/>
  <Override PartName="/ppt/notesSlides/notesSlide40.xml" ContentType="application/vnd.openxmlformats-officedocument.presentationml.notesSlide+xml"/>
  <Override PartName="/ppt/embeddings/oleObject14.bin" ContentType="application/vnd.openxmlformats-officedocument.oleObject"/>
  <Override PartName="/ppt/notesSlides/notesSlide41.xml" ContentType="application/vnd.openxmlformats-officedocument.presentationml.notesSlide+xml"/>
  <Override PartName="/ppt/embeddings/oleObject15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16.bin" ContentType="application/vnd.openxmlformats-officedocument.oleObject"/>
  <Override PartName="/ppt/notesSlides/notesSlide46.xml" ContentType="application/vnd.openxmlformats-officedocument.presentationml.notesSlide+xml"/>
  <Override PartName="/ppt/embeddings/oleObject17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18.bin" ContentType="application/vnd.openxmlformats-officedocument.oleObject"/>
  <Override PartName="/ppt/notesSlides/notesSlide50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21.bin" ContentType="application/vnd.openxmlformats-officedocument.oleObject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600" r:id="rId2"/>
    <p:sldId id="802" r:id="rId3"/>
    <p:sldId id="744" r:id="rId4"/>
    <p:sldId id="800" r:id="rId5"/>
    <p:sldId id="786" r:id="rId6"/>
    <p:sldId id="787" r:id="rId7"/>
    <p:sldId id="788" r:id="rId8"/>
    <p:sldId id="791" r:id="rId9"/>
    <p:sldId id="793" r:id="rId10"/>
    <p:sldId id="794" r:id="rId11"/>
    <p:sldId id="795" r:id="rId12"/>
    <p:sldId id="796" r:id="rId13"/>
    <p:sldId id="797" r:id="rId14"/>
    <p:sldId id="798" r:id="rId15"/>
    <p:sldId id="780" r:id="rId16"/>
    <p:sldId id="763" r:id="rId17"/>
    <p:sldId id="765" r:id="rId18"/>
    <p:sldId id="764" r:id="rId19"/>
    <p:sldId id="766" r:id="rId20"/>
    <p:sldId id="767" r:id="rId21"/>
    <p:sldId id="768" r:id="rId22"/>
    <p:sldId id="769" r:id="rId23"/>
    <p:sldId id="770" r:id="rId24"/>
    <p:sldId id="771" r:id="rId25"/>
    <p:sldId id="772" r:id="rId26"/>
    <p:sldId id="773" r:id="rId27"/>
    <p:sldId id="774" r:id="rId28"/>
    <p:sldId id="775" r:id="rId29"/>
    <p:sldId id="776" r:id="rId30"/>
    <p:sldId id="746" r:id="rId31"/>
    <p:sldId id="682" r:id="rId32"/>
    <p:sldId id="683" r:id="rId33"/>
    <p:sldId id="684" r:id="rId34"/>
    <p:sldId id="685" r:id="rId35"/>
    <p:sldId id="686" r:id="rId36"/>
    <p:sldId id="687" r:id="rId37"/>
    <p:sldId id="688" r:id="rId38"/>
    <p:sldId id="689" r:id="rId39"/>
    <p:sldId id="690" r:id="rId40"/>
    <p:sldId id="691" r:id="rId41"/>
    <p:sldId id="692" r:id="rId42"/>
    <p:sldId id="693" r:id="rId43"/>
    <p:sldId id="694" r:id="rId44"/>
    <p:sldId id="695" r:id="rId45"/>
    <p:sldId id="696" r:id="rId46"/>
    <p:sldId id="697" r:id="rId47"/>
    <p:sldId id="698" r:id="rId48"/>
    <p:sldId id="699" r:id="rId49"/>
    <p:sldId id="700" r:id="rId50"/>
    <p:sldId id="701" r:id="rId51"/>
    <p:sldId id="702" r:id="rId52"/>
    <p:sldId id="703" r:id="rId53"/>
    <p:sldId id="704" r:id="rId54"/>
    <p:sldId id="705" r:id="rId55"/>
    <p:sldId id="706" r:id="rId56"/>
    <p:sldId id="748" r:id="rId57"/>
    <p:sldId id="707" r:id="rId58"/>
    <p:sldId id="749" r:id="rId59"/>
    <p:sldId id="750" r:id="rId60"/>
    <p:sldId id="751" r:id="rId61"/>
    <p:sldId id="752" r:id="rId62"/>
    <p:sldId id="753" r:id="rId63"/>
    <p:sldId id="754" r:id="rId64"/>
    <p:sldId id="755" r:id="rId65"/>
    <p:sldId id="799" r:id="rId66"/>
    <p:sldId id="784" r:id="rId67"/>
    <p:sldId id="781" r:id="rId68"/>
    <p:sldId id="782" r:id="rId69"/>
    <p:sldId id="783" r:id="rId70"/>
    <p:sldId id="747" r:id="rId7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99" autoAdjust="0"/>
    <p:restoredTop sz="90929"/>
  </p:normalViewPr>
  <p:slideViewPr>
    <p:cSldViewPr>
      <p:cViewPr varScale="1">
        <p:scale>
          <a:sx n="115" d="100"/>
          <a:sy n="115" d="100"/>
        </p:scale>
        <p:origin x="-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F2CEB-CEDD-764D-A4B4-5424FB8C4827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942C7-2B13-E644-A898-13CBEBDD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25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060FB-E1FD-194B-AA18-857CECC73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7AB60-1699-A247-A1AB-91436B6ED650}" type="slidenum">
              <a:rPr lang="en-US"/>
              <a:pPr/>
              <a:t>1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78A17-AEA1-BA48-A157-755D3ED3E351}" type="slidenum">
              <a:rPr lang="en-US"/>
              <a:pPr/>
              <a:t>11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C50B7-0D40-8548-872D-6FB17E9AB155}" type="slidenum">
              <a:rPr lang="en-US"/>
              <a:pPr/>
              <a:t>12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FCA4-68D3-3A4F-A2D5-43194EBECEF1}" type="slidenum">
              <a:rPr lang="en-US"/>
              <a:pPr/>
              <a:t>13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D22ED-2966-D34C-8507-FCB1904C555C}" type="slidenum">
              <a:rPr lang="en-US"/>
              <a:pPr/>
              <a:t>14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A4D19-7E88-3B44-9CDF-100F9F37EF24}" type="slidenum">
              <a:rPr lang="en-US"/>
              <a:pPr/>
              <a:t>15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28CC1-5C93-CD4D-942E-D99BD76ECC24}" type="slidenum">
              <a:rPr lang="en-US"/>
              <a:pPr/>
              <a:t>16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E5ABF-B890-8343-B0A6-B0BE2A0476F6}" type="slidenum">
              <a:rPr lang="en-US"/>
              <a:pPr/>
              <a:t>17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37AE0-877A-8D4E-BA76-16A900F3F576}" type="slidenum">
              <a:rPr lang="en-US"/>
              <a:pPr/>
              <a:t>18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01B1D-017B-524C-B09A-845BE8A59705}" type="slidenum">
              <a:rPr lang="en-US"/>
              <a:pPr/>
              <a:t>19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64D61-4A95-0946-A761-0C5DF04EC580}" type="slidenum">
              <a:rPr lang="en-US"/>
              <a:pPr/>
              <a:t>20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D367F-517A-DA44-B299-05AE77DD1F3D}" type="slidenum">
              <a:rPr lang="en-US"/>
              <a:pPr/>
              <a:t>3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AC9A1-C334-7448-910C-A64EA7AF71CA}" type="slidenum">
              <a:rPr lang="en-US"/>
              <a:pPr/>
              <a:t>21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4BF5-0E8A-C844-8FC8-42E10B5DBAF7}" type="slidenum">
              <a:rPr lang="en-US"/>
              <a:pPr/>
              <a:t>22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34DD3-8A89-D541-8E65-F9AF647BCCE4}" type="slidenum">
              <a:rPr lang="en-US"/>
              <a:pPr/>
              <a:t>23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348DB-7916-ED4D-8A19-5D7C2DB8C21F}" type="slidenum">
              <a:rPr lang="en-US"/>
              <a:pPr/>
              <a:t>24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B3278-B98B-7D48-BF1D-CBF15C05F8F9}" type="slidenum">
              <a:rPr lang="en-US"/>
              <a:pPr/>
              <a:t>25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E87CC-B411-4246-896D-61A2B028532C}" type="slidenum">
              <a:rPr lang="en-US"/>
              <a:pPr/>
              <a:t>26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9570E-BCD9-FF47-8D39-F8C0B8C700EA}" type="slidenum">
              <a:rPr lang="en-US"/>
              <a:pPr/>
              <a:t>27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3092E-1136-F64B-9876-F107BA09994A}" type="slidenum">
              <a:rPr lang="en-US"/>
              <a:pPr/>
              <a:t>28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71FC0-C60F-0A4C-8C95-EEF80C84BF26}" type="slidenum">
              <a:rPr lang="en-US"/>
              <a:pPr/>
              <a:t>29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DC66D-85C2-7941-8E1F-BFFB8A2B452B}" type="slidenum">
              <a:rPr lang="en-US"/>
              <a:pPr/>
              <a:t>30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54A6-BB9B-B745-B593-9A05BF423E46}" type="slidenum">
              <a:rPr lang="en-US"/>
              <a:pPr/>
              <a:t>4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CEE6F-772A-6140-9A85-6C4F3FD9AA9A}" type="slidenum">
              <a:rPr lang="en-US"/>
              <a:pPr/>
              <a:t>31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AEED7-4011-424D-8D13-F31D0AB5C33B}" type="slidenum">
              <a:rPr lang="en-US"/>
              <a:pPr/>
              <a:t>32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840D2-571C-1B4B-B728-B99A16395465}" type="slidenum">
              <a:rPr lang="en-US"/>
              <a:pPr/>
              <a:t>33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258DB-32CF-C042-BBA6-0719A0FE2740}" type="slidenum">
              <a:rPr lang="en-US"/>
              <a:pPr/>
              <a:t>34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0D111-EB8C-E044-982E-64F2DEB277C8}" type="slidenum">
              <a:rPr lang="en-US"/>
              <a:pPr/>
              <a:t>35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B3E9-8397-DD4D-9178-BEA766B3D5CC}" type="slidenum">
              <a:rPr lang="en-US"/>
              <a:pPr/>
              <a:t>36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9948A-B492-2544-B335-87114287A87E}" type="slidenum">
              <a:rPr lang="en-US"/>
              <a:pPr/>
              <a:t>37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B4EF-8246-C34A-BC4F-5013BE27C626}" type="slidenum">
              <a:rPr lang="en-US"/>
              <a:pPr/>
              <a:t>38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32C18-AF21-AA4C-8082-7E9DA37495A5}" type="slidenum">
              <a:rPr lang="en-US"/>
              <a:pPr/>
              <a:t>39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22FA4-642C-C84C-B2E6-F5BF174994A4}" type="slidenum">
              <a:rPr lang="en-US"/>
              <a:pPr/>
              <a:t>40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23061-046B-134C-8010-0AAE56F73FCC}" type="slidenum">
              <a:rPr lang="en-US"/>
              <a:pPr/>
              <a:t>5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5D717-E80E-9746-B87E-9C3F98F0914D}" type="slidenum">
              <a:rPr lang="en-US"/>
              <a:pPr/>
              <a:t>41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EB22-4895-B443-A818-6E2CCF80BA5A}" type="slidenum">
              <a:rPr lang="en-US"/>
              <a:pPr/>
              <a:t>42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2CF0-F534-AB48-ACE3-965BB7B429D1}" type="slidenum">
              <a:rPr lang="en-US"/>
              <a:pPr/>
              <a:t>43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6CA75-C6AB-5B46-B95B-2C84879461CF}" type="slidenum">
              <a:rPr lang="en-US"/>
              <a:pPr/>
              <a:t>44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6C921-2B44-464C-B2EB-4C7349902005}" type="slidenum">
              <a:rPr lang="en-US"/>
              <a:pPr/>
              <a:t>45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DC69A-48DF-454B-90E0-0D651DFFB300}" type="slidenum">
              <a:rPr lang="en-US"/>
              <a:pPr/>
              <a:t>46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2713B-D7C3-A74F-B62D-93DD2147435C}" type="slidenum">
              <a:rPr lang="en-US"/>
              <a:pPr/>
              <a:t>47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BE847-77C9-9943-ADC1-7EC7DCB883C6}" type="slidenum">
              <a:rPr lang="en-US"/>
              <a:pPr/>
              <a:t>48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6B4E1-7835-EB44-B910-B1FDD1ADAE1F}" type="slidenum">
              <a:rPr lang="en-US"/>
              <a:pPr/>
              <a:t>49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A6823-ABF8-BE46-89E8-8E2E166E4693}" type="slidenum">
              <a:rPr lang="en-US"/>
              <a:pPr/>
              <a:t>50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26EE9-0778-D34C-BE51-96B83C330EB1}" type="slidenum">
              <a:rPr lang="en-US"/>
              <a:pPr/>
              <a:t>6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65FCC-BE83-FB44-8616-B5812CF27132}" type="slidenum">
              <a:rPr lang="en-US"/>
              <a:pPr/>
              <a:t>51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D26C8-A3D5-6A41-91F6-3A1877827825}" type="slidenum">
              <a:rPr lang="en-US"/>
              <a:pPr/>
              <a:t>52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C37F0-C378-C643-8E48-35FEF1B93194}" type="slidenum">
              <a:rPr lang="en-US"/>
              <a:pPr/>
              <a:t>53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0A35C-3B88-5F4A-9C5B-F11AFB6FDA72}" type="slidenum">
              <a:rPr lang="en-US"/>
              <a:pPr/>
              <a:t>54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B316A-C56A-ED45-8812-DBCAD81483D9}" type="slidenum">
              <a:rPr lang="en-US"/>
              <a:pPr/>
              <a:t>55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EBB62-BB91-9047-8588-9F010566D8FE}" type="slidenum">
              <a:rPr lang="en-US"/>
              <a:pPr/>
              <a:t>56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38E1B-E97E-664E-8FD4-A20E54AE206E}" type="slidenum">
              <a:rPr lang="en-US"/>
              <a:pPr/>
              <a:t>57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30B92-2FB6-3A42-9440-32C5A5DDD568}" type="slidenum">
              <a:rPr lang="en-US"/>
              <a:pPr/>
              <a:t>58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73866-E18A-CA47-807D-B853E3E0545A}" type="slidenum">
              <a:rPr lang="en-US"/>
              <a:pPr/>
              <a:t>59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85017-3C37-424B-A837-A14145BA5E47}" type="slidenum">
              <a:rPr lang="en-US"/>
              <a:pPr/>
              <a:t>60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35EDE-48BC-E54B-8A67-878070A9C00C}" type="slidenum">
              <a:rPr lang="en-US"/>
              <a:pPr/>
              <a:t>7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FB491-2433-9E4B-ADDA-4CFC22A4C23F}" type="slidenum">
              <a:rPr lang="en-US"/>
              <a:pPr/>
              <a:t>61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798BD-4270-B94A-935E-41B4C6BDD602}" type="slidenum">
              <a:rPr lang="en-US"/>
              <a:pPr/>
              <a:t>62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7A0B8-348A-6D43-A15F-2C2A349D9EC4}" type="slidenum">
              <a:rPr lang="en-US"/>
              <a:pPr/>
              <a:t>63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877E9-803E-ED40-B117-9F791B089EEA}" type="slidenum">
              <a:rPr lang="en-US"/>
              <a:pPr/>
              <a:t>64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9E300-99EE-ED4B-BBA1-9CC359E0EDD9}" type="slidenum">
              <a:rPr lang="en-US"/>
              <a:pPr/>
              <a:t>66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EE749-F174-1E40-93C8-2D70CABB8F4E}" type="slidenum">
              <a:rPr lang="en-US"/>
              <a:pPr/>
              <a:t>67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63045-9728-EF4A-B058-C2987F4049E6}" type="slidenum">
              <a:rPr lang="en-US"/>
              <a:pPr/>
              <a:t>68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40AB9-D6EA-2D40-9611-D879C98611F3}" type="slidenum">
              <a:rPr lang="en-US"/>
              <a:pPr/>
              <a:t>69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358D-092B-A64F-A143-E9AE47891427}" type="slidenum">
              <a:rPr lang="en-US"/>
              <a:pPr/>
              <a:t>70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5AD6-D867-CE46-B651-71D5B85AE7C5}" type="slidenum">
              <a:rPr lang="en-US"/>
              <a:pPr/>
              <a:t>8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CCB5D-42DB-2344-835D-730FFB7338CD}" type="slidenum">
              <a:rPr lang="en-US"/>
              <a:pPr/>
              <a:t>9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CDA8-DEA6-A846-AC05-DCCFEBA4FC41}" type="slidenum">
              <a:rPr lang="en-US"/>
              <a:pPr/>
              <a:t>10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IS 257 – Fall 2014</a:t>
            </a:r>
            <a:endParaRPr lang="en-US"/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2014.09.18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EF7183E8-D409-4A41-84DB-CB4E19F07128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Database Design: Logical Models: Normalization and The Relational Model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University of California, Berkeley</a:t>
            </a:r>
          </a:p>
          <a:p>
            <a:r>
              <a:rPr lang="en-US" sz="2800"/>
              <a:t>School of Information </a:t>
            </a:r>
          </a:p>
          <a:p>
            <a:r>
              <a:rPr lang="en-US" sz="2800" i="1"/>
              <a:t>IS 257: Database Management</a:t>
            </a:r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Associations: Binary Relationship</a:t>
            </a:r>
          </a:p>
        </p:txBody>
      </p:sp>
      <p:grpSp>
        <p:nvGrpSpPr>
          <p:cNvPr id="752643" name="Group 3"/>
          <p:cNvGrpSpPr>
            <a:grpSpLocks/>
          </p:cNvGrpSpPr>
          <p:nvPr/>
        </p:nvGrpSpPr>
        <p:grpSpPr bwMode="auto">
          <a:xfrm>
            <a:off x="457200" y="1524000"/>
            <a:ext cx="8229600" cy="1412875"/>
            <a:chOff x="288" y="1008"/>
            <a:chExt cx="5184" cy="890"/>
          </a:xfrm>
        </p:grpSpPr>
        <p:sp>
          <p:nvSpPr>
            <p:cNvPr id="752644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Employee</a:t>
              </a:r>
            </a:p>
          </p:txBody>
        </p:sp>
        <p:sp>
          <p:nvSpPr>
            <p:cNvPr id="752645" name="Rectangle 5"/>
            <p:cNvSpPr>
              <a:spLocks noChangeArrowheads="1"/>
            </p:cNvSpPr>
            <p:nvPr/>
          </p:nvSpPr>
          <p:spPr bwMode="auto">
            <a:xfrm>
              <a:off x="436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Parking</a:t>
              </a:r>
            </a:p>
            <a:p>
              <a:pPr eaLnBrk="0" hangingPunct="0"/>
              <a:r>
                <a:rPr lang="en-US"/>
                <a:t>Place</a:t>
              </a:r>
            </a:p>
          </p:txBody>
        </p:sp>
        <p:cxnSp>
          <p:nvCxnSpPr>
            <p:cNvPr id="752646" name="AutoShape 6"/>
            <p:cNvCxnSpPr>
              <a:cxnSpLocks noChangeShapeType="1"/>
              <a:stCxn id="752644" idx="3"/>
              <a:endCxn id="752645" idx="1"/>
            </p:cNvCxnSpPr>
            <p:nvPr/>
          </p:nvCxnSpPr>
          <p:spPr bwMode="auto">
            <a:xfrm>
              <a:off x="1392" y="1344"/>
              <a:ext cx="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2647" name="Text Box 7"/>
            <p:cNvSpPr txBox="1">
              <a:spLocks noChangeArrowheads="1"/>
            </p:cNvSpPr>
            <p:nvPr/>
          </p:nvSpPr>
          <p:spPr bwMode="auto">
            <a:xfrm>
              <a:off x="2342" y="1610"/>
              <a:ext cx="9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One-to-one</a:t>
              </a:r>
            </a:p>
          </p:txBody>
        </p:sp>
        <p:sp>
          <p:nvSpPr>
            <p:cNvPr id="752648" name="Text Box 8"/>
            <p:cNvSpPr txBox="1">
              <a:spLocks noChangeArrowheads="1"/>
            </p:cNvSpPr>
            <p:nvPr/>
          </p:nvSpPr>
          <p:spPr bwMode="auto">
            <a:xfrm>
              <a:off x="2246" y="1082"/>
              <a:ext cx="9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Is-assigned</a:t>
              </a:r>
            </a:p>
          </p:txBody>
        </p:sp>
        <p:sp>
          <p:nvSpPr>
            <p:cNvPr id="752649" name="AutoShape 9"/>
            <p:cNvSpPr>
              <a:spLocks noChangeArrowheads="1"/>
            </p:cNvSpPr>
            <p:nvPr/>
          </p:nvSpPr>
          <p:spPr bwMode="auto">
            <a:xfrm rot="5400000">
              <a:off x="3264" y="1104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50" name="Text Box 10"/>
            <p:cNvSpPr txBox="1">
              <a:spLocks noChangeArrowheads="1"/>
            </p:cNvSpPr>
            <p:nvPr/>
          </p:nvSpPr>
          <p:spPr bwMode="auto">
            <a:xfrm>
              <a:off x="1382" y="108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  <p:sp>
          <p:nvSpPr>
            <p:cNvPr id="752651" name="Text Box 11"/>
            <p:cNvSpPr txBox="1">
              <a:spLocks noChangeArrowheads="1"/>
            </p:cNvSpPr>
            <p:nvPr/>
          </p:nvSpPr>
          <p:spPr bwMode="auto">
            <a:xfrm>
              <a:off x="3984" y="110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</p:grpSp>
      <p:grpSp>
        <p:nvGrpSpPr>
          <p:cNvPr id="752652" name="Group 12"/>
          <p:cNvGrpSpPr>
            <a:grpSpLocks/>
          </p:cNvGrpSpPr>
          <p:nvPr/>
        </p:nvGrpSpPr>
        <p:grpSpPr bwMode="auto">
          <a:xfrm>
            <a:off x="533400" y="3200400"/>
            <a:ext cx="8229600" cy="1412875"/>
            <a:chOff x="288" y="1008"/>
            <a:chExt cx="5184" cy="890"/>
          </a:xfrm>
        </p:grpSpPr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8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Product</a:t>
              </a:r>
            </a:p>
            <a:p>
              <a:pPr eaLnBrk="0" hangingPunct="0"/>
              <a:r>
                <a:rPr lang="en-US"/>
                <a:t>Line</a:t>
              </a: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436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Product</a:t>
              </a:r>
            </a:p>
          </p:txBody>
        </p:sp>
        <p:cxnSp>
          <p:nvCxnSpPr>
            <p:cNvPr id="752655" name="AutoShape 15"/>
            <p:cNvCxnSpPr>
              <a:cxnSpLocks noChangeShapeType="1"/>
              <a:stCxn id="752653" idx="3"/>
              <a:endCxn id="752654" idx="1"/>
            </p:cNvCxnSpPr>
            <p:nvPr/>
          </p:nvCxnSpPr>
          <p:spPr bwMode="auto">
            <a:xfrm>
              <a:off x="1392" y="1344"/>
              <a:ext cx="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2656" name="Text Box 16"/>
            <p:cNvSpPr txBox="1">
              <a:spLocks noChangeArrowheads="1"/>
            </p:cNvSpPr>
            <p:nvPr/>
          </p:nvSpPr>
          <p:spPr bwMode="auto">
            <a:xfrm>
              <a:off x="2342" y="1610"/>
              <a:ext cx="1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One-to-many</a:t>
              </a:r>
            </a:p>
          </p:txBody>
        </p:sp>
        <p:sp>
          <p:nvSpPr>
            <p:cNvPr id="752657" name="Text Box 17"/>
            <p:cNvSpPr txBox="1">
              <a:spLocks noChangeArrowheads="1"/>
            </p:cNvSpPr>
            <p:nvPr/>
          </p:nvSpPr>
          <p:spPr bwMode="auto">
            <a:xfrm>
              <a:off x="2246" y="1082"/>
              <a:ext cx="7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contains</a:t>
              </a:r>
            </a:p>
          </p:txBody>
        </p:sp>
        <p:sp>
          <p:nvSpPr>
            <p:cNvPr id="752658" name="AutoShape 18"/>
            <p:cNvSpPr>
              <a:spLocks noChangeArrowheads="1"/>
            </p:cNvSpPr>
            <p:nvPr/>
          </p:nvSpPr>
          <p:spPr bwMode="auto">
            <a:xfrm rot="5400000">
              <a:off x="3264" y="1104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59" name="Text Box 19"/>
            <p:cNvSpPr txBox="1">
              <a:spLocks noChangeArrowheads="1"/>
            </p:cNvSpPr>
            <p:nvPr/>
          </p:nvSpPr>
          <p:spPr bwMode="auto">
            <a:xfrm>
              <a:off x="1382" y="108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1</a:t>
              </a:r>
            </a:p>
          </p:txBody>
        </p:sp>
        <p:sp>
          <p:nvSpPr>
            <p:cNvPr id="752660" name="Text Box 20"/>
            <p:cNvSpPr txBox="1">
              <a:spLocks noChangeArrowheads="1"/>
            </p:cNvSpPr>
            <p:nvPr/>
          </p:nvSpPr>
          <p:spPr bwMode="auto">
            <a:xfrm>
              <a:off x="3984" y="110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   *</a:t>
              </a:r>
            </a:p>
          </p:txBody>
        </p:sp>
      </p:grpSp>
      <p:grpSp>
        <p:nvGrpSpPr>
          <p:cNvPr id="752661" name="Group 21"/>
          <p:cNvGrpSpPr>
            <a:grpSpLocks/>
          </p:cNvGrpSpPr>
          <p:nvPr/>
        </p:nvGrpSpPr>
        <p:grpSpPr bwMode="auto">
          <a:xfrm>
            <a:off x="609600" y="4876800"/>
            <a:ext cx="8229600" cy="1412875"/>
            <a:chOff x="288" y="1008"/>
            <a:chExt cx="5184" cy="890"/>
          </a:xfrm>
        </p:grpSpPr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28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Student</a:t>
              </a: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436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Course</a:t>
              </a:r>
            </a:p>
          </p:txBody>
        </p:sp>
        <p:cxnSp>
          <p:nvCxnSpPr>
            <p:cNvPr id="752664" name="AutoShape 24"/>
            <p:cNvCxnSpPr>
              <a:cxnSpLocks noChangeShapeType="1"/>
              <a:stCxn id="752662" idx="3"/>
              <a:endCxn id="752663" idx="1"/>
            </p:cNvCxnSpPr>
            <p:nvPr/>
          </p:nvCxnSpPr>
          <p:spPr bwMode="auto">
            <a:xfrm>
              <a:off x="1392" y="1344"/>
              <a:ext cx="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2665" name="Text Box 25"/>
            <p:cNvSpPr txBox="1">
              <a:spLocks noChangeArrowheads="1"/>
            </p:cNvSpPr>
            <p:nvPr/>
          </p:nvSpPr>
          <p:spPr bwMode="auto">
            <a:xfrm>
              <a:off x="2342" y="1610"/>
              <a:ext cx="12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Many-to-many</a:t>
              </a:r>
            </a:p>
          </p:txBody>
        </p:sp>
        <p:sp>
          <p:nvSpPr>
            <p:cNvPr id="752666" name="Text Box 26"/>
            <p:cNvSpPr txBox="1">
              <a:spLocks noChangeArrowheads="1"/>
            </p:cNvSpPr>
            <p:nvPr/>
          </p:nvSpPr>
          <p:spPr bwMode="auto">
            <a:xfrm>
              <a:off x="2246" y="1082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Registers-for</a:t>
              </a:r>
            </a:p>
          </p:txBody>
        </p:sp>
        <p:sp>
          <p:nvSpPr>
            <p:cNvPr id="752667" name="AutoShape 27"/>
            <p:cNvSpPr>
              <a:spLocks noChangeArrowheads="1"/>
            </p:cNvSpPr>
            <p:nvPr/>
          </p:nvSpPr>
          <p:spPr bwMode="auto">
            <a:xfrm rot="5400000">
              <a:off x="3264" y="1104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68" name="Text Box 28"/>
            <p:cNvSpPr txBox="1">
              <a:spLocks noChangeArrowheads="1"/>
            </p:cNvSpPr>
            <p:nvPr/>
          </p:nvSpPr>
          <p:spPr bwMode="auto">
            <a:xfrm>
              <a:off x="1382" y="108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*</a:t>
              </a:r>
            </a:p>
          </p:txBody>
        </p:sp>
        <p:sp>
          <p:nvSpPr>
            <p:cNvPr id="752669" name="Text Box 29"/>
            <p:cNvSpPr txBox="1">
              <a:spLocks noChangeArrowheads="1"/>
            </p:cNvSpPr>
            <p:nvPr/>
          </p:nvSpPr>
          <p:spPr bwMode="auto">
            <a:xfrm>
              <a:off x="3984" y="110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   *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Associations: Ternary Relationships</a:t>
            </a:r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53340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Vendor</a:t>
            </a:r>
          </a:p>
        </p:txBody>
      </p:sp>
      <p:sp>
        <p:nvSpPr>
          <p:cNvPr id="754692" name="Rectangle 4"/>
          <p:cNvSpPr>
            <a:spLocks noChangeArrowheads="1"/>
          </p:cNvSpPr>
          <p:nvPr/>
        </p:nvSpPr>
        <p:spPr bwMode="auto">
          <a:xfrm>
            <a:off x="701040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Warehouse</a:t>
            </a:r>
          </a:p>
        </p:txBody>
      </p:sp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3794125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/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2270125" y="4460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4695" name="Text Box 7"/>
          <p:cNvSpPr txBox="1">
            <a:spLocks noChangeArrowheads="1"/>
          </p:cNvSpPr>
          <p:nvPr/>
        </p:nvSpPr>
        <p:spPr bwMode="auto">
          <a:xfrm>
            <a:off x="6400800" y="4495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4696" name="AutoShape 8"/>
          <p:cNvSpPr>
            <a:spLocks noChangeArrowheads="1"/>
          </p:cNvSpPr>
          <p:nvPr/>
        </p:nvSpPr>
        <p:spPr bwMode="auto">
          <a:xfrm>
            <a:off x="3810000" y="4343400"/>
            <a:ext cx="16002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Supplies</a:t>
            </a:r>
          </a:p>
        </p:txBody>
      </p:sp>
      <p:sp>
        <p:nvSpPr>
          <p:cNvPr id="754697" name="Rectangle 9"/>
          <p:cNvSpPr>
            <a:spLocks noChangeArrowheads="1"/>
          </p:cNvSpPr>
          <p:nvPr/>
        </p:nvSpPr>
        <p:spPr bwMode="auto">
          <a:xfrm>
            <a:off x="3733800" y="21336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Part</a:t>
            </a:r>
          </a:p>
        </p:txBody>
      </p:sp>
      <p:sp>
        <p:nvSpPr>
          <p:cNvPr id="754698" name="Text Box 10"/>
          <p:cNvSpPr txBox="1">
            <a:spLocks noChangeArrowheads="1"/>
          </p:cNvSpPr>
          <p:nvPr/>
        </p:nvSpPr>
        <p:spPr bwMode="auto">
          <a:xfrm>
            <a:off x="4648200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cxnSp>
        <p:nvCxnSpPr>
          <p:cNvPr id="754699" name="AutoShape 11"/>
          <p:cNvCxnSpPr>
            <a:cxnSpLocks noChangeShapeType="1"/>
            <a:stCxn id="754691" idx="3"/>
            <a:endCxn id="754696" idx="1"/>
          </p:cNvCxnSpPr>
          <p:nvPr/>
        </p:nvCxnSpPr>
        <p:spPr bwMode="auto">
          <a:xfrm>
            <a:off x="2286000" y="4876800"/>
            <a:ext cx="152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4700" name="AutoShape 12"/>
          <p:cNvCxnSpPr>
            <a:cxnSpLocks noChangeShapeType="1"/>
            <a:stCxn id="754692" idx="1"/>
            <a:endCxn id="754696" idx="3"/>
          </p:cNvCxnSpPr>
          <p:nvPr/>
        </p:nvCxnSpPr>
        <p:spPr bwMode="auto">
          <a:xfrm flipH="1">
            <a:off x="5410200" y="48768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4701" name="AutoShape 13"/>
          <p:cNvCxnSpPr>
            <a:cxnSpLocks noChangeShapeType="1"/>
            <a:stCxn id="754697" idx="2"/>
            <a:endCxn id="754696" idx="0"/>
          </p:cNvCxnSpPr>
          <p:nvPr/>
        </p:nvCxnSpPr>
        <p:spPr bwMode="auto">
          <a:xfrm>
            <a:off x="4610100" y="3200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Classes</a:t>
            </a:r>
          </a:p>
        </p:txBody>
      </p:sp>
      <p:sp>
        <p:nvSpPr>
          <p:cNvPr id="756739" name="Rectangle 3"/>
          <p:cNvSpPr>
            <a:spLocks noChangeArrowheads="1"/>
          </p:cNvSpPr>
          <p:nvPr/>
        </p:nvSpPr>
        <p:spPr bwMode="auto">
          <a:xfrm>
            <a:off x="381000" y="15240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Student</a:t>
            </a:r>
          </a:p>
        </p:txBody>
      </p:sp>
      <p:sp>
        <p:nvSpPr>
          <p:cNvPr id="756740" name="Rectangle 4"/>
          <p:cNvSpPr>
            <a:spLocks noChangeArrowheads="1"/>
          </p:cNvSpPr>
          <p:nvPr/>
        </p:nvSpPr>
        <p:spPr bwMode="auto">
          <a:xfrm>
            <a:off x="5181600" y="15240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Course</a:t>
            </a:r>
          </a:p>
        </p:txBody>
      </p:sp>
      <p:cxnSp>
        <p:nvCxnSpPr>
          <p:cNvPr id="756741" name="AutoShape 5"/>
          <p:cNvCxnSpPr>
            <a:cxnSpLocks noChangeShapeType="1"/>
            <a:stCxn id="756739" idx="3"/>
            <a:endCxn id="756740" idx="1"/>
          </p:cNvCxnSpPr>
          <p:nvPr/>
        </p:nvCxnSpPr>
        <p:spPr bwMode="auto">
          <a:xfrm>
            <a:off x="2133600" y="2057400"/>
            <a:ext cx="3048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6742" name="Text Box 6"/>
          <p:cNvSpPr txBox="1">
            <a:spLocks noChangeArrowheads="1"/>
          </p:cNvSpPr>
          <p:nvPr/>
        </p:nvSpPr>
        <p:spPr bwMode="auto">
          <a:xfrm>
            <a:off x="2895600" y="1600200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i="1"/>
              <a:t>Registers-for</a:t>
            </a:r>
          </a:p>
        </p:txBody>
      </p:sp>
      <p:sp>
        <p:nvSpPr>
          <p:cNvPr id="756743" name="AutoShape 7"/>
          <p:cNvSpPr>
            <a:spLocks noChangeArrowheads="1"/>
          </p:cNvSpPr>
          <p:nvPr/>
        </p:nvSpPr>
        <p:spPr bwMode="auto">
          <a:xfrm rot="5400000">
            <a:off x="4648200" y="16764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44" name="Text Box 8"/>
          <p:cNvSpPr txBox="1">
            <a:spLocks noChangeArrowheads="1"/>
          </p:cNvSpPr>
          <p:nvPr/>
        </p:nvSpPr>
        <p:spPr bwMode="auto">
          <a:xfrm>
            <a:off x="2270125" y="247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6745" name="Text Box 9"/>
          <p:cNvSpPr txBox="1">
            <a:spLocks noChangeArrowheads="1"/>
          </p:cNvSpPr>
          <p:nvPr/>
        </p:nvSpPr>
        <p:spPr bwMode="auto">
          <a:xfrm>
            <a:off x="6400800" y="2514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6746" name="Rectangle 10"/>
          <p:cNvSpPr>
            <a:spLocks noChangeArrowheads="1"/>
          </p:cNvSpPr>
          <p:nvPr/>
        </p:nvSpPr>
        <p:spPr bwMode="auto">
          <a:xfrm>
            <a:off x="2514600" y="3200400"/>
            <a:ext cx="2514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en-US"/>
              <a:t>      Registration</a:t>
            </a:r>
          </a:p>
          <a:p>
            <a:pPr algn="l" eaLnBrk="0" hangingPunct="0"/>
            <a:r>
              <a:rPr lang="en-US"/>
              <a:t>________________</a:t>
            </a:r>
          </a:p>
          <a:p>
            <a:pPr algn="l" eaLnBrk="0" hangingPunct="0"/>
            <a:r>
              <a:rPr lang="en-US"/>
              <a:t>Term</a:t>
            </a:r>
          </a:p>
          <a:p>
            <a:pPr algn="l" eaLnBrk="0" hangingPunct="0"/>
            <a:r>
              <a:rPr lang="en-US"/>
              <a:t>Grade</a:t>
            </a:r>
          </a:p>
          <a:p>
            <a:pPr algn="l" eaLnBrk="0" hangingPunct="0"/>
            <a:r>
              <a:rPr lang="en-US"/>
              <a:t>________________</a:t>
            </a:r>
          </a:p>
          <a:p>
            <a:pPr algn="l" eaLnBrk="0" hangingPunct="0"/>
            <a:r>
              <a:rPr lang="en-US"/>
              <a:t>CheckEligibility()</a:t>
            </a:r>
          </a:p>
        </p:txBody>
      </p:sp>
      <p:cxnSp>
        <p:nvCxnSpPr>
          <p:cNvPr id="756747" name="AutoShape 11"/>
          <p:cNvCxnSpPr>
            <a:cxnSpLocks noChangeShapeType="1"/>
            <a:stCxn id="756746" idx="0"/>
            <a:endCxn id="756742" idx="2"/>
          </p:cNvCxnSpPr>
          <p:nvPr/>
        </p:nvCxnSpPr>
        <p:spPr bwMode="auto">
          <a:xfrm flipV="1">
            <a:off x="3771900" y="2057400"/>
            <a:ext cx="127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6748" name="Rectangle 12"/>
          <p:cNvSpPr>
            <a:spLocks noChangeArrowheads="1"/>
          </p:cNvSpPr>
          <p:nvPr/>
        </p:nvSpPr>
        <p:spPr bwMode="auto">
          <a:xfrm>
            <a:off x="6248400" y="3200400"/>
            <a:ext cx="2590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Computer Account</a:t>
            </a:r>
          </a:p>
          <a:p>
            <a:pPr eaLnBrk="0" hangingPunct="0"/>
            <a:r>
              <a:rPr lang="en-US"/>
              <a:t>_________________</a:t>
            </a:r>
          </a:p>
          <a:p>
            <a:pPr eaLnBrk="0" hangingPunct="0"/>
            <a:r>
              <a:rPr lang="en-US"/>
              <a:t>acctID</a:t>
            </a:r>
          </a:p>
          <a:p>
            <a:pPr eaLnBrk="0" hangingPunct="0"/>
            <a:r>
              <a:rPr lang="en-US"/>
              <a:t>Password</a:t>
            </a:r>
          </a:p>
          <a:p>
            <a:pPr eaLnBrk="0" hangingPunct="0"/>
            <a:r>
              <a:rPr lang="en-US"/>
              <a:t>ServerSpace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cxnSp>
        <p:nvCxnSpPr>
          <p:cNvPr id="756749" name="AutoShape 13"/>
          <p:cNvCxnSpPr>
            <a:cxnSpLocks noChangeShapeType="1"/>
            <a:stCxn id="756746" idx="3"/>
            <a:endCxn id="756748" idx="1"/>
          </p:cNvCxnSpPr>
          <p:nvPr/>
        </p:nvCxnSpPr>
        <p:spPr bwMode="auto">
          <a:xfrm>
            <a:off x="5029200" y="4495800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6750" name="Text Box 14"/>
          <p:cNvSpPr txBox="1">
            <a:spLocks noChangeArrowheads="1"/>
          </p:cNvSpPr>
          <p:nvPr/>
        </p:nvSpPr>
        <p:spPr bwMode="auto">
          <a:xfrm>
            <a:off x="49530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6751" name="Text Box 15"/>
          <p:cNvSpPr txBox="1">
            <a:spLocks noChangeArrowheads="1"/>
          </p:cNvSpPr>
          <p:nvPr/>
        </p:nvSpPr>
        <p:spPr bwMode="auto">
          <a:xfrm>
            <a:off x="5715000" y="4419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0..1</a:t>
            </a:r>
          </a:p>
        </p:txBody>
      </p:sp>
      <p:sp>
        <p:nvSpPr>
          <p:cNvPr id="756752" name="Text Box 16"/>
          <p:cNvSpPr txBox="1">
            <a:spLocks noChangeArrowheads="1"/>
          </p:cNvSpPr>
          <p:nvPr/>
        </p:nvSpPr>
        <p:spPr bwMode="auto">
          <a:xfrm>
            <a:off x="5181600" y="41148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i="1"/>
              <a:t>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Derived Attributes, Associations, and Roles</a:t>
            </a:r>
          </a:p>
        </p:txBody>
      </p:sp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228600" y="1600200"/>
            <a:ext cx="1676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Student</a:t>
            </a:r>
          </a:p>
          <a:p>
            <a:pPr eaLnBrk="0" hangingPunct="0"/>
            <a:r>
              <a:rPr lang="en-US"/>
              <a:t>_________</a:t>
            </a:r>
          </a:p>
          <a:p>
            <a:pPr eaLnBrk="0" hangingPunct="0"/>
            <a:r>
              <a:rPr lang="en-US"/>
              <a:t>name</a:t>
            </a:r>
          </a:p>
          <a:p>
            <a:pPr eaLnBrk="0" hangingPunct="0"/>
            <a:r>
              <a:rPr lang="en-US"/>
              <a:t>ssn</a:t>
            </a:r>
          </a:p>
          <a:p>
            <a:pPr eaLnBrk="0" hangingPunct="0"/>
            <a:r>
              <a:rPr lang="en-US"/>
              <a:t>dateOfBirth</a:t>
            </a:r>
          </a:p>
          <a:p>
            <a:pPr eaLnBrk="0" hangingPunct="0"/>
            <a:r>
              <a:rPr lang="en-US"/>
              <a:t>/age</a:t>
            </a:r>
          </a:p>
        </p:txBody>
      </p:sp>
      <p:sp>
        <p:nvSpPr>
          <p:cNvPr id="758788" name="Rectangle 4"/>
          <p:cNvSpPr>
            <a:spLocks noChangeArrowheads="1"/>
          </p:cNvSpPr>
          <p:nvPr/>
        </p:nvSpPr>
        <p:spPr bwMode="auto">
          <a:xfrm>
            <a:off x="3505200" y="1828800"/>
            <a:ext cx="189865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Course </a:t>
            </a:r>
          </a:p>
          <a:p>
            <a:pPr eaLnBrk="0" hangingPunct="0"/>
            <a:r>
              <a:rPr lang="en-US"/>
              <a:t>Offering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term</a:t>
            </a:r>
          </a:p>
          <a:p>
            <a:pPr eaLnBrk="0" hangingPunct="0"/>
            <a:r>
              <a:rPr lang="en-US"/>
              <a:t>section</a:t>
            </a:r>
          </a:p>
          <a:p>
            <a:pPr eaLnBrk="0" hangingPunct="0"/>
            <a:r>
              <a:rPr lang="en-US"/>
              <a:t>time</a:t>
            </a:r>
          </a:p>
          <a:p>
            <a:pPr eaLnBrk="0" hangingPunct="0"/>
            <a:r>
              <a:rPr lang="en-US"/>
              <a:t>location</a:t>
            </a:r>
          </a:p>
        </p:txBody>
      </p:sp>
      <p:cxnSp>
        <p:nvCxnSpPr>
          <p:cNvPr id="758789" name="AutoShape 5"/>
          <p:cNvCxnSpPr>
            <a:cxnSpLocks noChangeShapeType="1"/>
            <a:stCxn id="758787" idx="3"/>
            <a:endCxn id="758788" idx="1"/>
          </p:cNvCxnSpPr>
          <p:nvPr/>
        </p:nvCxnSpPr>
        <p:spPr bwMode="auto">
          <a:xfrm>
            <a:off x="1905000" y="3009900"/>
            <a:ext cx="1600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8790" name="Text Box 6"/>
          <p:cNvSpPr txBox="1">
            <a:spLocks noChangeArrowheads="1"/>
          </p:cNvSpPr>
          <p:nvPr/>
        </p:nvSpPr>
        <p:spPr bwMode="auto">
          <a:xfrm>
            <a:off x="1905000" y="2667000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/>
              <a:t>Registers-for</a:t>
            </a:r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1905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6629400" y="3048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1</a:t>
            </a:r>
          </a:p>
        </p:txBody>
      </p:sp>
      <p:sp>
        <p:nvSpPr>
          <p:cNvPr id="758793" name="Rectangle 9"/>
          <p:cNvSpPr>
            <a:spLocks noChangeArrowheads="1"/>
          </p:cNvSpPr>
          <p:nvPr/>
        </p:nvSpPr>
        <p:spPr bwMode="auto">
          <a:xfrm>
            <a:off x="7010400" y="1828800"/>
            <a:ext cx="189865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Course 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crseCode</a:t>
            </a:r>
          </a:p>
          <a:p>
            <a:pPr eaLnBrk="0" hangingPunct="0"/>
            <a:r>
              <a:rPr lang="en-US"/>
              <a:t>crseTitle</a:t>
            </a:r>
          </a:p>
          <a:p>
            <a:pPr eaLnBrk="0" hangingPunct="0"/>
            <a:r>
              <a:rPr lang="en-US"/>
              <a:t>creditHrs</a:t>
            </a:r>
          </a:p>
          <a:p>
            <a:pPr eaLnBrk="0" hangingPunct="0"/>
            <a:endParaRPr lang="en-US"/>
          </a:p>
        </p:txBody>
      </p:sp>
      <p:cxnSp>
        <p:nvCxnSpPr>
          <p:cNvPr id="758794" name="AutoShape 10"/>
          <p:cNvCxnSpPr>
            <a:cxnSpLocks noChangeShapeType="1"/>
            <a:stCxn id="758788" idx="3"/>
            <a:endCxn id="758793" idx="1"/>
          </p:cNvCxnSpPr>
          <p:nvPr/>
        </p:nvCxnSpPr>
        <p:spPr bwMode="auto">
          <a:xfrm>
            <a:off x="5403850" y="3048000"/>
            <a:ext cx="160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8795" name="AutoShape 11"/>
          <p:cNvCxnSpPr>
            <a:cxnSpLocks noChangeShapeType="1"/>
            <a:stCxn id="758787" idx="2"/>
            <a:endCxn id="758793" idx="2"/>
          </p:cNvCxnSpPr>
          <p:nvPr/>
        </p:nvCxnSpPr>
        <p:spPr bwMode="auto">
          <a:xfrm rot="5400000" flipH="1" flipV="1">
            <a:off x="4437063" y="896937"/>
            <a:ext cx="152400" cy="6892925"/>
          </a:xfrm>
          <a:prstGeom prst="bentConnector3">
            <a:avLst>
              <a:gd name="adj1" fmla="val -1018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8796" name="Text Box 12"/>
          <p:cNvSpPr txBox="1">
            <a:spLocks noChangeArrowheads="1"/>
          </p:cNvSpPr>
          <p:nvPr/>
        </p:nvSpPr>
        <p:spPr bwMode="auto">
          <a:xfrm>
            <a:off x="2895600" y="3048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8797" name="Text Box 13"/>
          <p:cNvSpPr txBox="1">
            <a:spLocks noChangeArrowheads="1"/>
          </p:cNvSpPr>
          <p:nvPr/>
        </p:nvSpPr>
        <p:spPr bwMode="auto">
          <a:xfrm>
            <a:off x="5105400" y="2971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8798" name="Text Box 14"/>
          <p:cNvSpPr txBox="1">
            <a:spLocks noChangeArrowheads="1"/>
          </p:cNvSpPr>
          <p:nvPr/>
        </p:nvSpPr>
        <p:spPr bwMode="auto">
          <a:xfrm>
            <a:off x="5486400" y="259080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/>
              <a:t>Scheduled-for</a:t>
            </a:r>
          </a:p>
        </p:txBody>
      </p:sp>
      <p:sp>
        <p:nvSpPr>
          <p:cNvPr id="758799" name="Text Box 15"/>
          <p:cNvSpPr txBox="1">
            <a:spLocks noChangeArrowheads="1"/>
          </p:cNvSpPr>
          <p:nvPr/>
        </p:nvSpPr>
        <p:spPr bwMode="auto">
          <a:xfrm>
            <a:off x="1431925" y="5146675"/>
            <a:ext cx="442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{age = currentDate – dateOfBirth}</a:t>
            </a:r>
          </a:p>
        </p:txBody>
      </p:sp>
      <p:sp>
        <p:nvSpPr>
          <p:cNvPr id="758800" name="Text Box 16"/>
          <p:cNvSpPr txBox="1">
            <a:spLocks noChangeArrowheads="1"/>
          </p:cNvSpPr>
          <p:nvPr/>
        </p:nvSpPr>
        <p:spPr bwMode="auto">
          <a:xfrm>
            <a:off x="10668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8801" name="Text Box 17"/>
          <p:cNvSpPr txBox="1">
            <a:spLocks noChangeArrowheads="1"/>
          </p:cNvSpPr>
          <p:nvPr/>
        </p:nvSpPr>
        <p:spPr bwMode="auto">
          <a:xfrm>
            <a:off x="76200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8802" name="Text Box 18"/>
          <p:cNvSpPr txBox="1">
            <a:spLocks noChangeArrowheads="1"/>
          </p:cNvSpPr>
          <p:nvPr/>
        </p:nvSpPr>
        <p:spPr bwMode="auto">
          <a:xfrm>
            <a:off x="4175125" y="590867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i="1"/>
              <a:t>/Takes</a:t>
            </a:r>
          </a:p>
        </p:txBody>
      </p:sp>
      <p:sp>
        <p:nvSpPr>
          <p:cNvPr id="758803" name="Text Box 19"/>
          <p:cNvSpPr txBox="1">
            <a:spLocks noChangeArrowheads="1"/>
          </p:cNvSpPr>
          <p:nvPr/>
        </p:nvSpPr>
        <p:spPr bwMode="auto">
          <a:xfrm>
            <a:off x="1203325" y="4613275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/participant</a:t>
            </a:r>
          </a:p>
        </p:txBody>
      </p:sp>
      <p:sp>
        <p:nvSpPr>
          <p:cNvPr id="758804" name="Text Box 20"/>
          <p:cNvSpPr txBox="1">
            <a:spLocks noChangeArrowheads="1"/>
          </p:cNvSpPr>
          <p:nvPr/>
        </p:nvSpPr>
        <p:spPr bwMode="auto">
          <a:xfrm>
            <a:off x="1905000" y="3581400"/>
            <a:ext cx="120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Derived</a:t>
            </a:r>
          </a:p>
          <a:p>
            <a:pPr algn="l" eaLnBrk="0" hangingPunct="0"/>
            <a:r>
              <a:rPr lang="en-US">
                <a:solidFill>
                  <a:srgbClr val="FF3300"/>
                </a:solidFill>
              </a:rPr>
              <a:t>attribute</a:t>
            </a:r>
          </a:p>
        </p:txBody>
      </p:sp>
      <p:sp>
        <p:nvSpPr>
          <p:cNvPr id="758805" name="Text Box 21"/>
          <p:cNvSpPr txBox="1">
            <a:spLocks noChangeArrowheads="1"/>
          </p:cNvSpPr>
          <p:nvPr/>
        </p:nvSpPr>
        <p:spPr bwMode="auto">
          <a:xfrm>
            <a:off x="2743200" y="4572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Derived role</a:t>
            </a:r>
          </a:p>
        </p:txBody>
      </p:sp>
      <p:sp>
        <p:nvSpPr>
          <p:cNvPr id="758806" name="Text Box 22"/>
          <p:cNvSpPr txBox="1">
            <a:spLocks noChangeArrowheads="1"/>
          </p:cNvSpPr>
          <p:nvPr/>
        </p:nvSpPr>
        <p:spPr bwMode="auto">
          <a:xfrm>
            <a:off x="3581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Derived association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Generalization</a:t>
            </a: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3278188" y="4352925"/>
            <a:ext cx="2303462" cy="2047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Salaried Employee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AnnualSalary</a:t>
            </a:r>
          </a:p>
          <a:p>
            <a:pPr eaLnBrk="0" hangingPunct="0"/>
            <a:r>
              <a:rPr lang="en-US"/>
              <a:t>stockoption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Contributepension()</a:t>
            </a:r>
          </a:p>
        </p:txBody>
      </p:sp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3429000" y="990600"/>
            <a:ext cx="1800225" cy="2868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Employee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empName</a:t>
            </a:r>
          </a:p>
          <a:p>
            <a:pPr eaLnBrk="0" hangingPunct="0"/>
            <a:r>
              <a:rPr lang="en-US"/>
              <a:t>empNumber</a:t>
            </a:r>
          </a:p>
          <a:p>
            <a:pPr eaLnBrk="0" hangingPunct="0"/>
            <a:r>
              <a:rPr lang="en-US"/>
              <a:t>address</a:t>
            </a:r>
          </a:p>
          <a:p>
            <a:pPr eaLnBrk="0" hangingPunct="0"/>
            <a:r>
              <a:rPr lang="en-US"/>
              <a:t>dateHired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printLabel()</a:t>
            </a:r>
          </a:p>
        </p:txBody>
      </p:sp>
      <p:sp>
        <p:nvSpPr>
          <p:cNvPr id="760837" name="Rectangle 5"/>
          <p:cNvSpPr>
            <a:spLocks noChangeArrowheads="1"/>
          </p:cNvSpPr>
          <p:nvPr/>
        </p:nvSpPr>
        <p:spPr bwMode="auto">
          <a:xfrm>
            <a:off x="685800" y="4421188"/>
            <a:ext cx="2232025" cy="170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Hourly Employee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HourlyRate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computeWages()</a:t>
            </a:r>
          </a:p>
        </p:txBody>
      </p:sp>
      <p:sp>
        <p:nvSpPr>
          <p:cNvPr id="760839" name="Rectangle 7"/>
          <p:cNvSpPr>
            <a:spLocks noChangeArrowheads="1"/>
          </p:cNvSpPr>
          <p:nvPr/>
        </p:nvSpPr>
        <p:spPr bwMode="auto">
          <a:xfrm>
            <a:off x="6302375" y="4011613"/>
            <a:ext cx="2232025" cy="218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Consultant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contractNumber</a:t>
            </a:r>
          </a:p>
          <a:p>
            <a:pPr eaLnBrk="0" hangingPunct="0"/>
            <a:r>
              <a:rPr lang="en-US"/>
              <a:t>billingRate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computeFees()</a:t>
            </a:r>
          </a:p>
        </p:txBody>
      </p:sp>
      <p:cxnSp>
        <p:nvCxnSpPr>
          <p:cNvPr id="760840" name="AutoShape 8"/>
          <p:cNvCxnSpPr>
            <a:cxnSpLocks noChangeShapeType="1"/>
            <a:stCxn id="760837" idx="0"/>
            <a:endCxn id="760836" idx="1"/>
          </p:cNvCxnSpPr>
          <p:nvPr/>
        </p:nvCxnSpPr>
        <p:spPr bwMode="auto">
          <a:xfrm flipV="1">
            <a:off x="1801813" y="2425700"/>
            <a:ext cx="1627187" cy="19954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0841" name="AutoShape 9"/>
          <p:cNvCxnSpPr>
            <a:cxnSpLocks noChangeShapeType="1"/>
            <a:stCxn id="760838" idx="0"/>
            <a:endCxn id="760836" idx="2"/>
          </p:cNvCxnSpPr>
          <p:nvPr/>
        </p:nvCxnSpPr>
        <p:spPr bwMode="auto">
          <a:xfrm flipH="1" flipV="1">
            <a:off x="4329113" y="3859213"/>
            <a:ext cx="101600" cy="4937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0842" name="AutoShape 10"/>
          <p:cNvCxnSpPr>
            <a:cxnSpLocks noChangeShapeType="1"/>
            <a:stCxn id="760839" idx="0"/>
            <a:endCxn id="760836" idx="3"/>
          </p:cNvCxnSpPr>
          <p:nvPr/>
        </p:nvCxnSpPr>
        <p:spPr bwMode="auto">
          <a:xfrm flipH="1" flipV="1">
            <a:off x="5229225" y="2425700"/>
            <a:ext cx="2189163" cy="15859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0844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employee</a:t>
            </a:r>
          </a:p>
          <a:p>
            <a:r>
              <a:rPr lang="en-US" sz="1800"/>
              <a:t>type</a:t>
            </a:r>
          </a:p>
        </p:txBody>
      </p:sp>
      <p:sp>
        <p:nvSpPr>
          <p:cNvPr id="760845" name="Text Box 13"/>
          <p:cNvSpPr txBox="1">
            <a:spLocks noChangeArrowheads="1"/>
          </p:cNvSpPr>
          <p:nvPr/>
        </p:nvSpPr>
        <p:spPr bwMode="auto">
          <a:xfrm>
            <a:off x="4419600" y="37338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employee</a:t>
            </a:r>
          </a:p>
          <a:p>
            <a:r>
              <a:rPr lang="en-US" sz="1800"/>
              <a:t>type</a:t>
            </a:r>
          </a:p>
        </p:txBody>
      </p:sp>
      <p:sp>
        <p:nvSpPr>
          <p:cNvPr id="760846" name="Text Box 14"/>
          <p:cNvSpPr txBox="1">
            <a:spLocks noChangeArrowheads="1"/>
          </p:cNvSpPr>
          <p:nvPr/>
        </p:nvSpPr>
        <p:spPr bwMode="auto">
          <a:xfrm>
            <a:off x="6172200" y="27432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employee</a:t>
            </a:r>
          </a:p>
          <a:p>
            <a:r>
              <a:rPr lang="en-US" sz="1800"/>
              <a:t>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folHlink"/>
                </a:solidFill>
              </a:rPr>
              <a:t>Review</a:t>
            </a:r>
          </a:p>
          <a:p>
            <a:pPr lvl="1"/>
            <a:r>
              <a:rPr lang="en-US" sz="3200" dirty="0">
                <a:solidFill>
                  <a:schemeClr val="folHlink"/>
                </a:solidFill>
              </a:rPr>
              <a:t>Conceptual Model and UML</a:t>
            </a:r>
          </a:p>
          <a:p>
            <a:pPr lvl="1"/>
            <a:r>
              <a:rPr lang="en-US" dirty="0"/>
              <a:t>Logical Model for the </a:t>
            </a:r>
            <a:r>
              <a:rPr lang="en-US" dirty="0" err="1"/>
              <a:t>Diveshop</a:t>
            </a:r>
            <a:r>
              <a:rPr lang="en-US" dirty="0"/>
              <a:t> database</a:t>
            </a:r>
          </a:p>
          <a:p>
            <a:r>
              <a:rPr lang="en-US" sz="3600" dirty="0">
                <a:solidFill>
                  <a:schemeClr val="folHlink"/>
                </a:solidFill>
              </a:rPr>
              <a:t>Normalization</a:t>
            </a:r>
          </a:p>
          <a:p>
            <a:r>
              <a:rPr lang="en-US" sz="3600" dirty="0">
                <a:solidFill>
                  <a:schemeClr val="folHlink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Design Process</a:t>
            </a:r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362200" y="3200400"/>
            <a:ext cx="1447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Conceptual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Model</a:t>
            </a: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4495800" y="3200400"/>
            <a:ext cx="14478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Logical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Model</a:t>
            </a:r>
          </a:p>
        </p:txBody>
      </p:sp>
      <p:sp>
        <p:nvSpPr>
          <p:cNvPr id="689157" name="AutoShape 5"/>
          <p:cNvSpPr>
            <a:spLocks noChangeArrowheads="1"/>
          </p:cNvSpPr>
          <p:nvPr/>
        </p:nvSpPr>
        <p:spPr bwMode="auto">
          <a:xfrm>
            <a:off x="7696200" y="2819400"/>
            <a:ext cx="762000" cy="1295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58" name="AutoShape 6"/>
          <p:cNvSpPr>
            <a:spLocks noChangeArrowheads="1"/>
          </p:cNvSpPr>
          <p:nvPr/>
        </p:nvSpPr>
        <p:spPr bwMode="auto">
          <a:xfrm>
            <a:off x="7239000" y="3276600"/>
            <a:ext cx="762000" cy="1295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59" name="Rectangle 7"/>
          <p:cNvSpPr>
            <a:spLocks noChangeArrowheads="1"/>
          </p:cNvSpPr>
          <p:nvPr/>
        </p:nvSpPr>
        <p:spPr bwMode="auto">
          <a:xfrm>
            <a:off x="25908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0" name="Rectangle 8"/>
          <p:cNvSpPr>
            <a:spLocks noChangeArrowheads="1"/>
          </p:cNvSpPr>
          <p:nvPr/>
        </p:nvSpPr>
        <p:spPr bwMode="auto">
          <a:xfrm>
            <a:off x="304800" y="2438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1" name="Rectangle 9"/>
          <p:cNvSpPr>
            <a:spLocks noChangeArrowheads="1"/>
          </p:cNvSpPr>
          <p:nvPr/>
        </p:nvSpPr>
        <p:spPr bwMode="auto">
          <a:xfrm>
            <a:off x="304800" y="3200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2" name="Rectangle 10"/>
          <p:cNvSpPr>
            <a:spLocks noChangeArrowheads="1"/>
          </p:cNvSpPr>
          <p:nvPr/>
        </p:nvSpPr>
        <p:spPr bwMode="auto">
          <a:xfrm>
            <a:off x="304800" y="41148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3" name="Rectangle 11"/>
          <p:cNvSpPr>
            <a:spLocks noChangeArrowheads="1"/>
          </p:cNvSpPr>
          <p:nvPr/>
        </p:nvSpPr>
        <p:spPr bwMode="auto">
          <a:xfrm>
            <a:off x="304800" y="48768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28194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1</a:t>
            </a:r>
          </a:p>
        </p:txBody>
      </p:sp>
      <p:sp>
        <p:nvSpPr>
          <p:cNvPr id="689165" name="Text Box 13"/>
          <p:cNvSpPr txBox="1">
            <a:spLocks noChangeArrowheads="1"/>
          </p:cNvSpPr>
          <p:nvPr/>
        </p:nvSpPr>
        <p:spPr bwMode="auto">
          <a:xfrm>
            <a:off x="533400" y="22066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1</a:t>
            </a:r>
          </a:p>
        </p:txBody>
      </p:sp>
      <p:sp>
        <p:nvSpPr>
          <p:cNvPr id="689166" name="Text Box 14"/>
          <p:cNvSpPr txBox="1">
            <a:spLocks noChangeArrowheads="1"/>
          </p:cNvSpPr>
          <p:nvPr/>
        </p:nvSpPr>
        <p:spPr bwMode="auto">
          <a:xfrm>
            <a:off x="43434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2</a:t>
            </a:r>
          </a:p>
        </p:txBody>
      </p:sp>
      <p:sp>
        <p:nvSpPr>
          <p:cNvPr id="689167" name="Text Box 15"/>
          <p:cNvSpPr txBox="1">
            <a:spLocks noChangeArrowheads="1"/>
          </p:cNvSpPr>
          <p:nvPr/>
        </p:nvSpPr>
        <p:spPr bwMode="auto">
          <a:xfrm>
            <a:off x="59436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3</a:t>
            </a:r>
          </a:p>
        </p:txBody>
      </p: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75438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4</a:t>
            </a:r>
          </a:p>
        </p:txBody>
      </p:sp>
      <p:sp>
        <p:nvSpPr>
          <p:cNvPr id="689169" name="Text Box 17"/>
          <p:cNvSpPr txBox="1">
            <a:spLocks noChangeArrowheads="1"/>
          </p:cNvSpPr>
          <p:nvPr/>
        </p:nvSpPr>
        <p:spPr bwMode="auto">
          <a:xfrm>
            <a:off x="457200" y="29686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2</a:t>
            </a:r>
          </a:p>
        </p:txBody>
      </p:sp>
      <p:sp>
        <p:nvSpPr>
          <p:cNvPr id="689170" name="Text Box 18"/>
          <p:cNvSpPr txBox="1">
            <a:spLocks noChangeArrowheads="1"/>
          </p:cNvSpPr>
          <p:nvPr/>
        </p:nvSpPr>
        <p:spPr bwMode="auto">
          <a:xfrm>
            <a:off x="457200" y="38830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3</a:t>
            </a:r>
          </a:p>
        </p:txBody>
      </p:sp>
      <p:sp>
        <p:nvSpPr>
          <p:cNvPr id="689171" name="Text Box 19"/>
          <p:cNvSpPr txBox="1">
            <a:spLocks noChangeArrowheads="1"/>
          </p:cNvSpPr>
          <p:nvPr/>
        </p:nvSpPr>
        <p:spPr bwMode="auto">
          <a:xfrm>
            <a:off x="457200" y="46450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4</a:t>
            </a:r>
          </a:p>
        </p:txBody>
      </p:sp>
      <p:sp>
        <p:nvSpPr>
          <p:cNvPr id="689172" name="Rectangle 20"/>
          <p:cNvSpPr>
            <a:spLocks noChangeArrowheads="1"/>
          </p:cNvSpPr>
          <p:nvPr/>
        </p:nvSpPr>
        <p:spPr bwMode="auto">
          <a:xfrm>
            <a:off x="73914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73" name="Rectangle 21"/>
          <p:cNvSpPr>
            <a:spLocks noChangeArrowheads="1"/>
          </p:cNvSpPr>
          <p:nvPr/>
        </p:nvSpPr>
        <p:spPr bwMode="auto">
          <a:xfrm>
            <a:off x="57912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74" name="Rectangle 22"/>
          <p:cNvSpPr>
            <a:spLocks noChangeArrowheads="1"/>
          </p:cNvSpPr>
          <p:nvPr/>
        </p:nvSpPr>
        <p:spPr bwMode="auto">
          <a:xfrm>
            <a:off x="41910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75" name="Line 23"/>
          <p:cNvSpPr>
            <a:spLocks noChangeShapeType="1"/>
          </p:cNvSpPr>
          <p:nvPr/>
        </p:nvSpPr>
        <p:spPr bwMode="auto">
          <a:xfrm>
            <a:off x="1676400" y="26670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Line 24"/>
          <p:cNvSpPr>
            <a:spLocks noChangeShapeType="1"/>
          </p:cNvSpPr>
          <p:nvPr/>
        </p:nvSpPr>
        <p:spPr bwMode="auto">
          <a:xfrm>
            <a:off x="1676400" y="3429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7" name="Line 25"/>
          <p:cNvSpPr>
            <a:spLocks noChangeShapeType="1"/>
          </p:cNvSpPr>
          <p:nvPr/>
        </p:nvSpPr>
        <p:spPr bwMode="auto">
          <a:xfrm flipV="1">
            <a:off x="16764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8" name="Line 26"/>
          <p:cNvSpPr>
            <a:spLocks noChangeShapeType="1"/>
          </p:cNvSpPr>
          <p:nvPr/>
        </p:nvSpPr>
        <p:spPr bwMode="auto">
          <a:xfrm flipV="1">
            <a:off x="1676400" y="38862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9" name="Line 27"/>
          <p:cNvSpPr>
            <a:spLocks noChangeShapeType="1"/>
          </p:cNvSpPr>
          <p:nvPr/>
        </p:nvSpPr>
        <p:spPr bwMode="auto">
          <a:xfrm>
            <a:off x="38100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0" name="Line 28"/>
          <p:cNvSpPr>
            <a:spLocks noChangeShapeType="1"/>
          </p:cNvSpPr>
          <p:nvPr/>
        </p:nvSpPr>
        <p:spPr bwMode="auto">
          <a:xfrm>
            <a:off x="5943600" y="388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1" name="Line 29"/>
          <p:cNvSpPr>
            <a:spLocks noChangeShapeType="1"/>
          </p:cNvSpPr>
          <p:nvPr/>
        </p:nvSpPr>
        <p:spPr bwMode="auto">
          <a:xfrm>
            <a:off x="6477000" y="2667000"/>
            <a:ext cx="0" cy="259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2" name="Line 30"/>
          <p:cNvSpPr>
            <a:spLocks noChangeShapeType="1"/>
          </p:cNvSpPr>
          <p:nvPr/>
        </p:nvSpPr>
        <p:spPr bwMode="auto">
          <a:xfrm>
            <a:off x="4191000" y="2743200"/>
            <a:ext cx="0" cy="259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3" name="Text Box 31"/>
          <p:cNvSpPr txBox="1">
            <a:spLocks noChangeArrowheads="1"/>
          </p:cNvSpPr>
          <p:nvPr/>
        </p:nvSpPr>
        <p:spPr bwMode="auto">
          <a:xfrm>
            <a:off x="7315200" y="3200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Internal Model</a:t>
            </a:r>
          </a:p>
        </p:txBody>
      </p:sp>
      <p:sp>
        <p:nvSpPr>
          <p:cNvPr id="689184" name="Line 32"/>
          <p:cNvSpPr>
            <a:spLocks noChangeShapeType="1"/>
          </p:cNvSpPr>
          <p:nvPr/>
        </p:nvSpPr>
        <p:spPr bwMode="auto">
          <a:xfrm flipH="1" flipV="1">
            <a:off x="3276600" y="22098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5" name="Line 33"/>
          <p:cNvSpPr>
            <a:spLocks noChangeShapeType="1"/>
          </p:cNvSpPr>
          <p:nvPr/>
        </p:nvSpPr>
        <p:spPr bwMode="auto">
          <a:xfrm flipH="1" flipV="1">
            <a:off x="4876800" y="22098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6" name="Line 34"/>
          <p:cNvSpPr>
            <a:spLocks noChangeShapeType="1"/>
          </p:cNvSpPr>
          <p:nvPr/>
        </p:nvSpPr>
        <p:spPr bwMode="auto">
          <a:xfrm flipV="1">
            <a:off x="5181600" y="22098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7" name="Line 35"/>
          <p:cNvSpPr>
            <a:spLocks noChangeShapeType="1"/>
          </p:cNvSpPr>
          <p:nvPr/>
        </p:nvSpPr>
        <p:spPr bwMode="auto">
          <a:xfrm flipV="1">
            <a:off x="5181600" y="2209800"/>
            <a:ext cx="2971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Logical Model: Mapping to a Relational Model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Each </a:t>
            </a:r>
            <a:r>
              <a:rPr lang="en-US" sz="2800">
                <a:solidFill>
                  <a:srgbClr val="FF3300"/>
                </a:solidFill>
              </a:rPr>
              <a:t>entity</a:t>
            </a:r>
            <a:r>
              <a:rPr lang="en-US" sz="2800"/>
              <a:t> in the ER Diagram becomes a relation.</a:t>
            </a:r>
          </a:p>
          <a:p>
            <a:pPr>
              <a:lnSpc>
                <a:spcPct val="80000"/>
              </a:lnSpc>
            </a:pPr>
            <a:r>
              <a:rPr lang="en-US" sz="2800"/>
              <a:t>A properly </a:t>
            </a:r>
            <a:r>
              <a:rPr lang="en-US" sz="2800" b="1"/>
              <a:t>normalized</a:t>
            </a:r>
            <a:r>
              <a:rPr lang="en-US" sz="2800"/>
              <a:t> ER diagram will indicate where intersection relations for </a:t>
            </a:r>
            <a:r>
              <a:rPr lang="en-US" sz="2800" i="1"/>
              <a:t>many-to-many</a:t>
            </a:r>
            <a:r>
              <a:rPr lang="en-US" sz="2800"/>
              <a:t> mappings are needed.</a:t>
            </a:r>
          </a:p>
          <a:p>
            <a:pPr>
              <a:lnSpc>
                <a:spcPct val="80000"/>
              </a:lnSpc>
            </a:pPr>
            <a:r>
              <a:rPr lang="en-US" sz="2800"/>
              <a:t>Relationships are indicated by common columns (or domains) in tables that are related.</a:t>
            </a:r>
          </a:p>
          <a:p>
            <a:pPr>
              <a:lnSpc>
                <a:spcPct val="80000"/>
              </a:lnSpc>
            </a:pPr>
            <a:r>
              <a:rPr lang="en-US" sz="2800"/>
              <a:t>We will examine the tables for the Diveshop derived from the ER diagram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DiveShop ER Diagram</a:t>
            </a:r>
          </a:p>
        </p:txBody>
      </p:sp>
      <p:grpSp>
        <p:nvGrpSpPr>
          <p:cNvPr id="691203" name="Group 3"/>
          <p:cNvGrpSpPr>
            <a:grpSpLocks/>
          </p:cNvGrpSpPr>
          <p:nvPr/>
        </p:nvGrpSpPr>
        <p:grpSpPr bwMode="auto">
          <a:xfrm>
            <a:off x="304800" y="990600"/>
            <a:ext cx="8610600" cy="5334000"/>
            <a:chOff x="384" y="1056"/>
            <a:chExt cx="5034" cy="2920"/>
          </a:xfrm>
        </p:grpSpPr>
        <p:sp>
          <p:nvSpPr>
            <p:cNvPr id="691204" name="Oval 4"/>
            <p:cNvSpPr>
              <a:spLocks noChangeArrowheads="1"/>
            </p:cNvSpPr>
            <p:nvPr/>
          </p:nvSpPr>
          <p:spPr bwMode="auto">
            <a:xfrm>
              <a:off x="2352" y="105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Customer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05" name="Oval 5"/>
            <p:cNvSpPr>
              <a:spLocks noChangeArrowheads="1"/>
            </p:cNvSpPr>
            <p:nvPr/>
          </p:nvSpPr>
          <p:spPr bwMode="auto">
            <a:xfrm>
              <a:off x="3504" y="148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ShipVia</a:t>
              </a:r>
              <a:endParaRPr lang="en-US" b="1" u="sng">
                <a:latin typeface="Arial" charset="0"/>
              </a:endParaRPr>
            </a:p>
          </p:txBody>
        </p:sp>
        <p:grpSp>
          <p:nvGrpSpPr>
            <p:cNvPr id="691206" name="Group 6"/>
            <p:cNvGrpSpPr>
              <a:grpSpLocks/>
            </p:cNvGrpSpPr>
            <p:nvPr/>
          </p:nvGrpSpPr>
          <p:grpSpPr bwMode="auto">
            <a:xfrm>
              <a:off x="1008" y="1104"/>
              <a:ext cx="3783" cy="2872"/>
              <a:chOff x="1008" y="1104"/>
              <a:chExt cx="3783" cy="2872"/>
            </a:xfrm>
          </p:grpSpPr>
          <p:sp>
            <p:nvSpPr>
              <p:cNvPr id="691207" name="Rectangle 7"/>
              <p:cNvSpPr>
                <a:spLocks noChangeArrowheads="1"/>
              </p:cNvSpPr>
              <p:nvPr/>
            </p:nvSpPr>
            <p:spPr bwMode="auto">
              <a:xfrm>
                <a:off x="1680" y="1920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Dest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08" name="Rectangle 8"/>
              <p:cNvSpPr>
                <a:spLocks noChangeArrowheads="1"/>
              </p:cNvSpPr>
              <p:nvPr/>
            </p:nvSpPr>
            <p:spPr bwMode="auto">
              <a:xfrm>
                <a:off x="1680" y="2592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Sites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09" name="Rectangle 9"/>
              <p:cNvSpPr>
                <a:spLocks noChangeArrowheads="1"/>
              </p:cNvSpPr>
              <p:nvPr/>
            </p:nvSpPr>
            <p:spPr bwMode="auto">
              <a:xfrm>
                <a:off x="1008" y="297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BioSite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0" name="Rectangle 10"/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ShipVia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1" name="Rectangle 11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ShipWrck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2" name="Rectangle 12"/>
              <p:cNvSpPr>
                <a:spLocks noChangeArrowheads="1"/>
              </p:cNvSpPr>
              <p:nvPr/>
            </p:nvSpPr>
            <p:spPr bwMode="auto">
              <a:xfrm>
                <a:off x="1008" y="369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BioLife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3" name="Rectangle 13"/>
              <p:cNvSpPr>
                <a:spLocks noChangeArrowheads="1"/>
              </p:cNvSpPr>
              <p:nvPr/>
            </p:nvSpPr>
            <p:spPr bwMode="auto">
              <a:xfrm>
                <a:off x="3600" y="3648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DiveStok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4" name="Rectangle 14"/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DiveItem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5" name="Rectangle 15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DiveOrds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6" name="Rectangle 16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DiveCust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7" name="AutoShape 17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18" name="Line 18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19" name="Line 19"/>
              <p:cNvSpPr>
                <a:spLocks noChangeShapeType="1"/>
              </p:cNvSpPr>
              <p:nvPr/>
            </p:nvSpPr>
            <p:spPr bwMode="auto">
              <a:xfrm>
                <a:off x="1296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0" name="Line 20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1" name="Line 21"/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2" name="Line 22"/>
              <p:cNvSpPr>
                <a:spLocks noChangeShapeType="1"/>
              </p:cNvSpPr>
              <p:nvPr/>
            </p:nvSpPr>
            <p:spPr bwMode="auto">
              <a:xfrm>
                <a:off x="2256" y="27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3" name="Line 23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4" name="Line 24"/>
              <p:cNvSpPr>
                <a:spLocks noChangeShapeType="1"/>
              </p:cNvSpPr>
              <p:nvPr/>
            </p:nvSpPr>
            <p:spPr bwMode="auto">
              <a:xfrm>
                <a:off x="1968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5" name="Line 25"/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6" name="Line 26"/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7" name="Line 2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8" name="Line 28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9" name="Line 29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0" name="Line 30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1" name="Line 31"/>
              <p:cNvSpPr>
                <a:spLocks noChangeShapeType="1"/>
              </p:cNvSpPr>
              <p:nvPr/>
            </p:nvSpPr>
            <p:spPr bwMode="auto">
              <a:xfrm>
                <a:off x="3456" y="2016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2" name="Line 32"/>
              <p:cNvSpPr>
                <a:spLocks noChangeShapeType="1"/>
              </p:cNvSpPr>
              <p:nvPr/>
            </p:nvSpPr>
            <p:spPr bwMode="auto">
              <a:xfrm>
                <a:off x="3840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3" name="AutoShape 33"/>
              <p:cNvSpPr>
                <a:spLocks noChangeArrowheads="1"/>
              </p:cNvSpPr>
              <p:nvPr/>
            </p:nvSpPr>
            <p:spPr bwMode="auto">
              <a:xfrm>
                <a:off x="2496" y="264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4" name="AutoShape 34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5" name="AutoShape 35"/>
              <p:cNvSpPr>
                <a:spLocks noChangeArrowheads="1"/>
              </p:cNvSpPr>
              <p:nvPr/>
            </p:nvSpPr>
            <p:spPr bwMode="auto">
              <a:xfrm>
                <a:off x="1824" y="2304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6" name="AutoShape 36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7" name="AutoShape 37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8" name="AutoShape 38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9" name="AutoShape 39"/>
              <p:cNvSpPr>
                <a:spLocks noChangeArrowheads="1"/>
              </p:cNvSpPr>
              <p:nvPr/>
            </p:nvSpPr>
            <p:spPr bwMode="auto">
              <a:xfrm>
                <a:off x="3696" y="3264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40" name="AutoShape 40"/>
              <p:cNvSpPr>
                <a:spLocks noChangeArrowheads="1"/>
              </p:cNvSpPr>
              <p:nvPr/>
            </p:nvSpPr>
            <p:spPr bwMode="auto">
              <a:xfrm>
                <a:off x="1152" y="336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41" name="Line 41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42" name="Line 42"/>
              <p:cNvSpPr>
                <a:spLocks noChangeShapeType="1"/>
              </p:cNvSpPr>
              <p:nvPr/>
            </p:nvSpPr>
            <p:spPr bwMode="auto">
              <a:xfrm>
                <a:off x="384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43" name="Line 43"/>
              <p:cNvSpPr>
                <a:spLocks noChangeShapeType="1"/>
              </p:cNvSpPr>
              <p:nvPr/>
            </p:nvSpPr>
            <p:spPr bwMode="auto">
              <a:xfrm>
                <a:off x="3984" y="19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1244" name="Oval 44"/>
            <p:cNvSpPr>
              <a:spLocks noChangeArrowheads="1"/>
            </p:cNvSpPr>
            <p:nvPr/>
          </p:nvSpPr>
          <p:spPr bwMode="auto">
            <a:xfrm>
              <a:off x="2448" y="153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Customer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45" name="Line 45"/>
            <p:cNvSpPr>
              <a:spLocks noChangeShapeType="1"/>
            </p:cNvSpPr>
            <p:nvPr/>
          </p:nvSpPr>
          <p:spPr bwMode="auto">
            <a:xfrm>
              <a:off x="2736" y="11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6" name="Line 46"/>
            <p:cNvSpPr>
              <a:spLocks noChangeShapeType="1"/>
            </p:cNvSpPr>
            <p:nvPr/>
          </p:nvSpPr>
          <p:spPr bwMode="auto">
            <a:xfrm>
              <a:off x="2832" y="163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7" name="Oval 47"/>
            <p:cNvSpPr>
              <a:spLocks noChangeArrowheads="1"/>
            </p:cNvSpPr>
            <p:nvPr/>
          </p:nvSpPr>
          <p:spPr bwMode="auto">
            <a:xfrm>
              <a:off x="5040" y="182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ShipVia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48" name="Line 48"/>
            <p:cNvSpPr>
              <a:spLocks noChangeShapeType="1"/>
            </p:cNvSpPr>
            <p:nvPr/>
          </p:nvSpPr>
          <p:spPr bwMode="auto">
            <a:xfrm flipH="1">
              <a:off x="3360" y="168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9" name="Line 49"/>
            <p:cNvSpPr>
              <a:spLocks noChangeShapeType="1"/>
            </p:cNvSpPr>
            <p:nvPr/>
          </p:nvSpPr>
          <p:spPr bwMode="auto">
            <a:xfrm flipH="1">
              <a:off x="480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0" name="Oval 50"/>
            <p:cNvSpPr>
              <a:spLocks noChangeArrowheads="1"/>
            </p:cNvSpPr>
            <p:nvPr/>
          </p:nvSpPr>
          <p:spPr bwMode="auto">
            <a:xfrm>
              <a:off x="2976" y="230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Order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1" name="Oval 51"/>
            <p:cNvSpPr>
              <a:spLocks noChangeArrowheads="1"/>
            </p:cNvSpPr>
            <p:nvPr/>
          </p:nvSpPr>
          <p:spPr bwMode="auto">
            <a:xfrm>
              <a:off x="4368" y="254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Order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2" name="Oval 52"/>
            <p:cNvSpPr>
              <a:spLocks noChangeArrowheads="1"/>
            </p:cNvSpPr>
            <p:nvPr/>
          </p:nvSpPr>
          <p:spPr bwMode="auto">
            <a:xfrm>
              <a:off x="4368" y="297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Item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3" name="Oval 53"/>
            <p:cNvSpPr>
              <a:spLocks noChangeArrowheads="1"/>
            </p:cNvSpPr>
            <p:nvPr/>
          </p:nvSpPr>
          <p:spPr bwMode="auto">
            <a:xfrm>
              <a:off x="4368" y="369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Item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4" name="Line 54"/>
            <p:cNvSpPr>
              <a:spLocks noChangeShapeType="1"/>
            </p:cNvSpPr>
            <p:nvPr/>
          </p:nvSpPr>
          <p:spPr bwMode="auto">
            <a:xfrm>
              <a:off x="4176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5" name="Line 55"/>
            <p:cNvSpPr>
              <a:spLocks noChangeShapeType="1"/>
            </p:cNvSpPr>
            <p:nvPr/>
          </p:nvSpPr>
          <p:spPr bwMode="auto">
            <a:xfrm>
              <a:off x="4176" y="292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6" name="Line 56"/>
            <p:cNvSpPr>
              <a:spLocks noChangeShapeType="1"/>
            </p:cNvSpPr>
            <p:nvPr/>
          </p:nvSpPr>
          <p:spPr bwMode="auto">
            <a:xfrm flipH="1">
              <a:off x="4176" y="26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7" name="Line 57"/>
            <p:cNvSpPr>
              <a:spLocks noChangeShapeType="1"/>
            </p:cNvSpPr>
            <p:nvPr/>
          </p:nvSpPr>
          <p:spPr bwMode="auto">
            <a:xfrm flipV="1">
              <a:off x="3168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8" name="Oval 58"/>
            <p:cNvSpPr>
              <a:spLocks noChangeArrowheads="1"/>
            </p:cNvSpPr>
            <p:nvPr/>
          </p:nvSpPr>
          <p:spPr bwMode="auto">
            <a:xfrm>
              <a:off x="1536" y="148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Destination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Name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59" name="Oval 59"/>
            <p:cNvSpPr>
              <a:spLocks noChangeArrowheads="1"/>
            </p:cNvSpPr>
            <p:nvPr/>
          </p:nvSpPr>
          <p:spPr bwMode="auto">
            <a:xfrm>
              <a:off x="2496" y="230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Destination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0" name="Line 60"/>
            <p:cNvSpPr>
              <a:spLocks noChangeShapeType="1"/>
            </p:cNvSpPr>
            <p:nvPr/>
          </p:nvSpPr>
          <p:spPr bwMode="auto">
            <a:xfrm>
              <a:off x="1776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1" name="Line 61"/>
            <p:cNvSpPr>
              <a:spLocks noChangeShapeType="1"/>
            </p:cNvSpPr>
            <p:nvPr/>
          </p:nvSpPr>
          <p:spPr bwMode="auto">
            <a:xfrm flipV="1">
              <a:off x="2736" y="216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2" name="Oval 62"/>
            <p:cNvSpPr>
              <a:spLocks noChangeArrowheads="1"/>
            </p:cNvSpPr>
            <p:nvPr/>
          </p:nvSpPr>
          <p:spPr bwMode="auto">
            <a:xfrm>
              <a:off x="384" y="374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Species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3" name="Oval 63"/>
            <p:cNvSpPr>
              <a:spLocks noChangeArrowheads="1"/>
            </p:cNvSpPr>
            <p:nvPr/>
          </p:nvSpPr>
          <p:spPr bwMode="auto">
            <a:xfrm>
              <a:off x="864" y="2400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Site 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4" name="Oval 64"/>
            <p:cNvSpPr>
              <a:spLocks noChangeArrowheads="1"/>
            </p:cNvSpPr>
            <p:nvPr/>
          </p:nvSpPr>
          <p:spPr bwMode="auto">
            <a:xfrm>
              <a:off x="1056" y="172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Destination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5" name="Oval 65"/>
            <p:cNvSpPr>
              <a:spLocks noChangeArrowheads="1"/>
            </p:cNvSpPr>
            <p:nvPr/>
          </p:nvSpPr>
          <p:spPr bwMode="auto">
            <a:xfrm>
              <a:off x="384" y="2832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Site 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6" name="Oval 66"/>
            <p:cNvSpPr>
              <a:spLocks noChangeArrowheads="1"/>
            </p:cNvSpPr>
            <p:nvPr/>
          </p:nvSpPr>
          <p:spPr bwMode="auto">
            <a:xfrm>
              <a:off x="1200" y="220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Destination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7" name="Line 67"/>
            <p:cNvSpPr>
              <a:spLocks noChangeShapeType="1"/>
            </p:cNvSpPr>
            <p:nvPr/>
          </p:nvSpPr>
          <p:spPr bwMode="auto">
            <a:xfrm>
              <a:off x="1440" y="182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8" name="Line 68"/>
            <p:cNvSpPr>
              <a:spLocks noChangeShapeType="1"/>
            </p:cNvSpPr>
            <p:nvPr/>
          </p:nvSpPr>
          <p:spPr bwMode="auto">
            <a:xfrm>
              <a:off x="1584" y="235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9" name="Line 69"/>
            <p:cNvSpPr>
              <a:spLocks noChangeShapeType="1"/>
            </p:cNvSpPr>
            <p:nvPr/>
          </p:nvSpPr>
          <p:spPr bwMode="auto">
            <a:xfrm>
              <a:off x="1248" y="2496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0" name="Oval 70"/>
            <p:cNvSpPr>
              <a:spLocks noChangeArrowheads="1"/>
            </p:cNvSpPr>
            <p:nvPr/>
          </p:nvSpPr>
          <p:spPr bwMode="auto">
            <a:xfrm>
              <a:off x="384" y="316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Species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71" name="Oval 71"/>
            <p:cNvSpPr>
              <a:spLocks noChangeArrowheads="1"/>
            </p:cNvSpPr>
            <p:nvPr/>
          </p:nvSpPr>
          <p:spPr bwMode="auto">
            <a:xfrm>
              <a:off x="2448" y="340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Site 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72" name="Line 72"/>
            <p:cNvSpPr>
              <a:spLocks noChangeShapeType="1"/>
            </p:cNvSpPr>
            <p:nvPr/>
          </p:nvSpPr>
          <p:spPr bwMode="auto">
            <a:xfrm flipV="1">
              <a:off x="2640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3" name="Line 73"/>
            <p:cNvSpPr>
              <a:spLocks noChangeShapeType="1"/>
            </p:cNvSpPr>
            <p:nvPr/>
          </p:nvSpPr>
          <p:spPr bwMode="auto">
            <a:xfrm>
              <a:off x="768" y="292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4" name="Line 74"/>
            <p:cNvSpPr>
              <a:spLocks noChangeShapeType="1"/>
            </p:cNvSpPr>
            <p:nvPr/>
          </p:nvSpPr>
          <p:spPr bwMode="auto">
            <a:xfrm flipV="1">
              <a:off x="768" y="3168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5" name="Line 75"/>
            <p:cNvSpPr>
              <a:spLocks noChangeShapeType="1"/>
            </p:cNvSpPr>
            <p:nvPr/>
          </p:nvSpPr>
          <p:spPr bwMode="auto">
            <a:xfrm>
              <a:off x="768" y="38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76" name="Text Box 76"/>
          <p:cNvSpPr txBox="1">
            <a:spLocks noChangeArrowheads="1"/>
          </p:cNvSpPr>
          <p:nvPr/>
        </p:nvSpPr>
        <p:spPr bwMode="auto">
          <a:xfrm>
            <a:off x="2286000" y="4038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77" name="Text Box 77"/>
          <p:cNvSpPr txBox="1">
            <a:spLocks noChangeArrowheads="1"/>
          </p:cNvSpPr>
          <p:nvPr/>
        </p:nvSpPr>
        <p:spPr bwMode="auto">
          <a:xfrm>
            <a:off x="2971800" y="30480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78" name="Text Box 78"/>
          <p:cNvSpPr txBox="1">
            <a:spLocks noChangeArrowheads="1"/>
          </p:cNvSpPr>
          <p:nvPr/>
        </p:nvSpPr>
        <p:spPr bwMode="auto">
          <a:xfrm>
            <a:off x="3581400" y="2743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79" name="Text Box 79"/>
          <p:cNvSpPr txBox="1">
            <a:spLocks noChangeArrowheads="1"/>
          </p:cNvSpPr>
          <p:nvPr/>
        </p:nvSpPr>
        <p:spPr bwMode="auto">
          <a:xfrm>
            <a:off x="5029200" y="1600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0" name="Text Box 80"/>
          <p:cNvSpPr txBox="1">
            <a:spLocks noChangeArrowheads="1"/>
          </p:cNvSpPr>
          <p:nvPr/>
        </p:nvSpPr>
        <p:spPr bwMode="auto">
          <a:xfrm>
            <a:off x="5562600" y="2895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1" name="Text Box 81"/>
          <p:cNvSpPr txBox="1">
            <a:spLocks noChangeArrowheads="1"/>
          </p:cNvSpPr>
          <p:nvPr/>
        </p:nvSpPr>
        <p:spPr bwMode="auto">
          <a:xfrm>
            <a:off x="6019800" y="5562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2" name="Text Box 82"/>
          <p:cNvSpPr txBox="1">
            <a:spLocks noChangeArrowheads="1"/>
          </p:cNvSpPr>
          <p:nvPr/>
        </p:nvSpPr>
        <p:spPr bwMode="auto">
          <a:xfrm>
            <a:off x="4191000" y="4267200"/>
            <a:ext cx="3143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1/n</a:t>
            </a:r>
          </a:p>
        </p:txBody>
      </p:sp>
      <p:sp>
        <p:nvSpPr>
          <p:cNvPr id="691283" name="Text Box 83"/>
          <p:cNvSpPr txBox="1">
            <a:spLocks noChangeArrowheads="1"/>
          </p:cNvSpPr>
          <p:nvPr/>
        </p:nvSpPr>
        <p:spPr bwMode="auto">
          <a:xfrm>
            <a:off x="1905000" y="56388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4" name="Text Box 84"/>
          <p:cNvSpPr txBox="1">
            <a:spLocks noChangeArrowheads="1"/>
          </p:cNvSpPr>
          <p:nvPr/>
        </p:nvSpPr>
        <p:spPr bwMode="auto">
          <a:xfrm>
            <a:off x="6477000" y="2514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5" name="Text Box 85"/>
          <p:cNvSpPr txBox="1">
            <a:spLocks noChangeArrowheads="1"/>
          </p:cNvSpPr>
          <p:nvPr/>
        </p:nvSpPr>
        <p:spPr bwMode="auto">
          <a:xfrm>
            <a:off x="5562600" y="2514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6" name="Text Box 86"/>
          <p:cNvSpPr txBox="1">
            <a:spLocks noChangeArrowheads="1"/>
          </p:cNvSpPr>
          <p:nvPr/>
        </p:nvSpPr>
        <p:spPr bwMode="auto">
          <a:xfrm>
            <a:off x="6019800" y="3886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7" name="Text Box 87"/>
          <p:cNvSpPr txBox="1">
            <a:spLocks noChangeArrowheads="1"/>
          </p:cNvSpPr>
          <p:nvPr/>
        </p:nvSpPr>
        <p:spPr bwMode="auto">
          <a:xfrm>
            <a:off x="6019800" y="4648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8" name="Text Box 88"/>
          <p:cNvSpPr txBox="1">
            <a:spLocks noChangeArrowheads="1"/>
          </p:cNvSpPr>
          <p:nvPr/>
        </p:nvSpPr>
        <p:spPr bwMode="auto">
          <a:xfrm>
            <a:off x="5029200" y="22860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9" name="Text Box 89"/>
          <p:cNvSpPr txBox="1">
            <a:spLocks noChangeArrowheads="1"/>
          </p:cNvSpPr>
          <p:nvPr/>
        </p:nvSpPr>
        <p:spPr bwMode="auto">
          <a:xfrm>
            <a:off x="3048000" y="35814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0" name="Text Box 90"/>
          <p:cNvSpPr txBox="1">
            <a:spLocks noChangeArrowheads="1"/>
          </p:cNvSpPr>
          <p:nvPr/>
        </p:nvSpPr>
        <p:spPr bwMode="auto">
          <a:xfrm>
            <a:off x="1905000" y="4267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1" name="Text Box 91"/>
          <p:cNvSpPr txBox="1">
            <a:spLocks noChangeArrowheads="1"/>
          </p:cNvSpPr>
          <p:nvPr/>
        </p:nvSpPr>
        <p:spPr bwMode="auto">
          <a:xfrm>
            <a:off x="1905000" y="49530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2" name="Text Box 92"/>
          <p:cNvSpPr txBox="1">
            <a:spLocks noChangeArrowheads="1"/>
          </p:cNvSpPr>
          <p:nvPr/>
        </p:nvSpPr>
        <p:spPr bwMode="auto">
          <a:xfrm>
            <a:off x="4343400" y="25908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3" name="Text Box 93"/>
          <p:cNvSpPr txBox="1">
            <a:spLocks noChangeArrowheads="1"/>
          </p:cNvSpPr>
          <p:nvPr/>
        </p:nvSpPr>
        <p:spPr bwMode="auto">
          <a:xfrm>
            <a:off x="3581400" y="4038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= DIVECUST</a:t>
            </a:r>
          </a:p>
        </p:txBody>
      </p:sp>
      <p:graphicFrame>
        <p:nvGraphicFramePr>
          <p:cNvPr id="695299" name="Object 3"/>
          <p:cNvGraphicFramePr>
            <a:graphicFrameLocks noChangeAspect="1"/>
          </p:cNvGraphicFramePr>
          <p:nvPr/>
        </p:nvGraphicFramePr>
        <p:xfrm>
          <a:off x="381000" y="1828800"/>
          <a:ext cx="8382000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30" name="Worksheet" r:id="rId4" imgW="5232903" imgH="2181886" progId="Excel.Sheet.8">
                  <p:embed/>
                </p:oleObj>
              </mc:Choice>
              <mc:Fallback>
                <p:oleObj name="Worksheet" r:id="rId4" imgW="5232903" imgH="218188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382000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 due Today</a:t>
            </a:r>
          </a:p>
          <a:p>
            <a:r>
              <a:rPr lang="en-US" dirty="0" smtClean="0"/>
              <a:t>Assignment 2 (Personal database conceptual model) – due Oct.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 Order = DIVEORDS</a:t>
            </a:r>
          </a:p>
        </p:txBody>
      </p:sp>
      <p:graphicFrame>
        <p:nvGraphicFramePr>
          <p:cNvPr id="697347" name="Object 3"/>
          <p:cNvGraphicFramePr>
            <a:graphicFrameLocks noChangeAspect="1"/>
          </p:cNvGraphicFramePr>
          <p:nvPr/>
        </p:nvGraphicFramePr>
        <p:xfrm>
          <a:off x="228600" y="1752600"/>
          <a:ext cx="868680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8" name="Worksheet" r:id="rId4" imgW="4889500" imgH="1625600" progId="Excel.Sheet.8">
                  <p:embed/>
                </p:oleObj>
              </mc:Choice>
              <mc:Fallback>
                <p:oleObj name="Worksheet" r:id="rId4" imgW="4889500" imgH="162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8686800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item = DIVEITEM</a:t>
            </a:r>
          </a:p>
        </p:txBody>
      </p:sp>
      <p:graphicFrame>
        <p:nvGraphicFramePr>
          <p:cNvPr id="699395" name="Object 3"/>
          <p:cNvGraphicFramePr>
            <a:graphicFrameLocks noChangeAspect="1"/>
          </p:cNvGraphicFramePr>
          <p:nvPr/>
        </p:nvGraphicFramePr>
        <p:xfrm>
          <a:off x="1143000" y="1219200"/>
          <a:ext cx="7010400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26" name="Worksheet" r:id="rId4" imgW="3494638" imgH="2317688" progId="Excel.Sheet.8">
                  <p:embed/>
                </p:oleObj>
              </mc:Choice>
              <mc:Fallback>
                <p:oleObj name="Worksheet" r:id="rId4" imgW="3494638" imgH="231768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7010400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Shipping information = SHIPVIA</a:t>
            </a:r>
          </a:p>
        </p:txBody>
      </p:sp>
      <p:graphicFrame>
        <p:nvGraphicFramePr>
          <p:cNvPr id="701443" name="Object 3"/>
          <p:cNvGraphicFramePr>
            <a:graphicFrameLocks noChangeAspect="1"/>
          </p:cNvGraphicFramePr>
          <p:nvPr/>
        </p:nvGraphicFramePr>
        <p:xfrm>
          <a:off x="2743200" y="2514600"/>
          <a:ext cx="37338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74" name="Worksheet" r:id="rId4" imgW="1176951" imgH="878186" progId="Excel.Sheet.8">
                  <p:embed/>
                </p:oleObj>
              </mc:Choice>
              <mc:Fallback>
                <p:oleObj name="Worksheet" r:id="rId4" imgW="1176951" imgH="87818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37338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Dive Equipment Stock= DIVESTOK</a:t>
            </a:r>
          </a:p>
        </p:txBody>
      </p:sp>
      <p:graphicFrame>
        <p:nvGraphicFramePr>
          <p:cNvPr id="703491" name="Object 3"/>
          <p:cNvGraphicFramePr>
            <a:graphicFrameLocks noChangeAspect="1"/>
          </p:cNvGraphicFramePr>
          <p:nvPr/>
        </p:nvGraphicFramePr>
        <p:xfrm>
          <a:off x="533400" y="1447800"/>
          <a:ext cx="8229600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22" name="Worksheet" r:id="rId4" imgW="4653482" imgH="2462543" progId="Excel.Sheet.8">
                  <p:embed/>
                </p:oleObj>
              </mc:Choice>
              <mc:Fallback>
                <p:oleObj name="Worksheet" r:id="rId4" imgW="4653482" imgH="246254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229600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 Locations = DEST</a:t>
            </a:r>
          </a:p>
        </p:txBody>
      </p:sp>
      <p:graphicFrame>
        <p:nvGraphicFramePr>
          <p:cNvPr id="705539" name="Object 3"/>
          <p:cNvGraphicFramePr>
            <a:graphicFrameLocks noChangeAspect="1"/>
          </p:cNvGraphicFramePr>
          <p:nvPr/>
        </p:nvGraphicFramePr>
        <p:xfrm>
          <a:off x="0" y="2438400"/>
          <a:ext cx="8991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70" name="Worksheet" r:id="rId4" imgW="6515100" imgH="876300" progId="Excel.Sheet.8">
                  <p:embed/>
                </p:oleObj>
              </mc:Choice>
              <mc:Fallback>
                <p:oleObj name="Worksheet" r:id="rId4" imgW="6515100" imgH="876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8991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 Sites = SITE</a:t>
            </a:r>
          </a:p>
        </p:txBody>
      </p:sp>
      <p:graphicFrame>
        <p:nvGraphicFramePr>
          <p:cNvPr id="707587" name="Object 3"/>
          <p:cNvGraphicFramePr>
            <a:graphicFrameLocks noChangeAspect="1"/>
          </p:cNvGraphicFramePr>
          <p:nvPr/>
        </p:nvGraphicFramePr>
        <p:xfrm>
          <a:off x="0" y="2133600"/>
          <a:ext cx="8915400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8" name="Worksheet" r:id="rId4" imgW="4826000" imgH="1638300" progId="Excel.Sheet.8">
                  <p:embed/>
                </p:oleObj>
              </mc:Choice>
              <mc:Fallback>
                <p:oleObj name="Worksheet" r:id="rId4" imgW="4826000" imgH="1638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8915400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 Life = BIOLIFE</a:t>
            </a:r>
          </a:p>
        </p:txBody>
      </p:sp>
      <p:graphicFrame>
        <p:nvGraphicFramePr>
          <p:cNvPr id="70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650014"/>
              </p:ext>
            </p:extLst>
          </p:nvPr>
        </p:nvGraphicFramePr>
        <p:xfrm>
          <a:off x="-1" y="2136775"/>
          <a:ext cx="91487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67" name="Worksheet" r:id="rId5" imgW="6565900" imgH="1993900" progId="Excel.Sheet.8">
                  <p:embed/>
                </p:oleObj>
              </mc:Choice>
              <mc:Fallback>
                <p:oleObj name="Worksheet" r:id="rId5" imgW="6565900" imgH="1993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2136775"/>
                        <a:ext cx="91487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BIOSITE -- linking relation</a:t>
            </a:r>
          </a:p>
        </p:txBody>
      </p:sp>
      <p:graphicFrame>
        <p:nvGraphicFramePr>
          <p:cNvPr id="711683" name="Object 3"/>
          <p:cNvGraphicFramePr>
            <a:graphicFrameLocks noChangeAspect="1"/>
          </p:cNvGraphicFramePr>
          <p:nvPr/>
        </p:nvGraphicFramePr>
        <p:xfrm>
          <a:off x="3048000" y="1676400"/>
          <a:ext cx="27336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14" name="Worksheet" r:id="rId4" imgW="1761067" imgH="2314222" progId="Excel.Sheet.8">
                  <p:embed/>
                </p:oleObj>
              </mc:Choice>
              <mc:Fallback>
                <p:oleObj name="Worksheet" r:id="rId4" imgW="1761067" imgH="231422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273367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Shipwrecks = SHIPWRK</a:t>
            </a:r>
          </a:p>
        </p:txBody>
      </p:sp>
      <p:graphicFrame>
        <p:nvGraphicFramePr>
          <p:cNvPr id="713731" name="Object 3"/>
          <p:cNvGraphicFramePr>
            <a:graphicFrameLocks noChangeAspect="1"/>
          </p:cNvGraphicFramePr>
          <p:nvPr/>
        </p:nvGraphicFramePr>
        <p:xfrm>
          <a:off x="0" y="2667000"/>
          <a:ext cx="89154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62" name="Worksheet" r:id="rId4" imgW="5727700" imgH="1231900" progId="Excel.Sheet.8">
                  <p:embed/>
                </p:oleObj>
              </mc:Choice>
              <mc:Fallback>
                <p:oleObj name="Worksheet" r:id="rId4" imgW="5727700" imgH="1231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891540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to Other Models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Hierarchical</a:t>
            </a:r>
          </a:p>
          <a:p>
            <a:pPr lvl="1">
              <a:lnSpc>
                <a:spcPct val="90000"/>
              </a:lnSpc>
            </a:pPr>
            <a:r>
              <a:rPr lang="en-US"/>
              <a:t>Need to make decisions about access paths</a:t>
            </a:r>
          </a:p>
          <a:p>
            <a:pPr>
              <a:lnSpc>
                <a:spcPct val="90000"/>
              </a:lnSpc>
            </a:pPr>
            <a:r>
              <a:rPr lang="en-US"/>
              <a:t>Network</a:t>
            </a:r>
          </a:p>
          <a:p>
            <a:pPr lvl="1">
              <a:lnSpc>
                <a:spcPct val="90000"/>
              </a:lnSpc>
            </a:pPr>
            <a:r>
              <a:rPr lang="en-US"/>
              <a:t>Need to pre-specify all of the links and sets</a:t>
            </a:r>
          </a:p>
          <a:p>
            <a:pPr>
              <a:lnSpc>
                <a:spcPct val="90000"/>
              </a:lnSpc>
            </a:pPr>
            <a:r>
              <a:rPr lang="en-US"/>
              <a:t>Object-Oriented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 objects, datatypes, their methods and the access points for them</a:t>
            </a:r>
          </a:p>
          <a:p>
            <a:pPr>
              <a:lnSpc>
                <a:spcPct val="90000"/>
              </a:lnSpc>
            </a:pPr>
            <a:r>
              <a:rPr lang="en-US"/>
              <a:t>Object-Relational</a:t>
            </a:r>
          </a:p>
          <a:p>
            <a:pPr lvl="1">
              <a:lnSpc>
                <a:spcPct val="90000"/>
              </a:lnSpc>
            </a:pPr>
            <a:r>
              <a:rPr lang="en-US"/>
              <a:t>Same as relational, but what new datatypes might be needed or useful (more on OR later)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Review</a:t>
            </a:r>
            <a:endParaRPr lang="en-US" sz="3600" dirty="0"/>
          </a:p>
          <a:p>
            <a:pPr lvl="1"/>
            <a:r>
              <a:rPr lang="en-US" sz="3200" dirty="0"/>
              <a:t>Conceptual Model and UML</a:t>
            </a:r>
          </a:p>
          <a:p>
            <a:pPr lvl="1"/>
            <a:r>
              <a:rPr lang="en-US" dirty="0"/>
              <a:t>Logical Model for the </a:t>
            </a:r>
            <a:r>
              <a:rPr lang="en-US" dirty="0" err="1"/>
              <a:t>Diveshop</a:t>
            </a:r>
            <a:r>
              <a:rPr lang="en-US" dirty="0"/>
              <a:t> database</a:t>
            </a:r>
          </a:p>
          <a:p>
            <a:r>
              <a:rPr lang="en-US" sz="3600" dirty="0"/>
              <a:t>Normalization</a:t>
            </a:r>
          </a:p>
          <a:p>
            <a:r>
              <a:rPr lang="en-US" sz="3600" dirty="0"/>
              <a:t>Relational Advantages and Disadvantages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 dirty="0">
                <a:solidFill>
                  <a:srgbClr val="CCCCCC"/>
                </a:solidFill>
              </a:rPr>
              <a:t>Logical Model for the </a:t>
            </a:r>
            <a:r>
              <a:rPr lang="en-US" dirty="0" err="1">
                <a:solidFill>
                  <a:srgbClr val="CCCCCC"/>
                </a:solidFill>
              </a:rPr>
              <a:t>Diveshop</a:t>
            </a:r>
            <a:r>
              <a:rPr lang="en-US" dirty="0">
                <a:solidFill>
                  <a:srgbClr val="CCCCCC"/>
                </a:solidFill>
              </a:rPr>
              <a:t> database</a:t>
            </a:r>
          </a:p>
          <a:p>
            <a:r>
              <a:rPr lang="en-US" sz="3600" dirty="0"/>
              <a:t>Normalization</a:t>
            </a:r>
          </a:p>
          <a:p>
            <a:r>
              <a:rPr lang="en-US" sz="3600" dirty="0">
                <a:solidFill>
                  <a:schemeClr val="folHlink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544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theory is based on the observation that relations with certain properties are more effective in inserting, updating and deleting data than other sets of relations containing the same data</a:t>
            </a:r>
          </a:p>
          <a:p>
            <a:r>
              <a:rPr lang="en-US"/>
              <a:t>Normalization is a multi-step process beginning with an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unnormalized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relation</a:t>
            </a:r>
          </a:p>
          <a:p>
            <a:pPr lvl="1"/>
            <a:r>
              <a:rPr lang="en-US"/>
              <a:t>Hospital example from Atre, S. </a:t>
            </a:r>
            <a:r>
              <a:rPr lang="en-US" i="1"/>
              <a:t>Data Base: Structured Techniques for Design, Performance, and Management.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Forms</a:t>
            </a:r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Normal Form (1NF)</a:t>
            </a:r>
          </a:p>
          <a:p>
            <a:r>
              <a:rPr lang="en-US"/>
              <a:t>Second Normal Form (2NF)</a:t>
            </a:r>
          </a:p>
          <a:p>
            <a:r>
              <a:rPr lang="en-US"/>
              <a:t>Third Normal Form (3NF)</a:t>
            </a:r>
          </a:p>
          <a:p>
            <a:r>
              <a:rPr lang="en-US"/>
              <a:t>Boyce-Codd Normal Form (BCNF)</a:t>
            </a:r>
          </a:p>
          <a:p>
            <a:r>
              <a:rPr lang="en-US"/>
              <a:t>Fourth Normal Form (4NF)</a:t>
            </a:r>
          </a:p>
          <a:p>
            <a:r>
              <a:rPr lang="en-US"/>
              <a:t>Fifth Normal Form (5NF)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grpSp>
        <p:nvGrpSpPr>
          <p:cNvPr id="546844" name="Group 28"/>
          <p:cNvGrpSpPr>
            <a:grpSpLocks/>
          </p:cNvGrpSpPr>
          <p:nvPr/>
        </p:nvGrpSpPr>
        <p:grpSpPr bwMode="auto">
          <a:xfrm>
            <a:off x="304800" y="1295400"/>
            <a:ext cx="8839200" cy="4724400"/>
            <a:chOff x="192" y="816"/>
            <a:chExt cx="5568" cy="2976"/>
          </a:xfrm>
        </p:grpSpPr>
        <p:sp>
          <p:nvSpPr>
            <p:cNvPr id="546841" name="Rectangle 25"/>
            <p:cNvSpPr>
              <a:spLocks noChangeArrowheads="1"/>
            </p:cNvSpPr>
            <p:nvPr/>
          </p:nvSpPr>
          <p:spPr bwMode="auto">
            <a:xfrm>
              <a:off x="4896" y="2496"/>
              <a:ext cx="76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0" name="Rectangle 24"/>
            <p:cNvSpPr>
              <a:spLocks noChangeArrowheads="1"/>
            </p:cNvSpPr>
            <p:nvPr/>
          </p:nvSpPr>
          <p:spPr bwMode="auto">
            <a:xfrm>
              <a:off x="4896" y="1248"/>
              <a:ext cx="76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9" name="Rectangle 23"/>
            <p:cNvSpPr>
              <a:spLocks noChangeArrowheads="1"/>
            </p:cNvSpPr>
            <p:nvPr/>
          </p:nvSpPr>
          <p:spPr bwMode="auto">
            <a:xfrm>
              <a:off x="192" y="1488"/>
              <a:ext cx="960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8" name="Rectangle 22"/>
            <p:cNvSpPr>
              <a:spLocks noChangeArrowheads="1"/>
            </p:cNvSpPr>
            <p:nvPr/>
          </p:nvSpPr>
          <p:spPr bwMode="auto">
            <a:xfrm>
              <a:off x="192" y="2544"/>
              <a:ext cx="96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19" name="Oval 3"/>
            <p:cNvSpPr>
              <a:spLocks noChangeArrowheads="1"/>
            </p:cNvSpPr>
            <p:nvPr/>
          </p:nvSpPr>
          <p:spPr bwMode="auto">
            <a:xfrm>
              <a:off x="1536" y="816"/>
              <a:ext cx="2976" cy="29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0" name="Oval 4"/>
            <p:cNvSpPr>
              <a:spLocks noChangeArrowheads="1"/>
            </p:cNvSpPr>
            <p:nvPr/>
          </p:nvSpPr>
          <p:spPr bwMode="auto">
            <a:xfrm>
              <a:off x="1776" y="1056"/>
              <a:ext cx="2496" cy="24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1" name="Oval 5"/>
            <p:cNvSpPr>
              <a:spLocks noChangeArrowheads="1"/>
            </p:cNvSpPr>
            <p:nvPr/>
          </p:nvSpPr>
          <p:spPr bwMode="auto">
            <a:xfrm>
              <a:off x="2016" y="1296"/>
              <a:ext cx="2016" cy="20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2" name="Oval 6"/>
            <p:cNvSpPr>
              <a:spLocks noChangeArrowheads="1"/>
            </p:cNvSpPr>
            <p:nvPr/>
          </p:nvSpPr>
          <p:spPr bwMode="auto">
            <a:xfrm>
              <a:off x="2256" y="1536"/>
              <a:ext cx="1536" cy="153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4" y="960"/>
              <a:ext cx="1968" cy="105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051094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</a:rPr>
                <a:t>Unnormalized Relations</a:t>
              </a:r>
            </a:p>
          </p:txBody>
        </p:sp>
        <p:sp>
          <p:nvSpPr>
            <p:cNvPr id="5468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1200"/>
              <a:ext cx="1680" cy="9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110346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First normal form</a:t>
              </a:r>
            </a:p>
          </p:txBody>
        </p:sp>
        <p:sp>
          <p:nvSpPr>
            <p:cNvPr id="54682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8" y="1440"/>
              <a:ext cx="1584" cy="115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Second normal form</a:t>
              </a:r>
            </a:p>
          </p:txBody>
        </p:sp>
        <p:sp>
          <p:nvSpPr>
            <p:cNvPr id="546826" name="Oval 10"/>
            <p:cNvSpPr>
              <a:spLocks noChangeArrowheads="1"/>
            </p:cNvSpPr>
            <p:nvPr/>
          </p:nvSpPr>
          <p:spPr bwMode="auto">
            <a:xfrm>
              <a:off x="2640" y="1920"/>
              <a:ext cx="768" cy="76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Boyce-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Codd and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Higher</a:t>
              </a:r>
            </a:p>
          </p:txBody>
        </p:sp>
        <p:sp>
          <p:nvSpPr>
            <p:cNvPr id="54682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400" y="1680"/>
              <a:ext cx="1186" cy="11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Third normal form</a:t>
              </a:r>
            </a:p>
          </p:txBody>
        </p:sp>
        <p:sp>
          <p:nvSpPr>
            <p:cNvPr id="546828" name="Line 12"/>
            <p:cNvSpPr>
              <a:spLocks noChangeShapeType="1"/>
            </p:cNvSpPr>
            <p:nvPr/>
          </p:nvSpPr>
          <p:spPr bwMode="auto">
            <a:xfrm flipH="1">
              <a:off x="4080" y="225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9" name="Line 13"/>
            <p:cNvSpPr>
              <a:spLocks noChangeShapeType="1"/>
            </p:cNvSpPr>
            <p:nvPr/>
          </p:nvSpPr>
          <p:spPr bwMode="auto">
            <a:xfrm rot="1402742" flipH="1">
              <a:off x="3792" y="2640"/>
              <a:ext cx="38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0" name="Line 14"/>
            <p:cNvSpPr>
              <a:spLocks noChangeShapeType="1"/>
            </p:cNvSpPr>
            <p:nvPr/>
          </p:nvSpPr>
          <p:spPr bwMode="auto">
            <a:xfrm rot="20600746">
              <a:off x="2112" y="2544"/>
              <a:ext cx="38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1" name="Line 15"/>
            <p:cNvSpPr>
              <a:spLocks noChangeShapeType="1"/>
            </p:cNvSpPr>
            <p:nvPr/>
          </p:nvSpPr>
          <p:spPr bwMode="auto">
            <a:xfrm rot="6325345" flipH="1">
              <a:off x="2689" y="2783"/>
              <a:ext cx="38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2" name="AutoShape 16"/>
            <p:cNvSpPr>
              <a:spLocks/>
            </p:cNvSpPr>
            <p:nvPr/>
          </p:nvSpPr>
          <p:spPr bwMode="auto">
            <a:xfrm>
              <a:off x="4896" y="1260"/>
              <a:ext cx="864" cy="1154"/>
            </a:xfrm>
            <a:prstGeom prst="accentCallout2">
              <a:avLst>
                <a:gd name="adj1" fmla="val 6241"/>
                <a:gd name="adj2" fmla="val -5556"/>
                <a:gd name="adj3" fmla="val 6241"/>
                <a:gd name="adj4" fmla="val -32870"/>
                <a:gd name="adj5" fmla="val 83620"/>
                <a:gd name="adj6" fmla="val -6053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Functional dependencyof nonkey attributes on the primary key - Atomic values only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6833" name="Rectangle 17"/>
            <p:cNvSpPr>
              <a:spLocks noChangeArrowheads="1"/>
            </p:cNvSpPr>
            <p:nvPr/>
          </p:nvSpPr>
          <p:spPr bwMode="auto">
            <a:xfrm>
              <a:off x="4560" y="1776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4" name="AutoShape 18"/>
            <p:cNvSpPr>
              <a:spLocks/>
            </p:cNvSpPr>
            <p:nvPr/>
          </p:nvSpPr>
          <p:spPr bwMode="auto">
            <a:xfrm>
              <a:off x="4896" y="2508"/>
              <a:ext cx="864" cy="1154"/>
            </a:xfrm>
            <a:prstGeom prst="accentCallout2">
              <a:avLst>
                <a:gd name="adj1" fmla="val 6241"/>
                <a:gd name="adj2" fmla="val -5556"/>
                <a:gd name="adj3" fmla="val 6241"/>
                <a:gd name="adj4" fmla="val -50116"/>
                <a:gd name="adj5" fmla="val 14560"/>
                <a:gd name="adj6" fmla="val -95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Full Functional dependencyof nonkey attributes on the primary key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6835" name="AutoShape 19"/>
            <p:cNvSpPr>
              <a:spLocks/>
            </p:cNvSpPr>
            <p:nvPr/>
          </p:nvSpPr>
          <p:spPr bwMode="auto">
            <a:xfrm>
              <a:off x="288" y="1488"/>
              <a:ext cx="864" cy="846"/>
            </a:xfrm>
            <a:prstGeom prst="accentCallout2">
              <a:avLst>
                <a:gd name="adj1" fmla="val 8509"/>
                <a:gd name="adj2" fmla="val 105556"/>
                <a:gd name="adj3" fmla="val 8509"/>
                <a:gd name="adj4" fmla="val 161227"/>
                <a:gd name="adj5" fmla="val 128250"/>
                <a:gd name="adj6" fmla="val 2180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No transitive dependency between nonkey attributes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6836" name="AutoShape 20"/>
            <p:cNvSpPr>
              <a:spLocks/>
            </p:cNvSpPr>
            <p:nvPr/>
          </p:nvSpPr>
          <p:spPr bwMode="auto">
            <a:xfrm>
              <a:off x="192" y="2544"/>
              <a:ext cx="960" cy="1000"/>
            </a:xfrm>
            <a:prstGeom prst="accentCallout2">
              <a:avLst>
                <a:gd name="adj1" fmla="val 7199"/>
                <a:gd name="adj2" fmla="val 105000"/>
                <a:gd name="adj3" fmla="val 7199"/>
                <a:gd name="adj4" fmla="val 190106"/>
                <a:gd name="adj5" fmla="val 35898"/>
                <a:gd name="adj6" fmla="val 27719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 All determinants are candidate keys - Single multivalued dependency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Unnormalized Relations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 in normalization is to convert the data into a two-dimensional table</a:t>
            </a:r>
          </a:p>
          <a:p>
            <a:r>
              <a:rPr lang="en-US" dirty="0"/>
              <a:t>In </a:t>
            </a:r>
            <a:r>
              <a:rPr lang="en-US" i="1" dirty="0" err="1"/>
              <a:t>unnormalized</a:t>
            </a:r>
            <a:r>
              <a:rPr lang="en-US" dirty="0"/>
              <a:t> relations data </a:t>
            </a:r>
            <a:r>
              <a:rPr lang="en-US" dirty="0" smtClean="0"/>
              <a:t>may </a:t>
            </a:r>
            <a:r>
              <a:rPr lang="en-US" dirty="0"/>
              <a:t>repeat within a column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Unnormalized Relation</a:t>
            </a:r>
          </a:p>
        </p:txBody>
      </p:sp>
      <p:graphicFrame>
        <p:nvGraphicFramePr>
          <p:cNvPr id="548867" name="Object 3"/>
          <p:cNvGraphicFramePr>
            <a:graphicFrameLocks noChangeAspect="1"/>
          </p:cNvGraphicFramePr>
          <p:nvPr/>
        </p:nvGraphicFramePr>
        <p:xfrm>
          <a:off x="228600" y="1219200"/>
          <a:ext cx="854868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98" name="Worksheet" r:id="rId4" imgW="4305300" imgH="3251200" progId="Excel.Sheet.8">
                  <p:embed/>
                </p:oleObj>
              </mc:Choice>
              <mc:Fallback>
                <p:oleObj name="Worksheet" r:id="rId4" imgW="4305300" imgH="3251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54868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Normal Form</a:t>
            </a:r>
          </a:p>
        </p:txBody>
      </p:sp>
      <p:sp>
        <p:nvSpPr>
          <p:cNvPr id="549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move to First Normal Form a relation must contain only </a:t>
            </a:r>
            <a:r>
              <a:rPr lang="en-US" i="1" dirty="0"/>
              <a:t>atomic values</a:t>
            </a:r>
            <a:r>
              <a:rPr lang="en-US" dirty="0"/>
              <a:t> at each row and column.</a:t>
            </a:r>
          </a:p>
          <a:p>
            <a:pPr lvl="1"/>
            <a:r>
              <a:rPr lang="en-US" dirty="0"/>
              <a:t>No repeating groups</a:t>
            </a:r>
          </a:p>
          <a:p>
            <a:pPr lvl="1"/>
            <a:r>
              <a:rPr lang="en-US" dirty="0"/>
              <a:t>A column or set of columns is called a </a:t>
            </a:r>
            <a:r>
              <a:rPr lang="en-US" i="1" dirty="0"/>
              <a:t>Candidate Key </a:t>
            </a:r>
            <a:r>
              <a:rPr lang="en-US" dirty="0"/>
              <a:t>when its values can uniquely identify the row in the relation.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Normal Form</a:t>
            </a:r>
          </a:p>
        </p:txBody>
      </p:sp>
      <p:graphicFrame>
        <p:nvGraphicFramePr>
          <p:cNvPr id="550915" name="Object 3"/>
          <p:cNvGraphicFramePr>
            <a:graphicFrameLocks noChangeAspect="1"/>
          </p:cNvGraphicFramePr>
          <p:nvPr/>
        </p:nvGraphicFramePr>
        <p:xfrm>
          <a:off x="228600" y="1371600"/>
          <a:ext cx="86106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85" name="Worksheet" r:id="rId4" imgW="4089400" imgH="4000500" progId="Excel.Sheet.8">
                  <p:embed/>
                </p:oleObj>
              </mc:Choice>
              <mc:Fallback>
                <p:oleObj name="Worksheet" r:id="rId4" imgW="4089400" imgH="40005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10600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6" name="Group 4"/>
          <p:cNvGrpSpPr>
            <a:grpSpLocks/>
          </p:cNvGrpSpPr>
          <p:nvPr/>
        </p:nvGrpSpPr>
        <p:grpSpPr bwMode="auto">
          <a:xfrm>
            <a:off x="228600" y="762000"/>
            <a:ext cx="8001000" cy="609600"/>
            <a:chOff x="288" y="480"/>
            <a:chExt cx="4752" cy="384"/>
          </a:xfrm>
        </p:grpSpPr>
        <p:sp>
          <p:nvSpPr>
            <p:cNvPr id="550917" name="Line 5"/>
            <p:cNvSpPr>
              <a:spLocks noChangeShapeType="1"/>
            </p:cNvSpPr>
            <p:nvPr/>
          </p:nvSpPr>
          <p:spPr bwMode="auto">
            <a:xfrm flipV="1">
              <a:off x="288" y="768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8" name="Line 6"/>
            <p:cNvSpPr>
              <a:spLocks noChangeShapeType="1"/>
            </p:cNvSpPr>
            <p:nvPr/>
          </p:nvSpPr>
          <p:spPr bwMode="auto">
            <a:xfrm flipH="1" flipV="1">
              <a:off x="1920" y="768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>
              <a:off x="336" y="768"/>
              <a:ext cx="15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0" name="Line 8"/>
            <p:cNvSpPr>
              <a:spLocks noChangeShapeType="1"/>
            </p:cNvSpPr>
            <p:nvPr/>
          </p:nvSpPr>
          <p:spPr bwMode="auto">
            <a:xfrm flipV="1">
              <a:off x="1056" y="480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1056" y="480"/>
              <a:ext cx="39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>
              <a:off x="5040" y="480"/>
              <a:ext cx="0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>
              <a:off x="1056" y="528"/>
              <a:ext cx="34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>
              <a:off x="4464" y="528"/>
              <a:ext cx="0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>
              <a:off x="1056" y="576"/>
              <a:ext cx="28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6" name="Line 14"/>
            <p:cNvSpPr>
              <a:spLocks noChangeShapeType="1"/>
            </p:cNvSpPr>
            <p:nvPr/>
          </p:nvSpPr>
          <p:spPr bwMode="auto">
            <a:xfrm>
              <a:off x="3936" y="576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>
              <a:off x="1056" y="624"/>
              <a:ext cx="235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8" name="Line 16"/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>
              <a:off x="1056" y="672"/>
              <a:ext cx="18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0" name="Line 18"/>
            <p:cNvSpPr>
              <a:spLocks noChangeShapeType="1"/>
            </p:cNvSpPr>
            <p:nvPr/>
          </p:nvSpPr>
          <p:spPr bwMode="auto">
            <a:xfrm>
              <a:off x="2880" y="672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>
              <a:off x="1056" y="720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2" name="Line 20"/>
            <p:cNvSpPr>
              <a:spLocks noChangeShapeType="1"/>
            </p:cNvSpPr>
            <p:nvPr/>
          </p:nvSpPr>
          <p:spPr bwMode="auto">
            <a:xfrm>
              <a:off x="2304" y="720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933" name="Group 21"/>
          <p:cNvGrpSpPr>
            <a:grpSpLocks/>
          </p:cNvGrpSpPr>
          <p:nvPr/>
        </p:nvGrpSpPr>
        <p:grpSpPr bwMode="auto">
          <a:xfrm>
            <a:off x="228600" y="1524000"/>
            <a:ext cx="5105400" cy="304800"/>
            <a:chOff x="288" y="960"/>
            <a:chExt cx="3072" cy="192"/>
          </a:xfrm>
        </p:grpSpPr>
        <p:sp>
          <p:nvSpPr>
            <p:cNvPr id="550934" name="Line 22"/>
            <p:cNvSpPr>
              <a:spLocks noChangeShapeType="1"/>
            </p:cNvSpPr>
            <p:nvPr/>
          </p:nvSpPr>
          <p:spPr bwMode="auto">
            <a:xfrm>
              <a:off x="288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 flipH="1">
              <a:off x="768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>
              <a:off x="336" y="100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>
              <a:off x="528" y="1008"/>
              <a:ext cx="0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>
              <a:off x="528" y="1104"/>
              <a:ext cx="2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V="1">
              <a:off x="2928" y="96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528" y="1056"/>
              <a:ext cx="18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V="1">
              <a:off x="2352" y="960"/>
              <a:ext cx="0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2" name="Line 30"/>
            <p:cNvSpPr>
              <a:spLocks noChangeShapeType="1"/>
            </p:cNvSpPr>
            <p:nvPr/>
          </p:nvSpPr>
          <p:spPr bwMode="auto">
            <a:xfrm>
              <a:off x="864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3" name="Line 31"/>
            <p:cNvSpPr>
              <a:spLocks noChangeShapeType="1"/>
            </p:cNvSpPr>
            <p:nvPr/>
          </p:nvSpPr>
          <p:spPr bwMode="auto">
            <a:xfrm flipH="1">
              <a:off x="1200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>
              <a:off x="912" y="1008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>
              <a:off x="1056" y="1008"/>
              <a:ext cx="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1056" y="1152"/>
              <a:ext cx="230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V="1">
              <a:off x="3360" y="960"/>
              <a:ext cx="0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948" name="Group 36"/>
          <p:cNvGrpSpPr>
            <a:grpSpLocks/>
          </p:cNvGrpSpPr>
          <p:nvPr/>
        </p:nvGrpSpPr>
        <p:grpSpPr bwMode="auto">
          <a:xfrm>
            <a:off x="7086600" y="1524000"/>
            <a:ext cx="1295400" cy="228600"/>
            <a:chOff x="4224" y="960"/>
            <a:chExt cx="816" cy="144"/>
          </a:xfrm>
        </p:grpSpPr>
        <p:sp>
          <p:nvSpPr>
            <p:cNvPr id="550949" name="Line 37"/>
            <p:cNvSpPr>
              <a:spLocks noChangeShapeType="1"/>
            </p:cNvSpPr>
            <p:nvPr/>
          </p:nvSpPr>
          <p:spPr bwMode="auto">
            <a:xfrm>
              <a:off x="4224" y="960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0" name="Line 38"/>
            <p:cNvSpPr>
              <a:spLocks noChangeShapeType="1"/>
            </p:cNvSpPr>
            <p:nvPr/>
          </p:nvSpPr>
          <p:spPr bwMode="auto">
            <a:xfrm flipH="1">
              <a:off x="4704" y="960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1" name="Line 39"/>
            <p:cNvSpPr>
              <a:spLocks noChangeShapeType="1"/>
            </p:cNvSpPr>
            <p:nvPr/>
          </p:nvSpPr>
          <p:spPr bwMode="auto">
            <a:xfrm>
              <a:off x="4272" y="1008"/>
              <a:ext cx="43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2" name="Line 40"/>
            <p:cNvSpPr>
              <a:spLocks noChangeShapeType="1"/>
            </p:cNvSpPr>
            <p:nvPr/>
          </p:nvSpPr>
          <p:spPr bwMode="auto">
            <a:xfrm>
              <a:off x="4512" y="1008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3" name="Line 41"/>
            <p:cNvSpPr>
              <a:spLocks noChangeShapeType="1"/>
            </p:cNvSpPr>
            <p:nvPr/>
          </p:nvSpPr>
          <p:spPr bwMode="auto">
            <a:xfrm>
              <a:off x="4512" y="1104"/>
              <a:ext cx="52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4" name="Line 42"/>
            <p:cNvSpPr>
              <a:spLocks noChangeShapeType="1"/>
            </p:cNvSpPr>
            <p:nvPr/>
          </p:nvSpPr>
          <p:spPr bwMode="auto">
            <a:xfrm flipV="1">
              <a:off x="5040" y="960"/>
              <a:ext cx="0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1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1NF Storage Anomalies</a:t>
            </a:r>
          </a:p>
        </p:txBody>
      </p:sp>
      <p:sp>
        <p:nvSpPr>
          <p:cNvPr id="551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A new patient has not yet undergone surgery -- hence no surgeon # -- Since surgeon # is part of the key we can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t insert.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If a surgeon is newly hired and hasn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t operated yet -- there will be no way to include that person in the database.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Update:</a:t>
            </a:r>
            <a:r>
              <a:rPr lang="en-US" sz="2800"/>
              <a:t> If a patient comes in for a new procedure, and has moved, we need to change multiple address entries.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Deletion (type 1):</a:t>
            </a:r>
            <a:r>
              <a:rPr lang="en-US" sz="2800"/>
              <a:t> Deleting a patient record may also delete all info about a surgeon.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Deletion (type 2):</a:t>
            </a:r>
            <a:r>
              <a:rPr lang="en-US" sz="2800"/>
              <a:t> When there are functional dependencies (like side effects and drug) changing one item eliminates other information.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relation is said to be in Second Normal Form when every </a:t>
            </a:r>
            <a:r>
              <a:rPr lang="en-US" dirty="0" err="1"/>
              <a:t>nonkey</a:t>
            </a:r>
            <a:r>
              <a:rPr lang="en-US" dirty="0"/>
              <a:t> attribute is </a:t>
            </a:r>
            <a:r>
              <a:rPr lang="en-US" b="1" dirty="0"/>
              <a:t>fully functionally dependent</a:t>
            </a:r>
            <a:r>
              <a:rPr lang="en-US" dirty="0"/>
              <a:t> on the primary key.</a:t>
            </a:r>
          </a:p>
          <a:p>
            <a:pPr lvl="1"/>
            <a:r>
              <a:rPr lang="en-US" dirty="0"/>
              <a:t>That is, every </a:t>
            </a:r>
            <a:r>
              <a:rPr lang="en-US" dirty="0" err="1"/>
              <a:t>nonkey</a:t>
            </a:r>
            <a:r>
              <a:rPr lang="en-US" dirty="0"/>
              <a:t> attribute needs the full primary key for unique </a:t>
            </a:r>
            <a:r>
              <a:rPr lang="en-US" dirty="0" smtClean="0"/>
              <a:t>identification</a:t>
            </a:r>
          </a:p>
          <a:p>
            <a:r>
              <a:rPr lang="en-US" i="1" dirty="0" smtClean="0"/>
              <a:t>This is typically accomplished by projecting (think splitting) the relations into simpler relations with simpler keys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Review</a:t>
            </a:r>
            <a:endParaRPr lang="en-US" sz="3600" dirty="0"/>
          </a:p>
          <a:p>
            <a:pPr lvl="1"/>
            <a:r>
              <a:rPr lang="en-US" sz="3200" dirty="0"/>
              <a:t>Conceptual Model and UML</a:t>
            </a:r>
          </a:p>
          <a:p>
            <a:pPr lvl="1"/>
            <a:r>
              <a:rPr lang="en-US" dirty="0">
                <a:solidFill>
                  <a:srgbClr val="CCCCCC"/>
                </a:solidFill>
              </a:rPr>
              <a:t>Logical Model for the </a:t>
            </a:r>
            <a:r>
              <a:rPr lang="en-US" dirty="0" err="1">
                <a:solidFill>
                  <a:srgbClr val="CCCCCC"/>
                </a:solidFill>
              </a:rPr>
              <a:t>Diveshop</a:t>
            </a:r>
            <a:r>
              <a:rPr lang="en-US" dirty="0">
                <a:solidFill>
                  <a:srgbClr val="CCCCCC"/>
                </a:solidFill>
              </a:rPr>
              <a:t> database</a:t>
            </a:r>
          </a:p>
          <a:p>
            <a:r>
              <a:rPr lang="en-US" sz="3600" dirty="0">
                <a:solidFill>
                  <a:srgbClr val="CCCCCC"/>
                </a:solidFill>
              </a:rPr>
              <a:t>Normalization</a:t>
            </a:r>
          </a:p>
          <a:p>
            <a:r>
              <a:rPr lang="en-US" sz="3600" dirty="0">
                <a:solidFill>
                  <a:srgbClr val="CCCCCC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1981200" y="1600200"/>
          <a:ext cx="54102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27" name="Worksheet" r:id="rId4" imgW="3036711" imgH="2438400" progId="Excel.Sheet.8">
                  <p:embed/>
                </p:oleObj>
              </mc:Choice>
              <mc:Fallback>
                <p:oleObj name="Worksheet" r:id="rId4" imgW="3036711" imgH="2438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54102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988" name="Group 4"/>
          <p:cNvGrpSpPr>
            <a:grpSpLocks/>
          </p:cNvGrpSpPr>
          <p:nvPr/>
        </p:nvGrpSpPr>
        <p:grpSpPr bwMode="auto">
          <a:xfrm>
            <a:off x="1981200" y="5943600"/>
            <a:ext cx="4267200" cy="381000"/>
            <a:chOff x="1248" y="3744"/>
            <a:chExt cx="2688" cy="240"/>
          </a:xfrm>
        </p:grpSpPr>
        <p:sp>
          <p:nvSpPr>
            <p:cNvPr id="553989" name="Line 5"/>
            <p:cNvSpPr>
              <a:spLocks noChangeShapeType="1"/>
            </p:cNvSpPr>
            <p:nvPr/>
          </p:nvSpPr>
          <p:spPr bwMode="auto">
            <a:xfrm>
              <a:off x="1248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0" name="Line 6"/>
            <p:cNvSpPr>
              <a:spLocks noChangeShapeType="1"/>
            </p:cNvSpPr>
            <p:nvPr/>
          </p:nvSpPr>
          <p:spPr bwMode="auto">
            <a:xfrm flipH="1">
              <a:off x="2112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1" name="Line 7"/>
            <p:cNvSpPr>
              <a:spLocks noChangeShapeType="1"/>
            </p:cNvSpPr>
            <p:nvPr/>
          </p:nvSpPr>
          <p:spPr bwMode="auto">
            <a:xfrm>
              <a:off x="1344" y="3840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2" name="Line 8"/>
            <p:cNvSpPr>
              <a:spLocks noChangeShapeType="1"/>
            </p:cNvSpPr>
            <p:nvPr/>
          </p:nvSpPr>
          <p:spPr bwMode="auto">
            <a:xfrm>
              <a:off x="1728" y="384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3" name="Line 9"/>
            <p:cNvSpPr>
              <a:spLocks noChangeShapeType="1"/>
            </p:cNvSpPr>
            <p:nvPr/>
          </p:nvSpPr>
          <p:spPr bwMode="auto">
            <a:xfrm>
              <a:off x="1728" y="3984"/>
              <a:ext cx="2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4" name="Line 10"/>
            <p:cNvSpPr>
              <a:spLocks noChangeShapeType="1"/>
            </p:cNvSpPr>
            <p:nvPr/>
          </p:nvSpPr>
          <p:spPr bwMode="auto">
            <a:xfrm flipV="1">
              <a:off x="3936" y="374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5" name="Line 11"/>
            <p:cNvSpPr>
              <a:spLocks noChangeShapeType="1"/>
            </p:cNvSpPr>
            <p:nvPr/>
          </p:nvSpPr>
          <p:spPr bwMode="auto">
            <a:xfrm>
              <a:off x="1728" y="3888"/>
              <a:ext cx="9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6" name="Line 12"/>
            <p:cNvSpPr>
              <a:spLocks noChangeShapeType="1"/>
            </p:cNvSpPr>
            <p:nvPr/>
          </p:nvSpPr>
          <p:spPr bwMode="auto">
            <a:xfrm flipV="1">
              <a:off x="2688" y="3744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2438400" y="1752600"/>
          <a:ext cx="3848100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49" name="Worksheet" r:id="rId4" imgW="2043289" imgH="2133600" progId="Excel.Sheet.8">
                  <p:embed/>
                </p:oleObj>
              </mc:Choice>
              <mc:Fallback>
                <p:oleObj name="Worksheet" r:id="rId4" imgW="2043289" imgH="2133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3848100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5012" name="Group 4"/>
          <p:cNvGrpSpPr>
            <a:grpSpLocks/>
          </p:cNvGrpSpPr>
          <p:nvPr/>
        </p:nvGrpSpPr>
        <p:grpSpPr bwMode="auto">
          <a:xfrm>
            <a:off x="2438400" y="5791200"/>
            <a:ext cx="2438400" cy="304800"/>
            <a:chOff x="1536" y="3648"/>
            <a:chExt cx="1536" cy="192"/>
          </a:xfrm>
        </p:grpSpPr>
        <p:sp>
          <p:nvSpPr>
            <p:cNvPr id="555013" name="Line 5"/>
            <p:cNvSpPr>
              <a:spLocks noChangeShapeType="1"/>
            </p:cNvSpPr>
            <p:nvPr/>
          </p:nvSpPr>
          <p:spPr bwMode="auto">
            <a:xfrm>
              <a:off x="1536" y="3648"/>
              <a:ext cx="48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4" name="Line 6"/>
            <p:cNvSpPr>
              <a:spLocks noChangeShapeType="1"/>
            </p:cNvSpPr>
            <p:nvPr/>
          </p:nvSpPr>
          <p:spPr bwMode="auto">
            <a:xfrm flipH="1">
              <a:off x="2304" y="3648"/>
              <a:ext cx="48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5" name="Line 7"/>
            <p:cNvSpPr>
              <a:spLocks noChangeShapeType="1"/>
            </p:cNvSpPr>
            <p:nvPr/>
          </p:nvSpPr>
          <p:spPr bwMode="auto">
            <a:xfrm>
              <a:off x="1584" y="3744"/>
              <a:ext cx="72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6" name="Line 8"/>
            <p:cNvSpPr>
              <a:spLocks noChangeShapeType="1"/>
            </p:cNvSpPr>
            <p:nvPr/>
          </p:nvSpPr>
          <p:spPr bwMode="auto">
            <a:xfrm>
              <a:off x="1920" y="3744"/>
              <a:ext cx="0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7" name="Line 9"/>
            <p:cNvSpPr>
              <a:spLocks noChangeShapeType="1"/>
            </p:cNvSpPr>
            <p:nvPr/>
          </p:nvSpPr>
          <p:spPr bwMode="auto">
            <a:xfrm>
              <a:off x="1920" y="3840"/>
              <a:ext cx="115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8" name="Line 10"/>
            <p:cNvSpPr>
              <a:spLocks noChangeShapeType="1"/>
            </p:cNvSpPr>
            <p:nvPr/>
          </p:nvSpPr>
          <p:spPr bwMode="auto">
            <a:xfrm flipV="1">
              <a:off x="3072" y="3648"/>
              <a:ext cx="0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990600" y="1371600"/>
          <a:ext cx="71024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4" name="Worksheet" r:id="rId4" imgW="5057422" imgH="3939822" progId="Excel.Sheet.8">
                  <p:embed/>
                </p:oleObj>
              </mc:Choice>
              <mc:Fallback>
                <p:oleObj name="Worksheet" r:id="rId4" imgW="5057422" imgH="393982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1024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6036" name="Group 4"/>
          <p:cNvGrpSpPr>
            <a:grpSpLocks/>
          </p:cNvGrpSpPr>
          <p:nvPr/>
        </p:nvGrpSpPr>
        <p:grpSpPr bwMode="auto">
          <a:xfrm>
            <a:off x="990600" y="990600"/>
            <a:ext cx="6400800" cy="381000"/>
            <a:chOff x="624" y="624"/>
            <a:chExt cx="4032" cy="240"/>
          </a:xfrm>
        </p:grpSpPr>
        <p:sp>
          <p:nvSpPr>
            <p:cNvPr id="556037" name="Line 5"/>
            <p:cNvSpPr>
              <a:spLocks noChangeShapeType="1"/>
            </p:cNvSpPr>
            <p:nvPr/>
          </p:nvSpPr>
          <p:spPr bwMode="auto">
            <a:xfrm flipV="1">
              <a:off x="624" y="816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8" name="Line 6"/>
            <p:cNvSpPr>
              <a:spLocks noChangeShapeType="1"/>
            </p:cNvSpPr>
            <p:nvPr/>
          </p:nvSpPr>
          <p:spPr bwMode="auto">
            <a:xfrm flipH="1" flipV="1">
              <a:off x="2640" y="816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9" name="Line 7"/>
            <p:cNvSpPr>
              <a:spLocks noChangeShapeType="1"/>
            </p:cNvSpPr>
            <p:nvPr/>
          </p:nvSpPr>
          <p:spPr bwMode="auto">
            <a:xfrm>
              <a:off x="672" y="816"/>
              <a:ext cx="19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0" name="Line 8"/>
            <p:cNvSpPr>
              <a:spLocks noChangeShapeType="1"/>
            </p:cNvSpPr>
            <p:nvPr/>
          </p:nvSpPr>
          <p:spPr bwMode="auto">
            <a:xfrm flipV="1">
              <a:off x="1536" y="624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>
              <a:off x="1536" y="624"/>
              <a:ext cx="31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2" name="Line 10"/>
            <p:cNvSpPr>
              <a:spLocks noChangeShapeType="1"/>
            </p:cNvSpPr>
            <p:nvPr/>
          </p:nvSpPr>
          <p:spPr bwMode="auto">
            <a:xfrm>
              <a:off x="4656" y="624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3" name="Line 11"/>
            <p:cNvSpPr>
              <a:spLocks noChangeShapeType="1"/>
            </p:cNvSpPr>
            <p:nvPr/>
          </p:nvSpPr>
          <p:spPr bwMode="auto">
            <a:xfrm>
              <a:off x="1536" y="672"/>
              <a:ext cx="235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4" name="Line 12"/>
            <p:cNvSpPr>
              <a:spLocks noChangeShapeType="1"/>
            </p:cNvSpPr>
            <p:nvPr/>
          </p:nvSpPr>
          <p:spPr bwMode="auto">
            <a:xfrm>
              <a:off x="3888" y="672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5" name="Line 13"/>
            <p:cNvSpPr>
              <a:spLocks noChangeShapeType="1"/>
            </p:cNvSpPr>
            <p:nvPr/>
          </p:nvSpPr>
          <p:spPr bwMode="auto">
            <a:xfrm>
              <a:off x="1536" y="720"/>
              <a:ext cx="15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3072" y="720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6047" name="Group 15"/>
          <p:cNvGrpSpPr>
            <a:grpSpLocks/>
          </p:cNvGrpSpPr>
          <p:nvPr/>
        </p:nvGrpSpPr>
        <p:grpSpPr bwMode="auto">
          <a:xfrm>
            <a:off x="5638800" y="5943600"/>
            <a:ext cx="1905000" cy="228600"/>
            <a:chOff x="3552" y="3744"/>
            <a:chExt cx="1200" cy="144"/>
          </a:xfrm>
        </p:grpSpPr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3552" y="3744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4272" y="3744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3600" y="3792"/>
              <a:ext cx="67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3888" y="3792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>
              <a:off x="3888" y="3888"/>
              <a:ext cx="864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3" name="Line 21"/>
            <p:cNvSpPr>
              <a:spLocks noChangeShapeType="1"/>
            </p:cNvSpPr>
            <p:nvPr/>
          </p:nvSpPr>
          <p:spPr bwMode="auto">
            <a:xfrm flipV="1">
              <a:off x="4752" y="3744"/>
              <a:ext cx="0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1NF Storage Anomalies Removed</a:t>
            </a:r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Can now enter new patients without surgery.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Can now enter Surgeons who haven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t operated.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Deletion (type 1):</a:t>
            </a:r>
            <a:r>
              <a:rPr lang="en-US" sz="2800"/>
              <a:t> If Charles Brown dies the corresponding tuples from Patient and Surgery tables can be deleted without losing information on David Rosen.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Update:</a:t>
            </a:r>
            <a:r>
              <a:rPr lang="en-US" sz="2800"/>
              <a:t> If John White comes in for third time, and has moved, we only need to change the Patient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2NF Storage Anomalies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FF3300"/>
                </a:solidFill>
              </a:rPr>
              <a:t>Insertion</a:t>
            </a:r>
            <a:r>
              <a:rPr lang="en-US" sz="2800"/>
              <a:t>: Cannot enter the fact that a particular drug has a particular side effect unless it is given to a patient.</a:t>
            </a:r>
          </a:p>
          <a:p>
            <a:r>
              <a:rPr lang="en-US" sz="2800">
                <a:solidFill>
                  <a:srgbClr val="FF3300"/>
                </a:solidFill>
              </a:rPr>
              <a:t>Deletion</a:t>
            </a:r>
            <a:r>
              <a:rPr lang="en-US" sz="2800"/>
              <a:t>: If John White receives some other drug because of the penicillin rash, and a new drug and side effect are entered, we lose the information that penicillin can cause a rash</a:t>
            </a:r>
          </a:p>
          <a:p>
            <a:r>
              <a:rPr lang="en-US" sz="2800">
                <a:solidFill>
                  <a:srgbClr val="FF3300"/>
                </a:solidFill>
              </a:rPr>
              <a:t>Update</a:t>
            </a:r>
            <a:r>
              <a:rPr lang="en-US" sz="2800"/>
              <a:t>: If drug side effects change (a new formula) we have to update multiple occurrences of side effects.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relation is said to be in Third Normal Form if there is no transitive functional dependency between nonkey attributes</a:t>
            </a:r>
          </a:p>
          <a:p>
            <a:pPr lvl="1"/>
            <a:r>
              <a:rPr lang="en-US" sz="2400"/>
              <a:t>When one nonkey attribute can be determined with one or more nonkey attributes there is said to be a transitive functional dependency.</a:t>
            </a:r>
          </a:p>
          <a:p>
            <a:r>
              <a:rPr lang="en-US" sz="2800"/>
              <a:t>The side effect column in the Surgery table is determined by the drug administered </a:t>
            </a:r>
          </a:p>
          <a:p>
            <a:pPr lvl="1"/>
            <a:r>
              <a:rPr lang="en-US" sz="2400"/>
              <a:t>Side effect is transitively functionally dependent on drug so Surgery is not 3NF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graphicFrame>
        <p:nvGraphicFramePr>
          <p:cNvPr id="560131" name="Object 3"/>
          <p:cNvGraphicFramePr>
            <a:graphicFrameLocks noChangeAspect="1"/>
          </p:cNvGraphicFramePr>
          <p:nvPr/>
        </p:nvGraphicFramePr>
        <p:xfrm>
          <a:off x="1143000" y="1752600"/>
          <a:ext cx="67818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71" name="Worksheet" r:id="rId4" imgW="4910667" imgH="3556000" progId="Excel.Sheet.8">
                  <p:embed/>
                </p:oleObj>
              </mc:Choice>
              <mc:Fallback>
                <p:oleObj name="Worksheet" r:id="rId4" imgW="4910667" imgH="3556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7818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0132" name="Group 4"/>
          <p:cNvGrpSpPr>
            <a:grpSpLocks/>
          </p:cNvGrpSpPr>
          <p:nvPr/>
        </p:nvGrpSpPr>
        <p:grpSpPr bwMode="auto">
          <a:xfrm>
            <a:off x="1143000" y="1371600"/>
            <a:ext cx="6096000" cy="381000"/>
            <a:chOff x="720" y="1008"/>
            <a:chExt cx="3840" cy="240"/>
          </a:xfrm>
        </p:grpSpPr>
        <p:sp>
          <p:nvSpPr>
            <p:cNvPr id="560133" name="Line 5"/>
            <p:cNvSpPr>
              <a:spLocks noChangeShapeType="1"/>
            </p:cNvSpPr>
            <p:nvPr/>
          </p:nvSpPr>
          <p:spPr bwMode="auto">
            <a:xfrm flipV="1">
              <a:off x="720" y="1200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4" name="Line 6"/>
            <p:cNvSpPr>
              <a:spLocks noChangeShapeType="1"/>
            </p:cNvSpPr>
            <p:nvPr/>
          </p:nvSpPr>
          <p:spPr bwMode="auto">
            <a:xfrm flipH="1" flipV="1">
              <a:off x="2736" y="1200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>
              <a:off x="768" y="1200"/>
              <a:ext cx="19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 flipV="1">
              <a:off x="1632" y="100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7" name="Line 9"/>
            <p:cNvSpPr>
              <a:spLocks noChangeShapeType="1"/>
            </p:cNvSpPr>
            <p:nvPr/>
          </p:nvSpPr>
          <p:spPr bwMode="auto">
            <a:xfrm>
              <a:off x="1632" y="1008"/>
              <a:ext cx="29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8" name="Line 10"/>
            <p:cNvSpPr>
              <a:spLocks noChangeShapeType="1"/>
            </p:cNvSpPr>
            <p:nvPr/>
          </p:nvSpPr>
          <p:spPr bwMode="auto">
            <a:xfrm>
              <a:off x="4560" y="100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9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17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40" name="Line 12"/>
            <p:cNvSpPr>
              <a:spLocks noChangeShapeType="1"/>
            </p:cNvSpPr>
            <p:nvPr/>
          </p:nvSpPr>
          <p:spPr bwMode="auto">
            <a:xfrm>
              <a:off x="3408" y="11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graphicFrame>
        <p:nvGraphicFramePr>
          <p:cNvPr id="561155" name="Object 3"/>
          <p:cNvGraphicFramePr>
            <a:graphicFrameLocks noChangeAspect="1"/>
          </p:cNvGraphicFramePr>
          <p:nvPr/>
        </p:nvGraphicFramePr>
        <p:xfrm>
          <a:off x="1752600" y="2286000"/>
          <a:ext cx="5141913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93" name="Worksheet" r:id="rId4" imgW="2065867" imgH="1456267" progId="Excel.Sheet.8">
                  <p:embed/>
                </p:oleObj>
              </mc:Choice>
              <mc:Fallback>
                <p:oleObj name="Worksheet" r:id="rId4" imgW="2065867" imgH="14562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5141913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1156" name="Group 4"/>
          <p:cNvGrpSpPr>
            <a:grpSpLocks/>
          </p:cNvGrpSpPr>
          <p:nvPr/>
        </p:nvGrpSpPr>
        <p:grpSpPr bwMode="auto">
          <a:xfrm>
            <a:off x="1752600" y="1828800"/>
            <a:ext cx="3962400" cy="457200"/>
            <a:chOff x="1104" y="1152"/>
            <a:chExt cx="2496" cy="288"/>
          </a:xfrm>
        </p:grpSpPr>
        <p:sp>
          <p:nvSpPr>
            <p:cNvPr id="561157" name="Line 5"/>
            <p:cNvSpPr>
              <a:spLocks noChangeShapeType="1"/>
            </p:cNvSpPr>
            <p:nvPr/>
          </p:nvSpPr>
          <p:spPr bwMode="auto">
            <a:xfrm flipV="1">
              <a:off x="1104" y="1296"/>
              <a:ext cx="144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8" name="Line 6"/>
            <p:cNvSpPr>
              <a:spLocks noChangeShapeType="1"/>
            </p:cNvSpPr>
            <p:nvPr/>
          </p:nvSpPr>
          <p:spPr bwMode="auto">
            <a:xfrm flipH="1" flipV="1">
              <a:off x="2736" y="1296"/>
              <a:ext cx="144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9" name="Line 7"/>
            <p:cNvSpPr>
              <a:spLocks noChangeShapeType="1"/>
            </p:cNvSpPr>
            <p:nvPr/>
          </p:nvSpPr>
          <p:spPr bwMode="auto">
            <a:xfrm>
              <a:off x="1248" y="1296"/>
              <a:ext cx="14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0" name="Line 8"/>
            <p:cNvSpPr>
              <a:spLocks noChangeShapeType="1"/>
            </p:cNvSpPr>
            <p:nvPr/>
          </p:nvSpPr>
          <p:spPr bwMode="auto">
            <a:xfrm flipV="1">
              <a:off x="1920" y="1152"/>
              <a:ext cx="0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1" name="Line 9"/>
            <p:cNvSpPr>
              <a:spLocks noChangeShapeType="1"/>
            </p:cNvSpPr>
            <p:nvPr/>
          </p:nvSpPr>
          <p:spPr bwMode="auto">
            <a:xfrm>
              <a:off x="1920" y="1152"/>
              <a:ext cx="16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2" name="Line 10"/>
            <p:cNvSpPr>
              <a:spLocks noChangeShapeType="1"/>
            </p:cNvSpPr>
            <p:nvPr/>
          </p:nvSpPr>
          <p:spPr bwMode="auto">
            <a:xfrm>
              <a:off x="3600" y="1152"/>
              <a:ext cx="0" cy="2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2NF Storage Anomalies Removed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Insertion</a:t>
            </a:r>
            <a:r>
              <a:rPr lang="en-US"/>
              <a:t>: We can now enter the fact that a particular drug has a particular side effect in the Drug relation.</a:t>
            </a:r>
          </a:p>
          <a:p>
            <a:r>
              <a:rPr lang="en-US">
                <a:solidFill>
                  <a:srgbClr val="FF3300"/>
                </a:solidFill>
              </a:rPr>
              <a:t>Deletion</a:t>
            </a:r>
            <a:r>
              <a:rPr lang="en-US"/>
              <a:t>: If John White recieves some other drug as a result of the rash from penicillin, but the information on penicillin and rash is maintained.</a:t>
            </a:r>
          </a:p>
          <a:p>
            <a:r>
              <a:rPr lang="en-US">
                <a:solidFill>
                  <a:srgbClr val="FF3300"/>
                </a:solidFill>
              </a:rPr>
              <a:t>Update</a:t>
            </a:r>
            <a:r>
              <a:rPr lang="en-US"/>
              <a:t>: The side effects for each drug appear only once.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3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Boyce-Codd Normal Form</a:t>
            </a:r>
          </a:p>
        </p:txBody>
      </p:sp>
      <p:sp>
        <p:nvSpPr>
          <p:cNvPr id="563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3NF relations are also BCNF relations.</a:t>
            </a:r>
          </a:p>
          <a:p>
            <a:r>
              <a:rPr lang="en-US"/>
              <a:t>A 3NF relation is NOT in BCNF if:</a:t>
            </a:r>
          </a:p>
          <a:p>
            <a:pPr lvl="1"/>
            <a:r>
              <a:rPr lang="en-US"/>
              <a:t>Candidate keys in the relation are composite keys (they are not single attributes)</a:t>
            </a:r>
          </a:p>
          <a:p>
            <a:pPr lvl="1"/>
            <a:r>
              <a:rPr lang="en-US"/>
              <a:t>There is more than one candidate key in the relation, and</a:t>
            </a:r>
          </a:p>
          <a:p>
            <a:pPr lvl="1"/>
            <a:r>
              <a:rPr lang="en-US"/>
              <a:t>The keys are not disjoint, that is, some attributes in the keys are common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Diagrams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class diagram is a diagram that shows a set of classes, interfaces, and/or collaborations and the relationships among these elements.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Most 3NF Relations are also BCNF – Is this one?</a:t>
            </a:r>
          </a:p>
        </p:txBody>
      </p:sp>
      <p:graphicFrame>
        <p:nvGraphicFramePr>
          <p:cNvPr id="56422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55788" y="1219200"/>
          <a:ext cx="54308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76" name="Worksheet" r:id="rId4" imgW="2435382" imgH="1828800" progId="Excel.Sheet.8">
                  <p:embed/>
                </p:oleObj>
              </mc:Choice>
              <mc:Fallback>
                <p:oleObj name="Worksheet" r:id="rId4" imgW="2435382" imgH="1828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219200"/>
                        <a:ext cx="54308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4228" name="Group 4"/>
          <p:cNvGrpSpPr>
            <a:grpSpLocks/>
          </p:cNvGrpSpPr>
          <p:nvPr/>
        </p:nvGrpSpPr>
        <p:grpSpPr bwMode="auto">
          <a:xfrm>
            <a:off x="1981200" y="6172200"/>
            <a:ext cx="4267200" cy="381000"/>
            <a:chOff x="1248" y="3744"/>
            <a:chExt cx="2688" cy="240"/>
          </a:xfrm>
        </p:grpSpPr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1248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0" name="Line 6"/>
            <p:cNvSpPr>
              <a:spLocks noChangeShapeType="1"/>
            </p:cNvSpPr>
            <p:nvPr/>
          </p:nvSpPr>
          <p:spPr bwMode="auto">
            <a:xfrm flipH="1">
              <a:off x="2112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1" name="Line 7"/>
            <p:cNvSpPr>
              <a:spLocks noChangeShapeType="1"/>
            </p:cNvSpPr>
            <p:nvPr/>
          </p:nvSpPr>
          <p:spPr bwMode="auto">
            <a:xfrm>
              <a:off x="1344" y="3840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2" name="Line 8"/>
            <p:cNvSpPr>
              <a:spLocks noChangeShapeType="1"/>
            </p:cNvSpPr>
            <p:nvPr/>
          </p:nvSpPr>
          <p:spPr bwMode="auto">
            <a:xfrm>
              <a:off x="1728" y="384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1728" y="3984"/>
              <a:ext cx="2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4" name="Line 10"/>
            <p:cNvSpPr>
              <a:spLocks noChangeShapeType="1"/>
            </p:cNvSpPr>
            <p:nvPr/>
          </p:nvSpPr>
          <p:spPr bwMode="auto">
            <a:xfrm flipV="1">
              <a:off x="3936" y="374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5" name="Line 11"/>
            <p:cNvSpPr>
              <a:spLocks noChangeShapeType="1"/>
            </p:cNvSpPr>
            <p:nvPr/>
          </p:nvSpPr>
          <p:spPr bwMode="auto">
            <a:xfrm>
              <a:off x="1728" y="3888"/>
              <a:ext cx="9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6" name="Line 12"/>
            <p:cNvSpPr>
              <a:spLocks noChangeShapeType="1"/>
            </p:cNvSpPr>
            <p:nvPr/>
          </p:nvSpPr>
          <p:spPr bwMode="auto">
            <a:xfrm flipV="1">
              <a:off x="2688" y="3744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4245" name="Group 21"/>
          <p:cNvGrpSpPr>
            <a:grpSpLocks/>
          </p:cNvGrpSpPr>
          <p:nvPr/>
        </p:nvGrpSpPr>
        <p:grpSpPr bwMode="auto">
          <a:xfrm>
            <a:off x="2743200" y="990600"/>
            <a:ext cx="3429000" cy="228600"/>
            <a:chOff x="1728" y="1104"/>
            <a:chExt cx="2160" cy="144"/>
          </a:xfrm>
        </p:grpSpPr>
        <p:sp>
          <p:nvSpPr>
            <p:cNvPr id="564237" name="Line 13"/>
            <p:cNvSpPr>
              <a:spLocks noChangeShapeType="1"/>
            </p:cNvSpPr>
            <p:nvPr/>
          </p:nvSpPr>
          <p:spPr bwMode="auto">
            <a:xfrm flipH="1" flipV="1">
              <a:off x="3072" y="1152"/>
              <a:ext cx="96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8" name="Line 14"/>
            <p:cNvSpPr>
              <a:spLocks noChangeShapeType="1"/>
            </p:cNvSpPr>
            <p:nvPr/>
          </p:nvSpPr>
          <p:spPr bwMode="auto">
            <a:xfrm flipV="1">
              <a:off x="2208" y="1152"/>
              <a:ext cx="96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9" name="Line 15"/>
            <p:cNvSpPr>
              <a:spLocks noChangeShapeType="1"/>
            </p:cNvSpPr>
            <p:nvPr/>
          </p:nvSpPr>
          <p:spPr bwMode="auto">
            <a:xfrm flipH="1" flipV="1">
              <a:off x="2304" y="1152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0" name="Line 16"/>
            <p:cNvSpPr>
              <a:spLocks noChangeShapeType="1"/>
            </p:cNvSpPr>
            <p:nvPr/>
          </p:nvSpPr>
          <p:spPr bwMode="auto">
            <a:xfrm flipH="1" flipV="1">
              <a:off x="2688" y="1104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1" name="Line 17"/>
            <p:cNvSpPr>
              <a:spLocks noChangeShapeType="1"/>
            </p:cNvSpPr>
            <p:nvPr/>
          </p:nvSpPr>
          <p:spPr bwMode="auto">
            <a:xfrm>
              <a:off x="2688" y="1104"/>
              <a:ext cx="12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2" name="Line 18"/>
            <p:cNvSpPr>
              <a:spLocks noChangeShapeType="1"/>
            </p:cNvSpPr>
            <p:nvPr/>
          </p:nvSpPr>
          <p:spPr bwMode="auto">
            <a:xfrm flipH="1">
              <a:off x="3888" y="11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3" name="Line 19"/>
            <p:cNvSpPr>
              <a:spLocks noChangeShapeType="1"/>
            </p:cNvSpPr>
            <p:nvPr/>
          </p:nvSpPr>
          <p:spPr bwMode="auto">
            <a:xfrm flipH="1" flipV="1">
              <a:off x="1728" y="1104"/>
              <a:ext cx="9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4" name="Line 20"/>
            <p:cNvSpPr>
              <a:spLocks noChangeShapeType="1"/>
            </p:cNvSpPr>
            <p:nvPr/>
          </p:nvSpPr>
          <p:spPr bwMode="auto">
            <a:xfrm flipH="1">
              <a:off x="1728" y="11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BCNF Relations</a:t>
            </a:r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904875" y="1984375"/>
          <a:ext cx="307975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06" name="Worksheet" r:id="rId4" imgW="1457608" imgH="1828800" progId="Excel.Sheet.8">
                  <p:embed/>
                </p:oleObj>
              </mc:Choice>
              <mc:Fallback>
                <p:oleObj name="Worksheet" r:id="rId4" imgW="1457608" imgH="1828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984375"/>
                        <a:ext cx="307975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2" name="Object 4"/>
          <p:cNvGraphicFramePr>
            <a:graphicFrameLocks noChangeAspect="1"/>
          </p:cNvGraphicFramePr>
          <p:nvPr/>
        </p:nvGraphicFramePr>
        <p:xfrm>
          <a:off x="4953000" y="1981200"/>
          <a:ext cx="31496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07" name="Worksheet" r:id="rId6" imgW="1683945" imgH="1828800" progId="Excel.Sheet.8">
                  <p:embed/>
                </p:oleObj>
              </mc:Choice>
              <mc:Fallback>
                <p:oleObj name="Worksheet" r:id="rId6" imgW="1683945" imgH="1828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31496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Normal Form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relation is in Fourth Normal Form if it is BCNF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i="1" dirty="0"/>
              <a:t>any multivalued dependencies are trivial</a:t>
            </a:r>
          </a:p>
          <a:p>
            <a:r>
              <a:rPr lang="en-US" dirty="0"/>
              <a:t>Eliminate non-trivial multivalued dependencies by projecting into simpler tables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Fifth Normal Form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relation is in 5NF if every join dependency in the relation is implied by the keys of the relation</a:t>
            </a:r>
          </a:p>
          <a:p>
            <a:r>
              <a:rPr lang="en-US" i="1" dirty="0">
                <a:solidFill>
                  <a:srgbClr val="FF0000"/>
                </a:solidFill>
              </a:rPr>
              <a:t>Implies that relations that have been decomposed in previous NF can be recombined via natural joins to recreate the </a:t>
            </a:r>
            <a:r>
              <a:rPr lang="en-US" i="1" dirty="0" smtClean="0">
                <a:solidFill>
                  <a:srgbClr val="FF0000"/>
                </a:solidFill>
              </a:rPr>
              <a:t>original 1NF relation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Effectiveness and Efficiency Issues for DBMS</a:t>
            </a:r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primary focus will be on </a:t>
            </a:r>
            <a:r>
              <a:rPr lang="en-US" dirty="0"/>
              <a:t>the relational model</a:t>
            </a:r>
          </a:p>
          <a:p>
            <a:r>
              <a:rPr lang="en-US" dirty="0"/>
              <a:t>Any column in a relational database can be searched for </a:t>
            </a:r>
            <a:r>
              <a:rPr lang="en-US" dirty="0" smtClean="0"/>
              <a:t>values </a:t>
            </a:r>
            <a:endParaRPr lang="en-US" dirty="0"/>
          </a:p>
          <a:p>
            <a:r>
              <a:rPr lang="en-US" dirty="0"/>
              <a:t>To improve efficiency indexes using storage structures such as </a:t>
            </a:r>
            <a:r>
              <a:rPr lang="en-US" dirty="0" err="1"/>
              <a:t>BTrees</a:t>
            </a:r>
            <a:r>
              <a:rPr lang="en-US" dirty="0"/>
              <a:t> and Hashing are used</a:t>
            </a:r>
          </a:p>
          <a:p>
            <a:r>
              <a:rPr lang="en-US" dirty="0"/>
              <a:t>But many useful functions are not </a:t>
            </a:r>
            <a:r>
              <a:rPr lang="en-US" dirty="0" err="1"/>
              <a:t>indexable</a:t>
            </a:r>
            <a:r>
              <a:rPr lang="en-US" dirty="0"/>
              <a:t> and require complete scans of the the database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Text Fields</a:t>
            </a: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conventional RDBMS, when a text field is indexed, only exact matching of the text field contents (or Greater-than and Less-than).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search for individual words using pattern matching, but a full scan is required.</a:t>
            </a:r>
          </a:p>
          <a:p>
            <a:pPr>
              <a:lnSpc>
                <a:spcPct val="90000"/>
              </a:lnSpc>
            </a:pPr>
            <a:r>
              <a:rPr lang="en-US" dirty="0"/>
              <a:t>Text searching is still done best (and fastest) by specialized text search programs (Search Engines) that we will look at more </a:t>
            </a:r>
            <a:r>
              <a:rPr lang="en-US" dirty="0" smtClean="0"/>
              <a:t>later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is performed to reduce or eliminate Insertion, Deletion or Update anomalies.</a:t>
            </a:r>
          </a:p>
          <a:p>
            <a:r>
              <a:rPr lang="en-US"/>
              <a:t>However, a completely normalized database may not be the most efficient or effective implementation.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Denormalization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is sometimes used to improve efficiency.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Normalizing to death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splits database information across multiple tables.</a:t>
            </a:r>
          </a:p>
          <a:p>
            <a:r>
              <a:rPr lang="en-US"/>
              <a:t>To retrieve complete information from a normalized database, the JOIN operation must be used.</a:t>
            </a:r>
          </a:p>
          <a:p>
            <a:r>
              <a:rPr lang="en-US"/>
              <a:t>JOIN tends to be expensive in terms of processing time, and very large joins are very expensive.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Denormalization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Usually driven by the need to improve query speed</a:t>
            </a:r>
          </a:p>
          <a:p>
            <a:r>
              <a:rPr lang="en-US"/>
              <a:t>Query speed is improved at the expense of more complex or problematic DML (Data manipulation language) for updates, deletions and insertions.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Downward Denormalization</a:t>
            </a:r>
          </a:p>
        </p:txBody>
      </p:sp>
      <p:grpSp>
        <p:nvGrpSpPr>
          <p:cNvPr id="621571" name="Group 3"/>
          <p:cNvGrpSpPr>
            <a:grpSpLocks/>
          </p:cNvGrpSpPr>
          <p:nvPr/>
        </p:nvGrpSpPr>
        <p:grpSpPr bwMode="auto">
          <a:xfrm>
            <a:off x="381000" y="1371600"/>
            <a:ext cx="3124200" cy="4606925"/>
            <a:chOff x="240" y="960"/>
            <a:chExt cx="1968" cy="2902"/>
          </a:xfrm>
        </p:grpSpPr>
        <p:grpSp>
          <p:nvGrpSpPr>
            <p:cNvPr id="621572" name="Group 4"/>
            <p:cNvGrpSpPr>
              <a:grpSpLocks/>
            </p:cNvGrpSpPr>
            <p:nvPr/>
          </p:nvGrpSpPr>
          <p:grpSpPr bwMode="auto">
            <a:xfrm>
              <a:off x="1008" y="960"/>
              <a:ext cx="1056" cy="1136"/>
              <a:chOff x="1008" y="1104"/>
              <a:chExt cx="1056" cy="1104"/>
            </a:xfrm>
          </p:grpSpPr>
          <p:sp>
            <p:nvSpPr>
              <p:cNvPr id="621573" name="Text Box 5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1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Customer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Address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Name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Telephone</a:t>
                </a:r>
                <a:endParaRPr lang="en-US"/>
              </a:p>
            </p:txBody>
          </p:sp>
          <p:sp>
            <p:nvSpPr>
              <p:cNvPr id="621574" name="Line 6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75" name="Group 7"/>
            <p:cNvGrpSpPr>
              <a:grpSpLocks/>
            </p:cNvGrpSpPr>
            <p:nvPr/>
          </p:nvGrpSpPr>
          <p:grpSpPr bwMode="auto">
            <a:xfrm>
              <a:off x="864" y="2496"/>
              <a:ext cx="1344" cy="1366"/>
              <a:chOff x="1008" y="1104"/>
              <a:chExt cx="1056" cy="1366"/>
            </a:xfrm>
          </p:grpSpPr>
          <p:sp>
            <p:nvSpPr>
              <p:cNvPr id="621576" name="Text Box 8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36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  <a:endParaRPr lang="en-US"/>
              </a:p>
            </p:txBody>
          </p:sp>
          <p:sp>
            <p:nvSpPr>
              <p:cNvPr id="621577" name="Line 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78" name="Group 10"/>
            <p:cNvGrpSpPr>
              <a:grpSpLocks/>
            </p:cNvGrpSpPr>
            <p:nvPr/>
          </p:nvGrpSpPr>
          <p:grpSpPr bwMode="auto">
            <a:xfrm>
              <a:off x="1488" y="2112"/>
              <a:ext cx="96" cy="384"/>
              <a:chOff x="1488" y="2256"/>
              <a:chExt cx="96" cy="384"/>
            </a:xfrm>
          </p:grpSpPr>
          <p:sp>
            <p:nvSpPr>
              <p:cNvPr id="621579" name="Line 11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0" name="Line 12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1" name="Line 13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2" name="Line 14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3" name="Oval 15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1584" name="Text Box 16"/>
            <p:cNvSpPr txBox="1">
              <a:spLocks noChangeArrowheads="1"/>
            </p:cNvSpPr>
            <p:nvPr/>
          </p:nvSpPr>
          <p:spPr bwMode="auto">
            <a:xfrm>
              <a:off x="240" y="1008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solidFill>
                    <a:srgbClr val="FF3300"/>
                  </a:solidFill>
                </a:rPr>
                <a:t>Before:</a:t>
              </a:r>
              <a:endParaRPr lang="en-US"/>
            </a:p>
          </p:txBody>
        </p:sp>
      </p:grpSp>
      <p:grpSp>
        <p:nvGrpSpPr>
          <p:cNvPr id="621585" name="Group 17"/>
          <p:cNvGrpSpPr>
            <a:grpSpLocks/>
          </p:cNvGrpSpPr>
          <p:nvPr/>
        </p:nvGrpSpPr>
        <p:grpSpPr bwMode="auto">
          <a:xfrm>
            <a:off x="4876800" y="1371600"/>
            <a:ext cx="3200400" cy="4972050"/>
            <a:chOff x="3024" y="1008"/>
            <a:chExt cx="2016" cy="3132"/>
          </a:xfrm>
        </p:grpSpPr>
        <p:grpSp>
          <p:nvGrpSpPr>
            <p:cNvPr id="621586" name="Group 18"/>
            <p:cNvGrpSpPr>
              <a:grpSpLocks/>
            </p:cNvGrpSpPr>
            <p:nvPr/>
          </p:nvGrpSpPr>
          <p:grpSpPr bwMode="auto">
            <a:xfrm>
              <a:off x="3792" y="1008"/>
              <a:ext cx="1056" cy="1136"/>
              <a:chOff x="3840" y="1152"/>
              <a:chExt cx="1056" cy="1136"/>
            </a:xfrm>
          </p:grpSpPr>
          <p:sp>
            <p:nvSpPr>
              <p:cNvPr id="621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1152"/>
                <a:ext cx="1056" cy="113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Customer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Address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Name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Telephone</a:t>
                </a:r>
                <a:endParaRPr lang="en-US"/>
              </a:p>
            </p:txBody>
          </p:sp>
          <p:sp>
            <p:nvSpPr>
              <p:cNvPr id="621588" name="Line 2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89" name="Group 21"/>
            <p:cNvGrpSpPr>
              <a:grpSpLocks/>
            </p:cNvGrpSpPr>
            <p:nvPr/>
          </p:nvGrpSpPr>
          <p:grpSpPr bwMode="auto">
            <a:xfrm>
              <a:off x="3696" y="2544"/>
              <a:ext cx="1344" cy="1596"/>
              <a:chOff x="1008" y="1104"/>
              <a:chExt cx="1056" cy="1596"/>
            </a:xfrm>
          </p:grpSpPr>
          <p:sp>
            <p:nvSpPr>
              <p:cNvPr id="621590" name="Text Box 22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59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Name</a:t>
                </a:r>
                <a:endParaRPr lang="en-US"/>
              </a:p>
            </p:txBody>
          </p:sp>
          <p:sp>
            <p:nvSpPr>
              <p:cNvPr id="621591" name="Line 23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92" name="Group 24"/>
            <p:cNvGrpSpPr>
              <a:grpSpLocks/>
            </p:cNvGrpSpPr>
            <p:nvPr/>
          </p:nvGrpSpPr>
          <p:grpSpPr bwMode="auto">
            <a:xfrm>
              <a:off x="4272" y="2160"/>
              <a:ext cx="96" cy="384"/>
              <a:chOff x="1488" y="2256"/>
              <a:chExt cx="96" cy="384"/>
            </a:xfrm>
          </p:grpSpPr>
          <p:sp>
            <p:nvSpPr>
              <p:cNvPr id="621593" name="Line 25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4" name="Line 26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5" name="Line 27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6" name="Line 28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7" name="Oval 29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1598" name="Text Box 30"/>
            <p:cNvSpPr txBox="1">
              <a:spLocks noChangeArrowheads="1"/>
            </p:cNvSpPr>
            <p:nvPr/>
          </p:nvSpPr>
          <p:spPr bwMode="auto">
            <a:xfrm>
              <a:off x="3024" y="1008"/>
              <a:ext cx="5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solidFill>
                    <a:srgbClr val="FF3300"/>
                  </a:solidFill>
                </a:rPr>
                <a:t>After: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UML Class Diagram</a:t>
            </a:r>
          </a:p>
        </p:txBody>
      </p:sp>
      <p:grpSp>
        <p:nvGrpSpPr>
          <p:cNvPr id="738307" name="Group 3"/>
          <p:cNvGrpSpPr>
            <a:grpSpLocks/>
          </p:cNvGrpSpPr>
          <p:nvPr/>
        </p:nvGrpSpPr>
        <p:grpSpPr bwMode="auto">
          <a:xfrm>
            <a:off x="3048000" y="1905000"/>
            <a:ext cx="1981200" cy="4181475"/>
            <a:chOff x="2064" y="1387"/>
            <a:chExt cx="1248" cy="2634"/>
          </a:xfrm>
        </p:grpSpPr>
        <p:sp>
          <p:nvSpPr>
            <p:cNvPr id="738308" name="Text Box 4"/>
            <p:cNvSpPr txBox="1">
              <a:spLocks noChangeArrowheads="1"/>
            </p:cNvSpPr>
            <p:nvPr/>
          </p:nvSpPr>
          <p:spPr bwMode="auto">
            <a:xfrm>
              <a:off x="2064" y="1387"/>
              <a:ext cx="1248" cy="2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DIVEORDS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en-US" sz="1800"/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Order No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Customer No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Sale Date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Shipvia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PaymentMethod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CCNumber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No of People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Depart Date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Return Date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Destination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Vacation Cost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en-US" sz="1800"/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CalcTotalInvoice()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CalcEquipment()</a:t>
              </a:r>
            </a:p>
          </p:txBody>
        </p:sp>
        <p:sp>
          <p:nvSpPr>
            <p:cNvPr id="738309" name="Line 5"/>
            <p:cNvSpPr>
              <a:spLocks noChangeShapeType="1"/>
            </p:cNvSpPr>
            <p:nvPr/>
          </p:nvSpPr>
          <p:spPr bwMode="auto">
            <a:xfrm>
              <a:off x="2064" y="17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10" name="Line 6"/>
            <p:cNvSpPr>
              <a:spLocks noChangeShapeType="1"/>
            </p:cNvSpPr>
            <p:nvPr/>
          </p:nvSpPr>
          <p:spPr bwMode="auto">
            <a:xfrm>
              <a:off x="2064" y="360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5470525" y="1946275"/>
            <a:ext cx="164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Class Name</a:t>
            </a:r>
          </a:p>
        </p:txBody>
      </p:sp>
      <p:sp>
        <p:nvSpPr>
          <p:cNvPr id="738312" name="Text Box 8"/>
          <p:cNvSpPr txBox="1">
            <a:spLocks noChangeArrowheads="1"/>
          </p:cNvSpPr>
          <p:nvPr/>
        </p:nvSpPr>
        <p:spPr bwMode="auto">
          <a:xfrm>
            <a:off x="5486400" y="3657600"/>
            <a:ext cx="228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List of Attributes</a:t>
            </a:r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5562600" y="5486400"/>
            <a:ext cx="233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List of operations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Upward Denormalization</a:t>
            </a:r>
          </a:p>
        </p:txBody>
      </p:sp>
      <p:grpSp>
        <p:nvGrpSpPr>
          <p:cNvPr id="622595" name="Group 3"/>
          <p:cNvGrpSpPr>
            <a:grpSpLocks/>
          </p:cNvGrpSpPr>
          <p:nvPr/>
        </p:nvGrpSpPr>
        <p:grpSpPr bwMode="auto">
          <a:xfrm>
            <a:off x="5410200" y="1143000"/>
            <a:ext cx="2133600" cy="5080000"/>
            <a:chOff x="3408" y="1056"/>
            <a:chExt cx="1344" cy="3200"/>
          </a:xfrm>
        </p:grpSpPr>
        <p:grpSp>
          <p:nvGrpSpPr>
            <p:cNvPr id="622596" name="Group 4"/>
            <p:cNvGrpSpPr>
              <a:grpSpLocks/>
            </p:cNvGrpSpPr>
            <p:nvPr/>
          </p:nvGrpSpPr>
          <p:grpSpPr bwMode="auto">
            <a:xfrm>
              <a:off x="3408" y="1056"/>
              <a:ext cx="1344" cy="1826"/>
              <a:chOff x="1008" y="1104"/>
              <a:chExt cx="1056" cy="1826"/>
            </a:xfrm>
          </p:grpSpPr>
          <p:sp>
            <p:nvSpPr>
              <p:cNvPr id="622597" name="Text Box 5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82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Name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Order Price</a:t>
                </a:r>
                <a:endParaRPr lang="en-US"/>
              </a:p>
            </p:txBody>
          </p:sp>
          <p:sp>
            <p:nvSpPr>
              <p:cNvPr id="622598" name="Line 6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599" name="Group 7"/>
            <p:cNvGrpSpPr>
              <a:grpSpLocks/>
            </p:cNvGrpSpPr>
            <p:nvPr/>
          </p:nvGrpSpPr>
          <p:grpSpPr bwMode="auto">
            <a:xfrm>
              <a:off x="3552" y="3120"/>
              <a:ext cx="1056" cy="1136"/>
              <a:chOff x="1008" y="1104"/>
              <a:chExt cx="1056" cy="1103"/>
            </a:xfrm>
          </p:grpSpPr>
          <p:sp>
            <p:nvSpPr>
              <p:cNvPr id="622600" name="Text Box 8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103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Item   </a:t>
                </a:r>
                <a:endParaRPr lang="en-US" sz="2000" u="sng"/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Price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Num Ordered</a:t>
                </a:r>
                <a:endParaRPr lang="en-US"/>
              </a:p>
            </p:txBody>
          </p:sp>
          <p:sp>
            <p:nvSpPr>
              <p:cNvPr id="622601" name="Line 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602" name="Group 10"/>
            <p:cNvGrpSpPr>
              <a:grpSpLocks/>
            </p:cNvGrpSpPr>
            <p:nvPr/>
          </p:nvGrpSpPr>
          <p:grpSpPr bwMode="auto">
            <a:xfrm>
              <a:off x="4032" y="2880"/>
              <a:ext cx="48" cy="240"/>
              <a:chOff x="1488" y="2256"/>
              <a:chExt cx="96" cy="384"/>
            </a:xfrm>
          </p:grpSpPr>
          <p:sp>
            <p:nvSpPr>
              <p:cNvPr id="622603" name="Line 11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4" name="Line 12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5" name="Line 13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6" name="Line 14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7" name="Oval 15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2608" name="Group 16"/>
          <p:cNvGrpSpPr>
            <a:grpSpLocks/>
          </p:cNvGrpSpPr>
          <p:nvPr/>
        </p:nvGrpSpPr>
        <p:grpSpPr bwMode="auto">
          <a:xfrm>
            <a:off x="1295400" y="1143000"/>
            <a:ext cx="2133600" cy="4775200"/>
            <a:chOff x="816" y="1104"/>
            <a:chExt cx="1344" cy="3008"/>
          </a:xfrm>
        </p:grpSpPr>
        <p:grpSp>
          <p:nvGrpSpPr>
            <p:cNvPr id="622609" name="Group 17"/>
            <p:cNvGrpSpPr>
              <a:grpSpLocks/>
            </p:cNvGrpSpPr>
            <p:nvPr/>
          </p:nvGrpSpPr>
          <p:grpSpPr bwMode="auto">
            <a:xfrm>
              <a:off x="816" y="1104"/>
              <a:ext cx="1344" cy="1596"/>
              <a:chOff x="1008" y="1104"/>
              <a:chExt cx="1056" cy="1596"/>
            </a:xfrm>
          </p:grpSpPr>
          <p:sp>
            <p:nvSpPr>
              <p:cNvPr id="622610" name="Text Box 18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59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Name</a:t>
                </a:r>
                <a:endParaRPr lang="en-US"/>
              </a:p>
            </p:txBody>
          </p:sp>
          <p:sp>
            <p:nvSpPr>
              <p:cNvPr id="622611" name="Line 1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612" name="Group 20"/>
            <p:cNvGrpSpPr>
              <a:grpSpLocks/>
            </p:cNvGrpSpPr>
            <p:nvPr/>
          </p:nvGrpSpPr>
          <p:grpSpPr bwMode="auto">
            <a:xfrm>
              <a:off x="912" y="2976"/>
              <a:ext cx="1056" cy="1136"/>
              <a:chOff x="1008" y="1104"/>
              <a:chExt cx="1056" cy="1103"/>
            </a:xfrm>
          </p:grpSpPr>
          <p:sp>
            <p:nvSpPr>
              <p:cNvPr id="622613" name="Text Box 21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103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Item   </a:t>
                </a:r>
                <a:endParaRPr lang="en-US" sz="2000" u="sng"/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Price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Num Ordered</a:t>
                </a:r>
                <a:endParaRPr lang="en-US"/>
              </a:p>
            </p:txBody>
          </p:sp>
          <p:sp>
            <p:nvSpPr>
              <p:cNvPr id="622614" name="Line 22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615" name="Group 23"/>
            <p:cNvGrpSpPr>
              <a:grpSpLocks/>
            </p:cNvGrpSpPr>
            <p:nvPr/>
          </p:nvGrpSpPr>
          <p:grpSpPr bwMode="auto">
            <a:xfrm>
              <a:off x="1392" y="2688"/>
              <a:ext cx="96" cy="288"/>
              <a:chOff x="1488" y="2256"/>
              <a:chExt cx="96" cy="384"/>
            </a:xfrm>
          </p:grpSpPr>
          <p:sp>
            <p:nvSpPr>
              <p:cNvPr id="622616" name="Line 24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17" name="Line 25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18" name="Line 26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19" name="Line 27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20" name="Oval 28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Using RDBMS to help normalize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database: Cookie</a:t>
            </a:r>
          </a:p>
          <a:p>
            <a:r>
              <a:rPr lang="en-US"/>
              <a:t>Database of books, libraries, publisher and holding information for a shared (union) catalog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relationships</a:t>
            </a:r>
          </a:p>
        </p:txBody>
      </p:sp>
      <p:pic>
        <p:nvPicPr>
          <p:cNvPr id="624645" name="Picture 5" descr="cookie_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BIBFILE relation</a:t>
            </a:r>
          </a:p>
        </p:txBody>
      </p:sp>
      <p:graphicFrame>
        <p:nvGraphicFramePr>
          <p:cNvPr id="62669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2400" y="1295400"/>
          <a:ext cx="86868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26" name="Worksheet" r:id="rId4" imgW="4927600" imgH="2540000" progId="Excel.Sheet.8">
                  <p:embed/>
                </p:oleObj>
              </mc:Choice>
              <mc:Fallback>
                <p:oleObj name="Worksheet" r:id="rId4" imgW="4927600" imgH="25400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6868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Normalize?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Currently no way to have multiple authors for a given book, and there is duplicate data spread over the BIBFILE table</a:t>
            </a:r>
          </a:p>
          <a:p>
            <a:r>
              <a:rPr lang="en-US"/>
              <a:t>Can we use the DBMS to help us normalize?</a:t>
            </a:r>
          </a:p>
          <a:p>
            <a:r>
              <a:rPr lang="en-US"/>
              <a:t>It is possible (but takes a bit more SQL knowledge than has been hinted at so far)</a:t>
            </a:r>
          </a:p>
          <a:p>
            <a:pPr lvl="1"/>
            <a:r>
              <a:rPr lang="en-US"/>
              <a:t>We will return to this problem later</a:t>
            </a:r>
          </a:p>
          <a:p>
            <a:pPr lvl="1"/>
            <a:r>
              <a:rPr lang="en-US"/>
              <a:t>But CONCEPTUALLY…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RDBMS to Normalize</a:t>
            </a:r>
            <a:endParaRPr lang="en-US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Create a new table for Authors that includes author name and an automatically incrementing id number (for primary key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Populate the table using the unique author names (which get assigned id numbers) by extracting them from the </a:t>
            </a:r>
            <a:r>
              <a:rPr lang="en-US" sz="2400" dirty="0" smtClean="0"/>
              <a:t>BIBFILE…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1400" b="1" dirty="0">
                <a:solidFill>
                  <a:srgbClr val="FF0000"/>
                </a:solidFill>
              </a:rPr>
              <a:t>CREATE TABLE AUTHORS (AU_ID INT AUTO_INCREMENT PRIMARY KEY) 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          AS SELECT DISTINCT (Author) from BIBFILE</a:t>
            </a:r>
            <a:r>
              <a:rPr lang="en-US" sz="2400" dirty="0" smtClean="0">
                <a:solidFill>
                  <a:srgbClr val="FF0000"/>
                </a:solidFill>
              </a:rPr>
              <a:t>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Create </a:t>
            </a:r>
            <a:r>
              <a:rPr lang="en-US" sz="2400" dirty="0"/>
              <a:t>a new table containing a </a:t>
            </a:r>
            <a:r>
              <a:rPr lang="en-US" sz="2400" dirty="0" err="1"/>
              <a:t>author_id</a:t>
            </a:r>
            <a:r>
              <a:rPr lang="en-US" sz="2400" dirty="0"/>
              <a:t> and an ACCNO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Populate the new table by matching the Authors and BIBFILE </a:t>
            </a:r>
            <a:r>
              <a:rPr lang="en-US" sz="2400" dirty="0" smtClean="0"/>
              <a:t>names…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1400" b="1" dirty="0">
                <a:solidFill>
                  <a:srgbClr val="FF0000"/>
                </a:solidFill>
              </a:rPr>
              <a:t>CREATE TABLE AU_BIB (AU_ID INT, ACCNO INT) AS SELECT AUTHORS.AU_ID, </a:t>
            </a:r>
            <a:r>
              <a:rPr lang="en-US" sz="1400" b="1" dirty="0" smtClean="0">
                <a:solidFill>
                  <a:srgbClr val="FF0000"/>
                </a:solidFill>
              </a:rPr>
              <a:t>BIBFILE.ACCNO </a:t>
            </a:r>
            <a:r>
              <a:rPr lang="en-US" sz="1400" b="1" dirty="0">
                <a:solidFill>
                  <a:srgbClr val="FF0000"/>
                </a:solidFill>
              </a:rPr>
              <a:t>FROM AUTHORS, BIBFILE WHERE </a:t>
            </a:r>
            <a:r>
              <a:rPr lang="en-US" sz="1400" b="1" dirty="0" err="1">
                <a:solidFill>
                  <a:srgbClr val="FF0000"/>
                </a:solidFill>
              </a:rPr>
              <a:t>AUTHORS.Author</a:t>
            </a:r>
            <a:r>
              <a:rPr lang="en-US" sz="1400" b="1" dirty="0">
                <a:solidFill>
                  <a:srgbClr val="FF0000"/>
                </a:solidFill>
              </a:rPr>
              <a:t> = </a:t>
            </a:r>
            <a:r>
              <a:rPr lang="en-US" sz="1400" b="1" dirty="0" err="1">
                <a:solidFill>
                  <a:srgbClr val="FF0000"/>
                </a:solidFill>
              </a:rPr>
              <a:t>BIBFILE.Author</a:t>
            </a:r>
            <a:r>
              <a:rPr lang="en-US" sz="1400" b="1" dirty="0">
                <a:solidFill>
                  <a:srgbClr val="FF0000"/>
                </a:solidFill>
              </a:rPr>
              <a:t>;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dirty="0" smtClean="0"/>
              <a:t>Drop </a:t>
            </a:r>
            <a:r>
              <a:rPr lang="en-US" sz="2400" dirty="0"/>
              <a:t>the Author name column from </a:t>
            </a:r>
            <a:r>
              <a:rPr lang="en-US" sz="2400" dirty="0" smtClean="0"/>
              <a:t>BIBFILE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ALTER TABLE BIBFILE DROP COLUMN Author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 dirty="0">
                <a:solidFill>
                  <a:srgbClr val="CCCCCC"/>
                </a:solidFill>
              </a:rPr>
              <a:t>Logical Model for the </a:t>
            </a:r>
            <a:r>
              <a:rPr lang="en-US" dirty="0" err="1">
                <a:solidFill>
                  <a:srgbClr val="CCCCCC"/>
                </a:solidFill>
              </a:rPr>
              <a:t>Diveshop</a:t>
            </a:r>
            <a:r>
              <a:rPr lang="en-US" dirty="0">
                <a:solidFill>
                  <a:srgbClr val="CCCCCC"/>
                </a:solidFill>
              </a:rPr>
              <a:t> database</a:t>
            </a:r>
          </a:p>
          <a:p>
            <a:r>
              <a:rPr lang="en-US" sz="3600" dirty="0">
                <a:solidFill>
                  <a:schemeClr val="folHlink"/>
                </a:solidFill>
              </a:rPr>
              <a:t>Normalization</a:t>
            </a:r>
          </a:p>
          <a:p>
            <a:r>
              <a:rPr lang="en-US" sz="3600" dirty="0"/>
              <a:t>Relational Advantages and Disadvantages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RDBMS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Relational Database Management Systems (RDBMS)</a:t>
            </a:r>
          </a:p>
          <a:p>
            <a:pPr>
              <a:lnSpc>
                <a:spcPct val="90000"/>
              </a:lnSpc>
            </a:pPr>
            <a:r>
              <a:rPr lang="en-US" dirty="0"/>
              <a:t>Possible to design complex data storage and retrieval systems with ease (and without conventional programming).</a:t>
            </a:r>
          </a:p>
          <a:p>
            <a:pPr>
              <a:lnSpc>
                <a:spcPct val="90000"/>
              </a:lnSpc>
            </a:pPr>
            <a:r>
              <a:rPr lang="en-US" dirty="0"/>
              <a:t>Support for </a:t>
            </a:r>
            <a:r>
              <a:rPr lang="en-US" dirty="0">
                <a:solidFill>
                  <a:srgbClr val="FF0000"/>
                </a:solidFill>
              </a:rPr>
              <a:t>ACID</a:t>
            </a:r>
            <a:r>
              <a:rPr lang="en-US" dirty="0"/>
              <a:t> transactions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Atomic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Consistent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Independent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Durable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RDBMS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for </a:t>
            </a:r>
            <a:r>
              <a:rPr lang="en-US" i="1"/>
              <a:t>very large</a:t>
            </a:r>
            <a:r>
              <a:rPr lang="en-US"/>
              <a:t> databases</a:t>
            </a:r>
          </a:p>
          <a:p>
            <a:r>
              <a:rPr lang="en-US"/>
              <a:t>Automatic optimization of searching (when possible)</a:t>
            </a:r>
          </a:p>
          <a:p>
            <a:r>
              <a:rPr lang="en-US"/>
              <a:t>RDBMS have a simple view of  the database that conforms to much of the data used in business</a:t>
            </a:r>
          </a:p>
          <a:p>
            <a:r>
              <a:rPr lang="en-US"/>
              <a:t>Standard query language (SQL)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Disadvantages of RDBMS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Until recently, no real support for complex objects such as documents, video, images, spatial or time-series data. (ORDBMS add -- or make available support for these)</a:t>
            </a:r>
          </a:p>
          <a:p>
            <a:r>
              <a:rPr lang="en-US" sz="2800" dirty="0"/>
              <a:t>Often poor support for storage of complex objects from OOP languages (Disassembling the car to park it in the garage)</a:t>
            </a:r>
          </a:p>
          <a:p>
            <a:r>
              <a:rPr lang="en-US" sz="2800" dirty="0"/>
              <a:t>Usually no efficient and effective </a:t>
            </a:r>
            <a:r>
              <a:rPr lang="en-US" sz="2800" i="1" dirty="0"/>
              <a:t>integrated </a:t>
            </a:r>
            <a:r>
              <a:rPr lang="en-US" sz="2800" dirty="0"/>
              <a:t>support for things like text searching within fields (MySQL </a:t>
            </a:r>
            <a:r>
              <a:rPr lang="en-US" sz="2800" dirty="0" smtClean="0"/>
              <a:t>now does </a:t>
            </a:r>
            <a:r>
              <a:rPr lang="en-US" sz="2800" dirty="0"/>
              <a:t>have simple keyword </a:t>
            </a:r>
            <a:r>
              <a:rPr lang="en-US" sz="2800" dirty="0" smtClean="0"/>
              <a:t>searching </a:t>
            </a:r>
            <a:r>
              <a:rPr lang="en-US" sz="2800" dirty="0"/>
              <a:t>with index </a:t>
            </a:r>
            <a:r>
              <a:rPr lang="en-US" sz="2800" dirty="0" smtClean="0"/>
              <a:t>support, but no ranking)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Diagrams</a:t>
            </a:r>
          </a:p>
        </p:txBody>
      </p:sp>
      <p:grpSp>
        <p:nvGrpSpPr>
          <p:cNvPr id="740355" name="Group 3"/>
          <p:cNvGrpSpPr>
            <a:grpSpLocks/>
          </p:cNvGrpSpPr>
          <p:nvPr/>
        </p:nvGrpSpPr>
        <p:grpSpPr bwMode="auto">
          <a:xfrm>
            <a:off x="2895600" y="1295400"/>
            <a:ext cx="3032125" cy="4368800"/>
            <a:chOff x="1718" y="1545"/>
            <a:chExt cx="1910" cy="2752"/>
          </a:xfrm>
        </p:grpSpPr>
        <p:sp>
          <p:nvSpPr>
            <p:cNvPr id="740356" name="Text Box 4"/>
            <p:cNvSpPr txBox="1">
              <a:spLocks noChangeArrowheads="1"/>
            </p:cNvSpPr>
            <p:nvPr/>
          </p:nvSpPr>
          <p:spPr bwMode="auto">
            <a:xfrm>
              <a:off x="1718" y="1545"/>
              <a:ext cx="1910" cy="27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          </a:t>
              </a:r>
              <a:r>
                <a:rPr lang="en-US" sz="2000" u="sng">
                  <a:solidFill>
                    <a:srgbClr val="000000"/>
                  </a:solidFill>
                </a:rPr>
                <a:t>307:DIVORDS</a:t>
              </a:r>
              <a:r>
                <a:rPr lang="en-US" sz="2000">
                  <a:solidFill>
                    <a:srgbClr val="000000"/>
                  </a:solidFill>
                </a:rPr>
                <a:t>        </a:t>
              </a:r>
              <a:endParaRPr lang="en-US" sz="2000" u="sng">
                <a:solidFill>
                  <a:srgbClr val="000000"/>
                </a:solidFill>
              </a:endParaRPr>
            </a:p>
            <a:p>
              <a:pPr algn="l" eaLnBrk="0" hangingPunct="0"/>
              <a:endParaRPr lang="en-US" sz="2000" u="sng">
                <a:solidFill>
                  <a:srgbClr val="000000"/>
                </a:solidFill>
              </a:endParaRP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Order No = 307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Customer No = 1480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Sale Date = 9/1/99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Ship Via = UPS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PaymentMethod = Visa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CCNumber = 12345 678 90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CCExpDate = 1/1/01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No of People = 2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Depart Date = 11/8/00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Return Date = 11/15/00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Destination = Fiji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Vacation Cost = 10000</a:t>
              </a:r>
            </a:p>
          </p:txBody>
        </p:sp>
        <p:sp>
          <p:nvSpPr>
            <p:cNvPr id="740357" name="Line 5"/>
            <p:cNvSpPr>
              <a:spLocks noChangeShapeType="1"/>
            </p:cNvSpPr>
            <p:nvPr/>
          </p:nvSpPr>
          <p:spPr bwMode="auto">
            <a:xfrm>
              <a:off x="1735" y="1872"/>
              <a:ext cx="18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Week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(Re)Introduction </a:t>
            </a:r>
            <a:r>
              <a:rPr lang="en-US" dirty="0"/>
              <a:t>to SQL</a:t>
            </a:r>
          </a:p>
          <a:p>
            <a:r>
              <a:rPr lang="en-US" dirty="0"/>
              <a:t>More on Logical Design/Normalization</a:t>
            </a:r>
          </a:p>
          <a:p>
            <a:r>
              <a:rPr lang="en-US" dirty="0"/>
              <a:t>Physical Design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association is a relationship that describes a set of links between or among objects.</a:t>
            </a:r>
          </a:p>
          <a:p>
            <a:r>
              <a:rPr lang="en-US"/>
              <a:t>An association can have a name that describes the nature of this relationship. You can put a triangle next to this name to indicate the direction in which the name should be read.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2014</a:t>
            </a:r>
            <a:endParaRPr lang="en-US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Associations: Unary relationships</a:t>
            </a:r>
          </a:p>
        </p:txBody>
      </p:sp>
      <p:grpSp>
        <p:nvGrpSpPr>
          <p:cNvPr id="750595" name="Group 3"/>
          <p:cNvGrpSpPr>
            <a:grpSpLocks/>
          </p:cNvGrpSpPr>
          <p:nvPr/>
        </p:nvGrpSpPr>
        <p:grpSpPr bwMode="auto">
          <a:xfrm>
            <a:off x="457200" y="1981200"/>
            <a:ext cx="4418013" cy="3082925"/>
            <a:chOff x="576" y="1706"/>
            <a:chExt cx="2783" cy="1942"/>
          </a:xfrm>
        </p:grpSpPr>
        <p:sp>
          <p:nvSpPr>
            <p:cNvPr id="750596" name="Rectangle 4"/>
            <p:cNvSpPr>
              <a:spLocks noChangeArrowheads="1"/>
            </p:cNvSpPr>
            <p:nvPr/>
          </p:nvSpPr>
          <p:spPr bwMode="auto">
            <a:xfrm>
              <a:off x="576" y="1968"/>
              <a:ext cx="1344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Person</a:t>
              </a:r>
            </a:p>
          </p:txBody>
        </p:sp>
        <p:cxnSp>
          <p:nvCxnSpPr>
            <p:cNvPr id="750597" name="AutoShape 5"/>
            <p:cNvCxnSpPr>
              <a:cxnSpLocks noChangeShapeType="1"/>
            </p:cNvCxnSpPr>
            <p:nvPr/>
          </p:nvCxnSpPr>
          <p:spPr bwMode="auto">
            <a:xfrm rot="5400000" flipV="1">
              <a:off x="553" y="2663"/>
              <a:ext cx="1392" cy="1"/>
            </a:xfrm>
            <a:prstGeom prst="bentConnector5">
              <a:avLst>
                <a:gd name="adj1" fmla="val -22343"/>
                <a:gd name="adj2" fmla="val 100299995"/>
                <a:gd name="adj3" fmla="val 125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0598" name="Text Box 6"/>
            <p:cNvSpPr txBox="1">
              <a:spLocks noChangeArrowheads="1"/>
            </p:cNvSpPr>
            <p:nvPr/>
          </p:nvSpPr>
          <p:spPr bwMode="auto">
            <a:xfrm>
              <a:off x="2208" y="2352"/>
              <a:ext cx="11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Is-married-to</a:t>
              </a:r>
            </a:p>
          </p:txBody>
        </p:sp>
        <p:sp>
          <p:nvSpPr>
            <p:cNvPr id="750599" name="Text Box 7"/>
            <p:cNvSpPr txBox="1">
              <a:spLocks noChangeArrowheads="1"/>
            </p:cNvSpPr>
            <p:nvPr/>
          </p:nvSpPr>
          <p:spPr bwMode="auto">
            <a:xfrm>
              <a:off x="902" y="1706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  <p:sp>
          <p:nvSpPr>
            <p:cNvPr id="750600" name="Text Box 8"/>
            <p:cNvSpPr txBox="1">
              <a:spLocks noChangeArrowheads="1"/>
            </p:cNvSpPr>
            <p:nvPr/>
          </p:nvSpPr>
          <p:spPr bwMode="auto">
            <a:xfrm>
              <a:off x="864" y="336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</p:grpSp>
      <p:grpSp>
        <p:nvGrpSpPr>
          <p:cNvPr id="750601" name="Group 9"/>
          <p:cNvGrpSpPr>
            <a:grpSpLocks/>
          </p:cNvGrpSpPr>
          <p:nvPr/>
        </p:nvGrpSpPr>
        <p:grpSpPr bwMode="auto">
          <a:xfrm>
            <a:off x="5105400" y="1828800"/>
            <a:ext cx="3859213" cy="3082925"/>
            <a:chOff x="576" y="1706"/>
            <a:chExt cx="2431" cy="1942"/>
          </a:xfrm>
        </p:grpSpPr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576" y="1968"/>
              <a:ext cx="1344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Employee</a:t>
              </a:r>
            </a:p>
          </p:txBody>
        </p:sp>
        <p:cxnSp>
          <p:nvCxnSpPr>
            <p:cNvPr id="750603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553" y="2663"/>
              <a:ext cx="1392" cy="1"/>
            </a:xfrm>
            <a:prstGeom prst="bentConnector5">
              <a:avLst>
                <a:gd name="adj1" fmla="val -22343"/>
                <a:gd name="adj2" fmla="val 100299995"/>
                <a:gd name="adj3" fmla="val 125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0604" name="Text Box 12"/>
            <p:cNvSpPr txBox="1">
              <a:spLocks noChangeArrowheads="1"/>
            </p:cNvSpPr>
            <p:nvPr/>
          </p:nvSpPr>
          <p:spPr bwMode="auto">
            <a:xfrm>
              <a:off x="2208" y="2352"/>
              <a:ext cx="7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manages</a:t>
              </a: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902" y="1706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  *</a:t>
              </a:r>
            </a:p>
          </p:txBody>
        </p:sp>
        <p:sp>
          <p:nvSpPr>
            <p:cNvPr id="750606" name="Text Box 14"/>
            <p:cNvSpPr txBox="1">
              <a:spLocks noChangeArrowheads="1"/>
            </p:cNvSpPr>
            <p:nvPr/>
          </p:nvSpPr>
          <p:spPr bwMode="auto">
            <a:xfrm>
              <a:off x="864" y="336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</p:grpSp>
      <p:sp>
        <p:nvSpPr>
          <p:cNvPr id="750607" name="Text Box 15"/>
          <p:cNvSpPr txBox="1">
            <a:spLocks noChangeArrowheads="1"/>
          </p:cNvSpPr>
          <p:nvPr/>
        </p:nvSpPr>
        <p:spPr bwMode="auto">
          <a:xfrm>
            <a:off x="6461125" y="4994275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manager</a:t>
            </a:r>
          </a:p>
        </p:txBody>
      </p:sp>
      <p:sp>
        <p:nvSpPr>
          <p:cNvPr id="750608" name="AutoShape 16"/>
          <p:cNvSpPr>
            <a:spLocks noChangeArrowheads="1"/>
          </p:cNvSpPr>
          <p:nvPr/>
        </p:nvSpPr>
        <p:spPr bwMode="auto">
          <a:xfrm>
            <a:off x="8305800" y="32004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2782</Words>
  <Application>Microsoft Macintosh PowerPoint</Application>
  <PresentationFormat>On-screen Show (4:3)</PresentationFormat>
  <Paragraphs>641</Paragraphs>
  <Slides>70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Default Design</vt:lpstr>
      <vt:lpstr>Worksheet</vt:lpstr>
      <vt:lpstr>Database Design: Logical Models: Normalization and The Relational Model</vt:lpstr>
      <vt:lpstr>Announcements</vt:lpstr>
      <vt:lpstr>Lecture Outline</vt:lpstr>
      <vt:lpstr>Lecture Outline</vt:lpstr>
      <vt:lpstr>Class Diagrams</vt:lpstr>
      <vt:lpstr>UML Class Diagram</vt:lpstr>
      <vt:lpstr>Object Diagrams</vt:lpstr>
      <vt:lpstr>Associations</vt:lpstr>
      <vt:lpstr>Associations: Unary relationships</vt:lpstr>
      <vt:lpstr>Associations: Binary Relationship</vt:lpstr>
      <vt:lpstr>Associations: Ternary Relationships</vt:lpstr>
      <vt:lpstr>Association Classes</vt:lpstr>
      <vt:lpstr>Derived Attributes, Associations, and Roles</vt:lpstr>
      <vt:lpstr>Generalization</vt:lpstr>
      <vt:lpstr>Lecture Outline</vt:lpstr>
      <vt:lpstr>Database Design Process</vt:lpstr>
      <vt:lpstr>Logical Model: Mapping to a Relational Model</vt:lpstr>
      <vt:lpstr>DiveShop ER Diagram</vt:lpstr>
      <vt:lpstr>Customer = DIVECUST</vt:lpstr>
      <vt:lpstr>Dive Order = DIVEORDS</vt:lpstr>
      <vt:lpstr>Line item = DIVEITEM</vt:lpstr>
      <vt:lpstr>Shipping information = SHIPVIA</vt:lpstr>
      <vt:lpstr>Dive Equipment Stock= DIVESTOK</vt:lpstr>
      <vt:lpstr>Dive Locations = DEST</vt:lpstr>
      <vt:lpstr>Dive Sites = SITE</vt:lpstr>
      <vt:lpstr>Sea Life = BIOLIFE</vt:lpstr>
      <vt:lpstr>BIOSITE -- linking relation</vt:lpstr>
      <vt:lpstr>Shipwrecks = SHIPWRK</vt:lpstr>
      <vt:lpstr>Mapping to Other Models</vt:lpstr>
      <vt:lpstr>Lecture Outline</vt:lpstr>
      <vt:lpstr>Normalization</vt:lpstr>
      <vt:lpstr>Normal Forms</vt:lpstr>
      <vt:lpstr>Normalization</vt:lpstr>
      <vt:lpstr>Unnormalized Relations</vt:lpstr>
      <vt:lpstr>Unnormalized Relation</vt:lpstr>
      <vt:lpstr>First Normal Form</vt:lpstr>
      <vt:lpstr>First Normal Form</vt:lpstr>
      <vt:lpstr>1NF Storage Anomalies</vt:lpstr>
      <vt:lpstr>Second Normal Form</vt:lpstr>
      <vt:lpstr>Second Normal Form</vt:lpstr>
      <vt:lpstr>Second Normal Form</vt:lpstr>
      <vt:lpstr>Second Normal Form</vt:lpstr>
      <vt:lpstr>1NF Storage Anomalies Removed</vt:lpstr>
      <vt:lpstr>2NF Storage Anomalies</vt:lpstr>
      <vt:lpstr>Third Normal Form</vt:lpstr>
      <vt:lpstr>Third Normal Form</vt:lpstr>
      <vt:lpstr>Third Normal Form</vt:lpstr>
      <vt:lpstr>2NF Storage Anomalies Removed</vt:lpstr>
      <vt:lpstr>Boyce-Codd Normal Form</vt:lpstr>
      <vt:lpstr>Most 3NF Relations are also BCNF – Is this one?</vt:lpstr>
      <vt:lpstr>BCNF Relations</vt:lpstr>
      <vt:lpstr>Fourth Normal Form</vt:lpstr>
      <vt:lpstr>Fifth Normal Form</vt:lpstr>
      <vt:lpstr>Effectiveness and Efficiency Issues for DBMS</vt:lpstr>
      <vt:lpstr>Example: Text Fields</vt:lpstr>
      <vt:lpstr>Normalization</vt:lpstr>
      <vt:lpstr>Normalizing to death</vt:lpstr>
      <vt:lpstr>Denormalization</vt:lpstr>
      <vt:lpstr>Downward Denormalization</vt:lpstr>
      <vt:lpstr>Upward Denormalization</vt:lpstr>
      <vt:lpstr>Using RDBMS to help normalize</vt:lpstr>
      <vt:lpstr>Cookie relationships</vt:lpstr>
      <vt:lpstr>Cookie BIBFILE relation</vt:lpstr>
      <vt:lpstr>How to Normalize?</vt:lpstr>
      <vt:lpstr>Using RDBMS to Normalize</vt:lpstr>
      <vt:lpstr>Lecture Outline</vt:lpstr>
      <vt:lpstr>Advantages of RDBMS</vt:lpstr>
      <vt:lpstr>Advantages of RDBMS</vt:lpstr>
      <vt:lpstr>Disadvantages of RDBMS</vt:lpstr>
      <vt:lpstr>Next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161</cp:revision>
  <dcterms:created xsi:type="dcterms:W3CDTF">2002-08-26T07:08:49Z</dcterms:created>
  <dcterms:modified xsi:type="dcterms:W3CDTF">2014-09-18T17:36:38Z</dcterms:modified>
</cp:coreProperties>
</file>