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4.bin" ContentType="application/vnd.openxmlformats-officedocument.oleObject"/>
  <Override PartName="/ppt/notesSlides/notesSlide14.xml" ContentType="application/vnd.openxmlformats-officedocument.presentationml.notesSlide+xml"/>
  <Override PartName="/ppt/embeddings/oleObject5.bin" ContentType="application/vnd.openxmlformats-officedocument.oleObject"/>
  <Override PartName="/ppt/notesSlides/notesSlide15.xml" ContentType="application/vnd.openxmlformats-officedocument.presentationml.notesSlide+xml"/>
  <Override PartName="/ppt/embeddings/oleObject6.bin" ContentType="application/vnd.openxmlformats-officedocument.oleObject"/>
  <Override PartName="/ppt/notesSlides/notesSlide16.xml" ContentType="application/vnd.openxmlformats-officedocument.presentationml.notesSlide+xml"/>
  <Override PartName="/ppt/embeddings/oleObject7.bin" ContentType="application/vnd.openxmlformats-officedocument.oleObject"/>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embeddings/oleObject8.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embeddings/oleObject9.bin" ContentType="application/vnd.openxmlformats-officedocument.oleObject"/>
  <Override PartName="/ppt/notesSlides/notesSlide25.xml" ContentType="application/vnd.openxmlformats-officedocument.presentationml.notesSlide+xml"/>
  <Override PartName="/ppt/embeddings/oleObject10.bin" ContentType="application/vnd.openxmlformats-officedocument.oleObject"/>
  <Override PartName="/ppt/notesSlides/notesSlide26.xml" ContentType="application/vnd.openxmlformats-officedocument.presentationml.notesSlide+xml"/>
  <Override PartName="/ppt/embeddings/oleObject11.bin" ContentType="application/vnd.openxmlformats-officedocument.oleObject"/>
  <Override PartName="/ppt/notesSlides/notesSlide27.xml" ContentType="application/vnd.openxmlformats-officedocument.presentationml.notesSlide+xml"/>
  <Override PartName="/ppt/notesSlides/notesSlide28.xml" ContentType="application/vnd.openxmlformats-officedocument.presentationml.notesSlide+xml"/>
  <Override PartName="/ppt/embeddings/oleObject12.bin" ContentType="application/vnd.openxmlformats-officedocument.oleObject"/>
  <Override PartName="/ppt/notesSlides/notesSlide29.xml" ContentType="application/vnd.openxmlformats-officedocument.presentationml.notesSlide+xml"/>
  <Override PartName="/ppt/embeddings/oleObject13.bin" ContentType="application/vnd.openxmlformats-officedocument.oleObject"/>
  <Override PartName="/ppt/notesSlides/notesSlide30.xml" ContentType="application/vnd.openxmlformats-officedocument.presentationml.notesSlide+xml"/>
  <Override PartName="/ppt/notesSlides/notesSlide31.xml" ContentType="application/vnd.openxmlformats-officedocument.presentationml.notesSlide+xml"/>
  <Override PartName="/ppt/embeddings/oleObject14.bin" ContentType="application/vnd.openxmlformats-officedocument.oleObject"/>
  <Override PartName="/ppt/notesSlides/notesSlide32.xml" ContentType="application/vnd.openxmlformats-officedocument.presentationml.notesSlide+xml"/>
  <Override PartName="/ppt/embeddings/oleObject15.bin" ContentType="application/vnd.openxmlformats-officedocument.oleObject"/>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embeddings/oleObject16.bin" ContentType="application/vnd.openxmlformats-officedocument.oleObject"/>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828" r:id="rId2"/>
    <p:sldId id="907" r:id="rId3"/>
    <p:sldId id="1227" r:id="rId4"/>
    <p:sldId id="1228" r:id="rId5"/>
    <p:sldId id="1229" r:id="rId6"/>
    <p:sldId id="1181" r:id="rId7"/>
    <p:sldId id="1182" r:id="rId8"/>
    <p:sldId id="1269" r:id="rId9"/>
    <p:sldId id="1270" r:id="rId10"/>
    <p:sldId id="1271" r:id="rId11"/>
    <p:sldId id="1272" r:id="rId12"/>
    <p:sldId id="1273" r:id="rId13"/>
    <p:sldId id="1274" r:id="rId14"/>
    <p:sldId id="1275" r:id="rId15"/>
    <p:sldId id="1276" r:id="rId16"/>
    <p:sldId id="1277" r:id="rId17"/>
    <p:sldId id="1278" r:id="rId18"/>
    <p:sldId id="1279" r:id="rId19"/>
    <p:sldId id="1280" r:id="rId20"/>
    <p:sldId id="1281" r:id="rId21"/>
    <p:sldId id="1282" r:id="rId22"/>
    <p:sldId id="1283" r:id="rId23"/>
    <p:sldId id="1284" r:id="rId24"/>
    <p:sldId id="1285" r:id="rId25"/>
    <p:sldId id="1286" r:id="rId26"/>
    <p:sldId id="1287" r:id="rId27"/>
    <p:sldId id="1288" r:id="rId28"/>
    <p:sldId id="1289" r:id="rId29"/>
    <p:sldId id="1290" r:id="rId30"/>
    <p:sldId id="1291" r:id="rId31"/>
    <p:sldId id="1292" r:id="rId32"/>
    <p:sldId id="1293" r:id="rId33"/>
    <p:sldId id="1294" r:id="rId34"/>
    <p:sldId id="1295" r:id="rId35"/>
    <p:sldId id="1296" r:id="rId36"/>
    <p:sldId id="1297" r:id="rId37"/>
    <p:sldId id="1298" r:id="rId38"/>
    <p:sldId id="1299" r:id="rId39"/>
    <p:sldId id="1300" r:id="rId40"/>
    <p:sldId id="1245" r:id="rId41"/>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22" autoAdjust="0"/>
  </p:normalViewPr>
  <p:slideViewPr>
    <p:cSldViewPr>
      <p:cViewPr varScale="1">
        <p:scale>
          <a:sx n="106" d="100"/>
          <a:sy n="106" d="100"/>
        </p:scale>
        <p:origin x="-9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32"/>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 Id="rId3"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90E211-D5E2-3F44-A5E6-478EA59421C6}" type="datetimeFigureOut">
              <a:rPr lang="en-US" smtClean="0"/>
              <a:t>11/6/12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92099F-7010-ED4F-B6E3-967723C0E285}" type="slidenum">
              <a:rPr lang="en-US" smtClean="0"/>
              <a:t>‹#›</a:t>
            </a:fld>
            <a:endParaRPr lang="en-US"/>
          </a:p>
        </p:txBody>
      </p:sp>
    </p:spTree>
    <p:extLst>
      <p:ext uri="{BB962C8B-B14F-4D97-AF65-F5344CB8AC3E}">
        <p14:creationId xmlns:p14="http://schemas.microsoft.com/office/powerpoint/2010/main" val="340854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66827C33-4011-B54C-A43C-26C9D01ACFF7}" type="slidenum">
              <a:rPr lang="en-US"/>
              <a:pPr/>
              <a:t>‹#›</a:t>
            </a:fld>
            <a:endParaRPr lang="en-US"/>
          </a:p>
        </p:txBody>
      </p:sp>
    </p:spTree>
    <p:extLst>
      <p:ext uri="{BB962C8B-B14F-4D97-AF65-F5344CB8AC3E}">
        <p14:creationId xmlns:p14="http://schemas.microsoft.com/office/powerpoint/2010/main" val="39285037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3E6343-9472-EC4D-AAC8-CCC618EF9336}" type="slidenum">
              <a:rPr lang="en-US"/>
              <a:pPr/>
              <a:t>1</a:t>
            </a:fld>
            <a:endParaRPr lang="en-US"/>
          </a:p>
        </p:txBody>
      </p:sp>
      <p:sp>
        <p:nvSpPr>
          <p:cNvPr id="12943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9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82D349B-2843-B846-B842-23FEE469E1D1}" type="slidenum">
              <a:rPr lang="en-US"/>
              <a:pPr>
                <a:defRPr/>
              </a:pPr>
              <a:t>10</a:t>
            </a:fld>
            <a:endParaRPr lang="en-US"/>
          </a:p>
        </p:txBody>
      </p:sp>
      <p:sp>
        <p:nvSpPr>
          <p:cNvPr id="132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2608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67C32D-963E-054F-AD4D-41550D6D6A9A}" type="slidenum">
              <a:rPr lang="en-US"/>
              <a:pPr>
                <a:defRPr/>
              </a:pPr>
              <a:t>11</a:t>
            </a:fld>
            <a:endParaRPr lang="en-US"/>
          </a:p>
        </p:txBody>
      </p:sp>
      <p:sp>
        <p:nvSpPr>
          <p:cNvPr id="132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2710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6F071C3-8438-454D-BFF7-5A9F9F2816C5}" type="slidenum">
              <a:rPr lang="en-US"/>
              <a:pPr>
                <a:defRPr/>
              </a:pPr>
              <a:t>12</a:t>
            </a:fld>
            <a:endParaRPr lang="en-US"/>
          </a:p>
        </p:txBody>
      </p:sp>
      <p:sp>
        <p:nvSpPr>
          <p:cNvPr id="132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2813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D07C952-3EC0-3E48-AD33-11EB8565C0F6}" type="slidenum">
              <a:rPr lang="en-US"/>
              <a:pPr>
                <a:defRPr/>
              </a:pPr>
              <a:t>13</a:t>
            </a:fld>
            <a:endParaRPr lang="en-US"/>
          </a:p>
        </p:txBody>
      </p:sp>
      <p:sp>
        <p:nvSpPr>
          <p:cNvPr id="132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2915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991D3CC-BE89-2E4C-9178-66D1D3CE5B4E}" type="slidenum">
              <a:rPr lang="en-US"/>
              <a:pPr>
                <a:defRPr/>
              </a:pPr>
              <a:t>14</a:t>
            </a:fld>
            <a:endParaRPr lang="en-US"/>
          </a:p>
        </p:txBody>
      </p:sp>
      <p:sp>
        <p:nvSpPr>
          <p:cNvPr id="1330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017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E97A18-9C7A-2A44-8FC8-930CA7562B9A}" type="slidenum">
              <a:rPr lang="en-US"/>
              <a:pPr>
                <a:defRPr/>
              </a:pPr>
              <a:t>15</a:t>
            </a:fld>
            <a:endParaRPr lang="en-US"/>
          </a:p>
        </p:txBody>
      </p:sp>
      <p:sp>
        <p:nvSpPr>
          <p:cNvPr id="1331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120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005699B-C151-994E-9682-6B74CC8DF16D}" type="slidenum">
              <a:rPr lang="en-US"/>
              <a:pPr>
                <a:defRPr/>
              </a:pPr>
              <a:t>16</a:t>
            </a:fld>
            <a:endParaRPr lang="en-US"/>
          </a:p>
        </p:txBody>
      </p:sp>
      <p:sp>
        <p:nvSpPr>
          <p:cNvPr id="1332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222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B00C43-E26F-F544-A0B1-E4581F6428CB}" type="slidenum">
              <a:rPr lang="en-US"/>
              <a:pPr>
                <a:defRPr/>
              </a:pPr>
              <a:t>17</a:t>
            </a:fld>
            <a:endParaRPr lang="en-US"/>
          </a:p>
        </p:txBody>
      </p:sp>
      <p:sp>
        <p:nvSpPr>
          <p:cNvPr id="1333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325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87A18B-66D8-C240-B377-F3094AA6283D}" type="slidenum">
              <a:rPr lang="en-US"/>
              <a:pPr>
                <a:defRPr/>
              </a:pPr>
              <a:t>18</a:t>
            </a:fld>
            <a:endParaRPr lang="en-US"/>
          </a:p>
        </p:txBody>
      </p:sp>
      <p:sp>
        <p:nvSpPr>
          <p:cNvPr id="1334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427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8A1F05-F2F6-3F40-A942-566446B0D2FC}" type="slidenum">
              <a:rPr lang="en-US"/>
              <a:pPr>
                <a:defRPr/>
              </a:pPr>
              <a:t>19</a:t>
            </a:fld>
            <a:endParaRPr lang="en-US"/>
          </a:p>
        </p:txBody>
      </p:sp>
      <p:sp>
        <p:nvSpPr>
          <p:cNvPr id="1335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529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0E35A-10F9-6447-B2B8-91737D7CC80F}" type="slidenum">
              <a:rPr lang="en-US"/>
              <a:pPr/>
              <a:t>2</a:t>
            </a:fld>
            <a:endParaRPr lang="en-US"/>
          </a:p>
        </p:txBody>
      </p:sp>
      <p:sp>
        <p:nvSpPr>
          <p:cNvPr id="12953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9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DA54A9-FB23-FF42-A60B-9D18712E36E5}" type="slidenum">
              <a:rPr lang="en-US"/>
              <a:pPr>
                <a:defRPr/>
              </a:pPr>
              <a:t>20</a:t>
            </a:fld>
            <a:endParaRPr lang="en-US"/>
          </a:p>
        </p:txBody>
      </p:sp>
      <p:sp>
        <p:nvSpPr>
          <p:cNvPr id="13363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632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64389B-561F-0945-9391-46DCBB5B7910}" type="slidenum">
              <a:rPr lang="en-US"/>
              <a:pPr>
                <a:defRPr/>
              </a:pPr>
              <a:t>21</a:t>
            </a:fld>
            <a:endParaRPr lang="en-US"/>
          </a:p>
        </p:txBody>
      </p:sp>
      <p:sp>
        <p:nvSpPr>
          <p:cNvPr id="1337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734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6BC7F02-3557-4F46-A96A-351DCD1E1459}" type="slidenum">
              <a:rPr lang="en-US"/>
              <a:pPr>
                <a:defRPr/>
              </a:pPr>
              <a:t>22</a:t>
            </a:fld>
            <a:endParaRPr lang="en-US"/>
          </a:p>
        </p:txBody>
      </p:sp>
      <p:sp>
        <p:nvSpPr>
          <p:cNvPr id="1338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837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03A7CA8-DA37-5C49-93D1-C1132B7B7242}" type="slidenum">
              <a:rPr lang="en-US"/>
              <a:pPr>
                <a:defRPr/>
              </a:pPr>
              <a:t>23</a:t>
            </a:fld>
            <a:endParaRPr lang="en-US"/>
          </a:p>
        </p:txBody>
      </p:sp>
      <p:sp>
        <p:nvSpPr>
          <p:cNvPr id="133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939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DC4985-9B95-414E-99C5-A79B4B7C5D78}" type="slidenum">
              <a:rPr lang="en-US"/>
              <a:pPr>
                <a:defRPr/>
              </a:pPr>
              <a:t>24</a:t>
            </a:fld>
            <a:endParaRPr lang="en-US"/>
          </a:p>
        </p:txBody>
      </p:sp>
      <p:sp>
        <p:nvSpPr>
          <p:cNvPr id="1340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041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830B57B-E2C2-954C-A5C2-7181A27AE9E5}" type="slidenum">
              <a:rPr lang="en-US"/>
              <a:pPr>
                <a:defRPr/>
              </a:pPr>
              <a:t>25</a:t>
            </a:fld>
            <a:endParaRPr lang="en-US"/>
          </a:p>
        </p:txBody>
      </p:sp>
      <p:sp>
        <p:nvSpPr>
          <p:cNvPr id="1341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144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359E60-52E2-9340-ACBA-85C7250392D9}" type="slidenum">
              <a:rPr lang="en-US"/>
              <a:pPr>
                <a:defRPr/>
              </a:pPr>
              <a:t>26</a:t>
            </a:fld>
            <a:endParaRPr lang="en-US"/>
          </a:p>
        </p:txBody>
      </p:sp>
      <p:sp>
        <p:nvSpPr>
          <p:cNvPr id="1342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246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BA6D357-AB8F-2249-A2D2-BF2840A900C7}" type="slidenum">
              <a:rPr lang="en-US"/>
              <a:pPr>
                <a:defRPr/>
              </a:pPr>
              <a:t>27</a:t>
            </a:fld>
            <a:endParaRPr lang="en-US"/>
          </a:p>
        </p:txBody>
      </p:sp>
      <p:sp>
        <p:nvSpPr>
          <p:cNvPr id="134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349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6455F7-E4F4-FD4E-A777-3D1EAA28EA84}" type="slidenum">
              <a:rPr lang="en-US"/>
              <a:pPr>
                <a:defRPr/>
              </a:pPr>
              <a:t>28</a:t>
            </a:fld>
            <a:endParaRPr lang="en-US"/>
          </a:p>
        </p:txBody>
      </p:sp>
      <p:sp>
        <p:nvSpPr>
          <p:cNvPr id="1344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451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EA35EE9-F1E7-9A42-AE7B-8CCFA69AC63F}" type="slidenum">
              <a:rPr lang="en-US"/>
              <a:pPr>
                <a:defRPr/>
              </a:pPr>
              <a:t>29</a:t>
            </a:fld>
            <a:endParaRPr lang="en-US"/>
          </a:p>
        </p:txBody>
      </p:sp>
      <p:sp>
        <p:nvSpPr>
          <p:cNvPr id="1345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553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D7692-657B-9240-9A1F-1E19A5C858B7}" type="slidenum">
              <a:rPr lang="en-US"/>
              <a:pPr/>
              <a:t>3</a:t>
            </a:fld>
            <a:endParaRPr lang="en-US"/>
          </a:p>
        </p:txBody>
      </p:sp>
      <p:sp>
        <p:nvSpPr>
          <p:cNvPr id="1264642" name="Rectangle 2"/>
          <p:cNvSpPr>
            <a:spLocks noChangeArrowheads="1" noTextEdit="1"/>
          </p:cNvSpPr>
          <p:nvPr>
            <p:ph type="sldImg"/>
          </p:nvPr>
        </p:nvSpPr>
        <p:spPr>
          <a:xfrm>
            <a:off x="1131888" y="676275"/>
            <a:ext cx="4594225" cy="3446463"/>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1264643" name="Rectangle 3"/>
          <p:cNvSpPr>
            <a:spLocks noGrp="1" noChangeArrowheads="1"/>
          </p:cNvSpPr>
          <p:nvPr>
            <p:ph type="body" idx="1"/>
          </p:nvPr>
        </p:nvSpPr>
        <p:spPr>
          <a:xfrm>
            <a:off x="914400" y="4341813"/>
            <a:ext cx="5029200" cy="4138612"/>
          </a:xfrm>
          <a:ln/>
        </p:spPr>
        <p:txBody>
          <a:bodyPr lIns="92075" tIns="46038" rIns="92075" bIns="46038"/>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BAE2BF-7FDE-E140-AD01-84FF22638CE0}" type="slidenum">
              <a:rPr lang="en-US"/>
              <a:pPr>
                <a:defRPr/>
              </a:pPr>
              <a:t>30</a:t>
            </a:fld>
            <a:endParaRPr lang="en-US"/>
          </a:p>
        </p:txBody>
      </p:sp>
      <p:sp>
        <p:nvSpPr>
          <p:cNvPr id="1346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656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A2C61D-9657-2B47-BD0C-DF0624630C33}" type="slidenum">
              <a:rPr lang="en-US"/>
              <a:pPr>
                <a:defRPr/>
              </a:pPr>
              <a:t>31</a:t>
            </a:fld>
            <a:endParaRPr lang="en-US"/>
          </a:p>
        </p:txBody>
      </p:sp>
      <p:sp>
        <p:nvSpPr>
          <p:cNvPr id="134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758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92F81A-F1EF-5445-B305-1D443C1EBA5C}" type="slidenum">
              <a:rPr lang="en-US"/>
              <a:pPr>
                <a:defRPr/>
              </a:pPr>
              <a:t>32</a:t>
            </a:fld>
            <a:endParaRPr lang="en-US"/>
          </a:p>
        </p:txBody>
      </p:sp>
      <p:sp>
        <p:nvSpPr>
          <p:cNvPr id="134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861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4167ED-D692-8B44-AA66-5A41EC282752}" type="slidenum">
              <a:rPr lang="en-US"/>
              <a:pPr>
                <a:defRPr/>
              </a:pPr>
              <a:t>33</a:t>
            </a:fld>
            <a:endParaRPr lang="en-US"/>
          </a:p>
        </p:txBody>
      </p:sp>
      <p:sp>
        <p:nvSpPr>
          <p:cNvPr id="1349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4963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16C0860-3100-3640-8BF4-E1410DB8C3E3}" type="slidenum">
              <a:rPr lang="en-US"/>
              <a:pPr>
                <a:defRPr/>
              </a:pPr>
              <a:t>34</a:t>
            </a:fld>
            <a:endParaRPr lang="en-US"/>
          </a:p>
        </p:txBody>
      </p:sp>
      <p:sp>
        <p:nvSpPr>
          <p:cNvPr id="1225730" name="Rectangle 2"/>
          <p:cNvSpPr>
            <a:spLocks noGrp="1" noRot="1" noChangeAspect="1" noChangeArrowheads="1" noTextEdit="1"/>
          </p:cNvSpPr>
          <p:nvPr>
            <p:ph type="sldImg"/>
          </p:nvPr>
        </p:nvSpPr>
        <p:spPr>
          <a:xfrm>
            <a:off x="1143000" y="684213"/>
            <a:ext cx="4573588" cy="3430587"/>
          </a:xfrm>
          <a:ln/>
          <a:extLst>
            <a:ext uri="{FAA26D3D-D897-4be2-8F04-BA451C77F1D7}">
              <ma14:placeholderFlag xmlns:ma14="http://schemas.microsoft.com/office/mac/drawingml/2011/main" val="1"/>
            </a:ext>
          </a:extLst>
        </p:spPr>
      </p:sp>
      <p:sp>
        <p:nvSpPr>
          <p:cNvPr id="1225731" name="Rectangle 3"/>
          <p:cNvSpPr>
            <a:spLocks noGrp="1" noChangeArrowheads="1"/>
          </p:cNvSpPr>
          <p:nvPr>
            <p:ph type="body" idx="1"/>
          </p:nvPr>
        </p:nvSpPr>
        <p:spPr>
          <a:xfrm>
            <a:off x="914400" y="4344988"/>
            <a:ext cx="5029200" cy="4114800"/>
          </a:xfrm>
        </p:spPr>
        <p:txBody>
          <a:bodyPr lIns="89688" tIns="44844" rIns="89688" bIns="44844"/>
          <a:lstStyle/>
          <a:p>
            <a:pPr eaLnBrk="1" hangingPunct="1">
              <a:defRPr/>
            </a:pPr>
            <a:r>
              <a:rPr lang="en-US" smtClean="0">
                <a:cs typeface="+mn-cs"/>
              </a:rPr>
              <a:t>The US Internal Revenue Service is using data mining to improve customer service.  </a:t>
            </a:r>
          </a:p>
          <a:p>
            <a:pPr eaLnBrk="1" hangingPunct="1">
              <a:defRPr/>
            </a:pPr>
            <a:r>
              <a:rPr lang="en-US" smtClean="0">
                <a:cs typeface="+mn-cs"/>
              </a:rPr>
              <a:t>[Click] By analyzing incoming requests for help and information, the IRS hopes to schedule its workforce to provide faster, more accurate answers to questions.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9D46A74-3305-514C-8D8F-41A3EE3EDE44}" type="slidenum">
              <a:rPr lang="en-US"/>
              <a:pPr>
                <a:defRPr/>
              </a:pPr>
              <a:t>35</a:t>
            </a:fld>
            <a:endParaRPr lang="en-US"/>
          </a:p>
        </p:txBody>
      </p:sp>
      <p:sp>
        <p:nvSpPr>
          <p:cNvPr id="1227778" name="Rectangle 2"/>
          <p:cNvSpPr>
            <a:spLocks noGrp="1" noRot="1" noChangeAspect="1" noChangeArrowheads="1" noTextEdit="1"/>
          </p:cNvSpPr>
          <p:nvPr>
            <p:ph type="sldImg"/>
          </p:nvPr>
        </p:nvSpPr>
        <p:spPr>
          <a:xfrm>
            <a:off x="1143000" y="684213"/>
            <a:ext cx="4573588" cy="3430587"/>
          </a:xfrm>
          <a:ln/>
          <a:extLst>
            <a:ext uri="{FAA26D3D-D897-4be2-8F04-BA451C77F1D7}">
              <ma14:placeholderFlag xmlns:ma14="http://schemas.microsoft.com/office/mac/drawingml/2011/main" val="1"/>
            </a:ext>
          </a:extLst>
        </p:spPr>
      </p:sp>
      <p:sp>
        <p:nvSpPr>
          <p:cNvPr id="1227779" name="Rectangle 3"/>
          <p:cNvSpPr>
            <a:spLocks noGrp="1" noChangeArrowheads="1"/>
          </p:cNvSpPr>
          <p:nvPr>
            <p:ph type="body" idx="1"/>
          </p:nvPr>
        </p:nvSpPr>
        <p:spPr>
          <a:xfrm>
            <a:off x="914400" y="4344988"/>
            <a:ext cx="5029200" cy="4114800"/>
          </a:xfrm>
        </p:spPr>
        <p:txBody>
          <a:bodyPr lIns="89688" tIns="44844" rIns="89688" bIns="44844"/>
          <a:lstStyle/>
          <a:p>
            <a:pPr eaLnBrk="1" hangingPunct="1">
              <a:defRPr/>
            </a:pPr>
            <a:r>
              <a:rPr lang="en-US" smtClean="0">
                <a:cs typeface="+mn-cs"/>
              </a:rPr>
              <a:t>The US DFAS needs to search through 2.5 million financial transactions that may indicate inaccurate charges.  Instead of relying on tips to point out fraud, the DFAS is mining the data to identify suspicious transactions.</a:t>
            </a:r>
          </a:p>
          <a:p>
            <a:pPr eaLnBrk="1" hangingPunct="1">
              <a:defRPr/>
            </a:pPr>
            <a:endParaRPr lang="en-US" smtClean="0">
              <a:cs typeface="+mn-cs"/>
            </a:endParaRPr>
          </a:p>
          <a:p>
            <a:pPr eaLnBrk="1" hangingPunct="1">
              <a:defRPr/>
            </a:pPr>
            <a:r>
              <a:rPr lang="en-US" smtClean="0">
                <a:cs typeface="+mn-cs"/>
              </a:rPr>
              <a:t>[Click] Using Clementine, the agency examined credit card transactions and was able to identify purchases that did not match past patterns.  Using this information, DFAS could focus investigations, finding fraud more costs effectively.</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56075B4-8547-AD47-A287-EDC89430D55C}" type="slidenum">
              <a:rPr lang="en-US"/>
              <a:pPr>
                <a:defRPr/>
              </a:pPr>
              <a:t>36</a:t>
            </a:fld>
            <a:endParaRPr lang="en-US"/>
          </a:p>
        </p:txBody>
      </p:sp>
      <p:sp>
        <p:nvSpPr>
          <p:cNvPr id="1229826" name="Rectangle 2"/>
          <p:cNvSpPr>
            <a:spLocks noGrp="1" noRot="1" noChangeAspect="1" noChangeArrowheads="1" noTextEdit="1"/>
          </p:cNvSpPr>
          <p:nvPr>
            <p:ph type="sldImg"/>
          </p:nvPr>
        </p:nvSpPr>
        <p:spPr>
          <a:xfrm>
            <a:off x="1152525" y="693738"/>
            <a:ext cx="4551363" cy="3413125"/>
          </a:xfrm>
          <a:ln/>
          <a:extLst>
            <a:ext uri="{FAA26D3D-D897-4be2-8F04-BA451C77F1D7}">
              <ma14:placeholderFlag xmlns:ma14="http://schemas.microsoft.com/office/mac/drawingml/2011/main" val="1"/>
            </a:ext>
          </a:extLst>
        </p:spPr>
      </p:sp>
      <p:sp>
        <p:nvSpPr>
          <p:cNvPr id="1229827" name="Rectangle 3"/>
          <p:cNvSpPr>
            <a:spLocks noGrp="1" noChangeArrowheads="1"/>
          </p:cNvSpPr>
          <p:nvPr>
            <p:ph type="body" idx="1"/>
          </p:nvPr>
        </p:nvSpPr>
        <p:spPr>
          <a:xfrm>
            <a:off x="912813" y="4338638"/>
            <a:ext cx="5026025" cy="4113212"/>
          </a:xfrm>
        </p:spPr>
        <p:txBody>
          <a:bodyPr lIns="89694" tIns="44847" rIns="89694" bIns="44847"/>
          <a:lstStyle/>
          <a:p>
            <a:pPr eaLnBrk="1" hangingPunct="1">
              <a:spcBef>
                <a:spcPts val="500"/>
              </a:spcBef>
              <a:spcAft>
                <a:spcPts val="500"/>
              </a:spcAft>
              <a:defRPr/>
            </a:pPr>
            <a:r>
              <a:rPr lang="en-US" smtClean="0">
                <a:cs typeface="+mn-cs"/>
              </a:rPr>
              <a:t>Retail banking is a highly competitive business. In addition to competition from other banks, banks also see intense competition from financial services companies of all kinds, from stockbrokers to mortgage companies. </a:t>
            </a:r>
          </a:p>
          <a:p>
            <a:pPr eaLnBrk="1" hangingPunct="1">
              <a:spcBef>
                <a:spcPts val="500"/>
              </a:spcBef>
              <a:spcAft>
                <a:spcPts val="500"/>
              </a:spcAft>
              <a:defRPr/>
            </a:pPr>
            <a:r>
              <a:rPr lang="en-US" smtClean="0">
                <a:cs typeface="+mn-cs"/>
              </a:rPr>
              <a:t>With so many organizations working the same customer base, the value of customer retention is greater than ever before. As a result, HSBC Bank USA looks to enticing existing customers to "roll over" maturing products, or on cross-selling new ones. </a:t>
            </a:r>
          </a:p>
          <a:p>
            <a:pPr eaLnBrk="1" hangingPunct="1">
              <a:spcBef>
                <a:spcPts val="500"/>
              </a:spcBef>
              <a:spcAft>
                <a:spcPts val="500"/>
              </a:spcAft>
              <a:defRPr/>
            </a:pPr>
            <a:r>
              <a:rPr lang="en-US" smtClean="0">
                <a:cs typeface="+mn-cs"/>
              </a:rPr>
              <a:t>[Click] Using SPSS products, HSBC found that it could reduce direct mail costs by 30% while still bringing in 95% of the campaign</a:t>
            </a:r>
            <a:r>
              <a:rPr lang="ja-JP" altLang="en-US" smtClean="0">
                <a:latin typeface="Arial"/>
                <a:cs typeface="+mn-cs"/>
              </a:rPr>
              <a:t>’</a:t>
            </a:r>
            <a:r>
              <a:rPr lang="en-US" smtClean="0">
                <a:cs typeface="+mn-cs"/>
              </a:rPr>
              <a:t>s revenue.  Because HSBC is sending out fewer mail pieces, customers are likely to be more loyal because they don</a:t>
            </a:r>
            <a:r>
              <a:rPr lang="ja-JP" altLang="en-US" smtClean="0">
                <a:latin typeface="Arial"/>
                <a:cs typeface="+mn-cs"/>
              </a:rPr>
              <a:t>’</a:t>
            </a:r>
            <a:r>
              <a:rPr lang="en-US" smtClean="0">
                <a:cs typeface="+mn-cs"/>
              </a:rPr>
              <a:t>t receive junk mail from the bank.</a:t>
            </a:r>
          </a:p>
          <a:p>
            <a:pPr eaLnBrk="1" hangingPunct="1">
              <a:defRPr/>
            </a:pPr>
            <a:endParaRPr lang="en-US" smtClean="0">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68A1742-5EF0-5C4E-8F50-5E6A3E019E2F}" type="slidenum">
              <a:rPr lang="en-US"/>
              <a:pPr>
                <a:defRPr/>
              </a:pPr>
              <a:t>37</a:t>
            </a:fld>
            <a:endParaRPr lang="en-US"/>
          </a:p>
        </p:txBody>
      </p:sp>
      <p:sp>
        <p:nvSpPr>
          <p:cNvPr id="1350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5065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0E624B-4974-1244-93F6-292A53B3C56E}" type="slidenum">
              <a:rPr lang="en-US"/>
              <a:pPr>
                <a:defRPr/>
              </a:pPr>
              <a:t>38</a:t>
            </a:fld>
            <a:endParaRPr lang="en-US"/>
          </a:p>
        </p:txBody>
      </p:sp>
      <p:sp>
        <p:nvSpPr>
          <p:cNvPr id="135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5168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CE794B-74F7-CE46-A237-EEBEE5E1FC41}" type="slidenum">
              <a:rPr lang="en-US"/>
              <a:pPr>
                <a:defRPr/>
              </a:pPr>
              <a:t>39</a:t>
            </a:fld>
            <a:endParaRPr lang="en-US"/>
          </a:p>
        </p:txBody>
      </p:sp>
      <p:sp>
        <p:nvSpPr>
          <p:cNvPr id="1291266" name="Rectangle 2"/>
          <p:cNvSpPr>
            <a:spLocks noGrp="1" noRot="1" noChangeAspect="1" noChangeArrowheads="1" noTextEdit="1"/>
          </p:cNvSpPr>
          <p:nvPr>
            <p:ph type="sldImg"/>
          </p:nvPr>
        </p:nvSpPr>
        <p:spPr>
          <a:xfrm>
            <a:off x="1131888" y="676275"/>
            <a:ext cx="4594225" cy="3446463"/>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1291267" name="Rectangle 3"/>
          <p:cNvSpPr>
            <a:spLocks noGrp="1" noChangeArrowheads="1"/>
          </p:cNvSpPr>
          <p:nvPr>
            <p:ph type="body" idx="1"/>
          </p:nvPr>
        </p:nvSpPr>
        <p:spPr>
          <a:xfrm>
            <a:off x="914400" y="4341813"/>
            <a:ext cx="5029200" cy="4138612"/>
          </a:xfrm>
          <a:ln/>
        </p:spPr>
        <p:txBody>
          <a:bodyPr lIns="92075" tIns="46038" rIns="92075" bIns="46038"/>
          <a:lstStyle/>
          <a:p>
            <a:pPr eaLnBrk="1" hangingPunct="1">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A12634-04F3-FC41-BB0C-E075BBD95F1C}" type="slidenum">
              <a:rPr lang="en-US"/>
              <a:pPr/>
              <a:t>4</a:t>
            </a:fld>
            <a:endParaRPr lang="en-US"/>
          </a:p>
        </p:txBody>
      </p:sp>
      <p:sp>
        <p:nvSpPr>
          <p:cNvPr id="1266690" name="Rectangle 2"/>
          <p:cNvSpPr>
            <a:spLocks noChangeArrowheads="1" noTextEdit="1"/>
          </p:cNvSpPr>
          <p:nvPr>
            <p:ph type="sldImg"/>
          </p:nvPr>
        </p:nvSpPr>
        <p:spPr>
          <a:xfrm>
            <a:off x="1139825" y="687388"/>
            <a:ext cx="4579938" cy="3435350"/>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1266691" name="Rectangle 3"/>
          <p:cNvSpPr>
            <a:spLocks noGrp="1" noChangeArrowheads="1"/>
          </p:cNvSpPr>
          <p:nvPr>
            <p:ph type="body" idx="1"/>
          </p:nvPr>
        </p:nvSpPr>
        <p:spPr>
          <a:xfrm>
            <a:off x="914400" y="4349750"/>
            <a:ext cx="5029200" cy="4113213"/>
          </a:xfrm>
          <a:ln/>
        </p:spPr>
        <p:txBody>
          <a:bodyPr lIns="127000" tIns="63500" rIns="127000" bIns="63500"/>
          <a:lstStyle/>
          <a:p>
            <a:pPr defTabSz="1914525"/>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664A11-3698-A249-AB50-06FFCAEE5EF5}" type="slidenum">
              <a:rPr lang="en-US"/>
              <a:pPr/>
              <a:t>40</a:t>
            </a:fld>
            <a:endParaRPr lang="en-US"/>
          </a:p>
        </p:txBody>
      </p:sp>
      <p:sp>
        <p:nvSpPr>
          <p:cNvPr id="13537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5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0E3EE6-AEC3-5947-8CE7-8FDCC7B00326}" type="slidenum">
              <a:rPr lang="en-US"/>
              <a:pPr/>
              <a:t>5</a:t>
            </a:fld>
            <a:endParaRPr lang="en-US"/>
          </a:p>
        </p:txBody>
      </p:sp>
      <p:sp>
        <p:nvSpPr>
          <p:cNvPr id="1268738" name="Rectangle 2"/>
          <p:cNvSpPr>
            <a:spLocks noChangeArrowheads="1" noTextEdit="1"/>
          </p:cNvSpPr>
          <p:nvPr>
            <p:ph type="sldImg"/>
          </p:nvPr>
        </p:nvSpPr>
        <p:spPr>
          <a:xfrm>
            <a:off x="1139825" y="687388"/>
            <a:ext cx="4579938" cy="3435350"/>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1268739" name="Rectangle 3"/>
          <p:cNvSpPr>
            <a:spLocks noGrp="1" noChangeArrowheads="1"/>
          </p:cNvSpPr>
          <p:nvPr>
            <p:ph type="body" idx="1"/>
          </p:nvPr>
        </p:nvSpPr>
        <p:spPr>
          <a:xfrm>
            <a:off x="914400" y="4349750"/>
            <a:ext cx="5029200" cy="4114800"/>
          </a:xfrm>
          <a:ln/>
        </p:spPr>
        <p:txBody>
          <a:bodyPr lIns="127000" tIns="63500" rIns="127000" bIns="63500"/>
          <a:lstStyle/>
          <a:p>
            <a:pPr defTabSz="1914525"/>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7DCAC-7FCC-2A4C-9ABF-8AF7E2839444}" type="slidenum">
              <a:rPr lang="en-US"/>
              <a:pPr/>
              <a:t>6</a:t>
            </a:fld>
            <a:endParaRPr lang="en-US"/>
          </a:p>
        </p:txBody>
      </p:sp>
      <p:sp>
        <p:nvSpPr>
          <p:cNvPr id="13117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1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9081A7-476E-6648-9DDD-B655C05B307A}" type="slidenum">
              <a:rPr lang="en-US"/>
              <a:pPr/>
              <a:t>7</a:t>
            </a:fld>
            <a:endParaRPr lang="en-US"/>
          </a:p>
        </p:txBody>
      </p:sp>
      <p:sp>
        <p:nvSpPr>
          <p:cNvPr id="13127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1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55EDBDE-8EBD-904D-9DF7-410A727B1597}" type="slidenum">
              <a:rPr lang="en-US"/>
              <a:pPr>
                <a:defRPr/>
              </a:pPr>
              <a:t>8</a:t>
            </a:fld>
            <a:endParaRPr lang="en-US"/>
          </a:p>
        </p:txBody>
      </p:sp>
      <p:sp>
        <p:nvSpPr>
          <p:cNvPr id="132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2403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1BD393C-B0D1-4A45-929C-0C925D00CC27}" type="slidenum">
              <a:rPr lang="en-US"/>
              <a:pPr>
                <a:defRPr/>
              </a:pPr>
              <a:t>9</a:t>
            </a:fld>
            <a:endParaRPr lang="en-US"/>
          </a:p>
        </p:txBody>
      </p:sp>
      <p:sp>
        <p:nvSpPr>
          <p:cNvPr id="132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2505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9374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9791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410382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1905000" cy="381000"/>
          </a:xfrm>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70767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17681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99737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226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02990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12696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03047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756521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2352446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jpe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2012</a:t>
            </a:r>
            <a:endParaRPr lang="en-US"/>
          </a:p>
        </p:txBody>
      </p:sp>
      <p:pic>
        <p:nvPicPr>
          <p:cNvPr id="1031" name="Picture 7" descr="logo_small"/>
          <p:cNvPicPr>
            <a:picLocks noChangeAspect="1" noChangeArrowheads="1"/>
          </p:cNvPicPr>
          <p:nvPr userDrawn="1"/>
        </p:nvPicPr>
        <p:blipFill>
          <a:blip r:embed="rId14">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2012.11.06- </a:t>
            </a:r>
            <a:r>
              <a:rPr lang="en-US" sz="1000" b="1" dirty="0">
                <a:solidFill>
                  <a:srgbClr val="FFFFFF"/>
                </a:solidFill>
                <a:latin typeface="Futura Md BT" charset="0"/>
              </a:rPr>
              <a:t>SLIDE </a:t>
            </a:r>
            <a:fld id="{2B109827-BFD8-D04A-ABED-0F48274A862F}"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4.bin"/><Relationship Id="rId5" Type="http://schemas.openxmlformats.org/officeDocument/2006/relationships/image" Target="../media/image11.png"/><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5.bin"/><Relationship Id="rId5" Type="http://schemas.openxmlformats.org/officeDocument/2006/relationships/image" Target="../media/image12.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6.bin"/><Relationship Id="rId5" Type="http://schemas.openxmlformats.org/officeDocument/2006/relationships/image" Target="../media/image13.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7.bin"/><Relationship Id="rId5" Type="http://schemas.openxmlformats.org/officeDocument/2006/relationships/image" Target="../media/image13.png"/><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image" Target="../media/image14.png"/><Relationship Id="rId5" Type="http://schemas.openxmlformats.org/officeDocument/2006/relationships/oleObject" Target="../embeddings/oleObject8.bin"/><Relationship Id="rId6" Type="http://schemas.openxmlformats.org/officeDocument/2006/relationships/image" Target="../media/image13.png"/><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9.bin"/><Relationship Id="rId5" Type="http://schemas.openxmlformats.org/officeDocument/2006/relationships/image" Target="../media/image13.png"/><Relationship Id="rId6" Type="http://schemas.openxmlformats.org/officeDocument/2006/relationships/image" Target="../media/image15.emf"/><Relationship Id="rId1" Type="http://schemas.openxmlformats.org/officeDocument/2006/relationships/vmlDrawing" Target="../drawings/vmlDrawing7.vml"/><Relationship Id="rId2"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10.bin"/><Relationship Id="rId5" Type="http://schemas.openxmlformats.org/officeDocument/2006/relationships/image" Target="../media/image13.png"/><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image" Target="../media/image16.png"/><Relationship Id="rId5" Type="http://schemas.openxmlformats.org/officeDocument/2006/relationships/oleObject" Target="../embeddings/oleObject11.bin"/><Relationship Id="rId6" Type="http://schemas.openxmlformats.org/officeDocument/2006/relationships/image" Target="../media/image13.png"/><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12.bin"/><Relationship Id="rId5" Type="http://schemas.openxmlformats.org/officeDocument/2006/relationships/image" Target="../media/image13.png"/><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13.bin"/><Relationship Id="rId5" Type="http://schemas.openxmlformats.org/officeDocument/2006/relationships/image" Target="../media/image13.png"/><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4.bin"/><Relationship Id="rId5" Type="http://schemas.openxmlformats.org/officeDocument/2006/relationships/image" Target="../media/image17.png"/><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5.bin"/><Relationship Id="rId5" Type="http://schemas.openxmlformats.org/officeDocument/2006/relationships/image" Target="../media/image18.png"/><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 Id="rId3" Type="http://schemas.openxmlformats.org/officeDocument/2006/relationships/image" Target="../media/image1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 Id="rId3" Type="http://schemas.openxmlformats.org/officeDocument/2006/relationships/image" Target="../media/image2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 Id="rId3" Type="http://schemas.openxmlformats.org/officeDocument/2006/relationships/image" Target="../media/image2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oleObject" Target="../embeddings/oleObject16.bin"/><Relationship Id="rId5" Type="http://schemas.openxmlformats.org/officeDocument/2006/relationships/image" Target="../media/image22.e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4.emf"/><Relationship Id="rId6" Type="http://schemas.openxmlformats.org/officeDocument/2006/relationships/oleObject" Target="../embeddings/oleObject2.bin"/><Relationship Id="rId7" Type="http://schemas.openxmlformats.org/officeDocument/2006/relationships/image" Target="../media/image5.emf"/><Relationship Id="rId8" Type="http://schemas.openxmlformats.org/officeDocument/2006/relationships/oleObject" Target="../embeddings/oleObject3.bin"/><Relationship Id="rId9" Type="http://schemas.openxmlformats.org/officeDocument/2006/relationships/image" Target="../media/image6.emf"/><Relationship Id="rId10"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a:solidFill>
                  <a:schemeClr val="tx1"/>
                </a:solidFill>
              </a:rPr>
              <a:t>Data Mining and OLAP</a:t>
            </a: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2"/>
          <p:cNvSpPr>
            <a:spLocks noGrp="1"/>
          </p:cNvSpPr>
          <p:nvPr>
            <p:ph type="dt" sz="quarter" idx="10"/>
          </p:nvPr>
        </p:nvSpPr>
        <p:spPr/>
        <p:txBody>
          <a:bodyPr/>
          <a:lstStyle/>
          <a:p>
            <a:pPr>
              <a:defRPr/>
            </a:pPr>
            <a:r>
              <a:rPr lang="en-US" smtClean="0"/>
              <a:t>IS 257 – Fall 2012</a:t>
            </a:r>
            <a:endParaRPr lang="en-US"/>
          </a:p>
        </p:txBody>
      </p:sp>
      <p:grpSp>
        <p:nvGrpSpPr>
          <p:cNvPr id="109570" name="Group 29"/>
          <p:cNvGrpSpPr>
            <a:grpSpLocks/>
          </p:cNvGrpSpPr>
          <p:nvPr/>
        </p:nvGrpSpPr>
        <p:grpSpPr bwMode="auto">
          <a:xfrm>
            <a:off x="261938" y="1066800"/>
            <a:ext cx="8882062" cy="5410200"/>
            <a:chOff x="168" y="912"/>
            <a:chExt cx="5595" cy="3408"/>
          </a:xfrm>
        </p:grpSpPr>
        <p:sp>
          <p:nvSpPr>
            <p:cNvPr id="1209346" name="Rectangle 2"/>
            <p:cNvSpPr>
              <a:spLocks noChangeArrowheads="1"/>
            </p:cNvSpPr>
            <p:nvPr/>
          </p:nvSpPr>
          <p:spPr bwMode="auto">
            <a:xfrm>
              <a:off x="224" y="1005"/>
              <a:ext cx="816" cy="268"/>
            </a:xfrm>
            <a:prstGeom prst="rect">
              <a:avLst/>
            </a:prstGeom>
            <a:solidFill>
              <a:schemeClr val="bg1"/>
            </a:solidFill>
            <a:ln w="12700">
              <a:solidFill>
                <a:schemeClr val="hlink"/>
              </a:solidFill>
              <a:miter lim="800000"/>
              <a:headEnd/>
              <a:tailEnd/>
            </a:ln>
            <a:effectLst>
              <a:outerShdw blurRad="63500" dist="107763" dir="2700000" algn="ctr" rotWithShape="0">
                <a:schemeClr val="tx2">
                  <a:alpha val="74998"/>
                </a:schemeClr>
              </a:outerShdw>
            </a:effectLst>
          </p:spPr>
          <p:txBody>
            <a:bodyPr wrap="none" anchor="ctr"/>
            <a:lstStyle/>
            <a:p>
              <a:pPr>
                <a:defRPr/>
              </a:pPr>
              <a:endParaRPr lang="en-US">
                <a:cs typeface="+mn-cs"/>
              </a:endParaRPr>
            </a:p>
          </p:txBody>
        </p:sp>
        <p:sp>
          <p:nvSpPr>
            <p:cNvPr id="1209347" name="Rectangle 3"/>
            <p:cNvSpPr>
              <a:spLocks noChangeArrowheads="1"/>
            </p:cNvSpPr>
            <p:nvPr/>
          </p:nvSpPr>
          <p:spPr bwMode="auto">
            <a:xfrm>
              <a:off x="238" y="996"/>
              <a:ext cx="791"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defTabSz="762000" eaLnBrk="0" hangingPunct="0">
                <a:defRPr/>
              </a:pPr>
              <a:r>
                <a:rPr lang="de-DE" sz="1200" b="1">
                  <a:solidFill>
                    <a:srgbClr val="000099"/>
                  </a:solidFill>
                  <a:latin typeface="CorpoSDem" charset="0"/>
                  <a:cs typeface="+mn-cs"/>
                </a:rPr>
                <a:t>Business</a:t>
              </a:r>
            </a:p>
            <a:p>
              <a:pPr defTabSz="762000" eaLnBrk="0" hangingPunct="0">
                <a:defRPr/>
              </a:pPr>
              <a:r>
                <a:rPr lang="de-DE" sz="1200" b="1">
                  <a:solidFill>
                    <a:srgbClr val="000099"/>
                  </a:solidFill>
                  <a:latin typeface="CorpoSDem" charset="0"/>
                  <a:cs typeface="+mn-cs"/>
                </a:rPr>
                <a:t>Understanding</a:t>
              </a:r>
            </a:p>
          </p:txBody>
        </p:sp>
        <p:sp>
          <p:nvSpPr>
            <p:cNvPr id="1209348" name="Rectangle 4"/>
            <p:cNvSpPr>
              <a:spLocks noChangeArrowheads="1"/>
            </p:cNvSpPr>
            <p:nvPr/>
          </p:nvSpPr>
          <p:spPr bwMode="auto">
            <a:xfrm>
              <a:off x="1186" y="1005"/>
              <a:ext cx="817" cy="268"/>
            </a:xfrm>
            <a:prstGeom prst="rect">
              <a:avLst/>
            </a:prstGeom>
            <a:solidFill>
              <a:schemeClr val="bg1"/>
            </a:solidFill>
            <a:ln w="12700">
              <a:solidFill>
                <a:schemeClr val="hlink"/>
              </a:solidFill>
              <a:miter lim="800000"/>
              <a:headEnd/>
              <a:tailEnd/>
            </a:ln>
            <a:effectLst>
              <a:outerShdw blurRad="63500" dist="107763" dir="2700000" algn="ctr" rotWithShape="0">
                <a:schemeClr val="tx2">
                  <a:alpha val="74998"/>
                </a:schemeClr>
              </a:outerShdw>
            </a:effectLst>
          </p:spPr>
          <p:txBody>
            <a:bodyPr wrap="none" anchor="ctr"/>
            <a:lstStyle/>
            <a:p>
              <a:pPr>
                <a:defRPr/>
              </a:pPr>
              <a:endParaRPr lang="en-US">
                <a:cs typeface="+mn-cs"/>
              </a:endParaRPr>
            </a:p>
          </p:txBody>
        </p:sp>
        <p:sp>
          <p:nvSpPr>
            <p:cNvPr id="1209349" name="Rectangle 5"/>
            <p:cNvSpPr>
              <a:spLocks noChangeArrowheads="1"/>
            </p:cNvSpPr>
            <p:nvPr/>
          </p:nvSpPr>
          <p:spPr bwMode="auto">
            <a:xfrm>
              <a:off x="1200" y="996"/>
              <a:ext cx="791"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defTabSz="762000" eaLnBrk="0" hangingPunct="0">
                <a:defRPr/>
              </a:pPr>
              <a:r>
                <a:rPr lang="de-DE" sz="1200" b="1">
                  <a:solidFill>
                    <a:srgbClr val="000099"/>
                  </a:solidFill>
                  <a:latin typeface="CorpoSDem" charset="0"/>
                  <a:cs typeface="+mn-cs"/>
                </a:rPr>
                <a:t>Data</a:t>
              </a:r>
            </a:p>
            <a:p>
              <a:pPr defTabSz="762000" eaLnBrk="0" hangingPunct="0">
                <a:defRPr/>
              </a:pPr>
              <a:r>
                <a:rPr lang="de-DE" sz="1200" b="1">
                  <a:solidFill>
                    <a:srgbClr val="000099"/>
                  </a:solidFill>
                  <a:latin typeface="CorpoSDem" charset="0"/>
                  <a:cs typeface="+mn-cs"/>
                </a:rPr>
                <a:t>Understanding</a:t>
              </a:r>
            </a:p>
          </p:txBody>
        </p:sp>
        <p:sp>
          <p:nvSpPr>
            <p:cNvPr id="1209350" name="Rectangle 6"/>
            <p:cNvSpPr>
              <a:spLocks noChangeArrowheads="1"/>
            </p:cNvSpPr>
            <p:nvPr/>
          </p:nvSpPr>
          <p:spPr bwMode="auto">
            <a:xfrm>
              <a:off x="3978" y="996"/>
              <a:ext cx="799" cy="288"/>
            </a:xfrm>
            <a:prstGeom prst="rect">
              <a:avLst/>
            </a:prstGeom>
            <a:solidFill>
              <a:schemeClr val="bg1"/>
            </a:solidFill>
            <a:ln w="12700">
              <a:solidFill>
                <a:schemeClr val="hlink"/>
              </a:solidFill>
              <a:miter lim="800000"/>
              <a:headEnd/>
              <a:tailEnd/>
            </a:ln>
            <a:effectLst>
              <a:outerShdw blurRad="63500" dist="107763" dir="2700000" algn="ctr" rotWithShape="0">
                <a:schemeClr val="tx2">
                  <a:alpha val="74998"/>
                </a:schemeClr>
              </a:outerShdw>
            </a:effectLst>
          </p:spPr>
          <p:txBody>
            <a:bodyPr wrap="none" anchor="ctr"/>
            <a:lstStyle/>
            <a:p>
              <a:pPr>
                <a:defRPr/>
              </a:pPr>
              <a:endParaRPr lang="en-US">
                <a:cs typeface="+mn-cs"/>
              </a:endParaRPr>
            </a:p>
          </p:txBody>
        </p:sp>
        <p:sp>
          <p:nvSpPr>
            <p:cNvPr id="1209351" name="Rectangle 7"/>
            <p:cNvSpPr>
              <a:spLocks noChangeArrowheads="1"/>
            </p:cNvSpPr>
            <p:nvPr/>
          </p:nvSpPr>
          <p:spPr bwMode="auto">
            <a:xfrm>
              <a:off x="4078" y="1049"/>
              <a:ext cx="599"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defTabSz="762000" eaLnBrk="0" hangingPunct="0">
                <a:defRPr/>
              </a:pPr>
              <a:r>
                <a:rPr lang="de-DE" sz="1200" b="1">
                  <a:solidFill>
                    <a:srgbClr val="000099"/>
                  </a:solidFill>
                  <a:latin typeface="CorpoSDem" charset="0"/>
                  <a:cs typeface="+mn-cs"/>
                </a:rPr>
                <a:t>Evaluation</a:t>
              </a:r>
            </a:p>
          </p:txBody>
        </p:sp>
        <p:sp>
          <p:nvSpPr>
            <p:cNvPr id="1209352" name="Rectangle 8"/>
            <p:cNvSpPr>
              <a:spLocks noChangeArrowheads="1"/>
            </p:cNvSpPr>
            <p:nvPr/>
          </p:nvSpPr>
          <p:spPr bwMode="auto">
            <a:xfrm>
              <a:off x="2106" y="1005"/>
              <a:ext cx="816" cy="268"/>
            </a:xfrm>
            <a:prstGeom prst="rect">
              <a:avLst/>
            </a:prstGeom>
            <a:solidFill>
              <a:schemeClr val="bg1"/>
            </a:solidFill>
            <a:ln w="12700">
              <a:solidFill>
                <a:schemeClr val="hlink"/>
              </a:solidFill>
              <a:miter lim="800000"/>
              <a:headEnd/>
              <a:tailEnd/>
            </a:ln>
            <a:effectLst>
              <a:outerShdw blurRad="63500" dist="107763" dir="2700000" algn="ctr" rotWithShape="0">
                <a:schemeClr val="tx2">
                  <a:alpha val="74998"/>
                </a:schemeClr>
              </a:outerShdw>
            </a:effectLst>
          </p:spPr>
          <p:txBody>
            <a:bodyPr wrap="none" anchor="ctr"/>
            <a:lstStyle/>
            <a:p>
              <a:pPr>
                <a:defRPr/>
              </a:pPr>
              <a:endParaRPr lang="en-US">
                <a:cs typeface="+mn-cs"/>
              </a:endParaRPr>
            </a:p>
          </p:txBody>
        </p:sp>
        <p:sp>
          <p:nvSpPr>
            <p:cNvPr id="1209353" name="Rectangle 9"/>
            <p:cNvSpPr>
              <a:spLocks noChangeArrowheads="1"/>
            </p:cNvSpPr>
            <p:nvPr/>
          </p:nvSpPr>
          <p:spPr bwMode="auto">
            <a:xfrm>
              <a:off x="2158" y="996"/>
              <a:ext cx="64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defTabSz="762000" eaLnBrk="0" hangingPunct="0">
                <a:defRPr/>
              </a:pPr>
              <a:r>
                <a:rPr lang="de-DE" sz="1200" b="1">
                  <a:solidFill>
                    <a:srgbClr val="000099"/>
                  </a:solidFill>
                  <a:latin typeface="CorpoSDem" charset="0"/>
                  <a:cs typeface="+mn-cs"/>
                </a:rPr>
                <a:t>Data</a:t>
              </a:r>
            </a:p>
            <a:p>
              <a:pPr defTabSz="762000" eaLnBrk="0" hangingPunct="0">
                <a:defRPr/>
              </a:pPr>
              <a:r>
                <a:rPr lang="de-DE" sz="1200" b="1">
                  <a:solidFill>
                    <a:srgbClr val="000099"/>
                  </a:solidFill>
                  <a:latin typeface="CorpoSDem" charset="0"/>
                  <a:cs typeface="+mn-cs"/>
                </a:rPr>
                <a:t>Preparation</a:t>
              </a:r>
            </a:p>
          </p:txBody>
        </p:sp>
        <p:sp>
          <p:nvSpPr>
            <p:cNvPr id="1209354" name="Line 10"/>
            <p:cNvSpPr>
              <a:spLocks noChangeShapeType="1"/>
            </p:cNvSpPr>
            <p:nvPr/>
          </p:nvSpPr>
          <p:spPr bwMode="auto">
            <a:xfrm>
              <a:off x="194" y="912"/>
              <a:ext cx="0" cy="3408"/>
            </a:xfrm>
            <a:prstGeom prst="line">
              <a:avLst/>
            </a:prstGeom>
            <a:noFill/>
            <a:ln w="127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anchor="ctr"/>
            <a:lstStyle/>
            <a:p>
              <a:pPr>
                <a:defRPr/>
              </a:pPr>
              <a:endParaRPr lang="en-US">
                <a:cs typeface="+mn-cs"/>
              </a:endParaRPr>
            </a:p>
          </p:txBody>
        </p:sp>
        <p:sp>
          <p:nvSpPr>
            <p:cNvPr id="1209355" name="Line 11"/>
            <p:cNvSpPr>
              <a:spLocks noChangeShapeType="1"/>
            </p:cNvSpPr>
            <p:nvPr/>
          </p:nvSpPr>
          <p:spPr bwMode="auto">
            <a:xfrm>
              <a:off x="2981" y="912"/>
              <a:ext cx="0" cy="3408"/>
            </a:xfrm>
            <a:prstGeom prst="line">
              <a:avLst/>
            </a:prstGeom>
            <a:noFill/>
            <a:ln w="127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anchor="ctr"/>
            <a:lstStyle/>
            <a:p>
              <a:pPr>
                <a:defRPr/>
              </a:pPr>
              <a:endParaRPr lang="en-US">
                <a:cs typeface="+mn-cs"/>
              </a:endParaRPr>
            </a:p>
          </p:txBody>
        </p:sp>
        <p:sp>
          <p:nvSpPr>
            <p:cNvPr id="1209356" name="Line 12"/>
            <p:cNvSpPr>
              <a:spLocks noChangeShapeType="1"/>
            </p:cNvSpPr>
            <p:nvPr/>
          </p:nvSpPr>
          <p:spPr bwMode="auto">
            <a:xfrm flipH="1">
              <a:off x="3905" y="960"/>
              <a:ext cx="8" cy="3360"/>
            </a:xfrm>
            <a:prstGeom prst="line">
              <a:avLst/>
            </a:prstGeom>
            <a:noFill/>
            <a:ln w="127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anchor="ctr"/>
            <a:lstStyle/>
            <a:p>
              <a:pPr>
                <a:defRPr/>
              </a:pPr>
              <a:endParaRPr lang="en-US">
                <a:cs typeface="+mn-cs"/>
              </a:endParaRPr>
            </a:p>
          </p:txBody>
        </p:sp>
        <p:sp>
          <p:nvSpPr>
            <p:cNvPr id="1209357" name="Line 13"/>
            <p:cNvSpPr>
              <a:spLocks noChangeShapeType="1"/>
            </p:cNvSpPr>
            <p:nvPr/>
          </p:nvSpPr>
          <p:spPr bwMode="auto">
            <a:xfrm>
              <a:off x="2073" y="960"/>
              <a:ext cx="0" cy="3360"/>
            </a:xfrm>
            <a:prstGeom prst="line">
              <a:avLst/>
            </a:prstGeom>
            <a:noFill/>
            <a:ln w="127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anchor="ctr"/>
            <a:lstStyle/>
            <a:p>
              <a:pPr>
                <a:defRPr/>
              </a:pPr>
              <a:endParaRPr lang="en-US">
                <a:cs typeface="+mn-cs"/>
              </a:endParaRPr>
            </a:p>
          </p:txBody>
        </p:sp>
        <p:sp>
          <p:nvSpPr>
            <p:cNvPr id="1209358" name="Line 14"/>
            <p:cNvSpPr>
              <a:spLocks noChangeShapeType="1"/>
            </p:cNvSpPr>
            <p:nvPr/>
          </p:nvSpPr>
          <p:spPr bwMode="auto">
            <a:xfrm>
              <a:off x="1107" y="960"/>
              <a:ext cx="0" cy="3360"/>
            </a:xfrm>
            <a:prstGeom prst="line">
              <a:avLst/>
            </a:prstGeom>
            <a:noFill/>
            <a:ln w="127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anchor="ctr"/>
            <a:lstStyle/>
            <a:p>
              <a:pPr>
                <a:defRPr/>
              </a:pPr>
              <a:endParaRPr lang="en-US">
                <a:cs typeface="+mn-cs"/>
              </a:endParaRPr>
            </a:p>
          </p:txBody>
        </p:sp>
        <p:sp>
          <p:nvSpPr>
            <p:cNvPr id="1209359" name="Line 15"/>
            <p:cNvSpPr>
              <a:spLocks noChangeShapeType="1"/>
            </p:cNvSpPr>
            <p:nvPr/>
          </p:nvSpPr>
          <p:spPr bwMode="auto">
            <a:xfrm>
              <a:off x="4844" y="960"/>
              <a:ext cx="0" cy="3360"/>
            </a:xfrm>
            <a:prstGeom prst="line">
              <a:avLst/>
            </a:prstGeom>
            <a:noFill/>
            <a:ln w="127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anchor="ctr"/>
            <a:lstStyle/>
            <a:p>
              <a:pPr>
                <a:defRPr/>
              </a:pPr>
              <a:endParaRPr lang="en-US">
                <a:cs typeface="+mn-cs"/>
              </a:endParaRPr>
            </a:p>
          </p:txBody>
        </p:sp>
        <p:sp>
          <p:nvSpPr>
            <p:cNvPr id="1209360" name="Rectangle 16"/>
            <p:cNvSpPr>
              <a:spLocks noChangeArrowheads="1"/>
            </p:cNvSpPr>
            <p:nvPr/>
          </p:nvSpPr>
          <p:spPr bwMode="auto">
            <a:xfrm>
              <a:off x="3048" y="996"/>
              <a:ext cx="816" cy="294"/>
            </a:xfrm>
            <a:prstGeom prst="rect">
              <a:avLst/>
            </a:prstGeom>
            <a:solidFill>
              <a:schemeClr val="bg1"/>
            </a:solidFill>
            <a:ln w="12700">
              <a:solidFill>
                <a:schemeClr val="hlink"/>
              </a:solidFill>
              <a:miter lim="800000"/>
              <a:headEnd/>
              <a:tailEnd/>
            </a:ln>
            <a:effectLst>
              <a:outerShdw blurRad="63500" dist="107763" dir="2700000" algn="ctr" rotWithShape="0">
                <a:schemeClr val="tx2">
                  <a:alpha val="74998"/>
                </a:schemeClr>
              </a:outerShdw>
            </a:effectLst>
          </p:spPr>
          <p:txBody>
            <a:bodyPr wrap="none" anchor="ctr"/>
            <a:lstStyle/>
            <a:p>
              <a:pPr>
                <a:defRPr/>
              </a:pPr>
              <a:endParaRPr lang="en-US">
                <a:cs typeface="+mn-cs"/>
              </a:endParaRPr>
            </a:p>
          </p:txBody>
        </p:sp>
        <p:sp>
          <p:nvSpPr>
            <p:cNvPr id="1209361" name="Rectangle 17"/>
            <p:cNvSpPr>
              <a:spLocks noChangeArrowheads="1"/>
            </p:cNvSpPr>
            <p:nvPr/>
          </p:nvSpPr>
          <p:spPr bwMode="auto">
            <a:xfrm>
              <a:off x="3188" y="1045"/>
              <a:ext cx="535"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defTabSz="762000" eaLnBrk="0" hangingPunct="0">
                <a:defRPr/>
              </a:pPr>
              <a:r>
                <a:rPr lang="de-DE" sz="1200" b="1">
                  <a:solidFill>
                    <a:srgbClr val="000099"/>
                  </a:solidFill>
                  <a:latin typeface="CorpoSDem" charset="0"/>
                  <a:cs typeface="+mn-cs"/>
                </a:rPr>
                <a:t>Modeling</a:t>
              </a:r>
            </a:p>
          </p:txBody>
        </p:sp>
        <p:sp>
          <p:nvSpPr>
            <p:cNvPr id="1209362" name="Line 18"/>
            <p:cNvSpPr>
              <a:spLocks noChangeShapeType="1"/>
            </p:cNvSpPr>
            <p:nvPr/>
          </p:nvSpPr>
          <p:spPr bwMode="auto">
            <a:xfrm>
              <a:off x="5763" y="960"/>
              <a:ext cx="0" cy="3360"/>
            </a:xfrm>
            <a:prstGeom prst="line">
              <a:avLst/>
            </a:prstGeom>
            <a:noFill/>
            <a:ln w="127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anchor="ctr"/>
            <a:lstStyle/>
            <a:p>
              <a:pPr>
                <a:defRPr/>
              </a:pPr>
              <a:endParaRPr lang="en-US">
                <a:cs typeface="+mn-cs"/>
              </a:endParaRPr>
            </a:p>
          </p:txBody>
        </p:sp>
        <p:sp>
          <p:nvSpPr>
            <p:cNvPr id="1209363" name="Rectangle 19"/>
            <p:cNvSpPr>
              <a:spLocks noChangeArrowheads="1"/>
            </p:cNvSpPr>
            <p:nvPr/>
          </p:nvSpPr>
          <p:spPr bwMode="auto">
            <a:xfrm>
              <a:off x="168" y="1499"/>
              <a:ext cx="994" cy="22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algn="l" defTabSz="762000" eaLnBrk="0" hangingPunct="0">
                <a:lnSpc>
                  <a:spcPct val="90000"/>
                </a:lnSpc>
                <a:defRPr/>
              </a:pPr>
              <a:r>
                <a:rPr lang="de-DE" sz="1000" b="1">
                  <a:solidFill>
                    <a:srgbClr val="000099"/>
                  </a:solidFill>
                  <a:latin typeface="CorpoSDem" charset="0"/>
                  <a:cs typeface="+mn-cs"/>
                </a:rPr>
                <a:t>Determine </a:t>
              </a:r>
            </a:p>
            <a:p>
              <a:pPr algn="l" defTabSz="762000" eaLnBrk="0" hangingPunct="0">
                <a:lnSpc>
                  <a:spcPct val="90000"/>
                </a:lnSpc>
                <a:defRPr/>
              </a:pPr>
              <a:r>
                <a:rPr lang="de-DE" sz="1000" b="1">
                  <a:solidFill>
                    <a:srgbClr val="000099"/>
                  </a:solidFill>
                  <a:latin typeface="CorpoSDem" charset="0"/>
                  <a:cs typeface="+mn-cs"/>
                </a:rPr>
                <a:t>   Business Objectives</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Background</a:t>
              </a:r>
            </a:p>
            <a:p>
              <a:pPr algn="l" defTabSz="762000" eaLnBrk="0" hangingPunct="0">
                <a:lnSpc>
                  <a:spcPct val="90000"/>
                </a:lnSpc>
                <a:defRPr/>
              </a:pPr>
              <a:r>
                <a:rPr lang="de-DE" sz="1000" i="1">
                  <a:solidFill>
                    <a:srgbClr val="000099"/>
                  </a:solidFill>
                  <a:latin typeface="CorpoSDem" charset="0"/>
                  <a:cs typeface="+mn-cs"/>
                </a:rPr>
                <a:t>Business Objectives</a:t>
              </a:r>
            </a:p>
            <a:p>
              <a:pPr algn="l" defTabSz="762000" eaLnBrk="0" hangingPunct="0">
                <a:lnSpc>
                  <a:spcPct val="90000"/>
                </a:lnSpc>
                <a:defRPr/>
              </a:pPr>
              <a:r>
                <a:rPr lang="de-DE" sz="1000" i="1">
                  <a:solidFill>
                    <a:srgbClr val="000099"/>
                  </a:solidFill>
                  <a:latin typeface="CorpoSDem" charset="0"/>
                  <a:cs typeface="+mn-cs"/>
                </a:rPr>
                <a:t>Business Success </a:t>
              </a:r>
            </a:p>
            <a:p>
              <a:pPr algn="l" defTabSz="762000" eaLnBrk="0" hangingPunct="0">
                <a:lnSpc>
                  <a:spcPct val="90000"/>
                </a:lnSpc>
                <a:defRPr/>
              </a:pPr>
              <a:r>
                <a:rPr lang="de-DE" sz="1000" i="1">
                  <a:solidFill>
                    <a:srgbClr val="000099"/>
                  </a:solidFill>
                  <a:latin typeface="CorpoSDem" charset="0"/>
                  <a:cs typeface="+mn-cs"/>
                </a:rPr>
                <a:t>   Criteria</a:t>
              </a:r>
              <a:endParaRPr lang="de-DE" sz="1000">
                <a:solidFill>
                  <a:srgbClr val="000099"/>
                </a:solidFill>
                <a:latin typeface="CorpoSDem" charset="0"/>
                <a:cs typeface="+mn-cs"/>
              </a:endParaRP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Situation Assessment</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Inventory of Resources</a:t>
              </a:r>
            </a:p>
            <a:p>
              <a:pPr algn="l" defTabSz="762000" eaLnBrk="0" hangingPunct="0">
                <a:lnSpc>
                  <a:spcPct val="90000"/>
                </a:lnSpc>
                <a:defRPr/>
              </a:pPr>
              <a:r>
                <a:rPr lang="de-DE" sz="1000" i="1">
                  <a:solidFill>
                    <a:srgbClr val="000099"/>
                  </a:solidFill>
                  <a:latin typeface="CorpoSDem" charset="0"/>
                  <a:cs typeface="+mn-cs"/>
                </a:rPr>
                <a:t>Requirements,</a:t>
              </a:r>
            </a:p>
            <a:p>
              <a:pPr algn="l" defTabSz="762000" eaLnBrk="0" hangingPunct="0">
                <a:lnSpc>
                  <a:spcPct val="90000"/>
                </a:lnSpc>
                <a:defRPr/>
              </a:pPr>
              <a:r>
                <a:rPr lang="de-DE" sz="1000" i="1">
                  <a:solidFill>
                    <a:srgbClr val="000099"/>
                  </a:solidFill>
                  <a:latin typeface="CorpoSDem" charset="0"/>
                  <a:cs typeface="+mn-cs"/>
                </a:rPr>
                <a:t>  Assumptions, and</a:t>
              </a:r>
            </a:p>
            <a:p>
              <a:pPr algn="l" defTabSz="762000" eaLnBrk="0" hangingPunct="0">
                <a:lnSpc>
                  <a:spcPct val="90000"/>
                </a:lnSpc>
                <a:defRPr/>
              </a:pPr>
              <a:r>
                <a:rPr lang="de-DE" sz="1000" i="1">
                  <a:solidFill>
                    <a:srgbClr val="000099"/>
                  </a:solidFill>
                  <a:latin typeface="CorpoSDem" charset="0"/>
                  <a:cs typeface="+mn-cs"/>
                </a:rPr>
                <a:t>  Constraints</a:t>
              </a:r>
            </a:p>
            <a:p>
              <a:pPr algn="l" defTabSz="762000" eaLnBrk="0" hangingPunct="0">
                <a:lnSpc>
                  <a:spcPct val="90000"/>
                </a:lnSpc>
                <a:defRPr/>
              </a:pPr>
              <a:r>
                <a:rPr lang="de-DE" sz="1000" i="1">
                  <a:solidFill>
                    <a:srgbClr val="000099"/>
                  </a:solidFill>
                  <a:latin typeface="CorpoSDem" charset="0"/>
                  <a:cs typeface="+mn-cs"/>
                </a:rPr>
                <a:t>Risks and Contingencies</a:t>
              </a:r>
            </a:p>
            <a:p>
              <a:pPr algn="l" defTabSz="762000" eaLnBrk="0" hangingPunct="0">
                <a:lnSpc>
                  <a:spcPct val="90000"/>
                </a:lnSpc>
                <a:defRPr/>
              </a:pPr>
              <a:r>
                <a:rPr lang="de-DE" sz="1000" i="1">
                  <a:solidFill>
                    <a:srgbClr val="000099"/>
                  </a:solidFill>
                  <a:latin typeface="CorpoSDem" charset="0"/>
                  <a:cs typeface="+mn-cs"/>
                </a:rPr>
                <a:t>Terminology</a:t>
              </a:r>
            </a:p>
            <a:p>
              <a:pPr algn="l" defTabSz="762000" eaLnBrk="0" hangingPunct="0">
                <a:lnSpc>
                  <a:spcPct val="90000"/>
                </a:lnSpc>
                <a:defRPr/>
              </a:pPr>
              <a:r>
                <a:rPr lang="de-DE" sz="1000" i="1">
                  <a:solidFill>
                    <a:srgbClr val="000099"/>
                  </a:solidFill>
                  <a:latin typeface="CorpoSDem" charset="0"/>
                  <a:cs typeface="+mn-cs"/>
                </a:rPr>
                <a:t>Costs and Benefits</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Determine </a:t>
              </a:r>
            </a:p>
            <a:p>
              <a:pPr algn="l" defTabSz="762000" eaLnBrk="0" hangingPunct="0">
                <a:lnSpc>
                  <a:spcPct val="90000"/>
                </a:lnSpc>
                <a:defRPr/>
              </a:pPr>
              <a:r>
                <a:rPr lang="de-DE" sz="1000" b="1">
                  <a:solidFill>
                    <a:srgbClr val="000099"/>
                  </a:solidFill>
                  <a:latin typeface="CorpoSDem" charset="0"/>
                  <a:cs typeface="+mn-cs"/>
                </a:rPr>
                <a:t>   Data Mining Goal</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Data Mining Goals</a:t>
              </a:r>
            </a:p>
            <a:p>
              <a:pPr algn="l" defTabSz="762000" eaLnBrk="0" hangingPunct="0">
                <a:lnSpc>
                  <a:spcPct val="90000"/>
                </a:lnSpc>
                <a:defRPr/>
              </a:pPr>
              <a:r>
                <a:rPr lang="de-DE" sz="1000" i="1">
                  <a:solidFill>
                    <a:srgbClr val="000099"/>
                  </a:solidFill>
                  <a:latin typeface="CorpoSDem" charset="0"/>
                  <a:cs typeface="+mn-cs"/>
                </a:rPr>
                <a:t>Data Mining Success </a:t>
              </a:r>
            </a:p>
            <a:p>
              <a:pPr algn="l" defTabSz="762000" eaLnBrk="0" hangingPunct="0">
                <a:lnSpc>
                  <a:spcPct val="90000"/>
                </a:lnSpc>
                <a:defRPr/>
              </a:pPr>
              <a:r>
                <a:rPr lang="de-DE" sz="1000" i="1">
                  <a:solidFill>
                    <a:srgbClr val="000099"/>
                  </a:solidFill>
                  <a:latin typeface="CorpoSDem" charset="0"/>
                  <a:cs typeface="+mn-cs"/>
                </a:rPr>
                <a:t>   Criteria</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Produce Project Plan</a:t>
              </a:r>
            </a:p>
            <a:p>
              <a:pPr algn="l" defTabSz="762000" eaLnBrk="0" hangingPunct="0">
                <a:lnSpc>
                  <a:spcPct val="90000"/>
                </a:lnSpc>
                <a:defRPr/>
              </a:pPr>
              <a:r>
                <a:rPr lang="de-DE" sz="1000" i="1">
                  <a:solidFill>
                    <a:srgbClr val="000099"/>
                  </a:solidFill>
                  <a:latin typeface="CorpoSDem" charset="0"/>
                  <a:cs typeface="+mn-cs"/>
                </a:rPr>
                <a:t>Project Plan</a:t>
              </a:r>
              <a:br>
                <a:rPr lang="de-DE" sz="1000" i="1">
                  <a:solidFill>
                    <a:srgbClr val="000099"/>
                  </a:solidFill>
                  <a:latin typeface="CorpoSDem" charset="0"/>
                  <a:cs typeface="+mn-cs"/>
                </a:rPr>
              </a:br>
              <a:r>
                <a:rPr lang="de-DE" sz="1000" i="1">
                  <a:solidFill>
                    <a:srgbClr val="000099"/>
                  </a:solidFill>
                  <a:latin typeface="CorpoSDem" charset="0"/>
                  <a:cs typeface="+mn-cs"/>
                </a:rPr>
                <a:t>Initial Asessment of </a:t>
              </a:r>
              <a:br>
                <a:rPr lang="de-DE" sz="1000" i="1">
                  <a:solidFill>
                    <a:srgbClr val="000099"/>
                  </a:solidFill>
                  <a:latin typeface="CorpoSDem" charset="0"/>
                  <a:cs typeface="+mn-cs"/>
                </a:rPr>
              </a:br>
              <a:r>
                <a:rPr lang="de-DE" sz="1000" i="1">
                  <a:solidFill>
                    <a:srgbClr val="000099"/>
                  </a:solidFill>
                  <a:latin typeface="CorpoSDem" charset="0"/>
                  <a:cs typeface="+mn-cs"/>
                </a:rPr>
                <a:t>  Tools and Techniques</a:t>
              </a:r>
            </a:p>
          </p:txBody>
        </p:sp>
        <p:sp>
          <p:nvSpPr>
            <p:cNvPr id="1209364" name="Rectangle 20"/>
            <p:cNvSpPr>
              <a:spLocks noChangeArrowheads="1"/>
            </p:cNvSpPr>
            <p:nvPr/>
          </p:nvSpPr>
          <p:spPr bwMode="auto">
            <a:xfrm>
              <a:off x="1077" y="1499"/>
              <a:ext cx="990" cy="10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algn="l" defTabSz="762000" eaLnBrk="0" hangingPunct="0">
                <a:lnSpc>
                  <a:spcPct val="90000"/>
                </a:lnSpc>
                <a:defRPr/>
              </a:pPr>
              <a:r>
                <a:rPr lang="de-DE" sz="1000" b="1">
                  <a:solidFill>
                    <a:srgbClr val="000099"/>
                  </a:solidFill>
                  <a:latin typeface="CorpoSDem" charset="0"/>
                  <a:cs typeface="+mn-cs"/>
                </a:rPr>
                <a:t>Collect Initial Data</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Initial Data Collection </a:t>
              </a:r>
            </a:p>
            <a:p>
              <a:pPr algn="l" defTabSz="762000" eaLnBrk="0" hangingPunct="0">
                <a:lnSpc>
                  <a:spcPct val="90000"/>
                </a:lnSpc>
                <a:defRPr/>
              </a:pPr>
              <a:r>
                <a:rPr lang="de-DE" sz="1000" i="1">
                  <a:solidFill>
                    <a:srgbClr val="000099"/>
                  </a:solidFill>
                  <a:latin typeface="CorpoSDem" charset="0"/>
                  <a:cs typeface="+mn-cs"/>
                </a:rPr>
                <a:t>   Report</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Describe Data</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Data Description Report</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Explore Data</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Data Exploration Report </a:t>
              </a:r>
              <a:br>
                <a:rPr lang="de-DE" sz="1000" i="1">
                  <a:solidFill>
                    <a:srgbClr val="000099"/>
                  </a:solidFill>
                  <a:latin typeface="CorpoSDem" charset="0"/>
                  <a:cs typeface="+mn-cs"/>
                </a:rPr>
              </a:br>
              <a:r>
                <a:rPr lang="de-DE" sz="1000" i="1">
                  <a:solidFill>
                    <a:srgbClr val="000099"/>
                  </a:solidFill>
                  <a:latin typeface="CorpoSDem" charset="0"/>
                  <a:cs typeface="+mn-cs"/>
                </a:rPr>
                <a:t/>
              </a:r>
              <a:br>
                <a:rPr lang="de-DE" sz="1000" i="1">
                  <a:solidFill>
                    <a:srgbClr val="000099"/>
                  </a:solidFill>
                  <a:latin typeface="CorpoSDem" charset="0"/>
                  <a:cs typeface="+mn-cs"/>
                </a:rPr>
              </a:br>
              <a:r>
                <a:rPr lang="de-DE" sz="1000" b="1">
                  <a:solidFill>
                    <a:srgbClr val="000099"/>
                  </a:solidFill>
                  <a:latin typeface="CorpoSDem" charset="0"/>
                  <a:cs typeface="+mn-cs"/>
                </a:rPr>
                <a:t>Verify Data Quality </a:t>
              </a:r>
            </a:p>
            <a:p>
              <a:pPr algn="l" defTabSz="762000" eaLnBrk="0" hangingPunct="0">
                <a:lnSpc>
                  <a:spcPct val="90000"/>
                </a:lnSpc>
                <a:defRPr/>
              </a:pPr>
              <a:r>
                <a:rPr lang="de-DE" sz="1000" i="1">
                  <a:solidFill>
                    <a:srgbClr val="000099"/>
                  </a:solidFill>
                  <a:latin typeface="CorpoSDem" charset="0"/>
                  <a:cs typeface="+mn-cs"/>
                </a:rPr>
                <a:t>Data Quality Report</a:t>
              </a:r>
            </a:p>
          </p:txBody>
        </p:sp>
        <p:sp>
          <p:nvSpPr>
            <p:cNvPr id="1209365" name="Rectangle 21"/>
            <p:cNvSpPr>
              <a:spLocks noChangeArrowheads="1"/>
            </p:cNvSpPr>
            <p:nvPr/>
          </p:nvSpPr>
          <p:spPr bwMode="auto">
            <a:xfrm>
              <a:off x="2038" y="1499"/>
              <a:ext cx="972" cy="16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algn="l" defTabSz="762000" eaLnBrk="0" hangingPunct="0">
                <a:lnSpc>
                  <a:spcPct val="90000"/>
                </a:lnSpc>
                <a:defRPr/>
              </a:pPr>
              <a:r>
                <a:rPr lang="de-DE" sz="1000" i="1">
                  <a:solidFill>
                    <a:srgbClr val="000099"/>
                  </a:solidFill>
                  <a:latin typeface="CorpoSDem" charset="0"/>
                  <a:cs typeface="+mn-cs"/>
                </a:rPr>
                <a:t>Data Set</a:t>
              </a:r>
            </a:p>
            <a:p>
              <a:pPr algn="l" defTabSz="762000" eaLnBrk="0" hangingPunct="0">
                <a:lnSpc>
                  <a:spcPct val="90000"/>
                </a:lnSpc>
                <a:defRPr/>
              </a:pPr>
              <a:r>
                <a:rPr lang="de-DE" sz="1000" i="1">
                  <a:solidFill>
                    <a:srgbClr val="000099"/>
                  </a:solidFill>
                  <a:latin typeface="CorpoSDem" charset="0"/>
                  <a:cs typeface="+mn-cs"/>
                </a:rPr>
                <a:t>Data Set Description</a:t>
              </a:r>
              <a:endParaRPr lang="de-DE" sz="1000">
                <a:solidFill>
                  <a:srgbClr val="000099"/>
                </a:solidFill>
                <a:latin typeface="CorpoSDem" charset="0"/>
                <a:cs typeface="+mn-cs"/>
              </a:endParaRP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Select Data </a:t>
              </a:r>
            </a:p>
            <a:p>
              <a:pPr algn="l" defTabSz="762000" eaLnBrk="0" hangingPunct="0">
                <a:lnSpc>
                  <a:spcPct val="90000"/>
                </a:lnSpc>
                <a:defRPr/>
              </a:pPr>
              <a:r>
                <a:rPr lang="de-DE" sz="1000" i="1">
                  <a:solidFill>
                    <a:srgbClr val="000099"/>
                  </a:solidFill>
                  <a:latin typeface="CorpoSDem" charset="0"/>
                  <a:cs typeface="+mn-cs"/>
                </a:rPr>
                <a:t>Rationale for Inclusion / </a:t>
              </a:r>
            </a:p>
            <a:p>
              <a:pPr algn="l" defTabSz="762000" eaLnBrk="0" hangingPunct="0">
                <a:lnSpc>
                  <a:spcPct val="90000"/>
                </a:lnSpc>
                <a:defRPr/>
              </a:pPr>
              <a:r>
                <a:rPr lang="de-DE" sz="1000" i="1">
                  <a:solidFill>
                    <a:srgbClr val="000099"/>
                  </a:solidFill>
                  <a:latin typeface="CorpoSDem" charset="0"/>
                  <a:cs typeface="+mn-cs"/>
                </a:rPr>
                <a:t>   Exclusion</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Clean Data </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Data Cleaning Report</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Construct Data</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Derived Attributes</a:t>
              </a:r>
            </a:p>
            <a:p>
              <a:pPr algn="l" defTabSz="762000" eaLnBrk="0" hangingPunct="0">
                <a:lnSpc>
                  <a:spcPct val="90000"/>
                </a:lnSpc>
                <a:defRPr/>
              </a:pPr>
              <a:r>
                <a:rPr lang="de-DE" sz="1000" i="1">
                  <a:solidFill>
                    <a:srgbClr val="000099"/>
                  </a:solidFill>
                  <a:latin typeface="CorpoSDem" charset="0"/>
                  <a:cs typeface="+mn-cs"/>
                </a:rPr>
                <a:t>Generated Records</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Integrate Data</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Merged Data</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Format Data</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Reformatted Data</a:t>
              </a:r>
            </a:p>
          </p:txBody>
        </p:sp>
        <p:sp>
          <p:nvSpPr>
            <p:cNvPr id="1209366" name="Rectangle 22"/>
            <p:cNvSpPr>
              <a:spLocks noChangeArrowheads="1"/>
            </p:cNvSpPr>
            <p:nvPr/>
          </p:nvSpPr>
          <p:spPr bwMode="auto">
            <a:xfrm>
              <a:off x="2991" y="1499"/>
              <a:ext cx="937" cy="15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algn="l" defTabSz="762000" eaLnBrk="0" hangingPunct="0">
                <a:lnSpc>
                  <a:spcPct val="90000"/>
                </a:lnSpc>
                <a:defRPr/>
              </a:pPr>
              <a:r>
                <a:rPr lang="de-DE" sz="1000" b="1">
                  <a:solidFill>
                    <a:srgbClr val="000099"/>
                  </a:solidFill>
                  <a:latin typeface="CorpoSDem" charset="0"/>
                  <a:cs typeface="+mn-cs"/>
                </a:rPr>
                <a:t>Select Modeling</a:t>
              </a:r>
            </a:p>
            <a:p>
              <a:pPr algn="l" defTabSz="762000" eaLnBrk="0" hangingPunct="0">
                <a:lnSpc>
                  <a:spcPct val="90000"/>
                </a:lnSpc>
                <a:defRPr/>
              </a:pPr>
              <a:r>
                <a:rPr lang="de-DE" sz="1000" b="1">
                  <a:solidFill>
                    <a:srgbClr val="000099"/>
                  </a:solidFill>
                  <a:latin typeface="CorpoSDem" charset="0"/>
                  <a:cs typeface="+mn-cs"/>
                </a:rPr>
                <a:t>   Technique</a:t>
              </a:r>
            </a:p>
            <a:p>
              <a:pPr algn="l" defTabSz="762000" eaLnBrk="0" hangingPunct="0">
                <a:lnSpc>
                  <a:spcPct val="90000"/>
                </a:lnSpc>
                <a:defRPr/>
              </a:pPr>
              <a:r>
                <a:rPr lang="de-DE" sz="1000" i="1">
                  <a:solidFill>
                    <a:srgbClr val="000099"/>
                  </a:solidFill>
                  <a:latin typeface="CorpoSDem" charset="0"/>
                  <a:cs typeface="+mn-cs"/>
                </a:rPr>
                <a:t>Modeling Technique</a:t>
              </a:r>
            </a:p>
            <a:p>
              <a:pPr algn="l" defTabSz="762000" eaLnBrk="0" hangingPunct="0">
                <a:lnSpc>
                  <a:spcPct val="90000"/>
                </a:lnSpc>
                <a:defRPr/>
              </a:pPr>
              <a:r>
                <a:rPr lang="de-DE" sz="1000" i="1">
                  <a:solidFill>
                    <a:srgbClr val="000099"/>
                  </a:solidFill>
                  <a:latin typeface="CorpoSDem" charset="0"/>
                  <a:cs typeface="+mn-cs"/>
                </a:rPr>
                <a:t>Modeling Assumptions</a:t>
              </a:r>
            </a:p>
            <a:p>
              <a:pPr algn="l" defTabSz="762000" eaLnBrk="0" hangingPunct="0">
                <a:lnSpc>
                  <a:spcPct val="90000"/>
                </a:lnSpc>
                <a:defRPr/>
              </a:pPr>
              <a:endParaRPr lang="de-DE" sz="1000" b="1">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Generate Test Design</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Test Design</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Build Model</a:t>
              </a:r>
            </a:p>
            <a:p>
              <a:pPr algn="l" defTabSz="762000" eaLnBrk="0" hangingPunct="0">
                <a:lnSpc>
                  <a:spcPct val="90000"/>
                </a:lnSpc>
                <a:defRPr/>
              </a:pPr>
              <a:r>
                <a:rPr lang="de-DE" sz="1000" i="1">
                  <a:solidFill>
                    <a:srgbClr val="000099"/>
                  </a:solidFill>
                  <a:latin typeface="CorpoSDem" charset="0"/>
                  <a:cs typeface="+mn-cs"/>
                </a:rPr>
                <a:t>Parameter Settings</a:t>
              </a:r>
            </a:p>
            <a:p>
              <a:pPr algn="l" defTabSz="762000" eaLnBrk="0" hangingPunct="0">
                <a:lnSpc>
                  <a:spcPct val="90000"/>
                </a:lnSpc>
                <a:defRPr/>
              </a:pPr>
              <a:r>
                <a:rPr lang="de-DE" sz="1000" i="1">
                  <a:solidFill>
                    <a:srgbClr val="000099"/>
                  </a:solidFill>
                  <a:latin typeface="CorpoSDem" charset="0"/>
                  <a:cs typeface="+mn-cs"/>
                </a:rPr>
                <a:t>Models</a:t>
              </a:r>
            </a:p>
            <a:p>
              <a:pPr algn="l" defTabSz="762000" eaLnBrk="0" hangingPunct="0">
                <a:lnSpc>
                  <a:spcPct val="90000"/>
                </a:lnSpc>
                <a:defRPr/>
              </a:pPr>
              <a:r>
                <a:rPr lang="de-DE" sz="1000" i="1">
                  <a:solidFill>
                    <a:srgbClr val="000099"/>
                  </a:solidFill>
                  <a:latin typeface="CorpoSDem" charset="0"/>
                  <a:cs typeface="+mn-cs"/>
                </a:rPr>
                <a:t>Model Description</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Assess Model</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Model Assessment</a:t>
              </a:r>
              <a:br>
                <a:rPr lang="de-DE" sz="1000" i="1">
                  <a:solidFill>
                    <a:srgbClr val="000099"/>
                  </a:solidFill>
                  <a:latin typeface="CorpoSDem" charset="0"/>
                  <a:cs typeface="+mn-cs"/>
                </a:rPr>
              </a:br>
              <a:r>
                <a:rPr lang="de-DE" sz="1000" i="1">
                  <a:solidFill>
                    <a:srgbClr val="000099"/>
                  </a:solidFill>
                  <a:latin typeface="CorpoSDem" charset="0"/>
                  <a:cs typeface="+mn-cs"/>
                </a:rPr>
                <a:t>Revised Parameter </a:t>
              </a:r>
              <a:br>
                <a:rPr lang="de-DE" sz="1000" i="1">
                  <a:solidFill>
                    <a:srgbClr val="000099"/>
                  </a:solidFill>
                  <a:latin typeface="CorpoSDem" charset="0"/>
                  <a:cs typeface="+mn-cs"/>
                </a:rPr>
              </a:br>
              <a:r>
                <a:rPr lang="de-DE" sz="1000" i="1">
                  <a:solidFill>
                    <a:srgbClr val="000099"/>
                  </a:solidFill>
                  <a:latin typeface="CorpoSDem" charset="0"/>
                  <a:cs typeface="+mn-cs"/>
                </a:rPr>
                <a:t>  Settings</a:t>
              </a:r>
            </a:p>
          </p:txBody>
        </p:sp>
        <p:sp>
          <p:nvSpPr>
            <p:cNvPr id="1209367" name="Rectangle 23"/>
            <p:cNvSpPr>
              <a:spLocks noChangeArrowheads="1"/>
            </p:cNvSpPr>
            <p:nvPr/>
          </p:nvSpPr>
          <p:spPr bwMode="auto">
            <a:xfrm>
              <a:off x="3892" y="1499"/>
              <a:ext cx="941" cy="117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algn="l" defTabSz="762000" eaLnBrk="0" hangingPunct="0">
                <a:lnSpc>
                  <a:spcPct val="90000"/>
                </a:lnSpc>
                <a:defRPr/>
              </a:pPr>
              <a:r>
                <a:rPr lang="de-DE" sz="1000" b="1">
                  <a:solidFill>
                    <a:srgbClr val="000099"/>
                  </a:solidFill>
                  <a:latin typeface="CorpoSDem" charset="0"/>
                  <a:cs typeface="+mn-cs"/>
                </a:rPr>
                <a:t>Evaluate Results</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Assessment of Data </a:t>
              </a:r>
            </a:p>
            <a:p>
              <a:pPr algn="l" defTabSz="762000" eaLnBrk="0" hangingPunct="0">
                <a:lnSpc>
                  <a:spcPct val="90000"/>
                </a:lnSpc>
                <a:defRPr/>
              </a:pPr>
              <a:r>
                <a:rPr lang="de-DE" sz="1000" i="1">
                  <a:solidFill>
                    <a:srgbClr val="000099"/>
                  </a:solidFill>
                  <a:latin typeface="CorpoSDem" charset="0"/>
                  <a:cs typeface="+mn-cs"/>
                </a:rPr>
                <a:t>   Mining Results w.r.t. </a:t>
              </a:r>
            </a:p>
            <a:p>
              <a:pPr algn="l" defTabSz="762000" eaLnBrk="0" hangingPunct="0">
                <a:lnSpc>
                  <a:spcPct val="90000"/>
                </a:lnSpc>
                <a:defRPr/>
              </a:pPr>
              <a:r>
                <a:rPr lang="de-DE" sz="1000" i="1">
                  <a:solidFill>
                    <a:srgbClr val="000099"/>
                  </a:solidFill>
                  <a:latin typeface="CorpoSDem" charset="0"/>
                  <a:cs typeface="+mn-cs"/>
                </a:rPr>
                <a:t>   Business Success </a:t>
              </a:r>
            </a:p>
            <a:p>
              <a:pPr algn="l" defTabSz="762000" eaLnBrk="0" hangingPunct="0">
                <a:lnSpc>
                  <a:spcPct val="90000"/>
                </a:lnSpc>
                <a:defRPr/>
              </a:pPr>
              <a:r>
                <a:rPr lang="de-DE" sz="1000" i="1">
                  <a:solidFill>
                    <a:srgbClr val="000099"/>
                  </a:solidFill>
                  <a:latin typeface="CorpoSDem" charset="0"/>
                  <a:cs typeface="+mn-cs"/>
                </a:rPr>
                <a:t>   Criteria</a:t>
              </a:r>
            </a:p>
            <a:p>
              <a:pPr algn="l" defTabSz="762000" eaLnBrk="0" hangingPunct="0">
                <a:lnSpc>
                  <a:spcPct val="90000"/>
                </a:lnSpc>
                <a:defRPr/>
              </a:pPr>
              <a:r>
                <a:rPr lang="de-DE" sz="1000" i="1">
                  <a:solidFill>
                    <a:srgbClr val="000099"/>
                  </a:solidFill>
                  <a:latin typeface="CorpoSDem" charset="0"/>
                  <a:cs typeface="+mn-cs"/>
                </a:rPr>
                <a:t>Approved Models</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Review Process</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Review of Process</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Determine Next Steps</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List of Possible Actions</a:t>
              </a:r>
            </a:p>
            <a:p>
              <a:pPr algn="l" defTabSz="762000" eaLnBrk="0" hangingPunct="0">
                <a:lnSpc>
                  <a:spcPct val="90000"/>
                </a:lnSpc>
                <a:defRPr/>
              </a:pPr>
              <a:r>
                <a:rPr lang="de-DE" sz="1000" i="1">
                  <a:solidFill>
                    <a:srgbClr val="000099"/>
                  </a:solidFill>
                  <a:latin typeface="CorpoSDem" charset="0"/>
                  <a:cs typeface="+mn-cs"/>
                </a:rPr>
                <a:t>Decision</a:t>
              </a:r>
            </a:p>
          </p:txBody>
        </p:sp>
        <p:sp>
          <p:nvSpPr>
            <p:cNvPr id="1209368" name="Rectangle 24"/>
            <p:cNvSpPr>
              <a:spLocks noChangeArrowheads="1"/>
            </p:cNvSpPr>
            <p:nvPr/>
          </p:nvSpPr>
          <p:spPr bwMode="auto">
            <a:xfrm>
              <a:off x="4839" y="1499"/>
              <a:ext cx="923" cy="13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algn="l" defTabSz="762000" eaLnBrk="0" hangingPunct="0">
                <a:lnSpc>
                  <a:spcPct val="90000"/>
                </a:lnSpc>
                <a:defRPr/>
              </a:pPr>
              <a:r>
                <a:rPr lang="de-DE" sz="1000" b="1">
                  <a:solidFill>
                    <a:srgbClr val="000099"/>
                  </a:solidFill>
                  <a:latin typeface="CorpoSDem" charset="0"/>
                  <a:cs typeface="+mn-cs"/>
                </a:rPr>
                <a:t>Plan Deployment</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Deployment Plan</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Plan Monitoring and </a:t>
              </a:r>
            </a:p>
            <a:p>
              <a:pPr algn="l" defTabSz="762000" eaLnBrk="0" hangingPunct="0">
                <a:lnSpc>
                  <a:spcPct val="90000"/>
                </a:lnSpc>
                <a:defRPr/>
              </a:pPr>
              <a:r>
                <a:rPr lang="de-DE" sz="1000" b="1">
                  <a:solidFill>
                    <a:srgbClr val="000099"/>
                  </a:solidFill>
                  <a:latin typeface="CorpoSDem" charset="0"/>
                  <a:cs typeface="+mn-cs"/>
                </a:rPr>
                <a:t>   Maintenance</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Monitoring and </a:t>
              </a:r>
              <a:br>
                <a:rPr lang="de-DE" sz="1000" i="1">
                  <a:solidFill>
                    <a:srgbClr val="000099"/>
                  </a:solidFill>
                  <a:latin typeface="CorpoSDem" charset="0"/>
                  <a:cs typeface="+mn-cs"/>
                </a:rPr>
              </a:br>
              <a:r>
                <a:rPr lang="de-DE" sz="1000" i="1">
                  <a:solidFill>
                    <a:srgbClr val="000099"/>
                  </a:solidFill>
                  <a:latin typeface="CorpoSDem" charset="0"/>
                  <a:cs typeface="+mn-cs"/>
                </a:rPr>
                <a:t>  Maintenance Plan</a:t>
              </a: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Produce Final Report</a:t>
              </a:r>
            </a:p>
            <a:p>
              <a:pPr algn="l" defTabSz="762000" eaLnBrk="0" hangingPunct="0">
                <a:lnSpc>
                  <a:spcPct val="90000"/>
                </a:lnSpc>
                <a:defRPr/>
              </a:pPr>
              <a:r>
                <a:rPr lang="de-DE" sz="1000" i="1">
                  <a:solidFill>
                    <a:srgbClr val="000099"/>
                  </a:solidFill>
                  <a:latin typeface="CorpoSDem" charset="0"/>
                  <a:cs typeface="+mn-cs"/>
                </a:rPr>
                <a:t>Final Report</a:t>
              </a:r>
            </a:p>
            <a:p>
              <a:pPr algn="l" defTabSz="762000" eaLnBrk="0" hangingPunct="0">
                <a:lnSpc>
                  <a:spcPct val="90000"/>
                </a:lnSpc>
                <a:defRPr/>
              </a:pPr>
              <a:r>
                <a:rPr lang="de-DE" sz="1000" i="1">
                  <a:solidFill>
                    <a:srgbClr val="000099"/>
                  </a:solidFill>
                  <a:latin typeface="CorpoSDem" charset="0"/>
                  <a:cs typeface="+mn-cs"/>
                </a:rPr>
                <a:t>Final Presentation</a:t>
              </a:r>
              <a:endParaRPr lang="de-DE" sz="1000">
                <a:solidFill>
                  <a:srgbClr val="000099"/>
                </a:solidFill>
                <a:latin typeface="CorpoSDem" charset="0"/>
                <a:cs typeface="+mn-cs"/>
              </a:endParaRPr>
            </a:p>
            <a:p>
              <a:pPr algn="l" defTabSz="762000" eaLnBrk="0" hangingPunct="0">
                <a:lnSpc>
                  <a:spcPct val="90000"/>
                </a:lnSpc>
                <a:defRPr/>
              </a:pPr>
              <a:endParaRPr lang="de-DE" sz="1000">
                <a:solidFill>
                  <a:srgbClr val="000099"/>
                </a:solidFill>
                <a:latin typeface="CorpoSDem" charset="0"/>
                <a:cs typeface="+mn-cs"/>
              </a:endParaRPr>
            </a:p>
            <a:p>
              <a:pPr algn="l" defTabSz="762000" eaLnBrk="0" hangingPunct="0">
                <a:lnSpc>
                  <a:spcPct val="90000"/>
                </a:lnSpc>
                <a:defRPr/>
              </a:pPr>
              <a:r>
                <a:rPr lang="de-DE" sz="1000" b="1">
                  <a:solidFill>
                    <a:srgbClr val="000099"/>
                  </a:solidFill>
                  <a:latin typeface="CorpoSDem" charset="0"/>
                  <a:cs typeface="+mn-cs"/>
                </a:rPr>
                <a:t>Review Project</a:t>
              </a:r>
              <a:endParaRPr lang="de-DE" sz="1000">
                <a:solidFill>
                  <a:srgbClr val="000099"/>
                </a:solidFill>
                <a:latin typeface="CorpoSDem" charset="0"/>
                <a:cs typeface="+mn-cs"/>
              </a:endParaRPr>
            </a:p>
            <a:p>
              <a:pPr algn="l" defTabSz="762000" eaLnBrk="0" hangingPunct="0">
                <a:lnSpc>
                  <a:spcPct val="90000"/>
                </a:lnSpc>
                <a:defRPr/>
              </a:pPr>
              <a:r>
                <a:rPr lang="de-DE" sz="1000" i="1">
                  <a:solidFill>
                    <a:srgbClr val="000099"/>
                  </a:solidFill>
                  <a:latin typeface="CorpoSDem" charset="0"/>
                  <a:cs typeface="+mn-cs"/>
                </a:rPr>
                <a:t>Experience </a:t>
              </a:r>
            </a:p>
            <a:p>
              <a:pPr algn="l" defTabSz="762000" eaLnBrk="0" hangingPunct="0">
                <a:lnSpc>
                  <a:spcPct val="90000"/>
                </a:lnSpc>
                <a:defRPr/>
              </a:pPr>
              <a:r>
                <a:rPr lang="de-DE" sz="1000" i="1">
                  <a:solidFill>
                    <a:srgbClr val="000099"/>
                  </a:solidFill>
                  <a:latin typeface="CorpoSDem" charset="0"/>
                  <a:cs typeface="+mn-cs"/>
                </a:rPr>
                <a:t>   Documentation</a:t>
              </a:r>
            </a:p>
          </p:txBody>
        </p:sp>
        <p:sp>
          <p:nvSpPr>
            <p:cNvPr id="1209369" name="Rectangle 25"/>
            <p:cNvSpPr>
              <a:spLocks noChangeArrowheads="1"/>
            </p:cNvSpPr>
            <p:nvPr/>
          </p:nvSpPr>
          <p:spPr bwMode="auto">
            <a:xfrm>
              <a:off x="4909" y="999"/>
              <a:ext cx="816" cy="286"/>
            </a:xfrm>
            <a:prstGeom prst="rect">
              <a:avLst/>
            </a:prstGeom>
            <a:solidFill>
              <a:schemeClr val="bg1"/>
            </a:solidFill>
            <a:ln w="12700">
              <a:solidFill>
                <a:schemeClr val="hlink"/>
              </a:solidFill>
              <a:miter lim="800000"/>
              <a:headEnd/>
              <a:tailEnd/>
            </a:ln>
            <a:effectLst>
              <a:outerShdw blurRad="63500" dist="107763" dir="2700000" algn="ctr" rotWithShape="0">
                <a:schemeClr val="tx2">
                  <a:alpha val="74998"/>
                </a:schemeClr>
              </a:outerShdw>
            </a:effectLst>
          </p:spPr>
          <p:txBody>
            <a:bodyPr wrap="none" anchor="ctr"/>
            <a:lstStyle/>
            <a:p>
              <a:pPr>
                <a:defRPr/>
              </a:pPr>
              <a:endParaRPr lang="en-US">
                <a:cs typeface="+mn-cs"/>
              </a:endParaRPr>
            </a:p>
          </p:txBody>
        </p:sp>
        <p:sp>
          <p:nvSpPr>
            <p:cNvPr id="1209370" name="Rectangle 26"/>
            <p:cNvSpPr>
              <a:spLocks noChangeArrowheads="1"/>
            </p:cNvSpPr>
            <p:nvPr/>
          </p:nvSpPr>
          <p:spPr bwMode="auto">
            <a:xfrm>
              <a:off x="4987" y="1048"/>
              <a:ext cx="663" cy="1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43684" dir="2700000" algn="ctr" rotWithShape="0">
                      <a:srgbClr val="919191">
                        <a:alpha val="74998"/>
                      </a:srgbClr>
                    </a:outerShdw>
                  </a:effectLst>
                </a14:hiddenEffects>
              </a:ext>
            </a:extLst>
          </p:spPr>
          <p:txBody>
            <a:bodyPr wrap="none" lIns="90488" tIns="44450" rIns="90488" bIns="44450">
              <a:spAutoFit/>
            </a:bodyPr>
            <a:lstStyle/>
            <a:p>
              <a:pPr defTabSz="762000" eaLnBrk="0" hangingPunct="0">
                <a:defRPr/>
              </a:pPr>
              <a:r>
                <a:rPr lang="de-DE" sz="1200" b="1">
                  <a:solidFill>
                    <a:srgbClr val="000099"/>
                  </a:solidFill>
                  <a:latin typeface="CorpoSDem" charset="0"/>
                  <a:cs typeface="+mn-cs"/>
                </a:rPr>
                <a:t>Deployment</a:t>
              </a:r>
            </a:p>
          </p:txBody>
        </p:sp>
      </p:grpSp>
      <p:sp>
        <p:nvSpPr>
          <p:cNvPr id="1209371" name="Rectangle 27"/>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miter lim="800000"/>
                <a:headEnd/>
                <a:tailEn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nchor="t"/>
          <a:lstStyle/>
          <a:p>
            <a:pPr eaLnBrk="1" hangingPunct="1">
              <a:defRPr/>
            </a:pPr>
            <a:r>
              <a:rPr lang="en-US" smtClean="0">
                <a:effectLst>
                  <a:outerShdw blurRad="38100" dist="38100" dir="2700000" algn="tl">
                    <a:srgbClr val="DDDDDD"/>
                  </a:outerShdw>
                </a:effectLst>
                <a:cs typeface="+mj-cs"/>
              </a:rPr>
              <a:t>Phases and Tasks</a:t>
            </a:r>
          </a:p>
        </p:txBody>
      </p:sp>
      <p:sp>
        <p:nvSpPr>
          <p:cNvPr id="1209372" name="Text Box 28"/>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41120271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47237" name="Rectangle 5"/>
          <p:cNvSpPr>
            <a:spLocks noGrp="1" noChangeArrowheads="1"/>
          </p:cNvSpPr>
          <p:nvPr>
            <p:ph type="title"/>
          </p:nvPr>
        </p:nvSpPr>
        <p:spPr/>
        <p:txBody>
          <a:bodyPr/>
          <a:lstStyle/>
          <a:p>
            <a:pPr eaLnBrk="1" hangingPunct="1">
              <a:defRPr/>
            </a:pPr>
            <a:r>
              <a:rPr lang="en-US" smtClean="0">
                <a:cs typeface="+mj-cs"/>
              </a:rPr>
              <a:t>Phases in CRISP</a:t>
            </a:r>
          </a:p>
        </p:txBody>
      </p:sp>
      <p:sp>
        <p:nvSpPr>
          <p:cNvPr id="1247238" name="Rectangle 6"/>
          <p:cNvSpPr>
            <a:spLocks noGrp="1" noChangeArrowheads="1"/>
          </p:cNvSpPr>
          <p:nvPr>
            <p:ph type="body" idx="1"/>
          </p:nvPr>
        </p:nvSpPr>
        <p:spPr/>
        <p:txBody>
          <a:bodyPr/>
          <a:lstStyle/>
          <a:p>
            <a:pPr eaLnBrk="1" hangingPunct="1">
              <a:defRPr/>
            </a:pPr>
            <a:r>
              <a:rPr lang="en-US" sz="1200" b="1" smtClean="0">
                <a:cs typeface="+mn-cs"/>
              </a:rPr>
              <a:t>Business Understanding</a:t>
            </a:r>
          </a:p>
          <a:p>
            <a:pPr lvl="1" eaLnBrk="1" hangingPunct="1">
              <a:defRPr/>
            </a:pPr>
            <a:r>
              <a:rPr lang="en-US" sz="1000" smtClean="0"/>
              <a:t>This initial phase focuses on understanding the project objectives and requirements from a business perspective, and then converting this knowledge into a data mining problem definition, and a preliminary plan designed to achieve the objectives.</a:t>
            </a:r>
          </a:p>
          <a:p>
            <a:pPr eaLnBrk="1" hangingPunct="1">
              <a:defRPr/>
            </a:pPr>
            <a:r>
              <a:rPr lang="en-US" sz="1200" b="1" smtClean="0">
                <a:cs typeface="+mn-cs"/>
              </a:rPr>
              <a:t>Data Understanding</a:t>
            </a:r>
          </a:p>
          <a:p>
            <a:pPr lvl="1" eaLnBrk="1" hangingPunct="1">
              <a:defRPr/>
            </a:pPr>
            <a:r>
              <a:rPr lang="en-US" sz="1000" smtClean="0"/>
              <a:t>The data understanding phase starts with an initial data collection and proceeds with activities in order to get familiar with the data, to identify data quality problems, to discover first insights into the data, or to detect interesting subsets to form hypotheses for hidden information.</a:t>
            </a:r>
          </a:p>
          <a:p>
            <a:pPr eaLnBrk="1" hangingPunct="1">
              <a:defRPr/>
            </a:pPr>
            <a:r>
              <a:rPr lang="en-US" sz="1200" b="1" smtClean="0">
                <a:cs typeface="+mn-cs"/>
              </a:rPr>
              <a:t>Data Preparation</a:t>
            </a:r>
          </a:p>
          <a:p>
            <a:pPr lvl="1" eaLnBrk="1" hangingPunct="1">
              <a:defRPr/>
            </a:pPr>
            <a:r>
              <a:rPr lang="en-US" sz="1000" smtClean="0"/>
              <a:t>The data preparation phase covers all activities to construct the final dataset (data that will be fed into the modeling tool(s)) from the initial raw data. Data preparation tasks are likely to be performed multiple times, and not in any prescribed order. Tasks include table, record, and attribute selection as well as transformation and cleaning of data for modeling tools.</a:t>
            </a:r>
          </a:p>
          <a:p>
            <a:pPr eaLnBrk="1" hangingPunct="1">
              <a:defRPr/>
            </a:pPr>
            <a:r>
              <a:rPr lang="en-US" sz="1200" b="1" smtClean="0">
                <a:cs typeface="+mn-cs"/>
              </a:rPr>
              <a:t>Modeling</a:t>
            </a:r>
          </a:p>
          <a:p>
            <a:pPr lvl="1" eaLnBrk="1" hangingPunct="1">
              <a:defRPr/>
            </a:pPr>
            <a:r>
              <a:rPr lang="en-US" sz="1000" smtClean="0"/>
              <a:t>In this phase, various modeling techniques are selected and applied, and their parameters are calibrated to optimal values. Typically, there are several techniques for the same data mining problem type. Some techniques have specific requirements on the form of data. Therefore, stepping back to the data preparation phase is often needed.</a:t>
            </a:r>
          </a:p>
          <a:p>
            <a:pPr eaLnBrk="1" hangingPunct="1">
              <a:defRPr/>
            </a:pPr>
            <a:r>
              <a:rPr lang="en-US" sz="1200" b="1" smtClean="0">
                <a:cs typeface="+mn-cs"/>
              </a:rPr>
              <a:t>Evaluation</a:t>
            </a:r>
          </a:p>
          <a:p>
            <a:pPr lvl="1" eaLnBrk="1" hangingPunct="1">
              <a:defRPr/>
            </a:pPr>
            <a:r>
              <a:rPr lang="en-US" sz="1000" smtClean="0"/>
              <a:t>At this stage in the project you have built a model (or models) that appears to have high quality, from a data analysis perspective. Before proceeding to final deployment of the model, it is important to more thoroughly evaluate the model, and review the steps executed to construct the model, to be certain it properly achieves the business objectives. A key objective is to determine if there is some important business issue that has not been sufficiently considered. At the end of this phase, a decision on the use of the data mining results should be reached.</a:t>
            </a:r>
          </a:p>
          <a:p>
            <a:pPr eaLnBrk="1" hangingPunct="1">
              <a:defRPr/>
            </a:pPr>
            <a:r>
              <a:rPr lang="en-US" sz="1200" b="1" smtClean="0">
                <a:cs typeface="+mn-cs"/>
              </a:rPr>
              <a:t>Deployment</a:t>
            </a:r>
          </a:p>
          <a:p>
            <a:pPr lvl="1" eaLnBrk="1" hangingPunct="1">
              <a:defRPr/>
            </a:pPr>
            <a:r>
              <a:rPr lang="en-US" sz="1000" smtClean="0"/>
              <a:t>Creation of the model is generally not the end of the project. Even if the purpose of the model is to increase knowledge of the data, the knowledge gained will need to be organized and presented in a way that the customer can use it. Depending on the requirements, the deployment phase can be as simple as generating a report or as complex as implementing a repeatable data mining process. In many cases it will be the customer, not the data analyst, who will carry out the deployment steps. However, even if the analyst will not carry out the deployment effort it is important for the customer to understand up front what actions will need to be carried out in order to actually make use of the created models.</a:t>
            </a:r>
          </a:p>
        </p:txBody>
      </p:sp>
    </p:spTree>
    <p:extLst>
      <p:ext uri="{BB962C8B-B14F-4D97-AF65-F5344CB8AC3E}">
        <p14:creationId xmlns:p14="http://schemas.microsoft.com/office/powerpoint/2010/main" val="1216393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quarter" idx="10"/>
          </p:nvPr>
        </p:nvSpPr>
        <p:spPr/>
        <p:txBody>
          <a:bodyPr/>
          <a:lstStyle/>
          <a:p>
            <a:pPr>
              <a:defRPr/>
            </a:pPr>
            <a:r>
              <a:rPr lang="en-US" smtClean="0"/>
              <a:t>IS 257 – Fall 2012</a:t>
            </a:r>
            <a:endParaRPr lang="en-US"/>
          </a:p>
        </p:txBody>
      </p:sp>
      <p:sp>
        <p:nvSpPr>
          <p:cNvPr id="1210374" name="Rectangle 6"/>
          <p:cNvSpPr>
            <a:spLocks noGrp="1" noChangeArrowheads="1"/>
          </p:cNvSpPr>
          <p:nvPr>
            <p:ph type="title"/>
          </p:nvPr>
        </p:nvSpPr>
        <p:spPr/>
        <p:txBody>
          <a:bodyPr/>
          <a:lstStyle/>
          <a:p>
            <a:pPr eaLnBrk="1" hangingPunct="1">
              <a:defRPr/>
            </a:pPr>
            <a:r>
              <a:rPr lang="en-US" sz="3200" smtClean="0">
                <a:cs typeface="+mj-cs"/>
              </a:rPr>
              <a:t>Phases in the DM Process: CRISP-DM</a:t>
            </a:r>
          </a:p>
        </p:txBody>
      </p:sp>
      <p:pic>
        <p:nvPicPr>
          <p:cNvPr id="12103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143000"/>
            <a:ext cx="6629400" cy="50419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8"/>
                    </a:schemeClr>
                  </a:outerShdw>
                </a:effectLst>
              </a14:hiddenEffects>
            </a:ext>
          </a:extLst>
        </p:spPr>
      </p:pic>
      <p:sp>
        <p:nvSpPr>
          <p:cNvPr id="1210372" name="Text Box 4"/>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22543008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quarter" idx="10"/>
          </p:nvPr>
        </p:nvSpPr>
        <p:spPr/>
        <p:txBody>
          <a:bodyPr/>
          <a:lstStyle/>
          <a:p>
            <a:pPr>
              <a:defRPr/>
            </a:pPr>
            <a:r>
              <a:rPr lang="en-US" smtClean="0"/>
              <a:t>IS 257 – Fall 2012</a:t>
            </a:r>
            <a:endParaRPr lang="en-US"/>
          </a:p>
        </p:txBody>
      </p:sp>
      <p:sp>
        <p:nvSpPr>
          <p:cNvPr id="1211399" name="Rectangle 7"/>
          <p:cNvSpPr>
            <a:spLocks noGrp="1" noChangeArrowheads="1"/>
          </p:cNvSpPr>
          <p:nvPr>
            <p:ph type="title"/>
          </p:nvPr>
        </p:nvSpPr>
        <p:spPr/>
        <p:txBody>
          <a:bodyPr/>
          <a:lstStyle/>
          <a:p>
            <a:pPr eaLnBrk="1" hangingPunct="1">
              <a:defRPr/>
            </a:pPr>
            <a:r>
              <a:rPr lang="en-US" sz="3600" smtClean="0">
                <a:cs typeface="+mj-cs"/>
              </a:rPr>
              <a:t>Phases in the DM Process (1 &amp; 2)</a:t>
            </a:r>
          </a:p>
        </p:txBody>
      </p:sp>
      <p:sp>
        <p:nvSpPr>
          <p:cNvPr id="1211400" name="Rectangle 8"/>
          <p:cNvSpPr>
            <a:spLocks noGrp="1" noChangeArrowheads="1"/>
          </p:cNvSpPr>
          <p:nvPr>
            <p:ph type="body" sz="half" idx="1"/>
          </p:nvPr>
        </p:nvSpPr>
        <p:spPr/>
        <p:txBody>
          <a:bodyPr/>
          <a:lstStyle/>
          <a:p>
            <a:pPr eaLnBrk="1" hangingPunct="1">
              <a:defRPr/>
            </a:pPr>
            <a:r>
              <a:rPr lang="en-US" smtClean="0">
                <a:cs typeface="+mn-cs"/>
              </a:rPr>
              <a:t>Business Understanding:</a:t>
            </a:r>
          </a:p>
          <a:p>
            <a:pPr lvl="1" eaLnBrk="1" hangingPunct="1">
              <a:defRPr/>
            </a:pPr>
            <a:r>
              <a:rPr lang="en-US" smtClean="0"/>
              <a:t>Statement of Business Objective</a:t>
            </a:r>
          </a:p>
          <a:p>
            <a:pPr lvl="1" eaLnBrk="1" hangingPunct="1">
              <a:defRPr/>
            </a:pPr>
            <a:r>
              <a:rPr lang="en-US" smtClean="0"/>
              <a:t>Statement of Data Mining objective</a:t>
            </a:r>
          </a:p>
          <a:p>
            <a:pPr lvl="1" eaLnBrk="1" hangingPunct="1">
              <a:defRPr/>
            </a:pPr>
            <a:r>
              <a:rPr lang="en-US" smtClean="0"/>
              <a:t>Statement of Success Criteria</a:t>
            </a:r>
          </a:p>
          <a:p>
            <a:pPr eaLnBrk="1" hangingPunct="1">
              <a:defRPr/>
            </a:pPr>
            <a:endParaRPr lang="en-US" smtClean="0">
              <a:cs typeface="+mn-cs"/>
            </a:endParaRPr>
          </a:p>
        </p:txBody>
      </p:sp>
      <p:sp>
        <p:nvSpPr>
          <p:cNvPr id="1211401" name="Rectangle 9"/>
          <p:cNvSpPr>
            <a:spLocks noGrp="1" noChangeArrowheads="1"/>
          </p:cNvSpPr>
          <p:nvPr>
            <p:ph type="body" sz="half" idx="2"/>
          </p:nvPr>
        </p:nvSpPr>
        <p:spPr/>
        <p:txBody>
          <a:bodyPr/>
          <a:lstStyle/>
          <a:p>
            <a:pPr eaLnBrk="1" hangingPunct="1">
              <a:defRPr/>
            </a:pPr>
            <a:r>
              <a:rPr lang="en-US" smtClean="0">
                <a:cs typeface="+mn-cs"/>
              </a:rPr>
              <a:t>Data Understanding</a:t>
            </a:r>
          </a:p>
          <a:p>
            <a:pPr lvl="1" eaLnBrk="1" hangingPunct="1">
              <a:defRPr/>
            </a:pPr>
            <a:r>
              <a:rPr lang="en-US" smtClean="0"/>
              <a:t>Explore the data and verify the quality</a:t>
            </a:r>
          </a:p>
          <a:p>
            <a:pPr lvl="1" eaLnBrk="1" hangingPunct="1">
              <a:defRPr/>
            </a:pPr>
            <a:r>
              <a:rPr lang="en-US" smtClean="0"/>
              <a:t>Find outliers</a:t>
            </a:r>
          </a:p>
          <a:p>
            <a:pPr eaLnBrk="1" hangingPunct="1">
              <a:defRPr/>
            </a:pPr>
            <a:endParaRPr lang="en-US" smtClean="0">
              <a:cs typeface="+mn-cs"/>
            </a:endParaRPr>
          </a:p>
        </p:txBody>
      </p:sp>
      <p:graphicFrame>
        <p:nvGraphicFramePr>
          <p:cNvPr id="115717" name="Object 5"/>
          <p:cNvGraphicFramePr>
            <a:graphicFrameLocks noChangeAspect="1"/>
          </p:cNvGraphicFramePr>
          <p:nvPr/>
        </p:nvGraphicFramePr>
        <p:xfrm>
          <a:off x="7010400" y="3124200"/>
          <a:ext cx="1814513" cy="1814513"/>
        </p:xfrm>
        <a:graphic>
          <a:graphicData uri="http://schemas.openxmlformats.org/presentationml/2006/ole">
            <mc:AlternateContent xmlns:mc="http://schemas.openxmlformats.org/markup-compatibility/2006">
              <mc:Choice xmlns:v="urn:schemas-microsoft-com:vml" Requires="v">
                <p:oleObj spid="_x0000_s1403909"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3124200"/>
                        <a:ext cx="1814513" cy="1814513"/>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11398" name="Text Box 6"/>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30221585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IS 257 – Fall 2012</a:t>
            </a:r>
            <a:endParaRPr lang="en-US"/>
          </a:p>
        </p:txBody>
      </p:sp>
      <p:sp>
        <p:nvSpPr>
          <p:cNvPr id="1212422" name="Rectangle 6"/>
          <p:cNvSpPr>
            <a:spLocks noGrp="1" noChangeArrowheads="1"/>
          </p:cNvSpPr>
          <p:nvPr>
            <p:ph type="title"/>
          </p:nvPr>
        </p:nvSpPr>
        <p:spPr/>
        <p:txBody>
          <a:bodyPr/>
          <a:lstStyle/>
          <a:p>
            <a:pPr eaLnBrk="1" hangingPunct="1">
              <a:defRPr/>
            </a:pPr>
            <a:r>
              <a:rPr lang="en-US" smtClean="0">
                <a:cs typeface="+mj-cs"/>
              </a:rPr>
              <a:t>Phases in the DM Process (3)</a:t>
            </a:r>
          </a:p>
        </p:txBody>
      </p:sp>
      <p:sp>
        <p:nvSpPr>
          <p:cNvPr id="1212423" name="Rectangle 7"/>
          <p:cNvSpPr>
            <a:spLocks noGrp="1" noChangeArrowheads="1"/>
          </p:cNvSpPr>
          <p:nvPr>
            <p:ph type="body" idx="1"/>
          </p:nvPr>
        </p:nvSpPr>
        <p:spPr/>
        <p:txBody>
          <a:bodyPr/>
          <a:lstStyle/>
          <a:p>
            <a:pPr eaLnBrk="1" hangingPunct="1">
              <a:defRPr/>
            </a:pPr>
            <a:r>
              <a:rPr lang="en-US" smtClean="0">
                <a:cs typeface="+mn-cs"/>
              </a:rPr>
              <a:t>Data preparation:</a:t>
            </a:r>
          </a:p>
          <a:p>
            <a:pPr lvl="1" eaLnBrk="1" hangingPunct="1">
              <a:defRPr/>
            </a:pPr>
            <a:r>
              <a:rPr lang="en-US" smtClean="0"/>
              <a:t>Takes usually over 90% of our time</a:t>
            </a:r>
          </a:p>
          <a:p>
            <a:pPr lvl="2" eaLnBrk="1" hangingPunct="1">
              <a:defRPr/>
            </a:pPr>
            <a:r>
              <a:rPr lang="en-US" smtClean="0"/>
              <a:t>Collection</a:t>
            </a:r>
          </a:p>
          <a:p>
            <a:pPr lvl="2" eaLnBrk="1" hangingPunct="1">
              <a:defRPr/>
            </a:pPr>
            <a:r>
              <a:rPr lang="en-US" smtClean="0"/>
              <a:t>Assessment</a:t>
            </a:r>
          </a:p>
          <a:p>
            <a:pPr lvl="2" eaLnBrk="1" hangingPunct="1">
              <a:defRPr/>
            </a:pPr>
            <a:r>
              <a:rPr lang="en-US" smtClean="0"/>
              <a:t>Consolidation and Cleaning</a:t>
            </a:r>
          </a:p>
          <a:p>
            <a:pPr lvl="3" eaLnBrk="1" hangingPunct="1">
              <a:defRPr/>
            </a:pPr>
            <a:r>
              <a:rPr lang="en-US" smtClean="0"/>
              <a:t>table links, aggregation level, missing values, etc</a:t>
            </a:r>
          </a:p>
          <a:p>
            <a:pPr lvl="2" eaLnBrk="1" hangingPunct="1">
              <a:defRPr/>
            </a:pPr>
            <a:r>
              <a:rPr lang="en-US" smtClean="0"/>
              <a:t>Data selection</a:t>
            </a:r>
          </a:p>
          <a:p>
            <a:pPr lvl="3" eaLnBrk="1" hangingPunct="1">
              <a:defRPr/>
            </a:pPr>
            <a:r>
              <a:rPr lang="en-US" smtClean="0"/>
              <a:t>active role in ignoring non-contributory data?</a:t>
            </a:r>
          </a:p>
          <a:p>
            <a:pPr lvl="3" eaLnBrk="1" hangingPunct="1">
              <a:defRPr/>
            </a:pPr>
            <a:r>
              <a:rPr lang="en-US" smtClean="0"/>
              <a:t>outliers?</a:t>
            </a:r>
          </a:p>
          <a:p>
            <a:pPr lvl="3" eaLnBrk="1" hangingPunct="1">
              <a:defRPr/>
            </a:pPr>
            <a:r>
              <a:rPr lang="en-US" smtClean="0"/>
              <a:t>Use of samples</a:t>
            </a:r>
          </a:p>
          <a:p>
            <a:pPr lvl="3" eaLnBrk="1" hangingPunct="1">
              <a:defRPr/>
            </a:pPr>
            <a:r>
              <a:rPr lang="en-US" smtClean="0"/>
              <a:t>visualization tools</a:t>
            </a:r>
          </a:p>
          <a:p>
            <a:pPr lvl="2" eaLnBrk="1" hangingPunct="1">
              <a:defRPr/>
            </a:pPr>
            <a:r>
              <a:rPr lang="en-US" smtClean="0"/>
              <a:t>Transformations - create new variables</a:t>
            </a:r>
          </a:p>
        </p:txBody>
      </p:sp>
      <p:graphicFrame>
        <p:nvGraphicFramePr>
          <p:cNvPr id="117764" name="Object 4"/>
          <p:cNvGraphicFramePr>
            <a:graphicFrameLocks noChangeAspect="1"/>
          </p:cNvGraphicFramePr>
          <p:nvPr/>
        </p:nvGraphicFramePr>
        <p:xfrm>
          <a:off x="6415088" y="2362200"/>
          <a:ext cx="2728912" cy="2728913"/>
        </p:xfrm>
        <a:graphic>
          <a:graphicData uri="http://schemas.openxmlformats.org/presentationml/2006/ole">
            <mc:AlternateContent xmlns:mc="http://schemas.openxmlformats.org/markup-compatibility/2006">
              <mc:Choice xmlns:v="urn:schemas-microsoft-com:vml" Requires="v">
                <p:oleObj spid="_x0000_s1404933"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5088" y="2362200"/>
                        <a:ext cx="2728912" cy="2728913"/>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12421" name="Text Box 5"/>
          <p:cNvSpPr txBox="1">
            <a:spLocks noChangeArrowheads="1"/>
          </p:cNvSpPr>
          <p:nvPr/>
        </p:nvSpPr>
        <p:spPr bwMode="auto">
          <a:xfrm>
            <a:off x="0" y="60960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17170449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IS 257 – Fall 2012</a:t>
            </a:r>
            <a:endParaRPr lang="en-US"/>
          </a:p>
        </p:txBody>
      </p:sp>
      <p:sp>
        <p:nvSpPr>
          <p:cNvPr id="1213446" name="Rectangle 6"/>
          <p:cNvSpPr>
            <a:spLocks noGrp="1" noChangeArrowheads="1"/>
          </p:cNvSpPr>
          <p:nvPr>
            <p:ph type="title"/>
          </p:nvPr>
        </p:nvSpPr>
        <p:spPr/>
        <p:txBody>
          <a:bodyPr/>
          <a:lstStyle/>
          <a:p>
            <a:pPr eaLnBrk="1" hangingPunct="1">
              <a:defRPr/>
            </a:pPr>
            <a:r>
              <a:rPr lang="en-US" smtClean="0">
                <a:cs typeface="+mj-cs"/>
              </a:rPr>
              <a:t>Phases in the DM Process (4)</a:t>
            </a:r>
          </a:p>
        </p:txBody>
      </p:sp>
      <p:sp>
        <p:nvSpPr>
          <p:cNvPr id="1213447" name="Rectangle 7"/>
          <p:cNvSpPr>
            <a:spLocks noGrp="1" noChangeArrowheads="1"/>
          </p:cNvSpPr>
          <p:nvPr>
            <p:ph type="body" idx="1"/>
          </p:nvPr>
        </p:nvSpPr>
        <p:spPr/>
        <p:txBody>
          <a:bodyPr/>
          <a:lstStyle/>
          <a:p>
            <a:pPr eaLnBrk="1" hangingPunct="1">
              <a:defRPr/>
            </a:pPr>
            <a:r>
              <a:rPr lang="en-US" smtClean="0">
                <a:cs typeface="+mn-cs"/>
              </a:rPr>
              <a:t>Model building</a:t>
            </a:r>
          </a:p>
          <a:p>
            <a:pPr lvl="1" eaLnBrk="1" hangingPunct="1">
              <a:defRPr/>
            </a:pPr>
            <a:r>
              <a:rPr lang="en-US" smtClean="0"/>
              <a:t>Selection of the modeling techniques is based upon the data mining objective</a:t>
            </a:r>
          </a:p>
          <a:p>
            <a:pPr lvl="1" eaLnBrk="1" hangingPunct="1">
              <a:defRPr/>
            </a:pPr>
            <a:r>
              <a:rPr lang="en-US" smtClean="0"/>
              <a:t>Modeling is an iterative process - different for supervised and unsupervised learning</a:t>
            </a:r>
          </a:p>
          <a:p>
            <a:pPr lvl="2" eaLnBrk="1" hangingPunct="1">
              <a:defRPr/>
            </a:pPr>
            <a:r>
              <a:rPr lang="en-US" smtClean="0"/>
              <a:t>May model for either description or prediction</a:t>
            </a:r>
          </a:p>
          <a:p>
            <a:pPr lvl="2" eaLnBrk="1" hangingPunct="1">
              <a:defRPr/>
            </a:pPr>
            <a:endParaRPr lang="en-US" smtClean="0"/>
          </a:p>
          <a:p>
            <a:pPr lvl="2" eaLnBrk="1" hangingPunct="1">
              <a:defRPr/>
            </a:pPr>
            <a:endParaRPr lang="en-US" smtClean="0"/>
          </a:p>
        </p:txBody>
      </p:sp>
      <p:graphicFrame>
        <p:nvGraphicFramePr>
          <p:cNvPr id="119812" name="Object 4"/>
          <p:cNvGraphicFramePr>
            <a:graphicFrameLocks noChangeAspect="1"/>
          </p:cNvGraphicFramePr>
          <p:nvPr/>
        </p:nvGraphicFramePr>
        <p:xfrm>
          <a:off x="6477000" y="4038600"/>
          <a:ext cx="2438400" cy="2438400"/>
        </p:xfrm>
        <a:graphic>
          <a:graphicData uri="http://schemas.openxmlformats.org/presentationml/2006/ole">
            <mc:AlternateContent xmlns:mc="http://schemas.openxmlformats.org/markup-compatibility/2006">
              <mc:Choice xmlns:v="urn:schemas-microsoft-com:vml" Requires="v">
                <p:oleObj spid="_x0000_s1405957"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4038600"/>
                        <a:ext cx="2438400" cy="24384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13445" name="Text Box 5"/>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17038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quarter" idx="10"/>
          </p:nvPr>
        </p:nvSpPr>
        <p:spPr/>
        <p:txBody>
          <a:bodyPr/>
          <a:lstStyle/>
          <a:p>
            <a:pPr>
              <a:defRPr/>
            </a:pPr>
            <a:r>
              <a:rPr lang="en-US" smtClean="0"/>
              <a:t>IS 257 – Fall 2012</a:t>
            </a:r>
            <a:endParaRPr lang="en-US"/>
          </a:p>
        </p:txBody>
      </p:sp>
      <p:sp>
        <p:nvSpPr>
          <p:cNvPr id="1214471" name="Rectangle 7"/>
          <p:cNvSpPr>
            <a:spLocks noGrp="1" noChangeArrowheads="1"/>
          </p:cNvSpPr>
          <p:nvPr>
            <p:ph type="title"/>
          </p:nvPr>
        </p:nvSpPr>
        <p:spPr/>
        <p:txBody>
          <a:bodyPr/>
          <a:lstStyle/>
          <a:p>
            <a:pPr eaLnBrk="1" hangingPunct="1">
              <a:defRPr/>
            </a:pPr>
            <a:r>
              <a:rPr lang="en-US" smtClean="0">
                <a:cs typeface="+mj-cs"/>
              </a:rPr>
              <a:t>Types of Models</a:t>
            </a:r>
          </a:p>
        </p:txBody>
      </p:sp>
      <p:sp>
        <p:nvSpPr>
          <p:cNvPr id="1214472" name="Rectangle 8"/>
          <p:cNvSpPr>
            <a:spLocks noGrp="1" noChangeArrowheads="1"/>
          </p:cNvSpPr>
          <p:nvPr>
            <p:ph type="body" sz="half" idx="1"/>
          </p:nvPr>
        </p:nvSpPr>
        <p:spPr/>
        <p:txBody>
          <a:bodyPr/>
          <a:lstStyle/>
          <a:p>
            <a:pPr eaLnBrk="1" hangingPunct="1">
              <a:defRPr/>
            </a:pPr>
            <a:r>
              <a:rPr lang="en-US" sz="2400" dirty="0" smtClean="0">
                <a:cs typeface="+mn-cs"/>
              </a:rPr>
              <a:t>Prediction Models for Predicting and Classifying</a:t>
            </a:r>
          </a:p>
          <a:p>
            <a:pPr lvl="1" eaLnBrk="1" hangingPunct="1">
              <a:defRPr/>
            </a:pPr>
            <a:r>
              <a:rPr lang="en-US" sz="2000" dirty="0" smtClean="0"/>
              <a:t>Regression algorithms (predict numeric outcome):  neural networks, rule induction, CART (OLS regression, GLM)</a:t>
            </a:r>
          </a:p>
          <a:p>
            <a:pPr lvl="1" eaLnBrk="1" hangingPunct="1">
              <a:defRPr/>
            </a:pPr>
            <a:r>
              <a:rPr lang="en-US" sz="2000" dirty="0" smtClean="0"/>
              <a:t>Classification algorithm predict symbolic outcome): </a:t>
            </a:r>
            <a:r>
              <a:rPr lang="en-US" sz="2000" dirty="0"/>
              <a:t>CHAID (</a:t>
            </a:r>
            <a:r>
              <a:rPr lang="en-US" sz="2000" dirty="0" err="1"/>
              <a:t>CHi</a:t>
            </a:r>
            <a:r>
              <a:rPr lang="en-US" sz="2000" dirty="0"/>
              <a:t>-squared Automatic Interaction </a:t>
            </a:r>
            <a:r>
              <a:rPr lang="en-US" sz="2000" dirty="0" smtClean="0"/>
              <a:t>Detection), C5.0 (discriminant analysis, logistic regression)</a:t>
            </a:r>
          </a:p>
        </p:txBody>
      </p:sp>
      <p:sp>
        <p:nvSpPr>
          <p:cNvPr id="1214473" name="Rectangle 9"/>
          <p:cNvSpPr>
            <a:spLocks noGrp="1" noChangeArrowheads="1"/>
          </p:cNvSpPr>
          <p:nvPr>
            <p:ph type="body" sz="half" idx="2"/>
          </p:nvPr>
        </p:nvSpPr>
        <p:spPr/>
        <p:txBody>
          <a:bodyPr/>
          <a:lstStyle/>
          <a:p>
            <a:pPr eaLnBrk="1" hangingPunct="1">
              <a:defRPr/>
            </a:pPr>
            <a:r>
              <a:rPr lang="en-US" sz="2400" smtClean="0">
                <a:cs typeface="+mn-cs"/>
              </a:rPr>
              <a:t>Descriptive Models for Grouping and Finding Associations</a:t>
            </a:r>
          </a:p>
          <a:p>
            <a:pPr lvl="1" eaLnBrk="1" hangingPunct="1">
              <a:defRPr/>
            </a:pPr>
            <a:r>
              <a:rPr lang="en-US" sz="2000" smtClean="0"/>
              <a:t>Clustering/Grouping algorithms:  K-means, Kohonen</a:t>
            </a:r>
          </a:p>
          <a:p>
            <a:pPr lvl="1" eaLnBrk="1" hangingPunct="1">
              <a:defRPr/>
            </a:pPr>
            <a:r>
              <a:rPr lang="en-US" sz="2000" smtClean="0"/>
              <a:t>Association algorithms:  apriori, GRI</a:t>
            </a:r>
          </a:p>
          <a:p>
            <a:pPr lvl="1" eaLnBrk="1" hangingPunct="1">
              <a:defRPr/>
            </a:pPr>
            <a:endParaRPr lang="en-US" sz="2000" smtClean="0"/>
          </a:p>
          <a:p>
            <a:pPr lvl="1" eaLnBrk="1" hangingPunct="1">
              <a:defRPr/>
            </a:pPr>
            <a:endParaRPr lang="en-US" sz="2000" smtClean="0"/>
          </a:p>
          <a:p>
            <a:pPr eaLnBrk="1" hangingPunct="1">
              <a:defRPr/>
            </a:pPr>
            <a:endParaRPr lang="en-US" sz="2400" smtClean="0">
              <a:cs typeface="+mn-cs"/>
            </a:endParaRPr>
          </a:p>
        </p:txBody>
      </p:sp>
      <p:graphicFrame>
        <p:nvGraphicFramePr>
          <p:cNvPr id="121861" name="Object 5"/>
          <p:cNvGraphicFramePr>
            <a:graphicFrameLocks noChangeAspect="1"/>
          </p:cNvGraphicFramePr>
          <p:nvPr/>
        </p:nvGraphicFramePr>
        <p:xfrm>
          <a:off x="6858000" y="4267200"/>
          <a:ext cx="1600200" cy="1600200"/>
        </p:xfrm>
        <a:graphic>
          <a:graphicData uri="http://schemas.openxmlformats.org/presentationml/2006/ole">
            <mc:AlternateContent xmlns:mc="http://schemas.openxmlformats.org/markup-compatibility/2006">
              <mc:Choice xmlns:v="urn:schemas-microsoft-com:vml" Requires="v">
                <p:oleObj spid="_x0000_s1406981"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267200"/>
                        <a:ext cx="1600200" cy="16002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14470" name="Text Box 6"/>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27831582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69762" name="Rectangle 2"/>
          <p:cNvSpPr>
            <a:spLocks noGrp="1" noChangeArrowheads="1"/>
          </p:cNvSpPr>
          <p:nvPr>
            <p:ph type="title"/>
          </p:nvPr>
        </p:nvSpPr>
        <p:spPr/>
        <p:txBody>
          <a:bodyPr/>
          <a:lstStyle/>
          <a:p>
            <a:pPr eaLnBrk="1" hangingPunct="1">
              <a:defRPr/>
            </a:pPr>
            <a:r>
              <a:rPr lang="en-US" smtClean="0">
                <a:cs typeface="+mj-cs"/>
              </a:rPr>
              <a:t>Data Mining Algorithms</a:t>
            </a:r>
          </a:p>
        </p:txBody>
      </p:sp>
      <p:sp>
        <p:nvSpPr>
          <p:cNvPr id="1269763" name="Rectangle 3"/>
          <p:cNvSpPr>
            <a:spLocks noGrp="1" noChangeArrowheads="1"/>
          </p:cNvSpPr>
          <p:nvPr>
            <p:ph type="body" idx="1"/>
          </p:nvPr>
        </p:nvSpPr>
        <p:spPr/>
        <p:txBody>
          <a:bodyPr/>
          <a:lstStyle/>
          <a:p>
            <a:pPr eaLnBrk="1" hangingPunct="1">
              <a:defRPr/>
            </a:pPr>
            <a:r>
              <a:rPr lang="en-US" smtClean="0">
                <a:cs typeface="+mn-cs"/>
              </a:rPr>
              <a:t>Market Basket Analysis</a:t>
            </a:r>
          </a:p>
          <a:p>
            <a:pPr eaLnBrk="1" hangingPunct="1">
              <a:defRPr/>
            </a:pPr>
            <a:r>
              <a:rPr lang="en-US" smtClean="0">
                <a:cs typeface="+mn-cs"/>
              </a:rPr>
              <a:t>Memory-based reasoning</a:t>
            </a:r>
          </a:p>
          <a:p>
            <a:pPr eaLnBrk="1" hangingPunct="1">
              <a:defRPr/>
            </a:pPr>
            <a:r>
              <a:rPr lang="en-US" smtClean="0">
                <a:cs typeface="+mn-cs"/>
              </a:rPr>
              <a:t>Cluster detection</a:t>
            </a:r>
          </a:p>
          <a:p>
            <a:pPr eaLnBrk="1" hangingPunct="1">
              <a:defRPr/>
            </a:pPr>
            <a:r>
              <a:rPr lang="en-US" smtClean="0">
                <a:cs typeface="+mn-cs"/>
              </a:rPr>
              <a:t>Link analysis</a:t>
            </a:r>
          </a:p>
          <a:p>
            <a:pPr eaLnBrk="1" hangingPunct="1">
              <a:defRPr/>
            </a:pPr>
            <a:r>
              <a:rPr lang="en-US" smtClean="0">
                <a:cs typeface="+mn-cs"/>
              </a:rPr>
              <a:t>Decision trees and rule induction algorithms</a:t>
            </a:r>
          </a:p>
          <a:p>
            <a:pPr eaLnBrk="1" hangingPunct="1">
              <a:defRPr/>
            </a:pPr>
            <a:r>
              <a:rPr lang="en-US" smtClean="0">
                <a:cs typeface="+mn-cs"/>
              </a:rPr>
              <a:t>Neural Networks</a:t>
            </a:r>
          </a:p>
          <a:p>
            <a:pPr eaLnBrk="1" hangingPunct="1">
              <a:defRPr/>
            </a:pPr>
            <a:r>
              <a:rPr lang="en-US" smtClean="0">
                <a:cs typeface="+mn-cs"/>
              </a:rPr>
              <a:t>Genetic algorithms</a:t>
            </a:r>
          </a:p>
        </p:txBody>
      </p:sp>
    </p:spTree>
    <p:extLst>
      <p:ext uri="{BB962C8B-B14F-4D97-AF65-F5344CB8AC3E}">
        <p14:creationId xmlns:p14="http://schemas.microsoft.com/office/powerpoint/2010/main" val="341326894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77954" name="Rectangle 2"/>
          <p:cNvSpPr>
            <a:spLocks noGrp="1" noChangeArrowheads="1"/>
          </p:cNvSpPr>
          <p:nvPr>
            <p:ph type="title"/>
          </p:nvPr>
        </p:nvSpPr>
        <p:spPr/>
        <p:txBody>
          <a:bodyPr/>
          <a:lstStyle/>
          <a:p>
            <a:pPr eaLnBrk="1" hangingPunct="1">
              <a:defRPr/>
            </a:pPr>
            <a:r>
              <a:rPr lang="en-US" smtClean="0">
                <a:cs typeface="+mj-cs"/>
              </a:rPr>
              <a:t>Market Basket Analysis</a:t>
            </a:r>
          </a:p>
        </p:txBody>
      </p:sp>
      <p:sp>
        <p:nvSpPr>
          <p:cNvPr id="1277955" name="Rectangle 3"/>
          <p:cNvSpPr>
            <a:spLocks noGrp="1" noChangeArrowheads="1"/>
          </p:cNvSpPr>
          <p:nvPr>
            <p:ph type="body" idx="1"/>
          </p:nvPr>
        </p:nvSpPr>
        <p:spPr/>
        <p:txBody>
          <a:bodyPr/>
          <a:lstStyle/>
          <a:p>
            <a:pPr eaLnBrk="1" hangingPunct="1">
              <a:defRPr/>
            </a:pPr>
            <a:r>
              <a:rPr lang="en-US" smtClean="0">
                <a:cs typeface="+mn-cs"/>
              </a:rPr>
              <a:t>A type of clustering used to predict purchase patterns.</a:t>
            </a:r>
          </a:p>
          <a:p>
            <a:pPr eaLnBrk="1" hangingPunct="1">
              <a:defRPr/>
            </a:pPr>
            <a:r>
              <a:rPr lang="en-US" smtClean="0">
                <a:cs typeface="+mn-cs"/>
              </a:rPr>
              <a:t>Identify the products likely to be purchased in conjunction with other products</a:t>
            </a:r>
          </a:p>
          <a:p>
            <a:pPr lvl="1" eaLnBrk="1" hangingPunct="1">
              <a:defRPr/>
            </a:pPr>
            <a:r>
              <a:rPr lang="en-US" smtClean="0"/>
              <a:t>E.g., the famous (and apocryphal) story that men who buy diapers on Friday nights also buy beer.</a:t>
            </a:r>
          </a:p>
        </p:txBody>
      </p:sp>
    </p:spTree>
    <p:extLst>
      <p:ext uri="{BB962C8B-B14F-4D97-AF65-F5344CB8AC3E}">
        <p14:creationId xmlns:p14="http://schemas.microsoft.com/office/powerpoint/2010/main" val="326961823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78978" name="Rectangle 2"/>
          <p:cNvSpPr>
            <a:spLocks noGrp="1" noChangeArrowheads="1"/>
          </p:cNvSpPr>
          <p:nvPr>
            <p:ph type="title"/>
          </p:nvPr>
        </p:nvSpPr>
        <p:spPr/>
        <p:txBody>
          <a:bodyPr/>
          <a:lstStyle/>
          <a:p>
            <a:pPr eaLnBrk="1" hangingPunct="1">
              <a:defRPr/>
            </a:pPr>
            <a:r>
              <a:rPr lang="en-US" smtClean="0">
                <a:cs typeface="+mj-cs"/>
              </a:rPr>
              <a:t>Memory-based reasoning</a:t>
            </a:r>
          </a:p>
        </p:txBody>
      </p:sp>
      <p:sp>
        <p:nvSpPr>
          <p:cNvPr id="1278979" name="Rectangle 3"/>
          <p:cNvSpPr>
            <a:spLocks noGrp="1" noChangeArrowheads="1"/>
          </p:cNvSpPr>
          <p:nvPr>
            <p:ph type="body" idx="1"/>
          </p:nvPr>
        </p:nvSpPr>
        <p:spPr/>
        <p:txBody>
          <a:bodyPr/>
          <a:lstStyle/>
          <a:p>
            <a:pPr eaLnBrk="1" hangingPunct="1">
              <a:defRPr/>
            </a:pPr>
            <a:r>
              <a:rPr lang="en-US" smtClean="0">
                <a:cs typeface="+mn-cs"/>
              </a:rPr>
              <a:t>Use known instances of a model to make predictions about unknown instances.</a:t>
            </a:r>
          </a:p>
          <a:p>
            <a:pPr eaLnBrk="1" hangingPunct="1">
              <a:defRPr/>
            </a:pPr>
            <a:r>
              <a:rPr lang="en-US" smtClean="0">
                <a:cs typeface="+mn-cs"/>
              </a:rPr>
              <a:t>Could be used for sales forecasting or fraud detection  by working from known cases to predict new cases</a:t>
            </a:r>
          </a:p>
        </p:txBody>
      </p:sp>
    </p:spTree>
    <p:extLst>
      <p:ext uri="{BB962C8B-B14F-4D97-AF65-F5344CB8AC3E}">
        <p14:creationId xmlns:p14="http://schemas.microsoft.com/office/powerpoint/2010/main" val="37559630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a:t>
            </a:r>
            <a:endParaRPr lang="en-US"/>
          </a:p>
        </p:txBody>
      </p:sp>
      <p:sp>
        <p:nvSpPr>
          <p:cNvPr id="844802" name="Rectangle 2"/>
          <p:cNvSpPr>
            <a:spLocks noGrp="1" noChangeArrowheads="1"/>
          </p:cNvSpPr>
          <p:nvPr>
            <p:ph type="title"/>
          </p:nvPr>
        </p:nvSpPr>
        <p:spPr/>
        <p:txBody>
          <a:bodyPr/>
          <a:lstStyle/>
          <a:p>
            <a:r>
              <a:rPr lang="en-US"/>
              <a:t>Lecture Outline</a:t>
            </a:r>
          </a:p>
        </p:txBody>
      </p:sp>
      <p:sp>
        <p:nvSpPr>
          <p:cNvPr id="844803" name="Rectangle 3"/>
          <p:cNvSpPr>
            <a:spLocks noGrp="1" noChangeArrowheads="1"/>
          </p:cNvSpPr>
          <p:nvPr>
            <p:ph type="body" idx="4294967295"/>
          </p:nvPr>
        </p:nvSpPr>
        <p:spPr/>
        <p:txBody>
          <a:bodyPr/>
          <a:lstStyle/>
          <a:p>
            <a:r>
              <a:rPr lang="en-US"/>
              <a:t>Review</a:t>
            </a:r>
          </a:p>
          <a:p>
            <a:pPr lvl="1"/>
            <a:r>
              <a:rPr lang="en-US"/>
              <a:t>Applications for Data Warehouses</a:t>
            </a:r>
          </a:p>
          <a:p>
            <a:pPr lvl="2"/>
            <a:r>
              <a:rPr lang="en-US"/>
              <a:t>Decision Support Systems (DSS)</a:t>
            </a:r>
          </a:p>
          <a:p>
            <a:pPr lvl="2"/>
            <a:r>
              <a:rPr lang="en-US"/>
              <a:t>OLAP (ROLAP, MOLAP)</a:t>
            </a:r>
          </a:p>
          <a:p>
            <a:pPr lvl="2"/>
            <a:r>
              <a:rPr lang="en-US"/>
              <a:t>Data Mining</a:t>
            </a:r>
          </a:p>
          <a:p>
            <a:pPr lvl="2"/>
            <a:r>
              <a:rPr lang="en-US"/>
              <a:t>Thanks again to lecture notes from Joachim Hammer of the University of Florida</a:t>
            </a:r>
          </a:p>
          <a:p>
            <a:r>
              <a:rPr lang="en-US"/>
              <a:t>More on OLAP and Data Mining Approaches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80002" name="Rectangle 2"/>
          <p:cNvSpPr>
            <a:spLocks noGrp="1" noChangeArrowheads="1"/>
          </p:cNvSpPr>
          <p:nvPr>
            <p:ph type="title"/>
          </p:nvPr>
        </p:nvSpPr>
        <p:spPr/>
        <p:txBody>
          <a:bodyPr/>
          <a:lstStyle/>
          <a:p>
            <a:pPr eaLnBrk="1" hangingPunct="1">
              <a:defRPr/>
            </a:pPr>
            <a:r>
              <a:rPr lang="en-US" smtClean="0">
                <a:cs typeface="+mj-cs"/>
              </a:rPr>
              <a:t>Cluster detection</a:t>
            </a:r>
          </a:p>
        </p:txBody>
      </p:sp>
      <p:sp>
        <p:nvSpPr>
          <p:cNvPr id="1280003" name="Rectangle 3"/>
          <p:cNvSpPr>
            <a:spLocks noGrp="1" noChangeArrowheads="1"/>
          </p:cNvSpPr>
          <p:nvPr>
            <p:ph type="body" idx="1"/>
          </p:nvPr>
        </p:nvSpPr>
        <p:spPr/>
        <p:txBody>
          <a:bodyPr/>
          <a:lstStyle/>
          <a:p>
            <a:pPr eaLnBrk="1" hangingPunct="1">
              <a:defRPr/>
            </a:pPr>
            <a:r>
              <a:rPr lang="en-US" smtClean="0">
                <a:cs typeface="+mn-cs"/>
              </a:rPr>
              <a:t>Finds data records that are similar to each other.</a:t>
            </a:r>
          </a:p>
          <a:p>
            <a:pPr eaLnBrk="1" hangingPunct="1">
              <a:defRPr/>
            </a:pPr>
            <a:r>
              <a:rPr lang="en-US" smtClean="0">
                <a:cs typeface="+mn-cs"/>
              </a:rPr>
              <a:t>K-nearest neighbors (where K represents the mathematical distance to the nearest similar record) is an example of one clustering algorithm</a:t>
            </a:r>
          </a:p>
          <a:p>
            <a:pPr eaLnBrk="1" hangingPunct="1">
              <a:defRPr/>
            </a:pPr>
            <a:endParaRPr lang="en-US" smtClean="0">
              <a:cs typeface="+mn-cs"/>
            </a:endParaRPr>
          </a:p>
        </p:txBody>
      </p:sp>
    </p:spTree>
    <p:extLst>
      <p:ext uri="{BB962C8B-B14F-4D97-AF65-F5344CB8AC3E}">
        <p14:creationId xmlns:p14="http://schemas.microsoft.com/office/powerpoint/2010/main" val="413186890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US" smtClean="0"/>
              <a:t>IS 257 – Fall 2012</a:t>
            </a:r>
            <a:endParaRPr lang="en-US"/>
          </a:p>
        </p:txBody>
      </p:sp>
      <p:sp>
        <p:nvSpPr>
          <p:cNvPr id="1220615" name="Rectangle 7"/>
          <p:cNvSpPr>
            <a:spLocks noGrp="1" noChangeArrowheads="1"/>
          </p:cNvSpPr>
          <p:nvPr>
            <p:ph type="title"/>
          </p:nvPr>
        </p:nvSpPr>
        <p:spPr/>
        <p:txBody>
          <a:bodyPr/>
          <a:lstStyle/>
          <a:p>
            <a:pPr eaLnBrk="1" hangingPunct="1">
              <a:defRPr/>
            </a:pPr>
            <a:r>
              <a:rPr lang="en-US" smtClean="0">
                <a:cs typeface="+mj-cs"/>
              </a:rPr>
              <a:t>Kohonen Network</a:t>
            </a:r>
          </a:p>
        </p:txBody>
      </p:sp>
      <p:sp>
        <p:nvSpPr>
          <p:cNvPr id="1220616" name="Rectangle 8"/>
          <p:cNvSpPr>
            <a:spLocks noGrp="1" noChangeArrowheads="1"/>
          </p:cNvSpPr>
          <p:nvPr>
            <p:ph type="body" idx="1"/>
          </p:nvPr>
        </p:nvSpPr>
        <p:spPr>
          <a:xfrm>
            <a:off x="457200" y="1219200"/>
            <a:ext cx="3581400" cy="4953000"/>
          </a:xfrm>
        </p:spPr>
        <p:txBody>
          <a:bodyPr/>
          <a:lstStyle/>
          <a:p>
            <a:pPr eaLnBrk="1" hangingPunct="1">
              <a:defRPr/>
            </a:pPr>
            <a:r>
              <a:rPr lang="en-US" smtClean="0">
                <a:cs typeface="+mn-cs"/>
              </a:rPr>
              <a:t>Description</a:t>
            </a:r>
          </a:p>
          <a:p>
            <a:pPr eaLnBrk="1" hangingPunct="1">
              <a:defRPr/>
            </a:pPr>
            <a:r>
              <a:rPr lang="en-US" smtClean="0">
                <a:cs typeface="+mn-cs"/>
              </a:rPr>
              <a:t>unsupervised</a:t>
            </a:r>
          </a:p>
          <a:p>
            <a:pPr eaLnBrk="1" hangingPunct="1">
              <a:defRPr/>
            </a:pPr>
            <a:r>
              <a:rPr lang="en-US" smtClean="0">
                <a:cs typeface="+mn-cs"/>
              </a:rPr>
              <a:t>seeks to describe dataset in terms of natural clusters of cases</a:t>
            </a:r>
          </a:p>
          <a:p>
            <a:pPr lvl="1" eaLnBrk="1" hangingPunct="1">
              <a:defRPr/>
            </a:pPr>
            <a:endParaRPr lang="en-US" smtClean="0"/>
          </a:p>
        </p:txBody>
      </p:sp>
      <p:pic>
        <p:nvPicPr>
          <p:cNvPr id="132100" name="Picture 4" descr="clus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971800"/>
            <a:ext cx="48783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2101" name="Object 5"/>
          <p:cNvGraphicFramePr>
            <a:graphicFrameLocks noChangeAspect="1"/>
          </p:cNvGraphicFramePr>
          <p:nvPr/>
        </p:nvGraphicFramePr>
        <p:xfrm>
          <a:off x="7848600" y="1524000"/>
          <a:ext cx="1066800" cy="1066800"/>
        </p:xfrm>
        <a:graphic>
          <a:graphicData uri="http://schemas.openxmlformats.org/presentationml/2006/ole">
            <mc:AlternateContent xmlns:mc="http://schemas.openxmlformats.org/markup-compatibility/2006">
              <mc:Choice xmlns:v="urn:schemas-microsoft-com:vml" Requires="v">
                <p:oleObj spid="_x0000_s1408005" name="Bitmap Image" r:id="rId5" imgW="3629532" imgH="3629532" progId="Paint.Picture">
                  <p:embed/>
                </p:oleObj>
              </mc:Choice>
              <mc:Fallback>
                <p:oleObj name="Bitmap Image" r:id="rId5" imgW="3629532" imgH="3629532"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1524000"/>
                        <a:ext cx="1066800" cy="10668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20614" name="Text Box 6"/>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37954362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81026" name="Rectangle 2"/>
          <p:cNvSpPr>
            <a:spLocks noGrp="1" noChangeArrowheads="1"/>
          </p:cNvSpPr>
          <p:nvPr>
            <p:ph type="title"/>
          </p:nvPr>
        </p:nvSpPr>
        <p:spPr/>
        <p:txBody>
          <a:bodyPr/>
          <a:lstStyle/>
          <a:p>
            <a:pPr eaLnBrk="1" hangingPunct="1">
              <a:defRPr/>
            </a:pPr>
            <a:r>
              <a:rPr lang="en-US" smtClean="0">
                <a:cs typeface="+mj-cs"/>
              </a:rPr>
              <a:t>Link analysis</a:t>
            </a:r>
          </a:p>
        </p:txBody>
      </p:sp>
      <p:sp>
        <p:nvSpPr>
          <p:cNvPr id="1281027" name="Rectangle 3"/>
          <p:cNvSpPr>
            <a:spLocks noGrp="1" noChangeArrowheads="1"/>
          </p:cNvSpPr>
          <p:nvPr>
            <p:ph type="body" idx="1"/>
          </p:nvPr>
        </p:nvSpPr>
        <p:spPr/>
        <p:txBody>
          <a:bodyPr/>
          <a:lstStyle/>
          <a:p>
            <a:pPr eaLnBrk="1" hangingPunct="1">
              <a:defRPr/>
            </a:pPr>
            <a:r>
              <a:rPr lang="en-US" smtClean="0">
                <a:cs typeface="+mn-cs"/>
              </a:rPr>
              <a:t>Follows relationships between records to discover patterns</a:t>
            </a:r>
          </a:p>
          <a:p>
            <a:pPr eaLnBrk="1" hangingPunct="1">
              <a:defRPr/>
            </a:pPr>
            <a:r>
              <a:rPr lang="en-US" smtClean="0">
                <a:cs typeface="+mn-cs"/>
              </a:rPr>
              <a:t>Link analysis can provide the basis for various affinity marketing programs</a:t>
            </a:r>
          </a:p>
          <a:p>
            <a:pPr eaLnBrk="1" hangingPunct="1">
              <a:defRPr/>
            </a:pPr>
            <a:r>
              <a:rPr lang="en-US" smtClean="0">
                <a:cs typeface="+mn-cs"/>
              </a:rPr>
              <a:t>Similar to Markov transition analysis methods where probabilities are calculated for each observed transition.</a:t>
            </a:r>
          </a:p>
        </p:txBody>
      </p:sp>
    </p:spTree>
    <p:extLst>
      <p:ext uri="{BB962C8B-B14F-4D97-AF65-F5344CB8AC3E}">
        <p14:creationId xmlns:p14="http://schemas.microsoft.com/office/powerpoint/2010/main" val="375507100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74882" name="Rectangle 2"/>
          <p:cNvSpPr>
            <a:spLocks noGrp="1" noChangeArrowheads="1"/>
          </p:cNvSpPr>
          <p:nvPr>
            <p:ph type="title"/>
          </p:nvPr>
        </p:nvSpPr>
        <p:spPr/>
        <p:txBody>
          <a:bodyPr/>
          <a:lstStyle/>
          <a:p>
            <a:pPr eaLnBrk="1" hangingPunct="1">
              <a:defRPr/>
            </a:pPr>
            <a:r>
              <a:rPr lang="en-US" sz="2400" smtClean="0">
                <a:cs typeface="+mj-cs"/>
              </a:rPr>
              <a:t>Decision trees and rule induction algorithms</a:t>
            </a:r>
          </a:p>
        </p:txBody>
      </p:sp>
      <p:sp>
        <p:nvSpPr>
          <p:cNvPr id="1274883" name="Rectangle 3"/>
          <p:cNvSpPr>
            <a:spLocks noGrp="1" noChangeArrowheads="1"/>
          </p:cNvSpPr>
          <p:nvPr>
            <p:ph type="body" idx="1"/>
          </p:nvPr>
        </p:nvSpPr>
        <p:spPr/>
        <p:txBody>
          <a:bodyPr/>
          <a:lstStyle/>
          <a:p>
            <a:pPr eaLnBrk="1" hangingPunct="1">
              <a:defRPr/>
            </a:pPr>
            <a:r>
              <a:rPr lang="en-US" smtClean="0">
                <a:cs typeface="+mn-cs"/>
              </a:rPr>
              <a:t>Pulls rules out of a mass of data using classification and regression trees (CART) or Chi-Square automatic interaction detectors (CHAID)</a:t>
            </a:r>
          </a:p>
          <a:p>
            <a:pPr eaLnBrk="1" hangingPunct="1">
              <a:defRPr/>
            </a:pPr>
            <a:r>
              <a:rPr lang="en-US" smtClean="0">
                <a:cs typeface="+mn-cs"/>
              </a:rPr>
              <a:t>These algorithms produce explicit rules, which make understanding the results simpler</a:t>
            </a:r>
          </a:p>
        </p:txBody>
      </p:sp>
    </p:spTree>
    <p:extLst>
      <p:ext uri="{BB962C8B-B14F-4D97-AF65-F5344CB8AC3E}">
        <p14:creationId xmlns:p14="http://schemas.microsoft.com/office/powerpoint/2010/main" val="182889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quarter" idx="10"/>
          </p:nvPr>
        </p:nvSpPr>
        <p:spPr/>
        <p:txBody>
          <a:bodyPr/>
          <a:lstStyle/>
          <a:p>
            <a:pPr>
              <a:defRPr/>
            </a:pPr>
            <a:r>
              <a:rPr lang="en-US" smtClean="0"/>
              <a:t>IS 257 – Fall 2012</a:t>
            </a:r>
            <a:endParaRPr lang="en-US"/>
          </a:p>
        </p:txBody>
      </p:sp>
      <p:sp>
        <p:nvSpPr>
          <p:cNvPr id="1217538" name="Rectangle 2"/>
          <p:cNvSpPr>
            <a:spLocks noGrp="1" noChangeArrowheads="1"/>
          </p:cNvSpPr>
          <p:nvPr>
            <p:ph type="title"/>
          </p:nvPr>
        </p:nvSpPr>
        <p:spPr/>
        <p:txBody>
          <a:bodyPr/>
          <a:lstStyle/>
          <a:p>
            <a:pPr algn="ctr" eaLnBrk="1" hangingPunct="1">
              <a:defRPr/>
            </a:pPr>
            <a:r>
              <a:rPr lang="en-US" smtClean="0">
                <a:cs typeface="+mj-cs"/>
              </a:rPr>
              <a:t>Rule Induction</a:t>
            </a:r>
          </a:p>
        </p:txBody>
      </p:sp>
      <p:sp>
        <p:nvSpPr>
          <p:cNvPr id="1217539" name="Rectangle 3"/>
          <p:cNvSpPr>
            <a:spLocks noGrp="1" noChangeArrowheads="1"/>
          </p:cNvSpPr>
          <p:nvPr>
            <p:ph type="body" sz="half" idx="1"/>
          </p:nvPr>
        </p:nvSpPr>
        <p:spPr/>
        <p:txBody>
          <a:bodyPr/>
          <a:lstStyle/>
          <a:p>
            <a:pPr eaLnBrk="1" hangingPunct="1">
              <a:lnSpc>
                <a:spcPct val="80000"/>
              </a:lnSpc>
              <a:defRPr/>
            </a:pPr>
            <a:r>
              <a:rPr lang="en-US" sz="2800" smtClean="0">
                <a:cs typeface="+mn-cs"/>
              </a:rPr>
              <a:t>Description</a:t>
            </a:r>
          </a:p>
          <a:p>
            <a:pPr lvl="1" eaLnBrk="1" hangingPunct="1">
              <a:lnSpc>
                <a:spcPct val="80000"/>
              </a:lnSpc>
              <a:defRPr/>
            </a:pPr>
            <a:r>
              <a:rPr lang="en-US" sz="2000" smtClean="0">
                <a:latin typeface="Times" charset="0"/>
              </a:rPr>
              <a:t>Produces decision trees:</a:t>
            </a:r>
          </a:p>
          <a:p>
            <a:pPr lvl="2" eaLnBrk="1" hangingPunct="1">
              <a:lnSpc>
                <a:spcPct val="80000"/>
              </a:lnSpc>
              <a:defRPr/>
            </a:pPr>
            <a:r>
              <a:rPr lang="en-US" sz="1800" smtClean="0">
                <a:latin typeface="Times" charset="0"/>
              </a:rPr>
              <a:t> income &lt; $40K</a:t>
            </a:r>
          </a:p>
          <a:p>
            <a:pPr lvl="3" eaLnBrk="1" hangingPunct="1">
              <a:lnSpc>
                <a:spcPct val="80000"/>
              </a:lnSpc>
              <a:defRPr/>
            </a:pPr>
            <a:r>
              <a:rPr lang="en-US" sz="1600" smtClean="0">
                <a:latin typeface="Times" charset="0"/>
              </a:rPr>
              <a:t>job &gt; 5 yrs then </a:t>
            </a:r>
            <a:r>
              <a:rPr lang="en-US" sz="1600" i="1" smtClean="0">
                <a:latin typeface="Times" charset="0"/>
              </a:rPr>
              <a:t>good risk</a:t>
            </a:r>
          </a:p>
          <a:p>
            <a:pPr lvl="3" eaLnBrk="1" hangingPunct="1">
              <a:lnSpc>
                <a:spcPct val="80000"/>
              </a:lnSpc>
              <a:defRPr/>
            </a:pPr>
            <a:r>
              <a:rPr lang="en-US" sz="1600" smtClean="0">
                <a:latin typeface="Times" charset="0"/>
              </a:rPr>
              <a:t>job &lt; 5 yrs then </a:t>
            </a:r>
            <a:r>
              <a:rPr lang="en-US" sz="1600" i="1" smtClean="0">
                <a:latin typeface="Times" charset="0"/>
              </a:rPr>
              <a:t>bad risk</a:t>
            </a:r>
          </a:p>
          <a:p>
            <a:pPr lvl="2" eaLnBrk="1" hangingPunct="1">
              <a:lnSpc>
                <a:spcPct val="80000"/>
              </a:lnSpc>
              <a:defRPr/>
            </a:pPr>
            <a:r>
              <a:rPr lang="en-US" sz="1800" smtClean="0">
                <a:latin typeface="Times" charset="0"/>
              </a:rPr>
              <a:t>income &gt; $40K</a:t>
            </a:r>
          </a:p>
          <a:p>
            <a:pPr lvl="3" eaLnBrk="1" hangingPunct="1">
              <a:lnSpc>
                <a:spcPct val="80000"/>
              </a:lnSpc>
              <a:defRPr/>
            </a:pPr>
            <a:r>
              <a:rPr lang="en-US" sz="1600" smtClean="0">
                <a:latin typeface="Times" charset="0"/>
              </a:rPr>
              <a:t>high debt then </a:t>
            </a:r>
            <a:r>
              <a:rPr lang="en-US" sz="1600" i="1" smtClean="0">
                <a:latin typeface="Times" charset="0"/>
              </a:rPr>
              <a:t>bad risk</a:t>
            </a:r>
          </a:p>
          <a:p>
            <a:pPr lvl="3" eaLnBrk="1" hangingPunct="1">
              <a:lnSpc>
                <a:spcPct val="80000"/>
              </a:lnSpc>
              <a:defRPr/>
            </a:pPr>
            <a:r>
              <a:rPr lang="en-US" sz="1600" smtClean="0">
                <a:latin typeface="Times" charset="0"/>
              </a:rPr>
              <a:t>low debt then </a:t>
            </a:r>
            <a:r>
              <a:rPr lang="en-US" sz="1600" i="1" smtClean="0">
                <a:latin typeface="Times" charset="0"/>
              </a:rPr>
              <a:t>good risk</a:t>
            </a:r>
          </a:p>
          <a:p>
            <a:pPr lvl="1" eaLnBrk="1" hangingPunct="1">
              <a:defRPr/>
            </a:pPr>
            <a:r>
              <a:rPr lang="en-US" sz="2000" smtClean="0"/>
              <a:t>Or Rule Sets:</a:t>
            </a:r>
            <a:endParaRPr lang="en-US" sz="1800" smtClean="0"/>
          </a:p>
          <a:p>
            <a:pPr lvl="2" eaLnBrk="1" hangingPunct="1">
              <a:defRPr/>
            </a:pPr>
            <a:r>
              <a:rPr lang="en-US" sz="1600" smtClean="0"/>
              <a:t>Rule #1 for good risk:</a:t>
            </a:r>
          </a:p>
          <a:p>
            <a:pPr lvl="3" eaLnBrk="1" hangingPunct="1">
              <a:defRPr/>
            </a:pPr>
            <a:r>
              <a:rPr lang="en-US" sz="1400" smtClean="0"/>
              <a:t>if income &gt; $40K</a:t>
            </a:r>
          </a:p>
          <a:p>
            <a:pPr lvl="3" eaLnBrk="1" hangingPunct="1">
              <a:defRPr/>
            </a:pPr>
            <a:r>
              <a:rPr lang="en-US" sz="1400" smtClean="0"/>
              <a:t>if low debt</a:t>
            </a:r>
          </a:p>
          <a:p>
            <a:pPr lvl="2" eaLnBrk="1" hangingPunct="1">
              <a:defRPr/>
            </a:pPr>
            <a:r>
              <a:rPr lang="en-US" sz="1600" smtClean="0"/>
              <a:t>Rule #2 for good risk:</a:t>
            </a:r>
          </a:p>
          <a:p>
            <a:pPr lvl="3" eaLnBrk="1" hangingPunct="1">
              <a:defRPr/>
            </a:pPr>
            <a:r>
              <a:rPr lang="en-US" sz="1400" smtClean="0"/>
              <a:t>if income &lt; $40K</a:t>
            </a:r>
          </a:p>
          <a:p>
            <a:pPr lvl="3" eaLnBrk="1" hangingPunct="1">
              <a:defRPr/>
            </a:pPr>
            <a:r>
              <a:rPr lang="en-US" sz="1400" smtClean="0"/>
              <a:t>if job &gt; 5 years</a:t>
            </a:r>
            <a:endParaRPr lang="en-US" smtClean="0">
              <a:latin typeface="Times" charset="0"/>
            </a:endParaRPr>
          </a:p>
        </p:txBody>
      </p:sp>
      <p:graphicFrame>
        <p:nvGraphicFramePr>
          <p:cNvPr id="138244" name="Object 4"/>
          <p:cNvGraphicFramePr>
            <a:graphicFrameLocks noGrp="1" noChangeAspect="1"/>
          </p:cNvGraphicFramePr>
          <p:nvPr>
            <p:ph sz="half" idx="2"/>
          </p:nvPr>
        </p:nvGraphicFramePr>
        <p:xfrm>
          <a:off x="7620000" y="1066800"/>
          <a:ext cx="1295400" cy="1295400"/>
        </p:xfrm>
        <a:graphic>
          <a:graphicData uri="http://schemas.openxmlformats.org/presentationml/2006/ole">
            <mc:AlternateContent xmlns:mc="http://schemas.openxmlformats.org/markup-compatibility/2006">
              <mc:Choice xmlns:v="urn:schemas-microsoft-com:vml" Requires="v">
                <p:oleObj spid="_x0000_s1409029"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1066800"/>
                        <a:ext cx="1295400" cy="12954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pic>
        <p:nvPicPr>
          <p:cNvPr id="138245" name="Picture 5" descr="credi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362200"/>
            <a:ext cx="4343400" cy="407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7542" name="Text Box 6"/>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243812113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IS 257 – Fall 2012</a:t>
            </a:r>
            <a:endParaRPr lang="en-US"/>
          </a:p>
        </p:txBody>
      </p:sp>
      <p:sp>
        <p:nvSpPr>
          <p:cNvPr id="1218566" name="Rectangle 6"/>
          <p:cNvSpPr>
            <a:spLocks noGrp="1" noChangeArrowheads="1"/>
          </p:cNvSpPr>
          <p:nvPr>
            <p:ph type="title"/>
          </p:nvPr>
        </p:nvSpPr>
        <p:spPr/>
        <p:txBody>
          <a:bodyPr/>
          <a:lstStyle/>
          <a:p>
            <a:pPr eaLnBrk="1" hangingPunct="1">
              <a:defRPr/>
            </a:pPr>
            <a:r>
              <a:rPr lang="en-US" smtClean="0">
                <a:cs typeface="+mj-cs"/>
              </a:rPr>
              <a:t>Rule Induction</a:t>
            </a:r>
          </a:p>
        </p:txBody>
      </p:sp>
      <p:sp>
        <p:nvSpPr>
          <p:cNvPr id="1218567" name="Rectangle 7"/>
          <p:cNvSpPr>
            <a:spLocks noGrp="1" noChangeArrowheads="1"/>
          </p:cNvSpPr>
          <p:nvPr>
            <p:ph type="body" idx="1"/>
          </p:nvPr>
        </p:nvSpPr>
        <p:spPr/>
        <p:txBody>
          <a:bodyPr/>
          <a:lstStyle/>
          <a:p>
            <a:pPr eaLnBrk="1" hangingPunct="1">
              <a:defRPr/>
            </a:pPr>
            <a:r>
              <a:rPr lang="en-US" smtClean="0">
                <a:cs typeface="+mn-cs"/>
              </a:rPr>
              <a:t>Description</a:t>
            </a:r>
          </a:p>
          <a:p>
            <a:pPr eaLnBrk="1" hangingPunct="1">
              <a:defRPr/>
            </a:pPr>
            <a:r>
              <a:rPr lang="en-US" smtClean="0">
                <a:cs typeface="+mn-cs"/>
              </a:rPr>
              <a:t>Intuitive output</a:t>
            </a:r>
          </a:p>
          <a:p>
            <a:pPr eaLnBrk="1" hangingPunct="1">
              <a:defRPr/>
            </a:pPr>
            <a:r>
              <a:rPr lang="en-US" smtClean="0">
                <a:cs typeface="+mn-cs"/>
              </a:rPr>
              <a:t>Handles all forms of numeric data, as well as non-numeric (symbolic) data</a:t>
            </a:r>
          </a:p>
          <a:p>
            <a:pPr eaLnBrk="1" hangingPunct="1">
              <a:defRPr/>
            </a:pPr>
            <a:endParaRPr lang="en-US" smtClean="0">
              <a:cs typeface="+mn-cs"/>
            </a:endParaRPr>
          </a:p>
          <a:p>
            <a:pPr eaLnBrk="1" hangingPunct="1">
              <a:defRPr/>
            </a:pPr>
            <a:r>
              <a:rPr lang="en-US" smtClean="0">
                <a:cs typeface="+mn-cs"/>
              </a:rPr>
              <a:t>C5 Algorithm a special case of rule induction</a:t>
            </a:r>
          </a:p>
          <a:p>
            <a:pPr eaLnBrk="1" hangingPunct="1">
              <a:defRPr/>
            </a:pPr>
            <a:r>
              <a:rPr lang="en-US" smtClean="0">
                <a:cs typeface="+mn-cs"/>
              </a:rPr>
              <a:t>Target variable must be symbolic</a:t>
            </a:r>
          </a:p>
        </p:txBody>
      </p:sp>
      <p:graphicFrame>
        <p:nvGraphicFramePr>
          <p:cNvPr id="140292" name="Object 4"/>
          <p:cNvGraphicFramePr>
            <a:graphicFrameLocks noChangeAspect="1"/>
          </p:cNvGraphicFramePr>
          <p:nvPr/>
        </p:nvGraphicFramePr>
        <p:xfrm>
          <a:off x="7848600" y="1371600"/>
          <a:ext cx="1066800" cy="1066800"/>
        </p:xfrm>
        <a:graphic>
          <a:graphicData uri="http://schemas.openxmlformats.org/presentationml/2006/ole">
            <mc:AlternateContent xmlns:mc="http://schemas.openxmlformats.org/markup-compatibility/2006">
              <mc:Choice xmlns:v="urn:schemas-microsoft-com:vml" Requires="v">
                <p:oleObj spid="_x0000_s1410053"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1371600"/>
                        <a:ext cx="1066800" cy="10668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18565" name="Text Box 5"/>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174906111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US" smtClean="0"/>
              <a:t>IS 257 – Fall 2012</a:t>
            </a:r>
            <a:endParaRPr lang="en-US"/>
          </a:p>
        </p:txBody>
      </p:sp>
      <p:sp>
        <p:nvSpPr>
          <p:cNvPr id="1219591" name="Rectangle 7"/>
          <p:cNvSpPr>
            <a:spLocks noGrp="1" noChangeArrowheads="1"/>
          </p:cNvSpPr>
          <p:nvPr>
            <p:ph type="title"/>
          </p:nvPr>
        </p:nvSpPr>
        <p:spPr/>
        <p:txBody>
          <a:bodyPr/>
          <a:lstStyle/>
          <a:p>
            <a:pPr eaLnBrk="1" hangingPunct="1">
              <a:defRPr/>
            </a:pPr>
            <a:r>
              <a:rPr lang="en-US" smtClean="0">
                <a:cs typeface="+mj-cs"/>
              </a:rPr>
              <a:t>Apriori </a:t>
            </a:r>
          </a:p>
        </p:txBody>
      </p:sp>
      <p:sp>
        <p:nvSpPr>
          <p:cNvPr id="1219592" name="Rectangle 8"/>
          <p:cNvSpPr>
            <a:spLocks noGrp="1" noChangeArrowheads="1"/>
          </p:cNvSpPr>
          <p:nvPr>
            <p:ph type="body" idx="1"/>
          </p:nvPr>
        </p:nvSpPr>
        <p:spPr/>
        <p:txBody>
          <a:bodyPr/>
          <a:lstStyle/>
          <a:p>
            <a:pPr eaLnBrk="1" hangingPunct="1">
              <a:defRPr/>
            </a:pPr>
            <a:r>
              <a:rPr lang="en-US" smtClean="0">
                <a:cs typeface="+mn-cs"/>
              </a:rPr>
              <a:t>Description</a:t>
            </a:r>
          </a:p>
          <a:p>
            <a:pPr eaLnBrk="1" hangingPunct="1">
              <a:defRPr/>
            </a:pPr>
            <a:r>
              <a:rPr lang="en-US" smtClean="0">
                <a:cs typeface="+mn-cs"/>
              </a:rPr>
              <a:t>Seeks association rules in dataset</a:t>
            </a:r>
          </a:p>
          <a:p>
            <a:pPr eaLnBrk="1" hangingPunct="1">
              <a:defRPr/>
            </a:pPr>
            <a:r>
              <a:rPr lang="ja-JP" altLang="en-US" smtClean="0">
                <a:latin typeface="Arial"/>
                <a:cs typeface="+mn-cs"/>
              </a:rPr>
              <a:t>‘</a:t>
            </a:r>
            <a:r>
              <a:rPr lang="en-US" smtClean="0">
                <a:cs typeface="+mn-cs"/>
              </a:rPr>
              <a:t>Market basket</a:t>
            </a:r>
            <a:r>
              <a:rPr lang="ja-JP" altLang="en-US" smtClean="0">
                <a:latin typeface="Arial"/>
                <a:cs typeface="+mn-cs"/>
              </a:rPr>
              <a:t>’</a:t>
            </a:r>
            <a:r>
              <a:rPr lang="en-US" smtClean="0">
                <a:cs typeface="+mn-cs"/>
              </a:rPr>
              <a:t> analysis</a:t>
            </a:r>
          </a:p>
          <a:p>
            <a:pPr eaLnBrk="1" hangingPunct="1">
              <a:defRPr/>
            </a:pPr>
            <a:r>
              <a:rPr lang="en-US" smtClean="0">
                <a:cs typeface="+mn-cs"/>
              </a:rPr>
              <a:t>Sequence discovery</a:t>
            </a:r>
          </a:p>
        </p:txBody>
      </p:sp>
      <p:pic>
        <p:nvPicPr>
          <p:cNvPr id="142340" name="Picture 4" descr="bask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657600"/>
            <a:ext cx="48783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2341" name="Object 5"/>
          <p:cNvGraphicFramePr>
            <a:graphicFrameLocks noChangeAspect="1"/>
          </p:cNvGraphicFramePr>
          <p:nvPr/>
        </p:nvGraphicFramePr>
        <p:xfrm>
          <a:off x="7848600" y="1524000"/>
          <a:ext cx="1066800" cy="1066800"/>
        </p:xfrm>
        <a:graphic>
          <a:graphicData uri="http://schemas.openxmlformats.org/presentationml/2006/ole">
            <mc:AlternateContent xmlns:mc="http://schemas.openxmlformats.org/markup-compatibility/2006">
              <mc:Choice xmlns:v="urn:schemas-microsoft-com:vml" Requires="v">
                <p:oleObj spid="_x0000_s1411077" name="Bitmap Image" r:id="rId5" imgW="3629532" imgH="3629532" progId="Paint.Picture">
                  <p:embed/>
                </p:oleObj>
              </mc:Choice>
              <mc:Fallback>
                <p:oleObj name="Bitmap Image" r:id="rId5" imgW="3629532" imgH="3629532"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1524000"/>
                        <a:ext cx="1066800" cy="10668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19590" name="Text Box 6"/>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165279295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75906" name="Rectangle 2"/>
          <p:cNvSpPr>
            <a:spLocks noGrp="1" noChangeArrowheads="1"/>
          </p:cNvSpPr>
          <p:nvPr>
            <p:ph type="title"/>
          </p:nvPr>
        </p:nvSpPr>
        <p:spPr/>
        <p:txBody>
          <a:bodyPr/>
          <a:lstStyle/>
          <a:p>
            <a:pPr eaLnBrk="1" hangingPunct="1">
              <a:defRPr/>
            </a:pPr>
            <a:r>
              <a:rPr lang="en-US" smtClean="0">
                <a:cs typeface="+mj-cs"/>
              </a:rPr>
              <a:t>Neural Networks</a:t>
            </a:r>
          </a:p>
        </p:txBody>
      </p:sp>
      <p:sp>
        <p:nvSpPr>
          <p:cNvPr id="1275907" name="Rectangle 3"/>
          <p:cNvSpPr>
            <a:spLocks noGrp="1" noChangeArrowheads="1"/>
          </p:cNvSpPr>
          <p:nvPr>
            <p:ph type="body" idx="1"/>
          </p:nvPr>
        </p:nvSpPr>
        <p:spPr/>
        <p:txBody>
          <a:bodyPr/>
          <a:lstStyle/>
          <a:p>
            <a:pPr eaLnBrk="1" hangingPunct="1">
              <a:defRPr/>
            </a:pPr>
            <a:r>
              <a:rPr lang="en-US" smtClean="0">
                <a:cs typeface="+mn-cs"/>
              </a:rPr>
              <a:t>Attempt to model neurons in the brain</a:t>
            </a:r>
          </a:p>
          <a:p>
            <a:pPr eaLnBrk="1" hangingPunct="1">
              <a:defRPr/>
            </a:pPr>
            <a:r>
              <a:rPr lang="en-US" smtClean="0">
                <a:cs typeface="+mn-cs"/>
              </a:rPr>
              <a:t>Learn from a training set and then can be used to detect patterns inherent in that training set</a:t>
            </a:r>
          </a:p>
          <a:p>
            <a:pPr eaLnBrk="1" hangingPunct="1">
              <a:defRPr/>
            </a:pPr>
            <a:r>
              <a:rPr lang="en-US" smtClean="0">
                <a:cs typeface="+mn-cs"/>
              </a:rPr>
              <a:t>Neural nets are effective when the data is shapeless and lacking any apparent patterns</a:t>
            </a:r>
          </a:p>
          <a:p>
            <a:pPr eaLnBrk="1" hangingPunct="1">
              <a:defRPr/>
            </a:pPr>
            <a:r>
              <a:rPr lang="en-US" smtClean="0">
                <a:cs typeface="+mn-cs"/>
              </a:rPr>
              <a:t>May be hard to understand results</a:t>
            </a:r>
          </a:p>
        </p:txBody>
      </p:sp>
    </p:spTree>
    <p:extLst>
      <p:ext uri="{BB962C8B-B14F-4D97-AF65-F5344CB8AC3E}">
        <p14:creationId xmlns:p14="http://schemas.microsoft.com/office/powerpoint/2010/main" val="2871336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quarter" idx="10"/>
          </p:nvPr>
        </p:nvSpPr>
        <p:spPr/>
        <p:txBody>
          <a:bodyPr/>
          <a:lstStyle/>
          <a:p>
            <a:pPr>
              <a:defRPr/>
            </a:pPr>
            <a:r>
              <a:rPr lang="en-US" smtClean="0"/>
              <a:t>IS 257 – Fall 2012</a:t>
            </a:r>
            <a:endParaRPr lang="en-US"/>
          </a:p>
        </p:txBody>
      </p:sp>
      <p:sp>
        <p:nvSpPr>
          <p:cNvPr id="1215490" name="Rectangle 2"/>
          <p:cNvSpPr>
            <a:spLocks noGrp="1" noChangeArrowheads="1"/>
          </p:cNvSpPr>
          <p:nvPr>
            <p:ph type="title"/>
          </p:nvPr>
        </p:nvSpPr>
        <p:spPr/>
        <p:txBody>
          <a:bodyPr/>
          <a:lstStyle/>
          <a:p>
            <a:pPr algn="ctr" eaLnBrk="1" hangingPunct="1">
              <a:defRPr/>
            </a:pPr>
            <a:r>
              <a:rPr lang="en-US" smtClean="0">
                <a:cs typeface="+mj-cs"/>
              </a:rPr>
              <a:t>Neural Network</a:t>
            </a:r>
          </a:p>
        </p:txBody>
      </p:sp>
      <p:graphicFrame>
        <p:nvGraphicFramePr>
          <p:cNvPr id="146435" name="Object 29"/>
          <p:cNvGraphicFramePr>
            <a:graphicFrameLocks noGrp="1" noChangeAspect="1"/>
          </p:cNvGraphicFramePr>
          <p:nvPr>
            <p:ph idx="1"/>
          </p:nvPr>
        </p:nvGraphicFramePr>
        <p:xfrm>
          <a:off x="7620000" y="1143000"/>
          <a:ext cx="1371600" cy="1371600"/>
        </p:xfrm>
        <a:graphic>
          <a:graphicData uri="http://schemas.openxmlformats.org/presentationml/2006/ole">
            <mc:AlternateContent xmlns:mc="http://schemas.openxmlformats.org/markup-compatibility/2006">
              <mc:Choice xmlns:v="urn:schemas-microsoft-com:vml" Requires="v">
                <p:oleObj spid="_x0000_s1412101"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1143000"/>
                        <a:ext cx="1371600" cy="13716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grpSp>
        <p:nvGrpSpPr>
          <p:cNvPr id="146436" name="Group 3"/>
          <p:cNvGrpSpPr>
            <a:grpSpLocks/>
          </p:cNvGrpSpPr>
          <p:nvPr/>
        </p:nvGrpSpPr>
        <p:grpSpPr bwMode="auto">
          <a:xfrm>
            <a:off x="1752600" y="1295400"/>
            <a:ext cx="5715000" cy="4648200"/>
            <a:chOff x="1728" y="1776"/>
            <a:chExt cx="2688" cy="1960"/>
          </a:xfrm>
        </p:grpSpPr>
        <p:sp>
          <p:nvSpPr>
            <p:cNvPr id="1215492" name="AutoShape 4"/>
            <p:cNvSpPr>
              <a:spLocks noChangeArrowheads="1"/>
            </p:cNvSpPr>
            <p:nvPr/>
          </p:nvSpPr>
          <p:spPr bwMode="auto">
            <a:xfrm>
              <a:off x="1728" y="1776"/>
              <a:ext cx="2688" cy="1960"/>
            </a:xfrm>
            <a:prstGeom prst="roundRect">
              <a:avLst>
                <a:gd name="adj" fmla="val 12495"/>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146439" name="Group 5"/>
            <p:cNvGrpSpPr>
              <a:grpSpLocks/>
            </p:cNvGrpSpPr>
            <p:nvPr/>
          </p:nvGrpSpPr>
          <p:grpSpPr bwMode="auto">
            <a:xfrm>
              <a:off x="1968" y="1776"/>
              <a:ext cx="2201" cy="1768"/>
              <a:chOff x="1968" y="1776"/>
              <a:chExt cx="2201" cy="1768"/>
            </a:xfrm>
          </p:grpSpPr>
          <p:sp>
            <p:nvSpPr>
              <p:cNvPr id="1215494" name="Oval 6"/>
              <p:cNvSpPr>
                <a:spLocks noChangeArrowheads="1"/>
              </p:cNvSpPr>
              <p:nvPr/>
            </p:nvSpPr>
            <p:spPr bwMode="auto">
              <a:xfrm>
                <a:off x="1968" y="1968"/>
                <a:ext cx="184" cy="184"/>
              </a:xfrm>
              <a:prstGeom prst="ellipse">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495" name="Oval 7"/>
              <p:cNvSpPr>
                <a:spLocks noChangeArrowheads="1"/>
              </p:cNvSpPr>
              <p:nvPr/>
            </p:nvSpPr>
            <p:spPr bwMode="auto">
              <a:xfrm>
                <a:off x="1968" y="2448"/>
                <a:ext cx="184" cy="184"/>
              </a:xfrm>
              <a:prstGeom prst="ellipse">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496" name="Oval 8"/>
              <p:cNvSpPr>
                <a:spLocks noChangeArrowheads="1"/>
              </p:cNvSpPr>
              <p:nvPr/>
            </p:nvSpPr>
            <p:spPr bwMode="auto">
              <a:xfrm>
                <a:off x="2640" y="2688"/>
                <a:ext cx="184" cy="184"/>
              </a:xfrm>
              <a:prstGeom prst="ellipse">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497" name="Oval 9"/>
              <p:cNvSpPr>
                <a:spLocks noChangeArrowheads="1"/>
              </p:cNvSpPr>
              <p:nvPr/>
            </p:nvSpPr>
            <p:spPr bwMode="auto">
              <a:xfrm>
                <a:off x="1968" y="2928"/>
                <a:ext cx="184" cy="184"/>
              </a:xfrm>
              <a:prstGeom prst="ellipse">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498" name="Oval 10"/>
              <p:cNvSpPr>
                <a:spLocks noChangeArrowheads="1"/>
              </p:cNvSpPr>
              <p:nvPr/>
            </p:nvSpPr>
            <p:spPr bwMode="auto">
              <a:xfrm>
                <a:off x="1968" y="3360"/>
                <a:ext cx="184" cy="184"/>
              </a:xfrm>
              <a:prstGeom prst="ellipse">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499" name="Oval 11"/>
              <p:cNvSpPr>
                <a:spLocks noChangeArrowheads="1"/>
              </p:cNvSpPr>
              <p:nvPr/>
            </p:nvSpPr>
            <p:spPr bwMode="auto">
              <a:xfrm>
                <a:off x="2640" y="3120"/>
                <a:ext cx="184" cy="183"/>
              </a:xfrm>
              <a:prstGeom prst="ellipse">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0" name="Oval 12"/>
              <p:cNvSpPr>
                <a:spLocks noChangeArrowheads="1"/>
              </p:cNvSpPr>
              <p:nvPr/>
            </p:nvSpPr>
            <p:spPr bwMode="auto">
              <a:xfrm>
                <a:off x="2640" y="2208"/>
                <a:ext cx="184" cy="184"/>
              </a:xfrm>
              <a:prstGeom prst="ellipse">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1" name="Oval 13"/>
              <p:cNvSpPr>
                <a:spLocks noChangeArrowheads="1"/>
              </p:cNvSpPr>
              <p:nvPr/>
            </p:nvSpPr>
            <p:spPr bwMode="auto">
              <a:xfrm>
                <a:off x="3408" y="2688"/>
                <a:ext cx="184" cy="184"/>
              </a:xfrm>
              <a:prstGeom prst="ellipse">
                <a:avLst/>
              </a:prstGeom>
              <a:solidFill>
                <a:srgbClr val="80808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2" name="Line 14"/>
              <p:cNvSpPr>
                <a:spLocks noChangeShapeType="1"/>
              </p:cNvSpPr>
              <p:nvPr/>
            </p:nvSpPr>
            <p:spPr bwMode="auto">
              <a:xfrm>
                <a:off x="2156" y="2060"/>
                <a:ext cx="480"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3" name="Line 15"/>
              <p:cNvSpPr>
                <a:spLocks noChangeShapeType="1"/>
              </p:cNvSpPr>
              <p:nvPr/>
            </p:nvSpPr>
            <p:spPr bwMode="auto">
              <a:xfrm flipV="1">
                <a:off x="2156" y="2300"/>
                <a:ext cx="48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4" name="Line 16"/>
              <p:cNvSpPr>
                <a:spLocks noChangeShapeType="1"/>
              </p:cNvSpPr>
              <p:nvPr/>
            </p:nvSpPr>
            <p:spPr bwMode="auto">
              <a:xfrm flipV="1">
                <a:off x="2156" y="2300"/>
                <a:ext cx="480" cy="72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5" name="Line 17"/>
              <p:cNvSpPr>
                <a:spLocks noChangeShapeType="1"/>
              </p:cNvSpPr>
              <p:nvPr/>
            </p:nvSpPr>
            <p:spPr bwMode="auto">
              <a:xfrm>
                <a:off x="2156" y="3020"/>
                <a:ext cx="480" cy="1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6" name="Line 18"/>
              <p:cNvSpPr>
                <a:spLocks noChangeShapeType="1"/>
              </p:cNvSpPr>
              <p:nvPr/>
            </p:nvSpPr>
            <p:spPr bwMode="auto">
              <a:xfrm>
                <a:off x="2156" y="2540"/>
                <a:ext cx="48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7" name="Line 19"/>
              <p:cNvSpPr>
                <a:spLocks noChangeShapeType="1"/>
              </p:cNvSpPr>
              <p:nvPr/>
            </p:nvSpPr>
            <p:spPr bwMode="auto">
              <a:xfrm flipV="1">
                <a:off x="2156" y="3212"/>
                <a:ext cx="48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8" name="Line 20"/>
              <p:cNvSpPr>
                <a:spLocks noChangeShapeType="1"/>
              </p:cNvSpPr>
              <p:nvPr/>
            </p:nvSpPr>
            <p:spPr bwMode="auto">
              <a:xfrm flipV="1">
                <a:off x="2156" y="2780"/>
                <a:ext cx="480" cy="67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09" name="Line 21"/>
              <p:cNvSpPr>
                <a:spLocks noChangeShapeType="1"/>
              </p:cNvSpPr>
              <p:nvPr/>
            </p:nvSpPr>
            <p:spPr bwMode="auto">
              <a:xfrm>
                <a:off x="2828" y="2300"/>
                <a:ext cx="576" cy="48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10" name="Line 22"/>
              <p:cNvSpPr>
                <a:spLocks noChangeShapeType="1"/>
              </p:cNvSpPr>
              <p:nvPr/>
            </p:nvSpPr>
            <p:spPr bwMode="auto">
              <a:xfrm>
                <a:off x="2828" y="2780"/>
                <a:ext cx="57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11" name="Line 23"/>
              <p:cNvSpPr>
                <a:spLocks noChangeShapeType="1"/>
              </p:cNvSpPr>
              <p:nvPr/>
            </p:nvSpPr>
            <p:spPr bwMode="auto">
              <a:xfrm flipV="1">
                <a:off x="2828" y="2780"/>
                <a:ext cx="576" cy="43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12" name="Line 24"/>
              <p:cNvSpPr>
                <a:spLocks noChangeShapeType="1"/>
              </p:cNvSpPr>
              <p:nvPr/>
            </p:nvSpPr>
            <p:spPr bwMode="auto">
              <a:xfrm flipV="1">
                <a:off x="2156" y="2780"/>
                <a:ext cx="48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13" name="Rectangle 25"/>
              <p:cNvSpPr>
                <a:spLocks noChangeArrowheads="1"/>
              </p:cNvSpPr>
              <p:nvPr/>
            </p:nvSpPr>
            <p:spPr bwMode="auto">
              <a:xfrm>
                <a:off x="3684" y="2688"/>
                <a:ext cx="485" cy="193"/>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defRPr/>
                </a:pPr>
                <a:r>
                  <a:rPr lang="en-GB">
                    <a:cs typeface="+mn-cs"/>
                  </a:rPr>
                  <a:t>Output</a:t>
                </a:r>
              </a:p>
            </p:txBody>
          </p:sp>
          <p:sp>
            <p:nvSpPr>
              <p:cNvPr id="1215514" name="Rectangle 26"/>
              <p:cNvSpPr>
                <a:spLocks noChangeArrowheads="1"/>
              </p:cNvSpPr>
              <p:nvPr/>
            </p:nvSpPr>
            <p:spPr bwMode="auto">
              <a:xfrm>
                <a:off x="2973" y="2112"/>
                <a:ext cx="831" cy="193"/>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defRPr/>
                </a:pPr>
                <a:r>
                  <a:rPr lang="en-GB">
                    <a:cs typeface="+mn-cs"/>
                  </a:rPr>
                  <a:t>Hidden layer</a:t>
                </a:r>
              </a:p>
            </p:txBody>
          </p:sp>
          <p:sp>
            <p:nvSpPr>
              <p:cNvPr id="1215515" name="Line 27"/>
              <p:cNvSpPr>
                <a:spLocks noChangeShapeType="1"/>
              </p:cNvSpPr>
              <p:nvPr/>
            </p:nvSpPr>
            <p:spPr bwMode="auto">
              <a:xfrm>
                <a:off x="2156" y="2060"/>
                <a:ext cx="48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5516" name="Rectangle 28"/>
              <p:cNvSpPr>
                <a:spLocks noChangeArrowheads="1"/>
              </p:cNvSpPr>
              <p:nvPr/>
            </p:nvSpPr>
            <p:spPr bwMode="auto">
              <a:xfrm>
                <a:off x="2231" y="1776"/>
                <a:ext cx="712" cy="193"/>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defRPr/>
                </a:pPr>
                <a:r>
                  <a:rPr lang="en-GB">
                    <a:cs typeface="+mn-cs"/>
                  </a:rPr>
                  <a:t>Input layer</a:t>
                </a:r>
              </a:p>
            </p:txBody>
          </p:sp>
        </p:grpSp>
      </p:grpSp>
      <p:sp>
        <p:nvSpPr>
          <p:cNvPr id="1215518" name="Text Box 30"/>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270191945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IS 257 – Fall 2012</a:t>
            </a:r>
            <a:endParaRPr lang="en-US"/>
          </a:p>
        </p:txBody>
      </p:sp>
      <p:sp>
        <p:nvSpPr>
          <p:cNvPr id="1216518" name="Rectangle 6"/>
          <p:cNvSpPr>
            <a:spLocks noGrp="1" noChangeArrowheads="1"/>
          </p:cNvSpPr>
          <p:nvPr>
            <p:ph type="title"/>
          </p:nvPr>
        </p:nvSpPr>
        <p:spPr/>
        <p:txBody>
          <a:bodyPr/>
          <a:lstStyle/>
          <a:p>
            <a:pPr eaLnBrk="1" hangingPunct="1">
              <a:defRPr/>
            </a:pPr>
            <a:r>
              <a:rPr lang="en-US" smtClean="0">
                <a:cs typeface="+mj-cs"/>
              </a:rPr>
              <a:t>Neural Networks</a:t>
            </a:r>
          </a:p>
        </p:txBody>
      </p:sp>
      <p:sp>
        <p:nvSpPr>
          <p:cNvPr id="1216519" name="Rectangle 7"/>
          <p:cNvSpPr>
            <a:spLocks noGrp="1" noChangeArrowheads="1"/>
          </p:cNvSpPr>
          <p:nvPr>
            <p:ph type="body" idx="1"/>
          </p:nvPr>
        </p:nvSpPr>
        <p:spPr/>
        <p:txBody>
          <a:bodyPr/>
          <a:lstStyle/>
          <a:p>
            <a:pPr eaLnBrk="1" hangingPunct="1">
              <a:defRPr/>
            </a:pPr>
            <a:r>
              <a:rPr lang="en-US" smtClean="0">
                <a:cs typeface="+mn-cs"/>
              </a:rPr>
              <a:t>Description</a:t>
            </a:r>
          </a:p>
          <a:p>
            <a:pPr lvl="1" eaLnBrk="1" hangingPunct="1">
              <a:defRPr/>
            </a:pPr>
            <a:r>
              <a:rPr lang="en-US" smtClean="0"/>
              <a:t>Difficult interpretation</a:t>
            </a:r>
          </a:p>
          <a:p>
            <a:pPr lvl="1" eaLnBrk="1" hangingPunct="1">
              <a:defRPr/>
            </a:pPr>
            <a:r>
              <a:rPr lang="en-US" smtClean="0"/>
              <a:t>Tends to </a:t>
            </a:r>
            <a:r>
              <a:rPr lang="ja-JP" altLang="en-US" smtClean="0">
                <a:latin typeface="Arial"/>
              </a:rPr>
              <a:t>‘</a:t>
            </a:r>
            <a:r>
              <a:rPr lang="en-US" smtClean="0"/>
              <a:t>overfit</a:t>
            </a:r>
            <a:r>
              <a:rPr lang="ja-JP" altLang="en-US" smtClean="0">
                <a:latin typeface="Arial"/>
              </a:rPr>
              <a:t>’</a:t>
            </a:r>
            <a:r>
              <a:rPr lang="en-US" smtClean="0"/>
              <a:t> the data</a:t>
            </a:r>
          </a:p>
          <a:p>
            <a:pPr lvl="1" eaLnBrk="1" hangingPunct="1">
              <a:defRPr/>
            </a:pPr>
            <a:r>
              <a:rPr lang="en-US" smtClean="0"/>
              <a:t>Extensive amount of training time</a:t>
            </a:r>
          </a:p>
          <a:p>
            <a:pPr lvl="1" eaLnBrk="1" hangingPunct="1">
              <a:defRPr/>
            </a:pPr>
            <a:r>
              <a:rPr lang="en-US" smtClean="0"/>
              <a:t>A lot of data preparation</a:t>
            </a:r>
          </a:p>
          <a:p>
            <a:pPr lvl="1" eaLnBrk="1" hangingPunct="1">
              <a:defRPr/>
            </a:pPr>
            <a:r>
              <a:rPr lang="en-US" smtClean="0"/>
              <a:t>Works with all data types</a:t>
            </a:r>
          </a:p>
        </p:txBody>
      </p:sp>
      <p:graphicFrame>
        <p:nvGraphicFramePr>
          <p:cNvPr id="148484" name="Object 4"/>
          <p:cNvGraphicFramePr>
            <a:graphicFrameLocks noChangeAspect="1"/>
          </p:cNvGraphicFramePr>
          <p:nvPr/>
        </p:nvGraphicFramePr>
        <p:xfrm>
          <a:off x="7162800" y="1447800"/>
          <a:ext cx="1600200" cy="1600200"/>
        </p:xfrm>
        <a:graphic>
          <a:graphicData uri="http://schemas.openxmlformats.org/presentationml/2006/ole">
            <mc:AlternateContent xmlns:mc="http://schemas.openxmlformats.org/markup-compatibility/2006">
              <mc:Choice xmlns:v="urn:schemas-microsoft-com:vml" Requires="v">
                <p:oleObj spid="_x0000_s1413125"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1447800"/>
                        <a:ext cx="1600200" cy="1600200"/>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16517" name="Text Box 5"/>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2146450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2012</a:t>
            </a:r>
            <a:endParaRPr lang="en-US"/>
          </a:p>
        </p:txBody>
      </p:sp>
      <p:sp>
        <p:nvSpPr>
          <p:cNvPr id="1263618" name="Rectangle 2"/>
          <p:cNvSpPr>
            <a:spLocks noGrp="1" noChangeArrowheads="1"/>
          </p:cNvSpPr>
          <p:nvPr>
            <p:ph type="title"/>
          </p:nvPr>
        </p:nvSpPr>
        <p:spPr/>
        <p:txBody>
          <a:bodyPr/>
          <a:lstStyle/>
          <a:p>
            <a:r>
              <a:rPr lang="en-US" sz="3200"/>
              <a:t>Knowledge Discovery in Data (KDD)</a:t>
            </a:r>
          </a:p>
        </p:txBody>
      </p:sp>
      <p:sp>
        <p:nvSpPr>
          <p:cNvPr id="1263619" name="Rectangle 3"/>
          <p:cNvSpPr>
            <a:spLocks noGrp="1" noChangeArrowheads="1"/>
          </p:cNvSpPr>
          <p:nvPr>
            <p:ph type="body" idx="1"/>
          </p:nvPr>
        </p:nvSpPr>
        <p:spPr/>
        <p:txBody>
          <a:bodyPr/>
          <a:lstStyle/>
          <a:p>
            <a:pPr>
              <a:lnSpc>
                <a:spcPct val="90000"/>
              </a:lnSpc>
            </a:pPr>
            <a:r>
              <a:rPr lang="en-US"/>
              <a:t>Knowledge Discovery in Data is the non-trivial  process of identifying </a:t>
            </a:r>
          </a:p>
          <a:p>
            <a:pPr lvl="1">
              <a:lnSpc>
                <a:spcPct val="90000"/>
              </a:lnSpc>
            </a:pPr>
            <a:r>
              <a:rPr lang="en-US"/>
              <a:t>valid</a:t>
            </a:r>
          </a:p>
          <a:p>
            <a:pPr lvl="1">
              <a:lnSpc>
                <a:spcPct val="90000"/>
              </a:lnSpc>
            </a:pPr>
            <a:r>
              <a:rPr lang="en-US"/>
              <a:t>novel</a:t>
            </a:r>
          </a:p>
          <a:p>
            <a:pPr lvl="1">
              <a:lnSpc>
                <a:spcPct val="90000"/>
              </a:lnSpc>
            </a:pPr>
            <a:r>
              <a:rPr lang="en-US"/>
              <a:t>potentially useful</a:t>
            </a:r>
          </a:p>
          <a:p>
            <a:pPr lvl="1">
              <a:lnSpc>
                <a:spcPct val="90000"/>
              </a:lnSpc>
            </a:pPr>
            <a:r>
              <a:rPr lang="en-US"/>
              <a:t>and ultimately understandable patterns in data.</a:t>
            </a:r>
          </a:p>
          <a:p>
            <a:pPr lvl="2">
              <a:lnSpc>
                <a:spcPct val="90000"/>
              </a:lnSpc>
            </a:pPr>
            <a:r>
              <a:rPr lang="en-US"/>
              <a:t>from Advances in Knowledge Discovery and Data Mining, Fayyad, Piatetsky-Shapiro, Smyth, and Uthurusamy, (Chapter 1), AAAI/MIT Press 1996</a:t>
            </a:r>
          </a:p>
        </p:txBody>
      </p:sp>
      <p:sp>
        <p:nvSpPr>
          <p:cNvPr id="1263620" name="Text Box 4"/>
          <p:cNvSpPr txBox="1">
            <a:spLocks noChangeArrowheads="1"/>
          </p:cNvSpPr>
          <p:nvPr/>
        </p:nvSpPr>
        <p:spPr bwMode="auto">
          <a:xfrm>
            <a:off x="152400" y="6172200"/>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800">
                <a:solidFill>
                  <a:srgbClr val="FF0000"/>
                </a:solidFill>
              </a:rPr>
              <a:t>Source: Gregory Piatetsky-Shapiro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IS 257 – Fall 2012</a:t>
            </a:r>
            <a:endParaRPr lang="en-US"/>
          </a:p>
        </p:txBody>
      </p:sp>
      <p:sp>
        <p:nvSpPr>
          <p:cNvPr id="1282050" name="Rectangle 2"/>
          <p:cNvSpPr>
            <a:spLocks noGrp="1" noChangeArrowheads="1"/>
          </p:cNvSpPr>
          <p:nvPr>
            <p:ph type="title"/>
          </p:nvPr>
        </p:nvSpPr>
        <p:spPr/>
        <p:txBody>
          <a:bodyPr/>
          <a:lstStyle/>
          <a:p>
            <a:pPr eaLnBrk="1" hangingPunct="1">
              <a:defRPr/>
            </a:pPr>
            <a:r>
              <a:rPr lang="en-US" smtClean="0">
                <a:cs typeface="+mj-cs"/>
              </a:rPr>
              <a:t>Genetic algorithms</a:t>
            </a:r>
          </a:p>
        </p:txBody>
      </p:sp>
      <p:sp>
        <p:nvSpPr>
          <p:cNvPr id="1282051" name="Rectangle 3"/>
          <p:cNvSpPr>
            <a:spLocks noGrp="1" noChangeArrowheads="1"/>
          </p:cNvSpPr>
          <p:nvPr>
            <p:ph type="body" idx="1"/>
          </p:nvPr>
        </p:nvSpPr>
        <p:spPr/>
        <p:txBody>
          <a:bodyPr/>
          <a:lstStyle/>
          <a:p>
            <a:pPr eaLnBrk="1" hangingPunct="1">
              <a:defRPr/>
            </a:pPr>
            <a:r>
              <a:rPr lang="en-US" smtClean="0">
                <a:cs typeface="+mn-cs"/>
              </a:rPr>
              <a:t>Imitate natural selection processes to evolve models using</a:t>
            </a:r>
          </a:p>
          <a:p>
            <a:pPr lvl="1" eaLnBrk="1" hangingPunct="1">
              <a:defRPr/>
            </a:pPr>
            <a:r>
              <a:rPr lang="en-US" smtClean="0"/>
              <a:t>Selection</a:t>
            </a:r>
          </a:p>
          <a:p>
            <a:pPr lvl="1" eaLnBrk="1" hangingPunct="1">
              <a:defRPr/>
            </a:pPr>
            <a:r>
              <a:rPr lang="en-US" smtClean="0"/>
              <a:t>Crossover</a:t>
            </a:r>
          </a:p>
          <a:p>
            <a:pPr lvl="1" eaLnBrk="1" hangingPunct="1">
              <a:defRPr/>
            </a:pPr>
            <a:r>
              <a:rPr lang="en-US" smtClean="0"/>
              <a:t>Mutation</a:t>
            </a:r>
          </a:p>
          <a:p>
            <a:pPr eaLnBrk="1" hangingPunct="1">
              <a:defRPr/>
            </a:pPr>
            <a:r>
              <a:rPr lang="en-US" smtClean="0">
                <a:cs typeface="+mn-cs"/>
              </a:rPr>
              <a:t>Each new generation inherits traits from the previous ones until only the most predictive survive.</a:t>
            </a:r>
          </a:p>
        </p:txBody>
      </p:sp>
    </p:spTree>
    <p:extLst>
      <p:ext uri="{BB962C8B-B14F-4D97-AF65-F5344CB8AC3E}">
        <p14:creationId xmlns:p14="http://schemas.microsoft.com/office/powerpoint/2010/main" val="390337723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IS 257 – Fall 2012</a:t>
            </a:r>
            <a:endParaRPr lang="en-US"/>
          </a:p>
        </p:txBody>
      </p:sp>
      <p:sp>
        <p:nvSpPr>
          <p:cNvPr id="1221638" name="Rectangle 6"/>
          <p:cNvSpPr>
            <a:spLocks noGrp="1" noChangeArrowheads="1"/>
          </p:cNvSpPr>
          <p:nvPr>
            <p:ph type="title"/>
          </p:nvPr>
        </p:nvSpPr>
        <p:spPr/>
        <p:txBody>
          <a:bodyPr/>
          <a:lstStyle/>
          <a:p>
            <a:pPr eaLnBrk="1" hangingPunct="1">
              <a:defRPr/>
            </a:pPr>
            <a:r>
              <a:rPr lang="en-US" smtClean="0">
                <a:cs typeface="+mj-cs"/>
              </a:rPr>
              <a:t>Phases in the DM Process (5)</a:t>
            </a:r>
          </a:p>
        </p:txBody>
      </p:sp>
      <p:sp>
        <p:nvSpPr>
          <p:cNvPr id="1221639" name="Rectangle 7"/>
          <p:cNvSpPr>
            <a:spLocks noGrp="1" noChangeArrowheads="1"/>
          </p:cNvSpPr>
          <p:nvPr>
            <p:ph type="body" idx="1"/>
          </p:nvPr>
        </p:nvSpPr>
        <p:spPr>
          <a:xfrm>
            <a:off x="457200" y="1219200"/>
            <a:ext cx="6019800" cy="4953000"/>
          </a:xfrm>
        </p:spPr>
        <p:txBody>
          <a:bodyPr/>
          <a:lstStyle/>
          <a:p>
            <a:pPr eaLnBrk="1" hangingPunct="1">
              <a:defRPr/>
            </a:pPr>
            <a:r>
              <a:rPr lang="en-US" smtClean="0">
                <a:cs typeface="+mn-cs"/>
              </a:rPr>
              <a:t>Model Evaluation</a:t>
            </a:r>
          </a:p>
          <a:p>
            <a:pPr lvl="1" eaLnBrk="1" hangingPunct="1">
              <a:defRPr/>
            </a:pPr>
            <a:r>
              <a:rPr lang="en-US" smtClean="0"/>
              <a:t>Evaluation of model:  how well it performed on test data</a:t>
            </a:r>
          </a:p>
          <a:p>
            <a:pPr lvl="1" eaLnBrk="1" hangingPunct="1">
              <a:defRPr/>
            </a:pPr>
            <a:r>
              <a:rPr lang="en-US" smtClean="0"/>
              <a:t>Methods and criteria depend on model type:</a:t>
            </a:r>
          </a:p>
          <a:p>
            <a:pPr lvl="2" eaLnBrk="1" hangingPunct="1">
              <a:defRPr/>
            </a:pPr>
            <a:r>
              <a:rPr lang="en-US" smtClean="0"/>
              <a:t>e.g., coincidence matrix with classification models, mean error rate with regression models</a:t>
            </a:r>
          </a:p>
          <a:p>
            <a:pPr lvl="1" eaLnBrk="1" hangingPunct="1">
              <a:defRPr/>
            </a:pPr>
            <a:r>
              <a:rPr lang="en-US" smtClean="0"/>
              <a:t>Interpretation of model:  important or not, easy or hard depends on algorithm</a:t>
            </a:r>
          </a:p>
        </p:txBody>
      </p:sp>
      <p:graphicFrame>
        <p:nvGraphicFramePr>
          <p:cNvPr id="152580" name="Object 4"/>
          <p:cNvGraphicFramePr>
            <a:graphicFrameLocks noChangeAspect="1"/>
          </p:cNvGraphicFramePr>
          <p:nvPr/>
        </p:nvGraphicFramePr>
        <p:xfrm>
          <a:off x="6324600" y="2057400"/>
          <a:ext cx="2576513" cy="2576513"/>
        </p:xfrm>
        <a:graphic>
          <a:graphicData uri="http://schemas.openxmlformats.org/presentationml/2006/ole">
            <mc:AlternateContent xmlns:mc="http://schemas.openxmlformats.org/markup-compatibility/2006">
              <mc:Choice xmlns:v="urn:schemas-microsoft-com:vml" Requires="v">
                <p:oleObj spid="_x0000_s1414149"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2057400"/>
                        <a:ext cx="2576513" cy="2576513"/>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21637" name="Text Box 5"/>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236077061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IS 257 – Fall 2012</a:t>
            </a:r>
            <a:endParaRPr lang="en-US"/>
          </a:p>
        </p:txBody>
      </p:sp>
      <p:sp>
        <p:nvSpPr>
          <p:cNvPr id="1222662" name="Rectangle 6"/>
          <p:cNvSpPr>
            <a:spLocks noGrp="1" noChangeArrowheads="1"/>
          </p:cNvSpPr>
          <p:nvPr>
            <p:ph type="title"/>
          </p:nvPr>
        </p:nvSpPr>
        <p:spPr/>
        <p:txBody>
          <a:bodyPr/>
          <a:lstStyle/>
          <a:p>
            <a:pPr eaLnBrk="1" hangingPunct="1">
              <a:defRPr/>
            </a:pPr>
            <a:r>
              <a:rPr lang="en-US" smtClean="0">
                <a:cs typeface="+mj-cs"/>
              </a:rPr>
              <a:t>Phases in the DM Process (6)</a:t>
            </a:r>
          </a:p>
        </p:txBody>
      </p:sp>
      <p:sp>
        <p:nvSpPr>
          <p:cNvPr id="1222663" name="Rectangle 7"/>
          <p:cNvSpPr>
            <a:spLocks noGrp="1" noChangeArrowheads="1"/>
          </p:cNvSpPr>
          <p:nvPr>
            <p:ph type="body" idx="1"/>
          </p:nvPr>
        </p:nvSpPr>
        <p:spPr/>
        <p:txBody>
          <a:bodyPr/>
          <a:lstStyle/>
          <a:p>
            <a:pPr eaLnBrk="1" hangingPunct="1">
              <a:defRPr/>
            </a:pPr>
            <a:r>
              <a:rPr lang="en-US" smtClean="0">
                <a:cs typeface="+mn-cs"/>
              </a:rPr>
              <a:t>Deployment</a:t>
            </a:r>
          </a:p>
          <a:p>
            <a:pPr lvl="1" eaLnBrk="1" hangingPunct="1">
              <a:defRPr/>
            </a:pPr>
            <a:r>
              <a:rPr lang="en-US" smtClean="0"/>
              <a:t>Determine how the results need to be utilized</a:t>
            </a:r>
          </a:p>
          <a:p>
            <a:pPr lvl="1" eaLnBrk="1" hangingPunct="1">
              <a:defRPr/>
            </a:pPr>
            <a:r>
              <a:rPr lang="en-US" smtClean="0"/>
              <a:t>Who needs to use them?</a:t>
            </a:r>
          </a:p>
          <a:p>
            <a:pPr lvl="1" eaLnBrk="1" hangingPunct="1">
              <a:defRPr/>
            </a:pPr>
            <a:r>
              <a:rPr lang="en-US" smtClean="0"/>
              <a:t>How often do they need to be used</a:t>
            </a:r>
          </a:p>
          <a:p>
            <a:pPr eaLnBrk="1" hangingPunct="1">
              <a:defRPr/>
            </a:pPr>
            <a:r>
              <a:rPr lang="en-US" smtClean="0">
                <a:cs typeface="+mn-cs"/>
              </a:rPr>
              <a:t>Deploy Data Mining results by:</a:t>
            </a:r>
          </a:p>
          <a:p>
            <a:pPr lvl="1" eaLnBrk="1" hangingPunct="1">
              <a:defRPr/>
            </a:pPr>
            <a:r>
              <a:rPr lang="en-US" smtClean="0"/>
              <a:t>Scoring a database</a:t>
            </a:r>
          </a:p>
          <a:p>
            <a:pPr lvl="1" eaLnBrk="1" hangingPunct="1">
              <a:defRPr/>
            </a:pPr>
            <a:r>
              <a:rPr lang="en-US" smtClean="0"/>
              <a:t>Utilizing results as business rules</a:t>
            </a:r>
          </a:p>
          <a:p>
            <a:pPr lvl="1" eaLnBrk="1" hangingPunct="1">
              <a:defRPr/>
            </a:pPr>
            <a:r>
              <a:rPr lang="en-US" smtClean="0"/>
              <a:t>interactive scoring on-line</a:t>
            </a:r>
          </a:p>
        </p:txBody>
      </p:sp>
      <p:graphicFrame>
        <p:nvGraphicFramePr>
          <p:cNvPr id="154628" name="Object 4"/>
          <p:cNvGraphicFramePr>
            <a:graphicFrameLocks noChangeAspect="1"/>
          </p:cNvGraphicFramePr>
          <p:nvPr/>
        </p:nvGraphicFramePr>
        <p:xfrm>
          <a:off x="7177088" y="2590800"/>
          <a:ext cx="1966912" cy="1966913"/>
        </p:xfrm>
        <a:graphic>
          <a:graphicData uri="http://schemas.openxmlformats.org/presentationml/2006/ole">
            <mc:AlternateContent xmlns:mc="http://schemas.openxmlformats.org/markup-compatibility/2006">
              <mc:Choice xmlns:v="urn:schemas-microsoft-com:vml" Requires="v">
                <p:oleObj spid="_x0000_s1415173" name="Bitmap Image" r:id="rId4" imgW="3629532" imgH="3629532" progId="Paint.Picture">
                  <p:embed/>
                </p:oleObj>
              </mc:Choice>
              <mc:Fallback>
                <p:oleObj name="Bitmap Image" r:id="rId4" imgW="3629532" imgH="3629532"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7088" y="2590800"/>
                        <a:ext cx="1966912" cy="1966913"/>
                      </a:xfrm>
                      <a:prstGeom prst="rect">
                        <a:avLst/>
                      </a:prstGeom>
                      <a:noFill/>
                      <a:ln>
                        <a:noFill/>
                      </a:ln>
                      <a:effectLst/>
                      <a:extLst>
                        <a:ext uri="{909E8E84-426E-40dd-AFC4-6F175D3DCCD1}">
                          <a14:hiddenFill xmlns:a14="http://schemas.microsoft.com/office/drawing/2010/main">
                            <a:solidFill>
                              <a:srgbClr val="0E0795"/>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7"/>
                                </a:schemeClr>
                              </a:outerShdw>
                            </a:effectLst>
                          </a14:hiddenEffects>
                        </a:ext>
                      </a:extLst>
                    </p:spPr>
                  </p:pic>
                </p:oleObj>
              </mc:Fallback>
            </mc:AlternateContent>
          </a:graphicData>
        </a:graphic>
      </p:graphicFrame>
      <p:sp>
        <p:nvSpPr>
          <p:cNvPr id="1222661" name="Text Box 5"/>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143034887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IS 257 – Fall 2012</a:t>
            </a:r>
            <a:endParaRPr lang="en-US"/>
          </a:p>
        </p:txBody>
      </p:sp>
      <p:sp>
        <p:nvSpPr>
          <p:cNvPr id="1223686" name="Rectangle 6"/>
          <p:cNvSpPr>
            <a:spLocks noGrp="1" noChangeArrowheads="1"/>
          </p:cNvSpPr>
          <p:nvPr>
            <p:ph type="title"/>
          </p:nvPr>
        </p:nvSpPr>
        <p:spPr/>
        <p:txBody>
          <a:bodyPr/>
          <a:lstStyle/>
          <a:p>
            <a:pPr eaLnBrk="1" hangingPunct="1">
              <a:defRPr/>
            </a:pPr>
            <a:r>
              <a:rPr lang="en-US" sz="3200" smtClean="0">
                <a:cs typeface="+mj-cs"/>
              </a:rPr>
              <a:t>Specific Data Mining Applications:</a:t>
            </a:r>
          </a:p>
        </p:txBody>
      </p:sp>
      <p:sp>
        <p:nvSpPr>
          <p:cNvPr id="1223687" name="Rectangle 7"/>
          <p:cNvSpPr>
            <a:spLocks noGrp="1" noChangeArrowheads="1"/>
          </p:cNvSpPr>
          <p:nvPr>
            <p:ph type="body" idx="1"/>
          </p:nvPr>
        </p:nvSpPr>
        <p:spPr/>
        <p:txBody>
          <a:bodyPr/>
          <a:lstStyle/>
          <a:p>
            <a:pPr eaLnBrk="1" hangingPunct="1">
              <a:defRPr/>
            </a:pPr>
            <a:endParaRPr lang="en-US" smtClean="0">
              <a:cs typeface="+mn-cs"/>
            </a:endParaRPr>
          </a:p>
        </p:txBody>
      </p:sp>
      <p:sp>
        <p:nvSpPr>
          <p:cNvPr id="1223688" name="Text Box 8"/>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191267706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quarter" idx="10"/>
          </p:nvPr>
        </p:nvSpPr>
        <p:spPr/>
        <p:txBody>
          <a:bodyPr/>
          <a:lstStyle/>
          <a:p>
            <a:pPr>
              <a:defRPr/>
            </a:pPr>
            <a:r>
              <a:rPr lang="en-US" smtClean="0"/>
              <a:t>IS 257 – Fall 2012</a:t>
            </a:r>
            <a:endParaRPr lang="en-US"/>
          </a:p>
        </p:txBody>
      </p:sp>
      <p:pic>
        <p:nvPicPr>
          <p:cNvPr id="158722" name="Picture 2" descr="irs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219200"/>
            <a:ext cx="28194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4710" name="Rectangle 6"/>
          <p:cNvSpPr>
            <a:spLocks noGrp="1" noChangeArrowheads="1"/>
          </p:cNvSpPr>
          <p:nvPr>
            <p:ph type="title"/>
          </p:nvPr>
        </p:nvSpPr>
        <p:spPr/>
        <p:txBody>
          <a:bodyPr/>
          <a:lstStyle/>
          <a:p>
            <a:pPr eaLnBrk="1" hangingPunct="1">
              <a:defRPr/>
            </a:pPr>
            <a:r>
              <a:rPr lang="en-US" sz="3200" smtClean="0">
                <a:cs typeface="+mj-cs"/>
              </a:rPr>
              <a:t>What data mining has done for... </a:t>
            </a:r>
          </a:p>
        </p:txBody>
      </p:sp>
      <p:sp>
        <p:nvSpPr>
          <p:cNvPr id="1224708" name="Text Box 4"/>
          <p:cNvSpPr txBox="1">
            <a:spLocks noChangeArrowheads="1"/>
          </p:cNvSpPr>
          <p:nvPr/>
        </p:nvSpPr>
        <p:spPr bwMode="auto">
          <a:xfrm>
            <a:off x="685800" y="4191000"/>
            <a:ext cx="7924800" cy="1739900"/>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28575">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0" hangingPunct="0">
              <a:defRPr/>
            </a:pPr>
            <a:r>
              <a:rPr lang="en-US" sz="3600" b="1">
                <a:solidFill>
                  <a:srgbClr val="008000"/>
                </a:solidFill>
                <a:latin typeface="Arial" charset="0"/>
                <a:cs typeface="+mn-cs"/>
              </a:rPr>
              <a:t>Scheduled its workforce </a:t>
            </a:r>
          </a:p>
          <a:p>
            <a:pPr eaLnBrk="0" hangingPunct="0">
              <a:defRPr/>
            </a:pPr>
            <a:r>
              <a:rPr lang="en-US" sz="3600" b="1">
                <a:solidFill>
                  <a:srgbClr val="008000"/>
                </a:solidFill>
                <a:latin typeface="Arial" charset="0"/>
                <a:cs typeface="+mn-cs"/>
              </a:rPr>
              <a:t>to provide faster, more accurate answers to questions.</a:t>
            </a:r>
            <a:endParaRPr lang="en-US" sz="1800" b="1">
              <a:solidFill>
                <a:schemeClr val="bg1"/>
              </a:solidFill>
              <a:latin typeface="Arial" charset="0"/>
              <a:cs typeface="+mn-cs"/>
            </a:endParaRPr>
          </a:p>
        </p:txBody>
      </p:sp>
      <p:sp>
        <p:nvSpPr>
          <p:cNvPr id="1224709" name="Text Box 5"/>
          <p:cNvSpPr txBox="1">
            <a:spLocks noChangeArrowheads="1"/>
          </p:cNvSpPr>
          <p:nvPr/>
        </p:nvSpPr>
        <p:spPr bwMode="auto">
          <a:xfrm>
            <a:off x="1600200" y="2286000"/>
            <a:ext cx="6237288" cy="1373188"/>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28575">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0" hangingPunct="0">
              <a:defRPr/>
            </a:pPr>
            <a:r>
              <a:rPr lang="en-US" sz="2800" b="1">
                <a:solidFill>
                  <a:srgbClr val="333399"/>
                </a:solidFill>
                <a:latin typeface="Arial" charset="0"/>
                <a:cs typeface="+mn-cs"/>
              </a:rPr>
              <a:t>The US Internal Revenue Service </a:t>
            </a:r>
          </a:p>
          <a:p>
            <a:pPr eaLnBrk="0" hangingPunct="0">
              <a:defRPr/>
            </a:pPr>
            <a:r>
              <a:rPr lang="en-US" sz="2800" b="1">
                <a:solidFill>
                  <a:srgbClr val="333399"/>
                </a:solidFill>
                <a:latin typeface="Arial" charset="0"/>
                <a:cs typeface="+mn-cs"/>
              </a:rPr>
              <a:t>needed to improve customer service and...</a:t>
            </a:r>
            <a:endParaRPr lang="en-US" sz="2000" b="1">
              <a:solidFill>
                <a:srgbClr val="333399"/>
              </a:solidFill>
              <a:latin typeface="Arial" charset="0"/>
              <a:cs typeface="+mn-cs"/>
            </a:endParaRPr>
          </a:p>
        </p:txBody>
      </p:sp>
      <p:sp>
        <p:nvSpPr>
          <p:cNvPr id="1224712" name="Text Box 8"/>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40673994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quarter" idx="10"/>
          </p:nvPr>
        </p:nvSpPr>
        <p:spPr/>
        <p:txBody>
          <a:bodyPr/>
          <a:lstStyle/>
          <a:p>
            <a:pPr>
              <a:defRPr/>
            </a:pPr>
            <a:r>
              <a:rPr lang="en-US" smtClean="0"/>
              <a:t>IS 257 – Fall 2012</a:t>
            </a:r>
            <a:endParaRPr lang="en-US"/>
          </a:p>
        </p:txBody>
      </p:sp>
      <p:sp>
        <p:nvSpPr>
          <p:cNvPr id="1226754" name="Rectangle 2"/>
          <p:cNvSpPr>
            <a:spLocks noGrp="1" noChangeArrowheads="1"/>
          </p:cNvSpPr>
          <p:nvPr>
            <p:ph type="title"/>
          </p:nvPr>
        </p:nvSpPr>
        <p:spPr/>
        <p:txBody>
          <a:bodyPr/>
          <a:lstStyle/>
          <a:p>
            <a:pPr eaLnBrk="1" hangingPunct="1">
              <a:defRPr/>
            </a:pPr>
            <a:r>
              <a:rPr lang="en-US" sz="3200" smtClean="0">
                <a:cs typeface="+mj-cs"/>
              </a:rPr>
              <a:t>What data mining has done for... </a:t>
            </a:r>
          </a:p>
        </p:txBody>
      </p:sp>
      <p:sp>
        <p:nvSpPr>
          <p:cNvPr id="1226755" name="Text Box 3"/>
          <p:cNvSpPr txBox="1">
            <a:spLocks noChangeArrowheads="1"/>
          </p:cNvSpPr>
          <p:nvPr/>
        </p:nvSpPr>
        <p:spPr bwMode="auto">
          <a:xfrm>
            <a:off x="457200" y="4267200"/>
            <a:ext cx="7924800" cy="11906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28575">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0" hangingPunct="0">
              <a:defRPr/>
            </a:pPr>
            <a:r>
              <a:rPr lang="en-US" sz="3600" b="1">
                <a:solidFill>
                  <a:srgbClr val="008000"/>
                </a:solidFill>
                <a:latin typeface="Arial" charset="0"/>
                <a:cs typeface="+mn-cs"/>
              </a:rPr>
              <a:t>analyzed suspects</a:t>
            </a:r>
            <a:r>
              <a:rPr lang="ja-JP" altLang="en-US" sz="3600" b="1">
                <a:solidFill>
                  <a:srgbClr val="008000"/>
                </a:solidFill>
                <a:latin typeface="Arial"/>
                <a:cs typeface="+mn-cs"/>
              </a:rPr>
              <a:t>’</a:t>
            </a:r>
            <a:r>
              <a:rPr lang="en-US" sz="3600" b="1">
                <a:solidFill>
                  <a:srgbClr val="008000"/>
                </a:solidFill>
                <a:latin typeface="Arial" charset="0"/>
                <a:cs typeface="+mn-cs"/>
              </a:rPr>
              <a:t> cell phone usage to focus investigations.</a:t>
            </a:r>
            <a:endParaRPr lang="en-US" sz="3200" b="1">
              <a:solidFill>
                <a:srgbClr val="008000"/>
              </a:solidFill>
              <a:latin typeface="Arial" charset="0"/>
              <a:cs typeface="+mn-cs"/>
            </a:endParaRPr>
          </a:p>
        </p:txBody>
      </p:sp>
      <p:sp>
        <p:nvSpPr>
          <p:cNvPr id="1226756" name="Text Box 4"/>
          <p:cNvSpPr txBox="1">
            <a:spLocks noChangeArrowheads="1"/>
          </p:cNvSpPr>
          <p:nvPr/>
        </p:nvSpPr>
        <p:spPr bwMode="auto">
          <a:xfrm>
            <a:off x="3276600" y="1905000"/>
            <a:ext cx="5257800" cy="18002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28575">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l" eaLnBrk="0" hangingPunct="0">
              <a:defRPr/>
            </a:pPr>
            <a:r>
              <a:rPr lang="en-US" sz="2800" b="1">
                <a:solidFill>
                  <a:srgbClr val="333399"/>
                </a:solidFill>
                <a:latin typeface="Arial" charset="0"/>
                <a:cs typeface="+mn-cs"/>
              </a:rPr>
              <a:t>The US Drug Enforcement Agency needed to be more effective in their drug </a:t>
            </a:r>
            <a:r>
              <a:rPr lang="ja-JP" altLang="en-US" sz="2800" b="1">
                <a:solidFill>
                  <a:srgbClr val="333399"/>
                </a:solidFill>
                <a:latin typeface="Arial"/>
                <a:cs typeface="+mn-cs"/>
              </a:rPr>
              <a:t>“</a:t>
            </a:r>
            <a:r>
              <a:rPr lang="en-US" sz="2800" b="1">
                <a:solidFill>
                  <a:srgbClr val="333399"/>
                </a:solidFill>
                <a:latin typeface="Arial" charset="0"/>
                <a:cs typeface="+mn-cs"/>
              </a:rPr>
              <a:t>busts</a:t>
            </a:r>
            <a:r>
              <a:rPr lang="ja-JP" altLang="en-US" sz="2800" b="1">
                <a:solidFill>
                  <a:srgbClr val="333399"/>
                </a:solidFill>
                <a:latin typeface="Arial"/>
                <a:cs typeface="+mn-cs"/>
              </a:rPr>
              <a:t>”</a:t>
            </a:r>
            <a:r>
              <a:rPr lang="en-US" sz="2800" b="1">
                <a:solidFill>
                  <a:srgbClr val="333399"/>
                </a:solidFill>
                <a:latin typeface="Arial" charset="0"/>
                <a:cs typeface="+mn-cs"/>
              </a:rPr>
              <a:t> and</a:t>
            </a:r>
            <a:endParaRPr lang="en-US" sz="2000" b="1">
              <a:solidFill>
                <a:srgbClr val="333399"/>
              </a:solidFill>
              <a:latin typeface="Arial" charset="0"/>
              <a:cs typeface="+mn-cs"/>
            </a:endParaRPr>
          </a:p>
        </p:txBody>
      </p:sp>
      <p:pic>
        <p:nvPicPr>
          <p:cNvPr id="12267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676400"/>
            <a:ext cx="1447800" cy="16002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rgbClr val="0E0795"/>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74998"/>
                    </a:schemeClr>
                  </a:outerShdw>
                </a:effectLst>
              </a14:hiddenEffects>
            </a:ext>
          </a:extLst>
        </p:spPr>
      </p:pic>
      <p:sp>
        <p:nvSpPr>
          <p:cNvPr id="1226758" name="Text Box 6"/>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33379505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quarter" idx="10"/>
          </p:nvPr>
        </p:nvSpPr>
        <p:spPr/>
        <p:txBody>
          <a:bodyPr/>
          <a:lstStyle/>
          <a:p>
            <a:pPr>
              <a:defRPr/>
            </a:pPr>
            <a:r>
              <a:rPr lang="en-US" smtClean="0"/>
              <a:t>IS 257 – Fall 2012</a:t>
            </a:r>
            <a:endParaRPr lang="en-US"/>
          </a:p>
        </p:txBody>
      </p:sp>
      <p:sp>
        <p:nvSpPr>
          <p:cNvPr id="1228802" name="Rectangle 2"/>
          <p:cNvSpPr>
            <a:spLocks noGrp="1" noChangeArrowheads="1"/>
          </p:cNvSpPr>
          <p:nvPr>
            <p:ph type="title"/>
          </p:nvPr>
        </p:nvSpPr>
        <p:spPr/>
        <p:txBody>
          <a:bodyPr/>
          <a:lstStyle/>
          <a:p>
            <a:pPr eaLnBrk="1" hangingPunct="1">
              <a:defRPr/>
            </a:pPr>
            <a:r>
              <a:rPr lang="en-US" sz="3200" smtClean="0">
                <a:cs typeface="+mj-cs"/>
              </a:rPr>
              <a:t>What data mining has done for... </a:t>
            </a:r>
          </a:p>
        </p:txBody>
      </p:sp>
      <p:sp>
        <p:nvSpPr>
          <p:cNvPr id="1228803" name="Text Box 3"/>
          <p:cNvSpPr txBox="1">
            <a:spLocks noChangeArrowheads="1"/>
          </p:cNvSpPr>
          <p:nvPr/>
        </p:nvSpPr>
        <p:spPr bwMode="auto">
          <a:xfrm>
            <a:off x="685800" y="4419600"/>
            <a:ext cx="7924800" cy="1739900"/>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28575">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0" hangingPunct="0">
              <a:defRPr/>
            </a:pPr>
            <a:r>
              <a:rPr lang="en-US" sz="3600" b="1">
                <a:solidFill>
                  <a:srgbClr val="008000"/>
                </a:solidFill>
                <a:latin typeface="Arial" charset="0"/>
                <a:cs typeface="+mn-cs"/>
              </a:rPr>
              <a:t>Reduced direct mail costs by 30% while garnering 95% of the campaign</a:t>
            </a:r>
            <a:r>
              <a:rPr lang="ja-JP" altLang="en-US" sz="3600" b="1">
                <a:solidFill>
                  <a:srgbClr val="008000"/>
                </a:solidFill>
                <a:latin typeface="Arial"/>
                <a:cs typeface="+mn-cs"/>
              </a:rPr>
              <a:t>’</a:t>
            </a:r>
            <a:r>
              <a:rPr lang="en-US" sz="3600" b="1">
                <a:solidFill>
                  <a:srgbClr val="008000"/>
                </a:solidFill>
                <a:latin typeface="Arial" charset="0"/>
                <a:cs typeface="+mn-cs"/>
              </a:rPr>
              <a:t>s revenue.</a:t>
            </a:r>
            <a:endParaRPr lang="en-US" sz="3200" b="1">
              <a:solidFill>
                <a:srgbClr val="008000"/>
              </a:solidFill>
              <a:latin typeface="Arial" charset="0"/>
              <a:cs typeface="+mn-cs"/>
            </a:endParaRPr>
          </a:p>
        </p:txBody>
      </p:sp>
      <p:sp>
        <p:nvSpPr>
          <p:cNvPr id="1228804" name="Text Box 4"/>
          <p:cNvSpPr txBox="1">
            <a:spLocks noChangeArrowheads="1"/>
          </p:cNvSpPr>
          <p:nvPr/>
        </p:nvSpPr>
        <p:spPr bwMode="auto">
          <a:xfrm>
            <a:off x="1752600" y="2362200"/>
            <a:ext cx="6237288" cy="18002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28575">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l" eaLnBrk="0" hangingPunct="0">
              <a:defRPr/>
            </a:pPr>
            <a:r>
              <a:rPr lang="en-US" sz="2800" b="1">
                <a:solidFill>
                  <a:srgbClr val="333399"/>
                </a:solidFill>
                <a:latin typeface="Arial" charset="0"/>
                <a:cs typeface="+mn-cs"/>
              </a:rPr>
              <a:t>HSBC need to cross-sell more </a:t>
            </a:r>
          </a:p>
          <a:p>
            <a:pPr algn="l" eaLnBrk="0" hangingPunct="0">
              <a:defRPr/>
            </a:pPr>
            <a:r>
              <a:rPr lang="en-US" sz="2800" b="1">
                <a:solidFill>
                  <a:srgbClr val="333399"/>
                </a:solidFill>
                <a:latin typeface="Arial" charset="0"/>
                <a:cs typeface="+mn-cs"/>
              </a:rPr>
              <a:t>effectively by identifying profiles </a:t>
            </a:r>
          </a:p>
          <a:p>
            <a:pPr algn="l" eaLnBrk="0" hangingPunct="0">
              <a:defRPr/>
            </a:pPr>
            <a:r>
              <a:rPr lang="en-US" sz="2800" b="1">
                <a:solidFill>
                  <a:srgbClr val="333399"/>
                </a:solidFill>
                <a:latin typeface="Arial" charset="0"/>
                <a:cs typeface="+mn-cs"/>
              </a:rPr>
              <a:t>that would be interested in higher</a:t>
            </a:r>
          </a:p>
          <a:p>
            <a:pPr algn="l" eaLnBrk="0" hangingPunct="0">
              <a:defRPr/>
            </a:pPr>
            <a:r>
              <a:rPr lang="en-US" sz="2800" b="1">
                <a:solidFill>
                  <a:srgbClr val="333399"/>
                </a:solidFill>
                <a:latin typeface="Arial" charset="0"/>
                <a:cs typeface="+mn-cs"/>
              </a:rPr>
              <a:t>yielding investments and...</a:t>
            </a:r>
            <a:endParaRPr lang="en-US" sz="1800" b="1">
              <a:latin typeface="Arial" charset="0"/>
              <a:cs typeface="+mn-cs"/>
            </a:endParaRPr>
          </a:p>
        </p:txBody>
      </p:sp>
      <p:pic>
        <p:nvPicPr>
          <p:cNvPr id="12288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295400"/>
            <a:ext cx="2971800" cy="830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53882" dir="2700000" algn="ctr" rotWithShape="0">
                    <a:schemeClr val="tx2">
                      <a:alpha val="74998"/>
                    </a:schemeClr>
                  </a:outerShdw>
                </a:effectLst>
              </a14:hiddenEffects>
            </a:ext>
          </a:extLst>
        </p:spPr>
      </p:pic>
      <p:sp>
        <p:nvSpPr>
          <p:cNvPr id="1228806" name="Text Box 6"/>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209981887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IS 257 – Fall 2012</a:t>
            </a:r>
            <a:endParaRPr lang="en-US"/>
          </a:p>
        </p:txBody>
      </p:sp>
      <p:sp>
        <p:nvSpPr>
          <p:cNvPr id="1288196" name="Rectangle 4"/>
          <p:cNvSpPr>
            <a:spLocks noGrp="1" noChangeArrowheads="1"/>
          </p:cNvSpPr>
          <p:nvPr>
            <p:ph type="title"/>
          </p:nvPr>
        </p:nvSpPr>
        <p:spPr/>
        <p:txBody>
          <a:bodyPr/>
          <a:lstStyle/>
          <a:p>
            <a:pPr eaLnBrk="1" hangingPunct="1">
              <a:defRPr/>
            </a:pPr>
            <a:r>
              <a:rPr lang="en-US" sz="3200" smtClean="0">
                <a:cs typeface="+mj-cs"/>
              </a:rPr>
              <a:t>Analytic technology can be effective</a:t>
            </a:r>
          </a:p>
        </p:txBody>
      </p:sp>
      <p:sp>
        <p:nvSpPr>
          <p:cNvPr id="1288197" name="Rectangle 5"/>
          <p:cNvSpPr>
            <a:spLocks noGrp="1" noChangeArrowheads="1"/>
          </p:cNvSpPr>
          <p:nvPr>
            <p:ph type="body" idx="1"/>
          </p:nvPr>
        </p:nvSpPr>
        <p:spPr/>
        <p:txBody>
          <a:bodyPr/>
          <a:lstStyle/>
          <a:p>
            <a:pPr eaLnBrk="1" hangingPunct="1">
              <a:defRPr/>
            </a:pPr>
            <a:r>
              <a:rPr lang="en-US" smtClean="0">
                <a:cs typeface="+mn-cs"/>
              </a:rPr>
              <a:t>Combining multiple models and link analysis can reduce false positives</a:t>
            </a:r>
          </a:p>
          <a:p>
            <a:pPr eaLnBrk="1" hangingPunct="1">
              <a:defRPr/>
            </a:pPr>
            <a:r>
              <a:rPr lang="en-US" smtClean="0">
                <a:cs typeface="+mn-cs"/>
              </a:rPr>
              <a:t>Today there are millions of false positives with manual analysis</a:t>
            </a:r>
          </a:p>
          <a:p>
            <a:pPr eaLnBrk="1" hangingPunct="1">
              <a:defRPr/>
            </a:pPr>
            <a:r>
              <a:rPr lang="en-US" smtClean="0">
                <a:cs typeface="+mn-cs"/>
              </a:rPr>
              <a:t>Data Mining is just one additional tool to help analysts</a:t>
            </a:r>
          </a:p>
          <a:p>
            <a:pPr eaLnBrk="1" hangingPunct="1">
              <a:defRPr/>
            </a:pPr>
            <a:r>
              <a:rPr lang="en-US" smtClean="0">
                <a:cs typeface="+mn-cs"/>
              </a:rPr>
              <a:t>Analytic Technology has the potential to reduce the current high rate of false positives</a:t>
            </a:r>
          </a:p>
          <a:p>
            <a:pPr eaLnBrk="1" hangingPunct="1">
              <a:defRPr/>
            </a:pPr>
            <a:endParaRPr lang="en-US" smtClean="0">
              <a:cs typeface="+mn-cs"/>
            </a:endParaRPr>
          </a:p>
        </p:txBody>
      </p:sp>
      <p:sp>
        <p:nvSpPr>
          <p:cNvPr id="1288198" name="Text Box 6"/>
          <p:cNvSpPr txBox="1">
            <a:spLocks noChangeArrowheads="1"/>
          </p:cNvSpPr>
          <p:nvPr/>
        </p:nvSpPr>
        <p:spPr bwMode="auto">
          <a:xfrm>
            <a:off x="212725" y="6134100"/>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a:solidFill>
                  <a:srgbClr val="FF0000"/>
                </a:solidFill>
                <a:cs typeface="+mn-cs"/>
              </a:rPr>
              <a:t>Source: Gregory Piatetsky-Shapiro</a:t>
            </a:r>
          </a:p>
        </p:txBody>
      </p:sp>
    </p:spTree>
    <p:extLst>
      <p:ext uri="{BB962C8B-B14F-4D97-AF65-F5344CB8AC3E}">
        <p14:creationId xmlns:p14="http://schemas.microsoft.com/office/powerpoint/2010/main" val="6402406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IS 257 – Fall 2012</a:t>
            </a:r>
            <a:endParaRPr lang="en-US"/>
          </a:p>
        </p:txBody>
      </p:sp>
      <p:sp>
        <p:nvSpPr>
          <p:cNvPr id="1289218" name="Rectangle 2"/>
          <p:cNvSpPr>
            <a:spLocks noGrp="1" noChangeArrowheads="1"/>
          </p:cNvSpPr>
          <p:nvPr>
            <p:ph type="title"/>
          </p:nvPr>
        </p:nvSpPr>
        <p:spPr/>
        <p:txBody>
          <a:bodyPr/>
          <a:lstStyle/>
          <a:p>
            <a:pPr eaLnBrk="1" hangingPunct="1">
              <a:defRPr/>
            </a:pPr>
            <a:r>
              <a:rPr lang="en-US" smtClean="0">
                <a:cs typeface="+mj-cs"/>
              </a:rPr>
              <a:t>Data Mining with Privacy</a:t>
            </a:r>
          </a:p>
        </p:txBody>
      </p:sp>
      <p:sp>
        <p:nvSpPr>
          <p:cNvPr id="1289219" name="Rectangle 3"/>
          <p:cNvSpPr>
            <a:spLocks noGrp="1" noChangeArrowheads="1"/>
          </p:cNvSpPr>
          <p:nvPr>
            <p:ph type="body" idx="1"/>
          </p:nvPr>
        </p:nvSpPr>
        <p:spPr/>
        <p:txBody>
          <a:bodyPr/>
          <a:lstStyle/>
          <a:p>
            <a:pPr eaLnBrk="1" hangingPunct="1">
              <a:defRPr/>
            </a:pPr>
            <a:r>
              <a:rPr lang="en-US" smtClean="0">
                <a:cs typeface="+mn-cs"/>
              </a:rPr>
              <a:t>Data Mining looks for patterns, not people!</a:t>
            </a:r>
          </a:p>
          <a:p>
            <a:pPr eaLnBrk="1" hangingPunct="1">
              <a:defRPr/>
            </a:pPr>
            <a:r>
              <a:rPr lang="en-US" smtClean="0">
                <a:cs typeface="+mn-cs"/>
              </a:rPr>
              <a:t>Technical solutions can limit privacy invasion</a:t>
            </a:r>
          </a:p>
          <a:p>
            <a:pPr lvl="1" eaLnBrk="1" hangingPunct="1">
              <a:defRPr/>
            </a:pPr>
            <a:r>
              <a:rPr lang="en-US" smtClean="0"/>
              <a:t>Replacing sensitive personal data with anon. ID</a:t>
            </a:r>
          </a:p>
          <a:p>
            <a:pPr lvl="1" eaLnBrk="1" hangingPunct="1">
              <a:defRPr/>
            </a:pPr>
            <a:r>
              <a:rPr lang="en-US" smtClean="0"/>
              <a:t>Give randomized outputs	</a:t>
            </a:r>
          </a:p>
          <a:p>
            <a:pPr lvl="1" eaLnBrk="1" hangingPunct="1">
              <a:defRPr/>
            </a:pPr>
            <a:r>
              <a:rPr lang="en-US" smtClean="0"/>
              <a:t>Multi-party computation – distributed data</a:t>
            </a:r>
          </a:p>
          <a:p>
            <a:pPr lvl="1" eaLnBrk="1" hangingPunct="1">
              <a:defRPr/>
            </a:pPr>
            <a:r>
              <a:rPr lang="en-US" smtClean="0"/>
              <a:t>…</a:t>
            </a:r>
          </a:p>
          <a:p>
            <a:pPr lvl="2" eaLnBrk="1" hangingPunct="1">
              <a:defRPr/>
            </a:pPr>
            <a:r>
              <a:rPr lang="en-US" smtClean="0"/>
              <a:t>Bayardo &amp; Srikant, Technological Solutions for Protecting Privacy, IEEE Computer, Sep 2003</a:t>
            </a:r>
          </a:p>
          <a:p>
            <a:pPr eaLnBrk="1" hangingPunct="1">
              <a:defRPr/>
            </a:pPr>
            <a:endParaRPr lang="en-US" smtClean="0">
              <a:cs typeface="+mn-cs"/>
            </a:endParaRPr>
          </a:p>
        </p:txBody>
      </p:sp>
      <p:sp>
        <p:nvSpPr>
          <p:cNvPr id="1289220" name="Text Box 4"/>
          <p:cNvSpPr txBox="1">
            <a:spLocks noChangeArrowheads="1"/>
          </p:cNvSpPr>
          <p:nvPr/>
        </p:nvSpPr>
        <p:spPr bwMode="auto">
          <a:xfrm>
            <a:off x="212725" y="6134100"/>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a:solidFill>
                  <a:srgbClr val="FF0000"/>
                </a:solidFill>
                <a:cs typeface="+mn-cs"/>
              </a:rPr>
              <a:t>Source: Gregory Piatetsky-Shapiro</a:t>
            </a:r>
          </a:p>
        </p:txBody>
      </p:sp>
    </p:spTree>
    <p:extLst>
      <p:ext uri="{BB962C8B-B14F-4D97-AF65-F5344CB8AC3E}">
        <p14:creationId xmlns:p14="http://schemas.microsoft.com/office/powerpoint/2010/main" val="21945288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quarter" idx="10"/>
          </p:nvPr>
        </p:nvSpPr>
        <p:spPr/>
        <p:txBody>
          <a:bodyPr/>
          <a:lstStyle/>
          <a:p>
            <a:pPr>
              <a:defRPr/>
            </a:pPr>
            <a:r>
              <a:rPr lang="en-US" smtClean="0"/>
              <a:t>IS 257 – Fall 2012</a:t>
            </a:r>
            <a:endParaRPr lang="en-US"/>
          </a:p>
        </p:txBody>
      </p:sp>
      <p:graphicFrame>
        <p:nvGraphicFramePr>
          <p:cNvPr id="168962" name="Object 2"/>
          <p:cNvGraphicFramePr>
            <a:graphicFrameLocks noGrp="1"/>
          </p:cNvGraphicFramePr>
          <p:nvPr>
            <p:ph idx="1"/>
            <p:extLst>
              <p:ext uri="{D42A27DB-BD31-4B8C-83A1-F6EECF244321}">
                <p14:modId xmlns:p14="http://schemas.microsoft.com/office/powerpoint/2010/main" val="3875847478"/>
              </p:ext>
            </p:extLst>
          </p:nvPr>
        </p:nvGraphicFramePr>
        <p:xfrm>
          <a:off x="695325" y="1550988"/>
          <a:ext cx="7753350" cy="4289425"/>
        </p:xfrm>
        <a:graphic>
          <a:graphicData uri="http://schemas.openxmlformats.org/presentationml/2006/ole">
            <mc:AlternateContent xmlns:mc="http://schemas.openxmlformats.org/markup-compatibility/2006">
              <mc:Choice xmlns:v="urn:schemas-microsoft-com:vml" Requires="v">
                <p:oleObj spid="_x0000_s1416197" name="Chart" r:id="rId4" imgW="7759700" imgH="4292600" progId="MSGraph.Chart.8">
                  <p:embed followColorScheme="full"/>
                </p:oleObj>
              </mc:Choice>
              <mc:Fallback>
                <p:oleObj name="Chart" r:id="rId4" imgW="7759700" imgH="4292600" progId="MSGraph.Chart.8">
                  <p:embed followColorScheme="full"/>
                  <p:pic>
                    <p:nvPicPr>
                      <p:cNvPr id="0" name=""/>
                      <p:cNvPicPr>
                        <a:picLocks noChangeArrowheads="1"/>
                      </p:cNvPicPr>
                      <p:nvPr/>
                    </p:nvPicPr>
                    <p:blipFill>
                      <a:blip r:embed="rId5"/>
                      <a:srcRect/>
                      <a:stretch>
                        <a:fillRect/>
                      </a:stretch>
                    </p:blipFill>
                    <p:spPr bwMode="auto">
                      <a:xfrm>
                        <a:off x="695325" y="1550988"/>
                        <a:ext cx="7753350" cy="428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290243" name="Rectangle 3"/>
          <p:cNvSpPr>
            <a:spLocks noGrp="1" noChangeArrowheads="1"/>
          </p:cNvSpPr>
          <p:nvPr>
            <p:ph type="title"/>
          </p:nvPr>
        </p:nvSpPr>
        <p:spPr/>
        <p:txBody>
          <a:bodyPr lIns="92075" tIns="46038" rIns="92075" bIns="46038" anchor="b"/>
          <a:lstStyle/>
          <a:p>
            <a:pPr eaLnBrk="1" hangingPunct="1">
              <a:defRPr/>
            </a:pPr>
            <a:r>
              <a:rPr lang="en-US" sz="2800" smtClean="0">
                <a:cs typeface="+mj-cs"/>
              </a:rPr>
              <a:t>The Hype Curve for </a:t>
            </a:r>
            <a:br>
              <a:rPr lang="en-US" sz="2800" smtClean="0">
                <a:cs typeface="+mj-cs"/>
              </a:rPr>
            </a:br>
            <a:r>
              <a:rPr lang="en-US" sz="2800" smtClean="0">
                <a:cs typeface="+mj-cs"/>
              </a:rPr>
              <a:t>Data Mining and Knowledge Discovery  </a:t>
            </a:r>
          </a:p>
        </p:txBody>
      </p:sp>
      <p:sp>
        <p:nvSpPr>
          <p:cNvPr id="1290244" name="Rectangle 4"/>
          <p:cNvSpPr>
            <a:spLocks noChangeArrowheads="1"/>
          </p:cNvSpPr>
          <p:nvPr/>
        </p:nvSpPr>
        <p:spPr bwMode="auto">
          <a:xfrm>
            <a:off x="4038600" y="1828800"/>
            <a:ext cx="1714500" cy="488950"/>
          </a:xfrm>
          <a:prstGeom prst="rect">
            <a:avLst/>
          </a:prstGeom>
          <a:gradFill rotWithShape="0">
            <a:gsLst>
              <a:gs pos="0">
                <a:srgbClr val="FF0000"/>
              </a:gs>
              <a:gs pos="100000">
                <a:srgbClr val="FF0000">
                  <a:gamma/>
                  <a:tint val="8980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lnSpc>
                <a:spcPct val="50000"/>
              </a:lnSpc>
              <a:spcBef>
                <a:spcPct val="30000"/>
              </a:spcBef>
              <a:buClr>
                <a:schemeClr val="tx2"/>
              </a:buClr>
              <a:buFont typeface="Monotype Sorts" charset="0"/>
              <a:buNone/>
              <a:defRPr/>
            </a:pPr>
            <a:r>
              <a:rPr lang="en-US" sz="2000" b="1">
                <a:cs typeface="+mn-cs"/>
              </a:rPr>
              <a:t>Over-inflated </a:t>
            </a:r>
          </a:p>
          <a:p>
            <a:pPr marL="285750" indent="-285750" algn="l" eaLnBrk="0" hangingPunct="0">
              <a:lnSpc>
                <a:spcPct val="50000"/>
              </a:lnSpc>
              <a:spcBef>
                <a:spcPct val="30000"/>
              </a:spcBef>
              <a:buClr>
                <a:schemeClr val="tx2"/>
              </a:buClr>
              <a:buFont typeface="Monotype Sorts" charset="0"/>
              <a:buNone/>
              <a:defRPr/>
            </a:pPr>
            <a:r>
              <a:rPr lang="en-US" sz="2000" b="1">
                <a:cs typeface="+mn-cs"/>
              </a:rPr>
              <a:t>expectations</a:t>
            </a:r>
          </a:p>
        </p:txBody>
      </p:sp>
      <p:sp>
        <p:nvSpPr>
          <p:cNvPr id="1290245" name="Rectangle 5"/>
          <p:cNvSpPr>
            <a:spLocks noChangeArrowheads="1"/>
          </p:cNvSpPr>
          <p:nvPr/>
        </p:nvSpPr>
        <p:spPr bwMode="auto">
          <a:xfrm>
            <a:off x="4419600" y="4419600"/>
            <a:ext cx="1981200" cy="366713"/>
          </a:xfrm>
          <a:prstGeom prst="rect">
            <a:avLst/>
          </a:prstGeom>
          <a:gradFill rotWithShape="0">
            <a:gsLst>
              <a:gs pos="0">
                <a:srgbClr val="FFFFFF"/>
              </a:gs>
              <a:gs pos="100000">
                <a:srgbClr val="FFFFFF">
                  <a:gamma/>
                  <a:shade val="29804"/>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marL="285750" indent="-285750" algn="l" eaLnBrk="0" hangingPunct="0">
              <a:lnSpc>
                <a:spcPct val="90000"/>
              </a:lnSpc>
              <a:spcBef>
                <a:spcPct val="30000"/>
              </a:spcBef>
              <a:buClr>
                <a:schemeClr val="tx2"/>
              </a:buClr>
              <a:buFont typeface="Monotype Sorts" charset="0"/>
              <a:buNone/>
              <a:defRPr/>
            </a:pPr>
            <a:r>
              <a:rPr lang="en-US" sz="2000" b="1">
                <a:cs typeface="+mn-cs"/>
              </a:rPr>
              <a:t>Disappointment</a:t>
            </a:r>
          </a:p>
        </p:txBody>
      </p:sp>
      <p:sp>
        <p:nvSpPr>
          <p:cNvPr id="1290246" name="Rectangle 6"/>
          <p:cNvSpPr>
            <a:spLocks noChangeArrowheads="1"/>
          </p:cNvSpPr>
          <p:nvPr/>
        </p:nvSpPr>
        <p:spPr bwMode="auto">
          <a:xfrm>
            <a:off x="6477000" y="2971800"/>
            <a:ext cx="2392363" cy="733425"/>
          </a:xfrm>
          <a:prstGeom prst="rect">
            <a:avLst/>
          </a:prstGeom>
          <a:solidFill>
            <a:srgbClr val="C8FE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lnSpc>
                <a:spcPct val="90000"/>
              </a:lnSpc>
              <a:spcBef>
                <a:spcPct val="30000"/>
              </a:spcBef>
              <a:buClr>
                <a:schemeClr val="tx2"/>
              </a:buClr>
              <a:buFont typeface="Monotype Sorts" charset="0"/>
              <a:buNone/>
              <a:defRPr/>
            </a:pPr>
            <a:r>
              <a:rPr lang="en-US" sz="2000" b="1">
                <a:cs typeface="+mn-cs"/>
              </a:rPr>
              <a:t>Growing acceptance</a:t>
            </a:r>
          </a:p>
          <a:p>
            <a:pPr marL="285750" indent="-285750" algn="l" eaLnBrk="0" hangingPunct="0">
              <a:lnSpc>
                <a:spcPct val="90000"/>
              </a:lnSpc>
              <a:spcBef>
                <a:spcPct val="30000"/>
              </a:spcBef>
              <a:buClr>
                <a:schemeClr val="tx2"/>
              </a:buClr>
              <a:buFont typeface="Monotype Sorts" charset="0"/>
              <a:buNone/>
              <a:defRPr/>
            </a:pPr>
            <a:r>
              <a:rPr lang="en-US" sz="2000" b="1">
                <a:cs typeface="+mn-cs"/>
              </a:rPr>
              <a:t>and mainstreaming</a:t>
            </a:r>
          </a:p>
        </p:txBody>
      </p:sp>
      <p:sp>
        <p:nvSpPr>
          <p:cNvPr id="1290247" name="Rectangle 7"/>
          <p:cNvSpPr>
            <a:spLocks noGrp="1" noChangeArrowheads="1"/>
          </p:cNvSpPr>
          <p:nvPr>
            <p:ph type="body" idx="4294967295"/>
          </p:nvPr>
        </p:nvSpPr>
        <p:spPr>
          <a:xfrm>
            <a:off x="0" y="1219200"/>
            <a:ext cx="8229600" cy="4953000"/>
          </a:xfrm>
        </p:spPr>
        <p:txBody>
          <a:bodyPr lIns="92075" tIns="46038" rIns="92075" bIns="46038"/>
          <a:lstStyle/>
          <a:p>
            <a:pPr marL="285750" indent="-285750" eaLnBrk="1" hangingPunct="1">
              <a:buFontTx/>
              <a:buNone/>
              <a:defRPr/>
            </a:pPr>
            <a:r>
              <a:rPr lang="en-US" smtClean="0">
                <a:cs typeface="+mn-cs"/>
              </a:rPr>
              <a:t> </a:t>
            </a:r>
          </a:p>
        </p:txBody>
      </p:sp>
      <p:sp>
        <p:nvSpPr>
          <p:cNvPr id="1290248" name="Rectangle 8"/>
          <p:cNvSpPr>
            <a:spLocks noChangeArrowheads="1"/>
          </p:cNvSpPr>
          <p:nvPr/>
        </p:nvSpPr>
        <p:spPr bwMode="auto">
          <a:xfrm>
            <a:off x="1600200" y="3429000"/>
            <a:ext cx="1792288" cy="566738"/>
          </a:xfrm>
          <a:prstGeom prst="rect">
            <a:avLst/>
          </a:prstGeom>
          <a:solidFill>
            <a:srgbClr val="F35B1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lnSpc>
                <a:spcPct val="50000"/>
              </a:lnSpc>
              <a:spcBef>
                <a:spcPct val="30000"/>
              </a:spcBef>
              <a:buClr>
                <a:schemeClr val="tx2"/>
              </a:buClr>
              <a:buFont typeface="Monotype Sorts" charset="0"/>
              <a:buNone/>
              <a:defRPr/>
            </a:pPr>
            <a:r>
              <a:rPr lang="en-US" b="1">
                <a:cs typeface="+mn-cs"/>
              </a:rPr>
              <a:t>rising </a:t>
            </a:r>
          </a:p>
          <a:p>
            <a:pPr marL="285750" indent="-285750" algn="l" eaLnBrk="0" hangingPunct="0">
              <a:lnSpc>
                <a:spcPct val="50000"/>
              </a:lnSpc>
              <a:spcBef>
                <a:spcPct val="30000"/>
              </a:spcBef>
              <a:buClr>
                <a:schemeClr val="tx2"/>
              </a:buClr>
              <a:buFont typeface="Monotype Sorts" charset="0"/>
              <a:buNone/>
              <a:defRPr/>
            </a:pPr>
            <a:r>
              <a:rPr lang="en-US" b="1">
                <a:cs typeface="+mn-cs"/>
              </a:rPr>
              <a:t>expectations</a:t>
            </a:r>
          </a:p>
        </p:txBody>
      </p:sp>
      <p:sp>
        <p:nvSpPr>
          <p:cNvPr id="1290250" name="Text Box 10"/>
          <p:cNvSpPr txBox="1">
            <a:spLocks noChangeArrowheads="1"/>
          </p:cNvSpPr>
          <p:nvPr/>
        </p:nvSpPr>
        <p:spPr bwMode="auto">
          <a:xfrm>
            <a:off x="212725" y="6134100"/>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a:solidFill>
                  <a:srgbClr val="FF0000"/>
                </a:solidFill>
                <a:cs typeface="+mn-cs"/>
              </a:rPr>
              <a:t>Source: Gregory Piatetsky-Shapiro</a:t>
            </a:r>
          </a:p>
        </p:txBody>
      </p:sp>
    </p:spTree>
    <p:extLst>
      <p:ext uri="{BB962C8B-B14F-4D97-AF65-F5344CB8AC3E}">
        <p14:creationId xmlns:p14="http://schemas.microsoft.com/office/powerpoint/2010/main" val="18896400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9024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9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44" grpId="0" animBg="1"/>
      <p:bldP spid="1290245" grpId="0" animBg="1"/>
      <p:bldP spid="1290246" grpId="0" animBg="1"/>
      <p:bldP spid="12902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IS 257 – Fall 2012</a:t>
            </a:r>
            <a:endParaRPr lang="en-US"/>
          </a:p>
        </p:txBody>
      </p:sp>
      <p:sp>
        <p:nvSpPr>
          <p:cNvPr id="1265666" name="Oval 2"/>
          <p:cNvSpPr>
            <a:spLocks noChangeArrowheads="1"/>
          </p:cNvSpPr>
          <p:nvPr/>
        </p:nvSpPr>
        <p:spPr bwMode="auto">
          <a:xfrm>
            <a:off x="4572000" y="3810000"/>
            <a:ext cx="3200400" cy="2438400"/>
          </a:xfrm>
          <a:prstGeom prst="ellipse">
            <a:avLst/>
          </a:prstGeom>
          <a:solidFill>
            <a:schemeClr val="accent2">
              <a:alpha val="50000"/>
            </a:scheme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5667" name="Oval 3"/>
          <p:cNvSpPr>
            <a:spLocks noChangeArrowheads="1"/>
          </p:cNvSpPr>
          <p:nvPr/>
        </p:nvSpPr>
        <p:spPr bwMode="auto">
          <a:xfrm>
            <a:off x="914400" y="3810000"/>
            <a:ext cx="3200400" cy="2438400"/>
          </a:xfrm>
          <a:prstGeom prst="ellipse">
            <a:avLst/>
          </a:prstGeom>
          <a:solidFill>
            <a:srgbClr val="FF99CC">
              <a:alpha val="50000"/>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5668" name="Oval 4"/>
          <p:cNvSpPr>
            <a:spLocks noChangeArrowheads="1"/>
          </p:cNvSpPr>
          <p:nvPr/>
        </p:nvSpPr>
        <p:spPr bwMode="auto">
          <a:xfrm>
            <a:off x="4419600" y="1143000"/>
            <a:ext cx="3200400" cy="2438400"/>
          </a:xfrm>
          <a:prstGeom prst="ellipse">
            <a:avLst/>
          </a:prstGeom>
          <a:solidFill>
            <a:srgbClr val="FFFF00">
              <a:alpha val="50000"/>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5669" name="Oval 5"/>
          <p:cNvSpPr>
            <a:spLocks noChangeArrowheads="1"/>
          </p:cNvSpPr>
          <p:nvPr/>
        </p:nvSpPr>
        <p:spPr bwMode="auto">
          <a:xfrm>
            <a:off x="685800" y="1219200"/>
            <a:ext cx="3200400" cy="2438400"/>
          </a:xfrm>
          <a:prstGeom prst="ellipse">
            <a:avLst/>
          </a:prstGeom>
          <a:solidFill>
            <a:srgbClr val="99CC00">
              <a:alpha val="50000"/>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5670" name="AutoShape 6"/>
          <p:cNvSpPr>
            <a:spLocks noChangeArrowheads="1"/>
          </p:cNvSpPr>
          <p:nvPr/>
        </p:nvSpPr>
        <p:spPr bwMode="auto">
          <a:xfrm>
            <a:off x="2362200" y="2667000"/>
            <a:ext cx="3810000" cy="1371600"/>
          </a:xfrm>
          <a:prstGeom prst="bevel">
            <a:avLst>
              <a:gd name="adj" fmla="val 12500"/>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5671" name="Rectangle 7"/>
          <p:cNvSpPr>
            <a:spLocks noGrp="1" noChangeArrowheads="1"/>
          </p:cNvSpPr>
          <p:nvPr>
            <p:ph type="title"/>
          </p:nvPr>
        </p:nvSpPr>
        <p:spPr>
          <a:noFill/>
          <a:ln/>
        </p:spPr>
        <p:txBody>
          <a:bodyPr lIns="92075" tIns="46038" rIns="92075" bIns="46038"/>
          <a:lstStyle/>
          <a:p>
            <a:r>
              <a:rPr lang="en-US" sz="3600"/>
              <a:t>Related Fields</a:t>
            </a:r>
          </a:p>
        </p:txBody>
      </p:sp>
      <p:sp>
        <p:nvSpPr>
          <p:cNvPr id="1265672" name="Rectangle 8"/>
          <p:cNvSpPr>
            <a:spLocks noGrp="1" noChangeArrowheads="1"/>
          </p:cNvSpPr>
          <p:nvPr>
            <p:ph type="body" idx="1"/>
          </p:nvPr>
        </p:nvSpPr>
        <p:spPr>
          <a:xfrm>
            <a:off x="1371600" y="2286000"/>
            <a:ext cx="7162800" cy="4114800"/>
          </a:xfrm>
          <a:noFill/>
          <a:ln/>
        </p:spPr>
        <p:txBody>
          <a:bodyPr lIns="92075" tIns="46038" rIns="92075" bIns="46038"/>
          <a:lstStyle/>
          <a:p>
            <a:pPr>
              <a:buFontTx/>
              <a:buNone/>
            </a:pPr>
            <a:r>
              <a:rPr lang="en-US"/>
              <a:t>  </a:t>
            </a:r>
          </a:p>
        </p:txBody>
      </p:sp>
      <p:sp>
        <p:nvSpPr>
          <p:cNvPr id="1265673" name="Rectangle 9"/>
          <p:cNvSpPr>
            <a:spLocks noChangeArrowheads="1"/>
          </p:cNvSpPr>
          <p:nvPr/>
        </p:nvSpPr>
        <p:spPr bwMode="auto">
          <a:xfrm>
            <a:off x="1600200" y="4495800"/>
            <a:ext cx="17414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lnSpc>
                <a:spcPct val="90000"/>
              </a:lnSpc>
              <a:spcBef>
                <a:spcPct val="30000"/>
              </a:spcBef>
            </a:pPr>
            <a:r>
              <a:rPr lang="en-US" sz="3200" b="1"/>
              <a:t>Statistics</a:t>
            </a:r>
          </a:p>
        </p:txBody>
      </p:sp>
      <p:sp>
        <p:nvSpPr>
          <p:cNvPr id="1265674" name="Rectangle 10"/>
          <p:cNvSpPr>
            <a:spLocks noChangeArrowheads="1"/>
          </p:cNvSpPr>
          <p:nvPr/>
        </p:nvSpPr>
        <p:spPr bwMode="auto">
          <a:xfrm>
            <a:off x="1295400" y="1905000"/>
            <a:ext cx="23622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marL="285750" indent="-285750" algn="l" eaLnBrk="0" hangingPunct="0">
              <a:lnSpc>
                <a:spcPct val="40000"/>
              </a:lnSpc>
              <a:spcBef>
                <a:spcPct val="30000"/>
              </a:spcBef>
            </a:pPr>
            <a:r>
              <a:rPr lang="en-US" sz="3600" b="1"/>
              <a:t>Machine</a:t>
            </a:r>
          </a:p>
          <a:p>
            <a:pPr marL="285750" indent="-285750" algn="l" eaLnBrk="0" hangingPunct="0">
              <a:lnSpc>
                <a:spcPct val="40000"/>
              </a:lnSpc>
              <a:spcBef>
                <a:spcPct val="30000"/>
              </a:spcBef>
            </a:pPr>
            <a:r>
              <a:rPr lang="en-US" sz="3600" b="1"/>
              <a:t>Learning</a:t>
            </a:r>
          </a:p>
        </p:txBody>
      </p:sp>
      <p:sp>
        <p:nvSpPr>
          <p:cNvPr id="1265675" name="Rectangle 11"/>
          <p:cNvSpPr>
            <a:spLocks noChangeArrowheads="1"/>
          </p:cNvSpPr>
          <p:nvPr/>
        </p:nvSpPr>
        <p:spPr bwMode="auto">
          <a:xfrm>
            <a:off x="5257800" y="4572000"/>
            <a:ext cx="19446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lnSpc>
                <a:spcPct val="90000"/>
              </a:lnSpc>
              <a:spcBef>
                <a:spcPct val="30000"/>
              </a:spcBef>
            </a:pPr>
            <a:r>
              <a:rPr lang="en-US" sz="3200" b="1"/>
              <a:t>Databases</a:t>
            </a:r>
          </a:p>
        </p:txBody>
      </p:sp>
      <p:sp>
        <p:nvSpPr>
          <p:cNvPr id="1265676" name="Rectangle 12"/>
          <p:cNvSpPr>
            <a:spLocks noChangeArrowheads="1"/>
          </p:cNvSpPr>
          <p:nvPr/>
        </p:nvSpPr>
        <p:spPr bwMode="auto">
          <a:xfrm>
            <a:off x="4876800" y="1905000"/>
            <a:ext cx="24653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lnSpc>
                <a:spcPct val="90000"/>
              </a:lnSpc>
              <a:spcBef>
                <a:spcPct val="30000"/>
              </a:spcBef>
            </a:pPr>
            <a:r>
              <a:rPr lang="en-US" sz="3200" b="1"/>
              <a:t>Visualization</a:t>
            </a:r>
          </a:p>
        </p:txBody>
      </p:sp>
      <p:sp>
        <p:nvSpPr>
          <p:cNvPr id="1265677" name="Rectangle 13"/>
          <p:cNvSpPr>
            <a:spLocks noChangeArrowheads="1"/>
          </p:cNvSpPr>
          <p:nvPr/>
        </p:nvSpPr>
        <p:spPr bwMode="auto">
          <a:xfrm>
            <a:off x="2590800" y="2895600"/>
            <a:ext cx="34734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l" eaLnBrk="0" hangingPunct="0"/>
            <a:r>
              <a:rPr lang="en-US" sz="2800" b="1"/>
              <a:t>Data Mining and </a:t>
            </a:r>
          </a:p>
          <a:p>
            <a:pPr algn="l" eaLnBrk="0" hangingPunct="0"/>
            <a:r>
              <a:rPr lang="en-US" sz="2800" b="1"/>
              <a:t>Knowledge Discovery</a:t>
            </a:r>
          </a:p>
        </p:txBody>
      </p:sp>
      <p:sp>
        <p:nvSpPr>
          <p:cNvPr id="1265678" name="Text Box 14"/>
          <p:cNvSpPr txBox="1">
            <a:spLocks noChangeArrowheads="1"/>
          </p:cNvSpPr>
          <p:nvPr/>
        </p:nvSpPr>
        <p:spPr bwMode="auto">
          <a:xfrm>
            <a:off x="212725" y="6134100"/>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800">
                <a:solidFill>
                  <a:srgbClr val="FF0000"/>
                </a:solidFill>
              </a:rPr>
              <a:t>Source: Gregory Piatetsky-Shapiro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352706" name="Rectangle 2"/>
          <p:cNvSpPr>
            <a:spLocks noGrp="1" noChangeArrowheads="1"/>
          </p:cNvSpPr>
          <p:nvPr>
            <p:ph type="title"/>
          </p:nvPr>
        </p:nvSpPr>
        <p:spPr/>
        <p:txBody>
          <a:bodyPr/>
          <a:lstStyle/>
          <a:p>
            <a:r>
              <a:rPr lang="en-US" sz="3600"/>
              <a:t>More on OLAP and Data Mining</a:t>
            </a:r>
          </a:p>
        </p:txBody>
      </p:sp>
      <p:sp>
        <p:nvSpPr>
          <p:cNvPr id="1352707" name="Rectangle 3"/>
          <p:cNvSpPr>
            <a:spLocks noGrp="1" noChangeArrowheads="1"/>
          </p:cNvSpPr>
          <p:nvPr>
            <p:ph type="body" idx="1"/>
          </p:nvPr>
        </p:nvSpPr>
        <p:spPr/>
        <p:txBody>
          <a:bodyPr/>
          <a:lstStyle/>
          <a:p>
            <a:r>
              <a:rPr lang="en-US" dirty="0"/>
              <a:t>Nice set of slides with practical examples using SQL </a:t>
            </a:r>
            <a:r>
              <a:rPr lang="en-US" dirty="0" smtClean="0"/>
              <a:t>(by Jeff Ullman, Stanford – found via Google with </a:t>
            </a:r>
            <a:r>
              <a:rPr lang="en-US" smtClean="0"/>
              <a:t>no attribution)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Date Placeholder 1"/>
          <p:cNvSpPr>
            <a:spLocks noGrp="1"/>
          </p:cNvSpPr>
          <p:nvPr>
            <p:ph type="dt" sz="half" idx="10"/>
          </p:nvPr>
        </p:nvSpPr>
        <p:spPr/>
        <p:txBody>
          <a:bodyPr/>
          <a:lstStyle/>
          <a:p>
            <a:r>
              <a:rPr lang="en-US" smtClean="0"/>
              <a:t>IS 257 – Fall 2012</a:t>
            </a:r>
            <a:endParaRPr lang="en-US"/>
          </a:p>
        </p:txBody>
      </p:sp>
      <p:sp>
        <p:nvSpPr>
          <p:cNvPr id="1267714" name="Line 2"/>
          <p:cNvSpPr>
            <a:spLocks noChangeShapeType="1"/>
          </p:cNvSpPr>
          <p:nvPr/>
        </p:nvSpPr>
        <p:spPr bwMode="auto">
          <a:xfrm flipV="1">
            <a:off x="1752600" y="6400800"/>
            <a:ext cx="5776913" cy="1588"/>
          </a:xfrm>
          <a:prstGeom prst="line">
            <a:avLst/>
          </a:prstGeom>
          <a:noFill/>
          <a:ln w="50800">
            <a:solidFill>
              <a:srgbClr val="60C900"/>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15" name="Line 3"/>
          <p:cNvSpPr>
            <a:spLocks noChangeShapeType="1"/>
          </p:cNvSpPr>
          <p:nvPr/>
        </p:nvSpPr>
        <p:spPr bwMode="auto">
          <a:xfrm flipH="1">
            <a:off x="7475538" y="2293938"/>
            <a:ext cx="1587" cy="4079875"/>
          </a:xfrm>
          <a:prstGeom prst="line">
            <a:avLst/>
          </a:prstGeom>
          <a:noFill/>
          <a:ln w="25400">
            <a:solidFill>
              <a:srgbClr val="60C900"/>
            </a:solidFill>
            <a:prstDash val="lgDash"/>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16" name="Line 4"/>
          <p:cNvSpPr>
            <a:spLocks noChangeShapeType="1"/>
          </p:cNvSpPr>
          <p:nvPr/>
        </p:nvSpPr>
        <p:spPr bwMode="auto">
          <a:xfrm flipH="1">
            <a:off x="1754188" y="5588000"/>
            <a:ext cx="11112" cy="815975"/>
          </a:xfrm>
          <a:prstGeom prst="line">
            <a:avLst/>
          </a:prstGeom>
          <a:noFill/>
          <a:ln w="25400">
            <a:solidFill>
              <a:srgbClr val="60C900"/>
            </a:solidFill>
            <a:prstDash val="dash"/>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17" name="Line 5"/>
          <p:cNvSpPr>
            <a:spLocks noChangeShapeType="1"/>
          </p:cNvSpPr>
          <p:nvPr/>
        </p:nvSpPr>
        <p:spPr bwMode="auto">
          <a:xfrm>
            <a:off x="3181350" y="4349750"/>
            <a:ext cx="0" cy="2054225"/>
          </a:xfrm>
          <a:prstGeom prst="line">
            <a:avLst/>
          </a:prstGeom>
          <a:noFill/>
          <a:ln w="25400">
            <a:solidFill>
              <a:srgbClr val="60C900"/>
            </a:solidFill>
            <a:prstDash val="dash"/>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18" name="Line 6"/>
          <p:cNvSpPr>
            <a:spLocks noChangeShapeType="1"/>
          </p:cNvSpPr>
          <p:nvPr/>
        </p:nvSpPr>
        <p:spPr bwMode="auto">
          <a:xfrm>
            <a:off x="4452938" y="3617913"/>
            <a:ext cx="7937" cy="2830512"/>
          </a:xfrm>
          <a:prstGeom prst="line">
            <a:avLst/>
          </a:prstGeom>
          <a:noFill/>
          <a:ln w="25400">
            <a:solidFill>
              <a:srgbClr val="60C900"/>
            </a:solidFill>
            <a:prstDash val="dash"/>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19" name="Line 7"/>
          <p:cNvSpPr>
            <a:spLocks noChangeShapeType="1"/>
          </p:cNvSpPr>
          <p:nvPr/>
        </p:nvSpPr>
        <p:spPr bwMode="auto">
          <a:xfrm>
            <a:off x="5992813" y="2881313"/>
            <a:ext cx="0" cy="3424237"/>
          </a:xfrm>
          <a:prstGeom prst="line">
            <a:avLst/>
          </a:prstGeom>
          <a:noFill/>
          <a:ln w="25400">
            <a:solidFill>
              <a:srgbClr val="60C900"/>
            </a:solidFill>
            <a:prstDash val="dash"/>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20" name="Line 8"/>
          <p:cNvSpPr>
            <a:spLocks noChangeShapeType="1"/>
          </p:cNvSpPr>
          <p:nvPr/>
        </p:nvSpPr>
        <p:spPr bwMode="auto">
          <a:xfrm>
            <a:off x="1379538" y="2220913"/>
            <a:ext cx="0" cy="1809750"/>
          </a:xfrm>
          <a:prstGeom prst="line">
            <a:avLst/>
          </a:prstGeom>
          <a:noFill/>
          <a:ln w="25400">
            <a:solidFill>
              <a:srgbClr val="60C9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21" name="Line 9"/>
          <p:cNvSpPr>
            <a:spLocks noChangeShapeType="1"/>
          </p:cNvSpPr>
          <p:nvPr/>
        </p:nvSpPr>
        <p:spPr bwMode="auto">
          <a:xfrm flipV="1">
            <a:off x="2679700" y="3957638"/>
            <a:ext cx="803275" cy="387350"/>
          </a:xfrm>
          <a:prstGeom prst="line">
            <a:avLst/>
          </a:prstGeom>
          <a:noFill/>
          <a:ln w="25400">
            <a:solidFill>
              <a:srgbClr val="60C9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22" name="Line 10"/>
          <p:cNvSpPr>
            <a:spLocks noChangeShapeType="1"/>
          </p:cNvSpPr>
          <p:nvPr/>
        </p:nvSpPr>
        <p:spPr bwMode="auto">
          <a:xfrm flipV="1">
            <a:off x="4191000" y="3424238"/>
            <a:ext cx="520700" cy="249237"/>
          </a:xfrm>
          <a:prstGeom prst="line">
            <a:avLst/>
          </a:prstGeom>
          <a:noFill/>
          <a:ln w="25400">
            <a:solidFill>
              <a:srgbClr val="60C9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23" name="Line 11"/>
          <p:cNvSpPr>
            <a:spLocks noChangeShapeType="1"/>
          </p:cNvSpPr>
          <p:nvPr/>
        </p:nvSpPr>
        <p:spPr bwMode="auto">
          <a:xfrm flipV="1">
            <a:off x="5573713" y="2620963"/>
            <a:ext cx="520700" cy="250825"/>
          </a:xfrm>
          <a:prstGeom prst="line">
            <a:avLst/>
          </a:prstGeom>
          <a:noFill/>
          <a:ln w="254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24" name="Rectangle 12"/>
          <p:cNvSpPr>
            <a:spLocks noChangeArrowheads="1"/>
          </p:cNvSpPr>
          <p:nvPr/>
        </p:nvSpPr>
        <p:spPr bwMode="auto">
          <a:xfrm>
            <a:off x="2008188" y="2401888"/>
            <a:ext cx="1285875" cy="2857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25" name="Rectangle 13"/>
          <p:cNvSpPr>
            <a:spLocks noChangeArrowheads="1"/>
          </p:cNvSpPr>
          <p:nvPr/>
        </p:nvSpPr>
        <p:spPr bwMode="auto">
          <a:xfrm>
            <a:off x="6350" y="1377950"/>
            <a:ext cx="7759700" cy="444500"/>
          </a:xfrm>
          <a:prstGeom prst="rect">
            <a:avLst/>
          </a:prstGeom>
          <a:solidFill>
            <a:schemeClr val="bg1"/>
          </a:solidFill>
          <a:ln w="12700">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26" name="Line 14"/>
          <p:cNvSpPr>
            <a:spLocks noChangeShapeType="1"/>
          </p:cNvSpPr>
          <p:nvPr/>
        </p:nvSpPr>
        <p:spPr bwMode="auto">
          <a:xfrm flipV="1">
            <a:off x="7115175" y="1844675"/>
            <a:ext cx="665163" cy="350838"/>
          </a:xfrm>
          <a:prstGeom prst="line">
            <a:avLst/>
          </a:prstGeom>
          <a:noFill/>
          <a:ln w="25400">
            <a:solidFill>
              <a:srgbClr val="60C9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67727" name="Group 15"/>
          <p:cNvGrpSpPr>
            <a:grpSpLocks/>
          </p:cNvGrpSpPr>
          <p:nvPr/>
        </p:nvGrpSpPr>
        <p:grpSpPr bwMode="auto">
          <a:xfrm>
            <a:off x="4657725" y="2781300"/>
            <a:ext cx="960438" cy="898525"/>
            <a:chOff x="2911" y="1661"/>
            <a:chExt cx="605" cy="566"/>
          </a:xfrm>
        </p:grpSpPr>
        <p:sp>
          <p:nvSpPr>
            <p:cNvPr id="1267728" name="Rectangle 16"/>
            <p:cNvSpPr>
              <a:spLocks noChangeArrowheads="1"/>
            </p:cNvSpPr>
            <p:nvPr/>
          </p:nvSpPr>
          <p:spPr bwMode="auto">
            <a:xfrm>
              <a:off x="2911" y="1661"/>
              <a:ext cx="603" cy="82"/>
            </a:xfrm>
            <a:prstGeom prst="rect">
              <a:avLst/>
            </a:prstGeom>
            <a:gradFill rotWithShape="0">
              <a:gsLst>
                <a:gs pos="0">
                  <a:srgbClr val="618FFD"/>
                </a:gs>
                <a:gs pos="100000">
                  <a:srgbClr val="618FFD">
                    <a:gamma/>
                    <a:shade val="29804"/>
                    <a:invGamma/>
                  </a:srgbClr>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29" name="Rectangle 17"/>
            <p:cNvSpPr>
              <a:spLocks noChangeArrowheads="1"/>
            </p:cNvSpPr>
            <p:nvPr/>
          </p:nvSpPr>
          <p:spPr bwMode="auto">
            <a:xfrm>
              <a:off x="2911" y="1751"/>
              <a:ext cx="603" cy="4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67730" name="Group 18"/>
            <p:cNvGrpSpPr>
              <a:grpSpLocks/>
            </p:cNvGrpSpPr>
            <p:nvPr/>
          </p:nvGrpSpPr>
          <p:grpSpPr bwMode="auto">
            <a:xfrm>
              <a:off x="2934" y="1752"/>
              <a:ext cx="582" cy="458"/>
              <a:chOff x="2934" y="1752"/>
              <a:chExt cx="582" cy="458"/>
            </a:xfrm>
          </p:grpSpPr>
          <p:sp>
            <p:nvSpPr>
              <p:cNvPr id="1267731" name="Rectangle 19"/>
              <p:cNvSpPr>
                <a:spLocks noChangeArrowheads="1"/>
              </p:cNvSpPr>
              <p:nvPr/>
            </p:nvSpPr>
            <p:spPr bwMode="auto">
              <a:xfrm>
                <a:off x="2934" y="1752"/>
                <a:ext cx="260" cy="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l" eaLnBrk="0" hangingPunct="0"/>
                <a:r>
                  <a:rPr lang="en-US" sz="1400"/>
                  <a:t>__</a:t>
                </a:r>
              </a:p>
              <a:p>
                <a:pPr algn="l" eaLnBrk="0" hangingPunct="0"/>
                <a:r>
                  <a:rPr lang="en-US" sz="1400"/>
                  <a:t>____</a:t>
                </a:r>
              </a:p>
            </p:txBody>
          </p:sp>
          <p:sp>
            <p:nvSpPr>
              <p:cNvPr id="1267732" name="Rectangle 20"/>
              <p:cNvSpPr>
                <a:spLocks noChangeArrowheads="1"/>
              </p:cNvSpPr>
              <p:nvPr/>
            </p:nvSpPr>
            <p:spPr bwMode="auto">
              <a:xfrm>
                <a:off x="3095" y="1752"/>
                <a:ext cx="260" cy="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l" eaLnBrk="0" hangingPunct="0"/>
                <a:r>
                  <a:rPr lang="en-US" sz="1400"/>
                  <a:t>__</a:t>
                </a:r>
              </a:p>
              <a:p>
                <a:pPr algn="l" eaLnBrk="0" hangingPunct="0"/>
                <a:r>
                  <a:rPr lang="en-US" sz="1400"/>
                  <a:t>____</a:t>
                </a:r>
              </a:p>
            </p:txBody>
          </p:sp>
          <p:sp>
            <p:nvSpPr>
              <p:cNvPr id="1267733" name="Rectangle 21"/>
              <p:cNvSpPr>
                <a:spLocks noChangeArrowheads="1"/>
              </p:cNvSpPr>
              <p:nvPr/>
            </p:nvSpPr>
            <p:spPr bwMode="auto">
              <a:xfrm>
                <a:off x="3256" y="1752"/>
                <a:ext cx="260" cy="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l" eaLnBrk="0" hangingPunct="0"/>
                <a:r>
                  <a:rPr lang="en-US" sz="1400"/>
                  <a:t>__</a:t>
                </a:r>
              </a:p>
              <a:p>
                <a:pPr algn="l" eaLnBrk="0" hangingPunct="0"/>
                <a:r>
                  <a:rPr lang="en-US" sz="1400"/>
                  <a:t>____</a:t>
                </a:r>
              </a:p>
            </p:txBody>
          </p:sp>
        </p:grpSp>
      </p:grpSp>
      <p:sp>
        <p:nvSpPr>
          <p:cNvPr id="1267734" name="Rectangle 22"/>
          <p:cNvSpPr>
            <a:spLocks noChangeArrowheads="1"/>
          </p:cNvSpPr>
          <p:nvPr/>
        </p:nvSpPr>
        <p:spPr bwMode="auto">
          <a:xfrm>
            <a:off x="4346575" y="3829050"/>
            <a:ext cx="18034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eaLnBrk="0" hangingPunct="0"/>
            <a:r>
              <a:rPr lang="en-US" sz="2000" b="1">
                <a:latin typeface="Arial" charset="0"/>
              </a:rPr>
              <a:t>Transformed </a:t>
            </a:r>
          </a:p>
          <a:p>
            <a:pPr eaLnBrk="0" hangingPunct="0"/>
            <a:r>
              <a:rPr lang="en-US" sz="2000" b="1">
                <a:latin typeface="Arial" charset="0"/>
              </a:rPr>
              <a:t>Data</a:t>
            </a:r>
          </a:p>
        </p:txBody>
      </p:sp>
      <p:grpSp>
        <p:nvGrpSpPr>
          <p:cNvPr id="1267735" name="Group 23"/>
          <p:cNvGrpSpPr>
            <a:grpSpLocks/>
          </p:cNvGrpSpPr>
          <p:nvPr/>
        </p:nvGrpSpPr>
        <p:grpSpPr bwMode="auto">
          <a:xfrm>
            <a:off x="6051550" y="2211388"/>
            <a:ext cx="1241425" cy="1738312"/>
            <a:chOff x="3789" y="1302"/>
            <a:chExt cx="782" cy="1095"/>
          </a:xfrm>
        </p:grpSpPr>
        <p:graphicFrame>
          <p:nvGraphicFramePr>
            <p:cNvPr id="1267736" name="Object 24">
              <a:hlinkClick r:id="" action="ppaction://ole?verb=0"/>
            </p:cNvPr>
            <p:cNvGraphicFramePr>
              <a:graphicFrameLocks/>
            </p:cNvGraphicFramePr>
            <p:nvPr/>
          </p:nvGraphicFramePr>
          <p:xfrm>
            <a:off x="3789" y="1302"/>
            <a:ext cx="782" cy="433"/>
          </p:xfrm>
          <a:graphic>
            <a:graphicData uri="http://schemas.openxmlformats.org/presentationml/2006/ole">
              <mc:AlternateContent xmlns:mc="http://schemas.openxmlformats.org/markup-compatibility/2006">
                <mc:Choice xmlns:v="urn:schemas-microsoft-com:vml" Requires="v">
                  <p:oleObj spid="_x0000_s1267800" name="ClipArt" r:id="rId4" imgW="1240858" imgH="687781" progId="MS_ClipArt_Gallery.2">
                    <p:embed/>
                  </p:oleObj>
                </mc:Choice>
                <mc:Fallback>
                  <p:oleObj name="ClipArt" r:id="rId4" imgW="1240858" imgH="687781" progId="MS_ClipArt_Gallery.2">
                    <p:embed/>
                    <p:pic>
                      <p:nvPicPr>
                        <p:cNvPr id="0" name="Object 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9" y="1302"/>
                          <a:ext cx="782" cy="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67737" name="Rectangle 25"/>
            <p:cNvSpPr>
              <a:spLocks noChangeArrowheads="1"/>
            </p:cNvSpPr>
            <p:nvPr/>
          </p:nvSpPr>
          <p:spPr bwMode="auto">
            <a:xfrm>
              <a:off x="3807" y="1765"/>
              <a:ext cx="754" cy="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eaLnBrk="0" hangingPunct="0"/>
              <a:r>
                <a:rPr lang="en-US" sz="2000" b="1">
                  <a:latin typeface="Arial" charset="0"/>
                </a:rPr>
                <a:t>Patterns</a:t>
              </a:r>
            </a:p>
            <a:p>
              <a:pPr eaLnBrk="0" hangingPunct="0"/>
              <a:r>
                <a:rPr lang="en-US" sz="2000" b="1">
                  <a:latin typeface="Arial" charset="0"/>
                </a:rPr>
                <a:t>and </a:t>
              </a:r>
            </a:p>
            <a:p>
              <a:pPr eaLnBrk="0" hangingPunct="0"/>
              <a:r>
                <a:rPr lang="en-US" sz="2000" b="1">
                  <a:latin typeface="Arial" charset="0"/>
                </a:rPr>
                <a:t>Rules</a:t>
              </a:r>
            </a:p>
          </p:txBody>
        </p:sp>
      </p:grpSp>
      <p:grpSp>
        <p:nvGrpSpPr>
          <p:cNvPr id="1267738" name="Group 26"/>
          <p:cNvGrpSpPr>
            <a:grpSpLocks/>
          </p:cNvGrpSpPr>
          <p:nvPr/>
        </p:nvGrpSpPr>
        <p:grpSpPr bwMode="auto">
          <a:xfrm>
            <a:off x="3346450" y="3394075"/>
            <a:ext cx="522288" cy="557213"/>
            <a:chOff x="2085" y="2047"/>
            <a:chExt cx="329" cy="351"/>
          </a:xfrm>
        </p:grpSpPr>
        <p:sp>
          <p:nvSpPr>
            <p:cNvPr id="1267739" name="Rectangle 27"/>
            <p:cNvSpPr>
              <a:spLocks noChangeArrowheads="1"/>
            </p:cNvSpPr>
            <p:nvPr/>
          </p:nvSpPr>
          <p:spPr bwMode="auto">
            <a:xfrm>
              <a:off x="2088" y="2089"/>
              <a:ext cx="326" cy="264"/>
            </a:xfrm>
            <a:prstGeom prst="rec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40" name="Oval 28"/>
            <p:cNvSpPr>
              <a:spLocks noChangeArrowheads="1"/>
            </p:cNvSpPr>
            <p:nvPr/>
          </p:nvSpPr>
          <p:spPr bwMode="auto">
            <a:xfrm>
              <a:off x="2085" y="2290"/>
              <a:ext cx="327" cy="108"/>
            </a:xfrm>
            <a:prstGeom prst="ellipse">
              <a:avLst/>
            </a:prstGeom>
            <a:solidFill>
              <a:srgbClr val="33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41" name="Oval 29"/>
            <p:cNvSpPr>
              <a:spLocks noChangeArrowheads="1"/>
            </p:cNvSpPr>
            <p:nvPr/>
          </p:nvSpPr>
          <p:spPr bwMode="auto">
            <a:xfrm>
              <a:off x="2092" y="2047"/>
              <a:ext cx="318" cy="75"/>
            </a:xfrm>
            <a:prstGeom prst="ellipse">
              <a:avLst/>
            </a:prstGeom>
            <a:solidFill>
              <a:srgbClr val="3399FF"/>
            </a:solidFill>
            <a:ln w="12700">
              <a:solidFill>
                <a:srgbClr val="00279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67742" name="Rectangle 30"/>
          <p:cNvSpPr>
            <a:spLocks noChangeArrowheads="1"/>
          </p:cNvSpPr>
          <p:nvPr/>
        </p:nvSpPr>
        <p:spPr bwMode="auto">
          <a:xfrm>
            <a:off x="3360738" y="4233863"/>
            <a:ext cx="1027112"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l" eaLnBrk="0" hangingPunct="0"/>
            <a:r>
              <a:rPr lang="en-US" sz="2000" b="1">
                <a:latin typeface="Arial" charset="0"/>
              </a:rPr>
              <a:t>Target </a:t>
            </a:r>
          </a:p>
          <a:p>
            <a:pPr algn="l" eaLnBrk="0" hangingPunct="0"/>
            <a:r>
              <a:rPr lang="en-US" sz="2000" b="1">
                <a:latin typeface="Arial" charset="0"/>
              </a:rPr>
              <a:t>Data</a:t>
            </a:r>
          </a:p>
        </p:txBody>
      </p:sp>
      <p:grpSp>
        <p:nvGrpSpPr>
          <p:cNvPr id="1267743" name="Group 31"/>
          <p:cNvGrpSpPr>
            <a:grpSpLocks/>
          </p:cNvGrpSpPr>
          <p:nvPr/>
        </p:nvGrpSpPr>
        <p:grpSpPr bwMode="auto">
          <a:xfrm>
            <a:off x="3633788" y="3643313"/>
            <a:ext cx="522287" cy="557212"/>
            <a:chOff x="2266" y="2204"/>
            <a:chExt cx="329" cy="351"/>
          </a:xfrm>
        </p:grpSpPr>
        <p:sp>
          <p:nvSpPr>
            <p:cNvPr id="1267744" name="Rectangle 32"/>
            <p:cNvSpPr>
              <a:spLocks noChangeArrowheads="1"/>
            </p:cNvSpPr>
            <p:nvPr/>
          </p:nvSpPr>
          <p:spPr bwMode="auto">
            <a:xfrm>
              <a:off x="2269" y="2246"/>
              <a:ext cx="326" cy="264"/>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45" name="Oval 33"/>
            <p:cNvSpPr>
              <a:spLocks noChangeArrowheads="1"/>
            </p:cNvSpPr>
            <p:nvPr/>
          </p:nvSpPr>
          <p:spPr bwMode="auto">
            <a:xfrm>
              <a:off x="2266" y="2447"/>
              <a:ext cx="327" cy="10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46" name="Oval 34"/>
            <p:cNvSpPr>
              <a:spLocks noChangeArrowheads="1"/>
            </p:cNvSpPr>
            <p:nvPr/>
          </p:nvSpPr>
          <p:spPr bwMode="auto">
            <a:xfrm>
              <a:off x="2273" y="2204"/>
              <a:ext cx="318" cy="75"/>
            </a:xfrm>
            <a:prstGeom prst="ellipse">
              <a:avLst/>
            </a:prstGeom>
            <a:solidFill>
              <a:schemeClr val="accent2"/>
            </a:solidFill>
            <a:ln w="12700">
              <a:solidFill>
                <a:srgbClr val="00279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67747" name="Rectangle 35"/>
          <p:cNvSpPr>
            <a:spLocks noChangeArrowheads="1"/>
          </p:cNvSpPr>
          <p:nvPr/>
        </p:nvSpPr>
        <p:spPr bwMode="auto">
          <a:xfrm>
            <a:off x="593725" y="2636838"/>
            <a:ext cx="6762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l" eaLnBrk="0" hangingPunct="0"/>
            <a:r>
              <a:rPr lang="en-US" sz="1800" b="1">
                <a:latin typeface="Arial" charset="0"/>
              </a:rPr>
              <a:t>RawData</a:t>
            </a:r>
          </a:p>
        </p:txBody>
      </p:sp>
      <p:graphicFrame>
        <p:nvGraphicFramePr>
          <p:cNvPr id="1267748" name="Object 36">
            <a:hlinkClick r:id="" action="ppaction://ole?verb=0"/>
          </p:cNvPr>
          <p:cNvGraphicFramePr>
            <a:graphicFrameLocks/>
          </p:cNvGraphicFramePr>
          <p:nvPr/>
        </p:nvGraphicFramePr>
        <p:xfrm>
          <a:off x="7732713" y="5021263"/>
          <a:ext cx="1252537" cy="1320800"/>
        </p:xfrm>
        <a:graphic>
          <a:graphicData uri="http://schemas.openxmlformats.org/presentationml/2006/ole">
            <mc:AlternateContent xmlns:mc="http://schemas.openxmlformats.org/markup-compatibility/2006">
              <mc:Choice xmlns:v="urn:schemas-microsoft-com:vml" Requires="v">
                <p:oleObj spid="_x0000_s1267801" name="ClipArt" r:id="rId6" imgW="1251952" imgH="1320095" progId="MS_ClipArt_Gallery.2">
                  <p:embed/>
                </p:oleObj>
              </mc:Choice>
              <mc:Fallback>
                <p:oleObj name="ClipArt" r:id="rId6" imgW="1251952" imgH="1320095" progId="MS_ClipArt_Gallery.2">
                  <p:embed/>
                  <p:pic>
                    <p:nvPicPr>
                      <p:cNvPr id="0" name="Object 3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32713" y="5021263"/>
                        <a:ext cx="1252537"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67749" name="Line 37"/>
          <p:cNvSpPr>
            <a:spLocks noChangeShapeType="1"/>
          </p:cNvSpPr>
          <p:nvPr/>
        </p:nvSpPr>
        <p:spPr bwMode="auto">
          <a:xfrm flipH="1">
            <a:off x="3389313" y="1358900"/>
            <a:ext cx="4248150" cy="4763"/>
          </a:xfrm>
          <a:prstGeom prst="line">
            <a:avLst/>
          </a:prstGeom>
          <a:noFill/>
          <a:ln w="25400">
            <a:solidFill>
              <a:srgbClr val="60C9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50" name="Line 38"/>
          <p:cNvSpPr>
            <a:spLocks noChangeShapeType="1"/>
          </p:cNvSpPr>
          <p:nvPr/>
        </p:nvSpPr>
        <p:spPr bwMode="auto">
          <a:xfrm>
            <a:off x="8189913" y="2887663"/>
            <a:ext cx="0" cy="1981200"/>
          </a:xfrm>
          <a:prstGeom prst="line">
            <a:avLst/>
          </a:prstGeom>
          <a:noFill/>
          <a:ln w="25400">
            <a:solidFill>
              <a:srgbClr val="60C9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1267751" name="Object 39">
            <a:hlinkClick r:id="" action="ppaction://ole?verb=0"/>
          </p:cNvPr>
          <p:cNvGraphicFramePr>
            <a:graphicFrameLocks/>
          </p:cNvGraphicFramePr>
          <p:nvPr/>
        </p:nvGraphicFramePr>
        <p:xfrm>
          <a:off x="1355725" y="896938"/>
          <a:ext cx="2598738" cy="1630362"/>
        </p:xfrm>
        <a:graphic>
          <a:graphicData uri="http://schemas.openxmlformats.org/presentationml/2006/ole">
            <mc:AlternateContent xmlns:mc="http://schemas.openxmlformats.org/markup-compatibility/2006">
              <mc:Choice xmlns:v="urn:schemas-microsoft-com:vml" Requires="v">
                <p:oleObj spid="_x0000_s1267802" name="Microsoft ClipArt Gallery" r:id="rId8" imgW="2600325" imgH="1631950" progId="MS_ClipArt_Gallery">
                  <p:embed/>
                </p:oleObj>
              </mc:Choice>
              <mc:Fallback>
                <p:oleObj name="Microsoft ClipArt Gallery" r:id="rId8" imgW="2600325" imgH="1631950" progId="MS_ClipArt_Gallery">
                  <p:embed/>
                  <p:pic>
                    <p:nvPicPr>
                      <p:cNvPr id="0" name="Object 39"/>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55725" y="896938"/>
                        <a:ext cx="2598738" cy="163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67752" name="Freeform 40"/>
          <p:cNvSpPr>
            <a:spLocks/>
          </p:cNvSpPr>
          <p:nvPr/>
        </p:nvSpPr>
        <p:spPr bwMode="auto">
          <a:xfrm>
            <a:off x="7680325" y="1211263"/>
            <a:ext cx="1273175" cy="1106487"/>
          </a:xfrm>
          <a:custGeom>
            <a:avLst/>
            <a:gdLst>
              <a:gd name="T0" fmla="*/ 243 w 802"/>
              <a:gd name="T1" fmla="*/ 12 h 697"/>
              <a:gd name="T2" fmla="*/ 180 w 802"/>
              <a:gd name="T3" fmla="*/ 21 h 697"/>
              <a:gd name="T4" fmla="*/ 117 w 802"/>
              <a:gd name="T5" fmla="*/ 12 h 697"/>
              <a:gd name="T6" fmla="*/ 63 w 802"/>
              <a:gd name="T7" fmla="*/ 21 h 697"/>
              <a:gd name="T8" fmla="*/ 36 w 802"/>
              <a:gd name="T9" fmla="*/ 75 h 697"/>
              <a:gd name="T10" fmla="*/ 0 w 802"/>
              <a:gd name="T11" fmla="*/ 129 h 697"/>
              <a:gd name="T12" fmla="*/ 9 w 802"/>
              <a:gd name="T13" fmla="*/ 183 h 697"/>
              <a:gd name="T14" fmla="*/ 54 w 802"/>
              <a:gd name="T15" fmla="*/ 264 h 697"/>
              <a:gd name="T16" fmla="*/ 54 w 802"/>
              <a:gd name="T17" fmla="*/ 318 h 697"/>
              <a:gd name="T18" fmla="*/ 54 w 802"/>
              <a:gd name="T19" fmla="*/ 372 h 697"/>
              <a:gd name="T20" fmla="*/ 45 w 802"/>
              <a:gd name="T21" fmla="*/ 435 h 697"/>
              <a:gd name="T22" fmla="*/ 45 w 802"/>
              <a:gd name="T23" fmla="*/ 489 h 697"/>
              <a:gd name="T24" fmla="*/ 54 w 802"/>
              <a:gd name="T25" fmla="*/ 543 h 697"/>
              <a:gd name="T26" fmla="*/ 81 w 802"/>
              <a:gd name="T27" fmla="*/ 597 h 697"/>
              <a:gd name="T28" fmla="*/ 162 w 802"/>
              <a:gd name="T29" fmla="*/ 633 h 697"/>
              <a:gd name="T30" fmla="*/ 216 w 802"/>
              <a:gd name="T31" fmla="*/ 633 h 697"/>
              <a:gd name="T32" fmla="*/ 270 w 802"/>
              <a:gd name="T33" fmla="*/ 642 h 697"/>
              <a:gd name="T34" fmla="*/ 369 w 802"/>
              <a:gd name="T35" fmla="*/ 669 h 697"/>
              <a:gd name="T36" fmla="*/ 486 w 802"/>
              <a:gd name="T37" fmla="*/ 687 h 697"/>
              <a:gd name="T38" fmla="*/ 567 w 802"/>
              <a:gd name="T39" fmla="*/ 696 h 697"/>
              <a:gd name="T40" fmla="*/ 666 w 802"/>
              <a:gd name="T41" fmla="*/ 678 h 697"/>
              <a:gd name="T42" fmla="*/ 720 w 802"/>
              <a:gd name="T43" fmla="*/ 642 h 697"/>
              <a:gd name="T44" fmla="*/ 747 w 802"/>
              <a:gd name="T45" fmla="*/ 588 h 697"/>
              <a:gd name="T46" fmla="*/ 765 w 802"/>
              <a:gd name="T47" fmla="*/ 534 h 697"/>
              <a:gd name="T48" fmla="*/ 783 w 802"/>
              <a:gd name="T49" fmla="*/ 471 h 697"/>
              <a:gd name="T50" fmla="*/ 783 w 802"/>
              <a:gd name="T51" fmla="*/ 399 h 697"/>
              <a:gd name="T52" fmla="*/ 801 w 802"/>
              <a:gd name="T53" fmla="*/ 336 h 697"/>
              <a:gd name="T54" fmla="*/ 801 w 802"/>
              <a:gd name="T55" fmla="*/ 282 h 697"/>
              <a:gd name="T56" fmla="*/ 783 w 802"/>
              <a:gd name="T57" fmla="*/ 219 h 697"/>
              <a:gd name="T58" fmla="*/ 756 w 802"/>
              <a:gd name="T59" fmla="*/ 147 h 697"/>
              <a:gd name="T60" fmla="*/ 729 w 802"/>
              <a:gd name="T61" fmla="*/ 84 h 697"/>
              <a:gd name="T62" fmla="*/ 666 w 802"/>
              <a:gd name="T63" fmla="*/ 39 h 697"/>
              <a:gd name="T64" fmla="*/ 585 w 802"/>
              <a:gd name="T65" fmla="*/ 21 h 697"/>
              <a:gd name="T66" fmla="*/ 504 w 802"/>
              <a:gd name="T67" fmla="*/ 12 h 697"/>
              <a:gd name="T68" fmla="*/ 441 w 802"/>
              <a:gd name="T69" fmla="*/ 12 h 697"/>
              <a:gd name="T70" fmla="*/ 387 w 802"/>
              <a:gd name="T71" fmla="*/ 12 h 697"/>
              <a:gd name="T72" fmla="*/ 297 w 802"/>
              <a:gd name="T73" fmla="*/ 3 h 697"/>
              <a:gd name="T74" fmla="*/ 243 w 802"/>
              <a:gd name="T75" fmla="*/ 3 h 697"/>
              <a:gd name="T76" fmla="*/ 273 w 802"/>
              <a:gd name="T77"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02" h="697">
                <a:moveTo>
                  <a:pt x="273" y="0"/>
                </a:moveTo>
                <a:lnTo>
                  <a:pt x="243" y="12"/>
                </a:lnTo>
                <a:lnTo>
                  <a:pt x="216" y="12"/>
                </a:lnTo>
                <a:lnTo>
                  <a:pt x="180" y="21"/>
                </a:lnTo>
                <a:lnTo>
                  <a:pt x="153" y="21"/>
                </a:lnTo>
                <a:lnTo>
                  <a:pt x="117" y="12"/>
                </a:lnTo>
                <a:lnTo>
                  <a:pt x="90" y="12"/>
                </a:lnTo>
                <a:lnTo>
                  <a:pt x="63" y="21"/>
                </a:lnTo>
                <a:lnTo>
                  <a:pt x="45" y="48"/>
                </a:lnTo>
                <a:lnTo>
                  <a:pt x="36" y="75"/>
                </a:lnTo>
                <a:lnTo>
                  <a:pt x="9" y="93"/>
                </a:lnTo>
                <a:lnTo>
                  <a:pt x="0" y="129"/>
                </a:lnTo>
                <a:lnTo>
                  <a:pt x="0" y="156"/>
                </a:lnTo>
                <a:lnTo>
                  <a:pt x="9" y="183"/>
                </a:lnTo>
                <a:lnTo>
                  <a:pt x="18" y="237"/>
                </a:lnTo>
                <a:lnTo>
                  <a:pt x="54" y="264"/>
                </a:lnTo>
                <a:lnTo>
                  <a:pt x="54" y="291"/>
                </a:lnTo>
                <a:lnTo>
                  <a:pt x="54" y="318"/>
                </a:lnTo>
                <a:lnTo>
                  <a:pt x="54" y="345"/>
                </a:lnTo>
                <a:lnTo>
                  <a:pt x="54" y="372"/>
                </a:lnTo>
                <a:lnTo>
                  <a:pt x="54" y="399"/>
                </a:lnTo>
                <a:lnTo>
                  <a:pt x="45" y="435"/>
                </a:lnTo>
                <a:lnTo>
                  <a:pt x="45" y="462"/>
                </a:lnTo>
                <a:lnTo>
                  <a:pt x="45" y="489"/>
                </a:lnTo>
                <a:lnTo>
                  <a:pt x="45" y="516"/>
                </a:lnTo>
                <a:lnTo>
                  <a:pt x="54" y="543"/>
                </a:lnTo>
                <a:lnTo>
                  <a:pt x="72" y="570"/>
                </a:lnTo>
                <a:lnTo>
                  <a:pt x="81" y="597"/>
                </a:lnTo>
                <a:lnTo>
                  <a:pt x="108" y="624"/>
                </a:lnTo>
                <a:lnTo>
                  <a:pt x="162" y="633"/>
                </a:lnTo>
                <a:lnTo>
                  <a:pt x="189" y="633"/>
                </a:lnTo>
                <a:lnTo>
                  <a:pt x="216" y="633"/>
                </a:lnTo>
                <a:lnTo>
                  <a:pt x="243" y="642"/>
                </a:lnTo>
                <a:lnTo>
                  <a:pt x="270" y="642"/>
                </a:lnTo>
                <a:lnTo>
                  <a:pt x="333" y="660"/>
                </a:lnTo>
                <a:lnTo>
                  <a:pt x="369" y="669"/>
                </a:lnTo>
                <a:lnTo>
                  <a:pt x="432" y="678"/>
                </a:lnTo>
                <a:lnTo>
                  <a:pt x="486" y="687"/>
                </a:lnTo>
                <a:lnTo>
                  <a:pt x="540" y="696"/>
                </a:lnTo>
                <a:lnTo>
                  <a:pt x="567" y="696"/>
                </a:lnTo>
                <a:lnTo>
                  <a:pt x="639" y="687"/>
                </a:lnTo>
                <a:lnTo>
                  <a:pt x="666" y="678"/>
                </a:lnTo>
                <a:lnTo>
                  <a:pt x="693" y="669"/>
                </a:lnTo>
                <a:lnTo>
                  <a:pt x="720" y="642"/>
                </a:lnTo>
                <a:lnTo>
                  <a:pt x="738" y="615"/>
                </a:lnTo>
                <a:lnTo>
                  <a:pt x="747" y="588"/>
                </a:lnTo>
                <a:lnTo>
                  <a:pt x="756" y="561"/>
                </a:lnTo>
                <a:lnTo>
                  <a:pt x="765" y="534"/>
                </a:lnTo>
                <a:lnTo>
                  <a:pt x="783" y="507"/>
                </a:lnTo>
                <a:lnTo>
                  <a:pt x="783" y="471"/>
                </a:lnTo>
                <a:lnTo>
                  <a:pt x="783" y="435"/>
                </a:lnTo>
                <a:lnTo>
                  <a:pt x="783" y="399"/>
                </a:lnTo>
                <a:lnTo>
                  <a:pt x="792" y="372"/>
                </a:lnTo>
                <a:lnTo>
                  <a:pt x="801" y="336"/>
                </a:lnTo>
                <a:lnTo>
                  <a:pt x="801" y="309"/>
                </a:lnTo>
                <a:lnTo>
                  <a:pt x="801" y="282"/>
                </a:lnTo>
                <a:lnTo>
                  <a:pt x="801" y="255"/>
                </a:lnTo>
                <a:lnTo>
                  <a:pt x="783" y="219"/>
                </a:lnTo>
                <a:lnTo>
                  <a:pt x="765" y="183"/>
                </a:lnTo>
                <a:lnTo>
                  <a:pt x="756" y="147"/>
                </a:lnTo>
                <a:lnTo>
                  <a:pt x="747" y="120"/>
                </a:lnTo>
                <a:lnTo>
                  <a:pt x="729" y="84"/>
                </a:lnTo>
                <a:lnTo>
                  <a:pt x="702" y="57"/>
                </a:lnTo>
                <a:lnTo>
                  <a:pt x="666" y="39"/>
                </a:lnTo>
                <a:lnTo>
                  <a:pt x="639" y="30"/>
                </a:lnTo>
                <a:lnTo>
                  <a:pt x="585" y="21"/>
                </a:lnTo>
                <a:lnTo>
                  <a:pt x="558" y="12"/>
                </a:lnTo>
                <a:lnTo>
                  <a:pt x="504" y="12"/>
                </a:lnTo>
                <a:lnTo>
                  <a:pt x="477" y="12"/>
                </a:lnTo>
                <a:lnTo>
                  <a:pt x="441" y="12"/>
                </a:lnTo>
                <a:lnTo>
                  <a:pt x="414" y="12"/>
                </a:lnTo>
                <a:lnTo>
                  <a:pt x="387" y="12"/>
                </a:lnTo>
                <a:lnTo>
                  <a:pt x="360" y="12"/>
                </a:lnTo>
                <a:lnTo>
                  <a:pt x="297" y="3"/>
                </a:lnTo>
                <a:lnTo>
                  <a:pt x="270" y="3"/>
                </a:lnTo>
                <a:lnTo>
                  <a:pt x="243" y="3"/>
                </a:lnTo>
                <a:lnTo>
                  <a:pt x="225" y="0"/>
                </a:lnTo>
                <a:lnTo>
                  <a:pt x="273" y="0"/>
                </a:lnTo>
              </a:path>
            </a:pathLst>
          </a:custGeom>
          <a:gradFill rotWithShape="0">
            <a:gsLst>
              <a:gs pos="0">
                <a:srgbClr val="C8FEC8">
                  <a:gamma/>
                  <a:shade val="29804"/>
                  <a:invGamma/>
                </a:srgbClr>
              </a:gs>
              <a:gs pos="50000">
                <a:srgbClr val="C8FEC8"/>
              </a:gs>
              <a:gs pos="100000">
                <a:srgbClr val="C8FEC8">
                  <a:gamma/>
                  <a:shade val="29804"/>
                  <a:invGamma/>
                </a:srgbClr>
              </a:gs>
            </a:gsLst>
            <a:lin ang="54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67753" name="Rectangle 41"/>
          <p:cNvSpPr>
            <a:spLocks noChangeArrowheads="1"/>
          </p:cNvSpPr>
          <p:nvPr/>
        </p:nvSpPr>
        <p:spPr bwMode="auto">
          <a:xfrm>
            <a:off x="7716838" y="1568450"/>
            <a:ext cx="1276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l" eaLnBrk="0" hangingPunct="0"/>
            <a:r>
              <a:rPr lang="en-US" sz="1800" b="1"/>
              <a:t>Knowledge</a:t>
            </a:r>
          </a:p>
        </p:txBody>
      </p:sp>
      <p:sp>
        <p:nvSpPr>
          <p:cNvPr id="1267754" name="Rectangle 42"/>
          <p:cNvSpPr>
            <a:spLocks noChangeArrowheads="1"/>
          </p:cNvSpPr>
          <p:nvPr/>
        </p:nvSpPr>
        <p:spPr bwMode="auto">
          <a:xfrm rot="1680000">
            <a:off x="4467225" y="2228850"/>
            <a:ext cx="1479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r>
              <a:rPr lang="en-US" sz="1800" b="1">
                <a:solidFill>
                  <a:srgbClr val="AD6900"/>
                </a:solidFill>
                <a:latin typeface="Arial" charset="0"/>
              </a:rPr>
              <a:t>Data Mining</a:t>
            </a:r>
          </a:p>
        </p:txBody>
      </p:sp>
      <p:sp>
        <p:nvSpPr>
          <p:cNvPr id="1267755" name="Rectangle 43"/>
          <p:cNvSpPr>
            <a:spLocks noChangeArrowheads="1"/>
          </p:cNvSpPr>
          <p:nvPr/>
        </p:nvSpPr>
        <p:spPr bwMode="auto">
          <a:xfrm rot="2040000">
            <a:off x="2862263" y="2911475"/>
            <a:ext cx="172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r>
              <a:rPr lang="en-US" sz="1800" i="1">
                <a:solidFill>
                  <a:srgbClr val="AD6900"/>
                </a:solidFill>
                <a:latin typeface="Arial" charset="0"/>
              </a:rPr>
              <a:t>Transformation</a:t>
            </a:r>
          </a:p>
        </p:txBody>
      </p:sp>
      <p:sp>
        <p:nvSpPr>
          <p:cNvPr id="1267756" name="Rectangle 44"/>
          <p:cNvSpPr>
            <a:spLocks noChangeArrowheads="1"/>
          </p:cNvSpPr>
          <p:nvPr/>
        </p:nvSpPr>
        <p:spPr bwMode="auto">
          <a:xfrm>
            <a:off x="6073775" y="1549400"/>
            <a:ext cx="1531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r>
              <a:rPr lang="en-US" sz="1800" i="1">
                <a:solidFill>
                  <a:srgbClr val="AD6900"/>
                </a:solidFill>
                <a:latin typeface="Arial" charset="0"/>
              </a:rPr>
              <a:t>Interpretation</a:t>
            </a:r>
          </a:p>
          <a:p>
            <a:pPr marL="285750" indent="-285750" algn="l" eaLnBrk="0" hangingPunct="0"/>
            <a:r>
              <a:rPr lang="en-US" sz="1800" i="1">
                <a:solidFill>
                  <a:srgbClr val="AD6900"/>
                </a:solidFill>
                <a:latin typeface="Arial" charset="0"/>
              </a:rPr>
              <a:t>&amp; Evaluation</a:t>
            </a:r>
          </a:p>
        </p:txBody>
      </p:sp>
      <p:sp>
        <p:nvSpPr>
          <p:cNvPr id="1267757" name="Rectangle 45"/>
          <p:cNvSpPr>
            <a:spLocks noChangeArrowheads="1"/>
          </p:cNvSpPr>
          <p:nvPr/>
        </p:nvSpPr>
        <p:spPr bwMode="auto">
          <a:xfrm rot="2160000">
            <a:off x="1968500" y="3375025"/>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r>
              <a:rPr lang="en-US" sz="1800" i="1">
                <a:solidFill>
                  <a:srgbClr val="AD6900"/>
                </a:solidFill>
                <a:latin typeface="Arial" charset="0"/>
              </a:rPr>
              <a:t>Selection</a:t>
            </a:r>
          </a:p>
          <a:p>
            <a:pPr marL="285750" indent="-285750" algn="l" eaLnBrk="0" hangingPunct="0"/>
            <a:r>
              <a:rPr lang="en-US" sz="1800" i="1">
                <a:solidFill>
                  <a:srgbClr val="AD6900"/>
                </a:solidFill>
                <a:latin typeface="Arial" charset="0"/>
              </a:rPr>
              <a:t>&amp; Cleaning</a:t>
            </a:r>
          </a:p>
        </p:txBody>
      </p:sp>
      <p:sp>
        <p:nvSpPr>
          <p:cNvPr id="1267758" name="Rectangle 46"/>
          <p:cNvSpPr>
            <a:spLocks noChangeArrowheads="1"/>
          </p:cNvSpPr>
          <p:nvPr/>
        </p:nvSpPr>
        <p:spPr bwMode="auto">
          <a:xfrm>
            <a:off x="4953000" y="990600"/>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r>
              <a:rPr lang="en-US" sz="1800" b="1" i="1">
                <a:solidFill>
                  <a:srgbClr val="AD6900"/>
                </a:solidFill>
                <a:latin typeface="Arial" charset="0"/>
              </a:rPr>
              <a:t>Integration</a:t>
            </a:r>
          </a:p>
        </p:txBody>
      </p:sp>
      <p:sp>
        <p:nvSpPr>
          <p:cNvPr id="1267759" name="Rectangle 47"/>
          <p:cNvSpPr>
            <a:spLocks noChangeArrowheads="1"/>
          </p:cNvSpPr>
          <p:nvPr/>
        </p:nvSpPr>
        <p:spPr bwMode="auto">
          <a:xfrm rot="5400000">
            <a:off x="7562056" y="3629819"/>
            <a:ext cx="152876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marL="285750" indent="-285750" algn="l" eaLnBrk="0" hangingPunct="0"/>
            <a:r>
              <a:rPr lang="en-US" sz="1500" b="1" i="1">
                <a:solidFill>
                  <a:srgbClr val="AD6900"/>
                </a:solidFill>
                <a:latin typeface="Arial" charset="0"/>
              </a:rPr>
              <a:t>Understanding</a:t>
            </a:r>
          </a:p>
        </p:txBody>
      </p:sp>
      <p:sp>
        <p:nvSpPr>
          <p:cNvPr id="1267760" name="Rectangle 48"/>
          <p:cNvSpPr>
            <a:spLocks noChangeArrowheads="1"/>
          </p:cNvSpPr>
          <p:nvPr/>
        </p:nvSpPr>
        <p:spPr bwMode="auto">
          <a:xfrm>
            <a:off x="533400" y="2286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l" eaLnBrk="0" hangingPunct="0"/>
            <a:r>
              <a:rPr lang="en-US" sz="4000">
                <a:solidFill>
                  <a:srgbClr val="FFCC00"/>
                </a:solidFill>
                <a:latin typeface="Tahoma" charset="0"/>
              </a:rPr>
              <a:t>Knowledge Discovery Process</a:t>
            </a:r>
          </a:p>
        </p:txBody>
      </p:sp>
      <p:grpSp>
        <p:nvGrpSpPr>
          <p:cNvPr id="1267761" name="Group 49"/>
          <p:cNvGrpSpPr>
            <a:grpSpLocks/>
          </p:cNvGrpSpPr>
          <p:nvPr/>
        </p:nvGrpSpPr>
        <p:grpSpPr bwMode="auto">
          <a:xfrm>
            <a:off x="1503363" y="4300538"/>
            <a:ext cx="1055687" cy="1198562"/>
            <a:chOff x="924" y="2618"/>
            <a:chExt cx="665" cy="755"/>
          </a:xfrm>
        </p:grpSpPr>
        <p:sp>
          <p:nvSpPr>
            <p:cNvPr id="1267762" name="Arc 50"/>
            <p:cNvSpPr>
              <a:spLocks/>
            </p:cNvSpPr>
            <p:nvPr/>
          </p:nvSpPr>
          <p:spPr bwMode="auto">
            <a:xfrm>
              <a:off x="935" y="3236"/>
              <a:ext cx="384" cy="137"/>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solidFill>
              <a:schemeClr val="accent2"/>
            </a:solidFill>
            <a:ln w="25400" cap="rnd">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63" name="Arc 51"/>
            <p:cNvSpPr>
              <a:spLocks/>
            </p:cNvSpPr>
            <p:nvPr/>
          </p:nvSpPr>
          <p:spPr bwMode="auto">
            <a:xfrm>
              <a:off x="1243" y="3251"/>
              <a:ext cx="330" cy="122"/>
            </a:xfrm>
            <a:custGeom>
              <a:avLst/>
              <a:gdLst>
                <a:gd name="G0" fmla="+- 66 0 0"/>
                <a:gd name="G1" fmla="+- 0 0 0"/>
                <a:gd name="G2" fmla="+- 21600 0 0"/>
                <a:gd name="T0" fmla="*/ 21666 w 21666"/>
                <a:gd name="T1" fmla="*/ 0 h 21600"/>
                <a:gd name="T2" fmla="*/ 0 w 21666"/>
                <a:gd name="T3" fmla="*/ 21600 h 21600"/>
                <a:gd name="T4" fmla="*/ 66 w 21666"/>
                <a:gd name="T5" fmla="*/ 0 h 21600"/>
              </a:gdLst>
              <a:ahLst/>
              <a:cxnLst>
                <a:cxn ang="0">
                  <a:pos x="T0" y="T1"/>
                </a:cxn>
                <a:cxn ang="0">
                  <a:pos x="T2" y="T3"/>
                </a:cxn>
                <a:cxn ang="0">
                  <a:pos x="T4" y="T5"/>
                </a:cxn>
              </a:cxnLst>
              <a:rect l="0" t="0" r="r" b="b"/>
              <a:pathLst>
                <a:path w="21666" h="21600" fill="none" extrusionOk="0">
                  <a:moveTo>
                    <a:pt x="21666" y="0"/>
                  </a:moveTo>
                  <a:cubicBezTo>
                    <a:pt x="21666" y="11929"/>
                    <a:pt x="11995" y="21600"/>
                    <a:pt x="66" y="21600"/>
                  </a:cubicBezTo>
                  <a:cubicBezTo>
                    <a:pt x="44" y="21599"/>
                    <a:pt x="22" y="21599"/>
                    <a:pt x="0" y="21599"/>
                  </a:cubicBezTo>
                </a:path>
                <a:path w="21666" h="21600" stroke="0" extrusionOk="0">
                  <a:moveTo>
                    <a:pt x="21666" y="0"/>
                  </a:moveTo>
                  <a:cubicBezTo>
                    <a:pt x="21666" y="11929"/>
                    <a:pt x="11995" y="21600"/>
                    <a:pt x="66" y="21600"/>
                  </a:cubicBezTo>
                  <a:cubicBezTo>
                    <a:pt x="44" y="21599"/>
                    <a:pt x="22" y="21599"/>
                    <a:pt x="0" y="21599"/>
                  </a:cubicBezTo>
                  <a:lnTo>
                    <a:pt x="66" y="0"/>
                  </a:lnTo>
                  <a:close/>
                </a:path>
              </a:pathLst>
            </a:custGeom>
            <a:solidFill>
              <a:schemeClr val="accent2"/>
            </a:solidFill>
            <a:ln w="25400" cap="rnd">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67764" name="Group 52"/>
            <p:cNvGrpSpPr>
              <a:grpSpLocks/>
            </p:cNvGrpSpPr>
            <p:nvPr/>
          </p:nvGrpSpPr>
          <p:grpSpPr bwMode="auto">
            <a:xfrm>
              <a:off x="924" y="2618"/>
              <a:ext cx="665" cy="734"/>
              <a:chOff x="924" y="2618"/>
              <a:chExt cx="665" cy="734"/>
            </a:xfrm>
          </p:grpSpPr>
          <p:sp>
            <p:nvSpPr>
              <p:cNvPr id="1267765" name="Rectangle 53"/>
              <p:cNvSpPr>
                <a:spLocks noChangeArrowheads="1"/>
              </p:cNvSpPr>
              <p:nvPr/>
            </p:nvSpPr>
            <p:spPr bwMode="auto">
              <a:xfrm>
                <a:off x="924" y="2716"/>
                <a:ext cx="665" cy="53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66" name="Oval 54"/>
              <p:cNvSpPr>
                <a:spLocks noChangeArrowheads="1"/>
              </p:cNvSpPr>
              <p:nvPr/>
            </p:nvSpPr>
            <p:spPr bwMode="auto">
              <a:xfrm>
                <a:off x="926" y="3133"/>
                <a:ext cx="663" cy="21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67" name="Oval 55"/>
              <p:cNvSpPr>
                <a:spLocks noChangeArrowheads="1"/>
              </p:cNvSpPr>
              <p:nvPr/>
            </p:nvSpPr>
            <p:spPr bwMode="auto">
              <a:xfrm>
                <a:off x="936" y="2618"/>
                <a:ext cx="649" cy="157"/>
              </a:xfrm>
              <a:prstGeom prst="ellipse">
                <a:avLst/>
              </a:prstGeom>
              <a:solidFill>
                <a:schemeClr val="accent2"/>
              </a:solidFill>
              <a:ln w="12700">
                <a:solidFill>
                  <a:srgbClr val="00279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267768" name="Group 56"/>
          <p:cNvGrpSpPr>
            <a:grpSpLocks/>
          </p:cNvGrpSpPr>
          <p:nvPr/>
        </p:nvGrpSpPr>
        <p:grpSpPr bwMode="auto">
          <a:xfrm>
            <a:off x="874713" y="4143375"/>
            <a:ext cx="1055687" cy="1198563"/>
            <a:chOff x="528" y="2519"/>
            <a:chExt cx="665" cy="755"/>
          </a:xfrm>
        </p:grpSpPr>
        <p:sp>
          <p:nvSpPr>
            <p:cNvPr id="1267769" name="Arc 57"/>
            <p:cNvSpPr>
              <a:spLocks/>
            </p:cNvSpPr>
            <p:nvPr/>
          </p:nvSpPr>
          <p:spPr bwMode="auto">
            <a:xfrm>
              <a:off x="539" y="3137"/>
              <a:ext cx="384" cy="137"/>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gradFill rotWithShape="0">
              <a:gsLst>
                <a:gs pos="0">
                  <a:schemeClr val="accent2"/>
                </a:gs>
                <a:gs pos="100000">
                  <a:schemeClr val="accent2">
                    <a:gamma/>
                    <a:shade val="60000"/>
                    <a:invGamma/>
                  </a:schemeClr>
                </a:gs>
              </a:gsLst>
              <a:lin ang="0" scaled="1"/>
            </a:gradFill>
            <a:ln w="25400" cap="rnd">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70" name="Arc 58"/>
            <p:cNvSpPr>
              <a:spLocks/>
            </p:cNvSpPr>
            <p:nvPr/>
          </p:nvSpPr>
          <p:spPr bwMode="auto">
            <a:xfrm>
              <a:off x="847" y="3152"/>
              <a:ext cx="330" cy="122"/>
            </a:xfrm>
            <a:custGeom>
              <a:avLst/>
              <a:gdLst>
                <a:gd name="G0" fmla="+- 66 0 0"/>
                <a:gd name="G1" fmla="+- 0 0 0"/>
                <a:gd name="G2" fmla="+- 21600 0 0"/>
                <a:gd name="T0" fmla="*/ 21666 w 21666"/>
                <a:gd name="T1" fmla="*/ 0 h 21600"/>
                <a:gd name="T2" fmla="*/ 0 w 21666"/>
                <a:gd name="T3" fmla="*/ 21600 h 21600"/>
                <a:gd name="T4" fmla="*/ 66 w 21666"/>
                <a:gd name="T5" fmla="*/ 0 h 21600"/>
              </a:gdLst>
              <a:ahLst/>
              <a:cxnLst>
                <a:cxn ang="0">
                  <a:pos x="T0" y="T1"/>
                </a:cxn>
                <a:cxn ang="0">
                  <a:pos x="T2" y="T3"/>
                </a:cxn>
                <a:cxn ang="0">
                  <a:pos x="T4" y="T5"/>
                </a:cxn>
              </a:cxnLst>
              <a:rect l="0" t="0" r="r" b="b"/>
              <a:pathLst>
                <a:path w="21666" h="21600" fill="none" extrusionOk="0">
                  <a:moveTo>
                    <a:pt x="21666" y="0"/>
                  </a:moveTo>
                  <a:cubicBezTo>
                    <a:pt x="21666" y="11929"/>
                    <a:pt x="11995" y="21600"/>
                    <a:pt x="66" y="21600"/>
                  </a:cubicBezTo>
                  <a:cubicBezTo>
                    <a:pt x="44" y="21599"/>
                    <a:pt x="22" y="21599"/>
                    <a:pt x="0" y="21599"/>
                  </a:cubicBezTo>
                </a:path>
                <a:path w="21666" h="21600" stroke="0" extrusionOk="0">
                  <a:moveTo>
                    <a:pt x="21666" y="0"/>
                  </a:moveTo>
                  <a:cubicBezTo>
                    <a:pt x="21666" y="11929"/>
                    <a:pt x="11995" y="21600"/>
                    <a:pt x="66" y="21600"/>
                  </a:cubicBezTo>
                  <a:cubicBezTo>
                    <a:pt x="44" y="21599"/>
                    <a:pt x="22" y="21599"/>
                    <a:pt x="0" y="21599"/>
                  </a:cubicBezTo>
                  <a:lnTo>
                    <a:pt x="66" y="0"/>
                  </a:lnTo>
                  <a:close/>
                </a:path>
              </a:pathLst>
            </a:custGeom>
            <a:gradFill rotWithShape="0">
              <a:gsLst>
                <a:gs pos="0">
                  <a:schemeClr val="accent2"/>
                </a:gs>
                <a:gs pos="100000">
                  <a:schemeClr val="accent2">
                    <a:gamma/>
                    <a:shade val="60000"/>
                    <a:invGamma/>
                  </a:schemeClr>
                </a:gs>
              </a:gsLst>
              <a:lin ang="0" scaled="1"/>
            </a:gradFill>
            <a:ln w="25400" cap="rnd">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67771" name="Group 59"/>
            <p:cNvGrpSpPr>
              <a:grpSpLocks/>
            </p:cNvGrpSpPr>
            <p:nvPr/>
          </p:nvGrpSpPr>
          <p:grpSpPr bwMode="auto">
            <a:xfrm>
              <a:off x="528" y="2519"/>
              <a:ext cx="665" cy="734"/>
              <a:chOff x="528" y="2519"/>
              <a:chExt cx="665" cy="734"/>
            </a:xfrm>
          </p:grpSpPr>
          <p:sp>
            <p:nvSpPr>
              <p:cNvPr id="1267772" name="Rectangle 60"/>
              <p:cNvSpPr>
                <a:spLocks noChangeArrowheads="1"/>
              </p:cNvSpPr>
              <p:nvPr/>
            </p:nvSpPr>
            <p:spPr bwMode="auto">
              <a:xfrm>
                <a:off x="528" y="2617"/>
                <a:ext cx="665" cy="530"/>
              </a:xfrm>
              <a:prstGeom prst="rect">
                <a:avLst/>
              </a:prstGeom>
              <a:gradFill rotWithShape="0">
                <a:gsLst>
                  <a:gs pos="0">
                    <a:schemeClr val="accent2"/>
                  </a:gs>
                  <a:gs pos="100000">
                    <a:schemeClr val="accent2">
                      <a:gamma/>
                      <a:shade val="60000"/>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73" name="Oval 61"/>
              <p:cNvSpPr>
                <a:spLocks noChangeArrowheads="1"/>
              </p:cNvSpPr>
              <p:nvPr/>
            </p:nvSpPr>
            <p:spPr bwMode="auto">
              <a:xfrm>
                <a:off x="530" y="3034"/>
                <a:ext cx="663" cy="219"/>
              </a:xfrm>
              <a:prstGeom prst="ellipse">
                <a:avLst/>
              </a:prstGeom>
              <a:gradFill rotWithShape="0">
                <a:gsLst>
                  <a:gs pos="0">
                    <a:schemeClr val="accent2"/>
                  </a:gs>
                  <a:gs pos="100000">
                    <a:schemeClr val="accent2">
                      <a:gamma/>
                      <a:shade val="60000"/>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7774" name="Oval 62"/>
              <p:cNvSpPr>
                <a:spLocks noChangeArrowheads="1"/>
              </p:cNvSpPr>
              <p:nvPr/>
            </p:nvSpPr>
            <p:spPr bwMode="auto">
              <a:xfrm>
                <a:off x="540" y="2519"/>
                <a:ext cx="649" cy="157"/>
              </a:xfrm>
              <a:prstGeom prst="ellipse">
                <a:avLst/>
              </a:prstGeom>
              <a:gradFill rotWithShape="0">
                <a:gsLst>
                  <a:gs pos="0">
                    <a:schemeClr val="accent2"/>
                  </a:gs>
                  <a:gs pos="100000">
                    <a:schemeClr val="accent2">
                      <a:gamma/>
                      <a:shade val="60000"/>
                      <a:invGamma/>
                    </a:schemeClr>
                  </a:gs>
                </a:gsLst>
                <a:lin ang="0" scaled="1"/>
              </a:gradFill>
              <a:ln w="12700">
                <a:solidFill>
                  <a:srgbClr val="00279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267775" name="Rectangle 63"/>
          <p:cNvSpPr>
            <a:spLocks noChangeArrowheads="1"/>
          </p:cNvSpPr>
          <p:nvPr/>
        </p:nvSpPr>
        <p:spPr bwMode="auto">
          <a:xfrm>
            <a:off x="736600" y="4254500"/>
            <a:ext cx="1893888"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eaLnBrk="0" hangingPunct="0"/>
            <a:r>
              <a:rPr lang="en-US" b="1">
                <a:solidFill>
                  <a:srgbClr val="DADADA"/>
                </a:solidFill>
                <a:latin typeface="Arial Rounded MT Bold" charset="0"/>
              </a:rPr>
              <a:t>DATA</a:t>
            </a:r>
          </a:p>
          <a:p>
            <a:pPr eaLnBrk="0" hangingPunct="0"/>
            <a:r>
              <a:rPr lang="en-US" b="1">
                <a:solidFill>
                  <a:srgbClr val="DADADA"/>
                </a:solidFill>
                <a:latin typeface="Arial Rounded MT Bold" charset="0"/>
              </a:rPr>
              <a:t>Ware</a:t>
            </a:r>
          </a:p>
          <a:p>
            <a:pPr eaLnBrk="0" hangingPunct="0"/>
            <a:r>
              <a:rPr lang="en-US" b="1">
                <a:solidFill>
                  <a:srgbClr val="DADADA"/>
                </a:solidFill>
                <a:latin typeface="Arial Rounded MT Bold" charset="0"/>
              </a:rPr>
              <a:t>house</a:t>
            </a:r>
          </a:p>
        </p:txBody>
      </p:sp>
      <p:pic>
        <p:nvPicPr>
          <p:cNvPr id="1267776" name="Picture 6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27913" y="876300"/>
            <a:ext cx="1714500"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267777" name="Rectangle 65"/>
          <p:cNvSpPr>
            <a:spLocks noChangeArrowheads="1"/>
          </p:cNvSpPr>
          <p:nvPr/>
        </p:nvSpPr>
        <p:spPr bwMode="auto">
          <a:xfrm>
            <a:off x="7493000" y="2312988"/>
            <a:ext cx="15351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eaLnBrk="0" hangingPunct="0"/>
            <a:r>
              <a:rPr lang="en-US" sz="2000" b="1">
                <a:latin typeface="Arial" charset="0"/>
              </a:rPr>
              <a:t>Knowledge</a:t>
            </a:r>
          </a:p>
        </p:txBody>
      </p:sp>
      <p:sp>
        <p:nvSpPr>
          <p:cNvPr id="1267778" name="Text Box 66"/>
          <p:cNvSpPr txBox="1">
            <a:spLocks noChangeArrowheads="1"/>
          </p:cNvSpPr>
          <p:nvPr/>
        </p:nvSpPr>
        <p:spPr bwMode="auto">
          <a:xfrm>
            <a:off x="212725" y="6134100"/>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800">
                <a:solidFill>
                  <a:srgbClr val="FF0000"/>
                </a:solidFill>
              </a:rPr>
              <a:t>Source: Gregory Piatetsky-Shapiro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83746" name="Rectangle 2"/>
          <p:cNvSpPr>
            <a:spLocks noGrp="1" noChangeArrowheads="1"/>
          </p:cNvSpPr>
          <p:nvPr>
            <p:ph type="title"/>
          </p:nvPr>
        </p:nvSpPr>
        <p:spPr/>
        <p:txBody>
          <a:bodyPr/>
          <a:lstStyle/>
          <a:p>
            <a:r>
              <a:rPr lang="en-US"/>
              <a:t>OLAP</a:t>
            </a:r>
          </a:p>
        </p:txBody>
      </p:sp>
      <p:sp>
        <p:nvSpPr>
          <p:cNvPr id="1183747" name="Rectangle 3"/>
          <p:cNvSpPr>
            <a:spLocks noGrp="1" noChangeArrowheads="1"/>
          </p:cNvSpPr>
          <p:nvPr>
            <p:ph type="body" idx="1"/>
          </p:nvPr>
        </p:nvSpPr>
        <p:spPr/>
        <p:txBody>
          <a:bodyPr/>
          <a:lstStyle/>
          <a:p>
            <a:r>
              <a:rPr lang="en-US"/>
              <a:t>Online Line Analytical Processing</a:t>
            </a:r>
          </a:p>
          <a:p>
            <a:pPr lvl="1"/>
            <a:r>
              <a:rPr lang="en-US"/>
              <a:t>Intended to provide multidimensional views of the data</a:t>
            </a:r>
          </a:p>
          <a:p>
            <a:pPr lvl="1"/>
            <a:r>
              <a:rPr lang="en-US"/>
              <a:t>I.e., the </a:t>
            </a:r>
            <a:r>
              <a:rPr lang="ja-JP" altLang="en-US">
                <a:latin typeface="Arial"/>
              </a:rPr>
              <a:t>“</a:t>
            </a:r>
            <a:r>
              <a:rPr lang="en-US"/>
              <a:t>Data Cube</a:t>
            </a:r>
            <a:r>
              <a:rPr lang="ja-JP" altLang="en-US">
                <a:latin typeface="Arial"/>
              </a:rPr>
              <a:t>”</a:t>
            </a:r>
            <a:endParaRPr lang="en-US"/>
          </a:p>
          <a:p>
            <a:pPr lvl="1"/>
            <a:r>
              <a:rPr lang="en-US"/>
              <a:t>The PivotTables in MS Excel are examples of OLAP tools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a:t>
            </a:r>
            <a:endParaRPr lang="en-US"/>
          </a:p>
        </p:txBody>
      </p:sp>
      <p:sp>
        <p:nvSpPr>
          <p:cNvPr id="1184770" name="Rectangle 2"/>
          <p:cNvSpPr>
            <a:spLocks noGrp="1" noChangeArrowheads="1"/>
          </p:cNvSpPr>
          <p:nvPr>
            <p:ph type="title"/>
          </p:nvPr>
        </p:nvSpPr>
        <p:spPr/>
        <p:txBody>
          <a:bodyPr/>
          <a:lstStyle/>
          <a:p>
            <a:r>
              <a:rPr lang="en-US"/>
              <a:t>Data Cube</a:t>
            </a:r>
          </a:p>
        </p:txBody>
      </p:sp>
      <p:pic>
        <p:nvPicPr>
          <p:cNvPr id="1184771" name="Picture 3" descr="datac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9144000" cy="487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IS 257 – Fall 2012</a:t>
            </a:r>
            <a:endParaRPr lang="en-US"/>
          </a:p>
        </p:txBody>
      </p:sp>
      <p:sp>
        <p:nvSpPr>
          <p:cNvPr id="1207298" name="Rectangle 2"/>
          <p:cNvSpPr>
            <a:spLocks noGrp="1" noChangeArrowheads="1"/>
          </p:cNvSpPr>
          <p:nvPr>
            <p:ph type="title"/>
          </p:nvPr>
        </p:nvSpPr>
        <p:spPr/>
        <p:txBody>
          <a:bodyPr/>
          <a:lstStyle/>
          <a:p>
            <a:pPr eaLnBrk="1" hangingPunct="1">
              <a:defRPr/>
            </a:pPr>
            <a:r>
              <a:rPr lang="de-DE" smtClean="0">
                <a:effectLst>
                  <a:outerShdw blurRad="38100" dist="38100" dir="2700000" algn="tl">
                    <a:srgbClr val="DDDDDD"/>
                  </a:outerShdw>
                </a:effectLst>
                <a:cs typeface="+mj-cs"/>
              </a:rPr>
              <a:t>The CRISP-DM Process Model</a:t>
            </a:r>
            <a:endParaRPr lang="en-US" smtClean="0">
              <a:effectLst>
                <a:outerShdw blurRad="38100" dist="38100" dir="2700000" algn="tl">
                  <a:srgbClr val="DDDDDD"/>
                </a:outerShdw>
              </a:effectLst>
              <a:cs typeface="+mj-cs"/>
            </a:endParaRPr>
          </a:p>
        </p:txBody>
      </p:sp>
      <p:pic>
        <p:nvPicPr>
          <p:cNvPr id="12072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990600"/>
            <a:ext cx="57150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53882" dir="2700000" algn="ctr" rotWithShape="0">
                    <a:schemeClr val="bg2">
                      <a:alpha val="74998"/>
                    </a:schemeClr>
                  </a:outerShdw>
                </a:effectLst>
              </a14:hiddenEffects>
            </a:ext>
          </a:extLst>
        </p:spPr>
      </p:pic>
      <p:sp>
        <p:nvSpPr>
          <p:cNvPr id="1207300" name="Text Box 4"/>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758810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IS 257 – Fall 2012</a:t>
            </a:r>
            <a:endParaRPr lang="en-US"/>
          </a:p>
        </p:txBody>
      </p:sp>
      <p:sp>
        <p:nvSpPr>
          <p:cNvPr id="1208326" name="Rectangle 6"/>
          <p:cNvSpPr>
            <a:spLocks noGrp="1" noChangeArrowheads="1"/>
          </p:cNvSpPr>
          <p:nvPr>
            <p:ph type="title"/>
          </p:nvPr>
        </p:nvSpPr>
        <p:spPr/>
        <p:txBody>
          <a:bodyPr/>
          <a:lstStyle/>
          <a:p>
            <a:pPr eaLnBrk="1" hangingPunct="1">
              <a:defRPr/>
            </a:pPr>
            <a:r>
              <a:rPr lang="en-US" smtClean="0">
                <a:cs typeface="+mj-cs"/>
              </a:rPr>
              <a:t>Why CRISP-DM?</a:t>
            </a:r>
          </a:p>
        </p:txBody>
      </p:sp>
      <p:sp>
        <p:nvSpPr>
          <p:cNvPr id="1208327" name="Rectangle 7"/>
          <p:cNvSpPr>
            <a:spLocks noGrp="1" noChangeArrowheads="1"/>
          </p:cNvSpPr>
          <p:nvPr>
            <p:ph type="body" idx="1"/>
          </p:nvPr>
        </p:nvSpPr>
        <p:spPr/>
        <p:txBody>
          <a:bodyPr/>
          <a:lstStyle/>
          <a:p>
            <a:pPr eaLnBrk="1" hangingPunct="1">
              <a:defRPr/>
            </a:pPr>
            <a:r>
              <a:rPr lang="de-DE" sz="2800" smtClean="0">
                <a:solidFill>
                  <a:schemeClr val="tx2"/>
                </a:solidFill>
                <a:cs typeface="+mn-cs"/>
              </a:rPr>
              <a:t>The data mining process must be reliable and repeatable by people with little data mining skills </a:t>
            </a:r>
          </a:p>
          <a:p>
            <a:pPr eaLnBrk="1" hangingPunct="1">
              <a:defRPr/>
            </a:pPr>
            <a:endParaRPr lang="de-DE" sz="2800" smtClean="0">
              <a:solidFill>
                <a:schemeClr val="tx2"/>
              </a:solidFill>
              <a:cs typeface="+mn-cs"/>
            </a:endParaRPr>
          </a:p>
          <a:p>
            <a:pPr eaLnBrk="1" hangingPunct="1">
              <a:defRPr/>
            </a:pPr>
            <a:r>
              <a:rPr lang="de-DE" sz="2800" smtClean="0">
                <a:solidFill>
                  <a:schemeClr val="tx2"/>
                </a:solidFill>
                <a:cs typeface="+mn-cs"/>
              </a:rPr>
              <a:t>CRISP-DM provides a uniform framework for </a:t>
            </a:r>
          </a:p>
          <a:p>
            <a:pPr lvl="1" eaLnBrk="1" hangingPunct="1">
              <a:defRPr/>
            </a:pPr>
            <a:r>
              <a:rPr lang="de-DE" sz="2400" smtClean="0">
                <a:solidFill>
                  <a:schemeClr val="tx2"/>
                </a:solidFill>
              </a:rPr>
              <a:t>guidelines </a:t>
            </a:r>
          </a:p>
          <a:p>
            <a:pPr lvl="1" eaLnBrk="1" hangingPunct="1">
              <a:defRPr/>
            </a:pPr>
            <a:r>
              <a:rPr lang="de-DE" sz="2400" smtClean="0">
                <a:solidFill>
                  <a:schemeClr val="tx2"/>
                </a:solidFill>
              </a:rPr>
              <a:t>experience documentation</a:t>
            </a:r>
          </a:p>
          <a:p>
            <a:pPr lvl="1" eaLnBrk="1" hangingPunct="1">
              <a:defRPr/>
            </a:pPr>
            <a:endParaRPr lang="de-DE" sz="2400" smtClean="0">
              <a:solidFill>
                <a:schemeClr val="tx2"/>
              </a:solidFill>
            </a:endParaRPr>
          </a:p>
          <a:p>
            <a:pPr eaLnBrk="1" hangingPunct="1">
              <a:defRPr/>
            </a:pPr>
            <a:r>
              <a:rPr lang="de-DE" sz="2800" smtClean="0">
                <a:solidFill>
                  <a:schemeClr val="tx2"/>
                </a:solidFill>
                <a:cs typeface="+mn-cs"/>
              </a:rPr>
              <a:t>CRISP-DM is flexible to account for differences </a:t>
            </a:r>
          </a:p>
          <a:p>
            <a:pPr lvl="1" eaLnBrk="1" hangingPunct="1">
              <a:defRPr/>
            </a:pPr>
            <a:r>
              <a:rPr lang="de-DE" sz="2400" smtClean="0">
                <a:solidFill>
                  <a:schemeClr val="tx2"/>
                </a:solidFill>
              </a:rPr>
              <a:t>Different business/agency problems</a:t>
            </a:r>
          </a:p>
          <a:p>
            <a:pPr lvl="1" eaLnBrk="1" hangingPunct="1">
              <a:defRPr/>
            </a:pPr>
            <a:r>
              <a:rPr lang="de-DE" sz="2400" smtClean="0">
                <a:solidFill>
                  <a:schemeClr val="tx2"/>
                </a:solidFill>
              </a:rPr>
              <a:t>Different data</a:t>
            </a:r>
            <a:endParaRPr lang="en-US" sz="2400" smtClean="0">
              <a:solidFill>
                <a:schemeClr val="tx2"/>
              </a:solidFill>
            </a:endParaRPr>
          </a:p>
          <a:p>
            <a:pPr eaLnBrk="1" hangingPunct="1">
              <a:defRPr/>
            </a:pPr>
            <a:endParaRPr lang="en-US" sz="2800" smtClean="0">
              <a:cs typeface="+mn-cs"/>
            </a:endParaRPr>
          </a:p>
        </p:txBody>
      </p:sp>
      <p:sp>
        <p:nvSpPr>
          <p:cNvPr id="1208324" name="Text Box 4"/>
          <p:cNvSpPr txBox="1">
            <a:spLocks noChangeArrowheads="1"/>
          </p:cNvSpPr>
          <p:nvPr/>
        </p:nvSpPr>
        <p:spPr bwMode="auto">
          <a:xfrm>
            <a:off x="0" y="6019800"/>
            <a:ext cx="277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a:solidFill>
                  <a:srgbClr val="FF0000"/>
                </a:solidFill>
                <a:cs typeface="+mn-cs"/>
              </a:rPr>
              <a:t>Source: Laura Squier</a:t>
            </a:r>
          </a:p>
        </p:txBody>
      </p:sp>
    </p:spTree>
    <p:extLst>
      <p:ext uri="{BB962C8B-B14F-4D97-AF65-F5344CB8AC3E}">
        <p14:creationId xmlns:p14="http://schemas.microsoft.com/office/powerpoint/2010/main" val="24822042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3720</TotalTime>
  <Words>2570</Words>
  <Application>Microsoft Macintosh PowerPoint</Application>
  <PresentationFormat>On-screen Show (4:3)</PresentationFormat>
  <Paragraphs>473</Paragraphs>
  <Slides>40</Slides>
  <Notes>40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4</vt:i4>
      </vt:variant>
      <vt:variant>
        <vt:lpstr>Slide Titles</vt:lpstr>
      </vt:variant>
      <vt:variant>
        <vt:i4>40</vt:i4>
      </vt:variant>
    </vt:vector>
  </HeadingPairs>
  <TitlesOfParts>
    <vt:vector size="53" baseType="lpstr">
      <vt:lpstr>Times New Roman</vt:lpstr>
      <vt:lpstr>Futura Md BT</vt:lpstr>
      <vt:lpstr>Arial</vt:lpstr>
      <vt:lpstr>Tahoma</vt:lpstr>
      <vt:lpstr>Arial Rounded MT Bold</vt:lpstr>
      <vt:lpstr>CorpoSDem</vt:lpstr>
      <vt:lpstr>Times</vt:lpstr>
      <vt:lpstr>Monotype Sorts</vt:lpstr>
      <vt:lpstr>Default Design</vt:lpstr>
      <vt:lpstr>ClipArt</vt:lpstr>
      <vt:lpstr>Microsoft ClipArt Gallery</vt:lpstr>
      <vt:lpstr>Bitmap Image</vt:lpstr>
      <vt:lpstr>Microsoft Graph Chart</vt:lpstr>
      <vt:lpstr>Data Mining and OLAP</vt:lpstr>
      <vt:lpstr>Lecture Outline</vt:lpstr>
      <vt:lpstr>Knowledge Discovery in Data (KDD)</vt:lpstr>
      <vt:lpstr>Related Fields</vt:lpstr>
      <vt:lpstr>PowerPoint Presentation</vt:lpstr>
      <vt:lpstr>OLAP</vt:lpstr>
      <vt:lpstr>Data Cube</vt:lpstr>
      <vt:lpstr>The CRISP-DM Process Model</vt:lpstr>
      <vt:lpstr>Why CRISP-DM?</vt:lpstr>
      <vt:lpstr>Phases and Tasks</vt:lpstr>
      <vt:lpstr>Phases in CRISP</vt:lpstr>
      <vt:lpstr>Phases in the DM Process: CRISP-DM</vt:lpstr>
      <vt:lpstr>Phases in the DM Process (1 &amp; 2)</vt:lpstr>
      <vt:lpstr>Phases in the DM Process (3)</vt:lpstr>
      <vt:lpstr>Phases in the DM Process (4)</vt:lpstr>
      <vt:lpstr>Types of Models</vt:lpstr>
      <vt:lpstr>Data Mining Algorithms</vt:lpstr>
      <vt:lpstr>Market Basket Analysis</vt:lpstr>
      <vt:lpstr>Memory-based reasoning</vt:lpstr>
      <vt:lpstr>Cluster detection</vt:lpstr>
      <vt:lpstr>Kohonen Network</vt:lpstr>
      <vt:lpstr>Link analysis</vt:lpstr>
      <vt:lpstr>Decision trees and rule induction algorithms</vt:lpstr>
      <vt:lpstr>Rule Induction</vt:lpstr>
      <vt:lpstr>Rule Induction</vt:lpstr>
      <vt:lpstr>Apriori </vt:lpstr>
      <vt:lpstr>Neural Networks</vt:lpstr>
      <vt:lpstr>Neural Network</vt:lpstr>
      <vt:lpstr>Neural Networks</vt:lpstr>
      <vt:lpstr>Genetic algorithms</vt:lpstr>
      <vt:lpstr>Phases in the DM Process (5)</vt:lpstr>
      <vt:lpstr>Phases in the DM Process (6)</vt:lpstr>
      <vt:lpstr>Specific Data Mining Applications:</vt:lpstr>
      <vt:lpstr>What data mining has done for... </vt:lpstr>
      <vt:lpstr>What data mining has done for... </vt:lpstr>
      <vt:lpstr>What data mining has done for... </vt:lpstr>
      <vt:lpstr>Analytic technology can be effective</vt:lpstr>
      <vt:lpstr>Data Mining with Privacy</vt:lpstr>
      <vt:lpstr>The Hype Curve for  Data Mining and Knowledge Discovery  </vt:lpstr>
      <vt:lpstr>More on OLAP and Data Mining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170</cp:revision>
  <dcterms:created xsi:type="dcterms:W3CDTF">2002-08-26T07:08:49Z</dcterms:created>
  <dcterms:modified xsi:type="dcterms:W3CDTF">2012-11-06T18:49:32Z</dcterms:modified>
</cp:coreProperties>
</file>