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7"/>
  </p:notesMasterIdLst>
  <p:sldIdLst>
    <p:sldId id="828" r:id="rId2"/>
    <p:sldId id="1385" r:id="rId3"/>
    <p:sldId id="1386" r:id="rId4"/>
    <p:sldId id="1352" r:id="rId5"/>
    <p:sldId id="1353" r:id="rId6"/>
    <p:sldId id="1354" r:id="rId7"/>
    <p:sldId id="1355" r:id="rId8"/>
    <p:sldId id="1356" r:id="rId9"/>
    <p:sldId id="1369" r:id="rId10"/>
    <p:sldId id="1370" r:id="rId11"/>
    <p:sldId id="1371" r:id="rId12"/>
    <p:sldId id="1373" r:id="rId13"/>
    <p:sldId id="1374" r:id="rId14"/>
    <p:sldId id="1380" r:id="rId15"/>
    <p:sldId id="1265" r:id="rId16"/>
    <p:sldId id="1424" r:id="rId17"/>
    <p:sldId id="1425" r:id="rId18"/>
    <p:sldId id="1426" r:id="rId19"/>
    <p:sldId id="1427" r:id="rId20"/>
    <p:sldId id="1428" r:id="rId21"/>
    <p:sldId id="1429" r:id="rId22"/>
    <p:sldId id="1430" r:id="rId23"/>
    <p:sldId id="1431" r:id="rId24"/>
    <p:sldId id="1432" r:id="rId25"/>
    <p:sldId id="1433" r:id="rId26"/>
    <p:sldId id="1434" r:id="rId27"/>
    <p:sldId id="1435" r:id="rId28"/>
    <p:sldId id="1436" r:id="rId29"/>
    <p:sldId id="1437" r:id="rId30"/>
    <p:sldId id="1438" r:id="rId31"/>
    <p:sldId id="1439" r:id="rId32"/>
    <p:sldId id="1440" r:id="rId33"/>
    <p:sldId id="1441" r:id="rId34"/>
    <p:sldId id="1442" r:id="rId35"/>
    <p:sldId id="1443" r:id="rId36"/>
    <p:sldId id="1444" r:id="rId37"/>
    <p:sldId id="1445" r:id="rId38"/>
    <p:sldId id="1446" r:id="rId39"/>
    <p:sldId id="1389" r:id="rId40"/>
    <p:sldId id="1336" r:id="rId41"/>
    <p:sldId id="1392" r:id="rId42"/>
    <p:sldId id="1337" r:id="rId43"/>
    <p:sldId id="1338" r:id="rId44"/>
    <p:sldId id="1339" r:id="rId45"/>
    <p:sldId id="1340" r:id="rId46"/>
    <p:sldId id="1341" r:id="rId47"/>
    <p:sldId id="1342" r:id="rId48"/>
    <p:sldId id="1343" r:id="rId49"/>
    <p:sldId id="1344" r:id="rId50"/>
    <p:sldId id="1345" r:id="rId51"/>
    <p:sldId id="1346" r:id="rId52"/>
    <p:sldId id="1347" r:id="rId53"/>
    <p:sldId id="1390" r:id="rId54"/>
    <p:sldId id="1391" r:id="rId55"/>
    <p:sldId id="1423" r:id="rId56"/>
  </p:sldIdLst>
  <p:sldSz cx="9144000" cy="6858000" type="screen4x3"/>
  <p:notesSz cx="6858000" cy="9144000"/>
  <p:defaultTextStyle>
    <a:defPPr>
      <a:defRPr lang="en-US"/>
    </a:defPPr>
    <a:lvl1pPr algn="ctr" rtl="0" fontAlgn="base">
      <a:spcBef>
        <a:spcPct val="0"/>
      </a:spcBef>
      <a:spcAft>
        <a:spcPct val="0"/>
      </a:spcAft>
      <a:defRPr sz="2000" kern="1200">
        <a:solidFill>
          <a:schemeClr val="tx1"/>
        </a:solidFill>
        <a:latin typeface="Arial" charset="0"/>
        <a:ea typeface="ＭＳ Ｐゴシック" charset="0"/>
        <a:cs typeface="+mn-cs"/>
      </a:defRPr>
    </a:lvl1pPr>
    <a:lvl2pPr marL="457200" algn="ctr" rtl="0" fontAlgn="base">
      <a:spcBef>
        <a:spcPct val="0"/>
      </a:spcBef>
      <a:spcAft>
        <a:spcPct val="0"/>
      </a:spcAft>
      <a:defRPr sz="2000" kern="1200">
        <a:solidFill>
          <a:schemeClr val="tx1"/>
        </a:solidFill>
        <a:latin typeface="Arial" charset="0"/>
        <a:ea typeface="ＭＳ Ｐゴシック" charset="0"/>
        <a:cs typeface="+mn-cs"/>
      </a:defRPr>
    </a:lvl2pPr>
    <a:lvl3pPr marL="914400" algn="ctr" rtl="0" fontAlgn="base">
      <a:spcBef>
        <a:spcPct val="0"/>
      </a:spcBef>
      <a:spcAft>
        <a:spcPct val="0"/>
      </a:spcAft>
      <a:defRPr sz="2000" kern="1200">
        <a:solidFill>
          <a:schemeClr val="tx1"/>
        </a:solidFill>
        <a:latin typeface="Arial" charset="0"/>
        <a:ea typeface="ＭＳ Ｐゴシック" charset="0"/>
        <a:cs typeface="+mn-cs"/>
      </a:defRPr>
    </a:lvl3pPr>
    <a:lvl4pPr marL="1371600" algn="ctr" rtl="0" fontAlgn="base">
      <a:spcBef>
        <a:spcPct val="0"/>
      </a:spcBef>
      <a:spcAft>
        <a:spcPct val="0"/>
      </a:spcAft>
      <a:defRPr sz="2000" kern="1200">
        <a:solidFill>
          <a:schemeClr val="tx1"/>
        </a:solidFill>
        <a:latin typeface="Arial" charset="0"/>
        <a:ea typeface="ＭＳ Ｐゴシック" charset="0"/>
        <a:cs typeface="+mn-cs"/>
      </a:defRPr>
    </a:lvl4pPr>
    <a:lvl5pPr marL="1828800" algn="ctr" rtl="0" fontAlgn="base">
      <a:spcBef>
        <a:spcPct val="0"/>
      </a:spcBef>
      <a:spcAft>
        <a:spcPct val="0"/>
      </a:spcAft>
      <a:defRPr sz="2000" kern="1200">
        <a:solidFill>
          <a:schemeClr val="tx1"/>
        </a:solidFill>
        <a:latin typeface="Arial" charset="0"/>
        <a:ea typeface="ＭＳ Ｐゴシック" charset="0"/>
        <a:cs typeface="+mn-cs"/>
      </a:defRPr>
    </a:lvl5pPr>
    <a:lvl6pPr marL="2286000" algn="l" defTabSz="457200" rtl="0" eaLnBrk="1" latinLnBrk="0" hangingPunct="1">
      <a:defRPr sz="2000" kern="1200">
        <a:solidFill>
          <a:schemeClr val="tx1"/>
        </a:solidFill>
        <a:latin typeface="Arial" charset="0"/>
        <a:ea typeface="ＭＳ Ｐゴシック" charset="0"/>
        <a:cs typeface="+mn-cs"/>
      </a:defRPr>
    </a:lvl6pPr>
    <a:lvl7pPr marL="2743200" algn="l" defTabSz="457200" rtl="0" eaLnBrk="1" latinLnBrk="0" hangingPunct="1">
      <a:defRPr sz="2000" kern="1200">
        <a:solidFill>
          <a:schemeClr val="tx1"/>
        </a:solidFill>
        <a:latin typeface="Arial" charset="0"/>
        <a:ea typeface="ＭＳ Ｐゴシック" charset="0"/>
        <a:cs typeface="+mn-cs"/>
      </a:defRPr>
    </a:lvl7pPr>
    <a:lvl8pPr marL="3200400" algn="l" defTabSz="457200" rtl="0" eaLnBrk="1" latinLnBrk="0" hangingPunct="1">
      <a:defRPr sz="2000" kern="1200">
        <a:solidFill>
          <a:schemeClr val="tx1"/>
        </a:solidFill>
        <a:latin typeface="Arial" charset="0"/>
        <a:ea typeface="ＭＳ Ｐゴシック" charset="0"/>
        <a:cs typeface="+mn-cs"/>
      </a:defRPr>
    </a:lvl8pPr>
    <a:lvl9pPr marL="3657600" algn="l" defTabSz="457200" rtl="0" eaLnBrk="1" latinLnBrk="0" hangingPunct="1">
      <a:defRPr sz="2000"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66" autoAdjust="0"/>
    <p:restoredTop sz="94399" autoAdjust="0"/>
  </p:normalViewPr>
  <p:slideViewPr>
    <p:cSldViewPr>
      <p:cViewPr varScale="1">
        <p:scale>
          <a:sx n="106" d="100"/>
          <a:sy n="106" d="100"/>
        </p:scale>
        <p:origin x="-111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6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atin typeface="Times New Roman" charset="0"/>
              </a:defRPr>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atin typeface="Times New Roman" charset="0"/>
              </a:defRPr>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F3F619F0-B77A-8C4C-AA8C-4DEEDADFBC4E}" type="slidenum">
              <a:rPr lang="en-US"/>
              <a:pPr/>
              <a:t>‹#›</a:t>
            </a:fld>
            <a:endParaRPr lang="en-US"/>
          </a:p>
        </p:txBody>
      </p:sp>
    </p:spTree>
    <p:extLst>
      <p:ext uri="{BB962C8B-B14F-4D97-AF65-F5344CB8AC3E}">
        <p14:creationId xmlns:p14="http://schemas.microsoft.com/office/powerpoint/2010/main" val="981519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8E1A40-EA82-A047-8D3F-9AF9C84B3692}" type="slidenum">
              <a:rPr lang="en-US"/>
              <a:pPr/>
              <a:t>1</a:t>
            </a:fld>
            <a:endParaRPr lang="en-US"/>
          </a:p>
        </p:txBody>
      </p:sp>
      <p:sp>
        <p:nvSpPr>
          <p:cNvPr id="1425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C3BE80-7DC1-6346-A2F6-E10573050187}" type="slidenum">
              <a:rPr lang="en-US"/>
              <a:pPr/>
              <a:t>10</a:t>
            </a:fld>
            <a:endParaRPr lang="en-US"/>
          </a:p>
        </p:txBody>
      </p:sp>
      <p:sp>
        <p:nvSpPr>
          <p:cNvPr id="1449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9F26B8-4FB6-E348-9ACE-9C0854C242CF}" type="slidenum">
              <a:rPr lang="en-US"/>
              <a:pPr/>
              <a:t>11</a:t>
            </a:fld>
            <a:endParaRPr lang="en-US"/>
          </a:p>
        </p:txBody>
      </p:sp>
      <p:sp>
        <p:nvSpPr>
          <p:cNvPr id="1451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6C3AA2-5227-8A48-9249-9D9877F8EE3A}" type="slidenum">
              <a:rPr lang="en-US"/>
              <a:pPr/>
              <a:t>12</a:t>
            </a:fld>
            <a:endParaRPr lang="en-US"/>
          </a:p>
        </p:txBody>
      </p:sp>
      <p:sp>
        <p:nvSpPr>
          <p:cNvPr id="1453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D8E4E8-7FFA-C24B-8459-DEAC6E462029}" type="slidenum">
              <a:rPr lang="en-US"/>
              <a:pPr/>
              <a:t>13</a:t>
            </a:fld>
            <a:endParaRPr lang="en-US"/>
          </a:p>
        </p:txBody>
      </p:sp>
      <p:sp>
        <p:nvSpPr>
          <p:cNvPr id="1454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ABB135-0154-0141-A4EF-B3F3E6CEE824}" type="slidenum">
              <a:rPr lang="en-US"/>
              <a:pPr/>
              <a:t>14</a:t>
            </a:fld>
            <a:endParaRPr lang="en-US"/>
          </a:p>
        </p:txBody>
      </p:sp>
      <p:sp>
        <p:nvSpPr>
          <p:cNvPr id="1460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C93A20-439A-8747-97AF-BFCA2DBBE4C7}" type="slidenum">
              <a:rPr lang="en-US"/>
              <a:pPr/>
              <a:t>15</a:t>
            </a:fld>
            <a:endParaRPr lang="en-US"/>
          </a:p>
        </p:txBody>
      </p:sp>
      <p:sp>
        <p:nvSpPr>
          <p:cNvPr id="14663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A9DB2E-E39A-3040-95F6-298CD54366DF}" type="slidenum">
              <a:rPr lang="en-US"/>
              <a:pPr/>
              <a:t>16</a:t>
            </a:fld>
            <a:endParaRPr lang="en-US"/>
          </a:p>
        </p:txBody>
      </p:sp>
      <p:sp>
        <p:nvSpPr>
          <p:cNvPr id="15779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779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4D0BF3-0EA9-5B49-B427-9C358C69AF6E}" type="slidenum">
              <a:rPr lang="en-US"/>
              <a:pPr/>
              <a:t>17</a:t>
            </a:fld>
            <a:endParaRPr lang="en-US"/>
          </a:p>
        </p:txBody>
      </p:sp>
      <p:sp>
        <p:nvSpPr>
          <p:cNvPr id="15800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800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55EE14-D2C4-D645-A0C1-F66447C729F2}" type="slidenum">
              <a:rPr lang="en-US"/>
              <a:pPr/>
              <a:t>18</a:t>
            </a:fld>
            <a:endParaRPr lang="en-US"/>
          </a:p>
        </p:txBody>
      </p:sp>
      <p:sp>
        <p:nvSpPr>
          <p:cNvPr id="15820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820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B643D7-771E-294C-9816-C176A7DBD0EA}" type="slidenum">
              <a:rPr lang="en-US"/>
              <a:pPr/>
              <a:t>19</a:t>
            </a:fld>
            <a:endParaRPr lang="en-US"/>
          </a:p>
        </p:txBody>
      </p:sp>
      <p:sp>
        <p:nvSpPr>
          <p:cNvPr id="15841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841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40B1BC-A4BC-5D4C-BB1D-6C81A5DBED67}" type="slidenum">
              <a:rPr lang="en-US"/>
              <a:pPr/>
              <a:t>2</a:t>
            </a:fld>
            <a:endParaRPr lang="en-US"/>
          </a:p>
        </p:txBody>
      </p:sp>
      <p:sp>
        <p:nvSpPr>
          <p:cNvPr id="14264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B9526B-0E39-AC46-AC3C-AEDBEF3F4F21}" type="slidenum">
              <a:rPr lang="en-US"/>
              <a:pPr/>
              <a:t>20</a:t>
            </a:fld>
            <a:endParaRPr lang="en-US"/>
          </a:p>
        </p:txBody>
      </p:sp>
      <p:sp>
        <p:nvSpPr>
          <p:cNvPr id="15861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861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135B55-62ED-6041-A56A-64929CA757DA}" type="slidenum">
              <a:rPr lang="en-US"/>
              <a:pPr/>
              <a:t>21</a:t>
            </a:fld>
            <a:endParaRPr lang="en-US"/>
          </a:p>
        </p:txBody>
      </p:sp>
      <p:sp>
        <p:nvSpPr>
          <p:cNvPr id="15882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882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E1B33F-1101-D74A-BCCE-85AD34CA6266}" type="slidenum">
              <a:rPr lang="en-US"/>
              <a:pPr/>
              <a:t>22</a:t>
            </a:fld>
            <a:endParaRPr lang="en-US"/>
          </a:p>
        </p:txBody>
      </p:sp>
      <p:sp>
        <p:nvSpPr>
          <p:cNvPr id="15902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902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E6592D-43C3-A94E-98AA-07CB8F59E0F3}" type="slidenum">
              <a:rPr lang="en-US"/>
              <a:pPr/>
              <a:t>23</a:t>
            </a:fld>
            <a:endParaRPr lang="en-US"/>
          </a:p>
        </p:txBody>
      </p:sp>
      <p:sp>
        <p:nvSpPr>
          <p:cNvPr id="15923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923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EF2D96-2306-9F49-80CB-D783CBDB54EF}" type="slidenum">
              <a:rPr lang="en-US"/>
              <a:pPr/>
              <a:t>24</a:t>
            </a:fld>
            <a:endParaRPr lang="en-US"/>
          </a:p>
        </p:txBody>
      </p:sp>
      <p:sp>
        <p:nvSpPr>
          <p:cNvPr id="15943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943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B085F8-A8C0-6A4E-A562-648FE8355BC1}" type="slidenum">
              <a:rPr lang="en-US"/>
              <a:pPr/>
              <a:t>25</a:t>
            </a:fld>
            <a:endParaRPr lang="en-US"/>
          </a:p>
        </p:txBody>
      </p:sp>
      <p:sp>
        <p:nvSpPr>
          <p:cNvPr id="15964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964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70FD07-6D42-B141-900C-CAE336EABCE8}" type="slidenum">
              <a:rPr lang="en-US"/>
              <a:pPr/>
              <a:t>26</a:t>
            </a:fld>
            <a:endParaRPr lang="en-US"/>
          </a:p>
        </p:txBody>
      </p:sp>
      <p:sp>
        <p:nvSpPr>
          <p:cNvPr id="15984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984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CB4EF8-D36F-2644-854F-97AB7D258A19}" type="slidenum">
              <a:rPr lang="en-US"/>
              <a:pPr/>
              <a:t>27</a:t>
            </a:fld>
            <a:endParaRPr lang="en-US"/>
          </a:p>
        </p:txBody>
      </p:sp>
      <p:sp>
        <p:nvSpPr>
          <p:cNvPr id="16005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005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A7DD85-0750-194D-99B1-29E8BD9C2F3C}" type="slidenum">
              <a:rPr lang="en-US"/>
              <a:pPr/>
              <a:t>28</a:t>
            </a:fld>
            <a:endParaRPr lang="en-US"/>
          </a:p>
        </p:txBody>
      </p:sp>
      <p:sp>
        <p:nvSpPr>
          <p:cNvPr id="16025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025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4A401D-1ABA-9C4C-83E7-E062497DC945}" type="slidenum">
              <a:rPr lang="en-US"/>
              <a:pPr/>
              <a:t>29</a:t>
            </a:fld>
            <a:endParaRPr lang="en-US"/>
          </a:p>
        </p:txBody>
      </p:sp>
      <p:sp>
        <p:nvSpPr>
          <p:cNvPr id="16046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046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EDF766-D36B-0D44-8380-E33D3274AB7F}" type="slidenum">
              <a:rPr lang="en-US"/>
              <a:pPr/>
              <a:t>3</a:t>
            </a:fld>
            <a:endParaRPr lang="en-US"/>
          </a:p>
        </p:txBody>
      </p:sp>
      <p:sp>
        <p:nvSpPr>
          <p:cNvPr id="1427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DA38CB-E118-E341-B71C-3545D011ABEA}" type="slidenum">
              <a:rPr lang="en-US"/>
              <a:pPr/>
              <a:t>30</a:t>
            </a:fld>
            <a:endParaRPr lang="en-US"/>
          </a:p>
        </p:txBody>
      </p:sp>
      <p:sp>
        <p:nvSpPr>
          <p:cNvPr id="16066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066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808D99-DFA6-5949-8564-1AA9F57D852D}" type="slidenum">
              <a:rPr lang="en-US"/>
              <a:pPr/>
              <a:t>31</a:t>
            </a:fld>
            <a:endParaRPr lang="en-US"/>
          </a:p>
        </p:txBody>
      </p:sp>
      <p:sp>
        <p:nvSpPr>
          <p:cNvPr id="160870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087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683024-2488-D948-AC03-E6D518E3D9F2}" type="slidenum">
              <a:rPr lang="en-US"/>
              <a:pPr/>
              <a:t>32</a:t>
            </a:fld>
            <a:endParaRPr lang="en-US"/>
          </a:p>
        </p:txBody>
      </p:sp>
      <p:sp>
        <p:nvSpPr>
          <p:cNvPr id="16107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107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5E921C-E961-7649-A676-249E56393806}" type="slidenum">
              <a:rPr lang="en-US"/>
              <a:pPr/>
              <a:t>33</a:t>
            </a:fld>
            <a:endParaRPr lang="en-US"/>
          </a:p>
        </p:txBody>
      </p:sp>
      <p:sp>
        <p:nvSpPr>
          <p:cNvPr id="16128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128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0CEB0B-BB6A-A943-936A-9360106C0A64}" type="slidenum">
              <a:rPr lang="en-US"/>
              <a:pPr/>
              <a:t>34</a:t>
            </a:fld>
            <a:endParaRPr lang="en-US"/>
          </a:p>
        </p:txBody>
      </p:sp>
      <p:sp>
        <p:nvSpPr>
          <p:cNvPr id="16148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14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CBD167-C271-9B48-BB67-F505F22E1076}" type="slidenum">
              <a:rPr lang="en-US"/>
              <a:pPr/>
              <a:t>35</a:t>
            </a:fld>
            <a:endParaRPr lang="en-US"/>
          </a:p>
        </p:txBody>
      </p:sp>
      <p:sp>
        <p:nvSpPr>
          <p:cNvPr id="16168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16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3FB2D7-EE50-9746-A64E-4ACE83770BE0}" type="slidenum">
              <a:rPr lang="en-US"/>
              <a:pPr/>
              <a:t>36</a:t>
            </a:fld>
            <a:endParaRPr lang="en-US"/>
          </a:p>
        </p:txBody>
      </p:sp>
      <p:sp>
        <p:nvSpPr>
          <p:cNvPr id="16189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189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44AFE-1C74-7341-9B4B-F7E932860786}" type="slidenum">
              <a:rPr lang="en-US"/>
              <a:pPr/>
              <a:t>37</a:t>
            </a:fld>
            <a:endParaRPr lang="en-US"/>
          </a:p>
        </p:txBody>
      </p:sp>
      <p:sp>
        <p:nvSpPr>
          <p:cNvPr id="162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2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EA3AC7-5EBC-9C4D-99FF-02ED92C63597}" type="slidenum">
              <a:rPr lang="en-US"/>
              <a:pPr/>
              <a:t>38</a:t>
            </a:fld>
            <a:endParaRPr lang="en-US"/>
          </a:p>
        </p:txBody>
      </p:sp>
      <p:sp>
        <p:nvSpPr>
          <p:cNvPr id="16230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230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BBD5FD-F94E-8C49-8CB6-1915532B9D49}" type="slidenum">
              <a:rPr lang="en-US"/>
              <a:pPr/>
              <a:t>39</a:t>
            </a:fld>
            <a:endParaRPr lang="en-US"/>
          </a:p>
        </p:txBody>
      </p:sp>
      <p:sp>
        <p:nvSpPr>
          <p:cNvPr id="14909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0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D16954-E3CE-E243-B152-43F45632AD14}" type="slidenum">
              <a:rPr lang="en-US"/>
              <a:pPr/>
              <a:t>4</a:t>
            </a:fld>
            <a:endParaRPr lang="en-US"/>
          </a:p>
        </p:txBody>
      </p:sp>
      <p:sp>
        <p:nvSpPr>
          <p:cNvPr id="1430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67EBD-AAC0-4E48-9DAC-75D4DFC7E4CC}" type="slidenum">
              <a:rPr lang="en-US"/>
              <a:pPr/>
              <a:t>40</a:t>
            </a:fld>
            <a:endParaRPr lang="en-US"/>
          </a:p>
        </p:txBody>
      </p:sp>
      <p:sp>
        <p:nvSpPr>
          <p:cNvPr id="14919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1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F3F822-1261-DB40-A008-932EDCE8AC3B}" type="slidenum">
              <a:rPr lang="en-US"/>
              <a:pPr/>
              <a:t>41</a:t>
            </a:fld>
            <a:endParaRPr lang="en-US"/>
          </a:p>
        </p:txBody>
      </p:sp>
      <p:sp>
        <p:nvSpPr>
          <p:cNvPr id="15104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1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689DB-6AA1-A249-9DAD-77298903A1DB}" type="slidenum">
              <a:rPr lang="en-US"/>
              <a:pPr/>
              <a:t>42</a:t>
            </a:fld>
            <a:endParaRPr lang="en-US"/>
          </a:p>
        </p:txBody>
      </p:sp>
      <p:sp>
        <p:nvSpPr>
          <p:cNvPr id="14929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A58659-DD05-DC4D-8891-D8A4CC442F52}" type="slidenum">
              <a:rPr lang="en-US"/>
              <a:pPr/>
              <a:t>43</a:t>
            </a:fld>
            <a:endParaRPr lang="en-US"/>
          </a:p>
        </p:txBody>
      </p:sp>
      <p:sp>
        <p:nvSpPr>
          <p:cNvPr id="14940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5C3B96-95B1-E84D-A8CD-9656963C3293}" type="slidenum">
              <a:rPr lang="en-US"/>
              <a:pPr/>
              <a:t>44</a:t>
            </a:fld>
            <a:endParaRPr lang="en-US"/>
          </a:p>
        </p:txBody>
      </p:sp>
      <p:sp>
        <p:nvSpPr>
          <p:cNvPr id="14950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1E45E9-136E-9249-A7C1-955B7BF89381}" type="slidenum">
              <a:rPr lang="en-US"/>
              <a:pPr/>
              <a:t>45</a:t>
            </a:fld>
            <a:endParaRPr lang="en-US"/>
          </a:p>
        </p:txBody>
      </p:sp>
      <p:sp>
        <p:nvSpPr>
          <p:cNvPr id="14960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D4BF6-E7B7-6843-94F5-C36494725871}" type="slidenum">
              <a:rPr lang="en-US"/>
              <a:pPr/>
              <a:t>46</a:t>
            </a:fld>
            <a:endParaRPr lang="en-US"/>
          </a:p>
        </p:txBody>
      </p:sp>
      <p:sp>
        <p:nvSpPr>
          <p:cNvPr id="14970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0EA499-875B-BE4D-BC0B-D437880F7D86}" type="slidenum">
              <a:rPr lang="en-US"/>
              <a:pPr/>
              <a:t>47</a:t>
            </a:fld>
            <a:endParaRPr lang="en-US"/>
          </a:p>
        </p:txBody>
      </p:sp>
      <p:sp>
        <p:nvSpPr>
          <p:cNvPr id="14981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CB2CB7-07E1-BE44-AA31-B343BFD9CBA8}" type="slidenum">
              <a:rPr lang="en-US"/>
              <a:pPr/>
              <a:t>48</a:t>
            </a:fld>
            <a:endParaRPr lang="en-US"/>
          </a:p>
        </p:txBody>
      </p:sp>
      <p:sp>
        <p:nvSpPr>
          <p:cNvPr id="14991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9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0F18D-0C21-4844-838F-1203230E7323}" type="slidenum">
              <a:rPr lang="en-US"/>
              <a:pPr/>
              <a:t>49</a:t>
            </a:fld>
            <a:endParaRPr lang="en-US"/>
          </a:p>
        </p:txBody>
      </p:sp>
      <p:sp>
        <p:nvSpPr>
          <p:cNvPr id="15001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0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37C330-150A-214D-A6F8-A9140761F3D3}" type="slidenum">
              <a:rPr lang="en-US"/>
              <a:pPr/>
              <a:t>5</a:t>
            </a:fld>
            <a:endParaRPr lang="en-US"/>
          </a:p>
        </p:txBody>
      </p:sp>
      <p:sp>
        <p:nvSpPr>
          <p:cNvPr id="1431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9751E2-5315-9343-8B3B-44FB299E9FE4}" type="slidenum">
              <a:rPr lang="en-US"/>
              <a:pPr/>
              <a:t>50</a:t>
            </a:fld>
            <a:endParaRPr lang="en-US"/>
          </a:p>
        </p:txBody>
      </p:sp>
      <p:sp>
        <p:nvSpPr>
          <p:cNvPr id="15011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01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C5D06C-A657-6F44-ADB9-477A686FA166}" type="slidenum">
              <a:rPr lang="en-US"/>
              <a:pPr/>
              <a:t>51</a:t>
            </a:fld>
            <a:endParaRPr lang="en-US"/>
          </a:p>
        </p:txBody>
      </p:sp>
      <p:sp>
        <p:nvSpPr>
          <p:cNvPr id="15022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0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10365F-DBF3-9645-B5D8-88797A5DC82F}" type="slidenum">
              <a:rPr lang="en-US"/>
              <a:pPr/>
              <a:t>52</a:t>
            </a:fld>
            <a:endParaRPr lang="en-US"/>
          </a:p>
        </p:txBody>
      </p:sp>
      <p:sp>
        <p:nvSpPr>
          <p:cNvPr id="15032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0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B9643E-A5DA-7548-999B-F79FDC9A647C}" type="slidenum">
              <a:rPr lang="en-US"/>
              <a:pPr/>
              <a:t>53</a:t>
            </a:fld>
            <a:endParaRPr lang="en-US"/>
          </a:p>
        </p:txBody>
      </p:sp>
      <p:sp>
        <p:nvSpPr>
          <p:cNvPr id="1507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0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800E39-AF10-9B4E-978D-E193ADA6E648}" type="slidenum">
              <a:rPr lang="en-US"/>
              <a:pPr/>
              <a:t>54</a:t>
            </a:fld>
            <a:endParaRPr lang="en-US"/>
          </a:p>
        </p:txBody>
      </p:sp>
      <p:sp>
        <p:nvSpPr>
          <p:cNvPr id="15083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0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9CBE05-683C-5140-A7C9-C1B03CF64242}" type="slidenum">
              <a:rPr lang="en-US"/>
              <a:pPr/>
              <a:t>55</a:t>
            </a:fld>
            <a:endParaRPr lang="en-US"/>
          </a:p>
        </p:txBody>
      </p:sp>
      <p:sp>
        <p:nvSpPr>
          <p:cNvPr id="1573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7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A9B656-2A5A-794E-9891-625E8A8A0D6D}" type="slidenum">
              <a:rPr lang="en-US"/>
              <a:pPr/>
              <a:t>6</a:t>
            </a:fld>
            <a:endParaRPr lang="en-US"/>
          </a:p>
        </p:txBody>
      </p:sp>
      <p:sp>
        <p:nvSpPr>
          <p:cNvPr id="1432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0C64F5-F8D4-DC4A-8F99-7F22FE9715B1}" type="slidenum">
              <a:rPr lang="en-US"/>
              <a:pPr/>
              <a:t>7</a:t>
            </a:fld>
            <a:endParaRPr lang="en-US"/>
          </a:p>
        </p:txBody>
      </p:sp>
      <p:sp>
        <p:nvSpPr>
          <p:cNvPr id="1433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BCDE54-95ED-D447-814B-D16DD59B1C42}" type="slidenum">
              <a:rPr lang="en-US"/>
              <a:pPr/>
              <a:t>8</a:t>
            </a:fld>
            <a:endParaRPr lang="en-US"/>
          </a:p>
        </p:txBody>
      </p:sp>
      <p:sp>
        <p:nvSpPr>
          <p:cNvPr id="1434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9BAF03-6D73-2D4D-A2F4-55F19C0EF3FE}" type="slidenum">
              <a:rPr lang="en-US"/>
              <a:pPr/>
              <a:t>9</a:t>
            </a:fld>
            <a:endParaRPr lang="en-US"/>
          </a:p>
        </p:txBody>
      </p:sp>
      <p:sp>
        <p:nvSpPr>
          <p:cNvPr id="1448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89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a:p>
            <a:r>
              <a:rPr lang="en-US"/>
              <a:t>IS 257 – Fall 2010	</a:t>
            </a:r>
          </a:p>
        </p:txBody>
      </p:sp>
    </p:spTree>
    <p:extLst>
      <p:ext uri="{BB962C8B-B14F-4D97-AF65-F5344CB8AC3E}">
        <p14:creationId xmlns:p14="http://schemas.microsoft.com/office/powerpoint/2010/main" val="1581674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a:p>
            <a:r>
              <a:rPr lang="en-US"/>
              <a:t>IS 257 – Fall 2010	</a:t>
            </a:r>
          </a:p>
        </p:txBody>
      </p:sp>
    </p:spTree>
    <p:extLst>
      <p:ext uri="{BB962C8B-B14F-4D97-AF65-F5344CB8AC3E}">
        <p14:creationId xmlns:p14="http://schemas.microsoft.com/office/powerpoint/2010/main" val="3605670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a:p>
            <a:r>
              <a:rPr lang="en-US"/>
              <a:t>IS 257 – Fall 2010	</a:t>
            </a:r>
          </a:p>
        </p:txBody>
      </p:sp>
    </p:spTree>
    <p:extLst>
      <p:ext uri="{BB962C8B-B14F-4D97-AF65-F5344CB8AC3E}">
        <p14:creationId xmlns:p14="http://schemas.microsoft.com/office/powerpoint/2010/main" val="3895745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19200"/>
            <a:ext cx="8229600" cy="4953000"/>
          </a:xfrm>
        </p:spPr>
        <p:txBody>
          <a:bodyPr/>
          <a:lstStyle/>
          <a:p>
            <a:endParaRPr lang="en-US"/>
          </a:p>
        </p:txBody>
      </p:sp>
      <p:sp>
        <p:nvSpPr>
          <p:cNvPr id="4" name="Date Placeholder 3"/>
          <p:cNvSpPr>
            <a:spLocks noGrp="1"/>
          </p:cNvSpPr>
          <p:nvPr>
            <p:ph type="dt" sz="half" idx="10"/>
          </p:nvPr>
        </p:nvSpPr>
        <p:spPr>
          <a:xfrm>
            <a:off x="457200" y="6477000"/>
            <a:ext cx="1905000" cy="381000"/>
          </a:xfrm>
        </p:spPr>
        <p:txBody>
          <a:bodyPr/>
          <a:lstStyle>
            <a:lvl1pPr>
              <a:defRPr/>
            </a:lvl1pPr>
          </a:lstStyle>
          <a:p>
            <a:endParaRPr lang="en-US"/>
          </a:p>
          <a:p>
            <a:r>
              <a:rPr lang="en-US"/>
              <a:t>IS 257 – Fall 2010	</a:t>
            </a:r>
          </a:p>
        </p:txBody>
      </p:sp>
    </p:spTree>
    <p:extLst>
      <p:ext uri="{BB962C8B-B14F-4D97-AF65-F5344CB8AC3E}">
        <p14:creationId xmlns:p14="http://schemas.microsoft.com/office/powerpoint/2010/main" val="4172488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a:p>
            <a:r>
              <a:rPr lang="en-US"/>
              <a:t>IS 257 – Fall 2010	</a:t>
            </a:r>
          </a:p>
        </p:txBody>
      </p:sp>
    </p:spTree>
    <p:extLst>
      <p:ext uri="{BB962C8B-B14F-4D97-AF65-F5344CB8AC3E}">
        <p14:creationId xmlns:p14="http://schemas.microsoft.com/office/powerpoint/2010/main" val="2544464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a:p>
            <a:r>
              <a:rPr lang="en-US"/>
              <a:t>IS 257 – Fall 2010	</a:t>
            </a:r>
          </a:p>
        </p:txBody>
      </p:sp>
    </p:spTree>
    <p:extLst>
      <p:ext uri="{BB962C8B-B14F-4D97-AF65-F5344CB8AC3E}">
        <p14:creationId xmlns:p14="http://schemas.microsoft.com/office/powerpoint/2010/main" val="546379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a:p>
            <a:r>
              <a:rPr lang="en-US"/>
              <a:t>IS 257 – Fall 2010	</a:t>
            </a:r>
          </a:p>
        </p:txBody>
      </p:sp>
    </p:spTree>
    <p:extLst>
      <p:ext uri="{BB962C8B-B14F-4D97-AF65-F5344CB8AC3E}">
        <p14:creationId xmlns:p14="http://schemas.microsoft.com/office/powerpoint/2010/main" val="1699600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a:p>
            <a:r>
              <a:rPr lang="en-US"/>
              <a:t>IS 257 – Fall 2010	</a:t>
            </a:r>
          </a:p>
        </p:txBody>
      </p:sp>
    </p:spTree>
    <p:extLst>
      <p:ext uri="{BB962C8B-B14F-4D97-AF65-F5344CB8AC3E}">
        <p14:creationId xmlns:p14="http://schemas.microsoft.com/office/powerpoint/2010/main" val="400014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a:p>
            <a:r>
              <a:rPr lang="en-US"/>
              <a:t>IS 257 – Fall 2010	</a:t>
            </a:r>
          </a:p>
        </p:txBody>
      </p:sp>
    </p:spTree>
    <p:extLst>
      <p:ext uri="{BB962C8B-B14F-4D97-AF65-F5344CB8AC3E}">
        <p14:creationId xmlns:p14="http://schemas.microsoft.com/office/powerpoint/2010/main" val="1601773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a:p>
            <a:r>
              <a:rPr lang="en-US"/>
              <a:t>IS 257 – Fall 2010	</a:t>
            </a:r>
          </a:p>
        </p:txBody>
      </p:sp>
    </p:spTree>
    <p:extLst>
      <p:ext uri="{BB962C8B-B14F-4D97-AF65-F5344CB8AC3E}">
        <p14:creationId xmlns:p14="http://schemas.microsoft.com/office/powerpoint/2010/main" val="3467940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a:p>
            <a:r>
              <a:rPr lang="en-US"/>
              <a:t>IS 257 – Fall 2010	</a:t>
            </a:r>
          </a:p>
        </p:txBody>
      </p:sp>
    </p:spTree>
    <p:extLst>
      <p:ext uri="{BB962C8B-B14F-4D97-AF65-F5344CB8AC3E}">
        <p14:creationId xmlns:p14="http://schemas.microsoft.com/office/powerpoint/2010/main" val="14609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a:p>
            <a:r>
              <a:rPr lang="en-US"/>
              <a:t>IS 257 – Fall 2010	</a:t>
            </a:r>
          </a:p>
        </p:txBody>
      </p:sp>
    </p:spTree>
    <p:extLst>
      <p:ext uri="{BB962C8B-B14F-4D97-AF65-F5344CB8AC3E}">
        <p14:creationId xmlns:p14="http://schemas.microsoft.com/office/powerpoint/2010/main" val="18733758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jpe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endParaRPr lang="en-US"/>
          </a:p>
          <a:p>
            <a:r>
              <a:rPr lang="en-US"/>
              <a:t>IS 257 – Fall 2010	</a:t>
            </a:r>
          </a:p>
        </p:txBody>
      </p:sp>
      <p:pic>
        <p:nvPicPr>
          <p:cNvPr id="1031" name="Picture 7" descr="logo_small"/>
          <p:cNvPicPr>
            <a:picLocks noChangeAspect="1" noChangeArrowheads="1"/>
          </p:cNvPicPr>
          <p:nvPr userDrawn="1"/>
        </p:nvPicPr>
        <p:blipFill>
          <a:blip r:embed="rId14">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a:solidFill>
                <a:srgbClr val="FFFFFF"/>
              </a:solidFill>
              <a:latin typeface="Futura Md BT" charset="0"/>
            </a:endParaRPr>
          </a:p>
          <a:p>
            <a:pPr algn="r"/>
            <a:r>
              <a:rPr lang="en-US" sz="1000" b="1">
                <a:solidFill>
                  <a:srgbClr val="FFFFFF"/>
                </a:solidFill>
                <a:latin typeface="Futura Md BT" charset="0"/>
              </a:rPr>
              <a:t>2010.10.21 SLIDE </a:t>
            </a:r>
            <a:fld id="{FE09AEEF-B23D-B94D-B104-F2A50A084D02}" type="slidenum">
              <a:rPr lang="en-US" sz="1000" b="1">
                <a:solidFill>
                  <a:srgbClr val="FFFFFF"/>
                </a:solidFill>
                <a:latin typeface="Futura Md BT" charset="0"/>
              </a:rPr>
              <a:pPr algn="r"/>
              <a:t>‹#›</a:t>
            </a:fld>
            <a:r>
              <a:rPr lang="en-US" sz="1000" b="1">
                <a:solidFill>
                  <a:srgbClr val="FFFFFF"/>
                </a:solidFill>
                <a:latin typeface="Futura Md BT" charset="0"/>
              </a:rPr>
              <a:t>	</a:t>
            </a:r>
          </a:p>
        </p:txBody>
      </p:sp>
      <p:pic>
        <p:nvPicPr>
          <p:cNvPr id="1047" name="Picture 23" descr="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757762" name="Rectangle 2"/>
          <p:cNvSpPr>
            <a:spLocks noGrp="1" noChangeArrowheads="1"/>
          </p:cNvSpPr>
          <p:nvPr>
            <p:ph type="ctrTitle"/>
          </p:nvPr>
        </p:nvSpPr>
        <p:spPr>
          <a:xfrm>
            <a:off x="152400" y="2286000"/>
            <a:ext cx="8686800" cy="1143000"/>
          </a:xfrm>
        </p:spPr>
        <p:txBody>
          <a:bodyPr/>
          <a:lstStyle/>
          <a:p>
            <a:pPr algn="ctr"/>
            <a:r>
              <a:rPr lang="en-US" sz="3600">
                <a:solidFill>
                  <a:schemeClr val="tx1"/>
                </a:solidFill>
              </a:rPr>
              <a:t>JDBC and Java Access to DBMS</a:t>
            </a:r>
            <a:br>
              <a:rPr lang="en-US" sz="3600">
                <a:solidFill>
                  <a:schemeClr val="tx1"/>
                </a:solidFill>
              </a:rPr>
            </a:br>
            <a:endParaRPr lang="en-US" sz="3600">
              <a:solidFill>
                <a:schemeClr val="tx1"/>
              </a:solidFill>
            </a:endParaRPr>
          </a:p>
        </p:txBody>
      </p:sp>
      <p:sp>
        <p:nvSpPr>
          <p:cNvPr id="757763" name="Rectangle 3"/>
          <p:cNvSpPr>
            <a:spLocks noGrp="1" noChangeArrowheads="1"/>
          </p:cNvSpPr>
          <p:nvPr>
            <p:ph type="subTitle" idx="1"/>
          </p:nvPr>
        </p:nvSpPr>
        <p:spPr/>
        <p:txBody>
          <a:bodyPr/>
          <a:lstStyle/>
          <a:p>
            <a:r>
              <a:rPr lang="en-US" sz="2800"/>
              <a:t>University of California, Berkeley</a:t>
            </a:r>
          </a:p>
          <a:p>
            <a:r>
              <a:rPr lang="en-US" sz="2800"/>
              <a:t>School of Information</a:t>
            </a:r>
          </a:p>
          <a:p>
            <a:r>
              <a:rPr lang="en-US" sz="2800" i="1"/>
              <a:t>IS 257: Database Management</a:t>
            </a:r>
            <a:endParaRPr lang="en-US" i="1"/>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403906" name="Rectangle 2"/>
          <p:cNvSpPr>
            <a:spLocks noGrp="1" noChangeArrowheads="1"/>
          </p:cNvSpPr>
          <p:nvPr>
            <p:ph type="title"/>
          </p:nvPr>
        </p:nvSpPr>
        <p:spPr/>
        <p:txBody>
          <a:bodyPr/>
          <a:lstStyle/>
          <a:p>
            <a:r>
              <a:rPr lang="en-US"/>
              <a:t>Creating a Class</a:t>
            </a:r>
          </a:p>
        </p:txBody>
      </p:sp>
      <p:sp>
        <p:nvSpPr>
          <p:cNvPr id="1403907" name="Rectangle 3"/>
          <p:cNvSpPr>
            <a:spLocks noGrp="1" noChangeArrowheads="1"/>
          </p:cNvSpPr>
          <p:nvPr>
            <p:ph type="body" idx="1"/>
          </p:nvPr>
        </p:nvSpPr>
        <p:spPr/>
        <p:txBody>
          <a:bodyPr/>
          <a:lstStyle/>
          <a:p>
            <a:pPr>
              <a:lnSpc>
                <a:spcPct val="90000"/>
              </a:lnSpc>
            </a:pPr>
            <a:r>
              <a:rPr lang="en-US" sz="2800"/>
              <a:t>You can create a new class by specifying the class name, along with all attribute names and their types: </a:t>
            </a:r>
          </a:p>
          <a:p>
            <a:pPr>
              <a:lnSpc>
                <a:spcPct val="90000"/>
              </a:lnSpc>
            </a:pPr>
            <a:endParaRPr lang="en-US" sz="2800"/>
          </a:p>
          <a:p>
            <a:pPr>
              <a:lnSpc>
                <a:spcPct val="90000"/>
              </a:lnSpc>
              <a:buFontTx/>
              <a:buNone/>
            </a:pPr>
            <a:r>
              <a:rPr lang="en-US" sz="2800">
                <a:solidFill>
                  <a:schemeClr val="accent2"/>
                </a:solidFill>
              </a:rPr>
              <a:t>CREATE TABLE weather (</a:t>
            </a:r>
          </a:p>
          <a:p>
            <a:pPr>
              <a:lnSpc>
                <a:spcPct val="90000"/>
              </a:lnSpc>
              <a:buFontTx/>
              <a:buNone/>
            </a:pPr>
            <a:r>
              <a:rPr lang="en-US" sz="2800">
                <a:solidFill>
                  <a:schemeClr val="accent2"/>
                </a:solidFill>
              </a:rPr>
              <a:t>    city            varchar(80),</a:t>
            </a:r>
          </a:p>
          <a:p>
            <a:pPr>
              <a:lnSpc>
                <a:spcPct val="90000"/>
              </a:lnSpc>
              <a:buFontTx/>
              <a:buNone/>
            </a:pPr>
            <a:r>
              <a:rPr lang="en-US" sz="2800">
                <a:solidFill>
                  <a:schemeClr val="accent2"/>
                </a:solidFill>
              </a:rPr>
              <a:t>    temp_lo         int,           -- low temperature</a:t>
            </a:r>
          </a:p>
          <a:p>
            <a:pPr>
              <a:lnSpc>
                <a:spcPct val="90000"/>
              </a:lnSpc>
              <a:buFontTx/>
              <a:buNone/>
            </a:pPr>
            <a:r>
              <a:rPr lang="en-US" sz="2800">
                <a:solidFill>
                  <a:schemeClr val="accent2"/>
                </a:solidFill>
              </a:rPr>
              <a:t>    temp_hi         int,           -- high temperature</a:t>
            </a:r>
          </a:p>
          <a:p>
            <a:pPr>
              <a:lnSpc>
                <a:spcPct val="90000"/>
              </a:lnSpc>
              <a:buFontTx/>
              <a:buNone/>
            </a:pPr>
            <a:r>
              <a:rPr lang="en-US" sz="2800">
                <a:solidFill>
                  <a:schemeClr val="accent2"/>
                </a:solidFill>
              </a:rPr>
              <a:t>    prcp            real,          -- precipitation</a:t>
            </a:r>
          </a:p>
          <a:p>
            <a:pPr>
              <a:lnSpc>
                <a:spcPct val="90000"/>
              </a:lnSpc>
              <a:buFontTx/>
              <a:buNone/>
            </a:pPr>
            <a:r>
              <a:rPr lang="en-US" sz="2800">
                <a:solidFill>
                  <a:schemeClr val="accent2"/>
                </a:solidFill>
              </a:rPr>
              <a:t>    date            date</a:t>
            </a:r>
          </a:p>
          <a:p>
            <a:pPr>
              <a:lnSpc>
                <a:spcPct val="90000"/>
              </a:lnSpc>
              <a:buFontTx/>
              <a:buNone/>
            </a:pPr>
            <a:r>
              <a:rPr lang="en-US" sz="2800">
                <a:solidFill>
                  <a:schemeClr val="accent2"/>
                </a:solidFill>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404930" name="Rectangle 2"/>
          <p:cNvSpPr>
            <a:spLocks noGrp="1" noChangeArrowheads="1"/>
          </p:cNvSpPr>
          <p:nvPr>
            <p:ph type="title"/>
          </p:nvPr>
        </p:nvSpPr>
        <p:spPr/>
        <p:txBody>
          <a:bodyPr/>
          <a:lstStyle/>
          <a:p>
            <a:r>
              <a:rPr lang="en-US"/>
              <a:t>PostgreSQL</a:t>
            </a:r>
          </a:p>
        </p:txBody>
      </p:sp>
      <p:sp>
        <p:nvSpPr>
          <p:cNvPr id="1404931" name="Rectangle 3"/>
          <p:cNvSpPr>
            <a:spLocks noGrp="1" noChangeArrowheads="1"/>
          </p:cNvSpPr>
          <p:nvPr>
            <p:ph type="body" idx="1"/>
          </p:nvPr>
        </p:nvSpPr>
        <p:spPr/>
        <p:txBody>
          <a:bodyPr/>
          <a:lstStyle/>
          <a:p>
            <a:r>
              <a:rPr lang="en-US" sz="2800"/>
              <a:t>Postgres can be customized with an arbitrary number of user-defined data types. Consequently, type names are not syntactical keywords, except where required to support special cases in the SQL92 standard. </a:t>
            </a:r>
          </a:p>
          <a:p>
            <a:r>
              <a:rPr lang="en-US" sz="2800"/>
              <a:t>So far, the Postgres CREATE command looks exactly like the command used to create a table in a traditional relational system. However, we will presently see that classes have properties that are extensions of the relational model.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406978" name="Rectangle 2"/>
          <p:cNvSpPr>
            <a:spLocks noGrp="1" noChangeArrowheads="1"/>
          </p:cNvSpPr>
          <p:nvPr>
            <p:ph type="title"/>
          </p:nvPr>
        </p:nvSpPr>
        <p:spPr/>
        <p:txBody>
          <a:bodyPr/>
          <a:lstStyle/>
          <a:p>
            <a:r>
              <a:rPr lang="en-US"/>
              <a:t>Inheritance</a:t>
            </a:r>
          </a:p>
        </p:txBody>
      </p:sp>
      <p:sp>
        <p:nvSpPr>
          <p:cNvPr id="1406979" name="Rectangle 3"/>
          <p:cNvSpPr>
            <a:spLocks noGrp="1" noChangeArrowheads="1"/>
          </p:cNvSpPr>
          <p:nvPr>
            <p:ph type="body" idx="1"/>
          </p:nvPr>
        </p:nvSpPr>
        <p:spPr/>
        <p:txBody>
          <a:bodyPr/>
          <a:lstStyle/>
          <a:p>
            <a:pPr>
              <a:lnSpc>
                <a:spcPct val="90000"/>
              </a:lnSpc>
              <a:buFontTx/>
              <a:buNone/>
            </a:pPr>
            <a:r>
              <a:rPr lang="en-US" sz="2800">
                <a:solidFill>
                  <a:schemeClr val="accent2"/>
                </a:solidFill>
              </a:rPr>
              <a:t>CREATE TABLE cities (</a:t>
            </a:r>
          </a:p>
          <a:p>
            <a:pPr>
              <a:lnSpc>
                <a:spcPct val="90000"/>
              </a:lnSpc>
              <a:buFontTx/>
              <a:buNone/>
            </a:pPr>
            <a:r>
              <a:rPr lang="en-US" sz="2800">
                <a:solidFill>
                  <a:schemeClr val="accent2"/>
                </a:solidFill>
              </a:rPr>
              <a:t>    name            text,</a:t>
            </a:r>
          </a:p>
          <a:p>
            <a:pPr>
              <a:lnSpc>
                <a:spcPct val="90000"/>
              </a:lnSpc>
              <a:buFontTx/>
              <a:buNone/>
            </a:pPr>
            <a:r>
              <a:rPr lang="en-US" sz="2800">
                <a:solidFill>
                  <a:schemeClr val="accent2"/>
                </a:solidFill>
              </a:rPr>
              <a:t>    population      float,</a:t>
            </a:r>
          </a:p>
          <a:p>
            <a:pPr>
              <a:lnSpc>
                <a:spcPct val="90000"/>
              </a:lnSpc>
              <a:buFontTx/>
              <a:buNone/>
            </a:pPr>
            <a:r>
              <a:rPr lang="en-US" sz="2800">
                <a:solidFill>
                  <a:schemeClr val="accent2"/>
                </a:solidFill>
              </a:rPr>
              <a:t>    altitude        int     -- (in ft)</a:t>
            </a:r>
          </a:p>
          <a:p>
            <a:pPr>
              <a:lnSpc>
                <a:spcPct val="90000"/>
              </a:lnSpc>
              <a:buFontTx/>
              <a:buNone/>
            </a:pPr>
            <a:r>
              <a:rPr lang="en-US" sz="2800">
                <a:solidFill>
                  <a:schemeClr val="accent2"/>
                </a:solidFill>
              </a:rPr>
              <a:t>);</a:t>
            </a:r>
          </a:p>
          <a:p>
            <a:pPr>
              <a:lnSpc>
                <a:spcPct val="90000"/>
              </a:lnSpc>
            </a:pPr>
            <a:endParaRPr lang="en-US" sz="2800">
              <a:solidFill>
                <a:schemeClr val="accent2"/>
              </a:solidFill>
            </a:endParaRPr>
          </a:p>
          <a:p>
            <a:pPr>
              <a:lnSpc>
                <a:spcPct val="90000"/>
              </a:lnSpc>
              <a:buFontTx/>
              <a:buNone/>
            </a:pPr>
            <a:r>
              <a:rPr lang="en-US" sz="2800">
                <a:solidFill>
                  <a:schemeClr val="accent2"/>
                </a:solidFill>
              </a:rPr>
              <a:t>CREATE TABLE capitals (</a:t>
            </a:r>
          </a:p>
          <a:p>
            <a:pPr>
              <a:lnSpc>
                <a:spcPct val="90000"/>
              </a:lnSpc>
              <a:buFontTx/>
              <a:buNone/>
            </a:pPr>
            <a:r>
              <a:rPr lang="en-US" sz="2800">
                <a:solidFill>
                  <a:schemeClr val="accent2"/>
                </a:solidFill>
              </a:rPr>
              <a:t>    state           char(2)</a:t>
            </a:r>
          </a:p>
          <a:p>
            <a:pPr>
              <a:lnSpc>
                <a:spcPct val="90000"/>
              </a:lnSpc>
              <a:buFontTx/>
              <a:buNone/>
            </a:pPr>
            <a:r>
              <a:rPr lang="en-US" sz="2800">
                <a:solidFill>
                  <a:schemeClr val="accent2"/>
                </a:solidFill>
              </a:rPr>
              <a:t>) INHERITS (cities);</a:t>
            </a:r>
          </a:p>
          <a:p>
            <a:pPr>
              <a:lnSpc>
                <a:spcPct val="90000"/>
              </a:lnSpc>
              <a:buFontTx/>
              <a:buNone/>
            </a:pPr>
            <a:r>
              <a:rPr lang="en-US" sz="280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408002" name="Rectangle 2"/>
          <p:cNvSpPr>
            <a:spLocks noGrp="1" noChangeArrowheads="1"/>
          </p:cNvSpPr>
          <p:nvPr>
            <p:ph type="title"/>
          </p:nvPr>
        </p:nvSpPr>
        <p:spPr/>
        <p:txBody>
          <a:bodyPr/>
          <a:lstStyle/>
          <a:p>
            <a:r>
              <a:rPr lang="en-US"/>
              <a:t>Inheritance</a:t>
            </a:r>
          </a:p>
        </p:txBody>
      </p:sp>
      <p:sp>
        <p:nvSpPr>
          <p:cNvPr id="1408003" name="Rectangle 3"/>
          <p:cNvSpPr>
            <a:spLocks noGrp="1" noChangeArrowheads="1"/>
          </p:cNvSpPr>
          <p:nvPr>
            <p:ph type="body" idx="1"/>
          </p:nvPr>
        </p:nvSpPr>
        <p:spPr/>
        <p:txBody>
          <a:bodyPr/>
          <a:lstStyle/>
          <a:p>
            <a:r>
              <a:rPr lang="en-US"/>
              <a:t>In Postgres, a class can inherit from zero or more other classes.</a:t>
            </a:r>
          </a:p>
          <a:p>
            <a:r>
              <a:rPr lang="en-US"/>
              <a:t>A query can reference either </a:t>
            </a:r>
          </a:p>
          <a:p>
            <a:pPr lvl="1"/>
            <a:r>
              <a:rPr lang="en-US"/>
              <a:t>all instances of a class </a:t>
            </a:r>
          </a:p>
          <a:p>
            <a:pPr lvl="1"/>
            <a:r>
              <a:rPr lang="en-US"/>
              <a:t>or all instances of a class plus all of its descendants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414146" name="Rectangle 2"/>
          <p:cNvSpPr>
            <a:spLocks noGrp="1" noChangeArrowheads="1"/>
          </p:cNvSpPr>
          <p:nvPr>
            <p:ph type="title"/>
          </p:nvPr>
        </p:nvSpPr>
        <p:spPr/>
        <p:txBody>
          <a:bodyPr/>
          <a:lstStyle/>
          <a:p>
            <a:r>
              <a:rPr lang="en-US"/>
              <a:t>Non-Atomic Values - Arrays</a:t>
            </a:r>
          </a:p>
        </p:txBody>
      </p:sp>
      <p:sp>
        <p:nvSpPr>
          <p:cNvPr id="1414147" name="Rectangle 3"/>
          <p:cNvSpPr>
            <a:spLocks noGrp="1" noChangeArrowheads="1"/>
          </p:cNvSpPr>
          <p:nvPr>
            <p:ph type="body" idx="1"/>
          </p:nvPr>
        </p:nvSpPr>
        <p:spPr/>
        <p:txBody>
          <a:bodyPr/>
          <a:lstStyle/>
          <a:p>
            <a:r>
              <a:rPr lang="en-US" sz="2800"/>
              <a:t>The preceding SQL command will create a class named SAL_EMP with a text string (name), a one-dimensional array of int4 (pay_by_quarter), which represents the employee's salary by quarter and a two-dimensional array of text (schedule), which represents the employee's weekly schedule</a:t>
            </a:r>
          </a:p>
          <a:p>
            <a:r>
              <a:rPr lang="en-US" sz="2800"/>
              <a:t>Now we do some INSERTSs; note that when appending to an array, we enclose the values within braces and separate them by commas.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273858" name="Rectangle 2"/>
          <p:cNvSpPr>
            <a:spLocks noGrp="1" noChangeArrowheads="1"/>
          </p:cNvSpPr>
          <p:nvPr>
            <p:ph type="title"/>
          </p:nvPr>
        </p:nvSpPr>
        <p:spPr/>
        <p:txBody>
          <a:bodyPr/>
          <a:lstStyle/>
          <a:p>
            <a:r>
              <a:rPr lang="en-US"/>
              <a:t>PostgreSQL Extensibility</a:t>
            </a:r>
          </a:p>
        </p:txBody>
      </p:sp>
      <p:sp>
        <p:nvSpPr>
          <p:cNvPr id="1273859" name="Rectangle 3"/>
          <p:cNvSpPr>
            <a:spLocks noGrp="1" noChangeArrowheads="1"/>
          </p:cNvSpPr>
          <p:nvPr>
            <p:ph type="body" idx="1"/>
          </p:nvPr>
        </p:nvSpPr>
        <p:spPr/>
        <p:txBody>
          <a:bodyPr/>
          <a:lstStyle/>
          <a:p>
            <a:pPr>
              <a:lnSpc>
                <a:spcPct val="90000"/>
              </a:lnSpc>
            </a:pPr>
            <a:r>
              <a:rPr lang="en-US" sz="2400"/>
              <a:t>Postgres is extensible because its operation is catalog-driven</a:t>
            </a:r>
          </a:p>
          <a:p>
            <a:pPr lvl="1">
              <a:lnSpc>
                <a:spcPct val="90000"/>
              </a:lnSpc>
            </a:pPr>
            <a:r>
              <a:rPr lang="en-US" sz="2000"/>
              <a:t>RDBMS store information about databases, tables, columns, etc., in what are commonly known as system catalogs. (Some systems call this the data dictionary). </a:t>
            </a:r>
          </a:p>
          <a:p>
            <a:pPr>
              <a:lnSpc>
                <a:spcPct val="90000"/>
              </a:lnSpc>
            </a:pPr>
            <a:r>
              <a:rPr lang="en-US" sz="2400"/>
              <a:t>One key difference between Postgres and standard RDBMS is that Postgres stores much </a:t>
            </a:r>
            <a:r>
              <a:rPr lang="en-US" sz="2400" b="1"/>
              <a:t>more</a:t>
            </a:r>
            <a:r>
              <a:rPr lang="en-US" sz="2400"/>
              <a:t> information in its catalogs</a:t>
            </a:r>
          </a:p>
          <a:p>
            <a:pPr lvl="1">
              <a:lnSpc>
                <a:spcPct val="90000"/>
              </a:lnSpc>
            </a:pPr>
            <a:r>
              <a:rPr lang="en-US" sz="2000"/>
              <a:t>not only information about tables and columns, but also information about its types, functions, access methods, etc.</a:t>
            </a:r>
          </a:p>
          <a:p>
            <a:pPr>
              <a:lnSpc>
                <a:spcPct val="90000"/>
              </a:lnSpc>
            </a:pPr>
            <a:r>
              <a:rPr lang="en-US" sz="2400"/>
              <a:t>These classes can be modified by the user, and since Postgres bases its internal operation on these classes, this means that Postgres can be extended by users</a:t>
            </a:r>
          </a:p>
          <a:p>
            <a:pPr lvl="1">
              <a:lnSpc>
                <a:spcPct val="90000"/>
              </a:lnSpc>
            </a:pPr>
            <a:r>
              <a:rPr lang="en-US" sz="2000"/>
              <a:t>By comparison, conventional database systems can only be extended by changing hardcoded procedures within the DBMS or by loading modules specially-written by the DBMS vendor.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endParaRPr lang="en-US"/>
          </a:p>
          <a:p>
            <a:r>
              <a:rPr lang="en-US"/>
              <a:t>IS 257 – Fall 2010	</a:t>
            </a:r>
          </a:p>
        </p:txBody>
      </p:sp>
      <p:sp>
        <p:nvSpPr>
          <p:cNvPr id="1576962" name="Rectangle 2"/>
          <p:cNvSpPr>
            <a:spLocks noGrp="1" noChangeArrowheads="1"/>
          </p:cNvSpPr>
          <p:nvPr>
            <p:ph type="title"/>
          </p:nvPr>
        </p:nvSpPr>
        <p:spPr/>
        <p:txBody>
          <a:bodyPr/>
          <a:lstStyle/>
          <a:p>
            <a:r>
              <a:rPr lang="en-US"/>
              <a:t>Postgres System Catalogs</a:t>
            </a:r>
          </a:p>
        </p:txBody>
      </p:sp>
      <p:pic>
        <p:nvPicPr>
          <p:cNvPr id="1576963" name="Picture 3" descr="pg_catalog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990600"/>
            <a:ext cx="8786813" cy="586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579010" name="Rectangle 2"/>
          <p:cNvSpPr>
            <a:spLocks noGrp="1" noChangeArrowheads="1"/>
          </p:cNvSpPr>
          <p:nvPr>
            <p:ph type="title"/>
          </p:nvPr>
        </p:nvSpPr>
        <p:spPr/>
        <p:txBody>
          <a:bodyPr/>
          <a:lstStyle/>
          <a:p>
            <a:r>
              <a:rPr lang="en-US"/>
              <a:t>User Defined Functions</a:t>
            </a:r>
          </a:p>
        </p:txBody>
      </p:sp>
      <p:sp>
        <p:nvSpPr>
          <p:cNvPr id="1579011" name="Rectangle 3"/>
          <p:cNvSpPr>
            <a:spLocks noGrp="1" noChangeArrowheads="1"/>
          </p:cNvSpPr>
          <p:nvPr>
            <p:ph type="body" idx="1"/>
          </p:nvPr>
        </p:nvSpPr>
        <p:spPr/>
        <p:txBody>
          <a:bodyPr/>
          <a:lstStyle/>
          <a:p>
            <a:pPr>
              <a:lnSpc>
                <a:spcPct val="90000"/>
              </a:lnSpc>
            </a:pPr>
            <a:r>
              <a:rPr lang="en-US" sz="2800"/>
              <a:t>CREATE FUNCTION allows a Postgres user to register a function with a database. Subsequently, this user is considered the </a:t>
            </a:r>
            <a:r>
              <a:rPr lang="en-US" sz="2800" i="1"/>
              <a:t>owner</a:t>
            </a:r>
            <a:r>
              <a:rPr lang="en-US" sz="2800"/>
              <a:t> of the function</a:t>
            </a:r>
          </a:p>
          <a:p>
            <a:pPr>
              <a:lnSpc>
                <a:spcPct val="90000"/>
              </a:lnSpc>
              <a:buFontTx/>
              <a:buNone/>
            </a:pPr>
            <a:r>
              <a:rPr lang="en-US" sz="2000" b="1">
                <a:solidFill>
                  <a:schemeClr val="accent2"/>
                </a:solidFill>
              </a:rPr>
              <a:t>CREATE FUNCTION name ( [ ftype [, ...] ] )</a:t>
            </a:r>
          </a:p>
          <a:p>
            <a:pPr>
              <a:lnSpc>
                <a:spcPct val="90000"/>
              </a:lnSpc>
              <a:buFontTx/>
              <a:buNone/>
            </a:pPr>
            <a:r>
              <a:rPr lang="en-US" sz="2000" b="1">
                <a:solidFill>
                  <a:schemeClr val="accent2"/>
                </a:solidFill>
              </a:rPr>
              <a:t>    RETURNS rtype</a:t>
            </a:r>
          </a:p>
          <a:p>
            <a:pPr>
              <a:lnSpc>
                <a:spcPct val="90000"/>
              </a:lnSpc>
              <a:buFontTx/>
              <a:buNone/>
            </a:pPr>
            <a:r>
              <a:rPr lang="en-US" sz="2000" b="1">
                <a:solidFill>
                  <a:schemeClr val="accent2"/>
                </a:solidFill>
              </a:rPr>
              <a:t>    AS {SQLdefinition}   </a:t>
            </a:r>
          </a:p>
          <a:p>
            <a:pPr>
              <a:lnSpc>
                <a:spcPct val="90000"/>
              </a:lnSpc>
              <a:buFontTx/>
              <a:buNone/>
            </a:pPr>
            <a:r>
              <a:rPr lang="en-US" sz="2000" b="1">
                <a:solidFill>
                  <a:schemeClr val="accent2"/>
                </a:solidFill>
              </a:rPr>
              <a:t>    LANGUAGE 'langname'</a:t>
            </a:r>
          </a:p>
          <a:p>
            <a:pPr>
              <a:lnSpc>
                <a:spcPct val="90000"/>
              </a:lnSpc>
              <a:buFontTx/>
              <a:buNone/>
            </a:pPr>
            <a:r>
              <a:rPr lang="en-US" sz="2000" b="1">
                <a:solidFill>
                  <a:schemeClr val="accent2"/>
                </a:solidFill>
              </a:rPr>
              <a:t>    [ WITH ( attribute [, ...] ) ]</a:t>
            </a:r>
          </a:p>
          <a:p>
            <a:pPr>
              <a:lnSpc>
                <a:spcPct val="90000"/>
              </a:lnSpc>
              <a:buFontTx/>
              <a:buNone/>
            </a:pPr>
            <a:r>
              <a:rPr lang="en-US" sz="2000" b="1">
                <a:solidFill>
                  <a:schemeClr val="accent2"/>
                </a:solidFill>
              </a:rPr>
              <a:t>CREATE FUNCTION name ( [ ftype [, ...] ] )</a:t>
            </a:r>
          </a:p>
          <a:p>
            <a:pPr>
              <a:lnSpc>
                <a:spcPct val="90000"/>
              </a:lnSpc>
              <a:buFontTx/>
              <a:buNone/>
            </a:pPr>
            <a:r>
              <a:rPr lang="en-US" sz="2000" b="1">
                <a:solidFill>
                  <a:schemeClr val="accent2"/>
                </a:solidFill>
              </a:rPr>
              <a:t>    RETURNS rtype</a:t>
            </a:r>
          </a:p>
          <a:p>
            <a:pPr>
              <a:lnSpc>
                <a:spcPct val="90000"/>
              </a:lnSpc>
              <a:buFontTx/>
              <a:buNone/>
            </a:pPr>
            <a:r>
              <a:rPr lang="en-US" sz="2000" b="1">
                <a:solidFill>
                  <a:schemeClr val="accent2"/>
                </a:solidFill>
              </a:rPr>
              <a:t>    AS obj_file , link_symbol  </a:t>
            </a:r>
          </a:p>
          <a:p>
            <a:pPr>
              <a:lnSpc>
                <a:spcPct val="90000"/>
              </a:lnSpc>
              <a:buFontTx/>
              <a:buNone/>
            </a:pPr>
            <a:r>
              <a:rPr lang="en-US" sz="2000" b="1">
                <a:solidFill>
                  <a:schemeClr val="accent2"/>
                </a:solidFill>
              </a:rPr>
              <a:t>    LANGUAGE 'C'</a:t>
            </a:r>
          </a:p>
          <a:p>
            <a:pPr>
              <a:lnSpc>
                <a:spcPct val="90000"/>
              </a:lnSpc>
              <a:buFontTx/>
              <a:buNone/>
            </a:pPr>
            <a:r>
              <a:rPr lang="en-US" sz="2000" b="1">
                <a:solidFill>
                  <a:schemeClr val="accent2"/>
                </a:solidFill>
              </a:rPr>
              <a:t>    [ WITH ( attribute [, ...] )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581058" name="Rectangle 2"/>
          <p:cNvSpPr>
            <a:spLocks noGrp="1" noChangeArrowheads="1"/>
          </p:cNvSpPr>
          <p:nvPr>
            <p:ph type="title"/>
          </p:nvPr>
        </p:nvSpPr>
        <p:spPr/>
        <p:txBody>
          <a:bodyPr/>
          <a:lstStyle/>
          <a:p>
            <a:r>
              <a:rPr lang="en-US"/>
              <a:t>Simple SQL Function</a:t>
            </a:r>
          </a:p>
        </p:txBody>
      </p:sp>
      <p:sp>
        <p:nvSpPr>
          <p:cNvPr id="1581059" name="Rectangle 3"/>
          <p:cNvSpPr>
            <a:spLocks noGrp="1" noChangeArrowheads="1"/>
          </p:cNvSpPr>
          <p:nvPr>
            <p:ph type="body" idx="1"/>
          </p:nvPr>
        </p:nvSpPr>
        <p:spPr/>
        <p:txBody>
          <a:bodyPr/>
          <a:lstStyle/>
          <a:p>
            <a:r>
              <a:rPr lang="en-US" sz="2400">
                <a:solidFill>
                  <a:schemeClr val="accent2"/>
                </a:solidFill>
              </a:rPr>
              <a:t>CREATE FUNCTION one() RETURNS int4</a:t>
            </a:r>
          </a:p>
          <a:p>
            <a:pPr>
              <a:buFontTx/>
              <a:buNone/>
            </a:pPr>
            <a:r>
              <a:rPr lang="en-US" sz="2400">
                <a:solidFill>
                  <a:schemeClr val="accent2"/>
                </a:solidFill>
              </a:rPr>
              <a:t>   AS 'SELECT 1 AS RESULT'</a:t>
            </a:r>
          </a:p>
          <a:p>
            <a:pPr>
              <a:buFontTx/>
              <a:buNone/>
            </a:pPr>
            <a:r>
              <a:rPr lang="en-US" sz="2400">
                <a:solidFill>
                  <a:schemeClr val="accent2"/>
                </a:solidFill>
              </a:rPr>
              <a:t>    LANGUAGE 'sql';</a:t>
            </a:r>
          </a:p>
          <a:p>
            <a:pPr>
              <a:buFontTx/>
              <a:buNone/>
            </a:pPr>
            <a:endParaRPr lang="en-US" sz="2400">
              <a:solidFill>
                <a:schemeClr val="accent2"/>
              </a:solidFill>
            </a:endParaRPr>
          </a:p>
          <a:p>
            <a:pPr>
              <a:buFontTx/>
              <a:buNone/>
            </a:pPr>
            <a:r>
              <a:rPr lang="en-US" sz="2400">
                <a:solidFill>
                  <a:schemeClr val="accent2"/>
                </a:solidFill>
              </a:rPr>
              <a:t>SELECT one() AS answer;</a:t>
            </a:r>
          </a:p>
          <a:p>
            <a:endParaRPr lang="en-US" sz="2400">
              <a:solidFill>
                <a:schemeClr val="accent2"/>
              </a:solidFill>
            </a:endParaRPr>
          </a:p>
          <a:p>
            <a:pPr>
              <a:buFontTx/>
              <a:buNone/>
            </a:pPr>
            <a:r>
              <a:rPr lang="en-US" sz="2400"/>
              <a:t>answer </a:t>
            </a:r>
          </a:p>
          <a:p>
            <a:pPr>
              <a:buFontTx/>
              <a:buNone/>
            </a:pPr>
            <a:r>
              <a:rPr lang="en-US" sz="2400"/>
              <a:t>--------</a:t>
            </a:r>
          </a:p>
          <a:p>
            <a:pPr>
              <a:buFontTx/>
              <a:buNone/>
            </a:pPr>
            <a:r>
              <a:rPr lang="en-US" sz="2400"/>
              <a:t>      1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583106" name="Rectangle 2"/>
          <p:cNvSpPr>
            <a:spLocks noGrp="1" noChangeArrowheads="1"/>
          </p:cNvSpPr>
          <p:nvPr>
            <p:ph type="title"/>
          </p:nvPr>
        </p:nvSpPr>
        <p:spPr/>
        <p:txBody>
          <a:bodyPr/>
          <a:lstStyle/>
          <a:p>
            <a:r>
              <a:rPr lang="en-US"/>
              <a:t>A more complex function</a:t>
            </a:r>
          </a:p>
        </p:txBody>
      </p:sp>
      <p:sp>
        <p:nvSpPr>
          <p:cNvPr id="1583107" name="Rectangle 3"/>
          <p:cNvSpPr>
            <a:spLocks noGrp="1" noChangeArrowheads="1"/>
          </p:cNvSpPr>
          <p:nvPr>
            <p:ph type="body" idx="1"/>
          </p:nvPr>
        </p:nvSpPr>
        <p:spPr/>
        <p:txBody>
          <a:bodyPr/>
          <a:lstStyle/>
          <a:p>
            <a:pPr>
              <a:lnSpc>
                <a:spcPct val="90000"/>
              </a:lnSpc>
            </a:pPr>
            <a:r>
              <a:rPr lang="en-US" sz="2800"/>
              <a:t>To illustrate a simple SQL function, consider the following, which might be used to debit a bank account: </a:t>
            </a:r>
          </a:p>
          <a:p>
            <a:pPr>
              <a:lnSpc>
                <a:spcPct val="90000"/>
              </a:lnSpc>
              <a:buFontTx/>
              <a:buNone/>
            </a:pPr>
            <a:r>
              <a:rPr lang="en-US" sz="2400" b="1">
                <a:solidFill>
                  <a:schemeClr val="accent2"/>
                </a:solidFill>
              </a:rPr>
              <a:t>create function TP1 (int4, float8) returns int4</a:t>
            </a:r>
          </a:p>
          <a:p>
            <a:pPr>
              <a:lnSpc>
                <a:spcPct val="90000"/>
              </a:lnSpc>
              <a:buFontTx/>
              <a:buNone/>
            </a:pPr>
            <a:r>
              <a:rPr lang="en-US" sz="2400" b="1">
                <a:solidFill>
                  <a:schemeClr val="accent2"/>
                </a:solidFill>
              </a:rPr>
              <a:t>    as </a:t>
            </a:r>
            <a:r>
              <a:rPr lang="ja-JP" altLang="en-US" sz="2400" b="1">
                <a:solidFill>
                  <a:schemeClr val="accent2"/>
                </a:solidFill>
                <a:latin typeface="Arial"/>
              </a:rPr>
              <a:t>‘</a:t>
            </a:r>
            <a:r>
              <a:rPr lang="en-US" sz="2400" b="1">
                <a:solidFill>
                  <a:schemeClr val="accent2"/>
                </a:solidFill>
              </a:rPr>
              <a:t>update BANK set balance = BANK.balance - $2</a:t>
            </a:r>
          </a:p>
          <a:p>
            <a:pPr>
              <a:lnSpc>
                <a:spcPct val="90000"/>
              </a:lnSpc>
              <a:buFontTx/>
              <a:buNone/>
            </a:pPr>
            <a:r>
              <a:rPr lang="en-US" sz="2400" b="1">
                <a:solidFill>
                  <a:schemeClr val="accent2"/>
                </a:solidFill>
              </a:rPr>
              <a:t>        where BANK.acctountno = $1;</a:t>
            </a:r>
          </a:p>
          <a:p>
            <a:pPr>
              <a:lnSpc>
                <a:spcPct val="90000"/>
              </a:lnSpc>
              <a:buFontTx/>
              <a:buNone/>
            </a:pPr>
            <a:r>
              <a:rPr lang="en-US" sz="2400" b="1">
                <a:solidFill>
                  <a:schemeClr val="accent2"/>
                </a:solidFill>
              </a:rPr>
              <a:t>        select balance from bank </a:t>
            </a:r>
          </a:p>
          <a:p>
            <a:pPr>
              <a:lnSpc>
                <a:spcPct val="90000"/>
              </a:lnSpc>
              <a:buFontTx/>
              <a:buNone/>
            </a:pPr>
            <a:r>
              <a:rPr lang="en-US" sz="2400" b="1">
                <a:solidFill>
                  <a:schemeClr val="accent2"/>
                </a:solidFill>
              </a:rPr>
              <a:t>          where accountno = $1; </a:t>
            </a:r>
            <a:r>
              <a:rPr lang="ja-JP" altLang="en-US" sz="2400" b="1">
                <a:solidFill>
                  <a:schemeClr val="accent2"/>
                </a:solidFill>
                <a:latin typeface="Arial"/>
              </a:rPr>
              <a:t>‘</a:t>
            </a:r>
            <a:r>
              <a:rPr lang="en-US" sz="2400" b="1">
                <a:solidFill>
                  <a:schemeClr val="accent2"/>
                </a:solidFill>
              </a:rPr>
              <a:t>  language 'sql';</a:t>
            </a:r>
            <a:r>
              <a:rPr lang="en-US" sz="2800"/>
              <a:t>   </a:t>
            </a:r>
          </a:p>
          <a:p>
            <a:pPr>
              <a:lnSpc>
                <a:spcPct val="90000"/>
              </a:lnSpc>
            </a:pPr>
            <a:r>
              <a:rPr lang="en-US" sz="2800"/>
              <a:t>A user could execute this function to debit account 17 by $100.00 as follows: </a:t>
            </a:r>
          </a:p>
          <a:p>
            <a:pPr>
              <a:lnSpc>
                <a:spcPct val="90000"/>
              </a:lnSpc>
              <a:buFontTx/>
              <a:buNone/>
            </a:pPr>
            <a:r>
              <a:rPr lang="en-US" sz="2400" b="1">
                <a:solidFill>
                  <a:schemeClr val="accent2"/>
                </a:solidFill>
              </a:rPr>
              <a:t>select (x = TP1( 17,100.0));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endParaRPr lang="en-US"/>
          </a:p>
          <a:p>
            <a:r>
              <a:rPr lang="en-US"/>
              <a:t>IS 257 – Fall 2010	</a:t>
            </a:r>
          </a:p>
        </p:txBody>
      </p:sp>
      <p:sp>
        <p:nvSpPr>
          <p:cNvPr id="1419266" name="Rectangle 2"/>
          <p:cNvSpPr>
            <a:spLocks noGrp="1" noChangeArrowheads="1"/>
          </p:cNvSpPr>
          <p:nvPr>
            <p:ph type="title"/>
          </p:nvPr>
        </p:nvSpPr>
        <p:spPr/>
        <p:txBody>
          <a:bodyPr/>
          <a:lstStyle/>
          <a:p>
            <a:r>
              <a:rPr lang="en-US"/>
              <a:t>Lecture Outline</a:t>
            </a:r>
          </a:p>
        </p:txBody>
      </p:sp>
      <p:sp>
        <p:nvSpPr>
          <p:cNvPr id="1419267" name="Rectangle 3"/>
          <p:cNvSpPr>
            <a:spLocks noGrp="1" noChangeArrowheads="1"/>
          </p:cNvSpPr>
          <p:nvPr>
            <p:ph type="body" idx="4294967295"/>
          </p:nvPr>
        </p:nvSpPr>
        <p:spPr/>
        <p:txBody>
          <a:bodyPr/>
          <a:lstStyle/>
          <a:p>
            <a:r>
              <a:rPr lang="en-US"/>
              <a:t>Review:</a:t>
            </a:r>
          </a:p>
          <a:p>
            <a:pPr lvl="1"/>
            <a:r>
              <a:rPr lang="en-US"/>
              <a:t>Object-Relational DBMS</a:t>
            </a:r>
          </a:p>
          <a:p>
            <a:pPr lvl="1"/>
            <a:r>
              <a:rPr lang="en-US"/>
              <a:t>OR features in Oracle</a:t>
            </a:r>
          </a:p>
          <a:p>
            <a:pPr lvl="1"/>
            <a:r>
              <a:rPr lang="en-US"/>
              <a:t>OR features in PostgreSQL</a:t>
            </a:r>
          </a:p>
          <a:p>
            <a:r>
              <a:rPr lang="en-US"/>
              <a:t>Extending OR databases (examples from PostgreSQL)</a:t>
            </a:r>
          </a:p>
          <a:p>
            <a:r>
              <a:rPr lang="en-US"/>
              <a:t>Java and JDBC</a:t>
            </a:r>
          </a:p>
          <a:p>
            <a:r>
              <a:rPr lang="en-US"/>
              <a:t>Introduction to Data Warehouses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585154" name="Rectangle 2"/>
          <p:cNvSpPr>
            <a:spLocks noGrp="1" noChangeArrowheads="1"/>
          </p:cNvSpPr>
          <p:nvPr>
            <p:ph type="title"/>
          </p:nvPr>
        </p:nvSpPr>
        <p:spPr/>
        <p:txBody>
          <a:bodyPr/>
          <a:lstStyle/>
          <a:p>
            <a:r>
              <a:rPr lang="en-US" sz="3200"/>
              <a:t>SQL Functions on Composite Types </a:t>
            </a:r>
          </a:p>
        </p:txBody>
      </p:sp>
      <p:sp>
        <p:nvSpPr>
          <p:cNvPr id="1585155" name="Rectangle 3"/>
          <p:cNvSpPr>
            <a:spLocks noGrp="1" noChangeArrowheads="1"/>
          </p:cNvSpPr>
          <p:nvPr>
            <p:ph type="body" idx="1"/>
          </p:nvPr>
        </p:nvSpPr>
        <p:spPr/>
        <p:txBody>
          <a:bodyPr/>
          <a:lstStyle/>
          <a:p>
            <a:pPr>
              <a:lnSpc>
                <a:spcPct val="80000"/>
              </a:lnSpc>
            </a:pPr>
            <a:r>
              <a:rPr lang="en-US" sz="2000"/>
              <a:t>When creating functions with composite types, you have to include the attributes of that argument. If EMP is a table containing employee data, (therefore also the name of the composite type for each row of the table) a function to double salary might be… </a:t>
            </a:r>
          </a:p>
          <a:p>
            <a:pPr>
              <a:lnSpc>
                <a:spcPct val="80000"/>
              </a:lnSpc>
              <a:buFontTx/>
              <a:buNone/>
            </a:pPr>
            <a:endParaRPr lang="en-US" sz="2000"/>
          </a:p>
          <a:p>
            <a:pPr>
              <a:lnSpc>
                <a:spcPct val="80000"/>
              </a:lnSpc>
              <a:buFontTx/>
              <a:buNone/>
            </a:pPr>
            <a:r>
              <a:rPr lang="en-US" sz="1800" b="1">
                <a:solidFill>
                  <a:schemeClr val="accent2"/>
                </a:solidFill>
              </a:rPr>
              <a:t>CREATE FUNCTION double_salary(EMP) RETURNS integer </a:t>
            </a:r>
          </a:p>
          <a:p>
            <a:pPr>
              <a:lnSpc>
                <a:spcPct val="80000"/>
              </a:lnSpc>
              <a:buFontTx/>
              <a:buNone/>
            </a:pPr>
            <a:r>
              <a:rPr lang="en-US" sz="1800" b="1">
                <a:solidFill>
                  <a:schemeClr val="accent2"/>
                </a:solidFill>
              </a:rPr>
              <a:t>     AS ' SELECT $1.salary * 2 AS salary; ' LANGUAGE SQL; </a:t>
            </a:r>
          </a:p>
          <a:p>
            <a:pPr>
              <a:lnSpc>
                <a:spcPct val="80000"/>
              </a:lnSpc>
              <a:buFontTx/>
              <a:buNone/>
            </a:pPr>
            <a:endParaRPr lang="en-US" sz="1800" b="1">
              <a:solidFill>
                <a:schemeClr val="accent2"/>
              </a:solidFill>
            </a:endParaRPr>
          </a:p>
          <a:p>
            <a:pPr>
              <a:lnSpc>
                <a:spcPct val="80000"/>
              </a:lnSpc>
              <a:buFontTx/>
              <a:buNone/>
            </a:pPr>
            <a:r>
              <a:rPr lang="en-US" sz="1800" b="1">
                <a:solidFill>
                  <a:schemeClr val="accent2"/>
                </a:solidFill>
              </a:rPr>
              <a:t>SELECT name, double_salary(EMP) AS dream FROM EMP WHERE EMP.cubicle ~= point '(2,1)'; </a:t>
            </a:r>
          </a:p>
          <a:p>
            <a:pPr>
              <a:lnSpc>
                <a:spcPct val="80000"/>
              </a:lnSpc>
              <a:buFontTx/>
              <a:buNone/>
            </a:pPr>
            <a:r>
              <a:rPr lang="en-US" sz="1800" b="1">
                <a:solidFill>
                  <a:schemeClr val="accent2"/>
                </a:solidFill>
              </a:rPr>
              <a:t>name | dream </a:t>
            </a:r>
          </a:p>
          <a:p>
            <a:pPr>
              <a:lnSpc>
                <a:spcPct val="80000"/>
              </a:lnSpc>
              <a:buFontTx/>
              <a:buNone/>
            </a:pPr>
            <a:r>
              <a:rPr lang="en-US" sz="1800" b="1">
                <a:solidFill>
                  <a:schemeClr val="accent2"/>
                </a:solidFill>
              </a:rPr>
              <a:t>  ------+------- </a:t>
            </a:r>
          </a:p>
          <a:p>
            <a:pPr>
              <a:lnSpc>
                <a:spcPct val="80000"/>
              </a:lnSpc>
              <a:buFontTx/>
              <a:buNone/>
            </a:pPr>
            <a:r>
              <a:rPr lang="en-US" sz="1800" b="1">
                <a:solidFill>
                  <a:schemeClr val="accent2"/>
                </a:solidFill>
              </a:rPr>
              <a:t>  Sam | 2400 </a:t>
            </a:r>
          </a:p>
          <a:p>
            <a:pPr>
              <a:lnSpc>
                <a:spcPct val="80000"/>
              </a:lnSpc>
              <a:buFontTx/>
              <a:buNone/>
            </a:pPr>
            <a:endParaRPr lang="en-US" sz="1800" b="1">
              <a:solidFill>
                <a:schemeClr val="accent2"/>
              </a:solidFill>
            </a:endParaRPr>
          </a:p>
          <a:p>
            <a:pPr algn="ctr">
              <a:lnSpc>
                <a:spcPct val="80000"/>
              </a:lnSpc>
              <a:buFontTx/>
              <a:buNone/>
            </a:pPr>
            <a:r>
              <a:rPr lang="en-US" sz="1600"/>
              <a:t>Notice the use of the syntax $1.salary to select one field of the argument row value. Also notice how the calling SELECT command uses a table name to denote the entire current row of that table as a composite value.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587202" name="Rectangle 2"/>
          <p:cNvSpPr>
            <a:spLocks noGrp="1" noChangeArrowheads="1"/>
          </p:cNvSpPr>
          <p:nvPr>
            <p:ph type="title"/>
          </p:nvPr>
        </p:nvSpPr>
        <p:spPr/>
        <p:txBody>
          <a:bodyPr/>
          <a:lstStyle/>
          <a:p>
            <a:r>
              <a:rPr lang="en-US" sz="3200"/>
              <a:t>SQL Functions on Composite Types</a:t>
            </a:r>
          </a:p>
        </p:txBody>
      </p:sp>
      <p:sp>
        <p:nvSpPr>
          <p:cNvPr id="1587203" name="Rectangle 3"/>
          <p:cNvSpPr>
            <a:spLocks noGrp="1" noChangeArrowheads="1"/>
          </p:cNvSpPr>
          <p:nvPr>
            <p:ph type="body" idx="1"/>
          </p:nvPr>
        </p:nvSpPr>
        <p:spPr>
          <a:xfrm>
            <a:off x="457200" y="1219200"/>
            <a:ext cx="8534400" cy="4953000"/>
          </a:xfrm>
        </p:spPr>
        <p:txBody>
          <a:bodyPr/>
          <a:lstStyle/>
          <a:p>
            <a:pPr>
              <a:lnSpc>
                <a:spcPct val="90000"/>
              </a:lnSpc>
            </a:pPr>
            <a:r>
              <a:rPr lang="en-US"/>
              <a:t>It is also possible to build a function that returns a composite type. This is an example of a function that returns a single EMP row: </a:t>
            </a:r>
          </a:p>
          <a:p>
            <a:pPr>
              <a:lnSpc>
                <a:spcPct val="90000"/>
              </a:lnSpc>
              <a:buFontTx/>
              <a:buNone/>
            </a:pPr>
            <a:r>
              <a:rPr lang="en-US">
                <a:solidFill>
                  <a:schemeClr val="accent2"/>
                </a:solidFill>
              </a:rPr>
              <a:t>CREATE FUNCTION new_emp() RETURNS EMP </a:t>
            </a:r>
          </a:p>
          <a:p>
            <a:pPr>
              <a:lnSpc>
                <a:spcPct val="90000"/>
              </a:lnSpc>
              <a:buFontTx/>
              <a:buNone/>
            </a:pPr>
            <a:r>
              <a:rPr lang="en-US">
                <a:solidFill>
                  <a:schemeClr val="accent2"/>
                </a:solidFill>
              </a:rPr>
              <a:t>   AS ' SELECT text ''None'' AS name, </a:t>
            </a:r>
          </a:p>
          <a:p>
            <a:pPr>
              <a:lnSpc>
                <a:spcPct val="90000"/>
              </a:lnSpc>
              <a:buFontTx/>
              <a:buNone/>
            </a:pPr>
            <a:r>
              <a:rPr lang="en-US">
                <a:solidFill>
                  <a:schemeClr val="accent2"/>
                </a:solidFill>
              </a:rPr>
              <a:t>   1000 AS salary, </a:t>
            </a:r>
          </a:p>
          <a:p>
            <a:pPr>
              <a:lnSpc>
                <a:spcPct val="90000"/>
              </a:lnSpc>
              <a:buFontTx/>
              <a:buNone/>
            </a:pPr>
            <a:r>
              <a:rPr lang="en-US">
                <a:solidFill>
                  <a:schemeClr val="accent2"/>
                </a:solidFill>
              </a:rPr>
              <a:t>   25 AS age, </a:t>
            </a:r>
          </a:p>
          <a:p>
            <a:pPr>
              <a:lnSpc>
                <a:spcPct val="90000"/>
              </a:lnSpc>
              <a:buFontTx/>
              <a:buNone/>
            </a:pPr>
            <a:r>
              <a:rPr lang="en-US">
                <a:solidFill>
                  <a:schemeClr val="accent2"/>
                </a:solidFill>
              </a:rPr>
              <a:t>   point ''(2,2)'' AS cubicle; ' LANGUAGE SQL;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589250" name="Rectangle 2"/>
          <p:cNvSpPr>
            <a:spLocks noGrp="1" noChangeArrowheads="1"/>
          </p:cNvSpPr>
          <p:nvPr>
            <p:ph type="title"/>
          </p:nvPr>
        </p:nvSpPr>
        <p:spPr/>
        <p:txBody>
          <a:bodyPr/>
          <a:lstStyle/>
          <a:p>
            <a:r>
              <a:rPr lang="en-US"/>
              <a:t>External Functions</a:t>
            </a:r>
          </a:p>
        </p:txBody>
      </p:sp>
      <p:sp>
        <p:nvSpPr>
          <p:cNvPr id="1589251" name="Rectangle 3"/>
          <p:cNvSpPr>
            <a:spLocks noGrp="1" noChangeArrowheads="1"/>
          </p:cNvSpPr>
          <p:nvPr>
            <p:ph type="body" idx="1"/>
          </p:nvPr>
        </p:nvSpPr>
        <p:spPr/>
        <p:txBody>
          <a:bodyPr/>
          <a:lstStyle/>
          <a:p>
            <a:pPr>
              <a:lnSpc>
                <a:spcPct val="90000"/>
              </a:lnSpc>
            </a:pPr>
            <a:r>
              <a:rPr lang="en-US" sz="2400"/>
              <a:t>This example creates a C function by calling a routine from a user-created shared library. This particular routine calculates a check digit and returns TRUE if the check digit in the function parameters is correct. It is intended for use in a CHECK contraint. </a:t>
            </a:r>
          </a:p>
          <a:p>
            <a:pPr>
              <a:lnSpc>
                <a:spcPct val="80000"/>
              </a:lnSpc>
              <a:buFontTx/>
              <a:buNone/>
            </a:pPr>
            <a:r>
              <a:rPr lang="en-US" sz="1800" b="1">
                <a:solidFill>
                  <a:schemeClr val="accent2"/>
                </a:solidFill>
              </a:rPr>
              <a:t>CREATE FUNCTION ean_checkdigit(bpchar, bpchar) RETURNS bool</a:t>
            </a:r>
          </a:p>
          <a:p>
            <a:pPr>
              <a:lnSpc>
                <a:spcPct val="80000"/>
              </a:lnSpc>
              <a:buFontTx/>
              <a:buNone/>
            </a:pPr>
            <a:r>
              <a:rPr lang="en-US" sz="1800" b="1">
                <a:solidFill>
                  <a:schemeClr val="accent2"/>
                </a:solidFill>
              </a:rPr>
              <a:t>    AS '/usr1/proj/bray/sql/funcs.so' LANGUAGE 'c';</a:t>
            </a:r>
          </a:p>
          <a:p>
            <a:pPr>
              <a:lnSpc>
                <a:spcPct val="80000"/>
              </a:lnSpc>
              <a:buFontTx/>
              <a:buNone/>
            </a:pPr>
            <a:r>
              <a:rPr lang="en-US" sz="1800" b="1">
                <a:solidFill>
                  <a:schemeClr val="accent2"/>
                </a:solidFill>
              </a:rPr>
              <a:t>CREATE TABLE product (</a:t>
            </a:r>
          </a:p>
          <a:p>
            <a:pPr>
              <a:lnSpc>
                <a:spcPct val="80000"/>
              </a:lnSpc>
              <a:buFontTx/>
              <a:buNone/>
            </a:pPr>
            <a:r>
              <a:rPr lang="en-US" sz="1800" b="1">
                <a:solidFill>
                  <a:schemeClr val="accent2"/>
                </a:solidFill>
              </a:rPr>
              <a:t>    id        char(8) PRIMARY KEY,</a:t>
            </a:r>
          </a:p>
          <a:p>
            <a:pPr>
              <a:lnSpc>
                <a:spcPct val="80000"/>
              </a:lnSpc>
              <a:buFontTx/>
              <a:buNone/>
            </a:pPr>
            <a:r>
              <a:rPr lang="en-US" sz="1800" b="1">
                <a:solidFill>
                  <a:schemeClr val="accent2"/>
                </a:solidFill>
              </a:rPr>
              <a:t>    eanprefix char(8) CHECK (eanprefix ~ '[0-9]{2} [0-9]{5}')</a:t>
            </a:r>
          </a:p>
          <a:p>
            <a:pPr>
              <a:lnSpc>
                <a:spcPct val="80000"/>
              </a:lnSpc>
              <a:buFontTx/>
              <a:buNone/>
            </a:pPr>
            <a:r>
              <a:rPr lang="en-US" sz="1800" b="1">
                <a:solidFill>
                  <a:schemeClr val="accent2"/>
                </a:solidFill>
              </a:rPr>
              <a:t>                      REFERENCES brandname(ean_prefix),</a:t>
            </a:r>
          </a:p>
          <a:p>
            <a:pPr>
              <a:lnSpc>
                <a:spcPct val="80000"/>
              </a:lnSpc>
              <a:buFontTx/>
              <a:buNone/>
            </a:pPr>
            <a:r>
              <a:rPr lang="en-US" sz="1800" b="1">
                <a:solidFill>
                  <a:schemeClr val="accent2"/>
                </a:solidFill>
              </a:rPr>
              <a:t>    eancode   char(6) CHECK (eancode ~ '[0-9]{6}'),</a:t>
            </a:r>
          </a:p>
          <a:p>
            <a:pPr>
              <a:lnSpc>
                <a:spcPct val="80000"/>
              </a:lnSpc>
              <a:buFontTx/>
              <a:buNone/>
            </a:pPr>
            <a:r>
              <a:rPr lang="en-US" sz="1800" b="1">
                <a:solidFill>
                  <a:schemeClr val="accent2"/>
                </a:solidFill>
              </a:rPr>
              <a:t>    CONSTRAINT ean    CHECK (ean_checkdigit(eanprefix, eancode)));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591298" name="Rectangle 2"/>
          <p:cNvSpPr>
            <a:spLocks noGrp="1" noChangeArrowheads="1"/>
          </p:cNvSpPr>
          <p:nvPr>
            <p:ph type="title"/>
          </p:nvPr>
        </p:nvSpPr>
        <p:spPr/>
        <p:txBody>
          <a:bodyPr/>
          <a:lstStyle/>
          <a:p>
            <a:r>
              <a:rPr lang="en-US"/>
              <a:t>Creating new Types</a:t>
            </a:r>
          </a:p>
        </p:txBody>
      </p:sp>
      <p:sp>
        <p:nvSpPr>
          <p:cNvPr id="1591299" name="Rectangle 3"/>
          <p:cNvSpPr>
            <a:spLocks noGrp="1" noChangeArrowheads="1"/>
          </p:cNvSpPr>
          <p:nvPr>
            <p:ph type="body" idx="1"/>
          </p:nvPr>
        </p:nvSpPr>
        <p:spPr/>
        <p:txBody>
          <a:bodyPr/>
          <a:lstStyle/>
          <a:p>
            <a:r>
              <a:rPr lang="en-US" sz="2800"/>
              <a:t>CREATE TYPE allows the user to register a new user data type with Postgres for use in the current data base. The user who defines a type becomes its owner. typename is the name of the new type and must be unique within the types defined for this database. </a:t>
            </a:r>
          </a:p>
          <a:p>
            <a:pPr>
              <a:lnSpc>
                <a:spcPct val="80000"/>
              </a:lnSpc>
              <a:buFontTx/>
              <a:buNone/>
            </a:pPr>
            <a:r>
              <a:rPr lang="en-US" sz="2000" b="1">
                <a:solidFill>
                  <a:schemeClr val="accent2"/>
                </a:solidFill>
              </a:rPr>
              <a:t>CREATE TYPE typename ( INPUT = input_function, OUTPUT = output_function</a:t>
            </a:r>
          </a:p>
          <a:p>
            <a:pPr>
              <a:lnSpc>
                <a:spcPct val="80000"/>
              </a:lnSpc>
              <a:buFontTx/>
              <a:buNone/>
            </a:pPr>
            <a:r>
              <a:rPr lang="en-US" sz="2000" b="1">
                <a:solidFill>
                  <a:schemeClr val="accent2"/>
                </a:solidFill>
              </a:rPr>
              <a:t>      , INTERNALLENGTH = { internallength | VARIABLE } [ , EXTERNALLENGTH = { externallength | VARIABLE } ]</a:t>
            </a:r>
          </a:p>
          <a:p>
            <a:pPr>
              <a:lnSpc>
                <a:spcPct val="80000"/>
              </a:lnSpc>
              <a:buFontTx/>
              <a:buNone/>
            </a:pPr>
            <a:r>
              <a:rPr lang="en-US" sz="2000" b="1">
                <a:solidFill>
                  <a:schemeClr val="accent2"/>
                </a:solidFill>
              </a:rPr>
              <a:t>    [ , DEFAULT = "default" ]</a:t>
            </a:r>
          </a:p>
          <a:p>
            <a:pPr>
              <a:lnSpc>
                <a:spcPct val="80000"/>
              </a:lnSpc>
              <a:buFontTx/>
              <a:buNone/>
            </a:pPr>
            <a:r>
              <a:rPr lang="en-US" sz="2000" b="1">
                <a:solidFill>
                  <a:schemeClr val="accent2"/>
                </a:solidFill>
              </a:rPr>
              <a:t>    [ , ELEMENT = element ] [ , DELIMITER = delimiter ]</a:t>
            </a:r>
          </a:p>
          <a:p>
            <a:pPr>
              <a:lnSpc>
                <a:spcPct val="80000"/>
              </a:lnSpc>
              <a:buFontTx/>
              <a:buNone/>
            </a:pPr>
            <a:r>
              <a:rPr lang="en-US" sz="2000" b="1">
                <a:solidFill>
                  <a:schemeClr val="accent2"/>
                </a:solidFill>
              </a:rPr>
              <a:t>    [ , SEND = send_function ] [ , RECEIVE = receive_function ]</a:t>
            </a:r>
          </a:p>
          <a:p>
            <a:pPr>
              <a:lnSpc>
                <a:spcPct val="80000"/>
              </a:lnSpc>
              <a:buFontTx/>
              <a:buNone/>
            </a:pPr>
            <a:r>
              <a:rPr lang="en-US" sz="2000" b="1">
                <a:solidFill>
                  <a:schemeClr val="accent2"/>
                </a:solidFill>
              </a:rPr>
              <a:t>    [ , PASSEDBYVALUE ]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593346" name="Rectangle 2"/>
          <p:cNvSpPr>
            <a:spLocks noGrp="1" noChangeArrowheads="1"/>
          </p:cNvSpPr>
          <p:nvPr>
            <p:ph type="title"/>
          </p:nvPr>
        </p:nvSpPr>
        <p:spPr/>
        <p:txBody>
          <a:bodyPr/>
          <a:lstStyle/>
          <a:p>
            <a:r>
              <a:rPr lang="en-US"/>
              <a:t>New Type Definition</a:t>
            </a:r>
          </a:p>
        </p:txBody>
      </p:sp>
      <p:sp>
        <p:nvSpPr>
          <p:cNvPr id="1593347" name="Rectangle 3"/>
          <p:cNvSpPr>
            <a:spLocks noGrp="1" noChangeArrowheads="1"/>
          </p:cNvSpPr>
          <p:nvPr>
            <p:ph type="body" idx="1"/>
          </p:nvPr>
        </p:nvSpPr>
        <p:spPr/>
        <p:txBody>
          <a:bodyPr/>
          <a:lstStyle/>
          <a:p>
            <a:r>
              <a:rPr lang="en-US" sz="2400"/>
              <a:t>This command creates the box data type and then uses the type in a class definition: </a:t>
            </a:r>
          </a:p>
          <a:p>
            <a:endParaRPr lang="en-US" sz="2400"/>
          </a:p>
          <a:p>
            <a:pPr>
              <a:buFontTx/>
              <a:buNone/>
            </a:pPr>
            <a:r>
              <a:rPr lang="en-US" sz="2400" b="1">
                <a:solidFill>
                  <a:schemeClr val="accent2"/>
                </a:solidFill>
              </a:rPr>
              <a:t>CREATE TYPE box (INTERNALLENGTH = 8,</a:t>
            </a:r>
          </a:p>
          <a:p>
            <a:pPr>
              <a:buFontTx/>
              <a:buNone/>
            </a:pPr>
            <a:r>
              <a:rPr lang="en-US" sz="2400" b="1">
                <a:solidFill>
                  <a:schemeClr val="accent2"/>
                </a:solidFill>
              </a:rPr>
              <a:t>    INPUT = my_procedure_1, OUTPUT = my_procedure_2);</a:t>
            </a:r>
          </a:p>
          <a:p>
            <a:pPr>
              <a:buFontTx/>
              <a:buNone/>
            </a:pPr>
            <a:endParaRPr lang="en-US" sz="2400" b="1">
              <a:solidFill>
                <a:schemeClr val="accent2"/>
              </a:solidFill>
            </a:endParaRPr>
          </a:p>
          <a:p>
            <a:pPr>
              <a:buFontTx/>
              <a:buNone/>
            </a:pPr>
            <a:r>
              <a:rPr lang="en-US" sz="2400" b="1">
                <a:solidFill>
                  <a:schemeClr val="accent2"/>
                </a:solidFill>
              </a:rPr>
              <a:t>CREATE TABLE myboxes (id INT4, description box);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595394" name="Rectangle 2"/>
          <p:cNvSpPr>
            <a:spLocks noGrp="1" noChangeArrowheads="1"/>
          </p:cNvSpPr>
          <p:nvPr>
            <p:ph type="title"/>
          </p:nvPr>
        </p:nvSpPr>
        <p:spPr/>
        <p:txBody>
          <a:bodyPr/>
          <a:lstStyle/>
          <a:p>
            <a:r>
              <a:rPr lang="en-US"/>
              <a:t>New Type Definition</a:t>
            </a:r>
          </a:p>
        </p:txBody>
      </p:sp>
      <p:sp>
        <p:nvSpPr>
          <p:cNvPr id="1595395" name="Rectangle 3"/>
          <p:cNvSpPr>
            <a:spLocks noGrp="1" noChangeArrowheads="1"/>
          </p:cNvSpPr>
          <p:nvPr>
            <p:ph type="body" idx="1"/>
          </p:nvPr>
        </p:nvSpPr>
        <p:spPr/>
        <p:txBody>
          <a:bodyPr/>
          <a:lstStyle/>
          <a:p>
            <a:pPr>
              <a:lnSpc>
                <a:spcPct val="90000"/>
              </a:lnSpc>
            </a:pPr>
            <a:r>
              <a:rPr lang="en-US"/>
              <a:t>In the external language (usually C) functions are written for</a:t>
            </a:r>
          </a:p>
          <a:p>
            <a:pPr>
              <a:lnSpc>
                <a:spcPct val="90000"/>
              </a:lnSpc>
            </a:pPr>
            <a:r>
              <a:rPr lang="en-US" b="1"/>
              <a:t>Type input</a:t>
            </a:r>
            <a:endParaRPr lang="en-US"/>
          </a:p>
          <a:p>
            <a:pPr lvl="1">
              <a:lnSpc>
                <a:spcPct val="90000"/>
              </a:lnSpc>
            </a:pPr>
            <a:r>
              <a:rPr lang="en-US"/>
              <a:t>From a text representation to the internal representation</a:t>
            </a:r>
          </a:p>
          <a:p>
            <a:pPr>
              <a:lnSpc>
                <a:spcPct val="90000"/>
              </a:lnSpc>
            </a:pPr>
            <a:r>
              <a:rPr lang="en-US" b="1"/>
              <a:t>Type output</a:t>
            </a:r>
            <a:endParaRPr lang="en-US"/>
          </a:p>
          <a:p>
            <a:pPr lvl="1">
              <a:lnSpc>
                <a:spcPct val="90000"/>
              </a:lnSpc>
            </a:pPr>
            <a:r>
              <a:rPr lang="en-US"/>
              <a:t>From the internal represenation to a text representation</a:t>
            </a:r>
          </a:p>
          <a:p>
            <a:pPr>
              <a:lnSpc>
                <a:spcPct val="90000"/>
              </a:lnSpc>
            </a:pPr>
            <a:r>
              <a:rPr lang="en-US"/>
              <a:t>Can also define functions and operators to manipulate the new type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597442" name="Rectangle 2"/>
          <p:cNvSpPr>
            <a:spLocks noGrp="1" noChangeArrowheads="1"/>
          </p:cNvSpPr>
          <p:nvPr>
            <p:ph type="title"/>
          </p:nvPr>
        </p:nvSpPr>
        <p:spPr/>
        <p:txBody>
          <a:bodyPr/>
          <a:lstStyle/>
          <a:p>
            <a:r>
              <a:rPr lang="en-US"/>
              <a:t>New Type Definition Example</a:t>
            </a:r>
          </a:p>
        </p:txBody>
      </p:sp>
      <p:sp>
        <p:nvSpPr>
          <p:cNvPr id="1597443" name="Rectangle 3"/>
          <p:cNvSpPr>
            <a:spLocks noGrp="1" noChangeArrowheads="1"/>
          </p:cNvSpPr>
          <p:nvPr>
            <p:ph type="body" idx="1"/>
          </p:nvPr>
        </p:nvSpPr>
        <p:spPr/>
        <p:txBody>
          <a:bodyPr/>
          <a:lstStyle/>
          <a:p>
            <a:r>
              <a:rPr lang="en-US"/>
              <a:t>A C data structure is defined for the new type:</a:t>
            </a:r>
          </a:p>
          <a:p>
            <a:pPr>
              <a:buFontTx/>
              <a:buNone/>
            </a:pPr>
            <a:r>
              <a:rPr lang="en-US" b="1">
                <a:solidFill>
                  <a:srgbClr val="FF9900"/>
                </a:solidFill>
              </a:rPr>
              <a:t>typedef struct Complex {</a:t>
            </a:r>
          </a:p>
          <a:p>
            <a:pPr>
              <a:buFontTx/>
              <a:buNone/>
            </a:pPr>
            <a:r>
              <a:rPr lang="en-US" b="1">
                <a:solidFill>
                  <a:srgbClr val="FF9900"/>
                </a:solidFill>
              </a:rPr>
              <a:t>    double      x;</a:t>
            </a:r>
          </a:p>
          <a:p>
            <a:pPr>
              <a:buFontTx/>
              <a:buNone/>
            </a:pPr>
            <a:r>
              <a:rPr lang="en-US" b="1">
                <a:solidFill>
                  <a:srgbClr val="FF9900"/>
                </a:solidFill>
              </a:rPr>
              <a:t>    double      y;</a:t>
            </a:r>
          </a:p>
          <a:p>
            <a:pPr>
              <a:buFontTx/>
              <a:buNone/>
            </a:pPr>
            <a:r>
              <a:rPr lang="en-US" b="1">
                <a:solidFill>
                  <a:srgbClr val="FF9900"/>
                </a:solidFill>
              </a:rPr>
              <a:t>} Complex;</a:t>
            </a:r>
          </a:p>
          <a:p>
            <a:pPr>
              <a:buFontTx/>
              <a:buNone/>
            </a:pPr>
            <a:r>
              <a:rPr lang="en-US">
                <a:solidFill>
                  <a:srgbClr val="FF9900"/>
                </a:solidFill>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599490" name="Rectangle 2"/>
          <p:cNvSpPr>
            <a:spLocks noGrp="1" noChangeArrowheads="1"/>
          </p:cNvSpPr>
          <p:nvPr>
            <p:ph type="title"/>
          </p:nvPr>
        </p:nvSpPr>
        <p:spPr/>
        <p:txBody>
          <a:bodyPr/>
          <a:lstStyle/>
          <a:p>
            <a:r>
              <a:rPr lang="en-US"/>
              <a:t>New Type Definition Example</a:t>
            </a:r>
          </a:p>
        </p:txBody>
      </p:sp>
      <p:sp>
        <p:nvSpPr>
          <p:cNvPr id="1599491" name="Rectangle 3"/>
          <p:cNvSpPr>
            <a:spLocks noGrp="1" noChangeArrowheads="1"/>
          </p:cNvSpPr>
          <p:nvPr>
            <p:ph type="body" idx="1"/>
          </p:nvPr>
        </p:nvSpPr>
        <p:spPr/>
        <p:txBody>
          <a:bodyPr/>
          <a:lstStyle/>
          <a:p>
            <a:pPr>
              <a:lnSpc>
                <a:spcPct val="80000"/>
              </a:lnSpc>
              <a:buFontTx/>
              <a:buNone/>
            </a:pPr>
            <a:r>
              <a:rPr lang="en-US" sz="2400" b="1">
                <a:solidFill>
                  <a:srgbClr val="FF9900"/>
                </a:solidFill>
              </a:rPr>
              <a:t>Complex *</a:t>
            </a:r>
          </a:p>
          <a:p>
            <a:pPr>
              <a:lnSpc>
                <a:spcPct val="80000"/>
              </a:lnSpc>
              <a:buFontTx/>
              <a:buNone/>
            </a:pPr>
            <a:r>
              <a:rPr lang="en-US" sz="2400" b="1">
                <a:solidFill>
                  <a:srgbClr val="FF9900"/>
                </a:solidFill>
              </a:rPr>
              <a:t>     complex_in(char *str)</a:t>
            </a:r>
          </a:p>
          <a:p>
            <a:pPr>
              <a:lnSpc>
                <a:spcPct val="80000"/>
              </a:lnSpc>
              <a:buFontTx/>
              <a:buNone/>
            </a:pPr>
            <a:r>
              <a:rPr lang="en-US" sz="2400" b="1">
                <a:solidFill>
                  <a:srgbClr val="FF9900"/>
                </a:solidFill>
              </a:rPr>
              <a:t>     {</a:t>
            </a:r>
          </a:p>
          <a:p>
            <a:pPr>
              <a:lnSpc>
                <a:spcPct val="80000"/>
              </a:lnSpc>
              <a:buFontTx/>
              <a:buNone/>
            </a:pPr>
            <a:r>
              <a:rPr lang="en-US" sz="2400" b="1">
                <a:solidFill>
                  <a:srgbClr val="FF9900"/>
                </a:solidFill>
              </a:rPr>
              <a:t>         double x, y;</a:t>
            </a:r>
          </a:p>
          <a:p>
            <a:pPr>
              <a:lnSpc>
                <a:spcPct val="80000"/>
              </a:lnSpc>
              <a:buFontTx/>
              <a:buNone/>
            </a:pPr>
            <a:r>
              <a:rPr lang="en-US" sz="2400" b="1">
                <a:solidFill>
                  <a:srgbClr val="FF9900"/>
                </a:solidFill>
              </a:rPr>
              <a:t>         Complex *result;</a:t>
            </a:r>
          </a:p>
          <a:p>
            <a:pPr>
              <a:lnSpc>
                <a:spcPct val="80000"/>
              </a:lnSpc>
              <a:buFontTx/>
              <a:buNone/>
            </a:pPr>
            <a:r>
              <a:rPr lang="en-US" sz="2400" b="1">
                <a:solidFill>
                  <a:srgbClr val="FF9900"/>
                </a:solidFill>
              </a:rPr>
              <a:t>         if (sscanf(str, " ( %lf , %lf )", &amp;x, &amp;y) != 2) {</a:t>
            </a:r>
          </a:p>
          <a:p>
            <a:pPr>
              <a:lnSpc>
                <a:spcPct val="80000"/>
              </a:lnSpc>
              <a:buFontTx/>
              <a:buNone/>
            </a:pPr>
            <a:r>
              <a:rPr lang="en-US" sz="2400" b="1">
                <a:solidFill>
                  <a:srgbClr val="FF9900"/>
                </a:solidFill>
              </a:rPr>
              <a:t>             elog(WARN, "complex_in: error in parsing</a:t>
            </a:r>
            <a:r>
              <a:rPr lang="ja-JP" altLang="en-US" sz="2400" b="1">
                <a:solidFill>
                  <a:srgbClr val="FF9900"/>
                </a:solidFill>
                <a:latin typeface="Arial"/>
              </a:rPr>
              <a:t>”</a:t>
            </a:r>
            <a:r>
              <a:rPr lang="en-US" sz="2400" b="1">
                <a:solidFill>
                  <a:srgbClr val="FF9900"/>
                </a:solidFill>
              </a:rPr>
              <a:t>);</a:t>
            </a:r>
          </a:p>
          <a:p>
            <a:pPr>
              <a:lnSpc>
                <a:spcPct val="80000"/>
              </a:lnSpc>
              <a:buFontTx/>
              <a:buNone/>
            </a:pPr>
            <a:r>
              <a:rPr lang="en-US" sz="2400" b="1">
                <a:solidFill>
                  <a:srgbClr val="FF9900"/>
                </a:solidFill>
              </a:rPr>
              <a:t>             return NULL;</a:t>
            </a:r>
          </a:p>
          <a:p>
            <a:pPr>
              <a:lnSpc>
                <a:spcPct val="80000"/>
              </a:lnSpc>
              <a:buFontTx/>
              <a:buNone/>
            </a:pPr>
            <a:r>
              <a:rPr lang="en-US" sz="2400" b="1">
                <a:solidFill>
                  <a:srgbClr val="FF9900"/>
                </a:solidFill>
              </a:rPr>
              <a:t>         }</a:t>
            </a:r>
          </a:p>
          <a:p>
            <a:pPr>
              <a:lnSpc>
                <a:spcPct val="80000"/>
              </a:lnSpc>
              <a:buFontTx/>
              <a:buNone/>
            </a:pPr>
            <a:r>
              <a:rPr lang="en-US" sz="2400" b="1">
                <a:solidFill>
                  <a:srgbClr val="FF9900"/>
                </a:solidFill>
              </a:rPr>
              <a:t>         result = (Complex *)palloc(sizeof(Complex));</a:t>
            </a:r>
          </a:p>
          <a:p>
            <a:pPr>
              <a:lnSpc>
                <a:spcPct val="80000"/>
              </a:lnSpc>
              <a:buFontTx/>
              <a:buNone/>
            </a:pPr>
            <a:r>
              <a:rPr lang="en-US" sz="2400" b="1">
                <a:solidFill>
                  <a:srgbClr val="FF9900"/>
                </a:solidFill>
              </a:rPr>
              <a:t>         result-&gt;x = x;</a:t>
            </a:r>
          </a:p>
          <a:p>
            <a:pPr>
              <a:lnSpc>
                <a:spcPct val="80000"/>
              </a:lnSpc>
              <a:buFontTx/>
              <a:buNone/>
            </a:pPr>
            <a:r>
              <a:rPr lang="en-US" sz="2400" b="1">
                <a:solidFill>
                  <a:srgbClr val="FF9900"/>
                </a:solidFill>
              </a:rPr>
              <a:t>         result-&gt;y = y;</a:t>
            </a:r>
          </a:p>
          <a:p>
            <a:pPr>
              <a:lnSpc>
                <a:spcPct val="80000"/>
              </a:lnSpc>
              <a:buFontTx/>
              <a:buNone/>
            </a:pPr>
            <a:r>
              <a:rPr lang="en-US" sz="2400" b="1">
                <a:solidFill>
                  <a:srgbClr val="FF9900"/>
                </a:solidFill>
              </a:rPr>
              <a:t>         return (result);</a:t>
            </a:r>
          </a:p>
          <a:p>
            <a:pPr>
              <a:lnSpc>
                <a:spcPct val="80000"/>
              </a:lnSpc>
              <a:buFontTx/>
              <a:buNone/>
            </a:pPr>
            <a:r>
              <a:rPr lang="en-US" sz="2400" b="1">
                <a:solidFill>
                  <a:srgbClr val="FF9900"/>
                </a:solidFill>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601538" name="Rectangle 2"/>
          <p:cNvSpPr>
            <a:spLocks noGrp="1" noChangeArrowheads="1"/>
          </p:cNvSpPr>
          <p:nvPr>
            <p:ph type="title"/>
          </p:nvPr>
        </p:nvSpPr>
        <p:spPr/>
        <p:txBody>
          <a:bodyPr/>
          <a:lstStyle/>
          <a:p>
            <a:r>
              <a:rPr lang="en-US"/>
              <a:t>New Type Definition Example</a:t>
            </a:r>
          </a:p>
        </p:txBody>
      </p:sp>
      <p:sp>
        <p:nvSpPr>
          <p:cNvPr id="1601539" name="Rectangle 3"/>
          <p:cNvSpPr>
            <a:spLocks noGrp="1" noChangeArrowheads="1"/>
          </p:cNvSpPr>
          <p:nvPr>
            <p:ph type="body" idx="1"/>
          </p:nvPr>
        </p:nvSpPr>
        <p:spPr/>
        <p:txBody>
          <a:bodyPr/>
          <a:lstStyle/>
          <a:p>
            <a:pPr>
              <a:lnSpc>
                <a:spcPct val="90000"/>
              </a:lnSpc>
              <a:buFontTx/>
              <a:buNone/>
            </a:pPr>
            <a:r>
              <a:rPr lang="en-US" sz="2400" b="1">
                <a:solidFill>
                  <a:srgbClr val="FF9900"/>
                </a:solidFill>
              </a:rPr>
              <a:t>char *</a:t>
            </a:r>
          </a:p>
          <a:p>
            <a:pPr>
              <a:lnSpc>
                <a:spcPct val="90000"/>
              </a:lnSpc>
              <a:buFontTx/>
              <a:buNone/>
            </a:pPr>
            <a:r>
              <a:rPr lang="en-US" sz="2400" b="1">
                <a:solidFill>
                  <a:srgbClr val="FF9900"/>
                </a:solidFill>
              </a:rPr>
              <a:t>     complex_out(Complex *complex)</a:t>
            </a:r>
          </a:p>
          <a:p>
            <a:pPr>
              <a:lnSpc>
                <a:spcPct val="90000"/>
              </a:lnSpc>
              <a:buFontTx/>
              <a:buNone/>
            </a:pPr>
            <a:r>
              <a:rPr lang="en-US" sz="2400" b="1">
                <a:solidFill>
                  <a:srgbClr val="FF9900"/>
                </a:solidFill>
              </a:rPr>
              <a:t>     {</a:t>
            </a:r>
          </a:p>
          <a:p>
            <a:pPr>
              <a:lnSpc>
                <a:spcPct val="90000"/>
              </a:lnSpc>
              <a:buFontTx/>
              <a:buNone/>
            </a:pPr>
            <a:r>
              <a:rPr lang="en-US" sz="2400" b="1">
                <a:solidFill>
                  <a:srgbClr val="FF9900"/>
                </a:solidFill>
              </a:rPr>
              <a:t>         char *result;</a:t>
            </a:r>
          </a:p>
          <a:p>
            <a:pPr>
              <a:lnSpc>
                <a:spcPct val="90000"/>
              </a:lnSpc>
              <a:buFontTx/>
              <a:buNone/>
            </a:pPr>
            <a:r>
              <a:rPr lang="en-US" sz="2400" b="1">
                <a:solidFill>
                  <a:srgbClr val="FF9900"/>
                </a:solidFill>
              </a:rPr>
              <a:t>         if (complex == NULL)</a:t>
            </a:r>
          </a:p>
          <a:p>
            <a:pPr>
              <a:lnSpc>
                <a:spcPct val="90000"/>
              </a:lnSpc>
              <a:buFontTx/>
              <a:buNone/>
            </a:pPr>
            <a:r>
              <a:rPr lang="en-US" sz="2400" b="1">
                <a:solidFill>
                  <a:srgbClr val="FF9900"/>
                </a:solidFill>
              </a:rPr>
              <a:t>             return(NULL);</a:t>
            </a:r>
          </a:p>
          <a:p>
            <a:pPr>
              <a:lnSpc>
                <a:spcPct val="90000"/>
              </a:lnSpc>
              <a:buFontTx/>
              <a:buNone/>
            </a:pPr>
            <a:r>
              <a:rPr lang="en-US" sz="2400" b="1">
                <a:solidFill>
                  <a:srgbClr val="FF9900"/>
                </a:solidFill>
              </a:rPr>
              <a:t>         result = (char *) palloc(60);</a:t>
            </a:r>
          </a:p>
          <a:p>
            <a:pPr>
              <a:lnSpc>
                <a:spcPct val="90000"/>
              </a:lnSpc>
              <a:buFontTx/>
              <a:buNone/>
            </a:pPr>
            <a:r>
              <a:rPr lang="en-US" sz="2400" b="1">
                <a:solidFill>
                  <a:srgbClr val="FF9900"/>
                </a:solidFill>
              </a:rPr>
              <a:t>         sprintf(result, "(%g,%g)", complex-&gt;x, </a:t>
            </a:r>
          </a:p>
          <a:p>
            <a:pPr>
              <a:lnSpc>
                <a:spcPct val="90000"/>
              </a:lnSpc>
              <a:buFontTx/>
              <a:buNone/>
            </a:pPr>
            <a:r>
              <a:rPr lang="en-US" sz="2400" b="1">
                <a:solidFill>
                  <a:srgbClr val="FF9900"/>
                </a:solidFill>
              </a:rPr>
              <a:t>	                   complex-&gt;y);</a:t>
            </a:r>
          </a:p>
          <a:p>
            <a:pPr>
              <a:lnSpc>
                <a:spcPct val="90000"/>
              </a:lnSpc>
              <a:buFontTx/>
              <a:buNone/>
            </a:pPr>
            <a:r>
              <a:rPr lang="en-US" sz="2400" b="1">
                <a:solidFill>
                  <a:srgbClr val="FF9900"/>
                </a:solidFill>
              </a:rPr>
              <a:t>         return(result);</a:t>
            </a:r>
          </a:p>
          <a:p>
            <a:pPr>
              <a:lnSpc>
                <a:spcPct val="90000"/>
              </a:lnSpc>
              <a:buFontTx/>
              <a:buNone/>
            </a:pPr>
            <a:r>
              <a:rPr lang="en-US" sz="2400" b="1">
                <a:solidFill>
                  <a:srgbClr val="FF9900"/>
                </a:solidFill>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603586" name="Rectangle 2"/>
          <p:cNvSpPr>
            <a:spLocks noGrp="1" noChangeArrowheads="1"/>
          </p:cNvSpPr>
          <p:nvPr>
            <p:ph type="title"/>
          </p:nvPr>
        </p:nvSpPr>
        <p:spPr/>
        <p:txBody>
          <a:bodyPr/>
          <a:lstStyle/>
          <a:p>
            <a:r>
              <a:rPr lang="en-US"/>
              <a:t>New Type Definition Example</a:t>
            </a:r>
          </a:p>
        </p:txBody>
      </p:sp>
      <p:sp>
        <p:nvSpPr>
          <p:cNvPr id="1603587" name="Rectangle 3"/>
          <p:cNvSpPr>
            <a:spLocks noGrp="1" noChangeArrowheads="1"/>
          </p:cNvSpPr>
          <p:nvPr>
            <p:ph type="body" idx="1"/>
          </p:nvPr>
        </p:nvSpPr>
        <p:spPr/>
        <p:txBody>
          <a:bodyPr/>
          <a:lstStyle/>
          <a:p>
            <a:pPr>
              <a:lnSpc>
                <a:spcPct val="90000"/>
              </a:lnSpc>
            </a:pPr>
            <a:r>
              <a:rPr lang="en-US" sz="2400"/>
              <a:t>Now tell the system about the new type…</a:t>
            </a:r>
          </a:p>
          <a:p>
            <a:pPr>
              <a:lnSpc>
                <a:spcPct val="90000"/>
              </a:lnSpc>
              <a:buFontTx/>
              <a:buNone/>
            </a:pPr>
            <a:r>
              <a:rPr lang="en-US" sz="1800" b="1">
                <a:solidFill>
                  <a:schemeClr val="accent2"/>
                </a:solidFill>
              </a:rPr>
              <a:t>CREATE FUNCTION complex_in(opaque)</a:t>
            </a:r>
          </a:p>
          <a:p>
            <a:pPr>
              <a:lnSpc>
                <a:spcPct val="90000"/>
              </a:lnSpc>
              <a:buFontTx/>
              <a:buNone/>
            </a:pPr>
            <a:r>
              <a:rPr lang="en-US" sz="1800" b="1">
                <a:solidFill>
                  <a:schemeClr val="accent2"/>
                </a:solidFill>
              </a:rPr>
              <a:t>    RETURNS complex</a:t>
            </a:r>
          </a:p>
          <a:p>
            <a:pPr>
              <a:lnSpc>
                <a:spcPct val="90000"/>
              </a:lnSpc>
              <a:buFontTx/>
              <a:buNone/>
            </a:pPr>
            <a:r>
              <a:rPr lang="en-US" sz="1800" b="1">
                <a:solidFill>
                  <a:schemeClr val="accent2"/>
                </a:solidFill>
              </a:rPr>
              <a:t>    AS 'PGROOT/tutorial/obj/complex.so'</a:t>
            </a:r>
          </a:p>
          <a:p>
            <a:pPr>
              <a:lnSpc>
                <a:spcPct val="90000"/>
              </a:lnSpc>
              <a:buFontTx/>
              <a:buNone/>
            </a:pPr>
            <a:r>
              <a:rPr lang="en-US" sz="1800" b="1">
                <a:solidFill>
                  <a:schemeClr val="accent2"/>
                </a:solidFill>
              </a:rPr>
              <a:t>    LANGUAGE 'c';</a:t>
            </a:r>
          </a:p>
          <a:p>
            <a:pPr>
              <a:lnSpc>
                <a:spcPct val="90000"/>
              </a:lnSpc>
              <a:buFontTx/>
              <a:buNone/>
            </a:pPr>
            <a:endParaRPr lang="en-US" sz="1800" b="1">
              <a:solidFill>
                <a:schemeClr val="accent2"/>
              </a:solidFill>
            </a:endParaRPr>
          </a:p>
          <a:p>
            <a:pPr>
              <a:lnSpc>
                <a:spcPct val="90000"/>
              </a:lnSpc>
              <a:buFontTx/>
              <a:buNone/>
            </a:pPr>
            <a:r>
              <a:rPr lang="en-US" sz="1800" b="1">
                <a:solidFill>
                  <a:schemeClr val="accent2"/>
                </a:solidFill>
              </a:rPr>
              <a:t>CREATE FUNCTION complex_out(opaque)</a:t>
            </a:r>
          </a:p>
          <a:p>
            <a:pPr>
              <a:lnSpc>
                <a:spcPct val="90000"/>
              </a:lnSpc>
              <a:buFontTx/>
              <a:buNone/>
            </a:pPr>
            <a:r>
              <a:rPr lang="en-US" sz="1800" b="1">
                <a:solidFill>
                  <a:schemeClr val="accent2"/>
                </a:solidFill>
              </a:rPr>
              <a:t>    RETURNS opaque</a:t>
            </a:r>
          </a:p>
          <a:p>
            <a:pPr>
              <a:lnSpc>
                <a:spcPct val="90000"/>
              </a:lnSpc>
              <a:buFontTx/>
              <a:buNone/>
            </a:pPr>
            <a:r>
              <a:rPr lang="en-US" sz="1800" b="1">
                <a:solidFill>
                  <a:schemeClr val="accent2"/>
                </a:solidFill>
              </a:rPr>
              <a:t>    AS 'PGROOT/tutorial/obj/complex.so'</a:t>
            </a:r>
          </a:p>
          <a:p>
            <a:pPr>
              <a:lnSpc>
                <a:spcPct val="90000"/>
              </a:lnSpc>
              <a:buFontTx/>
              <a:buNone/>
            </a:pPr>
            <a:r>
              <a:rPr lang="en-US" sz="1800" b="1">
                <a:solidFill>
                  <a:schemeClr val="accent2"/>
                </a:solidFill>
              </a:rPr>
              <a:t>    LANGUAGE 'c';</a:t>
            </a:r>
          </a:p>
          <a:p>
            <a:pPr>
              <a:lnSpc>
                <a:spcPct val="90000"/>
              </a:lnSpc>
              <a:buFontTx/>
              <a:buNone/>
            </a:pPr>
            <a:endParaRPr lang="en-US" sz="1800" b="1">
              <a:solidFill>
                <a:schemeClr val="accent2"/>
              </a:solidFill>
            </a:endParaRPr>
          </a:p>
          <a:p>
            <a:pPr>
              <a:lnSpc>
                <a:spcPct val="90000"/>
              </a:lnSpc>
              <a:buFontTx/>
              <a:buNone/>
            </a:pPr>
            <a:r>
              <a:rPr lang="en-US" sz="1800" b="1">
                <a:solidFill>
                  <a:schemeClr val="accent2"/>
                </a:solidFill>
              </a:rPr>
              <a:t>CREATE TYPE complex (</a:t>
            </a:r>
          </a:p>
          <a:p>
            <a:pPr>
              <a:lnSpc>
                <a:spcPct val="90000"/>
              </a:lnSpc>
              <a:buFontTx/>
              <a:buNone/>
            </a:pPr>
            <a:r>
              <a:rPr lang="en-US" sz="1800" b="1">
                <a:solidFill>
                  <a:schemeClr val="accent2"/>
                </a:solidFill>
              </a:rPr>
              <a:t>    internallength = 16,</a:t>
            </a:r>
          </a:p>
          <a:p>
            <a:pPr>
              <a:lnSpc>
                <a:spcPct val="90000"/>
              </a:lnSpc>
              <a:buFontTx/>
              <a:buNone/>
            </a:pPr>
            <a:r>
              <a:rPr lang="en-US" sz="1800" b="1">
                <a:solidFill>
                  <a:schemeClr val="accent2"/>
                </a:solidFill>
              </a:rPr>
              <a:t>    input = complex_in,</a:t>
            </a:r>
          </a:p>
          <a:p>
            <a:pPr>
              <a:lnSpc>
                <a:spcPct val="90000"/>
              </a:lnSpc>
              <a:buFontTx/>
              <a:buNone/>
            </a:pPr>
            <a:r>
              <a:rPr lang="en-US" sz="1800" b="1">
                <a:solidFill>
                  <a:schemeClr val="accent2"/>
                </a:solidFill>
              </a:rPr>
              <a:t>    output = complex_out);</a:t>
            </a: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endParaRPr lang="en-US"/>
          </a:p>
          <a:p>
            <a:r>
              <a:rPr lang="en-US"/>
              <a:t>IS 257 – Fall 2010	</a:t>
            </a:r>
          </a:p>
        </p:txBody>
      </p:sp>
      <p:sp>
        <p:nvSpPr>
          <p:cNvPr id="1421314" name="Rectangle 2"/>
          <p:cNvSpPr>
            <a:spLocks noGrp="1" noChangeArrowheads="1"/>
          </p:cNvSpPr>
          <p:nvPr>
            <p:ph type="title"/>
          </p:nvPr>
        </p:nvSpPr>
        <p:spPr/>
        <p:txBody>
          <a:bodyPr/>
          <a:lstStyle/>
          <a:p>
            <a:r>
              <a:rPr lang="en-US"/>
              <a:t>Lecture Outline</a:t>
            </a:r>
          </a:p>
        </p:txBody>
      </p:sp>
      <p:sp>
        <p:nvSpPr>
          <p:cNvPr id="1421315" name="Rectangle 3"/>
          <p:cNvSpPr>
            <a:spLocks noGrp="1" noChangeArrowheads="1"/>
          </p:cNvSpPr>
          <p:nvPr>
            <p:ph type="body" idx="4294967295"/>
          </p:nvPr>
        </p:nvSpPr>
        <p:spPr/>
        <p:txBody>
          <a:bodyPr/>
          <a:lstStyle/>
          <a:p>
            <a:r>
              <a:rPr lang="en-US"/>
              <a:t>Object-Relational DBMS</a:t>
            </a:r>
          </a:p>
          <a:p>
            <a:pPr lvl="1"/>
            <a:r>
              <a:rPr lang="en-US"/>
              <a:t>OR features in Oracle</a:t>
            </a:r>
          </a:p>
          <a:p>
            <a:pPr lvl="1"/>
            <a:r>
              <a:rPr lang="en-US">
                <a:solidFill>
                  <a:srgbClr val="CCCCCC"/>
                </a:solidFill>
              </a:rPr>
              <a:t>OR features in PostgreSQL</a:t>
            </a:r>
          </a:p>
          <a:p>
            <a:r>
              <a:rPr lang="en-US">
                <a:solidFill>
                  <a:srgbClr val="CCCCCC"/>
                </a:solidFill>
              </a:rPr>
              <a:t>Extending OR databases (examples from PostgreSQL)</a:t>
            </a:r>
          </a:p>
          <a:p>
            <a:r>
              <a:rPr lang="en-US">
                <a:solidFill>
                  <a:srgbClr val="CCCCCC"/>
                </a:solidFill>
              </a:rPr>
              <a:t>Java and JDBC</a:t>
            </a:r>
          </a:p>
          <a:p>
            <a:r>
              <a:rPr lang="en-US">
                <a:solidFill>
                  <a:srgbClr val="CCCCCC"/>
                </a:solidFill>
              </a:rPr>
              <a:t>Introduction to Data Warehouses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605634" name="Rectangle 2"/>
          <p:cNvSpPr>
            <a:spLocks noGrp="1" noChangeArrowheads="1"/>
          </p:cNvSpPr>
          <p:nvPr>
            <p:ph type="title"/>
          </p:nvPr>
        </p:nvSpPr>
        <p:spPr/>
        <p:txBody>
          <a:bodyPr/>
          <a:lstStyle/>
          <a:p>
            <a:r>
              <a:rPr lang="en-US"/>
              <a:t>Operator extensions</a:t>
            </a:r>
          </a:p>
        </p:txBody>
      </p:sp>
      <p:sp>
        <p:nvSpPr>
          <p:cNvPr id="1605635" name="Rectangle 3"/>
          <p:cNvSpPr>
            <a:spLocks noGrp="1" noChangeArrowheads="1"/>
          </p:cNvSpPr>
          <p:nvPr>
            <p:ph type="body" idx="1"/>
          </p:nvPr>
        </p:nvSpPr>
        <p:spPr/>
        <p:txBody>
          <a:bodyPr/>
          <a:lstStyle/>
          <a:p>
            <a:pPr>
              <a:lnSpc>
                <a:spcPct val="80000"/>
              </a:lnSpc>
              <a:buFontTx/>
              <a:buNone/>
            </a:pPr>
            <a:r>
              <a:rPr lang="en-US" sz="2800" b="1">
                <a:solidFill>
                  <a:schemeClr val="accent2"/>
                </a:solidFill>
              </a:rPr>
              <a:t>CREATE FUNCTION complex_add(complex, complex)</a:t>
            </a:r>
          </a:p>
          <a:p>
            <a:pPr>
              <a:lnSpc>
                <a:spcPct val="80000"/>
              </a:lnSpc>
              <a:buFontTx/>
              <a:buNone/>
            </a:pPr>
            <a:r>
              <a:rPr lang="en-US" sz="2800" b="1">
                <a:solidFill>
                  <a:schemeClr val="accent2"/>
                </a:solidFill>
              </a:rPr>
              <a:t>  RETURNS complex</a:t>
            </a:r>
          </a:p>
          <a:p>
            <a:pPr>
              <a:lnSpc>
                <a:spcPct val="80000"/>
              </a:lnSpc>
              <a:buFontTx/>
              <a:buNone/>
            </a:pPr>
            <a:r>
              <a:rPr lang="en-US" sz="2800" b="1">
                <a:solidFill>
                  <a:schemeClr val="accent2"/>
                </a:solidFill>
              </a:rPr>
              <a:t>    AS '$PWD/obj/complex.so'</a:t>
            </a:r>
          </a:p>
          <a:p>
            <a:pPr>
              <a:lnSpc>
                <a:spcPct val="80000"/>
              </a:lnSpc>
              <a:buFontTx/>
              <a:buNone/>
            </a:pPr>
            <a:r>
              <a:rPr lang="en-US" sz="2800" b="1">
                <a:solidFill>
                  <a:schemeClr val="accent2"/>
                </a:solidFill>
              </a:rPr>
              <a:t>    LANGUAGE 'c';</a:t>
            </a:r>
          </a:p>
          <a:p>
            <a:pPr>
              <a:lnSpc>
                <a:spcPct val="80000"/>
              </a:lnSpc>
              <a:buFontTx/>
              <a:buNone/>
            </a:pPr>
            <a:endParaRPr lang="en-US" sz="2800" b="1">
              <a:solidFill>
                <a:schemeClr val="accent2"/>
              </a:solidFill>
            </a:endParaRPr>
          </a:p>
          <a:p>
            <a:pPr>
              <a:lnSpc>
                <a:spcPct val="80000"/>
              </a:lnSpc>
              <a:buFontTx/>
              <a:buNone/>
            </a:pPr>
            <a:r>
              <a:rPr lang="en-US" sz="2800" b="1">
                <a:solidFill>
                  <a:schemeClr val="accent2"/>
                </a:solidFill>
              </a:rPr>
              <a:t>CREATE OPERATOR + (</a:t>
            </a:r>
          </a:p>
          <a:p>
            <a:pPr>
              <a:lnSpc>
                <a:spcPct val="80000"/>
              </a:lnSpc>
              <a:buFontTx/>
              <a:buNone/>
            </a:pPr>
            <a:r>
              <a:rPr lang="en-US" sz="2800" b="1">
                <a:solidFill>
                  <a:schemeClr val="accent2"/>
                </a:solidFill>
              </a:rPr>
              <a:t>    leftarg = complex,</a:t>
            </a:r>
          </a:p>
          <a:p>
            <a:pPr>
              <a:lnSpc>
                <a:spcPct val="80000"/>
              </a:lnSpc>
              <a:buFontTx/>
              <a:buNone/>
            </a:pPr>
            <a:r>
              <a:rPr lang="en-US" sz="2800" b="1">
                <a:solidFill>
                  <a:schemeClr val="accent2"/>
                </a:solidFill>
              </a:rPr>
              <a:t>    rightarg = complex,</a:t>
            </a:r>
          </a:p>
          <a:p>
            <a:pPr>
              <a:lnSpc>
                <a:spcPct val="80000"/>
              </a:lnSpc>
              <a:buFontTx/>
              <a:buNone/>
            </a:pPr>
            <a:r>
              <a:rPr lang="en-US" sz="2800" b="1">
                <a:solidFill>
                  <a:schemeClr val="accent2"/>
                </a:solidFill>
              </a:rPr>
              <a:t>    procedure = complex_add,</a:t>
            </a:r>
          </a:p>
          <a:p>
            <a:pPr>
              <a:lnSpc>
                <a:spcPct val="80000"/>
              </a:lnSpc>
              <a:buFontTx/>
              <a:buNone/>
            </a:pPr>
            <a:r>
              <a:rPr lang="en-US" sz="2800" b="1">
                <a:solidFill>
                  <a:schemeClr val="accent2"/>
                </a:solidFill>
              </a:rPr>
              <a:t>    commutator = +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607682" name="Rectangle 2"/>
          <p:cNvSpPr>
            <a:spLocks noGrp="1" noChangeArrowheads="1"/>
          </p:cNvSpPr>
          <p:nvPr>
            <p:ph type="title"/>
          </p:nvPr>
        </p:nvSpPr>
        <p:spPr/>
        <p:txBody>
          <a:bodyPr/>
          <a:lstStyle/>
          <a:p>
            <a:r>
              <a:rPr lang="en-US"/>
              <a:t>Now we can do…</a:t>
            </a:r>
          </a:p>
        </p:txBody>
      </p:sp>
      <p:sp>
        <p:nvSpPr>
          <p:cNvPr id="1607683" name="Rectangle 3"/>
          <p:cNvSpPr>
            <a:spLocks noGrp="1" noChangeArrowheads="1"/>
          </p:cNvSpPr>
          <p:nvPr>
            <p:ph type="body" idx="1"/>
          </p:nvPr>
        </p:nvSpPr>
        <p:spPr/>
        <p:txBody>
          <a:bodyPr/>
          <a:lstStyle/>
          <a:p>
            <a:pPr>
              <a:lnSpc>
                <a:spcPct val="90000"/>
              </a:lnSpc>
            </a:pPr>
            <a:r>
              <a:rPr lang="en-US" sz="2800">
                <a:solidFill>
                  <a:schemeClr val="accent2"/>
                </a:solidFill>
              </a:rPr>
              <a:t>SELECT (a + b) AS c FROM test_complex;</a:t>
            </a:r>
          </a:p>
          <a:p>
            <a:pPr>
              <a:lnSpc>
                <a:spcPct val="90000"/>
              </a:lnSpc>
            </a:pPr>
            <a:endParaRPr lang="en-US" sz="2800">
              <a:solidFill>
                <a:schemeClr val="accent2"/>
              </a:solidFill>
            </a:endParaRPr>
          </a:p>
          <a:p>
            <a:pPr>
              <a:lnSpc>
                <a:spcPct val="90000"/>
              </a:lnSpc>
            </a:pPr>
            <a:r>
              <a:rPr lang="en-US" sz="2800"/>
              <a:t>+----------------+</a:t>
            </a:r>
          </a:p>
          <a:p>
            <a:pPr>
              <a:lnSpc>
                <a:spcPct val="90000"/>
              </a:lnSpc>
            </a:pPr>
            <a:r>
              <a:rPr lang="en-US" sz="2800"/>
              <a:t>|c               |</a:t>
            </a:r>
          </a:p>
          <a:p>
            <a:pPr>
              <a:lnSpc>
                <a:spcPct val="90000"/>
              </a:lnSpc>
            </a:pPr>
            <a:r>
              <a:rPr lang="en-US" sz="2800"/>
              <a:t>+----------------+</a:t>
            </a:r>
          </a:p>
          <a:p>
            <a:pPr>
              <a:lnSpc>
                <a:spcPct val="90000"/>
              </a:lnSpc>
            </a:pPr>
            <a:r>
              <a:rPr lang="en-US" sz="2800"/>
              <a:t>|(5.2,6.05)      |</a:t>
            </a:r>
          </a:p>
          <a:p>
            <a:pPr>
              <a:lnSpc>
                <a:spcPct val="90000"/>
              </a:lnSpc>
            </a:pPr>
            <a:r>
              <a:rPr lang="en-US" sz="2800"/>
              <a:t>+----------------+</a:t>
            </a:r>
          </a:p>
          <a:p>
            <a:pPr>
              <a:lnSpc>
                <a:spcPct val="90000"/>
              </a:lnSpc>
            </a:pPr>
            <a:r>
              <a:rPr lang="en-US" sz="2800"/>
              <a:t>|(133.42,144.95) |</a:t>
            </a:r>
          </a:p>
          <a:p>
            <a:pPr>
              <a:lnSpc>
                <a:spcPct val="90000"/>
              </a:lnSpc>
            </a:pPr>
            <a:r>
              <a:rPr lang="en-US" sz="2800"/>
              <a:t>+----------------+</a:t>
            </a:r>
          </a:p>
          <a:p>
            <a:pPr>
              <a:lnSpc>
                <a:spcPct val="90000"/>
              </a:lnSpc>
            </a:pPr>
            <a:r>
              <a:rPr lang="en-US" sz="280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609730" name="Rectangle 2"/>
          <p:cNvSpPr>
            <a:spLocks noGrp="1" noChangeArrowheads="1"/>
          </p:cNvSpPr>
          <p:nvPr>
            <p:ph type="title"/>
          </p:nvPr>
        </p:nvSpPr>
        <p:spPr/>
        <p:txBody>
          <a:bodyPr/>
          <a:lstStyle/>
          <a:p>
            <a:r>
              <a:rPr lang="en-US"/>
              <a:t>Creating new Aggregates</a:t>
            </a:r>
          </a:p>
        </p:txBody>
      </p:sp>
      <p:sp>
        <p:nvSpPr>
          <p:cNvPr id="1609731" name="Rectangle 3"/>
          <p:cNvSpPr>
            <a:spLocks noGrp="1" noChangeArrowheads="1"/>
          </p:cNvSpPr>
          <p:nvPr>
            <p:ph type="body" idx="1"/>
          </p:nvPr>
        </p:nvSpPr>
        <p:spPr/>
        <p:txBody>
          <a:bodyPr/>
          <a:lstStyle/>
          <a:p>
            <a:pPr>
              <a:lnSpc>
                <a:spcPct val="80000"/>
              </a:lnSpc>
              <a:buFontTx/>
              <a:buNone/>
            </a:pPr>
            <a:r>
              <a:rPr lang="en-US" sz="2800" b="1">
                <a:solidFill>
                  <a:schemeClr val="accent2"/>
                </a:solidFill>
              </a:rPr>
              <a:t>CREATE AGGREGATE complex_sum (</a:t>
            </a:r>
          </a:p>
          <a:p>
            <a:pPr>
              <a:lnSpc>
                <a:spcPct val="80000"/>
              </a:lnSpc>
              <a:buFontTx/>
              <a:buNone/>
            </a:pPr>
            <a:r>
              <a:rPr lang="en-US" sz="2800" b="1">
                <a:solidFill>
                  <a:schemeClr val="accent2"/>
                </a:solidFill>
              </a:rPr>
              <a:t>    sfunc1 = complex_add,</a:t>
            </a:r>
          </a:p>
          <a:p>
            <a:pPr>
              <a:lnSpc>
                <a:spcPct val="80000"/>
              </a:lnSpc>
              <a:buFontTx/>
              <a:buNone/>
            </a:pPr>
            <a:r>
              <a:rPr lang="en-US" sz="2800" b="1">
                <a:solidFill>
                  <a:schemeClr val="accent2"/>
                </a:solidFill>
              </a:rPr>
              <a:t>    basetype = complex,</a:t>
            </a:r>
          </a:p>
          <a:p>
            <a:pPr>
              <a:lnSpc>
                <a:spcPct val="80000"/>
              </a:lnSpc>
              <a:buFontTx/>
              <a:buNone/>
            </a:pPr>
            <a:r>
              <a:rPr lang="en-US" sz="2800" b="1">
                <a:solidFill>
                  <a:schemeClr val="accent2"/>
                </a:solidFill>
              </a:rPr>
              <a:t>    stype1 = complex,</a:t>
            </a:r>
          </a:p>
          <a:p>
            <a:pPr>
              <a:lnSpc>
                <a:spcPct val="80000"/>
              </a:lnSpc>
              <a:buFontTx/>
              <a:buNone/>
            </a:pPr>
            <a:r>
              <a:rPr lang="en-US" sz="2800" b="1">
                <a:solidFill>
                  <a:schemeClr val="accent2"/>
                </a:solidFill>
              </a:rPr>
              <a:t>    initcond1 = '(0,0)');</a:t>
            </a:r>
          </a:p>
          <a:p>
            <a:pPr>
              <a:lnSpc>
                <a:spcPct val="80000"/>
              </a:lnSpc>
              <a:buFontTx/>
              <a:buNone/>
            </a:pPr>
            <a:r>
              <a:rPr lang="en-US" sz="2800" b="1">
                <a:solidFill>
                  <a:schemeClr val="accent2"/>
                </a:solidFill>
              </a:rPr>
              <a:t>SELECT complex_sum(a) FROM test_complex;</a:t>
            </a:r>
          </a:p>
          <a:p>
            <a:pPr>
              <a:lnSpc>
                <a:spcPct val="80000"/>
              </a:lnSpc>
              <a:buFontTx/>
              <a:buNone/>
            </a:pPr>
            <a:r>
              <a:rPr lang="en-US" sz="2800" b="1"/>
              <a:t>         +------------+</a:t>
            </a:r>
          </a:p>
          <a:p>
            <a:pPr>
              <a:lnSpc>
                <a:spcPct val="80000"/>
              </a:lnSpc>
              <a:buFontTx/>
              <a:buNone/>
            </a:pPr>
            <a:r>
              <a:rPr lang="en-US" sz="2800" b="1"/>
              <a:t>         |complex_sum |</a:t>
            </a:r>
          </a:p>
          <a:p>
            <a:pPr>
              <a:lnSpc>
                <a:spcPct val="80000"/>
              </a:lnSpc>
              <a:buFontTx/>
              <a:buNone/>
            </a:pPr>
            <a:r>
              <a:rPr lang="en-US" sz="2800" b="1"/>
              <a:t>         +------------+</a:t>
            </a:r>
          </a:p>
          <a:p>
            <a:pPr>
              <a:lnSpc>
                <a:spcPct val="80000"/>
              </a:lnSpc>
              <a:buFontTx/>
              <a:buNone/>
            </a:pPr>
            <a:r>
              <a:rPr lang="en-US" sz="2800" b="1"/>
              <a:t>         |(34,53.9)   |</a:t>
            </a:r>
          </a:p>
          <a:p>
            <a:pPr>
              <a:lnSpc>
                <a:spcPct val="80000"/>
              </a:lnSpc>
              <a:buFontTx/>
              <a:buNone/>
            </a:pPr>
            <a:r>
              <a:rPr lang="en-US" sz="2800" b="1"/>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611778" name="Rectangle 2"/>
          <p:cNvSpPr>
            <a:spLocks noGrp="1" noChangeArrowheads="1"/>
          </p:cNvSpPr>
          <p:nvPr>
            <p:ph type="title"/>
          </p:nvPr>
        </p:nvSpPr>
        <p:spPr/>
        <p:txBody>
          <a:bodyPr/>
          <a:lstStyle/>
          <a:p>
            <a:r>
              <a:rPr lang="en-US"/>
              <a:t>Rules System</a:t>
            </a:r>
          </a:p>
        </p:txBody>
      </p:sp>
      <p:sp>
        <p:nvSpPr>
          <p:cNvPr id="1611779" name="Rectangle 3"/>
          <p:cNvSpPr>
            <a:spLocks noGrp="1" noChangeArrowheads="1"/>
          </p:cNvSpPr>
          <p:nvPr>
            <p:ph type="body" idx="1"/>
          </p:nvPr>
        </p:nvSpPr>
        <p:spPr/>
        <p:txBody>
          <a:bodyPr/>
          <a:lstStyle/>
          <a:p>
            <a:r>
              <a:rPr lang="en-US">
                <a:solidFill>
                  <a:schemeClr val="accent2"/>
                </a:solidFill>
              </a:rPr>
              <a:t>CREATE RULE name AS ON event</a:t>
            </a:r>
          </a:p>
          <a:p>
            <a:pPr>
              <a:buFontTx/>
              <a:buNone/>
            </a:pPr>
            <a:r>
              <a:rPr lang="en-US">
                <a:solidFill>
                  <a:schemeClr val="accent2"/>
                </a:solidFill>
              </a:rPr>
              <a:t>    TO object [ WHERE condition ]</a:t>
            </a:r>
          </a:p>
          <a:p>
            <a:pPr>
              <a:buFontTx/>
              <a:buNone/>
            </a:pPr>
            <a:r>
              <a:rPr lang="en-US">
                <a:solidFill>
                  <a:schemeClr val="accent2"/>
                </a:solidFill>
              </a:rPr>
              <a:t>    DO [ INSTEAD ] [ action | NOTHING ]</a:t>
            </a:r>
          </a:p>
          <a:p>
            <a:endParaRPr lang="en-US">
              <a:solidFill>
                <a:schemeClr val="accent2"/>
              </a:solidFill>
            </a:endParaRPr>
          </a:p>
          <a:p>
            <a:r>
              <a:rPr lang="en-US"/>
              <a:t>Rules can be triggered by any event (select, update, delete, etc.)</a:t>
            </a:r>
          </a:p>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613826" name="Rectangle 2"/>
          <p:cNvSpPr>
            <a:spLocks noGrp="1" noChangeArrowheads="1"/>
          </p:cNvSpPr>
          <p:nvPr>
            <p:ph type="title"/>
          </p:nvPr>
        </p:nvSpPr>
        <p:spPr/>
        <p:txBody>
          <a:bodyPr/>
          <a:lstStyle/>
          <a:p>
            <a:r>
              <a:rPr lang="en-US"/>
              <a:t>Views as Rules</a:t>
            </a:r>
          </a:p>
        </p:txBody>
      </p:sp>
      <p:sp>
        <p:nvSpPr>
          <p:cNvPr id="1613827" name="Rectangle 3"/>
          <p:cNvSpPr>
            <a:spLocks noGrp="1" noChangeArrowheads="1"/>
          </p:cNvSpPr>
          <p:nvPr>
            <p:ph type="body" idx="1"/>
          </p:nvPr>
        </p:nvSpPr>
        <p:spPr/>
        <p:txBody>
          <a:bodyPr/>
          <a:lstStyle/>
          <a:p>
            <a:pPr>
              <a:lnSpc>
                <a:spcPct val="90000"/>
              </a:lnSpc>
            </a:pPr>
            <a:r>
              <a:rPr lang="en-US" sz="2800"/>
              <a:t>Views in Postgres are implemented using the rule system. In fact there is absolutely no difference between a </a:t>
            </a:r>
          </a:p>
          <a:p>
            <a:pPr>
              <a:lnSpc>
                <a:spcPct val="90000"/>
              </a:lnSpc>
              <a:buFontTx/>
              <a:buNone/>
            </a:pPr>
            <a:r>
              <a:rPr lang="en-US" sz="2800"/>
              <a:t>  </a:t>
            </a:r>
            <a:r>
              <a:rPr lang="en-US" sz="2800" b="1">
                <a:solidFill>
                  <a:schemeClr val="accent2"/>
                </a:solidFill>
              </a:rPr>
              <a:t>CREATE VIEW myview AS SELECT * FROM mytab;</a:t>
            </a:r>
          </a:p>
          <a:p>
            <a:pPr>
              <a:lnSpc>
                <a:spcPct val="90000"/>
              </a:lnSpc>
            </a:pPr>
            <a:r>
              <a:rPr lang="en-US" sz="2800"/>
              <a:t>compared against the two commands </a:t>
            </a:r>
          </a:p>
          <a:p>
            <a:pPr>
              <a:lnSpc>
                <a:spcPct val="90000"/>
              </a:lnSpc>
              <a:buFontTx/>
              <a:buNone/>
            </a:pPr>
            <a:r>
              <a:rPr lang="en-US" sz="2800" b="1">
                <a:solidFill>
                  <a:schemeClr val="accent2"/>
                </a:solidFill>
              </a:rPr>
              <a:t>CREATE TABLE myview (same attribute list as for mytab);</a:t>
            </a:r>
          </a:p>
          <a:p>
            <a:pPr>
              <a:lnSpc>
                <a:spcPct val="90000"/>
              </a:lnSpc>
              <a:buFontTx/>
              <a:buNone/>
            </a:pPr>
            <a:r>
              <a:rPr lang="en-US" sz="2800" b="1">
                <a:solidFill>
                  <a:schemeClr val="accent2"/>
                </a:solidFill>
              </a:rPr>
              <a:t>CREATE RULE "_RETmyview" AS ON SELECT TO myview DO INSTEAD</a:t>
            </a:r>
          </a:p>
          <a:p>
            <a:pPr>
              <a:lnSpc>
                <a:spcPct val="90000"/>
              </a:lnSpc>
              <a:buFontTx/>
              <a:buNone/>
            </a:pPr>
            <a:r>
              <a:rPr lang="en-US" sz="2800" b="1">
                <a:solidFill>
                  <a:schemeClr val="accent2"/>
                </a:solidFill>
              </a:rPr>
              <a:t>                      SELECT * FROM mytab;</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615874" name="Rectangle 2"/>
          <p:cNvSpPr>
            <a:spLocks noGrp="1" noChangeArrowheads="1"/>
          </p:cNvSpPr>
          <p:nvPr>
            <p:ph type="title"/>
          </p:nvPr>
        </p:nvSpPr>
        <p:spPr/>
        <p:txBody>
          <a:bodyPr/>
          <a:lstStyle/>
          <a:p>
            <a:r>
              <a:rPr lang="en-US"/>
              <a:t>Extensions to Indexing</a:t>
            </a:r>
          </a:p>
        </p:txBody>
      </p:sp>
      <p:sp>
        <p:nvSpPr>
          <p:cNvPr id="1615875" name="Rectangle 3"/>
          <p:cNvSpPr>
            <a:spLocks noGrp="1" noChangeArrowheads="1"/>
          </p:cNvSpPr>
          <p:nvPr>
            <p:ph type="body" idx="1"/>
          </p:nvPr>
        </p:nvSpPr>
        <p:spPr/>
        <p:txBody>
          <a:bodyPr/>
          <a:lstStyle/>
          <a:p>
            <a:r>
              <a:rPr lang="en-US"/>
              <a:t>Access Method extensions in Postgres</a:t>
            </a:r>
          </a:p>
          <a:p>
            <a:r>
              <a:rPr lang="en-US"/>
              <a:t>GiST: A Generalized Search Trees </a:t>
            </a:r>
          </a:p>
          <a:p>
            <a:pPr lvl="1"/>
            <a:r>
              <a:rPr lang="en-US"/>
              <a:t>Joe Hellerstein, UC Berkeley</a:t>
            </a:r>
          </a:p>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617922" name="Rectangle 2"/>
          <p:cNvSpPr>
            <a:spLocks noGrp="1" noChangeArrowheads="1"/>
          </p:cNvSpPr>
          <p:nvPr>
            <p:ph type="title"/>
          </p:nvPr>
        </p:nvSpPr>
        <p:spPr/>
        <p:txBody>
          <a:bodyPr/>
          <a:lstStyle/>
          <a:p>
            <a:r>
              <a:rPr lang="en-US"/>
              <a:t>Indexing in OO/OR Systems</a:t>
            </a:r>
          </a:p>
        </p:txBody>
      </p:sp>
      <p:sp>
        <p:nvSpPr>
          <p:cNvPr id="1617923" name="Rectangle 3"/>
          <p:cNvSpPr>
            <a:spLocks noGrp="1" noChangeArrowheads="1"/>
          </p:cNvSpPr>
          <p:nvPr>
            <p:ph type="body" idx="1"/>
          </p:nvPr>
        </p:nvSpPr>
        <p:spPr/>
        <p:txBody>
          <a:bodyPr/>
          <a:lstStyle/>
          <a:p>
            <a:r>
              <a:rPr lang="en-US"/>
              <a:t>Quick access to user-defined objects</a:t>
            </a:r>
          </a:p>
          <a:p>
            <a:r>
              <a:rPr lang="en-US"/>
              <a:t>Support queries natural to the objects</a:t>
            </a:r>
          </a:p>
          <a:p>
            <a:r>
              <a:rPr lang="en-US"/>
              <a:t>Two previous approaches</a:t>
            </a:r>
          </a:p>
          <a:p>
            <a:pPr lvl="1"/>
            <a:r>
              <a:rPr lang="en-US"/>
              <a:t>Specialized Indices (</a:t>
            </a:r>
            <a:r>
              <a:rPr lang="ja-JP" altLang="en-US">
                <a:latin typeface="Arial"/>
              </a:rPr>
              <a:t>“</a:t>
            </a:r>
            <a:r>
              <a:rPr lang="en-US"/>
              <a:t>ABCDEFG-trees</a:t>
            </a:r>
            <a:r>
              <a:rPr lang="ja-JP" altLang="en-US">
                <a:latin typeface="Arial"/>
              </a:rPr>
              <a:t>”</a:t>
            </a:r>
            <a:r>
              <a:rPr lang="en-US"/>
              <a:t>)</a:t>
            </a:r>
          </a:p>
          <a:p>
            <a:pPr lvl="2"/>
            <a:r>
              <a:rPr lang="en-US"/>
              <a:t>redundant code: most trees are very similar</a:t>
            </a:r>
          </a:p>
          <a:p>
            <a:pPr lvl="2"/>
            <a:r>
              <a:rPr lang="en-US"/>
              <a:t>concurrency control, etc. tricky!</a:t>
            </a:r>
          </a:p>
          <a:p>
            <a:pPr lvl="1"/>
            <a:r>
              <a:rPr lang="en-US"/>
              <a:t>Extensible B-trees &amp; R-trees (Postgres/Illustra)</a:t>
            </a:r>
          </a:p>
          <a:p>
            <a:pPr lvl="2"/>
            <a:r>
              <a:rPr lang="en-US"/>
              <a:t>B-tree or R-tree lookups only!</a:t>
            </a:r>
          </a:p>
          <a:p>
            <a:pPr lvl="2"/>
            <a:r>
              <a:rPr lang="en-US"/>
              <a:t>E.g. </a:t>
            </a:r>
            <a:r>
              <a:rPr lang="ja-JP" altLang="en-US">
                <a:latin typeface="Arial"/>
              </a:rPr>
              <a:t>‘</a:t>
            </a:r>
            <a:r>
              <a:rPr lang="en-US"/>
              <a:t>WHERE movie.video &lt; </a:t>
            </a:r>
            <a:r>
              <a:rPr lang="ja-JP" altLang="en-US">
                <a:latin typeface="Arial"/>
              </a:rPr>
              <a:t>‘</a:t>
            </a:r>
            <a:r>
              <a:rPr lang="en-US"/>
              <a:t>Terminator 2</a:t>
            </a:r>
            <a:r>
              <a:rPr lang="ja-JP" altLang="en-US">
                <a:latin typeface="Arial"/>
              </a:rPr>
              <a:t>’</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619970" name="Rectangle 2"/>
          <p:cNvSpPr>
            <a:spLocks noGrp="1" noChangeArrowheads="1"/>
          </p:cNvSpPr>
          <p:nvPr>
            <p:ph type="title"/>
          </p:nvPr>
        </p:nvSpPr>
        <p:spPr/>
        <p:txBody>
          <a:bodyPr/>
          <a:lstStyle/>
          <a:p>
            <a:r>
              <a:rPr lang="en-US"/>
              <a:t>GiST Approach</a:t>
            </a:r>
          </a:p>
        </p:txBody>
      </p:sp>
      <p:sp>
        <p:nvSpPr>
          <p:cNvPr id="1619971" name="Rectangle 3"/>
          <p:cNvSpPr>
            <a:spLocks noGrp="1" noChangeArrowheads="1"/>
          </p:cNvSpPr>
          <p:nvPr>
            <p:ph type="body" idx="1"/>
          </p:nvPr>
        </p:nvSpPr>
        <p:spPr/>
        <p:txBody>
          <a:bodyPr/>
          <a:lstStyle/>
          <a:p>
            <a:r>
              <a:rPr lang="en-US"/>
              <a:t>A generalized search tree. Must be:</a:t>
            </a:r>
          </a:p>
          <a:p>
            <a:r>
              <a:rPr lang="en-US"/>
              <a:t>Extensible in terms of queries</a:t>
            </a:r>
          </a:p>
          <a:p>
            <a:r>
              <a:rPr lang="en-US"/>
              <a:t>General (B+-tree, R-tree, etc.)</a:t>
            </a:r>
          </a:p>
          <a:p>
            <a:r>
              <a:rPr lang="en-US"/>
              <a:t>Easy to extend</a:t>
            </a:r>
          </a:p>
          <a:p>
            <a:r>
              <a:rPr lang="en-US"/>
              <a:t>Efficient (match specialized trees)</a:t>
            </a:r>
          </a:p>
          <a:p>
            <a:r>
              <a:rPr lang="en-US"/>
              <a:t>Highly concurrent, recoverable, etc.</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endParaRPr lang="en-US"/>
          </a:p>
          <a:p>
            <a:r>
              <a:rPr lang="en-US"/>
              <a:t>IS 257 – Fall 2010	</a:t>
            </a:r>
          </a:p>
        </p:txBody>
      </p:sp>
      <p:sp>
        <p:nvSpPr>
          <p:cNvPr id="1622018" name="Rectangle 2"/>
          <p:cNvSpPr>
            <a:spLocks noGrp="1" noChangeArrowheads="1"/>
          </p:cNvSpPr>
          <p:nvPr>
            <p:ph type="title"/>
          </p:nvPr>
        </p:nvSpPr>
        <p:spPr/>
        <p:txBody>
          <a:bodyPr/>
          <a:lstStyle/>
          <a:p>
            <a:r>
              <a:rPr lang="en-US"/>
              <a:t>GiST Applications</a:t>
            </a:r>
          </a:p>
        </p:txBody>
      </p:sp>
      <p:sp>
        <p:nvSpPr>
          <p:cNvPr id="1622019" name="Rectangle 3"/>
          <p:cNvSpPr>
            <a:spLocks noGrp="1" noChangeArrowheads="1"/>
          </p:cNvSpPr>
          <p:nvPr>
            <p:ph type="body" idx="1"/>
          </p:nvPr>
        </p:nvSpPr>
        <p:spPr/>
        <p:txBody>
          <a:bodyPr/>
          <a:lstStyle/>
          <a:p>
            <a:r>
              <a:rPr lang="en-US" sz="2400"/>
              <a:t>New indexes needed for new apps...</a:t>
            </a:r>
          </a:p>
          <a:p>
            <a:pPr lvl="1"/>
            <a:r>
              <a:rPr lang="en-US" sz="2000"/>
              <a:t>find all supersets of S</a:t>
            </a:r>
          </a:p>
          <a:p>
            <a:pPr lvl="1"/>
            <a:r>
              <a:rPr lang="en-US" sz="2000"/>
              <a:t>find all molecules that bind to M</a:t>
            </a:r>
          </a:p>
          <a:p>
            <a:pPr lvl="1"/>
            <a:r>
              <a:rPr lang="en-US" sz="2000"/>
              <a:t>your favorite query here (multimedia?)</a:t>
            </a:r>
          </a:p>
          <a:p>
            <a:r>
              <a:rPr lang="en-US" sz="2400"/>
              <a:t>...and for new queries over old domains:</a:t>
            </a:r>
          </a:p>
          <a:p>
            <a:pPr lvl="1"/>
            <a:r>
              <a:rPr lang="en-US" sz="2000"/>
              <a:t>find all points in region from 12 to 2 o</a:t>
            </a:r>
            <a:r>
              <a:rPr lang="ja-JP" altLang="en-US" sz="2000">
                <a:latin typeface="Arial"/>
              </a:rPr>
              <a:t>’</a:t>
            </a:r>
            <a:r>
              <a:rPr lang="en-US" sz="2000"/>
              <a:t>clock</a:t>
            </a:r>
          </a:p>
          <a:p>
            <a:pPr lvl="1"/>
            <a:endParaRPr lang="en-US" sz="2000"/>
          </a:p>
          <a:p>
            <a:pPr lvl="1"/>
            <a:endParaRPr lang="en-US" sz="2000"/>
          </a:p>
          <a:p>
            <a:pPr lvl="1"/>
            <a:endParaRPr lang="en-US" sz="2000"/>
          </a:p>
          <a:p>
            <a:pPr lvl="1"/>
            <a:r>
              <a:rPr lang="en-US" sz="2000"/>
              <a:t>find all text elements estimated relevant to a query string</a:t>
            </a:r>
          </a:p>
        </p:txBody>
      </p:sp>
      <p:grpSp>
        <p:nvGrpSpPr>
          <p:cNvPr id="1622020" name="Group 4"/>
          <p:cNvGrpSpPr>
            <a:grpSpLocks/>
          </p:cNvGrpSpPr>
          <p:nvPr/>
        </p:nvGrpSpPr>
        <p:grpSpPr bwMode="auto">
          <a:xfrm>
            <a:off x="5943600" y="4038600"/>
            <a:ext cx="1143000" cy="1143000"/>
            <a:chOff x="4608" y="2976"/>
            <a:chExt cx="720" cy="720"/>
          </a:xfrm>
        </p:grpSpPr>
        <p:sp>
          <p:nvSpPr>
            <p:cNvPr id="1622021" name="Oval 5"/>
            <p:cNvSpPr>
              <a:spLocks noChangeArrowheads="1"/>
            </p:cNvSpPr>
            <p:nvPr/>
          </p:nvSpPr>
          <p:spPr bwMode="auto">
            <a:xfrm>
              <a:off x="4608" y="2976"/>
              <a:ext cx="720" cy="72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22022" name="Line 6"/>
            <p:cNvSpPr>
              <a:spLocks noChangeShapeType="1"/>
            </p:cNvSpPr>
            <p:nvPr/>
          </p:nvSpPr>
          <p:spPr bwMode="auto">
            <a:xfrm flipH="1" flipV="1">
              <a:off x="4992" y="297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622023" name="Line 7"/>
            <p:cNvSpPr>
              <a:spLocks noChangeShapeType="1"/>
            </p:cNvSpPr>
            <p:nvPr/>
          </p:nvSpPr>
          <p:spPr bwMode="auto">
            <a:xfrm flipV="1">
              <a:off x="4992" y="3072"/>
              <a:ext cx="24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endParaRPr lang="en-US"/>
          </a:p>
          <a:p>
            <a:r>
              <a:rPr lang="en-US"/>
              <a:t>IS 257 – Fall 2010	</a:t>
            </a:r>
          </a:p>
        </p:txBody>
      </p:sp>
      <p:sp>
        <p:nvSpPr>
          <p:cNvPr id="1424386" name="Rectangle 2"/>
          <p:cNvSpPr>
            <a:spLocks noGrp="1" noChangeArrowheads="1"/>
          </p:cNvSpPr>
          <p:nvPr>
            <p:ph type="title"/>
          </p:nvPr>
        </p:nvSpPr>
        <p:spPr/>
        <p:txBody>
          <a:bodyPr/>
          <a:lstStyle/>
          <a:p>
            <a:r>
              <a:rPr lang="en-US"/>
              <a:t>Lecture Outline</a:t>
            </a:r>
          </a:p>
        </p:txBody>
      </p:sp>
      <p:sp>
        <p:nvSpPr>
          <p:cNvPr id="1424387" name="Rectangle 3"/>
          <p:cNvSpPr>
            <a:spLocks noGrp="1" noChangeArrowheads="1"/>
          </p:cNvSpPr>
          <p:nvPr>
            <p:ph type="body" idx="4294967295"/>
          </p:nvPr>
        </p:nvSpPr>
        <p:spPr/>
        <p:txBody>
          <a:bodyPr/>
          <a:lstStyle/>
          <a:p>
            <a:r>
              <a:rPr lang="en-US">
                <a:solidFill>
                  <a:srgbClr val="CCCCCC"/>
                </a:solidFill>
              </a:rPr>
              <a:t>Review</a:t>
            </a:r>
          </a:p>
          <a:p>
            <a:pPr lvl="1"/>
            <a:r>
              <a:rPr lang="en-US">
                <a:solidFill>
                  <a:srgbClr val="CCCCCC"/>
                </a:solidFill>
              </a:rPr>
              <a:t>Object-Relational DBMS</a:t>
            </a:r>
          </a:p>
          <a:p>
            <a:pPr lvl="1"/>
            <a:r>
              <a:rPr lang="en-US">
                <a:solidFill>
                  <a:srgbClr val="CCCCCC"/>
                </a:solidFill>
              </a:rPr>
              <a:t>OR features in Oracle</a:t>
            </a:r>
          </a:p>
          <a:p>
            <a:pPr lvl="1"/>
            <a:r>
              <a:rPr lang="en-US">
                <a:solidFill>
                  <a:srgbClr val="CCCCCC"/>
                </a:solidFill>
              </a:rPr>
              <a:t>OR features in PostgreSQL</a:t>
            </a:r>
          </a:p>
          <a:p>
            <a:pPr lvl="1"/>
            <a:r>
              <a:rPr lang="en-US">
                <a:solidFill>
                  <a:srgbClr val="CCCCCC"/>
                </a:solidFill>
              </a:rPr>
              <a:t>Extending OR databases (examples from PostgreSQL)</a:t>
            </a:r>
          </a:p>
          <a:p>
            <a:r>
              <a:rPr lang="en-US"/>
              <a:t>Java and JDBC</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385474" name="Rectangle 2"/>
          <p:cNvSpPr>
            <a:spLocks noGrp="1" noChangeArrowheads="1"/>
          </p:cNvSpPr>
          <p:nvPr>
            <p:ph type="title"/>
          </p:nvPr>
        </p:nvSpPr>
        <p:spPr/>
        <p:txBody>
          <a:bodyPr/>
          <a:lstStyle/>
          <a:p>
            <a:r>
              <a:rPr lang="en-US"/>
              <a:t>Object Relational Data Model</a:t>
            </a:r>
          </a:p>
        </p:txBody>
      </p:sp>
      <p:sp>
        <p:nvSpPr>
          <p:cNvPr id="1385475" name="Rectangle 3"/>
          <p:cNvSpPr>
            <a:spLocks noGrp="1" noChangeArrowheads="1"/>
          </p:cNvSpPr>
          <p:nvPr>
            <p:ph type="body" idx="1"/>
          </p:nvPr>
        </p:nvSpPr>
        <p:spPr/>
        <p:txBody>
          <a:bodyPr/>
          <a:lstStyle/>
          <a:p>
            <a:pPr>
              <a:lnSpc>
                <a:spcPct val="90000"/>
              </a:lnSpc>
            </a:pPr>
            <a:r>
              <a:rPr lang="en-US"/>
              <a:t>Class, instance, attribute, method, and integrity constraints</a:t>
            </a:r>
          </a:p>
          <a:p>
            <a:pPr>
              <a:lnSpc>
                <a:spcPct val="90000"/>
              </a:lnSpc>
            </a:pPr>
            <a:r>
              <a:rPr lang="en-US"/>
              <a:t>OID per instance</a:t>
            </a:r>
          </a:p>
          <a:p>
            <a:pPr>
              <a:lnSpc>
                <a:spcPct val="90000"/>
              </a:lnSpc>
            </a:pPr>
            <a:r>
              <a:rPr lang="en-US"/>
              <a:t>Encapsulation</a:t>
            </a:r>
          </a:p>
          <a:p>
            <a:pPr>
              <a:lnSpc>
                <a:spcPct val="90000"/>
              </a:lnSpc>
            </a:pPr>
            <a:r>
              <a:rPr lang="en-US"/>
              <a:t>Multiple inheritance hierarchy of classes</a:t>
            </a:r>
          </a:p>
          <a:p>
            <a:pPr>
              <a:lnSpc>
                <a:spcPct val="90000"/>
              </a:lnSpc>
            </a:pPr>
            <a:r>
              <a:rPr lang="en-US"/>
              <a:t>Class references via OID object references</a:t>
            </a:r>
          </a:p>
          <a:p>
            <a:pPr>
              <a:lnSpc>
                <a:spcPct val="90000"/>
              </a:lnSpc>
            </a:pPr>
            <a:r>
              <a:rPr lang="en-US"/>
              <a:t>Set-Valued attributes</a:t>
            </a:r>
          </a:p>
          <a:p>
            <a:pPr>
              <a:lnSpc>
                <a:spcPct val="90000"/>
              </a:lnSpc>
            </a:pPr>
            <a:r>
              <a:rPr lang="en-US"/>
              <a:t>Abstract Data Types</a:t>
            </a:r>
          </a:p>
          <a:p>
            <a:pPr>
              <a:lnSpc>
                <a:spcPct val="90000"/>
              </a:lnSpc>
            </a:pP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356802" name="Rectangle 2"/>
          <p:cNvSpPr>
            <a:spLocks noGrp="1" noChangeArrowheads="1"/>
          </p:cNvSpPr>
          <p:nvPr>
            <p:ph type="title"/>
          </p:nvPr>
        </p:nvSpPr>
        <p:spPr/>
        <p:txBody>
          <a:bodyPr/>
          <a:lstStyle/>
          <a:p>
            <a:pPr algn="just"/>
            <a:r>
              <a:rPr lang="en-US"/>
              <a:t>Java and JDBC</a:t>
            </a:r>
          </a:p>
        </p:txBody>
      </p:sp>
      <p:sp>
        <p:nvSpPr>
          <p:cNvPr id="1356803" name="Rectangle 3"/>
          <p:cNvSpPr>
            <a:spLocks noGrp="1" noChangeArrowheads="1"/>
          </p:cNvSpPr>
          <p:nvPr>
            <p:ph type="body" idx="1"/>
          </p:nvPr>
        </p:nvSpPr>
        <p:spPr/>
        <p:txBody>
          <a:bodyPr/>
          <a:lstStyle/>
          <a:p>
            <a:r>
              <a:rPr lang="en-US"/>
              <a:t>Java is probably the high-level language used in instruction and development today one of the earliest </a:t>
            </a:r>
            <a:r>
              <a:rPr lang="ja-JP" altLang="en-US">
                <a:latin typeface="Arial"/>
              </a:rPr>
              <a:t>“</a:t>
            </a:r>
            <a:r>
              <a:rPr lang="en-US"/>
              <a:t>enterprise</a:t>
            </a:r>
            <a:r>
              <a:rPr lang="ja-JP" altLang="en-US">
                <a:latin typeface="Arial"/>
              </a:rPr>
              <a:t>”</a:t>
            </a:r>
            <a:r>
              <a:rPr lang="en-US"/>
              <a:t> additions to Java was JDBC</a:t>
            </a:r>
          </a:p>
          <a:p>
            <a:r>
              <a:rPr lang="en-US"/>
              <a:t>JDBC is an API that provides a mid-level access to DBMS from Java applications</a:t>
            </a:r>
          </a:p>
          <a:p>
            <a:r>
              <a:rPr lang="en-US"/>
              <a:t>Intended to be an open cross-platform standard for database access in Java</a:t>
            </a:r>
          </a:p>
          <a:p>
            <a:r>
              <a:rPr lang="en-US"/>
              <a:t>Similar in intent to Microsoft</a:t>
            </a:r>
            <a:r>
              <a:rPr lang="ja-JP" altLang="en-US">
                <a:latin typeface="Arial"/>
              </a:rPr>
              <a:t>’</a:t>
            </a:r>
            <a:r>
              <a:rPr lang="en-US"/>
              <a:t>s ODBC</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3"/>
          <p:cNvSpPr>
            <a:spLocks noGrp="1"/>
          </p:cNvSpPr>
          <p:nvPr>
            <p:ph type="dt" sz="half" idx="10"/>
          </p:nvPr>
        </p:nvSpPr>
        <p:spPr/>
        <p:txBody>
          <a:bodyPr/>
          <a:lstStyle/>
          <a:p>
            <a:endParaRPr lang="en-US"/>
          </a:p>
          <a:p>
            <a:r>
              <a:rPr lang="en-US"/>
              <a:t>IS 257 – Fall 2010	</a:t>
            </a:r>
          </a:p>
        </p:txBody>
      </p:sp>
      <p:sp>
        <p:nvSpPr>
          <p:cNvPr id="1509378" name="Rectangle 2"/>
          <p:cNvSpPr>
            <a:spLocks noGrp="1" noChangeArrowheads="1"/>
          </p:cNvSpPr>
          <p:nvPr>
            <p:ph type="title"/>
          </p:nvPr>
        </p:nvSpPr>
        <p:spPr/>
        <p:txBody>
          <a:bodyPr/>
          <a:lstStyle/>
          <a:p>
            <a:r>
              <a:rPr lang="en-US"/>
              <a:t>JDBC Architecture</a:t>
            </a:r>
          </a:p>
        </p:txBody>
      </p:sp>
      <p:sp>
        <p:nvSpPr>
          <p:cNvPr id="1509379" name="Rectangle 3"/>
          <p:cNvSpPr>
            <a:spLocks noGrp="1" noChangeArrowheads="1"/>
          </p:cNvSpPr>
          <p:nvPr>
            <p:ph type="body" idx="1"/>
          </p:nvPr>
        </p:nvSpPr>
        <p:spPr/>
        <p:txBody>
          <a:bodyPr/>
          <a:lstStyle/>
          <a:p>
            <a:r>
              <a:rPr lang="en-US"/>
              <a:t>The goal of JDBC is to be a generic SQL database access framework that works for any database system with no changes to the interface code</a:t>
            </a:r>
          </a:p>
        </p:txBody>
      </p:sp>
      <p:sp>
        <p:nvSpPr>
          <p:cNvPr id="1509380" name="AutoShape 4"/>
          <p:cNvSpPr>
            <a:spLocks noChangeArrowheads="1"/>
          </p:cNvSpPr>
          <p:nvPr/>
        </p:nvSpPr>
        <p:spPr bwMode="auto">
          <a:xfrm>
            <a:off x="2514600" y="5562600"/>
            <a:ext cx="914400" cy="762000"/>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Oracle</a:t>
            </a:r>
          </a:p>
        </p:txBody>
      </p:sp>
      <p:sp>
        <p:nvSpPr>
          <p:cNvPr id="1509381" name="AutoShape 5"/>
          <p:cNvSpPr>
            <a:spLocks noChangeArrowheads="1"/>
          </p:cNvSpPr>
          <p:nvPr/>
        </p:nvSpPr>
        <p:spPr bwMode="auto">
          <a:xfrm>
            <a:off x="4114800" y="5562600"/>
            <a:ext cx="914400" cy="762000"/>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MySQL</a:t>
            </a:r>
          </a:p>
        </p:txBody>
      </p:sp>
      <p:sp>
        <p:nvSpPr>
          <p:cNvPr id="1509382" name="AutoShape 6"/>
          <p:cNvSpPr>
            <a:spLocks noChangeArrowheads="1"/>
          </p:cNvSpPr>
          <p:nvPr/>
        </p:nvSpPr>
        <p:spPr bwMode="auto">
          <a:xfrm>
            <a:off x="5562600" y="5562600"/>
            <a:ext cx="914400" cy="762000"/>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Postgres</a:t>
            </a:r>
          </a:p>
        </p:txBody>
      </p:sp>
      <p:sp>
        <p:nvSpPr>
          <p:cNvPr id="1509383" name="Rectangle 7"/>
          <p:cNvSpPr>
            <a:spLocks noChangeArrowheads="1"/>
          </p:cNvSpPr>
          <p:nvPr/>
        </p:nvSpPr>
        <p:spPr bwMode="auto">
          <a:xfrm>
            <a:off x="3276600" y="3200400"/>
            <a:ext cx="25146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Java Applications</a:t>
            </a:r>
          </a:p>
        </p:txBody>
      </p:sp>
      <p:sp>
        <p:nvSpPr>
          <p:cNvPr id="1509384" name="Rectangle 8"/>
          <p:cNvSpPr>
            <a:spLocks noChangeArrowheads="1"/>
          </p:cNvSpPr>
          <p:nvPr/>
        </p:nvSpPr>
        <p:spPr bwMode="auto">
          <a:xfrm>
            <a:off x="3276600" y="3810000"/>
            <a:ext cx="25146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JDBC API</a:t>
            </a:r>
          </a:p>
        </p:txBody>
      </p:sp>
      <p:sp>
        <p:nvSpPr>
          <p:cNvPr id="1509385" name="Rectangle 9"/>
          <p:cNvSpPr>
            <a:spLocks noChangeArrowheads="1"/>
          </p:cNvSpPr>
          <p:nvPr/>
        </p:nvSpPr>
        <p:spPr bwMode="auto">
          <a:xfrm>
            <a:off x="3276600" y="4419600"/>
            <a:ext cx="25146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JDBC Driver Manager</a:t>
            </a:r>
          </a:p>
        </p:txBody>
      </p:sp>
      <p:sp>
        <p:nvSpPr>
          <p:cNvPr id="1509386" name="Rectangle 10"/>
          <p:cNvSpPr>
            <a:spLocks noChangeArrowheads="1"/>
          </p:cNvSpPr>
          <p:nvPr/>
        </p:nvSpPr>
        <p:spPr bwMode="auto">
          <a:xfrm>
            <a:off x="2514600" y="5105400"/>
            <a:ext cx="838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Driver</a:t>
            </a:r>
          </a:p>
        </p:txBody>
      </p:sp>
      <p:sp>
        <p:nvSpPr>
          <p:cNvPr id="1509387" name="Rectangle 11"/>
          <p:cNvSpPr>
            <a:spLocks noChangeArrowheads="1"/>
          </p:cNvSpPr>
          <p:nvPr/>
        </p:nvSpPr>
        <p:spPr bwMode="auto">
          <a:xfrm>
            <a:off x="4114800" y="5105400"/>
            <a:ext cx="838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Driver</a:t>
            </a:r>
          </a:p>
        </p:txBody>
      </p:sp>
      <p:sp>
        <p:nvSpPr>
          <p:cNvPr id="1509388" name="Rectangle 12"/>
          <p:cNvSpPr>
            <a:spLocks noChangeArrowheads="1"/>
          </p:cNvSpPr>
          <p:nvPr/>
        </p:nvSpPr>
        <p:spPr bwMode="auto">
          <a:xfrm>
            <a:off x="5562600" y="5105400"/>
            <a:ext cx="838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Driver</a:t>
            </a:r>
          </a:p>
        </p:txBody>
      </p:sp>
      <p:cxnSp>
        <p:nvCxnSpPr>
          <p:cNvPr id="1509389" name="AutoShape 13"/>
          <p:cNvCxnSpPr>
            <a:cxnSpLocks noChangeShapeType="1"/>
            <a:stCxn id="1509383" idx="2"/>
            <a:endCxn id="1509384" idx="0"/>
          </p:cNvCxnSpPr>
          <p:nvPr/>
        </p:nvCxnSpPr>
        <p:spPr bwMode="auto">
          <a:xfrm>
            <a:off x="4533900" y="3581400"/>
            <a:ext cx="0"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0" name="AutoShape 14"/>
          <p:cNvCxnSpPr>
            <a:cxnSpLocks noChangeShapeType="1"/>
            <a:stCxn id="1509384" idx="2"/>
            <a:endCxn id="1509385" idx="0"/>
          </p:cNvCxnSpPr>
          <p:nvPr/>
        </p:nvCxnSpPr>
        <p:spPr bwMode="auto">
          <a:xfrm>
            <a:off x="4533900" y="4191000"/>
            <a:ext cx="0"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1" name="AutoShape 15"/>
          <p:cNvCxnSpPr>
            <a:cxnSpLocks noChangeShapeType="1"/>
            <a:stCxn id="1509385" idx="2"/>
            <a:endCxn id="1509386" idx="0"/>
          </p:cNvCxnSpPr>
          <p:nvPr/>
        </p:nvCxnSpPr>
        <p:spPr bwMode="auto">
          <a:xfrm rot="5400000">
            <a:off x="3581400" y="4152900"/>
            <a:ext cx="304800" cy="1600200"/>
          </a:xfrm>
          <a:prstGeom prst="bentConnector3">
            <a:avLst>
              <a:gd name="adj1" fmla="val 50000"/>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2" name="AutoShape 16"/>
          <p:cNvCxnSpPr>
            <a:cxnSpLocks noChangeShapeType="1"/>
            <a:stCxn id="1509385" idx="2"/>
            <a:endCxn id="1509388" idx="0"/>
          </p:cNvCxnSpPr>
          <p:nvPr/>
        </p:nvCxnSpPr>
        <p:spPr bwMode="auto">
          <a:xfrm rot="16200000" flipH="1">
            <a:off x="5105400" y="4229100"/>
            <a:ext cx="304800" cy="1447800"/>
          </a:xfrm>
          <a:prstGeom prst="bentConnector3">
            <a:avLst>
              <a:gd name="adj1" fmla="val 50000"/>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3" name="AutoShape 17"/>
          <p:cNvCxnSpPr>
            <a:cxnSpLocks noChangeShapeType="1"/>
            <a:stCxn id="1509385" idx="2"/>
            <a:endCxn id="1509387" idx="0"/>
          </p:cNvCxnSpPr>
          <p:nvPr/>
        </p:nvCxnSpPr>
        <p:spPr bwMode="auto">
          <a:xfrm>
            <a:off x="4533900" y="4800600"/>
            <a:ext cx="0" cy="3048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4" name="AutoShape 18"/>
          <p:cNvCxnSpPr>
            <a:cxnSpLocks noChangeShapeType="1"/>
            <a:stCxn id="1509386" idx="2"/>
            <a:endCxn id="1509380" idx="1"/>
          </p:cNvCxnSpPr>
          <p:nvPr/>
        </p:nvCxnSpPr>
        <p:spPr bwMode="auto">
          <a:xfrm>
            <a:off x="2933700" y="5334000"/>
            <a:ext cx="38100"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5" name="AutoShape 19"/>
          <p:cNvCxnSpPr>
            <a:cxnSpLocks noChangeShapeType="1"/>
            <a:stCxn id="1509387" idx="2"/>
            <a:endCxn id="1509381" idx="1"/>
          </p:cNvCxnSpPr>
          <p:nvPr/>
        </p:nvCxnSpPr>
        <p:spPr bwMode="auto">
          <a:xfrm>
            <a:off x="4533900" y="5334000"/>
            <a:ext cx="38100"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6" name="AutoShape 20"/>
          <p:cNvCxnSpPr>
            <a:cxnSpLocks noChangeShapeType="1"/>
            <a:stCxn id="1509388" idx="2"/>
            <a:endCxn id="1509382" idx="1"/>
          </p:cNvCxnSpPr>
          <p:nvPr/>
        </p:nvCxnSpPr>
        <p:spPr bwMode="auto">
          <a:xfrm>
            <a:off x="5981700" y="5334000"/>
            <a:ext cx="38100"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Date Placeholder 3"/>
          <p:cNvSpPr>
            <a:spLocks noGrp="1"/>
          </p:cNvSpPr>
          <p:nvPr>
            <p:ph type="dt" sz="half" idx="10"/>
          </p:nvPr>
        </p:nvSpPr>
        <p:spPr/>
        <p:txBody>
          <a:bodyPr/>
          <a:lstStyle/>
          <a:p>
            <a:endParaRPr lang="en-US"/>
          </a:p>
          <a:p>
            <a:r>
              <a:rPr lang="en-US"/>
              <a:t>IS 257 – Fall 2010	</a:t>
            </a:r>
          </a:p>
        </p:txBody>
      </p:sp>
      <p:sp>
        <p:nvSpPr>
          <p:cNvPr id="1357826" name="Rectangle 2"/>
          <p:cNvSpPr>
            <a:spLocks noGrp="1" noChangeArrowheads="1"/>
          </p:cNvSpPr>
          <p:nvPr>
            <p:ph type="title"/>
          </p:nvPr>
        </p:nvSpPr>
        <p:spPr/>
        <p:txBody>
          <a:bodyPr/>
          <a:lstStyle/>
          <a:p>
            <a:r>
              <a:rPr lang="en-US"/>
              <a:t>JDBC</a:t>
            </a:r>
          </a:p>
        </p:txBody>
      </p:sp>
      <p:sp>
        <p:nvSpPr>
          <p:cNvPr id="1357851" name="Rectangle 27"/>
          <p:cNvSpPr>
            <a:spLocks noGrp="1" noChangeArrowheads="1"/>
          </p:cNvSpPr>
          <p:nvPr>
            <p:ph type="body" idx="1"/>
          </p:nvPr>
        </p:nvSpPr>
        <p:spPr>
          <a:xfrm>
            <a:off x="457200" y="1219200"/>
            <a:ext cx="8229600" cy="1371600"/>
          </a:xfrm>
        </p:spPr>
        <p:txBody>
          <a:bodyPr/>
          <a:lstStyle/>
          <a:p>
            <a:pPr>
              <a:lnSpc>
                <a:spcPct val="90000"/>
              </a:lnSpc>
            </a:pPr>
            <a:r>
              <a:rPr lang="en-US"/>
              <a:t>Provides a standard set of interfaces for any DBMS with a JDBC driver – using SQL to specify the databases operations.</a:t>
            </a:r>
          </a:p>
        </p:txBody>
      </p:sp>
      <p:grpSp>
        <p:nvGrpSpPr>
          <p:cNvPr id="1357900" name="Group 76"/>
          <p:cNvGrpSpPr>
            <a:grpSpLocks/>
          </p:cNvGrpSpPr>
          <p:nvPr/>
        </p:nvGrpSpPr>
        <p:grpSpPr bwMode="auto">
          <a:xfrm>
            <a:off x="533400" y="2667000"/>
            <a:ext cx="8153400" cy="3810000"/>
            <a:chOff x="336" y="1680"/>
            <a:chExt cx="5136" cy="2400"/>
          </a:xfrm>
        </p:grpSpPr>
        <p:sp>
          <p:nvSpPr>
            <p:cNvPr id="1357898" name="AutoShape 74"/>
            <p:cNvSpPr>
              <a:spLocks noChangeArrowheads="1"/>
            </p:cNvSpPr>
            <p:nvPr/>
          </p:nvSpPr>
          <p:spPr bwMode="auto">
            <a:xfrm>
              <a:off x="336" y="1680"/>
              <a:ext cx="5136" cy="1200"/>
            </a:xfrm>
            <a:prstGeom prst="roundRect">
              <a:avLst>
                <a:gd name="adj" fmla="val 16667"/>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rgbClr val="FF9900"/>
                </a:solidFill>
              </a:endParaRPr>
            </a:p>
          </p:txBody>
        </p:sp>
        <p:sp>
          <p:nvSpPr>
            <p:cNvPr id="1357853" name="AutoShape 29"/>
            <p:cNvSpPr>
              <a:spLocks noChangeArrowheads="1"/>
            </p:cNvSpPr>
            <p:nvPr/>
          </p:nvSpPr>
          <p:spPr bwMode="auto">
            <a:xfrm>
              <a:off x="576" y="1728"/>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Resultset</a:t>
              </a:r>
            </a:p>
          </p:txBody>
        </p:sp>
        <p:sp>
          <p:nvSpPr>
            <p:cNvPr id="1357871" name="AutoShape 47"/>
            <p:cNvSpPr>
              <a:spLocks noChangeArrowheads="1"/>
            </p:cNvSpPr>
            <p:nvPr/>
          </p:nvSpPr>
          <p:spPr bwMode="auto">
            <a:xfrm>
              <a:off x="576" y="2160"/>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Statement</a:t>
              </a:r>
            </a:p>
          </p:txBody>
        </p:sp>
        <p:sp>
          <p:nvSpPr>
            <p:cNvPr id="1357872" name="AutoShape 48"/>
            <p:cNvSpPr>
              <a:spLocks noChangeArrowheads="1"/>
            </p:cNvSpPr>
            <p:nvPr/>
          </p:nvSpPr>
          <p:spPr bwMode="auto">
            <a:xfrm>
              <a:off x="2256" y="1728"/>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Resultset</a:t>
              </a:r>
            </a:p>
          </p:txBody>
        </p:sp>
        <p:sp>
          <p:nvSpPr>
            <p:cNvPr id="1357873" name="AutoShape 49"/>
            <p:cNvSpPr>
              <a:spLocks noChangeArrowheads="1"/>
            </p:cNvSpPr>
            <p:nvPr/>
          </p:nvSpPr>
          <p:spPr bwMode="auto">
            <a:xfrm>
              <a:off x="4176" y="1728"/>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Resultset</a:t>
              </a:r>
            </a:p>
          </p:txBody>
        </p:sp>
        <p:sp>
          <p:nvSpPr>
            <p:cNvPr id="1357874" name="AutoShape 50"/>
            <p:cNvSpPr>
              <a:spLocks noChangeArrowheads="1"/>
            </p:cNvSpPr>
            <p:nvPr/>
          </p:nvSpPr>
          <p:spPr bwMode="auto">
            <a:xfrm>
              <a:off x="2256" y="2592"/>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Connection</a:t>
              </a:r>
            </a:p>
          </p:txBody>
        </p:sp>
        <p:sp>
          <p:nvSpPr>
            <p:cNvPr id="1357875" name="AutoShape 51"/>
            <p:cNvSpPr>
              <a:spLocks noChangeArrowheads="1"/>
            </p:cNvSpPr>
            <p:nvPr/>
          </p:nvSpPr>
          <p:spPr bwMode="auto">
            <a:xfrm>
              <a:off x="2112" y="2160"/>
              <a:ext cx="1296"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PreparedStatement</a:t>
              </a:r>
            </a:p>
          </p:txBody>
        </p:sp>
        <p:sp>
          <p:nvSpPr>
            <p:cNvPr id="1357876" name="AutoShape 52"/>
            <p:cNvSpPr>
              <a:spLocks noChangeArrowheads="1"/>
            </p:cNvSpPr>
            <p:nvPr/>
          </p:nvSpPr>
          <p:spPr bwMode="auto">
            <a:xfrm>
              <a:off x="4080" y="2160"/>
              <a:ext cx="1200"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CallableStatement</a:t>
              </a:r>
            </a:p>
          </p:txBody>
        </p:sp>
        <p:cxnSp>
          <p:nvCxnSpPr>
            <p:cNvPr id="1357877" name="AutoShape 53"/>
            <p:cNvCxnSpPr>
              <a:cxnSpLocks noChangeShapeType="1"/>
              <a:stCxn id="1357853" idx="2"/>
              <a:endCxn id="1357871" idx="0"/>
            </p:cNvCxnSpPr>
            <p:nvPr/>
          </p:nvCxnSpPr>
          <p:spPr bwMode="auto">
            <a:xfrm>
              <a:off x="1080" y="1974"/>
              <a:ext cx="0" cy="18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78" name="AutoShape 54"/>
            <p:cNvCxnSpPr>
              <a:cxnSpLocks noChangeShapeType="1"/>
              <a:stCxn id="1357872" idx="2"/>
              <a:endCxn id="1357875" idx="0"/>
            </p:cNvCxnSpPr>
            <p:nvPr/>
          </p:nvCxnSpPr>
          <p:spPr bwMode="auto">
            <a:xfrm>
              <a:off x="2760" y="1974"/>
              <a:ext cx="0" cy="18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79" name="AutoShape 55"/>
            <p:cNvCxnSpPr>
              <a:cxnSpLocks noChangeShapeType="1"/>
              <a:stCxn id="1357873" idx="2"/>
              <a:endCxn id="1357876" idx="0"/>
            </p:cNvCxnSpPr>
            <p:nvPr/>
          </p:nvCxnSpPr>
          <p:spPr bwMode="auto">
            <a:xfrm>
              <a:off x="4680" y="1974"/>
              <a:ext cx="0" cy="18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80" name="AutoShape 56"/>
            <p:cNvCxnSpPr>
              <a:cxnSpLocks noChangeShapeType="1"/>
              <a:stCxn id="1357875" idx="2"/>
              <a:endCxn id="1357874" idx="0"/>
            </p:cNvCxnSpPr>
            <p:nvPr/>
          </p:nvCxnSpPr>
          <p:spPr bwMode="auto">
            <a:xfrm>
              <a:off x="2760" y="2406"/>
              <a:ext cx="0" cy="18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81" name="AutoShape 57"/>
            <p:cNvCxnSpPr>
              <a:cxnSpLocks noChangeShapeType="1"/>
              <a:stCxn id="1357871" idx="2"/>
              <a:endCxn id="1357874" idx="1"/>
            </p:cNvCxnSpPr>
            <p:nvPr/>
          </p:nvCxnSpPr>
          <p:spPr bwMode="auto">
            <a:xfrm rot="16200000" flipH="1">
              <a:off x="1512" y="1974"/>
              <a:ext cx="306" cy="1170"/>
            </a:xfrm>
            <a:prstGeom prst="bentConnector2">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82" name="AutoShape 58"/>
            <p:cNvCxnSpPr>
              <a:cxnSpLocks noChangeShapeType="1"/>
              <a:stCxn id="1357876" idx="2"/>
              <a:endCxn id="1357874" idx="3"/>
            </p:cNvCxnSpPr>
            <p:nvPr/>
          </p:nvCxnSpPr>
          <p:spPr bwMode="auto">
            <a:xfrm rot="5400000">
              <a:off x="3822" y="1854"/>
              <a:ext cx="306" cy="1410"/>
            </a:xfrm>
            <a:prstGeom prst="bentConnector2">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57883" name="AutoShape 59"/>
            <p:cNvSpPr>
              <a:spLocks noChangeArrowheads="1"/>
            </p:cNvSpPr>
            <p:nvPr/>
          </p:nvSpPr>
          <p:spPr bwMode="auto">
            <a:xfrm>
              <a:off x="2256" y="3024"/>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DriverManager</a:t>
              </a:r>
            </a:p>
          </p:txBody>
        </p:sp>
        <p:sp>
          <p:nvSpPr>
            <p:cNvPr id="1357884" name="AutoShape 60"/>
            <p:cNvSpPr>
              <a:spLocks noChangeArrowheads="1"/>
            </p:cNvSpPr>
            <p:nvPr/>
          </p:nvSpPr>
          <p:spPr bwMode="auto">
            <a:xfrm>
              <a:off x="528" y="3360"/>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Oracle Driver</a:t>
              </a:r>
            </a:p>
          </p:txBody>
        </p:sp>
        <p:sp>
          <p:nvSpPr>
            <p:cNvPr id="1357885" name="AutoShape 61"/>
            <p:cNvSpPr>
              <a:spLocks noChangeArrowheads="1"/>
            </p:cNvSpPr>
            <p:nvPr/>
          </p:nvSpPr>
          <p:spPr bwMode="auto">
            <a:xfrm>
              <a:off x="2256" y="3408"/>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ODBC Driver</a:t>
              </a:r>
            </a:p>
          </p:txBody>
        </p:sp>
        <p:sp>
          <p:nvSpPr>
            <p:cNvPr id="1357886" name="AutoShape 62"/>
            <p:cNvSpPr>
              <a:spLocks noChangeArrowheads="1"/>
            </p:cNvSpPr>
            <p:nvPr/>
          </p:nvSpPr>
          <p:spPr bwMode="auto">
            <a:xfrm>
              <a:off x="4128" y="3408"/>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Postgres Driver</a:t>
              </a:r>
            </a:p>
          </p:txBody>
        </p:sp>
        <p:cxnSp>
          <p:nvCxnSpPr>
            <p:cNvPr id="1357887" name="AutoShape 63"/>
            <p:cNvCxnSpPr>
              <a:cxnSpLocks noChangeShapeType="1"/>
              <a:stCxn id="1357874" idx="2"/>
              <a:endCxn id="1357883" idx="0"/>
            </p:cNvCxnSpPr>
            <p:nvPr/>
          </p:nvCxnSpPr>
          <p:spPr bwMode="auto">
            <a:xfrm>
              <a:off x="2760" y="2838"/>
              <a:ext cx="0" cy="18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88" name="AutoShape 64"/>
            <p:cNvCxnSpPr>
              <a:cxnSpLocks noChangeShapeType="1"/>
              <a:stCxn id="1357883" idx="2"/>
              <a:endCxn id="1357885" idx="0"/>
            </p:cNvCxnSpPr>
            <p:nvPr/>
          </p:nvCxnSpPr>
          <p:spPr bwMode="auto">
            <a:xfrm>
              <a:off x="2760" y="3270"/>
              <a:ext cx="0" cy="132"/>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90" name="AutoShape 66"/>
            <p:cNvCxnSpPr>
              <a:cxnSpLocks noChangeShapeType="1"/>
              <a:stCxn id="1357884" idx="0"/>
              <a:endCxn id="1357883" idx="1"/>
            </p:cNvCxnSpPr>
            <p:nvPr/>
          </p:nvCxnSpPr>
          <p:spPr bwMode="auto">
            <a:xfrm rot="16200000">
              <a:off x="1536" y="2640"/>
              <a:ext cx="210" cy="1218"/>
            </a:xfrm>
            <a:prstGeom prst="bentConnector2">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91" name="AutoShape 67"/>
            <p:cNvCxnSpPr>
              <a:cxnSpLocks noChangeShapeType="1"/>
              <a:stCxn id="1357883" idx="3"/>
              <a:endCxn id="1357886" idx="0"/>
            </p:cNvCxnSpPr>
            <p:nvPr/>
          </p:nvCxnSpPr>
          <p:spPr bwMode="auto">
            <a:xfrm>
              <a:off x="3270" y="3144"/>
              <a:ext cx="1362" cy="258"/>
            </a:xfrm>
            <a:prstGeom prst="bentConnector2">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57892" name="AutoShape 68"/>
            <p:cNvSpPr>
              <a:spLocks noChangeArrowheads="1"/>
            </p:cNvSpPr>
            <p:nvPr/>
          </p:nvSpPr>
          <p:spPr bwMode="auto">
            <a:xfrm>
              <a:off x="624" y="3792"/>
              <a:ext cx="816" cy="288"/>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Oracle DB</a:t>
              </a:r>
            </a:p>
          </p:txBody>
        </p:sp>
        <p:sp>
          <p:nvSpPr>
            <p:cNvPr id="1357893" name="AutoShape 69"/>
            <p:cNvSpPr>
              <a:spLocks noChangeArrowheads="1"/>
            </p:cNvSpPr>
            <p:nvPr/>
          </p:nvSpPr>
          <p:spPr bwMode="auto">
            <a:xfrm>
              <a:off x="4128" y="3792"/>
              <a:ext cx="1008" cy="288"/>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Postgres DB</a:t>
              </a:r>
            </a:p>
          </p:txBody>
        </p:sp>
        <p:sp>
          <p:nvSpPr>
            <p:cNvPr id="1357894" name="AutoShape 70"/>
            <p:cNvSpPr>
              <a:spLocks noChangeArrowheads="1"/>
            </p:cNvSpPr>
            <p:nvPr/>
          </p:nvSpPr>
          <p:spPr bwMode="auto">
            <a:xfrm>
              <a:off x="2304" y="3792"/>
              <a:ext cx="912" cy="288"/>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ODBC DB</a:t>
              </a:r>
            </a:p>
          </p:txBody>
        </p:sp>
        <p:cxnSp>
          <p:nvCxnSpPr>
            <p:cNvPr id="1357895" name="AutoShape 71"/>
            <p:cNvCxnSpPr>
              <a:cxnSpLocks noChangeShapeType="1"/>
              <a:stCxn id="1357884" idx="2"/>
              <a:endCxn id="1357892" idx="1"/>
            </p:cNvCxnSpPr>
            <p:nvPr/>
          </p:nvCxnSpPr>
          <p:spPr bwMode="auto">
            <a:xfrm>
              <a:off x="1032" y="3606"/>
              <a:ext cx="0" cy="18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96" name="AutoShape 72"/>
            <p:cNvCxnSpPr>
              <a:cxnSpLocks noChangeShapeType="1"/>
              <a:stCxn id="1357885" idx="2"/>
              <a:endCxn id="1357894" idx="1"/>
            </p:cNvCxnSpPr>
            <p:nvPr/>
          </p:nvCxnSpPr>
          <p:spPr bwMode="auto">
            <a:xfrm>
              <a:off x="2760" y="3654"/>
              <a:ext cx="0" cy="1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97" name="AutoShape 73"/>
            <p:cNvCxnSpPr>
              <a:cxnSpLocks noChangeShapeType="1"/>
              <a:stCxn id="1357886" idx="2"/>
              <a:endCxn id="1357893" idx="1"/>
            </p:cNvCxnSpPr>
            <p:nvPr/>
          </p:nvCxnSpPr>
          <p:spPr bwMode="auto">
            <a:xfrm>
              <a:off x="4632" y="3654"/>
              <a:ext cx="0" cy="1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57899" name="Text Box 75"/>
            <p:cNvSpPr txBox="1">
              <a:spLocks noChangeArrowheads="1"/>
            </p:cNvSpPr>
            <p:nvPr/>
          </p:nvSpPr>
          <p:spPr bwMode="auto">
            <a:xfrm>
              <a:off x="336" y="2640"/>
              <a:ext cx="1056"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t>Application</a:t>
              </a:r>
            </a:p>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endParaRPr lang="en-US"/>
          </a:p>
          <a:p>
            <a:r>
              <a:rPr lang="en-US"/>
              <a:t>IS 257 – Fall 2010	</a:t>
            </a:r>
          </a:p>
        </p:txBody>
      </p:sp>
      <p:sp>
        <p:nvSpPr>
          <p:cNvPr id="1360898" name="Rectangle 2"/>
          <p:cNvSpPr>
            <a:spLocks noGrp="1" noChangeArrowheads="1"/>
          </p:cNvSpPr>
          <p:nvPr>
            <p:ph type="title"/>
          </p:nvPr>
        </p:nvSpPr>
        <p:spPr/>
        <p:txBody>
          <a:bodyPr/>
          <a:lstStyle/>
          <a:p>
            <a:r>
              <a:rPr lang="en-US" sz="3200"/>
              <a:t>JDBC Simple Java Implementation</a:t>
            </a:r>
          </a:p>
        </p:txBody>
      </p:sp>
      <p:sp>
        <p:nvSpPr>
          <p:cNvPr id="1360900" name="Text Box 4"/>
          <p:cNvSpPr txBox="1">
            <a:spLocks noChangeArrowheads="1"/>
          </p:cNvSpPr>
          <p:nvPr/>
        </p:nvSpPr>
        <p:spPr bwMode="auto">
          <a:xfrm>
            <a:off x="609600" y="990600"/>
            <a:ext cx="6642100"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a:solidFill>
                  <a:schemeClr val="accent2"/>
                </a:solidFill>
                <a:latin typeface="Times New Roman" charset="0"/>
              </a:rPr>
              <a:t>import java.sql.*;</a:t>
            </a:r>
          </a:p>
          <a:p>
            <a:pPr algn="l"/>
            <a:r>
              <a:rPr lang="en-US">
                <a:solidFill>
                  <a:schemeClr val="accent2"/>
                </a:solidFill>
                <a:latin typeface="Times New Roman" charset="0"/>
              </a:rPr>
              <a:t>import oracle.jdbc.*;</a:t>
            </a:r>
          </a:p>
          <a:p>
            <a:pPr algn="l"/>
            <a:endParaRPr lang="en-US">
              <a:solidFill>
                <a:schemeClr val="accent2"/>
              </a:solidFill>
              <a:latin typeface="Times New Roman" charset="0"/>
            </a:endParaRPr>
          </a:p>
          <a:p>
            <a:pPr algn="l"/>
            <a:r>
              <a:rPr lang="en-US">
                <a:solidFill>
                  <a:schemeClr val="accent2"/>
                </a:solidFill>
                <a:latin typeface="Times New Roman" charset="0"/>
              </a:rPr>
              <a:t>public class JDBCSample {</a:t>
            </a:r>
          </a:p>
          <a:p>
            <a:pPr algn="l"/>
            <a:endParaRPr lang="en-US">
              <a:solidFill>
                <a:schemeClr val="accent2"/>
              </a:solidFill>
              <a:latin typeface="Times New Roman" charset="0"/>
            </a:endParaRPr>
          </a:p>
          <a:p>
            <a:pPr algn="l"/>
            <a:r>
              <a:rPr lang="en-US">
                <a:solidFill>
                  <a:schemeClr val="accent2"/>
                </a:solidFill>
                <a:latin typeface="Times New Roman" charset="0"/>
              </a:rPr>
              <a:t>    public static void main(java.lang.String[] args) {</a:t>
            </a:r>
          </a:p>
          <a:p>
            <a:pPr algn="l"/>
            <a:endParaRPr lang="en-US">
              <a:solidFill>
                <a:schemeClr val="accent2"/>
              </a:solidFill>
              <a:latin typeface="Times New Roman" charset="0"/>
            </a:endParaRPr>
          </a:p>
          <a:p>
            <a:pPr algn="l"/>
            <a:r>
              <a:rPr lang="en-US">
                <a:solidFill>
                  <a:schemeClr val="accent2"/>
                </a:solidFill>
                <a:latin typeface="Times New Roman" charset="0"/>
              </a:rPr>
              <a:t>	try {</a:t>
            </a:r>
          </a:p>
          <a:p>
            <a:pPr algn="l"/>
            <a:r>
              <a:rPr lang="en-US">
                <a:solidFill>
                  <a:schemeClr val="accent2"/>
                </a:solidFill>
                <a:latin typeface="Times New Roman" charset="0"/>
              </a:rPr>
              <a:t>	    // this is where the driver is loaded</a:t>
            </a:r>
          </a:p>
          <a:p>
            <a:pPr algn="l"/>
            <a:r>
              <a:rPr lang="en-US">
                <a:solidFill>
                  <a:schemeClr val="accent2"/>
                </a:solidFill>
                <a:latin typeface="Times New Roman" charset="0"/>
              </a:rPr>
              <a:t>	    //Class.forName("jdbc.oracle.thin");</a:t>
            </a:r>
          </a:p>
          <a:p>
            <a:pPr algn="l"/>
            <a:r>
              <a:rPr lang="en-US">
                <a:solidFill>
                  <a:schemeClr val="accent2"/>
                </a:solidFill>
                <a:latin typeface="Times New Roman" charset="0"/>
              </a:rPr>
              <a:t>	    DriverManager.registerDriver(new OracleDriver());</a:t>
            </a:r>
          </a:p>
          <a:p>
            <a:pPr algn="l"/>
            <a:endParaRPr lang="en-US">
              <a:solidFill>
                <a:schemeClr val="accent2"/>
              </a:solidFill>
              <a:latin typeface="Times New Roman" charset="0"/>
            </a:endParaRPr>
          </a:p>
          <a:p>
            <a:pPr algn="l"/>
            <a:r>
              <a:rPr lang="en-US">
                <a:solidFill>
                  <a:schemeClr val="accent2"/>
                </a:solidFill>
                <a:latin typeface="Times New Roman" charset="0"/>
              </a:rPr>
              <a:t>	}</a:t>
            </a:r>
          </a:p>
          <a:p>
            <a:pPr algn="l"/>
            <a:r>
              <a:rPr lang="en-US">
                <a:solidFill>
                  <a:schemeClr val="accent2"/>
                </a:solidFill>
                <a:latin typeface="Times New Roman" charset="0"/>
              </a:rPr>
              <a:t>	catch (SQLException e) {</a:t>
            </a:r>
          </a:p>
          <a:p>
            <a:pPr algn="l"/>
            <a:r>
              <a:rPr lang="en-US">
                <a:solidFill>
                  <a:schemeClr val="accent2"/>
                </a:solidFill>
                <a:latin typeface="Times New Roman" charset="0"/>
              </a:rPr>
              <a:t>	    System.out.println("Unable to load driver Class");</a:t>
            </a:r>
          </a:p>
          <a:p>
            <a:pPr algn="l"/>
            <a:r>
              <a:rPr lang="en-US">
                <a:solidFill>
                  <a:schemeClr val="accent2"/>
                </a:solidFill>
                <a:latin typeface="Times New Roman" charset="0"/>
              </a:rPr>
              <a:t>	    return;</a:t>
            </a:r>
          </a:p>
          <a:p>
            <a:pPr algn="l"/>
            <a:r>
              <a:rPr lang="en-US">
                <a:solidFill>
                  <a:schemeClr val="accent2"/>
                </a:solidFill>
                <a:latin typeface="Times New Roman" charset="0"/>
              </a:rPr>
              <a:t>	}</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endParaRPr lang="en-US"/>
          </a:p>
          <a:p>
            <a:r>
              <a:rPr lang="en-US"/>
              <a:t>IS 257 – Fall 2010	</a:t>
            </a:r>
          </a:p>
        </p:txBody>
      </p:sp>
      <p:sp>
        <p:nvSpPr>
          <p:cNvPr id="1362948" name="Rectangle 4"/>
          <p:cNvSpPr>
            <a:spLocks noGrp="1" noChangeArrowheads="1"/>
          </p:cNvSpPr>
          <p:nvPr>
            <p:ph type="title"/>
          </p:nvPr>
        </p:nvSpPr>
        <p:spPr/>
        <p:txBody>
          <a:bodyPr/>
          <a:lstStyle/>
          <a:p>
            <a:r>
              <a:rPr lang="en-US"/>
              <a:t>JDBC Simple Java Impl.</a:t>
            </a:r>
          </a:p>
        </p:txBody>
      </p:sp>
      <p:sp>
        <p:nvSpPr>
          <p:cNvPr id="1362949" name="Text Box 5"/>
          <p:cNvSpPr txBox="1">
            <a:spLocks noChangeArrowheads="1"/>
          </p:cNvSpPr>
          <p:nvPr/>
        </p:nvSpPr>
        <p:spPr bwMode="auto">
          <a:xfrm>
            <a:off x="98425" y="990600"/>
            <a:ext cx="9047163"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endParaRPr lang="en-US">
              <a:latin typeface="Times New Roman" charset="0"/>
            </a:endParaRPr>
          </a:p>
          <a:p>
            <a:pPr algn="l"/>
            <a:r>
              <a:rPr lang="en-US">
                <a:latin typeface="Times New Roman" charset="0"/>
              </a:rPr>
              <a:t>	</a:t>
            </a:r>
            <a:r>
              <a:rPr lang="en-US">
                <a:solidFill>
                  <a:schemeClr val="accent2"/>
                </a:solidFill>
                <a:latin typeface="Times New Roman" charset="0"/>
              </a:rPr>
              <a:t>try {</a:t>
            </a:r>
          </a:p>
          <a:p>
            <a:pPr algn="l"/>
            <a:r>
              <a:rPr lang="en-US">
                <a:solidFill>
                  <a:schemeClr val="accent2"/>
                </a:solidFill>
                <a:latin typeface="Times New Roman" charset="0"/>
              </a:rPr>
              <a:t>	    //All DB access is within the try/catch block...</a:t>
            </a:r>
          </a:p>
          <a:p>
            <a:pPr algn="l"/>
            <a:r>
              <a:rPr lang="en-US">
                <a:solidFill>
                  <a:schemeClr val="accent2"/>
                </a:solidFill>
                <a:latin typeface="Times New Roman" charset="0"/>
              </a:rPr>
              <a:t>	    // make a connection to ORACLE on Dream</a:t>
            </a:r>
          </a:p>
          <a:p>
            <a:pPr algn="l"/>
            <a:r>
              <a:rPr lang="en-US">
                <a:solidFill>
                  <a:schemeClr val="accent2"/>
                </a:solidFill>
                <a:latin typeface="Times New Roman" charset="0"/>
              </a:rPr>
              <a:t>	    Connection con = DriverManager.getConnection(</a:t>
            </a:r>
          </a:p>
          <a:p>
            <a:pPr algn="l"/>
            <a:r>
              <a:rPr lang="en-US">
                <a:solidFill>
                  <a:schemeClr val="accent2"/>
                </a:solidFill>
                <a:latin typeface="Times New Roman" charset="0"/>
              </a:rPr>
              <a:t>                                   "jdbc:oracle:thin:@dream.sims.berkeley.edu:1521:dev",</a:t>
            </a:r>
          </a:p>
          <a:p>
            <a:pPr algn="l"/>
            <a:r>
              <a:rPr lang="en-US">
                <a:solidFill>
                  <a:schemeClr val="accent2"/>
                </a:solidFill>
                <a:latin typeface="Times New Roman" charset="0"/>
              </a:rPr>
              <a:t>				       </a:t>
            </a:r>
            <a:r>
              <a:rPr lang="ja-JP" altLang="en-US">
                <a:solidFill>
                  <a:schemeClr val="accent2"/>
                </a:solidFill>
                <a:latin typeface="Arial"/>
              </a:rPr>
              <a:t>“</a:t>
            </a:r>
            <a:r>
              <a:rPr lang="en-US">
                <a:solidFill>
                  <a:schemeClr val="accent2"/>
                </a:solidFill>
                <a:latin typeface="Times New Roman" charset="0"/>
              </a:rPr>
              <a:t>mylogin", </a:t>
            </a:r>
            <a:r>
              <a:rPr lang="ja-JP" altLang="en-US">
                <a:solidFill>
                  <a:schemeClr val="accent2"/>
                </a:solidFill>
                <a:latin typeface="Arial"/>
              </a:rPr>
              <a:t>“</a:t>
            </a:r>
            <a:r>
              <a:rPr lang="en-US">
                <a:solidFill>
                  <a:schemeClr val="accent2"/>
                </a:solidFill>
                <a:latin typeface="Times New Roman" charset="0"/>
              </a:rPr>
              <a:t>myoraclePW");</a:t>
            </a:r>
          </a:p>
          <a:p>
            <a:pPr algn="l"/>
            <a:r>
              <a:rPr lang="en-US">
                <a:solidFill>
                  <a:schemeClr val="accent2"/>
                </a:solidFill>
                <a:latin typeface="Times New Roman" charset="0"/>
              </a:rPr>
              <a:t>	    // Do an SQL statement...</a:t>
            </a:r>
          </a:p>
          <a:p>
            <a:pPr algn="l"/>
            <a:r>
              <a:rPr lang="en-US">
                <a:solidFill>
                  <a:schemeClr val="accent2"/>
                </a:solidFill>
                <a:latin typeface="Times New Roman" charset="0"/>
              </a:rPr>
              <a:t>	    Statement stmt = con.createStatement();</a:t>
            </a:r>
          </a:p>
          <a:p>
            <a:pPr algn="l"/>
            <a:r>
              <a:rPr lang="en-US">
                <a:solidFill>
                  <a:schemeClr val="accent2"/>
                </a:solidFill>
                <a:latin typeface="Times New Roman" charset="0"/>
              </a:rPr>
              <a:t>	    ResultSet rs = stmt.executeQuery("SELECT NAME FROM DIVECUST");</a:t>
            </a:r>
          </a:p>
          <a:p>
            <a:pPr algn="l"/>
            <a:endParaRPr lang="en-US">
              <a:solidFill>
                <a:schemeClr val="accent2"/>
              </a:solidFill>
              <a:latin typeface="Times New Roman" charset="0"/>
            </a:endParaRPr>
          </a:p>
          <a:p>
            <a:pPr algn="l"/>
            <a:r>
              <a:rPr lang="en-US">
                <a:solidFill>
                  <a:schemeClr val="accent2"/>
                </a:solidFill>
                <a:latin typeface="Times New Roman" charset="0"/>
              </a:rPr>
              <a:t>	</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endParaRPr lang="en-US"/>
          </a:p>
          <a:p>
            <a:r>
              <a:rPr lang="en-US"/>
              <a:t>IS 257 – Fall 2010	</a:t>
            </a:r>
          </a:p>
        </p:txBody>
      </p:sp>
      <p:sp>
        <p:nvSpPr>
          <p:cNvPr id="1364996" name="Rectangle 4"/>
          <p:cNvSpPr>
            <a:spLocks noGrp="1" noChangeArrowheads="1"/>
          </p:cNvSpPr>
          <p:nvPr>
            <p:ph type="title"/>
          </p:nvPr>
        </p:nvSpPr>
        <p:spPr/>
        <p:txBody>
          <a:bodyPr/>
          <a:lstStyle/>
          <a:p>
            <a:r>
              <a:rPr lang="en-US"/>
              <a:t>JDBC Simple Java Impl.</a:t>
            </a:r>
          </a:p>
        </p:txBody>
      </p:sp>
      <p:sp>
        <p:nvSpPr>
          <p:cNvPr id="1364998" name="Text Box 6"/>
          <p:cNvSpPr txBox="1">
            <a:spLocks noChangeArrowheads="1"/>
          </p:cNvSpPr>
          <p:nvPr/>
        </p:nvSpPr>
        <p:spPr bwMode="auto">
          <a:xfrm>
            <a:off x="1066800" y="990600"/>
            <a:ext cx="7297738"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a:latin typeface="Times New Roman" charset="0"/>
              </a:rPr>
              <a:t> </a:t>
            </a:r>
            <a:r>
              <a:rPr lang="en-US">
                <a:solidFill>
                  <a:schemeClr val="accent2"/>
                </a:solidFill>
                <a:latin typeface="Times New Roman" charset="0"/>
              </a:rPr>
              <a:t>// show the Results...</a:t>
            </a:r>
          </a:p>
          <a:p>
            <a:pPr algn="l"/>
            <a:r>
              <a:rPr lang="en-US">
                <a:solidFill>
                  <a:schemeClr val="accent2"/>
                </a:solidFill>
                <a:latin typeface="Times New Roman" charset="0"/>
              </a:rPr>
              <a:t>	    while(rs.next()) {</a:t>
            </a:r>
          </a:p>
          <a:p>
            <a:pPr algn="l"/>
            <a:r>
              <a:rPr lang="en-US">
                <a:solidFill>
                  <a:schemeClr val="accent2"/>
                </a:solidFill>
                <a:latin typeface="Times New Roman" charset="0"/>
              </a:rPr>
              <a:t>		System.out.println(rs.getString("NAME"));</a:t>
            </a:r>
          </a:p>
          <a:p>
            <a:pPr algn="l"/>
            <a:r>
              <a:rPr lang="en-US">
                <a:solidFill>
                  <a:schemeClr val="accent2"/>
                </a:solidFill>
                <a:latin typeface="Times New Roman" charset="0"/>
              </a:rPr>
              <a:t>	    }</a:t>
            </a:r>
          </a:p>
          <a:p>
            <a:pPr algn="l"/>
            <a:r>
              <a:rPr lang="en-US">
                <a:solidFill>
                  <a:schemeClr val="accent2"/>
                </a:solidFill>
                <a:latin typeface="Times New Roman" charset="0"/>
              </a:rPr>
              <a:t>	    </a:t>
            </a:r>
          </a:p>
          <a:p>
            <a:pPr algn="l"/>
            <a:r>
              <a:rPr lang="en-US">
                <a:solidFill>
                  <a:schemeClr val="accent2"/>
                </a:solidFill>
                <a:latin typeface="Times New Roman" charset="0"/>
              </a:rPr>
              <a:t>	    // Release the database resources...</a:t>
            </a:r>
          </a:p>
          <a:p>
            <a:pPr algn="l"/>
            <a:r>
              <a:rPr lang="en-US">
                <a:solidFill>
                  <a:schemeClr val="accent2"/>
                </a:solidFill>
                <a:latin typeface="Times New Roman" charset="0"/>
              </a:rPr>
              <a:t>	    rs.close();</a:t>
            </a:r>
          </a:p>
          <a:p>
            <a:pPr algn="l"/>
            <a:r>
              <a:rPr lang="en-US">
                <a:solidFill>
                  <a:schemeClr val="accent2"/>
                </a:solidFill>
                <a:latin typeface="Times New Roman" charset="0"/>
              </a:rPr>
              <a:t>	    stmt.close();</a:t>
            </a:r>
          </a:p>
          <a:p>
            <a:pPr algn="l"/>
            <a:r>
              <a:rPr lang="en-US">
                <a:solidFill>
                  <a:schemeClr val="accent2"/>
                </a:solidFill>
                <a:latin typeface="Times New Roman" charset="0"/>
              </a:rPr>
              <a:t>	    con.close();</a:t>
            </a:r>
          </a:p>
          <a:p>
            <a:pPr algn="l"/>
            <a:r>
              <a:rPr lang="en-US">
                <a:solidFill>
                  <a:schemeClr val="accent2"/>
                </a:solidFill>
                <a:latin typeface="Times New Roman" charset="0"/>
              </a:rPr>
              <a:t>	}</a:t>
            </a:r>
          </a:p>
          <a:p>
            <a:pPr algn="l"/>
            <a:r>
              <a:rPr lang="en-US">
                <a:solidFill>
                  <a:schemeClr val="accent2"/>
                </a:solidFill>
                <a:latin typeface="Times New Roman" charset="0"/>
              </a:rPr>
              <a:t>	catch (SQLException se) {</a:t>
            </a:r>
          </a:p>
          <a:p>
            <a:pPr algn="l"/>
            <a:r>
              <a:rPr lang="en-US">
                <a:solidFill>
                  <a:schemeClr val="accent2"/>
                </a:solidFill>
                <a:latin typeface="Times New Roman" charset="0"/>
              </a:rPr>
              <a:t>	    // inform user of errors...</a:t>
            </a:r>
          </a:p>
          <a:p>
            <a:pPr algn="l"/>
            <a:r>
              <a:rPr lang="en-US">
                <a:solidFill>
                  <a:schemeClr val="accent2"/>
                </a:solidFill>
                <a:latin typeface="Times New Roman" charset="0"/>
              </a:rPr>
              <a:t>	    System.out.println("SQL Exception: " + se.getMessage());</a:t>
            </a:r>
          </a:p>
          <a:p>
            <a:pPr algn="l"/>
            <a:r>
              <a:rPr lang="en-US">
                <a:solidFill>
                  <a:schemeClr val="accent2"/>
                </a:solidFill>
                <a:latin typeface="Times New Roman" charset="0"/>
              </a:rPr>
              <a:t>	    se.printStackTrace(System.out);</a:t>
            </a:r>
          </a:p>
          <a:p>
            <a:pPr algn="l"/>
            <a:r>
              <a:rPr lang="en-US">
                <a:solidFill>
                  <a:schemeClr val="accent2"/>
                </a:solidFill>
                <a:latin typeface="Times New Roman" charset="0"/>
              </a:rPr>
              <a:t>	}    </a:t>
            </a:r>
          </a:p>
          <a:p>
            <a:pPr algn="l"/>
            <a:r>
              <a:rPr lang="en-US">
                <a:solidFill>
                  <a:schemeClr val="accent2"/>
                </a:solidFill>
                <a:latin typeface="Times New Roman" charset="0"/>
              </a:rPr>
              <a:t>       }</a:t>
            </a:r>
          </a:p>
          <a:p>
            <a:pPr algn="l"/>
            <a:r>
              <a:rPr lang="en-US">
                <a:solidFill>
                  <a:schemeClr val="accent2"/>
                </a:solidFill>
                <a:latin typeface="Times New Roman" charset="0"/>
              </a:rPr>
              <a:t>}</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367042" name="Rectangle 2"/>
          <p:cNvSpPr>
            <a:spLocks noGrp="1" noChangeArrowheads="1"/>
          </p:cNvSpPr>
          <p:nvPr>
            <p:ph type="title"/>
          </p:nvPr>
        </p:nvSpPr>
        <p:spPr/>
        <p:txBody>
          <a:bodyPr/>
          <a:lstStyle/>
          <a:p>
            <a:r>
              <a:rPr lang="en-US"/>
              <a:t>JDBC</a:t>
            </a:r>
          </a:p>
        </p:txBody>
      </p:sp>
      <p:sp>
        <p:nvSpPr>
          <p:cNvPr id="1367043" name="Rectangle 3"/>
          <p:cNvSpPr>
            <a:spLocks noGrp="1" noChangeArrowheads="1"/>
          </p:cNvSpPr>
          <p:nvPr>
            <p:ph type="body" idx="1"/>
          </p:nvPr>
        </p:nvSpPr>
        <p:spPr/>
        <p:txBody>
          <a:bodyPr/>
          <a:lstStyle/>
          <a:p>
            <a:pPr>
              <a:lnSpc>
                <a:spcPct val="90000"/>
              </a:lnSpc>
            </a:pPr>
            <a:r>
              <a:rPr lang="en-US"/>
              <a:t>Once a connection has been made you can create three different types of statement objects</a:t>
            </a:r>
          </a:p>
          <a:p>
            <a:pPr>
              <a:lnSpc>
                <a:spcPct val="90000"/>
              </a:lnSpc>
            </a:pPr>
            <a:r>
              <a:rPr lang="en-US"/>
              <a:t>Statement</a:t>
            </a:r>
          </a:p>
          <a:p>
            <a:pPr lvl="1">
              <a:lnSpc>
                <a:spcPct val="90000"/>
              </a:lnSpc>
            </a:pPr>
            <a:r>
              <a:rPr lang="en-US"/>
              <a:t>The basic SQL statement as in the example</a:t>
            </a:r>
          </a:p>
          <a:p>
            <a:pPr>
              <a:lnSpc>
                <a:spcPct val="90000"/>
              </a:lnSpc>
            </a:pPr>
            <a:r>
              <a:rPr lang="en-US"/>
              <a:t>PreparedStatement</a:t>
            </a:r>
          </a:p>
          <a:p>
            <a:pPr lvl="1">
              <a:lnSpc>
                <a:spcPct val="90000"/>
              </a:lnSpc>
            </a:pPr>
            <a:r>
              <a:rPr lang="en-US"/>
              <a:t>A pre-compiled SQL statement</a:t>
            </a:r>
          </a:p>
          <a:p>
            <a:pPr>
              <a:lnSpc>
                <a:spcPct val="90000"/>
              </a:lnSpc>
            </a:pPr>
            <a:r>
              <a:rPr lang="en-US"/>
              <a:t>CallableStatement</a:t>
            </a:r>
          </a:p>
          <a:p>
            <a:pPr lvl="1">
              <a:lnSpc>
                <a:spcPct val="90000"/>
              </a:lnSpc>
            </a:pPr>
            <a:r>
              <a:rPr lang="en-US"/>
              <a:t>Permits access to stored procedures in the Database</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368066" name="Rectangle 2"/>
          <p:cNvSpPr>
            <a:spLocks noGrp="1" noChangeArrowheads="1"/>
          </p:cNvSpPr>
          <p:nvPr>
            <p:ph type="title"/>
          </p:nvPr>
        </p:nvSpPr>
        <p:spPr/>
        <p:txBody>
          <a:bodyPr/>
          <a:lstStyle/>
          <a:p>
            <a:r>
              <a:rPr lang="en-US"/>
              <a:t>JDBC Resultset methods</a:t>
            </a:r>
          </a:p>
        </p:txBody>
      </p:sp>
      <p:sp>
        <p:nvSpPr>
          <p:cNvPr id="1368067" name="Rectangle 3"/>
          <p:cNvSpPr>
            <a:spLocks noGrp="1" noChangeArrowheads="1"/>
          </p:cNvSpPr>
          <p:nvPr>
            <p:ph type="body" idx="1"/>
          </p:nvPr>
        </p:nvSpPr>
        <p:spPr/>
        <p:txBody>
          <a:bodyPr/>
          <a:lstStyle/>
          <a:p>
            <a:r>
              <a:rPr lang="en-US"/>
              <a:t>Next() to loop through rows in the resultset</a:t>
            </a:r>
          </a:p>
          <a:p>
            <a:r>
              <a:rPr lang="en-US"/>
              <a:t>To access the attributes of each row you need to know its type, or you can use the generic </a:t>
            </a:r>
            <a:r>
              <a:rPr lang="ja-JP" altLang="en-US">
                <a:latin typeface="Arial"/>
              </a:rPr>
              <a:t>“</a:t>
            </a:r>
            <a:r>
              <a:rPr lang="en-US"/>
              <a:t>getObject()</a:t>
            </a:r>
            <a:r>
              <a:rPr lang="ja-JP" altLang="en-US">
                <a:latin typeface="Arial"/>
              </a:rPr>
              <a:t>”</a:t>
            </a:r>
            <a:r>
              <a:rPr lang="en-US"/>
              <a:t> which wraps the attribute as an object</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3"/>
          <p:cNvSpPr>
            <a:spLocks noGrp="1"/>
          </p:cNvSpPr>
          <p:nvPr>
            <p:ph type="dt" sz="half" idx="10"/>
          </p:nvPr>
        </p:nvSpPr>
        <p:spPr/>
        <p:txBody>
          <a:bodyPr/>
          <a:lstStyle/>
          <a:p>
            <a:endParaRPr lang="en-US"/>
          </a:p>
          <a:p>
            <a:r>
              <a:rPr lang="en-US"/>
              <a:t>IS 257 – Fall 2010	</a:t>
            </a:r>
          </a:p>
        </p:txBody>
      </p:sp>
      <p:sp>
        <p:nvSpPr>
          <p:cNvPr id="1369090" name="Rectangle 2"/>
          <p:cNvSpPr>
            <a:spLocks noGrp="1" noChangeArrowheads="1"/>
          </p:cNvSpPr>
          <p:nvPr>
            <p:ph type="title"/>
          </p:nvPr>
        </p:nvSpPr>
        <p:spPr/>
        <p:txBody>
          <a:bodyPr/>
          <a:lstStyle/>
          <a:p>
            <a:r>
              <a:rPr lang="en-US"/>
              <a:t>JDBC </a:t>
            </a:r>
            <a:r>
              <a:rPr lang="ja-JP" altLang="en-US">
                <a:latin typeface="Arial"/>
              </a:rPr>
              <a:t>“</a:t>
            </a:r>
            <a:r>
              <a:rPr lang="en-US"/>
              <a:t>GetXXX()</a:t>
            </a:r>
            <a:r>
              <a:rPr lang="ja-JP" altLang="en-US">
                <a:latin typeface="Arial"/>
              </a:rPr>
              <a:t>”</a:t>
            </a:r>
            <a:r>
              <a:rPr lang="en-US"/>
              <a:t> methods</a:t>
            </a:r>
          </a:p>
        </p:txBody>
      </p:sp>
      <p:graphicFrame>
        <p:nvGraphicFramePr>
          <p:cNvPr id="1369238" name="Group 150"/>
          <p:cNvGraphicFramePr>
            <a:graphicFrameLocks noGrp="1"/>
          </p:cNvGraphicFramePr>
          <p:nvPr>
            <p:ph type="tbl" idx="1"/>
          </p:nvPr>
        </p:nvGraphicFramePr>
        <p:xfrm>
          <a:off x="381000" y="1255713"/>
          <a:ext cx="8534400" cy="5084063"/>
        </p:xfrm>
        <a:graphic>
          <a:graphicData uri="http://schemas.openxmlformats.org/drawingml/2006/table">
            <a:tbl>
              <a:tblPr/>
              <a:tblGrid>
                <a:gridCol w="3081338"/>
                <a:gridCol w="2100262"/>
                <a:gridCol w="3352800"/>
              </a:tblGrid>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charset="0"/>
                          <a:ea typeface="ＭＳ Ｐゴシック" charset="0"/>
                        </a:rPr>
                        <a:t>SQL data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charset="0"/>
                          <a:ea typeface="ＭＳ Ｐゴシック" charset="0"/>
                        </a:rPr>
                        <a:t>Java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charset="0"/>
                          <a:ea typeface="ＭＳ Ｐゴシック" charset="0"/>
                        </a:rPr>
                        <a:t>GetXXX()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CHAR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String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getString()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VARCHAR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String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getString()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LONGVARCHAR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String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getString()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NUMERIC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Java.math.BigDecimal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GetBigDecimal()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DECIMAL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Java.math.BigDecimal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GetBigDecimal()</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BIT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Boolean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getBoolean()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TINYINT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Byte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getByte()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Date Placeholder 3"/>
          <p:cNvSpPr>
            <a:spLocks noGrp="1"/>
          </p:cNvSpPr>
          <p:nvPr>
            <p:ph type="dt" sz="half" idx="10"/>
          </p:nvPr>
        </p:nvSpPr>
        <p:spPr/>
        <p:txBody>
          <a:bodyPr/>
          <a:lstStyle/>
          <a:p>
            <a:endParaRPr lang="en-US"/>
          </a:p>
          <a:p>
            <a:r>
              <a:rPr lang="en-US"/>
              <a:t>IS 257 – Fall 2010	</a:t>
            </a:r>
          </a:p>
        </p:txBody>
      </p:sp>
      <p:sp>
        <p:nvSpPr>
          <p:cNvPr id="1372211" name="Rectangle 51"/>
          <p:cNvSpPr>
            <a:spLocks noGrp="1" noChangeArrowheads="1"/>
          </p:cNvSpPr>
          <p:nvPr>
            <p:ph type="title"/>
          </p:nvPr>
        </p:nvSpPr>
        <p:spPr/>
        <p:txBody>
          <a:bodyPr/>
          <a:lstStyle/>
          <a:p>
            <a:r>
              <a:rPr lang="en-US"/>
              <a:t>JDBC GetXXX() Methods</a:t>
            </a:r>
          </a:p>
        </p:txBody>
      </p:sp>
      <p:graphicFrame>
        <p:nvGraphicFramePr>
          <p:cNvPr id="1372230" name="Group 70"/>
          <p:cNvGraphicFramePr>
            <a:graphicFrameLocks noGrp="1"/>
          </p:cNvGraphicFramePr>
          <p:nvPr>
            <p:ph idx="1"/>
          </p:nvPr>
        </p:nvGraphicFramePr>
        <p:xfrm>
          <a:off x="457200" y="1219200"/>
          <a:ext cx="8229600" cy="5181599"/>
        </p:xfrm>
        <a:graphic>
          <a:graphicData uri="http://schemas.openxmlformats.org/drawingml/2006/table">
            <a:tbl>
              <a:tblPr/>
              <a:tblGrid>
                <a:gridCol w="3352800"/>
                <a:gridCol w="2438400"/>
                <a:gridCol w="2438400"/>
              </a:tblGrid>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charset="0"/>
                          <a:ea typeface="ＭＳ Ｐゴシック" charset="0"/>
                        </a:rPr>
                        <a:t>SQL data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charset="0"/>
                          <a:ea typeface="ＭＳ Ｐゴシック" charset="0"/>
                        </a:rPr>
                        <a:t>Java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charset="0"/>
                          <a:ea typeface="ＭＳ Ｐゴシック" charset="0"/>
                        </a:rPr>
                        <a:t>GetXXX()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SMALLINT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Integer (short)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getShort()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INTEGER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Integer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getInt()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BIGINT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Long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getLong()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REAL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Float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getFloat()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FLOAT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Double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getDouble()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DOUBLE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Double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getDouble()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BINARY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Byte[]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getBytes()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VARBINARY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Byte[]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getBytes()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LONGVARBINARY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Byte[]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getBytes()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386498" name="Rectangle 2"/>
          <p:cNvSpPr>
            <a:spLocks noGrp="1" noChangeArrowheads="1"/>
          </p:cNvSpPr>
          <p:nvPr>
            <p:ph type="title"/>
          </p:nvPr>
        </p:nvSpPr>
        <p:spPr/>
        <p:txBody>
          <a:bodyPr/>
          <a:lstStyle/>
          <a:p>
            <a:r>
              <a:rPr lang="en-US" sz="2800"/>
              <a:t>Object Relational Extended SQL (Illustra)</a:t>
            </a:r>
          </a:p>
        </p:txBody>
      </p:sp>
      <p:sp>
        <p:nvSpPr>
          <p:cNvPr id="1386499" name="Rectangle 3"/>
          <p:cNvSpPr>
            <a:spLocks noGrp="1" noChangeArrowheads="1"/>
          </p:cNvSpPr>
          <p:nvPr>
            <p:ph type="body" idx="1"/>
          </p:nvPr>
        </p:nvSpPr>
        <p:spPr/>
        <p:txBody>
          <a:bodyPr/>
          <a:lstStyle/>
          <a:p>
            <a:pPr>
              <a:lnSpc>
                <a:spcPct val="90000"/>
              </a:lnSpc>
            </a:pPr>
            <a:r>
              <a:rPr lang="en-US"/>
              <a:t>CREATE TABLE tablename {OF TYPE Typename}|{OF NEW TYPE typename} (attr1 type1, attr2 type2,…,attrn typen) {UNDER parent_table_name};</a:t>
            </a:r>
          </a:p>
          <a:p>
            <a:pPr>
              <a:lnSpc>
                <a:spcPct val="90000"/>
              </a:lnSpc>
            </a:pPr>
            <a:r>
              <a:rPr lang="en-US"/>
              <a:t>CREATE TYPE typename (attribute_name type_desc, attribute2 type2, …, attrn typen);</a:t>
            </a:r>
          </a:p>
          <a:p>
            <a:pPr>
              <a:lnSpc>
                <a:spcPct val="90000"/>
              </a:lnSpc>
            </a:pPr>
            <a:r>
              <a:rPr lang="en-US"/>
              <a:t>CREATE FUNCTION functionname (type_name, type_name) RETURNS type_name AS sql_statement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3"/>
          <p:cNvSpPr>
            <a:spLocks noGrp="1"/>
          </p:cNvSpPr>
          <p:nvPr>
            <p:ph type="dt" sz="half" idx="10"/>
          </p:nvPr>
        </p:nvSpPr>
        <p:spPr/>
        <p:txBody>
          <a:bodyPr/>
          <a:lstStyle/>
          <a:p>
            <a:endParaRPr lang="en-US"/>
          </a:p>
          <a:p>
            <a:r>
              <a:rPr lang="en-US"/>
              <a:t>IS 257 – Fall 2010	</a:t>
            </a:r>
          </a:p>
        </p:txBody>
      </p:sp>
      <p:sp>
        <p:nvSpPr>
          <p:cNvPr id="1375305" name="Rectangle 73"/>
          <p:cNvSpPr>
            <a:spLocks noGrp="1" noChangeArrowheads="1"/>
          </p:cNvSpPr>
          <p:nvPr>
            <p:ph type="title"/>
          </p:nvPr>
        </p:nvSpPr>
        <p:spPr/>
        <p:txBody>
          <a:bodyPr/>
          <a:lstStyle/>
          <a:p>
            <a:r>
              <a:rPr lang="en-US"/>
              <a:t>JDBC GetXXX() Methods</a:t>
            </a:r>
          </a:p>
        </p:txBody>
      </p:sp>
      <p:graphicFrame>
        <p:nvGraphicFramePr>
          <p:cNvPr id="1375317" name="Group 85"/>
          <p:cNvGraphicFramePr>
            <a:graphicFrameLocks noGrp="1"/>
          </p:cNvGraphicFramePr>
          <p:nvPr>
            <p:ph idx="1"/>
          </p:nvPr>
        </p:nvGraphicFramePr>
        <p:xfrm>
          <a:off x="228600" y="1219200"/>
          <a:ext cx="8686800" cy="2499359"/>
        </p:xfrm>
        <a:graphic>
          <a:graphicData uri="http://schemas.openxmlformats.org/drawingml/2006/table">
            <a:tbl>
              <a:tblPr/>
              <a:tblGrid>
                <a:gridCol w="2514600"/>
                <a:gridCol w="3352800"/>
                <a:gridCol w="2819400"/>
              </a:tblGrid>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charset="0"/>
                          <a:ea typeface="ＭＳ Ｐゴシック" charset="0"/>
                        </a:rPr>
                        <a:t>SQL data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charset="0"/>
                          <a:ea typeface="ＭＳ Ｐゴシック" charset="0"/>
                        </a:rPr>
                        <a:t>Java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charset="0"/>
                          <a:ea typeface="ＭＳ Ｐゴシック" charset="0"/>
                        </a:rPr>
                        <a:t>GetXXX()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java.sql.Date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getDate()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java.sql.Time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getTime()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TIMESTAMP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Java.sql.Timestamp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getTimeStamp()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endParaRPr lang="en-US"/>
          </a:p>
          <a:p>
            <a:r>
              <a:rPr lang="en-US"/>
              <a:t>IS 257 – Fall 2010	</a:t>
            </a:r>
          </a:p>
        </p:txBody>
      </p:sp>
      <p:sp>
        <p:nvSpPr>
          <p:cNvPr id="1379330" name="Rectangle 2"/>
          <p:cNvSpPr>
            <a:spLocks noGrp="1" noChangeArrowheads="1"/>
          </p:cNvSpPr>
          <p:nvPr>
            <p:ph type="title"/>
          </p:nvPr>
        </p:nvSpPr>
        <p:spPr/>
        <p:txBody>
          <a:bodyPr/>
          <a:lstStyle/>
          <a:p>
            <a:r>
              <a:rPr lang="en-US"/>
              <a:t>Large Object Handling</a:t>
            </a:r>
          </a:p>
        </p:txBody>
      </p:sp>
      <p:sp>
        <p:nvSpPr>
          <p:cNvPr id="1379331" name="Rectangle 3"/>
          <p:cNvSpPr>
            <a:spLocks noGrp="1" noChangeArrowheads="1"/>
          </p:cNvSpPr>
          <p:nvPr>
            <p:ph type="body" idx="1"/>
          </p:nvPr>
        </p:nvSpPr>
        <p:spPr>
          <a:xfrm>
            <a:off x="457200" y="1219200"/>
            <a:ext cx="8229600" cy="2667000"/>
          </a:xfrm>
        </p:spPr>
        <p:txBody>
          <a:bodyPr/>
          <a:lstStyle/>
          <a:p>
            <a:r>
              <a:rPr lang="en-US"/>
              <a:t>Large binary data can be read from a resultset as streams using:</a:t>
            </a:r>
          </a:p>
          <a:p>
            <a:pPr lvl="1"/>
            <a:r>
              <a:rPr lang="en-US"/>
              <a:t>getAsciiStream()</a:t>
            </a:r>
          </a:p>
          <a:p>
            <a:pPr lvl="1"/>
            <a:r>
              <a:rPr lang="en-US"/>
              <a:t>getBinaryStream()</a:t>
            </a:r>
          </a:p>
          <a:p>
            <a:pPr lvl="1"/>
            <a:r>
              <a:rPr lang="en-US"/>
              <a:t>getUnicodeStream()</a:t>
            </a:r>
          </a:p>
        </p:txBody>
      </p:sp>
      <p:sp>
        <p:nvSpPr>
          <p:cNvPr id="1379332" name="Text Box 4"/>
          <p:cNvSpPr txBox="1">
            <a:spLocks noChangeArrowheads="1"/>
          </p:cNvSpPr>
          <p:nvPr/>
        </p:nvSpPr>
        <p:spPr bwMode="auto">
          <a:xfrm>
            <a:off x="0" y="3757613"/>
            <a:ext cx="8804275" cy="311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lnSpc>
                <a:spcPct val="90000"/>
              </a:lnSpc>
            </a:pPr>
            <a:r>
              <a:rPr lang="en-US">
                <a:solidFill>
                  <a:schemeClr val="accent2"/>
                </a:solidFill>
                <a:latin typeface="Times New Roman" charset="0"/>
              </a:rPr>
              <a:t>ResultSet rs = stmt.executeQuery(</a:t>
            </a:r>
            <a:r>
              <a:rPr lang="ja-JP" altLang="en-US">
                <a:solidFill>
                  <a:schemeClr val="accent2"/>
                </a:solidFill>
                <a:latin typeface="Arial"/>
              </a:rPr>
              <a:t>“</a:t>
            </a:r>
            <a:r>
              <a:rPr lang="en-US">
                <a:solidFill>
                  <a:schemeClr val="accent2"/>
                </a:solidFill>
                <a:latin typeface="Times New Roman" charset="0"/>
              </a:rPr>
              <a:t>SELECT IMAGE FROM PICTURES WHERE </a:t>
            </a:r>
          </a:p>
          <a:p>
            <a:pPr algn="l">
              <a:lnSpc>
                <a:spcPct val="90000"/>
              </a:lnSpc>
            </a:pPr>
            <a:r>
              <a:rPr lang="en-US">
                <a:solidFill>
                  <a:schemeClr val="accent2"/>
                </a:solidFill>
                <a:latin typeface="Times New Roman" charset="0"/>
              </a:rPr>
              <a:t>                                                      PID = 1223</a:t>
            </a:r>
            <a:r>
              <a:rPr lang="ja-JP" altLang="en-US">
                <a:solidFill>
                  <a:schemeClr val="accent2"/>
                </a:solidFill>
                <a:latin typeface="Arial"/>
              </a:rPr>
              <a:t>”</a:t>
            </a:r>
            <a:r>
              <a:rPr lang="en-US">
                <a:solidFill>
                  <a:schemeClr val="accent2"/>
                </a:solidFill>
                <a:latin typeface="Times New Roman" charset="0"/>
              </a:rPr>
              <a:t>));</a:t>
            </a:r>
          </a:p>
          <a:p>
            <a:pPr algn="l">
              <a:lnSpc>
                <a:spcPct val="90000"/>
              </a:lnSpc>
            </a:pPr>
            <a:r>
              <a:rPr lang="en-US">
                <a:solidFill>
                  <a:schemeClr val="accent2"/>
                </a:solidFill>
                <a:latin typeface="Times New Roman" charset="0"/>
              </a:rPr>
              <a:t>if (rs.next()) {</a:t>
            </a:r>
          </a:p>
          <a:p>
            <a:pPr algn="l">
              <a:lnSpc>
                <a:spcPct val="90000"/>
              </a:lnSpc>
            </a:pPr>
            <a:r>
              <a:rPr lang="en-US">
                <a:solidFill>
                  <a:schemeClr val="accent2"/>
                </a:solidFill>
                <a:latin typeface="Times New Roman" charset="0"/>
              </a:rPr>
              <a:t>	BufferedInputStream gifData = new BufferedInputSteam(</a:t>
            </a:r>
          </a:p>
          <a:p>
            <a:pPr algn="l">
              <a:lnSpc>
                <a:spcPct val="90000"/>
              </a:lnSpc>
            </a:pPr>
            <a:r>
              <a:rPr lang="en-US">
                <a:solidFill>
                  <a:schemeClr val="accent2"/>
                </a:solidFill>
                <a:latin typeface="Times New Roman" charset="0"/>
              </a:rPr>
              <a:t>                                                                                   rs.getBinaryStream(</a:t>
            </a:r>
            <a:r>
              <a:rPr lang="ja-JP" altLang="en-US">
                <a:solidFill>
                  <a:schemeClr val="accent2"/>
                </a:solidFill>
                <a:latin typeface="Arial"/>
              </a:rPr>
              <a:t>“</a:t>
            </a:r>
            <a:r>
              <a:rPr lang="en-US">
                <a:solidFill>
                  <a:schemeClr val="accent2"/>
                </a:solidFill>
                <a:latin typeface="Times New Roman" charset="0"/>
              </a:rPr>
              <a:t>IMAGE</a:t>
            </a:r>
            <a:r>
              <a:rPr lang="ja-JP" altLang="en-US">
                <a:solidFill>
                  <a:schemeClr val="accent2"/>
                </a:solidFill>
                <a:latin typeface="Arial"/>
              </a:rPr>
              <a:t>”</a:t>
            </a:r>
            <a:r>
              <a:rPr lang="en-US">
                <a:solidFill>
                  <a:schemeClr val="accent2"/>
                </a:solidFill>
                <a:latin typeface="Times New Roman" charset="0"/>
              </a:rPr>
              <a:t>));</a:t>
            </a:r>
          </a:p>
          <a:p>
            <a:pPr algn="l">
              <a:lnSpc>
                <a:spcPct val="90000"/>
              </a:lnSpc>
            </a:pPr>
            <a:r>
              <a:rPr lang="en-US">
                <a:solidFill>
                  <a:schemeClr val="accent2"/>
                </a:solidFill>
                <a:latin typeface="Times New Roman" charset="0"/>
              </a:rPr>
              <a:t>  	byte[] buf = new byte[4*1024]; // 4K buffer</a:t>
            </a:r>
          </a:p>
          <a:p>
            <a:pPr algn="l">
              <a:lnSpc>
                <a:spcPct val="90000"/>
              </a:lnSpc>
            </a:pPr>
            <a:r>
              <a:rPr lang="en-US">
                <a:solidFill>
                  <a:schemeClr val="accent2"/>
                </a:solidFill>
                <a:latin typeface="Times New Roman" charset="0"/>
              </a:rPr>
              <a:t>	int len;</a:t>
            </a:r>
          </a:p>
          <a:p>
            <a:pPr algn="l">
              <a:lnSpc>
                <a:spcPct val="90000"/>
              </a:lnSpc>
            </a:pPr>
            <a:r>
              <a:rPr lang="en-US">
                <a:solidFill>
                  <a:schemeClr val="accent2"/>
                </a:solidFill>
                <a:latin typeface="Times New Roman" charset="0"/>
              </a:rPr>
              <a:t>	while ((len = gifData.read(buf,0,buf.length)) != -1) {</a:t>
            </a:r>
          </a:p>
          <a:p>
            <a:pPr algn="l">
              <a:lnSpc>
                <a:spcPct val="90000"/>
              </a:lnSpc>
            </a:pPr>
            <a:r>
              <a:rPr lang="en-US">
                <a:solidFill>
                  <a:schemeClr val="accent2"/>
                </a:solidFill>
                <a:latin typeface="Times New Roman" charset="0"/>
              </a:rPr>
              <a:t>		out.write(buf, 0, len);</a:t>
            </a:r>
          </a:p>
          <a:p>
            <a:pPr algn="l">
              <a:lnSpc>
                <a:spcPct val="90000"/>
              </a:lnSpc>
            </a:pPr>
            <a:r>
              <a:rPr lang="en-US">
                <a:solidFill>
                  <a:schemeClr val="accent2"/>
                </a:solidFill>
                <a:latin typeface="Times New Roman" charset="0"/>
              </a:rPr>
              <a:t>	}</a:t>
            </a:r>
          </a:p>
          <a:p>
            <a:pPr algn="l">
              <a:lnSpc>
                <a:spcPct val="90000"/>
              </a:lnSpc>
            </a:pPr>
            <a:r>
              <a:rPr lang="en-US">
                <a:solidFill>
                  <a:schemeClr val="accent2"/>
                </a:solidFill>
                <a:latin typeface="Times New Roman" charset="0"/>
              </a:rPr>
              <a:t>}</a:t>
            </a: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380354" name="Rectangle 2"/>
          <p:cNvSpPr>
            <a:spLocks noGrp="1" noChangeArrowheads="1"/>
          </p:cNvSpPr>
          <p:nvPr>
            <p:ph type="title"/>
          </p:nvPr>
        </p:nvSpPr>
        <p:spPr/>
        <p:txBody>
          <a:bodyPr/>
          <a:lstStyle/>
          <a:p>
            <a:r>
              <a:rPr lang="en-US"/>
              <a:t>JDBC Metadata</a:t>
            </a:r>
          </a:p>
        </p:txBody>
      </p:sp>
      <p:sp>
        <p:nvSpPr>
          <p:cNvPr id="1380355" name="Rectangle 3"/>
          <p:cNvSpPr>
            <a:spLocks noGrp="1" noChangeArrowheads="1"/>
          </p:cNvSpPr>
          <p:nvPr>
            <p:ph type="body" idx="1"/>
          </p:nvPr>
        </p:nvSpPr>
        <p:spPr/>
        <p:txBody>
          <a:bodyPr/>
          <a:lstStyle/>
          <a:p>
            <a:r>
              <a:rPr lang="en-US"/>
              <a:t>There are also methods to access the metadata associated with a resultSet</a:t>
            </a:r>
          </a:p>
          <a:p>
            <a:pPr lvl="1"/>
            <a:r>
              <a:rPr lang="en-US"/>
              <a:t>ResultSetMetaData rsmd = rs.getMetaData();</a:t>
            </a:r>
          </a:p>
          <a:p>
            <a:r>
              <a:rPr lang="en-US"/>
              <a:t>Metadata methods include…</a:t>
            </a:r>
          </a:p>
          <a:p>
            <a:pPr lvl="1"/>
            <a:r>
              <a:rPr lang="en-US"/>
              <a:t>getColumnCount();</a:t>
            </a:r>
          </a:p>
          <a:p>
            <a:pPr lvl="1"/>
            <a:r>
              <a:rPr lang="en-US"/>
              <a:t>getColumnLabel(col);</a:t>
            </a:r>
          </a:p>
          <a:p>
            <a:pPr lvl="1"/>
            <a:r>
              <a:rPr lang="en-US"/>
              <a:t>getColumnTypeName(col)</a:t>
            </a: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endParaRPr lang="en-US"/>
          </a:p>
          <a:p>
            <a:r>
              <a:rPr lang="en-US"/>
              <a:t>IS 257 – Fall 2010	</a:t>
            </a:r>
          </a:p>
        </p:txBody>
      </p:sp>
      <p:sp>
        <p:nvSpPr>
          <p:cNvPr id="1505284" name="Rectangle 4"/>
          <p:cNvSpPr>
            <a:spLocks noGrp="1" noChangeArrowheads="1"/>
          </p:cNvSpPr>
          <p:nvPr>
            <p:ph type="title"/>
          </p:nvPr>
        </p:nvSpPr>
        <p:spPr/>
        <p:txBody>
          <a:bodyPr/>
          <a:lstStyle/>
          <a:p>
            <a:r>
              <a:rPr lang="en-US"/>
              <a:t>JDBC access to MySQL</a:t>
            </a:r>
          </a:p>
        </p:txBody>
      </p:sp>
      <p:sp>
        <p:nvSpPr>
          <p:cNvPr id="1505285" name="Rectangle 5"/>
          <p:cNvSpPr>
            <a:spLocks noGrp="1" noChangeArrowheads="1"/>
          </p:cNvSpPr>
          <p:nvPr>
            <p:ph type="body" idx="1"/>
          </p:nvPr>
        </p:nvSpPr>
        <p:spPr/>
        <p:txBody>
          <a:bodyPr/>
          <a:lstStyle/>
          <a:p>
            <a:r>
              <a:rPr lang="en-US"/>
              <a:t>The basic JDBC interface is the same, the only differences are in how the drivers are loaded</a:t>
            </a:r>
          </a:p>
          <a:p>
            <a:pPr lvl="1"/>
            <a:endParaRPr lang="en-US"/>
          </a:p>
          <a:p>
            <a:pPr lvl="1"/>
            <a:endParaRPr lang="en-US"/>
          </a:p>
        </p:txBody>
      </p:sp>
      <p:sp>
        <p:nvSpPr>
          <p:cNvPr id="1505286" name="Text Box 6"/>
          <p:cNvSpPr txBox="1">
            <a:spLocks noChangeArrowheads="1"/>
          </p:cNvSpPr>
          <p:nvPr/>
        </p:nvSpPr>
        <p:spPr bwMode="auto">
          <a:xfrm>
            <a:off x="914400" y="2743200"/>
            <a:ext cx="7167563"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a:solidFill>
                  <a:schemeClr val="accent2"/>
                </a:solidFill>
                <a:latin typeface="Times New Roman" charset="0"/>
              </a:rPr>
              <a:t>public class JDBCTestMysql {</a:t>
            </a:r>
          </a:p>
          <a:p>
            <a:pPr algn="l"/>
            <a:r>
              <a:rPr lang="en-US">
                <a:solidFill>
                  <a:schemeClr val="accent2"/>
                </a:solidFill>
                <a:latin typeface="Times New Roman" charset="0"/>
              </a:rPr>
              <a:t>    public static void main(java.lang.String[] args) {</a:t>
            </a:r>
          </a:p>
          <a:p>
            <a:pPr algn="l"/>
            <a:r>
              <a:rPr lang="en-US">
                <a:solidFill>
                  <a:schemeClr val="accent2"/>
                </a:solidFill>
                <a:latin typeface="Times New Roman" charset="0"/>
              </a:rPr>
              <a:t>	try {</a:t>
            </a:r>
          </a:p>
          <a:p>
            <a:pPr algn="l"/>
            <a:r>
              <a:rPr lang="en-US">
                <a:solidFill>
                  <a:schemeClr val="accent2"/>
                </a:solidFill>
                <a:latin typeface="Times New Roman" charset="0"/>
              </a:rPr>
              <a:t>	    // this is where the driver is loaded</a:t>
            </a:r>
          </a:p>
          <a:p>
            <a:pPr algn="l"/>
            <a:r>
              <a:rPr lang="en-US">
                <a:solidFill>
                  <a:schemeClr val="accent2"/>
                </a:solidFill>
                <a:latin typeface="Times New Roman" charset="0"/>
              </a:rPr>
              <a:t>	    Class.forName("com.mysql.jdbc.Driver").newInstance();</a:t>
            </a:r>
          </a:p>
          <a:p>
            <a:pPr algn="l"/>
            <a:r>
              <a:rPr lang="en-US">
                <a:solidFill>
                  <a:schemeClr val="accent2"/>
                </a:solidFill>
                <a:latin typeface="Times New Roman" charset="0"/>
              </a:rPr>
              <a:t>	}</a:t>
            </a:r>
          </a:p>
          <a:p>
            <a:pPr algn="l"/>
            <a:r>
              <a:rPr lang="en-US">
                <a:solidFill>
                  <a:schemeClr val="accent2"/>
                </a:solidFill>
                <a:latin typeface="Times New Roman" charset="0"/>
              </a:rPr>
              <a:t>	catch (InstantiationException i) {</a:t>
            </a:r>
          </a:p>
          <a:p>
            <a:pPr algn="l"/>
            <a:r>
              <a:rPr lang="en-US">
                <a:solidFill>
                  <a:schemeClr val="accent2"/>
                </a:solidFill>
                <a:latin typeface="Times New Roman" charset="0"/>
              </a:rPr>
              <a:t>	    System.out.println("Unable to load driver Class");</a:t>
            </a:r>
          </a:p>
          <a:p>
            <a:pPr algn="l"/>
            <a:r>
              <a:rPr lang="en-US">
                <a:solidFill>
                  <a:schemeClr val="accent2"/>
                </a:solidFill>
                <a:latin typeface="Times New Roman" charset="0"/>
              </a:rPr>
              <a:t>	    return;</a:t>
            </a:r>
          </a:p>
          <a:p>
            <a:pPr algn="l"/>
            <a:r>
              <a:rPr lang="en-US">
                <a:solidFill>
                  <a:schemeClr val="accent2"/>
                </a:solidFill>
                <a:latin typeface="Times New Roman" charset="0"/>
              </a:rPr>
              <a:t>	}</a:t>
            </a:r>
          </a:p>
          <a:p>
            <a:pPr algn="l"/>
            <a:r>
              <a:rPr lang="en-US">
                <a:solidFill>
                  <a:schemeClr val="accent2"/>
                </a:solidFill>
                <a:latin typeface="Times New Roman" charset="0"/>
              </a:rPr>
              <a:t>	catch (ClassNotFoundException e) {</a:t>
            </a:r>
          </a:p>
          <a:p>
            <a:pPr algn="l"/>
            <a:r>
              <a:rPr lang="en-US">
                <a:solidFill>
                  <a:schemeClr val="accent2"/>
                </a:solidFill>
                <a:latin typeface="Times New Roman" charset="0"/>
              </a:rPr>
              <a:t>	    System.out.println("Unable to load driver Class"); …</a:t>
            </a:r>
          </a:p>
          <a:p>
            <a:pPr algn="l"/>
            <a:r>
              <a:rPr lang="en-US">
                <a:solidFill>
                  <a:schemeClr val="accent2"/>
                </a:solidFill>
                <a:latin typeface="Times New Roman" charset="0"/>
              </a:rPr>
              <a:t>	</a:t>
            </a: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endParaRPr lang="en-US"/>
          </a:p>
          <a:p>
            <a:r>
              <a:rPr lang="en-US"/>
              <a:t>IS 257 – Fall 2010	</a:t>
            </a:r>
          </a:p>
        </p:txBody>
      </p:sp>
      <p:sp>
        <p:nvSpPr>
          <p:cNvPr id="1506306" name="Rectangle 2"/>
          <p:cNvSpPr>
            <a:spLocks noGrp="1" noChangeArrowheads="1"/>
          </p:cNvSpPr>
          <p:nvPr>
            <p:ph type="title"/>
          </p:nvPr>
        </p:nvSpPr>
        <p:spPr/>
        <p:txBody>
          <a:bodyPr/>
          <a:lstStyle/>
          <a:p>
            <a:r>
              <a:rPr lang="en-US"/>
              <a:t>JDBC for MySQL</a:t>
            </a:r>
          </a:p>
        </p:txBody>
      </p:sp>
      <p:sp>
        <p:nvSpPr>
          <p:cNvPr id="1506308" name="Text Box 4"/>
          <p:cNvSpPr txBox="1">
            <a:spLocks noChangeArrowheads="1"/>
          </p:cNvSpPr>
          <p:nvPr/>
        </p:nvSpPr>
        <p:spPr bwMode="auto">
          <a:xfrm>
            <a:off x="0" y="914400"/>
            <a:ext cx="9047163"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endParaRPr lang="en-US">
              <a:latin typeface="Times New Roman" charset="0"/>
            </a:endParaRPr>
          </a:p>
          <a:p>
            <a:pPr algn="l"/>
            <a:r>
              <a:rPr lang="en-US">
                <a:latin typeface="Times New Roman" charset="0"/>
              </a:rPr>
              <a:t>	</a:t>
            </a:r>
            <a:r>
              <a:rPr lang="en-US">
                <a:solidFill>
                  <a:schemeClr val="accent2"/>
                </a:solidFill>
                <a:latin typeface="Times New Roman" charset="0"/>
              </a:rPr>
              <a:t>try {</a:t>
            </a:r>
          </a:p>
          <a:p>
            <a:pPr algn="l"/>
            <a:r>
              <a:rPr lang="en-US">
                <a:solidFill>
                  <a:schemeClr val="accent2"/>
                </a:solidFill>
                <a:latin typeface="Times New Roman" charset="0"/>
              </a:rPr>
              <a:t>	    //All DB access is within the try/catch block...</a:t>
            </a:r>
          </a:p>
          <a:p>
            <a:pPr algn="l"/>
            <a:r>
              <a:rPr lang="en-US">
                <a:solidFill>
                  <a:schemeClr val="accent2"/>
                </a:solidFill>
                <a:latin typeface="Times New Roman" charset="0"/>
              </a:rPr>
              <a:t>	    // make a connection to MySQL on Dream</a:t>
            </a:r>
          </a:p>
          <a:p>
            <a:pPr algn="l"/>
            <a:r>
              <a:rPr lang="en-US">
                <a:solidFill>
                  <a:schemeClr val="accent2"/>
                </a:solidFill>
                <a:latin typeface="Times New Roman" charset="0"/>
              </a:rPr>
              <a:t>	    Connection con = DriverManager.getConnection(</a:t>
            </a:r>
          </a:p>
          <a:p>
            <a:pPr algn="l"/>
            <a:r>
              <a:rPr lang="en-US">
                <a:solidFill>
                  <a:schemeClr val="accent2"/>
                </a:solidFill>
                <a:latin typeface="Times New Roman" charset="0"/>
              </a:rPr>
              <a:t>                                   "jdbc:mysql://localhost/</a:t>
            </a:r>
          </a:p>
          <a:p>
            <a:pPr algn="l"/>
            <a:r>
              <a:rPr lang="en-US">
                <a:solidFill>
                  <a:schemeClr val="accent2"/>
                </a:solidFill>
                <a:latin typeface="Times New Roman" charset="0"/>
              </a:rPr>
              <a:t>    </a:t>
            </a:r>
            <a:r>
              <a:rPr lang="en-US" i="1">
                <a:solidFill>
                  <a:srgbClr val="FF0000"/>
                </a:solidFill>
                <a:latin typeface="Times New Roman" charset="0"/>
              </a:rPr>
              <a:t>(this is really one line)</a:t>
            </a:r>
            <a:r>
              <a:rPr lang="en-US">
                <a:solidFill>
                  <a:schemeClr val="accent2"/>
                </a:solidFill>
                <a:latin typeface="Times New Roman" charset="0"/>
              </a:rPr>
              <a:t>       MyDatabase?user=MyLogin&amp;password=MySQLPW");</a:t>
            </a:r>
          </a:p>
          <a:p>
            <a:pPr algn="l"/>
            <a:r>
              <a:rPr lang="en-US">
                <a:solidFill>
                  <a:schemeClr val="accent2"/>
                </a:solidFill>
                <a:latin typeface="Times New Roman" charset="0"/>
              </a:rPr>
              <a:t>	    // Do an SQL statement...</a:t>
            </a:r>
          </a:p>
          <a:p>
            <a:pPr algn="l"/>
            <a:r>
              <a:rPr lang="en-US">
                <a:solidFill>
                  <a:schemeClr val="accent2"/>
                </a:solidFill>
                <a:latin typeface="Times New Roman" charset="0"/>
              </a:rPr>
              <a:t>	    Statement stmt = con.createStatement();</a:t>
            </a:r>
          </a:p>
          <a:p>
            <a:pPr algn="l"/>
            <a:r>
              <a:rPr lang="en-US">
                <a:solidFill>
                  <a:schemeClr val="accent2"/>
                </a:solidFill>
                <a:latin typeface="Times New Roman" charset="0"/>
              </a:rPr>
              <a:t>	    ResultSet rs = stmt.executeQuery("SELECT NAME FROM DIVECUST");</a:t>
            </a:r>
          </a:p>
          <a:p>
            <a:pPr algn="l"/>
            <a:endParaRPr lang="en-US">
              <a:solidFill>
                <a:schemeClr val="accent2"/>
              </a:solidFill>
              <a:latin typeface="Times New Roman" charset="0"/>
            </a:endParaRPr>
          </a:p>
          <a:p>
            <a:pPr algn="l"/>
            <a:r>
              <a:rPr lang="en-US">
                <a:solidFill>
                  <a:schemeClr val="accent2"/>
                </a:solidFill>
                <a:latin typeface="Times New Roman" charset="0"/>
              </a:rPr>
              <a:t>	</a:t>
            </a:r>
          </a:p>
        </p:txBody>
      </p:sp>
      <p:sp>
        <p:nvSpPr>
          <p:cNvPr id="1506309" name="Rectangle 5"/>
          <p:cNvSpPr>
            <a:spLocks noGrp="1" noChangeArrowheads="1"/>
          </p:cNvSpPr>
          <p:nvPr>
            <p:ph type="body" idx="1"/>
          </p:nvPr>
        </p:nvSpPr>
        <p:spPr/>
        <p:txBody>
          <a:bodyPr/>
          <a:lstStyle/>
          <a:p>
            <a:pPr>
              <a:lnSpc>
                <a:spcPct val="80000"/>
              </a:lnSpc>
            </a:pPr>
            <a:endParaRPr lang="en-US" sz="2800"/>
          </a:p>
          <a:p>
            <a:pPr>
              <a:lnSpc>
                <a:spcPct val="80000"/>
              </a:lnSpc>
            </a:pPr>
            <a:endParaRPr lang="en-US" sz="2800"/>
          </a:p>
          <a:p>
            <a:pPr>
              <a:lnSpc>
                <a:spcPct val="80000"/>
              </a:lnSpc>
            </a:pPr>
            <a:endParaRPr lang="en-US" sz="2800"/>
          </a:p>
          <a:p>
            <a:pPr>
              <a:lnSpc>
                <a:spcPct val="80000"/>
              </a:lnSpc>
            </a:pPr>
            <a:endParaRPr lang="en-US" sz="2800"/>
          </a:p>
          <a:p>
            <a:pPr>
              <a:lnSpc>
                <a:spcPct val="80000"/>
              </a:lnSpc>
            </a:pPr>
            <a:endParaRPr lang="en-US" sz="2800"/>
          </a:p>
          <a:p>
            <a:pPr>
              <a:lnSpc>
                <a:spcPct val="80000"/>
              </a:lnSpc>
            </a:pPr>
            <a:endParaRPr lang="en-US" sz="2800"/>
          </a:p>
          <a:p>
            <a:pPr>
              <a:lnSpc>
                <a:spcPct val="80000"/>
              </a:lnSpc>
            </a:pPr>
            <a:endParaRPr lang="en-US" sz="2800"/>
          </a:p>
          <a:p>
            <a:pPr>
              <a:lnSpc>
                <a:spcPct val="80000"/>
              </a:lnSpc>
            </a:pPr>
            <a:r>
              <a:rPr lang="en-US" sz="2800"/>
              <a:t>Otherwise everything is the same as in the Oracle example</a:t>
            </a:r>
          </a:p>
          <a:p>
            <a:pPr>
              <a:lnSpc>
                <a:spcPct val="80000"/>
              </a:lnSpc>
            </a:pPr>
            <a:r>
              <a:rPr lang="en-US" sz="2800"/>
              <a:t>For connecting to the machine you  are running the program on, you can use </a:t>
            </a:r>
            <a:r>
              <a:rPr lang="ja-JP" altLang="en-US" sz="2800">
                <a:latin typeface="Arial"/>
              </a:rPr>
              <a:t>“</a:t>
            </a:r>
            <a:r>
              <a:rPr lang="en-US" sz="2800"/>
              <a:t>localhost</a:t>
            </a:r>
            <a:r>
              <a:rPr lang="ja-JP" altLang="en-US" sz="2800">
                <a:latin typeface="Arial"/>
              </a:rPr>
              <a:t>”</a:t>
            </a:r>
            <a:r>
              <a:rPr lang="en-US" sz="2800"/>
              <a:t> instead of the machine name </a:t>
            </a: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572866" name="Rectangle 2"/>
          <p:cNvSpPr>
            <a:spLocks noGrp="1" noChangeArrowheads="1"/>
          </p:cNvSpPr>
          <p:nvPr>
            <p:ph type="title"/>
          </p:nvPr>
        </p:nvSpPr>
        <p:spPr/>
        <p:txBody>
          <a:bodyPr/>
          <a:lstStyle/>
          <a:p>
            <a:r>
              <a:rPr lang="en-US"/>
              <a:t>Demo – JDBC for MySQL</a:t>
            </a:r>
          </a:p>
        </p:txBody>
      </p:sp>
      <p:sp>
        <p:nvSpPr>
          <p:cNvPr id="1572867" name="Rectangle 3"/>
          <p:cNvSpPr>
            <a:spLocks noGrp="1" noChangeArrowheads="1"/>
          </p:cNvSpPr>
          <p:nvPr>
            <p:ph type="body" idx="1"/>
          </p:nvPr>
        </p:nvSpPr>
        <p:spPr/>
        <p:txBody>
          <a:bodyPr/>
          <a:lstStyle/>
          <a:p>
            <a:r>
              <a:rPr lang="en-US"/>
              <a:t>Demo of JDBC code on Harbinger</a:t>
            </a:r>
          </a:p>
          <a:p>
            <a:r>
              <a:rPr lang="en-US"/>
              <a:t>Code is available on class web site</a:t>
            </a:r>
          </a:p>
          <a:p>
            <a:pPr>
              <a:buFontTx/>
              <a:buNone/>
            </a:pPr>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387522" name="Rectangle 2"/>
          <p:cNvSpPr>
            <a:spLocks noGrp="1" noChangeArrowheads="1"/>
          </p:cNvSpPr>
          <p:nvPr>
            <p:ph type="title"/>
          </p:nvPr>
        </p:nvSpPr>
        <p:spPr/>
        <p:txBody>
          <a:bodyPr/>
          <a:lstStyle/>
          <a:p>
            <a:r>
              <a:rPr lang="en-US" sz="3200"/>
              <a:t>Object-Relational SQL in ORACLE</a:t>
            </a:r>
          </a:p>
        </p:txBody>
      </p:sp>
      <p:sp>
        <p:nvSpPr>
          <p:cNvPr id="1387523" name="Rectangle 3"/>
          <p:cNvSpPr>
            <a:spLocks noGrp="1" noChangeArrowheads="1"/>
          </p:cNvSpPr>
          <p:nvPr>
            <p:ph type="body" idx="1"/>
          </p:nvPr>
        </p:nvSpPr>
        <p:spPr/>
        <p:txBody>
          <a:bodyPr/>
          <a:lstStyle/>
          <a:p>
            <a:r>
              <a:rPr lang="en-US"/>
              <a:t>CREATE (OR REPLACE) TYPE typename AS OBJECT (attr_name, attr_type, …);</a:t>
            </a:r>
          </a:p>
          <a:p>
            <a:endParaRPr lang="en-US"/>
          </a:p>
          <a:p>
            <a:r>
              <a:rPr lang="en-US"/>
              <a:t>CREATE TABLE OF typename;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388546" name="Rectangle 2"/>
          <p:cNvSpPr>
            <a:spLocks noGrp="1" noChangeArrowheads="1"/>
          </p:cNvSpPr>
          <p:nvPr>
            <p:ph type="title"/>
          </p:nvPr>
        </p:nvSpPr>
        <p:spPr/>
        <p:txBody>
          <a:bodyPr/>
          <a:lstStyle/>
          <a:p>
            <a:r>
              <a:rPr lang="en-US"/>
              <a:t>Example</a:t>
            </a:r>
          </a:p>
        </p:txBody>
      </p:sp>
      <p:sp>
        <p:nvSpPr>
          <p:cNvPr id="1388547" name="Rectangle 3"/>
          <p:cNvSpPr>
            <a:spLocks noGrp="1" noChangeArrowheads="1"/>
          </p:cNvSpPr>
          <p:nvPr>
            <p:ph type="body" idx="1"/>
          </p:nvPr>
        </p:nvSpPr>
        <p:spPr/>
        <p:txBody>
          <a:bodyPr/>
          <a:lstStyle/>
          <a:p>
            <a:r>
              <a:rPr lang="en-US">
                <a:solidFill>
                  <a:srgbClr val="FF3300"/>
                </a:solidFill>
              </a:rPr>
              <a:t>CREATE TYPE ANIMAL_TY AS OBJECT  (Breed VARCHAR2(25), Name VARCHAR2(25), Birthdate DATE);</a:t>
            </a:r>
          </a:p>
          <a:p>
            <a:r>
              <a:rPr lang="en-US"/>
              <a:t>Creates a new type</a:t>
            </a:r>
          </a:p>
          <a:p>
            <a:r>
              <a:rPr lang="en-US">
                <a:solidFill>
                  <a:srgbClr val="FF3300"/>
                </a:solidFill>
              </a:rPr>
              <a:t>CREATE TABLE Animal of Animal_ty;</a:t>
            </a:r>
          </a:p>
          <a:p>
            <a:r>
              <a:rPr lang="en-US"/>
              <a:t>Creates </a:t>
            </a:r>
            <a:r>
              <a:rPr lang="ja-JP" altLang="en-US">
                <a:latin typeface="Arial"/>
              </a:rPr>
              <a:t>“</a:t>
            </a:r>
            <a:r>
              <a:rPr lang="en-US"/>
              <a:t>Object Table</a:t>
            </a:r>
            <a:r>
              <a:rPr lang="ja-JP" altLang="en-US">
                <a:latin typeface="Arial"/>
              </a:rPr>
              <a:t>”</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389570" name="Rectangle 2"/>
          <p:cNvSpPr>
            <a:spLocks noGrp="1" noChangeArrowheads="1"/>
          </p:cNvSpPr>
          <p:nvPr>
            <p:ph type="title"/>
          </p:nvPr>
        </p:nvSpPr>
        <p:spPr/>
        <p:txBody>
          <a:bodyPr/>
          <a:lstStyle/>
          <a:p>
            <a:r>
              <a:rPr lang="en-US"/>
              <a:t>Constructor Functions</a:t>
            </a:r>
          </a:p>
        </p:txBody>
      </p:sp>
      <p:sp>
        <p:nvSpPr>
          <p:cNvPr id="1389571" name="Rectangle 3"/>
          <p:cNvSpPr>
            <a:spLocks noGrp="1" noChangeArrowheads="1"/>
          </p:cNvSpPr>
          <p:nvPr>
            <p:ph type="body" idx="1"/>
          </p:nvPr>
        </p:nvSpPr>
        <p:spPr/>
        <p:txBody>
          <a:bodyPr/>
          <a:lstStyle/>
          <a:p>
            <a:r>
              <a:rPr lang="en-US">
                <a:solidFill>
                  <a:srgbClr val="FF0000"/>
                </a:solidFill>
              </a:rPr>
              <a:t>INSERT INTO Animal values (ANIMAL_TY(</a:t>
            </a:r>
            <a:r>
              <a:rPr lang="ja-JP" altLang="en-US">
                <a:solidFill>
                  <a:srgbClr val="FF0000"/>
                </a:solidFill>
                <a:latin typeface="Arial"/>
              </a:rPr>
              <a:t>‘</a:t>
            </a:r>
            <a:r>
              <a:rPr lang="en-US">
                <a:solidFill>
                  <a:srgbClr val="FF0000"/>
                </a:solidFill>
              </a:rPr>
              <a:t>Mule</a:t>
            </a:r>
            <a:r>
              <a:rPr lang="ja-JP" altLang="en-US">
                <a:solidFill>
                  <a:srgbClr val="FF0000"/>
                </a:solidFill>
                <a:latin typeface="Arial"/>
              </a:rPr>
              <a:t>’</a:t>
            </a:r>
            <a:r>
              <a:rPr lang="en-US">
                <a:solidFill>
                  <a:srgbClr val="FF0000"/>
                </a:solidFill>
              </a:rPr>
              <a:t>, </a:t>
            </a:r>
            <a:r>
              <a:rPr lang="ja-JP" altLang="en-US">
                <a:solidFill>
                  <a:srgbClr val="FF0000"/>
                </a:solidFill>
                <a:latin typeface="Arial"/>
              </a:rPr>
              <a:t>‘</a:t>
            </a:r>
            <a:r>
              <a:rPr lang="en-US">
                <a:solidFill>
                  <a:srgbClr val="FF0000"/>
                </a:solidFill>
              </a:rPr>
              <a:t>Frances</a:t>
            </a:r>
            <a:r>
              <a:rPr lang="ja-JP" altLang="en-US">
                <a:solidFill>
                  <a:srgbClr val="FF0000"/>
                </a:solidFill>
                <a:latin typeface="Arial"/>
              </a:rPr>
              <a:t>’</a:t>
            </a:r>
            <a:r>
              <a:rPr lang="en-US">
                <a:solidFill>
                  <a:srgbClr val="FF0000"/>
                </a:solidFill>
              </a:rPr>
              <a:t>, TO_DATE(</a:t>
            </a:r>
            <a:r>
              <a:rPr lang="ja-JP" altLang="en-US">
                <a:solidFill>
                  <a:srgbClr val="FF0000"/>
                </a:solidFill>
                <a:latin typeface="Arial"/>
              </a:rPr>
              <a:t>‘</a:t>
            </a:r>
            <a:r>
              <a:rPr lang="en-US">
                <a:solidFill>
                  <a:srgbClr val="FF0000"/>
                </a:solidFill>
              </a:rPr>
              <a:t>01-APR-1997</a:t>
            </a:r>
            <a:r>
              <a:rPr lang="ja-JP" altLang="en-US">
                <a:solidFill>
                  <a:srgbClr val="FF0000"/>
                </a:solidFill>
                <a:latin typeface="Arial"/>
              </a:rPr>
              <a:t>’</a:t>
            </a:r>
            <a:r>
              <a:rPr lang="en-US">
                <a:solidFill>
                  <a:srgbClr val="FF0000"/>
                </a:solidFill>
              </a:rPr>
              <a:t>, </a:t>
            </a:r>
            <a:r>
              <a:rPr lang="ja-JP" altLang="en-US">
                <a:solidFill>
                  <a:srgbClr val="FF0000"/>
                </a:solidFill>
                <a:latin typeface="Arial"/>
              </a:rPr>
              <a:t>‘</a:t>
            </a:r>
            <a:r>
              <a:rPr lang="en-US">
                <a:solidFill>
                  <a:srgbClr val="FF0000"/>
                </a:solidFill>
              </a:rPr>
              <a:t>DD-MM-YYYY</a:t>
            </a:r>
            <a:r>
              <a:rPr lang="ja-JP" altLang="en-US">
                <a:solidFill>
                  <a:srgbClr val="FF0000"/>
                </a:solidFill>
                <a:latin typeface="Arial"/>
              </a:rPr>
              <a:t>’</a:t>
            </a:r>
            <a:r>
              <a:rPr lang="en-US">
                <a:solidFill>
                  <a:srgbClr val="FF0000"/>
                </a:solidFill>
              </a:rPr>
              <a:t>)));</a:t>
            </a:r>
          </a:p>
          <a:p>
            <a:r>
              <a:rPr lang="en-US"/>
              <a:t>Insert a new ANIMAL_TY object into the table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2010	</a:t>
            </a:r>
          </a:p>
        </p:txBody>
      </p:sp>
      <p:sp>
        <p:nvSpPr>
          <p:cNvPr id="1402882" name="Rectangle 2"/>
          <p:cNvSpPr>
            <a:spLocks noGrp="1" noChangeArrowheads="1"/>
          </p:cNvSpPr>
          <p:nvPr>
            <p:ph type="title"/>
          </p:nvPr>
        </p:nvSpPr>
        <p:spPr/>
        <p:txBody>
          <a:bodyPr/>
          <a:lstStyle/>
          <a:p>
            <a:r>
              <a:rPr lang="en-US"/>
              <a:t>PostgreSQL Classes</a:t>
            </a:r>
          </a:p>
        </p:txBody>
      </p:sp>
      <p:sp>
        <p:nvSpPr>
          <p:cNvPr id="1402883" name="Rectangle 3"/>
          <p:cNvSpPr>
            <a:spLocks noGrp="1" noChangeArrowheads="1"/>
          </p:cNvSpPr>
          <p:nvPr>
            <p:ph type="body" idx="1"/>
          </p:nvPr>
        </p:nvSpPr>
        <p:spPr/>
        <p:txBody>
          <a:bodyPr/>
          <a:lstStyle/>
          <a:p>
            <a:r>
              <a:rPr lang="en-US" sz="2800"/>
              <a:t>The fundamental notion in Postgres is that of a class, which is a named collection of object instances. Each instance has the same collection of named attributes, and each attribute is of a specific type. Furthermore, each instance has a permanent object identifier (OID) that is unique throughout the installation. Because SQL syntax refers to tables, we will use the terms table and class interchangeably. Likewise, an SQL row is an instance and SQL columns are attributes.</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3342</TotalTime>
  <Words>3544</Words>
  <Application>Microsoft Macintosh PowerPoint</Application>
  <PresentationFormat>On-screen Show (4:3)</PresentationFormat>
  <Paragraphs>693</Paragraphs>
  <Slides>55</Slides>
  <Notes>55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Default Design</vt:lpstr>
      <vt:lpstr>JDBC and Java Access to DBMS </vt:lpstr>
      <vt:lpstr>Lecture Outline</vt:lpstr>
      <vt:lpstr>Lecture Outline</vt:lpstr>
      <vt:lpstr>Object Relational Data Model</vt:lpstr>
      <vt:lpstr>Object Relational Extended SQL (Illustra)</vt:lpstr>
      <vt:lpstr>Object-Relational SQL in ORACLE</vt:lpstr>
      <vt:lpstr>Example</vt:lpstr>
      <vt:lpstr>Constructor Functions</vt:lpstr>
      <vt:lpstr>PostgreSQL Classes</vt:lpstr>
      <vt:lpstr>Creating a Class</vt:lpstr>
      <vt:lpstr>PostgreSQL</vt:lpstr>
      <vt:lpstr>Inheritance</vt:lpstr>
      <vt:lpstr>Inheritance</vt:lpstr>
      <vt:lpstr>Non-Atomic Values - Arrays</vt:lpstr>
      <vt:lpstr>PostgreSQL Extensibility</vt:lpstr>
      <vt:lpstr>Postgres System Catalogs</vt:lpstr>
      <vt:lpstr>User Defined Functions</vt:lpstr>
      <vt:lpstr>Simple SQL Function</vt:lpstr>
      <vt:lpstr>A more complex function</vt:lpstr>
      <vt:lpstr>SQL Functions on Composite Types </vt:lpstr>
      <vt:lpstr>SQL Functions on Composite Types</vt:lpstr>
      <vt:lpstr>External Functions</vt:lpstr>
      <vt:lpstr>Creating new Types</vt:lpstr>
      <vt:lpstr>New Type Definition</vt:lpstr>
      <vt:lpstr>New Type Definition</vt:lpstr>
      <vt:lpstr>New Type Definition Example</vt:lpstr>
      <vt:lpstr>New Type Definition Example</vt:lpstr>
      <vt:lpstr>New Type Definition Example</vt:lpstr>
      <vt:lpstr>New Type Definition Example</vt:lpstr>
      <vt:lpstr>Operator extensions</vt:lpstr>
      <vt:lpstr>Now we can do…</vt:lpstr>
      <vt:lpstr>Creating new Aggregates</vt:lpstr>
      <vt:lpstr>Rules System</vt:lpstr>
      <vt:lpstr>Views as Rules</vt:lpstr>
      <vt:lpstr>Extensions to Indexing</vt:lpstr>
      <vt:lpstr>Indexing in OO/OR Systems</vt:lpstr>
      <vt:lpstr>GiST Approach</vt:lpstr>
      <vt:lpstr>GiST Applications</vt:lpstr>
      <vt:lpstr>Lecture Outline</vt:lpstr>
      <vt:lpstr>Java and JDBC</vt:lpstr>
      <vt:lpstr>JDBC Architecture</vt:lpstr>
      <vt:lpstr>JDBC</vt:lpstr>
      <vt:lpstr>JDBC Simple Java Implementation</vt:lpstr>
      <vt:lpstr>JDBC Simple Java Impl.</vt:lpstr>
      <vt:lpstr>JDBC Simple Java Impl.</vt:lpstr>
      <vt:lpstr>JDBC</vt:lpstr>
      <vt:lpstr>JDBC Resultset methods</vt:lpstr>
      <vt:lpstr>JDBC “GetXXX()” methods</vt:lpstr>
      <vt:lpstr>JDBC GetXXX() Methods</vt:lpstr>
      <vt:lpstr>JDBC GetXXX() Methods</vt:lpstr>
      <vt:lpstr>Large Object Handling</vt:lpstr>
      <vt:lpstr>JDBC Metadata</vt:lpstr>
      <vt:lpstr>JDBC access to MySQL</vt:lpstr>
      <vt:lpstr>JDBC for MySQL</vt:lpstr>
      <vt:lpstr>Demo – JDBC for MySQL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190</cp:revision>
  <dcterms:created xsi:type="dcterms:W3CDTF">2002-08-26T07:08:49Z</dcterms:created>
  <dcterms:modified xsi:type="dcterms:W3CDTF">2012-10-25T17:00:35Z</dcterms:modified>
</cp:coreProperties>
</file>