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embeddings/oleObject1.bin" ContentType="application/vnd.openxmlformats-officedocument.oleObject"/>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handoutMasterIdLst>
    <p:handoutMasterId r:id="rId57"/>
  </p:handoutMasterIdLst>
  <p:sldIdLst>
    <p:sldId id="444" r:id="rId2"/>
    <p:sldId id="503" r:id="rId3"/>
    <p:sldId id="504" r:id="rId4"/>
    <p:sldId id="494" r:id="rId5"/>
    <p:sldId id="501" r:id="rId6"/>
    <p:sldId id="535" r:id="rId7"/>
    <p:sldId id="536" r:id="rId8"/>
    <p:sldId id="537" r:id="rId9"/>
    <p:sldId id="538" r:id="rId10"/>
    <p:sldId id="539" r:id="rId11"/>
    <p:sldId id="540" r:id="rId12"/>
    <p:sldId id="502" r:id="rId13"/>
    <p:sldId id="520" r:id="rId14"/>
    <p:sldId id="450" r:id="rId15"/>
    <p:sldId id="451" r:id="rId16"/>
    <p:sldId id="522" r:id="rId17"/>
    <p:sldId id="452" r:id="rId18"/>
    <p:sldId id="453" r:id="rId19"/>
    <p:sldId id="454" r:id="rId20"/>
    <p:sldId id="455" r:id="rId21"/>
    <p:sldId id="525" r:id="rId22"/>
    <p:sldId id="456" r:id="rId23"/>
    <p:sldId id="457" r:id="rId24"/>
    <p:sldId id="458" r:id="rId25"/>
    <p:sldId id="459" r:id="rId26"/>
    <p:sldId id="460" r:id="rId27"/>
    <p:sldId id="461" r:id="rId28"/>
    <p:sldId id="523" r:id="rId29"/>
    <p:sldId id="526" r:id="rId30"/>
    <p:sldId id="527" r:id="rId31"/>
    <p:sldId id="524" r:id="rId32"/>
    <p:sldId id="466" r:id="rId33"/>
    <p:sldId id="467" r:id="rId34"/>
    <p:sldId id="468" r:id="rId35"/>
    <p:sldId id="469" r:id="rId36"/>
    <p:sldId id="470" r:id="rId37"/>
    <p:sldId id="471" r:id="rId38"/>
    <p:sldId id="472" r:id="rId39"/>
    <p:sldId id="473" r:id="rId40"/>
    <p:sldId id="474" r:id="rId41"/>
    <p:sldId id="475" r:id="rId42"/>
    <p:sldId id="476" r:id="rId43"/>
    <p:sldId id="477" r:id="rId44"/>
    <p:sldId id="478" r:id="rId45"/>
    <p:sldId id="479" r:id="rId46"/>
    <p:sldId id="480" r:id="rId47"/>
    <p:sldId id="481" r:id="rId48"/>
    <p:sldId id="482" r:id="rId49"/>
    <p:sldId id="483" r:id="rId50"/>
    <p:sldId id="484" r:id="rId51"/>
    <p:sldId id="485" r:id="rId52"/>
    <p:sldId id="533" r:id="rId53"/>
    <p:sldId id="534" r:id="rId54"/>
    <p:sldId id="486" r:id="rId55"/>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3" autoAdjust="0"/>
    <p:restoredTop sz="97269" autoAdjust="0"/>
  </p:normalViewPr>
  <p:slideViewPr>
    <p:cSldViewPr>
      <p:cViewPr varScale="1">
        <p:scale>
          <a:sx n="112" d="100"/>
          <a:sy n="112" d="100"/>
        </p:scale>
        <p:origin x="-9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21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A11646-B1A5-5941-9726-31D3C300BC9A}" type="datetimeFigureOut">
              <a:rPr lang="en-US" smtClean="0"/>
              <a:t>8/27/12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2B2B82-422A-4F40-9F09-4358BF9BC385}" type="slidenum">
              <a:rPr lang="en-US" smtClean="0"/>
              <a:t>‹#›</a:t>
            </a:fld>
            <a:endParaRPr lang="en-US"/>
          </a:p>
        </p:txBody>
      </p:sp>
    </p:spTree>
    <p:extLst>
      <p:ext uri="{BB962C8B-B14F-4D97-AF65-F5344CB8AC3E}">
        <p14:creationId xmlns:p14="http://schemas.microsoft.com/office/powerpoint/2010/main" val="483541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DD178828-414E-B046-BBC5-3ECA6A7689BE}" type="slidenum">
              <a:rPr lang="en-US"/>
              <a:pPr/>
              <a:t>‹#›</a:t>
            </a:fld>
            <a:endParaRPr lang="en-US"/>
          </a:p>
        </p:txBody>
      </p:sp>
    </p:spTree>
    <p:extLst>
      <p:ext uri="{BB962C8B-B14F-4D97-AF65-F5344CB8AC3E}">
        <p14:creationId xmlns:p14="http://schemas.microsoft.com/office/powerpoint/2010/main" val="369560734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8012D2-13F7-5046-BA2C-9EC2E9CDC826}" type="slidenum">
              <a:rPr lang="en-US"/>
              <a:pPr/>
              <a:t>1</a:t>
            </a:fld>
            <a:endParaRPr lang="en-US"/>
          </a:p>
        </p:txBody>
      </p:sp>
      <p:sp>
        <p:nvSpPr>
          <p:cNvPr id="381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1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377ACA-5C97-874D-A3DC-EB2CB6A53D40}" type="slidenum">
              <a:rPr lang="en-US"/>
              <a:pPr/>
              <a:t>10</a:t>
            </a:fld>
            <a:endParaRPr lang="en-US"/>
          </a:p>
        </p:txBody>
      </p:sp>
      <p:sp>
        <p:nvSpPr>
          <p:cNvPr id="287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7BBDD-AE2C-C84D-BFB5-E7B2571AB6AE}" type="slidenum">
              <a:rPr lang="en-US"/>
              <a:pPr/>
              <a:t>11</a:t>
            </a:fld>
            <a:endParaRPr lang="en-US"/>
          </a:p>
        </p:txBody>
      </p:sp>
      <p:sp>
        <p:nvSpPr>
          <p:cNvPr id="289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C88A7D-775D-F944-9E44-ECB9F75D0B74}" type="slidenum">
              <a:rPr lang="en-US"/>
              <a:pPr/>
              <a:t>12</a:t>
            </a:fld>
            <a:endParaRPr lang="en-US"/>
          </a:p>
        </p:txBody>
      </p:sp>
      <p:sp>
        <p:nvSpPr>
          <p:cNvPr id="388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8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1EC8A-D9CB-1746-9058-EB7D4CBF6093}" type="slidenum">
              <a:rPr lang="en-US"/>
              <a:pPr/>
              <a:t>13</a:t>
            </a:fld>
            <a:endParaRPr lang="en-US"/>
          </a:p>
        </p:txBody>
      </p:sp>
      <p:sp>
        <p:nvSpPr>
          <p:cNvPr id="395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D09B9C-7E01-1149-9505-C6052590735F}" type="slidenum">
              <a:rPr lang="en-US"/>
              <a:pPr/>
              <a:t>14</a:t>
            </a:fld>
            <a:endParaRPr lang="en-US"/>
          </a:p>
        </p:txBody>
      </p:sp>
      <p:sp>
        <p:nvSpPr>
          <p:cNvPr id="396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7F003-E62B-A447-A425-F58686DA61E9}" type="slidenum">
              <a:rPr lang="en-US"/>
              <a:pPr/>
              <a:t>15</a:t>
            </a:fld>
            <a:endParaRPr lang="en-US"/>
          </a:p>
        </p:txBody>
      </p:sp>
      <p:sp>
        <p:nvSpPr>
          <p:cNvPr id="397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9B1FB2-85ED-DE4C-929F-AE0BF3C797AA}" type="slidenum">
              <a:rPr lang="en-US"/>
              <a:pPr/>
              <a:t>16</a:t>
            </a:fld>
            <a:endParaRPr lang="en-US"/>
          </a:p>
        </p:txBody>
      </p:sp>
      <p:sp>
        <p:nvSpPr>
          <p:cNvPr id="398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A32DB7-B88B-A84F-9217-3E5A7EB964B8}" type="slidenum">
              <a:rPr lang="en-US"/>
              <a:pPr/>
              <a:t>17</a:t>
            </a:fld>
            <a:endParaRPr lang="en-US"/>
          </a:p>
        </p:txBody>
      </p:sp>
      <p:sp>
        <p:nvSpPr>
          <p:cNvPr id="399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365F45-4474-1247-9538-FE5D9E61F959}" type="slidenum">
              <a:rPr lang="en-US"/>
              <a:pPr/>
              <a:t>18</a:t>
            </a:fld>
            <a:endParaRPr lang="en-US"/>
          </a:p>
        </p:txBody>
      </p:sp>
      <p:sp>
        <p:nvSpPr>
          <p:cNvPr id="400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12A481-787E-1F40-B957-4990BE41AF59}" type="slidenum">
              <a:rPr lang="en-US"/>
              <a:pPr/>
              <a:t>19</a:t>
            </a:fld>
            <a:endParaRPr lang="en-US"/>
          </a:p>
        </p:txBody>
      </p:sp>
      <p:sp>
        <p:nvSpPr>
          <p:cNvPr id="401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1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F02C-25C0-C542-BB5B-3C1E85E96AE7}" type="slidenum">
              <a:rPr lang="en-US"/>
              <a:pPr/>
              <a:t>2</a:t>
            </a:fld>
            <a:endParaRPr lang="en-US"/>
          </a:p>
        </p:txBody>
      </p:sp>
      <p:sp>
        <p:nvSpPr>
          <p:cNvPr id="382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77E943-2710-D842-B332-2258074ABC52}" type="slidenum">
              <a:rPr lang="en-US"/>
              <a:pPr/>
              <a:t>20</a:t>
            </a:fld>
            <a:endParaRPr lang="en-US"/>
          </a:p>
        </p:txBody>
      </p:sp>
      <p:sp>
        <p:nvSpPr>
          <p:cNvPr id="402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AE6D3-69CF-C94E-86C1-3A52D197DBA2}" type="slidenum">
              <a:rPr lang="en-US"/>
              <a:pPr/>
              <a:t>21</a:t>
            </a:fld>
            <a:endParaRPr lang="en-US"/>
          </a:p>
        </p:txBody>
      </p:sp>
      <p:sp>
        <p:nvSpPr>
          <p:cNvPr id="436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9829A-3C0C-E34B-AD90-BD964EFF1F61}" type="slidenum">
              <a:rPr lang="en-US"/>
              <a:pPr/>
              <a:t>22</a:t>
            </a:fld>
            <a:endParaRPr lang="en-US"/>
          </a:p>
        </p:txBody>
      </p:sp>
      <p:sp>
        <p:nvSpPr>
          <p:cNvPr id="403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3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EAE50A-23C0-524A-889F-B57E132A41D6}" type="slidenum">
              <a:rPr lang="en-US"/>
              <a:pPr/>
              <a:t>23</a:t>
            </a:fld>
            <a:endParaRPr lang="en-US"/>
          </a:p>
        </p:txBody>
      </p:sp>
      <p:sp>
        <p:nvSpPr>
          <p:cNvPr id="404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C1201-F18D-2145-B238-4DC4730B14FB}" type="slidenum">
              <a:rPr lang="en-US"/>
              <a:pPr/>
              <a:t>24</a:t>
            </a:fld>
            <a:endParaRPr lang="en-US"/>
          </a:p>
        </p:txBody>
      </p:sp>
      <p:sp>
        <p:nvSpPr>
          <p:cNvPr id="405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633F1-532D-8B49-AEF3-ECA3B03CA2D8}" type="slidenum">
              <a:rPr lang="en-US"/>
              <a:pPr/>
              <a:t>25</a:t>
            </a:fld>
            <a:endParaRPr lang="en-US"/>
          </a:p>
        </p:txBody>
      </p:sp>
      <p:sp>
        <p:nvSpPr>
          <p:cNvPr id="406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88484C-9391-0C47-8502-CED1EBB1C42B}" type="slidenum">
              <a:rPr lang="en-US"/>
              <a:pPr/>
              <a:t>26</a:t>
            </a:fld>
            <a:endParaRPr lang="en-US"/>
          </a:p>
        </p:txBody>
      </p:sp>
      <p:sp>
        <p:nvSpPr>
          <p:cNvPr id="407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7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1FD36E-0142-9147-9783-D38E5B053DAF}" type="slidenum">
              <a:rPr lang="en-US"/>
              <a:pPr/>
              <a:t>27</a:t>
            </a:fld>
            <a:endParaRPr lang="en-US"/>
          </a:p>
        </p:txBody>
      </p:sp>
      <p:sp>
        <p:nvSpPr>
          <p:cNvPr id="408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A58DBE-40A1-1544-B907-7960F5E9CE18}" type="slidenum">
              <a:rPr lang="en-US"/>
              <a:pPr/>
              <a:t>28</a:t>
            </a:fld>
            <a:endParaRPr lang="en-US"/>
          </a:p>
        </p:txBody>
      </p:sp>
      <p:sp>
        <p:nvSpPr>
          <p:cNvPr id="409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9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1F76E9-4064-5342-9C16-8925F52A5A18}" type="slidenum">
              <a:rPr lang="en-US"/>
              <a:pPr/>
              <a:t>29</a:t>
            </a:fld>
            <a:endParaRPr lang="en-US"/>
          </a:p>
        </p:txBody>
      </p:sp>
      <p:sp>
        <p:nvSpPr>
          <p:cNvPr id="439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737D70-0E73-DD4E-A099-A063E6660BC8}" type="slidenum">
              <a:rPr lang="en-US"/>
              <a:pPr/>
              <a:t>3</a:t>
            </a:fld>
            <a:endParaRPr lang="en-US"/>
          </a:p>
        </p:txBody>
      </p:sp>
      <p:sp>
        <p:nvSpPr>
          <p:cNvPr id="385026"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50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AC03C-0C7C-0F40-91EB-ECC8BF48DBE0}" type="slidenum">
              <a:rPr lang="en-US"/>
              <a:pPr/>
              <a:t>30</a:t>
            </a:fld>
            <a:endParaRPr lang="en-US"/>
          </a:p>
        </p:txBody>
      </p:sp>
      <p:sp>
        <p:nvSpPr>
          <p:cNvPr id="441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441D72-9528-A943-BAE1-C75AE9951185}" type="slidenum">
              <a:rPr lang="en-US"/>
              <a:pPr/>
              <a:t>31</a:t>
            </a:fld>
            <a:endParaRPr lang="en-US"/>
          </a:p>
        </p:txBody>
      </p:sp>
      <p:sp>
        <p:nvSpPr>
          <p:cNvPr id="412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FD8FD8-AB6B-EA4C-8457-FC308817E506}" type="slidenum">
              <a:rPr lang="en-US"/>
              <a:pPr/>
              <a:t>32</a:t>
            </a:fld>
            <a:endParaRPr lang="en-US"/>
          </a:p>
        </p:txBody>
      </p:sp>
      <p:sp>
        <p:nvSpPr>
          <p:cNvPr id="413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39884-D27F-BA4D-B093-DB1B0DCC0411}" type="slidenum">
              <a:rPr lang="en-US"/>
              <a:pPr/>
              <a:t>33</a:t>
            </a:fld>
            <a:endParaRPr lang="en-US"/>
          </a:p>
        </p:txBody>
      </p:sp>
      <p:sp>
        <p:nvSpPr>
          <p:cNvPr id="414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FFBC8-05B0-C447-AEE2-81D93CF1ABF9}" type="slidenum">
              <a:rPr lang="en-US"/>
              <a:pPr/>
              <a:t>34</a:t>
            </a:fld>
            <a:endParaRPr lang="en-US"/>
          </a:p>
        </p:txBody>
      </p:sp>
      <p:sp>
        <p:nvSpPr>
          <p:cNvPr id="415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5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078CCC-3D45-DD4A-9281-B36BC29710A6}" type="slidenum">
              <a:rPr lang="en-US"/>
              <a:pPr/>
              <a:t>35</a:t>
            </a:fld>
            <a:endParaRPr lang="en-US"/>
          </a:p>
        </p:txBody>
      </p:sp>
      <p:sp>
        <p:nvSpPr>
          <p:cNvPr id="416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C0F567-EA39-CA49-A0F6-D98D7BE78EE3}" type="slidenum">
              <a:rPr lang="en-US"/>
              <a:pPr/>
              <a:t>36</a:t>
            </a:fld>
            <a:endParaRPr lang="en-US"/>
          </a:p>
        </p:txBody>
      </p:sp>
      <p:sp>
        <p:nvSpPr>
          <p:cNvPr id="417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55B97-8E66-8744-87AA-70989D10EFB4}" type="slidenum">
              <a:rPr lang="en-US"/>
              <a:pPr/>
              <a:t>37</a:t>
            </a:fld>
            <a:endParaRPr lang="en-US"/>
          </a:p>
        </p:txBody>
      </p:sp>
      <p:sp>
        <p:nvSpPr>
          <p:cNvPr id="418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84A91-5855-5E4C-B895-31A1B8C5DF97}" type="slidenum">
              <a:rPr lang="en-US"/>
              <a:pPr/>
              <a:t>38</a:t>
            </a:fld>
            <a:endParaRPr lang="en-US"/>
          </a:p>
        </p:txBody>
      </p:sp>
      <p:sp>
        <p:nvSpPr>
          <p:cNvPr id="419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3ADD8-CFB5-A14C-8081-804D66A5B9AD}" type="slidenum">
              <a:rPr lang="en-US"/>
              <a:pPr/>
              <a:t>39</a:t>
            </a:fld>
            <a:endParaRPr lang="en-US"/>
          </a:p>
        </p:txBody>
      </p:sp>
      <p:sp>
        <p:nvSpPr>
          <p:cNvPr id="420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44BD0-D48D-8246-A2BC-334C2EFDEF00}" type="slidenum">
              <a:rPr lang="en-US"/>
              <a:pPr/>
              <a:t>4</a:t>
            </a:fld>
            <a:endParaRPr lang="en-US"/>
          </a:p>
        </p:txBody>
      </p:sp>
      <p:sp>
        <p:nvSpPr>
          <p:cNvPr id="386050"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605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84541-0AD4-484E-9C09-71CFCD9CEC7B}" type="slidenum">
              <a:rPr lang="en-US"/>
              <a:pPr/>
              <a:t>40</a:t>
            </a:fld>
            <a:endParaRPr lang="en-US"/>
          </a:p>
        </p:txBody>
      </p:sp>
      <p:sp>
        <p:nvSpPr>
          <p:cNvPr id="421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4F234-5BE5-2E49-8BCA-8B551D83B008}" type="slidenum">
              <a:rPr lang="en-US"/>
              <a:pPr/>
              <a:t>41</a:t>
            </a:fld>
            <a:endParaRPr lang="en-US"/>
          </a:p>
        </p:txBody>
      </p:sp>
      <p:sp>
        <p:nvSpPr>
          <p:cNvPr id="422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5555A-1131-D544-A923-E644B843AEE5}" type="slidenum">
              <a:rPr lang="en-US"/>
              <a:pPr/>
              <a:t>42</a:t>
            </a:fld>
            <a:endParaRPr lang="en-US"/>
          </a:p>
        </p:txBody>
      </p:sp>
      <p:sp>
        <p:nvSpPr>
          <p:cNvPr id="423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E89A1F-AE98-4143-9247-E00B52913938}" type="slidenum">
              <a:rPr lang="en-US"/>
              <a:pPr/>
              <a:t>43</a:t>
            </a:fld>
            <a:endParaRPr lang="en-US"/>
          </a:p>
        </p:txBody>
      </p:sp>
      <p:sp>
        <p:nvSpPr>
          <p:cNvPr id="424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1F436-279E-4D48-9DCA-FC1DC8EC9476}" type="slidenum">
              <a:rPr lang="en-US"/>
              <a:pPr/>
              <a:t>44</a:t>
            </a:fld>
            <a:endParaRPr lang="en-US"/>
          </a:p>
        </p:txBody>
      </p:sp>
      <p:sp>
        <p:nvSpPr>
          <p:cNvPr id="425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5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41C52-CCE3-C04D-B956-FF9153325E45}" type="slidenum">
              <a:rPr lang="en-US"/>
              <a:pPr/>
              <a:t>45</a:t>
            </a:fld>
            <a:endParaRPr lang="en-US"/>
          </a:p>
        </p:txBody>
      </p:sp>
      <p:sp>
        <p:nvSpPr>
          <p:cNvPr id="427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ACF42-30B4-BB44-8134-B7CB1493E9CA}" type="slidenum">
              <a:rPr lang="en-US"/>
              <a:pPr/>
              <a:t>46</a:t>
            </a:fld>
            <a:endParaRPr lang="en-US"/>
          </a:p>
        </p:txBody>
      </p:sp>
      <p:sp>
        <p:nvSpPr>
          <p:cNvPr id="428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1759BB-0747-8442-86D0-99D8EDAA1106}" type="slidenum">
              <a:rPr lang="en-US"/>
              <a:pPr/>
              <a:t>47</a:t>
            </a:fld>
            <a:endParaRPr lang="en-US"/>
          </a:p>
        </p:txBody>
      </p:sp>
      <p:sp>
        <p:nvSpPr>
          <p:cNvPr id="429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4EBB5-10C9-9E4F-8ABE-DD5282A4C26A}" type="slidenum">
              <a:rPr lang="en-US"/>
              <a:pPr/>
              <a:t>48</a:t>
            </a:fld>
            <a:endParaRPr lang="en-US"/>
          </a:p>
        </p:txBody>
      </p:sp>
      <p:sp>
        <p:nvSpPr>
          <p:cNvPr id="430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545990-5F83-CB4D-A98A-E3FA4868AFD2}" type="slidenum">
              <a:rPr lang="en-US"/>
              <a:pPr/>
              <a:t>49</a:t>
            </a:fld>
            <a:endParaRPr lang="en-US"/>
          </a:p>
        </p:txBody>
      </p:sp>
      <p:sp>
        <p:nvSpPr>
          <p:cNvPr id="431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EBCD66-4C91-BC45-BD0C-6EAB0756F6BF}" type="slidenum">
              <a:rPr lang="en-US"/>
              <a:pPr/>
              <a:t>5</a:t>
            </a:fld>
            <a:endParaRPr lang="en-US"/>
          </a:p>
        </p:txBody>
      </p:sp>
      <p:sp>
        <p:nvSpPr>
          <p:cNvPr id="387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7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EABB2-D17E-EB42-8350-02EDFCFD526D}" type="slidenum">
              <a:rPr lang="en-US"/>
              <a:pPr/>
              <a:t>50</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18FE4-0C96-D641-9A93-9E57CADBC750}" type="slidenum">
              <a:rPr lang="en-US"/>
              <a:pPr/>
              <a:t>51</a:t>
            </a:fld>
            <a:endParaRPr lang="en-US"/>
          </a:p>
        </p:txBody>
      </p:sp>
      <p:sp>
        <p:nvSpPr>
          <p:cNvPr id="43315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315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D76B6-F5BA-4149-8EFE-F7215DC95D19}" type="slidenum">
              <a:rPr lang="en-US"/>
              <a:pPr/>
              <a:t>52</a:t>
            </a:fld>
            <a:endParaRPr lang="en-US"/>
          </a:p>
        </p:txBody>
      </p:sp>
      <p:sp>
        <p:nvSpPr>
          <p:cNvPr id="453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F7AC71-1986-CD45-8481-248C1FC96FB0}" type="slidenum">
              <a:rPr lang="en-US"/>
              <a:pPr/>
              <a:t>53</a:t>
            </a:fld>
            <a:endParaRPr lang="en-US"/>
          </a:p>
        </p:txBody>
      </p:sp>
      <p:sp>
        <p:nvSpPr>
          <p:cNvPr id="455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08255-DFDF-2D4F-A672-0BBA1E165F75}" type="slidenum">
              <a:rPr lang="en-US"/>
              <a:pPr/>
              <a:t>54</a:t>
            </a:fld>
            <a:endParaRPr lang="en-US"/>
          </a:p>
        </p:txBody>
      </p:sp>
      <p:sp>
        <p:nvSpPr>
          <p:cNvPr id="434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EABC87-2345-E742-A641-229F4E082686}" type="slidenum">
              <a:rPr lang="en-US"/>
              <a:pPr/>
              <a:t>6</a:t>
            </a:fld>
            <a:endParaRPr lang="en-US"/>
          </a:p>
        </p:txBody>
      </p:sp>
      <p:sp>
        <p:nvSpPr>
          <p:cNvPr id="27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B40DD-949D-0E4D-B638-E72F28EEDA09}" type="slidenum">
              <a:rPr lang="en-US"/>
              <a:pPr/>
              <a:t>7</a:t>
            </a:fld>
            <a:endParaRPr lang="en-US"/>
          </a:p>
        </p:txBody>
      </p:sp>
      <p:sp>
        <p:nvSpPr>
          <p:cNvPr id="281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FB6357-9C04-7A47-8719-69A5A6E507BC}" type="slidenum">
              <a:rPr lang="en-US"/>
              <a:pPr/>
              <a:t>8</a:t>
            </a:fld>
            <a:endParaRPr lang="en-US"/>
          </a:p>
        </p:txBody>
      </p:sp>
      <p:sp>
        <p:nvSpPr>
          <p:cNvPr id="283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E3CAA-B396-AE42-B684-BE1380EB5897}" type="slidenum">
              <a:rPr lang="en-US"/>
              <a:pPr/>
              <a:t>9</a:t>
            </a:fld>
            <a:endParaRPr lang="en-US"/>
          </a:p>
        </p:txBody>
      </p:sp>
      <p:sp>
        <p:nvSpPr>
          <p:cNvPr id="285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28997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155910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408687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21358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400351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423141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357885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426494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32443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277147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I257 - Fall 2012</a:t>
            </a:r>
            <a:endParaRPr lang="en-US"/>
          </a:p>
        </p:txBody>
      </p:sp>
    </p:spTree>
    <p:extLst>
      <p:ext uri="{BB962C8B-B14F-4D97-AF65-F5344CB8AC3E}">
        <p14:creationId xmlns:p14="http://schemas.microsoft.com/office/powerpoint/2010/main" val="29838298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I257 - Fall 2012</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a:solidFill>
                <a:srgbClr val="FFFFFF"/>
              </a:solidFill>
              <a:latin typeface="Futura Md BT" charset="0"/>
            </a:endParaRPr>
          </a:p>
          <a:p>
            <a:pPr algn="r"/>
            <a:r>
              <a:rPr lang="en-US" sz="1000" b="1">
                <a:solidFill>
                  <a:srgbClr val="FFFFFF"/>
                </a:solidFill>
                <a:latin typeface="Futura Md BT" charset="0"/>
              </a:rPr>
              <a:t>2011.08.30 - SLIDE </a:t>
            </a:r>
            <a:fld id="{89F0B518-3AD9-2442-83D3-9C799F4C7BB6}" type="slidenum">
              <a:rPr lang="en-US" sz="1000" b="1">
                <a:solidFill>
                  <a:srgbClr val="FFFFFF"/>
                </a:solidFill>
                <a:latin typeface="Futura Md BT" charset="0"/>
              </a:rPr>
              <a:pPr algn="r"/>
              <a:t>‹#›</a:t>
            </a:fld>
            <a:r>
              <a:rPr lang="en-US" sz="1000" b="1">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1.bin"/><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297988" name="Rectangle 4"/>
          <p:cNvSpPr>
            <a:spLocks noGrp="1" noChangeArrowheads="1"/>
          </p:cNvSpPr>
          <p:nvPr>
            <p:ph type="ctrTitle"/>
          </p:nvPr>
        </p:nvSpPr>
        <p:spPr>
          <a:xfrm>
            <a:off x="762000" y="1828800"/>
            <a:ext cx="7772400" cy="1143000"/>
          </a:xfrm>
        </p:spPr>
        <p:txBody>
          <a:bodyPr/>
          <a:lstStyle/>
          <a:p>
            <a:pPr algn="ctr"/>
            <a:r>
              <a:rPr lang="en-US">
                <a:solidFill>
                  <a:schemeClr val="tx1"/>
                </a:solidFill>
              </a:rPr>
              <a:t>Information Systems Planning and the Database Design Process</a:t>
            </a:r>
          </a:p>
        </p:txBody>
      </p:sp>
      <p:sp>
        <p:nvSpPr>
          <p:cNvPr id="297989" name="Rectangle 5"/>
          <p:cNvSpPr>
            <a:spLocks noGrp="1" noChangeArrowheads="1"/>
          </p:cNvSpPr>
          <p:nvPr>
            <p:ph type="subTitle" idx="1"/>
          </p:nvPr>
        </p:nvSpPr>
        <p:spPr>
          <a:xfrm>
            <a:off x="1447800" y="3581400"/>
            <a:ext cx="6400800" cy="1752600"/>
          </a:xfrm>
        </p:spPr>
        <p:txBody>
          <a:bodyPr/>
          <a:lstStyle/>
          <a:p>
            <a:r>
              <a:rPr lang="en-US"/>
              <a:t>Ray R. Larson</a:t>
            </a:r>
          </a:p>
          <a:p>
            <a:r>
              <a:rPr lang="en-US"/>
              <a:t>University of California, Berkeley</a:t>
            </a:r>
          </a:p>
          <a:p>
            <a:r>
              <a:rPr lang="en-US"/>
              <a:t>School of Information</a:t>
            </a:r>
          </a:p>
          <a:p>
            <a:r>
              <a:rPr lang="en-US"/>
              <a:t>I 257: Database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t>Operations</a:t>
            </a:r>
          </a:p>
        </p:txBody>
      </p:sp>
      <p:sp>
        <p:nvSpPr>
          <p:cNvPr id="286723" name="Rectangle 3"/>
          <p:cNvSpPr>
            <a:spLocks noGrp="1" noChangeArrowheads="1"/>
          </p:cNvSpPr>
          <p:nvPr>
            <p:ph type="body" idx="1"/>
          </p:nvPr>
        </p:nvSpPr>
        <p:spPr/>
        <p:txBody>
          <a:bodyPr/>
          <a:lstStyle/>
          <a:p>
            <a:r>
              <a:rPr lang="en-US"/>
              <a:t>All applications run full-scale</a:t>
            </a:r>
          </a:p>
          <a:p>
            <a:r>
              <a:rPr lang="en-US"/>
              <a:t>Privacy, security, access control must be in place.</a:t>
            </a:r>
          </a:p>
          <a:p>
            <a:r>
              <a:rPr lang="en-US"/>
              <a:t>Recovery and Backup procedures must be established and used</a:t>
            </a:r>
          </a:p>
        </p:txBody>
      </p:sp>
    </p:spTree>
    <p:extLst>
      <p:ext uri="{BB962C8B-B14F-4D97-AF65-F5344CB8AC3E}">
        <p14:creationId xmlns:p14="http://schemas.microsoft.com/office/powerpoint/2010/main" val="26435027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3600"/>
              <a:t>Growth, Change &amp; Maintenance</a:t>
            </a:r>
          </a:p>
        </p:txBody>
      </p:sp>
      <p:sp>
        <p:nvSpPr>
          <p:cNvPr id="288771" name="Rectangle 3"/>
          <p:cNvSpPr>
            <a:spLocks noGrp="1" noChangeArrowheads="1"/>
          </p:cNvSpPr>
          <p:nvPr>
            <p:ph type="body" idx="1"/>
          </p:nvPr>
        </p:nvSpPr>
        <p:spPr/>
        <p:txBody>
          <a:bodyPr/>
          <a:lstStyle/>
          <a:p>
            <a:r>
              <a:rPr lang="en-US"/>
              <a:t>Change is a way of life</a:t>
            </a:r>
          </a:p>
          <a:p>
            <a:pPr lvl="1"/>
            <a:r>
              <a:rPr lang="en-US"/>
              <a:t>Applications, data requirements, reports, etc. will all change as new needs and requirements are found</a:t>
            </a:r>
          </a:p>
          <a:p>
            <a:pPr lvl="1"/>
            <a:r>
              <a:rPr lang="en-US"/>
              <a:t>The Database and applications and will need to be modified to meet the needs of changes</a:t>
            </a:r>
          </a:p>
        </p:txBody>
      </p:sp>
    </p:spTree>
    <p:extLst>
      <p:ext uri="{BB962C8B-B14F-4D97-AF65-F5344CB8AC3E}">
        <p14:creationId xmlns:p14="http://schemas.microsoft.com/office/powerpoint/2010/main" val="29858342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r>
              <a:rPr lang="en-US" smtClean="0"/>
              <a:t>I257 - Fall 2012</a:t>
            </a:r>
            <a:endParaRPr lang="en-US"/>
          </a:p>
        </p:txBody>
      </p:sp>
      <p:sp>
        <p:nvSpPr>
          <p:cNvPr id="357378" name="Rectangle 2"/>
          <p:cNvSpPr>
            <a:spLocks noGrp="1" noChangeArrowheads="1"/>
          </p:cNvSpPr>
          <p:nvPr>
            <p:ph type="title"/>
          </p:nvPr>
        </p:nvSpPr>
        <p:spPr/>
        <p:txBody>
          <a:bodyPr/>
          <a:lstStyle/>
          <a:p>
            <a:r>
              <a:rPr lang="en-US" sz="3600"/>
              <a:t>Another View of the Life Cycle</a:t>
            </a:r>
          </a:p>
        </p:txBody>
      </p:sp>
      <p:sp>
        <p:nvSpPr>
          <p:cNvPr id="357379" name="Oval 3"/>
          <p:cNvSpPr>
            <a:spLocks noChangeArrowheads="1"/>
          </p:cNvSpPr>
          <p:nvPr/>
        </p:nvSpPr>
        <p:spPr bwMode="auto">
          <a:xfrm>
            <a:off x="4267200" y="20574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Operations</a:t>
            </a:r>
          </a:p>
          <a:p>
            <a:pPr eaLnBrk="0" hangingPunct="0"/>
            <a:r>
              <a:rPr lang="en-US"/>
              <a:t>5</a:t>
            </a:r>
            <a:endParaRPr lang="en-US">
              <a:solidFill>
                <a:schemeClr val="accent1"/>
              </a:solidFill>
            </a:endParaRPr>
          </a:p>
        </p:txBody>
      </p:sp>
      <p:sp>
        <p:nvSpPr>
          <p:cNvPr id="357380" name="Oval 4"/>
          <p:cNvSpPr>
            <a:spLocks noChangeArrowheads="1"/>
          </p:cNvSpPr>
          <p:nvPr/>
        </p:nvSpPr>
        <p:spPr bwMode="auto">
          <a:xfrm>
            <a:off x="3048000" y="32004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Conversion</a:t>
            </a:r>
          </a:p>
          <a:p>
            <a:pPr eaLnBrk="0" hangingPunct="0"/>
            <a:r>
              <a:rPr lang="en-US"/>
              <a:t>3</a:t>
            </a:r>
          </a:p>
        </p:txBody>
      </p:sp>
      <p:sp>
        <p:nvSpPr>
          <p:cNvPr id="357381" name="Oval 5"/>
          <p:cNvSpPr>
            <a:spLocks noChangeArrowheads="1"/>
          </p:cNvSpPr>
          <p:nvPr/>
        </p:nvSpPr>
        <p:spPr bwMode="auto">
          <a:xfrm>
            <a:off x="1752600" y="29718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Physical</a:t>
            </a:r>
          </a:p>
          <a:p>
            <a:pPr eaLnBrk="0" hangingPunct="0"/>
            <a:r>
              <a:rPr lang="en-US"/>
              <a:t>Creation</a:t>
            </a:r>
          </a:p>
          <a:p>
            <a:pPr eaLnBrk="0" hangingPunct="0"/>
            <a:r>
              <a:rPr lang="en-US"/>
              <a:t>2</a:t>
            </a:r>
          </a:p>
        </p:txBody>
      </p:sp>
      <p:sp>
        <p:nvSpPr>
          <p:cNvPr id="357382" name="Oval 6"/>
          <p:cNvSpPr>
            <a:spLocks noChangeArrowheads="1"/>
          </p:cNvSpPr>
          <p:nvPr/>
        </p:nvSpPr>
        <p:spPr bwMode="auto">
          <a:xfrm>
            <a:off x="4343400" y="33528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Growth, </a:t>
            </a:r>
          </a:p>
          <a:p>
            <a:pPr eaLnBrk="0" hangingPunct="0"/>
            <a:r>
              <a:rPr lang="en-US"/>
              <a:t>Change</a:t>
            </a:r>
          </a:p>
          <a:p>
            <a:pPr eaLnBrk="0" hangingPunct="0"/>
            <a:r>
              <a:rPr lang="en-US"/>
              <a:t>6</a:t>
            </a:r>
          </a:p>
        </p:txBody>
      </p:sp>
      <p:sp>
        <p:nvSpPr>
          <p:cNvPr id="357383" name="Oval 7"/>
          <p:cNvSpPr>
            <a:spLocks noChangeArrowheads="1"/>
          </p:cNvSpPr>
          <p:nvPr/>
        </p:nvSpPr>
        <p:spPr bwMode="auto">
          <a:xfrm>
            <a:off x="2743200" y="19812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Integration</a:t>
            </a:r>
          </a:p>
          <a:p>
            <a:pPr eaLnBrk="0" hangingPunct="0"/>
            <a:r>
              <a:rPr lang="en-US"/>
              <a:t>4</a:t>
            </a:r>
          </a:p>
          <a:p>
            <a:pPr eaLnBrk="0" hangingPunct="0"/>
            <a:endParaRPr lang="en-US"/>
          </a:p>
          <a:p>
            <a:pPr eaLnBrk="0" hangingPunct="0"/>
            <a:endParaRPr lang="en-US"/>
          </a:p>
        </p:txBody>
      </p:sp>
      <p:sp>
        <p:nvSpPr>
          <p:cNvPr id="357384" name="Oval 8"/>
          <p:cNvSpPr>
            <a:spLocks noChangeArrowheads="1"/>
          </p:cNvSpPr>
          <p:nvPr/>
        </p:nvSpPr>
        <p:spPr bwMode="auto">
          <a:xfrm>
            <a:off x="2819400" y="2590800"/>
            <a:ext cx="1828800" cy="1828800"/>
          </a:xfrm>
          <a:prstGeom prst="ellipse">
            <a:avLst/>
          </a:prstGeom>
          <a:noFill/>
          <a:ln w="190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Design</a:t>
            </a:r>
          </a:p>
          <a:p>
            <a:pPr eaLnBrk="0" hangingPunct="0"/>
            <a:r>
              <a:rPr lang="en-US"/>
              <a:t>1</a:t>
            </a:r>
            <a:endParaRPr lang="en-US">
              <a:solidFill>
                <a:schemeClr val="accent1"/>
              </a:solidFill>
            </a:endParaRPr>
          </a:p>
        </p:txBody>
      </p:sp>
      <p:cxnSp>
        <p:nvCxnSpPr>
          <p:cNvPr id="357385" name="AutoShape 9"/>
          <p:cNvCxnSpPr>
            <a:cxnSpLocks noChangeShapeType="1"/>
            <a:stCxn id="357381" idx="4"/>
            <a:endCxn id="357382" idx="4"/>
          </p:cNvCxnSpPr>
          <p:nvPr/>
        </p:nvCxnSpPr>
        <p:spPr bwMode="auto">
          <a:xfrm rot="16200000" flipH="1">
            <a:off x="3771900" y="3705225"/>
            <a:ext cx="381000" cy="2590800"/>
          </a:xfrm>
          <a:prstGeom prst="curvedConnector3">
            <a:avLst>
              <a:gd name="adj1" fmla="val 247912"/>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7386" name="AutoShape 10"/>
          <p:cNvCxnSpPr>
            <a:cxnSpLocks noChangeShapeType="1"/>
            <a:stCxn id="357383" idx="0"/>
            <a:endCxn id="357382" idx="6"/>
          </p:cNvCxnSpPr>
          <p:nvPr/>
        </p:nvCxnSpPr>
        <p:spPr bwMode="auto">
          <a:xfrm rot="5400000" flipV="1">
            <a:off x="3771900" y="1857375"/>
            <a:ext cx="2295525" cy="2524125"/>
          </a:xfrm>
          <a:prstGeom prst="curvedConnector4">
            <a:avLst>
              <a:gd name="adj1" fmla="val -20542"/>
              <a:gd name="adj2" fmla="val 119685"/>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75810" name="Rectangle 2"/>
          <p:cNvSpPr>
            <a:spLocks noGrp="1" noChangeArrowheads="1"/>
          </p:cNvSpPr>
          <p:nvPr>
            <p:ph type="title"/>
          </p:nvPr>
        </p:nvSpPr>
        <p:spPr/>
        <p:txBody>
          <a:bodyPr/>
          <a:lstStyle/>
          <a:p>
            <a:r>
              <a:rPr lang="en-US"/>
              <a:t>Lecture Outline</a:t>
            </a:r>
          </a:p>
        </p:txBody>
      </p:sp>
      <p:sp>
        <p:nvSpPr>
          <p:cNvPr id="375811" name="Rectangle 3"/>
          <p:cNvSpPr>
            <a:spLocks noGrp="1" noChangeArrowheads="1"/>
          </p:cNvSpPr>
          <p:nvPr>
            <p:ph type="body" idx="1"/>
          </p:nvPr>
        </p:nvSpPr>
        <p:spPr>
          <a:ln>
            <a:solidFill>
              <a:schemeClr val="bg2"/>
            </a:solidFill>
            <a:miter lim="800000"/>
            <a:headEnd/>
            <a:tailEnd/>
          </a:ln>
        </p:spPr>
        <p:txBody>
          <a:bodyPr/>
          <a:lstStyle/>
          <a:p>
            <a:r>
              <a:rPr lang="en-US" sz="3600">
                <a:solidFill>
                  <a:srgbClr val="CCCCCC"/>
                </a:solidFill>
              </a:rPr>
              <a:t>Review</a:t>
            </a:r>
          </a:p>
          <a:p>
            <a:pPr lvl="1"/>
            <a:r>
              <a:rPr lang="en-US" sz="3200">
                <a:solidFill>
                  <a:srgbClr val="CCCCCC"/>
                </a:solidFill>
              </a:rPr>
              <a:t>Database Life Cycle</a:t>
            </a:r>
          </a:p>
          <a:p>
            <a:r>
              <a:rPr lang="en-US"/>
              <a:t>Information Systems Planning</a:t>
            </a:r>
          </a:p>
          <a:p>
            <a:r>
              <a:rPr lang="en-US">
                <a:solidFill>
                  <a:srgbClr val="CCCCCC"/>
                </a:solidFill>
              </a:rPr>
              <a:t>Information Systems Architecture</a:t>
            </a:r>
          </a:p>
          <a:p>
            <a:r>
              <a:rPr lang="en-US">
                <a:solidFill>
                  <a:srgbClr val="CCCCCC"/>
                </a:solidFill>
              </a:rPr>
              <a:t>Information Engineering</a:t>
            </a:r>
          </a:p>
          <a:p>
            <a:r>
              <a:rPr lang="en-US">
                <a:solidFill>
                  <a:srgbClr val="CCCCCC"/>
                </a:solidFill>
              </a:rPr>
              <a:t>Database Design</a:t>
            </a:r>
          </a:p>
          <a:p>
            <a:r>
              <a:rPr lang="en-US" sz="3600">
                <a:solidFill>
                  <a:srgbClr val="CCCCCC"/>
                </a:solidFill>
              </a:rPr>
              <a:t>Dive Shop DB in Access</a:t>
            </a:r>
          </a:p>
          <a:p>
            <a:pPr>
              <a:buFontTx/>
              <a:buNone/>
            </a:pPr>
            <a:endParaRPr lang="en-US" sz="3600">
              <a:solidFill>
                <a:srgbClr val="CCCCCC"/>
              </a:solidFill>
            </a:endParaRP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04130" name="Rectangle 2"/>
          <p:cNvSpPr>
            <a:spLocks noGrp="1" noChangeArrowheads="1"/>
          </p:cNvSpPr>
          <p:nvPr>
            <p:ph type="title"/>
          </p:nvPr>
        </p:nvSpPr>
        <p:spPr/>
        <p:txBody>
          <a:bodyPr/>
          <a:lstStyle/>
          <a:p>
            <a:r>
              <a:rPr lang="en-US" sz="3600"/>
              <a:t>Information Systems Planning</a:t>
            </a:r>
          </a:p>
        </p:txBody>
      </p:sp>
      <p:sp>
        <p:nvSpPr>
          <p:cNvPr id="304131" name="Rectangle 3"/>
          <p:cNvSpPr>
            <a:spLocks noGrp="1" noChangeArrowheads="1"/>
          </p:cNvSpPr>
          <p:nvPr>
            <p:ph type="body" idx="1"/>
          </p:nvPr>
        </p:nvSpPr>
        <p:spPr/>
        <p:txBody>
          <a:bodyPr/>
          <a:lstStyle/>
          <a:p>
            <a:r>
              <a:rPr lang="en-US"/>
              <a:t>Scope of IS is now the entire organization</a:t>
            </a:r>
          </a:p>
          <a:p>
            <a:r>
              <a:rPr lang="en-US"/>
              <a:t>Sometimes called </a:t>
            </a:r>
            <a:r>
              <a:rPr lang="ja-JP" altLang="en-US">
                <a:latin typeface="Arial"/>
              </a:rPr>
              <a:t>“</a:t>
            </a:r>
            <a:r>
              <a:rPr lang="en-US"/>
              <a:t>enterprise-wide</a:t>
            </a:r>
            <a:r>
              <a:rPr lang="ja-JP" altLang="en-US">
                <a:latin typeface="Arial"/>
              </a:rPr>
              <a:t>”</a:t>
            </a:r>
            <a:r>
              <a:rPr lang="en-US"/>
              <a:t> computing or </a:t>
            </a:r>
            <a:r>
              <a:rPr lang="ja-JP" altLang="en-US">
                <a:latin typeface="Arial"/>
              </a:rPr>
              <a:t>“</a:t>
            </a:r>
            <a:r>
              <a:rPr lang="en-US"/>
              <a:t>Information Architecture</a:t>
            </a:r>
            <a:r>
              <a:rPr lang="ja-JP" altLang="en-US">
                <a:latin typeface="Arial"/>
              </a:rPr>
              <a:t>”</a:t>
            </a:r>
            <a:endParaRPr lang="en-US"/>
          </a:p>
          <a:p>
            <a:r>
              <a:rPr lang="en-US"/>
              <a:t>Problem: isolated groups in an organization start their own databases and it becomes impossible to find out who has what information, where there are overlaps, and to assess the accuracy of the information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05156" name="Rectangle 4"/>
          <p:cNvSpPr>
            <a:spLocks noGrp="1" noChangeArrowheads="1"/>
          </p:cNvSpPr>
          <p:nvPr>
            <p:ph type="title"/>
          </p:nvPr>
        </p:nvSpPr>
        <p:spPr/>
        <p:txBody>
          <a:bodyPr/>
          <a:lstStyle/>
          <a:p>
            <a:r>
              <a:rPr lang="en-US"/>
              <a:t>Information Systems Planning</a:t>
            </a:r>
          </a:p>
        </p:txBody>
      </p:sp>
      <p:sp>
        <p:nvSpPr>
          <p:cNvPr id="305157" name="Rectangle 5"/>
          <p:cNvSpPr>
            <a:spLocks noGrp="1" noChangeArrowheads="1"/>
          </p:cNvSpPr>
          <p:nvPr>
            <p:ph type="body" idx="1"/>
          </p:nvPr>
        </p:nvSpPr>
        <p:spPr/>
        <p:txBody>
          <a:bodyPr/>
          <a:lstStyle/>
          <a:p>
            <a:r>
              <a:rPr lang="en-US"/>
              <a:t>To support enterprise-wide computing, there must be enterprise-wide information planning</a:t>
            </a:r>
          </a:p>
          <a:p>
            <a:r>
              <a:rPr lang="en-US"/>
              <a:t>One framework for thinking about and planning for enterprise-wide computing is an </a:t>
            </a:r>
            <a:r>
              <a:rPr lang="en-US" i="1"/>
              <a:t>Information Systems Architecture</a:t>
            </a:r>
            <a:r>
              <a:rPr lang="en-US"/>
              <a:t> or ISA</a:t>
            </a:r>
          </a:p>
          <a:p>
            <a:r>
              <a:rPr lang="en-US"/>
              <a:t>Most organizations do </a:t>
            </a:r>
            <a:r>
              <a:rPr lang="en-US" b="1" i="1"/>
              <a:t>NOT</a:t>
            </a:r>
            <a:r>
              <a:rPr lang="en-US"/>
              <a:t> have such an architecture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78882" name="Rectangle 2"/>
          <p:cNvSpPr>
            <a:spLocks noGrp="1" noChangeArrowheads="1"/>
          </p:cNvSpPr>
          <p:nvPr>
            <p:ph type="title"/>
          </p:nvPr>
        </p:nvSpPr>
        <p:spPr/>
        <p:txBody>
          <a:bodyPr/>
          <a:lstStyle/>
          <a:p>
            <a:r>
              <a:rPr lang="en-US"/>
              <a:t>Lecture Outline</a:t>
            </a:r>
          </a:p>
        </p:txBody>
      </p:sp>
      <p:sp>
        <p:nvSpPr>
          <p:cNvPr id="378883" name="Rectangle 3"/>
          <p:cNvSpPr>
            <a:spLocks noGrp="1" noChangeArrowheads="1"/>
          </p:cNvSpPr>
          <p:nvPr>
            <p:ph type="body" idx="1"/>
          </p:nvPr>
        </p:nvSpPr>
        <p:spPr>
          <a:ln>
            <a:solidFill>
              <a:schemeClr val="bg2"/>
            </a:solidFill>
            <a:miter lim="800000"/>
            <a:headEnd/>
            <a:tailEnd/>
          </a:ln>
        </p:spPr>
        <p:txBody>
          <a:bodyPr/>
          <a:lstStyle/>
          <a:p>
            <a:r>
              <a:rPr lang="en-US" sz="3600">
                <a:solidFill>
                  <a:srgbClr val="CCCCCC"/>
                </a:solidFill>
              </a:rPr>
              <a:t>Review</a:t>
            </a:r>
          </a:p>
          <a:p>
            <a:pPr lvl="1"/>
            <a:r>
              <a:rPr lang="en-US" sz="3200">
                <a:solidFill>
                  <a:srgbClr val="CCCCCC"/>
                </a:solidFill>
              </a:rPr>
              <a:t>Database Life Cycle</a:t>
            </a:r>
          </a:p>
          <a:p>
            <a:r>
              <a:rPr lang="en-US">
                <a:solidFill>
                  <a:srgbClr val="CCCCCC"/>
                </a:solidFill>
              </a:rPr>
              <a:t>Information Systems Planning</a:t>
            </a:r>
          </a:p>
          <a:p>
            <a:r>
              <a:rPr lang="en-US"/>
              <a:t>Information Systems Architecture</a:t>
            </a:r>
          </a:p>
          <a:p>
            <a:r>
              <a:rPr lang="en-US">
                <a:solidFill>
                  <a:srgbClr val="CCCCCC"/>
                </a:solidFill>
              </a:rPr>
              <a:t>Information Engineering</a:t>
            </a:r>
          </a:p>
          <a:p>
            <a:r>
              <a:rPr lang="en-US">
                <a:solidFill>
                  <a:srgbClr val="CCCCCC"/>
                </a:solidFill>
              </a:rPr>
              <a:t>Database Design</a:t>
            </a:r>
          </a:p>
          <a:p>
            <a:r>
              <a:rPr lang="en-US" sz="3600">
                <a:solidFill>
                  <a:srgbClr val="CCCCCC"/>
                </a:solidFill>
              </a:rPr>
              <a:t>Dive Shop DB in Access</a:t>
            </a:r>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06178" name="Rectangle 2"/>
          <p:cNvSpPr>
            <a:spLocks noGrp="1" noChangeArrowheads="1"/>
          </p:cNvSpPr>
          <p:nvPr>
            <p:ph type="title"/>
          </p:nvPr>
        </p:nvSpPr>
        <p:spPr/>
        <p:txBody>
          <a:bodyPr/>
          <a:lstStyle/>
          <a:p>
            <a:r>
              <a:rPr lang="en-US" sz="3200"/>
              <a:t>Information Systems Architecture</a:t>
            </a:r>
          </a:p>
        </p:txBody>
      </p:sp>
      <p:sp>
        <p:nvSpPr>
          <p:cNvPr id="306179" name="Rectangle 3"/>
          <p:cNvSpPr>
            <a:spLocks noGrp="1" noChangeArrowheads="1"/>
          </p:cNvSpPr>
          <p:nvPr>
            <p:ph type="body" idx="1"/>
          </p:nvPr>
        </p:nvSpPr>
        <p:spPr/>
        <p:txBody>
          <a:bodyPr/>
          <a:lstStyle/>
          <a:p>
            <a:r>
              <a:rPr lang="en-US"/>
              <a:t>An ISA is a </a:t>
            </a:r>
            <a:r>
              <a:rPr lang="ja-JP" altLang="en-US">
                <a:latin typeface="Arial"/>
              </a:rPr>
              <a:t>“</a:t>
            </a:r>
            <a:r>
              <a:rPr lang="en-US" i="1"/>
              <a:t>conceptual blueprint or plan that expresses the desired future structure for information systems in an organization</a:t>
            </a:r>
            <a:r>
              <a:rPr lang="ja-JP" altLang="en-US">
                <a:latin typeface="Arial"/>
              </a:rPr>
              <a:t>”</a:t>
            </a:r>
            <a:endParaRPr lang="en-US"/>
          </a:p>
          <a:p>
            <a:r>
              <a:rPr lang="en-US"/>
              <a:t>It provides a </a:t>
            </a:r>
            <a:r>
              <a:rPr lang="ja-JP" altLang="en-US">
                <a:latin typeface="Arial"/>
              </a:rPr>
              <a:t>“</a:t>
            </a:r>
            <a:r>
              <a:rPr lang="en-US" i="1"/>
              <a:t>context within which managers throughout the organization can make consistent decisions concerning their information systems</a:t>
            </a:r>
            <a:r>
              <a:rPr lang="ja-JP" altLang="en-US">
                <a:latin typeface="Arial"/>
              </a:rPr>
              <a:t>”</a:t>
            </a:r>
            <a:endParaRPr lang="en-US"/>
          </a:p>
          <a:p>
            <a:pPr lvl="1"/>
            <a:r>
              <a:rPr lang="en-US" sz="1600"/>
              <a:t>Quotes from McFadden (Modern Database Management, 4</a:t>
            </a:r>
            <a:r>
              <a:rPr lang="en-US" sz="1600" baseline="30000"/>
              <a:t>th</a:t>
            </a:r>
            <a:r>
              <a:rPr lang="en-US" sz="1600"/>
              <a:t> edition), Ch. 3</a:t>
            </a:r>
            <a:endParaRPr 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07202" name="Rectangle 2"/>
          <p:cNvSpPr>
            <a:spLocks noGrp="1" noChangeArrowheads="1"/>
          </p:cNvSpPr>
          <p:nvPr>
            <p:ph type="title"/>
          </p:nvPr>
        </p:nvSpPr>
        <p:spPr/>
        <p:txBody>
          <a:bodyPr/>
          <a:lstStyle/>
          <a:p>
            <a:r>
              <a:rPr lang="en-US" sz="3200"/>
              <a:t>Information Systems Architecture</a:t>
            </a:r>
          </a:p>
        </p:txBody>
      </p:sp>
      <p:sp>
        <p:nvSpPr>
          <p:cNvPr id="307203" name="Rectangle 3"/>
          <p:cNvSpPr>
            <a:spLocks noGrp="1" noChangeArrowheads="1"/>
          </p:cNvSpPr>
          <p:nvPr>
            <p:ph type="body" idx="1"/>
          </p:nvPr>
        </p:nvSpPr>
        <p:spPr/>
        <p:txBody>
          <a:bodyPr/>
          <a:lstStyle/>
          <a:p>
            <a:pPr>
              <a:lnSpc>
                <a:spcPct val="80000"/>
              </a:lnSpc>
            </a:pPr>
            <a:r>
              <a:rPr lang="en-US"/>
              <a:t>Benefits of ISA:</a:t>
            </a:r>
          </a:p>
          <a:p>
            <a:pPr lvl="1">
              <a:lnSpc>
                <a:spcPct val="70000"/>
              </a:lnSpc>
            </a:pPr>
            <a:r>
              <a:rPr lang="ja-JP" altLang="en-US" sz="2400">
                <a:latin typeface="Arial"/>
              </a:rPr>
              <a:t>“</a:t>
            </a:r>
            <a:r>
              <a:rPr lang="en-US" sz="2400"/>
              <a:t>Provides a basis for strategic planning of IS</a:t>
            </a:r>
          </a:p>
          <a:p>
            <a:pPr lvl="1">
              <a:lnSpc>
                <a:spcPct val="70000"/>
              </a:lnSpc>
            </a:pPr>
            <a:r>
              <a:rPr lang="en-US" sz="2400"/>
              <a:t>Provides a basis for communicating with top management and a context for budget decisions concerning IS</a:t>
            </a:r>
          </a:p>
          <a:p>
            <a:pPr lvl="1">
              <a:lnSpc>
                <a:spcPct val="70000"/>
              </a:lnSpc>
            </a:pPr>
            <a:r>
              <a:rPr lang="en-US" sz="2400"/>
              <a:t>Provides a unifying concept for the various stakeholders in information systems.</a:t>
            </a:r>
          </a:p>
          <a:p>
            <a:pPr lvl="1">
              <a:lnSpc>
                <a:spcPct val="70000"/>
              </a:lnSpc>
            </a:pPr>
            <a:r>
              <a:rPr lang="en-US" sz="2400"/>
              <a:t>Communicates the overall direction for information technology and a context for decisions in this area</a:t>
            </a:r>
          </a:p>
          <a:p>
            <a:pPr lvl="1">
              <a:lnSpc>
                <a:spcPct val="70000"/>
              </a:lnSpc>
            </a:pPr>
            <a:r>
              <a:rPr lang="en-US" sz="2400"/>
              <a:t>Helps achieve information integration when systems are distributed (increasing important in a global economy)</a:t>
            </a:r>
          </a:p>
          <a:p>
            <a:pPr lvl="1">
              <a:lnSpc>
                <a:spcPct val="70000"/>
              </a:lnSpc>
            </a:pPr>
            <a:r>
              <a:rPr lang="en-US" sz="2400"/>
              <a:t>Provides a basis for evaluating technology options (for example, downsizing and distributed processing)</a:t>
            </a:r>
            <a:r>
              <a:rPr lang="ja-JP" altLang="en-US" sz="2400">
                <a:latin typeface="Arial"/>
              </a:rPr>
              <a:t>”</a:t>
            </a:r>
            <a:endParaRPr lang="en-US" sz="2400"/>
          </a:p>
          <a:p>
            <a:pPr lvl="3">
              <a:lnSpc>
                <a:spcPct val="70000"/>
              </a:lnSpc>
            </a:pPr>
            <a:r>
              <a:rPr lang="en-US" sz="1200"/>
              <a:t>Quotes from McFadden (Modern Database Management, 4</a:t>
            </a:r>
            <a:r>
              <a:rPr lang="en-US" sz="1200" baseline="30000"/>
              <a:t>th</a:t>
            </a:r>
            <a:r>
              <a:rPr lang="en-US" sz="1200"/>
              <a:t> edition), Ch. 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08226" name="Rectangle 2"/>
          <p:cNvSpPr>
            <a:spLocks noGrp="1" noChangeArrowheads="1"/>
          </p:cNvSpPr>
          <p:nvPr>
            <p:ph type="title"/>
          </p:nvPr>
        </p:nvSpPr>
        <p:spPr/>
        <p:txBody>
          <a:bodyPr/>
          <a:lstStyle/>
          <a:p>
            <a:pPr>
              <a:lnSpc>
                <a:spcPct val="70000"/>
              </a:lnSpc>
            </a:pPr>
            <a:r>
              <a:rPr lang="en-US" sz="3200"/>
              <a:t>Information Systems Architecture</a:t>
            </a:r>
          </a:p>
        </p:txBody>
      </p:sp>
      <p:sp>
        <p:nvSpPr>
          <p:cNvPr id="308227" name="Rectangle 3"/>
          <p:cNvSpPr>
            <a:spLocks noGrp="1" noChangeArrowheads="1"/>
          </p:cNvSpPr>
          <p:nvPr>
            <p:ph type="body" idx="1"/>
          </p:nvPr>
        </p:nvSpPr>
        <p:spPr/>
        <p:txBody>
          <a:bodyPr/>
          <a:lstStyle/>
          <a:p>
            <a:pPr>
              <a:lnSpc>
                <a:spcPct val="70000"/>
              </a:lnSpc>
            </a:pPr>
            <a:r>
              <a:rPr lang="en-US"/>
              <a:t>Zachman ISA Framework components</a:t>
            </a:r>
          </a:p>
          <a:p>
            <a:pPr lvl="1">
              <a:lnSpc>
                <a:spcPct val="70000"/>
              </a:lnSpc>
            </a:pPr>
            <a:r>
              <a:rPr lang="en-US">
                <a:solidFill>
                  <a:schemeClr val="accent2"/>
                </a:solidFill>
              </a:rPr>
              <a:t>Data</a:t>
            </a:r>
            <a:endParaRPr lang="en-US"/>
          </a:p>
          <a:p>
            <a:pPr lvl="2">
              <a:lnSpc>
                <a:spcPct val="70000"/>
              </a:lnSpc>
            </a:pPr>
            <a:r>
              <a:rPr lang="en-US"/>
              <a:t>The </a:t>
            </a:r>
            <a:r>
              <a:rPr lang="ja-JP" altLang="en-US">
                <a:latin typeface="Arial"/>
              </a:rPr>
              <a:t>“</a:t>
            </a:r>
            <a:r>
              <a:rPr lang="en-US" b="1"/>
              <a:t>What</a:t>
            </a:r>
            <a:r>
              <a:rPr lang="ja-JP" altLang="en-US">
                <a:latin typeface="Arial"/>
              </a:rPr>
              <a:t>”</a:t>
            </a:r>
            <a:r>
              <a:rPr lang="en-US"/>
              <a:t> of the information system</a:t>
            </a:r>
          </a:p>
          <a:p>
            <a:pPr lvl="1">
              <a:lnSpc>
                <a:spcPct val="70000"/>
              </a:lnSpc>
            </a:pPr>
            <a:r>
              <a:rPr lang="en-US">
                <a:solidFill>
                  <a:schemeClr val="accent2"/>
                </a:solidFill>
              </a:rPr>
              <a:t>Process</a:t>
            </a:r>
            <a:endParaRPr lang="en-US"/>
          </a:p>
          <a:p>
            <a:pPr lvl="2">
              <a:lnSpc>
                <a:spcPct val="70000"/>
              </a:lnSpc>
            </a:pPr>
            <a:r>
              <a:rPr lang="en-US"/>
              <a:t>The </a:t>
            </a:r>
            <a:r>
              <a:rPr lang="ja-JP" altLang="en-US">
                <a:latin typeface="Arial"/>
              </a:rPr>
              <a:t>“</a:t>
            </a:r>
            <a:r>
              <a:rPr lang="en-US" b="1"/>
              <a:t>How</a:t>
            </a:r>
            <a:r>
              <a:rPr lang="ja-JP" altLang="en-US">
                <a:latin typeface="Arial"/>
              </a:rPr>
              <a:t>”</a:t>
            </a:r>
            <a:r>
              <a:rPr lang="en-US"/>
              <a:t> of the information system</a:t>
            </a:r>
          </a:p>
          <a:p>
            <a:pPr lvl="1">
              <a:lnSpc>
                <a:spcPct val="70000"/>
              </a:lnSpc>
            </a:pPr>
            <a:r>
              <a:rPr lang="en-US">
                <a:solidFill>
                  <a:schemeClr val="accent2"/>
                </a:solidFill>
              </a:rPr>
              <a:t>Network</a:t>
            </a:r>
            <a:endParaRPr lang="en-US"/>
          </a:p>
          <a:p>
            <a:pPr lvl="2">
              <a:lnSpc>
                <a:spcPct val="70000"/>
              </a:lnSpc>
            </a:pPr>
            <a:r>
              <a:rPr lang="en-US"/>
              <a:t>The </a:t>
            </a:r>
            <a:r>
              <a:rPr lang="ja-JP" altLang="en-US">
                <a:latin typeface="Arial"/>
              </a:rPr>
              <a:t>“</a:t>
            </a:r>
            <a:r>
              <a:rPr lang="en-US" b="1"/>
              <a:t>Where</a:t>
            </a:r>
            <a:r>
              <a:rPr lang="ja-JP" altLang="en-US">
                <a:latin typeface="Arial"/>
              </a:rPr>
              <a:t>”</a:t>
            </a:r>
            <a:r>
              <a:rPr lang="en-US"/>
              <a:t> of the information system</a:t>
            </a:r>
          </a:p>
          <a:p>
            <a:pPr lvl="1">
              <a:lnSpc>
                <a:spcPct val="70000"/>
              </a:lnSpc>
            </a:pPr>
            <a:r>
              <a:rPr lang="en-US">
                <a:solidFill>
                  <a:schemeClr val="accent2"/>
                </a:solidFill>
              </a:rPr>
              <a:t>People</a:t>
            </a:r>
          </a:p>
          <a:p>
            <a:pPr lvl="2">
              <a:lnSpc>
                <a:spcPct val="70000"/>
              </a:lnSpc>
            </a:pPr>
            <a:r>
              <a:rPr lang="en-US" b="1"/>
              <a:t>Who</a:t>
            </a:r>
            <a:r>
              <a:rPr lang="en-US"/>
              <a:t> performs processes and are the source and receiver of data and information.</a:t>
            </a:r>
          </a:p>
          <a:p>
            <a:pPr lvl="1">
              <a:lnSpc>
                <a:spcPct val="70000"/>
              </a:lnSpc>
            </a:pPr>
            <a:r>
              <a:rPr lang="en-US">
                <a:solidFill>
                  <a:schemeClr val="accent2"/>
                </a:solidFill>
              </a:rPr>
              <a:t>Events and Points in time</a:t>
            </a:r>
          </a:p>
          <a:p>
            <a:pPr lvl="2">
              <a:lnSpc>
                <a:spcPct val="70000"/>
              </a:lnSpc>
            </a:pPr>
            <a:r>
              <a:rPr lang="en-US" b="1"/>
              <a:t>When</a:t>
            </a:r>
            <a:r>
              <a:rPr lang="en-US"/>
              <a:t> processes are performed</a:t>
            </a:r>
          </a:p>
          <a:p>
            <a:pPr lvl="1">
              <a:lnSpc>
                <a:spcPct val="70000"/>
              </a:lnSpc>
            </a:pPr>
            <a:r>
              <a:rPr lang="en-US">
                <a:solidFill>
                  <a:schemeClr val="accent2"/>
                </a:solidFill>
              </a:rPr>
              <a:t>Reasons</a:t>
            </a:r>
          </a:p>
          <a:p>
            <a:pPr lvl="2">
              <a:lnSpc>
                <a:spcPct val="70000"/>
              </a:lnSpc>
            </a:pPr>
            <a:r>
              <a:rPr lang="en-US" b="1"/>
              <a:t>Why</a:t>
            </a:r>
            <a:r>
              <a:rPr lang="en-US"/>
              <a:t>: For events and rules that govern processing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58402" name="Rectangle 2"/>
          <p:cNvSpPr>
            <a:spLocks noGrp="1" noChangeArrowheads="1"/>
          </p:cNvSpPr>
          <p:nvPr>
            <p:ph type="title"/>
          </p:nvPr>
        </p:nvSpPr>
        <p:spPr/>
        <p:txBody>
          <a:bodyPr/>
          <a:lstStyle/>
          <a:p>
            <a:r>
              <a:rPr lang="en-US"/>
              <a:t>Lecture Outline</a:t>
            </a:r>
          </a:p>
        </p:txBody>
      </p:sp>
      <p:sp>
        <p:nvSpPr>
          <p:cNvPr id="358403" name="Rectangle 3"/>
          <p:cNvSpPr>
            <a:spLocks noGrp="1" noChangeArrowheads="1"/>
          </p:cNvSpPr>
          <p:nvPr>
            <p:ph type="body" idx="1"/>
          </p:nvPr>
        </p:nvSpPr>
        <p:spPr>
          <a:ln>
            <a:solidFill>
              <a:schemeClr val="bg2"/>
            </a:solidFill>
            <a:miter lim="800000"/>
            <a:headEnd/>
            <a:tailEnd/>
          </a:ln>
        </p:spPr>
        <p:txBody>
          <a:bodyPr/>
          <a:lstStyle/>
          <a:p>
            <a:r>
              <a:rPr lang="en-US" sz="3600" dirty="0"/>
              <a:t>Review</a:t>
            </a:r>
          </a:p>
          <a:p>
            <a:pPr lvl="1"/>
            <a:r>
              <a:rPr lang="en-US" sz="3200" dirty="0"/>
              <a:t>Database Life Cycle</a:t>
            </a:r>
          </a:p>
          <a:p>
            <a:r>
              <a:rPr lang="en-US" dirty="0"/>
              <a:t>Information Systems Planning</a:t>
            </a:r>
          </a:p>
          <a:p>
            <a:r>
              <a:rPr lang="en-US" dirty="0"/>
              <a:t>Information Systems Architecture</a:t>
            </a:r>
          </a:p>
          <a:p>
            <a:r>
              <a:rPr lang="en-US" dirty="0"/>
              <a:t>Information Engineering</a:t>
            </a:r>
          </a:p>
          <a:p>
            <a:r>
              <a:rPr lang="en-US" dirty="0"/>
              <a:t>Database </a:t>
            </a:r>
            <a:r>
              <a:rPr lang="en-US" dirty="0" smtClean="0"/>
              <a:t>Design</a:t>
            </a:r>
            <a:endParaRPr lang="en-US" dirty="0"/>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09250" name="Rectangle 2"/>
          <p:cNvSpPr>
            <a:spLocks noGrp="1" noChangeArrowheads="1"/>
          </p:cNvSpPr>
          <p:nvPr>
            <p:ph type="title"/>
          </p:nvPr>
        </p:nvSpPr>
        <p:spPr/>
        <p:txBody>
          <a:bodyPr/>
          <a:lstStyle/>
          <a:p>
            <a:r>
              <a:rPr lang="en-US" sz="3200"/>
              <a:t>Information Systems Architecture</a:t>
            </a:r>
          </a:p>
        </p:txBody>
      </p:sp>
      <p:sp>
        <p:nvSpPr>
          <p:cNvPr id="309251" name="Rectangle 3"/>
          <p:cNvSpPr>
            <a:spLocks noGrp="1" noChangeArrowheads="1"/>
          </p:cNvSpPr>
          <p:nvPr>
            <p:ph type="body" idx="1"/>
          </p:nvPr>
        </p:nvSpPr>
        <p:spPr/>
        <p:txBody>
          <a:bodyPr/>
          <a:lstStyle/>
          <a:p>
            <a:r>
              <a:rPr lang="en-US"/>
              <a:t>Six roles or perspectives of the </a:t>
            </a:r>
            <a:r>
              <a:rPr lang="en-US">
                <a:solidFill>
                  <a:schemeClr val="accent2"/>
                </a:solidFill>
              </a:rPr>
              <a:t>Data, Process </a:t>
            </a:r>
            <a:r>
              <a:rPr lang="en-US"/>
              <a:t>and</a:t>
            </a:r>
            <a:r>
              <a:rPr lang="en-US">
                <a:solidFill>
                  <a:schemeClr val="accent2"/>
                </a:solidFill>
              </a:rPr>
              <a:t> Network </a:t>
            </a:r>
            <a:r>
              <a:rPr lang="en-US"/>
              <a:t>components</a:t>
            </a:r>
          </a:p>
          <a:p>
            <a:pPr lvl="1"/>
            <a:r>
              <a:rPr lang="en-US"/>
              <a:t>Business scope </a:t>
            </a:r>
            <a:r>
              <a:rPr lang="en-US">
                <a:solidFill>
                  <a:srgbClr val="FF3300"/>
                </a:solidFill>
              </a:rPr>
              <a:t>(Owner)</a:t>
            </a:r>
            <a:endParaRPr lang="en-US"/>
          </a:p>
          <a:p>
            <a:pPr lvl="1"/>
            <a:r>
              <a:rPr lang="en-US"/>
              <a:t>Business model </a:t>
            </a:r>
            <a:r>
              <a:rPr lang="en-US">
                <a:solidFill>
                  <a:srgbClr val="FF3300"/>
                </a:solidFill>
              </a:rPr>
              <a:t>(Architect)</a:t>
            </a:r>
            <a:endParaRPr lang="en-US"/>
          </a:p>
          <a:p>
            <a:pPr lvl="1"/>
            <a:r>
              <a:rPr lang="en-US"/>
              <a:t>Information systems model </a:t>
            </a:r>
            <a:r>
              <a:rPr lang="en-US">
                <a:solidFill>
                  <a:srgbClr val="FF3300"/>
                </a:solidFill>
              </a:rPr>
              <a:t>(Designer)</a:t>
            </a:r>
            <a:endParaRPr lang="en-US"/>
          </a:p>
          <a:p>
            <a:pPr lvl="1"/>
            <a:r>
              <a:rPr lang="en-US"/>
              <a:t>Technology model </a:t>
            </a:r>
            <a:r>
              <a:rPr lang="en-US">
                <a:solidFill>
                  <a:srgbClr val="FF3300"/>
                </a:solidFill>
              </a:rPr>
              <a:t>(Builder)</a:t>
            </a:r>
            <a:endParaRPr lang="en-US"/>
          </a:p>
          <a:p>
            <a:pPr lvl="1"/>
            <a:r>
              <a:rPr lang="en-US"/>
              <a:t>Technology definition </a:t>
            </a:r>
            <a:r>
              <a:rPr lang="en-US">
                <a:solidFill>
                  <a:srgbClr val="FF3300"/>
                </a:solidFill>
              </a:rPr>
              <a:t>(Contractor)</a:t>
            </a:r>
            <a:endParaRPr lang="en-US"/>
          </a:p>
          <a:p>
            <a:pPr lvl="1"/>
            <a:r>
              <a:rPr lang="en-US"/>
              <a:t>Information system </a:t>
            </a:r>
            <a:r>
              <a:rPr lang="en-US">
                <a:solidFill>
                  <a:srgbClr val="FF3300"/>
                </a:solidFill>
              </a:rPr>
              <a:t>(User)</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435202" name="Rectangle 2"/>
          <p:cNvSpPr>
            <a:spLocks noGrp="1" noChangeArrowheads="1"/>
          </p:cNvSpPr>
          <p:nvPr>
            <p:ph type="title"/>
          </p:nvPr>
        </p:nvSpPr>
        <p:spPr/>
        <p:txBody>
          <a:bodyPr/>
          <a:lstStyle/>
          <a:p>
            <a:r>
              <a:rPr lang="en-US"/>
              <a:t>Zachman Framework</a:t>
            </a:r>
          </a:p>
        </p:txBody>
      </p:sp>
      <p:pic>
        <p:nvPicPr>
          <p:cNvPr id="435204" name="Picture 4" descr="zachman_largevi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14400"/>
            <a:ext cx="7867650" cy="5695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Date Placeholder 2"/>
          <p:cNvSpPr>
            <a:spLocks noGrp="1"/>
          </p:cNvSpPr>
          <p:nvPr>
            <p:ph type="dt" sz="half" idx="10"/>
          </p:nvPr>
        </p:nvSpPr>
        <p:spPr/>
        <p:txBody>
          <a:bodyPr/>
          <a:lstStyle/>
          <a:p>
            <a:r>
              <a:rPr lang="en-US" smtClean="0"/>
              <a:t>I257 - Fall 2012</a:t>
            </a:r>
            <a:endParaRPr lang="en-US"/>
          </a:p>
        </p:txBody>
      </p:sp>
      <p:sp>
        <p:nvSpPr>
          <p:cNvPr id="310274" name="Rectangle 2"/>
          <p:cNvSpPr>
            <a:spLocks noGrp="1" noChangeArrowheads="1"/>
          </p:cNvSpPr>
          <p:nvPr>
            <p:ph type="title"/>
          </p:nvPr>
        </p:nvSpPr>
        <p:spPr/>
        <p:txBody>
          <a:bodyPr/>
          <a:lstStyle/>
          <a:p>
            <a:r>
              <a:rPr lang="en-US" sz="3200"/>
              <a:t>Information Systems Architecture</a:t>
            </a:r>
          </a:p>
        </p:txBody>
      </p:sp>
      <p:grpSp>
        <p:nvGrpSpPr>
          <p:cNvPr id="310316" name="Group 44"/>
          <p:cNvGrpSpPr>
            <a:grpSpLocks/>
          </p:cNvGrpSpPr>
          <p:nvPr/>
        </p:nvGrpSpPr>
        <p:grpSpPr bwMode="auto">
          <a:xfrm>
            <a:off x="228600" y="1524000"/>
            <a:ext cx="8599488" cy="4384675"/>
            <a:chOff x="96" y="1338"/>
            <a:chExt cx="5417" cy="2762"/>
          </a:xfrm>
        </p:grpSpPr>
        <p:sp>
          <p:nvSpPr>
            <p:cNvPr id="310275"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0276" name="Text Box 4"/>
            <p:cNvSpPr txBox="1">
              <a:spLocks noChangeArrowheads="1"/>
            </p:cNvSpPr>
            <p:nvPr/>
          </p:nvSpPr>
          <p:spPr bwMode="auto">
            <a:xfrm>
              <a:off x="1873" y="3504"/>
              <a:ext cx="1976"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1. Enterprise Scope</a:t>
              </a:r>
            </a:p>
            <a:p>
              <a:pPr eaLnBrk="0" hangingPunct="0"/>
              <a:r>
                <a:rPr lang="en-US" sz="2800" b="1">
                  <a:solidFill>
                    <a:srgbClr val="FF3300"/>
                  </a:solidFill>
                </a:rPr>
                <a:t>(Owner)</a:t>
              </a:r>
              <a:endParaRPr lang="en-US" sz="2800"/>
            </a:p>
          </p:txBody>
        </p:sp>
        <p:grpSp>
          <p:nvGrpSpPr>
            <p:cNvPr id="310277" name="Group 5"/>
            <p:cNvGrpSpPr>
              <a:grpSpLocks/>
            </p:cNvGrpSpPr>
            <p:nvPr/>
          </p:nvGrpSpPr>
          <p:grpSpPr bwMode="auto">
            <a:xfrm>
              <a:off x="1104" y="1776"/>
              <a:ext cx="576" cy="768"/>
              <a:chOff x="720" y="1824"/>
              <a:chExt cx="576" cy="768"/>
            </a:xfrm>
          </p:grpSpPr>
          <p:sp>
            <p:nvSpPr>
              <p:cNvPr id="310278" name="Rectangle 6"/>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79" name="Line 7"/>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0" name="Line 8"/>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1" name="Line 9"/>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2" name="Line 10"/>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3" name="Line 11"/>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4" name="Line 12"/>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5" name="Line 13"/>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6" name="Line 14"/>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7" name="Line 15"/>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8" name="Line 16"/>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9" name="Line 17"/>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0290" name="Group 18"/>
            <p:cNvGrpSpPr>
              <a:grpSpLocks/>
            </p:cNvGrpSpPr>
            <p:nvPr/>
          </p:nvGrpSpPr>
          <p:grpSpPr bwMode="auto">
            <a:xfrm>
              <a:off x="3168" y="1776"/>
              <a:ext cx="576" cy="768"/>
              <a:chOff x="720" y="1824"/>
              <a:chExt cx="576" cy="768"/>
            </a:xfrm>
          </p:grpSpPr>
          <p:sp>
            <p:nvSpPr>
              <p:cNvPr id="310291" name="Rectangle 19"/>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2" name="Line 20"/>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3" name="Line 21"/>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4" name="Line 22"/>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5" name="Line 23"/>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6" name="Line 24"/>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7" name="Line 25"/>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8" name="Line 26"/>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9" name="Line 27"/>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0" name="Line 28"/>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1" name="Line 29"/>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2" name="Line 30"/>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0303" name="Line 31"/>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4" name="Line 32"/>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5" name="Text Box 33"/>
            <p:cNvSpPr txBox="1">
              <a:spLocks noChangeArrowheads="1"/>
            </p:cNvSpPr>
            <p:nvPr/>
          </p:nvSpPr>
          <p:spPr bwMode="auto">
            <a:xfrm>
              <a:off x="96" y="1824"/>
              <a:ext cx="102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List of  entities</a:t>
              </a:r>
            </a:p>
            <a:p>
              <a:pPr algn="l" eaLnBrk="0" hangingPunct="0"/>
              <a:r>
                <a:rPr lang="en-US" sz="1800" b="1"/>
                <a:t>important to</a:t>
              </a:r>
            </a:p>
            <a:p>
              <a:pPr algn="l" eaLnBrk="0" hangingPunct="0"/>
              <a:r>
                <a:rPr lang="en-US" sz="1800" b="1"/>
                <a:t>the business</a:t>
              </a:r>
              <a:endParaRPr lang="en-US" sz="1600"/>
            </a:p>
          </p:txBody>
        </p:sp>
        <p:sp>
          <p:nvSpPr>
            <p:cNvPr id="310306" name="Text Box 34"/>
            <p:cNvSpPr txBox="1">
              <a:spLocks noChangeArrowheads="1"/>
            </p:cNvSpPr>
            <p:nvPr/>
          </p:nvSpPr>
          <p:spPr bwMode="auto">
            <a:xfrm>
              <a:off x="1920" y="1872"/>
              <a:ext cx="1140"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List of processes</a:t>
              </a:r>
            </a:p>
            <a:p>
              <a:pPr algn="l" eaLnBrk="0" hangingPunct="0"/>
              <a:r>
                <a:rPr lang="en-US" sz="1800" b="1"/>
                <a:t>or functions that</a:t>
              </a:r>
            </a:p>
            <a:p>
              <a:pPr algn="l" eaLnBrk="0" hangingPunct="0"/>
              <a:r>
                <a:rPr lang="en-US" sz="1800" b="1"/>
                <a:t>the business</a:t>
              </a:r>
            </a:p>
            <a:p>
              <a:pPr algn="l" eaLnBrk="0" hangingPunct="0"/>
              <a:r>
                <a:rPr lang="en-US" sz="1800" b="1"/>
                <a:t>performs</a:t>
              </a:r>
              <a:endParaRPr lang="en-US" sz="1600"/>
            </a:p>
          </p:txBody>
        </p:sp>
        <p:graphicFrame>
          <p:nvGraphicFramePr>
            <p:cNvPr id="310307" name="Object 35"/>
            <p:cNvGraphicFramePr>
              <a:graphicFrameLocks noChangeAspect="1"/>
            </p:cNvGraphicFramePr>
            <p:nvPr/>
          </p:nvGraphicFramePr>
          <p:xfrm>
            <a:off x="4176" y="2256"/>
            <a:ext cx="1337" cy="824"/>
          </p:xfrm>
          <a:graphic>
            <a:graphicData uri="http://schemas.openxmlformats.org/presentationml/2006/ole">
              <mc:AlternateContent xmlns:mc="http://schemas.openxmlformats.org/markup-compatibility/2006">
                <mc:Choice xmlns:v="urn:schemas-microsoft-com:vml" Requires="v">
                  <p:oleObj spid="_x0000_s310326" name="Clip" r:id="rId4" imgW="6988175" imgH="4306888" progId="MS_ClipArt_Gallery.2">
                    <p:embed/>
                  </p:oleObj>
                </mc:Choice>
                <mc:Fallback>
                  <p:oleObj name="Clip" r:id="rId4" imgW="6988175" imgH="4306888" progId="MS_ClipArt_Gallery.2">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6" y="2256"/>
                          <a:ext cx="1337" cy="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10308" name="Oval 36"/>
            <p:cNvSpPr>
              <a:spLocks noChangeArrowheads="1"/>
            </p:cNvSpPr>
            <p:nvPr/>
          </p:nvSpPr>
          <p:spPr bwMode="auto">
            <a:xfrm>
              <a:off x="4464" y="2640"/>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9" name="Oval 37"/>
            <p:cNvSpPr>
              <a:spLocks noChangeArrowheads="1"/>
            </p:cNvSpPr>
            <p:nvPr/>
          </p:nvSpPr>
          <p:spPr bwMode="auto">
            <a:xfrm>
              <a:off x="5232" y="2640"/>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0" name="Oval 38"/>
            <p:cNvSpPr>
              <a:spLocks noChangeArrowheads="1"/>
            </p:cNvSpPr>
            <p:nvPr/>
          </p:nvSpPr>
          <p:spPr bwMode="auto">
            <a:xfrm>
              <a:off x="4368" y="2448"/>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1" name="Oval 39"/>
            <p:cNvSpPr>
              <a:spLocks noChangeArrowheads="1"/>
            </p:cNvSpPr>
            <p:nvPr/>
          </p:nvSpPr>
          <p:spPr bwMode="auto">
            <a:xfrm>
              <a:off x="5040" y="2448"/>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2" name="Oval 40"/>
            <p:cNvSpPr>
              <a:spLocks noChangeArrowheads="1"/>
            </p:cNvSpPr>
            <p:nvPr/>
          </p:nvSpPr>
          <p:spPr bwMode="auto">
            <a:xfrm>
              <a:off x="4704" y="2976"/>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3" name="Oval 41"/>
            <p:cNvSpPr>
              <a:spLocks noChangeArrowheads="1"/>
            </p:cNvSpPr>
            <p:nvPr/>
          </p:nvSpPr>
          <p:spPr bwMode="auto">
            <a:xfrm>
              <a:off x="4848" y="2736"/>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4" name="Oval 42"/>
            <p:cNvSpPr>
              <a:spLocks noChangeArrowheads="1"/>
            </p:cNvSpPr>
            <p:nvPr/>
          </p:nvSpPr>
          <p:spPr bwMode="auto">
            <a:xfrm>
              <a:off x="5280" y="2544"/>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5" name="Text Box 43"/>
            <p:cNvSpPr txBox="1">
              <a:spLocks noChangeArrowheads="1"/>
            </p:cNvSpPr>
            <p:nvPr/>
          </p:nvSpPr>
          <p:spPr bwMode="auto">
            <a:xfrm>
              <a:off x="4128" y="1680"/>
              <a:ext cx="1260"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List of locations in</a:t>
              </a:r>
            </a:p>
            <a:p>
              <a:pPr algn="l" eaLnBrk="0" hangingPunct="0"/>
              <a:r>
                <a:rPr lang="en-US" sz="1800" b="1"/>
                <a:t>which the business</a:t>
              </a:r>
            </a:p>
            <a:p>
              <a:pPr algn="l" eaLnBrk="0" hangingPunct="0"/>
              <a:r>
                <a:rPr lang="en-US" sz="1800" b="1"/>
                <a:t>operates</a:t>
              </a:r>
              <a:endParaRPr lang="en-US" sz="1600"/>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2"/>
          <p:cNvSpPr>
            <a:spLocks noGrp="1"/>
          </p:cNvSpPr>
          <p:nvPr>
            <p:ph type="dt" sz="half" idx="10"/>
          </p:nvPr>
        </p:nvSpPr>
        <p:spPr/>
        <p:txBody>
          <a:bodyPr/>
          <a:lstStyle/>
          <a:p>
            <a:r>
              <a:rPr lang="en-US" smtClean="0"/>
              <a:t>I257 - Fall 2012</a:t>
            </a:r>
            <a:endParaRPr lang="en-US"/>
          </a:p>
        </p:txBody>
      </p:sp>
      <p:sp>
        <p:nvSpPr>
          <p:cNvPr id="311298" name="Rectangle 2"/>
          <p:cNvSpPr>
            <a:spLocks noGrp="1" noChangeArrowheads="1"/>
          </p:cNvSpPr>
          <p:nvPr>
            <p:ph type="title"/>
          </p:nvPr>
        </p:nvSpPr>
        <p:spPr/>
        <p:txBody>
          <a:bodyPr/>
          <a:lstStyle/>
          <a:p>
            <a:r>
              <a:rPr lang="en-US" sz="3200"/>
              <a:t>Information Systems Architecture</a:t>
            </a:r>
          </a:p>
        </p:txBody>
      </p:sp>
      <p:grpSp>
        <p:nvGrpSpPr>
          <p:cNvPr id="311330" name="Group 34"/>
          <p:cNvGrpSpPr>
            <a:grpSpLocks/>
          </p:cNvGrpSpPr>
          <p:nvPr/>
        </p:nvGrpSpPr>
        <p:grpSpPr bwMode="auto">
          <a:xfrm>
            <a:off x="304800" y="1676400"/>
            <a:ext cx="8547100" cy="4460875"/>
            <a:chOff x="192" y="1338"/>
            <a:chExt cx="5384" cy="2810"/>
          </a:xfrm>
        </p:grpSpPr>
        <p:sp>
          <p:nvSpPr>
            <p:cNvPr id="311299"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1300" name="Text Box 4"/>
            <p:cNvSpPr txBox="1">
              <a:spLocks noChangeArrowheads="1"/>
            </p:cNvSpPr>
            <p:nvPr/>
          </p:nvSpPr>
          <p:spPr bwMode="auto">
            <a:xfrm>
              <a:off x="1823" y="3552"/>
              <a:ext cx="2026"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2. Enterprise Model</a:t>
              </a:r>
            </a:p>
            <a:p>
              <a:pPr eaLnBrk="0" hangingPunct="0"/>
              <a:r>
                <a:rPr lang="en-US" sz="2800" b="1">
                  <a:solidFill>
                    <a:srgbClr val="FF3300"/>
                  </a:solidFill>
                </a:rPr>
                <a:t>(Architect)</a:t>
              </a:r>
              <a:endParaRPr lang="en-US" sz="2800"/>
            </a:p>
          </p:txBody>
        </p:sp>
        <p:sp>
          <p:nvSpPr>
            <p:cNvPr id="311301" name="Line 5"/>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2" name="Line 6"/>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11303" name="Group 7"/>
            <p:cNvGrpSpPr>
              <a:grpSpLocks/>
            </p:cNvGrpSpPr>
            <p:nvPr/>
          </p:nvGrpSpPr>
          <p:grpSpPr bwMode="auto">
            <a:xfrm>
              <a:off x="192" y="2640"/>
              <a:ext cx="1536" cy="288"/>
              <a:chOff x="192" y="2640"/>
              <a:chExt cx="1536" cy="288"/>
            </a:xfrm>
          </p:grpSpPr>
          <p:sp>
            <p:nvSpPr>
              <p:cNvPr id="311304" name="Rectangle 8"/>
              <p:cNvSpPr>
                <a:spLocks noChangeArrowheads="1"/>
              </p:cNvSpPr>
              <p:nvPr/>
            </p:nvSpPr>
            <p:spPr bwMode="auto">
              <a:xfrm>
                <a:off x="192" y="2640"/>
                <a:ext cx="480"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5" name="AutoShape 9"/>
              <p:cNvSpPr>
                <a:spLocks noChangeArrowheads="1"/>
              </p:cNvSpPr>
              <p:nvPr/>
            </p:nvSpPr>
            <p:spPr bwMode="auto">
              <a:xfrm>
                <a:off x="816" y="2640"/>
                <a:ext cx="288" cy="28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6" name="Rectangle 10"/>
              <p:cNvSpPr>
                <a:spLocks noChangeArrowheads="1"/>
              </p:cNvSpPr>
              <p:nvPr/>
            </p:nvSpPr>
            <p:spPr bwMode="auto">
              <a:xfrm>
                <a:off x="1248" y="2640"/>
                <a:ext cx="480"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7" name="Line 11"/>
              <p:cNvSpPr>
                <a:spLocks noChangeShapeType="1"/>
              </p:cNvSpPr>
              <p:nvPr/>
            </p:nvSpPr>
            <p:spPr bwMode="auto">
              <a:xfrm>
                <a:off x="672" y="2784"/>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8" name="Line 12"/>
              <p:cNvSpPr>
                <a:spLocks noChangeShapeType="1"/>
              </p:cNvSpPr>
              <p:nvPr/>
            </p:nvSpPr>
            <p:spPr bwMode="auto">
              <a:xfrm>
                <a:off x="1104" y="2784"/>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1309" name="Text Box 13"/>
            <p:cNvSpPr txBox="1">
              <a:spLocks noChangeArrowheads="1"/>
            </p:cNvSpPr>
            <p:nvPr/>
          </p:nvSpPr>
          <p:spPr bwMode="auto">
            <a:xfrm>
              <a:off x="336" y="1776"/>
              <a:ext cx="13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Business entities and</a:t>
              </a:r>
            </a:p>
            <a:p>
              <a:pPr algn="l" eaLnBrk="0" hangingPunct="0"/>
              <a:r>
                <a:rPr lang="en-US" sz="1800" b="1"/>
                <a:t>their relationships</a:t>
              </a:r>
              <a:endParaRPr lang="en-US" sz="1600"/>
            </a:p>
          </p:txBody>
        </p:sp>
        <p:sp>
          <p:nvSpPr>
            <p:cNvPr id="311310" name="Oval 14"/>
            <p:cNvSpPr>
              <a:spLocks noChangeArrowheads="1"/>
            </p:cNvSpPr>
            <p:nvPr/>
          </p:nvSpPr>
          <p:spPr bwMode="auto">
            <a:xfrm>
              <a:off x="2496" y="2208"/>
              <a:ext cx="624"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1" name="Oval 15"/>
            <p:cNvSpPr>
              <a:spLocks noChangeArrowheads="1"/>
            </p:cNvSpPr>
            <p:nvPr/>
          </p:nvSpPr>
          <p:spPr bwMode="auto">
            <a:xfrm>
              <a:off x="2544" y="3120"/>
              <a:ext cx="624"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2" name="Oval 16"/>
            <p:cNvSpPr>
              <a:spLocks noChangeArrowheads="1"/>
            </p:cNvSpPr>
            <p:nvPr/>
          </p:nvSpPr>
          <p:spPr bwMode="auto">
            <a:xfrm>
              <a:off x="3216" y="3120"/>
              <a:ext cx="624"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3" name="Oval 17"/>
            <p:cNvSpPr>
              <a:spLocks noChangeArrowheads="1"/>
            </p:cNvSpPr>
            <p:nvPr/>
          </p:nvSpPr>
          <p:spPr bwMode="auto">
            <a:xfrm>
              <a:off x="1872" y="3120"/>
              <a:ext cx="624"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4" name="Rectangle 18"/>
            <p:cNvSpPr>
              <a:spLocks noChangeArrowheads="1"/>
            </p:cNvSpPr>
            <p:nvPr/>
          </p:nvSpPr>
          <p:spPr bwMode="auto">
            <a:xfrm>
              <a:off x="2496" y="2688"/>
              <a:ext cx="62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5" name="Line 19"/>
            <p:cNvSpPr>
              <a:spLocks noChangeShapeType="1"/>
            </p:cNvSpPr>
            <p:nvPr/>
          </p:nvSpPr>
          <p:spPr bwMode="auto">
            <a:xfrm>
              <a:off x="2832" y="254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6" name="Line 20"/>
            <p:cNvSpPr>
              <a:spLocks noChangeShapeType="1"/>
            </p:cNvSpPr>
            <p:nvPr/>
          </p:nvSpPr>
          <p:spPr bwMode="auto">
            <a:xfrm>
              <a:off x="2160" y="3024"/>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7" name="Line 21"/>
            <p:cNvSpPr>
              <a:spLocks noChangeShapeType="1"/>
            </p:cNvSpPr>
            <p:nvPr/>
          </p:nvSpPr>
          <p:spPr bwMode="auto">
            <a:xfrm>
              <a:off x="2160" y="302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8" name="Line 22"/>
            <p:cNvSpPr>
              <a:spLocks noChangeShapeType="1"/>
            </p:cNvSpPr>
            <p:nvPr/>
          </p:nvSpPr>
          <p:spPr bwMode="auto">
            <a:xfrm>
              <a:off x="2832" y="302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9" name="Line 23"/>
            <p:cNvSpPr>
              <a:spLocks noChangeShapeType="1"/>
            </p:cNvSpPr>
            <p:nvPr/>
          </p:nvSpPr>
          <p:spPr bwMode="auto">
            <a:xfrm>
              <a:off x="3504" y="302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0" name="Line 24"/>
            <p:cNvSpPr>
              <a:spLocks noChangeShapeType="1"/>
            </p:cNvSpPr>
            <p:nvPr/>
          </p:nvSpPr>
          <p:spPr bwMode="auto">
            <a:xfrm>
              <a:off x="2832" y="2976"/>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1" name="Text Box 25"/>
            <p:cNvSpPr txBox="1">
              <a:spLocks noChangeArrowheads="1"/>
            </p:cNvSpPr>
            <p:nvPr/>
          </p:nvSpPr>
          <p:spPr bwMode="auto">
            <a:xfrm>
              <a:off x="2160" y="1728"/>
              <a:ext cx="142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Function and process</a:t>
              </a:r>
            </a:p>
            <a:p>
              <a:pPr algn="l" eaLnBrk="0" hangingPunct="0"/>
              <a:r>
                <a:rPr lang="en-US" sz="1800" b="1"/>
                <a:t>decomposition</a:t>
              </a:r>
              <a:endParaRPr lang="en-US" sz="1600"/>
            </a:p>
          </p:txBody>
        </p:sp>
        <p:sp>
          <p:nvSpPr>
            <p:cNvPr id="311322" name="Oval 26"/>
            <p:cNvSpPr>
              <a:spLocks noChangeArrowheads="1"/>
            </p:cNvSpPr>
            <p:nvPr/>
          </p:nvSpPr>
          <p:spPr bwMode="auto">
            <a:xfrm>
              <a:off x="5136" y="264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3" name="Oval 27"/>
            <p:cNvSpPr>
              <a:spLocks noChangeArrowheads="1"/>
            </p:cNvSpPr>
            <p:nvPr/>
          </p:nvSpPr>
          <p:spPr bwMode="auto">
            <a:xfrm>
              <a:off x="4368" y="254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4" name="Oval 28"/>
            <p:cNvSpPr>
              <a:spLocks noChangeArrowheads="1"/>
            </p:cNvSpPr>
            <p:nvPr/>
          </p:nvSpPr>
          <p:spPr bwMode="auto">
            <a:xfrm>
              <a:off x="4128" y="288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5" name="Oval 29"/>
            <p:cNvSpPr>
              <a:spLocks noChangeArrowheads="1"/>
            </p:cNvSpPr>
            <p:nvPr/>
          </p:nvSpPr>
          <p:spPr bwMode="auto">
            <a:xfrm>
              <a:off x="5232" y="331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6" name="Line 30"/>
            <p:cNvSpPr>
              <a:spLocks noChangeShapeType="1"/>
            </p:cNvSpPr>
            <p:nvPr/>
          </p:nvSpPr>
          <p:spPr bwMode="auto">
            <a:xfrm>
              <a:off x="4560" y="2640"/>
              <a:ext cx="57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7" name="Line 31"/>
            <p:cNvSpPr>
              <a:spLocks noChangeShapeType="1"/>
            </p:cNvSpPr>
            <p:nvPr/>
          </p:nvSpPr>
          <p:spPr bwMode="auto">
            <a:xfrm flipH="1">
              <a:off x="4272" y="2736"/>
              <a:ext cx="144"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8" name="Line 32"/>
            <p:cNvSpPr>
              <a:spLocks noChangeShapeType="1"/>
            </p:cNvSpPr>
            <p:nvPr/>
          </p:nvSpPr>
          <p:spPr bwMode="auto">
            <a:xfrm>
              <a:off x="4320" y="3024"/>
              <a:ext cx="91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9" name="Text Box 33"/>
            <p:cNvSpPr txBox="1">
              <a:spLocks noChangeArrowheads="1"/>
            </p:cNvSpPr>
            <p:nvPr/>
          </p:nvSpPr>
          <p:spPr bwMode="auto">
            <a:xfrm>
              <a:off x="4080" y="1824"/>
              <a:ext cx="149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Communications links</a:t>
              </a:r>
            </a:p>
            <a:p>
              <a:pPr algn="l" eaLnBrk="0" hangingPunct="0"/>
              <a:r>
                <a:rPr lang="en-US" sz="1800" b="1"/>
                <a:t>between business </a:t>
              </a:r>
            </a:p>
            <a:p>
              <a:pPr algn="l" eaLnBrk="0" hangingPunct="0"/>
              <a:r>
                <a:rPr lang="en-US" sz="1800" b="1"/>
                <a:t>locations</a:t>
              </a:r>
              <a:endParaRPr lang="en-US" sz="1600"/>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2"/>
          <p:cNvSpPr>
            <a:spLocks noGrp="1"/>
          </p:cNvSpPr>
          <p:nvPr>
            <p:ph type="dt" sz="half" idx="10"/>
          </p:nvPr>
        </p:nvSpPr>
        <p:spPr/>
        <p:txBody>
          <a:bodyPr/>
          <a:lstStyle/>
          <a:p>
            <a:r>
              <a:rPr lang="en-US" smtClean="0"/>
              <a:t>I257 - Fall 2012</a:t>
            </a:r>
            <a:endParaRPr lang="en-US"/>
          </a:p>
        </p:txBody>
      </p:sp>
      <p:sp>
        <p:nvSpPr>
          <p:cNvPr id="312322" name="Rectangle 2"/>
          <p:cNvSpPr>
            <a:spLocks noGrp="1" noChangeArrowheads="1"/>
          </p:cNvSpPr>
          <p:nvPr>
            <p:ph type="title"/>
          </p:nvPr>
        </p:nvSpPr>
        <p:spPr/>
        <p:txBody>
          <a:bodyPr/>
          <a:lstStyle/>
          <a:p>
            <a:r>
              <a:rPr lang="en-US" sz="3200"/>
              <a:t>Information Systems Architecture</a:t>
            </a:r>
          </a:p>
        </p:txBody>
      </p:sp>
      <p:grpSp>
        <p:nvGrpSpPr>
          <p:cNvPr id="312350" name="Group 30"/>
          <p:cNvGrpSpPr>
            <a:grpSpLocks/>
          </p:cNvGrpSpPr>
          <p:nvPr/>
        </p:nvGrpSpPr>
        <p:grpSpPr bwMode="auto">
          <a:xfrm>
            <a:off x="228600" y="1447800"/>
            <a:ext cx="8686800" cy="4460875"/>
            <a:chOff x="144" y="1338"/>
            <a:chExt cx="5472" cy="2810"/>
          </a:xfrm>
        </p:grpSpPr>
        <p:sp>
          <p:nvSpPr>
            <p:cNvPr id="312323"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2324" name="Text Box 4"/>
            <p:cNvSpPr txBox="1">
              <a:spLocks noChangeArrowheads="1"/>
            </p:cNvSpPr>
            <p:nvPr/>
          </p:nvSpPr>
          <p:spPr bwMode="auto">
            <a:xfrm>
              <a:off x="1344" y="3552"/>
              <a:ext cx="3231"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r>
                <a:rPr lang="en-US" sz="2800" b="1"/>
                <a:t>3. Information System Model</a:t>
              </a:r>
            </a:p>
            <a:p>
              <a:pPr eaLnBrk="0" hangingPunct="0"/>
              <a:r>
                <a:rPr lang="en-US" sz="2800" b="1">
                  <a:solidFill>
                    <a:srgbClr val="FF3300"/>
                  </a:solidFill>
                </a:rPr>
                <a:t>(Designer)</a:t>
              </a:r>
              <a:endParaRPr lang="en-US" sz="2800" b="1"/>
            </a:p>
          </p:txBody>
        </p:sp>
        <p:sp>
          <p:nvSpPr>
            <p:cNvPr id="312325" name="Line 5"/>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26" name="Line 6"/>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27" name="Text Box 7"/>
            <p:cNvSpPr txBox="1">
              <a:spLocks noChangeArrowheads="1"/>
            </p:cNvSpPr>
            <p:nvPr/>
          </p:nvSpPr>
          <p:spPr bwMode="auto">
            <a:xfrm>
              <a:off x="240" y="1824"/>
              <a:ext cx="1488"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Model of the business</a:t>
              </a:r>
            </a:p>
            <a:p>
              <a:pPr algn="l" eaLnBrk="0" hangingPunct="0"/>
              <a:r>
                <a:rPr lang="en-US" sz="1800" b="1"/>
                <a:t>data and their </a:t>
              </a:r>
            </a:p>
            <a:p>
              <a:pPr algn="l" eaLnBrk="0" hangingPunct="0"/>
              <a:r>
                <a:rPr lang="en-US" sz="1800" b="1"/>
                <a:t>relationships (ERD in </a:t>
              </a:r>
            </a:p>
            <a:p>
              <a:pPr algn="l" eaLnBrk="0" hangingPunct="0"/>
              <a:r>
                <a:rPr lang="en-US" sz="1800" b="1"/>
                <a:t>Database design)</a:t>
              </a:r>
              <a:endParaRPr lang="en-US" sz="1600"/>
            </a:p>
          </p:txBody>
        </p:sp>
        <p:sp>
          <p:nvSpPr>
            <p:cNvPr id="312328" name="Text Box 8"/>
            <p:cNvSpPr txBox="1">
              <a:spLocks noChangeArrowheads="1"/>
            </p:cNvSpPr>
            <p:nvPr/>
          </p:nvSpPr>
          <p:spPr bwMode="auto">
            <a:xfrm>
              <a:off x="2160" y="1824"/>
              <a:ext cx="141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Flows between </a:t>
              </a:r>
            </a:p>
            <a:p>
              <a:pPr algn="l" eaLnBrk="0" hangingPunct="0"/>
              <a:r>
                <a:rPr lang="en-US" sz="1800" b="1"/>
                <a:t>application processes</a:t>
              </a:r>
              <a:endParaRPr lang="en-US" sz="1600"/>
            </a:p>
          </p:txBody>
        </p:sp>
        <p:sp>
          <p:nvSpPr>
            <p:cNvPr id="312329" name="Text Box 9"/>
            <p:cNvSpPr txBox="1">
              <a:spLocks noChangeArrowheads="1"/>
            </p:cNvSpPr>
            <p:nvPr/>
          </p:nvSpPr>
          <p:spPr bwMode="auto">
            <a:xfrm>
              <a:off x="4176" y="1728"/>
              <a:ext cx="14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Distribution Network</a:t>
              </a:r>
              <a:endParaRPr lang="en-US" sz="1600"/>
            </a:p>
          </p:txBody>
        </p:sp>
        <p:sp>
          <p:nvSpPr>
            <p:cNvPr id="312330" name="Rectangle 10"/>
            <p:cNvSpPr>
              <a:spLocks noChangeArrowheads="1"/>
            </p:cNvSpPr>
            <p:nvPr/>
          </p:nvSpPr>
          <p:spPr bwMode="auto">
            <a:xfrm>
              <a:off x="144" y="2688"/>
              <a:ext cx="576"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31" name="Rectangle 11"/>
            <p:cNvSpPr>
              <a:spLocks noChangeArrowheads="1"/>
            </p:cNvSpPr>
            <p:nvPr/>
          </p:nvSpPr>
          <p:spPr bwMode="auto">
            <a:xfrm>
              <a:off x="1056" y="2688"/>
              <a:ext cx="576"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32" name="Oval 12"/>
            <p:cNvSpPr>
              <a:spLocks noChangeArrowheads="1"/>
            </p:cNvSpPr>
            <p:nvPr/>
          </p:nvSpPr>
          <p:spPr bwMode="auto">
            <a:xfrm>
              <a:off x="624" y="3312"/>
              <a:ext cx="528"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312333" name="AutoShape 13"/>
            <p:cNvCxnSpPr>
              <a:cxnSpLocks noChangeShapeType="1"/>
              <a:stCxn id="312330" idx="3"/>
              <a:endCxn id="312332" idx="0"/>
            </p:cNvCxnSpPr>
            <p:nvPr/>
          </p:nvCxnSpPr>
          <p:spPr bwMode="auto">
            <a:xfrm>
              <a:off x="720" y="2856"/>
              <a:ext cx="168" cy="4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2334" name="AutoShape 14"/>
            <p:cNvCxnSpPr>
              <a:cxnSpLocks noChangeShapeType="1"/>
              <a:stCxn id="312331" idx="1"/>
              <a:endCxn id="312332" idx="0"/>
            </p:cNvCxnSpPr>
            <p:nvPr/>
          </p:nvCxnSpPr>
          <p:spPr bwMode="auto">
            <a:xfrm rot="10800000" flipV="1">
              <a:off x="888" y="2856"/>
              <a:ext cx="168" cy="4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12335" name="Oval 15"/>
            <p:cNvSpPr>
              <a:spLocks noChangeArrowheads="1"/>
            </p:cNvSpPr>
            <p:nvPr/>
          </p:nvSpPr>
          <p:spPr bwMode="auto">
            <a:xfrm>
              <a:off x="2496" y="307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36" name="Rectangle 16"/>
            <p:cNvSpPr>
              <a:spLocks noChangeArrowheads="1"/>
            </p:cNvSpPr>
            <p:nvPr/>
          </p:nvSpPr>
          <p:spPr bwMode="auto">
            <a:xfrm>
              <a:off x="2064" y="2592"/>
              <a:ext cx="432" cy="384"/>
            </a:xfrm>
            <a:prstGeom prst="rect">
              <a:avLst/>
            </a:prstGeom>
            <a:solidFill>
              <a:schemeClr val="accent1"/>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312337" name="Rectangle 17"/>
            <p:cNvSpPr>
              <a:spLocks noChangeArrowheads="1"/>
            </p:cNvSpPr>
            <p:nvPr/>
          </p:nvSpPr>
          <p:spPr bwMode="auto">
            <a:xfrm>
              <a:off x="3120" y="3072"/>
              <a:ext cx="720" cy="144"/>
            </a:xfrm>
            <a:prstGeom prst="rect">
              <a:avLst/>
            </a:prstGeom>
            <a:solidFill>
              <a:schemeClr val="accent1"/>
            </a:solidFill>
            <a:ln w="9525">
              <a:solidFill>
                <a:schemeClr val="tx1"/>
              </a:solidFill>
              <a:miter lim="800000"/>
              <a:headEnd/>
              <a:tailEnd/>
            </a:ln>
            <a:effectLst>
              <a:outerShdw blurRad="63500" dist="38099" dir="2700000" algn="ctr" rotWithShape="0">
                <a:schemeClr val="bg2">
                  <a:alpha val="74998"/>
                </a:schemeClr>
              </a:outerShdw>
            </a:effectLst>
          </p:spPr>
          <p:txBody>
            <a:bodyPr wrap="none" anchor="ctr"/>
            <a:lstStyle/>
            <a:p>
              <a:endParaRPr lang="en-US"/>
            </a:p>
          </p:txBody>
        </p:sp>
        <p:sp>
          <p:nvSpPr>
            <p:cNvPr id="312338" name="Rectangle 18"/>
            <p:cNvSpPr>
              <a:spLocks noChangeArrowheads="1"/>
            </p:cNvSpPr>
            <p:nvPr/>
          </p:nvSpPr>
          <p:spPr bwMode="auto">
            <a:xfrm>
              <a:off x="3216" y="2256"/>
              <a:ext cx="432" cy="384"/>
            </a:xfrm>
            <a:prstGeom prst="rect">
              <a:avLst/>
            </a:prstGeom>
            <a:solidFill>
              <a:schemeClr val="accent1"/>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cxnSp>
          <p:nvCxnSpPr>
            <p:cNvPr id="312339" name="AutoShape 19"/>
            <p:cNvCxnSpPr>
              <a:cxnSpLocks noChangeShapeType="1"/>
              <a:stCxn id="312336" idx="3"/>
              <a:endCxn id="312335" idx="2"/>
            </p:cNvCxnSpPr>
            <p:nvPr/>
          </p:nvCxnSpPr>
          <p:spPr bwMode="auto">
            <a:xfrm>
              <a:off x="2496" y="2784"/>
              <a:ext cx="1" cy="480"/>
            </a:xfrm>
            <a:prstGeom prst="curvedConnector5">
              <a:avLst>
                <a:gd name="adj1" fmla="val 14400000"/>
                <a:gd name="adj2" fmla="val 50000"/>
                <a:gd name="adj3" fmla="val -14400000"/>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2340" name="AutoShape 20"/>
            <p:cNvCxnSpPr>
              <a:cxnSpLocks noChangeShapeType="1"/>
              <a:stCxn id="312335" idx="6"/>
              <a:endCxn id="312337" idx="1"/>
            </p:cNvCxnSpPr>
            <p:nvPr/>
          </p:nvCxnSpPr>
          <p:spPr bwMode="auto">
            <a:xfrm flipV="1">
              <a:off x="2880" y="3144"/>
              <a:ext cx="240" cy="120"/>
            </a:xfrm>
            <a:prstGeom prst="curvedConnector3">
              <a:avLst>
                <a:gd name="adj1" fmla="val 50000"/>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2341" name="AutoShape 21"/>
            <p:cNvCxnSpPr>
              <a:cxnSpLocks noChangeShapeType="1"/>
              <a:stCxn id="312336" idx="0"/>
              <a:endCxn id="312342" idx="2"/>
            </p:cNvCxnSpPr>
            <p:nvPr/>
          </p:nvCxnSpPr>
          <p:spPr bwMode="auto">
            <a:xfrm rot="16200000">
              <a:off x="2316" y="2364"/>
              <a:ext cx="192" cy="264"/>
            </a:xfrm>
            <a:prstGeom prst="curvedConnector2">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12342" name="Oval 22"/>
            <p:cNvSpPr>
              <a:spLocks noChangeArrowheads="1"/>
            </p:cNvSpPr>
            <p:nvPr/>
          </p:nvSpPr>
          <p:spPr bwMode="auto">
            <a:xfrm>
              <a:off x="2544" y="2208"/>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312343" name="AutoShape 23"/>
            <p:cNvCxnSpPr>
              <a:cxnSpLocks noChangeShapeType="1"/>
              <a:stCxn id="312342" idx="4"/>
              <a:endCxn id="312337" idx="1"/>
            </p:cNvCxnSpPr>
            <p:nvPr/>
          </p:nvCxnSpPr>
          <p:spPr bwMode="auto">
            <a:xfrm rot="16200000" flipH="1">
              <a:off x="2652" y="2676"/>
              <a:ext cx="552" cy="384"/>
            </a:xfrm>
            <a:prstGeom prst="curvedConnector2">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2344" name="AutoShape 24"/>
            <p:cNvCxnSpPr>
              <a:cxnSpLocks noChangeShapeType="1"/>
              <a:stCxn id="312342" idx="6"/>
              <a:endCxn id="312338" idx="1"/>
            </p:cNvCxnSpPr>
            <p:nvPr/>
          </p:nvCxnSpPr>
          <p:spPr bwMode="auto">
            <a:xfrm>
              <a:off x="2928" y="2400"/>
              <a:ext cx="288" cy="48"/>
            </a:xfrm>
            <a:prstGeom prst="curvedConnector3">
              <a:avLst>
                <a:gd name="adj1" fmla="val 50000"/>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12345" name="AutoShape 25"/>
            <p:cNvSpPr>
              <a:spLocks noChangeArrowheads="1"/>
            </p:cNvSpPr>
            <p:nvPr/>
          </p:nvSpPr>
          <p:spPr bwMode="auto">
            <a:xfrm>
              <a:off x="4176" y="2544"/>
              <a:ext cx="336" cy="624"/>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46" name="AutoShape 26"/>
            <p:cNvSpPr>
              <a:spLocks noChangeArrowheads="1"/>
            </p:cNvSpPr>
            <p:nvPr/>
          </p:nvSpPr>
          <p:spPr bwMode="auto">
            <a:xfrm>
              <a:off x="5088" y="2304"/>
              <a:ext cx="336" cy="624"/>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47" name="Line 27"/>
            <p:cNvSpPr>
              <a:spLocks noChangeShapeType="1"/>
            </p:cNvSpPr>
            <p:nvPr/>
          </p:nvSpPr>
          <p:spPr bwMode="auto">
            <a:xfrm flipV="1">
              <a:off x="4512" y="2784"/>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48" name="Line 28"/>
            <p:cNvSpPr>
              <a:spLocks noChangeShapeType="1"/>
            </p:cNvSpPr>
            <p:nvPr/>
          </p:nvSpPr>
          <p:spPr bwMode="auto">
            <a:xfrm flipH="1" flipV="1">
              <a:off x="4704" y="2736"/>
              <a:ext cx="48"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49" name="Line 29"/>
            <p:cNvSpPr>
              <a:spLocks noChangeShapeType="1"/>
            </p:cNvSpPr>
            <p:nvPr/>
          </p:nvSpPr>
          <p:spPr bwMode="auto">
            <a:xfrm flipV="1">
              <a:off x="4704" y="2592"/>
              <a:ext cx="38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Date Placeholder 2"/>
          <p:cNvSpPr>
            <a:spLocks noGrp="1"/>
          </p:cNvSpPr>
          <p:nvPr>
            <p:ph type="dt" sz="half" idx="10"/>
          </p:nvPr>
        </p:nvSpPr>
        <p:spPr/>
        <p:txBody>
          <a:bodyPr/>
          <a:lstStyle/>
          <a:p>
            <a:r>
              <a:rPr lang="en-US" smtClean="0"/>
              <a:t>I257 - Fall 2012</a:t>
            </a:r>
            <a:endParaRPr lang="en-US"/>
          </a:p>
        </p:txBody>
      </p:sp>
      <p:sp>
        <p:nvSpPr>
          <p:cNvPr id="313346" name="Rectangle 2"/>
          <p:cNvSpPr>
            <a:spLocks noGrp="1" noChangeArrowheads="1"/>
          </p:cNvSpPr>
          <p:nvPr>
            <p:ph type="title"/>
          </p:nvPr>
        </p:nvSpPr>
        <p:spPr/>
        <p:txBody>
          <a:bodyPr/>
          <a:lstStyle/>
          <a:p>
            <a:r>
              <a:rPr lang="en-US" sz="3200"/>
              <a:t>Information Systems Architecture</a:t>
            </a:r>
          </a:p>
        </p:txBody>
      </p:sp>
      <p:grpSp>
        <p:nvGrpSpPr>
          <p:cNvPr id="313452" name="Group 108"/>
          <p:cNvGrpSpPr>
            <a:grpSpLocks/>
          </p:cNvGrpSpPr>
          <p:nvPr/>
        </p:nvGrpSpPr>
        <p:grpSpPr bwMode="auto">
          <a:xfrm>
            <a:off x="457200" y="1371600"/>
            <a:ext cx="8305800" cy="4756150"/>
            <a:chOff x="288" y="864"/>
            <a:chExt cx="5232" cy="2996"/>
          </a:xfrm>
        </p:grpSpPr>
        <p:sp>
          <p:nvSpPr>
            <p:cNvPr id="313347" name="Text Box 3"/>
            <p:cNvSpPr txBox="1">
              <a:spLocks noChangeArrowheads="1"/>
            </p:cNvSpPr>
            <p:nvPr/>
          </p:nvSpPr>
          <p:spPr bwMode="auto">
            <a:xfrm>
              <a:off x="614" y="864"/>
              <a:ext cx="476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3348" name="Text Box 4"/>
            <p:cNvSpPr txBox="1">
              <a:spLocks noChangeArrowheads="1"/>
            </p:cNvSpPr>
            <p:nvPr/>
          </p:nvSpPr>
          <p:spPr bwMode="auto">
            <a:xfrm>
              <a:off x="1256" y="3264"/>
              <a:ext cx="335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4. Technology Constrained Model</a:t>
              </a:r>
            </a:p>
            <a:p>
              <a:pPr eaLnBrk="0" hangingPunct="0"/>
              <a:r>
                <a:rPr lang="en-US" sz="2800" b="1">
                  <a:solidFill>
                    <a:srgbClr val="FF3300"/>
                  </a:solidFill>
                </a:rPr>
                <a:t>(Builder)</a:t>
              </a:r>
              <a:endParaRPr lang="en-US" sz="2800"/>
            </a:p>
          </p:txBody>
        </p:sp>
        <p:sp>
          <p:nvSpPr>
            <p:cNvPr id="313349" name="Line 5"/>
            <p:cNvSpPr>
              <a:spLocks noChangeShapeType="1"/>
            </p:cNvSpPr>
            <p:nvPr/>
          </p:nvSpPr>
          <p:spPr bwMode="auto">
            <a:xfrm>
              <a:off x="1872" y="966"/>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0" name="Line 6"/>
            <p:cNvSpPr>
              <a:spLocks noChangeShapeType="1"/>
            </p:cNvSpPr>
            <p:nvPr/>
          </p:nvSpPr>
          <p:spPr bwMode="auto">
            <a:xfrm>
              <a:off x="3936" y="1014"/>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13351" name="Group 7"/>
            <p:cNvGrpSpPr>
              <a:grpSpLocks/>
            </p:cNvGrpSpPr>
            <p:nvPr/>
          </p:nvGrpSpPr>
          <p:grpSpPr bwMode="auto">
            <a:xfrm>
              <a:off x="384" y="1542"/>
              <a:ext cx="1008" cy="1392"/>
              <a:chOff x="528" y="1968"/>
              <a:chExt cx="1008" cy="1392"/>
            </a:xfrm>
          </p:grpSpPr>
          <p:grpSp>
            <p:nvGrpSpPr>
              <p:cNvPr id="313352" name="Group 8"/>
              <p:cNvGrpSpPr>
                <a:grpSpLocks/>
              </p:cNvGrpSpPr>
              <p:nvPr/>
            </p:nvGrpSpPr>
            <p:grpSpPr bwMode="auto">
              <a:xfrm>
                <a:off x="528" y="1968"/>
                <a:ext cx="144" cy="768"/>
                <a:chOff x="720" y="1824"/>
                <a:chExt cx="576" cy="768"/>
              </a:xfrm>
            </p:grpSpPr>
            <p:sp>
              <p:nvSpPr>
                <p:cNvPr id="313353" name="Rectangle 9"/>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4" name="Line 10"/>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5" name="Line 11"/>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6" name="Line 12"/>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7" name="Line 13"/>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8" name="Line 14"/>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9" name="Line 15"/>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0" name="Line 16"/>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1" name="Line 17"/>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2" name="Line 18"/>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3" name="Line 19"/>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4" name="Line 20"/>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365" name="Group 21"/>
              <p:cNvGrpSpPr>
                <a:grpSpLocks/>
              </p:cNvGrpSpPr>
              <p:nvPr/>
            </p:nvGrpSpPr>
            <p:grpSpPr bwMode="auto">
              <a:xfrm>
                <a:off x="672" y="1968"/>
                <a:ext cx="144" cy="768"/>
                <a:chOff x="720" y="1824"/>
                <a:chExt cx="576" cy="768"/>
              </a:xfrm>
            </p:grpSpPr>
            <p:sp>
              <p:nvSpPr>
                <p:cNvPr id="313366" name="Rectangle 22"/>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7" name="Line 23"/>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8" name="Line 24"/>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9" name="Line 25"/>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0" name="Line 26"/>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1" name="Line 27"/>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2" name="Line 28"/>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3" name="Line 29"/>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4" name="Line 30"/>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5" name="Line 31"/>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6" name="Line 32"/>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7" name="Line 33"/>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378" name="Group 34"/>
              <p:cNvGrpSpPr>
                <a:grpSpLocks/>
              </p:cNvGrpSpPr>
              <p:nvPr/>
            </p:nvGrpSpPr>
            <p:grpSpPr bwMode="auto">
              <a:xfrm>
                <a:off x="816" y="1968"/>
                <a:ext cx="144" cy="768"/>
                <a:chOff x="720" y="1824"/>
                <a:chExt cx="576" cy="768"/>
              </a:xfrm>
            </p:grpSpPr>
            <p:sp>
              <p:nvSpPr>
                <p:cNvPr id="313379" name="Rectangle 35"/>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0" name="Line 36"/>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1" name="Line 37"/>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2" name="Line 38"/>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3" name="Line 39"/>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4" name="Line 40"/>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5" name="Line 41"/>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6" name="Line 42"/>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7" name="Line 43"/>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8" name="Line 44"/>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9" name="Line 45"/>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0" name="Line 46"/>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391" name="Group 47"/>
              <p:cNvGrpSpPr>
                <a:grpSpLocks/>
              </p:cNvGrpSpPr>
              <p:nvPr/>
            </p:nvGrpSpPr>
            <p:grpSpPr bwMode="auto">
              <a:xfrm>
                <a:off x="1008" y="2208"/>
                <a:ext cx="240" cy="1152"/>
                <a:chOff x="720" y="1824"/>
                <a:chExt cx="576" cy="768"/>
              </a:xfrm>
            </p:grpSpPr>
            <p:sp>
              <p:nvSpPr>
                <p:cNvPr id="313392" name="Rectangle 48"/>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3" name="Line 49"/>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4" name="Line 50"/>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5" name="Line 51"/>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6" name="Line 52"/>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7" name="Line 53"/>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8" name="Line 54"/>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9" name="Line 55"/>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0" name="Line 56"/>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1" name="Line 57"/>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2" name="Line 58"/>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3" name="Line 59"/>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04" name="Group 60"/>
              <p:cNvGrpSpPr>
                <a:grpSpLocks/>
              </p:cNvGrpSpPr>
              <p:nvPr/>
            </p:nvGrpSpPr>
            <p:grpSpPr bwMode="auto">
              <a:xfrm>
                <a:off x="1392" y="2112"/>
                <a:ext cx="144" cy="768"/>
                <a:chOff x="720" y="1824"/>
                <a:chExt cx="576" cy="768"/>
              </a:xfrm>
            </p:grpSpPr>
            <p:sp>
              <p:nvSpPr>
                <p:cNvPr id="313405" name="Rectangle 61"/>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6" name="Line 62"/>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7" name="Line 63"/>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8" name="Line 64"/>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9" name="Line 65"/>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0" name="Line 66"/>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1" name="Line 67"/>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2" name="Line 68"/>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3" name="Line 69"/>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4" name="Line 70"/>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5" name="Line 71"/>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6" name="Line 72"/>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313417" name="Text Box 73"/>
            <p:cNvSpPr txBox="1">
              <a:spLocks noChangeArrowheads="1"/>
            </p:cNvSpPr>
            <p:nvPr/>
          </p:nvSpPr>
          <p:spPr bwMode="auto">
            <a:xfrm>
              <a:off x="288" y="1254"/>
              <a:ext cx="16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Database Design (logical)</a:t>
              </a:r>
              <a:endParaRPr lang="en-US" sz="1600"/>
            </a:p>
          </p:txBody>
        </p:sp>
        <p:sp>
          <p:nvSpPr>
            <p:cNvPr id="313418" name="Text Box 74"/>
            <p:cNvSpPr txBox="1">
              <a:spLocks noChangeArrowheads="1"/>
            </p:cNvSpPr>
            <p:nvPr/>
          </p:nvSpPr>
          <p:spPr bwMode="auto">
            <a:xfrm>
              <a:off x="2256" y="1302"/>
              <a:ext cx="14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Process specifications</a:t>
              </a:r>
              <a:endParaRPr lang="en-US" sz="1600"/>
            </a:p>
          </p:txBody>
        </p:sp>
        <p:sp>
          <p:nvSpPr>
            <p:cNvPr id="313419" name="Text Box 75"/>
            <p:cNvSpPr txBox="1">
              <a:spLocks noChangeArrowheads="1"/>
            </p:cNvSpPr>
            <p:nvPr/>
          </p:nvSpPr>
          <p:spPr bwMode="auto">
            <a:xfrm>
              <a:off x="4320" y="1254"/>
              <a:ext cx="11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Database Design</a:t>
              </a:r>
              <a:endParaRPr lang="en-US" sz="1600"/>
            </a:p>
          </p:txBody>
        </p:sp>
        <p:grpSp>
          <p:nvGrpSpPr>
            <p:cNvPr id="313420" name="Group 76"/>
            <p:cNvGrpSpPr>
              <a:grpSpLocks/>
            </p:cNvGrpSpPr>
            <p:nvPr/>
          </p:nvGrpSpPr>
          <p:grpSpPr bwMode="auto">
            <a:xfrm>
              <a:off x="2352" y="1686"/>
              <a:ext cx="144" cy="1488"/>
              <a:chOff x="2304" y="2304"/>
              <a:chExt cx="144" cy="864"/>
            </a:xfrm>
          </p:grpSpPr>
          <p:sp>
            <p:nvSpPr>
              <p:cNvPr id="313421" name="Line 77"/>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22" name="Line 78"/>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23" name="Line 79"/>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24" name="Group 80"/>
            <p:cNvGrpSpPr>
              <a:grpSpLocks/>
            </p:cNvGrpSpPr>
            <p:nvPr/>
          </p:nvGrpSpPr>
          <p:grpSpPr bwMode="auto">
            <a:xfrm>
              <a:off x="2448" y="1830"/>
              <a:ext cx="144" cy="864"/>
              <a:chOff x="2304" y="2304"/>
              <a:chExt cx="144" cy="864"/>
            </a:xfrm>
          </p:grpSpPr>
          <p:sp>
            <p:nvSpPr>
              <p:cNvPr id="313425" name="Line 81"/>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26" name="Line 82"/>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27" name="Line 83"/>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28" name="Group 84"/>
            <p:cNvGrpSpPr>
              <a:grpSpLocks/>
            </p:cNvGrpSpPr>
            <p:nvPr/>
          </p:nvGrpSpPr>
          <p:grpSpPr bwMode="auto">
            <a:xfrm>
              <a:off x="2496" y="2022"/>
              <a:ext cx="144" cy="528"/>
              <a:chOff x="2304" y="2304"/>
              <a:chExt cx="144" cy="864"/>
            </a:xfrm>
          </p:grpSpPr>
          <p:sp>
            <p:nvSpPr>
              <p:cNvPr id="313429" name="Line 85"/>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0" name="Line 86"/>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1" name="Line 87"/>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32" name="Group 88"/>
            <p:cNvGrpSpPr>
              <a:grpSpLocks/>
            </p:cNvGrpSpPr>
            <p:nvPr/>
          </p:nvGrpSpPr>
          <p:grpSpPr bwMode="auto">
            <a:xfrm>
              <a:off x="2592" y="2070"/>
              <a:ext cx="144" cy="432"/>
              <a:chOff x="2304" y="2304"/>
              <a:chExt cx="144" cy="864"/>
            </a:xfrm>
          </p:grpSpPr>
          <p:sp>
            <p:nvSpPr>
              <p:cNvPr id="313433" name="Line 89"/>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4" name="Line 90"/>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5" name="Line 91"/>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36" name="Group 92"/>
            <p:cNvGrpSpPr>
              <a:grpSpLocks/>
            </p:cNvGrpSpPr>
            <p:nvPr/>
          </p:nvGrpSpPr>
          <p:grpSpPr bwMode="auto">
            <a:xfrm>
              <a:off x="2544" y="2790"/>
              <a:ext cx="144" cy="336"/>
              <a:chOff x="2304" y="2304"/>
              <a:chExt cx="144" cy="864"/>
            </a:xfrm>
          </p:grpSpPr>
          <p:sp>
            <p:nvSpPr>
              <p:cNvPr id="313437" name="Line 93"/>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8" name="Line 94"/>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9" name="Line 95"/>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3440" name="Oval 96"/>
            <p:cNvSpPr>
              <a:spLocks noChangeArrowheads="1"/>
            </p:cNvSpPr>
            <p:nvPr/>
          </p:nvSpPr>
          <p:spPr bwMode="auto">
            <a:xfrm>
              <a:off x="4320" y="1734"/>
              <a:ext cx="432"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1" name="Oval 97"/>
            <p:cNvSpPr>
              <a:spLocks noChangeArrowheads="1"/>
            </p:cNvSpPr>
            <p:nvPr/>
          </p:nvSpPr>
          <p:spPr bwMode="auto">
            <a:xfrm>
              <a:off x="4464" y="2742"/>
              <a:ext cx="432"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13442" name="Group 98"/>
            <p:cNvGrpSpPr>
              <a:grpSpLocks/>
            </p:cNvGrpSpPr>
            <p:nvPr/>
          </p:nvGrpSpPr>
          <p:grpSpPr bwMode="auto">
            <a:xfrm>
              <a:off x="4752" y="1926"/>
              <a:ext cx="384" cy="240"/>
              <a:chOff x="4704" y="2400"/>
              <a:chExt cx="384" cy="240"/>
            </a:xfrm>
          </p:grpSpPr>
          <p:sp>
            <p:nvSpPr>
              <p:cNvPr id="313443" name="Line 99"/>
              <p:cNvSpPr>
                <a:spLocks noChangeShapeType="1"/>
              </p:cNvSpPr>
              <p:nvPr/>
            </p:nvSpPr>
            <p:spPr bwMode="auto">
              <a:xfrm>
                <a:off x="4704" y="2400"/>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4" name="Line 100"/>
              <p:cNvSpPr>
                <a:spLocks noChangeShapeType="1"/>
              </p:cNvSpPr>
              <p:nvPr/>
            </p:nvSpPr>
            <p:spPr bwMode="auto">
              <a:xfrm flipV="1">
                <a:off x="4896" y="2496"/>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5" name="Line 101"/>
              <p:cNvSpPr>
                <a:spLocks noChangeShapeType="1"/>
              </p:cNvSpPr>
              <p:nvPr/>
            </p:nvSpPr>
            <p:spPr bwMode="auto">
              <a:xfrm>
                <a:off x="4896" y="2496"/>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46" name="Group 102"/>
            <p:cNvGrpSpPr>
              <a:grpSpLocks/>
            </p:cNvGrpSpPr>
            <p:nvPr/>
          </p:nvGrpSpPr>
          <p:grpSpPr bwMode="auto">
            <a:xfrm rot="-4749178">
              <a:off x="4710" y="2389"/>
              <a:ext cx="456" cy="312"/>
              <a:chOff x="4704" y="2400"/>
              <a:chExt cx="384" cy="240"/>
            </a:xfrm>
          </p:grpSpPr>
          <p:sp>
            <p:nvSpPr>
              <p:cNvPr id="313447" name="Line 103"/>
              <p:cNvSpPr>
                <a:spLocks noChangeShapeType="1"/>
              </p:cNvSpPr>
              <p:nvPr/>
            </p:nvSpPr>
            <p:spPr bwMode="auto">
              <a:xfrm>
                <a:off x="4704" y="2400"/>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8" name="Line 104"/>
              <p:cNvSpPr>
                <a:spLocks noChangeShapeType="1"/>
              </p:cNvSpPr>
              <p:nvPr/>
            </p:nvSpPr>
            <p:spPr bwMode="auto">
              <a:xfrm flipV="1">
                <a:off x="4896" y="2496"/>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9" name="Line 105"/>
              <p:cNvSpPr>
                <a:spLocks noChangeShapeType="1"/>
              </p:cNvSpPr>
              <p:nvPr/>
            </p:nvSpPr>
            <p:spPr bwMode="auto">
              <a:xfrm>
                <a:off x="4896" y="2496"/>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3450" name="Oval 106"/>
            <p:cNvSpPr>
              <a:spLocks noChangeArrowheads="1"/>
            </p:cNvSpPr>
            <p:nvPr/>
          </p:nvSpPr>
          <p:spPr bwMode="auto">
            <a:xfrm>
              <a:off x="5088" y="2118"/>
              <a:ext cx="432"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ate Placeholder 2"/>
          <p:cNvSpPr>
            <a:spLocks noGrp="1"/>
          </p:cNvSpPr>
          <p:nvPr>
            <p:ph type="dt" sz="half" idx="10"/>
          </p:nvPr>
        </p:nvSpPr>
        <p:spPr/>
        <p:txBody>
          <a:bodyPr/>
          <a:lstStyle/>
          <a:p>
            <a:r>
              <a:rPr lang="en-US" smtClean="0"/>
              <a:t>I257 - Fall 2012</a:t>
            </a:r>
            <a:endParaRPr lang="en-US"/>
          </a:p>
        </p:txBody>
      </p:sp>
      <p:sp>
        <p:nvSpPr>
          <p:cNvPr id="314370" name="Rectangle 2"/>
          <p:cNvSpPr>
            <a:spLocks noGrp="1" noChangeArrowheads="1"/>
          </p:cNvSpPr>
          <p:nvPr>
            <p:ph type="title"/>
          </p:nvPr>
        </p:nvSpPr>
        <p:spPr/>
        <p:txBody>
          <a:bodyPr/>
          <a:lstStyle/>
          <a:p>
            <a:r>
              <a:rPr lang="en-US" sz="3200"/>
              <a:t>Information Systems Architecture</a:t>
            </a:r>
          </a:p>
        </p:txBody>
      </p:sp>
      <p:grpSp>
        <p:nvGrpSpPr>
          <p:cNvPr id="314417" name="Group 49"/>
          <p:cNvGrpSpPr>
            <a:grpSpLocks/>
          </p:cNvGrpSpPr>
          <p:nvPr/>
        </p:nvGrpSpPr>
        <p:grpSpPr bwMode="auto">
          <a:xfrm>
            <a:off x="381000" y="1524000"/>
            <a:ext cx="8420100" cy="4887913"/>
            <a:chOff x="240" y="1338"/>
            <a:chExt cx="5304" cy="3079"/>
          </a:xfrm>
        </p:grpSpPr>
        <p:sp>
          <p:nvSpPr>
            <p:cNvPr id="314371"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4372" name="Text Box 4"/>
            <p:cNvSpPr txBox="1">
              <a:spLocks noChangeArrowheads="1"/>
            </p:cNvSpPr>
            <p:nvPr/>
          </p:nvSpPr>
          <p:spPr bwMode="auto">
            <a:xfrm>
              <a:off x="1649" y="3552"/>
              <a:ext cx="2524" cy="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5. Technology Definition/</a:t>
              </a:r>
            </a:p>
            <a:p>
              <a:pPr eaLnBrk="0" hangingPunct="0"/>
              <a:r>
                <a:rPr lang="en-US" sz="2800" b="1"/>
                <a:t>Detailed Representations</a:t>
              </a:r>
            </a:p>
            <a:p>
              <a:pPr eaLnBrk="0" hangingPunct="0"/>
              <a:r>
                <a:rPr lang="en-US" sz="2800" b="1">
                  <a:solidFill>
                    <a:srgbClr val="FF3300"/>
                  </a:solidFill>
                </a:rPr>
                <a:t>(Contractor)</a:t>
              </a:r>
              <a:endParaRPr lang="en-US" sz="2800"/>
            </a:p>
          </p:txBody>
        </p:sp>
        <p:grpSp>
          <p:nvGrpSpPr>
            <p:cNvPr id="314373" name="Group 5"/>
            <p:cNvGrpSpPr>
              <a:grpSpLocks/>
            </p:cNvGrpSpPr>
            <p:nvPr/>
          </p:nvGrpSpPr>
          <p:grpSpPr bwMode="auto">
            <a:xfrm>
              <a:off x="384" y="2448"/>
              <a:ext cx="864" cy="768"/>
              <a:chOff x="720" y="1824"/>
              <a:chExt cx="576" cy="768"/>
            </a:xfrm>
          </p:grpSpPr>
          <p:sp>
            <p:nvSpPr>
              <p:cNvPr id="314374" name="Rectangle 6"/>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5" name="Line 7"/>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6" name="Line 8"/>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7" name="Line 9"/>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8" name="Line 10"/>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9" name="Line 11"/>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0" name="Line 12"/>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1" name="Line 13"/>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2" name="Line 14"/>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3" name="Line 15"/>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4" name="Line 16"/>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5" name="Line 17"/>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4386" name="Line 18"/>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7" name="Line 19"/>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8" name="Text Box 20"/>
            <p:cNvSpPr txBox="1">
              <a:spLocks noChangeArrowheads="1"/>
            </p:cNvSpPr>
            <p:nvPr/>
          </p:nvSpPr>
          <p:spPr bwMode="auto">
            <a:xfrm>
              <a:off x="240" y="1728"/>
              <a:ext cx="123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Database Schema </a:t>
              </a:r>
            </a:p>
            <a:p>
              <a:pPr algn="l" eaLnBrk="0" hangingPunct="0"/>
              <a:r>
                <a:rPr lang="en-US" sz="1800" b="1"/>
                <a:t>and subschema </a:t>
              </a:r>
            </a:p>
            <a:p>
              <a:pPr algn="l" eaLnBrk="0" hangingPunct="0"/>
              <a:r>
                <a:rPr lang="en-US" sz="1800" b="1"/>
                <a:t>definition</a:t>
              </a:r>
              <a:endParaRPr lang="en-US" sz="1600"/>
            </a:p>
          </p:txBody>
        </p:sp>
        <p:grpSp>
          <p:nvGrpSpPr>
            <p:cNvPr id="314389" name="Group 21"/>
            <p:cNvGrpSpPr>
              <a:grpSpLocks/>
            </p:cNvGrpSpPr>
            <p:nvPr/>
          </p:nvGrpSpPr>
          <p:grpSpPr bwMode="auto">
            <a:xfrm>
              <a:off x="2448" y="2496"/>
              <a:ext cx="864" cy="768"/>
              <a:chOff x="720" y="1824"/>
              <a:chExt cx="576" cy="768"/>
            </a:xfrm>
          </p:grpSpPr>
          <p:sp>
            <p:nvSpPr>
              <p:cNvPr id="314390" name="Rectangle 22"/>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1" name="Line 23"/>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2" name="Line 24"/>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3" name="Line 25"/>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4" name="Line 26"/>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5" name="Line 27"/>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6" name="Line 28"/>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7" name="Line 29"/>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8" name="Line 30"/>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9" name="Line 31"/>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0" name="Line 32"/>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1" name="Line 33"/>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4402" name="Group 34"/>
            <p:cNvGrpSpPr>
              <a:grpSpLocks/>
            </p:cNvGrpSpPr>
            <p:nvPr/>
          </p:nvGrpSpPr>
          <p:grpSpPr bwMode="auto">
            <a:xfrm>
              <a:off x="4464" y="2592"/>
              <a:ext cx="864" cy="768"/>
              <a:chOff x="720" y="1824"/>
              <a:chExt cx="576" cy="768"/>
            </a:xfrm>
          </p:grpSpPr>
          <p:sp>
            <p:nvSpPr>
              <p:cNvPr id="314403" name="Rectangle 35"/>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4" name="Line 36"/>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5" name="Line 37"/>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6" name="Line 38"/>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7" name="Line 39"/>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8" name="Line 40"/>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9" name="Line 41"/>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0" name="Line 42"/>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1" name="Line 43"/>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2" name="Line 44"/>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3" name="Line 45"/>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4" name="Line 46"/>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4415" name="Text Box 47"/>
            <p:cNvSpPr txBox="1">
              <a:spLocks noChangeArrowheads="1"/>
            </p:cNvSpPr>
            <p:nvPr/>
          </p:nvSpPr>
          <p:spPr bwMode="auto">
            <a:xfrm>
              <a:off x="2208" y="1776"/>
              <a:ext cx="129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Program Code and</a:t>
              </a:r>
            </a:p>
            <a:p>
              <a:pPr algn="l" eaLnBrk="0" hangingPunct="0"/>
              <a:r>
                <a:rPr lang="en-US" sz="1800" b="1"/>
                <a:t>control blocks</a:t>
              </a:r>
              <a:endParaRPr lang="en-US" sz="1600"/>
            </a:p>
          </p:txBody>
        </p:sp>
        <p:sp>
          <p:nvSpPr>
            <p:cNvPr id="314416" name="Text Box 48"/>
            <p:cNvSpPr txBox="1">
              <a:spLocks noChangeArrowheads="1"/>
            </p:cNvSpPr>
            <p:nvPr/>
          </p:nvSpPr>
          <p:spPr bwMode="auto">
            <a:xfrm>
              <a:off x="4224" y="1728"/>
              <a:ext cx="1320"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Configuration</a:t>
              </a:r>
            </a:p>
            <a:p>
              <a:pPr algn="l" eaLnBrk="0" hangingPunct="0"/>
              <a:r>
                <a:rPr lang="en-US" sz="1800" b="1"/>
                <a:t>definition/ Network</a:t>
              </a:r>
            </a:p>
            <a:p>
              <a:pPr algn="l" eaLnBrk="0" hangingPunct="0"/>
              <a:r>
                <a:rPr lang="en-US" sz="1800" b="1"/>
                <a:t>Architecture</a:t>
              </a:r>
              <a:endParaRPr lang="en-US" sz="1600"/>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r>
              <a:rPr lang="en-US" smtClean="0"/>
              <a:t>I257 - Fall 2012</a:t>
            </a:r>
            <a:endParaRPr lang="en-US"/>
          </a:p>
        </p:txBody>
      </p:sp>
      <p:sp>
        <p:nvSpPr>
          <p:cNvPr id="315394" name="Rectangle 2"/>
          <p:cNvSpPr>
            <a:spLocks noGrp="1" noChangeArrowheads="1"/>
          </p:cNvSpPr>
          <p:nvPr>
            <p:ph type="title"/>
          </p:nvPr>
        </p:nvSpPr>
        <p:spPr/>
        <p:txBody>
          <a:bodyPr/>
          <a:lstStyle/>
          <a:p>
            <a:r>
              <a:rPr lang="en-US" sz="3200"/>
              <a:t>Information Systems Architecture</a:t>
            </a:r>
          </a:p>
        </p:txBody>
      </p:sp>
      <p:grpSp>
        <p:nvGrpSpPr>
          <p:cNvPr id="315402" name="Group 10"/>
          <p:cNvGrpSpPr>
            <a:grpSpLocks/>
          </p:cNvGrpSpPr>
          <p:nvPr/>
        </p:nvGrpSpPr>
        <p:grpSpPr bwMode="auto">
          <a:xfrm>
            <a:off x="457200" y="1676400"/>
            <a:ext cx="8274050" cy="4384675"/>
            <a:chOff x="240" y="1338"/>
            <a:chExt cx="5212" cy="2762"/>
          </a:xfrm>
        </p:grpSpPr>
        <p:sp>
          <p:nvSpPr>
            <p:cNvPr id="315395"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5396" name="Text Box 4"/>
            <p:cNvSpPr txBox="1">
              <a:spLocks noChangeArrowheads="1"/>
            </p:cNvSpPr>
            <p:nvPr/>
          </p:nvSpPr>
          <p:spPr bwMode="auto">
            <a:xfrm>
              <a:off x="1573" y="3504"/>
              <a:ext cx="257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6. Functioning Enterprise</a:t>
              </a:r>
            </a:p>
            <a:p>
              <a:pPr eaLnBrk="0" hangingPunct="0"/>
              <a:r>
                <a:rPr lang="en-US" sz="2800" b="1">
                  <a:solidFill>
                    <a:srgbClr val="FF3300"/>
                  </a:solidFill>
                </a:rPr>
                <a:t>(User)</a:t>
              </a:r>
              <a:endParaRPr lang="en-US" sz="2800"/>
            </a:p>
          </p:txBody>
        </p:sp>
        <p:sp>
          <p:nvSpPr>
            <p:cNvPr id="315397" name="Line 5"/>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5398" name="Line 6"/>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5399" name="Text Box 7"/>
            <p:cNvSpPr txBox="1">
              <a:spLocks noChangeArrowheads="1"/>
            </p:cNvSpPr>
            <p:nvPr/>
          </p:nvSpPr>
          <p:spPr bwMode="auto">
            <a:xfrm>
              <a:off x="240" y="1728"/>
              <a:ext cx="988"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Implemented</a:t>
              </a:r>
            </a:p>
            <a:p>
              <a:pPr algn="l" eaLnBrk="0" hangingPunct="0"/>
              <a:r>
                <a:rPr lang="en-US" sz="1800" b="1"/>
                <a:t>Database and </a:t>
              </a:r>
            </a:p>
            <a:p>
              <a:pPr algn="l" eaLnBrk="0" hangingPunct="0"/>
              <a:r>
                <a:rPr lang="en-US" sz="1800" b="1"/>
                <a:t>information</a:t>
              </a:r>
              <a:endParaRPr lang="en-US" sz="1600"/>
            </a:p>
          </p:txBody>
        </p:sp>
        <p:sp>
          <p:nvSpPr>
            <p:cNvPr id="315400" name="Text Box 8"/>
            <p:cNvSpPr txBox="1">
              <a:spLocks noChangeArrowheads="1"/>
            </p:cNvSpPr>
            <p:nvPr/>
          </p:nvSpPr>
          <p:spPr bwMode="auto">
            <a:xfrm>
              <a:off x="4464" y="1824"/>
              <a:ext cx="988"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Current</a:t>
              </a:r>
            </a:p>
            <a:p>
              <a:pPr algn="l" eaLnBrk="0" hangingPunct="0"/>
              <a:r>
                <a:rPr lang="en-US" sz="1800" b="1"/>
                <a:t>System</a:t>
              </a:r>
            </a:p>
            <a:p>
              <a:pPr algn="l" eaLnBrk="0" hangingPunct="0"/>
              <a:r>
                <a:rPr lang="en-US" sz="1800" b="1"/>
                <a:t>Configuration</a:t>
              </a:r>
              <a:endParaRPr lang="en-US" sz="1600"/>
            </a:p>
          </p:txBody>
        </p:sp>
        <p:sp>
          <p:nvSpPr>
            <p:cNvPr id="315401" name="Text Box 9"/>
            <p:cNvSpPr txBox="1">
              <a:spLocks noChangeArrowheads="1"/>
            </p:cNvSpPr>
            <p:nvPr/>
          </p:nvSpPr>
          <p:spPr bwMode="auto">
            <a:xfrm>
              <a:off x="2400" y="1824"/>
              <a:ext cx="93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Implemented</a:t>
              </a:r>
            </a:p>
            <a:p>
              <a:pPr algn="l" eaLnBrk="0" hangingPunct="0"/>
              <a:r>
                <a:rPr lang="en-US" sz="1800" b="1"/>
                <a:t>Application</a:t>
              </a:r>
            </a:p>
            <a:p>
              <a:pPr algn="l" eaLnBrk="0" hangingPunct="0"/>
              <a:r>
                <a:rPr lang="en-US" sz="1800" b="1"/>
                <a:t>Programs</a:t>
              </a:r>
              <a:endParaRPr lang="en-US" sz="1600"/>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79906" name="Rectangle 2"/>
          <p:cNvSpPr>
            <a:spLocks noGrp="1" noChangeArrowheads="1"/>
          </p:cNvSpPr>
          <p:nvPr>
            <p:ph type="title"/>
          </p:nvPr>
        </p:nvSpPr>
        <p:spPr/>
        <p:txBody>
          <a:bodyPr/>
          <a:lstStyle/>
          <a:p>
            <a:r>
              <a:rPr lang="en-US"/>
              <a:t>Lecture Outline</a:t>
            </a:r>
          </a:p>
        </p:txBody>
      </p:sp>
      <p:sp>
        <p:nvSpPr>
          <p:cNvPr id="379907" name="Rectangle 3"/>
          <p:cNvSpPr>
            <a:spLocks noGrp="1" noChangeArrowheads="1"/>
          </p:cNvSpPr>
          <p:nvPr>
            <p:ph type="body" idx="1"/>
          </p:nvPr>
        </p:nvSpPr>
        <p:spPr>
          <a:ln>
            <a:solidFill>
              <a:schemeClr val="bg2"/>
            </a:solidFill>
            <a:miter lim="800000"/>
            <a:headEnd/>
            <a:tailEnd/>
          </a:ln>
        </p:spPr>
        <p:txBody>
          <a:bodyPr/>
          <a:lstStyle/>
          <a:p>
            <a:r>
              <a:rPr lang="en-US" sz="3600">
                <a:solidFill>
                  <a:srgbClr val="CCCCCC"/>
                </a:solidFill>
              </a:rPr>
              <a:t>Review</a:t>
            </a:r>
          </a:p>
          <a:p>
            <a:pPr lvl="1"/>
            <a:r>
              <a:rPr lang="en-US" sz="3200">
                <a:solidFill>
                  <a:srgbClr val="CCCCCC"/>
                </a:solidFill>
              </a:rPr>
              <a:t>Database Life Cycle</a:t>
            </a:r>
          </a:p>
          <a:p>
            <a:r>
              <a:rPr lang="en-US">
                <a:solidFill>
                  <a:srgbClr val="CCCCCC"/>
                </a:solidFill>
              </a:rPr>
              <a:t>Information Systems Planning</a:t>
            </a:r>
          </a:p>
          <a:p>
            <a:r>
              <a:rPr lang="en-US">
                <a:solidFill>
                  <a:srgbClr val="CCCCCC"/>
                </a:solidFill>
              </a:rPr>
              <a:t>Information Systems Architecture</a:t>
            </a:r>
          </a:p>
          <a:p>
            <a:r>
              <a:rPr lang="en-US"/>
              <a:t>Information Engineering</a:t>
            </a:r>
          </a:p>
          <a:p>
            <a:r>
              <a:rPr lang="en-US">
                <a:solidFill>
                  <a:srgbClr val="CCCCCC"/>
                </a:solidFill>
              </a:rPr>
              <a:t>Database Design</a:t>
            </a:r>
          </a:p>
          <a:p>
            <a:r>
              <a:rPr lang="en-US" sz="3600">
                <a:solidFill>
                  <a:srgbClr val="CCCCCC"/>
                </a:solidFill>
              </a:rPr>
              <a:t>Dive Shop DB in Access</a:t>
            </a:r>
          </a:p>
        </p:txBody>
      </p:sp>
    </p:spTree>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438274" name="Rectangle 2"/>
          <p:cNvSpPr>
            <a:spLocks noGrp="1" noChangeArrowheads="1"/>
          </p:cNvSpPr>
          <p:nvPr>
            <p:ph type="title"/>
          </p:nvPr>
        </p:nvSpPr>
        <p:spPr/>
        <p:txBody>
          <a:bodyPr/>
          <a:lstStyle/>
          <a:p>
            <a:r>
              <a:rPr lang="en-US"/>
              <a:t>Information Engineering</a:t>
            </a:r>
          </a:p>
        </p:txBody>
      </p:sp>
      <p:sp>
        <p:nvSpPr>
          <p:cNvPr id="438275" name="Rectangle 3"/>
          <p:cNvSpPr>
            <a:spLocks noGrp="1" noChangeArrowheads="1"/>
          </p:cNvSpPr>
          <p:nvPr>
            <p:ph type="body" idx="1"/>
          </p:nvPr>
        </p:nvSpPr>
        <p:spPr/>
        <p:txBody>
          <a:bodyPr/>
          <a:lstStyle/>
          <a:p>
            <a:r>
              <a:rPr lang="en-US"/>
              <a:t>A formal methodology that is used to create and maintain information systems</a:t>
            </a:r>
          </a:p>
          <a:p>
            <a:r>
              <a:rPr lang="en-US"/>
              <a:t>Starts with the Business Model and works in a Top-Down fashion to build supporting data models and process models for that business model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59426" name="Rectangle 2"/>
          <p:cNvSpPr>
            <a:spLocks noGrp="1" noChangeArrowheads="1"/>
          </p:cNvSpPr>
          <p:nvPr>
            <p:ph type="title"/>
          </p:nvPr>
        </p:nvSpPr>
        <p:spPr/>
        <p:txBody>
          <a:bodyPr/>
          <a:lstStyle/>
          <a:p>
            <a:r>
              <a:rPr lang="en-US"/>
              <a:t>Lecture Outline</a:t>
            </a:r>
          </a:p>
        </p:txBody>
      </p:sp>
      <p:sp>
        <p:nvSpPr>
          <p:cNvPr id="359427" name="Rectangle 3"/>
          <p:cNvSpPr>
            <a:spLocks noGrp="1" noChangeArrowheads="1"/>
          </p:cNvSpPr>
          <p:nvPr>
            <p:ph type="body" idx="1"/>
          </p:nvPr>
        </p:nvSpPr>
        <p:spPr>
          <a:ln>
            <a:solidFill>
              <a:schemeClr val="bg2"/>
            </a:solidFill>
            <a:miter lim="800000"/>
            <a:headEnd/>
            <a:tailEnd/>
          </a:ln>
        </p:spPr>
        <p:txBody>
          <a:bodyPr/>
          <a:lstStyle/>
          <a:p>
            <a:r>
              <a:rPr lang="en-US" sz="3600" dirty="0"/>
              <a:t>Review</a:t>
            </a:r>
          </a:p>
          <a:p>
            <a:pPr lvl="1"/>
            <a:r>
              <a:rPr lang="en-US" sz="3200" dirty="0"/>
              <a:t>Database Life Cycle</a:t>
            </a:r>
          </a:p>
          <a:p>
            <a:r>
              <a:rPr lang="en-US" dirty="0">
                <a:solidFill>
                  <a:srgbClr val="CCCCCC"/>
                </a:solidFill>
              </a:rPr>
              <a:t>Information Systems Planning</a:t>
            </a:r>
          </a:p>
          <a:p>
            <a:r>
              <a:rPr lang="en-US" dirty="0">
                <a:solidFill>
                  <a:srgbClr val="CCCCCC"/>
                </a:solidFill>
              </a:rPr>
              <a:t>Information Systems Architecture</a:t>
            </a:r>
          </a:p>
          <a:p>
            <a:r>
              <a:rPr lang="en-US" dirty="0">
                <a:solidFill>
                  <a:srgbClr val="CCCCCC"/>
                </a:solidFill>
              </a:rPr>
              <a:t>Information Engineering</a:t>
            </a:r>
          </a:p>
          <a:p>
            <a:r>
              <a:rPr lang="en-US" dirty="0">
                <a:solidFill>
                  <a:srgbClr val="CCCCCC"/>
                </a:solidFill>
              </a:rPr>
              <a:t>Database </a:t>
            </a:r>
            <a:r>
              <a:rPr lang="en-US" dirty="0" smtClean="0">
                <a:solidFill>
                  <a:srgbClr val="CCCCCC"/>
                </a:solidFill>
              </a:rPr>
              <a:t>Design</a:t>
            </a:r>
            <a:endParaRPr lang="en-US" dirty="0">
              <a:solidFill>
                <a:srgbClr val="CCCCCC"/>
              </a:solidFill>
            </a:endParaRPr>
          </a:p>
        </p:txBody>
      </p:sp>
    </p:spTree>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r>
              <a:rPr lang="en-US" smtClean="0"/>
              <a:t>I257 - Fall 2012</a:t>
            </a:r>
            <a:endParaRPr lang="en-US"/>
          </a:p>
        </p:txBody>
      </p:sp>
      <p:sp>
        <p:nvSpPr>
          <p:cNvPr id="440322" name="Rectangle 2"/>
          <p:cNvSpPr>
            <a:spLocks noGrp="1" noChangeArrowheads="1"/>
          </p:cNvSpPr>
          <p:nvPr>
            <p:ph type="title"/>
          </p:nvPr>
        </p:nvSpPr>
        <p:spPr/>
        <p:txBody>
          <a:bodyPr/>
          <a:lstStyle/>
          <a:p>
            <a:r>
              <a:rPr lang="en-US"/>
              <a:t>Information Engineering</a:t>
            </a:r>
          </a:p>
        </p:txBody>
      </p:sp>
      <p:sp>
        <p:nvSpPr>
          <p:cNvPr id="440323" name="Text Box 3"/>
          <p:cNvSpPr txBox="1">
            <a:spLocks noChangeArrowheads="1"/>
          </p:cNvSpPr>
          <p:nvPr/>
        </p:nvSpPr>
        <p:spPr bwMode="auto">
          <a:xfrm>
            <a:off x="593725" y="2047875"/>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Planning</a:t>
            </a:r>
          </a:p>
        </p:txBody>
      </p:sp>
      <p:sp>
        <p:nvSpPr>
          <p:cNvPr id="440324" name="Text Box 4"/>
          <p:cNvSpPr txBox="1">
            <a:spLocks noChangeArrowheads="1"/>
          </p:cNvSpPr>
          <p:nvPr/>
        </p:nvSpPr>
        <p:spPr bwMode="auto">
          <a:xfrm>
            <a:off x="4648200" y="3352800"/>
            <a:ext cx="1192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Design</a:t>
            </a:r>
          </a:p>
        </p:txBody>
      </p:sp>
      <p:sp>
        <p:nvSpPr>
          <p:cNvPr id="440325" name="Text Box 5"/>
          <p:cNvSpPr txBox="1">
            <a:spLocks noChangeArrowheads="1"/>
          </p:cNvSpPr>
          <p:nvPr/>
        </p:nvSpPr>
        <p:spPr bwMode="auto">
          <a:xfrm>
            <a:off x="2514600" y="2743200"/>
            <a:ext cx="1428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Analysis</a:t>
            </a:r>
            <a:endParaRPr lang="en-US" sz="2800"/>
          </a:p>
        </p:txBody>
      </p:sp>
      <p:sp>
        <p:nvSpPr>
          <p:cNvPr id="440326" name="Text Box 6"/>
          <p:cNvSpPr txBox="1">
            <a:spLocks noChangeArrowheads="1"/>
          </p:cNvSpPr>
          <p:nvPr/>
        </p:nvSpPr>
        <p:spPr bwMode="auto">
          <a:xfrm>
            <a:off x="6553200" y="4038600"/>
            <a:ext cx="2435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Implementation</a:t>
            </a:r>
            <a:endParaRPr lang="en-US" sz="2800"/>
          </a:p>
        </p:txBody>
      </p:sp>
      <p:sp>
        <p:nvSpPr>
          <p:cNvPr id="440327" name="AutoShape 7"/>
          <p:cNvSpPr>
            <a:spLocks noChangeArrowheads="1"/>
          </p:cNvSpPr>
          <p:nvPr/>
        </p:nvSpPr>
        <p:spPr bwMode="auto">
          <a:xfrm>
            <a:off x="1981200" y="20574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28" name="AutoShape 8"/>
          <p:cNvSpPr>
            <a:spLocks noChangeArrowheads="1"/>
          </p:cNvSpPr>
          <p:nvPr/>
        </p:nvSpPr>
        <p:spPr bwMode="auto">
          <a:xfrm>
            <a:off x="3962400" y="2743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29" name="AutoShape 9"/>
          <p:cNvSpPr>
            <a:spLocks noChangeArrowheads="1"/>
          </p:cNvSpPr>
          <p:nvPr/>
        </p:nvSpPr>
        <p:spPr bwMode="auto">
          <a:xfrm>
            <a:off x="6096000" y="34290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30" name="AutoShape 10"/>
          <p:cNvSpPr>
            <a:spLocks noChangeArrowheads="1"/>
          </p:cNvSpPr>
          <p:nvPr/>
        </p:nvSpPr>
        <p:spPr bwMode="auto">
          <a:xfrm rot="10986902">
            <a:off x="3429000" y="3505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31" name="AutoShape 11"/>
          <p:cNvSpPr>
            <a:spLocks noChangeArrowheads="1"/>
          </p:cNvSpPr>
          <p:nvPr/>
        </p:nvSpPr>
        <p:spPr bwMode="auto">
          <a:xfrm rot="10986902">
            <a:off x="1295400" y="28956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32" name="AutoShape 12"/>
          <p:cNvSpPr>
            <a:spLocks noChangeArrowheads="1"/>
          </p:cNvSpPr>
          <p:nvPr/>
        </p:nvSpPr>
        <p:spPr bwMode="auto">
          <a:xfrm rot="10986902">
            <a:off x="5334000" y="4267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33" name="Text Box 13"/>
          <p:cNvSpPr txBox="1">
            <a:spLocks noChangeArrowheads="1"/>
          </p:cNvSpPr>
          <p:nvPr/>
        </p:nvSpPr>
        <p:spPr bwMode="auto">
          <a:xfrm>
            <a:off x="152400" y="3273425"/>
            <a:ext cx="2286000" cy="302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Identify Strategic Planning </a:t>
            </a:r>
          </a:p>
          <a:p>
            <a:r>
              <a:rPr lang="en-US" sz="1200">
                <a:latin typeface="Arial" charset="0"/>
              </a:rPr>
              <a:t>    Factors</a:t>
            </a:r>
          </a:p>
          <a:p>
            <a:r>
              <a:rPr lang="en-US" sz="1200">
                <a:latin typeface="Arial" charset="0"/>
              </a:rPr>
              <a:t>    a. Goals</a:t>
            </a:r>
          </a:p>
          <a:p>
            <a:r>
              <a:rPr lang="en-US" sz="1200">
                <a:latin typeface="Arial" charset="0"/>
              </a:rPr>
              <a:t>    b. Critical Success Factors</a:t>
            </a:r>
          </a:p>
          <a:p>
            <a:r>
              <a:rPr lang="en-US" sz="1200">
                <a:latin typeface="Arial" charset="0"/>
              </a:rPr>
              <a:t>    c. Problem Areas</a:t>
            </a:r>
          </a:p>
          <a:p>
            <a:r>
              <a:rPr lang="en-US" sz="1200">
                <a:latin typeface="Arial" charset="0"/>
              </a:rPr>
              <a:t>2. Identify  Corporate Planning </a:t>
            </a:r>
          </a:p>
          <a:p>
            <a:r>
              <a:rPr lang="en-US" sz="1200">
                <a:latin typeface="Arial" charset="0"/>
              </a:rPr>
              <a:t>    Objects</a:t>
            </a:r>
          </a:p>
          <a:p>
            <a:r>
              <a:rPr lang="en-US" sz="1200">
                <a:latin typeface="Arial" charset="0"/>
              </a:rPr>
              <a:t>    a. Org. Units</a:t>
            </a:r>
          </a:p>
          <a:p>
            <a:r>
              <a:rPr lang="en-US" sz="1200">
                <a:latin typeface="Arial" charset="0"/>
              </a:rPr>
              <a:t>    b. Locations</a:t>
            </a:r>
          </a:p>
          <a:p>
            <a:r>
              <a:rPr lang="en-US" sz="1200">
                <a:latin typeface="Arial" charset="0"/>
              </a:rPr>
              <a:t>    c. Business Functions</a:t>
            </a:r>
          </a:p>
          <a:p>
            <a:r>
              <a:rPr lang="en-US" sz="1200">
                <a:latin typeface="Arial" charset="0"/>
              </a:rPr>
              <a:t>    d. Entity types</a:t>
            </a:r>
          </a:p>
          <a:p>
            <a:r>
              <a:rPr lang="en-US" sz="1200">
                <a:latin typeface="Arial" charset="0"/>
              </a:rPr>
              <a:t>3. Develop Enterprise Model</a:t>
            </a:r>
          </a:p>
          <a:p>
            <a:r>
              <a:rPr lang="en-US" sz="1200">
                <a:latin typeface="Arial" charset="0"/>
              </a:rPr>
              <a:t>    a. Function decomposition</a:t>
            </a:r>
          </a:p>
          <a:p>
            <a:r>
              <a:rPr lang="en-US" sz="1200">
                <a:latin typeface="Arial" charset="0"/>
              </a:rPr>
              <a:t>    b. Entity-Relationship </a:t>
            </a:r>
          </a:p>
          <a:p>
            <a:r>
              <a:rPr lang="en-US" sz="1200">
                <a:latin typeface="Arial" charset="0"/>
              </a:rPr>
              <a:t>        Diagram</a:t>
            </a:r>
          </a:p>
          <a:p>
            <a:r>
              <a:rPr lang="en-US" sz="1200">
                <a:latin typeface="Arial" charset="0"/>
              </a:rPr>
              <a:t>    c. Planning Matrices</a:t>
            </a:r>
          </a:p>
        </p:txBody>
      </p:sp>
      <p:sp>
        <p:nvSpPr>
          <p:cNvPr id="440334" name="Text Box 14"/>
          <p:cNvSpPr txBox="1">
            <a:spLocks noChangeArrowheads="1"/>
          </p:cNvSpPr>
          <p:nvPr/>
        </p:nvSpPr>
        <p:spPr bwMode="auto">
          <a:xfrm>
            <a:off x="2514600" y="3886200"/>
            <a:ext cx="1920875" cy="1196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Develop Conceptual </a:t>
            </a:r>
          </a:p>
          <a:p>
            <a:r>
              <a:rPr lang="en-US" sz="1200">
                <a:latin typeface="Arial" charset="0"/>
              </a:rPr>
              <a:t>    Model</a:t>
            </a:r>
          </a:p>
          <a:p>
            <a:r>
              <a:rPr lang="en-US" sz="1200">
                <a:latin typeface="Arial" charset="0"/>
              </a:rPr>
              <a:t>    (detailed E-R Diagram)</a:t>
            </a:r>
          </a:p>
          <a:p>
            <a:r>
              <a:rPr lang="en-US" sz="1200">
                <a:latin typeface="Arial" charset="0"/>
              </a:rPr>
              <a:t>2. Develop Process </a:t>
            </a:r>
          </a:p>
          <a:p>
            <a:r>
              <a:rPr lang="en-US" sz="1200">
                <a:latin typeface="Arial" charset="0"/>
              </a:rPr>
              <a:t>    Models</a:t>
            </a:r>
          </a:p>
          <a:p>
            <a:r>
              <a:rPr lang="en-US" sz="1200">
                <a:latin typeface="Arial" charset="0"/>
              </a:rPr>
              <a:t>    (data flow diagrams)</a:t>
            </a:r>
          </a:p>
        </p:txBody>
      </p:sp>
      <p:sp>
        <p:nvSpPr>
          <p:cNvPr id="440335" name="Text Box 15"/>
          <p:cNvSpPr txBox="1">
            <a:spLocks noChangeArrowheads="1"/>
          </p:cNvSpPr>
          <p:nvPr/>
        </p:nvSpPr>
        <p:spPr bwMode="auto">
          <a:xfrm>
            <a:off x="4495800" y="4953000"/>
            <a:ext cx="1828800" cy="13795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Design Databases</a:t>
            </a:r>
          </a:p>
          <a:p>
            <a:r>
              <a:rPr lang="en-US" sz="1200">
                <a:latin typeface="Arial" charset="0"/>
              </a:rPr>
              <a:t>    (normalized relations)</a:t>
            </a:r>
          </a:p>
          <a:p>
            <a:r>
              <a:rPr lang="en-US" sz="1200">
                <a:latin typeface="Arial" charset="0"/>
              </a:rPr>
              <a:t>2. Design Processes</a:t>
            </a:r>
          </a:p>
          <a:p>
            <a:r>
              <a:rPr lang="en-US" sz="1200">
                <a:latin typeface="Arial" charset="0"/>
              </a:rPr>
              <a:t>    a. Action Diagrams</a:t>
            </a:r>
          </a:p>
          <a:p>
            <a:r>
              <a:rPr lang="en-US" sz="1200">
                <a:latin typeface="Arial" charset="0"/>
              </a:rPr>
              <a:t>    b. User Interfaces: </a:t>
            </a:r>
          </a:p>
          <a:p>
            <a:r>
              <a:rPr lang="en-US" sz="1200">
                <a:latin typeface="Arial" charset="0"/>
              </a:rPr>
              <a:t>        menus, screens,</a:t>
            </a:r>
          </a:p>
          <a:p>
            <a:r>
              <a:rPr lang="en-US" sz="1200">
                <a:latin typeface="Arial" charset="0"/>
              </a:rPr>
              <a:t>        reports</a:t>
            </a:r>
          </a:p>
        </p:txBody>
      </p:sp>
      <p:sp>
        <p:nvSpPr>
          <p:cNvPr id="440336" name="Text Box 16"/>
          <p:cNvSpPr txBox="1">
            <a:spLocks noChangeArrowheads="1"/>
          </p:cNvSpPr>
          <p:nvPr/>
        </p:nvSpPr>
        <p:spPr bwMode="auto">
          <a:xfrm>
            <a:off x="6629400" y="5486400"/>
            <a:ext cx="2100263" cy="10144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Build database definitions</a:t>
            </a:r>
          </a:p>
          <a:p>
            <a:r>
              <a:rPr lang="en-US" sz="1200">
                <a:latin typeface="Arial" charset="0"/>
              </a:rPr>
              <a:t>    (tables, indexes, etc.)</a:t>
            </a:r>
          </a:p>
          <a:p>
            <a:r>
              <a:rPr lang="en-US" sz="1200">
                <a:latin typeface="Arial" charset="0"/>
              </a:rPr>
              <a:t>2. Generate Applications</a:t>
            </a:r>
          </a:p>
          <a:p>
            <a:r>
              <a:rPr lang="en-US" sz="1200">
                <a:latin typeface="Arial" charset="0"/>
              </a:rPr>
              <a:t>    (program code, control</a:t>
            </a:r>
          </a:p>
          <a:p>
            <a:r>
              <a:rPr lang="en-US" sz="1200">
                <a:latin typeface="Arial" charset="0"/>
              </a:rPr>
              <a:t>      blocks, etc.)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80930" name="Rectangle 2"/>
          <p:cNvSpPr>
            <a:spLocks noGrp="1" noChangeArrowheads="1"/>
          </p:cNvSpPr>
          <p:nvPr>
            <p:ph type="title"/>
          </p:nvPr>
        </p:nvSpPr>
        <p:spPr/>
        <p:txBody>
          <a:bodyPr/>
          <a:lstStyle/>
          <a:p>
            <a:r>
              <a:rPr lang="en-US"/>
              <a:t>Lecture Outline</a:t>
            </a:r>
          </a:p>
        </p:txBody>
      </p:sp>
      <p:sp>
        <p:nvSpPr>
          <p:cNvPr id="380931" name="Rectangle 3"/>
          <p:cNvSpPr>
            <a:spLocks noGrp="1" noChangeArrowheads="1"/>
          </p:cNvSpPr>
          <p:nvPr>
            <p:ph type="body" idx="1"/>
          </p:nvPr>
        </p:nvSpPr>
        <p:spPr>
          <a:ln>
            <a:solidFill>
              <a:schemeClr val="bg2"/>
            </a:solidFill>
            <a:miter lim="800000"/>
            <a:headEnd/>
            <a:tailEnd/>
          </a:ln>
        </p:spPr>
        <p:txBody>
          <a:bodyPr/>
          <a:lstStyle/>
          <a:p>
            <a:r>
              <a:rPr lang="en-US" sz="3600" dirty="0">
                <a:solidFill>
                  <a:srgbClr val="CCCCCC"/>
                </a:solidFill>
              </a:rPr>
              <a:t>Review</a:t>
            </a:r>
          </a:p>
          <a:p>
            <a:pPr lvl="1"/>
            <a:r>
              <a:rPr lang="en-US" sz="3200" dirty="0">
                <a:solidFill>
                  <a:srgbClr val="CCCCCC"/>
                </a:solidFill>
              </a:rPr>
              <a:t>Database Life Cycle</a:t>
            </a:r>
          </a:p>
          <a:p>
            <a:r>
              <a:rPr lang="en-US" dirty="0">
                <a:solidFill>
                  <a:srgbClr val="CCCCCC"/>
                </a:solidFill>
              </a:rPr>
              <a:t>Information Systems Planning</a:t>
            </a:r>
          </a:p>
          <a:p>
            <a:r>
              <a:rPr lang="en-US" dirty="0">
                <a:solidFill>
                  <a:srgbClr val="CCCCCC"/>
                </a:solidFill>
              </a:rPr>
              <a:t>Information Systems Architecture</a:t>
            </a:r>
          </a:p>
          <a:p>
            <a:r>
              <a:rPr lang="en-US" dirty="0">
                <a:solidFill>
                  <a:srgbClr val="CCCCCC"/>
                </a:solidFill>
              </a:rPr>
              <a:t>Information Engineering</a:t>
            </a:r>
          </a:p>
          <a:p>
            <a:r>
              <a:rPr lang="en-US" dirty="0"/>
              <a:t>Database </a:t>
            </a:r>
            <a:r>
              <a:rPr lang="en-US" dirty="0" smtClean="0"/>
              <a:t>Design</a:t>
            </a:r>
            <a:endParaRPr lang="en-US" sz="3600" dirty="0">
              <a:solidFill>
                <a:srgbClr val="CCCCCC"/>
              </a:solidFill>
            </a:endParaRPr>
          </a:p>
        </p:txBody>
      </p:sp>
    </p:spTree>
  </p:cSld>
  <p:clrMapOvr>
    <a:masterClrMapping/>
  </p:clrMapOvr>
  <p:transition xmlns:p14="http://schemas.microsoft.com/office/powerpoint/2010/mai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r>
              <a:rPr lang="en-US" smtClean="0"/>
              <a:t>I257 - Fall 2012</a:t>
            </a:r>
            <a:endParaRPr lang="en-US"/>
          </a:p>
        </p:txBody>
      </p:sp>
      <p:sp>
        <p:nvSpPr>
          <p:cNvPr id="320514" name="Rectangle 2"/>
          <p:cNvSpPr>
            <a:spLocks noGrp="1" noChangeArrowheads="1"/>
          </p:cNvSpPr>
          <p:nvPr>
            <p:ph type="title"/>
          </p:nvPr>
        </p:nvSpPr>
        <p:spPr/>
        <p:txBody>
          <a:bodyPr/>
          <a:lstStyle/>
          <a:p>
            <a:r>
              <a:rPr lang="en-US"/>
              <a:t>Database Design Process</a:t>
            </a:r>
          </a:p>
        </p:txBody>
      </p:sp>
      <p:sp>
        <p:nvSpPr>
          <p:cNvPr id="320516" name="Rectangle 4"/>
          <p:cNvSpPr>
            <a:spLocks noChangeArrowheads="1"/>
          </p:cNvSpPr>
          <p:nvPr/>
        </p:nvSpPr>
        <p:spPr bwMode="auto">
          <a:xfrm>
            <a:off x="2362200" y="3200400"/>
            <a:ext cx="1447800" cy="1371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320517" name="Rectangle 5"/>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320518" name="AutoShape 6"/>
          <p:cNvSpPr>
            <a:spLocks noChangeArrowheads="1"/>
          </p:cNvSpPr>
          <p:nvPr/>
        </p:nvSpPr>
        <p:spPr bwMode="auto">
          <a:xfrm>
            <a:off x="7696200" y="28194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19" name="AutoShape 7"/>
          <p:cNvSpPr>
            <a:spLocks noChangeArrowheads="1"/>
          </p:cNvSpPr>
          <p:nvPr/>
        </p:nvSpPr>
        <p:spPr bwMode="auto">
          <a:xfrm>
            <a:off x="7239000" y="32766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320520" name="Rectangle 8"/>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21" name="Rectangle 9"/>
          <p:cNvSpPr>
            <a:spLocks noChangeArrowheads="1"/>
          </p:cNvSpPr>
          <p:nvPr/>
        </p:nvSpPr>
        <p:spPr bwMode="auto">
          <a:xfrm>
            <a:off x="304800" y="2438400"/>
            <a:ext cx="1371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2" name="Rectangle 10"/>
          <p:cNvSpPr>
            <a:spLocks noChangeArrowheads="1"/>
          </p:cNvSpPr>
          <p:nvPr/>
        </p:nvSpPr>
        <p:spPr bwMode="auto">
          <a:xfrm>
            <a:off x="304800" y="3200400"/>
            <a:ext cx="1371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3" name="Rectangle 11"/>
          <p:cNvSpPr>
            <a:spLocks noChangeArrowheads="1"/>
          </p:cNvSpPr>
          <p:nvPr/>
        </p:nvSpPr>
        <p:spPr bwMode="auto">
          <a:xfrm>
            <a:off x="304800" y="4114800"/>
            <a:ext cx="1371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4" name="Rectangle 12"/>
          <p:cNvSpPr>
            <a:spLocks noChangeArrowheads="1"/>
          </p:cNvSpPr>
          <p:nvPr/>
        </p:nvSpPr>
        <p:spPr bwMode="auto">
          <a:xfrm>
            <a:off x="304800" y="4876800"/>
            <a:ext cx="1371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5" name="Text Box 13"/>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320526" name="Text Box 14"/>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320527" name="Text Box 15"/>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320528" name="Text Box 16"/>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320529" name="Text Box 17"/>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320530" name="Text Box 18"/>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320531" name="Text Box 19"/>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320532" name="Text Box 20"/>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320533" name="Rectangle 21"/>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4" name="Rectangle 22"/>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5" name="Rectangle 23"/>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6" name="Line 24"/>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7" name="Line 25"/>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8" name="Line 26"/>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9" name="Line 27"/>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0" name="Line 28"/>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1" name="Line 29"/>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2" name="Line 30"/>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3" name="Line 31"/>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4" name="Text Box 32"/>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320545" name="Line 33"/>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6" name="Line 34"/>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7" name="Line 35"/>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8" name="Line 36"/>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21538" name="Rectangle 2"/>
          <p:cNvSpPr>
            <a:spLocks noGrp="1" noChangeArrowheads="1"/>
          </p:cNvSpPr>
          <p:nvPr>
            <p:ph type="title"/>
          </p:nvPr>
        </p:nvSpPr>
        <p:spPr/>
        <p:txBody>
          <a:bodyPr/>
          <a:lstStyle/>
          <a:p>
            <a:r>
              <a:rPr lang="en-US"/>
              <a:t>Stages in Database Design</a:t>
            </a:r>
          </a:p>
        </p:txBody>
      </p:sp>
      <p:sp>
        <p:nvSpPr>
          <p:cNvPr id="321539" name="Rectangle 3"/>
          <p:cNvSpPr>
            <a:spLocks noGrp="1" noChangeArrowheads="1"/>
          </p:cNvSpPr>
          <p:nvPr>
            <p:ph type="body" idx="1"/>
          </p:nvPr>
        </p:nvSpPr>
        <p:spPr/>
        <p:txBody>
          <a:bodyPr/>
          <a:lstStyle/>
          <a:p>
            <a:pPr marL="609600" indent="-609600">
              <a:buFont typeface="Arial" charset="0"/>
              <a:buAutoNum type="arabicPeriod"/>
            </a:pPr>
            <a:r>
              <a:rPr lang="en-US"/>
              <a:t>Requirements formulation and analysis</a:t>
            </a:r>
          </a:p>
          <a:p>
            <a:pPr marL="609600" indent="-609600">
              <a:buFont typeface="Arial" charset="0"/>
              <a:buAutoNum type="arabicPeriod"/>
            </a:pPr>
            <a:r>
              <a:rPr lang="en-US"/>
              <a:t>Conceptual Design -- Conceptual Model</a:t>
            </a:r>
          </a:p>
          <a:p>
            <a:pPr marL="609600" indent="-609600">
              <a:buFont typeface="Arial" charset="0"/>
              <a:buAutoNum type="arabicPeriod"/>
            </a:pPr>
            <a:r>
              <a:rPr lang="en-US"/>
              <a:t>Implementation Design -- Logical Model</a:t>
            </a:r>
          </a:p>
          <a:p>
            <a:pPr marL="609600" indent="-609600">
              <a:buFont typeface="Arial" charset="0"/>
              <a:buAutoNum type="arabicPeriod"/>
            </a:pPr>
            <a:r>
              <a:rPr lang="en-US"/>
              <a:t>Physical Design --Physical Model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22564" name="Rectangle 4"/>
          <p:cNvSpPr>
            <a:spLocks noGrp="1" noChangeArrowheads="1"/>
          </p:cNvSpPr>
          <p:nvPr>
            <p:ph type="title"/>
          </p:nvPr>
        </p:nvSpPr>
        <p:spPr/>
        <p:txBody>
          <a:bodyPr/>
          <a:lstStyle/>
          <a:p>
            <a:r>
              <a:rPr lang="en-US"/>
              <a:t>Database Design Process</a:t>
            </a:r>
          </a:p>
        </p:txBody>
      </p:sp>
      <p:sp>
        <p:nvSpPr>
          <p:cNvPr id="322565" name="Rectangle 5"/>
          <p:cNvSpPr>
            <a:spLocks noGrp="1" noChangeArrowheads="1"/>
          </p:cNvSpPr>
          <p:nvPr>
            <p:ph type="body" idx="1"/>
          </p:nvPr>
        </p:nvSpPr>
        <p:spPr/>
        <p:txBody>
          <a:bodyPr/>
          <a:lstStyle/>
          <a:p>
            <a:r>
              <a:rPr lang="en-US"/>
              <a:t>Requirements formulation and analysis</a:t>
            </a:r>
          </a:p>
          <a:p>
            <a:pPr lvl="1"/>
            <a:r>
              <a:rPr lang="en-US"/>
              <a:t>Purpose: Identify and describe the data that are used by the organization</a:t>
            </a:r>
          </a:p>
          <a:p>
            <a:pPr lvl="1"/>
            <a:r>
              <a:rPr lang="en-US"/>
              <a:t>Results: Metadata identified, Data Dictionary, Conceptual Model-- ER diagram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23588" name="Rectangle 4"/>
          <p:cNvSpPr>
            <a:spLocks noGrp="1" noChangeArrowheads="1"/>
          </p:cNvSpPr>
          <p:nvPr>
            <p:ph type="title"/>
          </p:nvPr>
        </p:nvSpPr>
        <p:spPr/>
        <p:txBody>
          <a:bodyPr/>
          <a:lstStyle/>
          <a:p>
            <a:r>
              <a:rPr lang="en-US"/>
              <a:t>Database Design Process</a:t>
            </a:r>
          </a:p>
        </p:txBody>
      </p:sp>
      <p:sp>
        <p:nvSpPr>
          <p:cNvPr id="323589" name="Rectangle 5"/>
          <p:cNvSpPr>
            <a:spLocks noGrp="1" noChangeArrowheads="1"/>
          </p:cNvSpPr>
          <p:nvPr>
            <p:ph type="body" idx="1"/>
          </p:nvPr>
        </p:nvSpPr>
        <p:spPr/>
        <p:txBody>
          <a:bodyPr/>
          <a:lstStyle/>
          <a:p>
            <a:pPr>
              <a:lnSpc>
                <a:spcPct val="90000"/>
              </a:lnSpc>
            </a:pPr>
            <a:r>
              <a:rPr lang="en-US"/>
              <a:t>Requirements Formulation and analysis</a:t>
            </a:r>
          </a:p>
          <a:p>
            <a:pPr lvl="1">
              <a:lnSpc>
                <a:spcPct val="90000"/>
              </a:lnSpc>
            </a:pPr>
            <a:r>
              <a:rPr lang="en-US"/>
              <a:t>Systems Analysis Process</a:t>
            </a:r>
          </a:p>
          <a:p>
            <a:pPr lvl="2">
              <a:lnSpc>
                <a:spcPct val="90000"/>
              </a:lnSpc>
            </a:pPr>
            <a:r>
              <a:rPr lang="en-US"/>
              <a:t>Examine all of the information sources used in existing applications</a:t>
            </a:r>
          </a:p>
          <a:p>
            <a:pPr lvl="2">
              <a:lnSpc>
                <a:spcPct val="90000"/>
              </a:lnSpc>
            </a:pPr>
            <a:r>
              <a:rPr lang="en-US"/>
              <a:t>Identify the characteristics of each data element</a:t>
            </a:r>
          </a:p>
          <a:p>
            <a:pPr lvl="3">
              <a:lnSpc>
                <a:spcPct val="90000"/>
              </a:lnSpc>
            </a:pPr>
            <a:r>
              <a:rPr lang="en-US"/>
              <a:t>numeric</a:t>
            </a:r>
          </a:p>
          <a:p>
            <a:pPr lvl="3">
              <a:lnSpc>
                <a:spcPct val="90000"/>
              </a:lnSpc>
            </a:pPr>
            <a:r>
              <a:rPr lang="en-US"/>
              <a:t>text</a:t>
            </a:r>
          </a:p>
          <a:p>
            <a:pPr lvl="3">
              <a:lnSpc>
                <a:spcPct val="90000"/>
              </a:lnSpc>
            </a:pPr>
            <a:r>
              <a:rPr lang="en-US"/>
              <a:t>date/time</a:t>
            </a:r>
          </a:p>
          <a:p>
            <a:pPr lvl="3">
              <a:lnSpc>
                <a:spcPct val="90000"/>
              </a:lnSpc>
            </a:pPr>
            <a:r>
              <a:rPr lang="en-US"/>
              <a:t>etc.</a:t>
            </a:r>
          </a:p>
          <a:p>
            <a:pPr lvl="2">
              <a:lnSpc>
                <a:spcPct val="90000"/>
              </a:lnSpc>
            </a:pPr>
            <a:r>
              <a:rPr lang="en-US"/>
              <a:t>Examine the tasks carried out using the information</a:t>
            </a:r>
          </a:p>
          <a:p>
            <a:pPr lvl="2">
              <a:lnSpc>
                <a:spcPct val="90000"/>
              </a:lnSpc>
            </a:pPr>
            <a:r>
              <a:rPr lang="en-US"/>
              <a:t>Examine results or reports created using the information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24610" name="Rectangle 2"/>
          <p:cNvSpPr>
            <a:spLocks noGrp="1" noChangeArrowheads="1"/>
          </p:cNvSpPr>
          <p:nvPr>
            <p:ph type="title"/>
          </p:nvPr>
        </p:nvSpPr>
        <p:spPr/>
        <p:txBody>
          <a:bodyPr/>
          <a:lstStyle/>
          <a:p>
            <a:r>
              <a:rPr lang="en-US"/>
              <a:t>Database Design Process</a:t>
            </a:r>
          </a:p>
        </p:txBody>
      </p:sp>
      <p:sp>
        <p:nvSpPr>
          <p:cNvPr id="324611" name="Rectangle 3"/>
          <p:cNvSpPr>
            <a:spLocks noGrp="1" noChangeArrowheads="1"/>
          </p:cNvSpPr>
          <p:nvPr>
            <p:ph type="body" idx="1"/>
          </p:nvPr>
        </p:nvSpPr>
        <p:spPr/>
        <p:txBody>
          <a:bodyPr/>
          <a:lstStyle/>
          <a:p>
            <a:r>
              <a:rPr lang="en-US"/>
              <a:t>Conceptual Model</a:t>
            </a:r>
          </a:p>
          <a:p>
            <a:pPr lvl="1"/>
            <a:r>
              <a:rPr lang="en-US"/>
              <a:t>Merge the collective needs of all applications</a:t>
            </a:r>
          </a:p>
          <a:p>
            <a:pPr lvl="1"/>
            <a:r>
              <a:rPr lang="en-US"/>
              <a:t>Determine what </a:t>
            </a:r>
            <a:r>
              <a:rPr lang="en-US" b="1" i="1">
                <a:solidFill>
                  <a:schemeClr val="accent2"/>
                </a:solidFill>
              </a:rPr>
              <a:t>Entities</a:t>
            </a:r>
            <a:r>
              <a:rPr lang="en-US"/>
              <a:t> are being used</a:t>
            </a:r>
          </a:p>
          <a:p>
            <a:pPr lvl="2"/>
            <a:r>
              <a:rPr lang="en-US"/>
              <a:t>Some object about which information is to maintained</a:t>
            </a:r>
          </a:p>
          <a:p>
            <a:pPr lvl="1"/>
            <a:r>
              <a:rPr lang="en-US"/>
              <a:t>What are the </a:t>
            </a:r>
            <a:r>
              <a:rPr lang="en-US" b="1" i="1">
                <a:solidFill>
                  <a:schemeClr val="accent2"/>
                </a:solidFill>
              </a:rPr>
              <a:t>Attributes</a:t>
            </a:r>
            <a:r>
              <a:rPr lang="en-US"/>
              <a:t> of those entities?</a:t>
            </a:r>
          </a:p>
          <a:p>
            <a:pPr lvl="2"/>
            <a:r>
              <a:rPr lang="en-US"/>
              <a:t>Properties or characteristics of the entity</a:t>
            </a:r>
          </a:p>
          <a:p>
            <a:pPr lvl="2"/>
            <a:r>
              <a:rPr lang="en-US"/>
              <a:t>What attributes uniquely identify the entity</a:t>
            </a:r>
          </a:p>
          <a:p>
            <a:pPr lvl="1"/>
            <a:r>
              <a:rPr lang="en-US"/>
              <a:t>What are the </a:t>
            </a:r>
            <a:r>
              <a:rPr lang="en-US" b="1" i="1">
                <a:solidFill>
                  <a:schemeClr val="accent2"/>
                </a:solidFill>
              </a:rPr>
              <a:t>Relationships</a:t>
            </a:r>
            <a:r>
              <a:rPr lang="en-US" b="1" i="1"/>
              <a:t> </a:t>
            </a:r>
            <a:r>
              <a:rPr lang="en-US"/>
              <a:t>between entities</a:t>
            </a:r>
          </a:p>
          <a:p>
            <a:pPr lvl="2"/>
            <a:r>
              <a:rPr lang="en-US"/>
              <a:t>How the entities interact with each other?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25636" name="Rectangle 4"/>
          <p:cNvSpPr>
            <a:spLocks noGrp="1" noChangeArrowheads="1"/>
          </p:cNvSpPr>
          <p:nvPr>
            <p:ph type="title"/>
          </p:nvPr>
        </p:nvSpPr>
        <p:spPr/>
        <p:txBody>
          <a:bodyPr/>
          <a:lstStyle/>
          <a:p>
            <a:r>
              <a:rPr lang="en-US"/>
              <a:t>Database Design Process</a:t>
            </a:r>
          </a:p>
        </p:txBody>
      </p:sp>
      <p:sp>
        <p:nvSpPr>
          <p:cNvPr id="325637" name="Rectangle 5"/>
          <p:cNvSpPr>
            <a:spLocks noGrp="1" noChangeArrowheads="1"/>
          </p:cNvSpPr>
          <p:nvPr>
            <p:ph type="body" idx="1"/>
          </p:nvPr>
        </p:nvSpPr>
        <p:spPr/>
        <p:txBody>
          <a:bodyPr/>
          <a:lstStyle/>
          <a:p>
            <a:r>
              <a:rPr lang="en-US"/>
              <a:t>Logical Model</a:t>
            </a:r>
          </a:p>
          <a:p>
            <a:pPr lvl="1"/>
            <a:r>
              <a:rPr lang="en-US"/>
              <a:t>How is each entity and relationship represented in the Data Model of the DBMS</a:t>
            </a:r>
          </a:p>
          <a:p>
            <a:pPr lvl="2"/>
            <a:r>
              <a:rPr lang="en-US"/>
              <a:t>Hierarchic?</a:t>
            </a:r>
          </a:p>
          <a:p>
            <a:pPr lvl="2"/>
            <a:r>
              <a:rPr lang="en-US"/>
              <a:t>Network?</a:t>
            </a:r>
          </a:p>
          <a:p>
            <a:pPr lvl="2"/>
            <a:r>
              <a:rPr lang="en-US"/>
              <a:t>Relational?</a:t>
            </a:r>
          </a:p>
          <a:p>
            <a:pPr lvl="2"/>
            <a:r>
              <a:rPr lang="en-US"/>
              <a:t>Object-Oriented?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26660" name="Rectangle 4"/>
          <p:cNvSpPr>
            <a:spLocks noGrp="1" noChangeArrowheads="1"/>
          </p:cNvSpPr>
          <p:nvPr>
            <p:ph type="title"/>
          </p:nvPr>
        </p:nvSpPr>
        <p:spPr/>
        <p:txBody>
          <a:bodyPr/>
          <a:lstStyle/>
          <a:p>
            <a:r>
              <a:rPr lang="en-US"/>
              <a:t>Database Design Process</a:t>
            </a:r>
          </a:p>
        </p:txBody>
      </p:sp>
      <p:sp>
        <p:nvSpPr>
          <p:cNvPr id="326661" name="Rectangle 5"/>
          <p:cNvSpPr>
            <a:spLocks noGrp="1" noChangeArrowheads="1"/>
          </p:cNvSpPr>
          <p:nvPr>
            <p:ph type="body" idx="1"/>
          </p:nvPr>
        </p:nvSpPr>
        <p:spPr/>
        <p:txBody>
          <a:bodyPr/>
          <a:lstStyle/>
          <a:p>
            <a:r>
              <a:rPr lang="en-US"/>
              <a:t>Physical (AKA Internal) Model</a:t>
            </a:r>
          </a:p>
          <a:p>
            <a:pPr lvl="1"/>
            <a:r>
              <a:rPr lang="en-US"/>
              <a:t>Choices of index file structure</a:t>
            </a:r>
          </a:p>
          <a:p>
            <a:pPr lvl="1"/>
            <a:r>
              <a:rPr lang="en-US"/>
              <a:t>Choices of data storage formats</a:t>
            </a:r>
          </a:p>
          <a:p>
            <a:pPr lvl="1"/>
            <a:r>
              <a:rPr lang="en-US"/>
              <a:t>Choices of disk layout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27682" name="Rectangle 2"/>
          <p:cNvSpPr>
            <a:spLocks noGrp="1" noChangeArrowheads="1"/>
          </p:cNvSpPr>
          <p:nvPr>
            <p:ph type="title"/>
          </p:nvPr>
        </p:nvSpPr>
        <p:spPr/>
        <p:txBody>
          <a:bodyPr/>
          <a:lstStyle/>
          <a:p>
            <a:r>
              <a:rPr lang="en-US"/>
              <a:t>Database Design Process</a:t>
            </a:r>
          </a:p>
        </p:txBody>
      </p:sp>
      <p:sp>
        <p:nvSpPr>
          <p:cNvPr id="327683" name="Rectangle 3"/>
          <p:cNvSpPr>
            <a:spLocks noGrp="1" noChangeArrowheads="1"/>
          </p:cNvSpPr>
          <p:nvPr>
            <p:ph type="body" idx="1"/>
          </p:nvPr>
        </p:nvSpPr>
        <p:spPr/>
        <p:txBody>
          <a:bodyPr/>
          <a:lstStyle/>
          <a:p>
            <a:r>
              <a:rPr lang="en-US"/>
              <a:t>External Model</a:t>
            </a:r>
          </a:p>
          <a:p>
            <a:pPr lvl="1"/>
            <a:r>
              <a:rPr lang="en-US"/>
              <a:t>User views of the integrated database </a:t>
            </a:r>
          </a:p>
          <a:p>
            <a:pPr lvl="1"/>
            <a:r>
              <a:rPr lang="en-US"/>
              <a:t>Making the old (or updated) applications work with the new database design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I257 - Fall 2012</a:t>
            </a:r>
            <a:endParaRPr lang="en-US"/>
          </a:p>
        </p:txBody>
      </p:sp>
      <p:sp>
        <p:nvSpPr>
          <p:cNvPr id="349186" name="Rectangle 2"/>
          <p:cNvSpPr>
            <a:spLocks noGrp="1" noChangeArrowheads="1"/>
          </p:cNvSpPr>
          <p:nvPr>
            <p:ph type="title"/>
          </p:nvPr>
        </p:nvSpPr>
        <p:spPr/>
        <p:txBody>
          <a:bodyPr/>
          <a:lstStyle/>
          <a:p>
            <a:r>
              <a:rPr lang="en-US"/>
              <a:t>Database System Life Cycle</a:t>
            </a:r>
          </a:p>
        </p:txBody>
      </p:sp>
      <p:grpSp>
        <p:nvGrpSpPr>
          <p:cNvPr id="349187" name="Group 3"/>
          <p:cNvGrpSpPr>
            <a:grpSpLocks/>
          </p:cNvGrpSpPr>
          <p:nvPr/>
        </p:nvGrpSpPr>
        <p:grpSpPr bwMode="auto">
          <a:xfrm>
            <a:off x="2209800" y="1066800"/>
            <a:ext cx="4876800" cy="5257800"/>
            <a:chOff x="1488" y="1008"/>
            <a:chExt cx="2592" cy="2880"/>
          </a:xfrm>
        </p:grpSpPr>
        <p:sp>
          <p:nvSpPr>
            <p:cNvPr id="349188" name="Oval 4"/>
            <p:cNvSpPr>
              <a:spLocks noChangeArrowheads="1"/>
            </p:cNvSpPr>
            <p:nvPr/>
          </p:nvSpPr>
          <p:spPr bwMode="auto">
            <a:xfrm>
              <a:off x="1536" y="2688"/>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rPr>
                <a:t>Growth,</a:t>
              </a:r>
            </a:p>
            <a:p>
              <a:pPr eaLnBrk="0" hangingPunct="0"/>
              <a:r>
                <a:rPr lang="en-US" sz="1600" b="1">
                  <a:solidFill>
                    <a:schemeClr val="bg1"/>
                  </a:solidFill>
                </a:rPr>
                <a:t>Change, &amp;</a:t>
              </a:r>
            </a:p>
            <a:p>
              <a:pPr eaLnBrk="0" hangingPunct="0"/>
              <a:r>
                <a:rPr lang="en-US" sz="1600" b="1">
                  <a:solidFill>
                    <a:schemeClr val="bg1"/>
                  </a:solidFill>
                </a:rPr>
                <a:t>Maintenance</a:t>
              </a:r>
            </a:p>
            <a:p>
              <a:pPr eaLnBrk="0" hangingPunct="0"/>
              <a:r>
                <a:rPr lang="en-US" sz="1600" b="1">
                  <a:solidFill>
                    <a:schemeClr val="bg1"/>
                  </a:solidFill>
                </a:rPr>
                <a:t>6</a:t>
              </a:r>
              <a:endParaRPr lang="en-US" sz="3200" b="1">
                <a:solidFill>
                  <a:schemeClr val="bg1"/>
                </a:solidFill>
              </a:endParaRPr>
            </a:p>
          </p:txBody>
        </p:sp>
        <p:sp>
          <p:nvSpPr>
            <p:cNvPr id="349189" name="Oval 5"/>
            <p:cNvSpPr>
              <a:spLocks noChangeArrowheads="1"/>
            </p:cNvSpPr>
            <p:nvPr/>
          </p:nvSpPr>
          <p:spPr bwMode="auto">
            <a:xfrm>
              <a:off x="2448" y="3264"/>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Operations</a:t>
              </a:r>
            </a:p>
            <a:p>
              <a:pPr eaLnBrk="0" hangingPunct="0"/>
              <a:r>
                <a:rPr lang="en-US" sz="1800" b="1">
                  <a:solidFill>
                    <a:schemeClr val="bg1"/>
                  </a:solidFill>
                </a:rPr>
                <a:t>5</a:t>
              </a:r>
              <a:endParaRPr lang="en-US" sz="3200" b="1">
                <a:solidFill>
                  <a:schemeClr val="bg1"/>
                </a:solidFill>
              </a:endParaRPr>
            </a:p>
          </p:txBody>
        </p:sp>
        <p:sp>
          <p:nvSpPr>
            <p:cNvPr id="349190" name="Oval 6"/>
            <p:cNvSpPr>
              <a:spLocks noChangeArrowheads="1"/>
            </p:cNvSpPr>
            <p:nvPr/>
          </p:nvSpPr>
          <p:spPr bwMode="auto">
            <a:xfrm>
              <a:off x="3456" y="2736"/>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Integration</a:t>
              </a:r>
            </a:p>
            <a:p>
              <a:pPr eaLnBrk="0" hangingPunct="0"/>
              <a:r>
                <a:rPr lang="en-US" sz="1800" b="1">
                  <a:solidFill>
                    <a:schemeClr val="bg1"/>
                  </a:solidFill>
                </a:rPr>
                <a:t>4</a:t>
              </a:r>
              <a:endParaRPr lang="en-US" sz="3200" b="1">
                <a:solidFill>
                  <a:schemeClr val="bg1"/>
                </a:solidFill>
              </a:endParaRPr>
            </a:p>
          </p:txBody>
        </p:sp>
        <p:sp>
          <p:nvSpPr>
            <p:cNvPr id="349191" name="Oval 7"/>
            <p:cNvSpPr>
              <a:spLocks noChangeArrowheads="1"/>
            </p:cNvSpPr>
            <p:nvPr/>
          </p:nvSpPr>
          <p:spPr bwMode="auto">
            <a:xfrm>
              <a:off x="1488" y="1728"/>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Design</a:t>
              </a:r>
            </a:p>
            <a:p>
              <a:pPr eaLnBrk="0" hangingPunct="0"/>
              <a:r>
                <a:rPr lang="en-US" sz="1800" b="1">
                  <a:solidFill>
                    <a:schemeClr val="bg1"/>
                  </a:solidFill>
                </a:rPr>
                <a:t>1</a:t>
              </a:r>
              <a:endParaRPr lang="en-US" sz="3200" b="1">
                <a:solidFill>
                  <a:schemeClr val="bg1"/>
                </a:solidFill>
              </a:endParaRPr>
            </a:p>
          </p:txBody>
        </p:sp>
        <p:sp>
          <p:nvSpPr>
            <p:cNvPr id="349192" name="Oval 8"/>
            <p:cNvSpPr>
              <a:spLocks noChangeArrowheads="1"/>
            </p:cNvSpPr>
            <p:nvPr/>
          </p:nvSpPr>
          <p:spPr bwMode="auto">
            <a:xfrm>
              <a:off x="3408" y="1680"/>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Conversion</a:t>
              </a:r>
            </a:p>
            <a:p>
              <a:pPr eaLnBrk="0" hangingPunct="0"/>
              <a:r>
                <a:rPr lang="en-US" sz="1800" b="1">
                  <a:solidFill>
                    <a:schemeClr val="bg1"/>
                  </a:solidFill>
                </a:rPr>
                <a:t>3</a:t>
              </a:r>
              <a:endParaRPr lang="en-US" sz="3200" b="1">
                <a:solidFill>
                  <a:schemeClr val="bg1"/>
                </a:solidFill>
              </a:endParaRPr>
            </a:p>
          </p:txBody>
        </p:sp>
        <p:sp>
          <p:nvSpPr>
            <p:cNvPr id="349193" name="Oval 9"/>
            <p:cNvSpPr>
              <a:spLocks noChangeArrowheads="1"/>
            </p:cNvSpPr>
            <p:nvPr/>
          </p:nvSpPr>
          <p:spPr bwMode="auto">
            <a:xfrm>
              <a:off x="2400" y="1008"/>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Physical</a:t>
              </a:r>
            </a:p>
            <a:p>
              <a:pPr eaLnBrk="0" hangingPunct="0"/>
              <a:r>
                <a:rPr lang="en-US" sz="1800" b="1">
                  <a:solidFill>
                    <a:schemeClr val="bg1"/>
                  </a:solidFill>
                </a:rPr>
                <a:t>Creation</a:t>
              </a:r>
            </a:p>
            <a:p>
              <a:pPr eaLnBrk="0" hangingPunct="0"/>
              <a:r>
                <a:rPr lang="en-US" sz="1800" b="1">
                  <a:solidFill>
                    <a:schemeClr val="bg1"/>
                  </a:solidFill>
                </a:rPr>
                <a:t>2</a:t>
              </a:r>
              <a:endParaRPr lang="en-US" sz="3200" b="1">
                <a:solidFill>
                  <a:schemeClr val="bg1"/>
                </a:solidFill>
              </a:endParaRPr>
            </a:p>
          </p:txBody>
        </p:sp>
        <p:sp>
          <p:nvSpPr>
            <p:cNvPr id="349194" name="Line 10"/>
            <p:cNvSpPr>
              <a:spLocks noChangeShapeType="1"/>
            </p:cNvSpPr>
            <p:nvPr/>
          </p:nvSpPr>
          <p:spPr bwMode="auto">
            <a:xfrm flipV="1">
              <a:off x="1968" y="1440"/>
              <a:ext cx="432" cy="336"/>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5" name="Line 11"/>
            <p:cNvSpPr>
              <a:spLocks noChangeShapeType="1"/>
            </p:cNvSpPr>
            <p:nvPr/>
          </p:nvSpPr>
          <p:spPr bwMode="auto">
            <a:xfrm>
              <a:off x="3024" y="1440"/>
              <a:ext cx="480" cy="336"/>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6" name="Line 12"/>
            <p:cNvSpPr>
              <a:spLocks noChangeShapeType="1"/>
            </p:cNvSpPr>
            <p:nvPr/>
          </p:nvSpPr>
          <p:spPr bwMode="auto">
            <a:xfrm>
              <a:off x="3744" y="2304"/>
              <a:ext cx="0" cy="432"/>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7" name="Line 13"/>
            <p:cNvSpPr>
              <a:spLocks noChangeShapeType="1"/>
            </p:cNvSpPr>
            <p:nvPr/>
          </p:nvSpPr>
          <p:spPr bwMode="auto">
            <a:xfrm flipH="1">
              <a:off x="3072" y="3264"/>
              <a:ext cx="432" cy="240"/>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8" name="Line 14"/>
            <p:cNvSpPr>
              <a:spLocks noChangeShapeType="1"/>
            </p:cNvSpPr>
            <p:nvPr/>
          </p:nvSpPr>
          <p:spPr bwMode="auto">
            <a:xfrm flipH="1" flipV="1">
              <a:off x="2112" y="3216"/>
              <a:ext cx="336" cy="288"/>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9" name="Line 15"/>
            <p:cNvSpPr>
              <a:spLocks noChangeShapeType="1"/>
            </p:cNvSpPr>
            <p:nvPr/>
          </p:nvSpPr>
          <p:spPr bwMode="auto">
            <a:xfrm flipV="1">
              <a:off x="1824" y="2352"/>
              <a:ext cx="0" cy="336"/>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28706" name="Rectangle 2"/>
          <p:cNvSpPr>
            <a:spLocks noGrp="1" noChangeArrowheads="1"/>
          </p:cNvSpPr>
          <p:nvPr>
            <p:ph type="title"/>
          </p:nvPr>
        </p:nvSpPr>
        <p:spPr/>
        <p:txBody>
          <a:bodyPr/>
          <a:lstStyle/>
          <a:p>
            <a:r>
              <a:rPr lang="en-US" sz="3600"/>
              <a:t>Developing a Conceptual Model</a:t>
            </a:r>
          </a:p>
        </p:txBody>
      </p:sp>
      <p:sp>
        <p:nvSpPr>
          <p:cNvPr id="328707" name="Rectangle 3"/>
          <p:cNvSpPr>
            <a:spLocks noGrp="1" noChangeArrowheads="1"/>
          </p:cNvSpPr>
          <p:nvPr>
            <p:ph type="body" idx="1"/>
          </p:nvPr>
        </p:nvSpPr>
        <p:spPr>
          <a:xfrm>
            <a:off x="685800" y="1676400"/>
            <a:ext cx="7772400" cy="4114800"/>
          </a:xfrm>
        </p:spPr>
        <p:txBody>
          <a:bodyPr/>
          <a:lstStyle/>
          <a:p>
            <a:r>
              <a:rPr lang="en-US" sz="2800"/>
              <a:t>Overall view of the database that integrates all the needed information discovered during the requirements analysis.</a:t>
            </a:r>
          </a:p>
          <a:p>
            <a:r>
              <a:rPr lang="en-US" sz="2800"/>
              <a:t>Elements of the Conceptual Model are represented by diagrams, </a:t>
            </a:r>
            <a:r>
              <a:rPr lang="en-US" sz="2800" i="1">
                <a:solidFill>
                  <a:schemeClr val="accent2"/>
                </a:solidFill>
              </a:rPr>
              <a:t>Entity-Relationship or ER Diagrams</a:t>
            </a:r>
            <a:r>
              <a:rPr lang="en-US" sz="2800"/>
              <a:t>, that show the meanings and relationships of those elements independent of any particular database systems or implementation details.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I257 - Fall 2012</a:t>
            </a:r>
            <a:endParaRPr lang="en-US"/>
          </a:p>
        </p:txBody>
      </p:sp>
      <p:sp>
        <p:nvSpPr>
          <p:cNvPr id="329730" name="Rectangle 2"/>
          <p:cNvSpPr>
            <a:spLocks noGrp="1" noChangeArrowheads="1"/>
          </p:cNvSpPr>
          <p:nvPr>
            <p:ph type="title"/>
          </p:nvPr>
        </p:nvSpPr>
        <p:spPr/>
        <p:txBody>
          <a:bodyPr/>
          <a:lstStyle/>
          <a:p>
            <a:r>
              <a:rPr lang="en-US"/>
              <a:t>Entity</a:t>
            </a:r>
          </a:p>
        </p:txBody>
      </p:sp>
      <p:sp>
        <p:nvSpPr>
          <p:cNvPr id="329731" name="Rectangle 3"/>
          <p:cNvSpPr>
            <a:spLocks noGrp="1" noChangeArrowheads="1"/>
          </p:cNvSpPr>
          <p:nvPr>
            <p:ph type="body" idx="1"/>
          </p:nvPr>
        </p:nvSpPr>
        <p:spPr/>
        <p:txBody>
          <a:bodyPr/>
          <a:lstStyle/>
          <a:p>
            <a:r>
              <a:rPr lang="en-US"/>
              <a:t>An Entity is an object in the real world (or even imaginary worlds) about which we want or need to maintain information</a:t>
            </a:r>
          </a:p>
          <a:p>
            <a:pPr lvl="1"/>
            <a:r>
              <a:rPr lang="en-US"/>
              <a:t>Persons (e.g.: customers in a business, employees, authors)</a:t>
            </a:r>
          </a:p>
          <a:p>
            <a:pPr lvl="1"/>
            <a:r>
              <a:rPr lang="en-US"/>
              <a:t>Things (e.g.: purchase orders, meetings, parts, companies)</a:t>
            </a:r>
          </a:p>
        </p:txBody>
      </p:sp>
      <p:sp>
        <p:nvSpPr>
          <p:cNvPr id="329732" name="Rectangle 4"/>
          <p:cNvSpPr>
            <a:spLocks noChangeArrowheads="1"/>
          </p:cNvSpPr>
          <p:nvPr/>
        </p:nvSpPr>
        <p:spPr bwMode="auto">
          <a:xfrm>
            <a:off x="3733800" y="5105400"/>
            <a:ext cx="15240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r>
              <a:rPr lang="en-US" smtClean="0"/>
              <a:t>I257 - Fall 2012</a:t>
            </a:r>
            <a:endParaRPr lang="en-US"/>
          </a:p>
        </p:txBody>
      </p:sp>
      <p:sp>
        <p:nvSpPr>
          <p:cNvPr id="330754" name="Rectangle 2"/>
          <p:cNvSpPr>
            <a:spLocks noGrp="1" noChangeArrowheads="1"/>
          </p:cNvSpPr>
          <p:nvPr>
            <p:ph type="title"/>
          </p:nvPr>
        </p:nvSpPr>
        <p:spPr/>
        <p:txBody>
          <a:bodyPr/>
          <a:lstStyle/>
          <a:p>
            <a:r>
              <a:rPr lang="en-US"/>
              <a:t>Attributes</a:t>
            </a:r>
          </a:p>
        </p:txBody>
      </p:sp>
      <p:sp>
        <p:nvSpPr>
          <p:cNvPr id="330755" name="Rectangle 3"/>
          <p:cNvSpPr>
            <a:spLocks noGrp="1" noChangeArrowheads="1"/>
          </p:cNvSpPr>
          <p:nvPr>
            <p:ph type="body" idx="1"/>
          </p:nvPr>
        </p:nvSpPr>
        <p:spPr/>
        <p:txBody>
          <a:bodyPr/>
          <a:lstStyle/>
          <a:p>
            <a:r>
              <a:rPr lang="en-US"/>
              <a:t>Attributes are the significant properties or characteristics of an entity that help identify it and provide the information needed to interact with it or use it. (This is the Metadata for the entities.)</a:t>
            </a:r>
          </a:p>
        </p:txBody>
      </p:sp>
      <p:grpSp>
        <p:nvGrpSpPr>
          <p:cNvPr id="330756" name="Group 4"/>
          <p:cNvGrpSpPr>
            <a:grpSpLocks/>
          </p:cNvGrpSpPr>
          <p:nvPr/>
        </p:nvGrpSpPr>
        <p:grpSpPr bwMode="auto">
          <a:xfrm>
            <a:off x="914400" y="3581400"/>
            <a:ext cx="7315200" cy="2667000"/>
            <a:chOff x="528" y="2496"/>
            <a:chExt cx="4608" cy="1680"/>
          </a:xfrm>
        </p:grpSpPr>
        <p:sp>
          <p:nvSpPr>
            <p:cNvPr id="330757" name="Rectangle 5"/>
            <p:cNvSpPr>
              <a:spLocks noChangeArrowheads="1"/>
            </p:cNvSpPr>
            <p:nvPr/>
          </p:nvSpPr>
          <p:spPr bwMode="auto">
            <a:xfrm>
              <a:off x="2688" y="3216"/>
              <a:ext cx="960" cy="4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sp>
          <p:nvSpPr>
            <p:cNvPr id="330758" name="Oval 6"/>
            <p:cNvSpPr>
              <a:spLocks noChangeArrowheads="1"/>
            </p:cNvSpPr>
            <p:nvPr/>
          </p:nvSpPr>
          <p:spPr bwMode="auto">
            <a:xfrm>
              <a:off x="528" y="36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Last</a:t>
              </a:r>
            </a:p>
          </p:txBody>
        </p:sp>
        <p:sp>
          <p:nvSpPr>
            <p:cNvPr id="330759" name="Oval 7"/>
            <p:cNvSpPr>
              <a:spLocks noChangeArrowheads="1"/>
            </p:cNvSpPr>
            <p:nvPr/>
          </p:nvSpPr>
          <p:spPr bwMode="auto">
            <a:xfrm>
              <a:off x="528" y="32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Middle</a:t>
              </a:r>
            </a:p>
          </p:txBody>
        </p:sp>
        <p:sp>
          <p:nvSpPr>
            <p:cNvPr id="330760" name="Oval 8"/>
            <p:cNvSpPr>
              <a:spLocks noChangeArrowheads="1"/>
            </p:cNvSpPr>
            <p:nvPr/>
          </p:nvSpPr>
          <p:spPr bwMode="auto">
            <a:xfrm>
              <a:off x="528" y="283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First</a:t>
              </a:r>
            </a:p>
          </p:txBody>
        </p:sp>
        <p:sp>
          <p:nvSpPr>
            <p:cNvPr id="330761" name="Oval 9"/>
            <p:cNvSpPr>
              <a:spLocks noChangeArrowheads="1"/>
            </p:cNvSpPr>
            <p:nvPr/>
          </p:nvSpPr>
          <p:spPr bwMode="auto">
            <a:xfrm>
              <a:off x="1584" y="32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Name</a:t>
              </a:r>
            </a:p>
          </p:txBody>
        </p:sp>
        <p:sp>
          <p:nvSpPr>
            <p:cNvPr id="330762" name="Oval 10"/>
            <p:cNvSpPr>
              <a:spLocks noChangeArrowheads="1"/>
            </p:cNvSpPr>
            <p:nvPr/>
          </p:nvSpPr>
          <p:spPr bwMode="auto">
            <a:xfrm>
              <a:off x="4464"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3" name="Oval 11"/>
            <p:cNvSpPr>
              <a:spLocks noChangeArrowheads="1"/>
            </p:cNvSpPr>
            <p:nvPr/>
          </p:nvSpPr>
          <p:spPr bwMode="auto">
            <a:xfrm>
              <a:off x="4464" y="33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latin typeface="Arial" charset="0"/>
                </a:rPr>
                <a:t>SSN</a:t>
              </a:r>
              <a:endParaRPr lang="en-US">
                <a:latin typeface="Arial" charset="0"/>
              </a:endParaRPr>
            </a:p>
          </p:txBody>
        </p:sp>
        <p:sp>
          <p:nvSpPr>
            <p:cNvPr id="330764" name="Oval 12"/>
            <p:cNvSpPr>
              <a:spLocks noChangeArrowheads="1"/>
            </p:cNvSpPr>
            <p:nvPr/>
          </p:nvSpPr>
          <p:spPr bwMode="auto">
            <a:xfrm>
              <a:off x="4464" y="2928"/>
              <a:ext cx="672" cy="384"/>
            </a:xfrm>
            <a:prstGeom prst="ellipse">
              <a:avLst/>
            </a:prstGeom>
            <a:solidFill>
              <a:schemeClr val="accent1"/>
            </a:solidFill>
            <a:ln w="12700">
              <a:solidFill>
                <a:schemeClr val="tx1"/>
              </a:solidFill>
              <a:prstDash val="dash"/>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Age</a:t>
              </a:r>
            </a:p>
          </p:txBody>
        </p:sp>
        <p:sp>
          <p:nvSpPr>
            <p:cNvPr id="330765" name="Oval 13"/>
            <p:cNvSpPr>
              <a:spLocks noChangeArrowheads="1"/>
            </p:cNvSpPr>
            <p:nvPr/>
          </p:nvSpPr>
          <p:spPr bwMode="auto">
            <a:xfrm>
              <a:off x="4464" y="24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Birthdate</a:t>
              </a:r>
            </a:p>
          </p:txBody>
        </p:sp>
        <p:sp>
          <p:nvSpPr>
            <p:cNvPr id="330766" name="Line 14"/>
            <p:cNvSpPr>
              <a:spLocks noChangeShapeType="1"/>
            </p:cNvSpPr>
            <p:nvPr/>
          </p:nvSpPr>
          <p:spPr bwMode="auto">
            <a:xfrm>
              <a:off x="1200" y="3024"/>
              <a:ext cx="38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7" name="Line 15"/>
            <p:cNvSpPr>
              <a:spLocks noChangeShapeType="1"/>
            </p:cNvSpPr>
            <p:nvPr/>
          </p:nvSpPr>
          <p:spPr bwMode="auto">
            <a:xfrm flipV="1">
              <a:off x="1200" y="3456"/>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8" name="Line 16"/>
            <p:cNvSpPr>
              <a:spLocks noChangeShapeType="1"/>
            </p:cNvSpPr>
            <p:nvPr/>
          </p:nvSpPr>
          <p:spPr bwMode="auto">
            <a:xfrm flipV="1">
              <a:off x="1200" y="3456"/>
              <a:ext cx="38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9" name="Line 17"/>
            <p:cNvSpPr>
              <a:spLocks noChangeShapeType="1"/>
            </p:cNvSpPr>
            <p:nvPr/>
          </p:nvSpPr>
          <p:spPr bwMode="auto">
            <a:xfrm>
              <a:off x="2256" y="3456"/>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0" name="Line 18"/>
            <p:cNvSpPr>
              <a:spLocks noChangeShapeType="1"/>
            </p:cNvSpPr>
            <p:nvPr/>
          </p:nvSpPr>
          <p:spPr bwMode="auto">
            <a:xfrm flipV="1">
              <a:off x="3648" y="2688"/>
              <a:ext cx="816"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1" name="Line 19"/>
            <p:cNvSpPr>
              <a:spLocks noChangeShapeType="1"/>
            </p:cNvSpPr>
            <p:nvPr/>
          </p:nvSpPr>
          <p:spPr bwMode="auto">
            <a:xfrm flipV="1">
              <a:off x="3648" y="3120"/>
              <a:ext cx="81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2" name="Line 20"/>
            <p:cNvSpPr>
              <a:spLocks noChangeShapeType="1"/>
            </p:cNvSpPr>
            <p:nvPr/>
          </p:nvSpPr>
          <p:spPr bwMode="auto">
            <a:xfrm>
              <a:off x="3648" y="3456"/>
              <a:ext cx="81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3" name="Line 21"/>
            <p:cNvSpPr>
              <a:spLocks noChangeShapeType="1"/>
            </p:cNvSpPr>
            <p:nvPr/>
          </p:nvSpPr>
          <p:spPr bwMode="auto">
            <a:xfrm>
              <a:off x="3648" y="3456"/>
              <a:ext cx="816"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4" name="Oval 22"/>
            <p:cNvSpPr>
              <a:spLocks noChangeArrowheads="1"/>
            </p:cNvSpPr>
            <p:nvPr/>
          </p:nvSpPr>
          <p:spPr bwMode="auto">
            <a:xfrm>
              <a:off x="4512" y="3840"/>
              <a:ext cx="576"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Projects</a:t>
              </a: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31778" name="Rectangle 2"/>
          <p:cNvSpPr>
            <a:spLocks noGrp="1" noChangeArrowheads="1"/>
          </p:cNvSpPr>
          <p:nvPr>
            <p:ph type="title"/>
          </p:nvPr>
        </p:nvSpPr>
        <p:spPr/>
        <p:txBody>
          <a:bodyPr/>
          <a:lstStyle/>
          <a:p>
            <a:r>
              <a:rPr lang="en-US"/>
              <a:t>Relationships</a:t>
            </a:r>
          </a:p>
        </p:txBody>
      </p:sp>
      <p:sp>
        <p:nvSpPr>
          <p:cNvPr id="331779" name="Rectangle 3"/>
          <p:cNvSpPr>
            <a:spLocks noGrp="1" noChangeArrowheads="1"/>
          </p:cNvSpPr>
          <p:nvPr>
            <p:ph type="body" idx="1"/>
          </p:nvPr>
        </p:nvSpPr>
        <p:spPr/>
        <p:txBody>
          <a:bodyPr/>
          <a:lstStyle/>
          <a:p>
            <a:r>
              <a:rPr lang="en-US"/>
              <a:t>Relationships are the associations between entities. They can involve one or more entities and belong to particular relationship types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I257 - Fall 2012</a:t>
            </a:r>
            <a:endParaRPr lang="en-US"/>
          </a:p>
        </p:txBody>
      </p:sp>
      <p:sp>
        <p:nvSpPr>
          <p:cNvPr id="332802" name="Rectangle 2"/>
          <p:cNvSpPr>
            <a:spLocks noGrp="1" noChangeArrowheads="1"/>
          </p:cNvSpPr>
          <p:nvPr>
            <p:ph type="title"/>
          </p:nvPr>
        </p:nvSpPr>
        <p:spPr/>
        <p:txBody>
          <a:bodyPr/>
          <a:lstStyle/>
          <a:p>
            <a:r>
              <a:rPr lang="en-US"/>
              <a:t>Relationships</a:t>
            </a:r>
          </a:p>
        </p:txBody>
      </p:sp>
      <p:grpSp>
        <p:nvGrpSpPr>
          <p:cNvPr id="332803" name="Group 3"/>
          <p:cNvGrpSpPr>
            <a:grpSpLocks/>
          </p:cNvGrpSpPr>
          <p:nvPr/>
        </p:nvGrpSpPr>
        <p:grpSpPr bwMode="auto">
          <a:xfrm>
            <a:off x="1600200" y="1981200"/>
            <a:ext cx="5638800" cy="914400"/>
            <a:chOff x="912" y="2736"/>
            <a:chExt cx="3552" cy="576"/>
          </a:xfrm>
        </p:grpSpPr>
        <p:sp>
          <p:nvSpPr>
            <p:cNvPr id="332804" name="Rectangle 4"/>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Class</a:t>
              </a:r>
            </a:p>
          </p:txBody>
        </p:sp>
        <p:sp>
          <p:nvSpPr>
            <p:cNvPr id="332805" name="AutoShape 5"/>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Attends</a:t>
              </a:r>
            </a:p>
          </p:txBody>
        </p:sp>
        <p:sp>
          <p:nvSpPr>
            <p:cNvPr id="332806" name="Line 6"/>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2807" name="Rectangle 7"/>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Student</a:t>
              </a:r>
            </a:p>
          </p:txBody>
        </p:sp>
        <p:sp>
          <p:nvSpPr>
            <p:cNvPr id="332808" name="Line 8"/>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2809" name="Group 9"/>
          <p:cNvGrpSpPr>
            <a:grpSpLocks/>
          </p:cNvGrpSpPr>
          <p:nvPr/>
        </p:nvGrpSpPr>
        <p:grpSpPr bwMode="auto">
          <a:xfrm>
            <a:off x="1676400" y="3429000"/>
            <a:ext cx="5638800" cy="2133600"/>
            <a:chOff x="1056" y="2160"/>
            <a:chExt cx="3552" cy="1344"/>
          </a:xfrm>
        </p:grpSpPr>
        <p:grpSp>
          <p:nvGrpSpPr>
            <p:cNvPr id="332810" name="Group 10"/>
            <p:cNvGrpSpPr>
              <a:grpSpLocks/>
            </p:cNvGrpSpPr>
            <p:nvPr/>
          </p:nvGrpSpPr>
          <p:grpSpPr bwMode="auto">
            <a:xfrm>
              <a:off x="1056" y="2928"/>
              <a:ext cx="3552" cy="576"/>
              <a:chOff x="1104" y="3552"/>
              <a:chExt cx="3552" cy="576"/>
            </a:xfrm>
          </p:grpSpPr>
          <p:sp>
            <p:nvSpPr>
              <p:cNvPr id="332811" name="Rectangle 11"/>
              <p:cNvSpPr>
                <a:spLocks noChangeArrowheads="1"/>
              </p:cNvSpPr>
              <p:nvPr/>
            </p:nvSpPr>
            <p:spPr bwMode="auto">
              <a:xfrm>
                <a:off x="3648"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Part</a:t>
                </a:r>
              </a:p>
            </p:txBody>
          </p:sp>
          <p:sp>
            <p:nvSpPr>
              <p:cNvPr id="332812" name="AutoShape 12"/>
              <p:cNvSpPr>
                <a:spLocks noChangeArrowheads="1"/>
              </p:cNvSpPr>
              <p:nvPr/>
            </p:nvSpPr>
            <p:spPr bwMode="auto">
              <a:xfrm>
                <a:off x="2496" y="355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lnSpc>
                    <a:spcPct val="80000"/>
                  </a:lnSpc>
                </a:pPr>
                <a:r>
                  <a:rPr lang="en-US" sz="1800"/>
                  <a:t>Supplies</a:t>
                </a:r>
              </a:p>
              <a:p>
                <a:pPr eaLnBrk="0" hangingPunct="0">
                  <a:lnSpc>
                    <a:spcPct val="80000"/>
                  </a:lnSpc>
                </a:pPr>
                <a:r>
                  <a:rPr lang="en-US" sz="1800"/>
                  <a:t>project </a:t>
                </a:r>
              </a:p>
              <a:p>
                <a:pPr eaLnBrk="0" hangingPunct="0">
                  <a:lnSpc>
                    <a:spcPct val="80000"/>
                  </a:lnSpc>
                </a:pPr>
                <a:r>
                  <a:rPr lang="en-US" sz="1800"/>
                  <a:t>parts</a:t>
                </a:r>
                <a:endParaRPr lang="en-US"/>
              </a:p>
            </p:txBody>
          </p:sp>
          <p:sp>
            <p:nvSpPr>
              <p:cNvPr id="332813" name="Line 13"/>
              <p:cNvSpPr>
                <a:spLocks noChangeShapeType="1"/>
              </p:cNvSpPr>
              <p:nvPr/>
            </p:nvSpPr>
            <p:spPr bwMode="auto">
              <a:xfrm>
                <a:off x="3264" y="384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2814" name="Rectangle 14"/>
              <p:cNvSpPr>
                <a:spLocks noChangeArrowheads="1"/>
              </p:cNvSpPr>
              <p:nvPr/>
            </p:nvSpPr>
            <p:spPr bwMode="auto">
              <a:xfrm>
                <a:off x="1104"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Supplier</a:t>
                </a:r>
              </a:p>
            </p:txBody>
          </p:sp>
          <p:sp>
            <p:nvSpPr>
              <p:cNvPr id="332815" name="Line 15"/>
              <p:cNvSpPr>
                <a:spLocks noChangeShapeType="1"/>
              </p:cNvSpPr>
              <p:nvPr/>
            </p:nvSpPr>
            <p:spPr bwMode="auto">
              <a:xfrm>
                <a:off x="2112" y="384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2816" name="Rectangle 16"/>
            <p:cNvSpPr>
              <a:spLocks noChangeArrowheads="1"/>
            </p:cNvSpPr>
            <p:nvPr/>
          </p:nvSpPr>
          <p:spPr bwMode="auto">
            <a:xfrm>
              <a:off x="2304" y="216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2817" name="Line 17"/>
            <p:cNvSpPr>
              <a:spLocks noChangeShapeType="1"/>
            </p:cNvSpPr>
            <p:nvPr/>
          </p:nvSpPr>
          <p:spPr bwMode="auto">
            <a:xfrm>
              <a:off x="2832" y="2640"/>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3"/>
          <p:cNvSpPr>
            <a:spLocks noGrp="1"/>
          </p:cNvSpPr>
          <p:nvPr>
            <p:ph type="dt" sz="half" idx="10"/>
          </p:nvPr>
        </p:nvSpPr>
        <p:spPr/>
        <p:txBody>
          <a:bodyPr/>
          <a:lstStyle/>
          <a:p>
            <a:r>
              <a:rPr lang="en-US" smtClean="0"/>
              <a:t>I257 - Fall 2012</a:t>
            </a:r>
            <a:endParaRPr lang="en-US"/>
          </a:p>
        </p:txBody>
      </p:sp>
      <p:sp>
        <p:nvSpPr>
          <p:cNvPr id="333826" name="Rectangle 2"/>
          <p:cNvSpPr>
            <a:spLocks noGrp="1" noChangeArrowheads="1"/>
          </p:cNvSpPr>
          <p:nvPr>
            <p:ph type="title"/>
          </p:nvPr>
        </p:nvSpPr>
        <p:spPr/>
        <p:txBody>
          <a:bodyPr/>
          <a:lstStyle/>
          <a:p>
            <a:r>
              <a:rPr lang="en-US"/>
              <a:t>Types of Relationships</a:t>
            </a:r>
          </a:p>
        </p:txBody>
      </p:sp>
      <p:sp>
        <p:nvSpPr>
          <p:cNvPr id="333827" name="Rectangle 3"/>
          <p:cNvSpPr>
            <a:spLocks noGrp="1" noChangeArrowheads="1"/>
          </p:cNvSpPr>
          <p:nvPr>
            <p:ph type="body" idx="1"/>
          </p:nvPr>
        </p:nvSpPr>
        <p:spPr>
          <a:xfrm>
            <a:off x="457200" y="1524000"/>
            <a:ext cx="8458200" cy="4114800"/>
          </a:xfrm>
        </p:spPr>
        <p:txBody>
          <a:bodyPr/>
          <a:lstStyle/>
          <a:p>
            <a:r>
              <a:rPr lang="en-US"/>
              <a:t>Concerned only with </a:t>
            </a:r>
            <a:r>
              <a:rPr lang="en-US" i="1"/>
              <a:t>cardinality </a:t>
            </a:r>
            <a:r>
              <a:rPr lang="en-US"/>
              <a:t>of relationship</a:t>
            </a:r>
          </a:p>
        </p:txBody>
      </p:sp>
      <p:grpSp>
        <p:nvGrpSpPr>
          <p:cNvPr id="333828" name="Group 4"/>
          <p:cNvGrpSpPr>
            <a:grpSpLocks/>
          </p:cNvGrpSpPr>
          <p:nvPr/>
        </p:nvGrpSpPr>
        <p:grpSpPr bwMode="auto">
          <a:xfrm>
            <a:off x="1524000" y="2743200"/>
            <a:ext cx="5638800" cy="3200400"/>
            <a:chOff x="960" y="1728"/>
            <a:chExt cx="3552" cy="2016"/>
          </a:xfrm>
        </p:grpSpPr>
        <p:grpSp>
          <p:nvGrpSpPr>
            <p:cNvPr id="333829" name="Group 5"/>
            <p:cNvGrpSpPr>
              <a:grpSpLocks/>
            </p:cNvGrpSpPr>
            <p:nvPr/>
          </p:nvGrpSpPr>
          <p:grpSpPr bwMode="auto">
            <a:xfrm>
              <a:off x="960" y="1728"/>
              <a:ext cx="3552" cy="576"/>
              <a:chOff x="912" y="2736"/>
              <a:chExt cx="3552" cy="576"/>
            </a:xfrm>
          </p:grpSpPr>
          <p:sp>
            <p:nvSpPr>
              <p:cNvPr id="333830" name="Rectangle 6"/>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Truck</a:t>
                </a:r>
              </a:p>
            </p:txBody>
          </p:sp>
          <p:sp>
            <p:nvSpPr>
              <p:cNvPr id="333831" name="AutoShape 7"/>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3832" name="Line 8"/>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33" name="Rectangle 9"/>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3834" name="Line 10"/>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3835" name="Group 11"/>
            <p:cNvGrpSpPr>
              <a:grpSpLocks/>
            </p:cNvGrpSpPr>
            <p:nvPr/>
          </p:nvGrpSpPr>
          <p:grpSpPr bwMode="auto">
            <a:xfrm>
              <a:off x="960" y="2496"/>
              <a:ext cx="3552" cy="576"/>
              <a:chOff x="912" y="2736"/>
              <a:chExt cx="3552" cy="576"/>
            </a:xfrm>
          </p:grpSpPr>
          <p:sp>
            <p:nvSpPr>
              <p:cNvPr id="333836" name="Rectangle 12"/>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3837" name="AutoShape 13"/>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3838" name="Line 14"/>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39" name="Rectangle 15"/>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3840" name="Line 16"/>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3841" name="Group 17"/>
            <p:cNvGrpSpPr>
              <a:grpSpLocks/>
            </p:cNvGrpSpPr>
            <p:nvPr/>
          </p:nvGrpSpPr>
          <p:grpSpPr bwMode="auto">
            <a:xfrm>
              <a:off x="960" y="3168"/>
              <a:ext cx="3552" cy="576"/>
              <a:chOff x="912" y="2736"/>
              <a:chExt cx="3552" cy="576"/>
            </a:xfrm>
          </p:grpSpPr>
          <p:sp>
            <p:nvSpPr>
              <p:cNvPr id="333842" name="Rectangle 18"/>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3843" name="AutoShape 19"/>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3844" name="Line 20"/>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5" name="Rectangle 21"/>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3846" name="Line 22"/>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3847" name="Oval 23"/>
            <p:cNvSpPr>
              <a:spLocks noChangeArrowheads="1"/>
            </p:cNvSpPr>
            <p:nvPr/>
          </p:nvSpPr>
          <p:spPr bwMode="auto">
            <a:xfrm>
              <a:off x="2016" y="1968"/>
              <a:ext cx="96" cy="9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8" name="Oval 24"/>
            <p:cNvSpPr>
              <a:spLocks noChangeArrowheads="1"/>
            </p:cNvSpPr>
            <p:nvPr/>
          </p:nvSpPr>
          <p:spPr bwMode="auto">
            <a:xfrm>
              <a:off x="3360" y="3408"/>
              <a:ext cx="96" cy="9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9" name="Oval 25"/>
            <p:cNvSpPr>
              <a:spLocks noChangeArrowheads="1"/>
            </p:cNvSpPr>
            <p:nvPr/>
          </p:nvSpPr>
          <p:spPr bwMode="auto">
            <a:xfrm>
              <a:off x="3360" y="2736"/>
              <a:ext cx="96" cy="9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50" name="Text Box 26"/>
            <p:cNvSpPr txBox="1">
              <a:spLocks noChangeArrowheads="1"/>
            </p:cNvSpPr>
            <p:nvPr/>
          </p:nvSpPr>
          <p:spPr bwMode="auto">
            <a:xfrm>
              <a:off x="2112" y="177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t>
              </a:r>
            </a:p>
          </p:txBody>
        </p:sp>
        <p:sp>
          <p:nvSpPr>
            <p:cNvPr id="333851" name="Text Box 27"/>
            <p:cNvSpPr txBox="1">
              <a:spLocks noChangeArrowheads="1"/>
            </p:cNvSpPr>
            <p:nvPr/>
          </p:nvSpPr>
          <p:spPr bwMode="auto">
            <a:xfrm>
              <a:off x="3264" y="177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t>
              </a:r>
            </a:p>
          </p:txBody>
        </p:sp>
        <p:sp>
          <p:nvSpPr>
            <p:cNvPr id="333852" name="Text Box 28"/>
            <p:cNvSpPr txBox="1">
              <a:spLocks noChangeArrowheads="1"/>
            </p:cNvSpPr>
            <p:nvPr/>
          </p:nvSpPr>
          <p:spPr bwMode="auto">
            <a:xfrm>
              <a:off x="2016" y="254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n</a:t>
              </a:r>
            </a:p>
          </p:txBody>
        </p:sp>
        <p:sp>
          <p:nvSpPr>
            <p:cNvPr id="333853" name="Text Box 29"/>
            <p:cNvSpPr txBox="1">
              <a:spLocks noChangeArrowheads="1"/>
            </p:cNvSpPr>
            <p:nvPr/>
          </p:nvSpPr>
          <p:spPr bwMode="auto">
            <a:xfrm>
              <a:off x="3168" y="321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n</a:t>
              </a:r>
            </a:p>
          </p:txBody>
        </p:sp>
        <p:sp>
          <p:nvSpPr>
            <p:cNvPr id="333854" name="Text Box 30"/>
            <p:cNvSpPr txBox="1">
              <a:spLocks noChangeArrowheads="1"/>
            </p:cNvSpPr>
            <p:nvPr/>
          </p:nvSpPr>
          <p:spPr bwMode="auto">
            <a:xfrm>
              <a:off x="3168" y="254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t>
              </a:r>
            </a:p>
          </p:txBody>
        </p:sp>
        <p:sp>
          <p:nvSpPr>
            <p:cNvPr id="333855" name="Text Box 31"/>
            <p:cNvSpPr txBox="1">
              <a:spLocks noChangeArrowheads="1"/>
            </p:cNvSpPr>
            <p:nvPr/>
          </p:nvSpPr>
          <p:spPr bwMode="auto">
            <a:xfrm>
              <a:off x="2016" y="3216"/>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m</a:t>
              </a:r>
            </a:p>
          </p:txBody>
        </p:sp>
      </p:grpSp>
      <p:sp>
        <p:nvSpPr>
          <p:cNvPr id="333856" name="Text Box 32"/>
          <p:cNvSpPr txBox="1">
            <a:spLocks noChangeArrowheads="1"/>
          </p:cNvSpPr>
          <p:nvPr/>
        </p:nvSpPr>
        <p:spPr bwMode="auto">
          <a:xfrm>
            <a:off x="5622925" y="5934075"/>
            <a:ext cx="2732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Chen ER notation</a:t>
            </a:r>
            <a:endParaRPr lang="en-US" sz="2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2"/>
          <p:cNvSpPr>
            <a:spLocks noGrp="1"/>
          </p:cNvSpPr>
          <p:nvPr>
            <p:ph type="dt" sz="half" idx="10"/>
          </p:nvPr>
        </p:nvSpPr>
        <p:spPr/>
        <p:txBody>
          <a:bodyPr/>
          <a:lstStyle/>
          <a:p>
            <a:r>
              <a:rPr lang="en-US" smtClean="0"/>
              <a:t>I257 - Fall 2012</a:t>
            </a:r>
            <a:endParaRPr lang="en-US"/>
          </a:p>
        </p:txBody>
      </p:sp>
      <p:sp>
        <p:nvSpPr>
          <p:cNvPr id="334850" name="Rectangle 2"/>
          <p:cNvSpPr>
            <a:spLocks noGrp="1" noChangeArrowheads="1"/>
          </p:cNvSpPr>
          <p:nvPr>
            <p:ph type="title"/>
          </p:nvPr>
        </p:nvSpPr>
        <p:spPr/>
        <p:txBody>
          <a:bodyPr/>
          <a:lstStyle/>
          <a:p>
            <a:r>
              <a:rPr lang="en-US"/>
              <a:t>Other Notations</a:t>
            </a:r>
          </a:p>
        </p:txBody>
      </p:sp>
      <p:grpSp>
        <p:nvGrpSpPr>
          <p:cNvPr id="334851" name="Group 3"/>
          <p:cNvGrpSpPr>
            <a:grpSpLocks/>
          </p:cNvGrpSpPr>
          <p:nvPr/>
        </p:nvGrpSpPr>
        <p:grpSpPr bwMode="auto">
          <a:xfrm>
            <a:off x="1828800" y="2286000"/>
            <a:ext cx="5638800" cy="914400"/>
            <a:chOff x="912" y="2736"/>
            <a:chExt cx="3552" cy="576"/>
          </a:xfrm>
        </p:grpSpPr>
        <p:sp>
          <p:nvSpPr>
            <p:cNvPr id="334852" name="Rectangle 4"/>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Truck</a:t>
              </a:r>
            </a:p>
          </p:txBody>
        </p:sp>
        <p:sp>
          <p:nvSpPr>
            <p:cNvPr id="334853" name="AutoShape 5"/>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4854" name="Line 6"/>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55" name="Rectangle 7"/>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4856" name="Line 8"/>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4857" name="Group 9"/>
          <p:cNvGrpSpPr>
            <a:grpSpLocks/>
          </p:cNvGrpSpPr>
          <p:nvPr/>
        </p:nvGrpSpPr>
        <p:grpSpPr bwMode="auto">
          <a:xfrm>
            <a:off x="1828800" y="3505200"/>
            <a:ext cx="5638800" cy="914400"/>
            <a:chOff x="912" y="2736"/>
            <a:chExt cx="3552" cy="576"/>
          </a:xfrm>
        </p:grpSpPr>
        <p:sp>
          <p:nvSpPr>
            <p:cNvPr id="334858" name="Rectangle 10"/>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4859" name="AutoShape 11"/>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4860" name="Line 12"/>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61" name="Rectangle 13"/>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4862" name="Line 14"/>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4863" name="Group 15"/>
          <p:cNvGrpSpPr>
            <a:grpSpLocks/>
          </p:cNvGrpSpPr>
          <p:nvPr/>
        </p:nvGrpSpPr>
        <p:grpSpPr bwMode="auto">
          <a:xfrm>
            <a:off x="1828800" y="4572000"/>
            <a:ext cx="5638800" cy="914400"/>
            <a:chOff x="912" y="2736"/>
            <a:chExt cx="3552" cy="576"/>
          </a:xfrm>
        </p:grpSpPr>
        <p:sp>
          <p:nvSpPr>
            <p:cNvPr id="334864" name="Rectangle 16"/>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4865" name="AutoShape 17"/>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4866" name="Line 18"/>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67" name="Rectangle 19"/>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4868" name="Line 20"/>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4869" name="Oval 21"/>
          <p:cNvSpPr>
            <a:spLocks noChangeArrowheads="1"/>
          </p:cNvSpPr>
          <p:nvPr/>
        </p:nvSpPr>
        <p:spPr bwMode="auto">
          <a:xfrm>
            <a:off x="5562600" y="26670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0" name="Oval 22"/>
          <p:cNvSpPr>
            <a:spLocks noChangeArrowheads="1"/>
          </p:cNvSpPr>
          <p:nvPr/>
        </p:nvSpPr>
        <p:spPr bwMode="auto">
          <a:xfrm>
            <a:off x="5562600" y="38862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1" name="Text Box 23"/>
          <p:cNvSpPr txBox="1">
            <a:spLocks noChangeArrowheads="1"/>
          </p:cNvSpPr>
          <p:nvPr/>
        </p:nvSpPr>
        <p:spPr bwMode="auto">
          <a:xfrm>
            <a:off x="5622925" y="5857875"/>
            <a:ext cx="2287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ja-JP" altLang="en-US" sz="2800">
                <a:latin typeface="Arial"/>
              </a:rPr>
              <a:t>“</a:t>
            </a:r>
            <a:r>
              <a:rPr lang="en-US" sz="2800"/>
              <a:t>Crow</a:t>
            </a:r>
            <a:r>
              <a:rPr lang="ja-JP" altLang="en-US" sz="2800">
                <a:latin typeface="Arial"/>
              </a:rPr>
              <a:t>’</a:t>
            </a:r>
            <a:r>
              <a:rPr lang="en-US" sz="2800"/>
              <a:t>s Foot</a:t>
            </a:r>
            <a:r>
              <a:rPr lang="ja-JP" altLang="en-US" sz="2800">
                <a:latin typeface="Arial"/>
              </a:rPr>
              <a:t>”</a:t>
            </a:r>
            <a:endParaRPr lang="en-US" sz="2800"/>
          </a:p>
        </p:txBody>
      </p:sp>
      <p:sp>
        <p:nvSpPr>
          <p:cNvPr id="334872" name="Line 24"/>
          <p:cNvSpPr>
            <a:spLocks noChangeShapeType="1"/>
          </p:cNvSpPr>
          <p:nvPr/>
        </p:nvSpPr>
        <p:spPr bwMode="auto">
          <a:xfrm>
            <a:off x="35052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3" name="Line 25"/>
          <p:cNvSpPr>
            <a:spLocks noChangeShapeType="1"/>
          </p:cNvSpPr>
          <p:nvPr/>
        </p:nvSpPr>
        <p:spPr bwMode="auto">
          <a:xfrm>
            <a:off x="36576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4" name="Line 26"/>
          <p:cNvSpPr>
            <a:spLocks noChangeShapeType="1"/>
          </p:cNvSpPr>
          <p:nvPr/>
        </p:nvSpPr>
        <p:spPr bwMode="auto">
          <a:xfrm>
            <a:off x="57912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5" name="Line 27"/>
          <p:cNvSpPr>
            <a:spLocks noChangeShapeType="1"/>
          </p:cNvSpPr>
          <p:nvPr/>
        </p:nvSpPr>
        <p:spPr bwMode="auto">
          <a:xfrm>
            <a:off x="36576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6" name="Oval 28"/>
          <p:cNvSpPr>
            <a:spLocks noChangeArrowheads="1"/>
          </p:cNvSpPr>
          <p:nvPr/>
        </p:nvSpPr>
        <p:spPr bwMode="auto">
          <a:xfrm>
            <a:off x="3657600" y="38862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7" name="Line 29"/>
          <p:cNvSpPr>
            <a:spLocks noChangeShapeType="1"/>
          </p:cNvSpPr>
          <p:nvPr/>
        </p:nvSpPr>
        <p:spPr bwMode="auto">
          <a:xfrm flipV="1">
            <a:off x="3429000" y="39624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8" name="Line 30"/>
          <p:cNvSpPr>
            <a:spLocks noChangeShapeType="1"/>
          </p:cNvSpPr>
          <p:nvPr/>
        </p:nvSpPr>
        <p:spPr bwMode="auto">
          <a:xfrm>
            <a:off x="3429000" y="38100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9" name="Line 31"/>
          <p:cNvSpPr>
            <a:spLocks noChangeShapeType="1"/>
          </p:cNvSpPr>
          <p:nvPr/>
        </p:nvSpPr>
        <p:spPr bwMode="auto">
          <a:xfrm>
            <a:off x="3429000" y="4876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0" name="Line 32"/>
          <p:cNvSpPr>
            <a:spLocks noChangeShapeType="1"/>
          </p:cNvSpPr>
          <p:nvPr/>
        </p:nvSpPr>
        <p:spPr bwMode="auto">
          <a:xfrm flipV="1">
            <a:off x="3429000" y="50292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1" name="Line 33"/>
          <p:cNvSpPr>
            <a:spLocks noChangeShapeType="1"/>
          </p:cNvSpPr>
          <p:nvPr/>
        </p:nvSpPr>
        <p:spPr bwMode="auto">
          <a:xfrm flipV="1">
            <a:off x="5638800" y="4876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2" name="Line 34"/>
          <p:cNvSpPr>
            <a:spLocks noChangeShapeType="1"/>
          </p:cNvSpPr>
          <p:nvPr/>
        </p:nvSpPr>
        <p:spPr bwMode="auto">
          <a:xfrm>
            <a:off x="5638800" y="50292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3" name="Line 35"/>
          <p:cNvSpPr>
            <a:spLocks noChangeShapeType="1"/>
          </p:cNvSpPr>
          <p:nvPr/>
        </p:nvSpPr>
        <p:spPr bwMode="auto">
          <a:xfrm>
            <a:off x="56388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4" name="Line 36"/>
          <p:cNvSpPr>
            <a:spLocks noChangeShapeType="1"/>
          </p:cNvSpPr>
          <p:nvPr/>
        </p:nvSpPr>
        <p:spPr bwMode="auto">
          <a:xfrm>
            <a:off x="5791200" y="3810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2"/>
          <p:cNvSpPr>
            <a:spLocks noGrp="1"/>
          </p:cNvSpPr>
          <p:nvPr>
            <p:ph type="dt" sz="half" idx="10"/>
          </p:nvPr>
        </p:nvSpPr>
        <p:spPr/>
        <p:txBody>
          <a:bodyPr/>
          <a:lstStyle/>
          <a:p>
            <a:r>
              <a:rPr lang="en-US" smtClean="0"/>
              <a:t>I257 - Fall 2012</a:t>
            </a:r>
            <a:endParaRPr lang="en-US"/>
          </a:p>
        </p:txBody>
      </p:sp>
      <p:sp>
        <p:nvSpPr>
          <p:cNvPr id="335874" name="Rectangle 2"/>
          <p:cNvSpPr>
            <a:spLocks noGrp="1" noChangeArrowheads="1"/>
          </p:cNvSpPr>
          <p:nvPr>
            <p:ph type="title"/>
          </p:nvPr>
        </p:nvSpPr>
        <p:spPr/>
        <p:txBody>
          <a:bodyPr/>
          <a:lstStyle/>
          <a:p>
            <a:r>
              <a:rPr lang="en-US"/>
              <a:t>Other Notations</a:t>
            </a:r>
          </a:p>
        </p:txBody>
      </p:sp>
      <p:grpSp>
        <p:nvGrpSpPr>
          <p:cNvPr id="335875" name="Group 3"/>
          <p:cNvGrpSpPr>
            <a:grpSpLocks/>
          </p:cNvGrpSpPr>
          <p:nvPr/>
        </p:nvGrpSpPr>
        <p:grpSpPr bwMode="auto">
          <a:xfrm>
            <a:off x="1828800" y="2286000"/>
            <a:ext cx="5638800" cy="914400"/>
            <a:chOff x="912" y="2736"/>
            <a:chExt cx="3552" cy="576"/>
          </a:xfrm>
        </p:grpSpPr>
        <p:sp>
          <p:nvSpPr>
            <p:cNvPr id="335876" name="Rectangle 4"/>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Truck</a:t>
              </a:r>
            </a:p>
          </p:txBody>
        </p:sp>
        <p:sp>
          <p:nvSpPr>
            <p:cNvPr id="335877" name="AutoShape 5"/>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5878" name="Line 6"/>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79" name="Rectangle 7"/>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5880" name="Line 8"/>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5881" name="Group 9"/>
          <p:cNvGrpSpPr>
            <a:grpSpLocks/>
          </p:cNvGrpSpPr>
          <p:nvPr/>
        </p:nvGrpSpPr>
        <p:grpSpPr bwMode="auto">
          <a:xfrm>
            <a:off x="1828800" y="3505200"/>
            <a:ext cx="5638800" cy="914400"/>
            <a:chOff x="912" y="2736"/>
            <a:chExt cx="3552" cy="576"/>
          </a:xfrm>
        </p:grpSpPr>
        <p:sp>
          <p:nvSpPr>
            <p:cNvPr id="335882" name="Rectangle 10"/>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5883" name="AutoShape 11"/>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5884" name="Line 12"/>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85" name="Rectangle 13"/>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5886" name="Line 14"/>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5887" name="Group 15"/>
          <p:cNvGrpSpPr>
            <a:grpSpLocks/>
          </p:cNvGrpSpPr>
          <p:nvPr/>
        </p:nvGrpSpPr>
        <p:grpSpPr bwMode="auto">
          <a:xfrm>
            <a:off x="1828800" y="4572000"/>
            <a:ext cx="5638800" cy="914400"/>
            <a:chOff x="912" y="2736"/>
            <a:chExt cx="3552" cy="576"/>
          </a:xfrm>
        </p:grpSpPr>
        <p:sp>
          <p:nvSpPr>
            <p:cNvPr id="335888" name="Rectangle 16"/>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5889" name="AutoShape 17"/>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5890" name="Line 18"/>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1" name="Rectangle 19"/>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5892" name="Line 20"/>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5893" name="Oval 21"/>
          <p:cNvSpPr>
            <a:spLocks noChangeArrowheads="1"/>
          </p:cNvSpPr>
          <p:nvPr/>
        </p:nvSpPr>
        <p:spPr bwMode="auto">
          <a:xfrm>
            <a:off x="3429000" y="4953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4" name="Oval 22"/>
          <p:cNvSpPr>
            <a:spLocks noChangeArrowheads="1"/>
          </p:cNvSpPr>
          <p:nvPr/>
        </p:nvSpPr>
        <p:spPr bwMode="auto">
          <a:xfrm>
            <a:off x="5715000" y="38862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5" name="AutoShape 23"/>
          <p:cNvSpPr>
            <a:spLocks noChangeArrowheads="1"/>
          </p:cNvSpPr>
          <p:nvPr/>
        </p:nvSpPr>
        <p:spPr bwMode="auto">
          <a:xfrm>
            <a:off x="3429000" y="3886200"/>
            <a:ext cx="152400" cy="152400"/>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6" name="AutoShape 24"/>
          <p:cNvSpPr>
            <a:spLocks noChangeArrowheads="1"/>
          </p:cNvSpPr>
          <p:nvPr/>
        </p:nvSpPr>
        <p:spPr bwMode="auto">
          <a:xfrm>
            <a:off x="3429000" y="2667000"/>
            <a:ext cx="152400" cy="152400"/>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7" name="Oval 25"/>
          <p:cNvSpPr>
            <a:spLocks noChangeArrowheads="1"/>
          </p:cNvSpPr>
          <p:nvPr/>
        </p:nvSpPr>
        <p:spPr bwMode="auto">
          <a:xfrm>
            <a:off x="5715000" y="4953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8" name="Text Box 26"/>
          <p:cNvSpPr txBox="1">
            <a:spLocks noChangeArrowheads="1"/>
          </p:cNvSpPr>
          <p:nvPr/>
        </p:nvSpPr>
        <p:spPr bwMode="auto">
          <a:xfrm>
            <a:off x="5622925" y="5781675"/>
            <a:ext cx="2682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IDEFIX Notation</a:t>
            </a:r>
            <a:endParaRPr lang="en-US" sz="2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ate Placeholder 2"/>
          <p:cNvSpPr>
            <a:spLocks noGrp="1"/>
          </p:cNvSpPr>
          <p:nvPr>
            <p:ph type="dt" sz="half" idx="10"/>
          </p:nvPr>
        </p:nvSpPr>
        <p:spPr/>
        <p:txBody>
          <a:bodyPr/>
          <a:lstStyle/>
          <a:p>
            <a:r>
              <a:rPr lang="en-US" smtClean="0"/>
              <a:t>I257 - Fall 2012</a:t>
            </a:r>
            <a:endParaRPr lang="en-US"/>
          </a:p>
        </p:txBody>
      </p:sp>
      <p:sp>
        <p:nvSpPr>
          <p:cNvPr id="336898" name="Rectangle 2"/>
          <p:cNvSpPr>
            <a:spLocks noGrp="1" noChangeArrowheads="1"/>
          </p:cNvSpPr>
          <p:nvPr>
            <p:ph type="title"/>
          </p:nvPr>
        </p:nvSpPr>
        <p:spPr/>
        <p:txBody>
          <a:bodyPr/>
          <a:lstStyle/>
          <a:p>
            <a:r>
              <a:rPr lang="en-US"/>
              <a:t>More Complex Relationships</a:t>
            </a:r>
          </a:p>
        </p:txBody>
      </p:sp>
      <p:grpSp>
        <p:nvGrpSpPr>
          <p:cNvPr id="336909" name="Group 13"/>
          <p:cNvGrpSpPr>
            <a:grpSpLocks/>
          </p:cNvGrpSpPr>
          <p:nvPr/>
        </p:nvGrpSpPr>
        <p:grpSpPr bwMode="auto">
          <a:xfrm>
            <a:off x="1524000" y="990600"/>
            <a:ext cx="5638800" cy="2133600"/>
            <a:chOff x="960" y="1056"/>
            <a:chExt cx="3552" cy="1344"/>
          </a:xfrm>
        </p:grpSpPr>
        <p:grpSp>
          <p:nvGrpSpPr>
            <p:cNvPr id="336910" name="Group 14"/>
            <p:cNvGrpSpPr>
              <a:grpSpLocks/>
            </p:cNvGrpSpPr>
            <p:nvPr/>
          </p:nvGrpSpPr>
          <p:grpSpPr bwMode="auto">
            <a:xfrm>
              <a:off x="960" y="1056"/>
              <a:ext cx="3552" cy="1344"/>
              <a:chOff x="1056" y="2160"/>
              <a:chExt cx="3552" cy="1344"/>
            </a:xfrm>
          </p:grpSpPr>
          <p:grpSp>
            <p:nvGrpSpPr>
              <p:cNvPr id="336911" name="Group 15"/>
              <p:cNvGrpSpPr>
                <a:grpSpLocks/>
              </p:cNvGrpSpPr>
              <p:nvPr/>
            </p:nvGrpSpPr>
            <p:grpSpPr bwMode="auto">
              <a:xfrm>
                <a:off x="1056" y="2928"/>
                <a:ext cx="3552" cy="576"/>
                <a:chOff x="1104" y="3552"/>
                <a:chExt cx="3552" cy="576"/>
              </a:xfrm>
            </p:grpSpPr>
            <p:sp>
              <p:nvSpPr>
                <p:cNvPr id="336912" name="Rectangle 16"/>
                <p:cNvSpPr>
                  <a:spLocks noChangeArrowheads="1"/>
                </p:cNvSpPr>
                <p:nvPr/>
              </p:nvSpPr>
              <p:spPr bwMode="auto">
                <a:xfrm>
                  <a:off x="3648"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Project</a:t>
                  </a:r>
                </a:p>
              </p:txBody>
            </p:sp>
            <p:sp>
              <p:nvSpPr>
                <p:cNvPr id="336913" name="AutoShape 17"/>
                <p:cNvSpPr>
                  <a:spLocks noChangeArrowheads="1"/>
                </p:cNvSpPr>
                <p:nvPr/>
              </p:nvSpPr>
              <p:spPr bwMode="auto">
                <a:xfrm>
                  <a:off x="2496" y="355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lnSpc>
                      <a:spcPct val="80000"/>
                    </a:lnSpc>
                  </a:pPr>
                  <a:r>
                    <a:rPr lang="en-US" sz="1800">
                      <a:latin typeface="Arial" charset="0"/>
                    </a:rPr>
                    <a:t>Evaluation</a:t>
                  </a:r>
                  <a:endParaRPr lang="en-US">
                    <a:latin typeface="Arial" charset="0"/>
                  </a:endParaRPr>
                </a:p>
              </p:txBody>
            </p:sp>
            <p:sp>
              <p:nvSpPr>
                <p:cNvPr id="336914" name="Line 18"/>
                <p:cNvSpPr>
                  <a:spLocks noChangeShapeType="1"/>
                </p:cNvSpPr>
                <p:nvPr/>
              </p:nvSpPr>
              <p:spPr bwMode="auto">
                <a:xfrm>
                  <a:off x="3264" y="384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15" name="Rectangle 19"/>
                <p:cNvSpPr>
                  <a:spLocks noChangeArrowheads="1"/>
                </p:cNvSpPr>
                <p:nvPr/>
              </p:nvSpPr>
              <p:spPr bwMode="auto">
                <a:xfrm>
                  <a:off x="1104"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sp>
              <p:nvSpPr>
                <p:cNvPr id="336916" name="Line 20"/>
                <p:cNvSpPr>
                  <a:spLocks noChangeShapeType="1"/>
                </p:cNvSpPr>
                <p:nvPr/>
              </p:nvSpPr>
              <p:spPr bwMode="auto">
                <a:xfrm>
                  <a:off x="2112" y="384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6917" name="Rectangle 21"/>
              <p:cNvSpPr>
                <a:spLocks noChangeArrowheads="1"/>
              </p:cNvSpPr>
              <p:nvPr/>
            </p:nvSpPr>
            <p:spPr bwMode="auto">
              <a:xfrm>
                <a:off x="2304" y="216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Manager</a:t>
                </a:r>
              </a:p>
            </p:txBody>
          </p:sp>
          <p:sp>
            <p:nvSpPr>
              <p:cNvPr id="336918" name="Line 22"/>
              <p:cNvSpPr>
                <a:spLocks noChangeShapeType="1"/>
              </p:cNvSpPr>
              <p:nvPr/>
            </p:nvSpPr>
            <p:spPr bwMode="auto">
              <a:xfrm>
                <a:off x="2832" y="2640"/>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6919" name="Oval 23"/>
            <p:cNvSpPr>
              <a:spLocks noChangeArrowheads="1"/>
            </p:cNvSpPr>
            <p:nvPr/>
          </p:nvSpPr>
          <p:spPr bwMode="auto">
            <a:xfrm>
              <a:off x="2928" y="1584"/>
              <a:ext cx="144" cy="19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20" name="Text Box 24"/>
            <p:cNvSpPr txBox="1">
              <a:spLocks noChangeArrowheads="1"/>
            </p:cNvSpPr>
            <p:nvPr/>
          </p:nvSpPr>
          <p:spPr bwMode="auto">
            <a:xfrm>
              <a:off x="1920" y="1871"/>
              <a:ext cx="5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1/n/n</a:t>
              </a:r>
            </a:p>
          </p:txBody>
        </p:sp>
        <p:sp>
          <p:nvSpPr>
            <p:cNvPr id="336921" name="Text Box 25"/>
            <p:cNvSpPr txBox="1">
              <a:spLocks noChangeArrowheads="1"/>
            </p:cNvSpPr>
            <p:nvPr/>
          </p:nvSpPr>
          <p:spPr bwMode="auto">
            <a:xfrm>
              <a:off x="2736" y="1535"/>
              <a:ext cx="5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1/1/1</a:t>
              </a:r>
            </a:p>
          </p:txBody>
        </p:sp>
        <p:sp>
          <p:nvSpPr>
            <p:cNvPr id="336922" name="Text Box 26"/>
            <p:cNvSpPr txBox="1">
              <a:spLocks noChangeArrowheads="1"/>
            </p:cNvSpPr>
            <p:nvPr/>
          </p:nvSpPr>
          <p:spPr bwMode="auto">
            <a:xfrm>
              <a:off x="3072" y="1871"/>
              <a:ext cx="5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n/n/1</a:t>
              </a:r>
            </a:p>
          </p:txBody>
        </p:sp>
        <p:sp>
          <p:nvSpPr>
            <p:cNvPr id="336923" name="Oval 27"/>
            <p:cNvSpPr>
              <a:spLocks noChangeArrowheads="1"/>
            </p:cNvSpPr>
            <p:nvPr/>
          </p:nvSpPr>
          <p:spPr bwMode="auto">
            <a:xfrm>
              <a:off x="3408" y="1920"/>
              <a:ext cx="144" cy="19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24" name="Oval 28"/>
            <p:cNvSpPr>
              <a:spLocks noChangeArrowheads="1"/>
            </p:cNvSpPr>
            <p:nvPr/>
          </p:nvSpPr>
          <p:spPr bwMode="auto">
            <a:xfrm>
              <a:off x="1968" y="1920"/>
              <a:ext cx="144" cy="19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6942" name="Group 46"/>
          <p:cNvGrpSpPr>
            <a:grpSpLocks/>
          </p:cNvGrpSpPr>
          <p:nvPr/>
        </p:nvGrpSpPr>
        <p:grpSpPr bwMode="auto">
          <a:xfrm>
            <a:off x="1524000" y="3276600"/>
            <a:ext cx="5638800" cy="1828800"/>
            <a:chOff x="960" y="2160"/>
            <a:chExt cx="3552" cy="1152"/>
          </a:xfrm>
        </p:grpSpPr>
        <p:grpSp>
          <p:nvGrpSpPr>
            <p:cNvPr id="336899" name="Group 3"/>
            <p:cNvGrpSpPr>
              <a:grpSpLocks/>
            </p:cNvGrpSpPr>
            <p:nvPr/>
          </p:nvGrpSpPr>
          <p:grpSpPr bwMode="auto">
            <a:xfrm>
              <a:off x="960" y="2736"/>
              <a:ext cx="3552" cy="576"/>
              <a:chOff x="960" y="2496"/>
              <a:chExt cx="3552" cy="576"/>
            </a:xfrm>
          </p:grpSpPr>
          <p:grpSp>
            <p:nvGrpSpPr>
              <p:cNvPr id="336900" name="Group 4"/>
              <p:cNvGrpSpPr>
                <a:grpSpLocks/>
              </p:cNvGrpSpPr>
              <p:nvPr/>
            </p:nvGrpSpPr>
            <p:grpSpPr bwMode="auto">
              <a:xfrm>
                <a:off x="960" y="2496"/>
                <a:ext cx="3552" cy="576"/>
                <a:chOff x="912" y="2736"/>
                <a:chExt cx="3552" cy="576"/>
              </a:xfrm>
            </p:grpSpPr>
            <p:sp>
              <p:nvSpPr>
                <p:cNvPr id="336901" name="Rectangle 5"/>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Project</a:t>
                  </a:r>
                </a:p>
              </p:txBody>
            </p:sp>
            <p:sp>
              <p:nvSpPr>
                <p:cNvPr id="336902" name="AutoShape 6"/>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latin typeface="Arial" charset="0"/>
                    </a:rPr>
                    <a:t>Assigned</a:t>
                  </a:r>
                  <a:endParaRPr lang="en-US">
                    <a:latin typeface="Arial" charset="0"/>
                  </a:endParaRPr>
                </a:p>
              </p:txBody>
            </p:sp>
            <p:sp>
              <p:nvSpPr>
                <p:cNvPr id="336903" name="Line 7"/>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04" name="Rectangle 8"/>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sp>
              <p:nvSpPr>
                <p:cNvPr id="336905" name="Line 9"/>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6906" name="Oval 10"/>
              <p:cNvSpPr>
                <a:spLocks noChangeArrowheads="1"/>
              </p:cNvSpPr>
              <p:nvPr/>
            </p:nvSpPr>
            <p:spPr bwMode="auto">
              <a:xfrm>
                <a:off x="3360" y="2736"/>
                <a:ext cx="96" cy="9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07" name="Text Box 11"/>
              <p:cNvSpPr txBox="1">
                <a:spLocks noChangeArrowheads="1"/>
              </p:cNvSpPr>
              <p:nvPr/>
            </p:nvSpPr>
            <p:spPr bwMode="auto">
              <a:xfrm>
                <a:off x="2016" y="2543"/>
                <a:ext cx="7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4(2-10)</a:t>
                </a:r>
              </a:p>
            </p:txBody>
          </p:sp>
          <p:sp>
            <p:nvSpPr>
              <p:cNvPr id="336908" name="Text Box 12"/>
              <p:cNvSpPr txBox="1">
                <a:spLocks noChangeArrowheads="1"/>
              </p:cNvSpPr>
              <p:nvPr/>
            </p:nvSpPr>
            <p:spPr bwMode="auto">
              <a:xfrm>
                <a:off x="3168" y="254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a:t>
                </a:r>
              </a:p>
            </p:txBody>
          </p:sp>
        </p:grpSp>
        <p:sp>
          <p:nvSpPr>
            <p:cNvPr id="336930" name="Oval 34"/>
            <p:cNvSpPr>
              <a:spLocks noChangeArrowheads="1"/>
            </p:cNvSpPr>
            <p:nvPr/>
          </p:nvSpPr>
          <p:spPr bwMode="auto">
            <a:xfrm>
              <a:off x="1104"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latin typeface="Arial" charset="0"/>
                </a:rPr>
                <a:t>SSN</a:t>
              </a:r>
            </a:p>
          </p:txBody>
        </p:sp>
        <p:sp>
          <p:nvSpPr>
            <p:cNvPr id="336931" name="Oval 35"/>
            <p:cNvSpPr>
              <a:spLocks noChangeArrowheads="1"/>
            </p:cNvSpPr>
            <p:nvPr/>
          </p:nvSpPr>
          <p:spPr bwMode="auto">
            <a:xfrm>
              <a:off x="3648"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Project</a:t>
              </a:r>
            </a:p>
          </p:txBody>
        </p:sp>
        <p:sp>
          <p:nvSpPr>
            <p:cNvPr id="336932" name="Line 36"/>
            <p:cNvSpPr>
              <a:spLocks noChangeShapeType="1"/>
            </p:cNvSpPr>
            <p:nvPr/>
          </p:nvSpPr>
          <p:spPr bwMode="auto">
            <a:xfrm>
              <a:off x="1440" y="2544"/>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33" name="Line 37"/>
            <p:cNvSpPr>
              <a:spLocks noChangeShapeType="1"/>
            </p:cNvSpPr>
            <p:nvPr/>
          </p:nvSpPr>
          <p:spPr bwMode="auto">
            <a:xfrm>
              <a:off x="3984" y="2544"/>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34" name="Line 38"/>
            <p:cNvSpPr>
              <a:spLocks noChangeShapeType="1"/>
            </p:cNvSpPr>
            <p:nvPr/>
          </p:nvSpPr>
          <p:spPr bwMode="auto">
            <a:xfrm>
              <a:off x="2736" y="2496"/>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35" name="Oval 39"/>
            <p:cNvSpPr>
              <a:spLocks noChangeArrowheads="1"/>
            </p:cNvSpPr>
            <p:nvPr/>
          </p:nvSpPr>
          <p:spPr bwMode="auto">
            <a:xfrm>
              <a:off x="2400"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Date</a:t>
              </a:r>
            </a:p>
          </p:txBody>
        </p:sp>
      </p:grpSp>
      <p:sp>
        <p:nvSpPr>
          <p:cNvPr id="336936" name="Line 40"/>
          <p:cNvSpPr>
            <a:spLocks noChangeShapeType="1"/>
          </p:cNvSpPr>
          <p:nvPr/>
        </p:nvSpPr>
        <p:spPr bwMode="auto">
          <a:xfrm>
            <a:off x="533400" y="3200400"/>
            <a:ext cx="8077200" cy="0"/>
          </a:xfrm>
          <a:prstGeom prst="line">
            <a:avLst/>
          </a:prstGeom>
          <a:noFill/>
          <a:ln w="38100" cmpd="dbl">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37" name="Line 41"/>
          <p:cNvSpPr>
            <a:spLocks noChangeShapeType="1"/>
          </p:cNvSpPr>
          <p:nvPr/>
        </p:nvSpPr>
        <p:spPr bwMode="auto">
          <a:xfrm>
            <a:off x="457200" y="5181600"/>
            <a:ext cx="8077200" cy="0"/>
          </a:xfrm>
          <a:prstGeom prst="line">
            <a:avLst/>
          </a:prstGeom>
          <a:noFill/>
          <a:ln w="38100" cmpd="dbl">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36943" name="Group 47"/>
          <p:cNvGrpSpPr>
            <a:grpSpLocks/>
          </p:cNvGrpSpPr>
          <p:nvPr/>
        </p:nvGrpSpPr>
        <p:grpSpPr bwMode="auto">
          <a:xfrm>
            <a:off x="1524000" y="5103813"/>
            <a:ext cx="5334000" cy="1144587"/>
            <a:chOff x="960" y="3311"/>
            <a:chExt cx="3360" cy="721"/>
          </a:xfrm>
        </p:grpSpPr>
        <p:grpSp>
          <p:nvGrpSpPr>
            <p:cNvPr id="336925" name="Group 29"/>
            <p:cNvGrpSpPr>
              <a:grpSpLocks/>
            </p:cNvGrpSpPr>
            <p:nvPr/>
          </p:nvGrpSpPr>
          <p:grpSpPr bwMode="auto">
            <a:xfrm>
              <a:off x="960" y="3456"/>
              <a:ext cx="3360" cy="576"/>
              <a:chOff x="960" y="3264"/>
              <a:chExt cx="3360" cy="576"/>
            </a:xfrm>
          </p:grpSpPr>
          <p:sp>
            <p:nvSpPr>
              <p:cNvPr id="336926" name="Line 30"/>
              <p:cNvSpPr>
                <a:spLocks noChangeShapeType="1"/>
              </p:cNvSpPr>
              <p:nvPr/>
            </p:nvSpPr>
            <p:spPr bwMode="auto">
              <a:xfrm>
                <a:off x="1968" y="3360"/>
                <a:ext cx="18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27" name="Line 31"/>
              <p:cNvSpPr>
                <a:spLocks noChangeShapeType="1"/>
              </p:cNvSpPr>
              <p:nvPr/>
            </p:nvSpPr>
            <p:spPr bwMode="auto">
              <a:xfrm>
                <a:off x="1920" y="3744"/>
                <a:ext cx="18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28" name="AutoShape 32"/>
              <p:cNvSpPr>
                <a:spLocks noChangeArrowheads="1"/>
              </p:cNvSpPr>
              <p:nvPr/>
            </p:nvSpPr>
            <p:spPr bwMode="auto">
              <a:xfrm>
                <a:off x="3552" y="3264"/>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latin typeface="Arial" charset="0"/>
                  </a:rPr>
                  <a:t>Manages</a:t>
                </a:r>
                <a:endParaRPr lang="en-US">
                  <a:latin typeface="Arial" charset="0"/>
                </a:endParaRPr>
              </a:p>
            </p:txBody>
          </p:sp>
          <p:sp>
            <p:nvSpPr>
              <p:cNvPr id="336929" name="Rectangle 33"/>
              <p:cNvSpPr>
                <a:spLocks noChangeArrowheads="1"/>
              </p:cNvSpPr>
              <p:nvPr/>
            </p:nvSpPr>
            <p:spPr bwMode="auto">
              <a:xfrm>
                <a:off x="960" y="33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grpSp>
        <p:sp>
          <p:nvSpPr>
            <p:cNvPr id="336938" name="Text Box 42"/>
            <p:cNvSpPr txBox="1">
              <a:spLocks noChangeArrowheads="1"/>
            </p:cNvSpPr>
            <p:nvPr/>
          </p:nvSpPr>
          <p:spPr bwMode="auto">
            <a:xfrm>
              <a:off x="2400" y="3311"/>
              <a:ext cx="9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Manages</a:t>
              </a:r>
            </a:p>
          </p:txBody>
        </p:sp>
        <p:sp>
          <p:nvSpPr>
            <p:cNvPr id="336939" name="Text Box 43"/>
            <p:cNvSpPr txBox="1">
              <a:spLocks noChangeArrowheads="1"/>
            </p:cNvSpPr>
            <p:nvPr/>
          </p:nvSpPr>
          <p:spPr bwMode="auto">
            <a:xfrm>
              <a:off x="2160" y="3695"/>
              <a:ext cx="13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Is Managed By</a:t>
              </a:r>
            </a:p>
          </p:txBody>
        </p:sp>
        <p:sp>
          <p:nvSpPr>
            <p:cNvPr id="336940" name="Text Box 44"/>
            <p:cNvSpPr txBox="1">
              <a:spLocks noChangeArrowheads="1"/>
            </p:cNvSpPr>
            <p:nvPr/>
          </p:nvSpPr>
          <p:spPr bwMode="auto">
            <a:xfrm>
              <a:off x="3590" y="333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a:t>
              </a:r>
            </a:p>
          </p:txBody>
        </p:sp>
      </p:grpSp>
      <p:sp>
        <p:nvSpPr>
          <p:cNvPr id="336941" name="Text Box 45"/>
          <p:cNvSpPr txBox="1">
            <a:spLocks noChangeArrowheads="1"/>
          </p:cNvSpPr>
          <p:nvPr/>
        </p:nvSpPr>
        <p:spPr bwMode="auto">
          <a:xfrm>
            <a:off x="5715000" y="601821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en-US" smtClean="0"/>
              <a:t>I257 - Fall 2012</a:t>
            </a:r>
            <a:endParaRPr lang="en-US"/>
          </a:p>
        </p:txBody>
      </p:sp>
      <p:sp>
        <p:nvSpPr>
          <p:cNvPr id="337922" name="Rectangle 2"/>
          <p:cNvSpPr>
            <a:spLocks noGrp="1" noChangeArrowheads="1"/>
          </p:cNvSpPr>
          <p:nvPr>
            <p:ph type="title"/>
          </p:nvPr>
        </p:nvSpPr>
        <p:spPr/>
        <p:txBody>
          <a:bodyPr/>
          <a:lstStyle/>
          <a:p>
            <a:r>
              <a:rPr lang="en-US"/>
              <a:t>Weak Entities</a:t>
            </a:r>
          </a:p>
        </p:txBody>
      </p:sp>
      <p:sp>
        <p:nvSpPr>
          <p:cNvPr id="337923" name="Rectangle 3"/>
          <p:cNvSpPr>
            <a:spLocks noGrp="1" noChangeArrowheads="1"/>
          </p:cNvSpPr>
          <p:nvPr>
            <p:ph type="body" idx="1"/>
          </p:nvPr>
        </p:nvSpPr>
        <p:spPr/>
        <p:txBody>
          <a:bodyPr/>
          <a:lstStyle/>
          <a:p>
            <a:r>
              <a:rPr lang="en-US"/>
              <a:t>Owe existence entirely to another entity</a:t>
            </a:r>
          </a:p>
        </p:txBody>
      </p:sp>
      <p:grpSp>
        <p:nvGrpSpPr>
          <p:cNvPr id="337924" name="Group 4"/>
          <p:cNvGrpSpPr>
            <a:grpSpLocks/>
          </p:cNvGrpSpPr>
          <p:nvPr/>
        </p:nvGrpSpPr>
        <p:grpSpPr bwMode="auto">
          <a:xfrm>
            <a:off x="1600200" y="2209800"/>
            <a:ext cx="6019800" cy="3581400"/>
            <a:chOff x="960" y="1632"/>
            <a:chExt cx="3792" cy="2256"/>
          </a:xfrm>
        </p:grpSpPr>
        <p:sp>
          <p:nvSpPr>
            <p:cNvPr id="337925" name="Line 5"/>
            <p:cNvSpPr>
              <a:spLocks noChangeShapeType="1"/>
            </p:cNvSpPr>
            <p:nvPr/>
          </p:nvSpPr>
          <p:spPr bwMode="auto">
            <a:xfrm>
              <a:off x="3600" y="25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37926" name="Group 6"/>
            <p:cNvGrpSpPr>
              <a:grpSpLocks/>
            </p:cNvGrpSpPr>
            <p:nvPr/>
          </p:nvGrpSpPr>
          <p:grpSpPr bwMode="auto">
            <a:xfrm>
              <a:off x="960" y="2736"/>
              <a:ext cx="3552" cy="576"/>
              <a:chOff x="912" y="2736"/>
              <a:chExt cx="3552" cy="576"/>
            </a:xfrm>
          </p:grpSpPr>
          <p:sp>
            <p:nvSpPr>
              <p:cNvPr id="337927" name="Rectangle 7"/>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Order-line</a:t>
                </a:r>
              </a:p>
            </p:txBody>
          </p:sp>
          <p:sp>
            <p:nvSpPr>
              <p:cNvPr id="337928" name="AutoShape 8"/>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Contains</a:t>
                </a:r>
                <a:endParaRPr lang="en-US"/>
              </a:p>
            </p:txBody>
          </p:sp>
          <p:sp>
            <p:nvSpPr>
              <p:cNvPr id="337929" name="Line 9"/>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30" name="Rectangle 10"/>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Order</a:t>
                </a:r>
              </a:p>
            </p:txBody>
          </p:sp>
          <p:sp>
            <p:nvSpPr>
              <p:cNvPr id="337931" name="Line 11"/>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7932" name="Text Box 12"/>
            <p:cNvSpPr txBox="1">
              <a:spLocks noChangeArrowheads="1"/>
            </p:cNvSpPr>
            <p:nvPr/>
          </p:nvSpPr>
          <p:spPr bwMode="auto">
            <a:xfrm>
              <a:off x="2016" y="278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337933" name="Text Box 13"/>
            <p:cNvSpPr txBox="1">
              <a:spLocks noChangeArrowheads="1"/>
            </p:cNvSpPr>
            <p:nvPr/>
          </p:nvSpPr>
          <p:spPr bwMode="auto">
            <a:xfrm>
              <a:off x="3168" y="278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337934" name="Oval 14"/>
            <p:cNvSpPr>
              <a:spLocks noChangeArrowheads="1"/>
            </p:cNvSpPr>
            <p:nvPr/>
          </p:nvSpPr>
          <p:spPr bwMode="auto">
            <a:xfrm>
              <a:off x="1104"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Invoice #</a:t>
              </a:r>
              <a:endParaRPr lang="en-US" u="sng"/>
            </a:p>
          </p:txBody>
        </p:sp>
        <p:sp>
          <p:nvSpPr>
            <p:cNvPr id="337935" name="Oval 15"/>
            <p:cNvSpPr>
              <a:spLocks noChangeArrowheads="1"/>
            </p:cNvSpPr>
            <p:nvPr/>
          </p:nvSpPr>
          <p:spPr bwMode="auto">
            <a:xfrm>
              <a:off x="3696" y="163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Part#</a:t>
              </a:r>
              <a:endParaRPr lang="en-US"/>
            </a:p>
          </p:txBody>
        </p:sp>
        <p:sp>
          <p:nvSpPr>
            <p:cNvPr id="337936" name="Line 16"/>
            <p:cNvSpPr>
              <a:spLocks noChangeShapeType="1"/>
            </p:cNvSpPr>
            <p:nvPr/>
          </p:nvSpPr>
          <p:spPr bwMode="auto">
            <a:xfrm>
              <a:off x="1440" y="2544"/>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37" name="Rectangle 17"/>
            <p:cNvSpPr>
              <a:spLocks noChangeArrowheads="1"/>
            </p:cNvSpPr>
            <p:nvPr/>
          </p:nvSpPr>
          <p:spPr bwMode="auto">
            <a:xfrm>
              <a:off x="3552" y="2832"/>
              <a:ext cx="912"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38" name="AutoShape 18"/>
            <p:cNvSpPr>
              <a:spLocks noChangeArrowheads="1"/>
            </p:cNvSpPr>
            <p:nvPr/>
          </p:nvSpPr>
          <p:spPr bwMode="auto">
            <a:xfrm>
              <a:off x="2400" y="2784"/>
              <a:ext cx="672" cy="480"/>
            </a:xfrm>
            <a:prstGeom prst="flowChartDecision">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39" name="Oval 19"/>
            <p:cNvSpPr>
              <a:spLocks noChangeArrowheads="1"/>
            </p:cNvSpPr>
            <p:nvPr/>
          </p:nvSpPr>
          <p:spPr bwMode="auto">
            <a:xfrm>
              <a:off x="1104" y="35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Rep#</a:t>
              </a:r>
              <a:endParaRPr lang="en-US"/>
            </a:p>
          </p:txBody>
        </p:sp>
        <p:sp>
          <p:nvSpPr>
            <p:cNvPr id="337940" name="Line 20"/>
            <p:cNvSpPr>
              <a:spLocks noChangeShapeType="1"/>
            </p:cNvSpPr>
            <p:nvPr/>
          </p:nvSpPr>
          <p:spPr bwMode="auto">
            <a:xfrm>
              <a:off x="1440" y="3264"/>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41" name="Oval 21"/>
            <p:cNvSpPr>
              <a:spLocks noChangeArrowheads="1"/>
            </p:cNvSpPr>
            <p:nvPr/>
          </p:nvSpPr>
          <p:spPr bwMode="auto">
            <a:xfrm>
              <a:off x="4080" y="22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Quantity</a:t>
              </a:r>
              <a:endParaRPr lang="en-US"/>
            </a:p>
          </p:txBody>
        </p:sp>
        <p:sp>
          <p:nvSpPr>
            <p:cNvPr id="337942" name="Oval 22"/>
            <p:cNvSpPr>
              <a:spLocks noChangeArrowheads="1"/>
            </p:cNvSpPr>
            <p:nvPr/>
          </p:nvSpPr>
          <p:spPr bwMode="auto">
            <a:xfrm>
              <a:off x="3264" y="22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Invoice#</a:t>
              </a:r>
              <a:endParaRPr lang="en-US"/>
            </a:p>
          </p:txBody>
        </p:sp>
        <p:sp>
          <p:nvSpPr>
            <p:cNvPr id="337943" name="Line 23"/>
            <p:cNvSpPr>
              <a:spLocks noChangeShapeType="1"/>
            </p:cNvSpPr>
            <p:nvPr/>
          </p:nvSpPr>
          <p:spPr bwMode="auto">
            <a:xfrm>
              <a:off x="4032" y="2016"/>
              <a:ext cx="0"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44" name="Line 24"/>
            <p:cNvSpPr>
              <a:spLocks noChangeShapeType="1"/>
            </p:cNvSpPr>
            <p:nvPr/>
          </p:nvSpPr>
          <p:spPr bwMode="auto">
            <a:xfrm>
              <a:off x="4416" y="259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half" idx="10"/>
          </p:nvPr>
        </p:nvSpPr>
        <p:spPr/>
        <p:txBody>
          <a:bodyPr/>
          <a:lstStyle/>
          <a:p>
            <a:r>
              <a:rPr lang="en-US" smtClean="0"/>
              <a:t>I257 - Fall 2012</a:t>
            </a:r>
            <a:endParaRPr lang="en-US"/>
          </a:p>
        </p:txBody>
      </p:sp>
      <p:sp>
        <p:nvSpPr>
          <p:cNvPr id="356354" name="Rectangle 2"/>
          <p:cNvSpPr>
            <a:spLocks noGrp="1" noChangeArrowheads="1"/>
          </p:cNvSpPr>
          <p:nvPr>
            <p:ph type="title"/>
          </p:nvPr>
        </p:nvSpPr>
        <p:spPr/>
        <p:txBody>
          <a:bodyPr/>
          <a:lstStyle/>
          <a:p>
            <a:r>
              <a:rPr lang="en-US"/>
              <a:t>The </a:t>
            </a:r>
            <a:r>
              <a:rPr lang="ja-JP" altLang="en-US">
                <a:latin typeface="Arial"/>
              </a:rPr>
              <a:t>“</a:t>
            </a:r>
            <a:r>
              <a:rPr lang="en-US"/>
              <a:t>Cascade</a:t>
            </a:r>
            <a:r>
              <a:rPr lang="ja-JP" altLang="en-US">
                <a:latin typeface="Arial"/>
              </a:rPr>
              <a:t>”</a:t>
            </a:r>
            <a:r>
              <a:rPr lang="en-US"/>
              <a:t> View</a:t>
            </a:r>
          </a:p>
        </p:txBody>
      </p:sp>
      <p:grpSp>
        <p:nvGrpSpPr>
          <p:cNvPr id="356355" name="Group 3"/>
          <p:cNvGrpSpPr>
            <a:grpSpLocks/>
          </p:cNvGrpSpPr>
          <p:nvPr/>
        </p:nvGrpSpPr>
        <p:grpSpPr bwMode="auto">
          <a:xfrm>
            <a:off x="381000" y="1371600"/>
            <a:ext cx="8077200" cy="4724400"/>
            <a:chOff x="0" y="1200"/>
            <a:chExt cx="4992" cy="2400"/>
          </a:xfrm>
        </p:grpSpPr>
        <p:sp>
          <p:nvSpPr>
            <p:cNvPr id="356356" name="Rectangle 4"/>
            <p:cNvSpPr>
              <a:spLocks noChangeArrowheads="1"/>
            </p:cNvSpPr>
            <p:nvPr/>
          </p:nvSpPr>
          <p:spPr bwMode="auto">
            <a:xfrm>
              <a:off x="0" y="1200"/>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200">
                  <a:solidFill>
                    <a:schemeClr val="bg1"/>
                  </a:solidFill>
                </a:rPr>
                <a:t>Project </a:t>
              </a:r>
            </a:p>
            <a:p>
              <a:pPr eaLnBrk="0" hangingPunct="0"/>
              <a:r>
                <a:rPr lang="en-US" sz="1200">
                  <a:solidFill>
                    <a:schemeClr val="bg1"/>
                  </a:solidFill>
                </a:rPr>
                <a:t>Identifcation </a:t>
              </a:r>
            </a:p>
            <a:p>
              <a:pPr eaLnBrk="0" hangingPunct="0"/>
              <a:r>
                <a:rPr lang="en-US" sz="1200">
                  <a:solidFill>
                    <a:schemeClr val="bg1"/>
                  </a:solidFill>
                </a:rPr>
                <a:t>and Selection</a:t>
              </a:r>
            </a:p>
          </p:txBody>
        </p:sp>
        <p:sp>
          <p:nvSpPr>
            <p:cNvPr id="356357" name="Rectangle 5"/>
            <p:cNvSpPr>
              <a:spLocks noChangeArrowheads="1"/>
            </p:cNvSpPr>
            <p:nvPr/>
          </p:nvSpPr>
          <p:spPr bwMode="auto">
            <a:xfrm>
              <a:off x="720" y="1536"/>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Project</a:t>
              </a:r>
            </a:p>
            <a:p>
              <a:pPr eaLnBrk="0" hangingPunct="0"/>
              <a:r>
                <a:rPr lang="en-US" sz="1400">
                  <a:solidFill>
                    <a:schemeClr val="bg1"/>
                  </a:solidFill>
                </a:rPr>
                <a:t>Initiation</a:t>
              </a:r>
            </a:p>
            <a:p>
              <a:pPr eaLnBrk="0" hangingPunct="0"/>
              <a:r>
                <a:rPr lang="en-US" sz="1400">
                  <a:solidFill>
                    <a:schemeClr val="bg1"/>
                  </a:solidFill>
                </a:rPr>
                <a:t>and Planning</a:t>
              </a:r>
            </a:p>
          </p:txBody>
        </p:sp>
        <p:sp>
          <p:nvSpPr>
            <p:cNvPr id="356358" name="Rectangle 6"/>
            <p:cNvSpPr>
              <a:spLocks noChangeArrowheads="1"/>
            </p:cNvSpPr>
            <p:nvPr/>
          </p:nvSpPr>
          <p:spPr bwMode="auto">
            <a:xfrm>
              <a:off x="1440" y="1872"/>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Analysis</a:t>
              </a:r>
            </a:p>
          </p:txBody>
        </p:sp>
        <p:sp>
          <p:nvSpPr>
            <p:cNvPr id="356359" name="Rectangle 7"/>
            <p:cNvSpPr>
              <a:spLocks noChangeArrowheads="1"/>
            </p:cNvSpPr>
            <p:nvPr/>
          </p:nvSpPr>
          <p:spPr bwMode="auto">
            <a:xfrm>
              <a:off x="2160" y="2208"/>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Logical </a:t>
              </a:r>
            </a:p>
            <a:p>
              <a:pPr eaLnBrk="0" hangingPunct="0"/>
              <a:r>
                <a:rPr lang="en-US" sz="1800">
                  <a:solidFill>
                    <a:schemeClr val="bg1"/>
                  </a:solidFill>
                </a:rPr>
                <a:t>Design</a:t>
              </a:r>
            </a:p>
          </p:txBody>
        </p:sp>
        <p:sp>
          <p:nvSpPr>
            <p:cNvPr id="356360" name="Rectangle 8"/>
            <p:cNvSpPr>
              <a:spLocks noChangeArrowheads="1"/>
            </p:cNvSpPr>
            <p:nvPr/>
          </p:nvSpPr>
          <p:spPr bwMode="auto">
            <a:xfrm>
              <a:off x="2880" y="2544"/>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Physical</a:t>
              </a:r>
            </a:p>
            <a:p>
              <a:pPr eaLnBrk="0" hangingPunct="0"/>
              <a:r>
                <a:rPr lang="en-US" sz="1800">
                  <a:solidFill>
                    <a:schemeClr val="bg1"/>
                  </a:solidFill>
                </a:rPr>
                <a:t>Design</a:t>
              </a:r>
            </a:p>
          </p:txBody>
        </p:sp>
        <p:sp>
          <p:nvSpPr>
            <p:cNvPr id="356361" name="Rectangle 9"/>
            <p:cNvSpPr>
              <a:spLocks noChangeArrowheads="1"/>
            </p:cNvSpPr>
            <p:nvPr/>
          </p:nvSpPr>
          <p:spPr bwMode="auto">
            <a:xfrm>
              <a:off x="3600" y="2880"/>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200">
                  <a:solidFill>
                    <a:schemeClr val="bg1"/>
                  </a:solidFill>
                </a:rPr>
                <a:t>Implementation</a:t>
              </a:r>
            </a:p>
          </p:txBody>
        </p:sp>
        <p:sp>
          <p:nvSpPr>
            <p:cNvPr id="356362" name="Rectangle 10"/>
            <p:cNvSpPr>
              <a:spLocks noChangeArrowheads="1"/>
            </p:cNvSpPr>
            <p:nvPr/>
          </p:nvSpPr>
          <p:spPr bwMode="auto">
            <a:xfrm>
              <a:off x="4320" y="3216"/>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Maintenance</a:t>
              </a:r>
            </a:p>
          </p:txBody>
        </p:sp>
        <p:sp>
          <p:nvSpPr>
            <p:cNvPr id="356363" name="AutoShape 11"/>
            <p:cNvSpPr>
              <a:spLocks noChangeArrowheads="1"/>
            </p:cNvSpPr>
            <p:nvPr/>
          </p:nvSpPr>
          <p:spPr bwMode="auto">
            <a:xfrm flipH="1" flipV="1">
              <a:off x="720" y="1248"/>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4" name="AutoShape 12"/>
            <p:cNvSpPr>
              <a:spLocks noChangeArrowheads="1"/>
            </p:cNvSpPr>
            <p:nvPr/>
          </p:nvSpPr>
          <p:spPr bwMode="auto">
            <a:xfrm flipH="1" flipV="1">
              <a:off x="1488" y="1584"/>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5" name="AutoShape 13"/>
            <p:cNvSpPr>
              <a:spLocks noChangeArrowheads="1"/>
            </p:cNvSpPr>
            <p:nvPr/>
          </p:nvSpPr>
          <p:spPr bwMode="auto">
            <a:xfrm flipH="1" flipV="1">
              <a:off x="2160" y="1920"/>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6" name="AutoShape 14"/>
            <p:cNvSpPr>
              <a:spLocks noChangeArrowheads="1"/>
            </p:cNvSpPr>
            <p:nvPr/>
          </p:nvSpPr>
          <p:spPr bwMode="auto">
            <a:xfrm flipH="1" flipV="1">
              <a:off x="2880" y="2256"/>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7" name="AutoShape 15"/>
            <p:cNvSpPr>
              <a:spLocks noChangeArrowheads="1"/>
            </p:cNvSpPr>
            <p:nvPr/>
          </p:nvSpPr>
          <p:spPr bwMode="auto">
            <a:xfrm flipH="1" flipV="1">
              <a:off x="3600" y="2592"/>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8" name="AutoShape 16"/>
            <p:cNvSpPr>
              <a:spLocks noChangeArrowheads="1"/>
            </p:cNvSpPr>
            <p:nvPr/>
          </p:nvSpPr>
          <p:spPr bwMode="auto">
            <a:xfrm flipH="1" flipV="1">
              <a:off x="4320" y="2928"/>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9" name="AutoShape 17"/>
            <p:cNvSpPr>
              <a:spLocks noChangeArrowheads="1"/>
            </p:cNvSpPr>
            <p:nvPr/>
          </p:nvSpPr>
          <p:spPr bwMode="auto">
            <a:xfrm>
              <a:off x="432" y="1584"/>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0" name="AutoShape 18"/>
            <p:cNvSpPr>
              <a:spLocks noChangeArrowheads="1"/>
            </p:cNvSpPr>
            <p:nvPr/>
          </p:nvSpPr>
          <p:spPr bwMode="auto">
            <a:xfrm>
              <a:off x="4032" y="3264"/>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1" name="AutoShape 19"/>
            <p:cNvSpPr>
              <a:spLocks noChangeArrowheads="1"/>
            </p:cNvSpPr>
            <p:nvPr/>
          </p:nvSpPr>
          <p:spPr bwMode="auto">
            <a:xfrm>
              <a:off x="3312" y="2928"/>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2" name="AutoShape 20"/>
            <p:cNvSpPr>
              <a:spLocks noChangeArrowheads="1"/>
            </p:cNvSpPr>
            <p:nvPr/>
          </p:nvSpPr>
          <p:spPr bwMode="auto">
            <a:xfrm>
              <a:off x="2592" y="2592"/>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3" name="AutoShape 21"/>
            <p:cNvSpPr>
              <a:spLocks noChangeArrowheads="1"/>
            </p:cNvSpPr>
            <p:nvPr/>
          </p:nvSpPr>
          <p:spPr bwMode="auto">
            <a:xfrm>
              <a:off x="1872" y="2256"/>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4" name="AutoShape 22"/>
            <p:cNvSpPr>
              <a:spLocks noChangeArrowheads="1"/>
            </p:cNvSpPr>
            <p:nvPr/>
          </p:nvSpPr>
          <p:spPr bwMode="auto">
            <a:xfrm>
              <a:off x="1152" y="1920"/>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56375" name="Text Box 23"/>
          <p:cNvSpPr txBox="1">
            <a:spLocks noChangeArrowheads="1"/>
          </p:cNvSpPr>
          <p:nvPr/>
        </p:nvSpPr>
        <p:spPr bwMode="auto">
          <a:xfrm>
            <a:off x="349250" y="5637213"/>
            <a:ext cx="248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Arial" charset="0"/>
              </a:rPr>
              <a:t>See Hoffer, p. 41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I257 - Fall 2012</a:t>
            </a:r>
            <a:endParaRPr lang="en-US"/>
          </a:p>
        </p:txBody>
      </p:sp>
      <p:sp>
        <p:nvSpPr>
          <p:cNvPr id="338946" name="Rectangle 2"/>
          <p:cNvSpPr>
            <a:spLocks noGrp="1" noChangeArrowheads="1"/>
          </p:cNvSpPr>
          <p:nvPr>
            <p:ph type="title"/>
          </p:nvPr>
        </p:nvSpPr>
        <p:spPr/>
        <p:txBody>
          <a:bodyPr/>
          <a:lstStyle/>
          <a:p>
            <a:r>
              <a:rPr lang="en-US" sz="3600"/>
              <a:t>Supertype and Subtype Entities</a:t>
            </a:r>
          </a:p>
        </p:txBody>
      </p:sp>
      <p:grpSp>
        <p:nvGrpSpPr>
          <p:cNvPr id="338947" name="Group 3"/>
          <p:cNvGrpSpPr>
            <a:grpSpLocks/>
          </p:cNvGrpSpPr>
          <p:nvPr/>
        </p:nvGrpSpPr>
        <p:grpSpPr bwMode="auto">
          <a:xfrm>
            <a:off x="1676400" y="1600200"/>
            <a:ext cx="5638800" cy="4191000"/>
            <a:chOff x="912" y="1392"/>
            <a:chExt cx="3552" cy="2640"/>
          </a:xfrm>
        </p:grpSpPr>
        <p:grpSp>
          <p:nvGrpSpPr>
            <p:cNvPr id="338948" name="Group 4"/>
            <p:cNvGrpSpPr>
              <a:grpSpLocks/>
            </p:cNvGrpSpPr>
            <p:nvPr/>
          </p:nvGrpSpPr>
          <p:grpSpPr bwMode="auto">
            <a:xfrm>
              <a:off x="912" y="2160"/>
              <a:ext cx="3552" cy="576"/>
              <a:chOff x="960" y="2736"/>
              <a:chExt cx="3552" cy="576"/>
            </a:xfrm>
          </p:grpSpPr>
          <p:sp>
            <p:nvSpPr>
              <p:cNvPr id="338949" name="Rectangle 5"/>
              <p:cNvSpPr>
                <a:spLocks noChangeArrowheads="1"/>
              </p:cNvSpPr>
              <p:nvPr/>
            </p:nvSpPr>
            <p:spPr bwMode="auto">
              <a:xfrm>
                <a:off x="3504"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Clerk</a:t>
                </a:r>
              </a:p>
            </p:txBody>
          </p:sp>
          <p:sp>
            <p:nvSpPr>
              <p:cNvPr id="338950" name="AutoShape 6"/>
              <p:cNvSpPr>
                <a:spLocks noChangeArrowheads="1"/>
              </p:cNvSpPr>
              <p:nvPr/>
            </p:nvSpPr>
            <p:spPr bwMode="auto">
              <a:xfrm>
                <a:off x="2352"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Is one of</a:t>
                </a:r>
                <a:endParaRPr lang="en-US"/>
              </a:p>
            </p:txBody>
          </p:sp>
          <p:sp>
            <p:nvSpPr>
              <p:cNvPr id="338951" name="Line 7"/>
              <p:cNvSpPr>
                <a:spLocks noChangeShapeType="1"/>
              </p:cNvSpPr>
              <p:nvPr/>
            </p:nvSpPr>
            <p:spPr bwMode="auto">
              <a:xfrm>
                <a:off x="31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52" name="Rectangle 8"/>
              <p:cNvSpPr>
                <a:spLocks noChangeArrowheads="1"/>
              </p:cNvSpPr>
              <p:nvPr/>
            </p:nvSpPr>
            <p:spPr bwMode="auto">
              <a:xfrm>
                <a:off x="960"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Sales-rep</a:t>
                </a:r>
              </a:p>
            </p:txBody>
          </p:sp>
          <p:sp>
            <p:nvSpPr>
              <p:cNvPr id="338953" name="Line 9"/>
              <p:cNvSpPr>
                <a:spLocks noChangeShapeType="1"/>
              </p:cNvSpPr>
              <p:nvPr/>
            </p:nvSpPr>
            <p:spPr bwMode="auto">
              <a:xfrm>
                <a:off x="1968"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54" name="Text Box 10"/>
              <p:cNvSpPr txBox="1">
                <a:spLocks noChangeArrowheads="1"/>
              </p:cNvSpPr>
              <p:nvPr/>
            </p:nvSpPr>
            <p:spPr bwMode="auto">
              <a:xfrm>
                <a:off x="2016" y="278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338955" name="Text Box 11"/>
              <p:cNvSpPr txBox="1">
                <a:spLocks noChangeArrowheads="1"/>
              </p:cNvSpPr>
              <p:nvPr/>
            </p:nvSpPr>
            <p:spPr bwMode="auto">
              <a:xfrm>
                <a:off x="3168" y="278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grpSp>
        <p:sp>
          <p:nvSpPr>
            <p:cNvPr id="338956" name="Rectangle 12"/>
            <p:cNvSpPr>
              <a:spLocks noChangeArrowheads="1"/>
            </p:cNvSpPr>
            <p:nvPr/>
          </p:nvSpPr>
          <p:spPr bwMode="auto">
            <a:xfrm>
              <a:off x="960" y="355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Invoice</a:t>
              </a:r>
            </a:p>
          </p:txBody>
        </p:sp>
        <p:sp>
          <p:nvSpPr>
            <p:cNvPr id="338957" name="Rectangle 13"/>
            <p:cNvSpPr>
              <a:spLocks noChangeArrowheads="1"/>
            </p:cNvSpPr>
            <p:nvPr/>
          </p:nvSpPr>
          <p:spPr bwMode="auto">
            <a:xfrm>
              <a:off x="2160" y="307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Other</a:t>
              </a:r>
            </a:p>
          </p:txBody>
        </p:sp>
        <p:sp>
          <p:nvSpPr>
            <p:cNvPr id="338958" name="Rectangle 14"/>
            <p:cNvSpPr>
              <a:spLocks noChangeArrowheads="1"/>
            </p:cNvSpPr>
            <p:nvPr/>
          </p:nvSpPr>
          <p:spPr bwMode="auto">
            <a:xfrm>
              <a:off x="2160" y="144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8959" name="AutoShape 15"/>
            <p:cNvSpPr>
              <a:spLocks noChangeArrowheads="1"/>
            </p:cNvSpPr>
            <p:nvPr/>
          </p:nvSpPr>
          <p:spPr bwMode="auto">
            <a:xfrm>
              <a:off x="1008" y="283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Sold</a:t>
              </a:r>
              <a:endParaRPr lang="en-US"/>
            </a:p>
          </p:txBody>
        </p:sp>
        <p:sp>
          <p:nvSpPr>
            <p:cNvPr id="338960" name="AutoShape 16"/>
            <p:cNvSpPr>
              <a:spLocks noChangeArrowheads="1"/>
            </p:cNvSpPr>
            <p:nvPr/>
          </p:nvSpPr>
          <p:spPr bwMode="auto">
            <a:xfrm>
              <a:off x="3696" y="139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Manages</a:t>
              </a:r>
              <a:endParaRPr lang="en-US"/>
            </a:p>
          </p:txBody>
        </p:sp>
        <p:sp>
          <p:nvSpPr>
            <p:cNvPr id="338961" name="Line 17"/>
            <p:cNvSpPr>
              <a:spLocks noChangeShapeType="1"/>
            </p:cNvSpPr>
            <p:nvPr/>
          </p:nvSpPr>
          <p:spPr bwMode="auto">
            <a:xfrm>
              <a:off x="3168" y="1536"/>
              <a:ext cx="7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2" name="Line 18"/>
            <p:cNvSpPr>
              <a:spLocks noChangeShapeType="1"/>
            </p:cNvSpPr>
            <p:nvPr/>
          </p:nvSpPr>
          <p:spPr bwMode="auto">
            <a:xfrm>
              <a:off x="3168" y="1824"/>
              <a:ext cx="7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3" name="Line 19"/>
            <p:cNvSpPr>
              <a:spLocks noChangeShapeType="1"/>
            </p:cNvSpPr>
            <p:nvPr/>
          </p:nvSpPr>
          <p:spPr bwMode="auto">
            <a:xfrm flipV="1">
              <a:off x="2688" y="192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4" name="Line 20"/>
            <p:cNvSpPr>
              <a:spLocks noChangeShapeType="1"/>
            </p:cNvSpPr>
            <p:nvPr/>
          </p:nvSpPr>
          <p:spPr bwMode="auto">
            <a:xfrm>
              <a:off x="2688" y="273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5" name="Line 21"/>
            <p:cNvSpPr>
              <a:spLocks noChangeShapeType="1"/>
            </p:cNvSpPr>
            <p:nvPr/>
          </p:nvSpPr>
          <p:spPr bwMode="auto">
            <a:xfrm>
              <a:off x="2544" y="2016"/>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6" name="Line 22"/>
            <p:cNvSpPr>
              <a:spLocks noChangeShapeType="1"/>
            </p:cNvSpPr>
            <p:nvPr/>
          </p:nvSpPr>
          <p:spPr bwMode="auto">
            <a:xfrm flipV="1">
              <a:off x="1392" y="268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7" name="Line 23"/>
            <p:cNvSpPr>
              <a:spLocks noChangeShapeType="1"/>
            </p:cNvSpPr>
            <p:nvPr/>
          </p:nvSpPr>
          <p:spPr bwMode="auto">
            <a:xfrm>
              <a:off x="1392" y="340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10"/>
          </p:nvPr>
        </p:nvSpPr>
        <p:spPr/>
        <p:txBody>
          <a:bodyPr/>
          <a:lstStyle/>
          <a:p>
            <a:r>
              <a:rPr lang="en-US" smtClean="0"/>
              <a:t>I257 - Fall 2012</a:t>
            </a:r>
            <a:endParaRPr lang="en-US"/>
          </a:p>
        </p:txBody>
      </p:sp>
      <p:sp>
        <p:nvSpPr>
          <p:cNvPr id="339970" name="Rectangle 2"/>
          <p:cNvSpPr>
            <a:spLocks noGrp="1" noChangeArrowheads="1"/>
          </p:cNvSpPr>
          <p:nvPr>
            <p:ph type="title"/>
          </p:nvPr>
        </p:nvSpPr>
        <p:spPr/>
        <p:txBody>
          <a:bodyPr/>
          <a:lstStyle/>
          <a:p>
            <a:r>
              <a:rPr lang="en-US"/>
              <a:t>Many to Many Relationships</a:t>
            </a:r>
          </a:p>
        </p:txBody>
      </p:sp>
      <p:sp>
        <p:nvSpPr>
          <p:cNvPr id="339971" name="Rectangle 3"/>
          <p:cNvSpPr>
            <a:spLocks noChangeArrowheads="1"/>
          </p:cNvSpPr>
          <p:nvPr/>
        </p:nvSpPr>
        <p:spPr bwMode="auto">
          <a:xfrm>
            <a:off x="1676400" y="53340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grpSp>
        <p:nvGrpSpPr>
          <p:cNvPr id="339972" name="Group 4"/>
          <p:cNvGrpSpPr>
            <a:grpSpLocks/>
          </p:cNvGrpSpPr>
          <p:nvPr/>
        </p:nvGrpSpPr>
        <p:grpSpPr bwMode="auto">
          <a:xfrm>
            <a:off x="1295400" y="1524000"/>
            <a:ext cx="6096000" cy="4495800"/>
            <a:chOff x="624" y="1200"/>
            <a:chExt cx="3840" cy="2832"/>
          </a:xfrm>
        </p:grpSpPr>
        <p:grpSp>
          <p:nvGrpSpPr>
            <p:cNvPr id="339973" name="Group 5"/>
            <p:cNvGrpSpPr>
              <a:grpSpLocks/>
            </p:cNvGrpSpPr>
            <p:nvPr/>
          </p:nvGrpSpPr>
          <p:grpSpPr bwMode="auto">
            <a:xfrm>
              <a:off x="912" y="2160"/>
              <a:ext cx="3552" cy="576"/>
              <a:chOff x="960" y="2736"/>
              <a:chExt cx="3552" cy="576"/>
            </a:xfrm>
          </p:grpSpPr>
          <p:sp>
            <p:nvSpPr>
              <p:cNvPr id="339974" name="Rectangle 6"/>
              <p:cNvSpPr>
                <a:spLocks noChangeArrowheads="1"/>
              </p:cNvSpPr>
              <p:nvPr/>
            </p:nvSpPr>
            <p:spPr bwMode="auto">
              <a:xfrm>
                <a:off x="3504"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9975" name="AutoShape 7"/>
              <p:cNvSpPr>
                <a:spLocks noChangeArrowheads="1"/>
              </p:cNvSpPr>
              <p:nvPr/>
            </p:nvSpPr>
            <p:spPr bwMode="auto">
              <a:xfrm>
                <a:off x="2352"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Is</a:t>
                </a:r>
              </a:p>
              <a:p>
                <a:pPr eaLnBrk="0" hangingPunct="0">
                  <a:lnSpc>
                    <a:spcPct val="60000"/>
                  </a:lnSpc>
                </a:pPr>
                <a:r>
                  <a:rPr lang="en-US" sz="2000"/>
                  <a:t>Assigned</a:t>
                </a:r>
                <a:endParaRPr lang="en-US"/>
              </a:p>
            </p:txBody>
          </p:sp>
          <p:sp>
            <p:nvSpPr>
              <p:cNvPr id="339976" name="Line 8"/>
              <p:cNvSpPr>
                <a:spLocks noChangeShapeType="1"/>
              </p:cNvSpPr>
              <p:nvPr/>
            </p:nvSpPr>
            <p:spPr bwMode="auto">
              <a:xfrm>
                <a:off x="31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77" name="Rectangle 9"/>
              <p:cNvSpPr>
                <a:spLocks noChangeArrowheads="1"/>
              </p:cNvSpPr>
              <p:nvPr/>
            </p:nvSpPr>
            <p:spPr bwMode="auto">
              <a:xfrm>
                <a:off x="960"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a:p>
                <a:pPr eaLnBrk="0" hangingPunct="0"/>
                <a:r>
                  <a:rPr lang="en-US"/>
                  <a:t>Assignment</a:t>
                </a:r>
              </a:p>
            </p:txBody>
          </p:sp>
          <p:sp>
            <p:nvSpPr>
              <p:cNvPr id="339978" name="Line 10"/>
              <p:cNvSpPr>
                <a:spLocks noChangeShapeType="1"/>
              </p:cNvSpPr>
              <p:nvPr/>
            </p:nvSpPr>
            <p:spPr bwMode="auto">
              <a:xfrm>
                <a:off x="1968" y="30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79" name="Text Box 11"/>
              <p:cNvSpPr txBox="1">
                <a:spLocks noChangeArrowheads="1"/>
              </p:cNvSpPr>
              <p:nvPr/>
            </p:nvSpPr>
            <p:spPr bwMode="auto">
              <a:xfrm>
                <a:off x="2016" y="278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339980" name="Text Box 12"/>
              <p:cNvSpPr txBox="1">
                <a:spLocks noChangeArrowheads="1"/>
              </p:cNvSpPr>
              <p:nvPr/>
            </p:nvSpPr>
            <p:spPr bwMode="auto">
              <a:xfrm>
                <a:off x="3168" y="278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grpSp>
        <p:sp>
          <p:nvSpPr>
            <p:cNvPr id="339981" name="AutoShape 13"/>
            <p:cNvSpPr>
              <a:spLocks noChangeArrowheads="1"/>
            </p:cNvSpPr>
            <p:nvPr/>
          </p:nvSpPr>
          <p:spPr bwMode="auto">
            <a:xfrm>
              <a:off x="1008" y="283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9982" name="Line 14"/>
            <p:cNvSpPr>
              <a:spLocks noChangeShapeType="1"/>
            </p:cNvSpPr>
            <p:nvPr/>
          </p:nvSpPr>
          <p:spPr bwMode="auto">
            <a:xfrm flipV="1">
              <a:off x="1392" y="2688"/>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3" name="Line 15"/>
            <p:cNvSpPr>
              <a:spLocks noChangeShapeType="1"/>
            </p:cNvSpPr>
            <p:nvPr/>
          </p:nvSpPr>
          <p:spPr bwMode="auto">
            <a:xfrm>
              <a:off x="1392" y="340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4" name="Oval 16"/>
            <p:cNvSpPr>
              <a:spLocks noChangeArrowheads="1"/>
            </p:cNvSpPr>
            <p:nvPr/>
          </p:nvSpPr>
          <p:spPr bwMode="auto">
            <a:xfrm>
              <a:off x="1056" y="120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SSN</a:t>
              </a:r>
              <a:endParaRPr lang="en-US" u="sng"/>
            </a:p>
          </p:txBody>
        </p:sp>
        <p:sp>
          <p:nvSpPr>
            <p:cNvPr id="339985" name="Oval 17"/>
            <p:cNvSpPr>
              <a:spLocks noChangeArrowheads="1"/>
            </p:cNvSpPr>
            <p:nvPr/>
          </p:nvSpPr>
          <p:spPr bwMode="auto">
            <a:xfrm>
              <a:off x="624" y="158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Proj#</a:t>
              </a:r>
              <a:endParaRPr lang="en-US" u="sng"/>
            </a:p>
          </p:txBody>
        </p:sp>
        <p:sp>
          <p:nvSpPr>
            <p:cNvPr id="339986" name="Oval 18"/>
            <p:cNvSpPr>
              <a:spLocks noChangeArrowheads="1"/>
            </p:cNvSpPr>
            <p:nvPr/>
          </p:nvSpPr>
          <p:spPr bwMode="auto">
            <a:xfrm>
              <a:off x="2352" y="36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SSN</a:t>
              </a:r>
              <a:endParaRPr lang="en-US" u="sng"/>
            </a:p>
          </p:txBody>
        </p:sp>
        <p:sp>
          <p:nvSpPr>
            <p:cNvPr id="339987" name="Oval 19"/>
            <p:cNvSpPr>
              <a:spLocks noChangeArrowheads="1"/>
            </p:cNvSpPr>
            <p:nvPr/>
          </p:nvSpPr>
          <p:spPr bwMode="auto">
            <a:xfrm>
              <a:off x="3648"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Proj#</a:t>
              </a:r>
              <a:endParaRPr lang="en-US" u="sng"/>
            </a:p>
          </p:txBody>
        </p:sp>
        <p:sp>
          <p:nvSpPr>
            <p:cNvPr id="339988" name="Line 20"/>
            <p:cNvSpPr>
              <a:spLocks noChangeShapeType="1"/>
            </p:cNvSpPr>
            <p:nvPr/>
          </p:nvSpPr>
          <p:spPr bwMode="auto">
            <a:xfrm flipH="1">
              <a:off x="1872" y="384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9" name="Oval 21"/>
            <p:cNvSpPr>
              <a:spLocks noChangeArrowheads="1"/>
            </p:cNvSpPr>
            <p:nvPr/>
          </p:nvSpPr>
          <p:spPr bwMode="auto">
            <a:xfrm>
              <a:off x="1488" y="158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Hours</a:t>
              </a:r>
              <a:endParaRPr lang="en-US" u="sng"/>
            </a:p>
          </p:txBody>
        </p:sp>
        <p:sp>
          <p:nvSpPr>
            <p:cNvPr id="339990" name="Line 22"/>
            <p:cNvSpPr>
              <a:spLocks noChangeShapeType="1"/>
            </p:cNvSpPr>
            <p:nvPr/>
          </p:nvSpPr>
          <p:spPr bwMode="auto">
            <a:xfrm>
              <a:off x="960" y="1968"/>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1" name="Line 23"/>
            <p:cNvSpPr>
              <a:spLocks noChangeShapeType="1"/>
            </p:cNvSpPr>
            <p:nvPr/>
          </p:nvSpPr>
          <p:spPr bwMode="auto">
            <a:xfrm>
              <a:off x="1824" y="1968"/>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2" name="Line 24"/>
            <p:cNvSpPr>
              <a:spLocks noChangeShapeType="1"/>
            </p:cNvSpPr>
            <p:nvPr/>
          </p:nvSpPr>
          <p:spPr bwMode="auto">
            <a:xfrm>
              <a:off x="1392" y="1584"/>
              <a:ext cx="0"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3" name="Line 25"/>
            <p:cNvSpPr>
              <a:spLocks noChangeShapeType="1"/>
            </p:cNvSpPr>
            <p:nvPr/>
          </p:nvSpPr>
          <p:spPr bwMode="auto">
            <a:xfrm>
              <a:off x="3984" y="1920"/>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452610" name="Rectangle 2"/>
          <p:cNvSpPr>
            <a:spLocks noGrp="1" noChangeArrowheads="1"/>
          </p:cNvSpPr>
          <p:nvPr>
            <p:ph type="title"/>
          </p:nvPr>
        </p:nvSpPr>
        <p:spPr/>
        <p:txBody>
          <a:bodyPr/>
          <a:lstStyle/>
          <a:p>
            <a:r>
              <a:rPr lang="en-US"/>
              <a:t>Lecture Outline</a:t>
            </a:r>
          </a:p>
        </p:txBody>
      </p:sp>
      <p:sp>
        <p:nvSpPr>
          <p:cNvPr id="452611" name="Rectangle 3"/>
          <p:cNvSpPr>
            <a:spLocks noGrp="1" noChangeArrowheads="1"/>
          </p:cNvSpPr>
          <p:nvPr>
            <p:ph type="body" idx="1"/>
          </p:nvPr>
        </p:nvSpPr>
        <p:spPr>
          <a:ln>
            <a:solidFill>
              <a:schemeClr val="bg2"/>
            </a:solidFill>
            <a:miter lim="800000"/>
            <a:headEnd/>
            <a:tailEnd/>
          </a:ln>
        </p:spPr>
        <p:txBody>
          <a:bodyPr/>
          <a:lstStyle/>
          <a:p>
            <a:r>
              <a:rPr lang="en-US" sz="3600">
                <a:solidFill>
                  <a:srgbClr val="CCCCCC"/>
                </a:solidFill>
              </a:rPr>
              <a:t>Review</a:t>
            </a:r>
          </a:p>
          <a:p>
            <a:pPr lvl="1"/>
            <a:r>
              <a:rPr lang="en-US" sz="3200">
                <a:solidFill>
                  <a:srgbClr val="CCCCCC"/>
                </a:solidFill>
              </a:rPr>
              <a:t>Database Life Cycle</a:t>
            </a:r>
          </a:p>
          <a:p>
            <a:r>
              <a:rPr lang="en-US">
                <a:solidFill>
                  <a:srgbClr val="CCCCCC"/>
                </a:solidFill>
              </a:rPr>
              <a:t>Information Systems Planning</a:t>
            </a:r>
          </a:p>
          <a:p>
            <a:r>
              <a:rPr lang="en-US">
                <a:solidFill>
                  <a:srgbClr val="CCCCCC"/>
                </a:solidFill>
              </a:rPr>
              <a:t>Information Systems Architecture</a:t>
            </a:r>
          </a:p>
          <a:p>
            <a:r>
              <a:rPr lang="en-US">
                <a:solidFill>
                  <a:srgbClr val="CCCCCC"/>
                </a:solidFill>
              </a:rPr>
              <a:t>Information Engineering</a:t>
            </a:r>
          </a:p>
          <a:p>
            <a:r>
              <a:rPr lang="en-US">
                <a:solidFill>
                  <a:srgbClr val="CCCCCC"/>
                </a:solidFill>
              </a:rPr>
              <a:t>Database Design</a:t>
            </a:r>
          </a:p>
          <a:p>
            <a:r>
              <a:rPr lang="en-US" sz="3600"/>
              <a:t>Dive Shop DB in phpMyAdmin</a:t>
            </a:r>
          </a:p>
        </p:txBody>
      </p:sp>
    </p:spTree>
  </p:cSld>
  <p:clrMapOvr>
    <a:masterClrMapping/>
  </p:clrMapOvr>
  <p:transition xmlns:p14="http://schemas.microsoft.com/office/powerpoint/2010/mai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454658" name="Rectangle 2"/>
          <p:cNvSpPr>
            <a:spLocks noGrp="1" noChangeArrowheads="1"/>
          </p:cNvSpPr>
          <p:nvPr>
            <p:ph type="title"/>
          </p:nvPr>
        </p:nvSpPr>
        <p:spPr/>
        <p:txBody>
          <a:bodyPr/>
          <a:lstStyle/>
          <a:p>
            <a:r>
              <a:rPr lang="en-US"/>
              <a:t>MySQL version of Diveshop</a:t>
            </a:r>
          </a:p>
        </p:txBody>
      </p:sp>
      <p:sp>
        <p:nvSpPr>
          <p:cNvPr id="454659" name="Rectangle 3"/>
          <p:cNvSpPr>
            <a:spLocks noGrp="1" noChangeArrowheads="1"/>
          </p:cNvSpPr>
          <p:nvPr>
            <p:ph type="body" idx="1"/>
          </p:nvPr>
        </p:nvSpPr>
        <p:spPr/>
        <p:txBody>
          <a:bodyPr/>
          <a:lstStyle/>
          <a:p>
            <a:r>
              <a:rPr lang="en-US"/>
              <a:t>MySQL version of the database is available through the class web site</a:t>
            </a:r>
          </a:p>
          <a:p>
            <a:r>
              <a:rPr lang="en-US"/>
              <a:t>phpMyAdmin is a web-based interface for MySQL databases providing simple access and modification functions</a:t>
            </a:r>
          </a:p>
          <a:p>
            <a:pPr lvl="1"/>
            <a:r>
              <a:rPr lang="en-US"/>
              <a:t>Not really a full DB environment, but has many useful features</a:t>
            </a:r>
          </a:p>
          <a:p>
            <a:r>
              <a:rPr lang="en-US"/>
              <a:t>Quick Demo…</a:t>
            </a:r>
          </a:p>
          <a:p>
            <a:pPr>
              <a:buFontTx/>
              <a:buNone/>
            </a:pPr>
            <a:r>
              <a:rPr lang="en-US"/>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2012</a:t>
            </a:r>
            <a:endParaRPr lang="en-US"/>
          </a:p>
        </p:txBody>
      </p:sp>
      <p:sp>
        <p:nvSpPr>
          <p:cNvPr id="340994" name="Rectangle 2"/>
          <p:cNvSpPr>
            <a:spLocks noGrp="1" noChangeArrowheads="1"/>
          </p:cNvSpPr>
          <p:nvPr>
            <p:ph type="title"/>
          </p:nvPr>
        </p:nvSpPr>
        <p:spPr/>
        <p:txBody>
          <a:bodyPr/>
          <a:lstStyle/>
          <a:p>
            <a:r>
              <a:rPr lang="en-US"/>
              <a:t>Next Time</a:t>
            </a:r>
          </a:p>
        </p:txBody>
      </p:sp>
      <p:sp>
        <p:nvSpPr>
          <p:cNvPr id="340995" name="Rectangle 3"/>
          <p:cNvSpPr>
            <a:spLocks noGrp="1" noChangeArrowheads="1"/>
          </p:cNvSpPr>
          <p:nvPr>
            <p:ph type="body" idx="1"/>
          </p:nvPr>
        </p:nvSpPr>
        <p:spPr/>
        <p:txBody>
          <a:bodyPr/>
          <a:lstStyle/>
          <a:p>
            <a:endParaRPr lang="en-US"/>
          </a:p>
          <a:p>
            <a:r>
              <a:rPr lang="en-US"/>
              <a:t>THURSDAY:  </a:t>
            </a:r>
          </a:p>
          <a:p>
            <a:pPr lvl="1"/>
            <a:r>
              <a:rPr lang="en-US"/>
              <a:t>More on ER modelling </a:t>
            </a:r>
          </a:p>
          <a:p>
            <a:pPr lvl="1"/>
            <a:r>
              <a:rPr lang="en-US"/>
              <a:t>Designing the Conceptual Model for the Diveshop Database</a:t>
            </a:r>
          </a:p>
          <a:p>
            <a:pPr lvl="1"/>
            <a:r>
              <a:rPr lang="en-US"/>
              <a:t>Assignment 1</a:t>
            </a:r>
          </a:p>
          <a:p>
            <a:pPr lvl="1"/>
            <a:r>
              <a:rPr lang="en-US"/>
              <a:t>Using MySQL for Assignment 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t>Design</a:t>
            </a:r>
          </a:p>
        </p:txBody>
      </p:sp>
      <p:sp>
        <p:nvSpPr>
          <p:cNvPr id="278531" name="Rectangle 3"/>
          <p:cNvSpPr>
            <a:spLocks noGrp="1" noChangeArrowheads="1"/>
          </p:cNvSpPr>
          <p:nvPr>
            <p:ph type="body" idx="1"/>
          </p:nvPr>
        </p:nvSpPr>
        <p:spPr>
          <a:xfrm>
            <a:off x="685800" y="1600200"/>
            <a:ext cx="7772400" cy="4114800"/>
          </a:xfrm>
        </p:spPr>
        <p:txBody>
          <a:bodyPr/>
          <a:lstStyle/>
          <a:p>
            <a:pPr>
              <a:lnSpc>
                <a:spcPct val="90000"/>
              </a:lnSpc>
            </a:pPr>
            <a:r>
              <a:rPr lang="en-US"/>
              <a:t>Determination of the needs of the organization</a:t>
            </a:r>
          </a:p>
          <a:p>
            <a:pPr>
              <a:lnSpc>
                <a:spcPct val="90000"/>
              </a:lnSpc>
            </a:pPr>
            <a:r>
              <a:rPr lang="en-US"/>
              <a:t>Development of the Conceptual Model of the database</a:t>
            </a:r>
          </a:p>
          <a:p>
            <a:pPr lvl="1">
              <a:lnSpc>
                <a:spcPct val="90000"/>
              </a:lnSpc>
            </a:pPr>
            <a:r>
              <a:rPr lang="en-US"/>
              <a:t>Typically using Entity-Relationship diagramming techniques</a:t>
            </a:r>
          </a:p>
          <a:p>
            <a:pPr>
              <a:lnSpc>
                <a:spcPct val="90000"/>
              </a:lnSpc>
            </a:pPr>
            <a:r>
              <a:rPr lang="en-US"/>
              <a:t>Construction of a Data Dictionary</a:t>
            </a:r>
          </a:p>
          <a:p>
            <a:pPr>
              <a:lnSpc>
                <a:spcPct val="90000"/>
              </a:lnSpc>
            </a:pPr>
            <a:r>
              <a:rPr lang="en-US"/>
              <a:t>Development of the Logical Model</a:t>
            </a:r>
          </a:p>
          <a:p>
            <a:pPr>
              <a:lnSpc>
                <a:spcPct val="90000"/>
              </a:lnSpc>
            </a:pPr>
            <a:endParaRPr lang="en-US"/>
          </a:p>
        </p:txBody>
      </p:sp>
    </p:spTree>
    <p:extLst>
      <p:ext uri="{BB962C8B-B14F-4D97-AF65-F5344CB8AC3E}">
        <p14:creationId xmlns:p14="http://schemas.microsoft.com/office/powerpoint/2010/main" val="19697255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a:t>Physical Creation</a:t>
            </a:r>
          </a:p>
        </p:txBody>
      </p:sp>
      <p:sp>
        <p:nvSpPr>
          <p:cNvPr id="280579" name="Rectangle 3"/>
          <p:cNvSpPr>
            <a:spLocks noGrp="1" noChangeArrowheads="1"/>
          </p:cNvSpPr>
          <p:nvPr>
            <p:ph type="body" idx="1"/>
          </p:nvPr>
        </p:nvSpPr>
        <p:spPr>
          <a:xfrm>
            <a:off x="685800" y="1600200"/>
            <a:ext cx="7772400" cy="4114800"/>
          </a:xfrm>
        </p:spPr>
        <p:txBody>
          <a:bodyPr/>
          <a:lstStyle/>
          <a:p>
            <a:pPr>
              <a:lnSpc>
                <a:spcPct val="90000"/>
              </a:lnSpc>
            </a:pPr>
            <a:r>
              <a:rPr lang="en-US"/>
              <a:t>Development of the Physical Model of the Database</a:t>
            </a:r>
          </a:p>
          <a:p>
            <a:pPr lvl="1">
              <a:lnSpc>
                <a:spcPct val="90000"/>
              </a:lnSpc>
            </a:pPr>
            <a:r>
              <a:rPr lang="en-US"/>
              <a:t>data formats and types</a:t>
            </a:r>
          </a:p>
          <a:p>
            <a:pPr lvl="1">
              <a:lnSpc>
                <a:spcPct val="90000"/>
              </a:lnSpc>
            </a:pPr>
            <a:r>
              <a:rPr lang="en-US"/>
              <a:t>determination of indexes, etc.</a:t>
            </a:r>
          </a:p>
          <a:p>
            <a:pPr>
              <a:lnSpc>
                <a:spcPct val="90000"/>
              </a:lnSpc>
            </a:pPr>
            <a:r>
              <a:rPr lang="en-US"/>
              <a:t>Load a prototype database and test</a:t>
            </a:r>
          </a:p>
          <a:p>
            <a:pPr>
              <a:lnSpc>
                <a:spcPct val="90000"/>
              </a:lnSpc>
            </a:pPr>
            <a:r>
              <a:rPr lang="en-US"/>
              <a:t>Determine and implement security, privacy and access controls</a:t>
            </a:r>
          </a:p>
          <a:p>
            <a:pPr>
              <a:lnSpc>
                <a:spcPct val="90000"/>
              </a:lnSpc>
            </a:pPr>
            <a:r>
              <a:rPr lang="en-US"/>
              <a:t>Determine and implement integrity constraints</a:t>
            </a:r>
          </a:p>
        </p:txBody>
      </p:sp>
    </p:spTree>
    <p:extLst>
      <p:ext uri="{BB962C8B-B14F-4D97-AF65-F5344CB8AC3E}">
        <p14:creationId xmlns:p14="http://schemas.microsoft.com/office/powerpoint/2010/main" val="8162530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a:t>Conversion</a:t>
            </a:r>
          </a:p>
        </p:txBody>
      </p:sp>
      <p:sp>
        <p:nvSpPr>
          <p:cNvPr id="282627" name="Rectangle 3"/>
          <p:cNvSpPr>
            <a:spLocks noGrp="1" noChangeArrowheads="1"/>
          </p:cNvSpPr>
          <p:nvPr>
            <p:ph type="body" idx="1"/>
          </p:nvPr>
        </p:nvSpPr>
        <p:spPr/>
        <p:txBody>
          <a:bodyPr/>
          <a:lstStyle/>
          <a:p>
            <a:r>
              <a:rPr lang="en-US"/>
              <a:t>Convert existing data sets and applications to use the new database</a:t>
            </a:r>
          </a:p>
          <a:p>
            <a:pPr lvl="1"/>
            <a:r>
              <a:rPr lang="en-US"/>
              <a:t>May need programs, conversion utilities to convert old data to new formats.</a:t>
            </a:r>
          </a:p>
        </p:txBody>
      </p:sp>
    </p:spTree>
    <p:extLst>
      <p:ext uri="{BB962C8B-B14F-4D97-AF65-F5344CB8AC3E}">
        <p14:creationId xmlns:p14="http://schemas.microsoft.com/office/powerpoint/2010/main" val="9969988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a:t>Integration</a:t>
            </a:r>
          </a:p>
        </p:txBody>
      </p:sp>
      <p:sp>
        <p:nvSpPr>
          <p:cNvPr id="284675" name="Rectangle 3"/>
          <p:cNvSpPr>
            <a:spLocks noGrp="1" noChangeArrowheads="1"/>
          </p:cNvSpPr>
          <p:nvPr>
            <p:ph type="body" idx="1"/>
          </p:nvPr>
        </p:nvSpPr>
        <p:spPr/>
        <p:txBody>
          <a:bodyPr/>
          <a:lstStyle/>
          <a:p>
            <a:r>
              <a:rPr lang="en-US"/>
              <a:t>Overlaps with Phase 3</a:t>
            </a:r>
          </a:p>
          <a:p>
            <a:r>
              <a:rPr lang="en-US"/>
              <a:t>Integration of converted applications and new applications into the new database</a:t>
            </a:r>
          </a:p>
          <a:p>
            <a:endParaRPr lang="en-US"/>
          </a:p>
        </p:txBody>
      </p:sp>
    </p:spTree>
    <p:extLst>
      <p:ext uri="{BB962C8B-B14F-4D97-AF65-F5344CB8AC3E}">
        <p14:creationId xmlns:p14="http://schemas.microsoft.com/office/powerpoint/2010/main" val="32692450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1224</TotalTime>
  <Words>2129</Words>
  <Application>Microsoft Macintosh PowerPoint</Application>
  <PresentationFormat>On-screen Show (4:3)</PresentationFormat>
  <Paragraphs>602</Paragraphs>
  <Slides>54</Slides>
  <Notes>54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Default Design</vt:lpstr>
      <vt:lpstr>Clip</vt:lpstr>
      <vt:lpstr>Information Systems Planning and the Database Design Process</vt:lpstr>
      <vt:lpstr>Lecture Outline</vt:lpstr>
      <vt:lpstr>Lecture Outline</vt:lpstr>
      <vt:lpstr>Database System Life Cycle</vt:lpstr>
      <vt:lpstr>The “Cascade” View</vt:lpstr>
      <vt:lpstr>Design</vt:lpstr>
      <vt:lpstr>Physical Creation</vt:lpstr>
      <vt:lpstr>Conversion</vt:lpstr>
      <vt:lpstr>Integration</vt:lpstr>
      <vt:lpstr>Operations</vt:lpstr>
      <vt:lpstr>Growth, Change &amp; Maintenance</vt:lpstr>
      <vt:lpstr>Another View of the Life Cycle</vt:lpstr>
      <vt:lpstr>Lecture Outline</vt:lpstr>
      <vt:lpstr>Information Systems Planning</vt:lpstr>
      <vt:lpstr>Information Systems Planning</vt:lpstr>
      <vt:lpstr>Lecture Outline</vt:lpstr>
      <vt:lpstr>Information Systems Architecture</vt:lpstr>
      <vt:lpstr>Information Systems Architecture</vt:lpstr>
      <vt:lpstr>Information Systems Architecture</vt:lpstr>
      <vt:lpstr>Information Systems Architecture</vt:lpstr>
      <vt:lpstr>Zachman Framework</vt:lpstr>
      <vt:lpstr>Information Systems Architecture</vt:lpstr>
      <vt:lpstr>Information Systems Architecture</vt:lpstr>
      <vt:lpstr>Information Systems Architecture</vt:lpstr>
      <vt:lpstr>Information Systems Architecture</vt:lpstr>
      <vt:lpstr>Information Systems Architecture</vt:lpstr>
      <vt:lpstr>Information Systems Architecture</vt:lpstr>
      <vt:lpstr>Lecture Outline</vt:lpstr>
      <vt:lpstr>Information Engineering</vt:lpstr>
      <vt:lpstr>Information Engineering</vt:lpstr>
      <vt:lpstr>Lecture Outline</vt:lpstr>
      <vt:lpstr>Database Design Process</vt:lpstr>
      <vt:lpstr>Stages in Database Design</vt:lpstr>
      <vt:lpstr>Database Design Process</vt:lpstr>
      <vt:lpstr>Database Design Process</vt:lpstr>
      <vt:lpstr>Database Design Process</vt:lpstr>
      <vt:lpstr>Database Design Process</vt:lpstr>
      <vt:lpstr>Database Design Process</vt:lpstr>
      <vt:lpstr>Database Design Process</vt:lpstr>
      <vt:lpstr>Developing a Conceptual Model</vt:lpstr>
      <vt:lpstr>Entity</vt:lpstr>
      <vt:lpstr>Attributes</vt:lpstr>
      <vt:lpstr>Relationships</vt:lpstr>
      <vt:lpstr>Relationships</vt:lpstr>
      <vt:lpstr>Types of Relationships</vt:lpstr>
      <vt:lpstr>Other Notations</vt:lpstr>
      <vt:lpstr>Other Notations</vt:lpstr>
      <vt:lpstr>More Complex Relationships</vt:lpstr>
      <vt:lpstr>Weak Entities</vt:lpstr>
      <vt:lpstr>Supertype and Subtype Entities</vt:lpstr>
      <vt:lpstr>Many to Many Relationships</vt:lpstr>
      <vt:lpstr>Lecture Outline</vt:lpstr>
      <vt:lpstr>MySQL version of Diveshop</vt:lpstr>
      <vt:lpstr>Next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119</cp:revision>
  <dcterms:created xsi:type="dcterms:W3CDTF">2002-08-26T07:08:49Z</dcterms:created>
  <dcterms:modified xsi:type="dcterms:W3CDTF">2012-08-27T20:00:43Z</dcterms:modified>
</cp:coreProperties>
</file>