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8.bin" ContentType="application/vnd.openxmlformats-officedocument.oleObject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0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11.bin" ContentType="application/vnd.openxmlformats-officedocument.oleObject"/>
  <Override PartName="/ppt/notesSlides/notesSlide45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46.xml" ContentType="application/vnd.openxmlformats-officedocument.presentationml.notesSlide+xml"/>
  <Override PartName="/ppt/embeddings/oleObject12.bin" ContentType="application/vnd.openxmlformats-officedocument.oleObject"/>
  <Override PartName="/ppt/notesSlides/notesSlide47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13.bin" ContentType="application/vnd.openxmlformats-officedocument.oleObject"/>
  <Override PartName="/ppt/notesSlides/notesSlide52.xml" ContentType="application/vnd.openxmlformats-officedocument.presentationml.notesSlide+xml"/>
  <Override PartName="/ppt/embeddings/oleObject14.bin" ContentType="application/vnd.openxmlformats-officedocument.oleObject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embeddings/oleObject15.bin" ContentType="application/vnd.openxmlformats-officedocument.oleObject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435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07" r:id="rId14"/>
    <p:sldId id="560" r:id="rId15"/>
    <p:sldId id="508" r:id="rId16"/>
    <p:sldId id="509" r:id="rId17"/>
    <p:sldId id="510" r:id="rId18"/>
    <p:sldId id="511" r:id="rId19"/>
    <p:sldId id="579" r:id="rId20"/>
    <p:sldId id="580" r:id="rId21"/>
    <p:sldId id="581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92" r:id="rId43"/>
    <p:sldId id="598" r:id="rId44"/>
    <p:sldId id="599" r:id="rId45"/>
    <p:sldId id="593" r:id="rId46"/>
    <p:sldId id="601" r:id="rId47"/>
    <p:sldId id="594" r:id="rId48"/>
    <p:sldId id="602" r:id="rId49"/>
    <p:sldId id="595" r:id="rId50"/>
    <p:sldId id="596" r:id="rId51"/>
    <p:sldId id="603" r:id="rId52"/>
    <p:sldId id="604" r:id="rId53"/>
    <p:sldId id="600" r:id="rId54"/>
    <p:sldId id="535" r:id="rId55"/>
    <p:sldId id="536" r:id="rId56"/>
    <p:sldId id="537" r:id="rId57"/>
    <p:sldId id="538" r:id="rId58"/>
    <p:sldId id="539" r:id="rId59"/>
    <p:sldId id="540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0" r:id="rId70"/>
    <p:sldId id="551" r:id="rId71"/>
    <p:sldId id="552" r:id="rId72"/>
    <p:sldId id="553" r:id="rId73"/>
    <p:sldId id="554" r:id="rId74"/>
    <p:sldId id="555" r:id="rId75"/>
    <p:sldId id="556" r:id="rId76"/>
    <p:sldId id="557" r:id="rId77"/>
    <p:sldId id="558" r:id="rId78"/>
    <p:sldId id="559" r:id="rId7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99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566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A969-5F72-CD4A-91BA-46B32D6D1FAB}" type="datetimeFigureOut">
              <a:rPr lang="en-US" smtClean="0"/>
              <a:t>3/11/13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8A078-5931-1343-AA7B-C2EBFAFB2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2ABC16-56C1-424C-A366-79B7F08A1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BDF67-1A1B-194E-AE12-3ECD9763A3CA}" type="slidenum">
              <a:rPr lang="en-US"/>
              <a:pPr/>
              <a:t>1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5FF31-BC6B-3145-9D2E-16D7CA1D8A63}" type="slidenum">
              <a:rPr lang="en-US"/>
              <a:pPr/>
              <a:t>10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85B44-1DAC-274B-A2D4-2D49209A8186}" type="slidenum">
              <a:rPr lang="en-US"/>
              <a:pPr/>
              <a:t>11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BE342-B463-DB46-9DF6-AEFCE2755603}" type="slidenum">
              <a:rPr lang="en-US"/>
              <a:pPr/>
              <a:t>12</a:t>
            </a:fld>
            <a:endParaRPr lang="en-US"/>
          </a:p>
        </p:txBody>
      </p:sp>
      <p:sp>
        <p:nvSpPr>
          <p:cNvPr id="186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839A5-82C2-364B-8F6C-33238771810F}" type="slidenum">
              <a:rPr lang="en-US"/>
              <a:pPr/>
              <a:t>13</a:t>
            </a:fld>
            <a:endParaRPr lang="en-US"/>
          </a:p>
        </p:txBody>
      </p:sp>
      <p:sp>
        <p:nvSpPr>
          <p:cNvPr id="179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8C8AF-3E63-5A4C-9BB1-825461A0BB20}" type="slidenum">
              <a:rPr lang="en-US"/>
              <a:pPr/>
              <a:t>14</a:t>
            </a:fld>
            <a:endParaRPr lang="en-US"/>
          </a:p>
        </p:txBody>
      </p:sp>
      <p:sp>
        <p:nvSpPr>
          <p:cNvPr id="17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A519-CB17-BE4E-A1B1-A3ADAA70EF10}" type="slidenum">
              <a:rPr lang="en-US"/>
              <a:pPr/>
              <a:t>15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63FD4-4F6A-B547-BDE5-9157AB0B776D}" type="slidenum">
              <a:rPr lang="en-US"/>
              <a:pPr/>
              <a:t>16</a:t>
            </a:fld>
            <a:endParaRPr lang="en-US"/>
          </a:p>
        </p:txBody>
      </p:sp>
      <p:sp>
        <p:nvSpPr>
          <p:cNvPr id="179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ABA27-2417-524A-B998-09E68951FCA5}" type="slidenum">
              <a:rPr lang="en-US"/>
              <a:pPr/>
              <a:t>17</a:t>
            </a:fld>
            <a:endParaRPr lang="en-US"/>
          </a:p>
        </p:txBody>
      </p:sp>
      <p:sp>
        <p:nvSpPr>
          <p:cNvPr id="179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C45DD-AB6B-2C49-865D-626D0841172C}" type="slidenum">
              <a:rPr lang="en-US"/>
              <a:pPr/>
              <a:t>18</a:t>
            </a:fld>
            <a:endParaRPr lang="en-US"/>
          </a:p>
        </p:txBody>
      </p:sp>
      <p:sp>
        <p:nvSpPr>
          <p:cNvPr id="17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A2DCF-E172-A44E-A0F5-09BB0FF521BA}" type="slidenum">
              <a:rPr lang="en-US"/>
              <a:pPr/>
              <a:t>19</a:t>
            </a:fld>
            <a:endParaRPr lang="en-US"/>
          </a:p>
        </p:txBody>
      </p:sp>
      <p:sp>
        <p:nvSpPr>
          <p:cNvPr id="180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2B19-D0C2-484E-9016-1FCC4FC67C3C}" type="slidenum">
              <a:rPr lang="en-US"/>
              <a:pPr/>
              <a:t>2</a:t>
            </a:fld>
            <a:endParaRPr lang="en-US"/>
          </a:p>
        </p:txBody>
      </p:sp>
      <p:sp>
        <p:nvSpPr>
          <p:cNvPr id="177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364A0-96EF-3E45-861B-0353AF9D4436}" type="slidenum">
              <a:rPr lang="en-US"/>
              <a:pPr/>
              <a:t>20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7DB39-3592-EE46-A3E5-3FB1C7C53E48}" type="slidenum">
              <a:rPr lang="en-US"/>
              <a:pPr/>
              <a:t>21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5CE5C-E347-8844-8985-1C9B2C1CBAC9}" type="slidenum">
              <a:rPr lang="en-US"/>
              <a:pPr/>
              <a:t>22</a:t>
            </a:fld>
            <a:endParaRPr lang="en-US"/>
          </a:p>
        </p:txBody>
      </p:sp>
      <p:sp>
        <p:nvSpPr>
          <p:cNvPr id="180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C269F-3CE6-2E41-8E98-7F1F3D87DBA7}" type="slidenum">
              <a:rPr lang="en-US"/>
              <a:pPr/>
              <a:t>23</a:t>
            </a:fld>
            <a:endParaRPr lang="en-US"/>
          </a:p>
        </p:txBody>
      </p:sp>
      <p:sp>
        <p:nvSpPr>
          <p:cNvPr id="180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0AE05-F5B0-EB47-BE4D-B616A70E85BA}" type="slidenum">
              <a:rPr lang="en-US"/>
              <a:pPr/>
              <a:t>24</a:t>
            </a:fld>
            <a:endParaRPr lang="en-US"/>
          </a:p>
        </p:txBody>
      </p:sp>
      <p:sp>
        <p:nvSpPr>
          <p:cNvPr id="18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2E0BA-7CC8-CD42-9431-EA2623CF7A30}" type="slidenum">
              <a:rPr lang="en-US"/>
              <a:pPr/>
              <a:t>25</a:t>
            </a:fld>
            <a:endParaRPr lang="en-US"/>
          </a:p>
        </p:txBody>
      </p:sp>
      <p:sp>
        <p:nvSpPr>
          <p:cNvPr id="180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C52FD-C683-EE49-84BF-1DCEF3F866D8}" type="slidenum">
              <a:rPr lang="en-US"/>
              <a:pPr/>
              <a:t>26</a:t>
            </a:fld>
            <a:endParaRPr lang="en-US"/>
          </a:p>
        </p:txBody>
      </p:sp>
      <p:sp>
        <p:nvSpPr>
          <p:cNvPr id="180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BE4C0-8EE1-634D-AFA3-816DDCDA2F4A}" type="slidenum">
              <a:rPr lang="en-US"/>
              <a:pPr/>
              <a:t>27</a:t>
            </a:fld>
            <a:endParaRPr lang="en-US"/>
          </a:p>
        </p:txBody>
      </p:sp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EFD55-C39C-D64A-B5B0-7D8A6304F01A}" type="slidenum">
              <a:rPr lang="en-US"/>
              <a:pPr/>
              <a:t>28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54EE7-4FDB-5D47-A97C-D4E30675672E}" type="slidenum">
              <a:rPr lang="en-US"/>
              <a:pPr/>
              <a:t>29</a:t>
            </a:fld>
            <a:endParaRPr lang="en-US"/>
          </a:p>
        </p:txBody>
      </p:sp>
      <p:sp>
        <p:nvSpPr>
          <p:cNvPr id="181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93793-9386-1149-AA71-5942111859C0}" type="slidenum">
              <a:rPr lang="en-US"/>
              <a:pPr/>
              <a:t>3</a:t>
            </a:fld>
            <a:endParaRPr lang="en-US"/>
          </a:p>
        </p:txBody>
      </p:sp>
      <p:sp>
        <p:nvSpPr>
          <p:cNvPr id="184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2F2AA-8CA5-C444-B108-9ACCB20C80F9}" type="slidenum">
              <a:rPr lang="en-US"/>
              <a:pPr/>
              <a:t>30</a:t>
            </a:fld>
            <a:endParaRPr lang="en-US"/>
          </a:p>
        </p:txBody>
      </p:sp>
      <p:sp>
        <p:nvSpPr>
          <p:cNvPr id="181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1CAD4-1201-5440-A9E4-7ABC861C3A75}" type="slidenum">
              <a:rPr lang="en-US"/>
              <a:pPr/>
              <a:t>31</a:t>
            </a:fld>
            <a:endParaRPr lang="en-US"/>
          </a:p>
        </p:txBody>
      </p:sp>
      <p:sp>
        <p:nvSpPr>
          <p:cNvPr id="181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00B8D-B60B-1A48-B5A0-8CD559819245}" type="slidenum">
              <a:rPr lang="en-US"/>
              <a:pPr/>
              <a:t>32</a:t>
            </a:fld>
            <a:endParaRPr lang="en-US"/>
          </a:p>
        </p:txBody>
      </p:sp>
      <p:sp>
        <p:nvSpPr>
          <p:cNvPr id="181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95000-5DB9-7841-8595-F55C50F9AD03}" type="slidenum">
              <a:rPr lang="en-US"/>
              <a:pPr/>
              <a:t>33</a:t>
            </a:fld>
            <a:endParaRPr lang="en-US"/>
          </a:p>
        </p:txBody>
      </p:sp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1C1-A68F-974E-BC86-D78E5304DAE5}" type="slidenum">
              <a:rPr lang="en-US"/>
              <a:pPr/>
              <a:t>34</a:t>
            </a:fld>
            <a:endParaRPr lang="en-US"/>
          </a:p>
        </p:txBody>
      </p:sp>
      <p:sp>
        <p:nvSpPr>
          <p:cNvPr id="181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1641D-CEF1-F847-AE38-DF6B2A42C26E}" type="slidenum">
              <a:rPr lang="en-US"/>
              <a:pPr/>
              <a:t>35</a:t>
            </a:fld>
            <a:endParaRPr lang="en-US"/>
          </a:p>
        </p:txBody>
      </p:sp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5DE7C-4E0F-DC4C-9A25-74920DCD2F81}" type="slidenum">
              <a:rPr lang="en-US"/>
              <a:pPr/>
              <a:t>36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46A68-48D1-3F45-826F-2F5FFDB4CC30}" type="slidenum">
              <a:rPr lang="en-US"/>
              <a:pPr/>
              <a:t>37</a:t>
            </a:fld>
            <a:endParaRPr lang="en-US"/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2F1F2-E83E-C64B-9011-53CDB49F05CB}" type="slidenum">
              <a:rPr lang="en-US"/>
              <a:pPr/>
              <a:t>38</a:t>
            </a:fld>
            <a:endParaRPr lang="en-US"/>
          </a:p>
        </p:txBody>
      </p:sp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F6DA7-13FD-A04B-BB3B-AC126E32542F}" type="slidenum">
              <a:rPr lang="en-US"/>
              <a:pPr/>
              <a:t>39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70270-C1FF-0A4A-8A3D-7F64974526BA}" type="slidenum">
              <a:rPr lang="en-US"/>
              <a:pPr/>
              <a:t>4</a:t>
            </a:fld>
            <a:endParaRPr lang="en-US"/>
          </a:p>
        </p:txBody>
      </p:sp>
      <p:sp>
        <p:nvSpPr>
          <p:cNvPr id="185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88B95-EDA3-A348-AE8D-734922CDF125}" type="slidenum">
              <a:rPr lang="en-US"/>
              <a:pPr/>
              <a:t>40</a:t>
            </a:fld>
            <a:endParaRPr lang="en-US"/>
          </a:p>
        </p:txBody>
      </p:sp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F16D4-D145-9849-9C76-D37B723ADC3A}" type="slidenum">
              <a:rPr lang="en-US"/>
              <a:pPr/>
              <a:t>41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01A4F-99AC-4844-A87E-2CF08D24055A}" type="slidenum">
              <a:rPr lang="en-US"/>
              <a:pPr/>
              <a:t>45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4742" y="691734"/>
            <a:ext cx="4530070" cy="3416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269E0-2A94-A44F-B426-CE3AA0F37802}" type="slidenum">
              <a:rPr lang="en-US"/>
              <a:pPr/>
              <a:t>46</a:t>
            </a:fld>
            <a:endParaRPr lang="en-US"/>
          </a:p>
        </p:txBody>
      </p:sp>
      <p:sp>
        <p:nvSpPr>
          <p:cNvPr id="193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55699-1AE1-E54D-A388-CDEAE02D86E6}" type="slidenum">
              <a:rPr lang="en-US"/>
              <a:pPr/>
              <a:t>47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302FC-6425-264C-BCA1-BCE51FCAB242}" type="slidenum">
              <a:rPr lang="en-US"/>
              <a:pPr/>
              <a:t>48</a:t>
            </a:fld>
            <a:endParaRPr lang="en-US"/>
          </a:p>
        </p:txBody>
      </p:sp>
      <p:sp>
        <p:nvSpPr>
          <p:cNvPr id="193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7181A-BDAD-0D4A-8DD1-73E039915224}" type="slidenum">
              <a:rPr lang="en-US"/>
              <a:pPr/>
              <a:t>49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87C8B-D424-4043-A50B-2809E09EF58B}" type="slidenum">
              <a:rPr lang="en-US"/>
              <a:pPr/>
              <a:t>51</a:t>
            </a:fld>
            <a:endParaRPr lang="en-US"/>
          </a:p>
        </p:txBody>
      </p:sp>
      <p:sp>
        <p:nvSpPr>
          <p:cNvPr id="194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0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39F70-9E67-FB49-BFD1-DBB73675B09A}" type="slidenum">
              <a:rPr lang="en-US"/>
              <a:pPr/>
              <a:t>52</a:t>
            </a:fld>
            <a:endParaRPr lang="en-US"/>
          </a:p>
        </p:txBody>
      </p:sp>
      <p:sp>
        <p:nvSpPr>
          <p:cNvPr id="194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4735D-14DF-DF47-A22B-DDD3E20231D1}" type="slidenum">
              <a:rPr lang="en-US"/>
              <a:pPr/>
              <a:t>54</a:t>
            </a:fld>
            <a:endParaRPr lang="en-US"/>
          </a:p>
        </p:txBody>
      </p:sp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CFB0D-429F-D546-9402-1C1E9FFEC03A}" type="slidenum">
              <a:rPr lang="en-US"/>
              <a:pPr/>
              <a:t>5</a:t>
            </a:fld>
            <a:endParaRPr lang="en-US"/>
          </a:p>
        </p:txBody>
      </p:sp>
      <p:sp>
        <p:nvSpPr>
          <p:cNvPr id="185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0CDB9-F7A9-9C42-8522-D9701A77BF45}" type="slidenum">
              <a:rPr lang="en-US"/>
              <a:pPr/>
              <a:t>55</a:t>
            </a:fld>
            <a:endParaRPr lang="en-US"/>
          </a:p>
        </p:txBody>
      </p:sp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E96E0-5C12-C54B-AC6A-30A9E53BEDE0}" type="slidenum">
              <a:rPr lang="en-US"/>
              <a:pPr/>
              <a:t>56</a:t>
            </a:fld>
            <a:endParaRPr lang="en-US"/>
          </a:p>
        </p:txBody>
      </p:sp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AF780-DF24-694D-997B-34BC34C4C18D}" type="slidenum">
              <a:rPr lang="en-US"/>
              <a:pPr/>
              <a:t>57</a:t>
            </a:fld>
            <a:endParaRPr lang="en-US"/>
          </a:p>
        </p:txBody>
      </p:sp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4F1E-5E3A-6443-B9CD-64335AA95C1F}" type="slidenum">
              <a:rPr lang="en-US"/>
              <a:pPr/>
              <a:t>58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535C-9E39-4047-93DB-2BABCA1CE115}" type="slidenum">
              <a:rPr lang="en-US"/>
              <a:pPr/>
              <a:t>59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7961C-1523-544B-94FD-4DFD05DCE646}" type="slidenum">
              <a:rPr lang="en-US"/>
              <a:pPr/>
              <a:t>60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4E2AA-AFBC-C74F-BE5C-18454D14C51E}" type="slidenum">
              <a:rPr lang="en-US"/>
              <a:pPr/>
              <a:t>61</a:t>
            </a:fld>
            <a:endParaRPr lang="en-US"/>
          </a:p>
        </p:txBody>
      </p:sp>
      <p:sp>
        <p:nvSpPr>
          <p:cNvPr id="183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873D2-CAD2-534B-BEB6-C5C5EEB4B33E}" type="slidenum">
              <a:rPr lang="en-US"/>
              <a:pPr/>
              <a:t>62</a:t>
            </a:fld>
            <a:endParaRPr lang="en-US"/>
          </a:p>
        </p:txBody>
      </p:sp>
      <p:sp>
        <p:nvSpPr>
          <p:cNvPr id="18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642B1-6806-4B44-8E16-F5E14F01DB56}" type="slidenum">
              <a:rPr lang="en-US"/>
              <a:pPr/>
              <a:t>63</a:t>
            </a:fld>
            <a:endParaRPr lang="en-US"/>
          </a:p>
        </p:txBody>
      </p:sp>
      <p:sp>
        <p:nvSpPr>
          <p:cNvPr id="172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5550" cy="4114800"/>
          </a:xfrm>
        </p:spPr>
        <p:txBody>
          <a:bodyPr lIns="89901" tIns="44950" rIns="89901" bIns="449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6E2B9-6086-3B41-8925-3437C4A4CE37}" type="slidenum">
              <a:rPr lang="en-US"/>
              <a:pPr/>
              <a:t>64</a:t>
            </a:fld>
            <a:endParaRPr lang="en-US"/>
          </a:p>
        </p:txBody>
      </p:sp>
      <p:sp>
        <p:nvSpPr>
          <p:cNvPr id="183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07CB9-B69C-EE4C-AE48-D3EC32F0A633}" type="slidenum">
              <a:rPr lang="en-US"/>
              <a:pPr/>
              <a:t>6</a:t>
            </a:fld>
            <a:endParaRPr lang="en-US"/>
          </a:p>
        </p:txBody>
      </p:sp>
      <p:sp>
        <p:nvSpPr>
          <p:cNvPr id="185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B7C77-D5E2-AB4D-A31F-4F6B27088F40}" type="slidenum">
              <a:rPr lang="en-US"/>
              <a:pPr/>
              <a:t>65</a:t>
            </a:fld>
            <a:endParaRPr lang="en-US"/>
          </a:p>
        </p:txBody>
      </p:sp>
      <p:sp>
        <p:nvSpPr>
          <p:cNvPr id="18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EA17C-ACD2-2941-A9D1-D5B390714DF2}" type="slidenum">
              <a:rPr lang="en-US"/>
              <a:pPr/>
              <a:t>66</a:t>
            </a:fld>
            <a:endParaRPr lang="en-US"/>
          </a:p>
        </p:txBody>
      </p:sp>
      <p:sp>
        <p:nvSpPr>
          <p:cNvPr id="183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B712F-4EE2-F74C-91DB-1D7A2DF60019}" type="slidenum">
              <a:rPr lang="en-US"/>
              <a:pPr/>
              <a:t>67</a:t>
            </a:fld>
            <a:endParaRPr lang="en-US"/>
          </a:p>
        </p:txBody>
      </p:sp>
      <p:sp>
        <p:nvSpPr>
          <p:cNvPr id="183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DFE70-6F3D-0546-939A-64FA20744CC9}" type="slidenum">
              <a:rPr lang="en-US"/>
              <a:pPr/>
              <a:t>68</a:t>
            </a:fld>
            <a:endParaRPr lang="en-US"/>
          </a:p>
        </p:txBody>
      </p:sp>
      <p:sp>
        <p:nvSpPr>
          <p:cNvPr id="183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C61A7-1623-BD44-916F-6BA4BF1DCEEF}" type="slidenum">
              <a:rPr lang="en-US"/>
              <a:pPr/>
              <a:t>69</a:t>
            </a:fld>
            <a:endParaRPr lang="en-US"/>
          </a:p>
        </p:txBody>
      </p:sp>
      <p:sp>
        <p:nvSpPr>
          <p:cNvPr id="18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F03A-3829-414F-81ED-9519EF36D552}" type="slidenum">
              <a:rPr lang="en-US"/>
              <a:pPr/>
              <a:t>70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BC026-C3AA-1C43-B3B6-0AFDBF448F41}" type="slidenum">
              <a:rPr lang="en-US"/>
              <a:pPr/>
              <a:t>71</a:t>
            </a:fld>
            <a:endParaRPr lang="en-US"/>
          </a:p>
        </p:txBody>
      </p:sp>
      <p:sp>
        <p:nvSpPr>
          <p:cNvPr id="18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57413-F66D-E147-B174-55607CE47899}" type="slidenum">
              <a:rPr lang="en-US"/>
              <a:pPr/>
              <a:t>72</a:t>
            </a:fld>
            <a:endParaRPr lang="en-US"/>
          </a:p>
        </p:txBody>
      </p:sp>
      <p:sp>
        <p:nvSpPr>
          <p:cNvPr id="184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C1B4D-BD4A-BB40-B20E-18DAAFA7D19F}" type="slidenum">
              <a:rPr lang="en-US"/>
              <a:pPr/>
              <a:t>73</a:t>
            </a:fld>
            <a:endParaRPr lang="en-US"/>
          </a:p>
        </p:txBody>
      </p:sp>
      <p:sp>
        <p:nvSpPr>
          <p:cNvPr id="184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8D05F-1E6B-D943-B08E-647A52CDB921}" type="slidenum">
              <a:rPr lang="en-US"/>
              <a:pPr/>
              <a:t>74</a:t>
            </a:fld>
            <a:endParaRPr lang="en-US"/>
          </a:p>
        </p:txBody>
      </p:sp>
      <p:sp>
        <p:nvSpPr>
          <p:cNvPr id="184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33635-9224-954D-8D86-31F902A05D40}" type="slidenum">
              <a:rPr lang="en-US"/>
              <a:pPr/>
              <a:t>7</a:t>
            </a:fld>
            <a:endParaRPr lang="en-US"/>
          </a:p>
        </p:txBody>
      </p:sp>
      <p:sp>
        <p:nvSpPr>
          <p:cNvPr id="185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3686-C92B-8940-96B6-82C40FEB38CB}" type="slidenum">
              <a:rPr lang="en-US"/>
              <a:pPr/>
              <a:t>75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685DD-944E-6349-A216-F61D5942E8BB}" type="slidenum">
              <a:rPr lang="en-US"/>
              <a:pPr/>
              <a:t>76</a:t>
            </a:fld>
            <a:endParaRPr lang="en-US"/>
          </a:p>
        </p:txBody>
      </p:sp>
      <p:sp>
        <p:nvSpPr>
          <p:cNvPr id="184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E9D2F-16BC-154B-9C89-8A26ED98D56D}" type="slidenum">
              <a:rPr lang="en-US"/>
              <a:pPr/>
              <a:t>77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4A50D-2C4B-2A49-8A23-304A286C8179}" type="slidenum">
              <a:rPr lang="en-US"/>
              <a:pPr/>
              <a:t>78</a:t>
            </a:fld>
            <a:endParaRPr lang="en-US"/>
          </a:p>
        </p:txBody>
      </p:sp>
      <p:sp>
        <p:nvSpPr>
          <p:cNvPr id="184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D783-6DD6-DD46-A692-EC71729272AA}" type="slidenum">
              <a:rPr lang="en-US"/>
              <a:pPr/>
              <a:t>8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F41F2-64CE-ED49-B44A-12F8BC3F1105}" type="slidenum">
              <a:rPr lang="en-US"/>
              <a:pPr/>
              <a:t>9</a:t>
            </a:fld>
            <a:endParaRPr lang="en-US"/>
          </a:p>
        </p:txBody>
      </p:sp>
      <p:sp>
        <p:nvSpPr>
          <p:cNvPr id="186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2013.03.11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2C3FF8AA-B452-A844-BF78-57DF13097789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229600" y="-1588"/>
            <a:ext cx="914400" cy="9144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" name="Picture 24" descr="southh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733800"/>
            <a:ext cx="8229600" cy="1752600"/>
          </a:xfrm>
          <a:noFill/>
          <a:ln/>
        </p:spPr>
        <p:txBody>
          <a:bodyPr lIns="92075" tIns="46038" rIns="92075" bIns="46038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/>
              <a:t>Prof. Ray Larson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/>
              <a:t>University of California, Berkeley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/>
              <a:t>School of Information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endParaRPr lang="en-US" sz="40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4000" b="1" dirty="0">
                <a:latin typeface="Arial" charset="0"/>
              </a:rPr>
              <a:t>Principles of Information Retrieval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13: </a:t>
            </a:r>
            <a:r>
              <a:rPr lang="en-US" dirty="0"/>
              <a:t>Relevance Feedback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XCG</a:t>
            </a:r>
          </a:p>
        </p:txBody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XCG uses graded relevance scoring instead of binary</a:t>
            </a:r>
          </a:p>
          <a:p>
            <a:r>
              <a:rPr lang="en-US"/>
              <a:t>For XML retrieval takes into account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near misses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(like neighboring paragraphs, or paragraphs in a section when the section is considered relevant)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6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xCG</a:t>
            </a:r>
          </a:p>
        </p:txBody>
      </p:sp>
      <p:sp>
        <p:nvSpPr>
          <p:cNvPr id="1864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xCG is defined as a vector of accumulated gain in relevance scores. Given a ranked list of document components where the element IDs are replaced with their relevance scores, the cumulated gain at rank i, denoted as xCG[i], is computed as the sum of the relevance scores up to that rank:</a:t>
            </a:r>
          </a:p>
          <a:p>
            <a:endParaRPr lang="en-US" sz="2400"/>
          </a:p>
        </p:txBody>
      </p:sp>
      <p:graphicFrame>
        <p:nvGraphicFramePr>
          <p:cNvPr id="18647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943225"/>
          <a:ext cx="403860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20" name="Equation" r:id="rId4" imgW="1194197" imgH="444897" progId="Equation.3">
                  <p:embed/>
                </p:oleObj>
              </mc:Choice>
              <mc:Fallback>
                <p:oleObj name="Equation" r:id="rId4" imgW="1194197" imgH="4448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43225"/>
                        <a:ext cx="403860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6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xCG</a:t>
            </a:r>
          </a:p>
        </p:txBody>
      </p:sp>
      <p:pic>
        <p:nvPicPr>
          <p:cNvPr id="1866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0198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r>
              <a:rPr lang="en-US"/>
              <a:t>Relevance Feedback</a:t>
            </a:r>
          </a:p>
          <a:p>
            <a:pPr lvl="1"/>
            <a:r>
              <a:rPr lang="en-US"/>
              <a:t>aka </a:t>
            </a:r>
            <a:r>
              <a:rPr lang="en-US">
                <a:solidFill>
                  <a:schemeClr val="tx2"/>
                </a:solidFill>
              </a:rPr>
              <a:t>query modification</a:t>
            </a:r>
          </a:p>
          <a:p>
            <a:pPr lvl="1"/>
            <a:r>
              <a:rPr lang="en-US"/>
              <a:t>aka </a:t>
            </a:r>
            <a:r>
              <a:rPr lang="ja-JP" altLang="en-US">
                <a:solidFill>
                  <a:schemeClr val="tx2"/>
                </a:solidFill>
                <a:latin typeface="Arial"/>
              </a:rPr>
              <a:t>“</a:t>
            </a:r>
            <a:r>
              <a:rPr lang="en-US">
                <a:solidFill>
                  <a:schemeClr val="tx2"/>
                </a:solidFill>
              </a:rPr>
              <a:t>more like this</a:t>
            </a:r>
            <a:r>
              <a:rPr lang="ja-JP" altLang="en-US">
                <a:solidFill>
                  <a:schemeClr val="tx2"/>
                </a:solidFill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 Components</a:t>
            </a:r>
          </a:p>
        </p:txBody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number of techniques have been shown to be potentially important or useful for effective IR (in TREC-like evaluations)</a:t>
            </a:r>
          </a:p>
          <a:p>
            <a:pPr>
              <a:lnSpc>
                <a:spcPct val="90000"/>
              </a:lnSpc>
            </a:pPr>
            <a:r>
              <a:rPr lang="en-US"/>
              <a:t>Today and over the next couple weeks we will look at these components of IR systems and their effects on retrieval</a:t>
            </a:r>
          </a:p>
          <a:p>
            <a:pPr>
              <a:lnSpc>
                <a:spcPct val="90000"/>
              </a:lnSpc>
            </a:pPr>
            <a:r>
              <a:rPr lang="en-US"/>
              <a:t>These include: Relevance Feedback, Latent Semantic Indexing, clustering, and application of NLP techniques in term extraction and normalization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349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Querying in IR System</a:t>
            </a:r>
          </a:p>
        </p:txBody>
      </p:sp>
      <p:grpSp>
        <p:nvGrpSpPr>
          <p:cNvPr id="1683492" name="Group 36"/>
          <p:cNvGrpSpPr>
            <a:grpSpLocks/>
          </p:cNvGrpSpPr>
          <p:nvPr/>
        </p:nvGrpSpPr>
        <p:grpSpPr bwMode="auto">
          <a:xfrm>
            <a:off x="533400" y="1295400"/>
            <a:ext cx="8459788" cy="5029200"/>
            <a:chOff x="336" y="912"/>
            <a:chExt cx="5329" cy="3168"/>
          </a:xfrm>
        </p:grpSpPr>
        <p:sp>
          <p:nvSpPr>
            <p:cNvPr id="1683459" name="AutoShape 3"/>
            <p:cNvSpPr>
              <a:spLocks noChangeArrowheads="1"/>
            </p:cNvSpPr>
            <p:nvPr/>
          </p:nvSpPr>
          <p:spPr bwMode="auto">
            <a:xfrm>
              <a:off x="484" y="968"/>
              <a:ext cx="904" cy="280"/>
            </a:xfrm>
            <a:prstGeom prst="parallelogram">
              <a:avLst>
                <a:gd name="adj" fmla="val 80699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Interest profiles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&amp; Queries</a:t>
              </a:r>
            </a:p>
          </p:txBody>
        </p:sp>
        <p:sp>
          <p:nvSpPr>
            <p:cNvPr id="1683460" name="AutoShape 4"/>
            <p:cNvSpPr>
              <a:spLocks noChangeArrowheads="1"/>
            </p:cNvSpPr>
            <p:nvPr/>
          </p:nvSpPr>
          <p:spPr bwMode="auto">
            <a:xfrm>
              <a:off x="4276" y="968"/>
              <a:ext cx="904" cy="280"/>
            </a:xfrm>
            <a:prstGeom prst="parallelogram">
              <a:avLst>
                <a:gd name="adj" fmla="val 8069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Documents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&amp; data</a:t>
              </a:r>
            </a:p>
          </p:txBody>
        </p:sp>
        <p:sp>
          <p:nvSpPr>
            <p:cNvPr id="1683461" name="AutoShape 5"/>
            <p:cNvSpPr>
              <a:spLocks noChangeArrowheads="1"/>
            </p:cNvSpPr>
            <p:nvPr/>
          </p:nvSpPr>
          <p:spPr bwMode="auto">
            <a:xfrm rot="-10800000" flipH="1" flipV="1">
              <a:off x="2112" y="1392"/>
              <a:ext cx="1432" cy="109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Rules of the game =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Rules for subject indexing +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Thesaurus (which consists of</a:t>
              </a:r>
            </a:p>
            <a:p>
              <a:pPr eaLnBrk="0" hangingPunct="0"/>
              <a:endParaRPr lang="en-US" sz="1000">
                <a:latin typeface="Arial" charset="0"/>
              </a:endParaRPr>
            </a:p>
            <a:p>
              <a:pPr eaLnBrk="0" hangingPunct="0"/>
              <a:r>
                <a:rPr lang="en-US" sz="1000">
                  <a:latin typeface="Arial" charset="0"/>
                </a:rPr>
                <a:t>Lead-In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Vocabulary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and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Indexing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Language </a:t>
              </a:r>
            </a:p>
          </p:txBody>
        </p:sp>
        <p:sp>
          <p:nvSpPr>
            <p:cNvPr id="1683462" name="Rectangle 6"/>
            <p:cNvSpPr>
              <a:spLocks noChangeArrowheads="1"/>
            </p:cNvSpPr>
            <p:nvPr/>
          </p:nvSpPr>
          <p:spPr bwMode="auto">
            <a:xfrm>
              <a:off x="5271" y="912"/>
              <a:ext cx="3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latin typeface="Arial" charset="0"/>
                </a:rPr>
                <a:t>Storage</a:t>
              </a:r>
            </a:p>
            <a:p>
              <a:pPr algn="l" eaLnBrk="0" hangingPunct="0"/>
              <a:r>
                <a:rPr lang="en-US" sz="1000">
                  <a:latin typeface="Arial" charset="0"/>
                </a:rPr>
                <a:t>Line</a:t>
              </a:r>
            </a:p>
          </p:txBody>
        </p:sp>
        <p:sp>
          <p:nvSpPr>
            <p:cNvPr id="1683463" name="Rectangle 7"/>
            <p:cNvSpPr>
              <a:spLocks noChangeArrowheads="1"/>
            </p:cNvSpPr>
            <p:nvPr/>
          </p:nvSpPr>
          <p:spPr bwMode="auto">
            <a:xfrm>
              <a:off x="2500" y="3704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Potentially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Relevant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Documents</a:t>
              </a:r>
            </a:p>
          </p:txBody>
        </p:sp>
        <p:sp>
          <p:nvSpPr>
            <p:cNvPr id="1683464" name="Rectangle 8"/>
            <p:cNvSpPr>
              <a:spLocks noChangeArrowheads="1"/>
            </p:cNvSpPr>
            <p:nvPr/>
          </p:nvSpPr>
          <p:spPr bwMode="auto">
            <a:xfrm>
              <a:off x="2452" y="3080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Comparison/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Matching</a:t>
              </a:r>
            </a:p>
          </p:txBody>
        </p:sp>
        <p:sp>
          <p:nvSpPr>
            <p:cNvPr id="1683465" name="Line 9"/>
            <p:cNvSpPr>
              <a:spLocks noChangeShapeType="1"/>
            </p:cNvSpPr>
            <p:nvPr/>
          </p:nvSpPr>
          <p:spPr bwMode="auto">
            <a:xfrm>
              <a:off x="340" y="1300"/>
              <a:ext cx="5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66" name="AutoShape 10"/>
            <p:cNvSpPr>
              <a:spLocks noChangeArrowheads="1"/>
            </p:cNvSpPr>
            <p:nvPr/>
          </p:nvSpPr>
          <p:spPr bwMode="auto">
            <a:xfrm>
              <a:off x="436" y="3032"/>
              <a:ext cx="856" cy="424"/>
            </a:xfrm>
            <a:prstGeom prst="parallelogram">
              <a:avLst>
                <a:gd name="adj" fmla="val 50462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Store1: Profiles/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Search requests</a:t>
              </a:r>
            </a:p>
          </p:txBody>
        </p:sp>
        <p:sp>
          <p:nvSpPr>
            <p:cNvPr id="1683467" name="AutoShape 11"/>
            <p:cNvSpPr>
              <a:spLocks noChangeArrowheads="1"/>
            </p:cNvSpPr>
            <p:nvPr/>
          </p:nvSpPr>
          <p:spPr bwMode="auto">
            <a:xfrm>
              <a:off x="4324" y="3032"/>
              <a:ext cx="856" cy="424"/>
            </a:xfrm>
            <a:prstGeom prst="parallelogram">
              <a:avLst>
                <a:gd name="adj" fmla="val 5046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Store2: Document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representations</a:t>
              </a:r>
            </a:p>
          </p:txBody>
        </p:sp>
        <p:sp>
          <p:nvSpPr>
            <p:cNvPr id="1683468" name="Line 12"/>
            <p:cNvSpPr>
              <a:spLocks noChangeShapeType="1"/>
            </p:cNvSpPr>
            <p:nvPr/>
          </p:nvSpPr>
          <p:spPr bwMode="auto">
            <a:xfrm flipH="1">
              <a:off x="1292" y="1924"/>
              <a:ext cx="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69" name="Line 13"/>
            <p:cNvSpPr>
              <a:spLocks noChangeShapeType="1"/>
            </p:cNvSpPr>
            <p:nvPr/>
          </p:nvSpPr>
          <p:spPr bwMode="auto">
            <a:xfrm>
              <a:off x="3412" y="1924"/>
              <a:ext cx="9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0" name="Line 14"/>
            <p:cNvSpPr>
              <a:spLocks noChangeShapeType="1"/>
            </p:cNvSpPr>
            <p:nvPr/>
          </p:nvSpPr>
          <p:spPr bwMode="auto">
            <a:xfrm>
              <a:off x="336" y="1304"/>
              <a:ext cx="0" cy="2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1" name="Line 15"/>
            <p:cNvSpPr>
              <a:spLocks noChangeShapeType="1"/>
            </p:cNvSpPr>
            <p:nvPr/>
          </p:nvSpPr>
          <p:spPr bwMode="auto">
            <a:xfrm>
              <a:off x="340" y="3604"/>
              <a:ext cx="5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2" name="Line 16"/>
            <p:cNvSpPr>
              <a:spLocks noChangeShapeType="1"/>
            </p:cNvSpPr>
            <p:nvPr/>
          </p:nvSpPr>
          <p:spPr bwMode="auto">
            <a:xfrm flipV="1">
              <a:off x="5424" y="1296"/>
              <a:ext cx="0" cy="2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3" name="Line 17"/>
            <p:cNvSpPr>
              <a:spLocks noChangeShapeType="1"/>
            </p:cNvSpPr>
            <p:nvPr/>
          </p:nvSpPr>
          <p:spPr bwMode="auto">
            <a:xfrm>
              <a:off x="912" y="1256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4" name="Line 18"/>
            <p:cNvSpPr>
              <a:spLocks noChangeShapeType="1"/>
            </p:cNvSpPr>
            <p:nvPr/>
          </p:nvSpPr>
          <p:spPr bwMode="auto">
            <a:xfrm>
              <a:off x="4752" y="1928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5" name="Line 19"/>
            <p:cNvSpPr>
              <a:spLocks noChangeShapeType="1"/>
            </p:cNvSpPr>
            <p:nvPr/>
          </p:nvSpPr>
          <p:spPr bwMode="auto">
            <a:xfrm>
              <a:off x="4704" y="1256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6" name="Line 20"/>
            <p:cNvSpPr>
              <a:spLocks noChangeShapeType="1"/>
            </p:cNvSpPr>
            <p:nvPr/>
          </p:nvSpPr>
          <p:spPr bwMode="auto">
            <a:xfrm>
              <a:off x="912" y="2600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7" name="Line 21"/>
            <p:cNvSpPr>
              <a:spLocks noChangeShapeType="1"/>
            </p:cNvSpPr>
            <p:nvPr/>
          </p:nvSpPr>
          <p:spPr bwMode="auto">
            <a:xfrm>
              <a:off x="912" y="1880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78" name="Rectangle 22"/>
            <p:cNvSpPr>
              <a:spLocks noChangeArrowheads="1"/>
            </p:cNvSpPr>
            <p:nvPr/>
          </p:nvSpPr>
          <p:spPr bwMode="auto">
            <a:xfrm>
              <a:off x="4372" y="1688"/>
              <a:ext cx="76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Indexing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(Descriptive and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Subject)</a:t>
              </a:r>
            </a:p>
          </p:txBody>
        </p:sp>
        <p:sp>
          <p:nvSpPr>
            <p:cNvPr id="1683479" name="Rectangle 23"/>
            <p:cNvSpPr>
              <a:spLocks noChangeArrowheads="1"/>
            </p:cNvSpPr>
            <p:nvPr/>
          </p:nvSpPr>
          <p:spPr bwMode="auto">
            <a:xfrm>
              <a:off x="532" y="1688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Formulating query in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terms of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descriptors</a:t>
              </a:r>
            </a:p>
          </p:txBody>
        </p:sp>
        <p:sp>
          <p:nvSpPr>
            <p:cNvPr id="1683480" name="Rectangle 24"/>
            <p:cNvSpPr>
              <a:spLocks noChangeArrowheads="1"/>
            </p:cNvSpPr>
            <p:nvPr/>
          </p:nvSpPr>
          <p:spPr bwMode="auto">
            <a:xfrm>
              <a:off x="532" y="2312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Storage of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profiles</a:t>
              </a:r>
            </a:p>
          </p:txBody>
        </p:sp>
        <p:sp>
          <p:nvSpPr>
            <p:cNvPr id="1683481" name="Line 25"/>
            <p:cNvSpPr>
              <a:spLocks noChangeShapeType="1"/>
            </p:cNvSpPr>
            <p:nvPr/>
          </p:nvSpPr>
          <p:spPr bwMode="auto">
            <a:xfrm>
              <a:off x="2308" y="1876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2" name="Line 26"/>
            <p:cNvSpPr>
              <a:spLocks noChangeShapeType="1"/>
            </p:cNvSpPr>
            <p:nvPr/>
          </p:nvSpPr>
          <p:spPr bwMode="auto">
            <a:xfrm>
              <a:off x="2832" y="2504"/>
              <a:ext cx="0" cy="5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3" name="Line 27"/>
            <p:cNvSpPr>
              <a:spLocks noChangeShapeType="1"/>
            </p:cNvSpPr>
            <p:nvPr/>
          </p:nvSpPr>
          <p:spPr bwMode="auto">
            <a:xfrm flipH="1">
              <a:off x="1340" y="2504"/>
              <a:ext cx="1112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4" name="Line 28"/>
            <p:cNvSpPr>
              <a:spLocks noChangeShapeType="1"/>
            </p:cNvSpPr>
            <p:nvPr/>
          </p:nvSpPr>
          <p:spPr bwMode="auto">
            <a:xfrm>
              <a:off x="3220" y="2504"/>
              <a:ext cx="1096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5" name="Line 29"/>
            <p:cNvSpPr>
              <a:spLocks noChangeShapeType="1"/>
            </p:cNvSpPr>
            <p:nvPr/>
          </p:nvSpPr>
          <p:spPr bwMode="auto">
            <a:xfrm>
              <a:off x="4752" y="2600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6" name="Rectangle 30"/>
            <p:cNvSpPr>
              <a:spLocks noChangeArrowheads="1"/>
            </p:cNvSpPr>
            <p:nvPr/>
          </p:nvSpPr>
          <p:spPr bwMode="auto">
            <a:xfrm>
              <a:off x="4372" y="2360"/>
              <a:ext cx="76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Storage of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Documents</a:t>
              </a:r>
            </a:p>
          </p:txBody>
        </p:sp>
        <p:sp>
          <p:nvSpPr>
            <p:cNvPr id="1683487" name="Line 31"/>
            <p:cNvSpPr>
              <a:spLocks noChangeShapeType="1"/>
            </p:cNvSpPr>
            <p:nvPr/>
          </p:nvSpPr>
          <p:spPr bwMode="auto">
            <a:xfrm>
              <a:off x="1204" y="3268"/>
              <a:ext cx="1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8" name="Line 32"/>
            <p:cNvSpPr>
              <a:spLocks noChangeShapeType="1"/>
            </p:cNvSpPr>
            <p:nvPr/>
          </p:nvSpPr>
          <p:spPr bwMode="auto">
            <a:xfrm flipH="1">
              <a:off x="3212" y="3268"/>
              <a:ext cx="1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89" name="Line 33"/>
            <p:cNvSpPr>
              <a:spLocks noChangeShapeType="1"/>
            </p:cNvSpPr>
            <p:nvPr/>
          </p:nvSpPr>
          <p:spPr bwMode="auto">
            <a:xfrm>
              <a:off x="2832" y="3464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90" name="Rectangle 34"/>
            <p:cNvSpPr>
              <a:spLocks noChangeArrowheads="1"/>
            </p:cNvSpPr>
            <p:nvPr/>
          </p:nvSpPr>
          <p:spPr bwMode="auto">
            <a:xfrm>
              <a:off x="2055" y="1152"/>
              <a:ext cx="159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latin typeface="Arial" charset="0"/>
                </a:rPr>
                <a:t>Information Storage and Retrieval System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451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Relevance Feedback in an IR System</a:t>
            </a:r>
          </a:p>
        </p:txBody>
      </p:sp>
      <p:grpSp>
        <p:nvGrpSpPr>
          <p:cNvPr id="1684520" name="Group 40"/>
          <p:cNvGrpSpPr>
            <a:grpSpLocks/>
          </p:cNvGrpSpPr>
          <p:nvPr/>
        </p:nvGrpSpPr>
        <p:grpSpPr bwMode="auto">
          <a:xfrm>
            <a:off x="381000" y="1295400"/>
            <a:ext cx="8612188" cy="5105400"/>
            <a:chOff x="240" y="912"/>
            <a:chExt cx="5425" cy="3216"/>
          </a:xfrm>
        </p:grpSpPr>
        <p:sp>
          <p:nvSpPr>
            <p:cNvPr id="1684483" name="AutoShape 3"/>
            <p:cNvSpPr>
              <a:spLocks noChangeArrowheads="1"/>
            </p:cNvSpPr>
            <p:nvPr/>
          </p:nvSpPr>
          <p:spPr bwMode="auto">
            <a:xfrm>
              <a:off x="484" y="968"/>
              <a:ext cx="904" cy="280"/>
            </a:xfrm>
            <a:prstGeom prst="parallelogram">
              <a:avLst>
                <a:gd name="adj" fmla="val 80699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Interest profiles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&amp; Queries</a:t>
              </a:r>
            </a:p>
          </p:txBody>
        </p:sp>
        <p:sp>
          <p:nvSpPr>
            <p:cNvPr id="1684484" name="AutoShape 4"/>
            <p:cNvSpPr>
              <a:spLocks noChangeArrowheads="1"/>
            </p:cNvSpPr>
            <p:nvPr/>
          </p:nvSpPr>
          <p:spPr bwMode="auto">
            <a:xfrm>
              <a:off x="4276" y="968"/>
              <a:ext cx="904" cy="280"/>
            </a:xfrm>
            <a:prstGeom prst="parallelogram">
              <a:avLst>
                <a:gd name="adj" fmla="val 8069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Documents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&amp; data</a:t>
              </a:r>
            </a:p>
          </p:txBody>
        </p:sp>
        <p:sp>
          <p:nvSpPr>
            <p:cNvPr id="1684485" name="AutoShape 5"/>
            <p:cNvSpPr>
              <a:spLocks noChangeArrowheads="1"/>
            </p:cNvSpPr>
            <p:nvPr/>
          </p:nvSpPr>
          <p:spPr bwMode="auto">
            <a:xfrm rot="-10800000" flipH="1" flipV="1">
              <a:off x="2116" y="1400"/>
              <a:ext cx="1432" cy="109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Rules of the game =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Rules for subject indexing +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Thesaurus (which consists of</a:t>
              </a:r>
            </a:p>
            <a:p>
              <a:pPr eaLnBrk="0" hangingPunct="0"/>
              <a:endParaRPr lang="en-US" sz="1000">
                <a:latin typeface="Arial" charset="0"/>
              </a:endParaRPr>
            </a:p>
            <a:p>
              <a:pPr eaLnBrk="0" hangingPunct="0"/>
              <a:r>
                <a:rPr lang="en-US" sz="1000">
                  <a:latin typeface="Arial" charset="0"/>
                </a:rPr>
                <a:t>Lead-In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Vocabulary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and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Indexing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Language </a:t>
              </a:r>
            </a:p>
          </p:txBody>
        </p:sp>
        <p:sp>
          <p:nvSpPr>
            <p:cNvPr id="1684486" name="Rectangle 6"/>
            <p:cNvSpPr>
              <a:spLocks noChangeArrowheads="1"/>
            </p:cNvSpPr>
            <p:nvPr/>
          </p:nvSpPr>
          <p:spPr bwMode="auto">
            <a:xfrm>
              <a:off x="5271" y="912"/>
              <a:ext cx="3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latin typeface="Arial" charset="0"/>
                </a:rPr>
                <a:t>Storage</a:t>
              </a:r>
            </a:p>
            <a:p>
              <a:pPr algn="l" eaLnBrk="0" hangingPunct="0"/>
              <a:r>
                <a:rPr lang="en-US" sz="1000">
                  <a:latin typeface="Arial" charset="0"/>
                </a:rPr>
                <a:t>Line</a:t>
              </a:r>
            </a:p>
          </p:txBody>
        </p:sp>
        <p:sp>
          <p:nvSpPr>
            <p:cNvPr id="1684487" name="Rectangle 7"/>
            <p:cNvSpPr>
              <a:spLocks noChangeArrowheads="1"/>
            </p:cNvSpPr>
            <p:nvPr/>
          </p:nvSpPr>
          <p:spPr bwMode="auto">
            <a:xfrm>
              <a:off x="2500" y="3704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Potentially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Relevant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Documents</a:t>
              </a:r>
            </a:p>
          </p:txBody>
        </p:sp>
        <p:sp>
          <p:nvSpPr>
            <p:cNvPr id="1684488" name="Rectangle 8"/>
            <p:cNvSpPr>
              <a:spLocks noChangeArrowheads="1"/>
            </p:cNvSpPr>
            <p:nvPr/>
          </p:nvSpPr>
          <p:spPr bwMode="auto">
            <a:xfrm>
              <a:off x="2452" y="3080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Comparison/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Matching</a:t>
              </a:r>
            </a:p>
          </p:txBody>
        </p:sp>
        <p:sp>
          <p:nvSpPr>
            <p:cNvPr id="1684489" name="Line 9"/>
            <p:cNvSpPr>
              <a:spLocks noChangeShapeType="1"/>
            </p:cNvSpPr>
            <p:nvPr/>
          </p:nvSpPr>
          <p:spPr bwMode="auto">
            <a:xfrm>
              <a:off x="340" y="1300"/>
              <a:ext cx="5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0" name="AutoShape 10"/>
            <p:cNvSpPr>
              <a:spLocks noChangeArrowheads="1"/>
            </p:cNvSpPr>
            <p:nvPr/>
          </p:nvSpPr>
          <p:spPr bwMode="auto">
            <a:xfrm>
              <a:off x="436" y="3032"/>
              <a:ext cx="856" cy="424"/>
            </a:xfrm>
            <a:prstGeom prst="parallelogram">
              <a:avLst>
                <a:gd name="adj" fmla="val 50462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Store1: Profiles/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Search requests</a:t>
              </a:r>
            </a:p>
          </p:txBody>
        </p:sp>
        <p:sp>
          <p:nvSpPr>
            <p:cNvPr id="1684491" name="AutoShape 11"/>
            <p:cNvSpPr>
              <a:spLocks noChangeArrowheads="1"/>
            </p:cNvSpPr>
            <p:nvPr/>
          </p:nvSpPr>
          <p:spPr bwMode="auto">
            <a:xfrm>
              <a:off x="4324" y="3032"/>
              <a:ext cx="856" cy="424"/>
            </a:xfrm>
            <a:prstGeom prst="parallelogram">
              <a:avLst>
                <a:gd name="adj" fmla="val 5046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Store2: Document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representations</a:t>
              </a:r>
            </a:p>
          </p:txBody>
        </p:sp>
        <p:sp>
          <p:nvSpPr>
            <p:cNvPr id="1684492" name="Line 12"/>
            <p:cNvSpPr>
              <a:spLocks noChangeShapeType="1"/>
            </p:cNvSpPr>
            <p:nvPr/>
          </p:nvSpPr>
          <p:spPr bwMode="auto">
            <a:xfrm flipH="1">
              <a:off x="1292" y="1924"/>
              <a:ext cx="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3" name="Line 13"/>
            <p:cNvSpPr>
              <a:spLocks noChangeShapeType="1"/>
            </p:cNvSpPr>
            <p:nvPr/>
          </p:nvSpPr>
          <p:spPr bwMode="auto">
            <a:xfrm>
              <a:off x="3412" y="1924"/>
              <a:ext cx="9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4" name="Line 14"/>
            <p:cNvSpPr>
              <a:spLocks noChangeShapeType="1"/>
            </p:cNvSpPr>
            <p:nvPr/>
          </p:nvSpPr>
          <p:spPr bwMode="auto">
            <a:xfrm>
              <a:off x="336" y="1304"/>
              <a:ext cx="0" cy="2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5" name="Line 15"/>
            <p:cNvSpPr>
              <a:spLocks noChangeShapeType="1"/>
            </p:cNvSpPr>
            <p:nvPr/>
          </p:nvSpPr>
          <p:spPr bwMode="auto">
            <a:xfrm>
              <a:off x="340" y="3604"/>
              <a:ext cx="5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6" name="Line 16"/>
            <p:cNvSpPr>
              <a:spLocks noChangeShapeType="1"/>
            </p:cNvSpPr>
            <p:nvPr/>
          </p:nvSpPr>
          <p:spPr bwMode="auto">
            <a:xfrm flipV="1">
              <a:off x="5424" y="1296"/>
              <a:ext cx="0" cy="2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7" name="Line 17"/>
            <p:cNvSpPr>
              <a:spLocks noChangeShapeType="1"/>
            </p:cNvSpPr>
            <p:nvPr/>
          </p:nvSpPr>
          <p:spPr bwMode="auto">
            <a:xfrm>
              <a:off x="912" y="1256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8" name="Line 18"/>
            <p:cNvSpPr>
              <a:spLocks noChangeShapeType="1"/>
            </p:cNvSpPr>
            <p:nvPr/>
          </p:nvSpPr>
          <p:spPr bwMode="auto">
            <a:xfrm>
              <a:off x="4752" y="1928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499" name="Line 19"/>
            <p:cNvSpPr>
              <a:spLocks noChangeShapeType="1"/>
            </p:cNvSpPr>
            <p:nvPr/>
          </p:nvSpPr>
          <p:spPr bwMode="auto">
            <a:xfrm>
              <a:off x="4704" y="1256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0" name="Line 20"/>
            <p:cNvSpPr>
              <a:spLocks noChangeShapeType="1"/>
            </p:cNvSpPr>
            <p:nvPr/>
          </p:nvSpPr>
          <p:spPr bwMode="auto">
            <a:xfrm>
              <a:off x="912" y="2600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1" name="Line 21"/>
            <p:cNvSpPr>
              <a:spLocks noChangeShapeType="1"/>
            </p:cNvSpPr>
            <p:nvPr/>
          </p:nvSpPr>
          <p:spPr bwMode="auto">
            <a:xfrm>
              <a:off x="912" y="1880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2" name="Rectangle 22"/>
            <p:cNvSpPr>
              <a:spLocks noChangeArrowheads="1"/>
            </p:cNvSpPr>
            <p:nvPr/>
          </p:nvSpPr>
          <p:spPr bwMode="auto">
            <a:xfrm>
              <a:off x="4372" y="1688"/>
              <a:ext cx="76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Indexing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(Descriptive and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Subject)</a:t>
              </a:r>
            </a:p>
          </p:txBody>
        </p:sp>
        <p:sp>
          <p:nvSpPr>
            <p:cNvPr id="1684503" name="Rectangle 23"/>
            <p:cNvSpPr>
              <a:spLocks noChangeArrowheads="1"/>
            </p:cNvSpPr>
            <p:nvPr/>
          </p:nvSpPr>
          <p:spPr bwMode="auto">
            <a:xfrm>
              <a:off x="532" y="1688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Formulating query in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terms of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descriptors</a:t>
              </a:r>
            </a:p>
          </p:txBody>
        </p:sp>
        <p:sp>
          <p:nvSpPr>
            <p:cNvPr id="1684504" name="Rectangle 24"/>
            <p:cNvSpPr>
              <a:spLocks noChangeArrowheads="1"/>
            </p:cNvSpPr>
            <p:nvPr/>
          </p:nvSpPr>
          <p:spPr bwMode="auto">
            <a:xfrm>
              <a:off x="532" y="2312"/>
              <a:ext cx="760" cy="37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Storage of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profiles</a:t>
              </a:r>
            </a:p>
          </p:txBody>
        </p:sp>
        <p:sp>
          <p:nvSpPr>
            <p:cNvPr id="1684505" name="Line 25"/>
            <p:cNvSpPr>
              <a:spLocks noChangeShapeType="1"/>
            </p:cNvSpPr>
            <p:nvPr/>
          </p:nvSpPr>
          <p:spPr bwMode="auto">
            <a:xfrm>
              <a:off x="2308" y="1876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6" name="Line 26"/>
            <p:cNvSpPr>
              <a:spLocks noChangeShapeType="1"/>
            </p:cNvSpPr>
            <p:nvPr/>
          </p:nvSpPr>
          <p:spPr bwMode="auto">
            <a:xfrm>
              <a:off x="2832" y="2504"/>
              <a:ext cx="0" cy="5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7" name="Line 27"/>
            <p:cNvSpPr>
              <a:spLocks noChangeShapeType="1"/>
            </p:cNvSpPr>
            <p:nvPr/>
          </p:nvSpPr>
          <p:spPr bwMode="auto">
            <a:xfrm flipH="1">
              <a:off x="1340" y="2504"/>
              <a:ext cx="1112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8" name="Line 28"/>
            <p:cNvSpPr>
              <a:spLocks noChangeShapeType="1"/>
            </p:cNvSpPr>
            <p:nvPr/>
          </p:nvSpPr>
          <p:spPr bwMode="auto">
            <a:xfrm>
              <a:off x="3220" y="2504"/>
              <a:ext cx="1096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09" name="Line 29"/>
            <p:cNvSpPr>
              <a:spLocks noChangeShapeType="1"/>
            </p:cNvSpPr>
            <p:nvPr/>
          </p:nvSpPr>
          <p:spPr bwMode="auto">
            <a:xfrm>
              <a:off x="4752" y="2600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10" name="Rectangle 30"/>
            <p:cNvSpPr>
              <a:spLocks noChangeArrowheads="1"/>
            </p:cNvSpPr>
            <p:nvPr/>
          </p:nvSpPr>
          <p:spPr bwMode="auto">
            <a:xfrm>
              <a:off x="4372" y="2360"/>
              <a:ext cx="76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1000">
                  <a:latin typeface="Arial" charset="0"/>
                </a:rPr>
                <a:t>Storage of 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Documents</a:t>
              </a:r>
            </a:p>
          </p:txBody>
        </p:sp>
        <p:sp>
          <p:nvSpPr>
            <p:cNvPr id="1684511" name="Line 31"/>
            <p:cNvSpPr>
              <a:spLocks noChangeShapeType="1"/>
            </p:cNvSpPr>
            <p:nvPr/>
          </p:nvSpPr>
          <p:spPr bwMode="auto">
            <a:xfrm>
              <a:off x="1204" y="3268"/>
              <a:ext cx="1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12" name="Line 32"/>
            <p:cNvSpPr>
              <a:spLocks noChangeShapeType="1"/>
            </p:cNvSpPr>
            <p:nvPr/>
          </p:nvSpPr>
          <p:spPr bwMode="auto">
            <a:xfrm flipH="1">
              <a:off x="3212" y="3268"/>
              <a:ext cx="1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13" name="Line 33"/>
            <p:cNvSpPr>
              <a:spLocks noChangeShapeType="1"/>
            </p:cNvSpPr>
            <p:nvPr/>
          </p:nvSpPr>
          <p:spPr bwMode="auto">
            <a:xfrm>
              <a:off x="2832" y="3464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514" name="Rectangle 34"/>
            <p:cNvSpPr>
              <a:spLocks noChangeArrowheads="1"/>
            </p:cNvSpPr>
            <p:nvPr/>
          </p:nvSpPr>
          <p:spPr bwMode="auto">
            <a:xfrm>
              <a:off x="2055" y="1152"/>
              <a:ext cx="159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latin typeface="Arial" charset="0"/>
                </a:rPr>
                <a:t>Information Storage and Retrieval System</a:t>
              </a:r>
            </a:p>
          </p:txBody>
        </p:sp>
        <p:sp>
          <p:nvSpPr>
            <p:cNvPr id="1684515" name="Line 35"/>
            <p:cNvSpPr>
              <a:spLocks noChangeShapeType="1"/>
            </p:cNvSpPr>
            <p:nvPr/>
          </p:nvSpPr>
          <p:spPr bwMode="auto">
            <a:xfrm flipH="1">
              <a:off x="240" y="3888"/>
              <a:ext cx="2256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516" name="Line 36"/>
            <p:cNvSpPr>
              <a:spLocks noChangeShapeType="1"/>
            </p:cNvSpPr>
            <p:nvPr/>
          </p:nvSpPr>
          <p:spPr bwMode="auto">
            <a:xfrm flipV="1">
              <a:off x="240" y="1056"/>
              <a:ext cx="0" cy="2832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517" name="Line 37"/>
            <p:cNvSpPr>
              <a:spLocks noChangeShapeType="1"/>
            </p:cNvSpPr>
            <p:nvPr/>
          </p:nvSpPr>
          <p:spPr bwMode="auto">
            <a:xfrm>
              <a:off x="240" y="1056"/>
              <a:ext cx="336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518" name="Text Box 38"/>
            <p:cNvSpPr txBox="1">
              <a:spLocks noChangeArrowheads="1"/>
            </p:cNvSpPr>
            <p:nvPr/>
          </p:nvSpPr>
          <p:spPr bwMode="auto">
            <a:xfrm>
              <a:off x="384" y="3840"/>
              <a:ext cx="18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Selected relevant docs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Modification</a:t>
            </a:r>
          </a:p>
        </p:txBody>
      </p:sp>
      <p:sp>
        <p:nvSpPr>
          <p:cNvPr id="1685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Changing or Expanding a query can lead to better results</a:t>
            </a:r>
          </a:p>
          <a:p>
            <a:r>
              <a:rPr lang="en-US"/>
              <a:t>Problem: </a:t>
            </a:r>
            <a:r>
              <a:rPr lang="en-US" i="1"/>
              <a:t>how</a:t>
            </a:r>
            <a:r>
              <a:rPr lang="en-US"/>
              <a:t> to reformulate the query?</a:t>
            </a:r>
          </a:p>
          <a:p>
            <a:pPr lvl="1"/>
            <a:r>
              <a:rPr lang="en-US"/>
              <a:t>Thesaurus expansion:</a:t>
            </a:r>
          </a:p>
          <a:p>
            <a:pPr lvl="2"/>
            <a:r>
              <a:rPr lang="en-US"/>
              <a:t>Suggest terms similar to query terms</a:t>
            </a:r>
          </a:p>
          <a:p>
            <a:pPr lvl="1"/>
            <a:r>
              <a:rPr lang="en-US"/>
              <a:t>Relevance feedback:</a:t>
            </a:r>
          </a:p>
          <a:p>
            <a:pPr lvl="2"/>
            <a:r>
              <a:rPr lang="en-US"/>
              <a:t>Suggest terms (and documents) similar to retrieved documents that have been judged to be relevant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6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Relevance Feedback</a:t>
            </a:r>
          </a:p>
        </p:txBody>
      </p:sp>
      <p:sp>
        <p:nvSpPr>
          <p:cNvPr id="1686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Idea:</a:t>
            </a:r>
          </a:p>
          <a:p>
            <a:pPr lvl="1"/>
            <a:r>
              <a:rPr lang="en-US"/>
              <a:t>Modify existing query based on relevance judgements</a:t>
            </a:r>
          </a:p>
          <a:p>
            <a:pPr lvl="2"/>
            <a:r>
              <a:rPr lang="en-US"/>
              <a:t>Extract terms from relevant documents and add them to the query</a:t>
            </a:r>
          </a:p>
          <a:p>
            <a:pPr lvl="2"/>
            <a:r>
              <a:rPr lang="en-US"/>
              <a:t>and/or re-weight the terms already in the query</a:t>
            </a:r>
          </a:p>
          <a:p>
            <a:pPr lvl="1"/>
            <a:r>
              <a:rPr lang="en-US"/>
              <a:t>Two main approaches:</a:t>
            </a:r>
          </a:p>
          <a:p>
            <a:pPr lvl="2"/>
            <a:r>
              <a:rPr lang="en-US"/>
              <a:t>Automatic (psuedo-relevance feedback)</a:t>
            </a:r>
          </a:p>
          <a:p>
            <a:pPr lvl="2"/>
            <a:r>
              <a:rPr lang="en-US"/>
              <a:t>Users select relevant documents</a:t>
            </a:r>
          </a:p>
          <a:p>
            <a:pPr lvl="1"/>
            <a:r>
              <a:rPr lang="en-US"/>
              <a:t>Users/system select terms from an automatically-generated list</a:t>
            </a:r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Relevance Feedback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Usually do both:</a:t>
            </a:r>
          </a:p>
          <a:p>
            <a:pPr lvl="1">
              <a:lnSpc>
                <a:spcPct val="90000"/>
              </a:lnSpc>
            </a:pPr>
            <a:r>
              <a:rPr lang="en-US"/>
              <a:t>Expand query with new terms</a:t>
            </a:r>
          </a:p>
          <a:p>
            <a:pPr lvl="1">
              <a:lnSpc>
                <a:spcPct val="90000"/>
              </a:lnSpc>
            </a:pPr>
            <a:r>
              <a:rPr lang="en-US"/>
              <a:t>Re-weight terms in query</a:t>
            </a:r>
          </a:p>
          <a:p>
            <a:pPr>
              <a:lnSpc>
                <a:spcPct val="90000"/>
              </a:lnSpc>
            </a:pPr>
            <a:r>
              <a:rPr lang="en-US"/>
              <a:t>There are many variations</a:t>
            </a:r>
          </a:p>
          <a:p>
            <a:pPr lvl="1">
              <a:lnSpc>
                <a:spcPct val="90000"/>
              </a:lnSpc>
            </a:pPr>
            <a:r>
              <a:rPr lang="en-US"/>
              <a:t>Usually positive weights for terms from relevant docs</a:t>
            </a:r>
          </a:p>
          <a:p>
            <a:pPr lvl="1">
              <a:lnSpc>
                <a:spcPct val="90000"/>
              </a:lnSpc>
            </a:pPr>
            <a:r>
              <a:rPr lang="en-US"/>
              <a:t>Sometimes </a:t>
            </a:r>
            <a:r>
              <a:rPr lang="en-US">
                <a:solidFill>
                  <a:srgbClr val="FF3300"/>
                </a:solidFill>
              </a:rPr>
              <a:t>negative weights</a:t>
            </a:r>
            <a:r>
              <a:rPr lang="en-US"/>
              <a:t> for terms from </a:t>
            </a:r>
            <a:r>
              <a:rPr lang="en-US">
                <a:solidFill>
                  <a:srgbClr val="FF3300"/>
                </a:solidFill>
              </a:rPr>
              <a:t>non-relevant</a:t>
            </a:r>
            <a:r>
              <a:rPr lang="en-US"/>
              <a:t> docs</a:t>
            </a:r>
          </a:p>
          <a:p>
            <a:pPr lvl="1">
              <a:lnSpc>
                <a:spcPct val="90000"/>
              </a:lnSpc>
            </a:pPr>
            <a:r>
              <a:rPr lang="en-US"/>
              <a:t>Remove terms </a:t>
            </a:r>
            <a:r>
              <a:rPr lang="en-US">
                <a:solidFill>
                  <a:srgbClr val="FF3300"/>
                </a:solidFill>
              </a:rPr>
              <a:t>ONLY in non-relevant</a:t>
            </a:r>
            <a:r>
              <a:rPr lang="en-US"/>
              <a:t> documents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59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598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</a:t>
            </a:r>
          </a:p>
          <a:p>
            <a:pPr lvl="1"/>
            <a:r>
              <a:rPr lang="en-US"/>
              <a:t>Evaluation: Search length based measures</a:t>
            </a:r>
          </a:p>
          <a:p>
            <a:r>
              <a:rPr lang="en-US"/>
              <a:t>Relevance Feedback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Method</a:t>
            </a:r>
          </a:p>
        </p:txBody>
      </p:sp>
      <p:graphicFrame>
        <p:nvGraphicFramePr>
          <p:cNvPr id="1760259" name="Object 3"/>
          <p:cNvGraphicFramePr>
            <a:graphicFrameLocks noChangeAspect="1"/>
          </p:cNvGraphicFramePr>
          <p:nvPr/>
        </p:nvGraphicFramePr>
        <p:xfrm>
          <a:off x="152400" y="914400"/>
          <a:ext cx="8991600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271" name="Equation" r:id="rId4" imgW="3708796" imgH="2299096" progId="Equation.3">
                  <p:embed/>
                </p:oleObj>
              </mc:Choice>
              <mc:Fallback>
                <p:oleObj name="Equation" r:id="rId4" imgW="3708796" imgH="22990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991600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Rocchio/Vector Illustration</a:t>
            </a:r>
          </a:p>
        </p:txBody>
      </p:sp>
      <p:grpSp>
        <p:nvGrpSpPr>
          <p:cNvPr id="1761283" name="Group 3"/>
          <p:cNvGrpSpPr>
            <a:grpSpLocks/>
          </p:cNvGrpSpPr>
          <p:nvPr/>
        </p:nvGrpSpPr>
        <p:grpSpPr bwMode="auto">
          <a:xfrm>
            <a:off x="152400" y="1066800"/>
            <a:ext cx="6629400" cy="5383213"/>
            <a:chOff x="-48" y="960"/>
            <a:chExt cx="3946" cy="3200"/>
          </a:xfrm>
        </p:grpSpPr>
        <p:sp>
          <p:nvSpPr>
            <p:cNvPr id="1761284" name="Text Box 4"/>
            <p:cNvSpPr txBox="1">
              <a:spLocks noChangeArrowheads="1"/>
            </p:cNvSpPr>
            <p:nvPr/>
          </p:nvSpPr>
          <p:spPr bwMode="auto">
            <a:xfrm>
              <a:off x="2064" y="3888"/>
              <a:ext cx="77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Retrieval</a:t>
              </a:r>
            </a:p>
          </p:txBody>
        </p:sp>
        <p:sp>
          <p:nvSpPr>
            <p:cNvPr id="1761285" name="Line 5"/>
            <p:cNvSpPr>
              <a:spLocks noChangeShapeType="1"/>
            </p:cNvSpPr>
            <p:nvPr/>
          </p:nvSpPr>
          <p:spPr bwMode="auto">
            <a:xfrm>
              <a:off x="778" y="1174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86" name="Line 6"/>
            <p:cNvSpPr>
              <a:spLocks noChangeShapeType="1"/>
            </p:cNvSpPr>
            <p:nvPr/>
          </p:nvSpPr>
          <p:spPr bwMode="auto">
            <a:xfrm>
              <a:off x="778" y="367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87" name="Text Box 7"/>
            <p:cNvSpPr txBox="1">
              <a:spLocks noChangeArrowheads="1"/>
            </p:cNvSpPr>
            <p:nvPr/>
          </p:nvSpPr>
          <p:spPr bwMode="auto">
            <a:xfrm>
              <a:off x="-48" y="960"/>
              <a:ext cx="97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Information</a:t>
              </a:r>
            </a:p>
          </p:txBody>
        </p:sp>
        <p:sp>
          <p:nvSpPr>
            <p:cNvPr id="1761288" name="Line 8"/>
            <p:cNvSpPr>
              <a:spLocks noChangeShapeType="1"/>
            </p:cNvSpPr>
            <p:nvPr/>
          </p:nvSpPr>
          <p:spPr bwMode="auto">
            <a:xfrm>
              <a:off x="730" y="13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89" name="Line 9"/>
            <p:cNvSpPr>
              <a:spLocks noChangeShapeType="1"/>
            </p:cNvSpPr>
            <p:nvPr/>
          </p:nvSpPr>
          <p:spPr bwMode="auto">
            <a:xfrm>
              <a:off x="730" y="237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0" name="Text Box 10"/>
            <p:cNvSpPr txBox="1">
              <a:spLocks noChangeArrowheads="1"/>
            </p:cNvSpPr>
            <p:nvPr/>
          </p:nvSpPr>
          <p:spPr bwMode="auto">
            <a:xfrm>
              <a:off x="346" y="2230"/>
              <a:ext cx="3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0.5</a:t>
              </a:r>
            </a:p>
          </p:txBody>
        </p:sp>
        <p:sp>
          <p:nvSpPr>
            <p:cNvPr id="1761291" name="Text Box 11"/>
            <p:cNvSpPr txBox="1">
              <a:spLocks noChangeArrowheads="1"/>
            </p:cNvSpPr>
            <p:nvPr/>
          </p:nvSpPr>
          <p:spPr bwMode="auto">
            <a:xfrm>
              <a:off x="346" y="1174"/>
              <a:ext cx="3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1.0</a:t>
              </a:r>
            </a:p>
          </p:txBody>
        </p:sp>
        <p:sp>
          <p:nvSpPr>
            <p:cNvPr id="1761292" name="Text Box 12"/>
            <p:cNvSpPr txBox="1">
              <a:spLocks noChangeArrowheads="1"/>
            </p:cNvSpPr>
            <p:nvPr/>
          </p:nvSpPr>
          <p:spPr bwMode="auto">
            <a:xfrm>
              <a:off x="538" y="3622"/>
              <a:ext cx="20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0</a:t>
              </a:r>
            </a:p>
          </p:txBody>
        </p:sp>
        <p:sp>
          <p:nvSpPr>
            <p:cNvPr id="1761293" name="Line 13"/>
            <p:cNvSpPr>
              <a:spLocks noChangeShapeType="1"/>
            </p:cNvSpPr>
            <p:nvPr/>
          </p:nvSpPr>
          <p:spPr bwMode="auto">
            <a:xfrm>
              <a:off x="2218" y="362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4" name="Line 14"/>
            <p:cNvSpPr>
              <a:spLocks noChangeShapeType="1"/>
            </p:cNvSpPr>
            <p:nvPr/>
          </p:nvSpPr>
          <p:spPr bwMode="auto">
            <a:xfrm>
              <a:off x="3658" y="362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5" name="Text Box 15"/>
            <p:cNvSpPr txBox="1">
              <a:spLocks noChangeArrowheads="1"/>
            </p:cNvSpPr>
            <p:nvPr/>
          </p:nvSpPr>
          <p:spPr bwMode="auto">
            <a:xfrm>
              <a:off x="2026" y="3670"/>
              <a:ext cx="3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0.5</a:t>
              </a:r>
            </a:p>
          </p:txBody>
        </p:sp>
        <p:sp>
          <p:nvSpPr>
            <p:cNvPr id="1761296" name="Text Box 16"/>
            <p:cNvSpPr txBox="1">
              <a:spLocks noChangeArrowheads="1"/>
            </p:cNvSpPr>
            <p:nvPr/>
          </p:nvSpPr>
          <p:spPr bwMode="auto">
            <a:xfrm>
              <a:off x="3466" y="3670"/>
              <a:ext cx="33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1.0</a:t>
              </a:r>
            </a:p>
          </p:txBody>
        </p:sp>
        <p:sp>
          <p:nvSpPr>
            <p:cNvPr id="1761297" name="Line 17"/>
            <p:cNvSpPr>
              <a:spLocks noChangeShapeType="1"/>
            </p:cNvSpPr>
            <p:nvPr/>
          </p:nvSpPr>
          <p:spPr bwMode="auto">
            <a:xfrm flipV="1">
              <a:off x="778" y="1654"/>
              <a:ext cx="48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8" name="Text Box 18"/>
            <p:cNvSpPr txBox="1">
              <a:spLocks noChangeArrowheads="1"/>
            </p:cNvSpPr>
            <p:nvPr/>
          </p:nvSpPr>
          <p:spPr bwMode="auto">
            <a:xfrm>
              <a:off x="1114" y="1414"/>
              <a:ext cx="30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1761299" name="Line 19"/>
            <p:cNvSpPr>
              <a:spLocks noChangeShapeType="1"/>
            </p:cNvSpPr>
            <p:nvPr/>
          </p:nvSpPr>
          <p:spPr bwMode="auto">
            <a:xfrm flipV="1">
              <a:off x="778" y="3238"/>
              <a:ext cx="26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0" name="Text Box 20"/>
            <p:cNvSpPr txBox="1">
              <a:spLocks noChangeArrowheads="1"/>
            </p:cNvSpPr>
            <p:nvPr/>
          </p:nvSpPr>
          <p:spPr bwMode="auto">
            <a:xfrm>
              <a:off x="3504" y="3072"/>
              <a:ext cx="30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1761301" name="Line 21"/>
            <p:cNvSpPr>
              <a:spLocks noChangeShapeType="1"/>
            </p:cNvSpPr>
            <p:nvPr/>
          </p:nvSpPr>
          <p:spPr bwMode="auto">
            <a:xfrm flipV="1">
              <a:off x="816" y="2784"/>
              <a:ext cx="206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2" name="Text Box 22"/>
            <p:cNvSpPr txBox="1">
              <a:spLocks noChangeArrowheads="1"/>
            </p:cNvSpPr>
            <p:nvPr/>
          </p:nvSpPr>
          <p:spPr bwMode="auto">
            <a:xfrm>
              <a:off x="2880" y="2592"/>
              <a:ext cx="30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Q</a:t>
              </a:r>
              <a:r>
                <a:rPr lang="en-US" sz="2400" baseline="-25000"/>
                <a:t>0</a:t>
              </a:r>
              <a:endParaRPr lang="en-US" sz="2400"/>
            </a:p>
          </p:txBody>
        </p:sp>
        <p:sp>
          <p:nvSpPr>
            <p:cNvPr id="1761303" name="Line 23"/>
            <p:cNvSpPr>
              <a:spLocks noChangeShapeType="1"/>
            </p:cNvSpPr>
            <p:nvPr/>
          </p:nvSpPr>
          <p:spPr bwMode="auto">
            <a:xfrm flipV="1">
              <a:off x="768" y="2016"/>
              <a:ext cx="96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4" name="Text Box 24"/>
            <p:cNvSpPr txBox="1">
              <a:spLocks noChangeArrowheads="1"/>
            </p:cNvSpPr>
            <p:nvPr/>
          </p:nvSpPr>
          <p:spPr bwMode="auto">
            <a:xfrm>
              <a:off x="1728" y="1776"/>
              <a:ext cx="30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Q</a:t>
              </a:r>
              <a:r>
                <a:rPr lang="ja-JP" altLang="en-US" sz="2400">
                  <a:latin typeface="Arial"/>
                </a:rPr>
                <a:t>’</a:t>
              </a:r>
              <a:endParaRPr lang="en-US" sz="2400"/>
            </a:p>
          </p:txBody>
        </p:sp>
        <p:sp>
          <p:nvSpPr>
            <p:cNvPr id="1761305" name="Line 25"/>
            <p:cNvSpPr>
              <a:spLocks noChangeShapeType="1"/>
            </p:cNvSpPr>
            <p:nvPr/>
          </p:nvSpPr>
          <p:spPr bwMode="auto">
            <a:xfrm flipV="1">
              <a:off x="778" y="3024"/>
              <a:ext cx="2390" cy="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6" name="Text Box 26"/>
            <p:cNvSpPr txBox="1">
              <a:spLocks noChangeArrowheads="1"/>
            </p:cNvSpPr>
            <p:nvPr/>
          </p:nvSpPr>
          <p:spPr bwMode="auto">
            <a:xfrm>
              <a:off x="3216" y="2880"/>
              <a:ext cx="32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Q</a:t>
              </a:r>
              <a:r>
                <a:rPr lang="ja-JP" altLang="en-US" sz="2400">
                  <a:latin typeface="Arial"/>
                </a:rPr>
                <a:t>”</a:t>
              </a:r>
              <a:endParaRPr lang="en-US" sz="2400"/>
            </a:p>
          </p:txBody>
        </p:sp>
        <p:sp>
          <p:nvSpPr>
            <p:cNvPr id="1761307" name="Freeform 27"/>
            <p:cNvSpPr>
              <a:spLocks/>
            </p:cNvSpPr>
            <p:nvPr/>
          </p:nvSpPr>
          <p:spPr bwMode="auto">
            <a:xfrm>
              <a:off x="1200" y="2928"/>
              <a:ext cx="336" cy="432"/>
            </a:xfrm>
            <a:custGeom>
              <a:avLst/>
              <a:gdLst>
                <a:gd name="T0" fmla="*/ 240 w 280"/>
                <a:gd name="T1" fmla="*/ 240 h 240"/>
                <a:gd name="T2" fmla="*/ 240 w 280"/>
                <a:gd name="T3" fmla="*/ 48 h 240"/>
                <a:gd name="T4" fmla="*/ 0 w 280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240">
                  <a:moveTo>
                    <a:pt x="240" y="240"/>
                  </a:moveTo>
                  <a:cubicBezTo>
                    <a:pt x="260" y="164"/>
                    <a:pt x="280" y="88"/>
                    <a:pt x="240" y="48"/>
                  </a:cubicBezTo>
                  <a:cubicBezTo>
                    <a:pt x="200" y="8"/>
                    <a:pt x="40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8" name="Freeform 28"/>
            <p:cNvSpPr>
              <a:spLocks/>
            </p:cNvSpPr>
            <p:nvPr/>
          </p:nvSpPr>
          <p:spPr bwMode="auto">
            <a:xfrm>
              <a:off x="2496" y="2928"/>
              <a:ext cx="144" cy="240"/>
            </a:xfrm>
            <a:custGeom>
              <a:avLst/>
              <a:gdLst>
                <a:gd name="T0" fmla="*/ 0 w 448"/>
                <a:gd name="T1" fmla="*/ 80 h 560"/>
                <a:gd name="T2" fmla="*/ 384 w 448"/>
                <a:gd name="T3" fmla="*/ 80 h 560"/>
                <a:gd name="T4" fmla="*/ 384 w 448"/>
                <a:gd name="T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560">
                  <a:moveTo>
                    <a:pt x="0" y="80"/>
                  </a:moveTo>
                  <a:cubicBezTo>
                    <a:pt x="160" y="40"/>
                    <a:pt x="320" y="0"/>
                    <a:pt x="384" y="80"/>
                  </a:cubicBezTo>
                  <a:cubicBezTo>
                    <a:pt x="448" y="160"/>
                    <a:pt x="416" y="360"/>
                    <a:pt x="384" y="5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309" name="Text Box 29"/>
          <p:cNvSpPr txBox="1">
            <a:spLocks noChangeArrowheads="1"/>
          </p:cNvSpPr>
          <p:nvPr/>
        </p:nvSpPr>
        <p:spPr bwMode="auto">
          <a:xfrm>
            <a:off x="4572000" y="1524000"/>
            <a:ext cx="40386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800"/>
              <a:t>Q</a:t>
            </a:r>
            <a:r>
              <a:rPr lang="en-US" sz="1800" baseline="-25000"/>
              <a:t>0</a:t>
            </a:r>
            <a:r>
              <a:rPr lang="en-US" sz="1800"/>
              <a:t> = retrieval of information = (0.7,0.3)</a:t>
            </a:r>
          </a:p>
          <a:p>
            <a:pPr algn="l" eaLnBrk="0" hangingPunct="0"/>
            <a:r>
              <a:rPr lang="en-US" sz="1800"/>
              <a:t>D</a:t>
            </a:r>
            <a:r>
              <a:rPr lang="en-US" sz="1800" baseline="-25000"/>
              <a:t>1 </a:t>
            </a:r>
            <a:r>
              <a:rPr lang="en-US" sz="1800"/>
              <a:t>= information science =        (0.2,0.8)</a:t>
            </a:r>
          </a:p>
          <a:p>
            <a:pPr algn="l" eaLnBrk="0" hangingPunct="0"/>
            <a:r>
              <a:rPr lang="en-US" sz="1800"/>
              <a:t>D</a:t>
            </a:r>
            <a:r>
              <a:rPr lang="en-US" sz="1800" baseline="-25000"/>
              <a:t>2</a:t>
            </a:r>
            <a:r>
              <a:rPr lang="en-US" sz="1800"/>
              <a:t> = retrieval systems =            (0.9,0.1)</a:t>
            </a:r>
          </a:p>
          <a:p>
            <a:pPr algn="l" eaLnBrk="0" hangingPunct="0"/>
            <a:endParaRPr lang="en-US" sz="1800"/>
          </a:p>
          <a:p>
            <a:pPr algn="l" eaLnBrk="0" hangingPunct="0"/>
            <a:endParaRPr lang="en-US" sz="1800"/>
          </a:p>
          <a:p>
            <a:pPr algn="l" eaLnBrk="0" hangingPunct="0"/>
            <a:r>
              <a:rPr lang="en-US" sz="1800"/>
              <a:t>Q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= ½*Q</a:t>
            </a:r>
            <a:r>
              <a:rPr lang="en-US" sz="1800" baseline="-25000"/>
              <a:t>0</a:t>
            </a:r>
            <a:r>
              <a:rPr lang="en-US" sz="1800"/>
              <a:t>+ ½ * D</a:t>
            </a:r>
            <a:r>
              <a:rPr lang="en-US" sz="1800" baseline="-25000"/>
              <a:t>1</a:t>
            </a:r>
            <a:r>
              <a:rPr lang="en-US" sz="1800"/>
              <a:t> =  (0.45,0.55)</a:t>
            </a:r>
          </a:p>
          <a:p>
            <a:pPr algn="l" eaLnBrk="0" hangingPunct="0"/>
            <a:r>
              <a:rPr lang="en-US" sz="1800"/>
              <a:t>Q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= ½*Q</a:t>
            </a:r>
            <a:r>
              <a:rPr lang="en-US" sz="1800" baseline="-25000"/>
              <a:t>0</a:t>
            </a:r>
            <a:r>
              <a:rPr lang="en-US" sz="1800"/>
              <a:t>+ ½ * D</a:t>
            </a:r>
            <a:r>
              <a:rPr lang="en-US" sz="1800" baseline="-25000"/>
              <a:t>2</a:t>
            </a:r>
            <a:r>
              <a:rPr lang="en-US" sz="1800"/>
              <a:t> =  (0.80,0.20)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0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Rocchio Calculation</a:t>
            </a:r>
          </a:p>
        </p:txBody>
      </p:sp>
      <p:graphicFrame>
        <p:nvGraphicFramePr>
          <p:cNvPr id="1690627" name="Object 3"/>
          <p:cNvGraphicFramePr>
            <a:graphicFrameLocks noChangeAspect="1"/>
          </p:cNvGraphicFramePr>
          <p:nvPr/>
        </p:nvGraphicFramePr>
        <p:xfrm>
          <a:off x="609600" y="1447800"/>
          <a:ext cx="78486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46" name="Equation" r:id="rId4" imgW="3962796" imgH="2514996" progId="Equation.3">
                  <p:embed/>
                </p:oleObj>
              </mc:Choice>
              <mc:Fallback>
                <p:oleObj name="Equation" r:id="rId4" imgW="3962796" imgH="25149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8486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628" name="Text Box 4"/>
          <p:cNvSpPr txBox="1">
            <a:spLocks noChangeArrowheads="1"/>
          </p:cNvSpPr>
          <p:nvPr/>
        </p:nvSpPr>
        <p:spPr bwMode="auto">
          <a:xfrm>
            <a:off x="6934200" y="1524000"/>
            <a:ext cx="1266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Relevant</a:t>
            </a:r>
          </a:p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docs</a:t>
            </a:r>
          </a:p>
        </p:txBody>
      </p:sp>
      <p:sp>
        <p:nvSpPr>
          <p:cNvPr id="1690629" name="Text Box 5"/>
          <p:cNvSpPr txBox="1">
            <a:spLocks noChangeArrowheads="1"/>
          </p:cNvSpPr>
          <p:nvPr/>
        </p:nvSpPr>
        <p:spPr bwMode="auto">
          <a:xfrm>
            <a:off x="6765925" y="2784475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Non-rel doc</a:t>
            </a:r>
          </a:p>
        </p:txBody>
      </p:sp>
      <p:sp>
        <p:nvSpPr>
          <p:cNvPr id="1690630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Original Query</a:t>
            </a:r>
          </a:p>
        </p:txBody>
      </p:sp>
      <p:sp>
        <p:nvSpPr>
          <p:cNvPr id="1690631" name="Text Box 7"/>
          <p:cNvSpPr txBox="1">
            <a:spLocks noChangeArrowheads="1"/>
          </p:cNvSpPr>
          <p:nvPr/>
        </p:nvSpPr>
        <p:spPr bwMode="auto">
          <a:xfrm>
            <a:off x="2209800" y="4114800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Constants</a:t>
            </a:r>
          </a:p>
        </p:txBody>
      </p:sp>
      <p:sp>
        <p:nvSpPr>
          <p:cNvPr id="1690632" name="Text Box 8"/>
          <p:cNvSpPr txBox="1">
            <a:spLocks noChangeArrowheads="1"/>
          </p:cNvSpPr>
          <p:nvPr/>
        </p:nvSpPr>
        <p:spPr bwMode="auto">
          <a:xfrm>
            <a:off x="5486400" y="5029200"/>
            <a:ext cx="268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Rocchio Calculation</a:t>
            </a:r>
          </a:p>
        </p:txBody>
      </p:sp>
      <p:sp>
        <p:nvSpPr>
          <p:cNvPr id="1690633" name="Text Box 9"/>
          <p:cNvSpPr txBox="1">
            <a:spLocks noChangeArrowheads="1"/>
          </p:cNvSpPr>
          <p:nvPr/>
        </p:nvSpPr>
        <p:spPr bwMode="auto">
          <a:xfrm>
            <a:off x="6477000" y="53340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Resulting feedback query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Method</a:t>
            </a:r>
          </a:p>
        </p:txBody>
      </p:sp>
      <p:sp>
        <p:nvSpPr>
          <p:cNvPr id="1691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Rocchio automatically</a:t>
            </a:r>
          </a:p>
          <a:p>
            <a:pPr lvl="1"/>
            <a:r>
              <a:rPr lang="en-US"/>
              <a:t>re-weights terms</a:t>
            </a:r>
          </a:p>
          <a:p>
            <a:pPr lvl="1"/>
            <a:r>
              <a:rPr lang="en-US"/>
              <a:t>adds in new terms (from relevant docs)</a:t>
            </a:r>
          </a:p>
          <a:p>
            <a:pPr lvl="2"/>
            <a:r>
              <a:rPr lang="en-US"/>
              <a:t>have to be careful when using negative terms</a:t>
            </a:r>
          </a:p>
          <a:p>
            <a:pPr lvl="2"/>
            <a:r>
              <a:rPr lang="en-US"/>
              <a:t>Rocchio is </a:t>
            </a:r>
            <a:r>
              <a:rPr lang="en-US" i="1"/>
              <a:t>not</a:t>
            </a:r>
            <a:r>
              <a:rPr lang="en-US"/>
              <a:t> a machine learning algorithm</a:t>
            </a:r>
          </a:p>
          <a:p>
            <a:r>
              <a:rPr lang="en-US"/>
              <a:t>Most methods perform similarly</a:t>
            </a:r>
          </a:p>
          <a:p>
            <a:pPr lvl="1"/>
            <a:r>
              <a:rPr lang="en-US"/>
              <a:t>results heavily dependent on test collection</a:t>
            </a:r>
          </a:p>
          <a:p>
            <a:r>
              <a:rPr lang="en-US"/>
              <a:t>Machine learning methods are proving to work better than standard IR approaches like Rocchio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Probabilistic Relevance Feedback</a:t>
            </a:r>
            <a:endParaRPr lang="en-US" sz="2800"/>
          </a:p>
        </p:txBody>
      </p:sp>
      <p:grpSp>
        <p:nvGrpSpPr>
          <p:cNvPr id="1692687" name="Group 15"/>
          <p:cNvGrpSpPr>
            <a:grpSpLocks/>
          </p:cNvGrpSpPr>
          <p:nvPr/>
        </p:nvGrpSpPr>
        <p:grpSpPr bwMode="auto">
          <a:xfrm>
            <a:off x="152400" y="1600200"/>
            <a:ext cx="8316913" cy="4375150"/>
            <a:chOff x="144" y="1296"/>
            <a:chExt cx="5239" cy="2756"/>
          </a:xfrm>
        </p:grpSpPr>
        <p:sp>
          <p:nvSpPr>
            <p:cNvPr id="1692675" name="Text Box 3"/>
            <p:cNvSpPr txBox="1">
              <a:spLocks noChangeArrowheads="1"/>
            </p:cNvSpPr>
            <p:nvPr/>
          </p:nvSpPr>
          <p:spPr bwMode="auto">
            <a:xfrm>
              <a:off x="2160" y="1296"/>
              <a:ext cx="17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Document Relevance</a:t>
              </a:r>
            </a:p>
          </p:txBody>
        </p:sp>
        <p:sp>
          <p:nvSpPr>
            <p:cNvPr id="1692676" name="Text Box 4"/>
            <p:cNvSpPr txBox="1">
              <a:spLocks noChangeArrowheads="1"/>
            </p:cNvSpPr>
            <p:nvPr/>
          </p:nvSpPr>
          <p:spPr bwMode="auto">
            <a:xfrm>
              <a:off x="240" y="2400"/>
              <a:ext cx="9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Document</a:t>
              </a:r>
            </a:p>
            <a:p>
              <a:pPr algn="l" eaLnBrk="0" hangingPunct="0"/>
              <a:r>
                <a:rPr lang="en-US" sz="2400"/>
                <a:t>indexing</a:t>
              </a:r>
            </a:p>
          </p:txBody>
        </p:sp>
        <p:sp>
          <p:nvSpPr>
            <p:cNvPr id="1692677" name="Text Box 5"/>
            <p:cNvSpPr txBox="1">
              <a:spLocks noChangeArrowheads="1"/>
            </p:cNvSpPr>
            <p:nvPr/>
          </p:nvSpPr>
          <p:spPr bwMode="auto">
            <a:xfrm>
              <a:off x="144" y="1344"/>
              <a:ext cx="17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Given a query term </a:t>
              </a:r>
              <a:r>
                <a:rPr lang="en-US" sz="2400" i="1"/>
                <a:t>t </a:t>
              </a:r>
              <a:endParaRPr lang="en-US" sz="2400"/>
            </a:p>
          </p:txBody>
        </p:sp>
        <p:sp>
          <p:nvSpPr>
            <p:cNvPr id="1692678" name="Text Box 6"/>
            <p:cNvSpPr txBox="1">
              <a:spLocks noChangeArrowheads="1"/>
            </p:cNvSpPr>
            <p:nvPr/>
          </p:nvSpPr>
          <p:spPr bwMode="auto">
            <a:xfrm>
              <a:off x="1440" y="1680"/>
              <a:ext cx="3391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               +             -               </a:t>
              </a:r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+             </a:t>
              </a:r>
              <a:r>
                <a:rPr lang="en-US" sz="3200" b="1" i="1"/>
                <a:t>r            n-r           n    </a:t>
              </a: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-            </a:t>
              </a:r>
              <a:r>
                <a:rPr lang="en-US" sz="3200" b="1" i="1"/>
                <a:t>R-r      N-n-R+r    N-n</a:t>
              </a: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                </a:t>
              </a:r>
              <a:r>
                <a:rPr lang="en-US" sz="3200" b="1" i="1"/>
                <a:t>R           N-R         N</a:t>
              </a:r>
              <a:endParaRPr lang="en-US" sz="3200" b="1"/>
            </a:p>
          </p:txBody>
        </p:sp>
        <p:sp>
          <p:nvSpPr>
            <p:cNvPr id="1692679" name="Line 7"/>
            <p:cNvSpPr>
              <a:spLocks noChangeShapeType="1"/>
            </p:cNvSpPr>
            <p:nvPr/>
          </p:nvSpPr>
          <p:spPr bwMode="auto">
            <a:xfrm>
              <a:off x="1440" y="2064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0" name="Line 8"/>
            <p:cNvSpPr>
              <a:spLocks noChangeShapeType="1"/>
            </p:cNvSpPr>
            <p:nvPr/>
          </p:nvSpPr>
          <p:spPr bwMode="auto">
            <a:xfrm>
              <a:off x="1440" y="2544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1" name="Line 9"/>
            <p:cNvSpPr>
              <a:spLocks noChangeShapeType="1"/>
            </p:cNvSpPr>
            <p:nvPr/>
          </p:nvSpPr>
          <p:spPr bwMode="auto">
            <a:xfrm>
              <a:off x="1440" y="3072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2" name="Line 10"/>
            <p:cNvSpPr>
              <a:spLocks noChangeShapeType="1"/>
            </p:cNvSpPr>
            <p:nvPr/>
          </p:nvSpPr>
          <p:spPr bwMode="auto">
            <a:xfrm>
              <a:off x="2112" y="17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3" name="Line 11"/>
            <p:cNvSpPr>
              <a:spLocks noChangeShapeType="1"/>
            </p:cNvSpPr>
            <p:nvPr/>
          </p:nvSpPr>
          <p:spPr bwMode="auto">
            <a:xfrm>
              <a:off x="4176" y="17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4" name="Line 12"/>
            <p:cNvSpPr>
              <a:spLocks noChangeShapeType="1"/>
            </p:cNvSpPr>
            <p:nvPr/>
          </p:nvSpPr>
          <p:spPr bwMode="auto">
            <a:xfrm>
              <a:off x="2976" y="17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5" name="Text Box 13"/>
            <p:cNvSpPr txBox="1">
              <a:spLocks noChangeArrowheads="1"/>
            </p:cNvSpPr>
            <p:nvPr/>
          </p:nvSpPr>
          <p:spPr bwMode="auto">
            <a:xfrm>
              <a:off x="1238" y="3578"/>
              <a:ext cx="3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Where N is the number of documents </a:t>
              </a:r>
              <a:r>
                <a:rPr lang="en-US" sz="2400">
                  <a:solidFill>
                    <a:srgbClr val="FF3300"/>
                  </a:solidFill>
                </a:rPr>
                <a:t>seen</a:t>
              </a:r>
            </a:p>
          </p:txBody>
        </p:sp>
        <p:sp>
          <p:nvSpPr>
            <p:cNvPr id="1692686" name="Text Box 14"/>
            <p:cNvSpPr txBox="1">
              <a:spLocks noChangeArrowheads="1"/>
            </p:cNvSpPr>
            <p:nvPr/>
          </p:nvSpPr>
          <p:spPr bwMode="auto">
            <a:xfrm>
              <a:off x="3744" y="3840"/>
              <a:ext cx="16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Robertson &amp; Sparck Jones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Robertson-Spark Jones Weights</a:t>
            </a:r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Retrospective formulation --</a:t>
            </a:r>
          </a:p>
        </p:txBody>
      </p:sp>
      <p:graphicFrame>
        <p:nvGraphicFramePr>
          <p:cNvPr id="1693700" name="Object 4"/>
          <p:cNvGraphicFramePr>
            <a:graphicFrameLocks noChangeAspect="1"/>
          </p:cNvGraphicFramePr>
          <p:nvPr/>
        </p:nvGraphicFramePr>
        <p:xfrm>
          <a:off x="1066800" y="2209800"/>
          <a:ext cx="6392863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712" name="Equation" r:id="rId4" imgW="1638696" imgH="838597" progId="Equation.3">
                  <p:embed/>
                </p:oleObj>
              </mc:Choice>
              <mc:Fallback>
                <p:oleObj name="Equation" r:id="rId4" imgW="1638696" imgH="8385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6392863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Robertson-Sparck Jones Weights</a:t>
            </a:r>
          </a:p>
        </p:txBody>
      </p:sp>
      <p:graphicFrame>
        <p:nvGraphicFramePr>
          <p:cNvPr id="1694723" name="Object 3"/>
          <p:cNvGraphicFramePr>
            <a:graphicFrameLocks noChangeAspect="1"/>
          </p:cNvGraphicFramePr>
          <p:nvPr/>
        </p:nvGraphicFramePr>
        <p:xfrm>
          <a:off x="838200" y="2514600"/>
          <a:ext cx="7532688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736" name="Equation" r:id="rId4" imgW="1930796" imgH="838597" progId="Equation.3">
                  <p:embed/>
                </p:oleObj>
              </mc:Choice>
              <mc:Fallback>
                <p:oleObj name="Equation" r:id="rId4" imgW="1930796" imgH="83859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7532688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4724" name="Text Box 4"/>
          <p:cNvSpPr txBox="1">
            <a:spLocks noChangeArrowheads="1"/>
          </p:cNvSpPr>
          <p:nvPr/>
        </p:nvSpPr>
        <p:spPr bwMode="auto">
          <a:xfrm>
            <a:off x="1050925" y="1946275"/>
            <a:ext cx="293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Predictive formulation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5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Relevance Feedback</a:t>
            </a:r>
          </a:p>
        </p:txBody>
      </p:sp>
      <p:sp>
        <p:nvSpPr>
          <p:cNvPr id="1695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Known to improve results</a:t>
            </a:r>
          </a:p>
          <a:p>
            <a:pPr lvl="1"/>
            <a:r>
              <a:rPr lang="en-US" dirty="0"/>
              <a:t>in TREC-like conditions (no user involved)</a:t>
            </a:r>
          </a:p>
          <a:p>
            <a:pPr lvl="1"/>
            <a:r>
              <a:rPr lang="en-US" dirty="0"/>
              <a:t>So-called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Blind Relevance Feedback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typically uses the </a:t>
            </a:r>
            <a:r>
              <a:rPr lang="en-US" dirty="0" err="1"/>
              <a:t>Rocchio</a:t>
            </a:r>
            <a:r>
              <a:rPr lang="en-US" dirty="0"/>
              <a:t> algorithm with the assumption that the top </a:t>
            </a:r>
            <a:r>
              <a:rPr lang="en-US" i="1" dirty="0"/>
              <a:t>N</a:t>
            </a:r>
            <a:r>
              <a:rPr lang="en-US" dirty="0"/>
              <a:t> documents in an initial retrieval are </a:t>
            </a:r>
            <a:r>
              <a:rPr lang="en-US" dirty="0" smtClean="0"/>
              <a:t>relevant (more later)</a:t>
            </a:r>
            <a:endParaRPr lang="en-US" dirty="0"/>
          </a:p>
          <a:p>
            <a:r>
              <a:rPr lang="en-US" dirty="0"/>
              <a:t>What about with a user in the loop?</a:t>
            </a:r>
          </a:p>
          <a:p>
            <a:pPr lvl="1"/>
            <a:r>
              <a:rPr lang="en-US" dirty="0"/>
              <a:t>How might you measure this?</a:t>
            </a:r>
          </a:p>
          <a:p>
            <a:pPr lvl="1"/>
            <a:r>
              <a:rPr lang="en-US" dirty="0"/>
              <a:t>Let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examine a user study of relevance feedback by </a:t>
            </a:r>
            <a:r>
              <a:rPr lang="en-US" dirty="0" err="1"/>
              <a:t>Koenneman</a:t>
            </a:r>
            <a:r>
              <a:rPr lang="en-US" dirty="0"/>
              <a:t> &amp; </a:t>
            </a:r>
            <a:r>
              <a:rPr lang="en-US" dirty="0" err="1"/>
              <a:t>Belkin</a:t>
            </a:r>
            <a:r>
              <a:rPr lang="en-US" dirty="0"/>
              <a:t> 1996.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Questions being Investigated</a:t>
            </a:r>
            <a:br>
              <a:rPr lang="en-US"/>
            </a:br>
            <a:r>
              <a:rPr lang="en-US" sz="2800"/>
              <a:t>Koenemann &amp; Belkin 96</a:t>
            </a:r>
            <a:endParaRPr lang="en-US"/>
          </a:p>
        </p:txBody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well do users work with statistical ranking on full text?</a:t>
            </a:r>
          </a:p>
          <a:p>
            <a:r>
              <a:rPr lang="en-US"/>
              <a:t>Does relevance feedback improve results?</a:t>
            </a:r>
          </a:p>
          <a:p>
            <a:r>
              <a:rPr lang="en-US"/>
              <a:t>Is user control over operation of relevance feedback helpful?</a:t>
            </a:r>
          </a:p>
          <a:p>
            <a:r>
              <a:rPr lang="en-US"/>
              <a:t>How do different levels of user control effect results?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How much of the guts should the user see?</a:t>
            </a:r>
          </a:p>
        </p:txBody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Opaque (black box) </a:t>
            </a:r>
          </a:p>
          <a:p>
            <a:pPr lvl="1">
              <a:lnSpc>
                <a:spcPct val="90000"/>
              </a:lnSpc>
            </a:pPr>
            <a:r>
              <a:rPr lang="en-US"/>
              <a:t>(like web search engines)</a:t>
            </a:r>
          </a:p>
          <a:p>
            <a:pPr>
              <a:lnSpc>
                <a:spcPct val="90000"/>
              </a:lnSpc>
            </a:pPr>
            <a:r>
              <a:rPr lang="en-US"/>
              <a:t>Transparent </a:t>
            </a:r>
          </a:p>
          <a:p>
            <a:pPr lvl="1">
              <a:lnSpc>
                <a:spcPct val="90000"/>
              </a:lnSpc>
            </a:pPr>
            <a:r>
              <a:rPr lang="en-US"/>
              <a:t>(see available terms after the r.f. )</a:t>
            </a:r>
          </a:p>
          <a:p>
            <a:pPr>
              <a:lnSpc>
                <a:spcPct val="90000"/>
              </a:lnSpc>
            </a:pPr>
            <a:r>
              <a:rPr lang="en-US"/>
              <a:t>Penetrable </a:t>
            </a:r>
          </a:p>
          <a:p>
            <a:pPr lvl="1">
              <a:lnSpc>
                <a:spcPct val="90000"/>
              </a:lnSpc>
            </a:pPr>
            <a:r>
              <a:rPr lang="en-US"/>
              <a:t>(see suggested terms before the r.f.)</a:t>
            </a:r>
          </a:p>
          <a:p>
            <a:pPr>
              <a:lnSpc>
                <a:spcPct val="90000"/>
              </a:lnSpc>
            </a:pPr>
            <a:r>
              <a:rPr lang="en-US"/>
              <a:t>Which do you think worked best?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Ordering</a:t>
            </a:r>
          </a:p>
        </p:txBody>
      </p:sp>
      <p:grpSp>
        <p:nvGrpSpPr>
          <p:cNvPr id="1848323" name="Group 3"/>
          <p:cNvGrpSpPr>
            <a:grpSpLocks/>
          </p:cNvGrpSpPr>
          <p:nvPr/>
        </p:nvGrpSpPr>
        <p:grpSpPr bwMode="auto">
          <a:xfrm>
            <a:off x="0" y="1752600"/>
            <a:ext cx="8915400" cy="4038600"/>
            <a:chOff x="144" y="1344"/>
            <a:chExt cx="5616" cy="2544"/>
          </a:xfrm>
        </p:grpSpPr>
        <p:sp>
          <p:nvSpPr>
            <p:cNvPr id="1848324" name="Rectangle 4"/>
            <p:cNvSpPr>
              <a:spLocks noChangeArrowheads="1"/>
            </p:cNvSpPr>
            <p:nvPr/>
          </p:nvSpPr>
          <p:spPr bwMode="auto">
            <a:xfrm>
              <a:off x="1728" y="134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25" name="Rectangle 5"/>
            <p:cNvSpPr>
              <a:spLocks noChangeArrowheads="1"/>
            </p:cNvSpPr>
            <p:nvPr/>
          </p:nvSpPr>
          <p:spPr bwMode="auto">
            <a:xfrm>
              <a:off x="720" y="2064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26" name="Rectangle 6"/>
            <p:cNvSpPr>
              <a:spLocks noChangeArrowheads="1"/>
            </p:cNvSpPr>
            <p:nvPr/>
          </p:nvSpPr>
          <p:spPr bwMode="auto">
            <a:xfrm>
              <a:off x="3984" y="206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27" name="Rectangle 7"/>
            <p:cNvSpPr>
              <a:spLocks noChangeArrowheads="1"/>
            </p:cNvSpPr>
            <p:nvPr/>
          </p:nvSpPr>
          <p:spPr bwMode="auto">
            <a:xfrm>
              <a:off x="1536" y="2064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28" name="Rectangle 8"/>
            <p:cNvSpPr>
              <a:spLocks noChangeArrowheads="1"/>
            </p:cNvSpPr>
            <p:nvPr/>
          </p:nvSpPr>
          <p:spPr bwMode="auto">
            <a:xfrm>
              <a:off x="2352" y="2064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29" name="Rectangle 9"/>
            <p:cNvSpPr>
              <a:spLocks noChangeArrowheads="1"/>
            </p:cNvSpPr>
            <p:nvPr/>
          </p:nvSpPr>
          <p:spPr bwMode="auto">
            <a:xfrm>
              <a:off x="3168" y="2064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0" name="Rectangle 10"/>
            <p:cNvSpPr>
              <a:spLocks noChangeArrowheads="1"/>
            </p:cNvSpPr>
            <p:nvPr/>
          </p:nvSpPr>
          <p:spPr bwMode="auto">
            <a:xfrm>
              <a:off x="1536" y="278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1" name="Rectangle 11"/>
            <p:cNvSpPr>
              <a:spLocks noChangeArrowheads="1"/>
            </p:cNvSpPr>
            <p:nvPr/>
          </p:nvSpPr>
          <p:spPr bwMode="auto">
            <a:xfrm>
              <a:off x="720" y="2784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2" name="Rectangle 12"/>
            <p:cNvSpPr>
              <a:spLocks noChangeArrowheads="1"/>
            </p:cNvSpPr>
            <p:nvPr/>
          </p:nvSpPr>
          <p:spPr bwMode="auto">
            <a:xfrm>
              <a:off x="2352" y="278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3" name="Rectangle 13"/>
            <p:cNvSpPr>
              <a:spLocks noChangeArrowheads="1"/>
            </p:cNvSpPr>
            <p:nvPr/>
          </p:nvSpPr>
          <p:spPr bwMode="auto">
            <a:xfrm>
              <a:off x="3168" y="278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4" name="Rectangle 14"/>
            <p:cNvSpPr>
              <a:spLocks noChangeArrowheads="1"/>
            </p:cNvSpPr>
            <p:nvPr/>
          </p:nvSpPr>
          <p:spPr bwMode="auto">
            <a:xfrm>
              <a:off x="3984" y="278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5" name="Rectangle 15"/>
            <p:cNvSpPr>
              <a:spLocks noChangeArrowheads="1"/>
            </p:cNvSpPr>
            <p:nvPr/>
          </p:nvSpPr>
          <p:spPr bwMode="auto">
            <a:xfrm>
              <a:off x="144" y="3408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6" name="Rectangle 16"/>
            <p:cNvSpPr>
              <a:spLocks noChangeArrowheads="1"/>
            </p:cNvSpPr>
            <p:nvPr/>
          </p:nvSpPr>
          <p:spPr bwMode="auto">
            <a:xfrm>
              <a:off x="2592" y="340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7" name="Rectangle 17"/>
            <p:cNvSpPr>
              <a:spLocks noChangeArrowheads="1"/>
            </p:cNvSpPr>
            <p:nvPr/>
          </p:nvSpPr>
          <p:spPr bwMode="auto">
            <a:xfrm>
              <a:off x="2592" y="1344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8" name="Rectangle 18"/>
            <p:cNvSpPr>
              <a:spLocks noChangeArrowheads="1"/>
            </p:cNvSpPr>
            <p:nvPr/>
          </p:nvSpPr>
          <p:spPr bwMode="auto">
            <a:xfrm>
              <a:off x="3456" y="1344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39" name="Rectangle 19"/>
            <p:cNvSpPr>
              <a:spLocks noChangeArrowheads="1"/>
            </p:cNvSpPr>
            <p:nvPr/>
          </p:nvSpPr>
          <p:spPr bwMode="auto">
            <a:xfrm>
              <a:off x="3456" y="340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40" name="Rectangle 20"/>
            <p:cNvSpPr>
              <a:spLocks noChangeArrowheads="1"/>
            </p:cNvSpPr>
            <p:nvPr/>
          </p:nvSpPr>
          <p:spPr bwMode="auto">
            <a:xfrm>
              <a:off x="4272" y="340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41" name="Rectangle 21"/>
            <p:cNvSpPr>
              <a:spLocks noChangeArrowheads="1"/>
            </p:cNvSpPr>
            <p:nvPr/>
          </p:nvSpPr>
          <p:spPr bwMode="auto">
            <a:xfrm>
              <a:off x="5088" y="340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42" name="Rectangle 22"/>
            <p:cNvSpPr>
              <a:spLocks noChangeArrowheads="1"/>
            </p:cNvSpPr>
            <p:nvPr/>
          </p:nvSpPr>
          <p:spPr bwMode="auto">
            <a:xfrm>
              <a:off x="1776" y="3408"/>
              <a:ext cx="672" cy="48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43" name="Rectangle 23"/>
            <p:cNvSpPr>
              <a:spLocks noChangeArrowheads="1"/>
            </p:cNvSpPr>
            <p:nvPr/>
          </p:nvSpPr>
          <p:spPr bwMode="auto">
            <a:xfrm>
              <a:off x="960" y="340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8819" name="Picture 3" descr="jk1_f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91450" cy="61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9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Penetrable…</a:t>
            </a:r>
          </a:p>
        </p:txBody>
      </p:sp>
      <p:pic>
        <p:nvPicPr>
          <p:cNvPr id="1699843" name="Picture 3" descr="jk1_f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25913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45" name="Text Box 5"/>
          <p:cNvSpPr txBox="1">
            <a:spLocks noChangeArrowheads="1"/>
          </p:cNvSpPr>
          <p:nvPr/>
        </p:nvSpPr>
        <p:spPr bwMode="auto">
          <a:xfrm>
            <a:off x="1019175" y="1979613"/>
            <a:ext cx="29067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Terms available for relevance </a:t>
            </a:r>
          </a:p>
          <a:p>
            <a:r>
              <a:rPr lang="en-US">
                <a:latin typeface="Arial" charset="0"/>
              </a:rPr>
              <a:t>feedback made visible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(from Koenemann &amp; Belkin)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0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on User Study</a:t>
            </a:r>
            <a:br>
              <a:rPr lang="en-US"/>
            </a:br>
            <a:r>
              <a:rPr lang="en-US" sz="1800"/>
              <a:t>Koenemann &amp; Belkin 96</a:t>
            </a:r>
          </a:p>
        </p:txBody>
      </p:sp>
      <p:sp>
        <p:nvSpPr>
          <p:cNvPr id="1700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Subjects have a tutorial session to learn the system</a:t>
            </a:r>
          </a:p>
          <a:p>
            <a:pPr>
              <a:lnSpc>
                <a:spcPct val="90000"/>
              </a:lnSpc>
            </a:pPr>
            <a:r>
              <a:rPr lang="en-US" sz="2800"/>
              <a:t>Their goal is to keep modifying the query until they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ve developed one that gets high precision</a:t>
            </a:r>
          </a:p>
          <a:p>
            <a:pPr>
              <a:lnSpc>
                <a:spcPct val="90000"/>
              </a:lnSpc>
            </a:pPr>
            <a:r>
              <a:rPr lang="en-US" sz="2800"/>
              <a:t>This is an example of a routing query (as opposed to ad hoc)</a:t>
            </a:r>
          </a:p>
          <a:p>
            <a:pPr>
              <a:lnSpc>
                <a:spcPct val="90000"/>
              </a:lnSpc>
            </a:pPr>
            <a:r>
              <a:rPr lang="en-US" sz="2800"/>
              <a:t>Reweighting: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did not reweight query terms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Instead, only term expansion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pool all terms in rel docs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take top N terms, where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 = 3 + (number-marked-relevant-docs*2)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(the more marked docs, the more terms added to the query)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1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on User Study</a:t>
            </a:r>
            <a:br>
              <a:rPr lang="en-US"/>
            </a:br>
            <a:r>
              <a:rPr lang="en-US" sz="1800"/>
              <a:t>Koenemann &amp; Belkin 96</a:t>
            </a:r>
          </a:p>
        </p:txBody>
      </p:sp>
      <p:sp>
        <p:nvSpPr>
          <p:cNvPr id="1701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64 novice searchers</a:t>
            </a:r>
          </a:p>
          <a:p>
            <a:pPr lvl="1"/>
            <a:r>
              <a:rPr lang="en-US" sz="2400"/>
              <a:t>43 female, 21 male, native English</a:t>
            </a:r>
          </a:p>
          <a:p>
            <a:r>
              <a:rPr lang="en-US" sz="2800"/>
              <a:t>TREC test bed</a:t>
            </a:r>
          </a:p>
          <a:p>
            <a:pPr lvl="1"/>
            <a:r>
              <a:rPr lang="en-US" sz="2400"/>
              <a:t>Wall Street Journal subset</a:t>
            </a:r>
          </a:p>
          <a:p>
            <a:r>
              <a:rPr lang="en-US" sz="2800"/>
              <a:t>Two search topics</a:t>
            </a:r>
          </a:p>
          <a:p>
            <a:pPr lvl="1"/>
            <a:r>
              <a:rPr lang="en-US" sz="2400"/>
              <a:t>Automobile Recalls</a:t>
            </a:r>
          </a:p>
          <a:p>
            <a:pPr lvl="1"/>
            <a:r>
              <a:rPr lang="en-US" sz="2400"/>
              <a:t>Tobacco Advertising and the Young</a:t>
            </a:r>
          </a:p>
          <a:p>
            <a:r>
              <a:rPr lang="en-US" sz="2800"/>
              <a:t>Relevance judgements from TREC and experimenter</a:t>
            </a:r>
          </a:p>
          <a:p>
            <a:r>
              <a:rPr lang="en-US" sz="2800"/>
              <a:t>System was INQUERY (Inference net system using (mostly) vector methods)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TREC query</a:t>
            </a:r>
          </a:p>
        </p:txBody>
      </p:sp>
      <p:pic>
        <p:nvPicPr>
          <p:cNvPr id="1702915" name="Picture 3" descr="jk1_f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847850"/>
            <a:ext cx="54768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Evaluation</a:t>
            </a:r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Precision at 30 documents</a:t>
            </a:r>
          </a:p>
          <a:p>
            <a:pPr>
              <a:lnSpc>
                <a:spcPct val="90000"/>
              </a:lnSpc>
            </a:pPr>
            <a:r>
              <a:rPr lang="en-US"/>
              <a:t>Baseline: (Trial 1)	</a:t>
            </a:r>
          </a:p>
          <a:p>
            <a:pPr lvl="1">
              <a:lnSpc>
                <a:spcPct val="90000"/>
              </a:lnSpc>
            </a:pPr>
            <a:r>
              <a:rPr lang="en-US"/>
              <a:t>How well does initial search go?</a:t>
            </a:r>
          </a:p>
          <a:p>
            <a:pPr lvl="1">
              <a:lnSpc>
                <a:spcPct val="90000"/>
              </a:lnSpc>
            </a:pPr>
            <a:r>
              <a:rPr lang="en-US"/>
              <a:t>One topic has more relevant docs than the other</a:t>
            </a:r>
          </a:p>
          <a:p>
            <a:pPr>
              <a:lnSpc>
                <a:spcPct val="90000"/>
              </a:lnSpc>
            </a:pPr>
            <a:r>
              <a:rPr lang="en-US"/>
              <a:t>Experimental condition (Trial 2)</a:t>
            </a:r>
          </a:p>
          <a:p>
            <a:pPr lvl="1">
              <a:lnSpc>
                <a:spcPct val="90000"/>
              </a:lnSpc>
            </a:pPr>
            <a:r>
              <a:rPr lang="en-US"/>
              <a:t>Subjects get tutorial on relevance feedback</a:t>
            </a:r>
          </a:p>
          <a:p>
            <a:pPr lvl="1">
              <a:lnSpc>
                <a:spcPct val="90000"/>
              </a:lnSpc>
            </a:pPr>
            <a:r>
              <a:rPr lang="en-US"/>
              <a:t>Modify query in one of four modes</a:t>
            </a:r>
          </a:p>
          <a:p>
            <a:pPr lvl="2">
              <a:lnSpc>
                <a:spcPct val="90000"/>
              </a:lnSpc>
            </a:pPr>
            <a:r>
              <a:rPr lang="en-US"/>
              <a:t>no r.f., opaque, transparent, penetration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Precision vs. RF condition (from Koenemann &amp; Belkin 96)</a:t>
            </a:r>
            <a:endParaRPr lang="en-US"/>
          </a:p>
        </p:txBody>
      </p:sp>
      <p:pic>
        <p:nvPicPr>
          <p:cNvPr id="1704963" name="Picture 3" descr="jk1_f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386513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Effectiveness Results</a:t>
            </a:r>
          </a:p>
        </p:txBody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Subjects with R.F. did 17-34% better performance than no R.F.</a:t>
            </a:r>
          </a:p>
          <a:p>
            <a:r>
              <a:rPr lang="en-US"/>
              <a:t>Subjects with penetration case did 15% better as a group than those in opaque and transparent cases.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Number of iterations in formulating queries (</a:t>
            </a:r>
            <a:r>
              <a:rPr lang="en-US" sz="2800"/>
              <a:t>from Koenemann &amp; Belkin 96)</a:t>
            </a:r>
            <a:endParaRPr lang="en-US" sz="3600"/>
          </a:p>
        </p:txBody>
      </p:sp>
      <p:pic>
        <p:nvPicPr>
          <p:cNvPr id="1707011" name="Picture 3" descr="jk1_f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319838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Number of terms in created queries (from Koenemann &amp; Belkin 96)</a:t>
            </a:r>
            <a:endParaRPr lang="en-US"/>
          </a:p>
        </p:txBody>
      </p:sp>
      <p:pic>
        <p:nvPicPr>
          <p:cNvPr id="1708035" name="Picture 3" descr="jk1_t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105400" cy="4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Length</a:t>
            </a:r>
          </a:p>
        </p:txBody>
      </p:sp>
      <p:graphicFrame>
        <p:nvGraphicFramePr>
          <p:cNvPr id="1850371" name="Group 3"/>
          <p:cNvGraphicFramePr>
            <a:graphicFrameLocks noGrp="1"/>
          </p:cNvGraphicFramePr>
          <p:nvPr/>
        </p:nvGraphicFramePr>
        <p:xfrm>
          <a:off x="1447800" y="2438400"/>
          <a:ext cx="7391400" cy="1463039"/>
        </p:xfrm>
        <a:graphic>
          <a:graphicData uri="http://schemas.openxmlformats.org/drawingml/2006/table">
            <a:tbl>
              <a:tblPr/>
              <a:tblGrid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436" name="Text Box 68"/>
          <p:cNvSpPr txBox="1">
            <a:spLocks noChangeArrowheads="1"/>
          </p:cNvSpPr>
          <p:nvPr/>
        </p:nvSpPr>
        <p:spPr bwMode="auto">
          <a:xfrm>
            <a:off x="0" y="2438400"/>
            <a:ext cx="1266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   Rank</a:t>
            </a:r>
          </a:p>
          <a:p>
            <a:pPr algn="l" eaLnBrk="0" hangingPunct="0"/>
            <a:endParaRPr lang="en-US" sz="2400"/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Relevant</a:t>
            </a:r>
          </a:p>
        </p:txBody>
      </p:sp>
      <p:sp>
        <p:nvSpPr>
          <p:cNvPr id="1850437" name="Text Box 69"/>
          <p:cNvSpPr txBox="1">
            <a:spLocks noChangeArrowheads="1"/>
          </p:cNvSpPr>
          <p:nvPr/>
        </p:nvSpPr>
        <p:spPr bwMode="auto">
          <a:xfrm>
            <a:off x="381000" y="4114800"/>
            <a:ext cx="8464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Search Length = </a:t>
            </a:r>
            <a:r>
              <a:rPr lang="en-US" sz="2400">
                <a:solidFill>
                  <a:srgbClr val="FF3300"/>
                </a:solidFill>
              </a:rPr>
              <a:t>The number of NON-RELEVANT documents that</a:t>
            </a:r>
          </a:p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a user must examine before finding the number of documents that </a:t>
            </a:r>
          </a:p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they want (n)</a:t>
            </a:r>
          </a:p>
        </p:txBody>
      </p:sp>
      <p:sp>
        <p:nvSpPr>
          <p:cNvPr id="1850438" name="Text Box 70"/>
          <p:cNvSpPr txBox="1">
            <a:spLocks noChangeArrowheads="1"/>
          </p:cNvSpPr>
          <p:nvPr/>
        </p:nvSpPr>
        <p:spPr bwMode="auto">
          <a:xfrm>
            <a:off x="2667000" y="5334000"/>
            <a:ext cx="3741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If n=2 then search length is 2</a:t>
            </a:r>
          </a:p>
          <a:p>
            <a:pPr algn="l" eaLnBrk="0" hangingPunct="0"/>
            <a:r>
              <a:rPr lang="en-US" sz="2400"/>
              <a:t>If n=6 then search length is 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 Results</a:t>
            </a:r>
          </a:p>
        </p:txBody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800"/>
              <a:t>Search times approximately equal</a:t>
            </a:r>
          </a:p>
          <a:p>
            <a:r>
              <a:rPr lang="en-US" sz="2800"/>
              <a:t>Precision increased in first few iterations </a:t>
            </a:r>
          </a:p>
          <a:p>
            <a:r>
              <a:rPr lang="en-US" sz="2800"/>
              <a:t>Penetration case required fewer iterations to make a good query than transparent and opaque</a:t>
            </a:r>
          </a:p>
          <a:p>
            <a:r>
              <a:rPr lang="en-US" sz="2800"/>
              <a:t>R.F. queries much longer</a:t>
            </a:r>
          </a:p>
          <a:p>
            <a:pPr lvl="1"/>
            <a:r>
              <a:rPr lang="en-US" sz="2400"/>
              <a:t>but fewer terms in penetrable case -- users were more selective about which terms were added in.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1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Relevance Feedback Summary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Iterative query modification can improve precision and recall for a standing query</a:t>
            </a:r>
          </a:p>
          <a:p>
            <a:r>
              <a:rPr lang="en-US"/>
              <a:t>In at least one study, users were able to make good choices by seeing which terms were suggested for R.F. and selecting among them</a:t>
            </a:r>
          </a:p>
          <a:p>
            <a:r>
              <a:rPr lang="en-US"/>
              <a:t>So …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more like this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can be useful!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Relevance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 (or Blind) Relevance Feedback performs the RF operation without any actual user feedback</a:t>
            </a:r>
          </a:p>
          <a:p>
            <a:r>
              <a:rPr lang="en-US" dirty="0" smtClean="0"/>
              <a:t>Presumes that top-ranked documents are likely to be relevant (and low ranked documents are not)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4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Relevance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Blind relevance feedback is typically performed in two stages. </a:t>
            </a:r>
          </a:p>
          <a:p>
            <a:pPr lvl="1"/>
            <a:r>
              <a:rPr lang="en-US" sz="2400" dirty="0" smtClean="0"/>
              <a:t>First, an initial search is performed, after which some terms are selected from the top-ranked documents (which are presumed to be relevant). </a:t>
            </a:r>
          </a:p>
          <a:p>
            <a:pPr lvl="1"/>
            <a:r>
              <a:rPr lang="en-US" sz="2400" dirty="0" smtClean="0"/>
              <a:t>The selected terms are weighted and then merged with the initial query to formulate a new query. </a:t>
            </a:r>
          </a:p>
          <a:p>
            <a:pPr lvl="1"/>
            <a:r>
              <a:rPr lang="en-US" sz="2400" dirty="0" smtClean="0"/>
              <a:t>Finally the reweighted and expanded query is run against the same collection to produce a final ranked list of documents. It was a simple extension to adapt these document-level algorithms to document components for INEX.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PRF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vector method such as </a:t>
            </a:r>
            <a:r>
              <a:rPr lang="en-US" dirty="0" err="1" smtClean="0"/>
              <a:t>Rocchio</a:t>
            </a:r>
            <a:endParaRPr lang="en-US" dirty="0" smtClean="0"/>
          </a:p>
          <a:p>
            <a:r>
              <a:rPr lang="en-US" dirty="0" smtClean="0"/>
              <a:t>Use a probabilistic method like Robertson/</a:t>
            </a:r>
            <a:r>
              <a:rPr lang="en-US" dirty="0" err="1" smtClean="0"/>
              <a:t>Sparck</a:t>
            </a:r>
            <a:r>
              <a:rPr lang="en-US" dirty="0"/>
              <a:t> </a:t>
            </a:r>
            <a:r>
              <a:rPr lang="en-US" dirty="0" smtClean="0"/>
              <a:t>Jones</a:t>
            </a:r>
          </a:p>
          <a:p>
            <a:endParaRPr lang="en-US" dirty="0"/>
          </a:p>
          <a:p>
            <a:r>
              <a:rPr lang="en-US" dirty="0" smtClean="0"/>
              <a:t>As an example this is how PRF is implemented in Cheshire2 (not sure if it is there in C3)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1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graphicFrame>
        <p:nvGraphicFramePr>
          <p:cNvPr id="647170" name="Object 2"/>
          <p:cNvGraphicFramePr>
            <a:graphicFrameLocks noChangeAspect="1"/>
          </p:cNvGraphicFramePr>
          <p:nvPr/>
        </p:nvGraphicFramePr>
        <p:xfrm>
          <a:off x="1066800" y="3810000"/>
          <a:ext cx="72517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10" name="Equation" r:id="rId4" imgW="2476500" imgH="431800" progId="Equation.3">
                  <p:embed/>
                </p:oleObj>
              </mc:Choice>
              <mc:Fallback>
                <p:oleObj name="Equation" r:id="rId4" imgW="247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7251700" cy="1263650"/>
                      </a:xfrm>
                      <a:prstGeom prst="rect">
                        <a:avLst/>
                      </a:prstGeom>
                      <a:solidFill>
                        <a:srgbClr val="CECEC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534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Probability of relevance is based on Logistic regression from a sample set of documents to determine values of the coefficients. </a:t>
            </a:r>
          </a:p>
          <a:p>
            <a:pPr algn="l" eaLnBrk="0" hangingPunct="0"/>
            <a:endParaRPr lang="en-US" sz="320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l" eaLnBrk="0" hangingPunct="0"/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At retrieval the probability estimate is obtained by: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533400" y="5208588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For some set of </a:t>
            </a:r>
            <a:r>
              <a:rPr lang="en-US" sz="2800" i="1">
                <a:effectLst>
                  <a:outerShdw blurRad="38100" dist="38100" dir="2700000" algn="tl">
                    <a:srgbClr val="DDDDDD"/>
                  </a:outerShdw>
                </a:effectLst>
              </a:rPr>
              <a:t>m 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statistical measures, X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</a:rPr>
              <a:t>i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, derived from the collection and query</a:t>
            </a:r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Regression Ranking</a:t>
            </a:r>
          </a:p>
        </p:txBody>
      </p:sp>
    </p:spTree>
    <p:extLst>
      <p:ext uri="{BB962C8B-B14F-4D97-AF65-F5344CB8AC3E}">
        <p14:creationId xmlns:p14="http://schemas.microsoft.com/office/powerpoint/2010/main" val="1293910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Blind Feedback in Cheshire II</a:t>
            </a:r>
          </a:p>
        </p:txBody>
      </p:sp>
      <p:sp>
        <p:nvSpPr>
          <p:cNvPr id="193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 initial search (using TREC2 Probabilistic Algorithm) </a:t>
            </a:r>
            <a:r>
              <a:rPr lang="en-US" i="1"/>
              <a:t>next slide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3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TREC2 </a:t>
            </a:r>
            <a:r>
              <a:rPr lang="en-US" dirty="0" smtClean="0"/>
              <a:t> LR Algorithm</a:t>
            </a:r>
            <a:endParaRPr lang="en-US" dirty="0"/>
          </a:p>
        </p:txBody>
      </p:sp>
      <p:grpSp>
        <p:nvGrpSpPr>
          <p:cNvPr id="649219" name="Group 3"/>
          <p:cNvGrpSpPr>
            <a:grpSpLocks/>
          </p:cNvGrpSpPr>
          <p:nvPr/>
        </p:nvGrpSpPr>
        <p:grpSpPr bwMode="auto">
          <a:xfrm>
            <a:off x="1295400" y="1066800"/>
            <a:ext cx="7620000" cy="4937125"/>
            <a:chOff x="960" y="432"/>
            <a:chExt cx="4800" cy="3110"/>
          </a:xfrm>
        </p:grpSpPr>
        <p:graphicFrame>
          <p:nvGraphicFramePr>
            <p:cNvPr id="649220" name="Object 4"/>
            <p:cNvGraphicFramePr>
              <a:graphicFrameLocks noChangeAspect="1"/>
            </p:cNvGraphicFramePr>
            <p:nvPr/>
          </p:nvGraphicFramePr>
          <p:xfrm>
            <a:off x="960" y="864"/>
            <a:ext cx="3888" cy="2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858" name="Equation" r:id="rId4" imgW="2857500" imgH="1828800" progId="Equation.3">
                    <p:embed/>
                  </p:oleObj>
                </mc:Choice>
                <mc:Fallback>
                  <p:oleObj name="Equation" r:id="rId4" imgW="2857500" imgH="182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864"/>
                          <a:ext cx="3888" cy="2489"/>
                        </a:xfrm>
                        <a:prstGeom prst="rect">
                          <a:avLst/>
                        </a:prstGeom>
                        <a:solidFill>
                          <a:srgbClr val="F8F8F8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9221" name="Text Box 5"/>
            <p:cNvSpPr txBox="1">
              <a:spLocks noChangeArrowheads="1"/>
            </p:cNvSpPr>
            <p:nvPr/>
          </p:nvSpPr>
          <p:spPr bwMode="auto">
            <a:xfrm>
              <a:off x="4848" y="1008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Query</a:t>
              </a:r>
            </a:p>
          </p:txBody>
        </p:sp>
        <p:sp>
          <p:nvSpPr>
            <p:cNvPr id="649222" name="Text Box 6"/>
            <p:cNvSpPr txBox="1">
              <a:spLocks noChangeArrowheads="1"/>
            </p:cNvSpPr>
            <p:nvPr/>
          </p:nvSpPr>
          <p:spPr bwMode="auto">
            <a:xfrm>
              <a:off x="4844" y="1728"/>
              <a:ext cx="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Document</a:t>
              </a:r>
            </a:p>
          </p:txBody>
        </p:sp>
        <p:sp>
          <p:nvSpPr>
            <p:cNvPr id="649223" name="Text Box 7"/>
            <p:cNvSpPr txBox="1">
              <a:spLocks noChangeArrowheads="1"/>
            </p:cNvSpPr>
            <p:nvPr/>
          </p:nvSpPr>
          <p:spPr bwMode="auto">
            <a:xfrm>
              <a:off x="4838" y="2577"/>
              <a:ext cx="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Collection</a:t>
              </a:r>
            </a:p>
          </p:txBody>
        </p:sp>
        <p:sp>
          <p:nvSpPr>
            <p:cNvPr id="649224" name="Text Box 8"/>
            <p:cNvSpPr txBox="1">
              <a:spLocks noChangeArrowheads="1"/>
            </p:cNvSpPr>
            <p:nvPr/>
          </p:nvSpPr>
          <p:spPr bwMode="auto">
            <a:xfrm>
              <a:off x="4908" y="3024"/>
              <a:ext cx="8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Matching</a:t>
              </a:r>
            </a:p>
            <a:p>
              <a:pPr algn="l"/>
              <a:r>
                <a:rPr lang="en-US"/>
                <a:t>Terms</a:t>
              </a:r>
            </a:p>
          </p:txBody>
        </p:sp>
        <p:sp>
          <p:nvSpPr>
            <p:cNvPr id="649225" name="Text Box 9"/>
            <p:cNvSpPr txBox="1">
              <a:spLocks noChangeArrowheads="1"/>
            </p:cNvSpPr>
            <p:nvPr/>
          </p:nvSpPr>
          <p:spPr bwMode="auto">
            <a:xfrm>
              <a:off x="4848" y="432"/>
              <a:ext cx="79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Term</a:t>
              </a:r>
            </a:p>
            <a:p>
              <a:pPr algn="l"/>
              <a:r>
                <a:rPr lang="en-US"/>
                <a:t>Freq for: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05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TREC2 Algorithm</a:t>
            </a:r>
          </a:p>
        </p:txBody>
      </p:sp>
      <p:graphicFrame>
        <p:nvGraphicFramePr>
          <p:cNvPr id="1937411" name="Object 3"/>
          <p:cNvGraphicFramePr>
            <a:graphicFrameLocks noChangeAspect="1"/>
          </p:cNvGraphicFramePr>
          <p:nvPr/>
        </p:nvGraphicFramePr>
        <p:xfrm>
          <a:off x="1828800" y="914400"/>
          <a:ext cx="54864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994" name="Equation" r:id="rId4" imgW="2857500" imgH="1828800" progId="Equation.3">
                  <p:embed/>
                </p:oleObj>
              </mc:Choice>
              <mc:Fallback>
                <p:oleObj name="Equation" r:id="rId4" imgW="28575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54864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7412" name="Text Box 4"/>
          <p:cNvSpPr txBox="1">
            <a:spLocks noChangeArrowheads="1"/>
          </p:cNvSpPr>
          <p:nvPr/>
        </p:nvSpPr>
        <p:spPr bwMode="auto">
          <a:xfrm>
            <a:off x="1295400" y="4495800"/>
            <a:ext cx="72342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|</a:t>
            </a:r>
            <a:r>
              <a:rPr lang="en-US" i="1">
                <a:latin typeface="Arial" charset="0"/>
              </a:rPr>
              <a:t>Q</a:t>
            </a:r>
            <a:r>
              <a:rPr lang="en-US" i="1" baseline="-25000">
                <a:latin typeface="Arial" charset="0"/>
              </a:rPr>
              <a:t>c</a:t>
            </a:r>
            <a:r>
              <a:rPr lang="en-US">
                <a:latin typeface="Arial" charset="0"/>
              </a:rPr>
              <a:t>|  is the number of terms in common between the query and the component</a:t>
            </a:r>
          </a:p>
          <a:p>
            <a:pPr algn="l"/>
            <a:r>
              <a:rPr lang="en-US" i="1">
                <a:latin typeface="Arial" charset="0"/>
              </a:rPr>
              <a:t>qtf    </a:t>
            </a:r>
            <a:r>
              <a:rPr lang="en-US">
                <a:latin typeface="Arial" charset="0"/>
              </a:rPr>
              <a:t>is the query term frequency</a:t>
            </a:r>
          </a:p>
          <a:p>
            <a:pPr algn="l"/>
            <a:r>
              <a:rPr lang="en-US" i="1">
                <a:latin typeface="Arial" charset="0"/>
              </a:rPr>
              <a:t>ql</a:t>
            </a:r>
            <a:r>
              <a:rPr lang="en-US">
                <a:latin typeface="Arial" charset="0"/>
              </a:rPr>
              <a:t>     is the query length (number of tokens)</a:t>
            </a:r>
          </a:p>
          <a:p>
            <a:pPr algn="l"/>
            <a:r>
              <a:rPr lang="en-US" i="1">
                <a:latin typeface="Arial" charset="0"/>
              </a:rPr>
              <a:t>tf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    </a:t>
            </a:r>
            <a:r>
              <a:rPr lang="en-US">
                <a:latin typeface="Arial" charset="0"/>
              </a:rPr>
              <a:t>is the term frequency in the component/document</a:t>
            </a:r>
          </a:p>
          <a:p>
            <a:pPr algn="l"/>
            <a:r>
              <a:rPr lang="en-US" i="1">
                <a:latin typeface="Arial" charset="0"/>
              </a:rPr>
              <a:t>cl</a:t>
            </a:r>
            <a:r>
              <a:rPr lang="en-US">
                <a:latin typeface="Arial" charset="0"/>
              </a:rPr>
              <a:t>     is the number of terms in the component/document</a:t>
            </a:r>
          </a:p>
          <a:p>
            <a:pPr algn="l"/>
            <a:r>
              <a:rPr lang="en-US" i="1">
                <a:latin typeface="Arial" charset="0"/>
              </a:rPr>
              <a:t>ctf</a:t>
            </a:r>
            <a:r>
              <a:rPr lang="en-US" i="1" baseline="-25000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  is the collection term frequency (number of occurrences in collection)</a:t>
            </a:r>
          </a:p>
          <a:p>
            <a:pPr algn="l"/>
            <a:r>
              <a:rPr lang="en-US" i="1">
                <a:latin typeface="Arial" charset="0"/>
              </a:rPr>
              <a:t>N</a:t>
            </a:r>
            <a:r>
              <a:rPr lang="en-US" i="1" baseline="-25000">
                <a:latin typeface="Arial" charset="0"/>
              </a:rPr>
              <a:t>t</a:t>
            </a:r>
            <a:r>
              <a:rPr lang="en-US" i="1">
                <a:latin typeface="Arial" charset="0"/>
              </a:rPr>
              <a:t>     </a:t>
            </a:r>
            <a:r>
              <a:rPr lang="en-US">
                <a:latin typeface="Arial" charset="0"/>
              </a:rPr>
              <a:t>is the number of terms in the entire collection</a:t>
            </a:r>
            <a:endParaRPr lang="en-US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37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Relevance </a:t>
            </a:r>
            <a:r>
              <a:rPr lang="en-US" dirty="0"/>
              <a:t>Feedback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Term selection from top-ranked documents is based on the classic Robertson/Sparck Jones probabilistic model: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  <p:grpSp>
        <p:nvGrpSpPr>
          <p:cNvPr id="651268" name="Group 4"/>
          <p:cNvGrpSpPr>
            <a:grpSpLocks/>
          </p:cNvGrpSpPr>
          <p:nvPr/>
        </p:nvGrpSpPr>
        <p:grpSpPr bwMode="auto">
          <a:xfrm>
            <a:off x="1066800" y="2743200"/>
            <a:ext cx="7339013" cy="3435350"/>
            <a:chOff x="730" y="1990"/>
            <a:chExt cx="4623" cy="2164"/>
          </a:xfrm>
        </p:grpSpPr>
        <p:sp>
          <p:nvSpPr>
            <p:cNvPr id="651269" name="Text Box 5"/>
            <p:cNvSpPr txBox="1">
              <a:spLocks noChangeArrowheads="1"/>
            </p:cNvSpPr>
            <p:nvPr/>
          </p:nvSpPr>
          <p:spPr bwMode="auto">
            <a:xfrm>
              <a:off x="2650" y="1990"/>
              <a:ext cx="17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Document Relevance</a:t>
              </a:r>
            </a:p>
          </p:txBody>
        </p:sp>
        <p:sp>
          <p:nvSpPr>
            <p:cNvPr id="651270" name="Text Box 6"/>
            <p:cNvSpPr txBox="1">
              <a:spLocks noChangeArrowheads="1"/>
            </p:cNvSpPr>
            <p:nvPr/>
          </p:nvSpPr>
          <p:spPr bwMode="auto">
            <a:xfrm>
              <a:off x="730" y="3094"/>
              <a:ext cx="9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Document</a:t>
              </a:r>
            </a:p>
            <a:p>
              <a:pPr algn="l" eaLnBrk="0" hangingPunct="0"/>
              <a:r>
                <a:rPr lang="en-US"/>
                <a:t>indexing</a:t>
              </a:r>
            </a:p>
          </p:txBody>
        </p:sp>
        <p:sp>
          <p:nvSpPr>
            <p:cNvPr id="651271" name="Text Box 7"/>
            <p:cNvSpPr txBox="1">
              <a:spLocks noChangeArrowheads="1"/>
            </p:cNvSpPr>
            <p:nvPr/>
          </p:nvSpPr>
          <p:spPr bwMode="auto">
            <a:xfrm>
              <a:off x="864" y="206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/>
            </a:p>
          </p:txBody>
        </p:sp>
        <p:sp>
          <p:nvSpPr>
            <p:cNvPr id="651272" name="Text Box 8"/>
            <p:cNvSpPr txBox="1">
              <a:spLocks noChangeArrowheads="1"/>
            </p:cNvSpPr>
            <p:nvPr/>
          </p:nvSpPr>
          <p:spPr bwMode="auto">
            <a:xfrm>
              <a:off x="1930" y="2374"/>
              <a:ext cx="3423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               +             -               </a:t>
              </a:r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+             </a:t>
              </a:r>
              <a:r>
                <a:rPr lang="en-US" sz="3200" b="1" i="1"/>
                <a:t>R</a:t>
              </a:r>
              <a:r>
                <a:rPr lang="en-US" sz="3200" b="1" i="1" baseline="-25000"/>
                <a:t>t</a:t>
              </a:r>
              <a:r>
                <a:rPr lang="en-US" sz="3200" b="1" i="1"/>
                <a:t>          N</a:t>
              </a:r>
              <a:r>
                <a:rPr lang="en-US" sz="3200" b="1" i="1" baseline="-25000"/>
                <a:t>t</a:t>
              </a:r>
              <a:r>
                <a:rPr lang="en-US" sz="3200" b="1" i="1"/>
                <a:t> -R</a:t>
              </a:r>
              <a:r>
                <a:rPr lang="en-US" sz="3200" b="1" i="1" baseline="-25000"/>
                <a:t>t</a:t>
              </a:r>
              <a:r>
                <a:rPr lang="en-US" sz="3200" b="1" i="1"/>
                <a:t>      N</a:t>
              </a:r>
              <a:r>
                <a:rPr lang="en-US" sz="3200" b="1" i="1" baseline="-25000"/>
                <a:t>t</a:t>
              </a:r>
              <a:r>
                <a:rPr lang="en-US" sz="3200" b="1" i="1"/>
                <a:t>    </a:t>
              </a: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-            </a:t>
              </a:r>
              <a:r>
                <a:rPr lang="en-US" sz="3200" b="1" i="1"/>
                <a:t>R-R</a:t>
              </a:r>
              <a:r>
                <a:rPr lang="en-US" sz="3200" b="1" i="1" baseline="-25000"/>
                <a:t>t</a:t>
              </a:r>
              <a:r>
                <a:rPr lang="en-US" sz="3200" b="1" i="1"/>
                <a:t>    N-N</a:t>
              </a:r>
              <a:r>
                <a:rPr lang="en-US" sz="3200" b="1" i="1" baseline="-25000"/>
                <a:t>t</a:t>
              </a:r>
              <a:r>
                <a:rPr lang="en-US" sz="3200" b="1" i="1"/>
                <a:t>-R+R  N-N</a:t>
              </a:r>
              <a:r>
                <a:rPr lang="en-US" sz="3200" b="1" i="1" baseline="-25000"/>
                <a:t>t</a:t>
              </a: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                </a:t>
              </a:r>
              <a:r>
                <a:rPr lang="en-US" sz="3200" b="1" i="1"/>
                <a:t>R           N-R         N</a:t>
              </a:r>
              <a:endParaRPr lang="en-US" sz="3200" b="1"/>
            </a:p>
          </p:txBody>
        </p:sp>
        <p:sp>
          <p:nvSpPr>
            <p:cNvPr id="651273" name="Line 9"/>
            <p:cNvSpPr>
              <a:spLocks noChangeShapeType="1"/>
            </p:cNvSpPr>
            <p:nvPr/>
          </p:nvSpPr>
          <p:spPr bwMode="auto">
            <a:xfrm>
              <a:off x="1930" y="2758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74" name="Line 10"/>
            <p:cNvSpPr>
              <a:spLocks noChangeShapeType="1"/>
            </p:cNvSpPr>
            <p:nvPr/>
          </p:nvSpPr>
          <p:spPr bwMode="auto">
            <a:xfrm>
              <a:off x="1930" y="3238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75" name="Line 11"/>
            <p:cNvSpPr>
              <a:spLocks noChangeShapeType="1"/>
            </p:cNvSpPr>
            <p:nvPr/>
          </p:nvSpPr>
          <p:spPr bwMode="auto">
            <a:xfrm>
              <a:off x="1930" y="3766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76" name="Line 12"/>
            <p:cNvSpPr>
              <a:spLocks noChangeShapeType="1"/>
            </p:cNvSpPr>
            <p:nvPr/>
          </p:nvSpPr>
          <p:spPr bwMode="auto">
            <a:xfrm>
              <a:off x="2602" y="242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77" name="Line 13"/>
            <p:cNvSpPr>
              <a:spLocks noChangeShapeType="1"/>
            </p:cNvSpPr>
            <p:nvPr/>
          </p:nvSpPr>
          <p:spPr bwMode="auto">
            <a:xfrm>
              <a:off x="4666" y="242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78" name="Line 14"/>
            <p:cNvSpPr>
              <a:spLocks noChangeShapeType="1"/>
            </p:cNvSpPr>
            <p:nvPr/>
          </p:nvSpPr>
          <p:spPr bwMode="auto">
            <a:xfrm>
              <a:off x="3466" y="242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1279" name="Text Box 15"/>
          <p:cNvSpPr txBox="1">
            <a:spLocks noChangeArrowheads="1"/>
          </p:cNvSpPr>
          <p:nvPr/>
        </p:nvSpPr>
        <p:spPr bwMode="auto">
          <a:xfrm>
            <a:off x="1447800" y="3124200"/>
            <a:ext cx="203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For each term </a:t>
            </a:r>
            <a:r>
              <a:rPr lang="en-US" i="1"/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Weak Ordering Search Length</a:t>
            </a:r>
          </a:p>
        </p:txBody>
      </p:sp>
      <p:graphicFrame>
        <p:nvGraphicFramePr>
          <p:cNvPr id="1852419" name="Group 3"/>
          <p:cNvGraphicFramePr>
            <a:graphicFrameLocks noGrp="1"/>
          </p:cNvGraphicFramePr>
          <p:nvPr/>
        </p:nvGraphicFramePr>
        <p:xfrm>
          <a:off x="1371600" y="2057400"/>
          <a:ext cx="7391400" cy="1036319"/>
        </p:xfrm>
        <a:graphic>
          <a:graphicData uri="http://schemas.openxmlformats.org/drawingml/2006/table">
            <a:tbl>
              <a:tblPr/>
              <a:tblGrid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2484" name="Text Box 68"/>
          <p:cNvSpPr txBox="1">
            <a:spLocks noChangeArrowheads="1"/>
          </p:cNvSpPr>
          <p:nvPr/>
        </p:nvSpPr>
        <p:spPr bwMode="auto">
          <a:xfrm>
            <a:off x="0" y="1981200"/>
            <a:ext cx="1266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   Rank</a:t>
            </a:r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Relevant</a:t>
            </a:r>
          </a:p>
        </p:txBody>
      </p:sp>
      <p:sp>
        <p:nvSpPr>
          <p:cNvPr id="1852485" name="Text Box 69"/>
          <p:cNvSpPr txBox="1">
            <a:spLocks noChangeArrowheads="1"/>
          </p:cNvSpPr>
          <p:nvPr/>
        </p:nvSpPr>
        <p:spPr bwMode="auto">
          <a:xfrm>
            <a:off x="1066800" y="3276600"/>
            <a:ext cx="76914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If we assume order within ranks is random…</a:t>
            </a:r>
          </a:p>
          <a:p>
            <a:pPr algn="l" eaLnBrk="0" hangingPunct="0"/>
            <a:r>
              <a:rPr lang="en-US" sz="2400"/>
              <a:t>If n=6 then we must go to level 3 of the ranking, but the</a:t>
            </a:r>
          </a:p>
          <a:p>
            <a:pPr algn="l" eaLnBrk="0" hangingPunct="0"/>
            <a:r>
              <a:rPr lang="en-US" sz="2400"/>
              <a:t>POSSIBLE search lengths are 3, 4, 5, or 6.</a:t>
            </a:r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To compute </a:t>
            </a:r>
            <a:r>
              <a:rPr lang="en-US" sz="2400">
                <a:solidFill>
                  <a:srgbClr val="FF3300"/>
                </a:solidFill>
              </a:rPr>
              <a:t>Expected Search Length</a:t>
            </a:r>
            <a:r>
              <a:rPr lang="en-US" sz="2400"/>
              <a:t> we need to know the</a:t>
            </a:r>
          </a:p>
          <a:p>
            <a:pPr algn="l" eaLnBrk="0" hangingPunct="0"/>
            <a:r>
              <a:rPr lang="en-US" sz="2400"/>
              <a:t>probability of each possible search length. to get this we need</a:t>
            </a:r>
          </a:p>
          <a:p>
            <a:pPr algn="l" eaLnBrk="0" hangingPunct="0"/>
            <a:r>
              <a:rPr lang="en-US" sz="2400"/>
              <a:t>to consider the number of different ways in which document</a:t>
            </a:r>
          </a:p>
          <a:p>
            <a:pPr algn="l" eaLnBrk="0" hangingPunct="0"/>
            <a:r>
              <a:rPr lang="en-US" sz="2400"/>
              <a:t>may be distributed in the ranks…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Feedback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Top </a:t>
            </a:r>
            <a:r>
              <a:rPr lang="en-US" sz="2800" i="1"/>
              <a:t>x</a:t>
            </a:r>
            <a:r>
              <a:rPr lang="en-US" sz="2800"/>
              <a:t> new terms taken from top </a:t>
            </a:r>
            <a:r>
              <a:rPr lang="en-US" sz="2800" i="1"/>
              <a:t>y</a:t>
            </a:r>
            <a:r>
              <a:rPr lang="en-US" sz="2800"/>
              <a:t> documents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each term in the top </a:t>
            </a:r>
            <a:r>
              <a:rPr lang="en-US" sz="2400" b="1" i="1"/>
              <a:t>y </a:t>
            </a:r>
            <a:r>
              <a:rPr lang="en-US" sz="2400" i="1"/>
              <a:t>assumed relevant</a:t>
            </a:r>
            <a:r>
              <a:rPr lang="en-US" sz="2400"/>
              <a:t> set…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Terms are ranked by </a:t>
            </a:r>
            <a:r>
              <a:rPr lang="en-US" sz="2400" i="1"/>
              <a:t>termwt</a:t>
            </a:r>
            <a:r>
              <a:rPr lang="en-US" sz="2400"/>
              <a:t> and the top </a:t>
            </a:r>
            <a:r>
              <a:rPr lang="en-US" sz="2400" i="1"/>
              <a:t>x</a:t>
            </a:r>
            <a:r>
              <a:rPr lang="en-US" sz="2400"/>
              <a:t> selected for inclusion in the query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graphicFrame>
        <p:nvGraphicFramePr>
          <p:cNvPr id="65331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81200" y="2362200"/>
          <a:ext cx="50958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54" name="Equation" r:id="rId3" imgW="1917700" imgH="889000" progId="Equation.3">
                  <p:embed/>
                </p:oleObj>
              </mc:Choice>
              <mc:Fallback>
                <p:oleObj name="Equation" r:id="rId3" imgW="1917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5095875" cy="2457450"/>
                      </a:xfrm>
                      <a:prstGeom prst="rect">
                        <a:avLst/>
                      </a:prstGeom>
                      <a:solidFill>
                        <a:srgbClr val="CCCC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278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Feedback in Cheshire II</a:t>
            </a:r>
          </a:p>
        </p:txBody>
      </p:sp>
      <p:sp>
        <p:nvSpPr>
          <p:cNvPr id="193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 top N documents and get the term vectors for those documents</a:t>
            </a:r>
          </a:p>
          <a:p>
            <a:pPr>
              <a:lnSpc>
                <a:spcPct val="90000"/>
              </a:lnSpc>
            </a:pPr>
            <a:r>
              <a:rPr lang="en-US" sz="2400"/>
              <a:t>Calculate the Robertson/Sparck Jones weights for each term in the vectors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Note that collection stats are used for non-rel documents (i.e. </a:t>
            </a:r>
            <a:r>
              <a:rPr lang="en-US" sz="2000" i="1"/>
              <a:t>n, n-m, etc)</a:t>
            </a:r>
            <a:endParaRPr lang="en-US" sz="2000"/>
          </a:p>
        </p:txBody>
      </p:sp>
      <p:graphicFrame>
        <p:nvGraphicFramePr>
          <p:cNvPr id="19394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43400" y="1295400"/>
          <a:ext cx="450850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42" name="Equation" r:id="rId4" imgW="2756296" imgH="2210196" progId="Equation.3">
                  <p:embed/>
                </p:oleObj>
              </mc:Choice>
              <mc:Fallback>
                <p:oleObj name="Equation" r:id="rId4" imgW="2756296" imgH="2210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50850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9461" name="Line 5"/>
          <p:cNvSpPr>
            <a:spLocks noChangeShapeType="1"/>
          </p:cNvSpPr>
          <p:nvPr/>
        </p:nvSpPr>
        <p:spPr bwMode="auto">
          <a:xfrm>
            <a:off x="4343400" y="1600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2" name="Line 6"/>
          <p:cNvSpPr>
            <a:spLocks noChangeShapeType="1"/>
          </p:cNvSpPr>
          <p:nvPr/>
        </p:nvSpPr>
        <p:spPr bwMode="auto">
          <a:xfrm>
            <a:off x="4343400" y="2057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3" name="Line 7"/>
          <p:cNvSpPr>
            <a:spLocks noChangeShapeType="1"/>
          </p:cNvSpPr>
          <p:nvPr/>
        </p:nvSpPr>
        <p:spPr bwMode="auto">
          <a:xfrm>
            <a:off x="4343400" y="2514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4" name="Line 8"/>
          <p:cNvSpPr>
            <a:spLocks noChangeShapeType="1"/>
          </p:cNvSpPr>
          <p:nvPr/>
        </p:nvSpPr>
        <p:spPr bwMode="auto">
          <a:xfrm>
            <a:off x="56388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5" name="Line 9"/>
          <p:cNvSpPr>
            <a:spLocks noChangeShapeType="1"/>
          </p:cNvSpPr>
          <p:nvPr/>
        </p:nvSpPr>
        <p:spPr bwMode="auto">
          <a:xfrm>
            <a:off x="65532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6" name="Line 10"/>
          <p:cNvSpPr>
            <a:spLocks noChangeShapeType="1"/>
          </p:cNvSpPr>
          <p:nvPr/>
        </p:nvSpPr>
        <p:spPr bwMode="auto">
          <a:xfrm>
            <a:off x="81534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7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4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Feedback in Cheshire II</a:t>
            </a:r>
          </a:p>
        </p:txBody>
      </p:sp>
      <p:sp>
        <p:nvSpPr>
          <p:cNvPr id="194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Rank the terms by </a:t>
            </a:r>
            <a:r>
              <a:rPr lang="en-US" sz="2400" i="1"/>
              <a:t>w</a:t>
            </a:r>
            <a:r>
              <a:rPr lang="en-US" sz="2400" i="1" baseline="-25000"/>
              <a:t>t</a:t>
            </a:r>
            <a:r>
              <a:rPr lang="en-US" sz="2400" i="1"/>
              <a:t> </a:t>
            </a:r>
            <a:r>
              <a:rPr lang="en-US" sz="2400"/>
              <a:t>and take the top M terms (ignoring those that occur in less than 3 of the top ranked docs)</a:t>
            </a:r>
          </a:p>
          <a:p>
            <a:r>
              <a:rPr lang="en-US" sz="2400"/>
              <a:t>For the new query:</a:t>
            </a:r>
          </a:p>
          <a:p>
            <a:pPr lvl="1"/>
            <a:r>
              <a:rPr lang="en-US" sz="2000"/>
              <a:t>Use original freq weight * 0.5 as the weight for </a:t>
            </a:r>
            <a:r>
              <a:rPr lang="en-US" sz="2000" b="1"/>
              <a:t>old</a:t>
            </a:r>
            <a:r>
              <a:rPr lang="en-US" sz="2000"/>
              <a:t> terms</a:t>
            </a:r>
          </a:p>
          <a:p>
            <a:pPr lvl="1"/>
            <a:r>
              <a:rPr lang="en-US" sz="2000"/>
              <a:t>Add </a:t>
            </a:r>
            <a:r>
              <a:rPr lang="en-US" sz="2000" i="1"/>
              <a:t>w</a:t>
            </a:r>
            <a:r>
              <a:rPr lang="en-US" sz="2000" i="1" baseline="-25000"/>
              <a:t>t</a:t>
            </a:r>
            <a:r>
              <a:rPr lang="en-US" sz="2000"/>
              <a:t> to the new query length for old terms</a:t>
            </a:r>
          </a:p>
          <a:p>
            <a:pPr lvl="1"/>
            <a:r>
              <a:rPr lang="en-US" sz="2000"/>
              <a:t>Use 0.5 as the weight for new terms and add 0.5 to the query length for each term.</a:t>
            </a:r>
          </a:p>
          <a:p>
            <a:r>
              <a:rPr lang="en-US" sz="2400"/>
              <a:t>Perform the TREC2 ranking again using the new query with the new weights and length</a:t>
            </a:r>
          </a:p>
        </p:txBody>
      </p:sp>
    </p:spTree>
    <p:extLst>
      <p:ext uri="{BB962C8B-B14F-4D97-AF65-F5344CB8AC3E}">
        <p14:creationId xmlns:p14="http://schemas.microsoft.com/office/powerpoint/2010/main" val="1811841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Relevance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to work in most situations</a:t>
            </a:r>
          </a:p>
          <a:p>
            <a:r>
              <a:rPr lang="en-US" dirty="0" smtClean="0"/>
              <a:t>Consider, though, without user </a:t>
            </a:r>
            <a:r>
              <a:rPr lang="en-US" dirty="0" err="1" smtClean="0"/>
              <a:t>judgement</a:t>
            </a:r>
            <a:r>
              <a:rPr lang="en-US" dirty="0" smtClean="0"/>
              <a:t> there is the potential to go far on-track </a:t>
            </a:r>
          </a:p>
          <a:p>
            <a:pPr lvl="1"/>
            <a:r>
              <a:rPr lang="en-US" dirty="0" smtClean="0"/>
              <a:t>Attempts to do multiple cycles of PRF typically end up going off-topic</a:t>
            </a:r>
          </a:p>
          <a:p>
            <a:r>
              <a:rPr lang="en-US" dirty="0" smtClean="0"/>
              <a:t>Some tests using massive expansion of initial queries (e.g., 1000 new words) also didn’t fare well in evaluations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2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11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Alternative Notions of </a:t>
            </a:r>
            <a:br>
              <a:rPr lang="en-US" sz="2800"/>
            </a:br>
            <a:r>
              <a:rPr lang="en-US" sz="2800"/>
              <a:t>Relevance Feedback</a:t>
            </a:r>
          </a:p>
        </p:txBody>
      </p:sp>
      <p:sp>
        <p:nvSpPr>
          <p:cNvPr id="1711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people whose taste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similar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to yours.  Will you like what they like?</a:t>
            </a:r>
          </a:p>
          <a:p>
            <a:r>
              <a:rPr lang="en-US"/>
              <a:t>Follow a users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actions in the background.  Can this be used to predict what the user will want to see next?</a:t>
            </a:r>
          </a:p>
          <a:p>
            <a:r>
              <a:rPr lang="en-US"/>
              <a:t>Track what lots of people are doing.  Does this implicitly indicate what they think is good and not good?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 Notions of </a:t>
            </a:r>
            <a:br>
              <a:rPr lang="en-US" sz="3200"/>
            </a:br>
            <a:r>
              <a:rPr lang="en-US" sz="3200"/>
              <a:t>Relevance Feedback</a:t>
            </a:r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called Social or Collaborative Filtering and Recommender Systems</a:t>
            </a:r>
          </a:p>
          <a:p>
            <a:r>
              <a:rPr lang="en-US" dirty="0" smtClean="0"/>
              <a:t>Several </a:t>
            </a:r>
            <a:r>
              <a:rPr lang="en-US" dirty="0"/>
              <a:t>different criteria to consider:</a:t>
            </a:r>
          </a:p>
          <a:p>
            <a:pPr lvl="1"/>
            <a:r>
              <a:rPr lang="en-US" dirty="0"/>
              <a:t>Implicit vs. Explicit </a:t>
            </a:r>
            <a:r>
              <a:rPr lang="en-US" dirty="0" err="1"/>
              <a:t>judgements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Individual vs. Group </a:t>
            </a:r>
            <a:r>
              <a:rPr lang="en-US" dirty="0" err="1"/>
              <a:t>judgements</a:t>
            </a:r>
            <a:endParaRPr lang="en-US" dirty="0"/>
          </a:p>
          <a:p>
            <a:pPr lvl="1"/>
            <a:r>
              <a:rPr lang="en-US" dirty="0"/>
              <a:t>Standing vs. Dynamic topics</a:t>
            </a:r>
          </a:p>
          <a:p>
            <a:pPr lvl="1"/>
            <a:r>
              <a:rPr lang="en-US" dirty="0"/>
              <a:t>Similarity of the items being judged vs. similarity of the judges themselves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Collaborative Filtering </a:t>
            </a:r>
            <a:br>
              <a:rPr lang="en-US" sz="3200"/>
            </a:br>
            <a:r>
              <a:rPr lang="en-US" sz="3200"/>
              <a:t>(social filtering)</a:t>
            </a:r>
          </a:p>
        </p:txBody>
      </p:sp>
      <p:sp>
        <p:nvSpPr>
          <p:cNvPr id="1713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Pam liked the paper, I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ll like the paper</a:t>
            </a:r>
          </a:p>
          <a:p>
            <a:r>
              <a:rPr lang="en-US"/>
              <a:t>If you liked Star Wars, you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ll like Independence Day</a:t>
            </a:r>
          </a:p>
          <a:p>
            <a:r>
              <a:rPr lang="en-US"/>
              <a:t>Rating based on ratings of similar people</a:t>
            </a:r>
          </a:p>
          <a:p>
            <a:pPr lvl="1"/>
            <a:r>
              <a:rPr lang="en-US"/>
              <a:t>Ignores the text, so works on text, sound, pictures etc.</a:t>
            </a:r>
          </a:p>
          <a:p>
            <a:pPr lvl="1"/>
            <a:r>
              <a:rPr lang="en-US"/>
              <a:t>But: Initial users can bias ratings of future users</a:t>
            </a:r>
          </a:p>
        </p:txBody>
      </p:sp>
      <p:graphicFrame>
        <p:nvGraphicFramePr>
          <p:cNvPr id="17131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4953000"/>
          <a:ext cx="73787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170" name="Document" r:id="rId4" imgW="7404100" imgH="1612900" progId="Word.Document.8">
                  <p:embed/>
                </p:oleObj>
              </mc:Choice>
              <mc:Fallback>
                <p:oleObj name="Document" r:id="rId4" imgW="7404100" imgH="161290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73787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Ringo Collaborative Filtering (Shardanand &amp; Maes 95)</a:t>
            </a:r>
          </a:p>
        </p:txBody>
      </p:sp>
      <p:sp>
        <p:nvSpPr>
          <p:cNvPr id="17141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Users rate musical artists from like to dislike</a:t>
            </a:r>
          </a:p>
          <a:p>
            <a:pPr lvl="1"/>
            <a:r>
              <a:rPr lang="en-US" sz="2000" dirty="0"/>
              <a:t>1 = detest </a:t>
            </a:r>
            <a:r>
              <a:rPr lang="en-US" sz="2000" dirty="0" smtClean="0"/>
              <a:t>- 7 </a:t>
            </a:r>
            <a:r>
              <a:rPr lang="en-US" sz="2000" dirty="0"/>
              <a:t>= can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t live without </a:t>
            </a:r>
            <a:r>
              <a:rPr lang="en-US" sz="2000" dirty="0" smtClean="0"/>
              <a:t>: 4 </a:t>
            </a:r>
            <a:r>
              <a:rPr lang="en-US" sz="2000" dirty="0"/>
              <a:t>= ambivalent</a:t>
            </a:r>
          </a:p>
          <a:p>
            <a:pPr lvl="1"/>
            <a:r>
              <a:rPr lang="en-US" sz="2000" dirty="0"/>
              <a:t>There is a normal distribution around 4</a:t>
            </a:r>
          </a:p>
          <a:p>
            <a:pPr lvl="1"/>
            <a:r>
              <a:rPr lang="en-US" sz="2000" dirty="0"/>
              <a:t>However, what matters are the extremes</a:t>
            </a:r>
          </a:p>
          <a:p>
            <a:r>
              <a:rPr lang="en-US" sz="2400" dirty="0"/>
              <a:t>Nearest Neighbors Strategy:  Find similar users and predicted (weighted) average of user ratings</a:t>
            </a:r>
          </a:p>
          <a:p>
            <a:r>
              <a:rPr lang="en-US" sz="2400" dirty="0"/>
              <a:t>Pearson r algorithm: weight by degree of correlation between user U and user J</a:t>
            </a:r>
          </a:p>
          <a:p>
            <a:pPr lvl="1"/>
            <a:r>
              <a:rPr lang="en-US" sz="2000" dirty="0"/>
              <a:t>1 means very similar, 0 means no correlation, -1 dissimilar</a:t>
            </a:r>
          </a:p>
          <a:p>
            <a:pPr lvl="1"/>
            <a:r>
              <a:rPr lang="en-US" sz="2000" dirty="0"/>
              <a:t>Works better to compare against the ambivalent rating (4), rather than the individual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average score</a:t>
            </a:r>
          </a:p>
        </p:txBody>
      </p:sp>
      <p:graphicFrame>
        <p:nvGraphicFramePr>
          <p:cNvPr id="1714180" name="Object 4"/>
          <p:cNvGraphicFramePr>
            <a:graphicFrameLocks noChangeAspect="1"/>
          </p:cNvGraphicFramePr>
          <p:nvPr/>
        </p:nvGraphicFramePr>
        <p:xfrm>
          <a:off x="1752600" y="5410200"/>
          <a:ext cx="10287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4" name="Document" r:id="rId4" imgW="5489448" imgH="548640" progId="Word.Document.8">
                  <p:embed/>
                </p:oleObj>
              </mc:Choice>
              <mc:Fallback>
                <p:oleObj name="Document" r:id="rId4" imgW="5489448" imgH="5486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10287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15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Filtering</a:t>
            </a:r>
          </a:p>
        </p:txBody>
      </p:sp>
      <p:sp>
        <p:nvSpPr>
          <p:cNvPr id="1715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Ignores the content, only looks at who judges things similarly</a:t>
            </a:r>
          </a:p>
          <a:p>
            <a:pPr>
              <a:lnSpc>
                <a:spcPct val="90000"/>
              </a:lnSpc>
            </a:pPr>
            <a:r>
              <a:rPr lang="en-US"/>
              <a:t>Works well on data relating to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taste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something that people are good at predicting about each other too</a:t>
            </a:r>
          </a:p>
          <a:p>
            <a:pPr>
              <a:lnSpc>
                <a:spcPct val="90000"/>
              </a:lnSpc>
            </a:pPr>
            <a:r>
              <a:rPr lang="en-US"/>
              <a:t>Does it work for topic? </a:t>
            </a:r>
          </a:p>
          <a:p>
            <a:pPr lvl="1">
              <a:lnSpc>
                <a:spcPct val="90000"/>
              </a:lnSpc>
            </a:pPr>
            <a:r>
              <a:rPr lang="en-US"/>
              <a:t>GroupLens results suggest otherwise (preliminary)</a:t>
            </a:r>
          </a:p>
          <a:p>
            <a:pPr lvl="1">
              <a:lnSpc>
                <a:spcPct val="90000"/>
              </a:lnSpc>
            </a:pPr>
            <a:r>
              <a:rPr lang="en-US"/>
              <a:t>Perhaps for quality assessments</a:t>
            </a:r>
          </a:p>
          <a:p>
            <a:pPr lvl="1">
              <a:lnSpc>
                <a:spcPct val="90000"/>
              </a:lnSpc>
            </a:pPr>
            <a:r>
              <a:rPr lang="en-US"/>
              <a:t>What about for assessing if a document is about a topic?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interface agents</a:t>
            </a:r>
          </a:p>
        </p:txBody>
      </p:sp>
      <p:sp>
        <p:nvSpPr>
          <p:cNvPr id="1716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Add agents in the UI, delegate tasks to them</a:t>
            </a:r>
          </a:p>
          <a:p>
            <a:r>
              <a:rPr lang="en-US" sz="2800"/>
              <a:t>Use machine learning to improve performance</a:t>
            </a:r>
          </a:p>
          <a:p>
            <a:pPr lvl="1"/>
            <a:r>
              <a:rPr lang="en-US" sz="2400"/>
              <a:t>learn user behavior, preferences</a:t>
            </a:r>
          </a:p>
          <a:p>
            <a:r>
              <a:rPr lang="en-US" sz="2800"/>
              <a:t>Useful when:</a:t>
            </a:r>
          </a:p>
          <a:p>
            <a:pPr lvl="1"/>
            <a:r>
              <a:rPr lang="en-US" sz="2400"/>
              <a:t>1) past behavior is a useful predictor of the future</a:t>
            </a:r>
          </a:p>
          <a:p>
            <a:pPr lvl="1"/>
            <a:r>
              <a:rPr lang="en-US" sz="2400"/>
              <a:t>2) wide variety of behaviors amongst users</a:t>
            </a:r>
          </a:p>
          <a:p>
            <a:r>
              <a:rPr lang="en-US" sz="2800"/>
              <a:t>Examples: </a:t>
            </a:r>
          </a:p>
          <a:p>
            <a:pPr lvl="1"/>
            <a:r>
              <a:rPr lang="en-US" sz="2400"/>
              <a:t>mail clerk: sort incoming messages in right mailboxes</a:t>
            </a:r>
          </a:p>
          <a:p>
            <a:pPr lvl="1"/>
            <a:r>
              <a:rPr lang="en-US" sz="2400"/>
              <a:t>calendar manager: automatically schedule meeting times?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Search Length</a:t>
            </a:r>
          </a:p>
        </p:txBody>
      </p:sp>
      <p:sp>
        <p:nvSpPr>
          <p:cNvPr id="185446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1266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   Rank</a:t>
            </a:r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Relevant</a:t>
            </a:r>
          </a:p>
        </p:txBody>
      </p:sp>
      <p:graphicFrame>
        <p:nvGraphicFramePr>
          <p:cNvPr id="1854468" name="Object 4"/>
          <p:cNvGraphicFramePr>
            <a:graphicFrameLocks noChangeAspect="1"/>
          </p:cNvGraphicFramePr>
          <p:nvPr/>
        </p:nvGraphicFramePr>
        <p:xfrm>
          <a:off x="304800" y="2667000"/>
          <a:ext cx="86106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45" name="Equation" r:id="rId4" imgW="4331096" imgH="1600596" progId="Equation.3">
                  <p:embed/>
                </p:oleObj>
              </mc:Choice>
              <mc:Fallback>
                <p:oleObj name="Equation" r:id="rId4" imgW="4331096" imgH="16005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8610600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469" name="Group 5"/>
          <p:cNvGraphicFramePr>
            <a:graphicFrameLocks noGrp="1"/>
          </p:cNvGraphicFramePr>
          <p:nvPr/>
        </p:nvGraphicFramePr>
        <p:xfrm>
          <a:off x="1524000" y="1219200"/>
          <a:ext cx="7391400" cy="1036319"/>
        </p:xfrm>
        <a:graphic>
          <a:graphicData uri="http://schemas.openxmlformats.org/drawingml/2006/table">
            <a:tbl>
              <a:tblPr/>
              <a:tblGrid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  <a:gridCol w="369888"/>
                <a:gridCol w="369887"/>
                <a:gridCol w="368300"/>
                <a:gridCol w="369888"/>
                <a:gridCol w="3698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17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Systems</a:t>
            </a:r>
          </a:p>
        </p:txBody>
      </p:sp>
      <p:sp>
        <p:nvSpPr>
          <p:cNvPr id="1717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Systems</a:t>
            </a:r>
          </a:p>
          <a:p>
            <a:pPr lvl="1"/>
            <a:r>
              <a:rPr lang="en-US"/>
              <a:t>Newsweeder</a:t>
            </a:r>
          </a:p>
          <a:p>
            <a:pPr lvl="1"/>
            <a:r>
              <a:rPr lang="en-US"/>
              <a:t>Letizia</a:t>
            </a:r>
          </a:p>
          <a:p>
            <a:pPr lvl="1"/>
            <a:r>
              <a:rPr lang="en-US"/>
              <a:t>WebWatcher</a:t>
            </a:r>
          </a:p>
          <a:p>
            <a:pPr lvl="1"/>
            <a:r>
              <a:rPr lang="en-US"/>
              <a:t>Syskill and Webert</a:t>
            </a:r>
          </a:p>
          <a:p>
            <a:r>
              <a:rPr lang="en-US"/>
              <a:t>Vary according to</a:t>
            </a:r>
          </a:p>
          <a:p>
            <a:pPr lvl="1"/>
            <a:r>
              <a:rPr lang="en-US"/>
              <a:t>User states topic or not</a:t>
            </a:r>
          </a:p>
          <a:p>
            <a:pPr lvl="1"/>
            <a:r>
              <a:rPr lang="en-US"/>
              <a:t>User rates pages or not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NewsWeeder (Lang &amp; Mitchell)</a:t>
            </a:r>
          </a:p>
        </p:txBody>
      </p:sp>
      <p:sp>
        <p:nvSpPr>
          <p:cNvPr id="1718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A netnews-filtering system </a:t>
            </a:r>
          </a:p>
          <a:p>
            <a:r>
              <a:rPr lang="en-US"/>
              <a:t>Allows the user to rate each article read from one to five</a:t>
            </a:r>
          </a:p>
          <a:p>
            <a:r>
              <a:rPr lang="en-US"/>
              <a:t>Learns a user profile based on these ratings </a:t>
            </a:r>
          </a:p>
          <a:p>
            <a:r>
              <a:rPr lang="en-US"/>
              <a:t> Use this profile to find unread news that interests the user.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Letizia </a:t>
            </a:r>
            <a:r>
              <a:rPr lang="en-US" sz="3200"/>
              <a:t>(Lieberman 95)</a:t>
            </a:r>
            <a:endParaRPr lang="en-US"/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1788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Recommends web pages during browsing based on user profile</a:t>
            </a:r>
          </a:p>
          <a:p>
            <a:pPr>
              <a:lnSpc>
                <a:spcPct val="90000"/>
              </a:lnSpc>
            </a:pPr>
            <a:r>
              <a:rPr lang="en-US" sz="2400"/>
              <a:t>Learns user profile using simple heuristics </a:t>
            </a:r>
          </a:p>
          <a:p>
            <a:pPr>
              <a:lnSpc>
                <a:spcPct val="90000"/>
              </a:lnSpc>
            </a:pPr>
            <a:r>
              <a:rPr lang="en-US" sz="2400"/>
              <a:t>Passive observation, recommend on request</a:t>
            </a:r>
          </a:p>
          <a:p>
            <a:pPr>
              <a:lnSpc>
                <a:spcPct val="90000"/>
              </a:lnSpc>
            </a:pPr>
            <a:r>
              <a:rPr lang="en-US" sz="2400"/>
              <a:t>Provides </a:t>
            </a:r>
            <a:r>
              <a:rPr lang="en-US" sz="2400" i="1"/>
              <a:t>relative</a:t>
            </a:r>
            <a:r>
              <a:rPr lang="en-US" sz="2400"/>
              <a:t> ordering of link</a:t>
            </a:r>
            <a:r>
              <a:rPr lang="en-US" sz="2800"/>
              <a:t> </a:t>
            </a:r>
            <a:r>
              <a:rPr lang="en-US" sz="2400"/>
              <a:t>interestingness</a:t>
            </a:r>
          </a:p>
          <a:p>
            <a:pPr>
              <a:lnSpc>
                <a:spcPct val="90000"/>
              </a:lnSpc>
            </a:pPr>
            <a:r>
              <a:rPr lang="en-US" sz="2400"/>
              <a:t>Assumes recommendations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near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current</a:t>
            </a:r>
            <a:r>
              <a:rPr lang="en-US" sz="2800"/>
              <a:t> </a:t>
            </a:r>
            <a:r>
              <a:rPr lang="en-US" sz="2400"/>
              <a:t>page</a:t>
            </a:r>
            <a:r>
              <a:rPr lang="en-US" sz="2800"/>
              <a:t> </a:t>
            </a:r>
            <a:r>
              <a:rPr lang="en-US" sz="2400"/>
              <a:t>are more valuable than others</a:t>
            </a:r>
            <a:endParaRPr lang="en-US" sz="28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719300" name="Oval 4"/>
          <p:cNvSpPr>
            <a:spLocks noChangeArrowheads="1"/>
          </p:cNvSpPr>
          <p:nvPr/>
        </p:nvSpPr>
        <p:spPr bwMode="auto">
          <a:xfrm>
            <a:off x="2286000" y="1524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1" name="Oval 5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2" name="Oval 6"/>
          <p:cNvSpPr>
            <a:spLocks noChangeArrowheads="1"/>
          </p:cNvSpPr>
          <p:nvPr/>
        </p:nvSpPr>
        <p:spPr bwMode="auto">
          <a:xfrm>
            <a:off x="2286000" y="2057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3" name="Oval 7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4" name="Oval 8"/>
          <p:cNvSpPr>
            <a:spLocks noChangeArrowheads="1"/>
          </p:cNvSpPr>
          <p:nvPr/>
        </p:nvSpPr>
        <p:spPr bwMode="auto">
          <a:xfrm>
            <a:off x="1905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5" name="Oval 9"/>
          <p:cNvSpPr>
            <a:spLocks noChangeArrowheads="1"/>
          </p:cNvSpPr>
          <p:nvPr/>
        </p:nvSpPr>
        <p:spPr bwMode="auto">
          <a:xfrm>
            <a:off x="2286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6" name="Oval 10"/>
          <p:cNvSpPr>
            <a:spLocks noChangeArrowheads="1"/>
          </p:cNvSpPr>
          <p:nvPr/>
        </p:nvSpPr>
        <p:spPr bwMode="auto">
          <a:xfrm>
            <a:off x="2667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7" name="Oval 11"/>
          <p:cNvSpPr>
            <a:spLocks noChangeArrowheads="1"/>
          </p:cNvSpPr>
          <p:nvPr/>
        </p:nvSpPr>
        <p:spPr bwMode="auto">
          <a:xfrm>
            <a:off x="1905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8" name="Oval 12"/>
          <p:cNvSpPr>
            <a:spLocks noChangeArrowheads="1"/>
          </p:cNvSpPr>
          <p:nvPr/>
        </p:nvSpPr>
        <p:spPr bwMode="auto">
          <a:xfrm>
            <a:off x="2286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9" name="Oval 13"/>
          <p:cNvSpPr>
            <a:spLocks noChangeArrowheads="1"/>
          </p:cNvSpPr>
          <p:nvPr/>
        </p:nvSpPr>
        <p:spPr bwMode="auto">
          <a:xfrm>
            <a:off x="2667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0" name="Oval 14"/>
          <p:cNvSpPr>
            <a:spLocks noChangeArrowheads="1"/>
          </p:cNvSpPr>
          <p:nvPr/>
        </p:nvSpPr>
        <p:spPr bwMode="auto">
          <a:xfrm>
            <a:off x="3048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1" name="Oval 15"/>
          <p:cNvSpPr>
            <a:spLocks noChangeArrowheads="1"/>
          </p:cNvSpPr>
          <p:nvPr/>
        </p:nvSpPr>
        <p:spPr bwMode="auto">
          <a:xfrm>
            <a:off x="3429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2" name="Oval 16"/>
          <p:cNvSpPr>
            <a:spLocks noChangeArrowheads="1"/>
          </p:cNvSpPr>
          <p:nvPr/>
        </p:nvSpPr>
        <p:spPr bwMode="auto">
          <a:xfrm>
            <a:off x="1143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3" name="Oval 17"/>
          <p:cNvSpPr>
            <a:spLocks noChangeArrowheads="1"/>
          </p:cNvSpPr>
          <p:nvPr/>
        </p:nvSpPr>
        <p:spPr bwMode="auto">
          <a:xfrm>
            <a:off x="1524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4" name="Oval 18"/>
          <p:cNvSpPr>
            <a:spLocks noChangeArrowheads="1"/>
          </p:cNvSpPr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5" name="Oval 19"/>
          <p:cNvSpPr>
            <a:spLocks noChangeArrowheads="1"/>
          </p:cNvSpPr>
          <p:nvPr/>
        </p:nvSpPr>
        <p:spPr bwMode="auto">
          <a:xfrm>
            <a:off x="3429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6" name="Oval 20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7" name="Oval 21"/>
          <p:cNvSpPr>
            <a:spLocks noChangeArrowheads="1"/>
          </p:cNvSpPr>
          <p:nvPr/>
        </p:nvSpPr>
        <p:spPr bwMode="auto">
          <a:xfrm>
            <a:off x="762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8" name="Oval 22"/>
          <p:cNvSpPr>
            <a:spLocks noChangeArrowheads="1"/>
          </p:cNvSpPr>
          <p:nvPr/>
        </p:nvSpPr>
        <p:spPr bwMode="auto">
          <a:xfrm>
            <a:off x="1143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19" name="Oval 23"/>
          <p:cNvSpPr>
            <a:spLocks noChangeArrowheads="1"/>
          </p:cNvSpPr>
          <p:nvPr/>
        </p:nvSpPr>
        <p:spPr bwMode="auto">
          <a:xfrm>
            <a:off x="1524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0" name="Line 24"/>
          <p:cNvSpPr>
            <a:spLocks noChangeShapeType="1"/>
          </p:cNvSpPr>
          <p:nvPr/>
        </p:nvSpPr>
        <p:spPr bwMode="auto">
          <a:xfrm flipH="1">
            <a:off x="1981200" y="1676400"/>
            <a:ext cx="3048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1" name="Line 25"/>
          <p:cNvSpPr>
            <a:spLocks noChangeShapeType="1"/>
          </p:cNvSpPr>
          <p:nvPr/>
        </p:nvSpPr>
        <p:spPr bwMode="auto">
          <a:xfrm>
            <a:off x="2362200" y="1676400"/>
            <a:ext cx="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2" name="Line 26"/>
          <p:cNvSpPr>
            <a:spLocks noChangeShapeType="1"/>
          </p:cNvSpPr>
          <p:nvPr/>
        </p:nvSpPr>
        <p:spPr bwMode="auto">
          <a:xfrm>
            <a:off x="2362200" y="2209800"/>
            <a:ext cx="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3" name="Line 27"/>
          <p:cNvSpPr>
            <a:spLocks noChangeShapeType="1"/>
          </p:cNvSpPr>
          <p:nvPr/>
        </p:nvSpPr>
        <p:spPr bwMode="auto">
          <a:xfrm>
            <a:off x="2362200" y="2743200"/>
            <a:ext cx="0" cy="457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4" name="Line 28"/>
          <p:cNvSpPr>
            <a:spLocks noChangeShapeType="1"/>
          </p:cNvSpPr>
          <p:nvPr/>
        </p:nvSpPr>
        <p:spPr bwMode="auto">
          <a:xfrm flipH="1">
            <a:off x="838200" y="2743200"/>
            <a:ext cx="30480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5" name="Line 29"/>
          <p:cNvSpPr>
            <a:spLocks noChangeShapeType="1"/>
          </p:cNvSpPr>
          <p:nvPr/>
        </p:nvSpPr>
        <p:spPr bwMode="auto">
          <a:xfrm>
            <a:off x="2438400" y="1676400"/>
            <a:ext cx="30480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6" name="Line 30"/>
          <p:cNvSpPr>
            <a:spLocks noChangeShapeType="1"/>
          </p:cNvSpPr>
          <p:nvPr/>
        </p:nvSpPr>
        <p:spPr bwMode="auto">
          <a:xfrm>
            <a:off x="2438400" y="2209800"/>
            <a:ext cx="30480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7" name="Line 31"/>
          <p:cNvSpPr>
            <a:spLocks noChangeShapeType="1"/>
          </p:cNvSpPr>
          <p:nvPr/>
        </p:nvSpPr>
        <p:spPr bwMode="auto">
          <a:xfrm flipH="1">
            <a:off x="1219200" y="2133600"/>
            <a:ext cx="6858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8" name="Line 32"/>
          <p:cNvSpPr>
            <a:spLocks noChangeShapeType="1"/>
          </p:cNvSpPr>
          <p:nvPr/>
        </p:nvSpPr>
        <p:spPr bwMode="auto">
          <a:xfrm flipH="1">
            <a:off x="1600200" y="2133600"/>
            <a:ext cx="3810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29" name="Line 33"/>
          <p:cNvSpPr>
            <a:spLocks noChangeShapeType="1"/>
          </p:cNvSpPr>
          <p:nvPr/>
        </p:nvSpPr>
        <p:spPr bwMode="auto">
          <a:xfrm>
            <a:off x="1219200" y="2743200"/>
            <a:ext cx="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0" name="Line 34"/>
          <p:cNvSpPr>
            <a:spLocks noChangeShapeType="1"/>
          </p:cNvSpPr>
          <p:nvPr/>
        </p:nv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1" name="Line 35"/>
          <p:cNvSpPr>
            <a:spLocks noChangeShapeType="1"/>
          </p:cNvSpPr>
          <p:nvPr/>
        </p:nvSpPr>
        <p:spPr bwMode="auto">
          <a:xfrm>
            <a:off x="1981200" y="2743200"/>
            <a:ext cx="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2" name="Line 36"/>
          <p:cNvSpPr>
            <a:spLocks noChangeShapeType="1"/>
          </p:cNvSpPr>
          <p:nvPr/>
        </p:nvSpPr>
        <p:spPr bwMode="auto">
          <a:xfrm>
            <a:off x="2743200" y="2743200"/>
            <a:ext cx="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3" name="Line 37"/>
          <p:cNvSpPr>
            <a:spLocks noChangeShapeType="1"/>
          </p:cNvSpPr>
          <p:nvPr/>
        </p:nvSpPr>
        <p:spPr bwMode="auto">
          <a:xfrm>
            <a:off x="2819400" y="2743200"/>
            <a:ext cx="30480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4" name="Line 38"/>
          <p:cNvSpPr>
            <a:spLocks noChangeShapeType="1"/>
          </p:cNvSpPr>
          <p:nvPr/>
        </p:nvSpPr>
        <p:spPr bwMode="auto">
          <a:xfrm>
            <a:off x="2819400" y="2209800"/>
            <a:ext cx="68580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5" name="Line 39"/>
          <p:cNvSpPr>
            <a:spLocks noChangeShapeType="1"/>
          </p:cNvSpPr>
          <p:nvPr/>
        </p:nvSpPr>
        <p:spPr bwMode="auto">
          <a:xfrm>
            <a:off x="2819400" y="2209800"/>
            <a:ext cx="22860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6" name="Line 40"/>
          <p:cNvSpPr>
            <a:spLocks noChangeShapeType="1"/>
          </p:cNvSpPr>
          <p:nvPr/>
        </p:nvSpPr>
        <p:spPr bwMode="auto">
          <a:xfrm>
            <a:off x="3581400" y="2743200"/>
            <a:ext cx="30480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7" name="Line 41"/>
          <p:cNvSpPr>
            <a:spLocks noChangeShapeType="1"/>
          </p:cNvSpPr>
          <p:nvPr/>
        </p:nvSpPr>
        <p:spPr bwMode="auto">
          <a:xfrm>
            <a:off x="3200400" y="2743200"/>
            <a:ext cx="228600" cy="381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8" name="Line 42"/>
          <p:cNvSpPr>
            <a:spLocks noChangeShapeType="1"/>
          </p:cNvSpPr>
          <p:nvPr/>
        </p:nvSpPr>
        <p:spPr bwMode="auto">
          <a:xfrm>
            <a:off x="1981200" y="2209800"/>
            <a:ext cx="0" cy="381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39" name="Line 43"/>
          <p:cNvSpPr>
            <a:spLocks noChangeShapeType="1"/>
          </p:cNvSpPr>
          <p:nvPr/>
        </p:nvSpPr>
        <p:spPr bwMode="auto">
          <a:xfrm>
            <a:off x="1981200" y="2133600"/>
            <a:ext cx="3048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40" name="Text Box 44"/>
          <p:cNvSpPr txBox="1">
            <a:spLocks noChangeArrowheads="1"/>
          </p:cNvSpPr>
          <p:nvPr/>
        </p:nvSpPr>
        <p:spPr bwMode="auto">
          <a:xfrm>
            <a:off x="1206500" y="2057400"/>
            <a:ext cx="54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Comic Sans MS" charset="0"/>
              </a:rPr>
              <a:t>user</a:t>
            </a:r>
          </a:p>
        </p:txBody>
      </p:sp>
      <p:sp>
        <p:nvSpPr>
          <p:cNvPr id="1719341" name="Text Box 45"/>
          <p:cNvSpPr txBox="1">
            <a:spLocks noChangeArrowheads="1"/>
          </p:cNvSpPr>
          <p:nvPr/>
        </p:nvSpPr>
        <p:spPr bwMode="auto">
          <a:xfrm>
            <a:off x="3048000" y="2133600"/>
            <a:ext cx="700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Comic Sans MS" charset="0"/>
              </a:rPr>
              <a:t>letizia</a:t>
            </a:r>
          </a:p>
        </p:txBody>
      </p:sp>
      <p:sp>
        <p:nvSpPr>
          <p:cNvPr id="1719342" name="Rectangle 46"/>
          <p:cNvSpPr>
            <a:spLocks noChangeArrowheads="1"/>
          </p:cNvSpPr>
          <p:nvPr/>
        </p:nvSpPr>
        <p:spPr bwMode="auto">
          <a:xfrm>
            <a:off x="4343400" y="2971800"/>
            <a:ext cx="1143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43" name="Text Box 47"/>
          <p:cNvSpPr txBox="1">
            <a:spLocks noChangeArrowheads="1"/>
          </p:cNvSpPr>
          <p:nvPr/>
        </p:nvSpPr>
        <p:spPr bwMode="auto">
          <a:xfrm>
            <a:off x="4343400" y="2971800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Comic Sans MS" charset="0"/>
              </a:rPr>
              <a:t>user profile</a:t>
            </a:r>
          </a:p>
        </p:txBody>
      </p:sp>
      <p:sp>
        <p:nvSpPr>
          <p:cNvPr id="1719344" name="Rectangle 48"/>
          <p:cNvSpPr>
            <a:spLocks noChangeArrowheads="1"/>
          </p:cNvSpPr>
          <p:nvPr/>
        </p:nvSpPr>
        <p:spPr bwMode="auto">
          <a:xfrm>
            <a:off x="4359275" y="2438400"/>
            <a:ext cx="1143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45" name="Text Box 49"/>
          <p:cNvSpPr txBox="1">
            <a:spLocks noChangeArrowheads="1"/>
          </p:cNvSpPr>
          <p:nvPr/>
        </p:nvSpPr>
        <p:spPr bwMode="auto">
          <a:xfrm>
            <a:off x="4359275" y="2438400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Comic Sans MS" charset="0"/>
              </a:rPr>
              <a:t>heuristics</a:t>
            </a:r>
          </a:p>
        </p:txBody>
      </p:sp>
      <p:grpSp>
        <p:nvGrpSpPr>
          <p:cNvPr id="1719346" name="Group 50"/>
          <p:cNvGrpSpPr>
            <a:grpSpLocks/>
          </p:cNvGrpSpPr>
          <p:nvPr/>
        </p:nvGrpSpPr>
        <p:grpSpPr bwMode="auto">
          <a:xfrm>
            <a:off x="4359275" y="1447800"/>
            <a:ext cx="1143000" cy="762000"/>
            <a:chOff x="3984" y="1056"/>
            <a:chExt cx="1536" cy="768"/>
          </a:xfrm>
        </p:grpSpPr>
        <p:sp>
          <p:nvSpPr>
            <p:cNvPr id="1719347" name="Oval 51"/>
            <p:cNvSpPr>
              <a:spLocks noChangeArrowheads="1"/>
            </p:cNvSpPr>
            <p:nvPr/>
          </p:nvSpPr>
          <p:spPr bwMode="auto">
            <a:xfrm>
              <a:off x="4704" y="1056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48" name="Oval 52"/>
            <p:cNvSpPr>
              <a:spLocks noChangeArrowheads="1"/>
            </p:cNvSpPr>
            <p:nvPr/>
          </p:nvSpPr>
          <p:spPr bwMode="auto">
            <a:xfrm>
              <a:off x="4464" y="1392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49" name="Oval 53"/>
            <p:cNvSpPr>
              <a:spLocks noChangeArrowheads="1"/>
            </p:cNvSpPr>
            <p:nvPr/>
          </p:nvSpPr>
          <p:spPr bwMode="auto">
            <a:xfrm>
              <a:off x="4704" y="1392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0" name="Oval 54"/>
            <p:cNvSpPr>
              <a:spLocks noChangeArrowheads="1"/>
            </p:cNvSpPr>
            <p:nvPr/>
          </p:nvSpPr>
          <p:spPr bwMode="auto">
            <a:xfrm>
              <a:off x="4944" y="1392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1" name="Oval 55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2" name="Oval 56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3" name="Oval 57"/>
            <p:cNvSpPr>
              <a:spLocks noChangeArrowheads="1"/>
            </p:cNvSpPr>
            <p:nvPr/>
          </p:nvSpPr>
          <p:spPr bwMode="auto">
            <a:xfrm>
              <a:off x="494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4" name="Oval 58"/>
            <p:cNvSpPr>
              <a:spLocks noChangeArrowheads="1"/>
            </p:cNvSpPr>
            <p:nvPr/>
          </p:nvSpPr>
          <p:spPr bwMode="auto">
            <a:xfrm>
              <a:off x="518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5" name="Oval 59"/>
            <p:cNvSpPr>
              <a:spLocks noChangeArrowheads="1"/>
            </p:cNvSpPr>
            <p:nvPr/>
          </p:nvSpPr>
          <p:spPr bwMode="auto">
            <a:xfrm>
              <a:off x="542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6" name="Oval 60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7" name="Oval 61"/>
            <p:cNvSpPr>
              <a:spLocks noChangeArrowheads="1"/>
            </p:cNvSpPr>
            <p:nvPr/>
          </p:nvSpPr>
          <p:spPr bwMode="auto">
            <a:xfrm>
              <a:off x="4224" y="17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8" name="Line 62"/>
            <p:cNvSpPr>
              <a:spLocks noChangeShapeType="1"/>
            </p:cNvSpPr>
            <p:nvPr/>
          </p:nvSpPr>
          <p:spPr bwMode="auto">
            <a:xfrm flipH="1">
              <a:off x="4512" y="1152"/>
              <a:ext cx="192" cy="24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9" name="Line 63"/>
            <p:cNvSpPr>
              <a:spLocks noChangeShapeType="1"/>
            </p:cNvSpPr>
            <p:nvPr/>
          </p:nvSpPr>
          <p:spPr bwMode="auto">
            <a:xfrm>
              <a:off x="4752" y="1152"/>
              <a:ext cx="1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0" name="Line 64"/>
            <p:cNvSpPr>
              <a:spLocks noChangeShapeType="1"/>
            </p:cNvSpPr>
            <p:nvPr/>
          </p:nvSpPr>
          <p:spPr bwMode="auto">
            <a:xfrm>
              <a:off x="4752" y="1488"/>
              <a:ext cx="1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1" name="Line 65"/>
            <p:cNvSpPr>
              <a:spLocks noChangeShapeType="1"/>
            </p:cNvSpPr>
            <p:nvPr/>
          </p:nvSpPr>
          <p:spPr bwMode="auto">
            <a:xfrm>
              <a:off x="4800" y="1152"/>
              <a:ext cx="192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2" name="Line 66"/>
            <p:cNvSpPr>
              <a:spLocks noChangeShapeType="1"/>
            </p:cNvSpPr>
            <p:nvPr/>
          </p:nvSpPr>
          <p:spPr bwMode="auto">
            <a:xfrm>
              <a:off x="4800" y="1488"/>
              <a:ext cx="192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3" name="Line 67"/>
            <p:cNvSpPr>
              <a:spLocks noChangeShapeType="1"/>
            </p:cNvSpPr>
            <p:nvPr/>
          </p:nvSpPr>
          <p:spPr bwMode="auto">
            <a:xfrm flipH="1">
              <a:off x="4032" y="1440"/>
              <a:ext cx="432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4" name="Line 68"/>
            <p:cNvSpPr>
              <a:spLocks noChangeShapeType="1"/>
            </p:cNvSpPr>
            <p:nvPr/>
          </p:nvSpPr>
          <p:spPr bwMode="auto">
            <a:xfrm flipH="1">
              <a:off x="4272" y="1440"/>
              <a:ext cx="240" cy="28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5" name="Line 69"/>
            <p:cNvSpPr>
              <a:spLocks noChangeShapeType="1"/>
            </p:cNvSpPr>
            <p:nvPr/>
          </p:nvSpPr>
          <p:spPr bwMode="auto">
            <a:xfrm>
              <a:off x="5040" y="1488"/>
              <a:ext cx="432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6" name="Line 70"/>
            <p:cNvSpPr>
              <a:spLocks noChangeShapeType="1"/>
            </p:cNvSpPr>
            <p:nvPr/>
          </p:nvSpPr>
          <p:spPr bwMode="auto">
            <a:xfrm>
              <a:off x="5040" y="1488"/>
              <a:ext cx="144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7" name="Line 71"/>
            <p:cNvSpPr>
              <a:spLocks noChangeShapeType="1"/>
            </p:cNvSpPr>
            <p:nvPr/>
          </p:nvSpPr>
          <p:spPr bwMode="auto">
            <a:xfrm>
              <a:off x="4512" y="1488"/>
              <a:ext cx="1" cy="24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68" name="Line 72"/>
            <p:cNvSpPr>
              <a:spLocks noChangeShapeType="1"/>
            </p:cNvSpPr>
            <p:nvPr/>
          </p:nvSpPr>
          <p:spPr bwMode="auto">
            <a:xfrm>
              <a:off x="4512" y="1440"/>
              <a:ext cx="192" cy="28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9369" name="Line 73"/>
          <p:cNvSpPr>
            <a:spLocks noChangeShapeType="1"/>
          </p:cNvSpPr>
          <p:nvPr/>
        </p:nvSpPr>
        <p:spPr bwMode="auto">
          <a:xfrm>
            <a:off x="5578475" y="1905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70" name="Line 74"/>
          <p:cNvSpPr>
            <a:spLocks noChangeShapeType="1"/>
          </p:cNvSpPr>
          <p:nvPr/>
        </p:nvSpPr>
        <p:spPr bwMode="auto">
          <a:xfrm>
            <a:off x="5578475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71" name="Line 75"/>
          <p:cNvSpPr>
            <a:spLocks noChangeShapeType="1"/>
          </p:cNvSpPr>
          <p:nvPr/>
        </p:nvSpPr>
        <p:spPr bwMode="auto">
          <a:xfrm flipV="1">
            <a:off x="5578475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72" name="Rectangle 76"/>
          <p:cNvSpPr>
            <a:spLocks noChangeArrowheads="1"/>
          </p:cNvSpPr>
          <p:nvPr/>
        </p:nvSpPr>
        <p:spPr bwMode="auto">
          <a:xfrm>
            <a:off x="6416675" y="2438400"/>
            <a:ext cx="160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73" name="Text Box 77"/>
          <p:cNvSpPr txBox="1">
            <a:spLocks noChangeArrowheads="1"/>
          </p:cNvSpPr>
          <p:nvPr/>
        </p:nvSpPr>
        <p:spPr bwMode="auto">
          <a:xfrm>
            <a:off x="6416675" y="2438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400">
                <a:latin typeface="Comic Sans MS" charset="0"/>
              </a:rPr>
              <a:t>recommendations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20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Letizia (Lieberman 95)</a:t>
            </a:r>
          </a:p>
        </p:txBody>
      </p:sp>
      <p:sp>
        <p:nvSpPr>
          <p:cNvPr id="1720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Infers user preferences from behavior</a:t>
            </a:r>
          </a:p>
          <a:p>
            <a:r>
              <a:rPr lang="en-US" sz="2800"/>
              <a:t>Interesting pages</a:t>
            </a:r>
          </a:p>
          <a:p>
            <a:pPr lvl="1"/>
            <a:r>
              <a:rPr lang="en-US" sz="2400"/>
              <a:t>record in hot list</a:t>
            </a:r>
          </a:p>
          <a:p>
            <a:pPr lvl="1"/>
            <a:r>
              <a:rPr lang="en-US" sz="2400"/>
              <a:t>save as a file</a:t>
            </a:r>
          </a:p>
          <a:p>
            <a:pPr lvl="1"/>
            <a:r>
              <a:rPr lang="en-US" sz="2400"/>
              <a:t>follow several links from pages</a:t>
            </a:r>
          </a:p>
          <a:p>
            <a:pPr lvl="1"/>
            <a:r>
              <a:rPr lang="en-US" sz="2400"/>
              <a:t>returning several times to a document</a:t>
            </a:r>
          </a:p>
          <a:p>
            <a:r>
              <a:rPr lang="en-US" sz="2800"/>
              <a:t>Not Interesting</a:t>
            </a:r>
          </a:p>
          <a:p>
            <a:pPr lvl="1"/>
            <a:r>
              <a:rPr lang="en-US" sz="2400"/>
              <a:t>spend a short time on document</a:t>
            </a:r>
          </a:p>
          <a:p>
            <a:pPr lvl="1"/>
            <a:r>
              <a:rPr lang="en-US" sz="2400"/>
              <a:t>return to previous document without following links</a:t>
            </a:r>
          </a:p>
          <a:p>
            <a:pPr lvl="1"/>
            <a:r>
              <a:rPr lang="en-US" sz="2400"/>
              <a:t>passing over a link to document (selecting links above and below document)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WebWatcher (Freitag et al.)</a:t>
            </a:r>
          </a:p>
        </p:txBody>
      </p:sp>
      <p:sp>
        <p:nvSpPr>
          <p:cNvPr id="1722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"tour guide" agent for the WWW. </a:t>
            </a:r>
          </a:p>
          <a:p>
            <a:pPr lvl="1"/>
            <a:r>
              <a:rPr lang="en-US"/>
              <a:t>User tells it what kind of information is wanted</a:t>
            </a:r>
          </a:p>
          <a:p>
            <a:pPr lvl="1"/>
            <a:r>
              <a:rPr lang="en-US"/>
              <a:t>System tracks web actions</a:t>
            </a:r>
          </a:p>
          <a:p>
            <a:pPr lvl="1"/>
            <a:r>
              <a:rPr lang="en-US"/>
              <a:t>Highlights hyperlinks that it computes will be of interest. </a:t>
            </a:r>
          </a:p>
          <a:p>
            <a:r>
              <a:rPr lang="en-US"/>
              <a:t>Strategy for giving advice is learned from feedback from earlier tours. </a:t>
            </a:r>
          </a:p>
          <a:p>
            <a:pPr lvl="1"/>
            <a:r>
              <a:rPr lang="en-US"/>
              <a:t>Uses WINNOW as a learning algorithm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3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500"/>
            <a:ext cx="6680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2339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844800"/>
            <a:ext cx="67437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2339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6680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1628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600"/>
              <a:t>Syskill &amp; Webert </a:t>
            </a:r>
            <a:r>
              <a:rPr lang="en-US" sz="2000"/>
              <a:t>(Pazzani et al 96)</a:t>
            </a:r>
            <a:endParaRPr lang="en-US" sz="3200"/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1628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/>
              <a:t>User defines topic page for each topic</a:t>
            </a:r>
          </a:p>
          <a:p>
            <a:pPr>
              <a:lnSpc>
                <a:spcPct val="90000"/>
              </a:lnSpc>
            </a:pPr>
            <a:r>
              <a:rPr lang="en-US" sz="2800"/>
              <a:t>User rates pages (cold or hot)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Syskill &amp; Webert </a:t>
            </a:r>
            <a:r>
              <a:rPr lang="en-US" sz="2800"/>
              <a:t>creates profile with Bayesian classifier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accurate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incremental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probabilities can be used for ranking of documents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operates on same data structure</a:t>
            </a:r>
            <a:r>
              <a:rPr lang="en-US"/>
              <a:t> </a:t>
            </a:r>
            <a:r>
              <a:rPr lang="en-US" sz="2400"/>
              <a:t>as picking</a:t>
            </a:r>
            <a:r>
              <a:rPr lang="en-US"/>
              <a:t> </a:t>
            </a:r>
            <a:r>
              <a:rPr lang="en-US" sz="2400"/>
              <a:t>informative features	</a:t>
            </a:r>
          </a:p>
          <a:p>
            <a:pPr>
              <a:lnSpc>
                <a:spcPct val="80000"/>
              </a:lnSpc>
            </a:pPr>
            <a:r>
              <a:rPr lang="en-US" sz="2800"/>
              <a:t>Syskill &amp; Webert rates unseen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Rating Pages</a:t>
            </a:r>
          </a:p>
        </p:txBody>
      </p:sp>
      <p:pic>
        <p:nvPicPr>
          <p:cNvPr id="1725443" name="Picture 3" descr="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009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</a:t>
            </a:r>
          </a:p>
        </p:txBody>
      </p:sp>
      <p:sp>
        <p:nvSpPr>
          <p:cNvPr id="1726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work for user and application writer</a:t>
            </a:r>
          </a:p>
          <a:p>
            <a:pPr lvl="1"/>
            <a:r>
              <a:rPr lang="en-US"/>
              <a:t>compare w/ other agent approaches</a:t>
            </a:r>
          </a:p>
          <a:p>
            <a:pPr lvl="2"/>
            <a:r>
              <a:rPr lang="en-US"/>
              <a:t>no user programming</a:t>
            </a:r>
          </a:p>
          <a:p>
            <a:pPr lvl="2"/>
            <a:r>
              <a:rPr lang="en-US"/>
              <a:t>significant a priori domain-specific and user knowledge not required</a:t>
            </a:r>
          </a:p>
          <a:p>
            <a:r>
              <a:rPr lang="en-US"/>
              <a:t>Adaptive behavior</a:t>
            </a:r>
          </a:p>
          <a:p>
            <a:pPr lvl="1"/>
            <a:r>
              <a:rPr lang="en-US"/>
              <a:t>agent learns user behavior, preferences over time</a:t>
            </a:r>
          </a:p>
          <a:p>
            <a:r>
              <a:rPr lang="en-US"/>
              <a:t>Model built gradually</a:t>
            </a:r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of passiveness</a:t>
            </a:r>
          </a:p>
        </p:txBody>
      </p:sp>
      <p:sp>
        <p:nvSpPr>
          <p:cNvPr id="1727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Weak heuristics</a:t>
            </a:r>
          </a:p>
          <a:p>
            <a:pPr lvl="1"/>
            <a:r>
              <a:rPr lang="en-US"/>
              <a:t>click through multiple uninteresting pages en route to interestingness</a:t>
            </a:r>
          </a:p>
          <a:p>
            <a:pPr lvl="1"/>
            <a:r>
              <a:rPr lang="en-US"/>
              <a:t>user browses to uninteresting page, heads to nefeli for a coffee</a:t>
            </a:r>
          </a:p>
          <a:p>
            <a:pPr lvl="1"/>
            <a:r>
              <a:rPr lang="en-US"/>
              <a:t>hierarchies tend to get more hits near root</a:t>
            </a:r>
          </a:p>
          <a:p>
            <a:r>
              <a:rPr lang="en-US"/>
              <a:t>No ability to fine-tune profile or express interest without visiting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appropriate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pages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5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Search Length</a:t>
            </a:r>
          </a:p>
        </p:txBody>
      </p:sp>
      <p:graphicFrame>
        <p:nvGraphicFramePr>
          <p:cNvPr id="1856515" name="Object 3"/>
          <p:cNvGraphicFramePr>
            <a:graphicFrameLocks noChangeAspect="1"/>
          </p:cNvGraphicFramePr>
          <p:nvPr/>
        </p:nvGraphicFramePr>
        <p:xfrm>
          <a:off x="1066800" y="1600200"/>
          <a:ext cx="716280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38" name="Equation" r:id="rId4" imgW="3010296" imgH="1346596" progId="Equation.3">
                  <p:embed/>
                </p:oleObj>
              </mc:Choice>
              <mc:Fallback>
                <p:oleObj name="Equation" r:id="rId4" imgW="3010296" imgH="13465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162800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6516" name="Object 4"/>
          <p:cNvGraphicFramePr>
            <a:graphicFrameLocks noChangeAspect="1"/>
          </p:cNvGraphicFramePr>
          <p:nvPr/>
        </p:nvGraphicFramePr>
        <p:xfrm>
          <a:off x="914400" y="4953000"/>
          <a:ext cx="77724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39" name="Equation" r:id="rId6" imgW="3378596" imgH="609997" progId="Equation.3">
                  <p:embed/>
                </p:oleObj>
              </mc:Choice>
              <mc:Fallback>
                <p:oleObj name="Equation" r:id="rId6" imgW="3378596" imgH="6099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7772400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issues</a:t>
            </a:r>
          </a:p>
        </p:txBody>
      </p:sp>
      <p:sp>
        <p:nvSpPr>
          <p:cNvPr id="1728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far can passive observation get you?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what types of applications is passiveness sufficient?</a:t>
            </a:r>
          </a:p>
          <a:p>
            <a:pPr>
              <a:lnSpc>
                <a:spcPct val="90000"/>
              </a:lnSpc>
            </a:pPr>
            <a:r>
              <a:rPr lang="en-US" sz="2800"/>
              <a:t>Profiles are maintained internally and used only by the application.  some possibilities: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the user (e.g. fine tune profile) 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other applications (e.g. reinforce belief)?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other users/agents (e.g. collaborative filtering)?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web server (e.g. cnn.com custom news)?</a:t>
            </a:r>
          </a:p>
          <a:p>
            <a:pPr>
              <a:lnSpc>
                <a:spcPct val="90000"/>
              </a:lnSpc>
            </a:pPr>
            <a:r>
              <a:rPr lang="en-US" sz="2800"/>
              <a:t>Personalization vs. closed applications</a:t>
            </a:r>
          </a:p>
          <a:p>
            <a:pPr>
              <a:lnSpc>
                <a:spcPct val="90000"/>
              </a:lnSpc>
            </a:pPr>
            <a:r>
              <a:rPr lang="en-US" sz="2800"/>
              <a:t>Others?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29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Relevance Feedback on </a:t>
            </a:r>
            <a:br>
              <a:rPr lang="en-US" sz="3200"/>
            </a:br>
            <a:r>
              <a:rPr lang="en-US" sz="3200"/>
              <a:t>Non-Textual Information</a:t>
            </a:r>
          </a:p>
        </p:txBody>
      </p:sp>
      <p:sp>
        <p:nvSpPr>
          <p:cNvPr id="1729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Retrieval</a:t>
            </a:r>
          </a:p>
          <a:p>
            <a:r>
              <a:rPr lang="en-US"/>
              <a:t>Time-series Patterns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162800" cy="914400"/>
          </a:xfrm>
        </p:spPr>
        <p:txBody>
          <a:bodyPr/>
          <a:lstStyle/>
          <a:p>
            <a:r>
              <a:rPr lang="en-US"/>
              <a:t>MARS (Riu et al. 97)</a:t>
            </a:r>
          </a:p>
        </p:txBody>
      </p:sp>
      <p:pic>
        <p:nvPicPr>
          <p:cNvPr id="1730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33600"/>
            <a:ext cx="7162800" cy="4114800"/>
          </a:xfrm>
        </p:spPr>
      </p:pic>
      <p:sp>
        <p:nvSpPr>
          <p:cNvPr id="1730564" name="Rectangle 4"/>
          <p:cNvSpPr>
            <a:spLocks noChangeArrowheads="1"/>
          </p:cNvSpPr>
          <p:nvPr/>
        </p:nvSpPr>
        <p:spPr bwMode="auto">
          <a:xfrm>
            <a:off x="1219200" y="1219200"/>
            <a:ext cx="67770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5000"/>
              </a:lnSpc>
            </a:pPr>
            <a:r>
              <a:rPr lang="en-US" sz="2800"/>
              <a:t>Relevance feedback based on image similarity</a:t>
            </a:r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BlobWorld (Carson, et al.)</a:t>
            </a:r>
          </a:p>
        </p:txBody>
      </p:sp>
      <p:graphicFrame>
        <p:nvGraphicFramePr>
          <p:cNvPr id="1731587" name="Object 3"/>
          <p:cNvGraphicFramePr>
            <a:graphicFrameLocks noChangeAspect="1"/>
          </p:cNvGraphicFramePr>
          <p:nvPr/>
        </p:nvGraphicFramePr>
        <p:xfrm>
          <a:off x="1676400" y="762000"/>
          <a:ext cx="5889625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99" name="Photo Editor Photo" r:id="rId4" imgW="6752381" imgH="6628571" progId="MSPhotoEd.3">
                  <p:embed/>
                </p:oleObj>
              </mc:Choice>
              <mc:Fallback>
                <p:oleObj name="Photo Editor Photo" r:id="rId4" imgW="6752381" imgH="66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762000"/>
                        <a:ext cx="5889625" cy="578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Series R.F. (</a:t>
            </a:r>
            <a:r>
              <a:rPr lang="en-US" sz="2400"/>
              <a:t>Keogh &amp; Pazzani 98</a:t>
            </a:r>
            <a:r>
              <a:rPr lang="en-US" sz="3600"/>
              <a:t>)</a:t>
            </a:r>
          </a:p>
        </p:txBody>
      </p:sp>
      <p:pic>
        <p:nvPicPr>
          <p:cNvPr id="1732612" name="Picture 4" descr="relfeedbac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2592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2613" name="Picture 5" descr="relfeedbac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592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R.F. Systems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Standard Relevance Feedback</a:t>
            </a:r>
          </a:p>
          <a:p>
            <a:pPr lvl="1">
              <a:lnSpc>
                <a:spcPct val="90000"/>
              </a:lnSpc>
            </a:pPr>
            <a:r>
              <a:rPr lang="en-US"/>
              <a:t>Individual, explicit, dynamic, item comparison</a:t>
            </a:r>
          </a:p>
          <a:p>
            <a:pPr>
              <a:lnSpc>
                <a:spcPct val="90000"/>
              </a:lnSpc>
            </a:pPr>
            <a:r>
              <a:rPr lang="en-US"/>
              <a:t>Standard Filtering (NewsWeeder)</a:t>
            </a:r>
          </a:p>
          <a:p>
            <a:pPr lvl="1">
              <a:lnSpc>
                <a:spcPct val="90000"/>
              </a:lnSpc>
            </a:pPr>
            <a:r>
              <a:rPr lang="en-US"/>
              <a:t>Individual, explicit, standing profile, item comparison</a:t>
            </a:r>
          </a:p>
          <a:p>
            <a:pPr>
              <a:lnSpc>
                <a:spcPct val="90000"/>
              </a:lnSpc>
            </a:pPr>
            <a:r>
              <a:rPr lang="en-US"/>
              <a:t>Standard Routing</a:t>
            </a:r>
          </a:p>
          <a:p>
            <a:pPr lvl="1">
              <a:lnSpc>
                <a:spcPct val="90000"/>
              </a:lnSpc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Community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(gold standard), explicit, standing profile, item comparison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34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R.F. Systems</a:t>
            </a:r>
          </a:p>
        </p:txBody>
      </p:sp>
      <p:sp>
        <p:nvSpPr>
          <p:cNvPr id="1734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Letizia and WebWatcher</a:t>
            </a:r>
          </a:p>
          <a:p>
            <a:pPr lvl="1"/>
            <a:r>
              <a:rPr lang="en-US"/>
              <a:t>Individual, implicit, dynamic, item comparison</a:t>
            </a:r>
          </a:p>
          <a:p>
            <a:r>
              <a:rPr lang="en-US"/>
              <a:t>Ringo and GroupLens:</a:t>
            </a:r>
          </a:p>
          <a:p>
            <a:pPr lvl="1"/>
            <a:r>
              <a:rPr lang="en-US"/>
              <a:t>Group, explicit, standing query, judge-based comparison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35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R.F. Systems</a:t>
            </a:r>
          </a:p>
        </p:txBody>
      </p:sp>
      <p:sp>
        <p:nvSpPr>
          <p:cNvPr id="1735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Syskill &amp; Webert:</a:t>
            </a:r>
          </a:p>
          <a:p>
            <a:pPr lvl="1"/>
            <a:r>
              <a:rPr lang="en-US"/>
              <a:t>Individual, explicit, dynamic + standing, item comparison</a:t>
            </a:r>
          </a:p>
          <a:p>
            <a:r>
              <a:rPr lang="en-US"/>
              <a:t>Alexa: (?)</a:t>
            </a:r>
          </a:p>
          <a:p>
            <a:pPr lvl="1"/>
            <a:r>
              <a:rPr lang="en-US"/>
              <a:t>Community, implicit, standing, item comparison, similar items</a:t>
            </a:r>
          </a:p>
          <a:p>
            <a:r>
              <a:rPr lang="en-US"/>
              <a:t>Amazon (?):</a:t>
            </a:r>
          </a:p>
          <a:p>
            <a:pPr lvl="1"/>
            <a:r>
              <a:rPr lang="en-US"/>
              <a:t>Community, implicit, standing, judges + items, similar items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736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Relevance feedback is an effective means for user-directed query modification.</a:t>
            </a:r>
          </a:p>
          <a:p>
            <a:r>
              <a:rPr lang="en-US"/>
              <a:t>Modification can be done with either direct or indirect user input</a:t>
            </a:r>
          </a:p>
          <a:p>
            <a:r>
              <a:rPr lang="en-US"/>
              <a:t>Modification can be done based on an individual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or a group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past input.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5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Search Length</a:t>
            </a:r>
          </a:p>
        </p:txBody>
      </p:sp>
      <p:graphicFrame>
        <p:nvGraphicFramePr>
          <p:cNvPr id="1858563" name="Object 3"/>
          <p:cNvGraphicFramePr>
            <a:graphicFrameLocks noChangeAspect="1"/>
          </p:cNvGraphicFramePr>
          <p:nvPr/>
        </p:nvGraphicFramePr>
        <p:xfrm>
          <a:off x="1295400" y="2514600"/>
          <a:ext cx="72390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75" name="Equation" r:id="rId4" imgW="1752996" imgH="660797" progId="Equation.3">
                  <p:embed/>
                </p:oleObj>
              </mc:Choice>
              <mc:Fallback>
                <p:oleObj name="Equation" r:id="rId4" imgW="1752996" imgH="66079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72390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6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Expected search length advantages</a:t>
            </a:r>
          </a:p>
        </p:txBody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 of assuming that high recall is something that everyone wants, it lets the user determine what is wanted in terms of numbers relevant items retrieved</a:t>
            </a:r>
          </a:p>
          <a:p>
            <a:r>
              <a:rPr lang="en-US"/>
              <a:t>There are other measures that have been used recently that have something of the same idea</a:t>
            </a:r>
          </a:p>
          <a:p>
            <a:pPr lvl="1"/>
            <a:r>
              <a:rPr lang="ja-JP" altLang="en-US">
                <a:latin typeface="Arial"/>
              </a:rPr>
              <a:t>“</a:t>
            </a:r>
            <a:r>
              <a:rPr lang="en-US"/>
              <a:t>Extended Cumulated Gain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used in INEX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_template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ecture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Designs\Lecture_template.pot</Template>
  <TotalTime>3774</TotalTime>
  <Words>3742</Words>
  <Application>Microsoft Macintosh PowerPoint</Application>
  <PresentationFormat>On-screen Show (4:3)</PresentationFormat>
  <Paragraphs>782</Paragraphs>
  <Slides>78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Lecture_template</vt:lpstr>
      <vt:lpstr>Equation</vt:lpstr>
      <vt:lpstr>Document</vt:lpstr>
      <vt:lpstr>Photo Editor Photo</vt:lpstr>
      <vt:lpstr>Microsoft Equation</vt:lpstr>
      <vt:lpstr>Lecture 13: Relevance Feedback </vt:lpstr>
      <vt:lpstr>Overview</vt:lpstr>
      <vt:lpstr>Weak Ordering</vt:lpstr>
      <vt:lpstr>Search Length</vt:lpstr>
      <vt:lpstr>Weak Ordering Search Length</vt:lpstr>
      <vt:lpstr>Expected Search Length</vt:lpstr>
      <vt:lpstr>Expected Search Length</vt:lpstr>
      <vt:lpstr>Expected Search Length</vt:lpstr>
      <vt:lpstr>Expected search length advantages</vt:lpstr>
      <vt:lpstr>XCG</vt:lpstr>
      <vt:lpstr>xCG</vt:lpstr>
      <vt:lpstr>xCG</vt:lpstr>
      <vt:lpstr>Today</vt:lpstr>
      <vt:lpstr>IR Components</vt:lpstr>
      <vt:lpstr>Querying in IR System</vt:lpstr>
      <vt:lpstr>Relevance Feedback in an IR System</vt:lpstr>
      <vt:lpstr>Query Modification</vt:lpstr>
      <vt:lpstr>Relevance Feedback</vt:lpstr>
      <vt:lpstr>Relevance Feedback</vt:lpstr>
      <vt:lpstr>Rocchio Method</vt:lpstr>
      <vt:lpstr>Rocchio/Vector Illustration</vt:lpstr>
      <vt:lpstr>Example Rocchio Calculation</vt:lpstr>
      <vt:lpstr>Rocchio Method</vt:lpstr>
      <vt:lpstr>Probabilistic Relevance Feedback</vt:lpstr>
      <vt:lpstr>Robertson-Spark Jones Weights</vt:lpstr>
      <vt:lpstr>Robertson-Sparck Jones Weights</vt:lpstr>
      <vt:lpstr>Using Relevance Feedback</vt:lpstr>
      <vt:lpstr>Questions being Investigated Koenemann &amp; Belkin 96</vt:lpstr>
      <vt:lpstr>How much of the guts should the user see?</vt:lpstr>
      <vt:lpstr>PowerPoint Presentation</vt:lpstr>
      <vt:lpstr>Penetrable…</vt:lpstr>
      <vt:lpstr>Details on User Study Koenemann &amp; Belkin 96</vt:lpstr>
      <vt:lpstr>Details on User Study Koenemann &amp; Belkin 96</vt:lpstr>
      <vt:lpstr>Sample TREC query</vt:lpstr>
      <vt:lpstr>Evaluation</vt:lpstr>
      <vt:lpstr>Precision vs. RF condition (from Koenemann &amp; Belkin 96)</vt:lpstr>
      <vt:lpstr>Effectiveness Results</vt:lpstr>
      <vt:lpstr>Number of iterations in formulating queries (from Koenemann &amp; Belkin 96)</vt:lpstr>
      <vt:lpstr>Number of terms in created queries (from Koenemann &amp; Belkin 96)</vt:lpstr>
      <vt:lpstr>Behavior Results</vt:lpstr>
      <vt:lpstr>Relevance Feedback Summary</vt:lpstr>
      <vt:lpstr>Pseudo Relevance Feedback</vt:lpstr>
      <vt:lpstr>Pseudo Relevance Feedback</vt:lpstr>
      <vt:lpstr>Approaches to PRF</vt:lpstr>
      <vt:lpstr>Logistic Regression Ranking</vt:lpstr>
      <vt:lpstr>Blind Feedback in Cheshire II</vt:lpstr>
      <vt:lpstr>TREC2  LR Algorithm</vt:lpstr>
      <vt:lpstr>TREC2 Algorithm</vt:lpstr>
      <vt:lpstr>Blind Relevance Feedback</vt:lpstr>
      <vt:lpstr>Blind Feedback</vt:lpstr>
      <vt:lpstr>Blind Feedback in Cheshire II</vt:lpstr>
      <vt:lpstr>Blind Feedback in Cheshire II</vt:lpstr>
      <vt:lpstr>Pseudo Relevance Feedback</vt:lpstr>
      <vt:lpstr>Alternative Notions of  Relevance Feedback</vt:lpstr>
      <vt:lpstr>Alternative Notions of  Relevance Feedback</vt:lpstr>
      <vt:lpstr>Collaborative Filtering  (social filtering)</vt:lpstr>
      <vt:lpstr>Ringo Collaborative Filtering (Shardanand &amp; Maes 95)</vt:lpstr>
      <vt:lpstr>Social Filtering</vt:lpstr>
      <vt:lpstr>Learning interface agents</vt:lpstr>
      <vt:lpstr>Example Systems</vt:lpstr>
      <vt:lpstr>NewsWeeder (Lang &amp; Mitchell)</vt:lpstr>
      <vt:lpstr>Letizia (Lieberman 95)</vt:lpstr>
      <vt:lpstr>Letizia (Lieberman 95)</vt:lpstr>
      <vt:lpstr>WebWatcher (Freitag et al.)</vt:lpstr>
      <vt:lpstr>PowerPoint Presentation</vt:lpstr>
      <vt:lpstr>Syskill &amp; Webert (Pazzani et al 96)</vt:lpstr>
      <vt:lpstr>Rating Pages</vt:lpstr>
      <vt:lpstr>Advantages</vt:lpstr>
      <vt:lpstr>Consequences of passiveness</vt:lpstr>
      <vt:lpstr>Open issues</vt:lpstr>
      <vt:lpstr>Relevance Feedback on  Non-Textual Information</vt:lpstr>
      <vt:lpstr>MARS (Riu et al. 97)</vt:lpstr>
      <vt:lpstr>BlobWorld (Carson, et al.)</vt:lpstr>
      <vt:lpstr>Time Series R.F. (Keogh &amp; Pazzani 98)</vt:lpstr>
      <vt:lpstr>Classifying R.F. Systems</vt:lpstr>
      <vt:lpstr>Classifying R.F. Systems</vt:lpstr>
      <vt:lpstr>Classifying R.F. Systems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318</cp:revision>
  <dcterms:created xsi:type="dcterms:W3CDTF">2002-09-03T03:52:45Z</dcterms:created>
  <dcterms:modified xsi:type="dcterms:W3CDTF">2013-03-11T17:28:43Z</dcterms:modified>
</cp:coreProperties>
</file>