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embeddings/oleObject1.bin" ContentType="application/vnd.openxmlformats-officedocument.oleObject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embeddings/oleObject2.bin" ContentType="application/vnd.openxmlformats-officedocument.oleObject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embeddings/oleObject3.bin" ContentType="application/vnd.openxmlformats-officedocument.oleObject"/>
  <Override PartName="/ppt/notesSlides/notesSlide34.xml" ContentType="application/vnd.openxmlformats-officedocument.presentationml.notesSlide+xml"/>
  <Override PartName="/ppt/embeddings/oleObject4.bin" ContentType="application/vnd.openxmlformats-officedocument.oleObject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42.xml" ContentType="application/vnd.openxmlformats-officedocument.presentationml.notesSlide+xml"/>
  <Override PartName="/ppt/embeddings/oleObject7.bin" ContentType="application/vnd.openxmlformats-officedocument.oleObject"/>
  <Override PartName="/ppt/notesSlides/notesSlide43.xml" ContentType="application/vnd.openxmlformats-officedocument.presentationml.notesSlide+xml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notesSlides/notesSlide44.xml" ContentType="application/vnd.openxmlformats-officedocument.presentationml.notesSlide+xml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45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notesSlides/notesSlide55.xml" ContentType="application/vnd.openxmlformats-officedocument.presentationml.notesSlide+xml"/>
  <Override PartName="/ppt/embeddings/oleObject22.bin" ContentType="application/vnd.openxmlformats-officedocument.oleObject"/>
  <Override PartName="/ppt/notesSlides/notesSlide56.xml" ContentType="application/vnd.openxmlformats-officedocument.presentationml.notesSlide+xml"/>
  <Override PartName="/ppt/embeddings/Microsoft_Equation1.bin" ContentType="application/vnd.openxmlformats-officedocument.oleObject"/>
  <Override PartName="/ppt/notesSlides/notesSlide57.xml" ContentType="application/vnd.openxmlformats-officedocument.presentationml.notesSlide+xml"/>
  <Override PartName="/ppt/embeddings/oleObject23.bin" ContentType="application/vnd.openxmlformats-officedocument.oleObject"/>
  <Override PartName="/ppt/notesSlides/notesSlide58.xml" ContentType="application/vnd.openxmlformats-officedocument.presentationml.notesSlide+xml"/>
  <Override PartName="/ppt/embeddings/oleObject24.bin" ContentType="application/vnd.openxmlformats-officedocument.oleObject"/>
  <Override PartName="/ppt/notesSlides/notesSlide59.xml" ContentType="application/vnd.openxmlformats-officedocument.presentationml.notesSlide+xml"/>
  <Override PartName="/ppt/embeddings/oleObject25.bin" ContentType="application/vnd.openxmlformats-officedocument.oleObject"/>
  <Override PartName="/ppt/notesSlides/notesSlide60.xml" ContentType="application/vnd.openxmlformats-officedocument.presentationml.notesSlide+xml"/>
  <Override PartName="/ppt/embeddings/oleObject26.bin" ContentType="application/vnd.openxmlformats-officedocument.oleObject"/>
  <Override PartName="/ppt/notesSlides/notesSlide61.xml" ContentType="application/vnd.openxmlformats-officedocument.presentationml.notesSlide+xml"/>
  <Override PartName="/ppt/embeddings/oleObject27.bin" ContentType="application/vnd.openxmlformats-officedocument.oleObject"/>
  <Override PartName="/ppt/notesSlides/notesSlide62.xml" ContentType="application/vnd.openxmlformats-officedocument.presentationml.notesSlide+xml"/>
  <Override PartName="/ppt/embeddings/oleObject28.bin" ContentType="application/vnd.openxmlformats-officedocument.oleObject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embeddings/oleObject29.bin" ContentType="application/vnd.openxmlformats-officedocument.oleObject"/>
  <Override PartName="/ppt/notesSlides/notesSlide67.xml" ContentType="application/vnd.openxmlformats-officedocument.presentationml.notesSlide+xml"/>
  <Override PartName="/ppt/embeddings/oleObject30.bin" ContentType="application/vnd.openxmlformats-officedocument.oleObject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56" r:id="rId2"/>
    <p:sldId id="808" r:id="rId3"/>
    <p:sldId id="811" r:id="rId4"/>
    <p:sldId id="821" r:id="rId5"/>
    <p:sldId id="822" r:id="rId6"/>
    <p:sldId id="823" r:id="rId7"/>
    <p:sldId id="825" r:id="rId8"/>
    <p:sldId id="827" r:id="rId9"/>
    <p:sldId id="831" r:id="rId10"/>
    <p:sldId id="909" r:id="rId11"/>
    <p:sldId id="875" r:id="rId12"/>
    <p:sldId id="876" r:id="rId13"/>
    <p:sldId id="877" r:id="rId14"/>
    <p:sldId id="887" r:id="rId15"/>
    <p:sldId id="888" r:id="rId16"/>
    <p:sldId id="889" r:id="rId17"/>
    <p:sldId id="924" r:id="rId18"/>
    <p:sldId id="925" r:id="rId19"/>
    <p:sldId id="926" r:id="rId20"/>
    <p:sldId id="927" r:id="rId21"/>
    <p:sldId id="928" r:id="rId22"/>
    <p:sldId id="929" r:id="rId23"/>
    <p:sldId id="930" r:id="rId24"/>
    <p:sldId id="931" r:id="rId25"/>
    <p:sldId id="932" r:id="rId26"/>
    <p:sldId id="933" r:id="rId27"/>
    <p:sldId id="934" r:id="rId28"/>
    <p:sldId id="935" r:id="rId29"/>
    <p:sldId id="936" r:id="rId30"/>
    <p:sldId id="937" r:id="rId31"/>
    <p:sldId id="938" r:id="rId32"/>
    <p:sldId id="939" r:id="rId33"/>
    <p:sldId id="940" r:id="rId34"/>
    <p:sldId id="941" r:id="rId35"/>
    <p:sldId id="942" r:id="rId36"/>
    <p:sldId id="943" r:id="rId37"/>
    <p:sldId id="944" r:id="rId38"/>
    <p:sldId id="945" r:id="rId39"/>
    <p:sldId id="957" r:id="rId40"/>
    <p:sldId id="920" r:id="rId41"/>
    <p:sldId id="910" r:id="rId42"/>
    <p:sldId id="911" r:id="rId43"/>
    <p:sldId id="912" r:id="rId44"/>
    <p:sldId id="913" r:id="rId45"/>
    <p:sldId id="914" r:id="rId46"/>
    <p:sldId id="916" r:id="rId47"/>
    <p:sldId id="917" r:id="rId48"/>
    <p:sldId id="918" r:id="rId49"/>
    <p:sldId id="919" r:id="rId50"/>
    <p:sldId id="958" r:id="rId51"/>
    <p:sldId id="946" r:id="rId52"/>
    <p:sldId id="947" r:id="rId53"/>
    <p:sldId id="948" r:id="rId54"/>
    <p:sldId id="949" r:id="rId55"/>
    <p:sldId id="950" r:id="rId56"/>
    <p:sldId id="959" r:id="rId57"/>
    <p:sldId id="960" r:id="rId58"/>
    <p:sldId id="961" r:id="rId59"/>
    <p:sldId id="962" r:id="rId60"/>
    <p:sldId id="965" r:id="rId61"/>
    <p:sldId id="966" r:id="rId62"/>
    <p:sldId id="964" r:id="rId63"/>
    <p:sldId id="951" r:id="rId64"/>
    <p:sldId id="952" r:id="rId65"/>
    <p:sldId id="953" r:id="rId66"/>
    <p:sldId id="954" r:id="rId67"/>
    <p:sldId id="955" r:id="rId68"/>
    <p:sldId id="967" r:id="rId69"/>
    <p:sldId id="968" r:id="rId70"/>
    <p:sldId id="969" r:id="rId71"/>
    <p:sldId id="970" r:id="rId72"/>
    <p:sldId id="956" r:id="rId7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33CC33"/>
    <a:srgbClr val="FF9900"/>
    <a:srgbClr val="FFFFF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68" autoAdjust="0"/>
    <p:restoredTop sz="94660"/>
  </p:normalViewPr>
  <p:slideViewPr>
    <p:cSldViewPr>
      <p:cViewPr varScale="1">
        <p:scale>
          <a:sx n="112" d="100"/>
          <a:sy n="112" d="100"/>
        </p:scale>
        <p:origin x="-464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8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tableStyles" Target="tableStyles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slide" Target="slides/slide72.xml"/><Relationship Id="rId74" Type="http://schemas.openxmlformats.org/officeDocument/2006/relationships/notesMaster" Target="notesMasters/notesMaster1.xml"/><Relationship Id="rId75" Type="http://schemas.openxmlformats.org/officeDocument/2006/relationships/handoutMaster" Target="handoutMasters/handoutMaster1.xml"/><Relationship Id="rId76" Type="http://schemas.openxmlformats.org/officeDocument/2006/relationships/printerSettings" Target="printerSettings/printerSettings1.bin"/><Relationship Id="rId77" Type="http://schemas.openxmlformats.org/officeDocument/2006/relationships/presProps" Target="presProps.xml"/><Relationship Id="rId78" Type="http://schemas.openxmlformats.org/officeDocument/2006/relationships/viewProps" Target="viewProps.xml"/><Relationship Id="rId79" Type="http://schemas.openxmlformats.org/officeDocument/2006/relationships/theme" Target="theme/theme1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4" Type="http://schemas.openxmlformats.org/officeDocument/2006/relationships/image" Target="../media/image25.emf"/><Relationship Id="rId5" Type="http://schemas.openxmlformats.org/officeDocument/2006/relationships/image" Target="../media/image26.emf"/><Relationship Id="rId6" Type="http://schemas.openxmlformats.org/officeDocument/2006/relationships/image" Target="../media/image27.emf"/><Relationship Id="rId7" Type="http://schemas.openxmlformats.org/officeDocument/2006/relationships/image" Target="../media/image28.emf"/><Relationship Id="rId1" Type="http://schemas.openxmlformats.org/officeDocument/2006/relationships/image" Target="../media/image22.emf"/><Relationship Id="rId2" Type="http://schemas.openxmlformats.org/officeDocument/2006/relationships/image" Target="../media/image2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Relationship Id="rId2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Relationship Id="rId2" Type="http://schemas.openxmlformats.org/officeDocument/2006/relationships/image" Target="../media/image16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Relationship Id="rId2" Type="http://schemas.openxmlformats.org/officeDocument/2006/relationships/image" Target="../media/image1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Relationship Id="rId2" Type="http://schemas.openxmlformats.org/officeDocument/2006/relationships/image" Target="../media/image20.emf"/><Relationship Id="rId3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FEA64-02AB-8B48-869D-9CA32C765E02}" type="datetimeFigureOut">
              <a:rPr lang="en-US" smtClean="0"/>
              <a:t>2/4/13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19D29-332D-E94C-B9D0-80E311EDE4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600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51D657-F3AA-6D4F-A679-77E3453844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309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9D2975-A30A-8F44-8A39-06499866E396}" type="slidenum">
              <a:rPr lang="en-US"/>
              <a:pPr/>
              <a:t>1</a:t>
            </a:fld>
            <a:endParaRPr lang="en-US"/>
          </a:p>
        </p:txBody>
      </p:sp>
      <p:sp>
        <p:nvSpPr>
          <p:cNvPr id="128102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FED33-C75C-AF44-BE7E-5AB643B049E9}" type="slidenum">
              <a:rPr lang="en-US"/>
              <a:pPr/>
              <a:t>10</a:t>
            </a:fld>
            <a:endParaRPr lang="en-US"/>
          </a:p>
        </p:txBody>
      </p:sp>
      <p:sp>
        <p:nvSpPr>
          <p:cNvPr id="14868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8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DD4904-ECCD-B74F-94E8-9E689FB9CDE5}" type="slidenum">
              <a:rPr lang="en-US"/>
              <a:pPr/>
              <a:t>11</a:t>
            </a:fld>
            <a:endParaRPr lang="en-US"/>
          </a:p>
        </p:txBody>
      </p:sp>
      <p:sp>
        <p:nvSpPr>
          <p:cNvPr id="141721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6684F8-DCBF-5C49-8507-47250D8B953F}" type="slidenum">
              <a:rPr lang="en-US"/>
              <a:pPr/>
              <a:t>12</a:t>
            </a:fld>
            <a:endParaRPr lang="en-US"/>
          </a:p>
        </p:txBody>
      </p:sp>
      <p:sp>
        <p:nvSpPr>
          <p:cNvPr id="14192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1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EB4F7-D882-D548-9640-60860FF57C7B}" type="slidenum">
              <a:rPr lang="en-US"/>
              <a:pPr/>
              <a:t>13</a:t>
            </a:fld>
            <a:endParaRPr lang="en-US"/>
          </a:p>
        </p:txBody>
      </p:sp>
      <p:sp>
        <p:nvSpPr>
          <p:cNvPr id="142131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2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4EAB44-E013-3042-B27C-61D2EB914B7D}" type="slidenum">
              <a:rPr lang="en-US"/>
              <a:pPr/>
              <a:t>14</a:t>
            </a:fld>
            <a:endParaRPr lang="en-US"/>
          </a:p>
        </p:txBody>
      </p:sp>
      <p:sp>
        <p:nvSpPr>
          <p:cNvPr id="144179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4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38B6C8-9860-CD47-A020-03B415421BC4}" type="slidenum">
              <a:rPr lang="en-US"/>
              <a:pPr/>
              <a:t>15</a:t>
            </a:fld>
            <a:endParaRPr lang="en-US"/>
          </a:p>
        </p:txBody>
      </p:sp>
      <p:sp>
        <p:nvSpPr>
          <p:cNvPr id="144384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4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F900D9-9D15-D947-BF2A-7D759ED47175}" type="slidenum">
              <a:rPr lang="en-US"/>
              <a:pPr/>
              <a:t>16</a:t>
            </a:fld>
            <a:endParaRPr lang="en-US"/>
          </a:p>
        </p:txBody>
      </p:sp>
      <p:sp>
        <p:nvSpPr>
          <p:cNvPr id="144589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4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0AFE0-57D6-7049-A12D-69B155ADF6D6}" type="slidenum">
              <a:rPr lang="en-US"/>
              <a:pPr/>
              <a:t>17</a:t>
            </a:fld>
            <a:endParaRPr lang="en-US"/>
          </a:p>
        </p:txBody>
      </p:sp>
      <p:sp>
        <p:nvSpPr>
          <p:cNvPr id="15165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165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6A573D-0858-F34A-A46A-EF32D220F8CF}" type="slidenum">
              <a:rPr lang="en-US"/>
              <a:pPr/>
              <a:t>18</a:t>
            </a:fld>
            <a:endParaRPr lang="en-US"/>
          </a:p>
        </p:txBody>
      </p:sp>
      <p:sp>
        <p:nvSpPr>
          <p:cNvPr id="15185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185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933D28-36E4-9044-B382-F2054F544BB6}" type="slidenum">
              <a:rPr lang="en-US"/>
              <a:pPr/>
              <a:t>19</a:t>
            </a:fld>
            <a:endParaRPr lang="en-US"/>
          </a:p>
        </p:txBody>
      </p:sp>
      <p:sp>
        <p:nvSpPr>
          <p:cNvPr id="15206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06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E676D-5064-DB4E-87C3-4CC8BB18556C}" type="slidenum">
              <a:rPr lang="en-US"/>
              <a:pPr/>
              <a:t>2</a:t>
            </a:fld>
            <a:endParaRPr lang="en-US"/>
          </a:p>
        </p:txBody>
      </p:sp>
      <p:sp>
        <p:nvSpPr>
          <p:cNvPr id="12820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AAFC46-3C5C-D543-B153-04010FB8E6BA}" type="slidenum">
              <a:rPr lang="en-US"/>
              <a:pPr/>
              <a:t>20</a:t>
            </a:fld>
            <a:endParaRPr lang="en-US"/>
          </a:p>
        </p:txBody>
      </p:sp>
      <p:sp>
        <p:nvSpPr>
          <p:cNvPr id="15226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26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3A417D-12AC-5E48-8708-F892183977B4}" type="slidenum">
              <a:rPr lang="en-US"/>
              <a:pPr/>
              <a:t>21</a:t>
            </a:fld>
            <a:endParaRPr lang="en-US"/>
          </a:p>
        </p:txBody>
      </p:sp>
      <p:sp>
        <p:nvSpPr>
          <p:cNvPr id="15247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47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D9323-2403-1F44-B31C-B00B3B59424D}" type="slidenum">
              <a:rPr lang="en-US"/>
              <a:pPr/>
              <a:t>22</a:t>
            </a:fld>
            <a:endParaRPr lang="en-US"/>
          </a:p>
        </p:txBody>
      </p:sp>
      <p:sp>
        <p:nvSpPr>
          <p:cNvPr id="15267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67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24E502-E57F-4146-8DAC-B905ED5814ED}" type="slidenum">
              <a:rPr lang="en-US"/>
              <a:pPr/>
              <a:t>23</a:t>
            </a:fld>
            <a:endParaRPr lang="en-US"/>
          </a:p>
        </p:txBody>
      </p:sp>
      <p:sp>
        <p:nvSpPr>
          <p:cNvPr id="15288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288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C1D664-83F2-7643-963D-E634E5EAC009}" type="slidenum">
              <a:rPr lang="en-US"/>
              <a:pPr/>
              <a:t>24</a:t>
            </a:fld>
            <a:endParaRPr lang="en-US"/>
          </a:p>
        </p:txBody>
      </p:sp>
      <p:sp>
        <p:nvSpPr>
          <p:cNvPr id="153088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088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FB4C9-F27D-CF4E-92C6-932C95FD13F3}" type="slidenum">
              <a:rPr lang="en-US"/>
              <a:pPr/>
              <a:t>25</a:t>
            </a:fld>
            <a:endParaRPr lang="en-US"/>
          </a:p>
        </p:txBody>
      </p:sp>
      <p:sp>
        <p:nvSpPr>
          <p:cNvPr id="153293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29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4A033C-2BAA-0240-ADD1-D1A403E987DD}" type="slidenum">
              <a:rPr lang="en-US"/>
              <a:pPr/>
              <a:t>26</a:t>
            </a:fld>
            <a:endParaRPr lang="en-US"/>
          </a:p>
        </p:txBody>
      </p:sp>
      <p:sp>
        <p:nvSpPr>
          <p:cNvPr id="153497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497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91DE4F-7019-3347-BE86-0546F19D9BA8}" type="slidenum">
              <a:rPr lang="en-US"/>
              <a:pPr/>
              <a:t>27</a:t>
            </a:fld>
            <a:endParaRPr lang="en-US"/>
          </a:p>
        </p:txBody>
      </p:sp>
      <p:sp>
        <p:nvSpPr>
          <p:cNvPr id="1537026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7027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E6FCB0-6886-3940-99D9-4A42228D1D33}" type="slidenum">
              <a:rPr lang="en-US"/>
              <a:pPr/>
              <a:t>28</a:t>
            </a:fld>
            <a:endParaRPr lang="en-US"/>
          </a:p>
        </p:txBody>
      </p:sp>
      <p:sp>
        <p:nvSpPr>
          <p:cNvPr id="1539074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3907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DB0DC9-B77A-744A-BC57-B42E731A03A6}" type="slidenum">
              <a:rPr lang="en-US"/>
              <a:pPr/>
              <a:t>29</a:t>
            </a:fld>
            <a:endParaRPr lang="en-US"/>
          </a:p>
        </p:txBody>
      </p:sp>
      <p:sp>
        <p:nvSpPr>
          <p:cNvPr id="1541122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1123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111E96-9115-D54C-BAAA-218258B4E0D9}" type="slidenum">
              <a:rPr lang="en-US"/>
              <a:pPr/>
              <a:t>3</a:t>
            </a:fld>
            <a:endParaRPr lang="en-US"/>
          </a:p>
        </p:txBody>
      </p:sp>
      <p:sp>
        <p:nvSpPr>
          <p:cNvPr id="128512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56AB37-7F1E-0F42-96DB-E37210785D4A}" type="slidenum">
              <a:rPr lang="en-US"/>
              <a:pPr/>
              <a:t>30</a:t>
            </a:fld>
            <a:endParaRPr lang="en-US"/>
          </a:p>
        </p:txBody>
      </p:sp>
      <p:sp>
        <p:nvSpPr>
          <p:cNvPr id="1543170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3171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6B7A82-5838-DE4F-BC8F-058B0860F1CC}" type="slidenum">
              <a:rPr lang="en-US"/>
              <a:pPr/>
              <a:t>31</a:t>
            </a:fld>
            <a:endParaRPr lang="en-US"/>
          </a:p>
        </p:txBody>
      </p:sp>
      <p:sp>
        <p:nvSpPr>
          <p:cNvPr id="1545218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5219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BED0E8-F21A-E545-9151-130FD766C4F6}" type="slidenum">
              <a:rPr lang="en-US"/>
              <a:pPr/>
              <a:t>32</a:t>
            </a:fld>
            <a:endParaRPr lang="en-US"/>
          </a:p>
        </p:txBody>
      </p:sp>
      <p:sp>
        <p:nvSpPr>
          <p:cNvPr id="1547266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7267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761EA5-A072-CD42-804F-C9A8E5F4F3AE}" type="slidenum">
              <a:rPr lang="en-US"/>
              <a:pPr/>
              <a:t>33</a:t>
            </a:fld>
            <a:endParaRPr lang="en-US"/>
          </a:p>
        </p:txBody>
      </p:sp>
      <p:sp>
        <p:nvSpPr>
          <p:cNvPr id="154931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4931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E6C0B9-8129-EC46-BCD5-1524516B7108}" type="slidenum">
              <a:rPr lang="en-US"/>
              <a:pPr/>
              <a:t>34</a:t>
            </a:fld>
            <a:endParaRPr lang="en-US"/>
          </a:p>
        </p:txBody>
      </p:sp>
      <p:sp>
        <p:nvSpPr>
          <p:cNvPr id="155136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136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92FA32-611B-8E46-9C74-6D60B7DA3082}" type="slidenum">
              <a:rPr lang="en-US"/>
              <a:pPr/>
              <a:t>35</a:t>
            </a:fld>
            <a:endParaRPr lang="en-US"/>
          </a:p>
        </p:txBody>
      </p:sp>
      <p:sp>
        <p:nvSpPr>
          <p:cNvPr id="155341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34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434DB1-5DBE-034C-AB16-CC5CC20B3E64}" type="slidenum">
              <a:rPr lang="en-US"/>
              <a:pPr/>
              <a:t>36</a:t>
            </a:fld>
            <a:endParaRPr lang="en-US"/>
          </a:p>
        </p:txBody>
      </p:sp>
      <p:sp>
        <p:nvSpPr>
          <p:cNvPr id="155545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54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2521DF-0B61-CE4E-B45A-3064B17267CC}" type="slidenum">
              <a:rPr lang="en-US"/>
              <a:pPr/>
              <a:t>37</a:t>
            </a:fld>
            <a:endParaRPr lang="en-US"/>
          </a:p>
        </p:txBody>
      </p:sp>
      <p:sp>
        <p:nvSpPr>
          <p:cNvPr id="155750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750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8816E6-2D3E-CA45-93E7-E9353DE9C754}" type="slidenum">
              <a:rPr lang="en-US"/>
              <a:pPr/>
              <a:t>38</a:t>
            </a:fld>
            <a:endParaRPr lang="en-US"/>
          </a:p>
        </p:txBody>
      </p:sp>
      <p:sp>
        <p:nvSpPr>
          <p:cNvPr id="1559554" name="Rectangle 1026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59555" name="Rectangle 1027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E676D-5064-DB4E-87C3-4CC8BB18556C}" type="slidenum">
              <a:rPr lang="en-US"/>
              <a:pPr/>
              <a:t>39</a:t>
            </a:fld>
            <a:endParaRPr lang="en-US"/>
          </a:p>
        </p:txBody>
      </p:sp>
      <p:sp>
        <p:nvSpPr>
          <p:cNvPr id="12820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B1FFA3-DF88-F74B-BE50-BD27DF15B77C}" type="slidenum">
              <a:rPr lang="en-US"/>
              <a:pPr/>
              <a:t>4</a:t>
            </a:fld>
            <a:endParaRPr lang="en-US"/>
          </a:p>
        </p:txBody>
      </p:sp>
      <p:sp>
        <p:nvSpPr>
          <p:cNvPr id="13076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9FC67B-F5DD-1847-B9E1-35E75D29E4EB}" type="slidenum">
              <a:rPr lang="en-US"/>
              <a:pPr/>
              <a:t>40</a:t>
            </a:fld>
            <a:endParaRPr lang="en-US"/>
          </a:p>
        </p:txBody>
      </p:sp>
      <p:sp>
        <p:nvSpPr>
          <p:cNvPr id="1509378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93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C03BD2-A3AD-944C-B881-42B418C1D88B}" type="slidenum">
              <a:rPr lang="en-US"/>
              <a:pPr/>
              <a:t>41</a:t>
            </a:fld>
            <a:endParaRPr lang="en-US"/>
          </a:p>
        </p:txBody>
      </p:sp>
      <p:sp>
        <p:nvSpPr>
          <p:cNvPr id="148889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8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5E210C-DF1C-1C4B-B84A-420C305BC0CF}" type="slidenum">
              <a:rPr lang="en-US"/>
              <a:pPr/>
              <a:t>42</a:t>
            </a:fld>
            <a:endParaRPr lang="en-US"/>
          </a:p>
        </p:txBody>
      </p:sp>
      <p:sp>
        <p:nvSpPr>
          <p:cNvPr id="14909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8EDCD1-2265-DF47-95C1-1A83AB4E97F4}" type="slidenum">
              <a:rPr lang="en-US"/>
              <a:pPr/>
              <a:t>43</a:t>
            </a:fld>
            <a:endParaRPr lang="en-US"/>
          </a:p>
        </p:txBody>
      </p:sp>
      <p:sp>
        <p:nvSpPr>
          <p:cNvPr id="149299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674F63-0623-264E-A662-AFE0AD6D2AB9}" type="slidenum">
              <a:rPr lang="en-US"/>
              <a:pPr/>
              <a:t>44</a:t>
            </a:fld>
            <a:endParaRPr lang="en-US"/>
          </a:p>
        </p:txBody>
      </p:sp>
      <p:sp>
        <p:nvSpPr>
          <p:cNvPr id="1495042" name="Rectangle 1026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50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10E54-7E50-D04A-AA1F-71469A8F3151}" type="slidenum">
              <a:rPr lang="en-US"/>
              <a:pPr/>
              <a:t>45</a:t>
            </a:fld>
            <a:endParaRPr lang="en-US"/>
          </a:p>
        </p:txBody>
      </p:sp>
      <p:sp>
        <p:nvSpPr>
          <p:cNvPr id="149709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9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55B11-9D5D-CF4E-AFDC-CF0D0B14BF40}" type="slidenum">
              <a:rPr lang="en-US"/>
              <a:pPr/>
              <a:t>46</a:t>
            </a:fld>
            <a:endParaRPr lang="en-US"/>
          </a:p>
        </p:txBody>
      </p:sp>
      <p:sp>
        <p:nvSpPr>
          <p:cNvPr id="15011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1C401D-47D1-D54F-AD56-77E00176AD13}" type="slidenum">
              <a:rPr lang="en-US"/>
              <a:pPr/>
              <a:t>47</a:t>
            </a:fld>
            <a:endParaRPr lang="en-US"/>
          </a:p>
        </p:txBody>
      </p:sp>
      <p:sp>
        <p:nvSpPr>
          <p:cNvPr id="150323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EE4C6-3CCD-BA49-8B4F-82970B354847}" type="slidenum">
              <a:rPr lang="en-US"/>
              <a:pPr/>
              <a:t>48</a:t>
            </a:fld>
            <a:endParaRPr lang="en-US"/>
          </a:p>
        </p:txBody>
      </p:sp>
      <p:sp>
        <p:nvSpPr>
          <p:cNvPr id="150528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906BF7-54C7-E548-9952-48414A88AAA0}" type="slidenum">
              <a:rPr lang="en-US"/>
              <a:pPr/>
              <a:t>49</a:t>
            </a:fld>
            <a:endParaRPr lang="en-US"/>
          </a:p>
        </p:txBody>
      </p:sp>
      <p:sp>
        <p:nvSpPr>
          <p:cNvPr id="150733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0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846B5-483D-1C43-AE66-BE90A47B6995}" type="slidenum">
              <a:rPr lang="en-US"/>
              <a:pPr/>
              <a:t>5</a:t>
            </a:fld>
            <a:endParaRPr lang="en-US"/>
          </a:p>
        </p:txBody>
      </p:sp>
      <p:sp>
        <p:nvSpPr>
          <p:cNvPr id="130867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8E676D-5064-DB4E-87C3-4CC8BB18556C}" type="slidenum">
              <a:rPr lang="en-US"/>
              <a:pPr/>
              <a:t>50</a:t>
            </a:fld>
            <a:endParaRPr lang="en-US"/>
          </a:p>
        </p:txBody>
      </p:sp>
      <p:sp>
        <p:nvSpPr>
          <p:cNvPr id="128205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8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B64BFD-9722-CC42-92A2-AE1AAF796A84}" type="slidenum">
              <a:rPr lang="en-US"/>
              <a:pPr/>
              <a:t>51</a:t>
            </a:fld>
            <a:endParaRPr lang="en-US"/>
          </a:p>
        </p:txBody>
      </p:sp>
      <p:sp>
        <p:nvSpPr>
          <p:cNvPr id="156160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16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5A3471-5FC3-644F-8C6F-DBE5C462756A}" type="slidenum">
              <a:rPr lang="en-US"/>
              <a:pPr/>
              <a:t>52</a:t>
            </a:fld>
            <a:endParaRPr lang="en-US"/>
          </a:p>
        </p:txBody>
      </p:sp>
      <p:sp>
        <p:nvSpPr>
          <p:cNvPr id="156365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36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6CF616-66D4-5748-A24C-ADF2F9336294}" type="slidenum">
              <a:rPr lang="en-US"/>
              <a:pPr/>
              <a:t>53</a:t>
            </a:fld>
            <a:endParaRPr lang="en-US"/>
          </a:p>
        </p:txBody>
      </p:sp>
      <p:sp>
        <p:nvSpPr>
          <p:cNvPr id="156569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569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FE204B-74AC-D842-914F-D65A560C093E}" type="slidenum">
              <a:rPr lang="en-US"/>
              <a:pPr/>
              <a:t>54</a:t>
            </a:fld>
            <a:endParaRPr lang="en-US"/>
          </a:p>
        </p:txBody>
      </p:sp>
      <p:sp>
        <p:nvSpPr>
          <p:cNvPr id="156774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774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55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56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57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58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59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65CE4-44E8-5841-9FC2-CD274B0A844C}" type="slidenum">
              <a:rPr lang="en-US"/>
              <a:pPr/>
              <a:t>6</a:t>
            </a:fld>
            <a:endParaRPr lang="en-US"/>
          </a:p>
        </p:txBody>
      </p:sp>
      <p:sp>
        <p:nvSpPr>
          <p:cNvPr id="130969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0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60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61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286DD-CE32-C34D-A303-2F7CAC95BFA9}" type="slidenum">
              <a:rPr lang="en-US"/>
              <a:pPr/>
              <a:t>62</a:t>
            </a:fld>
            <a:endParaRPr lang="en-US"/>
          </a:p>
        </p:txBody>
      </p:sp>
      <p:sp>
        <p:nvSpPr>
          <p:cNvPr id="156979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6979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9768EA-92BD-D544-B761-761915F5B7C8}" type="slidenum">
              <a:rPr lang="en-US"/>
              <a:pPr/>
              <a:t>63</a:t>
            </a:fld>
            <a:endParaRPr lang="en-US"/>
          </a:p>
        </p:txBody>
      </p:sp>
      <p:sp>
        <p:nvSpPr>
          <p:cNvPr id="1571842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7184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15013D-8215-6246-9A66-AF4D4A6CF2AD}" type="slidenum">
              <a:rPr lang="en-US"/>
              <a:pPr/>
              <a:t>64</a:t>
            </a:fld>
            <a:endParaRPr lang="en-US"/>
          </a:p>
        </p:txBody>
      </p:sp>
      <p:sp>
        <p:nvSpPr>
          <p:cNvPr id="1573890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7389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6C2C8B-82EC-6F4A-9CC7-808DA77147E4}" type="slidenum">
              <a:rPr lang="en-US"/>
              <a:pPr/>
              <a:t>65</a:t>
            </a:fld>
            <a:endParaRPr lang="en-US"/>
          </a:p>
        </p:txBody>
      </p:sp>
      <p:sp>
        <p:nvSpPr>
          <p:cNvPr id="1575938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7593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2BD855-BE7B-6E43-A76E-49025ABD4096}" type="slidenum">
              <a:rPr lang="en-US"/>
              <a:pPr/>
              <a:t>66</a:t>
            </a:fld>
            <a:endParaRPr lang="en-US"/>
          </a:p>
        </p:txBody>
      </p:sp>
      <p:sp>
        <p:nvSpPr>
          <p:cNvPr id="15779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779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59C79B-DD9D-8F42-8560-8D525D29B8DD}" type="slidenum">
              <a:rPr lang="en-US"/>
              <a:pPr/>
              <a:t>67</a:t>
            </a:fld>
            <a:endParaRPr lang="en-US"/>
          </a:p>
        </p:txBody>
      </p:sp>
      <p:sp>
        <p:nvSpPr>
          <p:cNvPr id="1580034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580035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0AD7E9-578A-1A48-8EA6-6A029E218080}" type="slidenum">
              <a:rPr lang="en-US"/>
              <a:pPr/>
              <a:t>68</a:t>
            </a:fld>
            <a:endParaRPr lang="en-US"/>
          </a:p>
        </p:txBody>
      </p:sp>
      <p:sp>
        <p:nvSpPr>
          <p:cNvPr id="1371138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AB97DB-7BD5-F54F-8BF1-9BABFB5D32E0}" type="slidenum">
              <a:rPr lang="en-US"/>
              <a:pPr/>
              <a:t>69</a:t>
            </a:fld>
            <a:endParaRPr lang="en-US"/>
          </a:p>
        </p:txBody>
      </p:sp>
      <p:sp>
        <p:nvSpPr>
          <p:cNvPr id="1372162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B64402-9A27-054A-8BC5-127F2BB7F018}" type="slidenum">
              <a:rPr lang="en-US"/>
              <a:pPr/>
              <a:t>7</a:t>
            </a:fld>
            <a:endParaRPr lang="en-US"/>
          </a:p>
        </p:txBody>
      </p:sp>
      <p:sp>
        <p:nvSpPr>
          <p:cNvPr id="131174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7E955-173D-724B-B3D6-F339CC8E692D}" type="slidenum">
              <a:rPr lang="en-US"/>
              <a:pPr/>
              <a:t>70</a:t>
            </a:fld>
            <a:endParaRPr lang="en-US"/>
          </a:p>
        </p:txBody>
      </p:sp>
      <p:sp>
        <p:nvSpPr>
          <p:cNvPr id="137318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4BE8EE-BBB9-1446-B7CC-7358EF3E3BF5}" type="slidenum">
              <a:rPr lang="en-US"/>
              <a:pPr/>
              <a:t>71</a:t>
            </a:fld>
            <a:endParaRPr lang="en-US"/>
          </a:p>
        </p:txBody>
      </p:sp>
      <p:sp>
        <p:nvSpPr>
          <p:cNvPr id="1374210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7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4AB7A-1665-E643-B8D8-1C7095352824}" type="slidenum">
              <a:rPr lang="en-US"/>
              <a:pPr/>
              <a:t>8</a:t>
            </a:fld>
            <a:endParaRPr lang="en-US"/>
          </a:p>
        </p:txBody>
      </p:sp>
      <p:sp>
        <p:nvSpPr>
          <p:cNvPr id="1313794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EFF53A-98CB-9943-BE00-19CE199697CF}" type="slidenum">
              <a:rPr lang="en-US"/>
              <a:pPr/>
              <a:t>9</a:t>
            </a:fld>
            <a:endParaRPr lang="en-US"/>
          </a:p>
        </p:txBody>
      </p:sp>
      <p:sp>
        <p:nvSpPr>
          <p:cNvPr id="1316866" name="Rectangle 2"/>
          <p:cNvSpPr>
            <a:spLocks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31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82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7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0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4953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63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1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72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78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51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48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95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49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2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jpe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6477000"/>
            <a:ext cx="9144000" cy="381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1" name="Picture 7" descr="logo_smal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164"/>
          <a:stretch>
            <a:fillRect/>
          </a:stretch>
        </p:blipFill>
        <p:spPr bwMode="auto">
          <a:xfrm>
            <a:off x="3619500" y="6553200"/>
            <a:ext cx="1905000" cy="246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southhal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7818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l"/>
            <a:endParaRPr lang="en-US" sz="1000" b="1" dirty="0">
              <a:solidFill>
                <a:srgbClr val="FFFFFF"/>
              </a:solidFill>
              <a:latin typeface="Futura Md BT" charset="0"/>
            </a:endParaRPr>
          </a:p>
          <a:p>
            <a:pPr algn="r"/>
            <a:r>
              <a:rPr lang="en-US" sz="1000" b="1" dirty="0" smtClean="0">
                <a:solidFill>
                  <a:srgbClr val="FFFFFF"/>
                </a:solidFill>
                <a:latin typeface="Futura Md BT" charset="0"/>
              </a:rPr>
              <a:t>2013.02.04- </a:t>
            </a:r>
            <a:r>
              <a:rPr lang="en-US" sz="1000" b="1" dirty="0">
                <a:solidFill>
                  <a:srgbClr val="FFFFFF"/>
                </a:solidFill>
                <a:latin typeface="Futura Md BT" charset="0"/>
              </a:rPr>
              <a:t>SLIDE </a:t>
            </a:r>
            <a:fld id="{64F297B7-AAE9-1D4B-8220-92A814C2A7D6}" type="slidenum">
              <a:rPr lang="en-US" sz="1000" b="1">
                <a:solidFill>
                  <a:srgbClr val="FFFFFF"/>
                </a:solidFill>
                <a:latin typeface="Futura Md BT" charset="0"/>
              </a:rPr>
              <a:pPr algn="r"/>
              <a:t>‹#›</a:t>
            </a:fld>
            <a:r>
              <a:rPr lang="en-US" sz="1000" b="1" dirty="0">
                <a:solidFill>
                  <a:srgbClr val="FFFFFF"/>
                </a:solidFill>
                <a:latin typeface="Futura Md BT" charset="0"/>
              </a:rPr>
              <a:t>	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8229600" y="-1588"/>
            <a:ext cx="914400" cy="914401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48" name="Picture 24" descr="southhall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6477000"/>
            <a:ext cx="1905000" cy="381000"/>
          </a:xfrm>
          <a:prstGeom prst="rect">
            <a:avLst/>
          </a:prstGeom>
          <a:solidFill>
            <a:schemeClr val="accent1"/>
          </a:solidFill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FFFFFF"/>
          </a:solidFill>
          <a:latin typeface="Futura Md BT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9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10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11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12.e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13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4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15.emf"/><Relationship Id="rId6" Type="http://schemas.openxmlformats.org/officeDocument/2006/relationships/oleObject" Target="../embeddings/oleObject9.bin"/><Relationship Id="rId7" Type="http://schemas.openxmlformats.org/officeDocument/2006/relationships/image" Target="../media/image16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4" Type="http://schemas.openxmlformats.org/officeDocument/2006/relationships/oleObject" Target="../embeddings/oleObject10.bin"/><Relationship Id="rId5" Type="http://schemas.openxmlformats.org/officeDocument/2006/relationships/image" Target="../media/image17.e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18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9.emf"/><Relationship Id="rId6" Type="http://schemas.openxmlformats.org/officeDocument/2006/relationships/oleObject" Target="../embeddings/oleObject13.bin"/><Relationship Id="rId7" Type="http://schemas.openxmlformats.org/officeDocument/2006/relationships/image" Target="../media/image20.emf"/><Relationship Id="rId8" Type="http://schemas.openxmlformats.org/officeDocument/2006/relationships/oleObject" Target="../embeddings/oleObject14.bin"/><Relationship Id="rId9" Type="http://schemas.openxmlformats.org/officeDocument/2006/relationships/image" Target="../media/image21.e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5.emf"/><Relationship Id="rId12" Type="http://schemas.openxmlformats.org/officeDocument/2006/relationships/oleObject" Target="../embeddings/oleObject19.bin"/><Relationship Id="rId13" Type="http://schemas.openxmlformats.org/officeDocument/2006/relationships/image" Target="../media/image26.emf"/><Relationship Id="rId14" Type="http://schemas.openxmlformats.org/officeDocument/2006/relationships/oleObject" Target="../embeddings/oleObject20.bin"/><Relationship Id="rId15" Type="http://schemas.openxmlformats.org/officeDocument/2006/relationships/image" Target="../media/image27.emf"/><Relationship Id="rId16" Type="http://schemas.openxmlformats.org/officeDocument/2006/relationships/oleObject" Target="../embeddings/oleObject21.bin"/><Relationship Id="rId17" Type="http://schemas.openxmlformats.org/officeDocument/2006/relationships/image" Target="../media/image28.e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4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22.e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23.emf"/><Relationship Id="rId8" Type="http://schemas.openxmlformats.org/officeDocument/2006/relationships/oleObject" Target="../embeddings/oleObject17.bin"/><Relationship Id="rId9" Type="http://schemas.openxmlformats.org/officeDocument/2006/relationships/image" Target="../media/image24.emf"/><Relationship Id="rId10" Type="http://schemas.openxmlformats.org/officeDocument/2006/relationships/oleObject" Target="../embeddings/oleObject18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4" Type="http://schemas.openxmlformats.org/officeDocument/2006/relationships/oleObject" Target="../embeddings/oleObject22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6.xml"/><Relationship Id="rId4" Type="http://schemas.openxmlformats.org/officeDocument/2006/relationships/oleObject" Target="../embeddings/Microsoft_Equation1.bin"/><Relationship Id="rId5" Type="http://schemas.openxmlformats.org/officeDocument/2006/relationships/image" Target="../media/image30.e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7.xml"/><Relationship Id="rId4" Type="http://schemas.openxmlformats.org/officeDocument/2006/relationships/oleObject" Target="../embeddings/oleObject23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8.xml"/><Relationship Id="rId4" Type="http://schemas.openxmlformats.org/officeDocument/2006/relationships/oleObject" Target="../embeddings/oleObject24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9.xml"/><Relationship Id="rId4" Type="http://schemas.openxmlformats.org/officeDocument/2006/relationships/oleObject" Target="../embeddings/oleObject25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4" Type="http://schemas.openxmlformats.org/officeDocument/2006/relationships/oleObject" Target="../embeddings/oleObject26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6.vml"/><Relationship Id="rId2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1.xml"/><Relationship Id="rId4" Type="http://schemas.openxmlformats.org/officeDocument/2006/relationships/oleObject" Target="../embeddings/oleObject27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7.vml"/><Relationship Id="rId2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2.xml"/><Relationship Id="rId4" Type="http://schemas.openxmlformats.org/officeDocument/2006/relationships/oleObject" Target="../embeddings/oleObject28.bin"/><Relationship Id="rId5" Type="http://schemas.openxmlformats.org/officeDocument/2006/relationships/image" Target="../media/image29.emf"/><Relationship Id="rId1" Type="http://schemas.openxmlformats.org/officeDocument/2006/relationships/vmlDrawing" Target="../drawings/vmlDrawing18.vml"/><Relationship Id="rId2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4" Type="http://schemas.openxmlformats.org/officeDocument/2006/relationships/oleObject" Target="../embeddings/oleObject29.bin"/><Relationship Id="rId5" Type="http://schemas.openxmlformats.org/officeDocument/2006/relationships/image" Target="../media/image31.emf"/><Relationship Id="rId1" Type="http://schemas.openxmlformats.org/officeDocument/2006/relationships/vmlDrawing" Target="../drawings/vmlDrawing19.vml"/><Relationship Id="rId2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7.xml"/><Relationship Id="rId4" Type="http://schemas.openxmlformats.org/officeDocument/2006/relationships/oleObject" Target="../embeddings/oleObject30.bin"/><Relationship Id="rId5" Type="http://schemas.openxmlformats.org/officeDocument/2006/relationships/image" Target="../media/image32.emf"/><Relationship Id="rId1" Type="http://schemas.openxmlformats.org/officeDocument/2006/relationships/vmlDrawing" Target="../drawings/vmlDrawing20.vml"/><Relationship Id="rId2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498690" name="Rectangle 2"/>
          <p:cNvSpPr>
            <a:spLocks noChangeArrowheads="1"/>
          </p:cNvSpPr>
          <p:nvPr>
            <p:ph type="subTitle" idx="4294967295"/>
          </p:nvPr>
        </p:nvSpPr>
        <p:spPr>
          <a:xfrm>
            <a:off x="457200" y="3733800"/>
            <a:ext cx="8229600" cy="1752600"/>
          </a:xfrm>
          <a:noFill/>
          <a:ln/>
        </p:spPr>
        <p:txBody>
          <a:bodyPr lIns="92075" tIns="46038" rIns="92075" bIns="46038"/>
          <a:lstStyle/>
          <a:p>
            <a:pPr marL="0" indent="0" algn="ctr">
              <a:buFontTx/>
              <a:buNone/>
            </a:pPr>
            <a:r>
              <a:rPr lang="en-US" sz="2600" b="1"/>
              <a:t>Prof. Ray Larson </a:t>
            </a:r>
          </a:p>
          <a:p>
            <a:pPr marL="0" indent="0" algn="ctr">
              <a:buFontTx/>
              <a:buNone/>
            </a:pPr>
            <a:r>
              <a:rPr lang="en-US" sz="2600" b="1"/>
              <a:t>University of California, Berkeley</a:t>
            </a:r>
          </a:p>
          <a:p>
            <a:pPr marL="0" indent="0" algn="ctr">
              <a:buFontTx/>
              <a:buNone/>
            </a:pPr>
            <a:r>
              <a:rPr lang="en-US" sz="2600" b="1"/>
              <a:t>School of Information</a:t>
            </a:r>
          </a:p>
          <a:p>
            <a:pPr marL="0" indent="0" algn="ctr">
              <a:buFontTx/>
              <a:buNone/>
            </a:pPr>
            <a:endParaRPr lang="en-US" sz="2000"/>
          </a:p>
        </p:txBody>
      </p:sp>
      <p:sp>
        <p:nvSpPr>
          <p:cNvPr id="498691" name="Rectangle 3"/>
          <p:cNvSpPr>
            <a:spLocks noChangeArrowheads="1"/>
          </p:cNvSpPr>
          <p:nvPr/>
        </p:nvSpPr>
        <p:spPr bwMode="auto">
          <a:xfrm>
            <a:off x="533400" y="1371600"/>
            <a:ext cx="807720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spcBef>
                <a:spcPct val="20000"/>
              </a:spcBef>
            </a:pPr>
            <a:endParaRPr lang="en-US" sz="4000" b="1">
              <a:latin typeface="Arial" charset="0"/>
            </a:endParaRPr>
          </a:p>
          <a:p>
            <a:pPr>
              <a:spcBef>
                <a:spcPct val="20000"/>
              </a:spcBef>
            </a:pPr>
            <a:r>
              <a:rPr lang="en-US" sz="4000" b="1">
                <a:latin typeface="Arial" charset="0"/>
              </a:rPr>
              <a:t>Principles of Information Retrieval</a:t>
            </a:r>
          </a:p>
        </p:txBody>
      </p:sp>
      <p:sp>
        <p:nvSpPr>
          <p:cNvPr id="49869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 dirty="0"/>
              <a:t>Lecture 4: </a:t>
            </a:r>
            <a:r>
              <a:rPr lang="en-US" sz="3200" dirty="0" smtClean="0"/>
              <a:t>Boolean IR System Elements </a:t>
            </a:r>
            <a:endParaRPr lang="en-US" sz="32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8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Steps in Query processing</a:t>
            </a:r>
          </a:p>
        </p:txBody>
      </p:sp>
      <p:sp>
        <p:nvSpPr>
          <p:cNvPr id="148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Parsing and analysis of the query text (same as done for the document text)</a:t>
            </a:r>
          </a:p>
          <a:p>
            <a:pPr lvl="1"/>
            <a:r>
              <a:rPr lang="en-US"/>
              <a:t>Morphological Analysis</a:t>
            </a:r>
          </a:p>
          <a:p>
            <a:pPr lvl="1"/>
            <a:r>
              <a:rPr lang="en-US"/>
              <a:t>Statistical Analysis of text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1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Plotting Word Frequency by Rank</a:t>
            </a:r>
          </a:p>
        </p:txBody>
      </p:sp>
      <p:sp>
        <p:nvSpPr>
          <p:cNvPr id="141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Say for a text with 100 tokens</a:t>
            </a:r>
          </a:p>
          <a:p>
            <a:pPr>
              <a:lnSpc>
                <a:spcPct val="90000"/>
              </a:lnSpc>
            </a:pPr>
            <a:r>
              <a:rPr lang="en-US" sz="2800"/>
              <a:t>Count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many tokens occur 1 time (50)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many tokens occur 2 times (20) …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many tokens occur 7 times (10) …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many tokens occur 12 times (1)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How many tokens occur 14 times (1)</a:t>
            </a:r>
          </a:p>
          <a:p>
            <a:pPr>
              <a:lnSpc>
                <a:spcPct val="90000"/>
              </a:lnSpc>
            </a:pPr>
            <a:r>
              <a:rPr lang="en-US" sz="2800"/>
              <a:t>So things that occur the most often share the highest rank (rank 1).</a:t>
            </a:r>
          </a:p>
          <a:p>
            <a:pPr>
              <a:lnSpc>
                <a:spcPct val="90000"/>
              </a:lnSpc>
            </a:pPr>
            <a:r>
              <a:rPr lang="en-US" sz="2800"/>
              <a:t>Things that occur the fewest times have the lowest rank (rank n).</a:t>
            </a:r>
          </a:p>
        </p:txBody>
      </p:sp>
    </p:spTree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1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Many similar distributions…</a:t>
            </a:r>
          </a:p>
        </p:txBody>
      </p:sp>
      <p:sp>
        <p:nvSpPr>
          <p:cNvPr id="141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Words in a text collection</a:t>
            </a:r>
          </a:p>
          <a:p>
            <a:r>
              <a:rPr lang="en-US"/>
              <a:t>Library book checkout patterns</a:t>
            </a:r>
          </a:p>
          <a:p>
            <a:r>
              <a:rPr lang="en-US"/>
              <a:t>Bradford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Lotka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laws.</a:t>
            </a:r>
          </a:p>
          <a:p>
            <a:r>
              <a:rPr lang="en-US"/>
              <a:t>Incoming Web Page Requests (Nielsen)</a:t>
            </a:r>
          </a:p>
          <a:p>
            <a:r>
              <a:rPr lang="en-US"/>
              <a:t>Outgoing Web Page Requests (Cunha &amp; Crovella)</a:t>
            </a:r>
          </a:p>
          <a:p>
            <a:r>
              <a:rPr lang="en-US"/>
              <a:t>Document Size on Web (Cunha &amp; Crovella)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Zipf Distribution</a:t>
            </a:r>
            <a:br>
              <a:rPr lang="en-US" sz="3200"/>
            </a:br>
            <a:r>
              <a:rPr lang="en-US" sz="3200"/>
              <a:t>(linear and log scale)</a:t>
            </a:r>
          </a:p>
        </p:txBody>
      </p:sp>
      <p:pic>
        <p:nvPicPr>
          <p:cNvPr id="1420291" name="Picture 3" descr="zipf_line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81200"/>
            <a:ext cx="3330575" cy="296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0292" name="Picture 4" descr="zipf_lo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981200"/>
            <a:ext cx="3406775" cy="3033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20293" name="Text Box 5"/>
          <p:cNvSpPr txBox="1">
            <a:spLocks noChangeArrowheads="1"/>
          </p:cNvSpPr>
          <p:nvPr/>
        </p:nvSpPr>
        <p:spPr bwMode="auto">
          <a:xfrm>
            <a:off x="288925" y="5299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69696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4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Resolving Power  (van Rijsbergen 79)</a:t>
            </a:r>
          </a:p>
        </p:txBody>
      </p:sp>
      <p:sp>
        <p:nvSpPr>
          <p:cNvPr id="1440771" name="Text Box 3"/>
          <p:cNvSpPr txBox="1">
            <a:spLocks noChangeArrowheads="1"/>
          </p:cNvSpPr>
          <p:nvPr/>
        </p:nvSpPr>
        <p:spPr bwMode="auto">
          <a:xfrm>
            <a:off x="441325" y="-952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800"/>
          </a:p>
        </p:txBody>
      </p:sp>
      <p:pic>
        <p:nvPicPr>
          <p:cNvPr id="1440772" name="Picture 4" descr="zipf-resolv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6705600" cy="517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40773" name="Text Box 5"/>
          <p:cNvSpPr txBox="1">
            <a:spLocks noChangeArrowheads="1"/>
          </p:cNvSpPr>
          <p:nvPr/>
        </p:nvSpPr>
        <p:spPr bwMode="auto">
          <a:xfrm>
            <a:off x="838200" y="914400"/>
            <a:ext cx="675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FF3300"/>
                </a:solidFill>
              </a:rPr>
              <a:t>The most frequent words are not the most descriptive.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4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Models</a:t>
            </a:r>
          </a:p>
        </p:txBody>
      </p:sp>
      <p:sp>
        <p:nvSpPr>
          <p:cNvPr id="144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Poisson distribution</a:t>
            </a:r>
          </a:p>
          <a:p>
            <a:r>
              <a:rPr lang="en-US"/>
              <a:t>2-Poisson Model</a:t>
            </a:r>
          </a:p>
          <a:p>
            <a:r>
              <a:rPr lang="en-US"/>
              <a:t>Negative Binomial</a:t>
            </a:r>
          </a:p>
          <a:p>
            <a:r>
              <a:rPr lang="en-US"/>
              <a:t>Katz K-mixture</a:t>
            </a:r>
          </a:p>
          <a:p>
            <a:pPr lvl="1"/>
            <a:r>
              <a:rPr lang="en-US"/>
              <a:t>See Church (SIGIR 1995)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4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Stemming and </a:t>
            </a:r>
            <a:br>
              <a:rPr lang="en-US" sz="2800"/>
            </a:br>
            <a:r>
              <a:rPr lang="en-US" sz="2800"/>
              <a:t>Morphological Analysis</a:t>
            </a:r>
          </a:p>
        </p:txBody>
      </p:sp>
      <p:sp>
        <p:nvSpPr>
          <p:cNvPr id="144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Goal: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normalize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similar words</a:t>
            </a:r>
          </a:p>
          <a:p>
            <a:r>
              <a:rPr lang="en-US"/>
              <a:t>Morphology (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form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of words)</a:t>
            </a:r>
          </a:p>
          <a:p>
            <a:pPr lvl="1"/>
            <a:r>
              <a:rPr lang="en-US"/>
              <a:t>Inflectional Morphology</a:t>
            </a:r>
          </a:p>
          <a:p>
            <a:pPr lvl="2"/>
            <a:r>
              <a:rPr lang="en-US"/>
              <a:t>E.g,. inflect verb endings and noun number</a:t>
            </a:r>
          </a:p>
          <a:p>
            <a:pPr lvl="2"/>
            <a:r>
              <a:rPr lang="en-US"/>
              <a:t>Never change grammatical class</a:t>
            </a:r>
          </a:p>
          <a:p>
            <a:pPr lvl="3"/>
            <a:r>
              <a:rPr lang="en-US"/>
              <a:t>dog, dogs</a:t>
            </a:r>
          </a:p>
          <a:p>
            <a:pPr lvl="3"/>
            <a:r>
              <a:rPr lang="en-US"/>
              <a:t>tengo, tienes, tiene, tenemos, tienen</a:t>
            </a:r>
          </a:p>
          <a:p>
            <a:pPr lvl="1"/>
            <a:r>
              <a:rPr lang="en-US"/>
              <a:t>Derivational Morphology </a:t>
            </a:r>
          </a:p>
          <a:p>
            <a:pPr lvl="2"/>
            <a:r>
              <a:rPr lang="en-US"/>
              <a:t>Derive one word from another, </a:t>
            </a:r>
          </a:p>
          <a:p>
            <a:pPr lvl="2"/>
            <a:r>
              <a:rPr lang="en-US"/>
              <a:t>Often change grammatical class</a:t>
            </a:r>
          </a:p>
          <a:p>
            <a:pPr lvl="3"/>
            <a:r>
              <a:rPr lang="en-US"/>
              <a:t>build, building; health, healthy</a:t>
            </a:r>
          </a:p>
          <a:p>
            <a:endParaRPr lang="en-US"/>
          </a:p>
          <a:p>
            <a:pPr lvl="2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1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Stemming and </a:t>
            </a:r>
            <a:br>
              <a:rPr lang="en-US" sz="2800"/>
            </a:br>
            <a:r>
              <a:rPr lang="en-US" sz="2800"/>
              <a:t>Morphological Analysis</a:t>
            </a:r>
          </a:p>
        </p:txBody>
      </p:sp>
      <p:sp>
        <p:nvSpPr>
          <p:cNvPr id="151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Goal: 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normalize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similar words</a:t>
            </a:r>
          </a:p>
          <a:p>
            <a:pPr>
              <a:lnSpc>
                <a:spcPct val="90000"/>
              </a:lnSpc>
            </a:pPr>
            <a:r>
              <a:rPr lang="en-US" sz="2800"/>
              <a:t>Morphology (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form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of words)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Inflectional Morphology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E.g,. inflect verb endings and noun number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Never change grammatical class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dog, dogs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tengo, tienes, tiene, tenemos, tienen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Derivational Morphology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Derive one word from another,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Often change grammatical class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build, building; health, healthy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 lvl="2">
              <a:lnSpc>
                <a:spcPct val="90000"/>
              </a:lnSpc>
            </a:pP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1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stemming</a:t>
            </a:r>
          </a:p>
        </p:txBody>
      </p:sp>
      <p:sp>
        <p:nvSpPr>
          <p:cNvPr id="151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 word ends in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, but not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eies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aies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THEN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</a:t>
            </a:r>
            <a:r>
              <a:rPr lang="en-US">
                <a:sym typeface="Wingdings" charset="0"/>
              </a:rPr>
              <a:t> </a:t>
            </a:r>
            <a:r>
              <a:rPr lang="ja-JP" altLang="en-US">
                <a:latin typeface="Arial"/>
                <a:sym typeface="Wingdings" charset="0"/>
              </a:rPr>
              <a:t>“</a:t>
            </a:r>
            <a:r>
              <a:rPr lang="en-US">
                <a:sym typeface="Wingdings" charset="0"/>
              </a:rPr>
              <a:t>y</a:t>
            </a:r>
            <a:r>
              <a:rPr lang="ja-JP" altLang="en-US">
                <a:latin typeface="Arial"/>
                <a:sym typeface="Wingdings" charset="0"/>
              </a:rPr>
              <a:t>”</a:t>
            </a:r>
            <a:endParaRPr lang="en-US">
              <a:sym typeface="Wingdings" charset="0"/>
            </a:endParaRPr>
          </a:p>
          <a:p>
            <a:r>
              <a:rPr lang="en-US"/>
              <a:t>IF a word ends in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, but not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aes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,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, 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oes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THEN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es</a:t>
            </a:r>
            <a:r>
              <a:rPr lang="ja-JP" altLang="en-US">
                <a:latin typeface="Arial"/>
              </a:rPr>
              <a:t>”</a:t>
            </a:r>
            <a:r>
              <a:rPr lang="en-US">
                <a:sym typeface="Wingdings" charset="0"/>
              </a:rPr>
              <a:t> </a:t>
            </a:r>
            <a:r>
              <a:rPr lang="ja-JP" altLang="en-US">
                <a:latin typeface="Arial"/>
                <a:sym typeface="Wingdings" charset="0"/>
              </a:rPr>
              <a:t>“</a:t>
            </a:r>
            <a:r>
              <a:rPr lang="en-US">
                <a:sym typeface="Wingdings" charset="0"/>
              </a:rPr>
              <a:t>e</a:t>
            </a:r>
            <a:r>
              <a:rPr lang="ja-JP" altLang="en-US">
                <a:latin typeface="Arial"/>
                <a:sym typeface="Wingdings" charset="0"/>
              </a:rPr>
              <a:t>”</a:t>
            </a:r>
            <a:endParaRPr lang="en-US">
              <a:sym typeface="Wingdings" charset="0"/>
            </a:endParaRPr>
          </a:p>
          <a:p>
            <a:r>
              <a:rPr lang="en-US"/>
              <a:t>IF a word ends in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, but not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us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ss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THEN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</a:t>
            </a:r>
            <a:r>
              <a:rPr lang="en-US">
                <a:sym typeface="Wingdings" charset="0"/>
              </a:rPr>
              <a:t> NULL</a:t>
            </a:r>
            <a:endParaRPr lang="en-US"/>
          </a:p>
        </p:txBody>
      </p:sp>
      <p:sp>
        <p:nvSpPr>
          <p:cNvPr id="1517572" name="Text Box 4"/>
          <p:cNvSpPr txBox="1">
            <a:spLocks noChangeArrowheads="1"/>
          </p:cNvSpPr>
          <p:nvPr/>
        </p:nvSpPr>
        <p:spPr bwMode="auto">
          <a:xfrm>
            <a:off x="5638800" y="5943600"/>
            <a:ext cx="3341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FF3300"/>
                </a:solidFill>
              </a:rPr>
              <a:t>Harman, JASIS Jan. 1991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1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Stemmer Examples</a:t>
            </a:r>
          </a:p>
        </p:txBody>
      </p:sp>
      <p:sp>
        <p:nvSpPr>
          <p:cNvPr id="1519619" name="Text Box 3"/>
          <p:cNvSpPr txBox="1">
            <a:spLocks noChangeArrowheads="1"/>
          </p:cNvSpPr>
          <p:nvPr/>
        </p:nvSpPr>
        <p:spPr bwMode="auto">
          <a:xfrm>
            <a:off x="430213" y="31321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519620" name="Group 4"/>
          <p:cNvGraphicFramePr>
            <a:graphicFrameLocks noGrp="1"/>
          </p:cNvGraphicFramePr>
          <p:nvPr/>
        </p:nvGraphicFramePr>
        <p:xfrm>
          <a:off x="314325" y="1209675"/>
          <a:ext cx="8558213" cy="5017008"/>
        </p:xfrm>
        <a:graphic>
          <a:graphicData uri="http://schemas.openxmlformats.org/drawingml/2006/table">
            <a:tbl>
              <a:tblPr/>
              <a:tblGrid>
                <a:gridCol w="2852738"/>
                <a:gridCol w="2852737"/>
                <a:gridCol w="2852738"/>
              </a:tblGrid>
              <a:tr h="769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The SMART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stemmer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The Porter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stemmer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The IAGO!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stemmer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98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apples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formulae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formul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appendices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appendix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implementation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imple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tstem glasses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glass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ate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apples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formulae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formula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appendices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appendic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implementation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implement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pstem glasses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glass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% stem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ate|2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eat|2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apples|1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apple|1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formulae|1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formula|1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appendices|1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appendix|1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implementation|1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implementation|1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glasses|1  glasses|1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Review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Elements of IR Systems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Collections, Queries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Text processing and </a:t>
            </a:r>
            <a:r>
              <a:rPr lang="en-US" dirty="0" err="1"/>
              <a:t>Zipf</a:t>
            </a:r>
            <a:r>
              <a:rPr lang="en-US" dirty="0"/>
              <a:t> distribution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Stemmers and Morphological </a:t>
            </a:r>
            <a:r>
              <a:rPr lang="en-US" dirty="0" smtClean="0"/>
              <a:t>analysis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Inverted file indexes </a:t>
            </a:r>
          </a:p>
          <a:p>
            <a:pPr>
              <a:lnSpc>
                <a:spcPct val="90000"/>
              </a:lnSpc>
            </a:pPr>
            <a:r>
              <a:rPr lang="en-US" dirty="0"/>
              <a:t>IR Models - Introduction to the Boolean Model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graphicFrame>
        <p:nvGraphicFramePr>
          <p:cNvPr id="1521666" name="Group 2"/>
          <p:cNvGraphicFramePr>
            <a:graphicFrameLocks noGrp="1"/>
          </p:cNvGraphicFramePr>
          <p:nvPr>
            <p:ph type="tbl" idx="1"/>
          </p:nvPr>
        </p:nvGraphicFramePr>
        <p:xfrm>
          <a:off x="457200" y="1219200"/>
          <a:ext cx="8229600" cy="49672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1123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Too Aggressive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Too Timid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43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organization/organ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policy/police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execute/executive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arm/army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european/europe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cylinder/cylindrical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create/creation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search/searcher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5216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olidFill>
                  <a:schemeClr val="bg1"/>
                </a:solidFill>
              </a:rPr>
              <a:t>Errors Generated by Porter Stemmer </a:t>
            </a:r>
            <a:r>
              <a:rPr lang="en-US" sz="2400">
                <a:solidFill>
                  <a:schemeClr val="bg1"/>
                </a:solidFill>
              </a:rPr>
              <a:t>(Krovetz 93)</a:t>
            </a:r>
            <a:endParaRPr lang="en-US" sz="32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2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Automated Methods</a:t>
            </a:r>
          </a:p>
        </p:txBody>
      </p:sp>
      <p:sp>
        <p:nvSpPr>
          <p:cNvPr id="152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50938"/>
            <a:ext cx="8229600" cy="4384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Stemmers: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Very dumb rules work well (for English)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Porter Stemmer:  Iteratively remove suffixes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Improvement: pass results through a lexicon</a:t>
            </a:r>
            <a:endParaRPr lang="en-US"/>
          </a:p>
          <a:p>
            <a:pPr>
              <a:lnSpc>
                <a:spcPct val="80000"/>
              </a:lnSpc>
            </a:pPr>
            <a:r>
              <a:rPr lang="en-US"/>
              <a:t>Newer stemmers are configurable (Snowball)</a:t>
            </a:r>
          </a:p>
          <a:p>
            <a:pPr lvl="1">
              <a:lnSpc>
                <a:spcPct val="80000"/>
              </a:lnSpc>
            </a:pPr>
            <a:r>
              <a:rPr lang="en-US"/>
              <a:t>Demo…</a:t>
            </a:r>
          </a:p>
          <a:p>
            <a:pPr>
              <a:lnSpc>
                <a:spcPct val="80000"/>
              </a:lnSpc>
            </a:pPr>
            <a:r>
              <a:rPr lang="en-US"/>
              <a:t>Powerful multilingual tools exist for morphological analysis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PCKimmo, Xerox Lexical technology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Require a grammar and dictionary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Use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two-level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 automata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Wordnet </a:t>
            </a: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morpher</a:t>
            </a:r>
            <a:r>
              <a:rPr lang="ja-JP" altLang="en-US" sz="2400">
                <a:latin typeface="Arial"/>
              </a:rPr>
              <a:t>”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2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Wordnet</a:t>
            </a:r>
          </a:p>
        </p:txBody>
      </p:sp>
      <p:sp>
        <p:nvSpPr>
          <p:cNvPr id="152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Type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wn word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on a machine where wordnet is installed…</a:t>
            </a:r>
          </a:p>
          <a:p>
            <a:r>
              <a:rPr lang="en-US"/>
              <a:t>Large exception dictionary:</a:t>
            </a:r>
          </a:p>
          <a:p>
            <a:r>
              <a:rPr lang="en-US"/>
              <a:t>Demo</a:t>
            </a:r>
          </a:p>
        </p:txBody>
      </p:sp>
      <p:sp>
        <p:nvSpPr>
          <p:cNvPr id="1525764" name="Text Box 4"/>
          <p:cNvSpPr txBox="1">
            <a:spLocks noChangeArrowheads="1"/>
          </p:cNvSpPr>
          <p:nvPr/>
        </p:nvSpPr>
        <p:spPr bwMode="auto">
          <a:xfrm>
            <a:off x="5791200" y="1828800"/>
            <a:ext cx="29210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lnSpc>
                <a:spcPct val="80000"/>
              </a:lnSpc>
            </a:pPr>
            <a:r>
              <a:rPr lang="en-US" sz="2000"/>
              <a:t>aardwolves aardwolf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abaci abacus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abacuses abacus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abbacies abbacy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abhenries abhenry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abilities ability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abkhaz abkhaz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abnormalities abnormality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aboideaus aboideau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aboideaux aboideau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aboiteaus aboiteau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aboiteaux aboiteau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abos abo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abscissae abscissa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abscissas abscissa 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absurdities absurdity</a:t>
            </a:r>
          </a:p>
          <a:p>
            <a:pPr algn="l" eaLnBrk="0" hangingPunct="0">
              <a:lnSpc>
                <a:spcPct val="80000"/>
              </a:lnSpc>
            </a:pPr>
            <a:r>
              <a:rPr lang="en-US" sz="2000"/>
              <a:t>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2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NLP</a:t>
            </a:r>
          </a:p>
        </p:txBody>
      </p:sp>
      <p:sp>
        <p:nvSpPr>
          <p:cNvPr id="152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Strzalkowski (in Reader)</a:t>
            </a:r>
          </a:p>
          <a:p>
            <a:endParaRPr lang="en-US"/>
          </a:p>
        </p:txBody>
      </p:sp>
      <p:sp>
        <p:nvSpPr>
          <p:cNvPr id="1527812" name="Rectangle 4"/>
          <p:cNvSpPr>
            <a:spLocks noChangeArrowheads="1"/>
          </p:cNvSpPr>
          <p:nvPr/>
        </p:nvSpPr>
        <p:spPr bwMode="auto">
          <a:xfrm>
            <a:off x="762000" y="28956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Text</a:t>
            </a:r>
          </a:p>
        </p:txBody>
      </p:sp>
      <p:sp>
        <p:nvSpPr>
          <p:cNvPr id="1527813" name="Rectangle 5"/>
          <p:cNvSpPr>
            <a:spLocks noChangeArrowheads="1"/>
          </p:cNvSpPr>
          <p:nvPr/>
        </p:nvSpPr>
        <p:spPr bwMode="auto">
          <a:xfrm>
            <a:off x="2819400" y="28956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NLP</a:t>
            </a:r>
          </a:p>
        </p:txBody>
      </p:sp>
      <p:sp>
        <p:nvSpPr>
          <p:cNvPr id="1527814" name="Rectangle 6"/>
          <p:cNvSpPr>
            <a:spLocks noChangeArrowheads="1"/>
          </p:cNvSpPr>
          <p:nvPr/>
        </p:nvSpPr>
        <p:spPr bwMode="auto">
          <a:xfrm>
            <a:off x="4953000" y="28956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repres</a:t>
            </a:r>
          </a:p>
        </p:txBody>
      </p:sp>
      <p:sp>
        <p:nvSpPr>
          <p:cNvPr id="1527815" name="Rectangle 7"/>
          <p:cNvSpPr>
            <a:spLocks noChangeArrowheads="1"/>
          </p:cNvSpPr>
          <p:nvPr/>
        </p:nvSpPr>
        <p:spPr bwMode="auto">
          <a:xfrm>
            <a:off x="7010400" y="2895600"/>
            <a:ext cx="11430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Dbase</a:t>
            </a:r>
          </a:p>
          <a:p>
            <a:pPr eaLnBrk="0" hangingPunct="0"/>
            <a:r>
              <a:rPr lang="en-US" sz="2400"/>
              <a:t>search</a:t>
            </a:r>
          </a:p>
        </p:txBody>
      </p:sp>
      <p:sp>
        <p:nvSpPr>
          <p:cNvPr id="1527816" name="Line 8"/>
          <p:cNvSpPr>
            <a:spLocks noChangeShapeType="1"/>
          </p:cNvSpPr>
          <p:nvPr/>
        </p:nvSpPr>
        <p:spPr bwMode="auto">
          <a:xfrm>
            <a:off x="1905000" y="3352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7817" name="Line 9"/>
          <p:cNvSpPr>
            <a:spLocks noChangeShapeType="1"/>
          </p:cNvSpPr>
          <p:nvPr/>
        </p:nvSpPr>
        <p:spPr bwMode="auto">
          <a:xfrm>
            <a:off x="3962400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7818" name="Line 10"/>
          <p:cNvSpPr>
            <a:spLocks noChangeShapeType="1"/>
          </p:cNvSpPr>
          <p:nvPr/>
        </p:nvSpPr>
        <p:spPr bwMode="auto">
          <a:xfrm>
            <a:off x="6096000" y="3352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7819" name="Rectangle 11"/>
          <p:cNvSpPr>
            <a:spLocks noChangeArrowheads="1"/>
          </p:cNvSpPr>
          <p:nvPr/>
        </p:nvSpPr>
        <p:spPr bwMode="auto">
          <a:xfrm>
            <a:off x="1447800" y="44958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TAGGER</a:t>
            </a:r>
          </a:p>
        </p:txBody>
      </p:sp>
      <p:sp>
        <p:nvSpPr>
          <p:cNvPr id="1527820" name="Text Box 12"/>
          <p:cNvSpPr txBox="1">
            <a:spLocks noChangeArrowheads="1"/>
          </p:cNvSpPr>
          <p:nvPr/>
        </p:nvSpPr>
        <p:spPr bwMode="auto">
          <a:xfrm>
            <a:off x="288925" y="4689475"/>
            <a:ext cx="844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/>
              <a:t>NLP:</a:t>
            </a:r>
          </a:p>
        </p:txBody>
      </p:sp>
      <p:sp>
        <p:nvSpPr>
          <p:cNvPr id="1527821" name="Rectangle 13"/>
          <p:cNvSpPr>
            <a:spLocks noChangeArrowheads="1"/>
          </p:cNvSpPr>
          <p:nvPr/>
        </p:nvSpPr>
        <p:spPr bwMode="auto">
          <a:xfrm>
            <a:off x="3810000" y="44958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PARSER</a:t>
            </a:r>
          </a:p>
        </p:txBody>
      </p:sp>
      <p:sp>
        <p:nvSpPr>
          <p:cNvPr id="1527822" name="Rectangle 14"/>
          <p:cNvSpPr>
            <a:spLocks noChangeArrowheads="1"/>
          </p:cNvSpPr>
          <p:nvPr/>
        </p:nvSpPr>
        <p:spPr bwMode="auto">
          <a:xfrm>
            <a:off x="6172200" y="4495800"/>
            <a:ext cx="1447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TERMS</a:t>
            </a:r>
          </a:p>
        </p:txBody>
      </p:sp>
      <p:sp>
        <p:nvSpPr>
          <p:cNvPr id="1527823" name="Line 15"/>
          <p:cNvSpPr>
            <a:spLocks noChangeShapeType="1"/>
          </p:cNvSpPr>
          <p:nvPr/>
        </p:nvSpPr>
        <p:spPr bwMode="auto">
          <a:xfrm>
            <a:off x="28956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27824" name="Line 16"/>
          <p:cNvSpPr>
            <a:spLocks noChangeShapeType="1"/>
          </p:cNvSpPr>
          <p:nvPr/>
        </p:nvSpPr>
        <p:spPr bwMode="auto">
          <a:xfrm>
            <a:off x="5257800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2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NLP</a:t>
            </a:r>
          </a:p>
        </p:txBody>
      </p:sp>
      <p:sp>
        <p:nvSpPr>
          <p:cNvPr id="1529859" name="Text Box 3"/>
          <p:cNvSpPr txBox="1">
            <a:spLocks noChangeArrowheads="1"/>
          </p:cNvSpPr>
          <p:nvPr/>
        </p:nvSpPr>
        <p:spPr bwMode="auto">
          <a:xfrm>
            <a:off x="914400" y="2286000"/>
            <a:ext cx="7658100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FF3300"/>
                </a:solidFill>
              </a:rPr>
              <a:t>INPUT SENTENCE</a:t>
            </a:r>
          </a:p>
          <a:p>
            <a:pPr algn="l" eaLnBrk="0" hangingPunct="0"/>
            <a:r>
              <a:rPr lang="en-US" sz="2400"/>
              <a:t>The former Soviet President has been a local hero ever since</a:t>
            </a:r>
          </a:p>
          <a:p>
            <a:pPr algn="l" eaLnBrk="0" hangingPunct="0"/>
            <a:r>
              <a:rPr lang="en-US" sz="2400"/>
              <a:t>a Russian tank invaded Wisconsin.</a:t>
            </a:r>
          </a:p>
          <a:p>
            <a:pPr algn="l" eaLnBrk="0" hangingPunct="0"/>
            <a:endParaRPr lang="en-US" sz="2400"/>
          </a:p>
          <a:p>
            <a:pPr algn="l" eaLnBrk="0" hangingPunct="0"/>
            <a:r>
              <a:rPr lang="en-US" sz="2400">
                <a:solidFill>
                  <a:srgbClr val="FF3300"/>
                </a:solidFill>
              </a:rPr>
              <a:t>TAGGED SENTENCE</a:t>
            </a:r>
          </a:p>
          <a:p>
            <a:pPr algn="l" eaLnBrk="0" hangingPunct="0"/>
            <a:r>
              <a:rPr lang="en-US" sz="2400"/>
              <a:t>The/dt former/jj Soviet/jj President/nn has/vbz been/vbn a/dt </a:t>
            </a:r>
          </a:p>
          <a:p>
            <a:pPr algn="l" eaLnBrk="0" hangingPunct="0"/>
            <a:r>
              <a:rPr lang="en-US" sz="2400"/>
              <a:t>local/jj hero/nn ever/rb since/in a/dt Russian/jj tank/nn </a:t>
            </a:r>
          </a:p>
          <a:p>
            <a:pPr algn="l" eaLnBrk="0" hangingPunct="0"/>
            <a:r>
              <a:rPr lang="en-US" sz="2400"/>
              <a:t>invaded/vbd Wisconsin/np ./per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3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NLP</a:t>
            </a:r>
          </a:p>
        </p:txBody>
      </p:sp>
      <p:sp>
        <p:nvSpPr>
          <p:cNvPr id="1531907" name="Text Box 3"/>
          <p:cNvSpPr txBox="1">
            <a:spLocks noChangeArrowheads="1"/>
          </p:cNvSpPr>
          <p:nvPr/>
        </p:nvSpPr>
        <p:spPr bwMode="auto">
          <a:xfrm>
            <a:off x="762000" y="2286000"/>
            <a:ext cx="73707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FF3300"/>
                </a:solidFill>
              </a:rPr>
              <a:t>TAGGED &amp; STEMMED SENTENCE</a:t>
            </a:r>
          </a:p>
          <a:p>
            <a:pPr algn="l" eaLnBrk="0" hangingPunct="0"/>
            <a:r>
              <a:rPr lang="en-US" sz="2400"/>
              <a:t>the/dt former/jj soviet/jj president/nn have/vbz be/vbn a/dt </a:t>
            </a:r>
          </a:p>
          <a:p>
            <a:pPr algn="l" eaLnBrk="0" hangingPunct="0"/>
            <a:r>
              <a:rPr lang="en-US" sz="2400"/>
              <a:t>local/jj hero/nn ever/rb since/in a/dt russian/jj tank/nn </a:t>
            </a:r>
          </a:p>
          <a:p>
            <a:pPr algn="l" eaLnBrk="0" hangingPunct="0"/>
            <a:r>
              <a:rPr lang="en-US" sz="2400"/>
              <a:t>invade/vbd wisconsin/np ./per</a:t>
            </a:r>
          </a:p>
          <a:p>
            <a:pPr algn="l" eaLnBrk="0" hangingPunct="0"/>
            <a:endParaRPr lang="en-US" sz="2400"/>
          </a:p>
          <a:p>
            <a:pPr algn="l" eaLnBrk="0" hangingPunct="0"/>
            <a:endParaRPr lang="en-US" sz="2400"/>
          </a:p>
          <a:p>
            <a:pPr algn="l" eaLnBrk="0" hangingPunct="0"/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3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NLP</a:t>
            </a:r>
          </a:p>
        </p:txBody>
      </p:sp>
      <p:sp>
        <p:nvSpPr>
          <p:cNvPr id="1533955" name="Rectangle 3"/>
          <p:cNvSpPr>
            <a:spLocks noChangeArrowheads="1"/>
          </p:cNvSpPr>
          <p:nvPr/>
        </p:nvSpPr>
        <p:spPr bwMode="auto">
          <a:xfrm>
            <a:off x="685800" y="1727200"/>
            <a:ext cx="7772400" cy="513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>
                <a:solidFill>
                  <a:srgbClr val="FF3300"/>
                </a:solidFill>
              </a:rPr>
              <a:t>PARSED SENTENCE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[assert 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[[perf [have]][[verb[BE]]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[subject [np[n PRESIDENT][t_pos THE]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              [adj[FORMER]][adj[SOVIET]]]]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[adv EVER]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[sub_ord[SINCE [[verb[INVADE]]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                        [subject [np [n TANK][t_pos A]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                                      [adj [RUSSIAN]]]]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                        [object [np [name [WISCONSIN]]]]]]]]]</a:t>
            </a:r>
          </a:p>
          <a:p>
            <a:pPr algn="l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400"/>
              <a:t>                         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360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NLP</a:t>
            </a:r>
          </a:p>
        </p:txBody>
      </p:sp>
      <p:sp>
        <p:nvSpPr>
          <p:cNvPr id="1536003" name="Text Box 1027"/>
          <p:cNvSpPr txBox="1">
            <a:spLocks noChangeArrowheads="1"/>
          </p:cNvSpPr>
          <p:nvPr/>
        </p:nvSpPr>
        <p:spPr bwMode="auto">
          <a:xfrm>
            <a:off x="990600" y="2286000"/>
            <a:ext cx="7550150" cy="359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>
              <a:lnSpc>
                <a:spcPct val="120000"/>
              </a:lnSpc>
            </a:pPr>
            <a:r>
              <a:rPr lang="en-US" sz="2400">
                <a:solidFill>
                  <a:srgbClr val="FF3300"/>
                </a:solidFill>
              </a:rPr>
              <a:t>EXTRACTED TERMS &amp; WEIGHTS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President               2.623519    soviet                      5.416102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President+soviet  11.556747   president+former   14.594883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Hero                       7.896426   hero+local             14.314775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Invade                    8.435012   tank                         6.848128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Tank+invade        17.402237   tank+russian          16.030809</a:t>
            </a:r>
          </a:p>
          <a:p>
            <a:pPr algn="l" eaLnBrk="0" hangingPunct="0">
              <a:lnSpc>
                <a:spcPct val="120000"/>
              </a:lnSpc>
            </a:pPr>
            <a:r>
              <a:rPr lang="en-US" sz="2400"/>
              <a:t>Russian                  7.383342   wisconsin                 7.785689</a:t>
            </a:r>
          </a:p>
          <a:p>
            <a:pPr algn="l" eaLnBrk="0" hangingPunct="0">
              <a:lnSpc>
                <a:spcPct val="12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380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Same Sentence, different sys</a:t>
            </a:r>
          </a:p>
        </p:txBody>
      </p:sp>
      <p:sp>
        <p:nvSpPr>
          <p:cNvPr id="1538051" name="Text Box 1027"/>
          <p:cNvSpPr txBox="1">
            <a:spLocks noChangeArrowheads="1"/>
          </p:cNvSpPr>
          <p:nvPr/>
        </p:nvSpPr>
        <p:spPr bwMode="auto">
          <a:xfrm>
            <a:off x="228600" y="1447800"/>
            <a:ext cx="9505950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1400">
                <a:solidFill>
                  <a:srgbClr val="FF3300"/>
                </a:solidFill>
              </a:rPr>
              <a:t>Enju Parser</a:t>
            </a:r>
          </a:p>
          <a:p>
            <a:pPr algn="l" eaLnBrk="0" hangingPunct="0"/>
            <a:r>
              <a:rPr lang="en-US" sz="1400"/>
              <a:t>ROOT	ROOT	ROOT	ROOT	-1	ROOT	been	be	VBN	VB	5</a:t>
            </a:r>
          </a:p>
          <a:p>
            <a:pPr algn="l" eaLnBrk="0" hangingPunct="0"/>
            <a:r>
              <a:rPr lang="en-US" sz="1400"/>
              <a:t>been	be	VBN	VB	5	ARG1	President	president	NNP	NNP	3</a:t>
            </a:r>
          </a:p>
          <a:p>
            <a:pPr algn="l" eaLnBrk="0" hangingPunct="0"/>
            <a:r>
              <a:rPr lang="en-US" sz="1400"/>
              <a:t>been	be	VBN	VB	5	ARG2	hero	hero	NN	NN	8</a:t>
            </a:r>
          </a:p>
          <a:p>
            <a:pPr algn="l" eaLnBrk="0" hangingPunct="0"/>
            <a:r>
              <a:rPr lang="en-US" sz="1400"/>
              <a:t>a	a	DT	DT	6	ARG1	hero	hero	NN	NN	8</a:t>
            </a:r>
          </a:p>
          <a:p>
            <a:pPr algn="l" eaLnBrk="0" hangingPunct="0"/>
            <a:r>
              <a:rPr lang="en-US" sz="1400"/>
              <a:t>a	a	DT	DT	11	ARG1	tank	tank	NN	NN	13</a:t>
            </a:r>
          </a:p>
          <a:p>
            <a:pPr algn="l" eaLnBrk="0" hangingPunct="0"/>
            <a:r>
              <a:rPr lang="en-US" sz="1400"/>
              <a:t>local	local	JJ	JJ	7	ARG1	hero	hero	NN	NN	8</a:t>
            </a:r>
          </a:p>
          <a:p>
            <a:pPr algn="l" eaLnBrk="0" hangingPunct="0"/>
            <a:r>
              <a:rPr lang="en-US" sz="1400"/>
              <a:t>The	the	DT	DT	0	ARG1	President	president	NNP	NNP	3</a:t>
            </a:r>
          </a:p>
          <a:p>
            <a:pPr algn="l" eaLnBrk="0" hangingPunct="0"/>
            <a:r>
              <a:rPr lang="en-US" sz="1400"/>
              <a:t>former	former	JJ	JJ	1	ARG1	President	president	NNP	NNP	3</a:t>
            </a:r>
          </a:p>
          <a:p>
            <a:pPr algn="l" eaLnBrk="0" hangingPunct="0"/>
            <a:r>
              <a:rPr lang="en-US" sz="1400"/>
              <a:t>Russian	russian	JJ	JJ	12	ARG1	tank	tank	NN	NN	13</a:t>
            </a:r>
          </a:p>
          <a:p>
            <a:pPr algn="l" eaLnBrk="0" hangingPunct="0"/>
            <a:r>
              <a:rPr lang="en-US" sz="1400"/>
              <a:t>Soviet	soviet	NNP	NNP	2	MOD	President	president	NNP	NNP	3</a:t>
            </a:r>
          </a:p>
          <a:p>
            <a:pPr algn="l" eaLnBrk="0" hangingPunct="0"/>
            <a:r>
              <a:rPr lang="en-US" sz="1400"/>
              <a:t>invaded	invade	VBD	VB	14	ARG1	tank	tank	NN	NN	13</a:t>
            </a:r>
          </a:p>
          <a:p>
            <a:pPr algn="l" eaLnBrk="0" hangingPunct="0"/>
            <a:r>
              <a:rPr lang="en-US" sz="1400"/>
              <a:t>invaded	invade	VBD	VB	14	ARG2	Wisconsin	wisconsin	NNP	NNP	15</a:t>
            </a:r>
          </a:p>
          <a:p>
            <a:pPr algn="l" eaLnBrk="0" hangingPunct="0"/>
            <a:r>
              <a:rPr lang="en-US" sz="1400"/>
              <a:t>has	have	VBZ	VB	4	ARG1	President	president	NNP	NNP	3</a:t>
            </a:r>
          </a:p>
          <a:p>
            <a:pPr algn="l" eaLnBrk="0" hangingPunct="0"/>
            <a:r>
              <a:rPr lang="en-US" sz="1400"/>
              <a:t>has	have	VBZ	VB	4	ARG2	been	be	VBN	VB	5</a:t>
            </a:r>
          </a:p>
          <a:p>
            <a:pPr algn="l" eaLnBrk="0" hangingPunct="0"/>
            <a:r>
              <a:rPr lang="en-US" sz="1400"/>
              <a:t>since	since	IN	IN	10	MOD	been	be	VBN	VB	5</a:t>
            </a:r>
          </a:p>
          <a:p>
            <a:pPr algn="l" eaLnBrk="0" hangingPunct="0"/>
            <a:r>
              <a:rPr lang="en-US" sz="1400"/>
              <a:t>since	since	IN	IN	10	ARG1	invaded	invade	VBD	VB	14</a:t>
            </a:r>
          </a:p>
          <a:p>
            <a:pPr algn="l" eaLnBrk="0" hangingPunct="0"/>
            <a:r>
              <a:rPr lang="en-US" sz="1400"/>
              <a:t>ever	ever	RB	RB	9	ARG1	since	since	IN	IN	10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4009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Considerations</a:t>
            </a:r>
          </a:p>
        </p:txBody>
      </p:sp>
      <p:sp>
        <p:nvSpPr>
          <p:cNvPr id="15400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Church (SIGIR 1995) looked at correlations between forms of words in texts</a:t>
            </a:r>
          </a:p>
        </p:txBody>
      </p:sp>
      <p:graphicFrame>
        <p:nvGraphicFramePr>
          <p:cNvPr id="1540100" name="Object 1028"/>
          <p:cNvGraphicFramePr>
            <a:graphicFrameLocks noChangeAspect="1"/>
          </p:cNvGraphicFramePr>
          <p:nvPr/>
        </p:nvGraphicFramePr>
        <p:xfrm>
          <a:off x="762000" y="3657600"/>
          <a:ext cx="7848600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0110" name="Worksheet" r:id="rId4" imgW="1756372" imgH="443620" progId="Excel.Sheet.8">
                  <p:embed/>
                </p:oleObj>
              </mc:Choice>
              <mc:Fallback>
                <p:oleObj name="Worksheet" r:id="rId4" imgW="1756372" imgH="443620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657600"/>
                        <a:ext cx="7848600" cy="211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41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Queries</a:t>
            </a:r>
          </a:p>
        </p:txBody>
      </p:sp>
      <p:sp>
        <p:nvSpPr>
          <p:cNvPr id="124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query is some expression of a user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information needs</a:t>
            </a:r>
          </a:p>
          <a:p>
            <a:r>
              <a:rPr lang="en-US"/>
              <a:t>Can take many forms</a:t>
            </a:r>
          </a:p>
          <a:p>
            <a:pPr lvl="1"/>
            <a:r>
              <a:rPr lang="en-US"/>
              <a:t>Natural language description of need</a:t>
            </a:r>
          </a:p>
          <a:p>
            <a:pPr lvl="1"/>
            <a:r>
              <a:rPr lang="en-US"/>
              <a:t>Formal query in a query language</a:t>
            </a:r>
          </a:p>
          <a:p>
            <a:r>
              <a:rPr lang="en-US"/>
              <a:t>Queries may not be </a:t>
            </a:r>
            <a:r>
              <a:rPr lang="en-US" i="1"/>
              <a:t>accurate</a:t>
            </a:r>
            <a:r>
              <a:rPr lang="en-US"/>
              <a:t> expressions of the information need</a:t>
            </a:r>
          </a:p>
          <a:p>
            <a:pPr lvl="1"/>
            <a:r>
              <a:rPr lang="en-US"/>
              <a:t>Differences between conversation with a person and formal query expression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42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Assumptions in IR</a:t>
            </a:r>
          </a:p>
        </p:txBody>
      </p:sp>
      <p:sp>
        <p:nvSpPr>
          <p:cNvPr id="1542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Statistical independence of terms</a:t>
            </a:r>
          </a:p>
          <a:p>
            <a:r>
              <a:rPr lang="en-US"/>
              <a:t>Dependence approximations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4419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Statistical Independence</a:t>
            </a:r>
          </a:p>
        </p:txBody>
      </p:sp>
      <p:sp>
        <p:nvSpPr>
          <p:cNvPr id="15441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/>
              <a:t>  Two events x and y are statistically independent if the product of their probability of their happening individually equals their probability of happening together.</a:t>
            </a:r>
          </a:p>
        </p:txBody>
      </p:sp>
      <p:sp>
        <p:nvSpPr>
          <p:cNvPr id="1544196" name="Rectangle 1028"/>
          <p:cNvSpPr>
            <a:spLocks noChangeArrowheads="1"/>
          </p:cNvSpPr>
          <p:nvPr/>
        </p:nvSpPr>
        <p:spPr bwMode="auto">
          <a:xfrm>
            <a:off x="2209800" y="4648200"/>
            <a:ext cx="4800600" cy="1066800"/>
          </a:xfrm>
          <a:prstGeom prst="rect">
            <a:avLst/>
          </a:prstGeom>
          <a:solidFill>
            <a:srgbClr val="FFCC99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sz="2400">
              <a:solidFill>
                <a:srgbClr val="FFCC99"/>
              </a:solidFill>
            </a:endParaRPr>
          </a:p>
        </p:txBody>
      </p:sp>
      <p:graphicFrame>
        <p:nvGraphicFramePr>
          <p:cNvPr id="1544197" name="Object 1029"/>
          <p:cNvGraphicFramePr>
            <a:graphicFrameLocks noChangeAspect="1"/>
          </p:cNvGraphicFramePr>
          <p:nvPr/>
        </p:nvGraphicFramePr>
        <p:xfrm>
          <a:off x="2438400" y="4833938"/>
          <a:ext cx="4214813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4207" name="Equation" r:id="rId4" imgW="1206897" imgH="203597" progId="Equation.3">
                  <p:embed/>
                </p:oleObj>
              </mc:Choice>
              <mc:Fallback>
                <p:oleObj name="Equation" r:id="rId4" imgW="1206897" imgH="203597" progId="Equation.3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33938"/>
                        <a:ext cx="4214813" cy="709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46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Statistical Independence</a:t>
            </a:r>
            <a:br>
              <a:rPr lang="en-US" sz="3200"/>
            </a:br>
            <a:r>
              <a:rPr lang="en-US" sz="3200"/>
              <a:t> and Dependence</a:t>
            </a:r>
          </a:p>
        </p:txBody>
      </p:sp>
      <p:sp>
        <p:nvSpPr>
          <p:cNvPr id="15462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What are examples of things that are statistically independent?</a:t>
            </a:r>
          </a:p>
          <a:p>
            <a:endParaRPr lang="en-US"/>
          </a:p>
          <a:p>
            <a:r>
              <a:rPr lang="en-US"/>
              <a:t>What are examples of things that are statistically dependent?</a:t>
            </a:r>
          </a:p>
        </p:txBody>
      </p:sp>
    </p:spTree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4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How likely is a red car to drive by given we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ve seen a black one?</a:t>
            </a:r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  <a:p>
            <a:pPr>
              <a:lnSpc>
                <a:spcPct val="90000"/>
              </a:lnSpc>
            </a:pPr>
            <a:r>
              <a:rPr lang="en-US" sz="2800"/>
              <a:t>How likely is the word 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ambulence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 to appear, given that we</a:t>
            </a:r>
            <a:r>
              <a:rPr lang="ja-JP" altLang="en-US" sz="2800">
                <a:latin typeface="Arial"/>
              </a:rPr>
              <a:t>’</a:t>
            </a:r>
            <a:r>
              <a:rPr lang="en-US" sz="2800"/>
              <a:t>ve seen </a:t>
            </a:r>
            <a:r>
              <a:rPr lang="ja-JP" altLang="en-US" sz="2800">
                <a:latin typeface="Arial"/>
              </a:rPr>
              <a:t>“</a:t>
            </a:r>
            <a:r>
              <a:rPr lang="en-US" sz="2800"/>
              <a:t>car accident</a:t>
            </a:r>
            <a:r>
              <a:rPr lang="ja-JP" altLang="en-US" sz="2800">
                <a:latin typeface="Arial"/>
              </a:rPr>
              <a:t>”</a:t>
            </a:r>
            <a:r>
              <a:rPr lang="en-US" sz="2800"/>
              <a:t>?</a:t>
            </a:r>
          </a:p>
          <a:p>
            <a:pPr>
              <a:lnSpc>
                <a:spcPct val="90000"/>
              </a:lnSpc>
            </a:pPr>
            <a:r>
              <a:rPr lang="en-US" sz="2800"/>
              <a:t>Color of cars driving by are independent (although more frequent colors are more likely)</a:t>
            </a:r>
          </a:p>
          <a:p>
            <a:pPr>
              <a:lnSpc>
                <a:spcPct val="90000"/>
              </a:lnSpc>
            </a:pPr>
            <a:r>
              <a:rPr lang="en-US" sz="2800"/>
              <a:t>Words in text are not independent (although again more frequent words are more likely)</a:t>
            </a:r>
          </a:p>
        </p:txBody>
      </p:sp>
      <p:sp>
        <p:nvSpPr>
          <p:cNvPr id="1548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Statistical Independence vs. Statistical Dependence</a:t>
            </a:r>
          </a:p>
        </p:txBody>
      </p:sp>
      <p:sp>
        <p:nvSpPr>
          <p:cNvPr id="1548292" name="Freeform 4"/>
          <p:cNvSpPr>
            <a:spLocks/>
          </p:cNvSpPr>
          <p:nvPr/>
        </p:nvSpPr>
        <p:spPr bwMode="auto">
          <a:xfrm>
            <a:off x="2876550" y="2938463"/>
            <a:ext cx="190500" cy="119062"/>
          </a:xfrm>
          <a:custGeom>
            <a:avLst/>
            <a:gdLst>
              <a:gd name="T0" fmla="*/ 0 w 238"/>
              <a:gd name="T1" fmla="*/ 146 h 150"/>
              <a:gd name="T2" fmla="*/ 9 w 238"/>
              <a:gd name="T3" fmla="*/ 99 h 150"/>
              <a:gd name="T4" fmla="*/ 23 w 238"/>
              <a:gd name="T5" fmla="*/ 62 h 150"/>
              <a:gd name="T6" fmla="*/ 41 w 238"/>
              <a:gd name="T7" fmla="*/ 37 h 150"/>
              <a:gd name="T8" fmla="*/ 62 w 238"/>
              <a:gd name="T9" fmla="*/ 19 h 150"/>
              <a:gd name="T10" fmla="*/ 83 w 238"/>
              <a:gd name="T11" fmla="*/ 8 h 150"/>
              <a:gd name="T12" fmla="*/ 101 w 238"/>
              <a:gd name="T13" fmla="*/ 3 h 150"/>
              <a:gd name="T14" fmla="*/ 117 w 238"/>
              <a:gd name="T15" fmla="*/ 0 h 150"/>
              <a:gd name="T16" fmla="*/ 128 w 238"/>
              <a:gd name="T17" fmla="*/ 0 h 150"/>
              <a:gd name="T18" fmla="*/ 169 w 238"/>
              <a:gd name="T19" fmla="*/ 7 h 150"/>
              <a:gd name="T20" fmla="*/ 199 w 238"/>
              <a:gd name="T21" fmla="*/ 22 h 150"/>
              <a:gd name="T22" fmla="*/ 220 w 238"/>
              <a:gd name="T23" fmla="*/ 43 h 150"/>
              <a:gd name="T24" fmla="*/ 231 w 238"/>
              <a:gd name="T25" fmla="*/ 67 h 150"/>
              <a:gd name="T26" fmla="*/ 237 w 238"/>
              <a:gd name="T27" fmla="*/ 91 h 150"/>
              <a:gd name="T28" fmla="*/ 238 w 238"/>
              <a:gd name="T29" fmla="*/ 115 h 150"/>
              <a:gd name="T30" fmla="*/ 236 w 238"/>
              <a:gd name="T31" fmla="*/ 135 h 150"/>
              <a:gd name="T32" fmla="*/ 231 w 238"/>
              <a:gd name="T33" fmla="*/ 150 h 150"/>
              <a:gd name="T34" fmla="*/ 223 w 238"/>
              <a:gd name="T35" fmla="*/ 150 h 150"/>
              <a:gd name="T36" fmla="*/ 213 w 238"/>
              <a:gd name="T37" fmla="*/ 150 h 150"/>
              <a:gd name="T38" fmla="*/ 198 w 238"/>
              <a:gd name="T39" fmla="*/ 150 h 150"/>
              <a:gd name="T40" fmla="*/ 182 w 238"/>
              <a:gd name="T41" fmla="*/ 150 h 150"/>
              <a:gd name="T42" fmla="*/ 163 w 238"/>
              <a:gd name="T43" fmla="*/ 150 h 150"/>
              <a:gd name="T44" fmla="*/ 145 w 238"/>
              <a:gd name="T45" fmla="*/ 150 h 150"/>
              <a:gd name="T46" fmla="*/ 124 w 238"/>
              <a:gd name="T47" fmla="*/ 150 h 150"/>
              <a:gd name="T48" fmla="*/ 104 w 238"/>
              <a:gd name="T49" fmla="*/ 150 h 150"/>
              <a:gd name="T50" fmla="*/ 84 w 238"/>
              <a:gd name="T51" fmla="*/ 150 h 150"/>
              <a:gd name="T52" fmla="*/ 64 w 238"/>
              <a:gd name="T53" fmla="*/ 150 h 150"/>
              <a:gd name="T54" fmla="*/ 47 w 238"/>
              <a:gd name="T55" fmla="*/ 150 h 150"/>
              <a:gd name="T56" fmla="*/ 32 w 238"/>
              <a:gd name="T57" fmla="*/ 150 h 150"/>
              <a:gd name="T58" fmla="*/ 18 w 238"/>
              <a:gd name="T59" fmla="*/ 150 h 150"/>
              <a:gd name="T60" fmla="*/ 9 w 238"/>
              <a:gd name="T61" fmla="*/ 150 h 150"/>
              <a:gd name="T62" fmla="*/ 2 w 238"/>
              <a:gd name="T63" fmla="*/ 150 h 150"/>
              <a:gd name="T64" fmla="*/ 0 w 238"/>
              <a:gd name="T65" fmla="*/ 150 h 150"/>
              <a:gd name="T66" fmla="*/ 0 w 238"/>
              <a:gd name="T67" fmla="*/ 146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50">
                <a:moveTo>
                  <a:pt x="0" y="146"/>
                </a:moveTo>
                <a:lnTo>
                  <a:pt x="9" y="99"/>
                </a:lnTo>
                <a:lnTo>
                  <a:pt x="23" y="62"/>
                </a:lnTo>
                <a:lnTo>
                  <a:pt x="41" y="37"/>
                </a:lnTo>
                <a:lnTo>
                  <a:pt x="62" y="19"/>
                </a:lnTo>
                <a:lnTo>
                  <a:pt x="83" y="8"/>
                </a:lnTo>
                <a:lnTo>
                  <a:pt x="101" y="3"/>
                </a:lnTo>
                <a:lnTo>
                  <a:pt x="117" y="0"/>
                </a:lnTo>
                <a:lnTo>
                  <a:pt x="128" y="0"/>
                </a:lnTo>
                <a:lnTo>
                  <a:pt x="169" y="7"/>
                </a:lnTo>
                <a:lnTo>
                  <a:pt x="199" y="22"/>
                </a:lnTo>
                <a:lnTo>
                  <a:pt x="220" y="43"/>
                </a:lnTo>
                <a:lnTo>
                  <a:pt x="231" y="67"/>
                </a:lnTo>
                <a:lnTo>
                  <a:pt x="237" y="91"/>
                </a:lnTo>
                <a:lnTo>
                  <a:pt x="238" y="115"/>
                </a:lnTo>
                <a:lnTo>
                  <a:pt x="236" y="135"/>
                </a:lnTo>
                <a:lnTo>
                  <a:pt x="231" y="150"/>
                </a:lnTo>
                <a:lnTo>
                  <a:pt x="223" y="150"/>
                </a:lnTo>
                <a:lnTo>
                  <a:pt x="213" y="150"/>
                </a:lnTo>
                <a:lnTo>
                  <a:pt x="198" y="150"/>
                </a:lnTo>
                <a:lnTo>
                  <a:pt x="182" y="150"/>
                </a:lnTo>
                <a:lnTo>
                  <a:pt x="163" y="150"/>
                </a:lnTo>
                <a:lnTo>
                  <a:pt x="145" y="150"/>
                </a:lnTo>
                <a:lnTo>
                  <a:pt x="124" y="150"/>
                </a:lnTo>
                <a:lnTo>
                  <a:pt x="104" y="150"/>
                </a:lnTo>
                <a:lnTo>
                  <a:pt x="84" y="150"/>
                </a:lnTo>
                <a:lnTo>
                  <a:pt x="64" y="150"/>
                </a:lnTo>
                <a:lnTo>
                  <a:pt x="47" y="150"/>
                </a:lnTo>
                <a:lnTo>
                  <a:pt x="32" y="150"/>
                </a:lnTo>
                <a:lnTo>
                  <a:pt x="18" y="150"/>
                </a:lnTo>
                <a:lnTo>
                  <a:pt x="9" y="150"/>
                </a:lnTo>
                <a:lnTo>
                  <a:pt x="2" y="150"/>
                </a:lnTo>
                <a:lnTo>
                  <a:pt x="0" y="150"/>
                </a:lnTo>
                <a:lnTo>
                  <a:pt x="0" y="146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3" name="Freeform 5"/>
          <p:cNvSpPr>
            <a:spLocks/>
          </p:cNvSpPr>
          <p:nvPr/>
        </p:nvSpPr>
        <p:spPr bwMode="auto">
          <a:xfrm>
            <a:off x="2068513" y="2935288"/>
            <a:ext cx="190500" cy="134937"/>
          </a:xfrm>
          <a:custGeom>
            <a:avLst/>
            <a:gdLst>
              <a:gd name="T0" fmla="*/ 0 w 238"/>
              <a:gd name="T1" fmla="*/ 166 h 171"/>
              <a:gd name="T2" fmla="*/ 5 w 238"/>
              <a:gd name="T3" fmla="*/ 111 h 171"/>
              <a:gd name="T4" fmla="*/ 16 w 238"/>
              <a:gd name="T5" fmla="*/ 69 h 171"/>
              <a:gd name="T6" fmla="*/ 33 w 238"/>
              <a:gd name="T7" fmla="*/ 40 h 171"/>
              <a:gd name="T8" fmla="*/ 53 w 238"/>
              <a:gd name="T9" fmla="*/ 19 h 171"/>
              <a:gd name="T10" fmla="*/ 75 w 238"/>
              <a:gd name="T11" fmla="*/ 8 h 171"/>
              <a:gd name="T12" fmla="*/ 94 w 238"/>
              <a:gd name="T13" fmla="*/ 2 h 171"/>
              <a:gd name="T14" fmla="*/ 112 w 238"/>
              <a:gd name="T15" fmla="*/ 0 h 171"/>
              <a:gd name="T16" fmla="*/ 123 w 238"/>
              <a:gd name="T17" fmla="*/ 0 h 171"/>
              <a:gd name="T18" fmla="*/ 140 w 238"/>
              <a:gd name="T19" fmla="*/ 2 h 171"/>
              <a:gd name="T20" fmla="*/ 160 w 238"/>
              <a:gd name="T21" fmla="*/ 8 h 171"/>
              <a:gd name="T22" fmla="*/ 181 w 238"/>
              <a:gd name="T23" fmla="*/ 18 h 171"/>
              <a:gd name="T24" fmla="*/ 200 w 238"/>
              <a:gd name="T25" fmla="*/ 33 h 171"/>
              <a:gd name="T26" fmla="*/ 218 w 238"/>
              <a:gd name="T27" fmla="*/ 56 h 171"/>
              <a:gd name="T28" fmla="*/ 231 w 238"/>
              <a:gd name="T29" fmla="*/ 86 h 171"/>
              <a:gd name="T30" fmla="*/ 238 w 238"/>
              <a:gd name="T31" fmla="*/ 124 h 171"/>
              <a:gd name="T32" fmla="*/ 238 w 238"/>
              <a:gd name="T33" fmla="*/ 171 h 171"/>
              <a:gd name="T34" fmla="*/ 233 w 238"/>
              <a:gd name="T35" fmla="*/ 171 h 171"/>
              <a:gd name="T36" fmla="*/ 222 w 238"/>
              <a:gd name="T37" fmla="*/ 171 h 171"/>
              <a:gd name="T38" fmla="*/ 208 w 238"/>
              <a:gd name="T39" fmla="*/ 171 h 171"/>
              <a:gd name="T40" fmla="*/ 192 w 238"/>
              <a:gd name="T41" fmla="*/ 171 h 171"/>
              <a:gd name="T42" fmla="*/ 174 w 238"/>
              <a:gd name="T43" fmla="*/ 171 h 171"/>
              <a:gd name="T44" fmla="*/ 154 w 238"/>
              <a:gd name="T45" fmla="*/ 171 h 171"/>
              <a:gd name="T46" fmla="*/ 132 w 238"/>
              <a:gd name="T47" fmla="*/ 171 h 171"/>
              <a:gd name="T48" fmla="*/ 112 w 238"/>
              <a:gd name="T49" fmla="*/ 170 h 171"/>
              <a:gd name="T50" fmla="*/ 90 w 238"/>
              <a:gd name="T51" fmla="*/ 170 h 171"/>
              <a:gd name="T52" fmla="*/ 70 w 238"/>
              <a:gd name="T53" fmla="*/ 170 h 171"/>
              <a:gd name="T54" fmla="*/ 51 w 238"/>
              <a:gd name="T55" fmla="*/ 170 h 171"/>
              <a:gd name="T56" fmla="*/ 34 w 238"/>
              <a:gd name="T57" fmla="*/ 170 h 171"/>
              <a:gd name="T58" fmla="*/ 21 w 238"/>
              <a:gd name="T59" fmla="*/ 170 h 171"/>
              <a:gd name="T60" fmla="*/ 9 w 238"/>
              <a:gd name="T61" fmla="*/ 170 h 171"/>
              <a:gd name="T62" fmla="*/ 2 w 238"/>
              <a:gd name="T63" fmla="*/ 170 h 171"/>
              <a:gd name="T64" fmla="*/ 0 w 238"/>
              <a:gd name="T65" fmla="*/ 170 h 171"/>
              <a:gd name="T66" fmla="*/ 0 w 238"/>
              <a:gd name="T67" fmla="*/ 166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71">
                <a:moveTo>
                  <a:pt x="0" y="166"/>
                </a:moveTo>
                <a:lnTo>
                  <a:pt x="5" y="111"/>
                </a:lnTo>
                <a:lnTo>
                  <a:pt x="16" y="69"/>
                </a:lnTo>
                <a:lnTo>
                  <a:pt x="33" y="40"/>
                </a:lnTo>
                <a:lnTo>
                  <a:pt x="53" y="19"/>
                </a:lnTo>
                <a:lnTo>
                  <a:pt x="75" y="8"/>
                </a:lnTo>
                <a:lnTo>
                  <a:pt x="94" y="2"/>
                </a:lnTo>
                <a:lnTo>
                  <a:pt x="112" y="0"/>
                </a:lnTo>
                <a:lnTo>
                  <a:pt x="123" y="0"/>
                </a:lnTo>
                <a:lnTo>
                  <a:pt x="140" y="2"/>
                </a:lnTo>
                <a:lnTo>
                  <a:pt x="160" y="8"/>
                </a:lnTo>
                <a:lnTo>
                  <a:pt x="181" y="18"/>
                </a:lnTo>
                <a:lnTo>
                  <a:pt x="200" y="33"/>
                </a:lnTo>
                <a:lnTo>
                  <a:pt x="218" y="56"/>
                </a:lnTo>
                <a:lnTo>
                  <a:pt x="231" y="86"/>
                </a:lnTo>
                <a:lnTo>
                  <a:pt x="238" y="124"/>
                </a:lnTo>
                <a:lnTo>
                  <a:pt x="238" y="171"/>
                </a:lnTo>
                <a:lnTo>
                  <a:pt x="233" y="171"/>
                </a:lnTo>
                <a:lnTo>
                  <a:pt x="222" y="171"/>
                </a:lnTo>
                <a:lnTo>
                  <a:pt x="208" y="171"/>
                </a:lnTo>
                <a:lnTo>
                  <a:pt x="192" y="171"/>
                </a:lnTo>
                <a:lnTo>
                  <a:pt x="174" y="171"/>
                </a:lnTo>
                <a:lnTo>
                  <a:pt x="154" y="171"/>
                </a:lnTo>
                <a:lnTo>
                  <a:pt x="132" y="171"/>
                </a:lnTo>
                <a:lnTo>
                  <a:pt x="112" y="170"/>
                </a:lnTo>
                <a:lnTo>
                  <a:pt x="90" y="170"/>
                </a:lnTo>
                <a:lnTo>
                  <a:pt x="70" y="170"/>
                </a:lnTo>
                <a:lnTo>
                  <a:pt x="51" y="170"/>
                </a:lnTo>
                <a:lnTo>
                  <a:pt x="34" y="170"/>
                </a:lnTo>
                <a:lnTo>
                  <a:pt x="21" y="170"/>
                </a:lnTo>
                <a:lnTo>
                  <a:pt x="9" y="170"/>
                </a:lnTo>
                <a:lnTo>
                  <a:pt x="2" y="170"/>
                </a:lnTo>
                <a:lnTo>
                  <a:pt x="0" y="170"/>
                </a:lnTo>
                <a:lnTo>
                  <a:pt x="0" y="166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4" name="Freeform 6"/>
          <p:cNvSpPr>
            <a:spLocks/>
          </p:cNvSpPr>
          <p:nvPr/>
        </p:nvSpPr>
        <p:spPr bwMode="auto">
          <a:xfrm>
            <a:off x="2901950" y="2949575"/>
            <a:ext cx="153988" cy="152400"/>
          </a:xfrm>
          <a:custGeom>
            <a:avLst/>
            <a:gdLst>
              <a:gd name="T0" fmla="*/ 97 w 194"/>
              <a:gd name="T1" fmla="*/ 192 h 192"/>
              <a:gd name="T2" fmla="*/ 77 w 194"/>
              <a:gd name="T3" fmla="*/ 190 h 192"/>
              <a:gd name="T4" fmla="*/ 59 w 194"/>
              <a:gd name="T5" fmla="*/ 184 h 192"/>
              <a:gd name="T6" fmla="*/ 43 w 194"/>
              <a:gd name="T7" fmla="*/ 176 h 192"/>
              <a:gd name="T8" fmla="*/ 29 w 194"/>
              <a:gd name="T9" fmla="*/ 164 h 192"/>
              <a:gd name="T10" fmla="*/ 16 w 194"/>
              <a:gd name="T11" fmla="*/ 149 h 192"/>
              <a:gd name="T12" fmla="*/ 8 w 194"/>
              <a:gd name="T13" fmla="*/ 133 h 192"/>
              <a:gd name="T14" fmla="*/ 2 w 194"/>
              <a:gd name="T15" fmla="*/ 116 h 192"/>
              <a:gd name="T16" fmla="*/ 0 w 194"/>
              <a:gd name="T17" fmla="*/ 97 h 192"/>
              <a:gd name="T18" fmla="*/ 2 w 194"/>
              <a:gd name="T19" fmla="*/ 77 h 192"/>
              <a:gd name="T20" fmla="*/ 8 w 194"/>
              <a:gd name="T21" fmla="*/ 59 h 192"/>
              <a:gd name="T22" fmla="*/ 16 w 194"/>
              <a:gd name="T23" fmla="*/ 43 h 192"/>
              <a:gd name="T24" fmla="*/ 29 w 194"/>
              <a:gd name="T25" fmla="*/ 28 h 192"/>
              <a:gd name="T26" fmla="*/ 43 w 194"/>
              <a:gd name="T27" fmla="*/ 16 h 192"/>
              <a:gd name="T28" fmla="*/ 59 w 194"/>
              <a:gd name="T29" fmla="*/ 8 h 192"/>
              <a:gd name="T30" fmla="*/ 77 w 194"/>
              <a:gd name="T31" fmla="*/ 2 h 192"/>
              <a:gd name="T32" fmla="*/ 97 w 194"/>
              <a:gd name="T33" fmla="*/ 0 h 192"/>
              <a:gd name="T34" fmla="*/ 116 w 194"/>
              <a:gd name="T35" fmla="*/ 2 h 192"/>
              <a:gd name="T36" fmla="*/ 135 w 194"/>
              <a:gd name="T37" fmla="*/ 8 h 192"/>
              <a:gd name="T38" fmla="*/ 151 w 194"/>
              <a:gd name="T39" fmla="*/ 16 h 192"/>
              <a:gd name="T40" fmla="*/ 165 w 194"/>
              <a:gd name="T41" fmla="*/ 28 h 192"/>
              <a:gd name="T42" fmla="*/ 177 w 194"/>
              <a:gd name="T43" fmla="*/ 43 h 192"/>
              <a:gd name="T44" fmla="*/ 185 w 194"/>
              <a:gd name="T45" fmla="*/ 59 h 192"/>
              <a:gd name="T46" fmla="*/ 191 w 194"/>
              <a:gd name="T47" fmla="*/ 77 h 192"/>
              <a:gd name="T48" fmla="*/ 194 w 194"/>
              <a:gd name="T49" fmla="*/ 97 h 192"/>
              <a:gd name="T50" fmla="*/ 191 w 194"/>
              <a:gd name="T51" fmla="*/ 116 h 192"/>
              <a:gd name="T52" fmla="*/ 185 w 194"/>
              <a:gd name="T53" fmla="*/ 133 h 192"/>
              <a:gd name="T54" fmla="*/ 177 w 194"/>
              <a:gd name="T55" fmla="*/ 149 h 192"/>
              <a:gd name="T56" fmla="*/ 165 w 194"/>
              <a:gd name="T57" fmla="*/ 164 h 192"/>
              <a:gd name="T58" fmla="*/ 151 w 194"/>
              <a:gd name="T59" fmla="*/ 176 h 192"/>
              <a:gd name="T60" fmla="*/ 135 w 194"/>
              <a:gd name="T61" fmla="*/ 184 h 192"/>
              <a:gd name="T62" fmla="*/ 116 w 194"/>
              <a:gd name="T63" fmla="*/ 190 h 192"/>
              <a:gd name="T64" fmla="*/ 97 w 194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4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9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9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5" y="8"/>
                </a:lnTo>
                <a:lnTo>
                  <a:pt x="151" y="16"/>
                </a:lnTo>
                <a:lnTo>
                  <a:pt x="165" y="28"/>
                </a:lnTo>
                <a:lnTo>
                  <a:pt x="177" y="43"/>
                </a:lnTo>
                <a:lnTo>
                  <a:pt x="185" y="59"/>
                </a:lnTo>
                <a:lnTo>
                  <a:pt x="191" y="77"/>
                </a:lnTo>
                <a:lnTo>
                  <a:pt x="194" y="97"/>
                </a:lnTo>
                <a:lnTo>
                  <a:pt x="191" y="116"/>
                </a:lnTo>
                <a:lnTo>
                  <a:pt x="185" y="133"/>
                </a:lnTo>
                <a:lnTo>
                  <a:pt x="177" y="149"/>
                </a:lnTo>
                <a:lnTo>
                  <a:pt x="165" y="164"/>
                </a:lnTo>
                <a:lnTo>
                  <a:pt x="151" y="176"/>
                </a:lnTo>
                <a:lnTo>
                  <a:pt x="135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5" name="Freeform 7"/>
          <p:cNvSpPr>
            <a:spLocks/>
          </p:cNvSpPr>
          <p:nvPr/>
        </p:nvSpPr>
        <p:spPr bwMode="auto">
          <a:xfrm>
            <a:off x="2087563" y="2949575"/>
            <a:ext cx="152400" cy="152400"/>
          </a:xfrm>
          <a:custGeom>
            <a:avLst/>
            <a:gdLst>
              <a:gd name="T0" fmla="*/ 97 w 192"/>
              <a:gd name="T1" fmla="*/ 192 h 192"/>
              <a:gd name="T2" fmla="*/ 77 w 192"/>
              <a:gd name="T3" fmla="*/ 190 h 192"/>
              <a:gd name="T4" fmla="*/ 59 w 192"/>
              <a:gd name="T5" fmla="*/ 184 h 192"/>
              <a:gd name="T6" fmla="*/ 43 w 192"/>
              <a:gd name="T7" fmla="*/ 176 h 192"/>
              <a:gd name="T8" fmla="*/ 28 w 192"/>
              <a:gd name="T9" fmla="*/ 164 h 192"/>
              <a:gd name="T10" fmla="*/ 16 w 192"/>
              <a:gd name="T11" fmla="*/ 149 h 192"/>
              <a:gd name="T12" fmla="*/ 8 w 192"/>
              <a:gd name="T13" fmla="*/ 133 h 192"/>
              <a:gd name="T14" fmla="*/ 2 w 192"/>
              <a:gd name="T15" fmla="*/ 116 h 192"/>
              <a:gd name="T16" fmla="*/ 0 w 192"/>
              <a:gd name="T17" fmla="*/ 97 h 192"/>
              <a:gd name="T18" fmla="*/ 2 w 192"/>
              <a:gd name="T19" fmla="*/ 77 h 192"/>
              <a:gd name="T20" fmla="*/ 8 w 192"/>
              <a:gd name="T21" fmla="*/ 59 h 192"/>
              <a:gd name="T22" fmla="*/ 16 w 192"/>
              <a:gd name="T23" fmla="*/ 43 h 192"/>
              <a:gd name="T24" fmla="*/ 28 w 192"/>
              <a:gd name="T25" fmla="*/ 28 h 192"/>
              <a:gd name="T26" fmla="*/ 43 w 192"/>
              <a:gd name="T27" fmla="*/ 16 h 192"/>
              <a:gd name="T28" fmla="*/ 59 w 192"/>
              <a:gd name="T29" fmla="*/ 8 h 192"/>
              <a:gd name="T30" fmla="*/ 77 w 192"/>
              <a:gd name="T31" fmla="*/ 2 h 192"/>
              <a:gd name="T32" fmla="*/ 97 w 192"/>
              <a:gd name="T33" fmla="*/ 0 h 192"/>
              <a:gd name="T34" fmla="*/ 116 w 192"/>
              <a:gd name="T35" fmla="*/ 2 h 192"/>
              <a:gd name="T36" fmla="*/ 134 w 192"/>
              <a:gd name="T37" fmla="*/ 8 h 192"/>
              <a:gd name="T38" fmla="*/ 150 w 192"/>
              <a:gd name="T39" fmla="*/ 16 h 192"/>
              <a:gd name="T40" fmla="*/ 165 w 192"/>
              <a:gd name="T41" fmla="*/ 28 h 192"/>
              <a:gd name="T42" fmla="*/ 176 w 192"/>
              <a:gd name="T43" fmla="*/ 43 h 192"/>
              <a:gd name="T44" fmla="*/ 185 w 192"/>
              <a:gd name="T45" fmla="*/ 59 h 192"/>
              <a:gd name="T46" fmla="*/ 190 w 192"/>
              <a:gd name="T47" fmla="*/ 77 h 192"/>
              <a:gd name="T48" fmla="*/ 192 w 192"/>
              <a:gd name="T49" fmla="*/ 97 h 192"/>
              <a:gd name="T50" fmla="*/ 190 w 192"/>
              <a:gd name="T51" fmla="*/ 116 h 192"/>
              <a:gd name="T52" fmla="*/ 185 w 192"/>
              <a:gd name="T53" fmla="*/ 133 h 192"/>
              <a:gd name="T54" fmla="*/ 176 w 192"/>
              <a:gd name="T55" fmla="*/ 149 h 192"/>
              <a:gd name="T56" fmla="*/ 165 w 192"/>
              <a:gd name="T57" fmla="*/ 164 h 192"/>
              <a:gd name="T58" fmla="*/ 150 w 192"/>
              <a:gd name="T59" fmla="*/ 176 h 192"/>
              <a:gd name="T60" fmla="*/ 134 w 192"/>
              <a:gd name="T61" fmla="*/ 184 h 192"/>
              <a:gd name="T62" fmla="*/ 116 w 192"/>
              <a:gd name="T63" fmla="*/ 190 h 192"/>
              <a:gd name="T64" fmla="*/ 97 w 192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2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8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8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4" y="8"/>
                </a:lnTo>
                <a:lnTo>
                  <a:pt x="150" y="16"/>
                </a:lnTo>
                <a:lnTo>
                  <a:pt x="165" y="28"/>
                </a:lnTo>
                <a:lnTo>
                  <a:pt x="176" y="43"/>
                </a:lnTo>
                <a:lnTo>
                  <a:pt x="185" y="59"/>
                </a:lnTo>
                <a:lnTo>
                  <a:pt x="190" y="77"/>
                </a:lnTo>
                <a:lnTo>
                  <a:pt x="192" y="97"/>
                </a:lnTo>
                <a:lnTo>
                  <a:pt x="190" y="116"/>
                </a:lnTo>
                <a:lnTo>
                  <a:pt x="185" y="133"/>
                </a:lnTo>
                <a:lnTo>
                  <a:pt x="176" y="149"/>
                </a:lnTo>
                <a:lnTo>
                  <a:pt x="165" y="164"/>
                </a:lnTo>
                <a:lnTo>
                  <a:pt x="150" y="176"/>
                </a:lnTo>
                <a:lnTo>
                  <a:pt x="134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6" name="Freeform 8"/>
          <p:cNvSpPr>
            <a:spLocks/>
          </p:cNvSpPr>
          <p:nvPr/>
        </p:nvSpPr>
        <p:spPr bwMode="auto">
          <a:xfrm>
            <a:off x="2055813" y="2667000"/>
            <a:ext cx="620712" cy="358775"/>
          </a:xfrm>
          <a:custGeom>
            <a:avLst/>
            <a:gdLst>
              <a:gd name="T0" fmla="*/ 781 w 781"/>
              <a:gd name="T1" fmla="*/ 119 h 453"/>
              <a:gd name="T2" fmla="*/ 227 w 781"/>
              <a:gd name="T3" fmla="*/ 91 h 453"/>
              <a:gd name="T4" fmla="*/ 249 w 781"/>
              <a:gd name="T5" fmla="*/ 54 h 453"/>
              <a:gd name="T6" fmla="*/ 278 w 781"/>
              <a:gd name="T7" fmla="*/ 37 h 453"/>
              <a:gd name="T8" fmla="*/ 308 w 781"/>
              <a:gd name="T9" fmla="*/ 31 h 453"/>
              <a:gd name="T10" fmla="*/ 329 w 781"/>
              <a:gd name="T11" fmla="*/ 31 h 453"/>
              <a:gd name="T12" fmla="*/ 369 w 781"/>
              <a:gd name="T13" fmla="*/ 31 h 453"/>
              <a:gd name="T14" fmla="*/ 429 w 781"/>
              <a:gd name="T15" fmla="*/ 31 h 453"/>
              <a:gd name="T16" fmla="*/ 502 w 781"/>
              <a:gd name="T17" fmla="*/ 31 h 453"/>
              <a:gd name="T18" fmla="*/ 579 w 781"/>
              <a:gd name="T19" fmla="*/ 31 h 453"/>
              <a:gd name="T20" fmla="*/ 653 w 781"/>
              <a:gd name="T21" fmla="*/ 31 h 453"/>
              <a:gd name="T22" fmla="*/ 713 w 781"/>
              <a:gd name="T23" fmla="*/ 31 h 453"/>
              <a:gd name="T24" fmla="*/ 753 w 781"/>
              <a:gd name="T25" fmla="*/ 31 h 453"/>
              <a:gd name="T26" fmla="*/ 759 w 781"/>
              <a:gd name="T27" fmla="*/ 22 h 453"/>
              <a:gd name="T28" fmla="*/ 745 w 781"/>
              <a:gd name="T29" fmla="*/ 3 h 453"/>
              <a:gd name="T30" fmla="*/ 724 w 781"/>
              <a:gd name="T31" fmla="*/ 0 h 453"/>
              <a:gd name="T32" fmla="*/ 680 w 781"/>
              <a:gd name="T33" fmla="*/ 0 h 453"/>
              <a:gd name="T34" fmla="*/ 609 w 781"/>
              <a:gd name="T35" fmla="*/ 0 h 453"/>
              <a:gd name="T36" fmla="*/ 521 w 781"/>
              <a:gd name="T37" fmla="*/ 0 h 453"/>
              <a:gd name="T38" fmla="*/ 427 w 781"/>
              <a:gd name="T39" fmla="*/ 0 h 453"/>
              <a:gd name="T40" fmla="*/ 336 w 781"/>
              <a:gd name="T41" fmla="*/ 0 h 453"/>
              <a:gd name="T42" fmla="*/ 259 w 781"/>
              <a:gd name="T43" fmla="*/ 0 h 453"/>
              <a:gd name="T44" fmla="*/ 206 w 781"/>
              <a:gd name="T45" fmla="*/ 0 h 453"/>
              <a:gd name="T46" fmla="*/ 173 w 781"/>
              <a:gd name="T47" fmla="*/ 5 h 453"/>
              <a:gd name="T48" fmla="*/ 143 w 781"/>
              <a:gd name="T49" fmla="*/ 33 h 453"/>
              <a:gd name="T50" fmla="*/ 122 w 781"/>
              <a:gd name="T51" fmla="*/ 78 h 453"/>
              <a:gd name="T52" fmla="*/ 110 w 781"/>
              <a:gd name="T53" fmla="*/ 122 h 453"/>
              <a:gd name="T54" fmla="*/ 95 w 781"/>
              <a:gd name="T55" fmla="*/ 145 h 453"/>
              <a:gd name="T56" fmla="*/ 62 w 781"/>
              <a:gd name="T57" fmla="*/ 172 h 453"/>
              <a:gd name="T58" fmla="*/ 26 w 781"/>
              <a:gd name="T59" fmla="*/ 216 h 453"/>
              <a:gd name="T60" fmla="*/ 3 w 781"/>
              <a:gd name="T61" fmla="*/ 262 h 453"/>
              <a:gd name="T62" fmla="*/ 9 w 781"/>
              <a:gd name="T63" fmla="*/ 271 h 453"/>
              <a:gd name="T64" fmla="*/ 30 w 781"/>
              <a:gd name="T65" fmla="*/ 255 h 453"/>
              <a:gd name="T66" fmla="*/ 59 w 781"/>
              <a:gd name="T67" fmla="*/ 244 h 453"/>
              <a:gd name="T68" fmla="*/ 102 w 781"/>
              <a:gd name="T69" fmla="*/ 238 h 453"/>
              <a:gd name="T70" fmla="*/ 160 w 781"/>
              <a:gd name="T71" fmla="*/ 240 h 453"/>
              <a:gd name="T72" fmla="*/ 208 w 781"/>
              <a:gd name="T73" fmla="*/ 254 h 453"/>
              <a:gd name="T74" fmla="*/ 247 w 781"/>
              <a:gd name="T75" fmla="*/ 277 h 453"/>
              <a:gd name="T76" fmla="*/ 277 w 781"/>
              <a:gd name="T77" fmla="*/ 307 h 453"/>
              <a:gd name="T78" fmla="*/ 299 w 781"/>
              <a:gd name="T79" fmla="*/ 340 h 453"/>
              <a:gd name="T80" fmla="*/ 315 w 781"/>
              <a:gd name="T81" fmla="*/ 376 h 453"/>
              <a:gd name="T82" fmla="*/ 325 w 781"/>
              <a:gd name="T83" fmla="*/ 410 h 453"/>
              <a:gd name="T84" fmla="*/ 329 w 781"/>
              <a:gd name="T85" fmla="*/ 440 h 453"/>
              <a:gd name="T86" fmla="*/ 690 w 781"/>
              <a:gd name="T87" fmla="*/ 453 h 453"/>
              <a:gd name="T88" fmla="*/ 671 w 781"/>
              <a:gd name="T89" fmla="*/ 429 h 453"/>
              <a:gd name="T90" fmla="*/ 654 w 781"/>
              <a:gd name="T91" fmla="*/ 395 h 453"/>
              <a:gd name="T92" fmla="*/ 646 w 781"/>
              <a:gd name="T93" fmla="*/ 355 h 453"/>
              <a:gd name="T94" fmla="*/ 655 w 781"/>
              <a:gd name="T95" fmla="*/ 308 h 453"/>
              <a:gd name="T96" fmla="*/ 682 w 781"/>
              <a:gd name="T97" fmla="*/ 265 h 453"/>
              <a:gd name="T98" fmla="*/ 716 w 781"/>
              <a:gd name="T99" fmla="*/ 239 h 453"/>
              <a:gd name="T100" fmla="*/ 751 w 781"/>
              <a:gd name="T101" fmla="*/ 225 h 453"/>
              <a:gd name="T102" fmla="*/ 781 w 781"/>
              <a:gd name="T103" fmla="*/ 224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81" h="453">
                <a:moveTo>
                  <a:pt x="781" y="224"/>
                </a:moveTo>
                <a:lnTo>
                  <a:pt x="781" y="119"/>
                </a:lnTo>
                <a:lnTo>
                  <a:pt x="222" y="119"/>
                </a:lnTo>
                <a:lnTo>
                  <a:pt x="227" y="91"/>
                </a:lnTo>
                <a:lnTo>
                  <a:pt x="236" y="69"/>
                </a:lnTo>
                <a:lnTo>
                  <a:pt x="249" y="54"/>
                </a:lnTo>
                <a:lnTo>
                  <a:pt x="264" y="43"/>
                </a:lnTo>
                <a:lnTo>
                  <a:pt x="278" y="37"/>
                </a:lnTo>
                <a:lnTo>
                  <a:pt x="295" y="32"/>
                </a:lnTo>
                <a:lnTo>
                  <a:pt x="308" y="31"/>
                </a:lnTo>
                <a:lnTo>
                  <a:pt x="320" y="31"/>
                </a:lnTo>
                <a:lnTo>
                  <a:pt x="329" y="31"/>
                </a:lnTo>
                <a:lnTo>
                  <a:pt x="346" y="31"/>
                </a:lnTo>
                <a:lnTo>
                  <a:pt x="369" y="31"/>
                </a:lnTo>
                <a:lnTo>
                  <a:pt x="397" y="31"/>
                </a:lnTo>
                <a:lnTo>
                  <a:pt x="429" y="31"/>
                </a:lnTo>
                <a:lnTo>
                  <a:pt x="465" y="31"/>
                </a:lnTo>
                <a:lnTo>
                  <a:pt x="502" y="31"/>
                </a:lnTo>
                <a:lnTo>
                  <a:pt x="541" y="31"/>
                </a:lnTo>
                <a:lnTo>
                  <a:pt x="579" y="31"/>
                </a:lnTo>
                <a:lnTo>
                  <a:pt x="617" y="31"/>
                </a:lnTo>
                <a:lnTo>
                  <a:pt x="653" y="31"/>
                </a:lnTo>
                <a:lnTo>
                  <a:pt x="685" y="31"/>
                </a:lnTo>
                <a:lnTo>
                  <a:pt x="713" y="31"/>
                </a:lnTo>
                <a:lnTo>
                  <a:pt x="736" y="31"/>
                </a:lnTo>
                <a:lnTo>
                  <a:pt x="753" y="31"/>
                </a:lnTo>
                <a:lnTo>
                  <a:pt x="763" y="31"/>
                </a:lnTo>
                <a:lnTo>
                  <a:pt x="759" y="22"/>
                </a:lnTo>
                <a:lnTo>
                  <a:pt x="753" y="11"/>
                </a:lnTo>
                <a:lnTo>
                  <a:pt x="745" y="3"/>
                </a:lnTo>
                <a:lnTo>
                  <a:pt x="732" y="0"/>
                </a:lnTo>
                <a:lnTo>
                  <a:pt x="724" y="0"/>
                </a:lnTo>
                <a:lnTo>
                  <a:pt x="706" y="0"/>
                </a:lnTo>
                <a:lnTo>
                  <a:pt x="680" y="0"/>
                </a:lnTo>
                <a:lnTo>
                  <a:pt x="647" y="0"/>
                </a:lnTo>
                <a:lnTo>
                  <a:pt x="609" y="0"/>
                </a:lnTo>
                <a:lnTo>
                  <a:pt x="566" y="0"/>
                </a:lnTo>
                <a:lnTo>
                  <a:pt x="521" y="0"/>
                </a:lnTo>
                <a:lnTo>
                  <a:pt x="474" y="0"/>
                </a:lnTo>
                <a:lnTo>
                  <a:pt x="427" y="0"/>
                </a:lnTo>
                <a:lnTo>
                  <a:pt x="380" y="0"/>
                </a:lnTo>
                <a:lnTo>
                  <a:pt x="336" y="0"/>
                </a:lnTo>
                <a:lnTo>
                  <a:pt x="295" y="0"/>
                </a:lnTo>
                <a:lnTo>
                  <a:pt x="259" y="0"/>
                </a:lnTo>
                <a:lnTo>
                  <a:pt x="228" y="0"/>
                </a:lnTo>
                <a:lnTo>
                  <a:pt x="206" y="0"/>
                </a:lnTo>
                <a:lnTo>
                  <a:pt x="191" y="0"/>
                </a:lnTo>
                <a:lnTo>
                  <a:pt x="173" y="5"/>
                </a:lnTo>
                <a:lnTo>
                  <a:pt x="156" y="16"/>
                </a:lnTo>
                <a:lnTo>
                  <a:pt x="143" y="33"/>
                </a:lnTo>
                <a:lnTo>
                  <a:pt x="131" y="54"/>
                </a:lnTo>
                <a:lnTo>
                  <a:pt x="122" y="78"/>
                </a:lnTo>
                <a:lnTo>
                  <a:pt x="115" y="101"/>
                </a:lnTo>
                <a:lnTo>
                  <a:pt x="110" y="122"/>
                </a:lnTo>
                <a:lnTo>
                  <a:pt x="109" y="140"/>
                </a:lnTo>
                <a:lnTo>
                  <a:pt x="95" y="145"/>
                </a:lnTo>
                <a:lnTo>
                  <a:pt x="79" y="156"/>
                </a:lnTo>
                <a:lnTo>
                  <a:pt x="62" y="172"/>
                </a:lnTo>
                <a:lnTo>
                  <a:pt x="44" y="193"/>
                </a:lnTo>
                <a:lnTo>
                  <a:pt x="26" y="216"/>
                </a:lnTo>
                <a:lnTo>
                  <a:pt x="12" y="239"/>
                </a:lnTo>
                <a:lnTo>
                  <a:pt x="3" y="262"/>
                </a:lnTo>
                <a:lnTo>
                  <a:pt x="0" y="280"/>
                </a:lnTo>
                <a:lnTo>
                  <a:pt x="9" y="271"/>
                </a:lnTo>
                <a:lnTo>
                  <a:pt x="18" y="263"/>
                </a:lnTo>
                <a:lnTo>
                  <a:pt x="30" y="255"/>
                </a:lnTo>
                <a:lnTo>
                  <a:pt x="42" y="248"/>
                </a:lnTo>
                <a:lnTo>
                  <a:pt x="59" y="244"/>
                </a:lnTo>
                <a:lnTo>
                  <a:pt x="78" y="240"/>
                </a:lnTo>
                <a:lnTo>
                  <a:pt x="102" y="238"/>
                </a:lnTo>
                <a:lnTo>
                  <a:pt x="131" y="238"/>
                </a:lnTo>
                <a:lnTo>
                  <a:pt x="160" y="240"/>
                </a:lnTo>
                <a:lnTo>
                  <a:pt x="185" y="246"/>
                </a:lnTo>
                <a:lnTo>
                  <a:pt x="208" y="254"/>
                </a:lnTo>
                <a:lnTo>
                  <a:pt x="229" y="264"/>
                </a:lnTo>
                <a:lnTo>
                  <a:pt x="247" y="277"/>
                </a:lnTo>
                <a:lnTo>
                  <a:pt x="264" y="291"/>
                </a:lnTo>
                <a:lnTo>
                  <a:pt x="277" y="307"/>
                </a:lnTo>
                <a:lnTo>
                  <a:pt x="289" y="323"/>
                </a:lnTo>
                <a:lnTo>
                  <a:pt x="299" y="340"/>
                </a:lnTo>
                <a:lnTo>
                  <a:pt x="308" y="358"/>
                </a:lnTo>
                <a:lnTo>
                  <a:pt x="315" y="376"/>
                </a:lnTo>
                <a:lnTo>
                  <a:pt x="320" y="393"/>
                </a:lnTo>
                <a:lnTo>
                  <a:pt x="325" y="410"/>
                </a:lnTo>
                <a:lnTo>
                  <a:pt x="327" y="425"/>
                </a:lnTo>
                <a:lnTo>
                  <a:pt x="329" y="440"/>
                </a:lnTo>
                <a:lnTo>
                  <a:pt x="329" y="453"/>
                </a:lnTo>
                <a:lnTo>
                  <a:pt x="690" y="453"/>
                </a:lnTo>
                <a:lnTo>
                  <a:pt x="680" y="441"/>
                </a:lnTo>
                <a:lnTo>
                  <a:pt x="671" y="429"/>
                </a:lnTo>
                <a:lnTo>
                  <a:pt x="662" y="412"/>
                </a:lnTo>
                <a:lnTo>
                  <a:pt x="654" y="395"/>
                </a:lnTo>
                <a:lnTo>
                  <a:pt x="648" y="376"/>
                </a:lnTo>
                <a:lnTo>
                  <a:pt x="646" y="355"/>
                </a:lnTo>
                <a:lnTo>
                  <a:pt x="648" y="332"/>
                </a:lnTo>
                <a:lnTo>
                  <a:pt x="655" y="308"/>
                </a:lnTo>
                <a:lnTo>
                  <a:pt x="667" y="285"/>
                </a:lnTo>
                <a:lnTo>
                  <a:pt x="682" y="265"/>
                </a:lnTo>
                <a:lnTo>
                  <a:pt x="698" y="250"/>
                </a:lnTo>
                <a:lnTo>
                  <a:pt x="716" y="239"/>
                </a:lnTo>
                <a:lnTo>
                  <a:pt x="733" y="231"/>
                </a:lnTo>
                <a:lnTo>
                  <a:pt x="751" y="225"/>
                </a:lnTo>
                <a:lnTo>
                  <a:pt x="767" y="223"/>
                </a:lnTo>
                <a:lnTo>
                  <a:pt x="781" y="224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7" name="Freeform 9"/>
          <p:cNvSpPr>
            <a:spLocks/>
          </p:cNvSpPr>
          <p:nvPr/>
        </p:nvSpPr>
        <p:spPr bwMode="auto">
          <a:xfrm>
            <a:off x="2574925" y="2692400"/>
            <a:ext cx="52388" cy="69850"/>
          </a:xfrm>
          <a:custGeom>
            <a:avLst/>
            <a:gdLst>
              <a:gd name="T0" fmla="*/ 47 w 67"/>
              <a:gd name="T1" fmla="*/ 88 h 88"/>
              <a:gd name="T2" fmla="*/ 0 w 67"/>
              <a:gd name="T3" fmla="*/ 0 h 88"/>
              <a:gd name="T4" fmla="*/ 19 w 67"/>
              <a:gd name="T5" fmla="*/ 0 h 88"/>
              <a:gd name="T6" fmla="*/ 67 w 67"/>
              <a:gd name="T7" fmla="*/ 88 h 88"/>
              <a:gd name="T8" fmla="*/ 47 w 67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88">
                <a:moveTo>
                  <a:pt x="47" y="88"/>
                </a:moveTo>
                <a:lnTo>
                  <a:pt x="0" y="0"/>
                </a:lnTo>
                <a:lnTo>
                  <a:pt x="19" y="0"/>
                </a:lnTo>
                <a:lnTo>
                  <a:pt x="67" y="88"/>
                </a:lnTo>
                <a:lnTo>
                  <a:pt x="47" y="8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8" name="Freeform 10"/>
          <p:cNvSpPr>
            <a:spLocks/>
          </p:cNvSpPr>
          <p:nvPr/>
        </p:nvSpPr>
        <p:spPr bwMode="auto">
          <a:xfrm>
            <a:off x="2649538" y="2692400"/>
            <a:ext cx="50800" cy="71438"/>
          </a:xfrm>
          <a:custGeom>
            <a:avLst/>
            <a:gdLst>
              <a:gd name="T0" fmla="*/ 49 w 65"/>
              <a:gd name="T1" fmla="*/ 91 h 91"/>
              <a:gd name="T2" fmla="*/ 0 w 65"/>
              <a:gd name="T3" fmla="*/ 0 h 91"/>
              <a:gd name="T4" fmla="*/ 15 w 65"/>
              <a:gd name="T5" fmla="*/ 0 h 91"/>
              <a:gd name="T6" fmla="*/ 65 w 65"/>
              <a:gd name="T7" fmla="*/ 91 h 91"/>
              <a:gd name="T8" fmla="*/ 49 w 65"/>
              <a:gd name="T9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91">
                <a:moveTo>
                  <a:pt x="49" y="91"/>
                </a:moveTo>
                <a:lnTo>
                  <a:pt x="0" y="0"/>
                </a:lnTo>
                <a:lnTo>
                  <a:pt x="15" y="0"/>
                </a:lnTo>
                <a:lnTo>
                  <a:pt x="65" y="91"/>
                </a:lnTo>
                <a:lnTo>
                  <a:pt x="49" y="91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299" name="Freeform 11"/>
          <p:cNvSpPr>
            <a:spLocks/>
          </p:cNvSpPr>
          <p:nvPr/>
        </p:nvSpPr>
        <p:spPr bwMode="auto">
          <a:xfrm>
            <a:off x="2322513" y="2692400"/>
            <a:ext cx="58737" cy="69850"/>
          </a:xfrm>
          <a:custGeom>
            <a:avLst/>
            <a:gdLst>
              <a:gd name="T0" fmla="*/ 48 w 74"/>
              <a:gd name="T1" fmla="*/ 88 h 88"/>
              <a:gd name="T2" fmla="*/ 0 w 74"/>
              <a:gd name="T3" fmla="*/ 0 h 88"/>
              <a:gd name="T4" fmla="*/ 25 w 74"/>
              <a:gd name="T5" fmla="*/ 0 h 88"/>
              <a:gd name="T6" fmla="*/ 74 w 74"/>
              <a:gd name="T7" fmla="*/ 88 h 88"/>
              <a:gd name="T8" fmla="*/ 48 w 74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88">
                <a:moveTo>
                  <a:pt x="48" y="88"/>
                </a:moveTo>
                <a:lnTo>
                  <a:pt x="0" y="0"/>
                </a:lnTo>
                <a:lnTo>
                  <a:pt x="25" y="0"/>
                </a:lnTo>
                <a:lnTo>
                  <a:pt x="74" y="88"/>
                </a:lnTo>
                <a:lnTo>
                  <a:pt x="48" y="88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0" name="Freeform 12"/>
          <p:cNvSpPr>
            <a:spLocks/>
          </p:cNvSpPr>
          <p:nvPr/>
        </p:nvSpPr>
        <p:spPr bwMode="auto">
          <a:xfrm>
            <a:off x="1981200" y="2870200"/>
            <a:ext cx="1154113" cy="206375"/>
          </a:xfrm>
          <a:custGeom>
            <a:avLst/>
            <a:gdLst>
              <a:gd name="T0" fmla="*/ 1408 w 1454"/>
              <a:gd name="T1" fmla="*/ 231 h 261"/>
              <a:gd name="T2" fmla="*/ 1400 w 1454"/>
              <a:gd name="T3" fmla="*/ 237 h 261"/>
              <a:gd name="T4" fmla="*/ 1379 w 1454"/>
              <a:gd name="T5" fmla="*/ 236 h 261"/>
              <a:gd name="T6" fmla="*/ 1362 w 1454"/>
              <a:gd name="T7" fmla="*/ 236 h 261"/>
              <a:gd name="T8" fmla="*/ 1367 w 1454"/>
              <a:gd name="T9" fmla="*/ 201 h 261"/>
              <a:gd name="T10" fmla="*/ 1349 w 1454"/>
              <a:gd name="T11" fmla="*/ 129 h 261"/>
              <a:gd name="T12" fmla="*/ 1257 w 1454"/>
              <a:gd name="T13" fmla="*/ 86 h 261"/>
              <a:gd name="T14" fmla="*/ 1210 w 1454"/>
              <a:gd name="T15" fmla="*/ 96 h 261"/>
              <a:gd name="T16" fmla="*/ 1149 w 1454"/>
              <a:gd name="T17" fmla="*/ 156 h 261"/>
              <a:gd name="T18" fmla="*/ 1116 w 1454"/>
              <a:gd name="T19" fmla="*/ 251 h 261"/>
              <a:gd name="T20" fmla="*/ 1067 w 1454"/>
              <a:gd name="T21" fmla="*/ 251 h 261"/>
              <a:gd name="T22" fmla="*/ 994 w 1454"/>
              <a:gd name="T23" fmla="*/ 251 h 261"/>
              <a:gd name="T24" fmla="*/ 906 w 1454"/>
              <a:gd name="T25" fmla="*/ 251 h 261"/>
              <a:gd name="T26" fmla="*/ 806 w 1454"/>
              <a:gd name="T27" fmla="*/ 252 h 261"/>
              <a:gd name="T28" fmla="*/ 703 w 1454"/>
              <a:gd name="T29" fmla="*/ 252 h 261"/>
              <a:gd name="T30" fmla="*/ 603 w 1454"/>
              <a:gd name="T31" fmla="*/ 252 h 261"/>
              <a:gd name="T32" fmla="*/ 511 w 1454"/>
              <a:gd name="T33" fmla="*/ 253 h 261"/>
              <a:gd name="T34" fmla="*/ 435 w 1454"/>
              <a:gd name="T35" fmla="*/ 253 h 261"/>
              <a:gd name="T36" fmla="*/ 379 w 1454"/>
              <a:gd name="T37" fmla="*/ 253 h 261"/>
              <a:gd name="T38" fmla="*/ 352 w 1454"/>
              <a:gd name="T39" fmla="*/ 253 h 261"/>
              <a:gd name="T40" fmla="*/ 342 w 1454"/>
              <a:gd name="T41" fmla="*/ 168 h 261"/>
              <a:gd name="T42" fmla="*/ 292 w 1454"/>
              <a:gd name="T43" fmla="*/ 100 h 261"/>
              <a:gd name="T44" fmla="*/ 234 w 1454"/>
              <a:gd name="T45" fmla="*/ 82 h 261"/>
              <a:gd name="T46" fmla="*/ 183 w 1454"/>
              <a:gd name="T47" fmla="*/ 91 h 261"/>
              <a:gd name="T48" fmla="*/ 126 w 1454"/>
              <a:gd name="T49" fmla="*/ 156 h 261"/>
              <a:gd name="T50" fmla="*/ 95 w 1454"/>
              <a:gd name="T51" fmla="*/ 261 h 261"/>
              <a:gd name="T52" fmla="*/ 57 w 1454"/>
              <a:gd name="T53" fmla="*/ 261 h 261"/>
              <a:gd name="T54" fmla="*/ 31 w 1454"/>
              <a:gd name="T55" fmla="*/ 261 h 261"/>
              <a:gd name="T56" fmla="*/ 6 w 1454"/>
              <a:gd name="T57" fmla="*/ 249 h 261"/>
              <a:gd name="T58" fmla="*/ 2 w 1454"/>
              <a:gd name="T59" fmla="*/ 210 h 261"/>
              <a:gd name="T60" fmla="*/ 26 w 1454"/>
              <a:gd name="T61" fmla="*/ 187 h 261"/>
              <a:gd name="T62" fmla="*/ 29 w 1454"/>
              <a:gd name="T63" fmla="*/ 161 h 261"/>
              <a:gd name="T64" fmla="*/ 41 w 1454"/>
              <a:gd name="T65" fmla="*/ 117 h 261"/>
              <a:gd name="T66" fmla="*/ 68 w 1454"/>
              <a:gd name="T67" fmla="*/ 68 h 261"/>
              <a:gd name="T68" fmla="*/ 114 w 1454"/>
              <a:gd name="T69" fmla="*/ 24 h 261"/>
              <a:gd name="T70" fmla="*/ 187 w 1454"/>
              <a:gd name="T71" fmla="*/ 1 h 261"/>
              <a:gd name="T72" fmla="*/ 274 w 1454"/>
              <a:gd name="T73" fmla="*/ 8 h 261"/>
              <a:gd name="T74" fmla="*/ 338 w 1454"/>
              <a:gd name="T75" fmla="*/ 42 h 261"/>
              <a:gd name="T76" fmla="*/ 377 w 1454"/>
              <a:gd name="T77" fmla="*/ 89 h 261"/>
              <a:gd name="T78" fmla="*/ 398 w 1454"/>
              <a:gd name="T79" fmla="*/ 142 h 261"/>
              <a:gd name="T80" fmla="*/ 406 w 1454"/>
              <a:gd name="T81" fmla="*/ 189 h 261"/>
              <a:gd name="T82" fmla="*/ 420 w 1454"/>
              <a:gd name="T83" fmla="*/ 212 h 261"/>
              <a:gd name="T84" fmla="*/ 490 w 1454"/>
              <a:gd name="T85" fmla="*/ 212 h 261"/>
              <a:gd name="T86" fmla="*/ 589 w 1454"/>
              <a:gd name="T87" fmla="*/ 212 h 261"/>
              <a:gd name="T88" fmla="*/ 692 w 1454"/>
              <a:gd name="T89" fmla="*/ 210 h 261"/>
              <a:gd name="T90" fmla="*/ 774 w 1454"/>
              <a:gd name="T91" fmla="*/ 210 h 261"/>
              <a:gd name="T92" fmla="*/ 808 w 1454"/>
              <a:gd name="T93" fmla="*/ 210 h 261"/>
              <a:gd name="T94" fmla="*/ 824 w 1454"/>
              <a:gd name="T95" fmla="*/ 218 h 261"/>
              <a:gd name="T96" fmla="*/ 848 w 1454"/>
              <a:gd name="T97" fmla="*/ 225 h 261"/>
              <a:gd name="T98" fmla="*/ 882 w 1454"/>
              <a:gd name="T99" fmla="*/ 228 h 261"/>
              <a:gd name="T100" fmla="*/ 930 w 1454"/>
              <a:gd name="T101" fmla="*/ 214 h 261"/>
              <a:gd name="T102" fmla="*/ 1006 w 1454"/>
              <a:gd name="T103" fmla="*/ 170 h 261"/>
              <a:gd name="T104" fmla="*/ 1074 w 1454"/>
              <a:gd name="T105" fmla="*/ 119 h 261"/>
              <a:gd name="T106" fmla="*/ 1119 w 1454"/>
              <a:gd name="T107" fmla="*/ 83 h 261"/>
              <a:gd name="T108" fmla="*/ 1160 w 1454"/>
              <a:gd name="T109" fmla="*/ 55 h 261"/>
              <a:gd name="T110" fmla="*/ 1199 w 1454"/>
              <a:gd name="T111" fmla="*/ 36 h 261"/>
              <a:gd name="T112" fmla="*/ 1238 w 1454"/>
              <a:gd name="T113" fmla="*/ 24 h 261"/>
              <a:gd name="T114" fmla="*/ 1287 w 1454"/>
              <a:gd name="T115" fmla="*/ 24 h 261"/>
              <a:gd name="T116" fmla="*/ 1355 w 1454"/>
              <a:gd name="T117" fmla="*/ 50 h 261"/>
              <a:gd name="T118" fmla="*/ 1406 w 1454"/>
              <a:gd name="T119" fmla="*/ 108 h 261"/>
              <a:gd name="T120" fmla="*/ 1454 w 1454"/>
              <a:gd name="T121" fmla="*/ 154 h 261"/>
              <a:gd name="T122" fmla="*/ 1443 w 1454"/>
              <a:gd name="T123" fmla="*/ 224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54" h="261">
                <a:moveTo>
                  <a:pt x="1410" y="224"/>
                </a:moveTo>
                <a:lnTo>
                  <a:pt x="1409" y="228"/>
                </a:lnTo>
                <a:lnTo>
                  <a:pt x="1408" y="231"/>
                </a:lnTo>
                <a:lnTo>
                  <a:pt x="1406" y="235"/>
                </a:lnTo>
                <a:lnTo>
                  <a:pt x="1405" y="237"/>
                </a:lnTo>
                <a:lnTo>
                  <a:pt x="1400" y="237"/>
                </a:lnTo>
                <a:lnTo>
                  <a:pt x="1394" y="237"/>
                </a:lnTo>
                <a:lnTo>
                  <a:pt x="1386" y="237"/>
                </a:lnTo>
                <a:lnTo>
                  <a:pt x="1379" y="236"/>
                </a:lnTo>
                <a:lnTo>
                  <a:pt x="1372" y="236"/>
                </a:lnTo>
                <a:lnTo>
                  <a:pt x="1366" y="236"/>
                </a:lnTo>
                <a:lnTo>
                  <a:pt x="1362" y="236"/>
                </a:lnTo>
                <a:lnTo>
                  <a:pt x="1360" y="236"/>
                </a:lnTo>
                <a:lnTo>
                  <a:pt x="1365" y="221"/>
                </a:lnTo>
                <a:lnTo>
                  <a:pt x="1367" y="201"/>
                </a:lnTo>
                <a:lnTo>
                  <a:pt x="1366" y="177"/>
                </a:lnTo>
                <a:lnTo>
                  <a:pt x="1360" y="153"/>
                </a:lnTo>
                <a:lnTo>
                  <a:pt x="1349" y="129"/>
                </a:lnTo>
                <a:lnTo>
                  <a:pt x="1328" y="108"/>
                </a:lnTo>
                <a:lnTo>
                  <a:pt x="1298" y="93"/>
                </a:lnTo>
                <a:lnTo>
                  <a:pt x="1257" y="86"/>
                </a:lnTo>
                <a:lnTo>
                  <a:pt x="1246" y="86"/>
                </a:lnTo>
                <a:lnTo>
                  <a:pt x="1229" y="89"/>
                </a:lnTo>
                <a:lnTo>
                  <a:pt x="1210" y="96"/>
                </a:lnTo>
                <a:lnTo>
                  <a:pt x="1188" y="108"/>
                </a:lnTo>
                <a:lnTo>
                  <a:pt x="1167" y="128"/>
                </a:lnTo>
                <a:lnTo>
                  <a:pt x="1149" y="156"/>
                </a:lnTo>
                <a:lnTo>
                  <a:pt x="1134" y="198"/>
                </a:lnTo>
                <a:lnTo>
                  <a:pt x="1127" y="251"/>
                </a:lnTo>
                <a:lnTo>
                  <a:pt x="1116" y="251"/>
                </a:lnTo>
                <a:lnTo>
                  <a:pt x="1102" y="251"/>
                </a:lnTo>
                <a:lnTo>
                  <a:pt x="1086" y="251"/>
                </a:lnTo>
                <a:lnTo>
                  <a:pt x="1067" y="251"/>
                </a:lnTo>
                <a:lnTo>
                  <a:pt x="1045" y="251"/>
                </a:lnTo>
                <a:lnTo>
                  <a:pt x="1021" y="251"/>
                </a:lnTo>
                <a:lnTo>
                  <a:pt x="994" y="251"/>
                </a:lnTo>
                <a:lnTo>
                  <a:pt x="965" y="251"/>
                </a:lnTo>
                <a:lnTo>
                  <a:pt x="937" y="251"/>
                </a:lnTo>
                <a:lnTo>
                  <a:pt x="906" y="251"/>
                </a:lnTo>
                <a:lnTo>
                  <a:pt x="873" y="252"/>
                </a:lnTo>
                <a:lnTo>
                  <a:pt x="840" y="252"/>
                </a:lnTo>
                <a:lnTo>
                  <a:pt x="806" y="252"/>
                </a:lnTo>
                <a:lnTo>
                  <a:pt x="772" y="252"/>
                </a:lnTo>
                <a:lnTo>
                  <a:pt x="737" y="252"/>
                </a:lnTo>
                <a:lnTo>
                  <a:pt x="703" y="252"/>
                </a:lnTo>
                <a:lnTo>
                  <a:pt x="669" y="252"/>
                </a:lnTo>
                <a:lnTo>
                  <a:pt x="635" y="252"/>
                </a:lnTo>
                <a:lnTo>
                  <a:pt x="603" y="252"/>
                </a:lnTo>
                <a:lnTo>
                  <a:pt x="570" y="252"/>
                </a:lnTo>
                <a:lnTo>
                  <a:pt x="540" y="252"/>
                </a:lnTo>
                <a:lnTo>
                  <a:pt x="511" y="253"/>
                </a:lnTo>
                <a:lnTo>
                  <a:pt x="483" y="253"/>
                </a:lnTo>
                <a:lnTo>
                  <a:pt x="458" y="253"/>
                </a:lnTo>
                <a:lnTo>
                  <a:pt x="435" y="253"/>
                </a:lnTo>
                <a:lnTo>
                  <a:pt x="413" y="253"/>
                </a:lnTo>
                <a:lnTo>
                  <a:pt x="394" y="253"/>
                </a:lnTo>
                <a:lnTo>
                  <a:pt x="379" y="253"/>
                </a:lnTo>
                <a:lnTo>
                  <a:pt x="367" y="253"/>
                </a:lnTo>
                <a:lnTo>
                  <a:pt x="357" y="253"/>
                </a:lnTo>
                <a:lnTo>
                  <a:pt x="352" y="253"/>
                </a:lnTo>
                <a:lnTo>
                  <a:pt x="349" y="253"/>
                </a:lnTo>
                <a:lnTo>
                  <a:pt x="349" y="206"/>
                </a:lnTo>
                <a:lnTo>
                  <a:pt x="342" y="168"/>
                </a:lnTo>
                <a:lnTo>
                  <a:pt x="329" y="138"/>
                </a:lnTo>
                <a:lnTo>
                  <a:pt x="311" y="115"/>
                </a:lnTo>
                <a:lnTo>
                  <a:pt x="292" y="100"/>
                </a:lnTo>
                <a:lnTo>
                  <a:pt x="271" y="90"/>
                </a:lnTo>
                <a:lnTo>
                  <a:pt x="251" y="84"/>
                </a:lnTo>
                <a:lnTo>
                  <a:pt x="234" y="82"/>
                </a:lnTo>
                <a:lnTo>
                  <a:pt x="221" y="82"/>
                </a:lnTo>
                <a:lnTo>
                  <a:pt x="204" y="84"/>
                </a:lnTo>
                <a:lnTo>
                  <a:pt x="183" y="91"/>
                </a:lnTo>
                <a:lnTo>
                  <a:pt x="163" y="104"/>
                </a:lnTo>
                <a:lnTo>
                  <a:pt x="142" y="124"/>
                </a:lnTo>
                <a:lnTo>
                  <a:pt x="126" y="156"/>
                </a:lnTo>
                <a:lnTo>
                  <a:pt x="114" y="201"/>
                </a:lnTo>
                <a:lnTo>
                  <a:pt x="111" y="261"/>
                </a:lnTo>
                <a:lnTo>
                  <a:pt x="95" y="261"/>
                </a:lnTo>
                <a:lnTo>
                  <a:pt x="80" y="261"/>
                </a:lnTo>
                <a:lnTo>
                  <a:pt x="67" y="261"/>
                </a:lnTo>
                <a:lnTo>
                  <a:pt x="57" y="261"/>
                </a:lnTo>
                <a:lnTo>
                  <a:pt x="48" y="261"/>
                </a:lnTo>
                <a:lnTo>
                  <a:pt x="38" y="261"/>
                </a:lnTo>
                <a:lnTo>
                  <a:pt x="31" y="261"/>
                </a:lnTo>
                <a:lnTo>
                  <a:pt x="26" y="261"/>
                </a:lnTo>
                <a:lnTo>
                  <a:pt x="14" y="258"/>
                </a:lnTo>
                <a:lnTo>
                  <a:pt x="6" y="249"/>
                </a:lnTo>
                <a:lnTo>
                  <a:pt x="2" y="238"/>
                </a:lnTo>
                <a:lnTo>
                  <a:pt x="0" y="224"/>
                </a:lnTo>
                <a:lnTo>
                  <a:pt x="2" y="210"/>
                </a:lnTo>
                <a:lnTo>
                  <a:pt x="6" y="199"/>
                </a:lnTo>
                <a:lnTo>
                  <a:pt x="14" y="191"/>
                </a:lnTo>
                <a:lnTo>
                  <a:pt x="26" y="187"/>
                </a:lnTo>
                <a:lnTo>
                  <a:pt x="26" y="182"/>
                </a:lnTo>
                <a:lnTo>
                  <a:pt x="27" y="173"/>
                </a:lnTo>
                <a:lnTo>
                  <a:pt x="29" y="161"/>
                </a:lnTo>
                <a:lnTo>
                  <a:pt x="31" y="148"/>
                </a:lnTo>
                <a:lnTo>
                  <a:pt x="35" y="133"/>
                </a:lnTo>
                <a:lnTo>
                  <a:pt x="41" y="117"/>
                </a:lnTo>
                <a:lnTo>
                  <a:pt x="48" y="100"/>
                </a:lnTo>
                <a:lnTo>
                  <a:pt x="57" y="84"/>
                </a:lnTo>
                <a:lnTo>
                  <a:pt x="68" y="68"/>
                </a:lnTo>
                <a:lnTo>
                  <a:pt x="81" y="52"/>
                </a:lnTo>
                <a:lnTo>
                  <a:pt x="96" y="37"/>
                </a:lnTo>
                <a:lnTo>
                  <a:pt x="114" y="24"/>
                </a:lnTo>
                <a:lnTo>
                  <a:pt x="135" y="14"/>
                </a:lnTo>
                <a:lnTo>
                  <a:pt x="159" y="6"/>
                </a:lnTo>
                <a:lnTo>
                  <a:pt x="187" y="1"/>
                </a:lnTo>
                <a:lnTo>
                  <a:pt x="217" y="0"/>
                </a:lnTo>
                <a:lnTo>
                  <a:pt x="248" y="2"/>
                </a:lnTo>
                <a:lnTo>
                  <a:pt x="274" y="8"/>
                </a:lnTo>
                <a:lnTo>
                  <a:pt x="299" y="16"/>
                </a:lnTo>
                <a:lnTo>
                  <a:pt x="319" y="28"/>
                </a:lnTo>
                <a:lnTo>
                  <a:pt x="338" y="42"/>
                </a:lnTo>
                <a:lnTo>
                  <a:pt x="353" y="55"/>
                </a:lnTo>
                <a:lnTo>
                  <a:pt x="365" y="73"/>
                </a:lnTo>
                <a:lnTo>
                  <a:pt x="377" y="89"/>
                </a:lnTo>
                <a:lnTo>
                  <a:pt x="385" y="107"/>
                </a:lnTo>
                <a:lnTo>
                  <a:pt x="392" y="124"/>
                </a:lnTo>
                <a:lnTo>
                  <a:pt x="398" y="142"/>
                </a:lnTo>
                <a:lnTo>
                  <a:pt x="401" y="159"/>
                </a:lnTo>
                <a:lnTo>
                  <a:pt x="405" y="175"/>
                </a:lnTo>
                <a:lnTo>
                  <a:pt x="406" y="189"/>
                </a:lnTo>
                <a:lnTo>
                  <a:pt x="407" y="201"/>
                </a:lnTo>
                <a:lnTo>
                  <a:pt x="408" y="212"/>
                </a:lnTo>
                <a:lnTo>
                  <a:pt x="420" y="212"/>
                </a:lnTo>
                <a:lnTo>
                  <a:pt x="438" y="212"/>
                </a:lnTo>
                <a:lnTo>
                  <a:pt x="462" y="212"/>
                </a:lnTo>
                <a:lnTo>
                  <a:pt x="490" y="212"/>
                </a:lnTo>
                <a:lnTo>
                  <a:pt x="521" y="212"/>
                </a:lnTo>
                <a:lnTo>
                  <a:pt x="554" y="212"/>
                </a:lnTo>
                <a:lnTo>
                  <a:pt x="589" y="212"/>
                </a:lnTo>
                <a:lnTo>
                  <a:pt x="625" y="210"/>
                </a:lnTo>
                <a:lnTo>
                  <a:pt x="659" y="210"/>
                </a:lnTo>
                <a:lnTo>
                  <a:pt x="692" y="210"/>
                </a:lnTo>
                <a:lnTo>
                  <a:pt x="724" y="210"/>
                </a:lnTo>
                <a:lnTo>
                  <a:pt x="751" y="210"/>
                </a:lnTo>
                <a:lnTo>
                  <a:pt x="774" y="210"/>
                </a:lnTo>
                <a:lnTo>
                  <a:pt x="793" y="210"/>
                </a:lnTo>
                <a:lnTo>
                  <a:pt x="804" y="210"/>
                </a:lnTo>
                <a:lnTo>
                  <a:pt x="808" y="210"/>
                </a:lnTo>
                <a:lnTo>
                  <a:pt x="812" y="213"/>
                </a:lnTo>
                <a:lnTo>
                  <a:pt x="817" y="215"/>
                </a:lnTo>
                <a:lnTo>
                  <a:pt x="824" y="218"/>
                </a:lnTo>
                <a:lnTo>
                  <a:pt x="831" y="221"/>
                </a:lnTo>
                <a:lnTo>
                  <a:pt x="839" y="224"/>
                </a:lnTo>
                <a:lnTo>
                  <a:pt x="848" y="225"/>
                </a:lnTo>
                <a:lnTo>
                  <a:pt x="858" y="228"/>
                </a:lnTo>
                <a:lnTo>
                  <a:pt x="871" y="228"/>
                </a:lnTo>
                <a:lnTo>
                  <a:pt x="882" y="228"/>
                </a:lnTo>
                <a:lnTo>
                  <a:pt x="895" y="225"/>
                </a:lnTo>
                <a:lnTo>
                  <a:pt x="911" y="221"/>
                </a:lnTo>
                <a:lnTo>
                  <a:pt x="930" y="214"/>
                </a:lnTo>
                <a:lnTo>
                  <a:pt x="952" y="204"/>
                </a:lnTo>
                <a:lnTo>
                  <a:pt x="977" y="190"/>
                </a:lnTo>
                <a:lnTo>
                  <a:pt x="1006" y="170"/>
                </a:lnTo>
                <a:lnTo>
                  <a:pt x="1039" y="145"/>
                </a:lnTo>
                <a:lnTo>
                  <a:pt x="1056" y="131"/>
                </a:lnTo>
                <a:lnTo>
                  <a:pt x="1074" y="119"/>
                </a:lnTo>
                <a:lnTo>
                  <a:pt x="1089" y="106"/>
                </a:lnTo>
                <a:lnTo>
                  <a:pt x="1105" y="94"/>
                </a:lnTo>
                <a:lnTo>
                  <a:pt x="1119" y="83"/>
                </a:lnTo>
                <a:lnTo>
                  <a:pt x="1134" y="74"/>
                </a:lnTo>
                <a:lnTo>
                  <a:pt x="1147" y="63"/>
                </a:lnTo>
                <a:lnTo>
                  <a:pt x="1160" y="55"/>
                </a:lnTo>
                <a:lnTo>
                  <a:pt x="1174" y="48"/>
                </a:lnTo>
                <a:lnTo>
                  <a:pt x="1187" y="42"/>
                </a:lnTo>
                <a:lnTo>
                  <a:pt x="1199" y="36"/>
                </a:lnTo>
                <a:lnTo>
                  <a:pt x="1212" y="31"/>
                </a:lnTo>
                <a:lnTo>
                  <a:pt x="1226" y="27"/>
                </a:lnTo>
                <a:lnTo>
                  <a:pt x="1238" y="24"/>
                </a:lnTo>
                <a:lnTo>
                  <a:pt x="1252" y="22"/>
                </a:lnTo>
                <a:lnTo>
                  <a:pt x="1266" y="22"/>
                </a:lnTo>
                <a:lnTo>
                  <a:pt x="1287" y="24"/>
                </a:lnTo>
                <a:lnTo>
                  <a:pt x="1310" y="29"/>
                </a:lnTo>
                <a:lnTo>
                  <a:pt x="1333" y="38"/>
                </a:lnTo>
                <a:lnTo>
                  <a:pt x="1355" y="50"/>
                </a:lnTo>
                <a:lnTo>
                  <a:pt x="1375" y="66"/>
                </a:lnTo>
                <a:lnTo>
                  <a:pt x="1393" y="85"/>
                </a:lnTo>
                <a:lnTo>
                  <a:pt x="1406" y="108"/>
                </a:lnTo>
                <a:lnTo>
                  <a:pt x="1416" y="135"/>
                </a:lnTo>
                <a:lnTo>
                  <a:pt x="1450" y="135"/>
                </a:lnTo>
                <a:lnTo>
                  <a:pt x="1454" y="154"/>
                </a:lnTo>
                <a:lnTo>
                  <a:pt x="1454" y="176"/>
                </a:lnTo>
                <a:lnTo>
                  <a:pt x="1450" y="199"/>
                </a:lnTo>
                <a:lnTo>
                  <a:pt x="1443" y="224"/>
                </a:lnTo>
                <a:lnTo>
                  <a:pt x="1410" y="224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1" name="Freeform 13"/>
          <p:cNvSpPr>
            <a:spLocks/>
          </p:cNvSpPr>
          <p:nvPr/>
        </p:nvSpPr>
        <p:spPr bwMode="auto">
          <a:xfrm>
            <a:off x="3013075" y="2816225"/>
            <a:ext cx="66675" cy="88900"/>
          </a:xfrm>
          <a:custGeom>
            <a:avLst/>
            <a:gdLst>
              <a:gd name="T0" fmla="*/ 86 w 86"/>
              <a:gd name="T1" fmla="*/ 2 h 113"/>
              <a:gd name="T2" fmla="*/ 86 w 86"/>
              <a:gd name="T3" fmla="*/ 107 h 113"/>
              <a:gd name="T4" fmla="*/ 73 w 86"/>
              <a:gd name="T5" fmla="*/ 111 h 113"/>
              <a:gd name="T6" fmla="*/ 59 w 86"/>
              <a:gd name="T7" fmla="*/ 113 h 113"/>
              <a:gd name="T8" fmla="*/ 45 w 86"/>
              <a:gd name="T9" fmla="*/ 112 h 113"/>
              <a:gd name="T10" fmla="*/ 31 w 86"/>
              <a:gd name="T11" fmla="*/ 108 h 113"/>
              <a:gd name="T12" fmla="*/ 19 w 86"/>
              <a:gd name="T13" fmla="*/ 100 h 113"/>
              <a:gd name="T14" fmla="*/ 8 w 86"/>
              <a:gd name="T15" fmla="*/ 89 h 113"/>
              <a:gd name="T16" fmla="*/ 3 w 86"/>
              <a:gd name="T17" fmla="*/ 73 h 113"/>
              <a:gd name="T18" fmla="*/ 0 w 86"/>
              <a:gd name="T19" fmla="*/ 51 h 113"/>
              <a:gd name="T20" fmla="*/ 4 w 86"/>
              <a:gd name="T21" fmla="*/ 34 h 113"/>
              <a:gd name="T22" fmla="*/ 11 w 86"/>
              <a:gd name="T23" fmla="*/ 21 h 113"/>
              <a:gd name="T24" fmla="*/ 21 w 86"/>
              <a:gd name="T25" fmla="*/ 12 h 113"/>
              <a:gd name="T26" fmla="*/ 35 w 86"/>
              <a:gd name="T27" fmla="*/ 6 h 113"/>
              <a:gd name="T28" fmla="*/ 49 w 86"/>
              <a:gd name="T29" fmla="*/ 3 h 113"/>
              <a:gd name="T30" fmla="*/ 63 w 86"/>
              <a:gd name="T31" fmla="*/ 0 h 113"/>
              <a:gd name="T32" fmla="*/ 75 w 86"/>
              <a:gd name="T33" fmla="*/ 0 h 113"/>
              <a:gd name="T34" fmla="*/ 86 w 86"/>
              <a:gd name="T35" fmla="*/ 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" h="113">
                <a:moveTo>
                  <a:pt x="86" y="2"/>
                </a:moveTo>
                <a:lnTo>
                  <a:pt x="86" y="107"/>
                </a:lnTo>
                <a:lnTo>
                  <a:pt x="73" y="111"/>
                </a:lnTo>
                <a:lnTo>
                  <a:pt x="59" y="113"/>
                </a:lnTo>
                <a:lnTo>
                  <a:pt x="45" y="112"/>
                </a:lnTo>
                <a:lnTo>
                  <a:pt x="31" y="108"/>
                </a:lnTo>
                <a:lnTo>
                  <a:pt x="19" y="100"/>
                </a:lnTo>
                <a:lnTo>
                  <a:pt x="8" y="89"/>
                </a:lnTo>
                <a:lnTo>
                  <a:pt x="3" y="73"/>
                </a:lnTo>
                <a:lnTo>
                  <a:pt x="0" y="51"/>
                </a:lnTo>
                <a:lnTo>
                  <a:pt x="4" y="34"/>
                </a:lnTo>
                <a:lnTo>
                  <a:pt x="11" y="21"/>
                </a:lnTo>
                <a:lnTo>
                  <a:pt x="21" y="12"/>
                </a:lnTo>
                <a:lnTo>
                  <a:pt x="35" y="6"/>
                </a:lnTo>
                <a:lnTo>
                  <a:pt x="49" y="3"/>
                </a:lnTo>
                <a:lnTo>
                  <a:pt x="63" y="0"/>
                </a:lnTo>
                <a:lnTo>
                  <a:pt x="75" y="0"/>
                </a:lnTo>
                <a:lnTo>
                  <a:pt x="86" y="2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2" name="Freeform 14"/>
          <p:cNvSpPr>
            <a:spLocks/>
          </p:cNvSpPr>
          <p:nvPr/>
        </p:nvSpPr>
        <p:spPr bwMode="auto">
          <a:xfrm>
            <a:off x="2689225" y="2763838"/>
            <a:ext cx="312738" cy="242887"/>
          </a:xfrm>
          <a:custGeom>
            <a:avLst/>
            <a:gdLst>
              <a:gd name="T0" fmla="*/ 86 w 395"/>
              <a:gd name="T1" fmla="*/ 305 h 305"/>
              <a:gd name="T2" fmla="*/ 93 w 395"/>
              <a:gd name="T3" fmla="*/ 301 h 305"/>
              <a:gd name="T4" fmla="*/ 100 w 395"/>
              <a:gd name="T5" fmla="*/ 296 h 305"/>
              <a:gd name="T6" fmla="*/ 108 w 395"/>
              <a:gd name="T7" fmla="*/ 290 h 305"/>
              <a:gd name="T8" fmla="*/ 116 w 395"/>
              <a:gd name="T9" fmla="*/ 286 h 305"/>
              <a:gd name="T10" fmla="*/ 124 w 395"/>
              <a:gd name="T11" fmla="*/ 279 h 305"/>
              <a:gd name="T12" fmla="*/ 132 w 395"/>
              <a:gd name="T13" fmla="*/ 273 h 305"/>
              <a:gd name="T14" fmla="*/ 140 w 395"/>
              <a:gd name="T15" fmla="*/ 266 h 305"/>
              <a:gd name="T16" fmla="*/ 149 w 395"/>
              <a:gd name="T17" fmla="*/ 259 h 305"/>
              <a:gd name="T18" fmla="*/ 167 w 395"/>
              <a:gd name="T19" fmla="*/ 246 h 305"/>
              <a:gd name="T20" fmla="*/ 184 w 395"/>
              <a:gd name="T21" fmla="*/ 233 h 305"/>
              <a:gd name="T22" fmla="*/ 200 w 395"/>
              <a:gd name="T23" fmla="*/ 220 h 305"/>
              <a:gd name="T24" fmla="*/ 215 w 395"/>
              <a:gd name="T25" fmla="*/ 209 h 305"/>
              <a:gd name="T26" fmla="*/ 230 w 395"/>
              <a:gd name="T27" fmla="*/ 199 h 305"/>
              <a:gd name="T28" fmla="*/ 245 w 395"/>
              <a:gd name="T29" fmla="*/ 188 h 305"/>
              <a:gd name="T30" fmla="*/ 260 w 395"/>
              <a:gd name="T31" fmla="*/ 179 h 305"/>
              <a:gd name="T32" fmla="*/ 274 w 395"/>
              <a:gd name="T33" fmla="*/ 171 h 305"/>
              <a:gd name="T34" fmla="*/ 288 w 395"/>
              <a:gd name="T35" fmla="*/ 163 h 305"/>
              <a:gd name="T36" fmla="*/ 303 w 395"/>
              <a:gd name="T37" fmla="*/ 156 h 305"/>
              <a:gd name="T38" fmla="*/ 316 w 395"/>
              <a:gd name="T39" fmla="*/ 150 h 305"/>
              <a:gd name="T40" fmla="*/ 331 w 395"/>
              <a:gd name="T41" fmla="*/ 146 h 305"/>
              <a:gd name="T42" fmla="*/ 346 w 395"/>
              <a:gd name="T43" fmla="*/ 142 h 305"/>
              <a:gd name="T44" fmla="*/ 362 w 395"/>
              <a:gd name="T45" fmla="*/ 140 h 305"/>
              <a:gd name="T46" fmla="*/ 379 w 395"/>
              <a:gd name="T47" fmla="*/ 138 h 305"/>
              <a:gd name="T48" fmla="*/ 395 w 395"/>
              <a:gd name="T49" fmla="*/ 138 h 305"/>
              <a:gd name="T50" fmla="*/ 395 w 395"/>
              <a:gd name="T51" fmla="*/ 108 h 305"/>
              <a:gd name="T52" fmla="*/ 395 w 395"/>
              <a:gd name="T53" fmla="*/ 62 h 305"/>
              <a:gd name="T54" fmla="*/ 395 w 395"/>
              <a:gd name="T55" fmla="*/ 18 h 305"/>
              <a:gd name="T56" fmla="*/ 395 w 395"/>
              <a:gd name="T57" fmla="*/ 0 h 305"/>
              <a:gd name="T58" fmla="*/ 0 w 395"/>
              <a:gd name="T59" fmla="*/ 0 h 305"/>
              <a:gd name="T60" fmla="*/ 0 w 395"/>
              <a:gd name="T61" fmla="*/ 49 h 305"/>
              <a:gd name="T62" fmla="*/ 342 w 395"/>
              <a:gd name="T63" fmla="*/ 49 h 305"/>
              <a:gd name="T64" fmla="*/ 342 w 395"/>
              <a:gd name="T65" fmla="*/ 66 h 305"/>
              <a:gd name="T66" fmla="*/ 0 w 395"/>
              <a:gd name="T67" fmla="*/ 66 h 305"/>
              <a:gd name="T68" fmla="*/ 0 w 395"/>
              <a:gd name="T69" fmla="*/ 102 h 305"/>
              <a:gd name="T70" fmla="*/ 16 w 395"/>
              <a:gd name="T71" fmla="*/ 107 h 305"/>
              <a:gd name="T72" fmla="*/ 31 w 395"/>
              <a:gd name="T73" fmla="*/ 114 h 305"/>
              <a:gd name="T74" fmla="*/ 45 w 395"/>
              <a:gd name="T75" fmla="*/ 120 h 305"/>
              <a:gd name="T76" fmla="*/ 58 w 395"/>
              <a:gd name="T77" fmla="*/ 130 h 305"/>
              <a:gd name="T78" fmla="*/ 71 w 395"/>
              <a:gd name="T79" fmla="*/ 140 h 305"/>
              <a:gd name="T80" fmla="*/ 81 w 395"/>
              <a:gd name="T81" fmla="*/ 151 h 305"/>
              <a:gd name="T82" fmla="*/ 91 w 395"/>
              <a:gd name="T83" fmla="*/ 164 h 305"/>
              <a:gd name="T84" fmla="*/ 98 w 395"/>
              <a:gd name="T85" fmla="*/ 178 h 305"/>
              <a:gd name="T86" fmla="*/ 107 w 395"/>
              <a:gd name="T87" fmla="*/ 209 h 305"/>
              <a:gd name="T88" fmla="*/ 108 w 395"/>
              <a:gd name="T89" fmla="*/ 242 h 305"/>
              <a:gd name="T90" fmla="*/ 101 w 395"/>
              <a:gd name="T91" fmla="*/ 276 h 305"/>
              <a:gd name="T92" fmla="*/ 86 w 395"/>
              <a:gd name="T93" fmla="*/ 305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95" h="305">
                <a:moveTo>
                  <a:pt x="86" y="305"/>
                </a:moveTo>
                <a:lnTo>
                  <a:pt x="93" y="301"/>
                </a:lnTo>
                <a:lnTo>
                  <a:pt x="100" y="296"/>
                </a:lnTo>
                <a:lnTo>
                  <a:pt x="108" y="290"/>
                </a:lnTo>
                <a:lnTo>
                  <a:pt x="116" y="286"/>
                </a:lnTo>
                <a:lnTo>
                  <a:pt x="124" y="279"/>
                </a:lnTo>
                <a:lnTo>
                  <a:pt x="132" y="273"/>
                </a:lnTo>
                <a:lnTo>
                  <a:pt x="140" y="266"/>
                </a:lnTo>
                <a:lnTo>
                  <a:pt x="149" y="259"/>
                </a:lnTo>
                <a:lnTo>
                  <a:pt x="167" y="246"/>
                </a:lnTo>
                <a:lnTo>
                  <a:pt x="184" y="233"/>
                </a:lnTo>
                <a:lnTo>
                  <a:pt x="200" y="220"/>
                </a:lnTo>
                <a:lnTo>
                  <a:pt x="215" y="209"/>
                </a:lnTo>
                <a:lnTo>
                  <a:pt x="230" y="199"/>
                </a:lnTo>
                <a:lnTo>
                  <a:pt x="245" y="188"/>
                </a:lnTo>
                <a:lnTo>
                  <a:pt x="260" y="179"/>
                </a:lnTo>
                <a:lnTo>
                  <a:pt x="274" y="171"/>
                </a:lnTo>
                <a:lnTo>
                  <a:pt x="288" y="163"/>
                </a:lnTo>
                <a:lnTo>
                  <a:pt x="303" y="156"/>
                </a:lnTo>
                <a:lnTo>
                  <a:pt x="316" y="150"/>
                </a:lnTo>
                <a:lnTo>
                  <a:pt x="331" y="146"/>
                </a:lnTo>
                <a:lnTo>
                  <a:pt x="346" y="142"/>
                </a:lnTo>
                <a:lnTo>
                  <a:pt x="362" y="140"/>
                </a:lnTo>
                <a:lnTo>
                  <a:pt x="379" y="138"/>
                </a:lnTo>
                <a:lnTo>
                  <a:pt x="395" y="138"/>
                </a:lnTo>
                <a:lnTo>
                  <a:pt x="395" y="108"/>
                </a:lnTo>
                <a:lnTo>
                  <a:pt x="395" y="62"/>
                </a:lnTo>
                <a:lnTo>
                  <a:pt x="395" y="18"/>
                </a:lnTo>
                <a:lnTo>
                  <a:pt x="395" y="0"/>
                </a:lnTo>
                <a:lnTo>
                  <a:pt x="0" y="0"/>
                </a:lnTo>
                <a:lnTo>
                  <a:pt x="0" y="49"/>
                </a:lnTo>
                <a:lnTo>
                  <a:pt x="342" y="49"/>
                </a:lnTo>
                <a:lnTo>
                  <a:pt x="342" y="66"/>
                </a:lnTo>
                <a:lnTo>
                  <a:pt x="0" y="66"/>
                </a:lnTo>
                <a:lnTo>
                  <a:pt x="0" y="102"/>
                </a:lnTo>
                <a:lnTo>
                  <a:pt x="16" y="107"/>
                </a:lnTo>
                <a:lnTo>
                  <a:pt x="31" y="114"/>
                </a:lnTo>
                <a:lnTo>
                  <a:pt x="45" y="120"/>
                </a:lnTo>
                <a:lnTo>
                  <a:pt x="58" y="130"/>
                </a:lnTo>
                <a:lnTo>
                  <a:pt x="71" y="140"/>
                </a:lnTo>
                <a:lnTo>
                  <a:pt x="81" y="151"/>
                </a:lnTo>
                <a:lnTo>
                  <a:pt x="91" y="164"/>
                </a:lnTo>
                <a:lnTo>
                  <a:pt x="98" y="178"/>
                </a:lnTo>
                <a:lnTo>
                  <a:pt x="107" y="209"/>
                </a:lnTo>
                <a:lnTo>
                  <a:pt x="108" y="242"/>
                </a:lnTo>
                <a:lnTo>
                  <a:pt x="101" y="276"/>
                </a:lnTo>
                <a:lnTo>
                  <a:pt x="86" y="305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3" name="Freeform 15"/>
          <p:cNvSpPr>
            <a:spLocks/>
          </p:cNvSpPr>
          <p:nvPr/>
        </p:nvSpPr>
        <p:spPr bwMode="auto">
          <a:xfrm>
            <a:off x="2930525" y="2978150"/>
            <a:ext cx="96838" cy="95250"/>
          </a:xfrm>
          <a:custGeom>
            <a:avLst/>
            <a:gdLst>
              <a:gd name="T0" fmla="*/ 60 w 121"/>
              <a:gd name="T1" fmla="*/ 120 h 120"/>
              <a:gd name="T2" fmla="*/ 47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7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7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7 w 121"/>
              <a:gd name="T31" fmla="*/ 1 h 120"/>
              <a:gd name="T32" fmla="*/ 60 w 121"/>
              <a:gd name="T33" fmla="*/ 0 h 120"/>
              <a:gd name="T34" fmla="*/ 72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2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20 w 121"/>
              <a:gd name="T47" fmla="*/ 48 h 120"/>
              <a:gd name="T48" fmla="*/ 121 w 121"/>
              <a:gd name="T49" fmla="*/ 61 h 120"/>
              <a:gd name="T50" fmla="*/ 120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2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2 w 121"/>
              <a:gd name="T63" fmla="*/ 119 h 120"/>
              <a:gd name="T64" fmla="*/ 60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0" y="120"/>
                </a:moveTo>
                <a:lnTo>
                  <a:pt x="47" y="119"/>
                </a:lnTo>
                <a:lnTo>
                  <a:pt x="37" y="116"/>
                </a:lnTo>
                <a:lnTo>
                  <a:pt x="26" y="110"/>
                </a:lnTo>
                <a:lnTo>
                  <a:pt x="17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7" y="18"/>
                </a:lnTo>
                <a:lnTo>
                  <a:pt x="26" y="10"/>
                </a:lnTo>
                <a:lnTo>
                  <a:pt x="37" y="4"/>
                </a:lnTo>
                <a:lnTo>
                  <a:pt x="47" y="1"/>
                </a:lnTo>
                <a:lnTo>
                  <a:pt x="60" y="0"/>
                </a:lnTo>
                <a:lnTo>
                  <a:pt x="72" y="1"/>
                </a:lnTo>
                <a:lnTo>
                  <a:pt x="84" y="4"/>
                </a:lnTo>
                <a:lnTo>
                  <a:pt x="94" y="10"/>
                </a:lnTo>
                <a:lnTo>
                  <a:pt x="102" y="18"/>
                </a:lnTo>
                <a:lnTo>
                  <a:pt x="110" y="26"/>
                </a:lnTo>
                <a:lnTo>
                  <a:pt x="116" y="37"/>
                </a:lnTo>
                <a:lnTo>
                  <a:pt x="120" y="48"/>
                </a:lnTo>
                <a:lnTo>
                  <a:pt x="121" y="61"/>
                </a:lnTo>
                <a:lnTo>
                  <a:pt x="120" y="73"/>
                </a:lnTo>
                <a:lnTo>
                  <a:pt x="116" y="84"/>
                </a:lnTo>
                <a:lnTo>
                  <a:pt x="110" y="94"/>
                </a:lnTo>
                <a:lnTo>
                  <a:pt x="102" y="103"/>
                </a:lnTo>
                <a:lnTo>
                  <a:pt x="94" y="110"/>
                </a:lnTo>
                <a:lnTo>
                  <a:pt x="84" y="116"/>
                </a:lnTo>
                <a:lnTo>
                  <a:pt x="72" y="119"/>
                </a:lnTo>
                <a:lnTo>
                  <a:pt x="60" y="12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4" name="Freeform 16"/>
          <p:cNvSpPr>
            <a:spLocks/>
          </p:cNvSpPr>
          <p:nvPr/>
        </p:nvSpPr>
        <p:spPr bwMode="auto">
          <a:xfrm>
            <a:off x="2116138" y="2978150"/>
            <a:ext cx="95250" cy="95250"/>
          </a:xfrm>
          <a:custGeom>
            <a:avLst/>
            <a:gdLst>
              <a:gd name="T0" fmla="*/ 61 w 121"/>
              <a:gd name="T1" fmla="*/ 120 h 120"/>
              <a:gd name="T2" fmla="*/ 48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8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8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8 w 121"/>
              <a:gd name="T31" fmla="*/ 1 h 120"/>
              <a:gd name="T32" fmla="*/ 61 w 121"/>
              <a:gd name="T33" fmla="*/ 0 h 120"/>
              <a:gd name="T34" fmla="*/ 73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3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19 w 121"/>
              <a:gd name="T47" fmla="*/ 48 h 120"/>
              <a:gd name="T48" fmla="*/ 121 w 121"/>
              <a:gd name="T49" fmla="*/ 61 h 120"/>
              <a:gd name="T50" fmla="*/ 119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3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3 w 121"/>
              <a:gd name="T63" fmla="*/ 119 h 120"/>
              <a:gd name="T64" fmla="*/ 61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1" y="120"/>
                </a:moveTo>
                <a:lnTo>
                  <a:pt x="48" y="119"/>
                </a:lnTo>
                <a:lnTo>
                  <a:pt x="37" y="116"/>
                </a:lnTo>
                <a:lnTo>
                  <a:pt x="26" y="110"/>
                </a:lnTo>
                <a:lnTo>
                  <a:pt x="18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8" y="18"/>
                </a:lnTo>
                <a:lnTo>
                  <a:pt x="26" y="10"/>
                </a:lnTo>
                <a:lnTo>
                  <a:pt x="37" y="4"/>
                </a:lnTo>
                <a:lnTo>
                  <a:pt x="48" y="1"/>
                </a:lnTo>
                <a:lnTo>
                  <a:pt x="61" y="0"/>
                </a:lnTo>
                <a:lnTo>
                  <a:pt x="73" y="1"/>
                </a:lnTo>
                <a:lnTo>
                  <a:pt x="84" y="4"/>
                </a:lnTo>
                <a:lnTo>
                  <a:pt x="94" y="10"/>
                </a:lnTo>
                <a:lnTo>
                  <a:pt x="103" y="18"/>
                </a:lnTo>
                <a:lnTo>
                  <a:pt x="110" y="26"/>
                </a:lnTo>
                <a:lnTo>
                  <a:pt x="116" y="37"/>
                </a:lnTo>
                <a:lnTo>
                  <a:pt x="119" y="48"/>
                </a:lnTo>
                <a:lnTo>
                  <a:pt x="121" y="61"/>
                </a:lnTo>
                <a:lnTo>
                  <a:pt x="119" y="73"/>
                </a:lnTo>
                <a:lnTo>
                  <a:pt x="116" y="84"/>
                </a:lnTo>
                <a:lnTo>
                  <a:pt x="110" y="94"/>
                </a:lnTo>
                <a:lnTo>
                  <a:pt x="103" y="103"/>
                </a:lnTo>
                <a:lnTo>
                  <a:pt x="94" y="110"/>
                </a:lnTo>
                <a:lnTo>
                  <a:pt x="84" y="116"/>
                </a:lnTo>
                <a:lnTo>
                  <a:pt x="73" y="119"/>
                </a:lnTo>
                <a:lnTo>
                  <a:pt x="61" y="12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5" name="Freeform 17"/>
          <p:cNvSpPr>
            <a:spLocks/>
          </p:cNvSpPr>
          <p:nvPr/>
        </p:nvSpPr>
        <p:spPr bwMode="auto">
          <a:xfrm>
            <a:off x="2055813" y="2762250"/>
            <a:ext cx="949325" cy="288925"/>
          </a:xfrm>
          <a:custGeom>
            <a:avLst/>
            <a:gdLst>
              <a:gd name="T0" fmla="*/ 1159 w 1194"/>
              <a:gd name="T1" fmla="*/ 143 h 365"/>
              <a:gd name="T2" fmla="*/ 1113 w 1194"/>
              <a:gd name="T3" fmla="*/ 153 h 365"/>
              <a:gd name="T4" fmla="*/ 1071 w 1194"/>
              <a:gd name="T5" fmla="*/ 174 h 365"/>
              <a:gd name="T6" fmla="*/ 1027 w 1194"/>
              <a:gd name="T7" fmla="*/ 202 h 365"/>
              <a:gd name="T8" fmla="*/ 981 w 1194"/>
              <a:gd name="T9" fmla="*/ 236 h 365"/>
              <a:gd name="T10" fmla="*/ 937 w 1194"/>
              <a:gd name="T11" fmla="*/ 269 h 365"/>
              <a:gd name="T12" fmla="*/ 913 w 1194"/>
              <a:gd name="T13" fmla="*/ 289 h 365"/>
              <a:gd name="T14" fmla="*/ 890 w 1194"/>
              <a:gd name="T15" fmla="*/ 304 h 365"/>
              <a:gd name="T16" fmla="*/ 905 w 1194"/>
              <a:gd name="T17" fmla="*/ 245 h 365"/>
              <a:gd name="T18" fmla="*/ 888 w 1194"/>
              <a:gd name="T19" fmla="*/ 167 h 365"/>
              <a:gd name="T20" fmla="*/ 855 w 1194"/>
              <a:gd name="T21" fmla="*/ 133 h 365"/>
              <a:gd name="T22" fmla="*/ 813 w 1194"/>
              <a:gd name="T23" fmla="*/ 110 h 365"/>
              <a:gd name="T24" fmla="*/ 1139 w 1194"/>
              <a:gd name="T25" fmla="*/ 69 h 365"/>
              <a:gd name="T26" fmla="*/ 797 w 1194"/>
              <a:gd name="T27" fmla="*/ 3 h 365"/>
              <a:gd name="T28" fmla="*/ 767 w 1194"/>
              <a:gd name="T29" fmla="*/ 104 h 365"/>
              <a:gd name="T30" fmla="*/ 716 w 1194"/>
              <a:gd name="T31" fmla="*/ 120 h 365"/>
              <a:gd name="T32" fmla="*/ 667 w 1194"/>
              <a:gd name="T33" fmla="*/ 166 h 365"/>
              <a:gd name="T34" fmla="*/ 646 w 1194"/>
              <a:gd name="T35" fmla="*/ 236 h 365"/>
              <a:gd name="T36" fmla="*/ 662 w 1194"/>
              <a:gd name="T37" fmla="*/ 293 h 365"/>
              <a:gd name="T38" fmla="*/ 690 w 1194"/>
              <a:gd name="T39" fmla="*/ 334 h 365"/>
              <a:gd name="T40" fmla="*/ 327 w 1194"/>
              <a:gd name="T41" fmla="*/ 306 h 365"/>
              <a:gd name="T42" fmla="*/ 315 w 1194"/>
              <a:gd name="T43" fmla="*/ 257 h 365"/>
              <a:gd name="T44" fmla="*/ 289 w 1194"/>
              <a:gd name="T45" fmla="*/ 204 h 365"/>
              <a:gd name="T46" fmla="*/ 247 w 1194"/>
              <a:gd name="T47" fmla="*/ 158 h 365"/>
              <a:gd name="T48" fmla="*/ 185 w 1194"/>
              <a:gd name="T49" fmla="*/ 127 h 365"/>
              <a:gd name="T50" fmla="*/ 102 w 1194"/>
              <a:gd name="T51" fmla="*/ 119 h 365"/>
              <a:gd name="T52" fmla="*/ 42 w 1194"/>
              <a:gd name="T53" fmla="*/ 129 h 365"/>
              <a:gd name="T54" fmla="*/ 9 w 1194"/>
              <a:gd name="T55" fmla="*/ 152 h 365"/>
              <a:gd name="T56" fmla="*/ 12 w 1194"/>
              <a:gd name="T57" fmla="*/ 166 h 365"/>
              <a:gd name="T58" fmla="*/ 53 w 1194"/>
              <a:gd name="T59" fmla="*/ 146 h 365"/>
              <a:gd name="T60" fmla="*/ 102 w 1194"/>
              <a:gd name="T61" fmla="*/ 137 h 365"/>
              <a:gd name="T62" fmla="*/ 179 w 1194"/>
              <a:gd name="T63" fmla="*/ 145 h 365"/>
              <a:gd name="T64" fmla="*/ 243 w 1194"/>
              <a:gd name="T65" fmla="*/ 179 h 365"/>
              <a:gd name="T66" fmla="*/ 282 w 1194"/>
              <a:gd name="T67" fmla="*/ 226 h 365"/>
              <a:gd name="T68" fmla="*/ 303 w 1194"/>
              <a:gd name="T69" fmla="*/ 279 h 365"/>
              <a:gd name="T70" fmla="*/ 311 w 1194"/>
              <a:gd name="T71" fmla="*/ 326 h 365"/>
              <a:gd name="T72" fmla="*/ 325 w 1194"/>
              <a:gd name="T73" fmla="*/ 349 h 365"/>
              <a:gd name="T74" fmla="*/ 395 w 1194"/>
              <a:gd name="T75" fmla="*/ 349 h 365"/>
              <a:gd name="T76" fmla="*/ 494 w 1194"/>
              <a:gd name="T77" fmla="*/ 349 h 365"/>
              <a:gd name="T78" fmla="*/ 597 w 1194"/>
              <a:gd name="T79" fmla="*/ 347 h 365"/>
              <a:gd name="T80" fmla="*/ 679 w 1194"/>
              <a:gd name="T81" fmla="*/ 347 h 365"/>
              <a:gd name="T82" fmla="*/ 713 w 1194"/>
              <a:gd name="T83" fmla="*/ 347 h 365"/>
              <a:gd name="T84" fmla="*/ 729 w 1194"/>
              <a:gd name="T85" fmla="*/ 355 h 365"/>
              <a:gd name="T86" fmla="*/ 753 w 1194"/>
              <a:gd name="T87" fmla="*/ 362 h 365"/>
              <a:gd name="T88" fmla="*/ 787 w 1194"/>
              <a:gd name="T89" fmla="*/ 365 h 365"/>
              <a:gd name="T90" fmla="*/ 835 w 1194"/>
              <a:gd name="T91" fmla="*/ 351 h 365"/>
              <a:gd name="T92" fmla="*/ 911 w 1194"/>
              <a:gd name="T93" fmla="*/ 307 h 365"/>
              <a:gd name="T94" fmla="*/ 979 w 1194"/>
              <a:gd name="T95" fmla="*/ 256 h 365"/>
              <a:gd name="T96" fmla="*/ 1024 w 1194"/>
              <a:gd name="T97" fmla="*/ 220 h 365"/>
              <a:gd name="T98" fmla="*/ 1065 w 1194"/>
              <a:gd name="T99" fmla="*/ 192 h 365"/>
              <a:gd name="T100" fmla="*/ 1104 w 1194"/>
              <a:gd name="T101" fmla="*/ 173 h 365"/>
              <a:gd name="T102" fmla="*/ 1143 w 1194"/>
              <a:gd name="T103" fmla="*/ 161 h 365"/>
              <a:gd name="T104" fmla="*/ 1177 w 1194"/>
              <a:gd name="T105" fmla="*/ 159 h 365"/>
              <a:gd name="T106" fmla="*/ 1194 w 1194"/>
              <a:gd name="T107" fmla="*/ 161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94" h="365">
                <a:moveTo>
                  <a:pt x="1192" y="141"/>
                </a:moveTo>
                <a:lnTo>
                  <a:pt x="1176" y="141"/>
                </a:lnTo>
                <a:lnTo>
                  <a:pt x="1159" y="143"/>
                </a:lnTo>
                <a:lnTo>
                  <a:pt x="1143" y="145"/>
                </a:lnTo>
                <a:lnTo>
                  <a:pt x="1128" y="149"/>
                </a:lnTo>
                <a:lnTo>
                  <a:pt x="1113" y="153"/>
                </a:lnTo>
                <a:lnTo>
                  <a:pt x="1100" y="159"/>
                </a:lnTo>
                <a:lnTo>
                  <a:pt x="1085" y="166"/>
                </a:lnTo>
                <a:lnTo>
                  <a:pt x="1071" y="174"/>
                </a:lnTo>
                <a:lnTo>
                  <a:pt x="1057" y="182"/>
                </a:lnTo>
                <a:lnTo>
                  <a:pt x="1042" y="191"/>
                </a:lnTo>
                <a:lnTo>
                  <a:pt x="1027" y="202"/>
                </a:lnTo>
                <a:lnTo>
                  <a:pt x="1012" y="212"/>
                </a:lnTo>
                <a:lnTo>
                  <a:pt x="997" y="223"/>
                </a:lnTo>
                <a:lnTo>
                  <a:pt x="981" y="236"/>
                </a:lnTo>
                <a:lnTo>
                  <a:pt x="964" y="249"/>
                </a:lnTo>
                <a:lnTo>
                  <a:pt x="946" y="262"/>
                </a:lnTo>
                <a:lnTo>
                  <a:pt x="937" y="269"/>
                </a:lnTo>
                <a:lnTo>
                  <a:pt x="929" y="276"/>
                </a:lnTo>
                <a:lnTo>
                  <a:pt x="921" y="282"/>
                </a:lnTo>
                <a:lnTo>
                  <a:pt x="913" y="289"/>
                </a:lnTo>
                <a:lnTo>
                  <a:pt x="905" y="293"/>
                </a:lnTo>
                <a:lnTo>
                  <a:pt x="897" y="299"/>
                </a:lnTo>
                <a:lnTo>
                  <a:pt x="890" y="304"/>
                </a:lnTo>
                <a:lnTo>
                  <a:pt x="883" y="308"/>
                </a:lnTo>
                <a:lnTo>
                  <a:pt x="898" y="279"/>
                </a:lnTo>
                <a:lnTo>
                  <a:pt x="905" y="245"/>
                </a:lnTo>
                <a:lnTo>
                  <a:pt x="904" y="212"/>
                </a:lnTo>
                <a:lnTo>
                  <a:pt x="895" y="181"/>
                </a:lnTo>
                <a:lnTo>
                  <a:pt x="888" y="167"/>
                </a:lnTo>
                <a:lnTo>
                  <a:pt x="878" y="154"/>
                </a:lnTo>
                <a:lnTo>
                  <a:pt x="868" y="143"/>
                </a:lnTo>
                <a:lnTo>
                  <a:pt x="855" y="133"/>
                </a:lnTo>
                <a:lnTo>
                  <a:pt x="842" y="123"/>
                </a:lnTo>
                <a:lnTo>
                  <a:pt x="828" y="117"/>
                </a:lnTo>
                <a:lnTo>
                  <a:pt x="813" y="110"/>
                </a:lnTo>
                <a:lnTo>
                  <a:pt x="797" y="105"/>
                </a:lnTo>
                <a:lnTo>
                  <a:pt x="797" y="69"/>
                </a:lnTo>
                <a:lnTo>
                  <a:pt x="1139" y="69"/>
                </a:lnTo>
                <a:lnTo>
                  <a:pt x="1139" y="52"/>
                </a:lnTo>
                <a:lnTo>
                  <a:pt x="797" y="52"/>
                </a:lnTo>
                <a:lnTo>
                  <a:pt x="797" y="3"/>
                </a:lnTo>
                <a:lnTo>
                  <a:pt x="781" y="0"/>
                </a:lnTo>
                <a:lnTo>
                  <a:pt x="781" y="105"/>
                </a:lnTo>
                <a:lnTo>
                  <a:pt x="767" y="104"/>
                </a:lnTo>
                <a:lnTo>
                  <a:pt x="751" y="106"/>
                </a:lnTo>
                <a:lnTo>
                  <a:pt x="733" y="112"/>
                </a:lnTo>
                <a:lnTo>
                  <a:pt x="716" y="120"/>
                </a:lnTo>
                <a:lnTo>
                  <a:pt x="698" y="131"/>
                </a:lnTo>
                <a:lnTo>
                  <a:pt x="682" y="146"/>
                </a:lnTo>
                <a:lnTo>
                  <a:pt x="667" y="166"/>
                </a:lnTo>
                <a:lnTo>
                  <a:pt x="655" y="189"/>
                </a:lnTo>
                <a:lnTo>
                  <a:pt x="648" y="213"/>
                </a:lnTo>
                <a:lnTo>
                  <a:pt x="646" y="236"/>
                </a:lnTo>
                <a:lnTo>
                  <a:pt x="648" y="257"/>
                </a:lnTo>
                <a:lnTo>
                  <a:pt x="654" y="276"/>
                </a:lnTo>
                <a:lnTo>
                  <a:pt x="662" y="293"/>
                </a:lnTo>
                <a:lnTo>
                  <a:pt x="671" y="310"/>
                </a:lnTo>
                <a:lnTo>
                  <a:pt x="680" y="322"/>
                </a:lnTo>
                <a:lnTo>
                  <a:pt x="690" y="334"/>
                </a:lnTo>
                <a:lnTo>
                  <a:pt x="329" y="334"/>
                </a:lnTo>
                <a:lnTo>
                  <a:pt x="329" y="321"/>
                </a:lnTo>
                <a:lnTo>
                  <a:pt x="327" y="306"/>
                </a:lnTo>
                <a:lnTo>
                  <a:pt x="325" y="291"/>
                </a:lnTo>
                <a:lnTo>
                  <a:pt x="320" y="274"/>
                </a:lnTo>
                <a:lnTo>
                  <a:pt x="315" y="257"/>
                </a:lnTo>
                <a:lnTo>
                  <a:pt x="308" y="239"/>
                </a:lnTo>
                <a:lnTo>
                  <a:pt x="299" y="221"/>
                </a:lnTo>
                <a:lnTo>
                  <a:pt x="289" y="204"/>
                </a:lnTo>
                <a:lnTo>
                  <a:pt x="277" y="188"/>
                </a:lnTo>
                <a:lnTo>
                  <a:pt x="264" y="172"/>
                </a:lnTo>
                <a:lnTo>
                  <a:pt x="247" y="158"/>
                </a:lnTo>
                <a:lnTo>
                  <a:pt x="229" y="145"/>
                </a:lnTo>
                <a:lnTo>
                  <a:pt x="208" y="135"/>
                </a:lnTo>
                <a:lnTo>
                  <a:pt x="185" y="127"/>
                </a:lnTo>
                <a:lnTo>
                  <a:pt x="160" y="121"/>
                </a:lnTo>
                <a:lnTo>
                  <a:pt x="131" y="119"/>
                </a:lnTo>
                <a:lnTo>
                  <a:pt x="102" y="119"/>
                </a:lnTo>
                <a:lnTo>
                  <a:pt x="78" y="121"/>
                </a:lnTo>
                <a:lnTo>
                  <a:pt x="59" y="125"/>
                </a:lnTo>
                <a:lnTo>
                  <a:pt x="42" y="129"/>
                </a:lnTo>
                <a:lnTo>
                  <a:pt x="30" y="136"/>
                </a:lnTo>
                <a:lnTo>
                  <a:pt x="18" y="144"/>
                </a:lnTo>
                <a:lnTo>
                  <a:pt x="9" y="152"/>
                </a:lnTo>
                <a:lnTo>
                  <a:pt x="0" y="161"/>
                </a:lnTo>
                <a:lnTo>
                  <a:pt x="2" y="174"/>
                </a:lnTo>
                <a:lnTo>
                  <a:pt x="12" y="166"/>
                </a:lnTo>
                <a:lnTo>
                  <a:pt x="25" y="158"/>
                </a:lnTo>
                <a:lnTo>
                  <a:pt x="38" y="152"/>
                </a:lnTo>
                <a:lnTo>
                  <a:pt x="53" y="146"/>
                </a:lnTo>
                <a:lnTo>
                  <a:pt x="68" y="142"/>
                </a:lnTo>
                <a:lnTo>
                  <a:pt x="85" y="139"/>
                </a:lnTo>
                <a:lnTo>
                  <a:pt x="102" y="137"/>
                </a:lnTo>
                <a:lnTo>
                  <a:pt x="122" y="137"/>
                </a:lnTo>
                <a:lnTo>
                  <a:pt x="153" y="139"/>
                </a:lnTo>
                <a:lnTo>
                  <a:pt x="179" y="145"/>
                </a:lnTo>
                <a:lnTo>
                  <a:pt x="204" y="153"/>
                </a:lnTo>
                <a:lnTo>
                  <a:pt x="224" y="165"/>
                </a:lnTo>
                <a:lnTo>
                  <a:pt x="243" y="179"/>
                </a:lnTo>
                <a:lnTo>
                  <a:pt x="258" y="192"/>
                </a:lnTo>
                <a:lnTo>
                  <a:pt x="270" y="210"/>
                </a:lnTo>
                <a:lnTo>
                  <a:pt x="282" y="226"/>
                </a:lnTo>
                <a:lnTo>
                  <a:pt x="290" y="244"/>
                </a:lnTo>
                <a:lnTo>
                  <a:pt x="297" y="261"/>
                </a:lnTo>
                <a:lnTo>
                  <a:pt x="303" y="279"/>
                </a:lnTo>
                <a:lnTo>
                  <a:pt x="306" y="296"/>
                </a:lnTo>
                <a:lnTo>
                  <a:pt x="310" y="312"/>
                </a:lnTo>
                <a:lnTo>
                  <a:pt x="311" y="326"/>
                </a:lnTo>
                <a:lnTo>
                  <a:pt x="312" y="338"/>
                </a:lnTo>
                <a:lnTo>
                  <a:pt x="313" y="349"/>
                </a:lnTo>
                <a:lnTo>
                  <a:pt x="325" y="349"/>
                </a:lnTo>
                <a:lnTo>
                  <a:pt x="343" y="349"/>
                </a:lnTo>
                <a:lnTo>
                  <a:pt x="367" y="349"/>
                </a:lnTo>
                <a:lnTo>
                  <a:pt x="395" y="349"/>
                </a:lnTo>
                <a:lnTo>
                  <a:pt x="426" y="349"/>
                </a:lnTo>
                <a:lnTo>
                  <a:pt x="459" y="349"/>
                </a:lnTo>
                <a:lnTo>
                  <a:pt x="494" y="349"/>
                </a:lnTo>
                <a:lnTo>
                  <a:pt x="530" y="347"/>
                </a:lnTo>
                <a:lnTo>
                  <a:pt x="564" y="347"/>
                </a:lnTo>
                <a:lnTo>
                  <a:pt x="597" y="347"/>
                </a:lnTo>
                <a:lnTo>
                  <a:pt x="629" y="347"/>
                </a:lnTo>
                <a:lnTo>
                  <a:pt x="656" y="347"/>
                </a:lnTo>
                <a:lnTo>
                  <a:pt x="679" y="347"/>
                </a:lnTo>
                <a:lnTo>
                  <a:pt x="698" y="347"/>
                </a:lnTo>
                <a:lnTo>
                  <a:pt x="709" y="347"/>
                </a:lnTo>
                <a:lnTo>
                  <a:pt x="713" y="347"/>
                </a:lnTo>
                <a:lnTo>
                  <a:pt x="717" y="350"/>
                </a:lnTo>
                <a:lnTo>
                  <a:pt x="722" y="352"/>
                </a:lnTo>
                <a:lnTo>
                  <a:pt x="729" y="355"/>
                </a:lnTo>
                <a:lnTo>
                  <a:pt x="736" y="358"/>
                </a:lnTo>
                <a:lnTo>
                  <a:pt x="744" y="361"/>
                </a:lnTo>
                <a:lnTo>
                  <a:pt x="753" y="362"/>
                </a:lnTo>
                <a:lnTo>
                  <a:pt x="763" y="365"/>
                </a:lnTo>
                <a:lnTo>
                  <a:pt x="776" y="365"/>
                </a:lnTo>
                <a:lnTo>
                  <a:pt x="787" y="365"/>
                </a:lnTo>
                <a:lnTo>
                  <a:pt x="800" y="362"/>
                </a:lnTo>
                <a:lnTo>
                  <a:pt x="816" y="358"/>
                </a:lnTo>
                <a:lnTo>
                  <a:pt x="835" y="351"/>
                </a:lnTo>
                <a:lnTo>
                  <a:pt x="857" y="341"/>
                </a:lnTo>
                <a:lnTo>
                  <a:pt x="882" y="327"/>
                </a:lnTo>
                <a:lnTo>
                  <a:pt x="911" y="307"/>
                </a:lnTo>
                <a:lnTo>
                  <a:pt x="944" y="282"/>
                </a:lnTo>
                <a:lnTo>
                  <a:pt x="961" y="268"/>
                </a:lnTo>
                <a:lnTo>
                  <a:pt x="979" y="256"/>
                </a:lnTo>
                <a:lnTo>
                  <a:pt x="994" y="243"/>
                </a:lnTo>
                <a:lnTo>
                  <a:pt x="1010" y="231"/>
                </a:lnTo>
                <a:lnTo>
                  <a:pt x="1024" y="220"/>
                </a:lnTo>
                <a:lnTo>
                  <a:pt x="1039" y="211"/>
                </a:lnTo>
                <a:lnTo>
                  <a:pt x="1052" y="200"/>
                </a:lnTo>
                <a:lnTo>
                  <a:pt x="1065" y="192"/>
                </a:lnTo>
                <a:lnTo>
                  <a:pt x="1079" y="185"/>
                </a:lnTo>
                <a:lnTo>
                  <a:pt x="1092" y="179"/>
                </a:lnTo>
                <a:lnTo>
                  <a:pt x="1104" y="173"/>
                </a:lnTo>
                <a:lnTo>
                  <a:pt x="1117" y="168"/>
                </a:lnTo>
                <a:lnTo>
                  <a:pt x="1131" y="164"/>
                </a:lnTo>
                <a:lnTo>
                  <a:pt x="1143" y="161"/>
                </a:lnTo>
                <a:lnTo>
                  <a:pt x="1157" y="159"/>
                </a:lnTo>
                <a:lnTo>
                  <a:pt x="1171" y="159"/>
                </a:lnTo>
                <a:lnTo>
                  <a:pt x="1177" y="159"/>
                </a:lnTo>
                <a:lnTo>
                  <a:pt x="1183" y="159"/>
                </a:lnTo>
                <a:lnTo>
                  <a:pt x="1188" y="160"/>
                </a:lnTo>
                <a:lnTo>
                  <a:pt x="1194" y="161"/>
                </a:lnTo>
                <a:lnTo>
                  <a:pt x="1192" y="141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6" name="Rectangle 18"/>
          <p:cNvSpPr>
            <a:spLocks noChangeArrowheads="1"/>
          </p:cNvSpPr>
          <p:nvPr/>
        </p:nvSpPr>
        <p:spPr bwMode="auto">
          <a:xfrm>
            <a:off x="2360613" y="2809875"/>
            <a:ext cx="80962" cy="19050"/>
          </a:xfrm>
          <a:prstGeom prst="rect">
            <a:avLst/>
          </a:prstGeom>
          <a:solidFill>
            <a:srgbClr val="FF33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7" name="Rectangle 19"/>
          <p:cNvSpPr>
            <a:spLocks noChangeArrowheads="1"/>
          </p:cNvSpPr>
          <p:nvPr/>
        </p:nvSpPr>
        <p:spPr bwMode="auto">
          <a:xfrm>
            <a:off x="2973388" y="2773363"/>
            <a:ext cx="20637" cy="90487"/>
          </a:xfrm>
          <a:prstGeom prst="rect">
            <a:avLst/>
          </a:prstGeom>
          <a:solidFill>
            <a:srgbClr val="FF33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8" name="Freeform 20"/>
          <p:cNvSpPr>
            <a:spLocks/>
          </p:cNvSpPr>
          <p:nvPr/>
        </p:nvSpPr>
        <p:spPr bwMode="auto">
          <a:xfrm>
            <a:off x="2886075" y="2838450"/>
            <a:ext cx="15875" cy="74613"/>
          </a:xfrm>
          <a:custGeom>
            <a:avLst/>
            <a:gdLst>
              <a:gd name="T0" fmla="*/ 0 w 20"/>
              <a:gd name="T1" fmla="*/ 93 h 93"/>
              <a:gd name="T2" fmla="*/ 0 w 20"/>
              <a:gd name="T3" fmla="*/ 0 h 93"/>
              <a:gd name="T4" fmla="*/ 20 w 20"/>
              <a:gd name="T5" fmla="*/ 0 h 93"/>
              <a:gd name="T6" fmla="*/ 20 w 20"/>
              <a:gd name="T7" fmla="*/ 82 h 93"/>
              <a:gd name="T8" fmla="*/ 0 w 20"/>
              <a:gd name="T9" fmla="*/ 93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93">
                <a:moveTo>
                  <a:pt x="0" y="93"/>
                </a:moveTo>
                <a:lnTo>
                  <a:pt x="0" y="0"/>
                </a:lnTo>
                <a:lnTo>
                  <a:pt x="20" y="0"/>
                </a:lnTo>
                <a:lnTo>
                  <a:pt x="20" y="82"/>
                </a:lnTo>
                <a:lnTo>
                  <a:pt x="0" y="93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09" name="Rectangle 21"/>
          <p:cNvSpPr>
            <a:spLocks noChangeArrowheads="1"/>
          </p:cNvSpPr>
          <p:nvPr/>
        </p:nvSpPr>
        <p:spPr bwMode="auto">
          <a:xfrm>
            <a:off x="2852738" y="2838450"/>
            <a:ext cx="15875" cy="79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0" name="Rectangle 22"/>
          <p:cNvSpPr>
            <a:spLocks noChangeArrowheads="1"/>
          </p:cNvSpPr>
          <p:nvPr/>
        </p:nvSpPr>
        <p:spPr bwMode="auto">
          <a:xfrm>
            <a:off x="2819400" y="2838450"/>
            <a:ext cx="15875" cy="79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1" name="Rectangle 23"/>
          <p:cNvSpPr>
            <a:spLocks noChangeArrowheads="1"/>
          </p:cNvSpPr>
          <p:nvPr/>
        </p:nvSpPr>
        <p:spPr bwMode="auto">
          <a:xfrm>
            <a:off x="2786063" y="2838450"/>
            <a:ext cx="15875" cy="79375"/>
          </a:xfrm>
          <a:prstGeom prst="rect">
            <a:avLst/>
          </a:prstGeom>
          <a:solidFill>
            <a:srgbClr val="FF3300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2" name="Freeform 24"/>
          <p:cNvSpPr>
            <a:spLocks/>
          </p:cNvSpPr>
          <p:nvPr/>
        </p:nvSpPr>
        <p:spPr bwMode="auto">
          <a:xfrm>
            <a:off x="3086100" y="2989263"/>
            <a:ext cx="36513" cy="47625"/>
          </a:xfrm>
          <a:custGeom>
            <a:avLst/>
            <a:gdLst>
              <a:gd name="T0" fmla="*/ 42 w 46"/>
              <a:gd name="T1" fmla="*/ 0 h 59"/>
              <a:gd name="T2" fmla="*/ 46 w 46"/>
              <a:gd name="T3" fmla="*/ 12 h 59"/>
              <a:gd name="T4" fmla="*/ 46 w 46"/>
              <a:gd name="T5" fmla="*/ 29 h 59"/>
              <a:gd name="T6" fmla="*/ 43 w 46"/>
              <a:gd name="T7" fmla="*/ 45 h 59"/>
              <a:gd name="T8" fmla="*/ 38 w 46"/>
              <a:gd name="T9" fmla="*/ 59 h 59"/>
              <a:gd name="T10" fmla="*/ 32 w 46"/>
              <a:gd name="T11" fmla="*/ 59 h 59"/>
              <a:gd name="T12" fmla="*/ 23 w 46"/>
              <a:gd name="T13" fmla="*/ 58 h 59"/>
              <a:gd name="T14" fmla="*/ 13 w 46"/>
              <a:gd name="T15" fmla="*/ 58 h 59"/>
              <a:gd name="T16" fmla="*/ 10 w 46"/>
              <a:gd name="T17" fmla="*/ 58 h 59"/>
              <a:gd name="T18" fmla="*/ 3 w 46"/>
              <a:gd name="T19" fmla="*/ 47 h 59"/>
              <a:gd name="T20" fmla="*/ 0 w 46"/>
              <a:gd name="T21" fmla="*/ 28 h 59"/>
              <a:gd name="T22" fmla="*/ 2 w 46"/>
              <a:gd name="T23" fmla="*/ 11 h 59"/>
              <a:gd name="T24" fmla="*/ 13 w 46"/>
              <a:gd name="T25" fmla="*/ 0 h 59"/>
              <a:gd name="T26" fmla="*/ 20 w 46"/>
              <a:gd name="T27" fmla="*/ 0 h 59"/>
              <a:gd name="T28" fmla="*/ 30 w 46"/>
              <a:gd name="T29" fmla="*/ 0 h 59"/>
              <a:gd name="T30" fmla="*/ 39 w 46"/>
              <a:gd name="T31" fmla="*/ 0 h 59"/>
              <a:gd name="T32" fmla="*/ 42 w 46"/>
              <a:gd name="T33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" h="59">
                <a:moveTo>
                  <a:pt x="42" y="0"/>
                </a:moveTo>
                <a:lnTo>
                  <a:pt x="46" y="12"/>
                </a:lnTo>
                <a:lnTo>
                  <a:pt x="46" y="29"/>
                </a:lnTo>
                <a:lnTo>
                  <a:pt x="43" y="45"/>
                </a:lnTo>
                <a:lnTo>
                  <a:pt x="38" y="59"/>
                </a:lnTo>
                <a:lnTo>
                  <a:pt x="32" y="59"/>
                </a:lnTo>
                <a:lnTo>
                  <a:pt x="23" y="58"/>
                </a:lnTo>
                <a:lnTo>
                  <a:pt x="13" y="58"/>
                </a:lnTo>
                <a:lnTo>
                  <a:pt x="10" y="58"/>
                </a:lnTo>
                <a:lnTo>
                  <a:pt x="3" y="47"/>
                </a:lnTo>
                <a:lnTo>
                  <a:pt x="0" y="28"/>
                </a:lnTo>
                <a:lnTo>
                  <a:pt x="2" y="11"/>
                </a:lnTo>
                <a:lnTo>
                  <a:pt x="13" y="0"/>
                </a:lnTo>
                <a:lnTo>
                  <a:pt x="20" y="0"/>
                </a:lnTo>
                <a:lnTo>
                  <a:pt x="30" y="0"/>
                </a:lnTo>
                <a:lnTo>
                  <a:pt x="39" y="0"/>
                </a:lnTo>
                <a:lnTo>
                  <a:pt x="42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3" name="Freeform 25"/>
          <p:cNvSpPr>
            <a:spLocks/>
          </p:cNvSpPr>
          <p:nvPr/>
        </p:nvSpPr>
        <p:spPr bwMode="auto">
          <a:xfrm>
            <a:off x="3024188" y="2827338"/>
            <a:ext cx="42862" cy="66675"/>
          </a:xfrm>
          <a:custGeom>
            <a:avLst/>
            <a:gdLst>
              <a:gd name="T0" fmla="*/ 54 w 54"/>
              <a:gd name="T1" fmla="*/ 1 h 84"/>
              <a:gd name="T2" fmla="*/ 54 w 54"/>
              <a:gd name="T3" fmla="*/ 81 h 84"/>
              <a:gd name="T4" fmla="*/ 47 w 54"/>
              <a:gd name="T5" fmla="*/ 83 h 84"/>
              <a:gd name="T6" fmla="*/ 39 w 54"/>
              <a:gd name="T7" fmla="*/ 84 h 84"/>
              <a:gd name="T8" fmla="*/ 30 w 54"/>
              <a:gd name="T9" fmla="*/ 83 h 84"/>
              <a:gd name="T10" fmla="*/ 21 w 54"/>
              <a:gd name="T11" fmla="*/ 81 h 84"/>
              <a:gd name="T12" fmla="*/ 13 w 54"/>
              <a:gd name="T13" fmla="*/ 75 h 84"/>
              <a:gd name="T14" fmla="*/ 6 w 54"/>
              <a:gd name="T15" fmla="*/ 66 h 84"/>
              <a:gd name="T16" fmla="*/ 1 w 54"/>
              <a:gd name="T17" fmla="*/ 54 h 84"/>
              <a:gd name="T18" fmla="*/ 0 w 54"/>
              <a:gd name="T19" fmla="*/ 39 h 84"/>
              <a:gd name="T20" fmla="*/ 3 w 54"/>
              <a:gd name="T21" fmla="*/ 27 h 84"/>
              <a:gd name="T22" fmla="*/ 7 w 54"/>
              <a:gd name="T23" fmla="*/ 16 h 84"/>
              <a:gd name="T24" fmla="*/ 14 w 54"/>
              <a:gd name="T25" fmla="*/ 9 h 84"/>
              <a:gd name="T26" fmla="*/ 22 w 54"/>
              <a:gd name="T27" fmla="*/ 5 h 84"/>
              <a:gd name="T28" fmla="*/ 31 w 54"/>
              <a:gd name="T29" fmla="*/ 1 h 84"/>
              <a:gd name="T30" fmla="*/ 39 w 54"/>
              <a:gd name="T31" fmla="*/ 0 h 84"/>
              <a:gd name="T32" fmla="*/ 47 w 54"/>
              <a:gd name="T33" fmla="*/ 0 h 84"/>
              <a:gd name="T34" fmla="*/ 54 w 54"/>
              <a:gd name="T35" fmla="*/ 1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4" h="84">
                <a:moveTo>
                  <a:pt x="54" y="1"/>
                </a:moveTo>
                <a:lnTo>
                  <a:pt x="54" y="81"/>
                </a:lnTo>
                <a:lnTo>
                  <a:pt x="47" y="83"/>
                </a:lnTo>
                <a:lnTo>
                  <a:pt x="39" y="84"/>
                </a:lnTo>
                <a:lnTo>
                  <a:pt x="30" y="83"/>
                </a:lnTo>
                <a:lnTo>
                  <a:pt x="21" y="81"/>
                </a:lnTo>
                <a:lnTo>
                  <a:pt x="13" y="75"/>
                </a:lnTo>
                <a:lnTo>
                  <a:pt x="6" y="66"/>
                </a:lnTo>
                <a:lnTo>
                  <a:pt x="1" y="54"/>
                </a:lnTo>
                <a:lnTo>
                  <a:pt x="0" y="39"/>
                </a:lnTo>
                <a:lnTo>
                  <a:pt x="3" y="27"/>
                </a:lnTo>
                <a:lnTo>
                  <a:pt x="7" y="16"/>
                </a:lnTo>
                <a:lnTo>
                  <a:pt x="14" y="9"/>
                </a:lnTo>
                <a:lnTo>
                  <a:pt x="22" y="5"/>
                </a:lnTo>
                <a:lnTo>
                  <a:pt x="31" y="1"/>
                </a:lnTo>
                <a:lnTo>
                  <a:pt x="39" y="0"/>
                </a:lnTo>
                <a:lnTo>
                  <a:pt x="47" y="0"/>
                </a:lnTo>
                <a:lnTo>
                  <a:pt x="54" y="1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4" name="Freeform 26"/>
          <p:cNvSpPr>
            <a:spLocks/>
          </p:cNvSpPr>
          <p:nvPr/>
        </p:nvSpPr>
        <p:spPr bwMode="auto">
          <a:xfrm>
            <a:off x="1992313" y="3024188"/>
            <a:ext cx="66675" cy="46037"/>
          </a:xfrm>
          <a:custGeom>
            <a:avLst/>
            <a:gdLst>
              <a:gd name="T0" fmla="*/ 85 w 85"/>
              <a:gd name="T1" fmla="*/ 0 h 59"/>
              <a:gd name="T2" fmla="*/ 70 w 85"/>
              <a:gd name="T3" fmla="*/ 0 h 59"/>
              <a:gd name="T4" fmla="*/ 55 w 85"/>
              <a:gd name="T5" fmla="*/ 0 h 59"/>
              <a:gd name="T6" fmla="*/ 40 w 85"/>
              <a:gd name="T7" fmla="*/ 0 h 59"/>
              <a:gd name="T8" fmla="*/ 28 w 85"/>
              <a:gd name="T9" fmla="*/ 3 h 59"/>
              <a:gd name="T10" fmla="*/ 15 w 85"/>
              <a:gd name="T11" fmla="*/ 6 h 59"/>
              <a:gd name="T12" fmla="*/ 7 w 85"/>
              <a:gd name="T13" fmla="*/ 12 h 59"/>
              <a:gd name="T14" fmla="*/ 1 w 85"/>
              <a:gd name="T15" fmla="*/ 20 h 59"/>
              <a:gd name="T16" fmla="*/ 0 w 85"/>
              <a:gd name="T17" fmla="*/ 30 h 59"/>
              <a:gd name="T18" fmla="*/ 1 w 85"/>
              <a:gd name="T19" fmla="*/ 37 h 59"/>
              <a:gd name="T20" fmla="*/ 1 w 85"/>
              <a:gd name="T21" fmla="*/ 44 h 59"/>
              <a:gd name="T22" fmla="*/ 3 w 85"/>
              <a:gd name="T23" fmla="*/ 50 h 59"/>
              <a:gd name="T24" fmla="*/ 9 w 85"/>
              <a:gd name="T25" fmla="*/ 53 h 59"/>
              <a:gd name="T26" fmla="*/ 18 w 85"/>
              <a:gd name="T27" fmla="*/ 57 h 59"/>
              <a:gd name="T28" fmla="*/ 32 w 85"/>
              <a:gd name="T29" fmla="*/ 58 h 59"/>
              <a:gd name="T30" fmla="*/ 52 w 85"/>
              <a:gd name="T31" fmla="*/ 59 h 59"/>
              <a:gd name="T32" fmla="*/ 79 w 85"/>
              <a:gd name="T33" fmla="*/ 58 h 59"/>
              <a:gd name="T34" fmla="*/ 81 w 85"/>
              <a:gd name="T35" fmla="*/ 46 h 59"/>
              <a:gd name="T36" fmla="*/ 83 w 85"/>
              <a:gd name="T37" fmla="*/ 27 h 59"/>
              <a:gd name="T38" fmla="*/ 84 w 85"/>
              <a:gd name="T39" fmla="*/ 8 h 59"/>
              <a:gd name="T40" fmla="*/ 85 w 85"/>
              <a:gd name="T41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5" h="59">
                <a:moveTo>
                  <a:pt x="85" y="0"/>
                </a:moveTo>
                <a:lnTo>
                  <a:pt x="70" y="0"/>
                </a:lnTo>
                <a:lnTo>
                  <a:pt x="55" y="0"/>
                </a:lnTo>
                <a:lnTo>
                  <a:pt x="40" y="0"/>
                </a:lnTo>
                <a:lnTo>
                  <a:pt x="28" y="3"/>
                </a:lnTo>
                <a:lnTo>
                  <a:pt x="15" y="6"/>
                </a:lnTo>
                <a:lnTo>
                  <a:pt x="7" y="12"/>
                </a:lnTo>
                <a:lnTo>
                  <a:pt x="1" y="20"/>
                </a:lnTo>
                <a:lnTo>
                  <a:pt x="0" y="30"/>
                </a:lnTo>
                <a:lnTo>
                  <a:pt x="1" y="37"/>
                </a:lnTo>
                <a:lnTo>
                  <a:pt x="1" y="44"/>
                </a:lnTo>
                <a:lnTo>
                  <a:pt x="3" y="50"/>
                </a:lnTo>
                <a:lnTo>
                  <a:pt x="9" y="53"/>
                </a:lnTo>
                <a:lnTo>
                  <a:pt x="18" y="57"/>
                </a:lnTo>
                <a:lnTo>
                  <a:pt x="32" y="58"/>
                </a:lnTo>
                <a:lnTo>
                  <a:pt x="52" y="59"/>
                </a:lnTo>
                <a:lnTo>
                  <a:pt x="79" y="58"/>
                </a:lnTo>
                <a:lnTo>
                  <a:pt x="81" y="46"/>
                </a:lnTo>
                <a:lnTo>
                  <a:pt x="83" y="27"/>
                </a:lnTo>
                <a:lnTo>
                  <a:pt x="84" y="8"/>
                </a:lnTo>
                <a:lnTo>
                  <a:pt x="85" y="0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5" name="Freeform 27"/>
          <p:cNvSpPr>
            <a:spLocks/>
          </p:cNvSpPr>
          <p:nvPr/>
        </p:nvSpPr>
        <p:spPr bwMode="auto">
          <a:xfrm>
            <a:off x="2946400" y="2994025"/>
            <a:ext cx="65088" cy="63500"/>
          </a:xfrm>
          <a:custGeom>
            <a:avLst/>
            <a:gdLst>
              <a:gd name="T0" fmla="*/ 41 w 82"/>
              <a:gd name="T1" fmla="*/ 81 h 81"/>
              <a:gd name="T2" fmla="*/ 33 w 82"/>
              <a:gd name="T3" fmla="*/ 80 h 81"/>
              <a:gd name="T4" fmla="*/ 26 w 82"/>
              <a:gd name="T5" fmla="*/ 77 h 81"/>
              <a:gd name="T6" fmla="*/ 19 w 82"/>
              <a:gd name="T7" fmla="*/ 74 h 81"/>
              <a:gd name="T8" fmla="*/ 12 w 82"/>
              <a:gd name="T9" fmla="*/ 69 h 81"/>
              <a:gd name="T10" fmla="*/ 7 w 82"/>
              <a:gd name="T11" fmla="*/ 62 h 81"/>
              <a:gd name="T12" fmla="*/ 4 w 82"/>
              <a:gd name="T13" fmla="*/ 55 h 81"/>
              <a:gd name="T14" fmla="*/ 1 w 82"/>
              <a:gd name="T15" fmla="*/ 49 h 81"/>
              <a:gd name="T16" fmla="*/ 0 w 82"/>
              <a:gd name="T17" fmla="*/ 40 h 81"/>
              <a:gd name="T18" fmla="*/ 1 w 82"/>
              <a:gd name="T19" fmla="*/ 32 h 81"/>
              <a:gd name="T20" fmla="*/ 4 w 82"/>
              <a:gd name="T21" fmla="*/ 26 h 81"/>
              <a:gd name="T22" fmla="*/ 7 w 82"/>
              <a:gd name="T23" fmla="*/ 19 h 81"/>
              <a:gd name="T24" fmla="*/ 12 w 82"/>
              <a:gd name="T25" fmla="*/ 12 h 81"/>
              <a:gd name="T26" fmla="*/ 19 w 82"/>
              <a:gd name="T27" fmla="*/ 7 h 81"/>
              <a:gd name="T28" fmla="*/ 26 w 82"/>
              <a:gd name="T29" fmla="*/ 4 h 81"/>
              <a:gd name="T30" fmla="*/ 33 w 82"/>
              <a:gd name="T31" fmla="*/ 1 h 81"/>
              <a:gd name="T32" fmla="*/ 41 w 82"/>
              <a:gd name="T33" fmla="*/ 0 h 81"/>
              <a:gd name="T34" fmla="*/ 49 w 82"/>
              <a:gd name="T35" fmla="*/ 1 h 81"/>
              <a:gd name="T36" fmla="*/ 57 w 82"/>
              <a:gd name="T37" fmla="*/ 4 h 81"/>
              <a:gd name="T38" fmla="*/ 64 w 82"/>
              <a:gd name="T39" fmla="*/ 7 h 81"/>
              <a:gd name="T40" fmla="*/ 71 w 82"/>
              <a:gd name="T41" fmla="*/ 12 h 81"/>
              <a:gd name="T42" fmla="*/ 75 w 82"/>
              <a:gd name="T43" fmla="*/ 19 h 81"/>
              <a:gd name="T44" fmla="*/ 79 w 82"/>
              <a:gd name="T45" fmla="*/ 26 h 81"/>
              <a:gd name="T46" fmla="*/ 81 w 82"/>
              <a:gd name="T47" fmla="*/ 32 h 81"/>
              <a:gd name="T48" fmla="*/ 82 w 82"/>
              <a:gd name="T49" fmla="*/ 40 h 81"/>
              <a:gd name="T50" fmla="*/ 81 w 82"/>
              <a:gd name="T51" fmla="*/ 49 h 81"/>
              <a:gd name="T52" fmla="*/ 79 w 82"/>
              <a:gd name="T53" fmla="*/ 55 h 81"/>
              <a:gd name="T54" fmla="*/ 75 w 82"/>
              <a:gd name="T55" fmla="*/ 62 h 81"/>
              <a:gd name="T56" fmla="*/ 71 w 82"/>
              <a:gd name="T57" fmla="*/ 69 h 81"/>
              <a:gd name="T58" fmla="*/ 64 w 82"/>
              <a:gd name="T59" fmla="*/ 74 h 81"/>
              <a:gd name="T60" fmla="*/ 57 w 82"/>
              <a:gd name="T61" fmla="*/ 77 h 81"/>
              <a:gd name="T62" fmla="*/ 49 w 82"/>
              <a:gd name="T63" fmla="*/ 80 h 81"/>
              <a:gd name="T64" fmla="*/ 41 w 82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2" h="81">
                <a:moveTo>
                  <a:pt x="41" y="81"/>
                </a:moveTo>
                <a:lnTo>
                  <a:pt x="33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3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71" y="12"/>
                </a:lnTo>
                <a:lnTo>
                  <a:pt x="75" y="19"/>
                </a:lnTo>
                <a:lnTo>
                  <a:pt x="79" y="26"/>
                </a:lnTo>
                <a:lnTo>
                  <a:pt x="81" y="32"/>
                </a:lnTo>
                <a:lnTo>
                  <a:pt x="82" y="40"/>
                </a:lnTo>
                <a:lnTo>
                  <a:pt x="81" y="49"/>
                </a:lnTo>
                <a:lnTo>
                  <a:pt x="79" y="55"/>
                </a:lnTo>
                <a:lnTo>
                  <a:pt x="75" y="62"/>
                </a:lnTo>
                <a:lnTo>
                  <a:pt x="71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6" name="Freeform 28"/>
          <p:cNvSpPr>
            <a:spLocks/>
          </p:cNvSpPr>
          <p:nvPr/>
        </p:nvSpPr>
        <p:spPr bwMode="auto">
          <a:xfrm>
            <a:off x="2132013" y="2994025"/>
            <a:ext cx="63500" cy="63500"/>
          </a:xfrm>
          <a:custGeom>
            <a:avLst/>
            <a:gdLst>
              <a:gd name="T0" fmla="*/ 41 w 81"/>
              <a:gd name="T1" fmla="*/ 81 h 81"/>
              <a:gd name="T2" fmla="*/ 32 w 81"/>
              <a:gd name="T3" fmla="*/ 80 h 81"/>
              <a:gd name="T4" fmla="*/ 26 w 81"/>
              <a:gd name="T5" fmla="*/ 77 h 81"/>
              <a:gd name="T6" fmla="*/ 19 w 81"/>
              <a:gd name="T7" fmla="*/ 74 h 81"/>
              <a:gd name="T8" fmla="*/ 12 w 81"/>
              <a:gd name="T9" fmla="*/ 69 h 81"/>
              <a:gd name="T10" fmla="*/ 7 w 81"/>
              <a:gd name="T11" fmla="*/ 62 h 81"/>
              <a:gd name="T12" fmla="*/ 4 w 81"/>
              <a:gd name="T13" fmla="*/ 55 h 81"/>
              <a:gd name="T14" fmla="*/ 1 w 81"/>
              <a:gd name="T15" fmla="*/ 49 h 81"/>
              <a:gd name="T16" fmla="*/ 0 w 81"/>
              <a:gd name="T17" fmla="*/ 40 h 81"/>
              <a:gd name="T18" fmla="*/ 1 w 81"/>
              <a:gd name="T19" fmla="*/ 32 h 81"/>
              <a:gd name="T20" fmla="*/ 4 w 81"/>
              <a:gd name="T21" fmla="*/ 26 h 81"/>
              <a:gd name="T22" fmla="*/ 7 w 81"/>
              <a:gd name="T23" fmla="*/ 19 h 81"/>
              <a:gd name="T24" fmla="*/ 12 w 81"/>
              <a:gd name="T25" fmla="*/ 12 h 81"/>
              <a:gd name="T26" fmla="*/ 19 w 81"/>
              <a:gd name="T27" fmla="*/ 7 h 81"/>
              <a:gd name="T28" fmla="*/ 26 w 81"/>
              <a:gd name="T29" fmla="*/ 4 h 81"/>
              <a:gd name="T30" fmla="*/ 32 w 81"/>
              <a:gd name="T31" fmla="*/ 1 h 81"/>
              <a:gd name="T32" fmla="*/ 41 w 81"/>
              <a:gd name="T33" fmla="*/ 0 h 81"/>
              <a:gd name="T34" fmla="*/ 49 w 81"/>
              <a:gd name="T35" fmla="*/ 1 h 81"/>
              <a:gd name="T36" fmla="*/ 57 w 81"/>
              <a:gd name="T37" fmla="*/ 4 h 81"/>
              <a:gd name="T38" fmla="*/ 64 w 81"/>
              <a:gd name="T39" fmla="*/ 7 h 81"/>
              <a:gd name="T40" fmla="*/ 69 w 81"/>
              <a:gd name="T41" fmla="*/ 12 h 81"/>
              <a:gd name="T42" fmla="*/ 74 w 81"/>
              <a:gd name="T43" fmla="*/ 19 h 81"/>
              <a:gd name="T44" fmla="*/ 77 w 81"/>
              <a:gd name="T45" fmla="*/ 26 h 81"/>
              <a:gd name="T46" fmla="*/ 80 w 81"/>
              <a:gd name="T47" fmla="*/ 32 h 81"/>
              <a:gd name="T48" fmla="*/ 81 w 81"/>
              <a:gd name="T49" fmla="*/ 40 h 81"/>
              <a:gd name="T50" fmla="*/ 80 w 81"/>
              <a:gd name="T51" fmla="*/ 49 h 81"/>
              <a:gd name="T52" fmla="*/ 77 w 81"/>
              <a:gd name="T53" fmla="*/ 55 h 81"/>
              <a:gd name="T54" fmla="*/ 74 w 81"/>
              <a:gd name="T55" fmla="*/ 62 h 81"/>
              <a:gd name="T56" fmla="*/ 69 w 81"/>
              <a:gd name="T57" fmla="*/ 69 h 81"/>
              <a:gd name="T58" fmla="*/ 64 w 81"/>
              <a:gd name="T59" fmla="*/ 74 h 81"/>
              <a:gd name="T60" fmla="*/ 57 w 81"/>
              <a:gd name="T61" fmla="*/ 77 h 81"/>
              <a:gd name="T62" fmla="*/ 49 w 81"/>
              <a:gd name="T63" fmla="*/ 80 h 81"/>
              <a:gd name="T64" fmla="*/ 41 w 81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1" h="81">
                <a:moveTo>
                  <a:pt x="41" y="81"/>
                </a:moveTo>
                <a:lnTo>
                  <a:pt x="32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2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69" y="12"/>
                </a:lnTo>
                <a:lnTo>
                  <a:pt x="74" y="19"/>
                </a:lnTo>
                <a:lnTo>
                  <a:pt x="77" y="26"/>
                </a:lnTo>
                <a:lnTo>
                  <a:pt x="80" y="32"/>
                </a:lnTo>
                <a:lnTo>
                  <a:pt x="81" y="40"/>
                </a:lnTo>
                <a:lnTo>
                  <a:pt x="80" y="49"/>
                </a:lnTo>
                <a:lnTo>
                  <a:pt x="77" y="55"/>
                </a:lnTo>
                <a:lnTo>
                  <a:pt x="74" y="62"/>
                </a:lnTo>
                <a:lnTo>
                  <a:pt x="69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7" name="Freeform 29"/>
          <p:cNvSpPr>
            <a:spLocks/>
          </p:cNvSpPr>
          <p:nvPr/>
        </p:nvSpPr>
        <p:spPr bwMode="auto">
          <a:xfrm>
            <a:off x="2582863" y="2859088"/>
            <a:ext cx="179387" cy="179387"/>
          </a:xfrm>
          <a:custGeom>
            <a:avLst/>
            <a:gdLst>
              <a:gd name="T0" fmla="*/ 113 w 227"/>
              <a:gd name="T1" fmla="*/ 227 h 227"/>
              <a:gd name="T2" fmla="*/ 90 w 227"/>
              <a:gd name="T3" fmla="*/ 224 h 227"/>
              <a:gd name="T4" fmla="*/ 69 w 227"/>
              <a:gd name="T5" fmla="*/ 217 h 227"/>
              <a:gd name="T6" fmla="*/ 50 w 227"/>
              <a:gd name="T7" fmla="*/ 207 h 227"/>
              <a:gd name="T8" fmla="*/ 34 w 227"/>
              <a:gd name="T9" fmla="*/ 193 h 227"/>
              <a:gd name="T10" fmla="*/ 20 w 227"/>
              <a:gd name="T11" fmla="*/ 176 h 227"/>
              <a:gd name="T12" fmla="*/ 9 w 227"/>
              <a:gd name="T13" fmla="*/ 158 h 227"/>
              <a:gd name="T14" fmla="*/ 2 w 227"/>
              <a:gd name="T15" fmla="*/ 136 h 227"/>
              <a:gd name="T16" fmla="*/ 0 w 227"/>
              <a:gd name="T17" fmla="*/ 113 h 227"/>
              <a:gd name="T18" fmla="*/ 2 w 227"/>
              <a:gd name="T19" fmla="*/ 90 h 227"/>
              <a:gd name="T20" fmla="*/ 9 w 227"/>
              <a:gd name="T21" fmla="*/ 69 h 227"/>
              <a:gd name="T22" fmla="*/ 20 w 227"/>
              <a:gd name="T23" fmla="*/ 50 h 227"/>
              <a:gd name="T24" fmla="*/ 34 w 227"/>
              <a:gd name="T25" fmla="*/ 34 h 227"/>
              <a:gd name="T26" fmla="*/ 50 w 227"/>
              <a:gd name="T27" fmla="*/ 20 h 227"/>
              <a:gd name="T28" fmla="*/ 69 w 227"/>
              <a:gd name="T29" fmla="*/ 9 h 227"/>
              <a:gd name="T30" fmla="*/ 90 w 227"/>
              <a:gd name="T31" fmla="*/ 3 h 227"/>
              <a:gd name="T32" fmla="*/ 113 w 227"/>
              <a:gd name="T33" fmla="*/ 0 h 227"/>
              <a:gd name="T34" fmla="*/ 136 w 227"/>
              <a:gd name="T35" fmla="*/ 3 h 227"/>
              <a:gd name="T36" fmla="*/ 158 w 227"/>
              <a:gd name="T37" fmla="*/ 9 h 227"/>
              <a:gd name="T38" fmla="*/ 176 w 227"/>
              <a:gd name="T39" fmla="*/ 20 h 227"/>
              <a:gd name="T40" fmla="*/ 194 w 227"/>
              <a:gd name="T41" fmla="*/ 34 h 227"/>
              <a:gd name="T42" fmla="*/ 207 w 227"/>
              <a:gd name="T43" fmla="*/ 50 h 227"/>
              <a:gd name="T44" fmla="*/ 218 w 227"/>
              <a:gd name="T45" fmla="*/ 69 h 227"/>
              <a:gd name="T46" fmla="*/ 225 w 227"/>
              <a:gd name="T47" fmla="*/ 90 h 227"/>
              <a:gd name="T48" fmla="*/ 227 w 227"/>
              <a:gd name="T49" fmla="*/ 113 h 227"/>
              <a:gd name="T50" fmla="*/ 225 w 227"/>
              <a:gd name="T51" fmla="*/ 136 h 227"/>
              <a:gd name="T52" fmla="*/ 218 w 227"/>
              <a:gd name="T53" fmla="*/ 158 h 227"/>
              <a:gd name="T54" fmla="*/ 207 w 227"/>
              <a:gd name="T55" fmla="*/ 176 h 227"/>
              <a:gd name="T56" fmla="*/ 194 w 227"/>
              <a:gd name="T57" fmla="*/ 193 h 227"/>
              <a:gd name="T58" fmla="*/ 176 w 227"/>
              <a:gd name="T59" fmla="*/ 207 h 227"/>
              <a:gd name="T60" fmla="*/ 158 w 227"/>
              <a:gd name="T61" fmla="*/ 217 h 227"/>
              <a:gd name="T62" fmla="*/ 136 w 227"/>
              <a:gd name="T63" fmla="*/ 224 h 227"/>
              <a:gd name="T64" fmla="*/ 113 w 227"/>
              <a:gd name="T65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7" h="227">
                <a:moveTo>
                  <a:pt x="113" y="227"/>
                </a:moveTo>
                <a:lnTo>
                  <a:pt x="90" y="224"/>
                </a:lnTo>
                <a:lnTo>
                  <a:pt x="69" y="217"/>
                </a:lnTo>
                <a:lnTo>
                  <a:pt x="50" y="207"/>
                </a:lnTo>
                <a:lnTo>
                  <a:pt x="34" y="193"/>
                </a:lnTo>
                <a:lnTo>
                  <a:pt x="20" y="176"/>
                </a:lnTo>
                <a:lnTo>
                  <a:pt x="9" y="158"/>
                </a:lnTo>
                <a:lnTo>
                  <a:pt x="2" y="136"/>
                </a:lnTo>
                <a:lnTo>
                  <a:pt x="0" y="113"/>
                </a:lnTo>
                <a:lnTo>
                  <a:pt x="2" y="90"/>
                </a:lnTo>
                <a:lnTo>
                  <a:pt x="9" y="69"/>
                </a:lnTo>
                <a:lnTo>
                  <a:pt x="20" y="50"/>
                </a:lnTo>
                <a:lnTo>
                  <a:pt x="34" y="34"/>
                </a:lnTo>
                <a:lnTo>
                  <a:pt x="50" y="20"/>
                </a:lnTo>
                <a:lnTo>
                  <a:pt x="69" y="9"/>
                </a:lnTo>
                <a:lnTo>
                  <a:pt x="90" y="3"/>
                </a:lnTo>
                <a:lnTo>
                  <a:pt x="113" y="0"/>
                </a:lnTo>
                <a:lnTo>
                  <a:pt x="136" y="3"/>
                </a:lnTo>
                <a:lnTo>
                  <a:pt x="158" y="9"/>
                </a:lnTo>
                <a:lnTo>
                  <a:pt x="176" y="20"/>
                </a:lnTo>
                <a:lnTo>
                  <a:pt x="194" y="34"/>
                </a:lnTo>
                <a:lnTo>
                  <a:pt x="207" y="50"/>
                </a:lnTo>
                <a:lnTo>
                  <a:pt x="218" y="69"/>
                </a:lnTo>
                <a:lnTo>
                  <a:pt x="225" y="90"/>
                </a:lnTo>
                <a:lnTo>
                  <a:pt x="227" y="113"/>
                </a:lnTo>
                <a:lnTo>
                  <a:pt x="225" y="136"/>
                </a:lnTo>
                <a:lnTo>
                  <a:pt x="218" y="158"/>
                </a:lnTo>
                <a:lnTo>
                  <a:pt x="207" y="176"/>
                </a:lnTo>
                <a:lnTo>
                  <a:pt x="194" y="193"/>
                </a:lnTo>
                <a:lnTo>
                  <a:pt x="176" y="207"/>
                </a:lnTo>
                <a:lnTo>
                  <a:pt x="158" y="217"/>
                </a:lnTo>
                <a:lnTo>
                  <a:pt x="136" y="224"/>
                </a:lnTo>
                <a:lnTo>
                  <a:pt x="113" y="227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8" name="Freeform 30"/>
          <p:cNvSpPr>
            <a:spLocks/>
          </p:cNvSpPr>
          <p:nvPr/>
        </p:nvSpPr>
        <p:spPr bwMode="auto">
          <a:xfrm>
            <a:off x="2633663" y="2909888"/>
            <a:ext cx="76200" cy="74612"/>
          </a:xfrm>
          <a:custGeom>
            <a:avLst/>
            <a:gdLst>
              <a:gd name="T0" fmla="*/ 48 w 95"/>
              <a:gd name="T1" fmla="*/ 95 h 95"/>
              <a:gd name="T2" fmla="*/ 39 w 95"/>
              <a:gd name="T3" fmla="*/ 94 h 95"/>
              <a:gd name="T4" fmla="*/ 30 w 95"/>
              <a:gd name="T5" fmla="*/ 92 h 95"/>
              <a:gd name="T6" fmla="*/ 21 w 95"/>
              <a:gd name="T7" fmla="*/ 87 h 95"/>
              <a:gd name="T8" fmla="*/ 13 w 95"/>
              <a:gd name="T9" fmla="*/ 81 h 95"/>
              <a:gd name="T10" fmla="*/ 8 w 95"/>
              <a:gd name="T11" fmla="*/ 74 h 95"/>
              <a:gd name="T12" fmla="*/ 3 w 95"/>
              <a:gd name="T13" fmla="*/ 66 h 95"/>
              <a:gd name="T14" fmla="*/ 1 w 95"/>
              <a:gd name="T15" fmla="*/ 57 h 95"/>
              <a:gd name="T16" fmla="*/ 0 w 95"/>
              <a:gd name="T17" fmla="*/ 48 h 95"/>
              <a:gd name="T18" fmla="*/ 1 w 95"/>
              <a:gd name="T19" fmla="*/ 39 h 95"/>
              <a:gd name="T20" fmla="*/ 3 w 95"/>
              <a:gd name="T21" fmla="*/ 29 h 95"/>
              <a:gd name="T22" fmla="*/ 8 w 95"/>
              <a:gd name="T23" fmla="*/ 21 h 95"/>
              <a:gd name="T24" fmla="*/ 13 w 95"/>
              <a:gd name="T25" fmla="*/ 13 h 95"/>
              <a:gd name="T26" fmla="*/ 21 w 95"/>
              <a:gd name="T27" fmla="*/ 8 h 95"/>
              <a:gd name="T28" fmla="*/ 30 w 95"/>
              <a:gd name="T29" fmla="*/ 3 h 95"/>
              <a:gd name="T30" fmla="*/ 39 w 95"/>
              <a:gd name="T31" fmla="*/ 1 h 95"/>
              <a:gd name="T32" fmla="*/ 48 w 95"/>
              <a:gd name="T33" fmla="*/ 0 h 95"/>
              <a:gd name="T34" fmla="*/ 57 w 95"/>
              <a:gd name="T35" fmla="*/ 1 h 95"/>
              <a:gd name="T36" fmla="*/ 66 w 95"/>
              <a:gd name="T37" fmla="*/ 3 h 95"/>
              <a:gd name="T38" fmla="*/ 74 w 95"/>
              <a:gd name="T39" fmla="*/ 8 h 95"/>
              <a:gd name="T40" fmla="*/ 81 w 95"/>
              <a:gd name="T41" fmla="*/ 13 h 95"/>
              <a:gd name="T42" fmla="*/ 87 w 95"/>
              <a:gd name="T43" fmla="*/ 21 h 95"/>
              <a:gd name="T44" fmla="*/ 92 w 95"/>
              <a:gd name="T45" fmla="*/ 29 h 95"/>
              <a:gd name="T46" fmla="*/ 94 w 95"/>
              <a:gd name="T47" fmla="*/ 39 h 95"/>
              <a:gd name="T48" fmla="*/ 95 w 95"/>
              <a:gd name="T49" fmla="*/ 48 h 95"/>
              <a:gd name="T50" fmla="*/ 94 w 95"/>
              <a:gd name="T51" fmla="*/ 57 h 95"/>
              <a:gd name="T52" fmla="*/ 92 w 95"/>
              <a:gd name="T53" fmla="*/ 66 h 95"/>
              <a:gd name="T54" fmla="*/ 87 w 95"/>
              <a:gd name="T55" fmla="*/ 74 h 95"/>
              <a:gd name="T56" fmla="*/ 81 w 95"/>
              <a:gd name="T57" fmla="*/ 81 h 95"/>
              <a:gd name="T58" fmla="*/ 74 w 95"/>
              <a:gd name="T59" fmla="*/ 87 h 95"/>
              <a:gd name="T60" fmla="*/ 66 w 95"/>
              <a:gd name="T61" fmla="*/ 92 h 95"/>
              <a:gd name="T62" fmla="*/ 57 w 95"/>
              <a:gd name="T63" fmla="*/ 94 h 95"/>
              <a:gd name="T64" fmla="*/ 48 w 95"/>
              <a:gd name="T65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5" h="95">
                <a:moveTo>
                  <a:pt x="48" y="95"/>
                </a:moveTo>
                <a:lnTo>
                  <a:pt x="39" y="94"/>
                </a:lnTo>
                <a:lnTo>
                  <a:pt x="30" y="92"/>
                </a:lnTo>
                <a:lnTo>
                  <a:pt x="21" y="87"/>
                </a:lnTo>
                <a:lnTo>
                  <a:pt x="13" y="81"/>
                </a:lnTo>
                <a:lnTo>
                  <a:pt x="8" y="74"/>
                </a:lnTo>
                <a:lnTo>
                  <a:pt x="3" y="66"/>
                </a:lnTo>
                <a:lnTo>
                  <a:pt x="1" y="57"/>
                </a:lnTo>
                <a:lnTo>
                  <a:pt x="0" y="48"/>
                </a:lnTo>
                <a:lnTo>
                  <a:pt x="1" y="39"/>
                </a:lnTo>
                <a:lnTo>
                  <a:pt x="3" y="29"/>
                </a:lnTo>
                <a:lnTo>
                  <a:pt x="8" y="21"/>
                </a:lnTo>
                <a:lnTo>
                  <a:pt x="13" y="13"/>
                </a:lnTo>
                <a:lnTo>
                  <a:pt x="21" y="8"/>
                </a:lnTo>
                <a:lnTo>
                  <a:pt x="30" y="3"/>
                </a:lnTo>
                <a:lnTo>
                  <a:pt x="39" y="1"/>
                </a:lnTo>
                <a:lnTo>
                  <a:pt x="48" y="0"/>
                </a:lnTo>
                <a:lnTo>
                  <a:pt x="57" y="1"/>
                </a:lnTo>
                <a:lnTo>
                  <a:pt x="66" y="3"/>
                </a:lnTo>
                <a:lnTo>
                  <a:pt x="74" y="8"/>
                </a:lnTo>
                <a:lnTo>
                  <a:pt x="81" y="13"/>
                </a:lnTo>
                <a:lnTo>
                  <a:pt x="87" y="21"/>
                </a:lnTo>
                <a:lnTo>
                  <a:pt x="92" y="29"/>
                </a:lnTo>
                <a:lnTo>
                  <a:pt x="94" y="39"/>
                </a:lnTo>
                <a:lnTo>
                  <a:pt x="95" y="48"/>
                </a:lnTo>
                <a:lnTo>
                  <a:pt x="94" y="57"/>
                </a:lnTo>
                <a:lnTo>
                  <a:pt x="92" y="66"/>
                </a:lnTo>
                <a:lnTo>
                  <a:pt x="87" y="74"/>
                </a:lnTo>
                <a:lnTo>
                  <a:pt x="81" y="81"/>
                </a:lnTo>
                <a:lnTo>
                  <a:pt x="74" y="87"/>
                </a:lnTo>
                <a:lnTo>
                  <a:pt x="66" y="92"/>
                </a:lnTo>
                <a:lnTo>
                  <a:pt x="57" y="94"/>
                </a:lnTo>
                <a:lnTo>
                  <a:pt x="48" y="95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19" name="Freeform 31"/>
          <p:cNvSpPr>
            <a:spLocks/>
          </p:cNvSpPr>
          <p:nvPr/>
        </p:nvSpPr>
        <p:spPr bwMode="auto">
          <a:xfrm>
            <a:off x="2397125" y="2693988"/>
            <a:ext cx="107950" cy="68262"/>
          </a:xfrm>
          <a:custGeom>
            <a:avLst/>
            <a:gdLst>
              <a:gd name="T0" fmla="*/ 4 w 135"/>
              <a:gd name="T1" fmla="*/ 84 h 85"/>
              <a:gd name="T2" fmla="*/ 1 w 135"/>
              <a:gd name="T3" fmla="*/ 74 h 85"/>
              <a:gd name="T4" fmla="*/ 1 w 135"/>
              <a:gd name="T5" fmla="*/ 63 h 85"/>
              <a:gd name="T6" fmla="*/ 12 w 135"/>
              <a:gd name="T7" fmla="*/ 54 h 85"/>
              <a:gd name="T8" fmla="*/ 26 w 135"/>
              <a:gd name="T9" fmla="*/ 51 h 85"/>
              <a:gd name="T10" fmla="*/ 40 w 135"/>
              <a:gd name="T11" fmla="*/ 56 h 85"/>
              <a:gd name="T12" fmla="*/ 51 w 135"/>
              <a:gd name="T13" fmla="*/ 75 h 85"/>
              <a:gd name="T14" fmla="*/ 57 w 135"/>
              <a:gd name="T15" fmla="*/ 83 h 85"/>
              <a:gd name="T16" fmla="*/ 60 w 135"/>
              <a:gd name="T17" fmla="*/ 79 h 85"/>
              <a:gd name="T18" fmla="*/ 67 w 135"/>
              <a:gd name="T19" fmla="*/ 73 h 85"/>
              <a:gd name="T20" fmla="*/ 69 w 135"/>
              <a:gd name="T21" fmla="*/ 72 h 85"/>
              <a:gd name="T22" fmla="*/ 72 w 135"/>
              <a:gd name="T23" fmla="*/ 69 h 85"/>
              <a:gd name="T24" fmla="*/ 60 w 135"/>
              <a:gd name="T25" fmla="*/ 59 h 85"/>
              <a:gd name="T26" fmla="*/ 57 w 135"/>
              <a:gd name="T27" fmla="*/ 31 h 85"/>
              <a:gd name="T28" fmla="*/ 60 w 135"/>
              <a:gd name="T29" fmla="*/ 20 h 85"/>
              <a:gd name="T30" fmla="*/ 66 w 135"/>
              <a:gd name="T31" fmla="*/ 12 h 85"/>
              <a:gd name="T32" fmla="*/ 78 w 135"/>
              <a:gd name="T33" fmla="*/ 6 h 85"/>
              <a:gd name="T34" fmla="*/ 90 w 135"/>
              <a:gd name="T35" fmla="*/ 3 h 85"/>
              <a:gd name="T36" fmla="*/ 107 w 135"/>
              <a:gd name="T37" fmla="*/ 0 h 85"/>
              <a:gd name="T38" fmla="*/ 116 w 135"/>
              <a:gd name="T39" fmla="*/ 7 h 85"/>
              <a:gd name="T40" fmla="*/ 120 w 135"/>
              <a:gd name="T41" fmla="*/ 14 h 85"/>
              <a:gd name="T42" fmla="*/ 124 w 135"/>
              <a:gd name="T43" fmla="*/ 23 h 85"/>
              <a:gd name="T44" fmla="*/ 126 w 135"/>
              <a:gd name="T45" fmla="*/ 28 h 85"/>
              <a:gd name="T46" fmla="*/ 128 w 135"/>
              <a:gd name="T47" fmla="*/ 34 h 85"/>
              <a:gd name="T48" fmla="*/ 127 w 135"/>
              <a:gd name="T49" fmla="*/ 37 h 85"/>
              <a:gd name="T50" fmla="*/ 127 w 135"/>
              <a:gd name="T51" fmla="*/ 40 h 85"/>
              <a:gd name="T52" fmla="*/ 133 w 135"/>
              <a:gd name="T53" fmla="*/ 43 h 85"/>
              <a:gd name="T54" fmla="*/ 135 w 135"/>
              <a:gd name="T55" fmla="*/ 45 h 85"/>
              <a:gd name="T56" fmla="*/ 134 w 135"/>
              <a:gd name="T57" fmla="*/ 50 h 85"/>
              <a:gd name="T58" fmla="*/ 130 w 135"/>
              <a:gd name="T59" fmla="*/ 52 h 85"/>
              <a:gd name="T60" fmla="*/ 130 w 135"/>
              <a:gd name="T61" fmla="*/ 56 h 85"/>
              <a:gd name="T62" fmla="*/ 129 w 135"/>
              <a:gd name="T63" fmla="*/ 59 h 85"/>
              <a:gd name="T64" fmla="*/ 129 w 135"/>
              <a:gd name="T65" fmla="*/ 60 h 85"/>
              <a:gd name="T66" fmla="*/ 132 w 135"/>
              <a:gd name="T67" fmla="*/ 66 h 85"/>
              <a:gd name="T68" fmla="*/ 133 w 135"/>
              <a:gd name="T69" fmla="*/ 72 h 85"/>
              <a:gd name="T70" fmla="*/ 126 w 135"/>
              <a:gd name="T71" fmla="*/ 75 h 85"/>
              <a:gd name="T72" fmla="*/ 119 w 135"/>
              <a:gd name="T73" fmla="*/ 77 h 85"/>
              <a:gd name="T74" fmla="*/ 114 w 135"/>
              <a:gd name="T75" fmla="*/ 82 h 85"/>
              <a:gd name="T76" fmla="*/ 4 w 135"/>
              <a:gd name="T77" fmla="*/ 8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35" h="85">
                <a:moveTo>
                  <a:pt x="4" y="85"/>
                </a:moveTo>
                <a:lnTo>
                  <a:pt x="4" y="84"/>
                </a:lnTo>
                <a:lnTo>
                  <a:pt x="3" y="80"/>
                </a:lnTo>
                <a:lnTo>
                  <a:pt x="1" y="74"/>
                </a:lnTo>
                <a:lnTo>
                  <a:pt x="0" y="67"/>
                </a:lnTo>
                <a:lnTo>
                  <a:pt x="1" y="63"/>
                </a:lnTo>
                <a:lnTo>
                  <a:pt x="6" y="59"/>
                </a:lnTo>
                <a:lnTo>
                  <a:pt x="12" y="54"/>
                </a:lnTo>
                <a:lnTo>
                  <a:pt x="19" y="52"/>
                </a:lnTo>
                <a:lnTo>
                  <a:pt x="26" y="51"/>
                </a:lnTo>
                <a:lnTo>
                  <a:pt x="34" y="51"/>
                </a:lnTo>
                <a:lnTo>
                  <a:pt x="40" y="56"/>
                </a:lnTo>
                <a:lnTo>
                  <a:pt x="45" y="63"/>
                </a:lnTo>
                <a:lnTo>
                  <a:pt x="51" y="75"/>
                </a:lnTo>
                <a:lnTo>
                  <a:pt x="54" y="81"/>
                </a:lnTo>
                <a:lnTo>
                  <a:pt x="57" y="83"/>
                </a:lnTo>
                <a:lnTo>
                  <a:pt x="57" y="83"/>
                </a:lnTo>
                <a:lnTo>
                  <a:pt x="60" y="79"/>
                </a:lnTo>
                <a:lnTo>
                  <a:pt x="64" y="75"/>
                </a:lnTo>
                <a:lnTo>
                  <a:pt x="67" y="73"/>
                </a:lnTo>
                <a:lnTo>
                  <a:pt x="69" y="73"/>
                </a:lnTo>
                <a:lnTo>
                  <a:pt x="69" y="72"/>
                </a:lnTo>
                <a:lnTo>
                  <a:pt x="71" y="71"/>
                </a:lnTo>
                <a:lnTo>
                  <a:pt x="72" y="69"/>
                </a:lnTo>
                <a:lnTo>
                  <a:pt x="72" y="67"/>
                </a:lnTo>
                <a:lnTo>
                  <a:pt x="60" y="59"/>
                </a:lnTo>
                <a:lnTo>
                  <a:pt x="57" y="45"/>
                </a:lnTo>
                <a:lnTo>
                  <a:pt x="57" y="31"/>
                </a:lnTo>
                <a:lnTo>
                  <a:pt x="60" y="25"/>
                </a:lnTo>
                <a:lnTo>
                  <a:pt x="60" y="20"/>
                </a:lnTo>
                <a:lnTo>
                  <a:pt x="63" y="15"/>
                </a:lnTo>
                <a:lnTo>
                  <a:pt x="66" y="12"/>
                </a:lnTo>
                <a:lnTo>
                  <a:pt x="72" y="10"/>
                </a:lnTo>
                <a:lnTo>
                  <a:pt x="78" y="6"/>
                </a:lnTo>
                <a:lnTo>
                  <a:pt x="83" y="5"/>
                </a:lnTo>
                <a:lnTo>
                  <a:pt x="90" y="3"/>
                </a:lnTo>
                <a:lnTo>
                  <a:pt x="97" y="2"/>
                </a:lnTo>
                <a:lnTo>
                  <a:pt x="107" y="0"/>
                </a:lnTo>
                <a:lnTo>
                  <a:pt x="113" y="3"/>
                </a:lnTo>
                <a:lnTo>
                  <a:pt x="116" y="7"/>
                </a:lnTo>
                <a:lnTo>
                  <a:pt x="116" y="12"/>
                </a:lnTo>
                <a:lnTo>
                  <a:pt x="120" y="14"/>
                </a:lnTo>
                <a:lnTo>
                  <a:pt x="122" y="19"/>
                </a:lnTo>
                <a:lnTo>
                  <a:pt x="124" y="23"/>
                </a:lnTo>
                <a:lnTo>
                  <a:pt x="124" y="27"/>
                </a:lnTo>
                <a:lnTo>
                  <a:pt x="126" y="28"/>
                </a:lnTo>
                <a:lnTo>
                  <a:pt x="128" y="31"/>
                </a:lnTo>
                <a:lnTo>
                  <a:pt x="128" y="34"/>
                </a:lnTo>
                <a:lnTo>
                  <a:pt x="128" y="36"/>
                </a:lnTo>
                <a:lnTo>
                  <a:pt x="127" y="37"/>
                </a:lnTo>
                <a:lnTo>
                  <a:pt x="126" y="37"/>
                </a:lnTo>
                <a:lnTo>
                  <a:pt x="127" y="40"/>
                </a:lnTo>
                <a:lnTo>
                  <a:pt x="130" y="42"/>
                </a:lnTo>
                <a:lnTo>
                  <a:pt x="133" y="43"/>
                </a:lnTo>
                <a:lnTo>
                  <a:pt x="134" y="44"/>
                </a:lnTo>
                <a:lnTo>
                  <a:pt x="135" y="45"/>
                </a:lnTo>
                <a:lnTo>
                  <a:pt x="135" y="48"/>
                </a:lnTo>
                <a:lnTo>
                  <a:pt x="134" y="50"/>
                </a:lnTo>
                <a:lnTo>
                  <a:pt x="132" y="51"/>
                </a:lnTo>
                <a:lnTo>
                  <a:pt x="130" y="52"/>
                </a:lnTo>
                <a:lnTo>
                  <a:pt x="130" y="54"/>
                </a:lnTo>
                <a:lnTo>
                  <a:pt x="130" y="56"/>
                </a:lnTo>
                <a:lnTo>
                  <a:pt x="130" y="58"/>
                </a:lnTo>
                <a:lnTo>
                  <a:pt x="129" y="59"/>
                </a:lnTo>
                <a:lnTo>
                  <a:pt x="129" y="59"/>
                </a:lnTo>
                <a:lnTo>
                  <a:pt x="129" y="60"/>
                </a:lnTo>
                <a:lnTo>
                  <a:pt x="130" y="63"/>
                </a:lnTo>
                <a:lnTo>
                  <a:pt x="132" y="66"/>
                </a:lnTo>
                <a:lnTo>
                  <a:pt x="133" y="69"/>
                </a:lnTo>
                <a:lnTo>
                  <a:pt x="133" y="72"/>
                </a:lnTo>
                <a:lnTo>
                  <a:pt x="129" y="74"/>
                </a:lnTo>
                <a:lnTo>
                  <a:pt x="126" y="75"/>
                </a:lnTo>
                <a:lnTo>
                  <a:pt x="122" y="76"/>
                </a:lnTo>
                <a:lnTo>
                  <a:pt x="119" y="77"/>
                </a:lnTo>
                <a:lnTo>
                  <a:pt x="117" y="80"/>
                </a:lnTo>
                <a:lnTo>
                  <a:pt x="114" y="82"/>
                </a:lnTo>
                <a:lnTo>
                  <a:pt x="113" y="85"/>
                </a:lnTo>
                <a:lnTo>
                  <a:pt x="4" y="85"/>
                </a:lnTo>
                <a:close/>
              </a:path>
            </a:pathLst>
          </a:custGeom>
          <a:solidFill>
            <a:srgbClr val="FF3300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0" name="Freeform 32"/>
          <p:cNvSpPr>
            <a:spLocks/>
          </p:cNvSpPr>
          <p:nvPr/>
        </p:nvSpPr>
        <p:spPr bwMode="auto">
          <a:xfrm>
            <a:off x="4324350" y="2709863"/>
            <a:ext cx="190500" cy="119062"/>
          </a:xfrm>
          <a:custGeom>
            <a:avLst/>
            <a:gdLst>
              <a:gd name="T0" fmla="*/ 0 w 238"/>
              <a:gd name="T1" fmla="*/ 146 h 150"/>
              <a:gd name="T2" fmla="*/ 9 w 238"/>
              <a:gd name="T3" fmla="*/ 99 h 150"/>
              <a:gd name="T4" fmla="*/ 23 w 238"/>
              <a:gd name="T5" fmla="*/ 62 h 150"/>
              <a:gd name="T6" fmla="*/ 41 w 238"/>
              <a:gd name="T7" fmla="*/ 37 h 150"/>
              <a:gd name="T8" fmla="*/ 62 w 238"/>
              <a:gd name="T9" fmla="*/ 19 h 150"/>
              <a:gd name="T10" fmla="*/ 83 w 238"/>
              <a:gd name="T11" fmla="*/ 8 h 150"/>
              <a:gd name="T12" fmla="*/ 101 w 238"/>
              <a:gd name="T13" fmla="*/ 3 h 150"/>
              <a:gd name="T14" fmla="*/ 117 w 238"/>
              <a:gd name="T15" fmla="*/ 0 h 150"/>
              <a:gd name="T16" fmla="*/ 128 w 238"/>
              <a:gd name="T17" fmla="*/ 0 h 150"/>
              <a:gd name="T18" fmla="*/ 169 w 238"/>
              <a:gd name="T19" fmla="*/ 7 h 150"/>
              <a:gd name="T20" fmla="*/ 199 w 238"/>
              <a:gd name="T21" fmla="*/ 22 h 150"/>
              <a:gd name="T22" fmla="*/ 220 w 238"/>
              <a:gd name="T23" fmla="*/ 43 h 150"/>
              <a:gd name="T24" fmla="*/ 231 w 238"/>
              <a:gd name="T25" fmla="*/ 67 h 150"/>
              <a:gd name="T26" fmla="*/ 237 w 238"/>
              <a:gd name="T27" fmla="*/ 91 h 150"/>
              <a:gd name="T28" fmla="*/ 238 w 238"/>
              <a:gd name="T29" fmla="*/ 115 h 150"/>
              <a:gd name="T30" fmla="*/ 236 w 238"/>
              <a:gd name="T31" fmla="*/ 135 h 150"/>
              <a:gd name="T32" fmla="*/ 231 w 238"/>
              <a:gd name="T33" fmla="*/ 150 h 150"/>
              <a:gd name="T34" fmla="*/ 223 w 238"/>
              <a:gd name="T35" fmla="*/ 150 h 150"/>
              <a:gd name="T36" fmla="*/ 213 w 238"/>
              <a:gd name="T37" fmla="*/ 150 h 150"/>
              <a:gd name="T38" fmla="*/ 198 w 238"/>
              <a:gd name="T39" fmla="*/ 150 h 150"/>
              <a:gd name="T40" fmla="*/ 182 w 238"/>
              <a:gd name="T41" fmla="*/ 150 h 150"/>
              <a:gd name="T42" fmla="*/ 163 w 238"/>
              <a:gd name="T43" fmla="*/ 150 h 150"/>
              <a:gd name="T44" fmla="*/ 145 w 238"/>
              <a:gd name="T45" fmla="*/ 150 h 150"/>
              <a:gd name="T46" fmla="*/ 124 w 238"/>
              <a:gd name="T47" fmla="*/ 150 h 150"/>
              <a:gd name="T48" fmla="*/ 104 w 238"/>
              <a:gd name="T49" fmla="*/ 150 h 150"/>
              <a:gd name="T50" fmla="*/ 84 w 238"/>
              <a:gd name="T51" fmla="*/ 150 h 150"/>
              <a:gd name="T52" fmla="*/ 64 w 238"/>
              <a:gd name="T53" fmla="*/ 150 h 150"/>
              <a:gd name="T54" fmla="*/ 47 w 238"/>
              <a:gd name="T55" fmla="*/ 150 h 150"/>
              <a:gd name="T56" fmla="*/ 32 w 238"/>
              <a:gd name="T57" fmla="*/ 150 h 150"/>
              <a:gd name="T58" fmla="*/ 18 w 238"/>
              <a:gd name="T59" fmla="*/ 150 h 150"/>
              <a:gd name="T60" fmla="*/ 9 w 238"/>
              <a:gd name="T61" fmla="*/ 150 h 150"/>
              <a:gd name="T62" fmla="*/ 2 w 238"/>
              <a:gd name="T63" fmla="*/ 150 h 150"/>
              <a:gd name="T64" fmla="*/ 0 w 238"/>
              <a:gd name="T65" fmla="*/ 150 h 150"/>
              <a:gd name="T66" fmla="*/ 0 w 238"/>
              <a:gd name="T67" fmla="*/ 146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50">
                <a:moveTo>
                  <a:pt x="0" y="146"/>
                </a:moveTo>
                <a:lnTo>
                  <a:pt x="9" y="99"/>
                </a:lnTo>
                <a:lnTo>
                  <a:pt x="23" y="62"/>
                </a:lnTo>
                <a:lnTo>
                  <a:pt x="41" y="37"/>
                </a:lnTo>
                <a:lnTo>
                  <a:pt x="62" y="19"/>
                </a:lnTo>
                <a:lnTo>
                  <a:pt x="83" y="8"/>
                </a:lnTo>
                <a:lnTo>
                  <a:pt x="101" y="3"/>
                </a:lnTo>
                <a:lnTo>
                  <a:pt x="117" y="0"/>
                </a:lnTo>
                <a:lnTo>
                  <a:pt x="128" y="0"/>
                </a:lnTo>
                <a:lnTo>
                  <a:pt x="169" y="7"/>
                </a:lnTo>
                <a:lnTo>
                  <a:pt x="199" y="22"/>
                </a:lnTo>
                <a:lnTo>
                  <a:pt x="220" y="43"/>
                </a:lnTo>
                <a:lnTo>
                  <a:pt x="231" y="67"/>
                </a:lnTo>
                <a:lnTo>
                  <a:pt x="237" y="91"/>
                </a:lnTo>
                <a:lnTo>
                  <a:pt x="238" y="115"/>
                </a:lnTo>
                <a:lnTo>
                  <a:pt x="236" y="135"/>
                </a:lnTo>
                <a:lnTo>
                  <a:pt x="231" y="150"/>
                </a:lnTo>
                <a:lnTo>
                  <a:pt x="223" y="150"/>
                </a:lnTo>
                <a:lnTo>
                  <a:pt x="213" y="150"/>
                </a:lnTo>
                <a:lnTo>
                  <a:pt x="198" y="150"/>
                </a:lnTo>
                <a:lnTo>
                  <a:pt x="182" y="150"/>
                </a:lnTo>
                <a:lnTo>
                  <a:pt x="163" y="150"/>
                </a:lnTo>
                <a:lnTo>
                  <a:pt x="145" y="150"/>
                </a:lnTo>
                <a:lnTo>
                  <a:pt x="124" y="150"/>
                </a:lnTo>
                <a:lnTo>
                  <a:pt x="104" y="150"/>
                </a:lnTo>
                <a:lnTo>
                  <a:pt x="84" y="150"/>
                </a:lnTo>
                <a:lnTo>
                  <a:pt x="64" y="150"/>
                </a:lnTo>
                <a:lnTo>
                  <a:pt x="47" y="150"/>
                </a:lnTo>
                <a:lnTo>
                  <a:pt x="32" y="150"/>
                </a:lnTo>
                <a:lnTo>
                  <a:pt x="18" y="150"/>
                </a:lnTo>
                <a:lnTo>
                  <a:pt x="9" y="150"/>
                </a:lnTo>
                <a:lnTo>
                  <a:pt x="2" y="150"/>
                </a:lnTo>
                <a:lnTo>
                  <a:pt x="0" y="150"/>
                </a:lnTo>
                <a:lnTo>
                  <a:pt x="0" y="146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1" name="Freeform 33"/>
          <p:cNvSpPr>
            <a:spLocks/>
          </p:cNvSpPr>
          <p:nvPr/>
        </p:nvSpPr>
        <p:spPr bwMode="auto">
          <a:xfrm>
            <a:off x="3516313" y="2706688"/>
            <a:ext cx="190500" cy="134937"/>
          </a:xfrm>
          <a:custGeom>
            <a:avLst/>
            <a:gdLst>
              <a:gd name="T0" fmla="*/ 0 w 238"/>
              <a:gd name="T1" fmla="*/ 166 h 171"/>
              <a:gd name="T2" fmla="*/ 5 w 238"/>
              <a:gd name="T3" fmla="*/ 111 h 171"/>
              <a:gd name="T4" fmla="*/ 16 w 238"/>
              <a:gd name="T5" fmla="*/ 69 h 171"/>
              <a:gd name="T6" fmla="*/ 33 w 238"/>
              <a:gd name="T7" fmla="*/ 40 h 171"/>
              <a:gd name="T8" fmla="*/ 53 w 238"/>
              <a:gd name="T9" fmla="*/ 19 h 171"/>
              <a:gd name="T10" fmla="*/ 75 w 238"/>
              <a:gd name="T11" fmla="*/ 8 h 171"/>
              <a:gd name="T12" fmla="*/ 94 w 238"/>
              <a:gd name="T13" fmla="*/ 2 h 171"/>
              <a:gd name="T14" fmla="*/ 112 w 238"/>
              <a:gd name="T15" fmla="*/ 0 h 171"/>
              <a:gd name="T16" fmla="*/ 123 w 238"/>
              <a:gd name="T17" fmla="*/ 0 h 171"/>
              <a:gd name="T18" fmla="*/ 140 w 238"/>
              <a:gd name="T19" fmla="*/ 2 h 171"/>
              <a:gd name="T20" fmla="*/ 160 w 238"/>
              <a:gd name="T21" fmla="*/ 8 h 171"/>
              <a:gd name="T22" fmla="*/ 181 w 238"/>
              <a:gd name="T23" fmla="*/ 18 h 171"/>
              <a:gd name="T24" fmla="*/ 200 w 238"/>
              <a:gd name="T25" fmla="*/ 33 h 171"/>
              <a:gd name="T26" fmla="*/ 218 w 238"/>
              <a:gd name="T27" fmla="*/ 56 h 171"/>
              <a:gd name="T28" fmla="*/ 231 w 238"/>
              <a:gd name="T29" fmla="*/ 86 h 171"/>
              <a:gd name="T30" fmla="*/ 238 w 238"/>
              <a:gd name="T31" fmla="*/ 124 h 171"/>
              <a:gd name="T32" fmla="*/ 238 w 238"/>
              <a:gd name="T33" fmla="*/ 171 h 171"/>
              <a:gd name="T34" fmla="*/ 233 w 238"/>
              <a:gd name="T35" fmla="*/ 171 h 171"/>
              <a:gd name="T36" fmla="*/ 222 w 238"/>
              <a:gd name="T37" fmla="*/ 171 h 171"/>
              <a:gd name="T38" fmla="*/ 208 w 238"/>
              <a:gd name="T39" fmla="*/ 171 h 171"/>
              <a:gd name="T40" fmla="*/ 192 w 238"/>
              <a:gd name="T41" fmla="*/ 171 h 171"/>
              <a:gd name="T42" fmla="*/ 174 w 238"/>
              <a:gd name="T43" fmla="*/ 171 h 171"/>
              <a:gd name="T44" fmla="*/ 154 w 238"/>
              <a:gd name="T45" fmla="*/ 171 h 171"/>
              <a:gd name="T46" fmla="*/ 132 w 238"/>
              <a:gd name="T47" fmla="*/ 171 h 171"/>
              <a:gd name="T48" fmla="*/ 112 w 238"/>
              <a:gd name="T49" fmla="*/ 170 h 171"/>
              <a:gd name="T50" fmla="*/ 90 w 238"/>
              <a:gd name="T51" fmla="*/ 170 h 171"/>
              <a:gd name="T52" fmla="*/ 70 w 238"/>
              <a:gd name="T53" fmla="*/ 170 h 171"/>
              <a:gd name="T54" fmla="*/ 51 w 238"/>
              <a:gd name="T55" fmla="*/ 170 h 171"/>
              <a:gd name="T56" fmla="*/ 34 w 238"/>
              <a:gd name="T57" fmla="*/ 170 h 171"/>
              <a:gd name="T58" fmla="*/ 21 w 238"/>
              <a:gd name="T59" fmla="*/ 170 h 171"/>
              <a:gd name="T60" fmla="*/ 9 w 238"/>
              <a:gd name="T61" fmla="*/ 170 h 171"/>
              <a:gd name="T62" fmla="*/ 2 w 238"/>
              <a:gd name="T63" fmla="*/ 170 h 171"/>
              <a:gd name="T64" fmla="*/ 0 w 238"/>
              <a:gd name="T65" fmla="*/ 170 h 171"/>
              <a:gd name="T66" fmla="*/ 0 w 238"/>
              <a:gd name="T67" fmla="*/ 166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71">
                <a:moveTo>
                  <a:pt x="0" y="166"/>
                </a:moveTo>
                <a:lnTo>
                  <a:pt x="5" y="111"/>
                </a:lnTo>
                <a:lnTo>
                  <a:pt x="16" y="69"/>
                </a:lnTo>
                <a:lnTo>
                  <a:pt x="33" y="40"/>
                </a:lnTo>
                <a:lnTo>
                  <a:pt x="53" y="19"/>
                </a:lnTo>
                <a:lnTo>
                  <a:pt x="75" y="8"/>
                </a:lnTo>
                <a:lnTo>
                  <a:pt x="94" y="2"/>
                </a:lnTo>
                <a:lnTo>
                  <a:pt x="112" y="0"/>
                </a:lnTo>
                <a:lnTo>
                  <a:pt x="123" y="0"/>
                </a:lnTo>
                <a:lnTo>
                  <a:pt x="140" y="2"/>
                </a:lnTo>
                <a:lnTo>
                  <a:pt x="160" y="8"/>
                </a:lnTo>
                <a:lnTo>
                  <a:pt x="181" y="18"/>
                </a:lnTo>
                <a:lnTo>
                  <a:pt x="200" y="33"/>
                </a:lnTo>
                <a:lnTo>
                  <a:pt x="218" y="56"/>
                </a:lnTo>
                <a:lnTo>
                  <a:pt x="231" y="86"/>
                </a:lnTo>
                <a:lnTo>
                  <a:pt x="238" y="124"/>
                </a:lnTo>
                <a:lnTo>
                  <a:pt x="238" y="171"/>
                </a:lnTo>
                <a:lnTo>
                  <a:pt x="233" y="171"/>
                </a:lnTo>
                <a:lnTo>
                  <a:pt x="222" y="171"/>
                </a:lnTo>
                <a:lnTo>
                  <a:pt x="208" y="171"/>
                </a:lnTo>
                <a:lnTo>
                  <a:pt x="192" y="171"/>
                </a:lnTo>
                <a:lnTo>
                  <a:pt x="174" y="171"/>
                </a:lnTo>
                <a:lnTo>
                  <a:pt x="154" y="171"/>
                </a:lnTo>
                <a:lnTo>
                  <a:pt x="132" y="171"/>
                </a:lnTo>
                <a:lnTo>
                  <a:pt x="112" y="170"/>
                </a:lnTo>
                <a:lnTo>
                  <a:pt x="90" y="170"/>
                </a:lnTo>
                <a:lnTo>
                  <a:pt x="70" y="170"/>
                </a:lnTo>
                <a:lnTo>
                  <a:pt x="51" y="170"/>
                </a:lnTo>
                <a:lnTo>
                  <a:pt x="34" y="170"/>
                </a:lnTo>
                <a:lnTo>
                  <a:pt x="21" y="170"/>
                </a:lnTo>
                <a:lnTo>
                  <a:pt x="9" y="170"/>
                </a:lnTo>
                <a:lnTo>
                  <a:pt x="2" y="170"/>
                </a:lnTo>
                <a:lnTo>
                  <a:pt x="0" y="170"/>
                </a:lnTo>
                <a:lnTo>
                  <a:pt x="0" y="166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2" name="Freeform 34"/>
          <p:cNvSpPr>
            <a:spLocks/>
          </p:cNvSpPr>
          <p:nvPr/>
        </p:nvSpPr>
        <p:spPr bwMode="auto">
          <a:xfrm>
            <a:off x="4349750" y="2720975"/>
            <a:ext cx="153988" cy="152400"/>
          </a:xfrm>
          <a:custGeom>
            <a:avLst/>
            <a:gdLst>
              <a:gd name="T0" fmla="*/ 97 w 194"/>
              <a:gd name="T1" fmla="*/ 192 h 192"/>
              <a:gd name="T2" fmla="*/ 77 w 194"/>
              <a:gd name="T3" fmla="*/ 190 h 192"/>
              <a:gd name="T4" fmla="*/ 59 w 194"/>
              <a:gd name="T5" fmla="*/ 184 h 192"/>
              <a:gd name="T6" fmla="*/ 43 w 194"/>
              <a:gd name="T7" fmla="*/ 176 h 192"/>
              <a:gd name="T8" fmla="*/ 29 w 194"/>
              <a:gd name="T9" fmla="*/ 164 h 192"/>
              <a:gd name="T10" fmla="*/ 16 w 194"/>
              <a:gd name="T11" fmla="*/ 149 h 192"/>
              <a:gd name="T12" fmla="*/ 8 w 194"/>
              <a:gd name="T13" fmla="*/ 133 h 192"/>
              <a:gd name="T14" fmla="*/ 2 w 194"/>
              <a:gd name="T15" fmla="*/ 116 h 192"/>
              <a:gd name="T16" fmla="*/ 0 w 194"/>
              <a:gd name="T17" fmla="*/ 97 h 192"/>
              <a:gd name="T18" fmla="*/ 2 w 194"/>
              <a:gd name="T19" fmla="*/ 77 h 192"/>
              <a:gd name="T20" fmla="*/ 8 w 194"/>
              <a:gd name="T21" fmla="*/ 59 h 192"/>
              <a:gd name="T22" fmla="*/ 16 w 194"/>
              <a:gd name="T23" fmla="*/ 43 h 192"/>
              <a:gd name="T24" fmla="*/ 29 w 194"/>
              <a:gd name="T25" fmla="*/ 28 h 192"/>
              <a:gd name="T26" fmla="*/ 43 w 194"/>
              <a:gd name="T27" fmla="*/ 16 h 192"/>
              <a:gd name="T28" fmla="*/ 59 w 194"/>
              <a:gd name="T29" fmla="*/ 8 h 192"/>
              <a:gd name="T30" fmla="*/ 77 w 194"/>
              <a:gd name="T31" fmla="*/ 2 h 192"/>
              <a:gd name="T32" fmla="*/ 97 w 194"/>
              <a:gd name="T33" fmla="*/ 0 h 192"/>
              <a:gd name="T34" fmla="*/ 116 w 194"/>
              <a:gd name="T35" fmla="*/ 2 h 192"/>
              <a:gd name="T36" fmla="*/ 135 w 194"/>
              <a:gd name="T37" fmla="*/ 8 h 192"/>
              <a:gd name="T38" fmla="*/ 151 w 194"/>
              <a:gd name="T39" fmla="*/ 16 h 192"/>
              <a:gd name="T40" fmla="*/ 165 w 194"/>
              <a:gd name="T41" fmla="*/ 28 h 192"/>
              <a:gd name="T42" fmla="*/ 177 w 194"/>
              <a:gd name="T43" fmla="*/ 43 h 192"/>
              <a:gd name="T44" fmla="*/ 185 w 194"/>
              <a:gd name="T45" fmla="*/ 59 h 192"/>
              <a:gd name="T46" fmla="*/ 191 w 194"/>
              <a:gd name="T47" fmla="*/ 77 h 192"/>
              <a:gd name="T48" fmla="*/ 194 w 194"/>
              <a:gd name="T49" fmla="*/ 97 h 192"/>
              <a:gd name="T50" fmla="*/ 191 w 194"/>
              <a:gd name="T51" fmla="*/ 116 h 192"/>
              <a:gd name="T52" fmla="*/ 185 w 194"/>
              <a:gd name="T53" fmla="*/ 133 h 192"/>
              <a:gd name="T54" fmla="*/ 177 w 194"/>
              <a:gd name="T55" fmla="*/ 149 h 192"/>
              <a:gd name="T56" fmla="*/ 165 w 194"/>
              <a:gd name="T57" fmla="*/ 164 h 192"/>
              <a:gd name="T58" fmla="*/ 151 w 194"/>
              <a:gd name="T59" fmla="*/ 176 h 192"/>
              <a:gd name="T60" fmla="*/ 135 w 194"/>
              <a:gd name="T61" fmla="*/ 184 h 192"/>
              <a:gd name="T62" fmla="*/ 116 w 194"/>
              <a:gd name="T63" fmla="*/ 190 h 192"/>
              <a:gd name="T64" fmla="*/ 97 w 194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4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9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9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5" y="8"/>
                </a:lnTo>
                <a:lnTo>
                  <a:pt x="151" y="16"/>
                </a:lnTo>
                <a:lnTo>
                  <a:pt x="165" y="28"/>
                </a:lnTo>
                <a:lnTo>
                  <a:pt x="177" y="43"/>
                </a:lnTo>
                <a:lnTo>
                  <a:pt x="185" y="59"/>
                </a:lnTo>
                <a:lnTo>
                  <a:pt x="191" y="77"/>
                </a:lnTo>
                <a:lnTo>
                  <a:pt x="194" y="97"/>
                </a:lnTo>
                <a:lnTo>
                  <a:pt x="191" y="116"/>
                </a:lnTo>
                <a:lnTo>
                  <a:pt x="185" y="133"/>
                </a:lnTo>
                <a:lnTo>
                  <a:pt x="177" y="149"/>
                </a:lnTo>
                <a:lnTo>
                  <a:pt x="165" y="164"/>
                </a:lnTo>
                <a:lnTo>
                  <a:pt x="151" y="176"/>
                </a:lnTo>
                <a:lnTo>
                  <a:pt x="135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3" name="Freeform 35"/>
          <p:cNvSpPr>
            <a:spLocks/>
          </p:cNvSpPr>
          <p:nvPr/>
        </p:nvSpPr>
        <p:spPr bwMode="auto">
          <a:xfrm>
            <a:off x="3535363" y="2720975"/>
            <a:ext cx="152400" cy="152400"/>
          </a:xfrm>
          <a:custGeom>
            <a:avLst/>
            <a:gdLst>
              <a:gd name="T0" fmla="*/ 97 w 192"/>
              <a:gd name="T1" fmla="*/ 192 h 192"/>
              <a:gd name="T2" fmla="*/ 77 w 192"/>
              <a:gd name="T3" fmla="*/ 190 h 192"/>
              <a:gd name="T4" fmla="*/ 59 w 192"/>
              <a:gd name="T5" fmla="*/ 184 h 192"/>
              <a:gd name="T6" fmla="*/ 43 w 192"/>
              <a:gd name="T7" fmla="*/ 176 h 192"/>
              <a:gd name="T8" fmla="*/ 28 w 192"/>
              <a:gd name="T9" fmla="*/ 164 h 192"/>
              <a:gd name="T10" fmla="*/ 16 w 192"/>
              <a:gd name="T11" fmla="*/ 149 h 192"/>
              <a:gd name="T12" fmla="*/ 8 w 192"/>
              <a:gd name="T13" fmla="*/ 133 h 192"/>
              <a:gd name="T14" fmla="*/ 2 w 192"/>
              <a:gd name="T15" fmla="*/ 116 h 192"/>
              <a:gd name="T16" fmla="*/ 0 w 192"/>
              <a:gd name="T17" fmla="*/ 97 h 192"/>
              <a:gd name="T18" fmla="*/ 2 w 192"/>
              <a:gd name="T19" fmla="*/ 77 h 192"/>
              <a:gd name="T20" fmla="*/ 8 w 192"/>
              <a:gd name="T21" fmla="*/ 59 h 192"/>
              <a:gd name="T22" fmla="*/ 16 w 192"/>
              <a:gd name="T23" fmla="*/ 43 h 192"/>
              <a:gd name="T24" fmla="*/ 28 w 192"/>
              <a:gd name="T25" fmla="*/ 28 h 192"/>
              <a:gd name="T26" fmla="*/ 43 w 192"/>
              <a:gd name="T27" fmla="*/ 16 h 192"/>
              <a:gd name="T28" fmla="*/ 59 w 192"/>
              <a:gd name="T29" fmla="*/ 8 h 192"/>
              <a:gd name="T30" fmla="*/ 77 w 192"/>
              <a:gd name="T31" fmla="*/ 2 h 192"/>
              <a:gd name="T32" fmla="*/ 97 w 192"/>
              <a:gd name="T33" fmla="*/ 0 h 192"/>
              <a:gd name="T34" fmla="*/ 116 w 192"/>
              <a:gd name="T35" fmla="*/ 2 h 192"/>
              <a:gd name="T36" fmla="*/ 134 w 192"/>
              <a:gd name="T37" fmla="*/ 8 h 192"/>
              <a:gd name="T38" fmla="*/ 150 w 192"/>
              <a:gd name="T39" fmla="*/ 16 h 192"/>
              <a:gd name="T40" fmla="*/ 165 w 192"/>
              <a:gd name="T41" fmla="*/ 28 h 192"/>
              <a:gd name="T42" fmla="*/ 176 w 192"/>
              <a:gd name="T43" fmla="*/ 43 h 192"/>
              <a:gd name="T44" fmla="*/ 185 w 192"/>
              <a:gd name="T45" fmla="*/ 59 h 192"/>
              <a:gd name="T46" fmla="*/ 190 w 192"/>
              <a:gd name="T47" fmla="*/ 77 h 192"/>
              <a:gd name="T48" fmla="*/ 192 w 192"/>
              <a:gd name="T49" fmla="*/ 97 h 192"/>
              <a:gd name="T50" fmla="*/ 190 w 192"/>
              <a:gd name="T51" fmla="*/ 116 h 192"/>
              <a:gd name="T52" fmla="*/ 185 w 192"/>
              <a:gd name="T53" fmla="*/ 133 h 192"/>
              <a:gd name="T54" fmla="*/ 176 w 192"/>
              <a:gd name="T55" fmla="*/ 149 h 192"/>
              <a:gd name="T56" fmla="*/ 165 w 192"/>
              <a:gd name="T57" fmla="*/ 164 h 192"/>
              <a:gd name="T58" fmla="*/ 150 w 192"/>
              <a:gd name="T59" fmla="*/ 176 h 192"/>
              <a:gd name="T60" fmla="*/ 134 w 192"/>
              <a:gd name="T61" fmla="*/ 184 h 192"/>
              <a:gd name="T62" fmla="*/ 116 w 192"/>
              <a:gd name="T63" fmla="*/ 190 h 192"/>
              <a:gd name="T64" fmla="*/ 97 w 192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2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8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8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4" y="8"/>
                </a:lnTo>
                <a:lnTo>
                  <a:pt x="150" y="16"/>
                </a:lnTo>
                <a:lnTo>
                  <a:pt x="165" y="28"/>
                </a:lnTo>
                <a:lnTo>
                  <a:pt x="176" y="43"/>
                </a:lnTo>
                <a:lnTo>
                  <a:pt x="185" y="59"/>
                </a:lnTo>
                <a:lnTo>
                  <a:pt x="190" y="77"/>
                </a:lnTo>
                <a:lnTo>
                  <a:pt x="192" y="97"/>
                </a:lnTo>
                <a:lnTo>
                  <a:pt x="190" y="116"/>
                </a:lnTo>
                <a:lnTo>
                  <a:pt x="185" y="133"/>
                </a:lnTo>
                <a:lnTo>
                  <a:pt x="176" y="149"/>
                </a:lnTo>
                <a:lnTo>
                  <a:pt x="165" y="164"/>
                </a:lnTo>
                <a:lnTo>
                  <a:pt x="150" y="176"/>
                </a:lnTo>
                <a:lnTo>
                  <a:pt x="134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4" name="Freeform 36"/>
          <p:cNvSpPr>
            <a:spLocks/>
          </p:cNvSpPr>
          <p:nvPr/>
        </p:nvSpPr>
        <p:spPr bwMode="auto">
          <a:xfrm>
            <a:off x="3503613" y="2438400"/>
            <a:ext cx="620712" cy="358775"/>
          </a:xfrm>
          <a:custGeom>
            <a:avLst/>
            <a:gdLst>
              <a:gd name="T0" fmla="*/ 781 w 781"/>
              <a:gd name="T1" fmla="*/ 119 h 453"/>
              <a:gd name="T2" fmla="*/ 227 w 781"/>
              <a:gd name="T3" fmla="*/ 91 h 453"/>
              <a:gd name="T4" fmla="*/ 249 w 781"/>
              <a:gd name="T5" fmla="*/ 54 h 453"/>
              <a:gd name="T6" fmla="*/ 278 w 781"/>
              <a:gd name="T7" fmla="*/ 37 h 453"/>
              <a:gd name="T8" fmla="*/ 308 w 781"/>
              <a:gd name="T9" fmla="*/ 31 h 453"/>
              <a:gd name="T10" fmla="*/ 329 w 781"/>
              <a:gd name="T11" fmla="*/ 31 h 453"/>
              <a:gd name="T12" fmla="*/ 369 w 781"/>
              <a:gd name="T13" fmla="*/ 31 h 453"/>
              <a:gd name="T14" fmla="*/ 429 w 781"/>
              <a:gd name="T15" fmla="*/ 31 h 453"/>
              <a:gd name="T16" fmla="*/ 502 w 781"/>
              <a:gd name="T17" fmla="*/ 31 h 453"/>
              <a:gd name="T18" fmla="*/ 579 w 781"/>
              <a:gd name="T19" fmla="*/ 31 h 453"/>
              <a:gd name="T20" fmla="*/ 653 w 781"/>
              <a:gd name="T21" fmla="*/ 31 h 453"/>
              <a:gd name="T22" fmla="*/ 713 w 781"/>
              <a:gd name="T23" fmla="*/ 31 h 453"/>
              <a:gd name="T24" fmla="*/ 753 w 781"/>
              <a:gd name="T25" fmla="*/ 31 h 453"/>
              <a:gd name="T26" fmla="*/ 759 w 781"/>
              <a:gd name="T27" fmla="*/ 22 h 453"/>
              <a:gd name="T28" fmla="*/ 745 w 781"/>
              <a:gd name="T29" fmla="*/ 3 h 453"/>
              <a:gd name="T30" fmla="*/ 724 w 781"/>
              <a:gd name="T31" fmla="*/ 0 h 453"/>
              <a:gd name="T32" fmla="*/ 680 w 781"/>
              <a:gd name="T33" fmla="*/ 0 h 453"/>
              <a:gd name="T34" fmla="*/ 609 w 781"/>
              <a:gd name="T35" fmla="*/ 0 h 453"/>
              <a:gd name="T36" fmla="*/ 521 w 781"/>
              <a:gd name="T37" fmla="*/ 0 h 453"/>
              <a:gd name="T38" fmla="*/ 427 w 781"/>
              <a:gd name="T39" fmla="*/ 0 h 453"/>
              <a:gd name="T40" fmla="*/ 336 w 781"/>
              <a:gd name="T41" fmla="*/ 0 h 453"/>
              <a:gd name="T42" fmla="*/ 259 w 781"/>
              <a:gd name="T43" fmla="*/ 0 h 453"/>
              <a:gd name="T44" fmla="*/ 206 w 781"/>
              <a:gd name="T45" fmla="*/ 0 h 453"/>
              <a:gd name="T46" fmla="*/ 173 w 781"/>
              <a:gd name="T47" fmla="*/ 5 h 453"/>
              <a:gd name="T48" fmla="*/ 143 w 781"/>
              <a:gd name="T49" fmla="*/ 33 h 453"/>
              <a:gd name="T50" fmla="*/ 122 w 781"/>
              <a:gd name="T51" fmla="*/ 78 h 453"/>
              <a:gd name="T52" fmla="*/ 110 w 781"/>
              <a:gd name="T53" fmla="*/ 122 h 453"/>
              <a:gd name="T54" fmla="*/ 95 w 781"/>
              <a:gd name="T55" fmla="*/ 145 h 453"/>
              <a:gd name="T56" fmla="*/ 62 w 781"/>
              <a:gd name="T57" fmla="*/ 172 h 453"/>
              <a:gd name="T58" fmla="*/ 26 w 781"/>
              <a:gd name="T59" fmla="*/ 216 h 453"/>
              <a:gd name="T60" fmla="*/ 3 w 781"/>
              <a:gd name="T61" fmla="*/ 262 h 453"/>
              <a:gd name="T62" fmla="*/ 9 w 781"/>
              <a:gd name="T63" fmla="*/ 271 h 453"/>
              <a:gd name="T64" fmla="*/ 30 w 781"/>
              <a:gd name="T65" fmla="*/ 255 h 453"/>
              <a:gd name="T66" fmla="*/ 59 w 781"/>
              <a:gd name="T67" fmla="*/ 244 h 453"/>
              <a:gd name="T68" fmla="*/ 102 w 781"/>
              <a:gd name="T69" fmla="*/ 238 h 453"/>
              <a:gd name="T70" fmla="*/ 160 w 781"/>
              <a:gd name="T71" fmla="*/ 240 h 453"/>
              <a:gd name="T72" fmla="*/ 208 w 781"/>
              <a:gd name="T73" fmla="*/ 254 h 453"/>
              <a:gd name="T74" fmla="*/ 247 w 781"/>
              <a:gd name="T75" fmla="*/ 277 h 453"/>
              <a:gd name="T76" fmla="*/ 277 w 781"/>
              <a:gd name="T77" fmla="*/ 307 h 453"/>
              <a:gd name="T78" fmla="*/ 299 w 781"/>
              <a:gd name="T79" fmla="*/ 340 h 453"/>
              <a:gd name="T80" fmla="*/ 315 w 781"/>
              <a:gd name="T81" fmla="*/ 376 h 453"/>
              <a:gd name="T82" fmla="*/ 325 w 781"/>
              <a:gd name="T83" fmla="*/ 410 h 453"/>
              <a:gd name="T84" fmla="*/ 329 w 781"/>
              <a:gd name="T85" fmla="*/ 440 h 453"/>
              <a:gd name="T86" fmla="*/ 690 w 781"/>
              <a:gd name="T87" fmla="*/ 453 h 453"/>
              <a:gd name="T88" fmla="*/ 671 w 781"/>
              <a:gd name="T89" fmla="*/ 429 h 453"/>
              <a:gd name="T90" fmla="*/ 654 w 781"/>
              <a:gd name="T91" fmla="*/ 395 h 453"/>
              <a:gd name="T92" fmla="*/ 646 w 781"/>
              <a:gd name="T93" fmla="*/ 355 h 453"/>
              <a:gd name="T94" fmla="*/ 655 w 781"/>
              <a:gd name="T95" fmla="*/ 308 h 453"/>
              <a:gd name="T96" fmla="*/ 682 w 781"/>
              <a:gd name="T97" fmla="*/ 265 h 453"/>
              <a:gd name="T98" fmla="*/ 716 w 781"/>
              <a:gd name="T99" fmla="*/ 239 h 453"/>
              <a:gd name="T100" fmla="*/ 751 w 781"/>
              <a:gd name="T101" fmla="*/ 225 h 453"/>
              <a:gd name="T102" fmla="*/ 781 w 781"/>
              <a:gd name="T103" fmla="*/ 224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81" h="453">
                <a:moveTo>
                  <a:pt x="781" y="224"/>
                </a:moveTo>
                <a:lnTo>
                  <a:pt x="781" y="119"/>
                </a:lnTo>
                <a:lnTo>
                  <a:pt x="222" y="119"/>
                </a:lnTo>
                <a:lnTo>
                  <a:pt x="227" y="91"/>
                </a:lnTo>
                <a:lnTo>
                  <a:pt x="236" y="69"/>
                </a:lnTo>
                <a:lnTo>
                  <a:pt x="249" y="54"/>
                </a:lnTo>
                <a:lnTo>
                  <a:pt x="264" y="43"/>
                </a:lnTo>
                <a:lnTo>
                  <a:pt x="278" y="37"/>
                </a:lnTo>
                <a:lnTo>
                  <a:pt x="295" y="32"/>
                </a:lnTo>
                <a:lnTo>
                  <a:pt x="308" y="31"/>
                </a:lnTo>
                <a:lnTo>
                  <a:pt x="320" y="31"/>
                </a:lnTo>
                <a:lnTo>
                  <a:pt x="329" y="31"/>
                </a:lnTo>
                <a:lnTo>
                  <a:pt x="346" y="31"/>
                </a:lnTo>
                <a:lnTo>
                  <a:pt x="369" y="31"/>
                </a:lnTo>
                <a:lnTo>
                  <a:pt x="397" y="31"/>
                </a:lnTo>
                <a:lnTo>
                  <a:pt x="429" y="31"/>
                </a:lnTo>
                <a:lnTo>
                  <a:pt x="465" y="31"/>
                </a:lnTo>
                <a:lnTo>
                  <a:pt x="502" y="31"/>
                </a:lnTo>
                <a:lnTo>
                  <a:pt x="541" y="31"/>
                </a:lnTo>
                <a:lnTo>
                  <a:pt x="579" y="31"/>
                </a:lnTo>
                <a:lnTo>
                  <a:pt x="617" y="31"/>
                </a:lnTo>
                <a:lnTo>
                  <a:pt x="653" y="31"/>
                </a:lnTo>
                <a:lnTo>
                  <a:pt x="685" y="31"/>
                </a:lnTo>
                <a:lnTo>
                  <a:pt x="713" y="31"/>
                </a:lnTo>
                <a:lnTo>
                  <a:pt x="736" y="31"/>
                </a:lnTo>
                <a:lnTo>
                  <a:pt x="753" y="31"/>
                </a:lnTo>
                <a:lnTo>
                  <a:pt x="763" y="31"/>
                </a:lnTo>
                <a:lnTo>
                  <a:pt x="759" y="22"/>
                </a:lnTo>
                <a:lnTo>
                  <a:pt x="753" y="11"/>
                </a:lnTo>
                <a:lnTo>
                  <a:pt x="745" y="3"/>
                </a:lnTo>
                <a:lnTo>
                  <a:pt x="732" y="0"/>
                </a:lnTo>
                <a:lnTo>
                  <a:pt x="724" y="0"/>
                </a:lnTo>
                <a:lnTo>
                  <a:pt x="706" y="0"/>
                </a:lnTo>
                <a:lnTo>
                  <a:pt x="680" y="0"/>
                </a:lnTo>
                <a:lnTo>
                  <a:pt x="647" y="0"/>
                </a:lnTo>
                <a:lnTo>
                  <a:pt x="609" y="0"/>
                </a:lnTo>
                <a:lnTo>
                  <a:pt x="566" y="0"/>
                </a:lnTo>
                <a:lnTo>
                  <a:pt x="521" y="0"/>
                </a:lnTo>
                <a:lnTo>
                  <a:pt x="474" y="0"/>
                </a:lnTo>
                <a:lnTo>
                  <a:pt x="427" y="0"/>
                </a:lnTo>
                <a:lnTo>
                  <a:pt x="380" y="0"/>
                </a:lnTo>
                <a:lnTo>
                  <a:pt x="336" y="0"/>
                </a:lnTo>
                <a:lnTo>
                  <a:pt x="295" y="0"/>
                </a:lnTo>
                <a:lnTo>
                  <a:pt x="259" y="0"/>
                </a:lnTo>
                <a:lnTo>
                  <a:pt x="228" y="0"/>
                </a:lnTo>
                <a:lnTo>
                  <a:pt x="206" y="0"/>
                </a:lnTo>
                <a:lnTo>
                  <a:pt x="191" y="0"/>
                </a:lnTo>
                <a:lnTo>
                  <a:pt x="173" y="5"/>
                </a:lnTo>
                <a:lnTo>
                  <a:pt x="156" y="16"/>
                </a:lnTo>
                <a:lnTo>
                  <a:pt x="143" y="33"/>
                </a:lnTo>
                <a:lnTo>
                  <a:pt x="131" y="54"/>
                </a:lnTo>
                <a:lnTo>
                  <a:pt x="122" y="78"/>
                </a:lnTo>
                <a:lnTo>
                  <a:pt x="115" y="101"/>
                </a:lnTo>
                <a:lnTo>
                  <a:pt x="110" y="122"/>
                </a:lnTo>
                <a:lnTo>
                  <a:pt x="109" y="140"/>
                </a:lnTo>
                <a:lnTo>
                  <a:pt x="95" y="145"/>
                </a:lnTo>
                <a:lnTo>
                  <a:pt x="79" y="156"/>
                </a:lnTo>
                <a:lnTo>
                  <a:pt x="62" y="172"/>
                </a:lnTo>
                <a:lnTo>
                  <a:pt x="44" y="193"/>
                </a:lnTo>
                <a:lnTo>
                  <a:pt x="26" y="216"/>
                </a:lnTo>
                <a:lnTo>
                  <a:pt x="12" y="239"/>
                </a:lnTo>
                <a:lnTo>
                  <a:pt x="3" y="262"/>
                </a:lnTo>
                <a:lnTo>
                  <a:pt x="0" y="280"/>
                </a:lnTo>
                <a:lnTo>
                  <a:pt x="9" y="271"/>
                </a:lnTo>
                <a:lnTo>
                  <a:pt x="18" y="263"/>
                </a:lnTo>
                <a:lnTo>
                  <a:pt x="30" y="255"/>
                </a:lnTo>
                <a:lnTo>
                  <a:pt x="42" y="248"/>
                </a:lnTo>
                <a:lnTo>
                  <a:pt x="59" y="244"/>
                </a:lnTo>
                <a:lnTo>
                  <a:pt x="78" y="240"/>
                </a:lnTo>
                <a:lnTo>
                  <a:pt x="102" y="238"/>
                </a:lnTo>
                <a:lnTo>
                  <a:pt x="131" y="238"/>
                </a:lnTo>
                <a:lnTo>
                  <a:pt x="160" y="240"/>
                </a:lnTo>
                <a:lnTo>
                  <a:pt x="185" y="246"/>
                </a:lnTo>
                <a:lnTo>
                  <a:pt x="208" y="254"/>
                </a:lnTo>
                <a:lnTo>
                  <a:pt x="229" y="264"/>
                </a:lnTo>
                <a:lnTo>
                  <a:pt x="247" y="277"/>
                </a:lnTo>
                <a:lnTo>
                  <a:pt x="264" y="291"/>
                </a:lnTo>
                <a:lnTo>
                  <a:pt x="277" y="307"/>
                </a:lnTo>
                <a:lnTo>
                  <a:pt x="289" y="323"/>
                </a:lnTo>
                <a:lnTo>
                  <a:pt x="299" y="340"/>
                </a:lnTo>
                <a:lnTo>
                  <a:pt x="308" y="358"/>
                </a:lnTo>
                <a:lnTo>
                  <a:pt x="315" y="376"/>
                </a:lnTo>
                <a:lnTo>
                  <a:pt x="320" y="393"/>
                </a:lnTo>
                <a:lnTo>
                  <a:pt x="325" y="410"/>
                </a:lnTo>
                <a:lnTo>
                  <a:pt x="327" y="425"/>
                </a:lnTo>
                <a:lnTo>
                  <a:pt x="329" y="440"/>
                </a:lnTo>
                <a:lnTo>
                  <a:pt x="329" y="453"/>
                </a:lnTo>
                <a:lnTo>
                  <a:pt x="690" y="453"/>
                </a:lnTo>
                <a:lnTo>
                  <a:pt x="680" y="441"/>
                </a:lnTo>
                <a:lnTo>
                  <a:pt x="671" y="429"/>
                </a:lnTo>
                <a:lnTo>
                  <a:pt x="662" y="412"/>
                </a:lnTo>
                <a:lnTo>
                  <a:pt x="654" y="395"/>
                </a:lnTo>
                <a:lnTo>
                  <a:pt x="648" y="376"/>
                </a:lnTo>
                <a:lnTo>
                  <a:pt x="646" y="355"/>
                </a:lnTo>
                <a:lnTo>
                  <a:pt x="648" y="332"/>
                </a:lnTo>
                <a:lnTo>
                  <a:pt x="655" y="308"/>
                </a:lnTo>
                <a:lnTo>
                  <a:pt x="667" y="285"/>
                </a:lnTo>
                <a:lnTo>
                  <a:pt x="682" y="265"/>
                </a:lnTo>
                <a:lnTo>
                  <a:pt x="698" y="250"/>
                </a:lnTo>
                <a:lnTo>
                  <a:pt x="716" y="239"/>
                </a:lnTo>
                <a:lnTo>
                  <a:pt x="733" y="231"/>
                </a:lnTo>
                <a:lnTo>
                  <a:pt x="751" y="225"/>
                </a:lnTo>
                <a:lnTo>
                  <a:pt x="767" y="223"/>
                </a:lnTo>
                <a:lnTo>
                  <a:pt x="781" y="224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5" name="Freeform 37"/>
          <p:cNvSpPr>
            <a:spLocks/>
          </p:cNvSpPr>
          <p:nvPr/>
        </p:nvSpPr>
        <p:spPr bwMode="auto">
          <a:xfrm>
            <a:off x="4022725" y="2463800"/>
            <a:ext cx="52388" cy="69850"/>
          </a:xfrm>
          <a:custGeom>
            <a:avLst/>
            <a:gdLst>
              <a:gd name="T0" fmla="*/ 47 w 67"/>
              <a:gd name="T1" fmla="*/ 88 h 88"/>
              <a:gd name="T2" fmla="*/ 0 w 67"/>
              <a:gd name="T3" fmla="*/ 0 h 88"/>
              <a:gd name="T4" fmla="*/ 19 w 67"/>
              <a:gd name="T5" fmla="*/ 0 h 88"/>
              <a:gd name="T6" fmla="*/ 67 w 67"/>
              <a:gd name="T7" fmla="*/ 88 h 88"/>
              <a:gd name="T8" fmla="*/ 47 w 67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88">
                <a:moveTo>
                  <a:pt x="47" y="88"/>
                </a:moveTo>
                <a:lnTo>
                  <a:pt x="0" y="0"/>
                </a:lnTo>
                <a:lnTo>
                  <a:pt x="19" y="0"/>
                </a:lnTo>
                <a:lnTo>
                  <a:pt x="67" y="88"/>
                </a:lnTo>
                <a:lnTo>
                  <a:pt x="47" y="8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6" name="Freeform 38"/>
          <p:cNvSpPr>
            <a:spLocks/>
          </p:cNvSpPr>
          <p:nvPr/>
        </p:nvSpPr>
        <p:spPr bwMode="auto">
          <a:xfrm>
            <a:off x="4097338" y="2463800"/>
            <a:ext cx="50800" cy="71438"/>
          </a:xfrm>
          <a:custGeom>
            <a:avLst/>
            <a:gdLst>
              <a:gd name="T0" fmla="*/ 49 w 65"/>
              <a:gd name="T1" fmla="*/ 91 h 91"/>
              <a:gd name="T2" fmla="*/ 0 w 65"/>
              <a:gd name="T3" fmla="*/ 0 h 91"/>
              <a:gd name="T4" fmla="*/ 15 w 65"/>
              <a:gd name="T5" fmla="*/ 0 h 91"/>
              <a:gd name="T6" fmla="*/ 65 w 65"/>
              <a:gd name="T7" fmla="*/ 91 h 91"/>
              <a:gd name="T8" fmla="*/ 49 w 65"/>
              <a:gd name="T9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91">
                <a:moveTo>
                  <a:pt x="49" y="91"/>
                </a:moveTo>
                <a:lnTo>
                  <a:pt x="0" y="0"/>
                </a:lnTo>
                <a:lnTo>
                  <a:pt x="15" y="0"/>
                </a:lnTo>
                <a:lnTo>
                  <a:pt x="65" y="91"/>
                </a:lnTo>
                <a:lnTo>
                  <a:pt x="49" y="91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7" name="Freeform 39"/>
          <p:cNvSpPr>
            <a:spLocks/>
          </p:cNvSpPr>
          <p:nvPr/>
        </p:nvSpPr>
        <p:spPr bwMode="auto">
          <a:xfrm>
            <a:off x="3770313" y="2463800"/>
            <a:ext cx="58737" cy="69850"/>
          </a:xfrm>
          <a:custGeom>
            <a:avLst/>
            <a:gdLst>
              <a:gd name="T0" fmla="*/ 48 w 74"/>
              <a:gd name="T1" fmla="*/ 88 h 88"/>
              <a:gd name="T2" fmla="*/ 0 w 74"/>
              <a:gd name="T3" fmla="*/ 0 h 88"/>
              <a:gd name="T4" fmla="*/ 25 w 74"/>
              <a:gd name="T5" fmla="*/ 0 h 88"/>
              <a:gd name="T6" fmla="*/ 74 w 74"/>
              <a:gd name="T7" fmla="*/ 88 h 88"/>
              <a:gd name="T8" fmla="*/ 48 w 74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88">
                <a:moveTo>
                  <a:pt x="48" y="88"/>
                </a:moveTo>
                <a:lnTo>
                  <a:pt x="0" y="0"/>
                </a:lnTo>
                <a:lnTo>
                  <a:pt x="25" y="0"/>
                </a:lnTo>
                <a:lnTo>
                  <a:pt x="74" y="88"/>
                </a:lnTo>
                <a:lnTo>
                  <a:pt x="48" y="88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8" name="Freeform 40"/>
          <p:cNvSpPr>
            <a:spLocks/>
          </p:cNvSpPr>
          <p:nvPr/>
        </p:nvSpPr>
        <p:spPr bwMode="auto">
          <a:xfrm>
            <a:off x="3429000" y="2641600"/>
            <a:ext cx="1154113" cy="206375"/>
          </a:xfrm>
          <a:custGeom>
            <a:avLst/>
            <a:gdLst>
              <a:gd name="T0" fmla="*/ 1408 w 1454"/>
              <a:gd name="T1" fmla="*/ 231 h 261"/>
              <a:gd name="T2" fmla="*/ 1400 w 1454"/>
              <a:gd name="T3" fmla="*/ 237 h 261"/>
              <a:gd name="T4" fmla="*/ 1379 w 1454"/>
              <a:gd name="T5" fmla="*/ 236 h 261"/>
              <a:gd name="T6" fmla="*/ 1362 w 1454"/>
              <a:gd name="T7" fmla="*/ 236 h 261"/>
              <a:gd name="T8" fmla="*/ 1367 w 1454"/>
              <a:gd name="T9" fmla="*/ 201 h 261"/>
              <a:gd name="T10" fmla="*/ 1349 w 1454"/>
              <a:gd name="T11" fmla="*/ 129 h 261"/>
              <a:gd name="T12" fmla="*/ 1257 w 1454"/>
              <a:gd name="T13" fmla="*/ 86 h 261"/>
              <a:gd name="T14" fmla="*/ 1210 w 1454"/>
              <a:gd name="T15" fmla="*/ 96 h 261"/>
              <a:gd name="T16" fmla="*/ 1149 w 1454"/>
              <a:gd name="T17" fmla="*/ 156 h 261"/>
              <a:gd name="T18" fmla="*/ 1116 w 1454"/>
              <a:gd name="T19" fmla="*/ 251 h 261"/>
              <a:gd name="T20" fmla="*/ 1067 w 1454"/>
              <a:gd name="T21" fmla="*/ 251 h 261"/>
              <a:gd name="T22" fmla="*/ 994 w 1454"/>
              <a:gd name="T23" fmla="*/ 251 h 261"/>
              <a:gd name="T24" fmla="*/ 906 w 1454"/>
              <a:gd name="T25" fmla="*/ 251 h 261"/>
              <a:gd name="T26" fmla="*/ 806 w 1454"/>
              <a:gd name="T27" fmla="*/ 252 h 261"/>
              <a:gd name="T28" fmla="*/ 703 w 1454"/>
              <a:gd name="T29" fmla="*/ 252 h 261"/>
              <a:gd name="T30" fmla="*/ 603 w 1454"/>
              <a:gd name="T31" fmla="*/ 252 h 261"/>
              <a:gd name="T32" fmla="*/ 511 w 1454"/>
              <a:gd name="T33" fmla="*/ 253 h 261"/>
              <a:gd name="T34" fmla="*/ 435 w 1454"/>
              <a:gd name="T35" fmla="*/ 253 h 261"/>
              <a:gd name="T36" fmla="*/ 379 w 1454"/>
              <a:gd name="T37" fmla="*/ 253 h 261"/>
              <a:gd name="T38" fmla="*/ 352 w 1454"/>
              <a:gd name="T39" fmla="*/ 253 h 261"/>
              <a:gd name="T40" fmla="*/ 342 w 1454"/>
              <a:gd name="T41" fmla="*/ 168 h 261"/>
              <a:gd name="T42" fmla="*/ 292 w 1454"/>
              <a:gd name="T43" fmla="*/ 100 h 261"/>
              <a:gd name="T44" fmla="*/ 234 w 1454"/>
              <a:gd name="T45" fmla="*/ 82 h 261"/>
              <a:gd name="T46" fmla="*/ 183 w 1454"/>
              <a:gd name="T47" fmla="*/ 91 h 261"/>
              <a:gd name="T48" fmla="*/ 126 w 1454"/>
              <a:gd name="T49" fmla="*/ 156 h 261"/>
              <a:gd name="T50" fmla="*/ 95 w 1454"/>
              <a:gd name="T51" fmla="*/ 261 h 261"/>
              <a:gd name="T52" fmla="*/ 57 w 1454"/>
              <a:gd name="T53" fmla="*/ 261 h 261"/>
              <a:gd name="T54" fmla="*/ 31 w 1454"/>
              <a:gd name="T55" fmla="*/ 261 h 261"/>
              <a:gd name="T56" fmla="*/ 6 w 1454"/>
              <a:gd name="T57" fmla="*/ 249 h 261"/>
              <a:gd name="T58" fmla="*/ 2 w 1454"/>
              <a:gd name="T59" fmla="*/ 210 h 261"/>
              <a:gd name="T60" fmla="*/ 26 w 1454"/>
              <a:gd name="T61" fmla="*/ 187 h 261"/>
              <a:gd name="T62" fmla="*/ 29 w 1454"/>
              <a:gd name="T63" fmla="*/ 161 h 261"/>
              <a:gd name="T64" fmla="*/ 41 w 1454"/>
              <a:gd name="T65" fmla="*/ 117 h 261"/>
              <a:gd name="T66" fmla="*/ 68 w 1454"/>
              <a:gd name="T67" fmla="*/ 68 h 261"/>
              <a:gd name="T68" fmla="*/ 114 w 1454"/>
              <a:gd name="T69" fmla="*/ 24 h 261"/>
              <a:gd name="T70" fmla="*/ 187 w 1454"/>
              <a:gd name="T71" fmla="*/ 1 h 261"/>
              <a:gd name="T72" fmla="*/ 274 w 1454"/>
              <a:gd name="T73" fmla="*/ 8 h 261"/>
              <a:gd name="T74" fmla="*/ 338 w 1454"/>
              <a:gd name="T75" fmla="*/ 42 h 261"/>
              <a:gd name="T76" fmla="*/ 377 w 1454"/>
              <a:gd name="T77" fmla="*/ 89 h 261"/>
              <a:gd name="T78" fmla="*/ 398 w 1454"/>
              <a:gd name="T79" fmla="*/ 142 h 261"/>
              <a:gd name="T80" fmla="*/ 406 w 1454"/>
              <a:gd name="T81" fmla="*/ 189 h 261"/>
              <a:gd name="T82" fmla="*/ 420 w 1454"/>
              <a:gd name="T83" fmla="*/ 212 h 261"/>
              <a:gd name="T84" fmla="*/ 490 w 1454"/>
              <a:gd name="T85" fmla="*/ 212 h 261"/>
              <a:gd name="T86" fmla="*/ 589 w 1454"/>
              <a:gd name="T87" fmla="*/ 212 h 261"/>
              <a:gd name="T88" fmla="*/ 692 w 1454"/>
              <a:gd name="T89" fmla="*/ 210 h 261"/>
              <a:gd name="T90" fmla="*/ 774 w 1454"/>
              <a:gd name="T91" fmla="*/ 210 h 261"/>
              <a:gd name="T92" fmla="*/ 808 w 1454"/>
              <a:gd name="T93" fmla="*/ 210 h 261"/>
              <a:gd name="T94" fmla="*/ 824 w 1454"/>
              <a:gd name="T95" fmla="*/ 218 h 261"/>
              <a:gd name="T96" fmla="*/ 848 w 1454"/>
              <a:gd name="T97" fmla="*/ 225 h 261"/>
              <a:gd name="T98" fmla="*/ 882 w 1454"/>
              <a:gd name="T99" fmla="*/ 228 h 261"/>
              <a:gd name="T100" fmla="*/ 930 w 1454"/>
              <a:gd name="T101" fmla="*/ 214 h 261"/>
              <a:gd name="T102" fmla="*/ 1006 w 1454"/>
              <a:gd name="T103" fmla="*/ 170 h 261"/>
              <a:gd name="T104" fmla="*/ 1074 w 1454"/>
              <a:gd name="T105" fmla="*/ 119 h 261"/>
              <a:gd name="T106" fmla="*/ 1119 w 1454"/>
              <a:gd name="T107" fmla="*/ 83 h 261"/>
              <a:gd name="T108" fmla="*/ 1160 w 1454"/>
              <a:gd name="T109" fmla="*/ 55 h 261"/>
              <a:gd name="T110" fmla="*/ 1199 w 1454"/>
              <a:gd name="T111" fmla="*/ 36 h 261"/>
              <a:gd name="T112" fmla="*/ 1238 w 1454"/>
              <a:gd name="T113" fmla="*/ 24 h 261"/>
              <a:gd name="T114" fmla="*/ 1287 w 1454"/>
              <a:gd name="T115" fmla="*/ 24 h 261"/>
              <a:gd name="T116" fmla="*/ 1355 w 1454"/>
              <a:gd name="T117" fmla="*/ 50 h 261"/>
              <a:gd name="T118" fmla="*/ 1406 w 1454"/>
              <a:gd name="T119" fmla="*/ 108 h 261"/>
              <a:gd name="T120" fmla="*/ 1454 w 1454"/>
              <a:gd name="T121" fmla="*/ 154 h 261"/>
              <a:gd name="T122" fmla="*/ 1443 w 1454"/>
              <a:gd name="T123" fmla="*/ 224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54" h="261">
                <a:moveTo>
                  <a:pt x="1410" y="224"/>
                </a:moveTo>
                <a:lnTo>
                  <a:pt x="1409" y="228"/>
                </a:lnTo>
                <a:lnTo>
                  <a:pt x="1408" y="231"/>
                </a:lnTo>
                <a:lnTo>
                  <a:pt x="1406" y="235"/>
                </a:lnTo>
                <a:lnTo>
                  <a:pt x="1405" y="237"/>
                </a:lnTo>
                <a:lnTo>
                  <a:pt x="1400" y="237"/>
                </a:lnTo>
                <a:lnTo>
                  <a:pt x="1394" y="237"/>
                </a:lnTo>
                <a:lnTo>
                  <a:pt x="1386" y="237"/>
                </a:lnTo>
                <a:lnTo>
                  <a:pt x="1379" y="236"/>
                </a:lnTo>
                <a:lnTo>
                  <a:pt x="1372" y="236"/>
                </a:lnTo>
                <a:lnTo>
                  <a:pt x="1366" y="236"/>
                </a:lnTo>
                <a:lnTo>
                  <a:pt x="1362" y="236"/>
                </a:lnTo>
                <a:lnTo>
                  <a:pt x="1360" y="236"/>
                </a:lnTo>
                <a:lnTo>
                  <a:pt x="1365" y="221"/>
                </a:lnTo>
                <a:lnTo>
                  <a:pt x="1367" y="201"/>
                </a:lnTo>
                <a:lnTo>
                  <a:pt x="1366" y="177"/>
                </a:lnTo>
                <a:lnTo>
                  <a:pt x="1360" y="153"/>
                </a:lnTo>
                <a:lnTo>
                  <a:pt x="1349" y="129"/>
                </a:lnTo>
                <a:lnTo>
                  <a:pt x="1328" y="108"/>
                </a:lnTo>
                <a:lnTo>
                  <a:pt x="1298" y="93"/>
                </a:lnTo>
                <a:lnTo>
                  <a:pt x="1257" y="86"/>
                </a:lnTo>
                <a:lnTo>
                  <a:pt x="1246" y="86"/>
                </a:lnTo>
                <a:lnTo>
                  <a:pt x="1229" y="89"/>
                </a:lnTo>
                <a:lnTo>
                  <a:pt x="1210" y="96"/>
                </a:lnTo>
                <a:lnTo>
                  <a:pt x="1188" y="108"/>
                </a:lnTo>
                <a:lnTo>
                  <a:pt x="1167" y="128"/>
                </a:lnTo>
                <a:lnTo>
                  <a:pt x="1149" y="156"/>
                </a:lnTo>
                <a:lnTo>
                  <a:pt x="1134" y="198"/>
                </a:lnTo>
                <a:lnTo>
                  <a:pt x="1127" y="251"/>
                </a:lnTo>
                <a:lnTo>
                  <a:pt x="1116" y="251"/>
                </a:lnTo>
                <a:lnTo>
                  <a:pt x="1102" y="251"/>
                </a:lnTo>
                <a:lnTo>
                  <a:pt x="1086" y="251"/>
                </a:lnTo>
                <a:lnTo>
                  <a:pt x="1067" y="251"/>
                </a:lnTo>
                <a:lnTo>
                  <a:pt x="1045" y="251"/>
                </a:lnTo>
                <a:lnTo>
                  <a:pt x="1021" y="251"/>
                </a:lnTo>
                <a:lnTo>
                  <a:pt x="994" y="251"/>
                </a:lnTo>
                <a:lnTo>
                  <a:pt x="965" y="251"/>
                </a:lnTo>
                <a:lnTo>
                  <a:pt x="937" y="251"/>
                </a:lnTo>
                <a:lnTo>
                  <a:pt x="906" y="251"/>
                </a:lnTo>
                <a:lnTo>
                  <a:pt x="873" y="252"/>
                </a:lnTo>
                <a:lnTo>
                  <a:pt x="840" y="252"/>
                </a:lnTo>
                <a:lnTo>
                  <a:pt x="806" y="252"/>
                </a:lnTo>
                <a:lnTo>
                  <a:pt x="772" y="252"/>
                </a:lnTo>
                <a:lnTo>
                  <a:pt x="737" y="252"/>
                </a:lnTo>
                <a:lnTo>
                  <a:pt x="703" y="252"/>
                </a:lnTo>
                <a:lnTo>
                  <a:pt x="669" y="252"/>
                </a:lnTo>
                <a:lnTo>
                  <a:pt x="635" y="252"/>
                </a:lnTo>
                <a:lnTo>
                  <a:pt x="603" y="252"/>
                </a:lnTo>
                <a:lnTo>
                  <a:pt x="570" y="252"/>
                </a:lnTo>
                <a:lnTo>
                  <a:pt x="540" y="252"/>
                </a:lnTo>
                <a:lnTo>
                  <a:pt x="511" y="253"/>
                </a:lnTo>
                <a:lnTo>
                  <a:pt x="483" y="253"/>
                </a:lnTo>
                <a:lnTo>
                  <a:pt x="458" y="253"/>
                </a:lnTo>
                <a:lnTo>
                  <a:pt x="435" y="253"/>
                </a:lnTo>
                <a:lnTo>
                  <a:pt x="413" y="253"/>
                </a:lnTo>
                <a:lnTo>
                  <a:pt x="394" y="253"/>
                </a:lnTo>
                <a:lnTo>
                  <a:pt x="379" y="253"/>
                </a:lnTo>
                <a:lnTo>
                  <a:pt x="367" y="253"/>
                </a:lnTo>
                <a:lnTo>
                  <a:pt x="357" y="253"/>
                </a:lnTo>
                <a:lnTo>
                  <a:pt x="352" y="253"/>
                </a:lnTo>
                <a:lnTo>
                  <a:pt x="349" y="253"/>
                </a:lnTo>
                <a:lnTo>
                  <a:pt x="349" y="206"/>
                </a:lnTo>
                <a:lnTo>
                  <a:pt x="342" y="168"/>
                </a:lnTo>
                <a:lnTo>
                  <a:pt x="329" y="138"/>
                </a:lnTo>
                <a:lnTo>
                  <a:pt x="311" y="115"/>
                </a:lnTo>
                <a:lnTo>
                  <a:pt x="292" y="100"/>
                </a:lnTo>
                <a:lnTo>
                  <a:pt x="271" y="90"/>
                </a:lnTo>
                <a:lnTo>
                  <a:pt x="251" y="84"/>
                </a:lnTo>
                <a:lnTo>
                  <a:pt x="234" y="82"/>
                </a:lnTo>
                <a:lnTo>
                  <a:pt x="221" y="82"/>
                </a:lnTo>
                <a:lnTo>
                  <a:pt x="204" y="84"/>
                </a:lnTo>
                <a:lnTo>
                  <a:pt x="183" y="91"/>
                </a:lnTo>
                <a:lnTo>
                  <a:pt x="163" y="104"/>
                </a:lnTo>
                <a:lnTo>
                  <a:pt x="142" y="124"/>
                </a:lnTo>
                <a:lnTo>
                  <a:pt x="126" y="156"/>
                </a:lnTo>
                <a:lnTo>
                  <a:pt x="114" y="201"/>
                </a:lnTo>
                <a:lnTo>
                  <a:pt x="111" y="261"/>
                </a:lnTo>
                <a:lnTo>
                  <a:pt x="95" y="261"/>
                </a:lnTo>
                <a:lnTo>
                  <a:pt x="80" y="261"/>
                </a:lnTo>
                <a:lnTo>
                  <a:pt x="67" y="261"/>
                </a:lnTo>
                <a:lnTo>
                  <a:pt x="57" y="261"/>
                </a:lnTo>
                <a:lnTo>
                  <a:pt x="48" y="261"/>
                </a:lnTo>
                <a:lnTo>
                  <a:pt x="38" y="261"/>
                </a:lnTo>
                <a:lnTo>
                  <a:pt x="31" y="261"/>
                </a:lnTo>
                <a:lnTo>
                  <a:pt x="26" y="261"/>
                </a:lnTo>
                <a:lnTo>
                  <a:pt x="14" y="258"/>
                </a:lnTo>
                <a:lnTo>
                  <a:pt x="6" y="249"/>
                </a:lnTo>
                <a:lnTo>
                  <a:pt x="2" y="238"/>
                </a:lnTo>
                <a:lnTo>
                  <a:pt x="0" y="224"/>
                </a:lnTo>
                <a:lnTo>
                  <a:pt x="2" y="210"/>
                </a:lnTo>
                <a:lnTo>
                  <a:pt x="6" y="199"/>
                </a:lnTo>
                <a:lnTo>
                  <a:pt x="14" y="191"/>
                </a:lnTo>
                <a:lnTo>
                  <a:pt x="26" y="187"/>
                </a:lnTo>
                <a:lnTo>
                  <a:pt x="26" y="182"/>
                </a:lnTo>
                <a:lnTo>
                  <a:pt x="27" y="173"/>
                </a:lnTo>
                <a:lnTo>
                  <a:pt x="29" y="161"/>
                </a:lnTo>
                <a:lnTo>
                  <a:pt x="31" y="148"/>
                </a:lnTo>
                <a:lnTo>
                  <a:pt x="35" y="133"/>
                </a:lnTo>
                <a:lnTo>
                  <a:pt x="41" y="117"/>
                </a:lnTo>
                <a:lnTo>
                  <a:pt x="48" y="100"/>
                </a:lnTo>
                <a:lnTo>
                  <a:pt x="57" y="84"/>
                </a:lnTo>
                <a:lnTo>
                  <a:pt x="68" y="68"/>
                </a:lnTo>
                <a:lnTo>
                  <a:pt x="81" y="52"/>
                </a:lnTo>
                <a:lnTo>
                  <a:pt x="96" y="37"/>
                </a:lnTo>
                <a:lnTo>
                  <a:pt x="114" y="24"/>
                </a:lnTo>
                <a:lnTo>
                  <a:pt x="135" y="14"/>
                </a:lnTo>
                <a:lnTo>
                  <a:pt x="159" y="6"/>
                </a:lnTo>
                <a:lnTo>
                  <a:pt x="187" y="1"/>
                </a:lnTo>
                <a:lnTo>
                  <a:pt x="217" y="0"/>
                </a:lnTo>
                <a:lnTo>
                  <a:pt x="248" y="2"/>
                </a:lnTo>
                <a:lnTo>
                  <a:pt x="274" y="8"/>
                </a:lnTo>
                <a:lnTo>
                  <a:pt x="299" y="16"/>
                </a:lnTo>
                <a:lnTo>
                  <a:pt x="319" y="28"/>
                </a:lnTo>
                <a:lnTo>
                  <a:pt x="338" y="42"/>
                </a:lnTo>
                <a:lnTo>
                  <a:pt x="353" y="55"/>
                </a:lnTo>
                <a:lnTo>
                  <a:pt x="365" y="73"/>
                </a:lnTo>
                <a:lnTo>
                  <a:pt x="377" y="89"/>
                </a:lnTo>
                <a:lnTo>
                  <a:pt x="385" y="107"/>
                </a:lnTo>
                <a:lnTo>
                  <a:pt x="392" y="124"/>
                </a:lnTo>
                <a:lnTo>
                  <a:pt x="398" y="142"/>
                </a:lnTo>
                <a:lnTo>
                  <a:pt x="401" y="159"/>
                </a:lnTo>
                <a:lnTo>
                  <a:pt x="405" y="175"/>
                </a:lnTo>
                <a:lnTo>
                  <a:pt x="406" y="189"/>
                </a:lnTo>
                <a:lnTo>
                  <a:pt x="407" y="201"/>
                </a:lnTo>
                <a:lnTo>
                  <a:pt x="408" y="212"/>
                </a:lnTo>
                <a:lnTo>
                  <a:pt x="420" y="212"/>
                </a:lnTo>
                <a:lnTo>
                  <a:pt x="438" y="212"/>
                </a:lnTo>
                <a:lnTo>
                  <a:pt x="462" y="212"/>
                </a:lnTo>
                <a:lnTo>
                  <a:pt x="490" y="212"/>
                </a:lnTo>
                <a:lnTo>
                  <a:pt x="521" y="212"/>
                </a:lnTo>
                <a:lnTo>
                  <a:pt x="554" y="212"/>
                </a:lnTo>
                <a:lnTo>
                  <a:pt x="589" y="212"/>
                </a:lnTo>
                <a:lnTo>
                  <a:pt x="625" y="210"/>
                </a:lnTo>
                <a:lnTo>
                  <a:pt x="659" y="210"/>
                </a:lnTo>
                <a:lnTo>
                  <a:pt x="692" y="210"/>
                </a:lnTo>
                <a:lnTo>
                  <a:pt x="724" y="210"/>
                </a:lnTo>
                <a:lnTo>
                  <a:pt x="751" y="210"/>
                </a:lnTo>
                <a:lnTo>
                  <a:pt x="774" y="210"/>
                </a:lnTo>
                <a:lnTo>
                  <a:pt x="793" y="210"/>
                </a:lnTo>
                <a:lnTo>
                  <a:pt x="804" y="210"/>
                </a:lnTo>
                <a:lnTo>
                  <a:pt x="808" y="210"/>
                </a:lnTo>
                <a:lnTo>
                  <a:pt x="812" y="213"/>
                </a:lnTo>
                <a:lnTo>
                  <a:pt x="817" y="215"/>
                </a:lnTo>
                <a:lnTo>
                  <a:pt x="824" y="218"/>
                </a:lnTo>
                <a:lnTo>
                  <a:pt x="831" y="221"/>
                </a:lnTo>
                <a:lnTo>
                  <a:pt x="839" y="224"/>
                </a:lnTo>
                <a:lnTo>
                  <a:pt x="848" y="225"/>
                </a:lnTo>
                <a:lnTo>
                  <a:pt x="858" y="228"/>
                </a:lnTo>
                <a:lnTo>
                  <a:pt x="871" y="228"/>
                </a:lnTo>
                <a:lnTo>
                  <a:pt x="882" y="228"/>
                </a:lnTo>
                <a:lnTo>
                  <a:pt x="895" y="225"/>
                </a:lnTo>
                <a:lnTo>
                  <a:pt x="911" y="221"/>
                </a:lnTo>
                <a:lnTo>
                  <a:pt x="930" y="214"/>
                </a:lnTo>
                <a:lnTo>
                  <a:pt x="952" y="204"/>
                </a:lnTo>
                <a:lnTo>
                  <a:pt x="977" y="190"/>
                </a:lnTo>
                <a:lnTo>
                  <a:pt x="1006" y="170"/>
                </a:lnTo>
                <a:lnTo>
                  <a:pt x="1039" y="145"/>
                </a:lnTo>
                <a:lnTo>
                  <a:pt x="1056" y="131"/>
                </a:lnTo>
                <a:lnTo>
                  <a:pt x="1074" y="119"/>
                </a:lnTo>
                <a:lnTo>
                  <a:pt x="1089" y="106"/>
                </a:lnTo>
                <a:lnTo>
                  <a:pt x="1105" y="94"/>
                </a:lnTo>
                <a:lnTo>
                  <a:pt x="1119" y="83"/>
                </a:lnTo>
                <a:lnTo>
                  <a:pt x="1134" y="74"/>
                </a:lnTo>
                <a:lnTo>
                  <a:pt x="1147" y="63"/>
                </a:lnTo>
                <a:lnTo>
                  <a:pt x="1160" y="55"/>
                </a:lnTo>
                <a:lnTo>
                  <a:pt x="1174" y="48"/>
                </a:lnTo>
                <a:lnTo>
                  <a:pt x="1187" y="42"/>
                </a:lnTo>
                <a:lnTo>
                  <a:pt x="1199" y="36"/>
                </a:lnTo>
                <a:lnTo>
                  <a:pt x="1212" y="31"/>
                </a:lnTo>
                <a:lnTo>
                  <a:pt x="1226" y="27"/>
                </a:lnTo>
                <a:lnTo>
                  <a:pt x="1238" y="24"/>
                </a:lnTo>
                <a:lnTo>
                  <a:pt x="1252" y="22"/>
                </a:lnTo>
                <a:lnTo>
                  <a:pt x="1266" y="22"/>
                </a:lnTo>
                <a:lnTo>
                  <a:pt x="1287" y="24"/>
                </a:lnTo>
                <a:lnTo>
                  <a:pt x="1310" y="29"/>
                </a:lnTo>
                <a:lnTo>
                  <a:pt x="1333" y="38"/>
                </a:lnTo>
                <a:lnTo>
                  <a:pt x="1355" y="50"/>
                </a:lnTo>
                <a:lnTo>
                  <a:pt x="1375" y="66"/>
                </a:lnTo>
                <a:lnTo>
                  <a:pt x="1393" y="85"/>
                </a:lnTo>
                <a:lnTo>
                  <a:pt x="1406" y="108"/>
                </a:lnTo>
                <a:lnTo>
                  <a:pt x="1416" y="135"/>
                </a:lnTo>
                <a:lnTo>
                  <a:pt x="1450" y="135"/>
                </a:lnTo>
                <a:lnTo>
                  <a:pt x="1454" y="154"/>
                </a:lnTo>
                <a:lnTo>
                  <a:pt x="1454" y="176"/>
                </a:lnTo>
                <a:lnTo>
                  <a:pt x="1450" y="199"/>
                </a:lnTo>
                <a:lnTo>
                  <a:pt x="1443" y="224"/>
                </a:lnTo>
                <a:lnTo>
                  <a:pt x="1410" y="224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29" name="Freeform 41"/>
          <p:cNvSpPr>
            <a:spLocks/>
          </p:cNvSpPr>
          <p:nvPr/>
        </p:nvSpPr>
        <p:spPr bwMode="auto">
          <a:xfrm>
            <a:off x="4460875" y="2587625"/>
            <a:ext cx="66675" cy="88900"/>
          </a:xfrm>
          <a:custGeom>
            <a:avLst/>
            <a:gdLst>
              <a:gd name="T0" fmla="*/ 86 w 86"/>
              <a:gd name="T1" fmla="*/ 2 h 113"/>
              <a:gd name="T2" fmla="*/ 86 w 86"/>
              <a:gd name="T3" fmla="*/ 107 h 113"/>
              <a:gd name="T4" fmla="*/ 73 w 86"/>
              <a:gd name="T5" fmla="*/ 111 h 113"/>
              <a:gd name="T6" fmla="*/ 59 w 86"/>
              <a:gd name="T7" fmla="*/ 113 h 113"/>
              <a:gd name="T8" fmla="*/ 45 w 86"/>
              <a:gd name="T9" fmla="*/ 112 h 113"/>
              <a:gd name="T10" fmla="*/ 31 w 86"/>
              <a:gd name="T11" fmla="*/ 108 h 113"/>
              <a:gd name="T12" fmla="*/ 19 w 86"/>
              <a:gd name="T13" fmla="*/ 100 h 113"/>
              <a:gd name="T14" fmla="*/ 8 w 86"/>
              <a:gd name="T15" fmla="*/ 89 h 113"/>
              <a:gd name="T16" fmla="*/ 3 w 86"/>
              <a:gd name="T17" fmla="*/ 73 h 113"/>
              <a:gd name="T18" fmla="*/ 0 w 86"/>
              <a:gd name="T19" fmla="*/ 51 h 113"/>
              <a:gd name="T20" fmla="*/ 4 w 86"/>
              <a:gd name="T21" fmla="*/ 34 h 113"/>
              <a:gd name="T22" fmla="*/ 11 w 86"/>
              <a:gd name="T23" fmla="*/ 21 h 113"/>
              <a:gd name="T24" fmla="*/ 21 w 86"/>
              <a:gd name="T25" fmla="*/ 12 h 113"/>
              <a:gd name="T26" fmla="*/ 35 w 86"/>
              <a:gd name="T27" fmla="*/ 6 h 113"/>
              <a:gd name="T28" fmla="*/ 49 w 86"/>
              <a:gd name="T29" fmla="*/ 3 h 113"/>
              <a:gd name="T30" fmla="*/ 63 w 86"/>
              <a:gd name="T31" fmla="*/ 0 h 113"/>
              <a:gd name="T32" fmla="*/ 75 w 86"/>
              <a:gd name="T33" fmla="*/ 0 h 113"/>
              <a:gd name="T34" fmla="*/ 86 w 86"/>
              <a:gd name="T35" fmla="*/ 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" h="113">
                <a:moveTo>
                  <a:pt x="86" y="2"/>
                </a:moveTo>
                <a:lnTo>
                  <a:pt x="86" y="107"/>
                </a:lnTo>
                <a:lnTo>
                  <a:pt x="73" y="111"/>
                </a:lnTo>
                <a:lnTo>
                  <a:pt x="59" y="113"/>
                </a:lnTo>
                <a:lnTo>
                  <a:pt x="45" y="112"/>
                </a:lnTo>
                <a:lnTo>
                  <a:pt x="31" y="108"/>
                </a:lnTo>
                <a:lnTo>
                  <a:pt x="19" y="100"/>
                </a:lnTo>
                <a:lnTo>
                  <a:pt x="8" y="89"/>
                </a:lnTo>
                <a:lnTo>
                  <a:pt x="3" y="73"/>
                </a:lnTo>
                <a:lnTo>
                  <a:pt x="0" y="51"/>
                </a:lnTo>
                <a:lnTo>
                  <a:pt x="4" y="34"/>
                </a:lnTo>
                <a:lnTo>
                  <a:pt x="11" y="21"/>
                </a:lnTo>
                <a:lnTo>
                  <a:pt x="21" y="12"/>
                </a:lnTo>
                <a:lnTo>
                  <a:pt x="35" y="6"/>
                </a:lnTo>
                <a:lnTo>
                  <a:pt x="49" y="3"/>
                </a:lnTo>
                <a:lnTo>
                  <a:pt x="63" y="0"/>
                </a:lnTo>
                <a:lnTo>
                  <a:pt x="75" y="0"/>
                </a:lnTo>
                <a:lnTo>
                  <a:pt x="86" y="2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0" name="Freeform 42"/>
          <p:cNvSpPr>
            <a:spLocks/>
          </p:cNvSpPr>
          <p:nvPr/>
        </p:nvSpPr>
        <p:spPr bwMode="auto">
          <a:xfrm>
            <a:off x="4137025" y="2535238"/>
            <a:ext cx="312738" cy="242887"/>
          </a:xfrm>
          <a:custGeom>
            <a:avLst/>
            <a:gdLst>
              <a:gd name="T0" fmla="*/ 86 w 395"/>
              <a:gd name="T1" fmla="*/ 305 h 305"/>
              <a:gd name="T2" fmla="*/ 93 w 395"/>
              <a:gd name="T3" fmla="*/ 301 h 305"/>
              <a:gd name="T4" fmla="*/ 100 w 395"/>
              <a:gd name="T5" fmla="*/ 296 h 305"/>
              <a:gd name="T6" fmla="*/ 108 w 395"/>
              <a:gd name="T7" fmla="*/ 290 h 305"/>
              <a:gd name="T8" fmla="*/ 116 w 395"/>
              <a:gd name="T9" fmla="*/ 286 h 305"/>
              <a:gd name="T10" fmla="*/ 124 w 395"/>
              <a:gd name="T11" fmla="*/ 279 h 305"/>
              <a:gd name="T12" fmla="*/ 132 w 395"/>
              <a:gd name="T13" fmla="*/ 273 h 305"/>
              <a:gd name="T14" fmla="*/ 140 w 395"/>
              <a:gd name="T15" fmla="*/ 266 h 305"/>
              <a:gd name="T16" fmla="*/ 149 w 395"/>
              <a:gd name="T17" fmla="*/ 259 h 305"/>
              <a:gd name="T18" fmla="*/ 167 w 395"/>
              <a:gd name="T19" fmla="*/ 246 h 305"/>
              <a:gd name="T20" fmla="*/ 184 w 395"/>
              <a:gd name="T21" fmla="*/ 233 h 305"/>
              <a:gd name="T22" fmla="*/ 200 w 395"/>
              <a:gd name="T23" fmla="*/ 220 h 305"/>
              <a:gd name="T24" fmla="*/ 215 w 395"/>
              <a:gd name="T25" fmla="*/ 209 h 305"/>
              <a:gd name="T26" fmla="*/ 230 w 395"/>
              <a:gd name="T27" fmla="*/ 199 h 305"/>
              <a:gd name="T28" fmla="*/ 245 w 395"/>
              <a:gd name="T29" fmla="*/ 188 h 305"/>
              <a:gd name="T30" fmla="*/ 260 w 395"/>
              <a:gd name="T31" fmla="*/ 179 h 305"/>
              <a:gd name="T32" fmla="*/ 274 w 395"/>
              <a:gd name="T33" fmla="*/ 171 h 305"/>
              <a:gd name="T34" fmla="*/ 288 w 395"/>
              <a:gd name="T35" fmla="*/ 163 h 305"/>
              <a:gd name="T36" fmla="*/ 303 w 395"/>
              <a:gd name="T37" fmla="*/ 156 h 305"/>
              <a:gd name="T38" fmla="*/ 316 w 395"/>
              <a:gd name="T39" fmla="*/ 150 h 305"/>
              <a:gd name="T40" fmla="*/ 331 w 395"/>
              <a:gd name="T41" fmla="*/ 146 h 305"/>
              <a:gd name="T42" fmla="*/ 346 w 395"/>
              <a:gd name="T43" fmla="*/ 142 h 305"/>
              <a:gd name="T44" fmla="*/ 362 w 395"/>
              <a:gd name="T45" fmla="*/ 140 h 305"/>
              <a:gd name="T46" fmla="*/ 379 w 395"/>
              <a:gd name="T47" fmla="*/ 138 h 305"/>
              <a:gd name="T48" fmla="*/ 395 w 395"/>
              <a:gd name="T49" fmla="*/ 138 h 305"/>
              <a:gd name="T50" fmla="*/ 395 w 395"/>
              <a:gd name="T51" fmla="*/ 108 h 305"/>
              <a:gd name="T52" fmla="*/ 395 w 395"/>
              <a:gd name="T53" fmla="*/ 62 h 305"/>
              <a:gd name="T54" fmla="*/ 395 w 395"/>
              <a:gd name="T55" fmla="*/ 18 h 305"/>
              <a:gd name="T56" fmla="*/ 395 w 395"/>
              <a:gd name="T57" fmla="*/ 0 h 305"/>
              <a:gd name="T58" fmla="*/ 0 w 395"/>
              <a:gd name="T59" fmla="*/ 0 h 305"/>
              <a:gd name="T60" fmla="*/ 0 w 395"/>
              <a:gd name="T61" fmla="*/ 49 h 305"/>
              <a:gd name="T62" fmla="*/ 342 w 395"/>
              <a:gd name="T63" fmla="*/ 49 h 305"/>
              <a:gd name="T64" fmla="*/ 342 w 395"/>
              <a:gd name="T65" fmla="*/ 66 h 305"/>
              <a:gd name="T66" fmla="*/ 0 w 395"/>
              <a:gd name="T67" fmla="*/ 66 h 305"/>
              <a:gd name="T68" fmla="*/ 0 w 395"/>
              <a:gd name="T69" fmla="*/ 102 h 305"/>
              <a:gd name="T70" fmla="*/ 16 w 395"/>
              <a:gd name="T71" fmla="*/ 107 h 305"/>
              <a:gd name="T72" fmla="*/ 31 w 395"/>
              <a:gd name="T73" fmla="*/ 114 h 305"/>
              <a:gd name="T74" fmla="*/ 45 w 395"/>
              <a:gd name="T75" fmla="*/ 120 h 305"/>
              <a:gd name="T76" fmla="*/ 58 w 395"/>
              <a:gd name="T77" fmla="*/ 130 h 305"/>
              <a:gd name="T78" fmla="*/ 71 w 395"/>
              <a:gd name="T79" fmla="*/ 140 h 305"/>
              <a:gd name="T80" fmla="*/ 81 w 395"/>
              <a:gd name="T81" fmla="*/ 151 h 305"/>
              <a:gd name="T82" fmla="*/ 91 w 395"/>
              <a:gd name="T83" fmla="*/ 164 h 305"/>
              <a:gd name="T84" fmla="*/ 98 w 395"/>
              <a:gd name="T85" fmla="*/ 178 h 305"/>
              <a:gd name="T86" fmla="*/ 107 w 395"/>
              <a:gd name="T87" fmla="*/ 209 h 305"/>
              <a:gd name="T88" fmla="*/ 108 w 395"/>
              <a:gd name="T89" fmla="*/ 242 h 305"/>
              <a:gd name="T90" fmla="*/ 101 w 395"/>
              <a:gd name="T91" fmla="*/ 276 h 305"/>
              <a:gd name="T92" fmla="*/ 86 w 395"/>
              <a:gd name="T93" fmla="*/ 305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95" h="305">
                <a:moveTo>
                  <a:pt x="86" y="305"/>
                </a:moveTo>
                <a:lnTo>
                  <a:pt x="93" y="301"/>
                </a:lnTo>
                <a:lnTo>
                  <a:pt x="100" y="296"/>
                </a:lnTo>
                <a:lnTo>
                  <a:pt x="108" y="290"/>
                </a:lnTo>
                <a:lnTo>
                  <a:pt x="116" y="286"/>
                </a:lnTo>
                <a:lnTo>
                  <a:pt x="124" y="279"/>
                </a:lnTo>
                <a:lnTo>
                  <a:pt x="132" y="273"/>
                </a:lnTo>
                <a:lnTo>
                  <a:pt x="140" y="266"/>
                </a:lnTo>
                <a:lnTo>
                  <a:pt x="149" y="259"/>
                </a:lnTo>
                <a:lnTo>
                  <a:pt x="167" y="246"/>
                </a:lnTo>
                <a:lnTo>
                  <a:pt x="184" y="233"/>
                </a:lnTo>
                <a:lnTo>
                  <a:pt x="200" y="220"/>
                </a:lnTo>
                <a:lnTo>
                  <a:pt x="215" y="209"/>
                </a:lnTo>
                <a:lnTo>
                  <a:pt x="230" y="199"/>
                </a:lnTo>
                <a:lnTo>
                  <a:pt x="245" y="188"/>
                </a:lnTo>
                <a:lnTo>
                  <a:pt x="260" y="179"/>
                </a:lnTo>
                <a:lnTo>
                  <a:pt x="274" y="171"/>
                </a:lnTo>
                <a:lnTo>
                  <a:pt x="288" y="163"/>
                </a:lnTo>
                <a:lnTo>
                  <a:pt x="303" y="156"/>
                </a:lnTo>
                <a:lnTo>
                  <a:pt x="316" y="150"/>
                </a:lnTo>
                <a:lnTo>
                  <a:pt x="331" y="146"/>
                </a:lnTo>
                <a:lnTo>
                  <a:pt x="346" y="142"/>
                </a:lnTo>
                <a:lnTo>
                  <a:pt x="362" y="140"/>
                </a:lnTo>
                <a:lnTo>
                  <a:pt x="379" y="138"/>
                </a:lnTo>
                <a:lnTo>
                  <a:pt x="395" y="138"/>
                </a:lnTo>
                <a:lnTo>
                  <a:pt x="395" y="108"/>
                </a:lnTo>
                <a:lnTo>
                  <a:pt x="395" y="62"/>
                </a:lnTo>
                <a:lnTo>
                  <a:pt x="395" y="18"/>
                </a:lnTo>
                <a:lnTo>
                  <a:pt x="395" y="0"/>
                </a:lnTo>
                <a:lnTo>
                  <a:pt x="0" y="0"/>
                </a:lnTo>
                <a:lnTo>
                  <a:pt x="0" y="49"/>
                </a:lnTo>
                <a:lnTo>
                  <a:pt x="342" y="49"/>
                </a:lnTo>
                <a:lnTo>
                  <a:pt x="342" y="66"/>
                </a:lnTo>
                <a:lnTo>
                  <a:pt x="0" y="66"/>
                </a:lnTo>
                <a:lnTo>
                  <a:pt x="0" y="102"/>
                </a:lnTo>
                <a:lnTo>
                  <a:pt x="16" y="107"/>
                </a:lnTo>
                <a:lnTo>
                  <a:pt x="31" y="114"/>
                </a:lnTo>
                <a:lnTo>
                  <a:pt x="45" y="120"/>
                </a:lnTo>
                <a:lnTo>
                  <a:pt x="58" y="130"/>
                </a:lnTo>
                <a:lnTo>
                  <a:pt x="71" y="140"/>
                </a:lnTo>
                <a:lnTo>
                  <a:pt x="81" y="151"/>
                </a:lnTo>
                <a:lnTo>
                  <a:pt x="91" y="164"/>
                </a:lnTo>
                <a:lnTo>
                  <a:pt x="98" y="178"/>
                </a:lnTo>
                <a:lnTo>
                  <a:pt x="107" y="209"/>
                </a:lnTo>
                <a:lnTo>
                  <a:pt x="108" y="242"/>
                </a:lnTo>
                <a:lnTo>
                  <a:pt x="101" y="276"/>
                </a:lnTo>
                <a:lnTo>
                  <a:pt x="86" y="305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1" name="Freeform 43"/>
          <p:cNvSpPr>
            <a:spLocks/>
          </p:cNvSpPr>
          <p:nvPr/>
        </p:nvSpPr>
        <p:spPr bwMode="auto">
          <a:xfrm>
            <a:off x="4378325" y="2749550"/>
            <a:ext cx="96838" cy="95250"/>
          </a:xfrm>
          <a:custGeom>
            <a:avLst/>
            <a:gdLst>
              <a:gd name="T0" fmla="*/ 60 w 121"/>
              <a:gd name="T1" fmla="*/ 120 h 120"/>
              <a:gd name="T2" fmla="*/ 47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7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7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7 w 121"/>
              <a:gd name="T31" fmla="*/ 1 h 120"/>
              <a:gd name="T32" fmla="*/ 60 w 121"/>
              <a:gd name="T33" fmla="*/ 0 h 120"/>
              <a:gd name="T34" fmla="*/ 72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2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20 w 121"/>
              <a:gd name="T47" fmla="*/ 48 h 120"/>
              <a:gd name="T48" fmla="*/ 121 w 121"/>
              <a:gd name="T49" fmla="*/ 61 h 120"/>
              <a:gd name="T50" fmla="*/ 120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2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2 w 121"/>
              <a:gd name="T63" fmla="*/ 119 h 120"/>
              <a:gd name="T64" fmla="*/ 60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0" y="120"/>
                </a:moveTo>
                <a:lnTo>
                  <a:pt x="47" y="119"/>
                </a:lnTo>
                <a:lnTo>
                  <a:pt x="37" y="116"/>
                </a:lnTo>
                <a:lnTo>
                  <a:pt x="26" y="110"/>
                </a:lnTo>
                <a:lnTo>
                  <a:pt x="17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7" y="18"/>
                </a:lnTo>
                <a:lnTo>
                  <a:pt x="26" y="10"/>
                </a:lnTo>
                <a:lnTo>
                  <a:pt x="37" y="4"/>
                </a:lnTo>
                <a:lnTo>
                  <a:pt x="47" y="1"/>
                </a:lnTo>
                <a:lnTo>
                  <a:pt x="60" y="0"/>
                </a:lnTo>
                <a:lnTo>
                  <a:pt x="72" y="1"/>
                </a:lnTo>
                <a:lnTo>
                  <a:pt x="84" y="4"/>
                </a:lnTo>
                <a:lnTo>
                  <a:pt x="94" y="10"/>
                </a:lnTo>
                <a:lnTo>
                  <a:pt x="102" y="18"/>
                </a:lnTo>
                <a:lnTo>
                  <a:pt x="110" y="26"/>
                </a:lnTo>
                <a:lnTo>
                  <a:pt x="116" y="37"/>
                </a:lnTo>
                <a:lnTo>
                  <a:pt x="120" y="48"/>
                </a:lnTo>
                <a:lnTo>
                  <a:pt x="121" y="61"/>
                </a:lnTo>
                <a:lnTo>
                  <a:pt x="120" y="73"/>
                </a:lnTo>
                <a:lnTo>
                  <a:pt x="116" y="84"/>
                </a:lnTo>
                <a:lnTo>
                  <a:pt x="110" y="94"/>
                </a:lnTo>
                <a:lnTo>
                  <a:pt x="102" y="103"/>
                </a:lnTo>
                <a:lnTo>
                  <a:pt x="94" y="110"/>
                </a:lnTo>
                <a:lnTo>
                  <a:pt x="84" y="116"/>
                </a:lnTo>
                <a:lnTo>
                  <a:pt x="72" y="119"/>
                </a:lnTo>
                <a:lnTo>
                  <a:pt x="60" y="12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2" name="Freeform 44"/>
          <p:cNvSpPr>
            <a:spLocks/>
          </p:cNvSpPr>
          <p:nvPr/>
        </p:nvSpPr>
        <p:spPr bwMode="auto">
          <a:xfrm>
            <a:off x="3563938" y="2749550"/>
            <a:ext cx="95250" cy="95250"/>
          </a:xfrm>
          <a:custGeom>
            <a:avLst/>
            <a:gdLst>
              <a:gd name="T0" fmla="*/ 61 w 121"/>
              <a:gd name="T1" fmla="*/ 120 h 120"/>
              <a:gd name="T2" fmla="*/ 48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8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8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8 w 121"/>
              <a:gd name="T31" fmla="*/ 1 h 120"/>
              <a:gd name="T32" fmla="*/ 61 w 121"/>
              <a:gd name="T33" fmla="*/ 0 h 120"/>
              <a:gd name="T34" fmla="*/ 73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3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19 w 121"/>
              <a:gd name="T47" fmla="*/ 48 h 120"/>
              <a:gd name="T48" fmla="*/ 121 w 121"/>
              <a:gd name="T49" fmla="*/ 61 h 120"/>
              <a:gd name="T50" fmla="*/ 119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3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3 w 121"/>
              <a:gd name="T63" fmla="*/ 119 h 120"/>
              <a:gd name="T64" fmla="*/ 61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1" y="120"/>
                </a:moveTo>
                <a:lnTo>
                  <a:pt x="48" y="119"/>
                </a:lnTo>
                <a:lnTo>
                  <a:pt x="37" y="116"/>
                </a:lnTo>
                <a:lnTo>
                  <a:pt x="26" y="110"/>
                </a:lnTo>
                <a:lnTo>
                  <a:pt x="18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8" y="18"/>
                </a:lnTo>
                <a:lnTo>
                  <a:pt x="26" y="10"/>
                </a:lnTo>
                <a:lnTo>
                  <a:pt x="37" y="4"/>
                </a:lnTo>
                <a:lnTo>
                  <a:pt x="48" y="1"/>
                </a:lnTo>
                <a:lnTo>
                  <a:pt x="61" y="0"/>
                </a:lnTo>
                <a:lnTo>
                  <a:pt x="73" y="1"/>
                </a:lnTo>
                <a:lnTo>
                  <a:pt x="84" y="4"/>
                </a:lnTo>
                <a:lnTo>
                  <a:pt x="94" y="10"/>
                </a:lnTo>
                <a:lnTo>
                  <a:pt x="103" y="18"/>
                </a:lnTo>
                <a:lnTo>
                  <a:pt x="110" y="26"/>
                </a:lnTo>
                <a:lnTo>
                  <a:pt x="116" y="37"/>
                </a:lnTo>
                <a:lnTo>
                  <a:pt x="119" y="48"/>
                </a:lnTo>
                <a:lnTo>
                  <a:pt x="121" y="61"/>
                </a:lnTo>
                <a:lnTo>
                  <a:pt x="119" y="73"/>
                </a:lnTo>
                <a:lnTo>
                  <a:pt x="116" y="84"/>
                </a:lnTo>
                <a:lnTo>
                  <a:pt x="110" y="94"/>
                </a:lnTo>
                <a:lnTo>
                  <a:pt x="103" y="103"/>
                </a:lnTo>
                <a:lnTo>
                  <a:pt x="94" y="110"/>
                </a:lnTo>
                <a:lnTo>
                  <a:pt x="84" y="116"/>
                </a:lnTo>
                <a:lnTo>
                  <a:pt x="73" y="119"/>
                </a:lnTo>
                <a:lnTo>
                  <a:pt x="61" y="12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3" name="Freeform 45"/>
          <p:cNvSpPr>
            <a:spLocks/>
          </p:cNvSpPr>
          <p:nvPr/>
        </p:nvSpPr>
        <p:spPr bwMode="auto">
          <a:xfrm>
            <a:off x="3503613" y="2533650"/>
            <a:ext cx="949325" cy="288925"/>
          </a:xfrm>
          <a:custGeom>
            <a:avLst/>
            <a:gdLst>
              <a:gd name="T0" fmla="*/ 1159 w 1194"/>
              <a:gd name="T1" fmla="*/ 143 h 365"/>
              <a:gd name="T2" fmla="*/ 1113 w 1194"/>
              <a:gd name="T3" fmla="*/ 153 h 365"/>
              <a:gd name="T4" fmla="*/ 1071 w 1194"/>
              <a:gd name="T5" fmla="*/ 174 h 365"/>
              <a:gd name="T6" fmla="*/ 1027 w 1194"/>
              <a:gd name="T7" fmla="*/ 202 h 365"/>
              <a:gd name="T8" fmla="*/ 981 w 1194"/>
              <a:gd name="T9" fmla="*/ 236 h 365"/>
              <a:gd name="T10" fmla="*/ 937 w 1194"/>
              <a:gd name="T11" fmla="*/ 269 h 365"/>
              <a:gd name="T12" fmla="*/ 913 w 1194"/>
              <a:gd name="T13" fmla="*/ 289 h 365"/>
              <a:gd name="T14" fmla="*/ 890 w 1194"/>
              <a:gd name="T15" fmla="*/ 304 h 365"/>
              <a:gd name="T16" fmla="*/ 905 w 1194"/>
              <a:gd name="T17" fmla="*/ 245 h 365"/>
              <a:gd name="T18" fmla="*/ 888 w 1194"/>
              <a:gd name="T19" fmla="*/ 167 h 365"/>
              <a:gd name="T20" fmla="*/ 855 w 1194"/>
              <a:gd name="T21" fmla="*/ 133 h 365"/>
              <a:gd name="T22" fmla="*/ 813 w 1194"/>
              <a:gd name="T23" fmla="*/ 110 h 365"/>
              <a:gd name="T24" fmla="*/ 1139 w 1194"/>
              <a:gd name="T25" fmla="*/ 69 h 365"/>
              <a:gd name="T26" fmla="*/ 797 w 1194"/>
              <a:gd name="T27" fmla="*/ 3 h 365"/>
              <a:gd name="T28" fmla="*/ 767 w 1194"/>
              <a:gd name="T29" fmla="*/ 104 h 365"/>
              <a:gd name="T30" fmla="*/ 716 w 1194"/>
              <a:gd name="T31" fmla="*/ 120 h 365"/>
              <a:gd name="T32" fmla="*/ 667 w 1194"/>
              <a:gd name="T33" fmla="*/ 166 h 365"/>
              <a:gd name="T34" fmla="*/ 646 w 1194"/>
              <a:gd name="T35" fmla="*/ 236 h 365"/>
              <a:gd name="T36" fmla="*/ 662 w 1194"/>
              <a:gd name="T37" fmla="*/ 293 h 365"/>
              <a:gd name="T38" fmla="*/ 690 w 1194"/>
              <a:gd name="T39" fmla="*/ 334 h 365"/>
              <a:gd name="T40" fmla="*/ 327 w 1194"/>
              <a:gd name="T41" fmla="*/ 306 h 365"/>
              <a:gd name="T42" fmla="*/ 315 w 1194"/>
              <a:gd name="T43" fmla="*/ 257 h 365"/>
              <a:gd name="T44" fmla="*/ 289 w 1194"/>
              <a:gd name="T45" fmla="*/ 204 h 365"/>
              <a:gd name="T46" fmla="*/ 247 w 1194"/>
              <a:gd name="T47" fmla="*/ 158 h 365"/>
              <a:gd name="T48" fmla="*/ 185 w 1194"/>
              <a:gd name="T49" fmla="*/ 127 h 365"/>
              <a:gd name="T50" fmla="*/ 102 w 1194"/>
              <a:gd name="T51" fmla="*/ 119 h 365"/>
              <a:gd name="T52" fmla="*/ 42 w 1194"/>
              <a:gd name="T53" fmla="*/ 129 h 365"/>
              <a:gd name="T54" fmla="*/ 9 w 1194"/>
              <a:gd name="T55" fmla="*/ 152 h 365"/>
              <a:gd name="T56" fmla="*/ 12 w 1194"/>
              <a:gd name="T57" fmla="*/ 166 h 365"/>
              <a:gd name="T58" fmla="*/ 53 w 1194"/>
              <a:gd name="T59" fmla="*/ 146 h 365"/>
              <a:gd name="T60" fmla="*/ 102 w 1194"/>
              <a:gd name="T61" fmla="*/ 137 h 365"/>
              <a:gd name="T62" fmla="*/ 179 w 1194"/>
              <a:gd name="T63" fmla="*/ 145 h 365"/>
              <a:gd name="T64" fmla="*/ 243 w 1194"/>
              <a:gd name="T65" fmla="*/ 179 h 365"/>
              <a:gd name="T66" fmla="*/ 282 w 1194"/>
              <a:gd name="T67" fmla="*/ 226 h 365"/>
              <a:gd name="T68" fmla="*/ 303 w 1194"/>
              <a:gd name="T69" fmla="*/ 279 h 365"/>
              <a:gd name="T70" fmla="*/ 311 w 1194"/>
              <a:gd name="T71" fmla="*/ 326 h 365"/>
              <a:gd name="T72" fmla="*/ 325 w 1194"/>
              <a:gd name="T73" fmla="*/ 349 h 365"/>
              <a:gd name="T74" fmla="*/ 395 w 1194"/>
              <a:gd name="T75" fmla="*/ 349 h 365"/>
              <a:gd name="T76" fmla="*/ 494 w 1194"/>
              <a:gd name="T77" fmla="*/ 349 h 365"/>
              <a:gd name="T78" fmla="*/ 597 w 1194"/>
              <a:gd name="T79" fmla="*/ 347 h 365"/>
              <a:gd name="T80" fmla="*/ 679 w 1194"/>
              <a:gd name="T81" fmla="*/ 347 h 365"/>
              <a:gd name="T82" fmla="*/ 713 w 1194"/>
              <a:gd name="T83" fmla="*/ 347 h 365"/>
              <a:gd name="T84" fmla="*/ 729 w 1194"/>
              <a:gd name="T85" fmla="*/ 355 h 365"/>
              <a:gd name="T86" fmla="*/ 753 w 1194"/>
              <a:gd name="T87" fmla="*/ 362 h 365"/>
              <a:gd name="T88" fmla="*/ 787 w 1194"/>
              <a:gd name="T89" fmla="*/ 365 h 365"/>
              <a:gd name="T90" fmla="*/ 835 w 1194"/>
              <a:gd name="T91" fmla="*/ 351 h 365"/>
              <a:gd name="T92" fmla="*/ 911 w 1194"/>
              <a:gd name="T93" fmla="*/ 307 h 365"/>
              <a:gd name="T94" fmla="*/ 979 w 1194"/>
              <a:gd name="T95" fmla="*/ 256 h 365"/>
              <a:gd name="T96" fmla="*/ 1024 w 1194"/>
              <a:gd name="T97" fmla="*/ 220 h 365"/>
              <a:gd name="T98" fmla="*/ 1065 w 1194"/>
              <a:gd name="T99" fmla="*/ 192 h 365"/>
              <a:gd name="T100" fmla="*/ 1104 w 1194"/>
              <a:gd name="T101" fmla="*/ 173 h 365"/>
              <a:gd name="T102" fmla="*/ 1143 w 1194"/>
              <a:gd name="T103" fmla="*/ 161 h 365"/>
              <a:gd name="T104" fmla="*/ 1177 w 1194"/>
              <a:gd name="T105" fmla="*/ 159 h 365"/>
              <a:gd name="T106" fmla="*/ 1194 w 1194"/>
              <a:gd name="T107" fmla="*/ 161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94" h="365">
                <a:moveTo>
                  <a:pt x="1192" y="141"/>
                </a:moveTo>
                <a:lnTo>
                  <a:pt x="1176" y="141"/>
                </a:lnTo>
                <a:lnTo>
                  <a:pt x="1159" y="143"/>
                </a:lnTo>
                <a:lnTo>
                  <a:pt x="1143" y="145"/>
                </a:lnTo>
                <a:lnTo>
                  <a:pt x="1128" y="149"/>
                </a:lnTo>
                <a:lnTo>
                  <a:pt x="1113" y="153"/>
                </a:lnTo>
                <a:lnTo>
                  <a:pt x="1100" y="159"/>
                </a:lnTo>
                <a:lnTo>
                  <a:pt x="1085" y="166"/>
                </a:lnTo>
                <a:lnTo>
                  <a:pt x="1071" y="174"/>
                </a:lnTo>
                <a:lnTo>
                  <a:pt x="1057" y="182"/>
                </a:lnTo>
                <a:lnTo>
                  <a:pt x="1042" y="191"/>
                </a:lnTo>
                <a:lnTo>
                  <a:pt x="1027" y="202"/>
                </a:lnTo>
                <a:lnTo>
                  <a:pt x="1012" y="212"/>
                </a:lnTo>
                <a:lnTo>
                  <a:pt x="997" y="223"/>
                </a:lnTo>
                <a:lnTo>
                  <a:pt x="981" y="236"/>
                </a:lnTo>
                <a:lnTo>
                  <a:pt x="964" y="249"/>
                </a:lnTo>
                <a:lnTo>
                  <a:pt x="946" y="262"/>
                </a:lnTo>
                <a:lnTo>
                  <a:pt x="937" y="269"/>
                </a:lnTo>
                <a:lnTo>
                  <a:pt x="929" y="276"/>
                </a:lnTo>
                <a:lnTo>
                  <a:pt x="921" y="282"/>
                </a:lnTo>
                <a:lnTo>
                  <a:pt x="913" y="289"/>
                </a:lnTo>
                <a:lnTo>
                  <a:pt x="905" y="293"/>
                </a:lnTo>
                <a:lnTo>
                  <a:pt x="897" y="299"/>
                </a:lnTo>
                <a:lnTo>
                  <a:pt x="890" y="304"/>
                </a:lnTo>
                <a:lnTo>
                  <a:pt x="883" y="308"/>
                </a:lnTo>
                <a:lnTo>
                  <a:pt x="898" y="279"/>
                </a:lnTo>
                <a:lnTo>
                  <a:pt x="905" y="245"/>
                </a:lnTo>
                <a:lnTo>
                  <a:pt x="904" y="212"/>
                </a:lnTo>
                <a:lnTo>
                  <a:pt x="895" y="181"/>
                </a:lnTo>
                <a:lnTo>
                  <a:pt x="888" y="167"/>
                </a:lnTo>
                <a:lnTo>
                  <a:pt x="878" y="154"/>
                </a:lnTo>
                <a:lnTo>
                  <a:pt x="868" y="143"/>
                </a:lnTo>
                <a:lnTo>
                  <a:pt x="855" y="133"/>
                </a:lnTo>
                <a:lnTo>
                  <a:pt x="842" y="123"/>
                </a:lnTo>
                <a:lnTo>
                  <a:pt x="828" y="117"/>
                </a:lnTo>
                <a:lnTo>
                  <a:pt x="813" y="110"/>
                </a:lnTo>
                <a:lnTo>
                  <a:pt x="797" y="105"/>
                </a:lnTo>
                <a:lnTo>
                  <a:pt x="797" y="69"/>
                </a:lnTo>
                <a:lnTo>
                  <a:pt x="1139" y="69"/>
                </a:lnTo>
                <a:lnTo>
                  <a:pt x="1139" y="52"/>
                </a:lnTo>
                <a:lnTo>
                  <a:pt x="797" y="52"/>
                </a:lnTo>
                <a:lnTo>
                  <a:pt x="797" y="3"/>
                </a:lnTo>
                <a:lnTo>
                  <a:pt x="781" y="0"/>
                </a:lnTo>
                <a:lnTo>
                  <a:pt x="781" y="105"/>
                </a:lnTo>
                <a:lnTo>
                  <a:pt x="767" y="104"/>
                </a:lnTo>
                <a:lnTo>
                  <a:pt x="751" y="106"/>
                </a:lnTo>
                <a:lnTo>
                  <a:pt x="733" y="112"/>
                </a:lnTo>
                <a:lnTo>
                  <a:pt x="716" y="120"/>
                </a:lnTo>
                <a:lnTo>
                  <a:pt x="698" y="131"/>
                </a:lnTo>
                <a:lnTo>
                  <a:pt x="682" y="146"/>
                </a:lnTo>
                <a:lnTo>
                  <a:pt x="667" y="166"/>
                </a:lnTo>
                <a:lnTo>
                  <a:pt x="655" y="189"/>
                </a:lnTo>
                <a:lnTo>
                  <a:pt x="648" y="213"/>
                </a:lnTo>
                <a:lnTo>
                  <a:pt x="646" y="236"/>
                </a:lnTo>
                <a:lnTo>
                  <a:pt x="648" y="257"/>
                </a:lnTo>
                <a:lnTo>
                  <a:pt x="654" y="276"/>
                </a:lnTo>
                <a:lnTo>
                  <a:pt x="662" y="293"/>
                </a:lnTo>
                <a:lnTo>
                  <a:pt x="671" y="310"/>
                </a:lnTo>
                <a:lnTo>
                  <a:pt x="680" y="322"/>
                </a:lnTo>
                <a:lnTo>
                  <a:pt x="690" y="334"/>
                </a:lnTo>
                <a:lnTo>
                  <a:pt x="329" y="334"/>
                </a:lnTo>
                <a:lnTo>
                  <a:pt x="329" y="321"/>
                </a:lnTo>
                <a:lnTo>
                  <a:pt x="327" y="306"/>
                </a:lnTo>
                <a:lnTo>
                  <a:pt x="325" y="291"/>
                </a:lnTo>
                <a:lnTo>
                  <a:pt x="320" y="274"/>
                </a:lnTo>
                <a:lnTo>
                  <a:pt x="315" y="257"/>
                </a:lnTo>
                <a:lnTo>
                  <a:pt x="308" y="239"/>
                </a:lnTo>
                <a:lnTo>
                  <a:pt x="299" y="221"/>
                </a:lnTo>
                <a:lnTo>
                  <a:pt x="289" y="204"/>
                </a:lnTo>
                <a:lnTo>
                  <a:pt x="277" y="188"/>
                </a:lnTo>
                <a:lnTo>
                  <a:pt x="264" y="172"/>
                </a:lnTo>
                <a:lnTo>
                  <a:pt x="247" y="158"/>
                </a:lnTo>
                <a:lnTo>
                  <a:pt x="229" y="145"/>
                </a:lnTo>
                <a:lnTo>
                  <a:pt x="208" y="135"/>
                </a:lnTo>
                <a:lnTo>
                  <a:pt x="185" y="127"/>
                </a:lnTo>
                <a:lnTo>
                  <a:pt x="160" y="121"/>
                </a:lnTo>
                <a:lnTo>
                  <a:pt x="131" y="119"/>
                </a:lnTo>
                <a:lnTo>
                  <a:pt x="102" y="119"/>
                </a:lnTo>
                <a:lnTo>
                  <a:pt x="78" y="121"/>
                </a:lnTo>
                <a:lnTo>
                  <a:pt x="59" y="125"/>
                </a:lnTo>
                <a:lnTo>
                  <a:pt x="42" y="129"/>
                </a:lnTo>
                <a:lnTo>
                  <a:pt x="30" y="136"/>
                </a:lnTo>
                <a:lnTo>
                  <a:pt x="18" y="144"/>
                </a:lnTo>
                <a:lnTo>
                  <a:pt x="9" y="152"/>
                </a:lnTo>
                <a:lnTo>
                  <a:pt x="0" y="161"/>
                </a:lnTo>
                <a:lnTo>
                  <a:pt x="2" y="174"/>
                </a:lnTo>
                <a:lnTo>
                  <a:pt x="12" y="166"/>
                </a:lnTo>
                <a:lnTo>
                  <a:pt x="25" y="158"/>
                </a:lnTo>
                <a:lnTo>
                  <a:pt x="38" y="152"/>
                </a:lnTo>
                <a:lnTo>
                  <a:pt x="53" y="146"/>
                </a:lnTo>
                <a:lnTo>
                  <a:pt x="68" y="142"/>
                </a:lnTo>
                <a:lnTo>
                  <a:pt x="85" y="139"/>
                </a:lnTo>
                <a:lnTo>
                  <a:pt x="102" y="137"/>
                </a:lnTo>
                <a:lnTo>
                  <a:pt x="122" y="137"/>
                </a:lnTo>
                <a:lnTo>
                  <a:pt x="153" y="139"/>
                </a:lnTo>
                <a:lnTo>
                  <a:pt x="179" y="145"/>
                </a:lnTo>
                <a:lnTo>
                  <a:pt x="204" y="153"/>
                </a:lnTo>
                <a:lnTo>
                  <a:pt x="224" y="165"/>
                </a:lnTo>
                <a:lnTo>
                  <a:pt x="243" y="179"/>
                </a:lnTo>
                <a:lnTo>
                  <a:pt x="258" y="192"/>
                </a:lnTo>
                <a:lnTo>
                  <a:pt x="270" y="210"/>
                </a:lnTo>
                <a:lnTo>
                  <a:pt x="282" y="226"/>
                </a:lnTo>
                <a:lnTo>
                  <a:pt x="290" y="244"/>
                </a:lnTo>
                <a:lnTo>
                  <a:pt x="297" y="261"/>
                </a:lnTo>
                <a:lnTo>
                  <a:pt x="303" y="279"/>
                </a:lnTo>
                <a:lnTo>
                  <a:pt x="306" y="296"/>
                </a:lnTo>
                <a:lnTo>
                  <a:pt x="310" y="312"/>
                </a:lnTo>
                <a:lnTo>
                  <a:pt x="311" y="326"/>
                </a:lnTo>
                <a:lnTo>
                  <a:pt x="312" y="338"/>
                </a:lnTo>
                <a:lnTo>
                  <a:pt x="313" y="349"/>
                </a:lnTo>
                <a:lnTo>
                  <a:pt x="325" y="349"/>
                </a:lnTo>
                <a:lnTo>
                  <a:pt x="343" y="349"/>
                </a:lnTo>
                <a:lnTo>
                  <a:pt x="367" y="349"/>
                </a:lnTo>
                <a:lnTo>
                  <a:pt x="395" y="349"/>
                </a:lnTo>
                <a:lnTo>
                  <a:pt x="426" y="349"/>
                </a:lnTo>
                <a:lnTo>
                  <a:pt x="459" y="349"/>
                </a:lnTo>
                <a:lnTo>
                  <a:pt x="494" y="349"/>
                </a:lnTo>
                <a:lnTo>
                  <a:pt x="530" y="347"/>
                </a:lnTo>
                <a:lnTo>
                  <a:pt x="564" y="347"/>
                </a:lnTo>
                <a:lnTo>
                  <a:pt x="597" y="347"/>
                </a:lnTo>
                <a:lnTo>
                  <a:pt x="629" y="347"/>
                </a:lnTo>
                <a:lnTo>
                  <a:pt x="656" y="347"/>
                </a:lnTo>
                <a:lnTo>
                  <a:pt x="679" y="347"/>
                </a:lnTo>
                <a:lnTo>
                  <a:pt x="698" y="347"/>
                </a:lnTo>
                <a:lnTo>
                  <a:pt x="709" y="347"/>
                </a:lnTo>
                <a:lnTo>
                  <a:pt x="713" y="347"/>
                </a:lnTo>
                <a:lnTo>
                  <a:pt x="717" y="350"/>
                </a:lnTo>
                <a:lnTo>
                  <a:pt x="722" y="352"/>
                </a:lnTo>
                <a:lnTo>
                  <a:pt x="729" y="355"/>
                </a:lnTo>
                <a:lnTo>
                  <a:pt x="736" y="358"/>
                </a:lnTo>
                <a:lnTo>
                  <a:pt x="744" y="361"/>
                </a:lnTo>
                <a:lnTo>
                  <a:pt x="753" y="362"/>
                </a:lnTo>
                <a:lnTo>
                  <a:pt x="763" y="365"/>
                </a:lnTo>
                <a:lnTo>
                  <a:pt x="776" y="365"/>
                </a:lnTo>
                <a:lnTo>
                  <a:pt x="787" y="365"/>
                </a:lnTo>
                <a:lnTo>
                  <a:pt x="800" y="362"/>
                </a:lnTo>
                <a:lnTo>
                  <a:pt x="816" y="358"/>
                </a:lnTo>
                <a:lnTo>
                  <a:pt x="835" y="351"/>
                </a:lnTo>
                <a:lnTo>
                  <a:pt x="857" y="341"/>
                </a:lnTo>
                <a:lnTo>
                  <a:pt x="882" y="327"/>
                </a:lnTo>
                <a:lnTo>
                  <a:pt x="911" y="307"/>
                </a:lnTo>
                <a:lnTo>
                  <a:pt x="944" y="282"/>
                </a:lnTo>
                <a:lnTo>
                  <a:pt x="961" y="268"/>
                </a:lnTo>
                <a:lnTo>
                  <a:pt x="979" y="256"/>
                </a:lnTo>
                <a:lnTo>
                  <a:pt x="994" y="243"/>
                </a:lnTo>
                <a:lnTo>
                  <a:pt x="1010" y="231"/>
                </a:lnTo>
                <a:lnTo>
                  <a:pt x="1024" y="220"/>
                </a:lnTo>
                <a:lnTo>
                  <a:pt x="1039" y="211"/>
                </a:lnTo>
                <a:lnTo>
                  <a:pt x="1052" y="200"/>
                </a:lnTo>
                <a:lnTo>
                  <a:pt x="1065" y="192"/>
                </a:lnTo>
                <a:lnTo>
                  <a:pt x="1079" y="185"/>
                </a:lnTo>
                <a:lnTo>
                  <a:pt x="1092" y="179"/>
                </a:lnTo>
                <a:lnTo>
                  <a:pt x="1104" y="173"/>
                </a:lnTo>
                <a:lnTo>
                  <a:pt x="1117" y="168"/>
                </a:lnTo>
                <a:lnTo>
                  <a:pt x="1131" y="164"/>
                </a:lnTo>
                <a:lnTo>
                  <a:pt x="1143" y="161"/>
                </a:lnTo>
                <a:lnTo>
                  <a:pt x="1157" y="159"/>
                </a:lnTo>
                <a:lnTo>
                  <a:pt x="1171" y="159"/>
                </a:lnTo>
                <a:lnTo>
                  <a:pt x="1177" y="159"/>
                </a:lnTo>
                <a:lnTo>
                  <a:pt x="1183" y="159"/>
                </a:lnTo>
                <a:lnTo>
                  <a:pt x="1188" y="160"/>
                </a:lnTo>
                <a:lnTo>
                  <a:pt x="1194" y="161"/>
                </a:lnTo>
                <a:lnTo>
                  <a:pt x="1192" y="141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4" name="Rectangle 46"/>
          <p:cNvSpPr>
            <a:spLocks noChangeArrowheads="1"/>
          </p:cNvSpPr>
          <p:nvPr/>
        </p:nvSpPr>
        <p:spPr bwMode="auto">
          <a:xfrm>
            <a:off x="3808413" y="2581275"/>
            <a:ext cx="80962" cy="1905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5" name="Rectangle 47"/>
          <p:cNvSpPr>
            <a:spLocks noChangeArrowheads="1"/>
          </p:cNvSpPr>
          <p:nvPr/>
        </p:nvSpPr>
        <p:spPr bwMode="auto">
          <a:xfrm>
            <a:off x="4421188" y="2544763"/>
            <a:ext cx="20637" cy="904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6" name="Freeform 48"/>
          <p:cNvSpPr>
            <a:spLocks/>
          </p:cNvSpPr>
          <p:nvPr/>
        </p:nvSpPr>
        <p:spPr bwMode="auto">
          <a:xfrm>
            <a:off x="4333875" y="2609850"/>
            <a:ext cx="15875" cy="74613"/>
          </a:xfrm>
          <a:custGeom>
            <a:avLst/>
            <a:gdLst>
              <a:gd name="T0" fmla="*/ 0 w 20"/>
              <a:gd name="T1" fmla="*/ 93 h 93"/>
              <a:gd name="T2" fmla="*/ 0 w 20"/>
              <a:gd name="T3" fmla="*/ 0 h 93"/>
              <a:gd name="T4" fmla="*/ 20 w 20"/>
              <a:gd name="T5" fmla="*/ 0 h 93"/>
              <a:gd name="T6" fmla="*/ 20 w 20"/>
              <a:gd name="T7" fmla="*/ 82 h 93"/>
              <a:gd name="T8" fmla="*/ 0 w 20"/>
              <a:gd name="T9" fmla="*/ 93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93">
                <a:moveTo>
                  <a:pt x="0" y="93"/>
                </a:moveTo>
                <a:lnTo>
                  <a:pt x="0" y="0"/>
                </a:lnTo>
                <a:lnTo>
                  <a:pt x="20" y="0"/>
                </a:lnTo>
                <a:lnTo>
                  <a:pt x="20" y="82"/>
                </a:lnTo>
                <a:lnTo>
                  <a:pt x="0" y="93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7" name="Rectangle 49"/>
          <p:cNvSpPr>
            <a:spLocks noChangeArrowheads="1"/>
          </p:cNvSpPr>
          <p:nvPr/>
        </p:nvSpPr>
        <p:spPr bwMode="auto">
          <a:xfrm>
            <a:off x="4300538" y="2609850"/>
            <a:ext cx="15875" cy="793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8" name="Rectangle 50"/>
          <p:cNvSpPr>
            <a:spLocks noChangeArrowheads="1"/>
          </p:cNvSpPr>
          <p:nvPr/>
        </p:nvSpPr>
        <p:spPr bwMode="auto">
          <a:xfrm>
            <a:off x="4267200" y="2609850"/>
            <a:ext cx="15875" cy="793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39" name="Rectangle 51"/>
          <p:cNvSpPr>
            <a:spLocks noChangeArrowheads="1"/>
          </p:cNvSpPr>
          <p:nvPr/>
        </p:nvSpPr>
        <p:spPr bwMode="auto">
          <a:xfrm>
            <a:off x="4233863" y="2609850"/>
            <a:ext cx="15875" cy="793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0" name="Freeform 52"/>
          <p:cNvSpPr>
            <a:spLocks/>
          </p:cNvSpPr>
          <p:nvPr/>
        </p:nvSpPr>
        <p:spPr bwMode="auto">
          <a:xfrm>
            <a:off x="4533900" y="2760663"/>
            <a:ext cx="36513" cy="47625"/>
          </a:xfrm>
          <a:custGeom>
            <a:avLst/>
            <a:gdLst>
              <a:gd name="T0" fmla="*/ 42 w 46"/>
              <a:gd name="T1" fmla="*/ 0 h 59"/>
              <a:gd name="T2" fmla="*/ 46 w 46"/>
              <a:gd name="T3" fmla="*/ 12 h 59"/>
              <a:gd name="T4" fmla="*/ 46 w 46"/>
              <a:gd name="T5" fmla="*/ 29 h 59"/>
              <a:gd name="T6" fmla="*/ 43 w 46"/>
              <a:gd name="T7" fmla="*/ 45 h 59"/>
              <a:gd name="T8" fmla="*/ 38 w 46"/>
              <a:gd name="T9" fmla="*/ 59 h 59"/>
              <a:gd name="T10" fmla="*/ 32 w 46"/>
              <a:gd name="T11" fmla="*/ 59 h 59"/>
              <a:gd name="T12" fmla="*/ 23 w 46"/>
              <a:gd name="T13" fmla="*/ 58 h 59"/>
              <a:gd name="T14" fmla="*/ 13 w 46"/>
              <a:gd name="T15" fmla="*/ 58 h 59"/>
              <a:gd name="T16" fmla="*/ 10 w 46"/>
              <a:gd name="T17" fmla="*/ 58 h 59"/>
              <a:gd name="T18" fmla="*/ 3 w 46"/>
              <a:gd name="T19" fmla="*/ 47 h 59"/>
              <a:gd name="T20" fmla="*/ 0 w 46"/>
              <a:gd name="T21" fmla="*/ 28 h 59"/>
              <a:gd name="T22" fmla="*/ 2 w 46"/>
              <a:gd name="T23" fmla="*/ 11 h 59"/>
              <a:gd name="T24" fmla="*/ 13 w 46"/>
              <a:gd name="T25" fmla="*/ 0 h 59"/>
              <a:gd name="T26" fmla="*/ 20 w 46"/>
              <a:gd name="T27" fmla="*/ 0 h 59"/>
              <a:gd name="T28" fmla="*/ 30 w 46"/>
              <a:gd name="T29" fmla="*/ 0 h 59"/>
              <a:gd name="T30" fmla="*/ 39 w 46"/>
              <a:gd name="T31" fmla="*/ 0 h 59"/>
              <a:gd name="T32" fmla="*/ 42 w 46"/>
              <a:gd name="T33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" h="59">
                <a:moveTo>
                  <a:pt x="42" y="0"/>
                </a:moveTo>
                <a:lnTo>
                  <a:pt x="46" y="12"/>
                </a:lnTo>
                <a:lnTo>
                  <a:pt x="46" y="29"/>
                </a:lnTo>
                <a:lnTo>
                  <a:pt x="43" y="45"/>
                </a:lnTo>
                <a:lnTo>
                  <a:pt x="38" y="59"/>
                </a:lnTo>
                <a:lnTo>
                  <a:pt x="32" y="59"/>
                </a:lnTo>
                <a:lnTo>
                  <a:pt x="23" y="58"/>
                </a:lnTo>
                <a:lnTo>
                  <a:pt x="13" y="58"/>
                </a:lnTo>
                <a:lnTo>
                  <a:pt x="10" y="58"/>
                </a:lnTo>
                <a:lnTo>
                  <a:pt x="3" y="47"/>
                </a:lnTo>
                <a:lnTo>
                  <a:pt x="0" y="28"/>
                </a:lnTo>
                <a:lnTo>
                  <a:pt x="2" y="11"/>
                </a:lnTo>
                <a:lnTo>
                  <a:pt x="13" y="0"/>
                </a:lnTo>
                <a:lnTo>
                  <a:pt x="20" y="0"/>
                </a:lnTo>
                <a:lnTo>
                  <a:pt x="30" y="0"/>
                </a:lnTo>
                <a:lnTo>
                  <a:pt x="39" y="0"/>
                </a:lnTo>
                <a:lnTo>
                  <a:pt x="42" y="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1" name="Freeform 53"/>
          <p:cNvSpPr>
            <a:spLocks/>
          </p:cNvSpPr>
          <p:nvPr/>
        </p:nvSpPr>
        <p:spPr bwMode="auto">
          <a:xfrm>
            <a:off x="4471988" y="2598738"/>
            <a:ext cx="42862" cy="66675"/>
          </a:xfrm>
          <a:custGeom>
            <a:avLst/>
            <a:gdLst>
              <a:gd name="T0" fmla="*/ 54 w 54"/>
              <a:gd name="T1" fmla="*/ 1 h 84"/>
              <a:gd name="T2" fmla="*/ 54 w 54"/>
              <a:gd name="T3" fmla="*/ 81 h 84"/>
              <a:gd name="T4" fmla="*/ 47 w 54"/>
              <a:gd name="T5" fmla="*/ 83 h 84"/>
              <a:gd name="T6" fmla="*/ 39 w 54"/>
              <a:gd name="T7" fmla="*/ 84 h 84"/>
              <a:gd name="T8" fmla="*/ 30 w 54"/>
              <a:gd name="T9" fmla="*/ 83 h 84"/>
              <a:gd name="T10" fmla="*/ 21 w 54"/>
              <a:gd name="T11" fmla="*/ 81 h 84"/>
              <a:gd name="T12" fmla="*/ 13 w 54"/>
              <a:gd name="T13" fmla="*/ 75 h 84"/>
              <a:gd name="T14" fmla="*/ 6 w 54"/>
              <a:gd name="T15" fmla="*/ 66 h 84"/>
              <a:gd name="T16" fmla="*/ 1 w 54"/>
              <a:gd name="T17" fmla="*/ 54 h 84"/>
              <a:gd name="T18" fmla="*/ 0 w 54"/>
              <a:gd name="T19" fmla="*/ 39 h 84"/>
              <a:gd name="T20" fmla="*/ 3 w 54"/>
              <a:gd name="T21" fmla="*/ 27 h 84"/>
              <a:gd name="T22" fmla="*/ 7 w 54"/>
              <a:gd name="T23" fmla="*/ 16 h 84"/>
              <a:gd name="T24" fmla="*/ 14 w 54"/>
              <a:gd name="T25" fmla="*/ 9 h 84"/>
              <a:gd name="T26" fmla="*/ 22 w 54"/>
              <a:gd name="T27" fmla="*/ 5 h 84"/>
              <a:gd name="T28" fmla="*/ 31 w 54"/>
              <a:gd name="T29" fmla="*/ 1 h 84"/>
              <a:gd name="T30" fmla="*/ 39 w 54"/>
              <a:gd name="T31" fmla="*/ 0 h 84"/>
              <a:gd name="T32" fmla="*/ 47 w 54"/>
              <a:gd name="T33" fmla="*/ 0 h 84"/>
              <a:gd name="T34" fmla="*/ 54 w 54"/>
              <a:gd name="T35" fmla="*/ 1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4" h="84">
                <a:moveTo>
                  <a:pt x="54" y="1"/>
                </a:moveTo>
                <a:lnTo>
                  <a:pt x="54" y="81"/>
                </a:lnTo>
                <a:lnTo>
                  <a:pt x="47" y="83"/>
                </a:lnTo>
                <a:lnTo>
                  <a:pt x="39" y="84"/>
                </a:lnTo>
                <a:lnTo>
                  <a:pt x="30" y="83"/>
                </a:lnTo>
                <a:lnTo>
                  <a:pt x="21" y="81"/>
                </a:lnTo>
                <a:lnTo>
                  <a:pt x="13" y="75"/>
                </a:lnTo>
                <a:lnTo>
                  <a:pt x="6" y="66"/>
                </a:lnTo>
                <a:lnTo>
                  <a:pt x="1" y="54"/>
                </a:lnTo>
                <a:lnTo>
                  <a:pt x="0" y="39"/>
                </a:lnTo>
                <a:lnTo>
                  <a:pt x="3" y="27"/>
                </a:lnTo>
                <a:lnTo>
                  <a:pt x="7" y="16"/>
                </a:lnTo>
                <a:lnTo>
                  <a:pt x="14" y="9"/>
                </a:lnTo>
                <a:lnTo>
                  <a:pt x="22" y="5"/>
                </a:lnTo>
                <a:lnTo>
                  <a:pt x="31" y="1"/>
                </a:lnTo>
                <a:lnTo>
                  <a:pt x="39" y="0"/>
                </a:lnTo>
                <a:lnTo>
                  <a:pt x="47" y="0"/>
                </a:lnTo>
                <a:lnTo>
                  <a:pt x="54" y="1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2" name="Freeform 54"/>
          <p:cNvSpPr>
            <a:spLocks/>
          </p:cNvSpPr>
          <p:nvPr/>
        </p:nvSpPr>
        <p:spPr bwMode="auto">
          <a:xfrm>
            <a:off x="3440113" y="2795588"/>
            <a:ext cx="66675" cy="46037"/>
          </a:xfrm>
          <a:custGeom>
            <a:avLst/>
            <a:gdLst>
              <a:gd name="T0" fmla="*/ 85 w 85"/>
              <a:gd name="T1" fmla="*/ 0 h 59"/>
              <a:gd name="T2" fmla="*/ 70 w 85"/>
              <a:gd name="T3" fmla="*/ 0 h 59"/>
              <a:gd name="T4" fmla="*/ 55 w 85"/>
              <a:gd name="T5" fmla="*/ 0 h 59"/>
              <a:gd name="T6" fmla="*/ 40 w 85"/>
              <a:gd name="T7" fmla="*/ 0 h 59"/>
              <a:gd name="T8" fmla="*/ 28 w 85"/>
              <a:gd name="T9" fmla="*/ 3 h 59"/>
              <a:gd name="T10" fmla="*/ 15 w 85"/>
              <a:gd name="T11" fmla="*/ 6 h 59"/>
              <a:gd name="T12" fmla="*/ 7 w 85"/>
              <a:gd name="T13" fmla="*/ 12 h 59"/>
              <a:gd name="T14" fmla="*/ 1 w 85"/>
              <a:gd name="T15" fmla="*/ 20 h 59"/>
              <a:gd name="T16" fmla="*/ 0 w 85"/>
              <a:gd name="T17" fmla="*/ 30 h 59"/>
              <a:gd name="T18" fmla="*/ 1 w 85"/>
              <a:gd name="T19" fmla="*/ 37 h 59"/>
              <a:gd name="T20" fmla="*/ 1 w 85"/>
              <a:gd name="T21" fmla="*/ 44 h 59"/>
              <a:gd name="T22" fmla="*/ 3 w 85"/>
              <a:gd name="T23" fmla="*/ 50 h 59"/>
              <a:gd name="T24" fmla="*/ 9 w 85"/>
              <a:gd name="T25" fmla="*/ 53 h 59"/>
              <a:gd name="T26" fmla="*/ 18 w 85"/>
              <a:gd name="T27" fmla="*/ 57 h 59"/>
              <a:gd name="T28" fmla="*/ 32 w 85"/>
              <a:gd name="T29" fmla="*/ 58 h 59"/>
              <a:gd name="T30" fmla="*/ 52 w 85"/>
              <a:gd name="T31" fmla="*/ 59 h 59"/>
              <a:gd name="T32" fmla="*/ 79 w 85"/>
              <a:gd name="T33" fmla="*/ 58 h 59"/>
              <a:gd name="T34" fmla="*/ 81 w 85"/>
              <a:gd name="T35" fmla="*/ 46 h 59"/>
              <a:gd name="T36" fmla="*/ 83 w 85"/>
              <a:gd name="T37" fmla="*/ 27 h 59"/>
              <a:gd name="T38" fmla="*/ 84 w 85"/>
              <a:gd name="T39" fmla="*/ 8 h 59"/>
              <a:gd name="T40" fmla="*/ 85 w 85"/>
              <a:gd name="T41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5" h="59">
                <a:moveTo>
                  <a:pt x="85" y="0"/>
                </a:moveTo>
                <a:lnTo>
                  <a:pt x="70" y="0"/>
                </a:lnTo>
                <a:lnTo>
                  <a:pt x="55" y="0"/>
                </a:lnTo>
                <a:lnTo>
                  <a:pt x="40" y="0"/>
                </a:lnTo>
                <a:lnTo>
                  <a:pt x="28" y="3"/>
                </a:lnTo>
                <a:lnTo>
                  <a:pt x="15" y="6"/>
                </a:lnTo>
                <a:lnTo>
                  <a:pt x="7" y="12"/>
                </a:lnTo>
                <a:lnTo>
                  <a:pt x="1" y="20"/>
                </a:lnTo>
                <a:lnTo>
                  <a:pt x="0" y="30"/>
                </a:lnTo>
                <a:lnTo>
                  <a:pt x="1" y="37"/>
                </a:lnTo>
                <a:lnTo>
                  <a:pt x="1" y="44"/>
                </a:lnTo>
                <a:lnTo>
                  <a:pt x="3" y="50"/>
                </a:lnTo>
                <a:lnTo>
                  <a:pt x="9" y="53"/>
                </a:lnTo>
                <a:lnTo>
                  <a:pt x="18" y="57"/>
                </a:lnTo>
                <a:lnTo>
                  <a:pt x="32" y="58"/>
                </a:lnTo>
                <a:lnTo>
                  <a:pt x="52" y="59"/>
                </a:lnTo>
                <a:lnTo>
                  <a:pt x="79" y="58"/>
                </a:lnTo>
                <a:lnTo>
                  <a:pt x="81" y="46"/>
                </a:lnTo>
                <a:lnTo>
                  <a:pt x="83" y="27"/>
                </a:lnTo>
                <a:lnTo>
                  <a:pt x="84" y="8"/>
                </a:lnTo>
                <a:lnTo>
                  <a:pt x="85" y="0"/>
                </a:lnTo>
                <a:close/>
              </a:path>
            </a:pathLst>
          </a:custGeom>
          <a:solidFill>
            <a:schemeClr val="accent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3" name="Freeform 55"/>
          <p:cNvSpPr>
            <a:spLocks/>
          </p:cNvSpPr>
          <p:nvPr/>
        </p:nvSpPr>
        <p:spPr bwMode="auto">
          <a:xfrm>
            <a:off x="4394200" y="2765425"/>
            <a:ext cx="65088" cy="63500"/>
          </a:xfrm>
          <a:custGeom>
            <a:avLst/>
            <a:gdLst>
              <a:gd name="T0" fmla="*/ 41 w 82"/>
              <a:gd name="T1" fmla="*/ 81 h 81"/>
              <a:gd name="T2" fmla="*/ 33 w 82"/>
              <a:gd name="T3" fmla="*/ 80 h 81"/>
              <a:gd name="T4" fmla="*/ 26 w 82"/>
              <a:gd name="T5" fmla="*/ 77 h 81"/>
              <a:gd name="T6" fmla="*/ 19 w 82"/>
              <a:gd name="T7" fmla="*/ 74 h 81"/>
              <a:gd name="T8" fmla="*/ 12 w 82"/>
              <a:gd name="T9" fmla="*/ 69 h 81"/>
              <a:gd name="T10" fmla="*/ 7 w 82"/>
              <a:gd name="T11" fmla="*/ 62 h 81"/>
              <a:gd name="T12" fmla="*/ 4 w 82"/>
              <a:gd name="T13" fmla="*/ 55 h 81"/>
              <a:gd name="T14" fmla="*/ 1 w 82"/>
              <a:gd name="T15" fmla="*/ 49 h 81"/>
              <a:gd name="T16" fmla="*/ 0 w 82"/>
              <a:gd name="T17" fmla="*/ 40 h 81"/>
              <a:gd name="T18" fmla="*/ 1 w 82"/>
              <a:gd name="T19" fmla="*/ 32 h 81"/>
              <a:gd name="T20" fmla="*/ 4 w 82"/>
              <a:gd name="T21" fmla="*/ 26 h 81"/>
              <a:gd name="T22" fmla="*/ 7 w 82"/>
              <a:gd name="T23" fmla="*/ 19 h 81"/>
              <a:gd name="T24" fmla="*/ 12 w 82"/>
              <a:gd name="T25" fmla="*/ 12 h 81"/>
              <a:gd name="T26" fmla="*/ 19 w 82"/>
              <a:gd name="T27" fmla="*/ 7 h 81"/>
              <a:gd name="T28" fmla="*/ 26 w 82"/>
              <a:gd name="T29" fmla="*/ 4 h 81"/>
              <a:gd name="T30" fmla="*/ 33 w 82"/>
              <a:gd name="T31" fmla="*/ 1 h 81"/>
              <a:gd name="T32" fmla="*/ 41 w 82"/>
              <a:gd name="T33" fmla="*/ 0 h 81"/>
              <a:gd name="T34" fmla="*/ 49 w 82"/>
              <a:gd name="T35" fmla="*/ 1 h 81"/>
              <a:gd name="T36" fmla="*/ 57 w 82"/>
              <a:gd name="T37" fmla="*/ 4 h 81"/>
              <a:gd name="T38" fmla="*/ 64 w 82"/>
              <a:gd name="T39" fmla="*/ 7 h 81"/>
              <a:gd name="T40" fmla="*/ 71 w 82"/>
              <a:gd name="T41" fmla="*/ 12 h 81"/>
              <a:gd name="T42" fmla="*/ 75 w 82"/>
              <a:gd name="T43" fmla="*/ 19 h 81"/>
              <a:gd name="T44" fmla="*/ 79 w 82"/>
              <a:gd name="T45" fmla="*/ 26 h 81"/>
              <a:gd name="T46" fmla="*/ 81 w 82"/>
              <a:gd name="T47" fmla="*/ 32 h 81"/>
              <a:gd name="T48" fmla="*/ 82 w 82"/>
              <a:gd name="T49" fmla="*/ 40 h 81"/>
              <a:gd name="T50" fmla="*/ 81 w 82"/>
              <a:gd name="T51" fmla="*/ 49 h 81"/>
              <a:gd name="T52" fmla="*/ 79 w 82"/>
              <a:gd name="T53" fmla="*/ 55 h 81"/>
              <a:gd name="T54" fmla="*/ 75 w 82"/>
              <a:gd name="T55" fmla="*/ 62 h 81"/>
              <a:gd name="T56" fmla="*/ 71 w 82"/>
              <a:gd name="T57" fmla="*/ 69 h 81"/>
              <a:gd name="T58" fmla="*/ 64 w 82"/>
              <a:gd name="T59" fmla="*/ 74 h 81"/>
              <a:gd name="T60" fmla="*/ 57 w 82"/>
              <a:gd name="T61" fmla="*/ 77 h 81"/>
              <a:gd name="T62" fmla="*/ 49 w 82"/>
              <a:gd name="T63" fmla="*/ 80 h 81"/>
              <a:gd name="T64" fmla="*/ 41 w 82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2" h="81">
                <a:moveTo>
                  <a:pt x="41" y="81"/>
                </a:moveTo>
                <a:lnTo>
                  <a:pt x="33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3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71" y="12"/>
                </a:lnTo>
                <a:lnTo>
                  <a:pt x="75" y="19"/>
                </a:lnTo>
                <a:lnTo>
                  <a:pt x="79" y="26"/>
                </a:lnTo>
                <a:lnTo>
                  <a:pt x="81" y="32"/>
                </a:lnTo>
                <a:lnTo>
                  <a:pt x="82" y="40"/>
                </a:lnTo>
                <a:lnTo>
                  <a:pt x="81" y="49"/>
                </a:lnTo>
                <a:lnTo>
                  <a:pt x="79" y="55"/>
                </a:lnTo>
                <a:lnTo>
                  <a:pt x="75" y="62"/>
                </a:lnTo>
                <a:lnTo>
                  <a:pt x="71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4" name="Freeform 56"/>
          <p:cNvSpPr>
            <a:spLocks/>
          </p:cNvSpPr>
          <p:nvPr/>
        </p:nvSpPr>
        <p:spPr bwMode="auto">
          <a:xfrm>
            <a:off x="3579813" y="2765425"/>
            <a:ext cx="63500" cy="63500"/>
          </a:xfrm>
          <a:custGeom>
            <a:avLst/>
            <a:gdLst>
              <a:gd name="T0" fmla="*/ 41 w 81"/>
              <a:gd name="T1" fmla="*/ 81 h 81"/>
              <a:gd name="T2" fmla="*/ 32 w 81"/>
              <a:gd name="T3" fmla="*/ 80 h 81"/>
              <a:gd name="T4" fmla="*/ 26 w 81"/>
              <a:gd name="T5" fmla="*/ 77 h 81"/>
              <a:gd name="T6" fmla="*/ 19 w 81"/>
              <a:gd name="T7" fmla="*/ 74 h 81"/>
              <a:gd name="T8" fmla="*/ 12 w 81"/>
              <a:gd name="T9" fmla="*/ 69 h 81"/>
              <a:gd name="T10" fmla="*/ 7 w 81"/>
              <a:gd name="T11" fmla="*/ 62 h 81"/>
              <a:gd name="T12" fmla="*/ 4 w 81"/>
              <a:gd name="T13" fmla="*/ 55 h 81"/>
              <a:gd name="T14" fmla="*/ 1 w 81"/>
              <a:gd name="T15" fmla="*/ 49 h 81"/>
              <a:gd name="T16" fmla="*/ 0 w 81"/>
              <a:gd name="T17" fmla="*/ 40 h 81"/>
              <a:gd name="T18" fmla="*/ 1 w 81"/>
              <a:gd name="T19" fmla="*/ 32 h 81"/>
              <a:gd name="T20" fmla="*/ 4 w 81"/>
              <a:gd name="T21" fmla="*/ 26 h 81"/>
              <a:gd name="T22" fmla="*/ 7 w 81"/>
              <a:gd name="T23" fmla="*/ 19 h 81"/>
              <a:gd name="T24" fmla="*/ 12 w 81"/>
              <a:gd name="T25" fmla="*/ 12 h 81"/>
              <a:gd name="T26" fmla="*/ 19 w 81"/>
              <a:gd name="T27" fmla="*/ 7 h 81"/>
              <a:gd name="T28" fmla="*/ 26 w 81"/>
              <a:gd name="T29" fmla="*/ 4 h 81"/>
              <a:gd name="T30" fmla="*/ 32 w 81"/>
              <a:gd name="T31" fmla="*/ 1 h 81"/>
              <a:gd name="T32" fmla="*/ 41 w 81"/>
              <a:gd name="T33" fmla="*/ 0 h 81"/>
              <a:gd name="T34" fmla="*/ 49 w 81"/>
              <a:gd name="T35" fmla="*/ 1 h 81"/>
              <a:gd name="T36" fmla="*/ 57 w 81"/>
              <a:gd name="T37" fmla="*/ 4 h 81"/>
              <a:gd name="T38" fmla="*/ 64 w 81"/>
              <a:gd name="T39" fmla="*/ 7 h 81"/>
              <a:gd name="T40" fmla="*/ 69 w 81"/>
              <a:gd name="T41" fmla="*/ 12 h 81"/>
              <a:gd name="T42" fmla="*/ 74 w 81"/>
              <a:gd name="T43" fmla="*/ 19 h 81"/>
              <a:gd name="T44" fmla="*/ 77 w 81"/>
              <a:gd name="T45" fmla="*/ 26 h 81"/>
              <a:gd name="T46" fmla="*/ 80 w 81"/>
              <a:gd name="T47" fmla="*/ 32 h 81"/>
              <a:gd name="T48" fmla="*/ 81 w 81"/>
              <a:gd name="T49" fmla="*/ 40 h 81"/>
              <a:gd name="T50" fmla="*/ 80 w 81"/>
              <a:gd name="T51" fmla="*/ 49 h 81"/>
              <a:gd name="T52" fmla="*/ 77 w 81"/>
              <a:gd name="T53" fmla="*/ 55 h 81"/>
              <a:gd name="T54" fmla="*/ 74 w 81"/>
              <a:gd name="T55" fmla="*/ 62 h 81"/>
              <a:gd name="T56" fmla="*/ 69 w 81"/>
              <a:gd name="T57" fmla="*/ 69 h 81"/>
              <a:gd name="T58" fmla="*/ 64 w 81"/>
              <a:gd name="T59" fmla="*/ 74 h 81"/>
              <a:gd name="T60" fmla="*/ 57 w 81"/>
              <a:gd name="T61" fmla="*/ 77 h 81"/>
              <a:gd name="T62" fmla="*/ 49 w 81"/>
              <a:gd name="T63" fmla="*/ 80 h 81"/>
              <a:gd name="T64" fmla="*/ 41 w 81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1" h="81">
                <a:moveTo>
                  <a:pt x="41" y="81"/>
                </a:moveTo>
                <a:lnTo>
                  <a:pt x="32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2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69" y="12"/>
                </a:lnTo>
                <a:lnTo>
                  <a:pt x="74" y="19"/>
                </a:lnTo>
                <a:lnTo>
                  <a:pt x="77" y="26"/>
                </a:lnTo>
                <a:lnTo>
                  <a:pt x="80" y="32"/>
                </a:lnTo>
                <a:lnTo>
                  <a:pt x="81" y="40"/>
                </a:lnTo>
                <a:lnTo>
                  <a:pt x="80" y="49"/>
                </a:lnTo>
                <a:lnTo>
                  <a:pt x="77" y="55"/>
                </a:lnTo>
                <a:lnTo>
                  <a:pt x="74" y="62"/>
                </a:lnTo>
                <a:lnTo>
                  <a:pt x="69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5" name="Freeform 57"/>
          <p:cNvSpPr>
            <a:spLocks/>
          </p:cNvSpPr>
          <p:nvPr/>
        </p:nvSpPr>
        <p:spPr bwMode="auto">
          <a:xfrm>
            <a:off x="4030663" y="2630488"/>
            <a:ext cx="179387" cy="179387"/>
          </a:xfrm>
          <a:custGeom>
            <a:avLst/>
            <a:gdLst>
              <a:gd name="T0" fmla="*/ 113 w 227"/>
              <a:gd name="T1" fmla="*/ 227 h 227"/>
              <a:gd name="T2" fmla="*/ 90 w 227"/>
              <a:gd name="T3" fmla="*/ 224 h 227"/>
              <a:gd name="T4" fmla="*/ 69 w 227"/>
              <a:gd name="T5" fmla="*/ 217 h 227"/>
              <a:gd name="T6" fmla="*/ 50 w 227"/>
              <a:gd name="T7" fmla="*/ 207 h 227"/>
              <a:gd name="T8" fmla="*/ 34 w 227"/>
              <a:gd name="T9" fmla="*/ 193 h 227"/>
              <a:gd name="T10" fmla="*/ 20 w 227"/>
              <a:gd name="T11" fmla="*/ 176 h 227"/>
              <a:gd name="T12" fmla="*/ 9 w 227"/>
              <a:gd name="T13" fmla="*/ 158 h 227"/>
              <a:gd name="T14" fmla="*/ 2 w 227"/>
              <a:gd name="T15" fmla="*/ 136 h 227"/>
              <a:gd name="T16" fmla="*/ 0 w 227"/>
              <a:gd name="T17" fmla="*/ 113 h 227"/>
              <a:gd name="T18" fmla="*/ 2 w 227"/>
              <a:gd name="T19" fmla="*/ 90 h 227"/>
              <a:gd name="T20" fmla="*/ 9 w 227"/>
              <a:gd name="T21" fmla="*/ 69 h 227"/>
              <a:gd name="T22" fmla="*/ 20 w 227"/>
              <a:gd name="T23" fmla="*/ 50 h 227"/>
              <a:gd name="T24" fmla="*/ 34 w 227"/>
              <a:gd name="T25" fmla="*/ 34 h 227"/>
              <a:gd name="T26" fmla="*/ 50 w 227"/>
              <a:gd name="T27" fmla="*/ 20 h 227"/>
              <a:gd name="T28" fmla="*/ 69 w 227"/>
              <a:gd name="T29" fmla="*/ 9 h 227"/>
              <a:gd name="T30" fmla="*/ 90 w 227"/>
              <a:gd name="T31" fmla="*/ 3 h 227"/>
              <a:gd name="T32" fmla="*/ 113 w 227"/>
              <a:gd name="T33" fmla="*/ 0 h 227"/>
              <a:gd name="T34" fmla="*/ 136 w 227"/>
              <a:gd name="T35" fmla="*/ 3 h 227"/>
              <a:gd name="T36" fmla="*/ 158 w 227"/>
              <a:gd name="T37" fmla="*/ 9 h 227"/>
              <a:gd name="T38" fmla="*/ 176 w 227"/>
              <a:gd name="T39" fmla="*/ 20 h 227"/>
              <a:gd name="T40" fmla="*/ 194 w 227"/>
              <a:gd name="T41" fmla="*/ 34 h 227"/>
              <a:gd name="T42" fmla="*/ 207 w 227"/>
              <a:gd name="T43" fmla="*/ 50 h 227"/>
              <a:gd name="T44" fmla="*/ 218 w 227"/>
              <a:gd name="T45" fmla="*/ 69 h 227"/>
              <a:gd name="T46" fmla="*/ 225 w 227"/>
              <a:gd name="T47" fmla="*/ 90 h 227"/>
              <a:gd name="T48" fmla="*/ 227 w 227"/>
              <a:gd name="T49" fmla="*/ 113 h 227"/>
              <a:gd name="T50" fmla="*/ 225 w 227"/>
              <a:gd name="T51" fmla="*/ 136 h 227"/>
              <a:gd name="T52" fmla="*/ 218 w 227"/>
              <a:gd name="T53" fmla="*/ 158 h 227"/>
              <a:gd name="T54" fmla="*/ 207 w 227"/>
              <a:gd name="T55" fmla="*/ 176 h 227"/>
              <a:gd name="T56" fmla="*/ 194 w 227"/>
              <a:gd name="T57" fmla="*/ 193 h 227"/>
              <a:gd name="T58" fmla="*/ 176 w 227"/>
              <a:gd name="T59" fmla="*/ 207 h 227"/>
              <a:gd name="T60" fmla="*/ 158 w 227"/>
              <a:gd name="T61" fmla="*/ 217 h 227"/>
              <a:gd name="T62" fmla="*/ 136 w 227"/>
              <a:gd name="T63" fmla="*/ 224 h 227"/>
              <a:gd name="T64" fmla="*/ 113 w 227"/>
              <a:gd name="T65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7" h="227">
                <a:moveTo>
                  <a:pt x="113" y="227"/>
                </a:moveTo>
                <a:lnTo>
                  <a:pt x="90" y="224"/>
                </a:lnTo>
                <a:lnTo>
                  <a:pt x="69" y="217"/>
                </a:lnTo>
                <a:lnTo>
                  <a:pt x="50" y="207"/>
                </a:lnTo>
                <a:lnTo>
                  <a:pt x="34" y="193"/>
                </a:lnTo>
                <a:lnTo>
                  <a:pt x="20" y="176"/>
                </a:lnTo>
                <a:lnTo>
                  <a:pt x="9" y="158"/>
                </a:lnTo>
                <a:lnTo>
                  <a:pt x="2" y="136"/>
                </a:lnTo>
                <a:lnTo>
                  <a:pt x="0" y="113"/>
                </a:lnTo>
                <a:lnTo>
                  <a:pt x="2" y="90"/>
                </a:lnTo>
                <a:lnTo>
                  <a:pt x="9" y="69"/>
                </a:lnTo>
                <a:lnTo>
                  <a:pt x="20" y="50"/>
                </a:lnTo>
                <a:lnTo>
                  <a:pt x="34" y="34"/>
                </a:lnTo>
                <a:lnTo>
                  <a:pt x="50" y="20"/>
                </a:lnTo>
                <a:lnTo>
                  <a:pt x="69" y="9"/>
                </a:lnTo>
                <a:lnTo>
                  <a:pt x="90" y="3"/>
                </a:lnTo>
                <a:lnTo>
                  <a:pt x="113" y="0"/>
                </a:lnTo>
                <a:lnTo>
                  <a:pt x="136" y="3"/>
                </a:lnTo>
                <a:lnTo>
                  <a:pt x="158" y="9"/>
                </a:lnTo>
                <a:lnTo>
                  <a:pt x="176" y="20"/>
                </a:lnTo>
                <a:lnTo>
                  <a:pt x="194" y="34"/>
                </a:lnTo>
                <a:lnTo>
                  <a:pt x="207" y="50"/>
                </a:lnTo>
                <a:lnTo>
                  <a:pt x="218" y="69"/>
                </a:lnTo>
                <a:lnTo>
                  <a:pt x="225" y="90"/>
                </a:lnTo>
                <a:lnTo>
                  <a:pt x="227" y="113"/>
                </a:lnTo>
                <a:lnTo>
                  <a:pt x="225" y="136"/>
                </a:lnTo>
                <a:lnTo>
                  <a:pt x="218" y="158"/>
                </a:lnTo>
                <a:lnTo>
                  <a:pt x="207" y="176"/>
                </a:lnTo>
                <a:lnTo>
                  <a:pt x="194" y="193"/>
                </a:lnTo>
                <a:lnTo>
                  <a:pt x="176" y="207"/>
                </a:lnTo>
                <a:lnTo>
                  <a:pt x="158" y="217"/>
                </a:lnTo>
                <a:lnTo>
                  <a:pt x="136" y="224"/>
                </a:lnTo>
                <a:lnTo>
                  <a:pt x="113" y="227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6" name="Freeform 58"/>
          <p:cNvSpPr>
            <a:spLocks/>
          </p:cNvSpPr>
          <p:nvPr/>
        </p:nvSpPr>
        <p:spPr bwMode="auto">
          <a:xfrm>
            <a:off x="4081463" y="2681288"/>
            <a:ext cx="76200" cy="74612"/>
          </a:xfrm>
          <a:custGeom>
            <a:avLst/>
            <a:gdLst>
              <a:gd name="T0" fmla="*/ 48 w 95"/>
              <a:gd name="T1" fmla="*/ 95 h 95"/>
              <a:gd name="T2" fmla="*/ 39 w 95"/>
              <a:gd name="T3" fmla="*/ 94 h 95"/>
              <a:gd name="T4" fmla="*/ 30 w 95"/>
              <a:gd name="T5" fmla="*/ 92 h 95"/>
              <a:gd name="T6" fmla="*/ 21 w 95"/>
              <a:gd name="T7" fmla="*/ 87 h 95"/>
              <a:gd name="T8" fmla="*/ 13 w 95"/>
              <a:gd name="T9" fmla="*/ 81 h 95"/>
              <a:gd name="T10" fmla="*/ 8 w 95"/>
              <a:gd name="T11" fmla="*/ 74 h 95"/>
              <a:gd name="T12" fmla="*/ 3 w 95"/>
              <a:gd name="T13" fmla="*/ 66 h 95"/>
              <a:gd name="T14" fmla="*/ 1 w 95"/>
              <a:gd name="T15" fmla="*/ 57 h 95"/>
              <a:gd name="T16" fmla="*/ 0 w 95"/>
              <a:gd name="T17" fmla="*/ 48 h 95"/>
              <a:gd name="T18" fmla="*/ 1 w 95"/>
              <a:gd name="T19" fmla="*/ 39 h 95"/>
              <a:gd name="T20" fmla="*/ 3 w 95"/>
              <a:gd name="T21" fmla="*/ 29 h 95"/>
              <a:gd name="T22" fmla="*/ 8 w 95"/>
              <a:gd name="T23" fmla="*/ 21 h 95"/>
              <a:gd name="T24" fmla="*/ 13 w 95"/>
              <a:gd name="T25" fmla="*/ 13 h 95"/>
              <a:gd name="T26" fmla="*/ 21 w 95"/>
              <a:gd name="T27" fmla="*/ 8 h 95"/>
              <a:gd name="T28" fmla="*/ 30 w 95"/>
              <a:gd name="T29" fmla="*/ 3 h 95"/>
              <a:gd name="T30" fmla="*/ 39 w 95"/>
              <a:gd name="T31" fmla="*/ 1 h 95"/>
              <a:gd name="T32" fmla="*/ 48 w 95"/>
              <a:gd name="T33" fmla="*/ 0 h 95"/>
              <a:gd name="T34" fmla="*/ 57 w 95"/>
              <a:gd name="T35" fmla="*/ 1 h 95"/>
              <a:gd name="T36" fmla="*/ 66 w 95"/>
              <a:gd name="T37" fmla="*/ 3 h 95"/>
              <a:gd name="T38" fmla="*/ 74 w 95"/>
              <a:gd name="T39" fmla="*/ 8 h 95"/>
              <a:gd name="T40" fmla="*/ 81 w 95"/>
              <a:gd name="T41" fmla="*/ 13 h 95"/>
              <a:gd name="T42" fmla="*/ 87 w 95"/>
              <a:gd name="T43" fmla="*/ 21 h 95"/>
              <a:gd name="T44" fmla="*/ 92 w 95"/>
              <a:gd name="T45" fmla="*/ 29 h 95"/>
              <a:gd name="T46" fmla="*/ 94 w 95"/>
              <a:gd name="T47" fmla="*/ 39 h 95"/>
              <a:gd name="T48" fmla="*/ 95 w 95"/>
              <a:gd name="T49" fmla="*/ 48 h 95"/>
              <a:gd name="T50" fmla="*/ 94 w 95"/>
              <a:gd name="T51" fmla="*/ 57 h 95"/>
              <a:gd name="T52" fmla="*/ 92 w 95"/>
              <a:gd name="T53" fmla="*/ 66 h 95"/>
              <a:gd name="T54" fmla="*/ 87 w 95"/>
              <a:gd name="T55" fmla="*/ 74 h 95"/>
              <a:gd name="T56" fmla="*/ 81 w 95"/>
              <a:gd name="T57" fmla="*/ 81 h 95"/>
              <a:gd name="T58" fmla="*/ 74 w 95"/>
              <a:gd name="T59" fmla="*/ 87 h 95"/>
              <a:gd name="T60" fmla="*/ 66 w 95"/>
              <a:gd name="T61" fmla="*/ 92 h 95"/>
              <a:gd name="T62" fmla="*/ 57 w 95"/>
              <a:gd name="T63" fmla="*/ 94 h 95"/>
              <a:gd name="T64" fmla="*/ 48 w 95"/>
              <a:gd name="T65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5" h="95">
                <a:moveTo>
                  <a:pt x="48" y="95"/>
                </a:moveTo>
                <a:lnTo>
                  <a:pt x="39" y="94"/>
                </a:lnTo>
                <a:lnTo>
                  <a:pt x="30" y="92"/>
                </a:lnTo>
                <a:lnTo>
                  <a:pt x="21" y="87"/>
                </a:lnTo>
                <a:lnTo>
                  <a:pt x="13" y="81"/>
                </a:lnTo>
                <a:lnTo>
                  <a:pt x="8" y="74"/>
                </a:lnTo>
                <a:lnTo>
                  <a:pt x="3" y="66"/>
                </a:lnTo>
                <a:lnTo>
                  <a:pt x="1" y="57"/>
                </a:lnTo>
                <a:lnTo>
                  <a:pt x="0" y="48"/>
                </a:lnTo>
                <a:lnTo>
                  <a:pt x="1" y="39"/>
                </a:lnTo>
                <a:lnTo>
                  <a:pt x="3" y="29"/>
                </a:lnTo>
                <a:lnTo>
                  <a:pt x="8" y="21"/>
                </a:lnTo>
                <a:lnTo>
                  <a:pt x="13" y="13"/>
                </a:lnTo>
                <a:lnTo>
                  <a:pt x="21" y="8"/>
                </a:lnTo>
                <a:lnTo>
                  <a:pt x="30" y="3"/>
                </a:lnTo>
                <a:lnTo>
                  <a:pt x="39" y="1"/>
                </a:lnTo>
                <a:lnTo>
                  <a:pt x="48" y="0"/>
                </a:lnTo>
                <a:lnTo>
                  <a:pt x="57" y="1"/>
                </a:lnTo>
                <a:lnTo>
                  <a:pt x="66" y="3"/>
                </a:lnTo>
                <a:lnTo>
                  <a:pt x="74" y="8"/>
                </a:lnTo>
                <a:lnTo>
                  <a:pt x="81" y="13"/>
                </a:lnTo>
                <a:lnTo>
                  <a:pt x="87" y="21"/>
                </a:lnTo>
                <a:lnTo>
                  <a:pt x="92" y="29"/>
                </a:lnTo>
                <a:lnTo>
                  <a:pt x="94" y="39"/>
                </a:lnTo>
                <a:lnTo>
                  <a:pt x="95" y="48"/>
                </a:lnTo>
                <a:lnTo>
                  <a:pt x="94" y="57"/>
                </a:lnTo>
                <a:lnTo>
                  <a:pt x="92" y="66"/>
                </a:lnTo>
                <a:lnTo>
                  <a:pt x="87" y="74"/>
                </a:lnTo>
                <a:lnTo>
                  <a:pt x="81" y="81"/>
                </a:lnTo>
                <a:lnTo>
                  <a:pt x="74" y="87"/>
                </a:lnTo>
                <a:lnTo>
                  <a:pt x="66" y="92"/>
                </a:lnTo>
                <a:lnTo>
                  <a:pt x="57" y="94"/>
                </a:lnTo>
                <a:lnTo>
                  <a:pt x="48" y="95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47" name="Freeform 59"/>
          <p:cNvSpPr>
            <a:spLocks/>
          </p:cNvSpPr>
          <p:nvPr/>
        </p:nvSpPr>
        <p:spPr bwMode="auto">
          <a:xfrm>
            <a:off x="3844925" y="2465388"/>
            <a:ext cx="107950" cy="68262"/>
          </a:xfrm>
          <a:custGeom>
            <a:avLst/>
            <a:gdLst>
              <a:gd name="T0" fmla="*/ 4 w 135"/>
              <a:gd name="T1" fmla="*/ 84 h 85"/>
              <a:gd name="T2" fmla="*/ 1 w 135"/>
              <a:gd name="T3" fmla="*/ 74 h 85"/>
              <a:gd name="T4" fmla="*/ 1 w 135"/>
              <a:gd name="T5" fmla="*/ 63 h 85"/>
              <a:gd name="T6" fmla="*/ 12 w 135"/>
              <a:gd name="T7" fmla="*/ 54 h 85"/>
              <a:gd name="T8" fmla="*/ 26 w 135"/>
              <a:gd name="T9" fmla="*/ 51 h 85"/>
              <a:gd name="T10" fmla="*/ 40 w 135"/>
              <a:gd name="T11" fmla="*/ 56 h 85"/>
              <a:gd name="T12" fmla="*/ 51 w 135"/>
              <a:gd name="T13" fmla="*/ 75 h 85"/>
              <a:gd name="T14" fmla="*/ 57 w 135"/>
              <a:gd name="T15" fmla="*/ 83 h 85"/>
              <a:gd name="T16" fmla="*/ 60 w 135"/>
              <a:gd name="T17" fmla="*/ 79 h 85"/>
              <a:gd name="T18" fmla="*/ 67 w 135"/>
              <a:gd name="T19" fmla="*/ 73 h 85"/>
              <a:gd name="T20" fmla="*/ 69 w 135"/>
              <a:gd name="T21" fmla="*/ 72 h 85"/>
              <a:gd name="T22" fmla="*/ 72 w 135"/>
              <a:gd name="T23" fmla="*/ 69 h 85"/>
              <a:gd name="T24" fmla="*/ 60 w 135"/>
              <a:gd name="T25" fmla="*/ 59 h 85"/>
              <a:gd name="T26" fmla="*/ 57 w 135"/>
              <a:gd name="T27" fmla="*/ 31 h 85"/>
              <a:gd name="T28" fmla="*/ 60 w 135"/>
              <a:gd name="T29" fmla="*/ 20 h 85"/>
              <a:gd name="T30" fmla="*/ 66 w 135"/>
              <a:gd name="T31" fmla="*/ 12 h 85"/>
              <a:gd name="T32" fmla="*/ 78 w 135"/>
              <a:gd name="T33" fmla="*/ 6 h 85"/>
              <a:gd name="T34" fmla="*/ 90 w 135"/>
              <a:gd name="T35" fmla="*/ 3 h 85"/>
              <a:gd name="T36" fmla="*/ 107 w 135"/>
              <a:gd name="T37" fmla="*/ 0 h 85"/>
              <a:gd name="T38" fmla="*/ 116 w 135"/>
              <a:gd name="T39" fmla="*/ 7 h 85"/>
              <a:gd name="T40" fmla="*/ 120 w 135"/>
              <a:gd name="T41" fmla="*/ 14 h 85"/>
              <a:gd name="T42" fmla="*/ 124 w 135"/>
              <a:gd name="T43" fmla="*/ 23 h 85"/>
              <a:gd name="T44" fmla="*/ 126 w 135"/>
              <a:gd name="T45" fmla="*/ 28 h 85"/>
              <a:gd name="T46" fmla="*/ 128 w 135"/>
              <a:gd name="T47" fmla="*/ 34 h 85"/>
              <a:gd name="T48" fmla="*/ 127 w 135"/>
              <a:gd name="T49" fmla="*/ 37 h 85"/>
              <a:gd name="T50" fmla="*/ 127 w 135"/>
              <a:gd name="T51" fmla="*/ 40 h 85"/>
              <a:gd name="T52" fmla="*/ 133 w 135"/>
              <a:gd name="T53" fmla="*/ 43 h 85"/>
              <a:gd name="T54" fmla="*/ 135 w 135"/>
              <a:gd name="T55" fmla="*/ 45 h 85"/>
              <a:gd name="T56" fmla="*/ 134 w 135"/>
              <a:gd name="T57" fmla="*/ 50 h 85"/>
              <a:gd name="T58" fmla="*/ 130 w 135"/>
              <a:gd name="T59" fmla="*/ 52 h 85"/>
              <a:gd name="T60" fmla="*/ 130 w 135"/>
              <a:gd name="T61" fmla="*/ 56 h 85"/>
              <a:gd name="T62" fmla="*/ 129 w 135"/>
              <a:gd name="T63" fmla="*/ 59 h 85"/>
              <a:gd name="T64" fmla="*/ 129 w 135"/>
              <a:gd name="T65" fmla="*/ 60 h 85"/>
              <a:gd name="T66" fmla="*/ 132 w 135"/>
              <a:gd name="T67" fmla="*/ 66 h 85"/>
              <a:gd name="T68" fmla="*/ 133 w 135"/>
              <a:gd name="T69" fmla="*/ 72 h 85"/>
              <a:gd name="T70" fmla="*/ 126 w 135"/>
              <a:gd name="T71" fmla="*/ 75 h 85"/>
              <a:gd name="T72" fmla="*/ 119 w 135"/>
              <a:gd name="T73" fmla="*/ 77 h 85"/>
              <a:gd name="T74" fmla="*/ 114 w 135"/>
              <a:gd name="T75" fmla="*/ 82 h 85"/>
              <a:gd name="T76" fmla="*/ 4 w 135"/>
              <a:gd name="T77" fmla="*/ 8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35" h="85">
                <a:moveTo>
                  <a:pt x="4" y="85"/>
                </a:moveTo>
                <a:lnTo>
                  <a:pt x="4" y="84"/>
                </a:lnTo>
                <a:lnTo>
                  <a:pt x="3" y="80"/>
                </a:lnTo>
                <a:lnTo>
                  <a:pt x="1" y="74"/>
                </a:lnTo>
                <a:lnTo>
                  <a:pt x="0" y="67"/>
                </a:lnTo>
                <a:lnTo>
                  <a:pt x="1" y="63"/>
                </a:lnTo>
                <a:lnTo>
                  <a:pt x="6" y="59"/>
                </a:lnTo>
                <a:lnTo>
                  <a:pt x="12" y="54"/>
                </a:lnTo>
                <a:lnTo>
                  <a:pt x="19" y="52"/>
                </a:lnTo>
                <a:lnTo>
                  <a:pt x="26" y="51"/>
                </a:lnTo>
                <a:lnTo>
                  <a:pt x="34" y="51"/>
                </a:lnTo>
                <a:lnTo>
                  <a:pt x="40" y="56"/>
                </a:lnTo>
                <a:lnTo>
                  <a:pt x="45" y="63"/>
                </a:lnTo>
                <a:lnTo>
                  <a:pt x="51" y="75"/>
                </a:lnTo>
                <a:lnTo>
                  <a:pt x="54" y="81"/>
                </a:lnTo>
                <a:lnTo>
                  <a:pt x="57" y="83"/>
                </a:lnTo>
                <a:lnTo>
                  <a:pt x="57" y="83"/>
                </a:lnTo>
                <a:lnTo>
                  <a:pt x="60" y="79"/>
                </a:lnTo>
                <a:lnTo>
                  <a:pt x="64" y="75"/>
                </a:lnTo>
                <a:lnTo>
                  <a:pt x="67" y="73"/>
                </a:lnTo>
                <a:lnTo>
                  <a:pt x="69" y="73"/>
                </a:lnTo>
                <a:lnTo>
                  <a:pt x="69" y="72"/>
                </a:lnTo>
                <a:lnTo>
                  <a:pt x="71" y="71"/>
                </a:lnTo>
                <a:lnTo>
                  <a:pt x="72" y="69"/>
                </a:lnTo>
                <a:lnTo>
                  <a:pt x="72" y="67"/>
                </a:lnTo>
                <a:lnTo>
                  <a:pt x="60" y="59"/>
                </a:lnTo>
                <a:lnTo>
                  <a:pt x="57" y="45"/>
                </a:lnTo>
                <a:lnTo>
                  <a:pt x="57" y="31"/>
                </a:lnTo>
                <a:lnTo>
                  <a:pt x="60" y="25"/>
                </a:lnTo>
                <a:lnTo>
                  <a:pt x="60" y="20"/>
                </a:lnTo>
                <a:lnTo>
                  <a:pt x="63" y="15"/>
                </a:lnTo>
                <a:lnTo>
                  <a:pt x="66" y="12"/>
                </a:lnTo>
                <a:lnTo>
                  <a:pt x="72" y="10"/>
                </a:lnTo>
                <a:lnTo>
                  <a:pt x="78" y="6"/>
                </a:lnTo>
                <a:lnTo>
                  <a:pt x="83" y="5"/>
                </a:lnTo>
                <a:lnTo>
                  <a:pt x="90" y="3"/>
                </a:lnTo>
                <a:lnTo>
                  <a:pt x="97" y="2"/>
                </a:lnTo>
                <a:lnTo>
                  <a:pt x="107" y="0"/>
                </a:lnTo>
                <a:lnTo>
                  <a:pt x="113" y="3"/>
                </a:lnTo>
                <a:lnTo>
                  <a:pt x="116" y="7"/>
                </a:lnTo>
                <a:lnTo>
                  <a:pt x="116" y="12"/>
                </a:lnTo>
                <a:lnTo>
                  <a:pt x="120" y="14"/>
                </a:lnTo>
                <a:lnTo>
                  <a:pt x="122" y="19"/>
                </a:lnTo>
                <a:lnTo>
                  <a:pt x="124" y="23"/>
                </a:lnTo>
                <a:lnTo>
                  <a:pt x="124" y="27"/>
                </a:lnTo>
                <a:lnTo>
                  <a:pt x="126" y="28"/>
                </a:lnTo>
                <a:lnTo>
                  <a:pt x="128" y="31"/>
                </a:lnTo>
                <a:lnTo>
                  <a:pt x="128" y="34"/>
                </a:lnTo>
                <a:lnTo>
                  <a:pt x="128" y="36"/>
                </a:lnTo>
                <a:lnTo>
                  <a:pt x="127" y="37"/>
                </a:lnTo>
                <a:lnTo>
                  <a:pt x="126" y="37"/>
                </a:lnTo>
                <a:lnTo>
                  <a:pt x="127" y="40"/>
                </a:lnTo>
                <a:lnTo>
                  <a:pt x="130" y="42"/>
                </a:lnTo>
                <a:lnTo>
                  <a:pt x="133" y="43"/>
                </a:lnTo>
                <a:lnTo>
                  <a:pt x="134" y="44"/>
                </a:lnTo>
                <a:lnTo>
                  <a:pt x="135" y="45"/>
                </a:lnTo>
                <a:lnTo>
                  <a:pt x="135" y="48"/>
                </a:lnTo>
                <a:lnTo>
                  <a:pt x="134" y="50"/>
                </a:lnTo>
                <a:lnTo>
                  <a:pt x="132" y="51"/>
                </a:lnTo>
                <a:lnTo>
                  <a:pt x="130" y="52"/>
                </a:lnTo>
                <a:lnTo>
                  <a:pt x="130" y="54"/>
                </a:lnTo>
                <a:lnTo>
                  <a:pt x="130" y="56"/>
                </a:lnTo>
                <a:lnTo>
                  <a:pt x="130" y="58"/>
                </a:lnTo>
                <a:lnTo>
                  <a:pt x="129" y="59"/>
                </a:lnTo>
                <a:lnTo>
                  <a:pt x="129" y="59"/>
                </a:lnTo>
                <a:lnTo>
                  <a:pt x="129" y="60"/>
                </a:lnTo>
                <a:lnTo>
                  <a:pt x="130" y="63"/>
                </a:lnTo>
                <a:lnTo>
                  <a:pt x="132" y="66"/>
                </a:lnTo>
                <a:lnTo>
                  <a:pt x="133" y="69"/>
                </a:lnTo>
                <a:lnTo>
                  <a:pt x="133" y="72"/>
                </a:lnTo>
                <a:lnTo>
                  <a:pt x="129" y="74"/>
                </a:lnTo>
                <a:lnTo>
                  <a:pt x="126" y="75"/>
                </a:lnTo>
                <a:lnTo>
                  <a:pt x="122" y="76"/>
                </a:lnTo>
                <a:lnTo>
                  <a:pt x="119" y="77"/>
                </a:lnTo>
                <a:lnTo>
                  <a:pt x="117" y="80"/>
                </a:lnTo>
                <a:lnTo>
                  <a:pt x="114" y="82"/>
                </a:lnTo>
                <a:lnTo>
                  <a:pt x="113" y="85"/>
                </a:lnTo>
                <a:lnTo>
                  <a:pt x="4" y="85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1548348" name="Object 60"/>
          <p:cNvGraphicFramePr>
            <a:graphicFrameLocks noChangeAspect="1"/>
          </p:cNvGraphicFramePr>
          <p:nvPr/>
        </p:nvGraphicFramePr>
        <p:xfrm>
          <a:off x="4335463" y="2819400"/>
          <a:ext cx="116363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8390" name="Clip" r:id="rId4" imgW="1164946" imgH="437083" progId="MS_ClipArt_Gallery.2">
                  <p:embed/>
                </p:oleObj>
              </mc:Choice>
              <mc:Fallback>
                <p:oleObj name="Clip" r:id="rId4" imgW="1164946" imgH="437083" progId="MS_ClipArt_Gallery.2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463" y="2819400"/>
                        <a:ext cx="1163637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8349" name="Freeform 61"/>
          <p:cNvSpPr>
            <a:spLocks/>
          </p:cNvSpPr>
          <p:nvPr/>
        </p:nvSpPr>
        <p:spPr bwMode="auto">
          <a:xfrm>
            <a:off x="6076950" y="2633663"/>
            <a:ext cx="190500" cy="119062"/>
          </a:xfrm>
          <a:custGeom>
            <a:avLst/>
            <a:gdLst>
              <a:gd name="T0" fmla="*/ 0 w 238"/>
              <a:gd name="T1" fmla="*/ 146 h 150"/>
              <a:gd name="T2" fmla="*/ 9 w 238"/>
              <a:gd name="T3" fmla="*/ 99 h 150"/>
              <a:gd name="T4" fmla="*/ 23 w 238"/>
              <a:gd name="T5" fmla="*/ 62 h 150"/>
              <a:gd name="T6" fmla="*/ 41 w 238"/>
              <a:gd name="T7" fmla="*/ 37 h 150"/>
              <a:gd name="T8" fmla="*/ 62 w 238"/>
              <a:gd name="T9" fmla="*/ 19 h 150"/>
              <a:gd name="T10" fmla="*/ 83 w 238"/>
              <a:gd name="T11" fmla="*/ 8 h 150"/>
              <a:gd name="T12" fmla="*/ 101 w 238"/>
              <a:gd name="T13" fmla="*/ 3 h 150"/>
              <a:gd name="T14" fmla="*/ 117 w 238"/>
              <a:gd name="T15" fmla="*/ 0 h 150"/>
              <a:gd name="T16" fmla="*/ 128 w 238"/>
              <a:gd name="T17" fmla="*/ 0 h 150"/>
              <a:gd name="T18" fmla="*/ 169 w 238"/>
              <a:gd name="T19" fmla="*/ 7 h 150"/>
              <a:gd name="T20" fmla="*/ 199 w 238"/>
              <a:gd name="T21" fmla="*/ 22 h 150"/>
              <a:gd name="T22" fmla="*/ 220 w 238"/>
              <a:gd name="T23" fmla="*/ 43 h 150"/>
              <a:gd name="T24" fmla="*/ 231 w 238"/>
              <a:gd name="T25" fmla="*/ 67 h 150"/>
              <a:gd name="T26" fmla="*/ 237 w 238"/>
              <a:gd name="T27" fmla="*/ 91 h 150"/>
              <a:gd name="T28" fmla="*/ 238 w 238"/>
              <a:gd name="T29" fmla="*/ 115 h 150"/>
              <a:gd name="T30" fmla="*/ 236 w 238"/>
              <a:gd name="T31" fmla="*/ 135 h 150"/>
              <a:gd name="T32" fmla="*/ 231 w 238"/>
              <a:gd name="T33" fmla="*/ 150 h 150"/>
              <a:gd name="T34" fmla="*/ 223 w 238"/>
              <a:gd name="T35" fmla="*/ 150 h 150"/>
              <a:gd name="T36" fmla="*/ 213 w 238"/>
              <a:gd name="T37" fmla="*/ 150 h 150"/>
              <a:gd name="T38" fmla="*/ 198 w 238"/>
              <a:gd name="T39" fmla="*/ 150 h 150"/>
              <a:gd name="T40" fmla="*/ 182 w 238"/>
              <a:gd name="T41" fmla="*/ 150 h 150"/>
              <a:gd name="T42" fmla="*/ 163 w 238"/>
              <a:gd name="T43" fmla="*/ 150 h 150"/>
              <a:gd name="T44" fmla="*/ 145 w 238"/>
              <a:gd name="T45" fmla="*/ 150 h 150"/>
              <a:gd name="T46" fmla="*/ 124 w 238"/>
              <a:gd name="T47" fmla="*/ 150 h 150"/>
              <a:gd name="T48" fmla="*/ 104 w 238"/>
              <a:gd name="T49" fmla="*/ 150 h 150"/>
              <a:gd name="T50" fmla="*/ 84 w 238"/>
              <a:gd name="T51" fmla="*/ 150 h 150"/>
              <a:gd name="T52" fmla="*/ 64 w 238"/>
              <a:gd name="T53" fmla="*/ 150 h 150"/>
              <a:gd name="T54" fmla="*/ 47 w 238"/>
              <a:gd name="T55" fmla="*/ 150 h 150"/>
              <a:gd name="T56" fmla="*/ 32 w 238"/>
              <a:gd name="T57" fmla="*/ 150 h 150"/>
              <a:gd name="T58" fmla="*/ 18 w 238"/>
              <a:gd name="T59" fmla="*/ 150 h 150"/>
              <a:gd name="T60" fmla="*/ 9 w 238"/>
              <a:gd name="T61" fmla="*/ 150 h 150"/>
              <a:gd name="T62" fmla="*/ 2 w 238"/>
              <a:gd name="T63" fmla="*/ 150 h 150"/>
              <a:gd name="T64" fmla="*/ 0 w 238"/>
              <a:gd name="T65" fmla="*/ 150 h 150"/>
              <a:gd name="T66" fmla="*/ 0 w 238"/>
              <a:gd name="T67" fmla="*/ 146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50">
                <a:moveTo>
                  <a:pt x="0" y="146"/>
                </a:moveTo>
                <a:lnTo>
                  <a:pt x="9" y="99"/>
                </a:lnTo>
                <a:lnTo>
                  <a:pt x="23" y="62"/>
                </a:lnTo>
                <a:lnTo>
                  <a:pt x="41" y="37"/>
                </a:lnTo>
                <a:lnTo>
                  <a:pt x="62" y="19"/>
                </a:lnTo>
                <a:lnTo>
                  <a:pt x="83" y="8"/>
                </a:lnTo>
                <a:lnTo>
                  <a:pt x="101" y="3"/>
                </a:lnTo>
                <a:lnTo>
                  <a:pt x="117" y="0"/>
                </a:lnTo>
                <a:lnTo>
                  <a:pt x="128" y="0"/>
                </a:lnTo>
                <a:lnTo>
                  <a:pt x="169" y="7"/>
                </a:lnTo>
                <a:lnTo>
                  <a:pt x="199" y="22"/>
                </a:lnTo>
                <a:lnTo>
                  <a:pt x="220" y="43"/>
                </a:lnTo>
                <a:lnTo>
                  <a:pt x="231" y="67"/>
                </a:lnTo>
                <a:lnTo>
                  <a:pt x="237" y="91"/>
                </a:lnTo>
                <a:lnTo>
                  <a:pt x="238" y="115"/>
                </a:lnTo>
                <a:lnTo>
                  <a:pt x="236" y="135"/>
                </a:lnTo>
                <a:lnTo>
                  <a:pt x="231" y="150"/>
                </a:lnTo>
                <a:lnTo>
                  <a:pt x="223" y="150"/>
                </a:lnTo>
                <a:lnTo>
                  <a:pt x="213" y="150"/>
                </a:lnTo>
                <a:lnTo>
                  <a:pt x="198" y="150"/>
                </a:lnTo>
                <a:lnTo>
                  <a:pt x="182" y="150"/>
                </a:lnTo>
                <a:lnTo>
                  <a:pt x="163" y="150"/>
                </a:lnTo>
                <a:lnTo>
                  <a:pt x="145" y="150"/>
                </a:lnTo>
                <a:lnTo>
                  <a:pt x="124" y="150"/>
                </a:lnTo>
                <a:lnTo>
                  <a:pt x="104" y="150"/>
                </a:lnTo>
                <a:lnTo>
                  <a:pt x="84" y="150"/>
                </a:lnTo>
                <a:lnTo>
                  <a:pt x="64" y="150"/>
                </a:lnTo>
                <a:lnTo>
                  <a:pt x="47" y="150"/>
                </a:lnTo>
                <a:lnTo>
                  <a:pt x="32" y="150"/>
                </a:lnTo>
                <a:lnTo>
                  <a:pt x="18" y="150"/>
                </a:lnTo>
                <a:lnTo>
                  <a:pt x="9" y="150"/>
                </a:lnTo>
                <a:lnTo>
                  <a:pt x="2" y="150"/>
                </a:lnTo>
                <a:lnTo>
                  <a:pt x="0" y="150"/>
                </a:lnTo>
                <a:lnTo>
                  <a:pt x="0" y="146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0" name="Freeform 62"/>
          <p:cNvSpPr>
            <a:spLocks/>
          </p:cNvSpPr>
          <p:nvPr/>
        </p:nvSpPr>
        <p:spPr bwMode="auto">
          <a:xfrm>
            <a:off x="5268913" y="2630488"/>
            <a:ext cx="190500" cy="134937"/>
          </a:xfrm>
          <a:custGeom>
            <a:avLst/>
            <a:gdLst>
              <a:gd name="T0" fmla="*/ 0 w 238"/>
              <a:gd name="T1" fmla="*/ 166 h 171"/>
              <a:gd name="T2" fmla="*/ 5 w 238"/>
              <a:gd name="T3" fmla="*/ 111 h 171"/>
              <a:gd name="T4" fmla="*/ 16 w 238"/>
              <a:gd name="T5" fmla="*/ 69 h 171"/>
              <a:gd name="T6" fmla="*/ 33 w 238"/>
              <a:gd name="T7" fmla="*/ 40 h 171"/>
              <a:gd name="T8" fmla="*/ 53 w 238"/>
              <a:gd name="T9" fmla="*/ 19 h 171"/>
              <a:gd name="T10" fmla="*/ 75 w 238"/>
              <a:gd name="T11" fmla="*/ 8 h 171"/>
              <a:gd name="T12" fmla="*/ 94 w 238"/>
              <a:gd name="T13" fmla="*/ 2 h 171"/>
              <a:gd name="T14" fmla="*/ 112 w 238"/>
              <a:gd name="T15" fmla="*/ 0 h 171"/>
              <a:gd name="T16" fmla="*/ 123 w 238"/>
              <a:gd name="T17" fmla="*/ 0 h 171"/>
              <a:gd name="T18" fmla="*/ 140 w 238"/>
              <a:gd name="T19" fmla="*/ 2 h 171"/>
              <a:gd name="T20" fmla="*/ 160 w 238"/>
              <a:gd name="T21" fmla="*/ 8 h 171"/>
              <a:gd name="T22" fmla="*/ 181 w 238"/>
              <a:gd name="T23" fmla="*/ 18 h 171"/>
              <a:gd name="T24" fmla="*/ 200 w 238"/>
              <a:gd name="T25" fmla="*/ 33 h 171"/>
              <a:gd name="T26" fmla="*/ 218 w 238"/>
              <a:gd name="T27" fmla="*/ 56 h 171"/>
              <a:gd name="T28" fmla="*/ 231 w 238"/>
              <a:gd name="T29" fmla="*/ 86 h 171"/>
              <a:gd name="T30" fmla="*/ 238 w 238"/>
              <a:gd name="T31" fmla="*/ 124 h 171"/>
              <a:gd name="T32" fmla="*/ 238 w 238"/>
              <a:gd name="T33" fmla="*/ 171 h 171"/>
              <a:gd name="T34" fmla="*/ 233 w 238"/>
              <a:gd name="T35" fmla="*/ 171 h 171"/>
              <a:gd name="T36" fmla="*/ 222 w 238"/>
              <a:gd name="T37" fmla="*/ 171 h 171"/>
              <a:gd name="T38" fmla="*/ 208 w 238"/>
              <a:gd name="T39" fmla="*/ 171 h 171"/>
              <a:gd name="T40" fmla="*/ 192 w 238"/>
              <a:gd name="T41" fmla="*/ 171 h 171"/>
              <a:gd name="T42" fmla="*/ 174 w 238"/>
              <a:gd name="T43" fmla="*/ 171 h 171"/>
              <a:gd name="T44" fmla="*/ 154 w 238"/>
              <a:gd name="T45" fmla="*/ 171 h 171"/>
              <a:gd name="T46" fmla="*/ 132 w 238"/>
              <a:gd name="T47" fmla="*/ 171 h 171"/>
              <a:gd name="T48" fmla="*/ 112 w 238"/>
              <a:gd name="T49" fmla="*/ 170 h 171"/>
              <a:gd name="T50" fmla="*/ 90 w 238"/>
              <a:gd name="T51" fmla="*/ 170 h 171"/>
              <a:gd name="T52" fmla="*/ 70 w 238"/>
              <a:gd name="T53" fmla="*/ 170 h 171"/>
              <a:gd name="T54" fmla="*/ 51 w 238"/>
              <a:gd name="T55" fmla="*/ 170 h 171"/>
              <a:gd name="T56" fmla="*/ 34 w 238"/>
              <a:gd name="T57" fmla="*/ 170 h 171"/>
              <a:gd name="T58" fmla="*/ 21 w 238"/>
              <a:gd name="T59" fmla="*/ 170 h 171"/>
              <a:gd name="T60" fmla="*/ 9 w 238"/>
              <a:gd name="T61" fmla="*/ 170 h 171"/>
              <a:gd name="T62" fmla="*/ 2 w 238"/>
              <a:gd name="T63" fmla="*/ 170 h 171"/>
              <a:gd name="T64" fmla="*/ 0 w 238"/>
              <a:gd name="T65" fmla="*/ 170 h 171"/>
              <a:gd name="T66" fmla="*/ 0 w 238"/>
              <a:gd name="T67" fmla="*/ 166 h 1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38" h="171">
                <a:moveTo>
                  <a:pt x="0" y="166"/>
                </a:moveTo>
                <a:lnTo>
                  <a:pt x="5" y="111"/>
                </a:lnTo>
                <a:lnTo>
                  <a:pt x="16" y="69"/>
                </a:lnTo>
                <a:lnTo>
                  <a:pt x="33" y="40"/>
                </a:lnTo>
                <a:lnTo>
                  <a:pt x="53" y="19"/>
                </a:lnTo>
                <a:lnTo>
                  <a:pt x="75" y="8"/>
                </a:lnTo>
                <a:lnTo>
                  <a:pt x="94" y="2"/>
                </a:lnTo>
                <a:lnTo>
                  <a:pt x="112" y="0"/>
                </a:lnTo>
                <a:lnTo>
                  <a:pt x="123" y="0"/>
                </a:lnTo>
                <a:lnTo>
                  <a:pt x="140" y="2"/>
                </a:lnTo>
                <a:lnTo>
                  <a:pt x="160" y="8"/>
                </a:lnTo>
                <a:lnTo>
                  <a:pt x="181" y="18"/>
                </a:lnTo>
                <a:lnTo>
                  <a:pt x="200" y="33"/>
                </a:lnTo>
                <a:lnTo>
                  <a:pt x="218" y="56"/>
                </a:lnTo>
                <a:lnTo>
                  <a:pt x="231" y="86"/>
                </a:lnTo>
                <a:lnTo>
                  <a:pt x="238" y="124"/>
                </a:lnTo>
                <a:lnTo>
                  <a:pt x="238" y="171"/>
                </a:lnTo>
                <a:lnTo>
                  <a:pt x="233" y="171"/>
                </a:lnTo>
                <a:lnTo>
                  <a:pt x="222" y="171"/>
                </a:lnTo>
                <a:lnTo>
                  <a:pt x="208" y="171"/>
                </a:lnTo>
                <a:lnTo>
                  <a:pt x="192" y="171"/>
                </a:lnTo>
                <a:lnTo>
                  <a:pt x="174" y="171"/>
                </a:lnTo>
                <a:lnTo>
                  <a:pt x="154" y="171"/>
                </a:lnTo>
                <a:lnTo>
                  <a:pt x="132" y="171"/>
                </a:lnTo>
                <a:lnTo>
                  <a:pt x="112" y="170"/>
                </a:lnTo>
                <a:lnTo>
                  <a:pt x="90" y="170"/>
                </a:lnTo>
                <a:lnTo>
                  <a:pt x="70" y="170"/>
                </a:lnTo>
                <a:lnTo>
                  <a:pt x="51" y="170"/>
                </a:lnTo>
                <a:lnTo>
                  <a:pt x="34" y="170"/>
                </a:lnTo>
                <a:lnTo>
                  <a:pt x="21" y="170"/>
                </a:lnTo>
                <a:lnTo>
                  <a:pt x="9" y="170"/>
                </a:lnTo>
                <a:lnTo>
                  <a:pt x="2" y="170"/>
                </a:lnTo>
                <a:lnTo>
                  <a:pt x="0" y="170"/>
                </a:lnTo>
                <a:lnTo>
                  <a:pt x="0" y="166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1" name="Freeform 63"/>
          <p:cNvSpPr>
            <a:spLocks/>
          </p:cNvSpPr>
          <p:nvPr/>
        </p:nvSpPr>
        <p:spPr bwMode="auto">
          <a:xfrm>
            <a:off x="6102350" y="2644775"/>
            <a:ext cx="153988" cy="152400"/>
          </a:xfrm>
          <a:custGeom>
            <a:avLst/>
            <a:gdLst>
              <a:gd name="T0" fmla="*/ 97 w 194"/>
              <a:gd name="T1" fmla="*/ 192 h 192"/>
              <a:gd name="T2" fmla="*/ 77 w 194"/>
              <a:gd name="T3" fmla="*/ 190 h 192"/>
              <a:gd name="T4" fmla="*/ 59 w 194"/>
              <a:gd name="T5" fmla="*/ 184 h 192"/>
              <a:gd name="T6" fmla="*/ 43 w 194"/>
              <a:gd name="T7" fmla="*/ 176 h 192"/>
              <a:gd name="T8" fmla="*/ 29 w 194"/>
              <a:gd name="T9" fmla="*/ 164 h 192"/>
              <a:gd name="T10" fmla="*/ 16 w 194"/>
              <a:gd name="T11" fmla="*/ 149 h 192"/>
              <a:gd name="T12" fmla="*/ 8 w 194"/>
              <a:gd name="T13" fmla="*/ 133 h 192"/>
              <a:gd name="T14" fmla="*/ 2 w 194"/>
              <a:gd name="T15" fmla="*/ 116 h 192"/>
              <a:gd name="T16" fmla="*/ 0 w 194"/>
              <a:gd name="T17" fmla="*/ 97 h 192"/>
              <a:gd name="T18" fmla="*/ 2 w 194"/>
              <a:gd name="T19" fmla="*/ 77 h 192"/>
              <a:gd name="T20" fmla="*/ 8 w 194"/>
              <a:gd name="T21" fmla="*/ 59 h 192"/>
              <a:gd name="T22" fmla="*/ 16 w 194"/>
              <a:gd name="T23" fmla="*/ 43 h 192"/>
              <a:gd name="T24" fmla="*/ 29 w 194"/>
              <a:gd name="T25" fmla="*/ 28 h 192"/>
              <a:gd name="T26" fmla="*/ 43 w 194"/>
              <a:gd name="T27" fmla="*/ 16 h 192"/>
              <a:gd name="T28" fmla="*/ 59 w 194"/>
              <a:gd name="T29" fmla="*/ 8 h 192"/>
              <a:gd name="T30" fmla="*/ 77 w 194"/>
              <a:gd name="T31" fmla="*/ 2 h 192"/>
              <a:gd name="T32" fmla="*/ 97 w 194"/>
              <a:gd name="T33" fmla="*/ 0 h 192"/>
              <a:gd name="T34" fmla="*/ 116 w 194"/>
              <a:gd name="T35" fmla="*/ 2 h 192"/>
              <a:gd name="T36" fmla="*/ 135 w 194"/>
              <a:gd name="T37" fmla="*/ 8 h 192"/>
              <a:gd name="T38" fmla="*/ 151 w 194"/>
              <a:gd name="T39" fmla="*/ 16 h 192"/>
              <a:gd name="T40" fmla="*/ 165 w 194"/>
              <a:gd name="T41" fmla="*/ 28 h 192"/>
              <a:gd name="T42" fmla="*/ 177 w 194"/>
              <a:gd name="T43" fmla="*/ 43 h 192"/>
              <a:gd name="T44" fmla="*/ 185 w 194"/>
              <a:gd name="T45" fmla="*/ 59 h 192"/>
              <a:gd name="T46" fmla="*/ 191 w 194"/>
              <a:gd name="T47" fmla="*/ 77 h 192"/>
              <a:gd name="T48" fmla="*/ 194 w 194"/>
              <a:gd name="T49" fmla="*/ 97 h 192"/>
              <a:gd name="T50" fmla="*/ 191 w 194"/>
              <a:gd name="T51" fmla="*/ 116 h 192"/>
              <a:gd name="T52" fmla="*/ 185 w 194"/>
              <a:gd name="T53" fmla="*/ 133 h 192"/>
              <a:gd name="T54" fmla="*/ 177 w 194"/>
              <a:gd name="T55" fmla="*/ 149 h 192"/>
              <a:gd name="T56" fmla="*/ 165 w 194"/>
              <a:gd name="T57" fmla="*/ 164 h 192"/>
              <a:gd name="T58" fmla="*/ 151 w 194"/>
              <a:gd name="T59" fmla="*/ 176 h 192"/>
              <a:gd name="T60" fmla="*/ 135 w 194"/>
              <a:gd name="T61" fmla="*/ 184 h 192"/>
              <a:gd name="T62" fmla="*/ 116 w 194"/>
              <a:gd name="T63" fmla="*/ 190 h 192"/>
              <a:gd name="T64" fmla="*/ 97 w 194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4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9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9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5" y="8"/>
                </a:lnTo>
                <a:lnTo>
                  <a:pt x="151" y="16"/>
                </a:lnTo>
                <a:lnTo>
                  <a:pt x="165" y="28"/>
                </a:lnTo>
                <a:lnTo>
                  <a:pt x="177" y="43"/>
                </a:lnTo>
                <a:lnTo>
                  <a:pt x="185" y="59"/>
                </a:lnTo>
                <a:lnTo>
                  <a:pt x="191" y="77"/>
                </a:lnTo>
                <a:lnTo>
                  <a:pt x="194" y="97"/>
                </a:lnTo>
                <a:lnTo>
                  <a:pt x="191" y="116"/>
                </a:lnTo>
                <a:lnTo>
                  <a:pt x="185" y="133"/>
                </a:lnTo>
                <a:lnTo>
                  <a:pt x="177" y="149"/>
                </a:lnTo>
                <a:lnTo>
                  <a:pt x="165" y="164"/>
                </a:lnTo>
                <a:lnTo>
                  <a:pt x="151" y="176"/>
                </a:lnTo>
                <a:lnTo>
                  <a:pt x="135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2" name="Freeform 64"/>
          <p:cNvSpPr>
            <a:spLocks/>
          </p:cNvSpPr>
          <p:nvPr/>
        </p:nvSpPr>
        <p:spPr bwMode="auto">
          <a:xfrm>
            <a:off x="5287963" y="2644775"/>
            <a:ext cx="152400" cy="152400"/>
          </a:xfrm>
          <a:custGeom>
            <a:avLst/>
            <a:gdLst>
              <a:gd name="T0" fmla="*/ 97 w 192"/>
              <a:gd name="T1" fmla="*/ 192 h 192"/>
              <a:gd name="T2" fmla="*/ 77 w 192"/>
              <a:gd name="T3" fmla="*/ 190 h 192"/>
              <a:gd name="T4" fmla="*/ 59 w 192"/>
              <a:gd name="T5" fmla="*/ 184 h 192"/>
              <a:gd name="T6" fmla="*/ 43 w 192"/>
              <a:gd name="T7" fmla="*/ 176 h 192"/>
              <a:gd name="T8" fmla="*/ 28 w 192"/>
              <a:gd name="T9" fmla="*/ 164 h 192"/>
              <a:gd name="T10" fmla="*/ 16 w 192"/>
              <a:gd name="T11" fmla="*/ 149 h 192"/>
              <a:gd name="T12" fmla="*/ 8 w 192"/>
              <a:gd name="T13" fmla="*/ 133 h 192"/>
              <a:gd name="T14" fmla="*/ 2 w 192"/>
              <a:gd name="T15" fmla="*/ 116 h 192"/>
              <a:gd name="T16" fmla="*/ 0 w 192"/>
              <a:gd name="T17" fmla="*/ 97 h 192"/>
              <a:gd name="T18" fmla="*/ 2 w 192"/>
              <a:gd name="T19" fmla="*/ 77 h 192"/>
              <a:gd name="T20" fmla="*/ 8 w 192"/>
              <a:gd name="T21" fmla="*/ 59 h 192"/>
              <a:gd name="T22" fmla="*/ 16 w 192"/>
              <a:gd name="T23" fmla="*/ 43 h 192"/>
              <a:gd name="T24" fmla="*/ 28 w 192"/>
              <a:gd name="T25" fmla="*/ 28 h 192"/>
              <a:gd name="T26" fmla="*/ 43 w 192"/>
              <a:gd name="T27" fmla="*/ 16 h 192"/>
              <a:gd name="T28" fmla="*/ 59 w 192"/>
              <a:gd name="T29" fmla="*/ 8 h 192"/>
              <a:gd name="T30" fmla="*/ 77 w 192"/>
              <a:gd name="T31" fmla="*/ 2 h 192"/>
              <a:gd name="T32" fmla="*/ 97 w 192"/>
              <a:gd name="T33" fmla="*/ 0 h 192"/>
              <a:gd name="T34" fmla="*/ 116 w 192"/>
              <a:gd name="T35" fmla="*/ 2 h 192"/>
              <a:gd name="T36" fmla="*/ 134 w 192"/>
              <a:gd name="T37" fmla="*/ 8 h 192"/>
              <a:gd name="T38" fmla="*/ 150 w 192"/>
              <a:gd name="T39" fmla="*/ 16 h 192"/>
              <a:gd name="T40" fmla="*/ 165 w 192"/>
              <a:gd name="T41" fmla="*/ 28 h 192"/>
              <a:gd name="T42" fmla="*/ 176 w 192"/>
              <a:gd name="T43" fmla="*/ 43 h 192"/>
              <a:gd name="T44" fmla="*/ 185 w 192"/>
              <a:gd name="T45" fmla="*/ 59 h 192"/>
              <a:gd name="T46" fmla="*/ 190 w 192"/>
              <a:gd name="T47" fmla="*/ 77 h 192"/>
              <a:gd name="T48" fmla="*/ 192 w 192"/>
              <a:gd name="T49" fmla="*/ 97 h 192"/>
              <a:gd name="T50" fmla="*/ 190 w 192"/>
              <a:gd name="T51" fmla="*/ 116 h 192"/>
              <a:gd name="T52" fmla="*/ 185 w 192"/>
              <a:gd name="T53" fmla="*/ 133 h 192"/>
              <a:gd name="T54" fmla="*/ 176 w 192"/>
              <a:gd name="T55" fmla="*/ 149 h 192"/>
              <a:gd name="T56" fmla="*/ 165 w 192"/>
              <a:gd name="T57" fmla="*/ 164 h 192"/>
              <a:gd name="T58" fmla="*/ 150 w 192"/>
              <a:gd name="T59" fmla="*/ 176 h 192"/>
              <a:gd name="T60" fmla="*/ 134 w 192"/>
              <a:gd name="T61" fmla="*/ 184 h 192"/>
              <a:gd name="T62" fmla="*/ 116 w 192"/>
              <a:gd name="T63" fmla="*/ 190 h 192"/>
              <a:gd name="T64" fmla="*/ 97 w 192"/>
              <a:gd name="T6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92" h="192">
                <a:moveTo>
                  <a:pt x="97" y="192"/>
                </a:moveTo>
                <a:lnTo>
                  <a:pt x="77" y="190"/>
                </a:lnTo>
                <a:lnTo>
                  <a:pt x="59" y="184"/>
                </a:lnTo>
                <a:lnTo>
                  <a:pt x="43" y="176"/>
                </a:lnTo>
                <a:lnTo>
                  <a:pt x="28" y="164"/>
                </a:lnTo>
                <a:lnTo>
                  <a:pt x="16" y="149"/>
                </a:lnTo>
                <a:lnTo>
                  <a:pt x="8" y="133"/>
                </a:lnTo>
                <a:lnTo>
                  <a:pt x="2" y="116"/>
                </a:lnTo>
                <a:lnTo>
                  <a:pt x="0" y="97"/>
                </a:lnTo>
                <a:lnTo>
                  <a:pt x="2" y="77"/>
                </a:lnTo>
                <a:lnTo>
                  <a:pt x="8" y="59"/>
                </a:lnTo>
                <a:lnTo>
                  <a:pt x="16" y="43"/>
                </a:lnTo>
                <a:lnTo>
                  <a:pt x="28" y="28"/>
                </a:lnTo>
                <a:lnTo>
                  <a:pt x="43" y="16"/>
                </a:lnTo>
                <a:lnTo>
                  <a:pt x="59" y="8"/>
                </a:lnTo>
                <a:lnTo>
                  <a:pt x="77" y="2"/>
                </a:lnTo>
                <a:lnTo>
                  <a:pt x="97" y="0"/>
                </a:lnTo>
                <a:lnTo>
                  <a:pt x="116" y="2"/>
                </a:lnTo>
                <a:lnTo>
                  <a:pt x="134" y="8"/>
                </a:lnTo>
                <a:lnTo>
                  <a:pt x="150" y="16"/>
                </a:lnTo>
                <a:lnTo>
                  <a:pt x="165" y="28"/>
                </a:lnTo>
                <a:lnTo>
                  <a:pt x="176" y="43"/>
                </a:lnTo>
                <a:lnTo>
                  <a:pt x="185" y="59"/>
                </a:lnTo>
                <a:lnTo>
                  <a:pt x="190" y="77"/>
                </a:lnTo>
                <a:lnTo>
                  <a:pt x="192" y="97"/>
                </a:lnTo>
                <a:lnTo>
                  <a:pt x="190" y="116"/>
                </a:lnTo>
                <a:lnTo>
                  <a:pt x="185" y="133"/>
                </a:lnTo>
                <a:lnTo>
                  <a:pt x="176" y="149"/>
                </a:lnTo>
                <a:lnTo>
                  <a:pt x="165" y="164"/>
                </a:lnTo>
                <a:lnTo>
                  <a:pt x="150" y="176"/>
                </a:lnTo>
                <a:lnTo>
                  <a:pt x="134" y="184"/>
                </a:lnTo>
                <a:lnTo>
                  <a:pt x="116" y="190"/>
                </a:lnTo>
                <a:lnTo>
                  <a:pt x="97" y="192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3" name="Freeform 65"/>
          <p:cNvSpPr>
            <a:spLocks/>
          </p:cNvSpPr>
          <p:nvPr/>
        </p:nvSpPr>
        <p:spPr bwMode="auto">
          <a:xfrm>
            <a:off x="5256213" y="2362200"/>
            <a:ext cx="620712" cy="358775"/>
          </a:xfrm>
          <a:custGeom>
            <a:avLst/>
            <a:gdLst>
              <a:gd name="T0" fmla="*/ 781 w 781"/>
              <a:gd name="T1" fmla="*/ 119 h 453"/>
              <a:gd name="T2" fmla="*/ 227 w 781"/>
              <a:gd name="T3" fmla="*/ 91 h 453"/>
              <a:gd name="T4" fmla="*/ 249 w 781"/>
              <a:gd name="T5" fmla="*/ 54 h 453"/>
              <a:gd name="T6" fmla="*/ 278 w 781"/>
              <a:gd name="T7" fmla="*/ 37 h 453"/>
              <a:gd name="T8" fmla="*/ 308 w 781"/>
              <a:gd name="T9" fmla="*/ 31 h 453"/>
              <a:gd name="T10" fmla="*/ 329 w 781"/>
              <a:gd name="T11" fmla="*/ 31 h 453"/>
              <a:gd name="T12" fmla="*/ 369 w 781"/>
              <a:gd name="T13" fmla="*/ 31 h 453"/>
              <a:gd name="T14" fmla="*/ 429 w 781"/>
              <a:gd name="T15" fmla="*/ 31 h 453"/>
              <a:gd name="T16" fmla="*/ 502 w 781"/>
              <a:gd name="T17" fmla="*/ 31 h 453"/>
              <a:gd name="T18" fmla="*/ 579 w 781"/>
              <a:gd name="T19" fmla="*/ 31 h 453"/>
              <a:gd name="T20" fmla="*/ 653 w 781"/>
              <a:gd name="T21" fmla="*/ 31 h 453"/>
              <a:gd name="T22" fmla="*/ 713 w 781"/>
              <a:gd name="T23" fmla="*/ 31 h 453"/>
              <a:gd name="T24" fmla="*/ 753 w 781"/>
              <a:gd name="T25" fmla="*/ 31 h 453"/>
              <a:gd name="T26" fmla="*/ 759 w 781"/>
              <a:gd name="T27" fmla="*/ 22 h 453"/>
              <a:gd name="T28" fmla="*/ 745 w 781"/>
              <a:gd name="T29" fmla="*/ 3 h 453"/>
              <a:gd name="T30" fmla="*/ 724 w 781"/>
              <a:gd name="T31" fmla="*/ 0 h 453"/>
              <a:gd name="T32" fmla="*/ 680 w 781"/>
              <a:gd name="T33" fmla="*/ 0 h 453"/>
              <a:gd name="T34" fmla="*/ 609 w 781"/>
              <a:gd name="T35" fmla="*/ 0 h 453"/>
              <a:gd name="T36" fmla="*/ 521 w 781"/>
              <a:gd name="T37" fmla="*/ 0 h 453"/>
              <a:gd name="T38" fmla="*/ 427 w 781"/>
              <a:gd name="T39" fmla="*/ 0 h 453"/>
              <a:gd name="T40" fmla="*/ 336 w 781"/>
              <a:gd name="T41" fmla="*/ 0 h 453"/>
              <a:gd name="T42" fmla="*/ 259 w 781"/>
              <a:gd name="T43" fmla="*/ 0 h 453"/>
              <a:gd name="T44" fmla="*/ 206 w 781"/>
              <a:gd name="T45" fmla="*/ 0 h 453"/>
              <a:gd name="T46" fmla="*/ 173 w 781"/>
              <a:gd name="T47" fmla="*/ 5 h 453"/>
              <a:gd name="T48" fmla="*/ 143 w 781"/>
              <a:gd name="T49" fmla="*/ 33 h 453"/>
              <a:gd name="T50" fmla="*/ 122 w 781"/>
              <a:gd name="T51" fmla="*/ 78 h 453"/>
              <a:gd name="T52" fmla="*/ 110 w 781"/>
              <a:gd name="T53" fmla="*/ 122 h 453"/>
              <a:gd name="T54" fmla="*/ 95 w 781"/>
              <a:gd name="T55" fmla="*/ 145 h 453"/>
              <a:gd name="T56" fmla="*/ 62 w 781"/>
              <a:gd name="T57" fmla="*/ 172 h 453"/>
              <a:gd name="T58" fmla="*/ 26 w 781"/>
              <a:gd name="T59" fmla="*/ 216 h 453"/>
              <a:gd name="T60" fmla="*/ 3 w 781"/>
              <a:gd name="T61" fmla="*/ 262 h 453"/>
              <a:gd name="T62" fmla="*/ 9 w 781"/>
              <a:gd name="T63" fmla="*/ 271 h 453"/>
              <a:gd name="T64" fmla="*/ 30 w 781"/>
              <a:gd name="T65" fmla="*/ 255 h 453"/>
              <a:gd name="T66" fmla="*/ 59 w 781"/>
              <a:gd name="T67" fmla="*/ 244 h 453"/>
              <a:gd name="T68" fmla="*/ 102 w 781"/>
              <a:gd name="T69" fmla="*/ 238 h 453"/>
              <a:gd name="T70" fmla="*/ 160 w 781"/>
              <a:gd name="T71" fmla="*/ 240 h 453"/>
              <a:gd name="T72" fmla="*/ 208 w 781"/>
              <a:gd name="T73" fmla="*/ 254 h 453"/>
              <a:gd name="T74" fmla="*/ 247 w 781"/>
              <a:gd name="T75" fmla="*/ 277 h 453"/>
              <a:gd name="T76" fmla="*/ 277 w 781"/>
              <a:gd name="T77" fmla="*/ 307 h 453"/>
              <a:gd name="T78" fmla="*/ 299 w 781"/>
              <a:gd name="T79" fmla="*/ 340 h 453"/>
              <a:gd name="T80" fmla="*/ 315 w 781"/>
              <a:gd name="T81" fmla="*/ 376 h 453"/>
              <a:gd name="T82" fmla="*/ 325 w 781"/>
              <a:gd name="T83" fmla="*/ 410 h 453"/>
              <a:gd name="T84" fmla="*/ 329 w 781"/>
              <a:gd name="T85" fmla="*/ 440 h 453"/>
              <a:gd name="T86" fmla="*/ 690 w 781"/>
              <a:gd name="T87" fmla="*/ 453 h 453"/>
              <a:gd name="T88" fmla="*/ 671 w 781"/>
              <a:gd name="T89" fmla="*/ 429 h 453"/>
              <a:gd name="T90" fmla="*/ 654 w 781"/>
              <a:gd name="T91" fmla="*/ 395 h 453"/>
              <a:gd name="T92" fmla="*/ 646 w 781"/>
              <a:gd name="T93" fmla="*/ 355 h 453"/>
              <a:gd name="T94" fmla="*/ 655 w 781"/>
              <a:gd name="T95" fmla="*/ 308 h 453"/>
              <a:gd name="T96" fmla="*/ 682 w 781"/>
              <a:gd name="T97" fmla="*/ 265 h 453"/>
              <a:gd name="T98" fmla="*/ 716 w 781"/>
              <a:gd name="T99" fmla="*/ 239 h 453"/>
              <a:gd name="T100" fmla="*/ 751 w 781"/>
              <a:gd name="T101" fmla="*/ 225 h 453"/>
              <a:gd name="T102" fmla="*/ 781 w 781"/>
              <a:gd name="T103" fmla="*/ 224 h 4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781" h="453">
                <a:moveTo>
                  <a:pt x="781" y="224"/>
                </a:moveTo>
                <a:lnTo>
                  <a:pt x="781" y="119"/>
                </a:lnTo>
                <a:lnTo>
                  <a:pt x="222" y="119"/>
                </a:lnTo>
                <a:lnTo>
                  <a:pt x="227" y="91"/>
                </a:lnTo>
                <a:lnTo>
                  <a:pt x="236" y="69"/>
                </a:lnTo>
                <a:lnTo>
                  <a:pt x="249" y="54"/>
                </a:lnTo>
                <a:lnTo>
                  <a:pt x="264" y="43"/>
                </a:lnTo>
                <a:lnTo>
                  <a:pt x="278" y="37"/>
                </a:lnTo>
                <a:lnTo>
                  <a:pt x="295" y="32"/>
                </a:lnTo>
                <a:lnTo>
                  <a:pt x="308" y="31"/>
                </a:lnTo>
                <a:lnTo>
                  <a:pt x="320" y="31"/>
                </a:lnTo>
                <a:lnTo>
                  <a:pt x="329" y="31"/>
                </a:lnTo>
                <a:lnTo>
                  <a:pt x="346" y="31"/>
                </a:lnTo>
                <a:lnTo>
                  <a:pt x="369" y="31"/>
                </a:lnTo>
                <a:lnTo>
                  <a:pt x="397" y="31"/>
                </a:lnTo>
                <a:lnTo>
                  <a:pt x="429" y="31"/>
                </a:lnTo>
                <a:lnTo>
                  <a:pt x="465" y="31"/>
                </a:lnTo>
                <a:lnTo>
                  <a:pt x="502" y="31"/>
                </a:lnTo>
                <a:lnTo>
                  <a:pt x="541" y="31"/>
                </a:lnTo>
                <a:lnTo>
                  <a:pt x="579" y="31"/>
                </a:lnTo>
                <a:lnTo>
                  <a:pt x="617" y="31"/>
                </a:lnTo>
                <a:lnTo>
                  <a:pt x="653" y="31"/>
                </a:lnTo>
                <a:lnTo>
                  <a:pt x="685" y="31"/>
                </a:lnTo>
                <a:lnTo>
                  <a:pt x="713" y="31"/>
                </a:lnTo>
                <a:lnTo>
                  <a:pt x="736" y="31"/>
                </a:lnTo>
                <a:lnTo>
                  <a:pt x="753" y="31"/>
                </a:lnTo>
                <a:lnTo>
                  <a:pt x="763" y="31"/>
                </a:lnTo>
                <a:lnTo>
                  <a:pt x="759" y="22"/>
                </a:lnTo>
                <a:lnTo>
                  <a:pt x="753" y="11"/>
                </a:lnTo>
                <a:lnTo>
                  <a:pt x="745" y="3"/>
                </a:lnTo>
                <a:lnTo>
                  <a:pt x="732" y="0"/>
                </a:lnTo>
                <a:lnTo>
                  <a:pt x="724" y="0"/>
                </a:lnTo>
                <a:lnTo>
                  <a:pt x="706" y="0"/>
                </a:lnTo>
                <a:lnTo>
                  <a:pt x="680" y="0"/>
                </a:lnTo>
                <a:lnTo>
                  <a:pt x="647" y="0"/>
                </a:lnTo>
                <a:lnTo>
                  <a:pt x="609" y="0"/>
                </a:lnTo>
                <a:lnTo>
                  <a:pt x="566" y="0"/>
                </a:lnTo>
                <a:lnTo>
                  <a:pt x="521" y="0"/>
                </a:lnTo>
                <a:lnTo>
                  <a:pt x="474" y="0"/>
                </a:lnTo>
                <a:lnTo>
                  <a:pt x="427" y="0"/>
                </a:lnTo>
                <a:lnTo>
                  <a:pt x="380" y="0"/>
                </a:lnTo>
                <a:lnTo>
                  <a:pt x="336" y="0"/>
                </a:lnTo>
                <a:lnTo>
                  <a:pt x="295" y="0"/>
                </a:lnTo>
                <a:lnTo>
                  <a:pt x="259" y="0"/>
                </a:lnTo>
                <a:lnTo>
                  <a:pt x="228" y="0"/>
                </a:lnTo>
                <a:lnTo>
                  <a:pt x="206" y="0"/>
                </a:lnTo>
                <a:lnTo>
                  <a:pt x="191" y="0"/>
                </a:lnTo>
                <a:lnTo>
                  <a:pt x="173" y="5"/>
                </a:lnTo>
                <a:lnTo>
                  <a:pt x="156" y="16"/>
                </a:lnTo>
                <a:lnTo>
                  <a:pt x="143" y="33"/>
                </a:lnTo>
                <a:lnTo>
                  <a:pt x="131" y="54"/>
                </a:lnTo>
                <a:lnTo>
                  <a:pt x="122" y="78"/>
                </a:lnTo>
                <a:lnTo>
                  <a:pt x="115" y="101"/>
                </a:lnTo>
                <a:lnTo>
                  <a:pt x="110" y="122"/>
                </a:lnTo>
                <a:lnTo>
                  <a:pt x="109" y="140"/>
                </a:lnTo>
                <a:lnTo>
                  <a:pt x="95" y="145"/>
                </a:lnTo>
                <a:lnTo>
                  <a:pt x="79" y="156"/>
                </a:lnTo>
                <a:lnTo>
                  <a:pt x="62" y="172"/>
                </a:lnTo>
                <a:lnTo>
                  <a:pt x="44" y="193"/>
                </a:lnTo>
                <a:lnTo>
                  <a:pt x="26" y="216"/>
                </a:lnTo>
                <a:lnTo>
                  <a:pt x="12" y="239"/>
                </a:lnTo>
                <a:lnTo>
                  <a:pt x="3" y="262"/>
                </a:lnTo>
                <a:lnTo>
                  <a:pt x="0" y="280"/>
                </a:lnTo>
                <a:lnTo>
                  <a:pt x="9" y="271"/>
                </a:lnTo>
                <a:lnTo>
                  <a:pt x="18" y="263"/>
                </a:lnTo>
                <a:lnTo>
                  <a:pt x="30" y="255"/>
                </a:lnTo>
                <a:lnTo>
                  <a:pt x="42" y="248"/>
                </a:lnTo>
                <a:lnTo>
                  <a:pt x="59" y="244"/>
                </a:lnTo>
                <a:lnTo>
                  <a:pt x="78" y="240"/>
                </a:lnTo>
                <a:lnTo>
                  <a:pt x="102" y="238"/>
                </a:lnTo>
                <a:lnTo>
                  <a:pt x="131" y="238"/>
                </a:lnTo>
                <a:lnTo>
                  <a:pt x="160" y="240"/>
                </a:lnTo>
                <a:lnTo>
                  <a:pt x="185" y="246"/>
                </a:lnTo>
                <a:lnTo>
                  <a:pt x="208" y="254"/>
                </a:lnTo>
                <a:lnTo>
                  <a:pt x="229" y="264"/>
                </a:lnTo>
                <a:lnTo>
                  <a:pt x="247" y="277"/>
                </a:lnTo>
                <a:lnTo>
                  <a:pt x="264" y="291"/>
                </a:lnTo>
                <a:lnTo>
                  <a:pt x="277" y="307"/>
                </a:lnTo>
                <a:lnTo>
                  <a:pt x="289" y="323"/>
                </a:lnTo>
                <a:lnTo>
                  <a:pt x="299" y="340"/>
                </a:lnTo>
                <a:lnTo>
                  <a:pt x="308" y="358"/>
                </a:lnTo>
                <a:lnTo>
                  <a:pt x="315" y="376"/>
                </a:lnTo>
                <a:lnTo>
                  <a:pt x="320" y="393"/>
                </a:lnTo>
                <a:lnTo>
                  <a:pt x="325" y="410"/>
                </a:lnTo>
                <a:lnTo>
                  <a:pt x="327" y="425"/>
                </a:lnTo>
                <a:lnTo>
                  <a:pt x="329" y="440"/>
                </a:lnTo>
                <a:lnTo>
                  <a:pt x="329" y="453"/>
                </a:lnTo>
                <a:lnTo>
                  <a:pt x="690" y="453"/>
                </a:lnTo>
                <a:lnTo>
                  <a:pt x="680" y="441"/>
                </a:lnTo>
                <a:lnTo>
                  <a:pt x="671" y="429"/>
                </a:lnTo>
                <a:lnTo>
                  <a:pt x="662" y="412"/>
                </a:lnTo>
                <a:lnTo>
                  <a:pt x="654" y="395"/>
                </a:lnTo>
                <a:lnTo>
                  <a:pt x="648" y="376"/>
                </a:lnTo>
                <a:lnTo>
                  <a:pt x="646" y="355"/>
                </a:lnTo>
                <a:lnTo>
                  <a:pt x="648" y="332"/>
                </a:lnTo>
                <a:lnTo>
                  <a:pt x="655" y="308"/>
                </a:lnTo>
                <a:lnTo>
                  <a:pt x="667" y="285"/>
                </a:lnTo>
                <a:lnTo>
                  <a:pt x="682" y="265"/>
                </a:lnTo>
                <a:lnTo>
                  <a:pt x="698" y="250"/>
                </a:lnTo>
                <a:lnTo>
                  <a:pt x="716" y="239"/>
                </a:lnTo>
                <a:lnTo>
                  <a:pt x="733" y="231"/>
                </a:lnTo>
                <a:lnTo>
                  <a:pt x="751" y="225"/>
                </a:lnTo>
                <a:lnTo>
                  <a:pt x="767" y="223"/>
                </a:lnTo>
                <a:lnTo>
                  <a:pt x="781" y="22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4" name="Freeform 66"/>
          <p:cNvSpPr>
            <a:spLocks/>
          </p:cNvSpPr>
          <p:nvPr/>
        </p:nvSpPr>
        <p:spPr bwMode="auto">
          <a:xfrm>
            <a:off x="5775325" y="2387600"/>
            <a:ext cx="52388" cy="69850"/>
          </a:xfrm>
          <a:custGeom>
            <a:avLst/>
            <a:gdLst>
              <a:gd name="T0" fmla="*/ 47 w 67"/>
              <a:gd name="T1" fmla="*/ 88 h 88"/>
              <a:gd name="T2" fmla="*/ 0 w 67"/>
              <a:gd name="T3" fmla="*/ 0 h 88"/>
              <a:gd name="T4" fmla="*/ 19 w 67"/>
              <a:gd name="T5" fmla="*/ 0 h 88"/>
              <a:gd name="T6" fmla="*/ 67 w 67"/>
              <a:gd name="T7" fmla="*/ 88 h 88"/>
              <a:gd name="T8" fmla="*/ 47 w 67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7" h="88">
                <a:moveTo>
                  <a:pt x="47" y="88"/>
                </a:moveTo>
                <a:lnTo>
                  <a:pt x="0" y="0"/>
                </a:lnTo>
                <a:lnTo>
                  <a:pt x="19" y="0"/>
                </a:lnTo>
                <a:lnTo>
                  <a:pt x="67" y="88"/>
                </a:lnTo>
                <a:lnTo>
                  <a:pt x="47" y="8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5" name="Freeform 67"/>
          <p:cNvSpPr>
            <a:spLocks/>
          </p:cNvSpPr>
          <p:nvPr/>
        </p:nvSpPr>
        <p:spPr bwMode="auto">
          <a:xfrm>
            <a:off x="5849938" y="2387600"/>
            <a:ext cx="50800" cy="71438"/>
          </a:xfrm>
          <a:custGeom>
            <a:avLst/>
            <a:gdLst>
              <a:gd name="T0" fmla="*/ 49 w 65"/>
              <a:gd name="T1" fmla="*/ 91 h 91"/>
              <a:gd name="T2" fmla="*/ 0 w 65"/>
              <a:gd name="T3" fmla="*/ 0 h 91"/>
              <a:gd name="T4" fmla="*/ 15 w 65"/>
              <a:gd name="T5" fmla="*/ 0 h 91"/>
              <a:gd name="T6" fmla="*/ 65 w 65"/>
              <a:gd name="T7" fmla="*/ 91 h 91"/>
              <a:gd name="T8" fmla="*/ 49 w 65"/>
              <a:gd name="T9" fmla="*/ 91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" h="91">
                <a:moveTo>
                  <a:pt x="49" y="91"/>
                </a:moveTo>
                <a:lnTo>
                  <a:pt x="0" y="0"/>
                </a:lnTo>
                <a:lnTo>
                  <a:pt x="15" y="0"/>
                </a:lnTo>
                <a:lnTo>
                  <a:pt x="65" y="91"/>
                </a:lnTo>
                <a:lnTo>
                  <a:pt x="49" y="9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6" name="Freeform 68"/>
          <p:cNvSpPr>
            <a:spLocks/>
          </p:cNvSpPr>
          <p:nvPr/>
        </p:nvSpPr>
        <p:spPr bwMode="auto">
          <a:xfrm>
            <a:off x="5522913" y="2387600"/>
            <a:ext cx="58737" cy="69850"/>
          </a:xfrm>
          <a:custGeom>
            <a:avLst/>
            <a:gdLst>
              <a:gd name="T0" fmla="*/ 48 w 74"/>
              <a:gd name="T1" fmla="*/ 88 h 88"/>
              <a:gd name="T2" fmla="*/ 0 w 74"/>
              <a:gd name="T3" fmla="*/ 0 h 88"/>
              <a:gd name="T4" fmla="*/ 25 w 74"/>
              <a:gd name="T5" fmla="*/ 0 h 88"/>
              <a:gd name="T6" fmla="*/ 74 w 74"/>
              <a:gd name="T7" fmla="*/ 88 h 88"/>
              <a:gd name="T8" fmla="*/ 48 w 74"/>
              <a:gd name="T9" fmla="*/ 88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" h="88">
                <a:moveTo>
                  <a:pt x="48" y="88"/>
                </a:moveTo>
                <a:lnTo>
                  <a:pt x="0" y="0"/>
                </a:lnTo>
                <a:lnTo>
                  <a:pt x="25" y="0"/>
                </a:lnTo>
                <a:lnTo>
                  <a:pt x="74" y="88"/>
                </a:lnTo>
                <a:lnTo>
                  <a:pt x="48" y="88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7" name="Freeform 69"/>
          <p:cNvSpPr>
            <a:spLocks/>
          </p:cNvSpPr>
          <p:nvPr/>
        </p:nvSpPr>
        <p:spPr bwMode="auto">
          <a:xfrm>
            <a:off x="5181600" y="2565400"/>
            <a:ext cx="1154113" cy="206375"/>
          </a:xfrm>
          <a:custGeom>
            <a:avLst/>
            <a:gdLst>
              <a:gd name="T0" fmla="*/ 1408 w 1454"/>
              <a:gd name="T1" fmla="*/ 231 h 261"/>
              <a:gd name="T2" fmla="*/ 1400 w 1454"/>
              <a:gd name="T3" fmla="*/ 237 h 261"/>
              <a:gd name="T4" fmla="*/ 1379 w 1454"/>
              <a:gd name="T5" fmla="*/ 236 h 261"/>
              <a:gd name="T6" fmla="*/ 1362 w 1454"/>
              <a:gd name="T7" fmla="*/ 236 h 261"/>
              <a:gd name="T8" fmla="*/ 1367 w 1454"/>
              <a:gd name="T9" fmla="*/ 201 h 261"/>
              <a:gd name="T10" fmla="*/ 1349 w 1454"/>
              <a:gd name="T11" fmla="*/ 129 h 261"/>
              <a:gd name="T12" fmla="*/ 1257 w 1454"/>
              <a:gd name="T13" fmla="*/ 86 h 261"/>
              <a:gd name="T14" fmla="*/ 1210 w 1454"/>
              <a:gd name="T15" fmla="*/ 96 h 261"/>
              <a:gd name="T16" fmla="*/ 1149 w 1454"/>
              <a:gd name="T17" fmla="*/ 156 h 261"/>
              <a:gd name="T18" fmla="*/ 1116 w 1454"/>
              <a:gd name="T19" fmla="*/ 251 h 261"/>
              <a:gd name="T20" fmla="*/ 1067 w 1454"/>
              <a:gd name="T21" fmla="*/ 251 h 261"/>
              <a:gd name="T22" fmla="*/ 994 w 1454"/>
              <a:gd name="T23" fmla="*/ 251 h 261"/>
              <a:gd name="T24" fmla="*/ 906 w 1454"/>
              <a:gd name="T25" fmla="*/ 251 h 261"/>
              <a:gd name="T26" fmla="*/ 806 w 1454"/>
              <a:gd name="T27" fmla="*/ 252 h 261"/>
              <a:gd name="T28" fmla="*/ 703 w 1454"/>
              <a:gd name="T29" fmla="*/ 252 h 261"/>
              <a:gd name="T30" fmla="*/ 603 w 1454"/>
              <a:gd name="T31" fmla="*/ 252 h 261"/>
              <a:gd name="T32" fmla="*/ 511 w 1454"/>
              <a:gd name="T33" fmla="*/ 253 h 261"/>
              <a:gd name="T34" fmla="*/ 435 w 1454"/>
              <a:gd name="T35" fmla="*/ 253 h 261"/>
              <a:gd name="T36" fmla="*/ 379 w 1454"/>
              <a:gd name="T37" fmla="*/ 253 h 261"/>
              <a:gd name="T38" fmla="*/ 352 w 1454"/>
              <a:gd name="T39" fmla="*/ 253 h 261"/>
              <a:gd name="T40" fmla="*/ 342 w 1454"/>
              <a:gd name="T41" fmla="*/ 168 h 261"/>
              <a:gd name="T42" fmla="*/ 292 w 1454"/>
              <a:gd name="T43" fmla="*/ 100 h 261"/>
              <a:gd name="T44" fmla="*/ 234 w 1454"/>
              <a:gd name="T45" fmla="*/ 82 h 261"/>
              <a:gd name="T46" fmla="*/ 183 w 1454"/>
              <a:gd name="T47" fmla="*/ 91 h 261"/>
              <a:gd name="T48" fmla="*/ 126 w 1454"/>
              <a:gd name="T49" fmla="*/ 156 h 261"/>
              <a:gd name="T50" fmla="*/ 95 w 1454"/>
              <a:gd name="T51" fmla="*/ 261 h 261"/>
              <a:gd name="T52" fmla="*/ 57 w 1454"/>
              <a:gd name="T53" fmla="*/ 261 h 261"/>
              <a:gd name="T54" fmla="*/ 31 w 1454"/>
              <a:gd name="T55" fmla="*/ 261 h 261"/>
              <a:gd name="T56" fmla="*/ 6 w 1454"/>
              <a:gd name="T57" fmla="*/ 249 h 261"/>
              <a:gd name="T58" fmla="*/ 2 w 1454"/>
              <a:gd name="T59" fmla="*/ 210 h 261"/>
              <a:gd name="T60" fmla="*/ 26 w 1454"/>
              <a:gd name="T61" fmla="*/ 187 h 261"/>
              <a:gd name="T62" fmla="*/ 29 w 1454"/>
              <a:gd name="T63" fmla="*/ 161 h 261"/>
              <a:gd name="T64" fmla="*/ 41 w 1454"/>
              <a:gd name="T65" fmla="*/ 117 h 261"/>
              <a:gd name="T66" fmla="*/ 68 w 1454"/>
              <a:gd name="T67" fmla="*/ 68 h 261"/>
              <a:gd name="T68" fmla="*/ 114 w 1454"/>
              <a:gd name="T69" fmla="*/ 24 h 261"/>
              <a:gd name="T70" fmla="*/ 187 w 1454"/>
              <a:gd name="T71" fmla="*/ 1 h 261"/>
              <a:gd name="T72" fmla="*/ 274 w 1454"/>
              <a:gd name="T73" fmla="*/ 8 h 261"/>
              <a:gd name="T74" fmla="*/ 338 w 1454"/>
              <a:gd name="T75" fmla="*/ 42 h 261"/>
              <a:gd name="T76" fmla="*/ 377 w 1454"/>
              <a:gd name="T77" fmla="*/ 89 h 261"/>
              <a:gd name="T78" fmla="*/ 398 w 1454"/>
              <a:gd name="T79" fmla="*/ 142 h 261"/>
              <a:gd name="T80" fmla="*/ 406 w 1454"/>
              <a:gd name="T81" fmla="*/ 189 h 261"/>
              <a:gd name="T82" fmla="*/ 420 w 1454"/>
              <a:gd name="T83" fmla="*/ 212 h 261"/>
              <a:gd name="T84" fmla="*/ 490 w 1454"/>
              <a:gd name="T85" fmla="*/ 212 h 261"/>
              <a:gd name="T86" fmla="*/ 589 w 1454"/>
              <a:gd name="T87" fmla="*/ 212 h 261"/>
              <a:gd name="T88" fmla="*/ 692 w 1454"/>
              <a:gd name="T89" fmla="*/ 210 h 261"/>
              <a:gd name="T90" fmla="*/ 774 w 1454"/>
              <a:gd name="T91" fmla="*/ 210 h 261"/>
              <a:gd name="T92" fmla="*/ 808 w 1454"/>
              <a:gd name="T93" fmla="*/ 210 h 261"/>
              <a:gd name="T94" fmla="*/ 824 w 1454"/>
              <a:gd name="T95" fmla="*/ 218 h 261"/>
              <a:gd name="T96" fmla="*/ 848 w 1454"/>
              <a:gd name="T97" fmla="*/ 225 h 261"/>
              <a:gd name="T98" fmla="*/ 882 w 1454"/>
              <a:gd name="T99" fmla="*/ 228 h 261"/>
              <a:gd name="T100" fmla="*/ 930 w 1454"/>
              <a:gd name="T101" fmla="*/ 214 h 261"/>
              <a:gd name="T102" fmla="*/ 1006 w 1454"/>
              <a:gd name="T103" fmla="*/ 170 h 261"/>
              <a:gd name="T104" fmla="*/ 1074 w 1454"/>
              <a:gd name="T105" fmla="*/ 119 h 261"/>
              <a:gd name="T106" fmla="*/ 1119 w 1454"/>
              <a:gd name="T107" fmla="*/ 83 h 261"/>
              <a:gd name="T108" fmla="*/ 1160 w 1454"/>
              <a:gd name="T109" fmla="*/ 55 h 261"/>
              <a:gd name="T110" fmla="*/ 1199 w 1454"/>
              <a:gd name="T111" fmla="*/ 36 h 261"/>
              <a:gd name="T112" fmla="*/ 1238 w 1454"/>
              <a:gd name="T113" fmla="*/ 24 h 261"/>
              <a:gd name="T114" fmla="*/ 1287 w 1454"/>
              <a:gd name="T115" fmla="*/ 24 h 261"/>
              <a:gd name="T116" fmla="*/ 1355 w 1454"/>
              <a:gd name="T117" fmla="*/ 50 h 261"/>
              <a:gd name="T118" fmla="*/ 1406 w 1454"/>
              <a:gd name="T119" fmla="*/ 108 h 261"/>
              <a:gd name="T120" fmla="*/ 1454 w 1454"/>
              <a:gd name="T121" fmla="*/ 154 h 261"/>
              <a:gd name="T122" fmla="*/ 1443 w 1454"/>
              <a:gd name="T123" fmla="*/ 224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454" h="261">
                <a:moveTo>
                  <a:pt x="1410" y="224"/>
                </a:moveTo>
                <a:lnTo>
                  <a:pt x="1409" y="228"/>
                </a:lnTo>
                <a:lnTo>
                  <a:pt x="1408" y="231"/>
                </a:lnTo>
                <a:lnTo>
                  <a:pt x="1406" y="235"/>
                </a:lnTo>
                <a:lnTo>
                  <a:pt x="1405" y="237"/>
                </a:lnTo>
                <a:lnTo>
                  <a:pt x="1400" y="237"/>
                </a:lnTo>
                <a:lnTo>
                  <a:pt x="1394" y="237"/>
                </a:lnTo>
                <a:lnTo>
                  <a:pt x="1386" y="237"/>
                </a:lnTo>
                <a:lnTo>
                  <a:pt x="1379" y="236"/>
                </a:lnTo>
                <a:lnTo>
                  <a:pt x="1372" y="236"/>
                </a:lnTo>
                <a:lnTo>
                  <a:pt x="1366" y="236"/>
                </a:lnTo>
                <a:lnTo>
                  <a:pt x="1362" y="236"/>
                </a:lnTo>
                <a:lnTo>
                  <a:pt x="1360" y="236"/>
                </a:lnTo>
                <a:lnTo>
                  <a:pt x="1365" y="221"/>
                </a:lnTo>
                <a:lnTo>
                  <a:pt x="1367" y="201"/>
                </a:lnTo>
                <a:lnTo>
                  <a:pt x="1366" y="177"/>
                </a:lnTo>
                <a:lnTo>
                  <a:pt x="1360" y="153"/>
                </a:lnTo>
                <a:lnTo>
                  <a:pt x="1349" y="129"/>
                </a:lnTo>
                <a:lnTo>
                  <a:pt x="1328" y="108"/>
                </a:lnTo>
                <a:lnTo>
                  <a:pt x="1298" y="93"/>
                </a:lnTo>
                <a:lnTo>
                  <a:pt x="1257" y="86"/>
                </a:lnTo>
                <a:lnTo>
                  <a:pt x="1246" y="86"/>
                </a:lnTo>
                <a:lnTo>
                  <a:pt x="1229" y="89"/>
                </a:lnTo>
                <a:lnTo>
                  <a:pt x="1210" y="96"/>
                </a:lnTo>
                <a:lnTo>
                  <a:pt x="1188" y="108"/>
                </a:lnTo>
                <a:lnTo>
                  <a:pt x="1167" y="128"/>
                </a:lnTo>
                <a:lnTo>
                  <a:pt x="1149" y="156"/>
                </a:lnTo>
                <a:lnTo>
                  <a:pt x="1134" y="198"/>
                </a:lnTo>
                <a:lnTo>
                  <a:pt x="1127" y="251"/>
                </a:lnTo>
                <a:lnTo>
                  <a:pt x="1116" y="251"/>
                </a:lnTo>
                <a:lnTo>
                  <a:pt x="1102" y="251"/>
                </a:lnTo>
                <a:lnTo>
                  <a:pt x="1086" y="251"/>
                </a:lnTo>
                <a:lnTo>
                  <a:pt x="1067" y="251"/>
                </a:lnTo>
                <a:lnTo>
                  <a:pt x="1045" y="251"/>
                </a:lnTo>
                <a:lnTo>
                  <a:pt x="1021" y="251"/>
                </a:lnTo>
                <a:lnTo>
                  <a:pt x="994" y="251"/>
                </a:lnTo>
                <a:lnTo>
                  <a:pt x="965" y="251"/>
                </a:lnTo>
                <a:lnTo>
                  <a:pt x="937" y="251"/>
                </a:lnTo>
                <a:lnTo>
                  <a:pt x="906" y="251"/>
                </a:lnTo>
                <a:lnTo>
                  <a:pt x="873" y="252"/>
                </a:lnTo>
                <a:lnTo>
                  <a:pt x="840" y="252"/>
                </a:lnTo>
                <a:lnTo>
                  <a:pt x="806" y="252"/>
                </a:lnTo>
                <a:lnTo>
                  <a:pt x="772" y="252"/>
                </a:lnTo>
                <a:lnTo>
                  <a:pt x="737" y="252"/>
                </a:lnTo>
                <a:lnTo>
                  <a:pt x="703" y="252"/>
                </a:lnTo>
                <a:lnTo>
                  <a:pt x="669" y="252"/>
                </a:lnTo>
                <a:lnTo>
                  <a:pt x="635" y="252"/>
                </a:lnTo>
                <a:lnTo>
                  <a:pt x="603" y="252"/>
                </a:lnTo>
                <a:lnTo>
                  <a:pt x="570" y="252"/>
                </a:lnTo>
                <a:lnTo>
                  <a:pt x="540" y="252"/>
                </a:lnTo>
                <a:lnTo>
                  <a:pt x="511" y="253"/>
                </a:lnTo>
                <a:lnTo>
                  <a:pt x="483" y="253"/>
                </a:lnTo>
                <a:lnTo>
                  <a:pt x="458" y="253"/>
                </a:lnTo>
                <a:lnTo>
                  <a:pt x="435" y="253"/>
                </a:lnTo>
                <a:lnTo>
                  <a:pt x="413" y="253"/>
                </a:lnTo>
                <a:lnTo>
                  <a:pt x="394" y="253"/>
                </a:lnTo>
                <a:lnTo>
                  <a:pt x="379" y="253"/>
                </a:lnTo>
                <a:lnTo>
                  <a:pt x="367" y="253"/>
                </a:lnTo>
                <a:lnTo>
                  <a:pt x="357" y="253"/>
                </a:lnTo>
                <a:lnTo>
                  <a:pt x="352" y="253"/>
                </a:lnTo>
                <a:lnTo>
                  <a:pt x="349" y="253"/>
                </a:lnTo>
                <a:lnTo>
                  <a:pt x="349" y="206"/>
                </a:lnTo>
                <a:lnTo>
                  <a:pt x="342" y="168"/>
                </a:lnTo>
                <a:lnTo>
                  <a:pt x="329" y="138"/>
                </a:lnTo>
                <a:lnTo>
                  <a:pt x="311" y="115"/>
                </a:lnTo>
                <a:lnTo>
                  <a:pt x="292" y="100"/>
                </a:lnTo>
                <a:lnTo>
                  <a:pt x="271" y="90"/>
                </a:lnTo>
                <a:lnTo>
                  <a:pt x="251" y="84"/>
                </a:lnTo>
                <a:lnTo>
                  <a:pt x="234" y="82"/>
                </a:lnTo>
                <a:lnTo>
                  <a:pt x="221" y="82"/>
                </a:lnTo>
                <a:lnTo>
                  <a:pt x="204" y="84"/>
                </a:lnTo>
                <a:lnTo>
                  <a:pt x="183" y="91"/>
                </a:lnTo>
                <a:lnTo>
                  <a:pt x="163" y="104"/>
                </a:lnTo>
                <a:lnTo>
                  <a:pt x="142" y="124"/>
                </a:lnTo>
                <a:lnTo>
                  <a:pt x="126" y="156"/>
                </a:lnTo>
                <a:lnTo>
                  <a:pt x="114" y="201"/>
                </a:lnTo>
                <a:lnTo>
                  <a:pt x="111" y="261"/>
                </a:lnTo>
                <a:lnTo>
                  <a:pt x="95" y="261"/>
                </a:lnTo>
                <a:lnTo>
                  <a:pt x="80" y="261"/>
                </a:lnTo>
                <a:lnTo>
                  <a:pt x="67" y="261"/>
                </a:lnTo>
                <a:lnTo>
                  <a:pt x="57" y="261"/>
                </a:lnTo>
                <a:lnTo>
                  <a:pt x="48" y="261"/>
                </a:lnTo>
                <a:lnTo>
                  <a:pt x="38" y="261"/>
                </a:lnTo>
                <a:lnTo>
                  <a:pt x="31" y="261"/>
                </a:lnTo>
                <a:lnTo>
                  <a:pt x="26" y="261"/>
                </a:lnTo>
                <a:lnTo>
                  <a:pt x="14" y="258"/>
                </a:lnTo>
                <a:lnTo>
                  <a:pt x="6" y="249"/>
                </a:lnTo>
                <a:lnTo>
                  <a:pt x="2" y="238"/>
                </a:lnTo>
                <a:lnTo>
                  <a:pt x="0" y="224"/>
                </a:lnTo>
                <a:lnTo>
                  <a:pt x="2" y="210"/>
                </a:lnTo>
                <a:lnTo>
                  <a:pt x="6" y="199"/>
                </a:lnTo>
                <a:lnTo>
                  <a:pt x="14" y="191"/>
                </a:lnTo>
                <a:lnTo>
                  <a:pt x="26" y="187"/>
                </a:lnTo>
                <a:lnTo>
                  <a:pt x="26" y="182"/>
                </a:lnTo>
                <a:lnTo>
                  <a:pt x="27" y="173"/>
                </a:lnTo>
                <a:lnTo>
                  <a:pt x="29" y="161"/>
                </a:lnTo>
                <a:lnTo>
                  <a:pt x="31" y="148"/>
                </a:lnTo>
                <a:lnTo>
                  <a:pt x="35" y="133"/>
                </a:lnTo>
                <a:lnTo>
                  <a:pt x="41" y="117"/>
                </a:lnTo>
                <a:lnTo>
                  <a:pt x="48" y="100"/>
                </a:lnTo>
                <a:lnTo>
                  <a:pt x="57" y="84"/>
                </a:lnTo>
                <a:lnTo>
                  <a:pt x="68" y="68"/>
                </a:lnTo>
                <a:lnTo>
                  <a:pt x="81" y="52"/>
                </a:lnTo>
                <a:lnTo>
                  <a:pt x="96" y="37"/>
                </a:lnTo>
                <a:lnTo>
                  <a:pt x="114" y="24"/>
                </a:lnTo>
                <a:lnTo>
                  <a:pt x="135" y="14"/>
                </a:lnTo>
                <a:lnTo>
                  <a:pt x="159" y="6"/>
                </a:lnTo>
                <a:lnTo>
                  <a:pt x="187" y="1"/>
                </a:lnTo>
                <a:lnTo>
                  <a:pt x="217" y="0"/>
                </a:lnTo>
                <a:lnTo>
                  <a:pt x="248" y="2"/>
                </a:lnTo>
                <a:lnTo>
                  <a:pt x="274" y="8"/>
                </a:lnTo>
                <a:lnTo>
                  <a:pt x="299" y="16"/>
                </a:lnTo>
                <a:lnTo>
                  <a:pt x="319" y="28"/>
                </a:lnTo>
                <a:lnTo>
                  <a:pt x="338" y="42"/>
                </a:lnTo>
                <a:lnTo>
                  <a:pt x="353" y="55"/>
                </a:lnTo>
                <a:lnTo>
                  <a:pt x="365" y="73"/>
                </a:lnTo>
                <a:lnTo>
                  <a:pt x="377" y="89"/>
                </a:lnTo>
                <a:lnTo>
                  <a:pt x="385" y="107"/>
                </a:lnTo>
                <a:lnTo>
                  <a:pt x="392" y="124"/>
                </a:lnTo>
                <a:lnTo>
                  <a:pt x="398" y="142"/>
                </a:lnTo>
                <a:lnTo>
                  <a:pt x="401" y="159"/>
                </a:lnTo>
                <a:lnTo>
                  <a:pt x="405" y="175"/>
                </a:lnTo>
                <a:lnTo>
                  <a:pt x="406" y="189"/>
                </a:lnTo>
                <a:lnTo>
                  <a:pt x="407" y="201"/>
                </a:lnTo>
                <a:lnTo>
                  <a:pt x="408" y="212"/>
                </a:lnTo>
                <a:lnTo>
                  <a:pt x="420" y="212"/>
                </a:lnTo>
                <a:lnTo>
                  <a:pt x="438" y="212"/>
                </a:lnTo>
                <a:lnTo>
                  <a:pt x="462" y="212"/>
                </a:lnTo>
                <a:lnTo>
                  <a:pt x="490" y="212"/>
                </a:lnTo>
                <a:lnTo>
                  <a:pt x="521" y="212"/>
                </a:lnTo>
                <a:lnTo>
                  <a:pt x="554" y="212"/>
                </a:lnTo>
                <a:lnTo>
                  <a:pt x="589" y="212"/>
                </a:lnTo>
                <a:lnTo>
                  <a:pt x="625" y="210"/>
                </a:lnTo>
                <a:lnTo>
                  <a:pt x="659" y="210"/>
                </a:lnTo>
                <a:lnTo>
                  <a:pt x="692" y="210"/>
                </a:lnTo>
                <a:lnTo>
                  <a:pt x="724" y="210"/>
                </a:lnTo>
                <a:lnTo>
                  <a:pt x="751" y="210"/>
                </a:lnTo>
                <a:lnTo>
                  <a:pt x="774" y="210"/>
                </a:lnTo>
                <a:lnTo>
                  <a:pt x="793" y="210"/>
                </a:lnTo>
                <a:lnTo>
                  <a:pt x="804" y="210"/>
                </a:lnTo>
                <a:lnTo>
                  <a:pt x="808" y="210"/>
                </a:lnTo>
                <a:lnTo>
                  <a:pt x="812" y="213"/>
                </a:lnTo>
                <a:lnTo>
                  <a:pt x="817" y="215"/>
                </a:lnTo>
                <a:lnTo>
                  <a:pt x="824" y="218"/>
                </a:lnTo>
                <a:lnTo>
                  <a:pt x="831" y="221"/>
                </a:lnTo>
                <a:lnTo>
                  <a:pt x="839" y="224"/>
                </a:lnTo>
                <a:lnTo>
                  <a:pt x="848" y="225"/>
                </a:lnTo>
                <a:lnTo>
                  <a:pt x="858" y="228"/>
                </a:lnTo>
                <a:lnTo>
                  <a:pt x="871" y="228"/>
                </a:lnTo>
                <a:lnTo>
                  <a:pt x="882" y="228"/>
                </a:lnTo>
                <a:lnTo>
                  <a:pt x="895" y="225"/>
                </a:lnTo>
                <a:lnTo>
                  <a:pt x="911" y="221"/>
                </a:lnTo>
                <a:lnTo>
                  <a:pt x="930" y="214"/>
                </a:lnTo>
                <a:lnTo>
                  <a:pt x="952" y="204"/>
                </a:lnTo>
                <a:lnTo>
                  <a:pt x="977" y="190"/>
                </a:lnTo>
                <a:lnTo>
                  <a:pt x="1006" y="170"/>
                </a:lnTo>
                <a:lnTo>
                  <a:pt x="1039" y="145"/>
                </a:lnTo>
                <a:lnTo>
                  <a:pt x="1056" y="131"/>
                </a:lnTo>
                <a:lnTo>
                  <a:pt x="1074" y="119"/>
                </a:lnTo>
                <a:lnTo>
                  <a:pt x="1089" y="106"/>
                </a:lnTo>
                <a:lnTo>
                  <a:pt x="1105" y="94"/>
                </a:lnTo>
                <a:lnTo>
                  <a:pt x="1119" y="83"/>
                </a:lnTo>
                <a:lnTo>
                  <a:pt x="1134" y="74"/>
                </a:lnTo>
                <a:lnTo>
                  <a:pt x="1147" y="63"/>
                </a:lnTo>
                <a:lnTo>
                  <a:pt x="1160" y="55"/>
                </a:lnTo>
                <a:lnTo>
                  <a:pt x="1174" y="48"/>
                </a:lnTo>
                <a:lnTo>
                  <a:pt x="1187" y="42"/>
                </a:lnTo>
                <a:lnTo>
                  <a:pt x="1199" y="36"/>
                </a:lnTo>
                <a:lnTo>
                  <a:pt x="1212" y="31"/>
                </a:lnTo>
                <a:lnTo>
                  <a:pt x="1226" y="27"/>
                </a:lnTo>
                <a:lnTo>
                  <a:pt x="1238" y="24"/>
                </a:lnTo>
                <a:lnTo>
                  <a:pt x="1252" y="22"/>
                </a:lnTo>
                <a:lnTo>
                  <a:pt x="1266" y="22"/>
                </a:lnTo>
                <a:lnTo>
                  <a:pt x="1287" y="24"/>
                </a:lnTo>
                <a:lnTo>
                  <a:pt x="1310" y="29"/>
                </a:lnTo>
                <a:lnTo>
                  <a:pt x="1333" y="38"/>
                </a:lnTo>
                <a:lnTo>
                  <a:pt x="1355" y="50"/>
                </a:lnTo>
                <a:lnTo>
                  <a:pt x="1375" y="66"/>
                </a:lnTo>
                <a:lnTo>
                  <a:pt x="1393" y="85"/>
                </a:lnTo>
                <a:lnTo>
                  <a:pt x="1406" y="108"/>
                </a:lnTo>
                <a:lnTo>
                  <a:pt x="1416" y="135"/>
                </a:lnTo>
                <a:lnTo>
                  <a:pt x="1450" y="135"/>
                </a:lnTo>
                <a:lnTo>
                  <a:pt x="1454" y="154"/>
                </a:lnTo>
                <a:lnTo>
                  <a:pt x="1454" y="176"/>
                </a:lnTo>
                <a:lnTo>
                  <a:pt x="1450" y="199"/>
                </a:lnTo>
                <a:lnTo>
                  <a:pt x="1443" y="224"/>
                </a:lnTo>
                <a:lnTo>
                  <a:pt x="1410" y="224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8" name="Freeform 70"/>
          <p:cNvSpPr>
            <a:spLocks/>
          </p:cNvSpPr>
          <p:nvPr/>
        </p:nvSpPr>
        <p:spPr bwMode="auto">
          <a:xfrm>
            <a:off x="6213475" y="2511425"/>
            <a:ext cx="66675" cy="88900"/>
          </a:xfrm>
          <a:custGeom>
            <a:avLst/>
            <a:gdLst>
              <a:gd name="T0" fmla="*/ 86 w 86"/>
              <a:gd name="T1" fmla="*/ 2 h 113"/>
              <a:gd name="T2" fmla="*/ 86 w 86"/>
              <a:gd name="T3" fmla="*/ 107 h 113"/>
              <a:gd name="T4" fmla="*/ 73 w 86"/>
              <a:gd name="T5" fmla="*/ 111 h 113"/>
              <a:gd name="T6" fmla="*/ 59 w 86"/>
              <a:gd name="T7" fmla="*/ 113 h 113"/>
              <a:gd name="T8" fmla="*/ 45 w 86"/>
              <a:gd name="T9" fmla="*/ 112 h 113"/>
              <a:gd name="T10" fmla="*/ 31 w 86"/>
              <a:gd name="T11" fmla="*/ 108 h 113"/>
              <a:gd name="T12" fmla="*/ 19 w 86"/>
              <a:gd name="T13" fmla="*/ 100 h 113"/>
              <a:gd name="T14" fmla="*/ 8 w 86"/>
              <a:gd name="T15" fmla="*/ 89 h 113"/>
              <a:gd name="T16" fmla="*/ 3 w 86"/>
              <a:gd name="T17" fmla="*/ 73 h 113"/>
              <a:gd name="T18" fmla="*/ 0 w 86"/>
              <a:gd name="T19" fmla="*/ 51 h 113"/>
              <a:gd name="T20" fmla="*/ 4 w 86"/>
              <a:gd name="T21" fmla="*/ 34 h 113"/>
              <a:gd name="T22" fmla="*/ 11 w 86"/>
              <a:gd name="T23" fmla="*/ 21 h 113"/>
              <a:gd name="T24" fmla="*/ 21 w 86"/>
              <a:gd name="T25" fmla="*/ 12 h 113"/>
              <a:gd name="T26" fmla="*/ 35 w 86"/>
              <a:gd name="T27" fmla="*/ 6 h 113"/>
              <a:gd name="T28" fmla="*/ 49 w 86"/>
              <a:gd name="T29" fmla="*/ 3 h 113"/>
              <a:gd name="T30" fmla="*/ 63 w 86"/>
              <a:gd name="T31" fmla="*/ 0 h 113"/>
              <a:gd name="T32" fmla="*/ 75 w 86"/>
              <a:gd name="T33" fmla="*/ 0 h 113"/>
              <a:gd name="T34" fmla="*/ 86 w 86"/>
              <a:gd name="T35" fmla="*/ 2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86" h="113">
                <a:moveTo>
                  <a:pt x="86" y="2"/>
                </a:moveTo>
                <a:lnTo>
                  <a:pt x="86" y="107"/>
                </a:lnTo>
                <a:lnTo>
                  <a:pt x="73" y="111"/>
                </a:lnTo>
                <a:lnTo>
                  <a:pt x="59" y="113"/>
                </a:lnTo>
                <a:lnTo>
                  <a:pt x="45" y="112"/>
                </a:lnTo>
                <a:lnTo>
                  <a:pt x="31" y="108"/>
                </a:lnTo>
                <a:lnTo>
                  <a:pt x="19" y="100"/>
                </a:lnTo>
                <a:lnTo>
                  <a:pt x="8" y="89"/>
                </a:lnTo>
                <a:lnTo>
                  <a:pt x="3" y="73"/>
                </a:lnTo>
                <a:lnTo>
                  <a:pt x="0" y="51"/>
                </a:lnTo>
                <a:lnTo>
                  <a:pt x="4" y="34"/>
                </a:lnTo>
                <a:lnTo>
                  <a:pt x="11" y="21"/>
                </a:lnTo>
                <a:lnTo>
                  <a:pt x="21" y="12"/>
                </a:lnTo>
                <a:lnTo>
                  <a:pt x="35" y="6"/>
                </a:lnTo>
                <a:lnTo>
                  <a:pt x="49" y="3"/>
                </a:lnTo>
                <a:lnTo>
                  <a:pt x="63" y="0"/>
                </a:lnTo>
                <a:lnTo>
                  <a:pt x="75" y="0"/>
                </a:lnTo>
                <a:lnTo>
                  <a:pt x="86" y="2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59" name="Freeform 71"/>
          <p:cNvSpPr>
            <a:spLocks/>
          </p:cNvSpPr>
          <p:nvPr/>
        </p:nvSpPr>
        <p:spPr bwMode="auto">
          <a:xfrm>
            <a:off x="5889625" y="2459038"/>
            <a:ext cx="312738" cy="242887"/>
          </a:xfrm>
          <a:custGeom>
            <a:avLst/>
            <a:gdLst>
              <a:gd name="T0" fmla="*/ 86 w 395"/>
              <a:gd name="T1" fmla="*/ 305 h 305"/>
              <a:gd name="T2" fmla="*/ 93 w 395"/>
              <a:gd name="T3" fmla="*/ 301 h 305"/>
              <a:gd name="T4" fmla="*/ 100 w 395"/>
              <a:gd name="T5" fmla="*/ 296 h 305"/>
              <a:gd name="T6" fmla="*/ 108 w 395"/>
              <a:gd name="T7" fmla="*/ 290 h 305"/>
              <a:gd name="T8" fmla="*/ 116 w 395"/>
              <a:gd name="T9" fmla="*/ 286 h 305"/>
              <a:gd name="T10" fmla="*/ 124 w 395"/>
              <a:gd name="T11" fmla="*/ 279 h 305"/>
              <a:gd name="T12" fmla="*/ 132 w 395"/>
              <a:gd name="T13" fmla="*/ 273 h 305"/>
              <a:gd name="T14" fmla="*/ 140 w 395"/>
              <a:gd name="T15" fmla="*/ 266 h 305"/>
              <a:gd name="T16" fmla="*/ 149 w 395"/>
              <a:gd name="T17" fmla="*/ 259 h 305"/>
              <a:gd name="T18" fmla="*/ 167 w 395"/>
              <a:gd name="T19" fmla="*/ 246 h 305"/>
              <a:gd name="T20" fmla="*/ 184 w 395"/>
              <a:gd name="T21" fmla="*/ 233 h 305"/>
              <a:gd name="T22" fmla="*/ 200 w 395"/>
              <a:gd name="T23" fmla="*/ 220 h 305"/>
              <a:gd name="T24" fmla="*/ 215 w 395"/>
              <a:gd name="T25" fmla="*/ 209 h 305"/>
              <a:gd name="T26" fmla="*/ 230 w 395"/>
              <a:gd name="T27" fmla="*/ 199 h 305"/>
              <a:gd name="T28" fmla="*/ 245 w 395"/>
              <a:gd name="T29" fmla="*/ 188 h 305"/>
              <a:gd name="T30" fmla="*/ 260 w 395"/>
              <a:gd name="T31" fmla="*/ 179 h 305"/>
              <a:gd name="T32" fmla="*/ 274 w 395"/>
              <a:gd name="T33" fmla="*/ 171 h 305"/>
              <a:gd name="T34" fmla="*/ 288 w 395"/>
              <a:gd name="T35" fmla="*/ 163 h 305"/>
              <a:gd name="T36" fmla="*/ 303 w 395"/>
              <a:gd name="T37" fmla="*/ 156 h 305"/>
              <a:gd name="T38" fmla="*/ 316 w 395"/>
              <a:gd name="T39" fmla="*/ 150 h 305"/>
              <a:gd name="T40" fmla="*/ 331 w 395"/>
              <a:gd name="T41" fmla="*/ 146 h 305"/>
              <a:gd name="T42" fmla="*/ 346 w 395"/>
              <a:gd name="T43" fmla="*/ 142 h 305"/>
              <a:gd name="T44" fmla="*/ 362 w 395"/>
              <a:gd name="T45" fmla="*/ 140 h 305"/>
              <a:gd name="T46" fmla="*/ 379 w 395"/>
              <a:gd name="T47" fmla="*/ 138 h 305"/>
              <a:gd name="T48" fmla="*/ 395 w 395"/>
              <a:gd name="T49" fmla="*/ 138 h 305"/>
              <a:gd name="T50" fmla="*/ 395 w 395"/>
              <a:gd name="T51" fmla="*/ 108 h 305"/>
              <a:gd name="T52" fmla="*/ 395 w 395"/>
              <a:gd name="T53" fmla="*/ 62 h 305"/>
              <a:gd name="T54" fmla="*/ 395 w 395"/>
              <a:gd name="T55" fmla="*/ 18 h 305"/>
              <a:gd name="T56" fmla="*/ 395 w 395"/>
              <a:gd name="T57" fmla="*/ 0 h 305"/>
              <a:gd name="T58" fmla="*/ 0 w 395"/>
              <a:gd name="T59" fmla="*/ 0 h 305"/>
              <a:gd name="T60" fmla="*/ 0 w 395"/>
              <a:gd name="T61" fmla="*/ 49 h 305"/>
              <a:gd name="T62" fmla="*/ 342 w 395"/>
              <a:gd name="T63" fmla="*/ 49 h 305"/>
              <a:gd name="T64" fmla="*/ 342 w 395"/>
              <a:gd name="T65" fmla="*/ 66 h 305"/>
              <a:gd name="T66" fmla="*/ 0 w 395"/>
              <a:gd name="T67" fmla="*/ 66 h 305"/>
              <a:gd name="T68" fmla="*/ 0 w 395"/>
              <a:gd name="T69" fmla="*/ 102 h 305"/>
              <a:gd name="T70" fmla="*/ 16 w 395"/>
              <a:gd name="T71" fmla="*/ 107 h 305"/>
              <a:gd name="T72" fmla="*/ 31 w 395"/>
              <a:gd name="T73" fmla="*/ 114 h 305"/>
              <a:gd name="T74" fmla="*/ 45 w 395"/>
              <a:gd name="T75" fmla="*/ 120 h 305"/>
              <a:gd name="T76" fmla="*/ 58 w 395"/>
              <a:gd name="T77" fmla="*/ 130 h 305"/>
              <a:gd name="T78" fmla="*/ 71 w 395"/>
              <a:gd name="T79" fmla="*/ 140 h 305"/>
              <a:gd name="T80" fmla="*/ 81 w 395"/>
              <a:gd name="T81" fmla="*/ 151 h 305"/>
              <a:gd name="T82" fmla="*/ 91 w 395"/>
              <a:gd name="T83" fmla="*/ 164 h 305"/>
              <a:gd name="T84" fmla="*/ 98 w 395"/>
              <a:gd name="T85" fmla="*/ 178 h 305"/>
              <a:gd name="T86" fmla="*/ 107 w 395"/>
              <a:gd name="T87" fmla="*/ 209 h 305"/>
              <a:gd name="T88" fmla="*/ 108 w 395"/>
              <a:gd name="T89" fmla="*/ 242 h 305"/>
              <a:gd name="T90" fmla="*/ 101 w 395"/>
              <a:gd name="T91" fmla="*/ 276 h 305"/>
              <a:gd name="T92" fmla="*/ 86 w 395"/>
              <a:gd name="T93" fmla="*/ 305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395" h="305">
                <a:moveTo>
                  <a:pt x="86" y="305"/>
                </a:moveTo>
                <a:lnTo>
                  <a:pt x="93" y="301"/>
                </a:lnTo>
                <a:lnTo>
                  <a:pt x="100" y="296"/>
                </a:lnTo>
                <a:lnTo>
                  <a:pt x="108" y="290"/>
                </a:lnTo>
                <a:lnTo>
                  <a:pt x="116" y="286"/>
                </a:lnTo>
                <a:lnTo>
                  <a:pt x="124" y="279"/>
                </a:lnTo>
                <a:lnTo>
                  <a:pt x="132" y="273"/>
                </a:lnTo>
                <a:lnTo>
                  <a:pt x="140" y="266"/>
                </a:lnTo>
                <a:lnTo>
                  <a:pt x="149" y="259"/>
                </a:lnTo>
                <a:lnTo>
                  <a:pt x="167" y="246"/>
                </a:lnTo>
                <a:lnTo>
                  <a:pt x="184" y="233"/>
                </a:lnTo>
                <a:lnTo>
                  <a:pt x="200" y="220"/>
                </a:lnTo>
                <a:lnTo>
                  <a:pt x="215" y="209"/>
                </a:lnTo>
                <a:lnTo>
                  <a:pt x="230" y="199"/>
                </a:lnTo>
                <a:lnTo>
                  <a:pt x="245" y="188"/>
                </a:lnTo>
                <a:lnTo>
                  <a:pt x="260" y="179"/>
                </a:lnTo>
                <a:lnTo>
                  <a:pt x="274" y="171"/>
                </a:lnTo>
                <a:lnTo>
                  <a:pt x="288" y="163"/>
                </a:lnTo>
                <a:lnTo>
                  <a:pt x="303" y="156"/>
                </a:lnTo>
                <a:lnTo>
                  <a:pt x="316" y="150"/>
                </a:lnTo>
                <a:lnTo>
                  <a:pt x="331" y="146"/>
                </a:lnTo>
                <a:lnTo>
                  <a:pt x="346" y="142"/>
                </a:lnTo>
                <a:lnTo>
                  <a:pt x="362" y="140"/>
                </a:lnTo>
                <a:lnTo>
                  <a:pt x="379" y="138"/>
                </a:lnTo>
                <a:lnTo>
                  <a:pt x="395" y="138"/>
                </a:lnTo>
                <a:lnTo>
                  <a:pt x="395" y="108"/>
                </a:lnTo>
                <a:lnTo>
                  <a:pt x="395" y="62"/>
                </a:lnTo>
                <a:lnTo>
                  <a:pt x="395" y="18"/>
                </a:lnTo>
                <a:lnTo>
                  <a:pt x="395" y="0"/>
                </a:lnTo>
                <a:lnTo>
                  <a:pt x="0" y="0"/>
                </a:lnTo>
                <a:lnTo>
                  <a:pt x="0" y="49"/>
                </a:lnTo>
                <a:lnTo>
                  <a:pt x="342" y="49"/>
                </a:lnTo>
                <a:lnTo>
                  <a:pt x="342" y="66"/>
                </a:lnTo>
                <a:lnTo>
                  <a:pt x="0" y="66"/>
                </a:lnTo>
                <a:lnTo>
                  <a:pt x="0" y="102"/>
                </a:lnTo>
                <a:lnTo>
                  <a:pt x="16" y="107"/>
                </a:lnTo>
                <a:lnTo>
                  <a:pt x="31" y="114"/>
                </a:lnTo>
                <a:lnTo>
                  <a:pt x="45" y="120"/>
                </a:lnTo>
                <a:lnTo>
                  <a:pt x="58" y="130"/>
                </a:lnTo>
                <a:lnTo>
                  <a:pt x="71" y="140"/>
                </a:lnTo>
                <a:lnTo>
                  <a:pt x="81" y="151"/>
                </a:lnTo>
                <a:lnTo>
                  <a:pt x="91" y="164"/>
                </a:lnTo>
                <a:lnTo>
                  <a:pt x="98" y="178"/>
                </a:lnTo>
                <a:lnTo>
                  <a:pt x="107" y="209"/>
                </a:lnTo>
                <a:lnTo>
                  <a:pt x="108" y="242"/>
                </a:lnTo>
                <a:lnTo>
                  <a:pt x="101" y="276"/>
                </a:lnTo>
                <a:lnTo>
                  <a:pt x="86" y="305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0" name="Freeform 72"/>
          <p:cNvSpPr>
            <a:spLocks/>
          </p:cNvSpPr>
          <p:nvPr/>
        </p:nvSpPr>
        <p:spPr bwMode="auto">
          <a:xfrm>
            <a:off x="6130925" y="2673350"/>
            <a:ext cx="96838" cy="95250"/>
          </a:xfrm>
          <a:custGeom>
            <a:avLst/>
            <a:gdLst>
              <a:gd name="T0" fmla="*/ 60 w 121"/>
              <a:gd name="T1" fmla="*/ 120 h 120"/>
              <a:gd name="T2" fmla="*/ 47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7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7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7 w 121"/>
              <a:gd name="T31" fmla="*/ 1 h 120"/>
              <a:gd name="T32" fmla="*/ 60 w 121"/>
              <a:gd name="T33" fmla="*/ 0 h 120"/>
              <a:gd name="T34" fmla="*/ 72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2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20 w 121"/>
              <a:gd name="T47" fmla="*/ 48 h 120"/>
              <a:gd name="T48" fmla="*/ 121 w 121"/>
              <a:gd name="T49" fmla="*/ 61 h 120"/>
              <a:gd name="T50" fmla="*/ 120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2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2 w 121"/>
              <a:gd name="T63" fmla="*/ 119 h 120"/>
              <a:gd name="T64" fmla="*/ 60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0" y="120"/>
                </a:moveTo>
                <a:lnTo>
                  <a:pt x="47" y="119"/>
                </a:lnTo>
                <a:lnTo>
                  <a:pt x="37" y="116"/>
                </a:lnTo>
                <a:lnTo>
                  <a:pt x="26" y="110"/>
                </a:lnTo>
                <a:lnTo>
                  <a:pt x="17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7" y="18"/>
                </a:lnTo>
                <a:lnTo>
                  <a:pt x="26" y="10"/>
                </a:lnTo>
                <a:lnTo>
                  <a:pt x="37" y="4"/>
                </a:lnTo>
                <a:lnTo>
                  <a:pt x="47" y="1"/>
                </a:lnTo>
                <a:lnTo>
                  <a:pt x="60" y="0"/>
                </a:lnTo>
                <a:lnTo>
                  <a:pt x="72" y="1"/>
                </a:lnTo>
                <a:lnTo>
                  <a:pt x="84" y="4"/>
                </a:lnTo>
                <a:lnTo>
                  <a:pt x="94" y="10"/>
                </a:lnTo>
                <a:lnTo>
                  <a:pt x="102" y="18"/>
                </a:lnTo>
                <a:lnTo>
                  <a:pt x="110" y="26"/>
                </a:lnTo>
                <a:lnTo>
                  <a:pt x="116" y="37"/>
                </a:lnTo>
                <a:lnTo>
                  <a:pt x="120" y="48"/>
                </a:lnTo>
                <a:lnTo>
                  <a:pt x="121" y="61"/>
                </a:lnTo>
                <a:lnTo>
                  <a:pt x="120" y="73"/>
                </a:lnTo>
                <a:lnTo>
                  <a:pt x="116" y="84"/>
                </a:lnTo>
                <a:lnTo>
                  <a:pt x="110" y="94"/>
                </a:lnTo>
                <a:lnTo>
                  <a:pt x="102" y="103"/>
                </a:lnTo>
                <a:lnTo>
                  <a:pt x="94" y="110"/>
                </a:lnTo>
                <a:lnTo>
                  <a:pt x="84" y="116"/>
                </a:lnTo>
                <a:lnTo>
                  <a:pt x="72" y="119"/>
                </a:lnTo>
                <a:lnTo>
                  <a:pt x="60" y="1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1" name="Freeform 73"/>
          <p:cNvSpPr>
            <a:spLocks/>
          </p:cNvSpPr>
          <p:nvPr/>
        </p:nvSpPr>
        <p:spPr bwMode="auto">
          <a:xfrm>
            <a:off x="5316538" y="2673350"/>
            <a:ext cx="95250" cy="95250"/>
          </a:xfrm>
          <a:custGeom>
            <a:avLst/>
            <a:gdLst>
              <a:gd name="T0" fmla="*/ 61 w 121"/>
              <a:gd name="T1" fmla="*/ 120 h 120"/>
              <a:gd name="T2" fmla="*/ 48 w 121"/>
              <a:gd name="T3" fmla="*/ 119 h 120"/>
              <a:gd name="T4" fmla="*/ 37 w 121"/>
              <a:gd name="T5" fmla="*/ 116 h 120"/>
              <a:gd name="T6" fmla="*/ 26 w 121"/>
              <a:gd name="T7" fmla="*/ 110 h 120"/>
              <a:gd name="T8" fmla="*/ 18 w 121"/>
              <a:gd name="T9" fmla="*/ 103 h 120"/>
              <a:gd name="T10" fmla="*/ 10 w 121"/>
              <a:gd name="T11" fmla="*/ 94 h 120"/>
              <a:gd name="T12" fmla="*/ 4 w 121"/>
              <a:gd name="T13" fmla="*/ 84 h 120"/>
              <a:gd name="T14" fmla="*/ 1 w 121"/>
              <a:gd name="T15" fmla="*/ 73 h 120"/>
              <a:gd name="T16" fmla="*/ 0 w 121"/>
              <a:gd name="T17" fmla="*/ 61 h 120"/>
              <a:gd name="T18" fmla="*/ 1 w 121"/>
              <a:gd name="T19" fmla="*/ 48 h 120"/>
              <a:gd name="T20" fmla="*/ 4 w 121"/>
              <a:gd name="T21" fmla="*/ 37 h 120"/>
              <a:gd name="T22" fmla="*/ 10 w 121"/>
              <a:gd name="T23" fmla="*/ 26 h 120"/>
              <a:gd name="T24" fmla="*/ 18 w 121"/>
              <a:gd name="T25" fmla="*/ 18 h 120"/>
              <a:gd name="T26" fmla="*/ 26 w 121"/>
              <a:gd name="T27" fmla="*/ 10 h 120"/>
              <a:gd name="T28" fmla="*/ 37 w 121"/>
              <a:gd name="T29" fmla="*/ 4 h 120"/>
              <a:gd name="T30" fmla="*/ 48 w 121"/>
              <a:gd name="T31" fmla="*/ 1 h 120"/>
              <a:gd name="T32" fmla="*/ 61 w 121"/>
              <a:gd name="T33" fmla="*/ 0 h 120"/>
              <a:gd name="T34" fmla="*/ 73 w 121"/>
              <a:gd name="T35" fmla="*/ 1 h 120"/>
              <a:gd name="T36" fmla="*/ 84 w 121"/>
              <a:gd name="T37" fmla="*/ 4 h 120"/>
              <a:gd name="T38" fmla="*/ 94 w 121"/>
              <a:gd name="T39" fmla="*/ 10 h 120"/>
              <a:gd name="T40" fmla="*/ 103 w 121"/>
              <a:gd name="T41" fmla="*/ 18 h 120"/>
              <a:gd name="T42" fmla="*/ 110 w 121"/>
              <a:gd name="T43" fmla="*/ 26 h 120"/>
              <a:gd name="T44" fmla="*/ 116 w 121"/>
              <a:gd name="T45" fmla="*/ 37 h 120"/>
              <a:gd name="T46" fmla="*/ 119 w 121"/>
              <a:gd name="T47" fmla="*/ 48 h 120"/>
              <a:gd name="T48" fmla="*/ 121 w 121"/>
              <a:gd name="T49" fmla="*/ 61 h 120"/>
              <a:gd name="T50" fmla="*/ 119 w 121"/>
              <a:gd name="T51" fmla="*/ 73 h 120"/>
              <a:gd name="T52" fmla="*/ 116 w 121"/>
              <a:gd name="T53" fmla="*/ 84 h 120"/>
              <a:gd name="T54" fmla="*/ 110 w 121"/>
              <a:gd name="T55" fmla="*/ 94 h 120"/>
              <a:gd name="T56" fmla="*/ 103 w 121"/>
              <a:gd name="T57" fmla="*/ 103 h 120"/>
              <a:gd name="T58" fmla="*/ 94 w 121"/>
              <a:gd name="T59" fmla="*/ 110 h 120"/>
              <a:gd name="T60" fmla="*/ 84 w 121"/>
              <a:gd name="T61" fmla="*/ 116 h 120"/>
              <a:gd name="T62" fmla="*/ 73 w 121"/>
              <a:gd name="T63" fmla="*/ 119 h 120"/>
              <a:gd name="T64" fmla="*/ 61 w 121"/>
              <a:gd name="T65" fmla="*/ 120 h 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21" h="120">
                <a:moveTo>
                  <a:pt x="61" y="120"/>
                </a:moveTo>
                <a:lnTo>
                  <a:pt x="48" y="119"/>
                </a:lnTo>
                <a:lnTo>
                  <a:pt x="37" y="116"/>
                </a:lnTo>
                <a:lnTo>
                  <a:pt x="26" y="110"/>
                </a:lnTo>
                <a:lnTo>
                  <a:pt x="18" y="103"/>
                </a:lnTo>
                <a:lnTo>
                  <a:pt x="10" y="94"/>
                </a:lnTo>
                <a:lnTo>
                  <a:pt x="4" y="84"/>
                </a:lnTo>
                <a:lnTo>
                  <a:pt x="1" y="73"/>
                </a:lnTo>
                <a:lnTo>
                  <a:pt x="0" y="61"/>
                </a:lnTo>
                <a:lnTo>
                  <a:pt x="1" y="48"/>
                </a:lnTo>
                <a:lnTo>
                  <a:pt x="4" y="37"/>
                </a:lnTo>
                <a:lnTo>
                  <a:pt x="10" y="26"/>
                </a:lnTo>
                <a:lnTo>
                  <a:pt x="18" y="18"/>
                </a:lnTo>
                <a:lnTo>
                  <a:pt x="26" y="10"/>
                </a:lnTo>
                <a:lnTo>
                  <a:pt x="37" y="4"/>
                </a:lnTo>
                <a:lnTo>
                  <a:pt x="48" y="1"/>
                </a:lnTo>
                <a:lnTo>
                  <a:pt x="61" y="0"/>
                </a:lnTo>
                <a:lnTo>
                  <a:pt x="73" y="1"/>
                </a:lnTo>
                <a:lnTo>
                  <a:pt x="84" y="4"/>
                </a:lnTo>
                <a:lnTo>
                  <a:pt x="94" y="10"/>
                </a:lnTo>
                <a:lnTo>
                  <a:pt x="103" y="18"/>
                </a:lnTo>
                <a:lnTo>
                  <a:pt x="110" y="26"/>
                </a:lnTo>
                <a:lnTo>
                  <a:pt x="116" y="37"/>
                </a:lnTo>
                <a:lnTo>
                  <a:pt x="119" y="48"/>
                </a:lnTo>
                <a:lnTo>
                  <a:pt x="121" y="61"/>
                </a:lnTo>
                <a:lnTo>
                  <a:pt x="119" y="73"/>
                </a:lnTo>
                <a:lnTo>
                  <a:pt x="116" y="84"/>
                </a:lnTo>
                <a:lnTo>
                  <a:pt x="110" y="94"/>
                </a:lnTo>
                <a:lnTo>
                  <a:pt x="103" y="103"/>
                </a:lnTo>
                <a:lnTo>
                  <a:pt x="94" y="110"/>
                </a:lnTo>
                <a:lnTo>
                  <a:pt x="84" y="116"/>
                </a:lnTo>
                <a:lnTo>
                  <a:pt x="73" y="119"/>
                </a:lnTo>
                <a:lnTo>
                  <a:pt x="61" y="12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2" name="Freeform 74"/>
          <p:cNvSpPr>
            <a:spLocks/>
          </p:cNvSpPr>
          <p:nvPr/>
        </p:nvSpPr>
        <p:spPr bwMode="auto">
          <a:xfrm>
            <a:off x="5256213" y="2457450"/>
            <a:ext cx="949325" cy="288925"/>
          </a:xfrm>
          <a:custGeom>
            <a:avLst/>
            <a:gdLst>
              <a:gd name="T0" fmla="*/ 1159 w 1194"/>
              <a:gd name="T1" fmla="*/ 143 h 365"/>
              <a:gd name="T2" fmla="*/ 1113 w 1194"/>
              <a:gd name="T3" fmla="*/ 153 h 365"/>
              <a:gd name="T4" fmla="*/ 1071 w 1194"/>
              <a:gd name="T5" fmla="*/ 174 h 365"/>
              <a:gd name="T6" fmla="*/ 1027 w 1194"/>
              <a:gd name="T7" fmla="*/ 202 h 365"/>
              <a:gd name="T8" fmla="*/ 981 w 1194"/>
              <a:gd name="T9" fmla="*/ 236 h 365"/>
              <a:gd name="T10" fmla="*/ 937 w 1194"/>
              <a:gd name="T11" fmla="*/ 269 h 365"/>
              <a:gd name="T12" fmla="*/ 913 w 1194"/>
              <a:gd name="T13" fmla="*/ 289 h 365"/>
              <a:gd name="T14" fmla="*/ 890 w 1194"/>
              <a:gd name="T15" fmla="*/ 304 h 365"/>
              <a:gd name="T16" fmla="*/ 905 w 1194"/>
              <a:gd name="T17" fmla="*/ 245 h 365"/>
              <a:gd name="T18" fmla="*/ 888 w 1194"/>
              <a:gd name="T19" fmla="*/ 167 h 365"/>
              <a:gd name="T20" fmla="*/ 855 w 1194"/>
              <a:gd name="T21" fmla="*/ 133 h 365"/>
              <a:gd name="T22" fmla="*/ 813 w 1194"/>
              <a:gd name="T23" fmla="*/ 110 h 365"/>
              <a:gd name="T24" fmla="*/ 1139 w 1194"/>
              <a:gd name="T25" fmla="*/ 69 h 365"/>
              <a:gd name="T26" fmla="*/ 797 w 1194"/>
              <a:gd name="T27" fmla="*/ 3 h 365"/>
              <a:gd name="T28" fmla="*/ 767 w 1194"/>
              <a:gd name="T29" fmla="*/ 104 h 365"/>
              <a:gd name="T30" fmla="*/ 716 w 1194"/>
              <a:gd name="T31" fmla="*/ 120 h 365"/>
              <a:gd name="T32" fmla="*/ 667 w 1194"/>
              <a:gd name="T33" fmla="*/ 166 h 365"/>
              <a:gd name="T34" fmla="*/ 646 w 1194"/>
              <a:gd name="T35" fmla="*/ 236 h 365"/>
              <a:gd name="T36" fmla="*/ 662 w 1194"/>
              <a:gd name="T37" fmla="*/ 293 h 365"/>
              <a:gd name="T38" fmla="*/ 690 w 1194"/>
              <a:gd name="T39" fmla="*/ 334 h 365"/>
              <a:gd name="T40" fmla="*/ 327 w 1194"/>
              <a:gd name="T41" fmla="*/ 306 h 365"/>
              <a:gd name="T42" fmla="*/ 315 w 1194"/>
              <a:gd name="T43" fmla="*/ 257 h 365"/>
              <a:gd name="T44" fmla="*/ 289 w 1194"/>
              <a:gd name="T45" fmla="*/ 204 h 365"/>
              <a:gd name="T46" fmla="*/ 247 w 1194"/>
              <a:gd name="T47" fmla="*/ 158 h 365"/>
              <a:gd name="T48" fmla="*/ 185 w 1194"/>
              <a:gd name="T49" fmla="*/ 127 h 365"/>
              <a:gd name="T50" fmla="*/ 102 w 1194"/>
              <a:gd name="T51" fmla="*/ 119 h 365"/>
              <a:gd name="T52" fmla="*/ 42 w 1194"/>
              <a:gd name="T53" fmla="*/ 129 h 365"/>
              <a:gd name="T54" fmla="*/ 9 w 1194"/>
              <a:gd name="T55" fmla="*/ 152 h 365"/>
              <a:gd name="T56" fmla="*/ 12 w 1194"/>
              <a:gd name="T57" fmla="*/ 166 h 365"/>
              <a:gd name="T58" fmla="*/ 53 w 1194"/>
              <a:gd name="T59" fmla="*/ 146 h 365"/>
              <a:gd name="T60" fmla="*/ 102 w 1194"/>
              <a:gd name="T61" fmla="*/ 137 h 365"/>
              <a:gd name="T62" fmla="*/ 179 w 1194"/>
              <a:gd name="T63" fmla="*/ 145 h 365"/>
              <a:gd name="T64" fmla="*/ 243 w 1194"/>
              <a:gd name="T65" fmla="*/ 179 h 365"/>
              <a:gd name="T66" fmla="*/ 282 w 1194"/>
              <a:gd name="T67" fmla="*/ 226 h 365"/>
              <a:gd name="T68" fmla="*/ 303 w 1194"/>
              <a:gd name="T69" fmla="*/ 279 h 365"/>
              <a:gd name="T70" fmla="*/ 311 w 1194"/>
              <a:gd name="T71" fmla="*/ 326 h 365"/>
              <a:gd name="T72" fmla="*/ 325 w 1194"/>
              <a:gd name="T73" fmla="*/ 349 h 365"/>
              <a:gd name="T74" fmla="*/ 395 w 1194"/>
              <a:gd name="T75" fmla="*/ 349 h 365"/>
              <a:gd name="T76" fmla="*/ 494 w 1194"/>
              <a:gd name="T77" fmla="*/ 349 h 365"/>
              <a:gd name="T78" fmla="*/ 597 w 1194"/>
              <a:gd name="T79" fmla="*/ 347 h 365"/>
              <a:gd name="T80" fmla="*/ 679 w 1194"/>
              <a:gd name="T81" fmla="*/ 347 h 365"/>
              <a:gd name="T82" fmla="*/ 713 w 1194"/>
              <a:gd name="T83" fmla="*/ 347 h 365"/>
              <a:gd name="T84" fmla="*/ 729 w 1194"/>
              <a:gd name="T85" fmla="*/ 355 h 365"/>
              <a:gd name="T86" fmla="*/ 753 w 1194"/>
              <a:gd name="T87" fmla="*/ 362 h 365"/>
              <a:gd name="T88" fmla="*/ 787 w 1194"/>
              <a:gd name="T89" fmla="*/ 365 h 365"/>
              <a:gd name="T90" fmla="*/ 835 w 1194"/>
              <a:gd name="T91" fmla="*/ 351 h 365"/>
              <a:gd name="T92" fmla="*/ 911 w 1194"/>
              <a:gd name="T93" fmla="*/ 307 h 365"/>
              <a:gd name="T94" fmla="*/ 979 w 1194"/>
              <a:gd name="T95" fmla="*/ 256 h 365"/>
              <a:gd name="T96" fmla="*/ 1024 w 1194"/>
              <a:gd name="T97" fmla="*/ 220 h 365"/>
              <a:gd name="T98" fmla="*/ 1065 w 1194"/>
              <a:gd name="T99" fmla="*/ 192 h 365"/>
              <a:gd name="T100" fmla="*/ 1104 w 1194"/>
              <a:gd name="T101" fmla="*/ 173 h 365"/>
              <a:gd name="T102" fmla="*/ 1143 w 1194"/>
              <a:gd name="T103" fmla="*/ 161 h 365"/>
              <a:gd name="T104" fmla="*/ 1177 w 1194"/>
              <a:gd name="T105" fmla="*/ 159 h 365"/>
              <a:gd name="T106" fmla="*/ 1194 w 1194"/>
              <a:gd name="T107" fmla="*/ 161 h 3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94" h="365">
                <a:moveTo>
                  <a:pt x="1192" y="141"/>
                </a:moveTo>
                <a:lnTo>
                  <a:pt x="1176" y="141"/>
                </a:lnTo>
                <a:lnTo>
                  <a:pt x="1159" y="143"/>
                </a:lnTo>
                <a:lnTo>
                  <a:pt x="1143" y="145"/>
                </a:lnTo>
                <a:lnTo>
                  <a:pt x="1128" y="149"/>
                </a:lnTo>
                <a:lnTo>
                  <a:pt x="1113" y="153"/>
                </a:lnTo>
                <a:lnTo>
                  <a:pt x="1100" y="159"/>
                </a:lnTo>
                <a:lnTo>
                  <a:pt x="1085" y="166"/>
                </a:lnTo>
                <a:lnTo>
                  <a:pt x="1071" y="174"/>
                </a:lnTo>
                <a:lnTo>
                  <a:pt x="1057" y="182"/>
                </a:lnTo>
                <a:lnTo>
                  <a:pt x="1042" y="191"/>
                </a:lnTo>
                <a:lnTo>
                  <a:pt x="1027" y="202"/>
                </a:lnTo>
                <a:lnTo>
                  <a:pt x="1012" y="212"/>
                </a:lnTo>
                <a:lnTo>
                  <a:pt x="997" y="223"/>
                </a:lnTo>
                <a:lnTo>
                  <a:pt x="981" y="236"/>
                </a:lnTo>
                <a:lnTo>
                  <a:pt x="964" y="249"/>
                </a:lnTo>
                <a:lnTo>
                  <a:pt x="946" y="262"/>
                </a:lnTo>
                <a:lnTo>
                  <a:pt x="937" y="269"/>
                </a:lnTo>
                <a:lnTo>
                  <a:pt x="929" y="276"/>
                </a:lnTo>
                <a:lnTo>
                  <a:pt x="921" y="282"/>
                </a:lnTo>
                <a:lnTo>
                  <a:pt x="913" y="289"/>
                </a:lnTo>
                <a:lnTo>
                  <a:pt x="905" y="293"/>
                </a:lnTo>
                <a:lnTo>
                  <a:pt x="897" y="299"/>
                </a:lnTo>
                <a:lnTo>
                  <a:pt x="890" y="304"/>
                </a:lnTo>
                <a:lnTo>
                  <a:pt x="883" y="308"/>
                </a:lnTo>
                <a:lnTo>
                  <a:pt x="898" y="279"/>
                </a:lnTo>
                <a:lnTo>
                  <a:pt x="905" y="245"/>
                </a:lnTo>
                <a:lnTo>
                  <a:pt x="904" y="212"/>
                </a:lnTo>
                <a:lnTo>
                  <a:pt x="895" y="181"/>
                </a:lnTo>
                <a:lnTo>
                  <a:pt x="888" y="167"/>
                </a:lnTo>
                <a:lnTo>
                  <a:pt x="878" y="154"/>
                </a:lnTo>
                <a:lnTo>
                  <a:pt x="868" y="143"/>
                </a:lnTo>
                <a:lnTo>
                  <a:pt x="855" y="133"/>
                </a:lnTo>
                <a:lnTo>
                  <a:pt x="842" y="123"/>
                </a:lnTo>
                <a:lnTo>
                  <a:pt x="828" y="117"/>
                </a:lnTo>
                <a:lnTo>
                  <a:pt x="813" y="110"/>
                </a:lnTo>
                <a:lnTo>
                  <a:pt x="797" y="105"/>
                </a:lnTo>
                <a:lnTo>
                  <a:pt x="797" y="69"/>
                </a:lnTo>
                <a:lnTo>
                  <a:pt x="1139" y="69"/>
                </a:lnTo>
                <a:lnTo>
                  <a:pt x="1139" y="52"/>
                </a:lnTo>
                <a:lnTo>
                  <a:pt x="797" y="52"/>
                </a:lnTo>
                <a:lnTo>
                  <a:pt x="797" y="3"/>
                </a:lnTo>
                <a:lnTo>
                  <a:pt x="781" y="0"/>
                </a:lnTo>
                <a:lnTo>
                  <a:pt x="781" y="105"/>
                </a:lnTo>
                <a:lnTo>
                  <a:pt x="767" y="104"/>
                </a:lnTo>
                <a:lnTo>
                  <a:pt x="751" y="106"/>
                </a:lnTo>
                <a:lnTo>
                  <a:pt x="733" y="112"/>
                </a:lnTo>
                <a:lnTo>
                  <a:pt x="716" y="120"/>
                </a:lnTo>
                <a:lnTo>
                  <a:pt x="698" y="131"/>
                </a:lnTo>
                <a:lnTo>
                  <a:pt x="682" y="146"/>
                </a:lnTo>
                <a:lnTo>
                  <a:pt x="667" y="166"/>
                </a:lnTo>
                <a:lnTo>
                  <a:pt x="655" y="189"/>
                </a:lnTo>
                <a:lnTo>
                  <a:pt x="648" y="213"/>
                </a:lnTo>
                <a:lnTo>
                  <a:pt x="646" y="236"/>
                </a:lnTo>
                <a:lnTo>
                  <a:pt x="648" y="257"/>
                </a:lnTo>
                <a:lnTo>
                  <a:pt x="654" y="276"/>
                </a:lnTo>
                <a:lnTo>
                  <a:pt x="662" y="293"/>
                </a:lnTo>
                <a:lnTo>
                  <a:pt x="671" y="310"/>
                </a:lnTo>
                <a:lnTo>
                  <a:pt x="680" y="322"/>
                </a:lnTo>
                <a:lnTo>
                  <a:pt x="690" y="334"/>
                </a:lnTo>
                <a:lnTo>
                  <a:pt x="329" y="334"/>
                </a:lnTo>
                <a:lnTo>
                  <a:pt x="329" y="321"/>
                </a:lnTo>
                <a:lnTo>
                  <a:pt x="327" y="306"/>
                </a:lnTo>
                <a:lnTo>
                  <a:pt x="325" y="291"/>
                </a:lnTo>
                <a:lnTo>
                  <a:pt x="320" y="274"/>
                </a:lnTo>
                <a:lnTo>
                  <a:pt x="315" y="257"/>
                </a:lnTo>
                <a:lnTo>
                  <a:pt x="308" y="239"/>
                </a:lnTo>
                <a:lnTo>
                  <a:pt x="299" y="221"/>
                </a:lnTo>
                <a:lnTo>
                  <a:pt x="289" y="204"/>
                </a:lnTo>
                <a:lnTo>
                  <a:pt x="277" y="188"/>
                </a:lnTo>
                <a:lnTo>
                  <a:pt x="264" y="172"/>
                </a:lnTo>
                <a:lnTo>
                  <a:pt x="247" y="158"/>
                </a:lnTo>
                <a:lnTo>
                  <a:pt x="229" y="145"/>
                </a:lnTo>
                <a:lnTo>
                  <a:pt x="208" y="135"/>
                </a:lnTo>
                <a:lnTo>
                  <a:pt x="185" y="127"/>
                </a:lnTo>
                <a:lnTo>
                  <a:pt x="160" y="121"/>
                </a:lnTo>
                <a:lnTo>
                  <a:pt x="131" y="119"/>
                </a:lnTo>
                <a:lnTo>
                  <a:pt x="102" y="119"/>
                </a:lnTo>
                <a:lnTo>
                  <a:pt x="78" y="121"/>
                </a:lnTo>
                <a:lnTo>
                  <a:pt x="59" y="125"/>
                </a:lnTo>
                <a:lnTo>
                  <a:pt x="42" y="129"/>
                </a:lnTo>
                <a:lnTo>
                  <a:pt x="30" y="136"/>
                </a:lnTo>
                <a:lnTo>
                  <a:pt x="18" y="144"/>
                </a:lnTo>
                <a:lnTo>
                  <a:pt x="9" y="152"/>
                </a:lnTo>
                <a:lnTo>
                  <a:pt x="0" y="161"/>
                </a:lnTo>
                <a:lnTo>
                  <a:pt x="2" y="174"/>
                </a:lnTo>
                <a:lnTo>
                  <a:pt x="12" y="166"/>
                </a:lnTo>
                <a:lnTo>
                  <a:pt x="25" y="158"/>
                </a:lnTo>
                <a:lnTo>
                  <a:pt x="38" y="152"/>
                </a:lnTo>
                <a:lnTo>
                  <a:pt x="53" y="146"/>
                </a:lnTo>
                <a:lnTo>
                  <a:pt x="68" y="142"/>
                </a:lnTo>
                <a:lnTo>
                  <a:pt x="85" y="139"/>
                </a:lnTo>
                <a:lnTo>
                  <a:pt x="102" y="137"/>
                </a:lnTo>
                <a:lnTo>
                  <a:pt x="122" y="137"/>
                </a:lnTo>
                <a:lnTo>
                  <a:pt x="153" y="139"/>
                </a:lnTo>
                <a:lnTo>
                  <a:pt x="179" y="145"/>
                </a:lnTo>
                <a:lnTo>
                  <a:pt x="204" y="153"/>
                </a:lnTo>
                <a:lnTo>
                  <a:pt x="224" y="165"/>
                </a:lnTo>
                <a:lnTo>
                  <a:pt x="243" y="179"/>
                </a:lnTo>
                <a:lnTo>
                  <a:pt x="258" y="192"/>
                </a:lnTo>
                <a:lnTo>
                  <a:pt x="270" y="210"/>
                </a:lnTo>
                <a:lnTo>
                  <a:pt x="282" y="226"/>
                </a:lnTo>
                <a:lnTo>
                  <a:pt x="290" y="244"/>
                </a:lnTo>
                <a:lnTo>
                  <a:pt x="297" y="261"/>
                </a:lnTo>
                <a:lnTo>
                  <a:pt x="303" y="279"/>
                </a:lnTo>
                <a:lnTo>
                  <a:pt x="306" y="296"/>
                </a:lnTo>
                <a:lnTo>
                  <a:pt x="310" y="312"/>
                </a:lnTo>
                <a:lnTo>
                  <a:pt x="311" y="326"/>
                </a:lnTo>
                <a:lnTo>
                  <a:pt x="312" y="338"/>
                </a:lnTo>
                <a:lnTo>
                  <a:pt x="313" y="349"/>
                </a:lnTo>
                <a:lnTo>
                  <a:pt x="325" y="349"/>
                </a:lnTo>
                <a:lnTo>
                  <a:pt x="343" y="349"/>
                </a:lnTo>
                <a:lnTo>
                  <a:pt x="367" y="349"/>
                </a:lnTo>
                <a:lnTo>
                  <a:pt x="395" y="349"/>
                </a:lnTo>
                <a:lnTo>
                  <a:pt x="426" y="349"/>
                </a:lnTo>
                <a:lnTo>
                  <a:pt x="459" y="349"/>
                </a:lnTo>
                <a:lnTo>
                  <a:pt x="494" y="349"/>
                </a:lnTo>
                <a:lnTo>
                  <a:pt x="530" y="347"/>
                </a:lnTo>
                <a:lnTo>
                  <a:pt x="564" y="347"/>
                </a:lnTo>
                <a:lnTo>
                  <a:pt x="597" y="347"/>
                </a:lnTo>
                <a:lnTo>
                  <a:pt x="629" y="347"/>
                </a:lnTo>
                <a:lnTo>
                  <a:pt x="656" y="347"/>
                </a:lnTo>
                <a:lnTo>
                  <a:pt x="679" y="347"/>
                </a:lnTo>
                <a:lnTo>
                  <a:pt x="698" y="347"/>
                </a:lnTo>
                <a:lnTo>
                  <a:pt x="709" y="347"/>
                </a:lnTo>
                <a:lnTo>
                  <a:pt x="713" y="347"/>
                </a:lnTo>
                <a:lnTo>
                  <a:pt x="717" y="350"/>
                </a:lnTo>
                <a:lnTo>
                  <a:pt x="722" y="352"/>
                </a:lnTo>
                <a:lnTo>
                  <a:pt x="729" y="355"/>
                </a:lnTo>
                <a:lnTo>
                  <a:pt x="736" y="358"/>
                </a:lnTo>
                <a:lnTo>
                  <a:pt x="744" y="361"/>
                </a:lnTo>
                <a:lnTo>
                  <a:pt x="753" y="362"/>
                </a:lnTo>
                <a:lnTo>
                  <a:pt x="763" y="365"/>
                </a:lnTo>
                <a:lnTo>
                  <a:pt x="776" y="365"/>
                </a:lnTo>
                <a:lnTo>
                  <a:pt x="787" y="365"/>
                </a:lnTo>
                <a:lnTo>
                  <a:pt x="800" y="362"/>
                </a:lnTo>
                <a:lnTo>
                  <a:pt x="816" y="358"/>
                </a:lnTo>
                <a:lnTo>
                  <a:pt x="835" y="351"/>
                </a:lnTo>
                <a:lnTo>
                  <a:pt x="857" y="341"/>
                </a:lnTo>
                <a:lnTo>
                  <a:pt x="882" y="327"/>
                </a:lnTo>
                <a:lnTo>
                  <a:pt x="911" y="307"/>
                </a:lnTo>
                <a:lnTo>
                  <a:pt x="944" y="282"/>
                </a:lnTo>
                <a:lnTo>
                  <a:pt x="961" y="268"/>
                </a:lnTo>
                <a:lnTo>
                  <a:pt x="979" y="256"/>
                </a:lnTo>
                <a:lnTo>
                  <a:pt x="994" y="243"/>
                </a:lnTo>
                <a:lnTo>
                  <a:pt x="1010" y="231"/>
                </a:lnTo>
                <a:lnTo>
                  <a:pt x="1024" y="220"/>
                </a:lnTo>
                <a:lnTo>
                  <a:pt x="1039" y="211"/>
                </a:lnTo>
                <a:lnTo>
                  <a:pt x="1052" y="200"/>
                </a:lnTo>
                <a:lnTo>
                  <a:pt x="1065" y="192"/>
                </a:lnTo>
                <a:lnTo>
                  <a:pt x="1079" y="185"/>
                </a:lnTo>
                <a:lnTo>
                  <a:pt x="1092" y="179"/>
                </a:lnTo>
                <a:lnTo>
                  <a:pt x="1104" y="173"/>
                </a:lnTo>
                <a:lnTo>
                  <a:pt x="1117" y="168"/>
                </a:lnTo>
                <a:lnTo>
                  <a:pt x="1131" y="164"/>
                </a:lnTo>
                <a:lnTo>
                  <a:pt x="1143" y="161"/>
                </a:lnTo>
                <a:lnTo>
                  <a:pt x="1157" y="159"/>
                </a:lnTo>
                <a:lnTo>
                  <a:pt x="1171" y="159"/>
                </a:lnTo>
                <a:lnTo>
                  <a:pt x="1177" y="159"/>
                </a:lnTo>
                <a:lnTo>
                  <a:pt x="1183" y="159"/>
                </a:lnTo>
                <a:lnTo>
                  <a:pt x="1188" y="160"/>
                </a:lnTo>
                <a:lnTo>
                  <a:pt x="1194" y="161"/>
                </a:lnTo>
                <a:lnTo>
                  <a:pt x="1192" y="14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3" name="Rectangle 75"/>
          <p:cNvSpPr>
            <a:spLocks noChangeArrowheads="1"/>
          </p:cNvSpPr>
          <p:nvPr/>
        </p:nvSpPr>
        <p:spPr bwMode="auto">
          <a:xfrm>
            <a:off x="5561013" y="2505075"/>
            <a:ext cx="80962" cy="19050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4" name="Rectangle 76"/>
          <p:cNvSpPr>
            <a:spLocks noChangeArrowheads="1"/>
          </p:cNvSpPr>
          <p:nvPr/>
        </p:nvSpPr>
        <p:spPr bwMode="auto">
          <a:xfrm>
            <a:off x="6173788" y="2468563"/>
            <a:ext cx="20637" cy="90487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5" name="Freeform 77"/>
          <p:cNvSpPr>
            <a:spLocks/>
          </p:cNvSpPr>
          <p:nvPr/>
        </p:nvSpPr>
        <p:spPr bwMode="auto">
          <a:xfrm>
            <a:off x="6086475" y="2533650"/>
            <a:ext cx="15875" cy="74613"/>
          </a:xfrm>
          <a:custGeom>
            <a:avLst/>
            <a:gdLst>
              <a:gd name="T0" fmla="*/ 0 w 20"/>
              <a:gd name="T1" fmla="*/ 93 h 93"/>
              <a:gd name="T2" fmla="*/ 0 w 20"/>
              <a:gd name="T3" fmla="*/ 0 h 93"/>
              <a:gd name="T4" fmla="*/ 20 w 20"/>
              <a:gd name="T5" fmla="*/ 0 h 93"/>
              <a:gd name="T6" fmla="*/ 20 w 20"/>
              <a:gd name="T7" fmla="*/ 82 h 93"/>
              <a:gd name="T8" fmla="*/ 0 w 20"/>
              <a:gd name="T9" fmla="*/ 93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" h="93">
                <a:moveTo>
                  <a:pt x="0" y="93"/>
                </a:moveTo>
                <a:lnTo>
                  <a:pt x="0" y="0"/>
                </a:lnTo>
                <a:lnTo>
                  <a:pt x="20" y="0"/>
                </a:lnTo>
                <a:lnTo>
                  <a:pt x="20" y="82"/>
                </a:lnTo>
                <a:lnTo>
                  <a:pt x="0" y="93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6" name="Rectangle 78"/>
          <p:cNvSpPr>
            <a:spLocks noChangeArrowheads="1"/>
          </p:cNvSpPr>
          <p:nvPr/>
        </p:nvSpPr>
        <p:spPr bwMode="auto">
          <a:xfrm>
            <a:off x="6053138" y="2533650"/>
            <a:ext cx="15875" cy="79375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7" name="Rectangle 79"/>
          <p:cNvSpPr>
            <a:spLocks noChangeArrowheads="1"/>
          </p:cNvSpPr>
          <p:nvPr/>
        </p:nvSpPr>
        <p:spPr bwMode="auto">
          <a:xfrm>
            <a:off x="6019800" y="2533650"/>
            <a:ext cx="15875" cy="79375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8" name="Rectangle 80"/>
          <p:cNvSpPr>
            <a:spLocks noChangeArrowheads="1"/>
          </p:cNvSpPr>
          <p:nvPr/>
        </p:nvSpPr>
        <p:spPr bwMode="auto">
          <a:xfrm>
            <a:off x="5986463" y="2533650"/>
            <a:ext cx="15875" cy="79375"/>
          </a:xfrm>
          <a:prstGeom prst="rect">
            <a:avLst/>
          </a:prstGeom>
          <a:solidFill>
            <a:schemeClr val="tx1"/>
          </a:solidFill>
          <a:ln w="9525">
            <a:solidFill>
              <a:schemeClr val="hlink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69" name="Freeform 81"/>
          <p:cNvSpPr>
            <a:spLocks/>
          </p:cNvSpPr>
          <p:nvPr/>
        </p:nvSpPr>
        <p:spPr bwMode="auto">
          <a:xfrm>
            <a:off x="6286500" y="2684463"/>
            <a:ext cx="36513" cy="47625"/>
          </a:xfrm>
          <a:custGeom>
            <a:avLst/>
            <a:gdLst>
              <a:gd name="T0" fmla="*/ 42 w 46"/>
              <a:gd name="T1" fmla="*/ 0 h 59"/>
              <a:gd name="T2" fmla="*/ 46 w 46"/>
              <a:gd name="T3" fmla="*/ 12 h 59"/>
              <a:gd name="T4" fmla="*/ 46 w 46"/>
              <a:gd name="T5" fmla="*/ 29 h 59"/>
              <a:gd name="T6" fmla="*/ 43 w 46"/>
              <a:gd name="T7" fmla="*/ 45 h 59"/>
              <a:gd name="T8" fmla="*/ 38 w 46"/>
              <a:gd name="T9" fmla="*/ 59 h 59"/>
              <a:gd name="T10" fmla="*/ 32 w 46"/>
              <a:gd name="T11" fmla="*/ 59 h 59"/>
              <a:gd name="T12" fmla="*/ 23 w 46"/>
              <a:gd name="T13" fmla="*/ 58 h 59"/>
              <a:gd name="T14" fmla="*/ 13 w 46"/>
              <a:gd name="T15" fmla="*/ 58 h 59"/>
              <a:gd name="T16" fmla="*/ 10 w 46"/>
              <a:gd name="T17" fmla="*/ 58 h 59"/>
              <a:gd name="T18" fmla="*/ 3 w 46"/>
              <a:gd name="T19" fmla="*/ 47 h 59"/>
              <a:gd name="T20" fmla="*/ 0 w 46"/>
              <a:gd name="T21" fmla="*/ 28 h 59"/>
              <a:gd name="T22" fmla="*/ 2 w 46"/>
              <a:gd name="T23" fmla="*/ 11 h 59"/>
              <a:gd name="T24" fmla="*/ 13 w 46"/>
              <a:gd name="T25" fmla="*/ 0 h 59"/>
              <a:gd name="T26" fmla="*/ 20 w 46"/>
              <a:gd name="T27" fmla="*/ 0 h 59"/>
              <a:gd name="T28" fmla="*/ 30 w 46"/>
              <a:gd name="T29" fmla="*/ 0 h 59"/>
              <a:gd name="T30" fmla="*/ 39 w 46"/>
              <a:gd name="T31" fmla="*/ 0 h 59"/>
              <a:gd name="T32" fmla="*/ 42 w 46"/>
              <a:gd name="T33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6" h="59">
                <a:moveTo>
                  <a:pt x="42" y="0"/>
                </a:moveTo>
                <a:lnTo>
                  <a:pt x="46" y="12"/>
                </a:lnTo>
                <a:lnTo>
                  <a:pt x="46" y="29"/>
                </a:lnTo>
                <a:lnTo>
                  <a:pt x="43" y="45"/>
                </a:lnTo>
                <a:lnTo>
                  <a:pt x="38" y="59"/>
                </a:lnTo>
                <a:lnTo>
                  <a:pt x="32" y="59"/>
                </a:lnTo>
                <a:lnTo>
                  <a:pt x="23" y="58"/>
                </a:lnTo>
                <a:lnTo>
                  <a:pt x="13" y="58"/>
                </a:lnTo>
                <a:lnTo>
                  <a:pt x="10" y="58"/>
                </a:lnTo>
                <a:lnTo>
                  <a:pt x="3" y="47"/>
                </a:lnTo>
                <a:lnTo>
                  <a:pt x="0" y="28"/>
                </a:lnTo>
                <a:lnTo>
                  <a:pt x="2" y="11"/>
                </a:lnTo>
                <a:lnTo>
                  <a:pt x="13" y="0"/>
                </a:lnTo>
                <a:lnTo>
                  <a:pt x="20" y="0"/>
                </a:lnTo>
                <a:lnTo>
                  <a:pt x="30" y="0"/>
                </a:lnTo>
                <a:lnTo>
                  <a:pt x="39" y="0"/>
                </a:lnTo>
                <a:lnTo>
                  <a:pt x="42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0" name="Freeform 82"/>
          <p:cNvSpPr>
            <a:spLocks/>
          </p:cNvSpPr>
          <p:nvPr/>
        </p:nvSpPr>
        <p:spPr bwMode="auto">
          <a:xfrm>
            <a:off x="6224588" y="2522538"/>
            <a:ext cx="42862" cy="66675"/>
          </a:xfrm>
          <a:custGeom>
            <a:avLst/>
            <a:gdLst>
              <a:gd name="T0" fmla="*/ 54 w 54"/>
              <a:gd name="T1" fmla="*/ 1 h 84"/>
              <a:gd name="T2" fmla="*/ 54 w 54"/>
              <a:gd name="T3" fmla="*/ 81 h 84"/>
              <a:gd name="T4" fmla="*/ 47 w 54"/>
              <a:gd name="T5" fmla="*/ 83 h 84"/>
              <a:gd name="T6" fmla="*/ 39 w 54"/>
              <a:gd name="T7" fmla="*/ 84 h 84"/>
              <a:gd name="T8" fmla="*/ 30 w 54"/>
              <a:gd name="T9" fmla="*/ 83 h 84"/>
              <a:gd name="T10" fmla="*/ 21 w 54"/>
              <a:gd name="T11" fmla="*/ 81 h 84"/>
              <a:gd name="T12" fmla="*/ 13 w 54"/>
              <a:gd name="T13" fmla="*/ 75 h 84"/>
              <a:gd name="T14" fmla="*/ 6 w 54"/>
              <a:gd name="T15" fmla="*/ 66 h 84"/>
              <a:gd name="T16" fmla="*/ 1 w 54"/>
              <a:gd name="T17" fmla="*/ 54 h 84"/>
              <a:gd name="T18" fmla="*/ 0 w 54"/>
              <a:gd name="T19" fmla="*/ 39 h 84"/>
              <a:gd name="T20" fmla="*/ 3 w 54"/>
              <a:gd name="T21" fmla="*/ 27 h 84"/>
              <a:gd name="T22" fmla="*/ 7 w 54"/>
              <a:gd name="T23" fmla="*/ 16 h 84"/>
              <a:gd name="T24" fmla="*/ 14 w 54"/>
              <a:gd name="T25" fmla="*/ 9 h 84"/>
              <a:gd name="T26" fmla="*/ 22 w 54"/>
              <a:gd name="T27" fmla="*/ 5 h 84"/>
              <a:gd name="T28" fmla="*/ 31 w 54"/>
              <a:gd name="T29" fmla="*/ 1 h 84"/>
              <a:gd name="T30" fmla="*/ 39 w 54"/>
              <a:gd name="T31" fmla="*/ 0 h 84"/>
              <a:gd name="T32" fmla="*/ 47 w 54"/>
              <a:gd name="T33" fmla="*/ 0 h 84"/>
              <a:gd name="T34" fmla="*/ 54 w 54"/>
              <a:gd name="T35" fmla="*/ 1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4" h="84">
                <a:moveTo>
                  <a:pt x="54" y="1"/>
                </a:moveTo>
                <a:lnTo>
                  <a:pt x="54" y="81"/>
                </a:lnTo>
                <a:lnTo>
                  <a:pt x="47" y="83"/>
                </a:lnTo>
                <a:lnTo>
                  <a:pt x="39" y="84"/>
                </a:lnTo>
                <a:lnTo>
                  <a:pt x="30" y="83"/>
                </a:lnTo>
                <a:lnTo>
                  <a:pt x="21" y="81"/>
                </a:lnTo>
                <a:lnTo>
                  <a:pt x="13" y="75"/>
                </a:lnTo>
                <a:lnTo>
                  <a:pt x="6" y="66"/>
                </a:lnTo>
                <a:lnTo>
                  <a:pt x="1" y="54"/>
                </a:lnTo>
                <a:lnTo>
                  <a:pt x="0" y="39"/>
                </a:lnTo>
                <a:lnTo>
                  <a:pt x="3" y="27"/>
                </a:lnTo>
                <a:lnTo>
                  <a:pt x="7" y="16"/>
                </a:lnTo>
                <a:lnTo>
                  <a:pt x="14" y="9"/>
                </a:lnTo>
                <a:lnTo>
                  <a:pt x="22" y="5"/>
                </a:lnTo>
                <a:lnTo>
                  <a:pt x="31" y="1"/>
                </a:lnTo>
                <a:lnTo>
                  <a:pt x="39" y="0"/>
                </a:lnTo>
                <a:lnTo>
                  <a:pt x="47" y="0"/>
                </a:lnTo>
                <a:lnTo>
                  <a:pt x="54" y="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1" name="Freeform 83"/>
          <p:cNvSpPr>
            <a:spLocks/>
          </p:cNvSpPr>
          <p:nvPr/>
        </p:nvSpPr>
        <p:spPr bwMode="auto">
          <a:xfrm>
            <a:off x="5192713" y="2719388"/>
            <a:ext cx="66675" cy="46037"/>
          </a:xfrm>
          <a:custGeom>
            <a:avLst/>
            <a:gdLst>
              <a:gd name="T0" fmla="*/ 85 w 85"/>
              <a:gd name="T1" fmla="*/ 0 h 59"/>
              <a:gd name="T2" fmla="*/ 70 w 85"/>
              <a:gd name="T3" fmla="*/ 0 h 59"/>
              <a:gd name="T4" fmla="*/ 55 w 85"/>
              <a:gd name="T5" fmla="*/ 0 h 59"/>
              <a:gd name="T6" fmla="*/ 40 w 85"/>
              <a:gd name="T7" fmla="*/ 0 h 59"/>
              <a:gd name="T8" fmla="*/ 28 w 85"/>
              <a:gd name="T9" fmla="*/ 3 h 59"/>
              <a:gd name="T10" fmla="*/ 15 w 85"/>
              <a:gd name="T11" fmla="*/ 6 h 59"/>
              <a:gd name="T12" fmla="*/ 7 w 85"/>
              <a:gd name="T13" fmla="*/ 12 h 59"/>
              <a:gd name="T14" fmla="*/ 1 w 85"/>
              <a:gd name="T15" fmla="*/ 20 h 59"/>
              <a:gd name="T16" fmla="*/ 0 w 85"/>
              <a:gd name="T17" fmla="*/ 30 h 59"/>
              <a:gd name="T18" fmla="*/ 1 w 85"/>
              <a:gd name="T19" fmla="*/ 37 h 59"/>
              <a:gd name="T20" fmla="*/ 1 w 85"/>
              <a:gd name="T21" fmla="*/ 44 h 59"/>
              <a:gd name="T22" fmla="*/ 3 w 85"/>
              <a:gd name="T23" fmla="*/ 50 h 59"/>
              <a:gd name="T24" fmla="*/ 9 w 85"/>
              <a:gd name="T25" fmla="*/ 53 h 59"/>
              <a:gd name="T26" fmla="*/ 18 w 85"/>
              <a:gd name="T27" fmla="*/ 57 h 59"/>
              <a:gd name="T28" fmla="*/ 32 w 85"/>
              <a:gd name="T29" fmla="*/ 58 h 59"/>
              <a:gd name="T30" fmla="*/ 52 w 85"/>
              <a:gd name="T31" fmla="*/ 59 h 59"/>
              <a:gd name="T32" fmla="*/ 79 w 85"/>
              <a:gd name="T33" fmla="*/ 58 h 59"/>
              <a:gd name="T34" fmla="*/ 81 w 85"/>
              <a:gd name="T35" fmla="*/ 46 h 59"/>
              <a:gd name="T36" fmla="*/ 83 w 85"/>
              <a:gd name="T37" fmla="*/ 27 h 59"/>
              <a:gd name="T38" fmla="*/ 84 w 85"/>
              <a:gd name="T39" fmla="*/ 8 h 59"/>
              <a:gd name="T40" fmla="*/ 85 w 85"/>
              <a:gd name="T41" fmla="*/ 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85" h="59">
                <a:moveTo>
                  <a:pt x="85" y="0"/>
                </a:moveTo>
                <a:lnTo>
                  <a:pt x="70" y="0"/>
                </a:lnTo>
                <a:lnTo>
                  <a:pt x="55" y="0"/>
                </a:lnTo>
                <a:lnTo>
                  <a:pt x="40" y="0"/>
                </a:lnTo>
                <a:lnTo>
                  <a:pt x="28" y="3"/>
                </a:lnTo>
                <a:lnTo>
                  <a:pt x="15" y="6"/>
                </a:lnTo>
                <a:lnTo>
                  <a:pt x="7" y="12"/>
                </a:lnTo>
                <a:lnTo>
                  <a:pt x="1" y="20"/>
                </a:lnTo>
                <a:lnTo>
                  <a:pt x="0" y="30"/>
                </a:lnTo>
                <a:lnTo>
                  <a:pt x="1" y="37"/>
                </a:lnTo>
                <a:lnTo>
                  <a:pt x="1" y="44"/>
                </a:lnTo>
                <a:lnTo>
                  <a:pt x="3" y="50"/>
                </a:lnTo>
                <a:lnTo>
                  <a:pt x="9" y="53"/>
                </a:lnTo>
                <a:lnTo>
                  <a:pt x="18" y="57"/>
                </a:lnTo>
                <a:lnTo>
                  <a:pt x="32" y="58"/>
                </a:lnTo>
                <a:lnTo>
                  <a:pt x="52" y="59"/>
                </a:lnTo>
                <a:lnTo>
                  <a:pt x="79" y="58"/>
                </a:lnTo>
                <a:lnTo>
                  <a:pt x="81" y="46"/>
                </a:lnTo>
                <a:lnTo>
                  <a:pt x="83" y="27"/>
                </a:lnTo>
                <a:lnTo>
                  <a:pt x="84" y="8"/>
                </a:lnTo>
                <a:lnTo>
                  <a:pt x="85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2" name="Freeform 84"/>
          <p:cNvSpPr>
            <a:spLocks/>
          </p:cNvSpPr>
          <p:nvPr/>
        </p:nvSpPr>
        <p:spPr bwMode="auto">
          <a:xfrm>
            <a:off x="6146800" y="2689225"/>
            <a:ext cx="65088" cy="63500"/>
          </a:xfrm>
          <a:custGeom>
            <a:avLst/>
            <a:gdLst>
              <a:gd name="T0" fmla="*/ 41 w 82"/>
              <a:gd name="T1" fmla="*/ 81 h 81"/>
              <a:gd name="T2" fmla="*/ 33 w 82"/>
              <a:gd name="T3" fmla="*/ 80 h 81"/>
              <a:gd name="T4" fmla="*/ 26 w 82"/>
              <a:gd name="T5" fmla="*/ 77 h 81"/>
              <a:gd name="T6" fmla="*/ 19 w 82"/>
              <a:gd name="T7" fmla="*/ 74 h 81"/>
              <a:gd name="T8" fmla="*/ 12 w 82"/>
              <a:gd name="T9" fmla="*/ 69 h 81"/>
              <a:gd name="T10" fmla="*/ 7 w 82"/>
              <a:gd name="T11" fmla="*/ 62 h 81"/>
              <a:gd name="T12" fmla="*/ 4 w 82"/>
              <a:gd name="T13" fmla="*/ 55 h 81"/>
              <a:gd name="T14" fmla="*/ 1 w 82"/>
              <a:gd name="T15" fmla="*/ 49 h 81"/>
              <a:gd name="T16" fmla="*/ 0 w 82"/>
              <a:gd name="T17" fmla="*/ 40 h 81"/>
              <a:gd name="T18" fmla="*/ 1 w 82"/>
              <a:gd name="T19" fmla="*/ 32 h 81"/>
              <a:gd name="T20" fmla="*/ 4 w 82"/>
              <a:gd name="T21" fmla="*/ 26 h 81"/>
              <a:gd name="T22" fmla="*/ 7 w 82"/>
              <a:gd name="T23" fmla="*/ 19 h 81"/>
              <a:gd name="T24" fmla="*/ 12 w 82"/>
              <a:gd name="T25" fmla="*/ 12 h 81"/>
              <a:gd name="T26" fmla="*/ 19 w 82"/>
              <a:gd name="T27" fmla="*/ 7 h 81"/>
              <a:gd name="T28" fmla="*/ 26 w 82"/>
              <a:gd name="T29" fmla="*/ 4 h 81"/>
              <a:gd name="T30" fmla="*/ 33 w 82"/>
              <a:gd name="T31" fmla="*/ 1 h 81"/>
              <a:gd name="T32" fmla="*/ 41 w 82"/>
              <a:gd name="T33" fmla="*/ 0 h 81"/>
              <a:gd name="T34" fmla="*/ 49 w 82"/>
              <a:gd name="T35" fmla="*/ 1 h 81"/>
              <a:gd name="T36" fmla="*/ 57 w 82"/>
              <a:gd name="T37" fmla="*/ 4 h 81"/>
              <a:gd name="T38" fmla="*/ 64 w 82"/>
              <a:gd name="T39" fmla="*/ 7 h 81"/>
              <a:gd name="T40" fmla="*/ 71 w 82"/>
              <a:gd name="T41" fmla="*/ 12 h 81"/>
              <a:gd name="T42" fmla="*/ 75 w 82"/>
              <a:gd name="T43" fmla="*/ 19 h 81"/>
              <a:gd name="T44" fmla="*/ 79 w 82"/>
              <a:gd name="T45" fmla="*/ 26 h 81"/>
              <a:gd name="T46" fmla="*/ 81 w 82"/>
              <a:gd name="T47" fmla="*/ 32 h 81"/>
              <a:gd name="T48" fmla="*/ 82 w 82"/>
              <a:gd name="T49" fmla="*/ 40 h 81"/>
              <a:gd name="T50" fmla="*/ 81 w 82"/>
              <a:gd name="T51" fmla="*/ 49 h 81"/>
              <a:gd name="T52" fmla="*/ 79 w 82"/>
              <a:gd name="T53" fmla="*/ 55 h 81"/>
              <a:gd name="T54" fmla="*/ 75 w 82"/>
              <a:gd name="T55" fmla="*/ 62 h 81"/>
              <a:gd name="T56" fmla="*/ 71 w 82"/>
              <a:gd name="T57" fmla="*/ 69 h 81"/>
              <a:gd name="T58" fmla="*/ 64 w 82"/>
              <a:gd name="T59" fmla="*/ 74 h 81"/>
              <a:gd name="T60" fmla="*/ 57 w 82"/>
              <a:gd name="T61" fmla="*/ 77 h 81"/>
              <a:gd name="T62" fmla="*/ 49 w 82"/>
              <a:gd name="T63" fmla="*/ 80 h 81"/>
              <a:gd name="T64" fmla="*/ 41 w 82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2" h="81">
                <a:moveTo>
                  <a:pt x="41" y="81"/>
                </a:moveTo>
                <a:lnTo>
                  <a:pt x="33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3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71" y="12"/>
                </a:lnTo>
                <a:lnTo>
                  <a:pt x="75" y="19"/>
                </a:lnTo>
                <a:lnTo>
                  <a:pt x="79" y="26"/>
                </a:lnTo>
                <a:lnTo>
                  <a:pt x="81" y="32"/>
                </a:lnTo>
                <a:lnTo>
                  <a:pt x="82" y="40"/>
                </a:lnTo>
                <a:lnTo>
                  <a:pt x="81" y="49"/>
                </a:lnTo>
                <a:lnTo>
                  <a:pt x="79" y="55"/>
                </a:lnTo>
                <a:lnTo>
                  <a:pt x="75" y="62"/>
                </a:lnTo>
                <a:lnTo>
                  <a:pt x="71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3" name="Freeform 85"/>
          <p:cNvSpPr>
            <a:spLocks/>
          </p:cNvSpPr>
          <p:nvPr/>
        </p:nvSpPr>
        <p:spPr bwMode="auto">
          <a:xfrm>
            <a:off x="5332413" y="2689225"/>
            <a:ext cx="63500" cy="63500"/>
          </a:xfrm>
          <a:custGeom>
            <a:avLst/>
            <a:gdLst>
              <a:gd name="T0" fmla="*/ 41 w 81"/>
              <a:gd name="T1" fmla="*/ 81 h 81"/>
              <a:gd name="T2" fmla="*/ 32 w 81"/>
              <a:gd name="T3" fmla="*/ 80 h 81"/>
              <a:gd name="T4" fmla="*/ 26 w 81"/>
              <a:gd name="T5" fmla="*/ 77 h 81"/>
              <a:gd name="T6" fmla="*/ 19 w 81"/>
              <a:gd name="T7" fmla="*/ 74 h 81"/>
              <a:gd name="T8" fmla="*/ 12 w 81"/>
              <a:gd name="T9" fmla="*/ 69 h 81"/>
              <a:gd name="T10" fmla="*/ 7 w 81"/>
              <a:gd name="T11" fmla="*/ 62 h 81"/>
              <a:gd name="T12" fmla="*/ 4 w 81"/>
              <a:gd name="T13" fmla="*/ 55 h 81"/>
              <a:gd name="T14" fmla="*/ 1 w 81"/>
              <a:gd name="T15" fmla="*/ 49 h 81"/>
              <a:gd name="T16" fmla="*/ 0 w 81"/>
              <a:gd name="T17" fmla="*/ 40 h 81"/>
              <a:gd name="T18" fmla="*/ 1 w 81"/>
              <a:gd name="T19" fmla="*/ 32 h 81"/>
              <a:gd name="T20" fmla="*/ 4 w 81"/>
              <a:gd name="T21" fmla="*/ 26 h 81"/>
              <a:gd name="T22" fmla="*/ 7 w 81"/>
              <a:gd name="T23" fmla="*/ 19 h 81"/>
              <a:gd name="T24" fmla="*/ 12 w 81"/>
              <a:gd name="T25" fmla="*/ 12 h 81"/>
              <a:gd name="T26" fmla="*/ 19 w 81"/>
              <a:gd name="T27" fmla="*/ 7 h 81"/>
              <a:gd name="T28" fmla="*/ 26 w 81"/>
              <a:gd name="T29" fmla="*/ 4 h 81"/>
              <a:gd name="T30" fmla="*/ 32 w 81"/>
              <a:gd name="T31" fmla="*/ 1 h 81"/>
              <a:gd name="T32" fmla="*/ 41 w 81"/>
              <a:gd name="T33" fmla="*/ 0 h 81"/>
              <a:gd name="T34" fmla="*/ 49 w 81"/>
              <a:gd name="T35" fmla="*/ 1 h 81"/>
              <a:gd name="T36" fmla="*/ 57 w 81"/>
              <a:gd name="T37" fmla="*/ 4 h 81"/>
              <a:gd name="T38" fmla="*/ 64 w 81"/>
              <a:gd name="T39" fmla="*/ 7 h 81"/>
              <a:gd name="T40" fmla="*/ 69 w 81"/>
              <a:gd name="T41" fmla="*/ 12 h 81"/>
              <a:gd name="T42" fmla="*/ 74 w 81"/>
              <a:gd name="T43" fmla="*/ 19 h 81"/>
              <a:gd name="T44" fmla="*/ 77 w 81"/>
              <a:gd name="T45" fmla="*/ 26 h 81"/>
              <a:gd name="T46" fmla="*/ 80 w 81"/>
              <a:gd name="T47" fmla="*/ 32 h 81"/>
              <a:gd name="T48" fmla="*/ 81 w 81"/>
              <a:gd name="T49" fmla="*/ 40 h 81"/>
              <a:gd name="T50" fmla="*/ 80 w 81"/>
              <a:gd name="T51" fmla="*/ 49 h 81"/>
              <a:gd name="T52" fmla="*/ 77 w 81"/>
              <a:gd name="T53" fmla="*/ 55 h 81"/>
              <a:gd name="T54" fmla="*/ 74 w 81"/>
              <a:gd name="T55" fmla="*/ 62 h 81"/>
              <a:gd name="T56" fmla="*/ 69 w 81"/>
              <a:gd name="T57" fmla="*/ 69 h 81"/>
              <a:gd name="T58" fmla="*/ 64 w 81"/>
              <a:gd name="T59" fmla="*/ 74 h 81"/>
              <a:gd name="T60" fmla="*/ 57 w 81"/>
              <a:gd name="T61" fmla="*/ 77 h 81"/>
              <a:gd name="T62" fmla="*/ 49 w 81"/>
              <a:gd name="T63" fmla="*/ 80 h 81"/>
              <a:gd name="T64" fmla="*/ 41 w 81"/>
              <a:gd name="T65" fmla="*/ 81 h 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1" h="81">
                <a:moveTo>
                  <a:pt x="41" y="81"/>
                </a:moveTo>
                <a:lnTo>
                  <a:pt x="32" y="80"/>
                </a:lnTo>
                <a:lnTo>
                  <a:pt x="26" y="77"/>
                </a:lnTo>
                <a:lnTo>
                  <a:pt x="19" y="74"/>
                </a:lnTo>
                <a:lnTo>
                  <a:pt x="12" y="69"/>
                </a:lnTo>
                <a:lnTo>
                  <a:pt x="7" y="62"/>
                </a:lnTo>
                <a:lnTo>
                  <a:pt x="4" y="55"/>
                </a:lnTo>
                <a:lnTo>
                  <a:pt x="1" y="49"/>
                </a:lnTo>
                <a:lnTo>
                  <a:pt x="0" y="40"/>
                </a:lnTo>
                <a:lnTo>
                  <a:pt x="1" y="32"/>
                </a:lnTo>
                <a:lnTo>
                  <a:pt x="4" y="26"/>
                </a:lnTo>
                <a:lnTo>
                  <a:pt x="7" y="19"/>
                </a:lnTo>
                <a:lnTo>
                  <a:pt x="12" y="12"/>
                </a:lnTo>
                <a:lnTo>
                  <a:pt x="19" y="7"/>
                </a:lnTo>
                <a:lnTo>
                  <a:pt x="26" y="4"/>
                </a:lnTo>
                <a:lnTo>
                  <a:pt x="32" y="1"/>
                </a:lnTo>
                <a:lnTo>
                  <a:pt x="41" y="0"/>
                </a:lnTo>
                <a:lnTo>
                  <a:pt x="49" y="1"/>
                </a:lnTo>
                <a:lnTo>
                  <a:pt x="57" y="4"/>
                </a:lnTo>
                <a:lnTo>
                  <a:pt x="64" y="7"/>
                </a:lnTo>
                <a:lnTo>
                  <a:pt x="69" y="12"/>
                </a:lnTo>
                <a:lnTo>
                  <a:pt x="74" y="19"/>
                </a:lnTo>
                <a:lnTo>
                  <a:pt x="77" y="26"/>
                </a:lnTo>
                <a:lnTo>
                  <a:pt x="80" y="32"/>
                </a:lnTo>
                <a:lnTo>
                  <a:pt x="81" y="40"/>
                </a:lnTo>
                <a:lnTo>
                  <a:pt x="80" y="49"/>
                </a:lnTo>
                <a:lnTo>
                  <a:pt x="77" y="55"/>
                </a:lnTo>
                <a:lnTo>
                  <a:pt x="74" y="62"/>
                </a:lnTo>
                <a:lnTo>
                  <a:pt x="69" y="69"/>
                </a:lnTo>
                <a:lnTo>
                  <a:pt x="64" y="74"/>
                </a:lnTo>
                <a:lnTo>
                  <a:pt x="57" y="77"/>
                </a:lnTo>
                <a:lnTo>
                  <a:pt x="49" y="80"/>
                </a:lnTo>
                <a:lnTo>
                  <a:pt x="41" y="81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4" name="Freeform 86"/>
          <p:cNvSpPr>
            <a:spLocks/>
          </p:cNvSpPr>
          <p:nvPr/>
        </p:nvSpPr>
        <p:spPr bwMode="auto">
          <a:xfrm>
            <a:off x="5783263" y="2554288"/>
            <a:ext cx="179387" cy="179387"/>
          </a:xfrm>
          <a:custGeom>
            <a:avLst/>
            <a:gdLst>
              <a:gd name="T0" fmla="*/ 113 w 227"/>
              <a:gd name="T1" fmla="*/ 227 h 227"/>
              <a:gd name="T2" fmla="*/ 90 w 227"/>
              <a:gd name="T3" fmla="*/ 224 h 227"/>
              <a:gd name="T4" fmla="*/ 69 w 227"/>
              <a:gd name="T5" fmla="*/ 217 h 227"/>
              <a:gd name="T6" fmla="*/ 50 w 227"/>
              <a:gd name="T7" fmla="*/ 207 h 227"/>
              <a:gd name="T8" fmla="*/ 34 w 227"/>
              <a:gd name="T9" fmla="*/ 193 h 227"/>
              <a:gd name="T10" fmla="*/ 20 w 227"/>
              <a:gd name="T11" fmla="*/ 176 h 227"/>
              <a:gd name="T12" fmla="*/ 9 w 227"/>
              <a:gd name="T13" fmla="*/ 158 h 227"/>
              <a:gd name="T14" fmla="*/ 2 w 227"/>
              <a:gd name="T15" fmla="*/ 136 h 227"/>
              <a:gd name="T16" fmla="*/ 0 w 227"/>
              <a:gd name="T17" fmla="*/ 113 h 227"/>
              <a:gd name="T18" fmla="*/ 2 w 227"/>
              <a:gd name="T19" fmla="*/ 90 h 227"/>
              <a:gd name="T20" fmla="*/ 9 w 227"/>
              <a:gd name="T21" fmla="*/ 69 h 227"/>
              <a:gd name="T22" fmla="*/ 20 w 227"/>
              <a:gd name="T23" fmla="*/ 50 h 227"/>
              <a:gd name="T24" fmla="*/ 34 w 227"/>
              <a:gd name="T25" fmla="*/ 34 h 227"/>
              <a:gd name="T26" fmla="*/ 50 w 227"/>
              <a:gd name="T27" fmla="*/ 20 h 227"/>
              <a:gd name="T28" fmla="*/ 69 w 227"/>
              <a:gd name="T29" fmla="*/ 9 h 227"/>
              <a:gd name="T30" fmla="*/ 90 w 227"/>
              <a:gd name="T31" fmla="*/ 3 h 227"/>
              <a:gd name="T32" fmla="*/ 113 w 227"/>
              <a:gd name="T33" fmla="*/ 0 h 227"/>
              <a:gd name="T34" fmla="*/ 136 w 227"/>
              <a:gd name="T35" fmla="*/ 3 h 227"/>
              <a:gd name="T36" fmla="*/ 158 w 227"/>
              <a:gd name="T37" fmla="*/ 9 h 227"/>
              <a:gd name="T38" fmla="*/ 176 w 227"/>
              <a:gd name="T39" fmla="*/ 20 h 227"/>
              <a:gd name="T40" fmla="*/ 194 w 227"/>
              <a:gd name="T41" fmla="*/ 34 h 227"/>
              <a:gd name="T42" fmla="*/ 207 w 227"/>
              <a:gd name="T43" fmla="*/ 50 h 227"/>
              <a:gd name="T44" fmla="*/ 218 w 227"/>
              <a:gd name="T45" fmla="*/ 69 h 227"/>
              <a:gd name="T46" fmla="*/ 225 w 227"/>
              <a:gd name="T47" fmla="*/ 90 h 227"/>
              <a:gd name="T48" fmla="*/ 227 w 227"/>
              <a:gd name="T49" fmla="*/ 113 h 227"/>
              <a:gd name="T50" fmla="*/ 225 w 227"/>
              <a:gd name="T51" fmla="*/ 136 h 227"/>
              <a:gd name="T52" fmla="*/ 218 w 227"/>
              <a:gd name="T53" fmla="*/ 158 h 227"/>
              <a:gd name="T54" fmla="*/ 207 w 227"/>
              <a:gd name="T55" fmla="*/ 176 h 227"/>
              <a:gd name="T56" fmla="*/ 194 w 227"/>
              <a:gd name="T57" fmla="*/ 193 h 227"/>
              <a:gd name="T58" fmla="*/ 176 w 227"/>
              <a:gd name="T59" fmla="*/ 207 h 227"/>
              <a:gd name="T60" fmla="*/ 158 w 227"/>
              <a:gd name="T61" fmla="*/ 217 h 227"/>
              <a:gd name="T62" fmla="*/ 136 w 227"/>
              <a:gd name="T63" fmla="*/ 224 h 227"/>
              <a:gd name="T64" fmla="*/ 113 w 227"/>
              <a:gd name="T65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27" h="227">
                <a:moveTo>
                  <a:pt x="113" y="227"/>
                </a:moveTo>
                <a:lnTo>
                  <a:pt x="90" y="224"/>
                </a:lnTo>
                <a:lnTo>
                  <a:pt x="69" y="217"/>
                </a:lnTo>
                <a:lnTo>
                  <a:pt x="50" y="207"/>
                </a:lnTo>
                <a:lnTo>
                  <a:pt x="34" y="193"/>
                </a:lnTo>
                <a:lnTo>
                  <a:pt x="20" y="176"/>
                </a:lnTo>
                <a:lnTo>
                  <a:pt x="9" y="158"/>
                </a:lnTo>
                <a:lnTo>
                  <a:pt x="2" y="136"/>
                </a:lnTo>
                <a:lnTo>
                  <a:pt x="0" y="113"/>
                </a:lnTo>
                <a:lnTo>
                  <a:pt x="2" y="90"/>
                </a:lnTo>
                <a:lnTo>
                  <a:pt x="9" y="69"/>
                </a:lnTo>
                <a:lnTo>
                  <a:pt x="20" y="50"/>
                </a:lnTo>
                <a:lnTo>
                  <a:pt x="34" y="34"/>
                </a:lnTo>
                <a:lnTo>
                  <a:pt x="50" y="20"/>
                </a:lnTo>
                <a:lnTo>
                  <a:pt x="69" y="9"/>
                </a:lnTo>
                <a:lnTo>
                  <a:pt x="90" y="3"/>
                </a:lnTo>
                <a:lnTo>
                  <a:pt x="113" y="0"/>
                </a:lnTo>
                <a:lnTo>
                  <a:pt x="136" y="3"/>
                </a:lnTo>
                <a:lnTo>
                  <a:pt x="158" y="9"/>
                </a:lnTo>
                <a:lnTo>
                  <a:pt x="176" y="20"/>
                </a:lnTo>
                <a:lnTo>
                  <a:pt x="194" y="34"/>
                </a:lnTo>
                <a:lnTo>
                  <a:pt x="207" y="50"/>
                </a:lnTo>
                <a:lnTo>
                  <a:pt x="218" y="69"/>
                </a:lnTo>
                <a:lnTo>
                  <a:pt x="225" y="90"/>
                </a:lnTo>
                <a:lnTo>
                  <a:pt x="227" y="113"/>
                </a:lnTo>
                <a:lnTo>
                  <a:pt x="225" y="136"/>
                </a:lnTo>
                <a:lnTo>
                  <a:pt x="218" y="158"/>
                </a:lnTo>
                <a:lnTo>
                  <a:pt x="207" y="176"/>
                </a:lnTo>
                <a:lnTo>
                  <a:pt x="194" y="193"/>
                </a:lnTo>
                <a:lnTo>
                  <a:pt x="176" y="207"/>
                </a:lnTo>
                <a:lnTo>
                  <a:pt x="158" y="217"/>
                </a:lnTo>
                <a:lnTo>
                  <a:pt x="136" y="224"/>
                </a:lnTo>
                <a:lnTo>
                  <a:pt x="113" y="227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5" name="Freeform 87"/>
          <p:cNvSpPr>
            <a:spLocks/>
          </p:cNvSpPr>
          <p:nvPr/>
        </p:nvSpPr>
        <p:spPr bwMode="auto">
          <a:xfrm>
            <a:off x="5834063" y="2605088"/>
            <a:ext cx="76200" cy="74612"/>
          </a:xfrm>
          <a:custGeom>
            <a:avLst/>
            <a:gdLst>
              <a:gd name="T0" fmla="*/ 48 w 95"/>
              <a:gd name="T1" fmla="*/ 95 h 95"/>
              <a:gd name="T2" fmla="*/ 39 w 95"/>
              <a:gd name="T3" fmla="*/ 94 h 95"/>
              <a:gd name="T4" fmla="*/ 30 w 95"/>
              <a:gd name="T5" fmla="*/ 92 h 95"/>
              <a:gd name="T6" fmla="*/ 21 w 95"/>
              <a:gd name="T7" fmla="*/ 87 h 95"/>
              <a:gd name="T8" fmla="*/ 13 w 95"/>
              <a:gd name="T9" fmla="*/ 81 h 95"/>
              <a:gd name="T10" fmla="*/ 8 w 95"/>
              <a:gd name="T11" fmla="*/ 74 h 95"/>
              <a:gd name="T12" fmla="*/ 3 w 95"/>
              <a:gd name="T13" fmla="*/ 66 h 95"/>
              <a:gd name="T14" fmla="*/ 1 w 95"/>
              <a:gd name="T15" fmla="*/ 57 h 95"/>
              <a:gd name="T16" fmla="*/ 0 w 95"/>
              <a:gd name="T17" fmla="*/ 48 h 95"/>
              <a:gd name="T18" fmla="*/ 1 w 95"/>
              <a:gd name="T19" fmla="*/ 39 h 95"/>
              <a:gd name="T20" fmla="*/ 3 w 95"/>
              <a:gd name="T21" fmla="*/ 29 h 95"/>
              <a:gd name="T22" fmla="*/ 8 w 95"/>
              <a:gd name="T23" fmla="*/ 21 h 95"/>
              <a:gd name="T24" fmla="*/ 13 w 95"/>
              <a:gd name="T25" fmla="*/ 13 h 95"/>
              <a:gd name="T26" fmla="*/ 21 w 95"/>
              <a:gd name="T27" fmla="*/ 8 h 95"/>
              <a:gd name="T28" fmla="*/ 30 w 95"/>
              <a:gd name="T29" fmla="*/ 3 h 95"/>
              <a:gd name="T30" fmla="*/ 39 w 95"/>
              <a:gd name="T31" fmla="*/ 1 h 95"/>
              <a:gd name="T32" fmla="*/ 48 w 95"/>
              <a:gd name="T33" fmla="*/ 0 h 95"/>
              <a:gd name="T34" fmla="*/ 57 w 95"/>
              <a:gd name="T35" fmla="*/ 1 h 95"/>
              <a:gd name="T36" fmla="*/ 66 w 95"/>
              <a:gd name="T37" fmla="*/ 3 h 95"/>
              <a:gd name="T38" fmla="*/ 74 w 95"/>
              <a:gd name="T39" fmla="*/ 8 h 95"/>
              <a:gd name="T40" fmla="*/ 81 w 95"/>
              <a:gd name="T41" fmla="*/ 13 h 95"/>
              <a:gd name="T42" fmla="*/ 87 w 95"/>
              <a:gd name="T43" fmla="*/ 21 h 95"/>
              <a:gd name="T44" fmla="*/ 92 w 95"/>
              <a:gd name="T45" fmla="*/ 29 h 95"/>
              <a:gd name="T46" fmla="*/ 94 w 95"/>
              <a:gd name="T47" fmla="*/ 39 h 95"/>
              <a:gd name="T48" fmla="*/ 95 w 95"/>
              <a:gd name="T49" fmla="*/ 48 h 95"/>
              <a:gd name="T50" fmla="*/ 94 w 95"/>
              <a:gd name="T51" fmla="*/ 57 h 95"/>
              <a:gd name="T52" fmla="*/ 92 w 95"/>
              <a:gd name="T53" fmla="*/ 66 h 95"/>
              <a:gd name="T54" fmla="*/ 87 w 95"/>
              <a:gd name="T55" fmla="*/ 74 h 95"/>
              <a:gd name="T56" fmla="*/ 81 w 95"/>
              <a:gd name="T57" fmla="*/ 81 h 95"/>
              <a:gd name="T58" fmla="*/ 74 w 95"/>
              <a:gd name="T59" fmla="*/ 87 h 95"/>
              <a:gd name="T60" fmla="*/ 66 w 95"/>
              <a:gd name="T61" fmla="*/ 92 h 95"/>
              <a:gd name="T62" fmla="*/ 57 w 95"/>
              <a:gd name="T63" fmla="*/ 94 h 95"/>
              <a:gd name="T64" fmla="*/ 48 w 95"/>
              <a:gd name="T65" fmla="*/ 95 h 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95" h="95">
                <a:moveTo>
                  <a:pt x="48" y="95"/>
                </a:moveTo>
                <a:lnTo>
                  <a:pt x="39" y="94"/>
                </a:lnTo>
                <a:lnTo>
                  <a:pt x="30" y="92"/>
                </a:lnTo>
                <a:lnTo>
                  <a:pt x="21" y="87"/>
                </a:lnTo>
                <a:lnTo>
                  <a:pt x="13" y="81"/>
                </a:lnTo>
                <a:lnTo>
                  <a:pt x="8" y="74"/>
                </a:lnTo>
                <a:lnTo>
                  <a:pt x="3" y="66"/>
                </a:lnTo>
                <a:lnTo>
                  <a:pt x="1" y="57"/>
                </a:lnTo>
                <a:lnTo>
                  <a:pt x="0" y="48"/>
                </a:lnTo>
                <a:lnTo>
                  <a:pt x="1" y="39"/>
                </a:lnTo>
                <a:lnTo>
                  <a:pt x="3" y="29"/>
                </a:lnTo>
                <a:lnTo>
                  <a:pt x="8" y="21"/>
                </a:lnTo>
                <a:lnTo>
                  <a:pt x="13" y="13"/>
                </a:lnTo>
                <a:lnTo>
                  <a:pt x="21" y="8"/>
                </a:lnTo>
                <a:lnTo>
                  <a:pt x="30" y="3"/>
                </a:lnTo>
                <a:lnTo>
                  <a:pt x="39" y="1"/>
                </a:lnTo>
                <a:lnTo>
                  <a:pt x="48" y="0"/>
                </a:lnTo>
                <a:lnTo>
                  <a:pt x="57" y="1"/>
                </a:lnTo>
                <a:lnTo>
                  <a:pt x="66" y="3"/>
                </a:lnTo>
                <a:lnTo>
                  <a:pt x="74" y="8"/>
                </a:lnTo>
                <a:lnTo>
                  <a:pt x="81" y="13"/>
                </a:lnTo>
                <a:lnTo>
                  <a:pt x="87" y="21"/>
                </a:lnTo>
                <a:lnTo>
                  <a:pt x="92" y="29"/>
                </a:lnTo>
                <a:lnTo>
                  <a:pt x="94" y="39"/>
                </a:lnTo>
                <a:lnTo>
                  <a:pt x="95" y="48"/>
                </a:lnTo>
                <a:lnTo>
                  <a:pt x="94" y="57"/>
                </a:lnTo>
                <a:lnTo>
                  <a:pt x="92" y="66"/>
                </a:lnTo>
                <a:lnTo>
                  <a:pt x="87" y="74"/>
                </a:lnTo>
                <a:lnTo>
                  <a:pt x="81" y="81"/>
                </a:lnTo>
                <a:lnTo>
                  <a:pt x="74" y="87"/>
                </a:lnTo>
                <a:lnTo>
                  <a:pt x="66" y="92"/>
                </a:lnTo>
                <a:lnTo>
                  <a:pt x="57" y="94"/>
                </a:lnTo>
                <a:lnTo>
                  <a:pt x="48" y="95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48376" name="Freeform 88"/>
          <p:cNvSpPr>
            <a:spLocks/>
          </p:cNvSpPr>
          <p:nvPr/>
        </p:nvSpPr>
        <p:spPr bwMode="auto">
          <a:xfrm>
            <a:off x="5597525" y="2389188"/>
            <a:ext cx="107950" cy="68262"/>
          </a:xfrm>
          <a:custGeom>
            <a:avLst/>
            <a:gdLst>
              <a:gd name="T0" fmla="*/ 4 w 135"/>
              <a:gd name="T1" fmla="*/ 84 h 85"/>
              <a:gd name="T2" fmla="*/ 1 w 135"/>
              <a:gd name="T3" fmla="*/ 74 h 85"/>
              <a:gd name="T4" fmla="*/ 1 w 135"/>
              <a:gd name="T5" fmla="*/ 63 h 85"/>
              <a:gd name="T6" fmla="*/ 12 w 135"/>
              <a:gd name="T7" fmla="*/ 54 h 85"/>
              <a:gd name="T8" fmla="*/ 26 w 135"/>
              <a:gd name="T9" fmla="*/ 51 h 85"/>
              <a:gd name="T10" fmla="*/ 40 w 135"/>
              <a:gd name="T11" fmla="*/ 56 h 85"/>
              <a:gd name="T12" fmla="*/ 51 w 135"/>
              <a:gd name="T13" fmla="*/ 75 h 85"/>
              <a:gd name="T14" fmla="*/ 57 w 135"/>
              <a:gd name="T15" fmla="*/ 83 h 85"/>
              <a:gd name="T16" fmla="*/ 60 w 135"/>
              <a:gd name="T17" fmla="*/ 79 h 85"/>
              <a:gd name="T18" fmla="*/ 67 w 135"/>
              <a:gd name="T19" fmla="*/ 73 h 85"/>
              <a:gd name="T20" fmla="*/ 69 w 135"/>
              <a:gd name="T21" fmla="*/ 72 h 85"/>
              <a:gd name="T22" fmla="*/ 72 w 135"/>
              <a:gd name="T23" fmla="*/ 69 h 85"/>
              <a:gd name="T24" fmla="*/ 60 w 135"/>
              <a:gd name="T25" fmla="*/ 59 h 85"/>
              <a:gd name="T26" fmla="*/ 57 w 135"/>
              <a:gd name="T27" fmla="*/ 31 h 85"/>
              <a:gd name="T28" fmla="*/ 60 w 135"/>
              <a:gd name="T29" fmla="*/ 20 h 85"/>
              <a:gd name="T30" fmla="*/ 66 w 135"/>
              <a:gd name="T31" fmla="*/ 12 h 85"/>
              <a:gd name="T32" fmla="*/ 78 w 135"/>
              <a:gd name="T33" fmla="*/ 6 h 85"/>
              <a:gd name="T34" fmla="*/ 90 w 135"/>
              <a:gd name="T35" fmla="*/ 3 h 85"/>
              <a:gd name="T36" fmla="*/ 107 w 135"/>
              <a:gd name="T37" fmla="*/ 0 h 85"/>
              <a:gd name="T38" fmla="*/ 116 w 135"/>
              <a:gd name="T39" fmla="*/ 7 h 85"/>
              <a:gd name="T40" fmla="*/ 120 w 135"/>
              <a:gd name="T41" fmla="*/ 14 h 85"/>
              <a:gd name="T42" fmla="*/ 124 w 135"/>
              <a:gd name="T43" fmla="*/ 23 h 85"/>
              <a:gd name="T44" fmla="*/ 126 w 135"/>
              <a:gd name="T45" fmla="*/ 28 h 85"/>
              <a:gd name="T46" fmla="*/ 128 w 135"/>
              <a:gd name="T47" fmla="*/ 34 h 85"/>
              <a:gd name="T48" fmla="*/ 127 w 135"/>
              <a:gd name="T49" fmla="*/ 37 h 85"/>
              <a:gd name="T50" fmla="*/ 127 w 135"/>
              <a:gd name="T51" fmla="*/ 40 h 85"/>
              <a:gd name="T52" fmla="*/ 133 w 135"/>
              <a:gd name="T53" fmla="*/ 43 h 85"/>
              <a:gd name="T54" fmla="*/ 135 w 135"/>
              <a:gd name="T55" fmla="*/ 45 h 85"/>
              <a:gd name="T56" fmla="*/ 134 w 135"/>
              <a:gd name="T57" fmla="*/ 50 h 85"/>
              <a:gd name="T58" fmla="*/ 130 w 135"/>
              <a:gd name="T59" fmla="*/ 52 h 85"/>
              <a:gd name="T60" fmla="*/ 130 w 135"/>
              <a:gd name="T61" fmla="*/ 56 h 85"/>
              <a:gd name="T62" fmla="*/ 129 w 135"/>
              <a:gd name="T63" fmla="*/ 59 h 85"/>
              <a:gd name="T64" fmla="*/ 129 w 135"/>
              <a:gd name="T65" fmla="*/ 60 h 85"/>
              <a:gd name="T66" fmla="*/ 132 w 135"/>
              <a:gd name="T67" fmla="*/ 66 h 85"/>
              <a:gd name="T68" fmla="*/ 133 w 135"/>
              <a:gd name="T69" fmla="*/ 72 h 85"/>
              <a:gd name="T70" fmla="*/ 126 w 135"/>
              <a:gd name="T71" fmla="*/ 75 h 85"/>
              <a:gd name="T72" fmla="*/ 119 w 135"/>
              <a:gd name="T73" fmla="*/ 77 h 85"/>
              <a:gd name="T74" fmla="*/ 114 w 135"/>
              <a:gd name="T75" fmla="*/ 82 h 85"/>
              <a:gd name="T76" fmla="*/ 4 w 135"/>
              <a:gd name="T77" fmla="*/ 85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35" h="85">
                <a:moveTo>
                  <a:pt x="4" y="85"/>
                </a:moveTo>
                <a:lnTo>
                  <a:pt x="4" y="84"/>
                </a:lnTo>
                <a:lnTo>
                  <a:pt x="3" y="80"/>
                </a:lnTo>
                <a:lnTo>
                  <a:pt x="1" y="74"/>
                </a:lnTo>
                <a:lnTo>
                  <a:pt x="0" y="67"/>
                </a:lnTo>
                <a:lnTo>
                  <a:pt x="1" y="63"/>
                </a:lnTo>
                <a:lnTo>
                  <a:pt x="6" y="59"/>
                </a:lnTo>
                <a:lnTo>
                  <a:pt x="12" y="54"/>
                </a:lnTo>
                <a:lnTo>
                  <a:pt x="19" y="52"/>
                </a:lnTo>
                <a:lnTo>
                  <a:pt x="26" y="51"/>
                </a:lnTo>
                <a:lnTo>
                  <a:pt x="34" y="51"/>
                </a:lnTo>
                <a:lnTo>
                  <a:pt x="40" y="56"/>
                </a:lnTo>
                <a:lnTo>
                  <a:pt x="45" y="63"/>
                </a:lnTo>
                <a:lnTo>
                  <a:pt x="51" y="75"/>
                </a:lnTo>
                <a:lnTo>
                  <a:pt x="54" y="81"/>
                </a:lnTo>
                <a:lnTo>
                  <a:pt x="57" y="83"/>
                </a:lnTo>
                <a:lnTo>
                  <a:pt x="57" y="83"/>
                </a:lnTo>
                <a:lnTo>
                  <a:pt x="60" y="79"/>
                </a:lnTo>
                <a:lnTo>
                  <a:pt x="64" y="75"/>
                </a:lnTo>
                <a:lnTo>
                  <a:pt x="67" y="73"/>
                </a:lnTo>
                <a:lnTo>
                  <a:pt x="69" y="73"/>
                </a:lnTo>
                <a:lnTo>
                  <a:pt x="69" y="72"/>
                </a:lnTo>
                <a:lnTo>
                  <a:pt x="71" y="71"/>
                </a:lnTo>
                <a:lnTo>
                  <a:pt x="72" y="69"/>
                </a:lnTo>
                <a:lnTo>
                  <a:pt x="72" y="67"/>
                </a:lnTo>
                <a:lnTo>
                  <a:pt x="60" y="59"/>
                </a:lnTo>
                <a:lnTo>
                  <a:pt x="57" y="45"/>
                </a:lnTo>
                <a:lnTo>
                  <a:pt x="57" y="31"/>
                </a:lnTo>
                <a:lnTo>
                  <a:pt x="60" y="25"/>
                </a:lnTo>
                <a:lnTo>
                  <a:pt x="60" y="20"/>
                </a:lnTo>
                <a:lnTo>
                  <a:pt x="63" y="15"/>
                </a:lnTo>
                <a:lnTo>
                  <a:pt x="66" y="12"/>
                </a:lnTo>
                <a:lnTo>
                  <a:pt x="72" y="10"/>
                </a:lnTo>
                <a:lnTo>
                  <a:pt x="78" y="6"/>
                </a:lnTo>
                <a:lnTo>
                  <a:pt x="83" y="5"/>
                </a:lnTo>
                <a:lnTo>
                  <a:pt x="90" y="3"/>
                </a:lnTo>
                <a:lnTo>
                  <a:pt x="97" y="2"/>
                </a:lnTo>
                <a:lnTo>
                  <a:pt x="107" y="0"/>
                </a:lnTo>
                <a:lnTo>
                  <a:pt x="113" y="3"/>
                </a:lnTo>
                <a:lnTo>
                  <a:pt x="116" y="7"/>
                </a:lnTo>
                <a:lnTo>
                  <a:pt x="116" y="12"/>
                </a:lnTo>
                <a:lnTo>
                  <a:pt x="120" y="14"/>
                </a:lnTo>
                <a:lnTo>
                  <a:pt x="122" y="19"/>
                </a:lnTo>
                <a:lnTo>
                  <a:pt x="124" y="23"/>
                </a:lnTo>
                <a:lnTo>
                  <a:pt x="124" y="27"/>
                </a:lnTo>
                <a:lnTo>
                  <a:pt x="126" y="28"/>
                </a:lnTo>
                <a:lnTo>
                  <a:pt x="128" y="31"/>
                </a:lnTo>
                <a:lnTo>
                  <a:pt x="128" y="34"/>
                </a:lnTo>
                <a:lnTo>
                  <a:pt x="128" y="36"/>
                </a:lnTo>
                <a:lnTo>
                  <a:pt x="127" y="37"/>
                </a:lnTo>
                <a:lnTo>
                  <a:pt x="126" y="37"/>
                </a:lnTo>
                <a:lnTo>
                  <a:pt x="127" y="40"/>
                </a:lnTo>
                <a:lnTo>
                  <a:pt x="130" y="42"/>
                </a:lnTo>
                <a:lnTo>
                  <a:pt x="133" y="43"/>
                </a:lnTo>
                <a:lnTo>
                  <a:pt x="134" y="44"/>
                </a:lnTo>
                <a:lnTo>
                  <a:pt x="135" y="45"/>
                </a:lnTo>
                <a:lnTo>
                  <a:pt x="135" y="48"/>
                </a:lnTo>
                <a:lnTo>
                  <a:pt x="134" y="50"/>
                </a:lnTo>
                <a:lnTo>
                  <a:pt x="132" y="51"/>
                </a:lnTo>
                <a:lnTo>
                  <a:pt x="130" y="52"/>
                </a:lnTo>
                <a:lnTo>
                  <a:pt x="130" y="54"/>
                </a:lnTo>
                <a:lnTo>
                  <a:pt x="130" y="56"/>
                </a:lnTo>
                <a:lnTo>
                  <a:pt x="130" y="58"/>
                </a:lnTo>
                <a:lnTo>
                  <a:pt x="129" y="59"/>
                </a:lnTo>
                <a:lnTo>
                  <a:pt x="129" y="59"/>
                </a:lnTo>
                <a:lnTo>
                  <a:pt x="129" y="60"/>
                </a:lnTo>
                <a:lnTo>
                  <a:pt x="130" y="63"/>
                </a:lnTo>
                <a:lnTo>
                  <a:pt x="132" y="66"/>
                </a:lnTo>
                <a:lnTo>
                  <a:pt x="133" y="69"/>
                </a:lnTo>
                <a:lnTo>
                  <a:pt x="133" y="72"/>
                </a:lnTo>
                <a:lnTo>
                  <a:pt x="129" y="74"/>
                </a:lnTo>
                <a:lnTo>
                  <a:pt x="126" y="75"/>
                </a:lnTo>
                <a:lnTo>
                  <a:pt x="122" y="76"/>
                </a:lnTo>
                <a:lnTo>
                  <a:pt x="119" y="77"/>
                </a:lnTo>
                <a:lnTo>
                  <a:pt x="117" y="80"/>
                </a:lnTo>
                <a:lnTo>
                  <a:pt x="114" y="82"/>
                </a:lnTo>
                <a:lnTo>
                  <a:pt x="113" y="85"/>
                </a:lnTo>
                <a:lnTo>
                  <a:pt x="4" y="85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5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Lexical Associations</a:t>
            </a:r>
          </a:p>
        </p:txBody>
      </p:sp>
      <p:sp>
        <p:nvSpPr>
          <p:cNvPr id="155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Subjects write first word that comes to mind</a:t>
            </a:r>
          </a:p>
          <a:p>
            <a:pPr lvl="1"/>
            <a:r>
              <a:rPr lang="en-US" sz="2000"/>
              <a:t>doctor/nurse; black/white  (Palermo &amp; Jenkins 64)</a:t>
            </a:r>
          </a:p>
          <a:p>
            <a:r>
              <a:rPr lang="en-US" sz="2400"/>
              <a:t>Text Corpora yield similar associations</a:t>
            </a:r>
          </a:p>
          <a:p>
            <a:r>
              <a:rPr lang="en-US" sz="2400"/>
              <a:t>One measure: Mutual Information (Church and Hanks 89)</a:t>
            </a:r>
          </a:p>
          <a:p>
            <a:endParaRPr lang="en-US" sz="2400"/>
          </a:p>
          <a:p>
            <a:endParaRPr lang="en-US" sz="2400"/>
          </a:p>
          <a:p>
            <a:endParaRPr lang="en-US" sz="2400"/>
          </a:p>
          <a:p>
            <a:r>
              <a:rPr lang="en-US" sz="2400"/>
              <a:t>If word occurrences were independent, the numerator and denominator would be equal (if measured across a large collection)</a:t>
            </a:r>
          </a:p>
        </p:txBody>
      </p:sp>
      <p:grpSp>
        <p:nvGrpSpPr>
          <p:cNvPr id="1550340" name="Group 4"/>
          <p:cNvGrpSpPr>
            <a:grpSpLocks/>
          </p:cNvGrpSpPr>
          <p:nvPr/>
        </p:nvGrpSpPr>
        <p:grpSpPr bwMode="auto">
          <a:xfrm>
            <a:off x="2209800" y="3124200"/>
            <a:ext cx="4572000" cy="1371600"/>
            <a:chOff x="1392" y="1968"/>
            <a:chExt cx="2496" cy="624"/>
          </a:xfrm>
        </p:grpSpPr>
        <p:sp>
          <p:nvSpPr>
            <p:cNvPr id="1550341" name="Rectangle 5"/>
            <p:cNvSpPr>
              <a:spLocks noChangeArrowheads="1"/>
            </p:cNvSpPr>
            <p:nvPr/>
          </p:nvSpPr>
          <p:spPr bwMode="auto">
            <a:xfrm>
              <a:off x="1392" y="1968"/>
              <a:ext cx="2496" cy="624"/>
            </a:xfrm>
            <a:prstGeom prst="rect">
              <a:avLst/>
            </a:prstGeom>
            <a:solidFill>
              <a:srgbClr val="FFCC9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550342" name="Object 6"/>
            <p:cNvGraphicFramePr>
              <a:graphicFrameLocks noChangeAspect="1"/>
            </p:cNvGraphicFramePr>
            <p:nvPr/>
          </p:nvGraphicFramePr>
          <p:xfrm>
            <a:off x="1680" y="2016"/>
            <a:ext cx="1852" cy="5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0352" name="Equation" r:id="rId4" imgW="1549796" imgH="419497" progId="Equation.3">
                    <p:embed/>
                  </p:oleObj>
                </mc:Choice>
                <mc:Fallback>
                  <p:oleObj name="Equation" r:id="rId4" imgW="1549796" imgH="419497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80" y="2016"/>
                          <a:ext cx="1852" cy="50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rgbClr val="000000">
                                    <a:alpha val="74998"/>
                                  </a:srgb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5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Interesting Associations with </a:t>
            </a:r>
            <a:r>
              <a:rPr lang="ja-JP" altLang="en-US" sz="3200">
                <a:latin typeface="Arial"/>
              </a:rPr>
              <a:t>“</a:t>
            </a:r>
            <a:r>
              <a:rPr lang="en-US" sz="3200"/>
              <a:t>Doctor</a:t>
            </a:r>
            <a:r>
              <a:rPr lang="ja-JP" altLang="en-US" sz="3200">
                <a:latin typeface="Arial"/>
              </a:rPr>
              <a:t>”</a:t>
            </a:r>
            <a:r>
              <a:rPr lang="en-US" sz="3200"/>
              <a:t> </a:t>
            </a:r>
          </a:p>
        </p:txBody>
      </p:sp>
      <p:sp>
        <p:nvSpPr>
          <p:cNvPr id="1552387" name="Text Box 3"/>
          <p:cNvSpPr txBox="1">
            <a:spLocks noChangeArrowheads="1"/>
          </p:cNvSpPr>
          <p:nvPr/>
        </p:nvSpPr>
        <p:spPr bwMode="auto">
          <a:xfrm>
            <a:off x="2343150" y="976313"/>
            <a:ext cx="41544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/>
              <a:t>(AP Corpus, N=15 million, Church &amp; Hanks 89)</a:t>
            </a:r>
          </a:p>
        </p:txBody>
      </p:sp>
      <p:graphicFrame>
        <p:nvGraphicFramePr>
          <p:cNvPr id="1552388" name="Group 4"/>
          <p:cNvGraphicFramePr>
            <a:graphicFrameLocks noGrp="1"/>
          </p:cNvGraphicFramePr>
          <p:nvPr>
            <p:ph type="tbl" idx="1"/>
          </p:nvPr>
        </p:nvGraphicFramePr>
        <p:xfrm>
          <a:off x="420688" y="1581150"/>
          <a:ext cx="8229600" cy="4620768"/>
        </p:xfrm>
        <a:graphic>
          <a:graphicData uri="http://schemas.openxmlformats.org/drawingml/2006/table">
            <a:tbl>
              <a:tblPr/>
              <a:tblGrid>
                <a:gridCol w="1023937"/>
                <a:gridCol w="1069975"/>
                <a:gridCol w="1058863"/>
                <a:gridCol w="1768475"/>
                <a:gridCol w="982662"/>
                <a:gridCol w="2325688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I(x,y)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f(x,y)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73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9.0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8.9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8.7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275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honorary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examined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154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317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1407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dentists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nurses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treating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treat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bills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54434" name="Rectangle 2"/>
          <p:cNvSpPr>
            <a:spLocks noChangeArrowheads="1"/>
          </p:cNvSpPr>
          <p:nvPr/>
        </p:nvSpPr>
        <p:spPr bwMode="auto">
          <a:xfrm>
            <a:off x="4572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l"/>
            <a:endParaRPr lang="en-US" sz="3600">
              <a:solidFill>
                <a:srgbClr val="FFFFFF"/>
              </a:solidFill>
              <a:latin typeface="Futura Md BT" charset="0"/>
            </a:endParaRPr>
          </a:p>
        </p:txBody>
      </p:sp>
      <p:sp>
        <p:nvSpPr>
          <p:cNvPr id="1554435" name="Text Box 3"/>
          <p:cNvSpPr txBox="1">
            <a:spLocks noChangeArrowheads="1"/>
          </p:cNvSpPr>
          <p:nvPr/>
        </p:nvSpPr>
        <p:spPr bwMode="auto">
          <a:xfrm>
            <a:off x="533400" y="4419600"/>
            <a:ext cx="8307388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800">
                <a:latin typeface="Arial" charset="0"/>
              </a:rPr>
              <a:t>These associations were likely to happen because </a:t>
            </a:r>
          </a:p>
          <a:p>
            <a:pPr algn="l" eaLnBrk="0" hangingPunct="0"/>
            <a:r>
              <a:rPr lang="en-US" sz="2800">
                <a:latin typeface="Arial" charset="0"/>
              </a:rPr>
              <a:t>the non-doctor words shown here are very common</a:t>
            </a:r>
          </a:p>
          <a:p>
            <a:pPr algn="l" eaLnBrk="0" hangingPunct="0"/>
            <a:r>
              <a:rPr lang="en-US" sz="2800">
                <a:latin typeface="Arial" charset="0"/>
              </a:rPr>
              <a:t>and therefore likely to co-occur with any noun.</a:t>
            </a:r>
          </a:p>
        </p:txBody>
      </p:sp>
      <p:sp>
        <p:nvSpPr>
          <p:cNvPr id="15544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Un</a:t>
            </a:r>
            <a:r>
              <a:rPr lang="en-US" sz="3200">
                <a:solidFill>
                  <a:schemeClr val="hlink"/>
                </a:solidFill>
              </a:rPr>
              <a:t>-</a:t>
            </a:r>
            <a:r>
              <a:rPr lang="en-US" sz="3200"/>
              <a:t>Interesting Associations with </a:t>
            </a:r>
            <a:r>
              <a:rPr lang="ja-JP" altLang="en-US" sz="3200">
                <a:latin typeface="Arial"/>
              </a:rPr>
              <a:t>“</a:t>
            </a:r>
            <a:r>
              <a:rPr lang="en-US" sz="3200"/>
              <a:t>Doctor</a:t>
            </a:r>
            <a:r>
              <a:rPr lang="ja-JP" altLang="en-US" sz="3200">
                <a:latin typeface="Arial"/>
              </a:rPr>
              <a:t>”</a:t>
            </a:r>
            <a:endParaRPr lang="en-US" sz="3200"/>
          </a:p>
        </p:txBody>
      </p:sp>
      <p:graphicFrame>
        <p:nvGraphicFramePr>
          <p:cNvPr id="1554437" name="Group 5"/>
          <p:cNvGraphicFramePr>
            <a:graphicFrameLocks noGrp="1"/>
          </p:cNvGraphicFramePr>
          <p:nvPr/>
        </p:nvGraphicFramePr>
        <p:xfrm>
          <a:off x="303213" y="1397000"/>
          <a:ext cx="8432800" cy="2681414"/>
        </p:xfrm>
        <a:graphic>
          <a:graphicData uri="http://schemas.openxmlformats.org/drawingml/2006/table">
            <a:tbl>
              <a:tblPr/>
              <a:tblGrid>
                <a:gridCol w="1100137"/>
                <a:gridCol w="1119188"/>
                <a:gridCol w="1462087"/>
                <a:gridCol w="1387475"/>
                <a:gridCol w="1319213"/>
                <a:gridCol w="2044700"/>
              </a:tblGrid>
              <a:tr h="627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I(x,y)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f(x,y)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f(x)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f(y)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1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924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0.95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0.93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41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621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284690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84716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73785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1105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with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doctors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5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</a:t>
            </a:r>
          </a:p>
        </p:txBody>
      </p:sp>
      <p:sp>
        <p:nvSpPr>
          <p:cNvPr id="155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Once the text is in a form to match to the indexes then the fun begins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approach to use?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Boolean?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Extended Boolean?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Ranked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Fuzzy sets?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Vector?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Probabilistic?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Language Models? 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Neural nets?</a:t>
            </a:r>
          </a:p>
          <a:p>
            <a:pPr>
              <a:lnSpc>
                <a:spcPct val="90000"/>
              </a:lnSpc>
            </a:pPr>
            <a:r>
              <a:rPr lang="en-US" sz="2800"/>
              <a:t>Most of the next few weeks will be looking at these different approaches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58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Display and formatting</a:t>
            </a:r>
          </a:p>
        </p:txBody>
      </p:sp>
      <p:sp>
        <p:nvSpPr>
          <p:cNvPr id="15585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Have to present the the results to the user</a:t>
            </a:r>
          </a:p>
          <a:p>
            <a:r>
              <a:rPr lang="en-US"/>
              <a:t>Lots of different options here, mostly governed by </a:t>
            </a:r>
          </a:p>
          <a:p>
            <a:pPr lvl="1"/>
            <a:r>
              <a:rPr lang="en-US"/>
              <a:t>How the actual document is stored </a:t>
            </a:r>
          </a:p>
          <a:p>
            <a:pPr lvl="1"/>
            <a:r>
              <a:rPr lang="en-US"/>
              <a:t>And whether the full document or just the metadata about it is presented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Review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Elements of IR Systems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Collections, Queries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Text processing and </a:t>
            </a:r>
            <a:r>
              <a:rPr lang="en-US" dirty="0" err="1">
                <a:solidFill>
                  <a:schemeClr val="bg1">
                    <a:lumMod val="75000"/>
                  </a:schemeClr>
                </a:solidFill>
              </a:rPr>
              <a:t>Zipf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 distribution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Stemmers and Morphological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analysis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/>
              <a:t>Inverted file indexes 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IR Models - Introduction to the Boolean Model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51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Collections of Documents…</a:t>
            </a:r>
          </a:p>
        </p:txBody>
      </p:sp>
      <p:sp>
        <p:nvSpPr>
          <p:cNvPr id="1251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Documents</a:t>
            </a:r>
          </a:p>
          <a:p>
            <a:pPr lvl="1">
              <a:lnSpc>
                <a:spcPct val="90000"/>
              </a:lnSpc>
            </a:pPr>
            <a:r>
              <a:rPr lang="en-US"/>
              <a:t>A document is a representation of some aggregation of information, treated as a unit.</a:t>
            </a:r>
          </a:p>
          <a:p>
            <a:pPr>
              <a:lnSpc>
                <a:spcPct val="90000"/>
              </a:lnSpc>
            </a:pPr>
            <a:r>
              <a:rPr lang="en-US"/>
              <a:t>Collection</a:t>
            </a:r>
          </a:p>
          <a:p>
            <a:pPr lvl="1">
              <a:lnSpc>
                <a:spcPct val="90000"/>
              </a:lnSpc>
            </a:pPr>
            <a:r>
              <a:rPr lang="en-US"/>
              <a:t>A collection is some physical or logical aggregation of </a:t>
            </a:r>
            <a:r>
              <a:rPr lang="en-US" i="1"/>
              <a:t>documents</a:t>
            </a:r>
          </a:p>
          <a:p>
            <a:pPr>
              <a:lnSpc>
                <a:spcPct val="90000"/>
              </a:lnSpc>
            </a:pPr>
            <a:r>
              <a:rPr lang="en-US"/>
              <a:t>Let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take the simplest case, and say we are dealing with a computer file of plain ASCII text, where </a:t>
            </a:r>
            <a:r>
              <a:rPr lang="en-US" i="1"/>
              <a:t>each line</a:t>
            </a:r>
            <a:r>
              <a:rPr lang="en-US"/>
              <a:t> represents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UNIT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or document.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083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to do with terms…</a:t>
            </a:r>
          </a:p>
        </p:txBody>
      </p:sp>
      <p:sp>
        <p:nvSpPr>
          <p:cNvPr id="15083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Once terms have been extracted from the documents, they need to be stored in some way that lets you get back to documents that those terms came from</a:t>
            </a:r>
          </a:p>
          <a:p>
            <a:r>
              <a:rPr lang="en-US"/>
              <a:t>The most common index structure to do this in IR systems is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Inverted File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8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Boolean Implementation: Inverted Files</a:t>
            </a:r>
          </a:p>
        </p:txBody>
      </p:sp>
      <p:sp>
        <p:nvSpPr>
          <p:cNvPr id="148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will look at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Vector files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in detail later. But conceptually, an Inverted File is a vector file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inverted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so  that rows become columns and columns become rows</a:t>
            </a:r>
          </a:p>
          <a:p>
            <a:endParaRPr lang="en-US"/>
          </a:p>
        </p:txBody>
      </p:sp>
      <p:graphicFrame>
        <p:nvGraphicFramePr>
          <p:cNvPr id="1487876" name="Object 4"/>
          <p:cNvGraphicFramePr>
            <a:graphicFrameLocks noChangeAspect="1"/>
          </p:cNvGraphicFramePr>
          <p:nvPr/>
        </p:nvGraphicFramePr>
        <p:xfrm>
          <a:off x="914400" y="3733800"/>
          <a:ext cx="2227263" cy="258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7896" name="Worksheet" r:id="rId4" imgW="2901244" imgH="3375378" progId="Excel.Sheet.8">
                  <p:embed/>
                </p:oleObj>
              </mc:Choice>
              <mc:Fallback>
                <p:oleObj name="Worksheet" r:id="rId4" imgW="2901244" imgH="3375378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2227263" cy="258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87877" name="Object 5"/>
          <p:cNvGraphicFramePr>
            <a:graphicFrameLocks noChangeAspect="1"/>
          </p:cNvGraphicFramePr>
          <p:nvPr/>
        </p:nvGraphicFramePr>
        <p:xfrm>
          <a:off x="3429000" y="4114800"/>
          <a:ext cx="5492750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7897" name="Worksheet" r:id="rId6" imgW="6513689" imgH="1185334" progId="Excel.Sheet.8">
                  <p:embed/>
                </p:oleObj>
              </mc:Choice>
              <mc:Fallback>
                <p:oleObj name="Worksheet" r:id="rId6" imgW="6513689" imgH="1185334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14800"/>
                        <a:ext cx="5492750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8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Are Inverted Files Created</a:t>
            </a:r>
          </a:p>
        </p:txBody>
      </p:sp>
      <p:sp>
        <p:nvSpPr>
          <p:cNvPr id="148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6934200" cy="4953000"/>
          </a:xfrm>
        </p:spPr>
        <p:txBody>
          <a:bodyPr/>
          <a:lstStyle/>
          <a:p>
            <a:r>
              <a:rPr lang="en-US"/>
              <a:t>Documents are parsed to extract words (or stems) and these are saved with the Document ID.</a:t>
            </a:r>
          </a:p>
        </p:txBody>
      </p:sp>
      <p:sp>
        <p:nvSpPr>
          <p:cNvPr id="1489924" name="Rectangle 4"/>
          <p:cNvSpPr>
            <a:spLocks noChangeArrowheads="1"/>
          </p:cNvSpPr>
          <p:nvPr/>
        </p:nvSpPr>
        <p:spPr bwMode="auto">
          <a:xfrm>
            <a:off x="685800" y="4038600"/>
            <a:ext cx="2209800" cy="213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rgbClr val="FFFFFF"/>
                </a:solidFill>
              </a:rPr>
              <a:t>Now is the time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for all good men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to come to the aid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of their country</a:t>
            </a:r>
          </a:p>
        </p:txBody>
      </p:sp>
      <p:sp>
        <p:nvSpPr>
          <p:cNvPr id="1489925" name="Text Box 5"/>
          <p:cNvSpPr txBox="1">
            <a:spLocks noChangeArrowheads="1"/>
          </p:cNvSpPr>
          <p:nvPr/>
        </p:nvSpPr>
        <p:spPr bwMode="auto">
          <a:xfrm>
            <a:off x="1295400" y="35814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/>
              <a:t>Doc 1</a:t>
            </a:r>
          </a:p>
        </p:txBody>
      </p:sp>
      <p:sp>
        <p:nvSpPr>
          <p:cNvPr id="1489926" name="Rectangle 6"/>
          <p:cNvSpPr>
            <a:spLocks noChangeArrowheads="1"/>
          </p:cNvSpPr>
          <p:nvPr/>
        </p:nvSpPr>
        <p:spPr bwMode="auto">
          <a:xfrm>
            <a:off x="3124200" y="4038600"/>
            <a:ext cx="2362200" cy="2286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>
                <a:solidFill>
                  <a:srgbClr val="FFFFFF"/>
                </a:solidFill>
              </a:rPr>
              <a:t>It was a dark and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stormy night in 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the country 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manor. The time </a:t>
            </a:r>
          </a:p>
          <a:p>
            <a:pPr eaLnBrk="0" hangingPunct="0"/>
            <a:r>
              <a:rPr lang="en-US" sz="2400">
                <a:solidFill>
                  <a:srgbClr val="FFFFFF"/>
                </a:solidFill>
              </a:rPr>
              <a:t>was past midnight</a:t>
            </a:r>
          </a:p>
        </p:txBody>
      </p:sp>
      <p:sp>
        <p:nvSpPr>
          <p:cNvPr id="1489927" name="Text Box 7"/>
          <p:cNvSpPr txBox="1">
            <a:spLocks noChangeArrowheads="1"/>
          </p:cNvSpPr>
          <p:nvPr/>
        </p:nvSpPr>
        <p:spPr bwMode="auto">
          <a:xfrm>
            <a:off x="3886200" y="3581400"/>
            <a:ext cx="920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/>
              <a:t>Doc 2</a:t>
            </a:r>
          </a:p>
        </p:txBody>
      </p:sp>
      <p:graphicFrame>
        <p:nvGraphicFramePr>
          <p:cNvPr id="1489928" name="Object 8"/>
          <p:cNvGraphicFramePr>
            <a:graphicFrameLocks noChangeAspect="1"/>
          </p:cNvGraphicFramePr>
          <p:nvPr/>
        </p:nvGraphicFramePr>
        <p:xfrm>
          <a:off x="7391400" y="10668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9940" name="Worksheet" r:id="rId4" imgW="1456267" imgH="6355645" progId="Excel.Sheet.8">
                  <p:embed/>
                </p:oleObj>
              </mc:Choice>
              <mc:Fallback>
                <p:oleObj name="Worksheet" r:id="rId4" imgW="1456267" imgH="6355645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066800"/>
                        <a:ext cx="1223963" cy="535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9929" name="Line 9"/>
          <p:cNvSpPr>
            <a:spLocks noChangeShapeType="1"/>
          </p:cNvSpPr>
          <p:nvPr/>
        </p:nvSpPr>
        <p:spPr bwMode="auto">
          <a:xfrm>
            <a:off x="5562600" y="4876800"/>
            <a:ext cx="17526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89930" name="Rectangle 10"/>
          <p:cNvSpPr>
            <a:spLocks noChangeArrowheads="1"/>
          </p:cNvSpPr>
          <p:nvPr/>
        </p:nvSpPr>
        <p:spPr bwMode="auto">
          <a:xfrm>
            <a:off x="5943600" y="4419600"/>
            <a:ext cx="8382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</a:rPr>
              <a:t>Text</a:t>
            </a:r>
          </a:p>
          <a:p>
            <a:r>
              <a:rPr lang="en-US">
                <a:solidFill>
                  <a:schemeClr val="bg1"/>
                </a:solidFill>
              </a:rPr>
              <a:t>Proc</a:t>
            </a:r>
          </a:p>
          <a:p>
            <a:r>
              <a:rPr lang="en-US">
                <a:solidFill>
                  <a:schemeClr val="bg1"/>
                </a:solidFill>
              </a:rPr>
              <a:t>Steps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9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Inverted Files are Created</a:t>
            </a:r>
          </a:p>
        </p:txBody>
      </p:sp>
      <p:sp>
        <p:nvSpPr>
          <p:cNvPr id="149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5181600" cy="4953000"/>
          </a:xfrm>
        </p:spPr>
        <p:txBody>
          <a:bodyPr/>
          <a:lstStyle/>
          <a:p>
            <a:r>
              <a:rPr lang="en-US"/>
              <a:t>After all document have been parsed the inverted file is sorted </a:t>
            </a:r>
          </a:p>
        </p:txBody>
      </p:sp>
      <p:graphicFrame>
        <p:nvGraphicFramePr>
          <p:cNvPr id="1491972" name="Object 4"/>
          <p:cNvGraphicFramePr>
            <a:graphicFrameLocks noChangeAspect="1"/>
          </p:cNvGraphicFramePr>
          <p:nvPr/>
        </p:nvGraphicFramePr>
        <p:xfrm>
          <a:off x="7620000" y="10668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993" name="Worksheet" r:id="rId4" imgW="1456267" imgH="6355645" progId="Excel.Sheet.8">
                  <p:embed/>
                </p:oleObj>
              </mc:Choice>
              <mc:Fallback>
                <p:oleObj name="Worksheet" r:id="rId4" imgW="1456267" imgH="635564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1066800"/>
                        <a:ext cx="1223963" cy="535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1973" name="Object 5"/>
          <p:cNvGraphicFramePr>
            <a:graphicFrameLocks noChangeAspect="1"/>
          </p:cNvGraphicFramePr>
          <p:nvPr/>
        </p:nvGraphicFramePr>
        <p:xfrm>
          <a:off x="5791200" y="10668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994" name="Worksheet" r:id="rId6" imgW="1456267" imgH="6355645" progId="Excel.Sheet.8">
                  <p:embed/>
                </p:oleObj>
              </mc:Choice>
              <mc:Fallback>
                <p:oleObj name="Worksheet" r:id="rId6" imgW="1456267" imgH="635564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1066800"/>
                        <a:ext cx="1223963" cy="535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1974" name="Line 6"/>
          <p:cNvSpPr>
            <a:spLocks noChangeShapeType="1"/>
          </p:cNvSpPr>
          <p:nvPr/>
        </p:nvSpPr>
        <p:spPr bwMode="auto">
          <a:xfrm>
            <a:off x="7162800" y="3886200"/>
            <a:ext cx="381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9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Inverted Files are Created</a:t>
            </a:r>
          </a:p>
        </p:txBody>
      </p:sp>
      <p:sp>
        <p:nvSpPr>
          <p:cNvPr id="149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4114800" cy="4953000"/>
          </a:xfrm>
        </p:spPr>
        <p:txBody>
          <a:bodyPr/>
          <a:lstStyle/>
          <a:p>
            <a:r>
              <a:rPr lang="en-US"/>
              <a:t>Multiple term entries for a single document are merged and frequency information added</a:t>
            </a:r>
          </a:p>
        </p:txBody>
      </p:sp>
      <p:graphicFrame>
        <p:nvGraphicFramePr>
          <p:cNvPr id="1494020" name="Object 4"/>
          <p:cNvGraphicFramePr>
            <a:graphicFrameLocks noChangeAspect="1"/>
          </p:cNvGraphicFramePr>
          <p:nvPr/>
        </p:nvGraphicFramePr>
        <p:xfrm>
          <a:off x="7010400" y="1295400"/>
          <a:ext cx="1843088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041" name="Worksheet" r:id="rId4" imgW="2178756" imgH="5588000" progId="Excel.Sheet.8">
                  <p:embed/>
                </p:oleObj>
              </mc:Choice>
              <mc:Fallback>
                <p:oleObj name="Worksheet" r:id="rId4" imgW="2178756" imgH="5588000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295400"/>
                        <a:ext cx="1843088" cy="470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4021" name="Object 5"/>
          <p:cNvGraphicFramePr>
            <a:graphicFrameLocks noChangeAspect="1"/>
          </p:cNvGraphicFramePr>
          <p:nvPr/>
        </p:nvGraphicFramePr>
        <p:xfrm>
          <a:off x="4724400" y="1066800"/>
          <a:ext cx="1223963" cy="535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4042" name="Worksheet" r:id="rId6" imgW="1456267" imgH="6355645" progId="Excel.Sheet.8">
                  <p:embed/>
                </p:oleObj>
              </mc:Choice>
              <mc:Fallback>
                <p:oleObj name="Worksheet" r:id="rId6" imgW="1456267" imgH="6355645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066800"/>
                        <a:ext cx="1223963" cy="535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4022" name="Line 6"/>
          <p:cNvSpPr>
            <a:spLocks noChangeShapeType="1"/>
          </p:cNvSpPr>
          <p:nvPr/>
        </p:nvSpPr>
        <p:spPr bwMode="auto">
          <a:xfrm>
            <a:off x="6172200" y="3657600"/>
            <a:ext cx="68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4960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Files</a:t>
            </a:r>
          </a:p>
        </p:txBody>
      </p:sp>
      <p:sp>
        <p:nvSpPr>
          <p:cNvPr id="14960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9525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file is </a:t>
            </a:r>
            <a:r>
              <a:rPr lang="en-US" dirty="0" smtClean="0"/>
              <a:t>commonly </a:t>
            </a:r>
            <a:r>
              <a:rPr lang="en-US" dirty="0"/>
              <a:t>split into a Dictionary and a Postings file</a:t>
            </a:r>
          </a:p>
        </p:txBody>
      </p:sp>
      <p:graphicFrame>
        <p:nvGraphicFramePr>
          <p:cNvPr id="1496068" name="Object 1028"/>
          <p:cNvGraphicFramePr>
            <a:graphicFrameLocks noChangeAspect="1"/>
          </p:cNvGraphicFramePr>
          <p:nvPr/>
        </p:nvGraphicFramePr>
        <p:xfrm>
          <a:off x="1066800" y="2209800"/>
          <a:ext cx="1643063" cy="419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24" name="Worksheet" r:id="rId4" imgW="2178756" imgH="5588000" progId="Excel.Sheet.8">
                  <p:embed/>
                </p:oleObj>
              </mc:Choice>
              <mc:Fallback>
                <p:oleObj name="Worksheet" r:id="rId4" imgW="2178756" imgH="5588000" progId="Excel.Sheet.8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209800"/>
                        <a:ext cx="1643063" cy="419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6069" name="Object 1029"/>
          <p:cNvGraphicFramePr>
            <a:graphicFrameLocks noChangeAspect="1"/>
          </p:cNvGraphicFramePr>
          <p:nvPr/>
        </p:nvGraphicFramePr>
        <p:xfrm>
          <a:off x="6902450" y="1806575"/>
          <a:ext cx="1223963" cy="470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25" name="Worksheet" r:id="rId6" imgW="1456267" imgH="5588000" progId="Excel.Sheet.8">
                  <p:embed/>
                </p:oleObj>
              </mc:Choice>
              <mc:Fallback>
                <p:oleObj name="Worksheet" r:id="rId6" imgW="1456267" imgH="5588000" progId="Excel.Sheet.8">
                  <p:embed/>
                  <p:pic>
                    <p:nvPicPr>
                      <p:cNvPr id="0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1806575"/>
                        <a:ext cx="1223963" cy="4700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96070" name="Object 1030"/>
          <p:cNvGraphicFramePr>
            <a:graphicFrameLocks noChangeAspect="1"/>
          </p:cNvGraphicFramePr>
          <p:nvPr/>
        </p:nvGraphicFramePr>
        <p:xfrm>
          <a:off x="3649663" y="1828800"/>
          <a:ext cx="1843087" cy="421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6126" name="Worksheet" r:id="rId8" imgW="2178756" imgH="5012267" progId="Excel.Sheet.8">
                  <p:embed/>
                </p:oleObj>
              </mc:Choice>
              <mc:Fallback>
                <p:oleObj name="Worksheet" r:id="rId8" imgW="2178756" imgH="5012267" progId="Excel.Sheet.8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9663" y="1828800"/>
                        <a:ext cx="1843087" cy="421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6071" name="Line 1031"/>
          <p:cNvSpPr>
            <a:spLocks noChangeShapeType="1"/>
          </p:cNvSpPr>
          <p:nvPr/>
        </p:nvSpPr>
        <p:spPr bwMode="auto">
          <a:xfrm flipV="1">
            <a:off x="5562600" y="20574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2" name="Line 1032"/>
          <p:cNvSpPr>
            <a:spLocks noChangeShapeType="1"/>
          </p:cNvSpPr>
          <p:nvPr/>
        </p:nvSpPr>
        <p:spPr bwMode="auto">
          <a:xfrm flipV="1">
            <a:off x="5562600" y="22098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3" name="Line 1033"/>
          <p:cNvSpPr>
            <a:spLocks noChangeShapeType="1"/>
          </p:cNvSpPr>
          <p:nvPr/>
        </p:nvSpPr>
        <p:spPr bwMode="auto">
          <a:xfrm flipV="1">
            <a:off x="5562600" y="2362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4" name="Line 1034"/>
          <p:cNvSpPr>
            <a:spLocks noChangeShapeType="1"/>
          </p:cNvSpPr>
          <p:nvPr/>
        </p:nvSpPr>
        <p:spPr bwMode="auto">
          <a:xfrm flipV="1">
            <a:off x="5562600" y="25146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5" name="Line 1035"/>
          <p:cNvSpPr>
            <a:spLocks noChangeShapeType="1"/>
          </p:cNvSpPr>
          <p:nvPr/>
        </p:nvSpPr>
        <p:spPr bwMode="auto">
          <a:xfrm flipV="1">
            <a:off x="5562600" y="2667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6" name="Line 1036"/>
          <p:cNvSpPr>
            <a:spLocks noChangeShapeType="1"/>
          </p:cNvSpPr>
          <p:nvPr/>
        </p:nvSpPr>
        <p:spPr bwMode="auto">
          <a:xfrm flipV="1">
            <a:off x="5562600" y="28194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7" name="Line 1037"/>
          <p:cNvSpPr>
            <a:spLocks noChangeShapeType="1"/>
          </p:cNvSpPr>
          <p:nvPr/>
        </p:nvSpPr>
        <p:spPr bwMode="auto">
          <a:xfrm>
            <a:off x="5562600" y="30480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8" name="Line 1038"/>
          <p:cNvSpPr>
            <a:spLocks noChangeShapeType="1"/>
          </p:cNvSpPr>
          <p:nvPr/>
        </p:nvSpPr>
        <p:spPr bwMode="auto">
          <a:xfrm>
            <a:off x="5562600" y="32004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79" name="Line 1039"/>
          <p:cNvSpPr>
            <a:spLocks noChangeShapeType="1"/>
          </p:cNvSpPr>
          <p:nvPr/>
        </p:nvSpPr>
        <p:spPr bwMode="auto">
          <a:xfrm>
            <a:off x="5562600" y="33528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0" name="Line 1040"/>
          <p:cNvSpPr>
            <a:spLocks noChangeShapeType="1"/>
          </p:cNvSpPr>
          <p:nvPr/>
        </p:nvSpPr>
        <p:spPr bwMode="auto">
          <a:xfrm>
            <a:off x="5562600" y="3505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1" name="Line 1041"/>
          <p:cNvSpPr>
            <a:spLocks noChangeShapeType="1"/>
          </p:cNvSpPr>
          <p:nvPr/>
        </p:nvSpPr>
        <p:spPr bwMode="auto">
          <a:xfrm>
            <a:off x="5562600" y="3657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2" name="Line 1042"/>
          <p:cNvSpPr>
            <a:spLocks noChangeShapeType="1"/>
          </p:cNvSpPr>
          <p:nvPr/>
        </p:nvSpPr>
        <p:spPr bwMode="auto">
          <a:xfrm>
            <a:off x="5562600" y="38862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3" name="Line 1043"/>
          <p:cNvSpPr>
            <a:spLocks noChangeShapeType="1"/>
          </p:cNvSpPr>
          <p:nvPr/>
        </p:nvSpPr>
        <p:spPr bwMode="auto">
          <a:xfrm>
            <a:off x="5562600" y="40386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4" name="Line 1044"/>
          <p:cNvSpPr>
            <a:spLocks noChangeShapeType="1"/>
          </p:cNvSpPr>
          <p:nvPr/>
        </p:nvSpPr>
        <p:spPr bwMode="auto">
          <a:xfrm>
            <a:off x="5562600" y="41910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5" name="Line 1045"/>
          <p:cNvSpPr>
            <a:spLocks noChangeShapeType="1"/>
          </p:cNvSpPr>
          <p:nvPr/>
        </p:nvSpPr>
        <p:spPr bwMode="auto">
          <a:xfrm>
            <a:off x="5562600" y="43434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6" name="Line 1046"/>
          <p:cNvSpPr>
            <a:spLocks noChangeShapeType="1"/>
          </p:cNvSpPr>
          <p:nvPr/>
        </p:nvSpPr>
        <p:spPr bwMode="auto">
          <a:xfrm>
            <a:off x="5562600" y="44958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7" name="Line 1047"/>
          <p:cNvSpPr>
            <a:spLocks noChangeShapeType="1"/>
          </p:cNvSpPr>
          <p:nvPr/>
        </p:nvSpPr>
        <p:spPr bwMode="auto">
          <a:xfrm>
            <a:off x="5562600" y="46482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8" name="Line 1048"/>
          <p:cNvSpPr>
            <a:spLocks noChangeShapeType="1"/>
          </p:cNvSpPr>
          <p:nvPr/>
        </p:nvSpPr>
        <p:spPr bwMode="auto">
          <a:xfrm>
            <a:off x="5562600" y="4800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89" name="Line 1049"/>
          <p:cNvSpPr>
            <a:spLocks noChangeShapeType="1"/>
          </p:cNvSpPr>
          <p:nvPr/>
        </p:nvSpPr>
        <p:spPr bwMode="auto">
          <a:xfrm>
            <a:off x="5562600" y="50292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0" name="Line 1050"/>
          <p:cNvSpPr>
            <a:spLocks noChangeShapeType="1"/>
          </p:cNvSpPr>
          <p:nvPr/>
        </p:nvSpPr>
        <p:spPr bwMode="auto">
          <a:xfrm>
            <a:off x="5562600" y="51816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1" name="Line 1051"/>
          <p:cNvSpPr>
            <a:spLocks noChangeShapeType="1"/>
          </p:cNvSpPr>
          <p:nvPr/>
        </p:nvSpPr>
        <p:spPr bwMode="auto">
          <a:xfrm>
            <a:off x="5562600" y="5334000"/>
            <a:ext cx="1295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2" name="Line 1052"/>
          <p:cNvSpPr>
            <a:spLocks noChangeShapeType="1"/>
          </p:cNvSpPr>
          <p:nvPr/>
        </p:nvSpPr>
        <p:spPr bwMode="auto">
          <a:xfrm>
            <a:off x="5562600" y="54864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3" name="Line 1053"/>
          <p:cNvSpPr>
            <a:spLocks noChangeShapeType="1"/>
          </p:cNvSpPr>
          <p:nvPr/>
        </p:nvSpPr>
        <p:spPr bwMode="auto">
          <a:xfrm>
            <a:off x="5562600" y="56388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4" name="Line 1054"/>
          <p:cNvSpPr>
            <a:spLocks noChangeShapeType="1"/>
          </p:cNvSpPr>
          <p:nvPr/>
        </p:nvSpPr>
        <p:spPr bwMode="auto">
          <a:xfrm>
            <a:off x="5562600" y="57912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5" name="Line 1055"/>
          <p:cNvSpPr>
            <a:spLocks noChangeShapeType="1"/>
          </p:cNvSpPr>
          <p:nvPr/>
        </p:nvSpPr>
        <p:spPr bwMode="auto">
          <a:xfrm>
            <a:off x="5562600" y="59436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96096" name="Line 1056"/>
          <p:cNvSpPr>
            <a:spLocks noChangeShapeType="1"/>
          </p:cNvSpPr>
          <p:nvPr/>
        </p:nvSpPr>
        <p:spPr bwMode="auto">
          <a:xfrm>
            <a:off x="3048000" y="3733800"/>
            <a:ext cx="5334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00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Files</a:t>
            </a:r>
          </a:p>
        </p:txBody>
      </p:sp>
      <p:sp>
        <p:nvSpPr>
          <p:cNvPr id="150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Lots of alternative implementations </a:t>
            </a:r>
          </a:p>
          <a:p>
            <a:pPr lvl="1"/>
            <a:r>
              <a:rPr lang="en-US"/>
              <a:t>E.g.: Cheshire builds within-document frequency using a hash table during document parsing. Then Document IDs and frequency info are stored in a BerkeleyDB B-tree index keyed by the term.</a:t>
            </a:r>
            <a:endParaRPr lang="en-US" sz="32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0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Btree (conceptual)</a:t>
            </a:r>
          </a:p>
        </p:txBody>
      </p:sp>
      <p:grpSp>
        <p:nvGrpSpPr>
          <p:cNvPr id="1502211" name="Group 3"/>
          <p:cNvGrpSpPr>
            <a:grpSpLocks/>
          </p:cNvGrpSpPr>
          <p:nvPr/>
        </p:nvGrpSpPr>
        <p:grpSpPr bwMode="auto">
          <a:xfrm>
            <a:off x="381000" y="1676400"/>
            <a:ext cx="8382000" cy="4495800"/>
            <a:chOff x="96" y="1248"/>
            <a:chExt cx="5280" cy="2832"/>
          </a:xfrm>
        </p:grpSpPr>
        <p:sp>
          <p:nvSpPr>
            <p:cNvPr id="1502212" name="Rectangle 4"/>
            <p:cNvSpPr>
              <a:spLocks noChangeArrowheads="1"/>
            </p:cNvSpPr>
            <p:nvPr/>
          </p:nvSpPr>
          <p:spPr bwMode="auto">
            <a:xfrm>
              <a:off x="144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B    | |    D   | |   F |</a:t>
              </a:r>
            </a:p>
          </p:txBody>
        </p:sp>
        <p:sp>
          <p:nvSpPr>
            <p:cNvPr id="1502213" name="Rectangle 5"/>
            <p:cNvSpPr>
              <a:spLocks noChangeArrowheads="1"/>
            </p:cNvSpPr>
            <p:nvPr/>
          </p:nvSpPr>
          <p:spPr bwMode="auto">
            <a:xfrm>
              <a:off x="96" y="302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Aces</a:t>
              </a:r>
            </a:p>
            <a:p>
              <a:pPr eaLnBrk="0" hangingPunct="0"/>
              <a:r>
                <a:rPr lang="en-US" sz="2400"/>
                <a:t>Boilers</a:t>
              </a:r>
            </a:p>
            <a:p>
              <a:pPr eaLnBrk="0" hangingPunct="0"/>
              <a:r>
                <a:rPr lang="en-US" sz="2400"/>
                <a:t>Cars</a:t>
              </a:r>
            </a:p>
          </p:txBody>
        </p:sp>
        <p:sp>
          <p:nvSpPr>
            <p:cNvPr id="1502214" name="Rectangle 6"/>
            <p:cNvSpPr>
              <a:spLocks noChangeArrowheads="1"/>
            </p:cNvSpPr>
            <p:nvPr/>
          </p:nvSpPr>
          <p:spPr bwMode="auto">
            <a:xfrm>
              <a:off x="2064" y="1248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F    | |    P   | |   Z |</a:t>
              </a:r>
            </a:p>
          </p:txBody>
        </p:sp>
        <p:sp>
          <p:nvSpPr>
            <p:cNvPr id="1502215" name="Rectangle 7"/>
            <p:cNvSpPr>
              <a:spLocks noChangeArrowheads="1"/>
            </p:cNvSpPr>
            <p:nvPr/>
          </p:nvSpPr>
          <p:spPr bwMode="auto">
            <a:xfrm>
              <a:off x="3888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R   | |    S   | |   Z |</a:t>
              </a:r>
            </a:p>
          </p:txBody>
        </p:sp>
        <p:sp>
          <p:nvSpPr>
            <p:cNvPr id="1502216" name="Rectangle 8"/>
            <p:cNvSpPr>
              <a:spLocks noChangeArrowheads="1"/>
            </p:cNvSpPr>
            <p:nvPr/>
          </p:nvSpPr>
          <p:spPr bwMode="auto">
            <a:xfrm>
              <a:off x="2064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H  | |    L   | |   P |</a:t>
              </a:r>
            </a:p>
          </p:txBody>
        </p:sp>
        <p:sp>
          <p:nvSpPr>
            <p:cNvPr id="1502217" name="Rectangle 9"/>
            <p:cNvSpPr>
              <a:spLocks noChangeArrowheads="1"/>
            </p:cNvSpPr>
            <p:nvPr/>
          </p:nvSpPr>
          <p:spPr bwMode="auto">
            <a:xfrm>
              <a:off x="672" y="254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Devils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2218" name="Rectangle 10"/>
            <p:cNvSpPr>
              <a:spLocks noChangeArrowheads="1"/>
            </p:cNvSpPr>
            <p:nvPr/>
          </p:nvSpPr>
          <p:spPr bwMode="auto">
            <a:xfrm>
              <a:off x="3168" y="278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Minors</a:t>
              </a:r>
            </a:p>
            <a:p>
              <a:pPr eaLnBrk="0" hangingPunct="0"/>
              <a:r>
                <a:rPr lang="en-US" sz="2400"/>
                <a:t>Panthers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2219" name="Rectangle 11"/>
            <p:cNvSpPr>
              <a:spLocks noChangeArrowheads="1"/>
            </p:cNvSpPr>
            <p:nvPr/>
          </p:nvSpPr>
          <p:spPr bwMode="auto">
            <a:xfrm>
              <a:off x="4416" y="2832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Seminoles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2220" name="Line 12"/>
            <p:cNvSpPr>
              <a:spLocks noChangeShapeType="1"/>
            </p:cNvSpPr>
            <p:nvPr/>
          </p:nvSpPr>
          <p:spPr bwMode="auto">
            <a:xfrm>
              <a:off x="2496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1" name="Line 13"/>
            <p:cNvSpPr>
              <a:spLocks noChangeShapeType="1"/>
            </p:cNvSpPr>
            <p:nvPr/>
          </p:nvSpPr>
          <p:spPr bwMode="auto">
            <a:xfrm flipH="1">
              <a:off x="336" y="1680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2" name="Line 14"/>
            <p:cNvSpPr>
              <a:spLocks noChangeShapeType="1"/>
            </p:cNvSpPr>
            <p:nvPr/>
          </p:nvSpPr>
          <p:spPr bwMode="auto">
            <a:xfrm>
              <a:off x="336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3" name="Line 15"/>
            <p:cNvSpPr>
              <a:spLocks noChangeShapeType="1"/>
            </p:cNvSpPr>
            <p:nvPr/>
          </p:nvSpPr>
          <p:spPr bwMode="auto">
            <a:xfrm>
              <a:off x="336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4" name="Line 16"/>
            <p:cNvSpPr>
              <a:spLocks noChangeShapeType="1"/>
            </p:cNvSpPr>
            <p:nvPr/>
          </p:nvSpPr>
          <p:spPr bwMode="auto">
            <a:xfrm>
              <a:off x="3072" y="14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5" name="Line 17"/>
            <p:cNvSpPr>
              <a:spLocks noChangeShapeType="1"/>
            </p:cNvSpPr>
            <p:nvPr/>
          </p:nvSpPr>
          <p:spPr bwMode="auto">
            <a:xfrm flipH="1">
              <a:off x="2256" y="17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6" name="Line 18"/>
            <p:cNvSpPr>
              <a:spLocks noChangeShapeType="1"/>
            </p:cNvSpPr>
            <p:nvPr/>
          </p:nvSpPr>
          <p:spPr bwMode="auto">
            <a:xfrm>
              <a:off x="2256" y="17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7" name="Line 19"/>
            <p:cNvSpPr>
              <a:spLocks noChangeShapeType="1"/>
            </p:cNvSpPr>
            <p:nvPr/>
          </p:nvSpPr>
          <p:spPr bwMode="auto">
            <a:xfrm>
              <a:off x="3504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8" name="Line 20"/>
            <p:cNvSpPr>
              <a:spLocks noChangeShapeType="1"/>
            </p:cNvSpPr>
            <p:nvPr/>
          </p:nvSpPr>
          <p:spPr bwMode="auto">
            <a:xfrm>
              <a:off x="3504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29" name="Line 21"/>
            <p:cNvSpPr>
              <a:spLocks noChangeShapeType="1"/>
            </p:cNvSpPr>
            <p:nvPr/>
          </p:nvSpPr>
          <p:spPr bwMode="auto">
            <a:xfrm>
              <a:off x="408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0" name="Rectangle 22"/>
            <p:cNvSpPr>
              <a:spLocks noChangeArrowheads="1"/>
            </p:cNvSpPr>
            <p:nvPr/>
          </p:nvSpPr>
          <p:spPr bwMode="auto">
            <a:xfrm>
              <a:off x="1104" y="3072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Flyers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2231" name="Rectangle 23"/>
            <p:cNvSpPr>
              <a:spLocks noChangeArrowheads="1"/>
            </p:cNvSpPr>
            <p:nvPr/>
          </p:nvSpPr>
          <p:spPr bwMode="auto">
            <a:xfrm>
              <a:off x="2112" y="278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Hawkeyes</a:t>
              </a:r>
            </a:p>
            <a:p>
              <a:pPr eaLnBrk="0" hangingPunct="0"/>
              <a:r>
                <a:rPr lang="en-US" sz="2400"/>
                <a:t>Hoosiers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2232" name="Line 24"/>
            <p:cNvSpPr>
              <a:spLocks noChangeShapeType="1"/>
            </p:cNvSpPr>
            <p:nvPr/>
          </p:nvSpPr>
          <p:spPr bwMode="auto">
            <a:xfrm>
              <a:off x="576" y="216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3" name="Line 25"/>
            <p:cNvSpPr>
              <a:spLocks noChangeShapeType="1"/>
            </p:cNvSpPr>
            <p:nvPr/>
          </p:nvSpPr>
          <p:spPr bwMode="auto">
            <a:xfrm>
              <a:off x="1200" y="21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4" name="Line 26"/>
            <p:cNvSpPr>
              <a:spLocks noChangeShapeType="1"/>
            </p:cNvSpPr>
            <p:nvPr/>
          </p:nvSpPr>
          <p:spPr bwMode="auto">
            <a:xfrm>
              <a:off x="1584" y="211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5" name="Line 27"/>
            <p:cNvSpPr>
              <a:spLocks noChangeShapeType="1"/>
            </p:cNvSpPr>
            <p:nvPr/>
          </p:nvSpPr>
          <p:spPr bwMode="auto">
            <a:xfrm>
              <a:off x="2448" y="211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6" name="Line 28"/>
            <p:cNvSpPr>
              <a:spLocks noChangeShapeType="1"/>
            </p:cNvSpPr>
            <p:nvPr/>
          </p:nvSpPr>
          <p:spPr bwMode="auto">
            <a:xfrm>
              <a:off x="3024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7" name="Line 29"/>
            <p:cNvSpPr>
              <a:spLocks noChangeShapeType="1"/>
            </p:cNvSpPr>
            <p:nvPr/>
          </p:nvSpPr>
          <p:spPr bwMode="auto">
            <a:xfrm>
              <a:off x="3504" y="206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8" name="Line 30"/>
            <p:cNvSpPr>
              <a:spLocks noChangeShapeType="1"/>
            </p:cNvSpPr>
            <p:nvPr/>
          </p:nvSpPr>
          <p:spPr bwMode="auto">
            <a:xfrm>
              <a:off x="4320" y="21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39" name="Line 31"/>
            <p:cNvSpPr>
              <a:spLocks noChangeShapeType="1"/>
            </p:cNvSpPr>
            <p:nvPr/>
          </p:nvSpPr>
          <p:spPr bwMode="auto">
            <a:xfrm>
              <a:off x="4896" y="21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2240" name="Line 32"/>
            <p:cNvSpPr>
              <a:spLocks noChangeShapeType="1"/>
            </p:cNvSpPr>
            <p:nvPr/>
          </p:nvSpPr>
          <p:spPr bwMode="auto">
            <a:xfrm>
              <a:off x="5328" y="211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0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Btree with Postings</a:t>
            </a:r>
          </a:p>
        </p:txBody>
      </p:sp>
      <p:grpSp>
        <p:nvGrpSpPr>
          <p:cNvPr id="1504259" name="Group 3"/>
          <p:cNvGrpSpPr>
            <a:grpSpLocks/>
          </p:cNvGrpSpPr>
          <p:nvPr/>
        </p:nvGrpSpPr>
        <p:grpSpPr bwMode="auto">
          <a:xfrm>
            <a:off x="457200" y="1295400"/>
            <a:ext cx="8229600" cy="3886200"/>
            <a:chOff x="96" y="1248"/>
            <a:chExt cx="5280" cy="2832"/>
          </a:xfrm>
        </p:grpSpPr>
        <p:sp>
          <p:nvSpPr>
            <p:cNvPr id="1504260" name="Rectangle 4"/>
            <p:cNvSpPr>
              <a:spLocks noChangeArrowheads="1"/>
            </p:cNvSpPr>
            <p:nvPr/>
          </p:nvSpPr>
          <p:spPr bwMode="auto">
            <a:xfrm>
              <a:off x="144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B    | |    D   | |   F |</a:t>
              </a:r>
            </a:p>
          </p:txBody>
        </p:sp>
        <p:sp>
          <p:nvSpPr>
            <p:cNvPr id="1504261" name="Rectangle 5"/>
            <p:cNvSpPr>
              <a:spLocks noChangeArrowheads="1"/>
            </p:cNvSpPr>
            <p:nvPr/>
          </p:nvSpPr>
          <p:spPr bwMode="auto">
            <a:xfrm>
              <a:off x="96" y="302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Aces</a:t>
              </a:r>
            </a:p>
            <a:p>
              <a:pPr eaLnBrk="0" hangingPunct="0"/>
              <a:r>
                <a:rPr lang="en-US" sz="2400"/>
                <a:t>Boilers</a:t>
              </a:r>
            </a:p>
            <a:p>
              <a:pPr eaLnBrk="0" hangingPunct="0"/>
              <a:r>
                <a:rPr lang="en-US" sz="2400"/>
                <a:t>Cars</a:t>
              </a:r>
            </a:p>
          </p:txBody>
        </p:sp>
        <p:sp>
          <p:nvSpPr>
            <p:cNvPr id="1504262" name="Rectangle 6"/>
            <p:cNvSpPr>
              <a:spLocks noChangeArrowheads="1"/>
            </p:cNvSpPr>
            <p:nvPr/>
          </p:nvSpPr>
          <p:spPr bwMode="auto">
            <a:xfrm>
              <a:off x="2064" y="1248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F    | |    P   | |   Z |</a:t>
              </a:r>
            </a:p>
          </p:txBody>
        </p:sp>
        <p:sp>
          <p:nvSpPr>
            <p:cNvPr id="1504263" name="Rectangle 7"/>
            <p:cNvSpPr>
              <a:spLocks noChangeArrowheads="1"/>
            </p:cNvSpPr>
            <p:nvPr/>
          </p:nvSpPr>
          <p:spPr bwMode="auto">
            <a:xfrm>
              <a:off x="3888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R   | |    S   | |   Z |</a:t>
              </a:r>
            </a:p>
          </p:txBody>
        </p:sp>
        <p:sp>
          <p:nvSpPr>
            <p:cNvPr id="1504264" name="Rectangle 8"/>
            <p:cNvSpPr>
              <a:spLocks noChangeArrowheads="1"/>
            </p:cNvSpPr>
            <p:nvPr/>
          </p:nvSpPr>
          <p:spPr bwMode="auto">
            <a:xfrm>
              <a:off x="2064" y="1920"/>
              <a:ext cx="14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H  | |    L   | |   P |</a:t>
              </a:r>
            </a:p>
          </p:txBody>
        </p:sp>
        <p:sp>
          <p:nvSpPr>
            <p:cNvPr id="1504265" name="Rectangle 9"/>
            <p:cNvSpPr>
              <a:spLocks noChangeArrowheads="1"/>
            </p:cNvSpPr>
            <p:nvPr/>
          </p:nvSpPr>
          <p:spPr bwMode="auto">
            <a:xfrm>
              <a:off x="672" y="254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Devils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4266" name="Rectangle 10"/>
            <p:cNvSpPr>
              <a:spLocks noChangeArrowheads="1"/>
            </p:cNvSpPr>
            <p:nvPr/>
          </p:nvSpPr>
          <p:spPr bwMode="auto">
            <a:xfrm>
              <a:off x="3168" y="278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Minors</a:t>
              </a:r>
            </a:p>
            <a:p>
              <a:pPr eaLnBrk="0" hangingPunct="0"/>
              <a:r>
                <a:rPr lang="en-US" sz="2400"/>
                <a:t>Panthers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4267" name="Rectangle 11"/>
            <p:cNvSpPr>
              <a:spLocks noChangeArrowheads="1"/>
            </p:cNvSpPr>
            <p:nvPr/>
          </p:nvSpPr>
          <p:spPr bwMode="auto">
            <a:xfrm>
              <a:off x="4416" y="2832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Seminoles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4268" name="Line 12"/>
            <p:cNvSpPr>
              <a:spLocks noChangeShapeType="1"/>
            </p:cNvSpPr>
            <p:nvPr/>
          </p:nvSpPr>
          <p:spPr bwMode="auto">
            <a:xfrm>
              <a:off x="2496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69" name="Line 13"/>
            <p:cNvSpPr>
              <a:spLocks noChangeShapeType="1"/>
            </p:cNvSpPr>
            <p:nvPr/>
          </p:nvSpPr>
          <p:spPr bwMode="auto">
            <a:xfrm flipH="1">
              <a:off x="336" y="1680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0" name="Line 14"/>
            <p:cNvSpPr>
              <a:spLocks noChangeShapeType="1"/>
            </p:cNvSpPr>
            <p:nvPr/>
          </p:nvSpPr>
          <p:spPr bwMode="auto">
            <a:xfrm>
              <a:off x="336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1" name="Line 15"/>
            <p:cNvSpPr>
              <a:spLocks noChangeShapeType="1"/>
            </p:cNvSpPr>
            <p:nvPr/>
          </p:nvSpPr>
          <p:spPr bwMode="auto">
            <a:xfrm>
              <a:off x="336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2" name="Line 16"/>
            <p:cNvSpPr>
              <a:spLocks noChangeShapeType="1"/>
            </p:cNvSpPr>
            <p:nvPr/>
          </p:nvSpPr>
          <p:spPr bwMode="auto">
            <a:xfrm>
              <a:off x="3072" y="148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3" name="Line 17"/>
            <p:cNvSpPr>
              <a:spLocks noChangeShapeType="1"/>
            </p:cNvSpPr>
            <p:nvPr/>
          </p:nvSpPr>
          <p:spPr bwMode="auto">
            <a:xfrm flipH="1">
              <a:off x="2256" y="1776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4" name="Line 18"/>
            <p:cNvSpPr>
              <a:spLocks noChangeShapeType="1"/>
            </p:cNvSpPr>
            <p:nvPr/>
          </p:nvSpPr>
          <p:spPr bwMode="auto">
            <a:xfrm>
              <a:off x="2256" y="17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5" name="Line 19"/>
            <p:cNvSpPr>
              <a:spLocks noChangeShapeType="1"/>
            </p:cNvSpPr>
            <p:nvPr/>
          </p:nvSpPr>
          <p:spPr bwMode="auto">
            <a:xfrm>
              <a:off x="3504" y="1488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6" name="Line 20"/>
            <p:cNvSpPr>
              <a:spLocks noChangeShapeType="1"/>
            </p:cNvSpPr>
            <p:nvPr/>
          </p:nvSpPr>
          <p:spPr bwMode="auto">
            <a:xfrm>
              <a:off x="3504" y="1680"/>
              <a:ext cx="5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7" name="Line 21"/>
            <p:cNvSpPr>
              <a:spLocks noChangeShapeType="1"/>
            </p:cNvSpPr>
            <p:nvPr/>
          </p:nvSpPr>
          <p:spPr bwMode="auto">
            <a:xfrm>
              <a:off x="4080" y="1680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78" name="Rectangle 22"/>
            <p:cNvSpPr>
              <a:spLocks noChangeArrowheads="1"/>
            </p:cNvSpPr>
            <p:nvPr/>
          </p:nvSpPr>
          <p:spPr bwMode="auto">
            <a:xfrm>
              <a:off x="1104" y="3072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Flyers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4279" name="Rectangle 23"/>
            <p:cNvSpPr>
              <a:spLocks noChangeArrowheads="1"/>
            </p:cNvSpPr>
            <p:nvPr/>
          </p:nvSpPr>
          <p:spPr bwMode="auto">
            <a:xfrm>
              <a:off x="2112" y="2784"/>
              <a:ext cx="768" cy="100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r>
                <a:rPr lang="en-US" sz="2400"/>
                <a:t>Hawkeyes</a:t>
              </a:r>
            </a:p>
            <a:p>
              <a:pPr eaLnBrk="0" hangingPunct="0"/>
              <a:r>
                <a:rPr lang="en-US" sz="2400"/>
                <a:t>Hoosiers</a:t>
              </a:r>
            </a:p>
            <a:p>
              <a:pPr eaLnBrk="0" hangingPunct="0"/>
              <a:endParaRPr lang="en-US" sz="2400"/>
            </a:p>
            <a:p>
              <a:pPr eaLnBrk="0" hangingPunct="0"/>
              <a:endParaRPr lang="en-US" sz="2400"/>
            </a:p>
          </p:txBody>
        </p:sp>
        <p:sp>
          <p:nvSpPr>
            <p:cNvPr id="1504280" name="Line 24"/>
            <p:cNvSpPr>
              <a:spLocks noChangeShapeType="1"/>
            </p:cNvSpPr>
            <p:nvPr/>
          </p:nvSpPr>
          <p:spPr bwMode="auto">
            <a:xfrm>
              <a:off x="576" y="2160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1" name="Line 25"/>
            <p:cNvSpPr>
              <a:spLocks noChangeShapeType="1"/>
            </p:cNvSpPr>
            <p:nvPr/>
          </p:nvSpPr>
          <p:spPr bwMode="auto">
            <a:xfrm>
              <a:off x="1200" y="2112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2" name="Line 26"/>
            <p:cNvSpPr>
              <a:spLocks noChangeShapeType="1"/>
            </p:cNvSpPr>
            <p:nvPr/>
          </p:nvSpPr>
          <p:spPr bwMode="auto">
            <a:xfrm>
              <a:off x="1584" y="2112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3" name="Line 27"/>
            <p:cNvSpPr>
              <a:spLocks noChangeShapeType="1"/>
            </p:cNvSpPr>
            <p:nvPr/>
          </p:nvSpPr>
          <p:spPr bwMode="auto">
            <a:xfrm>
              <a:off x="2448" y="2112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4" name="Line 28"/>
            <p:cNvSpPr>
              <a:spLocks noChangeShapeType="1"/>
            </p:cNvSpPr>
            <p:nvPr/>
          </p:nvSpPr>
          <p:spPr bwMode="auto">
            <a:xfrm>
              <a:off x="3024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5" name="Line 29"/>
            <p:cNvSpPr>
              <a:spLocks noChangeShapeType="1"/>
            </p:cNvSpPr>
            <p:nvPr/>
          </p:nvSpPr>
          <p:spPr bwMode="auto">
            <a:xfrm>
              <a:off x="3504" y="206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6" name="Line 30"/>
            <p:cNvSpPr>
              <a:spLocks noChangeShapeType="1"/>
            </p:cNvSpPr>
            <p:nvPr/>
          </p:nvSpPr>
          <p:spPr bwMode="auto">
            <a:xfrm>
              <a:off x="4320" y="2112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7" name="Line 31"/>
            <p:cNvSpPr>
              <a:spLocks noChangeShapeType="1"/>
            </p:cNvSpPr>
            <p:nvPr/>
          </p:nvSpPr>
          <p:spPr bwMode="auto">
            <a:xfrm>
              <a:off x="4896" y="2112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4288" name="Line 32"/>
            <p:cNvSpPr>
              <a:spLocks noChangeShapeType="1"/>
            </p:cNvSpPr>
            <p:nvPr/>
          </p:nvSpPr>
          <p:spPr bwMode="auto">
            <a:xfrm>
              <a:off x="5328" y="2112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04289" name="Rectangle 33"/>
          <p:cNvSpPr>
            <a:spLocks noChangeArrowheads="1"/>
          </p:cNvSpPr>
          <p:nvPr/>
        </p:nvSpPr>
        <p:spPr bwMode="auto">
          <a:xfrm>
            <a:off x="838200" y="60960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0" name="Rectangle 34"/>
          <p:cNvSpPr>
            <a:spLocks noChangeArrowheads="1"/>
          </p:cNvSpPr>
          <p:nvPr/>
        </p:nvSpPr>
        <p:spPr bwMode="auto">
          <a:xfrm>
            <a:off x="990600" y="62484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1" name="Rectangle 35"/>
          <p:cNvSpPr>
            <a:spLocks noChangeArrowheads="1"/>
          </p:cNvSpPr>
          <p:nvPr/>
        </p:nvSpPr>
        <p:spPr bwMode="auto">
          <a:xfrm>
            <a:off x="1143000" y="64008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2" name="Rectangle 36"/>
          <p:cNvSpPr>
            <a:spLocks noChangeArrowheads="1"/>
          </p:cNvSpPr>
          <p:nvPr/>
        </p:nvSpPr>
        <p:spPr bwMode="auto">
          <a:xfrm>
            <a:off x="4038600" y="58674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3" name="Rectangle 37"/>
          <p:cNvSpPr>
            <a:spLocks noChangeArrowheads="1"/>
          </p:cNvSpPr>
          <p:nvPr/>
        </p:nvSpPr>
        <p:spPr bwMode="auto">
          <a:xfrm>
            <a:off x="6400800" y="54102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4" name="Rectangle 38"/>
          <p:cNvSpPr>
            <a:spLocks noChangeArrowheads="1"/>
          </p:cNvSpPr>
          <p:nvPr/>
        </p:nvSpPr>
        <p:spPr bwMode="auto">
          <a:xfrm>
            <a:off x="4191000" y="60198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295" name="Rectangle 39"/>
          <p:cNvSpPr>
            <a:spLocks noChangeArrowheads="1"/>
          </p:cNvSpPr>
          <p:nvPr/>
        </p:nvSpPr>
        <p:spPr bwMode="auto">
          <a:xfrm>
            <a:off x="4343400" y="61722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5, 7, 200</a:t>
            </a:r>
          </a:p>
        </p:txBody>
      </p:sp>
      <p:sp>
        <p:nvSpPr>
          <p:cNvPr id="1504296" name="Line 40"/>
          <p:cNvSpPr>
            <a:spLocks noChangeShapeType="1"/>
          </p:cNvSpPr>
          <p:nvPr/>
        </p:nvSpPr>
        <p:spPr bwMode="auto">
          <a:xfrm>
            <a:off x="1371600" y="5105400"/>
            <a:ext cx="2286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297" name="Line 41"/>
          <p:cNvSpPr>
            <a:spLocks noChangeShapeType="1"/>
          </p:cNvSpPr>
          <p:nvPr/>
        </p:nvSpPr>
        <p:spPr bwMode="auto">
          <a:xfrm>
            <a:off x="1524000" y="4800600"/>
            <a:ext cx="304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298" name="Line 42"/>
          <p:cNvSpPr>
            <a:spLocks noChangeShapeType="1"/>
          </p:cNvSpPr>
          <p:nvPr/>
        </p:nvSpPr>
        <p:spPr bwMode="auto">
          <a:xfrm>
            <a:off x="1295400" y="4419600"/>
            <a:ext cx="838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299" name="Line 43"/>
          <p:cNvSpPr>
            <a:spLocks noChangeShapeType="1"/>
          </p:cNvSpPr>
          <p:nvPr/>
        </p:nvSpPr>
        <p:spPr bwMode="auto">
          <a:xfrm>
            <a:off x="2362200" y="3581400"/>
            <a:ext cx="17526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0" name="Line 44"/>
          <p:cNvSpPr>
            <a:spLocks noChangeShapeType="1"/>
          </p:cNvSpPr>
          <p:nvPr/>
        </p:nvSpPr>
        <p:spPr bwMode="auto">
          <a:xfrm>
            <a:off x="2971800" y="4267200"/>
            <a:ext cx="15240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1" name="Line 45"/>
          <p:cNvSpPr>
            <a:spLocks noChangeShapeType="1"/>
          </p:cNvSpPr>
          <p:nvPr/>
        </p:nvSpPr>
        <p:spPr bwMode="auto">
          <a:xfrm>
            <a:off x="4724400" y="3886200"/>
            <a:ext cx="22860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2" name="Rectangle 46"/>
          <p:cNvSpPr>
            <a:spLocks noChangeArrowheads="1"/>
          </p:cNvSpPr>
          <p:nvPr/>
        </p:nvSpPr>
        <p:spPr bwMode="auto">
          <a:xfrm>
            <a:off x="6553200" y="55626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303" name="Rectangle 47"/>
          <p:cNvSpPr>
            <a:spLocks noChangeArrowheads="1"/>
          </p:cNvSpPr>
          <p:nvPr/>
        </p:nvSpPr>
        <p:spPr bwMode="auto">
          <a:xfrm>
            <a:off x="6705600" y="57150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2,4,8,12</a:t>
            </a:r>
          </a:p>
        </p:txBody>
      </p:sp>
      <p:sp>
        <p:nvSpPr>
          <p:cNvPr id="1504304" name="Rectangle 48"/>
          <p:cNvSpPr>
            <a:spLocks noChangeArrowheads="1"/>
          </p:cNvSpPr>
          <p:nvPr/>
        </p:nvSpPr>
        <p:spPr bwMode="auto">
          <a:xfrm>
            <a:off x="6858000" y="5867400"/>
            <a:ext cx="22098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sz="2400"/>
              <a:t>8,120</a:t>
            </a:r>
          </a:p>
        </p:txBody>
      </p:sp>
      <p:sp>
        <p:nvSpPr>
          <p:cNvPr id="1504305" name="Line 49"/>
          <p:cNvSpPr>
            <a:spLocks noChangeShapeType="1"/>
          </p:cNvSpPr>
          <p:nvPr/>
        </p:nvSpPr>
        <p:spPr bwMode="auto">
          <a:xfrm>
            <a:off x="4648200" y="4267200"/>
            <a:ext cx="1752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6" name="Line 50"/>
          <p:cNvSpPr>
            <a:spLocks noChangeShapeType="1"/>
          </p:cNvSpPr>
          <p:nvPr/>
        </p:nvSpPr>
        <p:spPr bwMode="auto">
          <a:xfrm>
            <a:off x="6248400" y="3886200"/>
            <a:ext cx="68580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7" name="Line 51"/>
          <p:cNvSpPr>
            <a:spLocks noChangeShapeType="1"/>
          </p:cNvSpPr>
          <p:nvPr/>
        </p:nvSpPr>
        <p:spPr bwMode="auto">
          <a:xfrm>
            <a:off x="6324600" y="4267200"/>
            <a:ext cx="10668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04308" name="Line 52"/>
          <p:cNvSpPr>
            <a:spLocks noChangeShapeType="1"/>
          </p:cNvSpPr>
          <p:nvPr/>
        </p:nvSpPr>
        <p:spPr bwMode="auto">
          <a:xfrm flipH="1">
            <a:off x="8229600" y="3962400"/>
            <a:ext cx="152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0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Inverted files</a:t>
            </a:r>
          </a:p>
        </p:txBody>
      </p:sp>
      <p:sp>
        <p:nvSpPr>
          <p:cNvPr id="150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Permit fast search for individual terms</a:t>
            </a:r>
          </a:p>
          <a:p>
            <a:pPr>
              <a:lnSpc>
                <a:spcPct val="90000"/>
              </a:lnSpc>
            </a:pPr>
            <a:r>
              <a:rPr lang="en-US"/>
              <a:t>Search results for each term is a list of document IDs (and optionally, frequency, part of speech and/or positional information)</a:t>
            </a:r>
          </a:p>
          <a:p>
            <a:pPr>
              <a:lnSpc>
                <a:spcPct val="90000"/>
              </a:lnSpc>
            </a:pPr>
            <a:r>
              <a:rPr lang="en-US"/>
              <a:t>These lists can be used to solve Boolean queries:</a:t>
            </a:r>
          </a:p>
          <a:p>
            <a:pPr lvl="1">
              <a:lnSpc>
                <a:spcPct val="90000"/>
              </a:lnSpc>
            </a:pPr>
            <a:r>
              <a:rPr lang="en-US"/>
              <a:t>country: d1, d2</a:t>
            </a:r>
          </a:p>
          <a:p>
            <a:pPr lvl="1">
              <a:lnSpc>
                <a:spcPct val="90000"/>
              </a:lnSpc>
            </a:pPr>
            <a:r>
              <a:rPr lang="en-US"/>
              <a:t>manor: d2</a:t>
            </a:r>
          </a:p>
          <a:p>
            <a:pPr lvl="1">
              <a:lnSpc>
                <a:spcPct val="90000"/>
              </a:lnSpc>
            </a:pPr>
            <a:r>
              <a:rPr lang="en-US"/>
              <a:t>country and manor: d2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5235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How to search that collection?</a:t>
            </a:r>
          </a:p>
        </p:txBody>
      </p:sp>
      <p:sp>
        <p:nvSpPr>
          <p:cNvPr id="125235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Manually?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Cat, more</a:t>
            </a:r>
          </a:p>
          <a:p>
            <a:pPr>
              <a:lnSpc>
                <a:spcPct val="90000"/>
              </a:lnSpc>
            </a:pPr>
            <a:r>
              <a:rPr lang="en-US" sz="2800"/>
              <a:t>Scan for strings?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Grep</a:t>
            </a:r>
          </a:p>
          <a:p>
            <a:pPr>
              <a:lnSpc>
                <a:spcPct val="90000"/>
              </a:lnSpc>
            </a:pPr>
            <a:r>
              <a:rPr lang="en-US" sz="2800"/>
              <a:t>Extract individual words to search???</a:t>
            </a:r>
          </a:p>
          <a:p>
            <a:pPr lvl="1">
              <a:lnSpc>
                <a:spcPct val="90000"/>
              </a:lnSpc>
            </a:pPr>
            <a:r>
              <a:rPr lang="ja-JP" altLang="en-US" sz="2400">
                <a:latin typeface="Arial"/>
              </a:rPr>
              <a:t>“</a:t>
            </a:r>
            <a:r>
              <a:rPr lang="en-US" sz="2400"/>
              <a:t>tokenize</a:t>
            </a:r>
            <a:r>
              <a:rPr lang="ja-JP" altLang="en-US" sz="2400">
                <a:latin typeface="Arial"/>
              </a:rPr>
              <a:t>”</a:t>
            </a:r>
            <a:r>
              <a:rPr lang="en-US" sz="2400"/>
              <a:t> (a unix pipeline)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tr -sc 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A-Za-z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 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\012</a:t>
            </a:r>
            <a:r>
              <a:rPr lang="ja-JP" altLang="en-US" sz="2000">
                <a:latin typeface="Arial"/>
              </a:rPr>
              <a:t>’</a:t>
            </a:r>
            <a:r>
              <a:rPr lang="en-US" sz="2000"/>
              <a:t> &lt; TEXTFILE | sort | uniq –c</a:t>
            </a:r>
          </a:p>
          <a:p>
            <a:pPr lvl="3">
              <a:lnSpc>
                <a:spcPct val="90000"/>
              </a:lnSpc>
            </a:pPr>
            <a:r>
              <a:rPr lang="en-US" sz="1800"/>
              <a:t>See </a:t>
            </a:r>
            <a:r>
              <a:rPr lang="ja-JP" altLang="en-US" sz="1800">
                <a:latin typeface="Arial"/>
              </a:rPr>
              <a:t>“</a:t>
            </a:r>
            <a:r>
              <a:rPr lang="en-US" sz="1800"/>
              <a:t>Unix for Poets</a:t>
            </a:r>
            <a:r>
              <a:rPr lang="ja-JP" altLang="en-US" sz="1800">
                <a:latin typeface="Arial"/>
              </a:rPr>
              <a:t>”</a:t>
            </a:r>
            <a:r>
              <a:rPr lang="en-US" sz="1800"/>
              <a:t> by Ken Church</a:t>
            </a:r>
          </a:p>
          <a:p>
            <a:pPr>
              <a:lnSpc>
                <a:spcPct val="90000"/>
              </a:lnSpc>
            </a:pPr>
            <a:r>
              <a:rPr lang="en-US" sz="2800"/>
              <a:t>Put it in a DBMS and use pattern matching there…</a:t>
            </a:r>
          </a:p>
          <a:p>
            <a:pPr lvl="1">
              <a:lnSpc>
                <a:spcPct val="90000"/>
              </a:lnSpc>
            </a:pPr>
            <a:r>
              <a:rPr lang="en-US" sz="2400" i="1"/>
              <a:t>assuming the lines are smaller than the text size limits for the DBMS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38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123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Review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Elements of IR Systems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Collections, Queries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Text processing and </a:t>
            </a:r>
            <a:r>
              <a:rPr lang="en-US" dirty="0" err="1">
                <a:solidFill>
                  <a:srgbClr val="BFBFBF"/>
                </a:solidFill>
              </a:rPr>
              <a:t>Zipf</a:t>
            </a:r>
            <a:r>
              <a:rPr lang="en-US" dirty="0">
                <a:solidFill>
                  <a:srgbClr val="BFBFBF"/>
                </a:solidFill>
              </a:rPr>
              <a:t> distribution</a:t>
            </a:r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Stemmers and Morphological </a:t>
            </a:r>
            <a:r>
              <a:rPr lang="en-US" dirty="0" smtClean="0">
                <a:solidFill>
                  <a:srgbClr val="BFBFBF"/>
                </a:solidFill>
              </a:rPr>
              <a:t>analysis</a:t>
            </a:r>
            <a:endParaRPr lang="en-US" dirty="0">
              <a:solidFill>
                <a:srgbClr val="BFBFBF"/>
              </a:solidFill>
            </a:endParaRP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BFBFBF"/>
                </a:solidFill>
              </a:rPr>
              <a:t>Inverted file indexes </a:t>
            </a:r>
          </a:p>
          <a:p>
            <a:pPr>
              <a:lnSpc>
                <a:spcPct val="90000"/>
              </a:lnSpc>
            </a:pPr>
            <a:r>
              <a:rPr lang="en-US" dirty="0"/>
              <a:t>IR Models - Introduction to the Boolean Model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579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0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Now we have a system…</a:t>
            </a:r>
          </a:p>
        </p:txBody>
      </p:sp>
      <p:sp>
        <p:nvSpPr>
          <p:cNvPr id="156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Except for the matching and ranking between the query representation and the document representation</a:t>
            </a:r>
          </a:p>
          <a:p>
            <a:pPr lvl="1"/>
            <a:r>
              <a:rPr lang="en-US"/>
              <a:t>Stored in the inverted files</a:t>
            </a:r>
          </a:p>
          <a:p>
            <a:r>
              <a:rPr lang="en-US"/>
              <a:t>We will start to take a look at one model for matching today</a:t>
            </a:r>
          </a:p>
          <a:p>
            <a:r>
              <a:rPr lang="en-US"/>
              <a:t>The Boolean Model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IR Models</a:t>
            </a:r>
          </a:p>
        </p:txBody>
      </p:sp>
      <p:sp>
        <p:nvSpPr>
          <p:cNvPr id="156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Set Theoretic Models</a:t>
            </a:r>
          </a:p>
          <a:p>
            <a:pPr lvl="1"/>
            <a:r>
              <a:rPr lang="en-US"/>
              <a:t>Boolean</a:t>
            </a:r>
          </a:p>
          <a:p>
            <a:pPr lvl="1"/>
            <a:r>
              <a:rPr lang="en-US"/>
              <a:t>Fuzzy</a:t>
            </a:r>
          </a:p>
          <a:p>
            <a:pPr lvl="1"/>
            <a:r>
              <a:rPr lang="en-US"/>
              <a:t>Extended Boolean</a:t>
            </a:r>
          </a:p>
          <a:p>
            <a:r>
              <a:rPr lang="en-US"/>
              <a:t>Vector Models (Algebraic)</a:t>
            </a:r>
          </a:p>
          <a:p>
            <a:r>
              <a:rPr lang="en-US"/>
              <a:t>Probabilistic Models (probabilistic)</a:t>
            </a:r>
          </a:p>
          <a:p>
            <a:r>
              <a:rPr lang="en-US"/>
              <a:t>Others (e.g., neural networks, etc.)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Model for IR</a:t>
            </a:r>
          </a:p>
        </p:txBody>
      </p:sp>
      <p:sp>
        <p:nvSpPr>
          <p:cNvPr id="156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Based on Boolean Logic (Algebra of Sets).</a:t>
            </a:r>
          </a:p>
          <a:p>
            <a:r>
              <a:rPr lang="en-US"/>
              <a:t>Fundamental principles established by George Boole in the 1850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  <a:p>
            <a:r>
              <a:rPr lang="en-US"/>
              <a:t>Deals with set membership and operations on sets</a:t>
            </a:r>
          </a:p>
          <a:p>
            <a:r>
              <a:rPr lang="en-US"/>
              <a:t>Set membership in IR systems is usually based on whether (or not) a document contains a keyword (</a:t>
            </a:r>
            <a:r>
              <a:rPr lang="en-US">
                <a:solidFill>
                  <a:srgbClr val="FF3300"/>
                </a:solidFill>
              </a:rPr>
              <a:t>term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672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Intersection – Boolean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AND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--      -- </a:t>
            </a:r>
          </a:p>
          <a:p>
            <a:r>
              <a:rPr lang="en-US"/>
              <a:t>Union – Boolean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OR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--        --</a:t>
            </a:r>
          </a:p>
          <a:p>
            <a:r>
              <a:rPr lang="en-US"/>
              <a:t>Negation – Boolean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NOT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--         --</a:t>
            </a:r>
          </a:p>
          <a:p>
            <a:pPr lvl="1"/>
            <a:r>
              <a:rPr lang="en-US"/>
              <a:t>Usually means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AND NOT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in IR </a:t>
            </a:r>
          </a:p>
          <a:p>
            <a:r>
              <a:rPr lang="en-US"/>
              <a:t>Exclusive OR – </a:t>
            </a:r>
            <a:r>
              <a:rPr lang="ja-JP" altLang="en-US">
                <a:latin typeface="Arial"/>
              </a:rPr>
              <a:t>‘</a:t>
            </a:r>
            <a:r>
              <a:rPr lang="en-US"/>
              <a:t>XOR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 – seldom used,</a:t>
            </a:r>
          </a:p>
          <a:p>
            <a:pPr lvl="1"/>
            <a:r>
              <a:rPr lang="en-US"/>
              <a:t>Instead  </a:t>
            </a:r>
          </a:p>
        </p:txBody>
      </p:sp>
      <p:sp>
        <p:nvSpPr>
          <p:cNvPr id="1566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Operations on Sets</a:t>
            </a:r>
          </a:p>
        </p:txBody>
      </p:sp>
      <p:graphicFrame>
        <p:nvGraphicFramePr>
          <p:cNvPr id="1566724" name="Object 4"/>
          <p:cNvGraphicFramePr>
            <a:graphicFrameLocks noChangeAspect="1"/>
          </p:cNvGraphicFramePr>
          <p:nvPr/>
        </p:nvGraphicFramePr>
        <p:xfrm>
          <a:off x="6705600" y="1295400"/>
          <a:ext cx="533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4" name="Equation" r:id="rId4" imgW="279675" imgH="254287" progId="Equation.3">
                  <p:embed/>
                </p:oleObj>
              </mc:Choice>
              <mc:Fallback>
                <p:oleObj name="Equation" r:id="rId4" imgW="279675" imgH="25428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1295400"/>
                        <a:ext cx="533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25" name="Object 5"/>
          <p:cNvGraphicFramePr>
            <a:graphicFrameLocks noChangeAspect="1"/>
          </p:cNvGraphicFramePr>
          <p:nvPr/>
        </p:nvGraphicFramePr>
        <p:xfrm>
          <a:off x="5486400" y="1828800"/>
          <a:ext cx="5969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5" name="Equation" r:id="rId6" imgW="279675" imgH="254287" progId="Equation.3">
                  <p:embed/>
                </p:oleObj>
              </mc:Choice>
              <mc:Fallback>
                <p:oleObj name="Equation" r:id="rId6" imgW="279675" imgH="254287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828800"/>
                        <a:ext cx="596900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26" name="Object 6"/>
          <p:cNvGraphicFramePr>
            <a:graphicFrameLocks noChangeAspect="1"/>
          </p:cNvGraphicFramePr>
          <p:nvPr/>
        </p:nvGraphicFramePr>
        <p:xfrm>
          <a:off x="6096000" y="2438400"/>
          <a:ext cx="685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6" name="Equation" r:id="rId8" imgW="152664" imgH="101908" progId="Equation.3">
                  <p:embed/>
                </p:oleObj>
              </mc:Choice>
              <mc:Fallback>
                <p:oleObj name="Equation" r:id="rId8" imgW="152664" imgH="10190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438400"/>
                        <a:ext cx="68580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27" name="Object 7"/>
          <p:cNvGraphicFramePr>
            <a:graphicFrameLocks noChangeAspect="1"/>
          </p:cNvGraphicFramePr>
          <p:nvPr/>
        </p:nvGraphicFramePr>
        <p:xfrm>
          <a:off x="7467600" y="1219200"/>
          <a:ext cx="68580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7" name="Equation" r:id="rId10" imgW="139915" imgH="127231" progId="Equation.3">
                  <p:embed/>
                </p:oleObj>
              </mc:Choice>
              <mc:Fallback>
                <p:oleObj name="Equation" r:id="rId10" imgW="139915" imgH="12723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1219200"/>
                        <a:ext cx="685800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28" name="Object 8"/>
          <p:cNvGraphicFramePr>
            <a:graphicFrameLocks noChangeAspect="1"/>
          </p:cNvGraphicFramePr>
          <p:nvPr/>
        </p:nvGraphicFramePr>
        <p:xfrm>
          <a:off x="6553200" y="1828800"/>
          <a:ext cx="533400" cy="484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8" name="Equation" r:id="rId12" imgW="139915" imgH="127231" progId="Equation.3">
                  <p:embed/>
                </p:oleObj>
              </mc:Choice>
              <mc:Fallback>
                <p:oleObj name="Equation" r:id="rId12" imgW="139915" imgH="12723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3200" y="1828800"/>
                        <a:ext cx="533400" cy="484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29" name="Object 9"/>
          <p:cNvGraphicFramePr>
            <a:graphicFrameLocks noChangeAspect="1"/>
          </p:cNvGraphicFramePr>
          <p:nvPr/>
        </p:nvGraphicFramePr>
        <p:xfrm>
          <a:off x="7391400" y="2362200"/>
          <a:ext cx="639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799" name="Equation" r:id="rId14" imgW="178042" imgH="190731" progId="Equation.3">
                  <p:embed/>
                </p:oleObj>
              </mc:Choice>
              <mc:Fallback>
                <p:oleObj name="Equation" r:id="rId14" imgW="178042" imgH="19073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2362200"/>
                        <a:ext cx="639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66730" name="Object 10"/>
          <p:cNvGraphicFramePr>
            <a:graphicFrameLocks noChangeAspect="1"/>
          </p:cNvGraphicFramePr>
          <p:nvPr/>
        </p:nvGraphicFramePr>
        <p:xfrm>
          <a:off x="2209800" y="4800600"/>
          <a:ext cx="5181600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6800" name="Equation" r:id="rId16" imgW="1651396" imgH="241697" progId="Equation.3">
                  <p:embed/>
                </p:oleObj>
              </mc:Choice>
              <mc:Fallback>
                <p:oleObj name="Equation" r:id="rId16" imgW="1651396" imgH="24169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800600"/>
                        <a:ext cx="5181600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grpSp>
        <p:nvGrpSpPr>
          <p:cNvPr id="1568771" name="Group 3"/>
          <p:cNvGrpSpPr>
            <a:grpSpLocks/>
          </p:cNvGrpSpPr>
          <p:nvPr/>
        </p:nvGrpSpPr>
        <p:grpSpPr bwMode="auto">
          <a:xfrm>
            <a:off x="3886200" y="2590800"/>
            <a:ext cx="4419600" cy="2819400"/>
            <a:chOff x="1056" y="1776"/>
            <a:chExt cx="2784" cy="1776"/>
          </a:xfrm>
        </p:grpSpPr>
        <p:sp>
          <p:nvSpPr>
            <p:cNvPr id="1568772" name="Oval 4"/>
            <p:cNvSpPr>
              <a:spLocks noChangeArrowheads="1"/>
            </p:cNvSpPr>
            <p:nvPr/>
          </p:nvSpPr>
          <p:spPr bwMode="auto">
            <a:xfrm>
              <a:off x="144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3333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3" name="Oval 5"/>
            <p:cNvSpPr>
              <a:spLocks noChangeArrowheads="1"/>
            </p:cNvSpPr>
            <p:nvPr/>
          </p:nvSpPr>
          <p:spPr bwMode="auto">
            <a:xfrm>
              <a:off x="216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4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2784" cy="17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/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8788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568772" name="Oval 4"/>
          <p:cNvSpPr>
            <a:spLocks noChangeArrowheads="1"/>
          </p:cNvSpPr>
          <p:nvPr/>
        </p:nvSpPr>
        <p:spPr bwMode="auto">
          <a:xfrm>
            <a:off x="4495800" y="2971800"/>
            <a:ext cx="1981200" cy="1981200"/>
          </a:xfrm>
          <a:prstGeom prst="ellipse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rgbClr val="3333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3" name="Oval 5"/>
          <p:cNvSpPr>
            <a:spLocks noChangeArrowheads="1"/>
          </p:cNvSpPr>
          <p:nvPr/>
        </p:nvSpPr>
        <p:spPr bwMode="auto">
          <a:xfrm>
            <a:off x="5638800" y="2971800"/>
            <a:ext cx="1981200" cy="1981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4" name="Rectangle 6"/>
          <p:cNvSpPr>
            <a:spLocks noChangeArrowheads="1"/>
          </p:cNvSpPr>
          <p:nvPr/>
        </p:nvSpPr>
        <p:spPr bwMode="auto">
          <a:xfrm>
            <a:off x="3886200" y="2590800"/>
            <a:ext cx="4419600" cy="2819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9561285"/>
              </p:ext>
            </p:extLst>
          </p:nvPr>
        </p:nvGraphicFramePr>
        <p:xfrm>
          <a:off x="423863" y="1600200"/>
          <a:ext cx="259715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6182" name="Equation" r:id="rId4" imgW="1130300" imgH="1625600" progId="Equation.3">
                  <p:embed/>
                </p:oleObj>
              </mc:Choice>
              <mc:Fallback>
                <p:oleObj name="Equation" r:id="rId4" imgW="1130300" imgH="1625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1600200"/>
                        <a:ext cx="2597150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381000" y="1600200"/>
            <a:ext cx="1066800" cy="4572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99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4" name="Rectangle 6"/>
          <p:cNvSpPr>
            <a:spLocks noChangeArrowheads="1"/>
          </p:cNvSpPr>
          <p:nvPr/>
        </p:nvSpPr>
        <p:spPr bwMode="auto">
          <a:xfrm>
            <a:off x="3886200" y="2590800"/>
            <a:ext cx="4419600" cy="2819400"/>
          </a:xfrm>
          <a:prstGeom prst="rect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568772" name="Oval 4"/>
          <p:cNvSpPr>
            <a:spLocks noChangeArrowheads="1"/>
          </p:cNvSpPr>
          <p:nvPr/>
        </p:nvSpPr>
        <p:spPr bwMode="auto">
          <a:xfrm>
            <a:off x="4495800" y="2971800"/>
            <a:ext cx="1981200" cy="1981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3333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3" name="Oval 5"/>
          <p:cNvSpPr>
            <a:spLocks noChangeArrowheads="1"/>
          </p:cNvSpPr>
          <p:nvPr/>
        </p:nvSpPr>
        <p:spPr bwMode="auto">
          <a:xfrm>
            <a:off x="5638800" y="2971800"/>
            <a:ext cx="1981200" cy="1981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/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8230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 bwMode="auto">
          <a:xfrm>
            <a:off x="304800" y="2057400"/>
            <a:ext cx="1066800" cy="5334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99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81000" y="2667000"/>
            <a:ext cx="15240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grpSp>
        <p:nvGrpSpPr>
          <p:cNvPr id="1568771" name="Group 3"/>
          <p:cNvGrpSpPr>
            <a:grpSpLocks/>
          </p:cNvGrpSpPr>
          <p:nvPr/>
        </p:nvGrpSpPr>
        <p:grpSpPr bwMode="auto">
          <a:xfrm>
            <a:off x="3886200" y="2590800"/>
            <a:ext cx="4419600" cy="2819400"/>
            <a:chOff x="1056" y="1776"/>
            <a:chExt cx="2784" cy="1776"/>
          </a:xfrm>
        </p:grpSpPr>
        <p:sp>
          <p:nvSpPr>
            <p:cNvPr id="1568772" name="Oval 4"/>
            <p:cNvSpPr>
              <a:spLocks noChangeArrowheads="1"/>
            </p:cNvSpPr>
            <p:nvPr/>
          </p:nvSpPr>
          <p:spPr bwMode="auto">
            <a:xfrm>
              <a:off x="144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3333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3" name="Oval 5"/>
            <p:cNvSpPr>
              <a:spLocks noChangeArrowheads="1"/>
            </p:cNvSpPr>
            <p:nvPr/>
          </p:nvSpPr>
          <p:spPr bwMode="auto">
            <a:xfrm>
              <a:off x="216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4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2784" cy="17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3292743"/>
              </p:ext>
            </p:extLst>
          </p:nvPr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0278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5638800" y="3124200"/>
            <a:ext cx="838200" cy="1676400"/>
          </a:xfrm>
          <a:prstGeom prst="ellipse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1799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81000" y="3200400"/>
            <a:ext cx="16764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568772" name="Oval 4"/>
          <p:cNvSpPr>
            <a:spLocks noChangeArrowheads="1"/>
          </p:cNvSpPr>
          <p:nvPr/>
        </p:nvSpPr>
        <p:spPr bwMode="auto">
          <a:xfrm>
            <a:off x="4495800" y="2971800"/>
            <a:ext cx="1981200" cy="1981200"/>
          </a:xfrm>
          <a:prstGeom prst="ellipse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rgbClr val="3333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3" name="Oval 5"/>
          <p:cNvSpPr>
            <a:spLocks noChangeArrowheads="1"/>
          </p:cNvSpPr>
          <p:nvPr/>
        </p:nvSpPr>
        <p:spPr bwMode="auto">
          <a:xfrm>
            <a:off x="5638800" y="2971800"/>
            <a:ext cx="1981200" cy="1981200"/>
          </a:xfrm>
          <a:prstGeom prst="ellipse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4" name="Rectangle 6"/>
          <p:cNvSpPr>
            <a:spLocks noChangeArrowheads="1"/>
          </p:cNvSpPr>
          <p:nvPr/>
        </p:nvSpPr>
        <p:spPr bwMode="auto">
          <a:xfrm>
            <a:off x="3886200" y="2590800"/>
            <a:ext cx="4419600" cy="28194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/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2327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17996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53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about VERY big files?</a:t>
            </a:r>
          </a:p>
        </p:txBody>
      </p:sp>
      <p:sp>
        <p:nvSpPr>
          <p:cNvPr id="125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Scanning becomes a problem</a:t>
            </a:r>
          </a:p>
          <a:p>
            <a:r>
              <a:rPr lang="en-US"/>
              <a:t>The nature of the problem starts to change as the scale of the collection increases</a:t>
            </a:r>
          </a:p>
          <a:p>
            <a:r>
              <a:rPr lang="en-US"/>
              <a:t>A variant of </a:t>
            </a:r>
            <a:r>
              <a:rPr lang="en-US" i="1"/>
              <a:t>Parkinson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s Law</a:t>
            </a:r>
            <a:r>
              <a:rPr lang="en-US"/>
              <a:t> that applies to databases is:</a:t>
            </a:r>
          </a:p>
          <a:p>
            <a:pPr lvl="1"/>
            <a:r>
              <a:rPr lang="en-US">
                <a:solidFill>
                  <a:srgbClr val="FF3300"/>
                </a:solidFill>
              </a:rPr>
              <a:t>Data expands to fill the space available to store it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04800" y="4191000"/>
            <a:ext cx="2438400" cy="6096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568772" name="Oval 4"/>
          <p:cNvSpPr>
            <a:spLocks noChangeArrowheads="1"/>
          </p:cNvSpPr>
          <p:nvPr/>
        </p:nvSpPr>
        <p:spPr bwMode="auto">
          <a:xfrm>
            <a:off x="4495800" y="2971800"/>
            <a:ext cx="1981200" cy="1981200"/>
          </a:xfrm>
          <a:prstGeom prst="ellipse">
            <a:avLst/>
          </a:prstGeom>
          <a:noFill/>
          <a:ln w="28575">
            <a:solidFill>
              <a:srgbClr val="3333F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3" name="Oval 5"/>
          <p:cNvSpPr>
            <a:spLocks noChangeArrowheads="1"/>
          </p:cNvSpPr>
          <p:nvPr/>
        </p:nvSpPr>
        <p:spPr bwMode="auto">
          <a:xfrm>
            <a:off x="5638800" y="2971800"/>
            <a:ext cx="1981200" cy="1981200"/>
          </a:xfrm>
          <a:prstGeom prst="ellipse">
            <a:avLst/>
          </a:prstGeom>
          <a:noFill/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68774" name="Rectangle 6"/>
          <p:cNvSpPr>
            <a:spLocks noChangeArrowheads="1"/>
          </p:cNvSpPr>
          <p:nvPr/>
        </p:nvSpPr>
        <p:spPr bwMode="auto">
          <a:xfrm>
            <a:off x="3886200" y="2590800"/>
            <a:ext cx="4419600" cy="2819400"/>
          </a:xfrm>
          <a:prstGeom prst="rect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8138931"/>
              </p:ext>
            </p:extLst>
          </p:nvPr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8469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Oval 2"/>
          <p:cNvSpPr/>
          <p:nvPr/>
        </p:nvSpPr>
        <p:spPr bwMode="auto">
          <a:xfrm>
            <a:off x="5638800" y="3124200"/>
            <a:ext cx="838200" cy="1676400"/>
          </a:xfrm>
          <a:prstGeom prst="ellipse">
            <a:avLst/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12531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4" name="Rectangle 6"/>
          <p:cNvSpPr>
            <a:spLocks noChangeArrowheads="1"/>
          </p:cNvSpPr>
          <p:nvPr/>
        </p:nvSpPr>
        <p:spPr bwMode="auto">
          <a:xfrm>
            <a:off x="3886200" y="2590800"/>
            <a:ext cx="4419600" cy="2819400"/>
          </a:xfrm>
          <a:prstGeom prst="rect">
            <a:avLst/>
          </a:prstGeom>
          <a:pattFill prst="wdUpDiag">
            <a:fgClr>
              <a:srgbClr val="FF0000"/>
            </a:fgClr>
            <a:bgClr>
              <a:prstClr val="white"/>
            </a:bgClr>
          </a:pattFill>
          <a:ln w="2857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381000" y="4800600"/>
            <a:ext cx="2209800" cy="5334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179941"/>
              </p:ext>
            </p:extLst>
          </p:nvPr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0517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sp>
        <p:nvSpPr>
          <p:cNvPr id="1568772" name="Oval 4"/>
          <p:cNvSpPr>
            <a:spLocks noChangeArrowheads="1"/>
          </p:cNvSpPr>
          <p:nvPr/>
        </p:nvSpPr>
        <p:spPr bwMode="auto">
          <a:xfrm>
            <a:off x="4495800" y="2971800"/>
            <a:ext cx="1981200" cy="1981200"/>
          </a:xfrm>
          <a:prstGeom prst="ellipse">
            <a:avLst/>
          </a:prstGeom>
          <a:solidFill>
            <a:srgbClr val="FFFFFF"/>
          </a:solidFill>
          <a:ln w="28575">
            <a:solidFill>
              <a:srgbClr val="3333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3" name="Oval 5"/>
          <p:cNvSpPr>
            <a:spLocks noChangeArrowheads="1"/>
          </p:cNvSpPr>
          <p:nvPr/>
        </p:nvSpPr>
        <p:spPr bwMode="auto">
          <a:xfrm>
            <a:off x="5638800" y="2971800"/>
            <a:ext cx="1981200" cy="19812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8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6278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6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grpSp>
        <p:nvGrpSpPr>
          <p:cNvPr id="1568771" name="Group 3"/>
          <p:cNvGrpSpPr>
            <a:grpSpLocks/>
          </p:cNvGrpSpPr>
          <p:nvPr/>
        </p:nvGrpSpPr>
        <p:grpSpPr bwMode="auto">
          <a:xfrm>
            <a:off x="3886200" y="2590800"/>
            <a:ext cx="4419600" cy="2819400"/>
            <a:chOff x="1056" y="1776"/>
            <a:chExt cx="2784" cy="1776"/>
          </a:xfrm>
        </p:grpSpPr>
        <p:sp>
          <p:nvSpPr>
            <p:cNvPr id="1568772" name="Oval 4"/>
            <p:cNvSpPr>
              <a:spLocks noChangeArrowheads="1"/>
            </p:cNvSpPr>
            <p:nvPr/>
          </p:nvSpPr>
          <p:spPr bwMode="auto">
            <a:xfrm>
              <a:off x="144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3333FF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3" name="Oval 5"/>
            <p:cNvSpPr>
              <a:spLocks noChangeArrowheads="1"/>
            </p:cNvSpPr>
            <p:nvPr/>
          </p:nvSpPr>
          <p:spPr bwMode="auto">
            <a:xfrm>
              <a:off x="2160" y="2016"/>
              <a:ext cx="1248" cy="1248"/>
            </a:xfrm>
            <a:prstGeom prst="ellipse">
              <a:avLst/>
            </a:prstGeom>
            <a:noFill/>
            <a:ln w="28575">
              <a:solidFill>
                <a:srgbClr val="0080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8774" name="Rectangle 6"/>
            <p:cNvSpPr>
              <a:spLocks noChangeArrowheads="1"/>
            </p:cNvSpPr>
            <p:nvPr/>
          </p:nvSpPr>
          <p:spPr bwMode="auto">
            <a:xfrm>
              <a:off x="1056" y="1776"/>
              <a:ext cx="2784" cy="17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68775" name="Text Box 7"/>
          <p:cNvSpPr txBox="1">
            <a:spLocks noChangeArrowheads="1"/>
          </p:cNvSpPr>
          <p:nvPr/>
        </p:nvSpPr>
        <p:spPr bwMode="auto">
          <a:xfrm>
            <a:off x="4953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chemeClr val="accent1"/>
                </a:solidFill>
                <a:latin typeface="Arial" charset="0"/>
              </a:rPr>
              <a:t>A</a:t>
            </a:r>
          </a:p>
        </p:txBody>
      </p:sp>
      <p:sp>
        <p:nvSpPr>
          <p:cNvPr id="1568776" name="Text Box 8"/>
          <p:cNvSpPr txBox="1">
            <a:spLocks noChangeArrowheads="1"/>
          </p:cNvSpPr>
          <p:nvPr/>
        </p:nvSpPr>
        <p:spPr bwMode="auto">
          <a:xfrm>
            <a:off x="6858000" y="3810000"/>
            <a:ext cx="38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400">
                <a:solidFill>
                  <a:srgbClr val="008000"/>
                </a:solidFill>
                <a:latin typeface="Arial" charset="0"/>
              </a:rPr>
              <a:t>B</a:t>
            </a:r>
          </a:p>
        </p:txBody>
      </p:sp>
      <p:sp>
        <p:nvSpPr>
          <p:cNvPr id="1568777" name="Text Box 9"/>
          <p:cNvSpPr txBox="1">
            <a:spLocks noChangeArrowheads="1"/>
          </p:cNvSpPr>
          <p:nvPr/>
        </p:nvSpPr>
        <p:spPr bwMode="auto">
          <a:xfrm>
            <a:off x="822325" y="156368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endParaRPr lang="en-US" sz="2400">
              <a:latin typeface="Arial" charset="0"/>
            </a:endParaRPr>
          </a:p>
        </p:txBody>
      </p:sp>
      <p:graphicFrame>
        <p:nvGraphicFramePr>
          <p:cNvPr id="1568778" name="Object 10"/>
          <p:cNvGraphicFramePr>
            <a:graphicFrameLocks noChangeAspect="1"/>
          </p:cNvGraphicFramePr>
          <p:nvPr/>
        </p:nvGraphicFramePr>
        <p:xfrm>
          <a:off x="381000" y="1600200"/>
          <a:ext cx="2684463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6422" name="Equation" r:id="rId4" imgW="1168797" imgH="1625996" progId="Equation.3">
                  <p:embed/>
                </p:oleObj>
              </mc:Choice>
              <mc:Fallback>
                <p:oleObj name="Equation" r:id="rId4" imgW="1168797" imgH="16259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2684463" cy="373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9972355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70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Languages</a:t>
            </a:r>
          </a:p>
        </p:txBody>
      </p:sp>
      <p:sp>
        <p:nvSpPr>
          <p:cNvPr id="157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way to express the query (formal expression of the information need)</a:t>
            </a:r>
          </a:p>
          <a:p>
            <a:r>
              <a:rPr lang="en-US"/>
              <a:t>Types: </a:t>
            </a:r>
          </a:p>
          <a:p>
            <a:pPr lvl="1"/>
            <a:r>
              <a:rPr lang="en-US"/>
              <a:t>Boolean</a:t>
            </a:r>
          </a:p>
          <a:p>
            <a:pPr lvl="1"/>
            <a:r>
              <a:rPr lang="en-US"/>
              <a:t>Natural Language</a:t>
            </a:r>
          </a:p>
          <a:p>
            <a:pPr lvl="1"/>
            <a:r>
              <a:rPr lang="en-US"/>
              <a:t>Stylized Natural Language</a:t>
            </a:r>
          </a:p>
          <a:p>
            <a:pPr lvl="1"/>
            <a:r>
              <a:rPr lang="en-US"/>
              <a:t>Form-Based (GUI)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7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Simple query language: Boolean</a:t>
            </a:r>
          </a:p>
        </p:txBody>
      </p:sp>
      <p:sp>
        <p:nvSpPr>
          <p:cNvPr id="1572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Terms + </a:t>
            </a:r>
            <a:r>
              <a:rPr lang="en-US" dirty="0" smtClean="0"/>
              <a:t>Boolean operators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terms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words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normalized (stemmed) words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phrases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thesaurus terms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Operators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dirty="0"/>
              <a:t>AND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OR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NOT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parentheses (for grouping operations)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74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Queries</a:t>
            </a:r>
          </a:p>
        </p:txBody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n-US" sz="2000"/>
              <a:t>Cat</a:t>
            </a:r>
          </a:p>
          <a:p>
            <a:pPr>
              <a:lnSpc>
                <a:spcPct val="130000"/>
              </a:lnSpc>
            </a:pPr>
            <a:r>
              <a:rPr lang="en-US" sz="2000"/>
              <a:t>Cat </a:t>
            </a:r>
            <a:r>
              <a:rPr lang="en-US" sz="2000">
                <a:solidFill>
                  <a:srgbClr val="008000"/>
                </a:solidFill>
              </a:rPr>
              <a:t>OR</a:t>
            </a:r>
            <a:r>
              <a:rPr lang="en-US" sz="2000"/>
              <a:t> Dog</a:t>
            </a:r>
          </a:p>
          <a:p>
            <a:pPr>
              <a:lnSpc>
                <a:spcPct val="130000"/>
              </a:lnSpc>
            </a:pPr>
            <a:r>
              <a:rPr lang="en-US" sz="2000"/>
              <a:t>Cat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/>
              <a:t> Dog</a:t>
            </a:r>
          </a:p>
          <a:p>
            <a:pPr>
              <a:lnSpc>
                <a:spcPct val="130000"/>
              </a:lnSpc>
            </a:pPr>
            <a:r>
              <a:rPr lang="en-US" sz="2000"/>
              <a:t>(Cat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>
                <a:solidFill>
                  <a:schemeClr val="hlink"/>
                </a:solidFill>
              </a:rPr>
              <a:t> </a:t>
            </a:r>
            <a:r>
              <a:rPr lang="en-US" sz="2000"/>
              <a:t>Dog)</a:t>
            </a:r>
          </a:p>
          <a:p>
            <a:pPr>
              <a:lnSpc>
                <a:spcPct val="130000"/>
              </a:lnSpc>
            </a:pPr>
            <a:r>
              <a:rPr lang="en-US" sz="2000"/>
              <a:t>(Cat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/>
              <a:t> Dog) </a:t>
            </a:r>
            <a:r>
              <a:rPr lang="en-US" sz="2000">
                <a:solidFill>
                  <a:srgbClr val="008000"/>
                </a:solidFill>
              </a:rPr>
              <a:t>OR </a:t>
            </a:r>
            <a:r>
              <a:rPr lang="en-US" sz="2000"/>
              <a:t>Collar</a:t>
            </a:r>
          </a:p>
          <a:p>
            <a:pPr>
              <a:lnSpc>
                <a:spcPct val="130000"/>
              </a:lnSpc>
            </a:pPr>
            <a:r>
              <a:rPr lang="en-US" sz="2000"/>
              <a:t>(Cat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/>
              <a:t> Dog) </a:t>
            </a:r>
            <a:r>
              <a:rPr lang="en-US" sz="2000">
                <a:solidFill>
                  <a:srgbClr val="008000"/>
                </a:solidFill>
              </a:rPr>
              <a:t>OR </a:t>
            </a:r>
            <a:r>
              <a:rPr lang="en-US" sz="2000"/>
              <a:t>(Collar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/>
              <a:t> Leash)</a:t>
            </a:r>
          </a:p>
          <a:p>
            <a:pPr>
              <a:lnSpc>
                <a:spcPct val="130000"/>
              </a:lnSpc>
            </a:pPr>
            <a:r>
              <a:rPr lang="en-US" sz="2000"/>
              <a:t>(Cat </a:t>
            </a:r>
            <a:r>
              <a:rPr lang="en-US" sz="2000">
                <a:solidFill>
                  <a:srgbClr val="008000"/>
                </a:solidFill>
              </a:rPr>
              <a:t>OR</a:t>
            </a:r>
            <a:r>
              <a:rPr lang="en-US" sz="2000"/>
              <a:t> Dog) </a:t>
            </a:r>
            <a:r>
              <a:rPr lang="en-US" sz="2000">
                <a:solidFill>
                  <a:srgbClr val="FF3300"/>
                </a:solidFill>
              </a:rPr>
              <a:t>AND</a:t>
            </a:r>
            <a:r>
              <a:rPr lang="en-US" sz="2000"/>
              <a:t> (Collar </a:t>
            </a:r>
            <a:r>
              <a:rPr lang="en-US" sz="2000">
                <a:solidFill>
                  <a:srgbClr val="008000"/>
                </a:solidFill>
              </a:rPr>
              <a:t>OR</a:t>
            </a:r>
            <a:r>
              <a:rPr lang="en-US" sz="2000"/>
              <a:t> Leash)</a:t>
            </a:r>
          </a:p>
          <a:p>
            <a:pPr>
              <a:lnSpc>
                <a:spcPct val="130000"/>
              </a:lnSpc>
            </a:pPr>
            <a:endParaRPr lang="en-US" sz="2000"/>
          </a:p>
        </p:txBody>
      </p:sp>
    </p:spTree>
  </p:cSld>
  <p:clrMapOvr>
    <a:masterClrMapping/>
  </p:clrMapOvr>
  <p:transition xmlns:p14="http://schemas.microsoft.com/office/powerpoint/2010/main" spd="med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7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Queries</a:t>
            </a:r>
          </a:p>
        </p:txBody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(Cat OR Dog) AND (Collar OR Leash)</a:t>
            </a:r>
          </a:p>
          <a:p>
            <a:pPr lvl="1"/>
            <a:r>
              <a:rPr lang="en-US"/>
              <a:t>Each of the following combinations works:</a:t>
            </a:r>
          </a:p>
          <a:p>
            <a:pPr>
              <a:buFontTx/>
              <a:buNone/>
            </a:pPr>
            <a:endParaRPr lang="en-US"/>
          </a:p>
        </p:txBody>
      </p:sp>
      <p:graphicFrame>
        <p:nvGraphicFramePr>
          <p:cNvPr id="1576964" name="Object 4"/>
          <p:cNvGraphicFramePr>
            <a:graphicFrameLocks noChangeAspect="1"/>
          </p:cNvGraphicFramePr>
          <p:nvPr/>
        </p:nvGraphicFramePr>
        <p:xfrm>
          <a:off x="457200" y="2667000"/>
          <a:ext cx="8229600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6974" name="Worksheet" r:id="rId4" imgW="2245260" imgH="733331" progId="Excel.Sheet.8">
                  <p:embed/>
                </p:oleObj>
              </mc:Choice>
              <mc:Fallback>
                <p:oleObj name="Worksheet" r:id="rId4" imgW="2245260" imgH="73333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67000"/>
                        <a:ext cx="8229600" cy="28844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79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Queries</a:t>
            </a:r>
          </a:p>
        </p:txBody>
      </p:sp>
      <p:sp>
        <p:nvSpPr>
          <p:cNvPr id="1579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229600" cy="4953000"/>
          </a:xfrm>
        </p:spPr>
        <p:txBody>
          <a:bodyPr/>
          <a:lstStyle/>
          <a:p>
            <a:r>
              <a:rPr lang="en-US"/>
              <a:t>(Cat OR Dog) AND (Collar OR Leash)</a:t>
            </a:r>
          </a:p>
          <a:p>
            <a:pPr lvl="1"/>
            <a:r>
              <a:rPr lang="en-US"/>
              <a:t>None of the following combinations works:</a:t>
            </a:r>
          </a:p>
        </p:txBody>
      </p:sp>
      <p:graphicFrame>
        <p:nvGraphicFramePr>
          <p:cNvPr id="1579012" name="Object 4"/>
          <p:cNvGraphicFramePr>
            <a:graphicFrameLocks noChangeAspect="1"/>
          </p:cNvGraphicFramePr>
          <p:nvPr/>
        </p:nvGraphicFramePr>
        <p:xfrm>
          <a:off x="457200" y="2819400"/>
          <a:ext cx="8229600" cy="287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9022" name="Worksheet" r:id="rId4" imgW="2245260" imgH="733331" progId="Excel.Sheet.8">
                  <p:embed/>
                </p:oleObj>
              </mc:Choice>
              <mc:Fallback>
                <p:oleObj name="Worksheet" r:id="rId4" imgW="2245260" imgH="733331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19400"/>
                        <a:ext cx="8229600" cy="2870200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30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Queries</a:t>
            </a:r>
          </a:p>
        </p:txBody>
      </p:sp>
      <p:sp>
        <p:nvSpPr>
          <p:cNvPr id="130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Usually expressed as INFIX operators in IR</a:t>
            </a:r>
          </a:p>
          <a:p>
            <a:pPr lvl="1"/>
            <a:r>
              <a:rPr lang="en-US" sz="2400"/>
              <a:t>((a AND b) OR (c AND b))</a:t>
            </a:r>
          </a:p>
          <a:p>
            <a:r>
              <a:rPr lang="en-US" sz="2800"/>
              <a:t>NOT is UNARY PREFIX operator</a:t>
            </a:r>
          </a:p>
          <a:p>
            <a:pPr lvl="1"/>
            <a:r>
              <a:rPr lang="en-US" sz="2400"/>
              <a:t>((a AND b) OR (c AND (NOT b)))</a:t>
            </a:r>
          </a:p>
          <a:p>
            <a:r>
              <a:rPr lang="en-US" sz="2800"/>
              <a:t>AND and OR can be n-ary operators</a:t>
            </a:r>
          </a:p>
          <a:p>
            <a:pPr lvl="1"/>
            <a:r>
              <a:rPr lang="en-US" sz="2400"/>
              <a:t>(a AND b AND c AND d)</a:t>
            </a:r>
          </a:p>
          <a:p>
            <a:r>
              <a:rPr lang="en-US" sz="2800"/>
              <a:t>Some rules - (De Morgan revisited)</a:t>
            </a:r>
          </a:p>
          <a:p>
            <a:pPr lvl="1"/>
            <a:r>
              <a:rPr lang="en-US" sz="2400"/>
              <a:t>NOT(a) AND NOT(b) = NOT(a OR b)</a:t>
            </a:r>
          </a:p>
          <a:p>
            <a:pPr lvl="1"/>
            <a:r>
              <a:rPr lang="en-US" sz="2400"/>
              <a:t>NOT(a) OR NOT(b)= NOT(a AND b)</a:t>
            </a:r>
          </a:p>
          <a:p>
            <a:pPr lvl="1"/>
            <a:r>
              <a:rPr lang="en-US" sz="2400"/>
              <a:t>NOT(NOT(a)) = a</a:t>
            </a:r>
          </a:p>
        </p:txBody>
      </p:sp>
    </p:spTree>
    <p:extLst>
      <p:ext uri="{BB962C8B-B14F-4D97-AF65-F5344CB8AC3E}">
        <p14:creationId xmlns:p14="http://schemas.microsoft.com/office/powerpoint/2010/main" val="2691395185"/>
      </p:ext>
    </p:extLst>
  </p:cSld>
  <p:clrMapOvr>
    <a:masterClrMapping/>
  </p:clrMapOvr>
  <p:transition xmlns:p14="http://schemas.microsoft.com/office/powerpoint/2010/main" spd="med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75906" name="Rectangle 2"/>
          <p:cNvSpPr>
            <a:spLocks noChangeArrowheads="1"/>
          </p:cNvSpPr>
          <p:nvPr/>
        </p:nvSpPr>
        <p:spPr bwMode="auto">
          <a:xfrm>
            <a:off x="228600" y="990600"/>
            <a:ext cx="89154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759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Searching</a:t>
            </a:r>
          </a:p>
        </p:txBody>
      </p:sp>
      <p:grpSp>
        <p:nvGrpSpPr>
          <p:cNvPr id="1275908" name="Group 4"/>
          <p:cNvGrpSpPr>
            <a:grpSpLocks/>
          </p:cNvGrpSpPr>
          <p:nvPr/>
        </p:nvGrpSpPr>
        <p:grpSpPr bwMode="auto">
          <a:xfrm>
            <a:off x="1447800" y="1614488"/>
            <a:ext cx="7556500" cy="4481512"/>
            <a:chOff x="912" y="1017"/>
            <a:chExt cx="4760" cy="2823"/>
          </a:xfrm>
        </p:grpSpPr>
        <p:sp>
          <p:nvSpPr>
            <p:cNvPr id="1275909" name="Oval 5"/>
            <p:cNvSpPr>
              <a:spLocks noChangeArrowheads="1"/>
            </p:cNvSpPr>
            <p:nvPr/>
          </p:nvSpPr>
          <p:spPr bwMode="auto">
            <a:xfrm>
              <a:off x="2016" y="1200"/>
              <a:ext cx="1584" cy="1584"/>
            </a:xfrm>
            <a:prstGeom prst="ellipse">
              <a:avLst/>
            </a:prstGeom>
            <a:noFill/>
            <a:ln w="19050">
              <a:solidFill>
                <a:srgbClr val="00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99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FF9900"/>
                </a:solidFill>
              </a:endParaRPr>
            </a:p>
          </p:txBody>
        </p:sp>
        <p:sp>
          <p:nvSpPr>
            <p:cNvPr id="1275910" name="Oval 6"/>
            <p:cNvSpPr>
              <a:spLocks noChangeArrowheads="1"/>
            </p:cNvSpPr>
            <p:nvPr/>
          </p:nvSpPr>
          <p:spPr bwMode="auto">
            <a:xfrm>
              <a:off x="2016" y="2256"/>
              <a:ext cx="1584" cy="1584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rgbClr val="FF3300"/>
                </a:solidFill>
              </a:endParaRPr>
            </a:p>
          </p:txBody>
        </p:sp>
        <p:sp>
          <p:nvSpPr>
            <p:cNvPr id="1275911" name="Oval 7" descr="5%"/>
            <p:cNvSpPr>
              <a:spLocks noChangeArrowheads="1"/>
            </p:cNvSpPr>
            <p:nvPr/>
          </p:nvSpPr>
          <p:spPr bwMode="auto">
            <a:xfrm>
              <a:off x="912" y="2256"/>
              <a:ext cx="2256" cy="528"/>
            </a:xfrm>
            <a:prstGeom prst="ellipse">
              <a:avLst/>
            </a:prstGeom>
            <a:noFill/>
            <a:ln w="28575">
              <a:solidFill>
                <a:srgbClr val="9933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pattFill prst="pct5">
                    <a:fgClr>
                      <a:schemeClr val="accent1"/>
                    </a:fgClr>
                    <a:bgClr>
                      <a:srgbClr val="FFFFFF"/>
                    </a:bgClr>
                  </a:patt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2" name="Oval 8"/>
            <p:cNvSpPr>
              <a:spLocks noChangeArrowheads="1"/>
            </p:cNvSpPr>
            <p:nvPr/>
          </p:nvSpPr>
          <p:spPr bwMode="auto">
            <a:xfrm>
              <a:off x="2400" y="2256"/>
              <a:ext cx="2256" cy="528"/>
            </a:xfrm>
            <a:prstGeom prst="ellips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chemeClr val="hlink"/>
                </a:solidFill>
              </a:endParaRPr>
            </a:p>
          </p:txBody>
        </p:sp>
        <p:sp>
          <p:nvSpPr>
            <p:cNvPr id="1275913" name="Text Box 9"/>
            <p:cNvSpPr txBox="1">
              <a:spLocks noChangeArrowheads="1"/>
            </p:cNvSpPr>
            <p:nvPr/>
          </p:nvSpPr>
          <p:spPr bwMode="auto">
            <a:xfrm>
              <a:off x="3782" y="1017"/>
              <a:ext cx="1849" cy="832"/>
            </a:xfrm>
            <a:prstGeom prst="rect">
              <a:avLst/>
            </a:prstGeom>
            <a:noFill/>
            <a:ln w="9525">
              <a:solidFill>
                <a:srgbClr val="00CC6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Formal Query:</a:t>
              </a:r>
            </a:p>
            <a:p>
              <a:pPr algn="l" eaLnBrk="0" hangingPunct="0"/>
              <a:r>
                <a:rPr lang="en-US" sz="2000">
                  <a:solidFill>
                    <a:srgbClr val="006600"/>
                  </a:solidFill>
                </a:rPr>
                <a:t>cracks</a:t>
              </a:r>
              <a:r>
                <a:rPr lang="en-US" sz="2000"/>
                <a:t> </a:t>
              </a:r>
              <a:r>
                <a:rPr lang="en-US" sz="2000">
                  <a:solidFill>
                    <a:schemeClr val="bg2"/>
                  </a:solidFill>
                </a:rPr>
                <a:t>AND</a:t>
              </a:r>
              <a:r>
                <a:rPr lang="en-US" sz="2000"/>
                <a:t> </a:t>
              </a:r>
              <a:r>
                <a:rPr lang="en-US" sz="2000">
                  <a:solidFill>
                    <a:srgbClr val="9933FF"/>
                  </a:solidFill>
                </a:rPr>
                <a:t>beams</a:t>
              </a:r>
            </a:p>
            <a:p>
              <a:pPr algn="l" eaLnBrk="0" hangingPunct="0"/>
              <a:r>
                <a:rPr lang="en-US" sz="2000">
                  <a:solidFill>
                    <a:schemeClr val="bg2"/>
                  </a:solidFill>
                </a:rPr>
                <a:t>AND</a:t>
              </a:r>
              <a:r>
                <a:rPr lang="en-US" sz="2000"/>
                <a:t> </a:t>
              </a:r>
              <a:r>
                <a:rPr lang="en-US" sz="2000">
                  <a:solidFill>
                    <a:srgbClr val="FF66CC"/>
                  </a:solidFill>
                </a:rPr>
                <a:t>Width_measurement</a:t>
              </a:r>
              <a:endParaRPr lang="en-US" sz="2000"/>
            </a:p>
            <a:p>
              <a:pPr algn="l" eaLnBrk="0" hangingPunct="0"/>
              <a:r>
                <a:rPr lang="en-US" sz="2000">
                  <a:solidFill>
                    <a:schemeClr val="bg2"/>
                  </a:solidFill>
                </a:rPr>
                <a:t>AND</a:t>
              </a:r>
              <a:r>
                <a:rPr lang="en-US" sz="2000"/>
                <a:t> </a:t>
              </a:r>
              <a:r>
                <a:rPr lang="en-US" sz="2000">
                  <a:solidFill>
                    <a:srgbClr val="FF3300"/>
                  </a:solidFill>
                </a:rPr>
                <a:t>Prestressed_concrete</a:t>
              </a:r>
              <a:endParaRPr lang="en-US" sz="2400"/>
            </a:p>
          </p:txBody>
        </p:sp>
        <p:sp>
          <p:nvSpPr>
            <p:cNvPr id="1275914" name="Text Box 10"/>
            <p:cNvSpPr txBox="1">
              <a:spLocks noChangeArrowheads="1"/>
            </p:cNvSpPr>
            <p:nvPr/>
          </p:nvSpPr>
          <p:spPr bwMode="auto">
            <a:xfrm>
              <a:off x="2496" y="1344"/>
              <a:ext cx="64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u="sng">
                  <a:solidFill>
                    <a:srgbClr val="006600"/>
                  </a:solidFill>
                </a:rPr>
                <a:t>C</a:t>
              </a:r>
              <a:r>
                <a:rPr lang="en-US" sz="2400">
                  <a:solidFill>
                    <a:srgbClr val="006600"/>
                  </a:solidFill>
                </a:rPr>
                <a:t>racks</a:t>
              </a:r>
            </a:p>
          </p:txBody>
        </p:sp>
        <p:sp>
          <p:nvSpPr>
            <p:cNvPr id="1275915" name="Text Box 11"/>
            <p:cNvSpPr txBox="1">
              <a:spLocks noChangeArrowheads="1"/>
            </p:cNvSpPr>
            <p:nvPr/>
          </p:nvSpPr>
          <p:spPr bwMode="auto">
            <a:xfrm>
              <a:off x="1142" y="2330"/>
              <a:ext cx="63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u="sng">
                  <a:solidFill>
                    <a:srgbClr val="9933FF"/>
                  </a:solidFill>
                </a:rPr>
                <a:t>B</a:t>
              </a:r>
              <a:r>
                <a:rPr lang="en-US" sz="2400">
                  <a:solidFill>
                    <a:srgbClr val="9933FF"/>
                  </a:solidFill>
                </a:rPr>
                <a:t>eams</a:t>
              </a:r>
            </a:p>
          </p:txBody>
        </p:sp>
        <p:sp>
          <p:nvSpPr>
            <p:cNvPr id="1275916" name="Text Box 12"/>
            <p:cNvSpPr txBox="1">
              <a:spLocks noChangeArrowheads="1"/>
            </p:cNvSpPr>
            <p:nvPr/>
          </p:nvSpPr>
          <p:spPr bwMode="auto">
            <a:xfrm>
              <a:off x="3504" y="2256"/>
              <a:ext cx="1138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hlink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u="sng">
                  <a:solidFill>
                    <a:srgbClr val="FF66CC"/>
                  </a:solidFill>
                </a:rPr>
                <a:t>W</a:t>
              </a:r>
              <a:r>
                <a:rPr lang="en-US" sz="2400">
                  <a:solidFill>
                    <a:srgbClr val="FF66CC"/>
                  </a:solidFill>
                </a:rPr>
                <a:t>idth</a:t>
              </a:r>
            </a:p>
            <a:p>
              <a:pPr algn="l" eaLnBrk="0" hangingPunct="0">
                <a:lnSpc>
                  <a:spcPct val="60000"/>
                </a:lnSpc>
              </a:pPr>
              <a:r>
                <a:rPr lang="en-US" sz="2400">
                  <a:solidFill>
                    <a:srgbClr val="FF66CC"/>
                  </a:solidFill>
                </a:rPr>
                <a:t>measurement</a:t>
              </a:r>
              <a:endParaRPr lang="en-US" sz="2400"/>
            </a:p>
          </p:txBody>
        </p:sp>
        <p:sp>
          <p:nvSpPr>
            <p:cNvPr id="1275917" name="Oval 13"/>
            <p:cNvSpPr>
              <a:spLocks noChangeArrowheads="1"/>
            </p:cNvSpPr>
            <p:nvPr/>
          </p:nvSpPr>
          <p:spPr bwMode="auto">
            <a:xfrm>
              <a:off x="2448" y="2352"/>
              <a:ext cx="720" cy="336"/>
            </a:xfrm>
            <a:prstGeom prst="ellipse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918" name="Text Box 14"/>
            <p:cNvSpPr txBox="1">
              <a:spLocks noChangeArrowheads="1"/>
            </p:cNvSpPr>
            <p:nvPr/>
          </p:nvSpPr>
          <p:spPr bwMode="auto">
            <a:xfrm>
              <a:off x="2294" y="2906"/>
              <a:ext cx="980" cy="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400" u="sng">
                  <a:solidFill>
                    <a:srgbClr val="FF3300"/>
                  </a:solidFill>
                </a:rPr>
                <a:t>P</a:t>
              </a:r>
              <a:r>
                <a:rPr lang="en-US" sz="2400">
                  <a:solidFill>
                    <a:srgbClr val="FF3300"/>
                  </a:solidFill>
                </a:rPr>
                <a:t>restressed</a:t>
              </a:r>
            </a:p>
            <a:p>
              <a:pPr algn="l" eaLnBrk="0" hangingPunct="0">
                <a:lnSpc>
                  <a:spcPct val="60000"/>
                </a:lnSpc>
              </a:pPr>
              <a:r>
                <a:rPr lang="en-US" sz="2400">
                  <a:solidFill>
                    <a:srgbClr val="FF3300"/>
                  </a:solidFill>
                </a:rPr>
                <a:t>concrete</a:t>
              </a:r>
            </a:p>
          </p:txBody>
        </p:sp>
        <p:sp>
          <p:nvSpPr>
            <p:cNvPr id="1275919" name="Text Box 15"/>
            <p:cNvSpPr txBox="1">
              <a:spLocks noChangeArrowheads="1"/>
            </p:cNvSpPr>
            <p:nvPr/>
          </p:nvSpPr>
          <p:spPr bwMode="auto">
            <a:xfrm>
              <a:off x="3926" y="2793"/>
              <a:ext cx="1746" cy="10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Relaxed Query:</a:t>
              </a:r>
            </a:p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(C AND B AND P)   OR</a:t>
              </a:r>
            </a:p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(C AND B AND W)  OR</a:t>
              </a:r>
            </a:p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(C AND W AND P)  OR</a:t>
              </a:r>
            </a:p>
            <a:p>
              <a:pPr algn="l" eaLnBrk="0" hangingPunct="0"/>
              <a:r>
                <a:rPr lang="en-US" sz="2000">
                  <a:solidFill>
                    <a:schemeClr val="bg1"/>
                  </a:solidFill>
                </a:rPr>
                <a:t>(B AND W AND P)</a:t>
              </a:r>
            </a:p>
          </p:txBody>
        </p:sp>
      </p:grpSp>
      <p:sp>
        <p:nvSpPr>
          <p:cNvPr id="1275920" name="Text Box 16"/>
          <p:cNvSpPr txBox="1">
            <a:spLocks noChangeArrowheads="1"/>
          </p:cNvSpPr>
          <p:nvPr/>
        </p:nvSpPr>
        <p:spPr bwMode="auto">
          <a:xfrm>
            <a:off x="6096000" y="4572000"/>
            <a:ext cx="2781300" cy="1625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solidFill>
                  <a:schemeClr val="bg2"/>
                </a:solidFill>
              </a:rPr>
              <a:t>Relaxed Query:</a:t>
            </a:r>
          </a:p>
          <a:p>
            <a:pPr algn="l" eaLnBrk="0" hangingPunct="0"/>
            <a:r>
              <a:rPr lang="en-US" sz="2000">
                <a:solidFill>
                  <a:schemeClr val="bg2"/>
                </a:solidFill>
              </a:rPr>
              <a:t>(</a:t>
            </a:r>
            <a:r>
              <a:rPr lang="en-US" sz="2000">
                <a:solidFill>
                  <a:schemeClr val="accent1"/>
                </a:solidFill>
              </a:rPr>
              <a:t>C</a:t>
            </a:r>
            <a:r>
              <a:rPr lang="en-US" sz="2000">
                <a:solidFill>
                  <a:srgbClr val="008000"/>
                </a:solidFill>
              </a:rPr>
              <a:t> </a:t>
            </a:r>
            <a:r>
              <a:rPr lang="en-US" sz="2000">
                <a:solidFill>
                  <a:schemeClr val="bg2"/>
                </a:solidFill>
              </a:rPr>
              <a:t>AND </a:t>
            </a:r>
            <a:r>
              <a:rPr lang="en-US" sz="2000">
                <a:solidFill>
                  <a:srgbClr val="9966FF"/>
                </a:solidFill>
              </a:rPr>
              <a:t>B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00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)   OR</a:t>
            </a:r>
          </a:p>
          <a:p>
            <a:pPr algn="l" eaLnBrk="0" hangingPunct="0"/>
            <a:r>
              <a:rPr lang="en-US" sz="2000">
                <a:solidFill>
                  <a:schemeClr val="bg2"/>
                </a:solidFill>
              </a:rPr>
              <a:t>(</a:t>
            </a:r>
            <a:r>
              <a:rPr lang="en-US" sz="2000">
                <a:solidFill>
                  <a:schemeClr val="accent1"/>
                </a:solidFill>
              </a:rPr>
              <a:t>C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9966FF"/>
                </a:solidFill>
              </a:rPr>
              <a:t>B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CC"/>
                </a:solidFill>
              </a:rPr>
              <a:t>W</a:t>
            </a:r>
            <a:r>
              <a:rPr lang="en-US" sz="2000">
                <a:solidFill>
                  <a:schemeClr val="bg2"/>
                </a:solidFill>
              </a:rPr>
              <a:t>)  OR</a:t>
            </a:r>
          </a:p>
          <a:p>
            <a:pPr algn="l" eaLnBrk="0" hangingPunct="0"/>
            <a:r>
              <a:rPr lang="en-US" sz="2000">
                <a:solidFill>
                  <a:schemeClr val="bg2"/>
                </a:solidFill>
              </a:rPr>
              <a:t>(</a:t>
            </a:r>
            <a:r>
              <a:rPr lang="en-US" sz="2000">
                <a:solidFill>
                  <a:schemeClr val="accent1"/>
                </a:solidFill>
              </a:rPr>
              <a:t>C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CC"/>
                </a:solidFill>
              </a:rPr>
              <a:t>W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00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)  OR</a:t>
            </a:r>
          </a:p>
          <a:p>
            <a:pPr algn="l" eaLnBrk="0" hangingPunct="0"/>
            <a:r>
              <a:rPr lang="en-US" sz="2000">
                <a:solidFill>
                  <a:schemeClr val="bg2"/>
                </a:solidFill>
              </a:rPr>
              <a:t>(</a:t>
            </a:r>
            <a:r>
              <a:rPr lang="en-US" sz="2000">
                <a:solidFill>
                  <a:srgbClr val="9966FF"/>
                </a:solidFill>
              </a:rPr>
              <a:t>B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CC"/>
                </a:solidFill>
              </a:rPr>
              <a:t>W</a:t>
            </a:r>
            <a:r>
              <a:rPr lang="en-US" sz="2000">
                <a:solidFill>
                  <a:schemeClr val="bg2"/>
                </a:solidFill>
              </a:rPr>
              <a:t> AND </a:t>
            </a:r>
            <a:r>
              <a:rPr lang="en-US" sz="2000">
                <a:solidFill>
                  <a:srgbClr val="FF3300"/>
                </a:solidFill>
              </a:rPr>
              <a:t>P</a:t>
            </a:r>
            <a:r>
              <a:rPr lang="en-US" sz="2000">
                <a:solidFill>
                  <a:schemeClr val="bg2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32229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5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Document Processing Steps</a:t>
            </a:r>
          </a:p>
        </p:txBody>
      </p:sp>
      <p:pic>
        <p:nvPicPr>
          <p:cNvPr id="1255427" name="Picture 3" descr="logical-view-d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782763"/>
            <a:ext cx="8458200" cy="329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55428" name="Rectangle 4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med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76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Boolean Logic</a:t>
            </a:r>
          </a:p>
        </p:txBody>
      </p:sp>
      <p:grpSp>
        <p:nvGrpSpPr>
          <p:cNvPr id="1276931" name="Group 3"/>
          <p:cNvGrpSpPr>
            <a:grpSpLocks/>
          </p:cNvGrpSpPr>
          <p:nvPr/>
        </p:nvGrpSpPr>
        <p:grpSpPr bwMode="auto">
          <a:xfrm>
            <a:off x="1524000" y="1447800"/>
            <a:ext cx="6705600" cy="4876800"/>
            <a:chOff x="960" y="912"/>
            <a:chExt cx="4224" cy="3072"/>
          </a:xfrm>
        </p:grpSpPr>
        <p:sp>
          <p:nvSpPr>
            <p:cNvPr id="1276932" name="Rectangle 4"/>
            <p:cNvSpPr>
              <a:spLocks noChangeArrowheads="1"/>
            </p:cNvSpPr>
            <p:nvPr/>
          </p:nvSpPr>
          <p:spPr bwMode="auto">
            <a:xfrm>
              <a:off x="960" y="912"/>
              <a:ext cx="4176" cy="3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/>
            </a:p>
          </p:txBody>
        </p:sp>
        <p:sp>
          <p:nvSpPr>
            <p:cNvPr id="1276933" name="Oval 5"/>
            <p:cNvSpPr>
              <a:spLocks noChangeArrowheads="1"/>
            </p:cNvSpPr>
            <p:nvPr/>
          </p:nvSpPr>
          <p:spPr bwMode="auto">
            <a:xfrm>
              <a:off x="1440" y="1152"/>
              <a:ext cx="1584" cy="1584"/>
            </a:xfrm>
            <a:prstGeom prst="ellipse">
              <a:avLst/>
            </a:prstGeom>
            <a:noFill/>
            <a:ln w="1905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400">
                <a:solidFill>
                  <a:schemeClr val="hlink"/>
                </a:solidFill>
              </a:endParaRPr>
            </a:p>
          </p:txBody>
        </p:sp>
        <p:sp>
          <p:nvSpPr>
            <p:cNvPr id="1276934" name="Oval 6"/>
            <p:cNvSpPr>
              <a:spLocks noChangeArrowheads="1"/>
            </p:cNvSpPr>
            <p:nvPr/>
          </p:nvSpPr>
          <p:spPr bwMode="auto">
            <a:xfrm>
              <a:off x="1968" y="2016"/>
              <a:ext cx="1584" cy="1584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35" name="Oval 7"/>
            <p:cNvSpPr>
              <a:spLocks noChangeArrowheads="1"/>
            </p:cNvSpPr>
            <p:nvPr/>
          </p:nvSpPr>
          <p:spPr bwMode="auto">
            <a:xfrm>
              <a:off x="2448" y="1200"/>
              <a:ext cx="1584" cy="1584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36" name="Text Box 8"/>
            <p:cNvSpPr txBox="1">
              <a:spLocks noChangeArrowheads="1"/>
            </p:cNvSpPr>
            <p:nvPr/>
          </p:nvSpPr>
          <p:spPr bwMode="auto">
            <a:xfrm>
              <a:off x="2640" y="3648"/>
              <a:ext cx="2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3</a:t>
              </a:r>
              <a:endParaRPr lang="en-US" sz="1600" b="1"/>
            </a:p>
          </p:txBody>
        </p:sp>
        <p:sp>
          <p:nvSpPr>
            <p:cNvPr id="1276937" name="Text Box 9"/>
            <p:cNvSpPr txBox="1">
              <a:spLocks noChangeArrowheads="1"/>
            </p:cNvSpPr>
            <p:nvPr/>
          </p:nvSpPr>
          <p:spPr bwMode="auto">
            <a:xfrm>
              <a:off x="1248" y="1296"/>
              <a:ext cx="2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</a:t>
              </a:r>
              <a:endParaRPr lang="en-US" sz="1600" b="1"/>
            </a:p>
          </p:txBody>
        </p:sp>
        <p:sp>
          <p:nvSpPr>
            <p:cNvPr id="1276938" name="Text Box 10"/>
            <p:cNvSpPr txBox="1">
              <a:spLocks noChangeArrowheads="1"/>
            </p:cNvSpPr>
            <p:nvPr/>
          </p:nvSpPr>
          <p:spPr bwMode="auto">
            <a:xfrm>
              <a:off x="3936" y="1296"/>
              <a:ext cx="27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2</a:t>
              </a:r>
              <a:endParaRPr lang="en-US" sz="1600" b="1"/>
            </a:p>
          </p:txBody>
        </p:sp>
        <p:sp>
          <p:nvSpPr>
            <p:cNvPr id="1276939" name="Text Box 11"/>
            <p:cNvSpPr txBox="1">
              <a:spLocks noChangeArrowheads="1"/>
            </p:cNvSpPr>
            <p:nvPr/>
          </p:nvSpPr>
          <p:spPr bwMode="auto">
            <a:xfrm>
              <a:off x="2640" y="148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</a:t>
              </a:r>
              <a:endParaRPr lang="en-US" sz="1600"/>
            </a:p>
          </p:txBody>
        </p:sp>
        <p:sp>
          <p:nvSpPr>
            <p:cNvPr id="1276940" name="Text Box 12"/>
            <p:cNvSpPr txBox="1">
              <a:spLocks noChangeArrowheads="1"/>
            </p:cNvSpPr>
            <p:nvPr/>
          </p:nvSpPr>
          <p:spPr bwMode="auto">
            <a:xfrm>
              <a:off x="3120" y="1440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2</a:t>
              </a:r>
              <a:endParaRPr lang="en-US" sz="1600"/>
            </a:p>
          </p:txBody>
        </p:sp>
        <p:sp>
          <p:nvSpPr>
            <p:cNvPr id="1276941" name="Text Box 13"/>
            <p:cNvSpPr txBox="1">
              <a:spLocks noChangeArrowheads="1"/>
            </p:cNvSpPr>
            <p:nvPr/>
          </p:nvSpPr>
          <p:spPr bwMode="auto">
            <a:xfrm>
              <a:off x="2256" y="2256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3</a:t>
              </a:r>
              <a:endParaRPr lang="en-US" sz="1600"/>
            </a:p>
          </p:txBody>
        </p:sp>
        <p:sp>
          <p:nvSpPr>
            <p:cNvPr id="1276942" name="Text Box 14"/>
            <p:cNvSpPr txBox="1">
              <a:spLocks noChangeArrowheads="1"/>
            </p:cNvSpPr>
            <p:nvPr/>
          </p:nvSpPr>
          <p:spPr bwMode="auto">
            <a:xfrm>
              <a:off x="3600" y="196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4</a:t>
              </a:r>
              <a:endParaRPr lang="en-US" sz="1600"/>
            </a:p>
          </p:txBody>
        </p:sp>
        <p:sp>
          <p:nvSpPr>
            <p:cNvPr id="1276943" name="Text Box 15"/>
            <p:cNvSpPr txBox="1">
              <a:spLocks noChangeArrowheads="1"/>
            </p:cNvSpPr>
            <p:nvPr/>
          </p:nvSpPr>
          <p:spPr bwMode="auto">
            <a:xfrm>
              <a:off x="2592" y="206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5</a:t>
              </a:r>
              <a:endParaRPr lang="en-US" sz="1600"/>
            </a:p>
          </p:txBody>
        </p:sp>
        <p:sp>
          <p:nvSpPr>
            <p:cNvPr id="1276944" name="Text Box 16"/>
            <p:cNvSpPr txBox="1">
              <a:spLocks noChangeArrowheads="1"/>
            </p:cNvSpPr>
            <p:nvPr/>
          </p:nvSpPr>
          <p:spPr bwMode="auto">
            <a:xfrm>
              <a:off x="3024" y="230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6</a:t>
              </a:r>
              <a:endParaRPr lang="en-US" sz="1600"/>
            </a:p>
          </p:txBody>
        </p:sp>
        <p:sp>
          <p:nvSpPr>
            <p:cNvPr id="1276945" name="Text Box 17"/>
            <p:cNvSpPr txBox="1">
              <a:spLocks noChangeArrowheads="1"/>
            </p:cNvSpPr>
            <p:nvPr/>
          </p:nvSpPr>
          <p:spPr bwMode="auto">
            <a:xfrm>
              <a:off x="2256" y="2976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8</a:t>
              </a:r>
              <a:endParaRPr lang="en-US" sz="1600"/>
            </a:p>
          </p:txBody>
        </p:sp>
        <p:sp>
          <p:nvSpPr>
            <p:cNvPr id="1276946" name="Text Box 18"/>
            <p:cNvSpPr txBox="1">
              <a:spLocks noChangeArrowheads="1"/>
            </p:cNvSpPr>
            <p:nvPr/>
          </p:nvSpPr>
          <p:spPr bwMode="auto">
            <a:xfrm>
              <a:off x="2928" y="3072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7</a:t>
              </a:r>
              <a:endParaRPr lang="en-US" sz="1600"/>
            </a:p>
          </p:txBody>
        </p:sp>
        <p:sp>
          <p:nvSpPr>
            <p:cNvPr id="1276947" name="Text Box 19"/>
            <p:cNvSpPr txBox="1">
              <a:spLocks noChangeArrowheads="1"/>
            </p:cNvSpPr>
            <p:nvPr/>
          </p:nvSpPr>
          <p:spPr bwMode="auto">
            <a:xfrm>
              <a:off x="2016" y="1344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9</a:t>
              </a:r>
              <a:endParaRPr lang="en-US" sz="1600"/>
            </a:p>
          </p:txBody>
        </p:sp>
        <p:sp>
          <p:nvSpPr>
            <p:cNvPr id="1276948" name="Text Box 20"/>
            <p:cNvSpPr txBox="1">
              <a:spLocks noChangeArrowheads="1"/>
            </p:cNvSpPr>
            <p:nvPr/>
          </p:nvSpPr>
          <p:spPr bwMode="auto">
            <a:xfrm>
              <a:off x="2016" y="2496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10</a:t>
              </a:r>
              <a:endParaRPr lang="en-US" sz="1600"/>
            </a:p>
          </p:txBody>
        </p:sp>
        <p:sp>
          <p:nvSpPr>
            <p:cNvPr id="1276949" name="Text Box 21"/>
            <p:cNvSpPr txBox="1">
              <a:spLocks noChangeArrowheads="1"/>
            </p:cNvSpPr>
            <p:nvPr/>
          </p:nvSpPr>
          <p:spPr bwMode="auto">
            <a:xfrm>
              <a:off x="1680" y="1968"/>
              <a:ext cx="27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lang="en-US" sz="1400" b="1"/>
                <a:t>D</a:t>
              </a:r>
              <a:r>
                <a:rPr lang="en-US" sz="1400" b="1" baseline="-25000">
                  <a:effectLst>
                    <a:outerShdw blurRad="38100" dist="38100" dir="2700000" algn="tl">
                      <a:srgbClr val="DDDDDD"/>
                    </a:outerShdw>
                  </a:effectLst>
                </a:rPr>
                <a:t>11</a:t>
              </a:r>
              <a:endParaRPr lang="en-US" sz="1600"/>
            </a:p>
          </p:txBody>
        </p:sp>
        <p:sp>
          <p:nvSpPr>
            <p:cNvPr id="1276950" name="Text Box 22"/>
            <p:cNvSpPr txBox="1">
              <a:spLocks noChangeArrowheads="1"/>
            </p:cNvSpPr>
            <p:nvPr/>
          </p:nvSpPr>
          <p:spPr bwMode="auto">
            <a:xfrm>
              <a:off x="2592" y="2256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1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1" name="Text Box 23"/>
            <p:cNvSpPr txBox="1">
              <a:spLocks noChangeArrowheads="1"/>
            </p:cNvSpPr>
            <p:nvPr/>
          </p:nvSpPr>
          <p:spPr bwMode="auto">
            <a:xfrm>
              <a:off x="2208" y="2400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2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2" name="Text Box 24"/>
            <p:cNvSpPr txBox="1">
              <a:spLocks noChangeArrowheads="1"/>
            </p:cNvSpPr>
            <p:nvPr/>
          </p:nvSpPr>
          <p:spPr bwMode="auto">
            <a:xfrm>
              <a:off x="2592" y="1728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3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3" name="Text Box 25"/>
            <p:cNvSpPr txBox="1">
              <a:spLocks noChangeArrowheads="1"/>
            </p:cNvSpPr>
            <p:nvPr/>
          </p:nvSpPr>
          <p:spPr bwMode="auto">
            <a:xfrm>
              <a:off x="2064" y="1728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5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4" name="Text Box 26"/>
            <p:cNvSpPr txBox="1">
              <a:spLocks noChangeArrowheads="1"/>
            </p:cNvSpPr>
            <p:nvPr/>
          </p:nvSpPr>
          <p:spPr bwMode="auto">
            <a:xfrm>
              <a:off x="3024" y="2448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4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5" name="Text Box 27"/>
            <p:cNvSpPr txBox="1">
              <a:spLocks noChangeArrowheads="1"/>
            </p:cNvSpPr>
            <p:nvPr/>
          </p:nvSpPr>
          <p:spPr bwMode="auto">
            <a:xfrm>
              <a:off x="2592" y="2784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7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6" name="Text Box 28"/>
            <p:cNvSpPr txBox="1">
              <a:spLocks noChangeArrowheads="1"/>
            </p:cNvSpPr>
            <p:nvPr/>
          </p:nvSpPr>
          <p:spPr bwMode="auto">
            <a:xfrm>
              <a:off x="1392" y="2880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8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7" name="Text Box 29"/>
            <p:cNvSpPr txBox="1">
              <a:spLocks noChangeArrowheads="1"/>
            </p:cNvSpPr>
            <p:nvPr/>
          </p:nvSpPr>
          <p:spPr bwMode="auto">
            <a:xfrm>
              <a:off x="3216" y="1776"/>
              <a:ext cx="26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6</a:t>
              </a:r>
              <a:endParaRPr lang="en-US" sz="2400" i="1">
                <a:solidFill>
                  <a:schemeClr val="bg2"/>
                </a:solidFill>
              </a:endParaRPr>
            </a:p>
          </p:txBody>
        </p:sp>
        <p:sp>
          <p:nvSpPr>
            <p:cNvPr id="1276958" name="Text Box 30"/>
            <p:cNvSpPr txBox="1">
              <a:spLocks noChangeArrowheads="1"/>
            </p:cNvSpPr>
            <p:nvPr/>
          </p:nvSpPr>
          <p:spPr bwMode="auto">
            <a:xfrm>
              <a:off x="4320" y="1968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2</a:t>
              </a:r>
              <a:r>
                <a:rPr lang="en-US" sz="1600">
                  <a:solidFill>
                    <a:srgbClr val="FF9900"/>
                  </a:solidFill>
                </a:rPr>
                <a:t> </a:t>
              </a:r>
              <a:r>
                <a:rPr lang="en-US" sz="1600"/>
                <a:t>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59" name="Text Box 31"/>
            <p:cNvSpPr txBox="1">
              <a:spLocks noChangeArrowheads="1"/>
            </p:cNvSpPr>
            <p:nvPr/>
          </p:nvSpPr>
          <p:spPr bwMode="auto">
            <a:xfrm>
              <a:off x="4320" y="1776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1</a:t>
              </a:r>
              <a:r>
                <a:rPr lang="en-US" sz="1600">
                  <a:solidFill>
                    <a:schemeClr val="bg2"/>
                  </a:solidFill>
                </a:rPr>
                <a:t> </a:t>
              </a:r>
              <a:r>
                <a:rPr lang="en-US" sz="1600"/>
                <a:t>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/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0" name="Text Box 32"/>
            <p:cNvSpPr txBox="1">
              <a:spLocks noChangeArrowheads="1"/>
            </p:cNvSpPr>
            <p:nvPr/>
          </p:nvSpPr>
          <p:spPr bwMode="auto">
            <a:xfrm>
              <a:off x="4320" y="2352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4</a:t>
              </a:r>
              <a:r>
                <a:rPr lang="en-US" sz="1600">
                  <a:solidFill>
                    <a:schemeClr val="bg2"/>
                  </a:solidFill>
                </a:rPr>
                <a:t> </a:t>
              </a:r>
              <a:r>
                <a:rPr lang="en-US" sz="1600"/>
                <a:t>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/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1" name="Text Box 33"/>
            <p:cNvSpPr txBox="1">
              <a:spLocks noChangeArrowheads="1"/>
            </p:cNvSpPr>
            <p:nvPr/>
          </p:nvSpPr>
          <p:spPr bwMode="auto">
            <a:xfrm>
              <a:off x="4320" y="2160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3</a:t>
              </a:r>
              <a:r>
                <a:rPr lang="en-US" sz="1600">
                  <a:solidFill>
                    <a:schemeClr val="bg2"/>
                  </a:solidFill>
                </a:rPr>
                <a:t> </a:t>
              </a:r>
              <a:r>
                <a:rPr lang="en-US" sz="1600"/>
                <a:t>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2" name="Text Box 34"/>
            <p:cNvSpPr txBox="1">
              <a:spLocks noChangeArrowheads="1"/>
            </p:cNvSpPr>
            <p:nvPr/>
          </p:nvSpPr>
          <p:spPr bwMode="auto">
            <a:xfrm>
              <a:off x="4320" y="2736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6</a:t>
              </a:r>
              <a:r>
                <a:rPr lang="en-US" sz="1600"/>
                <a:t> 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/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3" name="Text Box 35"/>
            <p:cNvSpPr txBox="1">
              <a:spLocks noChangeArrowheads="1"/>
            </p:cNvSpPr>
            <p:nvPr/>
          </p:nvSpPr>
          <p:spPr bwMode="auto">
            <a:xfrm>
              <a:off x="4320" y="2544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5</a:t>
              </a:r>
              <a:r>
                <a:rPr lang="en-US" sz="1600"/>
                <a:t> 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/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4" name="Text Box 36"/>
            <p:cNvSpPr txBox="1">
              <a:spLocks noChangeArrowheads="1"/>
            </p:cNvSpPr>
            <p:nvPr/>
          </p:nvSpPr>
          <p:spPr bwMode="auto">
            <a:xfrm>
              <a:off x="4320" y="3120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8</a:t>
              </a:r>
              <a:r>
                <a:rPr lang="en-US" sz="1600">
                  <a:solidFill>
                    <a:schemeClr val="bg1"/>
                  </a:solidFill>
                </a:rPr>
                <a:t> </a:t>
              </a:r>
              <a:r>
                <a:rPr lang="en-US" sz="1600"/>
                <a:t>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>
                  <a:solidFill>
                    <a:schemeClr val="accent2"/>
                  </a:solidFill>
                </a:rPr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5" name="Text Box 37"/>
            <p:cNvSpPr txBox="1">
              <a:spLocks noChangeArrowheads="1"/>
            </p:cNvSpPr>
            <p:nvPr/>
          </p:nvSpPr>
          <p:spPr bwMode="auto">
            <a:xfrm>
              <a:off x="4320" y="2928"/>
              <a:ext cx="86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folHlink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1600" b="1" i="1">
                  <a:solidFill>
                    <a:schemeClr val="bg2"/>
                  </a:solidFill>
                </a:rPr>
                <a:t>m</a:t>
              </a:r>
              <a:r>
                <a:rPr lang="en-US" sz="1600" b="1" i="1" baseline="-25000">
                  <a:solidFill>
                    <a:schemeClr val="bg2"/>
                  </a:solidFill>
                </a:rPr>
                <a:t>7</a:t>
              </a:r>
              <a:r>
                <a:rPr lang="en-US" sz="1600"/>
                <a:t> = </a:t>
              </a:r>
              <a:r>
                <a:rPr lang="en-US" sz="1600" b="1">
                  <a:solidFill>
                    <a:srgbClr val="FF3300"/>
                  </a:solidFill>
                </a:rPr>
                <a:t>t</a:t>
              </a:r>
              <a:r>
                <a:rPr lang="en-US" sz="1600" b="1" baseline="-25000">
                  <a:solidFill>
                    <a:srgbClr val="FF3300"/>
                  </a:solidFill>
                </a:rPr>
                <a:t>1</a:t>
              </a:r>
              <a:r>
                <a:rPr lang="en-US" sz="1600" b="1" baseline="-25000"/>
                <a:t> </a:t>
              </a:r>
              <a:r>
                <a:rPr lang="en-US" sz="1600" b="1">
                  <a:solidFill>
                    <a:schemeClr val="accent2"/>
                  </a:solidFill>
                </a:rPr>
                <a:t>t</a:t>
              </a:r>
              <a:r>
                <a:rPr lang="en-US" sz="1600" b="1" baseline="-25000">
                  <a:solidFill>
                    <a:schemeClr val="accent2"/>
                  </a:solidFill>
                </a:rPr>
                <a:t>2</a:t>
              </a:r>
              <a:r>
                <a:rPr lang="en-US" sz="1600" b="1"/>
                <a:t> </a:t>
              </a:r>
              <a:r>
                <a:rPr lang="en-US" sz="1600" b="1">
                  <a:solidFill>
                    <a:schemeClr val="accent1"/>
                  </a:solidFill>
                </a:rPr>
                <a:t>t</a:t>
              </a:r>
              <a:r>
                <a:rPr lang="en-US" sz="1600" b="1" baseline="-25000">
                  <a:solidFill>
                    <a:schemeClr val="accent1"/>
                  </a:solidFill>
                </a:rPr>
                <a:t>3</a:t>
              </a:r>
              <a:r>
                <a:rPr lang="en-US" sz="1600" b="1" i="1" baseline="-25000">
                  <a:solidFill>
                    <a:schemeClr val="accent1"/>
                  </a:solidFill>
                </a:rPr>
                <a:t> </a:t>
              </a:r>
              <a:endParaRPr lang="en-US" sz="2400" i="1"/>
            </a:p>
          </p:txBody>
        </p:sp>
        <p:sp>
          <p:nvSpPr>
            <p:cNvPr id="1276966" name="Line 38"/>
            <p:cNvSpPr>
              <a:spLocks noChangeShapeType="1"/>
            </p:cNvSpPr>
            <p:nvPr/>
          </p:nvSpPr>
          <p:spPr bwMode="auto">
            <a:xfrm>
              <a:off x="4752" y="201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67" name="Line 39"/>
            <p:cNvSpPr>
              <a:spLocks noChangeShapeType="1"/>
            </p:cNvSpPr>
            <p:nvPr/>
          </p:nvSpPr>
          <p:spPr bwMode="auto">
            <a:xfrm>
              <a:off x="4656" y="2400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68" name="Line 40"/>
            <p:cNvSpPr>
              <a:spLocks noChangeShapeType="1"/>
            </p:cNvSpPr>
            <p:nvPr/>
          </p:nvSpPr>
          <p:spPr bwMode="auto">
            <a:xfrm>
              <a:off x="4896" y="220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69" name="Line 41"/>
            <p:cNvSpPr>
              <a:spLocks noChangeShapeType="1"/>
            </p:cNvSpPr>
            <p:nvPr/>
          </p:nvSpPr>
          <p:spPr bwMode="auto">
            <a:xfrm>
              <a:off x="4752" y="2592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0" name="Line 42"/>
            <p:cNvSpPr>
              <a:spLocks noChangeShapeType="1"/>
            </p:cNvSpPr>
            <p:nvPr/>
          </p:nvSpPr>
          <p:spPr bwMode="auto">
            <a:xfrm>
              <a:off x="4896" y="2592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1" name="Line 43"/>
            <p:cNvSpPr>
              <a:spLocks noChangeShapeType="1"/>
            </p:cNvSpPr>
            <p:nvPr/>
          </p:nvSpPr>
          <p:spPr bwMode="auto">
            <a:xfrm>
              <a:off x="4656" y="278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2" name="Line 44"/>
            <p:cNvSpPr>
              <a:spLocks noChangeShapeType="1"/>
            </p:cNvSpPr>
            <p:nvPr/>
          </p:nvSpPr>
          <p:spPr bwMode="auto">
            <a:xfrm>
              <a:off x="4896" y="2784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3" name="Line 45"/>
            <p:cNvSpPr>
              <a:spLocks noChangeShapeType="1"/>
            </p:cNvSpPr>
            <p:nvPr/>
          </p:nvSpPr>
          <p:spPr bwMode="auto">
            <a:xfrm>
              <a:off x="4656" y="297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4" name="Line 46"/>
            <p:cNvSpPr>
              <a:spLocks noChangeShapeType="1"/>
            </p:cNvSpPr>
            <p:nvPr/>
          </p:nvSpPr>
          <p:spPr bwMode="auto">
            <a:xfrm>
              <a:off x="4752" y="2976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5" name="Line 47"/>
            <p:cNvSpPr>
              <a:spLocks noChangeShapeType="1"/>
            </p:cNvSpPr>
            <p:nvPr/>
          </p:nvSpPr>
          <p:spPr bwMode="auto">
            <a:xfrm>
              <a:off x="4656" y="316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6" name="Line 48"/>
            <p:cNvSpPr>
              <a:spLocks noChangeShapeType="1"/>
            </p:cNvSpPr>
            <p:nvPr/>
          </p:nvSpPr>
          <p:spPr bwMode="auto">
            <a:xfrm>
              <a:off x="4752" y="316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977" name="Line 49"/>
            <p:cNvSpPr>
              <a:spLocks noChangeShapeType="1"/>
            </p:cNvSpPr>
            <p:nvPr/>
          </p:nvSpPr>
          <p:spPr bwMode="auto">
            <a:xfrm>
              <a:off x="4896" y="3168"/>
              <a:ext cx="4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741275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77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Ordering</a:t>
            </a:r>
          </a:p>
        </p:txBody>
      </p:sp>
      <p:sp>
        <p:nvSpPr>
          <p:cNvPr id="127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what order do we evaluate the components of the Boolean expression?</a:t>
            </a:r>
          </a:p>
          <a:p>
            <a:pPr lvl="1"/>
            <a:r>
              <a:rPr lang="en-US"/>
              <a:t>Parenthesis get done first</a:t>
            </a:r>
          </a:p>
          <a:p>
            <a:pPr lvl="2"/>
            <a:r>
              <a:rPr lang="en-US"/>
              <a:t>(a or b) and (c or d)</a:t>
            </a:r>
          </a:p>
          <a:p>
            <a:pPr lvl="2"/>
            <a:r>
              <a:rPr lang="en-US"/>
              <a:t>(a or (b and c) or d)</a:t>
            </a:r>
          </a:p>
          <a:p>
            <a:pPr lvl="1"/>
            <a:r>
              <a:rPr lang="en-US"/>
              <a:t>Usually start from the left and work right (in case of ties)</a:t>
            </a:r>
          </a:p>
          <a:p>
            <a:pPr lvl="1"/>
            <a:r>
              <a:rPr lang="en-US"/>
              <a:t>Usually (if there are no parentheses)</a:t>
            </a:r>
          </a:p>
          <a:p>
            <a:pPr lvl="2"/>
            <a:r>
              <a:rPr lang="en-US"/>
              <a:t>NOT before AND</a:t>
            </a:r>
          </a:p>
          <a:p>
            <a:pPr lvl="2"/>
            <a:r>
              <a:rPr lang="en-US"/>
              <a:t>AND before OR</a:t>
            </a:r>
          </a:p>
          <a:p>
            <a:pPr lvl="2"/>
            <a:endParaRPr lang="en-US"/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71567"/>
      </p:ext>
    </p:extLst>
  </p:cSld>
  <p:clrMapOvr>
    <a:masterClrMapping/>
  </p:clrMapOvr>
  <p:transition xmlns:p14="http://schemas.microsoft.com/office/powerpoint/2010/main" spd="med">
    <p:wip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58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	</a:t>
            </a:r>
          </a:p>
        </p:txBody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More on the Boolean Model </a:t>
            </a:r>
            <a:r>
              <a:rPr lang="en-US" dirty="0" smtClean="0"/>
              <a:t>including facetted searching, query parse trees and </a:t>
            </a:r>
            <a:r>
              <a:rPr lang="en-US" dirty="0"/>
              <a:t>extended Boolean approaches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57511" name="Rectangle 3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Structure of an IR System</a:t>
            </a:r>
          </a:p>
        </p:txBody>
      </p:sp>
      <p:sp>
        <p:nvSpPr>
          <p:cNvPr id="1257475" name="Rectangle 3"/>
          <p:cNvSpPr>
            <a:spLocks noChangeArrowheads="1"/>
          </p:cNvSpPr>
          <p:nvPr/>
        </p:nvSpPr>
        <p:spPr bwMode="auto">
          <a:xfrm>
            <a:off x="152400" y="1143000"/>
            <a:ext cx="5810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1000">
                <a:latin typeface="Arial" charset="0"/>
              </a:rPr>
              <a:t>Search</a:t>
            </a:r>
          </a:p>
          <a:p>
            <a:pPr algn="l" eaLnBrk="0" hangingPunct="0"/>
            <a:r>
              <a:rPr lang="en-US" sz="1000">
                <a:latin typeface="Arial" charset="0"/>
              </a:rPr>
              <a:t>Line</a:t>
            </a:r>
          </a:p>
        </p:txBody>
      </p:sp>
      <p:grpSp>
        <p:nvGrpSpPr>
          <p:cNvPr id="1257476" name="Group 4"/>
          <p:cNvGrpSpPr>
            <a:grpSpLocks/>
          </p:cNvGrpSpPr>
          <p:nvPr/>
        </p:nvGrpSpPr>
        <p:grpSpPr bwMode="auto">
          <a:xfrm>
            <a:off x="687388" y="1143000"/>
            <a:ext cx="8456612" cy="5029200"/>
            <a:chOff x="336" y="1052"/>
            <a:chExt cx="5327" cy="3168"/>
          </a:xfrm>
        </p:grpSpPr>
        <p:sp>
          <p:nvSpPr>
            <p:cNvPr id="1257477" name="AutoShape 5"/>
            <p:cNvSpPr>
              <a:spLocks noChangeArrowheads="1"/>
            </p:cNvSpPr>
            <p:nvPr/>
          </p:nvSpPr>
          <p:spPr bwMode="auto">
            <a:xfrm>
              <a:off x="484" y="1108"/>
              <a:ext cx="904" cy="280"/>
            </a:xfrm>
            <a:prstGeom prst="parallelogram">
              <a:avLst>
                <a:gd name="adj" fmla="val 806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Interest profiles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&amp; Queries</a:t>
              </a:r>
            </a:p>
          </p:txBody>
        </p:sp>
        <p:sp>
          <p:nvSpPr>
            <p:cNvPr id="1257478" name="AutoShape 6"/>
            <p:cNvSpPr>
              <a:spLocks noChangeArrowheads="1"/>
            </p:cNvSpPr>
            <p:nvPr/>
          </p:nvSpPr>
          <p:spPr bwMode="auto">
            <a:xfrm>
              <a:off x="4276" y="1108"/>
              <a:ext cx="904" cy="280"/>
            </a:xfrm>
            <a:prstGeom prst="parallelogram">
              <a:avLst>
                <a:gd name="adj" fmla="val 80699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Documents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&amp; data</a:t>
              </a:r>
            </a:p>
          </p:txBody>
        </p:sp>
        <p:sp>
          <p:nvSpPr>
            <p:cNvPr id="1257479" name="AutoShape 7"/>
            <p:cNvSpPr>
              <a:spLocks noChangeArrowheads="1"/>
            </p:cNvSpPr>
            <p:nvPr/>
          </p:nvSpPr>
          <p:spPr bwMode="auto">
            <a:xfrm rot="-10800000" flipH="1" flipV="1">
              <a:off x="2116" y="1540"/>
              <a:ext cx="1432" cy="1096"/>
            </a:xfrm>
            <a:custGeom>
              <a:avLst/>
              <a:gdLst>
                <a:gd name="G0" fmla="+- 5399 0 0"/>
                <a:gd name="G1" fmla="+- 21600 0 5399"/>
                <a:gd name="G2" fmla="*/ 5399 1 2"/>
                <a:gd name="G3" fmla="+- 21600 0 G2"/>
                <a:gd name="G4" fmla="+/ 5399 21600 2"/>
                <a:gd name="G5" fmla="+/ G1 0 2"/>
                <a:gd name="G6" fmla="*/ 21600 21600 5399"/>
                <a:gd name="G7" fmla="*/ G6 1 2"/>
                <a:gd name="G8" fmla="+- 21600 0 G7"/>
                <a:gd name="G9" fmla="*/ 21600 1 2"/>
                <a:gd name="G10" fmla="+- 5399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399" y="21600"/>
                  </a:lnTo>
                  <a:lnTo>
                    <a:pt x="16201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Rules of the game =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Rules for subject indexing +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Thesaurus (which consists of</a:t>
              </a:r>
            </a:p>
            <a:p>
              <a:pPr eaLnBrk="0" hangingPunct="0"/>
              <a:endParaRPr lang="en-US" sz="1000">
                <a:latin typeface="Arial" charset="0"/>
              </a:endParaRPr>
            </a:p>
            <a:p>
              <a:pPr eaLnBrk="0" hangingPunct="0"/>
              <a:r>
                <a:rPr lang="en-US" sz="1000">
                  <a:latin typeface="Arial" charset="0"/>
                </a:rPr>
                <a:t>Lead-In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Vocabulary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and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Indexing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Language </a:t>
              </a:r>
            </a:p>
          </p:txBody>
        </p:sp>
        <p:sp>
          <p:nvSpPr>
            <p:cNvPr id="1257480" name="Rectangle 8"/>
            <p:cNvSpPr>
              <a:spLocks noChangeArrowheads="1"/>
            </p:cNvSpPr>
            <p:nvPr/>
          </p:nvSpPr>
          <p:spPr bwMode="auto">
            <a:xfrm>
              <a:off x="5271" y="1052"/>
              <a:ext cx="39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1000">
                  <a:latin typeface="Arial" charset="0"/>
                </a:rPr>
                <a:t>Storage</a:t>
              </a:r>
            </a:p>
            <a:p>
              <a:pPr algn="l" eaLnBrk="0" hangingPunct="0"/>
              <a:r>
                <a:rPr lang="en-US" sz="1000">
                  <a:latin typeface="Arial" charset="0"/>
                </a:rPr>
                <a:t>Line</a:t>
              </a:r>
            </a:p>
          </p:txBody>
        </p:sp>
        <p:sp>
          <p:nvSpPr>
            <p:cNvPr id="1257481" name="Rectangle 9"/>
            <p:cNvSpPr>
              <a:spLocks noChangeArrowheads="1"/>
            </p:cNvSpPr>
            <p:nvPr/>
          </p:nvSpPr>
          <p:spPr bwMode="auto">
            <a:xfrm>
              <a:off x="2500" y="3844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Potentially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Relevant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Documents</a:t>
              </a:r>
            </a:p>
          </p:txBody>
        </p:sp>
        <p:sp>
          <p:nvSpPr>
            <p:cNvPr id="1257482" name="Rectangle 10"/>
            <p:cNvSpPr>
              <a:spLocks noChangeArrowheads="1"/>
            </p:cNvSpPr>
            <p:nvPr/>
          </p:nvSpPr>
          <p:spPr bwMode="auto">
            <a:xfrm>
              <a:off x="2452" y="3220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Comparison/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Matching</a:t>
              </a:r>
            </a:p>
          </p:txBody>
        </p:sp>
        <p:sp>
          <p:nvSpPr>
            <p:cNvPr id="1257483" name="Line 11"/>
            <p:cNvSpPr>
              <a:spLocks noChangeShapeType="1"/>
            </p:cNvSpPr>
            <p:nvPr/>
          </p:nvSpPr>
          <p:spPr bwMode="auto">
            <a:xfrm>
              <a:off x="340" y="1440"/>
              <a:ext cx="5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84" name="AutoShape 12"/>
            <p:cNvSpPr>
              <a:spLocks noChangeArrowheads="1"/>
            </p:cNvSpPr>
            <p:nvPr/>
          </p:nvSpPr>
          <p:spPr bwMode="auto">
            <a:xfrm>
              <a:off x="436" y="3172"/>
              <a:ext cx="856" cy="424"/>
            </a:xfrm>
            <a:prstGeom prst="parallelogram">
              <a:avLst>
                <a:gd name="adj" fmla="val 50462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Store1: Profiles/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Search requests</a:t>
              </a:r>
            </a:p>
          </p:txBody>
        </p:sp>
        <p:sp>
          <p:nvSpPr>
            <p:cNvPr id="1257485" name="AutoShape 13"/>
            <p:cNvSpPr>
              <a:spLocks noChangeArrowheads="1"/>
            </p:cNvSpPr>
            <p:nvPr/>
          </p:nvSpPr>
          <p:spPr bwMode="auto">
            <a:xfrm>
              <a:off x="4324" y="3172"/>
              <a:ext cx="856" cy="424"/>
            </a:xfrm>
            <a:prstGeom prst="parallelogram">
              <a:avLst>
                <a:gd name="adj" fmla="val 50462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Store2: Document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representations</a:t>
              </a:r>
            </a:p>
          </p:txBody>
        </p:sp>
        <p:sp>
          <p:nvSpPr>
            <p:cNvPr id="1257486" name="Line 14"/>
            <p:cNvSpPr>
              <a:spLocks noChangeShapeType="1"/>
            </p:cNvSpPr>
            <p:nvPr/>
          </p:nvSpPr>
          <p:spPr bwMode="auto">
            <a:xfrm flipH="1">
              <a:off x="1292" y="2064"/>
              <a:ext cx="96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87" name="Line 15"/>
            <p:cNvSpPr>
              <a:spLocks noChangeShapeType="1"/>
            </p:cNvSpPr>
            <p:nvPr/>
          </p:nvSpPr>
          <p:spPr bwMode="auto">
            <a:xfrm>
              <a:off x="3412" y="2064"/>
              <a:ext cx="9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88" name="Line 16"/>
            <p:cNvSpPr>
              <a:spLocks noChangeShapeType="1"/>
            </p:cNvSpPr>
            <p:nvPr/>
          </p:nvSpPr>
          <p:spPr bwMode="auto">
            <a:xfrm>
              <a:off x="336" y="1444"/>
              <a:ext cx="0" cy="22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89" name="Line 17"/>
            <p:cNvSpPr>
              <a:spLocks noChangeShapeType="1"/>
            </p:cNvSpPr>
            <p:nvPr/>
          </p:nvSpPr>
          <p:spPr bwMode="auto">
            <a:xfrm>
              <a:off x="340" y="3744"/>
              <a:ext cx="50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0" name="Line 18"/>
            <p:cNvSpPr>
              <a:spLocks noChangeShapeType="1"/>
            </p:cNvSpPr>
            <p:nvPr/>
          </p:nvSpPr>
          <p:spPr bwMode="auto">
            <a:xfrm flipV="1">
              <a:off x="5424" y="1436"/>
              <a:ext cx="0" cy="2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1" name="Line 19"/>
            <p:cNvSpPr>
              <a:spLocks noChangeShapeType="1"/>
            </p:cNvSpPr>
            <p:nvPr/>
          </p:nvSpPr>
          <p:spPr bwMode="auto">
            <a:xfrm>
              <a:off x="912" y="1396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2" name="Line 20"/>
            <p:cNvSpPr>
              <a:spLocks noChangeShapeType="1"/>
            </p:cNvSpPr>
            <p:nvPr/>
          </p:nvSpPr>
          <p:spPr bwMode="auto">
            <a:xfrm>
              <a:off x="4752" y="2068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3" name="Line 21"/>
            <p:cNvSpPr>
              <a:spLocks noChangeShapeType="1"/>
            </p:cNvSpPr>
            <p:nvPr/>
          </p:nvSpPr>
          <p:spPr bwMode="auto">
            <a:xfrm>
              <a:off x="4704" y="1396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4" name="Line 22"/>
            <p:cNvSpPr>
              <a:spLocks noChangeShapeType="1"/>
            </p:cNvSpPr>
            <p:nvPr/>
          </p:nvSpPr>
          <p:spPr bwMode="auto">
            <a:xfrm>
              <a:off x="912" y="2740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5" name="Line 23"/>
            <p:cNvSpPr>
              <a:spLocks noChangeShapeType="1"/>
            </p:cNvSpPr>
            <p:nvPr/>
          </p:nvSpPr>
          <p:spPr bwMode="auto">
            <a:xfrm>
              <a:off x="912" y="2020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496" name="Rectangle 24"/>
            <p:cNvSpPr>
              <a:spLocks noChangeArrowheads="1"/>
            </p:cNvSpPr>
            <p:nvPr/>
          </p:nvSpPr>
          <p:spPr bwMode="auto">
            <a:xfrm>
              <a:off x="4372" y="1828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Indexing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(Descriptive and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Subject)</a:t>
              </a:r>
            </a:p>
          </p:txBody>
        </p:sp>
        <p:sp>
          <p:nvSpPr>
            <p:cNvPr id="1257497" name="Rectangle 25"/>
            <p:cNvSpPr>
              <a:spLocks noChangeArrowheads="1"/>
            </p:cNvSpPr>
            <p:nvPr/>
          </p:nvSpPr>
          <p:spPr bwMode="auto">
            <a:xfrm>
              <a:off x="532" y="1828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Formulating query in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terms of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descriptors</a:t>
              </a:r>
            </a:p>
          </p:txBody>
        </p:sp>
        <p:sp>
          <p:nvSpPr>
            <p:cNvPr id="1257498" name="Rectangle 26"/>
            <p:cNvSpPr>
              <a:spLocks noChangeArrowheads="1"/>
            </p:cNvSpPr>
            <p:nvPr/>
          </p:nvSpPr>
          <p:spPr bwMode="auto">
            <a:xfrm>
              <a:off x="532" y="2452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Storage of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profiles</a:t>
              </a:r>
            </a:p>
          </p:txBody>
        </p:sp>
        <p:sp>
          <p:nvSpPr>
            <p:cNvPr id="1257499" name="Line 27"/>
            <p:cNvSpPr>
              <a:spLocks noChangeShapeType="1"/>
            </p:cNvSpPr>
            <p:nvPr/>
          </p:nvSpPr>
          <p:spPr bwMode="auto">
            <a:xfrm>
              <a:off x="2308" y="2016"/>
              <a:ext cx="10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0" name="Line 28"/>
            <p:cNvSpPr>
              <a:spLocks noChangeShapeType="1"/>
            </p:cNvSpPr>
            <p:nvPr/>
          </p:nvSpPr>
          <p:spPr bwMode="auto">
            <a:xfrm>
              <a:off x="2832" y="2644"/>
              <a:ext cx="0" cy="5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1" name="Line 29"/>
            <p:cNvSpPr>
              <a:spLocks noChangeShapeType="1"/>
            </p:cNvSpPr>
            <p:nvPr/>
          </p:nvSpPr>
          <p:spPr bwMode="auto">
            <a:xfrm flipH="1">
              <a:off x="1340" y="2644"/>
              <a:ext cx="1112" cy="5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2" name="Line 30"/>
            <p:cNvSpPr>
              <a:spLocks noChangeShapeType="1"/>
            </p:cNvSpPr>
            <p:nvPr/>
          </p:nvSpPr>
          <p:spPr bwMode="auto">
            <a:xfrm>
              <a:off x="3220" y="2644"/>
              <a:ext cx="1096" cy="5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3" name="Line 31"/>
            <p:cNvSpPr>
              <a:spLocks noChangeShapeType="1"/>
            </p:cNvSpPr>
            <p:nvPr/>
          </p:nvSpPr>
          <p:spPr bwMode="auto">
            <a:xfrm>
              <a:off x="4752" y="2740"/>
              <a:ext cx="0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4" name="Rectangle 32"/>
            <p:cNvSpPr>
              <a:spLocks noChangeArrowheads="1"/>
            </p:cNvSpPr>
            <p:nvPr/>
          </p:nvSpPr>
          <p:spPr bwMode="auto">
            <a:xfrm>
              <a:off x="4372" y="2500"/>
              <a:ext cx="760" cy="3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="ctr"/>
            <a:lstStyle/>
            <a:p>
              <a:pPr eaLnBrk="0" hangingPunct="0"/>
              <a:r>
                <a:rPr lang="en-US" sz="1000">
                  <a:latin typeface="Arial" charset="0"/>
                </a:rPr>
                <a:t>Storage of </a:t>
              </a:r>
            </a:p>
            <a:p>
              <a:pPr eaLnBrk="0" hangingPunct="0"/>
              <a:r>
                <a:rPr lang="en-US" sz="1000">
                  <a:latin typeface="Arial" charset="0"/>
                </a:rPr>
                <a:t>Documents</a:t>
              </a:r>
            </a:p>
          </p:txBody>
        </p:sp>
        <p:sp>
          <p:nvSpPr>
            <p:cNvPr id="1257505" name="Line 33"/>
            <p:cNvSpPr>
              <a:spLocks noChangeShapeType="1"/>
            </p:cNvSpPr>
            <p:nvPr/>
          </p:nvSpPr>
          <p:spPr bwMode="auto">
            <a:xfrm>
              <a:off x="1204" y="3408"/>
              <a:ext cx="12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6" name="Line 34"/>
            <p:cNvSpPr>
              <a:spLocks noChangeShapeType="1"/>
            </p:cNvSpPr>
            <p:nvPr/>
          </p:nvSpPr>
          <p:spPr bwMode="auto">
            <a:xfrm flipH="1">
              <a:off x="3212" y="3408"/>
              <a:ext cx="12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7" name="Line 35"/>
            <p:cNvSpPr>
              <a:spLocks noChangeShapeType="1"/>
            </p:cNvSpPr>
            <p:nvPr/>
          </p:nvSpPr>
          <p:spPr bwMode="auto">
            <a:xfrm>
              <a:off x="2832" y="3604"/>
              <a:ext cx="0" cy="2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508" name="Rectangle 36"/>
            <p:cNvSpPr>
              <a:spLocks noChangeArrowheads="1"/>
            </p:cNvSpPr>
            <p:nvPr/>
          </p:nvSpPr>
          <p:spPr bwMode="auto">
            <a:xfrm>
              <a:off x="2055" y="1292"/>
              <a:ext cx="1591" cy="1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l" eaLnBrk="0" hangingPunct="0"/>
              <a:r>
                <a:rPr lang="en-US" sz="1000">
                  <a:latin typeface="Arial" charset="0"/>
                </a:rPr>
                <a:t>Information Storage and Retrieval System</a:t>
              </a:r>
            </a:p>
          </p:txBody>
        </p:sp>
      </p:grpSp>
      <p:sp>
        <p:nvSpPr>
          <p:cNvPr id="1257509" name="Rectangle 37"/>
          <p:cNvSpPr>
            <a:spLocks noChangeArrowheads="1"/>
          </p:cNvSpPr>
          <p:nvPr/>
        </p:nvSpPr>
        <p:spPr bwMode="auto">
          <a:xfrm>
            <a:off x="5929313" y="6188075"/>
            <a:ext cx="1490662" cy="211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/>
            <a:r>
              <a:rPr lang="en-US" sz="800" i="1">
                <a:latin typeface="Arial" charset="0"/>
              </a:rPr>
              <a:t>Adapted from Soergel,  p. 19</a:t>
            </a:r>
          </a:p>
        </p:txBody>
      </p:sp>
      <p:sp>
        <p:nvSpPr>
          <p:cNvPr id="1257510" name="Rectangle 38"/>
          <p:cNvSpPr>
            <a:spLocks noChangeArrowheads="1"/>
          </p:cNvSpPr>
          <p:nvPr/>
        </p:nvSpPr>
        <p:spPr bwMode="auto">
          <a:xfrm>
            <a:off x="6705600" y="990600"/>
            <a:ext cx="1828800" cy="32004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 240 – Spring 2013</a:t>
            </a:r>
            <a:endParaRPr lang="en-US"/>
          </a:p>
        </p:txBody>
      </p:sp>
      <p:sp>
        <p:nvSpPr>
          <p:cNvPr id="126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Query Processing</a:t>
            </a:r>
          </a:p>
        </p:txBody>
      </p:sp>
      <p:sp>
        <p:nvSpPr>
          <p:cNvPr id="126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In order to correctly match queries and documents they must go through the </a:t>
            </a:r>
            <a:r>
              <a:rPr lang="en-US" sz="2800" b="1"/>
              <a:t>same text processing steps as the documents did when they were stored</a:t>
            </a:r>
          </a:p>
          <a:p>
            <a:pPr>
              <a:lnSpc>
                <a:spcPct val="90000"/>
              </a:lnSpc>
            </a:pPr>
            <a:r>
              <a:rPr lang="en-US" sz="2800"/>
              <a:t>In effect, </a:t>
            </a:r>
            <a:r>
              <a:rPr lang="en-US" sz="2800" i="1"/>
              <a:t>the query is treated like it was a document</a:t>
            </a:r>
          </a:p>
          <a:p>
            <a:pPr>
              <a:lnSpc>
                <a:spcPct val="90000"/>
              </a:lnSpc>
            </a:pPr>
            <a:r>
              <a:rPr lang="en-US" sz="2800"/>
              <a:t>Exceptions (of course) include things like structured query languages that must be parsed to extract the </a:t>
            </a:r>
            <a:r>
              <a:rPr lang="en-US" sz="2800" i="1"/>
              <a:t>search terms</a:t>
            </a:r>
            <a:r>
              <a:rPr lang="en-US" sz="2800"/>
              <a:t> and </a:t>
            </a:r>
            <a:r>
              <a:rPr lang="en-US" sz="2800" i="1"/>
              <a:t>requested operations</a:t>
            </a:r>
            <a:r>
              <a:rPr lang="en-US" sz="2800"/>
              <a:t> from the query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The search terms must still go through the same text process steps as the document…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_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9CC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2DB9"/>
      </a:accent6>
      <a:hlink>
        <a:srgbClr val="CCCCFF"/>
      </a:hlink>
      <a:folHlink>
        <a:srgbClr val="B2B2B2"/>
      </a:folHlink>
    </a:clrScheme>
    <a:fontScheme name="Lecture_template">
      <a:majorFont>
        <a:latin typeface="Futura Md BT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Lecture_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_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_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_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_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_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_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Designs\Lecture_template.pot</Template>
  <TotalTime>3127</TotalTime>
  <Words>3491</Words>
  <Application>Microsoft Macintosh PowerPoint</Application>
  <PresentationFormat>On-screen Show (4:3)</PresentationFormat>
  <Paragraphs>824</Paragraphs>
  <Slides>72</Slides>
  <Notes>71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72</vt:i4>
      </vt:variant>
    </vt:vector>
  </HeadingPairs>
  <TitlesOfParts>
    <vt:vector size="81" baseType="lpstr">
      <vt:lpstr>Times New Roman</vt:lpstr>
      <vt:lpstr>Futura Md BT</vt:lpstr>
      <vt:lpstr>Arial</vt:lpstr>
      <vt:lpstr>Wingdings</vt:lpstr>
      <vt:lpstr>Lecture_template</vt:lpstr>
      <vt:lpstr>Microsoft Excel Worksheet</vt:lpstr>
      <vt:lpstr>Microsoft Equation 3.0</vt:lpstr>
      <vt:lpstr>Microsoft Clip Gallery</vt:lpstr>
      <vt:lpstr>Microsoft Equation</vt:lpstr>
      <vt:lpstr>Lecture 4: Boolean IR System Elements </vt:lpstr>
      <vt:lpstr>Review</vt:lpstr>
      <vt:lpstr>Queries</vt:lpstr>
      <vt:lpstr>Collections of Documents…</vt:lpstr>
      <vt:lpstr>How to search that collection?</vt:lpstr>
      <vt:lpstr>What about VERY big files?</vt:lpstr>
      <vt:lpstr>Document Processing Steps</vt:lpstr>
      <vt:lpstr>Structure of an IR System</vt:lpstr>
      <vt:lpstr>Query Processing</vt:lpstr>
      <vt:lpstr>Steps in Query processing</vt:lpstr>
      <vt:lpstr>Plotting Word Frequency by Rank</vt:lpstr>
      <vt:lpstr>Many similar distributions…</vt:lpstr>
      <vt:lpstr>Zipf Distribution (linear and log scale)</vt:lpstr>
      <vt:lpstr>Resolving Power  (van Rijsbergen 79)</vt:lpstr>
      <vt:lpstr>Other Models</vt:lpstr>
      <vt:lpstr>Stemming and  Morphological Analysis</vt:lpstr>
      <vt:lpstr>Stemming and  Morphological Analysis</vt:lpstr>
      <vt:lpstr>Simple “S” stemming</vt:lpstr>
      <vt:lpstr>Stemmer Examples</vt:lpstr>
      <vt:lpstr>Errors Generated by Porter Stemmer (Krovetz 93)</vt:lpstr>
      <vt:lpstr>Automated Methods</vt:lpstr>
      <vt:lpstr>Wordnet</vt:lpstr>
      <vt:lpstr>Using NLP</vt:lpstr>
      <vt:lpstr>Using NLP</vt:lpstr>
      <vt:lpstr>Using NLP</vt:lpstr>
      <vt:lpstr>Using NLP</vt:lpstr>
      <vt:lpstr>Using NLP</vt:lpstr>
      <vt:lpstr>Same Sentence, different sys</vt:lpstr>
      <vt:lpstr>Other Considerations</vt:lpstr>
      <vt:lpstr>Assumptions in IR</vt:lpstr>
      <vt:lpstr>Statistical Independence</vt:lpstr>
      <vt:lpstr>Statistical Independence  and Dependence</vt:lpstr>
      <vt:lpstr>Statistical Independence vs. Statistical Dependence</vt:lpstr>
      <vt:lpstr>Lexical Associations</vt:lpstr>
      <vt:lpstr>Interesting Associations with “Doctor” </vt:lpstr>
      <vt:lpstr>Un-Interesting Associations with “Doctor”</vt:lpstr>
      <vt:lpstr>Query Processing</vt:lpstr>
      <vt:lpstr>Display and formatting</vt:lpstr>
      <vt:lpstr>Review</vt:lpstr>
      <vt:lpstr>What to do with terms…</vt:lpstr>
      <vt:lpstr>Boolean Implementation: Inverted Files</vt:lpstr>
      <vt:lpstr>How Are Inverted Files Created</vt:lpstr>
      <vt:lpstr>How Inverted Files are Created</vt:lpstr>
      <vt:lpstr>How Inverted Files are Created</vt:lpstr>
      <vt:lpstr>Inverted Files</vt:lpstr>
      <vt:lpstr>Inverted Files</vt:lpstr>
      <vt:lpstr>Btree (conceptual)</vt:lpstr>
      <vt:lpstr>Btree with Postings</vt:lpstr>
      <vt:lpstr>Inverted files</vt:lpstr>
      <vt:lpstr>Review</vt:lpstr>
      <vt:lpstr>Now we have a system…</vt:lpstr>
      <vt:lpstr>IR Models</vt:lpstr>
      <vt:lpstr>Boolean Model for IR</vt:lpstr>
      <vt:lpstr>Boolean Operations on Sets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Boolean Logic</vt:lpstr>
      <vt:lpstr>Query Languages</vt:lpstr>
      <vt:lpstr>Simple query language: Boolean</vt:lpstr>
      <vt:lpstr>Boolean Queries</vt:lpstr>
      <vt:lpstr>Boolean Queries</vt:lpstr>
      <vt:lpstr>Boolean Queries</vt:lpstr>
      <vt:lpstr>Boolean Queries</vt:lpstr>
      <vt:lpstr>Boolean Searching</vt:lpstr>
      <vt:lpstr>Boolean Logic</vt:lpstr>
      <vt:lpstr>Precedence Ordering</vt:lpstr>
      <vt:lpstr>Next Time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Ray Larson</cp:lastModifiedBy>
  <cp:revision>286</cp:revision>
  <dcterms:created xsi:type="dcterms:W3CDTF">2002-09-03T03:52:45Z</dcterms:created>
  <dcterms:modified xsi:type="dcterms:W3CDTF">2013-02-04T18:29:16Z</dcterms:modified>
</cp:coreProperties>
</file>