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8"/>
  </p:notesMasterIdLst>
  <p:sldIdLst>
    <p:sldId id="256" r:id="rId2"/>
    <p:sldId id="294" r:id="rId3"/>
    <p:sldId id="295" r:id="rId4"/>
    <p:sldId id="296" r:id="rId5"/>
    <p:sldId id="298" r:id="rId6"/>
    <p:sldId id="300" r:id="rId7"/>
    <p:sldId id="270" r:id="rId8"/>
    <p:sldId id="280" r:id="rId9"/>
    <p:sldId id="282" r:id="rId10"/>
    <p:sldId id="273" r:id="rId11"/>
    <p:sldId id="268" r:id="rId12"/>
    <p:sldId id="284" r:id="rId13"/>
    <p:sldId id="274" r:id="rId14"/>
    <p:sldId id="293" r:id="rId15"/>
    <p:sldId id="299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90" autoAdjust="0"/>
  </p:normalViewPr>
  <p:slideViewPr>
    <p:cSldViewPr snapToGrid="0" snapToObjects="1">
      <p:cViewPr>
        <p:scale>
          <a:sx n="100" d="100"/>
          <a:sy n="100" d="100"/>
        </p:scale>
        <p:origin x="-448" y="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AB8AE-0D8A-9242-8059-43EEF45D2678}" type="datetimeFigureOut">
              <a:rPr lang="en-US" smtClean="0"/>
              <a:t>3/19/13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78F05-3045-6C44-A997-C75DD254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4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8F05-3045-6C44-A997-C75DD2547E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82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8F05-3045-6C44-A997-C75DD2547E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61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people do it to themselves</a:t>
            </a:r>
            <a:r>
              <a:rPr lang="en-US" baseline="0" dirty="0" smtClean="0"/>
              <a:t> (without intending to) – some of this is </a:t>
            </a:r>
            <a:r>
              <a:rPr lang="en-US" b="1" baseline="0" dirty="0" smtClean="0"/>
              <a:t>invisible audiences </a:t>
            </a:r>
            <a:r>
              <a:rPr lang="en-US" b="0" baseline="0" dirty="0" smtClean="0"/>
              <a:t>and </a:t>
            </a:r>
            <a:r>
              <a:rPr lang="en-US" b="1" baseline="0" dirty="0" err="1" smtClean="0"/>
              <a:t>replicability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coming together in a bad way.</a:t>
            </a:r>
            <a:endParaRPr lang="en-US" dirty="0" smtClean="0"/>
          </a:p>
          <a:p>
            <a:r>
              <a:rPr lang="en-US" dirty="0" smtClean="0"/>
              <a:t>Also,</a:t>
            </a:r>
            <a:r>
              <a:rPr lang="en-US" baseline="0" dirty="0" smtClean="0"/>
              <a:t> if we’re talking about deception, where people do it to others…next slide.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8F05-3045-6C44-A997-C75DD2547E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43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Is precipitated upon social norm of authentic self-representation.  Can we speak about deception on 4chan? What would it take?</a:t>
            </a:r>
          </a:p>
          <a:p>
            <a:r>
              <a:rPr lang="en-US" b="0" baseline="0" dirty="0" smtClean="0"/>
              <a:t>Deception as a betrayal.  Deception on World of </a:t>
            </a:r>
            <a:r>
              <a:rPr lang="en-US" b="0" baseline="0" dirty="0" err="1" smtClean="0"/>
              <a:t>Warcraft</a:t>
            </a:r>
            <a:r>
              <a:rPr lang="en-US" b="0" baseline="0" dirty="0" smtClean="0"/>
              <a:t>?  Is there such a thing?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Just as anonymity is regarded differently on different parts of the Internet.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Category deception – gender-swapping</a:t>
            </a:r>
          </a:p>
          <a:p>
            <a:r>
              <a:rPr lang="en-US" b="0" baseline="0" dirty="0" smtClean="0"/>
              <a:t>Impersonation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Recent examples:</a:t>
            </a:r>
          </a:p>
          <a:p>
            <a:r>
              <a:rPr lang="en-US" b="0" baseline="0" dirty="0" smtClean="0"/>
              <a:t>Impersonating someone on Twitter</a:t>
            </a:r>
          </a:p>
          <a:p>
            <a:r>
              <a:rPr lang="en-US" b="0" baseline="0" dirty="0" smtClean="0"/>
              <a:t>Impersonation in Nigerian 419 scams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Networked publics – properties:</a:t>
            </a:r>
          </a:p>
          <a:p>
            <a:pPr marL="171450" indent="-171450">
              <a:buFontTx/>
              <a:buChar char="-"/>
            </a:pPr>
            <a:r>
              <a:rPr lang="en-US" b="0" i="1" baseline="0" dirty="0" smtClean="0"/>
              <a:t>Identity cues are sparse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Spam is about </a:t>
            </a:r>
            <a:r>
              <a:rPr lang="en-US" b="0" baseline="0" dirty="0" err="1" smtClean="0"/>
              <a:t>replicability</a:t>
            </a:r>
            <a:r>
              <a:rPr lang="en-US" b="0" baseline="0" dirty="0" smtClean="0"/>
              <a:t> right?</a:t>
            </a:r>
          </a:p>
          <a:p>
            <a:pPr marL="0" indent="0">
              <a:buFontTx/>
              <a:buNone/>
            </a:pPr>
            <a:endParaRPr lang="en-US" b="0" baseline="0" dirty="0" smtClean="0"/>
          </a:p>
          <a:p>
            <a:pPr marL="0" indent="0">
              <a:buFontTx/>
              <a:buNone/>
            </a:pPr>
            <a:r>
              <a:rPr lang="en-US" b="1" baseline="0" dirty="0" smtClean="0"/>
              <a:t>Other problems (not deception):</a:t>
            </a:r>
          </a:p>
          <a:p>
            <a:pPr marL="0" indent="0">
              <a:buFontTx/>
              <a:buNone/>
            </a:pPr>
            <a:r>
              <a:rPr lang="en-US" b="0" baseline="0" dirty="0" smtClean="0"/>
              <a:t>Spam</a:t>
            </a:r>
          </a:p>
          <a:p>
            <a:pPr marL="0" indent="0">
              <a:buFontTx/>
              <a:buNone/>
            </a:pPr>
            <a:r>
              <a:rPr lang="en-US" b="0" baseline="0" dirty="0" smtClean="0"/>
              <a:t>Conflict, social discord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39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="0" baseline="0" dirty="0" smtClean="0"/>
              <a:t>“rowdiness and lawlessness”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Archaic – does look incredibly dated – vintage web?  Junky, cluttered, hard to parse aesthetic.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How does it have this ‘community’ effect – must move fast on anything you run across or it might disappear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Ways of resisting ephemerality – 4chanarchive.org, bump 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Participation because no fear of failure, </a:t>
            </a:r>
            <a:r>
              <a:rPr lang="en-US" b="0" baseline="0" dirty="0" err="1" smtClean="0"/>
              <a:t>embarrassent</a:t>
            </a:r>
            <a:r>
              <a:rPr lang="en-US" b="0" baseline="0" dirty="0" smtClean="0"/>
              <a:t>, can disclose sensitive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39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="0" baseline="0" dirty="0" smtClean="0"/>
              <a:t>“rowdiness and lawlessness”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Archaic – does look incredibly dated – vintage web?  Junky, cluttered, hard to parse aesthetic.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How does it have this ‘community’ effect – must move fast on anything you run across or it might disappear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Ways of resisting ephemerality – 4chanarchive.org, bump 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Participation because no fear of failure, </a:t>
            </a:r>
            <a:r>
              <a:rPr lang="en-US" b="0" baseline="0" dirty="0" err="1" smtClean="0"/>
              <a:t>embarrassent</a:t>
            </a:r>
            <a:r>
              <a:rPr lang="en-US" b="0" baseline="0" dirty="0" smtClean="0"/>
              <a:t>, can disclose sensitive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39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 good segue activity as we move to the new module where we’ll be looking at the Internet, network connectivity and related phenomena.</a:t>
            </a:r>
          </a:p>
          <a:p>
            <a:r>
              <a:rPr lang="en-US" baseline="0" dirty="0" smtClean="0"/>
              <a:t>Just to start thinking beyond our own experiences…users of different ages, education levels,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39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</a:t>
            </a:r>
            <a:r>
              <a:rPr lang="en-US" baseline="0" dirty="0" smtClean="0"/>
              <a:t>d ourselves of where we as a group stand in relation to the rest of the country:</a:t>
            </a:r>
          </a:p>
          <a:p>
            <a:r>
              <a:rPr lang="en-US" baseline="0" dirty="0" smtClean="0"/>
              <a:t>http://</a:t>
            </a:r>
            <a:r>
              <a:rPr lang="en-US" baseline="0" dirty="0" err="1" smtClean="0"/>
              <a:t>www.pewinternet.org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Infographics</a:t>
            </a:r>
            <a:r>
              <a:rPr lang="en-US" baseline="0" dirty="0" smtClean="0"/>
              <a:t>/2011/Generations-and-</a:t>
            </a:r>
            <a:r>
              <a:rPr lang="en-US" baseline="0" dirty="0" err="1" smtClean="0"/>
              <a:t>gadgets.aspx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="1" baseline="0" dirty="0" smtClean="0"/>
              <a:t>Pew Internet and American Life – latest statistics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(generations and gadgets survey carried out September 2010)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Generations and gadgets survey: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Asks if you have a desktop computer, a laptop (but not how many?)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69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94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39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39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39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78F05-3045-6C44-A997-C75DD2547E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41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220F-95A0-5542-B700-1E9BC47016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3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March 19,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March 19,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March 19,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March 19,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March 19,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March 19,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March 19, 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March 19, 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March 19, 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March 19,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March 19,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March 19,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Session 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en-US" b="1" dirty="0" smtClean="0"/>
              <a:t>Pew </a:t>
            </a:r>
            <a:r>
              <a:rPr lang="en-US" b="1" dirty="0"/>
              <a:t>Internet and American Life Project </a:t>
            </a:r>
            <a:r>
              <a:rPr lang="en-US" dirty="0"/>
              <a:t>– explore this </a:t>
            </a:r>
            <a:r>
              <a:rPr lang="en-US" dirty="0" smtClean="0"/>
              <a:t>resource</a:t>
            </a:r>
          </a:p>
          <a:p>
            <a:pPr marL="457200" indent="-457200">
              <a:buAutoNum type="arabicParenBoth"/>
            </a:pPr>
            <a:r>
              <a:rPr lang="en-US" b="1" dirty="0" smtClean="0"/>
              <a:t>Deception, Reputation, Community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14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(</a:t>
            </a:r>
            <a:r>
              <a:rPr lang="en-US" dirty="0" err="1" smtClean="0"/>
              <a:t>Donath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7798351" cy="4750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Sparseness(?) of</a:t>
            </a:r>
            <a:r>
              <a:rPr lang="en-US" sz="3000" b="1" dirty="0" smtClean="0"/>
              <a:t> identity cues </a:t>
            </a:r>
            <a:r>
              <a:rPr lang="en-US" sz="3000" dirty="0" smtClean="0"/>
              <a:t>online</a:t>
            </a:r>
            <a:endParaRPr lang="en-US" sz="3000" b="1" dirty="0" smtClean="0"/>
          </a:p>
          <a:p>
            <a:pPr lvl="1"/>
            <a:r>
              <a:rPr lang="en-US" sz="2600" b="1" dirty="0" smtClean="0"/>
              <a:t>Assessment signals </a:t>
            </a:r>
            <a:r>
              <a:rPr lang="en-US" sz="2600" dirty="0" smtClean="0"/>
              <a:t>- costly but reliable</a:t>
            </a:r>
            <a:endParaRPr lang="en-US" sz="2600" b="1" dirty="0" smtClean="0"/>
          </a:p>
          <a:p>
            <a:pPr lvl="1"/>
            <a:r>
              <a:rPr lang="en-US" sz="2600" b="1" dirty="0" smtClean="0"/>
              <a:t>Conventional signals</a:t>
            </a:r>
            <a:r>
              <a:rPr lang="en-US" sz="2600" dirty="0" smtClean="0"/>
              <a:t> – employed in deception</a:t>
            </a:r>
            <a:br>
              <a:rPr lang="en-US" sz="2600" dirty="0" smtClean="0"/>
            </a:br>
            <a:endParaRPr lang="en-US" sz="2600" b="1" dirty="0" smtClean="0"/>
          </a:p>
          <a:p>
            <a:pPr marL="0" indent="0">
              <a:buNone/>
            </a:pPr>
            <a:r>
              <a:rPr lang="en-US" sz="3000" b="1" dirty="0" smtClean="0"/>
              <a:t>Resources</a:t>
            </a:r>
            <a:r>
              <a:rPr lang="en-US" sz="3000" dirty="0" smtClean="0"/>
              <a:t> for self-presentation online are different</a:t>
            </a:r>
          </a:p>
          <a:p>
            <a:pPr lvl="1"/>
            <a:r>
              <a:rPr lang="en-US" sz="2600" b="1" dirty="0" smtClean="0"/>
              <a:t>Expressions given </a:t>
            </a:r>
            <a:r>
              <a:rPr lang="en-US" sz="2600" dirty="0" smtClean="0"/>
              <a:t>vs. </a:t>
            </a:r>
            <a:r>
              <a:rPr lang="en-US" sz="2600" b="1" dirty="0" smtClean="0"/>
              <a:t>expressions given off </a:t>
            </a:r>
            <a:r>
              <a:rPr lang="en-US" sz="2600" dirty="0" smtClean="0"/>
              <a:t>(</a:t>
            </a:r>
            <a:r>
              <a:rPr lang="en-US" sz="2600" dirty="0" err="1" smtClean="0"/>
              <a:t>Goffman</a:t>
            </a:r>
            <a:r>
              <a:rPr lang="en-US" sz="2600" dirty="0" smtClean="0"/>
              <a:t>) </a:t>
            </a:r>
          </a:p>
          <a:p>
            <a:pPr lvl="1"/>
            <a:r>
              <a:rPr lang="en-US" sz="2600" dirty="0" smtClean="0"/>
              <a:t>No automatic bodily self-presentation</a:t>
            </a:r>
          </a:p>
          <a:p>
            <a:pPr lvl="1"/>
            <a:r>
              <a:rPr lang="en-US" sz="2600" dirty="0" smtClean="0"/>
              <a:t>What signals are given by an </a:t>
            </a:r>
            <a:r>
              <a:rPr lang="en-US" sz="2600" i="1" dirty="0" smtClean="0"/>
              <a:t>e-mail address</a:t>
            </a:r>
            <a:r>
              <a:rPr lang="en-US" sz="2600" dirty="0" smtClean="0"/>
              <a:t>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842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Reputation and Review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Business considerations</a:t>
            </a:r>
            <a:r>
              <a:rPr lang="en-US" dirty="0" smtClean="0"/>
              <a:t> -</a:t>
            </a:r>
            <a:r>
              <a:rPr lang="en-US" b="1" dirty="0" smtClean="0"/>
              <a:t> </a:t>
            </a:r>
            <a:r>
              <a:rPr lang="en-US" dirty="0" smtClean="0"/>
              <a:t>security and predictability of transactions online:</a:t>
            </a:r>
            <a:endParaRPr lang="en-US" b="1" dirty="0" smtClean="0"/>
          </a:p>
          <a:p>
            <a:r>
              <a:rPr lang="en-US" dirty="0" smtClean="0"/>
              <a:t>Online buyers and sellers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Crowdsourcing vs. expert / professional evaluations:</a:t>
            </a:r>
          </a:p>
          <a:p>
            <a:r>
              <a:rPr lang="en-US" dirty="0" smtClean="0"/>
              <a:t>Professionals – doctors, lawyers, etc.</a:t>
            </a:r>
          </a:p>
          <a:p>
            <a:r>
              <a:rPr lang="en-US" dirty="0" smtClean="0"/>
              <a:t>Sex offenders</a:t>
            </a:r>
          </a:p>
          <a:p>
            <a:r>
              <a:rPr lang="en-US" dirty="0" smtClean="0"/>
              <a:t>Restaurants, hotels</a:t>
            </a:r>
          </a:p>
          <a:p>
            <a:r>
              <a:rPr lang="en-US" dirty="0" smtClean="0"/>
              <a:t>Movies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0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33" y="1369993"/>
            <a:ext cx="6517967" cy="489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Consequences of a damaged reputation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639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85796" cy="47752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Trolls </a:t>
            </a:r>
            <a:r>
              <a:rPr lang="en-US" sz="3000" dirty="0" smtClean="0"/>
              <a:t>(online behavior intended to generate social discord conflict)</a:t>
            </a:r>
          </a:p>
          <a:p>
            <a:r>
              <a:rPr lang="en-US" sz="3000" b="1" dirty="0" err="1" smtClean="0"/>
              <a:t>Sockpuppets</a:t>
            </a:r>
            <a:endParaRPr lang="en-US" sz="3000" b="1" dirty="0" smtClean="0"/>
          </a:p>
          <a:p>
            <a:r>
              <a:rPr lang="en-US" sz="3000" b="1" dirty="0" smtClean="0"/>
              <a:t>Impersonation</a:t>
            </a:r>
          </a:p>
          <a:p>
            <a:r>
              <a:rPr lang="en-US" sz="3000" b="1" dirty="0" smtClean="0"/>
              <a:t>Concealment?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When is an online ‘deception’ regarded as a violation</a:t>
            </a:r>
            <a:r>
              <a:rPr lang="en-US" sz="3000" dirty="0"/>
              <a:t>, a problem</a:t>
            </a:r>
            <a:r>
              <a:rPr lang="en-US" sz="3000" dirty="0" smtClean="0"/>
              <a:t>?  When isn’t it? </a:t>
            </a:r>
            <a:r>
              <a:rPr lang="en-US" sz="3000" b="1" dirty="0" smtClean="0"/>
              <a:t>Examples?</a:t>
            </a:r>
            <a:endParaRPr lang="en-US" sz="2600" dirty="0" smtClean="0"/>
          </a:p>
          <a:p>
            <a:endParaRPr lang="en-US" sz="3000" dirty="0" smtClean="0"/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996" y="1696488"/>
            <a:ext cx="4143804" cy="267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89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4chan and /b/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0092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/>
              <a:t>Anonymity</a:t>
            </a:r>
            <a:r>
              <a:rPr lang="en-US" sz="3000" dirty="0" smtClean="0"/>
              <a:t> (not just available but widely used </a:t>
            </a:r>
            <a:r>
              <a:rPr lang="en-US" sz="3000" i="1" dirty="0" smtClean="0"/>
              <a:t>– 90.07% of posts</a:t>
            </a:r>
            <a:r>
              <a:rPr lang="en-US" sz="3000" dirty="0" smtClean="0"/>
              <a:t>)</a:t>
            </a:r>
          </a:p>
          <a:p>
            <a:r>
              <a:rPr lang="en-US" sz="3000" b="1" dirty="0" smtClean="0"/>
              <a:t>Ephemerality</a:t>
            </a:r>
            <a:r>
              <a:rPr lang="en-US" sz="3000" dirty="0" smtClean="0"/>
              <a:t> (contributions disappear quickly, no archive – </a:t>
            </a:r>
            <a:r>
              <a:rPr lang="en-US" sz="3000" i="1" dirty="0" smtClean="0"/>
              <a:t>3.9 min </a:t>
            </a:r>
            <a:r>
              <a:rPr lang="en-US" sz="3000" i="1" dirty="0" err="1" smtClean="0"/>
              <a:t>avg</a:t>
            </a:r>
            <a:r>
              <a:rPr lang="en-US" sz="3000" i="1" dirty="0" smtClean="0"/>
              <a:t> lifespan of post</a:t>
            </a:r>
            <a:r>
              <a:rPr lang="en-US" sz="3000" dirty="0" smtClean="0"/>
              <a:t>)</a:t>
            </a:r>
          </a:p>
          <a:p>
            <a:r>
              <a:rPr lang="en-US" sz="3000" dirty="0" smtClean="0"/>
              <a:t>Yet somehow users manage to do community-like things including signaling </a:t>
            </a:r>
            <a:r>
              <a:rPr lang="en-US" sz="3000" b="1" dirty="0" smtClean="0"/>
              <a:t>status and membership</a:t>
            </a:r>
            <a:r>
              <a:rPr lang="en-US" sz="3000" dirty="0" smtClean="0"/>
              <a:t>, invite ongoing </a:t>
            </a:r>
            <a:r>
              <a:rPr lang="en-US" sz="3000" b="1" dirty="0" smtClean="0"/>
              <a:t>participation</a:t>
            </a:r>
            <a:r>
              <a:rPr lang="en-US" sz="3000" dirty="0" smtClean="0"/>
              <a:t>, and inciting </a:t>
            </a:r>
            <a:r>
              <a:rPr lang="en-US" sz="3000" b="1" dirty="0" smtClean="0"/>
              <a:t>coordinated</a:t>
            </a:r>
            <a:r>
              <a:rPr lang="en-US" sz="3000" dirty="0" smtClean="0"/>
              <a:t> </a:t>
            </a:r>
            <a:r>
              <a:rPr lang="en-US" sz="3000" b="1" dirty="0" smtClean="0"/>
              <a:t>actions</a:t>
            </a:r>
          </a:p>
          <a:p>
            <a:pPr lvl="1"/>
            <a:endParaRPr lang="en-US" sz="2600" dirty="0" smtClean="0"/>
          </a:p>
          <a:p>
            <a:endParaRPr lang="en-US" sz="30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7721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0092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/>
              <a:t>anonymity </a:t>
            </a:r>
            <a:r>
              <a:rPr lang="en-US" sz="3000" dirty="0" smtClean="0"/>
              <a:t>vs. </a:t>
            </a:r>
            <a:r>
              <a:rPr lang="en-US" sz="3000" b="1" dirty="0" err="1" smtClean="0"/>
              <a:t>pseudonymity</a:t>
            </a:r>
            <a:r>
              <a:rPr lang="en-US" sz="3000" dirty="0" smtClean="0"/>
              <a:t> </a:t>
            </a:r>
            <a:r>
              <a:rPr lang="en-US" sz="3000" dirty="0" smtClean="0"/>
              <a:t>(not the same!) vs. </a:t>
            </a:r>
            <a:r>
              <a:rPr lang="en-US" sz="3000" b="1" dirty="0" err="1" smtClean="0"/>
              <a:t>authenticatable</a:t>
            </a:r>
            <a:r>
              <a:rPr lang="en-US" sz="3000" b="1" dirty="0" smtClean="0"/>
              <a:t> identity</a:t>
            </a:r>
            <a:r>
              <a:rPr lang="en-US" sz="3000" dirty="0" smtClean="0"/>
              <a:t> – When </a:t>
            </a:r>
            <a:r>
              <a:rPr lang="en-US" sz="3000" dirty="0" smtClean="0"/>
              <a:t>you say ‘anonymous’ do you really mean ‘</a:t>
            </a:r>
            <a:r>
              <a:rPr lang="en-US" sz="3000" dirty="0" err="1" smtClean="0"/>
              <a:t>psuedonymous</a:t>
            </a:r>
            <a:r>
              <a:rPr lang="en-US" sz="3000" dirty="0" smtClean="0"/>
              <a:t>?’</a:t>
            </a:r>
            <a:endParaRPr lang="en-US" sz="3000" b="1" dirty="0"/>
          </a:p>
          <a:p>
            <a:r>
              <a:rPr lang="en-US" sz="3000" b="1" dirty="0" smtClean="0"/>
              <a:t>Architectural elements </a:t>
            </a:r>
            <a:r>
              <a:rPr lang="en-US" sz="3000" dirty="0" smtClean="0"/>
              <a:t>vs. </a:t>
            </a:r>
            <a:r>
              <a:rPr lang="en-US" sz="3000" b="1" dirty="0" smtClean="0"/>
              <a:t>social conventions </a:t>
            </a:r>
            <a:r>
              <a:rPr lang="en-US" sz="3000" dirty="0" smtClean="0"/>
              <a:t>(formal moderators, emergent user practices</a:t>
            </a:r>
            <a:r>
              <a:rPr lang="en-US" sz="3000" dirty="0" smtClean="0"/>
              <a:t>)</a:t>
            </a:r>
          </a:p>
          <a:p>
            <a:r>
              <a:rPr lang="en-US" sz="3000" b="1" dirty="0" smtClean="0"/>
              <a:t>Deception </a:t>
            </a:r>
            <a:r>
              <a:rPr lang="en-US" sz="3000" dirty="0" smtClean="0"/>
              <a:t>– definition depends on the platform/context</a:t>
            </a:r>
            <a:endParaRPr lang="en-US" sz="3000" b="1" dirty="0" smtClean="0"/>
          </a:p>
          <a:p>
            <a:endParaRPr lang="en-US" sz="2600" dirty="0" smtClean="0"/>
          </a:p>
          <a:p>
            <a:endParaRPr lang="en-US" sz="30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8022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Pick one…</a:t>
            </a:r>
            <a:endParaRPr lang="en-US" dirty="0"/>
          </a:p>
          <a:p>
            <a:r>
              <a:rPr lang="en-US" dirty="0" smtClean="0"/>
              <a:t>Ackerman, The Intellectual Challenge of CSCW…</a:t>
            </a:r>
          </a:p>
          <a:p>
            <a:r>
              <a:rPr lang="en-US" dirty="0" smtClean="0"/>
              <a:t>‘Do Artifacts Have Politics?’</a:t>
            </a:r>
          </a:p>
          <a:p>
            <a:r>
              <a:rPr lang="en-US" dirty="0" smtClean="0"/>
              <a:t>Vineyard Computing</a:t>
            </a:r>
          </a:p>
          <a:p>
            <a:r>
              <a:rPr lang="en-US" dirty="0" smtClean="0"/>
              <a:t>4chan and /b/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To prepare, revisit the reading, </a:t>
            </a:r>
            <a:r>
              <a:rPr lang="en-US" b="1" i="1" dirty="0" smtClean="0"/>
              <a:t>bring a copy of the reading to class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What is the problem space this reading addresses?</a:t>
            </a:r>
          </a:p>
          <a:p>
            <a:pPr marL="0" indent="0">
              <a:buNone/>
            </a:pPr>
            <a:r>
              <a:rPr lang="en-US" dirty="0" smtClean="0"/>
              <a:t>What is its argument (or arguments)?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6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current state of national technology adoption – Introduction to the Pew Internet and American Life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5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0933"/>
            <a:ext cx="8229600" cy="3666066"/>
          </a:xfrm>
        </p:spPr>
        <p:txBody>
          <a:bodyPr/>
          <a:lstStyle/>
          <a:p>
            <a:r>
              <a:rPr lang="en-US" dirty="0" smtClean="0"/>
              <a:t>Ongoing research by non-partisan, non-profit “fact tank” on all matters connected to the Internet</a:t>
            </a:r>
          </a:p>
          <a:p>
            <a:r>
              <a:rPr lang="en-US" dirty="0" smtClean="0"/>
              <a:t>Based upon national surveys (</a:t>
            </a:r>
            <a:r>
              <a:rPr lang="en-US" i="1" dirty="0" smtClean="0"/>
              <a:t>in US only</a:t>
            </a:r>
            <a:r>
              <a:rPr lang="en-US" dirty="0" smtClean="0"/>
              <a:t>) using probability sampling (</a:t>
            </a:r>
            <a:r>
              <a:rPr lang="en-US" i="1" dirty="0" smtClean="0"/>
              <a:t>random digit dialing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Data available (import into SPSS, other statistical analysis packages)</a:t>
            </a:r>
          </a:p>
          <a:p>
            <a:r>
              <a:rPr lang="en-US" dirty="0" smtClean="0"/>
              <a:t>Tracking technology adoption trends</a:t>
            </a:r>
          </a:p>
          <a:p>
            <a:r>
              <a:rPr lang="en-US" dirty="0" smtClean="0"/>
              <a:t>Topics: health, politics, shopping, religion, etc.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36" y="461434"/>
            <a:ext cx="4508500" cy="180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7899" y="2034001"/>
            <a:ext cx="3054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www.pewinternet.org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979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074" t="33185" r="31482" b="49688"/>
          <a:stretch/>
        </p:blipFill>
        <p:spPr>
          <a:xfrm>
            <a:off x="1083729" y="1032933"/>
            <a:ext cx="7061204" cy="1375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3867" y="2644801"/>
            <a:ext cx="94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04533" y="2644801"/>
            <a:ext cx="94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23734" y="2644801"/>
            <a:ext cx="94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41333" y="2644801"/>
            <a:ext cx="94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6667" y="2644801"/>
            <a:ext cx="94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44267" y="2644801"/>
            <a:ext cx="94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850900"/>
            <a:ext cx="6629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9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Identity, Deception, reputation, </a:t>
            </a:r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Internet 1995 -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7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of Section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3175000"/>
          </a:xfrm>
        </p:spPr>
        <p:txBody>
          <a:bodyPr>
            <a:normAutofit fontScale="92500"/>
          </a:bodyPr>
          <a:lstStyle/>
          <a:p>
            <a:r>
              <a:rPr lang="en-US" sz="3000" b="1" dirty="0" smtClean="0"/>
              <a:t>Is sociability online different from face to face sociability?</a:t>
            </a:r>
          </a:p>
          <a:p>
            <a:r>
              <a:rPr lang="en-US" sz="2800" dirty="0" smtClean="0"/>
              <a:t>What are the, “</a:t>
            </a:r>
            <a:r>
              <a:rPr lang="en-US" sz="2800" i="1" dirty="0" smtClean="0"/>
              <a:t>fundamental architectural differences that affect social interaction?</a:t>
            </a:r>
            <a:r>
              <a:rPr lang="en-US" sz="2800" dirty="0" smtClean="0"/>
              <a:t>” – </a:t>
            </a:r>
            <a:r>
              <a:rPr lang="en-US" sz="2800" dirty="0" err="1" smtClean="0"/>
              <a:t>boyd</a:t>
            </a:r>
            <a:endParaRPr lang="en-US" sz="2800" dirty="0" smtClean="0"/>
          </a:p>
        </p:txBody>
      </p:sp>
      <p:pic>
        <p:nvPicPr>
          <p:cNvPr id="4" name="Picture 2" descr="http://socialsoftware.weblogsinc.com/media/2006/01/second_life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61" y="1676400"/>
            <a:ext cx="3622464" cy="2556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5067" y="4953465"/>
            <a:ext cx="7798858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How might </a:t>
            </a:r>
            <a:r>
              <a:rPr lang="en-US" sz="2000" dirty="0" smtClean="0"/>
              <a:t>the answers to the above questions shine some light on distinct </a:t>
            </a:r>
            <a:r>
              <a:rPr lang="en-US" sz="2000" dirty="0"/>
              <a:t>challenges </a:t>
            </a:r>
            <a:r>
              <a:rPr lang="en-US" sz="2000" dirty="0" smtClean="0"/>
              <a:t>we face in designing or managing </a:t>
            </a:r>
            <a:r>
              <a:rPr lang="en-US" sz="2000" dirty="0"/>
              <a:t>online social environments </a:t>
            </a:r>
            <a:r>
              <a:rPr lang="en-US" sz="2000" dirty="0" smtClean="0"/>
              <a:t>and (broadly) networked </a:t>
            </a:r>
            <a:r>
              <a:rPr lang="en-US" sz="2000" dirty="0"/>
              <a:t>systems, services, applications </a:t>
            </a:r>
            <a:r>
              <a:rPr lang="en-US" sz="2000" dirty="0" smtClean="0"/>
              <a:t>that have a social, interactive </a:t>
            </a:r>
            <a:r>
              <a:rPr lang="en-US" sz="2000" dirty="0"/>
              <a:t>component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136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900" y="1988120"/>
            <a:ext cx="3775938" cy="2359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Platforms for Theory Exploration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57" y="1632687"/>
            <a:ext cx="4488402" cy="31306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763348"/>
            <a:ext cx="433935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people are part of an unfolding role-playing game (circa 1991)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18490" y="4763348"/>
            <a:ext cx="3272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Same thing here </a:t>
            </a:r>
            <a:br>
              <a:rPr lang="en-US" sz="2400" dirty="0" smtClean="0"/>
            </a:br>
            <a:r>
              <a:rPr lang="en-US" sz="2400" dirty="0" smtClean="0"/>
              <a:t>(circa 2011)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4005652" y="2809154"/>
            <a:ext cx="1563181" cy="635113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9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Social Interaction is Shaped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73352"/>
            <a:ext cx="4598715" cy="21861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A</a:t>
            </a:r>
            <a:r>
              <a:rPr lang="en-US" b="1" dirty="0" smtClean="0"/>
              <a:t>rchitectural Elements:</a:t>
            </a:r>
          </a:p>
          <a:p>
            <a:r>
              <a:rPr lang="en-US" dirty="0" smtClean="0"/>
              <a:t>Kill-files (block, ban function)</a:t>
            </a:r>
          </a:p>
          <a:p>
            <a:r>
              <a:rPr lang="en-US" dirty="0" smtClean="0"/>
              <a:t>Anonymity/</a:t>
            </a:r>
            <a:r>
              <a:rPr lang="en-US" dirty="0" err="1" smtClean="0"/>
              <a:t>Pseudonymity</a:t>
            </a:r>
            <a:r>
              <a:rPr lang="en-US" dirty="0" smtClean="0"/>
              <a:t> configurations</a:t>
            </a:r>
          </a:p>
          <a:p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872" y="4177090"/>
            <a:ext cx="4265928" cy="22145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Social Conventions:</a:t>
            </a:r>
          </a:p>
          <a:p>
            <a:r>
              <a:rPr lang="en-US" dirty="0" smtClean="0"/>
              <a:t>Administrative</a:t>
            </a:r>
            <a:r>
              <a:rPr lang="en-US" dirty="0"/>
              <a:t>, Policy Level, Moderators</a:t>
            </a:r>
          </a:p>
          <a:p>
            <a:r>
              <a:rPr lang="en-US" dirty="0"/>
              <a:t>Peer to peer social </a:t>
            </a:r>
            <a:r>
              <a:rPr lang="en-US" dirty="0" smtClean="0"/>
              <a:t>enforcement – “</a:t>
            </a:r>
            <a:r>
              <a:rPr lang="en-US" dirty="0" err="1" smtClean="0"/>
              <a:t>plonk</a:t>
            </a:r>
            <a:r>
              <a:rPr lang="en-US" dirty="0" smtClean="0"/>
              <a:t>!”</a:t>
            </a: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172386" y="2125186"/>
            <a:ext cx="6301575" cy="332213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Left-Right Arrow 6"/>
          <p:cNvSpPr/>
          <p:nvPr/>
        </p:nvSpPr>
        <p:spPr>
          <a:xfrm rot="3304062">
            <a:off x="3028664" y="3912363"/>
            <a:ext cx="1294510" cy="464121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1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2244</TotalTime>
  <Words>945</Words>
  <Application>Microsoft Macintosh PowerPoint</Application>
  <PresentationFormat>On-screen Show (4:3)</PresentationFormat>
  <Paragraphs>134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Session 17</vt:lpstr>
      <vt:lpstr>Context</vt:lpstr>
      <vt:lpstr>PowerPoint Presentation</vt:lpstr>
      <vt:lpstr>PowerPoint Presentation</vt:lpstr>
      <vt:lpstr>PowerPoint Presentation</vt:lpstr>
      <vt:lpstr>Identity, Deception, reputation, community</vt:lpstr>
      <vt:lpstr>Focus of Section 3</vt:lpstr>
      <vt:lpstr>Platforms for Theory Exploration</vt:lpstr>
      <vt:lpstr>How Social Interaction is Shaped Online</vt:lpstr>
      <vt:lpstr>Identity (Donath)</vt:lpstr>
      <vt:lpstr>Reputation and Review Systems</vt:lpstr>
      <vt:lpstr>PowerPoint Presentation</vt:lpstr>
      <vt:lpstr>Deception</vt:lpstr>
      <vt:lpstr>4chan and /b/</vt:lpstr>
      <vt:lpstr>Summary</vt:lpstr>
      <vt:lpstr>For Thursday</vt:lpstr>
    </vt:vector>
  </TitlesOfParts>
  <Company>UC-Berkeley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17</dc:title>
  <dc:creator>Jenna Burrell</dc:creator>
  <cp:lastModifiedBy>Jenna Burrell</cp:lastModifiedBy>
  <cp:revision>54</cp:revision>
  <dcterms:created xsi:type="dcterms:W3CDTF">2012-03-07T18:50:26Z</dcterms:created>
  <dcterms:modified xsi:type="dcterms:W3CDTF">2013-03-19T17:50:01Z</dcterms:modified>
</cp:coreProperties>
</file>