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87" r:id="rId3"/>
    <p:sldId id="291" r:id="rId4"/>
    <p:sldId id="298" r:id="rId5"/>
    <p:sldId id="299" r:id="rId6"/>
    <p:sldId id="304" r:id="rId7"/>
    <p:sldId id="289" r:id="rId8"/>
    <p:sldId id="300" r:id="rId9"/>
    <p:sldId id="286" r:id="rId10"/>
    <p:sldId id="302" r:id="rId11"/>
    <p:sldId id="280" r:id="rId12"/>
    <p:sldId id="301" r:id="rId13"/>
    <p:sldId id="28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3" autoAdjust="0"/>
    <p:restoredTop sz="83190" autoAdjust="0"/>
  </p:normalViewPr>
  <p:slideViewPr>
    <p:cSldViewPr snapToGrid="0" snapToObjects="1">
      <p:cViewPr>
        <p:scale>
          <a:sx n="75" d="100"/>
          <a:sy n="75" d="100"/>
        </p:scale>
        <p:origin x="-88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3/13/13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a:t>
            </a:r>
            <a:r>
              <a:rPr lang="en-US" baseline="0" dirty="0" smtClean="0"/>
              <a:t>d ourselves of where we as a group stand in relation to the rest of the country:</a:t>
            </a:r>
          </a:p>
          <a:p>
            <a:r>
              <a:rPr lang="en-US" baseline="0" dirty="0" smtClean="0"/>
              <a:t>http://</a:t>
            </a:r>
            <a:r>
              <a:rPr lang="en-US" baseline="0" dirty="0" err="1" smtClean="0"/>
              <a:t>www.pewinternet.org</a:t>
            </a:r>
            <a:r>
              <a:rPr lang="en-US" baseline="0" dirty="0" smtClean="0"/>
              <a:t>/</a:t>
            </a:r>
            <a:r>
              <a:rPr lang="en-US" baseline="0" dirty="0" err="1" smtClean="0"/>
              <a:t>Infographics</a:t>
            </a:r>
            <a:r>
              <a:rPr lang="en-US" baseline="0" dirty="0" smtClean="0"/>
              <a:t>/2011/Generations-and-</a:t>
            </a:r>
            <a:r>
              <a:rPr lang="en-US" baseline="0" dirty="0" err="1" smtClean="0"/>
              <a:t>gadgets.aspx</a:t>
            </a:r>
            <a:endParaRPr lang="en-US" baseline="0" dirty="0" smtClean="0"/>
          </a:p>
          <a:p>
            <a:endParaRPr lang="en-US" baseline="0" dirty="0" smtClean="0"/>
          </a:p>
          <a:p>
            <a:r>
              <a:rPr lang="en-US" baseline="0" dirty="0" smtClean="0"/>
              <a:t>Just a reminder in what ways we are or are not perhaps typical.</a:t>
            </a:r>
          </a:p>
          <a:p>
            <a:endParaRPr lang="en-US" baseline="0" dirty="0" smtClean="0"/>
          </a:p>
          <a:p>
            <a:pPr marL="171450" indent="-171450">
              <a:buFontTx/>
              <a:buChar char="-"/>
            </a:pPr>
            <a:r>
              <a:rPr lang="en-US" baseline="0" dirty="0" smtClean="0"/>
              <a:t>Do a quick on the fly survey (white board – calculator):</a:t>
            </a:r>
          </a:p>
          <a:p>
            <a:pPr marL="0" indent="0">
              <a:buFontTx/>
              <a:buNone/>
            </a:pPr>
            <a:endParaRPr lang="en-US" baseline="0" dirty="0" smtClean="0"/>
          </a:p>
          <a:p>
            <a:pPr marL="171450" indent="-171450">
              <a:buFontTx/>
              <a:buChar char="-"/>
            </a:pPr>
            <a:r>
              <a:rPr lang="en-US" baseline="0" dirty="0" smtClean="0"/>
              <a:t>Age range</a:t>
            </a:r>
          </a:p>
          <a:p>
            <a:pPr marL="171450" indent="-171450">
              <a:buFontTx/>
              <a:buChar char="-"/>
            </a:pPr>
            <a:r>
              <a:rPr lang="en-US" baseline="0" dirty="0" smtClean="0"/>
              <a:t>Desktop computer</a:t>
            </a:r>
          </a:p>
          <a:p>
            <a:pPr marL="171450" indent="-171450">
              <a:buFontTx/>
              <a:buChar char="-"/>
            </a:pPr>
            <a:r>
              <a:rPr lang="en-US" baseline="0" dirty="0" smtClean="0"/>
              <a:t>Laptop computer</a:t>
            </a:r>
          </a:p>
          <a:p>
            <a:pPr marL="171450" indent="-171450">
              <a:buFontTx/>
              <a:buChar char="-"/>
            </a:pPr>
            <a:r>
              <a:rPr lang="en-US" baseline="0" dirty="0" smtClean="0"/>
              <a:t>Cell phone</a:t>
            </a:r>
          </a:p>
          <a:p>
            <a:pPr marL="171450" indent="-171450">
              <a:buFontTx/>
              <a:buChar char="-"/>
            </a:pPr>
            <a:r>
              <a:rPr lang="en-US" baseline="0" dirty="0" smtClean="0"/>
              <a:t>E-book reader</a:t>
            </a:r>
          </a:p>
          <a:p>
            <a:pPr marL="171450" indent="-171450">
              <a:buFontTx/>
              <a:buChar char="-"/>
            </a:pPr>
            <a:r>
              <a:rPr lang="en-US" baseline="0" dirty="0" err="1" smtClean="0"/>
              <a:t>iPad</a:t>
            </a:r>
            <a:r>
              <a:rPr lang="en-US" baseline="0" dirty="0" smtClean="0"/>
              <a:t> / tablet (10% in July 2011, 21% by September 2011!!)</a:t>
            </a:r>
          </a:p>
          <a:p>
            <a:pPr marL="0" indent="0">
              <a:buFontTx/>
              <a:buNone/>
            </a:pPr>
            <a:endParaRPr lang="en-US" baseline="0" dirty="0" smtClean="0"/>
          </a:p>
          <a:p>
            <a:pPr marL="0" indent="0">
              <a:buFontTx/>
              <a:buNone/>
            </a:pPr>
            <a:r>
              <a:rPr lang="en-US" b="1" baseline="0" dirty="0" smtClean="0"/>
              <a:t>Pew Internet and American Life – latest statistics</a:t>
            </a:r>
          </a:p>
          <a:p>
            <a:pPr marL="0" indent="0">
              <a:buFontTx/>
              <a:buNone/>
            </a:pPr>
            <a:r>
              <a:rPr lang="en-US" baseline="0" dirty="0" smtClean="0"/>
              <a:t>(generations and gadgets survey carried out September 2010)</a:t>
            </a:r>
          </a:p>
          <a:p>
            <a:pPr marL="0" indent="0">
              <a:buFontTx/>
              <a:buNone/>
            </a:pPr>
            <a:endParaRPr lang="en-US" baseline="0" dirty="0" smtClean="0"/>
          </a:p>
          <a:p>
            <a:pPr marL="0" indent="0">
              <a:buFontTx/>
              <a:buNone/>
            </a:pPr>
            <a:r>
              <a:rPr lang="en-US" baseline="0" dirty="0" smtClean="0"/>
              <a:t>Generations and gadgets survey:</a:t>
            </a:r>
          </a:p>
          <a:p>
            <a:pPr marL="0" indent="0">
              <a:buFontTx/>
              <a:buNone/>
            </a:pPr>
            <a:r>
              <a:rPr lang="en-US" baseline="0" dirty="0" smtClean="0"/>
              <a:t>- Asks if you have a desktop computer, a laptop (but not how many?)</a:t>
            </a:r>
          </a:p>
        </p:txBody>
      </p:sp>
      <p:sp>
        <p:nvSpPr>
          <p:cNvPr id="4" name="Slide Number Placeholder 3"/>
          <p:cNvSpPr>
            <a:spLocks noGrp="1"/>
          </p:cNvSpPr>
          <p:nvPr>
            <p:ph type="sldNum" sz="quarter" idx="10"/>
          </p:nvPr>
        </p:nvSpPr>
        <p:spPr/>
        <p:txBody>
          <a:bodyPr/>
          <a:lstStyle/>
          <a:p>
            <a:fld id="{5F80220F-95A0-5542-B700-1E9BC47016CF}" type="slidenum">
              <a:rPr lang="en-US" smtClean="0"/>
              <a:t>11</a:t>
            </a:fld>
            <a:endParaRPr lang="en-US"/>
          </a:p>
        </p:txBody>
      </p:sp>
    </p:spTree>
    <p:extLst>
      <p:ext uri="{BB962C8B-B14F-4D97-AF65-F5344CB8AC3E}">
        <p14:creationId xmlns:p14="http://schemas.microsoft.com/office/powerpoint/2010/main" val="4073969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13</a:t>
            </a:fld>
            <a:endParaRPr lang="en-US"/>
          </a:p>
        </p:txBody>
      </p:sp>
    </p:spTree>
    <p:extLst>
      <p:ext uri="{BB962C8B-B14F-4D97-AF65-F5344CB8AC3E}">
        <p14:creationId xmlns:p14="http://schemas.microsoft.com/office/powerpoint/2010/main" val="63129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a:t>
            </a:r>
          </a:p>
          <a:p>
            <a:r>
              <a:rPr lang="en-US" dirty="0" smtClean="0"/>
              <a:t>What</a:t>
            </a:r>
            <a:r>
              <a:rPr lang="en-US" baseline="0" dirty="0" smtClean="0"/>
              <a:t> do we mean by sociability – relating to and interacting with others, the skills involved and approaches to doing so?</a:t>
            </a:r>
          </a:p>
          <a:p>
            <a:endParaRPr lang="en-US" baseline="0" dirty="0" smtClean="0"/>
          </a:p>
          <a:p>
            <a:r>
              <a:rPr lang="en-US" baseline="0" dirty="0" smtClean="0"/>
              <a:t>“Why teens heart social networking sites: the role of networked publics in teenage social life” – call on someone.</a:t>
            </a:r>
          </a:p>
          <a:p>
            <a:endParaRPr lang="en-US" baseline="0" dirty="0" smtClean="0"/>
          </a:p>
          <a:p>
            <a:r>
              <a:rPr lang="en-US" b="0" baseline="0" dirty="0" smtClean="0"/>
              <a:t>As </a:t>
            </a:r>
            <a:r>
              <a:rPr lang="en-US" b="1" baseline="0" dirty="0" smtClean="0"/>
              <a:t>less constrained </a:t>
            </a:r>
            <a:r>
              <a:rPr lang="en-US" baseline="0" dirty="0" smtClean="0"/>
              <a:t>in certain ways (</a:t>
            </a:r>
            <a:r>
              <a:rPr lang="en-US" baseline="0" dirty="0" err="1" smtClean="0"/>
              <a:t>boyd</a:t>
            </a:r>
            <a:r>
              <a:rPr lang="en-US" baseline="0" dirty="0" smtClean="0"/>
              <a:t> argues) the requirement to ‘write self and community into being’ but also the flexibility of that. That in offline social existence we give off cues by our very existence which comes to be conventionalized…we have an appearance which signifies age, gender, race…that we have some ability (but limited) to manipulate through dress, speech, self-performance – </a:t>
            </a:r>
            <a:r>
              <a:rPr lang="en-US" b="1" baseline="0" dirty="0" smtClean="0"/>
              <a:t>more about this on Tuesday.</a:t>
            </a:r>
            <a:endParaRPr lang="en-US" baseline="0" dirty="0" smtClean="0"/>
          </a:p>
          <a:p>
            <a:endParaRPr lang="en-US" baseline="0" dirty="0" smtClean="0"/>
          </a:p>
          <a:p>
            <a:r>
              <a:rPr lang="en-US" baseline="0" dirty="0" smtClean="0"/>
              <a:t>Another example of lesser constraint – the spatial, temporal span of our activities, nearly limitless potential audience (but at the same time audience attention – an issue raised in the other reading). We can be much more widely public than is possible in unmediated (face to face) publics. i.e. speaking in an auditorium is constrained by the room size and who can fit in that room, the projection of your voice.</a:t>
            </a:r>
            <a:r>
              <a:rPr lang="en-US" b="1" baseline="0" dirty="0" smtClean="0"/>
              <a:t>  Limits of physics.</a:t>
            </a:r>
          </a:p>
          <a:p>
            <a:endParaRPr lang="en-US" b="1" baseline="0" dirty="0" smtClean="0"/>
          </a:p>
          <a:p>
            <a:r>
              <a:rPr lang="en-US" b="1" baseline="0" dirty="0" smtClean="0"/>
              <a:t>BTW – </a:t>
            </a:r>
            <a:r>
              <a:rPr lang="en-US" b="0" baseline="0" dirty="0" smtClean="0"/>
              <a:t>is this unique to the Internet?  An extension of other mediating formats – radio/television, telephone, print &amp; newspapers(!) and </a:t>
            </a:r>
            <a:r>
              <a:rPr lang="en-US" b="0" u="sng" baseline="0" dirty="0" smtClean="0"/>
              <a:t>Imagined Communities</a:t>
            </a:r>
            <a:r>
              <a:rPr lang="en-US" b="0" u="none" baseline="0" dirty="0" smtClean="0"/>
              <a:t>.  How is the Internet distinguishable? Interactivity, bidirectional communication?  </a:t>
            </a:r>
            <a:r>
              <a:rPr lang="en-US" b="1" u="none" baseline="0" dirty="0" smtClean="0"/>
              <a:t>DiMaggio et al </a:t>
            </a:r>
            <a:r>
              <a:rPr lang="en-US" b="0" u="none" baseline="0" dirty="0" smtClean="0"/>
              <a:t>consider how “different modalities of communication” are integrated, combination of different kinds of content.</a:t>
            </a:r>
            <a:endParaRPr lang="en-US" b="0" baseline="0" dirty="0" smtClean="0"/>
          </a:p>
          <a:p>
            <a:endParaRPr lang="en-US" baseline="0" dirty="0" smtClean="0"/>
          </a:p>
          <a:p>
            <a:r>
              <a:rPr lang="en-US" baseline="0" dirty="0" smtClean="0"/>
              <a:t>How things backfire, how we get in trouble online…some of it is sociotechnical gap related certainly.</a:t>
            </a:r>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215993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idea here?  An</a:t>
            </a:r>
            <a:r>
              <a:rPr lang="en-US" baseline="0" dirty="0" smtClean="0"/>
              <a:t> old New Yorker cartoon.</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293938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social environments come in many different</a:t>
            </a:r>
            <a:r>
              <a:rPr lang="en-US" baseline="0" dirty="0" smtClean="0"/>
              <a:t> flavors.</a:t>
            </a:r>
          </a:p>
          <a:p>
            <a:r>
              <a:rPr lang="en-US" baseline="0" dirty="0" smtClean="0"/>
              <a:t>Different conventions, different challenges, etc.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is not one Internet and I personally question the kind of broad gloss claims that try to encompass the Internet in its entirety -- about how virtual, online environments change our ways of interacting, identity formation, community </a:t>
            </a:r>
            <a:r>
              <a:rPr lang="en-US" b="1" baseline="0" dirty="0" smtClean="0"/>
              <a:t>which online environments.</a:t>
            </a:r>
          </a:p>
          <a:p>
            <a:r>
              <a:rPr lang="en-US" baseline="0" dirty="0" smtClean="0"/>
              <a:t>This set of examples doesn’t even note the variants within category…all the various different versions of SNS – that draw different language communities.  </a:t>
            </a:r>
            <a:r>
              <a:rPr lang="en-US" baseline="0" dirty="0" err="1" smtClean="0"/>
              <a:t>Orkut</a:t>
            </a:r>
            <a:r>
              <a:rPr lang="en-US" baseline="0" dirty="0" smtClean="0"/>
              <a:t> in Brazil, various Chinese SNSs.  </a:t>
            </a:r>
            <a:r>
              <a:rPr lang="en-US" b="1" baseline="0" dirty="0" smtClean="0"/>
              <a:t>What is everyone using in China?  How does it compare to Facebook?</a:t>
            </a:r>
            <a:endParaRPr lang="en-US" baseline="0" dirty="0" smtClean="0"/>
          </a:p>
          <a:p>
            <a:endParaRPr lang="en-US" baseline="0" dirty="0" smtClean="0"/>
          </a:p>
          <a:p>
            <a:r>
              <a:rPr lang="en-US" baseline="0" dirty="0" smtClean="0"/>
              <a:t>SNS – profiles, friends, and comments as distinct features (different from these other kinds of environments)</a:t>
            </a:r>
          </a:p>
          <a:p>
            <a:endParaRPr lang="en-US" baseline="0" dirty="0" smtClean="0"/>
          </a:p>
          <a:p>
            <a:r>
              <a:rPr lang="en-US" baseline="0" dirty="0" smtClean="0"/>
              <a:t>What are some of the distinct practices emerging online and what do they perhaps point out as the distinct architecture that shapes social interaction that defines networked sociability:</a:t>
            </a:r>
          </a:p>
          <a:p>
            <a:pPr marL="171450" indent="-171450">
              <a:buFontTx/>
              <a:buChar char="-"/>
            </a:pPr>
            <a:r>
              <a:rPr lang="en-US" baseline="0" dirty="0" smtClean="0"/>
              <a:t>Emoticons</a:t>
            </a:r>
          </a:p>
          <a:p>
            <a:pPr marL="171450" indent="-171450">
              <a:buFontTx/>
              <a:buChar char="-"/>
            </a:pPr>
            <a:r>
              <a:rPr lang="en-US" baseline="0" dirty="0" smtClean="0"/>
              <a:t>Trolling</a:t>
            </a:r>
          </a:p>
          <a:p>
            <a:pPr marL="171450" indent="-171450">
              <a:buFontTx/>
              <a:buChar char="-"/>
            </a:pPr>
            <a:r>
              <a:rPr lang="en-US" baseline="0" dirty="0" smtClean="0"/>
              <a:t>Lurkers</a:t>
            </a:r>
          </a:p>
          <a:p>
            <a:pPr marL="171450" indent="-171450">
              <a:buFontTx/>
              <a:buChar char="-"/>
            </a:pPr>
            <a:r>
              <a:rPr lang="en-US" baseline="0" dirty="0" smtClean="0"/>
              <a:t>A very particular kind of self-made celebrity – the A-list blogger – a popularity, self-promotion that is emergent, less contained within the control and funding of media institutions</a:t>
            </a:r>
          </a:p>
          <a:p>
            <a:pPr marL="171450" indent="-171450">
              <a:buFontTx/>
              <a:buChar char="-"/>
            </a:pPr>
            <a:r>
              <a:rPr lang="en-US" baseline="0" dirty="0" smtClean="0"/>
              <a:t>Flash mobs and crowdsourcing.</a:t>
            </a:r>
          </a:p>
          <a:p>
            <a:pPr marL="171450" indent="-171450">
              <a:buFontTx/>
              <a:buChar char="-"/>
            </a:pPr>
            <a:r>
              <a:rPr lang="en-US" baseline="0" dirty="0" smtClean="0"/>
              <a:t>Internet memes</a:t>
            </a:r>
          </a:p>
          <a:p>
            <a:pPr marL="171450" indent="-171450">
              <a:buFontTx/>
              <a:buChar char="-"/>
            </a:pPr>
            <a:r>
              <a:rPr lang="en-US" baseline="0" dirty="0" smtClean="0"/>
              <a:t>Cultural creation: the creation of vernacular culture, things “going viral” – extremely rapid spread</a:t>
            </a:r>
          </a:p>
          <a:p>
            <a:pPr marL="171450" indent="-171450">
              <a:buFontTx/>
              <a:buChar char="-"/>
            </a:pPr>
            <a:r>
              <a:rPr lang="en-US" baseline="0" dirty="0" smtClean="0"/>
              <a:t>Farmville?</a:t>
            </a:r>
          </a:p>
          <a:p>
            <a:pPr marL="0" indent="0">
              <a:buFontTx/>
              <a:buNone/>
            </a:pPr>
            <a:endParaRPr lang="en-US" baseline="0" dirty="0" smtClean="0"/>
          </a:p>
          <a:p>
            <a:pPr marL="0" indent="0">
              <a:buFontTx/>
              <a:buNone/>
            </a:pPr>
            <a:r>
              <a:rPr lang="en-US" baseline="0" dirty="0" smtClean="0"/>
              <a:t>These are Internet-based examples, though in this section looking not just at the laptop computer based Internet, also a little bit at mobile devices, constant connectivity.</a:t>
            </a:r>
          </a:p>
        </p:txBody>
      </p:sp>
      <p:sp>
        <p:nvSpPr>
          <p:cNvPr id="4" name="Slide Number Placeholder 3"/>
          <p:cNvSpPr>
            <a:spLocks noGrp="1"/>
          </p:cNvSpPr>
          <p:nvPr>
            <p:ph type="sldNum" sz="quarter" idx="10"/>
          </p:nvPr>
        </p:nvSpPr>
        <p:spPr/>
        <p:txBody>
          <a:bodyPr/>
          <a:lstStyle/>
          <a:p>
            <a:fld id="{5F80220F-95A0-5542-B700-1E9BC47016CF}" type="slidenum">
              <a:rPr lang="en-US" smtClean="0"/>
              <a:t>4</a:t>
            </a:fld>
            <a:endParaRPr lang="en-US"/>
          </a:p>
        </p:txBody>
      </p:sp>
    </p:spTree>
    <p:extLst>
      <p:ext uri="{BB962C8B-B14F-4D97-AF65-F5344CB8AC3E}">
        <p14:creationId xmlns:p14="http://schemas.microsoft.com/office/powerpoint/2010/main" val="288808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 a single online society or </a:t>
            </a:r>
            <a:r>
              <a:rPr lang="en-US" baseline="0" dirty="0" err="1" smtClean="0"/>
              <a:t>cyberculture</a:t>
            </a:r>
            <a:r>
              <a:rPr lang="en-US" baseline="0" dirty="0" smtClean="0"/>
              <a:t> – keep this in mind as you construct your final paper topic, identify problem space, and construct an argument</a:t>
            </a:r>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185274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6</a:t>
            </a:fld>
            <a:endParaRPr lang="en-US"/>
          </a:p>
        </p:txBody>
      </p:sp>
    </p:spTree>
    <p:extLst>
      <p:ext uri="{BB962C8B-B14F-4D97-AF65-F5344CB8AC3E}">
        <p14:creationId xmlns:p14="http://schemas.microsoft.com/office/powerpoint/2010/main" val="409642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initial thoughts on this</a:t>
            </a:r>
            <a:r>
              <a:rPr lang="en-US" baseline="0" dirty="0" smtClean="0"/>
              <a:t> “architecture” within which we socialize, that “complicate” how we interact.</a:t>
            </a:r>
          </a:p>
          <a:p>
            <a:endParaRPr lang="en-US" baseline="0" dirty="0" smtClean="0"/>
          </a:p>
          <a:p>
            <a:r>
              <a:rPr lang="en-US" baseline="0" dirty="0" smtClean="0"/>
              <a:t>“networked publics” – the spaces and audiences bound together through technological networks.  A type of mediated public, but not the same as </a:t>
            </a:r>
            <a:r>
              <a:rPr lang="en-US" baseline="0" dirty="0" err="1" smtClean="0"/>
              <a:t>tv</a:t>
            </a:r>
            <a:r>
              <a:rPr lang="en-US" baseline="0" dirty="0" smtClean="0"/>
              <a:t>, radio, newspapers … adds an additional feature “</a:t>
            </a:r>
            <a:r>
              <a:rPr lang="en-US" baseline="0" dirty="0" err="1" smtClean="0"/>
              <a:t>searchability</a:t>
            </a:r>
            <a:r>
              <a:rPr lang="en-US" baseline="0" dirty="0" smtClean="0"/>
              <a:t>” and “magnifying the other properties” – persistence, </a:t>
            </a:r>
            <a:r>
              <a:rPr lang="en-US" baseline="0" dirty="0" err="1" smtClean="0"/>
              <a:t>replicability</a:t>
            </a:r>
            <a:r>
              <a:rPr lang="en-US" baseline="0" dirty="0" smtClean="0"/>
              <a:t>, invisible audiences.</a:t>
            </a:r>
            <a:endParaRPr lang="en-US" dirty="0" smtClean="0"/>
          </a:p>
          <a:p>
            <a:endParaRPr lang="en-US" dirty="0" smtClean="0"/>
          </a:p>
          <a:p>
            <a:r>
              <a:rPr lang="en-US" dirty="0" smtClean="0"/>
              <a:t>Privacy</a:t>
            </a:r>
            <a:r>
              <a:rPr lang="en-US" baseline="0" dirty="0" smtClean="0"/>
              <a:t> concerns – a topic of heavy discussion here at the </a:t>
            </a:r>
            <a:r>
              <a:rPr lang="en-US" baseline="0" dirty="0" err="1" smtClean="0"/>
              <a:t>ISchool</a:t>
            </a:r>
            <a:r>
              <a:rPr lang="en-US" baseline="0" dirty="0" smtClean="0"/>
              <a:t>…but we can consider this in more than one way.</a:t>
            </a:r>
          </a:p>
          <a:p>
            <a:r>
              <a:rPr lang="en-US" baseline="0" dirty="0" smtClean="0"/>
              <a:t>There’s a legal debate around Internet privacy…in relation to business interests, against corporate power, in relation to the government, institutions.</a:t>
            </a:r>
          </a:p>
          <a:p>
            <a:r>
              <a:rPr lang="en-US" baseline="0" dirty="0" smtClean="0"/>
              <a:t>Then there’s a more sociological reading of issues of private vs. public (as this piece on teens is aligned to)</a:t>
            </a:r>
          </a:p>
          <a:p>
            <a:endParaRPr lang="en-US" baseline="0" dirty="0" smtClean="0"/>
          </a:p>
          <a:p>
            <a:r>
              <a:rPr lang="en-US" baseline="0" dirty="0" smtClean="0"/>
              <a:t>Potential to be made </a:t>
            </a:r>
            <a:r>
              <a:rPr lang="en-US" baseline="0" dirty="0" err="1" smtClean="0"/>
              <a:t>hyperpublic</a:t>
            </a:r>
            <a:r>
              <a:rPr lang="en-US" baseline="0" dirty="0" smtClean="0"/>
              <a:t>.</a:t>
            </a:r>
          </a:p>
          <a:p>
            <a:endParaRPr lang="en-US" baseline="0" dirty="0" smtClean="0"/>
          </a:p>
          <a:p>
            <a:r>
              <a:rPr lang="en-US" baseline="0" dirty="0" smtClean="0"/>
              <a:t>Call on someone - what is </a:t>
            </a:r>
            <a:r>
              <a:rPr lang="en-US" b="1" baseline="0" dirty="0" smtClean="0"/>
              <a:t>the dilemma faced by teens </a:t>
            </a:r>
            <a:r>
              <a:rPr lang="en-US" baseline="0" dirty="0" smtClean="0"/>
              <a:t>– given their heavily monitored existence by a paranoid adult public they are trying to carve out space for the kind of socialization, experimentation process that is part of their stage of life. Doing so online (in networked publics), but more publicly than they would like.  Ways of strategically managing that </a:t>
            </a:r>
            <a:r>
              <a:rPr lang="en-US" baseline="0" dirty="0" err="1" smtClean="0"/>
              <a:t>publicness</a:t>
            </a:r>
            <a:r>
              <a:rPr lang="en-US" baseline="0" dirty="0" smtClean="0"/>
              <a:t>, carving out privacy (from parents specifically) – </a:t>
            </a:r>
            <a:r>
              <a:rPr lang="en-US" b="1" baseline="0" dirty="0" smtClean="0"/>
              <a:t>deception </a:t>
            </a:r>
            <a:r>
              <a:rPr lang="en-US" b="0" baseline="0" dirty="0" smtClean="0"/>
              <a:t>(to evade </a:t>
            </a:r>
            <a:r>
              <a:rPr lang="en-US" b="0" baseline="0" dirty="0" err="1" smtClean="0"/>
              <a:t>searchability</a:t>
            </a:r>
            <a:r>
              <a:rPr lang="en-US" b="0" baseline="0" dirty="0" smtClean="0"/>
              <a:t>), configuring </a:t>
            </a:r>
            <a:r>
              <a:rPr lang="en-US" b="1" baseline="0" dirty="0" smtClean="0"/>
              <a:t>privacy settings</a:t>
            </a:r>
            <a:r>
              <a:rPr lang="en-US" b="0" baseline="0" dirty="0" smtClean="0"/>
              <a:t> (and developing workarounds), </a:t>
            </a:r>
            <a:r>
              <a:rPr lang="en-US" b="1" baseline="0" dirty="0" smtClean="0"/>
              <a:t>mirror accounts </a:t>
            </a:r>
            <a:r>
              <a:rPr lang="en-US" b="0" baseline="0" dirty="0" smtClean="0"/>
              <a:t>– the modern day equivalent of putting pillows in your bed and sneaking out the window (Ferris </a:t>
            </a:r>
            <a:r>
              <a:rPr lang="en-US" b="0" baseline="0" dirty="0" err="1" smtClean="0"/>
              <a:t>Bueller</a:t>
            </a:r>
            <a:r>
              <a:rPr lang="en-US" b="0" baseline="0" dirty="0" smtClean="0"/>
              <a:t>).</a:t>
            </a:r>
            <a:endParaRPr lang="en-US" baseline="0" dirty="0" smtClean="0"/>
          </a:p>
          <a:p>
            <a:endParaRPr lang="en-US" baseline="0" dirty="0" smtClean="0"/>
          </a:p>
          <a:p>
            <a:r>
              <a:rPr lang="en-US" baseline="0" dirty="0" smtClean="0"/>
              <a:t>Persistence – speech is ephemeral, but what you put on the Internet is not – even where the modality appears to be one of informality and insignificance</a:t>
            </a:r>
          </a:p>
          <a:p>
            <a:r>
              <a:rPr lang="en-US" baseline="0" dirty="0" smtClean="0"/>
              <a:t>(even in chat rooms, even discussions where comments scroll off screen eventually) – can be </a:t>
            </a:r>
            <a:r>
              <a:rPr lang="en-US" b="1" baseline="0" dirty="0" smtClean="0"/>
              <a:t>deceptively persistent - </a:t>
            </a:r>
            <a:r>
              <a:rPr lang="en-US" baseline="0" dirty="0" smtClean="0"/>
              <a:t>archives, visibility to bots, available to searching and indexing.</a:t>
            </a:r>
          </a:p>
          <a:p>
            <a:endParaRPr lang="en-US" baseline="0" dirty="0" smtClean="0"/>
          </a:p>
          <a:p>
            <a:r>
              <a:rPr lang="en-US" baseline="0" dirty="0" err="1" smtClean="0"/>
              <a:t>Searchability</a:t>
            </a:r>
            <a:r>
              <a:rPr lang="en-US" baseline="0" dirty="0" smtClean="0"/>
              <a:t> – ways of finding – not navigating through space, but instant.  But does this crush serendipity, discovery?</a:t>
            </a:r>
          </a:p>
          <a:p>
            <a:endParaRPr lang="en-US" baseline="0" dirty="0" smtClean="0"/>
          </a:p>
          <a:p>
            <a:r>
              <a:rPr lang="en-US" baseline="0" dirty="0" err="1" smtClean="0"/>
              <a:t>Replicability</a:t>
            </a:r>
            <a:r>
              <a:rPr lang="en-US" baseline="0" dirty="0" smtClean="0"/>
              <a:t> – no distinction between original and copy – what are the implications?  </a:t>
            </a:r>
            <a:r>
              <a:rPr lang="en-US" baseline="0" dirty="0" err="1" smtClean="0"/>
              <a:t>Mashups</a:t>
            </a:r>
            <a:r>
              <a:rPr lang="en-US" baseline="0" dirty="0" smtClean="0"/>
              <a:t>, things out of context.  Internet memes.  But also what about rumors?  Wouldn’t rumors die on the Internet?  One might expect that copy and paste would eliminate the imperfections that facilitate circulating stories that aren’t necessarily false.  But see </a:t>
            </a:r>
            <a:r>
              <a:rPr lang="en-US" baseline="0" dirty="0" err="1" smtClean="0"/>
              <a:t>snopes.com</a:t>
            </a:r>
            <a:endParaRPr lang="en-US" baseline="0" dirty="0" smtClean="0"/>
          </a:p>
          <a:p>
            <a:endParaRPr lang="en-US" baseline="0" dirty="0" smtClean="0"/>
          </a:p>
          <a:p>
            <a:r>
              <a:rPr lang="en-US" baseline="0" dirty="0" smtClean="0"/>
              <a:t>Invisible audiences – </a:t>
            </a:r>
            <a:r>
              <a:rPr lang="en-US" b="1" baseline="0" dirty="0" smtClean="0"/>
              <a:t>who is overhearing us</a:t>
            </a:r>
            <a:r>
              <a:rPr lang="en-US" b="0" baseline="0" dirty="0" smtClean="0"/>
              <a:t> – </a:t>
            </a:r>
            <a:r>
              <a:rPr lang="en-US" b="1" baseline="0" dirty="0" smtClean="0"/>
              <a:t>lurkers</a:t>
            </a:r>
            <a:r>
              <a:rPr lang="en-US" b="0" baseline="0" dirty="0" smtClean="0"/>
              <a:t> - </a:t>
            </a:r>
            <a:r>
              <a:rPr lang="en-US" baseline="0" dirty="0" smtClean="0"/>
              <a:t>this invisibility means its easy to make a mistake – presenting for a particular anticipated audience, but finding one has another audience entirely.  Famous people saying stupid stuff on Twitter? Trolling as related to this – theory of </a:t>
            </a:r>
            <a:r>
              <a:rPr lang="en-US" b="1" baseline="0" dirty="0" smtClean="0"/>
              <a:t>reduced social cues.</a:t>
            </a:r>
            <a:r>
              <a:rPr lang="en-US" b="0" baseline="0" dirty="0" smtClean="0"/>
              <a: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103488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smtClean="0"/>
              <a:t>process of learning to read social cues and react accordingly” – for</a:t>
            </a:r>
            <a:r>
              <a:rPr lang="en-US" baseline="0" dirty="0" smtClean="0"/>
              <a:t> teens moving out of the home (where we begin to learn these cues as children) to “broader social settings”</a:t>
            </a:r>
          </a:p>
          <a:p>
            <a:r>
              <a:rPr lang="en-US" baseline="0" dirty="0" smtClean="0"/>
              <a:t>The desire to be cool, validated by peers</a:t>
            </a:r>
          </a:p>
          <a:p>
            <a:r>
              <a:rPr lang="en-US" baseline="0" dirty="0" smtClean="0"/>
              <a:t>“making mistakes and testing limits”</a:t>
            </a:r>
          </a:p>
          <a:p>
            <a:r>
              <a:rPr lang="en-US" baseline="0" dirty="0" smtClean="0"/>
              <a:t>Exaggerated fears – “demonized” but also subject to protection.  </a:t>
            </a:r>
            <a:r>
              <a:rPr lang="en-US" baseline="0" dirty="0" err="1" smtClean="0"/>
              <a:t>Surveilled</a:t>
            </a:r>
            <a:r>
              <a:rPr lang="en-US" baseline="0" dirty="0" smtClean="0"/>
              <a:t> in public space.</a:t>
            </a:r>
          </a:p>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8</a:t>
            </a:fld>
            <a:endParaRPr lang="en-US"/>
          </a:p>
        </p:txBody>
      </p:sp>
    </p:spTree>
    <p:extLst>
      <p:ext uri="{BB962C8B-B14F-4D97-AF65-F5344CB8AC3E}">
        <p14:creationId xmlns:p14="http://schemas.microsoft.com/office/powerpoint/2010/main" val="103488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good segue activity as we move to the new module where we’ll be looking at the Internet, network connectivity and related phenomena.</a:t>
            </a:r>
          </a:p>
          <a:p>
            <a:r>
              <a:rPr lang="en-US" baseline="0" dirty="0" smtClean="0"/>
              <a:t>Just to start thinking beyond our own experiences…users of different ages, education levels, etc</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9</a:t>
            </a:fld>
            <a:endParaRPr lang="en-US"/>
          </a:p>
        </p:txBody>
      </p:sp>
    </p:spTree>
    <p:extLst>
      <p:ext uri="{BB962C8B-B14F-4D97-AF65-F5344CB8AC3E}">
        <p14:creationId xmlns:p14="http://schemas.microsoft.com/office/powerpoint/2010/main" val="338463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3/13/13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3/13/13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3/13/13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3/13/13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3/13/13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3/13/13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3/13/13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3/13/13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3/13/13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3/13/13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3/13/13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3/13/13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16</a:t>
            </a:r>
            <a:endParaRPr lang="en-US" dirty="0"/>
          </a:p>
        </p:txBody>
      </p:sp>
      <p:sp>
        <p:nvSpPr>
          <p:cNvPr id="3" name="Subtitle 2"/>
          <p:cNvSpPr>
            <a:spLocks noGrp="1"/>
          </p:cNvSpPr>
          <p:nvPr>
            <p:ph type="subTitle" idx="1"/>
          </p:nvPr>
        </p:nvSpPr>
        <p:spPr>
          <a:xfrm>
            <a:off x="685800" y="3505200"/>
            <a:ext cx="7848600" cy="1752600"/>
          </a:xfrm>
        </p:spPr>
        <p:txBody>
          <a:bodyPr>
            <a:normAutofit/>
          </a:bodyPr>
          <a:lstStyle/>
          <a:p>
            <a:pPr marL="457200" indent="-457200">
              <a:buAutoNum type="arabicParenBoth"/>
            </a:pPr>
            <a:r>
              <a:rPr lang="en-US" b="1" dirty="0" smtClean="0"/>
              <a:t>Networked Sociability </a:t>
            </a:r>
            <a:r>
              <a:rPr lang="en-US" dirty="0" smtClean="0"/>
              <a:t>– an introduction to some themes and concerns of section 3</a:t>
            </a:r>
          </a:p>
          <a:p>
            <a:pPr marL="457200" indent="-457200">
              <a:buAutoNum type="arabicParenBoth"/>
            </a:pPr>
            <a:r>
              <a:rPr lang="en-US" b="1" dirty="0" smtClean="0"/>
              <a:t>Pew Internet and American Life Project </a:t>
            </a:r>
            <a:r>
              <a:rPr lang="en-US" dirty="0" smtClean="0"/>
              <a:t>– explore this resource</a:t>
            </a:r>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0933"/>
            <a:ext cx="8229600" cy="3666066"/>
          </a:xfrm>
        </p:spPr>
        <p:txBody>
          <a:bodyPr/>
          <a:lstStyle/>
          <a:p>
            <a:r>
              <a:rPr lang="en-US" dirty="0" smtClean="0"/>
              <a:t>Ongoing research by non-partisan, non-profit “fact tank” on all matters connected to the Internet</a:t>
            </a:r>
          </a:p>
          <a:p>
            <a:r>
              <a:rPr lang="en-US" dirty="0" smtClean="0"/>
              <a:t>Based upon national surveys (</a:t>
            </a:r>
            <a:r>
              <a:rPr lang="en-US" i="1" dirty="0" smtClean="0"/>
              <a:t>in US only</a:t>
            </a:r>
            <a:r>
              <a:rPr lang="en-US" dirty="0" smtClean="0"/>
              <a:t>) using probability </a:t>
            </a:r>
            <a:r>
              <a:rPr lang="en-US" dirty="0" smtClean="0"/>
              <a:t>sampling (</a:t>
            </a:r>
            <a:r>
              <a:rPr lang="en-US" i="1" dirty="0" smtClean="0"/>
              <a:t>random digit dialing</a:t>
            </a:r>
            <a:r>
              <a:rPr lang="en-US" dirty="0" smtClean="0"/>
              <a:t>)</a:t>
            </a:r>
            <a:endParaRPr lang="en-US" dirty="0" smtClean="0"/>
          </a:p>
          <a:p>
            <a:r>
              <a:rPr lang="en-US" dirty="0" smtClean="0"/>
              <a:t>Data available (import into SPSS, other statistical analysis packages)</a:t>
            </a:r>
          </a:p>
          <a:p>
            <a:r>
              <a:rPr lang="en-US" dirty="0" smtClean="0"/>
              <a:t>Tracking technology adoption trends</a:t>
            </a:r>
          </a:p>
          <a:p>
            <a:r>
              <a:rPr lang="en-US" dirty="0" smtClean="0"/>
              <a:t>Topics: health, politics, shopping, religion, etc.</a:t>
            </a:r>
          </a:p>
        </p:txBody>
      </p:sp>
      <p:pic>
        <p:nvPicPr>
          <p:cNvPr id="5" name="Picture 4"/>
          <p:cNvPicPr>
            <a:picLocks noChangeAspect="1"/>
          </p:cNvPicPr>
          <p:nvPr/>
        </p:nvPicPr>
        <p:blipFill>
          <a:blip r:embed="rId2"/>
          <a:stretch>
            <a:fillRect/>
          </a:stretch>
        </p:blipFill>
        <p:spPr>
          <a:xfrm>
            <a:off x="2175936" y="461434"/>
            <a:ext cx="4508500" cy="1803400"/>
          </a:xfrm>
          <a:prstGeom prst="rect">
            <a:avLst/>
          </a:prstGeom>
        </p:spPr>
      </p:pic>
      <p:sp>
        <p:nvSpPr>
          <p:cNvPr id="6" name="TextBox 5"/>
          <p:cNvSpPr txBox="1"/>
          <p:nvPr/>
        </p:nvSpPr>
        <p:spPr>
          <a:xfrm>
            <a:off x="3027899" y="2034001"/>
            <a:ext cx="3054342" cy="461665"/>
          </a:xfrm>
          <a:prstGeom prst="rect">
            <a:avLst/>
          </a:prstGeom>
          <a:noFill/>
        </p:spPr>
        <p:txBody>
          <a:bodyPr wrap="none" rtlCol="0">
            <a:spAutoFit/>
          </a:bodyPr>
          <a:lstStyle/>
          <a:p>
            <a:r>
              <a:rPr lang="en-US" sz="2400" dirty="0" err="1" smtClean="0"/>
              <a:t>www.pewinternet.org</a:t>
            </a:r>
            <a:endParaRPr lang="en-US" sz="2400" dirty="0"/>
          </a:p>
        </p:txBody>
      </p:sp>
    </p:spTree>
    <p:extLst>
      <p:ext uri="{BB962C8B-B14F-4D97-AF65-F5344CB8AC3E}">
        <p14:creationId xmlns:p14="http://schemas.microsoft.com/office/powerpoint/2010/main" val="41241779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074" t="33185" r="31482" b="49688"/>
          <a:stretch/>
        </p:blipFill>
        <p:spPr>
          <a:xfrm>
            <a:off x="1083729" y="1032933"/>
            <a:ext cx="7061204" cy="1375218"/>
          </a:xfrm>
          <a:prstGeom prst="rect">
            <a:avLst/>
          </a:prstGeom>
        </p:spPr>
      </p:pic>
      <p:sp>
        <p:nvSpPr>
          <p:cNvPr id="3" name="TextBox 2"/>
          <p:cNvSpPr txBox="1"/>
          <p:nvPr/>
        </p:nvSpPr>
        <p:spPr>
          <a:xfrm>
            <a:off x="1303867" y="2644801"/>
            <a:ext cx="948266" cy="369332"/>
          </a:xfrm>
          <a:prstGeom prst="rect">
            <a:avLst/>
          </a:prstGeom>
          <a:noFill/>
        </p:spPr>
        <p:txBody>
          <a:bodyPr wrap="square" rtlCol="0">
            <a:spAutoFit/>
          </a:bodyPr>
          <a:lstStyle/>
          <a:p>
            <a:pPr algn="ctr"/>
            <a:r>
              <a:rPr lang="en-US" dirty="0" smtClean="0"/>
              <a:t>X</a:t>
            </a:r>
            <a:endParaRPr lang="en-US" dirty="0"/>
          </a:p>
        </p:txBody>
      </p:sp>
      <p:sp>
        <p:nvSpPr>
          <p:cNvPr id="4" name="TextBox 3"/>
          <p:cNvSpPr txBox="1"/>
          <p:nvPr/>
        </p:nvSpPr>
        <p:spPr>
          <a:xfrm>
            <a:off x="2404533" y="2644801"/>
            <a:ext cx="948266" cy="369332"/>
          </a:xfrm>
          <a:prstGeom prst="rect">
            <a:avLst/>
          </a:prstGeom>
          <a:noFill/>
        </p:spPr>
        <p:txBody>
          <a:bodyPr wrap="square" rtlCol="0">
            <a:spAutoFit/>
          </a:bodyPr>
          <a:lstStyle/>
          <a:p>
            <a:pPr algn="ctr"/>
            <a:r>
              <a:rPr lang="en-US" dirty="0" smtClean="0"/>
              <a:t>X</a:t>
            </a:r>
            <a:endParaRPr lang="en-US" dirty="0"/>
          </a:p>
        </p:txBody>
      </p:sp>
      <p:sp>
        <p:nvSpPr>
          <p:cNvPr id="5" name="TextBox 4"/>
          <p:cNvSpPr txBox="1"/>
          <p:nvPr/>
        </p:nvSpPr>
        <p:spPr>
          <a:xfrm>
            <a:off x="3623734" y="2644801"/>
            <a:ext cx="948266" cy="369332"/>
          </a:xfrm>
          <a:prstGeom prst="rect">
            <a:avLst/>
          </a:prstGeom>
          <a:noFill/>
        </p:spPr>
        <p:txBody>
          <a:bodyPr wrap="square" rtlCol="0">
            <a:spAutoFit/>
          </a:bodyPr>
          <a:lstStyle/>
          <a:p>
            <a:pPr algn="ctr"/>
            <a:r>
              <a:rPr lang="en-US" dirty="0" smtClean="0"/>
              <a:t>X</a:t>
            </a:r>
            <a:endParaRPr lang="en-US" dirty="0"/>
          </a:p>
        </p:txBody>
      </p:sp>
      <p:sp>
        <p:nvSpPr>
          <p:cNvPr id="6" name="TextBox 5"/>
          <p:cNvSpPr txBox="1"/>
          <p:nvPr/>
        </p:nvSpPr>
        <p:spPr>
          <a:xfrm>
            <a:off x="4741333" y="2644801"/>
            <a:ext cx="948266" cy="369332"/>
          </a:xfrm>
          <a:prstGeom prst="rect">
            <a:avLst/>
          </a:prstGeom>
          <a:noFill/>
        </p:spPr>
        <p:txBody>
          <a:bodyPr wrap="square" rtlCol="0">
            <a:spAutoFit/>
          </a:bodyPr>
          <a:lstStyle/>
          <a:p>
            <a:pPr algn="ctr"/>
            <a:r>
              <a:rPr lang="en-US" dirty="0" smtClean="0"/>
              <a:t>X</a:t>
            </a:r>
            <a:endParaRPr lang="en-US" dirty="0"/>
          </a:p>
        </p:txBody>
      </p:sp>
      <p:sp>
        <p:nvSpPr>
          <p:cNvPr id="7" name="TextBox 6"/>
          <p:cNvSpPr txBox="1"/>
          <p:nvPr/>
        </p:nvSpPr>
        <p:spPr>
          <a:xfrm>
            <a:off x="5926667" y="2644801"/>
            <a:ext cx="948266" cy="369332"/>
          </a:xfrm>
          <a:prstGeom prst="rect">
            <a:avLst/>
          </a:prstGeom>
          <a:noFill/>
        </p:spPr>
        <p:txBody>
          <a:bodyPr wrap="square" rtlCol="0">
            <a:spAutoFit/>
          </a:bodyPr>
          <a:lstStyle/>
          <a:p>
            <a:pPr algn="ctr"/>
            <a:r>
              <a:rPr lang="en-US" dirty="0" smtClean="0"/>
              <a:t>X</a:t>
            </a:r>
            <a:endParaRPr lang="en-US" dirty="0"/>
          </a:p>
        </p:txBody>
      </p:sp>
      <p:sp>
        <p:nvSpPr>
          <p:cNvPr id="8" name="TextBox 7"/>
          <p:cNvSpPr txBox="1"/>
          <p:nvPr/>
        </p:nvSpPr>
        <p:spPr>
          <a:xfrm>
            <a:off x="7044267" y="2644801"/>
            <a:ext cx="948266" cy="369332"/>
          </a:xfrm>
          <a:prstGeom prst="rect">
            <a:avLst/>
          </a:prstGeom>
          <a:noFill/>
        </p:spPr>
        <p:txBody>
          <a:bodyPr wrap="square" rtlCol="0">
            <a:spAutoFit/>
          </a:bodyPr>
          <a:lstStyle/>
          <a:p>
            <a:pPr algn="ctr"/>
            <a:r>
              <a:rPr lang="en-US" dirty="0" smtClean="0"/>
              <a:t>X</a:t>
            </a:r>
            <a:endParaRPr lang="en-US" dirty="0"/>
          </a:p>
        </p:txBody>
      </p:sp>
    </p:spTree>
    <p:extLst>
      <p:ext uri="{BB962C8B-B14F-4D97-AF65-F5344CB8AC3E}">
        <p14:creationId xmlns:p14="http://schemas.microsoft.com/office/powerpoint/2010/main" val="40946883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8419" y="508000"/>
            <a:ext cx="4571182" cy="6094908"/>
          </a:xfrm>
          <a:prstGeom prst="rect">
            <a:avLst/>
          </a:prstGeom>
        </p:spPr>
      </p:pic>
    </p:spTree>
    <p:extLst>
      <p:ext uri="{BB962C8B-B14F-4D97-AF65-F5344CB8AC3E}">
        <p14:creationId xmlns:p14="http://schemas.microsoft.com/office/powerpoint/2010/main" val="27047097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57300" y="850900"/>
            <a:ext cx="6629400" cy="5143500"/>
          </a:xfrm>
          <a:prstGeom prst="rect">
            <a:avLst/>
          </a:prstGeom>
        </p:spPr>
      </p:pic>
    </p:spTree>
    <p:extLst>
      <p:ext uri="{BB962C8B-B14F-4D97-AF65-F5344CB8AC3E}">
        <p14:creationId xmlns:p14="http://schemas.microsoft.com/office/powerpoint/2010/main" val="24484425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Section 3</a:t>
            </a:r>
            <a:endParaRPr lang="en-US" dirty="0"/>
          </a:p>
        </p:txBody>
      </p:sp>
      <p:sp>
        <p:nvSpPr>
          <p:cNvPr id="3" name="Content Placeholder 2"/>
          <p:cNvSpPr>
            <a:spLocks noGrp="1"/>
          </p:cNvSpPr>
          <p:nvPr>
            <p:ph idx="1"/>
          </p:nvPr>
        </p:nvSpPr>
        <p:spPr>
          <a:xfrm>
            <a:off x="457200" y="1600200"/>
            <a:ext cx="4267200" cy="3175000"/>
          </a:xfrm>
        </p:spPr>
        <p:txBody>
          <a:bodyPr>
            <a:normAutofit fontScale="92500"/>
          </a:bodyPr>
          <a:lstStyle/>
          <a:p>
            <a:r>
              <a:rPr lang="en-US" sz="3000" b="1" dirty="0" smtClean="0"/>
              <a:t>Is sociability online different from face to face sociability?</a:t>
            </a:r>
          </a:p>
          <a:p>
            <a:r>
              <a:rPr lang="en-US" sz="2800" dirty="0" smtClean="0"/>
              <a:t>What are the, “</a:t>
            </a:r>
            <a:r>
              <a:rPr lang="en-US" sz="2800" i="1" dirty="0" smtClean="0"/>
              <a:t>fundamental architectural differences that affect social interaction?</a:t>
            </a:r>
            <a:r>
              <a:rPr lang="en-US" sz="2800" dirty="0" smtClean="0"/>
              <a:t>” – </a:t>
            </a:r>
            <a:r>
              <a:rPr lang="en-US" sz="2800" dirty="0" err="1" smtClean="0"/>
              <a:t>boyd</a:t>
            </a:r>
            <a:endParaRPr lang="en-US" sz="2800" dirty="0" smtClean="0"/>
          </a:p>
        </p:txBody>
      </p:sp>
      <p:pic>
        <p:nvPicPr>
          <p:cNvPr id="4" name="Picture 2" descr="http://socialsoftware.weblogsinc.com/media/2006/01/second_life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461" y="1676400"/>
            <a:ext cx="3622464" cy="25569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5067" y="4953465"/>
            <a:ext cx="7798858" cy="1323439"/>
          </a:xfrm>
          <a:prstGeom prst="rect">
            <a:avLst/>
          </a:prstGeom>
          <a:solidFill>
            <a:schemeClr val="bg2">
              <a:lumMod val="90000"/>
            </a:schemeClr>
          </a:solidFill>
          <a:ln>
            <a:solidFill>
              <a:schemeClr val="tx1"/>
            </a:solidFill>
          </a:ln>
        </p:spPr>
        <p:txBody>
          <a:bodyPr wrap="square" rtlCol="0">
            <a:spAutoFit/>
          </a:bodyPr>
          <a:lstStyle/>
          <a:p>
            <a:r>
              <a:rPr lang="en-US" sz="2000" dirty="0"/>
              <a:t>How might </a:t>
            </a:r>
            <a:r>
              <a:rPr lang="en-US" sz="2000" dirty="0" smtClean="0"/>
              <a:t>the answers to the above questions shine some light on the </a:t>
            </a:r>
            <a:r>
              <a:rPr lang="en-US" sz="2000" dirty="0"/>
              <a:t>distinct challenges in </a:t>
            </a:r>
            <a:r>
              <a:rPr lang="en-US" sz="2000" dirty="0" smtClean="0"/>
              <a:t>designing or managing </a:t>
            </a:r>
            <a:r>
              <a:rPr lang="en-US" sz="2000" dirty="0"/>
              <a:t>online social environments </a:t>
            </a:r>
            <a:r>
              <a:rPr lang="en-US" sz="2000" dirty="0" smtClean="0"/>
              <a:t>and (broadly) networked </a:t>
            </a:r>
            <a:r>
              <a:rPr lang="en-US" sz="2000" dirty="0"/>
              <a:t>systems, services, applications </a:t>
            </a:r>
            <a:r>
              <a:rPr lang="en-US" sz="2000" dirty="0" smtClean="0"/>
              <a:t>that have a social, interactive </a:t>
            </a:r>
            <a:r>
              <a:rPr lang="en-US" sz="2000" dirty="0"/>
              <a:t>component</a:t>
            </a:r>
            <a:r>
              <a:rPr lang="en-US" sz="2000" dirty="0" smtClean="0"/>
              <a:t>?</a:t>
            </a:r>
            <a:endParaRPr lang="en-US" sz="2000" dirty="0"/>
          </a:p>
        </p:txBody>
      </p:sp>
    </p:spTree>
    <p:extLst>
      <p:ext uri="{BB962C8B-B14F-4D97-AF65-F5344CB8AC3E}">
        <p14:creationId xmlns:p14="http://schemas.microsoft.com/office/powerpoint/2010/main" val="8962965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06599" y="609598"/>
            <a:ext cx="5219700" cy="5829300"/>
          </a:xfrm>
          <a:prstGeom prst="rect">
            <a:avLst/>
          </a:prstGeom>
        </p:spPr>
      </p:pic>
    </p:spTree>
    <p:extLst>
      <p:ext uri="{BB962C8B-B14F-4D97-AF65-F5344CB8AC3E}">
        <p14:creationId xmlns:p14="http://schemas.microsoft.com/office/powerpoint/2010/main" val="38693184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04787" y="5868311"/>
            <a:ext cx="1223975" cy="369332"/>
          </a:xfrm>
          <a:prstGeom prst="rect">
            <a:avLst/>
          </a:prstGeom>
          <a:noFill/>
        </p:spPr>
        <p:txBody>
          <a:bodyPr wrap="none" rtlCol="0">
            <a:spAutoFit/>
          </a:bodyPr>
          <a:lstStyle/>
          <a:p>
            <a:r>
              <a:rPr lang="en-US" dirty="0" err="1" smtClean="0"/>
              <a:t>Pinterest</a:t>
            </a:r>
            <a:r>
              <a:rPr lang="en-US" dirty="0" smtClean="0"/>
              <a:t>?</a:t>
            </a:r>
            <a:endParaRPr lang="en-US" dirty="0"/>
          </a:p>
        </p:txBody>
      </p:sp>
      <p:pic>
        <p:nvPicPr>
          <p:cNvPr id="9" name="Picture 8"/>
          <p:cNvPicPr>
            <a:picLocks noChangeAspect="1"/>
          </p:cNvPicPr>
          <p:nvPr/>
        </p:nvPicPr>
        <p:blipFill>
          <a:blip r:embed="rId3"/>
          <a:stretch>
            <a:fillRect/>
          </a:stretch>
        </p:blipFill>
        <p:spPr>
          <a:xfrm>
            <a:off x="3051015" y="668864"/>
            <a:ext cx="2826081" cy="2119561"/>
          </a:xfrm>
          <a:prstGeom prst="rect">
            <a:avLst/>
          </a:prstGeom>
        </p:spPr>
      </p:pic>
      <p:pic>
        <p:nvPicPr>
          <p:cNvPr id="10" name="Picture 9"/>
          <p:cNvPicPr>
            <a:picLocks noChangeAspect="1"/>
          </p:cNvPicPr>
          <p:nvPr/>
        </p:nvPicPr>
        <p:blipFill>
          <a:blip r:embed="rId4"/>
          <a:stretch>
            <a:fillRect/>
          </a:stretch>
        </p:blipFill>
        <p:spPr>
          <a:xfrm>
            <a:off x="237066" y="4045464"/>
            <a:ext cx="2544499" cy="1592816"/>
          </a:xfrm>
          <a:prstGeom prst="rect">
            <a:avLst/>
          </a:prstGeom>
        </p:spPr>
      </p:pic>
      <p:pic>
        <p:nvPicPr>
          <p:cNvPr id="11" name="Picture 10"/>
          <p:cNvPicPr>
            <a:picLocks noChangeAspect="1"/>
          </p:cNvPicPr>
          <p:nvPr/>
        </p:nvPicPr>
        <p:blipFill>
          <a:blip r:embed="rId5"/>
          <a:stretch>
            <a:fillRect/>
          </a:stretch>
        </p:blipFill>
        <p:spPr>
          <a:xfrm>
            <a:off x="6025632" y="668864"/>
            <a:ext cx="2813568" cy="2017159"/>
          </a:xfrm>
          <a:prstGeom prst="rect">
            <a:avLst/>
          </a:prstGeom>
        </p:spPr>
      </p:pic>
      <p:sp>
        <p:nvSpPr>
          <p:cNvPr id="12" name="TextBox 11"/>
          <p:cNvSpPr txBox="1"/>
          <p:nvPr/>
        </p:nvSpPr>
        <p:spPr>
          <a:xfrm>
            <a:off x="3051015" y="2900400"/>
            <a:ext cx="2570648" cy="646331"/>
          </a:xfrm>
          <a:prstGeom prst="rect">
            <a:avLst/>
          </a:prstGeom>
          <a:noFill/>
        </p:spPr>
        <p:txBody>
          <a:bodyPr wrap="none" rtlCol="0">
            <a:spAutoFit/>
          </a:bodyPr>
          <a:lstStyle/>
          <a:p>
            <a:r>
              <a:rPr lang="en-US" dirty="0" smtClean="0"/>
              <a:t>MMORPG – networked </a:t>
            </a:r>
            <a:br>
              <a:rPr lang="en-US" dirty="0" smtClean="0"/>
            </a:br>
            <a:r>
              <a:rPr lang="en-US" dirty="0" smtClean="0"/>
              <a:t>gaming</a:t>
            </a:r>
            <a:endParaRPr lang="en-US" dirty="0"/>
          </a:p>
        </p:txBody>
      </p:sp>
      <p:sp>
        <p:nvSpPr>
          <p:cNvPr id="13" name="TextBox 12"/>
          <p:cNvSpPr txBox="1"/>
          <p:nvPr/>
        </p:nvSpPr>
        <p:spPr>
          <a:xfrm>
            <a:off x="237066" y="5868311"/>
            <a:ext cx="2403948" cy="369332"/>
          </a:xfrm>
          <a:prstGeom prst="rect">
            <a:avLst/>
          </a:prstGeom>
          <a:noFill/>
        </p:spPr>
        <p:txBody>
          <a:bodyPr wrap="none" rtlCol="0">
            <a:spAutoFit/>
          </a:bodyPr>
          <a:lstStyle/>
          <a:p>
            <a:r>
              <a:rPr lang="en-US" dirty="0" smtClean="0"/>
              <a:t>Thematic chat rooms</a:t>
            </a:r>
            <a:endParaRPr lang="en-US" dirty="0"/>
          </a:p>
        </p:txBody>
      </p:sp>
      <p:sp>
        <p:nvSpPr>
          <p:cNvPr id="14" name="TextBox 13"/>
          <p:cNvSpPr txBox="1"/>
          <p:nvPr/>
        </p:nvSpPr>
        <p:spPr>
          <a:xfrm>
            <a:off x="6392800" y="2900400"/>
            <a:ext cx="2083736" cy="369332"/>
          </a:xfrm>
          <a:prstGeom prst="rect">
            <a:avLst/>
          </a:prstGeom>
          <a:noFill/>
        </p:spPr>
        <p:txBody>
          <a:bodyPr wrap="none" rtlCol="0">
            <a:spAutoFit/>
          </a:bodyPr>
          <a:lstStyle/>
          <a:p>
            <a:r>
              <a:rPr lang="en-US" dirty="0" smtClean="0"/>
              <a:t>Online dating sites</a:t>
            </a:r>
          </a:p>
        </p:txBody>
      </p:sp>
      <p:pic>
        <p:nvPicPr>
          <p:cNvPr id="15" name="Picture 14"/>
          <p:cNvPicPr>
            <a:picLocks noChangeAspect="1"/>
          </p:cNvPicPr>
          <p:nvPr/>
        </p:nvPicPr>
        <p:blipFill rotWithShape="1">
          <a:blip r:embed="rId6"/>
          <a:srcRect r="26087"/>
          <a:stretch/>
        </p:blipFill>
        <p:spPr>
          <a:xfrm>
            <a:off x="3003504" y="3817435"/>
            <a:ext cx="2873592" cy="1994887"/>
          </a:xfrm>
          <a:prstGeom prst="rect">
            <a:avLst/>
          </a:prstGeom>
        </p:spPr>
      </p:pic>
      <p:sp>
        <p:nvSpPr>
          <p:cNvPr id="16" name="TextBox 15"/>
          <p:cNvSpPr txBox="1"/>
          <p:nvPr/>
        </p:nvSpPr>
        <p:spPr>
          <a:xfrm>
            <a:off x="3003504" y="5868311"/>
            <a:ext cx="2532552" cy="646331"/>
          </a:xfrm>
          <a:prstGeom prst="rect">
            <a:avLst/>
          </a:prstGeom>
          <a:noFill/>
        </p:spPr>
        <p:txBody>
          <a:bodyPr wrap="none" rtlCol="0">
            <a:spAutoFit/>
          </a:bodyPr>
          <a:lstStyle/>
          <a:p>
            <a:r>
              <a:rPr lang="en-US" dirty="0" smtClean="0"/>
              <a:t>Social networking sites </a:t>
            </a:r>
            <a:br>
              <a:rPr lang="en-US" dirty="0" smtClean="0"/>
            </a:br>
            <a:r>
              <a:rPr lang="en-US" dirty="0" smtClean="0"/>
              <a:t>(SNS)</a:t>
            </a:r>
            <a:endParaRPr lang="en-US" dirty="0"/>
          </a:p>
        </p:txBody>
      </p:sp>
      <p:sp>
        <p:nvSpPr>
          <p:cNvPr id="18" name="TextBox 17"/>
          <p:cNvSpPr txBox="1"/>
          <p:nvPr/>
        </p:nvSpPr>
        <p:spPr>
          <a:xfrm>
            <a:off x="364519" y="2900400"/>
            <a:ext cx="2070661" cy="369332"/>
          </a:xfrm>
          <a:prstGeom prst="rect">
            <a:avLst/>
          </a:prstGeom>
          <a:noFill/>
        </p:spPr>
        <p:txBody>
          <a:bodyPr wrap="none" rtlCol="0">
            <a:spAutoFit/>
          </a:bodyPr>
          <a:lstStyle/>
          <a:p>
            <a:r>
              <a:rPr lang="en-US" dirty="0" smtClean="0"/>
              <a:t>Discussion boards</a:t>
            </a:r>
            <a:endParaRPr lang="en-US" dirty="0"/>
          </a:p>
        </p:txBody>
      </p:sp>
      <p:pic>
        <p:nvPicPr>
          <p:cNvPr id="19" name="Picture 18"/>
          <p:cNvPicPr>
            <a:picLocks noChangeAspect="1"/>
          </p:cNvPicPr>
          <p:nvPr/>
        </p:nvPicPr>
        <p:blipFill rotWithShape="1">
          <a:blip r:embed="rId7"/>
          <a:srcRect l="8889" t="20010" r="21296" b="9513"/>
          <a:stretch/>
        </p:blipFill>
        <p:spPr>
          <a:xfrm>
            <a:off x="6025632" y="3953785"/>
            <a:ext cx="2967970" cy="1684496"/>
          </a:xfrm>
          <a:prstGeom prst="rect">
            <a:avLst/>
          </a:prstGeom>
        </p:spPr>
      </p:pic>
      <p:pic>
        <p:nvPicPr>
          <p:cNvPr id="20" name="Picture 19"/>
          <p:cNvPicPr>
            <a:picLocks noChangeAspect="1"/>
          </p:cNvPicPr>
          <p:nvPr/>
        </p:nvPicPr>
        <p:blipFill rotWithShape="1">
          <a:blip r:embed="rId8"/>
          <a:srcRect b="41856"/>
          <a:stretch/>
        </p:blipFill>
        <p:spPr>
          <a:xfrm>
            <a:off x="237067" y="710681"/>
            <a:ext cx="2578779" cy="2077744"/>
          </a:xfrm>
          <a:prstGeom prst="rect">
            <a:avLst/>
          </a:prstGeom>
        </p:spPr>
      </p:pic>
    </p:spTree>
    <p:extLst>
      <p:ext uri="{BB962C8B-B14F-4D97-AF65-F5344CB8AC3E}">
        <p14:creationId xmlns:p14="http://schemas.microsoft.com/office/powerpoint/2010/main" val="40619712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93800"/>
          </a:xfrm>
        </p:spPr>
        <p:txBody>
          <a:bodyPr>
            <a:normAutofit fontScale="90000"/>
          </a:bodyPr>
          <a:lstStyle/>
          <a:p>
            <a:r>
              <a:rPr lang="en-US" dirty="0" smtClean="0"/>
              <a:t>A (Non-Comprehensive) List of Distinctions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8850969"/>
              </p:ext>
            </p:extLst>
          </p:nvPr>
        </p:nvGraphicFramePr>
        <p:xfrm>
          <a:off x="965195" y="1972733"/>
          <a:ext cx="7078134" cy="2021840"/>
        </p:xfrm>
        <a:graphic>
          <a:graphicData uri="http://schemas.openxmlformats.org/drawingml/2006/table">
            <a:tbl>
              <a:tblPr firstCol="1" bandRow="1">
                <a:tableStyleId>{7DF18680-E054-41AD-8BC1-D1AEF772440D}</a:tableStyleId>
              </a:tblPr>
              <a:tblGrid>
                <a:gridCol w="2359378"/>
                <a:gridCol w="2359378"/>
                <a:gridCol w="2359378"/>
              </a:tblGrid>
              <a:tr h="370840">
                <a:tc>
                  <a:txBody>
                    <a:bodyPr/>
                    <a:lstStyle/>
                    <a:p>
                      <a:r>
                        <a:rPr lang="en-US" dirty="0" smtClean="0"/>
                        <a:t>Temporality</a:t>
                      </a:r>
                      <a:endParaRPr lang="en-US" dirty="0"/>
                    </a:p>
                  </a:txBody>
                  <a:tcPr/>
                </a:tc>
                <a:tc>
                  <a:txBody>
                    <a:bodyPr/>
                    <a:lstStyle/>
                    <a:p>
                      <a:r>
                        <a:rPr lang="en-US" dirty="0" smtClean="0"/>
                        <a:t>Asynchronous</a:t>
                      </a:r>
                      <a:endParaRPr lang="en-US" dirty="0"/>
                    </a:p>
                  </a:txBody>
                  <a:tcPr/>
                </a:tc>
                <a:tc>
                  <a:txBody>
                    <a:bodyPr/>
                    <a:lstStyle/>
                    <a:p>
                      <a:r>
                        <a:rPr lang="en-US" dirty="0" smtClean="0"/>
                        <a:t>Synchronous</a:t>
                      </a:r>
                      <a:endParaRPr lang="en-US" dirty="0"/>
                    </a:p>
                  </a:txBody>
                  <a:tcPr/>
                </a:tc>
              </a:tr>
              <a:tr h="370840">
                <a:tc>
                  <a:txBody>
                    <a:bodyPr/>
                    <a:lstStyle/>
                    <a:p>
                      <a:r>
                        <a:rPr lang="en-US" dirty="0" smtClean="0"/>
                        <a:t>Identity</a:t>
                      </a:r>
                      <a:endParaRPr lang="en-US" dirty="0"/>
                    </a:p>
                  </a:txBody>
                  <a:tcPr/>
                </a:tc>
                <a:tc>
                  <a:txBody>
                    <a:bodyPr/>
                    <a:lstStyle/>
                    <a:p>
                      <a:r>
                        <a:rPr lang="en-US" dirty="0" smtClean="0"/>
                        <a:t>Role-playing, invention</a:t>
                      </a:r>
                      <a:endParaRPr lang="en-US" dirty="0"/>
                    </a:p>
                  </a:txBody>
                  <a:tcPr/>
                </a:tc>
                <a:tc>
                  <a:txBody>
                    <a:bodyPr/>
                    <a:lstStyle/>
                    <a:p>
                      <a:r>
                        <a:rPr lang="en-US" dirty="0" smtClean="0"/>
                        <a:t>Authentic</a:t>
                      </a:r>
                      <a:r>
                        <a:rPr lang="en-US" baseline="0" dirty="0" smtClean="0"/>
                        <a:t> self-presentation</a:t>
                      </a:r>
                      <a:endParaRPr lang="en-US" dirty="0"/>
                    </a:p>
                  </a:txBody>
                  <a:tcPr/>
                </a:tc>
              </a:tr>
              <a:tr h="370840">
                <a:tc>
                  <a:txBody>
                    <a:bodyPr/>
                    <a:lstStyle/>
                    <a:p>
                      <a:r>
                        <a:rPr lang="en-US" dirty="0" smtClean="0"/>
                        <a:t>Social</a:t>
                      </a:r>
                      <a:r>
                        <a:rPr lang="en-US" baseline="0" dirty="0" smtClean="0"/>
                        <a:t> connection</a:t>
                      </a:r>
                      <a:endParaRPr lang="en-US" dirty="0"/>
                    </a:p>
                  </a:txBody>
                  <a:tcPr/>
                </a:tc>
                <a:tc>
                  <a:txBody>
                    <a:bodyPr/>
                    <a:lstStyle/>
                    <a:p>
                      <a:r>
                        <a:rPr lang="en-US" dirty="0" smtClean="0"/>
                        <a:t>Strangers,</a:t>
                      </a:r>
                      <a:r>
                        <a:rPr lang="en-US" baseline="0" dirty="0" smtClean="0"/>
                        <a:t> social introductions </a:t>
                      </a:r>
                      <a:endParaRPr lang="en-US" dirty="0"/>
                    </a:p>
                  </a:txBody>
                  <a:tcPr/>
                </a:tc>
                <a:tc>
                  <a:txBody>
                    <a:bodyPr/>
                    <a:lstStyle/>
                    <a:p>
                      <a:r>
                        <a:rPr lang="en-US" dirty="0" smtClean="0"/>
                        <a:t>People</a:t>
                      </a:r>
                      <a:r>
                        <a:rPr lang="en-US" baseline="0" dirty="0" smtClean="0"/>
                        <a:t> from offline life</a:t>
                      </a:r>
                      <a:endParaRPr lang="en-US" dirty="0"/>
                    </a:p>
                  </a:txBody>
                  <a:tcPr/>
                </a:tc>
              </a:tr>
              <a:tr h="370840">
                <a:tc>
                  <a:txBody>
                    <a:bodyPr/>
                    <a:lstStyle/>
                    <a:p>
                      <a:r>
                        <a:rPr lang="en-US" dirty="0" smtClean="0"/>
                        <a:t>Other distinctions?</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Content Placeholder 2"/>
          <p:cNvSpPr txBox="1">
            <a:spLocks/>
          </p:cNvSpPr>
          <p:nvPr/>
        </p:nvSpPr>
        <p:spPr>
          <a:xfrm>
            <a:off x="965196" y="4334932"/>
            <a:ext cx="7078134" cy="1710267"/>
          </a:xfrm>
          <a:prstGeom prst="rect">
            <a:avLst/>
          </a:prstGeom>
          <a:solidFill>
            <a:schemeClr val="bg1">
              <a:alpha val="83000"/>
            </a:schemeClr>
          </a:solidFill>
          <a:ln>
            <a:solidFill>
              <a:srgbClr val="292934"/>
            </a:solidFill>
          </a:ln>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i="1" dirty="0" smtClean="0"/>
              <a:t>The point is this: </a:t>
            </a:r>
            <a:r>
              <a:rPr lang="en-US" i="1" dirty="0" smtClean="0"/>
              <a:t>there is considerable heterogeneity between different online social environments…the Internet is </a:t>
            </a:r>
            <a:r>
              <a:rPr lang="en-US" b="1" i="1" dirty="0" smtClean="0"/>
              <a:t>not </a:t>
            </a:r>
            <a:r>
              <a:rPr lang="en-US" i="1" dirty="0" smtClean="0"/>
              <a:t>one continuous space…not a </a:t>
            </a:r>
            <a:r>
              <a:rPr lang="en-US" b="1" i="1" dirty="0" smtClean="0"/>
              <a:t>single </a:t>
            </a:r>
            <a:r>
              <a:rPr lang="en-US" i="1" dirty="0" smtClean="0"/>
              <a:t>society or </a:t>
            </a:r>
            <a:r>
              <a:rPr lang="en-US" b="1" i="1" dirty="0" err="1" smtClean="0"/>
              <a:t>cyberculture</a:t>
            </a:r>
            <a:endParaRPr lang="en-US" i="1" dirty="0" smtClean="0"/>
          </a:p>
        </p:txBody>
      </p:sp>
    </p:spTree>
    <p:extLst>
      <p:ext uri="{BB962C8B-B14F-4D97-AF65-F5344CB8AC3E}">
        <p14:creationId xmlns:p14="http://schemas.microsoft.com/office/powerpoint/2010/main" val="471929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Networked Sociability</a:t>
            </a:r>
            <a:endParaRPr lang="en-US" dirty="0"/>
          </a:p>
        </p:txBody>
      </p:sp>
      <p:sp>
        <p:nvSpPr>
          <p:cNvPr id="3" name="Text Placeholder 2"/>
          <p:cNvSpPr>
            <a:spLocks noGrp="1"/>
          </p:cNvSpPr>
          <p:nvPr>
            <p:ph type="body" idx="1"/>
          </p:nvPr>
        </p:nvSpPr>
        <p:spPr/>
        <p:txBody>
          <a:bodyPr>
            <a:normAutofit/>
          </a:bodyPr>
          <a:lstStyle/>
          <a:p>
            <a:r>
              <a:rPr lang="en-US" sz="2400" dirty="0" smtClean="0"/>
              <a:t>Networked Individualism</a:t>
            </a:r>
            <a:endParaRPr lang="en-US" sz="2400" dirty="0"/>
          </a:p>
        </p:txBody>
      </p:sp>
      <p:sp>
        <p:nvSpPr>
          <p:cNvPr id="4" name="Content Placeholder 3"/>
          <p:cNvSpPr>
            <a:spLocks noGrp="1"/>
          </p:cNvSpPr>
          <p:nvPr>
            <p:ph sz="half" idx="2"/>
          </p:nvPr>
        </p:nvSpPr>
        <p:spPr/>
        <p:txBody>
          <a:bodyPr/>
          <a:lstStyle/>
          <a:p>
            <a:r>
              <a:rPr lang="en-US" dirty="0" smtClean="0"/>
              <a:t>Focus on the individual in relation to others (across platforms)</a:t>
            </a:r>
          </a:p>
          <a:p>
            <a:r>
              <a:rPr lang="en-US" dirty="0" smtClean="0"/>
              <a:t>The Social Network Revolution – as </a:t>
            </a:r>
            <a:r>
              <a:rPr lang="en-US" i="1" dirty="0" smtClean="0"/>
              <a:t>prior to </a:t>
            </a:r>
            <a:r>
              <a:rPr lang="en-US" dirty="0" smtClean="0"/>
              <a:t>Social Networking Apps (i.e. Facebook)</a:t>
            </a:r>
          </a:p>
          <a:p>
            <a:r>
              <a:rPr lang="en-US" dirty="0" smtClean="0"/>
              <a:t>Social Network Analysis (in Sociology)</a:t>
            </a:r>
          </a:p>
        </p:txBody>
      </p:sp>
      <p:sp>
        <p:nvSpPr>
          <p:cNvPr id="5" name="Text Placeholder 4"/>
          <p:cNvSpPr>
            <a:spLocks noGrp="1"/>
          </p:cNvSpPr>
          <p:nvPr>
            <p:ph type="body" sz="quarter" idx="3"/>
          </p:nvPr>
        </p:nvSpPr>
        <p:spPr/>
        <p:txBody>
          <a:bodyPr>
            <a:normAutofit/>
          </a:bodyPr>
          <a:lstStyle/>
          <a:p>
            <a:r>
              <a:rPr lang="en-US" sz="2800" dirty="0" smtClean="0"/>
              <a:t>Networked Publics</a:t>
            </a:r>
            <a:endParaRPr lang="en-US" sz="2800" dirty="0"/>
          </a:p>
        </p:txBody>
      </p:sp>
      <p:sp>
        <p:nvSpPr>
          <p:cNvPr id="6" name="Content Placeholder 5"/>
          <p:cNvSpPr>
            <a:spLocks noGrp="1"/>
          </p:cNvSpPr>
          <p:nvPr>
            <p:ph sz="quarter" idx="4"/>
          </p:nvPr>
        </p:nvSpPr>
        <p:spPr/>
        <p:txBody>
          <a:bodyPr/>
          <a:lstStyle/>
          <a:p>
            <a:r>
              <a:rPr lang="en-US" dirty="0" smtClean="0"/>
              <a:t>Focus on spaces and platforms (and their variation)</a:t>
            </a:r>
          </a:p>
          <a:p>
            <a:r>
              <a:rPr lang="en-US" dirty="0" smtClean="0"/>
              <a:t>Architectural differences in the online</a:t>
            </a:r>
          </a:p>
          <a:p>
            <a:r>
              <a:rPr lang="en-US" dirty="0" smtClean="0"/>
              <a:t>A Public - </a:t>
            </a:r>
            <a:r>
              <a:rPr lang="en-US" i="1" dirty="0" smtClean="0"/>
              <a:t>as collection of people </a:t>
            </a:r>
            <a:r>
              <a:rPr lang="en-US" dirty="0" smtClean="0"/>
              <a:t>and </a:t>
            </a:r>
            <a:r>
              <a:rPr lang="en-US" i="1" dirty="0" smtClean="0"/>
              <a:t>as space for speech</a:t>
            </a:r>
            <a:r>
              <a:rPr lang="en-US" dirty="0" smtClean="0"/>
              <a:t>  (in Sociology)</a:t>
            </a:r>
            <a:endParaRPr lang="en-US" dirty="0"/>
          </a:p>
        </p:txBody>
      </p:sp>
    </p:spTree>
    <p:extLst>
      <p:ext uri="{BB962C8B-B14F-4D97-AF65-F5344CB8AC3E}">
        <p14:creationId xmlns:p14="http://schemas.microsoft.com/office/powerpoint/2010/main" val="2565161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“Publics” Mediated vs. Unmediated</a:t>
            </a:r>
            <a:endParaRPr lang="en-US" dirty="0"/>
          </a:p>
        </p:txBody>
      </p:sp>
      <p:sp>
        <p:nvSpPr>
          <p:cNvPr id="3" name="Content Placeholder 2"/>
          <p:cNvSpPr>
            <a:spLocks noGrp="1"/>
          </p:cNvSpPr>
          <p:nvPr>
            <p:ph idx="1"/>
          </p:nvPr>
        </p:nvSpPr>
        <p:spPr/>
        <p:txBody>
          <a:bodyPr/>
          <a:lstStyle/>
          <a:p>
            <a:pPr marL="0" indent="0">
              <a:buNone/>
            </a:pPr>
            <a:r>
              <a:rPr lang="en-US" b="1" dirty="0" smtClean="0"/>
              <a:t>Public / private distinction </a:t>
            </a:r>
            <a:r>
              <a:rPr lang="en-US" dirty="0" smtClean="0"/>
              <a:t>from a </a:t>
            </a:r>
            <a:r>
              <a:rPr lang="en-US" i="1" dirty="0" smtClean="0"/>
              <a:t>sociological </a:t>
            </a:r>
            <a:r>
              <a:rPr lang="en-US" dirty="0" smtClean="0"/>
              <a:t>perspective rather than a</a:t>
            </a:r>
            <a:r>
              <a:rPr lang="en-US" i="1" dirty="0" smtClean="0"/>
              <a:t> legal </a:t>
            </a:r>
            <a:r>
              <a:rPr lang="en-US" dirty="0" smtClean="0"/>
              <a:t>one</a:t>
            </a:r>
          </a:p>
          <a:p>
            <a:pPr marL="0" indent="0">
              <a:buNone/>
            </a:pPr>
            <a:endParaRPr lang="en-US" dirty="0" smtClean="0"/>
          </a:p>
          <a:p>
            <a:pPr marL="0" indent="0">
              <a:buNone/>
            </a:pPr>
            <a:r>
              <a:rPr lang="en-US" b="1" dirty="0" smtClean="0"/>
              <a:t>Properties of “networked publics:”</a:t>
            </a:r>
            <a:endParaRPr lang="en-US" b="1" dirty="0"/>
          </a:p>
          <a:p>
            <a:pPr marL="457200" indent="-457200">
              <a:buFont typeface="+mj-lt"/>
              <a:buAutoNum type="arabicPeriod"/>
            </a:pPr>
            <a:r>
              <a:rPr lang="en-US" dirty="0" smtClean="0"/>
              <a:t>Persistence</a:t>
            </a:r>
          </a:p>
          <a:p>
            <a:pPr marL="457200" indent="-457200">
              <a:buFont typeface="+mj-lt"/>
              <a:buAutoNum type="arabicPeriod"/>
            </a:pPr>
            <a:r>
              <a:rPr lang="en-US" dirty="0" err="1" smtClean="0"/>
              <a:t>Searchability</a:t>
            </a:r>
            <a:endParaRPr lang="en-US" dirty="0" smtClean="0"/>
          </a:p>
          <a:p>
            <a:pPr marL="457200" indent="-457200">
              <a:buFont typeface="+mj-lt"/>
              <a:buAutoNum type="arabicPeriod"/>
            </a:pPr>
            <a:r>
              <a:rPr lang="en-US" dirty="0" err="1" smtClean="0"/>
              <a:t>Replicability</a:t>
            </a:r>
            <a:endParaRPr lang="en-US" dirty="0" smtClean="0"/>
          </a:p>
          <a:p>
            <a:pPr marL="457200" indent="-457200">
              <a:buFont typeface="+mj-lt"/>
              <a:buAutoNum type="arabicPeriod"/>
            </a:pPr>
            <a:r>
              <a:rPr lang="en-US" dirty="0" smtClean="0"/>
              <a:t>Invisible audiences</a:t>
            </a:r>
            <a:endParaRPr lang="en-US" dirty="0"/>
          </a:p>
        </p:txBody>
      </p:sp>
    </p:spTree>
    <p:extLst>
      <p:ext uri="{BB962C8B-B14F-4D97-AF65-F5344CB8AC3E}">
        <p14:creationId xmlns:p14="http://schemas.microsoft.com/office/powerpoint/2010/main" val="6001297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Populations</a:t>
            </a:r>
            <a:endParaRPr lang="en-US" dirty="0"/>
          </a:p>
        </p:txBody>
      </p:sp>
      <p:sp>
        <p:nvSpPr>
          <p:cNvPr id="3" name="Content Placeholder 2"/>
          <p:cNvSpPr>
            <a:spLocks noGrp="1"/>
          </p:cNvSpPr>
          <p:nvPr>
            <p:ph idx="1"/>
          </p:nvPr>
        </p:nvSpPr>
        <p:spPr>
          <a:xfrm>
            <a:off x="457200" y="1600200"/>
            <a:ext cx="3962400" cy="4876800"/>
          </a:xfrm>
        </p:spPr>
        <p:txBody>
          <a:bodyPr/>
          <a:lstStyle/>
          <a:p>
            <a:r>
              <a:rPr lang="en-US" b="1" dirty="0" smtClean="0"/>
              <a:t>Teens: </a:t>
            </a:r>
            <a:r>
              <a:rPr lang="en-US" dirty="0" smtClean="0"/>
              <a:t>political and historical context</a:t>
            </a:r>
          </a:p>
          <a:p>
            <a:pPr lvl="1"/>
            <a:r>
              <a:rPr lang="en-US" dirty="0" smtClean="0"/>
              <a:t>Origins of the term</a:t>
            </a:r>
          </a:p>
          <a:p>
            <a:pPr lvl="1"/>
            <a:r>
              <a:rPr lang="en-US" dirty="0" smtClean="0"/>
              <a:t>Labor movement and child labor laws</a:t>
            </a:r>
          </a:p>
          <a:p>
            <a:pPr lvl="1"/>
            <a:r>
              <a:rPr lang="en-US" dirty="0" smtClean="0"/>
              <a:t>Age segregation</a:t>
            </a:r>
          </a:p>
          <a:p>
            <a:pPr lvl="1"/>
            <a:r>
              <a:rPr lang="en-US" dirty="0" smtClean="0"/>
              <a:t>Marketing to age groups</a:t>
            </a:r>
          </a:p>
          <a:p>
            <a:pPr lvl="1"/>
            <a:r>
              <a:rPr lang="en-US" dirty="0" smtClean="0"/>
              <a:t>Spaces for teen socializing</a:t>
            </a:r>
          </a:p>
          <a:p>
            <a:pPr lvl="1"/>
            <a:r>
              <a:rPr lang="en-US" dirty="0" smtClean="0"/>
              <a:t>Fear and moral panic</a:t>
            </a:r>
          </a:p>
        </p:txBody>
      </p:sp>
      <p:pic>
        <p:nvPicPr>
          <p:cNvPr id="5" name="Picture 4"/>
          <p:cNvPicPr>
            <a:picLocks noChangeAspect="1"/>
          </p:cNvPicPr>
          <p:nvPr/>
        </p:nvPicPr>
        <p:blipFill>
          <a:blip r:embed="rId3"/>
          <a:stretch>
            <a:fillRect/>
          </a:stretch>
        </p:blipFill>
        <p:spPr>
          <a:xfrm>
            <a:off x="4588933" y="1752598"/>
            <a:ext cx="4097867" cy="2737375"/>
          </a:xfrm>
          <a:prstGeom prst="rect">
            <a:avLst/>
          </a:prstGeom>
        </p:spPr>
      </p:pic>
    </p:spTree>
    <p:extLst>
      <p:ext uri="{BB962C8B-B14F-4D97-AF65-F5344CB8AC3E}">
        <p14:creationId xmlns:p14="http://schemas.microsoft.com/office/powerpoint/2010/main" val="14358032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Text Placeholder 2"/>
          <p:cNvSpPr>
            <a:spLocks noGrp="1"/>
          </p:cNvSpPr>
          <p:nvPr>
            <p:ph type="body" idx="1"/>
          </p:nvPr>
        </p:nvSpPr>
        <p:spPr/>
        <p:txBody>
          <a:bodyPr/>
          <a:lstStyle/>
          <a:p>
            <a:r>
              <a:rPr lang="en-US" dirty="0" smtClean="0"/>
              <a:t>The current state of national technology adoption – Introduction to the Pew Internet and American Life Project</a:t>
            </a:r>
            <a:endParaRPr lang="en-US" dirty="0"/>
          </a:p>
        </p:txBody>
      </p:sp>
    </p:spTree>
    <p:extLst>
      <p:ext uri="{BB962C8B-B14F-4D97-AF65-F5344CB8AC3E}">
        <p14:creationId xmlns:p14="http://schemas.microsoft.com/office/powerpoint/2010/main" val="17281217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12712</TotalTime>
  <Words>1735</Words>
  <Application>Microsoft Macintosh PowerPoint</Application>
  <PresentationFormat>On-screen Show (4:3)</PresentationFormat>
  <Paragraphs>152</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Clarity</vt:lpstr>
      <vt:lpstr>Session 16</vt:lpstr>
      <vt:lpstr>Focus of Section 3</vt:lpstr>
      <vt:lpstr>PowerPoint Presentation</vt:lpstr>
      <vt:lpstr>PowerPoint Presentation</vt:lpstr>
      <vt:lpstr>A (Non-Comprehensive) List of Distinctions</vt:lpstr>
      <vt:lpstr>Thinking About Networked Sociability</vt:lpstr>
      <vt:lpstr>“Publics” Mediated vs. Unmediated</vt:lpstr>
      <vt:lpstr>Special Populations</vt:lpstr>
      <vt:lpstr>Context</vt:lpstr>
      <vt:lpstr>PowerPoint Presentation</vt:lpstr>
      <vt:lpstr>PowerPoint Presentation</vt:lpstr>
      <vt:lpstr>PowerPoint Presentation</vt:lpstr>
      <vt:lpstr>PowerPoint Presentation</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383</cp:revision>
  <dcterms:created xsi:type="dcterms:W3CDTF">2012-01-13T20:16:03Z</dcterms:created>
  <dcterms:modified xsi:type="dcterms:W3CDTF">2013-03-13T22:59:49Z</dcterms:modified>
</cp:coreProperties>
</file>