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94" r:id="rId2"/>
    <p:sldId id="295" r:id="rId3"/>
    <p:sldId id="296" r:id="rId4"/>
    <p:sldId id="256" r:id="rId5"/>
    <p:sldId id="280" r:id="rId6"/>
    <p:sldId id="297" r:id="rId7"/>
    <p:sldId id="277" r:id="rId8"/>
    <p:sldId id="281" r:id="rId9"/>
    <p:sldId id="292" r:id="rId10"/>
    <p:sldId id="293" r:id="rId11"/>
    <p:sldId id="282" r:id="rId12"/>
    <p:sldId id="284" r:id="rId13"/>
    <p:sldId id="283" r:id="rId14"/>
    <p:sldId id="286" r:id="rId15"/>
    <p:sldId id="288" r:id="rId16"/>
    <p:sldId id="290" r:id="rId17"/>
    <p:sldId id="272" r:id="rId18"/>
    <p:sldId id="273" r:id="rId19"/>
    <p:sldId id="276" r:id="rId20"/>
    <p:sldId id="274" r:id="rId21"/>
    <p:sldId id="275" r:id="rId22"/>
    <p:sldId id="2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30" autoAdjust="0"/>
  </p:normalViewPr>
  <p:slideViewPr>
    <p:cSldViewPr snapToGrid="0" snapToObjects="1">
      <p:cViewPr>
        <p:scale>
          <a:sx n="75" d="100"/>
          <a:sy n="75" d="100"/>
        </p:scale>
        <p:origin x="-1200"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3/7/13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10</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might this look with the patient care managers, nursing managers, junior and senior pharmacists, pharmacy manager, and nurses?  A way of thinking about those relationships, diagramming them.  Handout from class.</a:t>
            </a:r>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1056957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designing user interfaces?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12</a:t>
            </a:fld>
            <a:endParaRPr lang="en-US"/>
          </a:p>
        </p:txBody>
      </p:sp>
    </p:spTree>
    <p:extLst>
      <p:ext uri="{BB962C8B-B14F-4D97-AF65-F5344CB8AC3E}">
        <p14:creationId xmlns:p14="http://schemas.microsoft.com/office/powerpoint/2010/main" val="22734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rPr>
              <a:t>- This article was as much about understanding priorities and values in the vineyard workplace as it was about finding problems to fix.</a:t>
            </a:r>
          </a:p>
          <a:p>
            <a:pPr marL="171450" indent="-171450">
              <a:buFontTx/>
              <a:buChar char="-"/>
            </a:pPr>
            <a:r>
              <a:rPr lang="en-US" dirty="0" smtClean="0">
                <a:latin typeface="Calibri" charset="0"/>
              </a:rPr>
              <a:t>We were concerned with critiquing a certain approach to sensor network system</a:t>
            </a:r>
            <a:r>
              <a:rPr lang="en-US" baseline="0" dirty="0" smtClean="0">
                <a:latin typeface="Calibri" charset="0"/>
              </a:rPr>
              <a:t> building and application (focused on pursuing deep computational problems)</a:t>
            </a:r>
            <a:r>
              <a:rPr lang="en-US" dirty="0" smtClean="0">
                <a:latin typeface="Calibri" charset="0"/>
              </a:rPr>
              <a:t> and the notion of </a:t>
            </a:r>
            <a:r>
              <a:rPr lang="en-US" b="1" dirty="0" smtClean="0">
                <a:latin typeface="Calibri" charset="0"/>
              </a:rPr>
              <a:t>proactive computing</a:t>
            </a:r>
            <a:r>
              <a:rPr lang="en-US" dirty="0" smtClean="0">
                <a:latin typeface="Calibri" charset="0"/>
              </a:rPr>
              <a:t> that aimed to take people out of the loop and to have computers automate decision-making</a:t>
            </a:r>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Calibri" charset="0"/>
              </a:rPr>
              <a:t>Could also frame</a:t>
            </a:r>
            <a:r>
              <a:rPr lang="en-US" baseline="0" dirty="0" smtClean="0">
                <a:latin typeface="Calibri" charset="0"/>
              </a:rPr>
              <a:t> this as a “problem space” – </a:t>
            </a:r>
            <a:r>
              <a:rPr lang="en-US" b="1" baseline="0" dirty="0" smtClean="0">
                <a:latin typeface="Calibri" charset="0"/>
              </a:rPr>
              <a:t>problem of efficient use of scarce computational and power resources (sensor network motes circa 2002) </a:t>
            </a:r>
            <a:r>
              <a:rPr lang="en-US" b="0" baseline="0" dirty="0" smtClean="0">
                <a:latin typeface="Calibri" charset="0"/>
              </a:rPr>
              <a:t>and </a:t>
            </a:r>
            <a:r>
              <a:rPr lang="en-US" b="1" baseline="0" dirty="0" smtClean="0">
                <a:latin typeface="Calibri" charset="0"/>
              </a:rPr>
              <a:t>how we might derive optimal configurations by drawing insights from actual work practices</a:t>
            </a:r>
            <a:endParaRPr lang="en-US"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7367EAC-4190-D847-B757-787062292D72}"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dirty="0" smtClean="0">
                <a:latin typeface="Calibri" charset="0"/>
              </a:rPr>
              <a:t>What makes sense to automate (again</a:t>
            </a:r>
            <a:r>
              <a:rPr lang="en-US" baseline="0" dirty="0" smtClean="0">
                <a:latin typeface="Calibri" charset="0"/>
              </a:rPr>
              <a:t> not because it can be or necessarily should be, but because it is in keeping with the observed work practices, in support of those practices)</a:t>
            </a:r>
            <a:endParaRPr lang="en-US"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79F2D5-D24B-F241-AB8C-645144092460}" type="slidenum">
              <a:rPr lang="en-US">
                <a:latin typeface="Calibri" charset="0"/>
              </a:rPr>
              <a:pPr eaLnBrk="1" hangingPunct="1"/>
              <a:t>15</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dirty="0" smtClean="0">
                <a:latin typeface="Calibri" charset="0"/>
              </a:rPr>
              <a:t>The main point of the article was that sensor network configuration decisions</a:t>
            </a:r>
            <a:r>
              <a:rPr lang="en-US" baseline="0" dirty="0" smtClean="0">
                <a:latin typeface="Calibri" charset="0"/>
              </a:rPr>
              <a:t> need not</a:t>
            </a:r>
            <a:r>
              <a:rPr lang="en-US" dirty="0" smtClean="0">
                <a:latin typeface="Calibri" charset="0"/>
              </a:rPr>
              <a:t> be based on the most efficient configuration of technology. Much of the effort in sensor network</a:t>
            </a:r>
            <a:r>
              <a:rPr lang="en-US" baseline="0" dirty="0" smtClean="0">
                <a:latin typeface="Calibri" charset="0"/>
              </a:rPr>
              <a:t> research was context-free, deeply into the computational challenges…yet </a:t>
            </a:r>
            <a:r>
              <a:rPr lang="en-US" b="1" dirty="0" smtClean="0">
                <a:latin typeface="Calibri" charset="0"/>
              </a:rPr>
              <a:t>social/work processes</a:t>
            </a:r>
            <a:r>
              <a:rPr lang="en-US" dirty="0" smtClean="0">
                <a:latin typeface="Calibri" charset="0"/>
              </a:rPr>
              <a:t> may be key sources of information for how technologies ought to be configured.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79F2D5-D24B-F241-AB8C-645144092460}" type="slidenum">
              <a:rPr lang="en-US">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227345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18</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19</a:t>
            </a:fld>
            <a:endParaRPr lang="en-US"/>
          </a:p>
        </p:txBody>
      </p:sp>
    </p:spTree>
    <p:extLst>
      <p:ext uri="{BB962C8B-B14F-4D97-AF65-F5344CB8AC3E}">
        <p14:creationId xmlns:p14="http://schemas.microsoft.com/office/powerpoint/2010/main" val="1517734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20</a:t>
            </a:fld>
            <a:endParaRPr lang="en-US"/>
          </a:p>
        </p:txBody>
      </p:sp>
    </p:spTree>
    <p:extLst>
      <p:ext uri="{BB962C8B-B14F-4D97-AF65-F5344CB8AC3E}">
        <p14:creationId xmlns:p14="http://schemas.microsoft.com/office/powerpoint/2010/main" val="1653715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Particle count – everything that crosses the barrier</a:t>
            </a:r>
            <a:r>
              <a:rPr lang="en-US" baseline="0" dirty="0" smtClean="0"/>
              <a:t> between the “clean room” and the outside office space has to be wiped down.  Limits on paper, can only bring in 5 pieces…enforced </a:t>
            </a:r>
            <a:r>
              <a:rPr lang="en-US" baseline="0" dirty="0" err="1" smtClean="0"/>
              <a:t>paperlessness</a:t>
            </a:r>
            <a:r>
              <a:rPr lang="en-US" baseline="0" dirty="0" smtClean="0"/>
              <a:t> in relation to particle count.  Perhaps predictably fab technician find workarounds</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21</a:t>
            </a:fld>
            <a:endParaRPr lang="en-US"/>
          </a:p>
        </p:txBody>
      </p:sp>
    </p:spTree>
    <p:extLst>
      <p:ext uri="{BB962C8B-B14F-4D97-AF65-F5344CB8AC3E}">
        <p14:creationId xmlns:p14="http://schemas.microsoft.com/office/powerpoint/2010/main" val="67828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Myth of the Paperless Office issues considered at the interactional level.  The way collaboration was considered in Myth of the Paperless Office about what we might refer to as group cognition or distributed cognition (as opposed to individual cognition)</a:t>
            </a:r>
          </a:p>
          <a:p>
            <a:endParaRPr lang="en-US" baseline="0" dirty="0" smtClean="0"/>
          </a:p>
          <a:p>
            <a:r>
              <a:rPr lang="en-US" baseline="0" dirty="0" smtClean="0"/>
              <a:t>Reading on the drug dispensing machine – a little bit more ‘down in the dirt’ issues of office politics, occupational groups and their professionalization efforts</a:t>
            </a:r>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6</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Professionalization is about how we distinguish a job from a career?  Professionalization is an undertaking pursued by an occupational group… From a 1964 piece in the American Journal of Sociology “The professionalization of everyone?” - … professionalization</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about establishing “professional authority” – and -- “any occupation wishing to exercise professional </a:t>
            </a:r>
            <a:r>
              <a:rPr lang="en-US" sz="1200" b="1" kern="1200" dirty="0" smtClean="0">
                <a:solidFill>
                  <a:schemeClr val="tx1"/>
                </a:solidFill>
                <a:effectLst/>
                <a:latin typeface="+mn-lt"/>
                <a:ea typeface="+mn-ea"/>
                <a:cs typeface="+mn-cs"/>
              </a:rPr>
              <a:t>authority</a:t>
            </a:r>
            <a:r>
              <a:rPr lang="en-US" sz="1200" kern="1200" dirty="0" smtClean="0">
                <a:solidFill>
                  <a:schemeClr val="tx1"/>
                </a:solidFill>
                <a:effectLst/>
                <a:latin typeface="+mn-lt"/>
                <a:ea typeface="+mn-ea"/>
                <a:cs typeface="+mn-cs"/>
              </a:rPr>
              <a:t> must find a </a:t>
            </a:r>
            <a:r>
              <a:rPr lang="en-US" sz="1200" b="1" kern="1200" dirty="0" smtClean="0">
                <a:solidFill>
                  <a:schemeClr val="tx1"/>
                </a:solidFill>
                <a:effectLst/>
                <a:latin typeface="+mn-lt"/>
                <a:ea typeface="+mn-ea"/>
                <a:cs typeface="+mn-cs"/>
              </a:rPr>
              <a:t>technical basis</a:t>
            </a:r>
            <a:r>
              <a:rPr lang="en-US" sz="1200" kern="1200" dirty="0" smtClean="0">
                <a:solidFill>
                  <a:schemeClr val="tx1"/>
                </a:solidFill>
                <a:effectLst/>
                <a:latin typeface="+mn-lt"/>
                <a:ea typeface="+mn-ea"/>
                <a:cs typeface="+mn-cs"/>
              </a:rPr>
              <a:t> for it, </a:t>
            </a:r>
            <a:r>
              <a:rPr lang="en-US" sz="1200" b="1" kern="1200" dirty="0" smtClean="0">
                <a:solidFill>
                  <a:schemeClr val="tx1"/>
                </a:solidFill>
                <a:effectLst/>
                <a:latin typeface="+mn-lt"/>
                <a:ea typeface="+mn-ea"/>
                <a:cs typeface="+mn-cs"/>
              </a:rPr>
              <a:t>assert an exclusive jurisdiction </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defending borders, boundaries</a:t>
            </a:r>
            <a:r>
              <a:rPr lang="en-US" sz="1200" kern="1200" dirty="0" smtClean="0">
                <a:solidFill>
                  <a:schemeClr val="tx1"/>
                </a:solidFill>
                <a:effectLst/>
                <a:latin typeface="+mn-lt"/>
                <a:ea typeface="+mn-ea"/>
                <a:cs typeface="+mn-cs"/>
              </a:rPr>
              <a:t>], link both skill and jurisdiction to </a:t>
            </a:r>
            <a:r>
              <a:rPr lang="en-US" sz="1200" b="1" kern="1200" dirty="0" smtClean="0">
                <a:solidFill>
                  <a:schemeClr val="tx1"/>
                </a:solidFill>
                <a:effectLst/>
                <a:latin typeface="+mn-lt"/>
                <a:ea typeface="+mn-ea"/>
                <a:cs typeface="+mn-cs"/>
              </a:rPr>
              <a:t>standards of training</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convince the public</a:t>
            </a:r>
            <a:r>
              <a:rPr lang="en-US" sz="1200" kern="1200" dirty="0" smtClean="0">
                <a:solidFill>
                  <a:schemeClr val="tx1"/>
                </a:solidFill>
                <a:effectLst/>
                <a:latin typeface="+mn-lt"/>
                <a:ea typeface="+mn-ea"/>
                <a:cs typeface="+mn-cs"/>
              </a:rPr>
              <a:t> that its services are uniquely trustworthy.” [</a:t>
            </a:r>
            <a:r>
              <a:rPr lang="en-US" sz="1200" i="1" kern="1200" dirty="0" smtClean="0">
                <a:solidFill>
                  <a:schemeClr val="tx1"/>
                </a:solidFill>
                <a:effectLst/>
                <a:latin typeface="+mn-lt"/>
                <a:ea typeface="+mn-ea"/>
                <a:cs typeface="+mn-cs"/>
              </a:rPr>
              <a:t>so partly about visibility too, recall </a:t>
            </a:r>
            <a:r>
              <a:rPr lang="en-US" sz="1200" i="1" kern="1200" dirty="0" err="1" smtClean="0">
                <a:solidFill>
                  <a:schemeClr val="tx1"/>
                </a:solidFill>
                <a:effectLst/>
                <a:latin typeface="+mn-lt"/>
                <a:ea typeface="+mn-ea"/>
                <a:cs typeface="+mn-cs"/>
              </a:rPr>
              <a:t>Suchman</a:t>
            </a:r>
            <a:r>
              <a:rPr lang="en-US" sz="1200" kern="1200" dirty="0" smtClean="0">
                <a:solidFill>
                  <a:schemeClr val="tx1"/>
                </a:solidFill>
                <a:effectLst/>
                <a:latin typeface="+mn-lt"/>
                <a:ea typeface="+mn-ea"/>
                <a:cs typeface="+mn-cs"/>
              </a:rPr>
              <a:t>] – can think of medical boards, professional licensing programs, the bar exam, etc.</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other words, its about how different occupational groups seek to ensure and protect the status of their profession and respect for it. </a:t>
            </a:r>
            <a:r>
              <a:rPr lang="en-US" sz="1200" kern="1200" dirty="0" smtClean="0">
                <a:solidFill>
                  <a:schemeClr val="tx1"/>
                </a:solidFill>
                <a:effectLst/>
                <a:latin typeface="+mn-lt"/>
                <a:ea typeface="+mn-ea"/>
                <a:cs typeface="+mn-cs"/>
              </a:rPr>
              <a:t>Pragmatically about ensuring </a:t>
            </a:r>
            <a:r>
              <a:rPr lang="en-US" sz="1200" b="1" kern="1200" dirty="0" smtClean="0">
                <a:solidFill>
                  <a:schemeClr val="tx1"/>
                </a:solidFill>
                <a:effectLst/>
                <a:latin typeface="+mn-lt"/>
                <a:ea typeface="+mn-ea"/>
                <a:cs typeface="+mn-cs"/>
              </a:rPr>
              <a:t>job security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 also talk about how </a:t>
            </a:r>
            <a:r>
              <a:rPr lang="en-US" sz="1200" b="1" kern="1200" dirty="0" smtClean="0">
                <a:solidFill>
                  <a:schemeClr val="tx1"/>
                </a:solidFill>
                <a:effectLst/>
                <a:latin typeface="+mn-lt"/>
                <a:ea typeface="+mn-ea"/>
                <a:cs typeface="+mn-cs"/>
              </a:rPr>
              <a:t>change</a:t>
            </a:r>
            <a:r>
              <a:rPr lang="en-US" sz="1200" kern="1200" dirty="0" smtClean="0">
                <a:solidFill>
                  <a:schemeClr val="tx1"/>
                </a:solidFill>
                <a:effectLst/>
                <a:latin typeface="+mn-lt"/>
                <a:ea typeface="+mn-ea"/>
                <a:cs typeface="+mn-cs"/>
              </a:rPr>
              <a:t> is negotiated through professionalization processes – for pharmacists…in the wake of certain aspects of their job shifting over to industrialization and automation processes [no longer mixing drugs, but trying to position themselves as “therapeutic advisors” sources of information, cross-checking, preventing deadly drug combinations, ensuring correct administering, etc. – a new role in an</a:t>
            </a:r>
            <a:r>
              <a:rPr lang="en-US" sz="1200" kern="1200" baseline="0" dirty="0" smtClean="0">
                <a:solidFill>
                  <a:schemeClr val="tx1"/>
                </a:solidFill>
                <a:effectLst/>
                <a:latin typeface="+mn-lt"/>
                <a:ea typeface="+mn-ea"/>
                <a:cs typeface="+mn-cs"/>
              </a:rPr>
              <a:t> “information economy”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Connecting to the</a:t>
            </a:r>
            <a:r>
              <a:rPr lang="en-US" sz="1200" b="1" kern="1200" dirty="0" smtClean="0">
                <a:solidFill>
                  <a:schemeClr val="tx1"/>
                </a:solidFill>
                <a:effectLst/>
                <a:latin typeface="+mn-lt"/>
                <a:ea typeface="+mn-ea"/>
                <a:cs typeface="+mn-cs"/>
              </a:rPr>
              <a:t> broader history and context of a practitioner field (nursing, pharmacy) </a:t>
            </a:r>
            <a:r>
              <a:rPr lang="en-US" sz="1200" kern="1200" dirty="0" smtClean="0">
                <a:solidFill>
                  <a:schemeClr val="tx1"/>
                </a:solidFill>
                <a:effectLst/>
                <a:latin typeface="+mn-lt"/>
                <a:ea typeface="+mn-ea"/>
                <a:cs typeface="+mn-cs"/>
              </a:rPr>
              <a:t>not just what happens within the walls of an organization.  The challenge of plugging people into a task … they may debate the appropriateness of the role given to them in that new organizational structure</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in relation to that new technology.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Novek</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dea or hope that “computer technology would enable pharmacy to </a:t>
            </a:r>
            <a:r>
              <a:rPr lang="en-US" sz="1200" b="1" kern="1200" dirty="0" err="1" smtClean="0">
                <a:solidFill>
                  <a:schemeClr val="tx1"/>
                </a:solidFill>
                <a:effectLst/>
                <a:latin typeface="+mn-lt"/>
                <a:ea typeface="+mn-ea"/>
                <a:cs typeface="+mn-cs"/>
              </a:rPr>
              <a:t>reprofessionalize</a:t>
            </a:r>
            <a:r>
              <a:rPr lang="en-US" sz="1200" kern="1200" dirty="0" smtClean="0">
                <a:solidFill>
                  <a:schemeClr val="tx1"/>
                </a:solidFill>
                <a:effectLst/>
                <a:latin typeface="+mn-lt"/>
                <a:ea typeface="+mn-ea"/>
                <a:cs typeface="+mn-cs"/>
              </a:rPr>
              <a:t> by defining its core tasks upward while automating and delegating its more routine tasks.” –pg. 382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Professionalization defined as:</a:t>
            </a:r>
          </a:p>
          <a:p>
            <a:pPr lvl="0"/>
            <a:r>
              <a:rPr lang="en-US" sz="1200" kern="1200" dirty="0" smtClean="0">
                <a:solidFill>
                  <a:schemeClr val="tx1"/>
                </a:solidFill>
                <a:effectLst/>
                <a:latin typeface="+mn-lt"/>
                <a:ea typeface="+mn-ea"/>
                <a:cs typeface="+mn-cs"/>
              </a:rPr>
              <a:t>specialization</a:t>
            </a:r>
          </a:p>
          <a:p>
            <a:pPr lvl="0"/>
            <a:r>
              <a:rPr lang="en-US" sz="1200" kern="1200" dirty="0" smtClean="0">
                <a:solidFill>
                  <a:schemeClr val="tx1"/>
                </a:solidFill>
                <a:effectLst/>
                <a:latin typeface="+mn-lt"/>
                <a:ea typeface="+mn-ea"/>
                <a:cs typeface="+mn-cs"/>
              </a:rPr>
              <a:t>transferability of skills [i.e. the concern among junior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pharmacists about losing clinical skills]</a:t>
            </a:r>
          </a:p>
          <a:p>
            <a:pPr lvl="0"/>
            <a:r>
              <a:rPr lang="en-US" sz="1200" kern="1200" dirty="0" smtClean="0">
                <a:solidFill>
                  <a:schemeClr val="tx1"/>
                </a:solidFill>
                <a:effectLst/>
                <a:latin typeface="+mn-lt"/>
                <a:ea typeface="+mn-ea"/>
                <a:cs typeface="+mn-cs"/>
              </a:rPr>
              <a:t>certification, licensing, arrangements </a:t>
            </a:r>
          </a:p>
          <a:p>
            <a:pPr lvl="0"/>
            <a:r>
              <a:rPr lang="en-US" sz="1200" kern="1200" dirty="0" smtClean="0">
                <a:solidFill>
                  <a:schemeClr val="tx1"/>
                </a:solidFill>
                <a:effectLst/>
                <a:latin typeface="+mn-lt"/>
                <a:ea typeface="+mn-ea"/>
                <a:cs typeface="+mn-cs"/>
              </a:rPr>
              <a:t>Autonomy of expertise</a:t>
            </a:r>
          </a:p>
          <a:p>
            <a:r>
              <a:rPr lang="en-US" sz="1200" kern="1200" dirty="0" smtClean="0">
                <a:solidFill>
                  <a:schemeClr val="tx1"/>
                </a:solidFill>
                <a:effectLst/>
                <a:latin typeface="+mn-lt"/>
                <a:ea typeface="+mn-ea"/>
                <a:cs typeface="+mn-cs"/>
              </a:rPr>
              <a:t>From </a:t>
            </a:r>
            <a:r>
              <a:rPr lang="en-US" sz="1200" kern="1200" dirty="0" err="1" smtClean="0">
                <a:solidFill>
                  <a:schemeClr val="tx1"/>
                </a:solidFill>
                <a:effectLst/>
                <a:latin typeface="+mn-lt"/>
                <a:ea typeface="+mn-ea"/>
                <a:cs typeface="+mn-cs"/>
              </a:rPr>
              <a:t>Widensky</a:t>
            </a:r>
            <a:r>
              <a:rPr lang="en-US" sz="1200" kern="1200" dirty="0" smtClean="0">
                <a:solidFill>
                  <a:schemeClr val="tx1"/>
                </a:solidFill>
                <a:effectLst/>
                <a:latin typeface="+mn-lt"/>
                <a:ea typeface="+mn-ea"/>
                <a:cs typeface="+mn-cs"/>
              </a:rPr>
              <a:t> 1964, AJS</a:t>
            </a:r>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Issue raised in class -- </a:t>
            </a:r>
            <a:r>
              <a:rPr lang="en-US" sz="1200" kern="1200" dirty="0" smtClean="0">
                <a:solidFill>
                  <a:schemeClr val="tx1"/>
                </a:solidFill>
                <a:effectLst/>
                <a:latin typeface="+mn-lt"/>
                <a:ea typeface="+mn-ea"/>
                <a:cs typeface="+mn-cs"/>
              </a:rPr>
              <a:t>what is “</a:t>
            </a:r>
            <a:r>
              <a:rPr lang="en-US" sz="1200" b="1" kern="1200" dirty="0" smtClean="0">
                <a:solidFill>
                  <a:schemeClr val="tx1"/>
                </a:solidFill>
                <a:effectLst/>
                <a:latin typeface="+mn-lt"/>
                <a:ea typeface="+mn-ea"/>
                <a:cs typeface="+mn-cs"/>
              </a:rPr>
              <a:t>resistance to change</a:t>
            </a:r>
            <a:r>
              <a:rPr lang="en-US" sz="1200" kern="1200" dirty="0" smtClean="0">
                <a:solidFill>
                  <a:schemeClr val="tx1"/>
                </a:solidFill>
                <a:effectLst/>
                <a:latin typeface="+mn-lt"/>
                <a:ea typeface="+mn-ea"/>
                <a:cs typeface="+mn-cs"/>
              </a:rPr>
              <a:t>?” when that “change” comes in the form of technology – Inexplicable? Irrational? … that it would be good/beneficial for them, but they refuse to use it because people are creatures of habit, risk-averse?  Possibly </a:t>
            </a:r>
            <a:r>
              <a:rPr lang="en-US" sz="1200" i="1" kern="1200" dirty="0" smtClean="0">
                <a:solidFill>
                  <a:schemeClr val="tx1"/>
                </a:solidFill>
                <a:effectLst/>
                <a:latin typeface="+mn-lt"/>
                <a:ea typeface="+mn-ea"/>
                <a:cs typeface="+mn-cs"/>
              </a:rPr>
              <a:t>generational?</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gender/demographic – 90% women, 50% 40 and older, only 9% rate very good or excellent skills with technology.</a:t>
            </a:r>
          </a:p>
          <a:p>
            <a:pPr lvl="0"/>
            <a:r>
              <a:rPr lang="en-US" sz="1200" kern="1200" dirty="0" smtClean="0">
                <a:solidFill>
                  <a:schemeClr val="tx1"/>
                </a:solidFill>
                <a:effectLst/>
                <a:latin typeface="+mn-lt"/>
                <a:ea typeface="+mn-ea"/>
                <a:cs typeface="+mn-cs"/>
              </a:rPr>
              <a:t>A explanation for what is going on as tied to </a:t>
            </a:r>
            <a:r>
              <a:rPr lang="en-US" sz="1200" b="1" kern="1200" dirty="0" smtClean="0">
                <a:solidFill>
                  <a:schemeClr val="tx1"/>
                </a:solidFill>
                <a:effectLst/>
                <a:latin typeface="+mn-lt"/>
                <a:ea typeface="+mn-ea"/>
                <a:cs typeface="+mn-cs"/>
              </a:rPr>
              <a:t>gender</a:t>
            </a:r>
            <a:r>
              <a:rPr lang="en-US" sz="1200" kern="1200" dirty="0" smtClean="0">
                <a:solidFill>
                  <a:schemeClr val="tx1"/>
                </a:solidFill>
                <a:effectLst/>
                <a:latin typeface="+mn-lt"/>
                <a:ea typeface="+mn-ea"/>
                <a:cs typeface="+mn-cs"/>
              </a:rPr>
              <a:t>…nursing as a field then as now dominated by women, with certain occupational values that we associate with traditional femininity (caring, attentiveness to needs of others, being deferential)…by contrast to technology, engineering still dominantly an occupation taken up by men, and historically typically associated (in the popular imagination) with more masculine values – control.  </a:t>
            </a:r>
          </a:p>
          <a:p>
            <a:pPr lvl="0"/>
            <a:r>
              <a:rPr lang="en-US" sz="1200" kern="1200" dirty="0" smtClean="0">
                <a:solidFill>
                  <a:schemeClr val="tx1"/>
                </a:solidFill>
                <a:effectLst/>
                <a:latin typeface="+mn-lt"/>
                <a:ea typeface="+mn-ea"/>
                <a:cs typeface="+mn-cs"/>
              </a:rPr>
              <a:t>In this case who was the tool built for -- </a:t>
            </a:r>
            <a:r>
              <a:rPr lang="en-US" sz="1200" b="1" kern="1200" dirty="0" smtClean="0">
                <a:solidFill>
                  <a:schemeClr val="tx1"/>
                </a:solidFill>
                <a:effectLst/>
                <a:latin typeface="+mn-lt"/>
                <a:ea typeface="+mn-ea"/>
                <a:cs typeface="+mn-cs"/>
              </a:rPr>
              <a:t>“by and for pharmacy” </a:t>
            </a:r>
            <a:r>
              <a:rPr lang="en-US" sz="1200" kern="1200" dirty="0" smtClean="0">
                <a:solidFill>
                  <a:schemeClr val="tx1"/>
                </a:solidFill>
                <a:effectLst/>
                <a:latin typeface="+mn-lt"/>
                <a:ea typeface="+mn-ea"/>
                <a:cs typeface="+mn-cs"/>
              </a:rPr>
              <a:t>– their professionalization interests (not those of nursing)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a group demographically with the least experience and confidence with technology (as self-reported), furthermore composed of part-timers – not stakeholders weighing in on decisions about automation -- ”</a:t>
            </a:r>
            <a:r>
              <a:rPr lang="en-US" sz="1200" b="1" kern="1200" dirty="0" smtClean="0">
                <a:solidFill>
                  <a:schemeClr val="tx1"/>
                </a:solidFill>
                <a:effectLst/>
                <a:latin typeface="+mn-lt"/>
                <a:ea typeface="+mn-ea"/>
                <a:cs typeface="+mn-cs"/>
              </a:rPr>
              <a:t>nurses sense of vulnerability in the face of pervasive change reinforced their perception of the technology as imposed to meet others’ agendas.</a:t>
            </a:r>
            <a:r>
              <a:rPr lang="en-US" sz="1200" kern="1200" dirty="0" smtClean="0">
                <a:solidFill>
                  <a:schemeClr val="tx1"/>
                </a:solidFill>
                <a:effectLst/>
                <a:latin typeface="+mn-lt"/>
                <a:ea typeface="+mn-ea"/>
                <a:cs typeface="+mn-cs"/>
              </a:rPr>
              <a:t>” – pg. 396…and contrary to their professional values</a:t>
            </a:r>
            <a:r>
              <a:rPr lang="en-US" dirty="0" smtClean="0">
                <a:effectLst/>
              </a:rPr>
              <a:t> </a:t>
            </a:r>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377170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377170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3/7/13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3/7/13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3/7/13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3/7/13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3/7/13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3/7/13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r>
              <a:rPr lang="en-US" dirty="0" smtClean="0"/>
              <a:t>2</a:t>
            </a:r>
            <a:endParaRPr lang="en-US"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Don’t forget the Flickr assignment #2 (due end of day today)</a:t>
            </a:r>
          </a:p>
          <a:p>
            <a:pPr marL="457200" indent="-457200">
              <a:buFont typeface="+mj-lt"/>
              <a:buAutoNum type="arabicPeriod"/>
            </a:pPr>
            <a:r>
              <a:rPr lang="en-US" sz="2800" dirty="0" smtClean="0"/>
              <a:t>Don’t forget the Work Practice Diary (to be used for assignment 2)</a:t>
            </a:r>
          </a:p>
          <a:p>
            <a:pPr marL="457200" indent="-457200">
              <a:buFont typeface="+mj-lt"/>
              <a:buAutoNum type="arabicPeriod"/>
            </a:pPr>
            <a:r>
              <a:rPr lang="en-US" sz="2800" dirty="0" smtClean="0"/>
              <a:t>Assignment 2 was posted on the course website on Tuesday</a:t>
            </a:r>
            <a:endParaRPr lang="en-US" sz="2800" dirty="0"/>
          </a:p>
        </p:txBody>
      </p:sp>
    </p:spTree>
    <p:extLst>
      <p:ext uri="{BB962C8B-B14F-4D97-AF65-F5344CB8AC3E}">
        <p14:creationId xmlns:p14="http://schemas.microsoft.com/office/powerpoint/2010/main" val="19140648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753529"/>
            <a:ext cx="8229600" cy="990600"/>
          </a:xfrm>
        </p:spPr>
        <p:txBody>
          <a:bodyPr>
            <a:normAutofit fontScale="90000"/>
          </a:bodyPr>
          <a:lstStyle/>
          <a:p>
            <a:r>
              <a:rPr lang="en-US" dirty="0" smtClean="0"/>
              <a:t>Why a Drug Dispensing Machine was Sent Back to the Manufacturer</a:t>
            </a:r>
            <a:endParaRPr lang="en-US" dirty="0"/>
          </a:p>
        </p:txBody>
      </p:sp>
      <p:sp>
        <p:nvSpPr>
          <p:cNvPr id="5" name="TextBox 4"/>
          <p:cNvSpPr txBox="1"/>
          <p:nvPr/>
        </p:nvSpPr>
        <p:spPr>
          <a:xfrm>
            <a:off x="558800" y="2105829"/>
            <a:ext cx="7958667" cy="2677656"/>
          </a:xfrm>
          <a:prstGeom prst="rect">
            <a:avLst/>
          </a:prstGeom>
          <a:solidFill>
            <a:schemeClr val="bg1">
              <a:alpha val="80000"/>
            </a:schemeClr>
          </a:solidFill>
          <a:ln>
            <a:solidFill>
              <a:schemeClr val="tx1"/>
            </a:solidFill>
          </a:ln>
        </p:spPr>
        <p:txBody>
          <a:bodyPr wrap="square" rtlCol="0">
            <a:spAutoFit/>
          </a:bodyPr>
          <a:lstStyle/>
          <a:p>
            <a:r>
              <a:rPr lang="en-US" sz="2400" dirty="0" smtClean="0"/>
              <a:t>“…There are two problems associated with this process of formalization and abstraction. The articulation work practiced by these diverse occupational groups, the nuanced knowledge and reflexive interpretation of </a:t>
            </a:r>
            <a:r>
              <a:rPr lang="en-US" sz="2400" u="sng" dirty="0" smtClean="0"/>
              <a:t>local contingencies </a:t>
            </a:r>
            <a:r>
              <a:rPr lang="en-US" sz="2400" dirty="0" smtClean="0"/>
              <a:t>necessary to complete </a:t>
            </a:r>
            <a:r>
              <a:rPr lang="en-US" sz="2400" dirty="0" smtClean="0"/>
              <a:t>required tasks, is usually left out of the black boxes they are given to operate.” </a:t>
            </a:r>
            <a:r>
              <a:rPr lang="en-US" sz="2400" dirty="0" smtClean="0"/>
              <a:t>(</a:t>
            </a:r>
            <a:r>
              <a:rPr lang="en-US" sz="2400" dirty="0" err="1" smtClean="0"/>
              <a:t>Novek</a:t>
            </a:r>
            <a:r>
              <a:rPr lang="en-US" sz="2400" dirty="0" smtClean="0"/>
              <a:t>, p. 399</a:t>
            </a:r>
            <a:r>
              <a:rPr lang="en-US" sz="2400" dirty="0" smtClean="0"/>
              <a:t>)</a:t>
            </a:r>
            <a:endParaRPr lang="en-US" sz="2400" dirty="0" smtClean="0"/>
          </a:p>
        </p:txBody>
      </p:sp>
    </p:spTree>
    <p:extLst>
      <p:ext uri="{BB962C8B-B14F-4D97-AF65-F5344CB8AC3E}">
        <p14:creationId xmlns:p14="http://schemas.microsoft.com/office/powerpoint/2010/main" val="36796673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xt_design_flow_diagram.jpg"/>
          <p:cNvPicPr>
            <a:picLocks noChangeAspect="1"/>
          </p:cNvPicPr>
          <p:nvPr/>
        </p:nvPicPr>
        <p:blipFill rotWithShape="1">
          <a:blip r:embed="rId3">
            <a:extLst>
              <a:ext uri="{28A0092B-C50C-407E-A947-70E740481C1C}">
                <a14:useLocalDpi xmlns:a14="http://schemas.microsoft.com/office/drawing/2010/main" val="0"/>
              </a:ext>
            </a:extLst>
          </a:blip>
          <a:srcRect b="25994"/>
          <a:stretch/>
        </p:blipFill>
        <p:spPr>
          <a:xfrm>
            <a:off x="145441" y="1151466"/>
            <a:ext cx="5154691" cy="4576973"/>
          </a:xfrm>
          <a:prstGeom prst="rect">
            <a:avLst/>
          </a:prstGeom>
        </p:spPr>
      </p:pic>
      <p:sp>
        <p:nvSpPr>
          <p:cNvPr id="2" name="Title 1"/>
          <p:cNvSpPr>
            <a:spLocks noGrp="1"/>
          </p:cNvSpPr>
          <p:nvPr>
            <p:ph type="title"/>
          </p:nvPr>
        </p:nvSpPr>
        <p:spPr/>
        <p:txBody>
          <a:bodyPr/>
          <a:lstStyle/>
          <a:p>
            <a:r>
              <a:rPr lang="en-US" dirty="0" smtClean="0"/>
              <a:t>Contextual Inquiry: Flow Model</a:t>
            </a:r>
            <a:endParaRPr lang="en-US" dirty="0"/>
          </a:p>
        </p:txBody>
      </p:sp>
      <p:pic>
        <p:nvPicPr>
          <p:cNvPr id="5" name="Picture 4" descr="context_design_flow_diagram.jpg"/>
          <p:cNvPicPr>
            <a:picLocks noChangeAspect="1"/>
          </p:cNvPicPr>
          <p:nvPr/>
        </p:nvPicPr>
        <p:blipFill rotWithShape="1">
          <a:blip r:embed="rId3">
            <a:extLst>
              <a:ext uri="{28A0092B-C50C-407E-A947-70E740481C1C}">
                <a14:useLocalDpi xmlns:a14="http://schemas.microsoft.com/office/drawing/2010/main" val="0"/>
              </a:ext>
            </a:extLst>
          </a:blip>
          <a:srcRect l="21333" t="74006" r="3895" b="2299"/>
          <a:stretch/>
        </p:blipFill>
        <p:spPr>
          <a:xfrm>
            <a:off x="4723633" y="2472250"/>
            <a:ext cx="4231018" cy="1608669"/>
          </a:xfrm>
          <a:prstGeom prst="rect">
            <a:avLst/>
          </a:prstGeom>
        </p:spPr>
      </p:pic>
      <p:sp>
        <p:nvSpPr>
          <p:cNvPr id="3" name="TextBox 2"/>
          <p:cNvSpPr txBox="1"/>
          <p:nvPr/>
        </p:nvSpPr>
        <p:spPr>
          <a:xfrm>
            <a:off x="5452533" y="4605867"/>
            <a:ext cx="3122933" cy="646331"/>
          </a:xfrm>
          <a:prstGeom prst="rect">
            <a:avLst/>
          </a:prstGeom>
          <a:noFill/>
        </p:spPr>
        <p:txBody>
          <a:bodyPr wrap="none" rtlCol="0">
            <a:spAutoFit/>
          </a:bodyPr>
          <a:lstStyle/>
          <a:p>
            <a:r>
              <a:rPr lang="en-US" dirty="0" smtClean="0"/>
              <a:t>[from </a:t>
            </a:r>
            <a:r>
              <a:rPr lang="en-US" u="sng" dirty="0" smtClean="0"/>
              <a:t>Contextual Design</a:t>
            </a:r>
            <a:r>
              <a:rPr lang="en-US" dirty="0" smtClean="0"/>
              <a:t/>
            </a:r>
            <a:br>
              <a:rPr lang="en-US" dirty="0" smtClean="0"/>
            </a:br>
            <a:r>
              <a:rPr lang="en-US" dirty="0" smtClean="0"/>
              <a:t> (1997)</a:t>
            </a:r>
            <a:r>
              <a:rPr lang="en-US" dirty="0"/>
              <a:t> </a:t>
            </a:r>
            <a:r>
              <a:rPr lang="en-US" dirty="0" smtClean="0"/>
              <a:t>Beyer and </a:t>
            </a:r>
            <a:r>
              <a:rPr lang="en-US" dirty="0" err="1" smtClean="0"/>
              <a:t>Holtzblatt</a:t>
            </a:r>
            <a:r>
              <a:rPr lang="en-US" dirty="0" smtClean="0"/>
              <a:t>]</a:t>
            </a:r>
            <a:endParaRPr lang="en-US" dirty="0"/>
          </a:p>
        </p:txBody>
      </p:sp>
    </p:spTree>
    <p:extLst>
      <p:ext uri="{BB962C8B-B14F-4D97-AF65-F5344CB8AC3E}">
        <p14:creationId xmlns:p14="http://schemas.microsoft.com/office/powerpoint/2010/main" val="23983789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Approaches</a:t>
            </a:r>
            <a:endParaRPr lang="en-US" dirty="0"/>
          </a:p>
        </p:txBody>
      </p:sp>
      <p:sp>
        <p:nvSpPr>
          <p:cNvPr id="3" name="Text Placeholder 2"/>
          <p:cNvSpPr>
            <a:spLocks noGrp="1"/>
          </p:cNvSpPr>
          <p:nvPr>
            <p:ph type="body" idx="1"/>
          </p:nvPr>
        </p:nvSpPr>
        <p:spPr/>
        <p:txBody>
          <a:bodyPr/>
          <a:lstStyle/>
          <a:p>
            <a:r>
              <a:rPr lang="en-US" dirty="0" smtClean="0"/>
              <a:t>Part II</a:t>
            </a:r>
            <a:endParaRPr lang="en-US" dirty="0"/>
          </a:p>
        </p:txBody>
      </p:sp>
    </p:spTree>
    <p:extLst>
      <p:ext uri="{BB962C8B-B14F-4D97-AF65-F5344CB8AC3E}">
        <p14:creationId xmlns:p14="http://schemas.microsoft.com/office/powerpoint/2010/main" val="39210034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Vineyard Computing</a:t>
            </a:r>
            <a:endParaRPr lang="en-US" dirty="0"/>
          </a:p>
        </p:txBody>
      </p:sp>
      <p:pic>
        <p:nvPicPr>
          <p:cNvPr id="4" name="Picture 5" descr="C:\Documents and Settings\Jenna\My Documents\work\vineyard\P10100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8536" y="1490133"/>
            <a:ext cx="6502400" cy="4876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0125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400">
                <a:latin typeface="Franklin Gothic Book" charset="0"/>
              </a:rPr>
              <a:t>Research Questions</a:t>
            </a:r>
          </a:p>
        </p:txBody>
      </p:sp>
      <p:sp>
        <p:nvSpPr>
          <p:cNvPr id="15363" name="Content Placeholder 2"/>
          <p:cNvSpPr>
            <a:spLocks noGrp="1"/>
          </p:cNvSpPr>
          <p:nvPr>
            <p:ph idx="1"/>
          </p:nvPr>
        </p:nvSpPr>
        <p:spPr>
          <a:xfrm>
            <a:off x="457200" y="1600200"/>
            <a:ext cx="3826933" cy="4525963"/>
          </a:xfrm>
        </p:spPr>
        <p:txBody>
          <a:bodyPr/>
          <a:lstStyle/>
          <a:p>
            <a:r>
              <a:rPr lang="en-US" dirty="0">
                <a:latin typeface="Arial" charset="0"/>
              </a:rPr>
              <a:t>What data should we gather and how often?</a:t>
            </a:r>
          </a:p>
          <a:p>
            <a:r>
              <a:rPr lang="en-US" dirty="0">
                <a:latin typeface="Arial" charset="0"/>
              </a:rPr>
              <a:t>What level of computational interpretation should we apply to the data?</a:t>
            </a:r>
          </a:p>
          <a:p>
            <a:r>
              <a:rPr lang="en-US" dirty="0">
                <a:latin typeface="Arial" charset="0"/>
              </a:rPr>
              <a:t>How should we present the data to users?</a:t>
            </a:r>
          </a:p>
          <a:p>
            <a:endParaRPr lang="en-US" dirty="0">
              <a:latin typeface="Arial" charset="0"/>
            </a:endParaRPr>
          </a:p>
          <a:p>
            <a:endParaRPr lang="en-US" dirty="0">
              <a:latin typeface="Arial" charset="0"/>
            </a:endParaRPr>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465" y="1752600"/>
            <a:ext cx="4233335" cy="31750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784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400" dirty="0" smtClean="0">
                <a:latin typeface="Franklin Gothic Book" charset="0"/>
              </a:rPr>
              <a:t>Findings: user interface level</a:t>
            </a:r>
            <a:endParaRPr lang="en-US" sz="4400" dirty="0">
              <a:latin typeface="Franklin Gothic Book" charset="0"/>
            </a:endParaRPr>
          </a:p>
        </p:txBody>
      </p:sp>
      <p:sp>
        <p:nvSpPr>
          <p:cNvPr id="17411" name="Content Placeholder 2"/>
          <p:cNvSpPr>
            <a:spLocks noGrp="1"/>
          </p:cNvSpPr>
          <p:nvPr>
            <p:ph idx="1"/>
          </p:nvPr>
        </p:nvSpPr>
        <p:spPr>
          <a:xfrm>
            <a:off x="457201" y="1524000"/>
            <a:ext cx="3911600" cy="4605867"/>
          </a:xfrm>
        </p:spPr>
        <p:txBody>
          <a:bodyPr>
            <a:normAutofit/>
          </a:bodyPr>
          <a:lstStyle/>
          <a:p>
            <a:r>
              <a:rPr lang="en-US" b="1" dirty="0" smtClean="0">
                <a:latin typeface="Arial" charset="0"/>
              </a:rPr>
              <a:t>Proactive computing </a:t>
            </a:r>
            <a:r>
              <a:rPr lang="en-US" i="1" dirty="0" smtClean="0">
                <a:latin typeface="Arial" charset="0"/>
              </a:rPr>
              <a:t>(return of the socio-technical gap)</a:t>
            </a:r>
            <a:r>
              <a:rPr lang="en-US" b="1" dirty="0" smtClean="0">
                <a:latin typeface="Arial" charset="0"/>
              </a:rPr>
              <a:t>: </a:t>
            </a:r>
            <a:r>
              <a:rPr lang="en-US" dirty="0" smtClean="0">
                <a:latin typeface="Arial" charset="0"/>
              </a:rPr>
              <a:t>Need </a:t>
            </a:r>
            <a:r>
              <a:rPr lang="en-US" dirty="0">
                <a:latin typeface="Arial" charset="0"/>
              </a:rPr>
              <a:t>to delegate </a:t>
            </a:r>
            <a:r>
              <a:rPr lang="en-US" dirty="0" err="1">
                <a:latin typeface="Arial" charset="0"/>
              </a:rPr>
              <a:t>btwn</a:t>
            </a:r>
            <a:r>
              <a:rPr lang="en-US" dirty="0">
                <a:latin typeface="Arial" charset="0"/>
              </a:rPr>
              <a:t> automatic and human-initiated decisions about data </a:t>
            </a:r>
            <a:r>
              <a:rPr lang="en-US" u="sng" dirty="0" smtClean="0">
                <a:latin typeface="Arial" charset="0"/>
              </a:rPr>
              <a:t>appropriately</a:t>
            </a:r>
          </a:p>
          <a:p>
            <a:r>
              <a:rPr lang="en-US" dirty="0" smtClean="0">
                <a:latin typeface="Arial" charset="0"/>
              </a:rPr>
              <a:t>UI matched to </a:t>
            </a:r>
            <a:r>
              <a:rPr lang="en-US" b="1" dirty="0" smtClean="0">
                <a:latin typeface="Arial" charset="0"/>
              </a:rPr>
              <a:t>“work paradigm” </a:t>
            </a:r>
            <a:r>
              <a:rPr lang="en-US" dirty="0" smtClean="0">
                <a:latin typeface="Arial" charset="0"/>
              </a:rPr>
              <a:t>– </a:t>
            </a:r>
            <a:r>
              <a:rPr lang="en-US" i="1" dirty="0" smtClean="0">
                <a:latin typeface="Arial" charset="0"/>
              </a:rPr>
              <a:t>tangible UI (tagged tools)</a:t>
            </a:r>
            <a:r>
              <a:rPr lang="en-US" dirty="0" smtClean="0">
                <a:latin typeface="Arial" charset="0"/>
              </a:rPr>
              <a:t> given diverse work roles in the field</a:t>
            </a:r>
            <a:endParaRPr lang="en-US" b="1"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37500" t="18750" r="9375" b="29167"/>
          <a:stretch>
            <a:fillRect/>
          </a:stretch>
        </p:blipFill>
        <p:spPr bwMode="auto">
          <a:xfrm>
            <a:off x="4338342" y="1490134"/>
            <a:ext cx="4399257" cy="323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251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400" dirty="0" smtClean="0">
                <a:latin typeface="Franklin Gothic Book" charset="0"/>
              </a:rPr>
              <a:t>Findings: network configuration</a:t>
            </a:r>
            <a:endParaRPr lang="en-US" sz="4400" dirty="0">
              <a:latin typeface="Franklin Gothic Book"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14063" t="26042" r="69531" b="46875"/>
          <a:stretch>
            <a:fillRect/>
          </a:stretch>
        </p:blipFill>
        <p:spPr bwMode="auto">
          <a:xfrm>
            <a:off x="457199" y="1346199"/>
            <a:ext cx="3905678" cy="483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199466" y="1638699"/>
            <a:ext cx="4487334" cy="437356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latin typeface="Arial" charset="0"/>
              </a:rPr>
              <a:t>Suggestions for sensor network </a:t>
            </a:r>
            <a:r>
              <a:rPr lang="en-US" dirty="0" smtClean="0">
                <a:latin typeface="Arial" charset="0"/>
              </a:rPr>
              <a:t>configurations, system optimization </a:t>
            </a:r>
            <a:r>
              <a:rPr lang="en-US" dirty="0">
                <a:latin typeface="Arial" charset="0"/>
              </a:rPr>
              <a:t>driven by work </a:t>
            </a:r>
            <a:r>
              <a:rPr lang="en-US" dirty="0" smtClean="0">
                <a:latin typeface="Arial" charset="0"/>
              </a:rPr>
              <a:t>practice.</a:t>
            </a:r>
          </a:p>
          <a:p>
            <a:r>
              <a:rPr lang="en-US" dirty="0" smtClean="0">
                <a:latin typeface="Arial" charset="0"/>
              </a:rPr>
              <a:t>Battery conservation (don’t need instant, live data)</a:t>
            </a:r>
          </a:p>
          <a:p>
            <a:r>
              <a:rPr lang="en-US" dirty="0">
                <a:latin typeface="Arial" charset="0"/>
              </a:rPr>
              <a:t>In-network data </a:t>
            </a:r>
            <a:r>
              <a:rPr lang="en-US" dirty="0" smtClean="0">
                <a:latin typeface="Arial" charset="0"/>
              </a:rPr>
              <a:t>processing</a:t>
            </a:r>
            <a:endParaRPr lang="en-US" dirty="0">
              <a:latin typeface="Arial" charset="0"/>
            </a:endParaRPr>
          </a:p>
          <a:p>
            <a:r>
              <a:rPr lang="en-US" dirty="0" smtClean="0">
                <a:latin typeface="Arial" charset="0"/>
              </a:rPr>
              <a:t>Data mules</a:t>
            </a:r>
          </a:p>
        </p:txBody>
      </p:sp>
    </p:spTree>
    <p:extLst>
      <p:ext uri="{BB962C8B-B14F-4D97-AF65-F5344CB8AC3E}">
        <p14:creationId xmlns:p14="http://schemas.microsoft.com/office/powerpoint/2010/main" val="5097579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OFFICE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2928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Sites</a:t>
            </a:r>
            <a:endParaRPr lang="en-US" dirty="0"/>
          </a:p>
        </p:txBody>
      </p:sp>
      <p:sp>
        <p:nvSpPr>
          <p:cNvPr id="5" name="Content Placeholder 4"/>
          <p:cNvSpPr>
            <a:spLocks noGrp="1"/>
          </p:cNvSpPr>
          <p:nvPr>
            <p:ph idx="1"/>
          </p:nvPr>
        </p:nvSpPr>
        <p:spPr>
          <a:xfrm>
            <a:off x="457200" y="1515535"/>
            <a:ext cx="8229600" cy="4876800"/>
          </a:xfrm>
        </p:spPr>
        <p:txBody>
          <a:bodyPr>
            <a:normAutofit/>
          </a:bodyPr>
          <a:lstStyle/>
          <a:p>
            <a:r>
              <a:rPr lang="en-US" sz="2800" u="sng" dirty="0" smtClean="0"/>
              <a:t>Myth of the Paperless Office</a:t>
            </a:r>
            <a:r>
              <a:rPr lang="en-US" sz="2800" dirty="0" smtClean="0"/>
              <a:t> - how far do these findings ‘generalize?’</a:t>
            </a:r>
          </a:p>
          <a:p>
            <a:r>
              <a:rPr lang="en-US" sz="2800" dirty="0" smtClean="0"/>
              <a:t>Characteristics of sites considered in </a:t>
            </a:r>
            <a:r>
              <a:rPr lang="en-US" sz="2800" dirty="0" err="1" smtClean="0"/>
              <a:t>MotPO</a:t>
            </a:r>
            <a:r>
              <a:rPr lang="en-US" sz="2800" dirty="0" smtClean="0"/>
              <a:t>:</a:t>
            </a:r>
          </a:p>
          <a:p>
            <a:pPr lvl="1"/>
            <a:r>
              <a:rPr lang="en-US" sz="2800" dirty="0" smtClean="0"/>
              <a:t>US / UK / Western</a:t>
            </a:r>
          </a:p>
          <a:p>
            <a:pPr lvl="1"/>
            <a:r>
              <a:rPr lang="en-US" sz="2800" dirty="0" smtClean="0"/>
              <a:t>‘Clean,’ indoor, office environments</a:t>
            </a:r>
          </a:p>
          <a:p>
            <a:pPr lvl="1"/>
            <a:r>
              <a:rPr lang="en-US" sz="2800" dirty="0" smtClean="0"/>
              <a:t>Mobility – was it really considered?</a:t>
            </a:r>
          </a:p>
          <a:p>
            <a:r>
              <a:rPr lang="en-US" sz="2800" b="1" dirty="0" smtClean="0"/>
              <a:t>What other issues around </a:t>
            </a:r>
            <a:r>
              <a:rPr lang="en-US" sz="2800" b="1" dirty="0" err="1" smtClean="0"/>
              <a:t>paperlessness</a:t>
            </a:r>
            <a:r>
              <a:rPr lang="en-US" sz="2800" b="1" dirty="0" smtClean="0"/>
              <a:t> (and general work practices) emerge in other kinds of sites?</a:t>
            </a:r>
          </a:p>
        </p:txBody>
      </p:sp>
    </p:spTree>
    <p:extLst>
      <p:ext uri="{BB962C8B-B14F-4D97-AF65-F5344CB8AC3E}">
        <p14:creationId xmlns:p14="http://schemas.microsoft.com/office/powerpoint/2010/main" val="42897856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VS0066 - movie hall in town near village A, runs on generator pow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3234267"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270931" y="1274859"/>
            <a:ext cx="2658536" cy="4462760"/>
          </a:xfrm>
          <a:prstGeom prst="rect">
            <a:avLst/>
          </a:prstGeom>
          <a:noFill/>
        </p:spPr>
        <p:txBody>
          <a:bodyPr wrap="square" rtlCol="0">
            <a:spAutoFit/>
          </a:bodyPr>
          <a:lstStyle/>
          <a:p>
            <a:r>
              <a:rPr lang="en-US" sz="3200" b="1" dirty="0" smtClean="0"/>
              <a:t>Beyond the Office:</a:t>
            </a:r>
          </a:p>
          <a:p>
            <a:r>
              <a:rPr lang="en-US" sz="2800" dirty="0" smtClean="0"/>
              <a:t>Unreliable electricity infrastructure in many parts of the world and paper as critical back up</a:t>
            </a:r>
          </a:p>
          <a:p>
            <a:endParaRPr lang="en-US" sz="2400" dirty="0" smtClean="0"/>
          </a:p>
        </p:txBody>
      </p:sp>
    </p:spTree>
    <p:extLst>
      <p:ext uri="{BB962C8B-B14F-4D97-AF65-F5344CB8AC3E}">
        <p14:creationId xmlns:p14="http://schemas.microsoft.com/office/powerpoint/2010/main" val="2187300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r>
              <a:rPr lang="en-US" dirty="0" smtClean="0"/>
              <a:t>2</a:t>
            </a:r>
            <a:endParaRPr lang="en-US" dirty="0"/>
          </a:p>
        </p:txBody>
      </p:sp>
      <p:sp>
        <p:nvSpPr>
          <p:cNvPr id="5" name="Content Placeholder 4"/>
          <p:cNvSpPr>
            <a:spLocks noGrp="1"/>
          </p:cNvSpPr>
          <p:nvPr>
            <p:ph idx="1"/>
          </p:nvPr>
        </p:nvSpPr>
        <p:spPr/>
        <p:txBody>
          <a:bodyPr>
            <a:normAutofit/>
          </a:bodyPr>
          <a:lstStyle/>
          <a:p>
            <a:pPr marL="0" indent="0">
              <a:buNone/>
            </a:pPr>
            <a:r>
              <a:rPr lang="en-US" sz="2800" dirty="0" smtClean="0"/>
              <a:t>Two essay questions:</a:t>
            </a:r>
          </a:p>
          <a:p>
            <a:pPr marL="514350" indent="-514350">
              <a:buAutoNum type="arabicParenR"/>
            </a:pPr>
            <a:r>
              <a:rPr lang="en-US" sz="2800" dirty="0" smtClean="0"/>
              <a:t>Updating the Myth of the Paperless Office</a:t>
            </a:r>
          </a:p>
          <a:p>
            <a:pPr marL="514350" indent="-514350">
              <a:buAutoNum type="arabicParenR"/>
            </a:pPr>
            <a:r>
              <a:rPr lang="en-US" sz="2800" dirty="0" smtClean="0"/>
              <a:t>Yahoo! Ends All Work-From-Home Arrangements</a:t>
            </a:r>
          </a:p>
          <a:p>
            <a:pPr marL="514350" indent="-514350">
              <a:buAutoNum type="arabicParenR"/>
            </a:pPr>
            <a:endParaRPr lang="en-US" sz="2800" dirty="0"/>
          </a:p>
          <a:p>
            <a:pPr marL="0" indent="0">
              <a:buNone/>
            </a:pPr>
            <a:r>
              <a:rPr lang="en-US" sz="2800" dirty="0" smtClean="0"/>
              <a:t>Part II – further developing your </a:t>
            </a:r>
          </a:p>
          <a:p>
            <a:pPr marL="0" indent="0">
              <a:buNone/>
            </a:pPr>
            <a:r>
              <a:rPr lang="en-US" sz="2800" dirty="0" smtClean="0"/>
              <a:t>(1) topic area (2) specific problem (3) theoretical approach or concepts from class (4) justification</a:t>
            </a:r>
            <a:endParaRPr lang="en-US" sz="2800" dirty="0"/>
          </a:p>
        </p:txBody>
      </p:sp>
    </p:spTree>
    <p:extLst>
      <p:ext uri="{BB962C8B-B14F-4D97-AF65-F5344CB8AC3E}">
        <p14:creationId xmlns:p14="http://schemas.microsoft.com/office/powerpoint/2010/main" val="41227453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0" y="0"/>
            <a:ext cx="3843867"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35467" y="1016000"/>
            <a:ext cx="3708400" cy="3662541"/>
          </a:xfrm>
          <a:prstGeom prst="rect">
            <a:avLst/>
          </a:prstGeom>
          <a:noFill/>
        </p:spPr>
        <p:txBody>
          <a:bodyPr wrap="square" rtlCol="0">
            <a:spAutoFit/>
          </a:bodyPr>
          <a:lstStyle/>
          <a:p>
            <a:r>
              <a:rPr lang="en-US" sz="3200" b="1" dirty="0" smtClean="0"/>
              <a:t>Beyond the Office:</a:t>
            </a:r>
          </a:p>
          <a:p>
            <a:r>
              <a:rPr lang="en-US" sz="2400" dirty="0" smtClean="0"/>
              <a:t>What are the unique challenges of going paperless in the medical sector?</a:t>
            </a:r>
          </a:p>
          <a:p>
            <a:endParaRPr lang="en-US" sz="2400" dirty="0"/>
          </a:p>
          <a:p>
            <a:r>
              <a:rPr lang="en-US" sz="2400" dirty="0" smtClean="0"/>
              <a:t>EMR – electronic medical records</a:t>
            </a:r>
          </a:p>
        </p:txBody>
      </p:sp>
    </p:spTree>
    <p:extLst>
      <p:ext uri="{BB962C8B-B14F-4D97-AF65-F5344CB8AC3E}">
        <p14:creationId xmlns:p14="http://schemas.microsoft.com/office/powerpoint/2010/main" val="3755645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5588000" y="0"/>
            <a:ext cx="3556000" cy="685800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858931" y="1016000"/>
            <a:ext cx="3149600" cy="2554546"/>
          </a:xfrm>
          <a:prstGeom prst="rect">
            <a:avLst/>
          </a:prstGeom>
          <a:noFill/>
        </p:spPr>
        <p:txBody>
          <a:bodyPr wrap="square" rtlCol="0">
            <a:spAutoFit/>
          </a:bodyPr>
          <a:lstStyle/>
          <a:p>
            <a:r>
              <a:rPr lang="en-US" sz="3200" b="1" dirty="0" smtClean="0"/>
              <a:t>Beyond the Office:</a:t>
            </a:r>
          </a:p>
          <a:p>
            <a:r>
              <a:rPr lang="en-US" sz="2400" dirty="0" smtClean="0"/>
              <a:t>Special constraints on paper in microprocessor manufacturing.</a:t>
            </a:r>
          </a:p>
        </p:txBody>
      </p:sp>
    </p:spTree>
    <p:extLst>
      <p:ext uri="{BB962C8B-B14F-4D97-AF65-F5344CB8AC3E}">
        <p14:creationId xmlns:p14="http://schemas.microsoft.com/office/powerpoint/2010/main" val="4092040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b="1" dirty="0" smtClean="0"/>
              <a:t>Topics to explore further:</a:t>
            </a:r>
            <a:r>
              <a:rPr lang="en-US" dirty="0" smtClean="0"/>
              <a:t> electronic medical records in the hospital setting, </a:t>
            </a:r>
          </a:p>
          <a:p>
            <a:endParaRPr lang="en-US" dirty="0" smtClean="0"/>
          </a:p>
          <a:p>
            <a:r>
              <a:rPr lang="en-US" b="1" dirty="0" smtClean="0"/>
              <a:t>Affordances, Work Activities and Roles, Work Values</a:t>
            </a:r>
          </a:p>
          <a:p>
            <a:pPr marL="0" indent="0">
              <a:buNone/>
            </a:pPr>
            <a:endParaRPr lang="en-US" b="1" dirty="0" smtClean="0"/>
          </a:p>
          <a:p>
            <a:r>
              <a:rPr lang="en-US" b="1" dirty="0" smtClean="0"/>
              <a:t>Design Approaches</a:t>
            </a:r>
          </a:p>
          <a:p>
            <a:endParaRPr lang="en-US" b="1" dirty="0" smtClean="0"/>
          </a:p>
          <a:p>
            <a:r>
              <a:rPr lang="en-US" b="1" dirty="0" smtClean="0"/>
              <a:t>Work Beyond the Office Environment</a:t>
            </a:r>
            <a:endParaRPr lang="en-US" b="1" dirty="0"/>
          </a:p>
        </p:txBody>
      </p:sp>
    </p:spTree>
    <p:extLst>
      <p:ext uri="{BB962C8B-B14F-4D97-AF65-F5344CB8AC3E}">
        <p14:creationId xmlns:p14="http://schemas.microsoft.com/office/powerpoint/2010/main" val="1130970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 Part II</a:t>
            </a:r>
            <a:endParaRPr lang="en-US"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dirty="0" smtClean="0"/>
              <a:t>Provide 4 academic citations (can be some course readings, but start looking for some non course readings)</a:t>
            </a:r>
          </a:p>
          <a:p>
            <a:pPr marL="457200" indent="-457200">
              <a:buFont typeface="+mj-lt"/>
              <a:buAutoNum type="arabicPeriod"/>
            </a:pPr>
            <a:r>
              <a:rPr lang="en-US" sz="2800" dirty="0" smtClean="0"/>
              <a:t>A document on resources for finding articles to cite is up on the course website.</a:t>
            </a:r>
          </a:p>
          <a:p>
            <a:pPr marL="457200" indent="-457200">
              <a:buFont typeface="+mj-lt"/>
              <a:buAutoNum type="arabicPeriod"/>
            </a:pPr>
            <a:r>
              <a:rPr lang="en-US" sz="2800" dirty="0" smtClean="0"/>
              <a:t>A workshop with Elisa on using (free) bibliographic management software – </a:t>
            </a:r>
            <a:r>
              <a:rPr lang="en-US" sz="2800" dirty="0" err="1" smtClean="0"/>
              <a:t>Mendeley</a:t>
            </a:r>
            <a:r>
              <a:rPr lang="en-US" sz="2800" dirty="0" smtClean="0"/>
              <a:t> and on finding sources.</a:t>
            </a:r>
            <a:endParaRPr lang="en-US" sz="2800" dirty="0"/>
          </a:p>
        </p:txBody>
      </p:sp>
    </p:spTree>
    <p:extLst>
      <p:ext uri="{BB962C8B-B14F-4D97-AF65-F5344CB8AC3E}">
        <p14:creationId xmlns:p14="http://schemas.microsoft.com/office/powerpoint/2010/main" val="4122745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14</a:t>
            </a:r>
            <a:endParaRPr lang="en-US" dirty="0"/>
          </a:p>
        </p:txBody>
      </p:sp>
      <p:sp>
        <p:nvSpPr>
          <p:cNvPr id="3" name="Subtitle 2"/>
          <p:cNvSpPr>
            <a:spLocks noGrp="1"/>
          </p:cNvSpPr>
          <p:nvPr>
            <p:ph type="subTitle" idx="1"/>
          </p:nvPr>
        </p:nvSpPr>
        <p:spPr>
          <a:xfrm>
            <a:off x="685800" y="3505200"/>
            <a:ext cx="7848600" cy="1752600"/>
          </a:xfrm>
        </p:spPr>
        <p:txBody>
          <a:bodyPr>
            <a:normAutofit lnSpcReduction="10000"/>
          </a:bodyPr>
          <a:lstStyle/>
          <a:p>
            <a:pPr marL="457200" indent="-457200">
              <a:buAutoNum type="arabicParenBoth"/>
            </a:pPr>
            <a:r>
              <a:rPr lang="en-US" dirty="0" smtClean="0"/>
              <a:t>Assignment 2</a:t>
            </a:r>
          </a:p>
          <a:p>
            <a:pPr marL="457200" indent="-457200">
              <a:buAutoNum type="arabicParenBoth"/>
            </a:pPr>
            <a:r>
              <a:rPr lang="en-US" dirty="0" smtClean="0"/>
              <a:t>Professionalization, Values</a:t>
            </a:r>
          </a:p>
          <a:p>
            <a:pPr marL="457200" indent="-457200">
              <a:buAutoNum type="arabicParenBoth"/>
            </a:pPr>
            <a:r>
              <a:rPr lang="en-US" dirty="0" smtClean="0"/>
              <a:t>Approaches to Design, Part II</a:t>
            </a:r>
          </a:p>
          <a:p>
            <a:pPr marL="457200" indent="-457200">
              <a:buFont typeface="Arial" pitchFamily="34" charset="0"/>
              <a:buAutoNum type="arabicParenBoth"/>
            </a:pPr>
            <a:r>
              <a:rPr lang="en-US" dirty="0"/>
              <a:t>Beyond </a:t>
            </a:r>
            <a:r>
              <a:rPr lang="en-US" dirty="0" smtClean="0"/>
              <a:t>Office Work</a:t>
            </a:r>
            <a:endParaRPr lang="en-US" dirty="0"/>
          </a:p>
          <a:p>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US" sz="2800" b="1" dirty="0" smtClean="0"/>
              <a:t>Affordances</a:t>
            </a:r>
            <a:r>
              <a:rPr lang="en-US" sz="2800" dirty="0" smtClean="0"/>
              <a:t> (artifact-centric view, device comparisons)</a:t>
            </a:r>
          </a:p>
          <a:p>
            <a:pPr marL="457200" indent="-457200">
              <a:buFont typeface="+mj-lt"/>
              <a:buAutoNum type="arabicPeriod"/>
            </a:pPr>
            <a:r>
              <a:rPr lang="en-US" sz="2800" b="1" dirty="0" smtClean="0"/>
              <a:t>Work practices </a:t>
            </a:r>
            <a:r>
              <a:rPr lang="en-US" sz="2800" dirty="0" smtClean="0"/>
              <a:t>(individual cognition vs. collaboration, </a:t>
            </a:r>
            <a:r>
              <a:rPr lang="en-US" sz="2800" i="1" dirty="0" smtClean="0"/>
              <a:t>tools employed in combination and in context</a:t>
            </a:r>
            <a:r>
              <a:rPr lang="en-US" sz="2800" dirty="0" smtClean="0"/>
              <a:t>)</a:t>
            </a:r>
          </a:p>
          <a:p>
            <a:pPr marL="457200" indent="-457200">
              <a:buFont typeface="+mj-lt"/>
              <a:buAutoNum type="arabicPeriod"/>
            </a:pPr>
            <a:r>
              <a:rPr lang="en-US" sz="2800" b="1" dirty="0" smtClean="0"/>
              <a:t>Work roles </a:t>
            </a:r>
            <a:r>
              <a:rPr lang="en-US" sz="2800" dirty="0" smtClean="0"/>
              <a:t>(diversity within and across organizations)</a:t>
            </a:r>
            <a:endParaRPr lang="en-US" sz="2800" b="1" dirty="0" smtClean="0"/>
          </a:p>
          <a:p>
            <a:pPr marL="457200" indent="-457200">
              <a:buFont typeface="+mj-lt"/>
              <a:buAutoNum type="arabicPeriod"/>
            </a:pPr>
            <a:r>
              <a:rPr lang="en-US" sz="2800" b="1" dirty="0" smtClean="0"/>
              <a:t>TODAY…Values and Professionalization </a:t>
            </a:r>
            <a:r>
              <a:rPr lang="en-US" sz="2800" dirty="0" smtClean="0"/>
              <a:t>(specifically issues of status and power)</a:t>
            </a:r>
            <a:endParaRPr lang="en-US" sz="2800" b="1" dirty="0"/>
          </a:p>
        </p:txBody>
      </p:sp>
    </p:spTree>
    <p:extLst>
      <p:ext uri="{BB962C8B-B14F-4D97-AF65-F5344CB8AC3E}">
        <p14:creationId xmlns:p14="http://schemas.microsoft.com/office/powerpoint/2010/main" val="1690176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Differing Work Roles Within Organizations</a:t>
            </a:r>
            <a:endParaRPr lang="en-US" dirty="0"/>
          </a:p>
        </p:txBody>
      </p:sp>
      <p:sp>
        <p:nvSpPr>
          <p:cNvPr id="5" name="Content Placeholder 4"/>
          <p:cNvSpPr>
            <a:spLocks noGrp="1"/>
          </p:cNvSpPr>
          <p:nvPr>
            <p:ph idx="1"/>
          </p:nvPr>
        </p:nvSpPr>
        <p:spPr>
          <a:xfrm>
            <a:off x="863599" y="1752600"/>
            <a:ext cx="3285067" cy="787400"/>
          </a:xfrm>
        </p:spPr>
        <p:txBody>
          <a:bodyPr>
            <a:normAutofit lnSpcReduction="10000"/>
          </a:bodyPr>
          <a:lstStyle/>
          <a:p>
            <a:pPr marL="0" indent="0">
              <a:buNone/>
            </a:pPr>
            <a:r>
              <a:rPr lang="en-US" dirty="0" smtClean="0"/>
              <a:t>Knowledge workers at the IMF</a:t>
            </a:r>
          </a:p>
        </p:txBody>
      </p:sp>
      <p:pic>
        <p:nvPicPr>
          <p:cNvPr id="4" name="Picture 3" descr="motpo.jpg"/>
          <p:cNvPicPr>
            <a:picLocks noChangeAspect="1"/>
          </p:cNvPicPr>
          <p:nvPr/>
        </p:nvPicPr>
        <p:blipFill rotWithShape="1">
          <a:blip r:embed="rId3">
            <a:extLst>
              <a:ext uri="{28A0092B-C50C-407E-A947-70E740481C1C}">
                <a14:useLocalDpi xmlns:a14="http://schemas.microsoft.com/office/drawing/2010/main" val="0"/>
              </a:ext>
            </a:extLst>
          </a:blip>
          <a:srcRect l="11533" t="5835" r="3217"/>
          <a:stretch/>
        </p:blipFill>
        <p:spPr>
          <a:xfrm rot="5400000">
            <a:off x="972471" y="2733539"/>
            <a:ext cx="3140566" cy="3211822"/>
          </a:xfrm>
          <a:prstGeom prst="rect">
            <a:avLst/>
          </a:prstGeom>
          <a:ln>
            <a:solidFill>
              <a:schemeClr val="tx1"/>
            </a:solidFill>
          </a:ln>
        </p:spPr>
      </p:pic>
      <p:pic>
        <p:nvPicPr>
          <p:cNvPr id="3" name="Picture 2" descr="motpo2.jpg"/>
          <p:cNvPicPr>
            <a:picLocks noChangeAspect="1"/>
          </p:cNvPicPr>
          <p:nvPr/>
        </p:nvPicPr>
        <p:blipFill rotWithShape="1">
          <a:blip r:embed="rId4">
            <a:extLst>
              <a:ext uri="{28A0092B-C50C-407E-A947-70E740481C1C}">
                <a14:useLocalDpi xmlns:a14="http://schemas.microsoft.com/office/drawing/2010/main" val="0"/>
              </a:ext>
            </a:extLst>
          </a:blip>
          <a:srcRect l="10171" t="6802" r="4385" b="3615"/>
          <a:stretch/>
        </p:blipFill>
        <p:spPr>
          <a:xfrm rot="5400000">
            <a:off x="4788182" y="2756183"/>
            <a:ext cx="3259099" cy="3285069"/>
          </a:xfrm>
          <a:prstGeom prst="rect">
            <a:avLst/>
          </a:prstGeom>
          <a:ln>
            <a:solidFill>
              <a:schemeClr val="tx1"/>
            </a:solidFill>
          </a:ln>
        </p:spPr>
      </p:pic>
      <p:sp>
        <p:nvSpPr>
          <p:cNvPr id="6" name="Content Placeholder 4"/>
          <p:cNvSpPr txBox="1">
            <a:spLocks/>
          </p:cNvSpPr>
          <p:nvPr/>
        </p:nvSpPr>
        <p:spPr>
          <a:xfrm>
            <a:off x="4775197" y="1752600"/>
            <a:ext cx="3555999" cy="787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smtClean="0"/>
              <a:t>IMF administrators</a:t>
            </a:r>
          </a:p>
        </p:txBody>
      </p:sp>
    </p:spTree>
    <p:extLst>
      <p:ext uri="{BB962C8B-B14F-4D97-AF65-F5344CB8AC3E}">
        <p14:creationId xmlns:p14="http://schemas.microsoft.com/office/powerpoint/2010/main" val="20276031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Professionalization</a:t>
            </a:r>
            <a:endParaRPr lang="en-US" dirty="0"/>
          </a:p>
        </p:txBody>
      </p:sp>
      <p:sp>
        <p:nvSpPr>
          <p:cNvPr id="5" name="Content Placeholder 4"/>
          <p:cNvSpPr>
            <a:spLocks noGrp="1"/>
          </p:cNvSpPr>
          <p:nvPr>
            <p:ph idx="1"/>
          </p:nvPr>
        </p:nvSpPr>
        <p:spPr>
          <a:xfrm>
            <a:off x="457200" y="1515535"/>
            <a:ext cx="8229600" cy="4876800"/>
          </a:xfrm>
        </p:spPr>
        <p:txBody>
          <a:bodyPr>
            <a:normAutofit/>
          </a:bodyPr>
          <a:lstStyle/>
          <a:p>
            <a:r>
              <a:rPr lang="en-US" sz="2800" dirty="0"/>
              <a:t>A</a:t>
            </a:r>
            <a:r>
              <a:rPr lang="en-US" sz="2800" dirty="0" smtClean="0"/>
              <a:t>bout how we distinguish a</a:t>
            </a:r>
            <a:r>
              <a:rPr lang="en-US" sz="2800" b="1" dirty="0" smtClean="0"/>
              <a:t> job </a:t>
            </a:r>
            <a:r>
              <a:rPr lang="en-US" sz="2800" dirty="0" smtClean="0"/>
              <a:t>from a </a:t>
            </a:r>
            <a:r>
              <a:rPr lang="en-US" sz="2800" b="1" dirty="0" smtClean="0"/>
              <a:t>career</a:t>
            </a:r>
          </a:p>
          <a:p>
            <a:r>
              <a:rPr lang="en-US" sz="2800" dirty="0" smtClean="0"/>
              <a:t>As an effort undertaken by an occupational group to ensure respect and job security</a:t>
            </a:r>
          </a:p>
          <a:p>
            <a:r>
              <a:rPr lang="en-US" sz="2800" dirty="0" smtClean="0"/>
              <a:t>About </a:t>
            </a:r>
            <a:r>
              <a:rPr lang="en-US" sz="2800" b="1" dirty="0" smtClean="0"/>
              <a:t>“power struggles” </a:t>
            </a:r>
            <a:r>
              <a:rPr lang="en-US" sz="2800" dirty="0" smtClean="0"/>
              <a:t>and </a:t>
            </a:r>
            <a:r>
              <a:rPr lang="en-US" sz="2800" b="1" dirty="0" smtClean="0"/>
              <a:t>“status strivings” </a:t>
            </a:r>
            <a:r>
              <a:rPr lang="en-US" sz="2000" b="1" dirty="0" smtClean="0"/>
              <a:t>– </a:t>
            </a:r>
            <a:r>
              <a:rPr lang="en-US" sz="2000" b="1" dirty="0" err="1" smtClean="0"/>
              <a:t>Wilensky</a:t>
            </a:r>
            <a:r>
              <a:rPr lang="en-US" sz="2000" b="1" dirty="0" smtClean="0"/>
              <a:t> (American Journal of Sociology 1964)</a:t>
            </a:r>
            <a:endParaRPr lang="en-US" sz="2800" b="1" dirty="0" smtClean="0"/>
          </a:p>
          <a:p>
            <a:r>
              <a:rPr lang="en-US" sz="2800" dirty="0" smtClean="0"/>
              <a:t>Collaboration, coordination of work in relation to professional identity / values</a:t>
            </a:r>
            <a:endParaRPr lang="en-US" sz="2800" dirty="0"/>
          </a:p>
        </p:txBody>
      </p:sp>
    </p:spTree>
    <p:extLst>
      <p:ext uri="{BB962C8B-B14F-4D97-AF65-F5344CB8AC3E}">
        <p14:creationId xmlns:p14="http://schemas.microsoft.com/office/powerpoint/2010/main" val="32840072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753529"/>
            <a:ext cx="8229600" cy="990600"/>
          </a:xfrm>
        </p:spPr>
        <p:txBody>
          <a:bodyPr>
            <a:normAutofit fontScale="90000"/>
          </a:bodyPr>
          <a:lstStyle/>
          <a:p>
            <a:r>
              <a:rPr lang="en-US" dirty="0" smtClean="0"/>
              <a:t>Why a Drug Dispensing Machine was Sent Back to the Manufacturer</a:t>
            </a:r>
            <a:endParaRPr lang="en-US" dirty="0"/>
          </a:p>
        </p:txBody>
      </p:sp>
      <p:pic>
        <p:nvPicPr>
          <p:cNvPr id="3" name="Picture 2" descr="Scan-111219-00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 y="2156628"/>
            <a:ext cx="7903803" cy="4255894"/>
          </a:xfrm>
          <a:prstGeom prst="rect">
            <a:avLst/>
          </a:prstGeom>
        </p:spPr>
      </p:pic>
      <p:sp>
        <p:nvSpPr>
          <p:cNvPr id="4" name="TextBox 3"/>
          <p:cNvSpPr txBox="1"/>
          <p:nvPr/>
        </p:nvSpPr>
        <p:spPr>
          <a:xfrm>
            <a:off x="2929466" y="5889302"/>
            <a:ext cx="5953147" cy="523220"/>
          </a:xfrm>
          <a:prstGeom prst="rect">
            <a:avLst/>
          </a:prstGeom>
          <a:noFill/>
        </p:spPr>
        <p:txBody>
          <a:bodyPr wrap="none" rtlCol="0">
            <a:spAutoFit/>
          </a:bodyPr>
          <a:lstStyle/>
          <a:p>
            <a:r>
              <a:rPr lang="en-US" sz="2800" dirty="0" smtClean="0">
                <a:solidFill>
                  <a:schemeClr val="tx2"/>
                </a:solidFill>
              </a:rPr>
              <a:t>Gender and “Resistance to Change”</a:t>
            </a:r>
            <a:endParaRPr lang="en-US" sz="2800" dirty="0">
              <a:solidFill>
                <a:schemeClr val="tx2"/>
              </a:solidFill>
            </a:endParaRPr>
          </a:p>
        </p:txBody>
      </p:sp>
    </p:spTree>
    <p:extLst>
      <p:ext uri="{BB962C8B-B14F-4D97-AF65-F5344CB8AC3E}">
        <p14:creationId xmlns:p14="http://schemas.microsoft.com/office/powerpoint/2010/main" val="8125088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753529"/>
            <a:ext cx="8229600" cy="990600"/>
          </a:xfrm>
        </p:spPr>
        <p:txBody>
          <a:bodyPr>
            <a:normAutofit fontScale="90000"/>
          </a:bodyPr>
          <a:lstStyle/>
          <a:p>
            <a:r>
              <a:rPr lang="en-US" dirty="0" smtClean="0"/>
              <a:t>Why a Drug Dispensing Machine was Sent Back to the Manufacturer</a:t>
            </a:r>
            <a:endParaRPr lang="en-US" dirty="0"/>
          </a:p>
        </p:txBody>
      </p:sp>
      <p:sp>
        <p:nvSpPr>
          <p:cNvPr id="5" name="TextBox 4"/>
          <p:cNvSpPr txBox="1"/>
          <p:nvPr/>
        </p:nvSpPr>
        <p:spPr>
          <a:xfrm>
            <a:off x="558800" y="2105829"/>
            <a:ext cx="7958667" cy="3785652"/>
          </a:xfrm>
          <a:prstGeom prst="rect">
            <a:avLst/>
          </a:prstGeom>
          <a:solidFill>
            <a:schemeClr val="bg1">
              <a:alpha val="80000"/>
            </a:schemeClr>
          </a:solidFill>
          <a:ln>
            <a:solidFill>
              <a:schemeClr val="tx1"/>
            </a:solidFill>
          </a:ln>
        </p:spPr>
        <p:txBody>
          <a:bodyPr wrap="square" rtlCol="0">
            <a:spAutoFit/>
          </a:bodyPr>
          <a:lstStyle/>
          <a:p>
            <a:r>
              <a:rPr lang="en-US" sz="2400" dirty="0" smtClean="0"/>
              <a:t>“</a:t>
            </a:r>
            <a:r>
              <a:rPr lang="en-US" sz="2400" dirty="0"/>
              <a:t>hospital work…is characterized by a complex division of labor requiring cooperation between </a:t>
            </a:r>
            <a:r>
              <a:rPr lang="en-US" sz="2400" u="sng" dirty="0"/>
              <a:t>occupational groups</a:t>
            </a:r>
            <a:r>
              <a:rPr lang="en-US" sz="2400" dirty="0"/>
              <a:t> representing </a:t>
            </a:r>
            <a:r>
              <a:rPr lang="en-US" sz="2400" u="sng" dirty="0"/>
              <a:t>distinct interests </a:t>
            </a:r>
            <a:r>
              <a:rPr lang="en-US" sz="2400" dirty="0"/>
              <a:t>and </a:t>
            </a:r>
            <a:r>
              <a:rPr lang="en-US" sz="2400" u="sng" dirty="0"/>
              <a:t>perspectives</a:t>
            </a:r>
            <a:r>
              <a:rPr lang="en-US" sz="2400" dirty="0"/>
              <a:t>.” </a:t>
            </a:r>
            <a:r>
              <a:rPr lang="en-US" sz="2400" dirty="0" smtClean="0"/>
              <a:t>(</a:t>
            </a:r>
            <a:r>
              <a:rPr lang="en-US" sz="2400" dirty="0" err="1" smtClean="0"/>
              <a:t>Novek</a:t>
            </a:r>
            <a:r>
              <a:rPr lang="en-US" sz="2400" dirty="0" smtClean="0"/>
              <a:t>, p. 380)</a:t>
            </a:r>
          </a:p>
          <a:p>
            <a:endParaRPr lang="en-US" sz="2400" dirty="0"/>
          </a:p>
          <a:p>
            <a:r>
              <a:rPr lang="en-US" sz="2400" dirty="0" smtClean="0"/>
              <a:t>“subordinate actors – users – whose work roles are subject to formalization are rarely consulted in the process of design and implementation of technology, except through training, where they are asked to adapt their work routines to a given system” (</a:t>
            </a:r>
            <a:r>
              <a:rPr lang="en-US" sz="2400" dirty="0" err="1" smtClean="0"/>
              <a:t>Novek</a:t>
            </a:r>
            <a:r>
              <a:rPr lang="en-US" sz="2400" dirty="0" smtClean="0"/>
              <a:t>, p. 399)</a:t>
            </a:r>
            <a:endParaRPr lang="en-US" sz="2400" dirty="0"/>
          </a:p>
        </p:txBody>
      </p:sp>
    </p:spTree>
    <p:extLst>
      <p:ext uri="{BB962C8B-B14F-4D97-AF65-F5344CB8AC3E}">
        <p14:creationId xmlns:p14="http://schemas.microsoft.com/office/powerpoint/2010/main" val="21556308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11217</TotalTime>
  <Words>1540</Words>
  <Application>Microsoft Macintosh PowerPoint</Application>
  <PresentationFormat>On-screen Show (4:3)</PresentationFormat>
  <Paragraphs>137</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Assignment 2</vt:lpstr>
      <vt:lpstr>Assignment 2</vt:lpstr>
      <vt:lpstr>Assignment 2 – Part II</vt:lpstr>
      <vt:lpstr>Session 14</vt:lpstr>
      <vt:lpstr>So far…</vt:lpstr>
      <vt:lpstr>Differing Work Roles Within Organizations</vt:lpstr>
      <vt:lpstr>Professionalization</vt:lpstr>
      <vt:lpstr>Why a Drug Dispensing Machine was Sent Back to the Manufacturer</vt:lpstr>
      <vt:lpstr>Why a Drug Dispensing Machine was Sent Back to the Manufacturer</vt:lpstr>
      <vt:lpstr>Why a Drug Dispensing Machine was Sent Back to the Manufacturer</vt:lpstr>
      <vt:lpstr>Contextual Inquiry: Flow Model</vt:lpstr>
      <vt:lpstr>DESIGN Approaches</vt:lpstr>
      <vt:lpstr>Vineyard Computing</vt:lpstr>
      <vt:lpstr>Research Questions</vt:lpstr>
      <vt:lpstr>Findings: user interface level</vt:lpstr>
      <vt:lpstr>Findings: network configuration</vt:lpstr>
      <vt:lpstr>Beyond The OFFICE</vt:lpstr>
      <vt:lpstr>Work Sites</vt:lpstr>
      <vt:lpstr>PowerPoint Presentation</vt:lpstr>
      <vt:lpstr>PowerPoint Presentation</vt:lpstr>
      <vt:lpstr>PowerPoint Presentation</vt:lpstr>
      <vt:lpstr>Summary</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322</cp:revision>
  <dcterms:created xsi:type="dcterms:W3CDTF">2012-01-13T20:16:03Z</dcterms:created>
  <dcterms:modified xsi:type="dcterms:W3CDTF">2013-03-07T19:01:44Z</dcterms:modified>
</cp:coreProperties>
</file>