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6" r:id="rId2"/>
    <p:sldId id="330" r:id="rId3"/>
    <p:sldId id="299" r:id="rId4"/>
    <p:sldId id="311" r:id="rId5"/>
    <p:sldId id="322" r:id="rId6"/>
    <p:sldId id="335" r:id="rId7"/>
    <p:sldId id="336" r:id="rId8"/>
    <p:sldId id="323" r:id="rId9"/>
    <p:sldId id="309" r:id="rId10"/>
    <p:sldId id="310" r:id="rId11"/>
    <p:sldId id="324" r:id="rId12"/>
    <p:sldId id="318" r:id="rId13"/>
    <p:sldId id="301" r:id="rId14"/>
    <p:sldId id="327" r:id="rId15"/>
    <p:sldId id="325" r:id="rId16"/>
    <p:sldId id="304" r:id="rId17"/>
    <p:sldId id="328" r:id="rId18"/>
    <p:sldId id="331" r:id="rId19"/>
    <p:sldId id="334" r:id="rId20"/>
    <p:sldId id="333" r:id="rId21"/>
    <p:sldId id="337" r:id="rId22"/>
    <p:sldId id="338" r:id="rId23"/>
    <p:sldId id="339" r:id="rId24"/>
    <p:sldId id="33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31" autoAdjust="0"/>
  </p:normalViewPr>
  <p:slideViewPr>
    <p:cSldViewPr snapToGrid="0" snapToObjects="1">
      <p:cViewPr>
        <p:scale>
          <a:sx n="75" d="100"/>
          <a:sy n="75" d="100"/>
        </p:scale>
        <p:origin x="-1744" y="-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ED4410-8854-0C46-AE40-A6F3C04EE23D}" type="datetimeFigureOut">
              <a:rPr lang="en-US" smtClean="0"/>
              <a:t>2/21/13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80220F-95A0-5542-B700-1E9BC47016CF}" type="slidenum">
              <a:rPr lang="en-US" smtClean="0"/>
              <a:t>‹#›</a:t>
            </a:fld>
            <a:endParaRPr lang="en-US"/>
          </a:p>
        </p:txBody>
      </p:sp>
    </p:spTree>
    <p:extLst>
      <p:ext uri="{BB962C8B-B14F-4D97-AF65-F5344CB8AC3E}">
        <p14:creationId xmlns:p14="http://schemas.microsoft.com/office/powerpoint/2010/main" val="16909117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1</a:t>
            </a:fld>
            <a:endParaRPr lang="en-US"/>
          </a:p>
        </p:txBody>
      </p:sp>
    </p:spTree>
    <p:extLst>
      <p:ext uri="{BB962C8B-B14F-4D97-AF65-F5344CB8AC3E}">
        <p14:creationId xmlns:p14="http://schemas.microsoft.com/office/powerpoint/2010/main" val="1187218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11</a:t>
            </a:fld>
            <a:endParaRPr lang="en-US"/>
          </a:p>
        </p:txBody>
      </p:sp>
    </p:spTree>
    <p:extLst>
      <p:ext uri="{BB962C8B-B14F-4D97-AF65-F5344CB8AC3E}">
        <p14:creationId xmlns:p14="http://schemas.microsoft.com/office/powerpoint/2010/main" val="2595407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ethnography (simplest, clearest definition) – </a:t>
            </a:r>
            <a:r>
              <a:rPr lang="en-US" sz="1200" i="1" kern="1200" dirty="0" smtClean="0">
                <a:solidFill>
                  <a:schemeClr val="tx1"/>
                </a:solidFill>
                <a:effectLst/>
                <a:latin typeface="+mn-lt"/>
                <a:ea typeface="+mn-ea"/>
                <a:cs typeface="+mn-cs"/>
              </a:rPr>
              <a:t>is the study of culture through the researcher’s immersion in that culture for a lengthy period of time</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ethno [nation] + </a:t>
            </a:r>
            <a:r>
              <a:rPr lang="en-US" sz="1200" kern="1200" dirty="0" err="1" smtClean="0">
                <a:solidFill>
                  <a:schemeClr val="tx1"/>
                </a:solidFill>
                <a:effectLst/>
                <a:latin typeface="+mn-lt"/>
                <a:ea typeface="+mn-ea"/>
                <a:cs typeface="+mn-cs"/>
              </a:rPr>
              <a:t>graphy</a:t>
            </a:r>
            <a:r>
              <a:rPr lang="en-US" sz="1200" kern="1200" dirty="0" smtClean="0">
                <a:solidFill>
                  <a:schemeClr val="tx1"/>
                </a:solidFill>
                <a:effectLst/>
                <a:latin typeface="+mn-lt"/>
                <a:ea typeface="+mn-ea"/>
                <a:cs typeface="+mn-cs"/>
              </a:rPr>
              <a:t> [writing] – writing a nation – does that illuminate the matter a bit?  Maybe a little bit.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nation = </a:t>
            </a:r>
            <a:r>
              <a:rPr lang="en-US" sz="1200" kern="1200" dirty="0" err="1" smtClean="0">
                <a:solidFill>
                  <a:schemeClr val="tx1"/>
                </a:solidFill>
                <a:effectLst/>
                <a:latin typeface="+mn-lt"/>
                <a:ea typeface="+mn-ea"/>
                <a:cs typeface="+mn-cs"/>
              </a:rPr>
              <a:t>defn</a:t>
            </a:r>
            <a:r>
              <a:rPr lang="en-US" sz="1200" kern="1200" dirty="0" smtClean="0">
                <a:solidFill>
                  <a:schemeClr val="tx1"/>
                </a:solidFill>
                <a:effectLst/>
                <a:latin typeface="+mn-lt"/>
                <a:ea typeface="+mn-ea"/>
                <a:cs typeface="+mn-cs"/>
              </a:rPr>
              <a:t> 4 from the OED - “</a:t>
            </a:r>
            <a:r>
              <a:rPr lang="en-US" sz="1200" i="1" kern="1200" dirty="0" smtClean="0">
                <a:solidFill>
                  <a:schemeClr val="tx1"/>
                </a:solidFill>
                <a:effectLst/>
                <a:latin typeface="+mn-lt"/>
                <a:ea typeface="+mn-ea"/>
                <a:cs typeface="+mn-cs"/>
              </a:rPr>
              <a:t>an aggregation of persons of the same ethnic family, often speaking the same language or cognate languages.</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Writing (description</a:t>
            </a:r>
            <a:r>
              <a:rPr lang="en-US" sz="1200" kern="1200" baseline="0" dirty="0" smtClean="0">
                <a:solidFill>
                  <a:schemeClr val="tx1"/>
                </a:solidFill>
                <a:effectLst/>
                <a:latin typeface="+mn-lt"/>
                <a:ea typeface="+mn-ea"/>
                <a:cs typeface="+mn-cs"/>
              </a:rPr>
              <a:t> and argument)</a:t>
            </a:r>
            <a:r>
              <a:rPr lang="en-US" sz="1200" kern="1200" dirty="0" smtClean="0">
                <a:solidFill>
                  <a:schemeClr val="tx1"/>
                </a:solidFill>
                <a:effectLst/>
                <a:latin typeface="+mn-lt"/>
                <a:ea typeface="+mn-ea"/>
                <a:cs typeface="+mn-cs"/>
              </a:rPr>
              <a:t> as a critical aspect (not just the transparent recording of findings).</a:t>
            </a:r>
          </a:p>
          <a:p>
            <a:endParaRPr lang="en-US" dirty="0" smtClean="0"/>
          </a:p>
          <a:p>
            <a:r>
              <a:rPr lang="en-US" dirty="0" smtClean="0"/>
              <a:t>If</a:t>
            </a:r>
            <a:r>
              <a:rPr lang="en-US" baseline="0" dirty="0" smtClean="0"/>
              <a:t> you are doing naturalistic observation are you doing ethnography?  Not necessarily, </a:t>
            </a:r>
            <a:r>
              <a:rPr lang="en-US" b="1" baseline="0" dirty="0" smtClean="0"/>
              <a:t>but some observation and immersion is necessary but not sufficient.</a:t>
            </a:r>
            <a:endParaRPr lang="en-US" b="1" dirty="0" smtClean="0"/>
          </a:p>
        </p:txBody>
      </p:sp>
      <p:sp>
        <p:nvSpPr>
          <p:cNvPr id="4" name="Slide Number Placeholder 3"/>
          <p:cNvSpPr>
            <a:spLocks noGrp="1"/>
          </p:cNvSpPr>
          <p:nvPr>
            <p:ph type="sldNum" sz="quarter" idx="10"/>
          </p:nvPr>
        </p:nvSpPr>
        <p:spPr/>
        <p:txBody>
          <a:bodyPr/>
          <a:lstStyle/>
          <a:p>
            <a:fld id="{16461F8D-1D89-4130-97CD-1C74D2372050}"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b="1"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0C5AF5C-3A94-5E44-A7D0-10D2A44AE811}" type="slidenum">
              <a:rPr lang="en-US">
                <a:latin typeface="Calibri" charset="0"/>
              </a:rPr>
              <a:pPr eaLnBrk="1" hangingPunct="1"/>
              <a:t>13</a:t>
            </a:fld>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Extensive use of unaltered</a:t>
            </a:r>
            <a:r>
              <a:rPr lang="en-GB" sz="1200" b="0" baseline="0" dirty="0" smtClean="0"/>
              <a:t> data</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smtClean="0"/>
              <a:t>Interpretation and meaning (wink vs. blink)</a:t>
            </a:r>
            <a:endParaRPr lang="en-GB" sz="1200" b="0" dirty="0" smtClean="0"/>
          </a:p>
        </p:txBody>
      </p:sp>
      <p:sp>
        <p:nvSpPr>
          <p:cNvPr id="4" name="Slide Number Placeholder 3"/>
          <p:cNvSpPr>
            <a:spLocks noGrp="1"/>
          </p:cNvSpPr>
          <p:nvPr>
            <p:ph type="sldNum" sz="quarter" idx="10"/>
          </p:nvPr>
        </p:nvSpPr>
        <p:spPr/>
        <p:txBody>
          <a:bodyPr/>
          <a:lstStyle/>
          <a:p>
            <a:fld id="{16461F8D-1D89-4130-97CD-1C74D2372050}"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84E2AAB-2996-492A-A0B3-F04D529956E2}" type="slidenum">
              <a:rPr lang="en-US"/>
              <a:pPr/>
              <a:t>15</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a:buFontTx/>
              <a:buChar char="-"/>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latin typeface="Calibri" charset="0"/>
              </a:rPr>
              <a:t>On t</a:t>
            </a:r>
            <a:r>
              <a:rPr lang="en-US" baseline="0" dirty="0" smtClean="0">
                <a:latin typeface="Calibri" charset="0"/>
              </a:rPr>
              <a:t>he qualitative side:</a:t>
            </a:r>
          </a:p>
          <a:p>
            <a:pPr marL="171450" indent="-171450">
              <a:buFontTx/>
              <a:buChar char="-"/>
            </a:pPr>
            <a:r>
              <a:rPr lang="en-US" baseline="0" dirty="0" smtClean="0">
                <a:latin typeface="Calibri" charset="0"/>
              </a:rPr>
              <a:t>Embraces complexity, contradiction – goes along with precision</a:t>
            </a:r>
          </a:p>
          <a:p>
            <a:pPr marL="0" indent="0">
              <a:buFontTx/>
              <a:buNone/>
            </a:pPr>
            <a:endParaRPr lang="en-US" dirty="0" smtClean="0">
              <a:latin typeface="Calibri" charset="0"/>
            </a:endParaRPr>
          </a:p>
          <a:p>
            <a:pPr marL="0" indent="0">
              <a:buFontTx/>
              <a:buNone/>
            </a:pPr>
            <a:endParaRPr lang="en-US" dirty="0" smtClean="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30D9BAB-48FB-3543-B197-0FCB1AAC5269}" type="slidenum">
              <a:rPr lang="en-US">
                <a:latin typeface="Calibri" charset="0"/>
              </a:rPr>
              <a:pPr eaLnBrk="1" hangingPunct="1"/>
              <a:t>16</a:t>
            </a:fld>
            <a:endParaRPr lang="en-US">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17</a:t>
            </a:fld>
            <a:endParaRPr lang="en-US"/>
          </a:p>
        </p:txBody>
      </p:sp>
    </p:spTree>
    <p:extLst>
      <p:ext uri="{BB962C8B-B14F-4D97-AF65-F5344CB8AC3E}">
        <p14:creationId xmlns:p14="http://schemas.microsoft.com/office/powerpoint/2010/main" val="2595407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www.nytimes.com</a:t>
            </a:r>
            <a:r>
              <a:rPr lang="en-US" dirty="0" smtClean="0"/>
              <a:t>/2012/08/12/business/how-big-data-became-so-big-</a:t>
            </a:r>
            <a:r>
              <a:rPr lang="en-US" dirty="0" err="1" smtClean="0"/>
              <a:t>unboxed.html</a:t>
            </a:r>
            <a:endParaRPr lang="en-US" dirty="0" smtClean="0"/>
          </a:p>
          <a:p>
            <a:r>
              <a:rPr lang="en-US" dirty="0" smtClean="0"/>
              <a:t>http://</a:t>
            </a:r>
            <a:r>
              <a:rPr lang="en-US" dirty="0" err="1" smtClean="0"/>
              <a:t>www.wired.com</a:t>
            </a:r>
            <a:r>
              <a:rPr lang="en-US" dirty="0" smtClean="0"/>
              <a:t>/science/discoveries/magazine/16-07/</a:t>
            </a:r>
            <a:r>
              <a:rPr lang="en-US" dirty="0" err="1" smtClean="0"/>
              <a:t>pb_theory</a:t>
            </a:r>
            <a:endParaRPr lang="en-US" dirty="0" smtClean="0"/>
          </a:p>
          <a:p>
            <a:r>
              <a:rPr lang="en-US" dirty="0" smtClean="0"/>
              <a:t>http://</a:t>
            </a:r>
            <a:r>
              <a:rPr lang="en-US" dirty="0" err="1" smtClean="0"/>
              <a:t>www.latimes.com</a:t>
            </a:r>
            <a:r>
              <a:rPr lang="en-US" dirty="0" smtClean="0"/>
              <a:t>/news/opinion/editorials/la-ed-data-privacy-20121119,0,7387282.story</a:t>
            </a:r>
            <a:endParaRPr lang="en-US" dirty="0"/>
          </a:p>
        </p:txBody>
      </p:sp>
      <p:sp>
        <p:nvSpPr>
          <p:cNvPr id="4" name="Slide Number Placeholder 3"/>
          <p:cNvSpPr>
            <a:spLocks noGrp="1"/>
          </p:cNvSpPr>
          <p:nvPr>
            <p:ph type="sldNum" sz="quarter" idx="10"/>
          </p:nvPr>
        </p:nvSpPr>
        <p:spPr/>
        <p:txBody>
          <a:bodyPr/>
          <a:lstStyle/>
          <a:p>
            <a:fld id="{DE249098-79FB-2E42-B7B9-0E90481AE2C0}" type="slidenum">
              <a:rPr lang="en-US" smtClean="0"/>
              <a:t>18</a:t>
            </a:fld>
            <a:endParaRPr lang="en-US"/>
          </a:p>
        </p:txBody>
      </p:sp>
    </p:spTree>
    <p:extLst>
      <p:ext uri="{BB962C8B-B14F-4D97-AF65-F5344CB8AC3E}">
        <p14:creationId xmlns:p14="http://schemas.microsoft.com/office/powerpoint/2010/main" val="277334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249098-79FB-2E42-B7B9-0E90481AE2C0}" type="slidenum">
              <a:rPr lang="en-US" smtClean="0"/>
              <a:t>19</a:t>
            </a:fld>
            <a:endParaRPr lang="en-US"/>
          </a:p>
        </p:txBody>
      </p:sp>
    </p:spTree>
    <p:extLst>
      <p:ext uri="{BB962C8B-B14F-4D97-AF65-F5344CB8AC3E}">
        <p14:creationId xmlns:p14="http://schemas.microsoft.com/office/powerpoint/2010/main" val="217756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web.archive.org</a:t>
            </a:r>
            <a:r>
              <a:rPr lang="en-US" dirty="0" smtClean="0"/>
              <a:t>/web/20110327024741/</a:t>
            </a:r>
          </a:p>
          <a:p>
            <a:r>
              <a:rPr lang="en-US" dirty="0" smtClean="0"/>
              <a:t>http://</a:t>
            </a:r>
            <a:r>
              <a:rPr lang="en-US" dirty="0" err="1" smtClean="0"/>
              <a:t>blog.okcupid.com</a:t>
            </a:r>
            <a:r>
              <a:rPr lang="en-US" dirty="0" smtClean="0"/>
              <a:t>/</a:t>
            </a:r>
          </a:p>
          <a:p>
            <a:endParaRPr lang="en-US" dirty="0" smtClean="0"/>
          </a:p>
          <a:p>
            <a:r>
              <a:rPr lang="en-US" dirty="0" smtClean="0"/>
              <a:t>“</a:t>
            </a:r>
            <a:r>
              <a:rPr lang="en-US" sz="1200" kern="1200" dirty="0" smtClean="0">
                <a:solidFill>
                  <a:schemeClr val="tx1"/>
                </a:solidFill>
                <a:effectLst/>
                <a:latin typeface="+mn-lt"/>
                <a:ea typeface="+mn-ea"/>
                <a:cs typeface="+mn-cs"/>
              </a:rPr>
              <a:t>But ‘big data’ is still just as prone to misinterpretation as other kinds of captured data</a:t>
            </a:r>
            <a:r>
              <a:rPr lang="en-US" sz="1200" i="1" kern="1200" dirty="0" smtClean="0">
                <a:solidFill>
                  <a:schemeClr val="tx1"/>
                </a:solidFill>
                <a:effectLst/>
                <a:latin typeface="+mn-lt"/>
                <a:ea typeface="+mn-ea"/>
                <a:cs typeface="+mn-cs"/>
              </a:rPr>
              <a:t>.”</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Dubious claim from the piece: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It seems that generally, people of all races write </a:t>
            </a:r>
            <a:r>
              <a:rPr lang="en-US" sz="1200" b="1" kern="1200" dirty="0" smtClean="0">
                <a:solidFill>
                  <a:schemeClr val="tx1"/>
                </a:solidFill>
                <a:effectLst/>
                <a:latin typeface="+mn-lt"/>
                <a:ea typeface="+mn-ea"/>
                <a:cs typeface="+mn-cs"/>
              </a:rPr>
              <a:t>down</a:t>
            </a:r>
            <a:r>
              <a:rPr lang="en-US" sz="1200" kern="1200" dirty="0" smtClean="0">
                <a:solidFill>
                  <a:schemeClr val="tx1"/>
                </a:solidFill>
                <a:effectLst/>
                <a:latin typeface="+mn-lt"/>
                <a:ea typeface="+mn-ea"/>
                <a:cs typeface="+mn-cs"/>
              </a:rPr>
              <a:t> to blacks and Latinos and </a:t>
            </a:r>
            <a:r>
              <a:rPr lang="en-US" sz="1200" b="1" kern="1200" dirty="0" smtClean="0">
                <a:solidFill>
                  <a:schemeClr val="tx1"/>
                </a:solidFill>
                <a:effectLst/>
                <a:latin typeface="+mn-lt"/>
                <a:ea typeface="+mn-ea"/>
                <a:cs typeface="+mn-cs"/>
              </a:rPr>
              <a:t>up </a:t>
            </a:r>
            <a:r>
              <a:rPr lang="en-US" sz="1200" kern="1200" dirty="0" smtClean="0">
                <a:solidFill>
                  <a:schemeClr val="tx1"/>
                </a:solidFill>
                <a:effectLst/>
                <a:latin typeface="+mn-lt"/>
                <a:ea typeface="+mn-ea"/>
                <a:cs typeface="+mn-cs"/>
              </a:rPr>
              <a:t>to Asians and whites. This is a pretty crazy result: proof that race not only affects the </a:t>
            </a:r>
            <a:r>
              <a:rPr lang="en-US" sz="1200" i="1" kern="1200" dirty="0" smtClean="0">
                <a:solidFill>
                  <a:schemeClr val="tx1"/>
                </a:solidFill>
                <a:effectLst/>
                <a:latin typeface="+mn-lt"/>
                <a:ea typeface="+mn-ea"/>
                <a:cs typeface="+mn-cs"/>
              </a:rPr>
              <a:t>quantity</a:t>
            </a:r>
            <a:r>
              <a:rPr lang="en-US" sz="1200" kern="1200" dirty="0" smtClean="0">
                <a:solidFill>
                  <a:schemeClr val="tx1"/>
                </a:solidFill>
                <a:effectLst/>
                <a:latin typeface="+mn-lt"/>
                <a:ea typeface="+mn-ea"/>
                <a:cs typeface="+mn-cs"/>
              </a:rPr>
              <a:t> of the contacts between people, but the </a:t>
            </a:r>
            <a:r>
              <a:rPr lang="en-US" sz="1200" i="1" kern="1200" dirty="0" smtClean="0">
                <a:solidFill>
                  <a:schemeClr val="tx1"/>
                </a:solidFill>
                <a:effectLst/>
                <a:latin typeface="+mn-lt"/>
                <a:ea typeface="+mn-ea"/>
                <a:cs typeface="+mn-cs"/>
              </a:rPr>
              <a:t>quality</a:t>
            </a:r>
            <a:r>
              <a:rPr lang="en-US" sz="1200" kern="1200" dirty="0" smtClean="0">
                <a:solidFill>
                  <a:schemeClr val="tx1"/>
                </a:solidFill>
                <a:effectLst/>
                <a:latin typeface="+mn-lt"/>
                <a:ea typeface="+mn-ea"/>
                <a:cs typeface="+mn-cs"/>
              </a:rPr>
              <a:t> as well. For example, the average black person writes at a level almost one full grade-level higher when writing to a white person than when writing to another black person.”</a:t>
            </a:r>
          </a:p>
        </p:txBody>
      </p:sp>
      <p:sp>
        <p:nvSpPr>
          <p:cNvPr id="4" name="Slide Number Placeholder 3"/>
          <p:cNvSpPr>
            <a:spLocks noGrp="1"/>
          </p:cNvSpPr>
          <p:nvPr>
            <p:ph type="sldNum" sz="quarter" idx="10"/>
          </p:nvPr>
        </p:nvSpPr>
        <p:spPr/>
        <p:txBody>
          <a:bodyPr/>
          <a:lstStyle/>
          <a:p>
            <a:fld id="{DE249098-79FB-2E42-B7B9-0E90481AE2C0}" type="slidenum">
              <a:rPr lang="en-US" smtClean="0"/>
              <a:t>20</a:t>
            </a:fld>
            <a:endParaRPr lang="en-US"/>
          </a:p>
        </p:txBody>
      </p:sp>
    </p:spTree>
    <p:extLst>
      <p:ext uri="{BB962C8B-B14F-4D97-AF65-F5344CB8AC3E}">
        <p14:creationId xmlns:p14="http://schemas.microsoft.com/office/powerpoint/2010/main" val="4228357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baseline="0" dirty="0" smtClean="0"/>
              <a:t>But recall Creswell piece</a:t>
            </a:r>
            <a:r>
              <a:rPr lang="en-US" b="0" baseline="0" dirty="0" smtClean="0"/>
              <a:t>…’qualitative approaches’ are not defined simply by </a:t>
            </a:r>
            <a:r>
              <a:rPr lang="en-US" b="0" baseline="0" dirty="0" smtClean="0"/>
              <a:t>methods.</a:t>
            </a:r>
          </a:p>
          <a:p>
            <a:pPr marL="0" indent="0">
              <a:buNone/>
            </a:pPr>
            <a:r>
              <a:rPr lang="en-US" b="0" baseline="0" dirty="0" smtClean="0"/>
              <a:t>Also </a:t>
            </a:r>
            <a:r>
              <a:rPr lang="en-US" b="0" baseline="0" dirty="0" smtClean="0"/>
              <a:t>‘knowledge claims’ and ‘strategies </a:t>
            </a:r>
            <a:r>
              <a:rPr lang="en-US" b="0" baseline="0" dirty="0" smtClean="0"/>
              <a:t>of </a:t>
            </a:r>
            <a:r>
              <a:rPr lang="en-US" b="0" baseline="0" dirty="0" smtClean="0"/>
              <a:t>inquiry’</a:t>
            </a:r>
            <a:endParaRPr lang="en-US" b="0"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2</a:t>
            </a:fld>
            <a:endParaRPr lang="en-US"/>
          </a:p>
        </p:txBody>
      </p:sp>
    </p:spTree>
    <p:extLst>
      <p:ext uri="{BB962C8B-B14F-4D97-AF65-F5344CB8AC3E}">
        <p14:creationId xmlns:p14="http://schemas.microsoft.com/office/powerpoint/2010/main" val="670284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web.archive.org</a:t>
            </a:r>
            <a:r>
              <a:rPr lang="en-US" dirty="0" smtClean="0"/>
              <a:t>/web/20110327024741/</a:t>
            </a:r>
          </a:p>
          <a:p>
            <a:r>
              <a:rPr lang="en-US" dirty="0" smtClean="0"/>
              <a:t>http://</a:t>
            </a:r>
            <a:r>
              <a:rPr lang="en-US" dirty="0" err="1" smtClean="0"/>
              <a:t>blog.okcupid.com</a:t>
            </a:r>
            <a:r>
              <a:rPr lang="en-US" dirty="0" smtClean="0"/>
              <a:t>/</a:t>
            </a:r>
          </a:p>
          <a:p>
            <a:endParaRPr lang="en-US" dirty="0" smtClean="0"/>
          </a:p>
          <a:p>
            <a:r>
              <a:rPr lang="en-US" dirty="0" smtClean="0"/>
              <a:t>“</a:t>
            </a:r>
            <a:r>
              <a:rPr lang="en-US" sz="1200" kern="1200" dirty="0" smtClean="0">
                <a:solidFill>
                  <a:schemeClr val="tx1"/>
                </a:solidFill>
                <a:effectLst/>
                <a:latin typeface="+mn-lt"/>
                <a:ea typeface="+mn-ea"/>
                <a:cs typeface="+mn-cs"/>
              </a:rPr>
              <a:t>But ‘big data’ is still just as prone to misinterpretation as other kinds of captured data</a:t>
            </a:r>
            <a:r>
              <a:rPr lang="en-US" sz="1200" i="1" kern="1200" dirty="0" smtClean="0">
                <a:solidFill>
                  <a:schemeClr val="tx1"/>
                </a:solidFill>
                <a:effectLst/>
                <a:latin typeface="+mn-lt"/>
                <a:ea typeface="+mn-ea"/>
                <a:cs typeface="+mn-cs"/>
              </a:rPr>
              <a:t>.”</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Dubious claim from the piece: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It seems that generally, people of all races write </a:t>
            </a:r>
            <a:r>
              <a:rPr lang="en-US" sz="1200" b="1" kern="1200" dirty="0" smtClean="0">
                <a:solidFill>
                  <a:schemeClr val="tx1"/>
                </a:solidFill>
                <a:effectLst/>
                <a:latin typeface="+mn-lt"/>
                <a:ea typeface="+mn-ea"/>
                <a:cs typeface="+mn-cs"/>
              </a:rPr>
              <a:t>down</a:t>
            </a:r>
            <a:r>
              <a:rPr lang="en-US" sz="1200" kern="1200" dirty="0" smtClean="0">
                <a:solidFill>
                  <a:schemeClr val="tx1"/>
                </a:solidFill>
                <a:effectLst/>
                <a:latin typeface="+mn-lt"/>
                <a:ea typeface="+mn-ea"/>
                <a:cs typeface="+mn-cs"/>
              </a:rPr>
              <a:t> to blacks and Latinos and </a:t>
            </a:r>
            <a:r>
              <a:rPr lang="en-US" sz="1200" b="1" kern="1200" dirty="0" smtClean="0">
                <a:solidFill>
                  <a:schemeClr val="tx1"/>
                </a:solidFill>
                <a:effectLst/>
                <a:latin typeface="+mn-lt"/>
                <a:ea typeface="+mn-ea"/>
                <a:cs typeface="+mn-cs"/>
              </a:rPr>
              <a:t>up </a:t>
            </a:r>
            <a:r>
              <a:rPr lang="en-US" sz="1200" kern="1200" dirty="0" smtClean="0">
                <a:solidFill>
                  <a:schemeClr val="tx1"/>
                </a:solidFill>
                <a:effectLst/>
                <a:latin typeface="+mn-lt"/>
                <a:ea typeface="+mn-ea"/>
                <a:cs typeface="+mn-cs"/>
              </a:rPr>
              <a:t>to Asians and whites. This is a pretty crazy result: proof that race not only affects the </a:t>
            </a:r>
            <a:r>
              <a:rPr lang="en-US" sz="1200" i="1" kern="1200" dirty="0" smtClean="0">
                <a:solidFill>
                  <a:schemeClr val="tx1"/>
                </a:solidFill>
                <a:effectLst/>
                <a:latin typeface="+mn-lt"/>
                <a:ea typeface="+mn-ea"/>
                <a:cs typeface="+mn-cs"/>
              </a:rPr>
              <a:t>quantity</a:t>
            </a:r>
            <a:r>
              <a:rPr lang="en-US" sz="1200" kern="1200" dirty="0" smtClean="0">
                <a:solidFill>
                  <a:schemeClr val="tx1"/>
                </a:solidFill>
                <a:effectLst/>
                <a:latin typeface="+mn-lt"/>
                <a:ea typeface="+mn-ea"/>
                <a:cs typeface="+mn-cs"/>
              </a:rPr>
              <a:t> of the contacts between people, but the </a:t>
            </a:r>
            <a:r>
              <a:rPr lang="en-US" sz="1200" i="1" kern="1200" dirty="0" smtClean="0">
                <a:solidFill>
                  <a:schemeClr val="tx1"/>
                </a:solidFill>
                <a:effectLst/>
                <a:latin typeface="+mn-lt"/>
                <a:ea typeface="+mn-ea"/>
                <a:cs typeface="+mn-cs"/>
              </a:rPr>
              <a:t>quality</a:t>
            </a:r>
            <a:r>
              <a:rPr lang="en-US" sz="1200" kern="1200" dirty="0" smtClean="0">
                <a:solidFill>
                  <a:schemeClr val="tx1"/>
                </a:solidFill>
                <a:effectLst/>
                <a:latin typeface="+mn-lt"/>
                <a:ea typeface="+mn-ea"/>
                <a:cs typeface="+mn-cs"/>
              </a:rPr>
              <a:t> as well. For example, the average black person writes at a level almost one full grade-level higher when writing to a white person than when writing to another black person.”</a:t>
            </a:r>
          </a:p>
        </p:txBody>
      </p:sp>
      <p:sp>
        <p:nvSpPr>
          <p:cNvPr id="4" name="Slide Number Placeholder 3"/>
          <p:cNvSpPr>
            <a:spLocks noGrp="1"/>
          </p:cNvSpPr>
          <p:nvPr>
            <p:ph type="sldNum" sz="quarter" idx="10"/>
          </p:nvPr>
        </p:nvSpPr>
        <p:spPr/>
        <p:txBody>
          <a:bodyPr/>
          <a:lstStyle/>
          <a:p>
            <a:fld id="{DE249098-79FB-2E42-B7B9-0E90481AE2C0}" type="slidenum">
              <a:rPr lang="en-US" smtClean="0"/>
              <a:t>21</a:t>
            </a:fld>
            <a:endParaRPr lang="en-US"/>
          </a:p>
        </p:txBody>
      </p:sp>
    </p:spTree>
    <p:extLst>
      <p:ext uri="{BB962C8B-B14F-4D97-AF65-F5344CB8AC3E}">
        <p14:creationId xmlns:p14="http://schemas.microsoft.com/office/powerpoint/2010/main" val="4228357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baseline="0" dirty="0" smtClean="0"/>
              <a:t>Population generalizability is but one way of talking about and thinking about generalizability.  We can also think about generalizing to theory.  Abstractions can be drawn from small samples, from the atypical to build, refine or critique theory.</a:t>
            </a:r>
          </a:p>
          <a:p>
            <a:pPr marL="0" indent="0">
              <a:buNone/>
            </a:pPr>
            <a:endParaRPr lang="en-US" b="0" baseline="0" dirty="0" smtClean="0"/>
          </a:p>
          <a:p>
            <a:pPr marL="0" indent="0">
              <a:buNone/>
            </a:pPr>
            <a:r>
              <a:rPr lang="en-US" b="0" baseline="0" dirty="0" smtClean="0"/>
              <a:t>Some research is about identifying what is typical, some research is not.</a:t>
            </a:r>
          </a:p>
          <a:p>
            <a:pPr marL="0" indent="0">
              <a:buNone/>
            </a:pPr>
            <a:endParaRPr lang="en-US" b="0" baseline="0" dirty="0" smtClean="0"/>
          </a:p>
          <a:p>
            <a:pPr marL="0" indent="0">
              <a:buNone/>
            </a:pPr>
            <a:r>
              <a:rPr lang="en-US" b="0" baseline="0" dirty="0" smtClean="0"/>
              <a:t>Interview transcripts, ethnographic field notes </a:t>
            </a:r>
            <a:r>
              <a:rPr lang="en-US" b="1" baseline="0" dirty="0" smtClean="0"/>
              <a:t>are data</a:t>
            </a:r>
            <a:r>
              <a:rPr lang="en-US" b="0" baseline="0" dirty="0" smtClean="0"/>
              <a:t>.  Data does not equal numbers.</a:t>
            </a:r>
          </a:p>
          <a:p>
            <a:pPr marL="0" indent="0">
              <a:buNone/>
            </a:pPr>
            <a:endParaRPr lang="en-US" b="0" baseline="0" dirty="0" smtClean="0"/>
          </a:p>
          <a:p>
            <a:pPr marL="0" indent="0">
              <a:buNone/>
            </a:pPr>
            <a:r>
              <a:rPr lang="en-US" b="0" baseline="0" dirty="0" smtClean="0"/>
              <a:t>Lacks rigor?  How are we defining rigor?</a:t>
            </a:r>
          </a:p>
        </p:txBody>
      </p:sp>
      <p:sp>
        <p:nvSpPr>
          <p:cNvPr id="4" name="Slide Number Placeholder 3"/>
          <p:cNvSpPr>
            <a:spLocks noGrp="1"/>
          </p:cNvSpPr>
          <p:nvPr>
            <p:ph type="sldNum" sz="quarter" idx="10"/>
          </p:nvPr>
        </p:nvSpPr>
        <p:spPr/>
        <p:txBody>
          <a:bodyPr/>
          <a:lstStyle/>
          <a:p>
            <a:fld id="{5F80220F-95A0-5542-B700-1E9BC47016CF}" type="slidenum">
              <a:rPr lang="en-US" smtClean="0"/>
              <a:t>3</a:t>
            </a:fld>
            <a:endParaRPr lang="en-US"/>
          </a:p>
        </p:txBody>
      </p:sp>
    </p:spTree>
    <p:extLst>
      <p:ext uri="{BB962C8B-B14F-4D97-AF65-F5344CB8AC3E}">
        <p14:creationId xmlns:p14="http://schemas.microsoft.com/office/powerpoint/2010/main" val="670284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should evaluate qualitative research by criteria that match with these points of emphasis these priorities.</a:t>
            </a:r>
          </a:p>
          <a:p>
            <a:r>
              <a:rPr lang="en-US" baseline="0" dirty="0" smtClean="0"/>
              <a:t>Not hold it to criteria from other research traditions.</a:t>
            </a:r>
          </a:p>
          <a:p>
            <a:r>
              <a:rPr lang="en-US" baseline="0" dirty="0" smtClean="0"/>
              <a:t>So let’s talk about these priorities, what they demand, and what trade-offs are involved</a:t>
            </a:r>
            <a:r>
              <a:rPr lang="en-US" baseline="0" dirty="0" smtClean="0"/>
              <a:t>.</a:t>
            </a:r>
          </a:p>
          <a:p>
            <a:endParaRPr lang="en-US" baseline="0" dirty="0" smtClean="0"/>
          </a:p>
          <a:p>
            <a:r>
              <a:rPr lang="en-US" baseline="0" dirty="0" smtClean="0"/>
              <a:t>Trade offs of ‘naturalistic observation’: </a:t>
            </a:r>
            <a:r>
              <a:rPr lang="en-US" sz="1200" kern="1200" dirty="0" smtClean="0">
                <a:solidFill>
                  <a:schemeClr val="tx1"/>
                </a:solidFill>
                <a:effectLst/>
                <a:latin typeface="+mn-lt"/>
                <a:ea typeface="+mn-ea"/>
                <a:cs typeface="+mn-cs"/>
              </a:rPr>
              <a:t> </a:t>
            </a:r>
          </a:p>
          <a:p>
            <a:pPr marL="228600" indent="-228600">
              <a:buAutoNum type="arabicParenBoth"/>
            </a:pPr>
            <a:r>
              <a:rPr lang="en-US" sz="1200" kern="1200" dirty="0" smtClean="0">
                <a:solidFill>
                  <a:schemeClr val="tx1"/>
                </a:solidFill>
                <a:effectLst/>
                <a:latin typeface="+mn-lt"/>
                <a:ea typeface="+mn-ea"/>
                <a:cs typeface="+mn-cs"/>
              </a:rPr>
              <a:t>lack of control over variables (as you would get in experimentation), (2) to get that close you have to be there which means you as a researcher can potentially disrupt, distort (sometimes that is actually very illuminating – people will explain the taken for granted to a stranger an outsider). </a:t>
            </a:r>
          </a:p>
          <a:p>
            <a:pPr marL="228600" indent="-228600">
              <a:buAutoNum type="arabicParenBoth"/>
            </a:pPr>
            <a:endParaRPr lang="en-US" sz="1200" kern="1200" dirty="0" smtClean="0">
              <a:solidFill>
                <a:schemeClr val="tx1"/>
              </a:solidFill>
              <a:effectLst/>
              <a:latin typeface="+mn-lt"/>
              <a:ea typeface="+mn-ea"/>
              <a:cs typeface="+mn-cs"/>
            </a:endParaRPr>
          </a:p>
          <a:p>
            <a:pPr marL="0" indent="0">
              <a:buNone/>
            </a:pPr>
            <a:r>
              <a:rPr lang="en-US" sz="1200" kern="1200" dirty="0" smtClean="0">
                <a:solidFill>
                  <a:schemeClr val="tx1"/>
                </a:solidFill>
                <a:effectLst/>
                <a:latin typeface="+mn-lt"/>
                <a:ea typeface="+mn-ea"/>
                <a:cs typeface="+mn-cs"/>
              </a:rPr>
              <a:t>Trade offs of dealing</a:t>
            </a:r>
            <a:r>
              <a:rPr lang="en-US" sz="1200" kern="1200" baseline="0" dirty="0" smtClean="0">
                <a:solidFill>
                  <a:schemeClr val="tx1"/>
                </a:solidFill>
                <a:effectLst/>
                <a:latin typeface="+mn-lt"/>
                <a:ea typeface="+mn-ea"/>
                <a:cs typeface="+mn-cs"/>
              </a:rPr>
              <a:t> with ‘subjective meanings of research subjects’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unavoidably face the limits of human communication and of ever knowing what is in someone’s mind.…also the flexibility of techniques required to invite that kind of self-expression creates some difficulty in doing comparisons – apples to oranges.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Trade</a:t>
            </a:r>
            <a:r>
              <a:rPr lang="en-US" sz="1200" kern="1200" baseline="0" dirty="0" smtClean="0">
                <a:solidFill>
                  <a:schemeClr val="tx1"/>
                </a:solidFill>
                <a:effectLst/>
                <a:latin typeface="+mn-lt"/>
                <a:ea typeface="+mn-ea"/>
                <a:cs typeface="+mn-cs"/>
              </a:rPr>
              <a:t> offs of doing ‘inductive analysis’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 oriented to establishing causality, not well suited to generating precise measures of magnitude or distribution of a phenomenon</a:t>
            </a:r>
            <a:r>
              <a:rPr lang="en-US" dirty="0" smtClean="0">
                <a:effectLst/>
              </a:rPr>
              <a:t> </a:t>
            </a:r>
            <a:endParaRPr lang="en-US" sz="1200" kern="1200" dirty="0" smtClean="0">
              <a:solidFill>
                <a:schemeClr val="tx1"/>
              </a:solidFill>
              <a:effectLst/>
              <a:latin typeface="+mn-lt"/>
              <a:ea typeface="+mn-ea"/>
              <a:cs typeface="+mn-cs"/>
            </a:endParaRPr>
          </a:p>
          <a:p>
            <a:pPr marL="0" indent="0">
              <a:buNone/>
            </a:pP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4</a:t>
            </a:fld>
            <a:endParaRPr lang="en-US"/>
          </a:p>
        </p:txBody>
      </p:sp>
    </p:spTree>
    <p:extLst>
      <p:ext uri="{BB962C8B-B14F-4D97-AF65-F5344CB8AC3E}">
        <p14:creationId xmlns:p14="http://schemas.microsoft.com/office/powerpoint/2010/main" val="67028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5</a:t>
            </a:fld>
            <a:endParaRPr lang="en-US"/>
          </a:p>
        </p:txBody>
      </p:sp>
    </p:spTree>
    <p:extLst>
      <p:ext uri="{BB962C8B-B14F-4D97-AF65-F5344CB8AC3E}">
        <p14:creationId xmlns:p14="http://schemas.microsoft.com/office/powerpoint/2010/main" val="67028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0C33F67-79E9-334A-8DE7-A1D3A3517DFD}" type="slidenum">
              <a:rPr lang="en-US">
                <a:latin typeface="Calibri" charset="0"/>
              </a:rPr>
              <a:pPr eaLnBrk="1" hangingPunct="1"/>
              <a:t>6</a:t>
            </a:fld>
            <a:endParaRPr lang="en-US">
              <a:latin typeface="Calibri"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r>
              <a:rPr lang="en-US" dirty="0" smtClean="0">
                <a:latin typeface="Calibri" charset="0"/>
              </a:rPr>
              <a:t>How these priorities of</a:t>
            </a:r>
            <a:r>
              <a:rPr lang="en-US" baseline="0" dirty="0" smtClean="0">
                <a:latin typeface="Calibri" charset="0"/>
              </a:rPr>
              <a:t> qualitative research are translated into value within product and marketing research</a:t>
            </a:r>
          </a:p>
          <a:p>
            <a:pPr eaLnBrk="1" hangingPunct="1"/>
            <a:endParaRPr lang="en-US" baseline="0" dirty="0" smtClean="0">
              <a:latin typeface="Calibri" charset="0"/>
            </a:endParaRPr>
          </a:p>
          <a:p>
            <a:pPr eaLnBrk="1" hangingPunct="1"/>
            <a:r>
              <a:rPr lang="en-US" dirty="0" smtClean="0">
                <a:latin typeface="Calibri" charset="0"/>
              </a:rPr>
              <a:t>http://</a:t>
            </a:r>
            <a:r>
              <a:rPr lang="en-US" dirty="0" err="1" smtClean="0">
                <a:latin typeface="Calibri" charset="0"/>
              </a:rPr>
              <a:t>www.businessweek.com</a:t>
            </a:r>
            <a:r>
              <a:rPr lang="en-US" dirty="0" smtClean="0">
                <a:latin typeface="Calibri" charset="0"/>
              </a:rPr>
              <a:t>/stories/2005-11-13/shoot-the-focus-group</a:t>
            </a:r>
            <a:endParaRPr lang="en-US" dirty="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charset="0"/>
              </a:rPr>
              <a:t>How these priorities of</a:t>
            </a:r>
            <a:r>
              <a:rPr lang="en-US" baseline="0" dirty="0" smtClean="0">
                <a:latin typeface="Calibri" charset="0"/>
              </a:rPr>
              <a:t> qualitative research are translated into value within product and marketing research</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cap="small"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cap="small" dirty="0" smtClean="0">
                <a:solidFill>
                  <a:schemeClr val="tx1"/>
                </a:solidFill>
                <a:effectLst/>
                <a:latin typeface="+mn-lt"/>
                <a:ea typeface="+mn-ea"/>
                <a:cs typeface="+mn-cs"/>
              </a:rPr>
              <a:t>http</a:t>
            </a:r>
            <a:r>
              <a:rPr lang="en-US" sz="1200" kern="1200" cap="small" dirty="0" smtClean="0">
                <a:solidFill>
                  <a:schemeClr val="tx1"/>
                </a:solidFill>
                <a:effectLst/>
                <a:latin typeface="+mn-lt"/>
                <a:ea typeface="+mn-ea"/>
                <a:cs typeface="+mn-cs"/>
              </a:rPr>
              <a:t>://</a:t>
            </a:r>
            <a:r>
              <a:rPr lang="en-US" sz="1200" kern="1200" cap="small" dirty="0" err="1" smtClean="0">
                <a:solidFill>
                  <a:schemeClr val="tx1"/>
                </a:solidFill>
                <a:effectLst/>
                <a:latin typeface="+mn-lt"/>
                <a:ea typeface="+mn-ea"/>
                <a:cs typeface="+mn-cs"/>
              </a:rPr>
              <a:t>www.theatlantic.com</a:t>
            </a:r>
            <a:r>
              <a:rPr lang="en-US" sz="1200" kern="1200" cap="small" dirty="0" smtClean="0">
                <a:solidFill>
                  <a:schemeClr val="tx1"/>
                </a:solidFill>
                <a:effectLst/>
                <a:latin typeface="+mn-lt"/>
                <a:ea typeface="+mn-ea"/>
                <a:cs typeface="+mn-cs"/>
              </a:rPr>
              <a:t>/magazine/archive/2013/03/anthropology-</a:t>
            </a:r>
            <a:r>
              <a:rPr lang="en-US" sz="1200" kern="1200" cap="small" dirty="0" err="1" smtClean="0">
                <a:solidFill>
                  <a:schemeClr val="tx1"/>
                </a:solidFill>
                <a:effectLst/>
                <a:latin typeface="+mn-lt"/>
                <a:ea typeface="+mn-ea"/>
                <a:cs typeface="+mn-cs"/>
              </a:rPr>
              <a:t>inc</a:t>
            </a:r>
            <a:r>
              <a:rPr lang="en-US" sz="1200" kern="1200" cap="small" dirty="0" smtClean="0">
                <a:solidFill>
                  <a:schemeClr val="tx1"/>
                </a:solidFill>
                <a:effectLst/>
                <a:latin typeface="+mn-lt"/>
                <a:ea typeface="+mn-ea"/>
                <a:cs typeface="+mn-cs"/>
              </a:rPr>
              <a:t>/309218/</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cap="small"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cap="small" dirty="0" smtClean="0">
                <a:solidFill>
                  <a:schemeClr val="tx1"/>
                </a:solidFill>
                <a:effectLst/>
                <a:latin typeface="+mn-lt"/>
                <a:ea typeface="+mn-ea"/>
                <a:cs typeface="+mn-cs"/>
              </a:rPr>
              <a:t>“The corporate anthropology that </a:t>
            </a:r>
            <a:r>
              <a:rPr lang="en-US" sz="1200" kern="1200" dirty="0" err="1" smtClean="0">
                <a:solidFill>
                  <a:schemeClr val="tx1"/>
                </a:solidFill>
                <a:effectLst/>
                <a:latin typeface="+mn-lt"/>
                <a:ea typeface="+mn-ea"/>
                <a:cs typeface="+mn-cs"/>
              </a:rPr>
              <a:t>ReD</a:t>
            </a:r>
            <a:r>
              <a:rPr lang="en-US" sz="1200" kern="1200" dirty="0" smtClean="0">
                <a:solidFill>
                  <a:schemeClr val="tx1"/>
                </a:solidFill>
                <a:effectLst/>
                <a:latin typeface="+mn-lt"/>
                <a:ea typeface="+mn-ea"/>
                <a:cs typeface="+mn-cs"/>
              </a:rPr>
              <a:t> and a few others are pioneering is the most intense form of market research yet devised, a set of techniques that make surveys and dinnertime </a:t>
            </a:r>
            <a:r>
              <a:rPr lang="en-US" sz="1200" kern="1200" dirty="0" err="1" smtClean="0">
                <a:solidFill>
                  <a:schemeClr val="tx1"/>
                </a:solidFill>
                <a:effectLst/>
                <a:latin typeface="+mn-lt"/>
                <a:ea typeface="+mn-ea"/>
                <a:cs typeface="+mn-cs"/>
              </a:rPr>
              <a:t>robo</a:t>
            </a:r>
            <a:r>
              <a:rPr lang="en-US" sz="1200" kern="1200" dirty="0" smtClean="0">
                <a:solidFill>
                  <a:schemeClr val="tx1"/>
                </a:solidFill>
                <a:effectLst/>
                <a:latin typeface="+mn-lt"/>
                <a:ea typeface="+mn-ea"/>
                <a:cs typeface="+mn-cs"/>
              </a:rPr>
              <a:t>-calls (“This will take only 10 minutes of your time”) seem superficial by comparison.”</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McKinseys</a:t>
            </a:r>
            <a:r>
              <a:rPr lang="en-US" sz="1200" kern="1200" dirty="0" smtClean="0">
                <a:solidFill>
                  <a:schemeClr val="tx1"/>
                </a:solidFill>
                <a:effectLst/>
                <a:latin typeface="+mn-lt"/>
                <a:ea typeface="+mn-ea"/>
                <a:cs typeface="+mn-cs"/>
              </a:rPr>
              <a:t> and BCGs of the world will bring you heavy data. And I think those guys sometimes lack the human factor. What </a:t>
            </a:r>
            <a:r>
              <a:rPr lang="en-US" sz="1200" kern="1200" dirty="0" err="1" smtClean="0">
                <a:solidFill>
                  <a:schemeClr val="tx1"/>
                </a:solidFill>
                <a:effectLst/>
                <a:latin typeface="+mn-lt"/>
                <a:ea typeface="+mn-ea"/>
                <a:cs typeface="+mn-cs"/>
              </a:rPr>
              <a:t>ReD</a:t>
            </a:r>
            <a:r>
              <a:rPr lang="en-US" sz="1200" kern="1200" dirty="0" smtClean="0">
                <a:solidFill>
                  <a:schemeClr val="tx1"/>
                </a:solidFill>
                <a:effectLst/>
                <a:latin typeface="+mn-lt"/>
                <a:ea typeface="+mn-ea"/>
                <a:cs typeface="+mn-cs"/>
              </a:rPr>
              <a:t> brings is a deep understanding of consumers and the dynamics you find in a society.” That means finding out </a:t>
            </a:r>
            <a:r>
              <a:rPr lang="en-US" sz="1200" b="1" kern="1200" dirty="0" smtClean="0">
                <a:solidFill>
                  <a:schemeClr val="tx1"/>
                </a:solidFill>
                <a:effectLst/>
                <a:latin typeface="+mn-lt"/>
                <a:ea typeface="+mn-ea"/>
                <a:cs typeface="+mn-cs"/>
              </a:rPr>
              <a:t>not only what consumers </a:t>
            </a:r>
            <a:r>
              <a:rPr lang="en-US" sz="1200" b="1" i="1" kern="1200" dirty="0" smtClean="0">
                <a:solidFill>
                  <a:schemeClr val="tx1"/>
                </a:solidFill>
                <a:effectLst/>
                <a:latin typeface="+mn-lt"/>
                <a:ea typeface="+mn-ea"/>
                <a:cs typeface="+mn-cs"/>
              </a:rPr>
              <a:t>say</a:t>
            </a:r>
            <a:r>
              <a:rPr lang="en-US" sz="1200" b="1" kern="1200" dirty="0" smtClean="0">
                <a:solidFill>
                  <a:schemeClr val="tx1"/>
                </a:solidFill>
                <a:effectLst/>
                <a:latin typeface="+mn-lt"/>
                <a:ea typeface="+mn-ea"/>
                <a:cs typeface="+mn-cs"/>
              </a:rPr>
              <a:t> they want </a:t>
            </a:r>
            <a:r>
              <a:rPr lang="en-US" sz="1200" kern="1200" dirty="0" smtClean="0">
                <a:solidFill>
                  <a:schemeClr val="tx1"/>
                </a:solidFill>
                <a:effectLst/>
                <a:latin typeface="+mn-lt"/>
                <a:ea typeface="+mn-ea"/>
                <a:cs typeface="+mn-cs"/>
              </a:rPr>
              <a:t>in a liquor, but also </a:t>
            </a:r>
            <a:r>
              <a:rPr lang="en-US" sz="1200" b="1" kern="1200" dirty="0" smtClean="0">
                <a:solidFill>
                  <a:schemeClr val="tx1"/>
                </a:solidFill>
                <a:effectLst/>
                <a:latin typeface="+mn-lt"/>
                <a:ea typeface="+mn-ea"/>
                <a:cs typeface="+mn-cs"/>
              </a:rPr>
              <a:t>what their actions reveal</a:t>
            </a:r>
            <a:r>
              <a:rPr lang="en-US" sz="1200" kern="1200" dirty="0" smtClean="0">
                <a:solidFill>
                  <a:schemeClr val="tx1"/>
                </a:solidFill>
                <a:effectLst/>
                <a:latin typeface="+mn-lt"/>
                <a:ea typeface="+mn-ea"/>
                <a:cs typeface="+mn-cs"/>
              </a:rPr>
              <a:t> about the social effect they crave from bringing it to a party.”</a:t>
            </a:r>
          </a:p>
        </p:txBody>
      </p:sp>
      <p:sp>
        <p:nvSpPr>
          <p:cNvPr id="4" name="Slide Number Placeholder 3"/>
          <p:cNvSpPr>
            <a:spLocks noGrp="1"/>
          </p:cNvSpPr>
          <p:nvPr>
            <p:ph type="sldNum" sz="quarter" idx="10"/>
          </p:nvPr>
        </p:nvSpPr>
        <p:spPr/>
        <p:txBody>
          <a:bodyPr/>
          <a:lstStyle/>
          <a:p>
            <a:fld id="{5F80220F-95A0-5542-B700-1E9BC47016CF}" type="slidenum">
              <a:rPr lang="en-US" smtClean="0"/>
              <a:t>7</a:t>
            </a:fld>
            <a:endParaRPr lang="en-US"/>
          </a:p>
        </p:txBody>
      </p:sp>
    </p:spTree>
    <p:extLst>
      <p:ext uri="{BB962C8B-B14F-4D97-AF65-F5344CB8AC3E}">
        <p14:creationId xmlns:p14="http://schemas.microsoft.com/office/powerpoint/2010/main" val="1109802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rPr>
              <a:t>If we strip it all down, this is one of the ways </a:t>
            </a:r>
            <a:r>
              <a:rPr lang="en-US" dirty="0" smtClean="0">
                <a:ea typeface="ＭＳ Ｐゴシック" charset="0"/>
              </a:rPr>
              <a:t>in terms</a:t>
            </a:r>
            <a:r>
              <a:rPr lang="en-US" baseline="0" dirty="0" smtClean="0">
                <a:ea typeface="ＭＳ Ｐゴシック" charset="0"/>
              </a:rPr>
              <a:t> of an orderly sequence - </a:t>
            </a:r>
            <a:r>
              <a:rPr lang="en-US" dirty="0" smtClean="0">
                <a:ea typeface="ＭＳ Ｐゴシック" charset="0"/>
              </a:rPr>
              <a:t>we </a:t>
            </a:r>
            <a:r>
              <a:rPr lang="en-US" dirty="0">
                <a:ea typeface="ＭＳ Ｐゴシック" charset="0"/>
              </a:rPr>
              <a:t>are taught (and teach others) to do user research in the traditional, positivist framework.</a:t>
            </a:r>
          </a:p>
          <a:p>
            <a:endParaRPr lang="en-US" dirty="0">
              <a:ea typeface="ＭＳ Ｐゴシック" charset="0"/>
            </a:endParaRPr>
          </a:p>
          <a:p>
            <a:r>
              <a:rPr lang="en-US" dirty="0">
                <a:ea typeface="ＭＳ Ｐゴシック" charset="0"/>
              </a:rPr>
              <a:t>The reality should not prevent us from having a logic to our work, especially when we formulate our HYPOTHESES</a:t>
            </a:r>
            <a:r>
              <a:rPr lang="en-US" dirty="0" smtClean="0">
                <a:ea typeface="ＭＳ Ｐゴシック" charset="0"/>
              </a:rPr>
              <a:t>.</a:t>
            </a:r>
          </a:p>
          <a:p>
            <a:endParaRPr lang="en-US" dirty="0" smtClean="0">
              <a:ea typeface="ＭＳ Ｐゴシック"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A23E9BB-16CF-EF4C-B300-814448EBC1AA}" type="slidenum">
              <a:rPr lang="en-US"/>
              <a:pPr eaLnBrk="1" hangingPunct="1"/>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baseline="0" dirty="0" smtClean="0">
                <a:latin typeface="Calibri" charset="0"/>
              </a:rPr>
              <a:t>Quantitative is less sequential, linear, and orderly than one might presume.</a:t>
            </a:r>
          </a:p>
          <a:p>
            <a:pPr eaLnBrk="1" hangingPunct="1">
              <a:spcBef>
                <a:spcPct val="0"/>
              </a:spcBef>
            </a:pPr>
            <a:r>
              <a:rPr lang="en-US" baseline="0" dirty="0" smtClean="0">
                <a:latin typeface="Calibri" charset="0"/>
              </a:rPr>
              <a:t>Likewise Qualitative Research has an underlying structure guiding such work…not sequential, but iterative</a:t>
            </a: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D795454-27DC-E84F-83FE-02CEB8229CD5}" type="slidenum">
              <a:rPr lang="en-US">
                <a:latin typeface="Calibri" charset="0"/>
              </a:rPr>
              <a:pPr eaLnBrk="1" hangingPunct="1"/>
              <a:t>10</a:t>
            </a:fld>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8D27EB-3674-3841-A971-DCA2211881FE}" type="datetimeFigureOut">
              <a:rPr lang="en-US" smtClean="0"/>
              <a:t>2/21/13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D27EB-3674-3841-A971-DCA2211881FE}" type="datetimeFigureOut">
              <a:rPr lang="en-US" smtClean="0"/>
              <a:t>2/21/13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8D27EB-3674-3841-A971-DCA2211881FE}" type="datetimeFigureOut">
              <a:rPr lang="en-US" smtClean="0"/>
              <a:t>2/21/13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D27EB-3674-3841-A971-DCA2211881FE}" type="datetimeFigureOut">
              <a:rPr lang="en-US" smtClean="0"/>
              <a:t>2/21/13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D27EB-3674-3841-A971-DCA2211881FE}" type="datetimeFigureOut">
              <a:rPr lang="en-US" smtClean="0"/>
              <a:t>2/21/13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8D27EB-3674-3841-A971-DCA2211881FE}" type="datetimeFigureOut">
              <a:rPr lang="en-US" smtClean="0"/>
              <a:t>2/21/13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8D27EB-3674-3841-A971-DCA2211881FE}" type="datetimeFigureOut">
              <a:rPr lang="en-US" smtClean="0"/>
              <a:t>2/21/13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90A9C9-B7D8-BA4F-A2BC-B979BE27E0AD}"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8D27EB-3674-3841-A971-DCA2211881FE}" type="datetimeFigureOut">
              <a:rPr lang="en-US" smtClean="0"/>
              <a:t>2/21/13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D27EB-3674-3841-A971-DCA2211881FE}" type="datetimeFigureOut">
              <a:rPr lang="en-US" smtClean="0"/>
              <a:t>2/21/13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D27EB-3674-3841-A971-DCA2211881FE}" type="datetimeFigureOut">
              <a:rPr lang="en-US" smtClean="0"/>
              <a:t>2/21/13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D27EB-3674-3841-A971-DCA2211881FE}" type="datetimeFigureOut">
              <a:rPr lang="en-US" smtClean="0"/>
              <a:t>2/21/13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E8D27EB-3674-3841-A971-DCA2211881FE}" type="datetimeFigureOut">
              <a:rPr lang="en-US" smtClean="0"/>
              <a:t>2/21/13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890A9C9-B7D8-BA4F-A2BC-B979BE27E0A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Session 12</a:t>
            </a:r>
            <a:endParaRPr lang="en-US" dirty="0"/>
          </a:p>
        </p:txBody>
      </p:sp>
      <p:sp>
        <p:nvSpPr>
          <p:cNvPr id="3" name="Subtitle 2"/>
          <p:cNvSpPr>
            <a:spLocks noGrp="1"/>
          </p:cNvSpPr>
          <p:nvPr>
            <p:ph type="subTitle" idx="1"/>
          </p:nvPr>
        </p:nvSpPr>
        <p:spPr>
          <a:xfrm>
            <a:off x="685800" y="3505200"/>
            <a:ext cx="7848600" cy="1752600"/>
          </a:xfrm>
        </p:spPr>
        <p:txBody>
          <a:bodyPr>
            <a:normAutofit/>
          </a:bodyPr>
          <a:lstStyle/>
          <a:p>
            <a:pPr marL="457200" indent="-457200">
              <a:buAutoNum type="arabicParenBoth"/>
            </a:pPr>
            <a:r>
              <a:rPr lang="en-US" dirty="0" smtClean="0"/>
              <a:t>Qualitative Research: Priorities, Process, Rigor</a:t>
            </a:r>
          </a:p>
          <a:p>
            <a:pPr marL="457200" indent="-457200">
              <a:buFont typeface="Arial" pitchFamily="34" charset="0"/>
              <a:buAutoNum type="arabicParenBoth"/>
            </a:pPr>
            <a:r>
              <a:rPr lang="en-US" dirty="0" smtClean="0"/>
              <a:t>What is Ethnography?</a:t>
            </a:r>
          </a:p>
          <a:p>
            <a:pPr marL="457200" indent="-457200">
              <a:buFont typeface="Arial" pitchFamily="34" charset="0"/>
              <a:buAutoNum type="arabicParenBoth"/>
            </a:pPr>
            <a:r>
              <a:rPr lang="en-US" dirty="0" smtClean="0"/>
              <a:t>Big Data: a debate on </a:t>
            </a:r>
            <a:r>
              <a:rPr lang="en-US" dirty="0" err="1"/>
              <a:t>n</a:t>
            </a:r>
            <a:r>
              <a:rPr lang="en-US" dirty="0" err="1" smtClean="0"/>
              <a:t>oise@ischool</a:t>
            </a:r>
            <a:r>
              <a:rPr lang="en-US" dirty="0" smtClean="0"/>
              <a:t> over </a:t>
            </a:r>
            <a:r>
              <a:rPr lang="en-US" dirty="0" err="1" smtClean="0"/>
              <a:t>OkCupid’s</a:t>
            </a:r>
            <a:r>
              <a:rPr lang="en-US" dirty="0" smtClean="0"/>
              <a:t> analysis of inter-racial dating</a:t>
            </a:r>
            <a:endParaRPr lang="en-US" dirty="0"/>
          </a:p>
        </p:txBody>
      </p:sp>
    </p:spTree>
    <p:extLst>
      <p:ext uri="{BB962C8B-B14F-4D97-AF65-F5344CB8AC3E}">
        <p14:creationId xmlns:p14="http://schemas.microsoft.com/office/powerpoint/2010/main" val="16431326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rot="240000">
            <a:off x="3508375" y="4638675"/>
            <a:ext cx="4967288" cy="2219325"/>
          </a:xfrm>
          <a:prstGeom prst="ellipse">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rot="1560000">
            <a:off x="288925" y="1477963"/>
            <a:ext cx="5486400" cy="3276600"/>
          </a:xfrm>
          <a:prstGeom prst="ellipse">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4" name="Title 1"/>
          <p:cNvSpPr>
            <a:spLocks noGrp="1"/>
          </p:cNvSpPr>
          <p:nvPr>
            <p:ph type="title"/>
          </p:nvPr>
        </p:nvSpPr>
        <p:spPr>
          <a:xfrm>
            <a:off x="457200" y="279400"/>
            <a:ext cx="8229600" cy="990600"/>
          </a:xfrm>
        </p:spPr>
        <p:txBody>
          <a:bodyPr>
            <a:normAutofit/>
          </a:bodyPr>
          <a:lstStyle/>
          <a:p>
            <a:pPr eaLnBrk="1" hangingPunct="1"/>
            <a:r>
              <a:rPr lang="en-US" dirty="0" smtClean="0">
                <a:latin typeface="Franklin Gothic Book" charset="0"/>
              </a:rPr>
              <a:t>Process in Qualitative Research</a:t>
            </a:r>
            <a:endParaRPr lang="en-US" dirty="0">
              <a:latin typeface="Franklin Gothic Book" charset="0"/>
            </a:endParaRPr>
          </a:p>
        </p:txBody>
      </p:sp>
      <p:sp>
        <p:nvSpPr>
          <p:cNvPr id="15365" name="Freeform 22"/>
          <p:cNvSpPr>
            <a:spLocks/>
          </p:cNvSpPr>
          <p:nvPr/>
        </p:nvSpPr>
        <p:spPr bwMode="auto">
          <a:xfrm rot="-293676">
            <a:off x="976313" y="2319338"/>
            <a:ext cx="820737" cy="765175"/>
          </a:xfrm>
          <a:custGeom>
            <a:avLst/>
            <a:gdLst>
              <a:gd name="T0" fmla="*/ 2147483647 w 839"/>
              <a:gd name="T1" fmla="*/ 2147483647 h 726"/>
              <a:gd name="T2" fmla="*/ 2147483647 w 839"/>
              <a:gd name="T3" fmla="*/ 2147483647 h 726"/>
              <a:gd name="T4" fmla="*/ 2147483647 w 839"/>
              <a:gd name="T5" fmla="*/ 0 h 726"/>
              <a:gd name="T6" fmla="*/ 0 60000 65536"/>
              <a:gd name="T7" fmla="*/ 0 60000 65536"/>
              <a:gd name="T8" fmla="*/ 0 60000 65536"/>
              <a:gd name="T9" fmla="*/ 0 w 839"/>
              <a:gd name="T10" fmla="*/ 0 h 726"/>
              <a:gd name="T11" fmla="*/ 839 w 839"/>
              <a:gd name="T12" fmla="*/ 726 h 726"/>
            </a:gdLst>
            <a:ahLst/>
            <a:cxnLst>
              <a:cxn ang="T6">
                <a:pos x="T0" y="T1"/>
              </a:cxn>
              <a:cxn ang="T7">
                <a:pos x="T2" y="T3"/>
              </a:cxn>
              <a:cxn ang="T8">
                <a:pos x="T4" y="T5"/>
              </a:cxn>
            </a:cxnLst>
            <a:rect l="T9" t="T10" r="T11" b="T12"/>
            <a:pathLst>
              <a:path w="839" h="726">
                <a:moveTo>
                  <a:pt x="839" y="726"/>
                </a:moveTo>
                <a:cubicBezTo>
                  <a:pt x="532" y="650"/>
                  <a:pt x="226" y="575"/>
                  <a:pt x="113" y="454"/>
                </a:cubicBezTo>
                <a:cubicBezTo>
                  <a:pt x="0" y="333"/>
                  <a:pt x="79" y="166"/>
                  <a:pt x="159" y="0"/>
                </a:cubicBezTo>
              </a:path>
            </a:pathLst>
          </a:custGeom>
          <a:noFill/>
          <a:ln w="9525">
            <a:solidFill>
              <a:schemeClr val="tx1"/>
            </a:solidFill>
            <a:prstDash val="dash"/>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6" name="Freeform 24"/>
          <p:cNvSpPr>
            <a:spLocks/>
          </p:cNvSpPr>
          <p:nvPr/>
        </p:nvSpPr>
        <p:spPr bwMode="auto">
          <a:xfrm rot="-293676">
            <a:off x="2074863" y="3309938"/>
            <a:ext cx="879475" cy="461962"/>
          </a:xfrm>
          <a:custGeom>
            <a:avLst/>
            <a:gdLst>
              <a:gd name="T0" fmla="*/ 2147483647 w 839"/>
              <a:gd name="T1" fmla="*/ 2147483647 h 726"/>
              <a:gd name="T2" fmla="*/ 2147483647 w 839"/>
              <a:gd name="T3" fmla="*/ 2147483647 h 726"/>
              <a:gd name="T4" fmla="*/ 2147483647 w 839"/>
              <a:gd name="T5" fmla="*/ 0 h 726"/>
              <a:gd name="T6" fmla="*/ 0 60000 65536"/>
              <a:gd name="T7" fmla="*/ 0 60000 65536"/>
              <a:gd name="T8" fmla="*/ 0 60000 65536"/>
              <a:gd name="T9" fmla="*/ 0 w 839"/>
              <a:gd name="T10" fmla="*/ 0 h 726"/>
              <a:gd name="T11" fmla="*/ 839 w 839"/>
              <a:gd name="T12" fmla="*/ 726 h 726"/>
            </a:gdLst>
            <a:ahLst/>
            <a:cxnLst>
              <a:cxn ang="T6">
                <a:pos x="T0" y="T1"/>
              </a:cxn>
              <a:cxn ang="T7">
                <a:pos x="T2" y="T3"/>
              </a:cxn>
              <a:cxn ang="T8">
                <a:pos x="T4" y="T5"/>
              </a:cxn>
            </a:cxnLst>
            <a:rect l="T9" t="T10" r="T11" b="T12"/>
            <a:pathLst>
              <a:path w="839" h="726">
                <a:moveTo>
                  <a:pt x="839" y="726"/>
                </a:moveTo>
                <a:cubicBezTo>
                  <a:pt x="532" y="650"/>
                  <a:pt x="226" y="575"/>
                  <a:pt x="113" y="454"/>
                </a:cubicBezTo>
                <a:cubicBezTo>
                  <a:pt x="0" y="333"/>
                  <a:pt x="79" y="166"/>
                  <a:pt x="159" y="0"/>
                </a:cubicBezTo>
              </a:path>
            </a:pathLst>
          </a:custGeom>
          <a:noFill/>
          <a:ln w="9525">
            <a:solidFill>
              <a:schemeClr val="tx1"/>
            </a:solidFill>
            <a:prstDash val="dash"/>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7" name="Freeform 25"/>
          <p:cNvSpPr>
            <a:spLocks/>
          </p:cNvSpPr>
          <p:nvPr/>
        </p:nvSpPr>
        <p:spPr bwMode="auto">
          <a:xfrm rot="-293676">
            <a:off x="2847975" y="3952875"/>
            <a:ext cx="636588" cy="495300"/>
          </a:xfrm>
          <a:custGeom>
            <a:avLst/>
            <a:gdLst>
              <a:gd name="T0" fmla="*/ 2147483647 w 839"/>
              <a:gd name="T1" fmla="*/ 2147483647 h 726"/>
              <a:gd name="T2" fmla="*/ 2147483647 w 839"/>
              <a:gd name="T3" fmla="*/ 2147483647 h 726"/>
              <a:gd name="T4" fmla="*/ 2147483647 w 839"/>
              <a:gd name="T5" fmla="*/ 0 h 726"/>
              <a:gd name="T6" fmla="*/ 0 60000 65536"/>
              <a:gd name="T7" fmla="*/ 0 60000 65536"/>
              <a:gd name="T8" fmla="*/ 0 60000 65536"/>
              <a:gd name="T9" fmla="*/ 0 w 839"/>
              <a:gd name="T10" fmla="*/ 0 h 726"/>
              <a:gd name="T11" fmla="*/ 839 w 839"/>
              <a:gd name="T12" fmla="*/ 726 h 726"/>
            </a:gdLst>
            <a:ahLst/>
            <a:cxnLst>
              <a:cxn ang="T6">
                <a:pos x="T0" y="T1"/>
              </a:cxn>
              <a:cxn ang="T7">
                <a:pos x="T2" y="T3"/>
              </a:cxn>
              <a:cxn ang="T8">
                <a:pos x="T4" y="T5"/>
              </a:cxn>
            </a:cxnLst>
            <a:rect l="T9" t="T10" r="T11" b="T12"/>
            <a:pathLst>
              <a:path w="839" h="726">
                <a:moveTo>
                  <a:pt x="839" y="726"/>
                </a:moveTo>
                <a:cubicBezTo>
                  <a:pt x="532" y="650"/>
                  <a:pt x="226" y="575"/>
                  <a:pt x="113" y="454"/>
                </a:cubicBezTo>
                <a:cubicBezTo>
                  <a:pt x="0" y="333"/>
                  <a:pt x="79" y="166"/>
                  <a:pt x="159" y="0"/>
                </a:cubicBezTo>
              </a:path>
            </a:pathLst>
          </a:custGeom>
          <a:noFill/>
          <a:ln w="9525">
            <a:solidFill>
              <a:schemeClr val="tx1"/>
            </a:solidFill>
            <a:prstDash val="dash"/>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8" name="Freeform 26"/>
          <p:cNvSpPr>
            <a:spLocks/>
          </p:cNvSpPr>
          <p:nvPr/>
        </p:nvSpPr>
        <p:spPr bwMode="auto">
          <a:xfrm rot="-293676">
            <a:off x="4413250" y="5392738"/>
            <a:ext cx="1841500" cy="857250"/>
          </a:xfrm>
          <a:custGeom>
            <a:avLst/>
            <a:gdLst>
              <a:gd name="T0" fmla="*/ 2147483647 w 839"/>
              <a:gd name="T1" fmla="*/ 2147483647 h 726"/>
              <a:gd name="T2" fmla="*/ 2147483647 w 839"/>
              <a:gd name="T3" fmla="*/ 2147483647 h 726"/>
              <a:gd name="T4" fmla="*/ 2147483647 w 839"/>
              <a:gd name="T5" fmla="*/ 0 h 726"/>
              <a:gd name="T6" fmla="*/ 0 60000 65536"/>
              <a:gd name="T7" fmla="*/ 0 60000 65536"/>
              <a:gd name="T8" fmla="*/ 0 60000 65536"/>
              <a:gd name="T9" fmla="*/ 0 w 839"/>
              <a:gd name="T10" fmla="*/ 0 h 726"/>
              <a:gd name="T11" fmla="*/ 839 w 839"/>
              <a:gd name="T12" fmla="*/ 726 h 726"/>
            </a:gdLst>
            <a:ahLst/>
            <a:cxnLst>
              <a:cxn ang="T6">
                <a:pos x="T0" y="T1"/>
              </a:cxn>
              <a:cxn ang="T7">
                <a:pos x="T2" y="T3"/>
              </a:cxn>
              <a:cxn ang="T8">
                <a:pos x="T4" y="T5"/>
              </a:cxn>
            </a:cxnLst>
            <a:rect l="T9" t="T10" r="T11" b="T12"/>
            <a:pathLst>
              <a:path w="839" h="726">
                <a:moveTo>
                  <a:pt x="839" y="726"/>
                </a:moveTo>
                <a:cubicBezTo>
                  <a:pt x="532" y="650"/>
                  <a:pt x="226" y="575"/>
                  <a:pt x="113" y="454"/>
                </a:cubicBezTo>
                <a:cubicBezTo>
                  <a:pt x="0" y="333"/>
                  <a:pt x="79" y="166"/>
                  <a:pt x="159" y="0"/>
                </a:cubicBezTo>
              </a:path>
            </a:pathLst>
          </a:custGeom>
          <a:noFill/>
          <a:ln w="9525">
            <a:solidFill>
              <a:schemeClr val="tx1"/>
            </a:solidFill>
            <a:prstDash val="dash"/>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9" name="Line 14"/>
          <p:cNvSpPr>
            <a:spLocks noChangeShapeType="1"/>
          </p:cNvSpPr>
          <p:nvPr/>
        </p:nvSpPr>
        <p:spPr bwMode="auto">
          <a:xfrm>
            <a:off x="5518150" y="5484813"/>
            <a:ext cx="792163" cy="503237"/>
          </a:xfrm>
          <a:prstGeom prst="line">
            <a:avLst/>
          </a:prstGeom>
          <a:noFill/>
          <a:ln w="190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5370" name="Line 11"/>
          <p:cNvSpPr>
            <a:spLocks noChangeShapeType="1"/>
          </p:cNvSpPr>
          <p:nvPr/>
        </p:nvSpPr>
        <p:spPr bwMode="auto">
          <a:xfrm>
            <a:off x="2133600" y="2316163"/>
            <a:ext cx="381000" cy="316968"/>
          </a:xfrm>
          <a:prstGeom prst="line">
            <a:avLst/>
          </a:prstGeom>
          <a:noFill/>
          <a:ln w="190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5371" name="Line 13"/>
          <p:cNvSpPr>
            <a:spLocks noChangeShapeType="1"/>
          </p:cNvSpPr>
          <p:nvPr/>
        </p:nvSpPr>
        <p:spPr bwMode="auto">
          <a:xfrm>
            <a:off x="3581400" y="3962400"/>
            <a:ext cx="838200" cy="228600"/>
          </a:xfrm>
          <a:prstGeom prst="line">
            <a:avLst/>
          </a:prstGeom>
          <a:noFill/>
          <a:ln w="190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5372" name="Line 12"/>
          <p:cNvSpPr>
            <a:spLocks noChangeShapeType="1"/>
          </p:cNvSpPr>
          <p:nvPr/>
        </p:nvSpPr>
        <p:spPr bwMode="auto">
          <a:xfrm>
            <a:off x="2972442" y="3279462"/>
            <a:ext cx="685157" cy="225738"/>
          </a:xfrm>
          <a:prstGeom prst="line">
            <a:avLst/>
          </a:prstGeom>
          <a:noFill/>
          <a:ln w="190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5373" name="Text Box 4"/>
          <p:cNvSpPr txBox="1">
            <a:spLocks noChangeArrowheads="1"/>
          </p:cNvSpPr>
          <p:nvPr/>
        </p:nvSpPr>
        <p:spPr bwMode="auto">
          <a:xfrm>
            <a:off x="5928702" y="1787968"/>
            <a:ext cx="261831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20000"/>
              </a:spcBef>
            </a:pPr>
            <a:r>
              <a:rPr lang="en-US" sz="2800" dirty="0" smtClean="0"/>
              <a:t>An Iterative Approach </a:t>
            </a:r>
            <a:br>
              <a:rPr lang="en-US" sz="2800" dirty="0" smtClean="0"/>
            </a:br>
            <a:r>
              <a:rPr lang="en-US" sz="2800" dirty="0" smtClean="0"/>
              <a:t>(Inductive Analysis)</a:t>
            </a:r>
            <a:endParaRPr lang="en-US" sz="2800" dirty="0"/>
          </a:p>
        </p:txBody>
      </p:sp>
      <p:sp>
        <p:nvSpPr>
          <p:cNvPr id="15374" name="Text Box 5"/>
          <p:cNvSpPr txBox="1">
            <a:spLocks noChangeArrowheads="1"/>
          </p:cNvSpPr>
          <p:nvPr/>
        </p:nvSpPr>
        <p:spPr bwMode="auto">
          <a:xfrm>
            <a:off x="838200" y="1524000"/>
            <a:ext cx="2447925" cy="83185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1) research topic/questions</a:t>
            </a:r>
          </a:p>
        </p:txBody>
      </p:sp>
      <p:sp>
        <p:nvSpPr>
          <p:cNvPr id="15375" name="Text Box 6"/>
          <p:cNvSpPr txBox="1">
            <a:spLocks noChangeArrowheads="1"/>
          </p:cNvSpPr>
          <p:nvPr/>
        </p:nvSpPr>
        <p:spPr bwMode="auto">
          <a:xfrm>
            <a:off x="1752600" y="2633131"/>
            <a:ext cx="2447925" cy="646331"/>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2) </a:t>
            </a:r>
            <a:r>
              <a:rPr lang="en-US" dirty="0" smtClean="0"/>
              <a:t>s</a:t>
            </a:r>
            <a:r>
              <a:rPr lang="en-US" altLang="ja-JP" dirty="0" smtClean="0"/>
              <a:t>ampling, site selection</a:t>
            </a:r>
            <a:endParaRPr lang="en-US" altLang="ja-JP" dirty="0"/>
          </a:p>
        </p:txBody>
      </p:sp>
      <p:sp>
        <p:nvSpPr>
          <p:cNvPr id="15376" name="Text Box 7"/>
          <p:cNvSpPr txBox="1">
            <a:spLocks noChangeArrowheads="1"/>
          </p:cNvSpPr>
          <p:nvPr/>
        </p:nvSpPr>
        <p:spPr bwMode="auto">
          <a:xfrm>
            <a:off x="2743200" y="3505200"/>
            <a:ext cx="2447925" cy="466725"/>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3) data gathering</a:t>
            </a:r>
          </a:p>
        </p:txBody>
      </p:sp>
      <p:sp>
        <p:nvSpPr>
          <p:cNvPr id="15377" name="Text Box 8"/>
          <p:cNvSpPr txBox="1">
            <a:spLocks noChangeArrowheads="1"/>
          </p:cNvSpPr>
          <p:nvPr/>
        </p:nvSpPr>
        <p:spPr bwMode="auto">
          <a:xfrm>
            <a:off x="3505200" y="4191000"/>
            <a:ext cx="1524000" cy="369888"/>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4) analysis</a:t>
            </a:r>
          </a:p>
        </p:txBody>
      </p:sp>
      <p:sp>
        <p:nvSpPr>
          <p:cNvPr id="15378" name="Text Box 9"/>
          <p:cNvSpPr txBox="1">
            <a:spLocks noChangeArrowheads="1"/>
          </p:cNvSpPr>
          <p:nvPr/>
        </p:nvSpPr>
        <p:spPr bwMode="auto">
          <a:xfrm>
            <a:off x="5518150" y="5988050"/>
            <a:ext cx="2447925" cy="466725"/>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5) write-up</a:t>
            </a:r>
          </a:p>
        </p:txBody>
      </p:sp>
      <p:sp>
        <p:nvSpPr>
          <p:cNvPr id="15379" name="Text Box 8"/>
          <p:cNvSpPr txBox="1">
            <a:spLocks noChangeArrowheads="1"/>
          </p:cNvSpPr>
          <p:nvPr/>
        </p:nvSpPr>
        <p:spPr bwMode="auto">
          <a:xfrm>
            <a:off x="4724400" y="5181600"/>
            <a:ext cx="2743200" cy="38100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4) more analysis</a:t>
            </a:r>
          </a:p>
        </p:txBody>
      </p:sp>
      <p:sp>
        <p:nvSpPr>
          <p:cNvPr id="15380" name="Line 13"/>
          <p:cNvSpPr>
            <a:spLocks noChangeShapeType="1"/>
          </p:cNvSpPr>
          <p:nvPr/>
        </p:nvSpPr>
        <p:spPr bwMode="auto">
          <a:xfrm>
            <a:off x="4419600" y="4572000"/>
            <a:ext cx="1219200" cy="609600"/>
          </a:xfrm>
          <a:prstGeom prst="line">
            <a:avLst/>
          </a:prstGeom>
          <a:noFill/>
          <a:ln w="190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5381" name="TextBox 22"/>
          <p:cNvSpPr txBox="1">
            <a:spLocks noChangeArrowheads="1"/>
          </p:cNvSpPr>
          <p:nvPr/>
        </p:nvSpPr>
        <p:spPr bwMode="auto">
          <a:xfrm>
            <a:off x="533400" y="36576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t>Field work</a:t>
            </a:r>
          </a:p>
        </p:txBody>
      </p:sp>
      <p:sp>
        <p:nvSpPr>
          <p:cNvPr id="24" name="TextBox 23"/>
          <p:cNvSpPr txBox="1"/>
          <p:nvPr/>
        </p:nvSpPr>
        <p:spPr>
          <a:xfrm>
            <a:off x="2590800" y="5486400"/>
            <a:ext cx="1752600" cy="461665"/>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Bef>
                <a:spcPts val="0"/>
              </a:spcBef>
              <a:spcAft>
                <a:spcPts val="0"/>
              </a:spcAft>
              <a:defRPr/>
            </a:pPr>
            <a:r>
              <a:rPr lang="en-US" sz="2400" b="1" dirty="0">
                <a:ln>
                  <a:prstDash val="solid"/>
                </a:ln>
                <a:latin typeface="+mn-lt"/>
                <a:ea typeface="+mn-ea"/>
                <a:cs typeface="Times New Roman" pitchFamily="18" charset="0"/>
              </a:rPr>
              <a:t>Desk work</a:t>
            </a:r>
          </a:p>
        </p:txBody>
      </p:sp>
    </p:spTree>
    <p:extLst>
      <p:ext uri="{BB962C8B-B14F-4D97-AF65-F5344CB8AC3E}">
        <p14:creationId xmlns:p14="http://schemas.microsoft.com/office/powerpoint/2010/main" val="25176240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Ethnography?</a:t>
            </a:r>
            <a:endParaRPr lang="en-US" dirty="0"/>
          </a:p>
        </p:txBody>
      </p:sp>
      <p:sp>
        <p:nvSpPr>
          <p:cNvPr id="3" name="Text Placeholder 2"/>
          <p:cNvSpPr>
            <a:spLocks noGrp="1"/>
          </p:cNvSpPr>
          <p:nvPr>
            <p:ph type="body" idx="1"/>
          </p:nvPr>
        </p:nvSpPr>
        <p:spPr/>
        <p:txBody>
          <a:bodyPr/>
          <a:lstStyle/>
          <a:p>
            <a:r>
              <a:rPr lang="en-US" dirty="0" smtClean="0"/>
              <a:t>What is it? Where did it come from?</a:t>
            </a:r>
            <a:endParaRPr lang="en-US" dirty="0"/>
          </a:p>
        </p:txBody>
      </p:sp>
    </p:spTree>
    <p:extLst>
      <p:ext uri="{BB962C8B-B14F-4D97-AF65-F5344CB8AC3E}">
        <p14:creationId xmlns:p14="http://schemas.microsoft.com/office/powerpoint/2010/main" val="28886163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657225"/>
            <a:ext cx="7772400" cy="863600"/>
          </a:xfrm>
        </p:spPr>
        <p:txBody>
          <a:bodyPr/>
          <a:lstStyle/>
          <a:p>
            <a:r>
              <a:rPr lang="en-US" dirty="0" smtClean="0"/>
              <a:t>Ethnography</a:t>
            </a:r>
            <a:endParaRPr lang="en-US" dirty="0"/>
          </a:p>
        </p:txBody>
      </p:sp>
      <p:sp>
        <p:nvSpPr>
          <p:cNvPr id="5" name="Rectangle 3"/>
          <p:cNvSpPr txBox="1">
            <a:spLocks noChangeArrowheads="1"/>
          </p:cNvSpPr>
          <p:nvPr/>
        </p:nvSpPr>
        <p:spPr>
          <a:xfrm>
            <a:off x="684213" y="1619250"/>
            <a:ext cx="7920037" cy="4400550"/>
          </a:xfrm>
          <a:prstGeom prst="rect">
            <a:avLst/>
          </a:prstGeom>
        </p:spPr>
        <p:txBody>
          <a:bodyPr vert="horz">
            <a:normAutofit/>
          </a:bodyPr>
          <a:lstStyle/>
          <a:p>
            <a:pPr marL="420624" lvl="0" indent="-384048">
              <a:lnSpc>
                <a:spcPct val="90000"/>
              </a:lnSpc>
              <a:spcBef>
                <a:spcPct val="20000"/>
              </a:spcBef>
              <a:buClr>
                <a:schemeClr val="accent1"/>
              </a:buClr>
              <a:buSzPct val="80000"/>
              <a:buFont typeface="Wingdings 2"/>
              <a:buChar char=""/>
              <a:defRPr/>
            </a:pPr>
            <a:r>
              <a:rPr lang="en-GB" sz="3200" dirty="0" smtClean="0"/>
              <a:t>not a ‘method’ or ‘procedure’ rather a methodological approach: combination of subject matter, epistemology, and practice</a:t>
            </a:r>
          </a:p>
          <a:p>
            <a:pPr marL="36576" lvl="0">
              <a:lnSpc>
                <a:spcPct val="90000"/>
              </a:lnSpc>
              <a:spcBef>
                <a:spcPct val="20000"/>
              </a:spcBef>
              <a:buClr>
                <a:schemeClr val="accent1"/>
              </a:buClr>
              <a:buSzPct val="80000"/>
              <a:defRPr/>
            </a:pPr>
            <a:endParaRPr lang="en-GB" sz="3200" i="1" dirty="0"/>
          </a:p>
          <a:p>
            <a:pPr marL="36576" lvl="0">
              <a:lnSpc>
                <a:spcPct val="90000"/>
              </a:lnSpc>
              <a:spcBef>
                <a:spcPct val="20000"/>
              </a:spcBef>
              <a:buClr>
                <a:schemeClr val="accent1"/>
              </a:buClr>
              <a:buSzPct val="80000"/>
              <a:defRPr/>
            </a:pPr>
            <a:r>
              <a:rPr lang="en-GB" sz="2800" i="1" dirty="0" smtClean="0"/>
              <a:t>ethno </a:t>
            </a:r>
            <a:r>
              <a:rPr lang="en-GB" sz="2800" dirty="0" smtClean="0"/>
              <a:t>[nation]</a:t>
            </a:r>
            <a:r>
              <a:rPr lang="en-GB" sz="2800" i="1" dirty="0" smtClean="0"/>
              <a:t> </a:t>
            </a:r>
            <a:br>
              <a:rPr lang="en-GB" sz="2800" i="1" dirty="0" smtClean="0"/>
            </a:br>
            <a:r>
              <a:rPr lang="en-GB" sz="2800" i="1" dirty="0" smtClean="0"/>
              <a:t>+ </a:t>
            </a:r>
            <a:r>
              <a:rPr lang="en-GB" sz="2800" i="1" dirty="0" err="1" smtClean="0"/>
              <a:t>graphy</a:t>
            </a:r>
            <a:r>
              <a:rPr lang="en-GB" sz="2800" i="1" dirty="0" smtClean="0"/>
              <a:t> </a:t>
            </a:r>
            <a:r>
              <a:rPr lang="en-GB" sz="2800" dirty="0" smtClean="0"/>
              <a:t>[writing]</a:t>
            </a:r>
          </a:p>
        </p:txBody>
      </p:sp>
      <p:pic>
        <p:nvPicPr>
          <p:cNvPr id="6" name="Picture 4" descr="http://www.vanderbilt.edu/AnS/Anthro/Anth206/malinowski2.JPG"/>
          <p:cNvPicPr>
            <a:picLocks noChangeAspect="1" noChangeArrowheads="1"/>
          </p:cNvPicPr>
          <p:nvPr/>
        </p:nvPicPr>
        <p:blipFill>
          <a:blip r:embed="rId3"/>
          <a:srcRect/>
          <a:stretch>
            <a:fillRect/>
          </a:stretch>
        </p:blipFill>
        <p:spPr bwMode="auto">
          <a:xfrm>
            <a:off x="4001371" y="3383772"/>
            <a:ext cx="4279030" cy="2636027"/>
          </a:xfrm>
          <a:prstGeom prst="rect">
            <a:avLst/>
          </a:prstGeom>
          <a:noFill/>
          <a:ln>
            <a:solidFill>
              <a:schemeClr val="tx1"/>
            </a:solidFill>
          </a:ln>
        </p:spPr>
      </p:pic>
    </p:spTree>
    <p:extLst>
      <p:ext uri="{BB962C8B-B14F-4D97-AF65-F5344CB8AC3E}">
        <p14:creationId xmlns:p14="http://schemas.microsoft.com/office/powerpoint/2010/main" val="28452501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657225"/>
            <a:ext cx="7772400" cy="863600"/>
          </a:xfrm>
        </p:spPr>
        <p:txBody>
          <a:bodyPr>
            <a:normAutofit/>
          </a:bodyPr>
          <a:lstStyle/>
          <a:p>
            <a:r>
              <a:rPr lang="en-US" sz="4100">
                <a:latin typeface="Franklin Gothic Book" charset="0"/>
              </a:rPr>
              <a:t>Ethnography – characterized by…</a:t>
            </a:r>
          </a:p>
        </p:txBody>
      </p:sp>
      <p:sp>
        <p:nvSpPr>
          <p:cNvPr id="11267" name="Rectangle 3"/>
          <p:cNvSpPr txBox="1">
            <a:spLocks noChangeArrowheads="1"/>
          </p:cNvSpPr>
          <p:nvPr/>
        </p:nvSpPr>
        <p:spPr bwMode="auto">
          <a:xfrm>
            <a:off x="684213" y="1619250"/>
            <a:ext cx="7920037"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5113" indent="-27305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90000"/>
              </a:lnSpc>
              <a:spcBef>
                <a:spcPct val="20000"/>
              </a:spcBef>
              <a:buClr>
                <a:schemeClr val="accent1"/>
              </a:buClr>
              <a:buSzPct val="90000"/>
              <a:buFont typeface="Wingdings 2" charset="0"/>
              <a:buChar char=""/>
            </a:pPr>
            <a:r>
              <a:rPr lang="en-GB" sz="3200" b="1"/>
              <a:t>subject:</a:t>
            </a:r>
            <a:r>
              <a:rPr lang="en-GB" sz="3200"/>
              <a:t> the </a:t>
            </a:r>
            <a:r>
              <a:rPr lang="en-GB" sz="3200" i="1"/>
              <a:t>holistic</a:t>
            </a:r>
            <a:r>
              <a:rPr lang="en-GB" sz="3200"/>
              <a:t> study of people, culture, societies, social relations, social processes, behaviour </a:t>
            </a:r>
            <a:r>
              <a:rPr lang="en-GB" sz="3200" i="1"/>
              <a:t>in situ</a:t>
            </a:r>
          </a:p>
          <a:p>
            <a:pPr eaLnBrk="1" hangingPunct="1">
              <a:lnSpc>
                <a:spcPct val="90000"/>
              </a:lnSpc>
              <a:spcBef>
                <a:spcPct val="20000"/>
              </a:spcBef>
              <a:buClr>
                <a:schemeClr val="accent1"/>
              </a:buClr>
              <a:buSzPct val="90000"/>
              <a:buFont typeface="Wingdings 2" charset="0"/>
              <a:buChar char=""/>
            </a:pPr>
            <a:r>
              <a:rPr lang="en-GB" sz="3200" b="1"/>
              <a:t>method:</a:t>
            </a:r>
            <a:r>
              <a:rPr lang="en-GB" sz="3200"/>
              <a:t> some component of participant-observation</a:t>
            </a:r>
          </a:p>
          <a:p>
            <a:pPr eaLnBrk="1" hangingPunct="1">
              <a:lnSpc>
                <a:spcPct val="90000"/>
              </a:lnSpc>
              <a:spcBef>
                <a:spcPct val="20000"/>
              </a:spcBef>
              <a:buClr>
                <a:schemeClr val="accent1"/>
              </a:buClr>
              <a:buSzPct val="90000"/>
              <a:buFont typeface="Wingdings 2" charset="0"/>
              <a:buChar char=""/>
            </a:pPr>
            <a:r>
              <a:rPr lang="en-GB" sz="3200" b="1"/>
              <a:t>analysis and writing style: </a:t>
            </a:r>
            <a:r>
              <a:rPr lang="en-GB" sz="3200"/>
              <a:t>inductive analysis, use of ‘thick description’ and narrative, </a:t>
            </a:r>
            <a:r>
              <a:rPr lang="en-GB" sz="3200" i="1"/>
              <a:t>emic</a:t>
            </a:r>
            <a:r>
              <a:rPr lang="en-GB" sz="3200"/>
              <a:t> accounts</a:t>
            </a:r>
            <a:endParaRPr lang="en-GB" sz="2400"/>
          </a:p>
        </p:txBody>
      </p:sp>
    </p:spTree>
    <p:extLst>
      <p:ext uri="{BB962C8B-B14F-4D97-AF65-F5344CB8AC3E}">
        <p14:creationId xmlns:p14="http://schemas.microsoft.com/office/powerpoint/2010/main" val="35439231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657225"/>
            <a:ext cx="7772400" cy="863600"/>
          </a:xfrm>
        </p:spPr>
        <p:txBody>
          <a:bodyPr>
            <a:normAutofit/>
          </a:bodyPr>
          <a:lstStyle/>
          <a:p>
            <a:r>
              <a:rPr lang="en-US" dirty="0" smtClean="0"/>
              <a:t>Ethnography – characterized by…</a:t>
            </a:r>
            <a:endParaRPr lang="en-US" dirty="0"/>
          </a:p>
        </p:txBody>
      </p:sp>
      <p:sp>
        <p:nvSpPr>
          <p:cNvPr id="7" name="Rectangle 3"/>
          <p:cNvSpPr txBox="1">
            <a:spLocks noChangeArrowheads="1"/>
          </p:cNvSpPr>
          <p:nvPr/>
        </p:nvSpPr>
        <p:spPr>
          <a:xfrm>
            <a:off x="464085" y="1619250"/>
            <a:ext cx="4361920" cy="4400550"/>
          </a:xfrm>
          <a:prstGeom prst="rect">
            <a:avLst/>
          </a:prstGeom>
        </p:spPr>
        <p:txBody>
          <a:bodyPr vert="horz">
            <a:normAutofit/>
          </a:bodyPr>
          <a:lstStyle/>
          <a:p>
            <a:pPr marL="265176" indent="-274320">
              <a:lnSpc>
                <a:spcPct val="90000"/>
              </a:lnSpc>
              <a:spcBef>
                <a:spcPct val="20000"/>
              </a:spcBef>
              <a:buClr>
                <a:schemeClr val="accent1"/>
              </a:buClr>
              <a:buSzPct val="90000"/>
              <a:buFont typeface="Wingdings 2"/>
              <a:buChar char=""/>
              <a:defRPr/>
            </a:pPr>
            <a:r>
              <a:rPr lang="en-GB" sz="3200" b="1" dirty="0" smtClean="0"/>
              <a:t>thick description</a:t>
            </a:r>
          </a:p>
          <a:p>
            <a:pPr marL="722376" lvl="1" indent="-274320">
              <a:lnSpc>
                <a:spcPct val="90000"/>
              </a:lnSpc>
              <a:spcBef>
                <a:spcPct val="20000"/>
              </a:spcBef>
              <a:buClr>
                <a:schemeClr val="accent1"/>
              </a:buClr>
              <a:buSzPct val="90000"/>
              <a:buFont typeface="Wingdings 2"/>
              <a:buChar char=""/>
              <a:defRPr/>
            </a:pPr>
            <a:r>
              <a:rPr lang="en-GB" sz="2800" dirty="0" smtClean="0"/>
              <a:t>Keeping intact (holism)</a:t>
            </a:r>
          </a:p>
          <a:p>
            <a:pPr marL="722376" lvl="1" indent="-274320">
              <a:lnSpc>
                <a:spcPct val="90000"/>
              </a:lnSpc>
              <a:spcBef>
                <a:spcPct val="20000"/>
              </a:spcBef>
              <a:buClr>
                <a:schemeClr val="accent1"/>
              </a:buClr>
              <a:buSzPct val="90000"/>
              <a:buFont typeface="Wingdings 2"/>
              <a:buChar char=""/>
              <a:defRPr/>
            </a:pPr>
            <a:r>
              <a:rPr lang="en-GB" sz="2800" dirty="0" smtClean="0"/>
              <a:t>‘You are there’ feeling</a:t>
            </a:r>
          </a:p>
          <a:p>
            <a:pPr marL="722376" lvl="1" indent="-274320">
              <a:lnSpc>
                <a:spcPct val="90000"/>
              </a:lnSpc>
              <a:spcBef>
                <a:spcPct val="20000"/>
              </a:spcBef>
              <a:buClr>
                <a:schemeClr val="accent1"/>
              </a:buClr>
              <a:buSzPct val="90000"/>
              <a:buFont typeface="Wingdings 2"/>
              <a:buChar char=""/>
              <a:defRPr/>
            </a:pPr>
            <a:r>
              <a:rPr lang="en-GB" sz="2800" dirty="0" smtClean="0"/>
              <a:t>Not just </a:t>
            </a:r>
            <a:r>
              <a:rPr lang="en-GB" sz="2800" dirty="0" smtClean="0"/>
              <a:t>observing </a:t>
            </a:r>
            <a:r>
              <a:rPr lang="en-GB" sz="2800" dirty="0" smtClean="0"/>
              <a:t>action, understanding </a:t>
            </a:r>
            <a:r>
              <a:rPr lang="en-GB" sz="2800" i="1" dirty="0" smtClean="0"/>
              <a:t>symbolic</a:t>
            </a:r>
            <a:r>
              <a:rPr lang="en-GB" sz="2800" dirty="0" smtClean="0"/>
              <a:t> action</a:t>
            </a:r>
          </a:p>
        </p:txBody>
      </p:sp>
      <p:sp>
        <p:nvSpPr>
          <p:cNvPr id="2" name="TextBox 1"/>
          <p:cNvSpPr txBox="1"/>
          <p:nvPr/>
        </p:nvSpPr>
        <p:spPr>
          <a:xfrm>
            <a:off x="685800" y="5944275"/>
            <a:ext cx="7789334" cy="584776"/>
          </a:xfrm>
          <a:prstGeom prst="rect">
            <a:avLst/>
          </a:prstGeom>
          <a:noFill/>
        </p:spPr>
        <p:txBody>
          <a:bodyPr wrap="square" rtlCol="0">
            <a:spAutoFit/>
          </a:bodyPr>
          <a:lstStyle/>
          <a:p>
            <a:r>
              <a:rPr lang="en-US" sz="1600" dirty="0" smtClean="0"/>
              <a:t>[see </a:t>
            </a:r>
            <a:r>
              <a:rPr lang="en-US" sz="1600" dirty="0"/>
              <a:t>Geertz, C. (1975). Thick Description: Toward and Interpretive Theory of Culture. In C. Geertz (Ed.), (pp. 3-30). London: Hutchinson, Basic Books</a:t>
            </a:r>
            <a:r>
              <a:rPr lang="en-US" sz="1600" dirty="0" smtClean="0"/>
              <a:t>.]</a:t>
            </a:r>
            <a:endParaRPr lang="en-US" sz="1600" dirty="0"/>
          </a:p>
        </p:txBody>
      </p:sp>
      <p:pic>
        <p:nvPicPr>
          <p:cNvPr id="5" name="Picture 4" descr="motpo.jpg"/>
          <p:cNvPicPr>
            <a:picLocks noChangeAspect="1"/>
          </p:cNvPicPr>
          <p:nvPr/>
        </p:nvPicPr>
        <p:blipFill rotWithShape="1">
          <a:blip r:embed="rId3">
            <a:extLst>
              <a:ext uri="{28A0092B-C50C-407E-A947-70E740481C1C}">
                <a14:useLocalDpi xmlns:a14="http://schemas.microsoft.com/office/drawing/2010/main" val="0"/>
              </a:ext>
            </a:extLst>
          </a:blip>
          <a:srcRect l="11533" t="5835"/>
          <a:stretch/>
        </p:blipFill>
        <p:spPr>
          <a:xfrm rot="5400000">
            <a:off x="5090425" y="1544269"/>
            <a:ext cx="3232219" cy="3185331"/>
          </a:xfrm>
          <a:prstGeom prst="rect">
            <a:avLst/>
          </a:prstGeom>
          <a:ln>
            <a:solidFill>
              <a:schemeClr val="tx1"/>
            </a:solidFill>
          </a:ln>
        </p:spPr>
      </p:pic>
      <p:sp>
        <p:nvSpPr>
          <p:cNvPr id="3" name="TextBox 2"/>
          <p:cNvSpPr txBox="1"/>
          <p:nvPr/>
        </p:nvSpPr>
        <p:spPr>
          <a:xfrm>
            <a:off x="4990583" y="4771352"/>
            <a:ext cx="3467617" cy="923330"/>
          </a:xfrm>
          <a:prstGeom prst="rect">
            <a:avLst/>
          </a:prstGeom>
          <a:noFill/>
        </p:spPr>
        <p:txBody>
          <a:bodyPr wrap="square" rtlCol="0">
            <a:spAutoFit/>
          </a:bodyPr>
          <a:lstStyle/>
          <a:p>
            <a:r>
              <a:rPr lang="en-US" dirty="0" smtClean="0"/>
              <a:t>[time-use diary from naturalistic </a:t>
            </a:r>
            <a:br>
              <a:rPr lang="en-US" dirty="0" smtClean="0"/>
            </a:br>
            <a:r>
              <a:rPr lang="en-US" dirty="0" smtClean="0"/>
              <a:t>observation + self-observation – </a:t>
            </a:r>
            <a:r>
              <a:rPr lang="en-US" dirty="0"/>
              <a:t/>
            </a:r>
            <a:br>
              <a:rPr lang="en-US" dirty="0"/>
            </a:br>
            <a:r>
              <a:rPr lang="en-US" dirty="0" smtClean="0"/>
              <a:t>is this ethnography?]</a:t>
            </a:r>
            <a:endParaRPr lang="en-US" dirty="0"/>
          </a:p>
        </p:txBody>
      </p:sp>
    </p:spTree>
    <p:extLst>
      <p:ext uri="{BB962C8B-B14F-4D97-AF65-F5344CB8AC3E}">
        <p14:creationId xmlns:p14="http://schemas.microsoft.com/office/powerpoint/2010/main" val="18933374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33375"/>
            <a:ext cx="7772400" cy="1143000"/>
          </a:xfrm>
        </p:spPr>
        <p:txBody>
          <a:bodyPr/>
          <a:lstStyle/>
          <a:p>
            <a:pPr eaLnBrk="1" hangingPunct="1"/>
            <a:r>
              <a:rPr lang="en-US" dirty="0" smtClean="0"/>
              <a:t>Advantages / disadvantages</a:t>
            </a:r>
          </a:p>
        </p:txBody>
      </p:sp>
      <p:sp>
        <p:nvSpPr>
          <p:cNvPr id="19459" name="Rectangle 3"/>
          <p:cNvSpPr>
            <a:spLocks noGrp="1" noChangeArrowheads="1"/>
          </p:cNvSpPr>
          <p:nvPr>
            <p:ph type="body" idx="1"/>
          </p:nvPr>
        </p:nvSpPr>
        <p:spPr>
          <a:xfrm>
            <a:off x="457200" y="1557338"/>
            <a:ext cx="3525838" cy="4538662"/>
          </a:xfrm>
        </p:spPr>
        <p:txBody>
          <a:bodyPr>
            <a:normAutofit/>
          </a:bodyPr>
          <a:lstStyle/>
          <a:p>
            <a:pPr eaLnBrk="1" hangingPunct="1"/>
            <a:r>
              <a:rPr lang="en-GB" sz="2800" dirty="0" smtClean="0"/>
              <a:t>rich data, non-reductive</a:t>
            </a:r>
          </a:p>
          <a:p>
            <a:pPr eaLnBrk="1" hangingPunct="1"/>
            <a:r>
              <a:rPr lang="en-GB" sz="2800" dirty="0" smtClean="0"/>
              <a:t>direct observation of events, practice rather than reliance only on self-report</a:t>
            </a:r>
          </a:p>
          <a:p>
            <a:pPr eaLnBrk="1" hangingPunct="1"/>
            <a:r>
              <a:rPr lang="en-GB" sz="2800" dirty="0" smtClean="0"/>
              <a:t>understanding behaviour, tacit knowledge</a:t>
            </a:r>
          </a:p>
        </p:txBody>
      </p:sp>
      <p:sp>
        <p:nvSpPr>
          <p:cNvPr id="19460" name="Rectangle 4"/>
          <p:cNvSpPr>
            <a:spLocks noChangeArrowheads="1"/>
          </p:cNvSpPr>
          <p:nvPr/>
        </p:nvSpPr>
        <p:spPr bwMode="auto">
          <a:xfrm>
            <a:off x="4343400" y="1631950"/>
            <a:ext cx="4114800" cy="4464050"/>
          </a:xfrm>
          <a:prstGeom prst="rect">
            <a:avLst/>
          </a:prstGeom>
          <a:noFill/>
          <a:ln w="9525">
            <a:noFill/>
            <a:miter lim="800000"/>
            <a:headEnd/>
            <a:tailEnd/>
          </a:ln>
        </p:spPr>
        <p:txBody>
          <a:bodyPr/>
          <a:lstStyle/>
          <a:p>
            <a:pPr marL="342900" indent="-342900">
              <a:lnSpc>
                <a:spcPct val="80000"/>
              </a:lnSpc>
              <a:spcBef>
                <a:spcPct val="20000"/>
              </a:spcBef>
              <a:buFontTx/>
              <a:buChar char="•"/>
            </a:pPr>
            <a:r>
              <a:rPr lang="en-GB" sz="2800" dirty="0" smtClean="0"/>
              <a:t>extraordinarily </a:t>
            </a:r>
            <a:r>
              <a:rPr lang="en-GB" sz="2800" dirty="0"/>
              <a:t>time consuming, </a:t>
            </a:r>
            <a:r>
              <a:rPr lang="en-GB" sz="2800" dirty="0" smtClean="0"/>
              <a:t>unpredictable</a:t>
            </a:r>
            <a:endParaRPr lang="en-GB" sz="2800" dirty="0"/>
          </a:p>
          <a:p>
            <a:pPr marL="342900" indent="-342900">
              <a:lnSpc>
                <a:spcPct val="80000"/>
              </a:lnSpc>
              <a:spcBef>
                <a:spcPct val="20000"/>
              </a:spcBef>
              <a:buFontTx/>
              <a:buChar char="•"/>
            </a:pPr>
            <a:r>
              <a:rPr lang="en-GB" sz="2800" dirty="0" smtClean="0"/>
              <a:t>extreme </a:t>
            </a:r>
            <a:r>
              <a:rPr lang="en-GB" sz="2800" dirty="0"/>
              <a:t>heterogeneity of data can be difficult to analyze, make sense of</a:t>
            </a:r>
          </a:p>
          <a:p>
            <a:pPr marL="342900" indent="-342900">
              <a:lnSpc>
                <a:spcPct val="80000"/>
              </a:lnSpc>
              <a:spcBef>
                <a:spcPct val="20000"/>
              </a:spcBef>
              <a:buFontTx/>
              <a:buChar char="•"/>
            </a:pPr>
            <a:r>
              <a:rPr lang="en-GB" sz="2800" dirty="0"/>
              <a:t>commitment to inductive approach may lead to gaps in </a:t>
            </a:r>
            <a:r>
              <a:rPr lang="en-GB" sz="2800" dirty="0" smtClean="0"/>
              <a:t>data</a:t>
            </a:r>
          </a:p>
        </p:txBody>
      </p:sp>
    </p:spTree>
    <p:extLst>
      <p:ext uri="{BB962C8B-B14F-4D97-AF65-F5344CB8AC3E}">
        <p14:creationId xmlns:p14="http://schemas.microsoft.com/office/powerpoint/2010/main" val="69707718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457200"/>
            <a:ext cx="8077200" cy="1143000"/>
          </a:xfrm>
        </p:spPr>
        <p:txBody>
          <a:bodyPr>
            <a:normAutofit fontScale="90000"/>
          </a:bodyPr>
          <a:lstStyle/>
          <a:p>
            <a:r>
              <a:rPr lang="en-US" dirty="0">
                <a:latin typeface="Franklin Gothic Book" charset="0"/>
              </a:rPr>
              <a:t>Becker – the epistemology of qualitative </a:t>
            </a:r>
            <a:r>
              <a:rPr lang="en-US" dirty="0" smtClean="0">
                <a:latin typeface="Franklin Gothic Book" charset="0"/>
              </a:rPr>
              <a:t>research (Criteria for Evaluation)</a:t>
            </a:r>
            <a:endParaRPr lang="en-US" dirty="0">
              <a:latin typeface="Franklin Gothic Book"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6986997"/>
              </p:ext>
            </p:extLst>
          </p:nvPr>
        </p:nvGraphicFramePr>
        <p:xfrm>
          <a:off x="762000" y="2057400"/>
          <a:ext cx="7620000" cy="4445634"/>
        </p:xfrm>
        <a:graphic>
          <a:graphicData uri="http://schemas.openxmlformats.org/drawingml/2006/table">
            <a:tbl>
              <a:tblPr/>
              <a:tblGrid>
                <a:gridCol w="3614738"/>
                <a:gridCol w="4005262"/>
              </a:tblGrid>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rPr>
                        <a:t>Quantitative Tradition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rPr>
                        <a:t>Qualitative Tradition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12181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rPr>
                        <a:t>Reliability</a:t>
                      </a:r>
                      <a:r>
                        <a:rPr kumimoji="0" lang="en-US" sz="1800" b="0" i="0" u="none" strike="noStrike" cap="none" normalizeH="0" baseline="0">
                          <a:ln>
                            <a:noFill/>
                          </a:ln>
                          <a:solidFill>
                            <a:srgbClr val="000000"/>
                          </a:solidFill>
                          <a:effectLst/>
                          <a:latin typeface="Arial" charset="0"/>
                          <a:ea typeface="ＭＳ Ｐゴシック" charset="0"/>
                        </a:rPr>
                        <a:t> – reproducing the findings through the same procedures, same findings from multiple observers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FE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rPr>
                        <a:t>Accuracy</a:t>
                      </a:r>
                      <a:r>
                        <a:rPr kumimoji="0" lang="en-US" sz="1800" b="0" i="0" u="none" strike="noStrike" cap="none" normalizeH="0" baseline="0" dirty="0">
                          <a:ln>
                            <a:noFill/>
                          </a:ln>
                          <a:solidFill>
                            <a:srgbClr val="000000"/>
                          </a:solidFill>
                          <a:effectLst/>
                          <a:latin typeface="Arial" charset="0"/>
                          <a:ea typeface="ＭＳ Ｐゴシック" charset="0"/>
                        </a:rPr>
                        <a:t> – based on close observation not remote indicators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FE4"/>
                    </a:solidFill>
                  </a:tcPr>
                </a:tc>
              </a:tr>
              <a:tr h="893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rPr>
                        <a:t>Validity</a:t>
                      </a:r>
                      <a:r>
                        <a:rPr kumimoji="0" lang="en-US" sz="1800" b="0" i="0" u="none" strike="noStrike" cap="none" normalizeH="0" baseline="0">
                          <a:ln>
                            <a:noFill/>
                          </a:ln>
                          <a:solidFill>
                            <a:srgbClr val="000000"/>
                          </a:solidFill>
                          <a:effectLst/>
                          <a:latin typeface="Arial" charset="0"/>
                          <a:ea typeface="ＭＳ Ｐゴシック" charset="0"/>
                        </a:rPr>
                        <a:t> – whether and how well the researchers measured the phenomenon they claimed to be dealing with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0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rPr>
                        <a:t>Precision</a:t>
                      </a:r>
                      <a:r>
                        <a:rPr kumimoji="0" lang="en-US" sz="1800" b="0" i="0" u="none" strike="noStrike" cap="none" normalizeH="0" baseline="0">
                          <a:ln>
                            <a:noFill/>
                          </a:ln>
                          <a:solidFill>
                            <a:srgbClr val="000000"/>
                          </a:solidFill>
                          <a:effectLst/>
                          <a:latin typeface="Arial" charset="0"/>
                          <a:ea typeface="ＭＳ Ｐゴシック" charset="0"/>
                        </a:rPr>
                        <a:t> – captures a fine-grained account of the phenomenon including its dimensions and variation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0F2"/>
                    </a:solidFill>
                  </a:tcPr>
                </a:tc>
              </a:tr>
              <a:tr h="1276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FE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rPr>
                        <a:t>Breadth</a:t>
                      </a:r>
                      <a:r>
                        <a:rPr kumimoji="0" lang="en-US" sz="1800" b="0" i="0" u="none" strike="noStrike" cap="none" normalizeH="0" baseline="0" dirty="0">
                          <a:ln>
                            <a:noFill/>
                          </a:ln>
                          <a:solidFill>
                            <a:srgbClr val="000000"/>
                          </a:solidFill>
                          <a:effectLst/>
                          <a:latin typeface="Arial" charset="0"/>
                          <a:ea typeface="ＭＳ Ｐゴシック" charset="0"/>
                        </a:rPr>
                        <a:t> – knowledge of a broad range of matters that touch on the topic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FE4"/>
                    </a:solidFill>
                  </a:tcPr>
                </a:tc>
              </a:tr>
            </a:tbl>
          </a:graphicData>
        </a:graphic>
      </p:graphicFrame>
    </p:spTree>
    <p:extLst>
      <p:ext uri="{BB962C8B-B14F-4D97-AF65-F5344CB8AC3E}">
        <p14:creationId xmlns:p14="http://schemas.microsoft.com/office/powerpoint/2010/main" val="27637631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t>
            </a:r>
            <a:r>
              <a:rPr lang="en-US" dirty="0" err="1" smtClean="0"/>
              <a:t>ExaMPLE</a:t>
            </a:r>
            <a:endParaRPr lang="en-US" dirty="0"/>
          </a:p>
        </p:txBody>
      </p:sp>
      <p:sp>
        <p:nvSpPr>
          <p:cNvPr id="3" name="Text Placeholder 2"/>
          <p:cNvSpPr>
            <a:spLocks noGrp="1"/>
          </p:cNvSpPr>
          <p:nvPr>
            <p:ph type="body" idx="1"/>
          </p:nvPr>
        </p:nvSpPr>
        <p:spPr/>
        <p:txBody>
          <a:bodyPr/>
          <a:lstStyle/>
          <a:p>
            <a:r>
              <a:rPr lang="en-US" dirty="0" smtClean="0"/>
              <a:t>Big Data and a relevant debate on </a:t>
            </a:r>
            <a:r>
              <a:rPr lang="en-US" dirty="0" err="1" smtClean="0"/>
              <a:t>noise@ischool</a:t>
            </a:r>
            <a:endParaRPr lang="en-US" dirty="0"/>
          </a:p>
        </p:txBody>
      </p:sp>
    </p:spTree>
    <p:extLst>
      <p:ext uri="{BB962C8B-B14F-4D97-AF65-F5344CB8AC3E}">
        <p14:creationId xmlns:p14="http://schemas.microsoft.com/office/powerpoint/2010/main" val="5933322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Mythology</a:t>
            </a:r>
            <a:endParaRPr lang="en-US" dirty="0"/>
          </a:p>
        </p:txBody>
      </p:sp>
      <p:sp>
        <p:nvSpPr>
          <p:cNvPr id="3" name="Content Placeholder 2"/>
          <p:cNvSpPr>
            <a:spLocks noGrp="1"/>
          </p:cNvSpPr>
          <p:nvPr>
            <p:ph idx="1"/>
          </p:nvPr>
        </p:nvSpPr>
        <p:spPr/>
        <p:txBody>
          <a:bodyPr/>
          <a:lstStyle/>
          <a:p>
            <a:r>
              <a:rPr lang="en-US" dirty="0" smtClean="0"/>
              <a:t>“</a:t>
            </a:r>
            <a:r>
              <a:rPr lang="en-US" dirty="0"/>
              <a:t>Big Data is a tagline for a process that has the potential to transform everything.</a:t>
            </a:r>
            <a:r>
              <a:rPr lang="en-US" dirty="0" smtClean="0"/>
              <a:t>” – Jon Kleinberg, CS Prof, Cornell U. – NY Times 8/11/12</a:t>
            </a:r>
            <a:endParaRPr lang="en-US" dirty="0"/>
          </a:p>
          <a:p>
            <a:r>
              <a:rPr lang="en-US" dirty="0" smtClean="0"/>
              <a:t>“</a:t>
            </a:r>
            <a:r>
              <a:rPr lang="en-US" dirty="0"/>
              <a:t>But faced with massive data, this approach to science — hypothesize, model, test — is becoming obsolete</a:t>
            </a:r>
            <a:r>
              <a:rPr lang="en-US" dirty="0" smtClean="0"/>
              <a:t>.” – Wired mag, 06/23/08</a:t>
            </a:r>
          </a:p>
          <a:p>
            <a:r>
              <a:rPr lang="en-US" dirty="0" smtClean="0"/>
              <a:t>“'</a:t>
            </a:r>
            <a:r>
              <a:rPr lang="en-US" dirty="0"/>
              <a:t>Big Data' can change the </a:t>
            </a:r>
            <a:r>
              <a:rPr lang="en-US" dirty="0" smtClean="0"/>
              <a:t>world” – headline, LA Times, 11/19/12</a:t>
            </a:r>
            <a:endParaRPr lang="en-US" dirty="0"/>
          </a:p>
        </p:txBody>
      </p:sp>
    </p:spTree>
    <p:extLst>
      <p:ext uri="{BB962C8B-B14F-4D97-AF65-F5344CB8AC3E}">
        <p14:creationId xmlns:p14="http://schemas.microsoft.com/office/powerpoint/2010/main" val="37308471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new?</a:t>
            </a:r>
            <a:endParaRPr lang="en-US" dirty="0"/>
          </a:p>
        </p:txBody>
      </p:sp>
      <p:sp>
        <p:nvSpPr>
          <p:cNvPr id="3" name="Content Placeholder 2"/>
          <p:cNvSpPr>
            <a:spLocks noGrp="1"/>
          </p:cNvSpPr>
          <p:nvPr>
            <p:ph idx="1"/>
          </p:nvPr>
        </p:nvSpPr>
        <p:spPr>
          <a:xfrm>
            <a:off x="832380" y="1720245"/>
            <a:ext cx="7345363" cy="3931920"/>
          </a:xfrm>
        </p:spPr>
        <p:txBody>
          <a:bodyPr/>
          <a:lstStyle/>
          <a:p>
            <a:pPr marL="457200" indent="-457200">
              <a:buFont typeface="+mj-lt"/>
              <a:buAutoNum type="arabicPeriod"/>
            </a:pPr>
            <a:r>
              <a:rPr lang="en-US" b="1" dirty="0" smtClean="0"/>
              <a:t>Type of data </a:t>
            </a:r>
            <a:r>
              <a:rPr lang="en-US" dirty="0" smtClean="0"/>
              <a:t>– log data, behavioral traces. “as the Internet has matured, the technologies for linking behavior with an identity have increased dramatically” (</a:t>
            </a:r>
            <a:r>
              <a:rPr lang="en-US" dirty="0" err="1" smtClean="0"/>
              <a:t>Lessig</a:t>
            </a:r>
            <a:r>
              <a:rPr lang="en-US" dirty="0" smtClean="0"/>
              <a:t>)</a:t>
            </a:r>
          </a:p>
          <a:p>
            <a:pPr marL="457200" indent="-457200">
              <a:buFont typeface="+mj-lt"/>
              <a:buAutoNum type="arabicPeriod"/>
            </a:pPr>
            <a:r>
              <a:rPr lang="en-US" b="1" dirty="0" smtClean="0"/>
              <a:t>Quantity of data</a:t>
            </a:r>
            <a:r>
              <a:rPr lang="en-US" dirty="0" smtClean="0"/>
              <a:t> – terabytes, petabytes, </a:t>
            </a:r>
            <a:r>
              <a:rPr lang="en-US" b="1" dirty="0" err="1" smtClean="0"/>
              <a:t>yottabytes</a:t>
            </a:r>
            <a:r>
              <a:rPr lang="en-US" b="1" dirty="0" smtClean="0"/>
              <a:t> </a:t>
            </a:r>
            <a:r>
              <a:rPr lang="en-US" dirty="0" smtClean="0"/>
              <a:t>- more is better? New skills demanded for processing such data.</a:t>
            </a:r>
          </a:p>
          <a:p>
            <a:pPr marL="457200" indent="-457200">
              <a:buFont typeface="+mj-lt"/>
              <a:buAutoNum type="arabicPeriod"/>
            </a:pPr>
            <a:r>
              <a:rPr lang="en-US" b="1" dirty="0" smtClean="0"/>
              <a:t>Range, Variety, Granularity of data</a:t>
            </a:r>
            <a:r>
              <a:rPr lang="en-US" dirty="0" smtClean="0"/>
              <a:t> – total enumeration</a:t>
            </a:r>
            <a:endParaRPr lang="en-US" dirty="0"/>
          </a:p>
        </p:txBody>
      </p:sp>
    </p:spTree>
    <p:extLst>
      <p:ext uri="{BB962C8B-B14F-4D97-AF65-F5344CB8AC3E}">
        <p14:creationId xmlns:p14="http://schemas.microsoft.com/office/powerpoint/2010/main" val="14987531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Some Qualitative Methods?</a:t>
            </a:r>
            <a:endParaRPr lang="en-US" dirty="0"/>
          </a:p>
        </p:txBody>
      </p:sp>
      <p:sp>
        <p:nvSpPr>
          <p:cNvPr id="3" name="Content Placeholder 2"/>
          <p:cNvSpPr>
            <a:spLocks noGrp="1"/>
          </p:cNvSpPr>
          <p:nvPr>
            <p:ph idx="1"/>
          </p:nvPr>
        </p:nvSpPr>
        <p:spPr>
          <a:xfrm>
            <a:off x="457200" y="1600200"/>
            <a:ext cx="8229600" cy="2379133"/>
          </a:xfrm>
        </p:spPr>
        <p:txBody>
          <a:bodyPr>
            <a:normAutofit/>
          </a:bodyPr>
          <a:lstStyle/>
          <a:p>
            <a:r>
              <a:rPr lang="en-US" dirty="0" smtClean="0">
                <a:latin typeface="Arial" charset="0"/>
              </a:rPr>
              <a:t>Interviews</a:t>
            </a:r>
          </a:p>
          <a:p>
            <a:r>
              <a:rPr lang="en-US" dirty="0" smtClean="0">
                <a:latin typeface="Arial" charset="0"/>
              </a:rPr>
              <a:t>Participant-Observation</a:t>
            </a:r>
          </a:p>
          <a:p>
            <a:r>
              <a:rPr lang="en-US" dirty="0" smtClean="0">
                <a:latin typeface="Arial" charset="0"/>
              </a:rPr>
              <a:t>Focus Groups</a:t>
            </a:r>
          </a:p>
          <a:p>
            <a:r>
              <a:rPr lang="en-US" dirty="0" smtClean="0">
                <a:latin typeface="Arial" charset="0"/>
              </a:rPr>
              <a:t>(Certain Forms of) Text </a:t>
            </a:r>
            <a:r>
              <a:rPr lang="en-US" dirty="0" smtClean="0">
                <a:latin typeface="Arial" charset="0"/>
              </a:rPr>
              <a:t>and Image </a:t>
            </a:r>
            <a:r>
              <a:rPr lang="en-US" dirty="0" smtClean="0">
                <a:latin typeface="Arial" charset="0"/>
              </a:rPr>
              <a:t>Analysis</a:t>
            </a:r>
            <a:endParaRPr lang="en-US" dirty="0" smtClean="0">
              <a:latin typeface="Arial" charset="0"/>
            </a:endParaRPr>
          </a:p>
          <a:p>
            <a:r>
              <a:rPr lang="en-US" dirty="0" smtClean="0">
                <a:latin typeface="Arial" charset="0"/>
              </a:rPr>
              <a:t>Diary Studies</a:t>
            </a:r>
          </a:p>
        </p:txBody>
      </p:sp>
      <p:sp>
        <p:nvSpPr>
          <p:cNvPr id="4" name="TextBox 3"/>
          <p:cNvSpPr txBox="1"/>
          <p:nvPr/>
        </p:nvSpPr>
        <p:spPr>
          <a:xfrm>
            <a:off x="3945467" y="4639733"/>
            <a:ext cx="2187878" cy="523220"/>
          </a:xfrm>
          <a:prstGeom prst="rect">
            <a:avLst/>
          </a:prstGeom>
          <a:noFill/>
        </p:spPr>
        <p:txBody>
          <a:bodyPr wrap="none" rtlCol="0">
            <a:spAutoFit/>
          </a:bodyPr>
          <a:lstStyle/>
          <a:p>
            <a:r>
              <a:rPr lang="en-US" sz="2800" i="1" dirty="0" smtClean="0">
                <a:latin typeface="Arial" charset="0"/>
              </a:rPr>
              <a:t>Any </a:t>
            </a:r>
            <a:r>
              <a:rPr lang="en-US" sz="2800" i="1" dirty="0">
                <a:latin typeface="Arial" charset="0"/>
              </a:rPr>
              <a:t>others</a:t>
            </a:r>
            <a:r>
              <a:rPr lang="en-US" sz="2800" i="1" dirty="0" smtClean="0">
                <a:latin typeface="Arial" charset="0"/>
              </a:rPr>
              <a:t>?</a:t>
            </a:r>
            <a:endParaRPr lang="en-US" sz="2800" i="1" dirty="0">
              <a:latin typeface="Arial" charset="0"/>
            </a:endParaRPr>
          </a:p>
        </p:txBody>
      </p:sp>
    </p:spTree>
    <p:extLst>
      <p:ext uri="{BB962C8B-B14F-4D97-AF65-F5344CB8AC3E}">
        <p14:creationId xmlns:p14="http://schemas.microsoft.com/office/powerpoint/2010/main" val="36219642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dissolve">
                                      <p:cBhvr>
                                        <p:cTn id="35" dur="500"/>
                                        <p:tgtEl>
                                          <p:spTgt spid="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dissolve">
                                      <p:cBhvr>
                                        <p:cTn id="40" dur="500"/>
                                        <p:tgtEl>
                                          <p:spTgt spid="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dissolve">
                                      <p:cBhvr>
                                        <p:cTn id="45" dur="500"/>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Effect transition="in" filter="dissolve">
                                      <p:cBhvr>
                                        <p:cTn id="50" dur="5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dissolve">
                                      <p:cBhvr>
                                        <p:cTn id="5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7197" t="36382" r="68754" b="49797"/>
          <a:stretch/>
        </p:blipFill>
        <p:spPr>
          <a:xfrm>
            <a:off x="3590630" y="1836615"/>
            <a:ext cx="1687304" cy="933285"/>
          </a:xfrm>
          <a:prstGeom prst="rect">
            <a:avLst/>
          </a:prstGeom>
        </p:spPr>
      </p:pic>
      <p:pic>
        <p:nvPicPr>
          <p:cNvPr id="5" name="Picture 4"/>
          <p:cNvPicPr>
            <a:picLocks noChangeAspect="1"/>
          </p:cNvPicPr>
          <p:nvPr/>
        </p:nvPicPr>
        <p:blipFill rotWithShape="1">
          <a:blip r:embed="rId4"/>
          <a:srcRect l="19181" t="29619" r="46589" b="20683"/>
          <a:stretch/>
        </p:blipFill>
        <p:spPr>
          <a:xfrm>
            <a:off x="4681455" y="2911231"/>
            <a:ext cx="3771678" cy="3078868"/>
          </a:xfrm>
          <a:prstGeom prst="rect">
            <a:avLst/>
          </a:prstGeom>
        </p:spPr>
      </p:pic>
      <p:pic>
        <p:nvPicPr>
          <p:cNvPr id="6" name="Picture 5"/>
          <p:cNvPicPr>
            <a:picLocks noChangeAspect="1"/>
          </p:cNvPicPr>
          <p:nvPr/>
        </p:nvPicPr>
        <p:blipFill rotWithShape="1">
          <a:blip r:embed="rId5"/>
          <a:srcRect l="21853" t="29580" r="43835" b="12302"/>
          <a:stretch/>
        </p:blipFill>
        <p:spPr>
          <a:xfrm>
            <a:off x="886443" y="2911231"/>
            <a:ext cx="3402231" cy="3239945"/>
          </a:xfrm>
          <a:prstGeom prst="rect">
            <a:avLst/>
          </a:prstGeom>
        </p:spPr>
      </p:pic>
      <p:sp>
        <p:nvSpPr>
          <p:cNvPr id="8" name="Title 1"/>
          <p:cNvSpPr>
            <a:spLocks noGrp="1"/>
          </p:cNvSpPr>
          <p:nvPr>
            <p:ph type="title"/>
          </p:nvPr>
        </p:nvSpPr>
        <p:spPr>
          <a:xfrm>
            <a:off x="900113" y="244158"/>
            <a:ext cx="7345362" cy="1339850"/>
          </a:xfrm>
        </p:spPr>
        <p:txBody>
          <a:bodyPr>
            <a:normAutofit/>
          </a:bodyPr>
          <a:lstStyle/>
          <a:p>
            <a:pPr algn="ctr"/>
            <a:r>
              <a:rPr lang="en-US" sz="3600" dirty="0" smtClean="0"/>
              <a:t>The Data Doesn’t Interpret Itself</a:t>
            </a:r>
            <a:endParaRPr lang="en-US" sz="3600" dirty="0"/>
          </a:p>
        </p:txBody>
      </p:sp>
      <p:sp>
        <p:nvSpPr>
          <p:cNvPr id="2" name="TextBox 1"/>
          <p:cNvSpPr txBox="1"/>
          <p:nvPr/>
        </p:nvSpPr>
        <p:spPr>
          <a:xfrm>
            <a:off x="1574804" y="2149232"/>
            <a:ext cx="6112932" cy="3108544"/>
          </a:xfrm>
          <a:prstGeom prst="rect">
            <a:avLst/>
          </a:prstGeom>
          <a:solidFill>
            <a:schemeClr val="bg1">
              <a:alpha val="80000"/>
            </a:schemeClr>
          </a:solidFill>
          <a:ln>
            <a:solidFill>
              <a:schemeClr val="tx1"/>
            </a:solidFill>
          </a:ln>
        </p:spPr>
        <p:txBody>
          <a:bodyPr wrap="square" rtlCol="0">
            <a:spAutoFit/>
          </a:bodyPr>
          <a:lstStyle/>
          <a:p>
            <a:r>
              <a:rPr lang="en-US" sz="2800" i="1" dirty="0" smtClean="0"/>
              <a:t>Dubious Claim: that in online dating sites, people write more intelligently to people of certain ethnic groups than others…reflecting an implicit racial prejudice (in favor of white and </a:t>
            </a:r>
            <a:r>
              <a:rPr lang="en-US" sz="2800" i="1" dirty="0" err="1" smtClean="0"/>
              <a:t>asian</a:t>
            </a:r>
            <a:r>
              <a:rPr lang="en-US" sz="2800" i="1" dirty="0" smtClean="0"/>
              <a:t> people, against black and </a:t>
            </a:r>
            <a:r>
              <a:rPr lang="en-US" sz="2800" i="1" dirty="0" err="1" smtClean="0"/>
              <a:t>latino</a:t>
            </a:r>
            <a:r>
              <a:rPr lang="en-US" sz="2800" i="1" dirty="0" smtClean="0"/>
              <a:t> people)</a:t>
            </a:r>
            <a:endParaRPr lang="en-US" sz="2800" i="1" dirty="0"/>
          </a:p>
        </p:txBody>
      </p:sp>
    </p:spTree>
    <p:extLst>
      <p:ext uri="{BB962C8B-B14F-4D97-AF65-F5344CB8AC3E}">
        <p14:creationId xmlns:p14="http://schemas.microsoft.com/office/powerpoint/2010/main" val="2719955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00113" y="244158"/>
            <a:ext cx="7345362" cy="1339850"/>
          </a:xfrm>
        </p:spPr>
        <p:txBody>
          <a:bodyPr>
            <a:normAutofit/>
          </a:bodyPr>
          <a:lstStyle/>
          <a:p>
            <a:pPr algn="ctr"/>
            <a:r>
              <a:rPr lang="en-US" sz="3600" dirty="0" smtClean="0"/>
              <a:t>Interpreting Data</a:t>
            </a:r>
            <a:endParaRPr lang="en-US" sz="3600" dirty="0"/>
          </a:p>
        </p:txBody>
      </p:sp>
      <p:sp>
        <p:nvSpPr>
          <p:cNvPr id="7" name="Content Placeholder 2"/>
          <p:cNvSpPr>
            <a:spLocks noGrp="1"/>
          </p:cNvSpPr>
          <p:nvPr>
            <p:ph idx="1"/>
          </p:nvPr>
        </p:nvSpPr>
        <p:spPr>
          <a:xfrm>
            <a:off x="457200" y="1600200"/>
            <a:ext cx="8229600" cy="4876800"/>
          </a:xfrm>
        </p:spPr>
        <p:txBody>
          <a:bodyPr>
            <a:normAutofit/>
          </a:bodyPr>
          <a:lstStyle/>
          <a:p>
            <a:pPr marL="0" indent="0">
              <a:buNone/>
            </a:pPr>
            <a:r>
              <a:rPr lang="en-US" b="1" dirty="0" err="1" smtClean="0"/>
              <a:t>noise@ischool</a:t>
            </a:r>
            <a:r>
              <a:rPr lang="en-US" b="1" dirty="0" smtClean="0"/>
              <a:t> (</a:t>
            </a:r>
            <a:r>
              <a:rPr lang="en-US" i="1" dirty="0"/>
              <a:t>Andrew Fiore, graduated PhD (now at Facebook</a:t>
            </a:r>
            <a:r>
              <a:rPr lang="en-US" i="1" dirty="0" smtClean="0"/>
              <a:t>)</a:t>
            </a:r>
            <a:r>
              <a:rPr lang="en-US" b="1" dirty="0" smtClean="0"/>
              <a:t>:</a:t>
            </a:r>
          </a:p>
          <a:p>
            <a:r>
              <a:rPr lang="en-US" dirty="0" smtClean="0"/>
              <a:t>“</a:t>
            </a:r>
            <a:r>
              <a:rPr lang="en-US" dirty="0"/>
              <a:t>I enjoy reading the </a:t>
            </a:r>
            <a:r>
              <a:rPr lang="en-US" dirty="0" err="1"/>
              <a:t>OkCupid</a:t>
            </a:r>
            <a:r>
              <a:rPr lang="en-US" dirty="0"/>
              <a:t> blog, but I find their own interpretations of their data to be problematic at </a:t>
            </a:r>
            <a:r>
              <a:rPr lang="en-US" dirty="0" smtClean="0"/>
              <a:t>times…they </a:t>
            </a:r>
            <a:r>
              <a:rPr lang="en-US" b="1" dirty="0"/>
              <a:t>make a big deal out of small differences and draw sometimes overstated conclusions </a:t>
            </a:r>
            <a:r>
              <a:rPr lang="en-US" dirty="0"/>
              <a:t>from them</a:t>
            </a:r>
            <a:r>
              <a:rPr lang="en-US" dirty="0"/>
              <a:t> </a:t>
            </a:r>
            <a:r>
              <a:rPr lang="en-US" dirty="0" smtClean="0"/>
              <a:t>“</a:t>
            </a:r>
          </a:p>
          <a:p>
            <a:r>
              <a:rPr lang="en-US" dirty="0" smtClean="0"/>
              <a:t>“that </a:t>
            </a:r>
            <a:r>
              <a:rPr lang="en-US" dirty="0"/>
              <a:t>discussion of grade level is a great example of how the analysis is mathematically OK but the interpretation is highly problematic (and, I would argue, legitimately offensive</a:t>
            </a:r>
            <a:r>
              <a:rPr lang="en-US" dirty="0" smtClean="0"/>
              <a:t>).”</a:t>
            </a:r>
            <a:endParaRPr lang="en-US" i="1" dirty="0" smtClean="0"/>
          </a:p>
        </p:txBody>
      </p:sp>
    </p:spTree>
    <p:extLst>
      <p:ext uri="{BB962C8B-B14F-4D97-AF65-F5344CB8AC3E}">
        <p14:creationId xmlns:p14="http://schemas.microsoft.com/office/powerpoint/2010/main" val="25196388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597"/>
            <a:ext cx="8229600" cy="4876800"/>
          </a:xfrm>
        </p:spPr>
        <p:txBody>
          <a:bodyPr>
            <a:normAutofit/>
          </a:bodyPr>
          <a:lstStyle/>
          <a:p>
            <a:pPr marL="0" indent="0">
              <a:buNone/>
            </a:pPr>
            <a:r>
              <a:rPr lang="en-US" b="1" dirty="0" err="1"/>
              <a:t>noise@ischool</a:t>
            </a:r>
            <a:r>
              <a:rPr lang="en-US" b="1" dirty="0" smtClean="0"/>
              <a:t>:</a:t>
            </a:r>
          </a:p>
          <a:p>
            <a:r>
              <a:rPr lang="en-US" dirty="0" smtClean="0"/>
              <a:t>“</a:t>
            </a:r>
            <a:r>
              <a:rPr lang="en-US" dirty="0"/>
              <a:t>First, he asserts that race of sender and recipient is *affecting* the quality of writing.”</a:t>
            </a:r>
          </a:p>
          <a:p>
            <a:r>
              <a:rPr lang="en-US" dirty="0"/>
              <a:t>“These are not necessarily (or even probably) THE SAME PEOPLE writing grade-level 10 messages to blacks but grade-level 11 messages to whites.  You can't assume that group-level patterns characterize individual behavior.  There's no evidence that people are intentionally varying their writing quality for different targets anyway</a:t>
            </a:r>
            <a:r>
              <a:rPr lang="en-US" dirty="0" smtClean="0"/>
              <a:t>.”</a:t>
            </a:r>
          </a:p>
          <a:p>
            <a:r>
              <a:rPr lang="en-US" dirty="0" smtClean="0"/>
              <a:t>“</a:t>
            </a:r>
            <a:r>
              <a:rPr lang="en-US" dirty="0"/>
              <a:t>We know from Census data that mean educational attainment level differs by race</a:t>
            </a:r>
            <a:r>
              <a:rPr lang="en-US" dirty="0" smtClean="0"/>
              <a:t>.”	</a:t>
            </a:r>
          </a:p>
        </p:txBody>
      </p:sp>
      <p:sp>
        <p:nvSpPr>
          <p:cNvPr id="4" name="Title 1"/>
          <p:cNvSpPr>
            <a:spLocks noGrp="1"/>
          </p:cNvSpPr>
          <p:nvPr>
            <p:ph type="title"/>
          </p:nvPr>
        </p:nvSpPr>
        <p:spPr>
          <a:xfrm>
            <a:off x="900113" y="396555"/>
            <a:ext cx="7345362" cy="1339850"/>
          </a:xfrm>
        </p:spPr>
        <p:txBody>
          <a:bodyPr>
            <a:normAutofit/>
          </a:bodyPr>
          <a:lstStyle/>
          <a:p>
            <a:pPr algn="ctr"/>
            <a:r>
              <a:rPr lang="en-US" sz="3600" dirty="0" smtClean="0"/>
              <a:t>Interpreting </a:t>
            </a:r>
            <a:r>
              <a:rPr lang="en-US" sz="3600" dirty="0" smtClean="0"/>
              <a:t>Data: Mistaken Claim of Causality</a:t>
            </a:r>
            <a:endParaRPr lang="en-US" sz="3600" dirty="0"/>
          </a:p>
        </p:txBody>
      </p:sp>
    </p:spTree>
    <p:extLst>
      <p:ext uri="{BB962C8B-B14F-4D97-AF65-F5344CB8AC3E}">
        <p14:creationId xmlns:p14="http://schemas.microsoft.com/office/powerpoint/2010/main" val="932795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5664"/>
            <a:ext cx="4707467" cy="4876800"/>
          </a:xfrm>
        </p:spPr>
        <p:txBody>
          <a:bodyPr>
            <a:normAutofit lnSpcReduction="10000"/>
          </a:bodyPr>
          <a:lstStyle/>
          <a:p>
            <a:pPr marL="0" indent="0">
              <a:buNone/>
            </a:pPr>
            <a:r>
              <a:rPr lang="en-US" b="1" dirty="0" err="1"/>
              <a:t>noise@ischool</a:t>
            </a:r>
            <a:r>
              <a:rPr lang="en-US" b="1" dirty="0" smtClean="0"/>
              <a:t>:</a:t>
            </a:r>
          </a:p>
          <a:p>
            <a:r>
              <a:rPr lang="en-US" dirty="0" smtClean="0"/>
              <a:t>“</a:t>
            </a:r>
            <a:r>
              <a:rPr lang="en-US" dirty="0"/>
              <a:t>The total swing in average grade level within any row (which is what matters, since it's relative to the sender-group's average) is 1.1 units.  I'm sure it's statistically significant because their dataset is huge, but how practically important is the difference?  We don't know.  And you might presume from the bright, contrasting colors that they are VERY different</a:t>
            </a:r>
            <a:r>
              <a:rPr lang="en-US" dirty="0" smtClean="0"/>
              <a:t>.”</a:t>
            </a:r>
          </a:p>
        </p:txBody>
      </p:sp>
      <p:sp>
        <p:nvSpPr>
          <p:cNvPr id="4" name="Title 1"/>
          <p:cNvSpPr>
            <a:spLocks noGrp="1"/>
          </p:cNvSpPr>
          <p:nvPr>
            <p:ph type="title"/>
          </p:nvPr>
        </p:nvSpPr>
        <p:spPr>
          <a:xfrm>
            <a:off x="900113" y="379622"/>
            <a:ext cx="7345362" cy="1339850"/>
          </a:xfrm>
        </p:spPr>
        <p:txBody>
          <a:bodyPr>
            <a:normAutofit/>
          </a:bodyPr>
          <a:lstStyle/>
          <a:p>
            <a:pPr algn="ctr"/>
            <a:r>
              <a:rPr lang="en-US" sz="3600" dirty="0" smtClean="0"/>
              <a:t>Interpreting </a:t>
            </a:r>
            <a:r>
              <a:rPr lang="en-US" sz="3600" dirty="0" smtClean="0"/>
              <a:t>Data: Exaggerating Differences</a:t>
            </a:r>
            <a:endParaRPr lang="en-US" sz="3600" dirty="0"/>
          </a:p>
        </p:txBody>
      </p:sp>
      <p:pic>
        <p:nvPicPr>
          <p:cNvPr id="5" name="Picture 4"/>
          <p:cNvPicPr>
            <a:picLocks noChangeAspect="1"/>
          </p:cNvPicPr>
          <p:nvPr/>
        </p:nvPicPr>
        <p:blipFill rotWithShape="1">
          <a:blip r:embed="rId2"/>
          <a:srcRect l="19181" t="29619" r="46589" b="20683"/>
          <a:stretch/>
        </p:blipFill>
        <p:spPr>
          <a:xfrm>
            <a:off x="4982855" y="1735664"/>
            <a:ext cx="3771678" cy="3078868"/>
          </a:xfrm>
          <a:prstGeom prst="rect">
            <a:avLst/>
          </a:prstGeom>
        </p:spPr>
      </p:pic>
    </p:spTree>
    <p:extLst>
      <p:ext uri="{BB962C8B-B14F-4D97-AF65-F5344CB8AC3E}">
        <p14:creationId xmlns:p14="http://schemas.microsoft.com/office/powerpoint/2010/main" val="3577937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Data?</a:t>
            </a:r>
            <a:endParaRPr lang="en-US" dirty="0"/>
          </a:p>
        </p:txBody>
      </p:sp>
      <p:sp>
        <p:nvSpPr>
          <p:cNvPr id="3" name="Content Placeholder 2"/>
          <p:cNvSpPr>
            <a:spLocks noGrp="1"/>
          </p:cNvSpPr>
          <p:nvPr>
            <p:ph idx="1"/>
          </p:nvPr>
        </p:nvSpPr>
        <p:spPr>
          <a:xfrm>
            <a:off x="448212" y="1797945"/>
            <a:ext cx="8142526" cy="4159513"/>
          </a:xfrm>
        </p:spPr>
        <p:txBody>
          <a:bodyPr>
            <a:normAutofit/>
          </a:bodyPr>
          <a:lstStyle/>
          <a:p>
            <a:r>
              <a:rPr lang="en-US" dirty="0" smtClean="0"/>
              <a:t>Small </a:t>
            </a:r>
            <a:r>
              <a:rPr lang="en-US" dirty="0" smtClean="0"/>
              <a:t>in terms of feasibility of </a:t>
            </a:r>
            <a:r>
              <a:rPr lang="en-US" b="1" dirty="0" smtClean="0"/>
              <a:t>non-algorithmic analysis </a:t>
            </a:r>
            <a:r>
              <a:rPr lang="en-US" dirty="0" smtClean="0"/>
              <a:t>(</a:t>
            </a:r>
            <a:r>
              <a:rPr lang="en-US" dirty="0" smtClean="0"/>
              <a:t>a human researcher being able to </a:t>
            </a:r>
            <a:r>
              <a:rPr lang="en-US" dirty="0" smtClean="0"/>
              <a:t>navigate </a:t>
            </a:r>
            <a:r>
              <a:rPr lang="en-US" dirty="0" smtClean="0"/>
              <a:t>through and recall of data)</a:t>
            </a:r>
          </a:p>
          <a:p>
            <a:r>
              <a:rPr lang="en-US" dirty="0" smtClean="0"/>
              <a:t>Mixed methods and </a:t>
            </a:r>
            <a:r>
              <a:rPr lang="en-US" b="1" dirty="0" smtClean="0"/>
              <a:t>triangulation</a:t>
            </a:r>
            <a:r>
              <a:rPr lang="en-US" dirty="0" smtClean="0"/>
              <a:t> – check interpretations from big data with qualitative </a:t>
            </a:r>
            <a:r>
              <a:rPr lang="en-US" dirty="0" smtClean="0"/>
              <a:t>techniques – to get at motive, meanings </a:t>
            </a:r>
            <a:r>
              <a:rPr lang="en-US" dirty="0" smtClean="0"/>
              <a:t>directly</a:t>
            </a:r>
            <a:r>
              <a:rPr lang="en-US" dirty="0" smtClean="0"/>
              <a:t> research subjects</a:t>
            </a:r>
            <a:endParaRPr lang="en-US" dirty="0" smtClean="0"/>
          </a:p>
          <a:p>
            <a:r>
              <a:rPr lang="en-US" dirty="0" smtClean="0"/>
              <a:t>Big data as </a:t>
            </a:r>
            <a:r>
              <a:rPr lang="en-US" b="1" dirty="0" smtClean="0"/>
              <a:t>total enumeration </a:t>
            </a:r>
            <a:r>
              <a:rPr lang="en-US" dirty="0" smtClean="0"/>
              <a:t>(rather than </a:t>
            </a:r>
            <a:r>
              <a:rPr lang="en-US" b="1" dirty="0" smtClean="0"/>
              <a:t>sampling</a:t>
            </a:r>
            <a:r>
              <a:rPr lang="en-US" dirty="0" smtClean="0"/>
              <a:t>) permits identifying, characterizing outliers, extremes (which </a:t>
            </a:r>
            <a:r>
              <a:rPr lang="en-US" dirty="0" smtClean="0"/>
              <a:t>interests </a:t>
            </a:r>
            <a:r>
              <a:rPr lang="en-US" dirty="0" smtClean="0"/>
              <a:t>ethnographers and others doing qualitative research)</a:t>
            </a:r>
          </a:p>
          <a:p>
            <a:pPr lvl="1"/>
            <a:endParaRPr lang="en-US" dirty="0" smtClean="0"/>
          </a:p>
        </p:txBody>
      </p:sp>
    </p:spTree>
    <p:extLst>
      <p:ext uri="{BB962C8B-B14F-4D97-AF65-F5344CB8AC3E}">
        <p14:creationId xmlns:p14="http://schemas.microsoft.com/office/powerpoint/2010/main" val="34229947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Research Stereotypes</a:t>
            </a:r>
            <a:endParaRPr lang="en-US" dirty="0"/>
          </a:p>
        </p:txBody>
      </p:sp>
      <p:sp>
        <p:nvSpPr>
          <p:cNvPr id="3" name="Content Placeholder 2"/>
          <p:cNvSpPr>
            <a:spLocks noGrp="1"/>
          </p:cNvSpPr>
          <p:nvPr>
            <p:ph idx="1"/>
          </p:nvPr>
        </p:nvSpPr>
        <p:spPr/>
        <p:txBody>
          <a:bodyPr>
            <a:normAutofit/>
          </a:bodyPr>
          <a:lstStyle/>
          <a:p>
            <a:r>
              <a:rPr lang="en-US" dirty="0">
                <a:latin typeface="Arial" charset="0"/>
              </a:rPr>
              <a:t>is not </a:t>
            </a:r>
            <a:r>
              <a:rPr lang="en-US" b="1" dirty="0">
                <a:latin typeface="Arial" charset="0"/>
              </a:rPr>
              <a:t>generalizable </a:t>
            </a:r>
            <a:r>
              <a:rPr lang="en-US" dirty="0">
                <a:latin typeface="Arial" charset="0"/>
              </a:rPr>
              <a:t>/ is </a:t>
            </a:r>
            <a:r>
              <a:rPr lang="ja-JP" altLang="en-US" dirty="0">
                <a:latin typeface="Arial" charset="0"/>
              </a:rPr>
              <a:t>“</a:t>
            </a:r>
            <a:r>
              <a:rPr lang="en-US" dirty="0">
                <a:latin typeface="Arial" charset="0"/>
              </a:rPr>
              <a:t>anecdotal</a:t>
            </a:r>
            <a:r>
              <a:rPr lang="ja-JP" altLang="en-US" dirty="0">
                <a:latin typeface="Arial" charset="0"/>
              </a:rPr>
              <a:t>”</a:t>
            </a:r>
            <a:endParaRPr lang="en-US" dirty="0">
              <a:latin typeface="Arial" charset="0"/>
            </a:endParaRPr>
          </a:p>
          <a:p>
            <a:r>
              <a:rPr lang="en-US" dirty="0">
                <a:latin typeface="Arial" charset="0"/>
              </a:rPr>
              <a:t>The sample is too small to say anything / is not a random sample / </a:t>
            </a:r>
            <a:r>
              <a:rPr lang="en-US" b="1" dirty="0">
                <a:latin typeface="Arial" charset="0"/>
              </a:rPr>
              <a:t>not representative</a:t>
            </a:r>
          </a:p>
          <a:p>
            <a:r>
              <a:rPr lang="en-US" dirty="0" smtClean="0">
                <a:latin typeface="Arial" charset="0"/>
              </a:rPr>
              <a:t>Very interesting, </a:t>
            </a:r>
            <a:r>
              <a:rPr lang="en-US" dirty="0">
                <a:latin typeface="Arial" charset="0"/>
              </a:rPr>
              <a:t>but can you </a:t>
            </a:r>
            <a:r>
              <a:rPr lang="en-US" b="1" dirty="0">
                <a:latin typeface="Arial" charset="0"/>
              </a:rPr>
              <a:t>show me some data</a:t>
            </a:r>
            <a:r>
              <a:rPr lang="en-US" dirty="0">
                <a:latin typeface="Arial" charset="0"/>
              </a:rPr>
              <a:t> that supports your claims?</a:t>
            </a:r>
          </a:p>
          <a:p>
            <a:r>
              <a:rPr lang="en-US" dirty="0" smtClean="0">
                <a:latin typeface="Arial" charset="0"/>
              </a:rPr>
              <a:t>the researcher’s </a:t>
            </a:r>
            <a:r>
              <a:rPr lang="en-US" b="1" dirty="0">
                <a:latin typeface="Arial" charset="0"/>
              </a:rPr>
              <a:t>presence in the setting biases the </a:t>
            </a:r>
            <a:r>
              <a:rPr lang="en-US" b="1" dirty="0" smtClean="0">
                <a:latin typeface="Arial" charset="0"/>
              </a:rPr>
              <a:t>results</a:t>
            </a:r>
            <a:endParaRPr lang="en-US" b="1" dirty="0">
              <a:latin typeface="Arial" charset="0"/>
            </a:endParaRPr>
          </a:p>
          <a:p>
            <a:r>
              <a:rPr lang="en-US" b="1" dirty="0">
                <a:latin typeface="Arial" charset="0"/>
              </a:rPr>
              <a:t>lacks rigor</a:t>
            </a:r>
            <a:r>
              <a:rPr lang="en-US" dirty="0">
                <a:latin typeface="Arial" charset="0"/>
              </a:rPr>
              <a:t>, procedure is </a:t>
            </a:r>
            <a:r>
              <a:rPr lang="en-US" dirty="0" smtClean="0">
                <a:latin typeface="Arial" charset="0"/>
              </a:rPr>
              <a:t>unsystematic</a:t>
            </a:r>
            <a:endParaRPr lang="en-US" dirty="0">
              <a:latin typeface="Arial" charset="0"/>
            </a:endParaRPr>
          </a:p>
        </p:txBody>
      </p:sp>
    </p:spTree>
    <p:extLst>
      <p:ext uri="{BB962C8B-B14F-4D97-AF65-F5344CB8AC3E}">
        <p14:creationId xmlns:p14="http://schemas.microsoft.com/office/powerpoint/2010/main" val="2812011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4998"/>
            <a:ext cx="8229600" cy="990600"/>
          </a:xfrm>
        </p:spPr>
        <p:txBody>
          <a:bodyPr>
            <a:normAutofit fontScale="90000"/>
          </a:bodyPr>
          <a:lstStyle/>
          <a:p>
            <a:r>
              <a:rPr lang="en-US" dirty="0" smtClean="0"/>
              <a:t>Qualitative Research – Distinctive Points of Emphasis, Priorities</a:t>
            </a:r>
            <a:endParaRPr lang="en-US" dirty="0"/>
          </a:p>
        </p:txBody>
      </p:sp>
      <p:sp>
        <p:nvSpPr>
          <p:cNvPr id="3" name="Content Placeholder 2"/>
          <p:cNvSpPr>
            <a:spLocks noGrp="1"/>
          </p:cNvSpPr>
          <p:nvPr>
            <p:ph idx="1"/>
          </p:nvPr>
        </p:nvSpPr>
        <p:spPr>
          <a:xfrm>
            <a:off x="457200" y="1998132"/>
            <a:ext cx="8229600" cy="4580465"/>
          </a:xfrm>
        </p:spPr>
        <p:txBody>
          <a:bodyPr>
            <a:normAutofit/>
          </a:bodyPr>
          <a:lstStyle/>
          <a:p>
            <a:r>
              <a:rPr lang="en-US" sz="2800" b="1" dirty="0" smtClean="0">
                <a:latin typeface="Arial" charset="0"/>
              </a:rPr>
              <a:t>Naturalistic Observation </a:t>
            </a:r>
            <a:r>
              <a:rPr lang="en-US" sz="2800" dirty="0" smtClean="0">
                <a:latin typeface="Arial" charset="0"/>
              </a:rPr>
              <a:t>– how things unfold out in the real world (uncontrived)</a:t>
            </a:r>
            <a:endParaRPr lang="en-US" sz="2800" b="1" dirty="0" smtClean="0">
              <a:latin typeface="Arial" charset="0"/>
            </a:endParaRPr>
          </a:p>
          <a:p>
            <a:r>
              <a:rPr lang="en-US" sz="2800" dirty="0" smtClean="0">
                <a:latin typeface="Arial" charset="0"/>
              </a:rPr>
              <a:t>Interested in </a:t>
            </a:r>
            <a:r>
              <a:rPr lang="en-US" sz="2800" b="1" dirty="0" smtClean="0">
                <a:latin typeface="Arial" charset="0"/>
              </a:rPr>
              <a:t>Subjective Meanings </a:t>
            </a:r>
            <a:r>
              <a:rPr lang="en-US" sz="2800" b="1" dirty="0" smtClean="0">
                <a:latin typeface="Arial" charset="0"/>
              </a:rPr>
              <a:t>(of Research Subjects) – </a:t>
            </a:r>
            <a:r>
              <a:rPr lang="en-US" sz="2800" dirty="0" smtClean="0">
                <a:latin typeface="Arial" charset="0"/>
              </a:rPr>
              <a:t>ascertaining and analyzing the actor’s point of view (opinion, attitude, belief, value)</a:t>
            </a:r>
          </a:p>
          <a:p>
            <a:r>
              <a:rPr lang="en-US" sz="2800" b="1" dirty="0" smtClean="0">
                <a:latin typeface="Arial" charset="0"/>
              </a:rPr>
              <a:t>Inductive Analysis </a:t>
            </a:r>
            <a:r>
              <a:rPr lang="en-US" sz="2800" dirty="0" smtClean="0">
                <a:latin typeface="Arial" charset="0"/>
              </a:rPr>
              <a:t>– </a:t>
            </a:r>
            <a:r>
              <a:rPr lang="en-US" sz="2800" dirty="0" smtClean="0">
                <a:latin typeface="Arial" charset="0"/>
              </a:rPr>
              <a:t>on </a:t>
            </a:r>
            <a:r>
              <a:rPr lang="en-US" sz="2800" dirty="0" smtClean="0">
                <a:latin typeface="Arial" charset="0"/>
              </a:rPr>
              <a:t>the side of theory </a:t>
            </a:r>
            <a:r>
              <a:rPr lang="en-US" sz="2800" i="1" dirty="0" smtClean="0">
                <a:latin typeface="Arial" charset="0"/>
              </a:rPr>
              <a:t>discovery </a:t>
            </a:r>
            <a:r>
              <a:rPr lang="en-US" sz="2800" dirty="0" smtClean="0">
                <a:latin typeface="Arial" charset="0"/>
              </a:rPr>
              <a:t>rather </a:t>
            </a:r>
            <a:r>
              <a:rPr lang="en-US" sz="2800" dirty="0" smtClean="0">
                <a:latin typeface="Arial" charset="0"/>
              </a:rPr>
              <a:t>than theory testing</a:t>
            </a:r>
            <a:endParaRPr lang="en-US" sz="2800" dirty="0">
              <a:latin typeface="Arial" charset="0"/>
            </a:endParaRPr>
          </a:p>
        </p:txBody>
      </p:sp>
    </p:spTree>
    <p:extLst>
      <p:ext uri="{BB962C8B-B14F-4D97-AF65-F5344CB8AC3E}">
        <p14:creationId xmlns:p14="http://schemas.microsoft.com/office/powerpoint/2010/main" val="25618220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4998"/>
            <a:ext cx="8229600" cy="990600"/>
          </a:xfrm>
        </p:spPr>
        <p:txBody>
          <a:bodyPr>
            <a:normAutofit fontScale="90000"/>
          </a:bodyPr>
          <a:lstStyle/>
          <a:p>
            <a:r>
              <a:rPr lang="en-US" dirty="0" smtClean="0"/>
              <a:t>Qualitative Research – value in product /technology design specifically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85971120"/>
              </p:ext>
            </p:extLst>
          </p:nvPr>
        </p:nvGraphicFramePr>
        <p:xfrm>
          <a:off x="457200" y="2173393"/>
          <a:ext cx="8229600" cy="3419687"/>
        </p:xfrm>
        <a:graphic>
          <a:graphicData uri="http://schemas.openxmlformats.org/drawingml/2006/table">
            <a:tbl>
              <a:tblPr bandRow="1">
                <a:tableStyleId>{5C22544A-7EE6-4342-B048-85BDC9FD1C3A}</a:tableStyleId>
              </a:tblPr>
              <a:tblGrid>
                <a:gridCol w="2895600"/>
                <a:gridCol w="5334000"/>
              </a:tblGrid>
              <a:tr h="1042247">
                <a:tc>
                  <a:txBody>
                    <a:bodyPr/>
                    <a:lstStyle/>
                    <a:p>
                      <a:r>
                        <a:rPr lang="en-US" sz="2400" b="1" dirty="0" smtClean="0"/>
                        <a:t>Naturalistic Observation</a:t>
                      </a:r>
                      <a:endParaRPr lang="en-US" sz="2400" b="1" dirty="0"/>
                    </a:p>
                  </a:txBody>
                  <a:tcPr/>
                </a:tc>
                <a:tc>
                  <a:txBody>
                    <a:bodyPr/>
                    <a:lstStyle/>
                    <a:p>
                      <a:r>
                        <a:rPr lang="en-US" dirty="0" smtClean="0">
                          <a:latin typeface="Arial" charset="0"/>
                        </a:rPr>
                        <a:t>More</a:t>
                      </a:r>
                      <a:r>
                        <a:rPr lang="en-US" baseline="0" dirty="0" smtClean="0">
                          <a:latin typeface="Arial" charset="0"/>
                        </a:rPr>
                        <a:t> sound</a:t>
                      </a:r>
                      <a:r>
                        <a:rPr lang="en-US" dirty="0" smtClean="0">
                          <a:latin typeface="Arial" charset="0"/>
                        </a:rPr>
                        <a:t> basis for feature prioritization exercises … beyond the focus group or big</a:t>
                      </a:r>
                      <a:r>
                        <a:rPr lang="en-US" baseline="0" dirty="0" smtClean="0">
                          <a:latin typeface="Arial" charset="0"/>
                        </a:rPr>
                        <a:t> n </a:t>
                      </a:r>
                      <a:r>
                        <a:rPr lang="en-US" dirty="0" smtClean="0">
                          <a:latin typeface="Arial" charset="0"/>
                        </a:rPr>
                        <a:t>marketing research surveys (de-contextualized,</a:t>
                      </a:r>
                      <a:r>
                        <a:rPr lang="en-US" baseline="0" dirty="0" smtClean="0">
                          <a:latin typeface="Arial" charset="0"/>
                        </a:rPr>
                        <a:t> self-report)</a:t>
                      </a:r>
                      <a:endParaRPr lang="en-US" dirty="0"/>
                    </a:p>
                  </a:txBody>
                  <a:tcPr/>
                </a:tc>
              </a:tr>
              <a:tr h="1042247">
                <a:tc>
                  <a:txBody>
                    <a:bodyPr/>
                    <a:lstStyle/>
                    <a:p>
                      <a:r>
                        <a:rPr lang="en-US" sz="2400" b="1" dirty="0" smtClean="0"/>
                        <a:t>Subjective Experience (of research subjects)</a:t>
                      </a:r>
                      <a:endParaRPr lang="en-US" sz="2400" b="1" dirty="0"/>
                    </a:p>
                  </a:txBody>
                  <a:tcPr/>
                </a:tc>
                <a:tc>
                  <a:txBody>
                    <a:bodyPr/>
                    <a:lstStyle/>
                    <a:p>
                      <a:r>
                        <a:rPr lang="en-US" sz="2000" dirty="0" smtClean="0">
                          <a:latin typeface="Arial" charset="0"/>
                        </a:rPr>
                        <a:t>Getting a handle on ever more </a:t>
                      </a:r>
                      <a:r>
                        <a:rPr lang="en-US" sz="2000" b="1" i="0" dirty="0" smtClean="0">
                          <a:latin typeface="Arial" charset="0"/>
                        </a:rPr>
                        <a:t>diverse user </a:t>
                      </a:r>
                      <a:r>
                        <a:rPr lang="en-US" sz="2000" b="1" dirty="0" smtClean="0">
                          <a:latin typeface="Arial" charset="0"/>
                        </a:rPr>
                        <a:t>populations </a:t>
                      </a:r>
                      <a:r>
                        <a:rPr lang="en-US" sz="2000" b="0" dirty="0" smtClean="0">
                          <a:latin typeface="Arial" charset="0"/>
                        </a:rPr>
                        <a:t>whose</a:t>
                      </a:r>
                      <a:r>
                        <a:rPr lang="en-US" sz="2000" b="0" baseline="0" dirty="0" smtClean="0">
                          <a:latin typeface="Arial" charset="0"/>
                        </a:rPr>
                        <a:t> experiences and values are very different from our own</a:t>
                      </a:r>
                      <a:endParaRPr lang="en-US" sz="2000" b="1" dirty="0"/>
                    </a:p>
                  </a:txBody>
                  <a:tcPr/>
                </a:tc>
              </a:tr>
              <a:tr h="1042247">
                <a:tc>
                  <a:txBody>
                    <a:bodyPr/>
                    <a:lstStyle/>
                    <a:p>
                      <a:r>
                        <a:rPr lang="en-US" sz="2400" b="1" dirty="0" smtClean="0"/>
                        <a:t>Inductive Analysis</a:t>
                      </a:r>
                      <a:endParaRPr lang="en-US" sz="2400" b="1" dirty="0"/>
                    </a:p>
                  </a:txBody>
                  <a:tcPr/>
                </a:tc>
                <a:tc>
                  <a:txBody>
                    <a:bodyPr/>
                    <a:lstStyle/>
                    <a:p>
                      <a:r>
                        <a:rPr lang="en-US" sz="2000" dirty="0" smtClean="0"/>
                        <a:t>Design </a:t>
                      </a:r>
                      <a:r>
                        <a:rPr lang="en-US" sz="2000" b="1" dirty="0" smtClean="0"/>
                        <a:t>innovation</a:t>
                      </a:r>
                      <a:r>
                        <a:rPr lang="en-US" sz="2000" dirty="0" smtClean="0"/>
                        <a:t> work…discovery process</a:t>
                      </a:r>
                      <a:endParaRPr lang="en-US" sz="2000" dirty="0"/>
                    </a:p>
                  </a:txBody>
                  <a:tcPr/>
                </a:tc>
              </a:tr>
            </a:tbl>
          </a:graphicData>
        </a:graphic>
      </p:graphicFrame>
      <p:sp>
        <p:nvSpPr>
          <p:cNvPr id="3" name="TextBox 2"/>
          <p:cNvSpPr txBox="1"/>
          <p:nvPr/>
        </p:nvSpPr>
        <p:spPr>
          <a:xfrm>
            <a:off x="880533" y="5808133"/>
            <a:ext cx="4204947" cy="400110"/>
          </a:xfrm>
          <a:prstGeom prst="rect">
            <a:avLst/>
          </a:prstGeom>
          <a:noFill/>
        </p:spPr>
        <p:txBody>
          <a:bodyPr wrap="none" rtlCol="0">
            <a:spAutoFit/>
          </a:bodyPr>
          <a:lstStyle/>
          <a:p>
            <a:r>
              <a:rPr lang="en-US" sz="2000" dirty="0" smtClean="0"/>
              <a:t>[see </a:t>
            </a:r>
            <a:r>
              <a:rPr lang="en-US" sz="2000" dirty="0" err="1" smtClean="0"/>
              <a:t>Blomberg</a:t>
            </a:r>
            <a:r>
              <a:rPr lang="en-US" sz="2000" dirty="0" smtClean="0"/>
              <a:t> et al. 2003 for more]</a:t>
            </a:r>
            <a:endParaRPr lang="en-US" sz="2000" dirty="0"/>
          </a:p>
        </p:txBody>
      </p:sp>
    </p:spTree>
    <p:extLst>
      <p:ext uri="{BB962C8B-B14F-4D97-AF65-F5344CB8AC3E}">
        <p14:creationId xmlns:p14="http://schemas.microsoft.com/office/powerpoint/2010/main" val="38198213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3"/>
          <p:cNvSpPr>
            <a:spLocks noGrp="1"/>
          </p:cNvSpPr>
          <p:nvPr>
            <p:ph idx="1"/>
          </p:nvPr>
        </p:nvSpPr>
        <p:spPr/>
        <p:txBody>
          <a:bodyPr/>
          <a:lstStyle/>
          <a:p>
            <a:endParaRPr lang="en-US">
              <a:latin typeface="Arial" charset="0"/>
            </a:endParaRPr>
          </a:p>
        </p:txBody>
      </p:sp>
      <p:sp>
        <p:nvSpPr>
          <p:cNvPr id="14339" name="Title 4"/>
          <p:cNvSpPr>
            <a:spLocks noGrp="1"/>
          </p:cNvSpPr>
          <p:nvPr>
            <p:ph type="title"/>
          </p:nvPr>
        </p:nvSpPr>
        <p:spPr/>
        <p:txBody>
          <a:bodyPr/>
          <a:lstStyle/>
          <a:p>
            <a:endParaRPr lang="en-US">
              <a:latin typeface="Franklin Gothic Book" charset="0"/>
            </a:endParaRPr>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84580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60398"/>
            <a:ext cx="9144000" cy="5140990"/>
          </a:xfrm>
          <a:prstGeom prst="rect">
            <a:avLst/>
          </a:prstGeom>
        </p:spPr>
      </p:pic>
    </p:spTree>
    <p:extLst>
      <p:ext uri="{BB962C8B-B14F-4D97-AF65-F5344CB8AC3E}">
        <p14:creationId xmlns:p14="http://schemas.microsoft.com/office/powerpoint/2010/main" val="2301131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3" name="Text Placeholder 2"/>
          <p:cNvSpPr>
            <a:spLocks noGrp="1"/>
          </p:cNvSpPr>
          <p:nvPr>
            <p:ph type="body" idx="1"/>
          </p:nvPr>
        </p:nvSpPr>
        <p:spPr/>
        <p:txBody>
          <a:bodyPr/>
          <a:lstStyle/>
          <a:p>
            <a:r>
              <a:rPr lang="en-US" dirty="0" smtClean="0"/>
              <a:t>The Question of </a:t>
            </a:r>
            <a:r>
              <a:rPr lang="en-US" b="1" dirty="0" smtClean="0"/>
              <a:t>Rigor</a:t>
            </a:r>
            <a:r>
              <a:rPr lang="en-US" dirty="0" smtClean="0"/>
              <a:t> in Quantitative vs. Qualitative Approaches</a:t>
            </a:r>
            <a:endParaRPr lang="en-US" dirty="0"/>
          </a:p>
        </p:txBody>
      </p:sp>
    </p:spTree>
    <p:extLst>
      <p:ext uri="{BB962C8B-B14F-4D97-AF65-F5344CB8AC3E}">
        <p14:creationId xmlns:p14="http://schemas.microsoft.com/office/powerpoint/2010/main" val="3777317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Oval 4"/>
          <p:cNvSpPr>
            <a:spLocks noChangeArrowheads="1"/>
          </p:cNvSpPr>
          <p:nvPr/>
        </p:nvSpPr>
        <p:spPr bwMode="auto">
          <a:xfrm>
            <a:off x="647700" y="3543300"/>
            <a:ext cx="1600200" cy="1066800"/>
          </a:xfrm>
          <a:prstGeom prst="ellipse">
            <a:avLst/>
          </a:prstGeom>
          <a:solidFill>
            <a:schemeClr val="accent1"/>
          </a:solidFill>
          <a:ln w="9525">
            <a:solidFill>
              <a:schemeClr val="tx1"/>
            </a:solidFill>
            <a:round/>
            <a:headEnd/>
            <a:tailEnd/>
          </a:ln>
        </p:spPr>
        <p:txBody>
          <a:bodyPr wrap="none" anchor="ctr"/>
          <a:lstStyle/>
          <a:p>
            <a:pPr algn="ctr"/>
            <a:r>
              <a:rPr lang="en-US">
                <a:solidFill>
                  <a:srgbClr val="003399"/>
                </a:solidFill>
              </a:rPr>
              <a:t>Problem</a:t>
            </a:r>
          </a:p>
        </p:txBody>
      </p:sp>
      <p:sp>
        <p:nvSpPr>
          <p:cNvPr id="22532" name="Oval 5"/>
          <p:cNvSpPr>
            <a:spLocks noChangeArrowheads="1"/>
          </p:cNvSpPr>
          <p:nvPr/>
        </p:nvSpPr>
        <p:spPr bwMode="auto">
          <a:xfrm>
            <a:off x="2781300" y="3543300"/>
            <a:ext cx="1600200" cy="1066800"/>
          </a:xfrm>
          <a:prstGeom prst="ellipse">
            <a:avLst/>
          </a:prstGeom>
          <a:solidFill>
            <a:schemeClr val="accent1"/>
          </a:solidFill>
          <a:ln w="9525">
            <a:solidFill>
              <a:schemeClr val="tx1"/>
            </a:solidFill>
            <a:round/>
            <a:headEnd/>
            <a:tailEnd/>
          </a:ln>
        </p:spPr>
        <p:txBody>
          <a:bodyPr wrap="none" anchor="ctr"/>
          <a:lstStyle/>
          <a:p>
            <a:pPr algn="ctr"/>
            <a:r>
              <a:rPr lang="en-US">
                <a:solidFill>
                  <a:srgbClr val="003399"/>
                </a:solidFill>
              </a:rPr>
              <a:t>Method</a:t>
            </a:r>
          </a:p>
        </p:txBody>
      </p:sp>
      <p:sp>
        <p:nvSpPr>
          <p:cNvPr id="22533" name="Oval 6"/>
          <p:cNvSpPr>
            <a:spLocks noChangeArrowheads="1"/>
          </p:cNvSpPr>
          <p:nvPr/>
        </p:nvSpPr>
        <p:spPr bwMode="auto">
          <a:xfrm>
            <a:off x="4914900" y="3543300"/>
            <a:ext cx="1600200" cy="1066800"/>
          </a:xfrm>
          <a:prstGeom prst="ellipse">
            <a:avLst/>
          </a:prstGeom>
          <a:solidFill>
            <a:schemeClr val="accent1"/>
          </a:solidFill>
          <a:ln w="9525">
            <a:solidFill>
              <a:schemeClr val="tx1"/>
            </a:solidFill>
            <a:round/>
            <a:headEnd/>
            <a:tailEnd/>
          </a:ln>
        </p:spPr>
        <p:txBody>
          <a:bodyPr wrap="none" anchor="ctr"/>
          <a:lstStyle/>
          <a:p>
            <a:pPr algn="ctr"/>
            <a:r>
              <a:rPr lang="en-US" sz="1400">
                <a:solidFill>
                  <a:srgbClr val="003399"/>
                </a:solidFill>
              </a:rPr>
              <a:t>Data</a:t>
            </a:r>
            <a:r>
              <a:rPr lang="en-US" sz="1400"/>
              <a:t> </a:t>
            </a:r>
            <a:r>
              <a:rPr lang="en-US" sz="1400">
                <a:solidFill>
                  <a:srgbClr val="003399"/>
                </a:solidFill>
              </a:rPr>
              <a:t>Collection</a:t>
            </a:r>
          </a:p>
        </p:txBody>
      </p:sp>
      <p:sp>
        <p:nvSpPr>
          <p:cNvPr id="22534" name="Oval 7"/>
          <p:cNvSpPr>
            <a:spLocks noChangeArrowheads="1"/>
          </p:cNvSpPr>
          <p:nvPr/>
        </p:nvSpPr>
        <p:spPr bwMode="auto">
          <a:xfrm>
            <a:off x="6972300" y="3543300"/>
            <a:ext cx="1600200" cy="1066800"/>
          </a:xfrm>
          <a:prstGeom prst="ellipse">
            <a:avLst/>
          </a:prstGeom>
          <a:solidFill>
            <a:schemeClr val="accent1"/>
          </a:solidFill>
          <a:ln w="9525">
            <a:solidFill>
              <a:schemeClr val="tx1"/>
            </a:solidFill>
            <a:round/>
            <a:headEnd/>
            <a:tailEnd/>
          </a:ln>
        </p:spPr>
        <p:txBody>
          <a:bodyPr wrap="none" anchor="ctr"/>
          <a:lstStyle/>
          <a:p>
            <a:pPr algn="ctr"/>
            <a:r>
              <a:rPr lang="en-US" sz="1400">
                <a:solidFill>
                  <a:srgbClr val="003399"/>
                </a:solidFill>
              </a:rPr>
              <a:t>Support or Reject </a:t>
            </a:r>
          </a:p>
          <a:p>
            <a:pPr algn="ctr"/>
            <a:r>
              <a:rPr lang="en-US" sz="1400">
                <a:solidFill>
                  <a:srgbClr val="003399"/>
                </a:solidFill>
              </a:rPr>
              <a:t>Hypotheses</a:t>
            </a:r>
          </a:p>
        </p:txBody>
      </p:sp>
      <p:sp>
        <p:nvSpPr>
          <p:cNvPr id="22535" name="Line 8"/>
          <p:cNvSpPr>
            <a:spLocks noChangeShapeType="1"/>
          </p:cNvSpPr>
          <p:nvPr/>
        </p:nvSpPr>
        <p:spPr bwMode="auto">
          <a:xfrm>
            <a:off x="2247900" y="40767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6" name="Line 9"/>
          <p:cNvSpPr>
            <a:spLocks noChangeShapeType="1"/>
          </p:cNvSpPr>
          <p:nvPr/>
        </p:nvSpPr>
        <p:spPr bwMode="auto">
          <a:xfrm>
            <a:off x="2247900" y="40767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7" name="Line 11"/>
          <p:cNvSpPr>
            <a:spLocks noChangeShapeType="1"/>
          </p:cNvSpPr>
          <p:nvPr/>
        </p:nvSpPr>
        <p:spPr bwMode="auto">
          <a:xfrm>
            <a:off x="4381500" y="40767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8" name="Line 12"/>
          <p:cNvSpPr>
            <a:spLocks noChangeShapeType="1"/>
          </p:cNvSpPr>
          <p:nvPr/>
        </p:nvSpPr>
        <p:spPr bwMode="auto">
          <a:xfrm>
            <a:off x="6515100" y="4076700"/>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13" name="Text Box 13"/>
          <p:cNvSpPr txBox="1">
            <a:spLocks noChangeArrowheads="1"/>
          </p:cNvSpPr>
          <p:nvPr/>
        </p:nvSpPr>
        <p:spPr bwMode="auto">
          <a:xfrm>
            <a:off x="685800" y="572558"/>
            <a:ext cx="7696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4000" dirty="0" smtClean="0">
                <a:solidFill>
                  <a:schemeClr val="accent2"/>
                </a:solidFill>
              </a:rPr>
              <a:t>Process: How Quantitative Research Really Works…</a:t>
            </a:r>
            <a:endParaRPr lang="en-US" sz="4000" dirty="0">
              <a:solidFill>
                <a:schemeClr val="accent2"/>
              </a:solidFill>
            </a:endParaRPr>
          </a:p>
        </p:txBody>
      </p:sp>
      <p:grpSp>
        <p:nvGrpSpPr>
          <p:cNvPr id="2" name="Group 26"/>
          <p:cNvGrpSpPr>
            <a:grpSpLocks/>
          </p:cNvGrpSpPr>
          <p:nvPr/>
        </p:nvGrpSpPr>
        <p:grpSpPr bwMode="auto">
          <a:xfrm>
            <a:off x="609600" y="2133600"/>
            <a:ext cx="7734300" cy="4038600"/>
            <a:chOff x="312" y="696"/>
            <a:chExt cx="4872" cy="2544"/>
          </a:xfrm>
        </p:grpSpPr>
        <p:grpSp>
          <p:nvGrpSpPr>
            <p:cNvPr id="22541" name="Group 21"/>
            <p:cNvGrpSpPr>
              <a:grpSpLocks/>
            </p:cNvGrpSpPr>
            <p:nvPr/>
          </p:nvGrpSpPr>
          <p:grpSpPr bwMode="auto">
            <a:xfrm>
              <a:off x="312" y="696"/>
              <a:ext cx="4872" cy="2544"/>
              <a:chOff x="312" y="696"/>
              <a:chExt cx="4872" cy="2544"/>
            </a:xfrm>
          </p:grpSpPr>
          <p:sp>
            <p:nvSpPr>
              <p:cNvPr id="22544" name="Freeform 16"/>
              <p:cNvSpPr>
                <a:spLocks/>
              </p:cNvSpPr>
              <p:nvPr/>
            </p:nvSpPr>
            <p:spPr bwMode="auto">
              <a:xfrm>
                <a:off x="1008" y="2104"/>
                <a:ext cx="2296" cy="784"/>
              </a:xfrm>
              <a:custGeom>
                <a:avLst/>
                <a:gdLst>
                  <a:gd name="T0" fmla="*/ 0 w 2296"/>
                  <a:gd name="T1" fmla="*/ 104 h 784"/>
                  <a:gd name="T2" fmla="*/ 576 w 2296"/>
                  <a:gd name="T3" fmla="*/ 584 h 784"/>
                  <a:gd name="T4" fmla="*/ 1056 w 2296"/>
                  <a:gd name="T5" fmla="*/ 152 h 784"/>
                  <a:gd name="T6" fmla="*/ 2016 w 2296"/>
                  <a:gd name="T7" fmla="*/ 776 h 784"/>
                  <a:gd name="T8" fmla="*/ 2256 w 2296"/>
                  <a:gd name="T9" fmla="*/ 104 h 784"/>
                  <a:gd name="T10" fmla="*/ 2256 w 2296"/>
                  <a:gd name="T11" fmla="*/ 152 h 784"/>
                  <a:gd name="T12" fmla="*/ 0 60000 65536"/>
                  <a:gd name="T13" fmla="*/ 0 60000 65536"/>
                  <a:gd name="T14" fmla="*/ 0 60000 65536"/>
                  <a:gd name="T15" fmla="*/ 0 60000 65536"/>
                  <a:gd name="T16" fmla="*/ 0 60000 65536"/>
                  <a:gd name="T17" fmla="*/ 0 60000 65536"/>
                  <a:gd name="T18" fmla="*/ 0 w 2296"/>
                  <a:gd name="T19" fmla="*/ 0 h 784"/>
                  <a:gd name="T20" fmla="*/ 2296 w 2296"/>
                  <a:gd name="T21" fmla="*/ 784 h 784"/>
                </a:gdLst>
                <a:ahLst/>
                <a:cxnLst>
                  <a:cxn ang="T12">
                    <a:pos x="T0" y="T1"/>
                  </a:cxn>
                  <a:cxn ang="T13">
                    <a:pos x="T2" y="T3"/>
                  </a:cxn>
                  <a:cxn ang="T14">
                    <a:pos x="T4" y="T5"/>
                  </a:cxn>
                  <a:cxn ang="T15">
                    <a:pos x="T6" y="T7"/>
                  </a:cxn>
                  <a:cxn ang="T16">
                    <a:pos x="T8" y="T9"/>
                  </a:cxn>
                  <a:cxn ang="T17">
                    <a:pos x="T10" y="T11"/>
                  </a:cxn>
                </a:cxnLst>
                <a:rect l="T18" t="T19" r="T20" b="T21"/>
                <a:pathLst>
                  <a:path w="2296" h="784">
                    <a:moveTo>
                      <a:pt x="0" y="104"/>
                    </a:moveTo>
                    <a:cubicBezTo>
                      <a:pt x="200" y="340"/>
                      <a:pt x="400" y="576"/>
                      <a:pt x="576" y="584"/>
                    </a:cubicBezTo>
                    <a:cubicBezTo>
                      <a:pt x="752" y="592"/>
                      <a:pt x="816" y="120"/>
                      <a:pt x="1056" y="152"/>
                    </a:cubicBezTo>
                    <a:cubicBezTo>
                      <a:pt x="1296" y="184"/>
                      <a:pt x="1816" y="784"/>
                      <a:pt x="2016" y="776"/>
                    </a:cubicBezTo>
                    <a:cubicBezTo>
                      <a:pt x="2216" y="768"/>
                      <a:pt x="2216" y="208"/>
                      <a:pt x="2256" y="104"/>
                    </a:cubicBezTo>
                    <a:cubicBezTo>
                      <a:pt x="2296" y="0"/>
                      <a:pt x="2276" y="76"/>
                      <a:pt x="2256" y="152"/>
                    </a:cubicBezTo>
                  </a:path>
                </a:pathLst>
              </a:custGeom>
              <a:noFill/>
              <a:ln w="5715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5" name="Freeform 17"/>
              <p:cNvSpPr>
                <a:spLocks/>
              </p:cNvSpPr>
              <p:nvPr/>
            </p:nvSpPr>
            <p:spPr bwMode="auto">
              <a:xfrm>
                <a:off x="1992" y="1096"/>
                <a:ext cx="2856" cy="536"/>
              </a:xfrm>
              <a:custGeom>
                <a:avLst/>
                <a:gdLst>
                  <a:gd name="T0" fmla="*/ 2856 w 2856"/>
                  <a:gd name="T1" fmla="*/ 488 h 536"/>
                  <a:gd name="T2" fmla="*/ 2232 w 2856"/>
                  <a:gd name="T3" fmla="*/ 152 h 536"/>
                  <a:gd name="T4" fmla="*/ 264 w 2856"/>
                  <a:gd name="T5" fmla="*/ 488 h 536"/>
                  <a:gd name="T6" fmla="*/ 648 w 2856"/>
                  <a:gd name="T7" fmla="*/ 8 h 536"/>
                  <a:gd name="T8" fmla="*/ 1224 w 2856"/>
                  <a:gd name="T9" fmla="*/ 536 h 536"/>
                  <a:gd name="T10" fmla="*/ 0 60000 65536"/>
                  <a:gd name="T11" fmla="*/ 0 60000 65536"/>
                  <a:gd name="T12" fmla="*/ 0 60000 65536"/>
                  <a:gd name="T13" fmla="*/ 0 60000 65536"/>
                  <a:gd name="T14" fmla="*/ 0 60000 65536"/>
                  <a:gd name="T15" fmla="*/ 0 w 2856"/>
                  <a:gd name="T16" fmla="*/ 0 h 536"/>
                  <a:gd name="T17" fmla="*/ 2856 w 2856"/>
                  <a:gd name="T18" fmla="*/ 536 h 536"/>
                </a:gdLst>
                <a:ahLst/>
                <a:cxnLst>
                  <a:cxn ang="T10">
                    <a:pos x="T0" y="T1"/>
                  </a:cxn>
                  <a:cxn ang="T11">
                    <a:pos x="T2" y="T3"/>
                  </a:cxn>
                  <a:cxn ang="T12">
                    <a:pos x="T4" y="T5"/>
                  </a:cxn>
                  <a:cxn ang="T13">
                    <a:pos x="T6" y="T7"/>
                  </a:cxn>
                  <a:cxn ang="T14">
                    <a:pos x="T8" y="T9"/>
                  </a:cxn>
                </a:cxnLst>
                <a:rect l="T15" t="T16" r="T17" b="T18"/>
                <a:pathLst>
                  <a:path w="2856" h="536">
                    <a:moveTo>
                      <a:pt x="2856" y="488"/>
                    </a:moveTo>
                    <a:cubicBezTo>
                      <a:pt x="2760" y="320"/>
                      <a:pt x="2664" y="152"/>
                      <a:pt x="2232" y="152"/>
                    </a:cubicBezTo>
                    <a:cubicBezTo>
                      <a:pt x="1800" y="152"/>
                      <a:pt x="528" y="512"/>
                      <a:pt x="264" y="488"/>
                    </a:cubicBezTo>
                    <a:cubicBezTo>
                      <a:pt x="0" y="464"/>
                      <a:pt x="488" y="0"/>
                      <a:pt x="648" y="8"/>
                    </a:cubicBezTo>
                    <a:cubicBezTo>
                      <a:pt x="808" y="16"/>
                      <a:pt x="1016" y="276"/>
                      <a:pt x="1224" y="536"/>
                    </a:cubicBezTo>
                  </a:path>
                </a:pathLst>
              </a:custGeom>
              <a:noFill/>
              <a:ln w="5715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6" name="Freeform 18"/>
              <p:cNvSpPr>
                <a:spLocks/>
              </p:cNvSpPr>
              <p:nvPr/>
            </p:nvSpPr>
            <p:spPr bwMode="auto">
              <a:xfrm>
                <a:off x="312" y="696"/>
                <a:ext cx="3240" cy="888"/>
              </a:xfrm>
              <a:custGeom>
                <a:avLst/>
                <a:gdLst>
                  <a:gd name="T0" fmla="*/ 648 w 3240"/>
                  <a:gd name="T1" fmla="*/ 888 h 888"/>
                  <a:gd name="T2" fmla="*/ 792 w 3240"/>
                  <a:gd name="T3" fmla="*/ 216 h 888"/>
                  <a:gd name="T4" fmla="*/ 552 w 3240"/>
                  <a:gd name="T5" fmla="*/ 456 h 888"/>
                  <a:gd name="T6" fmla="*/ 264 w 3240"/>
                  <a:gd name="T7" fmla="*/ 312 h 888"/>
                  <a:gd name="T8" fmla="*/ 504 w 3240"/>
                  <a:gd name="T9" fmla="*/ 120 h 888"/>
                  <a:gd name="T10" fmla="*/ 648 w 3240"/>
                  <a:gd name="T11" fmla="*/ 600 h 888"/>
                  <a:gd name="T12" fmla="*/ 312 w 3240"/>
                  <a:gd name="T13" fmla="*/ 744 h 888"/>
                  <a:gd name="T14" fmla="*/ 24 w 3240"/>
                  <a:gd name="T15" fmla="*/ 264 h 888"/>
                  <a:gd name="T16" fmla="*/ 168 w 3240"/>
                  <a:gd name="T17" fmla="*/ 72 h 888"/>
                  <a:gd name="T18" fmla="*/ 408 w 3240"/>
                  <a:gd name="T19" fmla="*/ 24 h 888"/>
                  <a:gd name="T20" fmla="*/ 936 w 3240"/>
                  <a:gd name="T21" fmla="*/ 216 h 888"/>
                  <a:gd name="T22" fmla="*/ 984 w 3240"/>
                  <a:gd name="T23" fmla="*/ 696 h 888"/>
                  <a:gd name="T24" fmla="*/ 1320 w 3240"/>
                  <a:gd name="T25" fmla="*/ 696 h 888"/>
                  <a:gd name="T26" fmla="*/ 2040 w 3240"/>
                  <a:gd name="T27" fmla="*/ 120 h 888"/>
                  <a:gd name="T28" fmla="*/ 3048 w 3240"/>
                  <a:gd name="T29" fmla="*/ 552 h 888"/>
                  <a:gd name="T30" fmla="*/ 3192 w 3240"/>
                  <a:gd name="T31" fmla="*/ 840 h 8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40"/>
                  <a:gd name="T49" fmla="*/ 0 h 888"/>
                  <a:gd name="T50" fmla="*/ 3240 w 3240"/>
                  <a:gd name="T51" fmla="*/ 888 h 8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40" h="888">
                    <a:moveTo>
                      <a:pt x="648" y="888"/>
                    </a:moveTo>
                    <a:cubicBezTo>
                      <a:pt x="728" y="588"/>
                      <a:pt x="808" y="288"/>
                      <a:pt x="792" y="216"/>
                    </a:cubicBezTo>
                    <a:cubicBezTo>
                      <a:pt x="776" y="144"/>
                      <a:pt x="640" y="440"/>
                      <a:pt x="552" y="456"/>
                    </a:cubicBezTo>
                    <a:cubicBezTo>
                      <a:pt x="464" y="472"/>
                      <a:pt x="272" y="368"/>
                      <a:pt x="264" y="312"/>
                    </a:cubicBezTo>
                    <a:cubicBezTo>
                      <a:pt x="256" y="256"/>
                      <a:pt x="440" y="72"/>
                      <a:pt x="504" y="120"/>
                    </a:cubicBezTo>
                    <a:cubicBezTo>
                      <a:pt x="568" y="168"/>
                      <a:pt x="680" y="496"/>
                      <a:pt x="648" y="600"/>
                    </a:cubicBezTo>
                    <a:cubicBezTo>
                      <a:pt x="616" y="704"/>
                      <a:pt x="416" y="800"/>
                      <a:pt x="312" y="744"/>
                    </a:cubicBezTo>
                    <a:cubicBezTo>
                      <a:pt x="208" y="688"/>
                      <a:pt x="48" y="376"/>
                      <a:pt x="24" y="264"/>
                    </a:cubicBezTo>
                    <a:cubicBezTo>
                      <a:pt x="0" y="152"/>
                      <a:pt x="104" y="112"/>
                      <a:pt x="168" y="72"/>
                    </a:cubicBezTo>
                    <a:cubicBezTo>
                      <a:pt x="232" y="32"/>
                      <a:pt x="280" y="0"/>
                      <a:pt x="408" y="24"/>
                    </a:cubicBezTo>
                    <a:cubicBezTo>
                      <a:pt x="536" y="48"/>
                      <a:pt x="840" y="104"/>
                      <a:pt x="936" y="216"/>
                    </a:cubicBezTo>
                    <a:cubicBezTo>
                      <a:pt x="1032" y="328"/>
                      <a:pt x="920" y="616"/>
                      <a:pt x="984" y="696"/>
                    </a:cubicBezTo>
                    <a:cubicBezTo>
                      <a:pt x="1048" y="776"/>
                      <a:pt x="1144" y="792"/>
                      <a:pt x="1320" y="696"/>
                    </a:cubicBezTo>
                    <a:cubicBezTo>
                      <a:pt x="1496" y="600"/>
                      <a:pt x="1752" y="144"/>
                      <a:pt x="2040" y="120"/>
                    </a:cubicBezTo>
                    <a:cubicBezTo>
                      <a:pt x="2328" y="96"/>
                      <a:pt x="2856" y="432"/>
                      <a:pt x="3048" y="552"/>
                    </a:cubicBezTo>
                    <a:cubicBezTo>
                      <a:pt x="3240" y="672"/>
                      <a:pt x="3216" y="756"/>
                      <a:pt x="3192" y="840"/>
                    </a:cubicBezTo>
                  </a:path>
                </a:pathLst>
              </a:custGeom>
              <a:noFill/>
              <a:ln w="5715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7" name="Freeform 19"/>
              <p:cNvSpPr>
                <a:spLocks/>
              </p:cNvSpPr>
              <p:nvPr/>
            </p:nvSpPr>
            <p:spPr bwMode="auto">
              <a:xfrm>
                <a:off x="3888" y="2160"/>
                <a:ext cx="864" cy="592"/>
              </a:xfrm>
              <a:custGeom>
                <a:avLst/>
                <a:gdLst>
                  <a:gd name="T0" fmla="*/ 864 w 864"/>
                  <a:gd name="T1" fmla="*/ 96 h 592"/>
                  <a:gd name="T2" fmla="*/ 576 w 864"/>
                  <a:gd name="T3" fmla="*/ 576 h 592"/>
                  <a:gd name="T4" fmla="*/ 0 w 864"/>
                  <a:gd name="T5" fmla="*/ 0 h 592"/>
                  <a:gd name="T6" fmla="*/ 0 60000 65536"/>
                  <a:gd name="T7" fmla="*/ 0 60000 65536"/>
                  <a:gd name="T8" fmla="*/ 0 60000 65536"/>
                  <a:gd name="T9" fmla="*/ 0 w 864"/>
                  <a:gd name="T10" fmla="*/ 0 h 592"/>
                  <a:gd name="T11" fmla="*/ 864 w 864"/>
                  <a:gd name="T12" fmla="*/ 592 h 592"/>
                </a:gdLst>
                <a:ahLst/>
                <a:cxnLst>
                  <a:cxn ang="T6">
                    <a:pos x="T0" y="T1"/>
                  </a:cxn>
                  <a:cxn ang="T7">
                    <a:pos x="T2" y="T3"/>
                  </a:cxn>
                  <a:cxn ang="T8">
                    <a:pos x="T4" y="T5"/>
                  </a:cxn>
                </a:cxnLst>
                <a:rect l="T9" t="T10" r="T11" b="T12"/>
                <a:pathLst>
                  <a:path w="864" h="592">
                    <a:moveTo>
                      <a:pt x="864" y="96"/>
                    </a:moveTo>
                    <a:cubicBezTo>
                      <a:pt x="792" y="344"/>
                      <a:pt x="720" y="592"/>
                      <a:pt x="576" y="576"/>
                    </a:cubicBezTo>
                    <a:cubicBezTo>
                      <a:pt x="432" y="560"/>
                      <a:pt x="216" y="280"/>
                      <a:pt x="0" y="0"/>
                    </a:cubicBezTo>
                  </a:path>
                </a:pathLst>
              </a:custGeom>
              <a:noFill/>
              <a:ln w="5715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8" name="Freeform 20"/>
              <p:cNvSpPr>
                <a:spLocks/>
              </p:cNvSpPr>
              <p:nvPr/>
            </p:nvSpPr>
            <p:spPr bwMode="auto">
              <a:xfrm>
                <a:off x="1248" y="2160"/>
                <a:ext cx="3936" cy="1080"/>
              </a:xfrm>
              <a:custGeom>
                <a:avLst/>
                <a:gdLst>
                  <a:gd name="T0" fmla="*/ 3744 w 3936"/>
                  <a:gd name="T1" fmla="*/ 96 h 1080"/>
                  <a:gd name="T2" fmla="*/ 3792 w 3936"/>
                  <a:gd name="T3" fmla="*/ 816 h 1080"/>
                  <a:gd name="T4" fmla="*/ 2880 w 3936"/>
                  <a:gd name="T5" fmla="*/ 960 h 1080"/>
                  <a:gd name="T6" fmla="*/ 2400 w 3936"/>
                  <a:gd name="T7" fmla="*/ 96 h 1080"/>
                  <a:gd name="T8" fmla="*/ 2256 w 3936"/>
                  <a:gd name="T9" fmla="*/ 528 h 1080"/>
                  <a:gd name="T10" fmla="*/ 1872 w 3936"/>
                  <a:gd name="T11" fmla="*/ 1056 h 1080"/>
                  <a:gd name="T12" fmla="*/ 1152 w 3936"/>
                  <a:gd name="T13" fmla="*/ 672 h 1080"/>
                  <a:gd name="T14" fmla="*/ 1392 w 3936"/>
                  <a:gd name="T15" fmla="*/ 192 h 1080"/>
                  <a:gd name="T16" fmla="*/ 1728 w 3936"/>
                  <a:gd name="T17" fmla="*/ 384 h 1080"/>
                  <a:gd name="T18" fmla="*/ 1584 w 3936"/>
                  <a:gd name="T19" fmla="*/ 816 h 1080"/>
                  <a:gd name="T20" fmla="*/ 912 w 3936"/>
                  <a:gd name="T21" fmla="*/ 384 h 1080"/>
                  <a:gd name="T22" fmla="*/ 192 w 3936"/>
                  <a:gd name="T23" fmla="*/ 96 h 1080"/>
                  <a:gd name="T24" fmla="*/ 0 w 3936"/>
                  <a:gd name="T25" fmla="*/ 0 h 10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36"/>
                  <a:gd name="T40" fmla="*/ 0 h 1080"/>
                  <a:gd name="T41" fmla="*/ 3936 w 3936"/>
                  <a:gd name="T42" fmla="*/ 1080 h 10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36" h="1080">
                    <a:moveTo>
                      <a:pt x="3744" y="96"/>
                    </a:moveTo>
                    <a:cubicBezTo>
                      <a:pt x="3840" y="384"/>
                      <a:pt x="3936" y="672"/>
                      <a:pt x="3792" y="816"/>
                    </a:cubicBezTo>
                    <a:cubicBezTo>
                      <a:pt x="3648" y="960"/>
                      <a:pt x="3112" y="1080"/>
                      <a:pt x="2880" y="960"/>
                    </a:cubicBezTo>
                    <a:cubicBezTo>
                      <a:pt x="2648" y="840"/>
                      <a:pt x="2504" y="168"/>
                      <a:pt x="2400" y="96"/>
                    </a:cubicBezTo>
                    <a:cubicBezTo>
                      <a:pt x="2296" y="24"/>
                      <a:pt x="2344" y="368"/>
                      <a:pt x="2256" y="528"/>
                    </a:cubicBezTo>
                    <a:cubicBezTo>
                      <a:pt x="2168" y="688"/>
                      <a:pt x="2056" y="1032"/>
                      <a:pt x="1872" y="1056"/>
                    </a:cubicBezTo>
                    <a:cubicBezTo>
                      <a:pt x="1688" y="1080"/>
                      <a:pt x="1232" y="816"/>
                      <a:pt x="1152" y="672"/>
                    </a:cubicBezTo>
                    <a:cubicBezTo>
                      <a:pt x="1072" y="528"/>
                      <a:pt x="1296" y="240"/>
                      <a:pt x="1392" y="192"/>
                    </a:cubicBezTo>
                    <a:cubicBezTo>
                      <a:pt x="1488" y="144"/>
                      <a:pt x="1696" y="280"/>
                      <a:pt x="1728" y="384"/>
                    </a:cubicBezTo>
                    <a:cubicBezTo>
                      <a:pt x="1760" y="488"/>
                      <a:pt x="1720" y="816"/>
                      <a:pt x="1584" y="816"/>
                    </a:cubicBezTo>
                    <a:cubicBezTo>
                      <a:pt x="1448" y="816"/>
                      <a:pt x="1144" y="504"/>
                      <a:pt x="912" y="384"/>
                    </a:cubicBezTo>
                    <a:cubicBezTo>
                      <a:pt x="680" y="264"/>
                      <a:pt x="344" y="160"/>
                      <a:pt x="192" y="96"/>
                    </a:cubicBezTo>
                    <a:cubicBezTo>
                      <a:pt x="40" y="32"/>
                      <a:pt x="20" y="16"/>
                      <a:pt x="0" y="0"/>
                    </a:cubicBezTo>
                  </a:path>
                </a:pathLst>
              </a:custGeom>
              <a:noFill/>
              <a:ln w="5715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2542" name="Freeform 24"/>
            <p:cNvSpPr>
              <a:spLocks/>
            </p:cNvSpPr>
            <p:nvPr/>
          </p:nvSpPr>
          <p:spPr bwMode="auto">
            <a:xfrm>
              <a:off x="2496" y="2152"/>
              <a:ext cx="2016" cy="1040"/>
            </a:xfrm>
            <a:custGeom>
              <a:avLst/>
              <a:gdLst>
                <a:gd name="T0" fmla="*/ 2016 w 2016"/>
                <a:gd name="T1" fmla="*/ 56 h 1040"/>
                <a:gd name="T2" fmla="*/ 1824 w 2016"/>
                <a:gd name="T3" fmla="*/ 776 h 1040"/>
                <a:gd name="T4" fmla="*/ 1632 w 2016"/>
                <a:gd name="T5" fmla="*/ 536 h 1040"/>
                <a:gd name="T6" fmla="*/ 1344 w 2016"/>
                <a:gd name="T7" fmla="*/ 968 h 1040"/>
                <a:gd name="T8" fmla="*/ 912 w 2016"/>
                <a:gd name="T9" fmla="*/ 104 h 1040"/>
                <a:gd name="T10" fmla="*/ 240 w 2016"/>
                <a:gd name="T11" fmla="*/ 344 h 1040"/>
                <a:gd name="T12" fmla="*/ 0 w 2016"/>
                <a:gd name="T13" fmla="*/ 8 h 1040"/>
                <a:gd name="T14" fmla="*/ 0 60000 65536"/>
                <a:gd name="T15" fmla="*/ 0 60000 65536"/>
                <a:gd name="T16" fmla="*/ 0 60000 65536"/>
                <a:gd name="T17" fmla="*/ 0 60000 65536"/>
                <a:gd name="T18" fmla="*/ 0 60000 65536"/>
                <a:gd name="T19" fmla="*/ 0 60000 65536"/>
                <a:gd name="T20" fmla="*/ 0 60000 65536"/>
                <a:gd name="T21" fmla="*/ 0 w 2016"/>
                <a:gd name="T22" fmla="*/ 0 h 1040"/>
                <a:gd name="T23" fmla="*/ 2016 w 2016"/>
                <a:gd name="T24" fmla="*/ 1040 h 10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6" h="1040">
                  <a:moveTo>
                    <a:pt x="2016" y="56"/>
                  </a:moveTo>
                  <a:cubicBezTo>
                    <a:pt x="1952" y="376"/>
                    <a:pt x="1888" y="696"/>
                    <a:pt x="1824" y="776"/>
                  </a:cubicBezTo>
                  <a:cubicBezTo>
                    <a:pt x="1760" y="856"/>
                    <a:pt x="1712" y="504"/>
                    <a:pt x="1632" y="536"/>
                  </a:cubicBezTo>
                  <a:cubicBezTo>
                    <a:pt x="1552" y="568"/>
                    <a:pt x="1464" y="1040"/>
                    <a:pt x="1344" y="968"/>
                  </a:cubicBezTo>
                  <a:cubicBezTo>
                    <a:pt x="1224" y="896"/>
                    <a:pt x="1096" y="208"/>
                    <a:pt x="912" y="104"/>
                  </a:cubicBezTo>
                  <a:cubicBezTo>
                    <a:pt x="728" y="0"/>
                    <a:pt x="392" y="360"/>
                    <a:pt x="240" y="344"/>
                  </a:cubicBezTo>
                  <a:cubicBezTo>
                    <a:pt x="88" y="328"/>
                    <a:pt x="44" y="168"/>
                    <a:pt x="0" y="8"/>
                  </a:cubicBezTo>
                </a:path>
              </a:pathLst>
            </a:custGeom>
            <a:noFill/>
            <a:ln w="5715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3" name="Freeform 25"/>
            <p:cNvSpPr>
              <a:spLocks/>
            </p:cNvSpPr>
            <p:nvPr/>
          </p:nvSpPr>
          <p:spPr bwMode="auto">
            <a:xfrm>
              <a:off x="1248" y="768"/>
              <a:ext cx="3224" cy="1000"/>
            </a:xfrm>
            <a:custGeom>
              <a:avLst/>
              <a:gdLst>
                <a:gd name="T0" fmla="*/ 720 w 3224"/>
                <a:gd name="T1" fmla="*/ 864 h 1000"/>
                <a:gd name="T2" fmla="*/ 576 w 3224"/>
                <a:gd name="T3" fmla="*/ 672 h 1000"/>
                <a:gd name="T4" fmla="*/ 672 w 3224"/>
                <a:gd name="T5" fmla="*/ 480 h 1000"/>
                <a:gd name="T6" fmla="*/ 912 w 3224"/>
                <a:gd name="T7" fmla="*/ 480 h 1000"/>
                <a:gd name="T8" fmla="*/ 912 w 3224"/>
                <a:gd name="T9" fmla="*/ 720 h 1000"/>
                <a:gd name="T10" fmla="*/ 720 w 3224"/>
                <a:gd name="T11" fmla="*/ 672 h 1000"/>
                <a:gd name="T12" fmla="*/ 672 w 3224"/>
                <a:gd name="T13" fmla="*/ 576 h 1000"/>
                <a:gd name="T14" fmla="*/ 864 w 3224"/>
                <a:gd name="T15" fmla="*/ 528 h 1000"/>
                <a:gd name="T16" fmla="*/ 912 w 3224"/>
                <a:gd name="T17" fmla="*/ 624 h 1000"/>
                <a:gd name="T18" fmla="*/ 816 w 3224"/>
                <a:gd name="T19" fmla="*/ 624 h 1000"/>
                <a:gd name="T20" fmla="*/ 816 w 3224"/>
                <a:gd name="T21" fmla="*/ 576 h 1000"/>
                <a:gd name="T22" fmla="*/ 864 w 3224"/>
                <a:gd name="T23" fmla="*/ 576 h 1000"/>
                <a:gd name="T24" fmla="*/ 960 w 3224"/>
                <a:gd name="T25" fmla="*/ 624 h 1000"/>
                <a:gd name="T26" fmla="*/ 1104 w 3224"/>
                <a:gd name="T27" fmla="*/ 720 h 1000"/>
                <a:gd name="T28" fmla="*/ 1344 w 3224"/>
                <a:gd name="T29" fmla="*/ 576 h 1000"/>
                <a:gd name="T30" fmla="*/ 1344 w 3224"/>
                <a:gd name="T31" fmla="*/ 240 h 1000"/>
                <a:gd name="T32" fmla="*/ 1776 w 3224"/>
                <a:gd name="T33" fmla="*/ 0 h 1000"/>
                <a:gd name="T34" fmla="*/ 2304 w 3224"/>
                <a:gd name="T35" fmla="*/ 240 h 1000"/>
                <a:gd name="T36" fmla="*/ 3168 w 3224"/>
                <a:gd name="T37" fmla="*/ 912 h 1000"/>
                <a:gd name="T38" fmla="*/ 2640 w 3224"/>
                <a:gd name="T39" fmla="*/ 768 h 1000"/>
                <a:gd name="T40" fmla="*/ 528 w 3224"/>
                <a:gd name="T41" fmla="*/ 144 h 1000"/>
                <a:gd name="T42" fmla="*/ 0 w 3224"/>
                <a:gd name="T43" fmla="*/ 912 h 1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24"/>
                <a:gd name="T67" fmla="*/ 0 h 1000"/>
                <a:gd name="T68" fmla="*/ 3224 w 3224"/>
                <a:gd name="T69" fmla="*/ 1000 h 1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24" h="1000">
                  <a:moveTo>
                    <a:pt x="720" y="864"/>
                  </a:moveTo>
                  <a:cubicBezTo>
                    <a:pt x="652" y="800"/>
                    <a:pt x="584" y="736"/>
                    <a:pt x="576" y="672"/>
                  </a:cubicBezTo>
                  <a:cubicBezTo>
                    <a:pt x="568" y="608"/>
                    <a:pt x="616" y="512"/>
                    <a:pt x="672" y="480"/>
                  </a:cubicBezTo>
                  <a:cubicBezTo>
                    <a:pt x="728" y="448"/>
                    <a:pt x="872" y="440"/>
                    <a:pt x="912" y="480"/>
                  </a:cubicBezTo>
                  <a:cubicBezTo>
                    <a:pt x="952" y="520"/>
                    <a:pt x="944" y="688"/>
                    <a:pt x="912" y="720"/>
                  </a:cubicBezTo>
                  <a:cubicBezTo>
                    <a:pt x="880" y="752"/>
                    <a:pt x="760" y="696"/>
                    <a:pt x="720" y="672"/>
                  </a:cubicBezTo>
                  <a:cubicBezTo>
                    <a:pt x="680" y="648"/>
                    <a:pt x="648" y="600"/>
                    <a:pt x="672" y="576"/>
                  </a:cubicBezTo>
                  <a:cubicBezTo>
                    <a:pt x="696" y="552"/>
                    <a:pt x="824" y="520"/>
                    <a:pt x="864" y="528"/>
                  </a:cubicBezTo>
                  <a:cubicBezTo>
                    <a:pt x="904" y="536"/>
                    <a:pt x="920" y="608"/>
                    <a:pt x="912" y="624"/>
                  </a:cubicBezTo>
                  <a:cubicBezTo>
                    <a:pt x="904" y="640"/>
                    <a:pt x="832" y="632"/>
                    <a:pt x="816" y="624"/>
                  </a:cubicBezTo>
                  <a:cubicBezTo>
                    <a:pt x="800" y="616"/>
                    <a:pt x="808" y="584"/>
                    <a:pt x="816" y="576"/>
                  </a:cubicBezTo>
                  <a:cubicBezTo>
                    <a:pt x="824" y="568"/>
                    <a:pt x="840" y="568"/>
                    <a:pt x="864" y="576"/>
                  </a:cubicBezTo>
                  <a:cubicBezTo>
                    <a:pt x="888" y="584"/>
                    <a:pt x="920" y="600"/>
                    <a:pt x="960" y="624"/>
                  </a:cubicBezTo>
                  <a:cubicBezTo>
                    <a:pt x="1000" y="648"/>
                    <a:pt x="1040" y="728"/>
                    <a:pt x="1104" y="720"/>
                  </a:cubicBezTo>
                  <a:cubicBezTo>
                    <a:pt x="1168" y="712"/>
                    <a:pt x="1304" y="656"/>
                    <a:pt x="1344" y="576"/>
                  </a:cubicBezTo>
                  <a:cubicBezTo>
                    <a:pt x="1384" y="496"/>
                    <a:pt x="1272" y="336"/>
                    <a:pt x="1344" y="240"/>
                  </a:cubicBezTo>
                  <a:cubicBezTo>
                    <a:pt x="1416" y="144"/>
                    <a:pt x="1616" y="0"/>
                    <a:pt x="1776" y="0"/>
                  </a:cubicBezTo>
                  <a:cubicBezTo>
                    <a:pt x="1936" y="0"/>
                    <a:pt x="2072" y="88"/>
                    <a:pt x="2304" y="240"/>
                  </a:cubicBezTo>
                  <a:cubicBezTo>
                    <a:pt x="2536" y="392"/>
                    <a:pt x="3112" y="824"/>
                    <a:pt x="3168" y="912"/>
                  </a:cubicBezTo>
                  <a:cubicBezTo>
                    <a:pt x="3224" y="1000"/>
                    <a:pt x="3080" y="896"/>
                    <a:pt x="2640" y="768"/>
                  </a:cubicBezTo>
                  <a:cubicBezTo>
                    <a:pt x="2200" y="640"/>
                    <a:pt x="968" y="120"/>
                    <a:pt x="528" y="144"/>
                  </a:cubicBezTo>
                  <a:cubicBezTo>
                    <a:pt x="88" y="168"/>
                    <a:pt x="44" y="540"/>
                    <a:pt x="0" y="912"/>
                  </a:cubicBezTo>
                </a:path>
              </a:pathLst>
            </a:custGeom>
            <a:noFill/>
            <a:ln w="5715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Tree>
    <p:extLst>
      <p:ext uri="{BB962C8B-B14F-4D97-AF65-F5344CB8AC3E}">
        <p14:creationId xmlns:p14="http://schemas.microsoft.com/office/powerpoint/2010/main" val="68014010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10414</TotalTime>
  <Words>1820</Words>
  <Application>Microsoft Macintosh PowerPoint</Application>
  <PresentationFormat>On-screen Show (4:3)</PresentationFormat>
  <Paragraphs>193</Paragraphs>
  <Slides>24</Slides>
  <Notes>20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Clarity</vt:lpstr>
      <vt:lpstr>Session 12</vt:lpstr>
      <vt:lpstr>What are Some Qualitative Methods?</vt:lpstr>
      <vt:lpstr>Qualitative Research Stereotypes</vt:lpstr>
      <vt:lpstr>Qualitative Research – Distinctive Points of Emphasis, Priorities</vt:lpstr>
      <vt:lpstr>Qualitative Research – value in product /technology design specifically</vt:lpstr>
      <vt:lpstr>PowerPoint Presentation</vt:lpstr>
      <vt:lpstr>PowerPoint Presentation</vt:lpstr>
      <vt:lpstr>Process</vt:lpstr>
      <vt:lpstr>PowerPoint Presentation</vt:lpstr>
      <vt:lpstr>Process in Qualitative Research</vt:lpstr>
      <vt:lpstr>Ethnography?</vt:lpstr>
      <vt:lpstr>Ethnography</vt:lpstr>
      <vt:lpstr>Ethnography – characterized by…</vt:lpstr>
      <vt:lpstr>Ethnography – characterized by…</vt:lpstr>
      <vt:lpstr>Advantages / disadvantages</vt:lpstr>
      <vt:lpstr>Becker – the epistemology of qualitative research (Criteria for Evaluation)</vt:lpstr>
      <vt:lpstr>An ExaMPLE</vt:lpstr>
      <vt:lpstr>Mythology</vt:lpstr>
      <vt:lpstr>What is new?</vt:lpstr>
      <vt:lpstr>The Data Doesn’t Interpret Itself</vt:lpstr>
      <vt:lpstr>Interpreting Data</vt:lpstr>
      <vt:lpstr>Interpreting Data: Mistaken Claim of Causality</vt:lpstr>
      <vt:lpstr>Interpreting Data: Exaggerating Differences</vt:lpstr>
      <vt:lpstr>Small Data?</vt:lpstr>
    </vt:vector>
  </TitlesOfParts>
  <Company>UC-Berkeley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Burrell</dc:creator>
  <cp:lastModifiedBy>Jenna Burrell</cp:lastModifiedBy>
  <cp:revision>322</cp:revision>
  <dcterms:created xsi:type="dcterms:W3CDTF">2012-01-13T20:16:03Z</dcterms:created>
  <dcterms:modified xsi:type="dcterms:W3CDTF">2013-02-21T18:53:58Z</dcterms:modified>
</cp:coreProperties>
</file>