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56" r:id="rId2"/>
    <p:sldId id="304" r:id="rId3"/>
    <p:sldId id="292" r:id="rId4"/>
    <p:sldId id="302" r:id="rId5"/>
    <p:sldId id="286" r:id="rId6"/>
    <p:sldId id="307" r:id="rId7"/>
    <p:sldId id="313" r:id="rId8"/>
    <p:sldId id="308" r:id="rId9"/>
    <p:sldId id="309" r:id="rId10"/>
    <p:sldId id="310" r:id="rId11"/>
    <p:sldId id="311" r:id="rId12"/>
    <p:sldId id="312" r:id="rId13"/>
    <p:sldId id="293" r:id="rId14"/>
    <p:sldId id="294" r:id="rId15"/>
    <p:sldId id="282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6" autoAdjust="0"/>
    <p:restoredTop sz="84348" autoAdjust="0"/>
  </p:normalViewPr>
  <p:slideViewPr>
    <p:cSldViewPr snapToGrid="0" snapToObjects="1">
      <p:cViewPr>
        <p:scale>
          <a:sx n="85" d="100"/>
          <a:sy n="85" d="100"/>
        </p:scale>
        <p:origin x="-7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AB8AE-0D8A-9242-8059-43EEF45D2678}" type="datetimeFigureOut">
              <a:rPr lang="en-US" smtClean="0"/>
              <a:t>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78F05-3045-6C44-A997-C75DD254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82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 – phone in Jamaica, in Ghana, in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Phillippines</a:t>
            </a:r>
            <a:r>
              <a:rPr lang="en-US" baseline="0" dirty="0" smtClean="0"/>
              <a:t>, in China, in South Africa, in India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 idea if this continues into the age of the smartphone.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Who participates? Young and old, men and women.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a way of humanizing.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cement personal ownership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Theory of domestication that the commodities we obtain are initially alien to use and through this process come to be a part of us, a reflection of self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Emphasizing global diversity and cultural specificity in the ways phones are used as far as functionality vs. its symbolic uses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About how it is “understood by communities in diverse ways”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Domestication doesn’t mean use in the home (sounds like it) but something more like localization.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baseline="0" dirty="0" smtClean="0"/>
              <a:t>How is this Japanese, what shapes the particular nature of </a:t>
            </a:r>
            <a:r>
              <a:rPr lang="en-US" baseline="0" dirty="0" err="1" smtClean="0"/>
              <a:t>Kawaii</a:t>
            </a:r>
            <a:r>
              <a:rPr lang="en-US" baseline="0" dirty="0" smtClean="0"/>
              <a:t> – “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Kawaii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culture draws from the Japanese tradition for gift giving, the symbolic value of animals in Buddhism, and as a means to overcome the Japanese proclivity for shyness in social interactions”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Kawaii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culture is a final paper topic?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9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9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Etiquette</a:t>
            </a:r>
            <a:r>
              <a:rPr lang="en-US" b="1" baseline="0" dirty="0" smtClean="0"/>
              <a:t> is emergent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60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41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6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Someone to summarize</a:t>
            </a:r>
            <a:r>
              <a:rPr lang="en-US" baseline="0" dirty="0" smtClean="0"/>
              <a:t> the reading?</a:t>
            </a:r>
          </a:p>
          <a:p>
            <a:r>
              <a:rPr lang="en-US" baseline="0" dirty="0" smtClean="0"/>
              <a:t>From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Subscriptions (many people have multiple subscriptions, one on a different network so this likely yields </a:t>
            </a:r>
            <a:r>
              <a:rPr lang="en-US" baseline="0" dirty="0" err="1" smtClean="0"/>
              <a:t>overcounting</a:t>
            </a:r>
            <a:r>
              <a:rPr lang="en-US" baseline="0" dirty="0" smtClean="0"/>
              <a:t>) – (places with scarce coverage like Uganda)</a:t>
            </a:r>
          </a:p>
          <a:p>
            <a:r>
              <a:rPr lang="en-US" baseline="0" dirty="0" smtClean="0"/>
              <a:t>Handsets (undercounts users – people share phones) – plus public phones.  Also how long is a phone kept alive, what proportion break and what proportion go on to a second users (hand me down phones)</a:t>
            </a:r>
          </a:p>
          <a:p>
            <a:r>
              <a:rPr lang="en-US" baseline="0" dirty="0" smtClean="0"/>
              <a:t>Along with shared phones should know about this pay-as-you-go model that predominates throughout almost the whole rest of the world (while here we are stuck with contract month-by-month service).  The purchase of air time.  Loading air time onto another person’s phone.</a:t>
            </a:r>
          </a:p>
          <a:p>
            <a:r>
              <a:rPr lang="en-US" baseline="0" dirty="0" smtClean="0"/>
              <a:t>Location of sales – does not necessarily indicate country of use</a:t>
            </a:r>
          </a:p>
          <a:p>
            <a:r>
              <a:rPr lang="en-US" baseline="0" dirty="0" smtClean="0"/>
              <a:t>Degrees of access and use (frequency, how distant the nearest phone is)</a:t>
            </a:r>
          </a:p>
          <a:p>
            <a:r>
              <a:rPr lang="en-US" baseline="0" dirty="0" smtClean="0"/>
              <a:t>Land lines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mobile phones (complements or substitutes) – in lower-income regions that had poor infrastructure to begin with – the mobile phone is the very first phone many have had access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Not just an ‘artifact’ but requires connectivity.  Not just access to the phone, but also to the</a:t>
            </a:r>
            <a:r>
              <a:rPr lang="en-US" baseline="0" dirty="0" smtClean="0">
                <a:latin typeface="Arial" charset="0"/>
              </a:rPr>
              <a:t> network.</a:t>
            </a:r>
            <a:endParaRPr lang="en-US" dirty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1D18F6-51D3-9A43-A8C1-FD1838E56124}" type="slidenum">
              <a:rPr lang="en-US">
                <a:cs typeface="Arial" charset="0"/>
              </a:rPr>
              <a:pPr eaLnBrk="1" hangingPunct="1"/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Constant connectivity as a subcategory of networked sociability (perhaps)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distinctive white earphones – akin to clothing, an accessory.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April 3,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April 3,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Mobile phones, constant 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776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Mobile Phones and Some Social Theoretical Perspectives On Technology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25263"/>
              </p:ext>
            </p:extLst>
          </p:nvPr>
        </p:nvGraphicFramePr>
        <p:xfrm>
          <a:off x="571500" y="2374901"/>
          <a:ext cx="8115300" cy="28870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8618"/>
                <a:gridCol w="4906682"/>
              </a:tblGrid>
              <a:tr h="783905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 Adoption / Diffusion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 technologies and the extra challenge to adoption of </a:t>
                      </a:r>
                      <a:r>
                        <a:rPr lang="en-US" b="1" dirty="0" smtClean="0"/>
                        <a:t>critical mass</a:t>
                      </a:r>
                      <a:endParaRPr lang="en-US" dirty="0"/>
                    </a:p>
                  </a:txBody>
                  <a:tcPr/>
                </a:tc>
              </a:tr>
              <a:tr h="1019076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 determinism / media effects</a:t>
                      </a:r>
                      <a:r>
                        <a:rPr lang="en-US" baseline="0" dirty="0" smtClean="0"/>
                        <a:t> (impact)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Bidirectionality</a:t>
                      </a:r>
                      <a:r>
                        <a:rPr lang="en-US" b="1" dirty="0" smtClean="0"/>
                        <a:t> of communication </a:t>
                      </a:r>
                      <a:r>
                        <a:rPr lang="en-US" dirty="0" smtClean="0"/>
                        <a:t>via phone</a:t>
                      </a:r>
                      <a:r>
                        <a:rPr lang="en-US" baseline="0" dirty="0" smtClean="0"/>
                        <a:t> technology</a:t>
                      </a:r>
                      <a:r>
                        <a:rPr lang="en-US" dirty="0" smtClean="0"/>
                        <a:t> complicates applicability</a:t>
                      </a:r>
                      <a:r>
                        <a:rPr lang="en-US" baseline="0" dirty="0" smtClean="0"/>
                        <a:t> of “media effects” literature (which posits active tech/content in relation to passive users)</a:t>
                      </a:r>
                      <a:endParaRPr lang="en-US" dirty="0"/>
                    </a:p>
                  </a:txBody>
                  <a:tcPr/>
                </a:tc>
              </a:tr>
              <a:tr h="317918">
                <a:tc>
                  <a:txBody>
                    <a:bodyPr/>
                    <a:lstStyle/>
                    <a:p>
                      <a:r>
                        <a:rPr lang="en-US" dirty="0" smtClean="0"/>
                        <a:t>Domestication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Diversity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 the way a single artifact</a:t>
                      </a:r>
                      <a:r>
                        <a:rPr lang="en-US" baseline="0" dirty="0" smtClean="0"/>
                        <a:t> (the mobile phone) is made </a:t>
                      </a:r>
                      <a:r>
                        <a:rPr lang="en-US" b="1" baseline="0" dirty="0" smtClean="0"/>
                        <a:t>part of everyday life </a:t>
                      </a:r>
                      <a:r>
                        <a:rPr lang="en-US" baseline="0" dirty="0" smtClean="0"/>
                        <a:t>around the world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61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Mobile Phones: some distinct concepts/issues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Always On: </a:t>
            </a:r>
            <a:r>
              <a:rPr lang="en-US" dirty="0" smtClean="0"/>
              <a:t>connected presence, constant connectivity</a:t>
            </a:r>
          </a:p>
          <a:p>
            <a:r>
              <a:rPr lang="en-US" sz="2800" b="1" dirty="0" smtClean="0"/>
              <a:t>Out in public: </a:t>
            </a:r>
            <a:r>
              <a:rPr lang="en-US" dirty="0" smtClean="0"/>
              <a:t>the phone as a symbolic device, as fashion</a:t>
            </a:r>
          </a:p>
          <a:p>
            <a:r>
              <a:rPr lang="en-US" sz="2800" b="1" dirty="0" smtClean="0"/>
              <a:t>Just in Time: </a:t>
            </a:r>
            <a:r>
              <a:rPr lang="en-US" dirty="0" smtClean="0"/>
              <a:t>Micro-coordination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" y="3924427"/>
            <a:ext cx="3239101" cy="2112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699" y="3924427"/>
            <a:ext cx="2571715" cy="2081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414" y="3943866"/>
            <a:ext cx="3489512" cy="206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5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81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Kawaii</a:t>
            </a:r>
            <a:r>
              <a:rPr lang="en-US" dirty="0" smtClean="0"/>
              <a:t>’ and Phone Customization in Japan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413"/>
            <a:ext cx="4303059" cy="3227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626" y="1927413"/>
            <a:ext cx="4223374" cy="3167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532057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Theories of technology </a:t>
            </a:r>
            <a:r>
              <a:rPr lang="en-US" b="1" dirty="0" smtClean="0"/>
              <a:t>domestication </a:t>
            </a:r>
            <a:r>
              <a:rPr lang="en-US" dirty="0" smtClean="0"/>
              <a:t>meet notion of </a:t>
            </a:r>
            <a:r>
              <a:rPr lang="en-US" b="1" dirty="0" smtClean="0"/>
              <a:t>phone as symbolic item</a:t>
            </a:r>
            <a:r>
              <a:rPr lang="en-US" dirty="0" smtClean="0"/>
              <a:t>, for personalization, as expression of cultural identity, for public display.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Photo source: Larisa </a:t>
            </a:r>
            <a:r>
              <a:rPr lang="en-US" dirty="0" err="1" smtClean="0"/>
              <a:t>Hjorth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8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 Etiquette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7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an example of an egregious violation of mobile phone ‘etiquette’ that you have witnessed (or committed)? Think about what it was exactly that made this act such a violation?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negotiations (if any) have you undertaken with a significant other or other family members or friends around phone use?  What agreement or arrangement did you arrive at (if any)?</a:t>
            </a:r>
          </a:p>
          <a:p>
            <a:endParaRPr lang="en-US" dirty="0"/>
          </a:p>
          <a:p>
            <a:r>
              <a:rPr lang="en-US" dirty="0" smtClean="0"/>
              <a:t>What do you think are (or ought to be) the rules of mobile phone use in public?</a:t>
            </a:r>
          </a:p>
        </p:txBody>
      </p:sp>
    </p:spTree>
    <p:extLst>
      <p:ext uri="{BB962C8B-B14F-4D97-AF65-F5344CB8AC3E}">
        <p14:creationId xmlns:p14="http://schemas.microsoft.com/office/powerpoint/2010/main" val="63762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Social Interaction is Shaped by Mobile Phones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07823"/>
            <a:ext cx="4598715" cy="2510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‘Architectural’ Elements:</a:t>
            </a:r>
          </a:p>
          <a:p>
            <a:r>
              <a:rPr lang="en-US" sz="2400" dirty="0" smtClean="0"/>
              <a:t>Ring tone, volume, vibrate/silent function</a:t>
            </a:r>
          </a:p>
          <a:p>
            <a:r>
              <a:rPr lang="en-US" sz="2400" dirty="0" smtClean="0"/>
              <a:t>Small size and portability</a:t>
            </a:r>
          </a:p>
          <a:p>
            <a:r>
              <a:rPr lang="en-US" sz="2400" dirty="0" smtClean="0"/>
              <a:t>Caller ID</a:t>
            </a:r>
          </a:p>
          <a:p>
            <a:r>
              <a:rPr lang="en-US" sz="2400" dirty="0" smtClean="0"/>
              <a:t>Voice Mail</a:t>
            </a:r>
          </a:p>
          <a:p>
            <a:endParaRPr lang="en-US" sz="2400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872" y="4177090"/>
            <a:ext cx="4265928" cy="2214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Social Conventions:</a:t>
            </a:r>
          </a:p>
          <a:p>
            <a:r>
              <a:rPr lang="en-US" sz="2400" dirty="0" smtClean="0">
                <a:solidFill>
                  <a:srgbClr val="292934"/>
                </a:solidFill>
              </a:rPr>
              <a:t>Signs and announcements ‘please turn off your phone’</a:t>
            </a:r>
            <a:endParaRPr lang="en-US" sz="2400" dirty="0">
              <a:solidFill>
                <a:srgbClr val="292934"/>
              </a:solidFill>
            </a:endParaRPr>
          </a:p>
          <a:p>
            <a:r>
              <a:rPr lang="en-US" sz="2400" dirty="0" smtClean="0">
                <a:solidFill>
                  <a:srgbClr val="292934"/>
                </a:solidFill>
              </a:rPr>
              <a:t>Emerging </a:t>
            </a:r>
            <a:r>
              <a:rPr lang="en-US" sz="2400" i="1" dirty="0" smtClean="0">
                <a:solidFill>
                  <a:srgbClr val="292934"/>
                </a:solidFill>
              </a:rPr>
              <a:t>etiquette</a:t>
            </a:r>
            <a:endParaRPr lang="en-US" sz="2400" i="1" dirty="0">
              <a:solidFill>
                <a:srgbClr val="29293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72386" y="2125186"/>
            <a:ext cx="6301575" cy="33221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-Right Arrow 6"/>
          <p:cNvSpPr/>
          <p:nvPr/>
        </p:nvSpPr>
        <p:spPr>
          <a:xfrm rot="3304062">
            <a:off x="4497869" y="3163734"/>
            <a:ext cx="1116088" cy="464121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35385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is the problem?</a:t>
            </a:r>
          </a:p>
          <a:p>
            <a:r>
              <a:rPr lang="en-US" dirty="0"/>
              <a:t>The “problem space” outlined in chap. 5 of Ling &amp; Donner</a:t>
            </a:r>
          </a:p>
          <a:p>
            <a:r>
              <a:rPr lang="en-US" dirty="0" smtClean="0"/>
              <a:t>What does Humphrey’s observe about mobile phones, co-proximate individuals and body language?</a:t>
            </a:r>
          </a:p>
          <a:p>
            <a:r>
              <a:rPr lang="en-US" dirty="0" smtClean="0"/>
              <a:t>Convergence of public and private</a:t>
            </a:r>
          </a:p>
          <a:p>
            <a:r>
              <a:rPr lang="en-US" dirty="0" smtClean="0"/>
              <a:t>Opaqueness of context of your conversation partner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58" y="1600200"/>
            <a:ext cx="4082676" cy="25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Mobile Phones – </a:t>
            </a:r>
            <a:r>
              <a:rPr lang="en-US" dirty="0" smtClean="0"/>
              <a:t>how do we get an accurate count of the number of phone users </a:t>
            </a:r>
            <a:r>
              <a:rPr lang="en-US" u="sng" dirty="0" smtClean="0"/>
              <a:t>globally</a:t>
            </a:r>
            <a:r>
              <a:rPr lang="en-US" dirty="0" smtClean="0"/>
              <a:t>?</a:t>
            </a:r>
          </a:p>
          <a:p>
            <a:r>
              <a:rPr lang="en-US" sz="2800" b="1" dirty="0"/>
              <a:t>Networked Sociability </a:t>
            </a:r>
            <a:r>
              <a:rPr lang="en-US" sz="2800" dirty="0"/>
              <a:t>vs. </a:t>
            </a:r>
            <a:r>
              <a:rPr lang="en-US" sz="2800" b="1" dirty="0"/>
              <a:t>Constant Connectivity </a:t>
            </a:r>
            <a:r>
              <a:rPr lang="en-US" dirty="0"/>
              <a:t>– what distinct issues are raised by the mobile phone in society, how applicable is existing theory?</a:t>
            </a:r>
            <a:endParaRPr lang="en-US" b="1" dirty="0"/>
          </a:p>
          <a:p>
            <a:r>
              <a:rPr lang="en-US" sz="2800" b="1" dirty="0" smtClean="0"/>
              <a:t>Mobile Phone </a:t>
            </a:r>
            <a:r>
              <a:rPr lang="en-US" sz="2800" b="1" i="1" dirty="0" smtClean="0"/>
              <a:t>Etiquette</a:t>
            </a:r>
          </a:p>
        </p:txBody>
      </p:sp>
    </p:spTree>
    <p:extLst>
      <p:ext uri="{BB962C8B-B14F-4D97-AF65-F5344CB8AC3E}">
        <p14:creationId xmlns:p14="http://schemas.microsoft.com/office/powerpoint/2010/main" val="134469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Global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5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Count the Number of Phone Users Worldwide?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968500"/>
            <a:ext cx="1816100" cy="1816100"/>
          </a:xfrm>
          <a:prstGeom prst="rect">
            <a:avLst/>
          </a:prstGeom>
        </p:spPr>
      </p:pic>
      <p:pic>
        <p:nvPicPr>
          <p:cNvPr id="8" name="Picture 7" descr="sim_cards_ugand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5044" y="1219222"/>
            <a:ext cx="1184656" cy="2277849"/>
          </a:xfrm>
          <a:prstGeom prst="rect">
            <a:avLst/>
          </a:prstGeom>
        </p:spPr>
      </p:pic>
      <p:pic>
        <p:nvPicPr>
          <p:cNvPr id="11" name="Picture 2" descr="C:\Documents and Settings\Jenna\My Documents\berkeley\public_photos\kobby_photos\space_to_sp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b="13170"/>
          <a:stretch>
            <a:fillRect/>
          </a:stretch>
        </p:blipFill>
        <p:spPr bwMode="auto">
          <a:xfrm>
            <a:off x="5176893" y="1968500"/>
            <a:ext cx="3408307" cy="4038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ir_time_ugand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717" y="3415111"/>
            <a:ext cx="3160943" cy="2516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39" y="4051300"/>
            <a:ext cx="146856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6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C:\Documents and Settings\Jenna\My Documents\My Pictures\2008-10-13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980" r="742"/>
          <a:stretch>
            <a:fillRect/>
          </a:stretch>
        </p:blipFill>
        <p:spPr bwMode="auto">
          <a:xfrm>
            <a:off x="5396005" y="1459742"/>
            <a:ext cx="3098800" cy="32267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5396005" y="4742381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[Acacia </a:t>
            </a:r>
            <a:r>
              <a:rPr lang="en-US" dirty="0"/>
              <a:t>Atlas 2005, IDRC]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05" y="1478481"/>
            <a:ext cx="4595157" cy="322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505" y="4742381"/>
            <a:ext cx="22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[AT&amp;T 4G coverage]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2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(Landline) vs. Mobile Phone</a:t>
            </a:r>
            <a:endParaRPr lang="en-US" dirty="0"/>
          </a:p>
        </p:txBody>
      </p:sp>
      <p:pic>
        <p:nvPicPr>
          <p:cNvPr id="4" name="Picture 3" descr="map_phone_uptak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4"/>
          <a:stretch/>
        </p:blipFill>
        <p:spPr>
          <a:xfrm rot="5400000">
            <a:off x="2035901" y="1259587"/>
            <a:ext cx="4453098" cy="53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9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Networked sociability &amp; Constant connectivity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8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Online vs. Offline Interaction</a:t>
            </a:r>
            <a:endParaRPr lang="en-US" dirty="0"/>
          </a:p>
        </p:txBody>
      </p:sp>
      <p:pic>
        <p:nvPicPr>
          <p:cNvPr id="14" name="Picture 2" descr="http://socialsoftware.weblogsinc.com/media/2006/01/second_life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61" y="2008092"/>
            <a:ext cx="3622464" cy="2556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33387"/>
            <a:ext cx="4267200" cy="35350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Is sociability online different from face to face sociability?</a:t>
            </a:r>
            <a:br>
              <a:rPr lang="en-US" sz="3000" b="1" dirty="0" smtClean="0"/>
            </a:br>
            <a:endParaRPr lang="en-US" sz="3000" b="1" dirty="0" smtClean="0"/>
          </a:p>
          <a:p>
            <a:pPr marL="0" indent="0">
              <a:buNone/>
            </a:pPr>
            <a:r>
              <a:rPr lang="en-US" sz="2800" b="1" dirty="0"/>
              <a:t>Properties of Networked Publics: </a:t>
            </a:r>
          </a:p>
          <a:p>
            <a:pPr marL="0" indent="0">
              <a:buNone/>
            </a:pPr>
            <a:r>
              <a:rPr lang="en-US" sz="3200" dirty="0"/>
              <a:t>* persistence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 </a:t>
            </a:r>
            <a:r>
              <a:rPr lang="en-US" sz="3200" dirty="0" err="1"/>
              <a:t>searchability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 </a:t>
            </a:r>
            <a:r>
              <a:rPr lang="en-US" sz="3200" dirty="0" err="1"/>
              <a:t>replicability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 </a:t>
            </a:r>
            <a:r>
              <a:rPr lang="en-US" sz="3200" dirty="0"/>
              <a:t>invisible </a:t>
            </a:r>
            <a:r>
              <a:rPr lang="en-US" sz="3200" dirty="0" smtClean="0"/>
              <a:t>audiences</a:t>
            </a:r>
            <a:endParaRPr lang="en-US" sz="2800" dirty="0"/>
          </a:p>
          <a:p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79080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vs. Offline Interaction: overlap and convergence of these domains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39882" y="1858681"/>
            <a:ext cx="4846918" cy="455108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‘Networked Sociability’ </a:t>
            </a:r>
            <a:r>
              <a:rPr lang="en-US" sz="2800" dirty="0" smtClean="0"/>
              <a:t>vs.</a:t>
            </a:r>
            <a:r>
              <a:rPr lang="en-US" sz="2800" b="1" dirty="0" smtClean="0"/>
              <a:t> ‘Constant Connectivity’</a:t>
            </a:r>
          </a:p>
          <a:p>
            <a:pPr lvl="1"/>
            <a:r>
              <a:rPr lang="en-US" sz="2400" b="1" dirty="0"/>
              <a:t>I</a:t>
            </a:r>
            <a:r>
              <a:rPr lang="en-US" sz="2400" b="1" dirty="0" smtClean="0"/>
              <a:t>nterweaving</a:t>
            </a:r>
            <a:r>
              <a:rPr lang="en-US" sz="2400" dirty="0" smtClean="0"/>
              <a:t> of phone mediated communication and face-to-face interaction (this is where the etiquette issues emerge)</a:t>
            </a:r>
          </a:p>
          <a:p>
            <a:pPr lvl="1"/>
            <a:r>
              <a:rPr lang="en-US" sz="2400" b="1" dirty="0" smtClean="0"/>
              <a:t>Portability</a:t>
            </a:r>
            <a:r>
              <a:rPr lang="en-US" sz="2400" dirty="0" smtClean="0"/>
              <a:t> of the phone (form factor) and its consequent use in public</a:t>
            </a:r>
          </a:p>
          <a:p>
            <a:pPr lvl="1"/>
            <a:r>
              <a:rPr lang="en-US" sz="2400" dirty="0" smtClean="0"/>
              <a:t>Design for </a:t>
            </a:r>
            <a:r>
              <a:rPr lang="en-US" sz="2400" b="1" dirty="0" smtClean="0"/>
              <a:t>interruption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78" y="2046940"/>
            <a:ext cx="3142876" cy="22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1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3093</TotalTime>
  <Words>964</Words>
  <Application>Microsoft Macintosh PowerPoint</Application>
  <PresentationFormat>On-screen Show (4:3)</PresentationFormat>
  <Paragraphs>96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Session 19</vt:lpstr>
      <vt:lpstr>Outline</vt:lpstr>
      <vt:lpstr>Mobile Phones</vt:lpstr>
      <vt:lpstr>How to Count the Number of Phone Users Worldwide? </vt:lpstr>
      <vt:lpstr>PowerPoint Presentation</vt:lpstr>
      <vt:lpstr>Fixed (Landline) vs. Mobile Phone</vt:lpstr>
      <vt:lpstr>Networked sociability &amp; Constant connectivity</vt:lpstr>
      <vt:lpstr>Online vs. Offline Interaction</vt:lpstr>
      <vt:lpstr>Online vs. Offline Interaction: overlap and convergence of these domains</vt:lpstr>
      <vt:lpstr>Mobile Phones and Some Social Theoretical Perspectives On Technology</vt:lpstr>
      <vt:lpstr>Mobile Phones: some distinct concepts/issues</vt:lpstr>
      <vt:lpstr>‘Kawaii’ and Phone Customization in Japan</vt:lpstr>
      <vt:lpstr>Mobile Phone Etiquette</vt:lpstr>
      <vt:lpstr>Discuss</vt:lpstr>
      <vt:lpstr>How Social Interaction is Shaped by Mobile Phones</vt:lpstr>
      <vt:lpstr>Etiquette</vt:lpstr>
    </vt:vector>
  </TitlesOfParts>
  <Company>UC-Berkeley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17</dc:title>
  <dc:creator>Jenna Burrell</dc:creator>
  <cp:lastModifiedBy>Jenna Burrell</cp:lastModifiedBy>
  <cp:revision>91</cp:revision>
  <dcterms:created xsi:type="dcterms:W3CDTF">2012-03-07T18:50:26Z</dcterms:created>
  <dcterms:modified xsi:type="dcterms:W3CDTF">2013-04-04T06:34:19Z</dcterms:modified>
</cp:coreProperties>
</file>