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307" r:id="rId3"/>
    <p:sldId id="310" r:id="rId4"/>
    <p:sldId id="314" r:id="rId5"/>
    <p:sldId id="312" r:id="rId6"/>
    <p:sldId id="315" r:id="rId7"/>
    <p:sldId id="321" r:id="rId8"/>
    <p:sldId id="322" r:id="rId9"/>
    <p:sldId id="323" r:id="rId10"/>
    <p:sldId id="324" r:id="rId11"/>
    <p:sldId id="313" r:id="rId12"/>
    <p:sldId id="316" r:id="rId13"/>
    <p:sldId id="319" r:id="rId14"/>
    <p:sldId id="320" r:id="rId15"/>
    <p:sldId id="308" r:id="rId16"/>
    <p:sldId id="317" r:id="rId17"/>
    <p:sldId id="326" r:id="rId18"/>
    <p:sldId id="325" r:id="rId19"/>
    <p:sldId id="31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2" autoAdjust="0"/>
    <p:restoredTop sz="73656" autoAdjust="0"/>
  </p:normalViewPr>
  <p:slideViewPr>
    <p:cSldViewPr snapToGrid="0" snapToObjects="1">
      <p:cViewPr varScale="1">
        <p:scale>
          <a:sx n="51" d="100"/>
          <a:sy n="51" d="100"/>
        </p:scale>
        <p:origin x="-16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ED4410-8854-0C46-AE40-A6F3C04EE23D}" type="datetimeFigureOut">
              <a:rPr lang="en-US" smtClean="0"/>
              <a:pPr/>
              <a:t>4/3/2012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0220F-95A0-5542-B700-1E9BC47016CF}" type="slidenum">
              <a:rPr lang="en-US" smtClean="0"/>
              <a:pPr/>
              <a:t>‹#›</a:t>
            </a:fld>
            <a:endParaRPr lang="en-US"/>
          </a:p>
        </p:txBody>
      </p:sp>
    </p:spTree>
    <p:extLst>
      <p:ext uri="{BB962C8B-B14F-4D97-AF65-F5344CB8AC3E}">
        <p14:creationId xmlns:p14="http://schemas.microsoft.com/office/powerpoint/2010/main" xmlns="" val="16909117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1</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10</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11</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is a subtle difference here between:</a:t>
            </a:r>
          </a:p>
          <a:p>
            <a:endParaRPr lang="en-US" baseline="0" dirty="0" smtClean="0"/>
          </a:p>
          <a:p>
            <a:pPr marL="228600" indent="-228600">
              <a:buAutoNum type="arabicParenR"/>
            </a:pPr>
            <a:r>
              <a:rPr lang="en-US" baseline="0" dirty="0" smtClean="0"/>
              <a:t>What </a:t>
            </a:r>
            <a:r>
              <a:rPr lang="en-US" baseline="0" dirty="0" err="1" smtClean="0"/>
              <a:t>Kriplean</a:t>
            </a:r>
            <a:r>
              <a:rPr lang="en-US" baseline="0" dirty="0" smtClean="0"/>
              <a:t> et </a:t>
            </a:r>
            <a:r>
              <a:rPr lang="en-US" baseline="0" dirty="0" err="1" smtClean="0"/>
              <a:t>al’s</a:t>
            </a:r>
            <a:r>
              <a:rPr lang="en-US" baseline="0" dirty="0" smtClean="0"/>
              <a:t> study of </a:t>
            </a:r>
            <a:r>
              <a:rPr lang="en-US" baseline="0" dirty="0" err="1" smtClean="0"/>
              <a:t>barnstars</a:t>
            </a:r>
            <a:r>
              <a:rPr lang="en-US" baseline="0" dirty="0" smtClean="0"/>
              <a:t> tell us about work practices generally in Wikipedia, namely that they exist and are diverse; and</a:t>
            </a:r>
          </a:p>
          <a:p>
            <a:pPr marL="228600" indent="-228600">
              <a:buAutoNum type="arabicParenR"/>
            </a:pPr>
            <a:r>
              <a:rPr lang="en-US" baseline="0" dirty="0" smtClean="0"/>
              <a:t>What their study of </a:t>
            </a:r>
            <a:r>
              <a:rPr lang="en-US" baseline="0" dirty="0" err="1" smtClean="0"/>
              <a:t>barnstars</a:t>
            </a:r>
            <a:r>
              <a:rPr lang="en-US" baseline="0" dirty="0" smtClean="0"/>
              <a:t> tells us about how specific technological features support work practices, namely the work of rewarding good workers and articulating work practices</a:t>
            </a:r>
          </a:p>
        </p:txBody>
      </p:sp>
      <p:sp>
        <p:nvSpPr>
          <p:cNvPr id="4" name="Slide Number Placeholder 3"/>
          <p:cNvSpPr>
            <a:spLocks noGrp="1"/>
          </p:cNvSpPr>
          <p:nvPr>
            <p:ph type="sldNum" sz="quarter" idx="10"/>
          </p:nvPr>
        </p:nvSpPr>
        <p:spPr/>
        <p:txBody>
          <a:bodyPr/>
          <a:lstStyle/>
          <a:p>
            <a:fld id="{5F80220F-95A0-5542-B700-1E9BC47016CF}" type="slidenum">
              <a:rPr lang="en-US" smtClean="0"/>
              <a:pPr/>
              <a:t>12</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13</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14</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16</a:t>
            </a:fld>
            <a:endParaRPr lang="en-US"/>
          </a:p>
        </p:txBody>
      </p:sp>
    </p:spTree>
    <p:extLst>
      <p:ext uri="{BB962C8B-B14F-4D97-AF65-F5344CB8AC3E}">
        <p14:creationId xmlns:p14="http://schemas.microsoft.com/office/powerpoint/2010/main" xmlns="" val="1034884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 wary of statistical significance – it does not always mean ‘actual’ significance.</a:t>
            </a:r>
          </a:p>
          <a:p>
            <a:endParaRPr lang="en-US" baseline="0" dirty="0" smtClean="0"/>
          </a:p>
          <a:p>
            <a:r>
              <a:rPr lang="en-US" baseline="0" dirty="0" smtClean="0"/>
              <a:t>There is a lot of invisible qualitative and ethnographic work that goes into ‘purely’ statistical analyses.</a:t>
            </a:r>
          </a:p>
        </p:txBody>
      </p:sp>
      <p:sp>
        <p:nvSpPr>
          <p:cNvPr id="4" name="Slide Number Placeholder 3"/>
          <p:cNvSpPr>
            <a:spLocks noGrp="1"/>
          </p:cNvSpPr>
          <p:nvPr>
            <p:ph type="sldNum" sz="quarter" idx="10"/>
          </p:nvPr>
        </p:nvSpPr>
        <p:spPr/>
        <p:txBody>
          <a:bodyPr/>
          <a:lstStyle/>
          <a:p>
            <a:fld id="{5F80220F-95A0-5542-B700-1E9BC47016CF}" type="slidenum">
              <a:rPr lang="en-US" smtClean="0"/>
              <a:pPr/>
              <a:t>17</a:t>
            </a:fld>
            <a:endParaRPr lang="en-US"/>
          </a:p>
        </p:txBody>
      </p:sp>
    </p:spTree>
    <p:extLst>
      <p:ext uri="{BB962C8B-B14F-4D97-AF65-F5344CB8AC3E}">
        <p14:creationId xmlns:p14="http://schemas.microsoft.com/office/powerpoint/2010/main" xmlns="" val="1034884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Articulation work has long been used in the study of organizations and workplaces, with sociologists focusing on how people talk about and plan the work they do.  This kind of articulation work is often structured and metadata friendly in online environments, which means you can trace it quite easily.</a:t>
            </a:r>
          </a:p>
        </p:txBody>
      </p:sp>
      <p:sp>
        <p:nvSpPr>
          <p:cNvPr id="4" name="Slide Number Placeholder 3"/>
          <p:cNvSpPr>
            <a:spLocks noGrp="1"/>
          </p:cNvSpPr>
          <p:nvPr>
            <p:ph type="sldNum" sz="quarter" idx="10"/>
          </p:nvPr>
        </p:nvSpPr>
        <p:spPr/>
        <p:txBody>
          <a:bodyPr/>
          <a:lstStyle/>
          <a:p>
            <a:fld id="{5F80220F-95A0-5542-B700-1E9BC47016CF}" type="slidenum">
              <a:rPr lang="en-US" smtClean="0"/>
              <a:pPr/>
              <a:t>18</a:t>
            </a:fld>
            <a:endParaRPr lang="en-US"/>
          </a:p>
        </p:txBody>
      </p:sp>
    </p:spTree>
    <p:extLst>
      <p:ext uri="{BB962C8B-B14F-4D97-AF65-F5344CB8AC3E}">
        <p14:creationId xmlns:p14="http://schemas.microsoft.com/office/powerpoint/2010/main" xmlns="" val="1034884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19</a:t>
            </a:fld>
            <a:endParaRPr lang="en-US"/>
          </a:p>
        </p:txBody>
      </p:sp>
    </p:spTree>
    <p:extLst>
      <p:ext uri="{BB962C8B-B14F-4D97-AF65-F5344CB8AC3E}">
        <p14:creationId xmlns:p14="http://schemas.microsoft.com/office/powerpoint/2010/main" xmlns="" val="1034884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80220F-95A0-5542-B700-1E9BC47016C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3</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4</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5</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6</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7</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8</a:t>
            </a:fld>
            <a:endParaRPr lang="en-US"/>
          </a:p>
        </p:txBody>
      </p:sp>
    </p:spTree>
    <p:extLst>
      <p:ext uri="{BB962C8B-B14F-4D97-AF65-F5344CB8AC3E}">
        <p14:creationId xmlns:p14="http://schemas.microsoft.com/office/powerpoint/2010/main" xmlns="" val="1187218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80220F-95A0-5542-B700-1E9BC47016CF}" type="slidenum">
              <a:rPr lang="en-US" smtClean="0"/>
              <a:pPr/>
              <a:t>9</a:t>
            </a:fld>
            <a:endParaRPr lang="en-US"/>
          </a:p>
        </p:txBody>
      </p:sp>
    </p:spTree>
    <p:extLst>
      <p:ext uri="{BB962C8B-B14F-4D97-AF65-F5344CB8AC3E}">
        <p14:creationId xmlns:p14="http://schemas.microsoft.com/office/powerpoint/2010/main" xmlns="" val="118721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8D27EB-3674-3841-A971-DCA2211881FE}"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0A9C9-B7D8-BA4F-A2BC-B979BE27E0AD}"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D27EB-3674-3841-A971-DCA2211881FE}"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0A9C9-B7D8-BA4F-A2BC-B979BE27E0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D27EB-3674-3841-A971-DCA2211881FE}"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0A9C9-B7D8-BA4F-A2BC-B979BE27E0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8D27EB-3674-3841-A971-DCA2211881FE}"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0A9C9-B7D8-BA4F-A2BC-B979BE27E0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8D27EB-3674-3841-A971-DCA2211881FE}"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0A9C9-B7D8-BA4F-A2BC-B979BE27E0AD}"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8D27EB-3674-3841-A971-DCA2211881FE}"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0A9C9-B7D8-BA4F-A2BC-B979BE27E0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8D27EB-3674-3841-A971-DCA2211881FE}" type="datetimeFigureOut">
              <a:rPr lang="en-US" smtClean="0"/>
              <a:pPr/>
              <a:t>4/3/2012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0A9C9-B7D8-BA4F-A2BC-B979BE27E0AD}"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8D27EB-3674-3841-A971-DCA2211881FE}" type="datetimeFigureOut">
              <a:rPr lang="en-US" smtClean="0"/>
              <a:pPr/>
              <a:t>4/3/2012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0A9C9-B7D8-BA4F-A2BC-B979BE27E0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D27EB-3674-3841-A971-DCA2211881FE}" type="datetimeFigureOut">
              <a:rPr lang="en-US" smtClean="0"/>
              <a:pPr/>
              <a:t>4/3/2012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0A9C9-B7D8-BA4F-A2BC-B979BE27E0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D27EB-3674-3841-A971-DCA2211881FE}"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0A9C9-B7D8-BA4F-A2BC-B979BE27E0AD}"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D27EB-3674-3841-A971-DCA2211881FE}"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0A9C9-B7D8-BA4F-A2BC-B979BE27E0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E8D27EB-3674-3841-A971-DCA2211881FE}" type="datetimeFigureOut">
              <a:rPr lang="en-US" smtClean="0"/>
              <a:pPr/>
              <a:t>4/3/2012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890A9C9-B7D8-BA4F-A2BC-B979BE27E0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Session 21</a:t>
            </a:r>
            <a:endParaRPr lang="en-US" dirty="0"/>
          </a:p>
        </p:txBody>
      </p:sp>
      <p:sp>
        <p:nvSpPr>
          <p:cNvPr id="3" name="Subtitle 2"/>
          <p:cNvSpPr>
            <a:spLocks noGrp="1"/>
          </p:cNvSpPr>
          <p:nvPr>
            <p:ph type="subTitle" idx="1"/>
          </p:nvPr>
        </p:nvSpPr>
        <p:spPr>
          <a:xfrm>
            <a:off x="685800" y="3505200"/>
            <a:ext cx="7848600" cy="1752600"/>
          </a:xfrm>
        </p:spPr>
        <p:txBody>
          <a:bodyPr>
            <a:normAutofit/>
          </a:bodyPr>
          <a:lstStyle/>
          <a:p>
            <a:pPr marL="457200" indent="-457200">
              <a:buAutoNum type="arabicParenBoth"/>
            </a:pPr>
            <a:r>
              <a:rPr lang="en-US" b="1" dirty="0" smtClean="0"/>
              <a:t>Peer Production and the Virtual Commons </a:t>
            </a:r>
            <a:r>
              <a:rPr lang="en-US" dirty="0" smtClean="0"/>
              <a:t>– How are resources like Wikipedia collectively constructed?</a:t>
            </a:r>
          </a:p>
          <a:p>
            <a:pPr marL="457200" indent="-457200">
              <a:buAutoNum type="arabicParenBoth"/>
            </a:pPr>
            <a:r>
              <a:rPr lang="en-US" b="1" dirty="0" smtClean="0"/>
              <a:t>Methods and Big Data </a:t>
            </a:r>
            <a:r>
              <a:rPr lang="en-US" dirty="0" smtClean="0"/>
              <a:t>– how to study #1</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WHEN DOES MODERATION WORK?</a:t>
            </a:r>
            <a:endParaRPr lang="en-US" dirty="0"/>
          </a:p>
        </p:txBody>
      </p:sp>
      <p:sp>
        <p:nvSpPr>
          <p:cNvPr id="3" name="Subtitle 2"/>
          <p:cNvSpPr>
            <a:spLocks noGrp="1"/>
          </p:cNvSpPr>
          <p:nvPr>
            <p:ph type="subTitle" idx="1"/>
          </p:nvPr>
        </p:nvSpPr>
        <p:spPr>
          <a:xfrm>
            <a:off x="673100" y="1904999"/>
            <a:ext cx="8166100" cy="4953001"/>
          </a:xfrm>
        </p:spPr>
        <p:txBody>
          <a:bodyPr>
            <a:normAutofit lnSpcReduction="10000"/>
          </a:bodyPr>
          <a:lstStyle/>
          <a:p>
            <a:endParaRPr lang="en-US" sz="2800" dirty="0" smtClean="0">
              <a:solidFill>
                <a:schemeClr val="bg1"/>
              </a:solidFill>
            </a:endParaRPr>
          </a:p>
          <a:p>
            <a:r>
              <a:rPr lang="en-US" sz="2800" dirty="0" smtClean="0">
                <a:solidFill>
                  <a:schemeClr val="bg1"/>
                </a:solidFill>
              </a:rPr>
              <a:t>Potential problems with moderation:</a:t>
            </a:r>
          </a:p>
          <a:p>
            <a:endParaRPr lang="en-US" sz="2800" dirty="0" smtClean="0">
              <a:solidFill>
                <a:schemeClr val="bg1"/>
              </a:solidFill>
            </a:endParaRPr>
          </a:p>
          <a:p>
            <a:pPr marL="457200"/>
            <a:r>
              <a:rPr lang="en-US" sz="2800" dirty="0" smtClean="0">
                <a:solidFill>
                  <a:schemeClr val="bg1"/>
                </a:solidFill>
              </a:rPr>
              <a:t>Which comments receive moderation?</a:t>
            </a:r>
          </a:p>
          <a:p>
            <a:pPr marL="457200"/>
            <a:r>
              <a:rPr lang="en-US" sz="2800" dirty="0" smtClean="0">
                <a:solidFill>
                  <a:schemeClr val="bg1"/>
                </a:solidFill>
              </a:rPr>
              <a:t>Are ‘buried treasures’ uncovered?</a:t>
            </a:r>
          </a:p>
          <a:p>
            <a:pPr marL="457200"/>
            <a:r>
              <a:rPr lang="en-US" sz="2800" dirty="0" smtClean="0">
                <a:solidFill>
                  <a:schemeClr val="bg1"/>
                </a:solidFill>
              </a:rPr>
              <a:t>Do moderation reversals happen?</a:t>
            </a:r>
          </a:p>
          <a:p>
            <a:pPr marL="457200"/>
            <a:r>
              <a:rPr lang="en-US" sz="2800" dirty="0" smtClean="0">
                <a:solidFill>
                  <a:schemeClr val="bg1"/>
                </a:solidFill>
              </a:rPr>
              <a:t>Too much importance on ‘first posts’?</a:t>
            </a:r>
          </a:p>
          <a:p>
            <a:pPr marL="457200"/>
            <a:endParaRPr lang="en-US" sz="2800" dirty="0" smtClean="0">
              <a:solidFill>
                <a:schemeClr val="bg1"/>
              </a:solidFill>
            </a:endParaRPr>
          </a:p>
          <a:p>
            <a:r>
              <a:rPr lang="en-US" sz="2800" dirty="0" smtClean="0">
                <a:solidFill>
                  <a:schemeClr val="bg1"/>
                </a:solidFill>
              </a:rPr>
              <a:t>How have newer discussion platforms handled this issue differently?</a:t>
            </a:r>
          </a:p>
          <a:p>
            <a:endParaRPr lang="en-US" sz="2800" dirty="0" smtClean="0">
              <a:solidFill>
                <a:schemeClr val="bg1"/>
              </a:solidFill>
            </a:endParaRPr>
          </a:p>
          <a:p>
            <a:endParaRPr lang="en-US" sz="2800" dirty="0" smtClean="0">
              <a:solidFill>
                <a:schemeClr val="bg1"/>
              </a:solidFill>
            </a:endParaRP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WIKIPEDIA  AS A WORKPLACE?</a:t>
            </a:r>
            <a:endParaRPr lang="en-US" dirty="0"/>
          </a:p>
        </p:txBody>
      </p:sp>
      <p:sp>
        <p:nvSpPr>
          <p:cNvPr id="3" name="Subtitle 2"/>
          <p:cNvSpPr>
            <a:spLocks noGrp="1"/>
          </p:cNvSpPr>
          <p:nvPr>
            <p:ph type="subTitle" idx="1"/>
          </p:nvPr>
        </p:nvSpPr>
        <p:spPr>
          <a:xfrm>
            <a:off x="673100" y="1904999"/>
            <a:ext cx="8166100" cy="4953001"/>
          </a:xfrm>
        </p:spPr>
        <p:txBody>
          <a:bodyPr>
            <a:normAutofit lnSpcReduction="10000"/>
          </a:bodyPr>
          <a:lstStyle/>
          <a:p>
            <a:r>
              <a:rPr lang="en-US" sz="2800" dirty="0" smtClean="0">
                <a:solidFill>
                  <a:schemeClr val="bg1"/>
                </a:solidFill>
              </a:rPr>
              <a:t>The different kinds of tasks that </a:t>
            </a:r>
            <a:r>
              <a:rPr lang="en-US" sz="2800" dirty="0" err="1" smtClean="0">
                <a:solidFill>
                  <a:schemeClr val="bg1"/>
                </a:solidFill>
              </a:rPr>
              <a:t>Wikipedians</a:t>
            </a:r>
            <a:r>
              <a:rPr lang="en-US" sz="2800" dirty="0" smtClean="0">
                <a:solidFill>
                  <a:schemeClr val="bg1"/>
                </a:solidFill>
              </a:rPr>
              <a:t> are rewarded for performing show us what kind of roles editors play in building the encyclopedia:</a:t>
            </a:r>
          </a:p>
          <a:p>
            <a:endParaRPr lang="en-US" sz="2800" dirty="0" smtClean="0">
              <a:solidFill>
                <a:schemeClr val="bg1"/>
              </a:solidFill>
            </a:endParaRPr>
          </a:p>
          <a:p>
            <a:r>
              <a:rPr lang="en-US" sz="2800" dirty="0" smtClean="0">
                <a:solidFill>
                  <a:schemeClr val="bg1"/>
                </a:solidFill>
              </a:rPr>
              <a:t>	editing encyclopedia articles</a:t>
            </a:r>
          </a:p>
          <a:p>
            <a:r>
              <a:rPr lang="en-US" sz="2800" dirty="0" smtClean="0">
                <a:solidFill>
                  <a:schemeClr val="bg1"/>
                </a:solidFill>
              </a:rPr>
              <a:t>	mentorship and leadership</a:t>
            </a:r>
          </a:p>
          <a:p>
            <a:r>
              <a:rPr lang="en-US" sz="2800" dirty="0" smtClean="0">
                <a:solidFill>
                  <a:schemeClr val="bg1"/>
                </a:solidFill>
              </a:rPr>
              <a:t>	border patrol</a:t>
            </a:r>
          </a:p>
          <a:p>
            <a:r>
              <a:rPr lang="en-US" sz="2800" dirty="0" smtClean="0">
                <a:solidFill>
                  <a:schemeClr val="bg1"/>
                </a:solidFill>
              </a:rPr>
              <a:t>	administration </a:t>
            </a:r>
          </a:p>
          <a:p>
            <a:r>
              <a:rPr lang="en-US" sz="2800" dirty="0" smtClean="0">
                <a:solidFill>
                  <a:schemeClr val="bg1"/>
                </a:solidFill>
              </a:rPr>
              <a:t>	conflict resolution</a:t>
            </a:r>
          </a:p>
          <a:p>
            <a:r>
              <a:rPr lang="en-US" sz="2800" dirty="0" smtClean="0">
                <a:solidFill>
                  <a:schemeClr val="bg1"/>
                </a:solidFill>
              </a:rPr>
              <a:t>	meta-content tasks</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HOW TECHNOLOGY SUPPORTS WORK</a:t>
            </a:r>
            <a:endParaRPr lang="en-US" dirty="0"/>
          </a:p>
        </p:txBody>
      </p:sp>
      <p:sp>
        <p:nvSpPr>
          <p:cNvPr id="3" name="Subtitle 2"/>
          <p:cNvSpPr>
            <a:spLocks noGrp="1"/>
          </p:cNvSpPr>
          <p:nvPr>
            <p:ph type="subTitle" idx="1"/>
          </p:nvPr>
        </p:nvSpPr>
        <p:spPr>
          <a:xfrm>
            <a:off x="673100" y="1905000"/>
            <a:ext cx="8166100" cy="4567518"/>
          </a:xfrm>
        </p:spPr>
        <p:txBody>
          <a:bodyPr>
            <a:normAutofit/>
          </a:bodyPr>
          <a:lstStyle/>
          <a:p>
            <a:endParaRPr lang="en-US" sz="2800" dirty="0" smtClean="0">
              <a:solidFill>
                <a:schemeClr val="bg1"/>
              </a:solidFill>
            </a:endParaRPr>
          </a:p>
          <a:p>
            <a:r>
              <a:rPr lang="en-US" sz="2800" dirty="0" smtClean="0">
                <a:solidFill>
                  <a:schemeClr val="bg1"/>
                </a:solidFill>
              </a:rPr>
              <a:t>“Successful online communities have complex cooperative arrangements, articulations of work, and integration practices. They require technical infrastructure to support a broad division of labor.” – </a:t>
            </a:r>
            <a:r>
              <a:rPr lang="en-US" sz="2800" dirty="0" err="1" smtClean="0">
                <a:solidFill>
                  <a:schemeClr val="bg1"/>
                </a:solidFill>
              </a:rPr>
              <a:t>Kriplean</a:t>
            </a:r>
            <a:r>
              <a:rPr lang="en-US" sz="2800" dirty="0" smtClean="0">
                <a:solidFill>
                  <a:schemeClr val="bg1"/>
                </a:solidFill>
              </a:rPr>
              <a:t>, </a:t>
            </a:r>
            <a:r>
              <a:rPr lang="en-US" sz="2800" dirty="0" err="1" smtClean="0">
                <a:solidFill>
                  <a:schemeClr val="bg1"/>
                </a:solidFill>
              </a:rPr>
              <a:t>Beschastnikh</a:t>
            </a:r>
            <a:r>
              <a:rPr lang="en-US" sz="2800" dirty="0" smtClean="0">
                <a:solidFill>
                  <a:schemeClr val="bg1"/>
                </a:solidFill>
              </a:rPr>
              <a:t>, and McDonald (2008)</a:t>
            </a:r>
          </a:p>
          <a:p>
            <a:endParaRPr lang="en-US" sz="2800" dirty="0" smtClean="0">
              <a:solidFill>
                <a:schemeClr val="bg1"/>
              </a:solidFill>
            </a:endParaRPr>
          </a:p>
          <a:p>
            <a:r>
              <a:rPr lang="en-US" sz="2800" dirty="0" smtClean="0">
                <a:solidFill>
                  <a:schemeClr val="bg1"/>
                </a:solidFill>
              </a:rPr>
              <a:t>What kinds of work do </a:t>
            </a:r>
            <a:r>
              <a:rPr lang="en-US" sz="2800" dirty="0" err="1" smtClean="0">
                <a:solidFill>
                  <a:schemeClr val="bg1"/>
                </a:solidFill>
              </a:rPr>
              <a:t>barnstars</a:t>
            </a:r>
            <a:r>
              <a:rPr lang="en-US" sz="2800" dirty="0" smtClean="0">
                <a:solidFill>
                  <a:schemeClr val="bg1"/>
                </a:solidFill>
              </a:rPr>
              <a:t> support, and how do </a:t>
            </a:r>
            <a:r>
              <a:rPr lang="en-US" sz="2800" dirty="0" err="1" smtClean="0">
                <a:solidFill>
                  <a:schemeClr val="bg1"/>
                </a:solidFill>
              </a:rPr>
              <a:t>barnstars</a:t>
            </a:r>
            <a:r>
              <a:rPr lang="en-US" sz="2800" dirty="0" smtClean="0">
                <a:solidFill>
                  <a:schemeClr val="bg1"/>
                </a:solidFill>
              </a:rPr>
              <a:t> as a technical feature support this?</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Wikipedia’s gatekeepers</a:t>
            </a:r>
            <a:endParaRPr lang="en-US" dirty="0"/>
          </a:p>
        </p:txBody>
      </p:sp>
      <p:sp>
        <p:nvSpPr>
          <p:cNvPr id="3" name="Subtitle 2"/>
          <p:cNvSpPr>
            <a:spLocks noGrp="1"/>
          </p:cNvSpPr>
          <p:nvPr>
            <p:ph type="subTitle" idx="1"/>
          </p:nvPr>
        </p:nvSpPr>
        <p:spPr>
          <a:xfrm>
            <a:off x="673099" y="1905000"/>
            <a:ext cx="8291791" cy="4567518"/>
          </a:xfrm>
        </p:spPr>
        <p:txBody>
          <a:bodyPr>
            <a:normAutofit/>
          </a:bodyPr>
          <a:lstStyle/>
          <a:p>
            <a:endParaRPr lang="en-US" sz="2800" dirty="0" smtClean="0">
              <a:solidFill>
                <a:schemeClr val="bg1"/>
              </a:solidFill>
            </a:endParaRPr>
          </a:p>
          <a:p>
            <a:r>
              <a:rPr lang="en-US" sz="2800" dirty="0" err="1" smtClean="0">
                <a:solidFill>
                  <a:schemeClr val="bg1"/>
                </a:solidFill>
              </a:rPr>
              <a:t>Wikipedians</a:t>
            </a:r>
            <a:r>
              <a:rPr lang="en-US" sz="2800" dirty="0" smtClean="0">
                <a:solidFill>
                  <a:schemeClr val="bg1"/>
                </a:solidFill>
              </a:rPr>
              <a:t> routinely patrol content according to pre-established rules, principles, and procedures.</a:t>
            </a:r>
          </a:p>
          <a:p>
            <a:endParaRPr lang="en-US" sz="2800" dirty="0" smtClean="0">
              <a:solidFill>
                <a:schemeClr val="bg1"/>
              </a:solidFill>
            </a:endParaRPr>
          </a:p>
          <a:p>
            <a:r>
              <a:rPr lang="en-US" sz="2800" dirty="0" smtClean="0">
                <a:solidFill>
                  <a:schemeClr val="bg1"/>
                </a:solidFill>
              </a:rPr>
              <a:t>Malicious contributors can be blocked from editing.</a:t>
            </a:r>
          </a:p>
          <a:p>
            <a:endParaRPr lang="en-US" sz="2800" dirty="0" smtClean="0">
              <a:solidFill>
                <a:schemeClr val="bg1"/>
              </a:solidFill>
            </a:endParaRPr>
          </a:p>
          <a:p>
            <a:r>
              <a:rPr lang="en-US" sz="2800" dirty="0" smtClean="0">
                <a:solidFill>
                  <a:schemeClr val="bg1"/>
                </a:solidFill>
              </a:rPr>
              <a:t>Administrators exist, and are explicitly granted more authority than ordinary users</a:t>
            </a:r>
          </a:p>
          <a:p>
            <a:endParaRPr lang="en-US" sz="2800" dirty="0" smtClean="0">
              <a:solidFill>
                <a:schemeClr val="bg1"/>
              </a:solidFill>
            </a:endParaRP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HOW TECHNOLOGY supports work</a:t>
            </a:r>
            <a:endParaRPr lang="en-US" dirty="0"/>
          </a:p>
        </p:txBody>
      </p:sp>
      <p:sp>
        <p:nvSpPr>
          <p:cNvPr id="3" name="Subtitle 2"/>
          <p:cNvSpPr>
            <a:spLocks noGrp="1"/>
          </p:cNvSpPr>
          <p:nvPr>
            <p:ph type="subTitle" idx="1"/>
          </p:nvPr>
        </p:nvSpPr>
        <p:spPr>
          <a:xfrm>
            <a:off x="673100" y="1905000"/>
            <a:ext cx="8166100" cy="4567518"/>
          </a:xfrm>
        </p:spPr>
        <p:txBody>
          <a:bodyPr>
            <a:normAutofit/>
          </a:bodyPr>
          <a:lstStyle/>
          <a:p>
            <a:r>
              <a:rPr lang="en-US" sz="2800" dirty="0" smtClean="0">
                <a:solidFill>
                  <a:schemeClr val="bg1"/>
                </a:solidFill>
              </a:rPr>
              <a:t>“the blocking of a vandal [is] a cognitive process made possible by a complex network of interactions between humans, encyclopedia articles, software systems, and databases.”</a:t>
            </a:r>
          </a:p>
          <a:p>
            <a:r>
              <a:rPr lang="en-US" sz="2800" dirty="0" smtClean="0">
                <a:solidFill>
                  <a:schemeClr val="bg1"/>
                </a:solidFill>
              </a:rPr>
              <a:t> – Geiger and </a:t>
            </a:r>
            <a:r>
              <a:rPr lang="en-US" sz="2800" dirty="0" err="1" smtClean="0">
                <a:solidFill>
                  <a:schemeClr val="bg1"/>
                </a:solidFill>
              </a:rPr>
              <a:t>Ribes</a:t>
            </a:r>
            <a:r>
              <a:rPr lang="en-US" sz="2800" dirty="0" smtClean="0">
                <a:solidFill>
                  <a:schemeClr val="bg1"/>
                </a:solidFill>
              </a:rPr>
              <a:t> (2010)</a:t>
            </a:r>
          </a:p>
          <a:p>
            <a:endParaRPr lang="en-US" sz="2800" dirty="0" smtClean="0">
              <a:solidFill>
                <a:schemeClr val="bg1"/>
              </a:solidFill>
            </a:endParaRPr>
          </a:p>
          <a:p>
            <a:r>
              <a:rPr lang="en-US" sz="2800" dirty="0" smtClean="0">
                <a:solidFill>
                  <a:schemeClr val="bg1"/>
                </a:solidFill>
              </a:rPr>
              <a:t>What kinds of work do vandal fighting tools support, and how do they as technical features support this?</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a:t>
            </a:r>
            <a:br>
              <a:rPr lang="en-US" dirty="0" smtClean="0"/>
            </a:br>
            <a:r>
              <a:rPr lang="en-US" dirty="0" smtClean="0"/>
              <a:t>DATA</a:t>
            </a:r>
            <a:endParaRPr lang="en-US" dirty="0"/>
          </a:p>
        </p:txBody>
      </p:sp>
      <p:sp>
        <p:nvSpPr>
          <p:cNvPr id="3" name="Text Placeholder 2"/>
          <p:cNvSpPr>
            <a:spLocks noGrp="1"/>
          </p:cNvSpPr>
          <p:nvPr>
            <p:ph type="body" idx="1"/>
          </p:nvPr>
        </p:nvSpPr>
        <p:spPr/>
        <p:txBody>
          <a:bodyPr/>
          <a:lstStyle/>
          <a:p>
            <a:r>
              <a:rPr lang="en-US" dirty="0" smtClean="0"/>
              <a:t>Methods, concepts, and techniques</a:t>
            </a:r>
            <a:endParaRPr lang="en-US" dirty="0"/>
          </a:p>
        </p:txBody>
      </p:sp>
    </p:spTree>
    <p:extLst>
      <p:ext uri="{BB962C8B-B14F-4D97-AF65-F5344CB8AC3E}">
        <p14:creationId xmlns:p14="http://schemas.microsoft.com/office/powerpoint/2010/main" xmlns="" val="1343250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Large-scale Statistical Analyses</a:t>
            </a:r>
            <a:endParaRPr lang="en-US" dirty="0"/>
          </a:p>
        </p:txBody>
      </p:sp>
      <p:sp>
        <p:nvSpPr>
          <p:cNvPr id="3" name="Content Placeholder 2"/>
          <p:cNvSpPr>
            <a:spLocks noGrp="1"/>
          </p:cNvSpPr>
          <p:nvPr>
            <p:ph idx="1"/>
          </p:nvPr>
        </p:nvSpPr>
        <p:spPr/>
        <p:txBody>
          <a:bodyPr>
            <a:normAutofit/>
          </a:bodyPr>
          <a:lstStyle/>
          <a:p>
            <a:pPr>
              <a:buNone/>
            </a:pPr>
            <a:r>
              <a:rPr lang="en-US" dirty="0" smtClean="0"/>
              <a:t>Lampe and </a:t>
            </a:r>
            <a:r>
              <a:rPr lang="en-US" dirty="0" err="1" smtClean="0"/>
              <a:t>Resnick</a:t>
            </a:r>
            <a:r>
              <a:rPr lang="en-US" dirty="0" smtClean="0"/>
              <a:t> (2004):</a:t>
            </a:r>
          </a:p>
          <a:p>
            <a:r>
              <a:rPr lang="en-US" dirty="0" smtClean="0"/>
              <a:t>“Our primary method of inquiry was to look for patterns in the usage logs.” </a:t>
            </a:r>
          </a:p>
          <a:p>
            <a:endParaRPr lang="en-US" dirty="0" smtClean="0"/>
          </a:p>
          <a:p>
            <a:r>
              <a:rPr lang="en-US" dirty="0" smtClean="0"/>
              <a:t>“Because there are so many observations in our datasets, the differences we report are all strongly statistically significant, and we omit reporting measures of significance in most cases.” </a:t>
            </a:r>
          </a:p>
          <a:p>
            <a:pPr marL="0" indent="0">
              <a:buNone/>
            </a:pPr>
            <a:endParaRPr lang="en-US" b="1" dirty="0"/>
          </a:p>
        </p:txBody>
      </p:sp>
    </p:spTree>
    <p:extLst>
      <p:ext uri="{BB962C8B-B14F-4D97-AF65-F5344CB8AC3E}">
        <p14:creationId xmlns:p14="http://schemas.microsoft.com/office/powerpoint/2010/main" xmlns="" val="600129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Large-scale Statistical Analyses</a:t>
            </a:r>
            <a:endParaRPr lang="en-US" dirty="0"/>
          </a:p>
        </p:txBody>
      </p:sp>
      <p:sp>
        <p:nvSpPr>
          <p:cNvPr id="3" name="Content Placeholder 2"/>
          <p:cNvSpPr>
            <a:spLocks noGrp="1"/>
          </p:cNvSpPr>
          <p:nvPr>
            <p:ph idx="1"/>
          </p:nvPr>
        </p:nvSpPr>
        <p:spPr/>
        <p:txBody>
          <a:bodyPr>
            <a:normAutofit/>
          </a:bodyPr>
          <a:lstStyle/>
          <a:p>
            <a:pPr>
              <a:buNone/>
            </a:pPr>
            <a:r>
              <a:rPr lang="en-US" dirty="0" smtClean="0"/>
              <a:t>Lampe and </a:t>
            </a:r>
            <a:r>
              <a:rPr lang="en-US" dirty="0" err="1" smtClean="0"/>
              <a:t>Resnick</a:t>
            </a:r>
            <a:r>
              <a:rPr lang="en-US" dirty="0" smtClean="0"/>
              <a:t> (2004):</a:t>
            </a:r>
          </a:p>
          <a:p>
            <a:r>
              <a:rPr lang="en-US" dirty="0" smtClean="0"/>
              <a:t>“Our primary method of inquiry was to look for patterns in the usage logs.” </a:t>
            </a:r>
          </a:p>
          <a:p>
            <a:endParaRPr lang="en-US" dirty="0" smtClean="0"/>
          </a:p>
          <a:p>
            <a:r>
              <a:rPr lang="en-US" dirty="0" smtClean="0"/>
              <a:t>“Because there are so many observations in our datasets, the differences we report are all strongly statistically significant, and we omit reporting measures of significance in most cases.” </a:t>
            </a:r>
          </a:p>
          <a:p>
            <a:endParaRPr lang="en-US" dirty="0" smtClean="0"/>
          </a:p>
          <a:p>
            <a:r>
              <a:rPr lang="en-US" dirty="0" smtClean="0"/>
              <a:t>“We also conducted interviews with three Slashdot editors, reviewing early findings and asking for clarification and explication of certain phenomena.”</a:t>
            </a:r>
            <a:endParaRPr lang="en-US" b="1" dirty="0" smtClean="0"/>
          </a:p>
          <a:p>
            <a:pPr marL="0" indent="0">
              <a:buNone/>
            </a:pPr>
            <a:endParaRPr lang="en-US" b="1" dirty="0"/>
          </a:p>
        </p:txBody>
      </p:sp>
    </p:spTree>
    <p:extLst>
      <p:ext uri="{BB962C8B-B14F-4D97-AF65-F5344CB8AC3E}">
        <p14:creationId xmlns:p14="http://schemas.microsoft.com/office/powerpoint/2010/main" xmlns="" val="600129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Articulation Work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Concept from Anselm Strauss, Susan Leigh Star, and Lucy </a:t>
            </a:r>
            <a:r>
              <a:rPr lang="en-US" b="1" dirty="0" err="1" smtClean="0"/>
              <a:t>Suchman</a:t>
            </a:r>
            <a:endParaRPr lang="en-US" b="1" dirty="0" smtClean="0"/>
          </a:p>
          <a:p>
            <a:pPr marL="0" indent="0">
              <a:buNone/>
            </a:pPr>
            <a:endParaRPr lang="en-US" b="1" dirty="0" smtClean="0"/>
          </a:p>
          <a:p>
            <a:pPr marL="0" indent="0">
              <a:buNone/>
            </a:pPr>
            <a:r>
              <a:rPr lang="en-US" b="1" dirty="0" smtClean="0"/>
              <a:t>Focusing on how people talk about work practices as a way of making work visible to others. </a:t>
            </a:r>
          </a:p>
          <a:p>
            <a:pPr marL="0" indent="0">
              <a:buNone/>
            </a:pPr>
            <a:endParaRPr lang="en-US" b="1" dirty="0" smtClean="0"/>
          </a:p>
          <a:p>
            <a:pPr>
              <a:lnSpc>
                <a:spcPct val="110000"/>
              </a:lnSpc>
              <a:buNone/>
            </a:pPr>
            <a:r>
              <a:rPr lang="en-US" sz="3000" b="1" dirty="0" smtClean="0"/>
              <a:t> “</a:t>
            </a:r>
            <a:r>
              <a:rPr lang="en-US" sz="3000" dirty="0" err="1" smtClean="0"/>
              <a:t>Barnstars</a:t>
            </a:r>
            <a:r>
              <a:rPr lang="en-US" sz="3000" dirty="0" smtClean="0"/>
              <a:t> are observations of the activities of others, but they do not explicate how tasks are divided, scoped, and recomposed. On the other hand, </a:t>
            </a:r>
            <a:r>
              <a:rPr lang="en-US" sz="3000" dirty="0" err="1" smtClean="0"/>
              <a:t>barnstars</a:t>
            </a:r>
            <a:r>
              <a:rPr lang="en-US" sz="3000" dirty="0" smtClean="0"/>
              <a:t> – as a practice – are articulations of the work of recognizing the contributions of others.</a:t>
            </a:r>
            <a:r>
              <a:rPr lang="en-US" sz="3000" b="1" dirty="0" smtClean="0"/>
              <a:t>” </a:t>
            </a:r>
            <a:r>
              <a:rPr lang="en-US" sz="3000" dirty="0" smtClean="0"/>
              <a:t>(</a:t>
            </a:r>
            <a:r>
              <a:rPr lang="en-US" sz="3000" dirty="0" err="1" smtClean="0"/>
              <a:t>Kriplean</a:t>
            </a:r>
            <a:r>
              <a:rPr lang="en-US" sz="3000" dirty="0" smtClean="0"/>
              <a:t> et al. 2008, p. 49)</a:t>
            </a:r>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xmlns="" val="600129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Distributed Cognition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Concept from Ed Hutchins, Bruno </a:t>
            </a:r>
            <a:r>
              <a:rPr lang="en-US" b="1" dirty="0" err="1" smtClean="0"/>
              <a:t>Latour</a:t>
            </a:r>
            <a:r>
              <a:rPr lang="en-US" b="1" dirty="0" smtClean="0"/>
              <a:t>, and Diane Vaughn</a:t>
            </a:r>
          </a:p>
          <a:p>
            <a:pPr marL="0" indent="0">
              <a:buNone/>
            </a:pPr>
            <a:endParaRPr lang="en-US" b="1" dirty="0" smtClean="0"/>
          </a:p>
          <a:p>
            <a:pPr marL="0" indent="0">
              <a:buNone/>
            </a:pPr>
            <a:r>
              <a:rPr lang="en-US" b="1" dirty="0" smtClean="0"/>
              <a:t>Tracing how groups collectively make decisions and judgments based on segmented tasks and information flows.</a:t>
            </a:r>
          </a:p>
          <a:p>
            <a:pPr marL="0" indent="0">
              <a:buNone/>
            </a:pPr>
            <a:endParaRPr lang="en-US" b="1" dirty="0" smtClean="0"/>
          </a:p>
          <a:p>
            <a:pPr>
              <a:lnSpc>
                <a:spcPct val="110000"/>
              </a:lnSpc>
              <a:buNone/>
            </a:pPr>
            <a:r>
              <a:rPr lang="en-US" sz="3000" b="1" dirty="0" smtClean="0"/>
              <a:t> “</a:t>
            </a:r>
            <a:r>
              <a:rPr lang="en-US" sz="3200" dirty="0" smtClean="0"/>
              <a:t>because the cognitive activity is distributed across a social network, many of these internal processes and internal communications are </a:t>
            </a:r>
            <a:r>
              <a:rPr lang="en-US" sz="3200" i="1" dirty="0" smtClean="0"/>
              <a:t>directly observable </a:t>
            </a:r>
            <a:r>
              <a:rPr lang="en-US" sz="3000" dirty="0" smtClean="0"/>
              <a:t>(Hutchins, p. 128)</a:t>
            </a:r>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xmlns="" val="600129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Networked Sociability</a:t>
            </a:r>
            <a:endParaRPr lang="en-US" dirty="0"/>
          </a:p>
        </p:txBody>
      </p:sp>
      <p:sp>
        <p:nvSpPr>
          <p:cNvPr id="3" name="Text Placeholder 2"/>
          <p:cNvSpPr>
            <a:spLocks noGrp="1"/>
          </p:cNvSpPr>
          <p:nvPr>
            <p:ph type="body" idx="1"/>
          </p:nvPr>
        </p:nvSpPr>
        <p:spPr/>
        <p:txBody>
          <a:bodyPr/>
          <a:lstStyle/>
          <a:p>
            <a:r>
              <a:rPr lang="en-US" dirty="0" smtClean="0"/>
              <a:t>An introduction</a:t>
            </a:r>
            <a:endParaRPr lang="en-US" dirty="0"/>
          </a:p>
        </p:txBody>
      </p:sp>
    </p:spTree>
    <p:extLst>
      <p:ext uri="{BB962C8B-B14F-4D97-AF65-F5344CB8AC3E}">
        <p14:creationId xmlns:p14="http://schemas.microsoft.com/office/powerpoint/2010/main" xmlns="" val="1343250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geekosystem.com/wp-content/uploads/2010/08/eric_schmidt.jpeg"/>
          <p:cNvPicPr>
            <a:picLocks noChangeAspect="1" noChangeArrowheads="1"/>
          </p:cNvPicPr>
          <p:nvPr/>
        </p:nvPicPr>
        <p:blipFill>
          <a:blip r:embed="rId3"/>
          <a:srcRect/>
          <a:stretch>
            <a:fillRect/>
          </a:stretch>
        </p:blipFill>
        <p:spPr bwMode="auto">
          <a:xfrm>
            <a:off x="0" y="368300"/>
            <a:ext cx="9144000" cy="7081736"/>
          </a:xfrm>
          <a:prstGeom prst="rect">
            <a:avLst/>
          </a:prstGeom>
          <a:noFill/>
        </p:spPr>
      </p:pic>
      <p:sp>
        <p:nvSpPr>
          <p:cNvPr id="2" name="Title 1"/>
          <p:cNvSpPr>
            <a:spLocks noGrp="1"/>
          </p:cNvSpPr>
          <p:nvPr>
            <p:ph type="ctrTitle"/>
          </p:nvPr>
        </p:nvSpPr>
        <p:spPr>
          <a:xfrm>
            <a:off x="1104900" y="-330200"/>
            <a:ext cx="3975100" cy="1927225"/>
          </a:xfrm>
        </p:spPr>
        <p:txBody>
          <a:bodyPr/>
          <a:lstStyle/>
          <a:p>
            <a:r>
              <a:rPr lang="en-US" dirty="0" smtClean="0"/>
              <a:t>Anarchy?</a:t>
            </a:r>
            <a:endParaRPr lang="en-US" dirty="0"/>
          </a:p>
        </p:txBody>
      </p:sp>
      <p:sp>
        <p:nvSpPr>
          <p:cNvPr id="3" name="Subtitle 2"/>
          <p:cNvSpPr>
            <a:spLocks noGrp="1"/>
          </p:cNvSpPr>
          <p:nvPr>
            <p:ph type="subTitle" idx="1"/>
          </p:nvPr>
        </p:nvSpPr>
        <p:spPr>
          <a:xfrm>
            <a:off x="-25400" y="1905000"/>
            <a:ext cx="4495800" cy="3352800"/>
          </a:xfrm>
        </p:spPr>
        <p:txBody>
          <a:bodyPr>
            <a:normAutofit/>
          </a:bodyPr>
          <a:lstStyle/>
          <a:p>
            <a:pPr marL="457200"/>
            <a:r>
              <a:rPr lang="en-US" dirty="0" smtClean="0">
                <a:solidFill>
                  <a:schemeClr val="bg1"/>
                </a:solidFill>
              </a:rPr>
              <a:t>“The Internet is the first thing that humanity has built that humanity doesn’t understand, the largest experiment in anarchy that we have ever had.” </a:t>
            </a:r>
          </a:p>
          <a:p>
            <a:pPr marL="457200"/>
            <a:r>
              <a:rPr lang="en-US" dirty="0" smtClean="0">
                <a:solidFill>
                  <a:schemeClr val="bg1"/>
                </a:solidFill>
              </a:rPr>
              <a:t>- Eric Schmidt, Google CEO</a:t>
            </a:r>
          </a:p>
          <a:p>
            <a:pPr marL="457200" indent="-457200"/>
            <a:endParaRPr lang="en-US" dirty="0" smtClean="0">
              <a:solidFill>
                <a:schemeClr val="bg1">
                  <a:lumMod val="95000"/>
                </a:schemeClr>
              </a:solidFill>
            </a:endParaRP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geekosystem.com/wp-content/uploads/2010/08/eric_schmidt.jpeg"/>
          <p:cNvPicPr>
            <a:picLocks noChangeAspect="1" noChangeArrowheads="1"/>
          </p:cNvPicPr>
          <p:nvPr/>
        </p:nvPicPr>
        <p:blipFill>
          <a:blip r:embed="rId3"/>
          <a:srcRect/>
          <a:stretch>
            <a:fillRect/>
          </a:stretch>
        </p:blipFill>
        <p:spPr bwMode="auto">
          <a:xfrm>
            <a:off x="0" y="368300"/>
            <a:ext cx="9144000" cy="7081736"/>
          </a:xfrm>
          <a:prstGeom prst="rect">
            <a:avLst/>
          </a:prstGeom>
          <a:noFill/>
        </p:spPr>
      </p:pic>
      <p:sp>
        <p:nvSpPr>
          <p:cNvPr id="2" name="Title 1"/>
          <p:cNvSpPr>
            <a:spLocks noGrp="1"/>
          </p:cNvSpPr>
          <p:nvPr>
            <p:ph type="ctrTitle"/>
          </p:nvPr>
        </p:nvSpPr>
        <p:spPr>
          <a:xfrm>
            <a:off x="1104900" y="-330200"/>
            <a:ext cx="3975100" cy="1927225"/>
          </a:xfrm>
        </p:spPr>
        <p:txBody>
          <a:bodyPr/>
          <a:lstStyle/>
          <a:p>
            <a:r>
              <a:rPr lang="en-US" dirty="0" smtClean="0"/>
              <a:t>Anarchy?</a:t>
            </a:r>
            <a:endParaRPr lang="en-US" dirty="0"/>
          </a:p>
        </p:txBody>
      </p:sp>
      <p:sp>
        <p:nvSpPr>
          <p:cNvPr id="3" name="Subtitle 2"/>
          <p:cNvSpPr>
            <a:spLocks noGrp="1"/>
          </p:cNvSpPr>
          <p:nvPr>
            <p:ph type="subTitle" idx="1"/>
          </p:nvPr>
        </p:nvSpPr>
        <p:spPr>
          <a:xfrm>
            <a:off x="-25400" y="1905000"/>
            <a:ext cx="4495800" cy="3352800"/>
          </a:xfrm>
        </p:spPr>
        <p:txBody>
          <a:bodyPr>
            <a:normAutofit/>
          </a:bodyPr>
          <a:lstStyle/>
          <a:p>
            <a:pPr marL="457200"/>
            <a:r>
              <a:rPr lang="en-US" dirty="0" smtClean="0">
                <a:solidFill>
                  <a:schemeClr val="bg1"/>
                </a:solidFill>
              </a:rPr>
              <a:t>“The Internet is the first thing that humanity has built that humanity doesn’t understand, the largest experiment in anarchy that we have ever had.” </a:t>
            </a:r>
          </a:p>
          <a:p>
            <a:pPr marL="457200"/>
            <a:r>
              <a:rPr lang="en-US" dirty="0" smtClean="0">
                <a:solidFill>
                  <a:schemeClr val="bg1"/>
                </a:solidFill>
              </a:rPr>
              <a:t>- Eric Schmidt, Google CEO</a:t>
            </a:r>
          </a:p>
          <a:p>
            <a:pPr marL="457200" indent="-457200"/>
            <a:endParaRPr lang="en-US" dirty="0" smtClean="0">
              <a:solidFill>
                <a:schemeClr val="bg1">
                  <a:lumMod val="95000"/>
                </a:schemeClr>
              </a:solidFill>
            </a:endParaRPr>
          </a:p>
        </p:txBody>
      </p:sp>
      <p:sp>
        <p:nvSpPr>
          <p:cNvPr id="5" name="Subtitle 6"/>
          <p:cNvSpPr txBox="1">
            <a:spLocks/>
          </p:cNvSpPr>
          <p:nvPr/>
        </p:nvSpPr>
        <p:spPr>
          <a:xfrm>
            <a:off x="508000" y="4889500"/>
            <a:ext cx="3962400" cy="10922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Do communities like Wikipedia and </a:t>
            </a:r>
            <a:r>
              <a:rPr kumimoji="0" lang="en-US" sz="2800" b="0" i="0" u="none" strike="noStrike" kern="1200" cap="none" spc="0" normalizeH="0" baseline="0" noProof="0" dirty="0" err="1" smtClean="0">
                <a:ln>
                  <a:noFill/>
                </a:ln>
                <a:solidFill>
                  <a:schemeClr val="bg1"/>
                </a:solidFill>
                <a:effectLst/>
                <a:uLnTx/>
                <a:uFillTx/>
                <a:latin typeface="+mn-lt"/>
                <a:ea typeface="+mn-ea"/>
                <a:cs typeface="+mn-cs"/>
              </a:rPr>
              <a:t>slashdot</a:t>
            </a:r>
            <a:r>
              <a:rPr kumimoji="0" lang="en-US" sz="2800" b="0" i="0" u="none" strike="noStrike" kern="1200" cap="none" spc="0" normalizeH="0" baseline="0" noProof="0" dirty="0" smtClean="0">
                <a:ln>
                  <a:noFill/>
                </a:ln>
                <a:solidFill>
                  <a:schemeClr val="bg1"/>
                </a:solidFill>
                <a:effectLst/>
                <a:uLnTx/>
                <a:uFillTx/>
                <a:latin typeface="+mn-lt"/>
                <a:ea typeface="+mn-ea"/>
                <a:cs typeface="+mn-cs"/>
              </a:rPr>
              <a:t> contradict this?</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899" y="-330200"/>
            <a:ext cx="7303809" cy="1927225"/>
          </a:xfrm>
        </p:spPr>
        <p:txBody>
          <a:bodyPr/>
          <a:lstStyle/>
          <a:p>
            <a:r>
              <a:rPr lang="en-US" dirty="0" smtClean="0"/>
              <a:t>ORDER?  morality?</a:t>
            </a:r>
            <a:endParaRPr lang="en-US" dirty="0"/>
          </a:p>
        </p:txBody>
      </p:sp>
      <p:sp>
        <p:nvSpPr>
          <p:cNvPr id="7" name="Subtitle 6"/>
          <p:cNvSpPr>
            <a:spLocks noGrp="1"/>
          </p:cNvSpPr>
          <p:nvPr>
            <p:ph type="subTitle" idx="1"/>
          </p:nvPr>
        </p:nvSpPr>
        <p:spPr>
          <a:xfrm>
            <a:off x="685800" y="2552700"/>
            <a:ext cx="6731000" cy="3923514"/>
          </a:xfrm>
        </p:spPr>
        <p:txBody>
          <a:bodyPr>
            <a:noAutofit/>
          </a:bodyPr>
          <a:lstStyle/>
          <a:p>
            <a:r>
              <a:rPr lang="en-US" sz="2800" dirty="0" smtClean="0">
                <a:solidFill>
                  <a:schemeClr val="bg1"/>
                </a:solidFill>
              </a:rPr>
              <a:t>What kinds of work are performed in order to govern online communities?</a:t>
            </a:r>
          </a:p>
          <a:p>
            <a:endParaRPr lang="en-US" sz="2800" dirty="0" smtClean="0">
              <a:solidFill>
                <a:schemeClr val="bg1"/>
              </a:solidFill>
            </a:endParaRPr>
          </a:p>
          <a:p>
            <a:r>
              <a:rPr lang="en-US" sz="2800" dirty="0" smtClean="0">
                <a:solidFill>
                  <a:schemeClr val="bg1"/>
                </a:solidFill>
              </a:rPr>
              <a:t>What is the role of technology in the governance of online communities?</a:t>
            </a:r>
          </a:p>
          <a:p>
            <a:endParaRPr lang="en-US" sz="2800" dirty="0" smtClean="0">
              <a:solidFill>
                <a:schemeClr val="bg1"/>
              </a:solidFill>
            </a:endParaRPr>
          </a:p>
          <a:p>
            <a:r>
              <a:rPr lang="en-US" sz="2800" dirty="0" smtClean="0">
                <a:solidFill>
                  <a:schemeClr val="bg1"/>
                </a:solidFill>
              </a:rPr>
              <a:t>What kinds of values are expressed in the design of social software?</a:t>
            </a:r>
            <a:endParaRPr lang="en-US" sz="2800" dirty="0">
              <a:solidFill>
                <a:schemeClr val="bg1"/>
              </a:solidFill>
            </a:endParaRP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899" y="-330200"/>
            <a:ext cx="6837829" cy="1927225"/>
          </a:xfrm>
        </p:spPr>
        <p:txBody>
          <a:bodyPr/>
          <a:lstStyle/>
          <a:p>
            <a:r>
              <a:rPr lang="en-US" dirty="0" smtClean="0"/>
              <a:t>Three studies</a:t>
            </a:r>
            <a:endParaRPr lang="en-US" dirty="0"/>
          </a:p>
        </p:txBody>
      </p:sp>
      <p:sp>
        <p:nvSpPr>
          <p:cNvPr id="7" name="Subtitle 6"/>
          <p:cNvSpPr>
            <a:spLocks noGrp="1"/>
          </p:cNvSpPr>
          <p:nvPr>
            <p:ph type="subTitle" idx="1"/>
          </p:nvPr>
        </p:nvSpPr>
        <p:spPr>
          <a:xfrm>
            <a:off x="685800" y="1918447"/>
            <a:ext cx="8099612" cy="4715435"/>
          </a:xfrm>
        </p:spPr>
        <p:txBody>
          <a:bodyPr>
            <a:noAutofit/>
          </a:bodyPr>
          <a:lstStyle/>
          <a:p>
            <a:r>
              <a:rPr lang="en-US" sz="2600" b="1" dirty="0" smtClean="0">
                <a:solidFill>
                  <a:schemeClr val="bg1"/>
                </a:solidFill>
              </a:rPr>
              <a:t>Slash(dot) and Burn: Distributed Moderation in a Large Online Conversation Space </a:t>
            </a:r>
            <a:r>
              <a:rPr lang="en-US" sz="2600" dirty="0" smtClean="0">
                <a:solidFill>
                  <a:schemeClr val="bg1"/>
                </a:solidFill>
              </a:rPr>
              <a:t>(Lampe and </a:t>
            </a:r>
            <a:r>
              <a:rPr lang="en-US" sz="2600" dirty="0" err="1" smtClean="0">
                <a:solidFill>
                  <a:schemeClr val="bg1"/>
                </a:solidFill>
              </a:rPr>
              <a:t>Resnick</a:t>
            </a:r>
            <a:r>
              <a:rPr lang="en-US" sz="2600" dirty="0" smtClean="0">
                <a:solidFill>
                  <a:schemeClr val="bg1"/>
                </a:solidFill>
              </a:rPr>
              <a:t>, 2004)</a:t>
            </a:r>
          </a:p>
          <a:p>
            <a:endParaRPr lang="en-US" sz="2600" b="1" dirty="0" smtClean="0">
              <a:solidFill>
                <a:schemeClr val="bg1"/>
              </a:solidFill>
            </a:endParaRPr>
          </a:p>
          <a:p>
            <a:r>
              <a:rPr lang="en-US" sz="2600" b="1" dirty="0" smtClean="0">
                <a:solidFill>
                  <a:schemeClr val="bg1"/>
                </a:solidFill>
              </a:rPr>
              <a:t>Articulations of </a:t>
            </a:r>
            <a:r>
              <a:rPr lang="en-US" sz="2600" b="1" dirty="0" err="1" smtClean="0">
                <a:solidFill>
                  <a:schemeClr val="bg1"/>
                </a:solidFill>
              </a:rPr>
              <a:t>WikiWork</a:t>
            </a:r>
            <a:r>
              <a:rPr lang="en-US" sz="2600" b="1" dirty="0" smtClean="0">
                <a:solidFill>
                  <a:schemeClr val="bg1"/>
                </a:solidFill>
              </a:rPr>
              <a:t>: Uncovering Valued Work in Wikipedia through </a:t>
            </a:r>
            <a:r>
              <a:rPr lang="en-US" sz="2600" b="1" dirty="0" err="1" smtClean="0">
                <a:solidFill>
                  <a:schemeClr val="bg1"/>
                </a:solidFill>
              </a:rPr>
              <a:t>Barnstars</a:t>
            </a:r>
            <a:r>
              <a:rPr lang="en-US" sz="2600" b="1" dirty="0" smtClean="0">
                <a:solidFill>
                  <a:schemeClr val="bg1"/>
                </a:solidFill>
              </a:rPr>
              <a:t>  </a:t>
            </a:r>
            <a:r>
              <a:rPr lang="en-US" sz="2600" dirty="0" smtClean="0">
                <a:solidFill>
                  <a:schemeClr val="bg1"/>
                </a:solidFill>
              </a:rPr>
              <a:t>(</a:t>
            </a:r>
            <a:r>
              <a:rPr lang="en-US" sz="2600" dirty="0" err="1" smtClean="0">
                <a:solidFill>
                  <a:schemeClr val="bg1"/>
                </a:solidFill>
              </a:rPr>
              <a:t>Kriplean</a:t>
            </a:r>
            <a:r>
              <a:rPr lang="en-US" sz="2600" dirty="0" smtClean="0">
                <a:solidFill>
                  <a:schemeClr val="bg1"/>
                </a:solidFill>
              </a:rPr>
              <a:t> et al, 2008)</a:t>
            </a:r>
          </a:p>
          <a:p>
            <a:endParaRPr lang="en-US" sz="2600" b="1" dirty="0" smtClean="0">
              <a:solidFill>
                <a:schemeClr val="bg1"/>
              </a:solidFill>
            </a:endParaRPr>
          </a:p>
          <a:p>
            <a:r>
              <a:rPr lang="en-US" sz="2600" b="1" dirty="0" smtClean="0">
                <a:solidFill>
                  <a:schemeClr val="bg1"/>
                </a:solidFill>
              </a:rPr>
              <a:t>The Work of Sustaining Order in Wikipedia: The Banning of a Vandal </a:t>
            </a:r>
            <a:r>
              <a:rPr lang="en-US" sz="2600" dirty="0" smtClean="0">
                <a:solidFill>
                  <a:schemeClr val="bg1"/>
                </a:solidFill>
              </a:rPr>
              <a:t>(Geiger and </a:t>
            </a:r>
            <a:r>
              <a:rPr lang="en-US" sz="2600" dirty="0" err="1" smtClean="0">
                <a:solidFill>
                  <a:schemeClr val="bg1"/>
                </a:solidFill>
              </a:rPr>
              <a:t>Ribes</a:t>
            </a:r>
            <a:r>
              <a:rPr lang="en-US" sz="2600" dirty="0" smtClean="0">
                <a:solidFill>
                  <a:schemeClr val="bg1"/>
                </a:solidFill>
              </a:rPr>
              <a:t> 2010)</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ONLINE vs. Offline</a:t>
            </a:r>
            <a:br>
              <a:rPr lang="en-US" dirty="0" smtClean="0"/>
            </a:br>
            <a:r>
              <a:rPr lang="en-US" dirty="0" smtClean="0"/>
              <a:t>DISCUSSION FORUMS</a:t>
            </a:r>
            <a:endParaRPr lang="en-US" dirty="0"/>
          </a:p>
        </p:txBody>
      </p:sp>
      <p:sp>
        <p:nvSpPr>
          <p:cNvPr id="6" name="Subtitle 2"/>
          <p:cNvSpPr txBox="1">
            <a:spLocks/>
          </p:cNvSpPr>
          <p:nvPr/>
        </p:nvSpPr>
        <p:spPr>
          <a:xfrm>
            <a:off x="673100" y="1904999"/>
            <a:ext cx="8166100" cy="4953001"/>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How are online discussions different from physical discussions? </a:t>
            </a: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lang="en-US" sz="2800" dirty="0" smtClean="0">
              <a:solidFill>
                <a:schemeClr val="bg1"/>
              </a:solidFill>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lang="en-US" sz="2800" dirty="0" smtClean="0">
              <a:solidFill>
                <a:schemeClr val="bg1"/>
              </a:solidFill>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endParaRPr lang="en-US" sz="2800" dirty="0" smtClean="0">
              <a:solidFill>
                <a:schemeClr val="bg1"/>
              </a:solidFill>
            </a:endParaRPr>
          </a:p>
          <a:p>
            <a:pPr marL="0" marR="0" lvl="0" indent="0" algn="l" defTabSz="914400" rtl="0" eaLnBrk="1" fontAlgn="auto" latinLnBrk="0" hangingPunct="1">
              <a:lnSpc>
                <a:spcPct val="100000"/>
              </a:lnSpc>
              <a:spcBef>
                <a:spcPct val="20000"/>
              </a:spcBef>
              <a:spcAft>
                <a:spcPts val="0"/>
              </a:spcAft>
              <a:buClr>
                <a:schemeClr val="accent1"/>
              </a:buClr>
              <a:buSzPct val="85000"/>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	</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ONLINE vs. Offline</a:t>
            </a:r>
            <a:br>
              <a:rPr lang="en-US" dirty="0" smtClean="0"/>
            </a:br>
            <a:r>
              <a:rPr lang="en-US" dirty="0" smtClean="0"/>
              <a:t>DISCUSSION FORUMS</a:t>
            </a:r>
            <a:endParaRPr lang="en-US" dirty="0"/>
          </a:p>
        </p:txBody>
      </p:sp>
      <p:sp>
        <p:nvSpPr>
          <p:cNvPr id="3" name="Subtitle 2"/>
          <p:cNvSpPr>
            <a:spLocks noGrp="1"/>
          </p:cNvSpPr>
          <p:nvPr>
            <p:ph type="subTitle" idx="1"/>
          </p:nvPr>
        </p:nvSpPr>
        <p:spPr>
          <a:xfrm>
            <a:off x="673100" y="1904999"/>
            <a:ext cx="8166100" cy="4953001"/>
          </a:xfrm>
        </p:spPr>
        <p:txBody>
          <a:bodyPr>
            <a:normAutofit lnSpcReduction="10000"/>
          </a:bodyPr>
          <a:lstStyle/>
          <a:p>
            <a:r>
              <a:rPr lang="en-US" sz="2800" dirty="0" smtClean="0">
                <a:solidFill>
                  <a:schemeClr val="bg1"/>
                </a:solidFill>
              </a:rPr>
              <a:t>How are online discussions different from physical discussions? </a:t>
            </a:r>
          </a:p>
          <a:p>
            <a:endParaRPr lang="en-US" sz="2800" dirty="0" smtClean="0">
              <a:solidFill>
                <a:schemeClr val="bg1"/>
              </a:solidFill>
            </a:endParaRPr>
          </a:p>
          <a:p>
            <a:r>
              <a:rPr lang="en-US" sz="2800" dirty="0" smtClean="0">
                <a:solidFill>
                  <a:schemeClr val="bg1"/>
                </a:solidFill>
              </a:rPr>
              <a:t>Properties of “networked publics:”</a:t>
            </a:r>
          </a:p>
          <a:p>
            <a:pPr marL="457200" indent="-457200">
              <a:buFont typeface="+mj-lt"/>
              <a:buAutoNum type="arabicPeriod"/>
            </a:pPr>
            <a:r>
              <a:rPr lang="en-US" sz="2800" dirty="0" smtClean="0">
                <a:solidFill>
                  <a:schemeClr val="bg1"/>
                </a:solidFill>
              </a:rPr>
              <a:t>Persistence</a:t>
            </a:r>
          </a:p>
          <a:p>
            <a:pPr marL="457200" indent="-457200">
              <a:buFont typeface="+mj-lt"/>
              <a:buAutoNum type="arabicPeriod"/>
            </a:pPr>
            <a:r>
              <a:rPr lang="en-US" sz="2800" dirty="0" err="1" smtClean="0">
                <a:solidFill>
                  <a:schemeClr val="bg1"/>
                </a:solidFill>
              </a:rPr>
              <a:t>Searchability</a:t>
            </a:r>
            <a:endParaRPr lang="en-US" sz="2800" dirty="0" smtClean="0">
              <a:solidFill>
                <a:schemeClr val="bg1"/>
              </a:solidFill>
            </a:endParaRPr>
          </a:p>
          <a:p>
            <a:pPr marL="457200" indent="-457200">
              <a:buFont typeface="+mj-lt"/>
              <a:buAutoNum type="arabicPeriod"/>
            </a:pPr>
            <a:r>
              <a:rPr lang="en-US" sz="2800" dirty="0" err="1" smtClean="0">
                <a:solidFill>
                  <a:schemeClr val="bg1"/>
                </a:solidFill>
              </a:rPr>
              <a:t>Replicability</a:t>
            </a:r>
            <a:endParaRPr lang="en-US" sz="2800" dirty="0" smtClean="0">
              <a:solidFill>
                <a:schemeClr val="bg1"/>
              </a:solidFill>
            </a:endParaRPr>
          </a:p>
          <a:p>
            <a:pPr marL="457200" indent="-457200">
              <a:buFont typeface="+mj-lt"/>
              <a:buAutoNum type="arabicPeriod"/>
            </a:pPr>
            <a:r>
              <a:rPr lang="en-US" sz="2800" dirty="0" smtClean="0">
                <a:solidFill>
                  <a:schemeClr val="bg1"/>
                </a:solidFill>
              </a:rPr>
              <a:t>Invisible audiences</a:t>
            </a:r>
          </a:p>
          <a:p>
            <a:pPr marL="457200" indent="-457200">
              <a:buFont typeface="+mj-lt"/>
              <a:buAutoNum type="arabicPeriod"/>
            </a:pPr>
            <a:endParaRPr lang="en-US" sz="2800" dirty="0" smtClean="0">
              <a:solidFill>
                <a:schemeClr val="bg1"/>
              </a:solidFill>
            </a:endParaRPr>
          </a:p>
          <a:p>
            <a:pPr marL="457200" indent="-457200"/>
            <a:r>
              <a:rPr lang="en-US" sz="2800" dirty="0" smtClean="0">
                <a:solidFill>
                  <a:schemeClr val="bg1"/>
                </a:solidFill>
              </a:rPr>
              <a:t>What other unique challenges arise online?	</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25400" y="-19050"/>
            <a:ext cx="9169400" cy="6877050"/>
          </a:xfrm>
          <a:prstGeom prst="rect">
            <a:avLst/>
          </a:prstGeom>
          <a:noFill/>
          <a:ln w="9525">
            <a:noFill/>
            <a:miter lim="800000"/>
            <a:headEnd/>
            <a:tailEnd/>
          </a:ln>
        </p:spPr>
      </p:pic>
      <p:sp>
        <p:nvSpPr>
          <p:cNvPr id="2" name="Title 1"/>
          <p:cNvSpPr>
            <a:spLocks noGrp="1"/>
          </p:cNvSpPr>
          <p:nvPr>
            <p:ph type="ctrTitle"/>
          </p:nvPr>
        </p:nvSpPr>
        <p:spPr>
          <a:xfrm>
            <a:off x="1104900" y="-22225"/>
            <a:ext cx="7531100" cy="1927225"/>
          </a:xfrm>
        </p:spPr>
        <p:txBody>
          <a:bodyPr/>
          <a:lstStyle/>
          <a:p>
            <a:r>
              <a:rPr lang="en-US" dirty="0" smtClean="0"/>
              <a:t>ONLINE vs. Offline</a:t>
            </a:r>
            <a:br>
              <a:rPr lang="en-US" dirty="0" smtClean="0"/>
            </a:br>
            <a:r>
              <a:rPr lang="en-US" dirty="0" smtClean="0"/>
              <a:t>DISCUSSION FORUMS</a:t>
            </a:r>
            <a:endParaRPr lang="en-US" dirty="0"/>
          </a:p>
        </p:txBody>
      </p:sp>
      <p:sp>
        <p:nvSpPr>
          <p:cNvPr id="3" name="Subtitle 2"/>
          <p:cNvSpPr>
            <a:spLocks noGrp="1"/>
          </p:cNvSpPr>
          <p:nvPr>
            <p:ph type="subTitle" idx="1"/>
          </p:nvPr>
        </p:nvSpPr>
        <p:spPr>
          <a:xfrm>
            <a:off x="673100" y="1904999"/>
            <a:ext cx="8166100" cy="4953001"/>
          </a:xfrm>
        </p:spPr>
        <p:txBody>
          <a:bodyPr>
            <a:normAutofit/>
          </a:bodyPr>
          <a:lstStyle/>
          <a:p>
            <a:r>
              <a:rPr lang="en-US" sz="2800" dirty="0" smtClean="0">
                <a:solidFill>
                  <a:schemeClr val="bg1"/>
                </a:solidFill>
              </a:rPr>
              <a:t>There are many features built into </a:t>
            </a:r>
            <a:r>
              <a:rPr lang="en-US" sz="2800" dirty="0" err="1" smtClean="0">
                <a:solidFill>
                  <a:schemeClr val="bg1"/>
                </a:solidFill>
              </a:rPr>
              <a:t>slashdot’s</a:t>
            </a:r>
            <a:r>
              <a:rPr lang="en-US" sz="2800" dirty="0" smtClean="0">
                <a:solidFill>
                  <a:schemeClr val="bg1"/>
                </a:solidFill>
              </a:rPr>
              <a:t> discussion forum software:</a:t>
            </a:r>
          </a:p>
          <a:p>
            <a:endParaRPr lang="en-US" sz="2800" dirty="0" smtClean="0">
              <a:solidFill>
                <a:schemeClr val="bg1"/>
              </a:solidFill>
            </a:endParaRPr>
          </a:p>
          <a:p>
            <a:pPr marL="457200"/>
            <a:r>
              <a:rPr lang="en-US" sz="2800" dirty="0" smtClean="0">
                <a:solidFill>
                  <a:schemeClr val="bg1"/>
                </a:solidFill>
              </a:rPr>
              <a:t>No comments are deleted, only moderated</a:t>
            </a:r>
          </a:p>
          <a:p>
            <a:pPr marL="457200"/>
            <a:r>
              <a:rPr lang="en-US" sz="2800" dirty="0" smtClean="0">
                <a:solidFill>
                  <a:schemeClr val="bg1"/>
                </a:solidFill>
              </a:rPr>
              <a:t>-1 to 5 scale for comment moderation</a:t>
            </a:r>
          </a:p>
          <a:p>
            <a:pPr marL="457200"/>
            <a:r>
              <a:rPr lang="en-US" sz="2800" dirty="0" smtClean="0">
                <a:solidFill>
                  <a:schemeClr val="bg1"/>
                </a:solidFill>
              </a:rPr>
              <a:t>Meta-moderation to ‘watch the watchers’</a:t>
            </a:r>
          </a:p>
          <a:p>
            <a:pPr marL="457200"/>
            <a:r>
              <a:rPr lang="en-US" sz="2800" dirty="0" smtClean="0">
                <a:solidFill>
                  <a:schemeClr val="bg1"/>
                </a:solidFill>
              </a:rPr>
              <a:t>Karma to reward good contributors</a:t>
            </a:r>
          </a:p>
          <a:p>
            <a:pPr marL="457200"/>
            <a:r>
              <a:rPr lang="en-US" sz="2800" dirty="0" smtClean="0">
                <a:solidFill>
                  <a:schemeClr val="bg1"/>
                </a:solidFill>
              </a:rPr>
              <a:t>Anonymity possible, but with consequences</a:t>
            </a:r>
          </a:p>
          <a:p>
            <a:r>
              <a:rPr lang="en-US" sz="2800" dirty="0" smtClean="0">
                <a:solidFill>
                  <a:schemeClr val="bg1"/>
                </a:solidFill>
              </a:rPr>
              <a:t>	</a:t>
            </a:r>
          </a:p>
        </p:txBody>
      </p:sp>
    </p:spTree>
    <p:extLst>
      <p:ext uri="{BB962C8B-B14F-4D97-AF65-F5344CB8AC3E}">
        <p14:creationId xmlns:p14="http://schemas.microsoft.com/office/powerpoint/2010/main" xmlns="" val="1643132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13098</TotalTime>
  <Words>1004</Words>
  <Application>Microsoft Office PowerPoint</Application>
  <PresentationFormat>On-screen Show (4:3)</PresentationFormat>
  <Paragraphs>141</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Session 21</vt:lpstr>
      <vt:lpstr>Networked Sociability</vt:lpstr>
      <vt:lpstr>Anarchy?</vt:lpstr>
      <vt:lpstr>Anarchy?</vt:lpstr>
      <vt:lpstr>ORDER?  morality?</vt:lpstr>
      <vt:lpstr>Three studies</vt:lpstr>
      <vt:lpstr>ONLINE vs. Offline DISCUSSION FORUMS</vt:lpstr>
      <vt:lpstr>ONLINE vs. Offline DISCUSSION FORUMS</vt:lpstr>
      <vt:lpstr>ONLINE vs. Offline DISCUSSION FORUMS</vt:lpstr>
      <vt:lpstr>WHEN DOES MODERATION WORK?</vt:lpstr>
      <vt:lpstr>WIKIPEDIA  AS A WORKPLACE?</vt:lpstr>
      <vt:lpstr>HOW TECHNOLOGY SUPPORTS WORK</vt:lpstr>
      <vt:lpstr>Wikipedia’s gatekeepers</vt:lpstr>
      <vt:lpstr>HOW TECHNOLOGY supports work</vt:lpstr>
      <vt:lpstr>BIG DATA</vt:lpstr>
      <vt:lpstr>Large-scale Statistical Analyses</vt:lpstr>
      <vt:lpstr>Large-scale Statistical Analyses</vt:lpstr>
      <vt:lpstr>Tracing Articulation Work</vt:lpstr>
      <vt:lpstr>Tracing Distributed Cognition</vt:lpstr>
    </vt:vector>
  </TitlesOfParts>
  <Company>UC-Berkeley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Burrell</dc:creator>
  <cp:lastModifiedBy>Helios</cp:lastModifiedBy>
  <cp:revision>383</cp:revision>
  <dcterms:created xsi:type="dcterms:W3CDTF">2012-01-13T20:16:03Z</dcterms:created>
  <dcterms:modified xsi:type="dcterms:W3CDTF">2012-04-03T20:34:52Z</dcterms:modified>
</cp:coreProperties>
</file>