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6"/>
  </p:notesMasterIdLst>
  <p:sldIdLst>
    <p:sldId id="256" r:id="rId2"/>
    <p:sldId id="270" r:id="rId3"/>
    <p:sldId id="280" r:id="rId4"/>
    <p:sldId id="282" r:id="rId5"/>
    <p:sldId id="273" r:id="rId6"/>
    <p:sldId id="268" r:id="rId7"/>
    <p:sldId id="284" r:id="rId8"/>
    <p:sldId id="286" r:id="rId9"/>
    <p:sldId id="274" r:id="rId10"/>
    <p:sldId id="276" r:id="rId11"/>
    <p:sldId id="277" r:id="rId12"/>
    <p:sldId id="278" r:id="rId13"/>
    <p:sldId id="293"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90" autoAdjust="0"/>
  </p:normalViewPr>
  <p:slideViewPr>
    <p:cSldViewPr snapToGrid="0" snapToObjects="1">
      <p:cViewPr>
        <p:scale>
          <a:sx n="100" d="100"/>
          <a:sy n="100" d="100"/>
        </p:scale>
        <p:origin x="-80" y="2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AB8AE-0D8A-9242-8059-43EEF45D2678}" type="datetimeFigureOut">
              <a:rPr lang="en-US" smtClean="0"/>
              <a:t>3/13/12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A78F05-3045-6C44-A997-C75DD2547EB9}" type="slidenum">
              <a:rPr lang="en-US" smtClean="0"/>
              <a:t>‹#›</a:t>
            </a:fld>
            <a:endParaRPr lang="en-US"/>
          </a:p>
        </p:txBody>
      </p:sp>
    </p:spTree>
    <p:extLst>
      <p:ext uri="{BB962C8B-B14F-4D97-AF65-F5344CB8AC3E}">
        <p14:creationId xmlns:p14="http://schemas.microsoft.com/office/powerpoint/2010/main" val="35252422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1</a:t>
            </a:fld>
            <a:endParaRPr lang="en-US"/>
          </a:p>
        </p:txBody>
      </p:sp>
    </p:spTree>
    <p:extLst>
      <p:ext uri="{BB962C8B-B14F-4D97-AF65-F5344CB8AC3E}">
        <p14:creationId xmlns:p14="http://schemas.microsoft.com/office/powerpoint/2010/main" val="3387182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514350" indent="-514350" eaLnBrk="1" hangingPunct="1"/>
            <a:r>
              <a:rPr lang="en-US" dirty="0" smtClean="0"/>
              <a:t>They do work, all the time.</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B49D75-BF9A-46CE-9DC9-8561780D88C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None</a:t>
            </a:r>
            <a:r>
              <a:rPr lang="en-US" baseline="0" dirty="0" smtClean="0"/>
              <a:t> of these narratives of deception gets at any of the cultural, global, political aspects.  Looking at biology and social psych.</a:t>
            </a:r>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938872-4E0D-4BC3-AD83-460AF64DD4D2}"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Desire to interview trolls.</a:t>
            </a:r>
          </a:p>
          <a:p>
            <a:pPr>
              <a:spcBef>
                <a:spcPct val="0"/>
              </a:spcBef>
            </a:pPr>
            <a:r>
              <a:rPr lang="en-US" dirty="0" smtClean="0"/>
              <a:t>We</a:t>
            </a:r>
            <a:r>
              <a:rPr lang="en-US" baseline="0" dirty="0" smtClean="0"/>
              <a:t> can interview Internet scammers and this is what they have to say.</a:t>
            </a: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01F1B4-2E0E-4604-A390-21A25804C5A9}"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baseline="0" dirty="0" smtClean="0"/>
              <a:t>“rowdiness and lawlessness”</a:t>
            </a:r>
          </a:p>
          <a:p>
            <a:pPr marL="171450" indent="-171450">
              <a:buFontTx/>
              <a:buChar char="-"/>
            </a:pPr>
            <a:r>
              <a:rPr lang="en-US" b="0" baseline="0" dirty="0" smtClean="0"/>
              <a:t>Archaic – does look incredibly dated – vintage web?  Junky, cluttered, hard to parse aesthetic.</a:t>
            </a:r>
          </a:p>
          <a:p>
            <a:pPr marL="171450" indent="-171450">
              <a:buFontTx/>
              <a:buChar char="-"/>
            </a:pPr>
            <a:r>
              <a:rPr lang="en-US" b="0" baseline="0" dirty="0" smtClean="0"/>
              <a:t>How does it have this ‘community’ effect – must move fast on anything you run across or it might disappear</a:t>
            </a:r>
          </a:p>
          <a:p>
            <a:pPr marL="171450" indent="-171450">
              <a:buFontTx/>
              <a:buChar char="-"/>
            </a:pPr>
            <a:r>
              <a:rPr lang="en-US" b="0" baseline="0" dirty="0" smtClean="0"/>
              <a:t>Ways of resisting ephemerality – 4chanarchive.org, bump </a:t>
            </a:r>
          </a:p>
          <a:p>
            <a:pPr marL="171450" indent="-171450">
              <a:buFontTx/>
              <a:buChar char="-"/>
            </a:pPr>
            <a:r>
              <a:rPr lang="en-US" b="0" baseline="0" dirty="0" smtClean="0"/>
              <a:t>Participation because no fear of failure, </a:t>
            </a:r>
            <a:r>
              <a:rPr lang="en-US" b="0" baseline="0" dirty="0" err="1" smtClean="0"/>
              <a:t>embarrassent</a:t>
            </a:r>
            <a:r>
              <a:rPr lang="en-US" b="0" baseline="0" dirty="0" smtClean="0"/>
              <a:t>, can disclose sensitive issues</a:t>
            </a:r>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215993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215993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215993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4</a:t>
            </a:fld>
            <a:endParaRPr lang="en-US"/>
          </a:p>
        </p:txBody>
      </p:sp>
    </p:spTree>
    <p:extLst>
      <p:ext uri="{BB962C8B-B14F-4D97-AF65-F5344CB8AC3E}">
        <p14:creationId xmlns:p14="http://schemas.microsoft.com/office/powerpoint/2010/main" val="2409341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2159939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A78F05-3045-6C44-A997-C75DD2547EB9}" type="slidenum">
              <a:rPr lang="en-US" smtClean="0"/>
              <a:t>6</a:t>
            </a:fld>
            <a:endParaRPr lang="en-US"/>
          </a:p>
        </p:txBody>
      </p:sp>
    </p:spTree>
    <p:extLst>
      <p:ext uri="{BB962C8B-B14F-4D97-AF65-F5344CB8AC3E}">
        <p14:creationId xmlns:p14="http://schemas.microsoft.com/office/powerpoint/2010/main" val="367886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people do it to themselves</a:t>
            </a:r>
            <a:r>
              <a:rPr lang="en-US" baseline="0" dirty="0" smtClean="0"/>
              <a:t> (without intending to) – some of this is </a:t>
            </a:r>
            <a:r>
              <a:rPr lang="en-US" b="1" baseline="0" dirty="0" smtClean="0"/>
              <a:t>invisible audiences </a:t>
            </a:r>
            <a:r>
              <a:rPr lang="en-US" b="0" baseline="0" dirty="0" smtClean="0"/>
              <a:t>and </a:t>
            </a:r>
            <a:r>
              <a:rPr lang="en-US" b="1" baseline="0" dirty="0" err="1" smtClean="0"/>
              <a:t>replicability</a:t>
            </a:r>
            <a:r>
              <a:rPr lang="en-US" b="1" baseline="0" dirty="0" smtClean="0"/>
              <a:t> </a:t>
            </a:r>
            <a:r>
              <a:rPr lang="en-US" b="0" baseline="0" dirty="0" smtClean="0"/>
              <a:t>coming together in a bad way.</a:t>
            </a:r>
            <a:endParaRPr lang="en-US" dirty="0" smtClean="0"/>
          </a:p>
          <a:p>
            <a:r>
              <a:rPr lang="en-US" dirty="0" smtClean="0"/>
              <a:t>Also,</a:t>
            </a:r>
            <a:r>
              <a:rPr lang="en-US" baseline="0" dirty="0" smtClean="0"/>
              <a:t> if we’re talking about deception, where people do it to others…next slide.</a:t>
            </a:r>
            <a:endParaRPr lang="en-US" dirty="0" smtClean="0"/>
          </a:p>
        </p:txBody>
      </p:sp>
      <p:sp>
        <p:nvSpPr>
          <p:cNvPr id="4" name="Slide Number Placeholder 3"/>
          <p:cNvSpPr>
            <a:spLocks noGrp="1"/>
          </p:cNvSpPr>
          <p:nvPr>
            <p:ph type="sldNum" sz="quarter" idx="10"/>
          </p:nvPr>
        </p:nvSpPr>
        <p:spPr/>
        <p:txBody>
          <a:bodyPr/>
          <a:lstStyle/>
          <a:p>
            <a:fld id="{1CA78F05-3045-6C44-A997-C75DD2547EB9}" type="slidenum">
              <a:rPr lang="en-US" smtClean="0"/>
              <a:t>7</a:t>
            </a:fld>
            <a:endParaRPr lang="en-US"/>
          </a:p>
        </p:txBody>
      </p:sp>
    </p:spTree>
    <p:extLst>
      <p:ext uri="{BB962C8B-B14F-4D97-AF65-F5344CB8AC3E}">
        <p14:creationId xmlns:p14="http://schemas.microsoft.com/office/powerpoint/2010/main" val="298314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baseline="0" dirty="0" smtClean="0"/>
              <a:t>Someone posing as the actor Jonah Hill (created a twitter account) and then saying insulting things to other celebrities:</a:t>
            </a:r>
          </a:p>
          <a:p>
            <a:pPr marL="0" indent="0">
              <a:buFontTx/>
              <a:buNone/>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AW: </a:t>
            </a:r>
            <a:r>
              <a:rPr lang="en-US" sz="1200" kern="1200" dirty="0" smtClean="0">
                <a:solidFill>
                  <a:schemeClr val="tx1"/>
                </a:solidFill>
                <a:effectLst/>
                <a:latin typeface="+mn-lt"/>
                <a:ea typeface="+mn-ea"/>
                <a:cs typeface="+mn-cs"/>
              </a:rPr>
              <a:t>So what inspired you to do the McCarthy Twitter feed?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MC: </a:t>
            </a:r>
            <a:r>
              <a:rPr lang="en-US" sz="1200" kern="1200" dirty="0" smtClean="0">
                <a:solidFill>
                  <a:schemeClr val="tx1"/>
                </a:solidFill>
                <a:effectLst/>
                <a:latin typeface="+mn-lt"/>
                <a:ea typeface="+mn-ea"/>
                <a:cs typeface="+mn-cs"/>
              </a:rPr>
              <a:t>My idea was to join Twitter as myself and follow news in the literary world. Then I did a search for Cormac McCarthy. I realized the chance of Cormac having a Twitter feed were remote. Cormac is religiously private. Of course there was no Cormac on Twitter. The idea flashed to create a parody Cormac feed. I created the account and did a search of the Twitter literati. I came across Margaret Atwood's tweets. I had read and admired her novel </a:t>
            </a:r>
            <a:r>
              <a:rPr lang="en-US" sz="1200" i="1" kern="1200" dirty="0" smtClean="0">
                <a:solidFill>
                  <a:schemeClr val="tx1"/>
                </a:solidFill>
                <a:effectLst/>
                <a:latin typeface="+mn-lt"/>
                <a:ea typeface="+mn-ea"/>
                <a:cs typeface="+mn-cs"/>
              </a:rPr>
              <a:t>The Handmaid’s Tale</a:t>
            </a:r>
            <a:r>
              <a:rPr lang="en-US" sz="1200" kern="1200" dirty="0" smtClean="0">
                <a:solidFill>
                  <a:schemeClr val="tx1"/>
                </a:solidFill>
                <a:effectLst/>
                <a:latin typeface="+mn-lt"/>
                <a:ea typeface="+mn-ea"/>
                <a:cs typeface="+mn-cs"/>
              </a:rPr>
              <a:t>. As Cormac I tweeted her as I imagined he would do. I think Cormac is noble and sincere and blunt. I tweeted Margaret -- “Please excuse my intrusion” -- and it escalated from there.</a:t>
            </a:r>
          </a:p>
          <a:p>
            <a:pPr marL="0" indent="0">
              <a:buFontTx/>
              <a:buNone/>
            </a:pPr>
            <a:endParaRPr lang="en-US" b="0" baseline="0" dirty="0" smtClean="0"/>
          </a:p>
          <a:p>
            <a:pPr marL="0" indent="0">
              <a:buFontTx/>
              <a:buNone/>
            </a:pPr>
            <a:r>
              <a:rPr lang="en-US" b="0" baseline="0" dirty="0" smtClean="0"/>
              <a:t>McCarthy - notoriously private, granted only one interview.</a:t>
            </a:r>
          </a:p>
          <a:p>
            <a:pPr marL="0" indent="0">
              <a:buFontTx/>
              <a:buNone/>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MC: </a:t>
            </a:r>
            <a:r>
              <a:rPr lang="en-US" sz="1200" kern="1200" dirty="0" smtClean="0">
                <a:solidFill>
                  <a:schemeClr val="tx1"/>
                </a:solidFill>
                <a:effectLst/>
                <a:latin typeface="+mn-lt"/>
                <a:ea typeface="+mn-ea"/>
                <a:cs typeface="+mn-cs"/>
              </a:rPr>
              <a:t>Margaret Atwood welcomed me with a gregarious and kind introduction to three of her followers. I was instantly flooded with tweets and got swept away in the spate. A few people queried my authenticity from the start. Mostly people were carried along in the rapid tide with me. Cormac has a renowned reclusive nature</a:t>
            </a:r>
            <a:r>
              <a:rPr lang="en-US" sz="1200" b="1" kern="1200" dirty="0" smtClean="0">
                <a:solidFill>
                  <a:schemeClr val="tx1"/>
                </a:solidFill>
                <a:effectLst/>
                <a:latin typeface="+mn-lt"/>
                <a:ea typeface="+mn-ea"/>
                <a:cs typeface="+mn-cs"/>
              </a:rPr>
              <a:t>. I think people wished it real and went with the wish.</a:t>
            </a:r>
          </a:p>
          <a:p>
            <a:pPr marL="0" indent="0">
              <a:buFontTx/>
              <a:buNone/>
            </a:pPr>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215993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Is precipitated upon social norm of authentic self-representation.  Can we speak about deception on 4chan? What would it take?</a:t>
            </a:r>
          </a:p>
          <a:p>
            <a:r>
              <a:rPr lang="en-US" b="0" baseline="0" dirty="0" smtClean="0"/>
              <a:t>Deception as a betrayal.  Deception on World of </a:t>
            </a:r>
            <a:r>
              <a:rPr lang="en-US" b="0" baseline="0" dirty="0" err="1" smtClean="0"/>
              <a:t>Warcraft</a:t>
            </a:r>
            <a:r>
              <a:rPr lang="en-US" b="0" baseline="0" dirty="0" smtClean="0"/>
              <a:t>?  Is there such a thing?</a:t>
            </a:r>
          </a:p>
          <a:p>
            <a:endParaRPr lang="en-US" b="0" baseline="0" dirty="0" smtClean="0"/>
          </a:p>
          <a:p>
            <a:r>
              <a:rPr lang="en-US" b="0" baseline="0" dirty="0" smtClean="0"/>
              <a:t>Just as anonymity is regarded differently on different parts of the Internet.</a:t>
            </a:r>
          </a:p>
          <a:p>
            <a:endParaRPr lang="en-US" b="0" baseline="0" dirty="0" smtClean="0"/>
          </a:p>
          <a:p>
            <a:r>
              <a:rPr lang="en-US" b="0" baseline="0" dirty="0" smtClean="0"/>
              <a:t>Category deception – gender-swapping</a:t>
            </a:r>
          </a:p>
          <a:p>
            <a:r>
              <a:rPr lang="en-US" b="0" baseline="0" dirty="0" smtClean="0"/>
              <a:t>Impersonation</a:t>
            </a:r>
          </a:p>
          <a:p>
            <a:endParaRPr lang="en-US" b="0" baseline="0" dirty="0" smtClean="0"/>
          </a:p>
          <a:p>
            <a:r>
              <a:rPr lang="en-US" b="1" baseline="0" dirty="0" smtClean="0"/>
              <a:t>Recent examples:</a:t>
            </a:r>
          </a:p>
          <a:p>
            <a:r>
              <a:rPr lang="en-US" b="0" baseline="0" dirty="0" smtClean="0"/>
              <a:t>Impersonating someone on Twitter</a:t>
            </a:r>
          </a:p>
          <a:p>
            <a:r>
              <a:rPr lang="en-US" b="0" baseline="0" dirty="0" smtClean="0"/>
              <a:t>Impersonation in Nigerian 419 scams</a:t>
            </a:r>
          </a:p>
          <a:p>
            <a:endParaRPr lang="en-US" b="0" baseline="0" dirty="0" smtClean="0"/>
          </a:p>
          <a:p>
            <a:r>
              <a:rPr lang="en-US" b="1" baseline="0" dirty="0" smtClean="0"/>
              <a:t>Networked publics – properties:</a:t>
            </a:r>
          </a:p>
          <a:p>
            <a:pPr marL="171450" indent="-171450">
              <a:buFontTx/>
              <a:buChar char="-"/>
            </a:pPr>
            <a:r>
              <a:rPr lang="en-US" b="0" i="1" baseline="0" dirty="0" smtClean="0"/>
              <a:t>Identity cues are sparse</a:t>
            </a:r>
          </a:p>
          <a:p>
            <a:pPr marL="171450" indent="-171450">
              <a:buFontTx/>
              <a:buChar char="-"/>
            </a:pPr>
            <a:r>
              <a:rPr lang="en-US" b="0" baseline="0" dirty="0" smtClean="0"/>
              <a:t>Spam is about </a:t>
            </a:r>
            <a:r>
              <a:rPr lang="en-US" b="0" baseline="0" dirty="0" err="1" smtClean="0"/>
              <a:t>replicability</a:t>
            </a:r>
            <a:r>
              <a:rPr lang="en-US" b="0" baseline="0" dirty="0" smtClean="0"/>
              <a:t> right?</a:t>
            </a:r>
          </a:p>
          <a:p>
            <a:pPr marL="0" indent="0">
              <a:buFontTx/>
              <a:buNone/>
            </a:pPr>
            <a:endParaRPr lang="en-US" b="0" baseline="0" dirty="0" smtClean="0"/>
          </a:p>
          <a:p>
            <a:pPr marL="0" indent="0">
              <a:buFontTx/>
              <a:buNone/>
            </a:pPr>
            <a:r>
              <a:rPr lang="en-US" b="1" baseline="0" dirty="0" smtClean="0"/>
              <a:t>Other problems (not deception):</a:t>
            </a:r>
          </a:p>
          <a:p>
            <a:pPr marL="0" indent="0">
              <a:buFontTx/>
              <a:buNone/>
            </a:pPr>
            <a:r>
              <a:rPr lang="en-US" b="0" baseline="0" dirty="0" smtClean="0"/>
              <a:t>Spam</a:t>
            </a:r>
          </a:p>
          <a:p>
            <a:pPr marL="0" indent="0">
              <a:buFontTx/>
              <a:buNone/>
            </a:pPr>
            <a:r>
              <a:rPr lang="en-US" b="0" baseline="0" dirty="0" smtClean="0"/>
              <a:t>Conflict, social discord</a:t>
            </a:r>
          </a:p>
          <a:p>
            <a:pPr marL="0" indent="0">
              <a:buFontTx/>
              <a:buNone/>
            </a:pPr>
            <a:endParaRPr lang="en-US" b="0" baseline="0" dirty="0" smtClean="0"/>
          </a:p>
          <a:p>
            <a:pPr marL="0" indent="0">
              <a:buFontTx/>
              <a:buNone/>
            </a:pPr>
            <a:r>
              <a:rPr lang="en-US" b="0" baseline="0" dirty="0" smtClean="0"/>
              <a:t>Draw properties of networked publics on the board?</a:t>
            </a:r>
          </a:p>
          <a:p>
            <a:pPr marL="171450" indent="-171450">
              <a:buFontTx/>
              <a:buChar char="-"/>
            </a:pPr>
            <a:r>
              <a:rPr lang="en-US" b="0" baseline="0" dirty="0" smtClean="0"/>
              <a:t>Persistence</a:t>
            </a:r>
          </a:p>
          <a:p>
            <a:pPr marL="171450" indent="-171450">
              <a:buFontTx/>
              <a:buChar char="-"/>
            </a:pPr>
            <a:r>
              <a:rPr lang="en-US" b="0" baseline="0" dirty="0" err="1" smtClean="0"/>
              <a:t>Searchability</a:t>
            </a:r>
            <a:endParaRPr lang="en-US" b="0" baseline="0" dirty="0" smtClean="0"/>
          </a:p>
          <a:p>
            <a:pPr marL="171450" indent="-171450">
              <a:buFontTx/>
              <a:buChar char="-"/>
            </a:pPr>
            <a:r>
              <a:rPr lang="en-US" b="0" baseline="0" dirty="0" err="1" smtClean="0"/>
              <a:t>Replicability</a:t>
            </a:r>
            <a:endParaRPr lang="en-US" b="0" baseline="0" dirty="0" smtClean="0"/>
          </a:p>
          <a:p>
            <a:pPr marL="171450" indent="-171450">
              <a:buFontTx/>
              <a:buChar char="-"/>
            </a:pPr>
            <a:r>
              <a:rPr lang="en-US" b="0" baseline="0" dirty="0" smtClean="0"/>
              <a:t>Invisible audiences</a:t>
            </a:r>
          </a:p>
        </p:txBody>
      </p:sp>
      <p:sp>
        <p:nvSpPr>
          <p:cNvPr id="4" name="Slide Number Placeholder 3"/>
          <p:cNvSpPr>
            <a:spLocks noGrp="1"/>
          </p:cNvSpPr>
          <p:nvPr>
            <p:ph type="sldNum" sz="quarter" idx="10"/>
          </p:nvPr>
        </p:nvSpPr>
        <p:spPr/>
        <p:txBody>
          <a:bodyPr/>
          <a:lstStyle/>
          <a:p>
            <a:fld id="{5F80220F-95A0-5542-B700-1E9BC47016CF}" type="slidenum">
              <a:rPr lang="en-US" smtClean="0"/>
              <a:t>9</a:t>
            </a:fld>
            <a:endParaRPr lang="en-US"/>
          </a:p>
        </p:txBody>
      </p:sp>
    </p:spTree>
    <p:extLst>
      <p:ext uri="{BB962C8B-B14F-4D97-AF65-F5344CB8AC3E}">
        <p14:creationId xmlns:p14="http://schemas.microsoft.com/office/powerpoint/2010/main" val="215993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March 13,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March 13,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March 13,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March 13,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March 13, 12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March 13, 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March 13, 12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March 13, 12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March 13, 12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March 13, 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March 13, 12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March 13, 12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17</a:t>
            </a:r>
            <a:endParaRPr lang="en-US" dirty="0"/>
          </a:p>
        </p:txBody>
      </p:sp>
      <p:sp>
        <p:nvSpPr>
          <p:cNvPr id="3" name="Subtitle 2"/>
          <p:cNvSpPr>
            <a:spLocks noGrp="1"/>
          </p:cNvSpPr>
          <p:nvPr>
            <p:ph type="subTitle" idx="1"/>
          </p:nvPr>
        </p:nvSpPr>
        <p:spPr/>
        <p:txBody>
          <a:bodyPr/>
          <a:lstStyle/>
          <a:p>
            <a:r>
              <a:rPr lang="en-US" dirty="0" smtClean="0"/>
              <a:t>Deception, Reputation, Community</a:t>
            </a:r>
            <a:endParaRPr lang="en-US" dirty="0"/>
          </a:p>
        </p:txBody>
      </p:sp>
    </p:spTree>
    <p:extLst>
      <p:ext uri="{BB962C8B-B14F-4D97-AF65-F5344CB8AC3E}">
        <p14:creationId xmlns:p14="http://schemas.microsoft.com/office/powerpoint/2010/main" val="2761461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endParaRPr lang="en-US" smtClean="0"/>
          </a:p>
        </p:txBody>
      </p:sp>
      <p:sp>
        <p:nvSpPr>
          <p:cNvPr id="25603" name="Content Placeholder 5"/>
          <p:cNvSpPr>
            <a:spLocks noGrp="1"/>
          </p:cNvSpPr>
          <p:nvPr>
            <p:ph sz="quarter" idx="1"/>
          </p:nvPr>
        </p:nvSpPr>
        <p:spPr/>
        <p:txBody>
          <a:bodyPr/>
          <a:lstStyle/>
          <a:p>
            <a:endParaRPr lang="en-US" smtClean="0"/>
          </a:p>
        </p:txBody>
      </p:sp>
      <p:pic>
        <p:nvPicPr>
          <p:cNvPr id="2560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1473504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655638"/>
            <a:ext cx="7772400" cy="792162"/>
          </a:xfrm>
        </p:spPr>
        <p:txBody>
          <a:bodyPr>
            <a:normAutofit/>
          </a:bodyPr>
          <a:lstStyle/>
          <a:p>
            <a:r>
              <a:rPr lang="en-US" sz="3200" dirty="0" smtClean="0"/>
              <a:t>Nigerian 419 Internet Scams as Deception</a:t>
            </a:r>
            <a:endParaRPr lang="en-US" sz="3200" dirty="0" smtClean="0"/>
          </a:p>
        </p:txBody>
      </p:sp>
      <p:sp>
        <p:nvSpPr>
          <p:cNvPr id="18435" name="Content Placeholder 2"/>
          <p:cNvSpPr>
            <a:spLocks noGrp="1"/>
          </p:cNvSpPr>
          <p:nvPr>
            <p:ph idx="1"/>
          </p:nvPr>
        </p:nvSpPr>
        <p:spPr>
          <a:xfrm>
            <a:off x="509453" y="1600200"/>
            <a:ext cx="4114800" cy="4648200"/>
          </a:xfrm>
        </p:spPr>
        <p:txBody>
          <a:bodyPr>
            <a:normAutofit fontScale="92500"/>
          </a:bodyPr>
          <a:lstStyle/>
          <a:p>
            <a:pPr marL="514350" indent="-514350"/>
            <a:r>
              <a:rPr lang="en-US" sz="3200" dirty="0" smtClean="0"/>
              <a:t>Meant </a:t>
            </a:r>
            <a:r>
              <a:rPr lang="en-US" sz="3200" dirty="0" smtClean="0"/>
              <a:t>to be Persuasive</a:t>
            </a:r>
          </a:p>
          <a:p>
            <a:pPr marL="514350" indent="-514350"/>
            <a:r>
              <a:rPr lang="en-US" sz="3200" dirty="0" smtClean="0"/>
              <a:t>A ‘Re-mix’ of </a:t>
            </a:r>
            <a:r>
              <a:rPr lang="en-US" sz="3200" dirty="0" smtClean="0"/>
              <a:t>Western Depictions, Westerners Expectations about Africa</a:t>
            </a:r>
            <a:endParaRPr lang="en-US" sz="3200" dirty="0" smtClean="0"/>
          </a:p>
          <a:p>
            <a:pPr marL="514350" indent="-514350"/>
            <a:r>
              <a:rPr lang="en-US" sz="3200" dirty="0" smtClean="0"/>
              <a:t>Playing on Greed, Lust, </a:t>
            </a:r>
            <a:r>
              <a:rPr lang="en-US" sz="3200" dirty="0" smtClean="0"/>
              <a:t>Altruism</a:t>
            </a:r>
            <a:endParaRPr lang="en-US" sz="3200" b="1" dirty="0" smtClean="0"/>
          </a:p>
        </p:txBody>
      </p:sp>
      <p:pic>
        <p:nvPicPr>
          <p:cNvPr id="18436" name="Picture 13" descr="Photograph"/>
          <p:cNvPicPr>
            <a:picLocks noChangeAspect="1" noChangeArrowheads="1"/>
          </p:cNvPicPr>
          <p:nvPr/>
        </p:nvPicPr>
        <p:blipFill>
          <a:blip r:embed="rId3" cstate="print"/>
          <a:srcRect/>
          <a:stretch>
            <a:fillRect/>
          </a:stretch>
        </p:blipFill>
        <p:spPr bwMode="auto">
          <a:xfrm>
            <a:off x="4819650" y="1676400"/>
            <a:ext cx="3257550" cy="4343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3364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790192"/>
            <a:ext cx="7772400" cy="792162"/>
          </a:xfrm>
        </p:spPr>
        <p:txBody>
          <a:bodyPr/>
          <a:lstStyle/>
          <a:p>
            <a:r>
              <a:rPr lang="en-US" dirty="0" smtClean="0"/>
              <a:t>Internet Scammers in Ghana</a:t>
            </a:r>
          </a:p>
        </p:txBody>
      </p:sp>
      <p:sp>
        <p:nvSpPr>
          <p:cNvPr id="8195" name="Content Placeholder 2"/>
          <p:cNvSpPr>
            <a:spLocks noGrp="1"/>
          </p:cNvSpPr>
          <p:nvPr>
            <p:ph idx="1"/>
          </p:nvPr>
        </p:nvSpPr>
        <p:spPr>
          <a:xfrm>
            <a:off x="685800" y="1619199"/>
            <a:ext cx="7696200" cy="4648200"/>
          </a:xfrm>
        </p:spPr>
        <p:txBody>
          <a:bodyPr>
            <a:normAutofit fontScale="92500" lnSpcReduction="10000"/>
          </a:bodyPr>
          <a:lstStyle/>
          <a:p>
            <a:pPr marL="514350" indent="-514350" fontAlgn="auto">
              <a:spcBef>
                <a:spcPts val="580"/>
              </a:spcBef>
              <a:spcAft>
                <a:spcPts val="0"/>
              </a:spcAft>
              <a:buFont typeface="Wingdings 2"/>
              <a:buChar char=""/>
              <a:defRPr/>
            </a:pPr>
            <a:r>
              <a:rPr lang="en-US" sz="2800" dirty="0" smtClean="0"/>
              <a:t>“</a:t>
            </a:r>
            <a:r>
              <a:rPr lang="en-US" sz="2800" i="1" dirty="0" smtClean="0"/>
              <a:t>You see Africa is never printed as it is out of the continent Africa…if you are not in Africa all the pictures you see in Africa are diseases….  These nice, nice places will not be broadcasted....</a:t>
            </a:r>
            <a:r>
              <a:rPr lang="en-US" sz="2800" dirty="0" smtClean="0"/>
              <a:t>”</a:t>
            </a:r>
          </a:p>
          <a:p>
            <a:pPr marL="514350" indent="-514350" fontAlgn="auto">
              <a:spcBef>
                <a:spcPts val="580"/>
              </a:spcBef>
              <a:spcAft>
                <a:spcPts val="0"/>
              </a:spcAft>
              <a:buFont typeface="Wingdings 2"/>
              <a:buChar char=""/>
              <a:defRPr/>
            </a:pPr>
            <a:r>
              <a:rPr lang="en-US" sz="2800" dirty="0" smtClean="0"/>
              <a:t>“</a:t>
            </a:r>
            <a:r>
              <a:rPr lang="en-US" sz="2800" i="1" dirty="0" smtClean="0"/>
              <a:t>… if I put my real picture or if I tell you this…my family background, my status, my financial background you will not even want to talk to me.</a:t>
            </a:r>
            <a:r>
              <a:rPr lang="en-US" sz="2800" dirty="0" smtClean="0"/>
              <a:t>”</a:t>
            </a:r>
          </a:p>
          <a:p>
            <a:pPr marL="514350" indent="-514350" fontAlgn="auto">
              <a:spcBef>
                <a:spcPts val="580"/>
              </a:spcBef>
              <a:spcAft>
                <a:spcPts val="0"/>
              </a:spcAft>
              <a:buFont typeface="Wingdings 2"/>
              <a:buChar char=""/>
              <a:defRPr/>
            </a:pPr>
            <a:r>
              <a:rPr lang="en-US" sz="2800" dirty="0" smtClean="0"/>
              <a:t>Resentment over migration policy – ‘</a:t>
            </a:r>
            <a:r>
              <a:rPr lang="en-US" sz="2800" i="1" dirty="0" smtClean="0"/>
              <a:t>because they can’t go to America they will take money from Americans</a:t>
            </a:r>
            <a:r>
              <a:rPr lang="en-US" sz="2800" dirty="0" smtClean="0"/>
              <a:t>’</a:t>
            </a:r>
          </a:p>
          <a:p>
            <a:pPr marL="514350" indent="-514350" fontAlgn="auto">
              <a:spcBef>
                <a:spcPts val="580"/>
              </a:spcBef>
              <a:spcAft>
                <a:spcPts val="0"/>
              </a:spcAft>
              <a:buFont typeface="Wingdings 2"/>
              <a:buChar char=""/>
              <a:defRPr/>
            </a:pPr>
            <a:endParaRPr lang="en-US" dirty="0" smtClean="0"/>
          </a:p>
        </p:txBody>
      </p:sp>
    </p:spTree>
    <p:extLst>
      <p:ext uri="{BB962C8B-B14F-4D97-AF65-F5344CB8AC3E}">
        <p14:creationId xmlns:p14="http://schemas.microsoft.com/office/powerpoint/2010/main" val="4130273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4chan and /b/</a:t>
            </a:r>
            <a:endParaRPr lang="en-US" dirty="0"/>
          </a:p>
        </p:txBody>
      </p:sp>
      <p:sp>
        <p:nvSpPr>
          <p:cNvPr id="3" name="Content Placeholder 2"/>
          <p:cNvSpPr>
            <a:spLocks noGrp="1"/>
          </p:cNvSpPr>
          <p:nvPr>
            <p:ph idx="1"/>
          </p:nvPr>
        </p:nvSpPr>
        <p:spPr>
          <a:xfrm>
            <a:off x="457200" y="1600200"/>
            <a:ext cx="8229600" cy="4360092"/>
          </a:xfrm>
        </p:spPr>
        <p:txBody>
          <a:bodyPr>
            <a:normAutofit lnSpcReduction="10000"/>
          </a:bodyPr>
          <a:lstStyle/>
          <a:p>
            <a:r>
              <a:rPr lang="en-US" sz="3000" b="1" dirty="0" smtClean="0"/>
              <a:t>Anonymity</a:t>
            </a:r>
            <a:r>
              <a:rPr lang="en-US" sz="3000" dirty="0" smtClean="0"/>
              <a:t> (not just available but widely used </a:t>
            </a:r>
            <a:r>
              <a:rPr lang="en-US" sz="3000" i="1" dirty="0" smtClean="0"/>
              <a:t>– 90.07% of posts</a:t>
            </a:r>
            <a:r>
              <a:rPr lang="en-US" sz="3000" dirty="0" smtClean="0"/>
              <a:t>)</a:t>
            </a:r>
          </a:p>
          <a:p>
            <a:r>
              <a:rPr lang="en-US" sz="3000" b="1" dirty="0" smtClean="0"/>
              <a:t>Ephemerality</a:t>
            </a:r>
            <a:r>
              <a:rPr lang="en-US" sz="3000" dirty="0" smtClean="0"/>
              <a:t> (contributions disappear quickly, no archive – </a:t>
            </a:r>
            <a:r>
              <a:rPr lang="en-US" sz="3000" i="1" dirty="0" smtClean="0"/>
              <a:t>3.9 min </a:t>
            </a:r>
            <a:r>
              <a:rPr lang="en-US" sz="3000" i="1" dirty="0" err="1" smtClean="0"/>
              <a:t>avg</a:t>
            </a:r>
            <a:r>
              <a:rPr lang="en-US" sz="3000" i="1" dirty="0" smtClean="0"/>
              <a:t> lifespan of post</a:t>
            </a:r>
            <a:r>
              <a:rPr lang="en-US" sz="3000" dirty="0" smtClean="0"/>
              <a:t>)</a:t>
            </a:r>
          </a:p>
          <a:p>
            <a:r>
              <a:rPr lang="en-US" sz="3000" dirty="0" smtClean="0"/>
              <a:t>Yet somehow users manage to do community-like things including signaling </a:t>
            </a:r>
            <a:r>
              <a:rPr lang="en-US" sz="3000" b="1" dirty="0" smtClean="0"/>
              <a:t>status and membership</a:t>
            </a:r>
            <a:r>
              <a:rPr lang="en-US" sz="3000" dirty="0" smtClean="0"/>
              <a:t>, invite ongoing </a:t>
            </a:r>
            <a:r>
              <a:rPr lang="en-US" sz="3000" b="1" dirty="0" smtClean="0"/>
              <a:t>participation</a:t>
            </a:r>
            <a:r>
              <a:rPr lang="en-US" sz="3000" dirty="0" smtClean="0"/>
              <a:t>, and inciting </a:t>
            </a:r>
            <a:r>
              <a:rPr lang="en-US" sz="3000" b="1" dirty="0" smtClean="0"/>
              <a:t>coordinated</a:t>
            </a:r>
            <a:r>
              <a:rPr lang="en-US" sz="3000" dirty="0" smtClean="0"/>
              <a:t> </a:t>
            </a:r>
            <a:r>
              <a:rPr lang="en-US" sz="3000" b="1" dirty="0" smtClean="0"/>
              <a:t>actions</a:t>
            </a:r>
          </a:p>
          <a:p>
            <a:pPr lvl="1"/>
            <a:endParaRPr lang="en-US" sz="2600" dirty="0" smtClean="0"/>
          </a:p>
          <a:p>
            <a:endParaRPr lang="en-US" sz="3000" dirty="0" smtClean="0"/>
          </a:p>
          <a:p>
            <a:endParaRPr lang="en-US" sz="2800" dirty="0" smtClean="0"/>
          </a:p>
        </p:txBody>
      </p:sp>
    </p:spTree>
    <p:extLst>
      <p:ext uri="{BB962C8B-B14F-4D97-AF65-F5344CB8AC3E}">
        <p14:creationId xmlns:p14="http://schemas.microsoft.com/office/powerpoint/2010/main" val="9772190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Thursday</a:t>
            </a:r>
            <a:endParaRPr lang="en-US" dirty="0"/>
          </a:p>
        </p:txBody>
      </p:sp>
      <p:sp>
        <p:nvSpPr>
          <p:cNvPr id="3" name="Content Placeholder 2"/>
          <p:cNvSpPr>
            <a:spLocks noGrp="1"/>
          </p:cNvSpPr>
          <p:nvPr>
            <p:ph idx="1"/>
          </p:nvPr>
        </p:nvSpPr>
        <p:spPr/>
        <p:txBody>
          <a:bodyPr/>
          <a:lstStyle/>
          <a:p>
            <a:pPr marL="0" indent="0">
              <a:buNone/>
            </a:pPr>
            <a:r>
              <a:rPr lang="en-US" dirty="0" smtClean="0"/>
              <a:t>Pick one (sign up Google doc on website)</a:t>
            </a:r>
          </a:p>
          <a:p>
            <a:pPr marL="0" indent="0">
              <a:buNone/>
            </a:pPr>
            <a:endParaRPr lang="en-US" dirty="0"/>
          </a:p>
          <a:p>
            <a:r>
              <a:rPr lang="en-US" dirty="0" smtClean="0"/>
              <a:t>Ackerman</a:t>
            </a:r>
            <a:endParaRPr lang="en-US" dirty="0" smtClean="0"/>
          </a:p>
          <a:p>
            <a:r>
              <a:rPr lang="en-US" dirty="0" smtClean="0"/>
              <a:t>Vineyard </a:t>
            </a:r>
            <a:r>
              <a:rPr lang="en-US" dirty="0" smtClean="0"/>
              <a:t>computing</a:t>
            </a:r>
          </a:p>
          <a:p>
            <a:r>
              <a:rPr lang="en-US" dirty="0" err="1" smtClean="0"/>
              <a:t>Heilbroner</a:t>
            </a:r>
            <a:endParaRPr lang="en-US" dirty="0" smtClean="0"/>
          </a:p>
          <a:p>
            <a:r>
              <a:rPr lang="en-US" dirty="0" smtClean="0"/>
              <a:t>4chan </a:t>
            </a:r>
            <a:r>
              <a:rPr lang="en-US" dirty="0" smtClean="0"/>
              <a:t>and /b/</a:t>
            </a:r>
          </a:p>
          <a:p>
            <a:endParaRPr lang="en-US" dirty="0"/>
          </a:p>
          <a:p>
            <a:pPr marL="0" indent="0">
              <a:buNone/>
            </a:pPr>
            <a:r>
              <a:rPr lang="en-US" b="1" dirty="0" smtClean="0"/>
              <a:t>To prepare, revisit the </a:t>
            </a:r>
            <a:r>
              <a:rPr lang="en-US" b="1" dirty="0" smtClean="0"/>
              <a:t>reading:</a:t>
            </a:r>
            <a:endParaRPr lang="en-US" b="1" dirty="0" smtClean="0"/>
          </a:p>
          <a:p>
            <a:pPr marL="0" indent="0">
              <a:buNone/>
            </a:pPr>
            <a:r>
              <a:rPr lang="en-US" dirty="0" smtClean="0"/>
              <a:t>What is the problem space this reading addresses?</a:t>
            </a:r>
          </a:p>
          <a:p>
            <a:pPr marL="0" indent="0">
              <a:buNone/>
            </a:pPr>
            <a:r>
              <a:rPr lang="en-US" dirty="0" smtClean="0"/>
              <a:t>What is its argument (or arguments)?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3448669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of Section 3</a:t>
            </a:r>
            <a:endParaRPr lang="en-US" dirty="0"/>
          </a:p>
        </p:txBody>
      </p:sp>
      <p:sp>
        <p:nvSpPr>
          <p:cNvPr id="3" name="Content Placeholder 2"/>
          <p:cNvSpPr>
            <a:spLocks noGrp="1"/>
          </p:cNvSpPr>
          <p:nvPr>
            <p:ph idx="1"/>
          </p:nvPr>
        </p:nvSpPr>
        <p:spPr>
          <a:xfrm>
            <a:off x="457200" y="1600200"/>
            <a:ext cx="4267200" cy="3175000"/>
          </a:xfrm>
        </p:spPr>
        <p:txBody>
          <a:bodyPr>
            <a:normAutofit fontScale="92500"/>
          </a:bodyPr>
          <a:lstStyle/>
          <a:p>
            <a:r>
              <a:rPr lang="en-US" sz="3000" b="1" dirty="0" smtClean="0"/>
              <a:t>Is sociability online different from face to face sociability?</a:t>
            </a:r>
          </a:p>
          <a:p>
            <a:r>
              <a:rPr lang="en-US" sz="2800" dirty="0" smtClean="0"/>
              <a:t>What are the, “</a:t>
            </a:r>
            <a:r>
              <a:rPr lang="en-US" sz="2800" i="1" dirty="0" smtClean="0"/>
              <a:t>fundamental architectural differences that affect social interaction?</a:t>
            </a:r>
            <a:r>
              <a:rPr lang="en-US" sz="2800" dirty="0" smtClean="0"/>
              <a:t>” – </a:t>
            </a:r>
            <a:r>
              <a:rPr lang="en-US" sz="2800" dirty="0" err="1" smtClean="0"/>
              <a:t>boyd</a:t>
            </a:r>
            <a:endParaRPr lang="en-US" sz="2800" dirty="0" smtClean="0"/>
          </a:p>
        </p:txBody>
      </p:sp>
      <p:pic>
        <p:nvPicPr>
          <p:cNvPr id="4" name="Picture 2" descr="http://socialsoftware.weblogsinc.com/media/2006/01/second_life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461" y="1676400"/>
            <a:ext cx="3622464" cy="25569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45067" y="4953465"/>
            <a:ext cx="7798858" cy="1323439"/>
          </a:xfrm>
          <a:prstGeom prst="rect">
            <a:avLst/>
          </a:prstGeom>
          <a:solidFill>
            <a:schemeClr val="bg2">
              <a:lumMod val="90000"/>
            </a:schemeClr>
          </a:solidFill>
          <a:ln>
            <a:solidFill>
              <a:schemeClr val="tx1"/>
            </a:solidFill>
          </a:ln>
        </p:spPr>
        <p:txBody>
          <a:bodyPr wrap="square" rtlCol="0">
            <a:spAutoFit/>
          </a:bodyPr>
          <a:lstStyle/>
          <a:p>
            <a:r>
              <a:rPr lang="en-US" sz="2000" dirty="0"/>
              <a:t>How might </a:t>
            </a:r>
            <a:r>
              <a:rPr lang="en-US" sz="2000" dirty="0" smtClean="0"/>
              <a:t>the answers to the above questions shine some light on distinct </a:t>
            </a:r>
            <a:r>
              <a:rPr lang="en-US" sz="2000" dirty="0"/>
              <a:t>challenges </a:t>
            </a:r>
            <a:r>
              <a:rPr lang="en-US" sz="2000" dirty="0" smtClean="0"/>
              <a:t>we face in designing or managing </a:t>
            </a:r>
            <a:r>
              <a:rPr lang="en-US" sz="2000" dirty="0"/>
              <a:t>online social environments </a:t>
            </a:r>
            <a:r>
              <a:rPr lang="en-US" sz="2000" dirty="0" smtClean="0"/>
              <a:t>and (broadly) networked </a:t>
            </a:r>
            <a:r>
              <a:rPr lang="en-US" sz="2000" dirty="0"/>
              <a:t>systems, services, applications </a:t>
            </a:r>
            <a:r>
              <a:rPr lang="en-US" sz="2000" dirty="0" smtClean="0"/>
              <a:t>that have a social, interactive </a:t>
            </a:r>
            <a:r>
              <a:rPr lang="en-US" sz="2000" dirty="0"/>
              <a:t>component</a:t>
            </a:r>
            <a:r>
              <a:rPr lang="en-US" sz="2000" dirty="0" smtClean="0"/>
              <a:t>?</a:t>
            </a:r>
            <a:endParaRPr lang="en-US" sz="2000" dirty="0"/>
          </a:p>
        </p:txBody>
      </p:sp>
    </p:spTree>
    <p:extLst>
      <p:ext uri="{BB962C8B-B14F-4D97-AF65-F5344CB8AC3E}">
        <p14:creationId xmlns:p14="http://schemas.microsoft.com/office/powerpoint/2010/main" val="1281364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011900" y="1988120"/>
            <a:ext cx="3775938" cy="2359961"/>
          </a:xfrm>
          <a:prstGeom prst="rect">
            <a:avLst/>
          </a:prstGeom>
        </p:spPr>
      </p:pic>
      <p:sp>
        <p:nvSpPr>
          <p:cNvPr id="2" name="Title 1"/>
          <p:cNvSpPr>
            <a:spLocks noGrp="1"/>
          </p:cNvSpPr>
          <p:nvPr>
            <p:ph type="title"/>
          </p:nvPr>
        </p:nvSpPr>
        <p:spPr/>
        <p:txBody>
          <a:bodyPr/>
          <a:lstStyle/>
          <a:p>
            <a:r>
              <a:rPr lang="en-US" dirty="0" smtClean="0"/>
              <a:t>Platforms for Theory Exploration</a:t>
            </a:r>
            <a:endParaRPr lang="en-US" dirty="0"/>
          </a:p>
        </p:txBody>
      </p:sp>
      <p:pic>
        <p:nvPicPr>
          <p:cNvPr id="5" name="Picture 4"/>
          <p:cNvPicPr>
            <a:picLocks noChangeAspect="1"/>
          </p:cNvPicPr>
          <p:nvPr/>
        </p:nvPicPr>
        <p:blipFill>
          <a:blip r:embed="rId4"/>
          <a:stretch>
            <a:fillRect/>
          </a:stretch>
        </p:blipFill>
        <p:spPr>
          <a:xfrm>
            <a:off x="308157" y="1632687"/>
            <a:ext cx="4488402" cy="3130661"/>
          </a:xfrm>
          <a:prstGeom prst="rect">
            <a:avLst/>
          </a:prstGeom>
        </p:spPr>
      </p:pic>
      <p:sp>
        <p:nvSpPr>
          <p:cNvPr id="4" name="TextBox 3"/>
          <p:cNvSpPr txBox="1"/>
          <p:nvPr/>
        </p:nvSpPr>
        <p:spPr>
          <a:xfrm>
            <a:off x="457200" y="4763348"/>
            <a:ext cx="4339359" cy="1200328"/>
          </a:xfrm>
          <a:prstGeom prst="rect">
            <a:avLst/>
          </a:prstGeom>
          <a:noFill/>
        </p:spPr>
        <p:txBody>
          <a:bodyPr wrap="square" rtlCol="0">
            <a:spAutoFit/>
          </a:bodyPr>
          <a:lstStyle/>
          <a:p>
            <a:r>
              <a:rPr lang="en-US" sz="2400" dirty="0" smtClean="0"/>
              <a:t>These people are part of an unfolding role-playing game (circa 1991)</a:t>
            </a:r>
            <a:endParaRPr lang="en-US" sz="2400" dirty="0"/>
          </a:p>
        </p:txBody>
      </p:sp>
      <p:sp>
        <p:nvSpPr>
          <p:cNvPr id="8" name="TextBox 7"/>
          <p:cNvSpPr txBox="1"/>
          <p:nvPr/>
        </p:nvSpPr>
        <p:spPr>
          <a:xfrm>
            <a:off x="5218490" y="4763348"/>
            <a:ext cx="3272910" cy="830997"/>
          </a:xfrm>
          <a:prstGeom prst="rect">
            <a:avLst/>
          </a:prstGeom>
          <a:noFill/>
        </p:spPr>
        <p:txBody>
          <a:bodyPr wrap="square" rtlCol="0">
            <a:spAutoFit/>
          </a:bodyPr>
          <a:lstStyle/>
          <a:p>
            <a:r>
              <a:rPr lang="en-US" sz="2400" dirty="0" smtClean="0"/>
              <a:t>Same thing here </a:t>
            </a:r>
            <a:r>
              <a:rPr lang="en-US" sz="2400" dirty="0" smtClean="0"/>
              <a:t/>
            </a:r>
            <a:br>
              <a:rPr lang="en-US" sz="2400" dirty="0" smtClean="0"/>
            </a:br>
            <a:r>
              <a:rPr lang="en-US" sz="2400" dirty="0" smtClean="0"/>
              <a:t>(circa </a:t>
            </a:r>
            <a:r>
              <a:rPr lang="en-US" sz="2400" dirty="0" smtClean="0"/>
              <a:t>2011</a:t>
            </a:r>
            <a:r>
              <a:rPr lang="en-US" sz="2400" dirty="0" smtClean="0"/>
              <a:t>)</a:t>
            </a:r>
            <a:endParaRPr lang="en-US" sz="2400" dirty="0"/>
          </a:p>
        </p:txBody>
      </p:sp>
      <p:sp>
        <p:nvSpPr>
          <p:cNvPr id="7" name="Right Arrow 6"/>
          <p:cNvSpPr/>
          <p:nvPr/>
        </p:nvSpPr>
        <p:spPr>
          <a:xfrm>
            <a:off x="4005652" y="2809154"/>
            <a:ext cx="1563181" cy="635113"/>
          </a:xfrm>
          <a:prstGeom prst="rightArrow">
            <a:avLst/>
          </a:prstGeom>
          <a:solidFill>
            <a:schemeClr val="tx1">
              <a:lumMod val="25000"/>
              <a:lumOff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9914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Social Interaction is Shaped Online</a:t>
            </a:r>
            <a:endParaRPr lang="en-US" dirty="0"/>
          </a:p>
        </p:txBody>
      </p:sp>
      <p:sp>
        <p:nvSpPr>
          <p:cNvPr id="3" name="Content Placeholder 2"/>
          <p:cNvSpPr>
            <a:spLocks noGrp="1"/>
          </p:cNvSpPr>
          <p:nvPr>
            <p:ph sz="half" idx="1"/>
          </p:nvPr>
        </p:nvSpPr>
        <p:spPr>
          <a:xfrm>
            <a:off x="457199" y="1673352"/>
            <a:ext cx="4598715" cy="2186181"/>
          </a:xfrm>
        </p:spPr>
        <p:txBody>
          <a:bodyPr>
            <a:normAutofit fontScale="92500" lnSpcReduction="10000"/>
          </a:bodyPr>
          <a:lstStyle/>
          <a:p>
            <a:pPr marL="0" indent="0">
              <a:buNone/>
            </a:pPr>
            <a:r>
              <a:rPr lang="en-US" b="1" dirty="0"/>
              <a:t>A</a:t>
            </a:r>
            <a:r>
              <a:rPr lang="en-US" b="1" dirty="0" smtClean="0"/>
              <a:t>rchitectural Elements:</a:t>
            </a:r>
          </a:p>
          <a:p>
            <a:r>
              <a:rPr lang="en-US" dirty="0" smtClean="0"/>
              <a:t>Kill-files (block, ban function)</a:t>
            </a:r>
          </a:p>
          <a:p>
            <a:r>
              <a:rPr lang="en-US" dirty="0" smtClean="0"/>
              <a:t>Anonymity/</a:t>
            </a:r>
            <a:r>
              <a:rPr lang="en-US" dirty="0" err="1" smtClean="0"/>
              <a:t>Pseudonymity</a:t>
            </a:r>
            <a:r>
              <a:rPr lang="en-US" dirty="0" smtClean="0"/>
              <a:t> configurations</a:t>
            </a:r>
          </a:p>
          <a:p>
            <a:r>
              <a:rPr lang="en-US" dirty="0" err="1" smtClean="0"/>
              <a:t>etc</a:t>
            </a:r>
            <a:endParaRPr lang="en-US" dirty="0" smtClean="0"/>
          </a:p>
          <a:p>
            <a:pPr marL="0" indent="0">
              <a:buNone/>
            </a:pPr>
            <a:endParaRPr lang="en-US" dirty="0"/>
          </a:p>
        </p:txBody>
      </p:sp>
      <p:sp>
        <p:nvSpPr>
          <p:cNvPr id="4" name="Content Placeholder 3"/>
          <p:cNvSpPr>
            <a:spLocks noGrp="1"/>
          </p:cNvSpPr>
          <p:nvPr>
            <p:ph sz="half" idx="2"/>
          </p:nvPr>
        </p:nvSpPr>
        <p:spPr>
          <a:xfrm>
            <a:off x="4420872" y="4177090"/>
            <a:ext cx="4265928" cy="2214566"/>
          </a:xfrm>
        </p:spPr>
        <p:txBody>
          <a:bodyPr>
            <a:normAutofit fontScale="92500" lnSpcReduction="10000"/>
          </a:bodyPr>
          <a:lstStyle/>
          <a:p>
            <a:pPr marL="0" indent="0">
              <a:buNone/>
            </a:pPr>
            <a:r>
              <a:rPr lang="en-US" b="1" dirty="0" smtClean="0"/>
              <a:t>Social Conventions:</a:t>
            </a:r>
          </a:p>
          <a:p>
            <a:r>
              <a:rPr lang="en-US" dirty="0" smtClean="0"/>
              <a:t>Administrative</a:t>
            </a:r>
            <a:r>
              <a:rPr lang="en-US" dirty="0"/>
              <a:t>, Policy Level, Moderators</a:t>
            </a:r>
          </a:p>
          <a:p>
            <a:r>
              <a:rPr lang="en-US" dirty="0"/>
              <a:t>Peer to peer social </a:t>
            </a:r>
            <a:r>
              <a:rPr lang="en-US" dirty="0" smtClean="0"/>
              <a:t>enforcement – “</a:t>
            </a:r>
            <a:r>
              <a:rPr lang="en-US" dirty="0" err="1" smtClean="0"/>
              <a:t>plonk</a:t>
            </a:r>
            <a:r>
              <a:rPr lang="en-US" dirty="0" smtClean="0"/>
              <a:t>!”</a:t>
            </a:r>
            <a:endParaRPr lang="en-US" dirty="0"/>
          </a:p>
          <a:p>
            <a:endParaRPr lang="en-US" dirty="0"/>
          </a:p>
        </p:txBody>
      </p:sp>
      <p:cxnSp>
        <p:nvCxnSpPr>
          <p:cNvPr id="6" name="Straight Connector 5"/>
          <p:cNvCxnSpPr/>
          <p:nvPr/>
        </p:nvCxnSpPr>
        <p:spPr>
          <a:xfrm flipV="1">
            <a:off x="1172386" y="2125186"/>
            <a:ext cx="6301575" cy="332213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Left-Right Arrow 6"/>
          <p:cNvSpPr/>
          <p:nvPr/>
        </p:nvSpPr>
        <p:spPr>
          <a:xfrm rot="3304062">
            <a:off x="3028664" y="3912363"/>
            <a:ext cx="1294510" cy="464121"/>
          </a:xfrm>
          <a:prstGeom prst="leftRightArrow">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6191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t>
            </a:r>
            <a:r>
              <a:rPr lang="en-US" dirty="0" err="1" smtClean="0"/>
              <a:t>Donath</a:t>
            </a:r>
            <a:r>
              <a:rPr lang="en-US" dirty="0" smtClean="0"/>
              <a:t>)</a:t>
            </a:r>
            <a:endParaRPr lang="en-US" dirty="0"/>
          </a:p>
        </p:txBody>
      </p:sp>
      <p:sp>
        <p:nvSpPr>
          <p:cNvPr id="3" name="Content Placeholder 2"/>
          <p:cNvSpPr>
            <a:spLocks noGrp="1"/>
          </p:cNvSpPr>
          <p:nvPr>
            <p:ph idx="1"/>
          </p:nvPr>
        </p:nvSpPr>
        <p:spPr>
          <a:xfrm>
            <a:off x="457200" y="1600199"/>
            <a:ext cx="7798351" cy="4750931"/>
          </a:xfrm>
        </p:spPr>
        <p:txBody>
          <a:bodyPr>
            <a:normAutofit/>
          </a:bodyPr>
          <a:lstStyle/>
          <a:p>
            <a:pPr marL="0" indent="0">
              <a:buNone/>
            </a:pPr>
            <a:r>
              <a:rPr lang="en-US" sz="3000" dirty="0" smtClean="0"/>
              <a:t>Sparseness(?) </a:t>
            </a:r>
            <a:r>
              <a:rPr lang="en-US" sz="3000" dirty="0" smtClean="0"/>
              <a:t>of</a:t>
            </a:r>
            <a:r>
              <a:rPr lang="en-US" sz="3000" b="1" dirty="0" smtClean="0"/>
              <a:t> identity cues </a:t>
            </a:r>
            <a:r>
              <a:rPr lang="en-US" sz="3000" dirty="0" smtClean="0"/>
              <a:t>online</a:t>
            </a:r>
            <a:endParaRPr lang="en-US" sz="3000" b="1" dirty="0" smtClean="0"/>
          </a:p>
          <a:p>
            <a:pPr lvl="1"/>
            <a:r>
              <a:rPr lang="en-US" sz="2600" b="1" dirty="0" smtClean="0"/>
              <a:t>Assessment signals </a:t>
            </a:r>
            <a:r>
              <a:rPr lang="en-US" sz="2600" dirty="0" smtClean="0"/>
              <a:t>- costly but reliable</a:t>
            </a:r>
            <a:endParaRPr lang="en-US" sz="2600" b="1" dirty="0" smtClean="0"/>
          </a:p>
          <a:p>
            <a:pPr lvl="1"/>
            <a:r>
              <a:rPr lang="en-US" sz="2600" b="1" dirty="0" smtClean="0"/>
              <a:t>Conventional signals</a:t>
            </a:r>
            <a:r>
              <a:rPr lang="en-US" sz="2600" dirty="0" smtClean="0"/>
              <a:t> – employed in deception</a:t>
            </a:r>
            <a:br>
              <a:rPr lang="en-US" sz="2600" dirty="0" smtClean="0"/>
            </a:br>
            <a:endParaRPr lang="en-US" sz="2600" b="1" dirty="0" smtClean="0"/>
          </a:p>
          <a:p>
            <a:pPr marL="0" indent="0">
              <a:buNone/>
            </a:pPr>
            <a:r>
              <a:rPr lang="en-US" sz="3000" b="1" dirty="0" smtClean="0"/>
              <a:t>Resources</a:t>
            </a:r>
            <a:r>
              <a:rPr lang="en-US" sz="3000" dirty="0" smtClean="0"/>
              <a:t> for self-presentation online are different</a:t>
            </a:r>
          </a:p>
          <a:p>
            <a:pPr lvl="1"/>
            <a:r>
              <a:rPr lang="en-US" sz="2600" b="1" dirty="0" smtClean="0"/>
              <a:t>Expressions given </a:t>
            </a:r>
            <a:r>
              <a:rPr lang="en-US" sz="2600" dirty="0" smtClean="0"/>
              <a:t>vs. </a:t>
            </a:r>
            <a:r>
              <a:rPr lang="en-US" sz="2600" b="1" dirty="0" smtClean="0"/>
              <a:t>expressions given off </a:t>
            </a:r>
            <a:r>
              <a:rPr lang="en-US" sz="2600" dirty="0" smtClean="0"/>
              <a:t>(</a:t>
            </a:r>
            <a:r>
              <a:rPr lang="en-US" sz="2600" dirty="0" err="1" smtClean="0"/>
              <a:t>Goffman</a:t>
            </a:r>
            <a:r>
              <a:rPr lang="en-US" sz="2600" dirty="0" smtClean="0"/>
              <a:t>) </a:t>
            </a:r>
          </a:p>
          <a:p>
            <a:pPr lvl="1"/>
            <a:r>
              <a:rPr lang="en-US" sz="2600" dirty="0" smtClean="0"/>
              <a:t>No automatic bodily self-presentation</a:t>
            </a:r>
          </a:p>
          <a:p>
            <a:pPr lvl="1"/>
            <a:r>
              <a:rPr lang="en-US" sz="2600" dirty="0" smtClean="0"/>
              <a:t>What signals are given by an </a:t>
            </a:r>
            <a:r>
              <a:rPr lang="en-US" sz="2600" i="1" dirty="0" smtClean="0"/>
              <a:t>e-mail address</a:t>
            </a:r>
            <a:r>
              <a:rPr lang="en-US" sz="2600" dirty="0" smtClean="0"/>
              <a:t>?</a:t>
            </a:r>
          </a:p>
          <a:p>
            <a:pPr lvl="1"/>
            <a:endParaRPr lang="en-US" dirty="0" smtClean="0"/>
          </a:p>
        </p:txBody>
      </p:sp>
    </p:spTree>
    <p:extLst>
      <p:ext uri="{BB962C8B-B14F-4D97-AF65-F5344CB8AC3E}">
        <p14:creationId xmlns:p14="http://schemas.microsoft.com/office/powerpoint/2010/main" val="34584240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Reputation and Review Systems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Business considerations</a:t>
            </a:r>
            <a:r>
              <a:rPr lang="en-US" dirty="0" smtClean="0"/>
              <a:t> -</a:t>
            </a:r>
            <a:r>
              <a:rPr lang="en-US" b="1" dirty="0" smtClean="0"/>
              <a:t> </a:t>
            </a:r>
            <a:r>
              <a:rPr lang="en-US" dirty="0" smtClean="0"/>
              <a:t>security and predictability of transactions online:</a:t>
            </a:r>
            <a:endParaRPr lang="en-US" b="1" dirty="0" smtClean="0"/>
          </a:p>
          <a:p>
            <a:r>
              <a:rPr lang="en-US" dirty="0" smtClean="0"/>
              <a:t>Online buyers and sellers</a:t>
            </a:r>
          </a:p>
          <a:p>
            <a:pPr marL="0" indent="0">
              <a:buNone/>
            </a:pPr>
            <a:endParaRPr lang="en-US" dirty="0"/>
          </a:p>
          <a:p>
            <a:pPr marL="0" indent="0">
              <a:buNone/>
            </a:pPr>
            <a:r>
              <a:rPr lang="en-US" b="1" dirty="0" smtClean="0"/>
              <a:t>Crowdsourcing vs. expert / professional evaluations:</a:t>
            </a:r>
          </a:p>
          <a:p>
            <a:r>
              <a:rPr lang="en-US" dirty="0" smtClean="0"/>
              <a:t>Professionals – doctors, lawyers, etc.</a:t>
            </a:r>
          </a:p>
          <a:p>
            <a:r>
              <a:rPr lang="en-US" dirty="0" smtClean="0"/>
              <a:t>Sex offenders</a:t>
            </a:r>
          </a:p>
          <a:p>
            <a:r>
              <a:rPr lang="en-US" dirty="0" smtClean="0"/>
              <a:t>Restaurants, hotels</a:t>
            </a:r>
          </a:p>
          <a:p>
            <a:r>
              <a:rPr lang="en-US" dirty="0" smtClean="0"/>
              <a:t>Movies</a:t>
            </a:r>
            <a:endParaRPr lang="en-US" dirty="0"/>
          </a:p>
        </p:txBody>
      </p:sp>
    </p:spTree>
    <p:extLst>
      <p:ext uri="{BB962C8B-B14F-4D97-AF65-F5344CB8AC3E}">
        <p14:creationId xmlns:p14="http://schemas.microsoft.com/office/powerpoint/2010/main" val="22671008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333" y="1369993"/>
            <a:ext cx="6517967" cy="489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57200" y="5334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600" dirty="0" smtClean="0"/>
              <a:t>Consequences of a damaged reputation</a:t>
            </a:r>
            <a:endParaRPr lang="en-US" sz="3600" dirty="0"/>
          </a:p>
        </p:txBody>
      </p:sp>
    </p:spTree>
    <p:extLst>
      <p:ext uri="{BB962C8B-B14F-4D97-AF65-F5344CB8AC3E}">
        <p14:creationId xmlns:p14="http://schemas.microsoft.com/office/powerpoint/2010/main" val="1946397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Cases of Twitter Impersonators</a:t>
            </a:r>
            <a:endParaRPr lang="en-US" dirty="0"/>
          </a:p>
        </p:txBody>
      </p:sp>
      <p:pic>
        <p:nvPicPr>
          <p:cNvPr id="6" name="Picture 5"/>
          <p:cNvPicPr>
            <a:picLocks noChangeAspect="1"/>
          </p:cNvPicPr>
          <p:nvPr/>
        </p:nvPicPr>
        <p:blipFill>
          <a:blip r:embed="rId3"/>
          <a:stretch>
            <a:fillRect/>
          </a:stretch>
        </p:blipFill>
        <p:spPr>
          <a:xfrm>
            <a:off x="628173" y="2140464"/>
            <a:ext cx="3810000" cy="2870200"/>
          </a:xfrm>
          <a:prstGeom prst="rect">
            <a:avLst/>
          </a:prstGeom>
        </p:spPr>
      </p:pic>
      <p:pic>
        <p:nvPicPr>
          <p:cNvPr id="8" name="Picture 7"/>
          <p:cNvPicPr>
            <a:picLocks noChangeAspect="1"/>
          </p:cNvPicPr>
          <p:nvPr/>
        </p:nvPicPr>
        <p:blipFill>
          <a:blip r:embed="rId4"/>
          <a:stretch>
            <a:fillRect/>
          </a:stretch>
        </p:blipFill>
        <p:spPr>
          <a:xfrm>
            <a:off x="5371719" y="1644763"/>
            <a:ext cx="2924286" cy="4275272"/>
          </a:xfrm>
          <a:prstGeom prst="rect">
            <a:avLst/>
          </a:prstGeom>
        </p:spPr>
      </p:pic>
      <p:sp>
        <p:nvSpPr>
          <p:cNvPr id="9" name="TextBox 8"/>
          <p:cNvSpPr txBox="1"/>
          <p:nvPr/>
        </p:nvSpPr>
        <p:spPr>
          <a:xfrm>
            <a:off x="628173" y="5160262"/>
            <a:ext cx="3165801" cy="461665"/>
          </a:xfrm>
          <a:prstGeom prst="rect">
            <a:avLst/>
          </a:prstGeom>
          <a:noFill/>
        </p:spPr>
        <p:txBody>
          <a:bodyPr wrap="none" rtlCol="0">
            <a:spAutoFit/>
          </a:bodyPr>
          <a:lstStyle/>
          <a:p>
            <a:r>
              <a:rPr lang="en-US" sz="2400" b="1" dirty="0" smtClean="0"/>
              <a:t>The Actor Jonah Hill</a:t>
            </a:r>
            <a:endParaRPr lang="en-US" sz="2400" b="1" dirty="0"/>
          </a:p>
        </p:txBody>
      </p:sp>
      <p:sp>
        <p:nvSpPr>
          <p:cNvPr id="10" name="TextBox 9"/>
          <p:cNvSpPr txBox="1"/>
          <p:nvPr/>
        </p:nvSpPr>
        <p:spPr>
          <a:xfrm>
            <a:off x="5130204" y="5953336"/>
            <a:ext cx="3604623" cy="461665"/>
          </a:xfrm>
          <a:prstGeom prst="rect">
            <a:avLst/>
          </a:prstGeom>
          <a:noFill/>
        </p:spPr>
        <p:txBody>
          <a:bodyPr wrap="none" rtlCol="0">
            <a:spAutoFit/>
          </a:bodyPr>
          <a:lstStyle/>
          <a:p>
            <a:r>
              <a:rPr lang="en-US" sz="2400" b="1" dirty="0" smtClean="0"/>
              <a:t>This guy from Scotland</a:t>
            </a:r>
            <a:endParaRPr lang="en-US" sz="2400" b="1" dirty="0"/>
          </a:p>
        </p:txBody>
      </p:sp>
    </p:spTree>
    <p:extLst>
      <p:ext uri="{BB962C8B-B14F-4D97-AF65-F5344CB8AC3E}">
        <p14:creationId xmlns:p14="http://schemas.microsoft.com/office/powerpoint/2010/main" val="10327245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Deception</a:t>
            </a:r>
            <a:endParaRPr lang="en-US" dirty="0"/>
          </a:p>
        </p:txBody>
      </p:sp>
      <p:sp>
        <p:nvSpPr>
          <p:cNvPr id="3" name="Content Placeholder 2"/>
          <p:cNvSpPr>
            <a:spLocks noGrp="1"/>
          </p:cNvSpPr>
          <p:nvPr>
            <p:ph idx="1"/>
          </p:nvPr>
        </p:nvSpPr>
        <p:spPr>
          <a:xfrm>
            <a:off x="457200" y="1600200"/>
            <a:ext cx="4085796" cy="4775200"/>
          </a:xfrm>
        </p:spPr>
        <p:txBody>
          <a:bodyPr>
            <a:normAutofit fontScale="92500" lnSpcReduction="20000"/>
          </a:bodyPr>
          <a:lstStyle/>
          <a:p>
            <a:r>
              <a:rPr lang="en-US" sz="3000" b="1" dirty="0" smtClean="0"/>
              <a:t>Trolls </a:t>
            </a:r>
            <a:r>
              <a:rPr lang="en-US" sz="3000" dirty="0" smtClean="0"/>
              <a:t>(online behavior intended to generate social discord conflict)</a:t>
            </a:r>
          </a:p>
          <a:p>
            <a:r>
              <a:rPr lang="en-US" sz="3000" b="1" dirty="0" err="1" smtClean="0"/>
              <a:t>Sockpuppets</a:t>
            </a:r>
            <a:endParaRPr lang="en-US" sz="3000" b="1" dirty="0" smtClean="0"/>
          </a:p>
          <a:p>
            <a:r>
              <a:rPr lang="en-US" sz="3000" b="1" dirty="0" smtClean="0"/>
              <a:t>Impersonation</a:t>
            </a:r>
          </a:p>
          <a:p>
            <a:r>
              <a:rPr lang="en-US" sz="3000" b="1" dirty="0" smtClean="0"/>
              <a:t>Concealment?</a:t>
            </a:r>
            <a:endParaRPr lang="en-US" sz="3000" b="1" dirty="0" smtClean="0"/>
          </a:p>
          <a:p>
            <a:pPr marL="0" indent="0">
              <a:buNone/>
            </a:pPr>
            <a:endParaRPr lang="en-US" sz="3000" dirty="0" smtClean="0"/>
          </a:p>
          <a:p>
            <a:r>
              <a:rPr lang="en-US" sz="3000" dirty="0" smtClean="0"/>
              <a:t>When is an online ‘deception’ regarded as a violation</a:t>
            </a:r>
            <a:r>
              <a:rPr lang="en-US" sz="3000" dirty="0"/>
              <a:t>, a problem</a:t>
            </a:r>
            <a:r>
              <a:rPr lang="en-US" sz="3000" dirty="0" smtClean="0"/>
              <a:t>?  When isn’t it? </a:t>
            </a:r>
            <a:r>
              <a:rPr lang="en-US" sz="3000" b="1" dirty="0" smtClean="0"/>
              <a:t>Examples?</a:t>
            </a:r>
            <a:endParaRPr lang="en-US" sz="2600" dirty="0" smtClean="0"/>
          </a:p>
          <a:p>
            <a:endParaRPr lang="en-US" sz="3000" dirty="0" smtClean="0"/>
          </a:p>
          <a:p>
            <a:endParaRPr lang="en-US" sz="2800" dirty="0" smtClean="0"/>
          </a:p>
        </p:txBody>
      </p:sp>
      <p:pic>
        <p:nvPicPr>
          <p:cNvPr id="5" name="Picture 4"/>
          <p:cNvPicPr>
            <a:picLocks noChangeAspect="1"/>
          </p:cNvPicPr>
          <p:nvPr/>
        </p:nvPicPr>
        <p:blipFill>
          <a:blip r:embed="rId3"/>
          <a:stretch>
            <a:fillRect/>
          </a:stretch>
        </p:blipFill>
        <p:spPr>
          <a:xfrm>
            <a:off x="4542996" y="1696488"/>
            <a:ext cx="4143804" cy="2676020"/>
          </a:xfrm>
          <a:prstGeom prst="rect">
            <a:avLst/>
          </a:prstGeom>
        </p:spPr>
      </p:pic>
    </p:spTree>
    <p:extLst>
      <p:ext uri="{BB962C8B-B14F-4D97-AF65-F5344CB8AC3E}">
        <p14:creationId xmlns:p14="http://schemas.microsoft.com/office/powerpoint/2010/main" val="106408901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1797</TotalTime>
  <Words>818</Words>
  <Application>Microsoft Macintosh PowerPoint</Application>
  <PresentationFormat>On-screen Show (4:3)</PresentationFormat>
  <Paragraphs>125</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Clarity</vt:lpstr>
      <vt:lpstr>Session 17</vt:lpstr>
      <vt:lpstr>Focus of Section 3</vt:lpstr>
      <vt:lpstr>Platforms for Theory Exploration</vt:lpstr>
      <vt:lpstr>How Social Interaction is Shaped Online</vt:lpstr>
      <vt:lpstr>Identity (Donath)</vt:lpstr>
      <vt:lpstr>Reputation and Review Systems</vt:lpstr>
      <vt:lpstr>PowerPoint Presentation</vt:lpstr>
      <vt:lpstr>Two Cases of Twitter Impersonators</vt:lpstr>
      <vt:lpstr>Deception</vt:lpstr>
      <vt:lpstr>PowerPoint Presentation</vt:lpstr>
      <vt:lpstr>Nigerian 419 Internet Scams as Deception</vt:lpstr>
      <vt:lpstr>Internet Scammers in Ghana</vt:lpstr>
      <vt:lpstr>4chan and /b/</vt:lpstr>
      <vt:lpstr>For Thursday</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17</dc:title>
  <dc:creator>Jenna Burrell</dc:creator>
  <cp:lastModifiedBy>Jenna Burrell</cp:lastModifiedBy>
  <cp:revision>42</cp:revision>
  <dcterms:created xsi:type="dcterms:W3CDTF">2012-03-07T18:50:26Z</dcterms:created>
  <dcterms:modified xsi:type="dcterms:W3CDTF">2012-03-13T19:48:20Z</dcterms:modified>
</cp:coreProperties>
</file>