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
  </p:notesMasterIdLst>
  <p:sldIdLst>
    <p:sldId id="256" r:id="rId2"/>
    <p:sldId id="283" r:id="rId3"/>
    <p:sldId id="284" r:id="rId4"/>
    <p:sldId id="289" r:id="rId5"/>
    <p:sldId id="278" r:id="rId6"/>
    <p:sldId id="279" r:id="rId7"/>
    <p:sldId id="281" r:id="rId8"/>
    <p:sldId id="285" r:id="rId9"/>
    <p:sldId id="290" r:id="rId10"/>
    <p:sldId id="288" r:id="rId11"/>
    <p:sldId id="287"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276" autoAdjust="0"/>
  </p:normalViewPr>
  <p:slideViewPr>
    <p:cSldViewPr snapToGrid="0" snapToObjects="1">
      <p:cViewPr>
        <p:scale>
          <a:sx n="75" d="100"/>
          <a:sy n="75" d="100"/>
        </p:scale>
        <p:origin x="-1656"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83597D-2247-6C4A-B5D3-0F3CE28488A8}" type="doc">
      <dgm:prSet loTypeId="urn:microsoft.com/office/officeart/2005/8/layout/chevron2" loCatId="" qsTypeId="urn:microsoft.com/office/officeart/2005/8/quickstyle/simple4" qsCatId="simple" csTypeId="urn:microsoft.com/office/officeart/2005/8/colors/colorful1" csCatId="colorful" phldr="1"/>
      <dgm:spPr/>
      <dgm:t>
        <a:bodyPr/>
        <a:lstStyle/>
        <a:p>
          <a:endParaRPr lang="en-US"/>
        </a:p>
      </dgm:t>
    </dgm:pt>
    <dgm:pt modelId="{CCE6A2CF-385B-CD4E-BD17-79B77336878F}">
      <dgm:prSet phldrT="[Text]"/>
      <dgm:spPr/>
      <dgm:t>
        <a:bodyPr/>
        <a:lstStyle/>
        <a:p>
          <a:r>
            <a:rPr lang="en-US" dirty="0" smtClean="0"/>
            <a:t>macro</a:t>
          </a:r>
          <a:endParaRPr lang="en-US" dirty="0"/>
        </a:p>
      </dgm:t>
    </dgm:pt>
    <dgm:pt modelId="{5655CAA4-84C8-4049-B7DA-475D9A976EF3}" type="parTrans" cxnId="{AD1B270C-2C19-5B41-BF23-A34DD50C4F23}">
      <dgm:prSet/>
      <dgm:spPr/>
      <dgm:t>
        <a:bodyPr/>
        <a:lstStyle/>
        <a:p>
          <a:endParaRPr lang="en-US"/>
        </a:p>
      </dgm:t>
    </dgm:pt>
    <dgm:pt modelId="{E24E3DC1-B9AA-A440-90D7-DF962C96C82A}" type="sibTrans" cxnId="{AD1B270C-2C19-5B41-BF23-A34DD50C4F23}">
      <dgm:prSet/>
      <dgm:spPr/>
      <dgm:t>
        <a:bodyPr/>
        <a:lstStyle/>
        <a:p>
          <a:endParaRPr lang="en-US"/>
        </a:p>
      </dgm:t>
    </dgm:pt>
    <dgm:pt modelId="{5207FF14-AB14-9E4A-9D8E-FE44859CD383}">
      <dgm:prSet phldrT="[Text]"/>
      <dgm:spPr/>
      <dgm:t>
        <a:bodyPr/>
        <a:lstStyle/>
        <a:p>
          <a:r>
            <a:rPr lang="en-US" sz="2700" dirty="0" smtClean="0"/>
            <a:t>National Economy</a:t>
          </a:r>
          <a:endParaRPr lang="en-US" sz="2700" dirty="0"/>
        </a:p>
      </dgm:t>
    </dgm:pt>
    <dgm:pt modelId="{D6E2965A-34AA-E641-BA3A-9B49CBCC31F2}" type="parTrans" cxnId="{94C6F2A6-781C-5240-91AD-7A501F1377CE}">
      <dgm:prSet/>
      <dgm:spPr/>
      <dgm:t>
        <a:bodyPr/>
        <a:lstStyle/>
        <a:p>
          <a:endParaRPr lang="en-US"/>
        </a:p>
      </dgm:t>
    </dgm:pt>
    <dgm:pt modelId="{474EFF5A-35B3-8B4E-A671-9637B3BBDDCB}" type="sibTrans" cxnId="{94C6F2A6-781C-5240-91AD-7A501F1377CE}">
      <dgm:prSet/>
      <dgm:spPr/>
      <dgm:t>
        <a:bodyPr/>
        <a:lstStyle/>
        <a:p>
          <a:endParaRPr lang="en-US"/>
        </a:p>
      </dgm:t>
    </dgm:pt>
    <dgm:pt modelId="{51BF9209-A43E-5446-AB8D-3EAFF159802D}">
      <dgm:prSet phldrT="[Text]"/>
      <dgm:spPr/>
      <dgm:t>
        <a:bodyPr/>
        <a:lstStyle/>
        <a:p>
          <a:r>
            <a:rPr lang="en-US" dirty="0" smtClean="0"/>
            <a:t>.</a:t>
          </a:r>
          <a:endParaRPr lang="en-US" dirty="0"/>
        </a:p>
      </dgm:t>
    </dgm:pt>
    <dgm:pt modelId="{C009FBC9-07CC-174C-AF81-E6749B864586}" type="parTrans" cxnId="{477E173C-4899-7E4D-9293-AC2D65FD529D}">
      <dgm:prSet/>
      <dgm:spPr/>
      <dgm:t>
        <a:bodyPr/>
        <a:lstStyle/>
        <a:p>
          <a:endParaRPr lang="en-US"/>
        </a:p>
      </dgm:t>
    </dgm:pt>
    <dgm:pt modelId="{96521CEB-77CE-324B-9217-C37CCDF98B3E}" type="sibTrans" cxnId="{477E173C-4899-7E4D-9293-AC2D65FD529D}">
      <dgm:prSet/>
      <dgm:spPr/>
      <dgm:t>
        <a:bodyPr/>
        <a:lstStyle/>
        <a:p>
          <a:endParaRPr lang="en-US"/>
        </a:p>
      </dgm:t>
    </dgm:pt>
    <dgm:pt modelId="{A44D1B2A-67CD-E544-9656-16C40F929015}">
      <dgm:prSet phldrT="[Text]"/>
      <dgm:spPr/>
      <dgm:t>
        <a:bodyPr/>
        <a:lstStyle/>
        <a:p>
          <a:r>
            <a:rPr lang="en-US" sz="2700" dirty="0" smtClean="0"/>
            <a:t>Occupational Groups</a:t>
          </a:r>
          <a:endParaRPr lang="en-US" sz="2700" dirty="0"/>
        </a:p>
      </dgm:t>
    </dgm:pt>
    <dgm:pt modelId="{A0A7DE7E-4AE2-4F4F-A2FE-AAAE7BE3392E}" type="parTrans" cxnId="{58F796AD-02B8-B549-B7D8-D2B68639FBFB}">
      <dgm:prSet/>
      <dgm:spPr/>
      <dgm:t>
        <a:bodyPr/>
        <a:lstStyle/>
        <a:p>
          <a:endParaRPr lang="en-US"/>
        </a:p>
      </dgm:t>
    </dgm:pt>
    <dgm:pt modelId="{0C0C8558-7375-7F42-BD29-4E02A79EE8FC}" type="sibTrans" cxnId="{58F796AD-02B8-B549-B7D8-D2B68639FBFB}">
      <dgm:prSet/>
      <dgm:spPr/>
      <dgm:t>
        <a:bodyPr/>
        <a:lstStyle/>
        <a:p>
          <a:endParaRPr lang="en-US"/>
        </a:p>
      </dgm:t>
    </dgm:pt>
    <dgm:pt modelId="{86035373-52BC-BA40-AB3F-CC57C836BE31}">
      <dgm:prSet phldrT="[Text]"/>
      <dgm:spPr/>
      <dgm:t>
        <a:bodyPr/>
        <a:lstStyle/>
        <a:p>
          <a:r>
            <a:rPr lang="en-US" dirty="0" smtClean="0"/>
            <a:t>micro</a:t>
          </a:r>
          <a:endParaRPr lang="en-US" dirty="0"/>
        </a:p>
      </dgm:t>
    </dgm:pt>
    <dgm:pt modelId="{79B93FF3-3947-C84E-AFEB-17D0817EE0B7}" type="parTrans" cxnId="{6A4AC59E-7970-234B-A902-C7C75E80240D}">
      <dgm:prSet/>
      <dgm:spPr/>
      <dgm:t>
        <a:bodyPr/>
        <a:lstStyle/>
        <a:p>
          <a:endParaRPr lang="en-US"/>
        </a:p>
      </dgm:t>
    </dgm:pt>
    <dgm:pt modelId="{9E04E84F-3C4D-0A4C-8B55-52E6BE936442}" type="sibTrans" cxnId="{6A4AC59E-7970-234B-A902-C7C75E80240D}">
      <dgm:prSet/>
      <dgm:spPr/>
      <dgm:t>
        <a:bodyPr/>
        <a:lstStyle/>
        <a:p>
          <a:endParaRPr lang="en-US"/>
        </a:p>
      </dgm:t>
    </dgm:pt>
    <dgm:pt modelId="{D780AC6A-92A3-8542-B2CD-9E63954AF849}">
      <dgm:prSet phldrT="[Text]"/>
      <dgm:spPr/>
      <dgm:t>
        <a:bodyPr/>
        <a:lstStyle/>
        <a:p>
          <a:r>
            <a:rPr lang="en-US" sz="2700" dirty="0" smtClean="0"/>
            <a:t>Interactional, Work Process Focus</a:t>
          </a:r>
          <a:endParaRPr lang="en-US" sz="2700" dirty="0"/>
        </a:p>
      </dgm:t>
    </dgm:pt>
    <dgm:pt modelId="{0B973A0D-5CFE-F040-A92C-2011206670EE}" type="parTrans" cxnId="{D73E24AD-A0C8-7544-BEE8-2FAB400A7F43}">
      <dgm:prSet/>
      <dgm:spPr/>
      <dgm:t>
        <a:bodyPr/>
        <a:lstStyle/>
        <a:p>
          <a:endParaRPr lang="en-US"/>
        </a:p>
      </dgm:t>
    </dgm:pt>
    <dgm:pt modelId="{948E9C24-DD10-7C4E-9490-7162D9D82CD4}" type="sibTrans" cxnId="{D73E24AD-A0C8-7544-BEE8-2FAB400A7F43}">
      <dgm:prSet/>
      <dgm:spPr/>
      <dgm:t>
        <a:bodyPr/>
        <a:lstStyle/>
        <a:p>
          <a:endParaRPr lang="en-US"/>
        </a:p>
      </dgm:t>
    </dgm:pt>
    <dgm:pt modelId="{E1E08118-0B14-7D44-8B63-2417A18EB612}">
      <dgm:prSet phldrT="[Text]" custT="1"/>
      <dgm:spPr/>
      <dgm:t>
        <a:bodyPr/>
        <a:lstStyle/>
        <a:p>
          <a:r>
            <a:rPr lang="en-US" sz="2400" i="1" dirty="0" smtClean="0"/>
            <a:t>IT adoption within firms and productivity gains?</a:t>
          </a:r>
          <a:endParaRPr lang="en-US" sz="2400" i="1" dirty="0"/>
        </a:p>
      </dgm:t>
    </dgm:pt>
    <dgm:pt modelId="{503535AE-7B49-4C4C-AC55-376D3D3E781E}" type="parTrans" cxnId="{3E871CD4-4656-264D-8CC1-CEC5D7E4A6CA}">
      <dgm:prSet/>
      <dgm:spPr/>
      <dgm:t>
        <a:bodyPr/>
        <a:lstStyle/>
        <a:p>
          <a:endParaRPr lang="en-US"/>
        </a:p>
      </dgm:t>
    </dgm:pt>
    <dgm:pt modelId="{F4753CC2-DA13-BD4A-BD54-3F53BB3CBF79}" type="sibTrans" cxnId="{3E871CD4-4656-264D-8CC1-CEC5D7E4A6CA}">
      <dgm:prSet/>
      <dgm:spPr/>
      <dgm:t>
        <a:bodyPr/>
        <a:lstStyle/>
        <a:p>
          <a:endParaRPr lang="en-US"/>
        </a:p>
      </dgm:t>
    </dgm:pt>
    <dgm:pt modelId="{B5DE40B9-2A09-2943-BD46-F0FC1C749FF6}">
      <dgm:prSet phldrT="[Text]" custT="1"/>
      <dgm:spPr/>
      <dgm:t>
        <a:bodyPr/>
        <a:lstStyle/>
        <a:p>
          <a:r>
            <a:rPr lang="en-US" sz="2400" i="1" dirty="0" smtClean="0"/>
            <a:t>Trans-firm groups, professionalization efforts</a:t>
          </a:r>
          <a:endParaRPr lang="en-US" sz="2400" i="1" dirty="0"/>
        </a:p>
      </dgm:t>
    </dgm:pt>
    <dgm:pt modelId="{D5E09A10-7BA2-9244-8869-1472896BF657}" type="parTrans" cxnId="{A95FD923-FEA2-484A-9FE5-4D482FF8FCC4}">
      <dgm:prSet/>
      <dgm:spPr/>
      <dgm:t>
        <a:bodyPr/>
        <a:lstStyle/>
        <a:p>
          <a:endParaRPr lang="en-US"/>
        </a:p>
      </dgm:t>
    </dgm:pt>
    <dgm:pt modelId="{A91609E2-14CD-E24F-BBCE-6CC1F301067A}" type="sibTrans" cxnId="{A95FD923-FEA2-484A-9FE5-4D482FF8FCC4}">
      <dgm:prSet/>
      <dgm:spPr/>
      <dgm:t>
        <a:bodyPr/>
        <a:lstStyle/>
        <a:p>
          <a:endParaRPr lang="en-US"/>
        </a:p>
      </dgm:t>
    </dgm:pt>
    <dgm:pt modelId="{6F54836D-C388-E54F-92D0-0781A21D70E9}">
      <dgm:prSet phldrT="[Text]" custT="1"/>
      <dgm:spPr/>
      <dgm:t>
        <a:bodyPr/>
        <a:lstStyle/>
        <a:p>
          <a:r>
            <a:rPr lang="en-US" sz="2400" i="1" dirty="0" smtClean="0"/>
            <a:t>Within the firm: working alone or in a group</a:t>
          </a:r>
          <a:endParaRPr lang="en-US" sz="2400" i="1" dirty="0"/>
        </a:p>
      </dgm:t>
    </dgm:pt>
    <dgm:pt modelId="{09A793C1-D48E-4649-8C03-00C45F8F10F4}" type="parTrans" cxnId="{AB007216-951C-9545-AEFB-C8F8DDA35F64}">
      <dgm:prSet/>
      <dgm:spPr/>
      <dgm:t>
        <a:bodyPr/>
        <a:lstStyle/>
        <a:p>
          <a:endParaRPr lang="en-US"/>
        </a:p>
      </dgm:t>
    </dgm:pt>
    <dgm:pt modelId="{6C64BB8B-4C75-4B48-9E40-749E3EF7CB04}" type="sibTrans" cxnId="{AB007216-951C-9545-AEFB-C8F8DDA35F64}">
      <dgm:prSet/>
      <dgm:spPr/>
      <dgm:t>
        <a:bodyPr/>
        <a:lstStyle/>
        <a:p>
          <a:endParaRPr lang="en-US"/>
        </a:p>
      </dgm:t>
    </dgm:pt>
    <dgm:pt modelId="{CB4C9746-12AF-1E4C-86E0-949C3CDAFAA4}" type="pres">
      <dgm:prSet presAssocID="{6F83597D-2247-6C4A-B5D3-0F3CE28488A8}" presName="linearFlow" presStyleCnt="0">
        <dgm:presLayoutVars>
          <dgm:dir/>
          <dgm:animLvl val="lvl"/>
          <dgm:resizeHandles val="exact"/>
        </dgm:presLayoutVars>
      </dgm:prSet>
      <dgm:spPr/>
      <dgm:t>
        <a:bodyPr/>
        <a:lstStyle/>
        <a:p>
          <a:endParaRPr lang="en-US"/>
        </a:p>
      </dgm:t>
    </dgm:pt>
    <dgm:pt modelId="{84BA7C71-A03C-4B42-999D-665C216DB177}" type="pres">
      <dgm:prSet presAssocID="{CCE6A2CF-385B-CD4E-BD17-79B77336878F}" presName="composite" presStyleCnt="0"/>
      <dgm:spPr/>
    </dgm:pt>
    <dgm:pt modelId="{3A8EBE59-419F-AC48-805B-A58F6445FC62}" type="pres">
      <dgm:prSet presAssocID="{CCE6A2CF-385B-CD4E-BD17-79B77336878F}" presName="parentText" presStyleLbl="alignNode1" presStyleIdx="0" presStyleCnt="3">
        <dgm:presLayoutVars>
          <dgm:chMax val="1"/>
          <dgm:bulletEnabled val="1"/>
        </dgm:presLayoutVars>
      </dgm:prSet>
      <dgm:spPr/>
      <dgm:t>
        <a:bodyPr/>
        <a:lstStyle/>
        <a:p>
          <a:endParaRPr lang="en-US"/>
        </a:p>
      </dgm:t>
    </dgm:pt>
    <dgm:pt modelId="{73305DC3-FE04-B546-9F10-4DBF078AF9E8}" type="pres">
      <dgm:prSet presAssocID="{CCE6A2CF-385B-CD4E-BD17-79B77336878F}" presName="descendantText" presStyleLbl="alignAcc1" presStyleIdx="0" presStyleCnt="3">
        <dgm:presLayoutVars>
          <dgm:bulletEnabled val="1"/>
        </dgm:presLayoutVars>
      </dgm:prSet>
      <dgm:spPr/>
      <dgm:t>
        <a:bodyPr/>
        <a:lstStyle/>
        <a:p>
          <a:endParaRPr lang="en-US"/>
        </a:p>
      </dgm:t>
    </dgm:pt>
    <dgm:pt modelId="{F3F7B903-B3C3-6345-971B-3D0C633EBEC7}" type="pres">
      <dgm:prSet presAssocID="{E24E3DC1-B9AA-A440-90D7-DF962C96C82A}" presName="sp" presStyleCnt="0"/>
      <dgm:spPr/>
    </dgm:pt>
    <dgm:pt modelId="{9319E3DE-5DAD-1141-9D67-0D1A540DA465}" type="pres">
      <dgm:prSet presAssocID="{51BF9209-A43E-5446-AB8D-3EAFF159802D}" presName="composite" presStyleCnt="0"/>
      <dgm:spPr/>
    </dgm:pt>
    <dgm:pt modelId="{CC3A8F52-FC57-2142-84C7-BD98E9A86CAA}" type="pres">
      <dgm:prSet presAssocID="{51BF9209-A43E-5446-AB8D-3EAFF159802D}" presName="parentText" presStyleLbl="alignNode1" presStyleIdx="1" presStyleCnt="3">
        <dgm:presLayoutVars>
          <dgm:chMax val="1"/>
          <dgm:bulletEnabled val="1"/>
        </dgm:presLayoutVars>
      </dgm:prSet>
      <dgm:spPr/>
      <dgm:t>
        <a:bodyPr/>
        <a:lstStyle/>
        <a:p>
          <a:endParaRPr lang="en-US"/>
        </a:p>
      </dgm:t>
    </dgm:pt>
    <dgm:pt modelId="{3362D959-E780-C448-A0BE-057AB708BDEE}" type="pres">
      <dgm:prSet presAssocID="{51BF9209-A43E-5446-AB8D-3EAFF159802D}" presName="descendantText" presStyleLbl="alignAcc1" presStyleIdx="1" presStyleCnt="3">
        <dgm:presLayoutVars>
          <dgm:bulletEnabled val="1"/>
        </dgm:presLayoutVars>
      </dgm:prSet>
      <dgm:spPr/>
      <dgm:t>
        <a:bodyPr/>
        <a:lstStyle/>
        <a:p>
          <a:endParaRPr lang="en-US"/>
        </a:p>
      </dgm:t>
    </dgm:pt>
    <dgm:pt modelId="{95F714B1-B713-1340-861E-E04C15CE68E3}" type="pres">
      <dgm:prSet presAssocID="{96521CEB-77CE-324B-9217-C37CCDF98B3E}" presName="sp" presStyleCnt="0"/>
      <dgm:spPr/>
    </dgm:pt>
    <dgm:pt modelId="{1E5C7703-2C68-FE4E-82F3-44C8196BABEA}" type="pres">
      <dgm:prSet presAssocID="{86035373-52BC-BA40-AB3F-CC57C836BE31}" presName="composite" presStyleCnt="0"/>
      <dgm:spPr/>
    </dgm:pt>
    <dgm:pt modelId="{B02A9C03-64F5-5D4C-BF60-68E4C46A4913}" type="pres">
      <dgm:prSet presAssocID="{86035373-52BC-BA40-AB3F-CC57C836BE31}" presName="parentText" presStyleLbl="alignNode1" presStyleIdx="2" presStyleCnt="3">
        <dgm:presLayoutVars>
          <dgm:chMax val="1"/>
          <dgm:bulletEnabled val="1"/>
        </dgm:presLayoutVars>
      </dgm:prSet>
      <dgm:spPr/>
      <dgm:t>
        <a:bodyPr/>
        <a:lstStyle/>
        <a:p>
          <a:endParaRPr lang="en-US"/>
        </a:p>
      </dgm:t>
    </dgm:pt>
    <dgm:pt modelId="{D2C2A72E-422D-0441-BD26-755CE927F86A}" type="pres">
      <dgm:prSet presAssocID="{86035373-52BC-BA40-AB3F-CC57C836BE31}" presName="descendantText" presStyleLbl="alignAcc1" presStyleIdx="2" presStyleCnt="3">
        <dgm:presLayoutVars>
          <dgm:bulletEnabled val="1"/>
        </dgm:presLayoutVars>
      </dgm:prSet>
      <dgm:spPr/>
      <dgm:t>
        <a:bodyPr/>
        <a:lstStyle/>
        <a:p>
          <a:endParaRPr lang="en-US"/>
        </a:p>
      </dgm:t>
    </dgm:pt>
  </dgm:ptLst>
  <dgm:cxnLst>
    <dgm:cxn modelId="{A95FD923-FEA2-484A-9FE5-4D482FF8FCC4}" srcId="{51BF9209-A43E-5446-AB8D-3EAFF159802D}" destId="{B5DE40B9-2A09-2943-BD46-F0FC1C749FF6}" srcOrd="1" destOrd="0" parTransId="{D5E09A10-7BA2-9244-8869-1472896BF657}" sibTransId="{A91609E2-14CD-E24F-BBCE-6CC1F301067A}"/>
    <dgm:cxn modelId="{D73E24AD-A0C8-7544-BEE8-2FAB400A7F43}" srcId="{86035373-52BC-BA40-AB3F-CC57C836BE31}" destId="{D780AC6A-92A3-8542-B2CD-9E63954AF849}" srcOrd="0" destOrd="0" parTransId="{0B973A0D-5CFE-F040-A92C-2011206670EE}" sibTransId="{948E9C24-DD10-7C4E-9490-7162D9D82CD4}"/>
    <dgm:cxn modelId="{BC651C08-FDE6-5849-9C34-574F2E10E662}" type="presOf" srcId="{5207FF14-AB14-9E4A-9D8E-FE44859CD383}" destId="{73305DC3-FE04-B546-9F10-4DBF078AF9E8}" srcOrd="0" destOrd="0" presId="urn:microsoft.com/office/officeart/2005/8/layout/chevron2"/>
    <dgm:cxn modelId="{C02834CB-BF85-3049-9987-537D610B2D8B}" type="presOf" srcId="{6F54836D-C388-E54F-92D0-0781A21D70E9}" destId="{D2C2A72E-422D-0441-BD26-755CE927F86A}" srcOrd="0" destOrd="1" presId="urn:microsoft.com/office/officeart/2005/8/layout/chevron2"/>
    <dgm:cxn modelId="{58245AC4-DB5C-B54D-971D-773C54D90E6B}" type="presOf" srcId="{B5DE40B9-2A09-2943-BD46-F0FC1C749FF6}" destId="{3362D959-E780-C448-A0BE-057AB708BDEE}" srcOrd="0" destOrd="1" presId="urn:microsoft.com/office/officeart/2005/8/layout/chevron2"/>
    <dgm:cxn modelId="{AB007216-951C-9545-AEFB-C8F8DDA35F64}" srcId="{86035373-52BC-BA40-AB3F-CC57C836BE31}" destId="{6F54836D-C388-E54F-92D0-0781A21D70E9}" srcOrd="1" destOrd="0" parTransId="{09A793C1-D48E-4649-8C03-00C45F8F10F4}" sibTransId="{6C64BB8B-4C75-4B48-9E40-749E3EF7CB04}"/>
    <dgm:cxn modelId="{3D8DD1BD-CAAD-454E-8CF3-BDDFF8BDD8E5}" type="presOf" srcId="{51BF9209-A43E-5446-AB8D-3EAFF159802D}" destId="{CC3A8F52-FC57-2142-84C7-BD98E9A86CAA}" srcOrd="0" destOrd="0" presId="urn:microsoft.com/office/officeart/2005/8/layout/chevron2"/>
    <dgm:cxn modelId="{12B140BB-B598-6D4F-BC05-1C24D16C918F}" type="presOf" srcId="{6F83597D-2247-6C4A-B5D3-0F3CE28488A8}" destId="{CB4C9746-12AF-1E4C-86E0-949C3CDAFAA4}" srcOrd="0" destOrd="0" presId="urn:microsoft.com/office/officeart/2005/8/layout/chevron2"/>
    <dgm:cxn modelId="{94C6F2A6-781C-5240-91AD-7A501F1377CE}" srcId="{CCE6A2CF-385B-CD4E-BD17-79B77336878F}" destId="{5207FF14-AB14-9E4A-9D8E-FE44859CD383}" srcOrd="0" destOrd="0" parTransId="{D6E2965A-34AA-E641-BA3A-9B49CBCC31F2}" sibTransId="{474EFF5A-35B3-8B4E-A671-9637B3BBDDCB}"/>
    <dgm:cxn modelId="{99C99408-7AFD-C342-B6EB-D4B0B29E2FD4}" type="presOf" srcId="{CCE6A2CF-385B-CD4E-BD17-79B77336878F}" destId="{3A8EBE59-419F-AC48-805B-A58F6445FC62}" srcOrd="0" destOrd="0" presId="urn:microsoft.com/office/officeart/2005/8/layout/chevron2"/>
    <dgm:cxn modelId="{5F45DCD9-ED69-7547-A157-26FE09898A97}" type="presOf" srcId="{A44D1B2A-67CD-E544-9656-16C40F929015}" destId="{3362D959-E780-C448-A0BE-057AB708BDEE}" srcOrd="0" destOrd="0" presId="urn:microsoft.com/office/officeart/2005/8/layout/chevron2"/>
    <dgm:cxn modelId="{3E871CD4-4656-264D-8CC1-CEC5D7E4A6CA}" srcId="{CCE6A2CF-385B-CD4E-BD17-79B77336878F}" destId="{E1E08118-0B14-7D44-8B63-2417A18EB612}" srcOrd="1" destOrd="0" parTransId="{503535AE-7B49-4C4C-AC55-376D3D3E781E}" sibTransId="{F4753CC2-DA13-BD4A-BD54-3F53BB3CBF79}"/>
    <dgm:cxn modelId="{58F796AD-02B8-B549-B7D8-D2B68639FBFB}" srcId="{51BF9209-A43E-5446-AB8D-3EAFF159802D}" destId="{A44D1B2A-67CD-E544-9656-16C40F929015}" srcOrd="0" destOrd="0" parTransId="{A0A7DE7E-4AE2-4F4F-A2FE-AAAE7BE3392E}" sibTransId="{0C0C8558-7375-7F42-BD29-4E02A79EE8FC}"/>
    <dgm:cxn modelId="{6A4AC59E-7970-234B-A902-C7C75E80240D}" srcId="{6F83597D-2247-6C4A-B5D3-0F3CE28488A8}" destId="{86035373-52BC-BA40-AB3F-CC57C836BE31}" srcOrd="2" destOrd="0" parTransId="{79B93FF3-3947-C84E-AFEB-17D0817EE0B7}" sibTransId="{9E04E84F-3C4D-0A4C-8B55-52E6BE936442}"/>
    <dgm:cxn modelId="{CDAE0EE5-C2B8-CA4B-B915-F4D75DD3CAA0}" type="presOf" srcId="{86035373-52BC-BA40-AB3F-CC57C836BE31}" destId="{B02A9C03-64F5-5D4C-BF60-68E4C46A4913}" srcOrd="0" destOrd="0" presId="urn:microsoft.com/office/officeart/2005/8/layout/chevron2"/>
    <dgm:cxn modelId="{AD1B270C-2C19-5B41-BF23-A34DD50C4F23}" srcId="{6F83597D-2247-6C4A-B5D3-0F3CE28488A8}" destId="{CCE6A2CF-385B-CD4E-BD17-79B77336878F}" srcOrd="0" destOrd="0" parTransId="{5655CAA4-84C8-4049-B7DA-475D9A976EF3}" sibTransId="{E24E3DC1-B9AA-A440-90D7-DF962C96C82A}"/>
    <dgm:cxn modelId="{477E173C-4899-7E4D-9293-AC2D65FD529D}" srcId="{6F83597D-2247-6C4A-B5D3-0F3CE28488A8}" destId="{51BF9209-A43E-5446-AB8D-3EAFF159802D}" srcOrd="1" destOrd="0" parTransId="{C009FBC9-07CC-174C-AF81-E6749B864586}" sibTransId="{96521CEB-77CE-324B-9217-C37CCDF98B3E}"/>
    <dgm:cxn modelId="{38D2F486-8200-834E-A311-17269C42D77F}" type="presOf" srcId="{E1E08118-0B14-7D44-8B63-2417A18EB612}" destId="{73305DC3-FE04-B546-9F10-4DBF078AF9E8}" srcOrd="0" destOrd="1" presId="urn:microsoft.com/office/officeart/2005/8/layout/chevron2"/>
    <dgm:cxn modelId="{266CCB3A-0302-C241-8AE1-4E89FB1A9438}" type="presOf" srcId="{D780AC6A-92A3-8542-B2CD-9E63954AF849}" destId="{D2C2A72E-422D-0441-BD26-755CE927F86A}" srcOrd="0" destOrd="0" presId="urn:microsoft.com/office/officeart/2005/8/layout/chevron2"/>
    <dgm:cxn modelId="{9AE9C335-D4E6-0F4F-92F8-AF5B985AB93F}" type="presParOf" srcId="{CB4C9746-12AF-1E4C-86E0-949C3CDAFAA4}" destId="{84BA7C71-A03C-4B42-999D-665C216DB177}" srcOrd="0" destOrd="0" presId="urn:microsoft.com/office/officeart/2005/8/layout/chevron2"/>
    <dgm:cxn modelId="{6A84134B-E83F-D349-98F8-215F166DD350}" type="presParOf" srcId="{84BA7C71-A03C-4B42-999D-665C216DB177}" destId="{3A8EBE59-419F-AC48-805B-A58F6445FC62}" srcOrd="0" destOrd="0" presId="urn:microsoft.com/office/officeart/2005/8/layout/chevron2"/>
    <dgm:cxn modelId="{7931C56F-BEE8-9444-B39A-779AD98CB923}" type="presParOf" srcId="{84BA7C71-A03C-4B42-999D-665C216DB177}" destId="{73305DC3-FE04-B546-9F10-4DBF078AF9E8}" srcOrd="1" destOrd="0" presId="urn:microsoft.com/office/officeart/2005/8/layout/chevron2"/>
    <dgm:cxn modelId="{207C0F70-7C77-1D4F-890B-8F100028DA00}" type="presParOf" srcId="{CB4C9746-12AF-1E4C-86E0-949C3CDAFAA4}" destId="{F3F7B903-B3C3-6345-971B-3D0C633EBEC7}" srcOrd="1" destOrd="0" presId="urn:microsoft.com/office/officeart/2005/8/layout/chevron2"/>
    <dgm:cxn modelId="{188EC2A4-6E46-B947-AF4E-8C413A5F2999}" type="presParOf" srcId="{CB4C9746-12AF-1E4C-86E0-949C3CDAFAA4}" destId="{9319E3DE-5DAD-1141-9D67-0D1A540DA465}" srcOrd="2" destOrd="0" presId="urn:microsoft.com/office/officeart/2005/8/layout/chevron2"/>
    <dgm:cxn modelId="{C012716F-BE7F-8E42-8BF6-FBE29999AD61}" type="presParOf" srcId="{9319E3DE-5DAD-1141-9D67-0D1A540DA465}" destId="{CC3A8F52-FC57-2142-84C7-BD98E9A86CAA}" srcOrd="0" destOrd="0" presId="urn:microsoft.com/office/officeart/2005/8/layout/chevron2"/>
    <dgm:cxn modelId="{C0DC8934-457F-414A-B9A0-73CE24AE27A8}" type="presParOf" srcId="{9319E3DE-5DAD-1141-9D67-0D1A540DA465}" destId="{3362D959-E780-C448-A0BE-057AB708BDEE}" srcOrd="1" destOrd="0" presId="urn:microsoft.com/office/officeart/2005/8/layout/chevron2"/>
    <dgm:cxn modelId="{7228B95D-D1D7-354F-BA9E-3F1190E9FCF7}" type="presParOf" srcId="{CB4C9746-12AF-1E4C-86E0-949C3CDAFAA4}" destId="{95F714B1-B713-1340-861E-E04C15CE68E3}" srcOrd="3" destOrd="0" presId="urn:microsoft.com/office/officeart/2005/8/layout/chevron2"/>
    <dgm:cxn modelId="{1E09EBCD-C30A-0A4A-90B0-FF76E2C9070E}" type="presParOf" srcId="{CB4C9746-12AF-1E4C-86E0-949C3CDAFAA4}" destId="{1E5C7703-2C68-FE4E-82F3-44C8196BABEA}" srcOrd="4" destOrd="0" presId="urn:microsoft.com/office/officeart/2005/8/layout/chevron2"/>
    <dgm:cxn modelId="{6E0947A4-0B62-B447-BF28-1F8EE2688720}" type="presParOf" srcId="{1E5C7703-2C68-FE4E-82F3-44C8196BABEA}" destId="{B02A9C03-64F5-5D4C-BF60-68E4C46A4913}" srcOrd="0" destOrd="0" presId="urn:microsoft.com/office/officeart/2005/8/layout/chevron2"/>
    <dgm:cxn modelId="{C279FA34-B91E-324D-8FAB-CD3A9B577977}" type="presParOf" srcId="{1E5C7703-2C68-FE4E-82F3-44C8196BABEA}" destId="{D2C2A72E-422D-0441-BD26-755CE927F86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EBE59-419F-AC48-805B-A58F6445FC62}">
      <dsp:nvSpPr>
        <dsp:cNvPr id="0" name=""/>
        <dsp:cNvSpPr/>
      </dsp:nvSpPr>
      <dsp:spPr>
        <a:xfrm rot="5400000">
          <a:off x="-222646" y="223826"/>
          <a:ext cx="1484312" cy="1039018"/>
        </a:xfrm>
        <a:prstGeom prst="chevron">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w="9525" cap="flat" cmpd="sng" algn="ctr">
          <a:solidFill>
            <a:schemeClr val="accent2">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macro</a:t>
          </a:r>
          <a:endParaRPr lang="en-US" sz="2800" kern="1200" dirty="0"/>
        </a:p>
      </dsp:txBody>
      <dsp:txXfrm rot="-5400000">
        <a:off x="1" y="520688"/>
        <a:ext cx="1039018" cy="445294"/>
      </dsp:txXfrm>
    </dsp:sp>
    <dsp:sp modelId="{73305DC3-FE04-B546-9F10-4DBF078AF9E8}">
      <dsp:nvSpPr>
        <dsp:cNvPr id="0" name=""/>
        <dsp:cNvSpPr/>
      </dsp:nvSpPr>
      <dsp:spPr>
        <a:xfrm rot="5400000">
          <a:off x="4177307" y="-3137109"/>
          <a:ext cx="964803" cy="7241381"/>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smtClean="0"/>
            <a:t>National Economy</a:t>
          </a:r>
          <a:endParaRPr lang="en-US" sz="2700" kern="1200" dirty="0"/>
        </a:p>
        <a:p>
          <a:pPr marL="228600" lvl="1" indent="-228600" algn="l" defTabSz="1066800">
            <a:lnSpc>
              <a:spcPct val="90000"/>
            </a:lnSpc>
            <a:spcBef>
              <a:spcPct val="0"/>
            </a:spcBef>
            <a:spcAft>
              <a:spcPct val="15000"/>
            </a:spcAft>
            <a:buChar char="••"/>
          </a:pPr>
          <a:r>
            <a:rPr lang="en-US" sz="2400" i="1" kern="1200" dirty="0" smtClean="0"/>
            <a:t>IT adoption within firms and productivity gains?</a:t>
          </a:r>
          <a:endParaRPr lang="en-US" sz="2400" i="1" kern="1200" dirty="0"/>
        </a:p>
      </dsp:txBody>
      <dsp:txXfrm rot="-5400000">
        <a:off x="1039018" y="48278"/>
        <a:ext cx="7194283" cy="870607"/>
      </dsp:txXfrm>
    </dsp:sp>
    <dsp:sp modelId="{CC3A8F52-FC57-2142-84C7-BD98E9A86CAA}">
      <dsp:nvSpPr>
        <dsp:cNvPr id="0" name=""/>
        <dsp:cNvSpPr/>
      </dsp:nvSpPr>
      <dsp:spPr>
        <a:xfrm rot="5400000">
          <a:off x="-222646" y="1512490"/>
          <a:ext cx="1484312" cy="1039018"/>
        </a:xfrm>
        <a:prstGeom prst="chevron">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w="9525"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a:t>
          </a:r>
          <a:endParaRPr lang="en-US" sz="2800" kern="1200" dirty="0"/>
        </a:p>
      </dsp:txBody>
      <dsp:txXfrm rot="-5400000">
        <a:off x="1" y="1809352"/>
        <a:ext cx="1039018" cy="445294"/>
      </dsp:txXfrm>
    </dsp:sp>
    <dsp:sp modelId="{3362D959-E780-C448-A0BE-057AB708BDEE}">
      <dsp:nvSpPr>
        <dsp:cNvPr id="0" name=""/>
        <dsp:cNvSpPr/>
      </dsp:nvSpPr>
      <dsp:spPr>
        <a:xfrm rot="5400000">
          <a:off x="4177307" y="-1848445"/>
          <a:ext cx="964803" cy="7241381"/>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smtClean="0"/>
            <a:t>Occupational Groups</a:t>
          </a:r>
          <a:endParaRPr lang="en-US" sz="2700" kern="1200" dirty="0"/>
        </a:p>
        <a:p>
          <a:pPr marL="228600" lvl="1" indent="-228600" algn="l" defTabSz="1066800">
            <a:lnSpc>
              <a:spcPct val="90000"/>
            </a:lnSpc>
            <a:spcBef>
              <a:spcPct val="0"/>
            </a:spcBef>
            <a:spcAft>
              <a:spcPct val="15000"/>
            </a:spcAft>
            <a:buChar char="••"/>
          </a:pPr>
          <a:r>
            <a:rPr lang="en-US" sz="2400" i="1" kern="1200" dirty="0" smtClean="0"/>
            <a:t>Trans-firm groups, professionalization efforts</a:t>
          </a:r>
          <a:endParaRPr lang="en-US" sz="2400" i="1" kern="1200" dirty="0"/>
        </a:p>
      </dsp:txBody>
      <dsp:txXfrm rot="-5400000">
        <a:off x="1039018" y="1336942"/>
        <a:ext cx="7194283" cy="870607"/>
      </dsp:txXfrm>
    </dsp:sp>
    <dsp:sp modelId="{B02A9C03-64F5-5D4C-BF60-68E4C46A4913}">
      <dsp:nvSpPr>
        <dsp:cNvPr id="0" name=""/>
        <dsp:cNvSpPr/>
      </dsp:nvSpPr>
      <dsp:spPr>
        <a:xfrm rot="5400000">
          <a:off x="-222646" y="2801154"/>
          <a:ext cx="1484312" cy="1039018"/>
        </a:xfrm>
        <a:prstGeom prst="chevron">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w="9525" cap="flat" cmpd="sng" algn="ctr">
          <a:solidFill>
            <a:schemeClr val="accent4">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micro</a:t>
          </a:r>
          <a:endParaRPr lang="en-US" sz="2800" kern="1200" dirty="0"/>
        </a:p>
      </dsp:txBody>
      <dsp:txXfrm rot="-5400000">
        <a:off x="1" y="3098016"/>
        <a:ext cx="1039018" cy="445294"/>
      </dsp:txXfrm>
    </dsp:sp>
    <dsp:sp modelId="{D2C2A72E-422D-0441-BD26-755CE927F86A}">
      <dsp:nvSpPr>
        <dsp:cNvPr id="0" name=""/>
        <dsp:cNvSpPr/>
      </dsp:nvSpPr>
      <dsp:spPr>
        <a:xfrm rot="5400000">
          <a:off x="4177307" y="-559781"/>
          <a:ext cx="964803" cy="7241381"/>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smtClean="0"/>
            <a:t>Interactional, Work Process Focus</a:t>
          </a:r>
          <a:endParaRPr lang="en-US" sz="2700" kern="1200" dirty="0"/>
        </a:p>
        <a:p>
          <a:pPr marL="228600" lvl="1" indent="-228600" algn="l" defTabSz="1066800">
            <a:lnSpc>
              <a:spcPct val="90000"/>
            </a:lnSpc>
            <a:spcBef>
              <a:spcPct val="0"/>
            </a:spcBef>
            <a:spcAft>
              <a:spcPct val="15000"/>
            </a:spcAft>
            <a:buChar char="••"/>
          </a:pPr>
          <a:r>
            <a:rPr lang="en-US" sz="2400" i="1" kern="1200" dirty="0" smtClean="0"/>
            <a:t>Within the firm: working alone or in a group</a:t>
          </a:r>
          <a:endParaRPr lang="en-US" sz="2400" i="1" kern="1200" dirty="0"/>
        </a:p>
      </dsp:txBody>
      <dsp:txXfrm rot="-5400000">
        <a:off x="1039018" y="2625606"/>
        <a:ext cx="7194283" cy="87060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ED4410-8854-0C46-AE40-A6F3C04EE23D}" type="datetimeFigureOut">
              <a:rPr lang="en-US" smtClean="0"/>
              <a:t>3/7/12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80220F-95A0-5542-B700-1E9BC47016CF}" type="slidenum">
              <a:rPr lang="en-US" smtClean="0"/>
              <a:t>‹#›</a:t>
            </a:fld>
            <a:endParaRPr lang="en-US"/>
          </a:p>
        </p:txBody>
      </p:sp>
    </p:spTree>
    <p:extLst>
      <p:ext uri="{BB962C8B-B14F-4D97-AF65-F5344CB8AC3E}">
        <p14:creationId xmlns:p14="http://schemas.microsoft.com/office/powerpoint/2010/main" val="16909117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F80220F-95A0-5542-B700-1E9BC47016CF}" type="slidenum">
              <a:rPr lang="en-US" smtClean="0"/>
              <a:t>1</a:t>
            </a:fld>
            <a:endParaRPr lang="en-US"/>
          </a:p>
        </p:txBody>
      </p:sp>
    </p:spTree>
    <p:extLst>
      <p:ext uri="{BB962C8B-B14F-4D97-AF65-F5344CB8AC3E}">
        <p14:creationId xmlns:p14="http://schemas.microsoft.com/office/powerpoint/2010/main" val="1187218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phones, </a:t>
            </a:r>
            <a:r>
              <a:rPr lang="en-US" sz="1200" kern="1200" dirty="0" err="1" smtClean="0">
                <a:solidFill>
                  <a:schemeClr val="tx1"/>
                </a:solidFill>
                <a:effectLst/>
                <a:latin typeface="+mn-lt"/>
                <a:ea typeface="+mn-ea"/>
                <a:cs typeface="+mn-cs"/>
              </a:rPr>
              <a:t>ipads</a:t>
            </a:r>
            <a:r>
              <a:rPr lang="en-US" sz="1200" kern="1200" dirty="0" smtClean="0">
                <a:solidFill>
                  <a:schemeClr val="tx1"/>
                </a:solidFill>
                <a:effectLst/>
                <a:latin typeface="+mn-lt"/>
                <a:ea typeface="+mn-ea"/>
                <a:cs typeface="+mn-cs"/>
              </a:rPr>
              <a:t>, kindles…not in widespread use…</a:t>
            </a:r>
            <a:r>
              <a:rPr lang="en-US" sz="1200" b="1" kern="1200" dirty="0" smtClean="0">
                <a:solidFill>
                  <a:schemeClr val="tx1"/>
                </a:solidFill>
                <a:effectLst/>
                <a:latin typeface="+mn-lt"/>
                <a:ea typeface="+mn-ea"/>
                <a:cs typeface="+mn-cs"/>
              </a:rPr>
              <a:t>not totally integrated into work</a:t>
            </a:r>
            <a:r>
              <a:rPr lang="en-US" sz="1200" kern="1200" dirty="0" smtClean="0">
                <a:solidFill>
                  <a:schemeClr val="tx1"/>
                </a:solidFill>
                <a:effectLst/>
                <a:latin typeface="+mn-lt"/>
                <a:ea typeface="+mn-ea"/>
                <a:cs typeface="+mn-cs"/>
              </a:rPr>
              <a:t>.  Why not?</a:t>
            </a:r>
          </a:p>
          <a:p>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Kay:</a:t>
            </a:r>
            <a:r>
              <a:rPr lang="en-US" sz="1200" kern="1200" dirty="0" smtClean="0">
                <a:solidFill>
                  <a:schemeClr val="tx1"/>
                </a:solidFill>
                <a:effectLst/>
                <a:latin typeface="+mn-lt"/>
                <a:ea typeface="+mn-ea"/>
                <a:cs typeface="+mn-cs"/>
              </a:rPr>
              <a:t> “While using paper as a note taking tool, I prop up my iPhone which contains scanned versions of all of my notes and any lecture slides.”</a:t>
            </a:r>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Sean:</a:t>
            </a:r>
            <a:r>
              <a:rPr lang="en-US" sz="1200" kern="1200" dirty="0" smtClean="0">
                <a:solidFill>
                  <a:schemeClr val="tx1"/>
                </a:solidFill>
                <a:effectLst/>
                <a:latin typeface="+mn-lt"/>
                <a:ea typeface="+mn-ea"/>
                <a:cs typeface="+mn-cs"/>
              </a:rPr>
              <a:t> “I </a:t>
            </a:r>
            <a:r>
              <a:rPr lang="en-US" sz="1200" b="1" i="1" kern="1200" dirty="0" smtClean="0">
                <a:solidFill>
                  <a:schemeClr val="tx1"/>
                </a:solidFill>
                <a:effectLst/>
                <a:latin typeface="+mn-lt"/>
                <a:ea typeface="+mn-ea"/>
                <a:cs typeface="+mn-cs"/>
              </a:rPr>
              <a:t>usually don't use my </a:t>
            </a:r>
            <a:r>
              <a:rPr lang="en-US" sz="1200" b="1" i="1" kern="1200" dirty="0" err="1" smtClean="0">
                <a:solidFill>
                  <a:schemeClr val="tx1"/>
                </a:solidFill>
                <a:effectLst/>
                <a:latin typeface="+mn-lt"/>
                <a:ea typeface="+mn-ea"/>
                <a:cs typeface="+mn-cs"/>
              </a:rPr>
              <a:t>iPad</a:t>
            </a:r>
            <a:r>
              <a:rPr lang="en-US" sz="1200" b="1" i="1" kern="1200" dirty="0" smtClean="0">
                <a:solidFill>
                  <a:schemeClr val="tx1"/>
                </a:solidFill>
                <a:effectLst/>
                <a:latin typeface="+mn-lt"/>
                <a:ea typeface="+mn-ea"/>
                <a:cs typeface="+mn-cs"/>
              </a:rPr>
              <a:t> for work.</a:t>
            </a:r>
            <a:r>
              <a:rPr lang="en-US" sz="1200" kern="1200" dirty="0" smtClean="0">
                <a:solidFill>
                  <a:schemeClr val="tx1"/>
                </a:solidFill>
                <a:effectLst/>
                <a:latin typeface="+mn-lt"/>
                <a:ea typeface="+mn-ea"/>
                <a:cs typeface="+mn-cs"/>
              </a:rPr>
              <a:t> It's there because sometimes the computer takes time when restarting or performing a large task… Then I'll check out stuff by </a:t>
            </a:r>
            <a:r>
              <a:rPr lang="en-US" sz="1200" kern="1200" dirty="0" err="1" smtClean="0">
                <a:solidFill>
                  <a:schemeClr val="tx1"/>
                </a:solidFill>
                <a:effectLst/>
                <a:latin typeface="+mn-lt"/>
                <a:ea typeface="+mn-ea"/>
                <a:cs typeface="+mn-cs"/>
              </a:rPr>
              <a:t>iPad</a:t>
            </a:r>
            <a:r>
              <a:rPr lang="en-US" sz="1200" kern="1200" dirty="0" smtClean="0">
                <a:solidFill>
                  <a:schemeClr val="tx1"/>
                </a:solidFill>
                <a:effectLst/>
                <a:latin typeface="+mn-lt"/>
                <a:ea typeface="+mn-ea"/>
                <a:cs typeface="+mn-cs"/>
              </a:rPr>
              <a:t> while waiting for the computer to respond.”</a:t>
            </a:r>
          </a:p>
          <a:p>
            <a:endParaRPr lang="en-US" dirty="0"/>
          </a:p>
        </p:txBody>
      </p:sp>
      <p:sp>
        <p:nvSpPr>
          <p:cNvPr id="4" name="Slide Number Placeholder 3"/>
          <p:cNvSpPr>
            <a:spLocks noGrp="1"/>
          </p:cNvSpPr>
          <p:nvPr>
            <p:ph type="sldNum" sz="quarter" idx="10"/>
          </p:nvPr>
        </p:nvSpPr>
        <p:spPr/>
        <p:txBody>
          <a:bodyPr/>
          <a:lstStyle/>
          <a:p>
            <a:fld id="{5F80220F-95A0-5542-B700-1E9BC47016CF}" type="slidenum">
              <a:rPr lang="en-US" smtClean="0"/>
              <a:t>11</a:t>
            </a:fld>
            <a:endParaRPr lang="en-US"/>
          </a:p>
        </p:txBody>
      </p:sp>
    </p:spTree>
    <p:extLst>
      <p:ext uri="{BB962C8B-B14F-4D97-AF65-F5344CB8AC3E}">
        <p14:creationId xmlns:p14="http://schemas.microsoft.com/office/powerpoint/2010/main" val="2652638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can (and we have) examined this question of information technology and the social and organizational issues </a:t>
            </a:r>
            <a:r>
              <a:rPr lang="en-US" sz="1200" b="1" kern="1200" dirty="0" smtClean="0">
                <a:solidFill>
                  <a:schemeClr val="tx1"/>
                </a:solidFill>
                <a:effectLst/>
                <a:latin typeface="+mn-lt"/>
                <a:ea typeface="+mn-ea"/>
                <a:cs typeface="+mn-cs"/>
              </a:rPr>
              <a:t>of work </a:t>
            </a:r>
            <a:r>
              <a:rPr lang="en-US" sz="1200" kern="1200" dirty="0" smtClean="0">
                <a:solidFill>
                  <a:schemeClr val="tx1"/>
                </a:solidFill>
                <a:effectLst/>
                <a:latin typeface="+mn-lt"/>
                <a:ea typeface="+mn-ea"/>
                <a:cs typeface="+mn-cs"/>
              </a:rPr>
              <a:t>at different levels – from very broad macro-level to the micro-level</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(1) Started at the macro-level – </a:t>
            </a:r>
            <a:r>
              <a:rPr lang="en-US" sz="1200" kern="1200" dirty="0" err="1" smtClean="0">
                <a:solidFill>
                  <a:schemeClr val="tx1"/>
                </a:solidFill>
                <a:effectLst/>
                <a:latin typeface="+mn-lt"/>
                <a:ea typeface="+mn-ea"/>
                <a:cs typeface="+mn-cs"/>
              </a:rPr>
              <a:t>Brynjolfsson</a:t>
            </a:r>
            <a:r>
              <a:rPr lang="en-US" sz="1200" kern="1200" dirty="0" smtClean="0">
                <a:solidFill>
                  <a:schemeClr val="tx1"/>
                </a:solidFill>
                <a:effectLst/>
                <a:latin typeface="+mn-lt"/>
                <a:ea typeface="+mn-ea"/>
                <a:cs typeface="+mn-cs"/>
              </a:rPr>
              <a:t> article on the productivity paradox – which made the argument that some firms get more productive gain out of IT than others…the reason being that productivity is an outcome simply of adopting and investing in IT, but also making necessary organizational changes. The gains in productivity can take time to surface as organizations adjust, as workers learn.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(2) at the occupational level (got a taste of this last Thursday) considering how workers don’t just see themselves as members of a firm, or workers with a task, but as part of a profession/occupation, orient their work not just toward accomplishing tasks, but in relation to the values of their profession and larger professionalization efforts (</a:t>
            </a:r>
            <a:r>
              <a:rPr lang="en-US" sz="1200" i="1" kern="1200" dirty="0" smtClean="0">
                <a:solidFill>
                  <a:schemeClr val="tx1"/>
                </a:solidFill>
                <a:effectLst/>
                <a:latin typeface="+mn-lt"/>
                <a:ea typeface="+mn-ea"/>
                <a:cs typeface="+mn-cs"/>
              </a:rPr>
              <a:t>see this in the negotiation over technology which is often brought in to automate certain activities</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Novek</a:t>
            </a:r>
            <a:r>
              <a:rPr lang="en-US" sz="1200" kern="1200" dirty="0" smtClean="0">
                <a:solidFill>
                  <a:schemeClr val="tx1"/>
                </a:solidFill>
                <a:effectLst/>
                <a:latin typeface="+mn-lt"/>
                <a:ea typeface="+mn-ea"/>
                <a:cs typeface="+mn-cs"/>
              </a:rPr>
              <a:t> piece on a drug dispensing machine in a hospital touches on it, my article on vineyard computing does too, but only a little bit.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Between the occupational level and interactional level you might have a consideration of things like organizational culture, firm-level issues (rather than  just groups and individuals within firms)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(3) Interactional level – Myth of the Paperless Office delves mostly into this level, </a:t>
            </a:r>
            <a:r>
              <a:rPr lang="en-US" sz="1200" kern="1200" dirty="0" err="1" smtClean="0">
                <a:solidFill>
                  <a:schemeClr val="tx1"/>
                </a:solidFill>
                <a:effectLst/>
                <a:latin typeface="+mn-lt"/>
                <a:ea typeface="+mn-ea"/>
                <a:cs typeface="+mn-cs"/>
              </a:rPr>
              <a:t>Suchman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Grudin</a:t>
            </a:r>
            <a:r>
              <a:rPr lang="en-US" sz="1200" kern="1200" dirty="0" smtClean="0">
                <a:solidFill>
                  <a:schemeClr val="tx1"/>
                </a:solidFill>
                <a:effectLst/>
                <a:latin typeface="+mn-lt"/>
                <a:ea typeface="+mn-ea"/>
                <a:cs typeface="+mn-cs"/>
              </a:rPr>
              <a:t>.  Most of our effort and attention went into examining work at this level.</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5F80220F-95A0-5542-B700-1E9BC47016CF}" type="slidenum">
              <a:rPr lang="en-US" smtClean="0"/>
              <a:t>2</a:t>
            </a:fld>
            <a:endParaRPr lang="en-US"/>
          </a:p>
        </p:txBody>
      </p:sp>
    </p:spTree>
    <p:extLst>
      <p:ext uri="{BB962C8B-B14F-4D97-AF65-F5344CB8AC3E}">
        <p14:creationId xmlns:p14="http://schemas.microsoft.com/office/powerpoint/2010/main" val="455937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F80220F-95A0-5542-B700-1E9BC47016CF}" type="slidenum">
              <a:rPr lang="en-US" smtClean="0"/>
              <a:t>3</a:t>
            </a:fld>
            <a:endParaRPr lang="en-US"/>
          </a:p>
        </p:txBody>
      </p:sp>
    </p:spTree>
    <p:extLst>
      <p:ext uri="{BB962C8B-B14F-4D97-AF65-F5344CB8AC3E}">
        <p14:creationId xmlns:p14="http://schemas.microsoft.com/office/powerpoint/2010/main" val="3384639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 screens:</a:t>
            </a:r>
          </a:p>
          <a:p>
            <a:r>
              <a:rPr lang="en-US" dirty="0" smtClean="0"/>
              <a:t>A solution for issues raised</a:t>
            </a:r>
            <a:r>
              <a:rPr lang="en-US" baseline="0" dirty="0" smtClean="0"/>
              <a:t> in </a:t>
            </a:r>
            <a:r>
              <a:rPr lang="en-US" baseline="0" dirty="0" err="1" smtClean="0"/>
              <a:t>MotPO</a:t>
            </a:r>
            <a:r>
              <a:rPr lang="en-US" baseline="0" dirty="0" smtClean="0"/>
              <a:t> – </a:t>
            </a:r>
            <a:r>
              <a:rPr lang="en-US" b="1" baseline="0" dirty="0" smtClean="0"/>
              <a:t>spatial arrangements </a:t>
            </a:r>
            <a:r>
              <a:rPr lang="en-US" baseline="0" dirty="0" smtClean="0"/>
              <a:t>– broadening the territory used (beyond the dimensions of a single screen) -- certain kinds of activities cross-referencing…here also the need for dynamic </a:t>
            </a:r>
            <a:r>
              <a:rPr lang="en-US" baseline="0" dirty="0" smtClean="0"/>
              <a:t>displays.</a:t>
            </a:r>
            <a:endParaRPr lang="en-US" baseline="0" dirty="0" smtClean="0"/>
          </a:p>
        </p:txBody>
      </p:sp>
      <p:sp>
        <p:nvSpPr>
          <p:cNvPr id="4" name="Slide Number Placeholder 3"/>
          <p:cNvSpPr>
            <a:spLocks noGrp="1"/>
          </p:cNvSpPr>
          <p:nvPr>
            <p:ph type="sldNum" sz="quarter" idx="10"/>
          </p:nvPr>
        </p:nvSpPr>
        <p:spPr/>
        <p:txBody>
          <a:bodyPr/>
          <a:lstStyle/>
          <a:p>
            <a:fld id="{5F80220F-95A0-5542-B700-1E9BC47016CF}" type="slidenum">
              <a:rPr lang="en-US" smtClean="0"/>
              <a:t>5</a:t>
            </a:fld>
            <a:endParaRPr lang="en-US"/>
          </a:p>
        </p:txBody>
      </p:sp>
    </p:spTree>
    <p:extLst>
      <p:ext uri="{BB962C8B-B14F-4D97-AF65-F5344CB8AC3E}">
        <p14:creationId xmlns:p14="http://schemas.microsoft.com/office/powerpoint/2010/main" val="3669408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F80220F-95A0-5542-B700-1E9BC47016CF}" type="slidenum">
              <a:rPr lang="en-US" smtClean="0"/>
              <a:t>6</a:t>
            </a:fld>
            <a:endParaRPr lang="en-US"/>
          </a:p>
        </p:txBody>
      </p:sp>
    </p:spTree>
    <p:extLst>
      <p:ext uri="{BB962C8B-B14F-4D97-AF65-F5344CB8AC3E}">
        <p14:creationId xmlns:p14="http://schemas.microsoft.com/office/powerpoint/2010/main" val="1318193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Lawish</a:t>
            </a:r>
            <a:r>
              <a:rPr lang="en-US" sz="1200" kern="1200" dirty="0" smtClean="0">
                <a:solidFill>
                  <a:schemeClr val="tx1"/>
                </a:solidFill>
                <a:effectLst/>
                <a:latin typeface="+mn-lt"/>
                <a:ea typeface="+mn-ea"/>
                <a:cs typeface="+mn-cs"/>
              </a:rPr>
              <a:t> 10 – middle right – “I use the big screen monitor to do most of my work as </a:t>
            </a:r>
            <a:r>
              <a:rPr lang="en-US" sz="1200" b="1" kern="1200" dirty="0" smtClean="0">
                <a:solidFill>
                  <a:schemeClr val="tx1"/>
                </a:solidFill>
                <a:effectLst/>
                <a:latin typeface="+mn-lt"/>
                <a:ea typeface="+mn-ea"/>
                <a:cs typeface="+mn-cs"/>
              </a:rPr>
              <a:t>the extra screen space</a:t>
            </a:r>
            <a:r>
              <a:rPr lang="en-US" sz="1200" kern="1200" dirty="0" smtClean="0">
                <a:solidFill>
                  <a:schemeClr val="tx1"/>
                </a:solidFill>
                <a:effectLst/>
                <a:latin typeface="+mn-lt"/>
                <a:ea typeface="+mn-ea"/>
                <a:cs typeface="+mn-cs"/>
              </a:rPr>
              <a:t> allows me to enlarge text </a:t>
            </a:r>
            <a:r>
              <a:rPr lang="en-US" sz="1200" b="1" kern="1200" dirty="0" smtClean="0">
                <a:solidFill>
                  <a:schemeClr val="tx1"/>
                </a:solidFill>
                <a:effectLst/>
                <a:latin typeface="+mn-lt"/>
                <a:ea typeface="+mn-ea"/>
                <a:cs typeface="+mn-cs"/>
              </a:rPr>
              <a:t>and spatially lay out documents I am using</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Curtis says -- Bottom left image - “I also always use dual screens b/c </a:t>
            </a:r>
            <a:r>
              <a:rPr lang="en-US" sz="1200" b="1"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extra real estate</a:t>
            </a:r>
            <a:r>
              <a:rPr lang="en-US" sz="1200" b="1" kern="1200" dirty="0" smtClean="0">
                <a:solidFill>
                  <a:schemeClr val="tx1"/>
                </a:solidFill>
                <a:effectLst/>
                <a:latin typeface="+mn-lt"/>
                <a:ea typeface="+mn-ea"/>
                <a:cs typeface="+mn-cs"/>
              </a:rPr>
              <a:t> allows me to multi-task. I almost never do one thing at a time</a:t>
            </a:r>
            <a:r>
              <a:rPr lang="en-US" sz="1200" kern="1200" dirty="0" smtClean="0">
                <a:solidFill>
                  <a:schemeClr val="tx1"/>
                </a:solidFill>
                <a:effectLst/>
                <a:latin typeface="+mn-lt"/>
                <a:ea typeface="+mn-ea"/>
                <a:cs typeface="+mn-cs"/>
              </a:rPr>
              <a:t>, instead spending a few minutes on a specific task then rotating.”</a:t>
            </a:r>
          </a:p>
          <a:p>
            <a:r>
              <a:rPr lang="en-US" sz="1200" kern="1200" dirty="0" smtClean="0">
                <a:solidFill>
                  <a:schemeClr val="tx1"/>
                </a:solidFill>
                <a:effectLst/>
                <a:latin typeface="+mn-lt"/>
                <a:ea typeface="+mn-ea"/>
                <a:cs typeface="+mn-cs"/>
              </a:rPr>
              <a:t> </a:t>
            </a:r>
          </a:p>
          <a:p>
            <a:pPr lvl="0"/>
            <a:r>
              <a:rPr lang="en-US" sz="1200" kern="1200" dirty="0" err="1" smtClean="0">
                <a:solidFill>
                  <a:schemeClr val="tx1"/>
                </a:solidFill>
                <a:effectLst/>
                <a:latin typeface="+mn-lt"/>
                <a:ea typeface="+mn-ea"/>
                <a:cs typeface="+mn-cs"/>
              </a:rPr>
              <a:t>Suhani</a:t>
            </a:r>
            <a:r>
              <a:rPr lang="en-US" sz="1200" kern="1200" dirty="0" smtClean="0">
                <a:solidFill>
                  <a:schemeClr val="tx1"/>
                </a:solidFill>
                <a:effectLst/>
                <a:latin typeface="+mn-lt"/>
                <a:ea typeface="+mn-ea"/>
                <a:cs typeface="+mn-cs"/>
              </a:rPr>
              <a:t> – “</a:t>
            </a:r>
            <a:r>
              <a:rPr lang="en-US" sz="1200" b="1" kern="1200" dirty="0" smtClean="0">
                <a:solidFill>
                  <a:schemeClr val="tx1"/>
                </a:solidFill>
                <a:effectLst/>
                <a:latin typeface="+mn-lt"/>
                <a:ea typeface="+mn-ea"/>
                <a:cs typeface="+mn-cs"/>
              </a:rPr>
              <a:t>I never do one task at a time. I am always </a:t>
            </a:r>
            <a:r>
              <a:rPr lang="en-US" sz="1200" b="1" u="sng" kern="1200" dirty="0" smtClean="0">
                <a:solidFill>
                  <a:schemeClr val="tx1"/>
                </a:solidFill>
                <a:effectLst/>
                <a:latin typeface="+mn-lt"/>
                <a:ea typeface="+mn-ea"/>
                <a:cs typeface="+mn-cs"/>
              </a:rPr>
              <a:t>handling multiple tasks simultaneously</a:t>
            </a:r>
            <a:r>
              <a:rPr lang="en-US" sz="1200" kern="1200" dirty="0" smtClean="0">
                <a:solidFill>
                  <a:schemeClr val="tx1"/>
                </a:solidFill>
                <a:effectLst/>
                <a:latin typeface="+mn-lt"/>
                <a:ea typeface="+mn-ea"/>
                <a:cs typeface="+mn-cs"/>
              </a:rPr>
              <a:t> and switching between tasks. Hence, my desk, my prime location for work, is always at least as filled as shown.”</a:t>
            </a:r>
          </a:p>
          <a:p>
            <a:endParaRPr lang="en-US" b="0" dirty="0"/>
          </a:p>
        </p:txBody>
      </p:sp>
      <p:sp>
        <p:nvSpPr>
          <p:cNvPr id="4" name="Slide Number Placeholder 3"/>
          <p:cNvSpPr>
            <a:spLocks noGrp="1"/>
          </p:cNvSpPr>
          <p:nvPr>
            <p:ph type="sldNum" sz="quarter" idx="10"/>
          </p:nvPr>
        </p:nvSpPr>
        <p:spPr/>
        <p:txBody>
          <a:bodyPr/>
          <a:lstStyle/>
          <a:p>
            <a:fld id="{5F80220F-95A0-5542-B700-1E9BC47016CF}" type="slidenum">
              <a:rPr lang="en-US" smtClean="0"/>
              <a:t>7</a:t>
            </a:fld>
            <a:endParaRPr lang="en-US"/>
          </a:p>
        </p:txBody>
      </p:sp>
    </p:spTree>
    <p:extLst>
      <p:ext uri="{BB962C8B-B14F-4D97-AF65-F5344CB8AC3E}">
        <p14:creationId xmlns:p14="http://schemas.microsoft.com/office/powerpoint/2010/main" val="1794164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err="1" smtClean="0">
                <a:solidFill>
                  <a:schemeClr val="tx1"/>
                </a:solidFill>
                <a:effectLst/>
                <a:latin typeface="+mn-lt"/>
                <a:ea typeface="+mn-ea"/>
                <a:cs typeface="+mn-cs"/>
              </a:rPr>
              <a:t>Magiclandia</a:t>
            </a:r>
            <a:r>
              <a:rPr lang="en-US" sz="1200" kern="1200" dirty="0" smtClean="0">
                <a:solidFill>
                  <a:schemeClr val="tx1"/>
                </a:solidFill>
                <a:effectLst/>
                <a:latin typeface="+mn-lt"/>
                <a:ea typeface="+mn-ea"/>
                <a:cs typeface="+mn-cs"/>
              </a:rPr>
              <a:t>: “we also used the white board to help us delineate our tasks and to make sure we don't deviate from our plan…working on paper prototyping for Info 213. It is </a:t>
            </a:r>
            <a:r>
              <a:rPr lang="en-US" sz="1200" b="1" kern="1200" dirty="0" smtClean="0">
                <a:solidFill>
                  <a:schemeClr val="tx1"/>
                </a:solidFill>
                <a:effectLst/>
                <a:latin typeface="+mn-lt"/>
                <a:ea typeface="+mn-ea"/>
                <a:cs typeface="+mn-cs"/>
              </a:rPr>
              <a:t>much easier to do so by hand</a:t>
            </a:r>
            <a:r>
              <a:rPr lang="en-US" sz="1200" kern="1200" dirty="0" smtClean="0">
                <a:solidFill>
                  <a:schemeClr val="tx1"/>
                </a:solidFill>
                <a:effectLst/>
                <a:latin typeface="+mn-lt"/>
                <a:ea typeface="+mn-ea"/>
                <a:cs typeface="+mn-cs"/>
              </a:rPr>
              <a:t> instead of using digital tools at this stage because these are only fast iterations of early phase prototype ideas. Getting ideas down fast by hand is a lot more efficient and also, I find, focuses my attention on the tasks the app needs to fulfill and </a:t>
            </a:r>
            <a:r>
              <a:rPr lang="en-US" sz="1200" b="1" kern="1200" dirty="0" smtClean="0">
                <a:solidFill>
                  <a:schemeClr val="tx1"/>
                </a:solidFill>
                <a:effectLst/>
                <a:latin typeface="+mn-lt"/>
                <a:ea typeface="+mn-ea"/>
                <a:cs typeface="+mn-cs"/>
              </a:rPr>
              <a:t>not get bogged down by digital processes</a:t>
            </a:r>
            <a:r>
              <a:rPr lang="en-US" sz="1200" kern="1200" dirty="0" smtClean="0">
                <a:solidFill>
                  <a:schemeClr val="tx1"/>
                </a:solidFill>
                <a:effectLst/>
                <a:latin typeface="+mn-lt"/>
                <a:ea typeface="+mn-ea"/>
                <a:cs typeface="+mn-cs"/>
              </a:rPr>
              <a:t>.” – say more about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Gilbert: “Paper is being used to collaborate and quickly iterate through different prototypes. Paper was </a:t>
            </a:r>
            <a:r>
              <a:rPr lang="en-US" sz="1200" b="1" kern="1200" dirty="0" smtClean="0">
                <a:solidFill>
                  <a:schemeClr val="tx1"/>
                </a:solidFill>
                <a:effectLst/>
                <a:latin typeface="+mn-lt"/>
                <a:ea typeface="+mn-ea"/>
                <a:cs typeface="+mn-cs"/>
              </a:rPr>
              <a:t>a useful means to quickly visualize, markup, and annotate prototypes collaboratively</a:t>
            </a:r>
            <a:r>
              <a:rPr lang="en-US" sz="1200" kern="1200" dirty="0" smtClean="0">
                <a:solidFill>
                  <a:schemeClr val="tx1"/>
                </a:solidFill>
                <a:effectLst/>
                <a:latin typeface="+mn-lt"/>
                <a:ea typeface="+mn-ea"/>
                <a:cs typeface="+mn-cs"/>
              </a:rPr>
              <a:t>. Laptops were used to display static information about assignment requirements.”</a:t>
            </a:r>
            <a:r>
              <a:rPr lang="en-US" dirty="0" smtClean="0">
                <a:effectLst/>
              </a:rPr>
              <a:t>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group </a:t>
            </a:r>
            <a:r>
              <a:rPr lang="en-US" sz="1200" b="1" kern="1200" dirty="0" smtClean="0">
                <a:solidFill>
                  <a:schemeClr val="tx1"/>
                </a:solidFill>
                <a:effectLst/>
                <a:latin typeface="+mn-lt"/>
                <a:ea typeface="+mn-ea"/>
                <a:cs typeface="+mn-cs"/>
              </a:rPr>
              <a:t>began prototyping on paper</a:t>
            </a:r>
            <a:r>
              <a:rPr lang="en-US" sz="1200" kern="1200" dirty="0" smtClean="0">
                <a:solidFill>
                  <a:schemeClr val="tx1"/>
                </a:solidFill>
                <a:effectLst/>
                <a:latin typeface="+mn-lt"/>
                <a:ea typeface="+mn-ea"/>
                <a:cs typeface="+mn-cs"/>
              </a:rPr>
              <a:t>, since it was </a:t>
            </a:r>
            <a:r>
              <a:rPr lang="en-US" sz="1200" b="1" kern="1200" dirty="0" smtClean="0">
                <a:solidFill>
                  <a:schemeClr val="tx1"/>
                </a:solidFill>
                <a:effectLst/>
                <a:latin typeface="+mn-lt"/>
                <a:ea typeface="+mn-ea"/>
                <a:cs typeface="+mn-cs"/>
              </a:rPr>
              <a:t>very easy to sketch out ideas</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Taeil</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paper is especially good for brainstorming, and it </a:t>
            </a:r>
            <a:r>
              <a:rPr lang="en-US" sz="1200" b="1" kern="1200" dirty="0" smtClean="0">
                <a:solidFill>
                  <a:schemeClr val="tx1"/>
                </a:solidFill>
                <a:effectLst/>
                <a:latin typeface="+mn-lt"/>
                <a:ea typeface="+mn-ea"/>
                <a:cs typeface="+mn-cs"/>
              </a:rPr>
              <a:t>didn't give us any constraints on imagination</a:t>
            </a:r>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Post-it</a:t>
            </a:r>
            <a:r>
              <a:rPr lang="en-US" sz="1200" kern="1200" dirty="0" smtClean="0">
                <a:solidFill>
                  <a:schemeClr val="tx1"/>
                </a:solidFill>
                <a:effectLst/>
                <a:latin typeface="+mn-lt"/>
                <a:ea typeface="+mn-ea"/>
                <a:cs typeface="+mn-cs"/>
              </a:rPr>
              <a:t> gave us flexibility in generating affinity diagrams, but computer did not support this functionality…</a:t>
            </a:r>
            <a:r>
              <a:rPr lang="en-US" sz="1200" b="1" kern="1200" dirty="0" smtClean="0">
                <a:solidFill>
                  <a:schemeClr val="tx1"/>
                </a:solidFill>
                <a:effectLst/>
                <a:latin typeface="+mn-lt"/>
                <a:ea typeface="+mn-ea"/>
                <a:cs typeface="+mn-cs"/>
              </a:rPr>
              <a:t>Though design software on a laptop created more polished designs, we had to use the built-in plugins and designs which constrained our creativity</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Aijia</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F80220F-95A0-5542-B700-1E9BC47016CF}" type="slidenum">
              <a:rPr lang="en-US" smtClean="0"/>
              <a:t>8</a:t>
            </a:fld>
            <a:endParaRPr lang="en-US"/>
          </a:p>
        </p:txBody>
      </p:sp>
    </p:spTree>
    <p:extLst>
      <p:ext uri="{BB962C8B-B14F-4D97-AF65-F5344CB8AC3E}">
        <p14:creationId xmlns:p14="http://schemas.microsoft.com/office/powerpoint/2010/main" val="723419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F80220F-95A0-5542-B700-1E9BC47016CF}" type="slidenum">
              <a:rPr lang="en-US" smtClean="0"/>
              <a:t>9</a:t>
            </a:fld>
            <a:endParaRPr lang="en-US"/>
          </a:p>
        </p:txBody>
      </p:sp>
    </p:spTree>
    <p:extLst>
      <p:ext uri="{BB962C8B-B14F-4D97-AF65-F5344CB8AC3E}">
        <p14:creationId xmlns:p14="http://schemas.microsoft.com/office/powerpoint/2010/main" val="3087662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F80220F-95A0-5542-B700-1E9BC47016CF}" type="slidenum">
              <a:rPr lang="en-US" smtClean="0"/>
              <a:t>10</a:t>
            </a:fld>
            <a:endParaRPr lang="en-US"/>
          </a:p>
        </p:txBody>
      </p:sp>
    </p:spTree>
    <p:extLst>
      <p:ext uri="{BB962C8B-B14F-4D97-AF65-F5344CB8AC3E}">
        <p14:creationId xmlns:p14="http://schemas.microsoft.com/office/powerpoint/2010/main" val="3087662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E8D27EB-3674-3841-A971-DCA2211881FE}" type="datetimeFigureOut">
              <a:rPr lang="en-US" smtClean="0"/>
              <a:t>3/7/12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0A9C9-B7D8-BA4F-A2BC-B979BE27E0AD}"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8D27EB-3674-3841-A971-DCA2211881FE}" type="datetimeFigureOut">
              <a:rPr lang="en-US" smtClean="0"/>
              <a:t>3/7/12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0A9C9-B7D8-BA4F-A2BC-B979BE27E0A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8D27EB-3674-3841-A971-DCA2211881FE}" type="datetimeFigureOut">
              <a:rPr lang="en-US" smtClean="0"/>
              <a:t>3/7/12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0A9C9-B7D8-BA4F-A2BC-B979BE27E0A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8D27EB-3674-3841-A971-DCA2211881FE}" type="datetimeFigureOut">
              <a:rPr lang="en-US" smtClean="0"/>
              <a:t>3/7/12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0A9C9-B7D8-BA4F-A2BC-B979BE27E0A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8D27EB-3674-3841-A971-DCA2211881FE}" type="datetimeFigureOut">
              <a:rPr lang="en-US" smtClean="0"/>
              <a:t>3/7/12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0A9C9-B7D8-BA4F-A2BC-B979BE27E0AD}"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E8D27EB-3674-3841-A971-DCA2211881FE}" type="datetimeFigureOut">
              <a:rPr lang="en-US" smtClean="0"/>
              <a:t>3/7/12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0A9C9-B7D8-BA4F-A2BC-B979BE27E0A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E8D27EB-3674-3841-A971-DCA2211881FE}" type="datetimeFigureOut">
              <a:rPr lang="en-US" smtClean="0"/>
              <a:t>3/7/12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90A9C9-B7D8-BA4F-A2BC-B979BE27E0AD}"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8D27EB-3674-3841-A971-DCA2211881FE}" type="datetimeFigureOut">
              <a:rPr lang="en-US" smtClean="0"/>
              <a:t>3/7/12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90A9C9-B7D8-BA4F-A2BC-B979BE27E0A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8D27EB-3674-3841-A971-DCA2211881FE}" type="datetimeFigureOut">
              <a:rPr lang="en-US" smtClean="0"/>
              <a:t>3/7/12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90A9C9-B7D8-BA4F-A2BC-B979BE27E0A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8D27EB-3674-3841-A971-DCA2211881FE}" type="datetimeFigureOut">
              <a:rPr lang="en-US" smtClean="0"/>
              <a:t>3/7/12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0A9C9-B7D8-BA4F-A2BC-B979BE27E0AD}"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8D27EB-3674-3841-A971-DCA2211881FE}" type="datetimeFigureOut">
              <a:rPr lang="en-US" smtClean="0"/>
              <a:t>3/7/12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0A9C9-B7D8-BA4F-A2BC-B979BE27E0A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1E8D27EB-3674-3841-A971-DCA2211881FE}" type="datetimeFigureOut">
              <a:rPr lang="en-US" smtClean="0"/>
              <a:t>3/7/12</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F890A9C9-B7D8-BA4F-A2BC-B979BE27E0A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2.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Session 15</a:t>
            </a:r>
            <a:endParaRPr lang="en-US" dirty="0"/>
          </a:p>
        </p:txBody>
      </p:sp>
      <p:sp>
        <p:nvSpPr>
          <p:cNvPr id="3" name="Subtitle 2"/>
          <p:cNvSpPr>
            <a:spLocks noGrp="1"/>
          </p:cNvSpPr>
          <p:nvPr>
            <p:ph type="subTitle" idx="1"/>
          </p:nvPr>
        </p:nvSpPr>
        <p:spPr>
          <a:xfrm>
            <a:off x="685800" y="3505200"/>
            <a:ext cx="7848600" cy="1752600"/>
          </a:xfrm>
        </p:spPr>
        <p:txBody>
          <a:bodyPr>
            <a:normAutofit/>
          </a:bodyPr>
          <a:lstStyle/>
          <a:p>
            <a:pPr marL="457200" indent="-457200">
              <a:buAutoNum type="arabicParenBoth"/>
            </a:pPr>
            <a:r>
              <a:rPr lang="en-US" dirty="0" smtClean="0"/>
              <a:t>CSCW 2012</a:t>
            </a:r>
          </a:p>
          <a:p>
            <a:pPr marL="457200" indent="-457200">
              <a:buAutoNum type="arabicParenBoth"/>
            </a:pPr>
            <a:r>
              <a:rPr lang="en-US" dirty="0" smtClean="0"/>
              <a:t>Flickr photos </a:t>
            </a:r>
            <a:r>
              <a:rPr lang="en-US" dirty="0" smtClean="0"/>
              <a:t>– </a:t>
            </a:r>
            <a:r>
              <a:rPr lang="en-US" dirty="0" smtClean="0"/>
              <a:t>How Do We </a:t>
            </a:r>
            <a:r>
              <a:rPr lang="en-US" smtClean="0"/>
              <a:t>Actually Work?</a:t>
            </a:r>
            <a:endParaRPr lang="en-US" dirty="0" smtClean="0"/>
          </a:p>
        </p:txBody>
      </p:sp>
    </p:spTree>
    <p:extLst>
      <p:ext uri="{BB962C8B-B14F-4D97-AF65-F5344CB8AC3E}">
        <p14:creationId xmlns:p14="http://schemas.microsoft.com/office/powerpoint/2010/main" val="164313262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1442402"/>
            <a:ext cx="8297313" cy="3970318"/>
          </a:xfrm>
          <a:prstGeom prst="rect">
            <a:avLst/>
          </a:prstGeom>
          <a:noFill/>
        </p:spPr>
        <p:txBody>
          <a:bodyPr wrap="square" rtlCol="0">
            <a:spAutoFit/>
          </a:bodyPr>
          <a:lstStyle/>
          <a:p>
            <a:r>
              <a:rPr lang="en-US" dirty="0"/>
              <a:t>“Lastly, I've placed two folders with my 2011 and 2012 taxes</a:t>
            </a:r>
            <a:r>
              <a:rPr lang="en-US" dirty="0" smtClean="0"/>
              <a:t>, mostly </a:t>
            </a:r>
            <a:r>
              <a:rPr lang="en-US" b="1" dirty="0" smtClean="0"/>
              <a:t>so </a:t>
            </a:r>
            <a:r>
              <a:rPr lang="en-US" b="1" dirty="0"/>
              <a:t>that I don't forget about them.”</a:t>
            </a:r>
            <a:r>
              <a:rPr lang="en-US" dirty="0"/>
              <a:t> – </a:t>
            </a:r>
            <a:r>
              <a:rPr lang="en-US" dirty="0" smtClean="0"/>
              <a:t>Philip</a:t>
            </a:r>
          </a:p>
          <a:p>
            <a:endParaRPr lang="en-US" dirty="0"/>
          </a:p>
          <a:p>
            <a:r>
              <a:rPr lang="en-US" dirty="0"/>
              <a:t> </a:t>
            </a:r>
            <a:r>
              <a:rPr lang="en-US" dirty="0" smtClean="0"/>
              <a:t>“</a:t>
            </a:r>
            <a:r>
              <a:rPr lang="en-US" dirty="0"/>
              <a:t>The pink slip is my "Things to do" list. I keep it on the table in paper format so that </a:t>
            </a:r>
            <a:r>
              <a:rPr lang="en-US" dirty="0" smtClean="0"/>
              <a:t>it </a:t>
            </a:r>
            <a:r>
              <a:rPr lang="en-US" dirty="0"/>
              <a:t>is always seen by me and </a:t>
            </a:r>
            <a:r>
              <a:rPr lang="en-US" b="1" dirty="0"/>
              <a:t>I am reminded of doing the pending </a:t>
            </a:r>
            <a:r>
              <a:rPr lang="en-US" b="1" dirty="0" smtClean="0"/>
              <a:t>tasks</a:t>
            </a:r>
            <a:r>
              <a:rPr lang="en-US" dirty="0" smtClean="0"/>
              <a:t>. If </a:t>
            </a:r>
            <a:r>
              <a:rPr lang="en-US" dirty="0"/>
              <a:t>I store </a:t>
            </a:r>
            <a:r>
              <a:rPr lang="en-US" dirty="0" smtClean="0"/>
              <a:t>the </a:t>
            </a:r>
            <a:r>
              <a:rPr lang="en-US" dirty="0"/>
              <a:t>list in my laptop, there are 2 </a:t>
            </a:r>
            <a:r>
              <a:rPr lang="en-US" dirty="0" smtClean="0"/>
              <a:t>problems: either </a:t>
            </a:r>
            <a:r>
              <a:rPr lang="en-US" dirty="0"/>
              <a:t>I forget to open and file and check, </a:t>
            </a:r>
            <a:r>
              <a:rPr lang="en-US" dirty="0" smtClean="0"/>
              <a:t>or </a:t>
            </a:r>
            <a:r>
              <a:rPr lang="en-US" dirty="0"/>
              <a:t>my laptop is shut since I am doing some paper </a:t>
            </a:r>
            <a:r>
              <a:rPr lang="en-US" dirty="0" smtClean="0"/>
              <a:t>reading…Having </a:t>
            </a:r>
            <a:r>
              <a:rPr lang="en-US" dirty="0"/>
              <a:t>the slip on my table </a:t>
            </a:r>
            <a:r>
              <a:rPr lang="en-US" b="1" dirty="0"/>
              <a:t>reminds </a:t>
            </a:r>
            <a:r>
              <a:rPr lang="en-US" b="1" dirty="0" smtClean="0"/>
              <a:t>me </a:t>
            </a:r>
            <a:r>
              <a:rPr lang="en-US" b="1" dirty="0"/>
              <a:t>of the task simply by looking at the pink color </a:t>
            </a:r>
            <a:r>
              <a:rPr lang="en-US" dirty="0"/>
              <a:t>and not even reading the list.” – </a:t>
            </a:r>
            <a:r>
              <a:rPr lang="en-US" dirty="0" err="1"/>
              <a:t>Suhani</a:t>
            </a:r>
            <a:endParaRPr lang="en-US" dirty="0"/>
          </a:p>
          <a:p>
            <a:r>
              <a:rPr lang="en-US" dirty="0"/>
              <a:t> </a:t>
            </a:r>
          </a:p>
          <a:p>
            <a:r>
              <a:rPr lang="en-US" dirty="0"/>
              <a:t>“I stick two pieces of papers on the wall left to </a:t>
            </a:r>
            <a:r>
              <a:rPr lang="en-US" dirty="0" smtClean="0"/>
              <a:t>my desk</a:t>
            </a:r>
            <a:r>
              <a:rPr lang="en-US" dirty="0"/>
              <a:t>, a yearly calendar and a list </a:t>
            </a:r>
            <a:r>
              <a:rPr lang="en-US" dirty="0" smtClean="0"/>
              <a:t>of </a:t>
            </a:r>
            <a:r>
              <a:rPr lang="en-US" dirty="0"/>
              <a:t>my long term goals. They are at that place so that I can </a:t>
            </a:r>
            <a:r>
              <a:rPr lang="en-US" b="1" dirty="0"/>
              <a:t>frequently see them </a:t>
            </a:r>
            <a:r>
              <a:rPr lang="en-US" b="1" dirty="0" smtClean="0"/>
              <a:t>as </a:t>
            </a:r>
            <a:r>
              <a:rPr lang="en-US" b="1" dirty="0"/>
              <a:t>reminders</a:t>
            </a:r>
            <a:r>
              <a:rPr lang="en-US" dirty="0"/>
              <a:t> but won't distract me if I'm focusing at my screen.” – </a:t>
            </a:r>
            <a:r>
              <a:rPr lang="en-US" dirty="0" smtClean="0"/>
              <a:t>Sean</a:t>
            </a:r>
            <a:endParaRPr lang="en-US" dirty="0"/>
          </a:p>
          <a:p>
            <a:endParaRPr lang="en-US" dirty="0"/>
          </a:p>
        </p:txBody>
      </p:sp>
      <p:sp>
        <p:nvSpPr>
          <p:cNvPr id="10" name="Title 1"/>
          <p:cNvSpPr txBox="1">
            <a:spLocks/>
          </p:cNvSpPr>
          <p:nvPr/>
        </p:nvSpPr>
        <p:spPr>
          <a:xfrm>
            <a:off x="457200" y="533400"/>
            <a:ext cx="8229600" cy="719667"/>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smtClean="0"/>
              <a:t>Memory Work</a:t>
            </a:r>
            <a:endParaRPr lang="en-US" dirty="0"/>
          </a:p>
        </p:txBody>
      </p:sp>
    </p:spTree>
    <p:extLst>
      <p:ext uri="{BB962C8B-B14F-4D97-AF65-F5344CB8AC3E}">
        <p14:creationId xmlns:p14="http://schemas.microsoft.com/office/powerpoint/2010/main" val="417484418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9601" y="626534"/>
            <a:ext cx="3589866" cy="2692400"/>
          </a:xfrm>
          <a:prstGeom prst="rect">
            <a:avLst/>
          </a:prstGeom>
        </p:spPr>
      </p:pic>
      <p:pic>
        <p:nvPicPr>
          <p:cNvPr id="3" name="Picture 2"/>
          <p:cNvPicPr>
            <a:picLocks noChangeAspect="1"/>
          </p:cNvPicPr>
          <p:nvPr/>
        </p:nvPicPr>
        <p:blipFill>
          <a:blip r:embed="rId4"/>
          <a:stretch>
            <a:fillRect/>
          </a:stretch>
        </p:blipFill>
        <p:spPr>
          <a:xfrm>
            <a:off x="609600" y="3674533"/>
            <a:ext cx="3499549" cy="2624662"/>
          </a:xfrm>
          <a:prstGeom prst="rect">
            <a:avLst/>
          </a:prstGeom>
        </p:spPr>
      </p:pic>
      <p:pic>
        <p:nvPicPr>
          <p:cNvPr id="4" name="Picture 3"/>
          <p:cNvPicPr>
            <a:picLocks noChangeAspect="1"/>
          </p:cNvPicPr>
          <p:nvPr/>
        </p:nvPicPr>
        <p:blipFill>
          <a:blip r:embed="rId5"/>
          <a:stretch>
            <a:fillRect/>
          </a:stretch>
        </p:blipFill>
        <p:spPr>
          <a:xfrm>
            <a:off x="4449233" y="626533"/>
            <a:ext cx="4254496" cy="5672661"/>
          </a:xfrm>
          <a:prstGeom prst="rect">
            <a:avLst/>
          </a:prstGeom>
        </p:spPr>
      </p:pic>
      <p:sp>
        <p:nvSpPr>
          <p:cNvPr id="7" name="Oval 6"/>
          <p:cNvSpPr/>
          <p:nvPr/>
        </p:nvSpPr>
        <p:spPr>
          <a:xfrm>
            <a:off x="2827867" y="4775200"/>
            <a:ext cx="1371600" cy="1236133"/>
          </a:xfrm>
          <a:prstGeom prst="ellipse">
            <a:avLst/>
          </a:prstGeom>
          <a:no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1794933" y="592667"/>
            <a:ext cx="1371600" cy="1236133"/>
          </a:xfrm>
          <a:prstGeom prst="ellipse">
            <a:avLst/>
          </a:prstGeom>
          <a:no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7467600" y="5249334"/>
            <a:ext cx="1371600" cy="1236133"/>
          </a:xfrm>
          <a:prstGeom prst="ellipse">
            <a:avLst/>
          </a:prstGeom>
          <a:no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476274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macro to micro focus</a:t>
            </a:r>
            <a:endParaRPr lang="en-US" dirty="0"/>
          </a:p>
        </p:txBody>
      </p:sp>
      <p:graphicFrame>
        <p:nvGraphicFramePr>
          <p:cNvPr id="7" name="Diagram 6"/>
          <p:cNvGraphicFramePr/>
          <p:nvPr>
            <p:extLst>
              <p:ext uri="{D42A27DB-BD31-4B8C-83A1-F6EECF244321}">
                <p14:modId xmlns:p14="http://schemas.microsoft.com/office/powerpoint/2010/main" val="1091309803"/>
              </p:ext>
            </p:extLst>
          </p:nvPr>
        </p:nvGraphicFramePr>
        <p:xfrm>
          <a:off x="406400" y="1786466"/>
          <a:ext cx="82804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496697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a:t>
            </a:r>
            <a:r>
              <a:rPr lang="en-US" i="1" dirty="0" smtClean="0"/>
              <a:t>Really </a:t>
            </a:r>
            <a:r>
              <a:rPr lang="en-US" dirty="0" smtClean="0"/>
              <a:t>work?</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781958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Styles</a:t>
            </a:r>
            <a:endParaRPr lang="en-US" dirty="0"/>
          </a:p>
        </p:txBody>
      </p:sp>
      <p:pic>
        <p:nvPicPr>
          <p:cNvPr id="4" name="Picture 3"/>
          <p:cNvPicPr>
            <a:picLocks noChangeAspect="1"/>
          </p:cNvPicPr>
          <p:nvPr/>
        </p:nvPicPr>
        <p:blipFill>
          <a:blip r:embed="rId2"/>
          <a:stretch>
            <a:fillRect/>
          </a:stretch>
        </p:blipFill>
        <p:spPr>
          <a:xfrm>
            <a:off x="457201" y="1481673"/>
            <a:ext cx="3606800" cy="2705100"/>
          </a:xfrm>
          <a:prstGeom prst="rect">
            <a:avLst/>
          </a:prstGeom>
        </p:spPr>
      </p:pic>
      <p:sp>
        <p:nvSpPr>
          <p:cNvPr id="5" name="TextBox 4"/>
          <p:cNvSpPr txBox="1"/>
          <p:nvPr/>
        </p:nvSpPr>
        <p:spPr>
          <a:xfrm>
            <a:off x="457200" y="4370574"/>
            <a:ext cx="3606801" cy="646331"/>
          </a:xfrm>
          <a:prstGeom prst="rect">
            <a:avLst/>
          </a:prstGeom>
          <a:noFill/>
        </p:spPr>
        <p:txBody>
          <a:bodyPr wrap="square" rtlCol="0">
            <a:spAutoFit/>
          </a:bodyPr>
          <a:lstStyle/>
          <a:p>
            <a:r>
              <a:rPr lang="en-US" dirty="0" smtClean="0"/>
              <a:t>“</a:t>
            </a:r>
            <a:r>
              <a:rPr lang="en-US" dirty="0"/>
              <a:t>Yes, my desk always look like this – no clutter</a:t>
            </a:r>
            <a:r>
              <a:rPr lang="en-US" dirty="0" smtClean="0"/>
              <a:t>.” - </a:t>
            </a:r>
            <a:r>
              <a:rPr lang="en-US" b="1" dirty="0" smtClean="0"/>
              <a:t>Mary</a:t>
            </a:r>
            <a:endParaRPr lang="en-US" b="1" dirty="0"/>
          </a:p>
        </p:txBody>
      </p:sp>
      <p:pic>
        <p:nvPicPr>
          <p:cNvPr id="6" name="Picture 5"/>
          <p:cNvPicPr>
            <a:picLocks noChangeAspect="1"/>
          </p:cNvPicPr>
          <p:nvPr/>
        </p:nvPicPr>
        <p:blipFill>
          <a:blip r:embed="rId3"/>
          <a:stretch>
            <a:fillRect/>
          </a:stretch>
        </p:blipFill>
        <p:spPr>
          <a:xfrm>
            <a:off x="4391381" y="618065"/>
            <a:ext cx="3939823" cy="2954867"/>
          </a:xfrm>
          <a:prstGeom prst="rect">
            <a:avLst/>
          </a:prstGeom>
        </p:spPr>
      </p:pic>
      <p:sp>
        <p:nvSpPr>
          <p:cNvPr id="7" name="TextBox 6"/>
          <p:cNvSpPr txBox="1"/>
          <p:nvPr/>
        </p:nvSpPr>
        <p:spPr>
          <a:xfrm>
            <a:off x="4306716" y="3657598"/>
            <a:ext cx="4583284" cy="2862323"/>
          </a:xfrm>
          <a:prstGeom prst="rect">
            <a:avLst/>
          </a:prstGeom>
          <a:noFill/>
        </p:spPr>
        <p:txBody>
          <a:bodyPr wrap="square" rtlCol="0">
            <a:spAutoFit/>
          </a:bodyPr>
          <a:lstStyle/>
          <a:p>
            <a:r>
              <a:rPr lang="en-US" b="1" dirty="0" smtClean="0"/>
              <a:t>Photo: </a:t>
            </a:r>
            <a:r>
              <a:rPr lang="en-US" b="1" dirty="0" err="1" smtClean="0"/>
              <a:t>Natarajan</a:t>
            </a:r>
            <a:endParaRPr lang="en-US" b="1" dirty="0" smtClean="0"/>
          </a:p>
          <a:p>
            <a:endParaRPr lang="en-US" dirty="0"/>
          </a:p>
          <a:p>
            <a:r>
              <a:rPr lang="en-US" b="1" dirty="0" smtClean="0"/>
              <a:t>Arthur:</a:t>
            </a:r>
            <a:r>
              <a:rPr lang="en-US" dirty="0" smtClean="0"/>
              <a:t> “</a:t>
            </a:r>
            <a:r>
              <a:rPr lang="en-US" dirty="0"/>
              <a:t>My desk is littered with a variety of things that aren't directly related to the task at hand, but are leftover from miscellaneous tasks in the past </a:t>
            </a:r>
            <a:r>
              <a:rPr lang="en-US" dirty="0" smtClean="0"/>
              <a:t>week…There </a:t>
            </a:r>
            <a:r>
              <a:rPr lang="en-US" dirty="0"/>
              <a:t>are also a few business cards from an event I went to over the weekend. On the right, there is a stack of random papers and mail that I haven't cleaned up yet</a:t>
            </a:r>
            <a:r>
              <a:rPr lang="en-US" dirty="0" smtClean="0"/>
              <a:t>.”</a:t>
            </a:r>
            <a:endParaRPr lang="en-US" dirty="0"/>
          </a:p>
        </p:txBody>
      </p:sp>
    </p:spTree>
    <p:extLst>
      <p:ext uri="{BB962C8B-B14F-4D97-AF65-F5344CB8AC3E}">
        <p14:creationId xmlns:p14="http://schemas.microsoft.com/office/powerpoint/2010/main" val="297935557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4431" y="829732"/>
            <a:ext cx="3848101" cy="5130801"/>
          </a:xfrm>
          <a:prstGeom prst="rect">
            <a:avLst/>
          </a:prstGeom>
        </p:spPr>
      </p:pic>
      <p:pic>
        <p:nvPicPr>
          <p:cNvPr id="3" name="Picture 2"/>
          <p:cNvPicPr>
            <a:picLocks noChangeAspect="1"/>
          </p:cNvPicPr>
          <p:nvPr/>
        </p:nvPicPr>
        <p:blipFill>
          <a:blip r:embed="rId4"/>
          <a:stretch>
            <a:fillRect/>
          </a:stretch>
        </p:blipFill>
        <p:spPr>
          <a:xfrm>
            <a:off x="4391374" y="829732"/>
            <a:ext cx="4515557" cy="3386668"/>
          </a:xfrm>
          <a:prstGeom prst="rect">
            <a:avLst/>
          </a:prstGeom>
        </p:spPr>
      </p:pic>
    </p:spTree>
    <p:extLst>
      <p:ext uri="{BB962C8B-B14F-4D97-AF65-F5344CB8AC3E}">
        <p14:creationId xmlns:p14="http://schemas.microsoft.com/office/powerpoint/2010/main" val="314483608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7867" y="156633"/>
            <a:ext cx="4927600" cy="3680301"/>
          </a:xfrm>
          <a:prstGeom prst="rect">
            <a:avLst/>
          </a:prstGeom>
        </p:spPr>
      </p:pic>
      <p:pic>
        <p:nvPicPr>
          <p:cNvPr id="3" name="Picture 2"/>
          <p:cNvPicPr>
            <a:picLocks noChangeAspect="1"/>
          </p:cNvPicPr>
          <p:nvPr/>
        </p:nvPicPr>
        <p:blipFill>
          <a:blip r:embed="rId4"/>
          <a:stretch>
            <a:fillRect/>
          </a:stretch>
        </p:blipFill>
        <p:spPr>
          <a:xfrm>
            <a:off x="4368799" y="3098800"/>
            <a:ext cx="4504267" cy="3378200"/>
          </a:xfrm>
          <a:prstGeom prst="rect">
            <a:avLst/>
          </a:prstGeom>
        </p:spPr>
      </p:pic>
      <p:sp>
        <p:nvSpPr>
          <p:cNvPr id="4" name="TextBox 3"/>
          <p:cNvSpPr txBox="1"/>
          <p:nvPr/>
        </p:nvSpPr>
        <p:spPr>
          <a:xfrm>
            <a:off x="1405466" y="4174923"/>
            <a:ext cx="1780255" cy="584776"/>
          </a:xfrm>
          <a:prstGeom prst="rect">
            <a:avLst/>
          </a:prstGeom>
          <a:noFill/>
        </p:spPr>
        <p:txBody>
          <a:bodyPr wrap="none" rtlCol="0">
            <a:spAutoFit/>
          </a:bodyPr>
          <a:lstStyle/>
          <a:p>
            <a:r>
              <a:rPr lang="en-US" sz="3200" b="1" dirty="0" smtClean="0"/>
              <a:t>Comfort</a:t>
            </a:r>
            <a:endParaRPr lang="en-US" sz="3200" b="1" dirty="0"/>
          </a:p>
        </p:txBody>
      </p:sp>
      <p:pic>
        <p:nvPicPr>
          <p:cNvPr id="5" name="Picture 4"/>
          <p:cNvPicPr>
            <a:picLocks noChangeAspect="1"/>
          </p:cNvPicPr>
          <p:nvPr/>
        </p:nvPicPr>
        <p:blipFill>
          <a:blip r:embed="rId5"/>
          <a:stretch>
            <a:fillRect/>
          </a:stretch>
        </p:blipFill>
        <p:spPr>
          <a:xfrm>
            <a:off x="5456767" y="156633"/>
            <a:ext cx="3416299" cy="2564061"/>
          </a:xfrm>
          <a:prstGeom prst="rect">
            <a:avLst/>
          </a:prstGeom>
        </p:spPr>
      </p:pic>
    </p:spTree>
    <p:extLst>
      <p:ext uri="{BB962C8B-B14F-4D97-AF65-F5344CB8AC3E}">
        <p14:creationId xmlns:p14="http://schemas.microsoft.com/office/powerpoint/2010/main" val="239375493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9337" y="156644"/>
            <a:ext cx="2861733" cy="2137356"/>
          </a:xfrm>
          <a:prstGeom prst="rect">
            <a:avLst/>
          </a:prstGeom>
        </p:spPr>
      </p:pic>
      <p:pic>
        <p:nvPicPr>
          <p:cNvPr id="3" name="Picture 2"/>
          <p:cNvPicPr>
            <a:picLocks noChangeAspect="1"/>
          </p:cNvPicPr>
          <p:nvPr/>
        </p:nvPicPr>
        <p:blipFill>
          <a:blip r:embed="rId4"/>
          <a:stretch>
            <a:fillRect/>
          </a:stretch>
        </p:blipFill>
        <p:spPr>
          <a:xfrm>
            <a:off x="3166540" y="156643"/>
            <a:ext cx="2849810" cy="2137357"/>
          </a:xfrm>
          <a:prstGeom prst="rect">
            <a:avLst/>
          </a:prstGeom>
        </p:spPr>
      </p:pic>
      <p:pic>
        <p:nvPicPr>
          <p:cNvPr id="4" name="Picture 3"/>
          <p:cNvPicPr>
            <a:picLocks noChangeAspect="1"/>
          </p:cNvPicPr>
          <p:nvPr/>
        </p:nvPicPr>
        <p:blipFill>
          <a:blip r:embed="rId5"/>
          <a:stretch>
            <a:fillRect/>
          </a:stretch>
        </p:blipFill>
        <p:spPr>
          <a:xfrm>
            <a:off x="6146806" y="156644"/>
            <a:ext cx="2861733" cy="2146300"/>
          </a:xfrm>
          <a:prstGeom prst="rect">
            <a:avLst/>
          </a:prstGeom>
        </p:spPr>
      </p:pic>
      <p:pic>
        <p:nvPicPr>
          <p:cNvPr id="5" name="Picture 4"/>
          <p:cNvPicPr>
            <a:picLocks noChangeAspect="1"/>
          </p:cNvPicPr>
          <p:nvPr/>
        </p:nvPicPr>
        <p:blipFill>
          <a:blip r:embed="rId6"/>
          <a:stretch>
            <a:fillRect/>
          </a:stretch>
        </p:blipFill>
        <p:spPr>
          <a:xfrm>
            <a:off x="169337" y="2353748"/>
            <a:ext cx="2861733" cy="2146300"/>
          </a:xfrm>
          <a:prstGeom prst="rect">
            <a:avLst/>
          </a:prstGeom>
        </p:spPr>
      </p:pic>
      <p:pic>
        <p:nvPicPr>
          <p:cNvPr id="6" name="Picture 5"/>
          <p:cNvPicPr>
            <a:picLocks noChangeAspect="1"/>
          </p:cNvPicPr>
          <p:nvPr/>
        </p:nvPicPr>
        <p:blipFill>
          <a:blip r:embed="rId7"/>
          <a:stretch>
            <a:fillRect/>
          </a:stretch>
        </p:blipFill>
        <p:spPr>
          <a:xfrm>
            <a:off x="181260" y="4584713"/>
            <a:ext cx="2849810" cy="2137358"/>
          </a:xfrm>
          <a:prstGeom prst="rect">
            <a:avLst/>
          </a:prstGeom>
        </p:spPr>
      </p:pic>
      <p:pic>
        <p:nvPicPr>
          <p:cNvPr id="7" name="Picture 6"/>
          <p:cNvPicPr>
            <a:picLocks noChangeAspect="1"/>
          </p:cNvPicPr>
          <p:nvPr/>
        </p:nvPicPr>
        <p:blipFill>
          <a:blip r:embed="rId8"/>
          <a:stretch>
            <a:fillRect/>
          </a:stretch>
        </p:blipFill>
        <p:spPr>
          <a:xfrm>
            <a:off x="6146807" y="2438413"/>
            <a:ext cx="2861732" cy="2146300"/>
          </a:xfrm>
          <a:prstGeom prst="rect">
            <a:avLst/>
          </a:prstGeom>
        </p:spPr>
      </p:pic>
      <p:pic>
        <p:nvPicPr>
          <p:cNvPr id="8" name="Picture 7"/>
          <p:cNvPicPr>
            <a:picLocks noChangeAspect="1"/>
          </p:cNvPicPr>
          <p:nvPr/>
        </p:nvPicPr>
        <p:blipFill>
          <a:blip r:embed="rId9"/>
          <a:stretch>
            <a:fillRect/>
          </a:stretch>
        </p:blipFill>
        <p:spPr>
          <a:xfrm>
            <a:off x="3169328" y="2438413"/>
            <a:ext cx="2847022" cy="4267200"/>
          </a:xfrm>
          <a:prstGeom prst="rect">
            <a:avLst/>
          </a:prstGeom>
        </p:spPr>
      </p:pic>
      <p:pic>
        <p:nvPicPr>
          <p:cNvPr id="9" name="Picture 8"/>
          <p:cNvPicPr>
            <a:picLocks noChangeAspect="1"/>
          </p:cNvPicPr>
          <p:nvPr/>
        </p:nvPicPr>
        <p:blipFill rotWithShape="1">
          <a:blip r:embed="rId10"/>
          <a:srcRect b="6233"/>
          <a:stretch/>
        </p:blipFill>
        <p:spPr>
          <a:xfrm>
            <a:off x="6146807" y="4701476"/>
            <a:ext cx="2861732" cy="2004137"/>
          </a:xfrm>
          <a:prstGeom prst="rect">
            <a:avLst/>
          </a:prstGeom>
        </p:spPr>
      </p:pic>
    </p:spTree>
    <p:extLst>
      <p:ext uri="{BB962C8B-B14F-4D97-AF65-F5344CB8AC3E}">
        <p14:creationId xmlns:p14="http://schemas.microsoft.com/office/powerpoint/2010/main" val="218925478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4629" t="21658" r="37037" b="25971"/>
          <a:stretch/>
        </p:blipFill>
        <p:spPr>
          <a:xfrm>
            <a:off x="287865" y="618065"/>
            <a:ext cx="4419601" cy="2692401"/>
          </a:xfrm>
          <a:prstGeom prst="rect">
            <a:avLst/>
          </a:prstGeom>
        </p:spPr>
      </p:pic>
      <p:pic>
        <p:nvPicPr>
          <p:cNvPr id="4" name="Picture 3"/>
          <p:cNvPicPr>
            <a:picLocks noChangeAspect="1"/>
          </p:cNvPicPr>
          <p:nvPr/>
        </p:nvPicPr>
        <p:blipFill>
          <a:blip r:embed="rId4"/>
          <a:stretch>
            <a:fillRect/>
          </a:stretch>
        </p:blipFill>
        <p:spPr>
          <a:xfrm>
            <a:off x="829733" y="3611454"/>
            <a:ext cx="3691467" cy="2768600"/>
          </a:xfrm>
          <a:prstGeom prst="rect">
            <a:avLst/>
          </a:prstGeom>
        </p:spPr>
      </p:pic>
      <p:sp>
        <p:nvSpPr>
          <p:cNvPr id="5" name="TextBox 4"/>
          <p:cNvSpPr txBox="1"/>
          <p:nvPr/>
        </p:nvSpPr>
        <p:spPr>
          <a:xfrm>
            <a:off x="5283200" y="3954790"/>
            <a:ext cx="2792151" cy="1384995"/>
          </a:xfrm>
          <a:prstGeom prst="rect">
            <a:avLst/>
          </a:prstGeom>
          <a:noFill/>
        </p:spPr>
        <p:txBody>
          <a:bodyPr wrap="none" rtlCol="0">
            <a:spAutoFit/>
          </a:bodyPr>
          <a:lstStyle/>
          <a:p>
            <a:r>
              <a:rPr lang="en-US" sz="2800" b="1" dirty="0" smtClean="0"/>
              <a:t>Collaboration, </a:t>
            </a:r>
          </a:p>
          <a:p>
            <a:r>
              <a:rPr lang="en-US" sz="2800" b="1" dirty="0" smtClean="0"/>
              <a:t>Visual Creation </a:t>
            </a:r>
            <a:br>
              <a:rPr lang="en-US" sz="2800" b="1" dirty="0" smtClean="0"/>
            </a:br>
            <a:r>
              <a:rPr lang="en-US" sz="2800" b="1" dirty="0" smtClean="0"/>
              <a:t>Work</a:t>
            </a:r>
            <a:endParaRPr lang="en-US" sz="2800" b="1" dirty="0"/>
          </a:p>
        </p:txBody>
      </p:sp>
      <p:pic>
        <p:nvPicPr>
          <p:cNvPr id="6" name="Picture 5"/>
          <p:cNvPicPr>
            <a:picLocks noChangeAspect="1"/>
          </p:cNvPicPr>
          <p:nvPr/>
        </p:nvPicPr>
        <p:blipFill>
          <a:blip r:embed="rId5"/>
          <a:stretch>
            <a:fillRect/>
          </a:stretch>
        </p:blipFill>
        <p:spPr>
          <a:xfrm>
            <a:off x="4905070" y="685797"/>
            <a:ext cx="3917197" cy="2925657"/>
          </a:xfrm>
          <a:prstGeom prst="rect">
            <a:avLst/>
          </a:prstGeom>
        </p:spPr>
      </p:pic>
    </p:spTree>
    <p:extLst>
      <p:ext uri="{BB962C8B-B14F-4D97-AF65-F5344CB8AC3E}">
        <p14:creationId xmlns:p14="http://schemas.microsoft.com/office/powerpoint/2010/main" val="390305555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26533" y="772232"/>
            <a:ext cx="3725334" cy="4967112"/>
          </a:xfrm>
          <a:prstGeom prst="rect">
            <a:avLst/>
          </a:prstGeom>
        </p:spPr>
      </p:pic>
      <p:pic>
        <p:nvPicPr>
          <p:cNvPr id="8" name="Picture 7"/>
          <p:cNvPicPr>
            <a:picLocks noChangeAspect="1"/>
          </p:cNvPicPr>
          <p:nvPr/>
        </p:nvPicPr>
        <p:blipFill>
          <a:blip r:embed="rId4"/>
          <a:stretch>
            <a:fillRect/>
          </a:stretch>
        </p:blipFill>
        <p:spPr>
          <a:xfrm>
            <a:off x="4574790" y="516466"/>
            <a:ext cx="3959612" cy="2969709"/>
          </a:xfrm>
          <a:prstGeom prst="rect">
            <a:avLst/>
          </a:prstGeom>
        </p:spPr>
      </p:pic>
      <p:pic>
        <p:nvPicPr>
          <p:cNvPr id="2" name="Picture 1"/>
          <p:cNvPicPr>
            <a:picLocks noChangeAspect="1"/>
          </p:cNvPicPr>
          <p:nvPr/>
        </p:nvPicPr>
        <p:blipFill>
          <a:blip r:embed="rId5"/>
          <a:stretch>
            <a:fillRect/>
          </a:stretch>
        </p:blipFill>
        <p:spPr>
          <a:xfrm>
            <a:off x="4574789" y="3640667"/>
            <a:ext cx="3959613" cy="2957336"/>
          </a:xfrm>
          <a:prstGeom prst="rect">
            <a:avLst/>
          </a:prstGeom>
        </p:spPr>
      </p:pic>
      <p:sp>
        <p:nvSpPr>
          <p:cNvPr id="3" name="TextBox 2"/>
          <p:cNvSpPr txBox="1"/>
          <p:nvPr/>
        </p:nvSpPr>
        <p:spPr>
          <a:xfrm>
            <a:off x="1270000" y="6003723"/>
            <a:ext cx="2557110" cy="523220"/>
          </a:xfrm>
          <a:prstGeom prst="rect">
            <a:avLst/>
          </a:prstGeom>
          <a:noFill/>
        </p:spPr>
        <p:txBody>
          <a:bodyPr wrap="none" rtlCol="0">
            <a:spAutoFit/>
          </a:bodyPr>
          <a:lstStyle/>
          <a:p>
            <a:r>
              <a:rPr lang="en-US" sz="2800" b="1" dirty="0" smtClean="0"/>
              <a:t>Memory Work</a:t>
            </a:r>
            <a:endParaRPr lang="en-US" sz="2800" b="1" dirty="0"/>
          </a:p>
        </p:txBody>
      </p:sp>
    </p:spTree>
    <p:extLst>
      <p:ext uri="{BB962C8B-B14F-4D97-AF65-F5344CB8AC3E}">
        <p14:creationId xmlns:p14="http://schemas.microsoft.com/office/powerpoint/2010/main" val="777141562"/>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11583</TotalTime>
  <Words>503</Words>
  <Application>Microsoft Macintosh PowerPoint</Application>
  <PresentationFormat>On-screen Show (4:3)</PresentationFormat>
  <Paragraphs>68</Paragraphs>
  <Slides>11</Slides>
  <Notes>10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Clarity</vt:lpstr>
      <vt:lpstr>Session 15</vt:lpstr>
      <vt:lpstr>Work: macro to micro focus</vt:lpstr>
      <vt:lpstr>How do we Really work?</vt:lpstr>
      <vt:lpstr>Work Styles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UC-Berkeley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Jenna Burrell</dc:creator>
  <cp:lastModifiedBy>Jenna Burrell</cp:lastModifiedBy>
  <cp:revision>336</cp:revision>
  <dcterms:created xsi:type="dcterms:W3CDTF">2012-01-13T20:16:03Z</dcterms:created>
  <dcterms:modified xsi:type="dcterms:W3CDTF">2012-03-07T17:35:21Z</dcterms:modified>
</cp:coreProperties>
</file>