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56" r:id="rId2"/>
    <p:sldId id="299" r:id="rId3"/>
    <p:sldId id="311" r:id="rId4"/>
    <p:sldId id="322" r:id="rId5"/>
    <p:sldId id="323" r:id="rId6"/>
    <p:sldId id="309" r:id="rId7"/>
    <p:sldId id="310" r:id="rId8"/>
    <p:sldId id="324" r:id="rId9"/>
    <p:sldId id="318" r:id="rId10"/>
    <p:sldId id="301" r:id="rId11"/>
    <p:sldId id="327" r:id="rId12"/>
    <p:sldId id="326" r:id="rId13"/>
    <p:sldId id="325" r:id="rId14"/>
    <p:sldId id="304" r:id="rId15"/>
    <p:sldId id="329" r:id="rId16"/>
    <p:sldId id="306" r:id="rId17"/>
    <p:sldId id="308" r:id="rId18"/>
    <p:sldId id="307" r:id="rId19"/>
    <p:sldId id="312" r:id="rId20"/>
    <p:sldId id="328"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196" autoAdjust="0"/>
  </p:normalViewPr>
  <p:slideViewPr>
    <p:cSldViewPr snapToGrid="0" snapToObjects="1">
      <p:cViewPr>
        <p:scale>
          <a:sx n="75" d="100"/>
          <a:sy n="75" d="100"/>
        </p:scale>
        <p:origin x="-448"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2/23/12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dirty="0" smtClean="0"/>
              <a:t>Extensive use of unaltered</a:t>
            </a:r>
            <a:r>
              <a:rPr lang="en-GB" sz="1200" b="0" baseline="0" dirty="0" smtClean="0"/>
              <a:t> data</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baseline="0" dirty="0" smtClean="0"/>
              <a:t>Interpretation and meaning (wink vs. blink)</a:t>
            </a:r>
            <a:endParaRPr lang="en-GB" sz="1200" b="0" dirty="0" smtClean="0"/>
          </a:p>
        </p:txBody>
      </p:sp>
      <p:sp>
        <p:nvSpPr>
          <p:cNvPr id="4" name="Slide Number Placeholder 3"/>
          <p:cNvSpPr>
            <a:spLocks noGrp="1"/>
          </p:cNvSpPr>
          <p:nvPr>
            <p:ph type="sldNum" sz="quarter" idx="10"/>
          </p:nvPr>
        </p:nvSpPr>
        <p:spPr/>
        <p:txBody>
          <a:bodyPr/>
          <a:lstStyle/>
          <a:p>
            <a:fld id="{16461F8D-1D89-4130-97CD-1C74D237205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D605B272-EEF6-4516-B797-CC0200179485}" type="slidenum">
              <a:rPr lang="en-US"/>
              <a:pPr/>
              <a:t>12</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584E2AAB-2996-492A-A0B3-F04D529956E2}"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a:buFontTx/>
              <a:buChar char="-"/>
            </a:pP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On t</a:t>
            </a:r>
            <a:r>
              <a:rPr lang="en-US" baseline="0" dirty="0" smtClean="0">
                <a:latin typeface="Calibri" charset="0"/>
              </a:rPr>
              <a:t>he qualitative side:</a:t>
            </a:r>
          </a:p>
          <a:p>
            <a:pPr marL="171450" indent="-171450">
              <a:buFontTx/>
              <a:buChar char="-"/>
            </a:pPr>
            <a:r>
              <a:rPr lang="en-US" baseline="0" dirty="0" smtClean="0">
                <a:latin typeface="Calibri" charset="0"/>
              </a:rPr>
              <a:t>Embraces complexity, contradiction – goes along with precision</a:t>
            </a:r>
          </a:p>
          <a:p>
            <a:pPr marL="0" indent="0">
              <a:buFontTx/>
              <a:buNone/>
            </a:pPr>
            <a:endParaRPr lang="en-US" dirty="0" smtClean="0">
              <a:latin typeface="Calibri" charset="0"/>
            </a:endParaRPr>
          </a:p>
          <a:p>
            <a:pPr marL="0" indent="0">
              <a:buFontTx/>
              <a:buNone/>
            </a:pPr>
            <a:endParaRPr lang="en-US" dirty="0" smtClean="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F30D9BAB-48FB-3543-B197-0FCB1AAC5269}" type="slidenum">
              <a:rPr lang="en-US">
                <a:latin typeface="Calibri" charset="0"/>
              </a:rPr>
              <a:pPr eaLnBrk="1" hangingPunct="1"/>
              <a:t>14</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sz="2000" dirty="0" smtClean="0"/>
              <a:t>What defines a relevant social group is a </a:t>
            </a:r>
            <a:r>
              <a:rPr lang="en-US" sz="2000" b="1" dirty="0" smtClean="0"/>
              <a:t>shared interpretation of a technology </a:t>
            </a:r>
            <a:r>
              <a:rPr lang="en-US" sz="2000" dirty="0" smtClean="0"/>
              <a:t>(not automatically the case that users = one relevant social group and non-users = another relevant social group)</a:t>
            </a:r>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2510145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baseline="0" dirty="0" smtClean="0"/>
              <a:t>Population generalizability is but one way of talking about and thinking about generalizability.  We can also think about generalizing to theory.  Abstractions can be drawn from small samples, from the atypical to build, refine or critique theory.</a:t>
            </a:r>
          </a:p>
          <a:p>
            <a:pPr marL="0" indent="0">
              <a:buNone/>
            </a:pPr>
            <a:endParaRPr lang="en-US" b="0" baseline="0" dirty="0" smtClean="0"/>
          </a:p>
          <a:p>
            <a:pPr marL="0" indent="0">
              <a:buNone/>
            </a:pPr>
            <a:r>
              <a:rPr lang="en-US" b="0" baseline="0" dirty="0" smtClean="0"/>
              <a:t>Some research is about identifying what is typical, some research is not.</a:t>
            </a:r>
          </a:p>
          <a:p>
            <a:pPr marL="0" indent="0">
              <a:buNone/>
            </a:pPr>
            <a:endParaRPr lang="en-US" b="0" baseline="0" dirty="0" smtClean="0"/>
          </a:p>
          <a:p>
            <a:pPr marL="0" indent="0">
              <a:buNone/>
            </a:pPr>
            <a:r>
              <a:rPr lang="en-US" b="0" baseline="0" dirty="0" smtClean="0"/>
              <a:t>Interview transcripts, ethnographic field notes </a:t>
            </a:r>
            <a:r>
              <a:rPr lang="en-US" b="1" baseline="0" dirty="0" smtClean="0"/>
              <a:t>are data</a:t>
            </a:r>
            <a:r>
              <a:rPr lang="en-US" b="0" baseline="0" dirty="0" smtClean="0"/>
              <a:t>.  Data does not equal numbers.</a:t>
            </a:r>
          </a:p>
          <a:p>
            <a:pPr marL="0" indent="0">
              <a:buNone/>
            </a:pPr>
            <a:endParaRPr lang="en-US" b="0" baseline="0" dirty="0" smtClean="0"/>
          </a:p>
          <a:p>
            <a:pPr marL="0" indent="0">
              <a:buNone/>
            </a:pPr>
            <a:r>
              <a:rPr lang="en-US" b="0" baseline="0" dirty="0" smtClean="0"/>
              <a:t>Lacks rigor?  How are we defining rigor?</a:t>
            </a:r>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should evaluate qualitative research by criteria that match with these points of emphasis these priorities.</a:t>
            </a:r>
          </a:p>
          <a:p>
            <a:r>
              <a:rPr lang="en-US" baseline="0" dirty="0" smtClean="0"/>
              <a:t>Not hold it </a:t>
            </a:r>
            <a:r>
              <a:rPr lang="en-US" baseline="0" dirty="0" smtClean="0"/>
              <a:t>to criteria from other research traditions.</a:t>
            </a:r>
          </a:p>
          <a:p>
            <a:r>
              <a:rPr lang="en-US" baseline="0" dirty="0" smtClean="0"/>
              <a:t>So let’s talk about these </a:t>
            </a:r>
            <a:r>
              <a:rPr lang="en-US" baseline="0" dirty="0" smtClean="0"/>
              <a:t>priorities, what they demand, </a:t>
            </a:r>
            <a:r>
              <a:rPr lang="en-US" baseline="0" dirty="0" smtClean="0"/>
              <a:t>and </a:t>
            </a:r>
            <a:r>
              <a:rPr lang="en-US" baseline="0" dirty="0" smtClean="0"/>
              <a:t>what </a:t>
            </a:r>
            <a:r>
              <a:rPr lang="en-US" baseline="0" dirty="0" smtClean="0"/>
              <a:t>trade-offs </a:t>
            </a:r>
            <a:r>
              <a:rPr lang="en-US" baseline="0" dirty="0" smtClean="0"/>
              <a:t>are </a:t>
            </a:r>
            <a:r>
              <a:rPr lang="en-US" baseline="0" dirty="0" smtClean="0"/>
              <a:t>involved.</a:t>
            </a:r>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4</a:t>
            </a:fld>
            <a:endParaRPr lang="en-US"/>
          </a:p>
        </p:txBody>
      </p:sp>
    </p:spTree>
    <p:extLst>
      <p:ext uri="{BB962C8B-B14F-4D97-AF65-F5344CB8AC3E}">
        <p14:creationId xmlns:p14="http://schemas.microsoft.com/office/powerpoint/2010/main" val="670284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rPr>
              <a:t>If we strip it all down, this is one of the ways </a:t>
            </a:r>
            <a:r>
              <a:rPr lang="en-US" dirty="0" smtClean="0">
                <a:ea typeface="ＭＳ Ｐゴシック" charset="0"/>
              </a:rPr>
              <a:t>in terms</a:t>
            </a:r>
            <a:r>
              <a:rPr lang="en-US" baseline="0" dirty="0" smtClean="0">
                <a:ea typeface="ＭＳ Ｐゴシック" charset="0"/>
              </a:rPr>
              <a:t> of an orderly sequence - </a:t>
            </a:r>
            <a:r>
              <a:rPr lang="en-US" dirty="0" smtClean="0">
                <a:ea typeface="ＭＳ Ｐゴシック" charset="0"/>
              </a:rPr>
              <a:t>we </a:t>
            </a:r>
            <a:r>
              <a:rPr lang="en-US" dirty="0">
                <a:ea typeface="ＭＳ Ｐゴシック" charset="0"/>
              </a:rPr>
              <a:t>are taught (and teach others) to do user research in the traditional, positivist framework.</a:t>
            </a:r>
          </a:p>
          <a:p>
            <a:endParaRPr lang="en-US" dirty="0">
              <a:ea typeface="ＭＳ Ｐゴシック" charset="0"/>
            </a:endParaRPr>
          </a:p>
          <a:p>
            <a:r>
              <a:rPr lang="en-US" dirty="0">
                <a:ea typeface="ＭＳ Ｐゴシック" charset="0"/>
              </a:rPr>
              <a:t>The reality should not prevent us from having a logic to our work, especially when we formulate our HYPOTHESES</a:t>
            </a:r>
            <a:r>
              <a:rPr lang="en-US" dirty="0" smtClean="0">
                <a:ea typeface="ＭＳ Ｐゴシック" charset="0"/>
              </a:rPr>
              <a:t>.</a:t>
            </a:r>
          </a:p>
          <a:p>
            <a:endParaRPr lang="en-US" dirty="0" smtClean="0">
              <a:ea typeface="ＭＳ Ｐゴシック" charset="0"/>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BA23E9BB-16CF-EF4C-B300-814448EBC1AA}" type="slidenum">
              <a:rPr lang="en-US"/>
              <a:pPr eaLnBrk="1" hangingPunct="1"/>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baseline="0" dirty="0" smtClean="0">
                <a:latin typeface="Calibri" charset="0"/>
              </a:rPr>
              <a:t>Quantitative is less sequential, linear, and orderly than one might presume.</a:t>
            </a:r>
          </a:p>
        </p:txBody>
      </p:sp>
      <p:sp>
        <p:nvSpPr>
          <p:cNvPr id="286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4D795454-27DC-E84F-83FE-02CEB8229CD5}" type="slidenum">
              <a:rPr lang="en-US">
                <a:latin typeface="Calibri" charset="0"/>
              </a:rPr>
              <a:pPr eaLnBrk="1" hangingPunct="1"/>
              <a:t>7</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2595407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ethnography (simplest, clearest definition) – </a:t>
            </a:r>
            <a:r>
              <a:rPr lang="en-US" sz="1200" i="1" kern="1200" dirty="0" smtClean="0">
                <a:solidFill>
                  <a:schemeClr val="tx1"/>
                </a:solidFill>
                <a:effectLst/>
                <a:latin typeface="+mn-lt"/>
                <a:ea typeface="+mn-ea"/>
                <a:cs typeface="+mn-cs"/>
              </a:rPr>
              <a:t>is the study of culture through the researcher’s immersion in that culture for a lengthy period of time</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ethno [nation] + </a:t>
            </a:r>
            <a:r>
              <a:rPr lang="en-US" sz="1200" kern="1200" dirty="0" err="1" smtClean="0">
                <a:solidFill>
                  <a:schemeClr val="tx1"/>
                </a:solidFill>
                <a:effectLst/>
                <a:latin typeface="+mn-lt"/>
                <a:ea typeface="+mn-ea"/>
                <a:cs typeface="+mn-cs"/>
              </a:rPr>
              <a:t>graphy</a:t>
            </a:r>
            <a:r>
              <a:rPr lang="en-US" sz="1200" kern="1200" dirty="0" smtClean="0">
                <a:solidFill>
                  <a:schemeClr val="tx1"/>
                </a:solidFill>
                <a:effectLst/>
                <a:latin typeface="+mn-lt"/>
                <a:ea typeface="+mn-ea"/>
                <a:cs typeface="+mn-cs"/>
              </a:rPr>
              <a:t> [writing] – writing a nation – does that illuminate the matter a bit?  Maybe a little bit.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nation = </a:t>
            </a:r>
            <a:r>
              <a:rPr lang="en-US" sz="1200" kern="1200" dirty="0" err="1" smtClean="0">
                <a:solidFill>
                  <a:schemeClr val="tx1"/>
                </a:solidFill>
                <a:effectLst/>
                <a:latin typeface="+mn-lt"/>
                <a:ea typeface="+mn-ea"/>
                <a:cs typeface="+mn-cs"/>
              </a:rPr>
              <a:t>defn</a:t>
            </a:r>
            <a:r>
              <a:rPr lang="en-US" sz="1200" kern="1200" dirty="0" smtClean="0">
                <a:solidFill>
                  <a:schemeClr val="tx1"/>
                </a:solidFill>
                <a:effectLst/>
                <a:latin typeface="+mn-lt"/>
                <a:ea typeface="+mn-ea"/>
                <a:cs typeface="+mn-cs"/>
              </a:rPr>
              <a:t> 4 from the OED - “</a:t>
            </a:r>
            <a:r>
              <a:rPr lang="en-US" sz="1200" i="1" kern="1200" dirty="0" smtClean="0">
                <a:solidFill>
                  <a:schemeClr val="tx1"/>
                </a:solidFill>
                <a:effectLst/>
                <a:latin typeface="+mn-lt"/>
                <a:ea typeface="+mn-ea"/>
                <a:cs typeface="+mn-cs"/>
              </a:rPr>
              <a:t>an aggregation of persons of the same ethnic family, often speaking the same language or cognate languages.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Writing (description</a:t>
            </a:r>
            <a:r>
              <a:rPr lang="en-US" sz="1200" kern="1200" baseline="0" dirty="0" smtClean="0">
                <a:solidFill>
                  <a:schemeClr val="tx1"/>
                </a:solidFill>
                <a:effectLst/>
                <a:latin typeface="+mn-lt"/>
                <a:ea typeface="+mn-ea"/>
                <a:cs typeface="+mn-cs"/>
              </a:rPr>
              <a:t> and argument)</a:t>
            </a:r>
            <a:r>
              <a:rPr lang="en-US" sz="1200" kern="1200" dirty="0" smtClean="0">
                <a:solidFill>
                  <a:schemeClr val="tx1"/>
                </a:solidFill>
                <a:effectLst/>
                <a:latin typeface="+mn-lt"/>
                <a:ea typeface="+mn-ea"/>
                <a:cs typeface="+mn-cs"/>
              </a:rPr>
              <a:t> as a critical aspect (not just the transparent recording of findings).</a:t>
            </a:r>
          </a:p>
          <a:p>
            <a:endParaRPr lang="en-US" dirty="0" smtClean="0"/>
          </a:p>
          <a:p>
            <a:r>
              <a:rPr lang="en-US" dirty="0" smtClean="0"/>
              <a:t>If</a:t>
            </a:r>
            <a:r>
              <a:rPr lang="en-US" baseline="0" dirty="0" smtClean="0"/>
              <a:t> you are doing naturalistic observation are you doing ethnography?  Not necessarily, </a:t>
            </a:r>
            <a:r>
              <a:rPr lang="en-US" b="1" baseline="0" dirty="0" smtClean="0"/>
              <a:t>but some observation and immersion is necessary but not sufficient.</a:t>
            </a:r>
            <a:endParaRPr lang="en-US" b="1" dirty="0" smtClean="0"/>
          </a:p>
        </p:txBody>
      </p:sp>
      <p:sp>
        <p:nvSpPr>
          <p:cNvPr id="4" name="Slide Number Placeholder 3"/>
          <p:cNvSpPr>
            <a:spLocks noGrp="1"/>
          </p:cNvSpPr>
          <p:nvPr>
            <p:ph type="sldNum" sz="quarter" idx="10"/>
          </p:nvPr>
        </p:nvSpPr>
        <p:spPr/>
        <p:txBody>
          <a:bodyPr/>
          <a:lstStyle/>
          <a:p>
            <a:fld id="{16461F8D-1D89-4130-97CD-1C74D237205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GB" b="1" dirty="0">
              <a:latin typeface="Calibri" charset="0"/>
            </a:endParaRPr>
          </a:p>
        </p:txBody>
      </p:sp>
      <p:sp>
        <p:nvSpPr>
          <p:cNvPr id="4" name="Slide Number Placeholder 3"/>
          <p:cNvSpPr>
            <a:spLocks noGrp="1"/>
          </p:cNvSpPr>
          <p:nvPr>
            <p:ph type="sldNum" sz="quarter" idx="5"/>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0C5AF5C-3A94-5E44-A7D0-10D2A44AE811}" type="slidenum">
              <a:rPr lang="en-US">
                <a:latin typeface="Calibri" charset="0"/>
              </a:rPr>
              <a:pPr eaLnBrk="1" hangingPunct="1"/>
              <a:t>10</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2/23/12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2/23/12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2/23/12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2/23/12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2/23/12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2/23/12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4.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12</a:t>
            </a:r>
            <a:endParaRPr lang="en-US" dirty="0"/>
          </a:p>
        </p:txBody>
      </p:sp>
      <p:sp>
        <p:nvSpPr>
          <p:cNvPr id="3" name="Subtitle 2"/>
          <p:cNvSpPr>
            <a:spLocks noGrp="1"/>
          </p:cNvSpPr>
          <p:nvPr>
            <p:ph type="subTitle" idx="1"/>
          </p:nvPr>
        </p:nvSpPr>
        <p:spPr>
          <a:xfrm>
            <a:off x="685800" y="3505200"/>
            <a:ext cx="7848600" cy="1752600"/>
          </a:xfrm>
        </p:spPr>
        <p:txBody>
          <a:bodyPr>
            <a:normAutofit lnSpcReduction="10000"/>
          </a:bodyPr>
          <a:lstStyle/>
          <a:p>
            <a:pPr marL="457200" indent="-457200">
              <a:buAutoNum type="arabicParenBoth"/>
            </a:pPr>
            <a:r>
              <a:rPr lang="en-US" dirty="0" smtClean="0"/>
              <a:t>Qualitative Research: Priorities, Process, Rigor</a:t>
            </a:r>
          </a:p>
          <a:p>
            <a:pPr marL="457200" indent="-457200">
              <a:buFont typeface="Arial" pitchFamily="34" charset="0"/>
              <a:buAutoNum type="arabicParenBoth"/>
            </a:pPr>
            <a:r>
              <a:rPr lang="en-US" dirty="0" smtClean="0"/>
              <a:t>What is Ethnography?</a:t>
            </a:r>
          </a:p>
          <a:p>
            <a:pPr marL="457200" indent="-457200">
              <a:buFont typeface="Arial" pitchFamily="34" charset="0"/>
              <a:buAutoNum type="arabicParenBoth"/>
            </a:pPr>
            <a:r>
              <a:rPr lang="en-US" dirty="0" smtClean="0"/>
              <a:t>Assignment 1 – looking back</a:t>
            </a:r>
          </a:p>
          <a:p>
            <a:pPr marL="457200" indent="-457200">
              <a:buFont typeface="Arial" pitchFamily="34" charset="0"/>
              <a:buAutoNum type="arabicParenBoth"/>
            </a:pPr>
            <a:r>
              <a:rPr lang="en-US" dirty="0" smtClean="0"/>
              <a:t>Assignment 2 – looking forward</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normAutofit/>
          </a:bodyPr>
          <a:lstStyle/>
          <a:p>
            <a:r>
              <a:rPr lang="en-US" sz="4100">
                <a:latin typeface="Franklin Gothic Book" charset="0"/>
              </a:rPr>
              <a:t>Ethnography – characterized by…</a:t>
            </a:r>
          </a:p>
        </p:txBody>
      </p:sp>
      <p:sp>
        <p:nvSpPr>
          <p:cNvPr id="11267" name="Rectangle 3"/>
          <p:cNvSpPr txBox="1">
            <a:spLocks noChangeArrowheads="1"/>
          </p:cNvSpPr>
          <p:nvPr/>
        </p:nvSpPr>
        <p:spPr bwMode="auto">
          <a:xfrm>
            <a:off x="684213" y="1619250"/>
            <a:ext cx="792003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65113" indent="-273050"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ct val="90000"/>
              </a:lnSpc>
              <a:spcBef>
                <a:spcPct val="20000"/>
              </a:spcBef>
              <a:buClr>
                <a:schemeClr val="accent1"/>
              </a:buClr>
              <a:buSzPct val="90000"/>
              <a:buFont typeface="Wingdings 2" charset="0"/>
              <a:buChar char=""/>
            </a:pPr>
            <a:r>
              <a:rPr lang="en-GB" sz="3200" b="1"/>
              <a:t>subject:</a:t>
            </a:r>
            <a:r>
              <a:rPr lang="en-GB" sz="3200"/>
              <a:t> the </a:t>
            </a:r>
            <a:r>
              <a:rPr lang="en-GB" sz="3200" i="1"/>
              <a:t>holistic</a:t>
            </a:r>
            <a:r>
              <a:rPr lang="en-GB" sz="3200"/>
              <a:t> study of people, culture, societies, social relations, social processes, behaviour </a:t>
            </a:r>
            <a:r>
              <a:rPr lang="en-GB" sz="3200" i="1"/>
              <a:t>in situ</a:t>
            </a:r>
          </a:p>
          <a:p>
            <a:pPr eaLnBrk="1" hangingPunct="1">
              <a:lnSpc>
                <a:spcPct val="90000"/>
              </a:lnSpc>
              <a:spcBef>
                <a:spcPct val="20000"/>
              </a:spcBef>
              <a:buClr>
                <a:schemeClr val="accent1"/>
              </a:buClr>
              <a:buSzPct val="90000"/>
              <a:buFont typeface="Wingdings 2" charset="0"/>
              <a:buChar char=""/>
            </a:pPr>
            <a:r>
              <a:rPr lang="en-GB" sz="3200" b="1"/>
              <a:t>method:</a:t>
            </a:r>
            <a:r>
              <a:rPr lang="en-GB" sz="3200"/>
              <a:t> some component of participant-observation</a:t>
            </a:r>
          </a:p>
          <a:p>
            <a:pPr eaLnBrk="1" hangingPunct="1">
              <a:lnSpc>
                <a:spcPct val="90000"/>
              </a:lnSpc>
              <a:spcBef>
                <a:spcPct val="20000"/>
              </a:spcBef>
              <a:buClr>
                <a:schemeClr val="accent1"/>
              </a:buClr>
              <a:buSzPct val="90000"/>
              <a:buFont typeface="Wingdings 2" charset="0"/>
              <a:buChar char=""/>
            </a:pPr>
            <a:r>
              <a:rPr lang="en-GB" sz="3200" b="1"/>
              <a:t>analysis and writing style: </a:t>
            </a:r>
            <a:r>
              <a:rPr lang="en-GB" sz="3200"/>
              <a:t>inductive analysis, use of ‘thick description’ and narrative, </a:t>
            </a:r>
            <a:r>
              <a:rPr lang="en-GB" sz="3200" i="1"/>
              <a:t>emic</a:t>
            </a:r>
            <a:r>
              <a:rPr lang="en-GB" sz="3200"/>
              <a:t> accounts</a:t>
            </a:r>
            <a:endParaRPr lang="en-GB" sz="2400"/>
          </a:p>
        </p:txBody>
      </p:sp>
    </p:spTree>
    <p:extLst>
      <p:ext uri="{BB962C8B-B14F-4D97-AF65-F5344CB8AC3E}">
        <p14:creationId xmlns:p14="http://schemas.microsoft.com/office/powerpoint/2010/main" val="354392310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normAutofit/>
          </a:bodyPr>
          <a:lstStyle/>
          <a:p>
            <a:r>
              <a:rPr lang="en-US" dirty="0" smtClean="0"/>
              <a:t>Ethnography – characterized by…</a:t>
            </a:r>
            <a:endParaRPr lang="en-US" dirty="0"/>
          </a:p>
        </p:txBody>
      </p:sp>
      <p:sp>
        <p:nvSpPr>
          <p:cNvPr id="7" name="Rectangle 3"/>
          <p:cNvSpPr txBox="1">
            <a:spLocks noChangeArrowheads="1"/>
          </p:cNvSpPr>
          <p:nvPr/>
        </p:nvSpPr>
        <p:spPr>
          <a:xfrm>
            <a:off x="464085" y="1619250"/>
            <a:ext cx="4361920" cy="4400550"/>
          </a:xfrm>
          <a:prstGeom prst="rect">
            <a:avLst/>
          </a:prstGeom>
        </p:spPr>
        <p:txBody>
          <a:bodyPr vert="horz">
            <a:normAutofit/>
          </a:bodyPr>
          <a:lstStyle/>
          <a:p>
            <a:pPr marL="265176" indent="-274320">
              <a:lnSpc>
                <a:spcPct val="90000"/>
              </a:lnSpc>
              <a:spcBef>
                <a:spcPct val="20000"/>
              </a:spcBef>
              <a:buClr>
                <a:schemeClr val="accent1"/>
              </a:buClr>
              <a:buSzPct val="90000"/>
              <a:buFont typeface="Wingdings 2"/>
              <a:buChar char=""/>
              <a:defRPr/>
            </a:pPr>
            <a:r>
              <a:rPr lang="en-GB" sz="3200" b="1" dirty="0" smtClean="0"/>
              <a:t>thick description</a:t>
            </a:r>
          </a:p>
          <a:p>
            <a:pPr marL="722376" lvl="1" indent="-274320">
              <a:lnSpc>
                <a:spcPct val="90000"/>
              </a:lnSpc>
              <a:spcBef>
                <a:spcPct val="20000"/>
              </a:spcBef>
              <a:buClr>
                <a:schemeClr val="accent1"/>
              </a:buClr>
              <a:buSzPct val="90000"/>
              <a:buFont typeface="Wingdings 2"/>
              <a:buChar char=""/>
              <a:defRPr/>
            </a:pPr>
            <a:r>
              <a:rPr lang="en-GB" sz="2800" dirty="0" smtClean="0"/>
              <a:t>Keeping intact (holism)</a:t>
            </a:r>
          </a:p>
          <a:p>
            <a:pPr marL="722376" lvl="1" indent="-274320">
              <a:lnSpc>
                <a:spcPct val="90000"/>
              </a:lnSpc>
              <a:spcBef>
                <a:spcPct val="20000"/>
              </a:spcBef>
              <a:buClr>
                <a:schemeClr val="accent1"/>
              </a:buClr>
              <a:buSzPct val="90000"/>
              <a:buFont typeface="Wingdings 2"/>
              <a:buChar char=""/>
              <a:defRPr/>
            </a:pPr>
            <a:r>
              <a:rPr lang="en-GB" sz="2800" dirty="0" smtClean="0"/>
              <a:t>‘You are there’ feeling</a:t>
            </a:r>
          </a:p>
          <a:p>
            <a:pPr marL="722376" lvl="1" indent="-274320">
              <a:lnSpc>
                <a:spcPct val="90000"/>
              </a:lnSpc>
              <a:spcBef>
                <a:spcPct val="20000"/>
              </a:spcBef>
              <a:buClr>
                <a:schemeClr val="accent1"/>
              </a:buClr>
              <a:buSzPct val="90000"/>
              <a:buFont typeface="Wingdings 2"/>
              <a:buChar char=""/>
              <a:defRPr/>
            </a:pPr>
            <a:r>
              <a:rPr lang="en-GB" sz="2800" dirty="0" smtClean="0"/>
              <a:t>Not just  observing action, understanding </a:t>
            </a:r>
            <a:r>
              <a:rPr lang="en-GB" sz="2800" i="1" dirty="0" smtClean="0"/>
              <a:t>symbolic</a:t>
            </a:r>
            <a:r>
              <a:rPr lang="en-GB" sz="2800" dirty="0" smtClean="0"/>
              <a:t> action</a:t>
            </a:r>
          </a:p>
        </p:txBody>
      </p:sp>
      <p:sp>
        <p:nvSpPr>
          <p:cNvPr id="2" name="TextBox 1"/>
          <p:cNvSpPr txBox="1"/>
          <p:nvPr/>
        </p:nvSpPr>
        <p:spPr>
          <a:xfrm>
            <a:off x="685800" y="5944275"/>
            <a:ext cx="7789334" cy="584776"/>
          </a:xfrm>
          <a:prstGeom prst="rect">
            <a:avLst/>
          </a:prstGeom>
          <a:noFill/>
        </p:spPr>
        <p:txBody>
          <a:bodyPr wrap="square" rtlCol="0">
            <a:spAutoFit/>
          </a:bodyPr>
          <a:lstStyle/>
          <a:p>
            <a:r>
              <a:rPr lang="en-US" sz="1600" dirty="0" smtClean="0"/>
              <a:t>[see </a:t>
            </a:r>
            <a:r>
              <a:rPr lang="en-US" sz="1600" dirty="0"/>
              <a:t>Geertz, C. (1975). Thick Description: Toward and Interpretive Theory of Culture. In C. Geertz (Ed.), (pp. 3-30). London: Hutchinson, Basic Books</a:t>
            </a:r>
            <a:r>
              <a:rPr lang="en-US" sz="1600" dirty="0" smtClean="0"/>
              <a:t>.]</a:t>
            </a:r>
            <a:endParaRPr lang="en-US" sz="1600" dirty="0"/>
          </a:p>
        </p:txBody>
      </p:sp>
      <p:pic>
        <p:nvPicPr>
          <p:cNvPr id="5" name="Picture 4" descr="motpo.jpg"/>
          <p:cNvPicPr>
            <a:picLocks noChangeAspect="1"/>
          </p:cNvPicPr>
          <p:nvPr/>
        </p:nvPicPr>
        <p:blipFill rotWithShape="1">
          <a:blip r:embed="rId3">
            <a:extLst>
              <a:ext uri="{28A0092B-C50C-407E-A947-70E740481C1C}">
                <a14:useLocalDpi xmlns:a14="http://schemas.microsoft.com/office/drawing/2010/main" val="0"/>
              </a:ext>
            </a:extLst>
          </a:blip>
          <a:srcRect l="11533" t="5835"/>
          <a:stretch/>
        </p:blipFill>
        <p:spPr>
          <a:xfrm rot="5400000">
            <a:off x="5090425" y="1544269"/>
            <a:ext cx="3232219" cy="3185331"/>
          </a:xfrm>
          <a:prstGeom prst="rect">
            <a:avLst/>
          </a:prstGeom>
          <a:ln>
            <a:solidFill>
              <a:schemeClr val="tx1"/>
            </a:solidFill>
          </a:ln>
        </p:spPr>
      </p:pic>
      <p:sp>
        <p:nvSpPr>
          <p:cNvPr id="3" name="TextBox 2"/>
          <p:cNvSpPr txBox="1"/>
          <p:nvPr/>
        </p:nvSpPr>
        <p:spPr>
          <a:xfrm>
            <a:off x="4990583" y="4771352"/>
            <a:ext cx="3467617" cy="923330"/>
          </a:xfrm>
          <a:prstGeom prst="rect">
            <a:avLst/>
          </a:prstGeom>
          <a:noFill/>
        </p:spPr>
        <p:txBody>
          <a:bodyPr wrap="square" rtlCol="0">
            <a:spAutoFit/>
          </a:bodyPr>
          <a:lstStyle/>
          <a:p>
            <a:r>
              <a:rPr lang="en-US" dirty="0" smtClean="0"/>
              <a:t>[time-use diary from naturalistic </a:t>
            </a:r>
            <a:br>
              <a:rPr lang="en-US" dirty="0" smtClean="0"/>
            </a:br>
            <a:r>
              <a:rPr lang="en-US" dirty="0" smtClean="0"/>
              <a:t>observation + self-observation – </a:t>
            </a:r>
            <a:r>
              <a:rPr lang="en-US" dirty="0"/>
              <a:t/>
            </a:r>
            <a:br>
              <a:rPr lang="en-US" dirty="0"/>
            </a:br>
            <a:r>
              <a:rPr lang="en-US" dirty="0" smtClean="0"/>
              <a:t>is this ethnography?]</a:t>
            </a:r>
            <a:endParaRPr lang="en-US" dirty="0"/>
          </a:p>
        </p:txBody>
      </p:sp>
    </p:spTree>
    <p:extLst>
      <p:ext uri="{BB962C8B-B14F-4D97-AF65-F5344CB8AC3E}">
        <p14:creationId xmlns:p14="http://schemas.microsoft.com/office/powerpoint/2010/main" val="189333742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503238"/>
            <a:ext cx="8153400" cy="1143000"/>
          </a:xfrm>
        </p:spPr>
        <p:txBody>
          <a:bodyPr>
            <a:normAutofit fontScale="90000"/>
          </a:bodyPr>
          <a:lstStyle/>
          <a:p>
            <a:pPr eaLnBrk="1" hangingPunct="1"/>
            <a:r>
              <a:rPr lang="en-US" dirty="0" smtClean="0"/>
              <a:t>When is </a:t>
            </a:r>
            <a:r>
              <a:rPr lang="en-US" dirty="0" smtClean="0"/>
              <a:t>‘ethnography’ </a:t>
            </a:r>
            <a:r>
              <a:rPr lang="en-US" dirty="0" smtClean="0"/>
              <a:t>NOT ethnography</a:t>
            </a:r>
          </a:p>
        </p:txBody>
      </p:sp>
      <p:sp>
        <p:nvSpPr>
          <p:cNvPr id="23555" name="Rectangle 3"/>
          <p:cNvSpPr>
            <a:spLocks noGrp="1" noChangeArrowheads="1"/>
          </p:cNvSpPr>
          <p:nvPr>
            <p:ph type="body" idx="1"/>
          </p:nvPr>
        </p:nvSpPr>
        <p:spPr>
          <a:xfrm>
            <a:off x="838200" y="1981200"/>
            <a:ext cx="7620000" cy="4572000"/>
          </a:xfrm>
        </p:spPr>
        <p:txBody>
          <a:bodyPr>
            <a:noAutofit/>
          </a:bodyPr>
          <a:lstStyle/>
          <a:p>
            <a:pPr>
              <a:lnSpc>
                <a:spcPct val="120000"/>
              </a:lnSpc>
            </a:pPr>
            <a:r>
              <a:rPr lang="en-US" dirty="0" smtClean="0"/>
              <a:t>When there’s no context (holistic</a:t>
            </a:r>
            <a:r>
              <a:rPr lang="en-US" dirty="0" smtClean="0"/>
              <a:t>)</a:t>
            </a:r>
            <a:endParaRPr lang="en-US" dirty="0" smtClean="0"/>
          </a:p>
          <a:p>
            <a:pPr>
              <a:lnSpc>
                <a:spcPct val="120000"/>
              </a:lnSpc>
            </a:pPr>
            <a:r>
              <a:rPr lang="en-US" dirty="0" smtClean="0"/>
              <a:t>When there’s no empathetic understanding (emic</a:t>
            </a:r>
            <a:r>
              <a:rPr lang="en-US" dirty="0" smtClean="0"/>
              <a:t>)</a:t>
            </a:r>
            <a:endParaRPr lang="en-US" dirty="0" smtClean="0"/>
          </a:p>
          <a:p>
            <a:pPr>
              <a:lnSpc>
                <a:spcPct val="120000"/>
              </a:lnSpc>
            </a:pPr>
            <a:r>
              <a:rPr lang="en-US" dirty="0" smtClean="0"/>
              <a:t>When there is no symbolic understanding of action (thick description</a:t>
            </a:r>
            <a:r>
              <a:rPr lang="en-US" dirty="0" smtClean="0"/>
              <a:t>)</a:t>
            </a:r>
            <a:endParaRPr lang="en-US" dirty="0" smtClean="0"/>
          </a:p>
          <a:p>
            <a:pPr>
              <a:lnSpc>
                <a:spcPct val="120000"/>
              </a:lnSpc>
            </a:pPr>
            <a:r>
              <a:rPr lang="en-US" dirty="0" smtClean="0"/>
              <a:t>When there’s no situated participation (experience</a:t>
            </a:r>
            <a:r>
              <a:rPr lang="en-US" dirty="0" smtClean="0"/>
              <a:t>)</a:t>
            </a:r>
            <a:endParaRPr lang="en-US" dirty="0" smtClean="0"/>
          </a:p>
          <a:p>
            <a:pPr>
              <a:lnSpc>
                <a:spcPct val="120000"/>
              </a:lnSpc>
            </a:pPr>
            <a:r>
              <a:rPr lang="en-US" dirty="0" smtClean="0"/>
              <a:t>When you’re not prepared to be surprised </a:t>
            </a:r>
            <a:r>
              <a:rPr lang="en-US" dirty="0" smtClean="0"/>
              <a:t>(inductive analysis)</a:t>
            </a:r>
            <a:endParaRPr lang="en-US" dirty="0" smtClean="0"/>
          </a:p>
          <a:p>
            <a:pPr>
              <a:lnSpc>
                <a:spcPct val="120000"/>
              </a:lnSpc>
            </a:pPr>
            <a:r>
              <a:rPr lang="en-US" dirty="0" smtClean="0"/>
              <a:t>When there’s no interpretation/framework (</a:t>
            </a:r>
            <a:r>
              <a:rPr lang="en-US" dirty="0" smtClean="0"/>
              <a:t>models)</a:t>
            </a:r>
            <a:endParaRPr lang="en-US" dirty="0" smtClean="0"/>
          </a:p>
        </p:txBody>
      </p:sp>
    </p:spTree>
    <p:extLst>
      <p:ext uri="{BB962C8B-B14F-4D97-AF65-F5344CB8AC3E}">
        <p14:creationId xmlns:p14="http://schemas.microsoft.com/office/powerpoint/2010/main" val="21956850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333375"/>
            <a:ext cx="7772400" cy="1143000"/>
          </a:xfrm>
        </p:spPr>
        <p:txBody>
          <a:bodyPr/>
          <a:lstStyle/>
          <a:p>
            <a:pPr eaLnBrk="1" hangingPunct="1"/>
            <a:r>
              <a:rPr lang="en-US" dirty="0" smtClean="0"/>
              <a:t>Advantages / disadvantages</a:t>
            </a:r>
          </a:p>
        </p:txBody>
      </p:sp>
      <p:sp>
        <p:nvSpPr>
          <p:cNvPr id="19459" name="Rectangle 3"/>
          <p:cNvSpPr>
            <a:spLocks noGrp="1" noChangeArrowheads="1"/>
          </p:cNvSpPr>
          <p:nvPr>
            <p:ph type="body" idx="1"/>
          </p:nvPr>
        </p:nvSpPr>
        <p:spPr>
          <a:xfrm>
            <a:off x="457200" y="1557338"/>
            <a:ext cx="3525838" cy="4538662"/>
          </a:xfrm>
        </p:spPr>
        <p:txBody>
          <a:bodyPr>
            <a:normAutofit/>
          </a:bodyPr>
          <a:lstStyle/>
          <a:p>
            <a:pPr eaLnBrk="1" hangingPunct="1"/>
            <a:r>
              <a:rPr lang="en-GB" sz="2800" dirty="0" smtClean="0"/>
              <a:t>rich data, non-reductive</a:t>
            </a:r>
          </a:p>
          <a:p>
            <a:pPr eaLnBrk="1" hangingPunct="1"/>
            <a:r>
              <a:rPr lang="en-GB" sz="2800" dirty="0" smtClean="0"/>
              <a:t>direct observation of events, practice rather than reliance only on self-report</a:t>
            </a:r>
          </a:p>
          <a:p>
            <a:pPr eaLnBrk="1" hangingPunct="1"/>
            <a:r>
              <a:rPr lang="en-GB" sz="2800" dirty="0" smtClean="0"/>
              <a:t>understanding behaviour, tacit knowledge</a:t>
            </a:r>
          </a:p>
        </p:txBody>
      </p:sp>
      <p:sp>
        <p:nvSpPr>
          <p:cNvPr id="19460" name="Rectangle 4"/>
          <p:cNvSpPr>
            <a:spLocks noChangeArrowheads="1"/>
          </p:cNvSpPr>
          <p:nvPr/>
        </p:nvSpPr>
        <p:spPr bwMode="auto">
          <a:xfrm>
            <a:off x="4343400" y="1631950"/>
            <a:ext cx="4114800" cy="4464050"/>
          </a:xfrm>
          <a:prstGeom prst="rect">
            <a:avLst/>
          </a:prstGeom>
          <a:noFill/>
          <a:ln w="9525">
            <a:noFill/>
            <a:miter lim="800000"/>
            <a:headEnd/>
            <a:tailEnd/>
          </a:ln>
        </p:spPr>
        <p:txBody>
          <a:bodyPr/>
          <a:lstStyle/>
          <a:p>
            <a:pPr marL="342900" indent="-342900">
              <a:lnSpc>
                <a:spcPct val="80000"/>
              </a:lnSpc>
              <a:spcBef>
                <a:spcPct val="20000"/>
              </a:spcBef>
              <a:buFontTx/>
              <a:buChar char="•"/>
            </a:pPr>
            <a:r>
              <a:rPr lang="en-GB" sz="2800" dirty="0" smtClean="0"/>
              <a:t>extraordinarily </a:t>
            </a:r>
            <a:r>
              <a:rPr lang="en-GB" sz="2800" dirty="0"/>
              <a:t>time consuming, </a:t>
            </a:r>
            <a:r>
              <a:rPr lang="en-GB" sz="2800" dirty="0" smtClean="0"/>
              <a:t>unpredictable</a:t>
            </a:r>
            <a:endParaRPr lang="en-GB" sz="2800" dirty="0"/>
          </a:p>
          <a:p>
            <a:pPr marL="342900" indent="-342900">
              <a:lnSpc>
                <a:spcPct val="80000"/>
              </a:lnSpc>
              <a:spcBef>
                <a:spcPct val="20000"/>
              </a:spcBef>
              <a:buFontTx/>
              <a:buChar char="•"/>
            </a:pPr>
            <a:r>
              <a:rPr lang="en-GB" sz="2800" dirty="0" smtClean="0"/>
              <a:t>extreme </a:t>
            </a:r>
            <a:r>
              <a:rPr lang="en-GB" sz="2800" dirty="0"/>
              <a:t>heterogeneity of data can be difficult to analyze, make sense of</a:t>
            </a:r>
          </a:p>
          <a:p>
            <a:pPr marL="342900" indent="-342900">
              <a:lnSpc>
                <a:spcPct val="80000"/>
              </a:lnSpc>
              <a:spcBef>
                <a:spcPct val="20000"/>
              </a:spcBef>
              <a:buFontTx/>
              <a:buChar char="•"/>
            </a:pPr>
            <a:r>
              <a:rPr lang="en-GB" sz="2800" dirty="0"/>
              <a:t>commitment to inductive approach may lead to gaps in </a:t>
            </a:r>
            <a:r>
              <a:rPr lang="en-GB" sz="2800" dirty="0" smtClean="0"/>
              <a:t>data</a:t>
            </a:r>
          </a:p>
        </p:txBody>
      </p:sp>
    </p:spTree>
    <p:extLst>
      <p:ext uri="{BB962C8B-B14F-4D97-AF65-F5344CB8AC3E}">
        <p14:creationId xmlns:p14="http://schemas.microsoft.com/office/powerpoint/2010/main" val="697077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57200"/>
            <a:ext cx="8077200" cy="1143000"/>
          </a:xfrm>
        </p:spPr>
        <p:txBody>
          <a:bodyPr>
            <a:normAutofit fontScale="90000"/>
          </a:bodyPr>
          <a:lstStyle/>
          <a:p>
            <a:r>
              <a:rPr lang="en-US" dirty="0">
                <a:latin typeface="Franklin Gothic Book" charset="0"/>
              </a:rPr>
              <a:t>Becker – the epistemology of qualitative </a:t>
            </a:r>
            <a:r>
              <a:rPr lang="en-US" dirty="0" smtClean="0">
                <a:latin typeface="Franklin Gothic Book" charset="0"/>
              </a:rPr>
              <a:t>research (Criteria for Evaluation)</a:t>
            </a:r>
            <a:endParaRPr lang="en-US" dirty="0">
              <a:latin typeface="Franklin Gothic Book" charset="0"/>
            </a:endParaRPr>
          </a:p>
        </p:txBody>
      </p:sp>
      <p:graphicFrame>
        <p:nvGraphicFramePr>
          <p:cNvPr id="4" name="Content Placeholder 3"/>
          <p:cNvGraphicFramePr>
            <a:graphicFrameLocks noGrp="1"/>
          </p:cNvGraphicFramePr>
          <p:nvPr>
            <p:ph idx="1"/>
          </p:nvPr>
        </p:nvGraphicFramePr>
        <p:xfrm>
          <a:off x="762000" y="2057400"/>
          <a:ext cx="7620000" cy="4445634"/>
        </p:xfrm>
        <a:graphic>
          <a:graphicData uri="http://schemas.openxmlformats.org/drawingml/2006/table">
            <a:tbl>
              <a:tblPr/>
              <a:tblGrid>
                <a:gridCol w="3614738"/>
                <a:gridCol w="4005262"/>
              </a:tblGrid>
              <a:tr h="517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Quantitative Tradition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Arial" charset="0"/>
                          <a:ea typeface="ＭＳ Ｐゴシック" charset="0"/>
                        </a:rPr>
                        <a:t>Qualitative Tradition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accent1"/>
                    </a:solidFill>
                  </a:tcPr>
                </a:tc>
              </a:tr>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Reliability</a:t>
                      </a:r>
                      <a:r>
                        <a:rPr kumimoji="0" lang="en-US" sz="1800" b="0" i="0" u="none" strike="noStrike" cap="none" normalizeH="0" baseline="0">
                          <a:ln>
                            <a:noFill/>
                          </a:ln>
                          <a:solidFill>
                            <a:srgbClr val="000000"/>
                          </a:solidFill>
                          <a:effectLst/>
                          <a:latin typeface="Arial" charset="0"/>
                          <a:ea typeface="ＭＳ Ｐゴシック" charset="0"/>
                        </a:rPr>
                        <a:t> – reproducing the findings through the same procedures, same findings from multiple observers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Accuracy</a:t>
                      </a:r>
                      <a:r>
                        <a:rPr kumimoji="0" lang="en-US" sz="1800" b="0" i="0" u="none" strike="noStrike" cap="none" normalizeH="0" baseline="0">
                          <a:ln>
                            <a:noFill/>
                          </a:ln>
                          <a:solidFill>
                            <a:srgbClr val="000000"/>
                          </a:solidFill>
                          <a:effectLst/>
                          <a:latin typeface="Arial" charset="0"/>
                          <a:ea typeface="ＭＳ Ｐゴシック" charset="0"/>
                        </a:rPr>
                        <a:t> – based on close observation not remote indicators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r>
              <a:tr h="893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Validity</a:t>
                      </a:r>
                      <a:r>
                        <a:rPr kumimoji="0" lang="en-US" sz="1800" b="0" i="0" u="none" strike="noStrike" cap="none" normalizeH="0" baseline="0">
                          <a:ln>
                            <a:noFill/>
                          </a:ln>
                          <a:solidFill>
                            <a:srgbClr val="000000"/>
                          </a:solidFill>
                          <a:effectLst/>
                          <a:latin typeface="Arial" charset="0"/>
                          <a:ea typeface="ＭＳ Ｐゴシック" charset="0"/>
                        </a:rPr>
                        <a:t> – whether and how well the researchers measured the phenomenon they claimed to be dealing with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F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Precision</a:t>
                      </a:r>
                      <a:r>
                        <a:rPr kumimoji="0" lang="en-US" sz="1800" b="0" i="0" u="none" strike="noStrike" cap="none" normalizeH="0" baseline="0">
                          <a:ln>
                            <a:noFill/>
                          </a:ln>
                          <a:solidFill>
                            <a:srgbClr val="000000"/>
                          </a:solidFill>
                          <a:effectLst/>
                          <a:latin typeface="Arial" charset="0"/>
                          <a:ea typeface="ＭＳ Ｐゴシック" charset="0"/>
                        </a:rPr>
                        <a:t> – captures a fine-grained account of the phenomenon including its dimensions and variation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BF0F2"/>
                    </a:solidFill>
                  </a:tcPr>
                </a:tc>
              </a:tr>
              <a:tr h="1276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Arial" charset="0"/>
                        <a:ea typeface="ＭＳ Ｐゴシック"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000000"/>
                          </a:solidFill>
                          <a:effectLst/>
                          <a:latin typeface="Arial" charset="0"/>
                          <a:ea typeface="ＭＳ Ｐゴシック" charset="0"/>
                        </a:rPr>
                        <a:t>Breadth</a:t>
                      </a:r>
                      <a:r>
                        <a:rPr kumimoji="0" lang="en-US" sz="1800" b="0" i="0" u="none" strike="noStrike" cap="none" normalizeH="0" baseline="0">
                          <a:ln>
                            <a:noFill/>
                          </a:ln>
                          <a:solidFill>
                            <a:srgbClr val="000000"/>
                          </a:solidFill>
                          <a:effectLst/>
                          <a:latin typeface="Arial" charset="0"/>
                          <a:ea typeface="ＭＳ Ｐゴシック" charset="0"/>
                        </a:rPr>
                        <a:t> – knowledge of a broad range of matters that touch on the topic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5DFE4"/>
                    </a:solidFill>
                  </a:tcPr>
                </a:tc>
              </a:tr>
            </a:tbl>
          </a:graphicData>
        </a:graphic>
      </p:graphicFrame>
    </p:spTree>
    <p:extLst>
      <p:ext uri="{BB962C8B-B14F-4D97-AF65-F5344CB8AC3E}">
        <p14:creationId xmlns:p14="http://schemas.microsoft.com/office/powerpoint/2010/main" val="27637631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3615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 looking back</a:t>
            </a:r>
            <a:endParaRPr lang="en-US" dirty="0"/>
          </a:p>
        </p:txBody>
      </p:sp>
      <p:sp>
        <p:nvSpPr>
          <p:cNvPr id="3" name="Content Placeholder 2"/>
          <p:cNvSpPr>
            <a:spLocks noGrp="1"/>
          </p:cNvSpPr>
          <p:nvPr>
            <p:ph idx="1"/>
          </p:nvPr>
        </p:nvSpPr>
        <p:spPr/>
        <p:txBody>
          <a:bodyPr/>
          <a:lstStyle/>
          <a:p>
            <a:r>
              <a:rPr lang="en-US" sz="2800" b="1" dirty="0" smtClean="0"/>
              <a:t>General Feedback</a:t>
            </a:r>
          </a:p>
          <a:p>
            <a:pPr lvl="1"/>
            <a:r>
              <a:rPr lang="en-US" sz="2400" dirty="0" smtClean="0"/>
              <a:t>Questions not read carefully or answered completely</a:t>
            </a:r>
          </a:p>
          <a:p>
            <a:pPr lvl="1"/>
            <a:r>
              <a:rPr lang="en-US" sz="2400" dirty="0" smtClean="0"/>
              <a:t>Reifying theories / concepts</a:t>
            </a:r>
          </a:p>
          <a:p>
            <a:pPr lvl="1"/>
            <a:r>
              <a:rPr lang="en-US" sz="2400" dirty="0" smtClean="0"/>
              <a:t>Captured the details, but missed the big picture</a:t>
            </a:r>
          </a:p>
          <a:p>
            <a:pPr lvl="1"/>
            <a:r>
              <a:rPr lang="en-US" sz="2400" dirty="0" smtClean="0"/>
              <a:t>Organization, logic, clarity</a:t>
            </a:r>
          </a:p>
          <a:p>
            <a:pPr lvl="1"/>
            <a:r>
              <a:rPr lang="en-US" sz="2400" dirty="0" smtClean="0"/>
              <a:t>“Extension of Course Concepts”</a:t>
            </a:r>
          </a:p>
          <a:p>
            <a:pPr lvl="1"/>
            <a:endParaRPr lang="en-US" dirty="0"/>
          </a:p>
        </p:txBody>
      </p:sp>
    </p:spTree>
    <p:extLst>
      <p:ext uri="{BB962C8B-B14F-4D97-AF65-F5344CB8AC3E}">
        <p14:creationId xmlns:p14="http://schemas.microsoft.com/office/powerpoint/2010/main" val="340298680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 looking back</a:t>
            </a:r>
            <a:endParaRPr lang="en-US" dirty="0"/>
          </a:p>
        </p:txBody>
      </p:sp>
      <p:sp>
        <p:nvSpPr>
          <p:cNvPr id="3" name="Content Placeholder 2"/>
          <p:cNvSpPr>
            <a:spLocks noGrp="1"/>
          </p:cNvSpPr>
          <p:nvPr>
            <p:ph idx="1"/>
          </p:nvPr>
        </p:nvSpPr>
        <p:spPr/>
        <p:txBody>
          <a:bodyPr/>
          <a:lstStyle/>
          <a:p>
            <a:r>
              <a:rPr lang="en-US" sz="2800" b="1" dirty="0" smtClean="0"/>
              <a:t>Issues with specific readings</a:t>
            </a:r>
          </a:p>
          <a:p>
            <a:pPr lvl="1"/>
            <a:r>
              <a:rPr lang="en-US" sz="2400" dirty="0" smtClean="0"/>
              <a:t>The </a:t>
            </a:r>
            <a:r>
              <a:rPr lang="en-US" sz="2400" b="1" dirty="0" smtClean="0"/>
              <a:t>socio</a:t>
            </a:r>
            <a:r>
              <a:rPr lang="en-US" sz="2400" dirty="0" smtClean="0"/>
              <a:t>-technical gap ≠ the gap between what we want a technology to do for us and what it is able to do for us.</a:t>
            </a:r>
          </a:p>
          <a:p>
            <a:pPr lvl="1"/>
            <a:r>
              <a:rPr lang="en-US" sz="2400" dirty="0" err="1" smtClean="0"/>
              <a:t>Bijker’s</a:t>
            </a:r>
            <a:r>
              <a:rPr lang="en-US" sz="2400" dirty="0" smtClean="0"/>
              <a:t> social construction of technology framework (SCOT) – often referenced in question </a:t>
            </a:r>
            <a:r>
              <a:rPr lang="en-US" sz="2400" dirty="0" smtClean="0"/>
              <a:t>3 – “relevant social group</a:t>
            </a:r>
            <a:r>
              <a:rPr lang="en-US" sz="2400" dirty="0"/>
              <a:t>” ≠ </a:t>
            </a:r>
            <a:r>
              <a:rPr lang="en-US" sz="2400" dirty="0" smtClean="0"/>
              <a:t>users vs. non-users</a:t>
            </a:r>
            <a:endParaRPr lang="en-US" sz="2400" dirty="0" smtClean="0"/>
          </a:p>
          <a:p>
            <a:pPr lvl="1"/>
            <a:r>
              <a:rPr lang="en-US" sz="2400" dirty="0" smtClean="0"/>
              <a:t>Question 4 and </a:t>
            </a:r>
            <a:r>
              <a:rPr lang="en-US" sz="2400" dirty="0" err="1" smtClean="0"/>
              <a:t>Latour</a:t>
            </a:r>
            <a:r>
              <a:rPr lang="en-US" sz="2400" dirty="0" smtClean="0"/>
              <a:t> </a:t>
            </a:r>
            <a:r>
              <a:rPr lang="en-US" sz="2800" dirty="0" smtClean="0"/>
              <a:t>- </a:t>
            </a:r>
            <a:r>
              <a:rPr lang="en-US" sz="2400" dirty="0" smtClean="0"/>
              <a:t>written with some obvious clues to Actor-Network Theory (“non-humans” and “delegation”</a:t>
            </a:r>
            <a:r>
              <a:rPr lang="en-US" sz="2400" dirty="0" smtClean="0"/>
              <a:t>)</a:t>
            </a:r>
            <a:endParaRPr lang="en-US" sz="2400" dirty="0" smtClean="0"/>
          </a:p>
        </p:txBody>
      </p:sp>
    </p:spTree>
    <p:extLst>
      <p:ext uri="{BB962C8B-B14F-4D97-AF65-F5344CB8AC3E}">
        <p14:creationId xmlns:p14="http://schemas.microsoft.com/office/powerpoint/2010/main" val="156822230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1 – looking back</a:t>
            </a:r>
            <a:endParaRPr lang="en-US" dirty="0"/>
          </a:p>
        </p:txBody>
      </p:sp>
      <p:sp>
        <p:nvSpPr>
          <p:cNvPr id="3" name="Content Placeholder 2"/>
          <p:cNvSpPr>
            <a:spLocks noGrp="1"/>
          </p:cNvSpPr>
          <p:nvPr>
            <p:ph idx="1"/>
          </p:nvPr>
        </p:nvSpPr>
        <p:spPr/>
        <p:txBody>
          <a:bodyPr/>
          <a:lstStyle/>
          <a:p>
            <a:r>
              <a:rPr lang="en-US" sz="2800" b="1" dirty="0" smtClean="0"/>
              <a:t>Final Paper Topic</a:t>
            </a:r>
          </a:p>
          <a:p>
            <a:pPr lvl="1"/>
            <a:r>
              <a:rPr lang="en-US" b="1" dirty="0" smtClean="0"/>
              <a:t>Scope</a:t>
            </a:r>
            <a:r>
              <a:rPr lang="en-US" dirty="0" smtClean="0"/>
              <a:t> - should be a topic you can examine without collecting primary data (i.e. relying on existing published accounts</a:t>
            </a:r>
            <a:r>
              <a:rPr lang="en-US" dirty="0" smtClean="0"/>
              <a:t>) [data collection and analysis requires a whole separate set of skills – see </a:t>
            </a:r>
            <a:r>
              <a:rPr lang="en-US" dirty="0" err="1" smtClean="0"/>
              <a:t>qual</a:t>
            </a:r>
            <a:r>
              <a:rPr lang="en-US" dirty="0" smtClean="0"/>
              <a:t> or quant research courses or needs and usability assessment]</a:t>
            </a:r>
          </a:p>
          <a:p>
            <a:pPr lvl="1"/>
            <a:r>
              <a:rPr lang="en-US" b="1" dirty="0" smtClean="0"/>
              <a:t>Novelty </a:t>
            </a:r>
            <a:r>
              <a:rPr lang="en-US" dirty="0" smtClean="0"/>
              <a:t>– make it your own</a:t>
            </a:r>
            <a:endParaRPr lang="en-US" b="1" dirty="0" smtClean="0"/>
          </a:p>
          <a:p>
            <a:pPr lvl="1"/>
            <a:r>
              <a:rPr lang="en-US" b="1" dirty="0" smtClean="0"/>
              <a:t>Relevance to </a:t>
            </a:r>
            <a:r>
              <a:rPr lang="en-US" b="1" dirty="0" smtClean="0"/>
              <a:t>203 </a:t>
            </a:r>
            <a:r>
              <a:rPr lang="en-US" dirty="0" smtClean="0"/>
              <a:t>– </a:t>
            </a:r>
            <a:r>
              <a:rPr lang="en-US" dirty="0" smtClean="0"/>
              <a:t>brings in issues and concepts from this course</a:t>
            </a:r>
            <a:endParaRPr lang="en-US" dirty="0" smtClean="0"/>
          </a:p>
          <a:p>
            <a:pPr lvl="1"/>
            <a:endParaRPr lang="en-US" dirty="0"/>
          </a:p>
          <a:p>
            <a:pPr marL="274320" lvl="1" indent="0">
              <a:buNone/>
            </a:pPr>
            <a:r>
              <a:rPr lang="en-US" b="1" dirty="0" smtClean="0"/>
              <a:t>3 Pages of Detailed </a:t>
            </a:r>
            <a:r>
              <a:rPr lang="en-US" b="1" dirty="0" smtClean="0"/>
              <a:t>Notes Will Be Posted on Course Website</a:t>
            </a:r>
          </a:p>
          <a:p>
            <a:pPr marL="274320" lvl="1" indent="0">
              <a:buNone/>
            </a:pPr>
            <a:endParaRPr lang="en-US" dirty="0"/>
          </a:p>
        </p:txBody>
      </p:sp>
    </p:spTree>
    <p:extLst>
      <p:ext uri="{BB962C8B-B14F-4D97-AF65-F5344CB8AC3E}">
        <p14:creationId xmlns:p14="http://schemas.microsoft.com/office/powerpoint/2010/main" val="363558522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 looking forward</a:t>
            </a:r>
            <a:endParaRPr lang="en-US" dirty="0"/>
          </a:p>
        </p:txBody>
      </p:sp>
      <p:sp>
        <p:nvSpPr>
          <p:cNvPr id="3" name="Content Placeholder 2"/>
          <p:cNvSpPr>
            <a:spLocks noGrp="1"/>
          </p:cNvSpPr>
          <p:nvPr>
            <p:ph idx="1"/>
          </p:nvPr>
        </p:nvSpPr>
        <p:spPr/>
        <p:txBody>
          <a:bodyPr/>
          <a:lstStyle/>
          <a:p>
            <a:r>
              <a:rPr lang="en-US" b="1" dirty="0" smtClean="0"/>
              <a:t>Similar format </a:t>
            </a:r>
            <a:r>
              <a:rPr lang="en-US" dirty="0" smtClean="0"/>
              <a:t>to the previous assignment (but covering new concepts and readings of course)</a:t>
            </a:r>
          </a:p>
          <a:p>
            <a:r>
              <a:rPr lang="en-US" b="1" dirty="0" smtClean="0"/>
              <a:t>Work practice </a:t>
            </a:r>
            <a:r>
              <a:rPr lang="en-US" b="1" dirty="0" smtClean="0"/>
              <a:t>journal/diary </a:t>
            </a:r>
            <a:r>
              <a:rPr lang="en-US" dirty="0" smtClean="0"/>
              <a:t>(keep track for 1 or 2 days your own use of paper and digital devices</a:t>
            </a:r>
            <a:r>
              <a:rPr lang="en-US" dirty="0" smtClean="0"/>
              <a:t>) – </a:t>
            </a:r>
            <a:r>
              <a:rPr lang="en-US" i="1" dirty="0" smtClean="0"/>
              <a:t>for your reference, </a:t>
            </a:r>
            <a:r>
              <a:rPr lang="en-US" i="1" dirty="0" smtClean="0"/>
              <a:t>not turned in</a:t>
            </a:r>
          </a:p>
          <a:p>
            <a:r>
              <a:rPr lang="en-US" dirty="0" smtClean="0"/>
              <a:t>Expect a </a:t>
            </a:r>
            <a:r>
              <a:rPr lang="en-US" b="1" dirty="0" smtClean="0"/>
              <a:t>Flickr mini-assignment </a:t>
            </a:r>
            <a:r>
              <a:rPr lang="en-US" dirty="0" smtClean="0"/>
              <a:t>(photographing work spaces) in the next week</a:t>
            </a:r>
            <a:endParaRPr lang="en-US" dirty="0" smtClean="0"/>
          </a:p>
        </p:txBody>
      </p:sp>
    </p:spTree>
    <p:extLst>
      <p:ext uri="{BB962C8B-B14F-4D97-AF65-F5344CB8AC3E}">
        <p14:creationId xmlns:p14="http://schemas.microsoft.com/office/powerpoint/2010/main" val="2028338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Qualitative Research Stereotypes</a:t>
            </a:r>
            <a:endParaRPr lang="en-US" dirty="0"/>
          </a:p>
        </p:txBody>
      </p:sp>
      <p:sp>
        <p:nvSpPr>
          <p:cNvPr id="3" name="Content Placeholder 2"/>
          <p:cNvSpPr>
            <a:spLocks noGrp="1"/>
          </p:cNvSpPr>
          <p:nvPr>
            <p:ph idx="1"/>
          </p:nvPr>
        </p:nvSpPr>
        <p:spPr/>
        <p:txBody>
          <a:bodyPr>
            <a:normAutofit/>
          </a:bodyPr>
          <a:lstStyle/>
          <a:p>
            <a:r>
              <a:rPr lang="en-US" dirty="0">
                <a:latin typeface="Arial" charset="0"/>
              </a:rPr>
              <a:t>is not </a:t>
            </a:r>
            <a:r>
              <a:rPr lang="en-US" b="1" dirty="0">
                <a:latin typeface="Arial" charset="0"/>
              </a:rPr>
              <a:t>generalizable </a:t>
            </a:r>
            <a:r>
              <a:rPr lang="en-US" dirty="0">
                <a:latin typeface="Arial" charset="0"/>
              </a:rPr>
              <a:t>/ is </a:t>
            </a:r>
            <a:r>
              <a:rPr lang="ja-JP" altLang="en-US" dirty="0">
                <a:latin typeface="Arial" charset="0"/>
              </a:rPr>
              <a:t>“</a:t>
            </a:r>
            <a:r>
              <a:rPr lang="en-US" dirty="0">
                <a:latin typeface="Arial" charset="0"/>
              </a:rPr>
              <a:t>anecdotal</a:t>
            </a:r>
            <a:r>
              <a:rPr lang="ja-JP" altLang="en-US" dirty="0">
                <a:latin typeface="Arial" charset="0"/>
              </a:rPr>
              <a:t>”</a:t>
            </a:r>
            <a:endParaRPr lang="en-US" dirty="0">
              <a:latin typeface="Arial" charset="0"/>
            </a:endParaRPr>
          </a:p>
          <a:p>
            <a:r>
              <a:rPr lang="en-US" dirty="0">
                <a:latin typeface="Arial" charset="0"/>
              </a:rPr>
              <a:t>The sample is too small to say anything / is not a random sample / </a:t>
            </a:r>
            <a:r>
              <a:rPr lang="en-US" b="1" dirty="0">
                <a:latin typeface="Arial" charset="0"/>
              </a:rPr>
              <a:t>not representative</a:t>
            </a:r>
          </a:p>
          <a:p>
            <a:r>
              <a:rPr lang="en-US" dirty="0" smtClean="0">
                <a:latin typeface="Arial" charset="0"/>
              </a:rPr>
              <a:t>Very interesting, </a:t>
            </a:r>
            <a:r>
              <a:rPr lang="en-US" dirty="0">
                <a:latin typeface="Arial" charset="0"/>
              </a:rPr>
              <a:t>but can you </a:t>
            </a:r>
            <a:r>
              <a:rPr lang="en-US" b="1" dirty="0">
                <a:latin typeface="Arial" charset="0"/>
              </a:rPr>
              <a:t>show me some data</a:t>
            </a:r>
            <a:r>
              <a:rPr lang="en-US" dirty="0">
                <a:latin typeface="Arial" charset="0"/>
              </a:rPr>
              <a:t> that supports your claims?</a:t>
            </a:r>
          </a:p>
          <a:p>
            <a:r>
              <a:rPr lang="en-US" dirty="0" smtClean="0">
                <a:latin typeface="Arial" charset="0"/>
              </a:rPr>
              <a:t>the researcher’s </a:t>
            </a:r>
            <a:r>
              <a:rPr lang="en-US" b="1" dirty="0">
                <a:latin typeface="Arial" charset="0"/>
              </a:rPr>
              <a:t>presence in the setting biases the </a:t>
            </a:r>
            <a:r>
              <a:rPr lang="en-US" b="1" dirty="0" smtClean="0">
                <a:latin typeface="Arial" charset="0"/>
              </a:rPr>
              <a:t>results</a:t>
            </a:r>
            <a:endParaRPr lang="en-US" b="1" dirty="0">
              <a:latin typeface="Arial" charset="0"/>
            </a:endParaRPr>
          </a:p>
          <a:p>
            <a:r>
              <a:rPr lang="en-US" b="1" dirty="0">
                <a:latin typeface="Arial" charset="0"/>
              </a:rPr>
              <a:t>lacks rigor</a:t>
            </a:r>
            <a:r>
              <a:rPr lang="en-US" dirty="0">
                <a:latin typeface="Arial" charset="0"/>
              </a:rPr>
              <a:t>, procedure is </a:t>
            </a:r>
            <a:r>
              <a:rPr lang="en-US" dirty="0" smtClean="0">
                <a:latin typeface="Arial" charset="0"/>
              </a:rPr>
              <a:t>unsystematic</a:t>
            </a:r>
            <a:endParaRPr lang="en-US" dirty="0">
              <a:latin typeface="Arial" charset="0"/>
            </a:endParaRPr>
          </a:p>
        </p:txBody>
      </p:sp>
    </p:spTree>
    <p:extLst>
      <p:ext uri="{BB962C8B-B14F-4D97-AF65-F5344CB8AC3E}">
        <p14:creationId xmlns:p14="http://schemas.microsoft.com/office/powerpoint/2010/main" val="28120119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 2 – looking forward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561433660"/>
              </p:ext>
            </p:extLst>
          </p:nvPr>
        </p:nvGraphicFramePr>
        <p:xfrm>
          <a:off x="381000" y="1629834"/>
          <a:ext cx="8382000" cy="4648200"/>
        </p:xfrm>
        <a:graphic>
          <a:graphicData uri="http://schemas.openxmlformats.org/presentationml/2006/ole">
            <mc:AlternateContent xmlns:mc="http://schemas.openxmlformats.org/markup-compatibility/2006">
              <mc:Choice xmlns:v="urn:schemas-microsoft-com:vml" Requires="v">
                <p:oleObj spid="_x0000_s1026" name="Document" r:id="rId3" imgW="8382000" imgH="4648200" progId="Word.Document.12">
                  <p:embed/>
                </p:oleObj>
              </mc:Choice>
              <mc:Fallback>
                <p:oleObj name="Document" r:id="rId3" imgW="8382000" imgH="4648200" progId="Word.Document.12">
                  <p:embed/>
                  <p:pic>
                    <p:nvPicPr>
                      <p:cNvPr id="0" name=""/>
                      <p:cNvPicPr/>
                      <p:nvPr/>
                    </p:nvPicPr>
                    <p:blipFill>
                      <a:blip r:embed="rId4"/>
                      <a:stretch>
                        <a:fillRect/>
                      </a:stretch>
                    </p:blipFill>
                    <p:spPr>
                      <a:xfrm>
                        <a:off x="381000" y="1629834"/>
                        <a:ext cx="8382000" cy="4648200"/>
                      </a:xfrm>
                      <a:prstGeom prst="rect">
                        <a:avLst/>
                      </a:prstGeom>
                    </p:spPr>
                  </p:pic>
                </p:oleObj>
              </mc:Fallback>
            </mc:AlternateContent>
          </a:graphicData>
        </a:graphic>
      </p:graphicFrame>
    </p:spTree>
    <p:extLst>
      <p:ext uri="{BB962C8B-B14F-4D97-AF65-F5344CB8AC3E}">
        <p14:creationId xmlns:p14="http://schemas.microsoft.com/office/powerpoint/2010/main" val="294574980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98"/>
            <a:ext cx="8229600" cy="990600"/>
          </a:xfrm>
        </p:spPr>
        <p:txBody>
          <a:bodyPr>
            <a:normAutofit fontScale="90000"/>
          </a:bodyPr>
          <a:lstStyle/>
          <a:p>
            <a:r>
              <a:rPr lang="en-US" dirty="0" smtClean="0"/>
              <a:t>Qualitative Research – Distinctive Points of Emphasis, Priorities</a:t>
            </a:r>
            <a:endParaRPr lang="en-US" dirty="0"/>
          </a:p>
        </p:txBody>
      </p:sp>
      <p:sp>
        <p:nvSpPr>
          <p:cNvPr id="3" name="Content Placeholder 2"/>
          <p:cNvSpPr>
            <a:spLocks noGrp="1"/>
          </p:cNvSpPr>
          <p:nvPr>
            <p:ph idx="1"/>
          </p:nvPr>
        </p:nvSpPr>
        <p:spPr>
          <a:xfrm>
            <a:off x="457200" y="1998132"/>
            <a:ext cx="8229600" cy="4580465"/>
          </a:xfrm>
        </p:spPr>
        <p:txBody>
          <a:bodyPr>
            <a:normAutofit/>
          </a:bodyPr>
          <a:lstStyle/>
          <a:p>
            <a:r>
              <a:rPr lang="en-US" sz="2800" b="1" dirty="0" smtClean="0">
                <a:latin typeface="Arial" charset="0"/>
              </a:rPr>
              <a:t>Naturalistic Observation </a:t>
            </a:r>
            <a:r>
              <a:rPr lang="en-US" sz="2800" dirty="0" smtClean="0">
                <a:latin typeface="Arial" charset="0"/>
              </a:rPr>
              <a:t>– how things unfold out in the real world (uncontrived)</a:t>
            </a:r>
            <a:endParaRPr lang="en-US" sz="2800" b="1" dirty="0" smtClean="0">
              <a:latin typeface="Arial" charset="0"/>
            </a:endParaRPr>
          </a:p>
          <a:p>
            <a:r>
              <a:rPr lang="en-US" sz="2800" b="1" dirty="0" smtClean="0">
                <a:latin typeface="Arial" charset="0"/>
              </a:rPr>
              <a:t>Emic Accounts – </a:t>
            </a:r>
            <a:r>
              <a:rPr lang="en-US" sz="2800" dirty="0" smtClean="0">
                <a:latin typeface="Arial" charset="0"/>
              </a:rPr>
              <a:t>ascertaining and analyzing the actor’s point of view (opinion, attitude, belief, value)</a:t>
            </a:r>
          </a:p>
          <a:p>
            <a:r>
              <a:rPr lang="en-US" sz="2800" b="1" dirty="0" smtClean="0">
                <a:latin typeface="Arial" charset="0"/>
              </a:rPr>
              <a:t>Inductive Analysis </a:t>
            </a:r>
            <a:r>
              <a:rPr lang="en-US" sz="2800" dirty="0" smtClean="0">
                <a:latin typeface="Arial" charset="0"/>
              </a:rPr>
              <a:t>– more on the side of theory discovery than theory testing</a:t>
            </a:r>
            <a:endParaRPr lang="en-US" sz="2800" dirty="0">
              <a:latin typeface="Arial" charset="0"/>
            </a:endParaRPr>
          </a:p>
        </p:txBody>
      </p:sp>
    </p:spTree>
    <p:extLst>
      <p:ext uri="{BB962C8B-B14F-4D97-AF65-F5344CB8AC3E}">
        <p14:creationId xmlns:p14="http://schemas.microsoft.com/office/powerpoint/2010/main" val="25618220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4998"/>
            <a:ext cx="8229600" cy="990600"/>
          </a:xfrm>
        </p:spPr>
        <p:txBody>
          <a:bodyPr>
            <a:normAutofit fontScale="90000"/>
          </a:bodyPr>
          <a:lstStyle/>
          <a:p>
            <a:r>
              <a:rPr lang="en-US" dirty="0" smtClean="0"/>
              <a:t>Qualitative Research – value in product /technology design specifically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58316304"/>
              </p:ext>
            </p:extLst>
          </p:nvPr>
        </p:nvGraphicFramePr>
        <p:xfrm>
          <a:off x="457200" y="2173393"/>
          <a:ext cx="8229600" cy="3273214"/>
        </p:xfrm>
        <a:graphic>
          <a:graphicData uri="http://schemas.openxmlformats.org/drawingml/2006/table">
            <a:tbl>
              <a:tblPr bandRow="1">
                <a:tableStyleId>{5C22544A-7EE6-4342-B048-85BDC9FD1C3A}</a:tableStyleId>
              </a:tblPr>
              <a:tblGrid>
                <a:gridCol w="2895600"/>
                <a:gridCol w="5334000"/>
              </a:tblGrid>
              <a:tr h="1042247">
                <a:tc>
                  <a:txBody>
                    <a:bodyPr/>
                    <a:lstStyle/>
                    <a:p>
                      <a:r>
                        <a:rPr lang="en-US" sz="2400" b="1" dirty="0" smtClean="0"/>
                        <a:t>Naturalistic Observation</a:t>
                      </a:r>
                      <a:endParaRPr lang="en-US" sz="2400" b="1" dirty="0"/>
                    </a:p>
                  </a:txBody>
                  <a:tcPr/>
                </a:tc>
                <a:tc>
                  <a:txBody>
                    <a:bodyPr/>
                    <a:lstStyle/>
                    <a:p>
                      <a:r>
                        <a:rPr lang="en-US" dirty="0" smtClean="0">
                          <a:latin typeface="Arial" charset="0"/>
                        </a:rPr>
                        <a:t>More</a:t>
                      </a:r>
                      <a:r>
                        <a:rPr lang="en-US" baseline="0" dirty="0" smtClean="0">
                          <a:latin typeface="Arial" charset="0"/>
                        </a:rPr>
                        <a:t> sound</a:t>
                      </a:r>
                      <a:r>
                        <a:rPr lang="en-US" dirty="0" smtClean="0">
                          <a:latin typeface="Arial" charset="0"/>
                        </a:rPr>
                        <a:t> basis for feature prioritization exercises … beyond the focus group or big</a:t>
                      </a:r>
                      <a:r>
                        <a:rPr lang="en-US" baseline="0" dirty="0" smtClean="0">
                          <a:latin typeface="Arial" charset="0"/>
                        </a:rPr>
                        <a:t> n </a:t>
                      </a:r>
                      <a:r>
                        <a:rPr lang="en-US" dirty="0" smtClean="0">
                          <a:latin typeface="Arial" charset="0"/>
                        </a:rPr>
                        <a:t>marketing research surveys (de-contextualized,</a:t>
                      </a:r>
                      <a:r>
                        <a:rPr lang="en-US" baseline="0" dirty="0" smtClean="0">
                          <a:latin typeface="Arial" charset="0"/>
                        </a:rPr>
                        <a:t> self-report)</a:t>
                      </a:r>
                      <a:endParaRPr lang="en-US" dirty="0"/>
                    </a:p>
                  </a:txBody>
                  <a:tcPr/>
                </a:tc>
              </a:tr>
              <a:tr h="1042247">
                <a:tc>
                  <a:txBody>
                    <a:bodyPr/>
                    <a:lstStyle/>
                    <a:p>
                      <a:r>
                        <a:rPr lang="en-US" sz="2400" b="1" dirty="0" smtClean="0"/>
                        <a:t>Emic Accounts</a:t>
                      </a:r>
                      <a:endParaRPr lang="en-US" sz="2400" b="1" dirty="0"/>
                    </a:p>
                  </a:txBody>
                  <a:tcPr/>
                </a:tc>
                <a:tc>
                  <a:txBody>
                    <a:bodyPr/>
                    <a:lstStyle/>
                    <a:p>
                      <a:r>
                        <a:rPr lang="en-US" sz="2000" dirty="0" smtClean="0">
                          <a:latin typeface="Arial" charset="0"/>
                        </a:rPr>
                        <a:t>Getting a handle on ever more </a:t>
                      </a:r>
                      <a:r>
                        <a:rPr lang="en-US" sz="2000" b="1" i="0" dirty="0" smtClean="0">
                          <a:latin typeface="Arial" charset="0"/>
                        </a:rPr>
                        <a:t>diverse user </a:t>
                      </a:r>
                      <a:r>
                        <a:rPr lang="en-US" sz="2000" b="1" dirty="0" smtClean="0">
                          <a:latin typeface="Arial" charset="0"/>
                        </a:rPr>
                        <a:t>populations </a:t>
                      </a:r>
                      <a:r>
                        <a:rPr lang="en-US" sz="2000" b="0" dirty="0" smtClean="0">
                          <a:latin typeface="Arial" charset="0"/>
                        </a:rPr>
                        <a:t>whose</a:t>
                      </a:r>
                      <a:r>
                        <a:rPr lang="en-US" sz="2000" b="0" baseline="0" dirty="0" smtClean="0">
                          <a:latin typeface="Arial" charset="0"/>
                        </a:rPr>
                        <a:t> experiences and values are very different from our own</a:t>
                      </a:r>
                      <a:endParaRPr lang="en-US" sz="2000" b="1" dirty="0"/>
                    </a:p>
                  </a:txBody>
                  <a:tcPr/>
                </a:tc>
              </a:tr>
              <a:tr h="1042247">
                <a:tc>
                  <a:txBody>
                    <a:bodyPr/>
                    <a:lstStyle/>
                    <a:p>
                      <a:r>
                        <a:rPr lang="en-US" sz="2400" b="1" dirty="0" smtClean="0"/>
                        <a:t>Inductive Analysis</a:t>
                      </a:r>
                      <a:endParaRPr lang="en-US" sz="2400" b="1" dirty="0"/>
                    </a:p>
                  </a:txBody>
                  <a:tcPr/>
                </a:tc>
                <a:tc>
                  <a:txBody>
                    <a:bodyPr/>
                    <a:lstStyle/>
                    <a:p>
                      <a:r>
                        <a:rPr lang="en-US" sz="2000" dirty="0" smtClean="0"/>
                        <a:t>Design </a:t>
                      </a:r>
                      <a:r>
                        <a:rPr lang="en-US" sz="2000" b="1" dirty="0" smtClean="0"/>
                        <a:t>innovation</a:t>
                      </a:r>
                      <a:r>
                        <a:rPr lang="en-US" sz="2000" dirty="0" smtClean="0"/>
                        <a:t> work…discovery process</a:t>
                      </a:r>
                      <a:endParaRPr lang="en-US" sz="2000" dirty="0"/>
                    </a:p>
                  </a:txBody>
                  <a:tcPr/>
                </a:tc>
              </a:tr>
            </a:tbl>
          </a:graphicData>
        </a:graphic>
      </p:graphicFrame>
      <p:sp>
        <p:nvSpPr>
          <p:cNvPr id="3" name="TextBox 2"/>
          <p:cNvSpPr txBox="1"/>
          <p:nvPr/>
        </p:nvSpPr>
        <p:spPr>
          <a:xfrm>
            <a:off x="880533" y="5808133"/>
            <a:ext cx="4204947" cy="400110"/>
          </a:xfrm>
          <a:prstGeom prst="rect">
            <a:avLst/>
          </a:prstGeom>
          <a:noFill/>
        </p:spPr>
        <p:txBody>
          <a:bodyPr wrap="none" rtlCol="0">
            <a:spAutoFit/>
          </a:bodyPr>
          <a:lstStyle/>
          <a:p>
            <a:r>
              <a:rPr lang="en-US" sz="2000" dirty="0" smtClean="0"/>
              <a:t>[see </a:t>
            </a:r>
            <a:r>
              <a:rPr lang="en-US" sz="2000" dirty="0" err="1" smtClean="0"/>
              <a:t>Blomberg</a:t>
            </a:r>
            <a:r>
              <a:rPr lang="en-US" sz="2000" dirty="0" smtClean="0"/>
              <a:t> et al. 2003 for more]</a:t>
            </a:r>
            <a:endParaRPr lang="en-US" sz="2000" dirty="0"/>
          </a:p>
        </p:txBody>
      </p:sp>
    </p:spTree>
    <p:extLst>
      <p:ext uri="{BB962C8B-B14F-4D97-AF65-F5344CB8AC3E}">
        <p14:creationId xmlns:p14="http://schemas.microsoft.com/office/powerpoint/2010/main" val="38198213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a:t>
            </a:r>
            <a:endParaRPr lang="en-US" dirty="0"/>
          </a:p>
        </p:txBody>
      </p:sp>
      <p:sp>
        <p:nvSpPr>
          <p:cNvPr id="3" name="Text Placeholder 2"/>
          <p:cNvSpPr>
            <a:spLocks noGrp="1"/>
          </p:cNvSpPr>
          <p:nvPr>
            <p:ph type="body" idx="1"/>
          </p:nvPr>
        </p:nvSpPr>
        <p:spPr/>
        <p:txBody>
          <a:bodyPr/>
          <a:lstStyle/>
          <a:p>
            <a:r>
              <a:rPr lang="en-US" dirty="0" smtClean="0"/>
              <a:t>The Question of </a:t>
            </a:r>
            <a:r>
              <a:rPr lang="en-US" b="1" dirty="0" smtClean="0"/>
              <a:t>Rigor</a:t>
            </a:r>
            <a:r>
              <a:rPr lang="en-US" dirty="0" smtClean="0"/>
              <a:t> in Quantitative vs. Qualitative Approaches</a:t>
            </a:r>
            <a:endParaRPr lang="en-US" dirty="0"/>
          </a:p>
        </p:txBody>
      </p:sp>
    </p:spTree>
    <p:extLst>
      <p:ext uri="{BB962C8B-B14F-4D97-AF65-F5344CB8AC3E}">
        <p14:creationId xmlns:p14="http://schemas.microsoft.com/office/powerpoint/2010/main" val="377731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Oval 4"/>
          <p:cNvSpPr>
            <a:spLocks noChangeArrowheads="1"/>
          </p:cNvSpPr>
          <p:nvPr/>
        </p:nvSpPr>
        <p:spPr bwMode="auto">
          <a:xfrm>
            <a:off x="6477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Problem</a:t>
            </a:r>
          </a:p>
        </p:txBody>
      </p:sp>
      <p:sp>
        <p:nvSpPr>
          <p:cNvPr id="22532" name="Oval 5"/>
          <p:cNvSpPr>
            <a:spLocks noChangeArrowheads="1"/>
          </p:cNvSpPr>
          <p:nvPr/>
        </p:nvSpPr>
        <p:spPr bwMode="auto">
          <a:xfrm>
            <a:off x="27813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a:solidFill>
                  <a:srgbClr val="003399"/>
                </a:solidFill>
              </a:rPr>
              <a:t>Method</a:t>
            </a:r>
          </a:p>
        </p:txBody>
      </p:sp>
      <p:sp>
        <p:nvSpPr>
          <p:cNvPr id="22533" name="Oval 6"/>
          <p:cNvSpPr>
            <a:spLocks noChangeArrowheads="1"/>
          </p:cNvSpPr>
          <p:nvPr/>
        </p:nvSpPr>
        <p:spPr bwMode="auto">
          <a:xfrm>
            <a:off x="49149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Data</a:t>
            </a:r>
            <a:r>
              <a:rPr lang="en-US" sz="1400"/>
              <a:t> </a:t>
            </a:r>
            <a:r>
              <a:rPr lang="en-US" sz="1400">
                <a:solidFill>
                  <a:srgbClr val="003399"/>
                </a:solidFill>
              </a:rPr>
              <a:t>Collection</a:t>
            </a:r>
          </a:p>
        </p:txBody>
      </p:sp>
      <p:sp>
        <p:nvSpPr>
          <p:cNvPr id="22534" name="Oval 7"/>
          <p:cNvSpPr>
            <a:spLocks noChangeArrowheads="1"/>
          </p:cNvSpPr>
          <p:nvPr/>
        </p:nvSpPr>
        <p:spPr bwMode="auto">
          <a:xfrm>
            <a:off x="6972300" y="3543300"/>
            <a:ext cx="1600200" cy="1066800"/>
          </a:xfrm>
          <a:prstGeom prst="ellipse">
            <a:avLst/>
          </a:prstGeom>
          <a:solidFill>
            <a:schemeClr val="accent1"/>
          </a:solidFill>
          <a:ln w="9525">
            <a:solidFill>
              <a:schemeClr val="tx1"/>
            </a:solidFill>
            <a:round/>
            <a:headEnd/>
            <a:tailEnd/>
          </a:ln>
        </p:spPr>
        <p:txBody>
          <a:bodyPr wrap="none" anchor="ctr"/>
          <a:lstStyle/>
          <a:p>
            <a:pPr algn="ctr"/>
            <a:r>
              <a:rPr lang="en-US" sz="1400">
                <a:solidFill>
                  <a:srgbClr val="003399"/>
                </a:solidFill>
              </a:rPr>
              <a:t>Support or Reject </a:t>
            </a:r>
          </a:p>
          <a:p>
            <a:pPr algn="ctr"/>
            <a:r>
              <a:rPr lang="en-US" sz="1400">
                <a:solidFill>
                  <a:srgbClr val="003399"/>
                </a:solidFill>
              </a:rPr>
              <a:t>Hypotheses</a:t>
            </a:r>
          </a:p>
        </p:txBody>
      </p:sp>
      <p:sp>
        <p:nvSpPr>
          <p:cNvPr id="22535" name="Line 8"/>
          <p:cNvSpPr>
            <a:spLocks noChangeShapeType="1"/>
          </p:cNvSpPr>
          <p:nvPr/>
        </p:nvSpPr>
        <p:spPr bwMode="auto">
          <a:xfrm>
            <a:off x="2247900" y="4076700"/>
            <a:ext cx="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9"/>
          <p:cNvSpPr>
            <a:spLocks noChangeShapeType="1"/>
          </p:cNvSpPr>
          <p:nvPr/>
        </p:nvSpPr>
        <p:spPr bwMode="auto">
          <a:xfrm>
            <a:off x="2247900" y="40767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Line 11"/>
          <p:cNvSpPr>
            <a:spLocks noChangeShapeType="1"/>
          </p:cNvSpPr>
          <p:nvPr/>
        </p:nvSpPr>
        <p:spPr bwMode="auto">
          <a:xfrm>
            <a:off x="4381500" y="4076700"/>
            <a:ext cx="5334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8" name="Line 12"/>
          <p:cNvSpPr>
            <a:spLocks noChangeShapeType="1"/>
          </p:cNvSpPr>
          <p:nvPr/>
        </p:nvSpPr>
        <p:spPr bwMode="auto">
          <a:xfrm>
            <a:off x="6515100" y="4076700"/>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13" name="Text Box 13"/>
          <p:cNvSpPr txBox="1">
            <a:spLocks noChangeArrowheads="1"/>
          </p:cNvSpPr>
          <p:nvPr/>
        </p:nvSpPr>
        <p:spPr bwMode="auto">
          <a:xfrm>
            <a:off x="685800" y="572558"/>
            <a:ext cx="76962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sz="4000" dirty="0" smtClean="0">
                <a:solidFill>
                  <a:schemeClr val="accent2"/>
                </a:solidFill>
              </a:rPr>
              <a:t>Process: How Quantitative Research Really Works…</a:t>
            </a:r>
            <a:endParaRPr lang="en-US" sz="4000" dirty="0">
              <a:solidFill>
                <a:schemeClr val="accent2"/>
              </a:solidFill>
            </a:endParaRPr>
          </a:p>
        </p:txBody>
      </p:sp>
      <p:grpSp>
        <p:nvGrpSpPr>
          <p:cNvPr id="2" name="Group 26"/>
          <p:cNvGrpSpPr>
            <a:grpSpLocks/>
          </p:cNvGrpSpPr>
          <p:nvPr/>
        </p:nvGrpSpPr>
        <p:grpSpPr bwMode="auto">
          <a:xfrm>
            <a:off x="609600" y="2133600"/>
            <a:ext cx="7734300" cy="4038600"/>
            <a:chOff x="312" y="696"/>
            <a:chExt cx="4872" cy="2544"/>
          </a:xfrm>
        </p:grpSpPr>
        <p:grpSp>
          <p:nvGrpSpPr>
            <p:cNvPr id="22541" name="Group 21"/>
            <p:cNvGrpSpPr>
              <a:grpSpLocks/>
            </p:cNvGrpSpPr>
            <p:nvPr/>
          </p:nvGrpSpPr>
          <p:grpSpPr bwMode="auto">
            <a:xfrm>
              <a:off x="312" y="696"/>
              <a:ext cx="4872" cy="2544"/>
              <a:chOff x="312" y="696"/>
              <a:chExt cx="4872" cy="2544"/>
            </a:xfrm>
          </p:grpSpPr>
          <p:sp>
            <p:nvSpPr>
              <p:cNvPr id="22544" name="Freeform 16"/>
              <p:cNvSpPr>
                <a:spLocks/>
              </p:cNvSpPr>
              <p:nvPr/>
            </p:nvSpPr>
            <p:spPr bwMode="auto">
              <a:xfrm>
                <a:off x="1008" y="2104"/>
                <a:ext cx="2296" cy="784"/>
              </a:xfrm>
              <a:custGeom>
                <a:avLst/>
                <a:gdLst>
                  <a:gd name="T0" fmla="*/ 0 w 2296"/>
                  <a:gd name="T1" fmla="*/ 104 h 784"/>
                  <a:gd name="T2" fmla="*/ 576 w 2296"/>
                  <a:gd name="T3" fmla="*/ 584 h 784"/>
                  <a:gd name="T4" fmla="*/ 1056 w 2296"/>
                  <a:gd name="T5" fmla="*/ 152 h 784"/>
                  <a:gd name="T6" fmla="*/ 2016 w 2296"/>
                  <a:gd name="T7" fmla="*/ 776 h 784"/>
                  <a:gd name="T8" fmla="*/ 2256 w 2296"/>
                  <a:gd name="T9" fmla="*/ 104 h 784"/>
                  <a:gd name="T10" fmla="*/ 2256 w 2296"/>
                  <a:gd name="T11" fmla="*/ 152 h 784"/>
                  <a:gd name="T12" fmla="*/ 0 60000 65536"/>
                  <a:gd name="T13" fmla="*/ 0 60000 65536"/>
                  <a:gd name="T14" fmla="*/ 0 60000 65536"/>
                  <a:gd name="T15" fmla="*/ 0 60000 65536"/>
                  <a:gd name="T16" fmla="*/ 0 60000 65536"/>
                  <a:gd name="T17" fmla="*/ 0 60000 65536"/>
                  <a:gd name="T18" fmla="*/ 0 w 2296"/>
                  <a:gd name="T19" fmla="*/ 0 h 784"/>
                  <a:gd name="T20" fmla="*/ 2296 w 2296"/>
                  <a:gd name="T21" fmla="*/ 784 h 784"/>
                </a:gdLst>
                <a:ahLst/>
                <a:cxnLst>
                  <a:cxn ang="T12">
                    <a:pos x="T0" y="T1"/>
                  </a:cxn>
                  <a:cxn ang="T13">
                    <a:pos x="T2" y="T3"/>
                  </a:cxn>
                  <a:cxn ang="T14">
                    <a:pos x="T4" y="T5"/>
                  </a:cxn>
                  <a:cxn ang="T15">
                    <a:pos x="T6" y="T7"/>
                  </a:cxn>
                  <a:cxn ang="T16">
                    <a:pos x="T8" y="T9"/>
                  </a:cxn>
                  <a:cxn ang="T17">
                    <a:pos x="T10" y="T11"/>
                  </a:cxn>
                </a:cxnLst>
                <a:rect l="T18" t="T19" r="T20" b="T21"/>
                <a:pathLst>
                  <a:path w="2296" h="784">
                    <a:moveTo>
                      <a:pt x="0" y="104"/>
                    </a:moveTo>
                    <a:cubicBezTo>
                      <a:pt x="200" y="340"/>
                      <a:pt x="400" y="576"/>
                      <a:pt x="576" y="584"/>
                    </a:cubicBezTo>
                    <a:cubicBezTo>
                      <a:pt x="752" y="592"/>
                      <a:pt x="816" y="120"/>
                      <a:pt x="1056" y="152"/>
                    </a:cubicBezTo>
                    <a:cubicBezTo>
                      <a:pt x="1296" y="184"/>
                      <a:pt x="1816" y="784"/>
                      <a:pt x="2016" y="776"/>
                    </a:cubicBezTo>
                    <a:cubicBezTo>
                      <a:pt x="2216" y="768"/>
                      <a:pt x="2216" y="208"/>
                      <a:pt x="2256" y="104"/>
                    </a:cubicBezTo>
                    <a:cubicBezTo>
                      <a:pt x="2296" y="0"/>
                      <a:pt x="2276" y="76"/>
                      <a:pt x="2256" y="15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5" name="Freeform 17"/>
              <p:cNvSpPr>
                <a:spLocks/>
              </p:cNvSpPr>
              <p:nvPr/>
            </p:nvSpPr>
            <p:spPr bwMode="auto">
              <a:xfrm>
                <a:off x="1992" y="1096"/>
                <a:ext cx="2856" cy="536"/>
              </a:xfrm>
              <a:custGeom>
                <a:avLst/>
                <a:gdLst>
                  <a:gd name="T0" fmla="*/ 2856 w 2856"/>
                  <a:gd name="T1" fmla="*/ 488 h 536"/>
                  <a:gd name="T2" fmla="*/ 2232 w 2856"/>
                  <a:gd name="T3" fmla="*/ 152 h 536"/>
                  <a:gd name="T4" fmla="*/ 264 w 2856"/>
                  <a:gd name="T5" fmla="*/ 488 h 536"/>
                  <a:gd name="T6" fmla="*/ 648 w 2856"/>
                  <a:gd name="T7" fmla="*/ 8 h 536"/>
                  <a:gd name="T8" fmla="*/ 1224 w 2856"/>
                  <a:gd name="T9" fmla="*/ 536 h 536"/>
                  <a:gd name="T10" fmla="*/ 0 60000 65536"/>
                  <a:gd name="T11" fmla="*/ 0 60000 65536"/>
                  <a:gd name="T12" fmla="*/ 0 60000 65536"/>
                  <a:gd name="T13" fmla="*/ 0 60000 65536"/>
                  <a:gd name="T14" fmla="*/ 0 60000 65536"/>
                  <a:gd name="T15" fmla="*/ 0 w 2856"/>
                  <a:gd name="T16" fmla="*/ 0 h 536"/>
                  <a:gd name="T17" fmla="*/ 2856 w 2856"/>
                  <a:gd name="T18" fmla="*/ 536 h 536"/>
                </a:gdLst>
                <a:ahLst/>
                <a:cxnLst>
                  <a:cxn ang="T10">
                    <a:pos x="T0" y="T1"/>
                  </a:cxn>
                  <a:cxn ang="T11">
                    <a:pos x="T2" y="T3"/>
                  </a:cxn>
                  <a:cxn ang="T12">
                    <a:pos x="T4" y="T5"/>
                  </a:cxn>
                  <a:cxn ang="T13">
                    <a:pos x="T6" y="T7"/>
                  </a:cxn>
                  <a:cxn ang="T14">
                    <a:pos x="T8" y="T9"/>
                  </a:cxn>
                </a:cxnLst>
                <a:rect l="T15" t="T16" r="T17" b="T18"/>
                <a:pathLst>
                  <a:path w="2856" h="536">
                    <a:moveTo>
                      <a:pt x="2856" y="488"/>
                    </a:moveTo>
                    <a:cubicBezTo>
                      <a:pt x="2760" y="320"/>
                      <a:pt x="2664" y="152"/>
                      <a:pt x="2232" y="152"/>
                    </a:cubicBezTo>
                    <a:cubicBezTo>
                      <a:pt x="1800" y="152"/>
                      <a:pt x="528" y="512"/>
                      <a:pt x="264" y="488"/>
                    </a:cubicBezTo>
                    <a:cubicBezTo>
                      <a:pt x="0" y="464"/>
                      <a:pt x="488" y="0"/>
                      <a:pt x="648" y="8"/>
                    </a:cubicBezTo>
                    <a:cubicBezTo>
                      <a:pt x="808" y="16"/>
                      <a:pt x="1016" y="276"/>
                      <a:pt x="1224" y="536"/>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6" name="Freeform 18"/>
              <p:cNvSpPr>
                <a:spLocks/>
              </p:cNvSpPr>
              <p:nvPr/>
            </p:nvSpPr>
            <p:spPr bwMode="auto">
              <a:xfrm>
                <a:off x="312" y="696"/>
                <a:ext cx="3240" cy="888"/>
              </a:xfrm>
              <a:custGeom>
                <a:avLst/>
                <a:gdLst>
                  <a:gd name="T0" fmla="*/ 648 w 3240"/>
                  <a:gd name="T1" fmla="*/ 888 h 888"/>
                  <a:gd name="T2" fmla="*/ 792 w 3240"/>
                  <a:gd name="T3" fmla="*/ 216 h 888"/>
                  <a:gd name="T4" fmla="*/ 552 w 3240"/>
                  <a:gd name="T5" fmla="*/ 456 h 888"/>
                  <a:gd name="T6" fmla="*/ 264 w 3240"/>
                  <a:gd name="T7" fmla="*/ 312 h 888"/>
                  <a:gd name="T8" fmla="*/ 504 w 3240"/>
                  <a:gd name="T9" fmla="*/ 120 h 888"/>
                  <a:gd name="T10" fmla="*/ 648 w 3240"/>
                  <a:gd name="T11" fmla="*/ 600 h 888"/>
                  <a:gd name="T12" fmla="*/ 312 w 3240"/>
                  <a:gd name="T13" fmla="*/ 744 h 888"/>
                  <a:gd name="T14" fmla="*/ 24 w 3240"/>
                  <a:gd name="T15" fmla="*/ 264 h 888"/>
                  <a:gd name="T16" fmla="*/ 168 w 3240"/>
                  <a:gd name="T17" fmla="*/ 72 h 888"/>
                  <a:gd name="T18" fmla="*/ 408 w 3240"/>
                  <a:gd name="T19" fmla="*/ 24 h 888"/>
                  <a:gd name="T20" fmla="*/ 936 w 3240"/>
                  <a:gd name="T21" fmla="*/ 216 h 888"/>
                  <a:gd name="T22" fmla="*/ 984 w 3240"/>
                  <a:gd name="T23" fmla="*/ 696 h 888"/>
                  <a:gd name="T24" fmla="*/ 1320 w 3240"/>
                  <a:gd name="T25" fmla="*/ 696 h 888"/>
                  <a:gd name="T26" fmla="*/ 2040 w 3240"/>
                  <a:gd name="T27" fmla="*/ 120 h 888"/>
                  <a:gd name="T28" fmla="*/ 3048 w 3240"/>
                  <a:gd name="T29" fmla="*/ 552 h 888"/>
                  <a:gd name="T30" fmla="*/ 3192 w 3240"/>
                  <a:gd name="T31" fmla="*/ 840 h 8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40"/>
                  <a:gd name="T49" fmla="*/ 0 h 888"/>
                  <a:gd name="T50" fmla="*/ 3240 w 3240"/>
                  <a:gd name="T51" fmla="*/ 888 h 8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40" h="888">
                    <a:moveTo>
                      <a:pt x="648" y="888"/>
                    </a:moveTo>
                    <a:cubicBezTo>
                      <a:pt x="728" y="588"/>
                      <a:pt x="808" y="288"/>
                      <a:pt x="792" y="216"/>
                    </a:cubicBezTo>
                    <a:cubicBezTo>
                      <a:pt x="776" y="144"/>
                      <a:pt x="640" y="440"/>
                      <a:pt x="552" y="456"/>
                    </a:cubicBezTo>
                    <a:cubicBezTo>
                      <a:pt x="464" y="472"/>
                      <a:pt x="272" y="368"/>
                      <a:pt x="264" y="312"/>
                    </a:cubicBezTo>
                    <a:cubicBezTo>
                      <a:pt x="256" y="256"/>
                      <a:pt x="440" y="72"/>
                      <a:pt x="504" y="120"/>
                    </a:cubicBezTo>
                    <a:cubicBezTo>
                      <a:pt x="568" y="168"/>
                      <a:pt x="680" y="496"/>
                      <a:pt x="648" y="600"/>
                    </a:cubicBezTo>
                    <a:cubicBezTo>
                      <a:pt x="616" y="704"/>
                      <a:pt x="416" y="800"/>
                      <a:pt x="312" y="744"/>
                    </a:cubicBezTo>
                    <a:cubicBezTo>
                      <a:pt x="208" y="688"/>
                      <a:pt x="48" y="376"/>
                      <a:pt x="24" y="264"/>
                    </a:cubicBezTo>
                    <a:cubicBezTo>
                      <a:pt x="0" y="152"/>
                      <a:pt x="104" y="112"/>
                      <a:pt x="168" y="72"/>
                    </a:cubicBezTo>
                    <a:cubicBezTo>
                      <a:pt x="232" y="32"/>
                      <a:pt x="280" y="0"/>
                      <a:pt x="408" y="24"/>
                    </a:cubicBezTo>
                    <a:cubicBezTo>
                      <a:pt x="536" y="48"/>
                      <a:pt x="840" y="104"/>
                      <a:pt x="936" y="216"/>
                    </a:cubicBezTo>
                    <a:cubicBezTo>
                      <a:pt x="1032" y="328"/>
                      <a:pt x="920" y="616"/>
                      <a:pt x="984" y="696"/>
                    </a:cubicBezTo>
                    <a:cubicBezTo>
                      <a:pt x="1048" y="776"/>
                      <a:pt x="1144" y="792"/>
                      <a:pt x="1320" y="696"/>
                    </a:cubicBezTo>
                    <a:cubicBezTo>
                      <a:pt x="1496" y="600"/>
                      <a:pt x="1752" y="144"/>
                      <a:pt x="2040" y="120"/>
                    </a:cubicBezTo>
                    <a:cubicBezTo>
                      <a:pt x="2328" y="96"/>
                      <a:pt x="2856" y="432"/>
                      <a:pt x="3048" y="552"/>
                    </a:cubicBezTo>
                    <a:cubicBezTo>
                      <a:pt x="3240" y="672"/>
                      <a:pt x="3216" y="756"/>
                      <a:pt x="3192" y="84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7" name="Freeform 19"/>
              <p:cNvSpPr>
                <a:spLocks/>
              </p:cNvSpPr>
              <p:nvPr/>
            </p:nvSpPr>
            <p:spPr bwMode="auto">
              <a:xfrm>
                <a:off x="3888" y="2160"/>
                <a:ext cx="864" cy="592"/>
              </a:xfrm>
              <a:custGeom>
                <a:avLst/>
                <a:gdLst>
                  <a:gd name="T0" fmla="*/ 864 w 864"/>
                  <a:gd name="T1" fmla="*/ 96 h 592"/>
                  <a:gd name="T2" fmla="*/ 576 w 864"/>
                  <a:gd name="T3" fmla="*/ 576 h 592"/>
                  <a:gd name="T4" fmla="*/ 0 w 864"/>
                  <a:gd name="T5" fmla="*/ 0 h 592"/>
                  <a:gd name="T6" fmla="*/ 0 60000 65536"/>
                  <a:gd name="T7" fmla="*/ 0 60000 65536"/>
                  <a:gd name="T8" fmla="*/ 0 60000 65536"/>
                  <a:gd name="T9" fmla="*/ 0 w 864"/>
                  <a:gd name="T10" fmla="*/ 0 h 592"/>
                  <a:gd name="T11" fmla="*/ 864 w 864"/>
                  <a:gd name="T12" fmla="*/ 592 h 592"/>
                </a:gdLst>
                <a:ahLst/>
                <a:cxnLst>
                  <a:cxn ang="T6">
                    <a:pos x="T0" y="T1"/>
                  </a:cxn>
                  <a:cxn ang="T7">
                    <a:pos x="T2" y="T3"/>
                  </a:cxn>
                  <a:cxn ang="T8">
                    <a:pos x="T4" y="T5"/>
                  </a:cxn>
                </a:cxnLst>
                <a:rect l="T9" t="T10" r="T11" b="T12"/>
                <a:pathLst>
                  <a:path w="864" h="592">
                    <a:moveTo>
                      <a:pt x="864" y="96"/>
                    </a:moveTo>
                    <a:cubicBezTo>
                      <a:pt x="792" y="344"/>
                      <a:pt x="720" y="592"/>
                      <a:pt x="576" y="576"/>
                    </a:cubicBezTo>
                    <a:cubicBezTo>
                      <a:pt x="432" y="560"/>
                      <a:pt x="216" y="280"/>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8" name="Freeform 20"/>
              <p:cNvSpPr>
                <a:spLocks/>
              </p:cNvSpPr>
              <p:nvPr/>
            </p:nvSpPr>
            <p:spPr bwMode="auto">
              <a:xfrm>
                <a:off x="1248" y="2160"/>
                <a:ext cx="3936" cy="1080"/>
              </a:xfrm>
              <a:custGeom>
                <a:avLst/>
                <a:gdLst>
                  <a:gd name="T0" fmla="*/ 3744 w 3936"/>
                  <a:gd name="T1" fmla="*/ 96 h 1080"/>
                  <a:gd name="T2" fmla="*/ 3792 w 3936"/>
                  <a:gd name="T3" fmla="*/ 816 h 1080"/>
                  <a:gd name="T4" fmla="*/ 2880 w 3936"/>
                  <a:gd name="T5" fmla="*/ 960 h 1080"/>
                  <a:gd name="T6" fmla="*/ 2400 w 3936"/>
                  <a:gd name="T7" fmla="*/ 96 h 1080"/>
                  <a:gd name="T8" fmla="*/ 2256 w 3936"/>
                  <a:gd name="T9" fmla="*/ 528 h 1080"/>
                  <a:gd name="T10" fmla="*/ 1872 w 3936"/>
                  <a:gd name="T11" fmla="*/ 1056 h 1080"/>
                  <a:gd name="T12" fmla="*/ 1152 w 3936"/>
                  <a:gd name="T13" fmla="*/ 672 h 1080"/>
                  <a:gd name="T14" fmla="*/ 1392 w 3936"/>
                  <a:gd name="T15" fmla="*/ 192 h 1080"/>
                  <a:gd name="T16" fmla="*/ 1728 w 3936"/>
                  <a:gd name="T17" fmla="*/ 384 h 1080"/>
                  <a:gd name="T18" fmla="*/ 1584 w 3936"/>
                  <a:gd name="T19" fmla="*/ 816 h 1080"/>
                  <a:gd name="T20" fmla="*/ 912 w 3936"/>
                  <a:gd name="T21" fmla="*/ 384 h 1080"/>
                  <a:gd name="T22" fmla="*/ 192 w 3936"/>
                  <a:gd name="T23" fmla="*/ 96 h 1080"/>
                  <a:gd name="T24" fmla="*/ 0 w 3936"/>
                  <a:gd name="T25" fmla="*/ 0 h 10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36"/>
                  <a:gd name="T40" fmla="*/ 0 h 1080"/>
                  <a:gd name="T41" fmla="*/ 3936 w 3936"/>
                  <a:gd name="T42" fmla="*/ 1080 h 10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36" h="1080">
                    <a:moveTo>
                      <a:pt x="3744" y="96"/>
                    </a:moveTo>
                    <a:cubicBezTo>
                      <a:pt x="3840" y="384"/>
                      <a:pt x="3936" y="672"/>
                      <a:pt x="3792" y="816"/>
                    </a:cubicBezTo>
                    <a:cubicBezTo>
                      <a:pt x="3648" y="960"/>
                      <a:pt x="3112" y="1080"/>
                      <a:pt x="2880" y="960"/>
                    </a:cubicBezTo>
                    <a:cubicBezTo>
                      <a:pt x="2648" y="840"/>
                      <a:pt x="2504" y="168"/>
                      <a:pt x="2400" y="96"/>
                    </a:cubicBezTo>
                    <a:cubicBezTo>
                      <a:pt x="2296" y="24"/>
                      <a:pt x="2344" y="368"/>
                      <a:pt x="2256" y="528"/>
                    </a:cubicBezTo>
                    <a:cubicBezTo>
                      <a:pt x="2168" y="688"/>
                      <a:pt x="2056" y="1032"/>
                      <a:pt x="1872" y="1056"/>
                    </a:cubicBezTo>
                    <a:cubicBezTo>
                      <a:pt x="1688" y="1080"/>
                      <a:pt x="1232" y="816"/>
                      <a:pt x="1152" y="672"/>
                    </a:cubicBezTo>
                    <a:cubicBezTo>
                      <a:pt x="1072" y="528"/>
                      <a:pt x="1296" y="240"/>
                      <a:pt x="1392" y="192"/>
                    </a:cubicBezTo>
                    <a:cubicBezTo>
                      <a:pt x="1488" y="144"/>
                      <a:pt x="1696" y="280"/>
                      <a:pt x="1728" y="384"/>
                    </a:cubicBezTo>
                    <a:cubicBezTo>
                      <a:pt x="1760" y="488"/>
                      <a:pt x="1720" y="816"/>
                      <a:pt x="1584" y="816"/>
                    </a:cubicBezTo>
                    <a:cubicBezTo>
                      <a:pt x="1448" y="816"/>
                      <a:pt x="1144" y="504"/>
                      <a:pt x="912" y="384"/>
                    </a:cubicBezTo>
                    <a:cubicBezTo>
                      <a:pt x="680" y="264"/>
                      <a:pt x="344" y="160"/>
                      <a:pt x="192" y="96"/>
                    </a:cubicBezTo>
                    <a:cubicBezTo>
                      <a:pt x="40" y="32"/>
                      <a:pt x="20" y="16"/>
                      <a:pt x="0" y="0"/>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2542" name="Freeform 24"/>
            <p:cNvSpPr>
              <a:spLocks/>
            </p:cNvSpPr>
            <p:nvPr/>
          </p:nvSpPr>
          <p:spPr bwMode="auto">
            <a:xfrm>
              <a:off x="2496" y="2152"/>
              <a:ext cx="2016" cy="1040"/>
            </a:xfrm>
            <a:custGeom>
              <a:avLst/>
              <a:gdLst>
                <a:gd name="T0" fmla="*/ 2016 w 2016"/>
                <a:gd name="T1" fmla="*/ 56 h 1040"/>
                <a:gd name="T2" fmla="*/ 1824 w 2016"/>
                <a:gd name="T3" fmla="*/ 776 h 1040"/>
                <a:gd name="T4" fmla="*/ 1632 w 2016"/>
                <a:gd name="T5" fmla="*/ 536 h 1040"/>
                <a:gd name="T6" fmla="*/ 1344 w 2016"/>
                <a:gd name="T7" fmla="*/ 968 h 1040"/>
                <a:gd name="T8" fmla="*/ 912 w 2016"/>
                <a:gd name="T9" fmla="*/ 104 h 1040"/>
                <a:gd name="T10" fmla="*/ 240 w 2016"/>
                <a:gd name="T11" fmla="*/ 344 h 1040"/>
                <a:gd name="T12" fmla="*/ 0 w 2016"/>
                <a:gd name="T13" fmla="*/ 8 h 1040"/>
                <a:gd name="T14" fmla="*/ 0 60000 65536"/>
                <a:gd name="T15" fmla="*/ 0 60000 65536"/>
                <a:gd name="T16" fmla="*/ 0 60000 65536"/>
                <a:gd name="T17" fmla="*/ 0 60000 65536"/>
                <a:gd name="T18" fmla="*/ 0 60000 65536"/>
                <a:gd name="T19" fmla="*/ 0 60000 65536"/>
                <a:gd name="T20" fmla="*/ 0 60000 65536"/>
                <a:gd name="T21" fmla="*/ 0 w 2016"/>
                <a:gd name="T22" fmla="*/ 0 h 1040"/>
                <a:gd name="T23" fmla="*/ 2016 w 2016"/>
                <a:gd name="T24" fmla="*/ 1040 h 10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6" h="1040">
                  <a:moveTo>
                    <a:pt x="2016" y="56"/>
                  </a:moveTo>
                  <a:cubicBezTo>
                    <a:pt x="1952" y="376"/>
                    <a:pt x="1888" y="696"/>
                    <a:pt x="1824" y="776"/>
                  </a:cubicBezTo>
                  <a:cubicBezTo>
                    <a:pt x="1760" y="856"/>
                    <a:pt x="1712" y="504"/>
                    <a:pt x="1632" y="536"/>
                  </a:cubicBezTo>
                  <a:cubicBezTo>
                    <a:pt x="1552" y="568"/>
                    <a:pt x="1464" y="1040"/>
                    <a:pt x="1344" y="968"/>
                  </a:cubicBezTo>
                  <a:cubicBezTo>
                    <a:pt x="1224" y="896"/>
                    <a:pt x="1096" y="208"/>
                    <a:pt x="912" y="104"/>
                  </a:cubicBezTo>
                  <a:cubicBezTo>
                    <a:pt x="728" y="0"/>
                    <a:pt x="392" y="360"/>
                    <a:pt x="240" y="344"/>
                  </a:cubicBezTo>
                  <a:cubicBezTo>
                    <a:pt x="88" y="328"/>
                    <a:pt x="44" y="168"/>
                    <a:pt x="0" y="8"/>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2543" name="Freeform 25"/>
            <p:cNvSpPr>
              <a:spLocks/>
            </p:cNvSpPr>
            <p:nvPr/>
          </p:nvSpPr>
          <p:spPr bwMode="auto">
            <a:xfrm>
              <a:off x="1248" y="768"/>
              <a:ext cx="3224" cy="1000"/>
            </a:xfrm>
            <a:custGeom>
              <a:avLst/>
              <a:gdLst>
                <a:gd name="T0" fmla="*/ 720 w 3224"/>
                <a:gd name="T1" fmla="*/ 864 h 1000"/>
                <a:gd name="T2" fmla="*/ 576 w 3224"/>
                <a:gd name="T3" fmla="*/ 672 h 1000"/>
                <a:gd name="T4" fmla="*/ 672 w 3224"/>
                <a:gd name="T5" fmla="*/ 480 h 1000"/>
                <a:gd name="T6" fmla="*/ 912 w 3224"/>
                <a:gd name="T7" fmla="*/ 480 h 1000"/>
                <a:gd name="T8" fmla="*/ 912 w 3224"/>
                <a:gd name="T9" fmla="*/ 720 h 1000"/>
                <a:gd name="T10" fmla="*/ 720 w 3224"/>
                <a:gd name="T11" fmla="*/ 672 h 1000"/>
                <a:gd name="T12" fmla="*/ 672 w 3224"/>
                <a:gd name="T13" fmla="*/ 576 h 1000"/>
                <a:gd name="T14" fmla="*/ 864 w 3224"/>
                <a:gd name="T15" fmla="*/ 528 h 1000"/>
                <a:gd name="T16" fmla="*/ 912 w 3224"/>
                <a:gd name="T17" fmla="*/ 624 h 1000"/>
                <a:gd name="T18" fmla="*/ 816 w 3224"/>
                <a:gd name="T19" fmla="*/ 624 h 1000"/>
                <a:gd name="T20" fmla="*/ 816 w 3224"/>
                <a:gd name="T21" fmla="*/ 576 h 1000"/>
                <a:gd name="T22" fmla="*/ 864 w 3224"/>
                <a:gd name="T23" fmla="*/ 576 h 1000"/>
                <a:gd name="T24" fmla="*/ 960 w 3224"/>
                <a:gd name="T25" fmla="*/ 624 h 1000"/>
                <a:gd name="T26" fmla="*/ 1104 w 3224"/>
                <a:gd name="T27" fmla="*/ 720 h 1000"/>
                <a:gd name="T28" fmla="*/ 1344 w 3224"/>
                <a:gd name="T29" fmla="*/ 576 h 1000"/>
                <a:gd name="T30" fmla="*/ 1344 w 3224"/>
                <a:gd name="T31" fmla="*/ 240 h 1000"/>
                <a:gd name="T32" fmla="*/ 1776 w 3224"/>
                <a:gd name="T33" fmla="*/ 0 h 1000"/>
                <a:gd name="T34" fmla="*/ 2304 w 3224"/>
                <a:gd name="T35" fmla="*/ 240 h 1000"/>
                <a:gd name="T36" fmla="*/ 3168 w 3224"/>
                <a:gd name="T37" fmla="*/ 912 h 1000"/>
                <a:gd name="T38" fmla="*/ 2640 w 3224"/>
                <a:gd name="T39" fmla="*/ 768 h 1000"/>
                <a:gd name="T40" fmla="*/ 528 w 3224"/>
                <a:gd name="T41" fmla="*/ 144 h 1000"/>
                <a:gd name="T42" fmla="*/ 0 w 3224"/>
                <a:gd name="T43" fmla="*/ 912 h 10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224"/>
                <a:gd name="T67" fmla="*/ 0 h 1000"/>
                <a:gd name="T68" fmla="*/ 3224 w 3224"/>
                <a:gd name="T69" fmla="*/ 1000 h 10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224" h="1000">
                  <a:moveTo>
                    <a:pt x="720" y="864"/>
                  </a:moveTo>
                  <a:cubicBezTo>
                    <a:pt x="652" y="800"/>
                    <a:pt x="584" y="736"/>
                    <a:pt x="576" y="672"/>
                  </a:cubicBezTo>
                  <a:cubicBezTo>
                    <a:pt x="568" y="608"/>
                    <a:pt x="616" y="512"/>
                    <a:pt x="672" y="480"/>
                  </a:cubicBezTo>
                  <a:cubicBezTo>
                    <a:pt x="728" y="448"/>
                    <a:pt x="872" y="440"/>
                    <a:pt x="912" y="480"/>
                  </a:cubicBezTo>
                  <a:cubicBezTo>
                    <a:pt x="952" y="520"/>
                    <a:pt x="944" y="688"/>
                    <a:pt x="912" y="720"/>
                  </a:cubicBezTo>
                  <a:cubicBezTo>
                    <a:pt x="880" y="752"/>
                    <a:pt x="760" y="696"/>
                    <a:pt x="720" y="672"/>
                  </a:cubicBezTo>
                  <a:cubicBezTo>
                    <a:pt x="680" y="648"/>
                    <a:pt x="648" y="600"/>
                    <a:pt x="672" y="576"/>
                  </a:cubicBezTo>
                  <a:cubicBezTo>
                    <a:pt x="696" y="552"/>
                    <a:pt x="824" y="520"/>
                    <a:pt x="864" y="528"/>
                  </a:cubicBezTo>
                  <a:cubicBezTo>
                    <a:pt x="904" y="536"/>
                    <a:pt x="920" y="608"/>
                    <a:pt x="912" y="624"/>
                  </a:cubicBezTo>
                  <a:cubicBezTo>
                    <a:pt x="904" y="640"/>
                    <a:pt x="832" y="632"/>
                    <a:pt x="816" y="624"/>
                  </a:cubicBezTo>
                  <a:cubicBezTo>
                    <a:pt x="800" y="616"/>
                    <a:pt x="808" y="584"/>
                    <a:pt x="816" y="576"/>
                  </a:cubicBezTo>
                  <a:cubicBezTo>
                    <a:pt x="824" y="568"/>
                    <a:pt x="840" y="568"/>
                    <a:pt x="864" y="576"/>
                  </a:cubicBezTo>
                  <a:cubicBezTo>
                    <a:pt x="888" y="584"/>
                    <a:pt x="920" y="600"/>
                    <a:pt x="960" y="624"/>
                  </a:cubicBezTo>
                  <a:cubicBezTo>
                    <a:pt x="1000" y="648"/>
                    <a:pt x="1040" y="728"/>
                    <a:pt x="1104" y="720"/>
                  </a:cubicBezTo>
                  <a:cubicBezTo>
                    <a:pt x="1168" y="712"/>
                    <a:pt x="1304" y="656"/>
                    <a:pt x="1344" y="576"/>
                  </a:cubicBezTo>
                  <a:cubicBezTo>
                    <a:pt x="1384" y="496"/>
                    <a:pt x="1272" y="336"/>
                    <a:pt x="1344" y="240"/>
                  </a:cubicBezTo>
                  <a:cubicBezTo>
                    <a:pt x="1416" y="144"/>
                    <a:pt x="1616" y="0"/>
                    <a:pt x="1776" y="0"/>
                  </a:cubicBezTo>
                  <a:cubicBezTo>
                    <a:pt x="1936" y="0"/>
                    <a:pt x="2072" y="88"/>
                    <a:pt x="2304" y="240"/>
                  </a:cubicBezTo>
                  <a:cubicBezTo>
                    <a:pt x="2536" y="392"/>
                    <a:pt x="3112" y="824"/>
                    <a:pt x="3168" y="912"/>
                  </a:cubicBezTo>
                  <a:cubicBezTo>
                    <a:pt x="3224" y="1000"/>
                    <a:pt x="3080" y="896"/>
                    <a:pt x="2640" y="768"/>
                  </a:cubicBezTo>
                  <a:cubicBezTo>
                    <a:pt x="2200" y="640"/>
                    <a:pt x="968" y="120"/>
                    <a:pt x="528" y="144"/>
                  </a:cubicBezTo>
                  <a:cubicBezTo>
                    <a:pt x="88" y="168"/>
                    <a:pt x="44" y="540"/>
                    <a:pt x="0" y="912"/>
                  </a:cubicBezTo>
                </a:path>
              </a:pathLst>
            </a:custGeom>
            <a:noFill/>
            <a:ln w="57150" cmpd="sng">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grpSp>
    </p:spTree>
    <p:extLst>
      <p:ext uri="{BB962C8B-B14F-4D97-AF65-F5344CB8AC3E}">
        <p14:creationId xmlns:p14="http://schemas.microsoft.com/office/powerpoint/2010/main" val="6801401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p:cNvSpPr/>
          <p:nvPr/>
        </p:nvSpPr>
        <p:spPr>
          <a:xfrm rot="240000">
            <a:off x="3508375" y="4638675"/>
            <a:ext cx="4967288" cy="2219325"/>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rot="1560000">
            <a:off x="288925" y="1477963"/>
            <a:ext cx="5486400" cy="3276600"/>
          </a:xfrm>
          <a:prstGeom prst="ellipse">
            <a:avLst/>
          </a:prstGeom>
          <a:solidFill>
            <a:schemeClr val="accent1">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364" name="Title 1"/>
          <p:cNvSpPr>
            <a:spLocks noGrp="1"/>
          </p:cNvSpPr>
          <p:nvPr>
            <p:ph type="title"/>
          </p:nvPr>
        </p:nvSpPr>
        <p:spPr>
          <a:xfrm>
            <a:off x="457200" y="279400"/>
            <a:ext cx="8229600" cy="990600"/>
          </a:xfrm>
        </p:spPr>
        <p:txBody>
          <a:bodyPr>
            <a:normAutofit/>
          </a:bodyPr>
          <a:lstStyle/>
          <a:p>
            <a:pPr eaLnBrk="1" hangingPunct="1"/>
            <a:r>
              <a:rPr lang="en-US" dirty="0" smtClean="0">
                <a:latin typeface="Franklin Gothic Book" charset="0"/>
              </a:rPr>
              <a:t>Process in Qualitative Research</a:t>
            </a:r>
            <a:endParaRPr lang="en-US" dirty="0">
              <a:latin typeface="Franklin Gothic Book" charset="0"/>
            </a:endParaRPr>
          </a:p>
        </p:txBody>
      </p:sp>
      <p:sp>
        <p:nvSpPr>
          <p:cNvPr id="15365" name="Freeform 22"/>
          <p:cNvSpPr>
            <a:spLocks/>
          </p:cNvSpPr>
          <p:nvPr/>
        </p:nvSpPr>
        <p:spPr bwMode="auto">
          <a:xfrm rot="-293676">
            <a:off x="976313" y="2319338"/>
            <a:ext cx="820737" cy="765175"/>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6" name="Freeform 24"/>
          <p:cNvSpPr>
            <a:spLocks/>
          </p:cNvSpPr>
          <p:nvPr/>
        </p:nvSpPr>
        <p:spPr bwMode="auto">
          <a:xfrm rot="-293676">
            <a:off x="2074863" y="3309938"/>
            <a:ext cx="879475" cy="461962"/>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7" name="Freeform 25"/>
          <p:cNvSpPr>
            <a:spLocks/>
          </p:cNvSpPr>
          <p:nvPr/>
        </p:nvSpPr>
        <p:spPr bwMode="auto">
          <a:xfrm rot="-293676">
            <a:off x="2847975" y="3952875"/>
            <a:ext cx="636588" cy="495300"/>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8" name="Freeform 26"/>
          <p:cNvSpPr>
            <a:spLocks/>
          </p:cNvSpPr>
          <p:nvPr/>
        </p:nvSpPr>
        <p:spPr bwMode="auto">
          <a:xfrm rot="-293676">
            <a:off x="4413250" y="5392738"/>
            <a:ext cx="1841500" cy="857250"/>
          </a:xfrm>
          <a:custGeom>
            <a:avLst/>
            <a:gdLst>
              <a:gd name="T0" fmla="*/ 2147483647 w 839"/>
              <a:gd name="T1" fmla="*/ 2147483647 h 726"/>
              <a:gd name="T2" fmla="*/ 2147483647 w 839"/>
              <a:gd name="T3" fmla="*/ 2147483647 h 726"/>
              <a:gd name="T4" fmla="*/ 2147483647 w 839"/>
              <a:gd name="T5" fmla="*/ 0 h 726"/>
              <a:gd name="T6" fmla="*/ 0 60000 65536"/>
              <a:gd name="T7" fmla="*/ 0 60000 65536"/>
              <a:gd name="T8" fmla="*/ 0 60000 65536"/>
              <a:gd name="T9" fmla="*/ 0 w 839"/>
              <a:gd name="T10" fmla="*/ 0 h 726"/>
              <a:gd name="T11" fmla="*/ 839 w 839"/>
              <a:gd name="T12" fmla="*/ 726 h 726"/>
            </a:gdLst>
            <a:ahLst/>
            <a:cxnLst>
              <a:cxn ang="T6">
                <a:pos x="T0" y="T1"/>
              </a:cxn>
              <a:cxn ang="T7">
                <a:pos x="T2" y="T3"/>
              </a:cxn>
              <a:cxn ang="T8">
                <a:pos x="T4" y="T5"/>
              </a:cxn>
            </a:cxnLst>
            <a:rect l="T9" t="T10" r="T11" b="T12"/>
            <a:pathLst>
              <a:path w="839" h="726">
                <a:moveTo>
                  <a:pt x="839" y="726"/>
                </a:moveTo>
                <a:cubicBezTo>
                  <a:pt x="532" y="650"/>
                  <a:pt x="226" y="575"/>
                  <a:pt x="113" y="454"/>
                </a:cubicBezTo>
                <a:cubicBezTo>
                  <a:pt x="0" y="333"/>
                  <a:pt x="79" y="166"/>
                  <a:pt x="159" y="0"/>
                </a:cubicBezTo>
              </a:path>
            </a:pathLst>
          </a:custGeom>
          <a:noFill/>
          <a:ln w="9525">
            <a:solidFill>
              <a:schemeClr val="tx1"/>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69" name="Line 14"/>
          <p:cNvSpPr>
            <a:spLocks noChangeShapeType="1"/>
          </p:cNvSpPr>
          <p:nvPr/>
        </p:nvSpPr>
        <p:spPr bwMode="auto">
          <a:xfrm>
            <a:off x="5518150" y="5484813"/>
            <a:ext cx="792163" cy="503237"/>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0" name="Line 11"/>
          <p:cNvSpPr>
            <a:spLocks noChangeShapeType="1"/>
          </p:cNvSpPr>
          <p:nvPr/>
        </p:nvSpPr>
        <p:spPr bwMode="auto">
          <a:xfrm>
            <a:off x="2133600" y="2316163"/>
            <a:ext cx="381000" cy="31696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1" name="Line 13"/>
          <p:cNvSpPr>
            <a:spLocks noChangeShapeType="1"/>
          </p:cNvSpPr>
          <p:nvPr/>
        </p:nvSpPr>
        <p:spPr bwMode="auto">
          <a:xfrm>
            <a:off x="3581400" y="3962400"/>
            <a:ext cx="838200" cy="228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2" name="Line 12"/>
          <p:cNvSpPr>
            <a:spLocks noChangeShapeType="1"/>
          </p:cNvSpPr>
          <p:nvPr/>
        </p:nvSpPr>
        <p:spPr bwMode="auto">
          <a:xfrm>
            <a:off x="2972442" y="3279462"/>
            <a:ext cx="685157" cy="225738"/>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73" name="Text Box 4"/>
          <p:cNvSpPr txBox="1">
            <a:spLocks noChangeArrowheads="1"/>
          </p:cNvSpPr>
          <p:nvPr/>
        </p:nvSpPr>
        <p:spPr bwMode="auto">
          <a:xfrm>
            <a:off x="5928702" y="1787968"/>
            <a:ext cx="2618318"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20000"/>
              </a:spcBef>
            </a:pPr>
            <a:r>
              <a:rPr lang="en-US" sz="2800" dirty="0" smtClean="0"/>
              <a:t>An Iterative Approach </a:t>
            </a:r>
            <a:br>
              <a:rPr lang="en-US" sz="2800" dirty="0" smtClean="0"/>
            </a:br>
            <a:r>
              <a:rPr lang="en-US" sz="2800" dirty="0" smtClean="0"/>
              <a:t>(Inductive Analysis)</a:t>
            </a:r>
            <a:endParaRPr lang="en-US" sz="2800" dirty="0"/>
          </a:p>
        </p:txBody>
      </p:sp>
      <p:sp>
        <p:nvSpPr>
          <p:cNvPr id="15374" name="Text Box 5"/>
          <p:cNvSpPr txBox="1">
            <a:spLocks noChangeArrowheads="1"/>
          </p:cNvSpPr>
          <p:nvPr/>
        </p:nvSpPr>
        <p:spPr bwMode="auto">
          <a:xfrm>
            <a:off x="838200" y="1524000"/>
            <a:ext cx="2447925" cy="83185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1) research topic/questions</a:t>
            </a:r>
          </a:p>
        </p:txBody>
      </p:sp>
      <p:sp>
        <p:nvSpPr>
          <p:cNvPr id="15375" name="Text Box 6"/>
          <p:cNvSpPr txBox="1">
            <a:spLocks noChangeArrowheads="1"/>
          </p:cNvSpPr>
          <p:nvPr/>
        </p:nvSpPr>
        <p:spPr bwMode="auto">
          <a:xfrm>
            <a:off x="1752600" y="2633131"/>
            <a:ext cx="2447925" cy="646331"/>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dirty="0"/>
              <a:t>2) </a:t>
            </a:r>
            <a:r>
              <a:rPr lang="en-US" dirty="0" smtClean="0"/>
              <a:t>s</a:t>
            </a:r>
            <a:r>
              <a:rPr lang="en-US" altLang="ja-JP" dirty="0" smtClean="0"/>
              <a:t>ampling, site selection</a:t>
            </a:r>
            <a:endParaRPr lang="en-US" altLang="ja-JP" dirty="0"/>
          </a:p>
        </p:txBody>
      </p:sp>
      <p:sp>
        <p:nvSpPr>
          <p:cNvPr id="15376" name="Text Box 7"/>
          <p:cNvSpPr txBox="1">
            <a:spLocks noChangeArrowheads="1"/>
          </p:cNvSpPr>
          <p:nvPr/>
        </p:nvSpPr>
        <p:spPr bwMode="auto">
          <a:xfrm>
            <a:off x="2743200" y="3505200"/>
            <a:ext cx="2447925" cy="466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3) data gathering</a:t>
            </a:r>
          </a:p>
        </p:txBody>
      </p:sp>
      <p:sp>
        <p:nvSpPr>
          <p:cNvPr id="15377" name="Text Box 8"/>
          <p:cNvSpPr txBox="1">
            <a:spLocks noChangeArrowheads="1"/>
          </p:cNvSpPr>
          <p:nvPr/>
        </p:nvSpPr>
        <p:spPr bwMode="auto">
          <a:xfrm>
            <a:off x="3505200" y="4191000"/>
            <a:ext cx="1524000" cy="369888"/>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4) analysis</a:t>
            </a:r>
          </a:p>
        </p:txBody>
      </p:sp>
      <p:sp>
        <p:nvSpPr>
          <p:cNvPr id="15378" name="Text Box 9"/>
          <p:cNvSpPr txBox="1">
            <a:spLocks noChangeArrowheads="1"/>
          </p:cNvSpPr>
          <p:nvPr/>
        </p:nvSpPr>
        <p:spPr bwMode="auto">
          <a:xfrm>
            <a:off x="5518150" y="5988050"/>
            <a:ext cx="2447925" cy="466725"/>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5) write-up</a:t>
            </a:r>
          </a:p>
        </p:txBody>
      </p:sp>
      <p:sp>
        <p:nvSpPr>
          <p:cNvPr id="15379" name="Text Box 8"/>
          <p:cNvSpPr txBox="1">
            <a:spLocks noChangeArrowheads="1"/>
          </p:cNvSpPr>
          <p:nvPr/>
        </p:nvSpPr>
        <p:spPr bwMode="auto">
          <a:xfrm>
            <a:off x="4724400" y="5181600"/>
            <a:ext cx="2743200" cy="381000"/>
          </a:xfrm>
          <a:prstGeom prst="rect">
            <a:avLst/>
          </a:prstGeom>
          <a:solidFill>
            <a:schemeClr val="bg1"/>
          </a:solidFill>
          <a:ln w="9525">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a:t>4) more analysis</a:t>
            </a:r>
          </a:p>
        </p:txBody>
      </p:sp>
      <p:sp>
        <p:nvSpPr>
          <p:cNvPr id="15380" name="Line 13"/>
          <p:cNvSpPr>
            <a:spLocks noChangeShapeType="1"/>
          </p:cNvSpPr>
          <p:nvPr/>
        </p:nvSpPr>
        <p:spPr bwMode="auto">
          <a:xfrm>
            <a:off x="4419600" y="4572000"/>
            <a:ext cx="1219200" cy="609600"/>
          </a:xfrm>
          <a:prstGeom prst="line">
            <a:avLst/>
          </a:prstGeom>
          <a:noFill/>
          <a:ln w="19050">
            <a:solidFill>
              <a:schemeClr val="tx1"/>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5381" name="TextBox 22"/>
          <p:cNvSpPr txBox="1">
            <a:spLocks noChangeArrowheads="1"/>
          </p:cNvSpPr>
          <p:nvPr/>
        </p:nvSpPr>
        <p:spPr bwMode="auto">
          <a:xfrm>
            <a:off x="533400" y="3657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a:t>Field work</a:t>
            </a:r>
          </a:p>
        </p:txBody>
      </p:sp>
      <p:sp>
        <p:nvSpPr>
          <p:cNvPr id="24" name="TextBox 23"/>
          <p:cNvSpPr txBox="1"/>
          <p:nvPr/>
        </p:nvSpPr>
        <p:spPr>
          <a:xfrm>
            <a:off x="2590800" y="5486400"/>
            <a:ext cx="1752600" cy="461665"/>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fontAlgn="auto">
              <a:spcBef>
                <a:spcPts val="0"/>
              </a:spcBef>
              <a:spcAft>
                <a:spcPts val="0"/>
              </a:spcAft>
              <a:defRPr/>
            </a:pPr>
            <a:r>
              <a:rPr lang="en-US" sz="2400" b="1" dirty="0">
                <a:ln>
                  <a:prstDash val="solid"/>
                </a:ln>
                <a:latin typeface="+mn-lt"/>
                <a:ea typeface="+mn-ea"/>
                <a:cs typeface="Times New Roman" pitchFamily="18" charset="0"/>
              </a:rPr>
              <a:t>Desk work</a:t>
            </a:r>
          </a:p>
        </p:txBody>
      </p:sp>
    </p:spTree>
    <p:extLst>
      <p:ext uri="{BB962C8B-B14F-4D97-AF65-F5344CB8AC3E}">
        <p14:creationId xmlns:p14="http://schemas.microsoft.com/office/powerpoint/2010/main" val="251762402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Ethnography?</a:t>
            </a:r>
            <a:endParaRPr lang="en-US" dirty="0"/>
          </a:p>
        </p:txBody>
      </p:sp>
      <p:sp>
        <p:nvSpPr>
          <p:cNvPr id="3" name="Text Placeholder 2"/>
          <p:cNvSpPr>
            <a:spLocks noGrp="1"/>
          </p:cNvSpPr>
          <p:nvPr>
            <p:ph type="body" idx="1"/>
          </p:nvPr>
        </p:nvSpPr>
        <p:spPr/>
        <p:txBody>
          <a:bodyPr/>
          <a:lstStyle/>
          <a:p>
            <a:r>
              <a:rPr lang="en-US" dirty="0" smtClean="0"/>
              <a:t>What is it? Where did it come from?</a:t>
            </a:r>
            <a:endParaRPr lang="en-US" dirty="0"/>
          </a:p>
        </p:txBody>
      </p:sp>
    </p:spTree>
    <p:extLst>
      <p:ext uri="{BB962C8B-B14F-4D97-AF65-F5344CB8AC3E}">
        <p14:creationId xmlns:p14="http://schemas.microsoft.com/office/powerpoint/2010/main" val="28886163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85800" y="657225"/>
            <a:ext cx="7772400" cy="863600"/>
          </a:xfrm>
        </p:spPr>
        <p:txBody>
          <a:bodyPr/>
          <a:lstStyle/>
          <a:p>
            <a:r>
              <a:rPr lang="en-US" dirty="0" smtClean="0"/>
              <a:t>Ethnography</a:t>
            </a:r>
            <a:endParaRPr lang="en-US" dirty="0"/>
          </a:p>
        </p:txBody>
      </p:sp>
      <p:sp>
        <p:nvSpPr>
          <p:cNvPr id="5" name="Rectangle 3"/>
          <p:cNvSpPr txBox="1">
            <a:spLocks noChangeArrowheads="1"/>
          </p:cNvSpPr>
          <p:nvPr/>
        </p:nvSpPr>
        <p:spPr>
          <a:xfrm>
            <a:off x="684213" y="1619250"/>
            <a:ext cx="7920037" cy="4400550"/>
          </a:xfrm>
          <a:prstGeom prst="rect">
            <a:avLst/>
          </a:prstGeom>
        </p:spPr>
        <p:txBody>
          <a:bodyPr vert="horz">
            <a:normAutofit/>
          </a:bodyPr>
          <a:lstStyle/>
          <a:p>
            <a:pPr marL="420624" lvl="0" indent="-384048">
              <a:lnSpc>
                <a:spcPct val="90000"/>
              </a:lnSpc>
              <a:spcBef>
                <a:spcPct val="20000"/>
              </a:spcBef>
              <a:buClr>
                <a:schemeClr val="accent1"/>
              </a:buClr>
              <a:buSzPct val="80000"/>
              <a:buFont typeface="Wingdings 2"/>
              <a:buChar char=""/>
              <a:defRPr/>
            </a:pPr>
            <a:r>
              <a:rPr lang="en-GB" sz="3200" dirty="0" smtClean="0"/>
              <a:t>not a ‘method’ or ‘procedure’ rather a methodological approach: combination of subject matter, epistemology, and </a:t>
            </a:r>
            <a:r>
              <a:rPr lang="en-GB" sz="3200" dirty="0" smtClean="0"/>
              <a:t>practice</a:t>
            </a:r>
          </a:p>
          <a:p>
            <a:pPr marL="36576" lvl="0">
              <a:lnSpc>
                <a:spcPct val="90000"/>
              </a:lnSpc>
              <a:spcBef>
                <a:spcPct val="20000"/>
              </a:spcBef>
              <a:buClr>
                <a:schemeClr val="accent1"/>
              </a:buClr>
              <a:buSzPct val="80000"/>
              <a:defRPr/>
            </a:pPr>
            <a:endParaRPr lang="en-GB" sz="3200" i="1" dirty="0"/>
          </a:p>
          <a:p>
            <a:pPr marL="36576" lvl="0">
              <a:lnSpc>
                <a:spcPct val="90000"/>
              </a:lnSpc>
              <a:spcBef>
                <a:spcPct val="20000"/>
              </a:spcBef>
              <a:buClr>
                <a:schemeClr val="accent1"/>
              </a:buClr>
              <a:buSzPct val="80000"/>
              <a:defRPr/>
            </a:pPr>
            <a:r>
              <a:rPr lang="en-GB" sz="2800" i="1" dirty="0" smtClean="0"/>
              <a:t>ethno </a:t>
            </a:r>
            <a:r>
              <a:rPr lang="en-GB" sz="2800" dirty="0" smtClean="0"/>
              <a:t>[nation</a:t>
            </a:r>
            <a:r>
              <a:rPr lang="en-GB" sz="2800" dirty="0" smtClean="0"/>
              <a:t>]</a:t>
            </a:r>
            <a:r>
              <a:rPr lang="en-GB" sz="2800" i="1" dirty="0" smtClean="0"/>
              <a:t> </a:t>
            </a:r>
            <a:br>
              <a:rPr lang="en-GB" sz="2800" i="1" dirty="0" smtClean="0"/>
            </a:br>
            <a:r>
              <a:rPr lang="en-GB" sz="2800" i="1" dirty="0" smtClean="0"/>
              <a:t>+ </a:t>
            </a:r>
            <a:r>
              <a:rPr lang="en-GB" sz="2800" i="1" dirty="0" err="1" smtClean="0"/>
              <a:t>graphy</a:t>
            </a:r>
            <a:r>
              <a:rPr lang="en-GB" sz="2800" i="1" dirty="0" smtClean="0"/>
              <a:t> </a:t>
            </a:r>
            <a:r>
              <a:rPr lang="en-GB" sz="2800" dirty="0" smtClean="0"/>
              <a:t>[writing]</a:t>
            </a:r>
          </a:p>
        </p:txBody>
      </p:sp>
      <p:pic>
        <p:nvPicPr>
          <p:cNvPr id="6" name="Picture 4" descr="http://www.vanderbilt.edu/AnS/Anthro/Anth206/malinowski2.JPG"/>
          <p:cNvPicPr>
            <a:picLocks noChangeAspect="1" noChangeArrowheads="1"/>
          </p:cNvPicPr>
          <p:nvPr/>
        </p:nvPicPr>
        <p:blipFill>
          <a:blip r:embed="rId3"/>
          <a:srcRect/>
          <a:stretch>
            <a:fillRect/>
          </a:stretch>
        </p:blipFill>
        <p:spPr bwMode="auto">
          <a:xfrm>
            <a:off x="4001371" y="3383772"/>
            <a:ext cx="4279030" cy="2636027"/>
          </a:xfrm>
          <a:prstGeom prst="rect">
            <a:avLst/>
          </a:prstGeom>
          <a:noFill/>
          <a:ln>
            <a:solidFill>
              <a:schemeClr val="tx1"/>
            </a:solidFill>
          </a:ln>
        </p:spPr>
      </p:pic>
    </p:spTree>
    <p:extLst>
      <p:ext uri="{BB962C8B-B14F-4D97-AF65-F5344CB8AC3E}">
        <p14:creationId xmlns:p14="http://schemas.microsoft.com/office/powerpoint/2010/main" val="284525017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10024</TotalTime>
  <Words>1350</Words>
  <Application>Microsoft Macintosh PowerPoint</Application>
  <PresentationFormat>On-screen Show (4:3)</PresentationFormat>
  <Paragraphs>148</Paragraphs>
  <Slides>20</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Clarity</vt:lpstr>
      <vt:lpstr>Microsoft Word Document</vt:lpstr>
      <vt:lpstr>Session 12</vt:lpstr>
      <vt:lpstr>Qualitative Research Stereotypes</vt:lpstr>
      <vt:lpstr>Qualitative Research – Distinctive Points of Emphasis, Priorities</vt:lpstr>
      <vt:lpstr>Qualitative Research – value in product /technology design specifically</vt:lpstr>
      <vt:lpstr>Process</vt:lpstr>
      <vt:lpstr>PowerPoint Presentation</vt:lpstr>
      <vt:lpstr>Process in Qualitative Research</vt:lpstr>
      <vt:lpstr>Ethnography?</vt:lpstr>
      <vt:lpstr>Ethnography</vt:lpstr>
      <vt:lpstr>Ethnography – characterized by…</vt:lpstr>
      <vt:lpstr>Ethnography – characterized by…</vt:lpstr>
      <vt:lpstr>When is ‘ethnography’ NOT ethnography</vt:lpstr>
      <vt:lpstr>Advantages / disadvantages</vt:lpstr>
      <vt:lpstr>Becker – the epistemology of qualitative research (Criteria for Evaluation)</vt:lpstr>
      <vt:lpstr>Assignment 1</vt:lpstr>
      <vt:lpstr>Assignment 1 – looking back</vt:lpstr>
      <vt:lpstr>Assignment 1 – looking back</vt:lpstr>
      <vt:lpstr>Assignment 1 – looking back</vt:lpstr>
      <vt:lpstr>Assignment 2 – looking forward</vt:lpstr>
      <vt:lpstr>Assignment 2 – looking forward</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303</cp:revision>
  <dcterms:created xsi:type="dcterms:W3CDTF">2012-01-13T20:16:03Z</dcterms:created>
  <dcterms:modified xsi:type="dcterms:W3CDTF">2012-02-23T20:38:29Z</dcterms:modified>
</cp:coreProperties>
</file>