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395" r:id="rId3"/>
    <p:sldId id="397" r:id="rId4"/>
    <p:sldId id="401" r:id="rId5"/>
    <p:sldId id="402" r:id="rId6"/>
    <p:sldId id="406" r:id="rId7"/>
    <p:sldId id="403" r:id="rId8"/>
    <p:sldId id="415" r:id="rId9"/>
    <p:sldId id="410" r:id="rId10"/>
    <p:sldId id="398" r:id="rId11"/>
    <p:sldId id="411" r:id="rId12"/>
    <p:sldId id="413" r:id="rId13"/>
    <p:sldId id="414" r:id="rId14"/>
    <p:sldId id="399" r:id="rId15"/>
    <p:sldId id="393" r:id="rId16"/>
    <p:sldId id="408" r:id="rId17"/>
    <p:sldId id="405" r:id="rId18"/>
    <p:sldId id="40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4" autoAdjust="0"/>
  </p:normalViewPr>
  <p:slideViewPr>
    <p:cSldViewPr snapToGrid="0" snapToObjects="1">
      <p:cViewPr>
        <p:scale>
          <a:sx n="75" d="100"/>
          <a:sy n="75" d="100"/>
        </p:scale>
        <p:origin x="-1256" y="16"/>
      </p:cViewPr>
      <p:guideLst>
        <p:guide orient="horz" pos="2160"/>
        <p:guide pos="2880"/>
      </p:guideLst>
    </p:cSldViewPr>
  </p:slideViewPr>
  <p:notesTextViewPr>
    <p:cViewPr>
      <p:scale>
        <a:sx n="100" d="100"/>
        <a:sy n="100" d="100"/>
      </p:scale>
      <p:origin x="0" y="24"/>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2/10/12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177134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BB34FFC-98C7-624C-B0CF-39EE3EA7EC00}"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Negroponte</a:t>
            </a:r>
            <a:r>
              <a:rPr lang="en-US" baseline="0" dirty="0" smtClean="0">
                <a:latin typeface="Calibri" charset="0"/>
              </a:rPr>
              <a:t> fails to enroll</a:t>
            </a:r>
            <a:endParaRPr lang="en-US" dirty="0">
              <a:latin typeface="Calibri" charset="0"/>
            </a:endParaRP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ED4D6E-C077-C84D-8BFA-BD499D36B876}"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CD0F69-E39F-A646-BE26-83FC829AD2A0}"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comes to be the dominant use of a technology, may not be the one anticipated or condoned by its inventors.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Two people may both be users of a technology, but may use it in completely different ways (different circumstances of users - gender, rural vs. urban,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Users make decisions not as isolated individuals, but within social systems where other users (and non-users) may influence them, place pressure for or against the tech….women and the bicycle – issue of propriety. Boiling water in a Peruvian village</a:t>
            </a:r>
            <a:r>
              <a:rPr lang="en-US" sz="1200" kern="1200" baseline="0" dirty="0" smtClean="0">
                <a:solidFill>
                  <a:schemeClr val="tx1"/>
                </a:solidFill>
                <a:effectLst/>
                <a:latin typeface="+mn-lt"/>
                <a:ea typeface="+mn-ea"/>
                <a:cs typeface="+mn-cs"/>
              </a:rPr>
              <a:t> (Rogers)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High-power users</a:t>
            </a:r>
            <a:r>
              <a:rPr lang="en-US" sz="1200" kern="1200" dirty="0" smtClean="0">
                <a:solidFill>
                  <a:schemeClr val="tx1"/>
                </a:solidFill>
                <a:effectLst/>
                <a:latin typeface="+mn-lt"/>
                <a:ea typeface="+mn-ea"/>
                <a:cs typeface="+mn-cs"/>
              </a:rPr>
              <a:t> are often part of a constant flow of conversation with inventors/developers and in this way influence the form a technology eventually takes. (</a:t>
            </a:r>
            <a:r>
              <a:rPr lang="en-US" sz="1200" kern="1200" dirty="0" err="1" smtClean="0">
                <a:solidFill>
                  <a:schemeClr val="tx1"/>
                </a:solidFill>
                <a:effectLst/>
                <a:latin typeface="+mn-lt"/>
                <a:ea typeface="+mn-ea"/>
                <a:cs typeface="+mn-cs"/>
              </a:rPr>
              <a:t>Bijker</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Low-power users</a:t>
            </a:r>
            <a:r>
              <a:rPr lang="en-US" sz="1200" kern="1200" dirty="0" smtClean="0">
                <a:solidFill>
                  <a:schemeClr val="tx1"/>
                </a:solidFill>
                <a:effectLst/>
                <a:latin typeface="+mn-lt"/>
                <a:ea typeface="+mn-ea"/>
                <a:cs typeface="+mn-cs"/>
              </a:rPr>
              <a:t> may still have influence through more independent means, finding novel and unintended uses, altering the form of the technology directly, etc.(</a:t>
            </a:r>
            <a:r>
              <a:rPr lang="en-US" sz="1200" kern="1200" dirty="0" err="1" smtClean="0">
                <a:solidFill>
                  <a:schemeClr val="tx1"/>
                </a:solidFill>
                <a:effectLst/>
                <a:latin typeface="+mn-lt"/>
                <a:ea typeface="+mn-ea"/>
                <a:cs typeface="+mn-cs"/>
              </a:rPr>
              <a:t>Eglash</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Non-users can also have influence, for example as vocal concerned community members – yelling threats at bicyclists, writing letters to the editor, pushing legislation, etc.</a:t>
            </a:r>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201648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Rogers: relative advantage, compatibility, complexity, </a:t>
            </a:r>
            <a:r>
              <a:rPr lang="en-US" sz="1200" kern="1200" dirty="0" err="1" smtClean="0">
                <a:solidFill>
                  <a:schemeClr val="tx1"/>
                </a:solidFill>
                <a:effectLst/>
                <a:latin typeface="+mn-lt"/>
                <a:ea typeface="+mn-ea"/>
                <a:cs typeface="+mn-cs"/>
              </a:rPr>
              <a:t>trialability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observability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technological artifact/object may be in some sense an obvious advantage over what is currently in use while the necessary infrastructure, support system is not in place (Cowan).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Entrenched standards that are hard/impossible to dislodge – the QWERTY keyboard</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gives us an opportunity to talk a bit more about </a:t>
            </a:r>
            <a:r>
              <a:rPr lang="en-US" sz="1200" b="1" kern="1200" dirty="0" smtClean="0">
                <a:solidFill>
                  <a:schemeClr val="tx1"/>
                </a:solidFill>
                <a:effectLst/>
                <a:latin typeface="+mn-lt"/>
                <a:ea typeface="+mn-ea"/>
                <a:cs typeface="+mn-cs"/>
              </a:rPr>
              <a:t>programs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anti-programs</a:t>
            </a:r>
            <a:r>
              <a:rPr lang="en-US" sz="1200" kern="1200" dirty="0" smtClean="0">
                <a:solidFill>
                  <a:schemeClr val="tx1"/>
                </a:solidFill>
                <a:effectLst/>
                <a:latin typeface="+mn-lt"/>
                <a:ea typeface="+mn-ea"/>
                <a:cs typeface="+mn-cs"/>
              </a:rPr>
              <a:t>…ANT considers the way orderings between humans and non-humans are constantly enacted (just as we maneuver around cars every day without this happening) but depending upon how secure and firmly delegated and enrolled are also prone to disruption. The car that smashed into the side of this car had a very consequential </a:t>
            </a:r>
            <a:r>
              <a:rPr lang="en-US" sz="1200" b="1" kern="1200" dirty="0" smtClean="0">
                <a:solidFill>
                  <a:schemeClr val="tx1"/>
                </a:solidFill>
                <a:effectLst/>
                <a:latin typeface="+mn-lt"/>
                <a:ea typeface="+mn-ea"/>
                <a:cs typeface="+mn-cs"/>
              </a:rPr>
              <a:t>anti-program</a:t>
            </a:r>
            <a:r>
              <a:rPr lang="en-US" sz="1200" kern="1200" dirty="0" smtClean="0">
                <a:solidFill>
                  <a:schemeClr val="tx1"/>
                </a:solidFill>
                <a:effectLst/>
                <a:latin typeface="+mn-lt"/>
                <a:ea typeface="+mn-ea"/>
                <a:cs typeface="+mn-cs"/>
              </a:rPr>
              <a:t>, presumably beyond the intentions of the car owner who was driving the car that did this damage. The result was a new and unstable state, now operating this car leads to exhaust filling the interior and possibly poisoning the inhabitants of the car. A new effort at</a:t>
            </a:r>
            <a:r>
              <a:rPr lang="en-US" sz="1200" b="1" kern="1200" dirty="0" smtClean="0">
                <a:solidFill>
                  <a:schemeClr val="tx1"/>
                </a:solidFill>
                <a:effectLst/>
                <a:latin typeface="+mn-lt"/>
                <a:ea typeface="+mn-ea"/>
                <a:cs typeface="+mn-cs"/>
              </a:rPr>
              <a:t> enrollment</a:t>
            </a:r>
            <a:r>
              <a:rPr lang="en-US" sz="1200" kern="1200" dirty="0" smtClean="0">
                <a:solidFill>
                  <a:schemeClr val="tx1"/>
                </a:solidFill>
                <a:effectLst/>
                <a:latin typeface="+mn-lt"/>
                <a:ea typeface="+mn-ea"/>
                <a:cs typeface="+mn-cs"/>
              </a:rPr>
              <a:t> on the part of this car’s owner acting as </a:t>
            </a:r>
            <a:r>
              <a:rPr lang="en-US" sz="1200" b="1" kern="1200" dirty="0" smtClean="0">
                <a:solidFill>
                  <a:schemeClr val="tx1"/>
                </a:solidFill>
                <a:effectLst/>
                <a:latin typeface="+mn-lt"/>
                <a:ea typeface="+mn-ea"/>
                <a:cs typeface="+mn-cs"/>
              </a:rPr>
              <a:t>heterogeneous engineer</a:t>
            </a:r>
            <a:r>
              <a:rPr lang="en-US" sz="1200" kern="1200" dirty="0" smtClean="0">
                <a:solidFill>
                  <a:schemeClr val="tx1"/>
                </a:solidFill>
                <a:effectLst/>
                <a:latin typeface="+mn-lt"/>
                <a:ea typeface="+mn-ea"/>
                <a:cs typeface="+mn-cs"/>
              </a:rPr>
              <a:t>, installing (or persuading someone to install) this giant exhaust pipe and sealing up the windows. Can see that this is a car owner who is able to enroll certain resources, but not others (most apparently here – does not seem to be able to enroll the money to do proper </a:t>
            </a:r>
            <a:r>
              <a:rPr lang="en-US" sz="1200" kern="1200" dirty="0" err="1" smtClean="0">
                <a:solidFill>
                  <a:schemeClr val="tx1"/>
                </a:solidFill>
                <a:effectLst/>
                <a:latin typeface="+mn-lt"/>
                <a:ea typeface="+mn-ea"/>
                <a:cs typeface="+mn-cs"/>
              </a:rPr>
              <a:t>autobody</a:t>
            </a:r>
            <a:r>
              <a:rPr lang="en-US" sz="1200" kern="1200" dirty="0" smtClean="0">
                <a:solidFill>
                  <a:schemeClr val="tx1"/>
                </a:solidFill>
                <a:effectLst/>
                <a:latin typeface="+mn-lt"/>
                <a:ea typeface="+mn-ea"/>
                <a:cs typeface="+mn-cs"/>
              </a:rPr>
              <a:t> repair).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Breakdowns make things visible.  With a more stable re-ordering we wouldn’t be able to see all of this. The broken down car is a more quintessentially ANT example then the low-rider car … in the way that car accidents in general reflect a pretty powerful role played by nonhumans, they way they may operate in ways that are counter to human intention.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number of photos in the Flickr set that offered the repurposing of functional items for decorative purposes. As a kind of style. </a:t>
            </a:r>
            <a:r>
              <a:rPr lang="en-US" sz="1200" b="1" kern="1200" dirty="0" smtClean="0">
                <a:solidFill>
                  <a:schemeClr val="tx1"/>
                </a:solidFill>
                <a:effectLst/>
                <a:latin typeface="+mn-lt"/>
                <a:ea typeface="+mn-ea"/>
                <a:cs typeface="+mn-cs"/>
              </a:rPr>
              <a:t>ANT generally doesn’t care about style, fashion, symbolic display</a:t>
            </a:r>
            <a:r>
              <a:rPr lang="en-US" sz="1200" kern="1200" dirty="0" smtClean="0">
                <a:solidFill>
                  <a:schemeClr val="tx1"/>
                </a:solidFill>
                <a:effectLst/>
                <a:latin typeface="+mn-lt"/>
                <a:ea typeface="+mn-ea"/>
                <a:cs typeface="+mn-cs"/>
              </a:rPr>
              <a:t>, cares about how the things brought together into an actor-network have certain material consequences.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48270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failed effort at enrollment (or not quite successful)…if it was meant to persuade you to walk.</a:t>
            </a:r>
          </a:p>
          <a:p>
            <a:r>
              <a:rPr lang="en-US" sz="1200" kern="1200" dirty="0" smtClean="0">
                <a:solidFill>
                  <a:schemeClr val="tx1"/>
                </a:solidFill>
                <a:effectLst/>
                <a:latin typeface="+mn-lt"/>
                <a:ea typeface="+mn-ea"/>
                <a:cs typeface="+mn-cs"/>
              </a:rPr>
              <a:t>How to complete this failed enrollment?</a:t>
            </a:r>
          </a:p>
          <a:p>
            <a:r>
              <a:rPr lang="en-US" sz="1200" kern="1200" dirty="0" smtClean="0">
                <a:solidFill>
                  <a:schemeClr val="tx1"/>
                </a:solidFill>
                <a:effectLst/>
                <a:latin typeface="+mn-lt"/>
                <a:ea typeface="+mn-ea"/>
                <a:cs typeface="+mn-cs"/>
              </a:rPr>
              <a:t>What if you set up the computer so that it is </a:t>
            </a:r>
            <a:r>
              <a:rPr lang="en-US" sz="1200" i="1" kern="1200" dirty="0" smtClean="0">
                <a:solidFill>
                  <a:schemeClr val="tx1"/>
                </a:solidFill>
                <a:effectLst/>
                <a:latin typeface="+mn-lt"/>
                <a:ea typeface="+mn-ea"/>
                <a:cs typeface="+mn-cs"/>
              </a:rPr>
              <a:t>powered</a:t>
            </a:r>
            <a:r>
              <a:rPr lang="en-US" sz="1200" kern="1200" dirty="0" smtClean="0">
                <a:solidFill>
                  <a:schemeClr val="tx1"/>
                </a:solidFill>
                <a:effectLst/>
                <a:latin typeface="+mn-lt"/>
                <a:ea typeface="+mn-ea"/>
                <a:cs typeface="+mn-cs"/>
              </a:rPr>
              <a:t> by the treadmill.</a:t>
            </a:r>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315929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Something called </a:t>
            </a:r>
            <a:r>
              <a:rPr lang="en-US" sz="1200" b="1" kern="1200" dirty="0" smtClean="0">
                <a:solidFill>
                  <a:schemeClr val="tx1"/>
                </a:solidFill>
                <a:effectLst/>
                <a:latin typeface="+mn-lt"/>
                <a:ea typeface="+mn-ea"/>
                <a:cs typeface="+mn-cs"/>
              </a:rPr>
              <a:t>containerization</a:t>
            </a:r>
            <a:r>
              <a:rPr lang="en-US" sz="1200" kern="1200" dirty="0" smtClean="0">
                <a:solidFill>
                  <a:schemeClr val="tx1"/>
                </a:solidFill>
                <a:effectLst/>
                <a:latin typeface="+mn-lt"/>
                <a:ea typeface="+mn-ea"/>
                <a:cs typeface="+mn-cs"/>
              </a:rPr>
              <a:t>… “a system of freight transport based on these steel containers” … </a:t>
            </a:r>
            <a:r>
              <a:rPr lang="en-US" sz="1200" b="1" kern="1200" dirty="0" smtClean="0">
                <a:solidFill>
                  <a:schemeClr val="tx1"/>
                </a:solidFill>
                <a:effectLst/>
                <a:latin typeface="+mn-lt"/>
                <a:ea typeface="+mn-ea"/>
                <a:cs typeface="+mn-cs"/>
              </a:rPr>
              <a:t>containerization is a very, very strong and pervasive global enrollment that is by now extremely stable.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There’s even a book about it that states, “</a:t>
            </a:r>
            <a:r>
              <a:rPr lang="en-US" sz="1200" i="1" kern="1200" dirty="0" smtClean="0">
                <a:solidFill>
                  <a:schemeClr val="tx1"/>
                </a:solidFill>
                <a:effectLst/>
                <a:latin typeface="+mn-lt"/>
                <a:ea typeface="+mn-ea"/>
                <a:cs typeface="+mn-cs"/>
              </a:rPr>
              <a:t>The container is at the core of a highly automated system for moving goods from anywhere, to anywhere, with a minimum of cost and complication on the way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story about the shipping container told in this way with the box itself at the center of that universe (the mundane – or perhaps not so mundane – artifact, this very consequential non-human) is very much in the spirit of an ANT approach.</a:t>
            </a:r>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407631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would we see if we followed it along its course as it is enacted as a shipping container, see how it is enrolled with all kinds of other things along the way…along those whole path from its point of origins to its destination?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 just that putting stuff in a steel shipping container makes it a container, but the whole interconnected system is what compels people to keep putting lots of things, all kinds of things in this container.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was new and important about </a:t>
            </a:r>
            <a:r>
              <a:rPr lang="en-US" sz="1200" b="1" kern="1200" dirty="0" smtClean="0">
                <a:solidFill>
                  <a:schemeClr val="tx1"/>
                </a:solidFill>
                <a:effectLst/>
                <a:latin typeface="+mn-lt"/>
                <a:ea typeface="+mn-ea"/>
                <a:cs typeface="+mn-cs"/>
              </a:rPr>
              <a:t>containerization </a:t>
            </a:r>
            <a:r>
              <a:rPr lang="en-US" sz="1200" kern="1200" dirty="0" smtClean="0">
                <a:solidFill>
                  <a:schemeClr val="tx1"/>
                </a:solidFill>
                <a:effectLst/>
                <a:latin typeface="+mn-lt"/>
                <a:ea typeface="+mn-ea"/>
                <a:cs typeface="+mn-cs"/>
              </a:rPr>
              <a:t>about this system whereby this container can be transferred between transportation networks without being opened.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a story of </a:t>
            </a:r>
            <a:r>
              <a:rPr lang="en-US" sz="1200" b="1" kern="1200" dirty="0" smtClean="0">
                <a:solidFill>
                  <a:schemeClr val="tx1"/>
                </a:solidFill>
                <a:effectLst/>
                <a:latin typeface="+mn-lt"/>
                <a:ea typeface="+mn-ea"/>
                <a:cs typeface="+mn-cs"/>
              </a:rPr>
              <a:t>delegation to nonhumans</a:t>
            </a:r>
            <a:r>
              <a:rPr lang="en-US" sz="1200" kern="1200" dirty="0" smtClean="0">
                <a:solidFill>
                  <a:schemeClr val="tx1"/>
                </a:solidFill>
                <a:effectLst/>
                <a:latin typeface="+mn-lt"/>
                <a:ea typeface="+mn-ea"/>
                <a:cs typeface="+mn-cs"/>
              </a:rPr>
              <a:t>…much smaller army of port workers than before this standardized system of automation.</a:t>
            </a: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a story of standards</a:t>
            </a:r>
            <a:r>
              <a:rPr lang="en-US" sz="1200" kern="1200" dirty="0" smtClean="0">
                <a:solidFill>
                  <a:schemeClr val="tx1"/>
                </a:solidFill>
                <a:effectLst/>
                <a:latin typeface="+mn-lt"/>
                <a:ea typeface="+mn-ea"/>
                <a:cs typeface="+mn-cs"/>
              </a:rPr>
              <a:t> - the ISO standards are so critical to this system that the containers are also sometimes referred to as “ISO containers.”  The standards specify size, etc. Setting and agreeing on these global standards and building containers to those standards set off a whole chain reaction whereby the railroad cars,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were adjusted to match these container standards.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effect of this enrollment, “the container made shipping cheap” </a:t>
            </a:r>
            <a:r>
              <a:rPr lang="en-US" sz="1200" kern="1200" dirty="0" smtClean="0">
                <a:solidFill>
                  <a:schemeClr val="tx1"/>
                </a:solidFill>
                <a:effectLst/>
                <a:latin typeface="+mn-lt"/>
                <a:ea typeface="+mn-ea"/>
                <a:cs typeface="+mn-cs"/>
              </a:rPr>
              <a:t>… and according to this book, through such means the global economy was profoundly altered.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407631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entities is it enrolled with to make it what it is (a bathroom) instead of an ISO standard global shipping container?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Ceci</a:t>
            </a:r>
            <a:r>
              <a:rPr lang="en-US" dirty="0" smtClean="0"/>
              <a:t> </a:t>
            </a:r>
            <a:r>
              <a:rPr lang="en-US" dirty="0" err="1" smtClean="0"/>
              <a:t>n’est</a:t>
            </a:r>
            <a:r>
              <a:rPr lang="en-US" dirty="0" smtClean="0"/>
              <a:t> pas </a:t>
            </a:r>
            <a:r>
              <a:rPr lang="en-US" dirty="0" err="1" smtClean="0"/>
              <a:t>une</a:t>
            </a:r>
            <a:r>
              <a:rPr lang="en-US" dirty="0" smtClean="0"/>
              <a:t> pipe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407631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16635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Ames and </a:t>
            </a:r>
            <a:r>
              <a:rPr lang="en-US" baseline="0" dirty="0" err="1" smtClean="0"/>
              <a:t>Warschauer</a:t>
            </a:r>
            <a:r>
              <a:rPr lang="en-US" baseline="0" dirty="0" smtClean="0"/>
              <a:t> reading.</a:t>
            </a: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16635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2/10/12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2/10/12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2/10/12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2/10/12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2/10/12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4.jpe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8</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t>Flickr mini-assignment</a:t>
            </a:r>
          </a:p>
          <a:p>
            <a:pPr marL="457200" indent="-457200">
              <a:buFont typeface="Arial" pitchFamily="34" charset="0"/>
              <a:buAutoNum type="arabicParenBoth"/>
            </a:pPr>
            <a:r>
              <a:rPr lang="en-US" dirty="0"/>
              <a:t>Reconsidering the </a:t>
            </a:r>
            <a:r>
              <a:rPr lang="en-US" dirty="0" smtClean="0"/>
              <a:t>OLPC</a:t>
            </a:r>
          </a:p>
          <a:p>
            <a:pPr marL="457200" indent="-457200">
              <a:buAutoNum type="arabicParenBoth"/>
            </a:pPr>
            <a:r>
              <a:rPr lang="en-US" dirty="0" smtClean="0"/>
              <a:t>Big Themes and Takeaways</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2"/>
            <a:ext cx="8229600" cy="990600"/>
          </a:xfrm>
        </p:spPr>
        <p:txBody>
          <a:bodyPr>
            <a:normAutofit fontScale="90000"/>
          </a:bodyPr>
          <a:lstStyle/>
          <a:p>
            <a:pPr algn="r"/>
            <a:r>
              <a:rPr lang="en-US" dirty="0" smtClean="0"/>
              <a:t>Negroponte’s Herculean Effort to Enroll the Governments of the Global South</a:t>
            </a:r>
            <a:endParaRPr lang="en-US" dirty="0"/>
          </a:p>
        </p:txBody>
      </p:sp>
      <p:pic>
        <p:nvPicPr>
          <p:cNvPr id="5" name="Content Placeholder 4"/>
          <p:cNvPicPr>
            <a:picLocks noGrp="1" noChangeAspect="1"/>
          </p:cNvPicPr>
          <p:nvPr>
            <p:ph idx="1"/>
          </p:nvPr>
        </p:nvPicPr>
        <p:blipFill>
          <a:blip r:embed="rId3"/>
          <a:srcRect t="9281" b="9281"/>
          <a:stretch>
            <a:fillRect/>
          </a:stretch>
        </p:blipFill>
        <p:spPr>
          <a:xfrm>
            <a:off x="457200" y="1752597"/>
            <a:ext cx="8229600" cy="4876800"/>
          </a:xfrm>
        </p:spPr>
      </p:pic>
    </p:spTree>
    <p:extLst>
      <p:ext uri="{BB962C8B-B14F-4D97-AF65-F5344CB8AC3E}">
        <p14:creationId xmlns:p14="http://schemas.microsoft.com/office/powerpoint/2010/main" val="2892483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31805" y="1524000"/>
            <a:ext cx="4495800" cy="4648200"/>
          </a:xfrm>
        </p:spPr>
        <p:txBody>
          <a:bodyPr>
            <a:normAutofit/>
          </a:bodyPr>
          <a:lstStyle/>
          <a:p>
            <a:pPr marL="514350" indent="-514350" eaLnBrk="1" hangingPunct="1"/>
            <a:r>
              <a:rPr lang="en-US" sz="2800" dirty="0" smtClean="0">
                <a:latin typeface="Perpetua" charset="0"/>
              </a:rPr>
              <a:t>Aiming </a:t>
            </a:r>
            <a:r>
              <a:rPr lang="en-US" sz="2800" dirty="0">
                <a:latin typeface="Perpetua" charset="0"/>
              </a:rPr>
              <a:t>at Economies of Scale</a:t>
            </a:r>
          </a:p>
          <a:p>
            <a:pPr marL="514350" indent="-514350" eaLnBrk="1" hangingPunct="1"/>
            <a:r>
              <a:rPr lang="en-US" sz="2800" dirty="0">
                <a:latin typeface="Perpetua" charset="0"/>
              </a:rPr>
              <a:t>Distributed through governments (ministry of education) to bypass markups from the supply chain.</a:t>
            </a:r>
          </a:p>
          <a:p>
            <a:pPr marL="514350" indent="-514350" eaLnBrk="1" hangingPunct="1"/>
            <a:r>
              <a:rPr lang="en-US" sz="2800" dirty="0" smtClean="0">
                <a:latin typeface="Perpetua" charset="0"/>
              </a:rPr>
              <a:t>In the end no country committed </a:t>
            </a:r>
            <a:r>
              <a:rPr lang="en-US" sz="2800" dirty="0">
                <a:latin typeface="Perpetua" charset="0"/>
              </a:rPr>
              <a:t>to the 1 million </a:t>
            </a:r>
            <a:r>
              <a:rPr lang="en-US" sz="2800" dirty="0" smtClean="0">
                <a:latin typeface="Perpetua" charset="0"/>
              </a:rPr>
              <a:t>minimum</a:t>
            </a:r>
            <a:endParaRPr lang="en-US" sz="2800" dirty="0">
              <a:latin typeface="Perpetua"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5" y="3657600"/>
            <a:ext cx="361315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6" name="Picture 2" descr="http://www.itechnews.net/wp-content/uploads/2008/03/intel-classmate-p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5" y="838200"/>
            <a:ext cx="28813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1"/>
          <p:cNvSpPr>
            <a:spLocks noGrp="1"/>
          </p:cNvSpPr>
          <p:nvPr>
            <p:ph type="title"/>
          </p:nvPr>
        </p:nvSpPr>
        <p:spPr>
          <a:xfrm>
            <a:off x="660405" y="655638"/>
            <a:ext cx="7772400" cy="792162"/>
          </a:xfrm>
        </p:spPr>
        <p:txBody>
          <a:bodyPr/>
          <a:lstStyle/>
          <a:p>
            <a:pPr eaLnBrk="1" hangingPunct="1"/>
            <a:r>
              <a:rPr lang="en-US" dirty="0">
                <a:latin typeface="Franklin Gothic Book" charset="0"/>
              </a:rPr>
              <a:t>Distribution</a:t>
            </a:r>
          </a:p>
        </p:txBody>
      </p:sp>
      <p:sp>
        <p:nvSpPr>
          <p:cNvPr id="8198" name="TextBox 5"/>
          <p:cNvSpPr txBox="1">
            <a:spLocks noChangeArrowheads="1"/>
          </p:cNvSpPr>
          <p:nvPr/>
        </p:nvSpPr>
        <p:spPr bwMode="auto">
          <a:xfrm>
            <a:off x="5080005" y="685800"/>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Intel</a:t>
            </a:r>
            <a:r>
              <a:rPr lang="ja-JP" altLang="en-US"/>
              <a:t>’</a:t>
            </a:r>
            <a:r>
              <a:rPr lang="en-US"/>
              <a:t>s </a:t>
            </a:r>
            <a:br>
              <a:rPr lang="en-US"/>
            </a:br>
            <a:r>
              <a:rPr lang="en-US"/>
              <a:t>classmate </a:t>
            </a:r>
            <a:br>
              <a:rPr lang="en-US"/>
            </a:br>
            <a:r>
              <a:rPr lang="en-US"/>
              <a:t>PC</a:t>
            </a:r>
          </a:p>
        </p:txBody>
      </p:sp>
      <p:sp>
        <p:nvSpPr>
          <p:cNvPr id="8199" name="TextBox 6"/>
          <p:cNvSpPr txBox="1">
            <a:spLocks noChangeArrowheads="1"/>
          </p:cNvSpPr>
          <p:nvPr/>
        </p:nvSpPr>
        <p:spPr bwMode="auto">
          <a:xfrm>
            <a:off x="7480305" y="40386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OLPC</a:t>
            </a:r>
          </a:p>
        </p:txBody>
      </p:sp>
    </p:spTree>
    <p:extLst>
      <p:ext uri="{BB962C8B-B14F-4D97-AF65-F5344CB8AC3E}">
        <p14:creationId xmlns:p14="http://schemas.microsoft.com/office/powerpoint/2010/main" val="37859052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914400" y="1524000"/>
            <a:ext cx="7391400" cy="4648200"/>
          </a:xfrm>
        </p:spPr>
        <p:txBody>
          <a:bodyPr>
            <a:normAutofit/>
          </a:bodyPr>
          <a:lstStyle/>
          <a:p>
            <a:pPr marL="514350" indent="-514350" eaLnBrk="1" hangingPunct="1">
              <a:lnSpc>
                <a:spcPct val="90000"/>
              </a:lnSpc>
            </a:pPr>
            <a:r>
              <a:rPr lang="en-US" sz="2800" b="1" dirty="0" smtClean="0">
                <a:latin typeface="Perpetua" charset="0"/>
              </a:rPr>
              <a:t>India </a:t>
            </a:r>
            <a:r>
              <a:rPr lang="en-US" sz="2800" b="1" dirty="0">
                <a:latin typeface="Perpetua" charset="0"/>
              </a:rPr>
              <a:t>opts out </a:t>
            </a:r>
            <a:r>
              <a:rPr lang="en-US" sz="2800" dirty="0">
                <a:latin typeface="Perpetua" charset="0"/>
              </a:rPr>
              <a:t>– ministry spokesperson says - </a:t>
            </a:r>
            <a:r>
              <a:rPr lang="ja-JP" altLang="en-US" sz="2800" dirty="0">
                <a:latin typeface="Perpetua" charset="0"/>
              </a:rPr>
              <a:t>“</a:t>
            </a:r>
            <a:r>
              <a:rPr lang="en-US" sz="2800" i="1" dirty="0">
                <a:latin typeface="Perpetua" charset="0"/>
              </a:rPr>
              <a:t>India must not allow itself to </a:t>
            </a:r>
            <a:r>
              <a:rPr lang="en-US" sz="2800" b="1" i="1" dirty="0">
                <a:latin typeface="Perpetua" charset="0"/>
              </a:rPr>
              <a:t>be used for experimentation</a:t>
            </a:r>
            <a:r>
              <a:rPr lang="en-US" sz="2800" i="1" dirty="0">
                <a:latin typeface="Perpetua" charset="0"/>
              </a:rPr>
              <a:t> with children in this area… It would be impossible to justify an expenditure of this scale on a debatable scheme when public funds continue to be in </a:t>
            </a:r>
            <a:r>
              <a:rPr lang="en-US" sz="2800" b="1" i="1" dirty="0">
                <a:latin typeface="Perpetua" charset="0"/>
              </a:rPr>
              <a:t>inadequate supply for well-established needs </a:t>
            </a:r>
            <a:r>
              <a:rPr lang="en-US" sz="2800" i="1" dirty="0">
                <a:latin typeface="Perpetua" charset="0"/>
              </a:rPr>
              <a:t>listed in different policy documents.</a:t>
            </a:r>
            <a:r>
              <a:rPr lang="ja-JP" altLang="en-US" sz="2800" dirty="0">
                <a:latin typeface="Perpetua" charset="0"/>
              </a:rPr>
              <a:t>”</a:t>
            </a:r>
            <a:endParaRPr lang="en-US" sz="2800" dirty="0">
              <a:latin typeface="Perpetua" charset="0"/>
            </a:endParaRPr>
          </a:p>
          <a:p>
            <a:pPr marL="514350" indent="-514350" eaLnBrk="1" hangingPunct="1">
              <a:lnSpc>
                <a:spcPct val="90000"/>
              </a:lnSpc>
            </a:pPr>
            <a:r>
              <a:rPr lang="en-US" sz="2800" dirty="0" smtClean="0">
                <a:latin typeface="Perpetua" charset="0"/>
              </a:rPr>
              <a:t>Still plagued </a:t>
            </a:r>
            <a:r>
              <a:rPr lang="en-US" sz="2800" dirty="0">
                <a:latin typeface="Perpetua" charset="0"/>
              </a:rPr>
              <a:t>by </a:t>
            </a:r>
            <a:r>
              <a:rPr lang="en-US" sz="2800" b="1" dirty="0">
                <a:latin typeface="Perpetua" charset="0"/>
              </a:rPr>
              <a:t>weak sales</a:t>
            </a:r>
            <a:r>
              <a:rPr lang="en-US" sz="2800" dirty="0">
                <a:latin typeface="Perpetua" charset="0"/>
              </a:rPr>
              <a:t> (much lower than planned</a:t>
            </a:r>
            <a:r>
              <a:rPr lang="en-US" sz="2800" dirty="0" smtClean="0">
                <a:latin typeface="Perpetua" charset="0"/>
              </a:rPr>
              <a:t>)</a:t>
            </a:r>
            <a:endParaRPr lang="en-US" sz="2800" dirty="0">
              <a:latin typeface="Perpetua" charset="0"/>
            </a:endParaRPr>
          </a:p>
        </p:txBody>
      </p:sp>
      <p:sp>
        <p:nvSpPr>
          <p:cNvPr id="6" name="Title 1"/>
          <p:cNvSpPr>
            <a:spLocks noGrp="1"/>
          </p:cNvSpPr>
          <p:nvPr>
            <p:ph type="title"/>
          </p:nvPr>
        </p:nvSpPr>
        <p:spPr>
          <a:xfrm>
            <a:off x="660405" y="655638"/>
            <a:ext cx="7772400" cy="792162"/>
          </a:xfrm>
        </p:spPr>
        <p:txBody>
          <a:bodyPr/>
          <a:lstStyle/>
          <a:p>
            <a:pPr eaLnBrk="1" hangingPunct="1"/>
            <a:r>
              <a:rPr lang="en-US" dirty="0" smtClean="0">
                <a:latin typeface="Franklin Gothic Book" charset="0"/>
              </a:rPr>
              <a:t>Distribution Woes</a:t>
            </a:r>
            <a:endParaRPr lang="en-US" dirty="0">
              <a:latin typeface="Franklin Gothic Book" charset="0"/>
            </a:endParaRPr>
          </a:p>
        </p:txBody>
      </p:sp>
    </p:spTree>
    <p:extLst>
      <p:ext uri="{BB962C8B-B14F-4D97-AF65-F5344CB8AC3E}">
        <p14:creationId xmlns:p14="http://schemas.microsoft.com/office/powerpoint/2010/main" val="1407406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85800" y="1524000"/>
            <a:ext cx="3733800" cy="4648200"/>
          </a:xfrm>
        </p:spPr>
        <p:txBody>
          <a:bodyPr/>
          <a:lstStyle/>
          <a:p>
            <a:pPr marL="514350" indent="-514350" eaLnBrk="1" hangingPunct="1"/>
            <a:r>
              <a:rPr lang="en-US" dirty="0">
                <a:latin typeface="Perpetua" charset="0"/>
              </a:rPr>
              <a:t>Americans can purchase OLPC devices for $399, keep one and the other is given to a child in a developing region (80,000 distributed)</a:t>
            </a:r>
          </a:p>
          <a:p>
            <a:pPr marL="514350" indent="-514350" eaLnBrk="1" hangingPunct="1"/>
            <a:r>
              <a:rPr lang="en-US" dirty="0">
                <a:latin typeface="Perpetua" charset="0"/>
              </a:rPr>
              <a:t>OLPC Corps in Africa – not only distribute but guide and train</a:t>
            </a:r>
          </a:p>
          <a:p>
            <a:pPr marL="514350" indent="-514350" eaLnBrk="1" hangingPunct="1"/>
            <a:r>
              <a:rPr lang="en-US" dirty="0">
                <a:latin typeface="Perpetua" charset="0"/>
              </a:rPr>
              <a:t>OLPC as part of curriculum / classroom</a:t>
            </a:r>
          </a:p>
        </p:txBody>
      </p:sp>
      <p:pic>
        <p:nvPicPr>
          <p:cNvPr id="10243" name="Picture 2" descr="http://blog.juliannayau.com/images/GiveOneGet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39719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60405" y="655638"/>
            <a:ext cx="7772400" cy="792162"/>
          </a:xfrm>
        </p:spPr>
        <p:txBody>
          <a:bodyPr/>
          <a:lstStyle/>
          <a:p>
            <a:pPr eaLnBrk="1" hangingPunct="1"/>
            <a:r>
              <a:rPr lang="en-US" dirty="0" smtClean="0">
                <a:latin typeface="Franklin Gothic Book" charset="0"/>
              </a:rPr>
              <a:t>Distribution: New Tactics</a:t>
            </a:r>
            <a:endParaRPr lang="en-US" dirty="0">
              <a:latin typeface="Franklin Gothic Book" charset="0"/>
            </a:endParaRPr>
          </a:p>
        </p:txBody>
      </p:sp>
    </p:spTree>
    <p:extLst>
      <p:ext uri="{BB962C8B-B14F-4D97-AF65-F5344CB8AC3E}">
        <p14:creationId xmlns:p14="http://schemas.microsoft.com/office/powerpoint/2010/main" val="3236501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Themes and takeaways FROM </a:t>
            </a:r>
            <a:br>
              <a:rPr lang="en-US" dirty="0" smtClean="0"/>
            </a:br>
            <a:r>
              <a:rPr lang="en-US" dirty="0" smtClean="0"/>
              <a:t>MODULE 1</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11602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Range of Processes/Practices</a:t>
            </a:r>
            <a:endParaRPr lang="en-US" dirty="0"/>
          </a:p>
        </p:txBody>
      </p:sp>
      <p:sp>
        <p:nvSpPr>
          <p:cNvPr id="3" name="Content Placeholder 2"/>
          <p:cNvSpPr>
            <a:spLocks noGrp="1"/>
          </p:cNvSpPr>
          <p:nvPr>
            <p:ph idx="1"/>
          </p:nvPr>
        </p:nvSpPr>
        <p:spPr/>
        <p:txBody>
          <a:bodyPr/>
          <a:lstStyle/>
          <a:p>
            <a:r>
              <a:rPr lang="en-US" b="1" dirty="0" smtClean="0">
                <a:solidFill>
                  <a:srgbClr val="292934"/>
                </a:solidFill>
              </a:rPr>
              <a:t>Technology Development</a:t>
            </a:r>
            <a:r>
              <a:rPr lang="en-US" dirty="0" smtClean="0">
                <a:solidFill>
                  <a:srgbClr val="292934"/>
                </a:solidFill>
              </a:rPr>
              <a:t> – the work of giving form to a new technological artifact or system</a:t>
            </a:r>
          </a:p>
          <a:p>
            <a:r>
              <a:rPr lang="en-US" b="1" dirty="0" smtClean="0">
                <a:solidFill>
                  <a:srgbClr val="292934"/>
                </a:solidFill>
              </a:rPr>
              <a:t>Technology Adoption</a:t>
            </a:r>
            <a:r>
              <a:rPr lang="en-US" dirty="0" smtClean="0">
                <a:solidFill>
                  <a:srgbClr val="292934"/>
                </a:solidFill>
              </a:rPr>
              <a:t> – the decision (on the part of users) to accept a technology by taking possession of and (presumably) using it</a:t>
            </a:r>
          </a:p>
          <a:p>
            <a:r>
              <a:rPr lang="en-US" b="1" dirty="0" smtClean="0">
                <a:solidFill>
                  <a:srgbClr val="292934"/>
                </a:solidFill>
              </a:rPr>
              <a:t>Technology Diffusion</a:t>
            </a:r>
            <a:r>
              <a:rPr lang="en-US" dirty="0" smtClean="0">
                <a:solidFill>
                  <a:srgbClr val="292934"/>
                </a:solidFill>
              </a:rPr>
              <a:t> – “the process by which an innovation is communicated through certain channels over time among the members of a social system” (Rogers)</a:t>
            </a:r>
          </a:p>
          <a:p>
            <a:r>
              <a:rPr lang="en-US" b="1" dirty="0" smtClean="0">
                <a:solidFill>
                  <a:srgbClr val="292934"/>
                </a:solidFill>
              </a:rPr>
              <a:t>Technology Use</a:t>
            </a:r>
            <a:r>
              <a:rPr lang="en-US" dirty="0" smtClean="0">
                <a:solidFill>
                  <a:srgbClr val="292934"/>
                </a:solidFill>
              </a:rPr>
              <a:t> – the application of a technology to a human practice.</a:t>
            </a:r>
          </a:p>
          <a:p>
            <a:r>
              <a:rPr lang="en-US" b="1" dirty="0" smtClean="0">
                <a:solidFill>
                  <a:srgbClr val="292934"/>
                </a:solidFill>
              </a:rPr>
              <a:t>Technology Appropriation</a:t>
            </a:r>
            <a:r>
              <a:rPr lang="en-US" dirty="0" smtClean="0">
                <a:solidFill>
                  <a:srgbClr val="292934"/>
                </a:solidFill>
              </a:rPr>
              <a:t> – incorporating (and in the process altering) a technology to fit with users practices</a:t>
            </a:r>
          </a:p>
        </p:txBody>
      </p:sp>
    </p:spTree>
    <p:extLst>
      <p:ext uri="{BB962C8B-B14F-4D97-AF65-F5344CB8AC3E}">
        <p14:creationId xmlns:p14="http://schemas.microsoft.com/office/powerpoint/2010/main" val="4146420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70" y="1139520"/>
            <a:ext cx="3724098" cy="2264080"/>
          </a:xfrm>
        </p:spPr>
        <p:txBody>
          <a:bodyPr>
            <a:normAutofit/>
          </a:bodyPr>
          <a:lstStyle/>
          <a:p>
            <a:r>
              <a:rPr lang="en-US" dirty="0" smtClean="0"/>
              <a:t>What have we learned about users?</a:t>
            </a:r>
            <a:endParaRPr lang="en-US" dirty="0"/>
          </a:p>
        </p:txBody>
      </p:sp>
      <p:sp>
        <p:nvSpPr>
          <p:cNvPr id="3" name="Content Placeholder 2"/>
          <p:cNvSpPr>
            <a:spLocks noGrp="1"/>
          </p:cNvSpPr>
          <p:nvPr>
            <p:ph idx="1"/>
          </p:nvPr>
        </p:nvSpPr>
        <p:spPr>
          <a:xfrm>
            <a:off x="4148668" y="778932"/>
            <a:ext cx="4469902" cy="5723467"/>
          </a:xfrm>
        </p:spPr>
        <p:txBody>
          <a:bodyPr>
            <a:normAutofit fontScale="92500" lnSpcReduction="10000"/>
          </a:bodyPr>
          <a:lstStyle/>
          <a:p>
            <a:r>
              <a:rPr lang="en-US" dirty="0" smtClean="0">
                <a:solidFill>
                  <a:srgbClr val="292934"/>
                </a:solidFill>
              </a:rPr>
              <a:t>Ackerman – the sociotechnical gap</a:t>
            </a:r>
          </a:p>
          <a:p>
            <a:r>
              <a:rPr lang="en-US" dirty="0" smtClean="0">
                <a:solidFill>
                  <a:srgbClr val="292934"/>
                </a:solidFill>
              </a:rPr>
              <a:t>Fischer – a social history of the telephone in America</a:t>
            </a:r>
          </a:p>
          <a:p>
            <a:r>
              <a:rPr lang="en-US" dirty="0" err="1" smtClean="0">
                <a:solidFill>
                  <a:srgbClr val="292934"/>
                </a:solidFill>
              </a:rPr>
              <a:t>Bijker</a:t>
            </a:r>
            <a:r>
              <a:rPr lang="en-US" dirty="0" smtClean="0">
                <a:solidFill>
                  <a:srgbClr val="292934"/>
                </a:solidFill>
              </a:rPr>
              <a:t> – the history of the development of the bicycle</a:t>
            </a:r>
            <a:endParaRPr lang="en-US" dirty="0">
              <a:solidFill>
                <a:srgbClr val="292934"/>
              </a:solidFill>
            </a:endParaRPr>
          </a:p>
          <a:p>
            <a:r>
              <a:rPr lang="en-US" dirty="0" err="1" smtClean="0">
                <a:solidFill>
                  <a:srgbClr val="292934"/>
                </a:solidFill>
              </a:rPr>
              <a:t>Latour</a:t>
            </a:r>
            <a:r>
              <a:rPr lang="en-US" dirty="0" smtClean="0">
                <a:solidFill>
                  <a:srgbClr val="292934"/>
                </a:solidFill>
              </a:rPr>
              <a:t> – where are the missing masses? A history of a few mundane artifacts</a:t>
            </a:r>
          </a:p>
          <a:p>
            <a:r>
              <a:rPr lang="en-US" dirty="0" smtClean="0">
                <a:solidFill>
                  <a:srgbClr val="292934"/>
                </a:solidFill>
              </a:rPr>
              <a:t>Cowan – the consumption junction, history of home heating</a:t>
            </a:r>
          </a:p>
          <a:p>
            <a:r>
              <a:rPr lang="en-US" dirty="0" smtClean="0">
                <a:solidFill>
                  <a:srgbClr val="292934"/>
                </a:solidFill>
              </a:rPr>
              <a:t>Rogers – Diffusion of Innovations</a:t>
            </a:r>
          </a:p>
          <a:p>
            <a:r>
              <a:rPr lang="en-US" dirty="0" err="1" smtClean="0">
                <a:solidFill>
                  <a:srgbClr val="292934"/>
                </a:solidFill>
              </a:rPr>
              <a:t>Eglash</a:t>
            </a:r>
            <a:r>
              <a:rPr lang="en-US" dirty="0" smtClean="0">
                <a:solidFill>
                  <a:srgbClr val="292934"/>
                </a:solidFill>
              </a:rPr>
              <a:t> – Appropriating Technology</a:t>
            </a:r>
          </a:p>
          <a:p>
            <a:r>
              <a:rPr lang="en-US" dirty="0" err="1" smtClean="0">
                <a:solidFill>
                  <a:srgbClr val="292934"/>
                </a:solidFill>
              </a:rPr>
              <a:t>Warschauer</a:t>
            </a:r>
            <a:r>
              <a:rPr lang="en-US" dirty="0" smtClean="0">
                <a:solidFill>
                  <a:srgbClr val="292934"/>
                </a:solidFill>
              </a:rPr>
              <a:t> and Ames on the OLPC</a:t>
            </a:r>
          </a:p>
        </p:txBody>
      </p:sp>
    </p:spTree>
    <p:extLst>
      <p:ext uri="{BB962C8B-B14F-4D97-AF65-F5344CB8AC3E}">
        <p14:creationId xmlns:p14="http://schemas.microsoft.com/office/powerpoint/2010/main" val="3332907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 y="971908"/>
            <a:ext cx="9144000" cy="2450387"/>
          </a:xfrm>
          <a:prstGeom prst="rect">
            <a:avLst/>
          </a:prstGeom>
        </p:spPr>
      </p:pic>
      <p:sp>
        <p:nvSpPr>
          <p:cNvPr id="6" name="TextBox 5"/>
          <p:cNvSpPr txBox="1"/>
          <p:nvPr/>
        </p:nvSpPr>
        <p:spPr>
          <a:xfrm>
            <a:off x="2997200" y="3708399"/>
            <a:ext cx="5520267" cy="830997"/>
          </a:xfrm>
          <a:prstGeom prst="rect">
            <a:avLst/>
          </a:prstGeom>
          <a:noFill/>
        </p:spPr>
        <p:txBody>
          <a:bodyPr wrap="square" rtlCol="0">
            <a:spAutoFit/>
          </a:bodyPr>
          <a:lstStyle/>
          <a:p>
            <a:r>
              <a:rPr lang="en-US" sz="4800" dirty="0" smtClean="0"/>
              <a:t>… a cautionary tale</a:t>
            </a:r>
            <a:endParaRPr lang="en-US" sz="4800" dirty="0"/>
          </a:p>
        </p:txBody>
      </p:sp>
    </p:spTree>
    <p:extLst>
      <p:ext uri="{BB962C8B-B14F-4D97-AF65-F5344CB8AC3E}">
        <p14:creationId xmlns:p14="http://schemas.microsoft.com/office/powerpoint/2010/main" val="2668563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69" y="1647510"/>
            <a:ext cx="7889201" cy="2552599"/>
          </a:xfrm>
        </p:spPr>
        <p:txBody>
          <a:bodyPr>
            <a:normAutofit/>
          </a:bodyPr>
          <a:lstStyle/>
          <a:p>
            <a:r>
              <a:rPr lang="en-US" dirty="0" smtClean="0"/>
              <a:t>Why do new technologies (even seemingly superior ones) fail to be adopted?</a:t>
            </a:r>
            <a:endParaRPr lang="en-US" dirty="0"/>
          </a:p>
        </p:txBody>
      </p:sp>
    </p:spTree>
    <p:extLst>
      <p:ext uri="{BB962C8B-B14F-4D97-AF65-F5344CB8AC3E}">
        <p14:creationId xmlns:p14="http://schemas.microsoft.com/office/powerpoint/2010/main" val="27720908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Flickr Mini-Assignment</a:t>
            </a:r>
            <a:endParaRPr lang="en-US" dirty="0"/>
          </a:p>
        </p:txBody>
      </p:sp>
      <p:sp>
        <p:nvSpPr>
          <p:cNvPr id="3" name="Content Placeholder 2"/>
          <p:cNvSpPr>
            <a:spLocks noGrp="1"/>
          </p:cNvSpPr>
          <p:nvPr>
            <p:ph idx="1"/>
          </p:nvPr>
        </p:nvSpPr>
        <p:spPr/>
        <p:txBody>
          <a:bodyPr/>
          <a:lstStyle/>
          <a:p>
            <a:r>
              <a:rPr lang="en-US" dirty="0" smtClean="0"/>
              <a:t>Examples of repurposed items (in ANT terms many examples could be called </a:t>
            </a:r>
            <a:r>
              <a:rPr lang="en-US" b="1" i="1" dirty="0" smtClean="0"/>
              <a:t>anti-programs</a:t>
            </a:r>
            <a:r>
              <a:rPr lang="en-US" dirty="0"/>
              <a:t>) …though is ANT just about how things are repurposed? </a:t>
            </a:r>
            <a:endParaRPr lang="en-US" dirty="0" smtClean="0"/>
          </a:p>
          <a:p>
            <a:endParaRPr lang="en-US" dirty="0"/>
          </a:p>
          <a:p>
            <a:r>
              <a:rPr lang="en-US" dirty="0"/>
              <a:t>H</a:t>
            </a:r>
            <a:r>
              <a:rPr lang="en-US" dirty="0" smtClean="0"/>
              <a:t>ow is this new ‘identity’ produced through assemblages of humans and non-humans?  What else is enrolled to produce it?  Is this enrollment successful?  Is it stable?  Or not?</a:t>
            </a:r>
            <a:endParaRPr lang="en-US" dirty="0"/>
          </a:p>
        </p:txBody>
      </p:sp>
    </p:spTree>
    <p:extLst>
      <p:ext uri="{BB962C8B-B14F-4D97-AF65-F5344CB8AC3E}">
        <p14:creationId xmlns:p14="http://schemas.microsoft.com/office/powerpoint/2010/main" val="1574017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8300"/>
            <a:ext cx="9144000" cy="6098977"/>
          </a:xfrm>
          <a:prstGeom prst="rect">
            <a:avLst/>
          </a:prstGeom>
        </p:spPr>
      </p:pic>
      <p:pic>
        <p:nvPicPr>
          <p:cNvPr id="5" name="Picture 4"/>
          <p:cNvPicPr>
            <a:picLocks noChangeAspect="1"/>
          </p:cNvPicPr>
          <p:nvPr/>
        </p:nvPicPr>
        <p:blipFill>
          <a:blip r:embed="rId4"/>
          <a:stretch>
            <a:fillRect/>
          </a:stretch>
        </p:blipFill>
        <p:spPr>
          <a:xfrm>
            <a:off x="1397000" y="1384300"/>
            <a:ext cx="6350000" cy="4089400"/>
          </a:xfrm>
          <a:prstGeom prst="rect">
            <a:avLst/>
          </a:prstGeom>
        </p:spPr>
      </p:pic>
    </p:spTree>
    <p:extLst>
      <p:ext uri="{BB962C8B-B14F-4D97-AF65-F5344CB8AC3E}">
        <p14:creationId xmlns:p14="http://schemas.microsoft.com/office/powerpoint/2010/main" val="1503084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00" y="537630"/>
            <a:ext cx="4572000" cy="6121400"/>
          </a:xfrm>
          <a:prstGeom prst="rect">
            <a:avLst/>
          </a:prstGeom>
        </p:spPr>
      </p:pic>
    </p:spTree>
    <p:extLst>
      <p:ext uri="{BB962C8B-B14F-4D97-AF65-F5344CB8AC3E}">
        <p14:creationId xmlns:p14="http://schemas.microsoft.com/office/powerpoint/2010/main" val="19719648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41863" y="468099"/>
            <a:ext cx="8102557" cy="6053178"/>
          </a:xfrm>
          <a:prstGeom prst="rect">
            <a:avLst/>
          </a:prstGeom>
        </p:spPr>
      </p:pic>
      <p:pic>
        <p:nvPicPr>
          <p:cNvPr id="16" name="Picture 15"/>
          <p:cNvPicPr>
            <a:picLocks noChangeAspect="1"/>
          </p:cNvPicPr>
          <p:nvPr/>
        </p:nvPicPr>
        <p:blipFill>
          <a:blip r:embed="rId4"/>
          <a:stretch>
            <a:fillRect/>
          </a:stretch>
        </p:blipFill>
        <p:spPr>
          <a:xfrm>
            <a:off x="4957224" y="1102786"/>
            <a:ext cx="3289300" cy="5006242"/>
          </a:xfrm>
          <a:prstGeom prst="rect">
            <a:avLst/>
          </a:prstGeom>
        </p:spPr>
      </p:pic>
    </p:spTree>
    <p:extLst>
      <p:ext uri="{BB962C8B-B14F-4D97-AF65-F5344CB8AC3E}">
        <p14:creationId xmlns:p14="http://schemas.microsoft.com/office/powerpoint/2010/main" val="3864410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a:endCxn id="12" idx="1"/>
          </p:cNvCxnSpPr>
          <p:nvPr/>
        </p:nvCxnSpPr>
        <p:spPr>
          <a:xfrm>
            <a:off x="3609543" y="2929467"/>
            <a:ext cx="647771" cy="42668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20618" y="2929467"/>
            <a:ext cx="1783649" cy="111549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7" idx="1"/>
          </p:cNvCxnSpPr>
          <p:nvPr/>
        </p:nvCxnSpPr>
        <p:spPr>
          <a:xfrm>
            <a:off x="1811867" y="3156308"/>
            <a:ext cx="134050" cy="907694"/>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UVS0322 - plastics in the storage container of the chairman of the mark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12983" y="4322236"/>
            <a:ext cx="2065869" cy="1549401"/>
          </a:xfrm>
          <a:prstGeom prst="rect">
            <a:avLst/>
          </a:prstGeom>
        </p:spPr>
      </p:pic>
      <p:sp>
        <p:nvSpPr>
          <p:cNvPr id="8" name="TextBox 7"/>
          <p:cNvSpPr txBox="1"/>
          <p:nvPr/>
        </p:nvSpPr>
        <p:spPr>
          <a:xfrm>
            <a:off x="900289" y="6180671"/>
            <a:ext cx="2108196" cy="369332"/>
          </a:xfrm>
          <a:prstGeom prst="rect">
            <a:avLst/>
          </a:prstGeom>
          <a:noFill/>
          <a:ln>
            <a:solidFill>
              <a:schemeClr val="tx1"/>
            </a:solidFill>
          </a:ln>
        </p:spPr>
        <p:txBody>
          <a:bodyPr wrap="square" rtlCol="0">
            <a:spAutoFit/>
          </a:bodyPr>
          <a:lstStyle/>
          <a:p>
            <a:r>
              <a:rPr lang="en-US" dirty="0" smtClean="0"/>
              <a:t>Things stored in it</a:t>
            </a:r>
            <a:endParaRPr lang="en-US" dirty="0"/>
          </a:p>
        </p:txBody>
      </p:sp>
      <p:sp>
        <p:nvSpPr>
          <p:cNvPr id="12" name="TextBox 11"/>
          <p:cNvSpPr txBox="1"/>
          <p:nvPr/>
        </p:nvSpPr>
        <p:spPr>
          <a:xfrm>
            <a:off x="4257314" y="3171488"/>
            <a:ext cx="1698715" cy="369332"/>
          </a:xfrm>
          <a:prstGeom prst="rect">
            <a:avLst/>
          </a:prstGeom>
          <a:noFill/>
          <a:ln>
            <a:solidFill>
              <a:schemeClr val="tx1"/>
            </a:solidFill>
          </a:ln>
        </p:spPr>
        <p:txBody>
          <a:bodyPr wrap="none" rtlCol="0">
            <a:spAutoFit/>
          </a:bodyPr>
          <a:lstStyle/>
          <a:p>
            <a:r>
              <a:rPr lang="en-US" dirty="0" smtClean="0"/>
              <a:t>ISO Standards</a:t>
            </a:r>
            <a:endParaRPr lang="en-US" dirty="0"/>
          </a:p>
        </p:txBody>
      </p:sp>
      <p:pic>
        <p:nvPicPr>
          <p:cNvPr id="13" name="Picture 12"/>
          <p:cNvPicPr>
            <a:picLocks noChangeAspect="1"/>
          </p:cNvPicPr>
          <p:nvPr/>
        </p:nvPicPr>
        <p:blipFill>
          <a:blip r:embed="rId4"/>
          <a:stretch>
            <a:fillRect/>
          </a:stretch>
        </p:blipFill>
        <p:spPr>
          <a:xfrm>
            <a:off x="5933677" y="728141"/>
            <a:ext cx="2241877" cy="1591733"/>
          </a:xfrm>
          <a:prstGeom prst="rect">
            <a:avLst/>
          </a:prstGeom>
        </p:spPr>
      </p:pic>
      <p:pic>
        <p:nvPicPr>
          <p:cNvPr id="14" name="Picture 13"/>
          <p:cNvPicPr>
            <a:picLocks noChangeAspect="1"/>
          </p:cNvPicPr>
          <p:nvPr/>
        </p:nvPicPr>
        <p:blipFill>
          <a:blip r:embed="rId5"/>
          <a:stretch>
            <a:fillRect/>
          </a:stretch>
        </p:blipFill>
        <p:spPr>
          <a:xfrm>
            <a:off x="6372995" y="2154702"/>
            <a:ext cx="2068229" cy="1380066"/>
          </a:xfrm>
          <a:prstGeom prst="rect">
            <a:avLst/>
          </a:prstGeom>
        </p:spPr>
      </p:pic>
      <p:pic>
        <p:nvPicPr>
          <p:cNvPr id="9" name="Picture 8"/>
          <p:cNvPicPr>
            <a:picLocks noChangeAspect="1"/>
          </p:cNvPicPr>
          <p:nvPr/>
        </p:nvPicPr>
        <p:blipFill>
          <a:blip r:embed="rId6"/>
          <a:stretch>
            <a:fillRect/>
          </a:stretch>
        </p:blipFill>
        <p:spPr>
          <a:xfrm>
            <a:off x="541864" y="743987"/>
            <a:ext cx="3249362" cy="2427501"/>
          </a:xfrm>
          <a:prstGeom prst="rect">
            <a:avLst/>
          </a:prstGeom>
        </p:spPr>
      </p:pic>
      <p:cxnSp>
        <p:nvCxnSpPr>
          <p:cNvPr id="3" name="Straight Connector 2"/>
          <p:cNvCxnSpPr>
            <a:stCxn id="9" idx="3"/>
          </p:cNvCxnSpPr>
          <p:nvPr/>
        </p:nvCxnSpPr>
        <p:spPr>
          <a:xfrm flipV="1">
            <a:off x="3791226" y="1794933"/>
            <a:ext cx="2142451" cy="16280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72995" y="3602337"/>
            <a:ext cx="2212205" cy="923330"/>
          </a:xfrm>
          <a:prstGeom prst="rect">
            <a:avLst/>
          </a:prstGeom>
          <a:noFill/>
          <a:ln>
            <a:solidFill>
              <a:schemeClr val="tx1"/>
            </a:solidFill>
          </a:ln>
        </p:spPr>
        <p:txBody>
          <a:bodyPr wrap="square" rtlCol="0">
            <a:spAutoFit/>
          </a:bodyPr>
          <a:lstStyle/>
          <a:p>
            <a:r>
              <a:rPr lang="en-US" dirty="0" smtClean="0"/>
              <a:t>Transportation vehicles and infrastructure</a:t>
            </a:r>
            <a:endParaRPr lang="en-US" dirty="0"/>
          </a:p>
        </p:txBody>
      </p:sp>
      <p:sp>
        <p:nvSpPr>
          <p:cNvPr id="22" name="TextBox 21"/>
          <p:cNvSpPr txBox="1"/>
          <p:nvPr/>
        </p:nvSpPr>
        <p:spPr>
          <a:xfrm>
            <a:off x="3441379" y="6231470"/>
            <a:ext cx="2212205" cy="369332"/>
          </a:xfrm>
          <a:prstGeom prst="rect">
            <a:avLst/>
          </a:prstGeom>
          <a:noFill/>
          <a:ln>
            <a:solidFill>
              <a:schemeClr val="tx1"/>
            </a:solidFill>
          </a:ln>
        </p:spPr>
        <p:txBody>
          <a:bodyPr wrap="square" rtlCol="0">
            <a:spAutoFit/>
          </a:bodyPr>
          <a:lstStyle/>
          <a:p>
            <a:r>
              <a:rPr lang="en-US" dirty="0" smtClean="0"/>
              <a:t>More infrastructure</a:t>
            </a:r>
            <a:endParaRPr lang="en-US" dirty="0"/>
          </a:p>
        </p:txBody>
      </p:sp>
      <p:pic>
        <p:nvPicPr>
          <p:cNvPr id="23" name="Picture 22"/>
          <p:cNvPicPr>
            <a:picLocks noChangeAspect="1"/>
          </p:cNvPicPr>
          <p:nvPr/>
        </p:nvPicPr>
        <p:blipFill>
          <a:blip r:embed="rId7"/>
          <a:stretch>
            <a:fillRect/>
          </a:stretch>
        </p:blipFill>
        <p:spPr>
          <a:xfrm>
            <a:off x="4679917" y="1222774"/>
            <a:ext cx="1706693" cy="1706693"/>
          </a:xfrm>
          <a:prstGeom prst="rect">
            <a:avLst/>
          </a:prstGeom>
        </p:spPr>
      </p:pic>
      <p:pic>
        <p:nvPicPr>
          <p:cNvPr id="24" name="Picture 23"/>
          <p:cNvPicPr>
            <a:picLocks noChangeAspect="1"/>
          </p:cNvPicPr>
          <p:nvPr/>
        </p:nvPicPr>
        <p:blipFill>
          <a:blip r:embed="rId8"/>
          <a:stretch>
            <a:fillRect/>
          </a:stretch>
        </p:blipFill>
        <p:spPr>
          <a:xfrm>
            <a:off x="3401450" y="3894671"/>
            <a:ext cx="2286000" cy="2286000"/>
          </a:xfrm>
          <a:prstGeom prst="rect">
            <a:avLst/>
          </a:prstGeom>
        </p:spPr>
      </p:pic>
    </p:spTree>
    <p:extLst>
      <p:ext uri="{BB962C8B-B14F-4D97-AF65-F5344CB8AC3E}">
        <p14:creationId xmlns:p14="http://schemas.microsoft.com/office/powerpoint/2010/main" val="42274524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2743200" y="4042815"/>
            <a:ext cx="1862666" cy="107105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4605866" y="2235211"/>
            <a:ext cx="4097867" cy="3061395"/>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242101" y="508013"/>
            <a:ext cx="2286000" cy="2286000"/>
          </a:xfrm>
          <a:prstGeom prst="rect">
            <a:avLst/>
          </a:prstGeom>
        </p:spPr>
      </p:pic>
      <p:pic>
        <p:nvPicPr>
          <p:cNvPr id="2" name="Picture 1"/>
          <p:cNvPicPr>
            <a:picLocks noChangeAspect="1"/>
          </p:cNvPicPr>
          <p:nvPr/>
        </p:nvPicPr>
        <p:blipFill>
          <a:blip r:embed="rId5"/>
          <a:stretch>
            <a:fillRect/>
          </a:stretch>
        </p:blipFill>
        <p:spPr>
          <a:xfrm>
            <a:off x="615950" y="4042815"/>
            <a:ext cx="2256367" cy="1521228"/>
          </a:xfrm>
          <a:prstGeom prst="rect">
            <a:avLst/>
          </a:prstGeom>
        </p:spPr>
      </p:pic>
      <p:sp>
        <p:nvSpPr>
          <p:cNvPr id="5" name="TextBox 4"/>
          <p:cNvSpPr txBox="1"/>
          <p:nvPr/>
        </p:nvSpPr>
        <p:spPr>
          <a:xfrm>
            <a:off x="463553" y="5648708"/>
            <a:ext cx="2432051" cy="923330"/>
          </a:xfrm>
          <a:prstGeom prst="rect">
            <a:avLst/>
          </a:prstGeom>
          <a:noFill/>
          <a:ln>
            <a:solidFill>
              <a:schemeClr val="tx1"/>
            </a:solidFill>
          </a:ln>
        </p:spPr>
        <p:txBody>
          <a:bodyPr wrap="square" rtlCol="0">
            <a:spAutoFit/>
          </a:bodyPr>
          <a:lstStyle/>
          <a:p>
            <a:r>
              <a:rPr lang="en-US" dirty="0" smtClean="0"/>
              <a:t>Proximity to population consuming alcohol</a:t>
            </a:r>
            <a:endParaRPr lang="en-US" dirty="0"/>
          </a:p>
        </p:txBody>
      </p:sp>
      <p:sp>
        <p:nvSpPr>
          <p:cNvPr id="7" name="TextBox 6"/>
          <p:cNvSpPr txBox="1"/>
          <p:nvPr/>
        </p:nvSpPr>
        <p:spPr>
          <a:xfrm>
            <a:off x="1848983" y="2810959"/>
            <a:ext cx="1788433" cy="646331"/>
          </a:xfrm>
          <a:prstGeom prst="rect">
            <a:avLst/>
          </a:prstGeom>
          <a:noFill/>
          <a:ln>
            <a:solidFill>
              <a:srgbClr val="292934"/>
            </a:solidFill>
          </a:ln>
        </p:spPr>
        <p:txBody>
          <a:bodyPr wrap="none" rtlCol="0">
            <a:spAutoFit/>
          </a:bodyPr>
          <a:lstStyle/>
          <a:p>
            <a:r>
              <a:rPr lang="en-US" dirty="0" smtClean="0"/>
              <a:t>Receptacles for</a:t>
            </a:r>
            <a:br>
              <a:rPr lang="en-US" dirty="0" smtClean="0"/>
            </a:br>
            <a:r>
              <a:rPr lang="en-US" dirty="0" smtClean="0"/>
              <a:t>human waste</a:t>
            </a:r>
            <a:endParaRPr lang="en-US" dirty="0"/>
          </a:p>
        </p:txBody>
      </p:sp>
      <p:sp>
        <p:nvSpPr>
          <p:cNvPr id="8" name="TextBox 7"/>
          <p:cNvSpPr txBox="1"/>
          <p:nvPr/>
        </p:nvSpPr>
        <p:spPr>
          <a:xfrm>
            <a:off x="3132668" y="1273032"/>
            <a:ext cx="2190361" cy="646331"/>
          </a:xfrm>
          <a:prstGeom prst="rect">
            <a:avLst/>
          </a:prstGeom>
          <a:noFill/>
          <a:ln>
            <a:solidFill>
              <a:srgbClr val="292934"/>
            </a:solidFill>
          </a:ln>
        </p:spPr>
        <p:txBody>
          <a:bodyPr wrap="none" rtlCol="0">
            <a:spAutoFit/>
          </a:bodyPr>
          <a:lstStyle/>
          <a:p>
            <a:r>
              <a:rPr lang="en-US" dirty="0" smtClean="0"/>
              <a:t>Walls and partitions</a:t>
            </a:r>
            <a:br>
              <a:rPr lang="en-US" dirty="0" smtClean="0"/>
            </a:br>
            <a:r>
              <a:rPr lang="en-US" dirty="0" smtClean="0"/>
              <a:t>for privacy</a:t>
            </a:r>
            <a:endParaRPr lang="en-US" dirty="0"/>
          </a:p>
        </p:txBody>
      </p:sp>
      <p:sp>
        <p:nvSpPr>
          <p:cNvPr id="9" name="TextBox 8"/>
          <p:cNvSpPr txBox="1"/>
          <p:nvPr/>
        </p:nvSpPr>
        <p:spPr>
          <a:xfrm>
            <a:off x="4227849" y="508013"/>
            <a:ext cx="2353116" cy="369332"/>
          </a:xfrm>
          <a:prstGeom prst="rect">
            <a:avLst/>
          </a:prstGeom>
          <a:noFill/>
          <a:ln>
            <a:solidFill>
              <a:srgbClr val="292934"/>
            </a:solidFill>
          </a:ln>
        </p:spPr>
        <p:txBody>
          <a:bodyPr wrap="none" rtlCol="0">
            <a:spAutoFit/>
          </a:bodyPr>
          <a:lstStyle/>
          <a:p>
            <a:r>
              <a:rPr lang="en-US" dirty="0" smtClean="0"/>
              <a:t>Municipal regulations</a:t>
            </a:r>
            <a:endParaRPr lang="en-US" dirty="0"/>
          </a:p>
        </p:txBody>
      </p:sp>
      <p:cxnSp>
        <p:nvCxnSpPr>
          <p:cNvPr id="13" name="Straight Connector 12"/>
          <p:cNvCxnSpPr>
            <a:endCxn id="7" idx="3"/>
          </p:cNvCxnSpPr>
          <p:nvPr/>
        </p:nvCxnSpPr>
        <p:spPr>
          <a:xfrm flipH="1" flipV="1">
            <a:off x="3637416" y="3134125"/>
            <a:ext cx="968450" cy="16787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4227849" y="1919363"/>
            <a:ext cx="378018" cy="31584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545669" y="877345"/>
            <a:ext cx="0" cy="135786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538135" y="5445512"/>
            <a:ext cx="3726275" cy="984885"/>
          </a:xfrm>
          <a:prstGeom prst="rect">
            <a:avLst/>
          </a:prstGeom>
          <a:noFill/>
        </p:spPr>
        <p:txBody>
          <a:bodyPr wrap="none" rtlCol="0">
            <a:spAutoFit/>
          </a:bodyPr>
          <a:lstStyle/>
          <a:p>
            <a:r>
              <a:rPr lang="en-US" dirty="0" smtClean="0"/>
              <a:t>When is a shipping container not a </a:t>
            </a:r>
            <a:br>
              <a:rPr lang="en-US" dirty="0" smtClean="0"/>
            </a:br>
            <a:r>
              <a:rPr lang="en-US" dirty="0" smtClean="0"/>
              <a:t>shipping container?</a:t>
            </a:r>
            <a:r>
              <a:rPr lang="en-US" sz="2000" b="1" dirty="0" smtClean="0"/>
              <a:t>  </a:t>
            </a:r>
          </a:p>
          <a:p>
            <a:r>
              <a:rPr lang="en-US" sz="2000" b="1" dirty="0" smtClean="0"/>
              <a:t>When it</a:t>
            </a:r>
            <a:r>
              <a:rPr lang="fr-FR" sz="2000" b="1" dirty="0" smtClean="0"/>
              <a:t>’</a:t>
            </a:r>
            <a:r>
              <a:rPr lang="en-US" sz="2000" b="1" dirty="0" smtClean="0"/>
              <a:t>s a public restroom.</a:t>
            </a:r>
            <a:endParaRPr lang="en-US" sz="2000" b="1" dirty="0"/>
          </a:p>
        </p:txBody>
      </p:sp>
      <p:sp>
        <p:nvSpPr>
          <p:cNvPr id="22" name="TextBox 21"/>
          <p:cNvSpPr txBox="1"/>
          <p:nvPr/>
        </p:nvSpPr>
        <p:spPr>
          <a:xfrm>
            <a:off x="238567" y="1332179"/>
            <a:ext cx="1388533" cy="1200329"/>
          </a:xfrm>
          <a:prstGeom prst="rect">
            <a:avLst/>
          </a:prstGeom>
          <a:noFill/>
          <a:ln>
            <a:solidFill>
              <a:schemeClr val="tx1"/>
            </a:solidFill>
          </a:ln>
        </p:spPr>
        <p:txBody>
          <a:bodyPr wrap="square" rtlCol="0">
            <a:spAutoFit/>
          </a:bodyPr>
          <a:lstStyle/>
          <a:p>
            <a:r>
              <a:rPr lang="en-US" dirty="0" smtClean="0"/>
              <a:t>Regular system for emptying receptacles</a:t>
            </a:r>
            <a:endParaRPr lang="en-US" dirty="0"/>
          </a:p>
        </p:txBody>
      </p:sp>
      <p:cxnSp>
        <p:nvCxnSpPr>
          <p:cNvPr id="24" name="Straight Connector 23"/>
          <p:cNvCxnSpPr>
            <a:stCxn id="22" idx="2"/>
            <a:endCxn id="7" idx="1"/>
          </p:cNvCxnSpPr>
          <p:nvPr/>
        </p:nvCxnSpPr>
        <p:spPr>
          <a:xfrm>
            <a:off x="932834" y="2532508"/>
            <a:ext cx="916149" cy="601617"/>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6176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One Laptop Per Child Project</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697" y="1676397"/>
            <a:ext cx="5757372" cy="44869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91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Defense of Pilot Projects</a:t>
            </a:r>
            <a:endParaRPr lang="en-US" dirty="0"/>
          </a:p>
        </p:txBody>
      </p:sp>
      <p:pic>
        <p:nvPicPr>
          <p:cNvPr id="4" name="Picture 3"/>
          <p:cNvPicPr>
            <a:picLocks noChangeAspect="1"/>
          </p:cNvPicPr>
          <p:nvPr/>
        </p:nvPicPr>
        <p:blipFill>
          <a:blip r:embed="rId3"/>
          <a:stretch>
            <a:fillRect/>
          </a:stretch>
        </p:blipFill>
        <p:spPr>
          <a:xfrm>
            <a:off x="728128" y="1524000"/>
            <a:ext cx="3302000" cy="2476500"/>
          </a:xfrm>
          <a:prstGeom prst="rect">
            <a:avLst/>
          </a:prstGeom>
        </p:spPr>
      </p:pic>
      <p:pic>
        <p:nvPicPr>
          <p:cNvPr id="5" name="Picture 4"/>
          <p:cNvPicPr>
            <a:picLocks noChangeAspect="1"/>
          </p:cNvPicPr>
          <p:nvPr/>
        </p:nvPicPr>
        <p:blipFill rotWithShape="1">
          <a:blip r:embed="rId4"/>
          <a:srcRect l="8334" t="22316" r="49630" b="28607"/>
          <a:stretch/>
        </p:blipFill>
        <p:spPr>
          <a:xfrm>
            <a:off x="4233331" y="1477432"/>
            <a:ext cx="3843867" cy="2523068"/>
          </a:xfrm>
          <a:prstGeom prst="rect">
            <a:avLst/>
          </a:prstGeom>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495" y="4254177"/>
            <a:ext cx="2734733" cy="213127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5359357" y="4254177"/>
            <a:ext cx="3190536" cy="2131278"/>
          </a:xfrm>
          <a:prstGeom prst="rect">
            <a:avLst/>
          </a:prstGeom>
        </p:spPr>
      </p:pic>
    </p:spTree>
    <p:extLst>
      <p:ext uri="{BB962C8B-B14F-4D97-AF65-F5344CB8AC3E}">
        <p14:creationId xmlns:p14="http://schemas.microsoft.com/office/powerpoint/2010/main" val="40749496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7904</TotalTime>
  <Words>922</Words>
  <Application>Microsoft Macintosh PowerPoint</Application>
  <PresentationFormat>On-screen Show (4:3)</PresentationFormat>
  <Paragraphs>114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Session 8</vt:lpstr>
      <vt:lpstr>Flickr Mini-Assignment</vt:lpstr>
      <vt:lpstr>PowerPoint Presentation</vt:lpstr>
      <vt:lpstr>PowerPoint Presentation</vt:lpstr>
      <vt:lpstr>PowerPoint Presentation</vt:lpstr>
      <vt:lpstr>PowerPoint Presentation</vt:lpstr>
      <vt:lpstr>PowerPoint Presentation</vt:lpstr>
      <vt:lpstr>The One Laptop Per Child Project</vt:lpstr>
      <vt:lpstr>In Defense of Pilot Projects</vt:lpstr>
      <vt:lpstr>Negroponte’s Herculean Effort to Enroll the Governments of the Global South</vt:lpstr>
      <vt:lpstr>Distribution</vt:lpstr>
      <vt:lpstr>Distribution Woes</vt:lpstr>
      <vt:lpstr>Distribution: New Tactics</vt:lpstr>
      <vt:lpstr>MAJOR Themes and takeaways FROM  MODULE 1</vt:lpstr>
      <vt:lpstr>A Range of Processes/Practices</vt:lpstr>
      <vt:lpstr>What have we learned about users?</vt:lpstr>
      <vt:lpstr>PowerPoint Presentation</vt:lpstr>
      <vt:lpstr>Why do new technologies (even seemingly superior ones) fail to be adopted?</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212</cp:revision>
  <dcterms:created xsi:type="dcterms:W3CDTF">2012-01-13T20:16:03Z</dcterms:created>
  <dcterms:modified xsi:type="dcterms:W3CDTF">2012-02-11T00:31:52Z</dcterms:modified>
</cp:coreProperties>
</file>