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97" r:id="rId3"/>
    <p:sldId id="287" r:id="rId4"/>
    <p:sldId id="288" r:id="rId5"/>
    <p:sldId id="292" r:id="rId6"/>
    <p:sldId id="303" r:id="rId7"/>
    <p:sldId id="301" r:id="rId8"/>
    <p:sldId id="302" r:id="rId9"/>
    <p:sldId id="291" r:id="rId10"/>
    <p:sldId id="298" r:id="rId11"/>
    <p:sldId id="299" r:id="rId12"/>
    <p:sldId id="300" r:id="rId13"/>
    <p:sldId id="293" r:id="rId14"/>
    <p:sldId id="294" r:id="rId15"/>
    <p:sldId id="295" r:id="rId16"/>
    <p:sldId id="289" r:id="rId17"/>
    <p:sldId id="290" r:id="rId18"/>
    <p:sldId id="28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61" autoAdjust="0"/>
  </p:normalViewPr>
  <p:slideViewPr>
    <p:cSldViewPr snapToGrid="0" snapToObjects="1">
      <p:cViewPr varScale="1">
        <p:scale>
          <a:sx n="39" d="100"/>
          <a:sy n="39" d="100"/>
        </p:scale>
        <p:origin x="-14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369C9-4C86-D04D-A36B-4449AB5243E8}"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0F2EDF5B-126D-D441-A236-E9AA4BE4E688}">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800" dirty="0" smtClean="0"/>
            <a:t>Empirical</a:t>
          </a:r>
          <a:endParaRPr lang="en-US" sz="1800" dirty="0"/>
        </a:p>
      </dgm:t>
    </dgm:pt>
    <dgm:pt modelId="{AA37F860-6DDD-E34E-9493-C73D8E379B17}" type="parTrans" cxnId="{DFCA4BA1-1D27-F94D-BEAD-24DB433A45C8}">
      <dgm:prSet/>
      <dgm:spPr/>
      <dgm:t>
        <a:bodyPr/>
        <a:lstStyle/>
        <a:p>
          <a:endParaRPr lang="en-US"/>
        </a:p>
      </dgm:t>
    </dgm:pt>
    <dgm:pt modelId="{5B525ADC-618F-8844-A2BD-2B334BB67E1C}" type="sibTrans" cxnId="{DFCA4BA1-1D27-F94D-BEAD-24DB433A45C8}">
      <dgm:prSet/>
      <dgm:spPr/>
      <dgm:t>
        <a:bodyPr/>
        <a:lstStyle/>
        <a:p>
          <a:endParaRPr lang="en-US"/>
        </a:p>
      </dgm:t>
    </dgm:pt>
    <dgm:pt modelId="{86880B15-6856-D644-84D5-D74BAA56F749}">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Academic Publications</a:t>
          </a:r>
          <a:endParaRPr lang="en-US" sz="1600" dirty="0"/>
        </a:p>
      </dgm:t>
    </dgm:pt>
    <dgm:pt modelId="{6C605023-7B01-7442-ADED-685D3A46AADC}" type="parTrans" cxnId="{63B89348-E4A8-5145-A4CE-4758ED51875D}">
      <dgm:prSet/>
      <dgm:spPr/>
      <dgm:t>
        <a:bodyPr/>
        <a:lstStyle/>
        <a:p>
          <a:endParaRPr lang="en-US"/>
        </a:p>
      </dgm:t>
    </dgm:pt>
    <dgm:pt modelId="{E123E2BC-D230-E046-A50C-4F0A4A84CFDA}" type="sibTrans" cxnId="{63B89348-E4A8-5145-A4CE-4758ED51875D}">
      <dgm:prSet/>
      <dgm:spPr/>
      <dgm:t>
        <a:bodyPr/>
        <a:lstStyle/>
        <a:p>
          <a:endParaRPr lang="en-US"/>
        </a:p>
      </dgm:t>
    </dgm:pt>
    <dgm:pt modelId="{123D1DA6-144D-0447-83F2-5AA7F9A2B647}">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Statistical analysis</a:t>
          </a:r>
          <a:endParaRPr lang="en-US" sz="1600" dirty="0"/>
        </a:p>
      </dgm:t>
    </dgm:pt>
    <dgm:pt modelId="{1DADB377-EAF6-EE4C-A161-B9457C9D6C6B}" type="parTrans" cxnId="{E4D689B1-F8EB-BE46-ACC5-6ED4A2E04222}">
      <dgm:prSet/>
      <dgm:spPr/>
      <dgm:t>
        <a:bodyPr/>
        <a:lstStyle/>
        <a:p>
          <a:endParaRPr lang="en-US"/>
        </a:p>
      </dgm:t>
    </dgm:pt>
    <dgm:pt modelId="{8151A1DD-BB27-9C45-93AD-46D9DA057236}" type="sibTrans" cxnId="{E4D689B1-F8EB-BE46-ACC5-6ED4A2E04222}">
      <dgm:prSet/>
      <dgm:spPr/>
      <dgm:t>
        <a:bodyPr/>
        <a:lstStyle/>
        <a:p>
          <a:endParaRPr lang="en-US"/>
        </a:p>
      </dgm:t>
    </dgm:pt>
    <dgm:pt modelId="{F90566C4-D816-5045-BF89-C364174A4CB1}">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Qualitative – ethnographic, interviews, case study</a:t>
          </a:r>
          <a:endParaRPr lang="en-US" dirty="0"/>
        </a:p>
      </dgm:t>
    </dgm:pt>
    <dgm:pt modelId="{6317AB38-D598-7F48-8717-0FB79B84F427}" type="parTrans" cxnId="{FDD33707-2F7A-AC4D-8D61-34267382D954}">
      <dgm:prSet/>
      <dgm:spPr/>
      <dgm:t>
        <a:bodyPr/>
        <a:lstStyle/>
        <a:p>
          <a:endParaRPr lang="en-US"/>
        </a:p>
      </dgm:t>
    </dgm:pt>
    <dgm:pt modelId="{F31AE882-4782-814E-A9F0-AD565C612C43}" type="sibTrans" cxnId="{FDD33707-2F7A-AC4D-8D61-34267382D954}">
      <dgm:prSet/>
      <dgm:spPr/>
      <dgm:t>
        <a:bodyPr/>
        <a:lstStyle/>
        <a:p>
          <a:endParaRPr lang="en-US"/>
        </a:p>
      </dgm:t>
    </dgm:pt>
    <dgm:pt modelId="{391CD4B1-73BD-E94E-ABCA-1F60EB3FD684}">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800" dirty="0" smtClean="0"/>
            <a:t>Non-empirical</a:t>
          </a:r>
          <a:endParaRPr lang="en-US" sz="1800" dirty="0"/>
        </a:p>
      </dgm:t>
    </dgm:pt>
    <dgm:pt modelId="{A205E3B2-9919-734E-9367-0D927E5A48DC}" type="parTrans" cxnId="{96C642E7-C670-C645-BDB7-F8154FB3289C}">
      <dgm:prSet/>
      <dgm:spPr/>
      <dgm:t>
        <a:bodyPr/>
        <a:lstStyle/>
        <a:p>
          <a:endParaRPr lang="en-US"/>
        </a:p>
      </dgm:t>
    </dgm:pt>
    <dgm:pt modelId="{DD76E88D-762C-CB43-9486-2801E5537A11}" type="sibTrans" cxnId="{96C642E7-C670-C645-BDB7-F8154FB3289C}">
      <dgm:prSet/>
      <dgm:spPr/>
      <dgm:t>
        <a:bodyPr/>
        <a:lstStyle/>
        <a:p>
          <a:endParaRPr lang="en-US"/>
        </a:p>
      </dgm:t>
    </dgm:pt>
    <dgm:pt modelId="{1732130B-7183-BF4F-883D-D489A8AE4107}">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Summative Evaluation (of a research field, perspective)</a:t>
          </a:r>
          <a:endParaRPr lang="en-US" dirty="0"/>
        </a:p>
      </dgm:t>
    </dgm:pt>
    <dgm:pt modelId="{2223C7EC-2401-724E-897F-4FE65CAF6D1E}" type="parTrans" cxnId="{C2B7F90B-29E9-C246-917E-4630C3060DBD}">
      <dgm:prSet/>
      <dgm:spPr/>
      <dgm:t>
        <a:bodyPr/>
        <a:lstStyle/>
        <a:p>
          <a:endParaRPr lang="en-US"/>
        </a:p>
      </dgm:t>
    </dgm:pt>
    <dgm:pt modelId="{C42A781C-FF40-0F4B-9B8B-7E66A42C0DBD}" type="sibTrans" cxnId="{C2B7F90B-29E9-C246-917E-4630C3060DBD}">
      <dgm:prSet/>
      <dgm:spPr/>
      <dgm:t>
        <a:bodyPr/>
        <a:lstStyle/>
        <a:p>
          <a:endParaRPr lang="en-US"/>
        </a:p>
      </dgm:t>
    </dgm:pt>
    <dgm:pt modelId="{EE49A3F6-A98C-F446-90AB-A9C0E80BC93F}">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Present a Concept / Vision</a:t>
          </a:r>
          <a:endParaRPr lang="en-US" sz="1600" dirty="0"/>
        </a:p>
      </dgm:t>
    </dgm:pt>
    <dgm:pt modelId="{B0BE153C-FEB5-B04F-A15C-B67BF08E0997}" type="parTrans" cxnId="{9D13FC21-A31D-D34B-8897-D2B8A3121A56}">
      <dgm:prSet/>
      <dgm:spPr/>
      <dgm:t>
        <a:bodyPr/>
        <a:lstStyle/>
        <a:p>
          <a:endParaRPr lang="en-US"/>
        </a:p>
      </dgm:t>
    </dgm:pt>
    <dgm:pt modelId="{C7CE8C7D-09F2-7F41-A336-10DB05F0C916}" type="sibTrans" cxnId="{9D13FC21-A31D-D34B-8897-D2B8A3121A56}">
      <dgm:prSet/>
      <dgm:spPr/>
      <dgm:t>
        <a:bodyPr/>
        <a:lstStyle/>
        <a:p>
          <a:endParaRPr lang="en-US"/>
        </a:p>
      </dgm:t>
    </dgm:pt>
    <dgm:pt modelId="{39862FC2-9429-BB45-80A6-317FDB4C7F24}">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Present a Design Solution</a:t>
          </a:r>
          <a:endParaRPr lang="en-US" sz="1600" dirty="0"/>
        </a:p>
      </dgm:t>
    </dgm:pt>
    <dgm:pt modelId="{30FC95D1-CF2A-BB45-AB64-11C82970332B}" type="parTrans" cxnId="{25202755-9E4A-B045-912F-F7E1802DA40C}">
      <dgm:prSet/>
      <dgm:spPr/>
      <dgm:t>
        <a:bodyPr/>
        <a:lstStyle/>
        <a:p>
          <a:endParaRPr lang="en-US"/>
        </a:p>
      </dgm:t>
    </dgm:pt>
    <dgm:pt modelId="{AE12D31C-84D4-BC4E-88EA-C7E0C0B07D97}" type="sibTrans" cxnId="{25202755-9E4A-B045-912F-F7E1802DA40C}">
      <dgm:prSet/>
      <dgm:spPr/>
      <dgm:t>
        <a:bodyPr/>
        <a:lstStyle/>
        <a:p>
          <a:endParaRPr lang="en-US"/>
        </a:p>
      </dgm:t>
    </dgm:pt>
    <dgm:pt modelId="{CE90E44A-2FCF-E44B-A0B1-74D32289F4E1}">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Argumentative </a:t>
          </a:r>
          <a:br>
            <a:rPr lang="en-US" sz="1600" dirty="0" smtClean="0"/>
          </a:br>
          <a:r>
            <a:rPr lang="en-US" sz="1600" dirty="0" smtClean="0"/>
            <a:t>Essay</a:t>
          </a:r>
          <a:endParaRPr lang="en-US" sz="1600" dirty="0"/>
        </a:p>
      </dgm:t>
    </dgm:pt>
    <dgm:pt modelId="{97E8799B-5437-0A4F-896B-A956C2D54035}" type="parTrans" cxnId="{DF6558EC-C631-DA4E-BA26-B9617562673A}">
      <dgm:prSet/>
      <dgm:spPr/>
      <dgm:t>
        <a:bodyPr/>
        <a:lstStyle/>
        <a:p>
          <a:endParaRPr lang="en-US"/>
        </a:p>
      </dgm:t>
    </dgm:pt>
    <dgm:pt modelId="{52163467-C32A-DB49-9CE7-1F860A3DAD39}" type="sibTrans" cxnId="{DF6558EC-C631-DA4E-BA26-B9617562673A}">
      <dgm:prSet/>
      <dgm:spPr/>
      <dgm:t>
        <a:bodyPr/>
        <a:lstStyle/>
        <a:p>
          <a:endParaRPr lang="en-US"/>
        </a:p>
      </dgm:t>
    </dgm:pt>
    <dgm:pt modelId="{17C97981-2B48-2744-8594-7DB76863CF05}" type="pres">
      <dgm:prSet presAssocID="{FB6369C9-4C86-D04D-A36B-4449AB5243E8}" presName="diagram" presStyleCnt="0">
        <dgm:presLayoutVars>
          <dgm:chPref val="1"/>
          <dgm:dir/>
          <dgm:animOne val="branch"/>
          <dgm:animLvl val="lvl"/>
          <dgm:resizeHandles val="exact"/>
        </dgm:presLayoutVars>
      </dgm:prSet>
      <dgm:spPr/>
      <dgm:t>
        <a:bodyPr/>
        <a:lstStyle/>
        <a:p>
          <a:endParaRPr lang="en-US"/>
        </a:p>
      </dgm:t>
    </dgm:pt>
    <dgm:pt modelId="{4FA643B6-E052-9149-BFF6-BE44B0BD588E}" type="pres">
      <dgm:prSet presAssocID="{86880B15-6856-D644-84D5-D74BAA56F749}" presName="root1" presStyleCnt="0"/>
      <dgm:spPr/>
    </dgm:pt>
    <dgm:pt modelId="{4A2EA214-CA5C-4E43-B5D3-82978656DC6F}" type="pres">
      <dgm:prSet presAssocID="{86880B15-6856-D644-84D5-D74BAA56F749}" presName="LevelOneTextNode" presStyleLbl="node0" presStyleIdx="0" presStyleCnt="1">
        <dgm:presLayoutVars>
          <dgm:chPref val="3"/>
        </dgm:presLayoutVars>
      </dgm:prSet>
      <dgm:spPr/>
      <dgm:t>
        <a:bodyPr/>
        <a:lstStyle/>
        <a:p>
          <a:endParaRPr lang="en-US"/>
        </a:p>
      </dgm:t>
    </dgm:pt>
    <dgm:pt modelId="{938CB2B2-483A-A64B-B5EA-E08F7F48D6AE}" type="pres">
      <dgm:prSet presAssocID="{86880B15-6856-D644-84D5-D74BAA56F749}" presName="level2hierChild" presStyleCnt="0"/>
      <dgm:spPr/>
    </dgm:pt>
    <dgm:pt modelId="{9E88BCAF-4230-4945-9F79-76999A7920C4}" type="pres">
      <dgm:prSet presAssocID="{A205E3B2-9919-734E-9367-0D927E5A48DC}" presName="conn2-1" presStyleLbl="parChTrans1D2" presStyleIdx="0" presStyleCnt="2"/>
      <dgm:spPr/>
      <dgm:t>
        <a:bodyPr/>
        <a:lstStyle/>
        <a:p>
          <a:endParaRPr lang="en-US"/>
        </a:p>
      </dgm:t>
    </dgm:pt>
    <dgm:pt modelId="{20FE8D76-B79F-2B4E-9245-50B638305CBF}" type="pres">
      <dgm:prSet presAssocID="{A205E3B2-9919-734E-9367-0D927E5A48DC}" presName="connTx" presStyleLbl="parChTrans1D2" presStyleIdx="0" presStyleCnt="2"/>
      <dgm:spPr/>
      <dgm:t>
        <a:bodyPr/>
        <a:lstStyle/>
        <a:p>
          <a:endParaRPr lang="en-US"/>
        </a:p>
      </dgm:t>
    </dgm:pt>
    <dgm:pt modelId="{ED0DCD96-8454-F249-B19A-0D23A71E0EFC}" type="pres">
      <dgm:prSet presAssocID="{391CD4B1-73BD-E94E-ABCA-1F60EB3FD684}" presName="root2" presStyleCnt="0"/>
      <dgm:spPr/>
    </dgm:pt>
    <dgm:pt modelId="{1F65B6D6-7D4E-B847-8986-9BBF1503F526}" type="pres">
      <dgm:prSet presAssocID="{391CD4B1-73BD-E94E-ABCA-1F60EB3FD684}" presName="LevelTwoTextNode" presStyleLbl="node2" presStyleIdx="0" presStyleCnt="2">
        <dgm:presLayoutVars>
          <dgm:chPref val="3"/>
        </dgm:presLayoutVars>
      </dgm:prSet>
      <dgm:spPr/>
      <dgm:t>
        <a:bodyPr/>
        <a:lstStyle/>
        <a:p>
          <a:endParaRPr lang="en-US"/>
        </a:p>
      </dgm:t>
    </dgm:pt>
    <dgm:pt modelId="{A563030F-C27B-8E4D-9843-4A22FFF91257}" type="pres">
      <dgm:prSet presAssocID="{391CD4B1-73BD-E94E-ABCA-1F60EB3FD684}" presName="level3hierChild" presStyleCnt="0"/>
      <dgm:spPr/>
    </dgm:pt>
    <dgm:pt modelId="{6F72EF4D-552E-514A-ABEB-E133FF3F262F}" type="pres">
      <dgm:prSet presAssocID="{2223C7EC-2401-724E-897F-4FE65CAF6D1E}" presName="conn2-1" presStyleLbl="parChTrans1D3" presStyleIdx="0" presStyleCnt="6"/>
      <dgm:spPr/>
      <dgm:t>
        <a:bodyPr/>
        <a:lstStyle/>
        <a:p>
          <a:endParaRPr lang="en-US"/>
        </a:p>
      </dgm:t>
    </dgm:pt>
    <dgm:pt modelId="{C8D250ED-18EA-9D40-8FEC-BB4AF61A1B0F}" type="pres">
      <dgm:prSet presAssocID="{2223C7EC-2401-724E-897F-4FE65CAF6D1E}" presName="connTx" presStyleLbl="parChTrans1D3" presStyleIdx="0" presStyleCnt="6"/>
      <dgm:spPr/>
      <dgm:t>
        <a:bodyPr/>
        <a:lstStyle/>
        <a:p>
          <a:endParaRPr lang="en-US"/>
        </a:p>
      </dgm:t>
    </dgm:pt>
    <dgm:pt modelId="{81C8E2B2-FD65-2B4D-A110-F623D61BF74D}" type="pres">
      <dgm:prSet presAssocID="{1732130B-7183-BF4F-883D-D489A8AE4107}" presName="root2" presStyleCnt="0"/>
      <dgm:spPr/>
    </dgm:pt>
    <dgm:pt modelId="{CFB78850-EF63-A74C-8E2B-6A49D54FCE57}" type="pres">
      <dgm:prSet presAssocID="{1732130B-7183-BF4F-883D-D489A8AE4107}" presName="LevelTwoTextNode" presStyleLbl="node3" presStyleIdx="0" presStyleCnt="6" custScaleX="96184">
        <dgm:presLayoutVars>
          <dgm:chPref val="3"/>
        </dgm:presLayoutVars>
      </dgm:prSet>
      <dgm:spPr/>
      <dgm:t>
        <a:bodyPr/>
        <a:lstStyle/>
        <a:p>
          <a:endParaRPr lang="en-US"/>
        </a:p>
      </dgm:t>
    </dgm:pt>
    <dgm:pt modelId="{312A6B4B-5F99-A34C-AC5E-DE76A3FAA693}" type="pres">
      <dgm:prSet presAssocID="{1732130B-7183-BF4F-883D-D489A8AE4107}" presName="level3hierChild" presStyleCnt="0"/>
      <dgm:spPr/>
    </dgm:pt>
    <dgm:pt modelId="{1CD0F94C-A29D-5741-8865-513F1429D84E}" type="pres">
      <dgm:prSet presAssocID="{B0BE153C-FEB5-B04F-A15C-B67BF08E0997}" presName="conn2-1" presStyleLbl="parChTrans1D3" presStyleIdx="1" presStyleCnt="6"/>
      <dgm:spPr/>
      <dgm:t>
        <a:bodyPr/>
        <a:lstStyle/>
        <a:p>
          <a:endParaRPr lang="en-US"/>
        </a:p>
      </dgm:t>
    </dgm:pt>
    <dgm:pt modelId="{AF982B85-809F-8C4E-A95C-FB5BF776DF9F}" type="pres">
      <dgm:prSet presAssocID="{B0BE153C-FEB5-B04F-A15C-B67BF08E0997}" presName="connTx" presStyleLbl="parChTrans1D3" presStyleIdx="1" presStyleCnt="6"/>
      <dgm:spPr/>
      <dgm:t>
        <a:bodyPr/>
        <a:lstStyle/>
        <a:p>
          <a:endParaRPr lang="en-US"/>
        </a:p>
      </dgm:t>
    </dgm:pt>
    <dgm:pt modelId="{F37268AA-DF53-7F40-AC89-B2ACDFEC6EAD}" type="pres">
      <dgm:prSet presAssocID="{EE49A3F6-A98C-F446-90AB-A9C0E80BC93F}" presName="root2" presStyleCnt="0"/>
      <dgm:spPr/>
    </dgm:pt>
    <dgm:pt modelId="{05CF45AB-24A1-0545-BA98-A641B50AB4FE}" type="pres">
      <dgm:prSet presAssocID="{EE49A3F6-A98C-F446-90AB-A9C0E80BC93F}" presName="LevelTwoTextNode" presStyleLbl="node3" presStyleIdx="1" presStyleCnt="6">
        <dgm:presLayoutVars>
          <dgm:chPref val="3"/>
        </dgm:presLayoutVars>
      </dgm:prSet>
      <dgm:spPr/>
      <dgm:t>
        <a:bodyPr/>
        <a:lstStyle/>
        <a:p>
          <a:endParaRPr lang="en-US"/>
        </a:p>
      </dgm:t>
    </dgm:pt>
    <dgm:pt modelId="{67E3E9FB-6D9D-D947-B247-661C2F7E5E85}" type="pres">
      <dgm:prSet presAssocID="{EE49A3F6-A98C-F446-90AB-A9C0E80BC93F}" presName="level3hierChild" presStyleCnt="0"/>
      <dgm:spPr/>
    </dgm:pt>
    <dgm:pt modelId="{CD9EC6EE-A7B1-4549-AB22-40EB21ECE3D2}" type="pres">
      <dgm:prSet presAssocID="{30FC95D1-CF2A-BB45-AB64-11C82970332B}" presName="conn2-1" presStyleLbl="parChTrans1D3" presStyleIdx="2" presStyleCnt="6"/>
      <dgm:spPr/>
      <dgm:t>
        <a:bodyPr/>
        <a:lstStyle/>
        <a:p>
          <a:endParaRPr lang="en-US"/>
        </a:p>
      </dgm:t>
    </dgm:pt>
    <dgm:pt modelId="{DA29973C-0E7D-A84A-97CA-A8252F63E3B0}" type="pres">
      <dgm:prSet presAssocID="{30FC95D1-CF2A-BB45-AB64-11C82970332B}" presName="connTx" presStyleLbl="parChTrans1D3" presStyleIdx="2" presStyleCnt="6"/>
      <dgm:spPr/>
      <dgm:t>
        <a:bodyPr/>
        <a:lstStyle/>
        <a:p>
          <a:endParaRPr lang="en-US"/>
        </a:p>
      </dgm:t>
    </dgm:pt>
    <dgm:pt modelId="{DCBA0D4D-6E7F-3D4E-AD53-32F094A20064}" type="pres">
      <dgm:prSet presAssocID="{39862FC2-9429-BB45-80A6-317FDB4C7F24}" presName="root2" presStyleCnt="0"/>
      <dgm:spPr/>
    </dgm:pt>
    <dgm:pt modelId="{AC5D1A92-5BD0-D64D-A3FC-3E1083EED19C}" type="pres">
      <dgm:prSet presAssocID="{39862FC2-9429-BB45-80A6-317FDB4C7F24}" presName="LevelTwoTextNode" presStyleLbl="node3" presStyleIdx="2" presStyleCnt="6">
        <dgm:presLayoutVars>
          <dgm:chPref val="3"/>
        </dgm:presLayoutVars>
      </dgm:prSet>
      <dgm:spPr/>
      <dgm:t>
        <a:bodyPr/>
        <a:lstStyle/>
        <a:p>
          <a:endParaRPr lang="en-US"/>
        </a:p>
      </dgm:t>
    </dgm:pt>
    <dgm:pt modelId="{BA534672-6D6D-1F4F-8EFC-EC1964E55747}" type="pres">
      <dgm:prSet presAssocID="{39862FC2-9429-BB45-80A6-317FDB4C7F24}" presName="level3hierChild" presStyleCnt="0"/>
      <dgm:spPr/>
    </dgm:pt>
    <dgm:pt modelId="{030E9DD4-336F-834E-8196-B681735E370A}" type="pres">
      <dgm:prSet presAssocID="{97E8799B-5437-0A4F-896B-A956C2D54035}" presName="conn2-1" presStyleLbl="parChTrans1D3" presStyleIdx="3" presStyleCnt="6"/>
      <dgm:spPr/>
      <dgm:t>
        <a:bodyPr/>
        <a:lstStyle/>
        <a:p>
          <a:endParaRPr lang="en-US"/>
        </a:p>
      </dgm:t>
    </dgm:pt>
    <dgm:pt modelId="{8A3A3CF3-659A-544A-8DAE-D60661D9A94A}" type="pres">
      <dgm:prSet presAssocID="{97E8799B-5437-0A4F-896B-A956C2D54035}" presName="connTx" presStyleLbl="parChTrans1D3" presStyleIdx="3" presStyleCnt="6"/>
      <dgm:spPr/>
      <dgm:t>
        <a:bodyPr/>
        <a:lstStyle/>
        <a:p>
          <a:endParaRPr lang="en-US"/>
        </a:p>
      </dgm:t>
    </dgm:pt>
    <dgm:pt modelId="{E1F2FC82-0F01-A246-9578-1D5A976F9522}" type="pres">
      <dgm:prSet presAssocID="{CE90E44A-2FCF-E44B-A0B1-74D32289F4E1}" presName="root2" presStyleCnt="0"/>
      <dgm:spPr/>
    </dgm:pt>
    <dgm:pt modelId="{A433FFCB-043C-3C4B-88E4-8D5B1D829743}" type="pres">
      <dgm:prSet presAssocID="{CE90E44A-2FCF-E44B-A0B1-74D32289F4E1}" presName="LevelTwoTextNode" presStyleLbl="node3" presStyleIdx="3" presStyleCnt="6" custLinFactNeighborX="-1822">
        <dgm:presLayoutVars>
          <dgm:chPref val="3"/>
        </dgm:presLayoutVars>
      </dgm:prSet>
      <dgm:spPr/>
      <dgm:t>
        <a:bodyPr/>
        <a:lstStyle/>
        <a:p>
          <a:endParaRPr lang="en-US"/>
        </a:p>
      </dgm:t>
    </dgm:pt>
    <dgm:pt modelId="{CEC5E013-9A1D-8546-97E7-EED398A71B5F}" type="pres">
      <dgm:prSet presAssocID="{CE90E44A-2FCF-E44B-A0B1-74D32289F4E1}" presName="level3hierChild" presStyleCnt="0"/>
      <dgm:spPr/>
    </dgm:pt>
    <dgm:pt modelId="{FB653413-8BB3-AA41-B852-527BC90AC7BF}" type="pres">
      <dgm:prSet presAssocID="{AA37F860-6DDD-E34E-9493-C73D8E379B17}" presName="conn2-1" presStyleLbl="parChTrans1D2" presStyleIdx="1" presStyleCnt="2"/>
      <dgm:spPr/>
      <dgm:t>
        <a:bodyPr/>
        <a:lstStyle/>
        <a:p>
          <a:endParaRPr lang="en-US"/>
        </a:p>
      </dgm:t>
    </dgm:pt>
    <dgm:pt modelId="{C9A85969-71A3-9448-9149-68F4BD56B3D6}" type="pres">
      <dgm:prSet presAssocID="{AA37F860-6DDD-E34E-9493-C73D8E379B17}" presName="connTx" presStyleLbl="parChTrans1D2" presStyleIdx="1" presStyleCnt="2"/>
      <dgm:spPr/>
      <dgm:t>
        <a:bodyPr/>
        <a:lstStyle/>
        <a:p>
          <a:endParaRPr lang="en-US"/>
        </a:p>
      </dgm:t>
    </dgm:pt>
    <dgm:pt modelId="{F30AAE76-0222-AE43-A5FC-244A14A8D676}" type="pres">
      <dgm:prSet presAssocID="{0F2EDF5B-126D-D441-A236-E9AA4BE4E688}" presName="root2" presStyleCnt="0"/>
      <dgm:spPr/>
    </dgm:pt>
    <dgm:pt modelId="{0DEF65AA-158F-3343-9535-0C074AABC307}" type="pres">
      <dgm:prSet presAssocID="{0F2EDF5B-126D-D441-A236-E9AA4BE4E688}" presName="LevelTwoTextNode" presStyleLbl="node2" presStyleIdx="1" presStyleCnt="2">
        <dgm:presLayoutVars>
          <dgm:chPref val="3"/>
        </dgm:presLayoutVars>
      </dgm:prSet>
      <dgm:spPr/>
      <dgm:t>
        <a:bodyPr/>
        <a:lstStyle/>
        <a:p>
          <a:endParaRPr lang="en-US"/>
        </a:p>
      </dgm:t>
    </dgm:pt>
    <dgm:pt modelId="{8091DBED-82F4-5945-BFCC-494EF8D6A48A}" type="pres">
      <dgm:prSet presAssocID="{0F2EDF5B-126D-D441-A236-E9AA4BE4E688}" presName="level3hierChild" presStyleCnt="0"/>
      <dgm:spPr/>
    </dgm:pt>
    <dgm:pt modelId="{E4341439-334E-8048-8D8D-72AFEB7B7D53}" type="pres">
      <dgm:prSet presAssocID="{1DADB377-EAF6-EE4C-A161-B9457C9D6C6B}" presName="conn2-1" presStyleLbl="parChTrans1D3" presStyleIdx="4" presStyleCnt="6"/>
      <dgm:spPr/>
      <dgm:t>
        <a:bodyPr/>
        <a:lstStyle/>
        <a:p>
          <a:endParaRPr lang="en-US"/>
        </a:p>
      </dgm:t>
    </dgm:pt>
    <dgm:pt modelId="{9AB6406E-37E2-D649-A6BC-6CAC96DEDD1B}" type="pres">
      <dgm:prSet presAssocID="{1DADB377-EAF6-EE4C-A161-B9457C9D6C6B}" presName="connTx" presStyleLbl="parChTrans1D3" presStyleIdx="4" presStyleCnt="6"/>
      <dgm:spPr/>
      <dgm:t>
        <a:bodyPr/>
        <a:lstStyle/>
        <a:p>
          <a:endParaRPr lang="en-US"/>
        </a:p>
      </dgm:t>
    </dgm:pt>
    <dgm:pt modelId="{72273F76-8B98-8D47-942B-AE272DDCF647}" type="pres">
      <dgm:prSet presAssocID="{123D1DA6-144D-0447-83F2-5AA7F9A2B647}" presName="root2" presStyleCnt="0"/>
      <dgm:spPr/>
    </dgm:pt>
    <dgm:pt modelId="{8AD07D7A-49A8-4A42-8D13-F8C185A3A8B6}" type="pres">
      <dgm:prSet presAssocID="{123D1DA6-144D-0447-83F2-5AA7F9A2B647}" presName="LevelTwoTextNode" presStyleLbl="node3" presStyleIdx="4" presStyleCnt="6">
        <dgm:presLayoutVars>
          <dgm:chPref val="3"/>
        </dgm:presLayoutVars>
      </dgm:prSet>
      <dgm:spPr/>
      <dgm:t>
        <a:bodyPr/>
        <a:lstStyle/>
        <a:p>
          <a:endParaRPr lang="en-US"/>
        </a:p>
      </dgm:t>
    </dgm:pt>
    <dgm:pt modelId="{B950092B-A607-8F4D-8923-19D2567DB129}" type="pres">
      <dgm:prSet presAssocID="{123D1DA6-144D-0447-83F2-5AA7F9A2B647}" presName="level3hierChild" presStyleCnt="0"/>
      <dgm:spPr/>
    </dgm:pt>
    <dgm:pt modelId="{C53FC813-6023-4447-BDF8-16C81A549BD9}" type="pres">
      <dgm:prSet presAssocID="{6317AB38-D598-7F48-8717-0FB79B84F427}" presName="conn2-1" presStyleLbl="parChTrans1D3" presStyleIdx="5" presStyleCnt="6"/>
      <dgm:spPr/>
      <dgm:t>
        <a:bodyPr/>
        <a:lstStyle/>
        <a:p>
          <a:endParaRPr lang="en-US"/>
        </a:p>
      </dgm:t>
    </dgm:pt>
    <dgm:pt modelId="{7287FA03-1568-8248-82E3-612ED9DCE2D6}" type="pres">
      <dgm:prSet presAssocID="{6317AB38-D598-7F48-8717-0FB79B84F427}" presName="connTx" presStyleLbl="parChTrans1D3" presStyleIdx="5" presStyleCnt="6"/>
      <dgm:spPr/>
      <dgm:t>
        <a:bodyPr/>
        <a:lstStyle/>
        <a:p>
          <a:endParaRPr lang="en-US"/>
        </a:p>
      </dgm:t>
    </dgm:pt>
    <dgm:pt modelId="{DC9A8570-2073-0F49-8B06-107DFA9AFCA2}" type="pres">
      <dgm:prSet presAssocID="{F90566C4-D816-5045-BF89-C364174A4CB1}" presName="root2" presStyleCnt="0"/>
      <dgm:spPr/>
    </dgm:pt>
    <dgm:pt modelId="{8D9E1C6F-F267-8E44-B4C5-4F3D6E29DB4A}" type="pres">
      <dgm:prSet presAssocID="{F90566C4-D816-5045-BF89-C364174A4CB1}" presName="LevelTwoTextNode" presStyleLbl="node3" presStyleIdx="5" presStyleCnt="6">
        <dgm:presLayoutVars>
          <dgm:chPref val="3"/>
        </dgm:presLayoutVars>
      </dgm:prSet>
      <dgm:spPr/>
      <dgm:t>
        <a:bodyPr/>
        <a:lstStyle/>
        <a:p>
          <a:endParaRPr lang="en-US"/>
        </a:p>
      </dgm:t>
    </dgm:pt>
    <dgm:pt modelId="{1927023D-7F24-D24D-846C-7D3ED69E0A49}" type="pres">
      <dgm:prSet presAssocID="{F90566C4-D816-5045-BF89-C364174A4CB1}" presName="level3hierChild" presStyleCnt="0"/>
      <dgm:spPr/>
    </dgm:pt>
  </dgm:ptLst>
  <dgm:cxnLst>
    <dgm:cxn modelId="{9D13FC21-A31D-D34B-8897-D2B8A3121A56}" srcId="{391CD4B1-73BD-E94E-ABCA-1F60EB3FD684}" destId="{EE49A3F6-A98C-F446-90AB-A9C0E80BC93F}" srcOrd="1" destOrd="0" parTransId="{B0BE153C-FEB5-B04F-A15C-B67BF08E0997}" sibTransId="{C7CE8C7D-09F2-7F41-A336-10DB05F0C916}"/>
    <dgm:cxn modelId="{93F27D60-1D29-F243-99ED-57A5732FDBA9}" type="presOf" srcId="{FB6369C9-4C86-D04D-A36B-4449AB5243E8}" destId="{17C97981-2B48-2744-8594-7DB76863CF05}" srcOrd="0" destOrd="0" presId="urn:microsoft.com/office/officeart/2005/8/layout/hierarchy2"/>
    <dgm:cxn modelId="{DD01BAB5-507D-6144-A565-DC3522F6CF52}" type="presOf" srcId="{1DADB377-EAF6-EE4C-A161-B9457C9D6C6B}" destId="{9AB6406E-37E2-D649-A6BC-6CAC96DEDD1B}" srcOrd="1" destOrd="0" presId="urn:microsoft.com/office/officeart/2005/8/layout/hierarchy2"/>
    <dgm:cxn modelId="{F3420295-9A36-834A-BACD-25FAF0FA7BFF}" type="presOf" srcId="{123D1DA6-144D-0447-83F2-5AA7F9A2B647}" destId="{8AD07D7A-49A8-4A42-8D13-F8C185A3A8B6}" srcOrd="0" destOrd="0" presId="urn:microsoft.com/office/officeart/2005/8/layout/hierarchy2"/>
    <dgm:cxn modelId="{B8DE38B1-3E16-CA41-A464-6B6C9C3DD62C}" type="presOf" srcId="{EE49A3F6-A98C-F446-90AB-A9C0E80BC93F}" destId="{05CF45AB-24A1-0545-BA98-A641B50AB4FE}" srcOrd="0" destOrd="0" presId="urn:microsoft.com/office/officeart/2005/8/layout/hierarchy2"/>
    <dgm:cxn modelId="{E4D689B1-F8EB-BE46-ACC5-6ED4A2E04222}" srcId="{0F2EDF5B-126D-D441-A236-E9AA4BE4E688}" destId="{123D1DA6-144D-0447-83F2-5AA7F9A2B647}" srcOrd="0" destOrd="0" parTransId="{1DADB377-EAF6-EE4C-A161-B9457C9D6C6B}" sibTransId="{8151A1DD-BB27-9C45-93AD-46D9DA057236}"/>
    <dgm:cxn modelId="{FDD33707-2F7A-AC4D-8D61-34267382D954}" srcId="{0F2EDF5B-126D-D441-A236-E9AA4BE4E688}" destId="{F90566C4-D816-5045-BF89-C364174A4CB1}" srcOrd="1" destOrd="0" parTransId="{6317AB38-D598-7F48-8717-0FB79B84F427}" sibTransId="{F31AE882-4782-814E-A9F0-AD565C612C43}"/>
    <dgm:cxn modelId="{558AE591-91FB-D84E-868B-BBB8B876BBC4}" type="presOf" srcId="{1732130B-7183-BF4F-883D-D489A8AE4107}" destId="{CFB78850-EF63-A74C-8E2B-6A49D54FCE57}" srcOrd="0" destOrd="0" presId="urn:microsoft.com/office/officeart/2005/8/layout/hierarchy2"/>
    <dgm:cxn modelId="{72324A07-721E-AD4F-ADB3-6F39350C5157}" type="presOf" srcId="{6317AB38-D598-7F48-8717-0FB79B84F427}" destId="{7287FA03-1568-8248-82E3-612ED9DCE2D6}" srcOrd="1" destOrd="0" presId="urn:microsoft.com/office/officeart/2005/8/layout/hierarchy2"/>
    <dgm:cxn modelId="{047B9EC9-6E51-3845-8E9F-3C501AF5FCE4}" type="presOf" srcId="{30FC95D1-CF2A-BB45-AB64-11C82970332B}" destId="{DA29973C-0E7D-A84A-97CA-A8252F63E3B0}" srcOrd="1" destOrd="0" presId="urn:microsoft.com/office/officeart/2005/8/layout/hierarchy2"/>
    <dgm:cxn modelId="{9BA7DCE7-522C-DE45-BD0D-A1170290A076}" type="presOf" srcId="{97E8799B-5437-0A4F-896B-A956C2D54035}" destId="{8A3A3CF3-659A-544A-8DAE-D60661D9A94A}" srcOrd="1" destOrd="0" presId="urn:microsoft.com/office/officeart/2005/8/layout/hierarchy2"/>
    <dgm:cxn modelId="{3B5CFC3C-7BBA-E040-9553-1CC9EA91DDAD}" type="presOf" srcId="{F90566C4-D816-5045-BF89-C364174A4CB1}" destId="{8D9E1C6F-F267-8E44-B4C5-4F3D6E29DB4A}" srcOrd="0" destOrd="0" presId="urn:microsoft.com/office/officeart/2005/8/layout/hierarchy2"/>
    <dgm:cxn modelId="{63B89348-E4A8-5145-A4CE-4758ED51875D}" srcId="{FB6369C9-4C86-D04D-A36B-4449AB5243E8}" destId="{86880B15-6856-D644-84D5-D74BAA56F749}" srcOrd="0" destOrd="0" parTransId="{6C605023-7B01-7442-ADED-685D3A46AADC}" sibTransId="{E123E2BC-D230-E046-A50C-4F0A4A84CFDA}"/>
    <dgm:cxn modelId="{DF6558EC-C631-DA4E-BA26-B9617562673A}" srcId="{391CD4B1-73BD-E94E-ABCA-1F60EB3FD684}" destId="{CE90E44A-2FCF-E44B-A0B1-74D32289F4E1}" srcOrd="3" destOrd="0" parTransId="{97E8799B-5437-0A4F-896B-A956C2D54035}" sibTransId="{52163467-C32A-DB49-9CE7-1F860A3DAD39}"/>
    <dgm:cxn modelId="{C2B7F90B-29E9-C246-917E-4630C3060DBD}" srcId="{391CD4B1-73BD-E94E-ABCA-1F60EB3FD684}" destId="{1732130B-7183-BF4F-883D-D489A8AE4107}" srcOrd="0" destOrd="0" parTransId="{2223C7EC-2401-724E-897F-4FE65CAF6D1E}" sibTransId="{C42A781C-FF40-0F4B-9B8B-7E66A42C0DBD}"/>
    <dgm:cxn modelId="{0A64C2B6-254F-E841-94EE-E1D7C5B56F0C}" type="presOf" srcId="{391CD4B1-73BD-E94E-ABCA-1F60EB3FD684}" destId="{1F65B6D6-7D4E-B847-8986-9BBF1503F526}" srcOrd="0" destOrd="0" presId="urn:microsoft.com/office/officeart/2005/8/layout/hierarchy2"/>
    <dgm:cxn modelId="{23656B75-2E6D-0F4D-BEAC-692EDD10ADD8}" type="presOf" srcId="{6317AB38-D598-7F48-8717-0FB79B84F427}" destId="{C53FC813-6023-4447-BDF8-16C81A549BD9}" srcOrd="0" destOrd="0" presId="urn:microsoft.com/office/officeart/2005/8/layout/hierarchy2"/>
    <dgm:cxn modelId="{ED084BC1-19A7-1B44-B5D6-B096B02E7F09}" type="presOf" srcId="{B0BE153C-FEB5-B04F-A15C-B67BF08E0997}" destId="{1CD0F94C-A29D-5741-8865-513F1429D84E}" srcOrd="0" destOrd="0" presId="urn:microsoft.com/office/officeart/2005/8/layout/hierarchy2"/>
    <dgm:cxn modelId="{01E00D18-15FA-054E-857E-28255914F199}" type="presOf" srcId="{CE90E44A-2FCF-E44B-A0B1-74D32289F4E1}" destId="{A433FFCB-043C-3C4B-88E4-8D5B1D829743}" srcOrd="0" destOrd="0" presId="urn:microsoft.com/office/officeart/2005/8/layout/hierarchy2"/>
    <dgm:cxn modelId="{B7CC395A-A61C-FB47-9851-4CFA2F0D9B00}" type="presOf" srcId="{0F2EDF5B-126D-D441-A236-E9AA4BE4E688}" destId="{0DEF65AA-158F-3343-9535-0C074AABC307}" srcOrd="0" destOrd="0" presId="urn:microsoft.com/office/officeart/2005/8/layout/hierarchy2"/>
    <dgm:cxn modelId="{91B4FA9A-AA5C-A24F-AB95-02B6D1BCFFC0}" type="presOf" srcId="{39862FC2-9429-BB45-80A6-317FDB4C7F24}" destId="{AC5D1A92-5BD0-D64D-A3FC-3E1083EED19C}" srcOrd="0" destOrd="0" presId="urn:microsoft.com/office/officeart/2005/8/layout/hierarchy2"/>
    <dgm:cxn modelId="{A18395F8-859F-FC46-955F-1BFC74754FCD}" type="presOf" srcId="{1DADB377-EAF6-EE4C-A161-B9457C9D6C6B}" destId="{E4341439-334E-8048-8D8D-72AFEB7B7D53}" srcOrd="0" destOrd="0" presId="urn:microsoft.com/office/officeart/2005/8/layout/hierarchy2"/>
    <dgm:cxn modelId="{710A3755-DD10-FF4B-ADA2-F9E59B93B06A}" type="presOf" srcId="{97E8799B-5437-0A4F-896B-A956C2D54035}" destId="{030E9DD4-336F-834E-8196-B681735E370A}" srcOrd="0" destOrd="0" presId="urn:microsoft.com/office/officeart/2005/8/layout/hierarchy2"/>
    <dgm:cxn modelId="{9E378631-C7F4-E54C-9646-5C4102649A16}" type="presOf" srcId="{AA37F860-6DDD-E34E-9493-C73D8E379B17}" destId="{C9A85969-71A3-9448-9149-68F4BD56B3D6}" srcOrd="1" destOrd="0" presId="urn:microsoft.com/office/officeart/2005/8/layout/hierarchy2"/>
    <dgm:cxn modelId="{1B7E088A-B912-454E-8874-B8B11F2D4EA2}" type="presOf" srcId="{30FC95D1-CF2A-BB45-AB64-11C82970332B}" destId="{CD9EC6EE-A7B1-4549-AB22-40EB21ECE3D2}" srcOrd="0" destOrd="0" presId="urn:microsoft.com/office/officeart/2005/8/layout/hierarchy2"/>
    <dgm:cxn modelId="{C0B0BDE1-6AE5-A945-8793-A27CBD21C6AC}" type="presOf" srcId="{AA37F860-6DDD-E34E-9493-C73D8E379B17}" destId="{FB653413-8BB3-AA41-B852-527BC90AC7BF}" srcOrd="0" destOrd="0" presId="urn:microsoft.com/office/officeart/2005/8/layout/hierarchy2"/>
    <dgm:cxn modelId="{86EAD451-13CB-7C4B-890A-DB9B7A68C96D}" type="presOf" srcId="{2223C7EC-2401-724E-897F-4FE65CAF6D1E}" destId="{6F72EF4D-552E-514A-ABEB-E133FF3F262F}" srcOrd="0" destOrd="0" presId="urn:microsoft.com/office/officeart/2005/8/layout/hierarchy2"/>
    <dgm:cxn modelId="{DFCA4BA1-1D27-F94D-BEAD-24DB433A45C8}" srcId="{86880B15-6856-D644-84D5-D74BAA56F749}" destId="{0F2EDF5B-126D-D441-A236-E9AA4BE4E688}" srcOrd="1" destOrd="0" parTransId="{AA37F860-6DDD-E34E-9493-C73D8E379B17}" sibTransId="{5B525ADC-618F-8844-A2BD-2B334BB67E1C}"/>
    <dgm:cxn modelId="{25202755-9E4A-B045-912F-F7E1802DA40C}" srcId="{391CD4B1-73BD-E94E-ABCA-1F60EB3FD684}" destId="{39862FC2-9429-BB45-80A6-317FDB4C7F24}" srcOrd="2" destOrd="0" parTransId="{30FC95D1-CF2A-BB45-AB64-11C82970332B}" sibTransId="{AE12D31C-84D4-BC4E-88EA-C7E0C0B07D97}"/>
    <dgm:cxn modelId="{0A279DEE-8542-A143-ADF8-6FBD83678B94}" type="presOf" srcId="{A205E3B2-9919-734E-9367-0D927E5A48DC}" destId="{20FE8D76-B79F-2B4E-9245-50B638305CBF}" srcOrd="1" destOrd="0" presId="urn:microsoft.com/office/officeart/2005/8/layout/hierarchy2"/>
    <dgm:cxn modelId="{52A51A56-C7B4-4043-8DAF-2862AAAA1E2F}" type="presOf" srcId="{2223C7EC-2401-724E-897F-4FE65CAF6D1E}" destId="{C8D250ED-18EA-9D40-8FEC-BB4AF61A1B0F}" srcOrd="1" destOrd="0" presId="urn:microsoft.com/office/officeart/2005/8/layout/hierarchy2"/>
    <dgm:cxn modelId="{954CEB9E-E08F-6340-98E4-E62ADCFD12A6}" type="presOf" srcId="{86880B15-6856-D644-84D5-D74BAA56F749}" destId="{4A2EA214-CA5C-4E43-B5D3-82978656DC6F}" srcOrd="0" destOrd="0" presId="urn:microsoft.com/office/officeart/2005/8/layout/hierarchy2"/>
    <dgm:cxn modelId="{46EC4168-CF73-0145-91F5-AAF4DE360D22}" type="presOf" srcId="{B0BE153C-FEB5-B04F-A15C-B67BF08E0997}" destId="{AF982B85-809F-8C4E-A95C-FB5BF776DF9F}" srcOrd="1" destOrd="0" presId="urn:microsoft.com/office/officeart/2005/8/layout/hierarchy2"/>
    <dgm:cxn modelId="{96C642E7-C670-C645-BDB7-F8154FB3289C}" srcId="{86880B15-6856-D644-84D5-D74BAA56F749}" destId="{391CD4B1-73BD-E94E-ABCA-1F60EB3FD684}" srcOrd="0" destOrd="0" parTransId="{A205E3B2-9919-734E-9367-0D927E5A48DC}" sibTransId="{DD76E88D-762C-CB43-9486-2801E5537A11}"/>
    <dgm:cxn modelId="{7D2923CE-87E5-6B48-84EF-F24D437F98A8}" type="presOf" srcId="{A205E3B2-9919-734E-9367-0D927E5A48DC}" destId="{9E88BCAF-4230-4945-9F79-76999A7920C4}" srcOrd="0" destOrd="0" presId="urn:microsoft.com/office/officeart/2005/8/layout/hierarchy2"/>
    <dgm:cxn modelId="{7EC58226-6E8F-F04E-A084-06595E46F140}" type="presParOf" srcId="{17C97981-2B48-2744-8594-7DB76863CF05}" destId="{4FA643B6-E052-9149-BFF6-BE44B0BD588E}" srcOrd="0" destOrd="0" presId="urn:microsoft.com/office/officeart/2005/8/layout/hierarchy2"/>
    <dgm:cxn modelId="{7B098342-86F4-C14B-808E-CCFB0A16DE2A}" type="presParOf" srcId="{4FA643B6-E052-9149-BFF6-BE44B0BD588E}" destId="{4A2EA214-CA5C-4E43-B5D3-82978656DC6F}" srcOrd="0" destOrd="0" presId="urn:microsoft.com/office/officeart/2005/8/layout/hierarchy2"/>
    <dgm:cxn modelId="{CCF35FB8-AD07-094F-9547-60FD756B29D6}" type="presParOf" srcId="{4FA643B6-E052-9149-BFF6-BE44B0BD588E}" destId="{938CB2B2-483A-A64B-B5EA-E08F7F48D6AE}" srcOrd="1" destOrd="0" presId="urn:microsoft.com/office/officeart/2005/8/layout/hierarchy2"/>
    <dgm:cxn modelId="{2B64737A-8530-D949-8304-94C89031FEA8}" type="presParOf" srcId="{938CB2B2-483A-A64B-B5EA-E08F7F48D6AE}" destId="{9E88BCAF-4230-4945-9F79-76999A7920C4}" srcOrd="0" destOrd="0" presId="urn:microsoft.com/office/officeart/2005/8/layout/hierarchy2"/>
    <dgm:cxn modelId="{40F08B4A-44DA-C44C-A683-F9E72307B361}" type="presParOf" srcId="{9E88BCAF-4230-4945-9F79-76999A7920C4}" destId="{20FE8D76-B79F-2B4E-9245-50B638305CBF}" srcOrd="0" destOrd="0" presId="urn:microsoft.com/office/officeart/2005/8/layout/hierarchy2"/>
    <dgm:cxn modelId="{8AB3C72C-31FC-FB48-9F3A-B55EA5508445}" type="presParOf" srcId="{938CB2B2-483A-A64B-B5EA-E08F7F48D6AE}" destId="{ED0DCD96-8454-F249-B19A-0D23A71E0EFC}" srcOrd="1" destOrd="0" presId="urn:microsoft.com/office/officeart/2005/8/layout/hierarchy2"/>
    <dgm:cxn modelId="{9DA50E67-C284-3F4E-8CAB-E799A33FBF2B}" type="presParOf" srcId="{ED0DCD96-8454-F249-B19A-0D23A71E0EFC}" destId="{1F65B6D6-7D4E-B847-8986-9BBF1503F526}" srcOrd="0" destOrd="0" presId="urn:microsoft.com/office/officeart/2005/8/layout/hierarchy2"/>
    <dgm:cxn modelId="{E9D10D25-2EB6-7645-8EC3-3EA95233F571}" type="presParOf" srcId="{ED0DCD96-8454-F249-B19A-0D23A71E0EFC}" destId="{A563030F-C27B-8E4D-9843-4A22FFF91257}" srcOrd="1" destOrd="0" presId="urn:microsoft.com/office/officeart/2005/8/layout/hierarchy2"/>
    <dgm:cxn modelId="{9EE7E871-BD40-DB44-80F1-B46A7EA967F9}" type="presParOf" srcId="{A563030F-C27B-8E4D-9843-4A22FFF91257}" destId="{6F72EF4D-552E-514A-ABEB-E133FF3F262F}" srcOrd="0" destOrd="0" presId="urn:microsoft.com/office/officeart/2005/8/layout/hierarchy2"/>
    <dgm:cxn modelId="{E8C56BD3-C4DA-574D-888A-C71EA812740E}" type="presParOf" srcId="{6F72EF4D-552E-514A-ABEB-E133FF3F262F}" destId="{C8D250ED-18EA-9D40-8FEC-BB4AF61A1B0F}" srcOrd="0" destOrd="0" presId="urn:microsoft.com/office/officeart/2005/8/layout/hierarchy2"/>
    <dgm:cxn modelId="{00D6522E-FBC0-8D4E-AFBB-68456988C8C9}" type="presParOf" srcId="{A563030F-C27B-8E4D-9843-4A22FFF91257}" destId="{81C8E2B2-FD65-2B4D-A110-F623D61BF74D}" srcOrd="1" destOrd="0" presId="urn:microsoft.com/office/officeart/2005/8/layout/hierarchy2"/>
    <dgm:cxn modelId="{5DE50962-56A4-C14E-A25D-18280D6F86D4}" type="presParOf" srcId="{81C8E2B2-FD65-2B4D-A110-F623D61BF74D}" destId="{CFB78850-EF63-A74C-8E2B-6A49D54FCE57}" srcOrd="0" destOrd="0" presId="urn:microsoft.com/office/officeart/2005/8/layout/hierarchy2"/>
    <dgm:cxn modelId="{B02B7593-40D7-FE4E-B891-A33309B916C3}" type="presParOf" srcId="{81C8E2B2-FD65-2B4D-A110-F623D61BF74D}" destId="{312A6B4B-5F99-A34C-AC5E-DE76A3FAA693}" srcOrd="1" destOrd="0" presId="urn:microsoft.com/office/officeart/2005/8/layout/hierarchy2"/>
    <dgm:cxn modelId="{3937C789-7B51-834A-8361-E586C23E4A67}" type="presParOf" srcId="{A563030F-C27B-8E4D-9843-4A22FFF91257}" destId="{1CD0F94C-A29D-5741-8865-513F1429D84E}" srcOrd="2" destOrd="0" presId="urn:microsoft.com/office/officeart/2005/8/layout/hierarchy2"/>
    <dgm:cxn modelId="{2C0373BD-1813-0F41-9D13-02339F854B81}" type="presParOf" srcId="{1CD0F94C-A29D-5741-8865-513F1429D84E}" destId="{AF982B85-809F-8C4E-A95C-FB5BF776DF9F}" srcOrd="0" destOrd="0" presId="urn:microsoft.com/office/officeart/2005/8/layout/hierarchy2"/>
    <dgm:cxn modelId="{FB91887E-435B-524D-99CC-19EC1B667BC2}" type="presParOf" srcId="{A563030F-C27B-8E4D-9843-4A22FFF91257}" destId="{F37268AA-DF53-7F40-AC89-B2ACDFEC6EAD}" srcOrd="3" destOrd="0" presId="urn:microsoft.com/office/officeart/2005/8/layout/hierarchy2"/>
    <dgm:cxn modelId="{8A22565A-D3FD-4D49-9BFC-2A069ED0064F}" type="presParOf" srcId="{F37268AA-DF53-7F40-AC89-B2ACDFEC6EAD}" destId="{05CF45AB-24A1-0545-BA98-A641B50AB4FE}" srcOrd="0" destOrd="0" presId="urn:microsoft.com/office/officeart/2005/8/layout/hierarchy2"/>
    <dgm:cxn modelId="{BC778FE0-F052-4340-8B69-25886EB8C61E}" type="presParOf" srcId="{F37268AA-DF53-7F40-AC89-B2ACDFEC6EAD}" destId="{67E3E9FB-6D9D-D947-B247-661C2F7E5E85}" srcOrd="1" destOrd="0" presId="urn:microsoft.com/office/officeart/2005/8/layout/hierarchy2"/>
    <dgm:cxn modelId="{DCB4A939-F20F-E640-BB0B-2DE5389D8BFA}" type="presParOf" srcId="{A563030F-C27B-8E4D-9843-4A22FFF91257}" destId="{CD9EC6EE-A7B1-4549-AB22-40EB21ECE3D2}" srcOrd="4" destOrd="0" presId="urn:microsoft.com/office/officeart/2005/8/layout/hierarchy2"/>
    <dgm:cxn modelId="{FFFD4BC7-D902-0242-930B-A28504595E05}" type="presParOf" srcId="{CD9EC6EE-A7B1-4549-AB22-40EB21ECE3D2}" destId="{DA29973C-0E7D-A84A-97CA-A8252F63E3B0}" srcOrd="0" destOrd="0" presId="urn:microsoft.com/office/officeart/2005/8/layout/hierarchy2"/>
    <dgm:cxn modelId="{02700878-B410-714D-8155-88D4D237B6C3}" type="presParOf" srcId="{A563030F-C27B-8E4D-9843-4A22FFF91257}" destId="{DCBA0D4D-6E7F-3D4E-AD53-32F094A20064}" srcOrd="5" destOrd="0" presId="urn:microsoft.com/office/officeart/2005/8/layout/hierarchy2"/>
    <dgm:cxn modelId="{36E0B4F0-BA54-1F4C-ACD2-EB9EE3376F21}" type="presParOf" srcId="{DCBA0D4D-6E7F-3D4E-AD53-32F094A20064}" destId="{AC5D1A92-5BD0-D64D-A3FC-3E1083EED19C}" srcOrd="0" destOrd="0" presId="urn:microsoft.com/office/officeart/2005/8/layout/hierarchy2"/>
    <dgm:cxn modelId="{5ECC262F-6EF5-E243-B7B1-F98A6DC631EC}" type="presParOf" srcId="{DCBA0D4D-6E7F-3D4E-AD53-32F094A20064}" destId="{BA534672-6D6D-1F4F-8EFC-EC1964E55747}" srcOrd="1" destOrd="0" presId="urn:microsoft.com/office/officeart/2005/8/layout/hierarchy2"/>
    <dgm:cxn modelId="{FA097788-0BD0-834A-AAB0-32AA84A4A35D}" type="presParOf" srcId="{A563030F-C27B-8E4D-9843-4A22FFF91257}" destId="{030E9DD4-336F-834E-8196-B681735E370A}" srcOrd="6" destOrd="0" presId="urn:microsoft.com/office/officeart/2005/8/layout/hierarchy2"/>
    <dgm:cxn modelId="{3BC2AF9C-0B78-4C4E-8DBE-F0EEF3FB8A30}" type="presParOf" srcId="{030E9DD4-336F-834E-8196-B681735E370A}" destId="{8A3A3CF3-659A-544A-8DAE-D60661D9A94A}" srcOrd="0" destOrd="0" presId="urn:microsoft.com/office/officeart/2005/8/layout/hierarchy2"/>
    <dgm:cxn modelId="{0F3EEF0F-1A74-0F43-B1AD-7B6764969564}" type="presParOf" srcId="{A563030F-C27B-8E4D-9843-4A22FFF91257}" destId="{E1F2FC82-0F01-A246-9578-1D5A976F9522}" srcOrd="7" destOrd="0" presId="urn:microsoft.com/office/officeart/2005/8/layout/hierarchy2"/>
    <dgm:cxn modelId="{3802AA22-1CF9-244F-B56D-5D149357C44F}" type="presParOf" srcId="{E1F2FC82-0F01-A246-9578-1D5A976F9522}" destId="{A433FFCB-043C-3C4B-88E4-8D5B1D829743}" srcOrd="0" destOrd="0" presId="urn:microsoft.com/office/officeart/2005/8/layout/hierarchy2"/>
    <dgm:cxn modelId="{CCC39265-6EFE-AA45-9F82-463BA2C30A6F}" type="presParOf" srcId="{E1F2FC82-0F01-A246-9578-1D5A976F9522}" destId="{CEC5E013-9A1D-8546-97E7-EED398A71B5F}" srcOrd="1" destOrd="0" presId="urn:microsoft.com/office/officeart/2005/8/layout/hierarchy2"/>
    <dgm:cxn modelId="{9CF76211-AD04-7644-8AF4-F866749DDA72}" type="presParOf" srcId="{938CB2B2-483A-A64B-B5EA-E08F7F48D6AE}" destId="{FB653413-8BB3-AA41-B852-527BC90AC7BF}" srcOrd="2" destOrd="0" presId="urn:microsoft.com/office/officeart/2005/8/layout/hierarchy2"/>
    <dgm:cxn modelId="{EC724DEB-DD7D-0B45-A0B6-D704C4CE521C}" type="presParOf" srcId="{FB653413-8BB3-AA41-B852-527BC90AC7BF}" destId="{C9A85969-71A3-9448-9149-68F4BD56B3D6}" srcOrd="0" destOrd="0" presId="urn:microsoft.com/office/officeart/2005/8/layout/hierarchy2"/>
    <dgm:cxn modelId="{775D07DA-A45F-0E41-B34A-5F17D31C3639}" type="presParOf" srcId="{938CB2B2-483A-A64B-B5EA-E08F7F48D6AE}" destId="{F30AAE76-0222-AE43-A5FC-244A14A8D676}" srcOrd="3" destOrd="0" presId="urn:microsoft.com/office/officeart/2005/8/layout/hierarchy2"/>
    <dgm:cxn modelId="{BBBC2A0C-4A3E-0144-898F-3DEE17DC91F9}" type="presParOf" srcId="{F30AAE76-0222-AE43-A5FC-244A14A8D676}" destId="{0DEF65AA-158F-3343-9535-0C074AABC307}" srcOrd="0" destOrd="0" presId="urn:microsoft.com/office/officeart/2005/8/layout/hierarchy2"/>
    <dgm:cxn modelId="{19300F47-A68E-6342-93DC-FF549365F4F6}" type="presParOf" srcId="{F30AAE76-0222-AE43-A5FC-244A14A8D676}" destId="{8091DBED-82F4-5945-BFCC-494EF8D6A48A}" srcOrd="1" destOrd="0" presId="urn:microsoft.com/office/officeart/2005/8/layout/hierarchy2"/>
    <dgm:cxn modelId="{C655DB23-D7BF-434D-A165-B5AD571D8AA5}" type="presParOf" srcId="{8091DBED-82F4-5945-BFCC-494EF8D6A48A}" destId="{E4341439-334E-8048-8D8D-72AFEB7B7D53}" srcOrd="0" destOrd="0" presId="urn:microsoft.com/office/officeart/2005/8/layout/hierarchy2"/>
    <dgm:cxn modelId="{EDBC3893-E527-944F-8691-AB3ECE07BD99}" type="presParOf" srcId="{E4341439-334E-8048-8D8D-72AFEB7B7D53}" destId="{9AB6406E-37E2-D649-A6BC-6CAC96DEDD1B}" srcOrd="0" destOrd="0" presId="urn:microsoft.com/office/officeart/2005/8/layout/hierarchy2"/>
    <dgm:cxn modelId="{4B216275-48CA-D044-A33A-80F42F772D86}" type="presParOf" srcId="{8091DBED-82F4-5945-BFCC-494EF8D6A48A}" destId="{72273F76-8B98-8D47-942B-AE272DDCF647}" srcOrd="1" destOrd="0" presId="urn:microsoft.com/office/officeart/2005/8/layout/hierarchy2"/>
    <dgm:cxn modelId="{D75898F1-6162-DD42-9B12-8E620EAD8D9A}" type="presParOf" srcId="{72273F76-8B98-8D47-942B-AE272DDCF647}" destId="{8AD07D7A-49A8-4A42-8D13-F8C185A3A8B6}" srcOrd="0" destOrd="0" presId="urn:microsoft.com/office/officeart/2005/8/layout/hierarchy2"/>
    <dgm:cxn modelId="{5B96D9F0-8C67-0F4A-AF56-C216FF308DA5}" type="presParOf" srcId="{72273F76-8B98-8D47-942B-AE272DDCF647}" destId="{B950092B-A607-8F4D-8923-19D2567DB129}" srcOrd="1" destOrd="0" presId="urn:microsoft.com/office/officeart/2005/8/layout/hierarchy2"/>
    <dgm:cxn modelId="{C5F8B462-3044-3F43-8874-497AB249645A}" type="presParOf" srcId="{8091DBED-82F4-5945-BFCC-494EF8D6A48A}" destId="{C53FC813-6023-4447-BDF8-16C81A549BD9}" srcOrd="2" destOrd="0" presId="urn:microsoft.com/office/officeart/2005/8/layout/hierarchy2"/>
    <dgm:cxn modelId="{239C064F-914B-C640-9F41-7693178F2B18}" type="presParOf" srcId="{C53FC813-6023-4447-BDF8-16C81A549BD9}" destId="{7287FA03-1568-8248-82E3-612ED9DCE2D6}" srcOrd="0" destOrd="0" presId="urn:microsoft.com/office/officeart/2005/8/layout/hierarchy2"/>
    <dgm:cxn modelId="{100A57CC-27BD-9F45-8689-6506B2CB3B2A}" type="presParOf" srcId="{8091DBED-82F4-5945-BFCC-494EF8D6A48A}" destId="{DC9A8570-2073-0F49-8B06-107DFA9AFCA2}" srcOrd="3" destOrd="0" presId="urn:microsoft.com/office/officeart/2005/8/layout/hierarchy2"/>
    <dgm:cxn modelId="{F7E250EA-3D55-7E4A-AE89-F75475CC00B6}" type="presParOf" srcId="{DC9A8570-2073-0F49-8B06-107DFA9AFCA2}" destId="{8D9E1C6F-F267-8E44-B4C5-4F3D6E29DB4A}" srcOrd="0" destOrd="0" presId="urn:microsoft.com/office/officeart/2005/8/layout/hierarchy2"/>
    <dgm:cxn modelId="{D80BD897-6337-254A-9346-013D422D6CC6}" type="presParOf" srcId="{DC9A8570-2073-0F49-8B06-107DFA9AFCA2}" destId="{1927023D-7F24-D24D-846C-7D3ED69E0A4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EA214-CA5C-4E43-B5D3-82978656DC6F}">
      <dsp:nvSpPr>
        <dsp:cNvPr id="0" name=""/>
        <dsp:cNvSpPr/>
      </dsp:nvSpPr>
      <dsp:spPr>
        <a:xfrm>
          <a:off x="1108428" y="2866181"/>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Academic Publications</a:t>
          </a:r>
          <a:endParaRPr lang="en-US" sz="1600" kern="1200" dirty="0"/>
        </a:p>
      </dsp:txBody>
      <dsp:txXfrm>
        <a:off x="1132729" y="2890482"/>
        <a:ext cx="1610770" cy="781084"/>
      </dsp:txXfrm>
    </dsp:sp>
    <dsp:sp modelId="{9E88BCAF-4230-4945-9F79-76999A7920C4}">
      <dsp:nvSpPr>
        <dsp:cNvPr id="0" name=""/>
        <dsp:cNvSpPr/>
      </dsp:nvSpPr>
      <dsp:spPr>
        <a:xfrm rot="17692822">
          <a:off x="2310858" y="2552105"/>
          <a:ext cx="1577631" cy="26630"/>
        </a:xfrm>
        <a:custGeom>
          <a:avLst/>
          <a:gdLst/>
          <a:ahLst/>
          <a:cxnLst/>
          <a:rect l="0" t="0" r="0" b="0"/>
          <a:pathLst>
            <a:path>
              <a:moveTo>
                <a:pt x="0" y="13315"/>
              </a:moveTo>
              <a:lnTo>
                <a:pt x="157763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33" y="2525979"/>
        <a:ext cx="78881" cy="78881"/>
      </dsp:txXfrm>
    </dsp:sp>
    <dsp:sp modelId="{1F65B6D6-7D4E-B847-8986-9BBF1503F526}">
      <dsp:nvSpPr>
        <dsp:cNvPr id="0" name=""/>
        <dsp:cNvSpPr/>
      </dsp:nvSpPr>
      <dsp:spPr>
        <a:xfrm>
          <a:off x="3431548" y="1434973"/>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Non-empirical</a:t>
          </a:r>
          <a:endParaRPr lang="en-US" sz="1800" kern="1200" dirty="0"/>
        </a:p>
      </dsp:txBody>
      <dsp:txXfrm>
        <a:off x="3455849" y="1459274"/>
        <a:ext cx="1610770" cy="781084"/>
      </dsp:txXfrm>
    </dsp:sp>
    <dsp:sp modelId="{6F72EF4D-552E-514A-ABEB-E133FF3F262F}">
      <dsp:nvSpPr>
        <dsp:cNvPr id="0" name=""/>
        <dsp:cNvSpPr/>
      </dsp:nvSpPr>
      <dsp:spPr>
        <a:xfrm rot="17692822">
          <a:off x="4633979" y="1120896"/>
          <a:ext cx="1577631" cy="26630"/>
        </a:xfrm>
        <a:custGeom>
          <a:avLst/>
          <a:gdLst/>
          <a:ahLst/>
          <a:cxnLst/>
          <a:rect l="0" t="0" r="0" b="0"/>
          <a:pathLst>
            <a:path>
              <a:moveTo>
                <a:pt x="0" y="13315"/>
              </a:moveTo>
              <a:lnTo>
                <a:pt x="157763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3354" y="1094771"/>
        <a:ext cx="78881" cy="78881"/>
      </dsp:txXfrm>
    </dsp:sp>
    <dsp:sp modelId="{CFB78850-EF63-A74C-8E2B-6A49D54FCE57}">
      <dsp:nvSpPr>
        <dsp:cNvPr id="0" name=""/>
        <dsp:cNvSpPr/>
      </dsp:nvSpPr>
      <dsp:spPr>
        <a:xfrm>
          <a:off x="5754669" y="3765"/>
          <a:ext cx="1596050"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Summative Evaluation (of a research field, perspective)</a:t>
          </a:r>
          <a:endParaRPr lang="en-US" sz="1300" kern="1200" dirty="0"/>
        </a:p>
      </dsp:txBody>
      <dsp:txXfrm>
        <a:off x="5778970" y="28066"/>
        <a:ext cx="1547448" cy="781084"/>
      </dsp:txXfrm>
    </dsp:sp>
    <dsp:sp modelId="{1CD0F94C-A29D-5741-8865-513F1429D84E}">
      <dsp:nvSpPr>
        <dsp:cNvPr id="0" name=""/>
        <dsp:cNvSpPr/>
      </dsp:nvSpPr>
      <dsp:spPr>
        <a:xfrm rot="19457599">
          <a:off x="5014090" y="1597966"/>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1590846"/>
        <a:ext cx="40870" cy="40870"/>
      </dsp:txXfrm>
    </dsp:sp>
    <dsp:sp modelId="{05CF45AB-24A1-0545-BA98-A641B50AB4FE}">
      <dsp:nvSpPr>
        <dsp:cNvPr id="0" name=""/>
        <dsp:cNvSpPr/>
      </dsp:nvSpPr>
      <dsp:spPr>
        <a:xfrm>
          <a:off x="5754669" y="957904"/>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Present a Concept / Vision</a:t>
          </a:r>
          <a:endParaRPr lang="en-US" sz="1600" kern="1200" dirty="0"/>
        </a:p>
      </dsp:txBody>
      <dsp:txXfrm>
        <a:off x="5778970" y="982205"/>
        <a:ext cx="1610770" cy="781084"/>
      </dsp:txXfrm>
    </dsp:sp>
    <dsp:sp modelId="{CD9EC6EE-A7B1-4549-AB22-40EB21ECE3D2}">
      <dsp:nvSpPr>
        <dsp:cNvPr id="0" name=""/>
        <dsp:cNvSpPr/>
      </dsp:nvSpPr>
      <dsp:spPr>
        <a:xfrm rot="2142401">
          <a:off x="5014090" y="2075035"/>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2067916"/>
        <a:ext cx="40870" cy="40870"/>
      </dsp:txXfrm>
    </dsp:sp>
    <dsp:sp modelId="{AC5D1A92-5BD0-D64D-A3FC-3E1083EED19C}">
      <dsp:nvSpPr>
        <dsp:cNvPr id="0" name=""/>
        <dsp:cNvSpPr/>
      </dsp:nvSpPr>
      <dsp:spPr>
        <a:xfrm>
          <a:off x="5754669" y="1912042"/>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Present a Design Solution</a:t>
          </a:r>
          <a:endParaRPr lang="en-US" sz="1600" kern="1200" dirty="0"/>
        </a:p>
      </dsp:txBody>
      <dsp:txXfrm>
        <a:off x="5778970" y="1936343"/>
        <a:ext cx="1610770" cy="781084"/>
      </dsp:txXfrm>
    </dsp:sp>
    <dsp:sp modelId="{030E9DD4-336F-834E-8196-B681735E370A}">
      <dsp:nvSpPr>
        <dsp:cNvPr id="0" name=""/>
        <dsp:cNvSpPr/>
      </dsp:nvSpPr>
      <dsp:spPr>
        <a:xfrm rot="3967424">
          <a:off x="4625102" y="2552105"/>
          <a:ext cx="1565151" cy="26630"/>
        </a:xfrm>
        <a:custGeom>
          <a:avLst/>
          <a:gdLst/>
          <a:ahLst/>
          <a:cxnLst/>
          <a:rect l="0" t="0" r="0" b="0"/>
          <a:pathLst>
            <a:path>
              <a:moveTo>
                <a:pt x="0" y="13315"/>
              </a:moveTo>
              <a:lnTo>
                <a:pt x="156515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68549" y="2526291"/>
        <a:ext cx="78257" cy="78257"/>
      </dsp:txXfrm>
    </dsp:sp>
    <dsp:sp modelId="{A433FFCB-043C-3C4B-88E4-8D5B1D829743}">
      <dsp:nvSpPr>
        <dsp:cNvPr id="0" name=""/>
        <dsp:cNvSpPr/>
      </dsp:nvSpPr>
      <dsp:spPr>
        <a:xfrm>
          <a:off x="5724436" y="2866181"/>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Argumentative </a:t>
          </a:r>
          <a:br>
            <a:rPr lang="en-US" sz="1600" kern="1200" dirty="0" smtClean="0"/>
          </a:br>
          <a:r>
            <a:rPr lang="en-US" sz="1600" kern="1200" dirty="0" smtClean="0"/>
            <a:t>Essay</a:t>
          </a:r>
          <a:endParaRPr lang="en-US" sz="1600" kern="1200" dirty="0"/>
        </a:p>
      </dsp:txBody>
      <dsp:txXfrm>
        <a:off x="5748737" y="2890482"/>
        <a:ext cx="1610770" cy="781084"/>
      </dsp:txXfrm>
    </dsp:sp>
    <dsp:sp modelId="{FB653413-8BB3-AA41-B852-527BC90AC7BF}">
      <dsp:nvSpPr>
        <dsp:cNvPr id="0" name=""/>
        <dsp:cNvSpPr/>
      </dsp:nvSpPr>
      <dsp:spPr>
        <a:xfrm rot="3907178">
          <a:off x="2310858" y="3983313"/>
          <a:ext cx="1577631" cy="26630"/>
        </a:xfrm>
        <a:custGeom>
          <a:avLst/>
          <a:gdLst/>
          <a:ahLst/>
          <a:cxnLst/>
          <a:rect l="0" t="0" r="0" b="0"/>
          <a:pathLst>
            <a:path>
              <a:moveTo>
                <a:pt x="0" y="13315"/>
              </a:moveTo>
              <a:lnTo>
                <a:pt x="157763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33" y="3957188"/>
        <a:ext cx="78881" cy="78881"/>
      </dsp:txXfrm>
    </dsp:sp>
    <dsp:sp modelId="{0DEF65AA-158F-3343-9535-0C074AABC307}">
      <dsp:nvSpPr>
        <dsp:cNvPr id="0" name=""/>
        <dsp:cNvSpPr/>
      </dsp:nvSpPr>
      <dsp:spPr>
        <a:xfrm>
          <a:off x="3431548" y="4297390"/>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Empirical</a:t>
          </a:r>
          <a:endParaRPr lang="en-US" sz="1800" kern="1200" dirty="0"/>
        </a:p>
      </dsp:txBody>
      <dsp:txXfrm>
        <a:off x="3455849" y="4321691"/>
        <a:ext cx="1610770" cy="781084"/>
      </dsp:txXfrm>
    </dsp:sp>
    <dsp:sp modelId="{E4341439-334E-8048-8D8D-72AFEB7B7D53}">
      <dsp:nvSpPr>
        <dsp:cNvPr id="0" name=""/>
        <dsp:cNvSpPr/>
      </dsp:nvSpPr>
      <dsp:spPr>
        <a:xfrm rot="19457599">
          <a:off x="5014090" y="4460383"/>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4453263"/>
        <a:ext cx="40870" cy="40870"/>
      </dsp:txXfrm>
    </dsp:sp>
    <dsp:sp modelId="{8AD07D7A-49A8-4A42-8D13-F8C185A3A8B6}">
      <dsp:nvSpPr>
        <dsp:cNvPr id="0" name=""/>
        <dsp:cNvSpPr/>
      </dsp:nvSpPr>
      <dsp:spPr>
        <a:xfrm>
          <a:off x="5754669" y="3820320"/>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Statistical analysis</a:t>
          </a:r>
          <a:endParaRPr lang="en-US" sz="1600" kern="1200" dirty="0"/>
        </a:p>
      </dsp:txBody>
      <dsp:txXfrm>
        <a:off x="5778970" y="3844621"/>
        <a:ext cx="1610770" cy="781084"/>
      </dsp:txXfrm>
    </dsp:sp>
    <dsp:sp modelId="{C53FC813-6023-4447-BDF8-16C81A549BD9}">
      <dsp:nvSpPr>
        <dsp:cNvPr id="0" name=""/>
        <dsp:cNvSpPr/>
      </dsp:nvSpPr>
      <dsp:spPr>
        <a:xfrm rot="2142401">
          <a:off x="5014090" y="4937452"/>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4930332"/>
        <a:ext cx="40870" cy="40870"/>
      </dsp:txXfrm>
    </dsp:sp>
    <dsp:sp modelId="{8D9E1C6F-F267-8E44-B4C5-4F3D6E29DB4A}">
      <dsp:nvSpPr>
        <dsp:cNvPr id="0" name=""/>
        <dsp:cNvSpPr/>
      </dsp:nvSpPr>
      <dsp:spPr>
        <a:xfrm>
          <a:off x="5754669" y="4774459"/>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Qualitative – ethnographic, interviews, case study</a:t>
          </a:r>
          <a:endParaRPr lang="en-US" sz="1300" kern="1200" dirty="0"/>
        </a:p>
      </dsp:txBody>
      <dsp:txXfrm>
        <a:off x="5778970" y="4798760"/>
        <a:ext cx="1610770" cy="7810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1/25/12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10</a:t>
            </a:fld>
            <a:endParaRPr lang="en-US"/>
          </a:p>
        </p:txBody>
      </p:sp>
    </p:spTree>
    <p:extLst>
      <p:ext uri="{BB962C8B-B14F-4D97-AF65-F5344CB8AC3E}">
        <p14:creationId xmlns:p14="http://schemas.microsoft.com/office/powerpoint/2010/main" val="200974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200974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that</a:t>
            </a:r>
            <a:r>
              <a:rPr lang="en-US" baseline="0" dirty="0" smtClean="0"/>
              <a:t> the</a:t>
            </a:r>
            <a:r>
              <a:rPr lang="en-US" dirty="0" smtClean="0"/>
              <a:t> </a:t>
            </a:r>
            <a:r>
              <a:rPr lang="en-US" dirty="0" smtClean="0"/>
              <a:t>telegraph</a:t>
            </a:r>
            <a:r>
              <a:rPr lang="en-US" baseline="0" dirty="0" smtClean="0"/>
              <a:t> </a:t>
            </a:r>
            <a:r>
              <a:rPr lang="en-US" baseline="0" dirty="0" smtClean="0"/>
              <a:t>will bring </a:t>
            </a:r>
            <a:r>
              <a:rPr lang="en-US" baseline="0" dirty="0" smtClean="0"/>
              <a:t>us a constant sense of “universal kinship”</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12</a:t>
            </a:fld>
            <a:endParaRPr lang="en-US"/>
          </a:p>
        </p:txBody>
      </p:sp>
    </p:spTree>
    <p:extLst>
      <p:ext uri="{BB962C8B-B14F-4D97-AF65-F5344CB8AC3E}">
        <p14:creationId xmlns:p14="http://schemas.microsoft.com/office/powerpoint/2010/main" val="200974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13</a:t>
            </a:fld>
            <a:endParaRPr lang="en-US"/>
          </a:p>
        </p:txBody>
      </p:sp>
    </p:spTree>
    <p:extLst>
      <p:ext uri="{BB962C8B-B14F-4D97-AF65-F5344CB8AC3E}">
        <p14:creationId xmlns:p14="http://schemas.microsoft.com/office/powerpoint/2010/main" val="329406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panaceas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14</a:t>
            </a:fld>
            <a:endParaRPr lang="en-US"/>
          </a:p>
        </p:txBody>
      </p:sp>
    </p:spTree>
    <p:extLst>
      <p:ext uri="{BB962C8B-B14F-4D97-AF65-F5344CB8AC3E}">
        <p14:creationId xmlns:p14="http://schemas.microsoft.com/office/powerpoint/2010/main" val="278253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 tone in this article</a:t>
            </a: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15</a:t>
            </a:fld>
            <a:endParaRPr lang="en-US"/>
          </a:p>
        </p:txBody>
      </p:sp>
    </p:spTree>
    <p:extLst>
      <p:ext uri="{BB962C8B-B14F-4D97-AF65-F5344CB8AC3E}">
        <p14:creationId xmlns:p14="http://schemas.microsoft.com/office/powerpoint/2010/main" val="3715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X?  What</a:t>
            </a:r>
            <a:r>
              <a:rPr lang="en-US" baseline="0" dirty="0" smtClean="0"/>
              <a:t> kinds of tools and aids can you imagine people of today or of prior generations.</a:t>
            </a:r>
          </a:p>
          <a:p>
            <a:r>
              <a:rPr lang="en-US" baseline="0" dirty="0" smtClean="0"/>
              <a:t>Calculator?</a:t>
            </a:r>
          </a:p>
          <a:p>
            <a:r>
              <a:rPr lang="en-US" baseline="0" dirty="0" smtClean="0"/>
              <a:t>Calendar? </a:t>
            </a:r>
            <a:r>
              <a:rPr lang="en-US" baseline="0" dirty="0" smtClean="0"/>
              <a:t>PDA?</a:t>
            </a: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16</a:t>
            </a:fld>
            <a:endParaRPr lang="en-US"/>
          </a:p>
        </p:txBody>
      </p:sp>
    </p:spTree>
    <p:extLst>
      <p:ext uri="{BB962C8B-B14F-4D97-AF65-F5344CB8AC3E}">
        <p14:creationId xmlns:p14="http://schemas.microsoft.com/office/powerpoint/2010/main" val="140686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X?</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17</a:t>
            </a:fld>
            <a:endParaRPr lang="en-US"/>
          </a:p>
        </p:txBody>
      </p:sp>
    </p:spTree>
    <p:extLst>
      <p:ext uri="{BB962C8B-B14F-4D97-AF65-F5344CB8AC3E}">
        <p14:creationId xmlns:p14="http://schemas.microsoft.com/office/powerpoint/2010/main" val="1406869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18</a:t>
            </a:fld>
            <a:endParaRPr lang="en-US"/>
          </a:p>
        </p:txBody>
      </p:sp>
    </p:spTree>
    <p:extLst>
      <p:ext uri="{BB962C8B-B14F-4D97-AF65-F5344CB8AC3E}">
        <p14:creationId xmlns:p14="http://schemas.microsoft.com/office/powerpoint/2010/main" val="84170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Zuckberg’s</a:t>
            </a:r>
            <a:r>
              <a:rPr lang="en-US" baseline="0" dirty="0" smtClean="0"/>
              <a:t> normative stance about how we “should” be vs. the weight of social research that suggests we do not present one face, one identity.  Opportunities to tweak the social network format </a:t>
            </a: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70200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158184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389335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6</a:t>
            </a:fld>
            <a:endParaRPr lang="en-US"/>
          </a:p>
        </p:txBody>
      </p:sp>
    </p:spTree>
    <p:extLst>
      <p:ext uri="{BB962C8B-B14F-4D97-AF65-F5344CB8AC3E}">
        <p14:creationId xmlns:p14="http://schemas.microsoft.com/office/powerpoint/2010/main" val="285719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340878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340878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What is there to learn from the history, especially that period just after the introduction of a now commonplace technology</a:t>
            </a:r>
            <a:r>
              <a:rPr lang="en-US" sz="1200" dirty="0" smtClean="0"/>
              <a:t>?</a:t>
            </a:r>
            <a:endParaRPr lang="en-US"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140686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1/25/12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1/25/12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1/25/12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1/25/12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3</a:t>
            </a:r>
            <a:endParaRPr lang="en-US" dirty="0"/>
          </a:p>
        </p:txBody>
      </p:sp>
      <p:sp>
        <p:nvSpPr>
          <p:cNvPr id="3" name="Subtitle 2"/>
          <p:cNvSpPr>
            <a:spLocks noGrp="1"/>
          </p:cNvSpPr>
          <p:nvPr>
            <p:ph type="subTitle" idx="1"/>
          </p:nvPr>
        </p:nvSpPr>
        <p:spPr>
          <a:xfrm>
            <a:off x="685800" y="3505200"/>
            <a:ext cx="7848600" cy="1752600"/>
          </a:xfrm>
        </p:spPr>
        <p:txBody>
          <a:bodyPr/>
          <a:lstStyle/>
          <a:p>
            <a:r>
              <a:rPr lang="en-US" dirty="0" smtClean="0"/>
              <a:t>Technological Determinism (and critiques of), </a:t>
            </a:r>
            <a:r>
              <a:rPr lang="en-US" dirty="0"/>
              <a:t>The history of the telephone in </a:t>
            </a:r>
            <a:r>
              <a:rPr lang="en-US" dirty="0" smtClean="0"/>
              <a:t>America</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4294967295"/>
          </p:nvPr>
        </p:nvSpPr>
        <p:spPr bwMode="auto">
          <a:xfrm>
            <a:off x="304800" y="6248400"/>
            <a:ext cx="57261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l"/>
            <a:fld id="{39A3B31B-9B80-8D4E-8C41-73BB71A121E1}" type="slidenum">
              <a:rPr lang="en-US" b="0">
                <a:solidFill>
                  <a:schemeClr val="tx2"/>
                </a:solidFill>
              </a:rPr>
              <a:pPr algn="l"/>
              <a:t>10</a:t>
            </a:fld>
            <a:endParaRPr lang="en-US" b="0">
              <a:solidFill>
                <a:schemeClr val="tx2"/>
              </a:solidFill>
            </a:endParaRPr>
          </a:p>
        </p:txBody>
      </p:sp>
      <p:sp>
        <p:nvSpPr>
          <p:cNvPr id="19459" name="Rectangle 3"/>
          <p:cNvSpPr>
            <a:spLocks noGrp="1" noChangeArrowheads="1"/>
          </p:cNvSpPr>
          <p:nvPr>
            <p:ph type="body" idx="4294967295"/>
          </p:nvPr>
        </p:nvSpPr>
        <p:spPr>
          <a:xfrm>
            <a:off x="609600" y="4054955"/>
            <a:ext cx="8229600" cy="2305646"/>
          </a:xfrm>
        </p:spPr>
        <p:txBody>
          <a:bodyPr/>
          <a:lstStyle/>
          <a:p>
            <a:endParaRPr lang="en-US" b="1" dirty="0">
              <a:latin typeface="Tw Cen MT" charset="0"/>
            </a:endParaRPr>
          </a:p>
          <a:p>
            <a:pPr>
              <a:buFont typeface="Wingdings" charset="0"/>
              <a:buNone/>
            </a:pPr>
            <a:r>
              <a:rPr lang="en-US" b="1" dirty="0">
                <a:latin typeface="Tw Cen MT" charset="0"/>
              </a:rPr>
              <a:t>   </a:t>
            </a:r>
            <a:r>
              <a:rPr lang="ja-JP" altLang="en-US" b="1" dirty="0">
                <a:latin typeface="Tw Cen MT" charset="0"/>
              </a:rPr>
              <a:t>“</a:t>
            </a:r>
            <a:r>
              <a:rPr lang="en-US" b="1" dirty="0">
                <a:latin typeface="Tw Cen MT" charset="0"/>
              </a:rPr>
              <a:t>This </a:t>
            </a:r>
            <a:r>
              <a:rPr lang="ja-JP" altLang="en-US" b="1" dirty="0">
                <a:latin typeface="Tw Cen MT" charset="0"/>
              </a:rPr>
              <a:t>‘</a:t>
            </a:r>
            <a:r>
              <a:rPr lang="en-US" b="1" dirty="0">
                <a:latin typeface="Tw Cen MT" charset="0"/>
              </a:rPr>
              <a:t>telephone</a:t>
            </a:r>
            <a:r>
              <a:rPr lang="ja-JP" altLang="en-US" b="1" dirty="0">
                <a:latin typeface="Tw Cen MT" charset="0"/>
              </a:rPr>
              <a:t>’</a:t>
            </a:r>
            <a:r>
              <a:rPr lang="en-US" b="1" dirty="0">
                <a:latin typeface="Tw Cen MT" charset="0"/>
              </a:rPr>
              <a:t> has too many shortcomings to be seriously considered as a means of communication. The device is inherently of no value to us.</a:t>
            </a:r>
            <a:r>
              <a:rPr lang="ja-JP" altLang="en-US" b="1" dirty="0">
                <a:latin typeface="Tw Cen MT" charset="0"/>
              </a:rPr>
              <a:t>”</a:t>
            </a:r>
            <a:r>
              <a:rPr lang="en-US" b="1" dirty="0">
                <a:latin typeface="Tw Cen MT" charset="0"/>
              </a:rPr>
              <a:t> </a:t>
            </a:r>
            <a:r>
              <a:rPr lang="en-US" dirty="0">
                <a:latin typeface="Tw Cen MT" charset="0"/>
              </a:rPr>
              <a:t>– </a:t>
            </a:r>
            <a:r>
              <a:rPr lang="en-US" i="1" dirty="0">
                <a:latin typeface="Tw Cen MT" charset="0"/>
              </a:rPr>
              <a:t>Western Union, internal memo, 1876</a:t>
            </a:r>
            <a:r>
              <a:rPr lang="en-US" dirty="0">
                <a:latin typeface="Tw Cen MT" charset="0"/>
              </a:rPr>
              <a:t> </a:t>
            </a:r>
          </a:p>
        </p:txBody>
      </p:sp>
      <p:pic>
        <p:nvPicPr>
          <p:cNvPr id="19460" name="Picture 4" descr="Bells_first_telephone"/>
          <p:cNvPicPr>
            <a:picLocks noChangeAspect="1" noChangeArrowheads="1"/>
          </p:cNvPicPr>
          <p:nvPr/>
        </p:nvPicPr>
        <p:blipFill>
          <a:blip r:embed="rId3"/>
          <a:srcRect/>
          <a:stretch>
            <a:fillRect/>
          </a:stretch>
        </p:blipFill>
        <p:spPr bwMode="auto">
          <a:xfrm>
            <a:off x="3200400" y="1540355"/>
            <a:ext cx="2765425" cy="25146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Inevitability, Uncertainty</a:t>
            </a:r>
            <a:endParaRPr lang="en-US" dirty="0"/>
          </a:p>
        </p:txBody>
      </p:sp>
    </p:spTree>
    <p:extLst>
      <p:ext uri="{BB962C8B-B14F-4D97-AF65-F5344CB8AC3E}">
        <p14:creationId xmlns:p14="http://schemas.microsoft.com/office/powerpoint/2010/main" val="38106911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4294967295"/>
          </p:nvPr>
        </p:nvSpPr>
        <p:spPr bwMode="auto">
          <a:xfrm>
            <a:off x="304800" y="6248400"/>
            <a:ext cx="57261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l"/>
            <a:fld id="{39A3B31B-9B80-8D4E-8C41-73BB71A121E1}" type="slidenum">
              <a:rPr lang="en-US" b="0">
                <a:solidFill>
                  <a:schemeClr val="tx2"/>
                </a:solidFill>
              </a:rPr>
              <a:pPr algn="l"/>
              <a:t>11</a:t>
            </a:fld>
            <a:endParaRPr lang="en-US" b="0">
              <a:solidFill>
                <a:schemeClr val="tx2"/>
              </a:solidFill>
            </a:endParaRPr>
          </a:p>
        </p:txBody>
      </p:sp>
      <p:sp>
        <p:nvSpPr>
          <p:cNvPr id="5" name="Title 1"/>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Promise and Threat</a:t>
            </a:r>
            <a:endParaRPr lang="en-US" dirty="0"/>
          </a:p>
        </p:txBody>
      </p:sp>
      <p:pic>
        <p:nvPicPr>
          <p:cNvPr id="2" name="Picture 1"/>
          <p:cNvPicPr>
            <a:picLocks noChangeAspect="1"/>
          </p:cNvPicPr>
          <p:nvPr/>
        </p:nvPicPr>
        <p:blipFill>
          <a:blip r:embed="rId3"/>
          <a:stretch>
            <a:fillRect/>
          </a:stretch>
        </p:blipFill>
        <p:spPr>
          <a:xfrm>
            <a:off x="708313" y="1524000"/>
            <a:ext cx="2532955" cy="3824762"/>
          </a:xfrm>
          <a:prstGeom prst="rect">
            <a:avLst/>
          </a:prstGeom>
        </p:spPr>
      </p:pic>
      <p:pic>
        <p:nvPicPr>
          <p:cNvPr id="3" name="Picture 2"/>
          <p:cNvPicPr>
            <a:picLocks noChangeAspect="1"/>
          </p:cNvPicPr>
          <p:nvPr/>
        </p:nvPicPr>
        <p:blipFill>
          <a:blip r:embed="rId4"/>
          <a:stretch>
            <a:fillRect/>
          </a:stretch>
        </p:blipFill>
        <p:spPr>
          <a:xfrm>
            <a:off x="3241268" y="1524000"/>
            <a:ext cx="2618670" cy="4085328"/>
          </a:xfrm>
          <a:prstGeom prst="rect">
            <a:avLst/>
          </a:prstGeom>
        </p:spPr>
      </p:pic>
      <p:pic>
        <p:nvPicPr>
          <p:cNvPr id="4" name="Picture 3"/>
          <p:cNvPicPr>
            <a:picLocks noChangeAspect="1"/>
          </p:cNvPicPr>
          <p:nvPr/>
        </p:nvPicPr>
        <p:blipFill>
          <a:blip r:embed="rId5"/>
          <a:stretch>
            <a:fillRect/>
          </a:stretch>
        </p:blipFill>
        <p:spPr>
          <a:xfrm>
            <a:off x="5859938" y="1536751"/>
            <a:ext cx="2655887" cy="4018473"/>
          </a:xfrm>
          <a:prstGeom prst="rect">
            <a:avLst/>
          </a:prstGeom>
        </p:spPr>
      </p:pic>
    </p:spTree>
    <p:extLst>
      <p:ext uri="{BB962C8B-B14F-4D97-AF65-F5344CB8AC3E}">
        <p14:creationId xmlns:p14="http://schemas.microsoft.com/office/powerpoint/2010/main" val="35470521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4294967295"/>
          </p:nvPr>
        </p:nvSpPr>
        <p:spPr bwMode="auto">
          <a:xfrm>
            <a:off x="304800" y="6248400"/>
            <a:ext cx="57261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l"/>
            <a:fld id="{39A3B31B-9B80-8D4E-8C41-73BB71A121E1}" type="slidenum">
              <a:rPr lang="en-US" b="0">
                <a:solidFill>
                  <a:schemeClr val="tx2"/>
                </a:solidFill>
              </a:rPr>
              <a:pPr algn="l"/>
              <a:t>12</a:t>
            </a:fld>
            <a:endParaRPr lang="en-US" b="0">
              <a:solidFill>
                <a:schemeClr val="tx2"/>
              </a:solidFill>
            </a:endParaRPr>
          </a:p>
        </p:txBody>
      </p:sp>
      <p:sp>
        <p:nvSpPr>
          <p:cNvPr id="5" name="Title 1"/>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Promise and Threat</a:t>
            </a:r>
            <a:endParaRPr lang="en-US" dirty="0"/>
          </a:p>
        </p:txBody>
      </p:sp>
      <p:sp>
        <p:nvSpPr>
          <p:cNvPr id="8" name="TextBox 7"/>
          <p:cNvSpPr txBox="1"/>
          <p:nvPr/>
        </p:nvSpPr>
        <p:spPr>
          <a:xfrm>
            <a:off x="537341" y="1463470"/>
            <a:ext cx="7978483" cy="4524315"/>
          </a:xfrm>
          <a:prstGeom prst="rect">
            <a:avLst/>
          </a:prstGeom>
          <a:solidFill>
            <a:schemeClr val="bg1">
              <a:alpha val="72000"/>
            </a:schemeClr>
          </a:solidFill>
        </p:spPr>
        <p:txBody>
          <a:bodyPr wrap="square" rtlCol="0">
            <a:spAutoFit/>
          </a:bodyPr>
          <a:lstStyle/>
          <a:p>
            <a:r>
              <a:rPr lang="en-US" sz="2400" b="1" dirty="0" smtClean="0"/>
              <a:t>On the telegraph and its use after the assassination of President James Garfield: “</a:t>
            </a:r>
            <a:r>
              <a:rPr lang="en-US" sz="2400" dirty="0" smtClean="0"/>
              <a:t>It was the touch of the telegraph key…that welded human sympathy and made possible its manifestation in a common, universal, simultaneous heart throb…the nations stand in sympathetic mourning: a spectacle unequalled in history…indicative of a day when </a:t>
            </a:r>
            <a:r>
              <a:rPr lang="en-US" sz="2400" b="1" dirty="0" smtClean="0"/>
              <a:t>science shall have so blended, interwoven, and unified human thoughts and interests that the feeling of universal kinship shall be…constant and controlling.</a:t>
            </a:r>
            <a:r>
              <a:rPr lang="en-US" sz="2400" dirty="0" smtClean="0"/>
              <a:t>”</a:t>
            </a:r>
          </a:p>
          <a:p>
            <a:endParaRPr lang="en-US" sz="2400" dirty="0"/>
          </a:p>
          <a:p>
            <a:r>
              <a:rPr lang="en-US" sz="2400" b="1" dirty="0" smtClean="0"/>
              <a:t>- 1881, </a:t>
            </a:r>
            <a:r>
              <a:rPr lang="en-US" sz="2400" b="1" i="1" dirty="0" smtClean="0"/>
              <a:t>Scientific American</a:t>
            </a:r>
            <a:endParaRPr lang="en-US" sz="2400" b="1" dirty="0" smtClean="0"/>
          </a:p>
        </p:txBody>
      </p:sp>
    </p:spTree>
    <p:extLst>
      <p:ext uri="{BB962C8B-B14F-4D97-AF65-F5344CB8AC3E}">
        <p14:creationId xmlns:p14="http://schemas.microsoft.com/office/powerpoint/2010/main" val="23575680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the Technology</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"Children in the public schools will </a:t>
            </a:r>
            <a:r>
              <a:rPr lang="en-US" sz="3600" dirty="0" smtClean="0"/>
              <a:t>be taught </a:t>
            </a:r>
            <a:r>
              <a:rPr lang="en-US" sz="3600" dirty="0"/>
              <a:t>practically everything by </a:t>
            </a:r>
            <a:r>
              <a:rPr lang="en-US" sz="3600" b="1" dirty="0" smtClean="0">
                <a:solidFill>
                  <a:srgbClr val="0000FF"/>
                </a:solidFill>
              </a:rPr>
              <a:t>X</a:t>
            </a:r>
            <a:r>
              <a:rPr lang="en-US" sz="3600" dirty="0" smtClean="0"/>
              <a:t>. </a:t>
            </a:r>
            <a:r>
              <a:rPr lang="en-US" sz="3600" dirty="0"/>
              <a:t>Certainly they will never </a:t>
            </a:r>
            <a:r>
              <a:rPr lang="en-US" sz="3600" dirty="0" smtClean="0"/>
              <a:t>be obliged </a:t>
            </a:r>
            <a:r>
              <a:rPr lang="en-US" sz="3600" dirty="0"/>
              <a:t>to </a:t>
            </a:r>
            <a:r>
              <a:rPr lang="en-US" sz="3600" i="1" dirty="0"/>
              <a:t>read</a:t>
            </a:r>
            <a:r>
              <a:rPr lang="en-US" sz="3600" dirty="0"/>
              <a:t> history again</a:t>
            </a:r>
            <a:r>
              <a:rPr lang="en-US" sz="3600" dirty="0" smtClean="0"/>
              <a:t>.”</a:t>
            </a:r>
            <a:endParaRPr lang="en-US" sz="3600" dirty="0"/>
          </a:p>
        </p:txBody>
      </p:sp>
    </p:spTree>
    <p:extLst>
      <p:ext uri="{BB962C8B-B14F-4D97-AF65-F5344CB8AC3E}">
        <p14:creationId xmlns:p14="http://schemas.microsoft.com/office/powerpoint/2010/main" val="18904248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the Technology</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"Children in the public schools will </a:t>
            </a:r>
            <a:r>
              <a:rPr lang="en-US" sz="3600" dirty="0" smtClean="0"/>
              <a:t>be taught </a:t>
            </a:r>
            <a:r>
              <a:rPr lang="en-US" sz="3600" dirty="0"/>
              <a:t>practically everything by </a:t>
            </a:r>
            <a:r>
              <a:rPr lang="en-US" sz="3600" b="1" dirty="0" smtClean="0">
                <a:solidFill>
                  <a:srgbClr val="0000FF"/>
                </a:solidFill>
              </a:rPr>
              <a:t>moving pictures</a:t>
            </a:r>
            <a:r>
              <a:rPr lang="en-US" sz="3600" dirty="0"/>
              <a:t>. Certainly they will never </a:t>
            </a:r>
            <a:r>
              <a:rPr lang="en-US" sz="3600" dirty="0" smtClean="0"/>
              <a:t>be obliged </a:t>
            </a:r>
            <a:r>
              <a:rPr lang="en-US" sz="3600" dirty="0"/>
              <a:t>to read history again</a:t>
            </a:r>
            <a:r>
              <a:rPr lang="en-US" sz="3600" dirty="0" smtClean="0"/>
              <a:t>.” </a:t>
            </a:r>
            <a:r>
              <a:rPr lang="en-US" sz="3600" b="1" dirty="0" smtClean="0"/>
              <a:t>- </a:t>
            </a:r>
            <a:r>
              <a:rPr lang="en-US" sz="3600" b="1" dirty="0" smtClean="0">
                <a:solidFill>
                  <a:srgbClr val="0000FF"/>
                </a:solidFill>
              </a:rPr>
              <a:t>D.W</a:t>
            </a:r>
            <a:r>
              <a:rPr lang="en-US" sz="3600" b="1" dirty="0">
                <a:solidFill>
                  <a:srgbClr val="0000FF"/>
                </a:solidFill>
              </a:rPr>
              <a:t>. Griffith</a:t>
            </a:r>
          </a:p>
        </p:txBody>
      </p:sp>
    </p:spTree>
    <p:extLst>
      <p:ext uri="{BB962C8B-B14F-4D97-AF65-F5344CB8AC3E}">
        <p14:creationId xmlns:p14="http://schemas.microsoft.com/office/powerpoint/2010/main" val="33645854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99" t="9827"/>
          <a:stretch/>
        </p:blipFill>
        <p:spPr>
          <a:xfrm>
            <a:off x="-22676" y="997935"/>
            <a:ext cx="9144000" cy="4668449"/>
          </a:xfrm>
          <a:prstGeom prst="rect">
            <a:avLst/>
          </a:prstGeom>
        </p:spPr>
      </p:pic>
    </p:spTree>
    <p:extLst>
      <p:ext uri="{BB962C8B-B14F-4D97-AF65-F5344CB8AC3E}">
        <p14:creationId xmlns:p14="http://schemas.microsoft.com/office/powerpoint/2010/main" val="26098241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 the Technology</a:t>
            </a:r>
          </a:p>
        </p:txBody>
      </p:sp>
      <p:sp>
        <p:nvSpPr>
          <p:cNvPr id="3" name="Content Placeholder 2"/>
          <p:cNvSpPr>
            <a:spLocks noGrp="1"/>
          </p:cNvSpPr>
          <p:nvPr>
            <p:ph idx="1"/>
          </p:nvPr>
        </p:nvSpPr>
        <p:spPr/>
        <p:txBody>
          <a:bodyPr>
            <a:normAutofit/>
          </a:bodyPr>
          <a:lstStyle/>
          <a:p>
            <a:pPr marL="0" indent="0">
              <a:buNone/>
            </a:pPr>
            <a:r>
              <a:rPr lang="en-US" sz="3600" dirty="0"/>
              <a:t>"Those who acquire </a:t>
            </a:r>
            <a:r>
              <a:rPr lang="en-US" sz="3600" dirty="0" smtClean="0">
                <a:solidFill>
                  <a:srgbClr val="0000FF"/>
                </a:solidFill>
              </a:rPr>
              <a:t>X</a:t>
            </a:r>
            <a:r>
              <a:rPr lang="en-US" sz="3600" dirty="0" smtClean="0"/>
              <a:t> will </a:t>
            </a:r>
            <a:r>
              <a:rPr lang="en-US" sz="3600" dirty="0"/>
              <a:t>cease </a:t>
            </a:r>
            <a:r>
              <a:rPr lang="en-US" sz="3600" dirty="0" smtClean="0"/>
              <a:t>to exercise </a:t>
            </a:r>
            <a:r>
              <a:rPr lang="en-US" sz="3600" dirty="0"/>
              <a:t>their memory and become forgetful</a:t>
            </a:r>
            <a:r>
              <a:rPr lang="en-US" sz="3600" dirty="0" smtClean="0"/>
              <a:t>; they </a:t>
            </a:r>
            <a:r>
              <a:rPr lang="en-US" sz="3600" dirty="0"/>
              <a:t>will rely on </a:t>
            </a:r>
            <a:r>
              <a:rPr lang="en-US" sz="3600" dirty="0" smtClean="0">
                <a:solidFill>
                  <a:srgbClr val="0000FF"/>
                </a:solidFill>
              </a:rPr>
              <a:t>X</a:t>
            </a:r>
            <a:r>
              <a:rPr lang="en-US" sz="3600" dirty="0" smtClean="0"/>
              <a:t> </a:t>
            </a:r>
            <a:r>
              <a:rPr lang="en-US" sz="3600" dirty="0"/>
              <a:t>to bring things </a:t>
            </a:r>
            <a:r>
              <a:rPr lang="en-US" sz="3600" dirty="0" smtClean="0"/>
              <a:t>to their </a:t>
            </a:r>
            <a:r>
              <a:rPr lang="en-US" sz="3600" dirty="0"/>
              <a:t>remembrance by external signs </a:t>
            </a:r>
            <a:r>
              <a:rPr lang="en-US" sz="3600" dirty="0" smtClean="0"/>
              <a:t>instead of </a:t>
            </a:r>
            <a:r>
              <a:rPr lang="en-US" sz="3600" dirty="0"/>
              <a:t>on their own internal resources</a:t>
            </a:r>
            <a:r>
              <a:rPr lang="en-US" sz="3600" dirty="0" smtClean="0"/>
              <a:t>.”</a:t>
            </a:r>
            <a:endParaRPr lang="en-US" sz="3600" dirty="0"/>
          </a:p>
        </p:txBody>
      </p:sp>
    </p:spTree>
    <p:extLst>
      <p:ext uri="{BB962C8B-B14F-4D97-AF65-F5344CB8AC3E}">
        <p14:creationId xmlns:p14="http://schemas.microsoft.com/office/powerpoint/2010/main" val="41363817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 the Technology</a:t>
            </a:r>
          </a:p>
        </p:txBody>
      </p:sp>
      <p:sp>
        <p:nvSpPr>
          <p:cNvPr id="3" name="Content Placeholder 2"/>
          <p:cNvSpPr>
            <a:spLocks noGrp="1"/>
          </p:cNvSpPr>
          <p:nvPr>
            <p:ph idx="1"/>
          </p:nvPr>
        </p:nvSpPr>
        <p:spPr/>
        <p:txBody>
          <a:bodyPr>
            <a:normAutofit/>
          </a:bodyPr>
          <a:lstStyle/>
          <a:p>
            <a:pPr marL="0" indent="0">
              <a:buNone/>
            </a:pPr>
            <a:r>
              <a:rPr lang="en-US" sz="3600" dirty="0"/>
              <a:t>"Those who acquire </a:t>
            </a:r>
            <a:r>
              <a:rPr lang="en-US" sz="3600" dirty="0" smtClean="0">
                <a:solidFill>
                  <a:srgbClr val="0000FF"/>
                </a:solidFill>
              </a:rPr>
              <a:t>writing</a:t>
            </a:r>
            <a:r>
              <a:rPr lang="en-US" sz="3600" dirty="0" smtClean="0"/>
              <a:t> will </a:t>
            </a:r>
            <a:r>
              <a:rPr lang="en-US" sz="3600" dirty="0"/>
              <a:t>cease </a:t>
            </a:r>
            <a:r>
              <a:rPr lang="en-US" sz="3600" dirty="0" smtClean="0"/>
              <a:t>to exercise </a:t>
            </a:r>
            <a:r>
              <a:rPr lang="en-US" sz="3600" dirty="0"/>
              <a:t>their memory and become forgetful</a:t>
            </a:r>
            <a:r>
              <a:rPr lang="en-US" sz="3600" dirty="0" smtClean="0"/>
              <a:t>; they </a:t>
            </a:r>
            <a:r>
              <a:rPr lang="en-US" sz="3600" dirty="0"/>
              <a:t>will rely on </a:t>
            </a:r>
            <a:r>
              <a:rPr lang="en-US" sz="3600" dirty="0" smtClean="0">
                <a:solidFill>
                  <a:srgbClr val="0000FF"/>
                </a:solidFill>
              </a:rPr>
              <a:t>writing</a:t>
            </a:r>
            <a:r>
              <a:rPr lang="en-US" sz="3600" dirty="0" smtClean="0"/>
              <a:t> </a:t>
            </a:r>
            <a:r>
              <a:rPr lang="en-US" sz="3600" dirty="0"/>
              <a:t>to bring things </a:t>
            </a:r>
            <a:r>
              <a:rPr lang="en-US" sz="3600" dirty="0" smtClean="0"/>
              <a:t>to their </a:t>
            </a:r>
            <a:r>
              <a:rPr lang="en-US" sz="3600" dirty="0"/>
              <a:t>remembrance by external signs </a:t>
            </a:r>
            <a:r>
              <a:rPr lang="en-US" sz="3600" dirty="0" smtClean="0"/>
              <a:t>instead of </a:t>
            </a:r>
            <a:r>
              <a:rPr lang="en-US" sz="3600" dirty="0"/>
              <a:t>on their own internal resources</a:t>
            </a:r>
            <a:r>
              <a:rPr lang="en-US" sz="3600" dirty="0" smtClean="0"/>
              <a:t>.” </a:t>
            </a:r>
          </a:p>
          <a:p>
            <a:pPr marL="0" indent="0">
              <a:buNone/>
            </a:pPr>
            <a:r>
              <a:rPr lang="en-US" sz="3600" dirty="0" smtClean="0">
                <a:solidFill>
                  <a:srgbClr val="0000FF"/>
                </a:solidFill>
              </a:rPr>
              <a:t>- Plato</a:t>
            </a:r>
            <a:r>
              <a:rPr lang="en-US" sz="3600" dirty="0">
                <a:solidFill>
                  <a:srgbClr val="0000FF"/>
                </a:solidFill>
              </a:rPr>
              <a:t>, Phaedrus, c. 370 </a:t>
            </a:r>
            <a:r>
              <a:rPr lang="en-US" sz="3600" dirty="0" err="1">
                <a:solidFill>
                  <a:srgbClr val="0000FF"/>
                </a:solidFill>
              </a:rPr>
              <a:t>bc</a:t>
            </a:r>
            <a:endParaRPr lang="en-US" sz="3600" dirty="0">
              <a:solidFill>
                <a:srgbClr val="0000FF"/>
              </a:solidFill>
            </a:endParaRPr>
          </a:p>
        </p:txBody>
      </p:sp>
    </p:spTree>
    <p:extLst>
      <p:ext uri="{BB962C8B-B14F-4D97-AF65-F5344CB8AC3E}">
        <p14:creationId xmlns:p14="http://schemas.microsoft.com/office/powerpoint/2010/main" val="1012117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6418" y="605148"/>
            <a:ext cx="4288684" cy="5718245"/>
          </a:xfrm>
          <a:prstGeom prst="rect">
            <a:avLst/>
          </a:prstGeom>
        </p:spPr>
      </p:pic>
      <p:sp>
        <p:nvSpPr>
          <p:cNvPr id="8" name="Title 1"/>
          <p:cNvSpPr>
            <a:spLocks noGrp="1"/>
          </p:cNvSpPr>
          <p:nvPr>
            <p:ph type="title"/>
          </p:nvPr>
        </p:nvSpPr>
        <p:spPr>
          <a:xfrm>
            <a:off x="4812193" y="1270226"/>
            <a:ext cx="3843070" cy="4886102"/>
          </a:xfrm>
        </p:spPr>
        <p:txBody>
          <a:bodyPr anchor="t">
            <a:normAutofit/>
          </a:bodyPr>
          <a:lstStyle/>
          <a:p>
            <a:r>
              <a:rPr lang="en-US" sz="2800" dirty="0" smtClean="0"/>
              <a:t>What questions for further investigation can you extract from this graph?</a:t>
            </a:r>
            <a:br>
              <a:rPr lang="en-US" sz="2800" dirty="0" smtClean="0"/>
            </a:br>
            <a:r>
              <a:rPr lang="en-US" sz="2800" dirty="0" smtClean="0"/>
              <a:t/>
            </a:r>
            <a:br>
              <a:rPr lang="en-US" sz="2800" dirty="0" smtClean="0"/>
            </a:br>
            <a:r>
              <a:rPr lang="en-US" sz="2800" dirty="0" smtClean="0"/>
              <a:t>Support or call into question a technological determinist view?</a:t>
            </a:r>
            <a:endParaRPr lang="en-US" sz="2800" dirty="0"/>
          </a:p>
        </p:txBody>
      </p:sp>
    </p:spTree>
    <p:extLst>
      <p:ext uri="{BB962C8B-B14F-4D97-AF65-F5344CB8AC3E}">
        <p14:creationId xmlns:p14="http://schemas.microsoft.com/office/powerpoint/2010/main" val="24410014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097929"/>
            <a:ext cx="3931920" cy="2813503"/>
          </a:xfrm>
        </p:spPr>
        <p:txBody>
          <a:bodyPr>
            <a:normAutofit/>
          </a:bodyPr>
          <a:lstStyle/>
          <a:p>
            <a:pPr marL="0" indent="0">
              <a:buNone/>
            </a:pPr>
            <a:r>
              <a:rPr lang="en-US" dirty="0"/>
              <a:t>“Having two identities for yourself is an example of a lack of integrity” – Mark </a:t>
            </a:r>
            <a:r>
              <a:rPr lang="en-US" dirty="0" err="1" smtClean="0"/>
              <a:t>Zuckerberg</a:t>
            </a:r>
            <a:endParaRPr lang="en-US" dirty="0"/>
          </a:p>
        </p:txBody>
      </p:sp>
      <p:sp>
        <p:nvSpPr>
          <p:cNvPr id="6" name="Content Placeholder 5"/>
          <p:cNvSpPr>
            <a:spLocks noGrp="1"/>
          </p:cNvSpPr>
          <p:nvPr>
            <p:ph sz="quarter" idx="4"/>
          </p:nvPr>
        </p:nvSpPr>
        <p:spPr>
          <a:xfrm>
            <a:off x="4754880" y="3073502"/>
            <a:ext cx="3931920" cy="3951288"/>
          </a:xfrm>
        </p:spPr>
        <p:txBody>
          <a:bodyPr>
            <a:normAutofit fontScale="85000" lnSpcReduction="20000"/>
          </a:bodyPr>
          <a:lstStyle/>
          <a:p>
            <a:pPr marL="0" indent="0">
              <a:buNone/>
            </a:pPr>
            <a:r>
              <a:rPr lang="en-US" dirty="0" smtClean="0"/>
              <a:t>“</a:t>
            </a:r>
            <a:r>
              <a:rPr lang="en-US" dirty="0"/>
              <a:t>people have very nuanced behavior concerning how and with whom they wish to share information.  People are concerned about whether to release this piece of information to that person at this time, and they have very complex understanding of people’s views of themselves, the current situation, and the effects of disclosure.”</a:t>
            </a:r>
          </a:p>
          <a:p>
            <a:pPr marL="0" indent="0">
              <a:buNone/>
            </a:pPr>
            <a:r>
              <a:rPr lang="en-US" dirty="0"/>
              <a:t> – Mark Ackerman (citing Erving </a:t>
            </a:r>
            <a:r>
              <a:rPr lang="en-US" dirty="0" err="1"/>
              <a:t>Goffman</a:t>
            </a:r>
            <a:r>
              <a:rPr lang="en-US" dirty="0"/>
              <a:t>)</a:t>
            </a:r>
          </a:p>
          <a:p>
            <a:endParaRPr lang="en-US" dirty="0"/>
          </a:p>
        </p:txBody>
      </p:sp>
      <p:pic>
        <p:nvPicPr>
          <p:cNvPr id="8" name="Picture 7"/>
          <p:cNvPicPr>
            <a:picLocks noChangeAspect="1"/>
          </p:cNvPicPr>
          <p:nvPr/>
        </p:nvPicPr>
        <p:blipFill>
          <a:blip r:embed="rId3"/>
          <a:stretch>
            <a:fillRect/>
          </a:stretch>
        </p:blipFill>
        <p:spPr>
          <a:xfrm>
            <a:off x="579325" y="5387883"/>
            <a:ext cx="2038498" cy="575847"/>
          </a:xfrm>
          <a:prstGeom prst="rect">
            <a:avLst/>
          </a:prstGeom>
        </p:spPr>
      </p:pic>
      <p:pic>
        <p:nvPicPr>
          <p:cNvPr id="9" name="Picture 8"/>
          <p:cNvPicPr>
            <a:picLocks noChangeAspect="1"/>
          </p:cNvPicPr>
          <p:nvPr/>
        </p:nvPicPr>
        <p:blipFill>
          <a:blip r:embed="rId4"/>
          <a:stretch>
            <a:fillRect/>
          </a:stretch>
        </p:blipFill>
        <p:spPr>
          <a:xfrm>
            <a:off x="3062230" y="4990119"/>
            <a:ext cx="1326890" cy="1442317"/>
          </a:xfrm>
          <a:prstGeom prst="rect">
            <a:avLst/>
          </a:prstGeom>
        </p:spPr>
      </p:pic>
      <p:sp>
        <p:nvSpPr>
          <p:cNvPr id="10" name="Title 1"/>
          <p:cNvSpPr>
            <a:spLocks noGrp="1"/>
          </p:cNvSpPr>
          <p:nvPr>
            <p:ph type="title"/>
          </p:nvPr>
        </p:nvSpPr>
        <p:spPr>
          <a:xfrm>
            <a:off x="457200" y="533400"/>
            <a:ext cx="8229600" cy="990600"/>
          </a:xfrm>
        </p:spPr>
        <p:txBody>
          <a:bodyPr/>
          <a:lstStyle/>
          <a:p>
            <a:r>
              <a:rPr lang="en-US" dirty="0" smtClean="0"/>
              <a:t>From Thursday</a:t>
            </a:r>
            <a:endParaRPr lang="en-US" dirty="0"/>
          </a:p>
        </p:txBody>
      </p:sp>
      <p:sp>
        <p:nvSpPr>
          <p:cNvPr id="11" name="Content Placeholder 2"/>
          <p:cNvSpPr txBox="1">
            <a:spLocks/>
          </p:cNvSpPr>
          <p:nvPr/>
        </p:nvSpPr>
        <p:spPr>
          <a:xfrm>
            <a:off x="481625" y="1515920"/>
            <a:ext cx="8229600" cy="1342088"/>
          </a:xfrm>
          <a:prstGeom prst="rect">
            <a:avLst/>
          </a:prstGeom>
          <a:solidFill>
            <a:schemeClr val="bg1"/>
          </a:solidFill>
          <a:ln w="44450" cap="flat" cmpd="sng" algn="ctr">
            <a:noFill/>
            <a:prstDash val="solid"/>
          </a:ln>
          <a:effectLst/>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algn="l"/>
            <a:r>
              <a:rPr lang="en-US" sz="2400" b="1" dirty="0" smtClean="0">
                <a:solidFill>
                  <a:schemeClr val="tx1"/>
                </a:solidFill>
              </a:rPr>
              <a:t>The responsibility and power of design/building</a:t>
            </a:r>
            <a:br>
              <a:rPr lang="en-US" sz="2400" b="1" dirty="0" smtClean="0">
                <a:solidFill>
                  <a:schemeClr val="tx1"/>
                </a:solidFill>
              </a:rPr>
            </a:b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That many of our most popular social media tools are not especially in line with insights from social research</a:t>
            </a:r>
            <a:endParaRPr lang="en-US" sz="2400" dirty="0" smtClean="0"/>
          </a:p>
        </p:txBody>
      </p:sp>
    </p:spTree>
    <p:extLst>
      <p:ext uri="{BB962C8B-B14F-4D97-AF65-F5344CB8AC3E}">
        <p14:creationId xmlns:p14="http://schemas.microsoft.com/office/powerpoint/2010/main" val="120974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34227" y="3942723"/>
            <a:ext cx="4110414" cy="2400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Technological Determinism</a:t>
            </a:r>
            <a:endParaRPr lang="en-US" dirty="0"/>
          </a:p>
        </p:txBody>
      </p:sp>
      <p:sp>
        <p:nvSpPr>
          <p:cNvPr id="3" name="Content Placeholder 2"/>
          <p:cNvSpPr>
            <a:spLocks noGrp="1"/>
          </p:cNvSpPr>
          <p:nvPr>
            <p:ph idx="1"/>
          </p:nvPr>
        </p:nvSpPr>
        <p:spPr/>
        <p:txBody>
          <a:bodyPr/>
          <a:lstStyle/>
          <a:p>
            <a:r>
              <a:rPr lang="en-US" b="1" dirty="0" smtClean="0"/>
              <a:t>(HARD) technological determinism: </a:t>
            </a:r>
            <a:r>
              <a:rPr lang="en-US" b="1" dirty="0" smtClean="0">
                <a:solidFill>
                  <a:srgbClr val="0000FF"/>
                </a:solidFill>
              </a:rPr>
              <a:t>science</a:t>
            </a:r>
            <a:r>
              <a:rPr lang="en-US" dirty="0" smtClean="0"/>
              <a:t> develops according to an</a:t>
            </a:r>
            <a:r>
              <a:rPr lang="en-US" dirty="0" smtClean="0">
                <a:solidFill>
                  <a:srgbClr val="0000FF"/>
                </a:solidFill>
              </a:rPr>
              <a:t> </a:t>
            </a:r>
            <a:r>
              <a:rPr lang="en-US" b="1" dirty="0" smtClean="0">
                <a:solidFill>
                  <a:srgbClr val="0000FF"/>
                </a:solidFill>
              </a:rPr>
              <a:t>internal</a:t>
            </a:r>
            <a:r>
              <a:rPr lang="en-US" dirty="0" smtClean="0">
                <a:solidFill>
                  <a:srgbClr val="0000FF"/>
                </a:solidFill>
              </a:rPr>
              <a:t> </a:t>
            </a:r>
            <a:r>
              <a:rPr lang="en-US" dirty="0" smtClean="0"/>
              <a:t>and </a:t>
            </a:r>
            <a:r>
              <a:rPr lang="en-US" b="1" dirty="0" smtClean="0">
                <a:solidFill>
                  <a:srgbClr val="0000FF"/>
                </a:solidFill>
              </a:rPr>
              <a:t>purely rational </a:t>
            </a:r>
            <a:r>
              <a:rPr lang="en-US" dirty="0" smtClean="0"/>
              <a:t>process and technology is the application of science. Technological inventions enter into society, are taken up according to an </a:t>
            </a:r>
            <a:r>
              <a:rPr lang="en-US" b="1" dirty="0" smtClean="0">
                <a:solidFill>
                  <a:srgbClr val="0000FF"/>
                </a:solidFill>
              </a:rPr>
              <a:t>economic rationality</a:t>
            </a:r>
            <a:r>
              <a:rPr lang="en-US" dirty="0" smtClean="0"/>
              <a:t> and consequently produce a social </a:t>
            </a:r>
            <a:r>
              <a:rPr lang="en-US" b="1" dirty="0" smtClean="0">
                <a:solidFill>
                  <a:srgbClr val="0000FF"/>
                </a:solidFill>
              </a:rPr>
              <a:t>impact.</a:t>
            </a:r>
          </a:p>
        </p:txBody>
      </p:sp>
      <p:sp>
        <p:nvSpPr>
          <p:cNvPr id="5" name="Oval 4"/>
          <p:cNvSpPr/>
          <p:nvPr/>
        </p:nvSpPr>
        <p:spPr>
          <a:xfrm>
            <a:off x="1268661" y="4410504"/>
            <a:ext cx="1470392" cy="1470392"/>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Science</a:t>
            </a:r>
            <a:endParaRPr lang="en-US" dirty="0">
              <a:solidFill>
                <a:schemeClr val="tx1"/>
              </a:solidFill>
            </a:endParaRPr>
          </a:p>
        </p:txBody>
      </p:sp>
      <p:sp>
        <p:nvSpPr>
          <p:cNvPr id="7" name="Oval 6"/>
          <p:cNvSpPr/>
          <p:nvPr/>
        </p:nvSpPr>
        <p:spPr>
          <a:xfrm>
            <a:off x="3192215" y="4410504"/>
            <a:ext cx="1470392" cy="147039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Tech</a:t>
            </a:r>
            <a:endParaRPr lang="en-US" dirty="0"/>
          </a:p>
        </p:txBody>
      </p:sp>
      <p:sp>
        <p:nvSpPr>
          <p:cNvPr id="9" name="Right Arrow 8"/>
          <p:cNvSpPr/>
          <p:nvPr/>
        </p:nvSpPr>
        <p:spPr>
          <a:xfrm>
            <a:off x="5211985" y="4677807"/>
            <a:ext cx="1570646" cy="103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961942" y="4410504"/>
            <a:ext cx="1470392" cy="1470392"/>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Society</a:t>
            </a:r>
            <a:endParaRPr lang="en-US" dirty="0"/>
          </a:p>
        </p:txBody>
      </p:sp>
      <p:sp>
        <p:nvSpPr>
          <p:cNvPr id="14" name="Rectangle 13"/>
          <p:cNvSpPr/>
          <p:nvPr/>
        </p:nvSpPr>
        <p:spPr>
          <a:xfrm>
            <a:off x="2305713" y="3948839"/>
            <a:ext cx="1267695"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R&amp;D</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906881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36849"/>
            <a:ext cx="8229600" cy="1362409"/>
          </a:xfrm>
        </p:spPr>
        <p:txBody>
          <a:bodyPr>
            <a:normAutofit/>
          </a:bodyPr>
          <a:lstStyle/>
          <a:p>
            <a:r>
              <a:rPr lang="en-US" dirty="0" smtClean="0"/>
              <a:t>Can a bridge be prejudiced?</a:t>
            </a:r>
            <a:endParaRPr lang="en-US" dirty="0"/>
          </a:p>
        </p:txBody>
      </p:sp>
      <p:pic>
        <p:nvPicPr>
          <p:cNvPr id="5" name="Picture 4"/>
          <p:cNvPicPr>
            <a:picLocks noChangeAspect="1"/>
          </p:cNvPicPr>
          <p:nvPr/>
        </p:nvPicPr>
        <p:blipFill>
          <a:blip r:embed="rId4"/>
          <a:stretch>
            <a:fillRect/>
          </a:stretch>
        </p:blipFill>
        <p:spPr>
          <a:xfrm>
            <a:off x="4990861" y="1644138"/>
            <a:ext cx="3411664" cy="4513894"/>
          </a:xfrm>
          <a:prstGeom prst="rect">
            <a:avLst/>
          </a:prstGeom>
          <a:ln>
            <a:solidFill>
              <a:schemeClr val="tx1"/>
            </a:solidFill>
          </a:ln>
        </p:spPr>
      </p:pic>
      <p:sp>
        <p:nvSpPr>
          <p:cNvPr id="6" name="Content Placeholder 2"/>
          <p:cNvSpPr>
            <a:spLocks noGrp="1"/>
          </p:cNvSpPr>
          <p:nvPr>
            <p:ph sz="half" idx="1"/>
          </p:nvPr>
        </p:nvSpPr>
        <p:spPr>
          <a:xfrm>
            <a:off x="579325" y="1673352"/>
            <a:ext cx="4038600" cy="4484680"/>
          </a:xfrm>
          <a:solidFill>
            <a:schemeClr val="bg1">
              <a:alpha val="70000"/>
            </a:schemeClr>
          </a:solidFill>
        </p:spPr>
        <p:txBody>
          <a:bodyPr>
            <a:noAutofit/>
          </a:bodyPr>
          <a:lstStyle/>
          <a:p>
            <a:pPr marL="0" indent="0">
              <a:buNone/>
            </a:pPr>
            <a:r>
              <a:rPr lang="en-US" sz="3200" b="1" i="1" dirty="0" smtClean="0">
                <a:solidFill>
                  <a:srgbClr val="D2533C"/>
                </a:solidFill>
              </a:rPr>
              <a:t>How</a:t>
            </a:r>
            <a:r>
              <a:rPr lang="en-US" sz="3200" b="1" dirty="0" smtClean="0">
                <a:solidFill>
                  <a:srgbClr val="D2533C"/>
                </a:solidFill>
              </a:rPr>
              <a:t> artifacts matter:</a:t>
            </a:r>
          </a:p>
          <a:p>
            <a:pPr marL="457200" indent="-457200">
              <a:buClrTx/>
              <a:buAutoNum type="arabicParenR"/>
            </a:pPr>
            <a:r>
              <a:rPr lang="en-US" sz="3200" b="1" dirty="0" smtClean="0">
                <a:solidFill>
                  <a:srgbClr val="D2533C"/>
                </a:solidFill>
              </a:rPr>
              <a:t>Consequences beyond the intended</a:t>
            </a:r>
          </a:p>
          <a:p>
            <a:pPr marL="457200" indent="-457200">
              <a:buClrTx/>
              <a:buAutoNum type="arabicParenR"/>
            </a:pPr>
            <a:r>
              <a:rPr lang="en-US" sz="3200" b="1" dirty="0" smtClean="0">
                <a:solidFill>
                  <a:srgbClr val="D2533C"/>
                </a:solidFill>
              </a:rPr>
              <a:t>Fixedness of form</a:t>
            </a:r>
            <a:endParaRPr lang="en-US" sz="3200" b="1" dirty="0">
              <a:solidFill>
                <a:srgbClr val="D2533C"/>
              </a:solidFill>
            </a:endParaRPr>
          </a:p>
        </p:txBody>
      </p:sp>
    </p:spTree>
    <p:extLst>
      <p:ext uri="{BB962C8B-B14F-4D97-AF65-F5344CB8AC3E}">
        <p14:creationId xmlns:p14="http://schemas.microsoft.com/office/powerpoint/2010/main" val="3038591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History of the Telephone</a:t>
            </a:r>
            <a:endParaRPr lang="en-US" dirty="0"/>
          </a:p>
        </p:txBody>
      </p:sp>
      <p:sp>
        <p:nvSpPr>
          <p:cNvPr id="4" name="Content Placeholder 3"/>
          <p:cNvSpPr>
            <a:spLocks noGrp="1"/>
          </p:cNvSpPr>
          <p:nvPr>
            <p:ph sz="half" idx="2"/>
          </p:nvPr>
        </p:nvSpPr>
        <p:spPr/>
        <p:txBody>
          <a:bodyPr/>
          <a:lstStyle/>
          <a:p>
            <a:pPr marL="0" indent="0">
              <a:buNone/>
            </a:pPr>
            <a:r>
              <a:rPr lang="en-US" b="1" dirty="0" smtClean="0"/>
              <a:t>Claude Fischer, </a:t>
            </a:r>
            <a:r>
              <a:rPr lang="en-US" b="1" u="sng" dirty="0" smtClean="0"/>
              <a:t>America Calling</a:t>
            </a:r>
            <a:endParaRPr lang="en-US" b="1" dirty="0" smtClean="0"/>
          </a:p>
          <a:p>
            <a:endParaRPr lang="en-US" dirty="0" smtClean="0"/>
          </a:p>
          <a:p>
            <a:r>
              <a:rPr lang="en-US" dirty="0" smtClean="0"/>
              <a:t>Chapter 1 “Technology and Modern Life”</a:t>
            </a:r>
          </a:p>
          <a:p>
            <a:r>
              <a:rPr lang="en-US" dirty="0" smtClean="0"/>
              <a:t>Chapter 3 “Educating the Public”</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2" y="1673352"/>
            <a:ext cx="3141296" cy="451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342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3375314" cy="1583611"/>
          </a:xfrm>
        </p:spPr>
        <p:txBody>
          <a:bodyPr>
            <a:normAutofit/>
          </a:bodyPr>
          <a:lstStyle/>
          <a:p>
            <a:r>
              <a:rPr lang="en-US" dirty="0" smtClean="0"/>
              <a:t>Readings /</a:t>
            </a:r>
            <a:br>
              <a:rPr lang="en-US" dirty="0" smtClean="0"/>
            </a:br>
            <a:r>
              <a:rPr lang="en-US" dirty="0" smtClean="0"/>
              <a:t>How to Read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8821088"/>
              </p:ext>
            </p:extLst>
          </p:nvPr>
        </p:nvGraphicFramePr>
        <p:xfrm>
          <a:off x="487837" y="788618"/>
          <a:ext cx="8522470" cy="5607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248912" y="3224420"/>
            <a:ext cx="1053881" cy="1622976"/>
          </a:xfrm>
          <a:prstGeom prst="rect">
            <a:avLst/>
          </a:prstGeom>
        </p:spPr>
      </p:pic>
    </p:spTree>
    <p:extLst>
      <p:ext uri="{BB962C8B-B14F-4D97-AF65-F5344CB8AC3E}">
        <p14:creationId xmlns:p14="http://schemas.microsoft.com/office/powerpoint/2010/main" val="22530168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Determinism(s)</a:t>
            </a:r>
            <a:endParaRPr lang="en-US" dirty="0"/>
          </a:p>
        </p:txBody>
      </p:sp>
      <p:sp>
        <p:nvSpPr>
          <p:cNvPr id="3" name="Content Placeholder 2"/>
          <p:cNvSpPr>
            <a:spLocks noGrp="1"/>
          </p:cNvSpPr>
          <p:nvPr>
            <p:ph idx="1"/>
          </p:nvPr>
        </p:nvSpPr>
        <p:spPr>
          <a:xfrm>
            <a:off x="457200" y="1624627"/>
            <a:ext cx="8229600" cy="4876800"/>
          </a:xfrm>
        </p:spPr>
        <p:txBody>
          <a:bodyPr>
            <a:normAutofit/>
          </a:bodyPr>
          <a:lstStyle/>
          <a:p>
            <a:r>
              <a:rPr lang="en-US" sz="2800" b="1" dirty="0" smtClean="0"/>
              <a:t>‘Billiard-ball’ model</a:t>
            </a:r>
            <a:r>
              <a:rPr lang="en-US" sz="2800" dirty="0" smtClean="0"/>
              <a:t> (</a:t>
            </a:r>
            <a:r>
              <a:rPr lang="en-US" sz="2800" dirty="0" err="1" smtClean="0"/>
              <a:t>Ogburn</a:t>
            </a:r>
            <a:r>
              <a:rPr lang="en-US" sz="2800" dirty="0" smtClean="0"/>
              <a:t> 1950s)</a:t>
            </a:r>
          </a:p>
          <a:p>
            <a:r>
              <a:rPr lang="en-US" sz="2800" b="1" dirty="0" smtClean="0"/>
              <a:t>Comparing national trajectories</a:t>
            </a:r>
            <a:r>
              <a:rPr lang="en-US" sz="2800" dirty="0" smtClean="0"/>
              <a:t> – consequences are socially conditioned -- i.e. different trajectories for the trolley in different countries </a:t>
            </a:r>
          </a:p>
          <a:p>
            <a:r>
              <a:rPr lang="en-US" sz="2800" b="1" dirty="0" smtClean="0"/>
              <a:t>‘Impact—imprint’ model </a:t>
            </a:r>
            <a:r>
              <a:rPr lang="en-US" sz="2800" dirty="0" smtClean="0"/>
              <a:t>– an essence or style to technology, technology transfers its qualities to users</a:t>
            </a:r>
          </a:p>
        </p:txBody>
      </p:sp>
    </p:spTree>
    <p:extLst>
      <p:ext uri="{BB962C8B-B14F-4D97-AF65-F5344CB8AC3E}">
        <p14:creationId xmlns:p14="http://schemas.microsoft.com/office/powerpoint/2010/main" val="30876925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Tech Determinism</a:t>
            </a:r>
            <a:endParaRPr lang="en-US" dirty="0"/>
          </a:p>
        </p:txBody>
      </p:sp>
      <p:sp>
        <p:nvSpPr>
          <p:cNvPr id="6" name="Content Placeholder 3"/>
          <p:cNvSpPr>
            <a:spLocks noGrp="1"/>
          </p:cNvSpPr>
          <p:nvPr>
            <p:ph idx="1"/>
          </p:nvPr>
        </p:nvSpPr>
        <p:spPr>
          <a:xfrm>
            <a:off x="457200" y="1600200"/>
            <a:ext cx="8229600" cy="4876800"/>
          </a:xfrm>
        </p:spPr>
        <p:txBody>
          <a:bodyPr>
            <a:normAutofit/>
          </a:bodyPr>
          <a:lstStyle/>
          <a:p>
            <a:r>
              <a:rPr lang="en-US" sz="2800" b="1" dirty="0"/>
              <a:t>Symptomatic approaches </a:t>
            </a:r>
            <a:r>
              <a:rPr lang="en-US" sz="2800" dirty="0" smtClean="0"/>
              <a:t>– tech as expression of culture, </a:t>
            </a:r>
            <a:r>
              <a:rPr lang="en-US" sz="2800" i="1" dirty="0" smtClean="0"/>
              <a:t>Geist </a:t>
            </a:r>
            <a:r>
              <a:rPr lang="en-US" sz="2800" dirty="0" smtClean="0"/>
              <a:t>– spirit of the age (rationalization in the industrial age)</a:t>
            </a:r>
            <a:endParaRPr lang="en-US" sz="2800" b="1" i="1" dirty="0"/>
          </a:p>
          <a:p>
            <a:r>
              <a:rPr lang="en-US" sz="2800" b="1" dirty="0"/>
              <a:t>Social </a:t>
            </a:r>
            <a:r>
              <a:rPr lang="en-US" sz="2800" b="1" dirty="0" smtClean="0"/>
              <a:t>Constructivism – </a:t>
            </a:r>
            <a:r>
              <a:rPr lang="en-US" sz="2800" dirty="0" smtClean="0"/>
              <a:t>struggle, negotiation over development and invention (see </a:t>
            </a:r>
            <a:r>
              <a:rPr lang="en-US" sz="2800" dirty="0" err="1" smtClean="0"/>
              <a:t>Bjiker</a:t>
            </a:r>
            <a:r>
              <a:rPr lang="en-US" sz="2800" dirty="0" smtClean="0"/>
              <a:t> bicycle next week)</a:t>
            </a:r>
            <a:endParaRPr lang="en-US" sz="2800" dirty="0"/>
          </a:p>
          <a:p>
            <a:r>
              <a:rPr lang="en-US" sz="2800" b="1" dirty="0"/>
              <a:t>Fischer’s “User Heuristic</a:t>
            </a:r>
            <a:r>
              <a:rPr lang="en-US" sz="2800" b="1" dirty="0" smtClean="0"/>
              <a:t>” – </a:t>
            </a:r>
            <a:r>
              <a:rPr lang="en-US" sz="2800" dirty="0" smtClean="0"/>
              <a:t>emphasizing user agency in realizing the unfolding consequences of technology</a:t>
            </a:r>
            <a:endParaRPr lang="en-US" sz="2800" dirty="0"/>
          </a:p>
        </p:txBody>
      </p:sp>
    </p:spTree>
    <p:extLst>
      <p:ext uri="{BB962C8B-B14F-4D97-AF65-F5344CB8AC3E}">
        <p14:creationId xmlns:p14="http://schemas.microsoft.com/office/powerpoint/2010/main" val="3201689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look back at historical cases?</a:t>
            </a:r>
            <a:endParaRPr lang="en-US" dirty="0"/>
          </a:p>
        </p:txBody>
      </p:sp>
      <p:sp>
        <p:nvSpPr>
          <p:cNvPr id="3" name="Content Placeholder 2"/>
          <p:cNvSpPr>
            <a:spLocks noGrp="1"/>
          </p:cNvSpPr>
          <p:nvPr>
            <p:ph idx="1"/>
          </p:nvPr>
        </p:nvSpPr>
        <p:spPr>
          <a:xfrm>
            <a:off x="457200" y="1600200"/>
            <a:ext cx="8229600" cy="4824213"/>
          </a:xfrm>
        </p:spPr>
        <p:txBody>
          <a:bodyPr>
            <a:normAutofit/>
          </a:bodyPr>
          <a:lstStyle/>
          <a:p>
            <a:r>
              <a:rPr lang="en-US" sz="3200" dirty="0" smtClean="0"/>
              <a:t> We know how the story ends</a:t>
            </a:r>
          </a:p>
          <a:p>
            <a:r>
              <a:rPr lang="en-US" sz="3200" dirty="0" smtClean="0"/>
              <a:t> View more dispassionately than present-day technologies</a:t>
            </a:r>
          </a:p>
          <a:p>
            <a:r>
              <a:rPr lang="en-US" sz="3200" dirty="0"/>
              <a:t> </a:t>
            </a:r>
            <a:r>
              <a:rPr lang="en-US" sz="3200" dirty="0" smtClean="0"/>
              <a:t>See the full scope of this recurring pattern over time: invention </a:t>
            </a:r>
            <a:r>
              <a:rPr lang="en-US" sz="3200" dirty="0" smtClean="0">
                <a:sym typeface="Wingdings"/>
              </a:rPr>
              <a:t> </a:t>
            </a:r>
            <a:r>
              <a:rPr lang="en-US" sz="3200" dirty="0" smtClean="0"/>
              <a:t>marketing </a:t>
            </a:r>
            <a:r>
              <a:rPr lang="en-US" sz="3200" dirty="0" smtClean="0">
                <a:sym typeface="Wingdings"/>
              </a:rPr>
              <a:t></a:t>
            </a:r>
            <a:r>
              <a:rPr lang="en-US" sz="3200" dirty="0" smtClean="0"/>
              <a:t> adoption </a:t>
            </a:r>
            <a:r>
              <a:rPr lang="en-US" sz="3200" dirty="0" smtClean="0">
                <a:sym typeface="Wingdings"/>
              </a:rPr>
              <a:t></a:t>
            </a:r>
            <a:r>
              <a:rPr lang="en-US" sz="3200" dirty="0" smtClean="0"/>
              <a:t> adaptation </a:t>
            </a:r>
            <a:r>
              <a:rPr lang="en-US" sz="3200" dirty="0" smtClean="0">
                <a:sym typeface="Wingdings"/>
              </a:rPr>
              <a:t> </a:t>
            </a:r>
            <a:r>
              <a:rPr lang="en-US" sz="3200" dirty="0" smtClean="0"/>
              <a:t>eventual, settled role.</a:t>
            </a:r>
          </a:p>
        </p:txBody>
      </p:sp>
    </p:spTree>
    <p:extLst>
      <p:ext uri="{BB962C8B-B14F-4D97-AF65-F5344CB8AC3E}">
        <p14:creationId xmlns:p14="http://schemas.microsoft.com/office/powerpoint/2010/main" val="5420067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3242</TotalTime>
  <Words>847</Words>
  <Application>Microsoft Macintosh PowerPoint</Application>
  <PresentationFormat>On-screen Show (4:3)</PresentationFormat>
  <Paragraphs>92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Session 3</vt:lpstr>
      <vt:lpstr>From Thursday</vt:lpstr>
      <vt:lpstr>Technological Determinism</vt:lpstr>
      <vt:lpstr>Can a bridge be prejudiced?</vt:lpstr>
      <vt:lpstr>Social History of the Telephone</vt:lpstr>
      <vt:lpstr>Readings / How to Read</vt:lpstr>
      <vt:lpstr>Technological Determinism(s)</vt:lpstr>
      <vt:lpstr>Alternatives to Tech Determinism</vt:lpstr>
      <vt:lpstr>Why look back at historical cases?</vt:lpstr>
      <vt:lpstr>PowerPoint Presentation</vt:lpstr>
      <vt:lpstr>PowerPoint Presentation</vt:lpstr>
      <vt:lpstr>PowerPoint Presentation</vt:lpstr>
      <vt:lpstr>Guess the Technology</vt:lpstr>
      <vt:lpstr>Guess the Technology</vt:lpstr>
      <vt:lpstr>PowerPoint Presentation</vt:lpstr>
      <vt:lpstr>Guess the Technology</vt:lpstr>
      <vt:lpstr>Guess the Technology</vt:lpstr>
      <vt:lpstr>What questions for further investigation can you extract from this graph?  Support or call into question a technological determinist view?</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69</cp:revision>
  <dcterms:created xsi:type="dcterms:W3CDTF">2012-01-13T20:16:03Z</dcterms:created>
  <dcterms:modified xsi:type="dcterms:W3CDTF">2012-01-25T08:03:25Z</dcterms:modified>
</cp:coreProperties>
</file>