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20"/>
  </p:notesMasterIdLst>
  <p:handoutMasterIdLst>
    <p:handoutMasterId r:id="rId21"/>
  </p:handoutMasterIdLst>
  <p:sldIdLst>
    <p:sldId id="300" r:id="rId2"/>
    <p:sldId id="335" r:id="rId3"/>
    <p:sldId id="330" r:id="rId4"/>
    <p:sldId id="346" r:id="rId5"/>
    <p:sldId id="348" r:id="rId6"/>
    <p:sldId id="336" r:id="rId7"/>
    <p:sldId id="341" r:id="rId8"/>
    <p:sldId id="349" r:id="rId9"/>
    <p:sldId id="350" r:id="rId10"/>
    <p:sldId id="351" r:id="rId11"/>
    <p:sldId id="339" r:id="rId12"/>
    <p:sldId id="338" r:id="rId13"/>
    <p:sldId id="321" r:id="rId14"/>
    <p:sldId id="343" r:id="rId15"/>
    <p:sldId id="334" r:id="rId16"/>
    <p:sldId id="340" r:id="rId17"/>
    <p:sldId id="342" r:id="rId18"/>
    <p:sldId id="332" r:id="rId19"/>
  </p:sldIdLst>
  <p:sldSz cx="9144000" cy="5143500" type="screen16x9"/>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6DC1"/>
    <a:srgbClr val="884F9F"/>
    <a:srgbClr val="FFFFFF"/>
    <a:srgbClr val="7B0099"/>
    <a:srgbClr val="0D0D0D"/>
    <a:srgbClr val="F19824"/>
    <a:srgbClr val="5C0073"/>
    <a:srgbClr val="01F3FF"/>
    <a:srgbClr val="D52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9" autoAdjust="0"/>
    <p:restoredTop sz="94203" autoAdjust="0"/>
  </p:normalViewPr>
  <p:slideViewPr>
    <p:cSldViewPr snapToGrid="0">
      <p:cViewPr varScale="1">
        <p:scale>
          <a:sx n="129" d="100"/>
          <a:sy n="129" d="100"/>
        </p:scale>
        <p:origin x="-104" y="-512"/>
      </p:cViewPr>
      <p:guideLst>
        <p:guide orient="horz" pos="1620"/>
        <p:guide pos="2880"/>
      </p:guideLst>
    </p:cSldViewPr>
  </p:slideViewPr>
  <p:notesTextViewPr>
    <p:cViewPr>
      <p:scale>
        <a:sx n="100" d="100"/>
        <a:sy n="100" d="100"/>
      </p:scale>
      <p:origin x="0" y="0"/>
    </p:cViewPr>
  </p:notesTextViewPr>
  <p:sorterViewPr>
    <p:cViewPr>
      <p:scale>
        <a:sx n="132" d="100"/>
        <a:sy n="132" d="100"/>
      </p:scale>
      <p:origin x="0" y="256"/>
    </p:cViewPr>
  </p:sorterViewPr>
  <p:notesViewPr>
    <p:cSldViewPr snapToGrid="0">
      <p:cViewPr varScale="1">
        <p:scale>
          <a:sx n="98" d="100"/>
          <a:sy n="98" d="100"/>
        </p:scale>
        <p:origin x="-277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073392-AF9F-A740-BE2B-E1AAF104AC7F}" type="datetimeFigureOut">
              <a:rPr lang="en-US" smtClean="0"/>
              <a:pPr/>
              <a:t>2/21/12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3A4101-B23D-4643-97AC-D394395499D2}" type="slidenum">
              <a:rPr lang="en-US" smtClean="0"/>
              <a:pPr/>
              <a:t>‹#›</a:t>
            </a:fld>
            <a:endParaRPr lang="en-US" dirty="0"/>
          </a:p>
        </p:txBody>
      </p:sp>
    </p:spTree>
    <p:extLst>
      <p:ext uri="{BB962C8B-B14F-4D97-AF65-F5344CB8AC3E}">
        <p14:creationId xmlns:p14="http://schemas.microsoft.com/office/powerpoint/2010/main" val="241600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F62E1-F9AD-495C-BF06-76E1F5E8F9F5}" type="datetimeFigureOut">
              <a:rPr lang="en-US" smtClean="0"/>
              <a:pPr/>
              <a:t>2/21/12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99245" y="4343400"/>
            <a:ext cx="6078828"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CDA4E-CF9D-414E-8EE5-7B82BD64F7B6}" type="slidenum">
              <a:rPr lang="en-US" smtClean="0"/>
              <a:pPr/>
              <a:t>‹#›</a:t>
            </a:fld>
            <a:endParaRPr lang="en-US" dirty="0"/>
          </a:p>
        </p:txBody>
      </p:sp>
    </p:spTree>
    <p:extLst>
      <p:ext uri="{BB962C8B-B14F-4D97-AF65-F5344CB8AC3E}">
        <p14:creationId xmlns:p14="http://schemas.microsoft.com/office/powerpoint/2010/main" val="2393590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5406">
              <a:defRPr/>
            </a:pPr>
            <a:endParaRPr lang="en-US"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endParaRPr lang="en-US" sz="1200"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3</a:t>
            </a:fld>
            <a:endParaRPr lang="en-US" dirty="0"/>
          </a:p>
        </p:txBody>
      </p:sp>
      <p:sp>
        <p:nvSpPr>
          <p:cNvPr id="7" name="Slide Image Placeholder 6"/>
          <p:cNvSpPr>
            <a:spLocks noGrp="1" noRot="1" noChangeAspect="1"/>
          </p:cNvSpPr>
          <p:nvPr>
            <p:ph type="sldImg"/>
          </p:nvPr>
        </p:nvSpPr>
        <p:spPr>
          <a:xfrm>
            <a:off x="381000" y="685800"/>
            <a:ext cx="6096000" cy="34290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Disclaimer: I know almost nothing about Yahoo’s content personalization. So mostly speculation here.</a:t>
            </a:r>
          </a:p>
          <a:p>
            <a:endParaRPr lang="en-US"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4</a:t>
            </a:fld>
            <a:endParaRPr lang="en-US" dirty="0"/>
          </a:p>
        </p:txBody>
      </p:sp>
    </p:spTree>
    <p:extLst>
      <p:ext uri="{BB962C8B-B14F-4D97-AF65-F5344CB8AC3E}">
        <p14:creationId xmlns:p14="http://schemas.microsoft.com/office/powerpoint/2010/main" val="39685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Derogatory behavior: fraud, </a:t>
            </a:r>
            <a:r>
              <a:rPr lang="en-US" dirty="0" smtClean="0"/>
              <a:t>spam, abusive</a:t>
            </a:r>
            <a:r>
              <a:rPr lang="en-US" baseline="0" dirty="0" smtClean="0"/>
              <a:t> traffic</a:t>
            </a:r>
            <a:endParaRPr lang="en-US"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6</a:t>
            </a:fld>
            <a:endParaRPr lang="en-US" dirty="0"/>
          </a:p>
        </p:txBody>
      </p:sp>
    </p:spTree>
    <p:extLst>
      <p:ext uri="{BB962C8B-B14F-4D97-AF65-F5344CB8AC3E}">
        <p14:creationId xmlns:p14="http://schemas.microsoft.com/office/powerpoint/2010/main" val="232473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Privacy: how much protection and control you give to each consumer</a:t>
            </a:r>
          </a:p>
          <a:p>
            <a:pPr lvl="1"/>
            <a:r>
              <a:rPr lang="en-US" dirty="0" smtClean="0"/>
              <a:t>Regulation: how much protection and control you give to the government</a:t>
            </a:r>
          </a:p>
        </p:txBody>
      </p:sp>
      <p:sp>
        <p:nvSpPr>
          <p:cNvPr id="4" name="Slide Number Placeholder 3"/>
          <p:cNvSpPr>
            <a:spLocks noGrp="1"/>
          </p:cNvSpPr>
          <p:nvPr>
            <p:ph type="sldNum" sz="quarter" idx="10"/>
          </p:nvPr>
        </p:nvSpPr>
        <p:spPr/>
        <p:txBody>
          <a:bodyPr/>
          <a:lstStyle/>
          <a:p>
            <a:fld id="{3BECDA4E-CF9D-414E-8EE5-7B82BD64F7B6}" type="slidenum">
              <a:rPr lang="en-US" smtClean="0"/>
              <a:pPr/>
              <a:t>11</a:t>
            </a:fld>
            <a:endParaRPr lang="en-US" dirty="0"/>
          </a:p>
        </p:txBody>
      </p:sp>
    </p:spTree>
    <p:extLst>
      <p:ext uri="{BB962C8B-B14F-4D97-AF65-F5344CB8AC3E}">
        <p14:creationId xmlns:p14="http://schemas.microsoft.com/office/powerpoint/2010/main" val="146138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How big is big data: McKinsey’s definition</a:t>
            </a:r>
            <a:endParaRPr lang="en-US"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12</a:t>
            </a:fld>
            <a:endParaRPr lang="en-US" dirty="0"/>
          </a:p>
        </p:txBody>
      </p:sp>
    </p:spTree>
    <p:extLst>
      <p:ext uri="{BB962C8B-B14F-4D97-AF65-F5344CB8AC3E}">
        <p14:creationId xmlns:p14="http://schemas.microsoft.com/office/powerpoint/2010/main" val="211358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851" indent="-228851">
              <a:lnSpc>
                <a:spcPct val="90000"/>
              </a:lnSpc>
              <a:buNone/>
            </a:pPr>
            <a:endParaRPr lang="en-US" sz="1200" dirty="0" smtClean="0">
              <a:latin typeface="+mn-lt"/>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dirty="0" smtClean="0">
                <a:latin typeface="+mn-lt"/>
              </a:rPr>
              <a:t>2</a:t>
            </a:r>
            <a:r>
              <a:rPr lang="en-US" sz="1200" dirty="0" smtClean="0">
                <a:latin typeface="+mn-lt"/>
              </a:rPr>
              <a:t>. </a:t>
            </a:r>
            <a:r>
              <a:rPr lang="en-US" sz="1200" b="1" dirty="0" err="1" smtClean="0">
                <a:latin typeface="+mn-lt"/>
              </a:rPr>
              <a:t>Hadoop</a:t>
            </a:r>
            <a:r>
              <a:rPr lang="en-US" sz="1200" dirty="0" smtClean="0">
                <a:latin typeface="+mn-lt"/>
              </a:rPr>
              <a:t> – How do our scientist crunch this data</a:t>
            </a:r>
            <a:r>
              <a:rPr lang="en-US" sz="1200" baseline="0" dirty="0" smtClean="0">
                <a:latin typeface="+mn-lt"/>
              </a:rPr>
              <a:t> and run their experiments and test their inventions? They do it on </a:t>
            </a:r>
            <a:r>
              <a:rPr lang="en-US" sz="1200" baseline="0" dirty="0" err="1" smtClean="0">
                <a:latin typeface="+mn-lt"/>
              </a:rPr>
              <a:t>Hadoop</a:t>
            </a:r>
            <a:r>
              <a:rPr lang="en-US" sz="1200" baseline="0" dirty="0" smtClean="0">
                <a:latin typeface="+mn-lt"/>
              </a:rPr>
              <a:t>. </a:t>
            </a:r>
            <a:r>
              <a:rPr lang="en-US" sz="1200" kern="1200" dirty="0" err="1" smtClean="0">
                <a:solidFill>
                  <a:schemeClr val="tx1"/>
                </a:solidFill>
                <a:latin typeface="+mn-lt"/>
                <a:ea typeface="+mn-ea"/>
                <a:cs typeface="+mn-cs"/>
              </a:rPr>
              <a:t>Hadoop</a:t>
            </a:r>
            <a:r>
              <a:rPr lang="en-US" sz="1200" kern="1200" dirty="0" smtClean="0">
                <a:solidFill>
                  <a:schemeClr val="tx1"/>
                </a:solidFill>
                <a:latin typeface="+mn-lt"/>
                <a:ea typeface="+mn-ea"/>
                <a:cs typeface="+mn-cs"/>
              </a:rPr>
              <a:t> is the open source technology at the epicenter of big data and cloud computing.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Yahoo! pioneered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Hadoop</a:t>
            </a:r>
            <a:r>
              <a:rPr lang="en-US" sz="1200" kern="1200" baseline="0" dirty="0" smtClean="0">
                <a:solidFill>
                  <a:schemeClr val="tx1"/>
                </a:solidFill>
                <a:latin typeface="+mn-lt"/>
                <a:ea typeface="+mn-ea"/>
                <a:cs typeface="+mn-cs"/>
              </a:rPr>
              <a:t> in 2005 since then has helped drive large scale adoption of the technology which lets</a:t>
            </a:r>
            <a:r>
              <a:rPr lang="en-US" sz="1200" kern="1200" dirty="0" smtClean="0">
                <a:solidFill>
                  <a:schemeClr val="tx1"/>
                </a:solidFill>
                <a:latin typeface="+mn-lt"/>
                <a:ea typeface="+mn-ea"/>
                <a:cs typeface="+mn-cs"/>
              </a:rPr>
              <a:t> companies get value from their data and better manage their businesses.  At Yahoo! we </a:t>
            </a:r>
            <a:r>
              <a:rPr lang="en-US" sz="1200" baseline="0" dirty="0" smtClean="0">
                <a:latin typeface="+mn-lt"/>
              </a:rPr>
              <a:t>use </a:t>
            </a:r>
            <a:r>
              <a:rPr lang="en-US" sz="1200" baseline="0" dirty="0" err="1" smtClean="0">
                <a:latin typeface="+mn-lt"/>
              </a:rPr>
              <a:t>Hadoop</a:t>
            </a:r>
            <a:r>
              <a:rPr lang="en-US" sz="1200" baseline="0" dirty="0" smtClean="0">
                <a:latin typeface="+mn-lt"/>
              </a:rPr>
              <a:t> to manage our big data.  </a:t>
            </a:r>
            <a:r>
              <a:rPr lang="en-US" sz="1200" baseline="0" dirty="0" err="1" smtClean="0">
                <a:latin typeface="+mn-lt"/>
              </a:rPr>
              <a:t>Hadoop</a:t>
            </a:r>
            <a:r>
              <a:rPr lang="en-US" sz="1200" baseline="0" dirty="0" smtClean="0">
                <a:latin typeface="+mn-lt"/>
              </a:rPr>
              <a:t> </a:t>
            </a:r>
            <a:r>
              <a:rPr lang="en-US" sz="1200" dirty="0" smtClean="0">
                <a:latin typeface="+mn-lt"/>
              </a:rPr>
              <a:t>manages</a:t>
            </a:r>
            <a:r>
              <a:rPr lang="en-US" sz="1200" baseline="0" dirty="0" smtClean="0">
                <a:latin typeface="+mn-lt"/>
              </a:rPr>
              <a:t> 5 million jobs per month and one of these is protecting our 289m mailboxes from receiving too much spam. </a:t>
            </a:r>
            <a:r>
              <a:rPr lang="en-US" sz="1200" dirty="0" err="1" smtClean="0">
                <a:latin typeface="+mn-lt"/>
              </a:rPr>
              <a:t>Hadoop</a:t>
            </a:r>
            <a:r>
              <a:rPr lang="en-US" sz="1200" dirty="0" smtClean="0">
                <a:latin typeface="+mn-lt"/>
              </a:rPr>
              <a:t> and the Cloud enables Yahoo! Labs to carry out core research at colossal scale based around machine learning. </a:t>
            </a:r>
            <a:r>
              <a:rPr lang="en-US" sz="1200" b="1" dirty="0" smtClean="0">
                <a:latin typeface="+mn-lt"/>
              </a:rPr>
              <a:t>Yahoo! was rated best mail provider at filtering spam (ahead of </a:t>
            </a:r>
            <a:r>
              <a:rPr lang="en-US" sz="1200" b="1" dirty="0" err="1" smtClean="0">
                <a:latin typeface="+mn-lt"/>
              </a:rPr>
              <a:t>gmail</a:t>
            </a:r>
            <a:r>
              <a:rPr lang="en-US" sz="1200" b="1" dirty="0" smtClean="0">
                <a:latin typeface="+mn-lt"/>
              </a:rPr>
              <a:t> and </a:t>
            </a:r>
            <a:r>
              <a:rPr lang="en-US" sz="1200" b="1" dirty="0" err="1" smtClean="0">
                <a:latin typeface="+mn-lt"/>
              </a:rPr>
              <a:t>hotmail</a:t>
            </a:r>
            <a:r>
              <a:rPr lang="en-US" sz="1200" b="1" dirty="0" smtClean="0">
                <a:latin typeface="+mn-lt"/>
              </a:rPr>
              <a:t>) in an independent study by </a:t>
            </a:r>
            <a:r>
              <a:rPr lang="en-US" sz="1200" b="1" dirty="0" err="1" smtClean="0">
                <a:latin typeface="+mn-lt"/>
              </a:rPr>
              <a:t>Fraunhofer</a:t>
            </a:r>
            <a:r>
              <a:rPr lang="en-US" sz="1200" b="1" dirty="0" smtClean="0">
                <a:latin typeface="+mn-lt"/>
              </a:rPr>
              <a:t> Institute for Secure Information Technology (SIT)</a:t>
            </a:r>
            <a:r>
              <a:rPr lang="en-US" sz="1200" dirty="0" smtClean="0">
                <a:latin typeface="+mn-lt"/>
              </a:rPr>
              <a:t> based</a:t>
            </a:r>
            <a:r>
              <a:rPr lang="en-US" sz="1200" baseline="0" dirty="0" smtClean="0">
                <a:latin typeface="+mn-lt"/>
              </a:rPr>
              <a:t> in Germany.  (Source:  </a:t>
            </a:r>
            <a:r>
              <a:rPr lang="en-US" sz="1200" baseline="0" dirty="0" err="1" smtClean="0">
                <a:latin typeface="+mn-lt"/>
              </a:rPr>
              <a:t>F</a:t>
            </a:r>
            <a:r>
              <a:rPr lang="en-US" sz="1200" dirty="0" err="1" smtClean="0">
                <a:latin typeface="+mn-lt"/>
              </a:rPr>
              <a:t>raunhofer</a:t>
            </a:r>
            <a:r>
              <a:rPr lang="en-US" sz="1200" dirty="0" smtClean="0">
                <a:latin typeface="+mn-lt"/>
              </a:rPr>
              <a:t> Institute for Secure Information Technology (SIT), ‘Examination of spam characteristics of cost-free email services study’ – March 25, 2010)</a:t>
            </a:r>
            <a:endParaRPr lang="en-US" sz="1200" baseline="0" dirty="0" smtClean="0">
              <a:latin typeface="+mn-lt"/>
            </a:endParaRPr>
          </a:p>
          <a:p>
            <a:pPr>
              <a:lnSpc>
                <a:spcPct val="90000"/>
              </a:lnSpc>
            </a:pP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4. Based on these core ingredients,</a:t>
            </a:r>
            <a:r>
              <a:rPr lang="en-US" sz="1200" baseline="0" dirty="0" smtClean="0">
                <a:latin typeface="+mn-lt"/>
              </a:rPr>
              <a:t> we’ve developed many secret recipes for building sophisticated ad systems right into our business. Take </a:t>
            </a:r>
            <a:r>
              <a:rPr lang="en-US" sz="1200" b="1" dirty="0" smtClean="0">
                <a:latin typeface="+mn-lt"/>
              </a:rPr>
              <a:t>C.O.R.E</a:t>
            </a:r>
            <a:r>
              <a:rPr lang="en-US" sz="1200" dirty="0" smtClean="0">
                <a:latin typeface="+mn-lt"/>
              </a:rPr>
              <a:t>.,</a:t>
            </a:r>
            <a:r>
              <a:rPr lang="en-US" sz="1200" baseline="0" dirty="0" smtClean="0">
                <a:latin typeface="+mn-lt"/>
              </a:rPr>
              <a:t> </a:t>
            </a:r>
            <a:r>
              <a:rPr lang="en-US" sz="1200" dirty="0" smtClean="0">
                <a:latin typeface="+mn-lt"/>
              </a:rPr>
              <a:t>a suite of technologies, first developed in Yahoo! Labs, based on deep-science, delivers personalization, optimization and user control to all our apps and services. It is Yahoo!’s technology for selecting the most meaningful, personally relevant content (e.g., news articles on Yahoo!’s Home Page) to show users. With</a:t>
            </a:r>
            <a:r>
              <a:rPr lang="en-US" sz="1200" baseline="0" dirty="0" smtClean="0">
                <a:latin typeface="+mn-lt"/>
              </a:rPr>
              <a:t> CORE, Yahoo </a:t>
            </a:r>
            <a:r>
              <a:rPr lang="en-US" sz="1200" dirty="0" smtClean="0">
                <a:latin typeface="+mn-lt"/>
              </a:rPr>
              <a:t>has achieved more than 270% improvement in click through rates. It helps editors create 13 million combinations of stories a day and results in over 45,000 variations of the homepage every 5 minutes. It has been instrumental in helping us reach 1 Billion clicks on the Yahoo! Today module in January 2011 and</a:t>
            </a:r>
            <a:r>
              <a:rPr lang="en-US" sz="1200" baseline="0" dirty="0" smtClean="0">
                <a:latin typeface="+mn-lt"/>
              </a:rPr>
              <a:t> </a:t>
            </a:r>
            <a:r>
              <a:rPr lang="en-US" sz="1200" dirty="0" smtClean="0">
                <a:latin typeface="+mn-lt"/>
              </a:rPr>
              <a:t>averaging this amount every</a:t>
            </a:r>
            <a:r>
              <a:rPr lang="en-US" sz="1200" baseline="0" dirty="0" smtClean="0">
                <a:latin typeface="+mn-lt"/>
              </a:rPr>
              <a:t> month since</a:t>
            </a:r>
            <a:r>
              <a:rPr lang="en-US" sz="1200" dirty="0" smtClean="0">
                <a:latin typeface="+mn-lt"/>
              </a:rPr>
              <a:t>.  </a:t>
            </a:r>
          </a:p>
          <a:p>
            <a:endParaRPr lang="en-US"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13</a:t>
            </a:fld>
            <a:endParaRPr lang="en-US" dirty="0"/>
          </a:p>
        </p:txBody>
      </p:sp>
    </p:spTree>
    <p:extLst>
      <p:ext uri="{BB962C8B-B14F-4D97-AF65-F5344CB8AC3E}">
        <p14:creationId xmlns:p14="http://schemas.microsoft.com/office/powerpoint/2010/main" val="234753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variables can </a:t>
            </a:r>
            <a:r>
              <a:rPr lang="en-US" dirty="0" err="1" smtClean="0"/>
              <a:t>overfit</a:t>
            </a:r>
            <a:r>
              <a:rPr lang="en-US" dirty="0" smtClean="0"/>
              <a:t> the universe</a:t>
            </a:r>
            <a:endParaRPr lang="en-US"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17</a:t>
            </a:fld>
            <a:endParaRPr lang="en-US" dirty="0"/>
          </a:p>
        </p:txBody>
      </p:sp>
    </p:spTree>
    <p:extLst>
      <p:ext uri="{BB962C8B-B14F-4D97-AF65-F5344CB8AC3E}">
        <p14:creationId xmlns:p14="http://schemas.microsoft.com/office/powerpoint/2010/main" val="26548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sz="1200" b="0" i="0" u="none" strike="noStrike" kern="1200" dirty="0" smtClean="0">
                <a:solidFill>
                  <a:schemeClr val="tx1"/>
                </a:solidFill>
                <a:effectLst/>
                <a:latin typeface="+mn-lt"/>
                <a:ea typeface="+mn-ea"/>
                <a:cs typeface="+mn-cs"/>
              </a:rPr>
              <a:t>Brian Lent Story</a:t>
            </a:r>
            <a:r>
              <a:rPr lang="en-US" sz="1200" b="0" i="0" u="none" strike="noStrike" kern="1200" baseline="0" dirty="0" smtClean="0">
                <a:solidFill>
                  <a:schemeClr val="tx1"/>
                </a:solidFill>
                <a:effectLst/>
                <a:latin typeface="+mn-lt"/>
                <a:ea typeface="+mn-ea"/>
                <a:cs typeface="+mn-cs"/>
              </a:rPr>
              <a:t> about Yahoo.</a:t>
            </a:r>
            <a:endParaRPr lang="en-US" sz="1200" dirty="0"/>
          </a:p>
        </p:txBody>
      </p:sp>
      <p:sp>
        <p:nvSpPr>
          <p:cNvPr id="4" name="Slide Number Placeholder 3"/>
          <p:cNvSpPr>
            <a:spLocks noGrp="1"/>
          </p:cNvSpPr>
          <p:nvPr>
            <p:ph type="sldNum" sz="quarter" idx="10"/>
          </p:nvPr>
        </p:nvSpPr>
        <p:spPr/>
        <p:txBody>
          <a:bodyPr/>
          <a:lstStyle/>
          <a:p>
            <a:fld id="{3BECDA4E-CF9D-414E-8EE5-7B82BD64F7B6}" type="slidenum">
              <a:rPr lang="en-US" smtClean="0"/>
              <a:pPr/>
              <a:t>18</a:t>
            </a:fld>
            <a:endParaRPr lang="en-US" dirty="0"/>
          </a:p>
        </p:txBody>
      </p:sp>
      <p:sp>
        <p:nvSpPr>
          <p:cNvPr id="7" name="Slide Image Placeholder 6"/>
          <p:cNvSpPr>
            <a:spLocks noGrp="1" noRot="1" noChangeAspect="1"/>
          </p:cNvSpPr>
          <p:nvPr>
            <p:ph type="sldImg"/>
          </p:nvPr>
        </p:nvSpPr>
        <p:spPr>
          <a:xfrm>
            <a:off x="381000" y="685800"/>
            <a:ext cx="6096000" cy="3429000"/>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bwMode="white">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charset="0"/>
            </a:endParaRPr>
          </a:p>
        </p:txBody>
      </p:sp>
      <p:sp>
        <p:nvSpPr>
          <p:cNvPr id="9" name="Title 1"/>
          <p:cNvSpPr>
            <a:spLocks noGrp="1"/>
          </p:cNvSpPr>
          <p:nvPr>
            <p:ph type="ctrTitle"/>
          </p:nvPr>
        </p:nvSpPr>
        <p:spPr>
          <a:xfrm>
            <a:off x="470020" y="196100"/>
            <a:ext cx="8204080" cy="623049"/>
          </a:xfrm>
          <a:prstGeom prst="rect">
            <a:avLst/>
          </a:prstGeom>
        </p:spPr>
        <p:txBody>
          <a:bodyPr wrap="square" lIns="0" tIns="45720" rIns="0" bIns="45720" anchor="t">
            <a:noAutofit/>
          </a:bodyPr>
          <a:lstStyle>
            <a:lvl1pPr algn="r">
              <a:defRPr sz="4000" spc="0">
                <a:solidFill>
                  <a:srgbClr val="7B0099"/>
                </a:solidFill>
                <a:latin typeface="+mj-lt"/>
                <a:ea typeface="Verdana" pitchFamily="34" charset="0"/>
                <a:cs typeface="Arial" pitchFamily="34" charset="0"/>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4753012" y="1720101"/>
            <a:ext cx="3921088" cy="409690"/>
          </a:xfrm>
          <a:prstGeom prst="rect">
            <a:avLst/>
          </a:prstGeom>
        </p:spPr>
        <p:txBody>
          <a:bodyPr wrap="square" lIns="0" tIns="45720" rIns="0" bIns="45720" rtlCol="0" anchor="b">
            <a:noAutofit/>
          </a:bodyPr>
          <a:lstStyle>
            <a:lvl1pPr marL="0" indent="0" algn="r" defTabSz="914400" rtl="0" eaLnBrk="1" latinLnBrk="0" hangingPunct="1">
              <a:spcBef>
                <a:spcPct val="0"/>
              </a:spcBef>
              <a:buNone/>
              <a:defRPr lang="en-US" sz="2400" b="0" kern="1200" spc="0" dirty="0" smtClean="0">
                <a:solidFill>
                  <a:schemeClr val="tx1"/>
                </a:solidFill>
                <a:latin typeface="+mj-lt"/>
                <a:ea typeface="Verdan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
        <p:nvSpPr>
          <p:cNvPr id="12" name="Text Placeholder 14"/>
          <p:cNvSpPr>
            <a:spLocks noGrp="1"/>
          </p:cNvSpPr>
          <p:nvPr>
            <p:ph type="body" sz="quarter" idx="10" hasCustomPrompt="1"/>
          </p:nvPr>
        </p:nvSpPr>
        <p:spPr>
          <a:xfrm>
            <a:off x="4752975" y="2129790"/>
            <a:ext cx="3921088" cy="411480"/>
          </a:xfrm>
          <a:prstGeom prst="rect">
            <a:avLst/>
          </a:prstGeom>
        </p:spPr>
        <p:txBody>
          <a:bodyPr wrap="square" lIns="0" tIns="45720" rIns="0" bIns="45720" rtlCol="0" anchor="t">
            <a:noAutofit/>
          </a:bodyPr>
          <a:lstStyle>
            <a:lvl1pPr marL="0" indent="0" algn="r" defTabSz="914400" rtl="0" eaLnBrk="1" latinLnBrk="0" hangingPunct="1">
              <a:spcBef>
                <a:spcPct val="0"/>
              </a:spcBef>
              <a:buFont typeface="Arial" pitchFamily="34" charset="0"/>
              <a:buNone/>
              <a:defRPr lang="en-US" sz="2400" b="0" kern="1200" spc="0" smtClean="0">
                <a:solidFill>
                  <a:schemeClr val="tx1"/>
                </a:solidFill>
                <a:latin typeface="+mj-lt"/>
                <a:ea typeface="Verdana" pitchFamily="34" charset="0"/>
                <a:cs typeface="Arial" pitchFamily="34" charset="0"/>
              </a:defRPr>
            </a:lvl1pPr>
            <a:lvl2pPr marL="0" indent="0" algn="l" defTabSz="914400" rtl="0" eaLnBrk="1" latinLnBrk="0" hangingPunct="1">
              <a:spcBef>
                <a:spcPct val="0"/>
              </a:spcBef>
              <a:buFont typeface="Arial" pitchFamily="34" charset="0"/>
              <a:buNone/>
              <a:defRPr lang="en-US" sz="3200" kern="1200" smtClean="0">
                <a:solidFill>
                  <a:schemeClr val="tx1"/>
                </a:solidFill>
                <a:latin typeface="+mn-lt"/>
                <a:ea typeface="+mj-ea"/>
                <a:cs typeface="Arial" pitchFamily="34" charset="0"/>
              </a:defRPr>
            </a:lvl2pPr>
            <a:lvl3pPr marL="0" indent="0" algn="l" defTabSz="914400" rtl="0" eaLnBrk="1" latinLnBrk="0" hangingPunct="1">
              <a:spcBef>
                <a:spcPct val="0"/>
              </a:spcBef>
              <a:buFont typeface="Arial" pitchFamily="34" charset="0"/>
              <a:buNone/>
              <a:defRPr lang="en-US" sz="3200" kern="1200" smtClean="0">
                <a:solidFill>
                  <a:schemeClr val="tx1"/>
                </a:solidFill>
                <a:latin typeface="+mn-lt"/>
                <a:ea typeface="+mj-ea"/>
                <a:cs typeface="Arial" pitchFamily="34" charset="0"/>
              </a:defRPr>
            </a:lvl3pPr>
            <a:lvl4pPr marL="0" indent="0" algn="l" defTabSz="914400" rtl="0" eaLnBrk="1" latinLnBrk="0" hangingPunct="1">
              <a:spcBef>
                <a:spcPct val="0"/>
              </a:spcBef>
              <a:buFont typeface="Arial" pitchFamily="34" charset="0"/>
              <a:buNone/>
              <a:defRPr lang="en-US" sz="3200" kern="1200" smtClean="0">
                <a:solidFill>
                  <a:schemeClr val="tx1"/>
                </a:solidFill>
                <a:latin typeface="+mn-lt"/>
                <a:ea typeface="+mj-ea"/>
                <a:cs typeface="Arial" pitchFamily="34" charset="0"/>
              </a:defRPr>
            </a:lvl4pPr>
            <a:lvl5pPr marL="0" indent="0" algn="l" defTabSz="914400" rtl="0" eaLnBrk="1" latinLnBrk="0" hangingPunct="1">
              <a:spcBef>
                <a:spcPct val="0"/>
              </a:spcBef>
              <a:buFont typeface="Arial" pitchFamily="34" charset="0"/>
              <a:buNone/>
              <a:defRPr lang="en-US" sz="3200" kern="1200" dirty="0" smtClean="0">
                <a:solidFill>
                  <a:schemeClr val="tx1"/>
                </a:solidFill>
                <a:latin typeface="+mn-lt"/>
                <a:ea typeface="+mj-ea"/>
                <a:cs typeface="Arial" pitchFamily="34" charset="0"/>
              </a:defRPr>
            </a:lvl5pPr>
          </a:lstStyle>
          <a:p>
            <a:pPr lvl="0"/>
            <a:r>
              <a:rPr lang="en-US" dirty="0" smtClean="0"/>
              <a:t>Click to edit text styles</a:t>
            </a:r>
          </a:p>
        </p:txBody>
      </p:sp>
      <p:pic>
        <p:nvPicPr>
          <p:cNvPr id="13" name="Picture 12"/>
          <p:cNvPicPr>
            <a:picLocks noChangeAspect="1"/>
          </p:cNvPicPr>
          <p:nvPr userDrawn="1"/>
        </p:nvPicPr>
        <p:blipFill>
          <a:blip r:embed="rId2" cstate="print"/>
          <a:srcRect l="10572" b="12125"/>
          <a:stretch>
            <a:fillRect/>
          </a:stretch>
        </p:blipFill>
        <p:spPr>
          <a:xfrm>
            <a:off x="2" y="1558138"/>
            <a:ext cx="5038725" cy="3604413"/>
          </a:xfrm>
          <a:prstGeom prst="rect">
            <a:avLst/>
          </a:prstGeom>
          <a:noFill/>
          <a:ln>
            <a:noFill/>
          </a:ln>
        </p:spPr>
      </p:pic>
      <p:pic>
        <p:nvPicPr>
          <p:cNvPr id="14" name="Picture 13" descr="yahoo_purple.png"/>
          <p:cNvPicPr>
            <a:picLocks noChangeAspect="1"/>
          </p:cNvPicPr>
          <p:nvPr userDrawn="1"/>
        </p:nvPicPr>
        <p:blipFill>
          <a:blip r:embed="rId3" cstate="print"/>
          <a:stretch>
            <a:fillRect/>
          </a:stretch>
        </p:blipFill>
        <p:spPr>
          <a:xfrm>
            <a:off x="6921501" y="4316366"/>
            <a:ext cx="1752563" cy="332098"/>
          </a:xfrm>
          <a:prstGeom prst="rect">
            <a:avLst/>
          </a:prstGeom>
          <a:noFill/>
          <a:ln w="3175">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quarter" idx="18"/>
          </p:nvPr>
        </p:nvSpPr>
        <p:spPr>
          <a:xfrm>
            <a:off x="478568" y="753667"/>
            <a:ext cx="8217758" cy="38983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chemeClr val="tx1"/>
              </a:solidFill>
              <a:latin typeface="Arial" charset="0"/>
            </a:endParaRPr>
          </a:p>
        </p:txBody>
      </p:sp>
      <p:sp>
        <p:nvSpPr>
          <p:cNvPr id="9" name="Title 1"/>
          <p:cNvSpPr>
            <a:spLocks noGrp="1"/>
          </p:cNvSpPr>
          <p:nvPr>
            <p:ph type="ctrTitle"/>
          </p:nvPr>
        </p:nvSpPr>
        <p:spPr>
          <a:xfrm>
            <a:off x="470020" y="434341"/>
            <a:ext cx="8204080" cy="1681105"/>
          </a:xfrm>
          <a:prstGeom prst="rect">
            <a:avLst/>
          </a:prstGeom>
        </p:spPr>
        <p:txBody>
          <a:bodyPr lIns="0" tIns="0" rIns="0" bIns="0" anchor="b">
            <a:noAutofit/>
          </a:bodyPr>
          <a:lstStyle>
            <a:lvl1pPr algn="ctr">
              <a:defRPr sz="3200" b="1" spc="0">
                <a:solidFill>
                  <a:schemeClr val="accent1"/>
                </a:solidFill>
                <a:latin typeface="+mj-lt"/>
                <a:ea typeface="Verdana" pitchFamily="34" charset="0"/>
                <a:cs typeface="Arial" pitchFamily="34" charset="0"/>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470020" y="2115446"/>
            <a:ext cx="8204080" cy="1370705"/>
          </a:xfrm>
          <a:prstGeom prst="rect">
            <a:avLst/>
          </a:prstGeom>
        </p:spPr>
        <p:txBody>
          <a:bodyPr lIns="0" tIns="0" rIns="0" bIns="0" rtlCol="0" anchor="t">
            <a:noAutofit/>
          </a:bodyPr>
          <a:lstStyle>
            <a:lvl1pPr marL="0" indent="0" algn="ctr" defTabSz="914400" rtl="0" eaLnBrk="1" latinLnBrk="0" hangingPunct="1">
              <a:spcBef>
                <a:spcPct val="0"/>
              </a:spcBef>
              <a:buNone/>
              <a:defRPr lang="en-US" sz="2000" b="0" kern="1200" spc="0" dirty="0" smtClean="0">
                <a:solidFill>
                  <a:srgbClr val="000000"/>
                </a:solidFill>
                <a:latin typeface="+mj-lt"/>
                <a:ea typeface="Verdan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cstate="print"/>
          <a:srcRect r="15018" b="15027"/>
          <a:stretch>
            <a:fillRect/>
          </a:stretch>
        </p:blipFill>
        <p:spPr>
          <a:xfrm>
            <a:off x="5838092" y="2737114"/>
            <a:ext cx="3305908" cy="2406387"/>
          </a:xfrm>
          <a:prstGeom prst="rect">
            <a:avLst/>
          </a:prstGeom>
          <a:ln>
            <a:noFill/>
          </a:ln>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Area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8566" y="753667"/>
            <a:ext cx="4093436" cy="3886914"/>
          </a:xfrm>
          <a:prstGeom prst="rect">
            <a:avLst/>
          </a:prstGeom>
        </p:spPr>
        <p:txBody>
          <a:bodyPr rIns="365760">
            <a:normAutofit/>
          </a:bodyPr>
          <a:lstStyle>
            <a:lvl1pPr>
              <a:defRPr sz="20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2" y="753667"/>
            <a:ext cx="4114798" cy="3886914"/>
          </a:xfrm>
          <a:prstGeom prst="rect">
            <a:avLst/>
          </a:prstGeom>
        </p:spPr>
        <p:txBody>
          <a:bodyPr>
            <a:normAutofit/>
          </a:bodyPr>
          <a:lstStyle>
            <a:lvl1pPr>
              <a:defRPr sz="2000">
                <a:latin typeface="+mn-lt"/>
              </a:defRPr>
            </a:lvl1pPr>
            <a:lvl2pPr>
              <a:defRPr sz="1600">
                <a:latin typeface="+mn-lt"/>
              </a:defRPr>
            </a:lvl2pPr>
            <a:lvl3pPr>
              <a:defRPr sz="1400">
                <a:latin typeface="+mn-lt"/>
              </a:defRPr>
            </a:lvl3pPr>
            <a:lvl4pPr>
              <a:defRPr sz="1200">
                <a:latin typeface="+mn-lt"/>
              </a:defRPr>
            </a:lvl4pPr>
            <a:lvl5pPr>
              <a:defRPr sz="11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565" y="190501"/>
            <a:ext cx="3026138" cy="88582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90501"/>
            <a:ext cx="5111750" cy="4438650"/>
          </a:xfrm>
          <a:prstGeom prst="rect">
            <a:avLst/>
          </a:prstGeom>
        </p:spPr>
        <p:txBody>
          <a:bodyPr>
            <a:normAutofit/>
          </a:bodyPr>
          <a:lstStyle>
            <a:lvl1pPr>
              <a:tabLst>
                <a:tab pos="396875" algn="l"/>
              </a:tabLst>
              <a:defRPr sz="2000" b="0"/>
            </a:lvl1pPr>
            <a:lvl2pPr>
              <a:defRPr sz="1600" b="0"/>
            </a:lvl2pPr>
            <a:lvl3pPr>
              <a:defRPr sz="1400" b="0"/>
            </a:lvl3pPr>
            <a:lvl4pPr>
              <a:defRPr sz="1200" b="0"/>
            </a:lvl4pPr>
            <a:lvl5pPr>
              <a:defRPr sz="1100" b="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78569" y="1290918"/>
            <a:ext cx="3026137" cy="329656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4898" y="3600451"/>
            <a:ext cx="5810188" cy="425054"/>
          </a:xfrm>
        </p:spPr>
        <p:txBody>
          <a:bodyPr anchor="b">
            <a:normAutofit/>
          </a:bodyPr>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664898" y="459581"/>
            <a:ext cx="5810188"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664898" y="4025505"/>
            <a:ext cx="5810188" cy="603646"/>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4324350" y="4867276"/>
            <a:ext cx="495300" cy="276225"/>
          </a:xfrm>
          <a:prstGeom prst="rect">
            <a:avLst/>
          </a:prstGeom>
          <a:noFill/>
          <a:ln>
            <a:noFill/>
          </a:ln>
        </p:spPr>
        <p:txBody>
          <a:bodyPr wrap="none" rtlCol="0" anchor="ctr">
            <a:normAutofit/>
          </a:bodyPr>
          <a:lstStyle/>
          <a:p>
            <a:pPr algn="ctr"/>
            <a:fld id="{8E4A37DB-BC06-4480-85F4-B332DF187588}" type="slidenum">
              <a:rPr lang="en-US" sz="700" smtClean="0"/>
              <a:pPr algn="ctr"/>
              <a:t>‹#›</a:t>
            </a:fld>
            <a:endParaRPr lang="en-US" sz="700" dirty="0" err="1" smtClean="0"/>
          </a:p>
        </p:txBody>
      </p:sp>
      <p:sp>
        <p:nvSpPr>
          <p:cNvPr id="1026" name="Title Placeholder 1"/>
          <p:cNvSpPr>
            <a:spLocks noGrp="1"/>
          </p:cNvSpPr>
          <p:nvPr>
            <p:ph type="title"/>
          </p:nvPr>
        </p:nvSpPr>
        <p:spPr bwMode="auto">
          <a:xfrm>
            <a:off x="478565" y="0"/>
            <a:ext cx="8208236" cy="578644"/>
          </a:xfrm>
          <a:prstGeom prst="rect">
            <a:avLst/>
          </a:prstGeom>
          <a:noFill/>
          <a:ln w="9525">
            <a:noFill/>
            <a:miter lim="800000"/>
            <a:headEnd/>
            <a:tailEnd/>
          </a:ln>
        </p:spPr>
        <p:txBody>
          <a:bodyPr vert="horz" wrap="square" lIns="91440" tIns="182880" rIns="91440" bIns="91440" numCol="1" anchor="t" anchorCtr="0" compatLnSpc="1">
            <a:prstTxWarp prst="textNoShape">
              <a:avLst/>
            </a:prstTxWarp>
            <a:noAutofit/>
          </a:bodyPr>
          <a:lstStyle/>
          <a:p>
            <a:pPr lvl="0"/>
            <a:r>
              <a:rPr lang="en-US" dirty="0" smtClean="0"/>
              <a:t>Click to edit Master title style</a:t>
            </a:r>
          </a:p>
        </p:txBody>
      </p:sp>
      <p:sp>
        <p:nvSpPr>
          <p:cNvPr id="28" name="Text Placeholder 27"/>
          <p:cNvSpPr>
            <a:spLocks noGrp="1"/>
          </p:cNvSpPr>
          <p:nvPr>
            <p:ph type="body" idx="1"/>
          </p:nvPr>
        </p:nvSpPr>
        <p:spPr>
          <a:xfrm>
            <a:off x="478569" y="753667"/>
            <a:ext cx="8208235" cy="3704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0" cstate="print"/>
          <a:srcRect r="15018" b="15027"/>
          <a:stretch>
            <a:fillRect/>
          </a:stretch>
        </p:blipFill>
        <p:spPr>
          <a:xfrm>
            <a:off x="8332344" y="4552692"/>
            <a:ext cx="811657" cy="590809"/>
          </a:xfrm>
          <a:prstGeom prst="rect">
            <a:avLst/>
          </a:prstGeom>
          <a:ln>
            <a:noFill/>
          </a:ln>
        </p:spPr>
      </p:pic>
      <p:sp>
        <p:nvSpPr>
          <p:cNvPr id="10" name="TextBox 9"/>
          <p:cNvSpPr txBox="1"/>
          <p:nvPr userDrawn="1"/>
        </p:nvSpPr>
        <p:spPr>
          <a:xfrm>
            <a:off x="476252" y="4867276"/>
            <a:ext cx="3819525" cy="276225"/>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mn-lt"/>
                <a:ea typeface="+mn-ea"/>
                <a:cs typeface="+mn-cs"/>
              </a:rPr>
              <a:t>Yahoo! Presentation, Confidential</a:t>
            </a:r>
          </a:p>
        </p:txBody>
      </p:sp>
      <p:sp>
        <p:nvSpPr>
          <p:cNvPr id="11" name="TextBox 10"/>
          <p:cNvSpPr txBox="1"/>
          <p:nvPr userDrawn="1"/>
        </p:nvSpPr>
        <p:spPr>
          <a:xfrm>
            <a:off x="3857627" y="4867276"/>
            <a:ext cx="447675" cy="276225"/>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8" r:id="rId1"/>
    <p:sldLayoutId id="2147483730" r:id="rId2"/>
    <p:sldLayoutId id="2147483731" r:id="rId3"/>
    <p:sldLayoutId id="2147483732" r:id="rId4"/>
    <p:sldLayoutId id="2147483733" r:id="rId5"/>
    <p:sldLayoutId id="2147483734" r:id="rId6"/>
    <p:sldLayoutId id="2147483735" r:id="rId7"/>
    <p:sldLayoutId id="2147483736" r:id="rId8"/>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kern="1200">
          <a:solidFill>
            <a:srgbClr val="7B0099"/>
          </a:solidFill>
          <a:latin typeface="+mj-lt"/>
          <a:ea typeface="+mj-ea"/>
          <a:cs typeface="+mj-cs"/>
        </a:defRPr>
      </a:lvl1pPr>
      <a:lvl2pPr algn="l" rtl="0" eaLnBrk="1" fontAlgn="base" hangingPunct="1">
        <a:spcBef>
          <a:spcPct val="0"/>
        </a:spcBef>
        <a:spcAft>
          <a:spcPct val="0"/>
        </a:spcAft>
        <a:defRPr sz="3200" b="1">
          <a:solidFill>
            <a:srgbClr val="7B0099"/>
          </a:solidFill>
          <a:latin typeface="Arial" charset="0"/>
        </a:defRPr>
      </a:lvl2pPr>
      <a:lvl3pPr algn="l" rtl="0" eaLnBrk="1" fontAlgn="base" hangingPunct="1">
        <a:spcBef>
          <a:spcPct val="0"/>
        </a:spcBef>
        <a:spcAft>
          <a:spcPct val="0"/>
        </a:spcAft>
        <a:defRPr sz="3200" b="1">
          <a:solidFill>
            <a:srgbClr val="7B0099"/>
          </a:solidFill>
          <a:latin typeface="Arial" charset="0"/>
        </a:defRPr>
      </a:lvl3pPr>
      <a:lvl4pPr algn="l" rtl="0" eaLnBrk="1" fontAlgn="base" hangingPunct="1">
        <a:spcBef>
          <a:spcPct val="0"/>
        </a:spcBef>
        <a:spcAft>
          <a:spcPct val="0"/>
        </a:spcAft>
        <a:defRPr sz="3200" b="1">
          <a:solidFill>
            <a:srgbClr val="7B0099"/>
          </a:solidFill>
          <a:latin typeface="Arial" charset="0"/>
        </a:defRPr>
      </a:lvl4pPr>
      <a:lvl5pPr algn="l" rtl="0" eaLnBrk="1" fontAlgn="base" hangingPunct="1">
        <a:spcBef>
          <a:spcPct val="0"/>
        </a:spcBef>
        <a:spcAft>
          <a:spcPct val="0"/>
        </a:spcAft>
        <a:defRPr sz="3200" b="1">
          <a:solidFill>
            <a:srgbClr val="7B0099"/>
          </a:solidFill>
          <a:latin typeface="Arial" charset="0"/>
        </a:defRPr>
      </a:lvl5pPr>
      <a:lvl6pPr marL="457200" algn="l" rtl="0" eaLnBrk="1" fontAlgn="base" hangingPunct="1">
        <a:spcBef>
          <a:spcPct val="0"/>
        </a:spcBef>
        <a:spcAft>
          <a:spcPct val="0"/>
        </a:spcAft>
        <a:defRPr sz="3600" b="1">
          <a:solidFill>
            <a:srgbClr val="7030A0"/>
          </a:solidFill>
          <a:latin typeface="Calibri" pitchFamily="34" charset="0"/>
        </a:defRPr>
      </a:lvl6pPr>
      <a:lvl7pPr marL="914400" algn="l" rtl="0" eaLnBrk="1" fontAlgn="base" hangingPunct="1">
        <a:spcBef>
          <a:spcPct val="0"/>
        </a:spcBef>
        <a:spcAft>
          <a:spcPct val="0"/>
        </a:spcAft>
        <a:defRPr sz="3600" b="1">
          <a:solidFill>
            <a:srgbClr val="7030A0"/>
          </a:solidFill>
          <a:latin typeface="Calibri" pitchFamily="34" charset="0"/>
        </a:defRPr>
      </a:lvl7pPr>
      <a:lvl8pPr marL="1371600" algn="l" rtl="0" eaLnBrk="1" fontAlgn="base" hangingPunct="1">
        <a:spcBef>
          <a:spcPct val="0"/>
        </a:spcBef>
        <a:spcAft>
          <a:spcPct val="0"/>
        </a:spcAft>
        <a:defRPr sz="3600" b="1">
          <a:solidFill>
            <a:srgbClr val="7030A0"/>
          </a:solidFill>
          <a:latin typeface="Calibri" pitchFamily="34" charset="0"/>
        </a:defRPr>
      </a:lvl8pPr>
      <a:lvl9pPr marL="1828800" algn="l" rtl="0" eaLnBrk="1" fontAlgn="base" hangingPunct="1">
        <a:spcBef>
          <a:spcPct val="0"/>
        </a:spcBef>
        <a:spcAft>
          <a:spcPct val="0"/>
        </a:spcAft>
        <a:defRPr sz="3600" b="1">
          <a:solidFill>
            <a:srgbClr val="7030A0"/>
          </a:solidFill>
          <a:latin typeface="Calibri" pitchFamily="34" charset="0"/>
        </a:defRPr>
      </a:lvl9pPr>
    </p:titleStyle>
    <p:bodyStyle>
      <a:lvl1pPr marL="233363" indent="-233363" algn="l" rtl="0" eaLnBrk="1" fontAlgn="base" hangingPunct="1">
        <a:spcBef>
          <a:spcPts val="0"/>
        </a:spcBef>
        <a:spcAft>
          <a:spcPts val="600"/>
        </a:spcAft>
        <a:buClrTx/>
        <a:buFont typeface="Wingdings" pitchFamily="2" charset="2"/>
        <a:buChar char="§"/>
        <a:defRPr sz="2000" b="0" kern="1200">
          <a:solidFill>
            <a:schemeClr val="tx1"/>
          </a:solidFill>
          <a:latin typeface="+mn-lt"/>
          <a:ea typeface="+mn-ea"/>
          <a:cs typeface="+mn-cs"/>
        </a:defRPr>
      </a:lvl1pPr>
      <a:lvl2pPr marL="457200" indent="-223838" algn="l" rtl="0" eaLnBrk="1" fontAlgn="base" hangingPunct="1">
        <a:spcBef>
          <a:spcPts val="0"/>
        </a:spcBef>
        <a:spcAft>
          <a:spcPts val="600"/>
        </a:spcAft>
        <a:buClrTx/>
        <a:buSzPct val="80000"/>
        <a:buFont typeface="Calibri" pitchFamily="34" charset="0"/>
        <a:buChar char="›"/>
        <a:defRPr sz="1600" kern="1200">
          <a:solidFill>
            <a:schemeClr val="tx1"/>
          </a:solidFill>
          <a:latin typeface="+mn-lt"/>
          <a:ea typeface="+mn-ea"/>
          <a:cs typeface="+mn-cs"/>
        </a:defRPr>
      </a:lvl2pPr>
      <a:lvl3pPr marL="690563" indent="-233363" algn="l" rtl="0" eaLnBrk="1" fontAlgn="base" hangingPunct="1">
        <a:spcBef>
          <a:spcPts val="0"/>
        </a:spcBef>
        <a:spcAft>
          <a:spcPts val="600"/>
        </a:spcAft>
        <a:buClrTx/>
        <a:buFont typeface="Arial" pitchFamily="34" charset="0"/>
        <a:buChar char="•"/>
        <a:defRPr sz="1400" kern="1200">
          <a:solidFill>
            <a:schemeClr val="tx1"/>
          </a:solidFill>
          <a:latin typeface="+mn-lt"/>
          <a:ea typeface="+mn-ea"/>
          <a:cs typeface="+mn-cs"/>
        </a:defRPr>
      </a:lvl3pPr>
      <a:lvl4pPr marL="914400" indent="-223838" algn="l" rtl="0" eaLnBrk="1" fontAlgn="base" hangingPunct="1">
        <a:spcBef>
          <a:spcPts val="0"/>
        </a:spcBef>
        <a:spcAft>
          <a:spcPts val="600"/>
        </a:spcAft>
        <a:buClrTx/>
        <a:buFont typeface="Calibri" pitchFamily="34" charset="0"/>
        <a:buChar char="–"/>
        <a:defRPr sz="1200" kern="1200">
          <a:solidFill>
            <a:schemeClr val="tx1"/>
          </a:solidFill>
          <a:latin typeface="+mn-lt"/>
          <a:ea typeface="+mn-ea"/>
          <a:cs typeface="+mn-cs"/>
        </a:defRPr>
      </a:lvl4pPr>
      <a:lvl5pPr marL="1147763" indent="-233363" algn="l" rtl="0" eaLnBrk="1" fontAlgn="base" hangingPunct="1">
        <a:spcBef>
          <a:spcPts val="0"/>
        </a:spcBef>
        <a:spcAft>
          <a:spcPts val="600"/>
        </a:spcAft>
        <a:buClrTx/>
        <a:buFont typeface="Wingdings" pitchFamily="2" charset="2"/>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Data Science and Analytics</a:t>
            </a:r>
            <a:br>
              <a:rPr lang="en-US" sz="4400" dirty="0" smtClean="0"/>
            </a:br>
            <a:endParaRPr lang="en-US" sz="4400" dirty="0"/>
          </a:p>
        </p:txBody>
      </p:sp>
      <p:sp>
        <p:nvSpPr>
          <p:cNvPr id="3" name="Subtitle 2"/>
          <p:cNvSpPr>
            <a:spLocks noGrp="1"/>
          </p:cNvSpPr>
          <p:nvPr>
            <p:ph type="subTitle" idx="1"/>
          </p:nvPr>
        </p:nvSpPr>
        <p:spPr/>
        <p:txBody>
          <a:bodyPr/>
          <a:lstStyle/>
          <a:p>
            <a:r>
              <a:rPr lang="en-US" dirty="0" smtClean="0"/>
              <a:t>Xuhui Shao</a:t>
            </a:r>
            <a:endParaRPr lang="en-US" dirty="0"/>
          </a:p>
        </p:txBody>
      </p:sp>
      <p:sp>
        <p:nvSpPr>
          <p:cNvPr id="4" name="Text Placeholder 3"/>
          <p:cNvSpPr>
            <a:spLocks noGrp="1"/>
          </p:cNvSpPr>
          <p:nvPr>
            <p:ph type="body" sz="quarter" idx="10"/>
          </p:nvPr>
        </p:nvSpPr>
        <p:spPr/>
        <p:txBody>
          <a:bodyPr/>
          <a:lstStyle/>
          <a:p>
            <a:r>
              <a:rPr lang="en-US" dirty="0" smtClean="0"/>
              <a:t>VP Engineering</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Metric</a:t>
            </a:r>
            <a:endParaRPr lang="en-US" dirty="0"/>
          </a:p>
        </p:txBody>
      </p:sp>
      <p:sp>
        <p:nvSpPr>
          <p:cNvPr id="3" name="Content Placeholder 2"/>
          <p:cNvSpPr>
            <a:spLocks noGrp="1"/>
          </p:cNvSpPr>
          <p:nvPr>
            <p:ph sz="quarter" idx="18"/>
          </p:nvPr>
        </p:nvSpPr>
        <p:spPr/>
        <p:txBody>
          <a:bodyPr/>
          <a:lstStyle/>
          <a:p>
            <a:r>
              <a:rPr lang="en-US" dirty="0" smtClean="0"/>
              <a:t>If you can’t measure (correctly), you can’t improve</a:t>
            </a:r>
          </a:p>
          <a:p>
            <a:r>
              <a:rPr lang="en-US" dirty="0" smtClean="0"/>
              <a:t>Problem 1: no baseline</a:t>
            </a:r>
          </a:p>
          <a:p>
            <a:r>
              <a:rPr lang="en-US" dirty="0" smtClean="0"/>
              <a:t>Problem 2: wrong baseline</a:t>
            </a:r>
          </a:p>
          <a:p>
            <a:r>
              <a:rPr lang="en-US" dirty="0" smtClean="0"/>
              <a:t>A/B test</a:t>
            </a:r>
          </a:p>
          <a:p>
            <a:pPr lvl="1"/>
            <a:r>
              <a:rPr lang="en-US" dirty="0" smtClean="0"/>
              <a:t>Ad creative optimization</a:t>
            </a:r>
          </a:p>
          <a:p>
            <a:pPr lvl="1"/>
            <a:r>
              <a:rPr lang="en-US" dirty="0" smtClean="0"/>
              <a:t>Ad targeting tactic optimization</a:t>
            </a:r>
          </a:p>
          <a:p>
            <a:pPr lvl="1"/>
            <a:r>
              <a:rPr lang="en-US" dirty="0" smtClean="0"/>
              <a:t>Landing / home page optimization</a:t>
            </a:r>
          </a:p>
          <a:p>
            <a:pPr lvl="1"/>
            <a:r>
              <a:rPr lang="en-US" dirty="0" smtClean="0"/>
              <a:t>Web content </a:t>
            </a:r>
            <a:r>
              <a:rPr lang="en-US" dirty="0" err="1" smtClean="0"/>
              <a:t>optmization</a:t>
            </a:r>
            <a:endParaRPr lang="en-US" dirty="0" smtClean="0"/>
          </a:p>
          <a:p>
            <a:r>
              <a:rPr lang="en-US" dirty="0" smtClean="0"/>
              <a:t>Multi-</a:t>
            </a:r>
            <a:r>
              <a:rPr lang="en-US" dirty="0" err="1" smtClean="0"/>
              <a:t>variate</a:t>
            </a:r>
            <a:r>
              <a:rPr lang="en-US" dirty="0" smtClean="0"/>
              <a:t> attribution</a:t>
            </a:r>
            <a:endParaRPr lang="en-US" dirty="0"/>
          </a:p>
        </p:txBody>
      </p:sp>
    </p:spTree>
    <p:extLst>
      <p:ext uri="{BB962C8B-B14F-4D97-AF65-F5344CB8AC3E}">
        <p14:creationId xmlns:p14="http://schemas.microsoft.com/office/powerpoint/2010/main" val="379494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Policy Issue on </a:t>
            </a:r>
            <a:r>
              <a:rPr lang="en-US" dirty="0" smtClean="0"/>
              <a:t>User Modeling</a:t>
            </a:r>
            <a:endParaRPr lang="en-US" dirty="0"/>
          </a:p>
        </p:txBody>
      </p:sp>
      <p:sp>
        <p:nvSpPr>
          <p:cNvPr id="3" name="Content Placeholder 2"/>
          <p:cNvSpPr>
            <a:spLocks noGrp="1"/>
          </p:cNvSpPr>
          <p:nvPr>
            <p:ph sz="quarter" idx="18"/>
          </p:nvPr>
        </p:nvSpPr>
        <p:spPr/>
        <p:txBody>
          <a:bodyPr/>
          <a:lstStyle/>
          <a:p>
            <a:r>
              <a:rPr lang="en-US" dirty="0" smtClean="0"/>
              <a:t>Privacy and Regulation</a:t>
            </a:r>
          </a:p>
          <a:p>
            <a:pPr lvl="1"/>
            <a:r>
              <a:rPr lang="en-US" dirty="0" smtClean="0"/>
              <a:t>Healthcare industry is highly regulated (HIPAA) but ineffective</a:t>
            </a:r>
          </a:p>
          <a:p>
            <a:pPr lvl="1"/>
            <a:r>
              <a:rPr lang="en-US" dirty="0" smtClean="0"/>
              <a:t>Financial industry: some want more regulation, some want much less</a:t>
            </a:r>
          </a:p>
          <a:p>
            <a:pPr lvl="1"/>
            <a:r>
              <a:rPr lang="en-US" dirty="0" smtClean="0"/>
              <a:t>Online industry: hotly debated in the last 12 months</a:t>
            </a:r>
          </a:p>
          <a:p>
            <a:pPr lvl="1"/>
            <a:endParaRPr lang="en-US" dirty="0" smtClean="0"/>
          </a:p>
          <a:p>
            <a:r>
              <a:rPr lang="en-US" dirty="0" smtClean="0"/>
              <a:t>What’s the balance [discussion topic]</a:t>
            </a:r>
          </a:p>
          <a:p>
            <a:pPr lvl="1"/>
            <a:r>
              <a:rPr lang="en-US" dirty="0" smtClean="0"/>
              <a:t>Privacy vs. Research access</a:t>
            </a:r>
          </a:p>
          <a:p>
            <a:pPr lvl="1"/>
            <a:r>
              <a:rPr lang="en-US" dirty="0" err="1" smtClean="0"/>
              <a:t>Anonymization</a:t>
            </a:r>
            <a:r>
              <a:rPr lang="en-US" dirty="0" smtClean="0"/>
              <a:t>, de-identification, re-identification</a:t>
            </a:r>
            <a:endParaRPr lang="en-US" dirty="0" smtClean="0"/>
          </a:p>
          <a:p>
            <a:pPr lvl="1"/>
            <a:r>
              <a:rPr lang="en-US" dirty="0" smtClean="0"/>
              <a:t>Opt-in vs. opt-out</a:t>
            </a:r>
          </a:p>
          <a:p>
            <a:pPr lvl="1"/>
            <a:r>
              <a:rPr lang="en-US" dirty="0" smtClean="0"/>
              <a:t>Control: government, browser tool, or individual service provider</a:t>
            </a:r>
          </a:p>
          <a:p>
            <a:pPr lvl="1"/>
            <a:r>
              <a:rPr lang="en-US" dirty="0" smtClean="0"/>
              <a:t>Who really owns the data: advertiser/merchants, online service, or consumer</a:t>
            </a:r>
          </a:p>
        </p:txBody>
      </p:sp>
    </p:spTree>
    <p:extLst>
      <p:ext uri="{BB962C8B-B14F-4D97-AF65-F5344CB8AC3E}">
        <p14:creationId xmlns:p14="http://schemas.microsoft.com/office/powerpoint/2010/main" val="416502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sz="quarter" idx="18"/>
          </p:nvPr>
        </p:nvSpPr>
        <p:spPr/>
        <p:txBody>
          <a:bodyPr>
            <a:normAutofit/>
          </a:bodyPr>
          <a:lstStyle/>
          <a:p>
            <a:r>
              <a:rPr lang="en-US" dirty="0" smtClean="0"/>
              <a:t>Big </a:t>
            </a:r>
            <a:r>
              <a:rPr lang="en-US" dirty="0" smtClean="0"/>
              <a:t>Data </a:t>
            </a:r>
            <a:r>
              <a:rPr lang="en-US" dirty="0" err="1" smtClean="0"/>
              <a:t>vs</a:t>
            </a:r>
            <a:r>
              <a:rPr lang="en-US" dirty="0" smtClean="0"/>
              <a:t> Large-scale Data</a:t>
            </a:r>
          </a:p>
          <a:p>
            <a:pPr lvl="1"/>
            <a:r>
              <a:rPr lang="en-US" dirty="0" smtClean="0"/>
              <a:t>Data size beyond typical database tools - McKinsey’s big data report</a:t>
            </a:r>
          </a:p>
          <a:p>
            <a:pPr lvl="1"/>
            <a:r>
              <a:rPr lang="en-US" dirty="0"/>
              <a:t>Data growth catches up to Moore's Law, while </a:t>
            </a:r>
            <a:r>
              <a:rPr lang="en-US" dirty="0" smtClean="0"/>
              <a:t>economic </a:t>
            </a:r>
            <a:r>
              <a:rPr lang="en-US" dirty="0"/>
              <a:t>value is largely flat.</a:t>
            </a:r>
          </a:p>
          <a:p>
            <a:pPr lvl="2"/>
            <a:r>
              <a:rPr lang="en-US" dirty="0"/>
              <a:t>IDC estimate: data growth at 50%/year, or getting close to Moore's Law</a:t>
            </a:r>
          </a:p>
          <a:p>
            <a:pPr lvl="1"/>
            <a:r>
              <a:rPr lang="en-US" dirty="0"/>
              <a:t>Conclusion: value density goes down, sparser, need to do it </a:t>
            </a:r>
            <a:r>
              <a:rPr lang="en-US" dirty="0" smtClean="0"/>
              <a:t>cheaper</a:t>
            </a:r>
          </a:p>
          <a:p>
            <a:endParaRPr lang="en-US" dirty="0"/>
          </a:p>
          <a:p>
            <a:r>
              <a:rPr lang="en-US" dirty="0" smtClean="0"/>
              <a:t>Big Data is our ability to mine sparse and unstructured data assets in the face of escalading data </a:t>
            </a:r>
            <a:r>
              <a:rPr lang="en-US" dirty="0"/>
              <a:t>dilution of </a:t>
            </a:r>
            <a:r>
              <a:rPr lang="en-US" dirty="0" smtClean="0"/>
              <a:t>social and economic value. </a:t>
            </a:r>
            <a:endParaRPr lang="en-US" dirty="0"/>
          </a:p>
        </p:txBody>
      </p:sp>
    </p:spTree>
    <p:extLst>
      <p:ext uri="{BB962C8B-B14F-4D97-AF65-F5344CB8AC3E}">
        <p14:creationId xmlns:p14="http://schemas.microsoft.com/office/powerpoint/2010/main" val="199745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02364" y="1028197"/>
            <a:ext cx="8384435" cy="3566426"/>
          </a:xfrm>
          <a:prstGeom prst="rect">
            <a:avLst/>
          </a:prstGeom>
        </p:spPr>
        <p:txBody>
          <a:bodyPr>
            <a:normAutofit fontScale="92500" lnSpcReduction="10000"/>
          </a:bodyPr>
          <a:lstStyle/>
          <a:p>
            <a:r>
              <a:rPr lang="en-US" dirty="0" err="1" smtClean="0"/>
              <a:t>Hadoop</a:t>
            </a:r>
            <a:r>
              <a:rPr lang="en-US" dirty="0" smtClean="0"/>
              <a:t>: open-source version of Google’s </a:t>
            </a:r>
            <a:r>
              <a:rPr lang="en-US" dirty="0" err="1" smtClean="0"/>
              <a:t>MapReduce</a:t>
            </a:r>
            <a:endParaRPr lang="en-US" dirty="0" smtClean="0"/>
          </a:p>
          <a:p>
            <a:pPr lvl="1"/>
            <a:r>
              <a:rPr lang="en-US" dirty="0" smtClean="0"/>
              <a:t>Batch processing of very large scale data</a:t>
            </a:r>
          </a:p>
          <a:p>
            <a:pPr lvl="1"/>
            <a:r>
              <a:rPr lang="en-US" dirty="0" smtClean="0"/>
              <a:t>Built-in parallel processing on commodity hardware</a:t>
            </a:r>
          </a:p>
          <a:p>
            <a:pPr lvl="1"/>
            <a:r>
              <a:rPr lang="en-US" dirty="0" smtClean="0"/>
              <a:t>Users can focus on writing algorithm in the forms of mapper and reducer methods</a:t>
            </a:r>
          </a:p>
          <a:p>
            <a:r>
              <a:rPr lang="en-US" dirty="0" smtClean="0"/>
              <a:t>Higher level languages: </a:t>
            </a:r>
          </a:p>
          <a:p>
            <a:pPr lvl="1"/>
            <a:r>
              <a:rPr lang="en-US" dirty="0" smtClean="0"/>
              <a:t>PIG: a workflow language that generates a series of </a:t>
            </a:r>
            <a:r>
              <a:rPr lang="en-US" dirty="0" err="1" smtClean="0"/>
              <a:t>MapReduce</a:t>
            </a:r>
            <a:r>
              <a:rPr lang="en-US" dirty="0" smtClean="0"/>
              <a:t> jobs for </a:t>
            </a:r>
            <a:r>
              <a:rPr lang="en-US" dirty="0"/>
              <a:t>execution</a:t>
            </a:r>
            <a:endParaRPr lang="en-US" dirty="0" smtClean="0"/>
          </a:p>
          <a:p>
            <a:pPr lvl="1"/>
            <a:r>
              <a:rPr lang="en-US" dirty="0" smtClean="0"/>
              <a:t>Hive: a SQL-like query language that is complied into </a:t>
            </a:r>
            <a:r>
              <a:rPr lang="en-US" dirty="0" err="1" smtClean="0"/>
              <a:t>MapReduce</a:t>
            </a:r>
            <a:r>
              <a:rPr lang="en-US" dirty="0" smtClean="0"/>
              <a:t> jobs</a:t>
            </a:r>
            <a:endParaRPr lang="en-US" dirty="0" smtClean="0"/>
          </a:p>
          <a:p>
            <a:r>
              <a:rPr lang="en-US" dirty="0" err="1" smtClean="0"/>
              <a:t>Hadoop</a:t>
            </a:r>
            <a:r>
              <a:rPr lang="en-US" dirty="0" smtClean="0"/>
              <a:t> deployment at Yahoo</a:t>
            </a:r>
          </a:p>
          <a:p>
            <a:pPr lvl="1"/>
            <a:r>
              <a:rPr lang="en-US" dirty="0" smtClean="0"/>
              <a:t>42K </a:t>
            </a:r>
            <a:r>
              <a:rPr lang="en-US" dirty="0" smtClean="0"/>
              <a:t>machines</a:t>
            </a:r>
          </a:p>
          <a:p>
            <a:pPr lvl="1"/>
            <a:r>
              <a:rPr lang="en-US" dirty="0" smtClean="0"/>
              <a:t>200+ Petabytes</a:t>
            </a:r>
          </a:p>
          <a:p>
            <a:pPr lvl="1"/>
            <a:r>
              <a:rPr lang="en-US" dirty="0" smtClean="0"/>
              <a:t>5M </a:t>
            </a:r>
            <a:r>
              <a:rPr lang="en-US" dirty="0"/>
              <a:t>jobs/</a:t>
            </a:r>
            <a:r>
              <a:rPr lang="en-US" dirty="0" smtClean="0"/>
              <a:t>month</a:t>
            </a:r>
          </a:p>
          <a:p>
            <a:pPr lvl="1"/>
            <a:r>
              <a:rPr lang="en-US" dirty="0" smtClean="0"/>
              <a:t>Personalizing </a:t>
            </a:r>
            <a:r>
              <a:rPr lang="en-US" dirty="0"/>
              <a:t>ads, pages, anti-</a:t>
            </a:r>
            <a:r>
              <a:rPr lang="en-US" dirty="0" smtClean="0"/>
              <a:t>spams on 289MM mailboxes, </a:t>
            </a:r>
            <a:r>
              <a:rPr lang="en-US" dirty="0"/>
              <a:t>...</a:t>
            </a:r>
          </a:p>
        </p:txBody>
      </p:sp>
      <p:sp>
        <p:nvSpPr>
          <p:cNvPr id="2" name="Title 1"/>
          <p:cNvSpPr>
            <a:spLocks noGrp="1"/>
          </p:cNvSpPr>
          <p:nvPr>
            <p:ph type="title"/>
          </p:nvPr>
        </p:nvSpPr>
        <p:spPr>
          <a:xfrm>
            <a:off x="665325" y="0"/>
            <a:ext cx="8208236" cy="578644"/>
          </a:xfrm>
        </p:spPr>
        <p:txBody>
          <a:bodyPr/>
          <a:lstStyle/>
          <a:p>
            <a:r>
              <a:rPr lang="en-US" dirty="0" smtClean="0"/>
              <a:t>Big Data </a:t>
            </a:r>
            <a:r>
              <a:rPr lang="en-US" dirty="0" smtClean="0"/>
              <a:t>Tool – </a:t>
            </a:r>
            <a:r>
              <a:rPr lang="en-US" dirty="0" err="1" smtClean="0"/>
              <a:t>Hadoop</a:t>
            </a:r>
            <a:endParaRPr lang="en-US" dirty="0"/>
          </a:p>
        </p:txBody>
      </p:sp>
    </p:spTree>
    <p:extLst>
      <p:ext uri="{BB962C8B-B14F-4D97-AF65-F5344CB8AC3E}">
        <p14:creationId xmlns:p14="http://schemas.microsoft.com/office/powerpoint/2010/main" val="1378325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2-21 at 4.23.41 PM.png"/>
          <p:cNvPicPr>
            <a:picLocks noGrp="1" noChangeAspect="1"/>
          </p:cNvPicPr>
          <p:nvPr>
            <p:ph sz="quarter" idx="18"/>
          </p:nvPr>
        </p:nvPicPr>
        <p:blipFill rotWithShape="1">
          <a:blip r:embed="rId2">
            <a:extLst>
              <a:ext uri="{28A0092B-C50C-407E-A947-70E740481C1C}">
                <a14:useLocalDpi xmlns:a14="http://schemas.microsoft.com/office/drawing/2010/main" val="0"/>
              </a:ext>
            </a:extLst>
          </a:blip>
          <a:srcRect l="5304" t="19703" r="33620" b="26276"/>
          <a:stretch/>
        </p:blipFill>
        <p:spPr>
          <a:xfrm>
            <a:off x="474941" y="166983"/>
            <a:ext cx="8191025" cy="4528040"/>
          </a:xfrm>
        </p:spPr>
      </p:pic>
    </p:spTree>
    <p:extLst>
      <p:ext uri="{BB962C8B-B14F-4D97-AF65-F5344CB8AC3E}">
        <p14:creationId xmlns:p14="http://schemas.microsoft.com/office/powerpoint/2010/main" val="37042243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4294967295"/>
          </p:nvPr>
        </p:nvSpPr>
        <p:spPr>
          <a:xfrm>
            <a:off x="4200526" y="4902994"/>
            <a:ext cx="752475" cy="273844"/>
          </a:xfrm>
          <a:prstGeom prst="rect">
            <a:avLst/>
          </a:prstGeom>
        </p:spPr>
        <p:txBody>
          <a:bodyPr/>
          <a:lstStyle/>
          <a:p>
            <a:pPr>
              <a:defRPr/>
            </a:pPr>
            <a:fld id="{037F6306-0194-4696-923C-0A2EEEE0FFE6}" type="slidenum">
              <a:rPr lang="en-US" smtClean="0"/>
              <a:pPr>
                <a:defRPr/>
              </a:pPr>
              <a:t>15</a:t>
            </a:fld>
            <a:endParaRPr lang="en-US"/>
          </a:p>
        </p:txBody>
      </p:sp>
      <p:pic>
        <p:nvPicPr>
          <p:cNvPr id="6" name="Picture 5" descr="Screen Shot 2012-02-21 at 10.53.48 PM.png"/>
          <p:cNvPicPr>
            <a:picLocks noChangeAspect="1"/>
          </p:cNvPicPr>
          <p:nvPr/>
        </p:nvPicPr>
        <p:blipFill rotWithShape="1">
          <a:blip r:embed="rId2">
            <a:extLst>
              <a:ext uri="{28A0092B-C50C-407E-A947-70E740481C1C}">
                <a14:useLocalDpi xmlns:a14="http://schemas.microsoft.com/office/drawing/2010/main" val="0"/>
              </a:ext>
            </a:extLst>
          </a:blip>
          <a:srcRect l="7128" t="15230" r="11699" b="14709"/>
          <a:stretch/>
        </p:blipFill>
        <p:spPr>
          <a:xfrm>
            <a:off x="478327" y="247380"/>
            <a:ext cx="8164705" cy="4404385"/>
          </a:xfrm>
          <a:prstGeom prst="rect">
            <a:avLst/>
          </a:prstGeom>
        </p:spPr>
      </p:pic>
    </p:spTree>
    <p:extLst>
      <p:ext uri="{BB962C8B-B14F-4D97-AF65-F5344CB8AC3E}">
        <p14:creationId xmlns:p14="http://schemas.microsoft.com/office/powerpoint/2010/main" val="42230587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Bid Data Tools Challenges</a:t>
            </a:r>
            <a:endParaRPr lang="en-US" dirty="0"/>
          </a:p>
        </p:txBody>
      </p:sp>
      <p:sp>
        <p:nvSpPr>
          <p:cNvPr id="9" name="Content Placeholder 8"/>
          <p:cNvSpPr>
            <a:spLocks noGrp="1"/>
          </p:cNvSpPr>
          <p:nvPr>
            <p:ph sz="quarter" idx="18"/>
          </p:nvPr>
        </p:nvSpPr>
        <p:spPr/>
        <p:txBody>
          <a:bodyPr/>
          <a:lstStyle/>
          <a:p>
            <a:r>
              <a:rPr lang="en-US" dirty="0" err="1" smtClean="0"/>
              <a:t>Hadoop</a:t>
            </a:r>
            <a:r>
              <a:rPr lang="en-US" dirty="0" smtClean="0"/>
              <a:t> as a computation platform needs more maturing</a:t>
            </a:r>
          </a:p>
          <a:p>
            <a:pPr lvl="1"/>
            <a:r>
              <a:rPr lang="en-US" dirty="0" smtClean="0"/>
              <a:t>Performance, stability, a rich collection of utility tools</a:t>
            </a:r>
          </a:p>
          <a:p>
            <a:pPr lvl="1"/>
            <a:endParaRPr lang="en-US" dirty="0"/>
          </a:p>
          <a:p>
            <a:r>
              <a:rPr lang="en-US" dirty="0" smtClean="0"/>
              <a:t>Fully </a:t>
            </a:r>
            <a:r>
              <a:rPr lang="en-US" dirty="0" smtClean="0"/>
              <a:t>reconcile </a:t>
            </a:r>
            <a:r>
              <a:rPr lang="en-US" dirty="0" smtClean="0"/>
              <a:t>SQL MPP </a:t>
            </a:r>
            <a:r>
              <a:rPr lang="en-US" dirty="0" smtClean="0"/>
              <a:t>and </a:t>
            </a:r>
            <a:r>
              <a:rPr lang="en-US" dirty="0" err="1" smtClean="0"/>
              <a:t>NoSQL</a:t>
            </a:r>
            <a:endParaRPr lang="en-US" dirty="0" smtClean="0"/>
          </a:p>
          <a:p>
            <a:pPr lvl="1"/>
            <a:endParaRPr lang="en-US" dirty="0"/>
          </a:p>
          <a:p>
            <a:r>
              <a:rPr lang="en-US" dirty="0" smtClean="0"/>
              <a:t>Alternative computation models on </a:t>
            </a:r>
            <a:r>
              <a:rPr lang="en-US" dirty="0" smtClean="0"/>
              <a:t>grid</a:t>
            </a:r>
            <a:endParaRPr lang="en-US" dirty="0" smtClean="0"/>
          </a:p>
          <a:p>
            <a:pPr lvl="1"/>
            <a:r>
              <a:rPr lang="en-US" dirty="0" smtClean="0"/>
              <a:t>Real-time, streaming computation, iterative computation and modeling</a:t>
            </a:r>
          </a:p>
          <a:p>
            <a:endParaRPr lang="en-US" dirty="0" smtClean="0"/>
          </a:p>
          <a:p>
            <a:endParaRPr lang="en-US" dirty="0"/>
          </a:p>
        </p:txBody>
      </p:sp>
      <p:sp>
        <p:nvSpPr>
          <p:cNvPr id="7" name="Slide Number Placeholder 6"/>
          <p:cNvSpPr>
            <a:spLocks noGrp="1"/>
          </p:cNvSpPr>
          <p:nvPr>
            <p:ph type="sldNum" sz="quarter" idx="4294967295"/>
          </p:nvPr>
        </p:nvSpPr>
        <p:spPr>
          <a:xfrm>
            <a:off x="7010400" y="4767263"/>
            <a:ext cx="2133600" cy="274637"/>
          </a:xfrm>
          <a:prstGeom prst="rect">
            <a:avLst/>
          </a:prstGeom>
        </p:spPr>
        <p:txBody>
          <a:bodyPr/>
          <a:lstStyle/>
          <a:p>
            <a:fld id="{65C4425F-F23A-4039-AC06-32EF4AD7F77A}" type="slidenum">
              <a:rPr lang="en-US" smtClean="0"/>
              <a:pPr/>
              <a:t>16</a:t>
            </a:fld>
            <a:endParaRPr lang="en-US"/>
          </a:p>
        </p:txBody>
      </p:sp>
    </p:spTree>
    <p:extLst>
      <p:ext uri="{BB962C8B-B14F-4D97-AF65-F5344CB8AC3E}">
        <p14:creationId xmlns:p14="http://schemas.microsoft.com/office/powerpoint/2010/main" val="1124042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t>
            </a:r>
            <a:r>
              <a:rPr lang="en-US" dirty="0" smtClean="0"/>
              <a:t>Modeling Challenges</a:t>
            </a:r>
            <a:endParaRPr lang="en-US" dirty="0"/>
          </a:p>
        </p:txBody>
      </p:sp>
      <p:sp>
        <p:nvSpPr>
          <p:cNvPr id="3" name="Content Placeholder 2"/>
          <p:cNvSpPr>
            <a:spLocks noGrp="1"/>
          </p:cNvSpPr>
          <p:nvPr>
            <p:ph sz="quarter" idx="18"/>
          </p:nvPr>
        </p:nvSpPr>
        <p:spPr/>
        <p:txBody>
          <a:bodyPr/>
          <a:lstStyle/>
          <a:p>
            <a:pPr>
              <a:lnSpc>
                <a:spcPct val="120000"/>
              </a:lnSpc>
            </a:pPr>
            <a:r>
              <a:rPr lang="en-US" dirty="0" err="1" smtClean="0"/>
              <a:t>Sparsity</a:t>
            </a:r>
            <a:r>
              <a:rPr lang="en-US" dirty="0" smtClean="0"/>
              <a:t> and Generalization</a:t>
            </a:r>
          </a:p>
          <a:p>
            <a:pPr lvl="1">
              <a:lnSpc>
                <a:spcPct val="120000"/>
              </a:lnSpc>
            </a:pPr>
            <a:r>
              <a:rPr lang="en-US" dirty="0" smtClean="0"/>
              <a:t>“Curse of dimensionality”: more data won’t solve the problem</a:t>
            </a:r>
            <a:r>
              <a:rPr lang="en-US" dirty="0" smtClean="0"/>
              <a:t>.</a:t>
            </a:r>
            <a:endParaRPr lang="en-US" dirty="0"/>
          </a:p>
          <a:p>
            <a:pPr>
              <a:lnSpc>
                <a:spcPct val="120000"/>
              </a:lnSpc>
            </a:pPr>
            <a:r>
              <a:rPr lang="en-US" dirty="0" smtClean="0"/>
              <a:t>Reject-inference problem</a:t>
            </a:r>
          </a:p>
          <a:p>
            <a:pPr lvl="1">
              <a:lnSpc>
                <a:spcPct val="120000"/>
              </a:lnSpc>
            </a:pPr>
            <a:r>
              <a:rPr lang="en-US" dirty="0" smtClean="0"/>
              <a:t>The placebo effect</a:t>
            </a:r>
          </a:p>
          <a:p>
            <a:pPr lvl="1">
              <a:lnSpc>
                <a:spcPct val="120000"/>
              </a:lnSpc>
            </a:pPr>
            <a:r>
              <a:rPr lang="en-US" dirty="0" smtClean="0"/>
              <a:t>A/B test and </a:t>
            </a:r>
            <a:r>
              <a:rPr lang="en-US" dirty="0" smtClean="0"/>
              <a:t>experimentation</a:t>
            </a:r>
            <a:endParaRPr lang="en-US" dirty="0" smtClean="0"/>
          </a:p>
          <a:p>
            <a:pPr>
              <a:lnSpc>
                <a:spcPct val="120000"/>
              </a:lnSpc>
            </a:pPr>
            <a:r>
              <a:rPr lang="en-US" dirty="0" smtClean="0"/>
              <a:t>Noise, data quality and concept </a:t>
            </a:r>
            <a:r>
              <a:rPr lang="en-US" dirty="0" smtClean="0"/>
              <a:t>drift</a:t>
            </a:r>
            <a:endParaRPr lang="en-US" dirty="0"/>
          </a:p>
          <a:p>
            <a:pPr>
              <a:lnSpc>
                <a:spcPct val="120000"/>
              </a:lnSpc>
            </a:pPr>
            <a:r>
              <a:rPr lang="en-US" dirty="0" smtClean="0"/>
              <a:t>Use data to innovate new business models and products </a:t>
            </a:r>
            <a:endParaRPr lang="en-US" dirty="0"/>
          </a:p>
          <a:p>
            <a:pPr lvl="1">
              <a:lnSpc>
                <a:spcPct val="120000"/>
              </a:lnSpc>
            </a:pPr>
            <a:endParaRPr lang="en-US" dirty="0" smtClean="0"/>
          </a:p>
        </p:txBody>
      </p:sp>
    </p:spTree>
    <p:extLst>
      <p:ext uri="{BB962C8B-B14F-4D97-AF65-F5344CB8AC3E}">
        <p14:creationId xmlns:p14="http://schemas.microsoft.com/office/powerpoint/2010/main" val="3624168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Yahoo_Story_PPT_v2.psd"/>
          <p:cNvPicPr>
            <a:picLocks noChangeAspect="1"/>
          </p:cNvPicPr>
          <p:nvPr/>
        </p:nvPicPr>
        <p:blipFill>
          <a:blip r:embed="rId3" cstate="email"/>
          <a:srcRect l="7692" t="5893" r="8392"/>
          <a:stretch>
            <a:fillRect/>
          </a:stretch>
        </p:blipFill>
        <p:spPr bwMode="gray">
          <a:xfrm>
            <a:off x="0" y="1457326"/>
            <a:ext cx="9144000" cy="2397819"/>
          </a:xfrm>
          <a:prstGeom prst="rect">
            <a:avLst/>
          </a:prstGeom>
          <a:noFill/>
          <a:ln>
            <a:noFill/>
          </a:ln>
        </p:spPr>
      </p:pic>
      <p:sp>
        <p:nvSpPr>
          <p:cNvPr id="15" name="TextBox 14"/>
          <p:cNvSpPr txBox="1"/>
          <p:nvPr/>
        </p:nvSpPr>
        <p:spPr bwMode="gray">
          <a:xfrm>
            <a:off x="18288" y="2197609"/>
            <a:ext cx="9144000" cy="664284"/>
          </a:xfrm>
          <a:prstGeom prst="rect">
            <a:avLst/>
          </a:prstGeom>
          <a:noFill/>
          <a:ln>
            <a:noFill/>
          </a:ln>
        </p:spPr>
        <p:txBody>
          <a:bodyPr wrap="square" lIns="0" tIns="0" rIns="0" bIns="0" rtlCol="0">
            <a:spAutoFit/>
          </a:bodyPr>
          <a:lstStyle/>
          <a:p>
            <a:pPr algn="ctr">
              <a:lnSpc>
                <a:spcPts val="4920"/>
              </a:lnSpc>
            </a:pPr>
            <a:r>
              <a:rPr lang="en-US" sz="5400" spc="30" dirty="0" smtClean="0">
                <a:solidFill>
                  <a:srgbClr val="FFFFFF"/>
                </a:solidFill>
                <a:latin typeface="+mj-lt"/>
                <a:cs typeface="Gotham-Light"/>
              </a:rPr>
              <a:t>Open discussion</a:t>
            </a:r>
            <a:endParaRPr lang="en-US" sz="3200" dirty="0" smtClean="0">
              <a:solidFill>
                <a:srgbClr val="FFFFFF"/>
              </a:solidFill>
              <a:latin typeface="+mj-lt"/>
              <a:cs typeface="Gotham-Light"/>
            </a:endParaRPr>
          </a:p>
        </p:txBody>
      </p:sp>
      <p:pic>
        <p:nvPicPr>
          <p:cNvPr id="9" name="Picture 8"/>
          <p:cNvPicPr>
            <a:picLocks noChangeAspect="1"/>
          </p:cNvPicPr>
          <p:nvPr/>
        </p:nvPicPr>
        <p:blipFill>
          <a:blip r:embed="rId4" cstate="print"/>
          <a:srcRect r="15018" b="15027"/>
          <a:stretch>
            <a:fillRect/>
          </a:stretch>
        </p:blipFill>
        <p:spPr>
          <a:xfrm>
            <a:off x="8332344" y="4552692"/>
            <a:ext cx="811657" cy="590809"/>
          </a:xfrm>
          <a:prstGeom prst="rect">
            <a:avLst/>
          </a:prstGeom>
          <a:ln>
            <a:noFill/>
          </a:ln>
        </p:spPr>
      </p:pic>
      <p:sp>
        <p:nvSpPr>
          <p:cNvPr id="11" name="TextBox 10"/>
          <p:cNvSpPr txBox="1"/>
          <p:nvPr/>
        </p:nvSpPr>
        <p:spPr>
          <a:xfrm>
            <a:off x="4324350" y="4867276"/>
            <a:ext cx="495300" cy="276225"/>
          </a:xfrm>
          <a:prstGeom prst="rect">
            <a:avLst/>
          </a:prstGeom>
          <a:noFill/>
          <a:ln>
            <a:noFill/>
          </a:ln>
        </p:spPr>
        <p:txBody>
          <a:bodyPr wrap="none" rtlCol="0" anchor="ctr">
            <a:normAutofit/>
          </a:bodyPr>
          <a:lstStyle/>
          <a:p>
            <a:pPr algn="ctr"/>
            <a:fld id="{8E4A37DB-BC06-4480-85F4-B332DF187588}" type="slidenum">
              <a:rPr lang="en-US" sz="700" smtClean="0">
                <a:solidFill>
                  <a:schemeClr val="bg1"/>
                </a:solidFill>
              </a:rPr>
              <a:pPr algn="ctr"/>
              <a:t>18</a:t>
            </a:fld>
            <a:endParaRPr lang="en-US" sz="700" dirty="0" err="1" smtClean="0">
              <a:solidFill>
                <a:schemeClr val="bg1"/>
              </a:solidFill>
            </a:endParaRPr>
          </a:p>
        </p:txBody>
      </p:sp>
      <p:sp>
        <p:nvSpPr>
          <p:cNvPr id="16" name="TextBox 15"/>
          <p:cNvSpPr txBox="1"/>
          <p:nvPr/>
        </p:nvSpPr>
        <p:spPr>
          <a:xfrm>
            <a:off x="476252" y="4867276"/>
            <a:ext cx="3819525" cy="276225"/>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Yahoo! Presentation, Confidential</a:t>
            </a:r>
          </a:p>
        </p:txBody>
      </p:sp>
    </p:spTree>
    <p:extLst>
      <p:ext uri="{BB962C8B-B14F-4D97-AF65-F5344CB8AC3E}">
        <p14:creationId xmlns:p14="http://schemas.microsoft.com/office/powerpoint/2010/main" val="9825790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4294967295"/>
          </p:nvPr>
        </p:nvSpPr>
        <p:spPr>
          <a:xfrm>
            <a:off x="511176" y="914400"/>
            <a:ext cx="8061325" cy="3543300"/>
          </a:xfrm>
          <a:prstGeom prst="rect">
            <a:avLst/>
          </a:prstGeom>
        </p:spPr>
        <p:txBody>
          <a:bodyPr>
            <a:noAutofit/>
          </a:bodyPr>
          <a:lstStyle/>
          <a:p>
            <a:pPr>
              <a:lnSpc>
                <a:spcPct val="120000"/>
              </a:lnSpc>
            </a:pPr>
            <a:r>
              <a:rPr lang="en-US" dirty="0" smtClean="0"/>
              <a:t>Intro </a:t>
            </a:r>
            <a:r>
              <a:rPr lang="en-US" dirty="0"/>
              <a:t>of </a:t>
            </a:r>
            <a:r>
              <a:rPr lang="en-US" dirty="0" smtClean="0"/>
              <a:t>Yahoo</a:t>
            </a:r>
            <a:endParaRPr lang="en-US" sz="2400" dirty="0" smtClean="0"/>
          </a:p>
          <a:p>
            <a:pPr>
              <a:lnSpc>
                <a:spcPct val="120000"/>
              </a:lnSpc>
            </a:pPr>
            <a:r>
              <a:rPr lang="en-US" dirty="0" smtClean="0"/>
              <a:t>Intro of online display advertising business</a:t>
            </a:r>
            <a:endParaRPr lang="en-US" sz="2400" dirty="0" smtClean="0"/>
          </a:p>
          <a:p>
            <a:pPr>
              <a:lnSpc>
                <a:spcPct val="120000"/>
              </a:lnSpc>
            </a:pPr>
            <a:r>
              <a:rPr lang="en-US" dirty="0" smtClean="0"/>
              <a:t>Data-driven products and user modeling needs</a:t>
            </a:r>
            <a:endParaRPr lang="en-US" dirty="0"/>
          </a:p>
          <a:p>
            <a:pPr>
              <a:lnSpc>
                <a:spcPct val="120000"/>
              </a:lnSpc>
            </a:pPr>
            <a:r>
              <a:rPr lang="en-US" dirty="0" smtClean="0"/>
              <a:t>”Big data” and the tools</a:t>
            </a:r>
            <a:endParaRPr lang="en-US" sz="2400" dirty="0" smtClean="0"/>
          </a:p>
          <a:p>
            <a:pPr>
              <a:lnSpc>
                <a:spcPct val="120000"/>
              </a:lnSpc>
            </a:pPr>
            <a:r>
              <a:rPr lang="en-US" dirty="0" smtClean="0"/>
              <a:t>Future </a:t>
            </a:r>
            <a:r>
              <a:rPr lang="en-US" dirty="0" smtClean="0"/>
              <a:t>challenges</a:t>
            </a:r>
            <a:endParaRPr lang="en-US" sz="2400" dirty="0" smtClean="0"/>
          </a:p>
          <a:p>
            <a:pPr>
              <a:lnSpc>
                <a:spcPct val="120000"/>
              </a:lnSpc>
            </a:pPr>
            <a:r>
              <a:rPr lang="en-US" dirty="0" smtClean="0"/>
              <a:t>Open questions</a:t>
            </a:r>
            <a:endParaRPr lang="en-US" dirty="0"/>
          </a:p>
        </p:txBody>
      </p:sp>
      <p:sp>
        <p:nvSpPr>
          <p:cNvPr id="5" name="Slide Number Placeholder 4"/>
          <p:cNvSpPr>
            <a:spLocks noGrp="1"/>
          </p:cNvSpPr>
          <p:nvPr>
            <p:ph type="sldNum" sz="quarter" idx="4294967295"/>
          </p:nvPr>
        </p:nvSpPr>
        <p:spPr>
          <a:xfrm>
            <a:off x="4200526" y="4902994"/>
            <a:ext cx="752475" cy="273844"/>
          </a:xfrm>
          <a:prstGeom prst="rect">
            <a:avLst/>
          </a:prstGeom>
        </p:spPr>
        <p:txBody>
          <a:bodyPr/>
          <a:lstStyle/>
          <a:p>
            <a:pPr>
              <a:defRPr/>
            </a:pPr>
            <a:fld id="{037F6306-0194-4696-923C-0A2EEEE0FFE6}" type="slidenum">
              <a:rPr lang="en-US" smtClean="0"/>
              <a:pPr>
                <a:defRPr/>
              </a:pPr>
              <a:t>2</a:t>
            </a:fld>
            <a:endParaRPr lang="en-US"/>
          </a:p>
        </p:txBody>
      </p:sp>
    </p:spTree>
    <p:extLst>
      <p:ext uri="{BB962C8B-B14F-4D97-AF65-F5344CB8AC3E}">
        <p14:creationId xmlns:p14="http://schemas.microsoft.com/office/powerpoint/2010/main" val="18995644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gray">
          <a:xfrm>
            <a:off x="18288" y="2197609"/>
            <a:ext cx="9144000" cy="1269578"/>
          </a:xfrm>
          <a:prstGeom prst="rect">
            <a:avLst/>
          </a:prstGeom>
          <a:noFill/>
          <a:ln>
            <a:noFill/>
          </a:ln>
        </p:spPr>
        <p:txBody>
          <a:bodyPr wrap="square" lIns="0" tIns="0" rIns="0" bIns="0" rtlCol="0">
            <a:spAutoFit/>
          </a:bodyPr>
          <a:lstStyle/>
          <a:p>
            <a:pPr algn="ctr">
              <a:lnSpc>
                <a:spcPts val="4920"/>
              </a:lnSpc>
            </a:pPr>
            <a:r>
              <a:rPr lang="en-US" sz="6600" spc="30" dirty="0" smtClean="0">
                <a:solidFill>
                  <a:srgbClr val="FFFFFF"/>
                </a:solidFill>
                <a:latin typeface="+mj-lt"/>
                <a:cs typeface="Gotham-Light"/>
              </a:rPr>
              <a:t>Yahoo! </a:t>
            </a:r>
            <a:br>
              <a:rPr lang="en-US" sz="6600" spc="30" dirty="0" smtClean="0">
                <a:solidFill>
                  <a:srgbClr val="FFFFFF"/>
                </a:solidFill>
                <a:latin typeface="+mj-lt"/>
                <a:cs typeface="Gotham-Light"/>
              </a:rPr>
            </a:br>
            <a:r>
              <a:rPr lang="en-US" sz="3600" spc="30" dirty="0" smtClean="0">
                <a:solidFill>
                  <a:srgbClr val="FFFFFF"/>
                </a:solidFill>
                <a:latin typeface="+mj-lt"/>
                <a:cs typeface="Gotham-Light"/>
              </a:rPr>
              <a:t>The Premium Digital Media Company</a:t>
            </a:r>
            <a:endParaRPr lang="en-US" sz="3200" dirty="0" smtClean="0">
              <a:solidFill>
                <a:srgbClr val="FFFFFF"/>
              </a:solidFill>
              <a:latin typeface="+mj-lt"/>
              <a:cs typeface="Gotham-Light"/>
            </a:endParaRPr>
          </a:p>
        </p:txBody>
      </p:sp>
      <p:pic>
        <p:nvPicPr>
          <p:cNvPr id="9" name="Picture 8"/>
          <p:cNvPicPr>
            <a:picLocks noChangeAspect="1"/>
          </p:cNvPicPr>
          <p:nvPr/>
        </p:nvPicPr>
        <p:blipFill>
          <a:blip r:embed="rId3" cstate="print"/>
          <a:srcRect r="15018" b="15027"/>
          <a:stretch>
            <a:fillRect/>
          </a:stretch>
        </p:blipFill>
        <p:spPr>
          <a:xfrm>
            <a:off x="8332344" y="4552692"/>
            <a:ext cx="811657" cy="590809"/>
          </a:xfrm>
          <a:prstGeom prst="rect">
            <a:avLst/>
          </a:prstGeom>
          <a:ln>
            <a:noFill/>
          </a:ln>
        </p:spPr>
      </p:pic>
      <p:sp>
        <p:nvSpPr>
          <p:cNvPr id="11" name="TextBox 10"/>
          <p:cNvSpPr txBox="1"/>
          <p:nvPr/>
        </p:nvSpPr>
        <p:spPr>
          <a:xfrm>
            <a:off x="4324350" y="4867276"/>
            <a:ext cx="495300" cy="276225"/>
          </a:xfrm>
          <a:prstGeom prst="rect">
            <a:avLst/>
          </a:prstGeom>
          <a:noFill/>
          <a:ln>
            <a:noFill/>
          </a:ln>
        </p:spPr>
        <p:txBody>
          <a:bodyPr wrap="none" rtlCol="0" anchor="ctr">
            <a:normAutofit/>
          </a:bodyPr>
          <a:lstStyle/>
          <a:p>
            <a:pPr algn="ctr"/>
            <a:fld id="{8E4A37DB-BC06-4480-85F4-B332DF187588}" type="slidenum">
              <a:rPr lang="en-US" sz="700" smtClean="0">
                <a:solidFill>
                  <a:schemeClr val="bg1"/>
                </a:solidFill>
              </a:rPr>
              <a:pPr algn="ctr"/>
              <a:t>3</a:t>
            </a:fld>
            <a:endParaRPr lang="en-US" sz="700" dirty="0" err="1" smtClean="0">
              <a:solidFill>
                <a:schemeClr val="bg1"/>
              </a:solidFill>
            </a:endParaRPr>
          </a:p>
        </p:txBody>
      </p:sp>
      <p:sp>
        <p:nvSpPr>
          <p:cNvPr id="16" name="TextBox 15"/>
          <p:cNvSpPr txBox="1"/>
          <p:nvPr/>
        </p:nvSpPr>
        <p:spPr>
          <a:xfrm>
            <a:off x="476252" y="4867276"/>
            <a:ext cx="3819525" cy="276225"/>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Yahoo! Presentation, Confidential</a:t>
            </a:r>
          </a:p>
        </p:txBody>
      </p:sp>
      <p:sp>
        <p:nvSpPr>
          <p:cNvPr id="2" name="Title 1"/>
          <p:cNvSpPr>
            <a:spLocks noGrp="1"/>
          </p:cNvSpPr>
          <p:nvPr>
            <p:ph type="title"/>
          </p:nvPr>
        </p:nvSpPr>
        <p:spPr/>
        <p:txBody>
          <a:bodyPr/>
          <a:lstStyle/>
          <a:p>
            <a:r>
              <a:rPr lang="en-US" dirty="0" smtClean="0"/>
              <a:t>Yahoo Intro</a:t>
            </a:r>
            <a:endParaRPr lang="en-US" dirty="0"/>
          </a:p>
        </p:txBody>
      </p:sp>
      <p:sp>
        <p:nvSpPr>
          <p:cNvPr id="3" name="Content Placeholder 2"/>
          <p:cNvSpPr>
            <a:spLocks noGrp="1"/>
          </p:cNvSpPr>
          <p:nvPr>
            <p:ph sz="quarter" idx="18"/>
          </p:nvPr>
        </p:nvSpPr>
        <p:spPr/>
        <p:txBody>
          <a:bodyPr>
            <a:normAutofit/>
          </a:bodyPr>
          <a:lstStyle/>
          <a:p>
            <a:r>
              <a:rPr lang="en-US" dirty="0" smtClean="0"/>
              <a:t>Eleven #1 online properties</a:t>
            </a:r>
          </a:p>
          <a:p>
            <a:pPr lvl="1"/>
            <a:r>
              <a:rPr lang="en-US" dirty="0" smtClean="0"/>
              <a:t>Finance, Flickr, Mail, Messenger, My </a:t>
            </a:r>
            <a:r>
              <a:rPr lang="en-US" dirty="0"/>
              <a:t>Yahoo</a:t>
            </a:r>
            <a:r>
              <a:rPr lang="en-US" dirty="0" smtClean="0"/>
              <a:t>!, News, </a:t>
            </a:r>
            <a:r>
              <a:rPr lang="en-US" dirty="0" err="1" smtClean="0"/>
              <a:t>omg</a:t>
            </a:r>
            <a:r>
              <a:rPr lang="en-US" dirty="0" smtClean="0"/>
              <a:t>!, Real Estate, Shopping, Sports, TV.</a:t>
            </a:r>
          </a:p>
          <a:p>
            <a:endParaRPr lang="en-US" dirty="0"/>
          </a:p>
          <a:p>
            <a:r>
              <a:rPr lang="en-US" dirty="0" smtClean="0"/>
              <a:t>Business model</a:t>
            </a:r>
          </a:p>
          <a:p>
            <a:pPr lvl="1"/>
            <a:r>
              <a:rPr lang="en-US" dirty="0" smtClean="0"/>
              <a:t>The main revenue source is advertising: display and search</a:t>
            </a:r>
          </a:p>
          <a:p>
            <a:endParaRPr lang="en-US" dirty="0"/>
          </a:p>
          <a:p>
            <a:r>
              <a:rPr lang="en-US" dirty="0" smtClean="0"/>
              <a:t>Main data-driven products</a:t>
            </a:r>
          </a:p>
          <a:p>
            <a:pPr lvl="1"/>
            <a:r>
              <a:rPr lang="en-US" dirty="0" smtClean="0"/>
              <a:t>Content personalization – to drive user engagement</a:t>
            </a:r>
          </a:p>
          <a:p>
            <a:pPr lvl="1"/>
            <a:r>
              <a:rPr lang="en-US" dirty="0" smtClean="0"/>
              <a:t>Advertising targeting – better marketing results, and more relevant ads to users</a:t>
            </a:r>
          </a:p>
          <a:p>
            <a:pPr lvl="1"/>
            <a:r>
              <a:rPr lang="en-US" dirty="0" smtClean="0"/>
              <a:t>Very different business considerations, but learning problems are fairly similar</a:t>
            </a:r>
          </a:p>
        </p:txBody>
      </p:sp>
    </p:spTree>
    <p:extLst>
      <p:ext uri="{BB962C8B-B14F-4D97-AF65-F5344CB8AC3E}">
        <p14:creationId xmlns:p14="http://schemas.microsoft.com/office/powerpoint/2010/main" val="2070830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Personalization</a:t>
            </a:r>
            <a:endParaRPr lang="en-US" dirty="0"/>
          </a:p>
        </p:txBody>
      </p:sp>
      <p:sp>
        <p:nvSpPr>
          <p:cNvPr id="3" name="Content Placeholder 2"/>
          <p:cNvSpPr>
            <a:spLocks noGrp="1"/>
          </p:cNvSpPr>
          <p:nvPr>
            <p:ph sz="quarter" idx="18"/>
          </p:nvPr>
        </p:nvSpPr>
        <p:spPr/>
        <p:txBody>
          <a:bodyPr/>
          <a:lstStyle/>
          <a:p>
            <a:r>
              <a:rPr lang="en-US" dirty="0" smtClean="0"/>
              <a:t>Objective: increase user engagement</a:t>
            </a:r>
          </a:p>
          <a:p>
            <a:r>
              <a:rPr lang="en-US" dirty="0" smtClean="0"/>
              <a:t>1</a:t>
            </a:r>
            <a:r>
              <a:rPr lang="en-US" baseline="30000" dirty="0" smtClean="0"/>
              <a:t>st</a:t>
            </a:r>
            <a:r>
              <a:rPr lang="en-US" dirty="0" smtClean="0"/>
              <a:t>-order model: optimize for clicks</a:t>
            </a:r>
          </a:p>
          <a:p>
            <a:r>
              <a:rPr lang="en-US" dirty="0" smtClean="0"/>
              <a:t>2</a:t>
            </a:r>
            <a:r>
              <a:rPr lang="en-US" baseline="30000" dirty="0" smtClean="0"/>
              <a:t>nd</a:t>
            </a:r>
            <a:r>
              <a:rPr lang="en-US" dirty="0" smtClean="0"/>
              <a:t>-order model: optimize for multiple objectives</a:t>
            </a:r>
          </a:p>
          <a:p>
            <a:pPr lvl="1"/>
            <a:r>
              <a:rPr lang="en-US" dirty="0" smtClean="0"/>
              <a:t>Clicks, but also time spent</a:t>
            </a:r>
          </a:p>
          <a:p>
            <a:pPr lvl="1"/>
            <a:r>
              <a:rPr lang="en-US" dirty="0" smtClean="0"/>
              <a:t>Downstream impact on engagement</a:t>
            </a:r>
          </a:p>
          <a:p>
            <a:pPr lvl="1"/>
            <a:r>
              <a:rPr lang="en-US" dirty="0" smtClean="0"/>
              <a:t>Lift on advertising revenue</a:t>
            </a:r>
          </a:p>
          <a:p>
            <a:r>
              <a:rPr lang="en-US" dirty="0" smtClean="0"/>
              <a:t>Higher-order model: optimize complex objectives with biz constraints</a:t>
            </a:r>
          </a:p>
          <a:p>
            <a:pPr lvl="1"/>
            <a:r>
              <a:rPr lang="en-US" dirty="0" smtClean="0"/>
              <a:t>Example: fairness to different properties</a:t>
            </a:r>
          </a:p>
          <a:p>
            <a:r>
              <a:rPr lang="en-US" dirty="0" smtClean="0"/>
              <a:t>Future problem</a:t>
            </a:r>
          </a:p>
          <a:p>
            <a:pPr lvl="1"/>
            <a:r>
              <a:rPr lang="en-US" dirty="0" smtClean="0"/>
              <a:t>Optimize across multiple recommendations – social, editorial, and ML</a:t>
            </a:r>
          </a:p>
          <a:p>
            <a:pPr lvl="1"/>
            <a:endParaRPr lang="en-US" dirty="0"/>
          </a:p>
        </p:txBody>
      </p:sp>
    </p:spTree>
    <p:extLst>
      <p:ext uri="{BB962C8B-B14F-4D97-AF65-F5344CB8AC3E}">
        <p14:creationId xmlns:p14="http://schemas.microsoft.com/office/powerpoint/2010/main" val="12801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Advertising</a:t>
            </a:r>
            <a:endParaRPr lang="en-US" dirty="0"/>
          </a:p>
        </p:txBody>
      </p:sp>
      <p:sp>
        <p:nvSpPr>
          <p:cNvPr id="3" name="Content Placeholder 2"/>
          <p:cNvSpPr>
            <a:spLocks noGrp="1"/>
          </p:cNvSpPr>
          <p:nvPr>
            <p:ph sz="quarter" idx="18"/>
          </p:nvPr>
        </p:nvSpPr>
        <p:spPr/>
        <p:txBody>
          <a:bodyPr/>
          <a:lstStyle/>
          <a:p>
            <a:r>
              <a:rPr lang="en-US" dirty="0" smtClean="0"/>
              <a:t>Display </a:t>
            </a:r>
            <a:r>
              <a:rPr lang="en-US" dirty="0" err="1" smtClean="0"/>
              <a:t>vs</a:t>
            </a:r>
            <a:r>
              <a:rPr lang="en-US" dirty="0" smtClean="0"/>
              <a:t> search</a:t>
            </a:r>
          </a:p>
          <a:p>
            <a:pPr lvl="1"/>
            <a:r>
              <a:rPr lang="en-US" dirty="0" smtClean="0"/>
              <a:t>Display is demand generation, search is demand fulfillment</a:t>
            </a:r>
          </a:p>
          <a:p>
            <a:pPr lvl="1"/>
            <a:r>
              <a:rPr lang="en-US" dirty="0" smtClean="0"/>
              <a:t>Search is user seeking an ad, display is ad seeking a user</a:t>
            </a:r>
          </a:p>
          <a:p>
            <a:r>
              <a:rPr lang="en-US" dirty="0" smtClean="0"/>
              <a:t>Search is still the most successful online advertising format</a:t>
            </a:r>
          </a:p>
          <a:p>
            <a:pPr lvl="1"/>
            <a:r>
              <a:rPr lang="en-US" dirty="0" smtClean="0"/>
              <a:t>Defined by monetization / user minute.</a:t>
            </a:r>
          </a:p>
          <a:p>
            <a:r>
              <a:rPr lang="en-US" dirty="0" smtClean="0"/>
              <a:t>Display is much more complex</a:t>
            </a:r>
          </a:p>
          <a:p>
            <a:pPr lvl="1"/>
            <a:r>
              <a:rPr lang="en-US" dirty="0" smtClean="0"/>
              <a:t>Different objectives: branding, click, different actions;</a:t>
            </a:r>
          </a:p>
          <a:p>
            <a:pPr lvl="1"/>
            <a:r>
              <a:rPr lang="en-US" dirty="0" smtClean="0"/>
              <a:t>Creative formats: graphics, animation, video, interactive;</a:t>
            </a:r>
          </a:p>
          <a:p>
            <a:pPr lvl="1"/>
            <a:r>
              <a:rPr lang="en-US" dirty="0" smtClean="0"/>
              <a:t>Content, demographics, behavioral, social targeting</a:t>
            </a:r>
          </a:p>
          <a:p>
            <a:pPr lvl="1"/>
            <a:r>
              <a:rPr lang="en-US" dirty="0" smtClean="0"/>
              <a:t>User action is not given: for ex, far fewer people click on ads than before</a:t>
            </a:r>
          </a:p>
          <a:p>
            <a:pPr lvl="1"/>
            <a:endParaRPr lang="en-US" dirty="0"/>
          </a:p>
        </p:txBody>
      </p:sp>
    </p:spTree>
    <p:extLst>
      <p:ext uri="{BB962C8B-B14F-4D97-AF65-F5344CB8AC3E}">
        <p14:creationId xmlns:p14="http://schemas.microsoft.com/office/powerpoint/2010/main" val="422665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t>
            </a:r>
            <a:r>
              <a:rPr lang="en-US" dirty="0" smtClean="0"/>
              <a:t>Modeling Applications</a:t>
            </a:r>
            <a:endParaRPr lang="en-US" dirty="0"/>
          </a:p>
        </p:txBody>
      </p:sp>
      <p:sp>
        <p:nvSpPr>
          <p:cNvPr id="3" name="Content Placeholder 2"/>
          <p:cNvSpPr>
            <a:spLocks noGrp="1"/>
          </p:cNvSpPr>
          <p:nvPr>
            <p:ph sz="quarter" idx="18"/>
          </p:nvPr>
        </p:nvSpPr>
        <p:spPr/>
        <p:txBody>
          <a:bodyPr/>
          <a:lstStyle/>
          <a:p>
            <a:r>
              <a:rPr lang="en-US" dirty="0" smtClean="0"/>
              <a:t>Risk Management</a:t>
            </a:r>
          </a:p>
          <a:p>
            <a:pPr lvl="1"/>
            <a:r>
              <a:rPr lang="en-US" dirty="0" smtClean="0"/>
              <a:t>Model derogatory behavior and contrast with normal behavior</a:t>
            </a:r>
          </a:p>
          <a:p>
            <a:pPr lvl="1"/>
            <a:r>
              <a:rPr lang="en-US" dirty="0" smtClean="0"/>
              <a:t>Data-driven credit/application approval, transaction processing decisions</a:t>
            </a:r>
          </a:p>
          <a:p>
            <a:pPr lvl="1"/>
            <a:endParaRPr lang="en-US" dirty="0" smtClean="0"/>
          </a:p>
          <a:p>
            <a:r>
              <a:rPr lang="en-US" dirty="0" smtClean="0"/>
              <a:t>Personalization</a:t>
            </a:r>
          </a:p>
          <a:p>
            <a:pPr lvl="1"/>
            <a:r>
              <a:rPr lang="en-US" dirty="0" smtClean="0"/>
              <a:t>Recommend products and web contents based on collaborative filtering</a:t>
            </a:r>
          </a:p>
          <a:p>
            <a:pPr lvl="1"/>
            <a:r>
              <a:rPr lang="en-US" dirty="0" smtClean="0"/>
              <a:t>Personalize products and contents based on user profiling</a:t>
            </a:r>
          </a:p>
          <a:p>
            <a:pPr lvl="1"/>
            <a:endParaRPr lang="en-US" dirty="0" smtClean="0"/>
          </a:p>
          <a:p>
            <a:r>
              <a:rPr lang="en-US" dirty="0" smtClean="0"/>
              <a:t>Advertising</a:t>
            </a:r>
          </a:p>
          <a:p>
            <a:pPr lvl="1"/>
            <a:r>
              <a:rPr lang="en-US" dirty="0"/>
              <a:t>User response predictive modeling</a:t>
            </a:r>
          </a:p>
          <a:p>
            <a:pPr lvl="1"/>
            <a:r>
              <a:rPr lang="en-US" dirty="0" smtClean="0"/>
              <a:t>Look-alike modeling and “Act-alike” modeling</a:t>
            </a:r>
          </a:p>
        </p:txBody>
      </p:sp>
    </p:spTree>
    <p:extLst>
      <p:ext uri="{BB962C8B-B14F-4D97-AF65-F5344CB8AC3E}">
        <p14:creationId xmlns:p14="http://schemas.microsoft.com/office/powerpoint/2010/main" val="187690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Techniques</a:t>
            </a:r>
            <a:endParaRPr lang="en-US" dirty="0"/>
          </a:p>
        </p:txBody>
      </p:sp>
      <p:sp>
        <p:nvSpPr>
          <p:cNvPr id="3" name="Content Placeholder 2"/>
          <p:cNvSpPr>
            <a:spLocks noGrp="1"/>
          </p:cNvSpPr>
          <p:nvPr>
            <p:ph sz="quarter" idx="18"/>
          </p:nvPr>
        </p:nvSpPr>
        <p:spPr/>
        <p:txBody>
          <a:bodyPr>
            <a:normAutofit/>
          </a:bodyPr>
          <a:lstStyle/>
          <a:p>
            <a:r>
              <a:rPr lang="en-US" dirty="0" smtClean="0"/>
              <a:t>Predictive modeling – classic approach</a:t>
            </a:r>
          </a:p>
          <a:p>
            <a:pPr lvl="1"/>
            <a:r>
              <a:rPr lang="en-US" dirty="0" smtClean="0"/>
              <a:t>Supervised learning: Regression, classification</a:t>
            </a:r>
          </a:p>
          <a:p>
            <a:pPr lvl="1"/>
            <a:r>
              <a:rPr lang="en-US" dirty="0" smtClean="0"/>
              <a:t>Unsupervised learning: clustering, collaborative filtering</a:t>
            </a:r>
          </a:p>
          <a:p>
            <a:pPr lvl="1"/>
            <a:endParaRPr lang="en-US" dirty="0" smtClean="0"/>
          </a:p>
          <a:p>
            <a:r>
              <a:rPr lang="en-US" dirty="0" smtClean="0"/>
              <a:t>Experimentation &amp; optimization</a:t>
            </a:r>
            <a:endParaRPr lang="en-US" dirty="0" smtClean="0"/>
          </a:p>
          <a:p>
            <a:pPr lvl="1"/>
            <a:r>
              <a:rPr lang="en-US" dirty="0" smtClean="0"/>
              <a:t>Observational modeling </a:t>
            </a:r>
            <a:r>
              <a:rPr lang="en-US" dirty="0" err="1" smtClean="0"/>
              <a:t>vs</a:t>
            </a:r>
            <a:r>
              <a:rPr lang="en-US" dirty="0" smtClean="0"/>
              <a:t> </a:t>
            </a:r>
            <a:r>
              <a:rPr lang="en-US" dirty="0" smtClean="0"/>
              <a:t>experimentation</a:t>
            </a:r>
          </a:p>
          <a:p>
            <a:pPr lvl="1"/>
            <a:r>
              <a:rPr lang="en-US" dirty="0"/>
              <a:t>Explore/exploit </a:t>
            </a:r>
            <a:r>
              <a:rPr lang="en-US" dirty="0" smtClean="0"/>
              <a:t>problem: slot machines, yield maximization</a:t>
            </a:r>
            <a:endParaRPr lang="en-US" dirty="0" smtClean="0"/>
          </a:p>
          <a:p>
            <a:pPr lvl="1"/>
            <a:endParaRPr lang="en-US" dirty="0" smtClean="0"/>
          </a:p>
          <a:p>
            <a:r>
              <a:rPr lang="en-US" dirty="0" smtClean="0"/>
              <a:t>Interpretive modeling</a:t>
            </a:r>
          </a:p>
          <a:p>
            <a:pPr lvl="1"/>
            <a:r>
              <a:rPr lang="en-US" dirty="0" smtClean="0"/>
              <a:t>Attribution: “why” does it happen instead of “what” will happen</a:t>
            </a:r>
            <a:endParaRPr lang="en-US" dirty="0"/>
          </a:p>
        </p:txBody>
      </p:sp>
    </p:spTree>
    <p:extLst>
      <p:ext uri="{BB962C8B-B14F-4D97-AF65-F5344CB8AC3E}">
        <p14:creationId xmlns:p14="http://schemas.microsoft.com/office/powerpoint/2010/main" val="29532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 of Modeling</a:t>
            </a:r>
            <a:endParaRPr lang="en-US" dirty="0"/>
          </a:p>
        </p:txBody>
      </p:sp>
      <p:sp>
        <p:nvSpPr>
          <p:cNvPr id="3" name="Content Placeholder 2"/>
          <p:cNvSpPr>
            <a:spLocks noGrp="1"/>
          </p:cNvSpPr>
          <p:nvPr>
            <p:ph sz="quarter" idx="18"/>
          </p:nvPr>
        </p:nvSpPr>
        <p:spPr/>
        <p:txBody>
          <a:bodyPr/>
          <a:lstStyle/>
          <a:p>
            <a:r>
              <a:rPr lang="en-US" dirty="0" smtClean="0"/>
              <a:t>Data is 90% of the success</a:t>
            </a:r>
          </a:p>
          <a:p>
            <a:pPr lvl="1"/>
            <a:r>
              <a:rPr lang="en-US" dirty="0" smtClean="0"/>
              <a:t>90</a:t>
            </a:r>
            <a:r>
              <a:rPr lang="en-US" dirty="0"/>
              <a:t>% resource spent is in the collection and processing of </a:t>
            </a:r>
            <a:r>
              <a:rPr lang="en-US" dirty="0" smtClean="0"/>
              <a:t>data</a:t>
            </a:r>
          </a:p>
          <a:p>
            <a:pPr lvl="1"/>
            <a:r>
              <a:rPr lang="en-US" dirty="0"/>
              <a:t>The importance of data pre-processing - “garbage in, garbage out”</a:t>
            </a:r>
          </a:p>
          <a:p>
            <a:pPr lvl="1"/>
            <a:r>
              <a:rPr lang="en-US" dirty="0" smtClean="0"/>
              <a:t>Simple algorithm + order-of-magnitude-of-data &gt; most sophisticated algorithm</a:t>
            </a:r>
          </a:p>
          <a:p>
            <a:r>
              <a:rPr lang="en-US" dirty="0" smtClean="0"/>
              <a:t>There is no universally good modeling technique</a:t>
            </a:r>
          </a:p>
          <a:p>
            <a:pPr lvl="1"/>
            <a:r>
              <a:rPr lang="en-US" dirty="0" smtClean="0"/>
              <a:t>The “No-Free-Lunch” theorem (David </a:t>
            </a:r>
            <a:r>
              <a:rPr lang="en-US" dirty="0" err="1" smtClean="0"/>
              <a:t>Wolpert</a:t>
            </a:r>
            <a:r>
              <a:rPr lang="en-US" dirty="0" smtClean="0"/>
              <a:t>)</a:t>
            </a:r>
          </a:p>
          <a:p>
            <a:r>
              <a:rPr lang="en-US" dirty="0" smtClean="0"/>
              <a:t>For practical problems, combination of simple approaches often win</a:t>
            </a:r>
          </a:p>
          <a:p>
            <a:pPr lvl="1"/>
            <a:r>
              <a:rPr lang="en-US" dirty="0" smtClean="0"/>
              <a:t>As demonstrated statistically in Netflix competition and several KDD cups</a:t>
            </a:r>
            <a:endParaRPr lang="en-US" dirty="0"/>
          </a:p>
        </p:txBody>
      </p:sp>
    </p:spTree>
    <p:extLst>
      <p:ext uri="{BB962C8B-B14F-4D97-AF65-F5344CB8AC3E}">
        <p14:creationId xmlns:p14="http://schemas.microsoft.com/office/powerpoint/2010/main" val="179729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Picture of Modeling</a:t>
            </a:r>
            <a:endParaRPr lang="en-US" dirty="0"/>
          </a:p>
        </p:txBody>
      </p:sp>
      <p:sp>
        <p:nvSpPr>
          <p:cNvPr id="3" name="Content Placeholder 2"/>
          <p:cNvSpPr>
            <a:spLocks noGrp="1"/>
          </p:cNvSpPr>
          <p:nvPr>
            <p:ph sz="quarter" idx="18"/>
          </p:nvPr>
        </p:nvSpPr>
        <p:spPr/>
        <p:txBody>
          <a:bodyPr/>
          <a:lstStyle/>
          <a:p>
            <a:r>
              <a:rPr lang="en-US" dirty="0" smtClean="0"/>
              <a:t>Counting numbers is often the hardest problem</a:t>
            </a:r>
          </a:p>
          <a:p>
            <a:r>
              <a:rPr lang="en-US" dirty="0" smtClean="0"/>
              <a:t>Our current challenge</a:t>
            </a:r>
          </a:p>
          <a:p>
            <a:pPr lvl="1"/>
            <a:r>
              <a:rPr lang="en-US" dirty="0" smtClean="0"/>
              <a:t>Counting unique users in any given location, site, and time period</a:t>
            </a:r>
          </a:p>
          <a:p>
            <a:pPr lvl="1"/>
            <a:r>
              <a:rPr lang="en-US" dirty="0" smtClean="0"/>
              <a:t>Thousands of combinations on a very large, unsorted data set that changes over t</a:t>
            </a:r>
          </a:p>
          <a:p>
            <a:pPr lvl="1"/>
            <a:r>
              <a:rPr lang="en-US" dirty="0" smtClean="0"/>
              <a:t>Accuracy can be relaxed but controlled</a:t>
            </a:r>
          </a:p>
          <a:p>
            <a:r>
              <a:rPr lang="en-US" dirty="0" smtClean="0"/>
              <a:t>The basic approach: hash-based approximate counting</a:t>
            </a:r>
          </a:p>
          <a:p>
            <a:pPr lvl="1"/>
            <a:r>
              <a:rPr lang="en-US" dirty="0" smtClean="0"/>
              <a:t>String -&gt; hash value (0,1)</a:t>
            </a:r>
          </a:p>
          <a:p>
            <a:pPr lvl="1"/>
            <a:r>
              <a:rPr lang="en-US" dirty="0" smtClean="0"/>
              <a:t>Count ~ 1 / smallest value</a:t>
            </a:r>
          </a:p>
          <a:p>
            <a:pPr lvl="1"/>
            <a:r>
              <a:rPr lang="en-US" dirty="0" smtClean="0"/>
              <a:t>A small buffer of n smallest values can increase accuracy</a:t>
            </a:r>
          </a:p>
          <a:p>
            <a:r>
              <a:rPr lang="en-US" dirty="0" smtClean="0"/>
              <a:t>The challenge: how to count thousands of combinations efficiently</a:t>
            </a:r>
            <a:endParaRPr lang="en-US" dirty="0"/>
          </a:p>
        </p:txBody>
      </p:sp>
    </p:spTree>
    <p:extLst>
      <p:ext uri="{BB962C8B-B14F-4D97-AF65-F5344CB8AC3E}">
        <p14:creationId xmlns:p14="http://schemas.microsoft.com/office/powerpoint/2010/main" val="2338057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novation&amp;#x0D;&amp;#x0A;&amp;quot;&quot;/&gt;&lt;property id=&quot;20307&quot; value=&quot;300&quot;/&gt;&lt;/object&gt;&lt;object type=&quot;3&quot; unique_id=&quot;10005&quot;&gt;&lt;property id=&quot;20148&quot; value=&quot;5&quot;/&gt;&lt;property id=&quot;20300&quot; value=&quot;Slide 2&quot;/&gt;&lt;property id=&quot;20307&quot; value=&quot;278&quot;/&gt;&lt;/object&gt;&lt;object type=&quot;3&quot; unique_id=&quot;10006&quot;&gt;&lt;property id=&quot;20148&quot; value=&quot;5&quot;/&gt;&lt;property id=&quot;20300&quot; value=&quot;Slide 3&quot;/&gt;&lt;property id=&quot;20307&quot; value=&quot;279&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 - &amp;quot;Innovation at Scale&amp;#x0D;&amp;#x0A;&amp;#x0D;&amp;#x0A;&amp;quot;&quot;/&gt;&lt;property id=&quot;20307&quot; value=&quot;281&quot;/&gt;&lt;/object&gt;&lt;object type=&quot;3&quot; unique_id=&quot;10009&quot;&gt;&lt;property id=&quot;20148&quot; value=&quot;5&quot;/&gt;&lt;property id=&quot;20300&quot; value=&quot;Slide 6 - &amp;quot;Virtuous Cycle of Innovation&amp;quot;&quot;/&gt;&lt;property id=&quot;20307&quot; value=&quot;282&quot;/&gt;&lt;/object&gt;&lt;object type=&quot;3&quot; unique_id=&quot;10010&quot;&gt;&lt;property id=&quot;20148&quot; value=&quot;5&quot;/&gt;&lt;property id=&quot;20300&quot; value=&quot;Slide 7 - &amp;quot;Yahoo!’s&amp;#x0D;&amp;#x0A;Breakthrough&amp;quot;&quot;/&gt;&lt;property id=&quot;20307&quot; value=&quot;283&quot;/&gt;&lt;/object&gt;&lt;object type=&quot;3&quot; unique_id=&quot;10011&quot;&gt;&lt;property id=&quot;20148&quot; value=&quot;5&quot;/&gt;&lt;property id=&quot;20300&quot; value=&quot;Slide 8&quot;/&gt;&lt;property id=&quot;20307&quot; value=&quot;284&quot;/&gt;&lt;/object&gt;&lt;object type=&quot;3&quot; unique_id=&quot;10019&quot;&gt;&lt;property id=&quot;20148&quot; value=&quot;5&quot;/&gt;&lt;property id=&quot;20300&quot; value=&quot;Slide 10&quot;/&gt;&lt;property id=&quot;20307&quot; value=&quot;301&quot;/&gt;&lt;/object&gt;&lt;object type=&quot;3&quot; unique_id=&quot;10020&quot;&gt;&lt;property id=&quot;20148&quot; value=&quot;5&quot;/&gt;&lt;property id=&quot;20300&quot; value=&quot;Slide 11&quot;/&gt;&lt;property id=&quot;20307&quot; value=&quot;303&quot;/&gt;&lt;/object&gt;&lt;object type=&quot;3&quot; unique_id=&quot;10021&quot;&gt;&lt;property id=&quot;20148&quot; value=&quot;5&quot;/&gt;&lt;property id=&quot;20300&quot; value=&quot;Slide 12 - &amp;quot;Yahoo! Has 1 Issued Patent Per 14 Employees1&amp;#x0D;&amp;#x0A;&amp;quot;&quot;/&gt;&lt;property id=&quot;20307&quot; value=&quot;291&quot;/&gt;&lt;/object&gt;&lt;object type=&quot;3&quot; unique_id=&quot;10022&quot;&gt;&lt;property id=&quot;20148&quot; value=&quot;5&quot;/&gt;&lt;property id=&quot;20300&quot; value=&quot;Slide 13 - &amp;quot;30% of Yahoo!’s Patent Portfolio Is Related to Innovation in Advertising&amp;#x0D;&amp;#x0A;&amp;quot;&quot;/&gt;&lt;property id=&quot;20307&quot; value=&quot;292&quot;/&gt;&lt;/object&gt;&lt;object type=&quot;3&quot; unique_id=&quot;10023&quot;&gt;&lt;property id=&quot;20148&quot; value=&quot;5&quot;/&gt;&lt;property id=&quot;20300&quot; value=&quot;Slide 14 - &amp;quot;Yahoo! Labs Invented&amp;#x0D;&amp;#x0A;Computational Advertising&amp;#x0D;&amp;#x0A;&amp;#x0D;&amp;#x0A;&amp;quot;&quot;/&gt;&lt;property id=&quot;20307&quot; value=&quot;293&quot;/&gt;&lt;/object&gt;&lt;object type=&quot;3&quot; unique_id=&quot;10024&quot;&gt;&lt;property id=&quot;20148&quot; value=&quot;5&quot;/&gt;&lt;property id=&quot;20300&quot; value=&quot;Slide 15&quot;/&gt;&lt;property id=&quot;20307&quot; value=&quot;294&quot;/&gt;&lt;/object&gt;&lt;object type=&quot;3&quot; unique_id=&quot;10025&quot;&gt;&lt;property id=&quot;20148&quot; value=&quot;5&quot;/&gt;&lt;property id=&quot;20300&quot; value=&quot;Slide 16 - &amp;quot;Thank You!&amp;quot;&quot;/&gt;&lt;property id=&quot;20307&quot; value=&quot;295&quot;/&gt;&lt;/object&gt;&lt;object type=&quot;3&quot; unique_id=&quot;11158&quot;&gt;&lt;property id=&quot;20148&quot; value=&quot;5&quot;/&gt;&lt;property id=&quot;20300&quot; value=&quot;Slide 9 - &amp;quot;That bring the Yahoo! experience and its digital canvas everywhere imaginable&amp;#x0D;&amp;#x0A;&amp;quot;&quot;/&gt;&lt;property id=&quot;20307&quot; value=&quot;306&quot;/&gt;&lt;/object&gt;&lt;/object&gt;&lt;/object&gt;&lt;/database&gt;"/>
  <p:tag name="SECTOMILLISECCONVERTED" val="1"/>
</p:tagLst>
</file>

<file path=ppt/theme/theme1.xml><?xml version="1.0" encoding="utf-8"?>
<a:theme xmlns:a="http://schemas.openxmlformats.org/drawingml/2006/main" name="Yahoo! 4">
  <a:themeElements>
    <a:clrScheme name="Yahoo!">
      <a:dk1>
        <a:sysClr val="windowText" lastClr="000000"/>
      </a:dk1>
      <a:lt1>
        <a:sysClr val="window" lastClr="FFFFFF"/>
      </a:lt1>
      <a:dk2>
        <a:srgbClr val="7F7F7F"/>
      </a:dk2>
      <a:lt2>
        <a:srgbClr val="EEECE1"/>
      </a:lt2>
      <a:accent1>
        <a:srgbClr val="7B0099"/>
      </a:accent1>
      <a:accent2>
        <a:srgbClr val="EC53A0"/>
      </a:accent2>
      <a:accent3>
        <a:srgbClr val="F19824"/>
      </a:accent3>
      <a:accent4>
        <a:srgbClr val="A7CC25"/>
      </a:accent4>
      <a:accent5>
        <a:srgbClr val="32A7A1"/>
      </a:accent5>
      <a:accent6>
        <a:srgbClr val="2D9EC0"/>
      </a:accent6>
      <a:hlink>
        <a:srgbClr val="456FAC"/>
      </a:hlink>
      <a:folHlink>
        <a:srgbClr val="BC3A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000000"/>
          </a:solidFill>
        </a:ln>
      </a:spPr>
      <a:bodyPr rtlCol="0" anchor="t">
        <a:normAutofit/>
      </a:bodyPr>
      <a:lstStyle>
        <a:defPPr>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rm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Yahoo!1</Template>
  <TotalTime>12596</TotalTime>
  <Words>1459</Words>
  <Application>Microsoft Macintosh PowerPoint</Application>
  <PresentationFormat>On-screen Show (16:9)</PresentationFormat>
  <Paragraphs>174</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Yahoo! 4</vt:lpstr>
      <vt:lpstr>Data Science and Analytics </vt:lpstr>
      <vt:lpstr>Topics</vt:lpstr>
      <vt:lpstr>Yahoo Intro</vt:lpstr>
      <vt:lpstr>Content Personalization</vt:lpstr>
      <vt:lpstr>Online Advertising</vt:lpstr>
      <vt:lpstr>User Modeling Applications</vt:lpstr>
      <vt:lpstr>Modeling Techniques</vt:lpstr>
      <vt:lpstr>The Big Picture of Modeling</vt:lpstr>
      <vt:lpstr>The Small Picture of Modeling</vt:lpstr>
      <vt:lpstr>The Importance of Metric</vt:lpstr>
      <vt:lpstr>The Policy Issue on User Modeling</vt:lpstr>
      <vt:lpstr>Big Data</vt:lpstr>
      <vt:lpstr>Big Data Tool – Hadoop</vt:lpstr>
      <vt:lpstr>PowerPoint Presentation</vt:lpstr>
      <vt:lpstr>PowerPoint Presentation</vt:lpstr>
      <vt:lpstr>Bid Data Tools Challenges</vt:lpstr>
      <vt:lpstr>Big Data Modeling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 Presentation Template</dc:title>
  <dc:creator>Preferred Customer</dc:creator>
  <cp:lastModifiedBy>Xuhui Shao</cp:lastModifiedBy>
  <cp:revision>597</cp:revision>
  <dcterms:created xsi:type="dcterms:W3CDTF">2011-07-13T18:31:07Z</dcterms:created>
  <dcterms:modified xsi:type="dcterms:W3CDTF">2012-02-22T22:17:00Z</dcterms:modified>
</cp:coreProperties>
</file>