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39"/>
  </p:notesMasterIdLst>
  <p:sldIdLst>
    <p:sldId id="257" r:id="rId2"/>
    <p:sldId id="277" r:id="rId3"/>
    <p:sldId id="307" r:id="rId4"/>
    <p:sldId id="262" r:id="rId5"/>
    <p:sldId id="267" r:id="rId6"/>
    <p:sldId id="261" r:id="rId7"/>
    <p:sldId id="258" r:id="rId8"/>
    <p:sldId id="266" r:id="rId9"/>
    <p:sldId id="259" r:id="rId10"/>
    <p:sldId id="260" r:id="rId11"/>
    <p:sldId id="263" r:id="rId12"/>
    <p:sldId id="275" r:id="rId13"/>
    <p:sldId id="279" r:id="rId14"/>
    <p:sldId id="284" r:id="rId15"/>
    <p:sldId id="285" r:id="rId16"/>
    <p:sldId id="268" r:id="rId17"/>
    <p:sldId id="281" r:id="rId18"/>
    <p:sldId id="287" r:id="rId19"/>
    <p:sldId id="278" r:id="rId20"/>
    <p:sldId id="286" r:id="rId21"/>
    <p:sldId id="289" r:id="rId22"/>
    <p:sldId id="290" r:id="rId23"/>
    <p:sldId id="291" r:id="rId24"/>
    <p:sldId id="292" r:id="rId25"/>
    <p:sldId id="293" r:id="rId26"/>
    <p:sldId id="294" r:id="rId27"/>
    <p:sldId id="297" r:id="rId28"/>
    <p:sldId id="295" r:id="rId29"/>
    <p:sldId id="298" r:id="rId30"/>
    <p:sldId id="299" r:id="rId31"/>
    <p:sldId id="300" r:id="rId32"/>
    <p:sldId id="301" r:id="rId33"/>
    <p:sldId id="302" r:id="rId34"/>
    <p:sldId id="296" r:id="rId35"/>
    <p:sldId id="303" r:id="rId36"/>
    <p:sldId id="304" r:id="rId37"/>
    <p:sldId id="305"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91" autoAdjust="0"/>
  </p:normalViewPr>
  <p:slideViewPr>
    <p:cSldViewPr>
      <p:cViewPr varScale="1">
        <p:scale>
          <a:sx n="78" d="100"/>
          <a:sy n="78" d="100"/>
        </p:scale>
        <p:origin x="-4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7DDF743-2463-3B40-AF60-AEC6010067DB}" type="datetime1">
              <a:rPr lang="en-US"/>
              <a:pPr/>
              <a:t>07/11/13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8307039-CB9D-FA45-AA52-FBC8540E4B80}" type="slidenum">
              <a:rPr lang="en-US"/>
              <a:pPr/>
              <a:t>‹#›</a:t>
            </a:fld>
            <a:endParaRPr lang="en-US"/>
          </a:p>
        </p:txBody>
      </p:sp>
    </p:spTree>
    <p:extLst>
      <p:ext uri="{BB962C8B-B14F-4D97-AF65-F5344CB8AC3E}">
        <p14:creationId xmlns:p14="http://schemas.microsoft.com/office/powerpoint/2010/main" val="3802423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MS PGothic"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3B98FD-760A-6B46-9D28-EA1BA53249EE}"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Step 1: form your hypothesis</a:t>
            </a:r>
          </a:p>
          <a:p>
            <a:r>
              <a:rPr lang="en-US">
                <a:latin typeface="Calibri" charset="0"/>
                <a:ea typeface="MS PGothic" charset="0"/>
              </a:rPr>
              <a:t>Step 2: calculate your t-statistic</a:t>
            </a:r>
          </a:p>
          <a:p>
            <a:r>
              <a:rPr lang="en-US">
                <a:latin typeface="Calibri" charset="0"/>
                <a:ea typeface="MS PGothic" charset="0"/>
              </a:rPr>
              <a:t>Step 3: plot your t-value on the appropriate curve to get the p-value.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ABE4988-F76C-9246-A3E2-B55BBA0303BE}"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Normality: we could transform the variables (e.g. take the log, or some other transformation)</a:t>
            </a:r>
          </a:p>
          <a:p>
            <a:r>
              <a:rPr lang="en-US">
                <a:latin typeface="Calibri" charset="0"/>
                <a:ea typeface="MS PGothic" charset="0"/>
              </a:rPr>
              <a:t>Homogeneity of Variance: we can test to see if we meet this assumption</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4E271D5-9D6D-2340-9178-606C285CB7A0}" type="slidenum">
              <a:rPr lang="en-US"/>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Uses Welch-Satterthwaite equation.  </a:t>
            </a:r>
          </a:p>
          <a:p>
            <a:r>
              <a:rPr lang="en-US">
                <a:latin typeface="Calibri" charset="0"/>
                <a:ea typeface="MS PGothic" charset="0"/>
              </a:rPr>
              <a:t>The key is that the denominator uses a different estimate of the variance (since we cannot just assume that both distributions are equal now), and the degrees of freedom are reduced– making this test highly conservative.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A8BD1F-68BD-894C-8AC5-7F0B423688AD}" type="slidenum">
              <a:rPr lang="en-US"/>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What if we have a fairly large effect size, but its just not statistically significant?</a:t>
            </a:r>
          </a:p>
          <a:p>
            <a:r>
              <a:rPr lang="en-US">
                <a:latin typeface="Calibri" charset="0"/>
                <a:ea typeface="MS PGothic" charset="0"/>
              </a:rPr>
              <a:t>Perhaps we just need more data– but how much??</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76CFB40-AF64-3949-BDF5-EFFB283F60F6}" type="slidenum">
              <a:rPr lang="en-US"/>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a:spLocks noChangeArrowheads="1"/>
          </p:cNvSpPr>
          <p:nvPr/>
        </p:nvSpPr>
        <p:spPr bwMode="invGray">
          <a:xfrm>
            <a:off x="0" y="5127625"/>
            <a:ext cx="9144000" cy="46038"/>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9D5E0332-7C5E-6E46-95A8-97DE484E8D15}" type="slidenum">
              <a:rPr lang="en-US"/>
              <a:pPr/>
              <a:t>‹#›</a:t>
            </a:fld>
            <a:endParaRPr lang="en-US"/>
          </a:p>
        </p:txBody>
      </p:sp>
    </p:spTree>
    <p:extLst>
      <p:ext uri="{BB962C8B-B14F-4D97-AF65-F5344CB8AC3E}">
        <p14:creationId xmlns:p14="http://schemas.microsoft.com/office/powerpoint/2010/main" val="9456159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1B9191-26AA-AC4F-AFCE-585CAA707935}" type="slidenum">
              <a:rPr lang="en-US"/>
              <a:pPr/>
              <a:t>‹#›</a:t>
            </a:fld>
            <a:endParaRPr lang="en-US"/>
          </a:p>
        </p:txBody>
      </p:sp>
    </p:spTree>
    <p:extLst>
      <p:ext uri="{BB962C8B-B14F-4D97-AF65-F5344CB8AC3E}">
        <p14:creationId xmlns:p14="http://schemas.microsoft.com/office/powerpoint/2010/main" val="416547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6599238" y="0"/>
            <a:ext cx="46037" cy="6858000"/>
          </a:xfrm>
          <a:prstGeom prst="rect">
            <a:avLst/>
          </a:prstGeom>
          <a:solidFill>
            <a:srgbClr val="FFFFFF"/>
          </a:solidFill>
          <a:ln>
            <a:noFill/>
          </a:ln>
          <a:effectLst>
            <a:outerShdw blurRad="63500" dist="10160" dir="10800000" algn="tl" rotWithShape="0">
              <a:srgbClr val="000000">
                <a:alpha val="59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cs typeface="+mn-cs"/>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66AFFFE2-69D8-2E45-A66B-BD9F876CCCBF}" type="slidenum">
              <a:rPr lang="en-US"/>
              <a:pPr/>
              <a:t>‹#›</a:t>
            </a:fld>
            <a:endParaRPr lang="en-US"/>
          </a:p>
        </p:txBody>
      </p:sp>
    </p:spTree>
    <p:extLst>
      <p:ext uri="{BB962C8B-B14F-4D97-AF65-F5344CB8AC3E}">
        <p14:creationId xmlns:p14="http://schemas.microsoft.com/office/powerpoint/2010/main" val="393533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9EF02A-B8ED-684B-859B-1D530F5E5C3B}" type="slidenum">
              <a:rPr lang="en-US"/>
              <a:pPr/>
              <a:t>‹#›</a:t>
            </a:fld>
            <a:endParaRPr lang="en-US"/>
          </a:p>
        </p:txBody>
      </p:sp>
    </p:spTree>
    <p:extLst>
      <p:ext uri="{BB962C8B-B14F-4D97-AF65-F5344CB8AC3E}">
        <p14:creationId xmlns:p14="http://schemas.microsoft.com/office/powerpoint/2010/main" val="262070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a:spLocks noChangeArrowheads="1"/>
          </p:cNvSpPr>
          <p:nvPr/>
        </p:nvSpPr>
        <p:spPr bwMode="invGray">
          <a:xfrm>
            <a:off x="0" y="2601913"/>
            <a:ext cx="9144000" cy="46037"/>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17FDA623-D3C6-E243-958F-D994234407FD}" type="slidenum">
              <a:rPr lang="en-US"/>
              <a:pPr/>
              <a:t>‹#›</a:t>
            </a:fld>
            <a:endParaRPr lang="en-US"/>
          </a:p>
        </p:txBody>
      </p:sp>
    </p:spTree>
    <p:extLst>
      <p:ext uri="{BB962C8B-B14F-4D97-AF65-F5344CB8AC3E}">
        <p14:creationId xmlns:p14="http://schemas.microsoft.com/office/powerpoint/2010/main" val="26553091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609268-0895-654F-BA97-477CFF16B225}" type="slidenum">
              <a:rPr lang="en-US"/>
              <a:pPr/>
              <a:t>‹#›</a:t>
            </a:fld>
            <a:endParaRPr lang="en-US"/>
          </a:p>
        </p:txBody>
      </p:sp>
    </p:spTree>
    <p:extLst>
      <p:ext uri="{BB962C8B-B14F-4D97-AF65-F5344CB8AC3E}">
        <p14:creationId xmlns:p14="http://schemas.microsoft.com/office/powerpoint/2010/main" val="220986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A17D063-4967-F348-86E7-59D3B9AF4A72}" type="slidenum">
              <a:rPr lang="en-US"/>
              <a:pPr/>
              <a:t>‹#›</a:t>
            </a:fld>
            <a:endParaRPr lang="en-US"/>
          </a:p>
        </p:txBody>
      </p:sp>
    </p:spTree>
    <p:extLst>
      <p:ext uri="{BB962C8B-B14F-4D97-AF65-F5344CB8AC3E}">
        <p14:creationId xmlns:p14="http://schemas.microsoft.com/office/powerpoint/2010/main" val="261859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7BD9A0A-5165-E945-BFF7-65AD351CAF32}" type="slidenum">
              <a:rPr lang="en-US"/>
              <a:pPr/>
              <a:t>‹#›</a:t>
            </a:fld>
            <a:endParaRPr lang="en-US"/>
          </a:p>
        </p:txBody>
      </p:sp>
    </p:spTree>
    <p:extLst>
      <p:ext uri="{BB962C8B-B14F-4D97-AF65-F5344CB8AC3E}">
        <p14:creationId xmlns:p14="http://schemas.microsoft.com/office/powerpoint/2010/main" val="215255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CE58D671-5ECF-AB47-A803-4BB469B28DCD}" type="slidenum">
              <a:rPr lang="en-US"/>
              <a:pPr/>
              <a:t>‹#›</a:t>
            </a:fld>
            <a:endParaRPr lang="en-US"/>
          </a:p>
        </p:txBody>
      </p:sp>
    </p:spTree>
    <p:extLst>
      <p:ext uri="{BB962C8B-B14F-4D97-AF65-F5344CB8AC3E}">
        <p14:creationId xmlns:p14="http://schemas.microsoft.com/office/powerpoint/2010/main" val="163945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557EF7FE-450D-1249-9034-AF5AB4315A38}" type="slidenum">
              <a:rPr lang="en-US"/>
              <a:pPr/>
              <a:t>‹#›</a:t>
            </a:fld>
            <a:endParaRPr lang="en-US"/>
          </a:p>
        </p:txBody>
      </p:sp>
    </p:spTree>
    <p:extLst>
      <p:ext uri="{BB962C8B-B14F-4D97-AF65-F5344CB8AC3E}">
        <p14:creationId xmlns:p14="http://schemas.microsoft.com/office/powerpoint/2010/main" val="361297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C48AC72E-7363-8A47-A996-4E7182D3845A}" type="slidenum">
              <a:rPr lang="en-US"/>
              <a:pPr/>
              <a:t>‹#›</a:t>
            </a:fld>
            <a:endParaRPr lang="en-US"/>
          </a:p>
        </p:txBody>
      </p:sp>
    </p:spTree>
    <p:extLst>
      <p:ext uri="{BB962C8B-B14F-4D97-AF65-F5344CB8AC3E}">
        <p14:creationId xmlns:p14="http://schemas.microsoft.com/office/powerpoint/2010/main" val="25817929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9144000" cy="44450"/>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cs typeface="+mn-cs"/>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986BB386-5C11-A34A-BC73-5067102894B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33" r:id="rId1"/>
    <p:sldLayoutId id="2147484228" r:id="rId2"/>
    <p:sldLayoutId id="2147484234" r:id="rId3"/>
    <p:sldLayoutId id="2147484229" r:id="rId4"/>
    <p:sldLayoutId id="2147484230" r:id="rId5"/>
    <p:sldLayoutId id="2147484231" r:id="rId6"/>
    <p:sldLayoutId id="2147484235" r:id="rId7"/>
    <p:sldLayoutId id="2147484236" r:id="rId8"/>
    <p:sldLayoutId id="2147484237" r:id="rId9"/>
    <p:sldLayoutId id="2147484232" r:id="rId10"/>
    <p:sldLayoutId id="2147484238" r:id="rId11"/>
  </p:sldLayoutIdLst>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2pPr>
      <a:lvl3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3pPr>
      <a:lvl4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4pPr>
      <a:lvl5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gif"/><Relationship Id="rId3"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228600" y="304800"/>
            <a:ext cx="5334000" cy="1736725"/>
          </a:xfrm>
        </p:spPr>
        <p:txBody>
          <a:bodyPr>
            <a:normAutofit fontScale="90000"/>
          </a:bodyPr>
          <a:lstStyle/>
          <a:p>
            <a:pPr eaLnBrk="1" fontAlgn="auto" hangingPunct="1">
              <a:spcAft>
                <a:spcPts val="0"/>
              </a:spcAft>
              <a:defRPr/>
            </a:pPr>
            <a:r>
              <a:rPr lang="en-US" dirty="0" smtClean="0">
                <a:solidFill>
                  <a:schemeClr val="accent1">
                    <a:satMod val="150000"/>
                  </a:schemeClr>
                </a:solidFill>
                <a:ea typeface="+mj-ea"/>
                <a:cs typeface="+mj-cs"/>
              </a:rPr>
              <a:t>Looking at differences: parametric and non-parametric tests</a:t>
            </a:r>
          </a:p>
        </p:txBody>
      </p:sp>
      <p:pic>
        <p:nvPicPr>
          <p:cNvPr id="8197" name="Picture 5" descr="http://eimearvb.files.wordpress.com/2008/12/guinness-is-good-for-you.jpg"/>
          <p:cNvPicPr>
            <a:picLocks noChangeAspect="1" noChangeArrowheads="1"/>
          </p:cNvPicPr>
          <p:nvPr/>
        </p:nvPicPr>
        <p:blipFill>
          <a:blip r:embed="rId3" cstate="print"/>
          <a:srcRect/>
          <a:stretch>
            <a:fillRect/>
          </a:stretch>
        </p:blipFill>
        <p:spPr bwMode="auto">
          <a:xfrm>
            <a:off x="5715000" y="228600"/>
            <a:ext cx="3162300" cy="4762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220" name="Rectangle 3"/>
          <p:cNvSpPr>
            <a:spLocks noChangeArrowheads="1"/>
          </p:cNvSpPr>
          <p:nvPr/>
        </p:nvSpPr>
        <p:spPr bwMode="auto">
          <a:xfrm>
            <a:off x="457200" y="5486400"/>
            <a:ext cx="3657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en-US" sz="1200">
                <a:latin typeface="Calibri" charset="0"/>
              </a:rPr>
              <a:t>Sealy Gossett, chemist working for Guinness brewery</a:t>
            </a:r>
            <a:r>
              <a:rPr lang="en-US" sz="1200"/>
              <a:t>–</a:t>
            </a:r>
            <a:r>
              <a:rPr lang="en-US" sz="1200">
                <a:latin typeface="Calibri" charset="0"/>
              </a:rPr>
              <a:t> published work on the t-distribution under the name </a:t>
            </a:r>
            <a:r>
              <a:rPr lang="en-US" altLang="ja-JP" sz="1200"/>
              <a:t>“</a:t>
            </a:r>
            <a:r>
              <a:rPr lang="en-US" altLang="ja-JP" sz="1200">
                <a:latin typeface="Calibri" charset="0"/>
              </a:rPr>
              <a:t>student</a:t>
            </a:r>
            <a:r>
              <a:rPr lang="en-US" altLang="ja-JP" sz="1200"/>
              <a:t>”</a:t>
            </a:r>
            <a:endParaRPr lang="en-US" altLang="ja-JP" sz="2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7B9899"/>
                </a:solidFill>
                <a:ea typeface="+mj-ea"/>
                <a:cs typeface="+mj-cs"/>
              </a:rPr>
              <a:t>Degrees of freedom</a:t>
            </a:r>
          </a:p>
        </p:txBody>
      </p:sp>
      <p:sp>
        <p:nvSpPr>
          <p:cNvPr id="22531" name="Rectangle 3"/>
          <p:cNvSpPr>
            <a:spLocks noGrp="1" noChangeArrowheads="1"/>
          </p:cNvSpPr>
          <p:nvPr>
            <p:ph idx="1"/>
          </p:nvPr>
        </p:nvSpPr>
        <p:spPr>
          <a:xfrm>
            <a:off x="381000" y="2286000"/>
            <a:ext cx="8458200" cy="4191000"/>
          </a:xfrm>
        </p:spPr>
        <p:txBody>
          <a:bodyPr/>
          <a:lstStyle/>
          <a:p>
            <a:pPr eaLnBrk="1" hangingPunct="1">
              <a:lnSpc>
                <a:spcPct val="80000"/>
              </a:lnSpc>
            </a:pPr>
            <a:endParaRPr lang="en-US" sz="2200" dirty="0">
              <a:latin typeface="Corbel" charset="0"/>
              <a:ea typeface="MS PGothic" charset="0"/>
            </a:endParaRPr>
          </a:p>
          <a:p>
            <a:pPr eaLnBrk="1" hangingPunct="1">
              <a:lnSpc>
                <a:spcPct val="80000"/>
              </a:lnSpc>
            </a:pPr>
            <a:r>
              <a:rPr lang="en-US" sz="2200" dirty="0" err="1">
                <a:latin typeface="Corbel" charset="0"/>
                <a:ea typeface="MS PGothic" charset="0"/>
              </a:rPr>
              <a:t>d.f.</a:t>
            </a:r>
            <a:r>
              <a:rPr lang="en-US" sz="2200" dirty="0">
                <a:latin typeface="Corbel" charset="0"/>
                <a:ea typeface="MS PGothic" charset="0"/>
              </a:rPr>
              <a:t> = the number of independent pieces of information from the data collected in a study.</a:t>
            </a:r>
          </a:p>
          <a:p>
            <a:pPr eaLnBrk="1" hangingPunct="1">
              <a:lnSpc>
                <a:spcPct val="80000"/>
              </a:lnSpc>
            </a:pPr>
            <a:endParaRPr lang="en-US" sz="2200" dirty="0">
              <a:latin typeface="Corbel" charset="0"/>
              <a:ea typeface="MS PGothic" charset="0"/>
            </a:endParaRPr>
          </a:p>
          <a:p>
            <a:pPr eaLnBrk="1" hangingPunct="1">
              <a:lnSpc>
                <a:spcPct val="80000"/>
              </a:lnSpc>
            </a:pPr>
            <a:r>
              <a:rPr lang="en-US" sz="2400" dirty="0">
                <a:latin typeface="Corbel" charset="0"/>
                <a:ea typeface="MS PGothic" charset="0"/>
              </a:rPr>
              <a:t>In the independent sample t-test, we deal with two means (thus, two known quantities); our degrees of freedom are reduced by two (</a:t>
            </a:r>
            <a:r>
              <a:rPr lang="en-US" sz="2400" dirty="0" err="1">
                <a:latin typeface="Corbel" charset="0"/>
                <a:ea typeface="MS PGothic" charset="0"/>
              </a:rPr>
              <a:t>df</a:t>
            </a:r>
            <a:r>
              <a:rPr lang="en-US" sz="2400" dirty="0">
                <a:latin typeface="Corbel" charset="0"/>
                <a:ea typeface="MS PGothic" charset="0"/>
              </a:rPr>
              <a:t> = n</a:t>
            </a:r>
            <a:r>
              <a:rPr lang="en-US" sz="2400" baseline="-25000" dirty="0">
                <a:latin typeface="Corbel" charset="0"/>
                <a:ea typeface="MS PGothic" charset="0"/>
              </a:rPr>
              <a:t>1</a:t>
            </a:r>
            <a:r>
              <a:rPr lang="en-US" sz="2400" dirty="0">
                <a:latin typeface="Corbel" charset="0"/>
                <a:ea typeface="MS PGothic" charset="0"/>
              </a:rPr>
              <a:t> + n</a:t>
            </a:r>
            <a:r>
              <a:rPr lang="en-US" sz="2400" baseline="-25000" dirty="0">
                <a:latin typeface="Corbel" charset="0"/>
                <a:ea typeface="MS PGothic" charset="0"/>
              </a:rPr>
              <a:t>2</a:t>
            </a:r>
            <a:r>
              <a:rPr lang="en-US" sz="2400" dirty="0">
                <a:latin typeface="Corbel" charset="0"/>
                <a:ea typeface="MS PGothic" charset="0"/>
              </a:rPr>
              <a:t> – 2)</a:t>
            </a:r>
          </a:p>
          <a:p>
            <a:pPr eaLnBrk="1" hangingPunct="1">
              <a:lnSpc>
                <a:spcPct val="80000"/>
              </a:lnSpc>
            </a:pPr>
            <a:endParaRPr lang="en-US" sz="2200" dirty="0">
              <a:latin typeface="Corbel" charset="0"/>
              <a:ea typeface="MS PGothic" charset="0"/>
            </a:endParaRPr>
          </a:p>
          <a:p>
            <a:pPr eaLnBrk="1" hangingPunct="1">
              <a:lnSpc>
                <a:spcPct val="80000"/>
              </a:lnSpc>
            </a:pPr>
            <a:r>
              <a:rPr lang="en-US" sz="2200" dirty="0">
                <a:latin typeface="Corbel" charset="0"/>
                <a:ea typeface="MS PGothic" charset="0"/>
              </a:rPr>
              <a:t>We can also conduct a one-sample t-test. In a one-sample t-test the degrees of freedom = number of measurements – 1.  (only one known quantity). A one sample t-test is useful when we want to test whether one sample is significantly different from some hypothesized value.</a:t>
            </a:r>
          </a:p>
          <a:p>
            <a:pPr eaLnBrk="1" hangingPunct="1">
              <a:lnSpc>
                <a:spcPct val="80000"/>
              </a:lnSpc>
              <a:buFont typeface="Wingdings 2" charset="0"/>
              <a:buNone/>
            </a:pPr>
            <a:endParaRPr lang="en-US" sz="2200"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sz="2400" smtClean="0">
                <a:solidFill>
                  <a:srgbClr val="7B9899"/>
                </a:solidFill>
                <a:ea typeface="+mj-ea"/>
                <a:cs typeface="+mj-cs"/>
              </a:rPr>
              <a:t>Assumptions Underlying the Independent Sample t-test</a:t>
            </a:r>
          </a:p>
        </p:txBody>
      </p:sp>
      <p:sp>
        <p:nvSpPr>
          <p:cNvPr id="23555" name="Rectangle 3"/>
          <p:cNvSpPr>
            <a:spLocks noGrp="1" noChangeArrowheads="1"/>
          </p:cNvSpPr>
          <p:nvPr>
            <p:ph idx="1"/>
          </p:nvPr>
        </p:nvSpPr>
        <p:spPr>
          <a:xfrm>
            <a:off x="990600" y="1409700"/>
            <a:ext cx="6172200" cy="3771900"/>
          </a:xfrm>
        </p:spPr>
        <p:txBody>
          <a:bodyPr/>
          <a:lstStyle/>
          <a:p>
            <a:pPr eaLnBrk="1" hangingPunct="1">
              <a:lnSpc>
                <a:spcPct val="90000"/>
              </a:lnSpc>
              <a:buFont typeface="Wingdings" charset="0"/>
              <a:buNone/>
            </a:pPr>
            <a:endParaRPr lang="en-US" sz="2400" dirty="0">
              <a:latin typeface="Corbel" charset="0"/>
              <a:ea typeface="MS PGothic" charset="0"/>
            </a:endParaRPr>
          </a:p>
          <a:p>
            <a:pPr eaLnBrk="1" hangingPunct="1">
              <a:lnSpc>
                <a:spcPct val="90000"/>
              </a:lnSpc>
            </a:pPr>
            <a:r>
              <a:rPr lang="en-US" sz="2400" dirty="0">
                <a:latin typeface="Corbel" charset="0"/>
                <a:ea typeface="MS PGothic" charset="0"/>
              </a:rPr>
              <a:t>Assumption of Normality</a:t>
            </a:r>
          </a:p>
          <a:p>
            <a:pPr lvl="1" eaLnBrk="1" hangingPunct="1">
              <a:lnSpc>
                <a:spcPct val="90000"/>
              </a:lnSpc>
            </a:pPr>
            <a:r>
              <a:rPr lang="en-US" sz="2000" dirty="0">
                <a:latin typeface="Corbel" charset="0"/>
                <a:ea typeface="MS PGothic" charset="0"/>
              </a:rPr>
              <a:t>Variables are normally distributed within each group</a:t>
            </a:r>
          </a:p>
          <a:p>
            <a:pPr lvl="1" eaLnBrk="1" hangingPunct="1">
              <a:lnSpc>
                <a:spcPct val="90000"/>
              </a:lnSpc>
            </a:pPr>
            <a:r>
              <a:rPr lang="en-US" sz="2000" dirty="0">
                <a:latin typeface="Corbel" charset="0"/>
                <a:ea typeface="MS PGothic" charset="0"/>
              </a:rPr>
              <a:t>If we don</a:t>
            </a:r>
            <a:r>
              <a:rPr lang="ja-JP" altLang="en-US" sz="2000" dirty="0">
                <a:latin typeface="Corbel" charset="0"/>
                <a:ea typeface="MS PGothic" charset="0"/>
              </a:rPr>
              <a:t>’</a:t>
            </a:r>
            <a:r>
              <a:rPr lang="en-US" sz="2000" dirty="0">
                <a:latin typeface="Corbel" charset="0"/>
                <a:ea typeface="MS PGothic" charset="0"/>
              </a:rPr>
              <a:t>t meet this, we could transform our variable, or, consider a non-parametric test</a:t>
            </a:r>
            <a:r>
              <a:rPr lang="en-US" sz="2000" dirty="0" smtClean="0">
                <a:latin typeface="Corbel" charset="0"/>
                <a:ea typeface="MS PGothic" charset="0"/>
              </a:rPr>
              <a:t>.</a:t>
            </a:r>
          </a:p>
          <a:p>
            <a:pPr lvl="1" eaLnBrk="1" hangingPunct="1">
              <a:lnSpc>
                <a:spcPct val="90000"/>
              </a:lnSpc>
            </a:pPr>
            <a:r>
              <a:rPr lang="en-US" sz="2000" dirty="0" smtClean="0">
                <a:latin typeface="Corbel" charset="0"/>
                <a:ea typeface="MS PGothic" charset="0"/>
              </a:rPr>
              <a:t>Can use the Central-Limit Theorem to get normality for large samples</a:t>
            </a:r>
          </a:p>
          <a:p>
            <a:pPr lvl="2" eaLnBrk="1" hangingPunct="1">
              <a:lnSpc>
                <a:spcPct val="90000"/>
              </a:lnSpc>
            </a:pPr>
            <a:r>
              <a:rPr lang="en-US" sz="1600" dirty="0" smtClean="0">
                <a:latin typeface="Corbel" charset="0"/>
                <a:ea typeface="MS PGothic" charset="0"/>
              </a:rPr>
              <a:t>Rule of thumb: at least 30 observations</a:t>
            </a:r>
            <a:endParaRPr lang="en-US" sz="1600" dirty="0">
              <a:latin typeface="Corbel" charset="0"/>
              <a:ea typeface="MS PGothic" charset="0"/>
            </a:endParaRPr>
          </a:p>
          <a:p>
            <a:pPr eaLnBrk="1" hangingPunct="1">
              <a:lnSpc>
                <a:spcPct val="90000"/>
              </a:lnSpc>
              <a:buFont typeface="Wingdings" charset="0"/>
              <a:buNone/>
            </a:pPr>
            <a:endParaRPr lang="en-US" sz="2400" dirty="0">
              <a:latin typeface="Corbel" charset="0"/>
              <a:ea typeface="MS PGothic" charset="0"/>
            </a:endParaRPr>
          </a:p>
          <a:p>
            <a:pPr eaLnBrk="1" hangingPunct="1">
              <a:lnSpc>
                <a:spcPct val="90000"/>
              </a:lnSpc>
            </a:pPr>
            <a:r>
              <a:rPr lang="en-US" sz="2400" dirty="0">
                <a:latin typeface="Corbel" charset="0"/>
                <a:ea typeface="MS PGothic" charset="0"/>
              </a:rPr>
              <a:t>Assumption of Homogeneity of Variance</a:t>
            </a:r>
          </a:p>
          <a:p>
            <a:pPr lvl="1" eaLnBrk="1" hangingPunct="1">
              <a:lnSpc>
                <a:spcPct val="90000"/>
              </a:lnSpc>
            </a:pPr>
            <a:r>
              <a:rPr lang="en-US" sz="2000" dirty="0">
                <a:latin typeface="Corbel" charset="0"/>
                <a:ea typeface="MS PGothic" charset="0"/>
              </a:rPr>
              <a:t>Variation of scores in the two groups should not be very different.</a:t>
            </a:r>
          </a:p>
          <a:p>
            <a:pPr lvl="1" eaLnBrk="1" hangingPunct="1">
              <a:lnSpc>
                <a:spcPct val="90000"/>
              </a:lnSpc>
            </a:pPr>
            <a:r>
              <a:rPr lang="en-US" sz="2000" dirty="0" smtClean="0">
                <a:latin typeface="Corbel" charset="0"/>
                <a:ea typeface="MS PGothic" charset="0"/>
              </a:rPr>
              <a:t>There is a simple correction if this assumption is not met, automatically applied in R</a:t>
            </a:r>
            <a:endParaRPr lang="en-US" sz="2000"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ea typeface="+mj-ea"/>
                <a:cs typeface="+mj-cs"/>
              </a:rPr>
              <a:t>What if the Variances are not equal?</a:t>
            </a:r>
            <a:endParaRPr lang="en-US" dirty="0">
              <a:solidFill>
                <a:schemeClr val="accent1">
                  <a:satMod val="150000"/>
                </a:schemeClr>
              </a:solidFill>
              <a:ea typeface="+mj-ea"/>
              <a:cs typeface="+mj-cs"/>
            </a:endParaRPr>
          </a:p>
        </p:txBody>
      </p:sp>
      <p:sp>
        <p:nvSpPr>
          <p:cNvPr id="29698" name="Content Placeholder 2"/>
          <p:cNvSpPr>
            <a:spLocks noGrp="1"/>
          </p:cNvSpPr>
          <p:nvPr>
            <p:ph idx="1"/>
          </p:nvPr>
        </p:nvSpPr>
        <p:spPr/>
        <p:txBody>
          <a:bodyPr/>
          <a:lstStyle/>
          <a:p>
            <a:pPr eaLnBrk="1" hangingPunct="1">
              <a:lnSpc>
                <a:spcPct val="90000"/>
              </a:lnSpc>
            </a:pPr>
            <a:r>
              <a:rPr lang="en-US" sz="2400" dirty="0">
                <a:latin typeface="Corbel" charset="0"/>
                <a:ea typeface="MS PGothic" charset="0"/>
              </a:rPr>
              <a:t>We can test to see if the variances are significantly different between groups (equality of variance test such as </a:t>
            </a:r>
            <a:r>
              <a:rPr lang="en-US" sz="2400" dirty="0" err="1">
                <a:latin typeface="Corbel" charset="0"/>
                <a:ea typeface="MS PGothic" charset="0"/>
              </a:rPr>
              <a:t>Levene</a:t>
            </a:r>
            <a:r>
              <a:rPr lang="ja-JP" altLang="en-US" sz="2400" dirty="0">
                <a:latin typeface="Corbel" charset="0"/>
                <a:ea typeface="MS PGothic" charset="0"/>
              </a:rPr>
              <a:t>’</a:t>
            </a:r>
            <a:r>
              <a:rPr lang="en-US" sz="2400" dirty="0">
                <a:latin typeface="Corbel" charset="0"/>
                <a:ea typeface="MS PGothic" charset="0"/>
              </a:rPr>
              <a:t>s test)</a:t>
            </a:r>
          </a:p>
          <a:p>
            <a:pPr eaLnBrk="1" hangingPunct="1">
              <a:lnSpc>
                <a:spcPct val="90000"/>
              </a:lnSpc>
            </a:pPr>
            <a:endParaRPr lang="en-US" sz="2400" dirty="0">
              <a:latin typeface="Corbel" charset="0"/>
              <a:ea typeface="MS PGothic" charset="0"/>
            </a:endParaRPr>
          </a:p>
          <a:p>
            <a:pPr eaLnBrk="1" hangingPunct="1">
              <a:lnSpc>
                <a:spcPct val="90000"/>
              </a:lnSpc>
            </a:pPr>
            <a:r>
              <a:rPr lang="en-US" sz="2400" dirty="0">
                <a:latin typeface="Corbel" charset="0"/>
                <a:ea typeface="MS PGothic" charset="0"/>
              </a:rPr>
              <a:t>If they *are* significantly different, we </a:t>
            </a:r>
            <a:r>
              <a:rPr lang="en-US" sz="2400" dirty="0" smtClean="0">
                <a:latin typeface="Corbel" charset="0"/>
                <a:ea typeface="MS PGothic" charset="0"/>
              </a:rPr>
              <a:t>should use </a:t>
            </a:r>
            <a:r>
              <a:rPr lang="en-US" sz="2400" dirty="0">
                <a:latin typeface="Corbel" charset="0"/>
                <a:ea typeface="MS PGothic" charset="0"/>
              </a:rPr>
              <a:t>a modified t-test that corrects for this problem (</a:t>
            </a:r>
            <a:r>
              <a:rPr lang="en-US" sz="2400" dirty="0">
                <a:solidFill>
                  <a:srgbClr val="FF0000"/>
                </a:solidFill>
                <a:latin typeface="Corbel" charset="0"/>
                <a:ea typeface="MS PGothic" charset="0"/>
              </a:rPr>
              <a:t>Welch</a:t>
            </a:r>
            <a:r>
              <a:rPr lang="ja-JP" altLang="en-US" sz="2400" dirty="0">
                <a:solidFill>
                  <a:srgbClr val="FF0000"/>
                </a:solidFill>
                <a:latin typeface="Corbel" charset="0"/>
                <a:ea typeface="MS PGothic" charset="0"/>
              </a:rPr>
              <a:t>’</a:t>
            </a:r>
            <a:r>
              <a:rPr lang="en-US" altLang="ja-JP" sz="2400" dirty="0">
                <a:solidFill>
                  <a:srgbClr val="FF0000"/>
                </a:solidFill>
                <a:latin typeface="Corbel" charset="0"/>
                <a:ea typeface="MS PGothic" charset="0"/>
              </a:rPr>
              <a:t>s t-test</a:t>
            </a:r>
            <a:r>
              <a:rPr lang="en-US" altLang="ja-JP" sz="2400" dirty="0" smtClean="0">
                <a:latin typeface="Corbel" charset="0"/>
                <a:ea typeface="MS PGothic" charset="0"/>
              </a:rPr>
              <a:t>).</a:t>
            </a:r>
          </a:p>
          <a:p>
            <a:pPr eaLnBrk="1" hangingPunct="1">
              <a:lnSpc>
                <a:spcPct val="90000"/>
              </a:lnSpc>
            </a:pPr>
            <a:endParaRPr lang="en-US" altLang="ja-JP" sz="2400" dirty="0">
              <a:latin typeface="Corbel" charset="0"/>
              <a:ea typeface="MS PGothic" charset="0"/>
            </a:endParaRPr>
          </a:p>
          <a:p>
            <a:pPr eaLnBrk="1" hangingPunct="1">
              <a:lnSpc>
                <a:spcPct val="90000"/>
              </a:lnSpc>
            </a:pPr>
            <a:r>
              <a:rPr lang="en-US" altLang="ja-JP" sz="2400" dirty="0" smtClean="0">
                <a:latin typeface="Corbel" charset="0"/>
                <a:ea typeface="MS PGothic" charset="0"/>
              </a:rPr>
              <a:t>Welch’s test is the default in R, so we usually don’t have to worry about this.</a:t>
            </a:r>
            <a:endParaRPr lang="en-US" altLang="ja-JP" sz="2400" dirty="0">
              <a:latin typeface="Corbel" charset="0"/>
              <a:ea typeface="MS PGothic" charset="0"/>
            </a:endParaRPr>
          </a:p>
          <a:p>
            <a:pPr lvl="1" eaLnBrk="1" hangingPunct="1">
              <a:lnSpc>
                <a:spcPct val="90000"/>
              </a:lnSpc>
            </a:pPr>
            <a:r>
              <a:rPr lang="en-US" sz="2000" dirty="0" smtClean="0">
                <a:latin typeface="Corbel" charset="0"/>
                <a:ea typeface="MS PGothic" charset="0"/>
              </a:rPr>
              <a:t>The </a:t>
            </a:r>
            <a:r>
              <a:rPr lang="en-US" sz="2000" dirty="0">
                <a:latin typeface="Corbel" charset="0"/>
                <a:ea typeface="MS PGothic" charset="0"/>
              </a:rPr>
              <a:t>key is that the denominator uses a different estimate of the variance (since we cannot just assume that both distributions are equal now), and the degrees of freedom are reduced– making this a highly conservative test.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ea typeface="+mj-ea"/>
                <a:cs typeface="+mj-cs"/>
              </a:rPr>
              <a:t>Conducting an independent sample t-test</a:t>
            </a:r>
            <a:endParaRPr lang="en-US" dirty="0">
              <a:ea typeface="+mj-ea"/>
              <a:cs typeface="+mj-cs"/>
            </a:endParaRPr>
          </a:p>
        </p:txBody>
      </p:sp>
      <p:sp>
        <p:nvSpPr>
          <p:cNvPr id="27651" name="Content Placeholder 2"/>
          <p:cNvSpPr>
            <a:spLocks noGrp="1"/>
          </p:cNvSpPr>
          <p:nvPr>
            <p:ph idx="1"/>
          </p:nvPr>
        </p:nvSpPr>
        <p:spPr>
          <a:xfrm>
            <a:off x="457200" y="1408113"/>
            <a:ext cx="8229600" cy="4625975"/>
          </a:xfrm>
        </p:spPr>
        <p:txBody>
          <a:bodyPr/>
          <a:lstStyle/>
          <a:p>
            <a:endParaRPr lang="en-US" dirty="0">
              <a:latin typeface="Corbel" charset="0"/>
              <a:ea typeface="MS PGothic" charset="0"/>
            </a:endParaRPr>
          </a:p>
          <a:p>
            <a:pPr>
              <a:buFont typeface="Wingdings 2" charset="0"/>
              <a:buNone/>
            </a:pPr>
            <a:r>
              <a:rPr lang="en-US" dirty="0">
                <a:latin typeface="Corbel" charset="0"/>
                <a:ea typeface="MS PGothic" charset="0"/>
              </a:rPr>
              <a:t>1) State your hypothesis (1 or 2-tailed?) </a:t>
            </a:r>
          </a:p>
          <a:p>
            <a:pPr>
              <a:buFont typeface="Wingdings 2" charset="0"/>
              <a:buNone/>
            </a:pPr>
            <a:endParaRPr lang="en-US" dirty="0">
              <a:latin typeface="Corbel" charset="0"/>
              <a:ea typeface="MS PGothic" charset="0"/>
            </a:endParaRPr>
          </a:p>
          <a:p>
            <a:pPr>
              <a:buFont typeface="Wingdings 2" charset="0"/>
              <a:buNone/>
            </a:pPr>
            <a:r>
              <a:rPr lang="en-US" dirty="0">
                <a:latin typeface="Corbel" charset="0"/>
                <a:ea typeface="MS PGothic" charset="0"/>
              </a:rPr>
              <a:t>2) Check the assumption of normality</a:t>
            </a:r>
          </a:p>
          <a:p>
            <a:pPr>
              <a:buFont typeface="Wingdings 2" charset="0"/>
              <a:buNone/>
            </a:pPr>
            <a:endParaRPr lang="en-US" dirty="0">
              <a:latin typeface="Corbel" charset="0"/>
              <a:ea typeface="MS PGothic" charset="0"/>
            </a:endParaRPr>
          </a:p>
          <a:p>
            <a:pPr>
              <a:buFont typeface="Wingdings 2" charset="0"/>
              <a:buNone/>
            </a:pPr>
            <a:r>
              <a:rPr lang="en-US" dirty="0">
                <a:latin typeface="Corbel" charset="0"/>
                <a:ea typeface="MS PGothic" charset="0"/>
              </a:rPr>
              <a:t>3) Check the assumption of equal variances</a:t>
            </a:r>
          </a:p>
          <a:p>
            <a:pPr>
              <a:buFont typeface="Wingdings 2" charset="0"/>
              <a:buNone/>
            </a:pPr>
            <a:endParaRPr lang="en-US" dirty="0">
              <a:latin typeface="Corbel" charset="0"/>
              <a:ea typeface="MS PGothic" charset="0"/>
            </a:endParaRPr>
          </a:p>
          <a:p>
            <a:pPr>
              <a:buFont typeface="Wingdings 2" charset="0"/>
              <a:buNone/>
            </a:pPr>
            <a:r>
              <a:rPr lang="en-US" dirty="0">
                <a:latin typeface="Corbel" charset="0"/>
                <a:ea typeface="MS PGothic" charset="0"/>
              </a:rPr>
              <a:t>4) if </a:t>
            </a:r>
            <a:r>
              <a:rPr lang="en-US" dirty="0" smtClean="0">
                <a:latin typeface="Corbel" charset="0"/>
                <a:ea typeface="MS PGothic" charset="0"/>
              </a:rPr>
              <a:t>unequal</a:t>
            </a:r>
            <a:r>
              <a:rPr lang="en-US" dirty="0">
                <a:latin typeface="Corbel" charset="0"/>
                <a:ea typeface="MS PGothic" charset="0"/>
              </a:rPr>
              <a:t>, </a:t>
            </a:r>
            <a:r>
              <a:rPr lang="en-US" dirty="0" smtClean="0">
                <a:latin typeface="Corbel" charset="0"/>
                <a:ea typeface="MS PGothic" charset="0"/>
              </a:rPr>
              <a:t>make sure to use a modified (Welch</a:t>
            </a:r>
            <a:r>
              <a:rPr lang="ja-JP" altLang="en-US" dirty="0" smtClean="0">
                <a:latin typeface="Corbel" charset="0"/>
                <a:ea typeface="MS PGothic" charset="0"/>
              </a:rPr>
              <a:t>’</a:t>
            </a:r>
            <a:r>
              <a:rPr lang="en-US" altLang="ja-JP" dirty="0" smtClean="0">
                <a:latin typeface="Corbel" charset="0"/>
                <a:ea typeface="MS PGothic" charset="0"/>
              </a:rPr>
              <a:t>s</a:t>
            </a:r>
            <a:r>
              <a:rPr lang="en-US" altLang="ja-JP" dirty="0">
                <a:latin typeface="Corbel" charset="0"/>
                <a:ea typeface="MS PGothic" charset="0"/>
              </a:rPr>
              <a:t>) t-test</a:t>
            </a:r>
            <a:endParaRPr lang="en-US"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Interpretation: </a:t>
            </a:r>
            <a:r>
              <a:rPr lang="en-US" dirty="0" err="1" smtClean="0">
                <a:cs typeface="ＭＳ Ｐゴシック" charset="-128"/>
              </a:rPr>
              <a:t>Levene’s</a:t>
            </a:r>
            <a:r>
              <a:rPr lang="en-US" dirty="0" smtClean="0">
                <a:cs typeface="ＭＳ Ｐゴシック" charset="-128"/>
              </a:rPr>
              <a:t> test for homogeneity of variance</a:t>
            </a:r>
            <a:endParaRPr lang="en-US" dirty="0">
              <a:cs typeface="ＭＳ Ｐゴシック" charset="-128"/>
            </a:endParaRPr>
          </a:p>
        </p:txBody>
      </p:sp>
      <p:sp>
        <p:nvSpPr>
          <p:cNvPr id="28675" name="Rectangle 2"/>
          <p:cNvSpPr>
            <a:spLocks noChangeArrowheads="1"/>
          </p:cNvSpPr>
          <p:nvPr/>
        </p:nvSpPr>
        <p:spPr bwMode="auto">
          <a:xfrm>
            <a:off x="876300" y="2667000"/>
            <a:ext cx="7391400" cy="2397125"/>
          </a:xfrm>
          <a:prstGeom prst="rect">
            <a:avLst/>
          </a:prstGeom>
          <a:solidFill>
            <a:schemeClr val="accent1">
              <a:alpha val="3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&gt; leveneTest(survey$Height, survey$Sex, center=median)</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Levene's Test for Homogeneity of Variance (center = median)</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       	Df  	F value  	Pr(&gt;F)  </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group   1  	6.5688 		0.01109 *</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      		206                  </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a:t>
            </a:r>
            <a:endParaRPr lang="en-US" sz="20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Helvetica" charset="0"/>
                <a:cs typeface="Times New Roman" charset="0"/>
              </a:rPr>
              <a:t>Signif. codes:  0 '***' 0.001 '**' 0.01 '*' 0.05 '.' 0.1 ' ' 1</a:t>
            </a:r>
            <a:endParaRPr lang="en-US" sz="2000">
              <a:latin typeface="Calibri"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Interpretation: two-tailed t-test</a:t>
            </a:r>
            <a:endParaRPr lang="en-US" dirty="0">
              <a:cs typeface="ＭＳ Ｐゴシック" charset="-128"/>
            </a:endParaRPr>
          </a:p>
        </p:txBody>
      </p:sp>
      <p:sp>
        <p:nvSpPr>
          <p:cNvPr id="29699" name="Rectangle 3"/>
          <p:cNvSpPr>
            <a:spLocks noChangeArrowheads="1"/>
          </p:cNvSpPr>
          <p:nvPr/>
        </p:nvSpPr>
        <p:spPr bwMode="auto">
          <a:xfrm>
            <a:off x="1028700" y="2057400"/>
            <a:ext cx="7086600" cy="3944938"/>
          </a:xfrm>
          <a:prstGeom prst="rect">
            <a:avLst/>
          </a:prstGeom>
          <a:solidFill>
            <a:schemeClr val="accent1">
              <a:alpha val="3411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&gt; </a:t>
            </a:r>
            <a:r>
              <a:rPr lang="en-US" dirty="0" err="1">
                <a:latin typeface="Helvetica" charset="0"/>
                <a:cs typeface="Times New Roman" charset="0"/>
              </a:rPr>
              <a:t>t.test</a:t>
            </a:r>
            <a:r>
              <a:rPr lang="en-US" dirty="0">
                <a:latin typeface="Helvetica" charset="0"/>
                <a:cs typeface="Times New Roman" charset="0"/>
              </a:rPr>
              <a:t>(</a:t>
            </a:r>
            <a:r>
              <a:rPr lang="en-US" dirty="0" err="1">
                <a:latin typeface="Helvetica" charset="0"/>
                <a:cs typeface="Times New Roman" charset="0"/>
              </a:rPr>
              <a:t>Height~Sex</a:t>
            </a:r>
            <a:r>
              <a:rPr lang="en-US" dirty="0">
                <a:latin typeface="Helvetica" charset="0"/>
                <a:cs typeface="Times New Roman" charset="0"/>
              </a:rPr>
              <a:t>, alternative='</a:t>
            </a:r>
            <a:r>
              <a:rPr lang="en-US" dirty="0" err="1">
                <a:latin typeface="Helvetica" charset="0"/>
                <a:cs typeface="Times New Roman" charset="0"/>
              </a:rPr>
              <a:t>two.sided</a:t>
            </a:r>
            <a:r>
              <a:rPr lang="en-US" dirty="0">
                <a:latin typeface="Helvetica" charset="0"/>
                <a:cs typeface="Times New Roman" charset="0"/>
              </a:rPr>
              <a:t>', </a:t>
            </a:r>
            <a:r>
              <a:rPr lang="en-US" dirty="0" err="1">
                <a:latin typeface="Helvetica" charset="0"/>
                <a:cs typeface="Times New Roman" charset="0"/>
              </a:rPr>
              <a:t>conf.level</a:t>
            </a:r>
            <a:r>
              <a:rPr lang="en-US" dirty="0">
                <a:latin typeface="Helvetica" charset="0"/>
                <a:cs typeface="Times New Roman" charset="0"/>
              </a:rPr>
              <a:t>=.95, </a:t>
            </a:r>
            <a:r>
              <a:rPr lang="en-US" dirty="0" err="1">
                <a:latin typeface="Helvetica" charset="0"/>
                <a:cs typeface="Times New Roman" charset="0"/>
              </a:rPr>
              <a:t>var.equal</a:t>
            </a:r>
            <a:r>
              <a:rPr lang="en-US" dirty="0">
                <a:latin typeface="Helvetica" charset="0"/>
                <a:cs typeface="Times New Roman" charset="0"/>
              </a:rPr>
              <a:t>=FALSE, data=survey)</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 </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	Welch Two Sample t-test</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 </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data:  Height by Sex</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t = -12.9243, </a:t>
            </a:r>
            <a:r>
              <a:rPr lang="en-US" dirty="0" err="1">
                <a:latin typeface="Helvetica" charset="0"/>
                <a:cs typeface="Times New Roman" charset="0"/>
              </a:rPr>
              <a:t>df</a:t>
            </a:r>
            <a:r>
              <a:rPr lang="en-US" dirty="0">
                <a:latin typeface="Helvetica" charset="0"/>
                <a:cs typeface="Times New Roman" charset="0"/>
              </a:rPr>
              <a:t> = 192.703, p-value &lt; 2.2e-16</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alternative hypothesis: true difference in means is not equal to 0</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95 percent confidence interval:</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 -15.14454 -11.13420</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sample estimates:</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mean in group Female   mean in group Male </a:t>
            </a:r>
            <a:endParaRPr lang="en-US" dirty="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latin typeface="Helvetica" charset="0"/>
                <a:cs typeface="Times New Roman" charset="0"/>
              </a:rPr>
              <a:t>            165.6867             178.8260 </a:t>
            </a:r>
            <a:endParaRPr lang="en-US" dirty="0">
              <a:latin typeface="Calibri"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229600" cy="762000"/>
          </a:xfrm>
        </p:spPr>
        <p:txBody>
          <a:bodyPr>
            <a:normAutofit fontScale="90000"/>
          </a:bodyPr>
          <a:lstStyle/>
          <a:p>
            <a:pPr eaLnBrk="1" fontAlgn="auto" hangingPunct="1">
              <a:spcAft>
                <a:spcPts val="0"/>
              </a:spcAft>
              <a:defRPr/>
            </a:pPr>
            <a:r>
              <a:rPr lang="en-US" smtClean="0">
                <a:solidFill>
                  <a:srgbClr val="7B9899"/>
                </a:solidFill>
                <a:ea typeface="+mj-ea"/>
                <a:cs typeface="+mj-cs"/>
              </a:rPr>
              <a:t>Calculating Effect Size</a:t>
            </a:r>
          </a:p>
        </p:txBody>
      </p:sp>
      <p:sp>
        <p:nvSpPr>
          <p:cNvPr id="31747" name="Rectangle 6"/>
          <p:cNvSpPr>
            <a:spLocks noGrp="1" noChangeArrowheads="1"/>
          </p:cNvSpPr>
          <p:nvPr>
            <p:ph idx="1"/>
          </p:nvPr>
        </p:nvSpPr>
        <p:spPr>
          <a:xfrm>
            <a:off x="533400" y="3581400"/>
            <a:ext cx="8229600" cy="2743200"/>
          </a:xfrm>
        </p:spPr>
        <p:txBody>
          <a:bodyPr/>
          <a:lstStyle/>
          <a:p>
            <a:pPr eaLnBrk="1" hangingPunct="1">
              <a:lnSpc>
                <a:spcPct val="60000"/>
              </a:lnSpc>
            </a:pPr>
            <a:endParaRPr lang="en-US" sz="1900">
              <a:latin typeface="Corbel" charset="0"/>
              <a:ea typeface="MS PGothic" charset="0"/>
            </a:endParaRPr>
          </a:p>
          <a:p>
            <a:pPr eaLnBrk="1" hangingPunct="1">
              <a:lnSpc>
                <a:spcPct val="60000"/>
              </a:lnSpc>
            </a:pPr>
            <a:r>
              <a:rPr lang="en-US" sz="1900">
                <a:latin typeface="Corbel" charset="0"/>
                <a:ea typeface="MS PGothic" charset="0"/>
              </a:rPr>
              <a:t>One common effect size standard is called Cohen</a:t>
            </a:r>
            <a:r>
              <a:rPr lang="ja-JP" altLang="en-US" sz="1900">
                <a:latin typeface="Corbel" charset="0"/>
                <a:ea typeface="MS PGothic" charset="0"/>
              </a:rPr>
              <a:t>’</a:t>
            </a:r>
            <a:r>
              <a:rPr lang="en-US" altLang="ja-JP" sz="1900">
                <a:latin typeface="Corbel" charset="0"/>
                <a:ea typeface="MS PGothic" charset="0"/>
              </a:rPr>
              <a:t>s </a:t>
            </a:r>
            <a:r>
              <a:rPr lang="en-US" altLang="ja-JP" sz="1900" i="1">
                <a:latin typeface="Corbel" charset="0"/>
                <a:ea typeface="MS PGothic" charset="0"/>
              </a:rPr>
              <a:t>d</a:t>
            </a:r>
          </a:p>
          <a:p>
            <a:pPr eaLnBrk="1" hangingPunct="1">
              <a:lnSpc>
                <a:spcPct val="60000"/>
              </a:lnSpc>
            </a:pPr>
            <a:endParaRPr lang="en-US" sz="1900">
              <a:latin typeface="Corbel" charset="0"/>
              <a:ea typeface="MS PGothic" charset="0"/>
            </a:endParaRPr>
          </a:p>
          <a:p>
            <a:pPr eaLnBrk="1" hangingPunct="1">
              <a:lnSpc>
                <a:spcPct val="60000"/>
              </a:lnSpc>
            </a:pPr>
            <a:r>
              <a:rPr lang="en-US" sz="1900">
                <a:latin typeface="Corbel" charset="0"/>
                <a:ea typeface="MS PGothic" charset="0"/>
              </a:rPr>
              <a:t>Effect size allows you to compare relative effect of one test to another.</a:t>
            </a:r>
          </a:p>
          <a:p>
            <a:pPr eaLnBrk="1" hangingPunct="1">
              <a:lnSpc>
                <a:spcPct val="60000"/>
              </a:lnSpc>
              <a:buFont typeface="Wingdings 2" charset="0"/>
              <a:buNone/>
            </a:pPr>
            <a:endParaRPr lang="en-US" sz="1900">
              <a:latin typeface="Corbel" charset="0"/>
              <a:ea typeface="MS PGothic" charset="0"/>
            </a:endParaRPr>
          </a:p>
          <a:p>
            <a:pPr eaLnBrk="1" hangingPunct="1">
              <a:lnSpc>
                <a:spcPct val="60000"/>
              </a:lnSpc>
            </a:pPr>
            <a:r>
              <a:rPr lang="en-US" sz="1900">
                <a:latin typeface="Corbel" charset="0"/>
                <a:ea typeface="MS PGothic" charset="0"/>
              </a:rPr>
              <a:t>Note that the SD in the effect size calculation is the pooled (combined) standard deviation for both groups</a:t>
            </a:r>
          </a:p>
          <a:p>
            <a:pPr eaLnBrk="1" hangingPunct="1">
              <a:lnSpc>
                <a:spcPct val="60000"/>
              </a:lnSpc>
            </a:pPr>
            <a:endParaRPr lang="en-US" sz="1900">
              <a:latin typeface="Corbel" charset="0"/>
              <a:ea typeface="MS PGothic" charset="0"/>
            </a:endParaRPr>
          </a:p>
          <a:p>
            <a:pPr eaLnBrk="1" hangingPunct="1">
              <a:lnSpc>
                <a:spcPct val="60000"/>
              </a:lnSpc>
            </a:pPr>
            <a:r>
              <a:rPr lang="en-US" sz="1900">
                <a:latin typeface="Corbel" charset="0"/>
                <a:ea typeface="MS PGothic" charset="0"/>
              </a:rPr>
              <a:t>Values of .8 or greater are usually large effects, .5 medium, .2 small.</a:t>
            </a:r>
          </a:p>
          <a:p>
            <a:pPr eaLnBrk="1" hangingPunct="1">
              <a:lnSpc>
                <a:spcPct val="60000"/>
              </a:lnSpc>
            </a:pPr>
            <a:endParaRPr lang="en-US" sz="1900">
              <a:latin typeface="Corbel" charset="0"/>
              <a:ea typeface="MS PGothic" charset="0"/>
            </a:endParaRPr>
          </a:p>
          <a:p>
            <a:pPr eaLnBrk="1" hangingPunct="1">
              <a:lnSpc>
                <a:spcPct val="60000"/>
              </a:lnSpc>
            </a:pPr>
            <a:r>
              <a:rPr lang="en-US" sz="1900">
                <a:latin typeface="Corbel" charset="0"/>
                <a:ea typeface="MS PGothic" charset="0"/>
              </a:rPr>
              <a:t>As always, effect size is a measure of </a:t>
            </a:r>
            <a:r>
              <a:rPr lang="en-US" sz="1900" b="1">
                <a:latin typeface="Corbel" charset="0"/>
                <a:ea typeface="MS PGothic" charset="0"/>
              </a:rPr>
              <a:t>practical</a:t>
            </a:r>
            <a:r>
              <a:rPr lang="en-US" sz="1900">
                <a:latin typeface="Corbel" charset="0"/>
                <a:ea typeface="MS PGothic" charset="0"/>
              </a:rPr>
              <a:t> significance, not </a:t>
            </a:r>
            <a:r>
              <a:rPr lang="en-US" sz="1900" i="1">
                <a:latin typeface="Corbel" charset="0"/>
                <a:ea typeface="MS PGothic" charset="0"/>
              </a:rPr>
              <a:t>statistical</a:t>
            </a:r>
            <a:r>
              <a:rPr lang="en-US" sz="1900">
                <a:latin typeface="Corbel" charset="0"/>
                <a:ea typeface="MS PGothic" charset="0"/>
              </a:rPr>
              <a:t> significance.</a:t>
            </a:r>
          </a:p>
          <a:p>
            <a:pPr eaLnBrk="1" hangingPunct="1">
              <a:lnSpc>
                <a:spcPct val="60000"/>
              </a:lnSpc>
              <a:buFont typeface="Wingdings 2" charset="0"/>
              <a:buNone/>
            </a:pPr>
            <a:endParaRPr lang="en-US" sz="1900">
              <a:latin typeface="Corbel" charset="0"/>
              <a:ea typeface="MS PGothic" charset="0"/>
            </a:endParaRPr>
          </a:p>
        </p:txBody>
      </p:sp>
      <p:pic>
        <p:nvPicPr>
          <p:cNvPr id="3174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33600"/>
            <a:ext cx="48244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50" y="100013"/>
            <a:ext cx="5238750" cy="669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ＭＳ Ｐゴシック" charset="-128"/>
              </a:rPr>
              <a:t>Effect size correlation, r</a:t>
            </a:r>
            <a:endParaRPr lang="en-US" dirty="0">
              <a:cs typeface="ＭＳ Ｐゴシック" charset="-128"/>
            </a:endParaRPr>
          </a:p>
        </p:txBody>
      </p:sp>
      <p:graphicFrame>
        <p:nvGraphicFramePr>
          <p:cNvPr id="4" name="Table 3"/>
          <p:cNvGraphicFramePr>
            <a:graphicFrameLocks noGrp="1"/>
          </p:cNvGraphicFramePr>
          <p:nvPr/>
        </p:nvGraphicFramePr>
        <p:xfrm>
          <a:off x="4953000" y="2362200"/>
          <a:ext cx="4038600" cy="1463676"/>
        </p:xfrm>
        <a:graphic>
          <a:graphicData uri="http://schemas.openxmlformats.org/drawingml/2006/table">
            <a:tbl>
              <a:tblPr/>
              <a:tblGrid>
                <a:gridCol w="2019300"/>
                <a:gridCol w="2019300"/>
              </a:tblGrid>
              <a:tr h="365919">
                <a:tc>
                  <a:txBody>
                    <a:bodyPr/>
                    <a:lstStyle/>
                    <a:p>
                      <a:pPr algn="ctr"/>
                      <a:r>
                        <a:rPr lang="en-US" sz="1800" dirty="0">
                          <a:effectLst/>
                        </a:rPr>
                        <a:t>Effect size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800" i="1" dirty="0">
                          <a:effectLst/>
                        </a:rPr>
                        <a:t>r</a:t>
                      </a:r>
                      <a:endParaRPr lang="en-US" sz="1800" dirty="0">
                        <a:effectLst/>
                      </a:endParaRP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365919">
                <a:tc>
                  <a:txBody>
                    <a:bodyPr/>
                    <a:lstStyle/>
                    <a:p>
                      <a:r>
                        <a:rPr lang="en-US" sz="1800" dirty="0">
                          <a:effectLst/>
                        </a:rPr>
                        <a:t>Small</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0.10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a:effectLst/>
                        </a:rPr>
                        <a:t>Medium</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0.30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dirty="0">
                          <a:effectLst/>
                        </a:rPr>
                        <a:t>Large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dirty="0">
                          <a:effectLst/>
                        </a:rPr>
                        <a:t>0.50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33812" name="Rectangle 6"/>
          <p:cNvSpPr txBox="1">
            <a:spLocks noChangeArrowheads="1"/>
          </p:cNvSpPr>
          <p:nvPr/>
        </p:nvSpPr>
        <p:spPr bwMode="auto">
          <a:xfrm>
            <a:off x="304800" y="2286000"/>
            <a:ext cx="4495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orbel" charset="0"/>
                <a:ea typeface="MS PGothic" charset="0"/>
                <a:cs typeface="MS PGothic" charset="0"/>
              </a:defRPr>
            </a:lvl1pPr>
            <a:lvl2pPr>
              <a:defRPr sz="2800">
                <a:solidFill>
                  <a:schemeClr val="tx1"/>
                </a:solidFill>
                <a:latin typeface="Corbel" charset="0"/>
                <a:ea typeface="MS PGothic" charset="0"/>
                <a:cs typeface="MS PGothic" charset="0"/>
              </a:defRPr>
            </a:lvl2pPr>
            <a:lvl3pPr>
              <a:defRPr sz="2400">
                <a:solidFill>
                  <a:schemeClr val="tx1"/>
                </a:solidFill>
                <a:latin typeface="Corbel" charset="0"/>
                <a:ea typeface="MS PGothic" charset="0"/>
                <a:cs typeface="MS PGothic" charset="0"/>
              </a:defRPr>
            </a:lvl3pPr>
            <a:lvl4pPr>
              <a:defRPr sz="2000">
                <a:solidFill>
                  <a:schemeClr val="tx1"/>
                </a:solidFill>
                <a:latin typeface="Corbel" charset="0"/>
                <a:ea typeface="MS PGothic" charset="0"/>
                <a:cs typeface="MS PGothic" charset="0"/>
              </a:defRPr>
            </a:lvl4pPr>
            <a:lvl5pPr>
              <a:defRPr sz="2000">
                <a:solidFill>
                  <a:schemeClr val="tx1"/>
                </a:solidFill>
                <a:latin typeface="Corbel" charset="0"/>
                <a:ea typeface="MS PGothic" charset="0"/>
                <a:cs typeface="MS PGothic" charset="0"/>
              </a:defRPr>
            </a:lvl5pPr>
            <a:lvl6pPr marL="1882775" indent="-182563" eaLnBrk="0" fontAlgn="base" hangingPunct="0">
              <a:spcAft>
                <a:spcPct val="0"/>
              </a:spcAft>
              <a:buClr>
                <a:srgbClr val="E88651"/>
              </a:buClr>
              <a:buFont typeface="Wingdings 3" charset="0"/>
              <a:buChar char=""/>
              <a:defRPr sz="2000">
                <a:solidFill>
                  <a:schemeClr val="tx1"/>
                </a:solidFill>
                <a:latin typeface="Corbel" charset="0"/>
                <a:ea typeface="MS PGothic" charset="0"/>
                <a:cs typeface="MS PGothic" charset="0"/>
              </a:defRPr>
            </a:lvl6pPr>
            <a:lvl7pPr marL="2339975" indent="-182563" eaLnBrk="0" fontAlgn="base" hangingPunct="0">
              <a:spcAft>
                <a:spcPct val="0"/>
              </a:spcAft>
              <a:buClr>
                <a:srgbClr val="E88651"/>
              </a:buClr>
              <a:buFont typeface="Wingdings 3" charset="0"/>
              <a:buChar char=""/>
              <a:defRPr sz="2000">
                <a:solidFill>
                  <a:schemeClr val="tx1"/>
                </a:solidFill>
                <a:latin typeface="Corbel" charset="0"/>
                <a:ea typeface="MS PGothic" charset="0"/>
                <a:cs typeface="MS PGothic" charset="0"/>
              </a:defRPr>
            </a:lvl7pPr>
            <a:lvl8pPr marL="2797175" indent="-182563" eaLnBrk="0" fontAlgn="base" hangingPunct="0">
              <a:spcAft>
                <a:spcPct val="0"/>
              </a:spcAft>
              <a:buClr>
                <a:srgbClr val="E88651"/>
              </a:buClr>
              <a:buFont typeface="Wingdings 3" charset="0"/>
              <a:buChar char=""/>
              <a:defRPr sz="2000">
                <a:solidFill>
                  <a:schemeClr val="tx1"/>
                </a:solidFill>
                <a:latin typeface="Corbel" charset="0"/>
                <a:ea typeface="MS PGothic" charset="0"/>
                <a:cs typeface="MS PGothic" charset="0"/>
              </a:defRPr>
            </a:lvl8pPr>
            <a:lvl9pPr marL="3254375" indent="-182563" eaLnBrk="0" fontAlgn="base" hangingPunct="0">
              <a:spcAft>
                <a:spcPct val="0"/>
              </a:spcAft>
              <a:buClr>
                <a:srgbClr val="E88651"/>
              </a:buClr>
              <a:buFont typeface="Wingdings 3" charset="0"/>
              <a:buChar char=""/>
              <a:defRPr sz="2000">
                <a:solidFill>
                  <a:schemeClr val="tx1"/>
                </a:solidFill>
                <a:latin typeface="Corbel" charset="0"/>
                <a:ea typeface="MS PGothic" charset="0"/>
                <a:cs typeface="MS PGothic" charset="0"/>
              </a:defRPr>
            </a:lvl9pPr>
          </a:lstStyle>
          <a:p>
            <a:pPr marL="438150" indent="-319088" eaLnBrk="1" hangingPunct="1">
              <a:lnSpc>
                <a:spcPct val="60000"/>
              </a:lnSpc>
              <a:buClr>
                <a:schemeClr val="accent1"/>
              </a:buClr>
              <a:buSzPct val="80000"/>
              <a:buFont typeface="Wingdings 2" charset="0"/>
              <a:buChar char=""/>
            </a:pPr>
            <a:endParaRPr lang="en-US" sz="1900"/>
          </a:p>
          <a:p>
            <a:pPr marL="438150" indent="-319088" eaLnBrk="1" hangingPunct="1">
              <a:lnSpc>
                <a:spcPct val="60000"/>
              </a:lnSpc>
              <a:buClr>
                <a:schemeClr val="accent1"/>
              </a:buClr>
              <a:buSzPct val="80000"/>
              <a:buFont typeface="Wingdings 2" charset="0"/>
              <a:buChar char=""/>
            </a:pPr>
            <a:r>
              <a:rPr lang="en-US" sz="1900"/>
              <a:t>The effect size correlation, r, is also a very popular way to measure practical significance</a:t>
            </a:r>
          </a:p>
          <a:p>
            <a:pPr marL="438150" indent="-319088" eaLnBrk="1" hangingPunct="1">
              <a:lnSpc>
                <a:spcPct val="60000"/>
              </a:lnSpc>
              <a:buClr>
                <a:schemeClr val="accent1"/>
              </a:buClr>
              <a:buSzPct val="80000"/>
              <a:buFont typeface="Wingdings 2" charset="0"/>
              <a:buChar char=""/>
            </a:pPr>
            <a:endParaRPr lang="en-US" sz="1900"/>
          </a:p>
          <a:p>
            <a:pPr marL="438150" indent="-319088" eaLnBrk="1" hangingPunct="1">
              <a:lnSpc>
                <a:spcPct val="60000"/>
              </a:lnSpc>
              <a:buClr>
                <a:schemeClr val="accent1"/>
              </a:buClr>
              <a:buSzPct val="80000"/>
              <a:buFont typeface="Wingdings 2" charset="0"/>
              <a:buChar char=""/>
            </a:pPr>
            <a:r>
              <a:rPr lang="en-US" sz="1900"/>
              <a:t>The effect size correlation is interpreted just like any other correlation.</a:t>
            </a:r>
          </a:p>
          <a:p>
            <a:pPr marL="438150" indent="-319088" eaLnBrk="1" hangingPunct="1">
              <a:lnSpc>
                <a:spcPct val="60000"/>
              </a:lnSpc>
              <a:buClr>
                <a:schemeClr val="accent1"/>
              </a:buClr>
              <a:buSzPct val="80000"/>
              <a:buFont typeface="Wingdings 2" charset="0"/>
              <a:buNone/>
            </a:pPr>
            <a:endParaRPr lang="en-US" sz="1900"/>
          </a:p>
        </p:txBody>
      </p:sp>
      <p:pic>
        <p:nvPicPr>
          <p:cNvPr id="33813" name="Picture 22" descr="http://yatani.jp/mimetex/mimetex.cgi?%5CLarge%20r=%5Csqrt%7B%5Cfrac%7Bt%5E%7B2%7D%7D%7Bt%5E%7B2%7D%20+%20df%7D%7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495800"/>
            <a:ext cx="176371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Effect Size Example</a:t>
            </a:r>
            <a:endParaRPr lang="en-US" dirty="0">
              <a:ea typeface="+mj-ea"/>
              <a:cs typeface="+mj-cs"/>
            </a:endParaRPr>
          </a:p>
        </p:txBody>
      </p:sp>
      <p:sp>
        <p:nvSpPr>
          <p:cNvPr id="31747" name="Content Placeholder 2"/>
          <p:cNvSpPr>
            <a:spLocks noGrp="1"/>
          </p:cNvSpPr>
          <p:nvPr>
            <p:ph idx="1"/>
          </p:nvPr>
        </p:nvSpPr>
        <p:spPr>
          <a:xfrm>
            <a:off x="457200" y="1524000"/>
            <a:ext cx="8229600" cy="4625975"/>
          </a:xfrm>
        </p:spPr>
        <p:txBody>
          <a:bodyPr/>
          <a:lstStyle/>
          <a:p>
            <a:pPr eaLnBrk="1" hangingPunct="1"/>
            <a:r>
              <a:rPr lang="en-US" sz="2400">
                <a:latin typeface="Corbel" charset="0"/>
                <a:ea typeface="MS PGothic" charset="0"/>
              </a:rPr>
              <a:t>Sample of 2,000,000 participants.</a:t>
            </a:r>
          </a:p>
          <a:p>
            <a:pPr eaLnBrk="1" hangingPunct="1"/>
            <a:endParaRPr lang="en-US" sz="2400">
              <a:latin typeface="Corbel" charset="0"/>
              <a:ea typeface="MS PGothic" charset="0"/>
            </a:endParaRPr>
          </a:p>
          <a:p>
            <a:pPr eaLnBrk="1" hangingPunct="1"/>
            <a:r>
              <a:rPr lang="en-US" sz="2400">
                <a:latin typeface="Corbel" charset="0"/>
                <a:ea typeface="MS PGothic" charset="0"/>
              </a:rPr>
              <a:t>Average </a:t>
            </a:r>
            <a:r>
              <a:rPr lang="ja-JP" altLang="en-US" sz="2400">
                <a:latin typeface="Corbel" charset="0"/>
                <a:ea typeface="MS PGothic" charset="0"/>
              </a:rPr>
              <a:t>“</a:t>
            </a:r>
            <a:r>
              <a:rPr lang="en-US" altLang="ja-JP" sz="2400">
                <a:latin typeface="Corbel" charset="0"/>
                <a:ea typeface="MS PGothic" charset="0"/>
              </a:rPr>
              <a:t>skill with computers</a:t>
            </a:r>
            <a:r>
              <a:rPr lang="ja-JP" altLang="en-US" sz="2400">
                <a:latin typeface="Corbel" charset="0"/>
                <a:ea typeface="MS PGothic" charset="0"/>
              </a:rPr>
              <a:t>”</a:t>
            </a:r>
            <a:r>
              <a:rPr lang="en-US" altLang="ja-JP" sz="2400">
                <a:latin typeface="Corbel" charset="0"/>
                <a:ea typeface="MS PGothic" charset="0"/>
              </a:rPr>
              <a:t> </a:t>
            </a:r>
          </a:p>
          <a:p>
            <a:pPr lvl="1" eaLnBrk="1" hangingPunct="1"/>
            <a:r>
              <a:rPr lang="en-US" sz="2400">
                <a:latin typeface="Corbel" charset="0"/>
                <a:ea typeface="MS PGothic" charset="0"/>
              </a:rPr>
              <a:t>Women = 6.5 (S.D. = 3.3) on a 10-point scale.  </a:t>
            </a:r>
          </a:p>
          <a:p>
            <a:pPr lvl="1" eaLnBrk="1" hangingPunct="1"/>
            <a:r>
              <a:rPr lang="en-US" sz="2400">
                <a:latin typeface="Corbel" charset="0"/>
                <a:ea typeface="MS PGothic" charset="0"/>
              </a:rPr>
              <a:t>Men = 5.9 (S.D. =3)</a:t>
            </a:r>
          </a:p>
          <a:p>
            <a:pPr lvl="1" eaLnBrk="1" hangingPunct="1"/>
            <a:r>
              <a:rPr lang="en-US" sz="2400">
                <a:latin typeface="Corbel" charset="0"/>
                <a:ea typeface="MS PGothic" charset="0"/>
              </a:rPr>
              <a:t>The t-test is highly statistically sig (p &lt; .001)</a:t>
            </a:r>
          </a:p>
          <a:p>
            <a:pPr lvl="1" eaLnBrk="1" hangingPunct="1">
              <a:buFont typeface="Wingdings" charset="0"/>
              <a:buNone/>
            </a:pPr>
            <a:endParaRPr lang="en-US" sz="2400">
              <a:latin typeface="Corbel" charset="0"/>
              <a:ea typeface="MS PGothic" charset="0"/>
            </a:endParaRPr>
          </a:p>
          <a:p>
            <a:pPr eaLnBrk="1" hangingPunct="1"/>
            <a:r>
              <a:rPr lang="en-US" sz="2400">
                <a:latin typeface="Corbel" charset="0"/>
                <a:ea typeface="MS PGothic" charset="0"/>
              </a:rPr>
              <a:t>Cohen</a:t>
            </a:r>
            <a:r>
              <a:rPr lang="ja-JP" altLang="en-US" sz="2400">
                <a:latin typeface="Corbel" charset="0"/>
                <a:ea typeface="MS PGothic" charset="0"/>
              </a:rPr>
              <a:t>’</a:t>
            </a:r>
            <a:r>
              <a:rPr lang="en-US" altLang="ja-JP" sz="2400">
                <a:latin typeface="Corbel" charset="0"/>
                <a:ea typeface="MS PGothic" charset="0"/>
              </a:rPr>
              <a:t>s </a:t>
            </a:r>
            <a:r>
              <a:rPr lang="en-US" altLang="ja-JP" sz="2400" i="1">
                <a:latin typeface="Corbel" charset="0"/>
                <a:ea typeface="MS PGothic" charset="0"/>
              </a:rPr>
              <a:t>d</a:t>
            </a:r>
            <a:r>
              <a:rPr lang="en-US" altLang="ja-JP" sz="2400">
                <a:latin typeface="Corbel" charset="0"/>
                <a:ea typeface="MS PGothic" charset="0"/>
              </a:rPr>
              <a:t> effect size = .19</a:t>
            </a:r>
          </a:p>
          <a:p>
            <a:pPr eaLnBrk="1" hangingPunct="1"/>
            <a:r>
              <a:rPr lang="en-US" altLang="ja-JP" sz="2400" i="1">
                <a:latin typeface="Corbel" charset="0"/>
                <a:ea typeface="MS PGothic" charset="0"/>
              </a:rPr>
              <a:t>r</a:t>
            </a:r>
            <a:r>
              <a:rPr lang="en-US" altLang="ja-JP" sz="2400">
                <a:latin typeface="Corbel" charset="0"/>
                <a:ea typeface="MS PGothic" charset="0"/>
              </a:rPr>
              <a:t> effect size = .094</a:t>
            </a:r>
          </a:p>
          <a:p>
            <a:pPr eaLnBrk="1" hangingPunct="1"/>
            <a:endParaRPr lang="en-US" altLang="ja-JP" sz="2400">
              <a:latin typeface="Corbel" charset="0"/>
              <a:ea typeface="MS PGothic" charset="0"/>
            </a:endParaRPr>
          </a:p>
          <a:p>
            <a:pPr eaLnBrk="1" hangingPunct="1"/>
            <a:r>
              <a:rPr lang="en-US" altLang="ja-JP" sz="2400">
                <a:latin typeface="Corbel" charset="0"/>
                <a:ea typeface="MS PGothic" charset="0"/>
              </a:rPr>
              <a:t>Thus, this statistically significant difference is not very practically significant. This is a </a:t>
            </a:r>
            <a:r>
              <a:rPr lang="en-US" altLang="ja-JP" sz="2400" b="1" u="sng">
                <a:latin typeface="Corbel" charset="0"/>
                <a:ea typeface="MS PGothic" charset="0"/>
              </a:rPr>
              <a:t>small</a:t>
            </a:r>
            <a:r>
              <a:rPr lang="en-US" altLang="ja-JP" sz="2400">
                <a:latin typeface="Corbel" charset="0"/>
                <a:ea typeface="MS PGothic" charset="0"/>
              </a:rPr>
              <a:t> effect size.</a:t>
            </a:r>
          </a:p>
          <a:p>
            <a:pPr eaLnBrk="1" hangingPunct="1">
              <a:buFont typeface="Wingdings 2" charset="0"/>
              <a:buNone/>
            </a:pPr>
            <a:endParaRPr lang="en-US">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ea typeface="+mj-ea"/>
                <a:cs typeface="+mj-cs"/>
              </a:rPr>
              <a:t>Comparing mean difference while accounting for variability in samples</a:t>
            </a:r>
            <a:endParaRPr lang="en-US" dirty="0">
              <a:ea typeface="+mj-ea"/>
              <a:cs typeface="+mj-cs"/>
            </a:endParaRPr>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25469"/>
            <a:ext cx="41846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p:cNvSpPr txBox="1">
            <a:spLocks noChangeArrowheads="1"/>
          </p:cNvSpPr>
          <p:nvPr/>
        </p:nvSpPr>
        <p:spPr bwMode="auto">
          <a:xfrm>
            <a:off x="685800" y="6640938"/>
            <a:ext cx="3124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800" dirty="0"/>
              <a:t>Image: http://</a:t>
            </a:r>
            <a:r>
              <a:rPr lang="en-US" sz="800" dirty="0" err="1"/>
              <a:t>www.socialresearchmethods.net</a:t>
            </a:r>
            <a:r>
              <a:rPr lang="en-US" sz="800" dirty="0"/>
              <a:t>/kb/</a:t>
            </a:r>
            <a:r>
              <a:rPr lang="en-US" sz="800" dirty="0" err="1"/>
              <a:t>stat_t.php</a:t>
            </a:r>
            <a:endParaRPr lang="en-US" sz="800" dirty="0"/>
          </a:p>
        </p:txBody>
      </p:sp>
      <p:sp>
        <p:nvSpPr>
          <p:cNvPr id="13317" name="TextBox 2"/>
          <p:cNvSpPr txBox="1">
            <a:spLocks noChangeArrowheads="1"/>
          </p:cNvSpPr>
          <p:nvPr/>
        </p:nvSpPr>
        <p:spPr bwMode="auto">
          <a:xfrm>
            <a:off x="1066800" y="5297269"/>
            <a:ext cx="3581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smtClean="0"/>
              <a:t>People </a:t>
            </a:r>
            <a:r>
              <a:rPr lang="en-US" dirty="0" smtClean="0"/>
              <a:t>with a hot tub</a:t>
            </a:r>
          </a:p>
          <a:p>
            <a:r>
              <a:rPr lang="en-US" dirty="0" smtClean="0"/>
              <a:t>People </a:t>
            </a:r>
            <a:r>
              <a:rPr lang="en-US" dirty="0" smtClean="0"/>
              <a:t>without a hot tub</a:t>
            </a:r>
            <a:endParaRPr lang="en-US" dirty="0"/>
          </a:p>
        </p:txBody>
      </p:sp>
      <p:sp>
        <p:nvSpPr>
          <p:cNvPr id="6" name="TextBox 2"/>
          <p:cNvSpPr txBox="1">
            <a:spLocks noChangeArrowheads="1"/>
          </p:cNvSpPr>
          <p:nvPr/>
        </p:nvSpPr>
        <p:spPr bwMode="auto">
          <a:xfrm>
            <a:off x="685800" y="1764268"/>
            <a:ext cx="358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smtClean="0"/>
              <a:t>Mean Number of Friends</a:t>
            </a:r>
            <a:endParaRPr lang="en-US" dirty="0"/>
          </a:p>
        </p:txBody>
      </p:sp>
      <p:cxnSp>
        <p:nvCxnSpPr>
          <p:cNvPr id="4" name="Straight Connector 3"/>
          <p:cNvCxnSpPr/>
          <p:nvPr/>
        </p:nvCxnSpPr>
        <p:spPr>
          <a:xfrm>
            <a:off x="457200" y="5492959"/>
            <a:ext cx="609600"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57200" y="5754469"/>
            <a:ext cx="60960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pic>
        <p:nvPicPr>
          <p:cNvPr id="5" name="Picture 4" descr="hot_tub.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828800"/>
            <a:ext cx="4791731" cy="3346225"/>
          </a:xfrm>
          <a:prstGeom prst="rect">
            <a:avLst/>
          </a:prstGeom>
        </p:spPr>
      </p:pic>
      <p:sp>
        <p:nvSpPr>
          <p:cNvPr id="11" name="TextBox 2"/>
          <p:cNvSpPr txBox="1">
            <a:spLocks noChangeArrowheads="1"/>
          </p:cNvSpPr>
          <p:nvPr/>
        </p:nvSpPr>
        <p:spPr bwMode="auto">
          <a:xfrm>
            <a:off x="5105400" y="5257800"/>
            <a:ext cx="358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smtClean="0"/>
              <a:t>(D-51 with aluminum tubes)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3000"/>
                                  </p:stCondLst>
                                  <p:childTnLst>
                                    <p:set>
                                      <p:cBhvr>
                                        <p:cTn id="6" dur="1" fill="hold">
                                          <p:stCondLst>
                                            <p:cond delay="29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Another example: Interpretation of Effect Size </a:t>
            </a:r>
            <a:endParaRPr lang="en-US" dirty="0">
              <a:cs typeface="ＭＳ Ｐゴシック" charset="-128"/>
            </a:endParaRPr>
          </a:p>
        </p:txBody>
      </p:sp>
      <p:sp>
        <p:nvSpPr>
          <p:cNvPr id="3" name="Content Placeholder 2"/>
          <p:cNvSpPr>
            <a:spLocks noGrp="1"/>
          </p:cNvSpPr>
          <p:nvPr>
            <p:ph idx="1"/>
          </p:nvPr>
        </p:nvSpPr>
        <p:spPr>
          <a:xfrm>
            <a:off x="492125" y="5297488"/>
            <a:ext cx="8229600" cy="1066800"/>
          </a:xfrm>
        </p:spPr>
        <p:txBody>
          <a:bodyPr/>
          <a:lstStyle/>
          <a:p>
            <a:r>
              <a:rPr lang="en-US">
                <a:latin typeface="Corbel" charset="0"/>
                <a:ea typeface="MS PGothic" charset="0"/>
              </a:rPr>
              <a:t>Cohen</a:t>
            </a:r>
            <a:r>
              <a:rPr lang="ja-JP" altLang="en-US">
                <a:latin typeface="Corbel" charset="0"/>
                <a:ea typeface="MS PGothic" charset="0"/>
              </a:rPr>
              <a:t>’</a:t>
            </a:r>
            <a:r>
              <a:rPr lang="en-US">
                <a:latin typeface="Corbel" charset="0"/>
                <a:ea typeface="MS PGothic" charset="0"/>
              </a:rPr>
              <a:t>s d = -1.78 </a:t>
            </a:r>
          </a:p>
          <a:p>
            <a:r>
              <a:rPr lang="en-US">
                <a:latin typeface="Corbel" charset="0"/>
                <a:ea typeface="MS PGothic" charset="0"/>
              </a:rPr>
              <a:t>r = -.67</a:t>
            </a:r>
          </a:p>
          <a:p>
            <a:pPr>
              <a:buFont typeface="Wingdings 2" charset="0"/>
              <a:buNone/>
            </a:pPr>
            <a:r>
              <a:rPr lang="en-US">
                <a:latin typeface="Corbel" charset="0"/>
                <a:ea typeface="MS PGothic" charset="0"/>
              </a:rPr>
              <a:t>(interpretation: this is a </a:t>
            </a:r>
            <a:r>
              <a:rPr lang="en-US" b="1" u="sng">
                <a:latin typeface="Corbel" charset="0"/>
                <a:ea typeface="MS PGothic" charset="0"/>
              </a:rPr>
              <a:t>very large</a:t>
            </a:r>
            <a:r>
              <a:rPr lang="en-US" b="1">
                <a:latin typeface="Corbel" charset="0"/>
                <a:ea typeface="MS PGothic" charset="0"/>
              </a:rPr>
              <a:t> </a:t>
            </a:r>
            <a:r>
              <a:rPr lang="en-US">
                <a:latin typeface="Corbel" charset="0"/>
                <a:ea typeface="MS PGothic" charset="0"/>
              </a:rPr>
              <a:t>effect size)</a:t>
            </a:r>
          </a:p>
        </p:txBody>
      </p:sp>
      <p:sp>
        <p:nvSpPr>
          <p:cNvPr id="36868" name="Rectangle 3"/>
          <p:cNvSpPr>
            <a:spLocks noChangeArrowheads="1"/>
          </p:cNvSpPr>
          <p:nvPr/>
        </p:nvSpPr>
        <p:spPr bwMode="auto">
          <a:xfrm>
            <a:off x="1028700" y="1676400"/>
            <a:ext cx="7086600" cy="3352800"/>
          </a:xfrm>
          <a:prstGeom prst="rect">
            <a:avLst/>
          </a:prstGeom>
          <a:solidFill>
            <a:schemeClr val="accent1">
              <a:alpha val="3411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data:  Height by Sex</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t = -12.9243, df = 192.703, p-value &lt; 2.2e-16</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alternative hypothesis: true difference in means is not equal to 0</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95 percent confidence interval:</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 -15.14454 -11.13420</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sample estimates:</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mean in group Female   mean in group Male </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            165.6867             178.8260 </a:t>
            </a: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a:latin typeface="Helvetica"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Standard deviations:</a:t>
            </a: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		6.15				8.38</a:t>
            </a:r>
            <a:endParaRPr lang="en-US">
              <a:latin typeface="Calibri"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The dependent t-test</a:t>
            </a:r>
            <a:endParaRPr lang="en-US" dirty="0">
              <a:cs typeface="ＭＳ Ｐゴシック" charset="-128"/>
            </a:endParaRPr>
          </a:p>
        </p:txBody>
      </p:sp>
      <p:sp>
        <p:nvSpPr>
          <p:cNvPr id="38915" name="Content Placeholder 2"/>
          <p:cNvSpPr>
            <a:spLocks noGrp="1"/>
          </p:cNvSpPr>
          <p:nvPr>
            <p:ph idx="1"/>
          </p:nvPr>
        </p:nvSpPr>
        <p:spPr/>
        <p:txBody>
          <a:bodyPr/>
          <a:lstStyle/>
          <a:p>
            <a:r>
              <a:rPr lang="en-US" sz="2400" dirty="0">
                <a:latin typeface="Corbel" charset="0"/>
                <a:ea typeface="MS PGothic" charset="0"/>
              </a:rPr>
              <a:t>We have already seen that the independent sample t-test allows us to compare means between two different groups.</a:t>
            </a:r>
          </a:p>
          <a:p>
            <a:endParaRPr lang="en-US" sz="2400" dirty="0">
              <a:latin typeface="Corbel" charset="0"/>
              <a:ea typeface="MS PGothic" charset="0"/>
            </a:endParaRPr>
          </a:p>
          <a:p>
            <a:r>
              <a:rPr lang="en-US" sz="2400" dirty="0">
                <a:latin typeface="Corbel" charset="0"/>
                <a:ea typeface="MS PGothic" charset="0"/>
              </a:rPr>
              <a:t>The dependent t-test allows us to compare the two means (of the same variable) taken at two different time points for the same group of cases.</a:t>
            </a:r>
          </a:p>
          <a:p>
            <a:pPr lvl="1"/>
            <a:r>
              <a:rPr lang="en-US" sz="2400" dirty="0">
                <a:latin typeface="Corbel" charset="0"/>
                <a:ea typeface="MS PGothic" charset="0"/>
              </a:rPr>
              <a:t>For example, we could use the dependent t-test to examine how the same class of students performed on the same quiz during the first week and the last week of class.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a:defRPr/>
            </a:pPr>
            <a:r>
              <a:rPr lang="en-US" dirty="0" smtClean="0">
                <a:cs typeface="ＭＳ Ｐゴシック" charset="-128"/>
              </a:rPr>
              <a:t>Equation for dependent t-test</a:t>
            </a:r>
            <a:endParaRPr lang="en-US" dirty="0">
              <a:cs typeface="ＭＳ Ｐゴシック" charset="-128"/>
            </a:endParaRPr>
          </a:p>
        </p:txBody>
      </p:sp>
      <p:sp>
        <p:nvSpPr>
          <p:cNvPr id="39939" name="Content Placeholder 2"/>
          <p:cNvSpPr>
            <a:spLocks noGrp="1"/>
          </p:cNvSpPr>
          <p:nvPr>
            <p:ph idx="1"/>
          </p:nvPr>
        </p:nvSpPr>
        <p:spPr>
          <a:xfrm>
            <a:off x="457200" y="1524000"/>
            <a:ext cx="6172200" cy="4625975"/>
          </a:xfrm>
        </p:spPr>
        <p:txBody>
          <a:bodyPr/>
          <a:lstStyle/>
          <a:p>
            <a:r>
              <a:rPr lang="en-US" sz="2000">
                <a:latin typeface="Corbel" charset="0"/>
                <a:ea typeface="MS PGothic" charset="0"/>
              </a:rPr>
              <a:t>Note that the equation is very similar to the independent t-test.</a:t>
            </a:r>
          </a:p>
          <a:p>
            <a:endParaRPr lang="en-US" sz="2000">
              <a:latin typeface="Corbel" charset="0"/>
              <a:ea typeface="MS PGothic" charset="0"/>
            </a:endParaRPr>
          </a:p>
          <a:p>
            <a:r>
              <a:rPr lang="en-US" sz="2000">
                <a:latin typeface="Corbel" charset="0"/>
                <a:ea typeface="MS PGothic" charset="0"/>
              </a:rPr>
              <a:t>Also, note that we are essentially examining observed – expected. X-bar is the difference in the </a:t>
            </a:r>
            <a:r>
              <a:rPr lang="en-US" sz="2000" b="1">
                <a:latin typeface="Corbel" charset="0"/>
                <a:ea typeface="MS PGothic" charset="0"/>
              </a:rPr>
              <a:t>sample</a:t>
            </a:r>
            <a:r>
              <a:rPr lang="en-US" sz="2000">
                <a:latin typeface="Corbel" charset="0"/>
                <a:ea typeface="MS PGothic" charset="0"/>
              </a:rPr>
              <a:t> means, and we subtract the difference that we would expect from the </a:t>
            </a:r>
            <a:r>
              <a:rPr lang="en-US" sz="2000" b="1">
                <a:latin typeface="Corbel" charset="0"/>
                <a:ea typeface="MS PGothic" charset="0"/>
              </a:rPr>
              <a:t>population</a:t>
            </a:r>
            <a:r>
              <a:rPr lang="en-US" sz="2000">
                <a:latin typeface="Corbel" charset="0"/>
                <a:ea typeface="MS PGothic" charset="0"/>
              </a:rPr>
              <a:t> means. </a:t>
            </a:r>
          </a:p>
          <a:p>
            <a:endParaRPr lang="en-US" sz="2000">
              <a:latin typeface="Corbel" charset="0"/>
              <a:ea typeface="MS PGothic" charset="0"/>
            </a:endParaRPr>
          </a:p>
          <a:p>
            <a:r>
              <a:rPr lang="en-US" sz="2000">
                <a:latin typeface="Corbel" charset="0"/>
                <a:ea typeface="MS PGothic" charset="0"/>
              </a:rPr>
              <a:t>However, just like the independent samples t-test, we expect the population difference to be zero (our null hypothesis). Thus, the equation is reduced to the form:</a:t>
            </a:r>
          </a:p>
          <a:p>
            <a:pPr>
              <a:buFont typeface="Wingdings 2" charset="0"/>
              <a:buNone/>
            </a:pPr>
            <a:endParaRPr lang="en-US" sz="2000">
              <a:latin typeface="Corbel" charset="0"/>
              <a:ea typeface="MS PGothic" charset="0"/>
            </a:endParaRPr>
          </a:p>
          <a:p>
            <a:pPr>
              <a:buFont typeface="Wingdings 2" charset="0"/>
              <a:buNone/>
            </a:pPr>
            <a:r>
              <a:rPr lang="en-US" sz="2000">
                <a:latin typeface="Corbel" charset="0"/>
                <a:ea typeface="MS PGothic" charset="0"/>
              </a:rPr>
              <a:t>Mean of group A at time 1 – Mean of group A at time 2</a:t>
            </a:r>
          </a:p>
          <a:p>
            <a:pPr algn="ctr">
              <a:buFont typeface="Wingdings 2" charset="0"/>
              <a:buNone/>
            </a:pPr>
            <a:r>
              <a:rPr lang="en-US" sz="2000">
                <a:latin typeface="Corbel" charset="0"/>
                <a:ea typeface="MS PGothic" charset="0"/>
              </a:rPr>
              <a:t>----------------------------------------------------------------</a:t>
            </a:r>
          </a:p>
          <a:p>
            <a:pPr algn="ctr">
              <a:buFont typeface="Wingdings 2" charset="0"/>
              <a:buNone/>
            </a:pPr>
            <a:r>
              <a:rPr lang="en-US" sz="2000">
                <a:latin typeface="Corbel" charset="0"/>
                <a:ea typeface="MS PGothic" charset="0"/>
              </a:rPr>
              <a:t>Standard error of the differences</a:t>
            </a:r>
          </a:p>
        </p:txBody>
      </p:sp>
      <p:pic>
        <p:nvPicPr>
          <p:cNvPr id="39940" name="Picture 2" descr=" t = \frac{\overline{X}_D - \mu_0}{s_D/\sqrt{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676400"/>
            <a:ext cx="137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Assumptions for the dependent t-test	</a:t>
            </a:r>
            <a:endParaRPr lang="en-US" dirty="0">
              <a:cs typeface="ＭＳ Ｐゴシック" charset="-128"/>
            </a:endParaRPr>
          </a:p>
        </p:txBody>
      </p:sp>
      <p:sp>
        <p:nvSpPr>
          <p:cNvPr id="3" name="Content Placeholder 2"/>
          <p:cNvSpPr>
            <a:spLocks noGrp="1"/>
          </p:cNvSpPr>
          <p:nvPr>
            <p:ph idx="1"/>
          </p:nvPr>
        </p:nvSpPr>
        <p:spPr>
          <a:xfrm>
            <a:off x="457200" y="1676400"/>
            <a:ext cx="8229600" cy="4625975"/>
          </a:xfrm>
        </p:spPr>
        <p:txBody>
          <a:bodyPr/>
          <a:lstStyle/>
          <a:p>
            <a:r>
              <a:rPr lang="en-US" sz="2000" dirty="0">
                <a:latin typeface="Corbel" charset="0"/>
                <a:ea typeface="MS PGothic" charset="0"/>
              </a:rPr>
              <a:t>We still assume normality of the sampling distribution, just as we do with other parametric tests</a:t>
            </a:r>
            <a:r>
              <a:rPr lang="en-US" sz="2000" dirty="0" smtClean="0">
                <a:latin typeface="Corbel" charset="0"/>
                <a:ea typeface="MS PGothic" charset="0"/>
              </a:rPr>
              <a:t>.</a:t>
            </a:r>
            <a:endParaRPr lang="en-US" sz="1800" dirty="0">
              <a:latin typeface="Corbel" charset="0"/>
              <a:ea typeface="MS PGothic" charset="0"/>
            </a:endParaRPr>
          </a:p>
          <a:p>
            <a:pPr>
              <a:buFont typeface="Wingdings 2" charset="0"/>
              <a:buNone/>
            </a:pPr>
            <a:endParaRPr lang="en-US" sz="2000" dirty="0">
              <a:latin typeface="Corbel" charset="0"/>
              <a:ea typeface="MS PGothic" charset="0"/>
            </a:endParaRPr>
          </a:p>
          <a:p>
            <a:r>
              <a:rPr lang="en-US" sz="2000" dirty="0">
                <a:latin typeface="Corbel" charset="0"/>
                <a:ea typeface="MS PGothic" charset="0"/>
              </a:rPr>
              <a:t>However, unlike the independent sample t-test, we are actually only concerned with one distribution rather than two. In the dependent t-test, we want to check the normality of the difference between </a:t>
            </a:r>
            <a:r>
              <a:rPr lang="en-US" sz="2000" dirty="0" smtClean="0">
                <a:latin typeface="Corbel" charset="0"/>
                <a:ea typeface="MS PGothic" charset="0"/>
              </a:rPr>
              <a:t>scores.</a:t>
            </a:r>
            <a:endParaRPr lang="en-US" sz="2000" dirty="0">
              <a:latin typeface="Corbel" charset="0"/>
              <a:ea typeface="MS PGothic" charset="0"/>
            </a:endParaRPr>
          </a:p>
          <a:p>
            <a:pPr>
              <a:buFont typeface="Wingdings 2" charset="0"/>
              <a:buNone/>
            </a:pPr>
            <a:endParaRPr lang="en-US" sz="2000" dirty="0">
              <a:latin typeface="Corbel" charset="0"/>
              <a:ea typeface="MS PGothic" charset="0"/>
            </a:endParaRPr>
          </a:p>
          <a:p>
            <a:r>
              <a:rPr lang="en-US" sz="2000" dirty="0">
                <a:latin typeface="Corbel" charset="0"/>
                <a:ea typeface="MS PGothic" charset="0"/>
              </a:rPr>
              <a:t>Note that it is entirely possible to have two measures that are non-normal, but their differences can be normally distributed</a:t>
            </a:r>
            <a:r>
              <a:rPr lang="en-US" sz="2000" dirty="0" smtClean="0">
                <a:latin typeface="Corbel" charset="0"/>
                <a:ea typeface="MS PGothic" charset="0"/>
              </a:rPr>
              <a:t>.</a:t>
            </a:r>
          </a:p>
          <a:p>
            <a:endParaRPr lang="en-US" sz="2000" dirty="0" smtClean="0">
              <a:latin typeface="Corbel" charset="0"/>
              <a:ea typeface="MS PGothic" charset="0"/>
            </a:endParaRPr>
          </a:p>
          <a:p>
            <a:r>
              <a:rPr lang="en-US" sz="2000" dirty="0" smtClean="0">
                <a:latin typeface="Corbel" charset="0"/>
                <a:ea typeface="MS PGothic" charset="0"/>
              </a:rPr>
              <a:t>We can also apply the Central Limit Theorem to get normality for large samples.</a:t>
            </a:r>
            <a:endParaRPr lang="en-US" sz="2000"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Example:</a:t>
            </a:r>
            <a:endParaRPr lang="en-US" dirty="0">
              <a:cs typeface="ＭＳ Ｐゴシック" charset="-128"/>
            </a:endParaRPr>
          </a:p>
        </p:txBody>
      </p:sp>
      <p:sp>
        <p:nvSpPr>
          <p:cNvPr id="41987" name="Content Placeholder 4"/>
          <p:cNvSpPr>
            <a:spLocks noGrp="1"/>
          </p:cNvSpPr>
          <p:nvPr>
            <p:ph idx="1"/>
          </p:nvPr>
        </p:nvSpPr>
        <p:spPr>
          <a:xfrm>
            <a:off x="457200" y="1774825"/>
            <a:ext cx="8382000" cy="739775"/>
          </a:xfrm>
        </p:spPr>
        <p:txBody>
          <a:bodyPr/>
          <a:lstStyle/>
          <a:p>
            <a:r>
              <a:rPr lang="en-US" sz="2000">
                <a:latin typeface="Corbel" charset="0"/>
                <a:ea typeface="MS PGothic" charset="0"/>
              </a:rPr>
              <a:t>Here I just created some fake data, assigning values for two groups.</a:t>
            </a:r>
          </a:p>
        </p:txBody>
      </p:sp>
      <p:sp>
        <p:nvSpPr>
          <p:cNvPr id="41988" name="Rectangle 3"/>
          <p:cNvSpPr>
            <a:spLocks noChangeArrowheads="1"/>
          </p:cNvSpPr>
          <p:nvPr/>
        </p:nvSpPr>
        <p:spPr bwMode="auto">
          <a:xfrm>
            <a:off x="1219200" y="2286000"/>
            <a:ext cx="6705600" cy="4308475"/>
          </a:xfrm>
          <a:prstGeom prst="rect">
            <a:avLst/>
          </a:prstGeom>
          <a:solidFill>
            <a:schemeClr val="accent1">
              <a:alpha val="3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&gt; value &lt;- c (1,2,2,4,4,4,8,8,8,9,5,5,7,7,10,10,12,12,16,16)</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&gt; group &lt;- c (0,0,0,0,0,0,0,0,0,0,1,1,1,1,1,1,1,1,1,1)</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&gt; data &lt;- data.frame(group,value)</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&gt; dep.t.test&lt;-t.test(value ~ group, data = data, paired = TRUE)</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&gt; dep.t.test</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 </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	Paired t-test</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 </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data:  value by group</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t = -9.3026, df = 9, p-value = 6.509e-06</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alternative hypothesis: true difference in means is not equal to 0</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95 percent confidence interval:</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 -6.215873 -3.784127</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sample estimates:</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mean of the differences </a:t>
            </a:r>
            <a:endParaRPr lang="en-US" sz="1400">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600">
                <a:latin typeface="Helvetica" charset="0"/>
                <a:cs typeface="Times New Roman" charset="0"/>
              </a:rPr>
              <a:t>                     -5 </a:t>
            </a:r>
            <a:endParaRPr lang="en-US" sz="1400">
              <a:latin typeface="Calibri"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Effect size for dependent t-test</a:t>
            </a:r>
            <a:endParaRPr lang="en-US" dirty="0">
              <a:cs typeface="ＭＳ Ｐゴシック" charset="-128"/>
            </a:endParaRPr>
          </a:p>
        </p:txBody>
      </p:sp>
      <p:sp>
        <p:nvSpPr>
          <p:cNvPr id="43011" name="Content Placeholder 2"/>
          <p:cNvSpPr>
            <a:spLocks noGrp="1"/>
          </p:cNvSpPr>
          <p:nvPr>
            <p:ph idx="1"/>
          </p:nvPr>
        </p:nvSpPr>
        <p:spPr>
          <a:xfrm>
            <a:off x="457200" y="1774825"/>
            <a:ext cx="8229600" cy="663575"/>
          </a:xfrm>
        </p:spPr>
        <p:txBody>
          <a:bodyPr/>
          <a:lstStyle/>
          <a:p>
            <a:r>
              <a:rPr lang="en-US">
                <a:latin typeface="Corbel" charset="0"/>
                <a:ea typeface="MS PGothic" charset="0"/>
              </a:rPr>
              <a:t>We can then calculate the effect size correlation just as we have done before.</a:t>
            </a:r>
          </a:p>
        </p:txBody>
      </p:sp>
      <p:sp>
        <p:nvSpPr>
          <p:cNvPr id="43012" name="Rectangle 3"/>
          <p:cNvSpPr>
            <a:spLocks noChangeArrowheads="1"/>
          </p:cNvSpPr>
          <p:nvPr/>
        </p:nvSpPr>
        <p:spPr bwMode="auto">
          <a:xfrm>
            <a:off x="1219200" y="3352800"/>
            <a:ext cx="6705600" cy="1574800"/>
          </a:xfrm>
          <a:prstGeom prst="rect">
            <a:avLst/>
          </a:prstGeom>
          <a:solidFill>
            <a:schemeClr val="accent1">
              <a:alpha val="3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&gt; t&lt;-dep.t.test$statistic[[1]]</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&gt; df&lt;-dep.t.test$parameter[[1]]</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&gt; r&lt;- sqrt(t^2/(t^2+df))</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&gt; round(r,3)</a:t>
            </a:r>
            <a:endParaRPr lang="en-US">
              <a:latin typeface="Calibri" charset="0"/>
              <a:cs typeface="Times New Roman" charset="0"/>
            </a:endParaRPr>
          </a:p>
          <a:p>
            <a:pPr>
              <a:lnSpc>
                <a:spcPct val="107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atin typeface="Helvetica" charset="0"/>
                <a:cs typeface="Times New Roman" charset="0"/>
              </a:rPr>
              <a:t>[1] 0.952</a:t>
            </a:r>
            <a:endParaRPr lang="en-US">
              <a:latin typeface="Calibri"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Non-parametric tests</a:t>
            </a:r>
            <a:endParaRPr lang="en-US" dirty="0">
              <a:cs typeface="ＭＳ Ｐゴシック" charset="-128"/>
            </a:endParaRPr>
          </a:p>
        </p:txBody>
      </p:sp>
      <p:sp>
        <p:nvSpPr>
          <p:cNvPr id="45059" name="Content Placeholder 2"/>
          <p:cNvSpPr>
            <a:spLocks noGrp="1"/>
          </p:cNvSpPr>
          <p:nvPr>
            <p:ph idx="1"/>
          </p:nvPr>
        </p:nvSpPr>
        <p:spPr/>
        <p:txBody>
          <a:bodyPr/>
          <a:lstStyle/>
          <a:p>
            <a:r>
              <a:rPr lang="en-US" sz="2400" dirty="0">
                <a:latin typeface="Corbel" charset="0"/>
                <a:ea typeface="MS PGothic" charset="0"/>
              </a:rPr>
              <a:t>As we have already discussed, sometimes we do not meet key assumptions, such as the assumption of normality. </a:t>
            </a:r>
          </a:p>
          <a:p>
            <a:endParaRPr lang="en-US" sz="2400" dirty="0">
              <a:latin typeface="Corbel" charset="0"/>
              <a:ea typeface="MS PGothic" charset="0"/>
            </a:endParaRPr>
          </a:p>
          <a:p>
            <a:r>
              <a:rPr lang="en-US" sz="2400" dirty="0">
                <a:latin typeface="Corbel" charset="0"/>
                <a:ea typeface="MS PGothic" charset="0"/>
              </a:rPr>
              <a:t>We can try to address such problems by transforming variables, but sometimes it might just be best to not make big assumptions in the first place.</a:t>
            </a:r>
          </a:p>
          <a:p>
            <a:endParaRPr lang="en-US" sz="2400" dirty="0">
              <a:latin typeface="Corbel" charset="0"/>
              <a:ea typeface="MS PGothic" charset="0"/>
            </a:endParaRPr>
          </a:p>
          <a:p>
            <a:r>
              <a:rPr lang="en-US" sz="2400" dirty="0">
                <a:latin typeface="Corbel" charset="0"/>
                <a:ea typeface="MS PGothic" charset="0"/>
              </a:rPr>
              <a:t>Also, non-parametric tests are useful when our key outcome variable is an ordinal variable rather than an interval or ratio variable.</a:t>
            </a:r>
          </a:p>
          <a:p>
            <a:endParaRPr lang="en-US" sz="2400" dirty="0">
              <a:latin typeface="Corbel" charset="0"/>
              <a:ea typeface="MS PGothic" charset="0"/>
            </a:endParaRPr>
          </a:p>
          <a:p>
            <a:r>
              <a:rPr lang="en-US" sz="2400" dirty="0">
                <a:latin typeface="Corbel" charset="0"/>
                <a:ea typeface="MS PGothic" charset="0"/>
              </a:rPr>
              <a:t>Non-parametric tests, or </a:t>
            </a:r>
            <a:r>
              <a:rPr lang="ja-JP" altLang="en-US" sz="2400" dirty="0">
                <a:latin typeface="Corbel" charset="0"/>
                <a:ea typeface="MS PGothic" charset="0"/>
              </a:rPr>
              <a:t>“</a:t>
            </a:r>
            <a:r>
              <a:rPr lang="en-US" sz="2400" dirty="0">
                <a:latin typeface="Corbel" charset="0"/>
                <a:ea typeface="MS PGothic" charset="0"/>
              </a:rPr>
              <a:t>assumption-free</a:t>
            </a:r>
            <a:r>
              <a:rPr lang="ja-JP" altLang="en-US" sz="2400" dirty="0">
                <a:latin typeface="Corbel" charset="0"/>
                <a:ea typeface="MS PGothic" charset="0"/>
              </a:rPr>
              <a:t>”</a:t>
            </a:r>
            <a:r>
              <a:rPr lang="en-US" sz="2400" dirty="0">
                <a:latin typeface="Corbel" charset="0"/>
                <a:ea typeface="MS PGothic" charset="0"/>
              </a:rPr>
              <a:t> tests tend to be much less restrictive.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What do non-parametric tests actually do?	</a:t>
            </a:r>
            <a:endParaRPr lang="en-US" dirty="0">
              <a:cs typeface="ＭＳ Ｐゴシック" charset="-128"/>
            </a:endParaRPr>
          </a:p>
        </p:txBody>
      </p:sp>
      <p:sp>
        <p:nvSpPr>
          <p:cNvPr id="3" name="Content Placeholder 2"/>
          <p:cNvSpPr>
            <a:spLocks noGrp="1"/>
          </p:cNvSpPr>
          <p:nvPr>
            <p:ph idx="1"/>
          </p:nvPr>
        </p:nvSpPr>
        <p:spPr/>
        <p:txBody>
          <a:bodyPr/>
          <a:lstStyle/>
          <a:p>
            <a:r>
              <a:rPr lang="en-US" sz="2000" dirty="0">
                <a:latin typeface="Corbel" charset="0"/>
                <a:ea typeface="MS PGothic" charset="0"/>
              </a:rPr>
              <a:t>Many non-parametric tests use the principle of ranking data.</a:t>
            </a:r>
          </a:p>
          <a:p>
            <a:pPr lvl="1"/>
            <a:r>
              <a:rPr lang="en-US" sz="2000" dirty="0">
                <a:latin typeface="Corbel" charset="0"/>
                <a:ea typeface="MS PGothic" charset="0"/>
              </a:rPr>
              <a:t>For example, data are listed from lowest scores to highest scores. Each score receives a potential rank …1, 2, 3, etc</a:t>
            </a:r>
            <a:r>
              <a:rPr lang="en-US" sz="2000" dirty="0" smtClean="0">
                <a:latin typeface="Corbel" charset="0"/>
                <a:ea typeface="MS PGothic" charset="0"/>
              </a:rPr>
              <a:t>.</a:t>
            </a:r>
            <a:endParaRPr lang="en-US" sz="2000" dirty="0">
              <a:latin typeface="Corbel" charset="0"/>
              <a:ea typeface="MS PGothic" charset="0"/>
            </a:endParaRPr>
          </a:p>
          <a:p>
            <a:pPr lvl="1"/>
            <a:r>
              <a:rPr lang="en-US" sz="2000" dirty="0">
                <a:latin typeface="Corbel" charset="0"/>
                <a:ea typeface="MS PGothic" charset="0"/>
              </a:rPr>
              <a:t>Thus, higher scores end up with higher ranks and lower scores have lower ranks.</a:t>
            </a:r>
          </a:p>
          <a:p>
            <a:pPr lvl="2"/>
            <a:r>
              <a:rPr lang="en-US" sz="2000" dirty="0">
                <a:latin typeface="Corbel" charset="0"/>
                <a:ea typeface="MS PGothic" charset="0"/>
              </a:rPr>
              <a:t>Advantage: we get around the normal distribution assumption of parametric tests.</a:t>
            </a:r>
          </a:p>
          <a:p>
            <a:pPr lvl="2"/>
            <a:r>
              <a:rPr lang="en-US" sz="2000" dirty="0">
                <a:latin typeface="Corbel" charset="0"/>
                <a:ea typeface="MS PGothic" charset="0"/>
              </a:rPr>
              <a:t>Disadvantage: we lose some information about the magnitude of differences between scores</a:t>
            </a:r>
            <a:r>
              <a:rPr lang="en-US" sz="2000" dirty="0" smtClean="0">
                <a:latin typeface="Corbel" charset="0"/>
                <a:ea typeface="MS PGothic" charset="0"/>
              </a:rPr>
              <a:t>.  Non-parametric tests often have less power than parametric ones</a:t>
            </a:r>
            <a:endParaRPr lang="en-US" sz="2000" dirty="0">
              <a:latin typeface="Corbel" charset="0"/>
              <a:ea typeface="MS PGothic" charset="0"/>
            </a:endParaRPr>
          </a:p>
          <a:p>
            <a:pPr lvl="2">
              <a:buFont typeface="Arial" charset="0"/>
              <a:buNone/>
            </a:pPr>
            <a:endParaRPr lang="en-US" sz="2000" dirty="0">
              <a:latin typeface="Corbel" charset="0"/>
              <a:ea typeface="MS PGothic" charset="0"/>
            </a:endParaRPr>
          </a:p>
          <a:p>
            <a:r>
              <a:rPr lang="en-US" sz="2000" dirty="0">
                <a:latin typeface="Corbel" charset="0"/>
                <a:ea typeface="MS PGothic" charset="0"/>
              </a:rPr>
              <a:t>If our sampling distribution is not normally distributed (which we can only infer from our sample), then a non-parametric test is still a better option than parametric tests (such as </a:t>
            </a:r>
            <a:r>
              <a:rPr lang="en-US" sz="2000" i="1" dirty="0">
                <a:latin typeface="Corbel" charset="0"/>
                <a:ea typeface="MS PGothic" charset="0"/>
              </a:rPr>
              <a:t>t</a:t>
            </a:r>
            <a:r>
              <a:rPr lang="en-US" sz="2000" dirty="0">
                <a:latin typeface="Corbel" charset="0"/>
                <a:ea typeface="MS PGothic" charset="0"/>
              </a:rPr>
              <a:t>-tests).</a:t>
            </a:r>
          </a:p>
          <a:p>
            <a:pPr lvl="2">
              <a:buFont typeface="Arial" charset="0"/>
              <a:buNone/>
            </a:pPr>
            <a:endParaRPr lang="en-US" sz="2000"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cs typeface="ＭＳ Ｐゴシック" charset="-128"/>
              </a:rPr>
              <a:t>Parametric and non-parametric tests for comparing only two groups</a:t>
            </a:r>
            <a:endParaRPr lang="en-US" sz="3600" dirty="0">
              <a:cs typeface="ＭＳ Ｐゴシック" charset="-12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8791800"/>
              </p:ext>
            </p:extLst>
          </p:nvPr>
        </p:nvGraphicFramePr>
        <p:xfrm>
          <a:off x="457200" y="2895600"/>
          <a:ext cx="8229600" cy="1381130"/>
        </p:xfrm>
        <a:graphic>
          <a:graphicData uri="http://schemas.openxmlformats.org/drawingml/2006/table">
            <a:tbl>
              <a:tblPr firstRow="1" bandRow="1">
                <a:tableStyleId>{5C22544A-7EE6-4342-B048-85BDC9FD1C3A}</a:tableStyleId>
              </a:tblPr>
              <a:tblGrid>
                <a:gridCol w="2743200"/>
                <a:gridCol w="2743200"/>
                <a:gridCol w="2743200"/>
              </a:tblGrid>
              <a:tr h="370559">
                <a:tc>
                  <a:txBody>
                    <a:bodyPr/>
                    <a:lstStyle/>
                    <a:p>
                      <a:r>
                        <a:rPr lang="en-US" sz="1800" dirty="0" smtClean="0"/>
                        <a:t>Type of Design</a:t>
                      </a:r>
                      <a:endParaRPr lang="en-US" sz="1800" dirty="0"/>
                    </a:p>
                  </a:txBody>
                  <a:tcPr marT="45686" marB="45686"/>
                </a:tc>
                <a:tc>
                  <a:txBody>
                    <a:bodyPr/>
                    <a:lstStyle/>
                    <a:p>
                      <a:r>
                        <a:rPr lang="en-US" sz="1800" dirty="0" smtClean="0"/>
                        <a:t>Parametric</a:t>
                      </a:r>
                      <a:r>
                        <a:rPr lang="en-US" sz="1800" baseline="0" dirty="0" smtClean="0"/>
                        <a:t> Tests</a:t>
                      </a:r>
                      <a:endParaRPr lang="en-US" sz="1800" dirty="0"/>
                    </a:p>
                  </a:txBody>
                  <a:tcPr marT="45686" marB="45686"/>
                </a:tc>
                <a:tc>
                  <a:txBody>
                    <a:bodyPr/>
                    <a:lstStyle/>
                    <a:p>
                      <a:r>
                        <a:rPr lang="en-US" sz="1800" dirty="0" smtClean="0"/>
                        <a:t>Non-Parametric Tests</a:t>
                      </a:r>
                      <a:endParaRPr lang="en-US" sz="1800" dirty="0"/>
                    </a:p>
                  </a:txBody>
                  <a:tcPr marT="45686" marB="45686"/>
                </a:tc>
              </a:tr>
              <a:tr h="640006">
                <a:tc>
                  <a:txBody>
                    <a:bodyPr/>
                    <a:lstStyle/>
                    <a:p>
                      <a:r>
                        <a:rPr lang="en-US" sz="1800" dirty="0" smtClean="0"/>
                        <a:t>Two independent samples</a:t>
                      </a:r>
                      <a:endParaRPr lang="en-US" sz="1800" dirty="0"/>
                    </a:p>
                  </a:txBody>
                  <a:tcPr marT="45686" marB="45686"/>
                </a:tc>
                <a:tc>
                  <a:txBody>
                    <a:bodyPr/>
                    <a:lstStyle/>
                    <a:p>
                      <a:r>
                        <a:rPr lang="en-US" sz="1800" dirty="0" smtClean="0"/>
                        <a:t>Independent samples </a:t>
                      </a:r>
                      <a:r>
                        <a:rPr lang="en-US" sz="1800" i="1" dirty="0" smtClean="0"/>
                        <a:t>t</a:t>
                      </a:r>
                      <a:r>
                        <a:rPr lang="en-US" sz="1800" dirty="0" smtClean="0"/>
                        <a:t>-test</a:t>
                      </a:r>
                      <a:endParaRPr lang="en-US" sz="1800" dirty="0"/>
                    </a:p>
                  </a:txBody>
                  <a:tcPr marT="45686" marB="45686"/>
                </a:tc>
                <a:tc>
                  <a:txBody>
                    <a:bodyPr/>
                    <a:lstStyle/>
                    <a:p>
                      <a:r>
                        <a:rPr lang="en-US" sz="1800" dirty="0" smtClean="0"/>
                        <a:t>Wilcoxon Rank Sums test (aka, Mann-Whitney test)</a:t>
                      </a:r>
                    </a:p>
                  </a:txBody>
                  <a:tcPr marT="45686" marB="45686"/>
                </a:tc>
              </a:tr>
              <a:tr h="370559">
                <a:tc>
                  <a:txBody>
                    <a:bodyPr/>
                    <a:lstStyle/>
                    <a:p>
                      <a:r>
                        <a:rPr lang="en-US" sz="1800" dirty="0" smtClean="0"/>
                        <a:t>Two dependent samples</a:t>
                      </a:r>
                      <a:endParaRPr lang="en-US" sz="1800" dirty="0"/>
                    </a:p>
                  </a:txBody>
                  <a:tcPr marT="45686" marB="45686"/>
                </a:tc>
                <a:tc>
                  <a:txBody>
                    <a:bodyPr/>
                    <a:lstStyle/>
                    <a:p>
                      <a:r>
                        <a:rPr lang="en-US" sz="1800" dirty="0" smtClean="0"/>
                        <a:t>Dependent</a:t>
                      </a:r>
                      <a:r>
                        <a:rPr lang="en-US" sz="1800" baseline="0" dirty="0" smtClean="0"/>
                        <a:t> samples </a:t>
                      </a:r>
                      <a:r>
                        <a:rPr lang="en-US" sz="1800" i="1" baseline="0" dirty="0" smtClean="0"/>
                        <a:t>t</a:t>
                      </a:r>
                      <a:r>
                        <a:rPr lang="en-US" sz="1800" baseline="0" dirty="0" smtClean="0"/>
                        <a:t>-test</a:t>
                      </a:r>
                      <a:endParaRPr lang="en-US" sz="1800" dirty="0"/>
                    </a:p>
                  </a:txBody>
                  <a:tcPr marT="45686" marB="45686"/>
                </a:tc>
                <a:tc>
                  <a:txBody>
                    <a:bodyPr/>
                    <a:lstStyle/>
                    <a:p>
                      <a:r>
                        <a:rPr lang="en-US" sz="1800" dirty="0" smtClean="0"/>
                        <a:t>Wilcoxon signed-rank</a:t>
                      </a:r>
                      <a:r>
                        <a:rPr lang="en-US" sz="1800" baseline="0" dirty="0" smtClean="0"/>
                        <a:t> test</a:t>
                      </a:r>
                      <a:endParaRPr lang="en-US" sz="1800" dirty="0"/>
                    </a:p>
                  </a:txBody>
                  <a:tcPr marT="45686" marB="45686"/>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Comparing two independent conditions: Wilcoxon rank-sum test</a:t>
            </a:r>
            <a:endParaRPr lang="en-US" dirty="0">
              <a:cs typeface="ＭＳ Ｐゴシック" charset="-128"/>
            </a:endParaRPr>
          </a:p>
        </p:txBody>
      </p:sp>
      <p:sp>
        <p:nvSpPr>
          <p:cNvPr id="3" name="Content Placeholder 2"/>
          <p:cNvSpPr>
            <a:spLocks noGrp="1"/>
          </p:cNvSpPr>
          <p:nvPr>
            <p:ph idx="1"/>
          </p:nvPr>
        </p:nvSpPr>
        <p:spPr>
          <a:xfrm>
            <a:off x="1588" y="1676400"/>
            <a:ext cx="4375150" cy="4625975"/>
          </a:xfrm>
        </p:spPr>
        <p:txBody>
          <a:bodyPr/>
          <a:lstStyle/>
          <a:p>
            <a:pPr>
              <a:buFont typeface="Wingdings 2" panose="05020102010507070707" pitchFamily="18" charset="2"/>
              <a:buChar char=""/>
              <a:defRPr/>
            </a:pPr>
            <a:r>
              <a:rPr lang="en-US" sz="2200" dirty="0" smtClean="0">
                <a:cs typeface="ＭＳ Ｐゴシック" charset="-128"/>
              </a:rPr>
              <a:t>Our data are ranked from lowest to highest across all groups. This provides </a:t>
            </a:r>
            <a:r>
              <a:rPr lang="en-US" sz="2200" b="1" i="1" dirty="0" smtClean="0">
                <a:cs typeface="ＭＳ Ｐゴシック" charset="-128"/>
              </a:rPr>
              <a:t>potential rank </a:t>
            </a:r>
            <a:r>
              <a:rPr lang="en-US" sz="2200" dirty="0" smtClean="0">
                <a:cs typeface="ＭＳ Ｐゴシック" charset="-128"/>
              </a:rPr>
              <a:t>scores.</a:t>
            </a:r>
          </a:p>
          <a:p>
            <a:pPr marL="119062" indent="0">
              <a:buFont typeface="Wingdings 2" panose="05020102010507070707" pitchFamily="18" charset="2"/>
              <a:buNone/>
              <a:defRPr/>
            </a:pPr>
            <a:endParaRPr lang="en-US" sz="2200" dirty="0" smtClean="0">
              <a:cs typeface="ＭＳ Ｐゴシック" charset="-128"/>
            </a:endParaRPr>
          </a:p>
          <a:p>
            <a:pPr>
              <a:buFont typeface="Wingdings 2" panose="05020102010507070707" pitchFamily="18" charset="2"/>
              <a:buChar char=""/>
              <a:defRPr/>
            </a:pPr>
            <a:r>
              <a:rPr lang="en-US" sz="2200" dirty="0" smtClean="0">
                <a:cs typeface="ＭＳ Ｐゴシック" charset="-128"/>
              </a:rPr>
              <a:t>If the same score occurs more than once, then all scores of the same value receive the average of the potential ranks for those scores (the values highlighted with a different color in the table)</a:t>
            </a:r>
          </a:p>
          <a:p>
            <a:pPr>
              <a:buFont typeface="Wingdings 2" panose="05020102010507070707" pitchFamily="18" charset="2"/>
              <a:buChar char=""/>
              <a:defRPr/>
            </a:pPr>
            <a:endParaRPr lang="en-US" sz="2200" dirty="0">
              <a:cs typeface="ＭＳ Ｐゴシック" charset="-128"/>
            </a:endParaRPr>
          </a:p>
          <a:p>
            <a:pPr>
              <a:buFont typeface="Wingdings 2" panose="05020102010507070707" pitchFamily="18" charset="2"/>
              <a:buChar char=""/>
              <a:defRPr/>
            </a:pPr>
            <a:r>
              <a:rPr lang="en-US" sz="2200" dirty="0" smtClean="0">
                <a:cs typeface="ＭＳ Ｐゴシック" charset="-128"/>
              </a:rPr>
              <a:t>When we are done, we have the </a:t>
            </a:r>
            <a:r>
              <a:rPr lang="en-US" sz="2200" b="1" i="1" dirty="0" smtClean="0">
                <a:cs typeface="ＭＳ Ｐゴシック" charset="-128"/>
              </a:rPr>
              <a:t>final rank </a:t>
            </a:r>
            <a:r>
              <a:rPr lang="en-US" sz="2200" dirty="0" smtClean="0">
                <a:cs typeface="ＭＳ Ｐゴシック" charset="-128"/>
              </a:rPr>
              <a:t>scores.</a:t>
            </a:r>
          </a:p>
        </p:txBody>
      </p:sp>
      <p:graphicFrame>
        <p:nvGraphicFramePr>
          <p:cNvPr id="5" name="Table 4"/>
          <p:cNvGraphicFramePr>
            <a:graphicFrameLocks noGrp="1"/>
          </p:cNvGraphicFramePr>
          <p:nvPr>
            <p:extLst>
              <p:ext uri="{D42A27DB-BD31-4B8C-83A1-F6EECF244321}">
                <p14:modId xmlns:p14="http://schemas.microsoft.com/office/powerpoint/2010/main" val="4183492306"/>
              </p:ext>
            </p:extLst>
          </p:nvPr>
        </p:nvGraphicFramePr>
        <p:xfrm>
          <a:off x="4583113" y="1906588"/>
          <a:ext cx="4191000" cy="4364034"/>
        </p:xfrm>
        <a:graphic>
          <a:graphicData uri="http://schemas.openxmlformats.org/drawingml/2006/table">
            <a:tbl>
              <a:tblPr firstRow="1" bandRow="1">
                <a:tableStyleId>{5C22544A-7EE6-4342-B048-85BDC9FD1C3A}</a:tableStyleId>
              </a:tblPr>
              <a:tblGrid>
                <a:gridCol w="685800"/>
                <a:gridCol w="838200"/>
                <a:gridCol w="838200"/>
                <a:gridCol w="990600"/>
                <a:gridCol w="838200"/>
              </a:tblGrid>
              <a:tr h="579162">
                <a:tc>
                  <a:txBody>
                    <a:bodyPr/>
                    <a:lstStyle/>
                    <a:p>
                      <a:endParaRPr lang="en-US" sz="1600" dirty="0"/>
                    </a:p>
                  </a:txBody>
                  <a:tcPr marT="45723" marB="45723"/>
                </a:tc>
                <a:tc>
                  <a:txBody>
                    <a:bodyPr/>
                    <a:lstStyle/>
                    <a:p>
                      <a:r>
                        <a:rPr lang="en-US" sz="1600" dirty="0" smtClean="0"/>
                        <a:t>Group</a:t>
                      </a:r>
                      <a:endParaRPr lang="en-US" sz="1600" dirty="0"/>
                    </a:p>
                  </a:txBody>
                  <a:tcPr marT="45723" marB="45723"/>
                </a:tc>
                <a:tc>
                  <a:txBody>
                    <a:bodyPr/>
                    <a:lstStyle/>
                    <a:p>
                      <a:r>
                        <a:rPr lang="en-US" sz="1600" dirty="0" smtClean="0"/>
                        <a:t>Score</a:t>
                      </a:r>
                      <a:endParaRPr lang="en-US" sz="1600" dirty="0"/>
                    </a:p>
                  </a:txBody>
                  <a:tcPr marT="45723" marB="45723"/>
                </a:tc>
                <a:tc>
                  <a:txBody>
                    <a:bodyPr/>
                    <a:lstStyle/>
                    <a:p>
                      <a:r>
                        <a:rPr lang="en-US" sz="1600" dirty="0" smtClean="0"/>
                        <a:t>Potential Rank</a:t>
                      </a:r>
                      <a:endParaRPr lang="en-US" sz="1600" dirty="0"/>
                    </a:p>
                  </a:txBody>
                  <a:tcPr marT="45723" marB="45723"/>
                </a:tc>
                <a:tc>
                  <a:txBody>
                    <a:bodyPr/>
                    <a:lstStyle/>
                    <a:p>
                      <a:r>
                        <a:rPr lang="en-US" sz="1600" dirty="0" smtClean="0"/>
                        <a:t>Final Rank</a:t>
                      </a:r>
                      <a:endParaRPr lang="en-US" sz="1600" dirty="0"/>
                    </a:p>
                  </a:txBody>
                  <a:tcPr marT="45723" marB="45723"/>
                </a:tc>
              </a:tr>
              <a:tr h="473109">
                <a:tc>
                  <a:txBody>
                    <a:bodyPr/>
                    <a:lstStyle/>
                    <a:p>
                      <a:r>
                        <a:rPr lang="en-US" sz="1800" dirty="0" smtClean="0"/>
                        <a:t>1</a:t>
                      </a:r>
                      <a:endParaRPr lang="en-US" sz="1800" dirty="0"/>
                    </a:p>
                  </a:txBody>
                  <a:tcPr marT="45723" marB="45723"/>
                </a:tc>
                <a:tc>
                  <a:txBody>
                    <a:bodyPr/>
                    <a:lstStyle/>
                    <a:p>
                      <a:r>
                        <a:rPr lang="en-US" sz="1800" dirty="0" smtClean="0"/>
                        <a:t>A</a:t>
                      </a:r>
                      <a:endParaRPr lang="en-US" sz="1800" dirty="0"/>
                    </a:p>
                  </a:txBody>
                  <a:tcPr marT="45723" marB="45723"/>
                </a:tc>
                <a:tc>
                  <a:txBody>
                    <a:bodyPr/>
                    <a:lstStyle/>
                    <a:p>
                      <a:r>
                        <a:rPr lang="en-US" sz="1800" dirty="0" smtClean="0"/>
                        <a:t>10</a:t>
                      </a:r>
                      <a:endParaRPr lang="en-US" sz="1800" dirty="0"/>
                    </a:p>
                  </a:txBody>
                  <a:tcPr marT="45723" marB="45723"/>
                </a:tc>
                <a:tc>
                  <a:txBody>
                    <a:bodyPr/>
                    <a:lstStyle/>
                    <a:p>
                      <a:r>
                        <a:rPr lang="en-US" sz="1800" dirty="0" smtClean="0"/>
                        <a:t>1</a:t>
                      </a:r>
                      <a:endParaRPr lang="en-US" sz="1800" dirty="0"/>
                    </a:p>
                  </a:txBody>
                  <a:tcPr marT="45723" marB="45723"/>
                </a:tc>
                <a:tc>
                  <a:txBody>
                    <a:bodyPr/>
                    <a:lstStyle/>
                    <a:p>
                      <a:r>
                        <a:rPr lang="en-US" sz="1800" dirty="0" smtClean="0"/>
                        <a:t>1</a:t>
                      </a:r>
                      <a:endParaRPr lang="en-US" sz="1800" dirty="0"/>
                    </a:p>
                  </a:txBody>
                  <a:tcPr marT="45723" marB="45723"/>
                </a:tc>
              </a:tr>
              <a:tr h="473109">
                <a:tc>
                  <a:txBody>
                    <a:bodyPr/>
                    <a:lstStyle/>
                    <a:p>
                      <a:r>
                        <a:rPr lang="en-US" sz="1800" dirty="0" smtClean="0"/>
                        <a:t>2</a:t>
                      </a:r>
                      <a:endParaRPr lang="en-US" sz="1800" dirty="0"/>
                    </a:p>
                  </a:txBody>
                  <a:tcPr marT="45723" marB="45723"/>
                </a:tc>
                <a:tc>
                  <a:txBody>
                    <a:bodyPr/>
                    <a:lstStyle/>
                    <a:p>
                      <a:r>
                        <a:rPr lang="en-US" sz="1800" dirty="0" smtClean="0"/>
                        <a:t>A</a:t>
                      </a:r>
                      <a:endParaRPr lang="en-US" sz="1800" dirty="0"/>
                    </a:p>
                  </a:txBody>
                  <a:tcPr marT="45723" marB="45723"/>
                </a:tc>
                <a:tc>
                  <a:txBody>
                    <a:bodyPr/>
                    <a:lstStyle/>
                    <a:p>
                      <a:r>
                        <a:rPr lang="en-US" sz="1800" dirty="0" smtClean="0"/>
                        <a:t>11</a:t>
                      </a:r>
                      <a:endParaRPr lang="en-US" sz="1800" dirty="0"/>
                    </a:p>
                  </a:txBody>
                  <a:tcPr marT="45723" marB="45723"/>
                </a:tc>
                <a:tc>
                  <a:txBody>
                    <a:bodyPr/>
                    <a:lstStyle/>
                    <a:p>
                      <a:r>
                        <a:rPr lang="en-US" sz="1800" dirty="0" smtClean="0"/>
                        <a:t>2</a:t>
                      </a:r>
                      <a:endParaRPr lang="en-US" sz="1800" dirty="0"/>
                    </a:p>
                  </a:txBody>
                  <a:tcPr marT="45723" marB="45723">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US" sz="1800" dirty="0" smtClean="0"/>
                        <a:t>2.5</a:t>
                      </a:r>
                      <a:endParaRPr lang="en-US" sz="1800" dirty="0"/>
                    </a:p>
                  </a:txBody>
                  <a:tcPr marT="45723" marB="45723">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r>
              <a:tr h="473109">
                <a:tc>
                  <a:txBody>
                    <a:bodyPr/>
                    <a:lstStyle/>
                    <a:p>
                      <a:r>
                        <a:rPr lang="en-US" sz="1800" dirty="0" smtClean="0"/>
                        <a:t>3</a:t>
                      </a:r>
                      <a:endParaRPr lang="en-US" sz="1800" dirty="0"/>
                    </a:p>
                  </a:txBody>
                  <a:tcPr marT="45723" marB="45723"/>
                </a:tc>
                <a:tc>
                  <a:txBody>
                    <a:bodyPr/>
                    <a:lstStyle/>
                    <a:p>
                      <a:r>
                        <a:rPr lang="en-US" sz="1800" dirty="0" smtClean="0"/>
                        <a:t>B</a:t>
                      </a:r>
                      <a:endParaRPr lang="en-US" sz="1800" dirty="0"/>
                    </a:p>
                  </a:txBody>
                  <a:tcPr marT="45723" marB="45723"/>
                </a:tc>
                <a:tc>
                  <a:txBody>
                    <a:bodyPr/>
                    <a:lstStyle/>
                    <a:p>
                      <a:r>
                        <a:rPr lang="en-US" sz="1800" dirty="0" smtClean="0"/>
                        <a:t>11</a:t>
                      </a:r>
                      <a:endParaRPr lang="en-US" sz="1800" dirty="0"/>
                    </a:p>
                  </a:txBody>
                  <a:tcPr marT="45723" marB="45723"/>
                </a:tc>
                <a:tc>
                  <a:txBody>
                    <a:bodyPr/>
                    <a:lstStyle/>
                    <a:p>
                      <a:r>
                        <a:rPr lang="en-US" sz="1800" dirty="0" smtClean="0"/>
                        <a:t>3</a:t>
                      </a:r>
                      <a:endParaRPr lang="en-US" sz="1800" dirty="0"/>
                    </a:p>
                  </a:txBody>
                  <a:tcPr marT="45723" marB="45723">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c>
                  <a:txBody>
                    <a:bodyPr/>
                    <a:lstStyle/>
                    <a:p>
                      <a:r>
                        <a:rPr lang="en-US" sz="1800" dirty="0" smtClean="0"/>
                        <a:t>2.5</a:t>
                      </a:r>
                      <a:endParaRPr lang="en-US" sz="1800" dirty="0"/>
                    </a:p>
                  </a:txBody>
                  <a:tcPr marT="45723" marB="45723">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tcPr>
                </a:tc>
              </a:tr>
              <a:tr h="473109">
                <a:tc>
                  <a:txBody>
                    <a:bodyPr/>
                    <a:lstStyle/>
                    <a:p>
                      <a:r>
                        <a:rPr lang="en-US" sz="1800" dirty="0" smtClean="0"/>
                        <a:t>4</a:t>
                      </a:r>
                      <a:endParaRPr lang="en-US" sz="1800" dirty="0"/>
                    </a:p>
                  </a:txBody>
                  <a:tcPr marT="45723" marB="45723"/>
                </a:tc>
                <a:tc>
                  <a:txBody>
                    <a:bodyPr/>
                    <a:lstStyle/>
                    <a:p>
                      <a:r>
                        <a:rPr lang="en-US" sz="1800" dirty="0" smtClean="0"/>
                        <a:t>B</a:t>
                      </a:r>
                      <a:endParaRPr lang="en-US" sz="1800" dirty="0"/>
                    </a:p>
                  </a:txBody>
                  <a:tcPr marT="45723" marB="45723"/>
                </a:tc>
                <a:tc>
                  <a:txBody>
                    <a:bodyPr/>
                    <a:lstStyle/>
                    <a:p>
                      <a:r>
                        <a:rPr lang="en-US" sz="1800" dirty="0" smtClean="0"/>
                        <a:t>12</a:t>
                      </a:r>
                      <a:endParaRPr lang="en-US" sz="1800" dirty="0"/>
                    </a:p>
                  </a:txBody>
                  <a:tcPr marT="45723" marB="45723"/>
                </a:tc>
                <a:tc>
                  <a:txBody>
                    <a:bodyPr/>
                    <a:lstStyle/>
                    <a:p>
                      <a:r>
                        <a:rPr lang="en-US" sz="1800" dirty="0" smtClean="0"/>
                        <a:t>4</a:t>
                      </a:r>
                      <a:endParaRPr lang="en-US" sz="1800" dirty="0"/>
                    </a:p>
                  </a:txBody>
                  <a:tcPr marT="45723" marB="45723"/>
                </a:tc>
                <a:tc>
                  <a:txBody>
                    <a:bodyPr/>
                    <a:lstStyle/>
                    <a:p>
                      <a:r>
                        <a:rPr lang="en-US" sz="1800" dirty="0" smtClean="0"/>
                        <a:t>4</a:t>
                      </a:r>
                      <a:endParaRPr lang="en-US" sz="1800" dirty="0"/>
                    </a:p>
                  </a:txBody>
                  <a:tcPr marT="45723" marB="45723"/>
                </a:tc>
              </a:tr>
              <a:tr h="473109">
                <a:tc>
                  <a:txBody>
                    <a:bodyPr/>
                    <a:lstStyle/>
                    <a:p>
                      <a:r>
                        <a:rPr lang="en-US" sz="1800" dirty="0" smtClean="0"/>
                        <a:t>5</a:t>
                      </a:r>
                      <a:endParaRPr lang="en-US" sz="1800" dirty="0"/>
                    </a:p>
                  </a:txBody>
                  <a:tcPr marT="45723" marB="45723"/>
                </a:tc>
                <a:tc>
                  <a:txBody>
                    <a:bodyPr/>
                    <a:lstStyle/>
                    <a:p>
                      <a:r>
                        <a:rPr lang="en-US" sz="1800" dirty="0" smtClean="0"/>
                        <a:t>A</a:t>
                      </a:r>
                      <a:endParaRPr lang="en-US" sz="1800" dirty="0"/>
                    </a:p>
                  </a:txBody>
                  <a:tcPr marT="45723" marB="45723"/>
                </a:tc>
                <a:tc>
                  <a:txBody>
                    <a:bodyPr/>
                    <a:lstStyle/>
                    <a:p>
                      <a:r>
                        <a:rPr lang="en-US" sz="1800" dirty="0" smtClean="0"/>
                        <a:t>20</a:t>
                      </a:r>
                      <a:endParaRPr lang="en-US" sz="1800" dirty="0"/>
                    </a:p>
                  </a:txBody>
                  <a:tcPr marT="45723" marB="45723"/>
                </a:tc>
                <a:tc>
                  <a:txBody>
                    <a:bodyPr/>
                    <a:lstStyle/>
                    <a:p>
                      <a:r>
                        <a:rPr lang="en-US" sz="1800" dirty="0" smtClean="0"/>
                        <a:t>5</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c>
                  <a:txBody>
                    <a:bodyPr/>
                    <a:lstStyle/>
                    <a:p>
                      <a:r>
                        <a:rPr lang="en-US" sz="1800" dirty="0" smtClean="0"/>
                        <a:t>6</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r>
              <a:tr h="473109">
                <a:tc>
                  <a:txBody>
                    <a:bodyPr/>
                    <a:lstStyle/>
                    <a:p>
                      <a:r>
                        <a:rPr lang="en-US" sz="1800" dirty="0" smtClean="0"/>
                        <a:t>6</a:t>
                      </a:r>
                      <a:endParaRPr lang="en-US" sz="1800" dirty="0"/>
                    </a:p>
                  </a:txBody>
                  <a:tcPr marT="45723" marB="45723"/>
                </a:tc>
                <a:tc>
                  <a:txBody>
                    <a:bodyPr/>
                    <a:lstStyle/>
                    <a:p>
                      <a:r>
                        <a:rPr lang="en-US" sz="1800" dirty="0" smtClean="0"/>
                        <a:t>B</a:t>
                      </a:r>
                      <a:endParaRPr lang="en-US" sz="1800" dirty="0"/>
                    </a:p>
                  </a:txBody>
                  <a:tcPr marT="45723" marB="45723"/>
                </a:tc>
                <a:tc>
                  <a:txBody>
                    <a:bodyPr/>
                    <a:lstStyle/>
                    <a:p>
                      <a:r>
                        <a:rPr lang="en-US" sz="1800" dirty="0" smtClean="0"/>
                        <a:t>20</a:t>
                      </a:r>
                      <a:endParaRPr lang="en-US" sz="1800" dirty="0"/>
                    </a:p>
                  </a:txBody>
                  <a:tcPr marT="45723" marB="45723"/>
                </a:tc>
                <a:tc>
                  <a:txBody>
                    <a:bodyPr/>
                    <a:lstStyle/>
                    <a:p>
                      <a:r>
                        <a:rPr lang="en-US" sz="1800" dirty="0" smtClean="0"/>
                        <a:t>6</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c>
                  <a:txBody>
                    <a:bodyPr/>
                    <a:lstStyle/>
                    <a:p>
                      <a:r>
                        <a:rPr lang="en-US" sz="1800" dirty="0" smtClean="0"/>
                        <a:t>6</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r>
              <a:tr h="473109">
                <a:tc>
                  <a:txBody>
                    <a:bodyPr/>
                    <a:lstStyle/>
                    <a:p>
                      <a:r>
                        <a:rPr lang="en-US" sz="1800" dirty="0" smtClean="0"/>
                        <a:t>7</a:t>
                      </a:r>
                      <a:endParaRPr lang="en-US" sz="1800" dirty="0"/>
                    </a:p>
                  </a:txBody>
                  <a:tcPr marT="45723" marB="45723"/>
                </a:tc>
                <a:tc>
                  <a:txBody>
                    <a:bodyPr/>
                    <a:lstStyle/>
                    <a:p>
                      <a:r>
                        <a:rPr lang="en-US" sz="1800" dirty="0" smtClean="0"/>
                        <a:t>B</a:t>
                      </a:r>
                      <a:endParaRPr lang="en-US" sz="1800" dirty="0"/>
                    </a:p>
                  </a:txBody>
                  <a:tcPr marT="45723" marB="45723"/>
                </a:tc>
                <a:tc>
                  <a:txBody>
                    <a:bodyPr/>
                    <a:lstStyle/>
                    <a:p>
                      <a:r>
                        <a:rPr lang="en-US" sz="1800" dirty="0" smtClean="0"/>
                        <a:t>20</a:t>
                      </a:r>
                      <a:endParaRPr lang="en-US" sz="1800" dirty="0"/>
                    </a:p>
                  </a:txBody>
                  <a:tcPr marT="45723" marB="45723"/>
                </a:tc>
                <a:tc>
                  <a:txBody>
                    <a:bodyPr/>
                    <a:lstStyle/>
                    <a:p>
                      <a:r>
                        <a:rPr lang="en-US" sz="1800" dirty="0" smtClean="0"/>
                        <a:t>7</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c>
                  <a:txBody>
                    <a:bodyPr/>
                    <a:lstStyle/>
                    <a:p>
                      <a:r>
                        <a:rPr lang="en-US" sz="1800" dirty="0" smtClean="0"/>
                        <a:t>6</a:t>
                      </a:r>
                      <a:endParaRPr lang="en-US" sz="1800" dirty="0"/>
                    </a:p>
                  </a:txBody>
                  <a:tcPr marT="45723" marB="45723">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tcPr>
                </a:tc>
              </a:tr>
              <a:tr h="473109">
                <a:tc>
                  <a:txBody>
                    <a:bodyPr/>
                    <a:lstStyle/>
                    <a:p>
                      <a:r>
                        <a:rPr lang="en-US" sz="1800" dirty="0" smtClean="0"/>
                        <a:t>8</a:t>
                      </a:r>
                      <a:endParaRPr lang="en-US" sz="1800" dirty="0"/>
                    </a:p>
                  </a:txBody>
                  <a:tcPr marT="45723" marB="45723"/>
                </a:tc>
                <a:tc>
                  <a:txBody>
                    <a:bodyPr/>
                    <a:lstStyle/>
                    <a:p>
                      <a:r>
                        <a:rPr lang="en-US" sz="1800" dirty="0" smtClean="0"/>
                        <a:t>A</a:t>
                      </a:r>
                      <a:endParaRPr lang="en-US" sz="1800" dirty="0"/>
                    </a:p>
                  </a:txBody>
                  <a:tcPr marT="45723" marB="45723"/>
                </a:tc>
                <a:tc>
                  <a:txBody>
                    <a:bodyPr/>
                    <a:lstStyle/>
                    <a:p>
                      <a:r>
                        <a:rPr lang="en-US" sz="1800" dirty="0" smtClean="0"/>
                        <a:t>33</a:t>
                      </a:r>
                      <a:endParaRPr lang="en-US" sz="1800" dirty="0"/>
                    </a:p>
                  </a:txBody>
                  <a:tcPr marT="45723" marB="45723"/>
                </a:tc>
                <a:tc>
                  <a:txBody>
                    <a:bodyPr/>
                    <a:lstStyle/>
                    <a:p>
                      <a:r>
                        <a:rPr lang="en-US" sz="1800" dirty="0" smtClean="0"/>
                        <a:t>8</a:t>
                      </a:r>
                      <a:endParaRPr lang="en-US" sz="1800" dirty="0"/>
                    </a:p>
                  </a:txBody>
                  <a:tcPr marT="45723" marB="45723"/>
                </a:tc>
                <a:tc>
                  <a:txBody>
                    <a:bodyPr/>
                    <a:lstStyle/>
                    <a:p>
                      <a:r>
                        <a:rPr lang="en-US" sz="1800" dirty="0" smtClean="0"/>
                        <a:t>8</a:t>
                      </a:r>
                      <a:endParaRPr lang="en-US" sz="1800" dirty="0"/>
                    </a:p>
                  </a:txBody>
                  <a:tcPr marT="45723" marB="45723"/>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can’t we use a z-test</a:t>
            </a:r>
            <a:endParaRPr lang="en-US" dirty="0"/>
          </a:p>
        </p:txBody>
      </p:sp>
      <p:pic>
        <p:nvPicPr>
          <p:cNvPr id="5" name="Picture 4" descr="normal0.gif"/>
          <p:cNvPicPr>
            <a:picLocks noChangeAspect="1"/>
          </p:cNvPicPr>
          <p:nvPr/>
        </p:nvPicPr>
        <p:blipFill rotWithShape="1">
          <a:blip r:embed="rId2">
            <a:extLst>
              <a:ext uri="{28A0092B-C50C-407E-A947-70E740481C1C}">
                <a14:useLocalDpi xmlns:a14="http://schemas.microsoft.com/office/drawing/2010/main" val="0"/>
              </a:ext>
            </a:extLst>
          </a:blip>
          <a:srcRect l="4049" t="2520" r="10044" b="7498"/>
          <a:stretch/>
        </p:blipFill>
        <p:spPr>
          <a:xfrm>
            <a:off x="533400" y="2667000"/>
            <a:ext cx="3371786" cy="1167730"/>
          </a:xfrm>
          <a:prstGeom prst="rect">
            <a:avLst/>
          </a:prstGeom>
        </p:spPr>
      </p:pic>
      <p:pic>
        <p:nvPicPr>
          <p:cNvPr id="6" name="Picture 5" descr="normal0.gif"/>
          <p:cNvPicPr>
            <a:picLocks noChangeAspect="1"/>
          </p:cNvPicPr>
          <p:nvPr/>
        </p:nvPicPr>
        <p:blipFill rotWithShape="1">
          <a:blip r:embed="rId2">
            <a:extLst>
              <a:ext uri="{28A0092B-C50C-407E-A947-70E740481C1C}">
                <a14:useLocalDpi xmlns:a14="http://schemas.microsoft.com/office/drawing/2010/main" val="0"/>
              </a:ext>
            </a:extLst>
          </a:blip>
          <a:srcRect l="4049" t="2520" r="10044" b="7498"/>
          <a:stretch/>
        </p:blipFill>
        <p:spPr>
          <a:xfrm>
            <a:off x="533400" y="5105400"/>
            <a:ext cx="3371786" cy="1179398"/>
          </a:xfrm>
          <a:prstGeom prst="rect">
            <a:avLst/>
          </a:prstGeom>
        </p:spPr>
      </p:pic>
      <p:cxnSp>
        <p:nvCxnSpPr>
          <p:cNvPr id="8" name="Straight Arrow Connector 7"/>
          <p:cNvCxnSpPr/>
          <p:nvPr/>
        </p:nvCxnSpPr>
        <p:spPr>
          <a:xfrm>
            <a:off x="3810000" y="3200400"/>
            <a:ext cx="1143000" cy="0"/>
          </a:xfrm>
          <a:prstGeom prst="straightConnector1">
            <a:avLst/>
          </a:prstGeom>
          <a:ln w="98806">
            <a:solidFill>
              <a:schemeClr val="accent4">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562600" y="3733800"/>
            <a:ext cx="2514600" cy="0"/>
          </a:xfrm>
          <a:prstGeom prst="line">
            <a:avLst/>
          </a:prstGeom>
          <a:ln w="16256">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6858000" y="2667000"/>
            <a:ext cx="0" cy="1066800"/>
          </a:xfrm>
          <a:prstGeom prst="line">
            <a:avLst/>
          </a:prstGeom>
          <a:ln w="16256">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683350" y="3657600"/>
            <a:ext cx="403250" cy="369332"/>
          </a:xfrm>
          <a:prstGeom prst="rect">
            <a:avLst/>
          </a:prstGeom>
          <a:noFill/>
        </p:spPr>
        <p:txBody>
          <a:bodyPr wrap="none" rtlCol="0">
            <a:spAutoFit/>
          </a:bodyPr>
          <a:lstStyle/>
          <a:p>
            <a:r>
              <a:rPr lang="en-US" dirty="0" smtClean="0"/>
              <a:t>μ</a:t>
            </a:r>
            <a:r>
              <a:rPr lang="en-US" baseline="-25000" dirty="0" smtClean="0"/>
              <a:t>0</a:t>
            </a:r>
            <a:endParaRPr lang="en-US" dirty="0"/>
          </a:p>
        </p:txBody>
      </p:sp>
      <p:cxnSp>
        <p:nvCxnSpPr>
          <p:cNvPr id="15" name="Straight Arrow Connector 14"/>
          <p:cNvCxnSpPr/>
          <p:nvPr/>
        </p:nvCxnSpPr>
        <p:spPr>
          <a:xfrm flipH="1">
            <a:off x="6248400" y="3505200"/>
            <a:ext cx="609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858000" y="3505200"/>
            <a:ext cx="533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324600" y="3048000"/>
            <a:ext cx="327133" cy="369332"/>
          </a:xfrm>
          <a:prstGeom prst="rect">
            <a:avLst/>
          </a:prstGeom>
          <a:noFill/>
        </p:spPr>
        <p:txBody>
          <a:bodyPr wrap="none" rtlCol="0">
            <a:spAutoFit/>
          </a:bodyPr>
          <a:lstStyle/>
          <a:p>
            <a:r>
              <a:rPr lang="en-US" dirty="0" err="1" smtClean="0"/>
              <a:t>σ</a:t>
            </a:r>
            <a:endParaRPr lang="en-US" dirty="0"/>
          </a:p>
        </p:txBody>
      </p:sp>
      <p:pic>
        <p:nvPicPr>
          <p:cNvPr id="19" name="Picture 18" descr="normal0.gif"/>
          <p:cNvPicPr>
            <a:picLocks noChangeAspect="1"/>
          </p:cNvPicPr>
          <p:nvPr/>
        </p:nvPicPr>
        <p:blipFill rotWithShape="1">
          <a:blip r:embed="rId2">
            <a:extLst>
              <a:ext uri="{28A0092B-C50C-407E-A947-70E740481C1C}">
                <a14:useLocalDpi xmlns:a14="http://schemas.microsoft.com/office/drawing/2010/main" val="0"/>
              </a:ext>
            </a:extLst>
          </a:blip>
          <a:srcRect l="4049" t="2520" r="10044" b="7498"/>
          <a:stretch/>
        </p:blipFill>
        <p:spPr>
          <a:xfrm>
            <a:off x="5162614" y="5105400"/>
            <a:ext cx="3371786" cy="1179398"/>
          </a:xfrm>
          <a:prstGeom prst="rect">
            <a:avLst/>
          </a:prstGeom>
        </p:spPr>
      </p:pic>
      <p:cxnSp>
        <p:nvCxnSpPr>
          <p:cNvPr id="20" name="Straight Arrow Connector 19"/>
          <p:cNvCxnSpPr/>
          <p:nvPr/>
        </p:nvCxnSpPr>
        <p:spPr>
          <a:xfrm>
            <a:off x="3810000" y="5802868"/>
            <a:ext cx="1143000" cy="0"/>
          </a:xfrm>
          <a:prstGeom prst="straightConnector1">
            <a:avLst/>
          </a:prstGeom>
          <a:ln w="98806">
            <a:solidFill>
              <a:schemeClr val="accent4">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6795755" y="4964668"/>
            <a:ext cx="0" cy="1295400"/>
          </a:xfrm>
          <a:prstGeom prst="line">
            <a:avLst/>
          </a:prstGeom>
          <a:ln w="16256">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607150" y="6183868"/>
            <a:ext cx="403250" cy="369332"/>
          </a:xfrm>
          <a:prstGeom prst="rect">
            <a:avLst/>
          </a:prstGeom>
          <a:noFill/>
        </p:spPr>
        <p:txBody>
          <a:bodyPr wrap="none" rtlCol="0">
            <a:spAutoFit/>
          </a:bodyPr>
          <a:lstStyle/>
          <a:p>
            <a:r>
              <a:rPr lang="en-US" dirty="0" smtClean="0"/>
              <a:t>μ</a:t>
            </a:r>
            <a:r>
              <a:rPr lang="en-US" baseline="-25000" dirty="0" smtClean="0"/>
              <a:t>0</a:t>
            </a:r>
            <a:endParaRPr lang="en-US" dirty="0"/>
          </a:p>
        </p:txBody>
      </p:sp>
      <p:cxnSp>
        <p:nvCxnSpPr>
          <p:cNvPr id="23" name="Straight Arrow Connector 22"/>
          <p:cNvCxnSpPr/>
          <p:nvPr/>
        </p:nvCxnSpPr>
        <p:spPr>
          <a:xfrm flipH="1">
            <a:off x="6172200" y="5726668"/>
            <a:ext cx="609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324600" y="5345668"/>
            <a:ext cx="300082" cy="369332"/>
          </a:xfrm>
          <a:prstGeom prst="rect">
            <a:avLst/>
          </a:prstGeom>
          <a:noFill/>
        </p:spPr>
        <p:txBody>
          <a:bodyPr wrap="none" rtlCol="0">
            <a:spAutoFit/>
          </a:bodyPr>
          <a:lstStyle/>
          <a:p>
            <a:r>
              <a:rPr lang="en-US" dirty="0" smtClean="0"/>
              <a:t>s</a:t>
            </a:r>
            <a:endParaRPr lang="en-US" dirty="0"/>
          </a:p>
        </p:txBody>
      </p:sp>
      <p:sp>
        <p:nvSpPr>
          <p:cNvPr id="25" name="Rectangle 3"/>
          <p:cNvSpPr txBox="1">
            <a:spLocks noChangeArrowheads="1"/>
          </p:cNvSpPr>
          <p:nvPr/>
        </p:nvSpPr>
        <p:spPr>
          <a:xfrm>
            <a:off x="488950" y="1600200"/>
            <a:ext cx="7740650" cy="1219200"/>
          </a:xfrm>
          <a:prstGeom prst="rect">
            <a:avLst/>
          </a:prstGeom>
        </p:spPr>
        <p:txBody>
          <a:bodyPr/>
          <a:lst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lstStyle>
          <a:p>
            <a:pPr eaLnBrk="1" hangingPunct="1"/>
            <a:r>
              <a:rPr lang="en-US" sz="2000" dirty="0" smtClean="0">
                <a:latin typeface="Corbel" charset="0"/>
                <a:ea typeface="MS PGothic" charset="0"/>
              </a:rPr>
              <a:t>A z-test compares a sample against a hypothesized population mean and standard deviation  </a:t>
            </a:r>
            <a:endParaRPr lang="en-US" sz="2000" dirty="0">
              <a:latin typeface="Corbel" charset="0"/>
              <a:ea typeface="MS PGothic" charset="0"/>
            </a:endParaRPr>
          </a:p>
        </p:txBody>
      </p:sp>
      <p:sp>
        <p:nvSpPr>
          <p:cNvPr id="26" name="Rectangle 3"/>
          <p:cNvSpPr txBox="1">
            <a:spLocks noChangeArrowheads="1"/>
          </p:cNvSpPr>
          <p:nvPr/>
        </p:nvSpPr>
        <p:spPr>
          <a:xfrm>
            <a:off x="609600" y="3962400"/>
            <a:ext cx="7740650" cy="1219200"/>
          </a:xfrm>
          <a:prstGeom prst="rect">
            <a:avLst/>
          </a:prstGeom>
        </p:spPr>
        <p:txBody>
          <a:bodyPr/>
          <a:lst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lstStyle>
          <a:p>
            <a:pPr eaLnBrk="1" hangingPunct="1"/>
            <a:r>
              <a:rPr lang="en-US" sz="2000" dirty="0" smtClean="0">
                <a:latin typeface="Corbel" charset="0"/>
                <a:ea typeface="MS PGothic" charset="0"/>
              </a:rPr>
              <a:t>When we have two samples, we don’t know the population standard deviation, but have to estimate it from our samples.</a:t>
            </a:r>
          </a:p>
          <a:p>
            <a:pPr lvl="1" eaLnBrk="1" hangingPunct="1"/>
            <a:r>
              <a:rPr lang="en-US" sz="1600" dirty="0" smtClean="0">
                <a:latin typeface="Corbel" charset="0"/>
                <a:ea typeface="MS PGothic" charset="0"/>
              </a:rPr>
              <a:t>This adds variability and widens the expected sampling distribution</a:t>
            </a:r>
            <a:endParaRPr lang="en-US" sz="1600" dirty="0">
              <a:latin typeface="Corbel" charset="0"/>
              <a:ea typeface="MS PGothic" charset="0"/>
            </a:endParaRPr>
          </a:p>
        </p:txBody>
      </p:sp>
    </p:spTree>
    <p:extLst>
      <p:ext uri="{BB962C8B-B14F-4D97-AF65-F5344CB8AC3E}">
        <p14:creationId xmlns:p14="http://schemas.microsoft.com/office/powerpoint/2010/main" val="19493901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Calculating the Wilcoxon rank-sum test</a:t>
            </a:r>
            <a:endParaRPr lang="en-US" dirty="0">
              <a:cs typeface="ＭＳ Ｐゴシック" charset="-128"/>
            </a:endParaRPr>
          </a:p>
        </p:txBody>
      </p:sp>
      <p:sp>
        <p:nvSpPr>
          <p:cNvPr id="3" name="Content Placeholder 2"/>
          <p:cNvSpPr>
            <a:spLocks noGrp="1"/>
          </p:cNvSpPr>
          <p:nvPr>
            <p:ph idx="1"/>
          </p:nvPr>
        </p:nvSpPr>
        <p:spPr>
          <a:xfrm>
            <a:off x="457200" y="1752600"/>
            <a:ext cx="8229600" cy="4625975"/>
          </a:xfrm>
        </p:spPr>
        <p:txBody>
          <a:bodyPr/>
          <a:lstStyle/>
          <a:p>
            <a:r>
              <a:rPr lang="en-US" sz="2000" dirty="0">
                <a:latin typeface="Corbel" charset="0"/>
                <a:ea typeface="MS PGothic" charset="0"/>
              </a:rPr>
              <a:t>We can then add up all of the ranks for the two groups (in our case, Group A and Group B).</a:t>
            </a:r>
          </a:p>
          <a:p>
            <a:pPr>
              <a:buFont typeface="Wingdings 2" charset="0"/>
              <a:buNone/>
            </a:pPr>
            <a:endParaRPr lang="en-US" sz="2000" dirty="0">
              <a:latin typeface="Corbel" charset="0"/>
              <a:ea typeface="MS PGothic" charset="0"/>
            </a:endParaRPr>
          </a:p>
          <a:p>
            <a:r>
              <a:rPr lang="en-US" sz="2000" dirty="0">
                <a:latin typeface="Corbel" charset="0"/>
                <a:ea typeface="MS PGothic" charset="0"/>
              </a:rPr>
              <a:t> We then subtract the </a:t>
            </a:r>
            <a:r>
              <a:rPr lang="en-US" sz="2000" dirty="0" smtClean="0">
                <a:latin typeface="Corbel" charset="0"/>
                <a:ea typeface="MS PGothic" charset="0"/>
              </a:rPr>
              <a:t>minimum rank sum </a:t>
            </a:r>
            <a:r>
              <a:rPr lang="en-US" sz="2000" dirty="0">
                <a:latin typeface="Corbel" charset="0"/>
                <a:ea typeface="MS PGothic" charset="0"/>
              </a:rPr>
              <a:t>for a group of the same size as ours. </a:t>
            </a:r>
            <a:r>
              <a:rPr lang="en-US" sz="2000" dirty="0" smtClean="0">
                <a:latin typeface="Corbel" charset="0"/>
                <a:ea typeface="MS PGothic" charset="0"/>
              </a:rPr>
              <a:t>If </a:t>
            </a:r>
            <a:r>
              <a:rPr lang="en-US" sz="2000" dirty="0">
                <a:latin typeface="Corbel" charset="0"/>
                <a:ea typeface="MS PGothic" charset="0"/>
              </a:rPr>
              <a:t>we have a group size of 4, then this would be:</a:t>
            </a:r>
          </a:p>
          <a:p>
            <a:pPr lvl="2"/>
            <a:r>
              <a:rPr lang="en-US" sz="2000" dirty="0">
                <a:latin typeface="Corbel" charset="0"/>
                <a:ea typeface="MS PGothic" charset="0"/>
              </a:rPr>
              <a:t> 1 + 2 + 3 + 4 = 10.</a:t>
            </a:r>
          </a:p>
          <a:p>
            <a:endParaRPr lang="en-US" sz="2000" dirty="0">
              <a:latin typeface="Corbel" charset="0"/>
              <a:ea typeface="MS PGothic" charset="0"/>
            </a:endParaRPr>
          </a:p>
          <a:p>
            <a:r>
              <a:rPr lang="en-US" sz="2000" dirty="0">
                <a:latin typeface="Corbel" charset="0"/>
                <a:ea typeface="MS PGothic" charset="0"/>
              </a:rPr>
              <a:t>Our final calculation is therefore:</a:t>
            </a:r>
          </a:p>
          <a:p>
            <a:pPr>
              <a:buFont typeface="Wingdings 2" charset="0"/>
              <a:buNone/>
            </a:pPr>
            <a:r>
              <a:rPr lang="en-US" sz="2000" dirty="0">
                <a:latin typeface="Corbel" charset="0"/>
                <a:ea typeface="MS PGothic" charset="0"/>
              </a:rPr>
              <a:t>			</a:t>
            </a:r>
            <a:r>
              <a:rPr lang="en-US" sz="2000" i="1" dirty="0">
                <a:latin typeface="Corbel" charset="0"/>
                <a:ea typeface="MS PGothic" charset="0"/>
              </a:rPr>
              <a:t>W </a:t>
            </a:r>
            <a:r>
              <a:rPr lang="en-US" sz="2000" dirty="0">
                <a:latin typeface="Corbel" charset="0"/>
                <a:ea typeface="MS PGothic" charset="0"/>
              </a:rPr>
              <a:t>= sum of ranks – </a:t>
            </a:r>
            <a:r>
              <a:rPr lang="en-US" sz="2000" dirty="0" smtClean="0">
                <a:latin typeface="Corbel" charset="0"/>
                <a:ea typeface="MS PGothic" charset="0"/>
              </a:rPr>
              <a:t>minimum rank sum</a:t>
            </a:r>
            <a:endParaRPr lang="en-US" sz="2000" dirty="0">
              <a:latin typeface="Corbel" charset="0"/>
              <a:ea typeface="MS PGothic" charset="0"/>
            </a:endParaRPr>
          </a:p>
          <a:p>
            <a:endParaRPr lang="en-US" sz="2000" dirty="0">
              <a:latin typeface="Corbel" charset="0"/>
              <a:ea typeface="MS PGothic" charset="0"/>
            </a:endParaRPr>
          </a:p>
          <a:p>
            <a:r>
              <a:rPr lang="en-US" sz="2000" dirty="0">
                <a:latin typeface="Corbel" charset="0"/>
                <a:ea typeface="MS PGothic" charset="0"/>
              </a:rPr>
              <a:t>From my example data that I just showed in the table, group A would be:</a:t>
            </a:r>
          </a:p>
          <a:p>
            <a:pPr>
              <a:buFont typeface="Wingdings 2" charset="0"/>
              <a:buNone/>
            </a:pPr>
            <a:r>
              <a:rPr lang="en-US" sz="2000" dirty="0">
                <a:latin typeface="Corbel" charset="0"/>
                <a:ea typeface="MS PGothic" charset="0"/>
              </a:rPr>
              <a:t>		Sum of ranks (17.5) – </a:t>
            </a:r>
            <a:r>
              <a:rPr lang="en-US" sz="2000" dirty="0" smtClean="0">
                <a:latin typeface="Corbel" charset="0"/>
                <a:ea typeface="MS PGothic" charset="0"/>
              </a:rPr>
              <a:t>minimum rank sum (</a:t>
            </a:r>
            <a:r>
              <a:rPr lang="en-US" sz="2000" dirty="0">
                <a:latin typeface="Corbel" charset="0"/>
                <a:ea typeface="MS PGothic" charset="0"/>
              </a:rPr>
              <a:t>10) = 7.5</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Interpretation of Wilcoxon rank-sum test</a:t>
            </a:r>
            <a:endParaRPr lang="en-US" dirty="0">
              <a:cs typeface="ＭＳ Ｐゴシック" charset="-128"/>
            </a:endParaRPr>
          </a:p>
        </p:txBody>
      </p:sp>
      <p:sp>
        <p:nvSpPr>
          <p:cNvPr id="3" name="Content Placeholder 2"/>
          <p:cNvSpPr>
            <a:spLocks noGrp="1"/>
          </p:cNvSpPr>
          <p:nvPr>
            <p:ph idx="1"/>
          </p:nvPr>
        </p:nvSpPr>
        <p:spPr>
          <a:xfrm>
            <a:off x="457200" y="1905000"/>
            <a:ext cx="8229600" cy="4625975"/>
          </a:xfrm>
        </p:spPr>
        <p:txBody>
          <a:bodyPr/>
          <a:lstStyle/>
          <a:p>
            <a:pPr>
              <a:buFont typeface="Wingdings 2" panose="05020102010507070707" pitchFamily="18" charset="2"/>
              <a:buChar char=""/>
              <a:defRPr/>
            </a:pPr>
            <a:r>
              <a:rPr lang="en-US" sz="2400" dirty="0" smtClean="0">
                <a:cs typeface="ＭＳ Ｐゴシック" charset="-128"/>
              </a:rPr>
              <a:t>Just as with a </a:t>
            </a:r>
            <a:r>
              <a:rPr lang="en-US" sz="2400" i="1" dirty="0" smtClean="0">
                <a:cs typeface="ＭＳ Ｐゴシック" charset="-128"/>
              </a:rPr>
              <a:t>t</a:t>
            </a:r>
            <a:r>
              <a:rPr lang="en-US" sz="2400" dirty="0" smtClean="0">
                <a:cs typeface="ＭＳ Ｐゴシック" charset="-128"/>
              </a:rPr>
              <a:t>-test, the default is a two-sided test (where our null hypothesis is that there is no difference in ranks, and the alternative hypothesis is that there is a difference in ranks)</a:t>
            </a:r>
          </a:p>
          <a:p>
            <a:pPr>
              <a:buFont typeface="Wingdings 2" panose="05020102010507070707" pitchFamily="18" charset="2"/>
              <a:buChar char=""/>
              <a:defRPr/>
            </a:pPr>
            <a:endParaRPr lang="en-US" sz="2400" dirty="0" smtClean="0">
              <a:cs typeface="ＭＳ Ｐゴシック" charset="-128"/>
            </a:endParaRPr>
          </a:p>
          <a:p>
            <a:pPr>
              <a:buFont typeface="Wingdings 2" panose="05020102010507070707" pitchFamily="18" charset="2"/>
              <a:buChar char=""/>
              <a:defRPr/>
            </a:pPr>
            <a:r>
              <a:rPr lang="en-US" sz="2400" dirty="0" smtClean="0">
                <a:cs typeface="ＭＳ Ｐゴシック" charset="-128"/>
              </a:rPr>
              <a:t>You can also declare a one-directional test if you actually hypothesize that one group will have higher ranks than the other.</a:t>
            </a:r>
          </a:p>
          <a:p>
            <a:pPr marL="119062" indent="0">
              <a:buFont typeface="Wingdings 2" panose="05020102010507070707" pitchFamily="18" charset="2"/>
              <a:buNone/>
              <a:defRPr/>
            </a:pPr>
            <a:endParaRPr lang="en-US" sz="2400" dirty="0" smtClean="0">
              <a:cs typeface="ＭＳ Ｐゴシック" charset="-128"/>
            </a:endParaRPr>
          </a:p>
          <a:p>
            <a:pPr>
              <a:buFont typeface="Wingdings 2" panose="05020102010507070707" pitchFamily="18" charset="2"/>
              <a:buChar char=""/>
              <a:defRPr/>
            </a:pPr>
            <a:r>
              <a:rPr lang="en-US" sz="2400" dirty="0" smtClean="0">
                <a:cs typeface="ＭＳ Ｐゴシック" charset="-128"/>
              </a:rPr>
              <a:t>There are always two values for </a:t>
            </a:r>
            <a:r>
              <a:rPr lang="en-US" sz="2400" i="1" dirty="0" smtClean="0">
                <a:cs typeface="ＭＳ Ｐゴシック" charset="-128"/>
              </a:rPr>
              <a:t>W </a:t>
            </a:r>
            <a:r>
              <a:rPr lang="en-US" sz="2400" dirty="0" smtClean="0">
                <a:cs typeface="ＭＳ Ｐゴシック" charset="-128"/>
              </a:rPr>
              <a:t>(one for each group), but typically the lowest score for </a:t>
            </a:r>
            <a:r>
              <a:rPr lang="en-US" sz="2400" i="1" dirty="0" smtClean="0">
                <a:cs typeface="ＭＳ Ｐゴシック" charset="-128"/>
              </a:rPr>
              <a:t>W </a:t>
            </a:r>
            <a:r>
              <a:rPr lang="en-US" sz="2400" dirty="0" smtClean="0">
                <a:cs typeface="ＭＳ Ｐゴシック" charset="-128"/>
              </a:rPr>
              <a:t>is used as the test statistic.</a:t>
            </a:r>
            <a:endParaRPr lang="en-US" sz="2400" dirty="0">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Interpretation of Wilcoxon rank-sum test: </a:t>
            </a:r>
            <a:endParaRPr lang="en-US" dirty="0">
              <a:cs typeface="ＭＳ Ｐゴシック" charset="-128"/>
            </a:endParaRPr>
          </a:p>
        </p:txBody>
      </p:sp>
      <p:sp>
        <p:nvSpPr>
          <p:cNvPr id="51203" name="Content Placeholder 2"/>
          <p:cNvSpPr>
            <a:spLocks noGrp="1"/>
          </p:cNvSpPr>
          <p:nvPr>
            <p:ph idx="1"/>
          </p:nvPr>
        </p:nvSpPr>
        <p:spPr/>
        <p:txBody>
          <a:bodyPr/>
          <a:lstStyle/>
          <a:p>
            <a:r>
              <a:rPr lang="en-US" sz="2400" dirty="0">
                <a:latin typeface="Corbel" charset="0"/>
                <a:ea typeface="MS PGothic" charset="0"/>
              </a:rPr>
              <a:t>Our </a:t>
            </a:r>
            <a:r>
              <a:rPr lang="en-US" sz="2400" i="1" dirty="0">
                <a:latin typeface="Corbel" charset="0"/>
                <a:ea typeface="MS PGothic" charset="0"/>
              </a:rPr>
              <a:t>p</a:t>
            </a:r>
            <a:r>
              <a:rPr lang="en-US" sz="2400" dirty="0">
                <a:latin typeface="Corbel" charset="0"/>
                <a:ea typeface="MS PGothic" charset="0"/>
              </a:rPr>
              <a:t>-value is calculated with Monte Carlo methods (where simulated data are used to estimate a statistic) if we have a small N (under 40). </a:t>
            </a:r>
          </a:p>
          <a:p>
            <a:endParaRPr lang="en-US" sz="2400" dirty="0">
              <a:latin typeface="Corbel" charset="0"/>
              <a:ea typeface="MS PGothic" charset="0"/>
            </a:endParaRPr>
          </a:p>
          <a:p>
            <a:r>
              <a:rPr lang="en-US" sz="2400" dirty="0">
                <a:latin typeface="Corbel" charset="0"/>
                <a:ea typeface="MS PGothic" charset="0"/>
              </a:rPr>
              <a:t>For larger samples, R will use a normal approximation method (where we only assume that the sampling distribution of the </a:t>
            </a:r>
            <a:r>
              <a:rPr lang="en-US" sz="2400" i="1" dirty="0">
                <a:latin typeface="Corbel" charset="0"/>
                <a:ea typeface="MS PGothic" charset="0"/>
              </a:rPr>
              <a:t>W</a:t>
            </a:r>
            <a:r>
              <a:rPr lang="en-US" sz="2400" dirty="0">
                <a:latin typeface="Corbel" charset="0"/>
                <a:ea typeface="MS PGothic" charset="0"/>
              </a:rPr>
              <a:t> statistic is normal– it does not assume that our data are normal).</a:t>
            </a:r>
          </a:p>
          <a:p>
            <a:endParaRPr lang="en-US" sz="2400" dirty="0">
              <a:latin typeface="Corbel" charset="0"/>
              <a:ea typeface="MS PGothic" charset="0"/>
            </a:endParaRPr>
          </a:p>
          <a:p>
            <a:r>
              <a:rPr lang="en-US" sz="2400" dirty="0">
                <a:latin typeface="Corbel" charset="0"/>
                <a:ea typeface="MS PGothic" charset="0"/>
              </a:rPr>
              <a:t>The normal approximation method is helpful because it also calculates a z-statistic that is used to calculate the p-value. </a:t>
            </a:r>
          </a:p>
          <a:p>
            <a:endParaRPr lang="en-US" dirty="0">
              <a:latin typeface="Corbel" charset="0"/>
              <a:ea typeface="MS PGothic" charset="0"/>
            </a:endParaRPr>
          </a:p>
          <a:p>
            <a:endParaRPr lang="en-US"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Effect size for Wilcoxon rank-sum test</a:t>
            </a:r>
            <a:endParaRPr lang="en-US" dirty="0">
              <a:cs typeface="ＭＳ Ｐゴシック" charset="-128"/>
            </a:endParaRPr>
          </a:p>
        </p:txBody>
      </p:sp>
      <p:sp>
        <p:nvSpPr>
          <p:cNvPr id="52227" name="Content Placeholder 2"/>
          <p:cNvSpPr>
            <a:spLocks noGrp="1"/>
          </p:cNvSpPr>
          <p:nvPr>
            <p:ph idx="1"/>
          </p:nvPr>
        </p:nvSpPr>
        <p:spPr>
          <a:xfrm>
            <a:off x="304800" y="1676400"/>
            <a:ext cx="3886200" cy="4625975"/>
          </a:xfrm>
        </p:spPr>
        <p:txBody>
          <a:bodyPr/>
          <a:lstStyle/>
          <a:p>
            <a:r>
              <a:rPr lang="en-US" sz="2400" dirty="0">
                <a:latin typeface="Corbel" charset="0"/>
                <a:ea typeface="MS PGothic" charset="0"/>
              </a:rPr>
              <a:t>We can calculate the effect size correlation after conducting our statistical test.</a:t>
            </a:r>
          </a:p>
          <a:p>
            <a:endParaRPr lang="en-US" sz="2400" dirty="0">
              <a:latin typeface="Corbel" charset="0"/>
              <a:ea typeface="MS PGothic" charset="0"/>
            </a:endParaRPr>
          </a:p>
          <a:p>
            <a:r>
              <a:rPr lang="en-US" sz="2400" dirty="0">
                <a:latin typeface="Corbel" charset="0"/>
                <a:ea typeface="MS PGothic" charset="0"/>
              </a:rPr>
              <a:t>Since our Wilcoxon rank-sum output also calculates a z-statistic, we can simply compute the effect size correlation by dividing it by the square root of the total sample size.</a:t>
            </a:r>
          </a:p>
          <a:p>
            <a:endParaRPr lang="en-US" dirty="0">
              <a:latin typeface="Corbel" charset="0"/>
              <a:ea typeface="MS PGothic" charset="0"/>
            </a:endParaRPr>
          </a:p>
          <a:p>
            <a:endParaRPr lang="en-US" dirty="0">
              <a:latin typeface="Corbel" charset="0"/>
              <a:ea typeface="MS PGothic" charset="0"/>
            </a:endParaRPr>
          </a:p>
        </p:txBody>
      </p:sp>
      <p:pic>
        <p:nvPicPr>
          <p:cNvPr id="52228" name="Picture 2" descr="http://yatani.jp/mimetex/mimetex.cgi?\Large%20r%20=%20\frac%7bZ%7d%7b\sqrt%7bN%7d%7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33600"/>
            <a:ext cx="12588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nvGraphicFramePr>
        <p:xfrm>
          <a:off x="4800600" y="4114800"/>
          <a:ext cx="4038600" cy="1463676"/>
        </p:xfrm>
        <a:graphic>
          <a:graphicData uri="http://schemas.openxmlformats.org/drawingml/2006/table">
            <a:tbl>
              <a:tblPr/>
              <a:tblGrid>
                <a:gridCol w="2019300"/>
                <a:gridCol w="2019300"/>
              </a:tblGrid>
              <a:tr h="365919">
                <a:tc>
                  <a:txBody>
                    <a:bodyPr/>
                    <a:lstStyle/>
                    <a:p>
                      <a:pPr algn="ctr"/>
                      <a:r>
                        <a:rPr lang="en-US" sz="1800" dirty="0">
                          <a:effectLst/>
                        </a:rPr>
                        <a:t>Effect size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800" i="1" dirty="0">
                          <a:effectLst/>
                        </a:rPr>
                        <a:t>r</a:t>
                      </a:r>
                      <a:endParaRPr lang="en-US" sz="1800" dirty="0">
                        <a:effectLst/>
                      </a:endParaRP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365919">
                <a:tc>
                  <a:txBody>
                    <a:bodyPr/>
                    <a:lstStyle/>
                    <a:p>
                      <a:r>
                        <a:rPr lang="en-US" sz="1800" dirty="0">
                          <a:effectLst/>
                        </a:rPr>
                        <a:t>Small</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0.10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a:effectLst/>
                        </a:rPr>
                        <a:t>Medium</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0.30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dirty="0">
                          <a:effectLst/>
                        </a:rPr>
                        <a:t>Large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dirty="0">
                          <a:effectLst/>
                        </a:rPr>
                        <a:t>0.50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cs typeface="ＭＳ Ｐゴシック" charset="-128"/>
              </a:rPr>
              <a:t>Comparing two related conditions: Wilcoxon signed-rank test</a:t>
            </a:r>
            <a:endParaRPr lang="en-US" sz="3600" dirty="0">
              <a:cs typeface="ＭＳ Ｐゴシック" charset="-128"/>
            </a:endParaRPr>
          </a:p>
        </p:txBody>
      </p:sp>
      <p:sp>
        <p:nvSpPr>
          <p:cNvPr id="54275" name="Content Placeholder 2"/>
          <p:cNvSpPr>
            <a:spLocks noGrp="1"/>
          </p:cNvSpPr>
          <p:nvPr>
            <p:ph idx="1"/>
          </p:nvPr>
        </p:nvSpPr>
        <p:spPr>
          <a:xfrm>
            <a:off x="463550" y="1828800"/>
            <a:ext cx="8229600" cy="4625975"/>
          </a:xfrm>
        </p:spPr>
        <p:txBody>
          <a:bodyPr/>
          <a:lstStyle/>
          <a:p>
            <a:r>
              <a:rPr lang="en-US" sz="2400" dirty="0">
                <a:latin typeface="Corbel" charset="0"/>
                <a:ea typeface="MS PGothic" charset="0"/>
              </a:rPr>
              <a:t>The Wilcoxon signed-rank test is the non-parametric equivalent of the dependent </a:t>
            </a:r>
            <a:r>
              <a:rPr lang="en-US" sz="2400" i="1" dirty="0">
                <a:latin typeface="Corbel" charset="0"/>
                <a:ea typeface="MS PGothic" charset="0"/>
              </a:rPr>
              <a:t>t</a:t>
            </a:r>
            <a:r>
              <a:rPr lang="en-US" sz="2400" dirty="0">
                <a:latin typeface="Corbel" charset="0"/>
                <a:ea typeface="MS PGothic" charset="0"/>
              </a:rPr>
              <a:t>-test.</a:t>
            </a:r>
          </a:p>
          <a:p>
            <a:endParaRPr lang="en-US" sz="2400" dirty="0">
              <a:latin typeface="Corbel" charset="0"/>
              <a:ea typeface="MS PGothic" charset="0"/>
            </a:endParaRPr>
          </a:p>
          <a:p>
            <a:r>
              <a:rPr lang="en-US" sz="2400" dirty="0">
                <a:latin typeface="Corbel" charset="0"/>
                <a:ea typeface="MS PGothic" charset="0"/>
              </a:rPr>
              <a:t>We actually use a very similar procedure as the dependent t-test, as we are looking at the difference in scores among the same cases (rather than two separate groups). </a:t>
            </a:r>
          </a:p>
          <a:p>
            <a:endParaRPr lang="en-US" sz="2400" dirty="0">
              <a:latin typeface="Corbel" charset="0"/>
              <a:ea typeface="MS PGothic" charset="0"/>
            </a:endParaRPr>
          </a:p>
          <a:p>
            <a:r>
              <a:rPr lang="en-US" sz="2400" dirty="0">
                <a:latin typeface="Corbel" charset="0"/>
                <a:ea typeface="MS PGothic" charset="0"/>
              </a:rPr>
              <a:t>But, unlike the dependent t-test, we </a:t>
            </a:r>
            <a:r>
              <a:rPr lang="en-US" sz="2400" dirty="0" smtClean="0">
                <a:latin typeface="Corbel" charset="0"/>
                <a:ea typeface="MS PGothic" charset="0"/>
              </a:rPr>
              <a:t>examine the ranking of the differences in scores, rather than the scores themselves</a:t>
            </a:r>
            <a:endParaRPr lang="en-US" sz="2400" dirty="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Calculating the Wilcoxon signed-rank test</a:t>
            </a:r>
            <a:endParaRPr lang="en-US" dirty="0">
              <a:cs typeface="ＭＳ Ｐゴシック" charset="-128"/>
            </a:endParaRPr>
          </a:p>
        </p:txBody>
      </p:sp>
      <p:sp>
        <p:nvSpPr>
          <p:cNvPr id="55299" name="Content Placeholder 2"/>
          <p:cNvSpPr>
            <a:spLocks noGrp="1"/>
          </p:cNvSpPr>
          <p:nvPr>
            <p:ph idx="1"/>
          </p:nvPr>
        </p:nvSpPr>
        <p:spPr>
          <a:xfrm>
            <a:off x="11113" y="1828800"/>
            <a:ext cx="4953000" cy="4625975"/>
          </a:xfrm>
        </p:spPr>
        <p:txBody>
          <a:bodyPr/>
          <a:lstStyle/>
          <a:p>
            <a:r>
              <a:rPr lang="en-US" sz="1800" dirty="0">
                <a:latin typeface="Corbel" charset="0"/>
                <a:ea typeface="MS PGothic" charset="0"/>
              </a:rPr>
              <a:t>The calculation of ranks has a similar logic to the rank-sum test, except now we focus on the rank of the </a:t>
            </a:r>
            <a:r>
              <a:rPr lang="en-US" sz="1800" b="1" dirty="0">
                <a:latin typeface="Corbel" charset="0"/>
                <a:ea typeface="MS PGothic" charset="0"/>
              </a:rPr>
              <a:t>difference</a:t>
            </a:r>
            <a:r>
              <a:rPr lang="en-US" sz="1800" dirty="0">
                <a:latin typeface="Corbel" charset="0"/>
                <a:ea typeface="MS PGothic" charset="0"/>
              </a:rPr>
              <a:t> between the first scores and the second scores. These differences can be positive or negative. If they are zero (that is, there is no difference between the first and second scores, then we exclude those cases altogether). The scores are ranked from their absolute value (so we ignore their sign for the ranking). </a:t>
            </a:r>
          </a:p>
          <a:p>
            <a:endParaRPr lang="en-US" sz="1800" dirty="0">
              <a:latin typeface="Corbel" charset="0"/>
              <a:ea typeface="MS PGothic" charset="0"/>
            </a:endParaRPr>
          </a:p>
          <a:p>
            <a:r>
              <a:rPr lang="en-US" sz="1800" dirty="0">
                <a:latin typeface="Corbel" charset="0"/>
                <a:ea typeface="MS PGothic" charset="0"/>
              </a:rPr>
              <a:t>After we create the ranks, the positive and negative ranks are summed separately.</a:t>
            </a:r>
          </a:p>
          <a:p>
            <a:endParaRPr lang="en-US" sz="1800" dirty="0">
              <a:latin typeface="Corbel" charset="0"/>
              <a:ea typeface="MS PGothic" charset="0"/>
            </a:endParaRPr>
          </a:p>
          <a:p>
            <a:r>
              <a:rPr lang="en-US" sz="1800" dirty="0">
                <a:latin typeface="Corbel" charset="0"/>
                <a:ea typeface="MS PGothic" charset="0"/>
              </a:rPr>
              <a:t>Between the positive and the negative sum of ranks, whichever value is smaller is used as the test statistic.</a:t>
            </a:r>
          </a:p>
          <a:p>
            <a:endParaRPr lang="en-US" sz="1800" dirty="0">
              <a:latin typeface="Corbel" charset="0"/>
              <a:ea typeface="MS PGothic" charset="0"/>
            </a:endParaRPr>
          </a:p>
        </p:txBody>
      </p:sp>
      <p:graphicFrame>
        <p:nvGraphicFramePr>
          <p:cNvPr id="4" name="Table 3"/>
          <p:cNvGraphicFramePr>
            <a:graphicFrameLocks noGrp="1"/>
          </p:cNvGraphicFramePr>
          <p:nvPr/>
        </p:nvGraphicFramePr>
        <p:xfrm>
          <a:off x="5105400" y="2590800"/>
          <a:ext cx="3886200" cy="2666999"/>
        </p:xfrm>
        <a:graphic>
          <a:graphicData uri="http://schemas.openxmlformats.org/drawingml/2006/table">
            <a:tbl>
              <a:tblPr firstRow="1" bandRow="1">
                <a:tableStyleId>{5C22544A-7EE6-4342-B048-85BDC9FD1C3A}</a:tableStyleId>
              </a:tblPr>
              <a:tblGrid>
                <a:gridCol w="381000"/>
                <a:gridCol w="685800"/>
                <a:gridCol w="685800"/>
                <a:gridCol w="457200"/>
                <a:gridCol w="609600"/>
                <a:gridCol w="533400"/>
                <a:gridCol w="533400"/>
              </a:tblGrid>
              <a:tr h="624951">
                <a:tc>
                  <a:txBody>
                    <a:bodyPr/>
                    <a:lstStyle/>
                    <a:p>
                      <a:r>
                        <a:rPr lang="en-US" sz="1200" dirty="0" smtClean="0">
                          <a:solidFill>
                            <a:schemeClr val="tx1"/>
                          </a:solidFill>
                        </a:rPr>
                        <a:t>ID</a:t>
                      </a:r>
                      <a:endParaRPr lang="en-US" sz="1200" dirty="0">
                        <a:solidFill>
                          <a:schemeClr val="tx1"/>
                        </a:solidFill>
                      </a:endParaRPr>
                    </a:p>
                  </a:txBody>
                  <a:tcPr marT="45723" marB="45723"/>
                </a:tc>
                <a:tc>
                  <a:txBody>
                    <a:bodyPr/>
                    <a:lstStyle/>
                    <a:p>
                      <a:r>
                        <a:rPr lang="en-US" sz="1200" dirty="0" smtClean="0">
                          <a:solidFill>
                            <a:schemeClr val="tx1"/>
                          </a:solidFill>
                        </a:rPr>
                        <a:t>Score</a:t>
                      </a:r>
                      <a:r>
                        <a:rPr lang="en-US" sz="1200" baseline="0" dirty="0" smtClean="0">
                          <a:solidFill>
                            <a:schemeClr val="tx1"/>
                          </a:solidFill>
                        </a:rPr>
                        <a:t> </a:t>
                      </a:r>
                      <a:r>
                        <a:rPr lang="en-US" sz="1200" dirty="0" smtClean="0">
                          <a:solidFill>
                            <a:schemeClr val="tx1"/>
                          </a:solidFill>
                        </a:rPr>
                        <a:t>1</a:t>
                      </a:r>
                      <a:endParaRPr lang="en-US" sz="1200" dirty="0">
                        <a:solidFill>
                          <a:schemeClr val="tx1"/>
                        </a:solidFill>
                      </a:endParaRPr>
                    </a:p>
                  </a:txBody>
                  <a:tcPr marT="45723" marB="45723"/>
                </a:tc>
                <a:tc>
                  <a:txBody>
                    <a:bodyPr/>
                    <a:lstStyle/>
                    <a:p>
                      <a:r>
                        <a:rPr lang="en-US" sz="1200" dirty="0" smtClean="0">
                          <a:solidFill>
                            <a:schemeClr val="tx1"/>
                          </a:solidFill>
                        </a:rPr>
                        <a:t>Score 2</a:t>
                      </a:r>
                      <a:endParaRPr lang="en-US" sz="1200" dirty="0">
                        <a:solidFill>
                          <a:schemeClr val="tx1"/>
                        </a:solidFill>
                      </a:endParaRPr>
                    </a:p>
                  </a:txBody>
                  <a:tcPr marT="45723" marB="45723"/>
                </a:tc>
                <a:tc>
                  <a:txBody>
                    <a:bodyPr/>
                    <a:lstStyle/>
                    <a:p>
                      <a:r>
                        <a:rPr lang="en-US" sz="1200" dirty="0" smtClean="0">
                          <a:solidFill>
                            <a:schemeClr val="tx1"/>
                          </a:solidFill>
                        </a:rPr>
                        <a:t>Diff</a:t>
                      </a:r>
                      <a:endParaRPr lang="en-US" sz="1200" dirty="0">
                        <a:solidFill>
                          <a:schemeClr val="tx1"/>
                        </a:solidFill>
                      </a:endParaRPr>
                    </a:p>
                  </a:txBody>
                  <a:tcPr marT="45723" marB="45723"/>
                </a:tc>
                <a:tc>
                  <a:txBody>
                    <a:bodyPr/>
                    <a:lstStyle/>
                    <a:p>
                      <a:r>
                        <a:rPr lang="en-US" sz="1200" dirty="0" smtClean="0">
                          <a:solidFill>
                            <a:schemeClr val="tx1"/>
                          </a:solidFill>
                        </a:rPr>
                        <a:t>Rank</a:t>
                      </a:r>
                      <a:endParaRPr lang="en-US" sz="1200" dirty="0">
                        <a:solidFill>
                          <a:schemeClr val="tx1"/>
                        </a:solidFill>
                      </a:endParaRPr>
                    </a:p>
                  </a:txBody>
                  <a:tcPr marT="45723" marB="45723"/>
                </a:tc>
                <a:tc>
                  <a:txBody>
                    <a:bodyPr/>
                    <a:lstStyle/>
                    <a:p>
                      <a:r>
                        <a:rPr lang="en-US" sz="1200" dirty="0" err="1" smtClean="0">
                          <a:solidFill>
                            <a:schemeClr val="tx1"/>
                          </a:solidFill>
                        </a:rPr>
                        <a:t>Neg</a:t>
                      </a:r>
                      <a:endParaRPr lang="en-US" sz="1200" dirty="0" smtClean="0">
                        <a:solidFill>
                          <a:schemeClr val="tx1"/>
                        </a:solidFill>
                      </a:endParaRPr>
                    </a:p>
                    <a:p>
                      <a:r>
                        <a:rPr lang="en-US" sz="1200" dirty="0" smtClean="0">
                          <a:solidFill>
                            <a:schemeClr val="tx1"/>
                          </a:solidFill>
                        </a:rPr>
                        <a:t>Rank</a:t>
                      </a:r>
                      <a:endParaRPr lang="en-US" sz="1200" dirty="0">
                        <a:solidFill>
                          <a:schemeClr val="tx1"/>
                        </a:solidFill>
                      </a:endParaRPr>
                    </a:p>
                  </a:txBody>
                  <a:tcPr marT="45723" marB="45723"/>
                </a:tc>
                <a:tc>
                  <a:txBody>
                    <a:bodyPr/>
                    <a:lstStyle/>
                    <a:p>
                      <a:r>
                        <a:rPr lang="en-US" sz="1200" dirty="0" err="1" smtClean="0">
                          <a:solidFill>
                            <a:schemeClr val="tx1"/>
                          </a:solidFill>
                        </a:rPr>
                        <a:t>Pos</a:t>
                      </a:r>
                      <a:endParaRPr lang="en-US" sz="1200" dirty="0" smtClean="0">
                        <a:solidFill>
                          <a:schemeClr val="tx1"/>
                        </a:solidFill>
                      </a:endParaRPr>
                    </a:p>
                    <a:p>
                      <a:r>
                        <a:rPr lang="en-US" sz="1200" dirty="0" smtClean="0">
                          <a:solidFill>
                            <a:schemeClr val="tx1"/>
                          </a:solidFill>
                        </a:rPr>
                        <a:t>Rank</a:t>
                      </a:r>
                      <a:endParaRPr lang="en-US" sz="1200" dirty="0">
                        <a:solidFill>
                          <a:schemeClr val="tx1"/>
                        </a:solidFill>
                      </a:endParaRPr>
                    </a:p>
                  </a:txBody>
                  <a:tcPr marT="45723" marB="45723"/>
                </a:tc>
              </a:tr>
              <a:tr h="510512">
                <a:tc>
                  <a:txBody>
                    <a:bodyPr/>
                    <a:lstStyle/>
                    <a:p>
                      <a:pPr algn="ctr"/>
                      <a:r>
                        <a:rPr lang="en-US" sz="1800" dirty="0" smtClean="0"/>
                        <a:t>1</a:t>
                      </a:r>
                      <a:endParaRPr lang="en-US" sz="1800" dirty="0"/>
                    </a:p>
                  </a:txBody>
                  <a:tcPr marT="45723" marB="45723"/>
                </a:tc>
                <a:tc>
                  <a:txBody>
                    <a:bodyPr/>
                    <a:lstStyle/>
                    <a:p>
                      <a:pPr algn="ctr"/>
                      <a:r>
                        <a:rPr lang="en-US" sz="1800" dirty="0" smtClean="0"/>
                        <a:t>9</a:t>
                      </a:r>
                      <a:endParaRPr lang="en-US" sz="1800" dirty="0"/>
                    </a:p>
                  </a:txBody>
                  <a:tcPr marT="45723" marB="45723"/>
                </a:tc>
                <a:tc>
                  <a:txBody>
                    <a:bodyPr/>
                    <a:lstStyle/>
                    <a:p>
                      <a:pPr algn="ctr"/>
                      <a:r>
                        <a:rPr lang="en-US" sz="1800" dirty="0" smtClean="0"/>
                        <a:t>12</a:t>
                      </a:r>
                      <a:endParaRPr lang="en-US" sz="1800" dirty="0"/>
                    </a:p>
                  </a:txBody>
                  <a:tcPr marT="45723" marB="45723"/>
                </a:tc>
                <a:tc>
                  <a:txBody>
                    <a:bodyPr/>
                    <a:lstStyle/>
                    <a:p>
                      <a:pPr algn="ctr"/>
                      <a:r>
                        <a:rPr lang="en-US" sz="1800" dirty="0" smtClean="0"/>
                        <a:t>-3</a:t>
                      </a:r>
                      <a:endParaRPr lang="en-US" sz="1800" dirty="0"/>
                    </a:p>
                  </a:txBody>
                  <a:tcPr marT="45723" marB="45723"/>
                </a:tc>
                <a:tc>
                  <a:txBody>
                    <a:bodyPr/>
                    <a:lstStyle/>
                    <a:p>
                      <a:pPr algn="ctr"/>
                      <a:r>
                        <a:rPr lang="en-US" sz="1800" dirty="0" smtClean="0"/>
                        <a:t>2</a:t>
                      </a:r>
                      <a:endParaRPr lang="en-US" sz="1800" dirty="0"/>
                    </a:p>
                  </a:txBody>
                  <a:tcPr marT="45723" marB="45723"/>
                </a:tc>
                <a:tc>
                  <a:txBody>
                    <a:bodyPr/>
                    <a:lstStyle/>
                    <a:p>
                      <a:pPr algn="ctr"/>
                      <a:r>
                        <a:rPr lang="en-US" sz="1800" dirty="0" smtClean="0"/>
                        <a:t>2</a:t>
                      </a:r>
                      <a:endParaRPr lang="en-US" sz="1800" dirty="0"/>
                    </a:p>
                  </a:txBody>
                  <a:tcPr marT="45723" marB="45723"/>
                </a:tc>
                <a:tc>
                  <a:txBody>
                    <a:bodyPr/>
                    <a:lstStyle/>
                    <a:p>
                      <a:pPr algn="ctr"/>
                      <a:endParaRPr lang="en-US" sz="1800" dirty="0"/>
                    </a:p>
                  </a:txBody>
                  <a:tcPr marT="45723" marB="45723"/>
                </a:tc>
              </a:tr>
              <a:tr h="510512">
                <a:tc>
                  <a:txBody>
                    <a:bodyPr/>
                    <a:lstStyle/>
                    <a:p>
                      <a:pPr algn="ctr"/>
                      <a:r>
                        <a:rPr lang="en-US" sz="1800" dirty="0" smtClean="0"/>
                        <a:t>2</a:t>
                      </a:r>
                      <a:endParaRPr lang="en-US" sz="1800" dirty="0"/>
                    </a:p>
                  </a:txBody>
                  <a:tcPr marT="45723" marB="45723">
                    <a:solidFill>
                      <a:schemeClr val="accent5">
                        <a:lumMod val="20000"/>
                        <a:lumOff val="80000"/>
                      </a:schemeClr>
                    </a:solidFill>
                  </a:tcPr>
                </a:tc>
                <a:tc>
                  <a:txBody>
                    <a:bodyPr/>
                    <a:lstStyle/>
                    <a:p>
                      <a:pPr algn="ctr"/>
                      <a:r>
                        <a:rPr lang="en-US" sz="1800" dirty="0" smtClean="0"/>
                        <a:t>6</a:t>
                      </a:r>
                      <a:endParaRPr lang="en-US" sz="1800" dirty="0"/>
                    </a:p>
                  </a:txBody>
                  <a:tcPr marT="45723" marB="45723">
                    <a:solidFill>
                      <a:schemeClr val="accent5">
                        <a:lumMod val="20000"/>
                        <a:lumOff val="80000"/>
                      </a:schemeClr>
                    </a:solidFill>
                  </a:tcPr>
                </a:tc>
                <a:tc>
                  <a:txBody>
                    <a:bodyPr/>
                    <a:lstStyle/>
                    <a:p>
                      <a:pPr algn="ctr"/>
                      <a:r>
                        <a:rPr lang="en-US" sz="1800" dirty="0" smtClean="0"/>
                        <a:t>11</a:t>
                      </a:r>
                      <a:endParaRPr lang="en-US" sz="1800" dirty="0"/>
                    </a:p>
                  </a:txBody>
                  <a:tcPr marT="45723" marB="45723">
                    <a:solidFill>
                      <a:schemeClr val="accent5">
                        <a:lumMod val="20000"/>
                        <a:lumOff val="80000"/>
                      </a:schemeClr>
                    </a:solidFill>
                  </a:tcPr>
                </a:tc>
                <a:tc>
                  <a:txBody>
                    <a:bodyPr/>
                    <a:lstStyle/>
                    <a:p>
                      <a:pPr algn="ctr"/>
                      <a:r>
                        <a:rPr lang="en-US" sz="1800" dirty="0" smtClean="0"/>
                        <a:t>-5</a:t>
                      </a:r>
                      <a:endParaRPr lang="en-US" sz="1800" dirty="0"/>
                    </a:p>
                  </a:txBody>
                  <a:tcPr marT="45723" marB="45723">
                    <a:solidFill>
                      <a:schemeClr val="accent5">
                        <a:lumMod val="20000"/>
                        <a:lumOff val="80000"/>
                      </a:schemeClr>
                    </a:solidFill>
                  </a:tcPr>
                </a:tc>
                <a:tc>
                  <a:txBody>
                    <a:bodyPr/>
                    <a:lstStyle/>
                    <a:p>
                      <a:pPr algn="ctr"/>
                      <a:r>
                        <a:rPr lang="en-US" sz="1800" dirty="0" smtClean="0"/>
                        <a:t>4</a:t>
                      </a:r>
                      <a:endParaRPr lang="en-US" sz="1800" dirty="0"/>
                    </a:p>
                  </a:txBody>
                  <a:tcPr marT="45723" marB="45723">
                    <a:solidFill>
                      <a:schemeClr val="accent5">
                        <a:lumMod val="20000"/>
                        <a:lumOff val="80000"/>
                      </a:schemeClr>
                    </a:solidFill>
                  </a:tcPr>
                </a:tc>
                <a:tc>
                  <a:txBody>
                    <a:bodyPr/>
                    <a:lstStyle/>
                    <a:p>
                      <a:pPr algn="ctr"/>
                      <a:r>
                        <a:rPr lang="en-US" sz="1800" dirty="0" smtClean="0"/>
                        <a:t>4</a:t>
                      </a:r>
                      <a:endParaRPr lang="en-US" sz="1800" dirty="0"/>
                    </a:p>
                  </a:txBody>
                  <a:tcPr marT="45723" marB="45723">
                    <a:solidFill>
                      <a:schemeClr val="accent5">
                        <a:lumMod val="20000"/>
                        <a:lumOff val="80000"/>
                      </a:schemeClr>
                    </a:solidFill>
                  </a:tcPr>
                </a:tc>
                <a:tc>
                  <a:txBody>
                    <a:bodyPr/>
                    <a:lstStyle/>
                    <a:p>
                      <a:pPr algn="ctr"/>
                      <a:endParaRPr lang="en-US" sz="1800" dirty="0"/>
                    </a:p>
                  </a:txBody>
                  <a:tcPr marT="45723" marB="45723">
                    <a:solidFill>
                      <a:schemeClr val="accent5">
                        <a:lumMod val="20000"/>
                        <a:lumOff val="80000"/>
                      </a:schemeClr>
                    </a:solidFill>
                  </a:tcPr>
                </a:tc>
              </a:tr>
              <a:tr h="510512">
                <a:tc>
                  <a:txBody>
                    <a:bodyPr/>
                    <a:lstStyle/>
                    <a:p>
                      <a:pPr algn="ctr"/>
                      <a:r>
                        <a:rPr lang="en-US" sz="1800" dirty="0" smtClean="0"/>
                        <a:t>3</a:t>
                      </a:r>
                      <a:endParaRPr lang="en-US" sz="1800" dirty="0"/>
                    </a:p>
                  </a:txBody>
                  <a:tcPr marT="45723" marB="45723"/>
                </a:tc>
                <a:tc>
                  <a:txBody>
                    <a:bodyPr/>
                    <a:lstStyle/>
                    <a:p>
                      <a:pPr algn="ctr"/>
                      <a:r>
                        <a:rPr lang="en-US" sz="1800" dirty="0" smtClean="0"/>
                        <a:t>12</a:t>
                      </a:r>
                      <a:endParaRPr lang="en-US" sz="1800" dirty="0"/>
                    </a:p>
                  </a:txBody>
                  <a:tcPr marT="45723" marB="45723"/>
                </a:tc>
                <a:tc>
                  <a:txBody>
                    <a:bodyPr/>
                    <a:lstStyle/>
                    <a:p>
                      <a:pPr algn="ctr"/>
                      <a:r>
                        <a:rPr lang="en-US" sz="1800" dirty="0" smtClean="0"/>
                        <a:t>11</a:t>
                      </a:r>
                      <a:endParaRPr lang="en-US" sz="1800" dirty="0"/>
                    </a:p>
                  </a:txBody>
                  <a:tcPr marT="45723" marB="45723"/>
                </a:tc>
                <a:tc>
                  <a:txBody>
                    <a:bodyPr/>
                    <a:lstStyle/>
                    <a:p>
                      <a:pPr algn="ctr"/>
                      <a:r>
                        <a:rPr lang="en-US" sz="1800" baseline="0" dirty="0" smtClean="0"/>
                        <a:t> </a:t>
                      </a:r>
                      <a:r>
                        <a:rPr lang="en-US" sz="1800" dirty="0" smtClean="0"/>
                        <a:t>1</a:t>
                      </a:r>
                      <a:endParaRPr lang="en-US" sz="1800" dirty="0"/>
                    </a:p>
                  </a:txBody>
                  <a:tcPr marT="45723" marB="45723">
                    <a:solidFill>
                      <a:schemeClr val="accent1">
                        <a:tint val="40000"/>
                      </a:schemeClr>
                    </a:solidFill>
                  </a:tcPr>
                </a:tc>
                <a:tc>
                  <a:txBody>
                    <a:bodyPr/>
                    <a:lstStyle/>
                    <a:p>
                      <a:pPr algn="ctr"/>
                      <a:r>
                        <a:rPr lang="en-US" sz="1800" dirty="0" smtClean="0"/>
                        <a:t>1</a:t>
                      </a:r>
                      <a:endParaRPr lang="en-US" sz="1800" dirty="0"/>
                    </a:p>
                  </a:txBody>
                  <a:tcPr marT="45723" marB="45723">
                    <a:solidFill>
                      <a:schemeClr val="accent1">
                        <a:tint val="40000"/>
                      </a:schemeClr>
                    </a:solidFill>
                  </a:tcPr>
                </a:tc>
                <a:tc>
                  <a:txBody>
                    <a:bodyPr/>
                    <a:lstStyle/>
                    <a:p>
                      <a:pPr algn="ctr"/>
                      <a:endParaRPr lang="en-US" sz="1800" dirty="0"/>
                    </a:p>
                  </a:txBody>
                  <a:tcPr marT="45723" marB="45723">
                    <a:solidFill>
                      <a:schemeClr val="accent1">
                        <a:tint val="40000"/>
                      </a:schemeClr>
                    </a:solidFill>
                  </a:tcPr>
                </a:tc>
                <a:tc>
                  <a:txBody>
                    <a:bodyPr/>
                    <a:lstStyle/>
                    <a:p>
                      <a:pPr algn="ctr"/>
                      <a:r>
                        <a:rPr lang="en-US" sz="1800" dirty="0" smtClean="0"/>
                        <a:t>1</a:t>
                      </a:r>
                      <a:endParaRPr lang="en-US" sz="1800" dirty="0"/>
                    </a:p>
                  </a:txBody>
                  <a:tcPr marT="45723" marB="45723">
                    <a:solidFill>
                      <a:schemeClr val="accent1">
                        <a:tint val="40000"/>
                      </a:schemeClr>
                    </a:solidFill>
                  </a:tcPr>
                </a:tc>
              </a:tr>
              <a:tr h="510512">
                <a:tc>
                  <a:txBody>
                    <a:bodyPr/>
                    <a:lstStyle/>
                    <a:p>
                      <a:pPr algn="ctr"/>
                      <a:r>
                        <a:rPr lang="en-US" sz="1800" dirty="0" smtClean="0"/>
                        <a:t>4</a:t>
                      </a:r>
                      <a:endParaRPr lang="en-US" sz="1800" dirty="0"/>
                    </a:p>
                  </a:txBody>
                  <a:tcPr marT="45723" marB="45723"/>
                </a:tc>
                <a:tc>
                  <a:txBody>
                    <a:bodyPr/>
                    <a:lstStyle/>
                    <a:p>
                      <a:pPr algn="ctr"/>
                      <a:r>
                        <a:rPr lang="en-US" sz="1800" dirty="0" smtClean="0"/>
                        <a:t>7</a:t>
                      </a:r>
                      <a:endParaRPr lang="en-US" sz="1800" dirty="0"/>
                    </a:p>
                  </a:txBody>
                  <a:tcPr marT="45723" marB="45723"/>
                </a:tc>
                <a:tc>
                  <a:txBody>
                    <a:bodyPr/>
                    <a:lstStyle/>
                    <a:p>
                      <a:pPr algn="ctr"/>
                      <a:r>
                        <a:rPr lang="en-US" sz="1800" dirty="0" smtClean="0"/>
                        <a:t>3</a:t>
                      </a:r>
                      <a:endParaRPr lang="en-US" sz="1800" dirty="0"/>
                    </a:p>
                  </a:txBody>
                  <a:tcPr marT="45723" marB="45723"/>
                </a:tc>
                <a:tc>
                  <a:txBody>
                    <a:bodyPr/>
                    <a:lstStyle/>
                    <a:p>
                      <a:pPr algn="ctr"/>
                      <a:r>
                        <a:rPr lang="en-US" sz="1800" baseline="0" dirty="0" smtClean="0"/>
                        <a:t> </a:t>
                      </a:r>
                      <a:r>
                        <a:rPr lang="en-US" sz="1800" dirty="0" smtClean="0"/>
                        <a:t>4</a:t>
                      </a:r>
                      <a:endParaRPr lang="en-US" sz="1800" dirty="0"/>
                    </a:p>
                  </a:txBody>
                  <a:tcPr marT="45723" marB="45723"/>
                </a:tc>
                <a:tc>
                  <a:txBody>
                    <a:bodyPr/>
                    <a:lstStyle/>
                    <a:p>
                      <a:pPr algn="ctr"/>
                      <a:r>
                        <a:rPr lang="en-US" sz="1800" dirty="0" smtClean="0"/>
                        <a:t>3</a:t>
                      </a:r>
                      <a:endParaRPr lang="en-US" sz="1800" dirty="0"/>
                    </a:p>
                  </a:txBody>
                  <a:tcPr marT="45723" marB="45723"/>
                </a:tc>
                <a:tc>
                  <a:txBody>
                    <a:bodyPr/>
                    <a:lstStyle/>
                    <a:p>
                      <a:pPr algn="ctr"/>
                      <a:endParaRPr lang="en-US" sz="1800" dirty="0"/>
                    </a:p>
                  </a:txBody>
                  <a:tcPr marT="45723" marB="45723"/>
                </a:tc>
                <a:tc>
                  <a:txBody>
                    <a:bodyPr/>
                    <a:lstStyle/>
                    <a:p>
                      <a:pPr algn="ctr"/>
                      <a:r>
                        <a:rPr lang="en-US" sz="1800" dirty="0" smtClean="0"/>
                        <a:t>3</a:t>
                      </a:r>
                      <a:endParaRPr lang="en-US" sz="1800" dirty="0"/>
                    </a:p>
                  </a:txBody>
                  <a:tcPr marT="45723" marB="45723"/>
                </a:tc>
              </a:tr>
            </a:tbl>
          </a:graphicData>
        </a:graphic>
      </p:graphicFrame>
      <p:sp>
        <p:nvSpPr>
          <p:cNvPr id="55350" name="TextBox 4"/>
          <p:cNvSpPr txBox="1">
            <a:spLocks noChangeArrowheads="1"/>
          </p:cNvSpPr>
          <p:nvPr/>
        </p:nvSpPr>
        <p:spPr bwMode="auto">
          <a:xfrm>
            <a:off x="5486400" y="5562600"/>
            <a:ext cx="3124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Sum of negative ranks  = 6</a:t>
            </a:r>
          </a:p>
          <a:p>
            <a:r>
              <a:rPr lang="en-US"/>
              <a:t>Sum of positive ranks = 4</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ＭＳ Ｐゴシック" charset="-128"/>
              </a:rPr>
              <a:t>Effect size for Wilcoxon signed-rank test</a:t>
            </a:r>
            <a:endParaRPr lang="en-US" dirty="0">
              <a:cs typeface="ＭＳ Ｐゴシック" charset="-128"/>
            </a:endParaRPr>
          </a:p>
        </p:txBody>
      </p:sp>
      <p:sp>
        <p:nvSpPr>
          <p:cNvPr id="4" name="Content Placeholder 2"/>
          <p:cNvSpPr txBox="1">
            <a:spLocks/>
          </p:cNvSpPr>
          <p:nvPr/>
        </p:nvSpPr>
        <p:spPr bwMode="auto">
          <a:xfrm>
            <a:off x="76200" y="1676400"/>
            <a:ext cx="43434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128"/>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S PGothic" panose="020B0600070205080204" pitchFamily="34" charset="-128"/>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S PGothic" panose="020B0600070205080204" pitchFamily="34"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lstStyle>
          <a:p>
            <a:pPr>
              <a:defRPr/>
            </a:pPr>
            <a:r>
              <a:rPr lang="en-US" sz="2000" dirty="0" smtClean="0"/>
              <a:t>We calculate the effect size correlation after conducting our statistical test.</a:t>
            </a:r>
          </a:p>
          <a:p>
            <a:pPr>
              <a:defRPr/>
            </a:pPr>
            <a:endParaRPr lang="en-US" sz="2000" dirty="0"/>
          </a:p>
          <a:p>
            <a:pPr>
              <a:defRPr/>
            </a:pPr>
            <a:r>
              <a:rPr lang="en-US" sz="2000" dirty="0" smtClean="0"/>
              <a:t>The calculation for the effect size correlation is the same as the Wilcoxon rank-sum test.</a:t>
            </a:r>
          </a:p>
          <a:p>
            <a:pPr>
              <a:defRPr/>
            </a:pPr>
            <a:endParaRPr lang="en-US" sz="2000" dirty="0"/>
          </a:p>
          <a:p>
            <a:pPr>
              <a:defRPr/>
            </a:pPr>
            <a:r>
              <a:rPr lang="en-US" sz="2000" dirty="0" smtClean="0"/>
              <a:t>We obtain the z-statistic and divide by the square root of the sample size.</a:t>
            </a:r>
          </a:p>
          <a:p>
            <a:pPr>
              <a:defRPr/>
            </a:pPr>
            <a:endParaRPr lang="en-US" sz="2000" dirty="0" smtClean="0"/>
          </a:p>
          <a:p>
            <a:pPr>
              <a:defRPr/>
            </a:pPr>
            <a:r>
              <a:rPr lang="en-US" sz="2000" dirty="0" smtClean="0"/>
              <a:t>In R, we can use the </a:t>
            </a:r>
            <a:r>
              <a:rPr lang="en-US" sz="2000" dirty="0" err="1" smtClean="0"/>
              <a:t>qnorm</a:t>
            </a:r>
            <a:r>
              <a:rPr lang="en-US" sz="2000" dirty="0" smtClean="0"/>
              <a:t>() function to find the z-statistic from our p-value.</a:t>
            </a:r>
          </a:p>
          <a:p>
            <a:pPr marL="119062" indent="0">
              <a:buFont typeface="Wingdings 2" panose="05020102010507070707" pitchFamily="18" charset="2"/>
              <a:buNone/>
              <a:defRPr/>
            </a:pPr>
            <a:endParaRPr lang="en-US" dirty="0" smtClean="0"/>
          </a:p>
          <a:p>
            <a:pPr>
              <a:defRPr/>
            </a:pPr>
            <a:endParaRPr lang="en-US" dirty="0" smtClean="0"/>
          </a:p>
        </p:txBody>
      </p:sp>
      <p:pic>
        <p:nvPicPr>
          <p:cNvPr id="56324" name="Picture 2" descr="http://yatani.jp/mimetex/mimetex.cgi?\Large%20r%20=%20\frac%7bZ%7d%7b\sqrt%7bN%7d%7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33600"/>
            <a:ext cx="12588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4800600" y="4114800"/>
          <a:ext cx="4038600" cy="1463676"/>
        </p:xfrm>
        <a:graphic>
          <a:graphicData uri="http://schemas.openxmlformats.org/drawingml/2006/table">
            <a:tbl>
              <a:tblPr/>
              <a:tblGrid>
                <a:gridCol w="2019300"/>
                <a:gridCol w="2019300"/>
              </a:tblGrid>
              <a:tr h="365919">
                <a:tc>
                  <a:txBody>
                    <a:bodyPr/>
                    <a:lstStyle/>
                    <a:p>
                      <a:pPr algn="ctr"/>
                      <a:r>
                        <a:rPr lang="en-US" sz="1800" dirty="0">
                          <a:effectLst/>
                        </a:rPr>
                        <a:t>Effect size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800" i="1" dirty="0">
                          <a:effectLst/>
                        </a:rPr>
                        <a:t>r</a:t>
                      </a:r>
                      <a:endParaRPr lang="en-US" sz="1800" dirty="0">
                        <a:effectLst/>
                      </a:endParaRP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365919">
                <a:tc>
                  <a:txBody>
                    <a:bodyPr/>
                    <a:lstStyle/>
                    <a:p>
                      <a:r>
                        <a:rPr lang="en-US" sz="1800" dirty="0">
                          <a:effectLst/>
                        </a:rPr>
                        <a:t>Small</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0.10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a:effectLst/>
                        </a:rPr>
                        <a:t>Medium</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a:effectLst/>
                        </a:rPr>
                        <a:t>0.30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65919">
                <a:tc>
                  <a:txBody>
                    <a:bodyPr/>
                    <a:lstStyle/>
                    <a:p>
                      <a:r>
                        <a:rPr lang="en-US" sz="1800" dirty="0">
                          <a:effectLst/>
                        </a:rPr>
                        <a:t>Large</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800" dirty="0">
                          <a:effectLst/>
                        </a:rPr>
                        <a:t>0.50</a:t>
                      </a:r>
                    </a:p>
                  </a:txBody>
                  <a:tcPr marT="45740" marB="4574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128"/>
              </a:rPr>
              <a:t>In Sum…</a:t>
            </a:r>
            <a:endParaRPr lang="en-US" dirty="0">
              <a:cs typeface="ＭＳ Ｐゴシック" charset="-128"/>
            </a:endParaRPr>
          </a:p>
        </p:txBody>
      </p:sp>
      <p:sp>
        <p:nvSpPr>
          <p:cNvPr id="57347" name="Content Placeholder 2"/>
          <p:cNvSpPr>
            <a:spLocks noGrp="1"/>
          </p:cNvSpPr>
          <p:nvPr>
            <p:ph idx="1"/>
          </p:nvPr>
        </p:nvSpPr>
        <p:spPr/>
        <p:txBody>
          <a:bodyPr/>
          <a:lstStyle/>
          <a:p>
            <a:r>
              <a:rPr lang="en-US" sz="2400" dirty="0">
                <a:latin typeface="Corbel" charset="0"/>
                <a:ea typeface="MS PGothic" charset="0"/>
              </a:rPr>
              <a:t>Non-parametric tests offer a way to examine differences between different groups or among groups with multiple measures, while avoiding some of the assumptions that are necessary in parametric tests.</a:t>
            </a:r>
          </a:p>
          <a:p>
            <a:endParaRPr lang="en-US" sz="2400" dirty="0">
              <a:latin typeface="Corbel" charset="0"/>
              <a:ea typeface="MS PGothic" charset="0"/>
            </a:endParaRPr>
          </a:p>
          <a:p>
            <a:r>
              <a:rPr lang="en-US" sz="2400" dirty="0">
                <a:latin typeface="Corbel" charset="0"/>
                <a:ea typeface="MS PGothic" charset="0"/>
              </a:rPr>
              <a:t>Which test you choose (parametric or non-parametric) depends on:</a:t>
            </a:r>
          </a:p>
          <a:p>
            <a:pPr lvl="1"/>
            <a:r>
              <a:rPr lang="en-US" sz="2400" dirty="0">
                <a:latin typeface="Corbel" charset="0"/>
                <a:ea typeface="MS PGothic" charset="0"/>
              </a:rPr>
              <a:t> (1) the variables and data that you have (e.g., do you have a continuous variable of interest, or is it an ordinal variable?)</a:t>
            </a:r>
          </a:p>
          <a:p>
            <a:pPr lvl="1"/>
            <a:r>
              <a:rPr lang="en-US" sz="2400" dirty="0">
                <a:latin typeface="Corbel" charset="0"/>
                <a:ea typeface="MS PGothic" charset="0"/>
              </a:rPr>
              <a:t>(2) Whether you meet the necessary assumptions for parametric tests, such as the assumption of normality.</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smtClean="0">
                <a:solidFill>
                  <a:srgbClr val="7B9899"/>
                </a:solidFill>
                <a:ea typeface="+mj-ea"/>
                <a:cs typeface="+mj-cs"/>
              </a:rPr>
              <a:t>t distribution</a:t>
            </a:r>
          </a:p>
        </p:txBody>
      </p:sp>
      <p:sp>
        <p:nvSpPr>
          <p:cNvPr id="14339" name="Rectangle 3"/>
          <p:cNvSpPr>
            <a:spLocks noGrp="1" noChangeArrowheads="1"/>
          </p:cNvSpPr>
          <p:nvPr>
            <p:ph idx="1"/>
          </p:nvPr>
        </p:nvSpPr>
        <p:spPr>
          <a:xfrm>
            <a:off x="609600" y="1506538"/>
            <a:ext cx="7620000" cy="2552700"/>
          </a:xfrm>
        </p:spPr>
        <p:txBody>
          <a:bodyPr/>
          <a:lstStyle/>
          <a:p>
            <a:pPr eaLnBrk="1" hangingPunct="1">
              <a:lnSpc>
                <a:spcPct val="80000"/>
              </a:lnSpc>
            </a:pPr>
            <a:r>
              <a:rPr lang="en-US" sz="1800" dirty="0" smtClean="0">
                <a:latin typeface="Corbel" charset="0"/>
                <a:ea typeface="MS PGothic" charset="0"/>
              </a:rPr>
              <a:t>Because N plays such a prominent role in the calculation of the t-statistic, note that for very large N</a:t>
            </a:r>
            <a:r>
              <a:rPr lang="ja-JP" altLang="en-US" sz="1800" dirty="0" smtClean="0">
                <a:latin typeface="Corbel" charset="0"/>
                <a:ea typeface="MS PGothic" charset="0"/>
              </a:rPr>
              <a:t>’</a:t>
            </a:r>
            <a:r>
              <a:rPr lang="en-US" altLang="ja-JP" sz="1800" dirty="0" smtClean="0">
                <a:latin typeface="Corbel" charset="0"/>
                <a:ea typeface="MS PGothic" charset="0"/>
              </a:rPr>
              <a:t>s, the sample standard deviation (s) begins to closely approximate the population standard deviation (</a:t>
            </a:r>
            <a:r>
              <a:rPr lang="el-GR" altLang="ja-JP" sz="1800" dirty="0" smtClean="0">
                <a:latin typeface="Corbel" charset="0"/>
                <a:ea typeface="MS PGothic" charset="0"/>
                <a:cs typeface="Arial" charset="0"/>
              </a:rPr>
              <a:t>σ</a:t>
            </a:r>
            <a:r>
              <a:rPr lang="en-US" altLang="ja-JP" sz="1800" dirty="0" smtClean="0">
                <a:latin typeface="Corbel" charset="0"/>
                <a:ea typeface="MS PGothic" charset="0"/>
                <a:cs typeface="Arial" charset="0"/>
              </a:rPr>
              <a:t>), so the uncertainty in </a:t>
            </a:r>
            <a:r>
              <a:rPr lang="el-GR" altLang="ja-JP" sz="1800" dirty="0" smtClean="0">
                <a:latin typeface="Corbel" charset="0"/>
                <a:ea typeface="MS PGothic" charset="0"/>
                <a:cs typeface="Arial" charset="0"/>
              </a:rPr>
              <a:t>σ disappears</a:t>
            </a:r>
            <a:endParaRPr lang="en-US" sz="1800" dirty="0" smtClean="0">
              <a:latin typeface="Corbel" charset="0"/>
              <a:ea typeface="MS PGothic" charset="0"/>
            </a:endParaRPr>
          </a:p>
          <a:p>
            <a:pPr eaLnBrk="1" hangingPunct="1">
              <a:lnSpc>
                <a:spcPct val="80000"/>
              </a:lnSpc>
            </a:pPr>
            <a:endParaRPr lang="en-US" sz="1800" dirty="0">
              <a:latin typeface="Corbel" charset="0"/>
              <a:ea typeface="MS PGothic" charset="0"/>
            </a:endParaRPr>
          </a:p>
          <a:p>
            <a:pPr eaLnBrk="1" hangingPunct="1">
              <a:lnSpc>
                <a:spcPct val="80000"/>
              </a:lnSpc>
            </a:pPr>
            <a:r>
              <a:rPr lang="en-US" sz="1800" dirty="0" smtClean="0">
                <a:latin typeface="Corbel" charset="0"/>
                <a:ea typeface="MS PGothic" charset="0"/>
              </a:rPr>
              <a:t>As </a:t>
            </a:r>
            <a:r>
              <a:rPr lang="en-US" sz="1800" dirty="0">
                <a:latin typeface="Corbel" charset="0"/>
                <a:ea typeface="MS PGothic" charset="0"/>
              </a:rPr>
              <a:t>the degrees of freedom increase (towards infinity), the t distribution approaches the z distribution (i.e., a normal distribution)</a:t>
            </a:r>
          </a:p>
          <a:p>
            <a:pPr eaLnBrk="1" hangingPunct="1">
              <a:lnSpc>
                <a:spcPct val="80000"/>
              </a:lnSpc>
            </a:pPr>
            <a:endParaRPr lang="en-US" sz="1800" dirty="0">
              <a:latin typeface="Corbel" charset="0"/>
              <a:ea typeface="MS PGothic" charset="0"/>
            </a:endParaRPr>
          </a:p>
          <a:p>
            <a:pPr eaLnBrk="1" hangingPunct="1">
              <a:lnSpc>
                <a:spcPct val="80000"/>
              </a:lnSpc>
            </a:pPr>
            <a:r>
              <a:rPr lang="en-US" sz="1800" dirty="0">
                <a:latin typeface="Corbel" charset="0"/>
                <a:ea typeface="MS PGothic" charset="0"/>
              </a:rPr>
              <a:t>That is, as degrees of freedom increase (as a function of the sample size as we will discuss in a moment), the actual curve itself becomes more peaked and less dispersed– just like the normal distribution.</a:t>
            </a:r>
          </a:p>
          <a:p>
            <a:pPr eaLnBrk="1" hangingPunct="1">
              <a:lnSpc>
                <a:spcPct val="80000"/>
              </a:lnSpc>
            </a:pPr>
            <a:endParaRPr lang="en-US" sz="1800" dirty="0">
              <a:latin typeface="Corbel" charset="0"/>
              <a:ea typeface="MS PGothic" charset="0"/>
            </a:endParaRPr>
          </a:p>
        </p:txBody>
      </p:sp>
      <p:pic>
        <p:nvPicPr>
          <p:cNvPr id="14340" name="Picture 4" descr="t dist animat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229100"/>
            <a:ext cx="55626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0"/>
            <a:ext cx="8229600" cy="685800"/>
          </a:xfrm>
        </p:spPr>
        <p:txBody>
          <a:bodyPr>
            <a:normAutofit fontScale="90000"/>
          </a:bodyPr>
          <a:lstStyle/>
          <a:p>
            <a:pPr eaLnBrk="1" fontAlgn="auto" hangingPunct="1">
              <a:spcAft>
                <a:spcPts val="0"/>
              </a:spcAft>
              <a:defRPr/>
            </a:pPr>
            <a:r>
              <a:rPr lang="en-US" dirty="0" smtClean="0">
                <a:solidFill>
                  <a:srgbClr val="7B9899"/>
                </a:solidFill>
                <a:ea typeface="+mj-ea"/>
                <a:cs typeface="+mj-cs"/>
              </a:rPr>
              <a:t>Why use the</a:t>
            </a:r>
            <a:r>
              <a:rPr lang="en-US" i="1" dirty="0" smtClean="0">
                <a:solidFill>
                  <a:srgbClr val="7B9899"/>
                </a:solidFill>
                <a:ea typeface="+mj-ea"/>
                <a:cs typeface="+mj-cs"/>
              </a:rPr>
              <a:t> t </a:t>
            </a:r>
            <a:r>
              <a:rPr lang="en-US" dirty="0" smtClean="0">
                <a:solidFill>
                  <a:srgbClr val="7B9899"/>
                </a:solidFill>
                <a:ea typeface="+mj-ea"/>
                <a:cs typeface="+mj-cs"/>
              </a:rPr>
              <a:t>distribution (and the t-test) instead of the z-test?</a:t>
            </a:r>
          </a:p>
        </p:txBody>
      </p:sp>
      <p:sp>
        <p:nvSpPr>
          <p:cNvPr id="15363" name="Rectangle 3"/>
          <p:cNvSpPr>
            <a:spLocks noGrp="1" noChangeArrowheads="1"/>
          </p:cNvSpPr>
          <p:nvPr>
            <p:ph idx="1"/>
          </p:nvPr>
        </p:nvSpPr>
        <p:spPr>
          <a:xfrm>
            <a:off x="488950" y="1600200"/>
            <a:ext cx="8229600" cy="3467100"/>
          </a:xfrm>
        </p:spPr>
        <p:txBody>
          <a:bodyPr/>
          <a:lstStyle/>
          <a:p>
            <a:pPr eaLnBrk="1" hangingPunct="1"/>
            <a:r>
              <a:rPr lang="en-US" dirty="0">
                <a:latin typeface="Corbel" charset="0"/>
                <a:ea typeface="MS PGothic" charset="0"/>
              </a:rPr>
              <a:t>t-test is useful for testing mean differences when the N is not very large</a:t>
            </a:r>
          </a:p>
          <a:p>
            <a:pPr eaLnBrk="1" hangingPunct="1"/>
            <a:endParaRPr lang="en-US" dirty="0">
              <a:latin typeface="Corbel" charset="0"/>
              <a:ea typeface="MS PGothic" charset="0"/>
            </a:endParaRPr>
          </a:p>
          <a:p>
            <a:pPr eaLnBrk="1" hangingPunct="1"/>
            <a:r>
              <a:rPr lang="en-US" dirty="0">
                <a:latin typeface="Corbel" charset="0"/>
                <a:ea typeface="MS PGothic" charset="0"/>
              </a:rPr>
              <a:t>In very large samples, a t-test is the same as a z-test.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1251062"/>
          </a:xfrm>
        </p:spPr>
        <p:txBody>
          <a:bodyPr/>
          <a:lstStyle/>
          <a:p>
            <a:pPr eaLnBrk="1" fontAlgn="auto" hangingPunct="1">
              <a:spcAft>
                <a:spcPts val="0"/>
              </a:spcAft>
              <a:defRPr/>
            </a:pPr>
            <a:r>
              <a:rPr lang="en-US" sz="4000" dirty="0" smtClean="0">
                <a:solidFill>
                  <a:schemeClr val="accent1">
                    <a:satMod val="150000"/>
                  </a:schemeClr>
                </a:solidFill>
                <a:ea typeface="+mj-ea"/>
                <a:cs typeface="+mj-cs"/>
              </a:rPr>
              <a:t>Z-distribution versus t-distribution</a:t>
            </a:r>
          </a:p>
        </p:txBody>
      </p:sp>
      <p:pic>
        <p:nvPicPr>
          <p:cNvPr id="16387" name="Picture 3" descr="t dist animat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114800"/>
            <a:ext cx="55626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normal dist animat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16088"/>
            <a:ext cx="5562600"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5448"/>
            <a:ext cx="8458200" cy="1252728"/>
          </a:xfrm>
        </p:spPr>
        <p:txBody>
          <a:bodyPr/>
          <a:lstStyle/>
          <a:p>
            <a:pPr eaLnBrk="1" fontAlgn="auto" hangingPunct="1">
              <a:spcAft>
                <a:spcPts val="0"/>
              </a:spcAft>
              <a:defRPr/>
            </a:pPr>
            <a:r>
              <a:rPr lang="en-US" sz="3600" dirty="0" smtClean="0">
                <a:solidFill>
                  <a:srgbClr val="7B9899"/>
                </a:solidFill>
                <a:ea typeface="+mj-ea"/>
                <a:cs typeface="+mj-cs"/>
              </a:rPr>
              <a:t>t-test Null and Alternative Hypotheses</a:t>
            </a:r>
          </a:p>
        </p:txBody>
      </p:sp>
      <p:sp>
        <p:nvSpPr>
          <p:cNvPr id="18435" name="Rectangle 3"/>
          <p:cNvSpPr>
            <a:spLocks noGrp="1" noChangeArrowheads="1"/>
          </p:cNvSpPr>
          <p:nvPr>
            <p:ph idx="1"/>
          </p:nvPr>
        </p:nvSpPr>
        <p:spPr>
          <a:xfrm>
            <a:off x="1295400" y="1676400"/>
            <a:ext cx="6172200" cy="4625975"/>
          </a:xfrm>
        </p:spPr>
        <p:txBody>
          <a:bodyPr/>
          <a:lstStyle/>
          <a:p>
            <a:pPr eaLnBrk="1" hangingPunct="1"/>
            <a:endParaRPr lang="en-US">
              <a:latin typeface="Corbel" charset="0"/>
              <a:ea typeface="MS PGothic" charset="0"/>
            </a:endParaRPr>
          </a:p>
          <a:p>
            <a:pPr eaLnBrk="1" hangingPunct="1"/>
            <a:r>
              <a:rPr lang="en-US">
                <a:latin typeface="Corbel" charset="0"/>
                <a:ea typeface="MS PGothic" charset="0"/>
              </a:rPr>
              <a:t>Null Hypothesis:</a:t>
            </a:r>
          </a:p>
          <a:p>
            <a:pPr lvl="1" eaLnBrk="1" hangingPunct="1"/>
            <a:r>
              <a:rPr lang="en-US" i="1">
                <a:latin typeface="Corbel" charset="0"/>
                <a:ea typeface="MS PGothic" charset="0"/>
              </a:rPr>
              <a:t>H</a:t>
            </a:r>
            <a:r>
              <a:rPr lang="en-US" i="1" baseline="-25000">
                <a:latin typeface="Corbel" charset="0"/>
                <a:ea typeface="MS PGothic" charset="0"/>
              </a:rPr>
              <a:t>0</a:t>
            </a:r>
            <a:r>
              <a:rPr lang="en-US" i="1">
                <a:latin typeface="Corbel" charset="0"/>
                <a:ea typeface="MS PGothic" charset="0"/>
              </a:rPr>
              <a: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1</a:t>
            </a:r>
            <a:r>
              <a:rPr lang="en-US" i="1">
                <a:latin typeface="Corbel" charset="0"/>
                <a:ea typeface="ＭＳ Ｐゴシック" charset="0"/>
                <a:cs typeface="Arial" charset="0"/>
              </a:rPr>
              <a:t> =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c</a:t>
            </a:r>
          </a:p>
          <a:p>
            <a:pPr lvl="1" eaLnBrk="1" hangingPunct="1">
              <a:buFont typeface="Wingdings" charset="0"/>
              <a:buNone/>
            </a:pPr>
            <a:endParaRPr lang="en-US">
              <a:latin typeface="Corbel" charset="0"/>
              <a:ea typeface="MS PGothic" charset="0"/>
            </a:endParaRPr>
          </a:p>
          <a:p>
            <a:pPr eaLnBrk="1" hangingPunct="1"/>
            <a:r>
              <a:rPr lang="en-US">
                <a:latin typeface="Corbel" charset="0"/>
                <a:ea typeface="MS PGothic" charset="0"/>
              </a:rPr>
              <a:t>Alternative Hypotheses:</a:t>
            </a:r>
          </a:p>
          <a:p>
            <a:pPr lvl="1" eaLnBrk="1" hangingPunct="1"/>
            <a:r>
              <a:rPr lang="en-US" i="1">
                <a:latin typeface="Corbel" charset="0"/>
                <a:ea typeface="MS PGothic" charset="0"/>
              </a:rPr>
              <a:t>H</a:t>
            </a:r>
            <a:r>
              <a:rPr lang="en-US" i="1" baseline="-25000">
                <a:latin typeface="Corbel" charset="0"/>
                <a:ea typeface="MS PGothic" charset="0"/>
              </a:rPr>
              <a:t>1</a:t>
            </a:r>
            <a:r>
              <a:rPr lang="en-US" i="1">
                <a:latin typeface="Corbel" charset="0"/>
                <a:ea typeface="MS PGothic" charset="0"/>
              </a:rPr>
              <a: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1</a:t>
            </a:r>
            <a:r>
              <a:rPr lang="en-US" i="1">
                <a:latin typeface="Corbel" charset="0"/>
                <a:ea typeface="ＭＳ Ｐゴシック" charset="0"/>
                <a:cs typeface="Arial" charset="0"/>
              </a:rPr>
              <a:t> &lt;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c</a:t>
            </a:r>
            <a:r>
              <a:rPr lang="en-US" i="1">
                <a:latin typeface="Corbel" charset="0"/>
                <a:ea typeface="ＭＳ Ｐゴシック" charset="0"/>
                <a:cs typeface="Arial" charset="0"/>
              </a:rPr>
              <a:t> </a:t>
            </a:r>
          </a:p>
          <a:p>
            <a:pPr lvl="1" eaLnBrk="1" hangingPunct="1"/>
            <a:r>
              <a:rPr lang="en-US" i="1">
                <a:latin typeface="Corbel" charset="0"/>
                <a:ea typeface="MS PGothic" charset="0"/>
              </a:rPr>
              <a:t>H</a:t>
            </a:r>
            <a:r>
              <a:rPr lang="en-US" i="1" baseline="-25000">
                <a:latin typeface="Corbel" charset="0"/>
                <a:ea typeface="MS PGothic" charset="0"/>
              </a:rPr>
              <a:t>2</a:t>
            </a:r>
            <a:r>
              <a:rPr lang="en-US" i="1">
                <a:latin typeface="Corbel" charset="0"/>
                <a:ea typeface="MS PGothic" charset="0"/>
              </a:rPr>
              <a: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1</a:t>
            </a:r>
            <a:r>
              <a:rPr lang="en-US" i="1">
                <a:latin typeface="Corbel" charset="0"/>
                <a:ea typeface="ＭＳ Ｐゴシック" charset="0"/>
                <a:cs typeface="Arial" charset="0"/>
              </a:rPr>
              <a:t> &gt;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c</a:t>
            </a:r>
          </a:p>
          <a:p>
            <a:pPr lvl="1" eaLnBrk="1" hangingPunct="1"/>
            <a:r>
              <a:rPr lang="en-US" i="1">
                <a:latin typeface="Corbel" charset="0"/>
                <a:ea typeface="MS PGothic" charset="0"/>
              </a:rPr>
              <a:t>H</a:t>
            </a:r>
            <a:r>
              <a:rPr lang="en-US" i="1" baseline="-25000">
                <a:latin typeface="Corbel" charset="0"/>
                <a:ea typeface="MS PGothic" charset="0"/>
              </a:rPr>
              <a:t>3</a:t>
            </a:r>
            <a:r>
              <a:rPr lang="en-US" i="1">
                <a:latin typeface="Corbel" charset="0"/>
                <a:ea typeface="MS PGothic" charset="0"/>
              </a:rPr>
              <a:t>: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1</a:t>
            </a:r>
            <a:r>
              <a:rPr lang="en-US" i="1">
                <a:latin typeface="Corbel" charset="0"/>
                <a:ea typeface="ＭＳ Ｐゴシック" charset="0"/>
                <a:cs typeface="Arial" charset="0"/>
              </a:rPr>
              <a:t> ≠ </a:t>
            </a:r>
            <a:r>
              <a:rPr lang="el-GR" i="1">
                <a:latin typeface="Corbel" charset="0"/>
                <a:ea typeface="ＭＳ Ｐゴシック" charset="0"/>
                <a:cs typeface="Arial" charset="0"/>
              </a:rPr>
              <a:t>μ</a:t>
            </a:r>
            <a:r>
              <a:rPr lang="en-US" i="1" baseline="-25000">
                <a:latin typeface="Corbel" charset="0"/>
                <a:ea typeface="ＭＳ Ｐゴシック" charset="0"/>
                <a:cs typeface="Arial" charset="0"/>
              </a:rPr>
              <a:t>c</a:t>
            </a:r>
          </a:p>
          <a:p>
            <a:pPr eaLnBrk="1" hangingPunct="1"/>
            <a:endParaRPr lang="en-US">
              <a:latin typeface="Corbel" charset="0"/>
              <a:ea typeface="MS PGothic" charset="0"/>
            </a:endParaRPr>
          </a:p>
          <a:p>
            <a:pPr eaLnBrk="1" hangingPunct="1">
              <a:buFont typeface="Wingdings" charset="0"/>
              <a:buNone/>
            </a:pPr>
            <a:endParaRPr lang="en-US">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944563"/>
          </a:xfrm>
        </p:spPr>
        <p:txBody>
          <a:bodyPr/>
          <a:lstStyle/>
          <a:p>
            <a:pPr eaLnBrk="1" fontAlgn="auto" hangingPunct="1">
              <a:spcAft>
                <a:spcPts val="0"/>
              </a:spcAft>
              <a:defRPr/>
            </a:pPr>
            <a:r>
              <a:rPr lang="en-US" sz="2800" smtClean="0">
                <a:solidFill>
                  <a:schemeClr val="accent1">
                    <a:satMod val="150000"/>
                  </a:schemeClr>
                </a:solidFill>
                <a:ea typeface="+mj-ea"/>
                <a:cs typeface="+mj-cs"/>
              </a:rPr>
              <a:t>One and Two-Tailed Tests: Defining </a:t>
            </a:r>
            <a:r>
              <a:rPr lang="en-US" sz="2800" i="1" smtClean="0">
                <a:solidFill>
                  <a:schemeClr val="accent1">
                    <a:satMod val="150000"/>
                  </a:schemeClr>
                </a:solidFill>
                <a:ea typeface="+mj-ea"/>
                <a:cs typeface="+mj-cs"/>
              </a:rPr>
              <a:t>Critical Regions</a:t>
            </a:r>
          </a:p>
        </p:txBody>
      </p:sp>
      <p:pic>
        <p:nvPicPr>
          <p:cNvPr id="19459" name="Picture 3" descr="pvalu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362200"/>
            <a:ext cx="45243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1"/>
          <p:cNvSpPr>
            <a:spLocks noChangeArrowheads="1"/>
          </p:cNvSpPr>
          <p:nvPr/>
        </p:nvSpPr>
        <p:spPr bwMode="auto">
          <a:xfrm>
            <a:off x="7938" y="3417888"/>
            <a:ext cx="4138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Step 1: form your hypothesis</a:t>
            </a:r>
          </a:p>
          <a:p>
            <a:r>
              <a:rPr lang="en-US"/>
              <a:t>Step 2: calculate your t-statistic</a:t>
            </a:r>
          </a:p>
          <a:p>
            <a:r>
              <a:rPr lang="en-US"/>
              <a:t>Step 3: plot your t-value on the appropriate curve to get the p-value.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7B9899"/>
                </a:solidFill>
                <a:ea typeface="+mj-ea"/>
                <a:cs typeface="+mj-cs"/>
              </a:rPr>
              <a:t>The independent sample t-test</a:t>
            </a:r>
          </a:p>
        </p:txBody>
      </p:sp>
      <p:sp>
        <p:nvSpPr>
          <p:cNvPr id="21507" name="Rectangle 3"/>
          <p:cNvSpPr>
            <a:spLocks noGrp="1" noChangeArrowheads="1"/>
          </p:cNvSpPr>
          <p:nvPr>
            <p:ph idx="1"/>
          </p:nvPr>
        </p:nvSpPr>
        <p:spPr>
          <a:xfrm>
            <a:off x="4191000" y="1752600"/>
            <a:ext cx="4800600" cy="2743200"/>
          </a:xfrm>
        </p:spPr>
        <p:txBody>
          <a:bodyPr/>
          <a:lstStyle/>
          <a:p>
            <a:pPr lvl="1" eaLnBrk="1" hangingPunct="1"/>
            <a:r>
              <a:rPr lang="en-US" sz="1600">
                <a:latin typeface="Corbel" charset="0"/>
                <a:ea typeface="MS PGothic" charset="0"/>
              </a:rPr>
              <a:t>Where: </a:t>
            </a:r>
            <a:br>
              <a:rPr lang="en-US" sz="1600">
                <a:latin typeface="Corbel" charset="0"/>
                <a:ea typeface="MS PGothic" charset="0"/>
              </a:rPr>
            </a:br>
            <a:r>
              <a:rPr lang="en-US" sz="1600">
                <a:latin typeface="Corbel" charset="0"/>
                <a:ea typeface="MS PGothic" charset="0"/>
              </a:rPr>
              <a:t>	M 	= mean of one group</a:t>
            </a:r>
            <a:br>
              <a:rPr lang="en-US" sz="1600">
                <a:latin typeface="Corbel" charset="0"/>
                <a:ea typeface="MS PGothic" charset="0"/>
              </a:rPr>
            </a:br>
            <a:r>
              <a:rPr lang="en-US" sz="1600">
                <a:latin typeface="Corbel" charset="0"/>
                <a:ea typeface="MS PGothic" charset="0"/>
              </a:rPr>
              <a:t>	S</a:t>
            </a:r>
            <a:r>
              <a:rPr lang="en-US" sz="1600" baseline="-25000">
                <a:latin typeface="Corbel" charset="0"/>
                <a:ea typeface="MS PGothic" charset="0"/>
              </a:rPr>
              <a:t>DM</a:t>
            </a:r>
            <a:r>
              <a:rPr lang="en-US" sz="1600">
                <a:latin typeface="Corbel" charset="0"/>
                <a:ea typeface="MS PGothic" charset="0"/>
              </a:rPr>
              <a:t> 	= Standard error of the 			   difference between means</a:t>
            </a:r>
            <a:br>
              <a:rPr lang="en-US" sz="1600">
                <a:latin typeface="Corbel" charset="0"/>
                <a:ea typeface="MS PGothic" charset="0"/>
              </a:rPr>
            </a:br>
            <a:r>
              <a:rPr lang="en-US" sz="1600">
                <a:latin typeface="Corbel" charset="0"/>
                <a:ea typeface="MS PGothic" charset="0"/>
              </a:rPr>
              <a:t>	N 	= number of subjects in group</a:t>
            </a:r>
            <a:br>
              <a:rPr lang="en-US" sz="1600">
                <a:latin typeface="Corbel" charset="0"/>
                <a:ea typeface="MS PGothic" charset="0"/>
              </a:rPr>
            </a:br>
            <a:r>
              <a:rPr lang="en-US" sz="1600">
                <a:latin typeface="Corbel" charset="0"/>
                <a:ea typeface="MS PGothic" charset="0"/>
              </a:rPr>
              <a:t>	s 	= Standard Deviation of group</a:t>
            </a:r>
            <a:br>
              <a:rPr lang="en-US" sz="1600">
                <a:latin typeface="Corbel" charset="0"/>
                <a:ea typeface="MS PGothic" charset="0"/>
              </a:rPr>
            </a:br>
            <a:r>
              <a:rPr lang="en-US" sz="1600">
                <a:latin typeface="Corbel" charset="0"/>
                <a:ea typeface="MS PGothic" charset="0"/>
              </a:rPr>
              <a:t>	df 	= degrees of freedom </a:t>
            </a:r>
          </a:p>
        </p:txBody>
      </p:sp>
      <p:pic>
        <p:nvPicPr>
          <p:cNvPr id="21508" name="Picture 4" descr="Formula_ttestindepend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4267200"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5"/>
          <p:cNvSpPr txBox="1">
            <a:spLocks noChangeArrowheads="1"/>
          </p:cNvSpPr>
          <p:nvPr/>
        </p:nvSpPr>
        <p:spPr bwMode="auto">
          <a:xfrm>
            <a:off x="1143000" y="5181600"/>
            <a:ext cx="7239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spcBef>
                <a:spcPct val="50000"/>
              </a:spcBef>
            </a:pPr>
            <a:r>
              <a:rPr lang="en-US"/>
              <a:t>Essentially, the t-value is the difference between group means (mean difference), divided by the variability of the two groups (standard error of difference).</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3203</TotalTime>
  <Words>3063</Words>
  <Application>Microsoft Macintosh PowerPoint</Application>
  <PresentationFormat>On-screen Show (4:3)</PresentationFormat>
  <Paragraphs>391</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Looking at differences: parametric and non-parametric tests</vt:lpstr>
      <vt:lpstr>Comparing mean difference while accounting for variability in samples</vt:lpstr>
      <vt:lpstr>Why can’t we use a z-test</vt:lpstr>
      <vt:lpstr>t distribution</vt:lpstr>
      <vt:lpstr>Why use the t distribution (and the t-test) instead of the z-test?</vt:lpstr>
      <vt:lpstr>Z-distribution versus t-distribution</vt:lpstr>
      <vt:lpstr>t-test Null and Alternative Hypotheses</vt:lpstr>
      <vt:lpstr>One and Two-Tailed Tests: Defining Critical Regions</vt:lpstr>
      <vt:lpstr>The independent sample t-test</vt:lpstr>
      <vt:lpstr>Degrees of freedom</vt:lpstr>
      <vt:lpstr>Assumptions Underlying the Independent Sample t-test</vt:lpstr>
      <vt:lpstr>What if the Variances are not equal?</vt:lpstr>
      <vt:lpstr>Conducting an independent sample t-test</vt:lpstr>
      <vt:lpstr>Interpretation: Levene’s test for homogeneity of variance</vt:lpstr>
      <vt:lpstr>Interpretation: two-tailed t-test</vt:lpstr>
      <vt:lpstr>Calculating Effect Size</vt:lpstr>
      <vt:lpstr>PowerPoint Presentation</vt:lpstr>
      <vt:lpstr>Effect size correlation, r</vt:lpstr>
      <vt:lpstr>Effect Size Example</vt:lpstr>
      <vt:lpstr>Another example: Interpretation of Effect Size </vt:lpstr>
      <vt:lpstr>The dependent t-test</vt:lpstr>
      <vt:lpstr>Equation for dependent t-test</vt:lpstr>
      <vt:lpstr>Assumptions for the dependent t-test </vt:lpstr>
      <vt:lpstr>Example:</vt:lpstr>
      <vt:lpstr>Effect size for dependent t-test</vt:lpstr>
      <vt:lpstr>Non-parametric tests</vt:lpstr>
      <vt:lpstr>What do non-parametric tests actually do? </vt:lpstr>
      <vt:lpstr>Parametric and non-parametric tests for comparing only two groups</vt:lpstr>
      <vt:lpstr>Comparing two independent conditions: Wilcoxon rank-sum test</vt:lpstr>
      <vt:lpstr>Calculating the Wilcoxon rank-sum test</vt:lpstr>
      <vt:lpstr>Interpretation of Wilcoxon rank-sum test</vt:lpstr>
      <vt:lpstr>Interpretation of Wilcoxon rank-sum test: </vt:lpstr>
      <vt:lpstr>Effect size for Wilcoxon rank-sum test</vt:lpstr>
      <vt:lpstr>Comparing two related conditions: Wilcoxon signed-rank test</vt:lpstr>
      <vt:lpstr>Calculating the Wilcoxon signed-rank test</vt:lpstr>
      <vt:lpstr>Effect size for Wilcoxon signed-rank test</vt:lpstr>
      <vt:lpstr>In Sum…</vt:lpstr>
    </vt:vector>
  </TitlesOfParts>
  <Company>School of Information Management and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Coye Cheshire</dc:creator>
  <cp:lastModifiedBy>Paul Laskowski</cp:lastModifiedBy>
  <cp:revision>161</cp:revision>
  <dcterms:created xsi:type="dcterms:W3CDTF">2007-04-02T01:06:49Z</dcterms:created>
  <dcterms:modified xsi:type="dcterms:W3CDTF">2013-11-07T18:34:02Z</dcterms:modified>
</cp:coreProperties>
</file>