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embeddings/oleObject6.bin" ContentType="application/vnd.openxmlformats-officedocument.oleObject"/>
  <Override PartName="/ppt/notesSlides/notesSlide17.xml" ContentType="application/vnd.openxmlformats-officedocument.presentationml.notesSlide+xml"/>
  <Override PartName="/ppt/embeddings/oleObject7.bin" ContentType="application/vnd.openxmlformats-officedocument.oleObject"/>
  <Override PartName="/ppt/notesSlides/notesSlide18.xml" ContentType="application/vnd.openxmlformats-officedocument.presentationml.notesSlide+xml"/>
  <Override PartName="/ppt/embeddings/oleObject8.bin" ContentType="application/vnd.openxmlformats-officedocument.oleObject"/>
  <Override PartName="/ppt/notesSlides/notesSlide19.xml" ContentType="application/vnd.openxmlformats-officedocument.presentationml.notesSlide+xml"/>
  <Override PartName="/ppt/embeddings/oleObject9.bin" ContentType="application/vnd.openxmlformats-officedocument.oleObject"/>
  <Override PartName="/ppt/notesSlides/notesSlide20.xml" ContentType="application/vnd.openxmlformats-officedocument.presentationml.notesSlide+xml"/>
  <Override PartName="/ppt/embeddings/oleObject10.bin" ContentType="application/vnd.openxmlformats-officedocument.oleObject"/>
  <Override PartName="/ppt/notesSlides/notesSlide21.xml" ContentType="application/vnd.openxmlformats-officedocument.presentationml.notesSlide+xml"/>
  <Override PartName="/ppt/embeddings/oleObject11.bin" ContentType="application/vnd.openxmlformats-officedocument.oleObject"/>
  <Override PartName="/ppt/notesSlides/notesSlide22.xml" ContentType="application/vnd.openxmlformats-officedocument.presentationml.notesSlide+xml"/>
  <Override PartName="/ppt/embeddings/oleObject12.bin" ContentType="application/vnd.openxmlformats-officedocument.oleObject"/>
  <Override PartName="/ppt/notesSlides/notesSlide23.xml" ContentType="application/vnd.openxmlformats-officedocument.presentationml.notesSlide+xml"/>
  <Override PartName="/ppt/embeddings/oleObject13.bin" ContentType="application/vnd.openxmlformats-officedocument.oleObject"/>
  <Override PartName="/ppt/notesSlides/notesSlide24.xml" ContentType="application/vnd.openxmlformats-officedocument.presentationml.notesSlide+xml"/>
  <Override PartName="/ppt/embeddings/oleObject14.bin" ContentType="application/vnd.openxmlformats-officedocument.oleObject"/>
  <Override PartName="/ppt/notesSlides/notesSlide25.xml" ContentType="application/vnd.openxmlformats-officedocument.presentationml.notesSlide+xml"/>
  <Override PartName="/ppt/embeddings/oleObject15.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9" r:id="rId1"/>
  </p:sldMasterIdLst>
  <p:notesMasterIdLst>
    <p:notesMasterId r:id="rId49"/>
  </p:notesMasterIdLst>
  <p:sldIdLst>
    <p:sldId id="256" r:id="rId2"/>
    <p:sldId id="309" r:id="rId3"/>
    <p:sldId id="354" r:id="rId4"/>
    <p:sldId id="355" r:id="rId5"/>
    <p:sldId id="357" r:id="rId6"/>
    <p:sldId id="310" r:id="rId7"/>
    <p:sldId id="323" r:id="rId8"/>
    <p:sldId id="290" r:id="rId9"/>
    <p:sldId id="311" r:id="rId10"/>
    <p:sldId id="291" r:id="rId11"/>
    <p:sldId id="293" r:id="rId12"/>
    <p:sldId id="289" r:id="rId13"/>
    <p:sldId id="353" r:id="rId14"/>
    <p:sldId id="294" r:id="rId15"/>
    <p:sldId id="295" r:id="rId16"/>
    <p:sldId id="296" r:id="rId17"/>
    <p:sldId id="297" r:id="rId18"/>
    <p:sldId id="308" r:id="rId19"/>
    <p:sldId id="298" r:id="rId20"/>
    <p:sldId id="299" r:id="rId21"/>
    <p:sldId id="300" r:id="rId22"/>
    <p:sldId id="301" r:id="rId23"/>
    <p:sldId id="303" r:id="rId24"/>
    <p:sldId id="306" r:id="rId25"/>
    <p:sldId id="307" r:id="rId26"/>
    <p:sldId id="313" r:id="rId27"/>
    <p:sldId id="314" r:id="rId28"/>
    <p:sldId id="358" r:id="rId29"/>
    <p:sldId id="364" r:id="rId30"/>
    <p:sldId id="365" r:id="rId31"/>
    <p:sldId id="359" r:id="rId32"/>
    <p:sldId id="360" r:id="rId33"/>
    <p:sldId id="361" r:id="rId34"/>
    <p:sldId id="362" r:id="rId35"/>
    <p:sldId id="332" r:id="rId36"/>
    <p:sldId id="343" r:id="rId37"/>
    <p:sldId id="337" r:id="rId38"/>
    <p:sldId id="338" r:id="rId39"/>
    <p:sldId id="344" r:id="rId40"/>
    <p:sldId id="366" r:id="rId41"/>
    <p:sldId id="342" r:id="rId42"/>
    <p:sldId id="339" r:id="rId43"/>
    <p:sldId id="340" r:id="rId44"/>
    <p:sldId id="341" r:id="rId45"/>
    <p:sldId id="368" r:id="rId46"/>
    <p:sldId id="346" r:id="rId47"/>
    <p:sldId id="349"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20" autoAdjust="0"/>
  </p:normalViewPr>
  <p:slideViewPr>
    <p:cSldViewPr>
      <p:cViewPr varScale="1">
        <p:scale>
          <a:sx n="61" d="100"/>
          <a:sy n="61" d="100"/>
        </p:scale>
        <p:origin x="-1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C0FD1FC-0D66-F44D-BFB1-CC6F9E105986}" type="slidenum">
              <a:rPr lang="en-US"/>
              <a:pPr/>
              <a:t>‹#›</a:t>
            </a:fld>
            <a:endParaRPr lang="en-US"/>
          </a:p>
        </p:txBody>
      </p:sp>
    </p:spTree>
    <p:extLst>
      <p:ext uri="{BB962C8B-B14F-4D97-AF65-F5344CB8AC3E}">
        <p14:creationId xmlns:p14="http://schemas.microsoft.com/office/powerpoint/2010/main" val="1965866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DA23F68A-D332-E342-AA28-3C0AFA6E833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8B065425-AAF9-E547-9C5E-3ECB93E99215}"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B4ECBA2C-062F-FA4A-86E3-70273058769A}"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1F3DE400-0B85-5641-83E0-098248A75498}"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EF293C19-3D27-634A-AF49-8D3CAC858841}"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A70BD616-EC35-2D48-9791-5DE79D9527E6}"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D4473C91-44F0-D34F-B35A-98BDFE258288}"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3234D253-8D48-BA45-9AB8-72DEFFB3792A}"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3CA44E61-E607-3E4B-844A-101E288439B4}"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B741E423-1B82-D14C-B3C5-C2EC256B79DC}"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2E5EA513-657F-AD49-8F7F-F178649707DD}"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Highly correlated variables help us predict what one variable will be based on the other, but this ability has nothing to do with establishing which one causes the other (if at all).</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369AE7D-C550-3547-9B64-AA185E450C34}"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82AE3439-A044-FC46-B5DB-53F58FCCFB2D}"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724AD906-7FD8-2A42-A6DC-A784B4BCC39C}"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FFC8460A-ACAE-0640-9CB7-3DC3AB416981}"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15FF5A51-B500-9C41-95AC-A35F38274895}"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C6A1871E-F4F5-1047-8D0B-8AD574A146F0}"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ecological correlation overstate the association because they eliminate the variance in the units of analysis (eg., the classroom). </a:t>
            </a:r>
          </a:p>
          <a:p>
            <a:endParaRPr lang="en-US">
              <a:ea typeface="MS PGothic" charset="0"/>
            </a:endParaRPr>
          </a:p>
          <a:p>
            <a:r>
              <a:rPr lang="en-US">
                <a:ea typeface="MS PGothic" charset="0"/>
              </a:rPr>
              <a:t>Thus, the correlation looks stronger simply because we have averaged groups of responses that now appear to be less varied (but in fact the raw data is varied).</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068D8846-ADB8-BF4D-84A5-3C0B8B65D870}"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Chi-square is just a numeric way to indicate the difference between observed and expected frequencies. Large values = big differences between observed and expected.</a:t>
            </a:r>
          </a:p>
          <a:p>
            <a:r>
              <a:rPr lang="en-US">
                <a:ea typeface="MS PGothic" charset="0"/>
              </a:rPr>
              <a:t>This can be done for something like dice (is it a fair die?): roll it many times, for each roll square diff between expected and observed, divide by expected. </a:t>
            </a:r>
          </a:p>
          <a:p>
            <a:endParaRPr lang="en-US">
              <a:ea typeface="MS PGothic" charset="0"/>
            </a:endParaRPr>
          </a:p>
          <a:p>
            <a:r>
              <a:rPr lang="en-US">
                <a:ea typeface="MS PGothic" charset="0"/>
              </a:rPr>
              <a:t>Big values = observed is very different from expected values.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48E5F2DF-B4D0-234A-B800-F3971DB3E6C4}" type="slidenum">
              <a:rPr lang="en-US"/>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Each cell has its own chi-square value, telling you how different the expected is from observed. We add them up to get an overall chi-square test for the table.</a:t>
            </a:r>
          </a:p>
          <a:p>
            <a:endParaRPr lang="en-US">
              <a:ea typeface="MS PGothic"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090B5F44-B0D3-EA49-9209-68CB8754EC8A}" type="slidenum">
              <a:rPr lang="en-US"/>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So, what is the alternative hypothesis?</a:t>
            </a:r>
          </a:p>
          <a:p>
            <a:r>
              <a:rPr lang="en-US">
                <a:ea typeface="MS PGothic" charset="0"/>
              </a:rPr>
              <a:t>Note that there is no direction here– even though it is a one-tailed test, we are only testing on one end of the curve.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E5FA42E6-A135-FA4E-ACE2-F95B479A25A4}" type="slidenum">
              <a:rPr lang="en-US"/>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logic of why we must use this curve is related to how we calculate the statistic. In essence, if the calculation is based on summing and squaring several normally distributed independent variables, we should know what the curve looks like when we do just that…</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64AB5DD0-0A6B-0640-A0C4-C02AD4FB9A65}" type="slidenum">
              <a:rPr lang="en-US"/>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Spurious relationships…home power consumption causes ice cream sales to go up….</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FB7C1782-21DE-A44E-A5C4-4C9805B276F9}" type="slidenum">
              <a:rPr lang="en-US">
                <a:cs typeface="Arial" charset="0"/>
              </a: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Reciprocal causation is not especially common, but it shows up when time order issue (earlier slide) is not clear. For example, effect of Government foreign policy (X) on Government popularity (Y). It is entirely reasonable to believe that X</a:t>
            </a:r>
            <a:r>
              <a:rPr lang="en-US" dirty="0">
                <a:ea typeface="MS PGothic" charset="0"/>
                <a:sym typeface="Wingdings" charset="0"/>
              </a:rPr>
              <a:t></a:t>
            </a:r>
            <a:r>
              <a:rPr lang="en-US" dirty="0">
                <a:ea typeface="MS PGothic" charset="0"/>
              </a:rPr>
              <a:t>Y as well as Y</a:t>
            </a:r>
            <a:r>
              <a:rPr lang="en-US" dirty="0">
                <a:ea typeface="MS PGothic" charset="0"/>
                <a:sym typeface="Wingdings" charset="0"/>
              </a:rPr>
              <a:t>X.</a:t>
            </a:r>
            <a:endParaRPr lang="en-US" dirty="0">
              <a:ea typeface="MS PGothic"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ED265E45-9B19-3C45-A8A7-A4FC2193AF92}" type="slidenum">
              <a:rPr lang="en-US">
                <a:cs typeface="Arial" charset="0"/>
              </a: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ln/>
        </p:spPr>
        <p:txBody>
          <a:bodyPr/>
          <a:lstStyle/>
          <a:p>
            <a:pPr>
              <a:defRPr/>
            </a:pPr>
            <a:r>
              <a:rPr lang="en-US" dirty="0" smtClean="0">
                <a:ea typeface="+mn-ea"/>
                <a:cs typeface="+mn-cs"/>
              </a:rPr>
              <a:t>Three ways to summarize this data:  </a:t>
            </a:r>
          </a:p>
          <a:p>
            <a:pPr marL="228600" indent="-228600">
              <a:buFontTx/>
              <a:buAutoNum type="arabicParenR"/>
              <a:defRPr/>
            </a:pPr>
            <a:r>
              <a:rPr lang="en-US" dirty="0" smtClean="0">
                <a:ea typeface="+mn-ea"/>
                <a:cs typeface="+mn-cs"/>
              </a:rPr>
              <a:t>point of averages</a:t>
            </a:r>
          </a:p>
          <a:p>
            <a:pPr marL="228600" indent="-228600">
              <a:buFontTx/>
              <a:buAutoNum type="arabicParenR"/>
              <a:defRPr/>
            </a:pPr>
            <a:r>
              <a:rPr lang="en-US" dirty="0" smtClean="0">
                <a:ea typeface="+mn-ea"/>
                <a:cs typeface="+mn-cs"/>
              </a:rPr>
              <a:t>Horizontal SD</a:t>
            </a:r>
          </a:p>
          <a:p>
            <a:pPr marL="228600" indent="-228600">
              <a:buFontTx/>
              <a:buAutoNum type="arabicParenR"/>
              <a:defRPr/>
            </a:pPr>
            <a:r>
              <a:rPr lang="en-US" dirty="0" smtClean="0">
                <a:ea typeface="+mn-ea"/>
                <a:cs typeface="+mn-cs"/>
              </a:rPr>
              <a:t>Vertical SD</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752E714B-A5C0-4F4D-9687-108FEEDFE77C}"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z-score is important for thinking about individual scores on any distribution. Observed value minus mean, over standard deviation.</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BE699466-FA2A-654A-9EE2-0FC35AD4DD03}"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AEBB31A0-95DB-984A-8686-6A825BB3C471}"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p:spPr>
        <p:txBody>
          <a:bodyPr/>
          <a:lstStyle/>
          <a:p>
            <a:pPr>
              <a:defRPr/>
            </a:pPr>
            <a:r>
              <a:rPr lang="en-US" dirty="0" smtClean="0">
                <a:ea typeface="+mn-ea"/>
                <a:cs typeface="+mn-cs"/>
              </a:rPr>
              <a:t>Thus, the correlation coefficient is not affected by:</a:t>
            </a:r>
          </a:p>
          <a:p>
            <a:pPr marL="228600" indent="-228600">
              <a:buFontTx/>
              <a:buAutoNum type="arabicParenR"/>
              <a:defRPr/>
            </a:pPr>
            <a:r>
              <a:rPr lang="en-US" dirty="0" smtClean="0">
                <a:ea typeface="+mn-ea"/>
                <a:cs typeface="+mn-cs"/>
              </a:rPr>
              <a:t>Change in scale </a:t>
            </a:r>
          </a:p>
          <a:p>
            <a:pPr marL="228600" indent="-228600">
              <a:buFontTx/>
              <a:buAutoNum type="arabicParenR"/>
              <a:defRPr/>
            </a:pPr>
            <a:r>
              <a:rPr lang="en-US" dirty="0" smtClean="0">
                <a:ea typeface="+mn-ea"/>
                <a:cs typeface="+mn-cs"/>
              </a:rPr>
              <a:t>Interchanging variables</a:t>
            </a:r>
          </a:p>
          <a:p>
            <a:pPr marL="228600" indent="-228600">
              <a:buFontTx/>
              <a:buAutoNum type="arabicParenR"/>
              <a:defRPr/>
            </a:pPr>
            <a:r>
              <a:rPr lang="en-US" dirty="0" smtClean="0">
                <a:ea typeface="+mn-ea"/>
                <a:cs typeface="+mn-cs"/>
              </a:rPr>
              <a:t>Adding the same number to one of the variables</a:t>
            </a:r>
          </a:p>
          <a:p>
            <a:pPr marL="228600" indent="-228600">
              <a:buFontTx/>
              <a:buAutoNum type="arabicParenR"/>
              <a:defRPr/>
            </a:pPr>
            <a:r>
              <a:rPr lang="en-US" dirty="0" smtClean="0">
                <a:ea typeface="+mn-ea"/>
                <a:cs typeface="+mn-cs"/>
              </a:rPr>
              <a:t>Multiplying all values of one variable by a positive number</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0C5051F8-529E-154F-BD6A-FF20B53E3EA2}"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014CEAFA-2CE5-014B-9C6E-210D2D493128}"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Info 271B</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30F253D0-3D24-7D49-B97F-298D5DC1CFB4}" type="slidenum">
              <a:rPr lang="en-US"/>
              <a:pPr/>
              <a:t>‹#›</a:t>
            </a:fld>
            <a:endParaRPr lang="en-US"/>
          </a:p>
        </p:txBody>
      </p:sp>
    </p:spTree>
    <p:extLst>
      <p:ext uri="{BB962C8B-B14F-4D97-AF65-F5344CB8AC3E}">
        <p14:creationId xmlns:p14="http://schemas.microsoft.com/office/powerpoint/2010/main" val="12601888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Info 271B</a:t>
            </a:r>
          </a:p>
        </p:txBody>
      </p:sp>
      <p:sp>
        <p:nvSpPr>
          <p:cNvPr id="6" name="Slide Number Placeholder 5"/>
          <p:cNvSpPr>
            <a:spLocks noGrp="1"/>
          </p:cNvSpPr>
          <p:nvPr>
            <p:ph type="sldNum" sz="quarter" idx="12"/>
          </p:nvPr>
        </p:nvSpPr>
        <p:spPr/>
        <p:txBody>
          <a:bodyPr/>
          <a:lstStyle>
            <a:lvl1pPr>
              <a:defRPr/>
            </a:lvl1pPr>
          </a:lstStyle>
          <a:p>
            <a:fld id="{C83644ED-141D-774F-A5E2-CBD159284756}" type="slidenum">
              <a:rPr lang="en-US"/>
              <a:pPr/>
              <a:t>‹#›</a:t>
            </a:fld>
            <a:endParaRPr lang="en-US"/>
          </a:p>
        </p:txBody>
      </p:sp>
    </p:spTree>
    <p:extLst>
      <p:ext uri="{BB962C8B-B14F-4D97-AF65-F5344CB8AC3E}">
        <p14:creationId xmlns:p14="http://schemas.microsoft.com/office/powerpoint/2010/main" val="121356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63500" dist="10160" dir="108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a:t>Info 271B</a:t>
            </a:r>
          </a:p>
        </p:txBody>
      </p:sp>
      <p:sp>
        <p:nvSpPr>
          <p:cNvPr id="8" name="Slide Number Placeholder 5"/>
          <p:cNvSpPr>
            <a:spLocks noGrp="1"/>
          </p:cNvSpPr>
          <p:nvPr>
            <p:ph type="sldNum" sz="quarter" idx="12"/>
          </p:nvPr>
        </p:nvSpPr>
        <p:spPr/>
        <p:txBody>
          <a:bodyPr/>
          <a:lstStyle>
            <a:lvl1pPr>
              <a:defRPr/>
            </a:lvl1pPr>
          </a:lstStyle>
          <a:p>
            <a:fld id="{151C2B8F-F897-234E-87BD-706F578DC074}" type="slidenum">
              <a:rPr lang="en-US"/>
              <a:pPr/>
              <a:t>‹#›</a:t>
            </a:fld>
            <a:endParaRPr lang="en-US"/>
          </a:p>
        </p:txBody>
      </p:sp>
    </p:spTree>
    <p:extLst>
      <p:ext uri="{BB962C8B-B14F-4D97-AF65-F5344CB8AC3E}">
        <p14:creationId xmlns:p14="http://schemas.microsoft.com/office/powerpoint/2010/main" val="374434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9F354D98-6D19-1847-98F6-02EDDEFB1AD3}"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pPr>
              <a:defRPr/>
            </a:pPr>
            <a:r>
              <a:rPr lang="en-US"/>
              <a:t>Info 271B</a:t>
            </a:r>
          </a:p>
        </p:txBody>
      </p:sp>
    </p:spTree>
    <p:extLst>
      <p:ext uri="{BB962C8B-B14F-4D97-AF65-F5344CB8AC3E}">
        <p14:creationId xmlns:p14="http://schemas.microsoft.com/office/powerpoint/2010/main" val="395922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Info 271B</a:t>
            </a:r>
          </a:p>
        </p:txBody>
      </p:sp>
      <p:sp>
        <p:nvSpPr>
          <p:cNvPr id="6" name="Slide Number Placeholder 5"/>
          <p:cNvSpPr>
            <a:spLocks noGrp="1"/>
          </p:cNvSpPr>
          <p:nvPr>
            <p:ph type="sldNum" sz="quarter" idx="12"/>
          </p:nvPr>
        </p:nvSpPr>
        <p:spPr/>
        <p:txBody>
          <a:bodyPr/>
          <a:lstStyle>
            <a:lvl1pPr>
              <a:defRPr/>
            </a:lvl1pPr>
          </a:lstStyle>
          <a:p>
            <a:fld id="{3644F8A3-F9AE-8C40-921A-CE5A02C4A521}" type="slidenum">
              <a:rPr lang="en-US"/>
              <a:pPr/>
              <a:t>‹#›</a:t>
            </a:fld>
            <a:endParaRPr lang="en-US"/>
          </a:p>
        </p:txBody>
      </p:sp>
    </p:spTree>
    <p:extLst>
      <p:ext uri="{BB962C8B-B14F-4D97-AF65-F5344CB8AC3E}">
        <p14:creationId xmlns:p14="http://schemas.microsoft.com/office/powerpoint/2010/main" val="42719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Info 271B</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3169BC49-4164-3D47-8630-AEF3CB65EB7F}" type="slidenum">
              <a:rPr lang="en-US"/>
              <a:pPr/>
              <a:t>‹#›</a:t>
            </a:fld>
            <a:endParaRPr lang="en-US"/>
          </a:p>
        </p:txBody>
      </p:sp>
    </p:spTree>
    <p:extLst>
      <p:ext uri="{BB962C8B-B14F-4D97-AF65-F5344CB8AC3E}">
        <p14:creationId xmlns:p14="http://schemas.microsoft.com/office/powerpoint/2010/main" val="27547125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Info 271B</a:t>
            </a:r>
          </a:p>
        </p:txBody>
      </p:sp>
      <p:sp>
        <p:nvSpPr>
          <p:cNvPr id="7" name="Slide Number Placeholder 5"/>
          <p:cNvSpPr>
            <a:spLocks noGrp="1"/>
          </p:cNvSpPr>
          <p:nvPr>
            <p:ph type="sldNum" sz="quarter" idx="12"/>
          </p:nvPr>
        </p:nvSpPr>
        <p:spPr/>
        <p:txBody>
          <a:bodyPr/>
          <a:lstStyle>
            <a:lvl1pPr>
              <a:defRPr/>
            </a:lvl1pPr>
          </a:lstStyle>
          <a:p>
            <a:fld id="{CE0B2C3C-0311-484F-8AEC-8782C44902B5}" type="slidenum">
              <a:rPr lang="en-US"/>
              <a:pPr/>
              <a:t>‹#›</a:t>
            </a:fld>
            <a:endParaRPr lang="en-US"/>
          </a:p>
        </p:txBody>
      </p:sp>
    </p:spTree>
    <p:extLst>
      <p:ext uri="{BB962C8B-B14F-4D97-AF65-F5344CB8AC3E}">
        <p14:creationId xmlns:p14="http://schemas.microsoft.com/office/powerpoint/2010/main" val="361132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Info 271B</a:t>
            </a:r>
          </a:p>
        </p:txBody>
      </p:sp>
      <p:sp>
        <p:nvSpPr>
          <p:cNvPr id="9" name="Slide Number Placeholder 5"/>
          <p:cNvSpPr>
            <a:spLocks noGrp="1"/>
          </p:cNvSpPr>
          <p:nvPr>
            <p:ph type="sldNum" sz="quarter" idx="12"/>
          </p:nvPr>
        </p:nvSpPr>
        <p:spPr/>
        <p:txBody>
          <a:bodyPr/>
          <a:lstStyle>
            <a:lvl1pPr>
              <a:defRPr/>
            </a:lvl1pPr>
          </a:lstStyle>
          <a:p>
            <a:fld id="{7DF087A1-88F8-0F43-B050-584225A28E89}" type="slidenum">
              <a:rPr lang="en-US"/>
              <a:pPr/>
              <a:t>‹#›</a:t>
            </a:fld>
            <a:endParaRPr lang="en-US"/>
          </a:p>
        </p:txBody>
      </p:sp>
    </p:spTree>
    <p:extLst>
      <p:ext uri="{BB962C8B-B14F-4D97-AF65-F5344CB8AC3E}">
        <p14:creationId xmlns:p14="http://schemas.microsoft.com/office/powerpoint/2010/main" val="322843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Info 271B</a:t>
            </a:r>
          </a:p>
        </p:txBody>
      </p:sp>
      <p:sp>
        <p:nvSpPr>
          <p:cNvPr id="5" name="Slide Number Placeholder 5"/>
          <p:cNvSpPr>
            <a:spLocks noGrp="1"/>
          </p:cNvSpPr>
          <p:nvPr>
            <p:ph type="sldNum" sz="quarter" idx="12"/>
          </p:nvPr>
        </p:nvSpPr>
        <p:spPr/>
        <p:txBody>
          <a:bodyPr/>
          <a:lstStyle>
            <a:lvl1pPr>
              <a:defRPr/>
            </a:lvl1pPr>
          </a:lstStyle>
          <a:p>
            <a:fld id="{B33A09C9-380B-114E-AFF4-B57B80061533}" type="slidenum">
              <a:rPr lang="en-US"/>
              <a:pPr/>
              <a:t>‹#›</a:t>
            </a:fld>
            <a:endParaRPr lang="en-US"/>
          </a:p>
        </p:txBody>
      </p:sp>
    </p:spTree>
    <p:extLst>
      <p:ext uri="{BB962C8B-B14F-4D97-AF65-F5344CB8AC3E}">
        <p14:creationId xmlns:p14="http://schemas.microsoft.com/office/powerpoint/2010/main" val="197917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Info 271B</a:t>
            </a:r>
          </a:p>
        </p:txBody>
      </p:sp>
      <p:sp>
        <p:nvSpPr>
          <p:cNvPr id="4" name="Slide Number Placeholder 3"/>
          <p:cNvSpPr>
            <a:spLocks noGrp="1"/>
          </p:cNvSpPr>
          <p:nvPr>
            <p:ph type="sldNum" sz="quarter" idx="12"/>
          </p:nvPr>
        </p:nvSpPr>
        <p:spPr/>
        <p:txBody>
          <a:bodyPr/>
          <a:lstStyle>
            <a:lvl1pPr>
              <a:defRPr/>
            </a:lvl1pPr>
          </a:lstStyle>
          <a:p>
            <a:fld id="{5E9497AE-7956-1649-A0C5-0D74D01ED905}" type="slidenum">
              <a:rPr lang="en-US"/>
              <a:pPr/>
              <a:t>‹#›</a:t>
            </a:fld>
            <a:endParaRPr lang="en-US"/>
          </a:p>
        </p:txBody>
      </p:sp>
    </p:spTree>
    <p:extLst>
      <p:ext uri="{BB962C8B-B14F-4D97-AF65-F5344CB8AC3E}">
        <p14:creationId xmlns:p14="http://schemas.microsoft.com/office/powerpoint/2010/main" val="78557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Info 271B</a:t>
            </a:r>
          </a:p>
        </p:txBody>
      </p:sp>
      <p:sp>
        <p:nvSpPr>
          <p:cNvPr id="9" name="Slide Number Placeholder 6"/>
          <p:cNvSpPr>
            <a:spLocks noGrp="1"/>
          </p:cNvSpPr>
          <p:nvPr>
            <p:ph type="sldNum" sz="quarter" idx="12"/>
          </p:nvPr>
        </p:nvSpPr>
        <p:spPr/>
        <p:txBody>
          <a:bodyPr/>
          <a:lstStyle>
            <a:lvl1pPr>
              <a:defRPr/>
            </a:lvl1pPr>
          </a:lstStyle>
          <a:p>
            <a:fld id="{94F92676-EE73-7147-8FF2-B7F956354CF7}" type="slidenum">
              <a:rPr lang="en-US"/>
              <a:pPr/>
              <a:t>‹#›</a:t>
            </a:fld>
            <a:endParaRPr lang="en-US"/>
          </a:p>
        </p:txBody>
      </p:sp>
    </p:spTree>
    <p:extLst>
      <p:ext uri="{BB962C8B-B14F-4D97-AF65-F5344CB8AC3E}">
        <p14:creationId xmlns:p14="http://schemas.microsoft.com/office/powerpoint/2010/main" val="232130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r>
              <a:rPr lang="en-US"/>
              <a:t>Info 271B</a:t>
            </a: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37B345DB-0C48-2445-AA60-B74FB86A1E01}" type="slidenum">
              <a:rPr lang="en-US"/>
              <a:pPr/>
              <a:t>‹#›</a:t>
            </a:fld>
            <a:endParaRPr lang="en-US"/>
          </a:p>
        </p:txBody>
      </p:sp>
    </p:spTree>
    <p:extLst>
      <p:ext uri="{BB962C8B-B14F-4D97-AF65-F5344CB8AC3E}">
        <p14:creationId xmlns:p14="http://schemas.microsoft.com/office/powerpoint/2010/main" val="31112393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ea typeface="+mn-ea"/>
                <a:cs typeface="+mn-cs"/>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ea typeface="+mn-ea"/>
                <a:cs typeface="+mn-cs"/>
              </a:defRPr>
            </a:lvl1pPr>
            <a:extLst/>
          </a:lstStyle>
          <a:p>
            <a:pPr>
              <a:defRPr/>
            </a:pPr>
            <a:r>
              <a:rPr lang="en-US"/>
              <a:t>Info 271B</a:t>
            </a: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fld id="{6C3A639C-04C1-0440-97F4-6E4204E62C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39" r:id="rId1"/>
    <p:sldLayoutId id="2147484234" r:id="rId2"/>
    <p:sldLayoutId id="2147484240" r:id="rId3"/>
    <p:sldLayoutId id="2147484235" r:id="rId4"/>
    <p:sldLayoutId id="2147484236" r:id="rId5"/>
    <p:sldLayoutId id="2147484237" r:id="rId6"/>
    <p:sldLayoutId id="2147484241" r:id="rId7"/>
    <p:sldLayoutId id="2147484242" r:id="rId8"/>
    <p:sldLayoutId id="2147484243" r:id="rId9"/>
    <p:sldLayoutId id="2147484238" r:id="rId10"/>
    <p:sldLayoutId id="2147484244" r:id="rId11"/>
    <p:sldLayoutId id="2147484245" r:id="rId12"/>
  </p:sldLayoutIdLst>
  <p:hf sldNum="0" hdr="0" ftr="0" dt="0"/>
  <p:txStyles>
    <p:titleStyle>
      <a:lvl1pPr algn="l" rtl="0" eaLnBrk="0" fontAlgn="base" hangingPunct="0">
        <a:spcBef>
          <a:spcPct val="0"/>
        </a:spcBef>
        <a:spcAft>
          <a:spcPct val="0"/>
        </a:spcAft>
        <a:defRPr sz="4500" b="1" kern="1200">
          <a:solidFill>
            <a:srgbClr val="FFC8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2pPr>
      <a:lvl3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3pPr>
      <a:lvl4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4pPr>
      <a:lvl5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MS PGothic" panose="020B0600070205080204" pitchFamily="34" charset="-128"/>
          <a:cs typeface="MS PGothic" charset="0"/>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MS PGothic" panose="020B0600070205080204" pitchFamily="34" charset="-128"/>
          <a:cs typeface="MS PGothic" charset="0"/>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S PGothic" panose="020B0600070205080204" pitchFamily="34" charset="-128"/>
          <a:cs typeface="MS PGothic" charset="0"/>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S PGothic" panose="020B0600070205080204" pitchFamily="34" charset="-128"/>
          <a:cs typeface="MS PGothic" charset="0"/>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MS PGothic" panose="020B0600070205080204" pitchFamily="34" charset="-128"/>
          <a:cs typeface="MS PGothic"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5.bin"/><Relationship Id="rId5" Type="http://schemas.openxmlformats.org/officeDocument/2006/relationships/image" Target="../media/image9.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10.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7.bin"/><Relationship Id="rId5"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8.bin"/><Relationship Id="rId5" Type="http://schemas.openxmlformats.org/officeDocument/2006/relationships/image" Target="../media/image12.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9.bin"/><Relationship Id="rId5" Type="http://schemas.openxmlformats.org/officeDocument/2006/relationships/image" Target="../media/image13.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0.bin"/><Relationship Id="rId5" Type="http://schemas.openxmlformats.org/officeDocument/2006/relationships/image" Target="../media/image12.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1.bin"/><Relationship Id="rId5" Type="http://schemas.openxmlformats.org/officeDocument/2006/relationships/image" Target="../media/image14.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2.bin"/><Relationship Id="rId5" Type="http://schemas.openxmlformats.org/officeDocument/2006/relationships/image" Target="../media/image12.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3.bin"/><Relationship Id="rId5" Type="http://schemas.openxmlformats.org/officeDocument/2006/relationships/image" Target="../media/image15.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4.bin"/><Relationship Id="rId5" Type="http://schemas.openxmlformats.org/officeDocument/2006/relationships/image" Target="../media/image16.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5.bin"/><Relationship Id="rId5" Type="http://schemas.openxmlformats.org/officeDocument/2006/relationships/image" Target="../media/image17.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hyperlink" Target="http://en.wikipedia.org/wiki/Image:Chi-square_distributionPDF.png"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Image:Chi-square_distributionPDF.png" TargetMode="External"/><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09600" y="533400"/>
            <a:ext cx="8077200" cy="1673352"/>
          </a:xfrm>
        </p:spPr>
        <p:txBody>
          <a:bodyPr>
            <a:normAutofit fontScale="90000"/>
          </a:bodyPr>
          <a:lstStyle/>
          <a:p>
            <a:pPr eaLnBrk="1" fontAlgn="auto" hangingPunct="1">
              <a:spcAft>
                <a:spcPts val="0"/>
              </a:spcAft>
              <a:defRPr/>
            </a:pPr>
            <a:r>
              <a:rPr lang="en-US" sz="4400" dirty="0" smtClean="0">
                <a:solidFill>
                  <a:schemeClr val="tx1"/>
                </a:solidFill>
                <a:ea typeface="+mj-ea"/>
                <a:cs typeface="+mj-cs"/>
              </a:rPr>
              <a:t>This Week:</a:t>
            </a:r>
            <a:r>
              <a:rPr lang="en-US" sz="4400" dirty="0" smtClean="0">
                <a:ea typeface="+mj-ea"/>
                <a:cs typeface="+mj-cs"/>
              </a:rPr>
              <a:t/>
            </a:r>
            <a:br>
              <a:rPr lang="en-US" sz="4400" dirty="0" smtClean="0">
                <a:ea typeface="+mj-ea"/>
                <a:cs typeface="+mj-cs"/>
              </a:rPr>
            </a:br>
            <a:r>
              <a:rPr lang="en-US" sz="4400" dirty="0">
                <a:ea typeface="+mj-ea"/>
                <a:cs typeface="+mj-cs"/>
              </a:rPr>
              <a:t/>
            </a:r>
            <a:br>
              <a:rPr lang="en-US" sz="4400" dirty="0">
                <a:ea typeface="+mj-ea"/>
                <a:cs typeface="+mj-cs"/>
              </a:rPr>
            </a:br>
            <a:r>
              <a:rPr lang="en-US" sz="4400" dirty="0" smtClean="0">
                <a:ea typeface="+mj-ea"/>
                <a:cs typeface="+mj-cs"/>
              </a:rPr>
              <a:t>Testing relationships between two metric variables: Correlation</a:t>
            </a:r>
            <a:r>
              <a:rPr lang="en-US" sz="4400" dirty="0">
                <a:ea typeface="+mj-ea"/>
                <a:cs typeface="+mj-cs"/>
              </a:rPr>
              <a:t/>
            </a:r>
            <a:br>
              <a:rPr lang="en-US" sz="4400" dirty="0">
                <a:ea typeface="+mj-ea"/>
                <a:cs typeface="+mj-cs"/>
              </a:rPr>
            </a:br>
            <a:r>
              <a:rPr lang="en-US" sz="4400" dirty="0" smtClean="0">
                <a:ea typeface="+mj-ea"/>
                <a:cs typeface="+mj-cs"/>
              </a:rPr>
              <a:t/>
            </a:r>
            <a:br>
              <a:rPr lang="en-US" sz="4400" dirty="0" smtClean="0">
                <a:ea typeface="+mj-ea"/>
                <a:cs typeface="+mj-cs"/>
              </a:rPr>
            </a:br>
            <a:r>
              <a:rPr lang="en-US" sz="4400" dirty="0" smtClean="0">
                <a:ea typeface="+mj-ea"/>
                <a:cs typeface="+mj-cs"/>
              </a:rPr>
              <a:t>Testing relationships between two nominal variables: Chi-Squared</a:t>
            </a:r>
            <a:r>
              <a:rPr lang="en-US" dirty="0" smtClean="0">
                <a:solidFill>
                  <a:schemeClr val="accent1">
                    <a:satMod val="150000"/>
                  </a:schemeClr>
                </a:solidFill>
                <a:ea typeface="+mj-ea"/>
                <a:cs typeface="+mj-cs"/>
              </a:rPr>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Correlations</a:t>
            </a:r>
          </a:p>
        </p:txBody>
      </p:sp>
      <p:sp>
        <p:nvSpPr>
          <p:cNvPr id="1029" name="Rectangle 8"/>
          <p:cNvSpPr>
            <a:spLocks noGrp="1" noChangeArrowheads="1"/>
          </p:cNvSpPr>
          <p:nvPr>
            <p:ph type="body" idx="4294967295"/>
          </p:nvPr>
        </p:nvSpPr>
        <p:spPr>
          <a:xfrm>
            <a:off x="0" y="1828800"/>
            <a:ext cx="5334000" cy="4724400"/>
          </a:xfrm>
        </p:spPr>
        <p:txBody>
          <a:bodyPr rtlCol="0">
            <a:normAutofit fontScale="77500" lnSpcReduction="20000"/>
          </a:bodyPr>
          <a:lstStyle/>
          <a:p>
            <a:pPr marL="438912" indent="-320040" eaLnBrk="1" fontAlgn="auto" hangingPunct="1">
              <a:lnSpc>
                <a:spcPct val="90000"/>
              </a:lnSpc>
              <a:spcBef>
                <a:spcPts val="0"/>
              </a:spcBef>
              <a:spcAft>
                <a:spcPts val="0"/>
              </a:spcAft>
              <a:buFont typeface="Wingdings 2"/>
              <a:buChar char=""/>
              <a:defRPr/>
            </a:pPr>
            <a:r>
              <a:rPr lang="en-US" sz="2800" dirty="0" smtClean="0">
                <a:ea typeface="+mn-ea"/>
                <a:cs typeface="+mn-cs"/>
              </a:rPr>
              <a:t>Ranges from z-1 to 1, where 1 = perfect linear relationship between the two variables. 0 = no linear relationship between variables</a:t>
            </a:r>
          </a:p>
          <a:p>
            <a:pPr marL="731520" lvl="1" indent="-274320" eaLnBrk="1" fontAlgn="auto" hangingPunct="1">
              <a:lnSpc>
                <a:spcPct val="90000"/>
              </a:lnSpc>
              <a:spcAft>
                <a:spcPts val="0"/>
              </a:spcAft>
              <a:buFont typeface="Wingdings"/>
              <a:buChar char=""/>
              <a:defRPr/>
            </a:pPr>
            <a:r>
              <a:rPr lang="en-US" sz="2400" dirty="0" smtClean="0">
                <a:ea typeface="+mn-ea"/>
                <a:cs typeface="+mn-cs"/>
              </a:rPr>
              <a:t>Positive relations</a:t>
            </a:r>
          </a:p>
          <a:p>
            <a:pPr marL="731520" lvl="1" indent="-274320" eaLnBrk="1" fontAlgn="auto" hangingPunct="1">
              <a:lnSpc>
                <a:spcPct val="90000"/>
              </a:lnSpc>
              <a:spcAft>
                <a:spcPts val="0"/>
              </a:spcAft>
              <a:buFont typeface="Wingdings"/>
              <a:buChar char=""/>
              <a:defRPr/>
            </a:pPr>
            <a:r>
              <a:rPr lang="en-US" sz="2400" smtClean="0">
                <a:ea typeface="+mn-ea"/>
                <a:cs typeface="+mn-cs"/>
              </a:rPr>
              <a:t>Negative relations </a:t>
            </a:r>
            <a:endParaRPr lang="en-US" sz="2400" dirty="0" smtClean="0">
              <a:ea typeface="+mn-ea"/>
              <a:cs typeface="+mn-cs"/>
            </a:endParaRPr>
          </a:p>
          <a:p>
            <a:pPr marL="438912" indent="-320040" eaLnBrk="1" fontAlgn="auto" hangingPunct="1">
              <a:lnSpc>
                <a:spcPct val="90000"/>
              </a:lnSpc>
              <a:spcBef>
                <a:spcPts val="0"/>
              </a:spcBef>
              <a:spcAft>
                <a:spcPts val="0"/>
              </a:spcAft>
              <a:buFont typeface="Wingdings 2"/>
              <a:buChar char=""/>
              <a:defRPr/>
            </a:pPr>
            <a:endParaRPr lang="en-US" sz="2800" dirty="0" smtClean="0">
              <a:ea typeface="+mn-ea"/>
              <a:cs typeface="+mn-cs"/>
            </a:endParaRPr>
          </a:p>
          <a:p>
            <a:pPr marL="438912" indent="-320040" eaLnBrk="1" fontAlgn="auto" hangingPunct="1">
              <a:lnSpc>
                <a:spcPct val="90000"/>
              </a:lnSpc>
              <a:spcBef>
                <a:spcPts val="0"/>
              </a:spcBef>
              <a:spcAft>
                <a:spcPts val="0"/>
              </a:spcAft>
              <a:buFont typeface="Wingdings 2"/>
              <a:buNone/>
              <a:defRPr/>
            </a:pPr>
            <a:endParaRPr lang="en-US" sz="2800" dirty="0" smtClean="0">
              <a:ea typeface="+mn-ea"/>
              <a:cs typeface="+mn-cs"/>
            </a:endParaRPr>
          </a:p>
          <a:p>
            <a:pPr marL="438912" indent="-320040" eaLnBrk="1" fontAlgn="auto" hangingPunct="1">
              <a:lnSpc>
                <a:spcPct val="90000"/>
              </a:lnSpc>
              <a:spcBef>
                <a:spcPts val="0"/>
              </a:spcBef>
              <a:spcAft>
                <a:spcPts val="0"/>
              </a:spcAft>
              <a:buFont typeface="Wingdings 2"/>
              <a:buChar char=""/>
              <a:defRPr/>
            </a:pPr>
            <a:r>
              <a:rPr lang="en-US" sz="2800" dirty="0" smtClean="0">
                <a:ea typeface="+mn-ea"/>
                <a:cs typeface="+mn-cs"/>
              </a:rPr>
              <a:t>The correlation coefficient is a measure of </a:t>
            </a:r>
            <a:r>
              <a:rPr lang="en-US" sz="2800" b="1" dirty="0" smtClean="0">
                <a:ea typeface="+mn-ea"/>
                <a:cs typeface="+mn-cs"/>
              </a:rPr>
              <a:t>clustering</a:t>
            </a:r>
            <a:r>
              <a:rPr lang="en-US" sz="2800" dirty="0" smtClean="0">
                <a:ea typeface="+mn-ea"/>
                <a:cs typeface="+mn-cs"/>
              </a:rPr>
              <a:t> around a single line, </a:t>
            </a:r>
            <a:r>
              <a:rPr lang="en-US" sz="2800" i="1" dirty="0" smtClean="0">
                <a:ea typeface="+mn-ea"/>
                <a:cs typeface="+mn-cs"/>
              </a:rPr>
              <a:t>relative to the standard deviations</a:t>
            </a:r>
            <a:r>
              <a:rPr lang="en-US" sz="2800" dirty="0" smtClean="0">
                <a:ea typeface="+mn-ea"/>
                <a:cs typeface="+mn-cs"/>
              </a:rPr>
              <a:t>.</a:t>
            </a:r>
          </a:p>
          <a:p>
            <a:pPr marL="438912" indent="-320040" eaLnBrk="1" fontAlgn="auto" hangingPunct="1">
              <a:lnSpc>
                <a:spcPct val="90000"/>
              </a:lnSpc>
              <a:spcBef>
                <a:spcPts val="0"/>
              </a:spcBef>
              <a:spcAft>
                <a:spcPts val="0"/>
              </a:spcAft>
              <a:buFont typeface="Wingdings 2"/>
              <a:buNone/>
              <a:defRPr/>
            </a:pPr>
            <a:endParaRPr lang="en-US" sz="2800" dirty="0" smtClean="0">
              <a:ea typeface="+mn-ea"/>
              <a:cs typeface="+mn-cs"/>
            </a:endParaRPr>
          </a:p>
          <a:p>
            <a:pPr marL="438912" indent="-320040" eaLnBrk="1" fontAlgn="auto" hangingPunct="1">
              <a:lnSpc>
                <a:spcPct val="90000"/>
              </a:lnSpc>
              <a:spcBef>
                <a:spcPts val="0"/>
              </a:spcBef>
              <a:spcAft>
                <a:spcPts val="0"/>
              </a:spcAft>
              <a:buFont typeface="Wingdings 2"/>
              <a:buChar char=""/>
              <a:defRPr/>
            </a:pPr>
            <a:r>
              <a:rPr lang="en-US" sz="2800" dirty="0" smtClean="0">
                <a:ea typeface="+mn-ea"/>
                <a:cs typeface="+mn-cs"/>
              </a:rPr>
              <a:t>Remember: correlation </a:t>
            </a:r>
            <a:r>
              <a:rPr lang="en-US" sz="2800" i="1" dirty="0" smtClean="0">
                <a:ea typeface="+mn-ea"/>
                <a:cs typeface="+mn-cs"/>
              </a:rPr>
              <a:t>ONLY</a:t>
            </a:r>
            <a:r>
              <a:rPr lang="en-US" sz="2800" dirty="0" smtClean="0">
                <a:ea typeface="+mn-ea"/>
                <a:cs typeface="+mn-cs"/>
              </a:rPr>
              <a:t> measures linear relationships, not all relationships.</a:t>
            </a:r>
          </a:p>
          <a:p>
            <a:pPr marL="731520" lvl="1" indent="-274320" eaLnBrk="1" fontAlgn="auto" hangingPunct="1">
              <a:lnSpc>
                <a:spcPct val="90000"/>
              </a:lnSpc>
              <a:spcAft>
                <a:spcPts val="0"/>
              </a:spcAft>
              <a:buFont typeface="Wingdings"/>
              <a:buChar char=""/>
              <a:defRPr/>
            </a:pPr>
            <a:r>
              <a:rPr lang="en-US" sz="2400" dirty="0" smtClean="0">
                <a:ea typeface="+mn-ea"/>
                <a:cs typeface="+mn-cs"/>
              </a:rPr>
              <a:t>This is why the </a:t>
            </a:r>
            <a:r>
              <a:rPr lang="en-US" sz="2400" dirty="0" err="1" smtClean="0">
                <a:ea typeface="+mn-ea"/>
                <a:cs typeface="+mn-cs"/>
              </a:rPr>
              <a:t>scatterplot</a:t>
            </a:r>
            <a:r>
              <a:rPr lang="en-US" sz="2400" dirty="0" smtClean="0">
                <a:ea typeface="+mn-ea"/>
                <a:cs typeface="+mn-cs"/>
              </a:rPr>
              <a:t> is essential; you can get a coefficient even if there is not a good linear fit.</a:t>
            </a:r>
          </a:p>
        </p:txBody>
      </p:sp>
      <p:pic>
        <p:nvPicPr>
          <p:cNvPr id="30724" name="Picture 7" descr="http://www.jerrydallal.com/LHSP/pix/corr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2133600"/>
            <a:ext cx="381476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Interpretation</a:t>
            </a:r>
          </a:p>
        </p:txBody>
      </p:sp>
      <p:sp>
        <p:nvSpPr>
          <p:cNvPr id="32771" name="Content Placeholder 3"/>
          <p:cNvSpPr>
            <a:spLocks noGrp="1"/>
          </p:cNvSpPr>
          <p:nvPr>
            <p:ph idx="1"/>
          </p:nvPr>
        </p:nvSpPr>
        <p:spPr>
          <a:xfrm>
            <a:off x="457200" y="1524000"/>
            <a:ext cx="8229600" cy="4625975"/>
          </a:xfrm>
        </p:spPr>
        <p:txBody>
          <a:bodyPr/>
          <a:lstStyle/>
          <a:p>
            <a:pPr eaLnBrk="1" hangingPunct="1">
              <a:buFont typeface="Wingdings 2" charset="0"/>
              <a:buNone/>
            </a:pPr>
            <a:endParaRPr lang="en-US" sz="2400">
              <a:latin typeface="Corbel" charset="0"/>
              <a:ea typeface="MS PGothic" charset="0"/>
            </a:endParaRPr>
          </a:p>
          <a:p>
            <a:pPr eaLnBrk="1" hangingPunct="1"/>
            <a:r>
              <a:rPr lang="en-US" sz="2400">
                <a:latin typeface="Corbel" charset="0"/>
                <a:ea typeface="MS PGothic" charset="0"/>
              </a:rPr>
              <a:t>Correlation is a proportional measure; does not depend on specific measurements</a:t>
            </a:r>
          </a:p>
          <a:p>
            <a:pPr eaLnBrk="1" hangingPunct="1">
              <a:buFont typeface="Wingdings 2" charset="0"/>
              <a:buNone/>
            </a:pPr>
            <a:endParaRPr lang="en-US" sz="2400">
              <a:latin typeface="Corbel" charset="0"/>
              <a:ea typeface="MS PGothic" charset="0"/>
            </a:endParaRPr>
          </a:p>
          <a:p>
            <a:pPr eaLnBrk="1" hangingPunct="1"/>
            <a:r>
              <a:rPr lang="en-US" sz="2400">
                <a:latin typeface="Corbel" charset="0"/>
                <a:ea typeface="MS PGothic" charset="0"/>
              </a:rPr>
              <a:t>Correlation interpretation:</a:t>
            </a:r>
          </a:p>
          <a:p>
            <a:pPr lvl="1" eaLnBrk="1" hangingPunct="1"/>
            <a:r>
              <a:rPr lang="en-US" sz="2400">
                <a:latin typeface="Corbel" charset="0"/>
                <a:ea typeface="MS PGothic" charset="0"/>
              </a:rPr>
              <a:t>Direction (+/-)</a:t>
            </a:r>
          </a:p>
          <a:p>
            <a:pPr lvl="1" eaLnBrk="1" hangingPunct="1"/>
            <a:r>
              <a:rPr lang="en-US" sz="2400">
                <a:latin typeface="Corbel" charset="0"/>
                <a:ea typeface="MS PGothic" charset="0"/>
              </a:rPr>
              <a:t>Magnitude of Effect (-1 to 1); shown as </a:t>
            </a:r>
            <a:r>
              <a:rPr lang="en-US" sz="2400" i="1">
                <a:latin typeface="Corbel" charset="0"/>
                <a:ea typeface="MS PGothic" charset="0"/>
              </a:rPr>
              <a:t>r</a:t>
            </a:r>
          </a:p>
          <a:p>
            <a:pPr lvl="1" eaLnBrk="1" hangingPunct="1"/>
            <a:r>
              <a:rPr lang="en-US" sz="2400" i="1">
                <a:latin typeface="Corbel" charset="0"/>
                <a:ea typeface="MS PGothic" charset="0"/>
              </a:rPr>
              <a:t>Horizontal line means no correlation.</a:t>
            </a:r>
          </a:p>
          <a:p>
            <a:pPr lvl="1" eaLnBrk="1" hangingPunct="1"/>
            <a:r>
              <a:rPr lang="en-US" sz="2400">
                <a:latin typeface="Corbel" charset="0"/>
                <a:ea typeface="MS PGothic" charset="0"/>
              </a:rPr>
              <a:t>Statistical Significance (p&lt;.05, p&lt;.01, p&lt;.001)</a:t>
            </a:r>
          </a:p>
          <a:p>
            <a:pPr lvl="2" eaLnBrk="1" hangingPunct="1"/>
            <a:r>
              <a:rPr lang="en-US">
                <a:latin typeface="Corbel" charset="0"/>
                <a:ea typeface="MS PGothic" charset="0"/>
              </a:rPr>
              <a:t>Interpretation of </a:t>
            </a:r>
            <a:r>
              <a:rPr lang="en-US" i="1">
                <a:latin typeface="Corbel" charset="0"/>
                <a:ea typeface="MS PGothic" charset="0"/>
              </a:rPr>
              <a:t>p</a:t>
            </a:r>
            <a:r>
              <a:rPr lang="en-US">
                <a:latin typeface="Corbel" charset="0"/>
                <a:ea typeface="MS PGothic" charset="0"/>
              </a:rPr>
              <a:t> in this context: what is null hypothesis (no correlation), alt hypothesis is *any* correlation.</a:t>
            </a:r>
          </a:p>
          <a:p>
            <a:pPr eaLnBrk="1" hangingPunct="1"/>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04800"/>
            <a:ext cx="8534400" cy="758825"/>
          </a:xfrm>
        </p:spPr>
        <p:txBody>
          <a:bodyPr/>
          <a:lstStyle/>
          <a:p>
            <a:pPr eaLnBrk="1" fontAlgn="auto" hangingPunct="1">
              <a:spcAft>
                <a:spcPts val="0"/>
              </a:spcAft>
              <a:defRPr/>
            </a:pPr>
            <a:r>
              <a:rPr lang="en-US" sz="2800" dirty="0" smtClean="0">
                <a:solidFill>
                  <a:srgbClr val="7B9899"/>
                </a:solidFill>
                <a:ea typeface="+mj-ea"/>
                <a:cs typeface="+mj-cs"/>
              </a:rPr>
              <a:t>Reading Correlation Output</a:t>
            </a:r>
          </a:p>
        </p:txBody>
      </p:sp>
      <p:sp>
        <p:nvSpPr>
          <p:cNvPr id="34819" name="Rectangle 4"/>
          <p:cNvSpPr>
            <a:spLocks noChangeArrowheads="1"/>
          </p:cNvSpPr>
          <p:nvPr/>
        </p:nvSpPr>
        <p:spPr bwMode="auto">
          <a:xfrm>
            <a:off x="5791200" y="2514600"/>
            <a:ext cx="3124200" cy="2711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	</a:t>
            </a:r>
            <a:r>
              <a:rPr lang="en-US" b="1"/>
              <a:t>price	mpg</a:t>
            </a:r>
          </a:p>
          <a:p>
            <a:r>
              <a:rPr lang="en-US"/>
              <a:t>		</a:t>
            </a:r>
          </a:p>
          <a:p>
            <a:r>
              <a:rPr lang="en-US" b="1"/>
              <a:t>price</a:t>
            </a:r>
            <a:r>
              <a:rPr lang="en-US"/>
              <a:t>	1.0000 </a:t>
            </a:r>
          </a:p>
          <a:p>
            <a:r>
              <a:rPr lang="en-US"/>
              <a:t>	</a:t>
            </a:r>
          </a:p>
          <a:p>
            <a:r>
              <a:rPr lang="en-US"/>
              <a:t>	</a:t>
            </a:r>
          </a:p>
          <a:p>
            <a:r>
              <a:rPr lang="en-US" b="1"/>
              <a:t>mpg</a:t>
            </a:r>
            <a:r>
              <a:rPr lang="en-US"/>
              <a:t>	-0.4686	1.0000 </a:t>
            </a:r>
          </a:p>
          <a:p>
            <a:r>
              <a:rPr lang="en-US"/>
              <a:t>	0.0000</a:t>
            </a:r>
          </a:p>
          <a:p>
            <a:r>
              <a:rPr lang="en-US"/>
              <a:t>	</a:t>
            </a:r>
          </a:p>
          <a:p>
            <a:pPr>
              <a:spcBef>
                <a:spcPct val="50000"/>
              </a:spcBef>
            </a:pPr>
            <a:endParaRPr lang="en-US"/>
          </a:p>
        </p:txBody>
      </p:sp>
      <p:sp>
        <p:nvSpPr>
          <p:cNvPr id="34820" name="Content Placeholder 5"/>
          <p:cNvSpPr>
            <a:spLocks noGrp="1"/>
          </p:cNvSpPr>
          <p:nvPr>
            <p:ph idx="1"/>
          </p:nvPr>
        </p:nvSpPr>
        <p:spPr>
          <a:xfrm>
            <a:off x="457200" y="1774825"/>
            <a:ext cx="4800600" cy="4625975"/>
          </a:xfrm>
        </p:spPr>
        <p:txBody>
          <a:bodyPr/>
          <a:lstStyle/>
          <a:p>
            <a:r>
              <a:rPr lang="en-US">
                <a:latin typeface="Corbel" charset="0"/>
                <a:ea typeface="MS PGothic" charset="0"/>
              </a:rPr>
              <a:t>Often shown in table form with 2 or more variables at a time. Correlation coefficient is shown along with the p-value.</a:t>
            </a:r>
          </a:p>
        </p:txBody>
      </p:sp>
      <p:sp>
        <p:nvSpPr>
          <p:cNvPr id="34821" name="TextBox 1"/>
          <p:cNvSpPr txBox="1">
            <a:spLocks noChangeArrowheads="1"/>
          </p:cNvSpPr>
          <p:nvPr/>
        </p:nvSpPr>
        <p:spPr bwMode="auto">
          <a:xfrm>
            <a:off x="5943600" y="5410200"/>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Correlation between price of car (price) and miles per gallon (mpg)</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Is my Correlation practically significant?</a:t>
            </a:r>
            <a:endParaRPr lang="en-US" dirty="0">
              <a:cs typeface="ＭＳ Ｐゴシック" charset="0"/>
            </a:endParaRPr>
          </a:p>
        </p:txBody>
      </p:sp>
      <p:graphicFrame>
        <p:nvGraphicFramePr>
          <p:cNvPr id="5" name="Table 4"/>
          <p:cNvGraphicFramePr>
            <a:graphicFrameLocks noGrp="1"/>
          </p:cNvGraphicFramePr>
          <p:nvPr/>
        </p:nvGraphicFramePr>
        <p:xfrm>
          <a:off x="1219200" y="3276600"/>
          <a:ext cx="6858000" cy="2817815"/>
        </p:xfrm>
        <a:graphic>
          <a:graphicData uri="http://schemas.openxmlformats.org/drawingml/2006/table">
            <a:tbl>
              <a:tblPr/>
              <a:tblGrid>
                <a:gridCol w="2286000"/>
                <a:gridCol w="2286000"/>
                <a:gridCol w="2286000"/>
              </a:tblGrid>
              <a:tr h="563563">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Correlation</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Negative</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Positive</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r>
              <a:tr h="563563">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None</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−0.09 to 0.0</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0.0 to 0.09</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63563">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Small</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−0.3 to −0.1</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0.1 to 0.3</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63563">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Medium</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−0.5 to −0.3</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0.3 to 0.5</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63563">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Strong</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−1.0 to −0.5</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Corbel" panose="020B0503020204020204" pitchFamily="34" charset="0"/>
                          <a:ea typeface="MS PGothic" panose="020B0600070205080204" pitchFamily="34" charset="-128"/>
                        </a:rPr>
                        <a:t>0.5 to 1.0</a:t>
                      </a:r>
                    </a:p>
                  </a:txBody>
                  <a:tcPr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7B9899"/>
                </a:solidFill>
                <a:ea typeface="+mj-ea"/>
                <a:cs typeface="+mj-cs"/>
              </a:rPr>
              <a:t>Factors which limit Correlation coefficient</a:t>
            </a:r>
          </a:p>
        </p:txBody>
      </p:sp>
      <p:sp>
        <p:nvSpPr>
          <p:cNvPr id="39939" name="Content Placeholder 3"/>
          <p:cNvSpPr>
            <a:spLocks noGrp="1"/>
          </p:cNvSpPr>
          <p:nvPr>
            <p:ph idx="1"/>
          </p:nvPr>
        </p:nvSpPr>
        <p:spPr/>
        <p:txBody>
          <a:bodyPr/>
          <a:lstStyle/>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r>
              <a:rPr lang="en-US">
                <a:latin typeface="Corbel" charset="0"/>
                <a:ea typeface="MS PGothic" charset="0"/>
              </a:rPr>
              <a:t>Homogeneity of sample group</a:t>
            </a:r>
          </a:p>
          <a:p>
            <a:pPr eaLnBrk="1" hangingPunct="1"/>
            <a:r>
              <a:rPr lang="en-US">
                <a:latin typeface="Corbel" charset="0"/>
                <a:ea typeface="MS PGothic" charset="0"/>
              </a:rPr>
              <a:t>Non-linear relationships</a:t>
            </a:r>
          </a:p>
          <a:p>
            <a:pPr eaLnBrk="1" hangingPunct="1"/>
            <a:r>
              <a:rPr lang="en-US">
                <a:latin typeface="Corbel" charset="0"/>
                <a:ea typeface="MS PGothic" charset="0"/>
              </a:rPr>
              <a:t>Censored or limited scales</a:t>
            </a:r>
          </a:p>
          <a:p>
            <a:pPr eaLnBrk="1" hangingPunct="1"/>
            <a:r>
              <a:rPr lang="en-US">
                <a:latin typeface="Corbel" charset="0"/>
                <a:ea typeface="MS PGothic" charset="0"/>
              </a:rPr>
              <a:t>Unreliable measurement instrument</a:t>
            </a:r>
          </a:p>
          <a:p>
            <a:pPr eaLnBrk="1" hangingPunct="1"/>
            <a:r>
              <a:rPr lang="en-US">
                <a:latin typeface="Corbel" charset="0"/>
                <a:ea typeface="MS PGothic" charset="0"/>
              </a:rPr>
              <a:t>Outliers</a:t>
            </a:r>
          </a:p>
          <a:p>
            <a:pPr eaLnBrk="1" hangingPunct="1"/>
            <a:r>
              <a:rPr lang="en-US">
                <a:latin typeface="Corbel" charset="0"/>
                <a:ea typeface="MS PGothic" charset="0"/>
              </a:rPr>
              <a:t>Ecological Correlations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Homogenous Groups</a:t>
            </a:r>
          </a:p>
        </p:txBody>
      </p:sp>
      <p:graphicFrame>
        <p:nvGraphicFramePr>
          <p:cNvPr id="41987" name="Content Placeholder 4"/>
          <p:cNvGraphicFramePr>
            <a:graphicFrameLocks noGrp="1"/>
          </p:cNvGraphicFramePr>
          <p:nvPr>
            <p:ph idx="1"/>
          </p:nvPr>
        </p:nvGraphicFramePr>
        <p:xfrm>
          <a:off x="458788" y="1878013"/>
          <a:ext cx="8226425" cy="4419600"/>
        </p:xfrm>
        <a:graphic>
          <a:graphicData uri="http://schemas.openxmlformats.org/presentationml/2006/ole">
            <mc:AlternateContent xmlns:mc="http://schemas.openxmlformats.org/markup-compatibility/2006">
              <mc:Choice xmlns:v="urn:schemas-microsoft-com:vml" Requires="v">
                <p:oleObj spid="_x0000_s41999" r:id="rId4" imgW="8510754" imgH="4572396" progId="Excel.Chart.8">
                  <p:embed/>
                </p:oleObj>
              </mc:Choice>
              <mc:Fallback>
                <p:oleObj r:id="rId4" imgW="8510754"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878013"/>
                        <a:ext cx="8226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7B9899"/>
                </a:solidFill>
                <a:ea typeface="+mj-ea"/>
                <a:cs typeface="+mj-cs"/>
              </a:rPr>
              <a:t>Homogenous Groups: Adding Groups</a:t>
            </a:r>
          </a:p>
        </p:txBody>
      </p:sp>
      <p:graphicFrame>
        <p:nvGraphicFramePr>
          <p:cNvPr id="44035" name="Content Placeholder 4"/>
          <p:cNvGraphicFramePr>
            <a:graphicFrameLocks noGrp="1"/>
          </p:cNvGraphicFramePr>
          <p:nvPr>
            <p:ph idx="1"/>
          </p:nvPr>
        </p:nvGraphicFramePr>
        <p:xfrm>
          <a:off x="458788" y="1878013"/>
          <a:ext cx="8226425" cy="4419600"/>
        </p:xfrm>
        <a:graphic>
          <a:graphicData uri="http://schemas.openxmlformats.org/presentationml/2006/ole">
            <mc:AlternateContent xmlns:mc="http://schemas.openxmlformats.org/markup-compatibility/2006">
              <mc:Choice xmlns:v="urn:schemas-microsoft-com:vml" Requires="v">
                <p:oleObj spid="_x0000_s44047" r:id="rId4" imgW="8510754" imgH="4572396" progId="Excel.Chart.8">
                  <p:embed/>
                </p:oleObj>
              </mc:Choice>
              <mc:Fallback>
                <p:oleObj r:id="rId4" imgW="8510754"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878013"/>
                        <a:ext cx="8226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7B9899"/>
                </a:solidFill>
                <a:ea typeface="+mj-ea"/>
                <a:cs typeface="+mj-cs"/>
              </a:rPr>
              <a:t>Homogenous Groups: Adding More Groups</a:t>
            </a:r>
          </a:p>
        </p:txBody>
      </p:sp>
      <p:graphicFrame>
        <p:nvGraphicFramePr>
          <p:cNvPr id="46083" name="Content Placeholder 4"/>
          <p:cNvGraphicFramePr>
            <a:graphicFrameLocks noGrp="1"/>
          </p:cNvGraphicFramePr>
          <p:nvPr>
            <p:ph idx="1"/>
          </p:nvPr>
        </p:nvGraphicFramePr>
        <p:xfrm>
          <a:off x="458788" y="1878013"/>
          <a:ext cx="8226425" cy="4419600"/>
        </p:xfrm>
        <a:graphic>
          <a:graphicData uri="http://schemas.openxmlformats.org/presentationml/2006/ole">
            <mc:AlternateContent xmlns:mc="http://schemas.openxmlformats.org/markup-compatibility/2006">
              <mc:Choice xmlns:v="urn:schemas-microsoft-com:vml" Requires="v">
                <p:oleObj spid="_x0000_s46095" r:id="rId4" imgW="8510754" imgH="4572396" progId="Excel.Chart.8">
                  <p:embed/>
                </p:oleObj>
              </mc:Choice>
              <mc:Fallback>
                <p:oleObj r:id="rId4" imgW="8510754"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878013"/>
                        <a:ext cx="8226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7B9899"/>
                </a:solidFill>
                <a:ea typeface="+mj-ea"/>
                <a:cs typeface="+mj-cs"/>
              </a:rPr>
              <a:t>Separate Groups (non-homogeneous)</a:t>
            </a:r>
          </a:p>
        </p:txBody>
      </p:sp>
      <p:graphicFrame>
        <p:nvGraphicFramePr>
          <p:cNvPr id="48131" name="Content Placeholder 4"/>
          <p:cNvGraphicFramePr>
            <a:graphicFrameLocks noGrp="1"/>
          </p:cNvGraphicFramePr>
          <p:nvPr>
            <p:ph idx="1"/>
          </p:nvPr>
        </p:nvGraphicFramePr>
        <p:xfrm>
          <a:off x="458788" y="1878013"/>
          <a:ext cx="8226425" cy="4419600"/>
        </p:xfrm>
        <a:graphic>
          <a:graphicData uri="http://schemas.openxmlformats.org/presentationml/2006/ole">
            <mc:AlternateContent xmlns:mc="http://schemas.openxmlformats.org/markup-compatibility/2006">
              <mc:Choice xmlns:v="urn:schemas-microsoft-com:vml" Requires="v">
                <p:oleObj spid="_x0000_s48143" r:id="rId4" imgW="8510754" imgH="4572396" progId="Excel.Chart.8">
                  <p:embed/>
                </p:oleObj>
              </mc:Choice>
              <mc:Fallback>
                <p:oleObj r:id="rId4" imgW="8510754"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878013"/>
                        <a:ext cx="8226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Non-Linear Relationships</a:t>
            </a:r>
          </a:p>
        </p:txBody>
      </p:sp>
      <p:graphicFrame>
        <p:nvGraphicFramePr>
          <p:cNvPr id="50179" name="Content Placeholder 4"/>
          <p:cNvGraphicFramePr>
            <a:graphicFrameLocks noGrp="1"/>
          </p:cNvGraphicFramePr>
          <p:nvPr>
            <p:ph idx="1"/>
          </p:nvPr>
        </p:nvGraphicFramePr>
        <p:xfrm>
          <a:off x="458788" y="1878013"/>
          <a:ext cx="8226425" cy="4419600"/>
        </p:xfrm>
        <a:graphic>
          <a:graphicData uri="http://schemas.openxmlformats.org/presentationml/2006/ole">
            <mc:AlternateContent xmlns:mc="http://schemas.openxmlformats.org/markup-compatibility/2006">
              <mc:Choice xmlns:v="urn:schemas-microsoft-com:vml" Requires="v">
                <p:oleObj spid="_x0000_s50191" r:id="rId4" imgW="8510754" imgH="4572396" progId="Excel.Chart.8">
                  <p:embed/>
                </p:oleObj>
              </mc:Choice>
              <mc:Fallback>
                <p:oleObj r:id="rId4" imgW="8510754"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878013"/>
                        <a:ext cx="8226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Correlation and Causality</a:t>
            </a:r>
            <a:endParaRPr lang="en-US" dirty="0">
              <a:solidFill>
                <a:schemeClr val="accent1">
                  <a:satMod val="150000"/>
                </a:schemeClr>
              </a:solidFill>
              <a:ea typeface="+mj-ea"/>
              <a:cs typeface="+mj-cs"/>
            </a:endParaRPr>
          </a:p>
        </p:txBody>
      </p:sp>
      <p:sp>
        <p:nvSpPr>
          <p:cNvPr id="13315" name="Content Placeholder 2"/>
          <p:cNvSpPr>
            <a:spLocks noGrp="1"/>
          </p:cNvSpPr>
          <p:nvPr>
            <p:ph idx="1"/>
          </p:nvPr>
        </p:nvSpPr>
        <p:spPr>
          <a:xfrm>
            <a:off x="457200" y="1774825"/>
            <a:ext cx="8229600" cy="1730375"/>
          </a:xfrm>
        </p:spPr>
        <p:txBody>
          <a:bodyPr/>
          <a:lstStyle/>
          <a:p>
            <a:pPr eaLnBrk="1" hangingPunct="1"/>
            <a:r>
              <a:rPr lang="en-US">
                <a:latin typeface="Corbel" charset="0"/>
                <a:ea typeface="MS PGothic" charset="0"/>
              </a:rPr>
              <a:t>Correlation is a </a:t>
            </a:r>
            <a:r>
              <a:rPr lang="en-US" i="1">
                <a:latin typeface="Corbel" charset="0"/>
                <a:ea typeface="MS PGothic" charset="0"/>
              </a:rPr>
              <a:t>precondition</a:t>
            </a:r>
            <a:r>
              <a:rPr lang="en-US">
                <a:latin typeface="Corbel" charset="0"/>
                <a:ea typeface="MS PGothic" charset="0"/>
              </a:rPr>
              <a:t> for causality– but by itself it is not sufficient to show causality</a:t>
            </a:r>
          </a:p>
          <a:p>
            <a:pPr eaLnBrk="1" hangingPunct="1">
              <a:buFont typeface="Wingdings 2" charset="0"/>
              <a:buNone/>
            </a:pPr>
            <a:endParaRPr lang="en-US">
              <a:latin typeface="Corbel" charset="0"/>
              <a:ea typeface="MS PGothic" charset="0"/>
            </a:endParaRPr>
          </a:p>
        </p:txBody>
      </p:sp>
      <p:pic>
        <p:nvPicPr>
          <p:cNvPr id="13316" name="Picture 2" descr="Corre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38525"/>
            <a:ext cx="76200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Censored or Limited Scales…</a:t>
            </a:r>
          </a:p>
        </p:txBody>
      </p:sp>
      <p:graphicFrame>
        <p:nvGraphicFramePr>
          <p:cNvPr id="52227"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52239" r:id="rId4" imgW="8504657" imgH="4572396" progId="Excel.Chart.8">
                  <p:embed/>
                </p:oleObj>
              </mc:Choice>
              <mc:Fallback>
                <p:oleObj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Censored or Limited Scales</a:t>
            </a:r>
          </a:p>
        </p:txBody>
      </p:sp>
      <p:graphicFrame>
        <p:nvGraphicFramePr>
          <p:cNvPr id="54275"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54287" r:id="rId4" imgW="8504657" imgH="4572396" progId="Excel.Chart.8">
                  <p:embed/>
                </p:oleObj>
              </mc:Choice>
              <mc:Fallback>
                <p:oleObj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Unreliable Instrument</a:t>
            </a:r>
          </a:p>
        </p:txBody>
      </p:sp>
      <p:graphicFrame>
        <p:nvGraphicFramePr>
          <p:cNvPr id="56323"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56335" name="Chart" r:id="rId4" imgW="8504657" imgH="4572396" progId="Excel.Chart.8">
                  <p:embed/>
                </p:oleObj>
              </mc:Choice>
              <mc:Fallback>
                <p:oleObj name="Chart"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Unreliable Instrument</a:t>
            </a:r>
          </a:p>
        </p:txBody>
      </p:sp>
      <p:graphicFrame>
        <p:nvGraphicFramePr>
          <p:cNvPr id="60419"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60437" r:id="rId4" imgW="8504657" imgH="4572396" progId="Excel.Chart.8">
                  <p:embed/>
                </p:oleObj>
              </mc:Choice>
              <mc:Fallback>
                <p:oleObj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a:cxnSpLocks noChangeShapeType="1"/>
          </p:cNvCxnSpPr>
          <p:nvPr/>
        </p:nvCxnSpPr>
        <p:spPr bwMode="auto">
          <a:xfrm>
            <a:off x="3657600" y="3276600"/>
            <a:ext cx="685800" cy="1588"/>
          </a:xfrm>
          <a:prstGeom prst="straightConnector1">
            <a:avLst/>
          </a:prstGeom>
          <a:noFill/>
          <a:ln w="38100" cmpd="thickThin">
            <a:solidFill>
              <a:srgbClr val="0070C0"/>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048000" y="3810000"/>
            <a:ext cx="1371600" cy="1588"/>
          </a:xfrm>
          <a:prstGeom prst="straightConnector1">
            <a:avLst/>
          </a:prstGeom>
          <a:noFill/>
          <a:ln w="38100" cmpd="thickThin">
            <a:solidFill>
              <a:srgbClr val="0070C0"/>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a:off x="2971800" y="2895600"/>
            <a:ext cx="838200" cy="1588"/>
          </a:xfrm>
          <a:prstGeom prst="straightConnector1">
            <a:avLst/>
          </a:prstGeom>
          <a:noFill/>
          <a:ln w="38100" cmpd="thickThin">
            <a:solidFill>
              <a:srgbClr val="0070C0"/>
            </a:solidFill>
            <a:round/>
            <a:headEnd/>
            <a:tailEnd type="arrow" w="med" len="med"/>
          </a:ln>
          <a:effectLst>
            <a:outerShdw blurRad="63500" dist="2694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p:nvPr/>
        </p:nvCxnSpPr>
        <p:spPr>
          <a:xfrm rot="10800000">
            <a:off x="1905000" y="3200400"/>
            <a:ext cx="762000" cy="1588"/>
          </a:xfrm>
          <a:prstGeom prst="straightConnector1">
            <a:avLst/>
          </a:prstGeom>
          <a:ln w="5715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1295400" y="3505200"/>
            <a:ext cx="1066800" cy="1588"/>
          </a:xfrm>
          <a:prstGeom prst="straightConnector1">
            <a:avLst/>
          </a:prstGeom>
          <a:ln w="5715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1676400" y="3733800"/>
            <a:ext cx="1066800" cy="1588"/>
          </a:xfrm>
          <a:prstGeom prst="straightConnector1">
            <a:avLst/>
          </a:prstGeom>
          <a:ln w="5715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Outliers</a:t>
            </a:r>
          </a:p>
        </p:txBody>
      </p:sp>
      <p:graphicFrame>
        <p:nvGraphicFramePr>
          <p:cNvPr id="62467"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62480" r:id="rId4" imgW="8504657" imgH="4572396" progId="Excel.Chart.8">
                  <p:embed/>
                </p:oleObj>
              </mc:Choice>
              <mc:Fallback>
                <p:oleObj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flipV="1">
            <a:off x="1295400" y="1981200"/>
            <a:ext cx="3352800" cy="2590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pPr eaLnBrk="1" fontAlgn="auto" hangingPunct="1">
              <a:spcAft>
                <a:spcPts val="0"/>
              </a:spcAft>
              <a:defRPr/>
            </a:pPr>
            <a:r>
              <a:rPr lang="en-US" smtClean="0">
                <a:solidFill>
                  <a:srgbClr val="7B9899"/>
                </a:solidFill>
                <a:ea typeface="+mj-ea"/>
                <a:cs typeface="+mj-cs"/>
              </a:rPr>
              <a:t>Outliers</a:t>
            </a:r>
          </a:p>
        </p:txBody>
      </p:sp>
      <p:graphicFrame>
        <p:nvGraphicFramePr>
          <p:cNvPr id="64515"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64533" r:id="rId4" imgW="8504657" imgH="4572396" progId="Excel.Chart.8">
                  <p:embed/>
                </p:oleObj>
              </mc:Choice>
              <mc:Fallback>
                <p:oleObj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flipV="1">
            <a:off x="1295400" y="2590800"/>
            <a:ext cx="4114800" cy="1981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95400" y="1981200"/>
            <a:ext cx="3352800" cy="2590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229100" y="2019300"/>
            <a:ext cx="5334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3695700" y="2400300"/>
            <a:ext cx="5334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3086100" y="2857500"/>
            <a:ext cx="5334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5943600" y="3276600"/>
            <a:ext cx="1219200" cy="762000"/>
          </a:xfrm>
          <a:prstGeom prst="wedgeRoundRect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t>Outlier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fontAlgn="auto" hangingPunct="1">
              <a:spcAft>
                <a:spcPts val="0"/>
              </a:spcAft>
              <a:defRPr/>
            </a:pPr>
            <a:r>
              <a:rPr lang="en-US" dirty="0" smtClean="0">
                <a:solidFill>
                  <a:srgbClr val="7B9899"/>
                </a:solidFill>
                <a:ea typeface="+mj-ea"/>
                <a:cs typeface="+mj-cs"/>
              </a:rPr>
              <a:t>Ecological Correlations</a:t>
            </a:r>
          </a:p>
        </p:txBody>
      </p:sp>
      <p:graphicFrame>
        <p:nvGraphicFramePr>
          <p:cNvPr id="66563" name="Content Placeholder 4"/>
          <p:cNvGraphicFramePr>
            <a:graphicFrameLocks noGrp="1"/>
          </p:cNvGraphicFramePr>
          <p:nvPr>
            <p:ph idx="1"/>
          </p:nvPr>
        </p:nvGraphicFramePr>
        <p:xfrm>
          <a:off x="301625" y="1527175"/>
          <a:ext cx="8216900" cy="4371975"/>
        </p:xfrm>
        <a:graphic>
          <a:graphicData uri="http://schemas.openxmlformats.org/presentationml/2006/ole">
            <mc:AlternateContent xmlns:mc="http://schemas.openxmlformats.org/markup-compatibility/2006">
              <mc:Choice xmlns:v="urn:schemas-microsoft-com:vml" Requires="v">
                <p:oleObj spid="_x0000_s66575" name="Chart" r:id="rId4" imgW="8178800" imgH="4356100" progId="Excel.Chart.8">
                  <p:embed/>
                </p:oleObj>
              </mc:Choice>
              <mc:Fallback>
                <p:oleObj name="Chart" r:id="rId4" imgW="8178800" imgH="4356100"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527175"/>
                        <a:ext cx="82169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fontAlgn="auto" hangingPunct="1">
              <a:spcAft>
                <a:spcPts val="0"/>
              </a:spcAft>
              <a:defRPr/>
            </a:pPr>
            <a:r>
              <a:rPr lang="en-US" dirty="0" smtClean="0">
                <a:solidFill>
                  <a:srgbClr val="7B9899"/>
                </a:solidFill>
                <a:ea typeface="+mj-ea"/>
                <a:cs typeface="+mj-cs"/>
              </a:rPr>
              <a:t>Ecological Correlations</a:t>
            </a:r>
          </a:p>
        </p:txBody>
      </p:sp>
      <p:graphicFrame>
        <p:nvGraphicFramePr>
          <p:cNvPr id="68611" name="Content Placeholder 4"/>
          <p:cNvGraphicFramePr>
            <a:graphicFrameLocks noGrp="1"/>
          </p:cNvGraphicFramePr>
          <p:nvPr>
            <p:ph idx="1"/>
          </p:nvPr>
        </p:nvGraphicFramePr>
        <p:xfrm>
          <a:off x="301625" y="1504950"/>
          <a:ext cx="8218488" cy="4371975"/>
        </p:xfrm>
        <a:graphic>
          <a:graphicData uri="http://schemas.openxmlformats.org/presentationml/2006/ole">
            <mc:AlternateContent xmlns:mc="http://schemas.openxmlformats.org/markup-compatibility/2006">
              <mc:Choice xmlns:v="urn:schemas-microsoft-com:vml" Requires="v">
                <p:oleObj spid="_x0000_s68624" name="Chart" r:id="rId4" imgW="8178800" imgH="4356100" progId="Excel.Chart.8">
                  <p:embed/>
                </p:oleObj>
              </mc:Choice>
              <mc:Fallback>
                <p:oleObj name="Chart" r:id="rId4" imgW="8178800" imgH="4356100"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504950"/>
                        <a:ext cx="821848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TextBox 4"/>
          <p:cNvSpPr txBox="1">
            <a:spLocks noChangeArrowheads="1"/>
          </p:cNvSpPr>
          <p:nvPr/>
        </p:nvSpPr>
        <p:spPr bwMode="auto">
          <a:xfrm>
            <a:off x="2133600" y="58674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MS PGothic" charset="0"/>
                <a:cs typeface="MS PGothic" charset="0"/>
              </a:defRPr>
            </a:lvl1pPr>
            <a:lvl2pPr marL="742950" indent="-285750">
              <a:defRPr sz="2800">
                <a:solidFill>
                  <a:schemeClr val="tx1"/>
                </a:solidFill>
                <a:latin typeface="Corbel" charset="0"/>
                <a:ea typeface="MS PGothic" charset="0"/>
                <a:cs typeface="MS PGothic" charset="0"/>
              </a:defRPr>
            </a:lvl2pPr>
            <a:lvl3pPr marL="1143000">
              <a:defRPr sz="2400">
                <a:solidFill>
                  <a:schemeClr val="tx1"/>
                </a:solidFill>
                <a:latin typeface="Corbel" charset="0"/>
                <a:ea typeface="MS PGothic" charset="0"/>
                <a:cs typeface="MS PGothic" charset="0"/>
              </a:defRPr>
            </a:lvl3pPr>
            <a:lvl4pPr marL="1600200" indent="-228600">
              <a:defRPr sz="2000">
                <a:solidFill>
                  <a:schemeClr val="tx1"/>
                </a:solidFill>
                <a:latin typeface="Corbel" charset="0"/>
                <a:ea typeface="MS PGothic" charset="0"/>
                <a:cs typeface="MS PGothic" charset="0"/>
              </a:defRPr>
            </a:lvl4pPr>
            <a:lvl5pPr marL="2057400" indent="-228600">
              <a:defRPr sz="2000">
                <a:solidFill>
                  <a:schemeClr val="tx1"/>
                </a:solidFill>
                <a:latin typeface="Corbel" charset="0"/>
                <a:ea typeface="MS PGothic" charset="0"/>
                <a:cs typeface="MS PGothic"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9pPr>
          </a:lstStyle>
          <a:p>
            <a:pPr eaLnBrk="1" hangingPunct="1"/>
            <a:r>
              <a:rPr lang="en-US" sz="2800">
                <a:latin typeface="Arial" charset="0"/>
              </a:rPr>
              <a:t>Average by Classroom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In Sum:</a:t>
            </a:r>
            <a:endParaRPr lang="en-US" dirty="0">
              <a:cs typeface="ＭＳ Ｐゴシック" charset="0"/>
            </a:endParaRPr>
          </a:p>
        </p:txBody>
      </p:sp>
      <p:sp>
        <p:nvSpPr>
          <p:cNvPr id="3" name="Content Placeholder 2"/>
          <p:cNvSpPr>
            <a:spLocks noGrp="1"/>
          </p:cNvSpPr>
          <p:nvPr>
            <p:ph idx="1"/>
          </p:nvPr>
        </p:nvSpPr>
        <p:spPr/>
        <p:txBody>
          <a:bodyPr/>
          <a:lstStyle/>
          <a:p>
            <a:pPr>
              <a:buFont typeface="Wingdings 2" panose="05020102010507070707" pitchFamily="18" charset="2"/>
              <a:buChar char=""/>
              <a:defRPr/>
            </a:pPr>
            <a:r>
              <a:rPr lang="en-US" sz="2800" dirty="0" smtClean="0">
                <a:cs typeface="ＭＳ Ｐゴシック" charset="0"/>
              </a:rPr>
              <a:t>The correlation is one of the statistical tools we use constantly.</a:t>
            </a:r>
          </a:p>
          <a:p>
            <a:pPr marL="119062" indent="0">
              <a:buFont typeface="Wingdings 2" panose="05020102010507070707" pitchFamily="18" charset="2"/>
              <a:buNone/>
              <a:defRPr/>
            </a:pPr>
            <a:endParaRPr lang="en-US" sz="2800" dirty="0" smtClean="0">
              <a:cs typeface="ＭＳ Ｐゴシック" charset="0"/>
            </a:endParaRPr>
          </a:p>
          <a:p>
            <a:pPr>
              <a:buFont typeface="Wingdings 2" panose="05020102010507070707" pitchFamily="18" charset="2"/>
              <a:buChar char=""/>
              <a:defRPr/>
            </a:pPr>
            <a:r>
              <a:rPr lang="en-US" sz="2800" dirty="0" smtClean="0">
                <a:cs typeface="ＭＳ Ｐゴシック" charset="0"/>
              </a:rPr>
              <a:t>However, there are many things that can affect the correlation, so we must be careful to look for things that would affect our interpretation (including non-linear relationships, limited samples, outliers, and so on). </a:t>
            </a:r>
          </a:p>
          <a:p>
            <a:pPr marL="119062" indent="0">
              <a:buFont typeface="Wingdings 2" panose="05020102010507070707" pitchFamily="18" charset="2"/>
              <a:buNone/>
              <a:defRPr/>
            </a:pPr>
            <a:endParaRPr lang="en-US" sz="2800" dirty="0" smtClean="0">
              <a:cs typeface="ＭＳ Ｐゴシック" charset="0"/>
            </a:endParaRPr>
          </a:p>
          <a:p>
            <a:pPr>
              <a:buFont typeface="Wingdings 2" panose="05020102010507070707" pitchFamily="18" charset="2"/>
              <a:buChar char=""/>
              <a:defRPr/>
            </a:pPr>
            <a:r>
              <a:rPr lang="en-US" sz="2800" dirty="0" smtClean="0">
                <a:cs typeface="ＭＳ Ｐゴシック" charset="0"/>
              </a:rPr>
              <a:t>Bottom line with correlation: know your data, and always look at the scatterplot for your correlation.</a:t>
            </a:r>
            <a:endParaRPr lang="en-US" sz="2800"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The coefficient of determination</a:t>
            </a:r>
            <a:endParaRPr lang="en-US" baseline="30000" dirty="0">
              <a:cs typeface="ＭＳ Ｐゴシック" charset="0"/>
            </a:endParaRPr>
          </a:p>
        </p:txBody>
      </p:sp>
      <p:sp>
        <p:nvSpPr>
          <p:cNvPr id="72707" name="Content Placeholder 2"/>
          <p:cNvSpPr>
            <a:spLocks noGrp="1"/>
          </p:cNvSpPr>
          <p:nvPr>
            <p:ph idx="1"/>
          </p:nvPr>
        </p:nvSpPr>
        <p:spPr/>
        <p:txBody>
          <a:bodyPr/>
          <a:lstStyle/>
          <a:p>
            <a:r>
              <a:rPr lang="en-US">
                <a:latin typeface="Corbel" charset="0"/>
                <a:ea typeface="MS PGothic" charset="0"/>
              </a:rPr>
              <a:t>We know that Pearson</a:t>
            </a:r>
            <a:r>
              <a:rPr lang="ja-JP" altLang="en-US">
                <a:latin typeface="Corbel" charset="0"/>
                <a:ea typeface="MS PGothic" charset="0"/>
              </a:rPr>
              <a:t>’</a:t>
            </a:r>
            <a:r>
              <a:rPr lang="en-US">
                <a:latin typeface="Corbel" charset="0"/>
                <a:ea typeface="MS PGothic" charset="0"/>
              </a:rPr>
              <a:t>s r is the correlation coefficient, and it tells us how closely our points cluster around a single line. </a:t>
            </a:r>
          </a:p>
          <a:p>
            <a:endParaRPr lang="en-US">
              <a:latin typeface="Corbel" charset="0"/>
              <a:ea typeface="MS PGothic" charset="0"/>
            </a:endParaRPr>
          </a:p>
          <a:p>
            <a:r>
              <a:rPr lang="en-US">
                <a:latin typeface="Corbel" charset="0"/>
                <a:ea typeface="MS PGothic" charset="0"/>
              </a:rPr>
              <a:t>By taking the square of r, know as R</a:t>
            </a:r>
            <a:r>
              <a:rPr lang="en-US" baseline="30000">
                <a:latin typeface="Corbel" charset="0"/>
                <a:ea typeface="MS PGothic" charset="0"/>
              </a:rPr>
              <a:t>2</a:t>
            </a:r>
            <a:r>
              <a:rPr lang="en-US">
                <a:latin typeface="Corbel" charset="0"/>
                <a:ea typeface="MS PGothic" charset="0"/>
              </a:rPr>
              <a:t> , we can measure the amount of variability in one variable that is shared by another. </a:t>
            </a:r>
            <a:endParaRPr lang="en-US" baseline="3000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solidFill>
                  <a:srgbClr val="7B9899"/>
                </a:solidFill>
                <a:ea typeface="+mj-ea"/>
                <a:cs typeface="ＭＳ Ｐゴシック" charset="0"/>
              </a:rPr>
              <a:t>Conditions of Causality</a:t>
            </a:r>
          </a:p>
        </p:txBody>
      </p:sp>
      <p:sp>
        <p:nvSpPr>
          <p:cNvPr id="15363" name="Rectangle 3"/>
          <p:cNvSpPr>
            <a:spLocks noGrp="1" noChangeArrowheads="1"/>
          </p:cNvSpPr>
          <p:nvPr>
            <p:ph idx="1"/>
          </p:nvPr>
        </p:nvSpPr>
        <p:spPr>
          <a:xfrm>
            <a:off x="457200" y="1752600"/>
            <a:ext cx="4572000" cy="4533900"/>
          </a:xfrm>
        </p:spPr>
        <p:txBody>
          <a:bodyPr/>
          <a:lstStyle/>
          <a:p>
            <a:pPr eaLnBrk="1" hangingPunct="1"/>
            <a:r>
              <a:rPr lang="en-US" sz="2800" dirty="0" err="1">
                <a:latin typeface="Corbel" charset="0"/>
                <a:ea typeface="MS PGothic" charset="0"/>
              </a:rPr>
              <a:t>Covariation</a:t>
            </a:r>
            <a:r>
              <a:rPr lang="en-US" sz="2800" dirty="0">
                <a:latin typeface="Corbel" charset="0"/>
                <a:ea typeface="MS PGothic" charset="0"/>
              </a:rPr>
              <a:t>/Correlation</a:t>
            </a:r>
          </a:p>
          <a:p>
            <a:pPr eaLnBrk="1" hangingPunct="1">
              <a:buFont typeface="Wingdings" charset="0"/>
              <a:buNone/>
            </a:pPr>
            <a:endParaRPr lang="en-US" sz="2800" dirty="0">
              <a:latin typeface="Corbel" charset="0"/>
              <a:ea typeface="MS PGothic" charset="0"/>
            </a:endParaRPr>
          </a:p>
          <a:p>
            <a:pPr eaLnBrk="1" hangingPunct="1"/>
            <a:r>
              <a:rPr lang="en-US" sz="2800" dirty="0" smtClean="0">
                <a:latin typeface="Corbel" charset="0"/>
                <a:ea typeface="MS PGothic" charset="0"/>
              </a:rPr>
              <a:t>No confounding covariates</a:t>
            </a:r>
            <a:endParaRPr lang="en-US" sz="2800" dirty="0">
              <a:latin typeface="Corbel" charset="0"/>
              <a:ea typeface="MS PGothic" charset="0"/>
            </a:endParaRPr>
          </a:p>
          <a:p>
            <a:pPr eaLnBrk="1" hangingPunct="1">
              <a:buFont typeface="Wingdings" charset="0"/>
              <a:buNone/>
            </a:pPr>
            <a:endParaRPr lang="en-US" sz="2800" dirty="0">
              <a:latin typeface="Corbel" charset="0"/>
              <a:ea typeface="MS PGothic" charset="0"/>
            </a:endParaRPr>
          </a:p>
          <a:p>
            <a:pPr eaLnBrk="1" hangingPunct="1"/>
            <a:r>
              <a:rPr lang="en-US" sz="2800" dirty="0">
                <a:latin typeface="Corbel" charset="0"/>
                <a:ea typeface="MS PGothic" charset="0"/>
              </a:rPr>
              <a:t>Logical time ordering</a:t>
            </a:r>
          </a:p>
          <a:p>
            <a:pPr eaLnBrk="1" hangingPunct="1">
              <a:buFont typeface="Wingdings" charset="0"/>
              <a:buNone/>
            </a:pPr>
            <a:endParaRPr lang="en-US" sz="2800" dirty="0">
              <a:latin typeface="Corbel" charset="0"/>
              <a:ea typeface="MS PGothic" charset="0"/>
            </a:endParaRPr>
          </a:p>
          <a:p>
            <a:pPr eaLnBrk="1" hangingPunct="1"/>
            <a:r>
              <a:rPr lang="en-US" sz="2800" b="1" i="1" dirty="0">
                <a:latin typeface="Corbel" charset="0"/>
                <a:ea typeface="MS PGothic" charset="0"/>
              </a:rPr>
              <a:t>Mechanism</a:t>
            </a:r>
            <a:r>
              <a:rPr lang="en-US" sz="2800" dirty="0">
                <a:latin typeface="Corbel" charset="0"/>
                <a:ea typeface="MS PGothic" charset="0"/>
              </a:rPr>
              <a:t> to explain how X causes Y</a:t>
            </a:r>
          </a:p>
        </p:txBody>
      </p:sp>
      <p:grpSp>
        <p:nvGrpSpPr>
          <p:cNvPr id="15364" name="Group 4"/>
          <p:cNvGrpSpPr>
            <a:grpSpLocks/>
          </p:cNvGrpSpPr>
          <p:nvPr/>
        </p:nvGrpSpPr>
        <p:grpSpPr bwMode="auto">
          <a:xfrm>
            <a:off x="5181600" y="3505200"/>
            <a:ext cx="3810000" cy="762000"/>
            <a:chOff x="1200" y="1488"/>
            <a:chExt cx="2400" cy="480"/>
          </a:xfrm>
        </p:grpSpPr>
        <p:sp>
          <p:nvSpPr>
            <p:cNvPr id="15365" name="Oval 5"/>
            <p:cNvSpPr>
              <a:spLocks noChangeArrowheads="1"/>
            </p:cNvSpPr>
            <p:nvPr/>
          </p:nvSpPr>
          <p:spPr bwMode="auto">
            <a:xfrm>
              <a:off x="1200" y="1488"/>
              <a:ext cx="816" cy="480"/>
            </a:xfrm>
            <a:prstGeom prst="ellipse">
              <a:avLst/>
            </a:prstGeom>
            <a:solidFill>
              <a:srgbClr val="FFCC00"/>
            </a:solidFill>
            <a:ln w="9525">
              <a:solidFill>
                <a:schemeClr val="tx1"/>
              </a:solidFill>
              <a:round/>
              <a:headEnd/>
              <a:tailEnd/>
            </a:ln>
          </p:spPr>
          <p:txBody>
            <a:bodyPr wrap="none" anchor="ctr"/>
            <a:lstStyle/>
            <a:p>
              <a:pPr algn="ctr" eaLnBrk="1" hangingPunct="1"/>
              <a:r>
                <a:rPr lang="en-US">
                  <a:solidFill>
                    <a:schemeClr val="accent2"/>
                  </a:solidFill>
                  <a:latin typeface="Calibri" charset="0"/>
                  <a:cs typeface="Arial" charset="0"/>
                </a:rPr>
                <a:t>X</a:t>
              </a:r>
            </a:p>
          </p:txBody>
        </p:sp>
        <p:sp>
          <p:nvSpPr>
            <p:cNvPr id="15366" name="Line 6"/>
            <p:cNvSpPr>
              <a:spLocks noChangeShapeType="1"/>
            </p:cNvSpPr>
            <p:nvPr/>
          </p:nvSpPr>
          <p:spPr bwMode="auto">
            <a:xfrm>
              <a:off x="2160" y="1728"/>
              <a:ext cx="52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Oval 7"/>
            <p:cNvSpPr>
              <a:spLocks noChangeArrowheads="1"/>
            </p:cNvSpPr>
            <p:nvPr/>
          </p:nvSpPr>
          <p:spPr bwMode="auto">
            <a:xfrm>
              <a:off x="2784" y="1488"/>
              <a:ext cx="816" cy="480"/>
            </a:xfrm>
            <a:prstGeom prst="ellipse">
              <a:avLst/>
            </a:prstGeom>
            <a:solidFill>
              <a:srgbClr val="FFCC00"/>
            </a:solidFill>
            <a:ln w="9525">
              <a:solidFill>
                <a:schemeClr val="tx1"/>
              </a:solidFill>
              <a:round/>
              <a:headEnd/>
              <a:tailEnd/>
            </a:ln>
          </p:spPr>
          <p:txBody>
            <a:bodyPr wrap="none" anchor="ctr"/>
            <a:lstStyle/>
            <a:p>
              <a:pPr algn="ctr" eaLnBrk="1" hangingPunct="1"/>
              <a:r>
                <a:rPr lang="en-US">
                  <a:solidFill>
                    <a:schemeClr val="accent2"/>
                  </a:solidFill>
                  <a:latin typeface="Calibri" charset="0"/>
                  <a:cs typeface="Arial" charset="0"/>
                </a:rPr>
                <a:t>Y</a:t>
              </a:r>
            </a:p>
          </p:txBody>
        </p: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Example interpretation of R</a:t>
            </a:r>
            <a:r>
              <a:rPr lang="en-US" baseline="30000" dirty="0" smtClean="0">
                <a:cs typeface="ＭＳ Ｐゴシック" charset="0"/>
              </a:rPr>
              <a:t>2</a:t>
            </a:r>
            <a:endParaRPr lang="en-US" dirty="0">
              <a:cs typeface="ＭＳ Ｐゴシック" charset="0"/>
            </a:endParaRPr>
          </a:p>
        </p:txBody>
      </p:sp>
      <p:sp>
        <p:nvSpPr>
          <p:cNvPr id="73731" name="Content Placeholder 2"/>
          <p:cNvSpPr>
            <a:spLocks noGrp="1"/>
          </p:cNvSpPr>
          <p:nvPr>
            <p:ph idx="1"/>
          </p:nvPr>
        </p:nvSpPr>
        <p:spPr/>
        <p:txBody>
          <a:bodyPr/>
          <a:lstStyle/>
          <a:p>
            <a:r>
              <a:rPr lang="en-US" sz="2000">
                <a:latin typeface="Corbel" charset="0"/>
                <a:ea typeface="MS PGothic" charset="0"/>
              </a:rPr>
              <a:t>Suppose we have a correlation between </a:t>
            </a:r>
            <a:r>
              <a:rPr lang="ja-JP" altLang="en-US" sz="2000">
                <a:latin typeface="Corbel" charset="0"/>
                <a:ea typeface="MS PGothic" charset="0"/>
              </a:rPr>
              <a:t>“</a:t>
            </a:r>
            <a:r>
              <a:rPr lang="en-US" sz="2000">
                <a:latin typeface="Corbel" charset="0"/>
                <a:ea typeface="MS PGothic" charset="0"/>
              </a:rPr>
              <a:t>number of friends</a:t>
            </a:r>
            <a:r>
              <a:rPr lang="ja-JP" altLang="en-US" sz="2000">
                <a:latin typeface="Corbel" charset="0"/>
                <a:ea typeface="MS PGothic" charset="0"/>
              </a:rPr>
              <a:t>”</a:t>
            </a:r>
            <a:r>
              <a:rPr lang="en-US" sz="2000">
                <a:latin typeface="Corbel" charset="0"/>
                <a:ea typeface="MS PGothic" charset="0"/>
              </a:rPr>
              <a:t> and </a:t>
            </a:r>
            <a:r>
              <a:rPr lang="ja-JP" altLang="en-US" sz="2000">
                <a:latin typeface="Corbel" charset="0"/>
                <a:ea typeface="MS PGothic" charset="0"/>
              </a:rPr>
              <a:t>“</a:t>
            </a:r>
            <a:r>
              <a:rPr lang="en-US" sz="2000">
                <a:latin typeface="Corbel" charset="0"/>
                <a:ea typeface="MS PGothic" charset="0"/>
              </a:rPr>
              <a:t>life happiness</a:t>
            </a:r>
            <a:r>
              <a:rPr lang="ja-JP" altLang="en-US" sz="2000">
                <a:latin typeface="Corbel" charset="0"/>
                <a:ea typeface="MS PGothic" charset="0"/>
              </a:rPr>
              <a:t>”</a:t>
            </a:r>
            <a:r>
              <a:rPr lang="en-US" sz="2000">
                <a:latin typeface="Corbel" charset="0"/>
                <a:ea typeface="MS PGothic" charset="0"/>
              </a:rPr>
              <a:t>, </a:t>
            </a:r>
            <a:r>
              <a:rPr lang="en-US" sz="2000" i="1">
                <a:latin typeface="Corbel" charset="0"/>
                <a:ea typeface="MS PGothic" charset="0"/>
              </a:rPr>
              <a:t>r</a:t>
            </a:r>
            <a:r>
              <a:rPr lang="en-US" sz="2000">
                <a:latin typeface="Corbel" charset="0"/>
                <a:ea typeface="MS PGothic" charset="0"/>
              </a:rPr>
              <a:t> = .46, p &lt; .001</a:t>
            </a:r>
          </a:p>
          <a:p>
            <a:endParaRPr lang="en-US" sz="2000">
              <a:latin typeface="Corbel" charset="0"/>
              <a:ea typeface="MS PGothic" charset="0"/>
            </a:endParaRPr>
          </a:p>
          <a:p>
            <a:r>
              <a:rPr lang="en-US" sz="2000">
                <a:latin typeface="Corbel" charset="0"/>
                <a:ea typeface="MS PGothic" charset="0"/>
              </a:rPr>
              <a:t>R</a:t>
            </a:r>
            <a:r>
              <a:rPr lang="en-US" sz="2000" baseline="30000">
                <a:latin typeface="Corbel" charset="0"/>
                <a:ea typeface="MS PGothic" charset="0"/>
              </a:rPr>
              <a:t>2</a:t>
            </a:r>
            <a:r>
              <a:rPr lang="en-US" sz="2000">
                <a:latin typeface="Corbel" charset="0"/>
                <a:ea typeface="MS PGothic" charset="0"/>
              </a:rPr>
              <a:t> = (.46)</a:t>
            </a:r>
            <a:r>
              <a:rPr lang="en-US" sz="2000" baseline="30000">
                <a:latin typeface="Corbel" charset="0"/>
                <a:ea typeface="MS PGothic" charset="0"/>
              </a:rPr>
              <a:t>2</a:t>
            </a:r>
            <a:r>
              <a:rPr lang="en-US" sz="2000">
                <a:latin typeface="Corbel" charset="0"/>
                <a:ea typeface="MS PGothic" charset="0"/>
              </a:rPr>
              <a:t> = .21</a:t>
            </a:r>
            <a:r>
              <a:rPr lang="en-US" sz="2000" baseline="30000">
                <a:latin typeface="Corbel" charset="0"/>
                <a:ea typeface="MS PGothic" charset="0"/>
              </a:rPr>
              <a:t> </a:t>
            </a:r>
            <a:r>
              <a:rPr lang="en-US" sz="2000">
                <a:latin typeface="Corbel" charset="0"/>
                <a:ea typeface="MS PGothic" charset="0"/>
              </a:rPr>
              <a:t>  </a:t>
            </a:r>
          </a:p>
          <a:p>
            <a:endParaRPr lang="en-US" sz="2000">
              <a:latin typeface="Corbel" charset="0"/>
              <a:ea typeface="MS PGothic" charset="0"/>
            </a:endParaRPr>
          </a:p>
          <a:p>
            <a:r>
              <a:rPr lang="en-US" sz="2000">
                <a:latin typeface="Corbel" charset="0"/>
                <a:ea typeface="MS PGothic" charset="0"/>
              </a:rPr>
              <a:t>In other words, number of friends shares 21% of the variation in life happiness.</a:t>
            </a:r>
          </a:p>
          <a:p>
            <a:endParaRPr lang="en-US" sz="2000">
              <a:latin typeface="Corbel" charset="0"/>
              <a:ea typeface="MS PGothic" charset="0"/>
            </a:endParaRPr>
          </a:p>
          <a:p>
            <a:r>
              <a:rPr lang="en-US" sz="2000">
                <a:latin typeface="Corbel" charset="0"/>
                <a:ea typeface="MS PGothic" charset="0"/>
              </a:rPr>
              <a:t>Remember, even though we often talk about R</a:t>
            </a:r>
            <a:r>
              <a:rPr lang="en-US" sz="2000" baseline="30000">
                <a:latin typeface="Corbel" charset="0"/>
                <a:ea typeface="MS PGothic" charset="0"/>
              </a:rPr>
              <a:t>2</a:t>
            </a:r>
            <a:r>
              <a:rPr lang="en-US" sz="2000">
                <a:latin typeface="Corbel" charset="0"/>
                <a:ea typeface="MS PGothic" charset="0"/>
              </a:rPr>
              <a:t> in terms of </a:t>
            </a:r>
            <a:r>
              <a:rPr lang="ja-JP" altLang="en-US" sz="2000">
                <a:latin typeface="Corbel" charset="0"/>
                <a:ea typeface="MS PGothic" charset="0"/>
              </a:rPr>
              <a:t>“</a:t>
            </a:r>
            <a:r>
              <a:rPr lang="en-US" sz="2000">
                <a:latin typeface="Corbel" charset="0"/>
                <a:ea typeface="MS PGothic" charset="0"/>
              </a:rPr>
              <a:t>how much variation in Y is explained by X</a:t>
            </a:r>
            <a:r>
              <a:rPr lang="ja-JP" altLang="en-US" sz="2000">
                <a:latin typeface="Corbel" charset="0"/>
                <a:ea typeface="MS PGothic" charset="0"/>
              </a:rPr>
              <a:t>”</a:t>
            </a:r>
            <a:r>
              <a:rPr lang="en-US" sz="2000">
                <a:latin typeface="Corbel" charset="0"/>
                <a:ea typeface="MS PGothic" charset="0"/>
              </a:rPr>
              <a:t>, this still does not mean we can infer a causal relationship. We know how much variation is shared by the two variables, but as we know, there are many more factors that are necessary to establish a causal relationship between the two.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Partial Correlations</a:t>
            </a:r>
            <a:endParaRPr lang="en-US" dirty="0">
              <a:cs typeface="ＭＳ Ｐゴシック" charset="0"/>
            </a:endParaRPr>
          </a:p>
        </p:txBody>
      </p:sp>
      <p:sp>
        <p:nvSpPr>
          <p:cNvPr id="74755" name="Content Placeholder 2"/>
          <p:cNvSpPr>
            <a:spLocks noGrp="1"/>
          </p:cNvSpPr>
          <p:nvPr>
            <p:ph idx="1"/>
          </p:nvPr>
        </p:nvSpPr>
        <p:spPr/>
        <p:txBody>
          <a:bodyPr/>
          <a:lstStyle/>
          <a:p>
            <a:r>
              <a:rPr lang="en-US" sz="2400">
                <a:latin typeface="Corbel" charset="0"/>
                <a:ea typeface="MS PGothic" charset="0"/>
              </a:rPr>
              <a:t>How do we handle situations where more than one variable likely explain the variation in some other variable?</a:t>
            </a:r>
          </a:p>
          <a:p>
            <a:endParaRPr lang="en-US" sz="2400">
              <a:latin typeface="Corbel" charset="0"/>
              <a:ea typeface="MS PGothic" charset="0"/>
            </a:endParaRPr>
          </a:p>
          <a:p>
            <a:r>
              <a:rPr lang="en-US" sz="2400">
                <a:latin typeface="Corbel" charset="0"/>
                <a:ea typeface="MS PGothic" charset="0"/>
              </a:rPr>
              <a:t>For example, we might believe that the number of friends that you have is correlated with life happiness, but income is also likely correlated with life happiness. </a:t>
            </a:r>
          </a:p>
          <a:p>
            <a:endParaRPr lang="en-US" sz="2400">
              <a:latin typeface="Corbel" charset="0"/>
              <a:ea typeface="MS PGothic" charset="0"/>
            </a:endParaRPr>
          </a:p>
          <a:p>
            <a:r>
              <a:rPr lang="en-US" sz="2400">
                <a:latin typeface="Corbel" charset="0"/>
                <a:ea typeface="MS PGothic" charset="0"/>
              </a:rPr>
              <a:t>Partial correlations are correlations between only two variables, but the effects of other variables are held constant.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Example of Partial Correlation</a:t>
            </a:r>
            <a:endParaRPr lang="en-US" dirty="0">
              <a:cs typeface="ＭＳ Ｐゴシック" charset="0"/>
            </a:endParaRPr>
          </a:p>
        </p:txBody>
      </p:sp>
      <p:sp>
        <p:nvSpPr>
          <p:cNvPr id="4" name="Rectangle 3"/>
          <p:cNvSpPr/>
          <p:nvPr/>
        </p:nvSpPr>
        <p:spPr>
          <a:xfrm>
            <a:off x="1219200" y="1981200"/>
            <a:ext cx="3352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971800" y="3505200"/>
            <a:ext cx="3581400" cy="3048000"/>
          </a:xfrm>
          <a:prstGeom prst="rect">
            <a:avLst/>
          </a:prstGeom>
          <a:solidFill>
            <a:schemeClr val="accent4">
              <a:alpha val="68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75781" name="TextBox 5"/>
          <p:cNvSpPr txBox="1">
            <a:spLocks noChangeArrowheads="1"/>
          </p:cNvSpPr>
          <p:nvPr/>
        </p:nvSpPr>
        <p:spPr bwMode="auto">
          <a:xfrm>
            <a:off x="2057400" y="2438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Life Happiness</a:t>
            </a:r>
          </a:p>
        </p:txBody>
      </p:sp>
      <p:sp>
        <p:nvSpPr>
          <p:cNvPr id="75782" name="TextBox 6"/>
          <p:cNvSpPr txBox="1">
            <a:spLocks noChangeArrowheads="1"/>
          </p:cNvSpPr>
          <p:nvPr/>
        </p:nvSpPr>
        <p:spPr bwMode="auto">
          <a:xfrm>
            <a:off x="3810000" y="39624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Number of Friends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Example of Partial Correlation</a:t>
            </a:r>
            <a:endParaRPr lang="en-US" dirty="0">
              <a:cs typeface="ＭＳ Ｐゴシック" charset="0"/>
            </a:endParaRPr>
          </a:p>
        </p:txBody>
      </p:sp>
      <p:sp>
        <p:nvSpPr>
          <p:cNvPr id="4" name="Rectangle 3"/>
          <p:cNvSpPr/>
          <p:nvPr/>
        </p:nvSpPr>
        <p:spPr>
          <a:xfrm>
            <a:off x="1219200" y="1981200"/>
            <a:ext cx="3352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2057400" y="3505200"/>
            <a:ext cx="1676400" cy="2895600"/>
          </a:xfrm>
          <a:prstGeom prst="rect">
            <a:avLst/>
          </a:prstGeom>
          <a:solidFill>
            <a:schemeClr val="accent2">
              <a:alpha val="53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6805" name="TextBox 5"/>
          <p:cNvSpPr txBox="1">
            <a:spLocks noChangeArrowheads="1"/>
          </p:cNvSpPr>
          <p:nvPr/>
        </p:nvSpPr>
        <p:spPr bwMode="auto">
          <a:xfrm>
            <a:off x="2057400" y="2438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Life Happiness</a:t>
            </a:r>
          </a:p>
        </p:txBody>
      </p:sp>
      <p:sp>
        <p:nvSpPr>
          <p:cNvPr id="76806" name="TextBox 6"/>
          <p:cNvSpPr txBox="1">
            <a:spLocks noChangeArrowheads="1"/>
          </p:cNvSpPr>
          <p:nvPr/>
        </p:nvSpPr>
        <p:spPr bwMode="auto">
          <a:xfrm>
            <a:off x="2400300" y="49149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Income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Example of Partial Correlation</a:t>
            </a:r>
            <a:endParaRPr lang="en-US" dirty="0">
              <a:cs typeface="ＭＳ Ｐゴシック" charset="0"/>
            </a:endParaRPr>
          </a:p>
        </p:txBody>
      </p:sp>
      <p:sp>
        <p:nvSpPr>
          <p:cNvPr id="4" name="Rectangle 3"/>
          <p:cNvSpPr/>
          <p:nvPr/>
        </p:nvSpPr>
        <p:spPr>
          <a:xfrm>
            <a:off x="1219200" y="1981200"/>
            <a:ext cx="3352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981325" y="3505200"/>
            <a:ext cx="3581400" cy="3048000"/>
          </a:xfrm>
          <a:prstGeom prst="rect">
            <a:avLst/>
          </a:prstGeom>
          <a:solidFill>
            <a:schemeClr val="accent4">
              <a:alpha val="63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77829" name="TextBox 5"/>
          <p:cNvSpPr txBox="1">
            <a:spLocks noChangeArrowheads="1"/>
          </p:cNvSpPr>
          <p:nvPr/>
        </p:nvSpPr>
        <p:spPr bwMode="auto">
          <a:xfrm>
            <a:off x="2057400" y="2438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Life Happiness</a:t>
            </a:r>
          </a:p>
        </p:txBody>
      </p:sp>
      <p:sp>
        <p:nvSpPr>
          <p:cNvPr id="8" name="Rectangle 7"/>
          <p:cNvSpPr/>
          <p:nvPr/>
        </p:nvSpPr>
        <p:spPr>
          <a:xfrm>
            <a:off x="2057400" y="3505200"/>
            <a:ext cx="1676400" cy="2895600"/>
          </a:xfrm>
          <a:prstGeom prst="rect">
            <a:avLst/>
          </a:prstGeom>
          <a:solidFill>
            <a:schemeClr val="accent2">
              <a:alpha val="48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3" name="Rectangle 2"/>
          <p:cNvSpPr/>
          <p:nvPr/>
        </p:nvSpPr>
        <p:spPr>
          <a:xfrm>
            <a:off x="2057400" y="3505200"/>
            <a:ext cx="914400" cy="1143000"/>
          </a:xfrm>
          <a:prstGeom prst="rect">
            <a:avLst/>
          </a:prstGeom>
          <a:pattFill prst="solidDmnd">
            <a:fgClr>
              <a:schemeClr val="accent1"/>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32" name="TextBox 8"/>
          <p:cNvSpPr txBox="1">
            <a:spLocks noChangeArrowheads="1"/>
          </p:cNvSpPr>
          <p:nvPr/>
        </p:nvSpPr>
        <p:spPr bwMode="auto">
          <a:xfrm>
            <a:off x="2400300" y="4905375"/>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Income</a:t>
            </a:r>
          </a:p>
        </p:txBody>
      </p:sp>
      <p:sp>
        <p:nvSpPr>
          <p:cNvPr id="10" name="Rectangle 9"/>
          <p:cNvSpPr/>
          <p:nvPr/>
        </p:nvSpPr>
        <p:spPr>
          <a:xfrm>
            <a:off x="3733800" y="3505200"/>
            <a:ext cx="838200" cy="1143000"/>
          </a:xfrm>
          <a:prstGeom prst="rect">
            <a:avLst/>
          </a:prstGeom>
          <a:pattFill prst="wdDnDiag">
            <a:fgClr>
              <a:schemeClr val="accent1"/>
            </a:fgClr>
            <a:bgClr>
              <a:schemeClr val="accent4">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34" name="TextBox 6"/>
          <p:cNvSpPr txBox="1">
            <a:spLocks noChangeArrowheads="1"/>
          </p:cNvSpPr>
          <p:nvPr/>
        </p:nvSpPr>
        <p:spPr bwMode="auto">
          <a:xfrm>
            <a:off x="3810000" y="39624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Number of Friends</a:t>
            </a:r>
          </a:p>
        </p:txBody>
      </p:sp>
      <p:cxnSp>
        <p:nvCxnSpPr>
          <p:cNvPr id="12" name="Straight Arrow Connector 11"/>
          <p:cNvCxnSpPr>
            <a:cxnSpLocks noChangeShapeType="1"/>
          </p:cNvCxnSpPr>
          <p:nvPr/>
        </p:nvCxnSpPr>
        <p:spPr bwMode="auto">
          <a:xfrm flipV="1">
            <a:off x="914400" y="4191000"/>
            <a:ext cx="1485900" cy="1219200"/>
          </a:xfrm>
          <a:prstGeom prst="straightConnector1">
            <a:avLst/>
          </a:prstGeom>
          <a:noFill/>
          <a:ln w="48000" cmpd="thickThin">
            <a:solidFill>
              <a:schemeClr val="tx1"/>
            </a:solidFill>
            <a:round/>
            <a:headEnd/>
            <a:tailEnd type="triangle" w="med" len="me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H="1">
            <a:off x="4292600" y="2584450"/>
            <a:ext cx="1798638" cy="1281113"/>
          </a:xfrm>
          <a:prstGeom prst="straightConnector1">
            <a:avLst/>
          </a:prstGeom>
          <a:noFill/>
          <a:ln w="48000" cmpd="thickThin">
            <a:solidFill>
              <a:schemeClr val="tx1"/>
            </a:solidFill>
            <a:round/>
            <a:headEnd/>
            <a:tailEnd type="triangle" w="med" len="me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7837" name="TextBox 15"/>
          <p:cNvSpPr txBox="1">
            <a:spLocks noChangeArrowheads="1"/>
          </p:cNvSpPr>
          <p:nvPr/>
        </p:nvSpPr>
        <p:spPr bwMode="auto">
          <a:xfrm>
            <a:off x="6269038" y="1846263"/>
            <a:ext cx="2189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i="1"/>
              <a:t>Unique</a:t>
            </a:r>
            <a:r>
              <a:rPr lang="en-US"/>
              <a:t> variance accounted for by number of friends</a:t>
            </a:r>
          </a:p>
        </p:txBody>
      </p:sp>
      <p:sp>
        <p:nvSpPr>
          <p:cNvPr id="77838" name="TextBox 16"/>
          <p:cNvSpPr txBox="1">
            <a:spLocks noChangeArrowheads="1"/>
          </p:cNvSpPr>
          <p:nvPr/>
        </p:nvSpPr>
        <p:spPr bwMode="auto">
          <a:xfrm>
            <a:off x="0" y="5476875"/>
            <a:ext cx="2189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i="1"/>
              <a:t>Unique</a:t>
            </a:r>
            <a:r>
              <a:rPr lang="en-US"/>
              <a:t> variance accounted for by income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736725"/>
          </a:xfrm>
        </p:spPr>
        <p:txBody>
          <a:bodyPr/>
          <a:lstStyle/>
          <a:p>
            <a:pPr eaLnBrk="1" fontAlgn="auto" hangingPunct="1">
              <a:spcAft>
                <a:spcPts val="0"/>
              </a:spcAft>
              <a:defRPr/>
            </a:pPr>
            <a:r>
              <a:rPr lang="en-US" sz="4800" dirty="0">
                <a:solidFill>
                  <a:schemeClr val="accent1">
                    <a:satMod val="150000"/>
                  </a:schemeClr>
                </a:solidFill>
                <a:ea typeface="+mj-ea"/>
                <a:cs typeface="+mj-cs"/>
              </a:rPr>
              <a:t>The Chi-Square Distribution and Test for Independence</a:t>
            </a:r>
          </a:p>
        </p:txBody>
      </p:sp>
      <p:sp>
        <p:nvSpPr>
          <p:cNvPr id="79875" name="Rectangle 3"/>
          <p:cNvSpPr>
            <a:spLocks noGrp="1" noChangeArrowheads="1"/>
          </p:cNvSpPr>
          <p:nvPr>
            <p:ph type="subTitle" idx="1"/>
          </p:nvPr>
        </p:nvSpPr>
        <p:spPr>
          <a:xfrm>
            <a:off x="1447800" y="1981200"/>
            <a:ext cx="6172200" cy="762000"/>
          </a:xfrm>
        </p:spPr>
        <p:txBody>
          <a:bodyPr/>
          <a:lstStyle/>
          <a:p>
            <a:pPr eaLnBrk="1" hangingPunct="1"/>
            <a:r>
              <a:rPr lang="en-US">
                <a:latin typeface="Corbel" charset="0"/>
                <a:ea typeface="MS PGothic" charset="0"/>
              </a:rPr>
              <a:t>Hypothesis testing between two categorical variables</a:t>
            </a:r>
          </a:p>
        </p:txBody>
      </p:sp>
      <p:pic>
        <p:nvPicPr>
          <p:cNvPr id="79876" name="Picture 5" descr="http://www.math.dartmouth.edu/~m5f02/temps/chi/ChiSquareExplo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648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4000" smtClean="0">
                <a:solidFill>
                  <a:srgbClr val="7B9899"/>
                </a:solidFill>
                <a:ea typeface="+mj-ea"/>
                <a:cs typeface="+mj-cs"/>
              </a:rPr>
              <a:t>Requirements for Chi-Square test</a:t>
            </a:r>
          </a:p>
        </p:txBody>
      </p:sp>
      <p:sp>
        <p:nvSpPr>
          <p:cNvPr id="81923" name="Rectangle 3"/>
          <p:cNvSpPr>
            <a:spLocks noGrp="1" noChangeArrowheads="1"/>
          </p:cNvSpPr>
          <p:nvPr>
            <p:ph idx="1"/>
          </p:nvPr>
        </p:nvSpPr>
        <p:spPr/>
        <p:txBody>
          <a:bodyPr/>
          <a:lstStyle/>
          <a:p>
            <a:pPr eaLnBrk="1" hangingPunct="1">
              <a:lnSpc>
                <a:spcPct val="90000"/>
              </a:lnSpc>
            </a:pPr>
            <a:endParaRPr lang="en-US" sz="2800" dirty="0">
              <a:latin typeface="Corbel" charset="0"/>
              <a:ea typeface="MS PGothic" charset="0"/>
            </a:endParaRPr>
          </a:p>
          <a:p>
            <a:pPr eaLnBrk="1" hangingPunct="1">
              <a:lnSpc>
                <a:spcPct val="90000"/>
              </a:lnSpc>
            </a:pPr>
            <a:r>
              <a:rPr lang="en-US" sz="2800" dirty="0">
                <a:latin typeface="Corbel" charset="0"/>
                <a:ea typeface="MS PGothic" charset="0"/>
              </a:rPr>
              <a:t>Must be a random sample from population</a:t>
            </a:r>
          </a:p>
          <a:p>
            <a:pPr eaLnBrk="1" hangingPunct="1">
              <a:lnSpc>
                <a:spcPct val="90000"/>
              </a:lnSpc>
              <a:buFont typeface="Wingdings" charset="0"/>
              <a:buNone/>
            </a:pPr>
            <a:endParaRPr lang="en-US" sz="2800" dirty="0">
              <a:latin typeface="Corbel" charset="0"/>
              <a:ea typeface="MS PGothic" charset="0"/>
            </a:endParaRPr>
          </a:p>
          <a:p>
            <a:pPr eaLnBrk="1" hangingPunct="1">
              <a:lnSpc>
                <a:spcPct val="90000"/>
              </a:lnSpc>
            </a:pPr>
            <a:r>
              <a:rPr lang="en-US" sz="2800" dirty="0">
                <a:latin typeface="Corbel" charset="0"/>
                <a:ea typeface="MS PGothic" charset="0"/>
              </a:rPr>
              <a:t>Data must be in raw </a:t>
            </a:r>
            <a:r>
              <a:rPr lang="en-US" sz="2800" dirty="0" smtClean="0">
                <a:latin typeface="Corbel" charset="0"/>
                <a:ea typeface="MS PGothic" charset="0"/>
              </a:rPr>
              <a:t>frequencies</a:t>
            </a:r>
          </a:p>
          <a:p>
            <a:pPr eaLnBrk="1" hangingPunct="1">
              <a:lnSpc>
                <a:spcPct val="90000"/>
              </a:lnSpc>
            </a:pPr>
            <a:endParaRPr lang="en-US" sz="2800" dirty="0">
              <a:latin typeface="Corbel" charset="0"/>
              <a:ea typeface="MS PGothic" charset="0"/>
            </a:endParaRPr>
          </a:p>
          <a:p>
            <a:pPr eaLnBrk="1" hangingPunct="1">
              <a:lnSpc>
                <a:spcPct val="90000"/>
              </a:lnSpc>
            </a:pPr>
            <a:r>
              <a:rPr lang="en-US" sz="2800" dirty="0" smtClean="0">
                <a:latin typeface="Corbel" charset="0"/>
                <a:ea typeface="MS PGothic" charset="0"/>
              </a:rPr>
              <a:t>Observations must be independent</a:t>
            </a:r>
            <a:endParaRPr lang="en-US" sz="2800" dirty="0">
              <a:latin typeface="Corbel" charset="0"/>
              <a:ea typeface="MS PGothic" charset="0"/>
            </a:endParaRPr>
          </a:p>
          <a:p>
            <a:pPr eaLnBrk="1" hangingPunct="1">
              <a:lnSpc>
                <a:spcPct val="90000"/>
              </a:lnSpc>
              <a:buFont typeface="Wingdings" charset="0"/>
              <a:buNone/>
            </a:pPr>
            <a:endParaRPr lang="en-US" sz="2800" dirty="0">
              <a:latin typeface="Corbel" charset="0"/>
              <a:ea typeface="MS PGothic" charset="0"/>
            </a:endParaRPr>
          </a:p>
          <a:p>
            <a:pPr eaLnBrk="1" hangingPunct="1">
              <a:lnSpc>
                <a:spcPct val="90000"/>
              </a:lnSpc>
            </a:pPr>
            <a:r>
              <a:rPr lang="en-US" sz="2800" dirty="0">
                <a:latin typeface="Corbel" charset="0"/>
                <a:ea typeface="MS PGothic" charset="0"/>
              </a:rPr>
              <a:t>Categories for each independent variable must be mutually exclusive and exhaustive</a:t>
            </a:r>
          </a:p>
          <a:p>
            <a:pPr eaLnBrk="1" hangingPunct="1">
              <a:lnSpc>
                <a:spcPct val="90000"/>
              </a:lnSpc>
              <a:buFont typeface="Wingdings" charset="0"/>
              <a:buNone/>
            </a:pPr>
            <a:endParaRPr lang="en-US" sz="2800"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ea typeface="+mj-ea"/>
                <a:cs typeface="+mj-cs"/>
              </a:rPr>
              <a:t>Application of the Chi-Square </a:t>
            </a:r>
            <a:endParaRPr lang="en-US" dirty="0">
              <a:ea typeface="+mj-ea"/>
              <a:cs typeface="+mj-cs"/>
            </a:endParaRPr>
          </a:p>
        </p:txBody>
      </p:sp>
      <p:sp>
        <p:nvSpPr>
          <p:cNvPr id="20484" name="Text Placeholder 5"/>
          <p:cNvSpPr>
            <a:spLocks noGrp="1"/>
          </p:cNvSpPr>
          <p:nvPr>
            <p:ph idx="1"/>
          </p:nvPr>
        </p:nvSpPr>
        <p:spPr>
          <a:xfrm>
            <a:off x="-76200" y="1408113"/>
            <a:ext cx="3352800" cy="4625975"/>
          </a:xfrm>
        </p:spPr>
        <p:txBody>
          <a:bodyPr/>
          <a:lstStyle/>
          <a:p>
            <a:pPr marL="119062" indent="0" eaLnBrk="1" hangingPunct="1">
              <a:buFont typeface="Wingdings 2" panose="05020102010507070707" pitchFamily="18" charset="2"/>
              <a:buNone/>
              <a:defRPr/>
            </a:pPr>
            <a:endParaRPr lang="en-US" sz="1800" dirty="0">
              <a:ea typeface="ＭＳ Ｐゴシック" charset="0"/>
              <a:cs typeface="+mn-cs"/>
            </a:endParaRPr>
          </a:p>
          <a:p>
            <a:pPr eaLnBrk="1" hangingPunct="1">
              <a:defRPr/>
            </a:pPr>
            <a:r>
              <a:rPr lang="en-US" sz="1800" dirty="0" smtClean="0">
                <a:ea typeface="ＭＳ Ｐゴシック" charset="0"/>
                <a:cs typeface="+mn-cs"/>
              </a:rPr>
              <a:t>Question: is there a relationship in this table? Why? How would you know?</a:t>
            </a:r>
          </a:p>
          <a:p>
            <a:pPr marL="119062" indent="0" eaLnBrk="1" hangingPunct="1">
              <a:buFont typeface="Wingdings 2" charset="0"/>
              <a:buNone/>
              <a:defRPr/>
            </a:pPr>
            <a:endParaRPr lang="en-US" sz="1800" dirty="0" smtClean="0">
              <a:ea typeface="ＭＳ Ｐゴシック" charset="0"/>
              <a:cs typeface="+mn-cs"/>
            </a:endParaRPr>
          </a:p>
          <a:p>
            <a:pPr eaLnBrk="1" hangingPunct="1">
              <a:defRPr/>
            </a:pPr>
            <a:r>
              <a:rPr lang="en-US" sz="1800" dirty="0" smtClean="0">
                <a:ea typeface="ＭＳ Ｐゴシック" charset="0"/>
                <a:cs typeface="+mn-cs"/>
              </a:rPr>
              <a:t>Used </a:t>
            </a:r>
            <a:r>
              <a:rPr lang="en-US" sz="1800" dirty="0">
                <a:ea typeface="ＭＳ Ｐゴシック" charset="0"/>
                <a:cs typeface="+mn-cs"/>
              </a:rPr>
              <a:t>with two categorical variables. This will produce a </a:t>
            </a:r>
            <a:r>
              <a:rPr lang="en-US" sz="1800" dirty="0" err="1">
                <a:ea typeface="ＭＳ Ｐゴシック" charset="0"/>
                <a:cs typeface="+mn-cs"/>
              </a:rPr>
              <a:t>crosstabulation</a:t>
            </a:r>
            <a:r>
              <a:rPr lang="en-US" sz="1800" dirty="0">
                <a:ea typeface="ＭＳ Ｐゴシック" charset="0"/>
                <a:cs typeface="+mn-cs"/>
              </a:rPr>
              <a:t> (crosstab table) of cells.  </a:t>
            </a:r>
          </a:p>
          <a:p>
            <a:pPr lvl="1" eaLnBrk="1" hangingPunct="1">
              <a:defRPr/>
            </a:pPr>
            <a:r>
              <a:rPr lang="en-US" sz="1800" dirty="0">
                <a:ea typeface="ＭＳ Ｐゴシック" charset="0"/>
                <a:cs typeface="+mn-cs"/>
              </a:rPr>
              <a:t>How do you know if the cell counts are different than what would be expected by chance alone</a:t>
            </a:r>
            <a:r>
              <a:rPr lang="en-US" sz="1800" dirty="0" smtClean="0">
                <a:ea typeface="ＭＳ Ｐゴシック" charset="0"/>
                <a:cs typeface="+mn-cs"/>
              </a:rPr>
              <a:t>?</a:t>
            </a:r>
            <a:endParaRPr lang="en-US" sz="1800" dirty="0">
              <a:ea typeface="ＭＳ Ｐゴシック" charset="0"/>
              <a:cs typeface="+mn-cs"/>
            </a:endParaRPr>
          </a:p>
          <a:p>
            <a:pPr lvl="1" eaLnBrk="1" hangingPunct="1">
              <a:defRPr/>
            </a:pPr>
            <a:r>
              <a:rPr lang="en-US" sz="1800" dirty="0">
                <a:ea typeface="ＭＳ Ｐゴシック" charset="0"/>
                <a:cs typeface="+mn-cs"/>
              </a:rPr>
              <a:t>Or, are the observed cell counts in the cells </a:t>
            </a:r>
            <a:r>
              <a:rPr lang="en-US" sz="1800" i="1" dirty="0">
                <a:ea typeface="ＭＳ Ｐゴシック" charset="0"/>
                <a:cs typeface="+mn-cs"/>
              </a:rPr>
              <a:t>independent</a:t>
            </a:r>
            <a:r>
              <a:rPr lang="en-US" sz="1800" dirty="0">
                <a:ea typeface="ＭＳ Ｐゴシック" charset="0"/>
                <a:cs typeface="+mn-cs"/>
              </a:rPr>
              <a:t> from one another?</a:t>
            </a:r>
          </a:p>
          <a:p>
            <a:pPr eaLnBrk="1" hangingPunct="1">
              <a:buFont typeface="Wingdings 2" charset="0"/>
              <a:buNone/>
              <a:defRPr/>
            </a:pPr>
            <a:endParaRPr lang="en-US" sz="1800" dirty="0">
              <a:ea typeface="ＭＳ Ｐゴシック" charset="0"/>
              <a:cs typeface="+mn-cs"/>
            </a:endParaRPr>
          </a:p>
        </p:txBody>
      </p:sp>
      <p:graphicFrame>
        <p:nvGraphicFramePr>
          <p:cNvPr id="4" name="Group 87"/>
          <p:cNvGraphicFramePr>
            <a:graphicFrameLocks noGrp="1"/>
          </p:cNvGraphicFramePr>
          <p:nvPr/>
        </p:nvGraphicFramePr>
        <p:xfrm>
          <a:off x="3592513" y="2590800"/>
          <a:ext cx="5334000" cy="2889250"/>
        </p:xfrm>
        <a:graphic>
          <a:graphicData uri="http://schemas.openxmlformats.org/drawingml/2006/table">
            <a:tbl>
              <a:tblPr/>
              <a:tblGrid>
                <a:gridCol w="1447800"/>
                <a:gridCol w="1544637"/>
                <a:gridCol w="1608138"/>
                <a:gridCol w="733425"/>
              </a:tblGrid>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 </a:t>
                      </a:r>
                    </a:p>
                  </a:txBody>
                  <a:tcPr marT="45717" marB="45717"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Student</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Not Student</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Total</a:t>
                      </a:r>
                    </a:p>
                  </a:txBody>
                  <a:tcPr marT="45717" marB="45717" anchor="ctr" horzOverflow="overflow">
                    <a:lnL>
                      <a:noFill/>
                    </a:lnL>
                    <a:lnR>
                      <a:noFill/>
                    </a:lnR>
                    <a:lnT>
                      <a:noFill/>
                    </a:lnT>
                    <a:lnB>
                      <a:noFill/>
                    </a:lnB>
                    <a:lnTlToBr>
                      <a:noFill/>
                    </a:lnTlToBr>
                    <a:lnBlToTr>
                      <a:noFill/>
                    </a:lnBlToTr>
                    <a:noFill/>
                  </a:tcPr>
                </a:tc>
              </a:tr>
              <a:tr h="939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Males</a:t>
                      </a:r>
                    </a:p>
                  </a:txBody>
                  <a:tcPr marT="45717" marB="45717"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46</a:t>
                      </a:r>
                      <a:r>
                        <a:rPr kumimoji="0" lang="en-US" sz="2000" b="1" i="0" u="none" strike="noStrike" cap="none" normalizeH="0" baseline="0">
                          <a:ln>
                            <a:noFill/>
                          </a:ln>
                          <a:solidFill>
                            <a:srgbClr val="00FF00"/>
                          </a:solidFill>
                          <a:effectLst/>
                          <a:latin typeface="Arial" charset="0"/>
                          <a:ea typeface="MS PGothic" charset="0"/>
                          <a:cs typeface="MS PGothic"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71</a:t>
                      </a:r>
                      <a:r>
                        <a:rPr kumimoji="0" lang="en-US" sz="2000" b="1" i="0" u="none" strike="noStrike" cap="none" normalizeH="0" baseline="0">
                          <a:ln>
                            <a:noFill/>
                          </a:ln>
                          <a:solidFill>
                            <a:srgbClr val="00FF00"/>
                          </a:solidFill>
                          <a:effectLst/>
                          <a:latin typeface="Arial" charset="0"/>
                          <a:ea typeface="MS PGothic" charset="0"/>
                          <a:cs typeface="MS PGothic"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117</a:t>
                      </a:r>
                    </a:p>
                  </a:txBody>
                  <a:tcPr marT="45717" marB="45717"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155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Females</a:t>
                      </a:r>
                    </a:p>
                  </a:txBody>
                  <a:tcPr marT="45717" marB="45717"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37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83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120</a:t>
                      </a:r>
                    </a:p>
                  </a:txBody>
                  <a:tcPr marT="45717" marB="45717"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Total</a:t>
                      </a:r>
                    </a:p>
                  </a:txBody>
                  <a:tcPr marT="45717" marB="45717"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83</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154</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237</a:t>
                      </a:r>
                    </a:p>
                  </a:txBody>
                  <a:tcPr marT="45717" marB="45717"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Chance process with more than 2 categories:</a:t>
            </a:r>
            <a:endParaRPr lang="en-US" dirty="0">
              <a:ea typeface="+mj-ea"/>
              <a:cs typeface="+mj-cs"/>
            </a:endParaRPr>
          </a:p>
        </p:txBody>
      </p:sp>
      <p:sp>
        <p:nvSpPr>
          <p:cNvPr id="75779" name="Content Placeholder 2"/>
          <p:cNvSpPr>
            <a:spLocks noGrp="1"/>
          </p:cNvSpPr>
          <p:nvPr>
            <p:ph idx="1"/>
          </p:nvPr>
        </p:nvSpPr>
        <p:spPr>
          <a:xfrm>
            <a:off x="76200" y="1905000"/>
            <a:ext cx="5867400" cy="4625975"/>
          </a:xfrm>
        </p:spPr>
        <p:txBody>
          <a:bodyPr/>
          <a:lstStyle/>
          <a:p>
            <a:pPr>
              <a:buFont typeface="Wingdings 2" panose="05020102010507070707" pitchFamily="18" charset="2"/>
              <a:buChar char=""/>
              <a:defRPr/>
            </a:pPr>
            <a:r>
              <a:rPr lang="en-US" dirty="0" smtClean="0">
                <a:cs typeface="ＭＳ Ｐゴシック" charset="0"/>
              </a:rPr>
              <a:t>The Chi-square statistic is just the sum of the </a:t>
            </a:r>
            <a:r>
              <a:rPr lang="en-US" dirty="0" smtClean="0">
                <a:solidFill>
                  <a:schemeClr val="accent1">
                    <a:lumMod val="50000"/>
                  </a:schemeClr>
                </a:solidFill>
                <a:cs typeface="ＭＳ Ｐゴシック" charset="0"/>
              </a:rPr>
              <a:t>observed minus the expected frequencies squared, divided by the expected frequency</a:t>
            </a:r>
          </a:p>
          <a:p>
            <a:pPr>
              <a:buFont typeface="Wingdings 2" panose="05020102010507070707" pitchFamily="18" charset="2"/>
              <a:buChar char=""/>
              <a:defRPr/>
            </a:pPr>
            <a:endParaRPr lang="en-US" dirty="0">
              <a:cs typeface="ＭＳ Ｐゴシック" charset="0"/>
            </a:endParaRPr>
          </a:p>
          <a:p>
            <a:pPr>
              <a:buFont typeface="Wingdings 2" panose="05020102010507070707" pitchFamily="18" charset="2"/>
              <a:buChar char=""/>
              <a:defRPr/>
            </a:pPr>
            <a:r>
              <a:rPr lang="en-US" sz="1600" dirty="0" smtClean="0">
                <a:latin typeface="Arial" panose="020B0604020202020204" pitchFamily="34" charset="0"/>
                <a:cs typeface="ＭＳ Ｐゴシック" charset="0"/>
              </a:rPr>
              <a:t>Chi-square is just a numeric way to indicate the difference between observed and expected frequencies. Large Chi-square values = big differences between observed and expected.</a:t>
            </a:r>
          </a:p>
          <a:p>
            <a:pPr marL="119062" indent="0">
              <a:buFont typeface="Wingdings 2" panose="05020102010507070707" pitchFamily="18" charset="2"/>
              <a:buNone/>
              <a:defRPr/>
            </a:pPr>
            <a:endParaRPr lang="en-US" sz="1600" dirty="0" smtClean="0">
              <a:latin typeface="Arial" panose="020B0604020202020204" pitchFamily="34" charset="0"/>
              <a:cs typeface="ＭＳ Ｐゴシック" charset="0"/>
            </a:endParaRPr>
          </a:p>
        </p:txBody>
      </p:sp>
      <p:pic>
        <p:nvPicPr>
          <p:cNvPr id="54274" name="Picture 2"/>
          <p:cNvPicPr>
            <a:picLocks noChangeAspect="1" noChangeArrowheads="1"/>
          </p:cNvPicPr>
          <p:nvPr/>
        </p:nvPicPr>
        <p:blipFill>
          <a:blip r:embed="rId3" cstate="print"/>
          <a:srcRect/>
          <a:stretch>
            <a:fillRect/>
          </a:stretch>
        </p:blipFill>
        <p:spPr bwMode="auto">
          <a:xfrm>
            <a:off x="6172200" y="2514600"/>
            <a:ext cx="2888110" cy="1931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3973" name="Rectangle 5"/>
          <p:cNvSpPr>
            <a:spLocks noChangeArrowheads="1"/>
          </p:cNvSpPr>
          <p:nvPr/>
        </p:nvSpPr>
        <p:spPr bwMode="auto">
          <a:xfrm>
            <a:off x="6324600" y="446246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900"/>
              <a:t>http://www.flickr.com/photos/kirstea/4884298267/</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4"/>
          <p:cNvSpPr>
            <a:spLocks noGrp="1" noChangeArrowheads="1"/>
          </p:cNvSpPr>
          <p:nvPr>
            <p:ph type="title"/>
          </p:nvPr>
        </p:nvSpPr>
        <p:spPr>
          <a:xfrm>
            <a:off x="228600" y="152400"/>
            <a:ext cx="8686800" cy="914400"/>
          </a:xfrm>
        </p:spPr>
        <p:txBody>
          <a:bodyPr>
            <a:noAutofit/>
          </a:bodyPr>
          <a:lstStyle/>
          <a:p>
            <a:pPr eaLnBrk="1" fontAlgn="auto" hangingPunct="1">
              <a:spcAft>
                <a:spcPts val="0"/>
              </a:spcAft>
              <a:defRPr/>
            </a:pPr>
            <a:r>
              <a:rPr lang="en-US" sz="2800" dirty="0" smtClean="0">
                <a:solidFill>
                  <a:schemeClr val="accent1">
                    <a:satMod val="150000"/>
                  </a:schemeClr>
                </a:solidFill>
                <a:ea typeface="+mj-ea"/>
                <a:cs typeface="+mj-cs"/>
              </a:rPr>
              <a:t>Example </a:t>
            </a:r>
            <a:r>
              <a:rPr lang="en-US" sz="2800" dirty="0" err="1" smtClean="0">
                <a:solidFill>
                  <a:schemeClr val="accent1">
                    <a:satMod val="150000"/>
                  </a:schemeClr>
                </a:solidFill>
                <a:ea typeface="+mj-ea"/>
                <a:cs typeface="+mj-cs"/>
              </a:rPr>
              <a:t>Crosstabulation</a:t>
            </a:r>
            <a:r>
              <a:rPr lang="en-US" sz="2800" dirty="0" smtClean="0">
                <a:solidFill>
                  <a:schemeClr val="accent1">
                    <a:satMod val="150000"/>
                  </a:schemeClr>
                </a:solidFill>
                <a:ea typeface="+mj-ea"/>
                <a:cs typeface="+mj-cs"/>
              </a:rPr>
              <a:t>:</a:t>
            </a:r>
          </a:p>
        </p:txBody>
      </p:sp>
      <p:graphicFrame>
        <p:nvGraphicFramePr>
          <p:cNvPr id="28759" name="Group 87"/>
          <p:cNvGraphicFramePr>
            <a:graphicFrameLocks noGrp="1"/>
          </p:cNvGraphicFramePr>
          <p:nvPr/>
        </p:nvGraphicFramePr>
        <p:xfrm>
          <a:off x="304800" y="2438400"/>
          <a:ext cx="6934200" cy="4373563"/>
        </p:xfrm>
        <a:graphic>
          <a:graphicData uri="http://schemas.openxmlformats.org/drawingml/2006/table">
            <a:tbl>
              <a:tblPr/>
              <a:tblGrid>
                <a:gridCol w="1819275"/>
                <a:gridCol w="1943100"/>
                <a:gridCol w="2020888"/>
                <a:gridCol w="1150937"/>
              </a:tblGrid>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 </a:t>
                      </a:r>
                    </a:p>
                  </a:txBody>
                  <a:tcPr marT="45733" marB="45733"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Student</a:t>
                      </a:r>
                    </a:p>
                  </a:txBody>
                  <a:tcPr marT="45733" marB="4573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Not Student</a:t>
                      </a:r>
                    </a:p>
                  </a:txBody>
                  <a:tcPr marT="45733" marB="4573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Total</a:t>
                      </a:r>
                    </a:p>
                  </a:txBody>
                  <a:tcPr marT="45733" marB="45733" anchor="ctr" horzOverflow="overflow">
                    <a:lnL>
                      <a:noFill/>
                    </a:lnL>
                    <a:lnR>
                      <a:noFill/>
                    </a:lnR>
                    <a:lnT>
                      <a:noFill/>
                    </a:lnT>
                    <a:lnB>
                      <a:noFill/>
                    </a:lnB>
                    <a:lnTlToBr>
                      <a:noFill/>
                    </a:lnTlToBr>
                    <a:lnBlToTr>
                      <a:noFill/>
                    </a:lnBlToTr>
                    <a:noFill/>
                  </a:tcPr>
                </a:tc>
              </a:tr>
              <a:tr h="1238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Males</a:t>
                      </a:r>
                    </a:p>
                  </a:txBody>
                  <a:tcPr marT="45733" marB="4573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46</a:t>
                      </a:r>
                      <a:r>
                        <a:rPr kumimoji="0" lang="en-US" sz="2000" b="1" i="0" u="none" strike="noStrike" cap="none" normalizeH="0" baseline="0">
                          <a:ln>
                            <a:noFill/>
                          </a:ln>
                          <a:solidFill>
                            <a:srgbClr val="00FF00"/>
                          </a:solidFill>
                          <a:effectLst/>
                          <a:latin typeface="Arial" charset="0"/>
                          <a:ea typeface="MS PGothic" charset="0"/>
                          <a:cs typeface="MS PGothic"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MS PGothic" charset="0"/>
                          <a:cs typeface="MS PGothic" charset="0"/>
                        </a:rPr>
                        <a:t>   </a:t>
                      </a:r>
                      <a:r>
                        <a:rPr kumimoji="0" lang="en-US" sz="2000" b="1" i="0" u="none" strike="noStrike" cap="none" normalizeH="0" baseline="0">
                          <a:ln>
                            <a:noFill/>
                          </a:ln>
                          <a:solidFill>
                            <a:srgbClr val="FF6600"/>
                          </a:solidFill>
                          <a:effectLst/>
                          <a:latin typeface="Arial" charset="0"/>
                          <a:ea typeface="MS PGothic" charset="0"/>
                          <a:cs typeface="MS PGothic" charset="0"/>
                        </a:rPr>
                        <a:t>(40.97)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71</a:t>
                      </a:r>
                      <a:r>
                        <a:rPr kumimoji="0" lang="en-US" sz="2000" b="1" i="0" u="none" strike="noStrike" cap="none" normalizeH="0" baseline="0">
                          <a:ln>
                            <a:noFill/>
                          </a:ln>
                          <a:solidFill>
                            <a:srgbClr val="00FF00"/>
                          </a:solidFill>
                          <a:effectLst/>
                          <a:latin typeface="Arial" charset="0"/>
                          <a:ea typeface="MS PGothic" charset="0"/>
                          <a:cs typeface="MS PGothic"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MS PGothic" charset="0"/>
                          <a:cs typeface="MS PGothic" charset="0"/>
                        </a:rPr>
                        <a:t>   </a:t>
                      </a:r>
                      <a:r>
                        <a:rPr kumimoji="0" lang="en-US" sz="2000" b="1" i="0" u="none" strike="noStrike" cap="none" normalizeH="0" baseline="0">
                          <a:ln>
                            <a:noFill/>
                          </a:ln>
                          <a:solidFill>
                            <a:srgbClr val="FF6600"/>
                          </a:solidFill>
                          <a:effectLst/>
                          <a:latin typeface="Arial" charset="0"/>
                          <a:ea typeface="MS PGothic" charset="0"/>
                          <a:cs typeface="MS PGothic" charset="0"/>
                        </a:rPr>
                        <a:t>(76.02)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117</a:t>
                      </a:r>
                    </a:p>
                  </a:txBody>
                  <a:tcPr marT="45733" marB="4573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522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Females</a:t>
                      </a:r>
                    </a:p>
                  </a:txBody>
                  <a:tcPr marT="45733" marB="4573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37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MS PGothic" charset="0"/>
                          <a:cs typeface="MS PGothic" charset="0"/>
                        </a:rPr>
                        <a:t>   </a:t>
                      </a:r>
                      <a:r>
                        <a:rPr kumimoji="0" lang="en-US" sz="2000" b="1" i="0" u="none" strike="noStrike" cap="none" normalizeH="0" baseline="0">
                          <a:ln>
                            <a:noFill/>
                          </a:ln>
                          <a:solidFill>
                            <a:srgbClr val="FF6600"/>
                          </a:solidFill>
                          <a:effectLst/>
                          <a:latin typeface="Arial" charset="0"/>
                          <a:ea typeface="MS PGothic" charset="0"/>
                          <a:cs typeface="MS PGothic" charset="0"/>
                        </a:rPr>
                        <a:t>(42.03)</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83</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MS PGothic" charset="0"/>
                          <a:cs typeface="MS PGothic" charset="0"/>
                        </a:rPr>
                        <a:t>   </a:t>
                      </a:r>
                      <a:r>
                        <a:rPr kumimoji="0" lang="en-US" sz="2000" b="1" i="0" u="none" strike="noStrike" cap="none" normalizeH="0" baseline="0">
                          <a:ln>
                            <a:noFill/>
                          </a:ln>
                          <a:solidFill>
                            <a:srgbClr val="FF6600"/>
                          </a:solidFill>
                          <a:effectLst/>
                          <a:latin typeface="Arial" charset="0"/>
                          <a:ea typeface="MS PGothic" charset="0"/>
                          <a:cs typeface="MS PGothic" charset="0"/>
                        </a:rPr>
                        <a:t>(77.97)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120</a:t>
                      </a:r>
                    </a:p>
                  </a:txBody>
                  <a:tcPr marT="45733" marB="4573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216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Total</a:t>
                      </a:r>
                    </a:p>
                  </a:txBody>
                  <a:tcPr marT="45733" marB="45733"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83</a:t>
                      </a:r>
                    </a:p>
                  </a:txBody>
                  <a:tcPr marT="45733" marB="4573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154</a:t>
                      </a:r>
                    </a:p>
                  </a:txBody>
                  <a:tcPr marT="45733" marB="4573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N=237</a:t>
                      </a:r>
                    </a:p>
                  </a:txBody>
                  <a:tcPr marT="45733" marB="45733" anchor="ctr" horzOverflow="overflow">
                    <a:lnL>
                      <a:noFill/>
                    </a:lnL>
                    <a:lnR>
                      <a:noFill/>
                    </a:lnR>
                    <a:lnT>
                      <a:noFill/>
                    </a:lnT>
                    <a:lnB>
                      <a:noFill/>
                    </a:lnB>
                    <a:lnTlToBr>
                      <a:noFill/>
                    </a:lnTlToBr>
                    <a:lnBlToTr>
                      <a:noFill/>
                    </a:lnBlToTr>
                    <a:noFill/>
                  </a:tcPr>
                </a:tc>
              </a:tr>
            </a:tbl>
          </a:graphicData>
        </a:graphic>
      </p:graphicFrame>
      <p:pic>
        <p:nvPicPr>
          <p:cNvPr id="86042" name="Picture 84" descr="chi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26812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3" name="Text Box 86"/>
          <p:cNvSpPr txBox="1">
            <a:spLocks noChangeArrowheads="1"/>
          </p:cNvSpPr>
          <p:nvPr/>
        </p:nvSpPr>
        <p:spPr bwMode="auto">
          <a:xfrm>
            <a:off x="7315200" y="3886200"/>
            <a:ext cx="2362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MS PGothic" charset="0"/>
                <a:cs typeface="MS PGothic" charset="0"/>
              </a:defRPr>
            </a:lvl1pPr>
            <a:lvl2pPr marL="742950" indent="-285750">
              <a:defRPr sz="2800">
                <a:solidFill>
                  <a:schemeClr val="tx1"/>
                </a:solidFill>
                <a:latin typeface="Corbel" charset="0"/>
                <a:ea typeface="MS PGothic" charset="0"/>
                <a:cs typeface="MS PGothic" charset="0"/>
              </a:defRPr>
            </a:lvl2pPr>
            <a:lvl3pPr marL="1143000">
              <a:defRPr sz="2400">
                <a:solidFill>
                  <a:schemeClr val="tx1"/>
                </a:solidFill>
                <a:latin typeface="Corbel" charset="0"/>
                <a:ea typeface="MS PGothic" charset="0"/>
                <a:cs typeface="MS PGothic" charset="0"/>
              </a:defRPr>
            </a:lvl3pPr>
            <a:lvl4pPr marL="1600200" indent="-228600">
              <a:defRPr sz="2000">
                <a:solidFill>
                  <a:schemeClr val="tx1"/>
                </a:solidFill>
                <a:latin typeface="Corbel" charset="0"/>
                <a:ea typeface="MS PGothic" charset="0"/>
                <a:cs typeface="MS PGothic" charset="0"/>
              </a:defRPr>
            </a:lvl4pPr>
            <a:lvl5pPr marL="2057400" indent="-228600">
              <a:defRPr sz="2000">
                <a:solidFill>
                  <a:schemeClr val="tx1"/>
                </a:solidFill>
                <a:latin typeface="Corbel" charset="0"/>
                <a:ea typeface="MS PGothic" charset="0"/>
                <a:cs typeface="MS PGothic"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MS PGothic" charset="0"/>
                <a:cs typeface="MS PGothic" charset="0"/>
              </a:defRPr>
            </a:lvl9pPr>
          </a:lstStyle>
          <a:p>
            <a:pPr eaLnBrk="1" hangingPunct="1">
              <a:spcBef>
                <a:spcPct val="50000"/>
              </a:spcBef>
            </a:pPr>
            <a:r>
              <a:rPr lang="en-US" sz="1800" b="1">
                <a:solidFill>
                  <a:srgbClr val="002060"/>
                </a:solidFill>
                <a:latin typeface="Arial" charset="0"/>
              </a:rPr>
              <a:t>Observed</a:t>
            </a:r>
          </a:p>
          <a:p>
            <a:pPr eaLnBrk="1" hangingPunct="1">
              <a:spcBef>
                <a:spcPct val="50000"/>
              </a:spcBef>
            </a:pPr>
            <a:r>
              <a:rPr lang="en-US" sz="1800" b="1">
                <a:solidFill>
                  <a:srgbClr val="FF6600"/>
                </a:solidFill>
                <a:latin typeface="Arial" charset="0"/>
              </a:rPr>
              <a:t>Expected</a:t>
            </a:r>
          </a:p>
        </p:txBody>
      </p:sp>
      <p:pic>
        <p:nvPicPr>
          <p:cNvPr id="86044" name="Picture 89" descr="exfr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1905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solidFill>
                  <a:srgbClr val="7B9899"/>
                </a:solidFill>
                <a:ea typeface="+mj-ea"/>
                <a:cs typeface="ＭＳ Ｐゴシック" charset="0"/>
              </a:rPr>
              <a:t>Causation and Causal Paths</a:t>
            </a:r>
          </a:p>
        </p:txBody>
      </p:sp>
      <p:sp>
        <p:nvSpPr>
          <p:cNvPr id="17411" name="Rectangle 3"/>
          <p:cNvSpPr>
            <a:spLocks noGrp="1" noChangeArrowheads="1"/>
          </p:cNvSpPr>
          <p:nvPr>
            <p:ph idx="1"/>
          </p:nvPr>
        </p:nvSpPr>
        <p:spPr/>
        <p:txBody>
          <a:bodyPr/>
          <a:lstStyle/>
          <a:p>
            <a:pPr eaLnBrk="1" hangingPunct="1"/>
            <a:r>
              <a:rPr lang="en-US">
                <a:solidFill>
                  <a:schemeClr val="folHlink"/>
                </a:solidFill>
                <a:latin typeface="Corbel" charset="0"/>
                <a:ea typeface="MS PGothic" charset="0"/>
              </a:rPr>
              <a:t>Direct</a:t>
            </a:r>
            <a:r>
              <a:rPr lang="en-US">
                <a:latin typeface="Corbel" charset="0"/>
                <a:ea typeface="MS PGothic" charset="0"/>
              </a:rPr>
              <a:t> causal paths</a:t>
            </a:r>
          </a:p>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r>
              <a:rPr lang="en-US">
                <a:solidFill>
                  <a:schemeClr val="folHlink"/>
                </a:solidFill>
                <a:latin typeface="Corbel" charset="0"/>
                <a:ea typeface="MS PGothic" charset="0"/>
              </a:rPr>
              <a:t>Reciprocal</a:t>
            </a:r>
            <a:r>
              <a:rPr lang="en-US">
                <a:latin typeface="Corbel" charset="0"/>
                <a:ea typeface="MS PGothic" charset="0"/>
              </a:rPr>
              <a:t> causation</a:t>
            </a:r>
          </a:p>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r>
              <a:rPr lang="en-US">
                <a:solidFill>
                  <a:schemeClr val="folHlink"/>
                </a:solidFill>
                <a:latin typeface="Corbel" charset="0"/>
                <a:ea typeface="MS PGothic" charset="0"/>
              </a:rPr>
              <a:t>Indirect</a:t>
            </a:r>
            <a:r>
              <a:rPr lang="en-US">
                <a:latin typeface="Corbel" charset="0"/>
                <a:ea typeface="MS PGothic" charset="0"/>
              </a:rPr>
              <a:t> causation</a:t>
            </a:r>
          </a:p>
        </p:txBody>
      </p:sp>
      <p:grpSp>
        <p:nvGrpSpPr>
          <p:cNvPr id="17412" name="Group 4"/>
          <p:cNvGrpSpPr>
            <a:grpSpLocks/>
          </p:cNvGrpSpPr>
          <p:nvPr/>
        </p:nvGrpSpPr>
        <p:grpSpPr bwMode="auto">
          <a:xfrm>
            <a:off x="1905000" y="2514600"/>
            <a:ext cx="3810000" cy="762000"/>
            <a:chOff x="1200" y="1488"/>
            <a:chExt cx="2400" cy="480"/>
          </a:xfrm>
        </p:grpSpPr>
        <p:sp>
          <p:nvSpPr>
            <p:cNvPr id="17424" name="Oval 5"/>
            <p:cNvSpPr>
              <a:spLocks noChangeArrowheads="1"/>
            </p:cNvSpPr>
            <p:nvPr/>
          </p:nvSpPr>
          <p:spPr bwMode="auto">
            <a:xfrm>
              <a:off x="1200" y="1488"/>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X</a:t>
              </a:r>
            </a:p>
          </p:txBody>
        </p:sp>
        <p:sp>
          <p:nvSpPr>
            <p:cNvPr id="17425" name="Line 6"/>
            <p:cNvSpPr>
              <a:spLocks noChangeShapeType="1"/>
            </p:cNvSpPr>
            <p:nvPr/>
          </p:nvSpPr>
          <p:spPr bwMode="auto">
            <a:xfrm>
              <a:off x="2160" y="1728"/>
              <a:ext cx="52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Oval 7"/>
            <p:cNvSpPr>
              <a:spLocks noChangeArrowheads="1"/>
            </p:cNvSpPr>
            <p:nvPr/>
          </p:nvSpPr>
          <p:spPr bwMode="auto">
            <a:xfrm>
              <a:off x="2784" y="1488"/>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Y</a:t>
              </a:r>
            </a:p>
          </p:txBody>
        </p:sp>
      </p:grpSp>
      <p:grpSp>
        <p:nvGrpSpPr>
          <p:cNvPr id="17413" name="Group 12"/>
          <p:cNvGrpSpPr>
            <a:grpSpLocks/>
          </p:cNvGrpSpPr>
          <p:nvPr/>
        </p:nvGrpSpPr>
        <p:grpSpPr bwMode="auto">
          <a:xfrm>
            <a:off x="1295400" y="5486400"/>
            <a:ext cx="5943600" cy="762000"/>
            <a:chOff x="816" y="3600"/>
            <a:chExt cx="3744" cy="480"/>
          </a:xfrm>
        </p:grpSpPr>
        <p:sp>
          <p:nvSpPr>
            <p:cNvPr id="17419" name="Oval 13"/>
            <p:cNvSpPr>
              <a:spLocks noChangeArrowheads="1"/>
            </p:cNvSpPr>
            <p:nvPr/>
          </p:nvSpPr>
          <p:spPr bwMode="auto">
            <a:xfrm>
              <a:off x="816" y="3600"/>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X</a:t>
              </a:r>
            </a:p>
          </p:txBody>
        </p:sp>
        <p:sp>
          <p:nvSpPr>
            <p:cNvPr id="17420" name="Oval 14"/>
            <p:cNvSpPr>
              <a:spLocks noChangeArrowheads="1"/>
            </p:cNvSpPr>
            <p:nvPr/>
          </p:nvSpPr>
          <p:spPr bwMode="auto">
            <a:xfrm>
              <a:off x="2256" y="3600"/>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Z</a:t>
              </a:r>
            </a:p>
          </p:txBody>
        </p:sp>
        <p:sp>
          <p:nvSpPr>
            <p:cNvPr id="17421" name="Oval 15"/>
            <p:cNvSpPr>
              <a:spLocks noChangeArrowheads="1"/>
            </p:cNvSpPr>
            <p:nvPr/>
          </p:nvSpPr>
          <p:spPr bwMode="auto">
            <a:xfrm>
              <a:off x="3744" y="3600"/>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Y</a:t>
              </a:r>
            </a:p>
          </p:txBody>
        </p:sp>
        <p:sp>
          <p:nvSpPr>
            <p:cNvPr id="17422" name="Line 16"/>
            <p:cNvSpPr>
              <a:spLocks noChangeShapeType="1"/>
            </p:cNvSpPr>
            <p:nvPr/>
          </p:nvSpPr>
          <p:spPr bwMode="auto">
            <a:xfrm>
              <a:off x="1680" y="3840"/>
              <a:ext cx="52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7"/>
            <p:cNvSpPr>
              <a:spLocks noChangeShapeType="1"/>
            </p:cNvSpPr>
            <p:nvPr/>
          </p:nvSpPr>
          <p:spPr bwMode="auto">
            <a:xfrm>
              <a:off x="3120" y="3840"/>
              <a:ext cx="52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7414" name="Group 19"/>
          <p:cNvGrpSpPr>
            <a:grpSpLocks/>
          </p:cNvGrpSpPr>
          <p:nvPr/>
        </p:nvGrpSpPr>
        <p:grpSpPr bwMode="auto">
          <a:xfrm>
            <a:off x="1905000" y="3962400"/>
            <a:ext cx="3810000" cy="762000"/>
            <a:chOff x="1200" y="2592"/>
            <a:chExt cx="2400" cy="480"/>
          </a:xfrm>
        </p:grpSpPr>
        <p:sp>
          <p:nvSpPr>
            <p:cNvPr id="17415" name="Oval 9"/>
            <p:cNvSpPr>
              <a:spLocks noChangeArrowheads="1"/>
            </p:cNvSpPr>
            <p:nvPr/>
          </p:nvSpPr>
          <p:spPr bwMode="auto">
            <a:xfrm>
              <a:off x="1200" y="2592"/>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X</a:t>
              </a:r>
            </a:p>
          </p:txBody>
        </p:sp>
        <p:sp>
          <p:nvSpPr>
            <p:cNvPr id="17416" name="Oval 10"/>
            <p:cNvSpPr>
              <a:spLocks noChangeArrowheads="1"/>
            </p:cNvSpPr>
            <p:nvPr/>
          </p:nvSpPr>
          <p:spPr bwMode="auto">
            <a:xfrm>
              <a:off x="2784" y="2592"/>
              <a:ext cx="816" cy="480"/>
            </a:xfrm>
            <a:prstGeom prst="ellipse">
              <a:avLst/>
            </a:prstGeom>
            <a:solidFill>
              <a:schemeClr val="accent1"/>
            </a:solidFill>
            <a:ln w="9525">
              <a:solidFill>
                <a:schemeClr val="tx1"/>
              </a:solidFill>
              <a:round/>
              <a:headEnd/>
              <a:tailEnd/>
            </a:ln>
          </p:spPr>
          <p:txBody>
            <a:bodyPr wrap="none" anchor="ctr"/>
            <a:lstStyle/>
            <a:p>
              <a:pPr algn="ctr" eaLnBrk="1" hangingPunct="1"/>
              <a:r>
                <a:rPr lang="en-US">
                  <a:latin typeface="Calibri" charset="0"/>
                  <a:cs typeface="Arial" charset="0"/>
                </a:rPr>
                <a:t>Y</a:t>
              </a:r>
            </a:p>
          </p:txBody>
        </p:sp>
        <p:sp>
          <p:nvSpPr>
            <p:cNvPr id="17417" name="Line 11"/>
            <p:cNvSpPr>
              <a:spLocks noChangeShapeType="1"/>
            </p:cNvSpPr>
            <p:nvPr/>
          </p:nvSpPr>
          <p:spPr bwMode="auto">
            <a:xfrm>
              <a:off x="2112" y="2928"/>
              <a:ext cx="52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Line 18"/>
            <p:cNvSpPr>
              <a:spLocks noChangeShapeType="1"/>
            </p:cNvSpPr>
            <p:nvPr/>
          </p:nvSpPr>
          <p:spPr bwMode="auto">
            <a:xfrm>
              <a:off x="2112" y="2688"/>
              <a:ext cx="528"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fontAlgn="auto" hangingPunct="1">
              <a:spcAft>
                <a:spcPts val="0"/>
              </a:spcAft>
              <a:defRPr/>
            </a:pPr>
            <a:r>
              <a:rPr lang="en-US" sz="2800" dirty="0" smtClean="0">
                <a:solidFill>
                  <a:srgbClr val="7B9899"/>
                </a:solidFill>
                <a:ea typeface="+mj-ea"/>
                <a:cs typeface="+mj-cs"/>
              </a:rPr>
              <a:t>Many tests use “degrees of freedom”. These include Chi-square, t-tests, Analysis of Variance, etc. So, what are degrees of freedom?</a:t>
            </a:r>
          </a:p>
        </p:txBody>
      </p:sp>
      <p:sp>
        <p:nvSpPr>
          <p:cNvPr id="89091" name="Rectangle 3"/>
          <p:cNvSpPr>
            <a:spLocks noGrp="1" noChangeArrowheads="1"/>
          </p:cNvSpPr>
          <p:nvPr>
            <p:ph idx="1"/>
          </p:nvPr>
        </p:nvSpPr>
        <p:spPr>
          <a:xfrm>
            <a:off x="0" y="1600200"/>
            <a:ext cx="4991100" cy="5181600"/>
          </a:xfrm>
        </p:spPr>
        <p:txBody>
          <a:bodyPr/>
          <a:lstStyle/>
          <a:p>
            <a:pPr eaLnBrk="1" hangingPunct="1">
              <a:lnSpc>
                <a:spcPct val="80000"/>
              </a:lnSpc>
            </a:pPr>
            <a:endParaRPr lang="en-US" sz="2200">
              <a:latin typeface="Corbel" charset="0"/>
              <a:ea typeface="MS PGothic" charset="0"/>
            </a:endParaRPr>
          </a:p>
          <a:p>
            <a:pPr eaLnBrk="1" hangingPunct="1">
              <a:lnSpc>
                <a:spcPct val="80000"/>
              </a:lnSpc>
            </a:pPr>
            <a:r>
              <a:rPr lang="en-US" sz="2200">
                <a:latin typeface="Corbel" charset="0"/>
                <a:ea typeface="MS PGothic" charset="0"/>
              </a:rPr>
              <a:t>d.f. = the number of values in the final calculation of a statistic that are free to vary.</a:t>
            </a:r>
          </a:p>
          <a:p>
            <a:pPr eaLnBrk="1" hangingPunct="1">
              <a:lnSpc>
                <a:spcPct val="80000"/>
              </a:lnSpc>
              <a:buFont typeface="Wingdings" charset="0"/>
              <a:buNone/>
            </a:pPr>
            <a:endParaRPr lang="en-US" sz="2200">
              <a:latin typeface="Corbel" charset="0"/>
              <a:ea typeface="MS PGothic" charset="0"/>
            </a:endParaRPr>
          </a:p>
          <a:p>
            <a:pPr lvl="1" eaLnBrk="1" hangingPunct="1">
              <a:lnSpc>
                <a:spcPct val="80000"/>
              </a:lnSpc>
            </a:pPr>
            <a:r>
              <a:rPr lang="en-US" sz="2400">
                <a:latin typeface="Corbel" charset="0"/>
                <a:ea typeface="MS PGothic" charset="0"/>
              </a:rPr>
              <a:t> Example:  Choose 3 numbers that add up to 100.</a:t>
            </a:r>
          </a:p>
          <a:p>
            <a:pPr lvl="1" eaLnBrk="1" hangingPunct="1">
              <a:lnSpc>
                <a:spcPct val="80000"/>
              </a:lnSpc>
              <a:buFont typeface="Wingdings" charset="0"/>
              <a:buNone/>
            </a:pPr>
            <a:endParaRPr lang="en-US" sz="1900">
              <a:latin typeface="Corbel" charset="0"/>
              <a:ea typeface="MS PGothic" charset="0"/>
            </a:endParaRPr>
          </a:p>
          <a:p>
            <a:pPr lvl="2" eaLnBrk="1" hangingPunct="1">
              <a:lnSpc>
                <a:spcPct val="80000"/>
              </a:lnSpc>
            </a:pPr>
            <a:r>
              <a:rPr lang="en-US" sz="2200">
                <a:latin typeface="Corbel" charset="0"/>
                <a:ea typeface="MS PGothic" charset="0"/>
              </a:rPr>
              <a:t>We have 3 choices, but in reality our choices are reduced to N-1 because once we choose any 2 numbers, the 3</a:t>
            </a:r>
            <a:r>
              <a:rPr lang="en-US" sz="2200" baseline="30000">
                <a:latin typeface="Corbel" charset="0"/>
                <a:ea typeface="MS PGothic" charset="0"/>
              </a:rPr>
              <a:t>rd</a:t>
            </a:r>
            <a:r>
              <a:rPr lang="en-US" sz="2200">
                <a:latin typeface="Corbel" charset="0"/>
                <a:ea typeface="MS PGothic" charset="0"/>
              </a:rPr>
              <a:t> is decided for us. </a:t>
            </a:r>
          </a:p>
          <a:p>
            <a:pPr lvl="2" eaLnBrk="1" hangingPunct="1">
              <a:lnSpc>
                <a:spcPct val="80000"/>
              </a:lnSpc>
              <a:buFont typeface="Wingdings" charset="0"/>
              <a:buNone/>
            </a:pPr>
            <a:endParaRPr lang="en-US" sz="2200">
              <a:latin typeface="Corbel" charset="0"/>
              <a:ea typeface="MS PGothic" charset="0"/>
            </a:endParaRPr>
          </a:p>
          <a:p>
            <a:pPr lvl="2" eaLnBrk="1" hangingPunct="1">
              <a:lnSpc>
                <a:spcPct val="80000"/>
              </a:lnSpc>
            </a:pPr>
            <a:r>
              <a:rPr lang="en-US" sz="2200">
                <a:latin typeface="Corbel" charset="0"/>
                <a:ea typeface="MS PGothic" charset="0"/>
              </a:rPr>
              <a:t>In statistics, further restrictions reduce the degrees of freedom.</a:t>
            </a:r>
          </a:p>
          <a:p>
            <a:pPr lvl="2" eaLnBrk="1" hangingPunct="1">
              <a:lnSpc>
                <a:spcPct val="80000"/>
              </a:lnSpc>
              <a:buFont typeface="Wingdings" charset="0"/>
              <a:buNone/>
            </a:pPr>
            <a:endParaRPr lang="en-US" sz="2200">
              <a:latin typeface="Corbel" charset="0"/>
              <a:ea typeface="MS PGothic" charset="0"/>
            </a:endParaRPr>
          </a:p>
        </p:txBody>
      </p:sp>
      <p:sp>
        <p:nvSpPr>
          <p:cNvPr id="2" name="Rectangle 1"/>
          <p:cNvSpPr/>
          <p:nvPr/>
        </p:nvSpPr>
        <p:spPr>
          <a:xfrm>
            <a:off x="5181600" y="2133600"/>
            <a:ext cx="37338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a:p>
            <a:pPr algn="ctr">
              <a:defRPr/>
            </a:pPr>
            <a:r>
              <a:rPr lang="en-US" sz="3600" dirty="0">
                <a:solidFill>
                  <a:schemeClr val="accent4">
                    <a:lumMod val="75000"/>
                  </a:schemeClr>
                </a:solidFill>
              </a:rPr>
              <a:t>X</a:t>
            </a:r>
            <a:r>
              <a:rPr lang="en-US" sz="3600" dirty="0"/>
              <a:t> + </a:t>
            </a:r>
            <a:r>
              <a:rPr lang="en-US" sz="3600" dirty="0">
                <a:solidFill>
                  <a:schemeClr val="accent2">
                    <a:lumMod val="75000"/>
                  </a:schemeClr>
                </a:solidFill>
              </a:rPr>
              <a:t>Y</a:t>
            </a:r>
            <a:r>
              <a:rPr lang="en-US" sz="3600" dirty="0"/>
              <a:t> + </a:t>
            </a:r>
            <a:r>
              <a:rPr lang="en-US" sz="3600" dirty="0">
                <a:solidFill>
                  <a:schemeClr val="accent6"/>
                </a:solidFill>
              </a:rPr>
              <a:t>Z</a:t>
            </a:r>
            <a:r>
              <a:rPr lang="en-US" sz="3600" dirty="0"/>
              <a:t> = 100</a:t>
            </a:r>
          </a:p>
          <a:p>
            <a:pPr algn="ctr">
              <a:defRPr/>
            </a:pPr>
            <a:endParaRPr lang="en-US" sz="3600" dirty="0"/>
          </a:p>
          <a:p>
            <a:pPr algn="ctr">
              <a:defRPr/>
            </a:pPr>
            <a:r>
              <a:rPr lang="en-US" sz="3600" dirty="0">
                <a:solidFill>
                  <a:schemeClr val="accent4">
                    <a:lumMod val="75000"/>
                  </a:schemeClr>
                </a:solidFill>
              </a:rPr>
              <a:t>20</a:t>
            </a:r>
            <a:r>
              <a:rPr lang="en-US" sz="3600" dirty="0"/>
              <a:t> + </a:t>
            </a:r>
            <a:r>
              <a:rPr lang="en-US" sz="3600" dirty="0">
                <a:solidFill>
                  <a:schemeClr val="accent2">
                    <a:lumMod val="75000"/>
                  </a:schemeClr>
                </a:solidFill>
              </a:rPr>
              <a:t>70</a:t>
            </a:r>
            <a:r>
              <a:rPr lang="en-US" sz="3600" dirty="0"/>
              <a:t> + </a:t>
            </a:r>
            <a:r>
              <a:rPr lang="en-US" sz="3600" dirty="0">
                <a:solidFill>
                  <a:schemeClr val="accent6"/>
                </a:solidFill>
              </a:rPr>
              <a:t>Z</a:t>
            </a:r>
            <a:r>
              <a:rPr lang="en-US" sz="3600" dirty="0"/>
              <a:t> = 100</a:t>
            </a:r>
          </a:p>
          <a:p>
            <a:pPr algn="ctr">
              <a:defRPr/>
            </a:pPr>
            <a:endParaRPr lang="en-US" sz="3600" dirty="0"/>
          </a:p>
          <a:p>
            <a:pPr algn="ctr">
              <a:defRPr/>
            </a:pPr>
            <a:r>
              <a:rPr lang="en-US" sz="3600" dirty="0"/>
              <a:t>Z must be 10; it cannot vary.</a:t>
            </a:r>
          </a:p>
          <a:p>
            <a:pPr algn="ctr">
              <a:defRPr/>
            </a:pPr>
            <a:endParaRPr lang="en-US" dirty="0"/>
          </a:p>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Using the Chi-Square Test</a:t>
            </a:r>
          </a:p>
        </p:txBody>
      </p:sp>
      <p:sp>
        <p:nvSpPr>
          <p:cNvPr id="88067" name="Rectangle 3"/>
          <p:cNvSpPr>
            <a:spLocks noGrp="1" noChangeArrowheads="1"/>
          </p:cNvSpPr>
          <p:nvPr>
            <p:ph idx="1"/>
          </p:nvPr>
        </p:nvSpPr>
        <p:spPr/>
        <p:txBody>
          <a:bodyPr/>
          <a:lstStyle/>
          <a:p>
            <a:pPr marL="119062" indent="0" eaLnBrk="1" hangingPunct="1">
              <a:lnSpc>
                <a:spcPct val="90000"/>
              </a:lnSpc>
              <a:buFont typeface="Wingdings 2" panose="05020102010507070707" pitchFamily="18" charset="2"/>
              <a:buNone/>
              <a:defRPr/>
            </a:pPr>
            <a:endParaRPr lang="en-US" sz="2800" dirty="0" smtClean="0">
              <a:cs typeface="ＭＳ Ｐゴシック" charset="0"/>
            </a:endParaRPr>
          </a:p>
          <a:p>
            <a:pPr eaLnBrk="1" hangingPunct="1">
              <a:lnSpc>
                <a:spcPct val="90000"/>
              </a:lnSpc>
              <a:buFont typeface="Wingdings 2" panose="05020102010507070707" pitchFamily="18" charset="2"/>
              <a:buChar char=""/>
              <a:defRPr/>
            </a:pPr>
            <a:r>
              <a:rPr lang="en-US" sz="2800" dirty="0" smtClean="0">
                <a:cs typeface="ＭＳ Ｐゴシック" charset="0"/>
              </a:rPr>
              <a:t>The chi-square test of independence tests whether the columns are contingent on the rows in the table.</a:t>
            </a:r>
          </a:p>
          <a:p>
            <a:pPr eaLnBrk="1" hangingPunct="1">
              <a:lnSpc>
                <a:spcPct val="90000"/>
              </a:lnSpc>
              <a:buFont typeface="Wingdings" panose="05000000000000000000" pitchFamily="2" charset="2"/>
              <a:buNone/>
              <a:defRPr/>
            </a:pPr>
            <a:endParaRPr lang="en-US" sz="2800" dirty="0" smtClean="0">
              <a:cs typeface="ＭＳ Ｐゴシック" charset="0"/>
            </a:endParaRPr>
          </a:p>
          <a:p>
            <a:pPr lvl="1" eaLnBrk="1" hangingPunct="1">
              <a:lnSpc>
                <a:spcPct val="90000"/>
              </a:lnSpc>
              <a:buFont typeface="Wingdings" panose="05000000000000000000" pitchFamily="2" charset="2"/>
              <a:buChar char=""/>
              <a:defRPr/>
            </a:pPr>
            <a:r>
              <a:rPr lang="en-US" sz="2400" dirty="0" smtClean="0">
                <a:cs typeface="+mn-cs"/>
              </a:rPr>
              <a:t>In this case, the null hypothesis is that there is no relationship between row and column frequencies.</a:t>
            </a:r>
          </a:p>
          <a:p>
            <a:pPr lvl="2" eaLnBrk="1" hangingPunct="1">
              <a:lnSpc>
                <a:spcPct val="90000"/>
              </a:lnSpc>
              <a:buFont typeface="Arial" panose="020B0604020202020204" pitchFamily="34" charset="0"/>
              <a:buChar char="▪"/>
              <a:defRPr/>
            </a:pPr>
            <a:r>
              <a:rPr lang="en-US" dirty="0" smtClean="0">
                <a:cs typeface="+mn-cs"/>
              </a:rPr>
              <a:t>H</a:t>
            </a:r>
            <a:r>
              <a:rPr lang="en-US" baseline="-25000" dirty="0" smtClean="0">
                <a:cs typeface="+mn-cs"/>
              </a:rPr>
              <a:t>0</a:t>
            </a:r>
            <a:r>
              <a:rPr lang="en-US" dirty="0" smtClean="0">
                <a:cs typeface="+mn-cs"/>
              </a:rPr>
              <a:t>: The 2 variables are </a:t>
            </a:r>
            <a:r>
              <a:rPr lang="en-US" u="sng" dirty="0" smtClean="0">
                <a:cs typeface="+mn-cs"/>
              </a:rPr>
              <a:t>independent</a:t>
            </a:r>
            <a:r>
              <a:rPr lang="en-US" dirty="0" smtClean="0">
                <a:cs typeface="+mn-cs"/>
              </a:rPr>
              <a:t>.</a:t>
            </a:r>
          </a:p>
          <a:p>
            <a:pPr lvl="2" eaLnBrk="1" hangingPunct="1">
              <a:lnSpc>
                <a:spcPct val="90000"/>
              </a:lnSpc>
              <a:buFont typeface="Arial" panose="020B0604020202020204" pitchFamily="34" charset="0"/>
              <a:buChar char="▪"/>
              <a:defRPr/>
            </a:pPr>
            <a:r>
              <a:rPr lang="en-US" dirty="0" smtClean="0">
                <a:cs typeface="+mn-cs"/>
              </a:rPr>
              <a:t>Our alternative hypothesis is that the two variables are not independent.</a:t>
            </a:r>
          </a:p>
          <a:p>
            <a:pPr lvl="2" eaLnBrk="1" hangingPunct="1">
              <a:lnSpc>
                <a:spcPct val="90000"/>
              </a:lnSpc>
              <a:buFont typeface="Wingdings" panose="05000000000000000000" pitchFamily="2" charset="2"/>
              <a:buNone/>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Chi-Square Distribution</a:t>
            </a:r>
          </a:p>
        </p:txBody>
      </p:sp>
      <p:sp>
        <p:nvSpPr>
          <p:cNvPr id="93187" name="Rectangle 3"/>
          <p:cNvSpPr>
            <a:spLocks noGrp="1" noChangeArrowheads="1"/>
          </p:cNvSpPr>
          <p:nvPr>
            <p:ph idx="1"/>
          </p:nvPr>
        </p:nvSpPr>
        <p:spPr>
          <a:xfrm>
            <a:off x="4648200" y="1600200"/>
            <a:ext cx="4495800" cy="2971800"/>
          </a:xfrm>
        </p:spPr>
        <p:txBody>
          <a:bodyPr/>
          <a:lstStyle/>
          <a:p>
            <a:pPr eaLnBrk="1" hangingPunct="1"/>
            <a:r>
              <a:rPr lang="en-US" sz="1600">
                <a:latin typeface="Corbel" charset="0"/>
                <a:ea typeface="MS PGothic" charset="0"/>
              </a:rPr>
              <a:t> The logic of why we test with a particular distribution curve is related to how we calculate the statistic. In essence, if the calculation is based on summing and squaring several normally distributed independent variables, we should know what the curve looks like when we do just that…</a:t>
            </a:r>
          </a:p>
          <a:p>
            <a:pPr eaLnBrk="1" hangingPunct="1"/>
            <a:endParaRPr lang="en-US" sz="1600">
              <a:latin typeface="Corbel" charset="0"/>
              <a:ea typeface="MS PGothic" charset="0"/>
            </a:endParaRPr>
          </a:p>
          <a:p>
            <a:pPr eaLnBrk="1" hangingPunct="1"/>
            <a:r>
              <a:rPr lang="en-US" sz="1600">
                <a:latin typeface="Corbel" charset="0"/>
                <a:ea typeface="MS PGothic" charset="0"/>
              </a:rPr>
              <a:t>The chi-square distribution results when independent variables with standard normal distributions are squared and summed.</a:t>
            </a:r>
          </a:p>
        </p:txBody>
      </p:sp>
      <p:pic>
        <p:nvPicPr>
          <p:cNvPr id="93188" name="Picture 5" descr="chisquare 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64088"/>
            <a:ext cx="5867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325px-Chi-square_distributionPD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3810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Chi-square Degrees of freedom</a:t>
            </a:r>
          </a:p>
        </p:txBody>
      </p:sp>
      <p:sp>
        <p:nvSpPr>
          <p:cNvPr id="95235" name="Rectangle 3"/>
          <p:cNvSpPr>
            <a:spLocks noGrp="1" noChangeArrowheads="1"/>
          </p:cNvSpPr>
          <p:nvPr>
            <p:ph idx="1"/>
          </p:nvPr>
        </p:nvSpPr>
        <p:spPr>
          <a:xfrm>
            <a:off x="152400" y="1676400"/>
            <a:ext cx="4495800" cy="4533900"/>
          </a:xfrm>
        </p:spPr>
        <p:txBody>
          <a:bodyPr/>
          <a:lstStyle/>
          <a:p>
            <a:pPr eaLnBrk="1" hangingPunct="1">
              <a:lnSpc>
                <a:spcPct val="90000"/>
              </a:lnSpc>
            </a:pPr>
            <a:r>
              <a:rPr lang="en-US" sz="2000">
                <a:latin typeface="Corbel" charset="0"/>
                <a:ea typeface="MS PGothic" charset="0"/>
              </a:rPr>
              <a:t>df = (r-1) (c-1)</a:t>
            </a:r>
          </a:p>
          <a:p>
            <a:pPr lvl="1" eaLnBrk="1" hangingPunct="1">
              <a:lnSpc>
                <a:spcPct val="90000"/>
              </a:lnSpc>
              <a:buFont typeface="Wingdings" charset="0"/>
              <a:buNone/>
            </a:pPr>
            <a:endParaRPr lang="en-US" sz="2000">
              <a:latin typeface="Corbel" charset="0"/>
              <a:ea typeface="MS PGothic" charset="0"/>
            </a:endParaRPr>
          </a:p>
          <a:p>
            <a:pPr lvl="2" eaLnBrk="1" hangingPunct="1">
              <a:lnSpc>
                <a:spcPct val="90000"/>
              </a:lnSpc>
            </a:pPr>
            <a:r>
              <a:rPr lang="en-US" sz="2000">
                <a:latin typeface="Corbel" charset="0"/>
                <a:ea typeface="MS PGothic" charset="0"/>
              </a:rPr>
              <a:t>Where r = # of rows, c = # of columns</a:t>
            </a:r>
          </a:p>
          <a:p>
            <a:pPr lvl="2" eaLnBrk="1" hangingPunct="1">
              <a:lnSpc>
                <a:spcPct val="90000"/>
              </a:lnSpc>
            </a:pPr>
            <a:endParaRPr lang="en-US" sz="2000">
              <a:latin typeface="Corbel" charset="0"/>
              <a:ea typeface="MS PGothic" charset="0"/>
            </a:endParaRPr>
          </a:p>
          <a:p>
            <a:pPr lvl="2" eaLnBrk="1" hangingPunct="1">
              <a:lnSpc>
                <a:spcPct val="90000"/>
              </a:lnSpc>
            </a:pPr>
            <a:r>
              <a:rPr lang="en-US" sz="2000">
                <a:latin typeface="Corbel" charset="0"/>
                <a:ea typeface="MS PGothic" charset="0"/>
              </a:rPr>
              <a:t>Thus, in any 2x2 contingency table, the degrees of freedom = 1.</a:t>
            </a:r>
          </a:p>
          <a:p>
            <a:pPr lvl="2" eaLnBrk="1" hangingPunct="1">
              <a:lnSpc>
                <a:spcPct val="90000"/>
              </a:lnSpc>
            </a:pPr>
            <a:endParaRPr lang="en-US" sz="2000">
              <a:latin typeface="Corbel" charset="0"/>
              <a:ea typeface="MS PGothic" charset="0"/>
            </a:endParaRPr>
          </a:p>
          <a:p>
            <a:pPr lvl="2" eaLnBrk="1" hangingPunct="1">
              <a:lnSpc>
                <a:spcPct val="90000"/>
              </a:lnSpc>
            </a:pPr>
            <a:r>
              <a:rPr lang="en-US" sz="2000">
                <a:latin typeface="Corbel" charset="0"/>
                <a:ea typeface="MS PGothic" charset="0"/>
              </a:rPr>
              <a:t>As the degrees of freedom increase, the distribution shifts to the right and the critical values of chi-square become larger.</a:t>
            </a:r>
          </a:p>
        </p:txBody>
      </p:sp>
      <p:graphicFrame>
        <p:nvGraphicFramePr>
          <p:cNvPr id="4" name="Group 87"/>
          <p:cNvGraphicFramePr>
            <a:graphicFrameLocks noGrp="1"/>
          </p:cNvGraphicFramePr>
          <p:nvPr/>
        </p:nvGraphicFramePr>
        <p:xfrm>
          <a:off x="5033963" y="2033588"/>
          <a:ext cx="3805237" cy="3025775"/>
        </p:xfrm>
        <a:graphic>
          <a:graphicData uri="http://schemas.openxmlformats.org/drawingml/2006/table">
            <a:tbl>
              <a:tblPr/>
              <a:tblGrid>
                <a:gridCol w="757237"/>
                <a:gridCol w="836613"/>
                <a:gridCol w="836612"/>
                <a:gridCol w="1374775"/>
              </a:tblGrid>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 </a:t>
                      </a:r>
                    </a:p>
                  </a:txBody>
                  <a:tcPr marL="91425" marR="91425" marT="45725" marB="45725" anchor="ctr" horzOverflow="overflow">
                    <a:lnL>
                      <a:noFill/>
                    </a:lnL>
                    <a:lnR>
                      <a:noFill/>
                    </a:lnR>
                    <a:lnT>
                      <a:noFill/>
                    </a:lnT>
                    <a:lnB>
                      <a:noFill/>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Q</a:t>
                      </a:r>
                    </a:p>
                  </a:txBody>
                  <a:tcPr marL="91425" marR="91425" marT="45725" marB="4572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E</a:t>
                      </a:r>
                    </a:p>
                  </a:txBody>
                  <a:tcPr marL="91425" marR="91425" marT="45725" marB="4572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4E2C5">
                        <a:alpha val="67842"/>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Totals</a:t>
                      </a:r>
                    </a:p>
                  </a:txBody>
                  <a:tcPr marL="91425" marR="91425" marT="45725" marB="45725" anchor="ctr" horzOverflow="overflow">
                    <a:lnL>
                      <a:noFill/>
                    </a:lnL>
                    <a:lnR>
                      <a:noFill/>
                    </a:lnR>
                    <a:lnT>
                      <a:noFill/>
                    </a:lnT>
                    <a:lnB>
                      <a:noFill/>
                    </a:lnB>
                    <a:lnTlToBr>
                      <a:noFill/>
                    </a:lnTlToBr>
                    <a:lnBlToTr>
                      <a:noFill/>
                    </a:lnBlToTr>
                    <a:solidFill>
                      <a:srgbClr val="C4E2C5">
                        <a:alpha val="67842"/>
                      </a:srgbClr>
                    </a:solidFill>
                  </a:tcPr>
                </a:tc>
              </a:tr>
              <a:tr h="1076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X</a:t>
                      </a:r>
                    </a:p>
                  </a:txBody>
                  <a:tcPr marL="91425" marR="91425" marT="45725" marB="4572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a</a:t>
                      </a:r>
                      <a:r>
                        <a:rPr kumimoji="0" lang="en-US" sz="2000" b="1" i="0" u="none" strike="noStrike" cap="none" normalizeH="0" baseline="0">
                          <a:ln>
                            <a:noFill/>
                          </a:ln>
                          <a:solidFill>
                            <a:srgbClr val="00FF00"/>
                          </a:solidFill>
                          <a:effectLst/>
                          <a:latin typeface="Arial" charset="0"/>
                          <a:ea typeface="MS PGothic" charset="0"/>
                          <a:cs typeface="MS PGothic" charset="0"/>
                        </a:rPr>
                        <a:t> </a:t>
                      </a:r>
                    </a:p>
                  </a:txBody>
                  <a:tcPr marL="91425" marR="9142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b</a:t>
                      </a:r>
                      <a:endParaRPr kumimoji="0" lang="en-US" sz="2000" b="1" i="0" u="none" strike="noStrike" cap="none" normalizeH="0" baseline="0">
                        <a:ln>
                          <a:noFill/>
                        </a:ln>
                        <a:solidFill>
                          <a:srgbClr val="00FF00"/>
                        </a:solidFill>
                        <a:effectLst/>
                        <a:latin typeface="Arial" charset="0"/>
                        <a:ea typeface="MS PGothic" charset="0"/>
                        <a:cs typeface="MS PGothic" charset="0"/>
                      </a:endParaRPr>
                    </a:p>
                  </a:txBody>
                  <a:tcPr marL="91425" marR="9142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2C5">
                        <a:alpha val="67842"/>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10</a:t>
                      </a:r>
                    </a:p>
                  </a:txBody>
                  <a:tcPr marL="91425" marR="91425"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4E2C5">
                        <a:alpha val="67842"/>
                      </a:srgbClr>
                    </a:solidFill>
                  </a:tcPr>
                </a:tc>
              </a:tr>
              <a:tr h="1155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Y</a:t>
                      </a:r>
                    </a:p>
                  </a:txBody>
                  <a:tcPr marL="91425" marR="91425" marT="45725" marB="4572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c </a:t>
                      </a:r>
                    </a:p>
                  </a:txBody>
                  <a:tcPr marL="91425" marR="9142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d</a:t>
                      </a:r>
                    </a:p>
                  </a:txBody>
                  <a:tcPr marL="91425" marR="9142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2C5">
                        <a:alpha val="67842"/>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20</a:t>
                      </a:r>
                    </a:p>
                  </a:txBody>
                  <a:tcPr marL="91425" marR="91425"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4E2C5">
                        <a:alpha val="67842"/>
                      </a:srgbClr>
                    </a:solidFill>
                  </a:tcPr>
                </a:tc>
              </a:tr>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MS PGothic" charset="0"/>
                          <a:cs typeface="MS PGothic" charset="0"/>
                        </a:rPr>
                        <a:t>Total</a:t>
                      </a:r>
                    </a:p>
                  </a:txBody>
                  <a:tcPr marL="91425" marR="91425" marT="45725" marB="45725" anchor="ctr" horzOverflow="overflow">
                    <a:lnL>
                      <a:noFill/>
                    </a:lnL>
                    <a:lnR>
                      <a:noFill/>
                    </a:lnR>
                    <a:lnT>
                      <a:noFill/>
                    </a:lnT>
                    <a:lnB>
                      <a:noFill/>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5</a:t>
                      </a:r>
                    </a:p>
                  </a:txBody>
                  <a:tcPr marL="91425" marR="91425" marT="45725" marB="4572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4E2C5">
                        <a:alpha val="6784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25</a:t>
                      </a:r>
                    </a:p>
                  </a:txBody>
                  <a:tcPr marL="91425" marR="91425" marT="45725" marB="4572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4E2C5">
                        <a:alpha val="67842"/>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Arial" charset="0"/>
                          <a:ea typeface="MS PGothic" charset="0"/>
                          <a:cs typeface="MS PGothic" charset="0"/>
                        </a:rPr>
                        <a:t>N = 30</a:t>
                      </a:r>
                    </a:p>
                  </a:txBody>
                  <a:tcPr marL="91425" marR="91425" marT="45725" marB="45725" anchor="ctr" horzOverflow="overflow">
                    <a:lnL>
                      <a:noFill/>
                    </a:lnL>
                    <a:lnR>
                      <a:noFill/>
                    </a:lnR>
                    <a:lnT>
                      <a:noFill/>
                    </a:lnT>
                    <a:lnB>
                      <a:noFill/>
                    </a:lnB>
                    <a:lnTlToBr>
                      <a:noFill/>
                    </a:lnTlToBr>
                    <a:lnBlToTr>
                      <a:noFill/>
                    </a:lnBlToTr>
                    <a:solidFill>
                      <a:srgbClr val="C4E2C5">
                        <a:alpha val="67842"/>
                      </a:srgbClr>
                    </a:solidFill>
                  </a:tcPr>
                </a:tc>
              </a:tr>
            </a:tbl>
          </a:graphicData>
        </a:graphic>
      </p:graphicFrame>
      <p:sp>
        <p:nvSpPr>
          <p:cNvPr id="95259" name="TextBox 1"/>
          <p:cNvSpPr txBox="1">
            <a:spLocks noChangeArrowheads="1"/>
          </p:cNvSpPr>
          <p:nvPr/>
        </p:nvSpPr>
        <p:spPr bwMode="auto">
          <a:xfrm>
            <a:off x="5003800" y="5181600"/>
            <a:ext cx="3835400" cy="1200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Note that if we know the value in any one cell, we can calculate all other cells. If a = 5, then b = n3-5, and so 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52400"/>
            <a:ext cx="8229600" cy="1251062"/>
          </a:xfrm>
        </p:spPr>
        <p:txBody>
          <a:bodyPr/>
          <a:lstStyle/>
          <a:p>
            <a:pPr eaLnBrk="1" fontAlgn="auto" hangingPunct="1">
              <a:spcAft>
                <a:spcPts val="0"/>
              </a:spcAft>
              <a:defRPr/>
            </a:pPr>
            <a:r>
              <a:rPr lang="en-US" sz="4000" dirty="0" smtClean="0">
                <a:solidFill>
                  <a:schemeClr val="accent1">
                    <a:satMod val="150000"/>
                  </a:schemeClr>
                </a:solidFill>
                <a:ea typeface="+mj-ea"/>
                <a:cs typeface="+mj-cs"/>
              </a:rPr>
              <a:t>Chi-Square Test of Independence </a:t>
            </a:r>
            <a:br>
              <a:rPr lang="en-US" sz="4000" dirty="0" smtClean="0">
                <a:solidFill>
                  <a:schemeClr val="accent1">
                    <a:satMod val="150000"/>
                  </a:schemeClr>
                </a:solidFill>
                <a:ea typeface="+mj-ea"/>
                <a:cs typeface="+mj-cs"/>
              </a:rPr>
            </a:br>
            <a:r>
              <a:rPr lang="en-US" sz="2700" dirty="0" smtClean="0">
                <a:solidFill>
                  <a:schemeClr val="accent1">
                    <a:satMod val="150000"/>
                  </a:schemeClr>
                </a:solidFill>
                <a:ea typeface="+mj-ea"/>
                <a:cs typeface="+mj-cs"/>
              </a:rPr>
              <a:t>(k = various degrees of freedom)</a:t>
            </a:r>
          </a:p>
        </p:txBody>
      </p:sp>
      <p:pic>
        <p:nvPicPr>
          <p:cNvPr id="96259" name="Picture 6" descr="CHI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181600"/>
            <a:ext cx="457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7" descr="325px-Chi-square_distributionPD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7244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0"/>
              </a:rPr>
              <a:t>Interpretation of Chi-Square</a:t>
            </a:r>
            <a:endParaRPr lang="en-US" dirty="0">
              <a:cs typeface="ＭＳ Ｐゴシック" charset="0"/>
            </a:endParaRPr>
          </a:p>
        </p:txBody>
      </p:sp>
      <p:sp>
        <p:nvSpPr>
          <p:cNvPr id="98307" name="Content Placeholder 2"/>
          <p:cNvSpPr>
            <a:spLocks noGrp="1"/>
          </p:cNvSpPr>
          <p:nvPr>
            <p:ph idx="1"/>
          </p:nvPr>
        </p:nvSpPr>
        <p:spPr/>
        <p:txBody>
          <a:bodyPr/>
          <a:lstStyle/>
          <a:p>
            <a:r>
              <a:rPr lang="en-US" sz="2000" dirty="0">
                <a:latin typeface="Corbel" charset="0"/>
                <a:ea typeface="MS PGothic" charset="0"/>
              </a:rPr>
              <a:t>First, we look at the overall chi-square value and whether it is significant (p-value)</a:t>
            </a:r>
          </a:p>
          <a:p>
            <a:endParaRPr lang="en-US" sz="2000" dirty="0">
              <a:latin typeface="Corbel" charset="0"/>
              <a:ea typeface="MS PGothic" charset="0"/>
            </a:endParaRPr>
          </a:p>
          <a:p>
            <a:r>
              <a:rPr lang="en-US" sz="2000" dirty="0">
                <a:latin typeface="Corbel" charset="0"/>
                <a:ea typeface="MS PGothic" charset="0"/>
              </a:rPr>
              <a:t>We can also look at the individual chi-square for each cell, to see how much of a contribution that cell made to the overall chi-square.</a:t>
            </a:r>
          </a:p>
          <a:p>
            <a:endParaRPr lang="en-US" sz="2000" dirty="0">
              <a:latin typeface="Corbel" charset="0"/>
              <a:ea typeface="MS PGothic" charset="0"/>
            </a:endParaRPr>
          </a:p>
          <a:p>
            <a:r>
              <a:rPr lang="en-US" sz="2000" dirty="0">
                <a:latin typeface="Corbel" charset="0"/>
                <a:ea typeface="MS PGothic" charset="0"/>
              </a:rPr>
              <a:t>You can also look at the residuals for each cell. Remember that a residual is just the error between what the model predicts (expected frequency) and the actual observations (observed frequencies). Larger residuals indicate significant differences. </a:t>
            </a:r>
          </a:p>
          <a:p>
            <a:endParaRPr lang="en-US" sz="2000" dirty="0">
              <a:latin typeface="Corbel" charset="0"/>
              <a:ea typeface="MS PGothic" charset="0"/>
            </a:endParaRPr>
          </a:p>
          <a:p>
            <a:r>
              <a:rPr lang="en-US" sz="2000" dirty="0">
                <a:latin typeface="Corbel" charset="0"/>
                <a:ea typeface="MS PGothic" charset="0"/>
              </a:rPr>
              <a:t>Standardized residuals can be interpreted as z-scores. So, just as we have seen in the past with the z-test and the table of z-scores, a value outside of around +/- 1.96 will be statistically significant.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Special Cases</a:t>
            </a:r>
            <a:endParaRPr lang="en-US" dirty="0">
              <a:solidFill>
                <a:schemeClr val="accent1">
                  <a:satMod val="150000"/>
                </a:schemeClr>
              </a:solidFill>
              <a:ea typeface="+mj-ea"/>
              <a:cs typeface="+mj-cs"/>
            </a:endParaRPr>
          </a:p>
        </p:txBody>
      </p:sp>
      <p:sp>
        <p:nvSpPr>
          <p:cNvPr id="99331" name="Content Placeholder 4"/>
          <p:cNvSpPr>
            <a:spLocks noGrp="1"/>
          </p:cNvSpPr>
          <p:nvPr>
            <p:ph idx="1"/>
          </p:nvPr>
        </p:nvSpPr>
        <p:spPr>
          <a:xfrm>
            <a:off x="304800" y="1828800"/>
            <a:ext cx="8686800" cy="4625975"/>
          </a:xfrm>
        </p:spPr>
        <p:txBody>
          <a:bodyPr/>
          <a:lstStyle/>
          <a:p>
            <a:pPr eaLnBrk="1" hangingPunct="1"/>
            <a:r>
              <a:rPr lang="en-US">
                <a:latin typeface="Corbel" charset="0"/>
                <a:ea typeface="MS PGothic" charset="0"/>
              </a:rPr>
              <a:t>Fisher</a:t>
            </a:r>
            <a:r>
              <a:rPr lang="ja-JP" altLang="en-US">
                <a:latin typeface="Corbel" charset="0"/>
                <a:ea typeface="MS PGothic" charset="0"/>
              </a:rPr>
              <a:t>’</a:t>
            </a:r>
            <a:r>
              <a:rPr lang="en-US" altLang="ja-JP">
                <a:latin typeface="Corbel" charset="0"/>
                <a:ea typeface="MS PGothic" charset="0"/>
              </a:rPr>
              <a:t>s Exact Test</a:t>
            </a:r>
          </a:p>
          <a:p>
            <a:pPr lvl="1" eaLnBrk="1" hangingPunct="1"/>
            <a:r>
              <a:rPr lang="en-US">
                <a:latin typeface="Corbel" charset="0"/>
                <a:ea typeface="MS PGothic" charset="0"/>
              </a:rPr>
              <a:t>When you have a 2 x 2 table with </a:t>
            </a:r>
            <a:r>
              <a:rPr lang="en-US" b="1" i="1">
                <a:latin typeface="Corbel" charset="0"/>
                <a:ea typeface="MS PGothic" charset="0"/>
              </a:rPr>
              <a:t>expected</a:t>
            </a:r>
            <a:r>
              <a:rPr lang="en-US">
                <a:latin typeface="Corbel" charset="0"/>
                <a:ea typeface="MS PGothic" charset="0"/>
              </a:rPr>
              <a:t> frequencies less than 5. You </a:t>
            </a:r>
            <a:r>
              <a:rPr lang="en-US" b="1" i="1">
                <a:latin typeface="Corbel" charset="0"/>
                <a:ea typeface="MS PGothic" charset="0"/>
              </a:rPr>
              <a:t>do not </a:t>
            </a:r>
            <a:r>
              <a:rPr lang="en-US">
                <a:latin typeface="Corbel" charset="0"/>
                <a:ea typeface="MS PGothic" charset="0"/>
              </a:rPr>
              <a:t>use Fischer</a:t>
            </a:r>
            <a:r>
              <a:rPr lang="ja-JP" altLang="en-US">
                <a:latin typeface="Corbel" charset="0"/>
                <a:ea typeface="MS PGothic" charset="0"/>
              </a:rPr>
              <a:t>’</a:t>
            </a:r>
            <a:r>
              <a:rPr lang="en-US" altLang="ja-JP">
                <a:latin typeface="Corbel" charset="0"/>
                <a:ea typeface="MS PGothic" charset="0"/>
              </a:rPr>
              <a:t>s exact test just because the observed frequencies are low.</a:t>
            </a:r>
          </a:p>
          <a:p>
            <a:pPr lvl="1" eaLnBrk="1" hangingPunct="1"/>
            <a:endParaRPr lang="en-US" altLang="ja-JP">
              <a:latin typeface="Corbel" charset="0"/>
              <a:ea typeface="MS PGothic" charset="0"/>
            </a:endParaRPr>
          </a:p>
          <a:p>
            <a:pPr lvl="1" eaLnBrk="1" hangingPunct="1"/>
            <a:r>
              <a:rPr lang="en-US" altLang="ja-JP">
                <a:latin typeface="Corbel" charset="0"/>
                <a:ea typeface="MS PGothic" charset="0"/>
              </a:rPr>
              <a:t>Fisher’s exact test is really most important for small data; when we are working with fairly large data it is rarely an issue.</a:t>
            </a:r>
          </a:p>
          <a:p>
            <a:pPr lvl="1" eaLnBrk="1" hangingPunct="1">
              <a:buFont typeface="Wingdings" charset="0"/>
              <a:buNone/>
            </a:pPr>
            <a:endParaRPr lang="en-US">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1">
                    <a:satMod val="150000"/>
                  </a:schemeClr>
                </a:solidFill>
                <a:ea typeface="ＭＳ Ｐゴシック" charset="0"/>
                <a:cs typeface="+mj-cs"/>
              </a:rPr>
              <a:t>Practical Significance in Chi-Square</a:t>
            </a:r>
            <a:endParaRPr lang="en-US" dirty="0">
              <a:ea typeface="ＭＳ Ｐゴシック" charset="0"/>
              <a:cs typeface="+mj-cs"/>
            </a:endParaRPr>
          </a:p>
        </p:txBody>
      </p:sp>
      <p:sp>
        <p:nvSpPr>
          <p:cNvPr id="100355" name="Content Placeholder 2"/>
          <p:cNvSpPr>
            <a:spLocks noGrp="1"/>
          </p:cNvSpPr>
          <p:nvPr>
            <p:ph idx="1"/>
          </p:nvPr>
        </p:nvSpPr>
        <p:spPr/>
        <p:txBody>
          <a:bodyPr/>
          <a:lstStyle/>
          <a:p>
            <a:pPr eaLnBrk="1" hangingPunct="1"/>
            <a:r>
              <a:rPr lang="en-US" dirty="0">
                <a:latin typeface="Corbel" charset="0"/>
                <a:ea typeface="MS PGothic" charset="0"/>
              </a:rPr>
              <a:t>Strength of Association: Practical Significance</a:t>
            </a:r>
          </a:p>
          <a:p>
            <a:pPr lvl="1" eaLnBrk="1" hangingPunct="1"/>
            <a:r>
              <a:rPr lang="en-US" dirty="0">
                <a:latin typeface="Corbel" charset="0"/>
                <a:ea typeface="MS PGothic" charset="0"/>
              </a:rPr>
              <a:t>Cramer</a:t>
            </a:r>
            <a:r>
              <a:rPr lang="ja-JP" altLang="en-US" dirty="0">
                <a:latin typeface="Corbel" charset="0"/>
                <a:ea typeface="MS PGothic" charset="0"/>
              </a:rPr>
              <a:t>’</a:t>
            </a:r>
            <a:r>
              <a:rPr lang="en-US" altLang="ja-JP" dirty="0">
                <a:latin typeface="Corbel" charset="0"/>
                <a:ea typeface="MS PGothic" charset="0"/>
              </a:rPr>
              <a:t>s V gives a value of association between the variables.</a:t>
            </a:r>
          </a:p>
          <a:p>
            <a:pPr lvl="2" eaLnBrk="1" hangingPunct="1"/>
            <a:r>
              <a:rPr lang="en-US" sz="2000" dirty="0">
                <a:latin typeface="Corbel" charset="0"/>
                <a:ea typeface="MS PGothic" charset="0"/>
              </a:rPr>
              <a:t>Cramer</a:t>
            </a:r>
            <a:r>
              <a:rPr lang="ja-JP" altLang="en-US" sz="2000" dirty="0">
                <a:latin typeface="Corbel" charset="0"/>
                <a:ea typeface="MS PGothic" charset="0"/>
              </a:rPr>
              <a:t>’</a:t>
            </a:r>
            <a:r>
              <a:rPr lang="en-US" altLang="ja-JP" sz="2000" dirty="0">
                <a:latin typeface="Corbel" charset="0"/>
                <a:ea typeface="MS PGothic" charset="0"/>
              </a:rPr>
              <a:t>s V is interpreted much like a correlation. Values range from 0-1, where under .2 is weak, .2  to .4 is strong, and values greater than .4 are very strong.</a:t>
            </a:r>
          </a:p>
          <a:p>
            <a:pPr lvl="1" eaLnBrk="1" hangingPunct="1"/>
            <a:r>
              <a:rPr lang="en-US" dirty="0">
                <a:latin typeface="Corbel" charset="0"/>
                <a:ea typeface="MS PGothic" charset="0"/>
              </a:rPr>
              <a:t>For 2 x 2 tables, the odds ratio is also a useful way to look at practical significance.</a:t>
            </a:r>
          </a:p>
          <a:p>
            <a:pPr marL="1031875" lvl="3" indent="0" eaLnBrk="1" hangingPunct="1">
              <a:buFont typeface="Arial" charset="0"/>
              <a:buNone/>
            </a:pPr>
            <a:endParaRPr lang="en-US"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ＭＳ Ｐゴシック" panose="020B0600070205080204" pitchFamily="34" charset="-128"/>
                <a:cs typeface="ＭＳ Ｐゴシック" charset="0"/>
              </a:rPr>
              <a:t>Just having more data does not address the problem of causality.</a:t>
            </a:r>
            <a:endParaRPr lang="en-US" dirty="0">
              <a:ea typeface="ＭＳ Ｐゴシック" panose="020B0600070205080204" pitchFamily="34" charset="-128"/>
              <a:cs typeface="ＭＳ Ｐゴシック" charset="0"/>
            </a:endParaRPr>
          </a:p>
        </p:txBody>
      </p:sp>
      <p:sp>
        <p:nvSpPr>
          <p:cNvPr id="19459" name="Content Placeholder 2"/>
          <p:cNvSpPr>
            <a:spLocks noGrp="1"/>
          </p:cNvSpPr>
          <p:nvPr>
            <p:ph idx="1"/>
          </p:nvPr>
        </p:nvSpPr>
        <p:spPr>
          <a:xfrm>
            <a:off x="304800" y="1905000"/>
            <a:ext cx="8229600" cy="4625975"/>
          </a:xfrm>
        </p:spPr>
        <p:txBody>
          <a:bodyPr/>
          <a:lstStyle/>
          <a:p>
            <a:r>
              <a:rPr lang="en-US" sz="2400" dirty="0">
                <a:latin typeface="Arial" charset="0"/>
                <a:ea typeface="MS PGothic" charset="0"/>
              </a:rPr>
              <a:t>There are pundits in the fields of big data and data science that argue that having enough data solves the problem of causality because we are collecting so much information.</a:t>
            </a:r>
          </a:p>
          <a:p>
            <a:endParaRPr lang="en-US" sz="2400" dirty="0">
              <a:latin typeface="Arial" charset="0"/>
              <a:ea typeface="MS PGothic" charset="0"/>
            </a:endParaRPr>
          </a:p>
          <a:p>
            <a:r>
              <a:rPr lang="en-US" sz="2400" dirty="0">
                <a:latin typeface="Arial" charset="0"/>
                <a:ea typeface="MS PGothic" charset="0"/>
              </a:rPr>
              <a:t>Correlations are a way of catching a scientist's attention. Models and mechanisms that </a:t>
            </a:r>
            <a:r>
              <a:rPr lang="en-US" sz="2400" i="1" dirty="0">
                <a:latin typeface="Arial" charset="0"/>
                <a:ea typeface="MS PGothic" charset="0"/>
              </a:rPr>
              <a:t>explain</a:t>
            </a:r>
            <a:r>
              <a:rPr lang="en-US" sz="2400" dirty="0">
                <a:latin typeface="Arial" charset="0"/>
                <a:ea typeface="MS PGothic" charset="0"/>
              </a:rPr>
              <a:t> relationships are how we make the predictions that not only advance science, but generate practical applications. </a:t>
            </a:r>
          </a:p>
          <a:p>
            <a:endParaRPr lang="en-US" dirty="0">
              <a:latin typeface="Arial" charset="0"/>
              <a:ea typeface="MS PGothic" charset="0"/>
            </a:endParaRPr>
          </a:p>
          <a:p>
            <a:endParaRPr lang="en-US" dirty="0">
              <a:latin typeface="Corbe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fontAlgn="auto" hangingPunct="1">
              <a:spcAft>
                <a:spcPts val="0"/>
              </a:spcAft>
              <a:defRPr/>
            </a:pPr>
            <a:r>
              <a:rPr lang="en-US" dirty="0" err="1" smtClean="0">
                <a:solidFill>
                  <a:srgbClr val="7B9899"/>
                </a:solidFill>
                <a:ea typeface="+mj-ea"/>
                <a:cs typeface="+mj-cs"/>
              </a:rPr>
              <a:t>Scatterplots</a:t>
            </a:r>
            <a:endParaRPr lang="en-US" dirty="0" smtClean="0">
              <a:solidFill>
                <a:srgbClr val="7B9899"/>
              </a:solidFill>
              <a:ea typeface="+mj-ea"/>
              <a:cs typeface="+mj-cs"/>
            </a:endParaRPr>
          </a:p>
        </p:txBody>
      </p:sp>
      <p:graphicFrame>
        <p:nvGraphicFramePr>
          <p:cNvPr id="21507" name="Content Placeholder 4"/>
          <p:cNvGraphicFramePr>
            <a:graphicFrameLocks noGrp="1"/>
          </p:cNvGraphicFramePr>
          <p:nvPr>
            <p:ph idx="1"/>
          </p:nvPr>
        </p:nvGraphicFramePr>
        <p:xfrm>
          <a:off x="304800" y="1524000"/>
          <a:ext cx="8504238" cy="4572000"/>
        </p:xfrm>
        <a:graphic>
          <a:graphicData uri="http://schemas.openxmlformats.org/presentationml/2006/ole">
            <mc:AlternateContent xmlns:mc="http://schemas.openxmlformats.org/markup-compatibility/2006">
              <mc:Choice xmlns:v="urn:schemas-microsoft-com:vml" Requires="v">
                <p:oleObj spid="_x0000_s21519" r:id="rId4" imgW="8504657" imgH="4572396" progId="Excel.Chart.8">
                  <p:embed/>
                </p:oleObj>
              </mc:Choice>
              <mc:Fallback>
                <p:oleObj r:id="rId4" imgW="8504657" imgH="457239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304800"/>
            <a:ext cx="8229600" cy="914400"/>
          </a:xfrm>
        </p:spPr>
        <p:txBody>
          <a:bodyPr/>
          <a:lstStyle/>
          <a:p>
            <a:pPr eaLnBrk="1" fontAlgn="auto" hangingPunct="1">
              <a:spcAft>
                <a:spcPts val="0"/>
              </a:spcAft>
              <a:defRPr/>
            </a:pPr>
            <a:r>
              <a:rPr lang="en-US" dirty="0" smtClean="0">
                <a:solidFill>
                  <a:schemeClr val="accent1">
                    <a:satMod val="150000"/>
                  </a:schemeClr>
                </a:solidFill>
                <a:ea typeface="+mj-ea"/>
                <a:cs typeface="+mj-cs"/>
              </a:rPr>
              <a:t>The z-score (review)</a:t>
            </a:r>
          </a:p>
        </p:txBody>
      </p:sp>
      <p:sp>
        <p:nvSpPr>
          <p:cNvPr id="23555" name="Rectangle 3"/>
          <p:cNvSpPr>
            <a:spLocks noGrp="1" noChangeArrowheads="1"/>
          </p:cNvSpPr>
          <p:nvPr>
            <p:ph type="body" sz="half" idx="1"/>
          </p:nvPr>
        </p:nvSpPr>
        <p:spPr>
          <a:xfrm>
            <a:off x="457200" y="1905000"/>
            <a:ext cx="4038600" cy="4533900"/>
          </a:xfrm>
        </p:spPr>
        <p:txBody>
          <a:bodyPr/>
          <a:lstStyle/>
          <a:p>
            <a:pPr eaLnBrk="1" hangingPunct="1">
              <a:lnSpc>
                <a:spcPct val="90000"/>
              </a:lnSpc>
              <a:buFont typeface="Wingdings 2" charset="0"/>
              <a:buNone/>
            </a:pPr>
            <a:endParaRPr lang="en-US" sz="2000">
              <a:latin typeface="Corbel" charset="0"/>
              <a:ea typeface="MS PGothic" charset="0"/>
            </a:endParaRPr>
          </a:p>
          <a:p>
            <a:pPr eaLnBrk="1" hangingPunct="1">
              <a:lnSpc>
                <a:spcPct val="90000"/>
              </a:lnSpc>
            </a:pPr>
            <a:r>
              <a:rPr lang="en-US" sz="2000">
                <a:latin typeface="Corbel" charset="0"/>
                <a:ea typeface="MS PGothic" charset="0"/>
              </a:rPr>
              <a:t>Standardizing a group of scores changes the scale to one of standard deviation units.</a:t>
            </a:r>
          </a:p>
          <a:p>
            <a:pPr eaLnBrk="1" hangingPunct="1">
              <a:lnSpc>
                <a:spcPct val="90000"/>
              </a:lnSpc>
            </a:pPr>
            <a:endParaRPr lang="en-US" sz="2000">
              <a:latin typeface="Corbel" charset="0"/>
              <a:ea typeface="MS PGothic" charset="0"/>
            </a:endParaRPr>
          </a:p>
          <a:p>
            <a:pPr eaLnBrk="1" hangingPunct="1">
              <a:lnSpc>
                <a:spcPct val="90000"/>
              </a:lnSpc>
            </a:pPr>
            <a:r>
              <a:rPr lang="en-US" sz="2000">
                <a:latin typeface="Corbel" charset="0"/>
                <a:ea typeface="MS PGothic" charset="0"/>
              </a:rPr>
              <a:t>Allows for comparisons with scores that were originally on a different scale.</a:t>
            </a:r>
          </a:p>
          <a:p>
            <a:pPr eaLnBrk="1" hangingPunct="1">
              <a:lnSpc>
                <a:spcPct val="90000"/>
              </a:lnSpc>
            </a:pPr>
            <a:endParaRPr lang="en-US" sz="2000">
              <a:latin typeface="Corbel" charset="0"/>
              <a:ea typeface="MS PGothic" charset="0"/>
            </a:endParaRPr>
          </a:p>
          <a:p>
            <a:pPr eaLnBrk="1" hangingPunct="1">
              <a:lnSpc>
                <a:spcPct val="90000"/>
              </a:lnSpc>
            </a:pPr>
            <a:r>
              <a:rPr lang="en-US" sz="2000">
                <a:latin typeface="Corbel" charset="0"/>
                <a:ea typeface="MS PGothic" charset="0"/>
              </a:rPr>
              <a:t>Tells us where a score is located within a distribution– specifically, how many standard deviation units the score is above or below the mean.</a:t>
            </a:r>
          </a:p>
          <a:p>
            <a:pPr eaLnBrk="1" hangingPunct="1">
              <a:lnSpc>
                <a:spcPct val="90000"/>
              </a:lnSpc>
              <a:buFont typeface="Wingdings 2" charset="0"/>
              <a:buNone/>
            </a:pPr>
            <a:endParaRPr lang="en-US" sz="2000">
              <a:latin typeface="Corbel" charset="0"/>
              <a:ea typeface="MS PGothic" charset="0"/>
            </a:endParaRPr>
          </a:p>
          <a:p>
            <a:pPr lvl="1" eaLnBrk="1" hangingPunct="1">
              <a:lnSpc>
                <a:spcPct val="90000"/>
              </a:lnSpc>
            </a:pPr>
            <a:endParaRPr lang="en-US" sz="1800">
              <a:latin typeface="Corbel" charset="0"/>
              <a:ea typeface="MS PGothic" charset="0"/>
            </a:endParaRPr>
          </a:p>
          <a:p>
            <a:pPr lvl="1" eaLnBrk="1" hangingPunct="1">
              <a:lnSpc>
                <a:spcPct val="90000"/>
              </a:lnSpc>
            </a:pPr>
            <a:endParaRPr lang="en-US" sz="1800">
              <a:latin typeface="Corbel" charset="0"/>
              <a:ea typeface="MS PGothic" charset="0"/>
            </a:endParaRPr>
          </a:p>
          <a:p>
            <a:pPr lvl="2" eaLnBrk="1" hangingPunct="1">
              <a:lnSpc>
                <a:spcPct val="90000"/>
              </a:lnSpc>
              <a:buFont typeface="Wingdings" charset="0"/>
              <a:buNone/>
            </a:pPr>
            <a:endParaRPr lang="en-US" sz="1600">
              <a:latin typeface="Corbel" charset="0"/>
              <a:ea typeface="MS PGothic" charset="0"/>
            </a:endParaRPr>
          </a:p>
        </p:txBody>
      </p:sp>
      <p:pic>
        <p:nvPicPr>
          <p:cNvPr id="23556" name="Picture 7" descr="http://www.mesacc.edu/~derdy61351/230_web_book/images/dispersion/z_formu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971800"/>
            <a:ext cx="2519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5448"/>
            <a:ext cx="8534400" cy="1252728"/>
          </a:xfrm>
        </p:spPr>
        <p:txBody>
          <a:bodyPr/>
          <a:lstStyle/>
          <a:p>
            <a:pPr eaLnBrk="1" fontAlgn="auto" hangingPunct="1">
              <a:spcAft>
                <a:spcPts val="0"/>
              </a:spcAft>
              <a:defRPr/>
            </a:pPr>
            <a:r>
              <a:rPr lang="en-US" sz="3200" dirty="0" smtClean="0">
                <a:solidFill>
                  <a:schemeClr val="accent1">
                    <a:satMod val="150000"/>
                  </a:schemeClr>
                </a:solidFill>
                <a:ea typeface="+mj-ea"/>
                <a:cs typeface="+mj-cs"/>
              </a:rPr>
              <a:t>Correlation: Checking </a:t>
            </a:r>
            <a:r>
              <a:rPr lang="en-US" sz="3200" dirty="0">
                <a:solidFill>
                  <a:schemeClr val="accent1">
                    <a:satMod val="150000"/>
                  </a:schemeClr>
                </a:solidFill>
                <a:ea typeface="+mj-ea"/>
                <a:cs typeface="+mj-cs"/>
              </a:rPr>
              <a:t>for simple linear </a:t>
            </a:r>
            <a:r>
              <a:rPr lang="en-US" sz="3200" dirty="0" smtClean="0">
                <a:solidFill>
                  <a:schemeClr val="accent1">
                    <a:satMod val="150000"/>
                  </a:schemeClr>
                </a:solidFill>
                <a:ea typeface="+mj-ea"/>
                <a:cs typeface="+mj-cs"/>
              </a:rPr>
              <a:t>relationships using standard units (z-scores)</a:t>
            </a:r>
            <a:endParaRPr lang="en-US" sz="3200" dirty="0">
              <a:solidFill>
                <a:schemeClr val="accent1">
                  <a:satMod val="150000"/>
                </a:schemeClr>
              </a:solidFill>
              <a:ea typeface="+mj-ea"/>
              <a:cs typeface="+mj-cs"/>
            </a:endParaRPr>
          </a:p>
        </p:txBody>
      </p:sp>
      <p:sp>
        <p:nvSpPr>
          <p:cNvPr id="25603" name="Rectangle 3"/>
          <p:cNvSpPr>
            <a:spLocks noGrp="1" noChangeArrowheads="1"/>
          </p:cNvSpPr>
          <p:nvPr>
            <p:ph idx="1"/>
          </p:nvPr>
        </p:nvSpPr>
        <p:spPr>
          <a:xfrm>
            <a:off x="457200" y="2057400"/>
            <a:ext cx="8229600" cy="4076700"/>
          </a:xfrm>
        </p:spPr>
        <p:txBody>
          <a:bodyPr/>
          <a:lstStyle/>
          <a:p>
            <a:pPr eaLnBrk="1" hangingPunct="1"/>
            <a:r>
              <a:rPr lang="en-US" dirty="0">
                <a:latin typeface="Corbel" charset="0"/>
                <a:ea typeface="MS PGothic" charset="0"/>
              </a:rPr>
              <a:t>Pearson</a:t>
            </a:r>
            <a:r>
              <a:rPr lang="ja-JP" altLang="en-US" dirty="0">
                <a:latin typeface="Corbel" charset="0"/>
                <a:ea typeface="MS PGothic" charset="0"/>
              </a:rPr>
              <a:t>’</a:t>
            </a:r>
            <a:r>
              <a:rPr lang="en-US" altLang="ja-JP" dirty="0">
                <a:latin typeface="Corbel" charset="0"/>
                <a:ea typeface="MS PGothic" charset="0"/>
              </a:rPr>
              <a:t>s correlation coefficient</a:t>
            </a:r>
          </a:p>
          <a:p>
            <a:pPr lvl="1" eaLnBrk="1" hangingPunct="1"/>
            <a:r>
              <a:rPr lang="en-US" dirty="0">
                <a:latin typeface="Corbel" charset="0"/>
                <a:ea typeface="MS PGothic" charset="0"/>
              </a:rPr>
              <a:t>Measures the extent to which </a:t>
            </a:r>
            <a:r>
              <a:rPr lang="en-US" b="1" u="sng" dirty="0">
                <a:latin typeface="Corbel" charset="0"/>
                <a:ea typeface="MS PGothic" charset="0"/>
              </a:rPr>
              <a:t>two</a:t>
            </a:r>
            <a:r>
              <a:rPr lang="en-US" dirty="0">
                <a:latin typeface="Corbel" charset="0"/>
                <a:ea typeface="MS PGothic" charset="0"/>
              </a:rPr>
              <a:t> metric or interval-type variables are linearly related</a:t>
            </a:r>
          </a:p>
          <a:p>
            <a:pPr lvl="1" eaLnBrk="1" hangingPunct="1"/>
            <a:r>
              <a:rPr lang="en-US" dirty="0">
                <a:latin typeface="Corbel" charset="0"/>
                <a:ea typeface="MS PGothic" charset="0"/>
              </a:rPr>
              <a:t>Statistic is Pearson </a:t>
            </a:r>
            <a:r>
              <a:rPr lang="en-US" i="1" dirty="0">
                <a:latin typeface="Corbel" charset="0"/>
                <a:ea typeface="MS PGothic" charset="0"/>
              </a:rPr>
              <a:t>r</a:t>
            </a:r>
            <a:endParaRPr lang="en-US" dirty="0">
              <a:latin typeface="Corbel" charset="0"/>
              <a:ea typeface="MS PGothic" charset="0"/>
            </a:endParaRPr>
          </a:p>
          <a:p>
            <a:pPr eaLnBrk="1" hangingPunct="1"/>
            <a:endParaRPr lang="en-US" dirty="0">
              <a:latin typeface="Corbel" charset="0"/>
              <a:ea typeface="MS PGothic" charset="0"/>
            </a:endParaRPr>
          </a:p>
          <a:p>
            <a:pPr eaLnBrk="1" hangingPunct="1"/>
            <a:r>
              <a:rPr lang="en-US" dirty="0">
                <a:latin typeface="Corbel" charset="0"/>
                <a:ea typeface="MS PGothic" charset="0"/>
              </a:rPr>
              <a:t>The correlation coefficient is the average of the </a:t>
            </a:r>
            <a:r>
              <a:rPr lang="en-US" dirty="0" smtClean="0">
                <a:latin typeface="Corbel" charset="0"/>
                <a:ea typeface="MS PGothic" charset="0"/>
              </a:rPr>
              <a:t>products </a:t>
            </a:r>
            <a:r>
              <a:rPr lang="en-US" dirty="0">
                <a:latin typeface="Corbel" charset="0"/>
                <a:ea typeface="MS PGothic" charset="0"/>
              </a:rPr>
              <a:t>of the corresponding z-scores.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p:txBody>
          <a:bodyPr/>
          <a:lstStyle/>
          <a:p>
            <a:pPr eaLnBrk="1" fontAlgn="auto" hangingPunct="1">
              <a:spcAft>
                <a:spcPts val="0"/>
              </a:spcAft>
              <a:defRPr/>
            </a:pPr>
            <a:r>
              <a:rPr lang="en-US" dirty="0" smtClean="0">
                <a:solidFill>
                  <a:srgbClr val="7B9899"/>
                </a:solidFill>
                <a:ea typeface="+mj-ea"/>
                <a:cs typeface="+mj-cs"/>
              </a:rPr>
              <a:t>The correlation coefficient</a:t>
            </a:r>
          </a:p>
        </p:txBody>
      </p:sp>
      <p:graphicFrame>
        <p:nvGraphicFramePr>
          <p:cNvPr id="27651" name="Object 2"/>
          <p:cNvGraphicFramePr>
            <a:graphicFrameLocks noGrp="1" noChangeAspect="1"/>
          </p:cNvGraphicFramePr>
          <p:nvPr>
            <p:ph idx="1"/>
          </p:nvPr>
        </p:nvGraphicFramePr>
        <p:xfrm>
          <a:off x="2286000" y="4800600"/>
          <a:ext cx="4572000" cy="1654175"/>
        </p:xfrm>
        <a:graphic>
          <a:graphicData uri="http://schemas.openxmlformats.org/presentationml/2006/ole">
            <mc:AlternateContent xmlns:mc="http://schemas.openxmlformats.org/markup-compatibility/2006">
              <mc:Choice xmlns:v="urn:schemas-microsoft-com:vml" Requires="v">
                <p:oleObj spid="_x0000_s27664" name="Equation" r:id="rId4" imgW="1193800" imgH="431800" progId="Equation.3">
                  <p:embed/>
                </p:oleObj>
              </mc:Choice>
              <mc:Fallback>
                <p:oleObj name="Equation" r:id="rId4" imgW="11938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800600"/>
                        <a:ext cx="4572000" cy="1654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8"/>
          <p:cNvSpPr>
            <a:spLocks noGrp="1" noChangeArrowheads="1"/>
          </p:cNvSpPr>
          <p:nvPr>
            <p:ph type="body" idx="4294967295"/>
          </p:nvPr>
        </p:nvSpPr>
        <p:spPr>
          <a:xfrm>
            <a:off x="0" y="2133600"/>
            <a:ext cx="8915400" cy="3048000"/>
          </a:xfrm>
        </p:spPr>
        <p:txBody>
          <a:bodyPr/>
          <a:lstStyle/>
          <a:p>
            <a:pPr eaLnBrk="1" hangingPunct="1">
              <a:lnSpc>
                <a:spcPct val="90000"/>
              </a:lnSpc>
            </a:pPr>
            <a:r>
              <a:rPr lang="en-US" sz="2800" i="1">
                <a:latin typeface="Corbel" charset="0"/>
                <a:ea typeface="MS PGothic" charset="0"/>
              </a:rPr>
              <a:t>r</a:t>
            </a:r>
            <a:r>
              <a:rPr lang="en-US" sz="2800">
                <a:latin typeface="Corbel" charset="0"/>
                <a:ea typeface="MS PGothic" charset="0"/>
              </a:rPr>
              <a:t> = average of (</a:t>
            </a:r>
            <a:r>
              <a:rPr lang="en-US" sz="2800" i="1">
                <a:latin typeface="Corbel" charset="0"/>
                <a:ea typeface="MS PGothic" charset="0"/>
              </a:rPr>
              <a:t>x</a:t>
            </a:r>
            <a:r>
              <a:rPr lang="en-US" sz="2800">
                <a:latin typeface="Corbel" charset="0"/>
                <a:ea typeface="MS PGothic" charset="0"/>
              </a:rPr>
              <a:t> in standard units) x (</a:t>
            </a:r>
            <a:r>
              <a:rPr lang="en-US" sz="2800" i="1">
                <a:latin typeface="Corbel" charset="0"/>
                <a:ea typeface="MS PGothic" charset="0"/>
              </a:rPr>
              <a:t>y</a:t>
            </a:r>
            <a:r>
              <a:rPr lang="en-US" sz="2800">
                <a:latin typeface="Corbel" charset="0"/>
                <a:ea typeface="MS PGothic" charset="0"/>
              </a:rPr>
              <a:t> in standard units)</a:t>
            </a:r>
          </a:p>
          <a:p>
            <a:pPr eaLnBrk="1" hangingPunct="1">
              <a:lnSpc>
                <a:spcPct val="90000"/>
              </a:lnSpc>
            </a:pPr>
            <a:endParaRPr lang="en-US" sz="2800">
              <a:latin typeface="Corbel" charset="0"/>
              <a:ea typeface="MS PGothic" charset="0"/>
            </a:endParaRPr>
          </a:p>
          <a:p>
            <a:pPr eaLnBrk="1" hangingPunct="1">
              <a:lnSpc>
                <a:spcPct val="90000"/>
              </a:lnSpc>
            </a:pPr>
            <a:r>
              <a:rPr lang="en-US" sz="2800">
                <a:latin typeface="Corbel" charset="0"/>
                <a:ea typeface="MS PGothic" charset="0"/>
              </a:rPr>
              <a:t>The correlation coefficient is a pure number without units. It ranges from -1 to 1. Zero means no correlation.</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5609</TotalTime>
  <Words>2396</Words>
  <Application>Microsoft Macintosh PowerPoint</Application>
  <PresentationFormat>On-screen Show (4:3)</PresentationFormat>
  <Paragraphs>344</Paragraphs>
  <Slides>47</Slides>
  <Notes>29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1" baseType="lpstr">
      <vt:lpstr>Module</vt:lpstr>
      <vt:lpstr>Excel.Chart.8</vt:lpstr>
      <vt:lpstr>Equation</vt:lpstr>
      <vt:lpstr>Chart</vt:lpstr>
      <vt:lpstr>This Week:  Testing relationships between two metric variables: Correlation  Testing relationships between two nominal variables: Chi-Squared </vt:lpstr>
      <vt:lpstr>Correlation and Causality</vt:lpstr>
      <vt:lpstr>Conditions of Causality</vt:lpstr>
      <vt:lpstr>Causation and Causal Paths</vt:lpstr>
      <vt:lpstr>Just having more data does not address the problem of causality.</vt:lpstr>
      <vt:lpstr>Scatterplots</vt:lpstr>
      <vt:lpstr>The z-score (review)</vt:lpstr>
      <vt:lpstr>Correlation: Checking for simple linear relationships using standard units (z-scores)</vt:lpstr>
      <vt:lpstr>The correlation coefficient</vt:lpstr>
      <vt:lpstr>Correlations</vt:lpstr>
      <vt:lpstr>Interpretation</vt:lpstr>
      <vt:lpstr>Reading Correlation Output</vt:lpstr>
      <vt:lpstr>Is my Correlation practically significant?</vt:lpstr>
      <vt:lpstr>Factors which limit Correlation coefficient</vt:lpstr>
      <vt:lpstr>Homogenous Groups</vt:lpstr>
      <vt:lpstr>Homogenous Groups: Adding Groups</vt:lpstr>
      <vt:lpstr>Homogenous Groups: Adding More Groups</vt:lpstr>
      <vt:lpstr>Separate Groups (non-homogeneous)</vt:lpstr>
      <vt:lpstr>Non-Linear Relationships</vt:lpstr>
      <vt:lpstr>Censored or Limited Scales…</vt:lpstr>
      <vt:lpstr>Censored or Limited Scales</vt:lpstr>
      <vt:lpstr>Unreliable Instrument</vt:lpstr>
      <vt:lpstr>Unreliable Instrument</vt:lpstr>
      <vt:lpstr>Outliers</vt:lpstr>
      <vt:lpstr>Outliers</vt:lpstr>
      <vt:lpstr>Ecological Correlations</vt:lpstr>
      <vt:lpstr>Ecological Correlations</vt:lpstr>
      <vt:lpstr>In Sum:</vt:lpstr>
      <vt:lpstr>The coefficient of determination</vt:lpstr>
      <vt:lpstr>Example interpretation of R2</vt:lpstr>
      <vt:lpstr>Partial Correlations</vt:lpstr>
      <vt:lpstr>Example of Partial Correlation</vt:lpstr>
      <vt:lpstr>Example of Partial Correlation</vt:lpstr>
      <vt:lpstr>Example of Partial Correlation</vt:lpstr>
      <vt:lpstr>The Chi-Square Distribution and Test for Independence</vt:lpstr>
      <vt:lpstr>Requirements for Chi-Square test</vt:lpstr>
      <vt:lpstr>Application of the Chi-Square </vt:lpstr>
      <vt:lpstr>Chance process with more than 2 categories:</vt:lpstr>
      <vt:lpstr>Example Crosstabulation:</vt:lpstr>
      <vt:lpstr>Many tests use “degrees of freedom”. These include Chi-square, t-tests, Analysis of Variance, etc. So, what are degrees of freedom?</vt:lpstr>
      <vt:lpstr>Using the Chi-Square Test</vt:lpstr>
      <vt:lpstr>Chi-Square Distribution</vt:lpstr>
      <vt:lpstr>Chi-square Degrees of freedom</vt:lpstr>
      <vt:lpstr>Chi-Square Test of Independence  (k = various degrees of freedom)</vt:lpstr>
      <vt:lpstr>Interpretation of Chi-Square</vt:lpstr>
      <vt:lpstr>Special Cases</vt:lpstr>
      <vt:lpstr>Practical Significance in Chi-Square</vt:lpstr>
    </vt:vector>
  </TitlesOfParts>
  <Company>School of Information Management and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dc:title>
  <dc:creator>Coye Cheshire</dc:creator>
  <cp:lastModifiedBy>Paul Laskowski</cp:lastModifiedBy>
  <cp:revision>163</cp:revision>
  <dcterms:created xsi:type="dcterms:W3CDTF">2006-03-05T03:52:07Z</dcterms:created>
  <dcterms:modified xsi:type="dcterms:W3CDTF">2013-10-15T20:39:08Z</dcterms:modified>
</cp:coreProperties>
</file>