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29"/>
  </p:notesMasterIdLst>
  <p:sldIdLst>
    <p:sldId id="325" r:id="rId2"/>
    <p:sldId id="362" r:id="rId3"/>
    <p:sldId id="371" r:id="rId4"/>
    <p:sldId id="363" r:id="rId5"/>
    <p:sldId id="372" r:id="rId6"/>
    <p:sldId id="364" r:id="rId7"/>
    <p:sldId id="377" r:id="rId8"/>
    <p:sldId id="378" r:id="rId9"/>
    <p:sldId id="379" r:id="rId10"/>
    <p:sldId id="365" r:id="rId11"/>
    <p:sldId id="380" r:id="rId12"/>
    <p:sldId id="381" r:id="rId13"/>
    <p:sldId id="390" r:id="rId14"/>
    <p:sldId id="382" r:id="rId15"/>
    <p:sldId id="366" r:id="rId16"/>
    <p:sldId id="383" r:id="rId17"/>
    <p:sldId id="384" r:id="rId18"/>
    <p:sldId id="385" r:id="rId19"/>
    <p:sldId id="367" r:id="rId20"/>
    <p:sldId id="369" r:id="rId21"/>
    <p:sldId id="370" r:id="rId22"/>
    <p:sldId id="387" r:id="rId23"/>
    <p:sldId id="389" r:id="rId24"/>
    <p:sldId id="388" r:id="rId25"/>
    <p:sldId id="361" r:id="rId26"/>
    <p:sldId id="368" r:id="rId27"/>
    <p:sldId id="38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62" autoAdjust="0"/>
  </p:normalViewPr>
  <p:slideViewPr>
    <p:cSldViewPr>
      <p:cViewPr varScale="1">
        <p:scale>
          <a:sx n="87" d="100"/>
          <a:sy n="87" d="100"/>
        </p:scale>
        <p:origin x="-3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DCDB61D-E896-A540-903A-03DBCA156F7B}" type="slidenum">
              <a:rPr lang="en-US"/>
              <a:pPr/>
              <a:t>‹#›</a:t>
            </a:fld>
            <a:endParaRPr lang="en-US"/>
          </a:p>
        </p:txBody>
      </p:sp>
    </p:spTree>
    <p:extLst>
      <p:ext uri="{BB962C8B-B14F-4D97-AF65-F5344CB8AC3E}">
        <p14:creationId xmlns:p14="http://schemas.microsoft.com/office/powerpoint/2010/main" val="289828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
        <p:nvSpPr>
          <p:cNvPr id="10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80B414D-DB5A-D84F-A3F8-070FAD230E26}"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a:spLocks noChangeArrowheads="1"/>
          </p:cNvSpPr>
          <p:nvPr/>
        </p:nvSpPr>
        <p:spPr bwMode="invGray">
          <a:xfrm>
            <a:off x="0" y="5127625"/>
            <a:ext cx="9144000" cy="46038"/>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9F696491-C527-6444-B34A-D2A264CFABD2}" type="slidenum">
              <a:rPr lang="en-US"/>
              <a:pPr/>
              <a:t>‹#›</a:t>
            </a:fld>
            <a:endParaRPr lang="en-US"/>
          </a:p>
        </p:txBody>
      </p:sp>
    </p:spTree>
    <p:extLst>
      <p:ext uri="{BB962C8B-B14F-4D97-AF65-F5344CB8AC3E}">
        <p14:creationId xmlns:p14="http://schemas.microsoft.com/office/powerpoint/2010/main" val="13895729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4005AC5-CB65-1644-BA06-8F65B2954B79}" type="slidenum">
              <a:rPr lang="en-US"/>
              <a:pPr/>
              <a:t>‹#›</a:t>
            </a:fld>
            <a:endParaRPr lang="en-US"/>
          </a:p>
        </p:txBody>
      </p:sp>
    </p:spTree>
    <p:extLst>
      <p:ext uri="{BB962C8B-B14F-4D97-AF65-F5344CB8AC3E}">
        <p14:creationId xmlns:p14="http://schemas.microsoft.com/office/powerpoint/2010/main" val="417649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6599238" y="0"/>
            <a:ext cx="46037" cy="6858000"/>
          </a:xfrm>
          <a:prstGeom prst="rect">
            <a:avLst/>
          </a:prstGeom>
          <a:solidFill>
            <a:srgbClr val="FFFFFF"/>
          </a:solidFill>
          <a:ln>
            <a:noFill/>
          </a:ln>
          <a:effectLst>
            <a:outerShdw blurRad="31750" dist="10160" dir="108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E86877A2-8A9B-4C4E-8D9A-BDA41B50C44A}" type="slidenum">
              <a:rPr lang="en-US"/>
              <a:pPr/>
              <a:t>‹#›</a:t>
            </a:fld>
            <a:endParaRPr lang="en-US"/>
          </a:p>
        </p:txBody>
      </p:sp>
    </p:spTree>
    <p:extLst>
      <p:ext uri="{BB962C8B-B14F-4D97-AF65-F5344CB8AC3E}">
        <p14:creationId xmlns:p14="http://schemas.microsoft.com/office/powerpoint/2010/main" val="3737260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133BE9-5FF3-4C40-BF09-FA2C86524B0A}" type="slidenum">
              <a:rPr lang="en-US"/>
              <a:pPr/>
              <a:t>‹#›</a:t>
            </a:fld>
            <a:endParaRPr lang="en-US"/>
          </a:p>
        </p:txBody>
      </p:sp>
    </p:spTree>
    <p:extLst>
      <p:ext uri="{BB962C8B-B14F-4D97-AF65-F5344CB8AC3E}">
        <p14:creationId xmlns:p14="http://schemas.microsoft.com/office/powerpoint/2010/main" val="280150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a:spLocks noChangeArrowheads="1"/>
          </p:cNvSpPr>
          <p:nvPr/>
        </p:nvSpPr>
        <p:spPr bwMode="invGray">
          <a:xfrm>
            <a:off x="0" y="2601913"/>
            <a:ext cx="9144000" cy="46037"/>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04D5CB7A-7279-814B-8D2B-C1A2B62A0006}" type="slidenum">
              <a:rPr lang="en-US"/>
              <a:pPr/>
              <a:t>‹#›</a:t>
            </a:fld>
            <a:endParaRPr lang="en-US"/>
          </a:p>
        </p:txBody>
      </p:sp>
    </p:spTree>
    <p:extLst>
      <p:ext uri="{BB962C8B-B14F-4D97-AF65-F5344CB8AC3E}">
        <p14:creationId xmlns:p14="http://schemas.microsoft.com/office/powerpoint/2010/main" val="31346788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C7A44B4-F4B8-1E4E-A6DB-3D9FA8A64F31}" type="slidenum">
              <a:rPr lang="en-US"/>
              <a:pPr/>
              <a:t>‹#›</a:t>
            </a:fld>
            <a:endParaRPr lang="en-US"/>
          </a:p>
        </p:txBody>
      </p:sp>
    </p:spTree>
    <p:extLst>
      <p:ext uri="{BB962C8B-B14F-4D97-AF65-F5344CB8AC3E}">
        <p14:creationId xmlns:p14="http://schemas.microsoft.com/office/powerpoint/2010/main" val="163286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457B855-B60C-8B4E-BCBD-F24EE278395D}" type="slidenum">
              <a:rPr lang="en-US"/>
              <a:pPr/>
              <a:t>‹#›</a:t>
            </a:fld>
            <a:endParaRPr lang="en-US"/>
          </a:p>
        </p:txBody>
      </p:sp>
    </p:spTree>
    <p:extLst>
      <p:ext uri="{BB962C8B-B14F-4D97-AF65-F5344CB8AC3E}">
        <p14:creationId xmlns:p14="http://schemas.microsoft.com/office/powerpoint/2010/main" val="385084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C59FBC8-3151-0F41-BB7E-E2DA5D3FEB2D}" type="slidenum">
              <a:rPr lang="en-US"/>
              <a:pPr/>
              <a:t>‹#›</a:t>
            </a:fld>
            <a:endParaRPr lang="en-US"/>
          </a:p>
        </p:txBody>
      </p:sp>
    </p:spTree>
    <p:extLst>
      <p:ext uri="{BB962C8B-B14F-4D97-AF65-F5344CB8AC3E}">
        <p14:creationId xmlns:p14="http://schemas.microsoft.com/office/powerpoint/2010/main" val="253006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B1018F87-1BCB-644C-9609-D53A2B085372}" type="slidenum">
              <a:rPr lang="en-US"/>
              <a:pPr/>
              <a:t>‹#›</a:t>
            </a:fld>
            <a:endParaRPr lang="en-US"/>
          </a:p>
        </p:txBody>
      </p:sp>
    </p:spTree>
    <p:extLst>
      <p:ext uri="{BB962C8B-B14F-4D97-AF65-F5344CB8AC3E}">
        <p14:creationId xmlns:p14="http://schemas.microsoft.com/office/powerpoint/2010/main" val="65405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EEDF024C-75BF-1343-BC55-4CBBC72D0671}" type="slidenum">
              <a:rPr lang="en-US"/>
              <a:pPr/>
              <a:t>‹#›</a:t>
            </a:fld>
            <a:endParaRPr lang="en-US"/>
          </a:p>
        </p:txBody>
      </p:sp>
    </p:spTree>
    <p:extLst>
      <p:ext uri="{BB962C8B-B14F-4D97-AF65-F5344CB8AC3E}">
        <p14:creationId xmlns:p14="http://schemas.microsoft.com/office/powerpoint/2010/main" val="263627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A2225475-A148-2442-8275-C272D69BE283}" type="slidenum">
              <a:rPr lang="en-US"/>
              <a:pPr/>
              <a:t>‹#›</a:t>
            </a:fld>
            <a:endParaRPr lang="en-US"/>
          </a:p>
        </p:txBody>
      </p:sp>
    </p:spTree>
    <p:extLst>
      <p:ext uri="{BB962C8B-B14F-4D97-AF65-F5344CB8AC3E}">
        <p14:creationId xmlns:p14="http://schemas.microsoft.com/office/powerpoint/2010/main" val="255443007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9144000" cy="44450"/>
          </a:xfrm>
          <a:prstGeom prst="rect">
            <a:avLst/>
          </a:prstGeom>
          <a:solidFill>
            <a:srgbClr val="FFFFFF"/>
          </a:solidFill>
          <a:ln>
            <a:noFill/>
          </a:ln>
          <a:effectLst>
            <a:outerShdw blurRad="31750" dist="10160" dir="5400000" algn="tl" rotWithShape="0">
              <a:srgbClr val="000000">
                <a:alpha val="59998"/>
              </a:srgbClr>
            </a:outerShdw>
          </a:effectLst>
          <a:extLst>
            <a:ext uri="{91240B29-F687-4f45-9708-019B960494DF}">
              <a14:hiddenLine xmlns:a14="http://schemas.microsoft.com/office/drawing/2010/main" w="48000" cmpd="thickThin">
                <a:solidFill>
                  <a:srgbClr val="000000"/>
                </a:solidFill>
                <a:miter lim="800000"/>
                <a:headEnd/>
                <a:tailEnd/>
              </a14:hiddenLine>
            </a:ext>
          </a:extLst>
        </p:spPr>
        <p:txBody>
          <a:bodyPr anchor="ctr"/>
          <a:lstStyle>
            <a:extLst/>
          </a:lstStyle>
          <a:p>
            <a:pPr algn="ctr" eaLnBrk="1" hangingPunct="1">
              <a:defRPr/>
            </a:pPr>
            <a:endParaRPr lang="en-US">
              <a:solidFill>
                <a:schemeClr val="lt1"/>
              </a:solidFill>
              <a:latin typeface="+mn-lt"/>
              <a:ea typeface="+mn-ea"/>
              <a:cs typeface="+mn-cs"/>
            </a:endParaRPr>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ea typeface="+mn-ea"/>
                <a:cs typeface="+mn-cs"/>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ea typeface="+mn-ea"/>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a:solidFill>
                  <a:srgbClr val="3F3F3F"/>
                </a:solidFill>
              </a:defRPr>
            </a:lvl1pPr>
          </a:lstStyle>
          <a:p>
            <a:fld id="{420EBEEF-EF97-6A43-BB97-195C1643528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83" r:id="rId1"/>
    <p:sldLayoutId id="2147484378" r:id="rId2"/>
    <p:sldLayoutId id="2147484384" r:id="rId3"/>
    <p:sldLayoutId id="2147484379" r:id="rId4"/>
    <p:sldLayoutId id="2147484380" r:id="rId5"/>
    <p:sldLayoutId id="2147484381" r:id="rId6"/>
    <p:sldLayoutId id="2147484385" r:id="rId7"/>
    <p:sldLayoutId id="2147484386" r:id="rId8"/>
    <p:sldLayoutId id="2147484387" r:id="rId9"/>
    <p:sldLayoutId id="2147484382" r:id="rId10"/>
    <p:sldLayoutId id="2147484388" r:id="rId11"/>
  </p:sldLayoutIdLst>
  <p:hf sldNum="0" hdr="0" ftr="0" dt="0"/>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2pPr>
      <a:lvl3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3pPr>
      <a:lvl4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4pPr>
      <a:lvl5pPr algn="l" rtl="0" eaLnBrk="0" fontAlgn="base" hangingPunct="0">
        <a:spcBef>
          <a:spcPct val="0"/>
        </a:spcBef>
        <a:spcAft>
          <a:spcPct val="0"/>
        </a:spcAft>
        <a:defRPr sz="4500" b="1">
          <a:solidFill>
            <a:srgbClr val="FFC800"/>
          </a:solidFill>
          <a:latin typeface="Corbel" pitchFamily="34" charset="0"/>
          <a:ea typeface="MS PGothic" panose="020B0600070205080204" pitchFamily="34" charset="-128"/>
          <a:cs typeface="MS PGothic"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hyperlink" Target="http://www.csulb.edu/~acarter3/course-biostats/tables/table-Fmax-value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hyperlink" Target="http://en.wikipedia.org/wiki/File:Population_vs_area.sv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hyperlink" Target="http://www.unc.edu/~nielsen/soci709/m3/m3013.gi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4343400"/>
            <a:ext cx="8077200" cy="1673352"/>
          </a:xfrm>
        </p:spPr>
        <p:txBody>
          <a:bodyPr/>
          <a:lstStyle/>
          <a:p>
            <a:pPr eaLnBrk="1" fontAlgn="auto" hangingPunct="1">
              <a:spcAft>
                <a:spcPts val="0"/>
              </a:spcAft>
              <a:defRPr/>
            </a:pPr>
            <a:r>
              <a:rPr lang="en-US" dirty="0" smtClean="0">
                <a:solidFill>
                  <a:schemeClr val="accent1">
                    <a:satMod val="150000"/>
                  </a:schemeClr>
                </a:solidFill>
                <a:ea typeface="+mj-ea"/>
                <a:cs typeface="+mj-cs"/>
              </a:rPr>
              <a:t>Exploring Assumptions</a:t>
            </a:r>
            <a:endParaRPr lang="en-US" dirty="0">
              <a:solidFill>
                <a:schemeClr val="accent1">
                  <a:satMod val="150000"/>
                </a:schemeClr>
              </a:solidFill>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Testing Normality</a:t>
            </a:r>
            <a:endParaRPr lang="en-US" dirty="0">
              <a:cs typeface="+mj-cs"/>
            </a:endParaRPr>
          </a:p>
        </p:txBody>
      </p:sp>
      <p:sp>
        <p:nvSpPr>
          <p:cNvPr id="18435" name="Content Placeholder 2"/>
          <p:cNvSpPr>
            <a:spLocks noGrp="1"/>
          </p:cNvSpPr>
          <p:nvPr>
            <p:ph idx="1"/>
          </p:nvPr>
        </p:nvSpPr>
        <p:spPr>
          <a:xfrm>
            <a:off x="457200" y="1774825"/>
            <a:ext cx="8229600" cy="1958975"/>
          </a:xfrm>
        </p:spPr>
        <p:txBody>
          <a:bodyPr/>
          <a:lstStyle/>
          <a:p>
            <a:r>
              <a:rPr lang="en-US">
                <a:latin typeface="Corbel" charset="0"/>
                <a:ea typeface="MS PGothic" charset="0"/>
              </a:rPr>
              <a:t>First, we can always just look at descriptive statistics: means, medians, SD</a:t>
            </a:r>
            <a:r>
              <a:rPr lang="ja-JP" altLang="en-US">
                <a:latin typeface="Corbel" charset="0"/>
                <a:ea typeface="MS PGothic" charset="0"/>
              </a:rPr>
              <a:t>’</a:t>
            </a:r>
            <a:r>
              <a:rPr lang="en-US">
                <a:latin typeface="Corbel" charset="0"/>
                <a:ea typeface="MS PGothic" charset="0"/>
              </a:rPr>
              <a:t>s, skewness, kurtosis, etc.</a:t>
            </a:r>
          </a:p>
          <a:p>
            <a:pPr>
              <a:buFont typeface="Wingdings 2" charset="0"/>
              <a:buNone/>
            </a:pPr>
            <a:endParaRPr lang="en-US">
              <a:latin typeface="Corbel" charset="0"/>
              <a:ea typeface="MS PGothic" charset="0"/>
            </a:endParaRPr>
          </a:p>
          <a:p>
            <a:pPr>
              <a:buFont typeface="Wingdings 2" charset="0"/>
              <a:buNone/>
            </a:pPr>
            <a:endParaRPr lang="en-US">
              <a:latin typeface="Corbel" charset="0"/>
              <a:ea typeface="MS PGothic" charset="0"/>
            </a:endParaRPr>
          </a:p>
        </p:txBody>
      </p:sp>
      <p:pic>
        <p:nvPicPr>
          <p:cNvPr id="2150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00513"/>
            <a:ext cx="8477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Shapiro-</a:t>
            </a:r>
            <a:r>
              <a:rPr lang="en-US" dirty="0" err="1" smtClean="0">
                <a:cs typeface="+mj-cs"/>
              </a:rPr>
              <a:t>Wilk</a:t>
            </a:r>
            <a:r>
              <a:rPr lang="en-US" dirty="0" smtClean="0">
                <a:cs typeface="+mj-cs"/>
              </a:rPr>
              <a:t> test</a:t>
            </a:r>
            <a:endParaRPr lang="en-US" dirty="0">
              <a:cs typeface="+mj-cs"/>
            </a:endParaRPr>
          </a:p>
        </p:txBody>
      </p:sp>
      <p:sp>
        <p:nvSpPr>
          <p:cNvPr id="22531" name="Content Placeholder 2"/>
          <p:cNvSpPr>
            <a:spLocks noGrp="1"/>
          </p:cNvSpPr>
          <p:nvPr>
            <p:ph idx="1"/>
          </p:nvPr>
        </p:nvSpPr>
        <p:spPr/>
        <p:txBody>
          <a:bodyPr/>
          <a:lstStyle/>
          <a:p>
            <a:r>
              <a:rPr lang="en-US">
                <a:latin typeface="Corbel" charset="0"/>
                <a:ea typeface="MS PGothic" charset="0"/>
              </a:rPr>
              <a:t>We can also conduct a Shapiro-Wilk test, which compares the scores in the sample to a normally distributed set of scores.</a:t>
            </a:r>
          </a:p>
          <a:p>
            <a:pPr lvl="1"/>
            <a:r>
              <a:rPr lang="en-US">
                <a:latin typeface="Corbel" charset="0"/>
                <a:ea typeface="MS PGothic" charset="0"/>
              </a:rPr>
              <a:t>Null hypothesis = the distribution of the sample is the same as a normal distribution.</a:t>
            </a:r>
          </a:p>
          <a:p>
            <a:pPr lvl="1"/>
            <a:r>
              <a:rPr lang="en-US">
                <a:latin typeface="Corbel" charset="0"/>
                <a:ea typeface="MS PGothic" charset="0"/>
              </a:rPr>
              <a:t>Alt hypothesis = the distribution of the sample is not the same as a normal distribution.</a:t>
            </a:r>
          </a:p>
          <a:p>
            <a:pPr lvl="2"/>
            <a:r>
              <a:rPr lang="en-US">
                <a:latin typeface="Corbel" charset="0"/>
                <a:ea typeface="MS PGothic" charset="0"/>
              </a:rPr>
              <a:t>Thus, if we find a significant p-value (e.g, p &lt; .05) then this means that we have a </a:t>
            </a:r>
            <a:r>
              <a:rPr lang="en-US" i="1">
                <a:latin typeface="Corbel" charset="0"/>
                <a:ea typeface="MS PGothic" charset="0"/>
              </a:rPr>
              <a:t>non-normal </a:t>
            </a:r>
            <a:r>
              <a:rPr lang="en-US">
                <a:latin typeface="Corbel" charset="0"/>
                <a:ea typeface="MS PGothic" charset="0"/>
              </a:rPr>
              <a:t>distribution.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Example of Shapiro-</a:t>
            </a:r>
            <a:r>
              <a:rPr lang="en-US" dirty="0" err="1" smtClean="0">
                <a:cs typeface="+mj-cs"/>
              </a:rPr>
              <a:t>Wilk</a:t>
            </a:r>
            <a:r>
              <a:rPr lang="en-US" dirty="0" smtClean="0">
                <a:cs typeface="+mj-cs"/>
              </a:rPr>
              <a:t> test</a:t>
            </a:r>
            <a:endParaRPr lang="en-US" dirty="0">
              <a:cs typeface="+mj-cs"/>
            </a:endParaRPr>
          </a:p>
        </p:txBody>
      </p:sp>
      <p:pic>
        <p:nvPicPr>
          <p:cNvPr id="2355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04950"/>
            <a:ext cx="271145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592263"/>
            <a:ext cx="25352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Box 5"/>
          <p:cNvSpPr txBox="1">
            <a:spLocks noChangeArrowheads="1"/>
          </p:cNvSpPr>
          <p:nvPr/>
        </p:nvSpPr>
        <p:spPr bwMode="auto">
          <a:xfrm>
            <a:off x="457200" y="2362200"/>
            <a:ext cx="114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Max Price of Cars in Dataset</a:t>
            </a:r>
          </a:p>
        </p:txBody>
      </p:sp>
      <p:pic>
        <p:nvPicPr>
          <p:cNvPr id="2355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405313"/>
            <a:ext cx="36941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TextBox 7"/>
          <p:cNvSpPr txBox="1">
            <a:spLocks noChangeArrowheads="1"/>
          </p:cNvSpPr>
          <p:nvPr/>
        </p:nvSpPr>
        <p:spPr bwMode="auto">
          <a:xfrm>
            <a:off x="1752600" y="5614988"/>
            <a:ext cx="61722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Our test is highly significant, since the p-value is &lt; .0001</a:t>
            </a:r>
          </a:p>
          <a:p>
            <a:r>
              <a:rPr lang="en-US"/>
              <a:t>Thus, we reject the null hypothesis and accept our alternative hypothesis: our distribution is not normal.</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Interpreting a Shapiro-</a:t>
            </a:r>
            <a:r>
              <a:rPr lang="en-US" dirty="0" err="1" smtClean="0">
                <a:cs typeface="+mj-cs"/>
              </a:rPr>
              <a:t>Wilk</a:t>
            </a:r>
            <a:r>
              <a:rPr lang="en-US" dirty="0" smtClean="0">
                <a:cs typeface="+mj-cs"/>
              </a:rPr>
              <a:t> test</a:t>
            </a:r>
            <a:endParaRPr lang="en-US" dirty="0">
              <a:cs typeface="+mj-cs"/>
            </a:endParaRPr>
          </a:p>
        </p:txBody>
      </p:sp>
      <p:sp>
        <p:nvSpPr>
          <p:cNvPr id="3" name="Content Placeholder 2"/>
          <p:cNvSpPr>
            <a:spLocks noGrp="1"/>
          </p:cNvSpPr>
          <p:nvPr>
            <p:ph idx="1"/>
          </p:nvPr>
        </p:nvSpPr>
        <p:spPr>
          <a:xfrm>
            <a:off x="2819400" y="1828800"/>
            <a:ext cx="5867400" cy="3810000"/>
          </a:xfrm>
        </p:spPr>
        <p:txBody>
          <a:bodyPr/>
          <a:lstStyle/>
          <a:p>
            <a:pPr marL="457200" lvl="1" indent="0">
              <a:buNone/>
            </a:pPr>
            <a:r>
              <a:rPr lang="en-US" sz="2400" dirty="0" smtClean="0"/>
              <a:t>We have a normal distribution</a:t>
            </a:r>
          </a:p>
          <a:p>
            <a:pPr marL="411162" lvl="1" indent="0" algn="ctr">
              <a:buNone/>
            </a:pPr>
            <a:r>
              <a:rPr lang="en-US" sz="2400" b="1" dirty="0">
                <a:solidFill>
                  <a:srgbClr val="B48200"/>
                </a:solidFill>
              </a:rPr>
              <a:t>&lt;</a:t>
            </a:r>
            <a:r>
              <a:rPr lang="en-US" sz="2400" b="1" dirty="0" smtClean="0">
                <a:solidFill>
                  <a:srgbClr val="B48200"/>
                </a:solidFill>
              </a:rPr>
              <a:t>or&gt;</a:t>
            </a:r>
          </a:p>
          <a:p>
            <a:pPr marL="457200" lvl="1" indent="0">
              <a:buNone/>
            </a:pPr>
            <a:r>
              <a:rPr lang="en-US" sz="2400" dirty="0" smtClean="0"/>
              <a:t>Just not enough data to reject the hypothesis of normality</a:t>
            </a:r>
          </a:p>
          <a:p>
            <a:pPr marL="457200" lvl="1" indent="0">
              <a:buNone/>
            </a:pPr>
            <a:endParaRPr lang="en-US" sz="2400" dirty="0" smtClean="0"/>
          </a:p>
          <a:p>
            <a:pPr marL="457200" lvl="1" indent="0">
              <a:buNone/>
            </a:pPr>
            <a:endParaRPr lang="en-US" sz="2400" dirty="0" smtClean="0"/>
          </a:p>
          <a:p>
            <a:pPr marL="457200" lvl="1" indent="0">
              <a:buNone/>
            </a:pPr>
            <a:r>
              <a:rPr lang="en-US" sz="2400" dirty="0" smtClean="0"/>
              <a:t>Our distribution is very non-normal</a:t>
            </a:r>
            <a:endParaRPr lang="en-US" sz="2400" dirty="0"/>
          </a:p>
          <a:p>
            <a:pPr marL="457200" lvl="1" indent="0" algn="ctr">
              <a:buNone/>
            </a:pPr>
            <a:r>
              <a:rPr lang="en-US" sz="2400" b="1" dirty="0" smtClean="0">
                <a:solidFill>
                  <a:srgbClr val="B48200"/>
                </a:solidFill>
              </a:rPr>
              <a:t>&lt;or&gt;</a:t>
            </a:r>
          </a:p>
          <a:p>
            <a:pPr marL="457200" lvl="1" indent="0">
              <a:buNone/>
            </a:pPr>
            <a:r>
              <a:rPr lang="en-US" sz="2400" dirty="0" smtClean="0"/>
              <a:t>Our distribution is slightly non-normal, but we have so much data we can reject the normal hypothesis anyway</a:t>
            </a:r>
          </a:p>
        </p:txBody>
      </p:sp>
      <p:sp>
        <p:nvSpPr>
          <p:cNvPr id="9" name="Content Placeholder 2"/>
          <p:cNvSpPr txBox="1">
            <a:spLocks/>
          </p:cNvSpPr>
          <p:nvPr/>
        </p:nvSpPr>
        <p:spPr bwMode="auto">
          <a:xfrm>
            <a:off x="152400" y="2133600"/>
            <a:ext cx="3124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91440" rIns="91440" bIns="45720" numCol="1" anchor="t" anchorCtr="0" compatLnSpc="1">
            <a:prstTxWarp prst="textNoShape">
              <a:avLst/>
            </a:prstTxWarp>
          </a:bodyPr>
          <a:lst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MS PGothic" panose="020B0600070205080204" pitchFamily="34" charset="-128"/>
                <a:cs typeface="MS PGothic"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MS PGothic" panose="020B0600070205080204" pitchFamily="34" charset="-128"/>
                <a:cs typeface="MS PGothic" charset="0"/>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S PGothic" panose="020B0600070205080204" pitchFamily="34" charset="-128"/>
                <a:cs typeface="MS PGothic" charset="0"/>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S PGothic" panose="020B0600070205080204" pitchFamily="34" charset="-128"/>
                <a:cs typeface="MS PGothic" charset="0"/>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MS PGothic" panose="020B0600070205080204" pitchFamily="34" charset="-128"/>
                <a:cs typeface="MS PGothic"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marL="457200" lvl="1" indent="0">
              <a:buFont typeface="Wingdings" charset="0"/>
              <a:buNone/>
            </a:pPr>
            <a:r>
              <a:rPr lang="en-US" dirty="0" smtClean="0">
                <a:solidFill>
                  <a:srgbClr val="800000"/>
                </a:solidFill>
              </a:rPr>
              <a:t>High P-value </a:t>
            </a:r>
            <a:r>
              <a:rPr lang="en-US" sz="3200" dirty="0" smtClean="0">
                <a:solidFill>
                  <a:schemeClr val="accent1">
                    <a:lumMod val="75000"/>
                  </a:schemeClr>
                </a:solidFill>
                <a:latin typeface="Wingdings"/>
                <a:ea typeface="Wingdings"/>
                <a:cs typeface="Wingdings"/>
                <a:sym typeface="Wingdings"/>
              </a:rPr>
              <a:t></a:t>
            </a:r>
            <a:endParaRPr lang="en-US" dirty="0" smtClean="0">
              <a:solidFill>
                <a:schemeClr val="accent1">
                  <a:lumMod val="75000"/>
                </a:schemeClr>
              </a:solidFill>
              <a:latin typeface="Wingdings"/>
              <a:ea typeface="Wingdings"/>
              <a:cs typeface="Wingdings"/>
              <a:sym typeface="Wingdings"/>
            </a:endParaRPr>
          </a:p>
          <a:p>
            <a:pPr marL="457200" lvl="1" indent="0">
              <a:buFont typeface="Wingdings" charset="0"/>
              <a:buNone/>
            </a:pPr>
            <a:endParaRPr lang="en-US" dirty="0">
              <a:solidFill>
                <a:srgbClr val="800000"/>
              </a:solidFill>
              <a:latin typeface="Wingdings"/>
              <a:ea typeface="Wingdings"/>
              <a:cs typeface="Wingdings"/>
              <a:sym typeface="Wingdings"/>
            </a:endParaRPr>
          </a:p>
          <a:p>
            <a:pPr marL="457200" lvl="1" indent="0">
              <a:buFont typeface="Wingdings" charset="0"/>
              <a:buNone/>
            </a:pPr>
            <a:endParaRPr lang="en-US" dirty="0" smtClean="0">
              <a:solidFill>
                <a:srgbClr val="800000"/>
              </a:solidFill>
              <a:latin typeface="Wingdings"/>
              <a:ea typeface="Wingdings"/>
              <a:cs typeface="Wingdings"/>
              <a:sym typeface="Wingdings"/>
            </a:endParaRPr>
          </a:p>
          <a:p>
            <a:pPr marL="457200" lvl="1" indent="0">
              <a:buFont typeface="Wingdings" charset="0"/>
              <a:buNone/>
            </a:pPr>
            <a:endParaRPr lang="en-US" dirty="0">
              <a:solidFill>
                <a:srgbClr val="800000"/>
              </a:solidFill>
              <a:latin typeface="Wingdings"/>
              <a:ea typeface="Wingdings"/>
              <a:cs typeface="Wingdings"/>
              <a:sym typeface="Wingdings"/>
            </a:endParaRPr>
          </a:p>
          <a:p>
            <a:pPr marL="457200" lvl="1" indent="0">
              <a:buFont typeface="Wingdings" charset="0"/>
              <a:buNone/>
            </a:pPr>
            <a:endParaRPr lang="en-US" dirty="0" smtClean="0">
              <a:solidFill>
                <a:srgbClr val="800000"/>
              </a:solidFill>
              <a:latin typeface="Wingdings"/>
              <a:ea typeface="Wingdings"/>
              <a:cs typeface="Wingdings"/>
              <a:sym typeface="Wingdings"/>
            </a:endParaRPr>
          </a:p>
          <a:p>
            <a:pPr marL="457200" lvl="1" indent="0">
              <a:buNone/>
            </a:pPr>
            <a:r>
              <a:rPr lang="en-US" dirty="0" smtClean="0">
                <a:solidFill>
                  <a:srgbClr val="800000"/>
                </a:solidFill>
              </a:rPr>
              <a:t>Low P</a:t>
            </a:r>
            <a:r>
              <a:rPr lang="en-US" dirty="0">
                <a:solidFill>
                  <a:srgbClr val="800000"/>
                </a:solidFill>
              </a:rPr>
              <a:t>-value </a:t>
            </a:r>
            <a:r>
              <a:rPr lang="en-US" sz="3200" dirty="0">
                <a:solidFill>
                  <a:srgbClr val="B48200"/>
                </a:solidFill>
                <a:latin typeface="Wingdings"/>
                <a:ea typeface="Wingdings"/>
                <a:cs typeface="Wingdings"/>
                <a:sym typeface="Wingdings"/>
              </a:rPr>
              <a:t></a:t>
            </a:r>
            <a:endParaRPr lang="en-US" dirty="0">
              <a:solidFill>
                <a:srgbClr val="B48200"/>
              </a:solidFill>
            </a:endParaRPr>
          </a:p>
          <a:p>
            <a:pPr marL="457200" lvl="1" indent="0">
              <a:buFont typeface="Wingdings" charset="0"/>
              <a:buNone/>
            </a:pPr>
            <a:endParaRPr lang="en-US" sz="2400" dirty="0" smtClean="0">
              <a:solidFill>
                <a:srgbClr val="800000"/>
              </a:solidFill>
            </a:endParaRPr>
          </a:p>
        </p:txBody>
      </p:sp>
    </p:spTree>
    <p:extLst>
      <p:ext uri="{BB962C8B-B14F-4D97-AF65-F5344CB8AC3E}">
        <p14:creationId xmlns:p14="http://schemas.microsoft.com/office/powerpoint/2010/main" val="22987469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Homogeneity of Variance</a:t>
            </a:r>
            <a:endParaRPr lang="en-US" dirty="0">
              <a:cs typeface="+mj-cs"/>
            </a:endParaRPr>
          </a:p>
        </p:txBody>
      </p:sp>
      <p:sp>
        <p:nvSpPr>
          <p:cNvPr id="3" name="Content Placeholder 2"/>
          <p:cNvSpPr>
            <a:spLocks noGrp="1"/>
          </p:cNvSpPr>
          <p:nvPr>
            <p:ph idx="1"/>
          </p:nvPr>
        </p:nvSpPr>
        <p:spPr>
          <a:xfrm>
            <a:off x="228600" y="1524000"/>
            <a:ext cx="4967288" cy="4625975"/>
          </a:xfrm>
        </p:spPr>
        <p:txBody>
          <a:bodyPr/>
          <a:lstStyle/>
          <a:p>
            <a:pPr>
              <a:buFont typeface="Wingdings 2" panose="05020102010507070707" pitchFamily="18" charset="2"/>
              <a:buChar char=""/>
              <a:defRPr/>
            </a:pPr>
            <a:r>
              <a:rPr lang="en-US" sz="2400" dirty="0" smtClean="0">
                <a:cs typeface="+mn-cs"/>
              </a:rPr>
              <a:t>Homogeneity of variance simply means that 2 or more variances of interest are equal.</a:t>
            </a:r>
          </a:p>
          <a:p>
            <a:pPr marL="119062" indent="0">
              <a:buFont typeface="Wingdings 2" panose="05020102010507070707" pitchFamily="18" charset="2"/>
              <a:buNone/>
              <a:defRPr/>
            </a:pPr>
            <a:endParaRPr lang="en-US" sz="2400" dirty="0" smtClean="0">
              <a:cs typeface="+mn-cs"/>
            </a:endParaRPr>
          </a:p>
          <a:p>
            <a:pPr>
              <a:buFont typeface="Wingdings 2" panose="05020102010507070707" pitchFamily="18" charset="2"/>
              <a:buChar char=""/>
              <a:defRPr/>
            </a:pPr>
            <a:r>
              <a:rPr lang="en-US" sz="2400" dirty="0" smtClean="0">
                <a:cs typeface="+mn-cs"/>
              </a:rPr>
              <a:t>If you have data on groups of data, the variance of a variable of interest should not be different for these groups.</a:t>
            </a:r>
          </a:p>
          <a:p>
            <a:pPr>
              <a:buFont typeface="Wingdings 2" panose="05020102010507070707" pitchFamily="18" charset="2"/>
              <a:buChar char=""/>
              <a:defRPr/>
            </a:pPr>
            <a:endParaRPr lang="en-US" sz="2400" dirty="0">
              <a:cs typeface="+mn-cs"/>
            </a:endParaRPr>
          </a:p>
          <a:p>
            <a:pPr>
              <a:buFont typeface="Wingdings 2" panose="05020102010507070707" pitchFamily="18" charset="2"/>
              <a:buChar char=""/>
              <a:defRPr/>
            </a:pPr>
            <a:r>
              <a:rPr lang="en-US" sz="2400" dirty="0" smtClean="0">
                <a:cs typeface="+mn-cs"/>
              </a:rPr>
              <a:t>Importantly: We are only concerned here with the variance (spread). It is not problematic if the means in the groups are different.</a:t>
            </a:r>
            <a:endParaRPr lang="en-US" dirty="0" smtClean="0">
              <a:cs typeface="+mn-cs"/>
            </a:endParaRPr>
          </a:p>
          <a:p>
            <a:pPr>
              <a:buFont typeface="Wingdings 2" panose="05020102010507070707" pitchFamily="18" charset="2"/>
              <a:buChar char=""/>
              <a:defRPr/>
            </a:pPr>
            <a:endParaRPr lang="en-US" dirty="0" smtClean="0">
              <a:cs typeface="+mn-cs"/>
            </a:endParaRPr>
          </a:p>
          <a:p>
            <a:pPr>
              <a:buFont typeface="Wingdings 2" panose="05020102010507070707" pitchFamily="18" charset="2"/>
              <a:buChar char=""/>
              <a:defRPr/>
            </a:pPr>
            <a:endParaRPr lang="en-US" dirty="0">
              <a:cs typeface="+mn-cs"/>
            </a:endParaRPr>
          </a:p>
          <a:p>
            <a:pPr>
              <a:buFont typeface="Wingdings 2" panose="05020102010507070707" pitchFamily="18" charset="2"/>
              <a:buChar char=""/>
              <a:defRPr/>
            </a:pPr>
            <a:endParaRPr lang="en-US" dirty="0">
              <a:cs typeface="+mn-cs"/>
            </a:endParaRPr>
          </a:p>
        </p:txBody>
      </p:sp>
      <p:pic>
        <p:nvPicPr>
          <p:cNvPr id="2560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62613" y="2514600"/>
            <a:ext cx="30289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4"/>
          <p:cNvSpPr txBox="1">
            <a:spLocks noChangeArrowheads="1"/>
          </p:cNvSpPr>
          <p:nvPr/>
        </p:nvSpPr>
        <p:spPr bwMode="auto">
          <a:xfrm>
            <a:off x="5567363" y="4637088"/>
            <a:ext cx="312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Two different distributions for two different groups. They have the same mean, but different variances.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Testing Homogeneity of Variance</a:t>
            </a:r>
            <a:endParaRPr lang="en-US" dirty="0">
              <a:cs typeface="+mj-cs"/>
            </a:endParaRPr>
          </a:p>
        </p:txBody>
      </p:sp>
      <p:sp>
        <p:nvSpPr>
          <p:cNvPr id="25603" name="Content Placeholder 2"/>
          <p:cNvSpPr>
            <a:spLocks noGrp="1"/>
          </p:cNvSpPr>
          <p:nvPr>
            <p:ph idx="1"/>
          </p:nvPr>
        </p:nvSpPr>
        <p:spPr/>
        <p:txBody>
          <a:bodyPr/>
          <a:lstStyle/>
          <a:p>
            <a:r>
              <a:rPr lang="en-US" dirty="0" err="1">
                <a:latin typeface="Corbel" charset="0"/>
                <a:ea typeface="MS PGothic" charset="0"/>
              </a:rPr>
              <a:t>Levene</a:t>
            </a:r>
            <a:r>
              <a:rPr lang="ja-JP" altLang="en-US" dirty="0">
                <a:latin typeface="Corbel" charset="0"/>
                <a:ea typeface="MS PGothic" charset="0"/>
              </a:rPr>
              <a:t>’</a:t>
            </a:r>
            <a:r>
              <a:rPr lang="en-US" dirty="0">
                <a:latin typeface="Corbel" charset="0"/>
                <a:ea typeface="MS PGothic" charset="0"/>
              </a:rPr>
              <a:t>s Test: Allows us to examine whether the variances between groups are different or not</a:t>
            </a:r>
            <a:r>
              <a:rPr lang="en-US" dirty="0" smtClean="0">
                <a:latin typeface="Corbel" charset="0"/>
                <a:ea typeface="MS PGothic" charset="0"/>
              </a:rPr>
              <a:t>.</a:t>
            </a:r>
            <a:endParaRPr lang="en-US" dirty="0">
              <a:latin typeface="Corbel" charset="0"/>
              <a:ea typeface="MS PGothic" charset="0"/>
            </a:endParaRPr>
          </a:p>
          <a:p>
            <a:pPr lvl="1"/>
            <a:r>
              <a:rPr lang="en-US" dirty="0">
                <a:latin typeface="Corbel" charset="0"/>
                <a:ea typeface="MS PGothic" charset="0"/>
              </a:rPr>
              <a:t>Null hypothesis = the variances for the groups are equal.</a:t>
            </a:r>
          </a:p>
          <a:p>
            <a:pPr lvl="1"/>
            <a:r>
              <a:rPr lang="en-US" dirty="0">
                <a:latin typeface="Corbel" charset="0"/>
                <a:ea typeface="MS PGothic" charset="0"/>
              </a:rPr>
              <a:t>Alt hypothesis = the variances for the groups are not equal.</a:t>
            </a:r>
          </a:p>
          <a:p>
            <a:pPr lvl="2"/>
            <a:r>
              <a:rPr lang="en-US" dirty="0">
                <a:latin typeface="Corbel" charset="0"/>
                <a:ea typeface="MS PGothic" charset="0"/>
              </a:rPr>
              <a:t>Thus, if we find a significant p-value (</a:t>
            </a:r>
            <a:r>
              <a:rPr lang="en-US" dirty="0" err="1">
                <a:latin typeface="Corbel" charset="0"/>
                <a:ea typeface="MS PGothic" charset="0"/>
              </a:rPr>
              <a:t>e.g</a:t>
            </a:r>
            <a:r>
              <a:rPr lang="en-US" dirty="0">
                <a:latin typeface="Corbel" charset="0"/>
                <a:ea typeface="MS PGothic" charset="0"/>
              </a:rPr>
              <a:t>, p &lt; .05) then this means that we have </a:t>
            </a:r>
            <a:r>
              <a:rPr lang="en-US" i="1" dirty="0">
                <a:latin typeface="Corbel" charset="0"/>
                <a:ea typeface="MS PGothic" charset="0"/>
              </a:rPr>
              <a:t>unequal variances </a:t>
            </a:r>
            <a:r>
              <a:rPr lang="en-US" dirty="0">
                <a:latin typeface="Corbel" charset="0"/>
                <a:ea typeface="MS PGothic" charset="0"/>
              </a:rPr>
              <a:t>between groups.</a:t>
            </a:r>
          </a:p>
          <a:p>
            <a:endParaRPr lang="en-US" dirty="0">
              <a:latin typeface="Corbel" charset="0"/>
              <a:ea typeface="MS PGothic"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Testing Homogeneity of Variance in Large Samples</a:t>
            </a:r>
            <a:endParaRPr lang="en-US" dirty="0">
              <a:cs typeface="+mj-cs"/>
            </a:endParaRPr>
          </a:p>
        </p:txBody>
      </p:sp>
      <p:sp>
        <p:nvSpPr>
          <p:cNvPr id="3" name="Content Placeholder 2"/>
          <p:cNvSpPr>
            <a:spLocks noGrp="1"/>
          </p:cNvSpPr>
          <p:nvPr>
            <p:ph idx="1"/>
          </p:nvPr>
        </p:nvSpPr>
        <p:spPr>
          <a:xfrm>
            <a:off x="457200" y="2057400"/>
            <a:ext cx="8229600" cy="4625975"/>
          </a:xfrm>
        </p:spPr>
        <p:txBody>
          <a:bodyPr/>
          <a:lstStyle/>
          <a:p>
            <a:r>
              <a:rPr lang="en-US">
                <a:latin typeface="Corbel" charset="0"/>
                <a:ea typeface="MS PGothic" charset="0"/>
              </a:rPr>
              <a:t>Levene</a:t>
            </a:r>
            <a:r>
              <a:rPr lang="ja-JP" altLang="en-US">
                <a:latin typeface="Corbel" charset="0"/>
                <a:ea typeface="MS PGothic" charset="0"/>
              </a:rPr>
              <a:t>’</a:t>
            </a:r>
            <a:r>
              <a:rPr lang="en-US">
                <a:latin typeface="Corbel" charset="0"/>
                <a:ea typeface="MS PGothic" charset="0"/>
              </a:rPr>
              <a:t>s test is often significant when you have a very large sample of data.</a:t>
            </a:r>
          </a:p>
          <a:p>
            <a:endParaRPr lang="en-US">
              <a:latin typeface="Corbel" charset="0"/>
              <a:ea typeface="MS PGothic" charset="0"/>
            </a:endParaRPr>
          </a:p>
          <a:p>
            <a:r>
              <a:rPr lang="en-US">
                <a:latin typeface="Corbel" charset="0"/>
                <a:ea typeface="MS PGothic" charset="0"/>
              </a:rPr>
              <a:t>Hartley</a:t>
            </a:r>
            <a:r>
              <a:rPr lang="ja-JP" altLang="en-US">
                <a:latin typeface="Corbel" charset="0"/>
                <a:ea typeface="MS PGothic" charset="0"/>
              </a:rPr>
              <a:t>’</a:t>
            </a:r>
            <a:r>
              <a:rPr lang="en-US">
                <a:latin typeface="Corbel" charset="0"/>
                <a:ea typeface="MS PGothic" charset="0"/>
              </a:rPr>
              <a:t>s F</a:t>
            </a:r>
            <a:r>
              <a:rPr lang="en-US" baseline="-25000">
                <a:latin typeface="Corbel" charset="0"/>
                <a:ea typeface="MS PGothic" charset="0"/>
              </a:rPr>
              <a:t>max</a:t>
            </a:r>
            <a:r>
              <a:rPr lang="en-US">
                <a:latin typeface="Corbel" charset="0"/>
                <a:ea typeface="MS PGothic" charset="0"/>
              </a:rPr>
              <a:t>  (or, </a:t>
            </a:r>
            <a:r>
              <a:rPr lang="en-US" i="1">
                <a:latin typeface="Corbel" charset="0"/>
                <a:ea typeface="MS PGothic" charset="0"/>
              </a:rPr>
              <a:t>variance ratio</a:t>
            </a:r>
            <a:r>
              <a:rPr lang="en-US">
                <a:latin typeface="Corbel" charset="0"/>
                <a:ea typeface="MS PGothic" charset="0"/>
              </a:rPr>
              <a:t>) is a ratio between the group with the largest variance and the group with smallest variance. </a:t>
            </a:r>
          </a:p>
          <a:p>
            <a:pPr>
              <a:buFont typeface="Wingdings 2" charset="0"/>
              <a:buNone/>
            </a:pPr>
            <a:endParaRPr lang="en-US">
              <a:latin typeface="Corbel" charset="0"/>
              <a:ea typeface="MS PGothic"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Evaluating the Variance Ratio</a:t>
            </a:r>
            <a:endParaRPr lang="en-US" dirty="0">
              <a:cs typeface="+mj-cs"/>
            </a:endParaRPr>
          </a:p>
        </p:txBody>
      </p:sp>
      <p:pic>
        <p:nvPicPr>
          <p:cNvPr id="2867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752600"/>
            <a:ext cx="681037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Box 4"/>
          <p:cNvSpPr txBox="1">
            <a:spLocks noChangeArrowheads="1"/>
          </p:cNvSpPr>
          <p:nvPr/>
        </p:nvSpPr>
        <p:spPr bwMode="auto">
          <a:xfrm>
            <a:off x="1219200" y="6296025"/>
            <a:ext cx="6019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1200"/>
              <a:t>Source: Wikipedia, </a:t>
            </a:r>
          </a:p>
          <a:p>
            <a:r>
              <a:rPr lang="en-US" sz="1200"/>
              <a:t>linked to </a:t>
            </a:r>
            <a:r>
              <a:rPr lang="en-US" sz="1200">
                <a:hlinkClick r:id="rId3"/>
              </a:rPr>
              <a:t>http://www.csulb.edu/~acarter3/course-biostats/tables/table-Fmax-values.pdf</a:t>
            </a:r>
            <a:endParaRPr lang="en-US" sz="1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In sum…</a:t>
            </a:r>
            <a:endParaRPr lang="en-US" dirty="0">
              <a:cs typeface="+mj-cs"/>
            </a:endParaRPr>
          </a:p>
        </p:txBody>
      </p:sp>
      <p:sp>
        <p:nvSpPr>
          <p:cNvPr id="3" name="Content Placeholder 2"/>
          <p:cNvSpPr>
            <a:spLocks noGrp="1"/>
          </p:cNvSpPr>
          <p:nvPr>
            <p:ph idx="1"/>
          </p:nvPr>
        </p:nvSpPr>
        <p:spPr>
          <a:xfrm>
            <a:off x="484188" y="2590800"/>
            <a:ext cx="8229600" cy="1958975"/>
          </a:xfrm>
        </p:spPr>
        <p:txBody>
          <a:bodyPr/>
          <a:lstStyle/>
          <a:p>
            <a:r>
              <a:rPr lang="en-US">
                <a:latin typeface="Corbel" charset="0"/>
                <a:ea typeface="MS PGothic" charset="0"/>
              </a:rPr>
              <a:t>It is useful to look at both the variance ratio and Levene</a:t>
            </a:r>
            <a:r>
              <a:rPr lang="ja-JP" altLang="en-US">
                <a:latin typeface="Corbel" charset="0"/>
                <a:ea typeface="MS PGothic" charset="0"/>
              </a:rPr>
              <a:t>’</a:t>
            </a:r>
            <a:r>
              <a:rPr lang="en-US">
                <a:latin typeface="Corbel" charset="0"/>
                <a:ea typeface="MS PGothic" charset="0"/>
              </a:rPr>
              <a:t>s test when you are using very large data.</a:t>
            </a:r>
          </a:p>
          <a:p>
            <a:endParaRPr lang="en-US">
              <a:latin typeface="Corbel" charset="0"/>
              <a:ea typeface="MS PGothic" charset="0"/>
            </a:endParaRPr>
          </a:p>
          <a:p>
            <a:r>
              <a:rPr lang="en-US">
                <a:latin typeface="Corbel" charset="0"/>
                <a:ea typeface="MS PGothic" charset="0"/>
              </a:rPr>
              <a:t>We will return to using and applying test of homogeneity of variance as we work with statistical tests that rely on this assumption.</a:t>
            </a:r>
          </a:p>
          <a:p>
            <a:pPr>
              <a:buFont typeface="Wingdings 2" charset="0"/>
              <a:buNone/>
            </a:pPr>
            <a:endParaRPr lang="en-US">
              <a:latin typeface="Corbel" charset="0"/>
              <a:ea typeface="MS PGothic"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Correcting Problems with Data</a:t>
            </a:r>
            <a:endParaRPr lang="en-US" dirty="0">
              <a:cs typeface="+mj-cs"/>
            </a:endParaRPr>
          </a:p>
        </p:txBody>
      </p:sp>
      <p:sp>
        <p:nvSpPr>
          <p:cNvPr id="31747" name="Content Placeholder 2"/>
          <p:cNvSpPr>
            <a:spLocks noGrp="1"/>
          </p:cNvSpPr>
          <p:nvPr>
            <p:ph idx="1"/>
          </p:nvPr>
        </p:nvSpPr>
        <p:spPr/>
        <p:txBody>
          <a:bodyPr/>
          <a:lstStyle/>
          <a:p>
            <a:pPr>
              <a:buFont typeface="Wingdings 2" panose="05020102010507070707" pitchFamily="18" charset="2"/>
              <a:buChar char=""/>
              <a:defRPr/>
            </a:pPr>
            <a:r>
              <a:rPr lang="en-US" sz="2000" dirty="0" smtClean="0">
                <a:cs typeface="+mn-cs"/>
              </a:rPr>
              <a:t>There are two procedures that we can use to directly correct problems in a given dataset:</a:t>
            </a:r>
          </a:p>
          <a:p>
            <a:pPr marL="119062" indent="0">
              <a:buFont typeface="Wingdings 2" panose="05020102010507070707" pitchFamily="18" charset="2"/>
              <a:buNone/>
              <a:defRPr/>
            </a:pPr>
            <a:endParaRPr lang="en-US" sz="2000" dirty="0" smtClean="0">
              <a:cs typeface="+mn-cs"/>
            </a:endParaRPr>
          </a:p>
          <a:p>
            <a:pPr lvl="1">
              <a:buFont typeface="Wingdings" panose="05000000000000000000" pitchFamily="2" charset="2"/>
              <a:buChar char=""/>
              <a:defRPr/>
            </a:pPr>
            <a:r>
              <a:rPr lang="en-US" sz="2000" b="1" dirty="0" smtClean="0">
                <a:cs typeface="+mn-cs"/>
              </a:rPr>
              <a:t>Outliers</a:t>
            </a:r>
          </a:p>
          <a:p>
            <a:pPr lvl="2">
              <a:buFont typeface="Arial" panose="020B0604020202020204" pitchFamily="34" charset="0"/>
              <a:buChar char="▪"/>
              <a:defRPr/>
            </a:pPr>
            <a:r>
              <a:rPr lang="en-US" sz="2000" dirty="0" smtClean="0">
                <a:cs typeface="+mn-cs"/>
              </a:rPr>
              <a:t>An observation that is numerically distinct from the rest of the data. </a:t>
            </a:r>
          </a:p>
          <a:p>
            <a:pPr lvl="2">
              <a:buFont typeface="Arial" panose="020B0604020202020204" pitchFamily="34" charset="0"/>
              <a:buChar char="▪"/>
              <a:defRPr/>
            </a:pPr>
            <a:r>
              <a:rPr lang="en-US" sz="2000" dirty="0" smtClean="0">
                <a:cs typeface="+mn-cs"/>
              </a:rPr>
              <a:t>Example: survey of undergraduate majors that lead to highest incomes. </a:t>
            </a:r>
          </a:p>
          <a:p>
            <a:pPr lvl="2">
              <a:buFont typeface="Arial" panose="020B0604020202020204" pitchFamily="34" charset="0"/>
              <a:buChar char="▪"/>
              <a:defRPr/>
            </a:pPr>
            <a:endParaRPr lang="en-US" sz="2000" dirty="0" smtClean="0">
              <a:cs typeface="+mn-cs"/>
            </a:endParaRPr>
          </a:p>
          <a:p>
            <a:pPr lvl="1">
              <a:buFont typeface="Wingdings" panose="05000000000000000000" pitchFamily="2" charset="2"/>
              <a:buChar char=""/>
              <a:defRPr/>
            </a:pPr>
            <a:r>
              <a:rPr lang="en-US" sz="2000" b="1" dirty="0" smtClean="0">
                <a:cs typeface="+mn-cs"/>
              </a:rPr>
              <a:t>Transforming Data</a:t>
            </a:r>
            <a:endParaRPr lang="en-US" sz="2000" b="1" dirty="0">
              <a:cs typeface="+mn-cs"/>
            </a:endParaRPr>
          </a:p>
          <a:p>
            <a:pPr lvl="2">
              <a:buFont typeface="Arial" panose="020B0604020202020204" pitchFamily="34" charset="0"/>
              <a:buChar char="▪"/>
              <a:defRPr/>
            </a:pPr>
            <a:r>
              <a:rPr lang="en-US" sz="2000" dirty="0" smtClean="0">
                <a:cs typeface="+mn-cs"/>
              </a:rPr>
              <a:t>Used when we need to meet the assumptions of a normal distribution in order to conduct a particular statistical test, but we have failed the assumption of normality (e.g., Shapiro-</a:t>
            </a:r>
            <a:r>
              <a:rPr lang="en-US" sz="2000" dirty="0" err="1" smtClean="0">
                <a:cs typeface="+mn-cs"/>
              </a:rPr>
              <a:t>Wilk</a:t>
            </a:r>
            <a:r>
              <a:rPr lang="en-US" sz="2000" dirty="0" smtClean="0">
                <a:cs typeface="+mn-cs"/>
              </a:rPr>
              <a:t> test)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What are assumptions?</a:t>
            </a:r>
            <a:endParaRPr lang="en-US" dirty="0">
              <a:cs typeface="+mj-cs"/>
            </a:endParaRPr>
          </a:p>
        </p:txBody>
      </p:sp>
      <p:sp>
        <p:nvSpPr>
          <p:cNvPr id="11267" name="Content Placeholder 2"/>
          <p:cNvSpPr>
            <a:spLocks noGrp="1"/>
          </p:cNvSpPr>
          <p:nvPr>
            <p:ph idx="1"/>
          </p:nvPr>
        </p:nvSpPr>
        <p:spPr/>
        <p:txBody>
          <a:bodyPr/>
          <a:lstStyle/>
          <a:p>
            <a:pPr>
              <a:buFont typeface="Wingdings 2" panose="05020102010507070707" pitchFamily="18" charset="2"/>
              <a:buChar char=""/>
              <a:defRPr/>
            </a:pPr>
            <a:r>
              <a:rPr lang="en-US" sz="2800" dirty="0" smtClean="0">
                <a:cs typeface="+mn-cs"/>
              </a:rPr>
              <a:t>Assumptions are an essential part of statistics and the process of building and testing models.</a:t>
            </a:r>
          </a:p>
          <a:p>
            <a:pPr marL="119062" indent="0">
              <a:buFont typeface="Wingdings 2" panose="05020102010507070707" pitchFamily="18" charset="2"/>
              <a:buNone/>
              <a:defRPr/>
            </a:pPr>
            <a:endParaRPr lang="en-US" sz="2800" dirty="0" smtClean="0">
              <a:cs typeface="+mn-cs"/>
            </a:endParaRPr>
          </a:p>
          <a:p>
            <a:pPr marL="119062" indent="0">
              <a:buFont typeface="Wingdings 2" panose="05020102010507070707" pitchFamily="18" charset="2"/>
              <a:buNone/>
              <a:defRPr/>
            </a:pPr>
            <a:endParaRPr lang="en-US" sz="2800" dirty="0" smtClean="0">
              <a:cs typeface="+mn-cs"/>
            </a:endParaRPr>
          </a:p>
          <a:p>
            <a:pPr>
              <a:buFont typeface="Wingdings 2" panose="05020102010507070707" pitchFamily="18" charset="2"/>
              <a:buChar char=""/>
              <a:defRPr/>
            </a:pPr>
            <a:r>
              <a:rPr lang="en-US" sz="2800" dirty="0" smtClean="0">
                <a:cs typeface="+mn-cs"/>
              </a:rPr>
              <a:t>There are many different assumptions across the range of different statistical tests and procedures, but for now we are focusing on several of the most common assumptions and how to check them.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Outliers</a:t>
            </a:r>
            <a:endParaRPr lang="en-US" dirty="0">
              <a:cs typeface="+mj-cs"/>
            </a:endParaRPr>
          </a:p>
        </p:txBody>
      </p:sp>
      <p:sp>
        <p:nvSpPr>
          <p:cNvPr id="32771" name="Content Placeholder 2"/>
          <p:cNvSpPr>
            <a:spLocks noGrp="1"/>
          </p:cNvSpPr>
          <p:nvPr>
            <p:ph idx="1"/>
          </p:nvPr>
        </p:nvSpPr>
        <p:spPr>
          <a:xfrm>
            <a:off x="457200" y="4953000"/>
            <a:ext cx="8229600" cy="990600"/>
          </a:xfrm>
        </p:spPr>
        <p:txBody>
          <a:bodyPr/>
          <a:lstStyle/>
          <a:p>
            <a:pPr>
              <a:buFont typeface="Wingdings 2" panose="05020102010507070707" pitchFamily="18" charset="2"/>
              <a:buChar char=""/>
              <a:defRPr/>
            </a:pPr>
            <a:r>
              <a:rPr lang="en-US" sz="2400" dirty="0" smtClean="0">
                <a:cs typeface="+mn-cs"/>
              </a:rPr>
              <a:t>Outliers wreck havoc with an otherwise normal distribution.</a:t>
            </a:r>
          </a:p>
          <a:p>
            <a:pPr marL="119062" indent="0">
              <a:buFont typeface="Wingdings 2" panose="05020102010507070707" pitchFamily="18" charset="2"/>
              <a:buNone/>
              <a:defRPr/>
            </a:pPr>
            <a:r>
              <a:rPr lang="en-US" sz="2400" dirty="0" smtClean="0">
                <a:cs typeface="+mn-cs"/>
              </a:rPr>
              <a:t> </a:t>
            </a:r>
          </a:p>
          <a:p>
            <a:pPr>
              <a:buFont typeface="Wingdings 2" panose="05020102010507070707" pitchFamily="18" charset="2"/>
              <a:buChar char=""/>
              <a:defRPr/>
            </a:pPr>
            <a:r>
              <a:rPr lang="en-US" sz="2400" dirty="0" smtClean="0">
                <a:cs typeface="+mn-cs"/>
              </a:rPr>
              <a:t>A common cause of outliers is when we actually have two distinct sub-groups in the same sample.</a:t>
            </a:r>
          </a:p>
        </p:txBody>
      </p:sp>
      <p:pic>
        <p:nvPicPr>
          <p:cNvPr id="32772" name="Picture 5" descr="http://www.biomedcentral.com/content/figures/1471-2105-4-3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471613"/>
            <a:ext cx="45720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Rectangle 2"/>
          <p:cNvSpPr>
            <a:spLocks noChangeArrowheads="1"/>
          </p:cNvSpPr>
          <p:nvPr/>
        </p:nvSpPr>
        <p:spPr bwMode="auto">
          <a:xfrm>
            <a:off x="2209800" y="4433888"/>
            <a:ext cx="449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a:solidFill>
                  <a:srgbClr val="474848"/>
                </a:solidFill>
                <a:latin typeface="Verdana" charset="0"/>
              </a:rPr>
              <a:t>From: Hedges and Shah </a:t>
            </a:r>
            <a:r>
              <a:rPr lang="en-US" sz="1000" i="1">
                <a:solidFill>
                  <a:srgbClr val="474848"/>
                </a:solidFill>
                <a:latin typeface="Verdana" charset="0"/>
              </a:rPr>
              <a:t>BMC Bioinformatics</a:t>
            </a:r>
            <a:r>
              <a:rPr lang="en-US" sz="1000">
                <a:solidFill>
                  <a:srgbClr val="474848"/>
                </a:solidFill>
                <a:latin typeface="Verdana" charset="0"/>
              </a:rPr>
              <a:t> 2003 </a:t>
            </a:r>
            <a:r>
              <a:rPr lang="en-US" sz="1000" b="1">
                <a:solidFill>
                  <a:srgbClr val="474848"/>
                </a:solidFill>
                <a:latin typeface="Verdana" charset="0"/>
              </a:rPr>
              <a:t>4</a:t>
            </a:r>
            <a:r>
              <a:rPr lang="en-US" sz="1000">
                <a:solidFill>
                  <a:srgbClr val="474848"/>
                </a:solidFill>
                <a:latin typeface="Verdana" charset="0"/>
              </a:rPr>
              <a:t>:31   doi:10.1186/1471-2105-4-31</a:t>
            </a:r>
            <a:endParaRPr 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Dealing with Outliers</a:t>
            </a:r>
            <a:endParaRPr lang="en-US" dirty="0">
              <a:cs typeface="+mj-cs"/>
            </a:endParaRPr>
          </a:p>
        </p:txBody>
      </p:sp>
      <p:sp>
        <p:nvSpPr>
          <p:cNvPr id="33795" name="Content Placeholder 2"/>
          <p:cNvSpPr>
            <a:spLocks noGrp="1"/>
          </p:cNvSpPr>
          <p:nvPr>
            <p:ph idx="1"/>
          </p:nvPr>
        </p:nvSpPr>
        <p:spPr/>
        <p:txBody>
          <a:bodyPr/>
          <a:lstStyle/>
          <a:p>
            <a:r>
              <a:rPr lang="en-US" sz="2000" b="1">
                <a:latin typeface="Corbel" charset="0"/>
                <a:ea typeface="MS PGothic" charset="0"/>
              </a:rPr>
              <a:t>Removing the case(s)</a:t>
            </a:r>
            <a:r>
              <a:rPr lang="en-US" sz="2000">
                <a:latin typeface="Corbel" charset="0"/>
                <a:ea typeface="MS PGothic" charset="0"/>
              </a:rPr>
              <a:t>. This is also called </a:t>
            </a:r>
            <a:r>
              <a:rPr lang="ja-JP" altLang="en-US" sz="2000">
                <a:latin typeface="Corbel" charset="0"/>
                <a:ea typeface="MS PGothic" charset="0"/>
              </a:rPr>
              <a:t>“</a:t>
            </a:r>
            <a:r>
              <a:rPr lang="en-US" sz="2000">
                <a:latin typeface="Corbel" charset="0"/>
                <a:ea typeface="MS PGothic" charset="0"/>
              </a:rPr>
              <a:t>trimming</a:t>
            </a:r>
            <a:r>
              <a:rPr lang="ja-JP" altLang="en-US" sz="2000">
                <a:latin typeface="Corbel" charset="0"/>
                <a:ea typeface="MS PGothic" charset="0"/>
              </a:rPr>
              <a:t>”</a:t>
            </a:r>
            <a:r>
              <a:rPr lang="en-US" sz="2000">
                <a:latin typeface="Corbel" charset="0"/>
                <a:ea typeface="MS PGothic" charset="0"/>
              </a:rPr>
              <a:t>.</a:t>
            </a:r>
          </a:p>
          <a:p>
            <a:pPr lvl="1"/>
            <a:r>
              <a:rPr lang="en-US" sz="2000">
                <a:latin typeface="Corbel" charset="0"/>
                <a:ea typeface="MS PGothic" charset="0"/>
              </a:rPr>
              <a:t>Quite literally, deleting the case (or hiding the case) so that it is not part of any analysis that you conduct.</a:t>
            </a:r>
          </a:p>
          <a:p>
            <a:pPr lvl="1"/>
            <a:r>
              <a:rPr lang="en-US" sz="2000">
                <a:latin typeface="Corbel" charset="0"/>
                <a:ea typeface="MS PGothic" charset="0"/>
              </a:rPr>
              <a:t>You have to be able to justify this decision– we cannot just delete cases because they do not </a:t>
            </a:r>
            <a:r>
              <a:rPr lang="ja-JP" altLang="en-US" sz="2000">
                <a:latin typeface="Corbel" charset="0"/>
                <a:ea typeface="MS PGothic" charset="0"/>
              </a:rPr>
              <a:t>‘</a:t>
            </a:r>
            <a:r>
              <a:rPr lang="en-US" sz="2000">
                <a:latin typeface="Corbel" charset="0"/>
                <a:ea typeface="MS PGothic" charset="0"/>
              </a:rPr>
              <a:t>fit</a:t>
            </a:r>
            <a:r>
              <a:rPr lang="ja-JP" altLang="en-US" sz="2000">
                <a:latin typeface="Corbel" charset="0"/>
                <a:ea typeface="MS PGothic" charset="0"/>
              </a:rPr>
              <a:t>’</a:t>
            </a:r>
            <a:r>
              <a:rPr lang="en-US" sz="2000">
                <a:latin typeface="Corbel" charset="0"/>
                <a:ea typeface="MS PGothic" charset="0"/>
              </a:rPr>
              <a:t> what we expect. The key issue is whether the outliers are actually very different from the rest of the sample.</a:t>
            </a:r>
          </a:p>
          <a:p>
            <a:pPr lvl="1"/>
            <a:r>
              <a:rPr lang="en-US" sz="2000">
                <a:latin typeface="Corbel" charset="0"/>
                <a:ea typeface="MS PGothic" charset="0"/>
              </a:rPr>
              <a:t>Common reasons for removing/trimming:</a:t>
            </a:r>
          </a:p>
          <a:p>
            <a:pPr lvl="2"/>
            <a:r>
              <a:rPr lang="en-US" sz="2000">
                <a:latin typeface="Corbel" charset="0"/>
                <a:ea typeface="MS PGothic" charset="0"/>
              </a:rPr>
              <a:t>Data is out of range, perhaps due to data entry error (scale is 1-100, value is 200)</a:t>
            </a:r>
          </a:p>
          <a:p>
            <a:pPr lvl="2"/>
            <a:r>
              <a:rPr lang="en-US" sz="2000">
                <a:latin typeface="Corbel" charset="0"/>
                <a:ea typeface="MS PGothic" charset="0"/>
              </a:rPr>
              <a:t>Measurement error (something in our measurement appears to produce incorrect values for some cases).</a:t>
            </a:r>
          </a:p>
          <a:p>
            <a:pPr lvl="1">
              <a:buFont typeface="Wingdings" charset="0"/>
              <a:buNone/>
            </a:pPr>
            <a:endParaRPr lang="en-US">
              <a:latin typeface="Corbel" charset="0"/>
              <a:ea typeface="MS PGothic" charset="0"/>
            </a:endParaRPr>
          </a:p>
          <a:p>
            <a:pPr>
              <a:buFont typeface="Wingdings 2" charset="0"/>
              <a:buNone/>
            </a:pPr>
            <a:endParaRPr lang="en-US">
              <a:latin typeface="Corbel" charset="0"/>
              <a:ea typeface="MS PGothic"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Dealing with Outliers (continued)</a:t>
            </a:r>
            <a:endParaRPr lang="en-US" dirty="0">
              <a:cs typeface="+mj-cs"/>
            </a:endParaRPr>
          </a:p>
        </p:txBody>
      </p:sp>
      <p:sp>
        <p:nvSpPr>
          <p:cNvPr id="3" name="Content Placeholder 2"/>
          <p:cNvSpPr>
            <a:spLocks noGrp="1"/>
          </p:cNvSpPr>
          <p:nvPr>
            <p:ph idx="1"/>
          </p:nvPr>
        </p:nvSpPr>
        <p:spPr/>
        <p:txBody>
          <a:bodyPr/>
          <a:lstStyle/>
          <a:p>
            <a:pPr marL="457200" lvl="1" indent="0">
              <a:buFont typeface="Wingdings" panose="05000000000000000000" pitchFamily="2" charset="2"/>
              <a:buNone/>
              <a:defRPr/>
            </a:pPr>
            <a:endParaRPr lang="en-US" sz="2400" dirty="0" smtClean="0">
              <a:cs typeface="+mn-cs"/>
            </a:endParaRPr>
          </a:p>
          <a:p>
            <a:pPr>
              <a:buFont typeface="Wingdings 2" panose="05020102010507070707" pitchFamily="18" charset="2"/>
              <a:buChar char=""/>
              <a:defRPr/>
            </a:pPr>
            <a:r>
              <a:rPr lang="en-US" sz="2400" b="1" dirty="0" smtClean="0">
                <a:cs typeface="+mn-cs"/>
              </a:rPr>
              <a:t>Changing the value of the case</a:t>
            </a:r>
          </a:p>
          <a:p>
            <a:pPr lvl="1">
              <a:buFont typeface="Wingdings" panose="05000000000000000000" pitchFamily="2" charset="2"/>
              <a:buChar char=""/>
              <a:defRPr/>
            </a:pPr>
            <a:r>
              <a:rPr lang="en-US" sz="2400" dirty="0" smtClean="0">
                <a:cs typeface="+mn-cs"/>
              </a:rPr>
              <a:t>Essentially we replace the outlier cases with some other value.</a:t>
            </a:r>
          </a:p>
          <a:p>
            <a:pPr lvl="1">
              <a:buFont typeface="Wingdings" panose="05000000000000000000" pitchFamily="2" charset="2"/>
              <a:buChar char=""/>
              <a:defRPr/>
            </a:pPr>
            <a:r>
              <a:rPr lang="en-US" sz="2400" dirty="0" smtClean="0">
                <a:cs typeface="+mn-cs"/>
              </a:rPr>
              <a:t>For example, assign the next highest or lowest value in the sample that is </a:t>
            </a:r>
            <a:r>
              <a:rPr lang="en-US" sz="2400" i="1" dirty="0" smtClean="0">
                <a:cs typeface="+mn-cs"/>
              </a:rPr>
              <a:t>not</a:t>
            </a:r>
            <a:r>
              <a:rPr lang="en-US" sz="2400" dirty="0" smtClean="0">
                <a:cs typeface="+mn-cs"/>
              </a:rPr>
              <a:t> an outlier.</a:t>
            </a:r>
          </a:p>
          <a:p>
            <a:pPr lvl="1">
              <a:buFont typeface="Wingdings" panose="05000000000000000000" pitchFamily="2" charset="2"/>
              <a:buChar char=""/>
              <a:defRPr/>
            </a:pPr>
            <a:r>
              <a:rPr lang="en-US" sz="2400" dirty="0" smtClean="0">
                <a:cs typeface="+mn-cs"/>
              </a:rPr>
              <a:t>For fairly obvious reasons, this is usually the least preferred option.</a:t>
            </a:r>
          </a:p>
          <a:p>
            <a:pPr marL="119062" indent="0">
              <a:buFont typeface="Wingdings 2" panose="05020102010507070707" pitchFamily="18" charset="2"/>
              <a:buNone/>
              <a:defRPr/>
            </a:pPr>
            <a:endParaRPr lang="en-US" dirty="0" smtClean="0">
              <a:cs typeface="+mn-cs"/>
            </a:endParaRPr>
          </a:p>
          <a:p>
            <a:pPr>
              <a:buFont typeface="Wingdings 2" panose="05020102010507070707" pitchFamily="18" charset="2"/>
              <a:buChar char=""/>
              <a:defRPr/>
            </a:pPr>
            <a:endParaRPr lang="en-US" dirty="0">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Examples: Removing or Changing Cases </a:t>
            </a:r>
            <a:endParaRPr lang="en-US" dirty="0">
              <a:cs typeface="+mj-cs"/>
            </a:endParaRPr>
          </a:p>
        </p:txBody>
      </p:sp>
      <p:sp>
        <p:nvSpPr>
          <p:cNvPr id="3" name="Content Placeholder 2"/>
          <p:cNvSpPr>
            <a:spLocks noGrp="1"/>
          </p:cNvSpPr>
          <p:nvPr>
            <p:ph idx="1"/>
          </p:nvPr>
        </p:nvSpPr>
        <p:spPr>
          <a:xfrm>
            <a:off x="533400" y="1828800"/>
            <a:ext cx="8229600" cy="4625975"/>
          </a:xfrm>
        </p:spPr>
        <p:txBody>
          <a:bodyPr/>
          <a:lstStyle/>
          <a:p>
            <a:pPr>
              <a:buFont typeface="Wingdings 2" panose="05020102010507070707" pitchFamily="18" charset="2"/>
              <a:buChar char=""/>
              <a:defRPr/>
            </a:pPr>
            <a:r>
              <a:rPr lang="en-US" sz="2800" dirty="0" smtClean="0">
                <a:cs typeface="+mn-cs"/>
              </a:rPr>
              <a:t>Consider the following data points:</a:t>
            </a:r>
          </a:p>
          <a:p>
            <a:pPr marL="457200" lvl="1" indent="0">
              <a:buFont typeface="Wingdings" panose="05000000000000000000" pitchFamily="2" charset="2"/>
              <a:buNone/>
              <a:defRPr/>
            </a:pPr>
            <a:r>
              <a:rPr lang="en-US" dirty="0" smtClean="0">
                <a:cs typeface="+mn-cs"/>
              </a:rPr>
              <a:t>		3  20  22  22  24  25  27  55  </a:t>
            </a:r>
          </a:p>
          <a:p>
            <a:pPr marL="457200" lvl="1" indent="0">
              <a:buFont typeface="Wingdings" panose="05000000000000000000" pitchFamily="2" charset="2"/>
              <a:buNone/>
              <a:defRPr/>
            </a:pPr>
            <a:endParaRPr lang="en-US" dirty="0" smtClean="0">
              <a:cs typeface="+mn-cs"/>
            </a:endParaRPr>
          </a:p>
          <a:p>
            <a:pPr>
              <a:buFont typeface="Wingdings 2" panose="05020102010507070707" pitchFamily="18" charset="2"/>
              <a:buChar char=""/>
              <a:defRPr/>
            </a:pPr>
            <a:endParaRPr lang="en-US" sz="2800" dirty="0" smtClean="0">
              <a:cs typeface="+mn-cs"/>
            </a:endParaRPr>
          </a:p>
          <a:p>
            <a:pPr>
              <a:buFont typeface="Wingdings 2" panose="05020102010507070707" pitchFamily="18" charset="2"/>
              <a:buChar char=""/>
              <a:defRPr/>
            </a:pPr>
            <a:r>
              <a:rPr lang="en-US" sz="2800" dirty="0" smtClean="0">
                <a:cs typeface="+mn-cs"/>
              </a:rPr>
              <a:t>Removing cases:</a:t>
            </a:r>
          </a:p>
          <a:p>
            <a:pPr marL="119062" lvl="1" indent="0">
              <a:spcBef>
                <a:spcPct val="0"/>
              </a:spcBef>
              <a:buClr>
                <a:schemeClr val="accent1"/>
              </a:buClr>
              <a:buSzPct val="80000"/>
              <a:buFont typeface="Wingdings" panose="05000000000000000000" pitchFamily="2" charset="2"/>
              <a:buNone/>
              <a:defRPr/>
            </a:pPr>
            <a:r>
              <a:rPr lang="en-US" dirty="0" smtClean="0">
                <a:cs typeface="+mn-cs"/>
              </a:rPr>
              <a:t> 		 </a:t>
            </a:r>
            <a:r>
              <a:rPr lang="en-US" b="1" dirty="0" smtClean="0">
                <a:solidFill>
                  <a:schemeClr val="accent6"/>
                </a:solidFill>
                <a:cs typeface="+mn-cs"/>
              </a:rPr>
              <a:t>.</a:t>
            </a:r>
            <a:r>
              <a:rPr lang="en-US" dirty="0" smtClean="0">
                <a:cs typeface="+mn-cs"/>
              </a:rPr>
              <a:t>   20  22  22  24  25  27   </a:t>
            </a:r>
            <a:r>
              <a:rPr lang="en-US" b="1" dirty="0" smtClean="0">
                <a:solidFill>
                  <a:schemeClr val="accent6"/>
                </a:solidFill>
                <a:cs typeface="+mn-cs"/>
              </a:rPr>
              <a:t>.</a:t>
            </a:r>
          </a:p>
          <a:p>
            <a:pPr marL="119062" indent="0">
              <a:buFont typeface="Wingdings 2" panose="05020102010507070707" pitchFamily="18" charset="2"/>
              <a:buNone/>
              <a:defRPr/>
            </a:pPr>
            <a:endParaRPr lang="en-US" sz="2800" dirty="0">
              <a:cs typeface="+mn-cs"/>
            </a:endParaRPr>
          </a:p>
          <a:p>
            <a:pPr>
              <a:buFont typeface="Wingdings 2" panose="05020102010507070707" pitchFamily="18" charset="2"/>
              <a:buChar char=""/>
              <a:defRPr/>
            </a:pPr>
            <a:r>
              <a:rPr lang="en-US" sz="2800" dirty="0" smtClean="0">
                <a:cs typeface="+mn-cs"/>
              </a:rPr>
              <a:t>Changing cases:</a:t>
            </a:r>
          </a:p>
          <a:p>
            <a:pPr marL="119062" indent="0">
              <a:buFont typeface="Wingdings 2" panose="05020102010507070707" pitchFamily="18" charset="2"/>
              <a:buNone/>
              <a:defRPr/>
            </a:pPr>
            <a:r>
              <a:rPr lang="en-US" sz="2800" dirty="0" smtClean="0">
                <a:cs typeface="+mn-cs"/>
              </a:rPr>
              <a:t>	          </a:t>
            </a:r>
            <a:r>
              <a:rPr lang="en-US" sz="2800" b="1" dirty="0" smtClean="0">
                <a:solidFill>
                  <a:schemeClr val="accent6"/>
                </a:solidFill>
                <a:cs typeface="+mn-cs"/>
              </a:rPr>
              <a:t>20</a:t>
            </a:r>
            <a:r>
              <a:rPr lang="en-US" sz="2800" dirty="0" smtClean="0">
                <a:cs typeface="+mn-cs"/>
              </a:rPr>
              <a:t>  20  22  22  24  25  27  </a:t>
            </a:r>
            <a:r>
              <a:rPr lang="en-US" sz="2800" b="1" dirty="0" smtClean="0">
                <a:solidFill>
                  <a:schemeClr val="accent6"/>
                </a:solidFill>
                <a:cs typeface="+mn-cs"/>
              </a:rPr>
              <a:t>27</a:t>
            </a:r>
          </a:p>
          <a:p>
            <a:pPr marL="457200" lvl="1" indent="0">
              <a:buFont typeface="Wingdings" panose="05000000000000000000" pitchFamily="2" charset="2"/>
              <a:buNone/>
              <a:defRPr/>
            </a:pPr>
            <a:endParaRPr lang="en-US" dirty="0">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Dealing with Outliers (continued)</a:t>
            </a:r>
            <a:endParaRPr lang="en-US" dirty="0">
              <a:cs typeface="+mj-cs"/>
            </a:endParaRPr>
          </a:p>
        </p:txBody>
      </p:sp>
      <p:sp>
        <p:nvSpPr>
          <p:cNvPr id="36867" name="Content Placeholder 2"/>
          <p:cNvSpPr>
            <a:spLocks noGrp="1"/>
          </p:cNvSpPr>
          <p:nvPr>
            <p:ph idx="1"/>
          </p:nvPr>
        </p:nvSpPr>
        <p:spPr>
          <a:xfrm>
            <a:off x="15875" y="1657350"/>
            <a:ext cx="4953000" cy="1981200"/>
          </a:xfrm>
        </p:spPr>
        <p:txBody>
          <a:bodyPr/>
          <a:lstStyle/>
          <a:p>
            <a:r>
              <a:rPr lang="en-US" sz="2400" b="1">
                <a:latin typeface="Corbel" charset="0"/>
                <a:ea typeface="MS PGothic" charset="0"/>
              </a:rPr>
              <a:t>Transforming the data</a:t>
            </a:r>
          </a:p>
          <a:p>
            <a:pPr lvl="1"/>
            <a:r>
              <a:rPr lang="en-US" sz="2400">
                <a:latin typeface="Corbel" charset="0"/>
                <a:ea typeface="MS PGothic" charset="0"/>
              </a:rPr>
              <a:t>As we will discuss in a moment, transformations can correct certain types of problems, such as a few cases at the far end of one tail.</a:t>
            </a:r>
          </a:p>
          <a:p>
            <a:pPr lvl="1"/>
            <a:r>
              <a:rPr lang="en-US" sz="2400">
                <a:latin typeface="Corbel" charset="0"/>
                <a:ea typeface="MS PGothic" charset="0"/>
              </a:rPr>
              <a:t>For example, we can apply a power transformation (such as the log, square, etc) to reduce the skew in a distribution.</a:t>
            </a:r>
          </a:p>
          <a:p>
            <a:endParaRPr lang="en-US">
              <a:latin typeface="Corbel" charset="0"/>
              <a:ea typeface="MS PGothic" charset="0"/>
            </a:endParaRPr>
          </a:p>
        </p:txBody>
      </p:sp>
      <p:pic>
        <p:nvPicPr>
          <p:cNvPr id="36868" name="Picture 2" descr="http://upload.wikimedia.org/wikipedia/commons/thumb/0/00/Population_vs_area.svg/325px-Population_vs_are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911350"/>
            <a:ext cx="2438400" cy="379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Box 3"/>
          <p:cNvSpPr txBox="1">
            <a:spLocks noChangeArrowheads="1"/>
          </p:cNvSpPr>
          <p:nvPr/>
        </p:nvSpPr>
        <p:spPr bwMode="auto">
          <a:xfrm>
            <a:off x="5257800" y="5867400"/>
            <a:ext cx="3200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800">
                <a:hlinkClick r:id="rId3"/>
              </a:rPr>
              <a:t>Source: http://en.wikipedia.org/wiki/File:Population_vs_area.svg</a:t>
            </a:r>
            <a:endParaRPr lang="en-US" sz="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4267200" cy="1252728"/>
          </a:xfrm>
        </p:spPr>
        <p:txBody>
          <a:bodyPr>
            <a:normAutofit fontScale="90000"/>
          </a:bodyPr>
          <a:lstStyle/>
          <a:p>
            <a:pPr eaLnBrk="1" hangingPunct="1">
              <a:defRPr/>
            </a:pPr>
            <a:r>
              <a:rPr lang="en-US" dirty="0" smtClean="0">
                <a:cs typeface="+mj-cs"/>
              </a:rPr>
              <a:t>Power Transformations</a:t>
            </a:r>
            <a:endParaRPr lang="en-US" dirty="0">
              <a:cs typeface="+mj-cs"/>
            </a:endParaRPr>
          </a:p>
        </p:txBody>
      </p:sp>
      <p:sp>
        <p:nvSpPr>
          <p:cNvPr id="37891" name="Content Placeholder 2"/>
          <p:cNvSpPr>
            <a:spLocks noGrp="1"/>
          </p:cNvSpPr>
          <p:nvPr>
            <p:ph idx="1"/>
          </p:nvPr>
        </p:nvSpPr>
        <p:spPr>
          <a:xfrm>
            <a:off x="0" y="1752600"/>
            <a:ext cx="4495800" cy="4625975"/>
          </a:xfrm>
        </p:spPr>
        <p:txBody>
          <a:bodyPr/>
          <a:lstStyle/>
          <a:p>
            <a:pPr eaLnBrk="1" hangingPunct="1"/>
            <a:r>
              <a:rPr lang="en-US" sz="2000">
                <a:latin typeface="Corbel" charset="0"/>
                <a:ea typeface="MS PGothic" charset="0"/>
              </a:rPr>
              <a:t>Helps to correct for skew and non-symmetric distributions.</a:t>
            </a:r>
          </a:p>
          <a:p>
            <a:pPr eaLnBrk="1" hangingPunct="1"/>
            <a:endParaRPr lang="en-US" sz="2000">
              <a:latin typeface="Corbel" charset="0"/>
              <a:ea typeface="MS PGothic" charset="0"/>
            </a:endParaRPr>
          </a:p>
          <a:p>
            <a:pPr eaLnBrk="1" hangingPunct="1"/>
            <a:r>
              <a:rPr lang="en-US" sz="2000">
                <a:latin typeface="Corbel" charset="0"/>
                <a:ea typeface="MS PGothic" charset="0"/>
              </a:rPr>
              <a:t>Commonly used when the dependent variable in a regression is highly skewed. </a:t>
            </a:r>
          </a:p>
          <a:p>
            <a:pPr eaLnBrk="1" hangingPunct="1"/>
            <a:endParaRPr lang="en-US" sz="2000">
              <a:latin typeface="Corbel" charset="0"/>
              <a:ea typeface="MS PGothic" charset="0"/>
            </a:endParaRPr>
          </a:p>
          <a:p>
            <a:pPr eaLnBrk="1" hangingPunct="1"/>
            <a:r>
              <a:rPr lang="en-US" sz="2000">
                <a:latin typeface="Corbel" charset="0"/>
                <a:ea typeface="MS PGothic" charset="0"/>
              </a:rPr>
              <a:t>Power transformations will not </a:t>
            </a:r>
            <a:r>
              <a:rPr lang="ja-JP" altLang="en-US" sz="2000">
                <a:latin typeface="Corbel" charset="0"/>
                <a:ea typeface="MS PGothic" charset="0"/>
              </a:rPr>
              <a:t>‘</a:t>
            </a:r>
            <a:r>
              <a:rPr lang="en-US" sz="2000">
                <a:latin typeface="Corbel" charset="0"/>
                <a:ea typeface="MS PGothic" charset="0"/>
              </a:rPr>
              <a:t>fix</a:t>
            </a:r>
            <a:r>
              <a:rPr lang="ja-JP" altLang="en-US" sz="2000">
                <a:latin typeface="Corbel" charset="0"/>
                <a:ea typeface="MS PGothic" charset="0"/>
              </a:rPr>
              <a:t>’</a:t>
            </a:r>
            <a:r>
              <a:rPr lang="en-US" sz="2000">
                <a:latin typeface="Corbel" charset="0"/>
                <a:ea typeface="MS PGothic" charset="0"/>
              </a:rPr>
              <a:t> distributions that are bimodal, uniform, etc.</a:t>
            </a:r>
          </a:p>
          <a:p>
            <a:pPr eaLnBrk="1" hangingPunct="1"/>
            <a:endParaRPr lang="en-US" sz="2000">
              <a:latin typeface="Corbel" charset="0"/>
              <a:ea typeface="MS PGothic" charset="0"/>
            </a:endParaRPr>
          </a:p>
          <a:p>
            <a:pPr eaLnBrk="1" hangingPunct="1"/>
            <a:r>
              <a:rPr lang="en-US" sz="2000">
                <a:latin typeface="Corbel" charset="0"/>
                <a:ea typeface="MS PGothic" charset="0"/>
              </a:rPr>
              <a:t>Y</a:t>
            </a:r>
            <a:r>
              <a:rPr lang="en-US" sz="2000" baseline="30000">
                <a:latin typeface="Corbel" charset="0"/>
                <a:ea typeface="MS PGothic" charset="0"/>
              </a:rPr>
              <a:t>q</a:t>
            </a:r>
            <a:r>
              <a:rPr lang="en-US" sz="2000">
                <a:latin typeface="Corbel" charset="0"/>
                <a:ea typeface="MS PGothic" charset="0"/>
              </a:rPr>
              <a:t> : </a:t>
            </a:r>
            <a:r>
              <a:rPr lang="en-US" sz="2000" i="1">
                <a:latin typeface="Corbel" charset="0"/>
                <a:ea typeface="MS PGothic" charset="0"/>
              </a:rPr>
              <a:t>reduces negative skew</a:t>
            </a:r>
          </a:p>
          <a:p>
            <a:pPr lvl="1" eaLnBrk="1" hangingPunct="1"/>
            <a:r>
              <a:rPr lang="en-US" sz="1600" i="1">
                <a:latin typeface="Corbel" charset="0"/>
                <a:ea typeface="MS PGothic" charset="0"/>
              </a:rPr>
              <a:t>(e.g., squares, cubes, etc)</a:t>
            </a:r>
          </a:p>
          <a:p>
            <a:pPr eaLnBrk="1" hangingPunct="1">
              <a:buFont typeface="Wingdings 2" charset="0"/>
              <a:buNone/>
            </a:pPr>
            <a:endParaRPr lang="en-US" sz="2000" i="1">
              <a:latin typeface="Corbel" charset="0"/>
              <a:ea typeface="MS PGothic" charset="0"/>
            </a:endParaRPr>
          </a:p>
          <a:p>
            <a:pPr eaLnBrk="1" hangingPunct="1"/>
            <a:r>
              <a:rPr lang="en-US" sz="2000">
                <a:latin typeface="Corbel" charset="0"/>
                <a:ea typeface="MS PGothic" charset="0"/>
              </a:rPr>
              <a:t>Log Y or –(Y</a:t>
            </a:r>
            <a:r>
              <a:rPr lang="en-US" sz="2000" baseline="30000">
                <a:latin typeface="Corbel" charset="0"/>
                <a:ea typeface="MS PGothic" charset="0"/>
              </a:rPr>
              <a:t>-q</a:t>
            </a:r>
            <a:r>
              <a:rPr lang="en-US" sz="2000">
                <a:latin typeface="Corbel" charset="0"/>
                <a:ea typeface="MS PGothic" charset="0"/>
              </a:rPr>
              <a:t> ): </a:t>
            </a:r>
            <a:r>
              <a:rPr lang="en-US" sz="2000" i="1">
                <a:latin typeface="Corbel" charset="0"/>
                <a:ea typeface="MS PGothic" charset="0"/>
              </a:rPr>
              <a:t>reduces positive skew</a:t>
            </a:r>
            <a:endParaRPr lang="en-US" sz="2000" baseline="30000">
              <a:latin typeface="Corbel" charset="0"/>
              <a:ea typeface="MS PGothic" charset="0"/>
            </a:endParaRPr>
          </a:p>
          <a:p>
            <a:pPr eaLnBrk="1" hangingPunct="1"/>
            <a:endParaRPr lang="en-US" baseline="30000">
              <a:latin typeface="Corbel" charset="0"/>
              <a:ea typeface="MS PGothic" charset="0"/>
            </a:endParaRPr>
          </a:p>
        </p:txBody>
      </p:sp>
      <p:pic>
        <p:nvPicPr>
          <p:cNvPr id="37892" name="Picture 2" descr="http://www.unc.edu/~nielsen/soci709/m3/m30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7200"/>
            <a:ext cx="4572000" cy="698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Box 2"/>
          <p:cNvSpPr txBox="1">
            <a:spLocks noChangeArrowheads="1"/>
          </p:cNvSpPr>
          <p:nvPr/>
        </p:nvSpPr>
        <p:spPr bwMode="auto">
          <a:xfrm>
            <a:off x="5029200" y="6286500"/>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1000"/>
              <a:t>Source: </a:t>
            </a:r>
            <a:r>
              <a:rPr lang="en-US" sz="1000">
                <a:hlinkClick r:id="rId3"/>
              </a:rPr>
              <a:t>http://www.unc.edu/~nielsen/soci709/m3/m3013.gif</a:t>
            </a:r>
            <a:endParaRPr lang="en-US" sz="10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Example: Income</a:t>
            </a:r>
            <a:endParaRPr lang="en-US" dirty="0">
              <a:cs typeface="+mj-cs"/>
            </a:endParaRPr>
          </a:p>
        </p:txBody>
      </p:sp>
      <p:pic>
        <p:nvPicPr>
          <p:cNvPr id="38915" name="Picture 5" descr="File:Distribution of Annual Household Income in the United Stat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00200"/>
            <a:ext cx="6781800"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Log of Income as a Transformation</a:t>
            </a:r>
            <a:endParaRPr lang="en-US" dirty="0">
              <a:cs typeface="+mj-cs"/>
            </a:endParaRPr>
          </a:p>
        </p:txBody>
      </p:sp>
      <p:sp>
        <p:nvSpPr>
          <p:cNvPr id="39939" name="Content Placeholder 2"/>
          <p:cNvSpPr>
            <a:spLocks noGrp="1"/>
          </p:cNvSpPr>
          <p:nvPr>
            <p:ph idx="1"/>
          </p:nvPr>
        </p:nvSpPr>
        <p:spPr>
          <a:xfrm>
            <a:off x="457200" y="4267200"/>
            <a:ext cx="8229600" cy="2133600"/>
          </a:xfrm>
        </p:spPr>
        <p:txBody>
          <a:bodyPr/>
          <a:lstStyle/>
          <a:p>
            <a:r>
              <a:rPr lang="en-US" sz="2400">
                <a:latin typeface="Corbel" charset="0"/>
                <a:ea typeface="MS PGothic" charset="0"/>
              </a:rPr>
              <a:t>Transformations have consequences:</a:t>
            </a:r>
          </a:p>
          <a:p>
            <a:pPr lvl="1"/>
            <a:r>
              <a:rPr lang="en-US" sz="2400">
                <a:latin typeface="Corbel" charset="0"/>
                <a:ea typeface="MS PGothic" charset="0"/>
              </a:rPr>
              <a:t>You are changing the hypothesis slightly, e.g., examining log of income rather than actual income in dollars.</a:t>
            </a:r>
          </a:p>
          <a:p>
            <a:pPr lvl="1"/>
            <a:r>
              <a:rPr lang="en-US" sz="2400">
                <a:latin typeface="Corbel" charset="0"/>
                <a:ea typeface="MS PGothic" charset="0"/>
              </a:rPr>
              <a:t>Transformations can get complicated, so it may be better to use robust tests rather than relying too heavily on transformations.</a:t>
            </a:r>
          </a:p>
        </p:txBody>
      </p:sp>
      <p:pic>
        <p:nvPicPr>
          <p:cNvPr id="399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27432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14988" y="1733550"/>
            <a:ext cx="265430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p:nvPr/>
        </p:nvCxnSpPr>
        <p:spPr>
          <a:xfrm>
            <a:off x="3962400" y="2667000"/>
            <a:ext cx="1219200" cy="0"/>
          </a:xfrm>
          <a:prstGeom prst="straightConnector1">
            <a:avLst/>
          </a:prstGeom>
          <a:ln w="92075">
            <a:tailEnd type="triangle"/>
          </a:ln>
        </p:spPr>
        <p:style>
          <a:lnRef idx="1">
            <a:schemeClr val="dk1"/>
          </a:lnRef>
          <a:fillRef idx="0">
            <a:schemeClr val="dk1"/>
          </a:fillRef>
          <a:effectRef idx="0">
            <a:schemeClr val="dk1"/>
          </a:effectRef>
          <a:fontRef idx="minor">
            <a:schemeClr val="tx1"/>
          </a:fontRef>
        </p:style>
      </p:cxnSp>
      <p:sp>
        <p:nvSpPr>
          <p:cNvPr id="39943" name="TextBox 7"/>
          <p:cNvSpPr txBox="1">
            <a:spLocks noChangeArrowheads="1"/>
          </p:cNvSpPr>
          <p:nvPr/>
        </p:nvSpPr>
        <p:spPr bwMode="auto">
          <a:xfrm>
            <a:off x="3733800" y="2971800"/>
            <a:ext cx="180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Log of variable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Why assumptions matter</a:t>
            </a:r>
            <a:endParaRPr lang="en-US" dirty="0">
              <a:cs typeface="+mj-cs"/>
            </a:endParaRPr>
          </a:p>
        </p:txBody>
      </p:sp>
      <p:sp>
        <p:nvSpPr>
          <p:cNvPr id="3" name="Content Placeholder 2"/>
          <p:cNvSpPr>
            <a:spLocks noGrp="1"/>
          </p:cNvSpPr>
          <p:nvPr>
            <p:ph idx="1"/>
          </p:nvPr>
        </p:nvSpPr>
        <p:spPr>
          <a:xfrm>
            <a:off x="457200" y="1774825"/>
            <a:ext cx="4419600" cy="4625975"/>
          </a:xfrm>
        </p:spPr>
        <p:txBody>
          <a:bodyPr/>
          <a:lstStyle/>
          <a:p>
            <a:r>
              <a:rPr lang="en-US" sz="2400">
                <a:latin typeface="Corbel" charset="0"/>
                <a:ea typeface="MS PGothic" charset="0"/>
              </a:rPr>
              <a:t>When assumptions are broken, we cannot make accurate conclusions. Or worse, we make completely false conclusions.</a:t>
            </a:r>
          </a:p>
          <a:p>
            <a:endParaRPr lang="en-US" sz="2400">
              <a:latin typeface="Corbel" charset="0"/>
              <a:ea typeface="MS PGothic" charset="0"/>
            </a:endParaRPr>
          </a:p>
          <a:p>
            <a:r>
              <a:rPr lang="en-US" sz="2400">
                <a:latin typeface="Corbel" charset="0"/>
                <a:ea typeface="MS PGothic" charset="0"/>
              </a:rPr>
              <a:t>Example: Bringing dessert to a potluck dinner… you assume others will bring main dishes, sides. What if everyone just brings dessert?</a:t>
            </a:r>
          </a:p>
          <a:p>
            <a:pPr>
              <a:buFont typeface="Wingdings 2" charset="0"/>
              <a:buNone/>
            </a:pPr>
            <a:endParaRPr lang="en-US">
              <a:latin typeface="Corbel" charset="0"/>
              <a:ea typeface="MS PGothic" charset="0"/>
            </a:endParaRPr>
          </a:p>
        </p:txBody>
      </p:sp>
      <p:pic>
        <p:nvPicPr>
          <p:cNvPr id="13316" name="Picture 2" descr="http://elegantlyyours.files.wordpress.com/2013/04/potlu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038" y="1676400"/>
            <a:ext cx="3063875"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Assumptions of Parametric Data</a:t>
            </a:r>
            <a:endParaRPr lang="en-US" dirty="0">
              <a:cs typeface="+mj-cs"/>
            </a:endParaRPr>
          </a:p>
        </p:txBody>
      </p:sp>
      <p:sp>
        <p:nvSpPr>
          <p:cNvPr id="12291" name="Content Placeholder 2"/>
          <p:cNvSpPr>
            <a:spLocks noGrp="1"/>
          </p:cNvSpPr>
          <p:nvPr>
            <p:ph idx="1"/>
          </p:nvPr>
        </p:nvSpPr>
        <p:spPr>
          <a:xfrm>
            <a:off x="304800" y="2057400"/>
            <a:ext cx="5257800" cy="4625975"/>
          </a:xfrm>
        </p:spPr>
        <p:txBody>
          <a:bodyPr/>
          <a:lstStyle/>
          <a:p>
            <a:r>
              <a:rPr lang="en-US" sz="2400" dirty="0">
                <a:latin typeface="Corbel" charset="0"/>
                <a:ea typeface="MS PGothic" charset="0"/>
              </a:rPr>
              <a:t>Many of the statistical tests that we use in this course are called </a:t>
            </a:r>
            <a:r>
              <a:rPr lang="ja-JP" altLang="en-US" sz="2400" dirty="0">
                <a:latin typeface="Corbel" charset="0"/>
                <a:ea typeface="MS PGothic" charset="0"/>
              </a:rPr>
              <a:t>“</a:t>
            </a:r>
            <a:r>
              <a:rPr lang="en-US" sz="2400" dirty="0">
                <a:latin typeface="Corbel" charset="0"/>
                <a:ea typeface="MS PGothic" charset="0"/>
              </a:rPr>
              <a:t>parametric</a:t>
            </a:r>
            <a:r>
              <a:rPr lang="ja-JP" altLang="en-US" sz="2400" dirty="0">
                <a:latin typeface="Corbel" charset="0"/>
                <a:ea typeface="MS PGothic" charset="0"/>
              </a:rPr>
              <a:t>”</a:t>
            </a:r>
            <a:r>
              <a:rPr lang="en-US" sz="2400" dirty="0">
                <a:latin typeface="Corbel" charset="0"/>
                <a:ea typeface="MS PGothic" charset="0"/>
              </a:rPr>
              <a:t> tests. </a:t>
            </a:r>
          </a:p>
          <a:p>
            <a:pPr>
              <a:buFont typeface="Wingdings 2" charset="0"/>
              <a:buNone/>
            </a:pPr>
            <a:endParaRPr lang="en-US" sz="2400" dirty="0">
              <a:latin typeface="Corbel" charset="0"/>
              <a:ea typeface="MS PGothic" charset="0"/>
            </a:endParaRPr>
          </a:p>
          <a:p>
            <a:r>
              <a:rPr lang="en-US" sz="2400" dirty="0">
                <a:latin typeface="Corbel" charset="0"/>
                <a:ea typeface="MS PGothic" charset="0"/>
              </a:rPr>
              <a:t>Many parametric tests are based on the normal distribution</a:t>
            </a:r>
            <a:r>
              <a:rPr lang="en-US" sz="2400" dirty="0" smtClean="0">
                <a:latin typeface="Corbel" charset="0"/>
                <a:ea typeface="MS PGothic" charset="0"/>
              </a:rPr>
              <a:t>.  If we </a:t>
            </a:r>
            <a:r>
              <a:rPr lang="en-US" sz="2400" dirty="0">
                <a:latin typeface="Corbel" charset="0"/>
                <a:ea typeface="MS PGothic" charset="0"/>
              </a:rPr>
              <a:t>use </a:t>
            </a:r>
            <a:r>
              <a:rPr lang="en-US" sz="2400" dirty="0" smtClean="0">
                <a:latin typeface="Corbel" charset="0"/>
                <a:ea typeface="MS PGothic" charset="0"/>
              </a:rPr>
              <a:t>such a test </a:t>
            </a:r>
            <a:r>
              <a:rPr lang="en-US" sz="2400" dirty="0">
                <a:latin typeface="Corbel" charset="0"/>
                <a:ea typeface="MS PGothic" charset="0"/>
              </a:rPr>
              <a:t>when our data is not, in fact, </a:t>
            </a:r>
            <a:r>
              <a:rPr lang="en-US" sz="2400" dirty="0" smtClean="0">
                <a:latin typeface="Corbel" charset="0"/>
                <a:ea typeface="MS PGothic" charset="0"/>
              </a:rPr>
              <a:t>normal, </a:t>
            </a:r>
            <a:r>
              <a:rPr lang="en-US" sz="2400" dirty="0">
                <a:latin typeface="Corbel" charset="0"/>
                <a:ea typeface="MS PGothic" charset="0"/>
              </a:rPr>
              <a:t>we will probably get inaccurate estimates.</a:t>
            </a:r>
          </a:p>
          <a:p>
            <a:endParaRPr lang="en-US" sz="1600" dirty="0">
              <a:latin typeface="Corbel" charset="0"/>
              <a:ea typeface="MS PGothic" charset="0"/>
            </a:endParaRPr>
          </a:p>
        </p:txBody>
      </p:sp>
      <p:sp>
        <p:nvSpPr>
          <p:cNvPr id="14340" name="TextBox 2"/>
          <p:cNvSpPr txBox="1">
            <a:spLocks noChangeArrowheads="1"/>
          </p:cNvSpPr>
          <p:nvPr/>
        </p:nvSpPr>
        <p:spPr bwMode="auto">
          <a:xfrm>
            <a:off x="5872163" y="2590800"/>
            <a:ext cx="2738437" cy="313932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b="1" dirty="0"/>
              <a:t>Parametric Statistics</a:t>
            </a:r>
            <a:r>
              <a:rPr lang="en-US" dirty="0"/>
              <a:t>:</a:t>
            </a:r>
          </a:p>
          <a:p>
            <a:r>
              <a:rPr lang="en-US" dirty="0"/>
              <a:t>We assume that the data </a:t>
            </a:r>
            <a:r>
              <a:rPr lang="en-US" dirty="0" smtClean="0"/>
              <a:t>comes from specific class of probability distributions, indexed by a set of parameters.  We </a:t>
            </a:r>
            <a:r>
              <a:rPr lang="en-US" dirty="0"/>
              <a:t>make </a:t>
            </a:r>
            <a:r>
              <a:rPr lang="en-US" i="1" dirty="0"/>
              <a:t>inferences</a:t>
            </a:r>
            <a:r>
              <a:rPr lang="en-US" dirty="0"/>
              <a:t> about </a:t>
            </a:r>
            <a:r>
              <a:rPr lang="en-US" dirty="0" smtClean="0"/>
              <a:t>these parameters, selecting a unique distribution as a model for the population.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Four Key Assumptions of Parametric Tests</a:t>
            </a:r>
            <a:endParaRPr lang="en-US" dirty="0">
              <a:cs typeface="+mj-cs"/>
            </a:endParaRPr>
          </a:p>
        </p:txBody>
      </p:sp>
      <p:sp>
        <p:nvSpPr>
          <p:cNvPr id="15363" name="Content Placeholder 2"/>
          <p:cNvSpPr>
            <a:spLocks noGrp="1"/>
          </p:cNvSpPr>
          <p:nvPr>
            <p:ph idx="1"/>
          </p:nvPr>
        </p:nvSpPr>
        <p:spPr>
          <a:xfrm>
            <a:off x="457200" y="1600200"/>
            <a:ext cx="8229600" cy="4625975"/>
          </a:xfrm>
        </p:spPr>
        <p:txBody>
          <a:bodyPr/>
          <a:lstStyle/>
          <a:p>
            <a:r>
              <a:rPr lang="en-US" sz="1800" b="1" dirty="0">
                <a:latin typeface="Corbel" charset="0"/>
                <a:ea typeface="MS PGothic" charset="0"/>
              </a:rPr>
              <a:t>Normally distributed data</a:t>
            </a:r>
          </a:p>
          <a:p>
            <a:pPr lvl="1"/>
            <a:r>
              <a:rPr lang="en-US" sz="1800" dirty="0">
                <a:latin typeface="Corbel" charset="0"/>
                <a:ea typeface="MS PGothic" charset="0"/>
              </a:rPr>
              <a:t>This can mean different things depending on the context– sometimes we need </a:t>
            </a:r>
            <a:r>
              <a:rPr lang="en-US" sz="1800" dirty="0" smtClean="0">
                <a:latin typeface="Corbel" charset="0"/>
                <a:ea typeface="MS PGothic" charset="0"/>
              </a:rPr>
              <a:t>a population variable to be normally </a:t>
            </a:r>
            <a:r>
              <a:rPr lang="en-US" sz="1800" dirty="0">
                <a:latin typeface="Corbel" charset="0"/>
                <a:ea typeface="MS PGothic" charset="0"/>
              </a:rPr>
              <a:t>distributed, other times we need the errors in our model to be normally distributed.</a:t>
            </a:r>
          </a:p>
          <a:p>
            <a:r>
              <a:rPr lang="en-US" sz="1800" b="1" dirty="0">
                <a:latin typeface="Corbel" charset="0"/>
                <a:ea typeface="MS PGothic" charset="0"/>
              </a:rPr>
              <a:t>Homogeneity of variance</a:t>
            </a:r>
          </a:p>
          <a:p>
            <a:pPr lvl="1"/>
            <a:r>
              <a:rPr lang="en-US" sz="1800" dirty="0">
                <a:latin typeface="Corbel" charset="0"/>
                <a:ea typeface="MS PGothic" charset="0"/>
              </a:rPr>
              <a:t>Variances should be the same in the data we are using for a given test. So, if we are comparing means between 2, 3 or more groups, we want to know if the variances for each group are different from one another or not.</a:t>
            </a:r>
          </a:p>
          <a:p>
            <a:r>
              <a:rPr lang="en-US" sz="1800" b="1" dirty="0">
                <a:latin typeface="Corbel" charset="0"/>
                <a:ea typeface="MS PGothic" charset="0"/>
              </a:rPr>
              <a:t>Interval data</a:t>
            </a:r>
          </a:p>
          <a:p>
            <a:pPr lvl="1"/>
            <a:r>
              <a:rPr lang="en-US" sz="1800" dirty="0">
                <a:latin typeface="Corbel" charset="0"/>
                <a:ea typeface="MS PGothic" charset="0"/>
              </a:rPr>
              <a:t>That is, equal intervals along the entire range for a given variable. For example, age measured in years is an interval variable. But, age measured in three categories (young, middle aged, old) would not be interval (it is ordinal).</a:t>
            </a:r>
          </a:p>
          <a:p>
            <a:r>
              <a:rPr lang="en-US" sz="1800" b="1" dirty="0">
                <a:latin typeface="Corbel" charset="0"/>
                <a:ea typeface="MS PGothic" charset="0"/>
              </a:rPr>
              <a:t>Independence</a:t>
            </a:r>
          </a:p>
          <a:p>
            <a:pPr lvl="1"/>
            <a:r>
              <a:rPr lang="en-US" sz="1800" dirty="0">
                <a:latin typeface="Corbel" charset="0"/>
                <a:ea typeface="MS PGothic" charset="0"/>
              </a:rPr>
              <a:t>This can also mean many different things, but usually it means that the data from different cases are independent  (behavior or action from one case does not influence the behavior or action of another case).</a:t>
            </a:r>
          </a:p>
          <a:p>
            <a:endParaRPr lang="en-US" sz="1800" dirty="0">
              <a:latin typeface="Corbel" charset="0"/>
              <a:ea typeface="MS PGothic"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Assumption of Normality</a:t>
            </a:r>
            <a:endParaRPr lang="en-US" dirty="0">
              <a:cs typeface="+mj-cs"/>
            </a:endParaRPr>
          </a:p>
        </p:txBody>
      </p:sp>
      <p:sp>
        <p:nvSpPr>
          <p:cNvPr id="17411" name="Content Placeholder 2"/>
          <p:cNvSpPr>
            <a:spLocks noGrp="1"/>
          </p:cNvSpPr>
          <p:nvPr>
            <p:ph idx="1"/>
          </p:nvPr>
        </p:nvSpPr>
        <p:spPr/>
        <p:txBody>
          <a:bodyPr/>
          <a:lstStyle/>
          <a:p>
            <a:r>
              <a:rPr lang="en-US" sz="2400" dirty="0">
                <a:latin typeface="Corbel" charset="0"/>
                <a:ea typeface="MS PGothic" charset="0"/>
              </a:rPr>
              <a:t>In many tests we assume that the sampling distribution is normally distributed– but remember that we don</a:t>
            </a:r>
            <a:r>
              <a:rPr lang="ja-JP" altLang="en-US" sz="2400" dirty="0">
                <a:latin typeface="Corbel" charset="0"/>
                <a:ea typeface="MS PGothic" charset="0"/>
              </a:rPr>
              <a:t>’</a:t>
            </a:r>
            <a:r>
              <a:rPr lang="en-US" sz="2400" dirty="0">
                <a:latin typeface="Corbel" charset="0"/>
                <a:ea typeface="MS PGothic" charset="0"/>
              </a:rPr>
              <a:t>t actually know if the sampling distribution is normally distributed or not.</a:t>
            </a:r>
          </a:p>
          <a:p>
            <a:endParaRPr lang="en-US" sz="2400" dirty="0">
              <a:latin typeface="Corbel" charset="0"/>
              <a:ea typeface="MS PGothic" charset="0"/>
            </a:endParaRPr>
          </a:p>
          <a:p>
            <a:r>
              <a:rPr lang="en-US" sz="2400" dirty="0" smtClean="0">
                <a:latin typeface="Corbel" charset="0"/>
                <a:ea typeface="MS PGothic" charset="0"/>
              </a:rPr>
              <a:t>But</a:t>
            </a:r>
            <a:r>
              <a:rPr lang="en-US" sz="2400" dirty="0">
                <a:latin typeface="Corbel" charset="0"/>
                <a:ea typeface="MS PGothic" charset="0"/>
              </a:rPr>
              <a:t> </a:t>
            </a:r>
            <a:r>
              <a:rPr lang="en-US" sz="2400" dirty="0" smtClean="0">
                <a:latin typeface="Corbel" charset="0"/>
                <a:ea typeface="MS PGothic" charset="0"/>
              </a:rPr>
              <a:t>we </a:t>
            </a:r>
            <a:r>
              <a:rPr lang="en-US" sz="2400" dirty="0">
                <a:latin typeface="Corbel" charset="0"/>
                <a:ea typeface="MS PGothic" charset="0"/>
              </a:rPr>
              <a:t>know that if the sample data are approximately normal, then the sampling distribution should also be normal.</a:t>
            </a:r>
          </a:p>
          <a:p>
            <a:endParaRPr lang="en-US" sz="2400" dirty="0">
              <a:latin typeface="Corbel" charset="0"/>
              <a:ea typeface="MS PGothic" charset="0"/>
            </a:endParaRPr>
          </a:p>
          <a:p>
            <a:r>
              <a:rPr lang="en-US" sz="2400" dirty="0">
                <a:latin typeface="Corbel" charset="0"/>
                <a:ea typeface="MS PGothic" charset="0"/>
              </a:rPr>
              <a:t>Also</a:t>
            </a:r>
            <a:r>
              <a:rPr lang="en-US" sz="2400" dirty="0" smtClean="0">
                <a:latin typeface="Corbel" charset="0"/>
                <a:ea typeface="MS PGothic" charset="0"/>
              </a:rPr>
              <a:t>, by the Central Limit theorem, </a:t>
            </a:r>
            <a:r>
              <a:rPr lang="en-US" sz="2400" dirty="0">
                <a:latin typeface="Corbel" charset="0"/>
                <a:ea typeface="MS PGothic" charset="0"/>
              </a:rPr>
              <a:t>we know that </a:t>
            </a:r>
            <a:r>
              <a:rPr lang="en-US" sz="2400" dirty="0" smtClean="0">
                <a:latin typeface="Corbel" charset="0"/>
                <a:ea typeface="MS PGothic" charset="0"/>
              </a:rPr>
              <a:t>when </a:t>
            </a:r>
            <a:r>
              <a:rPr lang="en-US" sz="2400" dirty="0">
                <a:latin typeface="Corbel" charset="0"/>
                <a:ea typeface="MS PGothic" charset="0"/>
              </a:rPr>
              <a:t>we have large sample sizes, then we can be even more confident that the sampling distribution is normally distributed.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Checking Normality Visually</a:t>
            </a:r>
            <a:endParaRPr lang="en-US" dirty="0">
              <a:cs typeface="+mj-cs"/>
            </a:endParaRPr>
          </a:p>
        </p:txBody>
      </p:sp>
      <p:sp>
        <p:nvSpPr>
          <p:cNvPr id="18435" name="Content Placeholder 2"/>
          <p:cNvSpPr>
            <a:spLocks noGrp="1"/>
          </p:cNvSpPr>
          <p:nvPr>
            <p:ph idx="1"/>
          </p:nvPr>
        </p:nvSpPr>
        <p:spPr>
          <a:xfrm>
            <a:off x="457200" y="1774825"/>
            <a:ext cx="3581400" cy="4625975"/>
          </a:xfrm>
        </p:spPr>
        <p:txBody>
          <a:bodyPr/>
          <a:lstStyle/>
          <a:p>
            <a:r>
              <a:rPr lang="en-US" sz="2400">
                <a:latin typeface="Corbel" charset="0"/>
                <a:ea typeface="MS PGothic" charset="0"/>
              </a:rPr>
              <a:t>Histograms plotted with the normal curve.</a:t>
            </a:r>
          </a:p>
          <a:p>
            <a:endParaRPr lang="en-US" sz="2400">
              <a:latin typeface="Corbel" charset="0"/>
              <a:ea typeface="MS PGothic" charset="0"/>
            </a:endParaRPr>
          </a:p>
          <a:p>
            <a:r>
              <a:rPr lang="en-US" sz="2400">
                <a:latin typeface="Corbel" charset="0"/>
                <a:ea typeface="MS PGothic" charset="0"/>
              </a:rPr>
              <a:t>In this example I took some data on cars, plotted the histogram for the max price of the various cars and then plotted the normal curve on it as well.</a:t>
            </a:r>
          </a:p>
        </p:txBody>
      </p:sp>
      <p:pic>
        <p:nvPicPr>
          <p:cNvPr id="1843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738313"/>
            <a:ext cx="48006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cs typeface="+mj-cs"/>
              </a:rPr>
              <a:t>Other useful visual tools for checking normality</a:t>
            </a:r>
            <a:endParaRPr lang="en-US" dirty="0">
              <a:cs typeface="+mj-cs"/>
            </a:endParaRPr>
          </a:p>
        </p:txBody>
      </p:sp>
      <p:sp>
        <p:nvSpPr>
          <p:cNvPr id="19459" name="Content Placeholder 2"/>
          <p:cNvSpPr>
            <a:spLocks noGrp="1"/>
          </p:cNvSpPr>
          <p:nvPr>
            <p:ph idx="1"/>
          </p:nvPr>
        </p:nvSpPr>
        <p:spPr>
          <a:xfrm>
            <a:off x="685800" y="1828800"/>
            <a:ext cx="7620000" cy="4625975"/>
          </a:xfrm>
        </p:spPr>
        <p:txBody>
          <a:bodyPr/>
          <a:lstStyle/>
          <a:p>
            <a:r>
              <a:rPr lang="en-US" sz="2400" dirty="0" err="1">
                <a:latin typeface="Corbel" charset="0"/>
                <a:ea typeface="MS PGothic" charset="0"/>
              </a:rPr>
              <a:t>Quantile-quantile</a:t>
            </a:r>
            <a:r>
              <a:rPr lang="en-US" sz="2400" dirty="0">
                <a:latin typeface="Corbel" charset="0"/>
                <a:ea typeface="MS PGothic" charset="0"/>
              </a:rPr>
              <a:t> plot, or Q-Q plot. </a:t>
            </a:r>
          </a:p>
          <a:p>
            <a:pPr lvl="1"/>
            <a:r>
              <a:rPr lang="en-US" sz="2400" dirty="0" err="1" smtClean="0">
                <a:latin typeface="Corbel" charset="0"/>
                <a:ea typeface="MS PGothic" charset="0"/>
              </a:rPr>
              <a:t>Quantiles</a:t>
            </a:r>
            <a:r>
              <a:rPr lang="en-US" sz="2400" dirty="0" smtClean="0">
                <a:latin typeface="Corbel" charset="0"/>
                <a:ea typeface="MS PGothic" charset="0"/>
              </a:rPr>
              <a:t> are values of a variable that split the dataset into equal-size groups</a:t>
            </a:r>
          </a:p>
          <a:p>
            <a:pPr lvl="1"/>
            <a:r>
              <a:rPr lang="en-US" sz="2400" dirty="0" smtClean="0">
                <a:latin typeface="Corbel" charset="0"/>
                <a:ea typeface="MS PGothic" charset="0"/>
              </a:rPr>
              <a:t>So</a:t>
            </a:r>
            <a:r>
              <a:rPr lang="en-US" sz="2400" dirty="0">
                <a:latin typeface="Corbel" charset="0"/>
                <a:ea typeface="MS PGothic" charset="0"/>
              </a:rPr>
              <a:t>, we </a:t>
            </a:r>
            <a:r>
              <a:rPr lang="en-US" sz="2400" dirty="0" smtClean="0">
                <a:latin typeface="Corbel" charset="0"/>
                <a:ea typeface="MS PGothic" charset="0"/>
              </a:rPr>
              <a:t>rank our observations and divide them into equal fractions, say 1/10ths.  Consider the value that separates the first 1/10</a:t>
            </a:r>
            <a:r>
              <a:rPr lang="en-US" sz="2400" baseline="30000" dirty="0" smtClean="0">
                <a:latin typeface="Corbel" charset="0"/>
                <a:ea typeface="MS PGothic" charset="0"/>
              </a:rPr>
              <a:t>th</a:t>
            </a:r>
            <a:r>
              <a:rPr lang="en-US" sz="2400" dirty="0" smtClean="0">
                <a:latin typeface="Corbel" charset="0"/>
                <a:ea typeface="MS PGothic" charset="0"/>
              </a:rPr>
              <a:t> from the </a:t>
            </a:r>
            <a:r>
              <a:rPr lang="en-US" sz="2400" dirty="0">
                <a:latin typeface="Corbel" charset="0"/>
                <a:ea typeface="MS PGothic" charset="0"/>
              </a:rPr>
              <a:t>s</a:t>
            </a:r>
            <a:r>
              <a:rPr lang="en-US" sz="2400" dirty="0" smtClean="0">
                <a:latin typeface="Corbel" charset="0"/>
                <a:ea typeface="MS PGothic" charset="0"/>
              </a:rPr>
              <a:t>econd, then the second from the third…</a:t>
            </a:r>
          </a:p>
          <a:p>
            <a:pPr lvl="1"/>
            <a:r>
              <a:rPr lang="en-US" sz="2400" dirty="0" smtClean="0">
                <a:latin typeface="Corbel" charset="0"/>
                <a:ea typeface="MS PGothic" charset="0"/>
              </a:rPr>
              <a:t> We plot these points on the y-axis, then repeat the procedure on the x-axis for a normal curve.</a:t>
            </a:r>
            <a:endParaRPr lang="en-US" sz="2400" dirty="0">
              <a:latin typeface="Corbel" charset="0"/>
              <a:ea typeface="MS PGothic" charset="0"/>
            </a:endParaRPr>
          </a:p>
          <a:p>
            <a:pPr lvl="1"/>
            <a:r>
              <a:rPr lang="en-US" sz="2400" dirty="0">
                <a:latin typeface="Corbel" charset="0"/>
                <a:ea typeface="MS PGothic" charset="0"/>
              </a:rPr>
              <a:t>If our data are normal, we will get a straight diagonal line. If we see values further from the diagonal line, this indicates deviations from normality.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mj-cs"/>
              </a:rPr>
              <a:t>Q-Q Plot Examples</a:t>
            </a:r>
            <a:endParaRPr lang="en-US" dirty="0">
              <a:cs typeface="+mj-cs"/>
            </a:endParaRPr>
          </a:p>
        </p:txBody>
      </p:sp>
      <p:pic>
        <p:nvPicPr>
          <p:cNvPr id="2048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04950"/>
            <a:ext cx="271145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592263"/>
            <a:ext cx="25352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84338" y="4197350"/>
            <a:ext cx="2695575" cy="266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4292600"/>
            <a:ext cx="2535238"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Box 7"/>
          <p:cNvSpPr txBox="1">
            <a:spLocks noChangeArrowheads="1"/>
          </p:cNvSpPr>
          <p:nvPr/>
        </p:nvSpPr>
        <p:spPr bwMode="auto">
          <a:xfrm>
            <a:off x="457200" y="2362200"/>
            <a:ext cx="114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Max Price of Cars in Dataset</a:t>
            </a:r>
          </a:p>
        </p:txBody>
      </p:sp>
      <p:sp>
        <p:nvSpPr>
          <p:cNvPr id="20488" name="TextBox 8"/>
          <p:cNvSpPr txBox="1">
            <a:spLocks noChangeArrowheads="1"/>
          </p:cNvSpPr>
          <p:nvPr/>
        </p:nvSpPr>
        <p:spPr bwMode="auto">
          <a:xfrm>
            <a:off x="457200" y="4876800"/>
            <a:ext cx="114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Length of Cars in Dataset</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4625</TotalTime>
  <Words>1724</Words>
  <Application>Microsoft Macintosh PowerPoint</Application>
  <PresentationFormat>On-screen Show (4:3)</PresentationFormat>
  <Paragraphs>155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Exploring Assumptions</vt:lpstr>
      <vt:lpstr>What are assumptions?</vt:lpstr>
      <vt:lpstr>Why assumptions matter</vt:lpstr>
      <vt:lpstr>Assumptions of Parametric Data</vt:lpstr>
      <vt:lpstr>Four Key Assumptions of Parametric Tests</vt:lpstr>
      <vt:lpstr>Assumption of Normality</vt:lpstr>
      <vt:lpstr>Checking Normality Visually</vt:lpstr>
      <vt:lpstr>Other useful visual tools for checking normality</vt:lpstr>
      <vt:lpstr>Q-Q Plot Examples</vt:lpstr>
      <vt:lpstr>Testing Normality</vt:lpstr>
      <vt:lpstr>Shapiro-Wilk test</vt:lpstr>
      <vt:lpstr>Example of Shapiro-Wilk test</vt:lpstr>
      <vt:lpstr>Interpreting a Shapiro-Wilk test</vt:lpstr>
      <vt:lpstr>Homogeneity of Variance</vt:lpstr>
      <vt:lpstr>Testing Homogeneity of Variance</vt:lpstr>
      <vt:lpstr>Testing Homogeneity of Variance in Large Samples</vt:lpstr>
      <vt:lpstr>Evaluating the Variance Ratio</vt:lpstr>
      <vt:lpstr>In sum…</vt:lpstr>
      <vt:lpstr>Correcting Problems with Data</vt:lpstr>
      <vt:lpstr>Outliers</vt:lpstr>
      <vt:lpstr>Dealing with Outliers</vt:lpstr>
      <vt:lpstr>Dealing with Outliers (continued)</vt:lpstr>
      <vt:lpstr>Examples: Removing or Changing Cases </vt:lpstr>
      <vt:lpstr>Dealing with Outliers (continued)</vt:lpstr>
      <vt:lpstr>Power Transformations</vt:lpstr>
      <vt:lpstr>Example: Income</vt:lpstr>
      <vt:lpstr>Log of Income as a Transformation</vt:lpstr>
    </vt:vector>
  </TitlesOfParts>
  <Company>School of Information Management and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Coye Cheshire</dc:creator>
  <cp:lastModifiedBy>Paul Laskowski</cp:lastModifiedBy>
  <cp:revision>280</cp:revision>
  <dcterms:created xsi:type="dcterms:W3CDTF">2006-03-05T03:52:07Z</dcterms:created>
  <dcterms:modified xsi:type="dcterms:W3CDTF">2013-10-08T21:01:59Z</dcterms:modified>
</cp:coreProperties>
</file>