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76" r:id="rId4"/>
    <p:sldId id="277" r:id="rId5"/>
    <p:sldId id="278" r:id="rId6"/>
    <p:sldId id="282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4F90E-1355-C241-B2CD-9E920E36110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EF922-0078-8C43-B9DA-5DC1E54B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8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0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8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2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8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8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1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CAEF-D11A-8449-BA5A-7FE5FFFD697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9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npr.org/2011/07/03/137536111/by-the-numbers-todays-militar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adget.com/2008/01/15/live-from-macworld-2008-steve-jobs-keynote/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://www.jgc.org/blog/uploaded_images/FeaturesByVersion-777059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 and Plots in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7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29" y="1417638"/>
            <a:ext cx="5705707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Graphs </a:t>
            </a:r>
            <a:r>
              <a:rPr lang="en-US" dirty="0" smtClean="0"/>
              <a:t>capture </a:t>
            </a:r>
            <a:r>
              <a:rPr lang="en-US" dirty="0"/>
              <a:t>much more detail than numerical summaries, so very useful for learning about data and communicating its features.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 the same time, graphical interpretation isn’t standard in the way that numerical summaries are, and our eyes can fool us.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support.sas.com/documentation/cdl/en/graphref/65389/HTML/default/images/gplovrl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7" y="2621158"/>
            <a:ext cx="2617362" cy="196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9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4030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Insights from Edward </a:t>
            </a:r>
            <a:r>
              <a:rPr lang="en-US" dirty="0" err="1" smtClean="0"/>
              <a:t>Tufte</a:t>
            </a:r>
            <a:r>
              <a:rPr lang="en-US" dirty="0" smtClean="0"/>
              <a:t> (2001)</a:t>
            </a:r>
          </a:p>
          <a:p>
            <a:pPr lvl="1"/>
            <a:r>
              <a:rPr lang="en-US" dirty="0"/>
              <a:t>show the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/>
              <a:t>Induce the reader to think about the data being </a:t>
            </a:r>
            <a:r>
              <a:rPr lang="en-US" dirty="0" smtClean="0"/>
              <a:t>presented</a:t>
            </a:r>
            <a:endParaRPr lang="en-US" dirty="0"/>
          </a:p>
          <a:p>
            <a:pPr lvl="1"/>
            <a:r>
              <a:rPr lang="en-US" dirty="0"/>
              <a:t>Avoid distorting the data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480" y="1600200"/>
            <a:ext cx="4100173" cy="45060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99480" y="616606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hlinkClick r:id="rId3"/>
              </a:rPr>
              <a:t>http://www.npr.org/2011/07/03/137536111/by-the-numbers-todays-military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4875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Insights from </a:t>
            </a:r>
            <a:r>
              <a:rPr lang="en-US" dirty="0" err="1" smtClean="0"/>
              <a:t>Tufte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9624" y="1466944"/>
            <a:ext cx="4876800" cy="452596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Present many numbers with minimum ink</a:t>
            </a:r>
          </a:p>
          <a:p>
            <a:pPr lvl="1"/>
            <a:r>
              <a:rPr lang="en-US" dirty="0" smtClean="0"/>
              <a:t>Try to make </a:t>
            </a:r>
            <a:r>
              <a:rPr lang="en-US" dirty="0"/>
              <a:t>large data sets coherent</a:t>
            </a:r>
          </a:p>
          <a:p>
            <a:pPr lvl="1"/>
            <a:r>
              <a:rPr lang="en-US" dirty="0"/>
              <a:t>Encourage the reader to compare different pieces of data</a:t>
            </a:r>
          </a:p>
          <a:p>
            <a:pPr lvl="1"/>
            <a:r>
              <a:rPr lang="en-US" dirty="0" smtClean="0"/>
              <a:t>“Reveal” Data at different levels of detail</a:t>
            </a:r>
          </a:p>
          <a:p>
            <a:pPr lvl="1"/>
            <a:r>
              <a:rPr lang="en-US" dirty="0" smtClean="0"/>
              <a:t>The visualization should serve a reasonably clear purpose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Front Do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704" y="2345484"/>
            <a:ext cx="436245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32574" y="5445727"/>
            <a:ext cx="250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small" dirty="0">
                <a:solidFill>
                  <a:srgbClr val="000000"/>
                </a:solidFill>
                <a:latin typeface="Lucida"/>
              </a:rPr>
              <a:t>http://xkcd.com/1064/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9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Avoid Whenever Possible: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223"/>
            <a:ext cx="8229600" cy="4525963"/>
          </a:xfrm>
        </p:spPr>
        <p:txBody>
          <a:bodyPr/>
          <a:lstStyle/>
          <a:p>
            <a:r>
              <a:rPr lang="en-US" dirty="0"/>
              <a:t>Avoid distractions, chart junk, and distorting data.</a:t>
            </a:r>
          </a:p>
        </p:txBody>
      </p:sp>
      <p:pic>
        <p:nvPicPr>
          <p:cNvPr id="1026" name="Picture 2" descr="http://lilt.ilstu.edu/gmklass/pos138/datadisplay/images/phillip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881" y="2483223"/>
            <a:ext cx="6696075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08613" y="6485867"/>
            <a:ext cx="201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Phillips (</a:t>
            </a:r>
            <a:r>
              <a:rPr lang="en-US" dirty="0" smtClean="0"/>
              <a:t>1991)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5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Pie Charts are Usually Terrible.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450" y="1484348"/>
            <a:ext cx="5277634" cy="41923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10872" y="5819989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small" dirty="0">
                <a:solidFill>
                  <a:srgbClr val="000000"/>
                </a:solidFill>
                <a:latin typeface="Lucida"/>
              </a:rPr>
              <a:t>http://xkcd.com/688/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61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Charts in the Wild</a:t>
            </a:r>
            <a:endParaRPr lang="en-US" dirty="0"/>
          </a:p>
        </p:txBody>
      </p:sp>
      <p:pic>
        <p:nvPicPr>
          <p:cNvPr id="2060" name="Picture 12" descr="http://www.blogcdn.com/www.engadget.com/media/2008/01/dsc_01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53" y="1647521"/>
            <a:ext cx="3542207" cy="235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36494" y="4093320"/>
            <a:ext cx="28238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http://www.engadget.com/2008/01/15/live-from-macworld-2008-steve-jobs-keynote/</a:t>
            </a:r>
            <a:endParaRPr lang="en-US" sz="1100" dirty="0"/>
          </a:p>
        </p:txBody>
      </p:sp>
      <p:pic>
        <p:nvPicPr>
          <p:cNvPr id="2064" name="Picture 16" descr="http://www.jgc.org/blog/uploaded_images/FeaturesByVersion-77705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669" y="2822890"/>
            <a:ext cx="4128955" cy="267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49669" y="5598024"/>
            <a:ext cx="4128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5"/>
              </a:rPr>
              <a:t>http://www.jgc.org/blog/uploaded_images/FeaturesByVersion-777059.png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566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89px-Piecharts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84" y="1311176"/>
            <a:ext cx="7060956" cy="5062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Pie Charts are Usually Terrible.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02838" y="6373748"/>
            <a:ext cx="2983962" cy="33855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dirty="0"/>
              <a:t>Source: Wikipedia user </a:t>
            </a:r>
            <a:r>
              <a:rPr lang="en-US" sz="1600" dirty="0" err="1" smtClean="0"/>
              <a:t>Schutz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5734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202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Graphs and Plots in R</vt:lpstr>
      <vt:lpstr>Graphs</vt:lpstr>
      <vt:lpstr>Some General Rules</vt:lpstr>
      <vt:lpstr>More Insights from Tufte</vt:lpstr>
      <vt:lpstr>Things to Avoid Whenever Possible:</vt:lpstr>
      <vt:lpstr>Why Pie Charts are Usually Terrible.</vt:lpstr>
      <vt:lpstr>Pie Charts in the Wild</vt:lpstr>
      <vt:lpstr>Why Pie Charts are Usually Terrible.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</dc:title>
  <dc:creator>Paul Laskowski</dc:creator>
  <cp:lastModifiedBy>Paul Laskowski</cp:lastModifiedBy>
  <cp:revision>34</cp:revision>
  <dcterms:created xsi:type="dcterms:W3CDTF">2013-07-21T17:19:51Z</dcterms:created>
  <dcterms:modified xsi:type="dcterms:W3CDTF">2013-10-01T17:23:18Z</dcterms:modified>
</cp:coreProperties>
</file>