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1" r:id="rId1"/>
  </p:sldMasterIdLst>
  <p:notesMasterIdLst>
    <p:notesMasterId r:id="rId36"/>
  </p:notesMasterIdLst>
  <p:sldIdLst>
    <p:sldId id="425" r:id="rId2"/>
    <p:sldId id="402" r:id="rId3"/>
    <p:sldId id="403" r:id="rId4"/>
    <p:sldId id="404" r:id="rId5"/>
    <p:sldId id="405" r:id="rId6"/>
    <p:sldId id="427" r:id="rId7"/>
    <p:sldId id="406" r:id="rId8"/>
    <p:sldId id="407" r:id="rId9"/>
    <p:sldId id="408" r:id="rId10"/>
    <p:sldId id="409" r:id="rId11"/>
    <p:sldId id="416" r:id="rId12"/>
    <p:sldId id="426" r:id="rId13"/>
    <p:sldId id="428" r:id="rId14"/>
    <p:sldId id="376" r:id="rId15"/>
    <p:sldId id="377" r:id="rId16"/>
    <p:sldId id="378" r:id="rId17"/>
    <p:sldId id="379" r:id="rId18"/>
    <p:sldId id="380" r:id="rId19"/>
    <p:sldId id="381" r:id="rId20"/>
    <p:sldId id="415" r:id="rId21"/>
    <p:sldId id="382" r:id="rId22"/>
    <p:sldId id="417" r:id="rId23"/>
    <p:sldId id="414" r:id="rId24"/>
    <p:sldId id="383" r:id="rId25"/>
    <p:sldId id="418" r:id="rId26"/>
    <p:sldId id="385" r:id="rId27"/>
    <p:sldId id="419" r:id="rId28"/>
    <p:sldId id="412" r:id="rId29"/>
    <p:sldId id="421" r:id="rId30"/>
    <p:sldId id="384" r:id="rId31"/>
    <p:sldId id="399" r:id="rId32"/>
    <p:sldId id="422" r:id="rId33"/>
    <p:sldId id="423" r:id="rId34"/>
    <p:sldId id="424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20" autoAdjust="0"/>
  </p:normalViewPr>
  <p:slideViewPr>
    <p:cSldViewPr>
      <p:cViewPr varScale="1">
        <p:scale>
          <a:sx n="82" d="100"/>
          <a:sy n="82" d="100"/>
        </p:scale>
        <p:origin x="-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EF295A2-97B8-2943-BA23-3725F22A43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47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This is ultimately why we care about all of this– we want to be able to formulate good research problems, turn them into questions and then test specific predictions.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44534C2-88C0-2A49-9210-F19441ABB99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This is subtle, important, and constantly misunderstood. 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E375D49-434B-E64C-A49A-EDC6025FE690}" type="slidenum">
              <a:rPr lang="en-US">
                <a:cs typeface="Arial" charset="0"/>
              </a:rPr>
              <a:pPr/>
              <a:t>21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3C4ED0B2-7A97-B147-B955-33AAAE886D70}" type="slidenum">
              <a:rPr lang="en-US">
                <a:cs typeface="Arial" charset="0"/>
              </a:rPr>
              <a:pPr/>
              <a:t>22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925261F-FB77-0F4D-B89C-B2DAAC771730}" type="slidenum">
              <a:rPr lang="en-US">
                <a:cs typeface="Arial" charset="0"/>
              </a:rPr>
              <a:pPr/>
              <a:t>24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MS PGothic" charset="0"/>
              </a:rPr>
              <a:t>Might help to think of a pregnancy test…Null = not pregnant</a:t>
            </a:r>
            <a:r>
              <a:rPr lang="en-US" dirty="0" smtClean="0">
                <a:ea typeface="MS PGothic" charset="0"/>
              </a:rPr>
              <a:t>. (or not guilty)</a:t>
            </a:r>
            <a:endParaRPr lang="en-US" dirty="0">
              <a:ea typeface="MS PGothic" charset="0"/>
            </a:endParaRPr>
          </a:p>
          <a:p>
            <a:r>
              <a:rPr lang="en-US" dirty="0">
                <a:ea typeface="MS PGothic" charset="0"/>
              </a:rPr>
              <a:t>In much social science work, Type I is a bit more dangerous than Type II.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26D2B83-6622-2A4C-8B5F-463A6D4EAD3B}" type="slidenum">
              <a:rPr lang="en-US">
                <a:cs typeface="Arial" charset="0"/>
              </a:rPr>
              <a:pPr/>
              <a:t>26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Might seem obvious to you, but it isnt always clear what is </a:t>
            </a:r>
            <a:r>
              <a:rPr lang="ja-JP" altLang="en-US">
                <a:ea typeface="MS PGothic" charset="0"/>
              </a:rPr>
              <a:t>“</a:t>
            </a:r>
            <a:r>
              <a:rPr lang="en-US" altLang="ja-JP">
                <a:ea typeface="MS PGothic" charset="0"/>
              </a:rPr>
              <a:t>problematic</a:t>
            </a:r>
            <a:r>
              <a:rPr lang="ja-JP" altLang="en-US">
                <a:ea typeface="MS PGothic" charset="0"/>
              </a:rPr>
              <a:t>”</a:t>
            </a:r>
            <a:r>
              <a:rPr lang="en-US" altLang="ja-JP">
                <a:ea typeface="MS PGothic" charset="0"/>
              </a:rPr>
              <a:t> and why we should bother.</a:t>
            </a:r>
          </a:p>
          <a:p>
            <a:endParaRPr lang="en-US">
              <a:ea typeface="MS PGothic" charset="0"/>
            </a:endParaRPr>
          </a:p>
          <a:p>
            <a:r>
              <a:rPr lang="en-US">
                <a:ea typeface="MS PGothic" charset="0"/>
              </a:rPr>
              <a:t>Only the 3</a:t>
            </a:r>
            <a:r>
              <a:rPr lang="en-US" baseline="30000">
                <a:ea typeface="MS PGothic" charset="0"/>
              </a:rPr>
              <a:t>rd</a:t>
            </a:r>
            <a:r>
              <a:rPr lang="en-US">
                <a:ea typeface="MS PGothic" charset="0"/>
              </a:rPr>
              <a:t> actually involves our methodology. The other two are achieved through our arguments.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5178399-33F0-AF45-B0BF-FABB7F9429C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MS PGothic" charset="0"/>
              </a:rPr>
              <a:t>e.g., research has failed to examine the effect of </a:t>
            </a:r>
            <a:r>
              <a:rPr lang="en-US" dirty="0" smtClean="0">
                <a:ea typeface="MS PGothic" charset="0"/>
              </a:rPr>
              <a:t>shirt color</a:t>
            </a:r>
            <a:r>
              <a:rPr lang="en-US" baseline="0" dirty="0" smtClean="0">
                <a:ea typeface="MS PGothic" charset="0"/>
              </a:rPr>
              <a:t> on food preference.</a:t>
            </a:r>
            <a:endParaRPr lang="en-US" dirty="0">
              <a:ea typeface="MS PGothic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2369959-2F3C-D44C-B555-FAB90E0FF59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A good research question will produce one or more testable hypotheses.</a:t>
            </a:r>
          </a:p>
          <a:p>
            <a:pPr>
              <a:buFont typeface="Wingdings" charset="0"/>
              <a:buNone/>
            </a:pPr>
            <a:endParaRPr lang="en-US">
              <a:ea typeface="MS PGothic" charset="0"/>
            </a:endParaRPr>
          </a:p>
          <a:p>
            <a:r>
              <a:rPr lang="en-US">
                <a:ea typeface="MS PGothic" charset="0"/>
              </a:rPr>
              <a:t>Testable hypotheses predict a relationship between </a:t>
            </a:r>
            <a:r>
              <a:rPr lang="en-US" i="1">
                <a:ea typeface="MS PGothic" charset="0"/>
              </a:rPr>
              <a:t>variables </a:t>
            </a:r>
            <a:r>
              <a:rPr lang="en-US">
                <a:ea typeface="MS PGothic" charset="0"/>
              </a:rPr>
              <a:t>(not concepts).</a:t>
            </a:r>
          </a:p>
          <a:p>
            <a:pPr eaLnBrk="1" hangingPunct="1"/>
            <a:endParaRPr lang="en-US">
              <a:ea typeface="MS PGothic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9FB6B3B4-9F1F-D646-98DC-A49BCB4EC14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295A2-97B8-2943-BA23-3725F22A430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26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do we focus our investigation on the null hypothesis?</a:t>
            </a:r>
          </a:p>
          <a:p>
            <a:r>
              <a:rPr lang="en-US" baseline="0" dirty="0" smtClean="0"/>
              <a:t>This relates to the capabilities of statistics.  We can’t find the probability that a model is true.  We certainly can never prove a point-estimate.  No amount of data will ever prove that the average height is exactly 5.5 feet.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fact, we really can’t even prove that a model is within a range with any probability.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(ok, sometimes we want the probability that a parameter is within a confidence interval, but this requires many more assumptions.  We’re saying, what is the probability we’re within a confidence interval, assuming that one of a family of models is true, and they all have equal probability before any evidence.)</a:t>
            </a:r>
          </a:p>
          <a:p>
            <a:endParaRPr lang="en-US" dirty="0" smtClean="0"/>
          </a:p>
          <a:p>
            <a:r>
              <a:rPr lang="en-US" dirty="0" smtClean="0"/>
              <a:t>One thing we can do is take a point estimate, and find the probability for a set of observations.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295A2-97B8-2943-BA23-3725F22A430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27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MS PGothic" charset="0"/>
              </a:rPr>
              <a:t>Note that we are now using observed and expected values, along with standard errors</a:t>
            </a:r>
          </a:p>
          <a:p>
            <a:endParaRPr lang="en-US">
              <a:ea typeface="MS PGothic" charset="0"/>
            </a:endParaRPr>
          </a:p>
          <a:p>
            <a:r>
              <a:rPr lang="en-US">
                <a:ea typeface="MS PGothic" charset="0"/>
              </a:rPr>
              <a:t>So, specifically, we are using the spread of a chance process.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C6E7CBF-F1C1-964D-B275-00026C88A46E}" type="slidenum">
              <a:rPr lang="en-US">
                <a:cs typeface="Arial" charset="0"/>
              </a:rPr>
              <a:pPr/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D78C3B7-3EC6-524E-B34C-14006C8F73AA}" type="slidenum">
              <a:rPr lang="en-US">
                <a:cs typeface="Arial" charset="0"/>
              </a:rPr>
              <a:pPr/>
              <a:t>16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1F8A47E-584F-CF4A-8A9C-F928EAE80CE0}" type="slidenum">
              <a:rPr lang="en-US">
                <a:cs typeface="Arial" charset="0"/>
              </a:rPr>
              <a:pPr/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D0CD10-F028-2E47-A226-6D2C090030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20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B1624-17C9-344C-B828-7E135CD0E7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10800000" algn="tl" rotWithShape="0">
              <a:srgbClr val="00000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D26D5-7C9E-954C-99D0-8AD44D715F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61A0A-889E-3242-B2CD-481821A896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4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E8E294-7EF8-744F-B7C2-E8E3743C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68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436DD-75BE-C941-9656-9F39D847B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3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FC5BE-EDD3-1B43-A28C-51EBBBCC2B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0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A95EC-59C5-ED44-BEE8-5A116C50F5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3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F6E69-EAB4-2445-A48F-FBA9A36DEF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C1DFE-0154-DB43-B3E8-2F0E71F03A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6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23EC38DF-EA10-6A4C-A72A-5C320B3CF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84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fld id="{E9F95A56-B473-5644-B8F0-477EB3DE69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75" r:id="rId2"/>
    <p:sldLayoutId id="2147484381" r:id="rId3"/>
    <p:sldLayoutId id="2147484376" r:id="rId4"/>
    <p:sldLayoutId id="2147484377" r:id="rId5"/>
    <p:sldLayoutId id="2147484378" r:id="rId6"/>
    <p:sldLayoutId id="2147484382" r:id="rId7"/>
    <p:sldLayoutId id="2147484383" r:id="rId8"/>
    <p:sldLayoutId id="2147484384" r:id="rId9"/>
    <p:sldLayoutId id="2147484379" r:id="rId10"/>
    <p:sldLayoutId id="214748438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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0"/>
        <a:buChar char="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0"/>
        <a:buChar char=""/>
        <a:defRPr lang="en-US"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hyperlink" Target="http://rpsychologist.com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hyperlink" Target="http://what-if.xkcd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Estimating a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778375"/>
          </a:xfrm>
        </p:spPr>
        <p:txBody>
          <a:bodyPr/>
          <a:lstStyle/>
          <a:p>
            <a:r>
              <a:rPr lang="en-US" sz="2300" dirty="0" smtClean="0"/>
              <a:t>Suppose we want to know the mean of a variable in a population, but we can only take the mean over a sample.</a:t>
            </a:r>
          </a:p>
          <a:p>
            <a:r>
              <a:rPr lang="en-US" sz="2300" b="1" dirty="0" smtClean="0"/>
              <a:t>Law of Large Numbers: </a:t>
            </a:r>
            <a:r>
              <a:rPr lang="en-US" sz="2300" dirty="0" smtClean="0"/>
              <a:t>The sample mean is a consistent estimator for the population mean.</a:t>
            </a:r>
          </a:p>
          <a:p>
            <a:r>
              <a:rPr lang="en-US" sz="2300" dirty="0" smtClean="0"/>
              <a:t>But the sample mean would be different each time we collected a sample – it varies according to some sampling distribution (which we don’t know)</a:t>
            </a:r>
          </a:p>
          <a:p>
            <a:r>
              <a:rPr lang="en-US" sz="2300" dirty="0" smtClean="0"/>
              <a:t>To find out how good an estimate we have, can compute standard error as</a:t>
            </a:r>
          </a:p>
          <a:p>
            <a:r>
              <a:rPr lang="en-US" sz="2300" b="1" dirty="0" smtClean="0"/>
              <a:t>Central Limit Theorem:</a:t>
            </a:r>
            <a:r>
              <a:rPr lang="en-US" sz="2300" dirty="0" smtClean="0"/>
              <a:t> If the sample is large (~30+) the sampling distribution will be approximately normal, and we can compute probabilities of finding the true mean within ranges of our estimate.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071687"/>
              </p:ext>
            </p:extLst>
          </p:nvPr>
        </p:nvGraphicFramePr>
        <p:xfrm>
          <a:off x="3065640" y="4618900"/>
          <a:ext cx="1506360" cy="45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673100" imgH="203200" progId="Equation.DSMT4">
                  <p:embed/>
                </p:oleObj>
              </mc:Choice>
              <mc:Fallback>
                <p:oleObj name="Equation" r:id="rId3" imgW="6731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65640" y="4618900"/>
                        <a:ext cx="1506360" cy="45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253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7B9899"/>
                </a:solidFill>
                <a:ea typeface="+mj-ea"/>
                <a:cs typeface="+mj-cs"/>
              </a:rPr>
              <a:t>Propositions and Hypotheses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>
                <a:latin typeface="Corbel" charset="0"/>
                <a:ea typeface="MS PGothic" charset="0"/>
              </a:rPr>
              <a:t>Propositions link concepts together with specific relationships</a:t>
            </a:r>
          </a:p>
          <a:p>
            <a:pPr eaLnBrk="1" hangingPunct="1"/>
            <a:endParaRPr lang="en-US" sz="2400">
              <a:latin typeface="Corbel" charset="0"/>
              <a:ea typeface="MS PGothic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Corbel" charset="0"/>
              <a:ea typeface="MS PGothic" charset="0"/>
            </a:endParaRPr>
          </a:p>
          <a:p>
            <a:pPr eaLnBrk="1" hangingPunct="1"/>
            <a:endParaRPr lang="en-US" sz="2400">
              <a:latin typeface="Corbel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Corbel" charset="0"/>
                <a:ea typeface="MS PGothic" charset="0"/>
              </a:rPr>
              <a:t>Hypotheses link variables together with specific relationships</a:t>
            </a:r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22533" name="Group 4"/>
          <p:cNvGrpSpPr>
            <a:grpSpLocks/>
          </p:cNvGrpSpPr>
          <p:nvPr/>
        </p:nvGrpSpPr>
        <p:grpSpPr bwMode="auto">
          <a:xfrm>
            <a:off x="1600200" y="2057400"/>
            <a:ext cx="5334000" cy="990600"/>
            <a:chOff x="1056" y="1776"/>
            <a:chExt cx="3360" cy="624"/>
          </a:xfrm>
        </p:grpSpPr>
        <p:sp>
          <p:nvSpPr>
            <p:cNvPr id="22538" name="Oval 5"/>
            <p:cNvSpPr>
              <a:spLocks noChangeArrowheads="1"/>
            </p:cNvSpPr>
            <p:nvPr/>
          </p:nvSpPr>
          <p:spPr bwMode="auto">
            <a:xfrm>
              <a:off x="1056" y="1776"/>
              <a:ext cx="1200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Wikipedia Editing</a:t>
              </a:r>
            </a:p>
          </p:txBody>
        </p:sp>
        <p:sp>
          <p:nvSpPr>
            <p:cNvPr id="22539" name="Oval 6"/>
            <p:cNvSpPr>
              <a:spLocks noChangeArrowheads="1"/>
            </p:cNvSpPr>
            <p:nvPr/>
          </p:nvSpPr>
          <p:spPr bwMode="auto">
            <a:xfrm>
              <a:off x="3216" y="1776"/>
              <a:ext cx="1200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Online Leadership</a:t>
              </a:r>
            </a:p>
          </p:txBody>
        </p:sp>
        <p:sp>
          <p:nvSpPr>
            <p:cNvPr id="22540" name="Line 7"/>
            <p:cNvSpPr>
              <a:spLocks noChangeShapeType="1"/>
            </p:cNvSpPr>
            <p:nvPr/>
          </p:nvSpPr>
          <p:spPr bwMode="auto">
            <a:xfrm>
              <a:off x="2352" y="2064"/>
              <a:ext cx="7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4" name="Group 8"/>
          <p:cNvGrpSpPr>
            <a:grpSpLocks/>
          </p:cNvGrpSpPr>
          <p:nvPr/>
        </p:nvGrpSpPr>
        <p:grpSpPr bwMode="auto">
          <a:xfrm>
            <a:off x="1447800" y="4419600"/>
            <a:ext cx="5943600" cy="1295400"/>
            <a:chOff x="1008" y="3216"/>
            <a:chExt cx="3744" cy="816"/>
          </a:xfrm>
        </p:grpSpPr>
        <p:sp>
          <p:nvSpPr>
            <p:cNvPr id="22535" name="Rectangle 9"/>
            <p:cNvSpPr>
              <a:spLocks noChangeArrowheads="1"/>
            </p:cNvSpPr>
            <p:nvPr/>
          </p:nvSpPr>
          <p:spPr bwMode="auto">
            <a:xfrm>
              <a:off x="1008" y="3216"/>
              <a:ext cx="1296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Total Number of </a:t>
              </a:r>
            </a:p>
            <a:p>
              <a:pPr algn="ctr"/>
              <a:r>
                <a:rPr lang="en-US"/>
                <a:t>Edits by</a:t>
              </a:r>
            </a:p>
            <a:p>
              <a:pPr algn="ctr"/>
              <a:r>
                <a:rPr lang="en-US"/>
                <a:t>Category during </a:t>
              </a:r>
            </a:p>
            <a:p>
              <a:pPr algn="ctr"/>
              <a:r>
                <a:rPr lang="en-US"/>
                <a:t>Time X</a:t>
              </a:r>
            </a:p>
          </p:txBody>
        </p:sp>
        <p:sp>
          <p:nvSpPr>
            <p:cNvPr id="22536" name="Rectangle 10"/>
            <p:cNvSpPr>
              <a:spLocks noChangeArrowheads="1"/>
            </p:cNvSpPr>
            <p:nvPr/>
          </p:nvSpPr>
          <p:spPr bwMode="auto">
            <a:xfrm>
              <a:off x="3168" y="3216"/>
              <a:ext cx="1584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Total Number of </a:t>
              </a:r>
            </a:p>
            <a:p>
              <a:pPr algn="ctr"/>
              <a:r>
                <a:rPr lang="en-US"/>
                <a:t>Observed Activities in </a:t>
              </a:r>
            </a:p>
            <a:p>
              <a:pPr algn="ctr"/>
              <a:r>
                <a:rPr lang="en-US"/>
                <a:t>Organizational Wiki</a:t>
              </a:r>
            </a:p>
            <a:p>
              <a:pPr algn="ctr"/>
              <a:r>
                <a:rPr lang="en-US"/>
                <a:t>Pages</a:t>
              </a:r>
            </a:p>
          </p:txBody>
        </p:sp>
        <p:sp>
          <p:nvSpPr>
            <p:cNvPr id="22537" name="Line 11"/>
            <p:cNvSpPr>
              <a:spLocks noChangeShapeType="1"/>
            </p:cNvSpPr>
            <p:nvPr/>
          </p:nvSpPr>
          <p:spPr bwMode="auto">
            <a:xfrm>
              <a:off x="2352" y="3600"/>
              <a:ext cx="7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Null and Alternative Hypotheses</a:t>
            </a:r>
            <a:endParaRPr lang="en-US" dirty="0"/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>
          <a:xfrm>
            <a:off x="304800" y="1752600"/>
            <a:ext cx="5715000" cy="4625975"/>
          </a:xfrm>
        </p:spPr>
        <p:txBody>
          <a:bodyPr/>
          <a:lstStyle/>
          <a:p>
            <a:r>
              <a:rPr lang="en-US" sz="2400" b="1" dirty="0">
                <a:latin typeface="Corbel" charset="0"/>
                <a:ea typeface="MS PGothic" charset="0"/>
              </a:rPr>
              <a:t>Null </a:t>
            </a:r>
            <a:r>
              <a:rPr lang="en-US" sz="2400" b="1" dirty="0" smtClean="0">
                <a:latin typeface="Corbel" charset="0"/>
                <a:ea typeface="MS PGothic" charset="0"/>
              </a:rPr>
              <a:t>Hypothesis, H</a:t>
            </a:r>
            <a:r>
              <a:rPr lang="en-US" sz="2400" b="1" baseline="-25000" dirty="0" smtClean="0">
                <a:latin typeface="Corbel" charset="0"/>
                <a:ea typeface="MS PGothic" charset="0"/>
              </a:rPr>
              <a:t>0</a:t>
            </a:r>
            <a:r>
              <a:rPr lang="en-US" sz="2400" dirty="0" smtClean="0">
                <a:latin typeface="Corbel" charset="0"/>
                <a:ea typeface="MS PGothic" charset="0"/>
              </a:rPr>
              <a:t>:  The default, specific assumption.  Usually </a:t>
            </a:r>
            <a:r>
              <a:rPr lang="en-US" sz="2400" dirty="0">
                <a:latin typeface="Corbel" charset="0"/>
                <a:ea typeface="MS PGothic" charset="0"/>
              </a:rPr>
              <a:t>that there is </a:t>
            </a:r>
            <a:r>
              <a:rPr lang="en-US" sz="2400" dirty="0" smtClean="0">
                <a:latin typeface="Corbel" charset="0"/>
                <a:ea typeface="MS PGothic" charset="0"/>
              </a:rPr>
              <a:t>no effect.</a:t>
            </a:r>
            <a:endParaRPr lang="en-US" sz="2400" dirty="0">
              <a:latin typeface="Corbel" charset="0"/>
              <a:ea typeface="MS PGothic" charset="0"/>
            </a:endParaRPr>
          </a:p>
          <a:p>
            <a:endParaRPr lang="en-US" sz="2400" dirty="0">
              <a:latin typeface="Corbel" charset="0"/>
              <a:ea typeface="MS PGothic" charset="0"/>
            </a:endParaRPr>
          </a:p>
          <a:p>
            <a:r>
              <a:rPr lang="en-US" sz="2400" b="1" dirty="0">
                <a:latin typeface="Corbel" charset="0"/>
                <a:ea typeface="MS PGothic" charset="0"/>
              </a:rPr>
              <a:t>Alternative </a:t>
            </a:r>
            <a:r>
              <a:rPr lang="en-US" sz="2400" b="1" dirty="0" smtClean="0">
                <a:latin typeface="Corbel" charset="0"/>
                <a:ea typeface="MS PGothic" charset="0"/>
              </a:rPr>
              <a:t>Hypothesis, H</a:t>
            </a:r>
            <a:r>
              <a:rPr lang="en-US" sz="2400" b="1" baseline="-25000" dirty="0" smtClean="0">
                <a:latin typeface="Corbel" charset="0"/>
                <a:ea typeface="MS PGothic" charset="0"/>
              </a:rPr>
              <a:t>A</a:t>
            </a:r>
            <a:r>
              <a:rPr lang="en-US" sz="2400" dirty="0" smtClean="0">
                <a:latin typeface="Corbel" charset="0"/>
                <a:ea typeface="MS PGothic" charset="0"/>
              </a:rPr>
              <a:t>: </a:t>
            </a:r>
            <a:r>
              <a:rPr lang="en-US" sz="2400" dirty="0">
                <a:latin typeface="Corbel" charset="0"/>
                <a:ea typeface="MS PGothic" charset="0"/>
              </a:rPr>
              <a:t>A prediction that comes from our expectation, theory, etc</a:t>
            </a:r>
            <a:r>
              <a:rPr lang="en-US" sz="2400" dirty="0" smtClean="0">
                <a:latin typeface="Corbel" charset="0"/>
                <a:ea typeface="MS PGothic" charset="0"/>
              </a:rPr>
              <a:t>.  Often that some relationship exists.</a:t>
            </a:r>
            <a:endParaRPr lang="en-US" sz="2400" dirty="0">
              <a:latin typeface="Corbel" charset="0"/>
              <a:ea typeface="MS PGothic" charset="0"/>
            </a:endParaRPr>
          </a:p>
          <a:p>
            <a:endParaRPr lang="en-US" sz="2400" dirty="0">
              <a:latin typeface="Corbel" charset="0"/>
              <a:ea typeface="MS PGothic" charset="0"/>
            </a:endParaRPr>
          </a:p>
          <a:p>
            <a:r>
              <a:rPr lang="en-US" sz="2400" dirty="0">
                <a:latin typeface="Corbel" charset="0"/>
                <a:ea typeface="MS PGothic" charset="0"/>
              </a:rPr>
              <a:t>We cannot prove our alternative hypothesis. All we can do is reject the null hypothesis or not.</a:t>
            </a:r>
          </a:p>
        </p:txBody>
      </p:sp>
      <p:pic>
        <p:nvPicPr>
          <p:cNvPr id="24580" name="Picture 2" descr="http://static.guim.co.uk/sys-images/Guardian/Pix/pictures/2010/7/17/1279401531315/which-came-first-teh-chic-0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00400"/>
            <a:ext cx="285432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3429000"/>
            <a:ext cx="8229600" cy="1600200"/>
          </a:xfrm>
        </p:spPr>
        <p:txBody>
          <a:bodyPr/>
          <a:lstStyle/>
          <a:p>
            <a:r>
              <a:rPr lang="en-US" sz="2400" dirty="0"/>
              <a:t>S</a:t>
            </a:r>
            <a:r>
              <a:rPr lang="en-US" sz="2400" dirty="0" smtClean="0"/>
              <a:t>pace of models is too unstructured to assign probabilities:    </a:t>
            </a:r>
          </a:p>
          <a:p>
            <a:pPr lvl="1"/>
            <a:r>
              <a:rPr lang="en-US" sz="2000" dirty="0" smtClean="0"/>
              <a:t>Given a sample mean, what is the probability that the average height of humans is exactly 5.5 feet?</a:t>
            </a:r>
          </a:p>
          <a:p>
            <a:pPr lvl="2"/>
            <a:r>
              <a:rPr lang="en-US" sz="1800" dirty="0" smtClean="0"/>
              <a:t>Um, probably zero?</a:t>
            </a:r>
          </a:p>
          <a:p>
            <a:pPr lvl="1"/>
            <a:r>
              <a:rPr lang="en-US" sz="2000" dirty="0" smtClean="0"/>
              <a:t>Given that the sun has come up for each of the last 10 days, what is the probability that it comes up at least 90% of the time?</a:t>
            </a:r>
          </a:p>
          <a:p>
            <a:r>
              <a:rPr lang="en-US" sz="2400" dirty="0" smtClean="0">
                <a:sym typeface="Wingdings"/>
              </a:rPr>
              <a:t>One question we can answer: Given null hypothesis, how unlikely are the observations?</a:t>
            </a:r>
            <a:endParaRPr lang="en-US" sz="2400" dirty="0">
              <a:sym typeface="Wingdings"/>
            </a:endParaRPr>
          </a:p>
          <a:p>
            <a:pPr algn="ctr"/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09600" y="228600"/>
            <a:ext cx="8077200" cy="29718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119062"/>
            <a:ext cx="8229600" cy="12525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Statistics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1697" y="2602468"/>
            <a:ext cx="251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How we wish it worked</a:t>
            </a:r>
          </a:p>
        </p:txBody>
      </p:sp>
      <p:sp>
        <p:nvSpPr>
          <p:cNvPr id="7" name="Rectangle 6"/>
          <p:cNvSpPr/>
          <p:nvPr/>
        </p:nvSpPr>
        <p:spPr>
          <a:xfrm>
            <a:off x="5715000" y="2602468"/>
            <a:ext cx="2339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How </a:t>
            </a:r>
            <a:r>
              <a:rPr lang="en-US" dirty="0" smtClean="0">
                <a:solidFill>
                  <a:srgbClr val="FFFFFF"/>
                </a:solidFill>
              </a:rPr>
              <a:t>it actually works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1295400"/>
            <a:ext cx="2971800" cy="12192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9062" indent="0" algn="ctr">
              <a:buNone/>
            </a:pPr>
            <a:r>
              <a:rPr lang="en-US" sz="1900" dirty="0">
                <a:solidFill>
                  <a:schemeClr val="tx1"/>
                </a:solidFill>
              </a:rPr>
              <a:t>Observation  </a:t>
            </a:r>
          </a:p>
          <a:p>
            <a:pPr marL="119062" indent="0" algn="ctr">
              <a:buNone/>
            </a:pPr>
            <a:r>
              <a:rPr lang="en-US" sz="2400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2400" dirty="0">
              <a:solidFill>
                <a:srgbClr val="FF0000"/>
              </a:solidFill>
              <a:sym typeface="Wingdings"/>
            </a:endParaRPr>
          </a:p>
          <a:p>
            <a:pPr marL="119062" indent="0" algn="ctr">
              <a:buNone/>
            </a:pPr>
            <a:r>
              <a:rPr lang="en-US" sz="1900" dirty="0">
                <a:solidFill>
                  <a:schemeClr val="tx1"/>
                </a:solidFill>
                <a:sym typeface="Wingdings"/>
              </a:rPr>
              <a:t>Probability(</a:t>
            </a:r>
            <a:r>
              <a:rPr lang="en-US" sz="1900" dirty="0" smtClean="0">
                <a:solidFill>
                  <a:schemeClr val="tx1"/>
                </a:solidFill>
                <a:sym typeface="Wingdings"/>
              </a:rPr>
              <a:t>Model</a:t>
            </a:r>
            <a:r>
              <a:rPr lang="en-US" sz="1900" dirty="0">
                <a:solidFill>
                  <a:schemeClr val="tx1"/>
                </a:solidFill>
                <a:sym typeface="Wingdings"/>
              </a:rPr>
              <a:t>)</a:t>
            </a:r>
            <a:endParaRPr lang="en-US" sz="1900" dirty="0">
              <a:sym typeface="Wingding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0" y="1295400"/>
            <a:ext cx="2971800" cy="12192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9062" indent="0" algn="ctr">
              <a:buNone/>
            </a:pPr>
            <a:r>
              <a:rPr lang="en-US" sz="1900" dirty="0" smtClean="0">
                <a:solidFill>
                  <a:schemeClr val="tx1"/>
                </a:solidFill>
              </a:rPr>
              <a:t>Specific Model </a:t>
            </a:r>
            <a:endParaRPr lang="en-US" sz="1900" dirty="0">
              <a:solidFill>
                <a:schemeClr val="tx1"/>
              </a:solidFill>
            </a:endParaRPr>
          </a:p>
          <a:p>
            <a:pPr marL="119062" indent="0" algn="ctr">
              <a:buNone/>
            </a:pPr>
            <a:r>
              <a:rPr lang="en-US" sz="2400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2400" dirty="0">
              <a:solidFill>
                <a:srgbClr val="FF0000"/>
              </a:solidFill>
              <a:sym typeface="Wingdings"/>
            </a:endParaRPr>
          </a:p>
          <a:p>
            <a:pPr marL="119062" indent="0" algn="ctr">
              <a:buNone/>
            </a:pPr>
            <a:r>
              <a:rPr lang="en-US" sz="1900" dirty="0">
                <a:solidFill>
                  <a:schemeClr val="tx1"/>
                </a:solidFill>
                <a:sym typeface="Wingdings"/>
              </a:rPr>
              <a:t>Probability</a:t>
            </a:r>
            <a:r>
              <a:rPr lang="en-US" sz="1900" dirty="0" smtClean="0">
                <a:solidFill>
                  <a:schemeClr val="tx1"/>
                </a:solidFill>
                <a:sym typeface="Wingdings"/>
              </a:rPr>
              <a:t>(Observations)</a:t>
            </a:r>
            <a:endParaRPr lang="en-US" sz="19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275322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Example</a:t>
            </a: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458200" cy="4625975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orbel" charset="0"/>
                <a:ea typeface="MS PGothic" charset="0"/>
              </a:rPr>
              <a:t>Suppose that students in the US read an average of 6 hours a week, with a standard deviation of 2 hours.</a:t>
            </a:r>
            <a:endParaRPr lang="en-US" sz="2800" dirty="0">
              <a:latin typeface="Corbel" charset="0"/>
              <a:ea typeface="MS PGothic" charset="0"/>
            </a:endParaRPr>
          </a:p>
          <a:p>
            <a:pPr eaLnBrk="1" hangingPunct="1"/>
            <a:r>
              <a:rPr lang="en-US" sz="2800" dirty="0" smtClean="0">
                <a:latin typeface="Corbel" charset="0"/>
                <a:ea typeface="MS PGothic" charset="0"/>
              </a:rPr>
              <a:t>We want to know if Berkeley students are different than the national average</a:t>
            </a:r>
            <a:endParaRPr lang="en-US" sz="2800" dirty="0">
              <a:latin typeface="Corbel" charset="0"/>
              <a:ea typeface="MS PGothic" charset="0"/>
            </a:endParaRPr>
          </a:p>
          <a:p>
            <a:pPr eaLnBrk="1" hangingPunct="1"/>
            <a:r>
              <a:rPr lang="en-US" sz="2800" dirty="0" smtClean="0">
                <a:latin typeface="Corbel" charset="0"/>
                <a:ea typeface="MS PGothic" charset="0"/>
              </a:rPr>
              <a:t>Our null hypothesis should be that Berkeley student’s reading habits are exactly the same as the national average (drawn from the same distribution)</a:t>
            </a:r>
          </a:p>
          <a:p>
            <a:pPr eaLnBrk="1" hangingPunct="1"/>
            <a:r>
              <a:rPr lang="en-US" sz="2800" dirty="0" smtClean="0">
                <a:latin typeface="Corbel" charset="0"/>
                <a:ea typeface="MS PGothic" charset="0"/>
              </a:rPr>
              <a:t>Given the null hypothesis, we can compute how likely we are to find any average number of reading hours in our Berkeley sample.</a:t>
            </a:r>
            <a:endParaRPr lang="en-US" sz="2800" dirty="0">
              <a:latin typeface="Corbel" charset="0"/>
              <a:ea typeface="MS PGothic" charset="0"/>
            </a:endParaRPr>
          </a:p>
          <a:p>
            <a:pPr eaLnBrk="1" hangingPunct="1"/>
            <a:endParaRPr lang="en-US" sz="2800" dirty="0">
              <a:latin typeface="Corbel" charset="0"/>
              <a:ea typeface="MS PGothic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4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The Z-test as a hypothesis test</a:t>
            </a: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-31750" y="1298575"/>
            <a:ext cx="3581400" cy="4625975"/>
          </a:xfrm>
        </p:spPr>
        <p:txBody>
          <a:bodyPr/>
          <a:lstStyle/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endParaRPr lang="en-US" sz="2000" dirty="0" smtClean="0">
              <a:solidFill>
                <a:srgbClr val="404040"/>
              </a:solidFill>
            </a:endParaRP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endParaRPr lang="en-US" sz="2000" dirty="0" smtClean="0">
              <a:solidFill>
                <a:srgbClr val="404040"/>
              </a:solidFill>
            </a:endParaRP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en-US" sz="2000" dirty="0" smtClean="0">
                <a:solidFill>
                  <a:srgbClr val="404040"/>
                </a:solidFill>
              </a:rPr>
              <a:t>z is a test statistic</a:t>
            </a: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endParaRPr lang="en-US" sz="2000" dirty="0" smtClean="0">
              <a:solidFill>
                <a:srgbClr val="404040"/>
              </a:solidFill>
            </a:endParaRP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endParaRPr lang="en-US" sz="2000" dirty="0" smtClean="0">
              <a:solidFill>
                <a:srgbClr val="404040"/>
              </a:solidFill>
            </a:endParaRP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endParaRPr lang="en-US" sz="2000" dirty="0">
              <a:solidFill>
                <a:srgbClr val="404040"/>
              </a:solidFill>
            </a:endParaRP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endParaRPr lang="en-US" sz="2000" dirty="0" smtClean="0">
              <a:solidFill>
                <a:srgbClr val="404040"/>
              </a:solidFill>
            </a:endParaRP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en-US" sz="2000" dirty="0" smtClean="0">
                <a:solidFill>
                  <a:srgbClr val="404040"/>
                </a:solidFill>
              </a:rPr>
              <a:t>More generally:</a:t>
            </a: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 sz="2000" dirty="0" smtClean="0">
              <a:solidFill>
                <a:srgbClr val="404040"/>
              </a:solidFill>
            </a:endParaRP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endParaRPr lang="en-US" sz="2000" dirty="0" smtClean="0">
              <a:solidFill>
                <a:srgbClr val="404040"/>
              </a:solidFill>
            </a:endParaRPr>
          </a:p>
          <a:p>
            <a:pPr marL="119062" lvl="1" indent="0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rgbClr val="404040"/>
              </a:solidFill>
            </a:endParaRPr>
          </a:p>
          <a:p>
            <a:pPr marL="119062" lvl="1" indent="0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 sz="2000" dirty="0" smtClean="0">
              <a:solidFill>
                <a:srgbClr val="404040"/>
              </a:solidFill>
            </a:endParaRP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en-US" sz="2000" dirty="0" smtClean="0">
                <a:solidFill>
                  <a:srgbClr val="404040"/>
                </a:solidFill>
              </a:rPr>
              <a:t>Z tells us how many standard errors an observed value is from its expected value.</a:t>
            </a: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 sz="2000" dirty="0" smtClean="0">
              <a:solidFill>
                <a:srgbClr val="40404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dirty="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50" y="4806950"/>
            <a:ext cx="39624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7" descr="http://www.mesacc.edu/~derdy61351/230_web_book/images/dispersion/z_formu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1730375"/>
            <a:ext cx="153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10" descr="http://www.free-six-sigma.com/images/z-formul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925" y="1641475"/>
            <a:ext cx="16764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3"/>
          <p:cNvSpPr txBox="1">
            <a:spLocks noChangeArrowheads="1"/>
          </p:cNvSpPr>
          <p:nvPr/>
        </p:nvSpPr>
        <p:spPr bwMode="auto">
          <a:xfrm>
            <a:off x="3328988" y="2611438"/>
            <a:ext cx="15240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100"/>
              <a:t>Finding a z-score for a single variable</a:t>
            </a:r>
          </a:p>
        </p:txBody>
      </p:sp>
      <p:sp>
        <p:nvSpPr>
          <p:cNvPr id="25608" name="TextBox 10"/>
          <p:cNvSpPr txBox="1">
            <a:spLocks noChangeArrowheads="1"/>
          </p:cNvSpPr>
          <p:nvPr/>
        </p:nvSpPr>
        <p:spPr bwMode="auto">
          <a:xfrm>
            <a:off x="6380163" y="2611438"/>
            <a:ext cx="15240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100"/>
              <a:t>Using a z-score as a statistical test</a:t>
            </a:r>
          </a:p>
        </p:txBody>
      </p:sp>
      <p:sp>
        <p:nvSpPr>
          <p:cNvPr id="25609" name="TextBox 4"/>
          <p:cNvSpPr txBox="1">
            <a:spLocks noChangeArrowheads="1"/>
          </p:cNvSpPr>
          <p:nvPr/>
        </p:nvSpPr>
        <p:spPr bwMode="auto">
          <a:xfrm>
            <a:off x="3352800" y="3552825"/>
            <a:ext cx="419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438150" indent="-319088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lvl="1" eaLnBrk="1" hangingPunct="1">
              <a:buClr>
                <a:schemeClr val="accent1"/>
              </a:buClr>
              <a:buSzPct val="80000"/>
            </a:pPr>
            <a:r>
              <a:rPr lang="en-US" sz="2000">
                <a:solidFill>
                  <a:srgbClr val="404040"/>
                </a:solidFill>
              </a:rPr>
              <a:t>	z   =   </a:t>
            </a:r>
            <a:r>
              <a:rPr lang="en-US" sz="2000" u="sng">
                <a:solidFill>
                  <a:srgbClr val="404040"/>
                </a:solidFill>
              </a:rPr>
              <a:t>observed – expected</a:t>
            </a:r>
          </a:p>
          <a:p>
            <a:pPr lvl="1" eaLnBrk="1" hangingPunct="1">
              <a:buClr>
                <a:schemeClr val="accent1"/>
              </a:buClr>
              <a:buSzPct val="80000"/>
            </a:pPr>
            <a:r>
              <a:rPr lang="en-US" sz="2000">
                <a:solidFill>
                  <a:srgbClr val="404040"/>
                </a:solidFill>
              </a:rPr>
              <a:t>			  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One and two-tailed hypothesis testing</a:t>
            </a: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5638800" cy="4625975"/>
          </a:xfrm>
        </p:spPr>
        <p:txBody>
          <a:bodyPr/>
          <a:lstStyle/>
          <a:p>
            <a:pPr eaLnBrk="1" hangingPunct="1"/>
            <a:r>
              <a:rPr lang="en-US">
                <a:latin typeface="Corbel" charset="0"/>
                <a:ea typeface="MS PGothic" charset="0"/>
              </a:rPr>
              <a:t>One-tailed test</a:t>
            </a:r>
          </a:p>
          <a:p>
            <a:pPr lvl="1" eaLnBrk="1" hangingPunct="1"/>
            <a:r>
              <a:rPr lang="en-US" b="1">
                <a:latin typeface="Corbel" charset="0"/>
                <a:ea typeface="MS PGothic" charset="0"/>
              </a:rPr>
              <a:t>Directional</a:t>
            </a:r>
            <a:r>
              <a:rPr lang="en-US">
                <a:latin typeface="Corbel" charset="0"/>
                <a:ea typeface="MS PGothic" charset="0"/>
              </a:rPr>
              <a:t> Hypothesis</a:t>
            </a:r>
          </a:p>
          <a:p>
            <a:pPr lvl="1" eaLnBrk="1" hangingPunct="1"/>
            <a:r>
              <a:rPr lang="en-US">
                <a:latin typeface="Corbel" charset="0"/>
                <a:ea typeface="MS PGothic" charset="0"/>
              </a:rPr>
              <a:t>Probability at one end of the curve</a:t>
            </a:r>
          </a:p>
          <a:p>
            <a:pPr eaLnBrk="1" hangingPunct="1"/>
            <a:endParaRPr lang="en-US">
              <a:latin typeface="Corbel" charset="0"/>
              <a:ea typeface="MS PGothic" charset="0"/>
            </a:endParaRPr>
          </a:p>
          <a:p>
            <a:pPr eaLnBrk="1" hangingPunct="1"/>
            <a:r>
              <a:rPr lang="en-US">
                <a:latin typeface="Corbel" charset="0"/>
                <a:ea typeface="MS PGothic" charset="0"/>
              </a:rPr>
              <a:t>Two-tailed test</a:t>
            </a:r>
          </a:p>
          <a:p>
            <a:pPr lvl="1" eaLnBrk="1" hangingPunct="1"/>
            <a:r>
              <a:rPr lang="en-US" b="1">
                <a:latin typeface="Corbel" charset="0"/>
                <a:ea typeface="MS PGothic" charset="0"/>
              </a:rPr>
              <a:t>Non-directional</a:t>
            </a:r>
            <a:r>
              <a:rPr lang="en-US">
                <a:latin typeface="Corbel" charset="0"/>
                <a:ea typeface="MS PGothic" charset="0"/>
              </a:rPr>
              <a:t> Hypothesis</a:t>
            </a:r>
          </a:p>
          <a:p>
            <a:pPr lvl="1" eaLnBrk="1" hangingPunct="1"/>
            <a:r>
              <a:rPr lang="en-US">
                <a:latin typeface="Corbel" charset="0"/>
                <a:ea typeface="MS PGothic" charset="0"/>
              </a:rPr>
              <a:t>Probability is both ends of the curve</a:t>
            </a:r>
          </a:p>
          <a:p>
            <a:pPr eaLnBrk="1" hangingPunct="1"/>
            <a:endParaRPr lang="en-US">
              <a:latin typeface="Corbel" charset="0"/>
              <a:ea typeface="MS PGothic" charset="0"/>
            </a:endParaRPr>
          </a:p>
        </p:txBody>
      </p:sp>
      <p:pic>
        <p:nvPicPr>
          <p:cNvPr id="27652" name="Picture 6" descr="1 2-tailed 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185988"/>
            <a:ext cx="273367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Logic of Hypothesis Testing: One-tailed tests</a:t>
            </a: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527175"/>
            <a:ext cx="4803775" cy="2968625"/>
          </a:xfrm>
        </p:spPr>
        <p:txBody>
          <a:bodyPr/>
          <a:lstStyle/>
          <a:p>
            <a:pPr eaLnBrk="1" hangingPunct="1"/>
            <a:r>
              <a:rPr lang="en-US">
                <a:latin typeface="Corbel" charset="0"/>
                <a:ea typeface="MS PGothic" charset="0"/>
              </a:rPr>
              <a:t>Null Hypothesis:</a:t>
            </a:r>
          </a:p>
          <a:p>
            <a:pPr lvl="1" eaLnBrk="1" hangingPunct="1"/>
            <a:r>
              <a:rPr lang="en-US" i="1">
                <a:latin typeface="Corbel" charset="0"/>
                <a:ea typeface="MS PGothic" charset="0"/>
              </a:rPr>
              <a:t>H</a:t>
            </a:r>
            <a:r>
              <a:rPr lang="en-US" i="1" baseline="-25000">
                <a:latin typeface="Corbel" charset="0"/>
                <a:ea typeface="MS PGothic" charset="0"/>
              </a:rPr>
              <a:t>0</a:t>
            </a:r>
            <a:r>
              <a:rPr lang="en-US" i="1">
                <a:latin typeface="Corbel" charset="0"/>
                <a:ea typeface="MS PGothic" charset="0"/>
              </a:rPr>
              <a:t>: </a:t>
            </a:r>
            <a:r>
              <a:rPr lang="el-GR" i="1">
                <a:latin typeface="Corbel" charset="0"/>
                <a:ea typeface="MS PGothic" charset="0"/>
              </a:rPr>
              <a:t>μ</a:t>
            </a:r>
            <a:r>
              <a:rPr lang="en-US" i="1" baseline="-25000">
                <a:latin typeface="Corbel" charset="0"/>
                <a:ea typeface="MS PGothic" charset="0"/>
              </a:rPr>
              <a:t>1</a:t>
            </a:r>
            <a:r>
              <a:rPr lang="en-US" i="1">
                <a:latin typeface="Corbel" charset="0"/>
                <a:ea typeface="MS PGothic" charset="0"/>
              </a:rPr>
              <a:t> = </a:t>
            </a:r>
            <a:r>
              <a:rPr lang="el-GR" i="1">
                <a:latin typeface="Corbel" charset="0"/>
                <a:ea typeface="MS PGothic" charset="0"/>
              </a:rPr>
              <a:t>μ</a:t>
            </a:r>
            <a:r>
              <a:rPr lang="en-US" i="1" baseline="-25000">
                <a:latin typeface="Corbel" charset="0"/>
                <a:ea typeface="MS PGothic" charset="0"/>
              </a:rPr>
              <a:t>2</a:t>
            </a:r>
          </a:p>
          <a:p>
            <a:pPr lvl="2" eaLnBrk="1" hangingPunct="1"/>
            <a:r>
              <a:rPr lang="el-GR" i="1">
                <a:latin typeface="Corbel" charset="0"/>
                <a:ea typeface="MS PGothic" charset="0"/>
              </a:rPr>
              <a:t>μ</a:t>
            </a:r>
            <a:r>
              <a:rPr lang="en-US" i="1" baseline="-25000">
                <a:latin typeface="Corbel" charset="0"/>
                <a:ea typeface="MS PGothic" charset="0"/>
              </a:rPr>
              <a:t>1</a:t>
            </a:r>
            <a:r>
              <a:rPr lang="en-US" i="1">
                <a:latin typeface="Corbel" charset="0"/>
                <a:ea typeface="MS PGothic" charset="0"/>
              </a:rPr>
              <a:t> and </a:t>
            </a:r>
            <a:r>
              <a:rPr lang="el-GR" i="1">
                <a:latin typeface="Corbel" charset="0"/>
                <a:ea typeface="MS PGothic" charset="0"/>
              </a:rPr>
              <a:t>μ</a:t>
            </a:r>
            <a:r>
              <a:rPr lang="en-US" i="1" baseline="-25000">
                <a:latin typeface="Corbel" charset="0"/>
                <a:ea typeface="MS PGothic" charset="0"/>
              </a:rPr>
              <a:t>2</a:t>
            </a:r>
            <a:r>
              <a:rPr lang="en-US" i="1">
                <a:latin typeface="Corbel" charset="0"/>
                <a:ea typeface="MS PGothic" charset="0"/>
              </a:rPr>
              <a:t> are the two population means</a:t>
            </a:r>
            <a:endParaRPr lang="en-US">
              <a:latin typeface="Corbel" charset="0"/>
              <a:ea typeface="MS PGothic" charset="0"/>
            </a:endParaRPr>
          </a:p>
          <a:p>
            <a:pPr lvl="1" eaLnBrk="1" hangingPunct="1">
              <a:buFont typeface="Wingdings" charset="0"/>
              <a:buNone/>
            </a:pPr>
            <a:endParaRPr lang="en-US" i="1" baseline="-25000">
              <a:latin typeface="Corbel" charset="0"/>
              <a:ea typeface="MS PGothic" charset="0"/>
            </a:endParaRPr>
          </a:p>
          <a:p>
            <a:pPr lvl="1" eaLnBrk="1" hangingPunct="1"/>
            <a:endParaRPr lang="en-US">
              <a:latin typeface="Corbel" charset="0"/>
              <a:ea typeface="MS PGothic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91200" y="1600200"/>
            <a:ext cx="2746375" cy="4572000"/>
          </a:xfrm>
          <a:prstGeom prst="rect">
            <a:avLst/>
          </a:prstGeom>
          <a:noFill/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73050" indent="-273050">
              <a:defRPr sz="3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547688">
              <a:defRPr sz="28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700"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700">
                <a:cs typeface="Arial" charset="0"/>
              </a:rPr>
              <a:t>Alternative Hypotheses:</a:t>
            </a:r>
          </a:p>
          <a:p>
            <a:pPr lvl="1" indent="-2730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"/>
            </a:pPr>
            <a:r>
              <a:rPr lang="en-US" sz="2200" i="1">
                <a:solidFill>
                  <a:schemeClr val="tx2"/>
                </a:solidFill>
                <a:ea typeface="Arial" charset="0"/>
                <a:cs typeface="Arial" charset="0"/>
              </a:rPr>
              <a:t>H</a:t>
            </a:r>
            <a:r>
              <a:rPr lang="en-US" sz="2200" i="1" baseline="-25000">
                <a:solidFill>
                  <a:schemeClr val="tx2"/>
                </a:solidFill>
                <a:ea typeface="Arial" charset="0"/>
                <a:cs typeface="Arial" charset="0"/>
              </a:rPr>
              <a:t>1</a:t>
            </a:r>
            <a:r>
              <a:rPr lang="en-US" sz="2200" i="1">
                <a:solidFill>
                  <a:schemeClr val="tx2"/>
                </a:solidFill>
                <a:ea typeface="Arial" charset="0"/>
                <a:cs typeface="Arial" charset="0"/>
              </a:rPr>
              <a:t>: </a:t>
            </a:r>
            <a:r>
              <a:rPr lang="el-GR" sz="2200" i="1">
                <a:solidFill>
                  <a:schemeClr val="tx2"/>
                </a:solidFill>
                <a:ea typeface="Arial" charset="0"/>
                <a:cs typeface="Arial" charset="0"/>
              </a:rPr>
              <a:t>μ</a:t>
            </a:r>
            <a:r>
              <a:rPr lang="en-US" sz="2200" i="1" baseline="-25000">
                <a:solidFill>
                  <a:schemeClr val="tx2"/>
                </a:solidFill>
                <a:ea typeface="Arial" charset="0"/>
                <a:cs typeface="Arial" charset="0"/>
              </a:rPr>
              <a:t>1</a:t>
            </a:r>
            <a:r>
              <a:rPr lang="en-US" sz="2200" i="1">
                <a:solidFill>
                  <a:schemeClr val="tx2"/>
                </a:solidFill>
                <a:ea typeface="Arial" charset="0"/>
                <a:cs typeface="Arial" charset="0"/>
              </a:rPr>
              <a:t> &lt; </a:t>
            </a:r>
            <a:r>
              <a:rPr lang="el-GR" sz="2200" i="1">
                <a:solidFill>
                  <a:schemeClr val="tx2"/>
                </a:solidFill>
                <a:ea typeface="Arial" charset="0"/>
                <a:cs typeface="Arial" charset="0"/>
              </a:rPr>
              <a:t>μ</a:t>
            </a:r>
            <a:r>
              <a:rPr lang="en-US" sz="2200" i="1" baseline="-25000">
                <a:solidFill>
                  <a:schemeClr val="tx2"/>
                </a:solidFill>
                <a:ea typeface="Arial" charset="0"/>
                <a:cs typeface="Arial" charset="0"/>
              </a:rPr>
              <a:t>2</a:t>
            </a:r>
            <a:r>
              <a:rPr lang="en-US" sz="2200" i="1">
                <a:solidFill>
                  <a:schemeClr val="tx2"/>
                </a:solidFill>
                <a:ea typeface="Arial" charset="0"/>
                <a:cs typeface="Arial" charset="0"/>
              </a:rPr>
              <a:t> </a:t>
            </a:r>
          </a:p>
          <a:p>
            <a:pPr lvl="1" indent="-2730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"/>
            </a:pPr>
            <a:r>
              <a:rPr lang="en-US" sz="2200" i="1">
                <a:solidFill>
                  <a:schemeClr val="tx2"/>
                </a:solidFill>
                <a:ea typeface="Arial" charset="0"/>
                <a:cs typeface="Arial" charset="0"/>
              </a:rPr>
              <a:t>H</a:t>
            </a:r>
            <a:r>
              <a:rPr lang="en-US" sz="2200" i="1" baseline="-25000">
                <a:solidFill>
                  <a:schemeClr val="tx2"/>
                </a:solidFill>
                <a:ea typeface="Arial" charset="0"/>
                <a:cs typeface="Arial" charset="0"/>
              </a:rPr>
              <a:t>1</a:t>
            </a:r>
            <a:r>
              <a:rPr lang="en-US" sz="2200" i="1">
                <a:solidFill>
                  <a:schemeClr val="tx2"/>
                </a:solidFill>
                <a:ea typeface="Arial" charset="0"/>
                <a:cs typeface="Arial" charset="0"/>
              </a:rPr>
              <a:t>: </a:t>
            </a:r>
            <a:r>
              <a:rPr lang="el-GR" sz="2200" i="1">
                <a:solidFill>
                  <a:schemeClr val="tx2"/>
                </a:solidFill>
                <a:ea typeface="Arial" charset="0"/>
                <a:cs typeface="Arial" charset="0"/>
              </a:rPr>
              <a:t>μ</a:t>
            </a:r>
            <a:r>
              <a:rPr lang="en-US" sz="2200" i="1" baseline="-25000">
                <a:solidFill>
                  <a:schemeClr val="tx2"/>
                </a:solidFill>
                <a:ea typeface="Arial" charset="0"/>
                <a:cs typeface="Arial" charset="0"/>
              </a:rPr>
              <a:t>1</a:t>
            </a:r>
            <a:r>
              <a:rPr lang="en-US" sz="2200" i="1">
                <a:solidFill>
                  <a:schemeClr val="tx2"/>
                </a:solidFill>
                <a:ea typeface="Arial" charset="0"/>
                <a:cs typeface="Arial" charset="0"/>
              </a:rPr>
              <a:t> &gt; </a:t>
            </a:r>
            <a:r>
              <a:rPr lang="el-GR" sz="2200" i="1">
                <a:solidFill>
                  <a:schemeClr val="tx2"/>
                </a:solidFill>
                <a:ea typeface="Arial" charset="0"/>
                <a:cs typeface="Arial" charset="0"/>
              </a:rPr>
              <a:t>μ</a:t>
            </a:r>
            <a:r>
              <a:rPr lang="en-US" sz="2200" i="1" baseline="-25000">
                <a:solidFill>
                  <a:schemeClr val="tx2"/>
                </a:solidFill>
                <a:ea typeface="Arial" charset="0"/>
                <a:cs typeface="Arial" charset="0"/>
              </a:rPr>
              <a:t>2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700">
              <a:cs typeface="Arial" charset="0"/>
            </a:endParaRPr>
          </a:p>
        </p:txBody>
      </p:sp>
      <p:pic>
        <p:nvPicPr>
          <p:cNvPr id="28677" name="Picture 2" descr="http://www.ats.ucla.edu/stat/mult_pkg/faq/pvalue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59288"/>
            <a:ext cx="3276600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Logic of Hypothesis Testing: two-tailed test</a:t>
            </a: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527175"/>
            <a:ext cx="4803775" cy="2892425"/>
          </a:xfrm>
        </p:spPr>
        <p:txBody>
          <a:bodyPr/>
          <a:lstStyle/>
          <a:p>
            <a:pPr eaLnBrk="1" hangingPunct="1"/>
            <a:r>
              <a:rPr lang="en-US">
                <a:latin typeface="Corbel" charset="0"/>
                <a:ea typeface="MS PGothic" charset="0"/>
              </a:rPr>
              <a:t>Null Hypothesis:</a:t>
            </a:r>
          </a:p>
          <a:p>
            <a:pPr lvl="1" eaLnBrk="1" hangingPunct="1"/>
            <a:r>
              <a:rPr lang="en-US" i="1">
                <a:latin typeface="Corbel" charset="0"/>
                <a:ea typeface="MS PGothic" charset="0"/>
              </a:rPr>
              <a:t>H</a:t>
            </a:r>
            <a:r>
              <a:rPr lang="en-US" i="1" baseline="-25000">
                <a:latin typeface="Corbel" charset="0"/>
                <a:ea typeface="MS PGothic" charset="0"/>
              </a:rPr>
              <a:t>0</a:t>
            </a:r>
            <a:r>
              <a:rPr lang="en-US" i="1">
                <a:latin typeface="Corbel" charset="0"/>
                <a:ea typeface="MS PGothic" charset="0"/>
              </a:rPr>
              <a:t>: </a:t>
            </a:r>
            <a:r>
              <a:rPr lang="el-GR" i="1">
                <a:latin typeface="Corbel" charset="0"/>
                <a:ea typeface="MS PGothic" charset="0"/>
              </a:rPr>
              <a:t>μ</a:t>
            </a:r>
            <a:r>
              <a:rPr lang="en-US" i="1" baseline="-25000">
                <a:latin typeface="Corbel" charset="0"/>
                <a:ea typeface="MS PGothic" charset="0"/>
              </a:rPr>
              <a:t>1</a:t>
            </a:r>
            <a:r>
              <a:rPr lang="en-US" i="1">
                <a:latin typeface="Corbel" charset="0"/>
                <a:ea typeface="MS PGothic" charset="0"/>
              </a:rPr>
              <a:t> = </a:t>
            </a:r>
            <a:r>
              <a:rPr lang="el-GR" i="1">
                <a:latin typeface="Corbel" charset="0"/>
                <a:ea typeface="MS PGothic" charset="0"/>
              </a:rPr>
              <a:t>μ</a:t>
            </a:r>
            <a:r>
              <a:rPr lang="en-US" i="1" baseline="-25000">
                <a:latin typeface="Corbel" charset="0"/>
                <a:ea typeface="MS PGothic" charset="0"/>
              </a:rPr>
              <a:t>2</a:t>
            </a:r>
          </a:p>
          <a:p>
            <a:pPr lvl="2" eaLnBrk="1" hangingPunct="1"/>
            <a:r>
              <a:rPr lang="el-GR" i="1">
                <a:latin typeface="Corbel" charset="0"/>
                <a:ea typeface="MS PGothic" charset="0"/>
              </a:rPr>
              <a:t>μ</a:t>
            </a:r>
            <a:r>
              <a:rPr lang="en-US" i="1" baseline="-25000">
                <a:latin typeface="Corbel" charset="0"/>
                <a:ea typeface="MS PGothic" charset="0"/>
              </a:rPr>
              <a:t>1</a:t>
            </a:r>
            <a:r>
              <a:rPr lang="en-US" i="1">
                <a:latin typeface="Corbel" charset="0"/>
                <a:ea typeface="MS PGothic" charset="0"/>
              </a:rPr>
              <a:t> and </a:t>
            </a:r>
            <a:r>
              <a:rPr lang="el-GR" i="1">
                <a:latin typeface="Corbel" charset="0"/>
                <a:ea typeface="MS PGothic" charset="0"/>
              </a:rPr>
              <a:t>μ</a:t>
            </a:r>
            <a:r>
              <a:rPr lang="en-US" i="1" baseline="-25000">
                <a:latin typeface="Corbel" charset="0"/>
                <a:ea typeface="MS PGothic" charset="0"/>
              </a:rPr>
              <a:t>2</a:t>
            </a:r>
            <a:r>
              <a:rPr lang="en-US" i="1">
                <a:latin typeface="Corbel" charset="0"/>
                <a:ea typeface="MS PGothic" charset="0"/>
              </a:rPr>
              <a:t> are the two population means</a:t>
            </a:r>
            <a:endParaRPr lang="en-US">
              <a:latin typeface="Corbel" charset="0"/>
              <a:ea typeface="MS PGothic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91200" y="1600200"/>
            <a:ext cx="2746375" cy="4572000"/>
          </a:xfrm>
          <a:prstGeom prst="rect">
            <a:avLst/>
          </a:prstGeom>
          <a:noFill/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73050" indent="-273050">
              <a:defRPr sz="3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547688">
              <a:defRPr sz="28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700"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700">
                <a:cs typeface="Arial" charset="0"/>
              </a:rPr>
              <a:t>Alternative Hypothesis:</a:t>
            </a:r>
          </a:p>
          <a:p>
            <a:pPr lvl="1" indent="-2730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"/>
            </a:pPr>
            <a:r>
              <a:rPr lang="en-US" sz="2200" i="1">
                <a:solidFill>
                  <a:schemeClr val="tx2"/>
                </a:solidFill>
                <a:ea typeface="Arial" charset="0"/>
                <a:cs typeface="Arial" charset="0"/>
              </a:rPr>
              <a:t>H</a:t>
            </a:r>
            <a:r>
              <a:rPr lang="en-US" sz="2200" i="1" baseline="-25000">
                <a:solidFill>
                  <a:schemeClr val="tx2"/>
                </a:solidFill>
                <a:ea typeface="Arial" charset="0"/>
                <a:cs typeface="Arial" charset="0"/>
              </a:rPr>
              <a:t>1</a:t>
            </a:r>
            <a:r>
              <a:rPr lang="en-US" sz="2200" i="1">
                <a:solidFill>
                  <a:schemeClr val="tx2"/>
                </a:solidFill>
                <a:ea typeface="Arial" charset="0"/>
                <a:cs typeface="Arial" charset="0"/>
              </a:rPr>
              <a:t>: </a:t>
            </a:r>
            <a:r>
              <a:rPr lang="el-GR" sz="2200" i="1">
                <a:solidFill>
                  <a:schemeClr val="tx2"/>
                </a:solidFill>
                <a:ea typeface="Arial" charset="0"/>
                <a:cs typeface="Arial" charset="0"/>
              </a:rPr>
              <a:t>μ</a:t>
            </a:r>
            <a:r>
              <a:rPr lang="en-US" sz="2200" i="1" baseline="-25000">
                <a:solidFill>
                  <a:schemeClr val="tx2"/>
                </a:solidFill>
                <a:ea typeface="Arial" charset="0"/>
                <a:cs typeface="Arial" charset="0"/>
              </a:rPr>
              <a:t>1</a:t>
            </a:r>
            <a:r>
              <a:rPr lang="en-US" sz="2200" i="1">
                <a:solidFill>
                  <a:schemeClr val="tx2"/>
                </a:solidFill>
                <a:ea typeface="Arial" charset="0"/>
                <a:cs typeface="Arial" charset="0"/>
              </a:rPr>
              <a:t> ≠ </a:t>
            </a:r>
            <a:r>
              <a:rPr lang="el-GR" sz="2200" i="1">
                <a:solidFill>
                  <a:schemeClr val="tx2"/>
                </a:solidFill>
                <a:ea typeface="Arial" charset="0"/>
                <a:cs typeface="Arial" charset="0"/>
              </a:rPr>
              <a:t>μ</a:t>
            </a:r>
            <a:r>
              <a:rPr lang="en-US" sz="2200" i="1" baseline="-25000">
                <a:solidFill>
                  <a:schemeClr val="tx2"/>
                </a:solidFill>
                <a:ea typeface="Arial" charset="0"/>
                <a:cs typeface="Arial" charset="0"/>
              </a:rPr>
              <a:t>2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700">
              <a:cs typeface="Arial" charset="0"/>
            </a:endParaRPr>
          </a:p>
        </p:txBody>
      </p:sp>
      <p:pic>
        <p:nvPicPr>
          <p:cNvPr id="30725" name="Picture 7" descr="http://www.ats.ucla.edu/stat/mult_pkg/faq/pvalu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43400"/>
            <a:ext cx="3124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Example 1</a:t>
            </a: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458200" cy="4625975"/>
          </a:xfrm>
        </p:spPr>
        <p:txBody>
          <a:bodyPr/>
          <a:lstStyle/>
          <a:p>
            <a:pPr eaLnBrk="1" hangingPunct="1"/>
            <a:r>
              <a:rPr lang="en-US" dirty="0">
                <a:latin typeface="Corbel" charset="0"/>
                <a:ea typeface="MS PGothic" charset="0"/>
              </a:rPr>
              <a:t>Do Berkeley </a:t>
            </a:r>
            <a:r>
              <a:rPr lang="en-US" dirty="0" smtClean="0">
                <a:latin typeface="Corbel" charset="0"/>
                <a:ea typeface="MS PGothic" charset="0"/>
              </a:rPr>
              <a:t>Information </a:t>
            </a:r>
            <a:r>
              <a:rPr lang="en-US" dirty="0">
                <a:latin typeface="Corbel" charset="0"/>
                <a:ea typeface="MS PGothic" charset="0"/>
              </a:rPr>
              <a:t>students read either more or less than the national average of 6 hours a week?</a:t>
            </a: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i="1" dirty="0">
              <a:latin typeface="Corbel" charset="0"/>
              <a:ea typeface="MS PGothic" charset="0"/>
            </a:endParaRP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i="1" dirty="0">
              <a:latin typeface="Corbel" charset="0"/>
              <a:ea typeface="MS PGothic" charset="0"/>
            </a:endParaRP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charset="0"/>
              <a:buChar char=""/>
            </a:pPr>
            <a:r>
              <a:rPr lang="en-US" i="1" dirty="0">
                <a:latin typeface="Corbel" charset="0"/>
                <a:ea typeface="MS PGothic" charset="0"/>
              </a:rPr>
              <a:t>H</a:t>
            </a:r>
            <a:r>
              <a:rPr lang="en-US" i="1" baseline="-25000" dirty="0">
                <a:latin typeface="Corbel" charset="0"/>
                <a:ea typeface="MS PGothic" charset="0"/>
              </a:rPr>
              <a:t>0</a:t>
            </a:r>
            <a:r>
              <a:rPr lang="en-US" i="1" dirty="0">
                <a:latin typeface="Corbel" charset="0"/>
                <a:ea typeface="MS PGothic" charset="0"/>
              </a:rPr>
              <a:t>: </a:t>
            </a:r>
            <a:r>
              <a:rPr lang="el-GR" i="1" dirty="0">
                <a:latin typeface="Corbel" charset="0"/>
                <a:ea typeface="MS PGothic" charset="0"/>
              </a:rPr>
              <a:t>μ</a:t>
            </a:r>
            <a:r>
              <a:rPr lang="en-US" i="1" dirty="0">
                <a:latin typeface="Corbel" charset="0"/>
                <a:ea typeface="MS PGothic" charset="0"/>
              </a:rPr>
              <a:t> = 6	</a:t>
            </a:r>
            <a:r>
              <a:rPr lang="en-US" sz="1400" i="1" dirty="0">
                <a:latin typeface="Corbel" charset="0"/>
                <a:ea typeface="MS PGothic" charset="0"/>
              </a:rPr>
              <a:t>The mean for Berkeley students is equal to 6</a:t>
            </a:r>
            <a:endParaRPr lang="en-US" sz="1400" i="1" baseline="-25000" dirty="0">
              <a:latin typeface="Corbel" charset="0"/>
              <a:ea typeface="MS PGothic" charset="0"/>
            </a:endParaRP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charset="0"/>
              <a:buChar char=""/>
            </a:pPr>
            <a:r>
              <a:rPr lang="en-US" i="1" dirty="0">
                <a:solidFill>
                  <a:schemeClr val="tx2"/>
                </a:solidFill>
                <a:latin typeface="Corbel" charset="0"/>
                <a:ea typeface="MS PGothic" charset="0"/>
              </a:rPr>
              <a:t>H</a:t>
            </a:r>
            <a:r>
              <a:rPr lang="en-US" i="1" baseline="-25000" dirty="0">
                <a:solidFill>
                  <a:schemeClr val="tx2"/>
                </a:solidFill>
                <a:latin typeface="Corbel" charset="0"/>
                <a:ea typeface="MS PGothic" charset="0"/>
              </a:rPr>
              <a:t>1</a:t>
            </a:r>
            <a:r>
              <a:rPr lang="en-US" i="1" dirty="0">
                <a:solidFill>
                  <a:schemeClr val="tx2"/>
                </a:solidFill>
                <a:latin typeface="Corbel" charset="0"/>
                <a:ea typeface="MS PGothic" charset="0"/>
              </a:rPr>
              <a:t>: </a:t>
            </a:r>
            <a:r>
              <a:rPr lang="el-GR" i="1" dirty="0">
                <a:solidFill>
                  <a:schemeClr val="tx2"/>
                </a:solidFill>
                <a:latin typeface="Corbel" charset="0"/>
                <a:ea typeface="MS PGothic" charset="0"/>
              </a:rPr>
              <a:t>μ</a:t>
            </a:r>
            <a:r>
              <a:rPr lang="en-US" i="1" dirty="0">
                <a:solidFill>
                  <a:schemeClr val="tx2"/>
                </a:solidFill>
                <a:latin typeface="Corbel" charset="0"/>
                <a:ea typeface="MS PGothic" charset="0"/>
              </a:rPr>
              <a:t> ≠ 6   </a:t>
            </a:r>
            <a:r>
              <a:rPr lang="en-US" sz="1600" i="1" dirty="0">
                <a:solidFill>
                  <a:schemeClr val="tx2"/>
                </a:solidFill>
                <a:latin typeface="Corbel" charset="0"/>
                <a:ea typeface="MS PGothic" charset="0"/>
              </a:rPr>
              <a:t>The mean for Berkeley students is not equal to 6</a:t>
            </a:r>
            <a:endParaRPr lang="en-US" sz="1600" i="1" baseline="-25000" dirty="0">
              <a:solidFill>
                <a:schemeClr val="tx2"/>
              </a:solidFill>
              <a:latin typeface="Corbel" charset="0"/>
              <a:ea typeface="MS PGothic" charset="0"/>
            </a:endParaRPr>
          </a:p>
          <a:p>
            <a:pPr eaLnBrk="1" hangingPunct="1"/>
            <a:endParaRPr lang="en-US" dirty="0">
              <a:latin typeface="Corbel" charset="0"/>
              <a:ea typeface="MS PGothic" charset="0"/>
            </a:endParaRPr>
          </a:p>
          <a:p>
            <a:pPr eaLnBrk="1" hangingPunct="1"/>
            <a:endParaRPr lang="en-US" dirty="0">
              <a:latin typeface="Corbel" charset="0"/>
              <a:ea typeface="MS PGothic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Example 2</a:t>
            </a: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458200" cy="4625975"/>
          </a:xfrm>
        </p:spPr>
        <p:txBody>
          <a:bodyPr/>
          <a:lstStyle/>
          <a:p>
            <a:pPr eaLnBrk="1" hangingPunct="1"/>
            <a:r>
              <a:rPr lang="en-US" dirty="0">
                <a:latin typeface="Corbel" charset="0"/>
                <a:ea typeface="MS PGothic" charset="0"/>
              </a:rPr>
              <a:t>Do Berkeley </a:t>
            </a:r>
            <a:r>
              <a:rPr lang="en-US" dirty="0" smtClean="0">
                <a:latin typeface="Corbel" charset="0"/>
                <a:ea typeface="MS PGothic" charset="0"/>
              </a:rPr>
              <a:t>Information students </a:t>
            </a:r>
            <a:r>
              <a:rPr lang="en-US" dirty="0">
                <a:latin typeface="Corbel" charset="0"/>
                <a:ea typeface="MS PGothic" charset="0"/>
              </a:rPr>
              <a:t>read more than the national average of  6 hours a week?</a:t>
            </a: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i="1" dirty="0">
              <a:latin typeface="Corbel" charset="0"/>
              <a:ea typeface="MS PGothic" charset="0"/>
            </a:endParaRP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charset="0"/>
              <a:buChar char=""/>
            </a:pPr>
            <a:r>
              <a:rPr lang="en-US" i="1" dirty="0">
                <a:latin typeface="Corbel" charset="0"/>
                <a:ea typeface="MS PGothic" charset="0"/>
              </a:rPr>
              <a:t>H</a:t>
            </a:r>
            <a:r>
              <a:rPr lang="en-US" i="1" baseline="-25000" dirty="0">
                <a:latin typeface="Corbel" charset="0"/>
                <a:ea typeface="MS PGothic" charset="0"/>
              </a:rPr>
              <a:t>0</a:t>
            </a:r>
            <a:r>
              <a:rPr lang="en-US" i="1" dirty="0">
                <a:latin typeface="Corbel" charset="0"/>
                <a:ea typeface="MS PGothic" charset="0"/>
              </a:rPr>
              <a:t>: </a:t>
            </a:r>
            <a:r>
              <a:rPr lang="el-GR" i="1" dirty="0">
                <a:latin typeface="Corbel" charset="0"/>
                <a:ea typeface="MS PGothic" charset="0"/>
              </a:rPr>
              <a:t>μ</a:t>
            </a:r>
            <a:r>
              <a:rPr lang="en-US" i="1" dirty="0">
                <a:latin typeface="Corbel" charset="0"/>
                <a:ea typeface="MS PGothic" charset="0"/>
              </a:rPr>
              <a:t> = 6	</a:t>
            </a:r>
            <a:r>
              <a:rPr lang="en-US" sz="1400" i="1" dirty="0">
                <a:latin typeface="Corbel" charset="0"/>
                <a:ea typeface="MS PGothic" charset="0"/>
              </a:rPr>
              <a:t>There is no difference between Berkeley students and other students</a:t>
            </a:r>
            <a:endParaRPr lang="en-US" sz="1400" i="1" baseline="-25000" dirty="0">
              <a:latin typeface="Corbel" charset="0"/>
              <a:ea typeface="MS PGothic" charset="0"/>
            </a:endParaRPr>
          </a:p>
          <a:p>
            <a:pPr marL="438150" lvl="1" indent="-319088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charset="0"/>
              <a:buChar char=""/>
            </a:pPr>
            <a:r>
              <a:rPr lang="en-US" i="1" dirty="0">
                <a:solidFill>
                  <a:schemeClr val="tx2"/>
                </a:solidFill>
                <a:latin typeface="Corbel" charset="0"/>
                <a:ea typeface="MS PGothic" charset="0"/>
              </a:rPr>
              <a:t>H</a:t>
            </a:r>
            <a:r>
              <a:rPr lang="en-US" i="1" baseline="-25000" dirty="0">
                <a:solidFill>
                  <a:schemeClr val="tx2"/>
                </a:solidFill>
                <a:latin typeface="Corbel" charset="0"/>
                <a:ea typeface="MS PGothic" charset="0"/>
              </a:rPr>
              <a:t>1</a:t>
            </a:r>
            <a:r>
              <a:rPr lang="en-US" i="1" dirty="0">
                <a:solidFill>
                  <a:schemeClr val="tx2"/>
                </a:solidFill>
                <a:latin typeface="Corbel" charset="0"/>
                <a:ea typeface="MS PGothic" charset="0"/>
              </a:rPr>
              <a:t>: </a:t>
            </a:r>
            <a:r>
              <a:rPr lang="el-GR" i="1" dirty="0">
                <a:solidFill>
                  <a:schemeClr val="tx2"/>
                </a:solidFill>
                <a:latin typeface="Corbel" charset="0"/>
                <a:ea typeface="MS PGothic" charset="0"/>
              </a:rPr>
              <a:t>μ</a:t>
            </a:r>
            <a:r>
              <a:rPr lang="en-US" i="1" dirty="0">
                <a:solidFill>
                  <a:schemeClr val="tx2"/>
                </a:solidFill>
                <a:latin typeface="Corbel" charset="0"/>
                <a:ea typeface="MS PGothic" charset="0"/>
              </a:rPr>
              <a:t> &gt; 6   </a:t>
            </a:r>
            <a:r>
              <a:rPr lang="en-US" sz="1600" i="1" dirty="0">
                <a:solidFill>
                  <a:schemeClr val="tx2"/>
                </a:solidFill>
                <a:latin typeface="Corbel" charset="0"/>
                <a:ea typeface="MS PGothic" charset="0"/>
              </a:rPr>
              <a:t>The mean for Berkeley students is higher than the mean for all students</a:t>
            </a:r>
            <a:endParaRPr lang="en-US" sz="1600" i="1" baseline="-25000" dirty="0">
              <a:solidFill>
                <a:schemeClr val="tx2"/>
              </a:solidFill>
              <a:latin typeface="Corbel" charset="0"/>
              <a:ea typeface="MS PGothic" charset="0"/>
            </a:endParaRPr>
          </a:p>
          <a:p>
            <a:pPr eaLnBrk="1" hangingPunct="1"/>
            <a:endParaRPr lang="en-US" dirty="0">
              <a:latin typeface="Corbel" charset="0"/>
              <a:ea typeface="MS PGothic" charset="0"/>
            </a:endParaRPr>
          </a:p>
          <a:p>
            <a:pPr eaLnBrk="1" hangingPunct="1"/>
            <a:endParaRPr lang="en-US" dirty="0">
              <a:latin typeface="Corbel" charset="0"/>
              <a:ea typeface="MS PGothic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Research Problems and Questions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1295400" y="3048000"/>
            <a:ext cx="66294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400"/>
              <a:t>Problem</a:t>
            </a:r>
          </a:p>
          <a:p>
            <a:r>
              <a:rPr lang="en-US" sz="2400"/>
              <a:t>	Justification</a:t>
            </a:r>
          </a:p>
          <a:p>
            <a:r>
              <a:rPr lang="en-US" sz="2400"/>
              <a:t>		Research Question</a:t>
            </a:r>
          </a:p>
          <a:p>
            <a:r>
              <a:rPr lang="en-US" sz="2400"/>
              <a:t>			Testable Hypothesis 1</a:t>
            </a:r>
          </a:p>
          <a:p>
            <a:r>
              <a:rPr lang="en-US" sz="2400"/>
              <a:t>			Testable Hypothesis 2</a:t>
            </a:r>
          </a:p>
          <a:p>
            <a:r>
              <a:rPr lang="en-US" sz="2400"/>
              <a:t>		Research Question</a:t>
            </a:r>
          </a:p>
          <a:p>
            <a:r>
              <a:rPr lang="en-US" sz="2400"/>
              <a:t>			Testable Hypothesis 1</a:t>
            </a:r>
          </a:p>
          <a:p>
            <a:r>
              <a:rPr lang="en-US" sz="2400"/>
              <a:t>			Testable Hypothesis 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Statistical Significance</a:t>
            </a:r>
            <a:endParaRPr lang="en-US" dirty="0"/>
          </a:p>
        </p:txBody>
      </p:sp>
      <p:pic>
        <p:nvPicPr>
          <p:cNvPr id="35843" name="Picture 6" descr="Boyfrie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2209800"/>
            <a:ext cx="89693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Box 5"/>
          <p:cNvSpPr txBox="1">
            <a:spLocks noChangeArrowheads="1"/>
          </p:cNvSpPr>
          <p:nvPr/>
        </p:nvSpPr>
        <p:spPr bwMode="auto">
          <a:xfrm>
            <a:off x="7239000" y="5029200"/>
            <a:ext cx="1371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800" b="1">
                <a:cs typeface="Arial" charset="0"/>
              </a:rPr>
              <a:t>http://xkcd.com/539/</a:t>
            </a:r>
            <a:endParaRPr lang="en-US" sz="80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-128"/>
                <a:cs typeface="+mj-cs"/>
              </a:rPr>
              <a:t>The meaning of p-value</a:t>
            </a:r>
            <a:endParaRPr lang="en-US" dirty="0">
              <a:ea typeface="ＭＳ Ｐゴシック" charset="-128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057400"/>
            <a:ext cx="7772400" cy="3416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ja-JP" altLang="en-US" sz="3600">
                <a:solidFill>
                  <a:srgbClr val="FFFFFF"/>
                </a:solidFill>
                <a:latin typeface="Corbel" charset="0"/>
                <a:cs typeface="Arial" charset="0"/>
              </a:rPr>
              <a:t>“</a:t>
            </a:r>
            <a:r>
              <a:rPr lang="en-US" altLang="ja-JP" sz="3600">
                <a:solidFill>
                  <a:srgbClr val="FFFFFF"/>
                </a:solidFill>
                <a:latin typeface="Corbel" charset="0"/>
                <a:cs typeface="Arial" charset="0"/>
              </a:rPr>
              <a:t>The </a:t>
            </a:r>
            <a:r>
              <a:rPr lang="en-US" altLang="ja-JP" sz="3600" i="1">
                <a:solidFill>
                  <a:srgbClr val="FFFFFF"/>
                </a:solidFill>
                <a:latin typeface="Corbel" charset="0"/>
                <a:cs typeface="Arial" charset="0"/>
              </a:rPr>
              <a:t>P</a:t>
            </a:r>
            <a:r>
              <a:rPr lang="en-US" altLang="ja-JP" sz="3600">
                <a:solidFill>
                  <a:srgbClr val="FFFFFF"/>
                </a:solidFill>
                <a:latin typeface="Corbel" charset="0"/>
                <a:cs typeface="Arial" charset="0"/>
              </a:rPr>
              <a:t>-value of a test is the chance of getting a big test statistic– assuming  the null hypothesis to be right. </a:t>
            </a:r>
            <a:r>
              <a:rPr lang="en-US" altLang="ja-JP" sz="3600" i="1" u="sng">
                <a:solidFill>
                  <a:srgbClr val="FFFFFF"/>
                </a:solidFill>
                <a:latin typeface="Corbel" charset="0"/>
                <a:cs typeface="Arial" charset="0"/>
              </a:rPr>
              <a:t>P</a:t>
            </a:r>
            <a:r>
              <a:rPr lang="en-US" altLang="ja-JP" sz="3600" u="sng">
                <a:solidFill>
                  <a:srgbClr val="FFFFFF"/>
                </a:solidFill>
                <a:latin typeface="Corbel" charset="0"/>
                <a:cs typeface="Arial" charset="0"/>
              </a:rPr>
              <a:t> is </a:t>
            </a:r>
            <a:r>
              <a:rPr lang="en-US" altLang="ja-JP" sz="3600" b="1" u="sng">
                <a:solidFill>
                  <a:srgbClr val="FFFFFF"/>
                </a:solidFill>
                <a:latin typeface="Corbel" charset="0"/>
                <a:cs typeface="Arial" charset="0"/>
              </a:rPr>
              <a:t>not </a:t>
            </a:r>
            <a:r>
              <a:rPr lang="en-US" altLang="ja-JP" sz="3600" u="sng">
                <a:solidFill>
                  <a:srgbClr val="FFFFFF"/>
                </a:solidFill>
                <a:latin typeface="Corbel" charset="0"/>
                <a:cs typeface="Arial" charset="0"/>
              </a:rPr>
              <a:t>the chance of the null hypothesis being right.</a:t>
            </a:r>
          </a:p>
          <a:p>
            <a:pPr eaLnBrk="1" hangingPunct="1"/>
            <a:r>
              <a:rPr lang="en-US" sz="3600">
                <a:solidFill>
                  <a:srgbClr val="FFFFFF"/>
                </a:solidFill>
                <a:latin typeface="Corbel" charset="0"/>
                <a:cs typeface="Arial" charset="0"/>
              </a:rPr>
              <a:t>	-</a:t>
            </a:r>
            <a:r>
              <a:rPr lang="en-US" sz="2400">
                <a:solidFill>
                  <a:srgbClr val="FFFFFF"/>
                </a:solidFill>
                <a:latin typeface="Corbel" charset="0"/>
                <a:cs typeface="Arial" charset="0"/>
              </a:rPr>
              <a:t>David Freedman (Statistics, 4</a:t>
            </a:r>
            <a:r>
              <a:rPr lang="en-US" sz="2400" baseline="30000">
                <a:solidFill>
                  <a:srgbClr val="FFFFFF"/>
                </a:solidFill>
                <a:latin typeface="Corbel" charset="0"/>
                <a:cs typeface="Arial" charset="0"/>
              </a:rPr>
              <a:t>th</a:t>
            </a:r>
            <a:r>
              <a:rPr lang="en-US" sz="2400">
                <a:solidFill>
                  <a:srgbClr val="FFFFFF"/>
                </a:solidFill>
                <a:latin typeface="Corbel" charset="0"/>
                <a:cs typeface="Arial" charset="0"/>
              </a:rPr>
              <a:t> Edition)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-128"/>
                <a:cs typeface="+mj-cs"/>
              </a:rPr>
              <a:t>The meaning of p-value</a:t>
            </a:r>
            <a:endParaRPr lang="en-US" dirty="0">
              <a:ea typeface="ＭＳ Ｐゴシック" charset="-128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362200"/>
            <a:ext cx="7467600" cy="28622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 Put differently: The p-value is the probability of obtaining a test statistic at least as extreme as the one that was actually observed, </a:t>
            </a:r>
            <a:r>
              <a:rPr lang="en-US" sz="3600" u="sng" dirty="0"/>
              <a:t>assuming that the null hypothesis is true</a:t>
            </a:r>
            <a:r>
              <a:rPr lang="en-US" sz="3600" dirty="0"/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“Cheating” in Hypothesis Testing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81000" y="1625600"/>
            <a:ext cx="5943600" cy="4625975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400" dirty="0" smtClean="0"/>
              <a:t>The entire point of hypothesis testing is that we want to evaluate an outcome given our hypothesis (our prediction).</a:t>
            </a:r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400" dirty="0" smtClean="0"/>
              <a:t>If we change our hypothesis in light of the data and results, it becomes increasingly likely that we will report irreproducible results. This is cheating in research.</a:t>
            </a: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sz="2400" dirty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400" dirty="0" smtClean="0"/>
              <a:t>Remember: the p-value does not tell you if something is right or not. It only tells you the chance of getting a big test statistic, assuming the null hypothesis is true.</a:t>
            </a:r>
          </a:p>
        </p:txBody>
      </p:sp>
      <p:pic>
        <p:nvPicPr>
          <p:cNvPr id="40964" name="Picture 6" descr="The myth of cheating at online po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3246438"/>
            <a:ext cx="2179638" cy="144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Common Evaluation of p-values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5975"/>
          </a:xfrm>
        </p:spPr>
        <p:txBody>
          <a:bodyPr/>
          <a:lstStyle/>
          <a:p>
            <a:r>
              <a:rPr lang="en-US" sz="2800">
                <a:latin typeface="Corbel" charset="0"/>
                <a:ea typeface="MS PGothic" charset="0"/>
              </a:rPr>
              <a:t>When </a:t>
            </a:r>
            <a:r>
              <a:rPr lang="en-US" sz="2800" i="1">
                <a:latin typeface="Corbel" charset="0"/>
                <a:ea typeface="MS PGothic" charset="0"/>
              </a:rPr>
              <a:t>p </a:t>
            </a:r>
            <a:r>
              <a:rPr lang="en-US" sz="2800" b="1">
                <a:latin typeface="Corbel" charset="0"/>
                <a:ea typeface="MS PGothic" charset="0"/>
              </a:rPr>
              <a:t>value</a:t>
            </a:r>
            <a:r>
              <a:rPr lang="en-US" sz="2800">
                <a:latin typeface="Corbel" charset="0"/>
                <a:ea typeface="MS PGothic" charset="0"/>
              </a:rPr>
              <a:t> &gt; .10 → the observed difference is </a:t>
            </a:r>
            <a:r>
              <a:rPr lang="ja-JP" altLang="en-US" sz="2800">
                <a:latin typeface="Corbel" charset="0"/>
                <a:ea typeface="MS PGothic" charset="0"/>
              </a:rPr>
              <a:t>“</a:t>
            </a:r>
            <a:r>
              <a:rPr lang="en-US" altLang="ja-JP" sz="2800">
                <a:latin typeface="Corbel" charset="0"/>
                <a:ea typeface="MS PGothic" charset="0"/>
              </a:rPr>
              <a:t>not significant</a:t>
            </a:r>
            <a:r>
              <a:rPr lang="ja-JP" altLang="en-US" sz="2800">
                <a:latin typeface="Corbel" charset="0"/>
                <a:ea typeface="MS PGothic" charset="0"/>
              </a:rPr>
              <a:t>”</a:t>
            </a:r>
            <a:r>
              <a:rPr lang="en-US" altLang="ja-JP" sz="2800">
                <a:latin typeface="Corbel" charset="0"/>
                <a:ea typeface="MS PGothic" charset="0"/>
              </a:rPr>
              <a:t> </a:t>
            </a:r>
          </a:p>
          <a:p>
            <a:pPr>
              <a:buFont typeface="Wingdings 2" charset="0"/>
              <a:buNone/>
            </a:pPr>
            <a:endParaRPr lang="en-US" sz="2800">
              <a:latin typeface="Corbel" charset="0"/>
              <a:ea typeface="MS PGothic" charset="0"/>
            </a:endParaRPr>
          </a:p>
          <a:p>
            <a:r>
              <a:rPr lang="en-US" sz="2800">
                <a:latin typeface="Corbel" charset="0"/>
                <a:ea typeface="MS PGothic" charset="0"/>
              </a:rPr>
              <a:t>When </a:t>
            </a:r>
            <a:r>
              <a:rPr lang="en-US" sz="2800" i="1">
                <a:latin typeface="Corbel" charset="0"/>
                <a:ea typeface="MS PGothic" charset="0"/>
              </a:rPr>
              <a:t>p </a:t>
            </a:r>
            <a:r>
              <a:rPr lang="en-US" sz="2800" b="1">
                <a:latin typeface="Corbel" charset="0"/>
                <a:ea typeface="MS PGothic" charset="0"/>
              </a:rPr>
              <a:t>value</a:t>
            </a:r>
            <a:r>
              <a:rPr lang="en-US" sz="2800">
                <a:latin typeface="Corbel" charset="0"/>
                <a:ea typeface="MS PGothic" charset="0"/>
              </a:rPr>
              <a:t> ≤ .10 → the observed difference is </a:t>
            </a:r>
            <a:r>
              <a:rPr lang="ja-JP" altLang="en-US" sz="2800">
                <a:latin typeface="Corbel" charset="0"/>
                <a:ea typeface="MS PGothic" charset="0"/>
              </a:rPr>
              <a:t>“</a:t>
            </a:r>
            <a:r>
              <a:rPr lang="en-US" altLang="ja-JP" sz="2800">
                <a:latin typeface="Corbel" charset="0"/>
                <a:ea typeface="MS PGothic" charset="0"/>
              </a:rPr>
              <a:t>marginally significant</a:t>
            </a:r>
            <a:r>
              <a:rPr lang="ja-JP" altLang="en-US" sz="2800">
                <a:latin typeface="Corbel" charset="0"/>
                <a:ea typeface="MS PGothic" charset="0"/>
              </a:rPr>
              <a:t>”</a:t>
            </a:r>
            <a:r>
              <a:rPr lang="en-US" altLang="ja-JP" sz="2800">
                <a:latin typeface="Corbel" charset="0"/>
                <a:ea typeface="MS PGothic" charset="0"/>
              </a:rPr>
              <a:t> or </a:t>
            </a:r>
            <a:r>
              <a:rPr lang="ja-JP" altLang="en-US" sz="2800">
                <a:latin typeface="Corbel" charset="0"/>
                <a:ea typeface="MS PGothic" charset="0"/>
              </a:rPr>
              <a:t>“</a:t>
            </a:r>
            <a:r>
              <a:rPr lang="en-US" altLang="ja-JP" sz="2800">
                <a:latin typeface="Corbel" charset="0"/>
                <a:ea typeface="MS PGothic" charset="0"/>
              </a:rPr>
              <a:t>borderline significant</a:t>
            </a:r>
            <a:r>
              <a:rPr lang="ja-JP" altLang="en-US" sz="2800">
                <a:latin typeface="Corbel" charset="0"/>
                <a:ea typeface="MS PGothic" charset="0"/>
              </a:rPr>
              <a:t>”</a:t>
            </a:r>
            <a:r>
              <a:rPr lang="en-US" altLang="ja-JP" sz="2800">
                <a:latin typeface="Corbel" charset="0"/>
                <a:ea typeface="MS PGothic" charset="0"/>
              </a:rPr>
              <a:t> </a:t>
            </a:r>
          </a:p>
          <a:p>
            <a:pPr>
              <a:buFont typeface="Wingdings 2" charset="0"/>
              <a:buNone/>
            </a:pPr>
            <a:endParaRPr lang="en-US" sz="2800">
              <a:latin typeface="Corbel" charset="0"/>
              <a:ea typeface="MS PGothic" charset="0"/>
            </a:endParaRPr>
          </a:p>
          <a:p>
            <a:r>
              <a:rPr lang="en-US" sz="2800">
                <a:latin typeface="Corbel" charset="0"/>
                <a:ea typeface="MS PGothic" charset="0"/>
              </a:rPr>
              <a:t>When </a:t>
            </a:r>
            <a:r>
              <a:rPr lang="en-US" sz="2800" i="1">
                <a:latin typeface="Corbel" charset="0"/>
                <a:ea typeface="MS PGothic" charset="0"/>
              </a:rPr>
              <a:t>p </a:t>
            </a:r>
            <a:r>
              <a:rPr lang="en-US" sz="2800" b="1">
                <a:latin typeface="Corbel" charset="0"/>
                <a:ea typeface="MS PGothic" charset="0"/>
              </a:rPr>
              <a:t>value</a:t>
            </a:r>
            <a:r>
              <a:rPr lang="en-US" sz="2800">
                <a:latin typeface="Corbel" charset="0"/>
                <a:ea typeface="MS PGothic" charset="0"/>
              </a:rPr>
              <a:t> ≤ .05 → the observed difference is </a:t>
            </a:r>
            <a:r>
              <a:rPr lang="ja-JP" altLang="en-US" sz="2800">
                <a:latin typeface="Corbel" charset="0"/>
                <a:ea typeface="MS PGothic" charset="0"/>
              </a:rPr>
              <a:t>“</a:t>
            </a:r>
            <a:r>
              <a:rPr lang="en-US" altLang="ja-JP" sz="2800">
                <a:latin typeface="Corbel" charset="0"/>
                <a:ea typeface="MS PGothic" charset="0"/>
              </a:rPr>
              <a:t>statistically significant</a:t>
            </a:r>
            <a:r>
              <a:rPr lang="ja-JP" altLang="en-US" sz="2800">
                <a:latin typeface="Corbel" charset="0"/>
                <a:ea typeface="MS PGothic" charset="0"/>
              </a:rPr>
              <a:t>”</a:t>
            </a:r>
            <a:r>
              <a:rPr lang="en-US" altLang="ja-JP" sz="2800">
                <a:latin typeface="Corbel" charset="0"/>
                <a:ea typeface="MS PGothic" charset="0"/>
              </a:rPr>
              <a:t> </a:t>
            </a:r>
          </a:p>
          <a:p>
            <a:pPr>
              <a:buFont typeface="Wingdings 2" charset="0"/>
              <a:buNone/>
            </a:pPr>
            <a:endParaRPr lang="en-US" sz="2800">
              <a:latin typeface="Corbel" charset="0"/>
              <a:ea typeface="MS PGothic" charset="0"/>
            </a:endParaRPr>
          </a:p>
          <a:p>
            <a:r>
              <a:rPr lang="en-US" sz="2800">
                <a:latin typeface="Corbel" charset="0"/>
                <a:ea typeface="MS PGothic" charset="0"/>
              </a:rPr>
              <a:t>When </a:t>
            </a:r>
            <a:r>
              <a:rPr lang="en-US" sz="2800" i="1">
                <a:latin typeface="Corbel" charset="0"/>
                <a:ea typeface="MS PGothic" charset="0"/>
              </a:rPr>
              <a:t>p </a:t>
            </a:r>
            <a:r>
              <a:rPr lang="en-US" sz="2800" b="1">
                <a:latin typeface="Corbel" charset="0"/>
                <a:ea typeface="MS PGothic" charset="0"/>
              </a:rPr>
              <a:t>value</a:t>
            </a:r>
            <a:r>
              <a:rPr lang="en-US" sz="2800">
                <a:latin typeface="Corbel" charset="0"/>
                <a:ea typeface="MS PGothic" charset="0"/>
              </a:rPr>
              <a:t> ≤ .01 → the observed difference is </a:t>
            </a:r>
            <a:r>
              <a:rPr lang="ja-JP" altLang="en-US" sz="2800">
                <a:latin typeface="Corbel" charset="0"/>
                <a:ea typeface="MS PGothic" charset="0"/>
              </a:rPr>
              <a:t>“</a:t>
            </a:r>
            <a:r>
              <a:rPr lang="en-US" altLang="ja-JP" sz="2800">
                <a:latin typeface="Corbel" charset="0"/>
                <a:ea typeface="MS PGothic" charset="0"/>
              </a:rPr>
              <a:t>highly significant</a:t>
            </a:r>
            <a:r>
              <a:rPr lang="ja-JP" altLang="en-US" sz="2800">
                <a:latin typeface="Corbel" charset="0"/>
                <a:ea typeface="MS PGothic" charset="0"/>
              </a:rPr>
              <a:t>”</a:t>
            </a:r>
            <a:endParaRPr lang="en-US" altLang="ja-JP" sz="2800">
              <a:latin typeface="Corbel" charset="0"/>
              <a:ea typeface="MS PGothic" charset="0"/>
            </a:endParaRPr>
          </a:p>
          <a:p>
            <a:pPr>
              <a:buFont typeface="Wingdings 2" charset="0"/>
              <a:buNone/>
            </a:pPr>
            <a:endParaRPr lang="en-US">
              <a:latin typeface="Corbe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More on Evaluating Statistical Hypothesis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5105400" cy="4625975"/>
          </a:xfrm>
        </p:spPr>
        <p:txBody>
          <a:bodyPr/>
          <a:lstStyle/>
          <a:p>
            <a:r>
              <a:rPr lang="en-US" sz="2400">
                <a:latin typeface="Corbel" charset="0"/>
                <a:ea typeface="MS PGothic" charset="0"/>
              </a:rPr>
              <a:t>Recall that of our two hypotheses—null and alternative– only one can be supported (the cannot both be supported at the same time).</a:t>
            </a:r>
          </a:p>
          <a:p>
            <a:endParaRPr lang="en-US" sz="2400">
              <a:latin typeface="Corbel" charset="0"/>
              <a:ea typeface="MS PGothic" charset="0"/>
            </a:endParaRPr>
          </a:p>
          <a:p>
            <a:pPr>
              <a:buFont typeface="Wingdings 2" charset="0"/>
              <a:buNone/>
            </a:pPr>
            <a:endParaRPr lang="en-US" sz="2400">
              <a:latin typeface="Corbel" charset="0"/>
              <a:ea typeface="MS PGothic" charset="0"/>
            </a:endParaRPr>
          </a:p>
          <a:p>
            <a:r>
              <a:rPr lang="en-US" sz="2400">
                <a:latin typeface="Corbel" charset="0"/>
                <a:ea typeface="MS PGothic" charset="0"/>
              </a:rPr>
              <a:t>Our decision to retain or reject our null hypothesis leaves an opportunity to commit two different types of error.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5061" name="Group 8"/>
          <p:cNvGrpSpPr>
            <a:grpSpLocks/>
          </p:cNvGrpSpPr>
          <p:nvPr/>
        </p:nvGrpSpPr>
        <p:grpSpPr bwMode="auto">
          <a:xfrm>
            <a:off x="6172200" y="2819400"/>
            <a:ext cx="2235200" cy="1789113"/>
            <a:chOff x="5766426" y="2382994"/>
            <a:chExt cx="2234574" cy="1788922"/>
          </a:xfrm>
        </p:grpSpPr>
        <p:sp>
          <p:nvSpPr>
            <p:cNvPr id="45062" name="Rectangle 4"/>
            <p:cNvSpPr>
              <a:spLocks noChangeArrowheads="1"/>
            </p:cNvSpPr>
            <p:nvPr/>
          </p:nvSpPr>
          <p:spPr bwMode="auto">
            <a:xfrm>
              <a:off x="6019800" y="2819400"/>
              <a:ext cx="17123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lvl="1" eaLnBrk="1" hangingPunct="1"/>
              <a:r>
                <a:rPr lang="en-US" i="1"/>
                <a:t>H</a:t>
              </a:r>
              <a:r>
                <a:rPr lang="en-US" i="1" baseline="-25000"/>
                <a:t>0</a:t>
              </a:r>
              <a:r>
                <a:rPr lang="en-US" i="1"/>
                <a:t>: </a:t>
              </a:r>
              <a:r>
                <a:rPr lang="el-GR" i="1"/>
                <a:t>μ</a:t>
              </a:r>
              <a:r>
                <a:rPr lang="en-US" i="1" baseline="-25000"/>
                <a:t>1</a:t>
              </a:r>
              <a:r>
                <a:rPr lang="en-US" i="1"/>
                <a:t> = </a:t>
              </a:r>
              <a:r>
                <a:rPr lang="el-GR" i="1"/>
                <a:t>μ</a:t>
              </a:r>
              <a:r>
                <a:rPr lang="en-US" i="1" baseline="-25000"/>
                <a:t>2</a:t>
              </a:r>
            </a:p>
          </p:txBody>
        </p:sp>
        <p:sp>
          <p:nvSpPr>
            <p:cNvPr id="45063" name="Rectangle 5"/>
            <p:cNvSpPr>
              <a:spLocks noChangeArrowheads="1"/>
            </p:cNvSpPr>
            <p:nvPr/>
          </p:nvSpPr>
          <p:spPr bwMode="auto">
            <a:xfrm>
              <a:off x="6019800" y="3741029"/>
              <a:ext cx="19812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lvl="1" eaLnBrk="1" hangingPunct="1">
                <a:spcBef>
                  <a:spcPct val="20000"/>
                </a:spcBef>
                <a:buClr>
                  <a:schemeClr val="accent2"/>
                </a:buClr>
                <a:buSzPct val="70000"/>
              </a:pPr>
              <a:r>
                <a:rPr lang="en-US" sz="2200" i="1">
                  <a:latin typeface="Corbel" charset="0"/>
                </a:rPr>
                <a:t>H</a:t>
              </a:r>
              <a:r>
                <a:rPr lang="en-US" sz="2200" i="1" baseline="-25000">
                  <a:latin typeface="Corbel" charset="0"/>
                </a:rPr>
                <a:t>1</a:t>
              </a:r>
              <a:r>
                <a:rPr lang="en-US" sz="2200" i="1">
                  <a:latin typeface="Corbel" charset="0"/>
                </a:rPr>
                <a:t>: </a:t>
              </a:r>
              <a:r>
                <a:rPr lang="el-GR" sz="2200" i="1">
                  <a:latin typeface="Corbel" charset="0"/>
                </a:rPr>
                <a:t>μ</a:t>
              </a:r>
              <a:r>
                <a:rPr lang="en-US" sz="2200" i="1" baseline="-25000">
                  <a:latin typeface="Corbel" charset="0"/>
                </a:rPr>
                <a:t>1</a:t>
              </a:r>
              <a:r>
                <a:rPr lang="en-US" sz="2200" i="1">
                  <a:latin typeface="Corbel" charset="0"/>
                </a:rPr>
                <a:t> ≠ </a:t>
              </a:r>
              <a:r>
                <a:rPr lang="el-GR" sz="2200" i="1">
                  <a:latin typeface="Corbel" charset="0"/>
                </a:rPr>
                <a:t>μ</a:t>
              </a:r>
              <a:r>
                <a:rPr lang="en-US" sz="2200" i="1" baseline="-25000">
                  <a:latin typeface="Corbel" charset="0"/>
                </a:rPr>
                <a:t>2</a:t>
              </a:r>
            </a:p>
          </p:txBody>
        </p:sp>
        <p:sp>
          <p:nvSpPr>
            <p:cNvPr id="45064" name="TextBox 6"/>
            <p:cNvSpPr txBox="1">
              <a:spLocks noChangeArrowheads="1"/>
            </p:cNvSpPr>
            <p:nvPr/>
          </p:nvSpPr>
          <p:spPr bwMode="auto">
            <a:xfrm>
              <a:off x="5771064" y="2382994"/>
              <a:ext cx="2209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/>
                <a:t>Null Hypothesis:</a:t>
              </a:r>
            </a:p>
          </p:txBody>
        </p:sp>
        <p:sp>
          <p:nvSpPr>
            <p:cNvPr id="45065" name="TextBox 7"/>
            <p:cNvSpPr txBox="1">
              <a:spLocks noChangeArrowheads="1"/>
            </p:cNvSpPr>
            <p:nvPr/>
          </p:nvSpPr>
          <p:spPr bwMode="auto">
            <a:xfrm>
              <a:off x="5766426" y="3406480"/>
              <a:ext cx="2209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/>
                <a:t>Alt Hypothesis: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Type I Error in Statistical Hypothesis Testing</a:t>
            </a: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571500" y="1295400"/>
            <a:ext cx="5143500" cy="4625975"/>
          </a:xfrm>
        </p:spPr>
        <p:txBody>
          <a:bodyPr/>
          <a:lstStyle/>
          <a:p>
            <a:pPr eaLnBrk="1" hangingPunct="1"/>
            <a:endParaRPr lang="en-US">
              <a:latin typeface="Corbel" charset="0"/>
              <a:ea typeface="MS PGothic" charset="0"/>
            </a:endParaRPr>
          </a:p>
          <a:p>
            <a:pPr eaLnBrk="1" hangingPunct="1"/>
            <a:r>
              <a:rPr lang="en-US" sz="2400">
                <a:latin typeface="Corbel" charset="0"/>
                <a:ea typeface="MS PGothic" charset="0"/>
              </a:rPr>
              <a:t>Type I Error: </a:t>
            </a:r>
            <a:r>
              <a:rPr lang="en-US" sz="2400" b="1" i="1">
                <a:latin typeface="Corbel" charset="0"/>
                <a:ea typeface="MS PGothic" charset="0"/>
              </a:rPr>
              <a:t>Falsely rejecting</a:t>
            </a:r>
            <a:r>
              <a:rPr lang="en-US" sz="2400">
                <a:latin typeface="Corbel" charset="0"/>
                <a:ea typeface="MS PGothic" charset="0"/>
              </a:rPr>
              <a:t> a null hypothesis (false positive)</a:t>
            </a:r>
          </a:p>
          <a:p>
            <a:pPr lvl="1" eaLnBrk="1" hangingPunct="1"/>
            <a:r>
              <a:rPr lang="en-US" sz="2400">
                <a:latin typeface="Corbel" charset="0"/>
                <a:ea typeface="MS PGothic" charset="0"/>
              </a:rPr>
              <a:t>Occurs when we think we are supporting our alternative hypothesis but the effect is not real.</a:t>
            </a:r>
          </a:p>
          <a:p>
            <a:pPr lvl="1" eaLnBrk="1" hangingPunct="1"/>
            <a:r>
              <a:rPr lang="en-US" sz="2400">
                <a:latin typeface="Corbel" charset="0"/>
                <a:ea typeface="MS PGothic" charset="0"/>
              </a:rPr>
              <a:t>Denoted by alpha: </a:t>
            </a:r>
            <a:r>
              <a:rPr lang="el-GR" sz="2400" b="1">
                <a:latin typeface="Corbel" charset="0"/>
                <a:ea typeface="MS PGothic" charset="0"/>
              </a:rPr>
              <a:t>α</a:t>
            </a:r>
            <a:endParaRPr lang="en-US" sz="2400" b="1">
              <a:latin typeface="Corbel" charset="0"/>
              <a:ea typeface="MS PGothic" charset="0"/>
            </a:endParaRPr>
          </a:p>
          <a:p>
            <a:pPr lvl="1" eaLnBrk="1" hangingPunct="1"/>
            <a:r>
              <a:rPr lang="en-US" sz="2400">
                <a:latin typeface="Corbel" charset="0"/>
                <a:ea typeface="MS PGothic" charset="0"/>
              </a:rPr>
              <a:t>Our alpha value is our statistical significance level, such as the standard .05 level (critical value must fall within 5% region of one tail, or within 2.5% of either tail)</a:t>
            </a:r>
          </a:p>
          <a:p>
            <a:pPr lvl="1" eaLnBrk="1" hangingPunct="1">
              <a:buFont typeface="Wingdings" charset="0"/>
              <a:buNone/>
            </a:pPr>
            <a:endParaRPr lang="en-US" b="1">
              <a:latin typeface="Corbel" charset="0"/>
              <a:ea typeface="MS PGothic" charset="0"/>
            </a:endParaRPr>
          </a:p>
        </p:txBody>
      </p:sp>
      <p:pic>
        <p:nvPicPr>
          <p:cNvPr id="46084" name="Picture 6" descr="http://cdn.uproxx.com/wp-content/uploads/2013/04/Pregnancy-test-1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2971800"/>
            <a:ext cx="3262313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Type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II 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Error in Statistical Hypothesis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5257800" cy="4625975"/>
          </a:xfrm>
        </p:spPr>
        <p:txBody>
          <a:bodyPr/>
          <a:lstStyle/>
          <a:p>
            <a:pPr eaLnBrk="1" hangingPunct="1"/>
            <a:endParaRPr lang="en-US" sz="2400" dirty="0">
              <a:latin typeface="Corbel" charset="0"/>
              <a:ea typeface="MS PGothic" charset="0"/>
            </a:endParaRPr>
          </a:p>
          <a:p>
            <a:pPr eaLnBrk="1" hangingPunct="1"/>
            <a:r>
              <a:rPr lang="en-US" sz="2400" dirty="0">
                <a:latin typeface="Corbel" charset="0"/>
                <a:ea typeface="MS PGothic" charset="0"/>
              </a:rPr>
              <a:t>Type II Error: </a:t>
            </a:r>
            <a:r>
              <a:rPr lang="en-US" sz="2400" b="1" i="1" dirty="0">
                <a:latin typeface="Corbel" charset="0"/>
                <a:ea typeface="MS PGothic" charset="0"/>
              </a:rPr>
              <a:t>Failing to reject </a:t>
            </a:r>
            <a:r>
              <a:rPr lang="en-US" sz="2400" dirty="0">
                <a:latin typeface="Corbel" charset="0"/>
                <a:ea typeface="MS PGothic" charset="0"/>
              </a:rPr>
              <a:t>the null hypothesis when it is false (false negative)</a:t>
            </a:r>
          </a:p>
          <a:p>
            <a:pPr lvl="1" eaLnBrk="1" hangingPunct="1"/>
            <a:r>
              <a:rPr lang="en-US" sz="2400" dirty="0">
                <a:latin typeface="Corbel" charset="0"/>
                <a:ea typeface="MS PGothic" charset="0"/>
              </a:rPr>
              <a:t>Can occur with very conservative estimates. </a:t>
            </a:r>
          </a:p>
          <a:p>
            <a:pPr lvl="1" eaLnBrk="1" hangingPunct="1"/>
            <a:r>
              <a:rPr lang="en-US" sz="2400" dirty="0">
                <a:latin typeface="Corbel" charset="0"/>
                <a:ea typeface="MS PGothic" charset="0"/>
              </a:rPr>
              <a:t>Denoted by beta: </a:t>
            </a:r>
            <a:r>
              <a:rPr lang="el-GR" sz="2400" b="1" dirty="0">
                <a:latin typeface="Corbel" charset="0"/>
                <a:ea typeface="MS PGothic" charset="0"/>
              </a:rPr>
              <a:t>β</a:t>
            </a:r>
            <a:endParaRPr lang="en-US" sz="2400" b="1" dirty="0">
              <a:latin typeface="Corbel" charset="0"/>
              <a:ea typeface="MS PGothic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charset="0"/>
              <a:buChar char=""/>
            </a:pPr>
            <a:endParaRPr lang="en-US" sz="2400" dirty="0">
              <a:latin typeface="Corbel" charset="0"/>
              <a:ea typeface="MS PGothic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 2" charset="0"/>
              <a:buChar char=""/>
            </a:pPr>
            <a:r>
              <a:rPr lang="en-US" sz="2400" dirty="0" smtClean="0">
                <a:latin typeface="Corbel" charset="0"/>
                <a:ea typeface="MS PGothic" charset="0"/>
              </a:rPr>
              <a:t>If we reduce </a:t>
            </a:r>
            <a:r>
              <a:rPr lang="el-GR" sz="2400" dirty="0">
                <a:latin typeface="Corbel" charset="0"/>
                <a:ea typeface="MS PGothic" charset="0"/>
              </a:rPr>
              <a:t>α</a:t>
            </a:r>
            <a:r>
              <a:rPr lang="en-US" sz="2400" dirty="0">
                <a:latin typeface="Corbel" charset="0"/>
                <a:ea typeface="MS PGothic" charset="0"/>
              </a:rPr>
              <a:t> </a:t>
            </a:r>
            <a:r>
              <a:rPr lang="en-US" sz="2400" dirty="0" smtClean="0">
                <a:latin typeface="Corbel" charset="0"/>
                <a:ea typeface="MS PGothic" charset="0"/>
              </a:rPr>
              <a:t>in a given test, we </a:t>
            </a:r>
            <a:r>
              <a:rPr lang="en-US" sz="2400" dirty="0" smtClean="0">
                <a:latin typeface="Corbel" charset="0"/>
                <a:ea typeface="MS PGothic" charset="0"/>
              </a:rPr>
              <a:t>will </a:t>
            </a:r>
            <a:r>
              <a:rPr lang="en-US" sz="2400" dirty="0">
                <a:latin typeface="Corbel" charset="0"/>
                <a:ea typeface="MS PGothic" charset="0"/>
              </a:rPr>
              <a:t>increase </a:t>
            </a:r>
            <a:r>
              <a:rPr lang="el-GR" sz="2400" dirty="0">
                <a:latin typeface="Corbel" charset="0"/>
                <a:ea typeface="MS PGothic" charset="0"/>
              </a:rPr>
              <a:t>β</a:t>
            </a:r>
            <a:r>
              <a:rPr lang="en-US" sz="2400" dirty="0">
                <a:latin typeface="Corbel" charset="0"/>
                <a:ea typeface="MS PGothic" charset="0"/>
              </a:rPr>
              <a:t>, and vice versa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sz="2400" b="1" dirty="0">
              <a:latin typeface="Corbel" charset="0"/>
              <a:ea typeface="MS PGothic" charset="0"/>
            </a:endParaRPr>
          </a:p>
          <a:p>
            <a:pPr eaLnBrk="1" hangingPunct="1"/>
            <a:endParaRPr lang="en-US" b="1" dirty="0">
              <a:latin typeface="Corbel" charset="0"/>
              <a:ea typeface="MS PGothic" charset="0"/>
            </a:endParaRPr>
          </a:p>
          <a:p>
            <a:pPr lvl="1" eaLnBrk="1" hangingPunct="1">
              <a:buFont typeface="Wingdings" charset="0"/>
              <a:buNone/>
            </a:pPr>
            <a:endParaRPr lang="en-US" sz="2400" dirty="0">
              <a:latin typeface="Corbel" charset="0"/>
              <a:ea typeface="MS PGothic" charset="0"/>
            </a:endParaRPr>
          </a:p>
          <a:p>
            <a:pPr lvl="1" eaLnBrk="1" hangingPunct="1">
              <a:buFont typeface="Wingdings" charset="0"/>
              <a:buNone/>
            </a:pPr>
            <a:endParaRPr lang="en-US" sz="2400" dirty="0">
              <a:latin typeface="Corbel" charset="0"/>
              <a:ea typeface="MS PGothic" charset="0"/>
            </a:endParaRPr>
          </a:p>
          <a:p>
            <a:endParaRPr lang="en-US" dirty="0">
              <a:latin typeface="Corbel" charset="0"/>
              <a:ea typeface="MS PGothic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8133" name="Picture 2" descr="http://www.emilybartlettacupuncture.com/wp-content/uploads/2012/06/not-pregn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71788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4"/>
          <p:cNvGrpSpPr>
            <a:grpSpLocks/>
          </p:cNvGrpSpPr>
          <p:nvPr/>
        </p:nvGrpSpPr>
        <p:grpSpPr bwMode="auto">
          <a:xfrm>
            <a:off x="3962400" y="1993900"/>
            <a:ext cx="5029200" cy="3263900"/>
            <a:chOff x="4648200" y="1993855"/>
            <a:chExt cx="4343400" cy="2895600"/>
          </a:xfrm>
        </p:grpSpPr>
        <p:pic>
          <p:nvPicPr>
            <p:cNvPr id="49158" name="Picture 2" descr="Illustrating statistical power using R's base graphic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1993855"/>
              <a:ext cx="4343400" cy="289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59" name="TextBox 6"/>
            <p:cNvSpPr txBox="1">
              <a:spLocks noChangeArrowheads="1"/>
            </p:cNvSpPr>
            <p:nvPr/>
          </p:nvSpPr>
          <p:spPr bwMode="auto">
            <a:xfrm>
              <a:off x="6178495" y="4613944"/>
              <a:ext cx="19812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en-US" sz="1000"/>
                <a:t>Image: </a:t>
              </a:r>
              <a:r>
                <a:rPr lang="en-US" sz="1000">
                  <a:hlinkClick r:id="rId3"/>
                </a:rPr>
                <a:t>http://rpsychologist.com/</a:t>
              </a:r>
              <a:endParaRPr lang="en-US" sz="10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Statistical Power</a:t>
            </a:r>
            <a:endParaRPr lang="en-US" dirty="0"/>
          </a:p>
        </p:txBody>
      </p:sp>
      <p:sp>
        <p:nvSpPr>
          <p:cNvPr id="49156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4800600" cy="4625975"/>
          </a:xfrm>
        </p:spPr>
        <p:txBody>
          <a:bodyPr/>
          <a:lstStyle/>
          <a:p>
            <a:endParaRPr lang="en-US">
              <a:latin typeface="Corbel" charset="0"/>
              <a:ea typeface="MS PGothic" charset="0"/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0"/>
              <a:buChar char=""/>
            </a:pPr>
            <a:r>
              <a:rPr lang="en-US" sz="2400">
                <a:latin typeface="Corbel" charset="0"/>
                <a:ea typeface="MS PGothic" charset="0"/>
              </a:rPr>
              <a:t>We know that the probability of a Type II error (</a:t>
            </a:r>
            <a:r>
              <a:rPr lang="el-GR" sz="2400" b="1">
                <a:latin typeface="Corbel" charset="0"/>
                <a:ea typeface="MS PGothic" charset="0"/>
              </a:rPr>
              <a:t>β</a:t>
            </a:r>
            <a:r>
              <a:rPr lang="en-US" sz="2400">
                <a:latin typeface="Corbel" charset="0"/>
                <a:ea typeface="MS PGothic" charset="0"/>
              </a:rPr>
              <a:t>) is the probability to miss a potentially important finding by retaining the null when it is actually false.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0"/>
              <a:buChar char=""/>
            </a:pPr>
            <a:endParaRPr lang="en-US" sz="2400">
              <a:latin typeface="Corbel" charset="0"/>
              <a:ea typeface="MS PGothic" charset="0"/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0"/>
              <a:buChar char=""/>
            </a:pPr>
            <a:r>
              <a:rPr lang="en-US" sz="2400">
                <a:latin typeface="Corbel" charset="0"/>
                <a:ea typeface="MS PGothic" charset="0"/>
              </a:rPr>
              <a:t>1 –</a:t>
            </a:r>
            <a:r>
              <a:rPr lang="el-GR" sz="2400" b="1">
                <a:latin typeface="Corbel" charset="0"/>
                <a:ea typeface="MS PGothic" charset="0"/>
              </a:rPr>
              <a:t> </a:t>
            </a:r>
            <a:r>
              <a:rPr lang="el-GR" sz="2400">
                <a:latin typeface="Corbel" charset="0"/>
                <a:ea typeface="MS PGothic" charset="0"/>
              </a:rPr>
              <a:t>β</a:t>
            </a:r>
            <a:r>
              <a:rPr lang="en-US" sz="2400">
                <a:latin typeface="Corbel" charset="0"/>
                <a:ea typeface="MS PGothic" charset="0"/>
              </a:rPr>
              <a:t> is known as </a:t>
            </a:r>
            <a:r>
              <a:rPr lang="en-US" sz="2400" i="1">
                <a:latin typeface="Corbel" charset="0"/>
                <a:ea typeface="MS PGothic" charset="0"/>
              </a:rPr>
              <a:t>statistical power</a:t>
            </a:r>
            <a:r>
              <a:rPr lang="en-US" sz="2400">
                <a:latin typeface="Corbel" charset="0"/>
                <a:ea typeface="MS PGothic" charset="0"/>
              </a:rPr>
              <a:t>, or just </a:t>
            </a:r>
            <a:r>
              <a:rPr lang="en-US" sz="2400" i="1">
                <a:latin typeface="Corbel" charset="0"/>
                <a:ea typeface="MS PGothic" charset="0"/>
              </a:rPr>
              <a:t>power</a:t>
            </a:r>
            <a:r>
              <a:rPr lang="en-US" sz="2400">
                <a:latin typeface="Corbel" charset="0"/>
                <a:ea typeface="MS PGothic" charset="0"/>
              </a:rPr>
              <a:t>.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0"/>
              <a:buChar char=""/>
            </a:pPr>
            <a:endParaRPr lang="en-US" sz="2400">
              <a:latin typeface="Corbel" charset="0"/>
              <a:ea typeface="MS PGothic" charset="0"/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0"/>
              <a:buChar char=""/>
            </a:pPr>
            <a:r>
              <a:rPr lang="en-US" sz="2400">
                <a:latin typeface="Corbel" charset="0"/>
                <a:ea typeface="MS PGothic" charset="0"/>
              </a:rPr>
              <a:t>It is the probability of rejecting the null hypothesis when it is, in reality, false.</a:t>
            </a:r>
          </a:p>
          <a:p>
            <a:endParaRPr lang="en-US" sz="2400">
              <a:latin typeface="Corbel" charset="0"/>
              <a:ea typeface="MS PGothic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on Statistical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5257800" cy="4625975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400" b="1" dirty="0" smtClean="0"/>
              <a:t>Sample size </a:t>
            </a:r>
            <a:r>
              <a:rPr lang="en-US" sz="2400" dirty="0" smtClean="0"/>
              <a:t>is one of the most common ways that we increase our statistical power. </a:t>
            </a:r>
          </a:p>
          <a:p>
            <a:pPr lvl="1">
              <a:buFont typeface="Wingdings" panose="05000000000000000000" pitchFamily="2" charset="2"/>
              <a:buChar char=""/>
              <a:defRPr/>
            </a:pPr>
            <a:r>
              <a:rPr lang="en-US" sz="2400" dirty="0" smtClean="0"/>
              <a:t>As sample size increases, the sample becomes more and more like the population.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400" dirty="0" smtClean="0"/>
              <a:t>The criterion used for statistical significance as well as the magnitude of the effect that we hope to observe also affect power.</a:t>
            </a:r>
            <a:endParaRPr lang="en-US" sz="2400" dirty="0"/>
          </a:p>
        </p:txBody>
      </p:sp>
      <p:pic>
        <p:nvPicPr>
          <p:cNvPr id="50180" name="Picture 4" descr="http://what-if.xkcd.com/imgs/a/13/laser_pointer_more_pow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667000"/>
            <a:ext cx="2205038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6300788" y="5156200"/>
            <a:ext cx="14906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000">
                <a:hlinkClick r:id="rId3"/>
              </a:rPr>
              <a:t>http://what-if.xkcd.com/</a:t>
            </a:r>
            <a:endParaRPr lang="en-US" sz="1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90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Three Criteria for a Research Problem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152400" y="1981200"/>
            <a:ext cx="5453063" cy="4598988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AutoNum type="arabicParenBoth"/>
            </a:pPr>
            <a:r>
              <a:rPr lang="en-US" sz="2300">
                <a:latin typeface="Corbel" charset="0"/>
                <a:ea typeface="MS PGothic" charset="0"/>
              </a:rPr>
              <a:t>What are we going to learn as the result of the proposed project that we do not know now? </a:t>
            </a:r>
          </a:p>
          <a:p>
            <a:pPr marL="901700" lvl="1" indent="-609600" eaLnBrk="1" hangingPunct="1">
              <a:buFont typeface="Wingdings" charset="0"/>
              <a:buAutoNum type="arabicParenBoth"/>
            </a:pPr>
            <a:r>
              <a:rPr lang="en-US" sz="1900">
                <a:latin typeface="Corbel" charset="0"/>
                <a:ea typeface="MS PGothic" charset="0"/>
              </a:rPr>
              <a:t>(Will this tell us something new?)</a:t>
            </a:r>
          </a:p>
          <a:p>
            <a:pPr marL="609600" indent="-609600" eaLnBrk="1" hangingPunct="1">
              <a:buFont typeface="Wingdings" charset="0"/>
              <a:buAutoNum type="arabicParenBoth"/>
            </a:pPr>
            <a:endParaRPr lang="en-US" sz="2300">
              <a:latin typeface="Corbel" charset="0"/>
              <a:ea typeface="MS PGothic" charset="0"/>
            </a:endParaRPr>
          </a:p>
          <a:p>
            <a:pPr marL="609600" indent="-609600" eaLnBrk="1" hangingPunct="1">
              <a:buFont typeface="Wingdings" charset="0"/>
              <a:buAutoNum type="arabicParenBoth"/>
            </a:pPr>
            <a:r>
              <a:rPr lang="en-US" sz="2300">
                <a:latin typeface="Corbel" charset="0"/>
                <a:ea typeface="MS PGothic" charset="0"/>
              </a:rPr>
              <a:t>Why is it worth knowing?</a:t>
            </a:r>
          </a:p>
          <a:p>
            <a:pPr marL="901700" lvl="1" indent="-609600" eaLnBrk="1" hangingPunct="1">
              <a:buFont typeface="Wingdings" charset="0"/>
              <a:buAutoNum type="arabicParenBoth"/>
            </a:pPr>
            <a:r>
              <a:rPr lang="en-US" sz="1900">
                <a:latin typeface="Corbel" charset="0"/>
                <a:ea typeface="MS PGothic" charset="0"/>
              </a:rPr>
              <a:t>(What is so important about the problem?)</a:t>
            </a:r>
          </a:p>
          <a:p>
            <a:pPr marL="901700" lvl="1" indent="-609600" eaLnBrk="1" hangingPunct="1">
              <a:buFont typeface="Wingdings" charset="0"/>
              <a:buNone/>
            </a:pPr>
            <a:endParaRPr lang="en-US" sz="1900">
              <a:latin typeface="Corbel" charset="0"/>
              <a:ea typeface="MS PGothic" charset="0"/>
            </a:endParaRPr>
          </a:p>
          <a:p>
            <a:pPr marL="609600" indent="-609600" eaLnBrk="1" hangingPunct="1">
              <a:buFont typeface="Wingdings" charset="0"/>
              <a:buAutoNum type="arabicParenBoth"/>
            </a:pPr>
            <a:r>
              <a:rPr lang="en-US" sz="2300">
                <a:latin typeface="Corbel" charset="0"/>
                <a:ea typeface="MS PGothic" charset="0"/>
              </a:rPr>
              <a:t>How will we know that the conclusions are valid?</a:t>
            </a:r>
          </a:p>
          <a:p>
            <a:pPr marL="901700" lvl="1" indent="-609600" eaLnBrk="1" hangingPunct="1">
              <a:buFont typeface="Wingdings" charset="0"/>
              <a:buAutoNum type="arabicParenBoth"/>
            </a:pPr>
            <a:r>
              <a:rPr lang="en-US" sz="1900">
                <a:latin typeface="Corbel" charset="0"/>
                <a:ea typeface="MS PGothic" charset="0"/>
              </a:rPr>
              <a:t>(Only this one really deals with methods– other 2 are achieved through argumentation)</a:t>
            </a:r>
          </a:p>
          <a:p>
            <a:pPr marL="609600" indent="-609600" eaLnBrk="1" hangingPunct="1">
              <a:buFont typeface="Wingdings 2" charset="0"/>
              <a:buNone/>
            </a:pPr>
            <a:endParaRPr lang="en-US" sz="2300">
              <a:latin typeface="Corbel" charset="0"/>
              <a:ea typeface="MS PGothic" charset="0"/>
            </a:endParaRPr>
          </a:p>
        </p:txBody>
      </p:sp>
      <p:pic>
        <p:nvPicPr>
          <p:cNvPr id="28678" name="Picture 6" descr="http://cloudfront.qualtrics.com/blog/wp-content/uploads/2012/02/formulateresearchproble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43200"/>
            <a:ext cx="2898775" cy="1724025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943600" y="4572000"/>
            <a:ext cx="26304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Photo credit: http://www.qualtrics.com/blog/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Can we “prove” the null or alternative hypothesis?</a:t>
            </a: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dirty="0">
                <a:latin typeface="Corbel" charset="0"/>
                <a:ea typeface="MS PGothic" charset="0"/>
              </a:rPr>
              <a:t>We cannot </a:t>
            </a:r>
            <a:r>
              <a:rPr lang="en-US" sz="3000" dirty="0" smtClean="0">
                <a:latin typeface="Corbel" charset="0"/>
                <a:ea typeface="MS PGothic" charset="0"/>
              </a:rPr>
              <a:t>support the </a:t>
            </a:r>
            <a:r>
              <a:rPr lang="en-US" sz="3000" dirty="0">
                <a:latin typeface="Corbel" charset="0"/>
                <a:ea typeface="MS PGothic" charset="0"/>
              </a:rPr>
              <a:t>null hypothesis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dirty="0" smtClean="0">
                <a:latin typeface="Corbel" charset="0"/>
                <a:ea typeface="MS PGothic" charset="0"/>
              </a:rPr>
              <a:t>It’s a point estimate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dirty="0" smtClean="0">
                <a:latin typeface="Corbel" charset="0"/>
                <a:ea typeface="MS PGothic" charset="0"/>
              </a:rPr>
              <a:t>As </a:t>
            </a:r>
            <a:r>
              <a:rPr lang="en-US" sz="2600" dirty="0">
                <a:latin typeface="Corbel" charset="0"/>
                <a:ea typeface="MS PGothic" charset="0"/>
              </a:rPr>
              <a:t>odd as it may seem at first, we reject or do not reject the null; a traditional hypothesis test is evaluated against the null</a:t>
            </a:r>
            <a:r>
              <a:rPr lang="en-US" sz="2600" dirty="0" smtClean="0">
                <a:latin typeface="Corbel" charset="0"/>
                <a:ea typeface="MS PGothic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endParaRPr lang="en-US" sz="3000" dirty="0">
              <a:latin typeface="Corbel" charset="0"/>
              <a:ea typeface="MS P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000" dirty="0">
                <a:latin typeface="Corbel" charset="0"/>
                <a:ea typeface="MS PGothic" charset="0"/>
              </a:rPr>
              <a:t>Again– this is very important– we </a:t>
            </a:r>
            <a:r>
              <a:rPr lang="en-US" sz="3000" i="1" dirty="0">
                <a:latin typeface="Corbel" charset="0"/>
                <a:ea typeface="MS PGothic" charset="0"/>
              </a:rPr>
              <a:t>never</a:t>
            </a:r>
            <a:r>
              <a:rPr lang="en-US" sz="3000" dirty="0">
                <a:latin typeface="Corbel" charset="0"/>
                <a:ea typeface="MS PGothic" charset="0"/>
              </a:rPr>
              <a:t> use the word </a:t>
            </a:r>
            <a:r>
              <a:rPr lang="ja-JP" altLang="en-US" sz="3000" dirty="0">
                <a:latin typeface="Corbel" charset="0"/>
                <a:ea typeface="MS PGothic" charset="0"/>
              </a:rPr>
              <a:t>“</a:t>
            </a:r>
            <a:r>
              <a:rPr lang="en-US" altLang="ja-JP" sz="3000" dirty="0">
                <a:latin typeface="Corbel" charset="0"/>
                <a:ea typeface="MS PGothic" charset="0"/>
              </a:rPr>
              <a:t>prove</a:t>
            </a:r>
            <a:r>
              <a:rPr lang="ja-JP" altLang="en-US" sz="3000" dirty="0">
                <a:latin typeface="Corbel" charset="0"/>
                <a:ea typeface="MS PGothic" charset="0"/>
              </a:rPr>
              <a:t>”</a:t>
            </a:r>
            <a:r>
              <a:rPr lang="en-US" altLang="ja-JP" sz="3000" dirty="0">
                <a:latin typeface="Corbel" charset="0"/>
                <a:ea typeface="MS PGothic" charset="0"/>
              </a:rPr>
              <a:t> with hypothesis testing and statistics, we </a:t>
            </a:r>
            <a:r>
              <a:rPr lang="en-US" altLang="ja-JP" sz="3000" b="1" dirty="0">
                <a:latin typeface="Corbel" charset="0"/>
                <a:ea typeface="MS PGothic" charset="0"/>
              </a:rPr>
              <a:t>reject</a:t>
            </a:r>
            <a:r>
              <a:rPr lang="en-US" altLang="ja-JP" sz="3000" dirty="0">
                <a:latin typeface="Corbel" charset="0"/>
                <a:ea typeface="MS PGothic" charset="0"/>
              </a:rPr>
              <a:t> or </a:t>
            </a:r>
            <a:r>
              <a:rPr lang="en-US" altLang="ja-JP" sz="3000" b="1" dirty="0">
                <a:latin typeface="Corbel" charset="0"/>
                <a:ea typeface="MS PGothic" charset="0"/>
              </a:rPr>
              <a:t>fail to reject</a:t>
            </a:r>
            <a:r>
              <a:rPr lang="en-US" altLang="ja-JP" sz="3000" dirty="0">
                <a:latin typeface="Corbel" charset="0"/>
                <a:ea typeface="MS PGothic" charset="0"/>
              </a:rPr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dirty="0">
                <a:latin typeface="Corbel" charset="0"/>
                <a:ea typeface="MS PGothic" charset="0"/>
              </a:rPr>
              <a:t>We always run the risk of a Type I or Type II error because we are making optimal use of available data. We minimize error, but we are always making a choice in the presence of uncertainty.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cs typeface="ＭＳ Ｐゴシック" charset="-128"/>
              </a:rPr>
              <a:t>What your p-value won’t tell you</a:t>
            </a:r>
            <a:endParaRPr lang="en-US" dirty="0">
              <a:cs typeface="ＭＳ Ｐゴシック" charset="-128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4953000" cy="4625975"/>
          </a:xfrm>
        </p:spPr>
        <p:txBody>
          <a:bodyPr/>
          <a:lstStyle/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dirty="0" smtClean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400" dirty="0" smtClean="0"/>
              <a:t>Statistical significance (the p-value of our statistical hypothesis test) only tells us if we should reject or accept our null hypothesis.</a:t>
            </a: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sz="2400" dirty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400" dirty="0" smtClean="0"/>
              <a:t>Statistical significance does not tell us if a difference or an effect is actually large, small, useful or not practically useful.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3253" name="Picture 7" descr="http://www.ats.ucla.edu/stat/mult_pkg/faq/pvalu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2590800"/>
            <a:ext cx="38862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Effect Size</a:t>
            </a:r>
            <a:endParaRPr lang="en-US" dirty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rbel" charset="0"/>
                <a:ea typeface="MS PGothic" charset="0"/>
              </a:rPr>
              <a:t>After we conduct a statistical test, we look at the size of an effect– the </a:t>
            </a:r>
            <a:r>
              <a:rPr lang="en-US" b="1" i="1" dirty="0">
                <a:latin typeface="Corbel" charset="0"/>
                <a:ea typeface="MS PGothic" charset="0"/>
              </a:rPr>
              <a:t>effect size</a:t>
            </a:r>
            <a:r>
              <a:rPr lang="en-US" dirty="0">
                <a:latin typeface="Corbel" charset="0"/>
                <a:ea typeface="MS PGothic" charset="0"/>
              </a:rPr>
              <a:t>.</a:t>
            </a:r>
          </a:p>
          <a:p>
            <a:endParaRPr lang="en-US" dirty="0">
              <a:latin typeface="Corbel" charset="0"/>
              <a:ea typeface="MS PGothic" charset="0"/>
            </a:endParaRPr>
          </a:p>
          <a:p>
            <a:r>
              <a:rPr lang="en-US" dirty="0">
                <a:latin typeface="Corbel" charset="0"/>
                <a:ea typeface="MS PGothic" charset="0"/>
              </a:rPr>
              <a:t>Different effect size calculations exist for different types of tests </a:t>
            </a:r>
          </a:p>
          <a:p>
            <a:pPr lvl="1"/>
            <a:r>
              <a:rPr lang="en-US" dirty="0">
                <a:latin typeface="Corbel" charset="0"/>
                <a:ea typeface="MS PGothic" charset="0"/>
              </a:rPr>
              <a:t>Include: </a:t>
            </a:r>
            <a:r>
              <a:rPr lang="en-US" i="1" dirty="0">
                <a:latin typeface="Corbel" charset="0"/>
                <a:ea typeface="MS PGothic" charset="0"/>
              </a:rPr>
              <a:t>r</a:t>
            </a:r>
            <a:r>
              <a:rPr lang="en-US" dirty="0">
                <a:latin typeface="Corbel" charset="0"/>
                <a:ea typeface="MS PGothic" charset="0"/>
              </a:rPr>
              <a:t> coefficient for correlations, Cohen</a:t>
            </a:r>
            <a:r>
              <a:rPr lang="ja-JP" altLang="en-US" dirty="0">
                <a:latin typeface="Corbel" charset="0"/>
                <a:ea typeface="MS PGothic" charset="0"/>
              </a:rPr>
              <a:t>’</a:t>
            </a:r>
            <a:r>
              <a:rPr lang="en-US" dirty="0">
                <a:latin typeface="Corbel" charset="0"/>
                <a:ea typeface="MS PGothic" charset="0"/>
              </a:rPr>
              <a:t>s </a:t>
            </a:r>
            <a:r>
              <a:rPr lang="en-US" i="1" dirty="0">
                <a:latin typeface="Corbel" charset="0"/>
                <a:ea typeface="MS PGothic" charset="0"/>
              </a:rPr>
              <a:t>d</a:t>
            </a:r>
            <a:r>
              <a:rPr lang="en-US" dirty="0">
                <a:latin typeface="Corbel" charset="0"/>
                <a:ea typeface="MS PGothic" charset="0"/>
              </a:rPr>
              <a:t> for difference in means, </a:t>
            </a:r>
            <a:r>
              <a:rPr lang="en-US" dirty="0" smtClean="0">
                <a:latin typeface="Corbel" charset="0"/>
                <a:ea typeface="MS PGothic" charset="0"/>
              </a:rPr>
              <a:t>regression coefficients.</a:t>
            </a:r>
            <a:endParaRPr lang="en-US" dirty="0">
              <a:latin typeface="Corbel" charset="0"/>
              <a:ea typeface="MS PGothic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698625"/>
            <a:ext cx="4040188" cy="715963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449513"/>
            <a:ext cx="4040188" cy="3951287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800" dirty="0" smtClean="0"/>
              <a:t>Hypothesis: approval ratings of the US president will be higher among group X compared to group Y.</a:t>
            </a: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sz="1800" dirty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800" dirty="0" smtClean="0"/>
              <a:t>Measure: Approval scale from 1-10 (where 10 = highest approval)</a:t>
            </a: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sz="1800" dirty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800" dirty="0" smtClean="0"/>
              <a:t>We get a random sample, N=30</a:t>
            </a:r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1800" dirty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800" dirty="0" smtClean="0"/>
              <a:t>Result: Mean for group X is 4, mean for group Y is 7</a:t>
            </a: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sz="1800" dirty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800" dirty="0" smtClean="0"/>
              <a:t>We get a p-value of .06 </a:t>
            </a:r>
            <a:r>
              <a:rPr lang="en-US" sz="1800" dirty="0" smtClean="0"/>
              <a:t>(marginally statistically </a:t>
            </a:r>
            <a:r>
              <a:rPr lang="en-US" sz="1800" dirty="0" smtClean="0"/>
              <a:t>significant)</a:t>
            </a: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698625"/>
            <a:ext cx="4041775" cy="715963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449513"/>
            <a:ext cx="4041775" cy="3951287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800" dirty="0"/>
              <a:t>Hypothesis: approval ratings of the US president will be higher among group X compared to group Y.</a:t>
            </a: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sz="1800" dirty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800" dirty="0"/>
              <a:t>Measure: Approval scale from 1-10 (where 10 = highest approval)</a:t>
            </a: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sz="1800" dirty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800" dirty="0"/>
              <a:t>We get a random sample, </a:t>
            </a:r>
            <a:r>
              <a:rPr lang="en-US" sz="1800" dirty="0" smtClean="0"/>
              <a:t>N=10,000</a:t>
            </a:r>
            <a:endParaRPr lang="en-US" sz="1800" dirty="0"/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1800" dirty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800" dirty="0"/>
              <a:t>Result: Mean for group X is </a:t>
            </a:r>
            <a:r>
              <a:rPr lang="en-US" sz="1800" dirty="0" smtClean="0"/>
              <a:t>7, </a:t>
            </a:r>
            <a:r>
              <a:rPr lang="en-US" sz="1800" dirty="0"/>
              <a:t>mean for group Y is </a:t>
            </a:r>
            <a:r>
              <a:rPr lang="en-US" sz="1800" dirty="0" smtClean="0"/>
              <a:t>7.2</a:t>
            </a:r>
            <a:endParaRPr lang="en-US" sz="1800" dirty="0"/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sz="1800" dirty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800" dirty="0"/>
              <a:t>We get a p-value of .</a:t>
            </a:r>
            <a:r>
              <a:rPr lang="en-US" sz="1800" dirty="0" smtClean="0"/>
              <a:t>001 (highly statistically </a:t>
            </a:r>
            <a:r>
              <a:rPr lang="en-US" sz="1800" dirty="0"/>
              <a:t>significant)</a:t>
            </a: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Practical vs. Statistical Significance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74825"/>
            <a:ext cx="5562600" cy="4625975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800" b="1" u="sng" dirty="0" smtClean="0"/>
              <a:t>Statistical Significance</a:t>
            </a:r>
            <a:r>
              <a:rPr lang="en-US" sz="2800" dirty="0" smtClean="0"/>
              <a:t>: Tells us if we should accept or reject our null hypothesis. This is determined by probability.</a:t>
            </a: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sz="2800" dirty="0"/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2800" dirty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800" b="1" u="sng" dirty="0" smtClean="0"/>
              <a:t>Practical Significance</a:t>
            </a:r>
            <a:r>
              <a:rPr lang="en-US" sz="2800" dirty="0" smtClean="0"/>
              <a:t>: Tells us the magnitude of a given effect; whether the observed effect is meaningful or important.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0800" y="6454775"/>
            <a:ext cx="5508625" cy="27463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6325" name="Picture 2" descr="http://justthink.org/files/2012/01/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8765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Justifying Research Problems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381000" y="2259013"/>
            <a:ext cx="8534400" cy="4598987"/>
          </a:xfrm>
        </p:spPr>
        <p:txBody>
          <a:bodyPr/>
          <a:lstStyle/>
          <a:p>
            <a:pPr eaLnBrk="1" hangingPunct="1"/>
            <a:r>
              <a:rPr lang="en-US" sz="2300" dirty="0">
                <a:latin typeface="Corbel" charset="0"/>
                <a:ea typeface="MS PGothic" charset="0"/>
              </a:rPr>
              <a:t>Explain what is not known about the problem.</a:t>
            </a:r>
          </a:p>
          <a:p>
            <a:pPr eaLnBrk="1" hangingPunct="1">
              <a:buFont typeface="Wingdings 2" charset="0"/>
              <a:buNone/>
            </a:pPr>
            <a:endParaRPr lang="en-US" sz="2300" dirty="0">
              <a:latin typeface="Corbel" charset="0"/>
              <a:ea typeface="MS PGothic" charset="0"/>
            </a:endParaRPr>
          </a:p>
          <a:p>
            <a:pPr eaLnBrk="1" hangingPunct="1"/>
            <a:r>
              <a:rPr lang="en-US" sz="2300" dirty="0">
                <a:latin typeface="Corbel" charset="0"/>
                <a:ea typeface="MS PGothic" charset="0"/>
              </a:rPr>
              <a:t>Why does the problem matter?</a:t>
            </a:r>
          </a:p>
          <a:p>
            <a:pPr eaLnBrk="1" hangingPunct="1">
              <a:buFont typeface="Wingdings 2" charset="0"/>
              <a:buNone/>
            </a:pPr>
            <a:endParaRPr lang="en-US" sz="2300" dirty="0">
              <a:latin typeface="Corbel" charset="0"/>
              <a:ea typeface="MS PGothic" charset="0"/>
            </a:endParaRPr>
          </a:p>
          <a:p>
            <a:pPr eaLnBrk="1" hangingPunct="1"/>
            <a:r>
              <a:rPr lang="en-US" sz="2300" dirty="0">
                <a:latin typeface="Corbel" charset="0"/>
                <a:ea typeface="MS PGothic" charset="0"/>
              </a:rPr>
              <a:t>Provide documentation that this is actually a problem.</a:t>
            </a:r>
          </a:p>
          <a:p>
            <a:pPr lvl="1" eaLnBrk="1" hangingPunct="1"/>
            <a:r>
              <a:rPr lang="en-US" sz="2000" dirty="0">
                <a:latin typeface="Corbel" charset="0"/>
                <a:ea typeface="MS PGothic" charset="0"/>
              </a:rPr>
              <a:t>Available statistics?</a:t>
            </a:r>
          </a:p>
          <a:p>
            <a:pPr lvl="1" eaLnBrk="1" hangingPunct="1"/>
            <a:r>
              <a:rPr lang="en-US" sz="2000" dirty="0">
                <a:latin typeface="Corbel" charset="0"/>
                <a:ea typeface="MS PGothic" charset="0"/>
              </a:rPr>
              <a:t>Available literature that shows that this is a needed area of inquiry</a:t>
            </a:r>
            <a:r>
              <a:rPr lang="en-US" sz="2000" dirty="0" smtClean="0">
                <a:latin typeface="Corbel" charset="0"/>
                <a:ea typeface="MS PGothic" charset="0"/>
              </a:rPr>
              <a:t>?</a:t>
            </a:r>
          </a:p>
          <a:p>
            <a:pPr lvl="1" eaLnBrk="1" hangingPunct="1"/>
            <a:r>
              <a:rPr lang="en-US" sz="2000" dirty="0" smtClean="0">
                <a:latin typeface="Corbel" charset="0"/>
                <a:ea typeface="MS PGothic" charset="0"/>
              </a:rPr>
              <a:t>Discrepancies in the literature</a:t>
            </a:r>
            <a:endParaRPr lang="en-US" sz="2000" dirty="0">
              <a:latin typeface="Corbel" charset="0"/>
              <a:ea typeface="MS PGothic" charset="0"/>
            </a:endParaRPr>
          </a:p>
          <a:p>
            <a:pPr lvl="1" eaLnBrk="1" hangingPunct="1"/>
            <a:r>
              <a:rPr lang="en-US" sz="2000" dirty="0">
                <a:latin typeface="Corbel" charset="0"/>
                <a:ea typeface="MS PGothic" charset="0"/>
              </a:rPr>
              <a:t>What would convince *you* that something is actually problematic and worthy of further study</a:t>
            </a:r>
            <a:r>
              <a:rPr lang="en-US" sz="2000" dirty="0" smtClean="0">
                <a:latin typeface="Corbel" charset="0"/>
                <a:ea typeface="MS PGothic" charset="0"/>
              </a:rPr>
              <a:t>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What is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not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 usually good enough for a full Justification?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455613" y="1612900"/>
            <a:ext cx="4725987" cy="4625975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latin typeface="Corbel" charset="0"/>
                <a:ea typeface="MS PGothic" charset="0"/>
              </a:rPr>
              <a:t>“</a:t>
            </a:r>
            <a:r>
              <a:rPr lang="en-US" dirty="0">
                <a:latin typeface="Corbel" charset="0"/>
                <a:ea typeface="MS PGothic" charset="0"/>
              </a:rPr>
              <a:t>No one has looked at it or studied it before</a:t>
            </a:r>
            <a:r>
              <a:rPr lang="ja-JP" altLang="en-US" dirty="0" smtClean="0">
                <a:latin typeface="Corbel" charset="0"/>
                <a:ea typeface="MS PGothic" charset="0"/>
              </a:rPr>
              <a:t>”</a:t>
            </a:r>
          </a:p>
          <a:p>
            <a:pPr lvl="1" eaLnBrk="1" hangingPunct="1"/>
            <a:r>
              <a:rPr lang="en-US" altLang="ja-JP" dirty="0" smtClean="0">
                <a:latin typeface="Corbel" charset="0"/>
                <a:ea typeface="MS PGothic" charset="0"/>
              </a:rPr>
              <a:t>But institutional blind spots could hide important results</a:t>
            </a:r>
            <a:endParaRPr lang="en-US" dirty="0">
              <a:latin typeface="Corbel" charset="0"/>
              <a:ea typeface="MS PGothic" charset="0"/>
            </a:endParaRPr>
          </a:p>
          <a:p>
            <a:pPr eaLnBrk="1" hangingPunct="1"/>
            <a:endParaRPr lang="en-US" dirty="0">
              <a:latin typeface="Corbel" charset="0"/>
              <a:ea typeface="MS PGothic" charset="0"/>
            </a:endParaRPr>
          </a:p>
          <a:p>
            <a:pPr eaLnBrk="1" hangingPunct="1"/>
            <a:r>
              <a:rPr lang="ja-JP" altLang="en-US" dirty="0">
                <a:latin typeface="Corbel" charset="0"/>
                <a:ea typeface="MS PGothic" charset="0"/>
              </a:rPr>
              <a:t>“</a:t>
            </a:r>
            <a:r>
              <a:rPr lang="en-US" dirty="0">
                <a:latin typeface="Corbel" charset="0"/>
                <a:ea typeface="MS PGothic" charset="0"/>
              </a:rPr>
              <a:t>The issue or problem is not discussed in the literature, media, etc.</a:t>
            </a:r>
            <a:r>
              <a:rPr lang="ja-JP" altLang="en-US" dirty="0">
                <a:latin typeface="Corbel" charset="0"/>
                <a:ea typeface="MS PGothic" charset="0"/>
              </a:rPr>
              <a:t>”</a:t>
            </a:r>
            <a:endParaRPr lang="en-US" dirty="0">
              <a:latin typeface="Corbel" charset="0"/>
              <a:ea typeface="MS PGothic" charset="0"/>
            </a:endParaRPr>
          </a:p>
          <a:p>
            <a:pPr eaLnBrk="1" hangingPunct="1"/>
            <a:endParaRPr lang="en-US" dirty="0">
              <a:latin typeface="Corbel" charset="0"/>
              <a:ea typeface="MS PGothic" charset="0"/>
            </a:endParaRPr>
          </a:p>
          <a:p>
            <a:pPr eaLnBrk="1" hangingPunct="1"/>
            <a:endParaRPr lang="en-US" dirty="0">
              <a:latin typeface="Corbel" charset="0"/>
              <a:ea typeface="MS PGothic" charset="0"/>
            </a:endParaRPr>
          </a:p>
          <a:p>
            <a:pPr eaLnBrk="1" hangingPunct="1"/>
            <a:endParaRPr lang="en-US" dirty="0">
              <a:latin typeface="Corbel" charset="0"/>
              <a:ea typeface="MS PGothic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389" name="Picture 7" descr="http://blog.mashery.com/sites/default/files/images/mad_scienti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38400"/>
            <a:ext cx="3694113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2800" dirty="0" smtClean="0"/>
              <a:t>Some examples from my own work:</a:t>
            </a:r>
          </a:p>
          <a:p>
            <a:r>
              <a:rPr lang="en-US" sz="2800" dirty="0" smtClean="0"/>
              <a:t>What would the internet look like if we could build it from scratch, knowing everything we know about networking today?</a:t>
            </a:r>
          </a:p>
          <a:p>
            <a:pPr lvl="1"/>
            <a:r>
              <a:rPr lang="en-US" sz="2000" dirty="0" smtClean="0"/>
              <a:t>NSF 100x100 Clean-Slate </a:t>
            </a:r>
            <a:r>
              <a:rPr lang="en-US" sz="2000" dirty="0"/>
              <a:t>D</a:t>
            </a:r>
            <a:r>
              <a:rPr lang="en-US" sz="2000" dirty="0" smtClean="0"/>
              <a:t>esign Project</a:t>
            </a:r>
          </a:p>
          <a:p>
            <a:r>
              <a:rPr lang="en-US" sz="2800" dirty="0" smtClean="0"/>
              <a:t>How can the resistance to new technologies in the network layer be addressed?</a:t>
            </a:r>
          </a:p>
          <a:p>
            <a:pPr lvl="1"/>
            <a:r>
              <a:rPr lang="en-US" sz="2000" dirty="0" smtClean="0"/>
              <a:t>My </a:t>
            </a:r>
            <a:r>
              <a:rPr lang="en-US" sz="2000" dirty="0" err="1" smtClean="0"/>
              <a:t>Ischool</a:t>
            </a:r>
            <a:r>
              <a:rPr lang="en-US" sz="2000" dirty="0" smtClean="0"/>
              <a:t> thesis</a:t>
            </a:r>
          </a:p>
          <a:p>
            <a:r>
              <a:rPr lang="en-US" sz="2800" dirty="0" smtClean="0"/>
              <a:t>How does the graph-structure of supply chains influence market outcomes?</a:t>
            </a:r>
          </a:p>
          <a:p>
            <a:pPr lvl="1"/>
            <a:r>
              <a:rPr lang="en-US" sz="2000" dirty="0" smtClean="0"/>
              <a:t>Ongoing work with Pedro Ferreira</a:t>
            </a:r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6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Defining Research Questions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598988"/>
          </a:xfrm>
        </p:spPr>
        <p:txBody>
          <a:bodyPr/>
          <a:lstStyle/>
          <a:p>
            <a:pPr eaLnBrk="1" hangingPunct="1"/>
            <a:r>
              <a:rPr lang="en-US" sz="2400">
                <a:latin typeface="Corbel" charset="0"/>
                <a:ea typeface="MS PGothic" charset="0"/>
              </a:rPr>
              <a:t>Forming a </a:t>
            </a:r>
            <a:r>
              <a:rPr lang="en-US" sz="2400" b="1" i="1">
                <a:latin typeface="Corbel" charset="0"/>
                <a:ea typeface="MS PGothic" charset="0"/>
              </a:rPr>
              <a:t>research question</a:t>
            </a:r>
            <a:r>
              <a:rPr lang="en-US" sz="2400">
                <a:latin typeface="Corbel" charset="0"/>
                <a:ea typeface="MS PGothic" charset="0"/>
              </a:rPr>
              <a:t>:</a:t>
            </a:r>
          </a:p>
          <a:p>
            <a:pPr eaLnBrk="1" hangingPunct="1">
              <a:buFont typeface="Wingdings 2" charset="0"/>
              <a:buNone/>
            </a:pPr>
            <a:endParaRPr lang="en-US" sz="2400">
              <a:latin typeface="Corbel" charset="0"/>
              <a:ea typeface="MS PGothic" charset="0"/>
            </a:endParaRPr>
          </a:p>
          <a:p>
            <a:pPr lvl="1" eaLnBrk="1" hangingPunct="1"/>
            <a:r>
              <a:rPr lang="ja-JP" altLang="en-US" sz="2400">
                <a:latin typeface="Corbel" charset="0"/>
                <a:ea typeface="MS PGothic" charset="0"/>
              </a:rPr>
              <a:t>“</a:t>
            </a:r>
            <a:r>
              <a:rPr lang="en-US" altLang="ja-JP" sz="2400">
                <a:latin typeface="Corbel" charset="0"/>
                <a:ea typeface="MS PGothic" charset="0"/>
              </a:rPr>
              <a:t>an interrogative sentence or statement that asks: What relation exists between two or more </a:t>
            </a:r>
            <a:r>
              <a:rPr lang="en-US" altLang="ja-JP" sz="2400" b="1" u="sng">
                <a:latin typeface="Corbel" charset="0"/>
                <a:ea typeface="MS PGothic" charset="0"/>
              </a:rPr>
              <a:t>concepts</a:t>
            </a:r>
            <a:r>
              <a:rPr lang="en-US" altLang="ja-JP" sz="2400">
                <a:latin typeface="Corbel" charset="0"/>
                <a:ea typeface="MS PGothic" charset="0"/>
              </a:rPr>
              <a:t>?</a:t>
            </a:r>
            <a:r>
              <a:rPr lang="ja-JP" altLang="en-US" sz="2400">
                <a:latin typeface="Corbel" charset="0"/>
                <a:ea typeface="MS PGothic" charset="0"/>
              </a:rPr>
              <a:t>”</a:t>
            </a:r>
            <a:endParaRPr lang="en-US" altLang="ja-JP" sz="2400">
              <a:latin typeface="Corbel" charset="0"/>
              <a:ea typeface="MS PGothic" charset="0"/>
            </a:endParaRPr>
          </a:p>
          <a:p>
            <a:pPr lvl="1" eaLnBrk="1" hangingPunct="1">
              <a:buFont typeface="Wingdings" charset="0"/>
              <a:buNone/>
            </a:pPr>
            <a:endParaRPr lang="en-US" sz="2400">
              <a:latin typeface="Corbel" charset="0"/>
              <a:ea typeface="MS PGothic" charset="0"/>
            </a:endParaRPr>
          </a:p>
          <a:p>
            <a:pPr lvl="1" eaLnBrk="1" hangingPunct="1"/>
            <a:r>
              <a:rPr lang="en-US" sz="2400">
                <a:latin typeface="Corbel" charset="0"/>
                <a:ea typeface="MS PGothic" charset="0"/>
              </a:rPr>
              <a:t>A good problem can produce many research questions</a:t>
            </a:r>
          </a:p>
          <a:p>
            <a:pPr lvl="2" eaLnBrk="1" hangingPunct="1"/>
            <a:r>
              <a:rPr lang="en-US" sz="2000">
                <a:latin typeface="Corbel" charset="0"/>
                <a:ea typeface="MS PGothic" charset="0"/>
              </a:rPr>
              <a:t>Some may be oriented to quantitative or qualitative investigation; we are focusing on the former.</a:t>
            </a:r>
          </a:p>
          <a:p>
            <a:pPr lvl="2" eaLnBrk="1" hangingPunct="1">
              <a:buFont typeface="Arial" charset="0"/>
              <a:buNone/>
            </a:pPr>
            <a:endParaRPr lang="en-US">
              <a:latin typeface="Corbel" charset="0"/>
              <a:ea typeface="MS PGothic" charset="0"/>
            </a:endParaRPr>
          </a:p>
          <a:p>
            <a:pPr lvl="2" eaLnBrk="1" hangingPunct="1"/>
            <a:r>
              <a:rPr lang="en-US">
                <a:latin typeface="Corbel" charset="0"/>
                <a:ea typeface="MS PGothic" charset="0"/>
              </a:rPr>
              <a:t>The research question(s) can be restated in one or more ways to produce </a:t>
            </a:r>
            <a:r>
              <a:rPr lang="en-US" u="sng">
                <a:latin typeface="Corbel" charset="0"/>
                <a:ea typeface="MS PGothic" charset="0"/>
              </a:rPr>
              <a:t>testable hypotheses</a:t>
            </a:r>
            <a:r>
              <a:rPr lang="en-US">
                <a:latin typeface="Corbel" charset="0"/>
                <a:ea typeface="MS PGothic" charset="0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Testable Hypotheses</a:t>
            </a:r>
          </a:p>
        </p:txBody>
      </p:sp>
      <p:sp>
        <p:nvSpPr>
          <p:cNvPr id="62467" name="Rectangle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ea typeface="+mn-ea"/>
                <a:cs typeface="+mn-cs"/>
              </a:rPr>
              <a:t>Once a research problem has been identified and one or more research questions emerge, specific hypotheses are used to relate specific variables</a:t>
            </a:r>
          </a:p>
          <a:p>
            <a:pPr marL="73152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>
              <a:ea typeface="+mn-ea"/>
            </a:endParaRPr>
          </a:p>
          <a:p>
            <a:pPr marL="73152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ea typeface="+mn-ea"/>
              </a:rPr>
              <a:t>Note the significant role of operationalization at this point!</a:t>
            </a:r>
          </a:p>
          <a:p>
            <a:pPr marL="73152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>
              <a:ea typeface="+mn-ea"/>
            </a:endParaRPr>
          </a:p>
          <a:p>
            <a:pPr marL="73152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200" dirty="0" smtClean="0">
                <a:ea typeface="+mn-ea"/>
              </a:rPr>
              <a:t>Research problem </a:t>
            </a:r>
            <a:r>
              <a:rPr lang="en-US" sz="2200" dirty="0" smtClean="0">
                <a:ea typeface="+mn-ea"/>
                <a:sym typeface="Wingdings" pitchFamily="2" charset="2"/>
              </a:rPr>
              <a:t> questions  hypotheses  variables.</a:t>
            </a:r>
            <a:endParaRPr lang="en-US" sz="2200" dirty="0" smtClean="0">
              <a:ea typeface="+mn-ea"/>
            </a:endParaRPr>
          </a:p>
          <a:p>
            <a:pPr marL="73152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73152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>
                <a:ea typeface="+mn-ea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7B9899"/>
                </a:solidFill>
                <a:ea typeface="+mj-ea"/>
                <a:cs typeface="+mj-cs"/>
              </a:rPr>
              <a:t>Hypothesis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2141538"/>
            <a:ext cx="8763000" cy="4625975"/>
          </a:xfrm>
        </p:spPr>
        <p:txBody>
          <a:bodyPr/>
          <a:lstStyle/>
          <a:p>
            <a:pPr lvl="1" eaLnBrk="1" hangingPunct="1"/>
            <a:endParaRPr lang="en-US" i="1">
              <a:latin typeface="Corbel" charset="0"/>
              <a:ea typeface="MS PGothic" charset="0"/>
            </a:endParaRPr>
          </a:p>
          <a:p>
            <a:pPr lvl="1" eaLnBrk="1" hangingPunct="1"/>
            <a:r>
              <a:rPr lang="ja-JP" altLang="en-US" sz="3200" i="1">
                <a:latin typeface="Corbel" charset="0"/>
                <a:ea typeface="MS PGothic" charset="0"/>
              </a:rPr>
              <a:t>“</a:t>
            </a:r>
            <a:r>
              <a:rPr lang="en-US" altLang="ja-JP" sz="3200" i="1">
                <a:latin typeface="Corbel" charset="0"/>
                <a:ea typeface="MS PGothic" charset="0"/>
              </a:rPr>
              <a:t>hypothesis statements contain two or more variables that are measurable or potentially measurable and that specify how the variables are related</a:t>
            </a:r>
            <a:r>
              <a:rPr lang="ja-JP" altLang="en-US" sz="3200" i="1">
                <a:latin typeface="Corbel" charset="0"/>
                <a:ea typeface="MS PGothic" charset="0"/>
              </a:rPr>
              <a:t>”</a:t>
            </a:r>
            <a:r>
              <a:rPr lang="en-US" altLang="ja-JP" sz="3200" i="1">
                <a:latin typeface="Corbel" charset="0"/>
                <a:ea typeface="MS PGothic" charset="0"/>
              </a:rPr>
              <a:t> (Kerlinger 1986)</a:t>
            </a:r>
          </a:p>
          <a:p>
            <a:pPr lvl="1" eaLnBrk="1" hangingPunct="1">
              <a:buFont typeface="Wingdings" charset="0"/>
              <a:buNone/>
            </a:pPr>
            <a:endParaRPr lang="en-US" altLang="ja-JP" sz="3200" i="1">
              <a:latin typeface="Corbel" charset="0"/>
              <a:ea typeface="MS PGothic" charset="0"/>
            </a:endParaRPr>
          </a:p>
          <a:p>
            <a:r>
              <a:rPr lang="en-US" sz="1600">
                <a:latin typeface="Arial" charset="0"/>
                <a:ea typeface="MS PGothic" charset="0"/>
              </a:rPr>
              <a:t>A good research question will produce one or more testable hypotheses.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  <a:ea typeface="MS PGothic" charset="0"/>
            </a:endParaRPr>
          </a:p>
          <a:p>
            <a:r>
              <a:rPr lang="en-US" sz="1600">
                <a:latin typeface="Arial" charset="0"/>
                <a:ea typeface="MS PGothic" charset="0"/>
              </a:rPr>
              <a:t>Testable hypotheses predict a relationship between </a:t>
            </a:r>
            <a:r>
              <a:rPr lang="en-US" sz="1600" i="1">
                <a:latin typeface="Arial" charset="0"/>
                <a:ea typeface="MS PGothic" charset="0"/>
              </a:rPr>
              <a:t>variables </a:t>
            </a:r>
            <a:r>
              <a:rPr lang="en-US" sz="1600">
                <a:latin typeface="Arial" charset="0"/>
                <a:ea typeface="MS PGothic" charset="0"/>
              </a:rPr>
              <a:t>(not concepts).</a:t>
            </a:r>
          </a:p>
          <a:p>
            <a:pPr lvl="1" eaLnBrk="1" hangingPunct="1">
              <a:buFont typeface="Wingdings" charset="0"/>
              <a:buNone/>
            </a:pPr>
            <a:endParaRPr lang="en-US" sz="3200" i="1">
              <a:latin typeface="Corbel" charset="0"/>
              <a:ea typeface="MS PGothic" charset="0"/>
            </a:endParaRPr>
          </a:p>
        </p:txBody>
      </p:sp>
      <p:sp>
        <p:nvSpPr>
          <p:cNvPr id="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1874</TotalTime>
  <Words>2453</Words>
  <Application>Microsoft Macintosh PowerPoint</Application>
  <PresentationFormat>On-screen Show (4:3)</PresentationFormat>
  <Paragraphs>305</Paragraphs>
  <Slides>34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Module</vt:lpstr>
      <vt:lpstr>Equation</vt:lpstr>
      <vt:lpstr>Review: Estimating a Mean</vt:lpstr>
      <vt:lpstr>Research Problems and Questions</vt:lpstr>
      <vt:lpstr>Three Criteria for a Research Problem</vt:lpstr>
      <vt:lpstr>Justifying Research Problems</vt:lpstr>
      <vt:lpstr>What is not usually good enough for a full Justification?</vt:lpstr>
      <vt:lpstr>Research Problem</vt:lpstr>
      <vt:lpstr>Defining Research Questions</vt:lpstr>
      <vt:lpstr>Testable Hypotheses</vt:lpstr>
      <vt:lpstr>Hypothesis</vt:lpstr>
      <vt:lpstr>Propositions and Hypotheses </vt:lpstr>
      <vt:lpstr>Null and Alternative Hypotheses</vt:lpstr>
      <vt:lpstr>Statistics</vt:lpstr>
      <vt:lpstr>Example</vt:lpstr>
      <vt:lpstr>The Z-test as a hypothesis test</vt:lpstr>
      <vt:lpstr>One and two-tailed hypothesis testing</vt:lpstr>
      <vt:lpstr>Logic of Hypothesis Testing: One-tailed tests</vt:lpstr>
      <vt:lpstr>Logic of Hypothesis Testing: two-tailed test</vt:lpstr>
      <vt:lpstr>Example 1</vt:lpstr>
      <vt:lpstr>Example 2</vt:lpstr>
      <vt:lpstr>Statistical Significance</vt:lpstr>
      <vt:lpstr>The meaning of p-value</vt:lpstr>
      <vt:lpstr>The meaning of p-value</vt:lpstr>
      <vt:lpstr>“Cheating” in Hypothesis Testing</vt:lpstr>
      <vt:lpstr>Common Evaluation of p-values</vt:lpstr>
      <vt:lpstr>More on Evaluating Statistical Hypothesis Testing</vt:lpstr>
      <vt:lpstr>Type I Error in Statistical Hypothesis Testing</vt:lpstr>
      <vt:lpstr>Type II Error in Statistical Hypothesis Testing</vt:lpstr>
      <vt:lpstr>Statistical Power</vt:lpstr>
      <vt:lpstr>More on Statistical Power</vt:lpstr>
      <vt:lpstr>Can we “prove” the null or alternative hypothesis?</vt:lpstr>
      <vt:lpstr>What your p-value won’t tell you</vt:lpstr>
      <vt:lpstr>Effect Size</vt:lpstr>
      <vt:lpstr>Some Examples</vt:lpstr>
      <vt:lpstr>Practical vs. Statistical Significance</vt:lpstr>
    </vt:vector>
  </TitlesOfParts>
  <Company>School of Information Management and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Coye Cheshire</dc:creator>
  <cp:lastModifiedBy>Paul Laskowski</cp:lastModifiedBy>
  <cp:revision>194</cp:revision>
  <dcterms:created xsi:type="dcterms:W3CDTF">2010-08-31T17:07:16Z</dcterms:created>
  <dcterms:modified xsi:type="dcterms:W3CDTF">2013-09-18T17:44:26Z</dcterms:modified>
</cp:coreProperties>
</file>