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Lst>
  <p:notesMasterIdLst>
    <p:notesMasterId r:id="rId57"/>
  </p:notesMasterIdLst>
  <p:sldIdLst>
    <p:sldId id="346" r:id="rId2"/>
    <p:sldId id="411" r:id="rId3"/>
    <p:sldId id="404" r:id="rId4"/>
    <p:sldId id="399" r:id="rId5"/>
    <p:sldId id="400" r:id="rId6"/>
    <p:sldId id="406" r:id="rId7"/>
    <p:sldId id="401" r:id="rId8"/>
    <p:sldId id="402" r:id="rId9"/>
    <p:sldId id="403" r:id="rId10"/>
    <p:sldId id="348" r:id="rId11"/>
    <p:sldId id="349" r:id="rId12"/>
    <p:sldId id="357" r:id="rId13"/>
    <p:sldId id="350" r:id="rId14"/>
    <p:sldId id="351" r:id="rId15"/>
    <p:sldId id="352" r:id="rId16"/>
    <p:sldId id="353" r:id="rId17"/>
    <p:sldId id="405" r:id="rId18"/>
    <p:sldId id="354" r:id="rId19"/>
    <p:sldId id="355" r:id="rId20"/>
    <p:sldId id="356" r:id="rId21"/>
    <p:sldId id="358" r:id="rId22"/>
    <p:sldId id="436" r:id="rId23"/>
    <p:sldId id="437" r:id="rId24"/>
    <p:sldId id="409" r:id="rId25"/>
    <p:sldId id="410" r:id="rId26"/>
    <p:sldId id="366" r:id="rId27"/>
    <p:sldId id="367" r:id="rId28"/>
    <p:sldId id="374" r:id="rId29"/>
    <p:sldId id="368" r:id="rId30"/>
    <p:sldId id="407" r:id="rId31"/>
    <p:sldId id="412" r:id="rId32"/>
    <p:sldId id="359" r:id="rId33"/>
    <p:sldId id="364" r:id="rId34"/>
    <p:sldId id="413" r:id="rId35"/>
    <p:sldId id="408"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31" r:id="rId54"/>
    <p:sldId id="432" r:id="rId55"/>
    <p:sldId id="435"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60" autoAdjust="0"/>
  </p:normalViewPr>
  <p:slideViewPr>
    <p:cSldViewPr>
      <p:cViewPr varScale="1">
        <p:scale>
          <a:sx n="73" d="100"/>
          <a:sy n="73" d="100"/>
        </p:scale>
        <p:origin x="-15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C7FB5D-1347-0945-AA49-6BA1E88E5902}" type="slidenum">
              <a:rPr lang="en-US"/>
              <a:pPr>
                <a:defRPr/>
              </a:pPr>
              <a:t>‹#›</a:t>
            </a:fld>
            <a:endParaRPr lang="en-US"/>
          </a:p>
        </p:txBody>
      </p:sp>
    </p:spTree>
    <p:extLst>
      <p:ext uri="{BB962C8B-B14F-4D97-AF65-F5344CB8AC3E}">
        <p14:creationId xmlns:p14="http://schemas.microsoft.com/office/powerpoint/2010/main" val="2951344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A08B498-952E-124C-B47E-7E95D2376592}" type="slidenum">
              <a:rPr lang="en-US" sz="1200">
                <a:latin typeface="Arial" charset="0"/>
              </a:rPr>
              <a:pPr/>
              <a:t>2</a:t>
            </a:fld>
            <a:endParaRPr lang="en-US" sz="120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What are relative advantages of mean, median and mode?</a:t>
            </a:r>
          </a:p>
          <a:p>
            <a:r>
              <a:rPr lang="en-US">
                <a:ea typeface="MS PGothic" charset="0"/>
              </a:rPr>
              <a:t>Mode = good for qualitative descriptions when mean value is not a good descriptive</a:t>
            </a:r>
          </a:p>
          <a:p>
            <a:r>
              <a:rPr lang="en-US">
                <a:ea typeface="MS PGothic" charset="0"/>
              </a:rPr>
              <a:t>Median = don</a:t>
            </a:r>
            <a:r>
              <a:rPr lang="ja-JP" altLang="en-US">
                <a:ea typeface="MS PGothic" charset="0"/>
              </a:rPr>
              <a:t>’</a:t>
            </a:r>
            <a:r>
              <a:rPr lang="en-US" altLang="ja-JP">
                <a:ea typeface="MS PGothic" charset="0"/>
              </a:rPr>
              <a:t>t want those big outliers to have an effect…just want to know what lies in the middle</a:t>
            </a:r>
          </a:p>
          <a:p>
            <a:r>
              <a:rPr lang="en-US">
                <a:ea typeface="MS PGothic" charset="0"/>
              </a:rPr>
              <a:t>Mean = </a:t>
            </a:r>
            <a:r>
              <a:rPr lang="ja-JP" altLang="en-US">
                <a:ea typeface="MS PGothic" charset="0"/>
              </a:rPr>
              <a:t>‘</a:t>
            </a:r>
            <a:r>
              <a:rPr lang="en-US" altLang="ja-JP">
                <a:ea typeface="MS PGothic" charset="0"/>
              </a:rPr>
              <a:t>best</a:t>
            </a:r>
            <a:r>
              <a:rPr lang="ja-JP" altLang="en-US">
                <a:ea typeface="MS PGothic" charset="0"/>
              </a:rPr>
              <a:t>’</a:t>
            </a:r>
            <a:r>
              <a:rPr lang="en-US" altLang="ja-JP">
                <a:ea typeface="MS PGothic" charset="0"/>
              </a:rPr>
              <a:t> overall value for the middle value, all values have equal weight in computing value</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E9E2A3C-6CA9-494C-AF46-7EBFAC9885BB}" type="slidenum">
              <a:rPr lang="en-US" sz="1200"/>
              <a:pPr/>
              <a:t>13</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E339B5F-EA96-D54B-957B-EA57CAA3B91C}" type="slidenum">
              <a:rPr lang="en-US" sz="1200"/>
              <a:pPr/>
              <a:t>14</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Variance is just the standard deviation squared; or, SD is the square root of the variance.</a:t>
            </a:r>
          </a:p>
          <a:p>
            <a:endParaRPr lang="en-US">
              <a:ea typeface="MS PGothic" charset="0"/>
            </a:endParaRPr>
          </a:p>
          <a:p>
            <a:r>
              <a:rPr lang="en-US">
                <a:ea typeface="MS PGothic" charset="0"/>
              </a:rPr>
              <a:t>We often use SD in regular univariate stats b/c its in same units as the variable of interest. Variance is more useful when calculating certain statistics  as the values are oriented around difference from the mean.</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CBAB40D-6B93-284B-9AC5-CEB144E31327}" type="slidenum">
              <a:rPr lang="en-US" sz="1200"/>
              <a:pPr/>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5B640FC-7434-B34A-AE3D-F191003F9CD0}" type="slidenum">
              <a:rPr lang="en-US" sz="1200"/>
              <a:pPr/>
              <a:t>18</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What is the practical meaning if I say that a given value is 1 standard deviations from the mean?</a:t>
            </a:r>
          </a:p>
          <a:p>
            <a:r>
              <a:rPr lang="en-US">
                <a:ea typeface="MS PGothic" charset="0"/>
              </a:rPr>
              <a:t>What if it is 3 standard deviations?</a:t>
            </a:r>
          </a:p>
          <a:p>
            <a:endParaRPr lang="en-US">
              <a:ea typeface="MS PGothic" charset="0"/>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A0033AA-0886-A14B-93D6-F04FA885EEF3}" type="slidenum">
              <a:rPr lang="en-US" sz="1200"/>
              <a:pPr/>
              <a:t>19</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9C7FB5D-1347-0945-AA49-6BA1E88E5902}" type="slidenum">
              <a:rPr lang="en-US" smtClean="0"/>
              <a:pPr>
                <a:defRPr/>
              </a:pPr>
              <a:t>24</a:t>
            </a:fld>
            <a:endParaRPr lang="en-US"/>
          </a:p>
        </p:txBody>
      </p:sp>
    </p:spTree>
    <p:extLst>
      <p:ext uri="{BB962C8B-B14F-4D97-AF65-F5344CB8AC3E}">
        <p14:creationId xmlns:p14="http://schemas.microsoft.com/office/powerpoint/2010/main" val="421127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What is the practical meaning if I say that a given value is 1 standard deviations from the mean?</a:t>
            </a:r>
          </a:p>
          <a:p>
            <a:r>
              <a:rPr lang="en-US">
                <a:ea typeface="MS PGothic" charset="0"/>
              </a:rPr>
              <a:t>What if it is 3 standard deviations?</a:t>
            </a:r>
          </a:p>
          <a:p>
            <a:endParaRPr lang="en-US">
              <a:ea typeface="MS PGothic"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5C80954-01AC-ED42-9E1A-082278D8C8E4}" type="slidenum">
              <a:rPr lang="en-US" sz="1200"/>
              <a:pPr/>
              <a:t>25</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The z-score is important for thinking about individual scores on any distribution. Observed value minus mean, over standard deviation.</a:t>
            </a: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3AEFBD8-2886-6242-AA82-37122377E418}" type="slidenum">
              <a:rPr lang="en-US" sz="1200"/>
              <a:pPr/>
              <a:t>26</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arenR"/>
            </a:pPr>
            <a:r>
              <a:rPr lang="en-US">
                <a:ea typeface="MS PGothic" charset="0"/>
              </a:rPr>
              <a:t>We can plot any z-score and figure out the probability associated with it.</a:t>
            </a:r>
          </a:p>
          <a:p>
            <a:pPr marL="228600" indent="-228600">
              <a:buFontTx/>
              <a:buAutoNum type="arabicParenR"/>
            </a:pPr>
            <a:r>
              <a:rPr lang="en-US">
                <a:ea typeface="MS PGothic" charset="0"/>
              </a:rPr>
              <a:t>This probability (the area under curve) can then be attached to a specific criteria (p-value).</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F1C6412-B5EF-C54E-AB31-D3D64BE4C546}" type="slidenum">
              <a:rPr lang="en-US" sz="1200">
                <a:cs typeface="Arial" charset="0"/>
              </a:rPr>
              <a:pPr/>
              <a:t>28</a:t>
            </a:fld>
            <a:endParaRPr lang="en-US" sz="120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MS PGothic" charset="0"/>
            </a:endParaRPr>
          </a:p>
          <a:p>
            <a:r>
              <a:rPr lang="en-US">
                <a:ea typeface="MS PGothic" charset="0"/>
              </a:rPr>
              <a:t>This is just an example using one score out of single variable distribution. But, we can use the same process on a sample *mean* in a sampling distribution.</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6139AD0-95CB-594C-8FC9-E86E3839FACC}" type="slidenum">
              <a:rPr lang="en-US" sz="1200"/>
              <a:pPr/>
              <a:t>29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Or, data by itself doesn</a:t>
            </a:r>
            <a:r>
              <a:rPr lang="fr-FR">
                <a:ea typeface="MS PGothic" charset="0"/>
              </a:rPr>
              <a:t>’</a:t>
            </a:r>
            <a:r>
              <a:rPr lang="en-US" altLang="ja-JP">
                <a:ea typeface="MS PGothic" charset="0"/>
              </a:rPr>
              <a:t>t give you knowledge. We shouldn</a:t>
            </a:r>
            <a:r>
              <a:rPr lang="fr-FR">
                <a:ea typeface="MS PGothic" charset="0"/>
              </a:rPr>
              <a:t>’</a:t>
            </a:r>
            <a:r>
              <a:rPr lang="en-US" altLang="ja-JP">
                <a:ea typeface="MS PGothic" charset="0"/>
              </a:rPr>
              <a:t>t be talking about Big Data. We should be talking about Big Information. Usable stuff…ways to build knowledge through the accumulation of usable, accurate, reliable information.</a:t>
            </a:r>
          </a:p>
          <a:p>
            <a:endParaRPr lang="en-US">
              <a:ea typeface="MS PGothic" charset="0"/>
            </a:endParaRPr>
          </a:p>
          <a:p>
            <a:r>
              <a:rPr lang="en-US">
                <a:ea typeface="MS PGothic" charset="0"/>
              </a:rPr>
              <a:t>What is a statistical model?  We’re representing data as information, repackaging, build a model</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72DCDB4-9485-8947-93D2-67065C2BA231}" type="slidenum">
              <a:rPr lang="en-US" sz="1200">
                <a:cs typeface="Arial" charset="0"/>
              </a:rPr>
              <a:pPr/>
              <a:t>3</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Bias changes our scores in exactly the same w</a:t>
            </a: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1680155-B5AE-C24C-BE85-941B779A758E}" type="slidenum">
              <a:rPr lang="en-US" sz="1200">
                <a:cs typeface="Arial" charset="0"/>
              </a:rPr>
              <a:pPr/>
              <a:t>31</a:t>
            </a:fld>
            <a:endParaRPr lang="en-US" sz="120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rPr>
              <a:t>Sampling distribution is all of the individual samples if we brought them together– but of course we usually have just one, but b/c of the central limit theorem we can still calculate estimates of mean, and standard deviation for the population</a:t>
            </a:r>
            <a:r>
              <a:rPr lang="en-US" dirty="0" smtClean="0">
                <a:ea typeface="MS PGothic" charset="0"/>
              </a:rPr>
              <a:t>.</a:t>
            </a:r>
          </a:p>
          <a:p>
            <a:endParaRPr lang="en-US" dirty="0" smtClean="0">
              <a:ea typeface="MS PGothic" charset="0"/>
            </a:endParaRPr>
          </a:p>
          <a:p>
            <a:r>
              <a:rPr lang="en-US" dirty="0" smtClean="0">
                <a:ea typeface="MS PGothic" charset="0"/>
              </a:rPr>
              <a:t>Good time for a</a:t>
            </a:r>
            <a:r>
              <a:rPr lang="en-US" baseline="0" dirty="0" smtClean="0">
                <a:ea typeface="MS PGothic" charset="0"/>
              </a:rPr>
              <a:t> class experiment.</a:t>
            </a:r>
            <a:endParaRPr lang="en-US" dirty="0">
              <a:ea typeface="MS PGothic" charset="0"/>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6A9AB04-43B3-7F40-B8BD-4F941D73C085}" type="slidenum">
              <a:rPr lang="en-US" sz="1200"/>
              <a:pPr/>
              <a:t>33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 Y might be your score on the SAT…which can be represented as the population average plus some error, positive and negative (test taking ability, knowledge, etc).</a:t>
            </a:r>
          </a:p>
          <a:p>
            <a:endParaRPr lang="en-US">
              <a:ea typeface="MS PGothic" charset="0"/>
            </a:endParaRPr>
          </a:p>
          <a:p>
            <a:r>
              <a:rPr lang="en-US">
                <a:ea typeface="MS PGothic" charset="0"/>
              </a:rPr>
              <a:t>The central limit theorem helps us approximate 3 key things: 1) the location of the mean, 2) the width of the distribution, and 3) how it is distributed.</a:t>
            </a:r>
          </a:p>
          <a:p>
            <a:endParaRPr lang="en-US">
              <a:ea typeface="MS PGothic" charset="0"/>
            </a:endParaRPr>
          </a:p>
          <a:p>
            <a:r>
              <a:rPr lang="en-US">
                <a:ea typeface="MS PGothic" charset="0"/>
              </a:rPr>
              <a:t>Remember our sample exercise where we averaged groups of responses to the question, </a:t>
            </a:r>
            <a:r>
              <a:rPr lang="ja-JP" altLang="en-US">
                <a:ea typeface="MS PGothic" charset="0"/>
              </a:rPr>
              <a:t>“</a:t>
            </a:r>
            <a:r>
              <a:rPr lang="en-US" altLang="ja-JP">
                <a:ea typeface="MS PGothic" charset="0"/>
              </a:rPr>
              <a:t>pick a number between 1-10</a:t>
            </a:r>
            <a:r>
              <a:rPr lang="ja-JP" altLang="en-US">
                <a:ea typeface="MS PGothic" charset="0"/>
              </a:rPr>
              <a:t>”</a:t>
            </a:r>
            <a:r>
              <a:rPr lang="en-US" altLang="ja-JP">
                <a:ea typeface="MS PGothic" charset="0"/>
              </a:rPr>
              <a:t>? This was a demonstration of the central limit theorem. </a:t>
            </a:r>
            <a:endParaRPr lang="en-US">
              <a:ea typeface="MS PGothic" charset="0"/>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3E5417C-21EC-3744-86B4-B7C213553ABD}" type="slidenum">
              <a:rPr lang="en-US" sz="1200"/>
              <a:pPr/>
              <a:t>34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MS PGothic"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1EE0A6-C24E-E144-889E-72DE26B1DF5D}" type="slidenum">
              <a:rPr lang="en-US" sz="1200">
                <a:cs typeface="Arial" charset="0"/>
              </a:rPr>
              <a:pPr/>
              <a:t>36</a:t>
            </a:fld>
            <a:endParaRPr lang="en-US" sz="120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 Y might be your score on the SAT…which can be represented as the population average plus some error, positive and negative (test taking ability, knowledge, etc).</a:t>
            </a:r>
          </a:p>
          <a:p>
            <a:endParaRPr lang="en-US">
              <a:ea typeface="MS PGothic" charset="0"/>
            </a:endParaRPr>
          </a:p>
          <a:p>
            <a:r>
              <a:rPr lang="en-US">
                <a:ea typeface="MS PGothic" charset="0"/>
              </a:rPr>
              <a:t>The central limit theorem helps us approximate 3 key things: 1) the location of the mean, 2) the width of the distribution, and 3) how it is distributed.</a:t>
            </a:r>
          </a:p>
          <a:p>
            <a:endParaRPr lang="en-US">
              <a:ea typeface="MS PGothic" charset="0"/>
            </a:endParaRPr>
          </a:p>
          <a:p>
            <a:r>
              <a:rPr lang="en-US">
                <a:ea typeface="MS PGothic" charset="0"/>
              </a:rPr>
              <a:t>Remember our sample exercise where we averaged groups of responses to the question, </a:t>
            </a:r>
            <a:r>
              <a:rPr lang="ja-JP" altLang="en-US">
                <a:ea typeface="MS PGothic" charset="0"/>
              </a:rPr>
              <a:t>“</a:t>
            </a:r>
            <a:r>
              <a:rPr lang="en-US" altLang="ja-JP">
                <a:ea typeface="MS PGothic" charset="0"/>
              </a:rPr>
              <a:t>pick a number between 1-10</a:t>
            </a:r>
            <a:r>
              <a:rPr lang="ja-JP" altLang="en-US">
                <a:ea typeface="MS PGothic" charset="0"/>
              </a:rPr>
              <a:t>”</a:t>
            </a:r>
            <a:r>
              <a:rPr lang="en-US" altLang="ja-JP">
                <a:ea typeface="MS PGothic" charset="0"/>
              </a:rPr>
              <a:t>? This was a demonstration of the central limit theorem. </a:t>
            </a:r>
            <a:endParaRPr lang="en-US">
              <a:ea typeface="MS PGothic" charset="0"/>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3E5417C-21EC-3744-86B4-B7C213553ABD}" type="slidenum">
              <a:rPr lang="en-US" sz="1200"/>
              <a:pPr/>
              <a:t>37</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So again, this is the big issue…all this “data” is so overwhelming that I think many just believe it has to be telling us something…</a:t>
            </a:r>
          </a:p>
          <a:p>
            <a:r>
              <a:rPr lang="en-US">
                <a:ea typeface="MS PGothic" charset="0"/>
              </a:rPr>
              <a:t>And it can! But we need to think carefully about what we think we are learning.</a:t>
            </a: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62A62C-DAF7-7E40-A49D-1A0827A64F5F}" type="slidenum">
              <a:rPr lang="en-US" sz="1200"/>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In other words, lets not get caught up in smaller matters of variance here and there…lets try to figure out if we understand the key mechanism(s) or not!</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43D726B-B543-084B-A4DB-9164A119E5F2}" type="slidenum">
              <a:rPr lang="en-US" sz="1200"/>
              <a:pPr/>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William of Occam:  14th century English philosopher and theologian.  Occam</a:t>
            </a:r>
            <a:r>
              <a:rPr lang="ja-JP" altLang="en-US">
                <a:ea typeface="MS PGothic" charset="0"/>
              </a:rPr>
              <a:t>’</a:t>
            </a:r>
            <a:r>
              <a:rPr lang="en-US" altLang="ja-JP">
                <a:ea typeface="MS PGothic" charset="0"/>
              </a:rPr>
              <a:t>s razor:  </a:t>
            </a:r>
            <a:r>
              <a:rPr lang="ja-JP" altLang="en-US">
                <a:ea typeface="MS PGothic" charset="0"/>
              </a:rPr>
              <a:t>“</a:t>
            </a:r>
            <a:r>
              <a:rPr lang="en-US" altLang="ja-JP">
                <a:ea typeface="MS PGothic" charset="0"/>
              </a:rPr>
              <a:t>entia non sunt multiplicanda praeter necessitatem</a:t>
            </a:r>
            <a:r>
              <a:rPr lang="ja-JP" altLang="en-US">
                <a:ea typeface="MS PGothic" charset="0"/>
              </a:rPr>
              <a:t>”</a:t>
            </a:r>
            <a:r>
              <a:rPr lang="en-US" altLang="ja-JP">
                <a:ea typeface="MS PGothic" charset="0"/>
              </a:rPr>
              <a:t> -- "entities must not be multiplied beyond necessity.</a:t>
            </a:r>
            <a:r>
              <a:rPr lang="ja-JP" altLang="en-US">
                <a:ea typeface="MS PGothic" charset="0"/>
              </a:rPr>
              <a:t>”</a:t>
            </a:r>
            <a:endParaRPr lang="en-US">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4925CAE-BBCC-9146-9F2E-F55B68B6AA09}" type="slidenum">
              <a:rPr lang="en-US" sz="1200"/>
              <a:pPr/>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Consider the yellow line in b, c, d. Which is the “best” way to describe the data in a? Why?</a:t>
            </a: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EC274D-BDCF-2B40-8B50-5099734E9958}" type="slidenum">
              <a:rPr lang="en-US" sz="1200"/>
              <a:pPr/>
              <a:t>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Several properties: </a:t>
            </a:r>
          </a:p>
          <a:p>
            <a:r>
              <a:rPr lang="en-US">
                <a:ea typeface="MS PGothic" charset="0"/>
              </a:rPr>
              <a:t>Unimodal</a:t>
            </a:r>
          </a:p>
          <a:p>
            <a:r>
              <a:rPr lang="en-US">
                <a:ea typeface="MS PGothic" charset="0"/>
              </a:rPr>
              <a:t>Mean = median = mode</a:t>
            </a:r>
          </a:p>
          <a:p>
            <a:r>
              <a:rPr lang="en-US">
                <a:ea typeface="MS PGothic" charset="0"/>
              </a:rPr>
              <a:t>Curve is symmetric</a:t>
            </a:r>
          </a:p>
          <a:p>
            <a:r>
              <a:rPr lang="en-US">
                <a:ea typeface="MS PGothic" charset="0"/>
              </a:rPr>
              <a:t>Range is infinite</a:t>
            </a:r>
          </a:p>
          <a:p>
            <a:endParaRPr lang="en-US">
              <a:ea typeface="MS PGothic"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9D9456B-2B7C-A24A-BBDA-39E33B9D9E20}" type="slidenum">
              <a:rPr lang="en-US" sz="1200"/>
              <a:pPr/>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Simple frequency histogram…. quick and dirty way to see if you should even care about a </a:t>
            </a:r>
            <a:r>
              <a:rPr lang="ja-JP" altLang="en-US">
                <a:ea typeface="MS PGothic" charset="0"/>
              </a:rPr>
              <a:t>“</a:t>
            </a:r>
            <a:r>
              <a:rPr lang="en-US" altLang="ja-JP">
                <a:ea typeface="MS PGothic" charset="0"/>
              </a:rPr>
              <a:t>variable</a:t>
            </a:r>
            <a:r>
              <a:rPr lang="ja-JP" altLang="en-US">
                <a:ea typeface="MS PGothic" charset="0"/>
              </a:rPr>
              <a:t>”</a:t>
            </a:r>
            <a:endParaRPr lang="en-US" altLang="ja-JP">
              <a:ea typeface="MS PGothic" charset="0"/>
            </a:endParaRPr>
          </a:p>
          <a:p>
            <a:r>
              <a:rPr lang="en-US">
                <a:ea typeface="MS PGothic" charset="0"/>
              </a:rPr>
              <a:t>Example in GSS data: use tabulate and histogram (tab attend, hist attend; tab age, hist age)</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0591C5-218C-EB43-BC1C-028F768BEC60}" type="slidenum">
              <a:rPr lang="en-US" sz="1200"/>
              <a:pPr/>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Skewness in a normal distribution = 0</a:t>
            </a:r>
          </a:p>
          <a:p>
            <a:r>
              <a:rPr lang="en-US">
                <a:ea typeface="MS PGothic" charset="0"/>
              </a:rPr>
              <a:t>Kurtosis = 3</a:t>
            </a:r>
          </a:p>
          <a:p>
            <a:r>
              <a:rPr lang="en-US">
                <a:ea typeface="MS PGothic" charset="0"/>
              </a:rPr>
              <a:t>A distribution is </a:t>
            </a:r>
            <a:r>
              <a:rPr lang="en-US" b="1">
                <a:ea typeface="MS PGothic" charset="0"/>
              </a:rPr>
              <a:t>platykurtic</a:t>
            </a:r>
            <a:r>
              <a:rPr lang="en-US">
                <a:ea typeface="MS PGothic" charset="0"/>
              </a:rPr>
              <a:t> if it is flatter than the corresponding normal curve and </a:t>
            </a:r>
            <a:r>
              <a:rPr lang="en-US" b="1">
                <a:ea typeface="MS PGothic" charset="0"/>
              </a:rPr>
              <a:t>leptokurtic</a:t>
            </a:r>
            <a:r>
              <a:rPr lang="en-US">
                <a:ea typeface="MS PGothic" charset="0"/>
              </a:rPr>
              <a:t> if it is more peaked than the normal curve.</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7E2264A-CDD0-0247-BB12-4452DE109D58}" type="slidenum">
              <a:rPr lang="en-US" sz="1200"/>
              <a:pPr/>
              <a:t>12</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5127625"/>
            <a:ext cx="9144000" cy="46038"/>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27DA1DC5-D978-AE43-918C-05EB903F89E9}" type="slidenum">
              <a:rPr lang="en-US"/>
              <a:pPr>
                <a:defRPr/>
              </a:pPr>
              <a:t>‹#›</a:t>
            </a:fld>
            <a:endParaRPr lang="en-US"/>
          </a:p>
        </p:txBody>
      </p:sp>
    </p:spTree>
    <p:extLst>
      <p:ext uri="{BB962C8B-B14F-4D97-AF65-F5344CB8AC3E}">
        <p14:creationId xmlns:p14="http://schemas.microsoft.com/office/powerpoint/2010/main" val="29026851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5271A-AF45-374E-BB18-857E0A94EE4E}" type="slidenum">
              <a:rPr lang="en-US"/>
              <a:pPr>
                <a:defRPr/>
              </a:pPr>
              <a:t>‹#›</a:t>
            </a:fld>
            <a:endParaRPr lang="en-US"/>
          </a:p>
        </p:txBody>
      </p:sp>
    </p:spTree>
    <p:extLst>
      <p:ext uri="{BB962C8B-B14F-4D97-AF65-F5344CB8AC3E}">
        <p14:creationId xmlns:p14="http://schemas.microsoft.com/office/powerpoint/2010/main" val="111278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invGray">
          <a:xfrm>
            <a:off x="6599238" y="0"/>
            <a:ext cx="46037" cy="6858000"/>
          </a:xfrm>
          <a:prstGeom prst="rect">
            <a:avLst/>
          </a:prstGeom>
          <a:solidFill>
            <a:srgbClr val="FFFFFF"/>
          </a:solidFill>
          <a:ln>
            <a:noFill/>
          </a:ln>
          <a:effectLst>
            <a:outerShdw blurRad="63500" dist="10160" dir="108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C25AAF9E-7CC6-8048-A170-C62A7227FB2F}" type="slidenum">
              <a:rPr lang="en-US"/>
              <a:pPr>
                <a:defRPr/>
              </a:pPr>
              <a:t>‹#›</a:t>
            </a:fld>
            <a:endParaRPr lang="en-US"/>
          </a:p>
        </p:txBody>
      </p:sp>
    </p:spTree>
    <p:extLst>
      <p:ext uri="{BB962C8B-B14F-4D97-AF65-F5344CB8AC3E}">
        <p14:creationId xmlns:p14="http://schemas.microsoft.com/office/powerpoint/2010/main" val="419314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smtClean="0"/>
            </a:lvl1pPr>
          </a:lstStyle>
          <a:p>
            <a:pPr>
              <a:defRPr/>
            </a:pPr>
            <a:fld id="{9BB62AFD-9A6B-D547-911E-B77AE6C45006}" type="slidenum">
              <a:rPr lang="en-US"/>
              <a:pPr>
                <a:defRPr/>
              </a:pPr>
              <a:t>‹#›</a:t>
            </a:fld>
            <a:endParaRPr 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195220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20F5C-71E1-3649-B9E7-159A708DD371}" type="slidenum">
              <a:rPr lang="en-US"/>
              <a:pPr>
                <a:defRPr/>
              </a:pPr>
              <a:t>‹#›</a:t>
            </a:fld>
            <a:endParaRPr lang="en-US"/>
          </a:p>
        </p:txBody>
      </p:sp>
    </p:spTree>
    <p:extLst>
      <p:ext uri="{BB962C8B-B14F-4D97-AF65-F5344CB8AC3E}">
        <p14:creationId xmlns:p14="http://schemas.microsoft.com/office/powerpoint/2010/main" val="360870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a:spLocks noChangeArrowheads="1"/>
          </p:cNvSpPr>
          <p:nvPr/>
        </p:nvSpPr>
        <p:spPr bwMode="invGray">
          <a:xfrm>
            <a:off x="0" y="2601913"/>
            <a:ext cx="9144000" cy="46037"/>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E2B1DFB6-F62B-1B45-9488-7E2FC30F870B}" type="slidenum">
              <a:rPr lang="en-US"/>
              <a:pPr>
                <a:defRPr/>
              </a:pPr>
              <a:t>‹#›</a:t>
            </a:fld>
            <a:endParaRPr lang="en-US"/>
          </a:p>
        </p:txBody>
      </p:sp>
    </p:spTree>
    <p:extLst>
      <p:ext uri="{BB962C8B-B14F-4D97-AF65-F5344CB8AC3E}">
        <p14:creationId xmlns:p14="http://schemas.microsoft.com/office/powerpoint/2010/main" val="26498687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D88578-A90D-C942-831C-2ABC06E00481}" type="slidenum">
              <a:rPr lang="en-US"/>
              <a:pPr>
                <a:defRPr/>
              </a:pPr>
              <a:t>‹#›</a:t>
            </a:fld>
            <a:endParaRPr lang="en-US"/>
          </a:p>
        </p:txBody>
      </p:sp>
    </p:spTree>
    <p:extLst>
      <p:ext uri="{BB962C8B-B14F-4D97-AF65-F5344CB8AC3E}">
        <p14:creationId xmlns:p14="http://schemas.microsoft.com/office/powerpoint/2010/main" val="389131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936C02-D58E-4B42-A819-A4533BD6F04E}" type="slidenum">
              <a:rPr lang="en-US"/>
              <a:pPr>
                <a:defRPr/>
              </a:pPr>
              <a:t>‹#›</a:t>
            </a:fld>
            <a:endParaRPr lang="en-US"/>
          </a:p>
        </p:txBody>
      </p:sp>
    </p:spTree>
    <p:extLst>
      <p:ext uri="{BB962C8B-B14F-4D97-AF65-F5344CB8AC3E}">
        <p14:creationId xmlns:p14="http://schemas.microsoft.com/office/powerpoint/2010/main" val="35376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A38330-7B88-EB44-910E-834E960C286B}" type="slidenum">
              <a:rPr lang="en-US"/>
              <a:pPr>
                <a:defRPr/>
              </a:pPr>
              <a:t>‹#›</a:t>
            </a:fld>
            <a:endParaRPr lang="en-US"/>
          </a:p>
        </p:txBody>
      </p:sp>
    </p:spTree>
    <p:extLst>
      <p:ext uri="{BB962C8B-B14F-4D97-AF65-F5344CB8AC3E}">
        <p14:creationId xmlns:p14="http://schemas.microsoft.com/office/powerpoint/2010/main" val="84053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BFA863D-28E0-EF41-912D-39353EB544CF}" type="slidenum">
              <a:rPr lang="en-US"/>
              <a:pPr>
                <a:defRPr/>
              </a:pPr>
              <a:t>‹#›</a:t>
            </a:fld>
            <a:endParaRPr lang="en-US"/>
          </a:p>
        </p:txBody>
      </p:sp>
    </p:spTree>
    <p:extLst>
      <p:ext uri="{BB962C8B-B14F-4D97-AF65-F5344CB8AC3E}">
        <p14:creationId xmlns:p14="http://schemas.microsoft.com/office/powerpoint/2010/main" val="151326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33EA4833-F455-A848-82F7-BA3264ABBAE4}" type="slidenum">
              <a:rPr lang="en-US"/>
              <a:pPr>
                <a:defRPr/>
              </a:pPr>
              <a:t>‹#›</a:t>
            </a:fld>
            <a:endParaRPr lang="en-US"/>
          </a:p>
        </p:txBody>
      </p:sp>
    </p:spTree>
    <p:extLst>
      <p:ext uri="{BB962C8B-B14F-4D97-AF65-F5344CB8AC3E}">
        <p14:creationId xmlns:p14="http://schemas.microsoft.com/office/powerpoint/2010/main" val="32057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smtClean="0"/>
            </a:lvl1pPr>
          </a:lstStyle>
          <a:p>
            <a:pPr>
              <a:defRPr/>
            </a:pPr>
            <a:fld id="{C5F682E4-3ACB-954B-95B0-39AEBBC4C3AF}" type="slidenum">
              <a:rPr lang="en-US"/>
              <a:pPr>
                <a:defRPr/>
              </a:pPr>
              <a:t>‹#›</a:t>
            </a:fld>
            <a:endParaRPr lang="en-US"/>
          </a:p>
        </p:txBody>
      </p:sp>
    </p:spTree>
    <p:extLst>
      <p:ext uri="{BB962C8B-B14F-4D97-AF65-F5344CB8AC3E}">
        <p14:creationId xmlns:p14="http://schemas.microsoft.com/office/powerpoint/2010/main" val="421936285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p:nvSpPr>
        <p:spPr bwMode="invGray">
          <a:xfrm>
            <a:off x="0" y="1436688"/>
            <a:ext cx="9144000" cy="44450"/>
          </a:xfrm>
          <a:prstGeom prst="rect">
            <a:avLst/>
          </a:prstGeom>
          <a:solidFill>
            <a:srgbClr val="FFFFFF"/>
          </a:solidFill>
          <a:ln>
            <a:noFill/>
          </a:ln>
          <a:effectLst>
            <a:outerShdw blurRad="63500" dist="10160" dir="5400000" algn="tl" rotWithShape="0">
              <a:srgbClr val="000000">
                <a:alpha val="5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chemeClr val="lt1"/>
              </a:solidFill>
              <a:latin typeface="+mn-lt"/>
              <a:ea typeface="+mn-ea"/>
              <a:cs typeface="+mn-cs"/>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defRPr>
            </a:lvl1pPr>
          </a:lstStyle>
          <a:p>
            <a:pPr>
              <a:defRPr/>
            </a:pPr>
            <a:fld id="{6B9A3D24-4137-CC4D-8A4B-D94772AB2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93" r:id="rId1"/>
    <p:sldLayoutId id="2147484388" r:id="rId2"/>
    <p:sldLayoutId id="2147484394" r:id="rId3"/>
    <p:sldLayoutId id="2147484389" r:id="rId4"/>
    <p:sldLayoutId id="2147484390" r:id="rId5"/>
    <p:sldLayoutId id="2147484391" r:id="rId6"/>
    <p:sldLayoutId id="2147484395" r:id="rId7"/>
    <p:sldLayoutId id="2147484396" r:id="rId8"/>
    <p:sldLayoutId id="2147484397" r:id="rId9"/>
    <p:sldLayoutId id="2147484392" r:id="rId10"/>
    <p:sldLayoutId id="2147484398" r:id="rId11"/>
    <p:sldLayoutId id="2147484399" r:id="rId12"/>
  </p:sldLayoutIdLst>
  <p:hf sldNum="0" hdr="0" dt="0"/>
  <p:txStyles>
    <p:titleStyle>
      <a:lvl1pPr algn="l" rtl="0" eaLnBrk="0" fontAlgn="base" hangingPunct="0">
        <a:spcBef>
          <a:spcPct val="0"/>
        </a:spcBef>
        <a:spcAft>
          <a:spcPct val="0"/>
        </a:spcAft>
        <a:defRPr sz="4500" b="1" kern="1200">
          <a:solidFill>
            <a:srgbClr val="FFC8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2pPr>
      <a:lvl3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3pPr>
      <a:lvl4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4pPr>
      <a:lvl5pPr algn="l" rtl="0" eaLnBrk="0" fontAlgn="base" hangingPunct="0">
        <a:spcBef>
          <a:spcPct val="0"/>
        </a:spcBef>
        <a:spcAft>
          <a:spcPct val="0"/>
        </a:spcAft>
        <a:defRPr sz="4500" b="1">
          <a:solidFill>
            <a:srgbClr val="FFC800"/>
          </a:solidFill>
          <a:latin typeface="Corbel" pitchFamily="34" charset="0"/>
          <a:ea typeface="MS PGothic" panose="020B0600070205080204" pitchFamily="34" charset="-128"/>
          <a:cs typeface="MS PGothic"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charset="0"/>
        <a:buChar char=""/>
        <a:defRPr sz="3200" kern="1200">
          <a:solidFill>
            <a:schemeClr val="tx1"/>
          </a:solidFill>
          <a:latin typeface="+mn-lt"/>
          <a:ea typeface="MS PGothic" panose="020B0600070205080204" pitchFamily="34" charset="-128"/>
          <a:cs typeface="MS PGothic" charset="0"/>
        </a:defRPr>
      </a:lvl1pPr>
      <a:lvl2pPr marL="730250" indent="-273050" algn="l" rtl="0" eaLnBrk="0" fontAlgn="base" hangingPunct="0">
        <a:spcBef>
          <a:spcPct val="20000"/>
        </a:spcBef>
        <a:spcAft>
          <a:spcPct val="0"/>
        </a:spcAft>
        <a:buClr>
          <a:schemeClr val="accent2"/>
        </a:buClr>
        <a:buSzPct val="90000"/>
        <a:buFont typeface="Wingdings" charset="0"/>
        <a:buChar char=""/>
        <a:defRPr sz="2800" kern="1200">
          <a:solidFill>
            <a:schemeClr val="tx1"/>
          </a:solidFill>
          <a:latin typeface="+mn-lt"/>
          <a:ea typeface="MS PGothic" panose="020B0600070205080204" pitchFamily="34" charset="-128"/>
          <a:cs typeface="MS PGothic" charset="0"/>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S PGothic" panose="020B0600070205080204" pitchFamily="34" charset="-128"/>
          <a:cs typeface="MS PGothic" charset="0"/>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S PGothic" panose="020B0600070205080204" pitchFamily="34" charset="-128"/>
          <a:cs typeface="MS PGothic" charset="0"/>
        </a:defRPr>
      </a:lvl4pPr>
      <a:lvl5pPr marL="1425575" indent="-182563" algn="l" rtl="0" eaLnBrk="0" fontAlgn="base" hangingPunct="0">
        <a:spcBef>
          <a:spcPct val="20000"/>
        </a:spcBef>
        <a:spcAft>
          <a:spcPct val="0"/>
        </a:spcAft>
        <a:buClr>
          <a:srgbClr val="E88651"/>
        </a:buClr>
        <a:buFont typeface="Wingdings 3" charset="0"/>
        <a:buChar char=""/>
        <a:defRPr lang="en-US" sz="2000" kern="1200">
          <a:solidFill>
            <a:schemeClr val="tx1"/>
          </a:solidFill>
          <a:latin typeface="+mn-lt"/>
          <a:ea typeface="MS PGothic" panose="020B0600070205080204" pitchFamily="34" charset="-128"/>
          <a:cs typeface="MS PGothic"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thenormalgenius.blogspot.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24.wmf"/><Relationship Id="rId6"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2.emf"/><Relationship Id="rId5" Type="http://schemas.openxmlformats.org/officeDocument/2006/relationships/oleObject" Target="../embeddings/oleObject3.bin"/><Relationship Id="rId6"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4.emf"/><Relationship Id="rId5" Type="http://schemas.openxmlformats.org/officeDocument/2006/relationships/image" Target="../media/image36.gif"/><Relationship Id="rId6" Type="http://schemas.openxmlformats.org/officeDocument/2006/relationships/oleObject" Target="../embeddings/oleObject5.bin"/><Relationship Id="rId7"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Standard_deviation_diagram.svg" TargetMode="External"/><Relationship Id="rId4"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7.gif"/><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304800" y="2971800"/>
            <a:ext cx="6400800" cy="1752600"/>
          </a:xfrm>
        </p:spPr>
        <p:txBody>
          <a:bodyPr/>
          <a:lstStyle/>
          <a:p>
            <a:pPr eaLnBrk="1" hangingPunct="1"/>
            <a:r>
              <a:rPr lang="en-US" sz="2800" dirty="0" smtClean="0">
                <a:solidFill>
                  <a:schemeClr val="accent1"/>
                </a:solidFill>
                <a:latin typeface="Corbel" charset="0"/>
                <a:ea typeface="MS PGothic" charset="0"/>
              </a:rPr>
              <a:t>Models</a:t>
            </a:r>
            <a:endParaRPr lang="en-US" sz="2800" dirty="0">
              <a:solidFill>
                <a:schemeClr val="accent1"/>
              </a:solidFill>
              <a:latin typeface="Corbel" charset="0"/>
              <a:ea typeface="MS PGothic" charset="0"/>
            </a:endParaRPr>
          </a:p>
        </p:txBody>
      </p:sp>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1000"/>
            <a:ext cx="4343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251062"/>
          </a:xfrm>
        </p:spPr>
        <p:txBody>
          <a:bodyPr/>
          <a:lstStyle/>
          <a:p>
            <a:pPr eaLnBrk="1" fontAlgn="auto" hangingPunct="1">
              <a:spcAft>
                <a:spcPts val="0"/>
              </a:spcAft>
              <a:defRPr/>
            </a:pPr>
            <a:r>
              <a:rPr lang="en-US" smtClean="0">
                <a:solidFill>
                  <a:schemeClr val="accent1">
                    <a:satMod val="150000"/>
                  </a:schemeClr>
                </a:solidFill>
                <a:ea typeface="+mj-ea"/>
                <a:cs typeface="ＭＳ Ｐゴシック" charset="-128"/>
              </a:rPr>
              <a:t>The Normal Curve</a:t>
            </a:r>
          </a:p>
        </p:txBody>
      </p:sp>
      <p:pic>
        <p:nvPicPr>
          <p:cNvPr id="28674" name="Picture 4" descr="celeb_sol-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7104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678656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ＭＳ Ｐゴシック" charset="-128"/>
              </a:rPr>
              <a:t>Non Normal </a:t>
            </a:r>
            <a:r>
              <a:rPr lang="en-US" dirty="0">
                <a:solidFill>
                  <a:schemeClr val="accent1">
                    <a:satMod val="150000"/>
                  </a:schemeClr>
                </a:solidFill>
                <a:ea typeface="+mj-ea"/>
                <a:cs typeface="ＭＳ Ｐゴシック" charset="-128"/>
              </a:rPr>
              <a:t>Distributions</a:t>
            </a:r>
          </a:p>
        </p:txBody>
      </p:sp>
      <p:sp>
        <p:nvSpPr>
          <p:cNvPr id="32770" name="Rectangle 3"/>
          <p:cNvSpPr>
            <a:spLocks noGrp="1" noChangeArrowheads="1"/>
          </p:cNvSpPr>
          <p:nvPr>
            <p:ph type="body" idx="1"/>
          </p:nvPr>
        </p:nvSpPr>
        <p:spPr/>
        <p:txBody>
          <a:bodyPr/>
          <a:lstStyle/>
          <a:p>
            <a:pPr eaLnBrk="1" hangingPunct="1"/>
            <a:r>
              <a:rPr lang="en-US">
                <a:latin typeface="Corbel" charset="0"/>
                <a:ea typeface="MS PGothic" charset="0"/>
              </a:rPr>
              <a:t>Skewness</a:t>
            </a:r>
          </a:p>
          <a:p>
            <a:pPr eaLnBrk="1" hangingPunct="1">
              <a:buFont typeface="Wingdings" charset="0"/>
              <a:buNone/>
            </a:pPr>
            <a:endParaRPr lang="en-US">
              <a:latin typeface="Corbel" charset="0"/>
              <a:ea typeface="MS PGothic" charset="0"/>
            </a:endParaRP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r>
              <a:rPr lang="en-US">
                <a:latin typeface="Corbel" charset="0"/>
                <a:ea typeface="MS PGothic" charset="0"/>
              </a:rPr>
              <a:t>Kurtosis</a:t>
            </a:r>
          </a:p>
        </p:txBody>
      </p:sp>
      <p:pic>
        <p:nvPicPr>
          <p:cNvPr id="32771" name="Picture 4" descr="ske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2743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438400"/>
            <a:ext cx="25146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ex1_kurto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800600"/>
            <a:ext cx="5867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2514600" y="6477000"/>
            <a:ext cx="5634038" cy="274638"/>
          </a:xfrm>
        </p:spPr>
        <p:txBody>
          <a:bodyPr/>
          <a:lstStyle/>
          <a:p>
            <a:pPr>
              <a:defRPr/>
            </a:pPr>
            <a:r>
              <a:rPr lang="en-US" dirty="0" err="1" smtClean="0"/>
              <a:t>Playtykurtic</a:t>
            </a:r>
            <a:r>
              <a:rPr lang="en-US" dirty="0" smtClean="0"/>
              <a:t>			     Leptokurtic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4000" dirty="0">
                <a:solidFill>
                  <a:schemeClr val="accent1">
                    <a:satMod val="150000"/>
                  </a:schemeClr>
                </a:solidFill>
                <a:ea typeface="+mj-ea"/>
                <a:cs typeface="ＭＳ Ｐゴシック" charset="-128"/>
              </a:rPr>
              <a:t>Describing </a:t>
            </a:r>
            <a:r>
              <a:rPr lang="en-US" sz="4000" dirty="0" smtClean="0">
                <a:solidFill>
                  <a:schemeClr val="accent1">
                    <a:satMod val="150000"/>
                  </a:schemeClr>
                </a:solidFill>
                <a:ea typeface="+mj-ea"/>
                <a:cs typeface="ＭＳ Ｐゴシック" charset="-128"/>
              </a:rPr>
              <a:t>Distributions</a:t>
            </a:r>
            <a:endParaRPr lang="en-US" sz="4000" dirty="0">
              <a:solidFill>
                <a:schemeClr val="accent1">
                  <a:satMod val="150000"/>
                </a:schemeClr>
              </a:solidFill>
              <a:ea typeface="+mj-ea"/>
              <a:cs typeface="ＭＳ Ｐゴシック" charset="-128"/>
            </a:endParaRPr>
          </a:p>
        </p:txBody>
      </p:sp>
      <p:sp>
        <p:nvSpPr>
          <p:cNvPr id="13315" name="Rectangle 3"/>
          <p:cNvSpPr>
            <a:spLocks noGrp="1" noChangeArrowheads="1"/>
          </p:cNvSpPr>
          <p:nvPr>
            <p:ph idx="1"/>
          </p:nvPr>
        </p:nvSpPr>
        <p:spPr>
          <a:xfrm>
            <a:off x="457200" y="1625600"/>
            <a:ext cx="5257800" cy="4625975"/>
          </a:xfrm>
        </p:spPr>
        <p:txBody>
          <a:bodyPr/>
          <a:lstStyle/>
          <a:p>
            <a:pPr eaLnBrk="1" hangingPunct="1">
              <a:lnSpc>
                <a:spcPct val="90000"/>
              </a:lnSpc>
            </a:pPr>
            <a:r>
              <a:rPr lang="en-US" sz="2000">
                <a:latin typeface="Corbel" charset="0"/>
                <a:ea typeface="MS PGothic" charset="0"/>
              </a:rPr>
              <a:t>Central Tendency</a:t>
            </a:r>
          </a:p>
          <a:p>
            <a:pPr lvl="1" eaLnBrk="1" hangingPunct="1">
              <a:lnSpc>
                <a:spcPct val="90000"/>
              </a:lnSpc>
            </a:pPr>
            <a:r>
              <a:rPr lang="en-US" sz="2000">
                <a:latin typeface="Corbel" charset="0"/>
                <a:ea typeface="MS PGothic" charset="0"/>
              </a:rPr>
              <a:t>Some way of </a:t>
            </a:r>
            <a:r>
              <a:rPr lang="ja-JP" altLang="en-US" sz="2000">
                <a:latin typeface="Corbel" charset="0"/>
                <a:ea typeface="MS PGothic" charset="0"/>
              </a:rPr>
              <a:t>“</a:t>
            </a:r>
            <a:r>
              <a:rPr lang="en-US" altLang="ja-JP" sz="2000">
                <a:latin typeface="Corbel" charset="0"/>
                <a:ea typeface="MS PGothic" charset="0"/>
              </a:rPr>
              <a:t>typifying</a:t>
            </a:r>
            <a:r>
              <a:rPr lang="ja-JP" altLang="en-US" sz="2000">
                <a:latin typeface="Corbel" charset="0"/>
                <a:ea typeface="MS PGothic" charset="0"/>
              </a:rPr>
              <a:t>”</a:t>
            </a:r>
            <a:r>
              <a:rPr lang="en-US" altLang="ja-JP" sz="2000">
                <a:latin typeface="Corbel" charset="0"/>
                <a:ea typeface="MS PGothic" charset="0"/>
              </a:rPr>
              <a:t> a distribution of values, scores, etc.</a:t>
            </a:r>
          </a:p>
          <a:p>
            <a:pPr lvl="1" eaLnBrk="1" hangingPunct="1">
              <a:lnSpc>
                <a:spcPct val="90000"/>
              </a:lnSpc>
              <a:buFont typeface="Wingdings" charset="0"/>
              <a:buNone/>
            </a:pPr>
            <a:endParaRPr lang="en-US" sz="2000">
              <a:latin typeface="Corbel" charset="0"/>
              <a:ea typeface="MS PGothic" charset="0"/>
            </a:endParaRPr>
          </a:p>
          <a:p>
            <a:pPr lvl="2" eaLnBrk="1" hangingPunct="1">
              <a:lnSpc>
                <a:spcPct val="90000"/>
              </a:lnSpc>
            </a:pPr>
            <a:r>
              <a:rPr lang="en-US" sz="2000">
                <a:solidFill>
                  <a:schemeClr val="folHlink"/>
                </a:solidFill>
                <a:latin typeface="Corbel" charset="0"/>
                <a:ea typeface="MS PGothic" charset="0"/>
              </a:rPr>
              <a:t>Mean</a:t>
            </a:r>
            <a:r>
              <a:rPr lang="en-US" sz="2000">
                <a:latin typeface="Corbel" charset="0"/>
                <a:ea typeface="MS PGothic" charset="0"/>
              </a:rPr>
              <a:t> </a:t>
            </a:r>
          </a:p>
          <a:p>
            <a:pPr lvl="3" eaLnBrk="1" hangingPunct="1">
              <a:lnSpc>
                <a:spcPct val="90000"/>
              </a:lnSpc>
            </a:pPr>
            <a:r>
              <a:rPr lang="en-US">
                <a:latin typeface="Corbel" charset="0"/>
                <a:ea typeface="MS PGothic" charset="0"/>
              </a:rPr>
              <a:t>sum of scores divided by number of scores</a:t>
            </a:r>
          </a:p>
          <a:p>
            <a:pPr lvl="2" eaLnBrk="1" hangingPunct="1">
              <a:lnSpc>
                <a:spcPct val="90000"/>
              </a:lnSpc>
            </a:pPr>
            <a:r>
              <a:rPr lang="en-US" sz="2000">
                <a:solidFill>
                  <a:schemeClr val="folHlink"/>
                </a:solidFill>
                <a:latin typeface="Corbel" charset="0"/>
                <a:ea typeface="MS PGothic" charset="0"/>
              </a:rPr>
              <a:t>Median </a:t>
            </a:r>
            <a:endParaRPr lang="en-US" sz="2000">
              <a:latin typeface="Corbel" charset="0"/>
              <a:ea typeface="MS PGothic" charset="0"/>
            </a:endParaRPr>
          </a:p>
          <a:p>
            <a:pPr lvl="3" eaLnBrk="1" hangingPunct="1">
              <a:lnSpc>
                <a:spcPct val="90000"/>
              </a:lnSpc>
            </a:pPr>
            <a:r>
              <a:rPr lang="en-US">
                <a:latin typeface="Corbel" charset="0"/>
                <a:ea typeface="MS PGothic" charset="0"/>
              </a:rPr>
              <a:t>middle score, as found by rank</a:t>
            </a:r>
          </a:p>
          <a:p>
            <a:pPr lvl="2" eaLnBrk="1" hangingPunct="1">
              <a:lnSpc>
                <a:spcPct val="90000"/>
              </a:lnSpc>
            </a:pPr>
            <a:r>
              <a:rPr lang="en-US" sz="2000">
                <a:solidFill>
                  <a:schemeClr val="folHlink"/>
                </a:solidFill>
                <a:latin typeface="Corbel" charset="0"/>
                <a:ea typeface="MS PGothic" charset="0"/>
              </a:rPr>
              <a:t>Mode</a:t>
            </a:r>
          </a:p>
          <a:p>
            <a:pPr lvl="3" eaLnBrk="1" hangingPunct="1">
              <a:lnSpc>
                <a:spcPct val="90000"/>
              </a:lnSpc>
            </a:pPr>
            <a:r>
              <a:rPr lang="en-US">
                <a:latin typeface="Corbel" charset="0"/>
                <a:ea typeface="MS PGothic" charset="0"/>
              </a:rPr>
              <a:t> most common value from set of values</a:t>
            </a:r>
          </a:p>
          <a:p>
            <a:pPr lvl="2" eaLnBrk="1" hangingPunct="1">
              <a:lnSpc>
                <a:spcPct val="90000"/>
              </a:lnSpc>
              <a:buFont typeface="Wingdings" charset="0"/>
              <a:buNone/>
            </a:pPr>
            <a:endParaRPr lang="en-US" sz="2000">
              <a:latin typeface="Corbel" charset="0"/>
              <a:ea typeface="MS PGothic" charset="0"/>
            </a:endParaRPr>
          </a:p>
          <a:p>
            <a:pPr lvl="1" eaLnBrk="1" hangingPunct="1">
              <a:lnSpc>
                <a:spcPct val="90000"/>
              </a:lnSpc>
            </a:pPr>
            <a:r>
              <a:rPr lang="en-US" sz="2000">
                <a:latin typeface="Corbel" charset="0"/>
                <a:ea typeface="MS PGothic" charset="0"/>
              </a:rPr>
              <a:t>In a normal distribution, all 3 measures are equal.</a:t>
            </a:r>
          </a:p>
          <a:p>
            <a:pPr lvl="2" eaLnBrk="1" hangingPunct="1">
              <a:lnSpc>
                <a:spcPct val="90000"/>
              </a:lnSpc>
              <a:buFont typeface="Wingdings" charset="0"/>
              <a:buNone/>
            </a:pPr>
            <a:endParaRPr lang="en-US" sz="1600">
              <a:latin typeface="Corbel" charset="0"/>
              <a:ea typeface="MS PGothic" charset="0"/>
            </a:endParaRPr>
          </a:p>
          <a:p>
            <a:pPr lvl="2" eaLnBrk="1" hangingPunct="1">
              <a:lnSpc>
                <a:spcPct val="90000"/>
              </a:lnSpc>
            </a:pPr>
            <a:endParaRPr lang="en-US">
              <a:latin typeface="Corbel" charset="0"/>
              <a:ea typeface="MS PGothic" charset="0"/>
            </a:endParaRPr>
          </a:p>
        </p:txBody>
      </p:sp>
      <p:sp>
        <p:nvSpPr>
          <p:cNvPr id="2" name="Footer Placeholder 1"/>
          <p:cNvSpPr>
            <a:spLocks noGrp="1"/>
          </p:cNvSpPr>
          <p:nvPr>
            <p:ph type="ftr" sz="quarter" idx="11"/>
          </p:nvPr>
        </p:nvSpPr>
        <p:spPr/>
        <p:txBody>
          <a:bodyPr/>
          <a:lstStyle/>
          <a:p>
            <a:pPr>
              <a:defRPr/>
            </a:pPr>
            <a:endParaRPr lang="en-US" dirty="0"/>
          </a:p>
        </p:txBody>
      </p:sp>
      <p:pic>
        <p:nvPicPr>
          <p:cNvPr id="34820" name="Picture 6" descr="http://4.bp.blogspot.com/-PBX9mtdWbW8/UCYZa8QaKdI/AAAAAAAAARs/eBhgXrByLVM/s1600/MMM+SKEWS+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0" y="2628900"/>
            <a:ext cx="27178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2"/>
          <p:cNvSpPr>
            <a:spLocks noChangeArrowheads="1"/>
          </p:cNvSpPr>
          <p:nvPr/>
        </p:nvSpPr>
        <p:spPr bwMode="auto">
          <a:xfrm>
            <a:off x="6164263" y="5237163"/>
            <a:ext cx="23272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hlinkClick r:id="rId4"/>
              </a:rPr>
              <a:t>Image: http://thenormalgenius.blogspot.com</a:t>
            </a:r>
            <a:endParaRPr lang="en-US" sz="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ＭＳ Ｐゴシック" charset="-128"/>
              </a:rPr>
              <a:t>Special Features of the Mean</a:t>
            </a:r>
            <a:endParaRPr lang="en-US" dirty="0">
              <a:solidFill>
                <a:schemeClr val="accent1">
                  <a:satMod val="150000"/>
                </a:schemeClr>
              </a:solidFill>
              <a:ea typeface="+mj-ea"/>
              <a:cs typeface="ＭＳ Ｐゴシック" charset="-128"/>
            </a:endParaRPr>
          </a:p>
        </p:txBody>
      </p:sp>
      <p:sp>
        <p:nvSpPr>
          <p:cNvPr id="36866" name="Content Placeholder 2"/>
          <p:cNvSpPr>
            <a:spLocks noGrp="1"/>
          </p:cNvSpPr>
          <p:nvPr>
            <p:ph idx="1"/>
          </p:nvPr>
        </p:nvSpPr>
        <p:spPr>
          <a:xfrm>
            <a:off x="301625" y="1527175"/>
            <a:ext cx="4956175" cy="4572000"/>
          </a:xfrm>
        </p:spPr>
        <p:txBody>
          <a:bodyPr/>
          <a:lstStyle/>
          <a:p>
            <a:pPr eaLnBrk="1" hangingPunct="1"/>
            <a:endParaRPr lang="en-US">
              <a:latin typeface="Corbel" charset="0"/>
              <a:ea typeface="MS PGothic" charset="0"/>
            </a:endParaRPr>
          </a:p>
          <a:p>
            <a:pPr eaLnBrk="1" hangingPunct="1"/>
            <a:r>
              <a:rPr lang="en-US">
                <a:latin typeface="Corbel" charset="0"/>
                <a:ea typeface="MS PGothic" charset="0"/>
              </a:rPr>
              <a:t>Sum of the deviations from the mean of all scores = zero.</a:t>
            </a: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r>
              <a:rPr lang="en-US">
                <a:latin typeface="Corbel" charset="0"/>
                <a:ea typeface="MS PGothic" charset="0"/>
              </a:rPr>
              <a:t>It is the point in a distribution where the two halves are balanced.</a:t>
            </a:r>
          </a:p>
          <a:p>
            <a:pPr eaLnBrk="1" hangingPunct="1"/>
            <a:endParaRPr lang="en-US">
              <a:latin typeface="Corbel" charset="0"/>
              <a:ea typeface="MS PGothic" charset="0"/>
            </a:endParaRPr>
          </a:p>
          <a:p>
            <a:pPr eaLnBrk="1" hangingPunct="1"/>
            <a:endParaRPr lang="en-US">
              <a:latin typeface="Corbel" charset="0"/>
              <a:ea typeface="MS PGothic" charset="0"/>
            </a:endParaRPr>
          </a:p>
          <a:p>
            <a:pPr eaLnBrk="1" hangingPunct="1"/>
            <a:endParaRPr lang="en-US">
              <a:latin typeface="Corbel" charset="0"/>
              <a:ea typeface="MS PGothic" charset="0"/>
            </a:endParaRPr>
          </a:p>
        </p:txBody>
      </p:sp>
      <p:graphicFrame>
        <p:nvGraphicFramePr>
          <p:cNvPr id="36867"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926" name="Equation" r:id="rId4" imgW="114151" imgH="215619" progId="Equation.3">
                  <p:embed/>
                </p:oleObj>
              </mc:Choice>
              <mc:Fallback>
                <p:oleObj name="Equation" r:id="rId4" imgW="114151" imgH="21561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68" name="Rectangle 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6869" name="Rectangle 10"/>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6870" name="Rectangle 1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36871" name="Picture 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819400"/>
            <a:ext cx="25987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4"/>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ＭＳ Ｐゴシック" charset="-128"/>
              </a:rPr>
              <a:t>Using Central Tendencies in Recoding Variables</a:t>
            </a:r>
            <a:endParaRPr lang="en-US" dirty="0">
              <a:solidFill>
                <a:schemeClr val="accent1">
                  <a:satMod val="150000"/>
                </a:schemeClr>
              </a:solidFill>
              <a:ea typeface="+mj-ea"/>
              <a:cs typeface="ＭＳ Ｐゴシック" charset="-128"/>
            </a:endParaRPr>
          </a:p>
        </p:txBody>
      </p:sp>
      <p:sp>
        <p:nvSpPr>
          <p:cNvPr id="38914" name="Content Placeholder 2"/>
          <p:cNvSpPr>
            <a:spLocks noGrp="1"/>
          </p:cNvSpPr>
          <p:nvPr>
            <p:ph idx="1"/>
          </p:nvPr>
        </p:nvSpPr>
        <p:spPr>
          <a:xfrm>
            <a:off x="381000" y="1403350"/>
            <a:ext cx="8229600" cy="4343400"/>
          </a:xfrm>
        </p:spPr>
        <p:txBody>
          <a:bodyPr/>
          <a:lstStyle/>
          <a:p>
            <a:pPr marL="117475" indent="0" eaLnBrk="1" hangingPunct="1">
              <a:buFont typeface="Wingdings 2" charset="0"/>
              <a:buNone/>
            </a:pPr>
            <a:endParaRPr lang="en-US">
              <a:latin typeface="Corbel" charset="0"/>
              <a:ea typeface="MS PGothic" charset="0"/>
            </a:endParaRPr>
          </a:p>
          <a:p>
            <a:pPr marL="117475" indent="0" eaLnBrk="1" hangingPunct="1"/>
            <a:r>
              <a:rPr lang="ja-JP" altLang="en-US">
                <a:latin typeface="Corbel" charset="0"/>
                <a:ea typeface="MS PGothic" charset="0"/>
              </a:rPr>
              <a:t>“</a:t>
            </a:r>
            <a:r>
              <a:rPr lang="en-US" altLang="ja-JP">
                <a:latin typeface="Corbel" charset="0"/>
                <a:ea typeface="MS PGothic" charset="0"/>
              </a:rPr>
              <a:t>splitting</a:t>
            </a:r>
            <a:r>
              <a:rPr lang="ja-JP" altLang="en-US">
                <a:latin typeface="Corbel" charset="0"/>
                <a:ea typeface="MS PGothic" charset="0"/>
              </a:rPr>
              <a:t>”</a:t>
            </a:r>
            <a:r>
              <a:rPr lang="en-US" altLang="ja-JP">
                <a:latin typeface="Corbel" charset="0"/>
                <a:ea typeface="MS PGothic" charset="0"/>
              </a:rPr>
              <a:t> metric variables into binary variables</a:t>
            </a:r>
          </a:p>
          <a:p>
            <a:pPr lvl="1" eaLnBrk="1" hangingPunct="1"/>
            <a:r>
              <a:rPr lang="en-US">
                <a:latin typeface="Corbel" charset="0"/>
                <a:ea typeface="MS PGothic" charset="0"/>
              </a:rPr>
              <a:t>High/Low (mean or median)</a:t>
            </a:r>
          </a:p>
          <a:p>
            <a:pPr lvl="1" eaLnBrk="1" hangingPunct="1"/>
            <a:r>
              <a:rPr lang="en-US">
                <a:latin typeface="Corbel" charset="0"/>
                <a:ea typeface="MS PGothic" charset="0"/>
              </a:rPr>
              <a:t>Most common, least common (mode)</a:t>
            </a:r>
          </a:p>
          <a:p>
            <a:pPr marL="117475" indent="0" eaLnBrk="1" hangingPunct="1"/>
            <a:endParaRPr lang="en-US">
              <a:latin typeface="Corbel" charset="0"/>
              <a:ea typeface="MS PGothic" charset="0"/>
            </a:endParaRPr>
          </a:p>
          <a:p>
            <a:pPr marL="117475" indent="0" eaLnBrk="1" hangingPunct="1"/>
            <a:r>
              <a:rPr lang="ja-JP" altLang="en-US">
                <a:latin typeface="Corbel" charset="0"/>
                <a:ea typeface="MS PGothic" charset="0"/>
              </a:rPr>
              <a:t>“</a:t>
            </a:r>
            <a:r>
              <a:rPr lang="en-US" altLang="ja-JP">
                <a:latin typeface="Corbel" charset="0"/>
                <a:ea typeface="MS PGothic" charset="0"/>
              </a:rPr>
              <a:t>collapsing</a:t>
            </a:r>
            <a:r>
              <a:rPr lang="ja-JP" altLang="en-US">
                <a:latin typeface="Corbel" charset="0"/>
                <a:ea typeface="MS PGothic" charset="0"/>
              </a:rPr>
              <a:t>”</a:t>
            </a:r>
            <a:r>
              <a:rPr lang="en-US" altLang="ja-JP">
                <a:latin typeface="Corbel" charset="0"/>
                <a:ea typeface="MS PGothic" charset="0"/>
              </a:rPr>
              <a:t> variables (less from more)</a:t>
            </a:r>
          </a:p>
          <a:p>
            <a:pPr lvl="1" eaLnBrk="1" hangingPunct="1"/>
            <a:r>
              <a:rPr lang="en-US">
                <a:latin typeface="Corbel" charset="0"/>
                <a:ea typeface="MS PGothic" charset="0"/>
              </a:rPr>
              <a:t>Groups of scores in different ranges above and below the mean</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ea typeface="+mj-ea"/>
                <a:cs typeface="ＭＳ Ｐゴシック" charset="-128"/>
              </a:rPr>
              <a:t>Dispersion</a:t>
            </a:r>
          </a:p>
        </p:txBody>
      </p:sp>
      <p:sp>
        <p:nvSpPr>
          <p:cNvPr id="40962" name="Rectangle 3"/>
          <p:cNvSpPr>
            <a:spLocks noGrp="1" noChangeArrowheads="1"/>
          </p:cNvSpPr>
          <p:nvPr>
            <p:ph idx="1"/>
          </p:nvPr>
        </p:nvSpPr>
        <p:spPr>
          <a:xfrm>
            <a:off x="457200" y="1828800"/>
            <a:ext cx="4572000" cy="4533900"/>
          </a:xfrm>
        </p:spPr>
        <p:txBody>
          <a:bodyPr/>
          <a:lstStyle/>
          <a:p>
            <a:pPr eaLnBrk="1" hangingPunct="1">
              <a:lnSpc>
                <a:spcPct val="80000"/>
              </a:lnSpc>
              <a:buFont typeface="Wingdings" charset="0"/>
              <a:buNone/>
            </a:pPr>
            <a:endParaRPr lang="en-US" sz="2000">
              <a:latin typeface="Corbel" charset="0"/>
              <a:ea typeface="MS PGothic" charset="0"/>
            </a:endParaRPr>
          </a:p>
          <a:p>
            <a:pPr eaLnBrk="1" hangingPunct="1">
              <a:lnSpc>
                <a:spcPct val="80000"/>
              </a:lnSpc>
            </a:pPr>
            <a:r>
              <a:rPr lang="en-US" sz="2000">
                <a:solidFill>
                  <a:schemeClr val="folHlink"/>
                </a:solidFill>
                <a:latin typeface="Corbel" charset="0"/>
                <a:ea typeface="MS PGothic" charset="0"/>
              </a:rPr>
              <a:t>Range</a:t>
            </a:r>
          </a:p>
          <a:p>
            <a:pPr lvl="1" eaLnBrk="1" hangingPunct="1">
              <a:lnSpc>
                <a:spcPct val="80000"/>
              </a:lnSpc>
            </a:pPr>
            <a:r>
              <a:rPr lang="en-US" sz="1800">
                <a:latin typeface="Corbel" charset="0"/>
                <a:ea typeface="MS PGothic" charset="0"/>
              </a:rPr>
              <a:t>Overall measure of distance between all values in a variable.</a:t>
            </a:r>
          </a:p>
          <a:p>
            <a:pPr lvl="1" eaLnBrk="1" hangingPunct="1">
              <a:lnSpc>
                <a:spcPct val="80000"/>
              </a:lnSpc>
              <a:buFont typeface="Wingdings" charset="0"/>
              <a:buNone/>
            </a:pPr>
            <a:endParaRPr lang="en-US" sz="1800">
              <a:latin typeface="Corbel" charset="0"/>
              <a:ea typeface="MS PGothic" charset="0"/>
            </a:endParaRPr>
          </a:p>
          <a:p>
            <a:pPr eaLnBrk="1" hangingPunct="1">
              <a:lnSpc>
                <a:spcPct val="80000"/>
              </a:lnSpc>
            </a:pPr>
            <a:r>
              <a:rPr lang="en-US" sz="2000">
                <a:solidFill>
                  <a:schemeClr val="folHlink"/>
                </a:solidFill>
                <a:latin typeface="Corbel" charset="0"/>
                <a:ea typeface="MS PGothic" charset="0"/>
              </a:rPr>
              <a:t>Variance</a:t>
            </a:r>
          </a:p>
          <a:p>
            <a:pPr lvl="1" eaLnBrk="1" hangingPunct="1">
              <a:lnSpc>
                <a:spcPct val="80000"/>
              </a:lnSpc>
            </a:pPr>
            <a:r>
              <a:rPr lang="en-US" sz="1800">
                <a:latin typeface="Corbel" charset="0"/>
                <a:ea typeface="MS PGothic" charset="0"/>
              </a:rPr>
              <a:t>Computed as the average squared deviation of each value from its mean</a:t>
            </a:r>
          </a:p>
          <a:p>
            <a:pPr eaLnBrk="1" hangingPunct="1">
              <a:lnSpc>
                <a:spcPct val="80000"/>
              </a:lnSpc>
            </a:pPr>
            <a:endParaRPr lang="en-US" sz="2000">
              <a:solidFill>
                <a:schemeClr val="folHlink"/>
              </a:solidFill>
              <a:latin typeface="Corbel" charset="0"/>
              <a:ea typeface="MS PGothic" charset="0"/>
            </a:endParaRPr>
          </a:p>
          <a:p>
            <a:pPr eaLnBrk="1" hangingPunct="1">
              <a:lnSpc>
                <a:spcPct val="80000"/>
              </a:lnSpc>
            </a:pPr>
            <a:r>
              <a:rPr lang="en-US" sz="2000">
                <a:solidFill>
                  <a:schemeClr val="folHlink"/>
                </a:solidFill>
                <a:latin typeface="Corbel" charset="0"/>
                <a:ea typeface="MS PGothic" charset="0"/>
              </a:rPr>
              <a:t>Standard Deviation</a:t>
            </a:r>
          </a:p>
          <a:p>
            <a:pPr lvl="1" eaLnBrk="1" hangingPunct="1">
              <a:lnSpc>
                <a:spcPct val="80000"/>
              </a:lnSpc>
            </a:pPr>
            <a:r>
              <a:rPr lang="en-US" sz="1800">
                <a:latin typeface="Corbel" charset="0"/>
                <a:ea typeface="MS PGothic" charset="0"/>
              </a:rPr>
              <a:t>A statistic that describes how tightly the values are clustered around the mean.</a:t>
            </a:r>
          </a:p>
          <a:p>
            <a:pPr eaLnBrk="1" hangingPunct="1">
              <a:lnSpc>
                <a:spcPct val="80000"/>
              </a:lnSpc>
            </a:pPr>
            <a:endParaRPr lang="en-US" sz="2000">
              <a:latin typeface="Corbel" charset="0"/>
              <a:ea typeface="MS PGothic" charset="0"/>
            </a:endParaRPr>
          </a:p>
          <a:p>
            <a:pPr eaLnBrk="1" hangingPunct="1">
              <a:lnSpc>
                <a:spcPct val="80000"/>
              </a:lnSpc>
            </a:pPr>
            <a:endParaRPr lang="en-US" sz="2000">
              <a:latin typeface="Corbel" charset="0"/>
              <a:ea typeface="MS PGothic" charset="0"/>
            </a:endParaRPr>
          </a:p>
        </p:txBody>
      </p:sp>
      <p:pic>
        <p:nvPicPr>
          <p:cNvPr id="40963" name="Picture 5" descr="Image showing two freqency histograms, with data having the same mean, but the first histogram having a greater spread of its values about the m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40386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
          <p:cNvSpPr txBox="1">
            <a:spLocks noChangeArrowheads="1"/>
          </p:cNvSpPr>
          <p:nvPr/>
        </p:nvSpPr>
        <p:spPr bwMode="auto">
          <a:xfrm>
            <a:off x="5410200" y="5900738"/>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Both of these distributions have same mean, but top figure has greater dispersion.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128"/>
              </a:rPr>
              <a:t>Sum of Squares and Variance</a:t>
            </a:r>
            <a:endParaRPr lang="en-US" dirty="0">
              <a:cs typeface="ＭＳ Ｐゴシック" charset="-128"/>
            </a:endParaRPr>
          </a:p>
        </p:txBody>
      </p:sp>
      <p:sp>
        <p:nvSpPr>
          <p:cNvPr id="43010" name="Content Placeholder 2"/>
          <p:cNvSpPr>
            <a:spLocks noGrp="1"/>
          </p:cNvSpPr>
          <p:nvPr>
            <p:ph idx="1"/>
          </p:nvPr>
        </p:nvSpPr>
        <p:spPr>
          <a:xfrm>
            <a:off x="152400" y="1905000"/>
            <a:ext cx="6781800" cy="4625975"/>
          </a:xfrm>
        </p:spPr>
        <p:txBody>
          <a:bodyPr/>
          <a:lstStyle/>
          <a:p>
            <a:pPr>
              <a:buFont typeface="Wingdings 2" charset="0"/>
              <a:buNone/>
            </a:pPr>
            <a:endParaRPr lang="en-US" sz="2000">
              <a:latin typeface="Corbel" charset="0"/>
              <a:ea typeface="MS PGothic" charset="0"/>
            </a:endParaRPr>
          </a:p>
          <a:p>
            <a:r>
              <a:rPr lang="en-US" sz="2000">
                <a:latin typeface="Corbel" charset="0"/>
                <a:ea typeface="MS PGothic" charset="0"/>
              </a:rPr>
              <a:t>Consider this example: number of words in a sample of your own emails. </a:t>
            </a:r>
          </a:p>
          <a:p>
            <a:pPr lvl="1"/>
            <a:r>
              <a:rPr lang="en-US" sz="2000">
                <a:latin typeface="Corbel" charset="0"/>
                <a:ea typeface="MS PGothic" charset="0"/>
              </a:rPr>
              <a:t>We can use the mean as a statistical model– it is a hypothetical value that describes something of interest.</a:t>
            </a:r>
          </a:p>
          <a:p>
            <a:pPr lvl="1"/>
            <a:r>
              <a:rPr lang="en-US" sz="2000">
                <a:latin typeface="Corbel" charset="0"/>
                <a:ea typeface="MS PGothic" charset="0"/>
              </a:rPr>
              <a:t>The word count in each individual email will likely differ a little from the mean. This is </a:t>
            </a:r>
            <a:r>
              <a:rPr lang="en-US" sz="2000" b="1">
                <a:latin typeface="Corbel" charset="0"/>
                <a:ea typeface="MS PGothic" charset="0"/>
              </a:rPr>
              <a:t>error</a:t>
            </a:r>
            <a:r>
              <a:rPr lang="en-US" sz="2000">
                <a:latin typeface="Corbel" charset="0"/>
                <a:ea typeface="MS PGothic" charset="0"/>
              </a:rPr>
              <a:t>.</a:t>
            </a:r>
          </a:p>
          <a:p>
            <a:pPr lvl="1"/>
            <a:r>
              <a:rPr lang="en-US" sz="2000">
                <a:latin typeface="Corbel" charset="0"/>
                <a:ea typeface="MS PGothic" charset="0"/>
              </a:rPr>
              <a:t>By squaring the errors and then taking the sum, we get the </a:t>
            </a:r>
            <a:r>
              <a:rPr lang="en-US" sz="2000" b="1">
                <a:latin typeface="Corbel" charset="0"/>
                <a:ea typeface="MS PGothic" charset="0"/>
              </a:rPr>
              <a:t>sum of squared errors</a:t>
            </a:r>
            <a:r>
              <a:rPr lang="en-US" sz="2000">
                <a:latin typeface="Corbel" charset="0"/>
                <a:ea typeface="MS PGothic" charset="0"/>
              </a:rPr>
              <a:t>, or </a:t>
            </a:r>
            <a:r>
              <a:rPr lang="en-US" sz="2000" b="1">
                <a:latin typeface="Corbel" charset="0"/>
                <a:ea typeface="MS PGothic" charset="0"/>
              </a:rPr>
              <a:t>SS</a:t>
            </a:r>
            <a:r>
              <a:rPr lang="en-US" sz="2000">
                <a:latin typeface="Corbel" charset="0"/>
                <a:ea typeface="MS PGothic" charset="0"/>
              </a:rPr>
              <a:t>. </a:t>
            </a:r>
          </a:p>
          <a:p>
            <a:pPr lvl="1"/>
            <a:r>
              <a:rPr lang="en-US" sz="2000">
                <a:latin typeface="Corbel" charset="0"/>
                <a:ea typeface="MS PGothic" charset="0"/>
              </a:rPr>
              <a:t>We can divide the SS by N-1 to account for the sample size. This value is the </a:t>
            </a:r>
            <a:r>
              <a:rPr lang="en-US" sz="2000" b="1">
                <a:latin typeface="Corbel" charset="0"/>
                <a:ea typeface="MS PGothic" charset="0"/>
              </a:rPr>
              <a:t>variance</a:t>
            </a:r>
            <a:r>
              <a:rPr lang="en-US" sz="2000">
                <a:latin typeface="Corbel" charset="0"/>
                <a:ea typeface="MS PGothic" charset="0"/>
              </a:rPr>
              <a:t>.</a:t>
            </a:r>
          </a:p>
        </p:txBody>
      </p:sp>
      <p:pic>
        <p:nvPicPr>
          <p:cNvPr id="43011" name="Picture 2" descr="http://www.ablongman.com/graziano6e/text_site/MATERIAL/statconcepts/vari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962400"/>
            <a:ext cx="19335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4"/>
          <p:cNvSpPr txBox="1">
            <a:spLocks noChangeArrowheads="1"/>
          </p:cNvSpPr>
          <p:nvPr/>
        </p:nvSpPr>
        <p:spPr bwMode="auto">
          <a:xfrm>
            <a:off x="7162800" y="48006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Equation for variance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4000" dirty="0" smtClean="0">
                <a:solidFill>
                  <a:srgbClr val="7B9899"/>
                </a:solidFill>
                <a:ea typeface="+mj-ea"/>
                <a:cs typeface="ＭＳ Ｐゴシック" charset="-128"/>
              </a:rPr>
              <a:t>Standard Deviation (S.D.)</a:t>
            </a:r>
          </a:p>
        </p:txBody>
      </p:sp>
      <p:sp>
        <p:nvSpPr>
          <p:cNvPr id="26627" name="Rectangle 3"/>
          <p:cNvSpPr>
            <a:spLocks noGrp="1" noChangeArrowheads="1"/>
          </p:cNvSpPr>
          <p:nvPr>
            <p:ph idx="1"/>
          </p:nvPr>
        </p:nvSpPr>
        <p:spPr>
          <a:xfrm>
            <a:off x="457200" y="1371600"/>
            <a:ext cx="5562600" cy="4533900"/>
          </a:xfrm>
        </p:spPr>
        <p:txBody>
          <a:bodyPr/>
          <a:lstStyle/>
          <a:p>
            <a:pPr eaLnBrk="1" hangingPunct="1">
              <a:buFont typeface="Wingdings 2" panose="05020102010507070707" pitchFamily="18" charset="2"/>
              <a:buNone/>
              <a:defRPr/>
            </a:pPr>
            <a:endParaRPr lang="en-US" sz="2400" dirty="0" smtClean="0">
              <a:cs typeface="ＭＳ Ｐゴシック" charset="-128"/>
            </a:endParaRPr>
          </a:p>
          <a:p>
            <a:pPr eaLnBrk="1" hangingPunct="1">
              <a:buFont typeface="Wingdings 2" panose="05020102010507070707" pitchFamily="18" charset="2"/>
              <a:buChar char=""/>
              <a:defRPr/>
            </a:pPr>
            <a:r>
              <a:rPr lang="en-US" sz="2400" dirty="0" smtClean="0">
                <a:cs typeface="ＭＳ Ｐゴシック" charset="-128"/>
              </a:rPr>
              <a:t>S.D is the square root of the variance.</a:t>
            </a:r>
          </a:p>
          <a:p>
            <a:pPr eaLnBrk="1" hangingPunct="1">
              <a:buFont typeface="Wingdings 2" panose="05020102010507070707" pitchFamily="18" charset="2"/>
              <a:buChar char=""/>
              <a:defRPr/>
            </a:pPr>
            <a:endParaRPr lang="en-US" sz="2400" dirty="0">
              <a:cs typeface="ＭＳ Ｐゴシック" charset="-128"/>
            </a:endParaRPr>
          </a:p>
          <a:p>
            <a:pPr eaLnBrk="1" hangingPunct="1">
              <a:buFont typeface="Wingdings 2" panose="05020102010507070707" pitchFamily="18" charset="2"/>
              <a:buChar char=""/>
              <a:defRPr/>
            </a:pPr>
            <a:r>
              <a:rPr lang="en-US" sz="2400" dirty="0" smtClean="0">
                <a:cs typeface="ＭＳ Ｐゴシック" charset="-128"/>
              </a:rPr>
              <a:t>S.D. is in same units as the original measure.</a:t>
            </a:r>
          </a:p>
          <a:p>
            <a:pPr marL="119062" indent="0" eaLnBrk="1" hangingPunct="1">
              <a:buFont typeface="Wingdings 2" panose="05020102010507070707" pitchFamily="18" charset="2"/>
              <a:buNone/>
              <a:defRPr/>
            </a:pPr>
            <a:endParaRPr lang="en-US" sz="2400" dirty="0" smtClean="0">
              <a:cs typeface="ＭＳ Ｐゴシック" charset="-128"/>
            </a:endParaRPr>
          </a:p>
          <a:p>
            <a:pPr eaLnBrk="1" hangingPunct="1">
              <a:buFont typeface="Wingdings 2" panose="05020102010507070707" pitchFamily="18" charset="2"/>
              <a:buChar char=""/>
              <a:defRPr/>
            </a:pPr>
            <a:r>
              <a:rPr lang="en-US" sz="2400" dirty="0" smtClean="0">
                <a:cs typeface="ＭＳ Ｐゴシック" charset="-128"/>
              </a:rPr>
              <a:t>If a constant is </a:t>
            </a:r>
            <a:r>
              <a:rPr lang="en-US" sz="2400" i="1" dirty="0" smtClean="0">
                <a:cs typeface="ＭＳ Ｐゴシック" charset="-128"/>
              </a:rPr>
              <a:t>added</a:t>
            </a:r>
            <a:r>
              <a:rPr lang="en-US" sz="2400" dirty="0" smtClean="0">
                <a:cs typeface="ＭＳ Ｐゴシック" charset="-128"/>
              </a:rPr>
              <a:t> to all scores, it has </a:t>
            </a:r>
            <a:r>
              <a:rPr lang="en-US" sz="2400" u="sng" dirty="0" smtClean="0">
                <a:cs typeface="ＭＳ Ｐゴシック" charset="-128"/>
              </a:rPr>
              <a:t>no impact</a:t>
            </a:r>
            <a:r>
              <a:rPr lang="en-US" sz="2400" dirty="0" smtClean="0">
                <a:cs typeface="ＭＳ Ｐゴシック" charset="-128"/>
              </a:rPr>
              <a:t> on S.D.</a:t>
            </a:r>
          </a:p>
          <a:p>
            <a:pPr eaLnBrk="1" hangingPunct="1">
              <a:buFont typeface="Wingdings 2" panose="05020102010507070707" pitchFamily="18" charset="2"/>
              <a:buChar char=""/>
              <a:defRPr/>
            </a:pPr>
            <a:endParaRPr lang="en-US" sz="2400" dirty="0" smtClean="0">
              <a:cs typeface="ＭＳ Ｐゴシック" charset="-128"/>
            </a:endParaRPr>
          </a:p>
          <a:p>
            <a:pPr eaLnBrk="1" hangingPunct="1">
              <a:buFont typeface="Wingdings 2" panose="05020102010507070707" pitchFamily="18" charset="2"/>
              <a:buChar char=""/>
              <a:defRPr/>
            </a:pPr>
            <a:r>
              <a:rPr lang="en-US" sz="2400" dirty="0" smtClean="0">
                <a:cs typeface="ＭＳ Ｐゴシック" charset="-128"/>
              </a:rPr>
              <a:t>If a constant is </a:t>
            </a:r>
            <a:r>
              <a:rPr lang="en-US" sz="2400" i="1" dirty="0" smtClean="0">
                <a:cs typeface="ＭＳ Ｐゴシック" charset="-128"/>
              </a:rPr>
              <a:t>multiplied</a:t>
            </a:r>
            <a:r>
              <a:rPr lang="en-US" sz="2400" dirty="0" smtClean="0">
                <a:cs typeface="ＭＳ Ｐゴシック" charset="-128"/>
              </a:rPr>
              <a:t> to all scores, it </a:t>
            </a:r>
            <a:r>
              <a:rPr lang="en-US" sz="2400" u="sng" dirty="0" smtClean="0">
                <a:cs typeface="ＭＳ Ｐゴシック" charset="-128"/>
              </a:rPr>
              <a:t>will affect</a:t>
            </a:r>
            <a:r>
              <a:rPr lang="en-US" sz="2400" dirty="0" smtClean="0">
                <a:cs typeface="ＭＳ Ｐゴシック" charset="-128"/>
              </a:rPr>
              <a:t> the dispersion (S.D. and variance)</a:t>
            </a:r>
          </a:p>
        </p:txBody>
      </p:sp>
      <p:pic>
        <p:nvPicPr>
          <p:cNvPr id="44035" name="Picture 4" descr="SD-formula-hi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3019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5"/>
          <p:cNvSpPr txBox="1">
            <a:spLocks noChangeArrowheads="1"/>
          </p:cNvSpPr>
          <p:nvPr/>
        </p:nvSpPr>
        <p:spPr bwMode="auto">
          <a:xfrm>
            <a:off x="6248400" y="3962400"/>
            <a:ext cx="2895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50000"/>
              </a:spcBef>
            </a:pPr>
            <a:r>
              <a:rPr lang="en-US" sz="1800"/>
              <a:t>S = standard deviation</a:t>
            </a:r>
            <a:br>
              <a:rPr lang="en-US" sz="1800"/>
            </a:br>
            <a:r>
              <a:rPr lang="en-US" sz="1800"/>
              <a:t>X = individual score</a:t>
            </a:r>
            <a:br>
              <a:rPr lang="en-US" sz="1800"/>
            </a:br>
            <a:r>
              <a:rPr lang="en-US" sz="1800"/>
              <a:t>M = mean of all scores</a:t>
            </a:r>
            <a:br>
              <a:rPr lang="en-US" sz="1800"/>
            </a:br>
            <a:r>
              <a:rPr lang="en-US" sz="1800"/>
              <a:t>n = sample size (number of scores)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celeb_sol-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7104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atMod val="150000"/>
                  </a:schemeClr>
                </a:solidFill>
                <a:ea typeface="+mj-ea"/>
                <a:cs typeface="+mj-cs"/>
              </a:rPr>
              <a:t>Administrative Stuff:</a:t>
            </a:r>
          </a:p>
        </p:txBody>
      </p:sp>
      <p:sp>
        <p:nvSpPr>
          <p:cNvPr id="9219" name="Rectangle 3"/>
          <p:cNvSpPr>
            <a:spLocks noGrp="1" noChangeArrowheads="1"/>
          </p:cNvSpPr>
          <p:nvPr>
            <p:ph idx="1"/>
          </p:nvPr>
        </p:nvSpPr>
        <p:spPr>
          <a:xfrm>
            <a:off x="533400" y="1676400"/>
            <a:ext cx="8305800" cy="4800600"/>
          </a:xfrm>
          <a:ln>
            <a:solidFill>
              <a:srgbClr val="800000"/>
            </a:solidFill>
          </a:ln>
        </p:spPr>
        <p:txBody>
          <a:bodyPr/>
          <a:lstStyle/>
          <a:p>
            <a:pPr eaLnBrk="1" hangingPunct="1">
              <a:lnSpc>
                <a:spcPct val="80000"/>
              </a:lnSpc>
            </a:pPr>
            <a:endParaRPr lang="en-US" sz="3000" dirty="0">
              <a:solidFill>
                <a:schemeClr val="folHlink"/>
              </a:solidFill>
              <a:latin typeface="Corbel" charset="0"/>
              <a:ea typeface="ＭＳ Ｐゴシック" charset="0"/>
              <a:cs typeface="ＭＳ Ｐゴシック" charset="0"/>
            </a:endParaRPr>
          </a:p>
          <a:p>
            <a:pPr eaLnBrk="1" hangingPunct="1">
              <a:lnSpc>
                <a:spcPct val="80000"/>
              </a:lnSpc>
            </a:pPr>
            <a:r>
              <a:rPr lang="en-US" sz="3000" dirty="0" smtClean="0">
                <a:solidFill>
                  <a:schemeClr val="folHlink"/>
                </a:solidFill>
                <a:latin typeface="Corbel" charset="0"/>
                <a:ea typeface="ＭＳ Ｐゴシック" charset="0"/>
                <a:cs typeface="ＭＳ Ｐゴシック" charset="0"/>
              </a:rPr>
              <a:t>Anna’s Office Hours</a:t>
            </a:r>
          </a:p>
          <a:p>
            <a:pPr lvl="1" eaLnBrk="1" hangingPunct="1">
              <a:lnSpc>
                <a:spcPct val="80000"/>
              </a:lnSpc>
            </a:pPr>
            <a:r>
              <a:rPr lang="en-US" sz="2600" dirty="0" smtClean="0">
                <a:solidFill>
                  <a:schemeClr val="folHlink"/>
                </a:solidFill>
                <a:latin typeface="Corbel" charset="0"/>
                <a:ea typeface="ＭＳ Ｐゴシック" charset="0"/>
                <a:cs typeface="ＭＳ Ｐゴシック" charset="0"/>
              </a:rPr>
              <a:t>Tuesday after class: in the Co-lab</a:t>
            </a:r>
          </a:p>
          <a:p>
            <a:pPr lvl="1" eaLnBrk="1" hangingPunct="1">
              <a:lnSpc>
                <a:spcPct val="80000"/>
              </a:lnSpc>
            </a:pPr>
            <a:r>
              <a:rPr lang="en-US" sz="2600" dirty="0" smtClean="0">
                <a:solidFill>
                  <a:schemeClr val="folHlink"/>
                </a:solidFill>
                <a:latin typeface="Corbel" charset="0"/>
                <a:ea typeface="ＭＳ Ｐゴシック" charset="0"/>
                <a:cs typeface="ＭＳ Ｐゴシック" charset="0"/>
              </a:rPr>
              <a:t>Friday 10-11am: </a:t>
            </a:r>
            <a:r>
              <a:rPr lang="en-US" sz="2600" dirty="0" err="1" smtClean="0">
                <a:solidFill>
                  <a:schemeClr val="folHlink"/>
                </a:solidFill>
                <a:latin typeface="Corbel" charset="0"/>
                <a:ea typeface="ＭＳ Ｐゴシック" charset="0"/>
                <a:cs typeface="ＭＳ Ｐゴシック" charset="0"/>
              </a:rPr>
              <a:t>rm</a:t>
            </a:r>
            <a:r>
              <a:rPr lang="en-US" sz="2600" dirty="0" smtClean="0">
                <a:solidFill>
                  <a:schemeClr val="folHlink"/>
                </a:solidFill>
                <a:latin typeface="Corbel" charset="0"/>
                <a:ea typeface="ＭＳ Ｐゴシック" charset="0"/>
                <a:cs typeface="ＭＳ Ｐゴシック" charset="0"/>
              </a:rPr>
              <a:t> 107</a:t>
            </a:r>
            <a:endParaRPr lang="en-US" sz="1800" dirty="0">
              <a:latin typeface="Corbel" charset="0"/>
              <a:ea typeface="ＭＳ Ｐゴシック" charset="0"/>
              <a:cs typeface="ＭＳ Ｐゴシック" charset="0"/>
            </a:endParaRPr>
          </a:p>
          <a:p>
            <a:pPr eaLnBrk="1" hangingPunct="1">
              <a:lnSpc>
                <a:spcPct val="80000"/>
              </a:lnSpc>
              <a:buFont typeface="Wingdings" charset="0"/>
              <a:buNone/>
            </a:pPr>
            <a:endParaRPr lang="en-US" sz="22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200" dirty="0">
              <a:latin typeface="Corbel" charset="0"/>
              <a:ea typeface="ＭＳ Ｐゴシック" charset="0"/>
            </a:endParaRPr>
          </a:p>
          <a:p>
            <a:pPr eaLnBrk="1" hangingPunct="1">
              <a:lnSpc>
                <a:spcPct val="80000"/>
              </a:lnSpc>
              <a:buFont typeface="Wingdings" charset="0"/>
              <a:buNone/>
            </a:pPr>
            <a:endParaRPr lang="en-US" sz="3000" dirty="0">
              <a:latin typeface="Corbel" charset="0"/>
              <a:ea typeface="ＭＳ Ｐゴシック" charset="0"/>
              <a:cs typeface="ＭＳ Ｐゴシック" charset="0"/>
            </a:endParaRPr>
          </a:p>
          <a:p>
            <a:pPr lvl="1" eaLnBrk="1" hangingPunct="1">
              <a:lnSpc>
                <a:spcPct val="80000"/>
              </a:lnSpc>
              <a:buFont typeface="Wingdings" charset="0"/>
              <a:buNone/>
            </a:pPr>
            <a:endParaRPr lang="en-US" sz="2600" dirty="0">
              <a:latin typeface="Corbel" charset="0"/>
              <a:ea typeface="ＭＳ Ｐゴシック" charset="0"/>
            </a:endParaRPr>
          </a:p>
        </p:txBody>
      </p:sp>
    </p:spTree>
    <p:extLst>
      <p:ext uri="{BB962C8B-B14F-4D97-AF65-F5344CB8AC3E}">
        <p14:creationId xmlns:p14="http://schemas.microsoft.com/office/powerpoint/2010/main" val="16333815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dirty="0" smtClean="0">
                <a:solidFill>
                  <a:srgbClr val="7B9899"/>
                </a:solidFill>
                <a:ea typeface="+mj-ea"/>
                <a:cs typeface="ＭＳ Ｐゴシック" charset="-128"/>
              </a:rPr>
              <a:t>Common Data Representations</a:t>
            </a:r>
          </a:p>
        </p:txBody>
      </p:sp>
      <p:sp>
        <p:nvSpPr>
          <p:cNvPr id="31747" name="Rectangle 3"/>
          <p:cNvSpPr>
            <a:spLocks noGrp="1" noChangeArrowheads="1"/>
          </p:cNvSpPr>
          <p:nvPr>
            <p:ph sz="quarter" idx="1"/>
          </p:nvPr>
        </p:nvSpPr>
        <p:spPr>
          <a:xfrm>
            <a:off x="-82550" y="1614488"/>
            <a:ext cx="5111750" cy="4572000"/>
          </a:xfrm>
        </p:spPr>
        <p:txBody>
          <a:bodyPr/>
          <a:lstStyle/>
          <a:p>
            <a:pPr eaLnBrk="1" hangingPunct="1">
              <a:lnSpc>
                <a:spcPct val="80000"/>
              </a:lnSpc>
            </a:pPr>
            <a:endParaRPr lang="en-US" sz="2800">
              <a:latin typeface="Corbel" charset="0"/>
              <a:ea typeface="MS PGothic" charset="0"/>
            </a:endParaRPr>
          </a:p>
          <a:p>
            <a:pPr eaLnBrk="1" hangingPunct="1">
              <a:lnSpc>
                <a:spcPct val="80000"/>
              </a:lnSpc>
            </a:pPr>
            <a:r>
              <a:rPr lang="en-US" sz="2800">
                <a:latin typeface="Corbel" charset="0"/>
                <a:ea typeface="MS PGothic" charset="0"/>
              </a:rPr>
              <a:t>Histograms </a:t>
            </a:r>
          </a:p>
          <a:p>
            <a:pPr lvl="1" eaLnBrk="1" hangingPunct="1">
              <a:lnSpc>
                <a:spcPct val="80000"/>
              </a:lnSpc>
            </a:pPr>
            <a:r>
              <a:rPr lang="en-US" sz="2000">
                <a:latin typeface="Corbel" charset="0"/>
                <a:ea typeface="MS PGothic" charset="0"/>
              </a:rPr>
              <a:t>Simple graphs of the density or frequency</a:t>
            </a:r>
          </a:p>
          <a:p>
            <a:pPr lvl="2" eaLnBrk="1" hangingPunct="1">
              <a:lnSpc>
                <a:spcPct val="80000"/>
              </a:lnSpc>
            </a:pPr>
            <a:r>
              <a:rPr lang="en-US" sz="2000">
                <a:latin typeface="Corbel" charset="0"/>
                <a:ea typeface="MS PGothic" charset="0"/>
              </a:rPr>
              <a:t>With density, area comes out in percent and total area = 100%</a:t>
            </a:r>
          </a:p>
          <a:p>
            <a:pPr eaLnBrk="1" hangingPunct="1">
              <a:lnSpc>
                <a:spcPct val="80000"/>
              </a:lnSpc>
            </a:pPr>
            <a:endParaRPr lang="en-US" sz="2800">
              <a:latin typeface="Corbel" charset="0"/>
              <a:ea typeface="MS PGothic" charset="0"/>
            </a:endParaRPr>
          </a:p>
          <a:p>
            <a:pPr eaLnBrk="1" hangingPunct="1">
              <a:lnSpc>
                <a:spcPct val="80000"/>
              </a:lnSpc>
              <a:buFont typeface="Wingdings 2" charset="0"/>
              <a:buNone/>
            </a:pPr>
            <a:endParaRPr lang="en-US" sz="2800">
              <a:latin typeface="Corbel" charset="0"/>
              <a:ea typeface="MS PGothic" charset="0"/>
            </a:endParaRPr>
          </a:p>
          <a:p>
            <a:pPr eaLnBrk="1" hangingPunct="1">
              <a:lnSpc>
                <a:spcPct val="80000"/>
              </a:lnSpc>
            </a:pPr>
            <a:endParaRPr lang="en-US" sz="2800">
              <a:latin typeface="Corbel" charset="0"/>
              <a:ea typeface="MS PGothic" charset="0"/>
            </a:endParaRPr>
          </a:p>
          <a:p>
            <a:pPr eaLnBrk="1" hangingPunct="1">
              <a:lnSpc>
                <a:spcPct val="80000"/>
              </a:lnSpc>
            </a:pPr>
            <a:r>
              <a:rPr lang="en-US" sz="2800">
                <a:latin typeface="Corbel" charset="0"/>
                <a:ea typeface="MS PGothic" charset="0"/>
              </a:rPr>
              <a:t>Box Plots</a:t>
            </a:r>
          </a:p>
          <a:p>
            <a:pPr lvl="1" eaLnBrk="1" hangingPunct="1">
              <a:lnSpc>
                <a:spcPct val="80000"/>
              </a:lnSpc>
            </a:pPr>
            <a:r>
              <a:rPr lang="en-US" sz="2400">
                <a:latin typeface="Corbel" charset="0"/>
                <a:ea typeface="MS PGothic" charset="0"/>
              </a:rPr>
              <a:t>Yet another way of displaying dispersion. Provides a lot of information in one graphic.</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l="7738" r="5609"/>
          <a:stretch>
            <a:fillRect/>
          </a:stretch>
        </p:blipFill>
        <p:spPr bwMode="auto">
          <a:xfrm>
            <a:off x="5334000" y="4648200"/>
            <a:ext cx="3810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47186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355975"/>
            <a:ext cx="8077200" cy="1673225"/>
          </a:xfrm>
        </p:spPr>
        <p:txBody>
          <a:bodyPr/>
          <a:lstStyle/>
          <a:p>
            <a:pPr>
              <a:defRPr/>
            </a:pPr>
            <a:r>
              <a:rPr lang="en-US" dirty="0" smtClean="0">
                <a:ea typeface="+mj-ea"/>
                <a:cs typeface="ＭＳ Ｐゴシック" charset="-128"/>
              </a:rPr>
              <a:t>The Normal Distribution and using standard units (z-scores)</a:t>
            </a:r>
            <a:endParaRPr lang="en-US" dirty="0">
              <a:ea typeface="+mj-ea"/>
              <a:cs typeface="ＭＳ Ｐゴシック" charset="-128"/>
            </a:endParaRPr>
          </a:p>
        </p:txBody>
      </p:sp>
      <p:pic>
        <p:nvPicPr>
          <p:cNvPr id="501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7148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Sum of Squares?</a:t>
            </a:r>
            <a:endParaRPr lang="en-US" dirty="0"/>
          </a:p>
        </p:txBody>
      </p:sp>
      <p:sp>
        <p:nvSpPr>
          <p:cNvPr id="3" name="Content Placeholder 2"/>
          <p:cNvSpPr>
            <a:spLocks noGrp="1"/>
          </p:cNvSpPr>
          <p:nvPr>
            <p:ph idx="1"/>
          </p:nvPr>
        </p:nvSpPr>
        <p:spPr/>
        <p:txBody>
          <a:bodyPr/>
          <a:lstStyle/>
          <a:p>
            <a:r>
              <a:rPr lang="en-US" sz="2800" dirty="0" smtClean="0"/>
              <a:t>Say that we want to minimize the sum of squares error about an estimate, x</a:t>
            </a:r>
          </a:p>
          <a:p>
            <a:endParaRPr lang="en-US" sz="2800" dirty="0"/>
          </a:p>
          <a:p>
            <a:r>
              <a:rPr lang="en-US" sz="2800" dirty="0" smtClean="0"/>
              <a:t>To minimize this, we use the first order condition:</a:t>
            </a:r>
          </a:p>
          <a:p>
            <a:pPr lvl="1"/>
            <a:endParaRPr lang="en-US" sz="2400" dirty="0" smtClean="0"/>
          </a:p>
          <a:p>
            <a:pPr lvl="1"/>
            <a:endParaRPr lang="en-US" sz="2400" dirty="0"/>
          </a:p>
          <a:p>
            <a:pPr lvl="1"/>
            <a:endParaRPr lang="en-US" sz="2400" dirty="0" smtClean="0"/>
          </a:p>
          <a:p>
            <a:r>
              <a:rPr lang="en-US" sz="2800" dirty="0" smtClean="0"/>
              <a:t>In other words, the sum of squares is the error that is minimized by the mean</a:t>
            </a:r>
            <a:endParaRPr lang="en-US" sz="2800" dirty="0"/>
          </a:p>
        </p:txBody>
      </p:sp>
      <p:sp>
        <p:nvSpPr>
          <p:cNvPr id="4" name="Footer Placeholder 3"/>
          <p:cNvSpPr>
            <a:spLocks noGrp="1"/>
          </p:cNvSpPr>
          <p:nvPr>
            <p:ph type="ftr" sz="quarter" idx="11"/>
          </p:nvPr>
        </p:nvSpPr>
        <p:spPr/>
        <p:txBody>
          <a:bodyPr/>
          <a:lstStyle/>
          <a:p>
            <a:pPr>
              <a:defRPr/>
            </a:pP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0031132"/>
              </p:ext>
            </p:extLst>
          </p:nvPr>
        </p:nvGraphicFramePr>
        <p:xfrm>
          <a:off x="2971800" y="2667000"/>
          <a:ext cx="2214563" cy="590550"/>
        </p:xfrm>
        <a:graphic>
          <a:graphicData uri="http://schemas.openxmlformats.org/presentationml/2006/ole">
            <mc:AlternateContent xmlns:mc="http://schemas.openxmlformats.org/markup-compatibility/2006">
              <mc:Choice xmlns:v="urn:schemas-microsoft-com:vml" Requires="v">
                <p:oleObj spid="_x0000_s1045" name="Equation" r:id="rId3" imgW="952500" imgH="254000" progId="Equation.DSMT4">
                  <p:embed/>
                </p:oleObj>
              </mc:Choice>
              <mc:Fallback>
                <p:oleObj name="Equation" r:id="rId3" imgW="952500" imgH="254000" progId="Equation.DSMT4">
                  <p:embed/>
                  <p:pic>
                    <p:nvPicPr>
                      <p:cNvPr id="0" name=""/>
                      <p:cNvPicPr/>
                      <p:nvPr/>
                    </p:nvPicPr>
                    <p:blipFill>
                      <a:blip r:embed="rId4"/>
                      <a:stretch>
                        <a:fillRect/>
                      </a:stretch>
                    </p:blipFill>
                    <p:spPr>
                      <a:xfrm>
                        <a:off x="2971800" y="2667000"/>
                        <a:ext cx="2214563" cy="5905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4316201"/>
              </p:ext>
            </p:extLst>
          </p:nvPr>
        </p:nvGraphicFramePr>
        <p:xfrm>
          <a:off x="1460500" y="3581400"/>
          <a:ext cx="6083300" cy="1181100"/>
        </p:xfrm>
        <a:graphic>
          <a:graphicData uri="http://schemas.openxmlformats.org/presentationml/2006/ole">
            <mc:AlternateContent xmlns:mc="http://schemas.openxmlformats.org/markup-compatibility/2006">
              <mc:Choice xmlns:v="urn:schemas-microsoft-com:vml" Requires="v">
                <p:oleObj spid="_x0000_s1046" name="Equation" r:id="rId5" imgW="2616200" imgH="508000" progId="Equation.DSMT4">
                  <p:embed/>
                </p:oleObj>
              </mc:Choice>
              <mc:Fallback>
                <p:oleObj name="Equation" r:id="rId5" imgW="2616200" imgH="508000" progId="Equation.DSMT4">
                  <p:embed/>
                  <p:pic>
                    <p:nvPicPr>
                      <p:cNvPr id="0" name=""/>
                      <p:cNvPicPr/>
                      <p:nvPr/>
                    </p:nvPicPr>
                    <p:blipFill>
                      <a:blip r:embed="rId6"/>
                      <a:stretch>
                        <a:fillRect/>
                      </a:stretch>
                    </p:blipFill>
                    <p:spPr>
                      <a:xfrm>
                        <a:off x="1460500" y="3581400"/>
                        <a:ext cx="6083300" cy="1181100"/>
                      </a:xfrm>
                      <a:prstGeom prst="rect">
                        <a:avLst/>
                      </a:prstGeom>
                    </p:spPr>
                  </p:pic>
                </p:oleObj>
              </mc:Fallback>
            </mc:AlternateContent>
          </a:graphicData>
        </a:graphic>
      </p:graphicFrame>
    </p:spTree>
    <p:extLst>
      <p:ext uri="{BB962C8B-B14F-4D97-AF65-F5344CB8AC3E}">
        <p14:creationId xmlns:p14="http://schemas.microsoft.com/office/powerpoint/2010/main" val="227370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N-1?</a:t>
            </a:r>
            <a:endParaRPr lang="en-US" dirty="0"/>
          </a:p>
        </p:txBody>
      </p:sp>
      <p:sp>
        <p:nvSpPr>
          <p:cNvPr id="4" name="Footer Placeholder 3"/>
          <p:cNvSpPr>
            <a:spLocks noGrp="1"/>
          </p:cNvSpPr>
          <p:nvPr>
            <p:ph type="ftr" sz="quarter" idx="11"/>
          </p:nvPr>
        </p:nvSpPr>
        <p:spPr/>
        <p:txBody>
          <a:bodyPr/>
          <a:lstStyle/>
          <a:p>
            <a:pPr>
              <a:defRPr/>
            </a:pP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72540701"/>
              </p:ext>
            </p:extLst>
          </p:nvPr>
        </p:nvGraphicFramePr>
        <p:xfrm>
          <a:off x="1981200" y="3124200"/>
          <a:ext cx="2133600" cy="875323"/>
        </p:xfrm>
        <a:graphic>
          <a:graphicData uri="http://schemas.openxmlformats.org/presentationml/2006/ole">
            <mc:AlternateContent xmlns:mc="http://schemas.openxmlformats.org/markup-compatibility/2006">
              <mc:Choice xmlns:v="urn:schemas-microsoft-com:vml" Requires="v">
                <p:oleObj spid="_x0000_s37902" name="Equation" r:id="rId3" imgW="990600" imgH="406400" progId="Equation.DSMT4">
                  <p:embed/>
                </p:oleObj>
              </mc:Choice>
              <mc:Fallback>
                <p:oleObj name="Equation" r:id="rId3" imgW="990600" imgH="406400" progId="Equation.DSMT4">
                  <p:embed/>
                  <p:pic>
                    <p:nvPicPr>
                      <p:cNvPr id="0" name=""/>
                      <p:cNvPicPr/>
                      <p:nvPr/>
                    </p:nvPicPr>
                    <p:blipFill>
                      <a:blip r:embed="rId4"/>
                      <a:stretch>
                        <a:fillRect/>
                      </a:stretch>
                    </p:blipFill>
                    <p:spPr>
                      <a:xfrm>
                        <a:off x="1981200" y="3124200"/>
                        <a:ext cx="2133600" cy="875323"/>
                      </a:xfrm>
                      <a:prstGeom prst="rect">
                        <a:avLst/>
                      </a:prstGeom>
                    </p:spPr>
                  </p:pic>
                </p:oleObj>
              </mc:Fallback>
            </mc:AlternateContent>
          </a:graphicData>
        </a:graphic>
      </p:graphicFrame>
      <p:pic>
        <p:nvPicPr>
          <p:cNvPr id="6" name="Picture 5" descr="skew1.gif"/>
          <p:cNvPicPr>
            <a:picLocks noChangeAspect="1"/>
          </p:cNvPicPr>
          <p:nvPr/>
        </p:nvPicPr>
        <p:blipFill rotWithShape="1">
          <a:blip r:embed="rId5">
            <a:extLst>
              <a:ext uri="{28A0092B-C50C-407E-A947-70E740481C1C}">
                <a14:useLocalDpi xmlns:a14="http://schemas.microsoft.com/office/drawing/2010/main" val="0"/>
              </a:ext>
            </a:extLst>
          </a:blip>
          <a:srcRect b="20327"/>
          <a:stretch/>
        </p:blipFill>
        <p:spPr>
          <a:xfrm>
            <a:off x="5562600" y="2590800"/>
            <a:ext cx="3124200" cy="1436050"/>
          </a:xfrm>
          <a:prstGeom prst="rect">
            <a:avLst/>
          </a:prstGeom>
        </p:spPr>
      </p:pic>
      <p:sp>
        <p:nvSpPr>
          <p:cNvPr id="7" name="TextBox 6"/>
          <p:cNvSpPr txBox="1"/>
          <p:nvPr/>
        </p:nvSpPr>
        <p:spPr>
          <a:xfrm>
            <a:off x="6744899" y="4343400"/>
            <a:ext cx="762085" cy="369332"/>
          </a:xfrm>
          <a:prstGeom prst="rect">
            <a:avLst/>
          </a:prstGeom>
          <a:noFill/>
        </p:spPr>
        <p:txBody>
          <a:bodyPr wrap="none" rtlCol="0">
            <a:spAutoFit/>
          </a:bodyPr>
          <a:lstStyle/>
          <a:p>
            <a:r>
              <a:rPr lang="en-US" dirty="0" smtClean="0"/>
              <a:t>mean</a:t>
            </a:r>
            <a:endParaRPr lang="en-US" dirty="0"/>
          </a:p>
        </p:txBody>
      </p:sp>
      <p:cxnSp>
        <p:nvCxnSpPr>
          <p:cNvPr id="9" name="Straight Arrow Connector 8"/>
          <p:cNvCxnSpPr>
            <a:stCxn id="7" idx="0"/>
            <a:endCxn id="6" idx="2"/>
          </p:cNvCxnSpPr>
          <p:nvPr/>
        </p:nvCxnSpPr>
        <p:spPr>
          <a:xfrm flipH="1" flipV="1">
            <a:off x="7124700" y="4026850"/>
            <a:ext cx="1242" cy="316550"/>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49316" y="4659868"/>
            <a:ext cx="1570337" cy="369332"/>
          </a:xfrm>
          <a:prstGeom prst="rect">
            <a:avLst/>
          </a:prstGeom>
          <a:noFill/>
        </p:spPr>
        <p:txBody>
          <a:bodyPr wrap="none" rtlCol="0">
            <a:spAutoFit/>
          </a:bodyPr>
          <a:lstStyle/>
          <a:p>
            <a:r>
              <a:rPr lang="en-US" dirty="0"/>
              <a:t>s</a:t>
            </a:r>
            <a:r>
              <a:rPr lang="en-US" dirty="0" smtClean="0"/>
              <a:t>ample mean</a:t>
            </a:r>
            <a:endParaRPr lang="en-US" dirty="0"/>
          </a:p>
        </p:txBody>
      </p:sp>
      <p:cxnSp>
        <p:nvCxnSpPr>
          <p:cNvPr id="11" name="Straight Arrow Connector 10"/>
          <p:cNvCxnSpPr>
            <a:stCxn id="10" idx="0"/>
          </p:cNvCxnSpPr>
          <p:nvPr/>
        </p:nvCxnSpPr>
        <p:spPr>
          <a:xfrm flipH="1" flipV="1">
            <a:off x="7620000" y="3962400"/>
            <a:ext cx="14485" cy="69746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8153400" y="3886200"/>
            <a:ext cx="762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6934200" y="3886200"/>
            <a:ext cx="762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9" name="Straight Arrow Connector 18"/>
          <p:cNvCxnSpPr/>
          <p:nvPr/>
        </p:nvCxnSpPr>
        <p:spPr>
          <a:xfrm>
            <a:off x="7162800" y="4191000"/>
            <a:ext cx="457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774825"/>
            <a:ext cx="5562600" cy="4625975"/>
          </a:xfrm>
        </p:spPr>
        <p:txBody>
          <a:bodyPr/>
          <a:lstStyle/>
          <a:p>
            <a:r>
              <a:rPr lang="en-US" sz="2400" dirty="0" smtClean="0"/>
              <a:t>Variance is the average squared error</a:t>
            </a:r>
          </a:p>
          <a:p>
            <a:r>
              <a:rPr lang="en-US" sz="2400" dirty="0" smtClean="0"/>
              <a:t>For a whole population, we would simply compute</a:t>
            </a:r>
          </a:p>
          <a:p>
            <a:pPr marL="119062" indent="0">
              <a:buNone/>
            </a:pPr>
            <a:endParaRPr lang="en-US" sz="2400" dirty="0" smtClean="0"/>
          </a:p>
          <a:p>
            <a:pPr marL="119062" indent="0">
              <a:buNone/>
            </a:pPr>
            <a:endParaRPr lang="en-US" sz="2400" dirty="0" smtClean="0"/>
          </a:p>
          <a:p>
            <a:pPr marL="119062" indent="0">
              <a:buNone/>
            </a:pPr>
            <a:endParaRPr lang="en-US" sz="2400" dirty="0" smtClean="0"/>
          </a:p>
          <a:p>
            <a:r>
              <a:rPr lang="en-US" sz="2400" dirty="0" smtClean="0"/>
              <a:t>For a sample, the sample mean is shifted towards our sampled data points, which lowers our calculation of variance.</a:t>
            </a:r>
          </a:p>
          <a:p>
            <a:r>
              <a:rPr lang="en-US" sz="2400" dirty="0" smtClean="0"/>
              <a:t>To correct this, we compute</a:t>
            </a:r>
            <a:endParaRPr lang="en-US" sz="2400" dirty="0"/>
          </a:p>
        </p:txBody>
      </p:sp>
      <p:graphicFrame>
        <p:nvGraphicFramePr>
          <p:cNvPr id="21" name="Object 20"/>
          <p:cNvGraphicFramePr>
            <a:graphicFrameLocks noChangeAspect="1"/>
          </p:cNvGraphicFramePr>
          <p:nvPr>
            <p:extLst>
              <p:ext uri="{D42A27DB-BD31-4B8C-83A1-F6EECF244321}">
                <p14:modId xmlns:p14="http://schemas.microsoft.com/office/powerpoint/2010/main" val="645976858"/>
              </p:ext>
            </p:extLst>
          </p:nvPr>
        </p:nvGraphicFramePr>
        <p:xfrm>
          <a:off x="4724400" y="5334000"/>
          <a:ext cx="2051050" cy="874713"/>
        </p:xfrm>
        <a:graphic>
          <a:graphicData uri="http://schemas.openxmlformats.org/presentationml/2006/ole">
            <mc:AlternateContent xmlns:mc="http://schemas.openxmlformats.org/markup-compatibility/2006">
              <mc:Choice xmlns:v="urn:schemas-microsoft-com:vml" Requires="v">
                <p:oleObj spid="_x0000_s37903" name="Equation" r:id="rId6" imgW="952500" imgH="406400" progId="Equation.DSMT4">
                  <p:embed/>
                </p:oleObj>
              </mc:Choice>
              <mc:Fallback>
                <p:oleObj name="Equation" r:id="rId6" imgW="952500" imgH="406400" progId="Equation.DSMT4">
                  <p:embed/>
                  <p:pic>
                    <p:nvPicPr>
                      <p:cNvPr id="0" name=""/>
                      <p:cNvPicPr/>
                      <p:nvPr/>
                    </p:nvPicPr>
                    <p:blipFill>
                      <a:blip r:embed="rId7"/>
                      <a:stretch>
                        <a:fillRect/>
                      </a:stretch>
                    </p:blipFill>
                    <p:spPr>
                      <a:xfrm>
                        <a:off x="4724400" y="5334000"/>
                        <a:ext cx="2051050" cy="874713"/>
                      </a:xfrm>
                      <a:prstGeom prst="rect">
                        <a:avLst/>
                      </a:prstGeom>
                    </p:spPr>
                  </p:pic>
                </p:oleObj>
              </mc:Fallback>
            </mc:AlternateContent>
          </a:graphicData>
        </a:graphic>
      </p:graphicFrame>
      <p:sp>
        <p:nvSpPr>
          <p:cNvPr id="22" name="TextBox 21"/>
          <p:cNvSpPr txBox="1"/>
          <p:nvPr/>
        </p:nvSpPr>
        <p:spPr>
          <a:xfrm>
            <a:off x="2169118" y="525639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303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ＭＳ Ｐゴシック" charset="-128"/>
              </a:rPr>
              <a:t>Frequency Distributions and Probability</a:t>
            </a:r>
            <a:endParaRPr lang="en-US" dirty="0">
              <a:cs typeface="ＭＳ Ｐゴシック" charset="-128"/>
            </a:endParaRPr>
          </a:p>
        </p:txBody>
      </p:sp>
      <p:pic>
        <p:nvPicPr>
          <p:cNvPr id="512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678656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38800" y="2243078"/>
            <a:ext cx="3200400" cy="2862322"/>
          </a:xfrm>
          <a:prstGeom prst="rect">
            <a:avLst/>
          </a:prstGeom>
          <a:noFill/>
        </p:spPr>
        <p:txBody>
          <a:bodyPr wrap="square" rtlCol="0">
            <a:spAutoFit/>
          </a:bodyPr>
          <a:lstStyle/>
          <a:p>
            <a:pPr marL="285750" indent="-285750">
              <a:buFont typeface="Arial"/>
              <a:buChar char="•"/>
            </a:pPr>
            <a:r>
              <a:rPr lang="en-US" sz="2000" dirty="0" smtClean="0"/>
              <a:t>Probability corresponds to area under frequency distribution</a:t>
            </a:r>
          </a:p>
          <a:p>
            <a:pPr marL="285750" indent="-285750">
              <a:buFont typeface="Arial"/>
              <a:buChar char="•"/>
            </a:pPr>
            <a:endParaRPr lang="en-US" sz="2000" dirty="0"/>
          </a:p>
          <a:p>
            <a:pPr marL="285750" indent="-285750">
              <a:buFont typeface="Arial"/>
              <a:buChar char="•"/>
            </a:pPr>
            <a:r>
              <a:rPr lang="en-US" sz="2000" dirty="0" smtClean="0"/>
              <a:t>Often, we don’t know the frequency distribution, but have reason to believe it’s approximately normal</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celeb_sol-fig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7104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defRPr/>
            </a:pPr>
            <a:r>
              <a:rPr lang="en-US" dirty="0" smtClean="0">
                <a:cs typeface="ＭＳ Ｐゴシック" charset="-128"/>
              </a:rPr>
              <a:t>The Normal Distribution: A Common, Idealized Distribution</a:t>
            </a:r>
            <a:endParaRPr lang="en-US" dirty="0">
              <a:cs typeface="ＭＳ Ｐゴシック" charset="-128"/>
            </a:endParaRPr>
          </a:p>
        </p:txBody>
      </p:sp>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304800"/>
            <a:ext cx="8229600" cy="914400"/>
          </a:xfrm>
        </p:spPr>
        <p:txBody>
          <a:bodyPr>
            <a:noAutofit/>
          </a:bodyPr>
          <a:lstStyle/>
          <a:p>
            <a:pPr eaLnBrk="1" fontAlgn="auto" hangingPunct="1">
              <a:spcAft>
                <a:spcPts val="0"/>
              </a:spcAft>
              <a:defRPr/>
            </a:pPr>
            <a:r>
              <a:rPr lang="en-US" sz="3200" dirty="0" smtClean="0">
                <a:solidFill>
                  <a:schemeClr val="accent1">
                    <a:satMod val="150000"/>
                  </a:schemeClr>
                </a:solidFill>
                <a:ea typeface="+mj-ea"/>
                <a:cs typeface="ＭＳ Ｐゴシック" charset="-128"/>
              </a:rPr>
              <a:t>The z-score and the normal distribution</a:t>
            </a:r>
            <a:br>
              <a:rPr lang="en-US" sz="3200" dirty="0" smtClean="0">
                <a:solidFill>
                  <a:schemeClr val="accent1">
                    <a:satMod val="150000"/>
                  </a:schemeClr>
                </a:solidFill>
                <a:ea typeface="+mj-ea"/>
                <a:cs typeface="ＭＳ Ｐゴシック" charset="-128"/>
              </a:rPr>
            </a:br>
            <a:r>
              <a:rPr lang="en-US" sz="3200" dirty="0" smtClean="0">
                <a:solidFill>
                  <a:schemeClr val="accent1">
                    <a:satMod val="150000"/>
                  </a:schemeClr>
                </a:solidFill>
                <a:ea typeface="+mj-ea"/>
                <a:cs typeface="ＭＳ Ｐゴシック" charset="-128"/>
              </a:rPr>
              <a:t>(z-scores are also called standard units)</a:t>
            </a:r>
          </a:p>
        </p:txBody>
      </p:sp>
      <p:sp>
        <p:nvSpPr>
          <p:cNvPr id="54274" name="Rectangle 3"/>
          <p:cNvSpPr>
            <a:spLocks noGrp="1" noChangeArrowheads="1"/>
          </p:cNvSpPr>
          <p:nvPr>
            <p:ph type="body" sz="half" idx="1"/>
          </p:nvPr>
        </p:nvSpPr>
        <p:spPr>
          <a:xfrm>
            <a:off x="457200" y="1905000"/>
            <a:ext cx="4038600" cy="4533900"/>
          </a:xfrm>
        </p:spPr>
        <p:txBody>
          <a:bodyPr/>
          <a:lstStyle/>
          <a:p>
            <a:pPr eaLnBrk="1" hangingPunct="1">
              <a:lnSpc>
                <a:spcPct val="90000"/>
              </a:lnSpc>
              <a:buFont typeface="Wingdings 2" charset="0"/>
              <a:buNone/>
            </a:pPr>
            <a:endParaRPr lang="en-US" sz="2000">
              <a:latin typeface="Corbel" charset="0"/>
              <a:ea typeface="MS PGothic" charset="0"/>
            </a:endParaRPr>
          </a:p>
          <a:p>
            <a:pPr eaLnBrk="1" hangingPunct="1">
              <a:lnSpc>
                <a:spcPct val="90000"/>
              </a:lnSpc>
            </a:pPr>
            <a:r>
              <a:rPr lang="en-US" sz="2000">
                <a:latin typeface="Corbel" charset="0"/>
                <a:ea typeface="MS PGothic" charset="0"/>
              </a:rPr>
              <a:t>Standardizing a group of scores changes the scale to one of standard deviation units.</a:t>
            </a:r>
          </a:p>
          <a:p>
            <a:pPr eaLnBrk="1" hangingPunct="1">
              <a:lnSpc>
                <a:spcPct val="90000"/>
              </a:lnSpc>
            </a:pPr>
            <a:endParaRPr lang="en-US" sz="2000">
              <a:latin typeface="Corbel" charset="0"/>
              <a:ea typeface="MS PGothic" charset="0"/>
            </a:endParaRPr>
          </a:p>
          <a:p>
            <a:pPr eaLnBrk="1" hangingPunct="1">
              <a:lnSpc>
                <a:spcPct val="90000"/>
              </a:lnSpc>
            </a:pPr>
            <a:r>
              <a:rPr lang="en-US" sz="2000">
                <a:latin typeface="Corbel" charset="0"/>
                <a:ea typeface="MS PGothic" charset="0"/>
              </a:rPr>
              <a:t>Allows for comparisons with scores that were originally on a different scale.</a:t>
            </a:r>
          </a:p>
          <a:p>
            <a:pPr lvl="1" eaLnBrk="1" hangingPunct="1">
              <a:lnSpc>
                <a:spcPct val="90000"/>
              </a:lnSpc>
            </a:pPr>
            <a:endParaRPr lang="en-US" sz="1800">
              <a:latin typeface="Corbel" charset="0"/>
              <a:ea typeface="MS PGothic" charset="0"/>
            </a:endParaRPr>
          </a:p>
          <a:p>
            <a:pPr lvl="1" eaLnBrk="1" hangingPunct="1">
              <a:lnSpc>
                <a:spcPct val="90000"/>
              </a:lnSpc>
            </a:pPr>
            <a:endParaRPr lang="en-US" sz="1800">
              <a:latin typeface="Corbel" charset="0"/>
              <a:ea typeface="MS PGothic" charset="0"/>
            </a:endParaRPr>
          </a:p>
          <a:p>
            <a:pPr lvl="2" eaLnBrk="1" hangingPunct="1">
              <a:lnSpc>
                <a:spcPct val="90000"/>
              </a:lnSpc>
              <a:buFont typeface="Wingdings" charset="0"/>
              <a:buNone/>
            </a:pPr>
            <a:endParaRPr lang="en-US" sz="1600">
              <a:latin typeface="Corbel" charset="0"/>
              <a:ea typeface="MS PGothic" charset="0"/>
            </a:endParaRPr>
          </a:p>
        </p:txBody>
      </p:sp>
      <p:sp>
        <p:nvSpPr>
          <p:cNvPr id="3" name="Footer Placeholder 2"/>
          <p:cNvSpPr>
            <a:spLocks noGrp="1"/>
          </p:cNvSpPr>
          <p:nvPr>
            <p:ph type="ftr" sz="quarter" idx="12"/>
          </p:nvPr>
        </p:nvSpPr>
        <p:spPr/>
        <p:txBody>
          <a:bodyPr/>
          <a:lstStyle/>
          <a:p>
            <a:pPr>
              <a:defRPr/>
            </a:pPr>
            <a:endParaRPr lang="en-US"/>
          </a:p>
        </p:txBody>
      </p:sp>
      <p:sp>
        <p:nvSpPr>
          <p:cNvPr id="6" name="TextBox 5"/>
          <p:cNvSpPr txBox="1">
            <a:spLocks noRot="1" noChangeAspect="1" noMove="1" noResize="1" noEditPoints="1" noAdjustHandles="1" noChangeArrowheads="1" noChangeShapeType="1" noTextEdit="1"/>
          </p:cNvSpPr>
          <p:nvPr/>
        </p:nvSpPr>
        <p:spPr>
          <a:xfrm>
            <a:off x="5410200" y="2438400"/>
            <a:ext cx="2819401" cy="474938"/>
          </a:xfrm>
          <a:prstGeom prst="rect">
            <a:avLst/>
          </a:prstGeom>
          <a:blipFill rotWithShape="0">
            <a:blip r:embed="rId3"/>
            <a:stretch>
              <a:fillRect/>
            </a:stretch>
          </a:blipFill>
        </p:spPr>
        <p:txBody>
          <a:bodyPr/>
          <a:lstStyle/>
          <a:p>
            <a:pPr>
              <a:defRPr/>
            </a:pPr>
            <a:r>
              <a:rPr lang="en-US">
                <a:noFill/>
              </a:rPr>
              <a:t> </a:t>
            </a:r>
          </a:p>
        </p:txBody>
      </p:sp>
      <p:pic>
        <p:nvPicPr>
          <p:cNvPr id="54277" name="Picture 7" descr="http://www.mesacc.edu/~derdy61351/230_web_book/images/dispersion/z_formul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4314825"/>
            <a:ext cx="1539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3"/>
          <p:cNvSpPr txBox="1">
            <a:spLocks noChangeArrowheads="1"/>
          </p:cNvSpPr>
          <p:nvPr/>
        </p:nvSpPr>
        <p:spPr bwMode="auto">
          <a:xfrm>
            <a:off x="6629400" y="34290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Or…</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cs typeface="ＭＳ Ｐゴシック" charset="-128"/>
              </a:rPr>
              <a:t>z-scores (continued)</a:t>
            </a:r>
          </a:p>
        </p:txBody>
      </p:sp>
      <p:sp>
        <p:nvSpPr>
          <p:cNvPr id="53251" name="Rectangle 3"/>
          <p:cNvSpPr>
            <a:spLocks noGrp="1" noChangeArrowheads="1"/>
          </p:cNvSpPr>
          <p:nvPr>
            <p:ph idx="1"/>
          </p:nvPr>
        </p:nvSpPr>
        <p:spPr>
          <a:xfrm>
            <a:off x="301625" y="1527175"/>
            <a:ext cx="5565775" cy="4572000"/>
          </a:xfrm>
        </p:spPr>
        <p:txBody>
          <a:bodyPr/>
          <a:lstStyle/>
          <a:p>
            <a:pPr eaLnBrk="1" hangingPunct="1">
              <a:lnSpc>
                <a:spcPct val="80000"/>
              </a:lnSpc>
              <a:buFont typeface="Wingdings 2" panose="05020102010507070707" pitchFamily="18" charset="2"/>
              <a:buChar char=""/>
              <a:defRPr/>
            </a:pPr>
            <a:endParaRPr lang="en-US" sz="2700" dirty="0" smtClean="0"/>
          </a:p>
          <a:p>
            <a:pPr eaLnBrk="1" hangingPunct="1">
              <a:lnSpc>
                <a:spcPct val="80000"/>
              </a:lnSpc>
              <a:buFont typeface="Wingdings 2" panose="05020102010507070707" pitchFamily="18" charset="2"/>
              <a:buChar char=""/>
              <a:defRPr/>
            </a:pPr>
            <a:r>
              <a:rPr lang="en-US" sz="2700" dirty="0" smtClean="0"/>
              <a:t>Tells us where a score is located within a distribution.</a:t>
            </a:r>
          </a:p>
          <a:p>
            <a:pPr marL="119062" indent="0" eaLnBrk="1" hangingPunct="1">
              <a:lnSpc>
                <a:spcPct val="80000"/>
              </a:lnSpc>
              <a:buFont typeface="Wingdings 2" panose="05020102010507070707" pitchFamily="18" charset="2"/>
              <a:buNone/>
              <a:defRPr/>
            </a:pPr>
            <a:endParaRPr lang="en-US" sz="2700" dirty="0" smtClean="0"/>
          </a:p>
          <a:p>
            <a:pPr eaLnBrk="1" hangingPunct="1">
              <a:lnSpc>
                <a:spcPct val="80000"/>
              </a:lnSpc>
              <a:buFont typeface="Wingdings 2" panose="05020102010507070707" pitchFamily="18" charset="2"/>
              <a:buChar char=""/>
              <a:defRPr/>
            </a:pPr>
            <a:r>
              <a:rPr lang="en-US" sz="2700" dirty="0" smtClean="0"/>
              <a:t>Properties</a:t>
            </a:r>
          </a:p>
          <a:p>
            <a:pPr lvl="1" eaLnBrk="1" hangingPunct="1">
              <a:lnSpc>
                <a:spcPct val="80000"/>
              </a:lnSpc>
              <a:buFont typeface="Wingdings" panose="05000000000000000000" pitchFamily="2" charset="2"/>
              <a:buChar char=""/>
              <a:defRPr/>
            </a:pPr>
            <a:r>
              <a:rPr lang="en-US" sz="2400" dirty="0" smtClean="0"/>
              <a:t>The mean of a set of z-scores = zero </a:t>
            </a:r>
          </a:p>
          <a:p>
            <a:pPr lvl="1" eaLnBrk="1" hangingPunct="1">
              <a:lnSpc>
                <a:spcPct val="80000"/>
              </a:lnSpc>
              <a:buFont typeface="Wingdings" panose="05000000000000000000" pitchFamily="2" charset="2"/>
              <a:buChar char=""/>
              <a:defRPr/>
            </a:pPr>
            <a:endParaRPr lang="en-US" sz="2400" dirty="0" smtClean="0"/>
          </a:p>
          <a:p>
            <a:pPr lvl="1" eaLnBrk="1" hangingPunct="1">
              <a:lnSpc>
                <a:spcPct val="80000"/>
              </a:lnSpc>
              <a:buFont typeface="Wingdings" panose="05000000000000000000" pitchFamily="2" charset="2"/>
              <a:buChar char=""/>
              <a:defRPr/>
            </a:pPr>
            <a:r>
              <a:rPr lang="en-US" sz="2400" dirty="0" smtClean="0"/>
              <a:t>The variance and standard deviation of a set of z-scores = 1.</a:t>
            </a:r>
          </a:p>
          <a:p>
            <a:pPr marL="766763" lvl="2" indent="0" eaLnBrk="1" hangingPunct="1">
              <a:lnSpc>
                <a:spcPct val="80000"/>
              </a:lnSpc>
              <a:buFont typeface="Arial" panose="020B0604020202020204" pitchFamily="34" charset="0"/>
              <a:buNone/>
              <a:defRPr/>
            </a:pPr>
            <a:endParaRPr lang="en-US" sz="2000" dirty="0" smtClean="0"/>
          </a:p>
          <a:p>
            <a:pPr lvl="1" eaLnBrk="1" hangingPunct="1">
              <a:lnSpc>
                <a:spcPct val="80000"/>
              </a:lnSpc>
              <a:buFont typeface="Wingdings" panose="05000000000000000000" pitchFamily="2" charset="2"/>
              <a:buChar char=""/>
              <a:defRPr/>
            </a:pPr>
            <a:endParaRPr lang="en-US" sz="2400" dirty="0" smtClean="0"/>
          </a:p>
        </p:txBody>
      </p:sp>
      <p:sp>
        <p:nvSpPr>
          <p:cNvPr id="2" name="Footer Placeholder 1"/>
          <p:cNvSpPr>
            <a:spLocks noGrp="1"/>
          </p:cNvSpPr>
          <p:nvPr>
            <p:ph type="ftr" sz="quarter" idx="11"/>
          </p:nvPr>
        </p:nvSpPr>
        <p:spPr/>
        <p:txBody>
          <a:bodyPr/>
          <a:lstStyle/>
          <a:p>
            <a:pPr>
              <a:defRPr/>
            </a:pPr>
            <a:endParaRPr lang="en-US" dirty="0"/>
          </a:p>
        </p:txBody>
      </p:sp>
      <p:pic>
        <p:nvPicPr>
          <p:cNvPr id="56324" name="Picture 7" descr="http://www.mesacc.edu/~derdy61351/230_web_book/images/dispersion/z_formu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3105150"/>
            <a:ext cx="1541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35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57600"/>
            <a:ext cx="73882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noChangeArrowheads="1"/>
          </p:cNvPicPr>
          <p:nvPr/>
        </p:nvPicPr>
        <p:blipFill>
          <a:blip r:embed="rId5">
            <a:extLst>
              <a:ext uri="{28A0092B-C50C-407E-A947-70E740481C1C}">
                <a14:useLocalDpi xmlns:a14="http://schemas.microsoft.com/office/drawing/2010/main" val="0"/>
              </a:ext>
            </a:extLst>
          </a:blip>
          <a:srcRect l="3233" t="18033" r="29935" b="4918"/>
          <a:stretch>
            <a:fillRect/>
          </a:stretch>
        </p:blipFill>
        <p:spPr bwMode="auto">
          <a:xfrm>
            <a:off x="5334000" y="0"/>
            <a:ext cx="38100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277092"/>
            <a:ext cx="8229600" cy="808038"/>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mj-ea"/>
                <a:cs typeface="ＭＳ Ｐゴシック" charset="-128"/>
              </a:rPr>
              <a:t>Using </a:t>
            </a:r>
            <a:r>
              <a:rPr lang="en-US" i="1" dirty="0" smtClean="0">
                <a:solidFill>
                  <a:schemeClr val="accent1">
                    <a:satMod val="150000"/>
                  </a:schemeClr>
                </a:solidFill>
                <a:ea typeface="+mj-ea"/>
                <a:cs typeface="ＭＳ Ｐゴシック" charset="-128"/>
              </a:rPr>
              <a:t>z</a:t>
            </a:r>
            <a:r>
              <a:rPr lang="en-US" dirty="0" smtClean="0">
                <a:solidFill>
                  <a:schemeClr val="accent1">
                    <a:satMod val="150000"/>
                  </a:schemeClr>
                </a:solidFill>
                <a:ea typeface="+mj-ea"/>
                <a:cs typeface="ＭＳ Ｐゴシック" charset="-128"/>
              </a:rPr>
              <a:t>-scores: Area under the normal curve</a:t>
            </a:r>
          </a:p>
        </p:txBody>
      </p:sp>
      <p:sp>
        <p:nvSpPr>
          <p:cNvPr id="59394" name="Rectangle 3"/>
          <p:cNvSpPr>
            <a:spLocks noGrp="1" noChangeArrowheads="1"/>
          </p:cNvSpPr>
          <p:nvPr>
            <p:ph type="body" sz="half" idx="1"/>
          </p:nvPr>
        </p:nvSpPr>
        <p:spPr>
          <a:xfrm>
            <a:off x="457200" y="1600200"/>
            <a:ext cx="6324600" cy="4533900"/>
          </a:xfrm>
        </p:spPr>
        <p:txBody>
          <a:bodyPr/>
          <a:lstStyle/>
          <a:p>
            <a:pPr eaLnBrk="1" hangingPunct="1">
              <a:lnSpc>
                <a:spcPct val="80000"/>
              </a:lnSpc>
            </a:pPr>
            <a:r>
              <a:rPr lang="en-US" sz="2400">
                <a:latin typeface="Corbel" charset="0"/>
                <a:ea typeface="MS PGothic" charset="0"/>
              </a:rPr>
              <a:t>Example, you have a variable x with mean of 500 and S.D. of 15.  How common is a score of 525?</a:t>
            </a:r>
          </a:p>
          <a:p>
            <a:pPr eaLnBrk="1" hangingPunct="1">
              <a:lnSpc>
                <a:spcPct val="80000"/>
              </a:lnSpc>
              <a:buFont typeface="Wingdings" charset="0"/>
              <a:buNone/>
            </a:pPr>
            <a:endParaRPr lang="en-US" sz="2400">
              <a:latin typeface="Corbel" charset="0"/>
              <a:ea typeface="MS PGothic" charset="0"/>
            </a:endParaRPr>
          </a:p>
          <a:p>
            <a:pPr lvl="1" eaLnBrk="1" hangingPunct="1">
              <a:lnSpc>
                <a:spcPct val="80000"/>
              </a:lnSpc>
            </a:pPr>
            <a:r>
              <a:rPr lang="en-US" sz="2000" i="1">
                <a:solidFill>
                  <a:srgbClr val="404040"/>
                </a:solidFill>
                <a:latin typeface="Corbel" charset="0"/>
                <a:ea typeface="MS PGothic" charset="0"/>
              </a:rPr>
              <a:t>Z</a:t>
            </a:r>
            <a:r>
              <a:rPr lang="en-US" sz="2000">
                <a:solidFill>
                  <a:srgbClr val="404040"/>
                </a:solidFill>
                <a:latin typeface="Corbel" charset="0"/>
                <a:ea typeface="MS PGothic" charset="0"/>
              </a:rPr>
              <a:t> = 525-500/15 = 1.67</a:t>
            </a:r>
          </a:p>
          <a:p>
            <a:pPr lvl="1" eaLnBrk="1" hangingPunct="1">
              <a:lnSpc>
                <a:spcPct val="80000"/>
              </a:lnSpc>
            </a:pPr>
            <a:endParaRPr lang="en-US" sz="2000">
              <a:solidFill>
                <a:srgbClr val="404040"/>
              </a:solidFill>
              <a:latin typeface="Corbel" charset="0"/>
              <a:ea typeface="MS PGothic" charset="0"/>
            </a:endParaRPr>
          </a:p>
          <a:p>
            <a:pPr lvl="1" eaLnBrk="1" hangingPunct="1">
              <a:lnSpc>
                <a:spcPct val="80000"/>
              </a:lnSpc>
            </a:pPr>
            <a:r>
              <a:rPr lang="en-US" sz="2000">
                <a:solidFill>
                  <a:srgbClr val="404040"/>
                </a:solidFill>
                <a:latin typeface="Corbel" charset="0"/>
                <a:ea typeface="MS PGothic" charset="0"/>
              </a:rPr>
              <a:t>A </a:t>
            </a:r>
            <a:r>
              <a:rPr lang="en-US" sz="2000" i="1">
                <a:solidFill>
                  <a:srgbClr val="404040"/>
                </a:solidFill>
                <a:latin typeface="Corbel" charset="0"/>
                <a:ea typeface="MS PGothic" charset="0"/>
              </a:rPr>
              <a:t>z</a:t>
            </a:r>
            <a:r>
              <a:rPr lang="en-US" sz="2000">
                <a:solidFill>
                  <a:srgbClr val="404040"/>
                </a:solidFill>
                <a:latin typeface="Corbel" charset="0"/>
                <a:ea typeface="MS PGothic" charset="0"/>
              </a:rPr>
              <a:t>-statistic of 1.67 (as found in a z-score table), we find that the proportion of scores less than our value is .9525.  </a:t>
            </a:r>
          </a:p>
          <a:p>
            <a:pPr lvl="1" eaLnBrk="1" hangingPunct="1">
              <a:lnSpc>
                <a:spcPct val="80000"/>
              </a:lnSpc>
            </a:pPr>
            <a:endParaRPr lang="en-US" sz="2000">
              <a:solidFill>
                <a:srgbClr val="404040"/>
              </a:solidFill>
              <a:latin typeface="Corbel" charset="0"/>
              <a:ea typeface="MS PGothic" charset="0"/>
            </a:endParaRPr>
          </a:p>
          <a:p>
            <a:pPr lvl="1" eaLnBrk="1" hangingPunct="1">
              <a:lnSpc>
                <a:spcPct val="80000"/>
              </a:lnSpc>
            </a:pPr>
            <a:r>
              <a:rPr lang="en-US" sz="2000">
                <a:solidFill>
                  <a:srgbClr val="404040"/>
                </a:solidFill>
                <a:latin typeface="Corbel" charset="0"/>
                <a:ea typeface="MS PGothic" charset="0"/>
              </a:rPr>
              <a:t>Or, a score of 525 is very rare. In very specific terms, our specified score is larger than .9525 of the population.</a:t>
            </a:r>
          </a:p>
        </p:txBody>
      </p:sp>
      <p:sp>
        <p:nvSpPr>
          <p:cNvPr id="2" name="Footer Placeholder 1"/>
          <p:cNvSpPr>
            <a:spLocks noGrp="1"/>
          </p:cNvSpPr>
          <p:nvPr>
            <p:ph type="ftr" sz="quarter" idx="12"/>
          </p:nvPr>
        </p:nvSpPr>
        <p:spPr/>
        <p:txBody>
          <a:bodyPr/>
          <a:lstStyle/>
          <a:p>
            <a:pPr>
              <a:defRPr/>
            </a:pPr>
            <a:endParaRPr lang="en-US"/>
          </a:p>
        </p:txBody>
      </p:sp>
      <p:pic>
        <p:nvPicPr>
          <p:cNvPr id="59396" name="Picture 7" descr="http://www.mesacc.edu/~derdy61351/230_web_book/images/dispersion/z_formu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338" y="3352800"/>
            <a:ext cx="1541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55880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ＭＳ Ｐゴシック" charset="-128"/>
              </a:rPr>
              <a:t>One Equation to Rule them All</a:t>
            </a:r>
            <a:endParaRPr lang="en-US" dirty="0">
              <a:cs typeface="ＭＳ Ｐゴシック" charset="-128"/>
            </a:endParaRPr>
          </a:p>
        </p:txBody>
      </p:sp>
      <p:sp>
        <p:nvSpPr>
          <p:cNvPr id="4" name="TextBox 3"/>
          <p:cNvSpPr txBox="1">
            <a:spLocks noRot="1" noChangeAspect="1" noMove="1" noResize="1" noEditPoints="1" noAdjustHandles="1" noChangeArrowheads="1" noChangeShapeType="1" noTextEdit="1"/>
          </p:cNvSpPr>
          <p:nvPr/>
        </p:nvSpPr>
        <p:spPr>
          <a:xfrm>
            <a:off x="838200" y="3124200"/>
            <a:ext cx="7467600" cy="677108"/>
          </a:xfrm>
          <a:prstGeom prst="rect">
            <a:avLst/>
          </a:prstGeom>
          <a:blipFill rotWithShape="0">
            <a:blip r:embed="rId2"/>
            <a:stretch>
              <a:fillRect t="-26126" b="-47748"/>
            </a:stretch>
          </a:blipFill>
        </p:spPr>
        <p:txBody>
          <a:bodyPr/>
          <a:lstStyle/>
          <a:p>
            <a:pPr>
              <a:defRPr/>
            </a:pPr>
            <a:r>
              <a:rPr lang="en-US">
                <a:noFill/>
                <a:latin typeface="Arial" panose="020B0604020202020204" pitchFamily="34" charset="0"/>
                <a:ea typeface="MS PGothic" panose="020B0600070205080204" pitchFamily="34" charset="-128"/>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7162800" cy="1252728"/>
          </a:xfrm>
        </p:spPr>
        <p:txBody>
          <a:bodyPr/>
          <a:lstStyle/>
          <a:p>
            <a:pPr eaLnBrk="1" fontAlgn="auto" hangingPunct="1">
              <a:spcAft>
                <a:spcPts val="0"/>
              </a:spcAft>
              <a:defRPr/>
            </a:pPr>
            <a:r>
              <a:rPr lang="en-US" dirty="0" smtClean="0">
                <a:solidFill>
                  <a:schemeClr val="accent1">
                    <a:satMod val="150000"/>
                  </a:schemeClr>
                </a:solidFill>
                <a:ea typeface="+mj-ea"/>
                <a:cs typeface="+mj-cs"/>
              </a:rPr>
              <a:t>Other sources of error</a:t>
            </a:r>
            <a:endParaRPr lang="en-US" dirty="0">
              <a:solidFill>
                <a:schemeClr val="accent1">
                  <a:satMod val="150000"/>
                </a:schemeClr>
              </a:solidFill>
              <a:ea typeface="+mj-ea"/>
              <a:cs typeface="+mj-cs"/>
            </a:endParaRPr>
          </a:p>
        </p:txBody>
      </p:sp>
      <p:sp>
        <p:nvSpPr>
          <p:cNvPr id="63490" name="Content Placeholder 3"/>
          <p:cNvSpPr>
            <a:spLocks noGrp="1"/>
          </p:cNvSpPr>
          <p:nvPr>
            <p:ph idx="1"/>
          </p:nvPr>
        </p:nvSpPr>
        <p:spPr>
          <a:xfrm>
            <a:off x="685800" y="2362200"/>
            <a:ext cx="6019800" cy="4191000"/>
          </a:xfrm>
        </p:spPr>
        <p:txBody>
          <a:bodyPr/>
          <a:lstStyle/>
          <a:p>
            <a:pPr eaLnBrk="1" hangingPunct="1">
              <a:lnSpc>
                <a:spcPct val="80000"/>
              </a:lnSpc>
              <a:buFont typeface="Wingdings 2" charset="0"/>
              <a:buNone/>
            </a:pPr>
            <a:endParaRPr lang="en-US" sz="2500" dirty="0">
              <a:latin typeface="Corbel" charset="0"/>
              <a:ea typeface="MS PGothic" charset="0"/>
            </a:endParaRPr>
          </a:p>
          <a:p>
            <a:pPr eaLnBrk="1" hangingPunct="1">
              <a:lnSpc>
                <a:spcPct val="80000"/>
              </a:lnSpc>
            </a:pPr>
            <a:r>
              <a:rPr lang="en-US" sz="2500" dirty="0" smtClean="0">
                <a:latin typeface="Corbel" charset="0"/>
                <a:ea typeface="MS PGothic" charset="0"/>
              </a:rPr>
              <a:t>Chance: expected error from random fluctuation, factors outside model</a:t>
            </a:r>
            <a:endParaRPr lang="en-US" sz="2500" dirty="0">
              <a:latin typeface="Corbel" charset="0"/>
              <a:ea typeface="MS PGothic" charset="0"/>
            </a:endParaRPr>
          </a:p>
          <a:p>
            <a:pPr lvl="1" eaLnBrk="1" hangingPunct="1">
              <a:lnSpc>
                <a:spcPct val="80000"/>
              </a:lnSpc>
            </a:pPr>
            <a:r>
              <a:rPr lang="en-US" sz="2200" dirty="0">
                <a:latin typeface="Corbel" charset="0"/>
                <a:ea typeface="MS PGothic" charset="0"/>
              </a:rPr>
              <a:t>Individual measurement = exact value + chance error</a:t>
            </a:r>
          </a:p>
          <a:p>
            <a:pPr lvl="1" eaLnBrk="1" hangingPunct="1">
              <a:lnSpc>
                <a:spcPct val="80000"/>
              </a:lnSpc>
              <a:buFont typeface="Wingdings" charset="0"/>
              <a:buNone/>
            </a:pPr>
            <a:endParaRPr lang="en-US" sz="2200" dirty="0">
              <a:latin typeface="Corbel" charset="0"/>
              <a:ea typeface="MS PGothic" charset="0"/>
            </a:endParaRPr>
          </a:p>
          <a:p>
            <a:pPr eaLnBrk="1" hangingPunct="1">
              <a:lnSpc>
                <a:spcPct val="80000"/>
              </a:lnSpc>
            </a:pPr>
            <a:r>
              <a:rPr lang="en-US" sz="2500" dirty="0" smtClean="0">
                <a:latin typeface="Corbel" charset="0"/>
                <a:ea typeface="MS PGothic" charset="0"/>
              </a:rPr>
              <a:t>Bias: systematic error, net positive or negative expected value</a:t>
            </a:r>
            <a:endParaRPr lang="en-US" sz="2500" dirty="0">
              <a:latin typeface="Corbel" charset="0"/>
              <a:ea typeface="MS PGothic" charset="0"/>
            </a:endParaRPr>
          </a:p>
          <a:p>
            <a:pPr eaLnBrk="1" hangingPunct="1">
              <a:lnSpc>
                <a:spcPct val="80000"/>
              </a:lnSpc>
              <a:buFont typeface="Wingdings 2" charset="0"/>
              <a:buNone/>
            </a:pPr>
            <a:endParaRPr lang="en-US" sz="2500" dirty="0">
              <a:latin typeface="Corbel" charset="0"/>
              <a:ea typeface="MS PGothic" charset="0"/>
            </a:endParaRPr>
          </a:p>
          <a:p>
            <a:pPr eaLnBrk="1" hangingPunct="1">
              <a:lnSpc>
                <a:spcPct val="80000"/>
              </a:lnSpc>
            </a:pPr>
            <a:r>
              <a:rPr lang="en-US" sz="2500" dirty="0" smtClean="0">
                <a:latin typeface="Corbel" charset="0"/>
                <a:ea typeface="MS PGothic" charset="0"/>
              </a:rPr>
              <a:t>Recording: </a:t>
            </a:r>
            <a:r>
              <a:rPr lang="en-US" sz="2500" dirty="0" smtClean="0">
                <a:latin typeface="Corbel" charset="0"/>
                <a:ea typeface="MS PGothic" charset="0"/>
              </a:rPr>
              <a:t>isolated </a:t>
            </a:r>
            <a:r>
              <a:rPr lang="en-US" sz="2500" dirty="0" smtClean="0">
                <a:latin typeface="Corbel" charset="0"/>
                <a:ea typeface="MS PGothic" charset="0"/>
              </a:rPr>
              <a:t>errors</a:t>
            </a:r>
            <a:endParaRPr lang="en-US" sz="2500" dirty="0">
              <a:latin typeface="Corbel" charset="0"/>
              <a:ea typeface="MS PGothic" charset="0"/>
            </a:endParaRPr>
          </a:p>
          <a:p>
            <a:pPr lvl="1" eaLnBrk="1" hangingPunct="1">
              <a:lnSpc>
                <a:spcPct val="80000"/>
              </a:lnSpc>
            </a:pPr>
            <a:r>
              <a:rPr lang="en-US" sz="2200" dirty="0" smtClean="0">
                <a:latin typeface="Corbel" charset="0"/>
                <a:ea typeface="MS PGothic" charset="0"/>
              </a:rPr>
              <a:t>Can cause outliers - </a:t>
            </a:r>
            <a:r>
              <a:rPr lang="en-US" sz="2200" dirty="0">
                <a:latin typeface="Corbel" charset="0"/>
                <a:ea typeface="MS PGothic" charset="0"/>
              </a:rPr>
              <a:t>e</a:t>
            </a:r>
            <a:r>
              <a:rPr lang="en-US" sz="2200" dirty="0" smtClean="0">
                <a:latin typeface="Corbel" charset="0"/>
                <a:ea typeface="MS PGothic" charset="0"/>
              </a:rPr>
              <a:t>xtreme </a:t>
            </a:r>
            <a:r>
              <a:rPr lang="en-US" sz="2200" dirty="0">
                <a:latin typeface="Corbel" charset="0"/>
                <a:ea typeface="MS PGothic" charset="0"/>
              </a:rPr>
              <a:t>measures far outside the normal curve</a:t>
            </a:r>
          </a:p>
          <a:p>
            <a:pPr eaLnBrk="1" hangingPunct="1">
              <a:lnSpc>
                <a:spcPct val="80000"/>
              </a:lnSpc>
            </a:pPr>
            <a:endParaRPr lang="en-US" sz="2500" dirty="0">
              <a:latin typeface="Corbel" charset="0"/>
              <a:ea typeface="MS PGothic" charset="0"/>
            </a:endParaRPr>
          </a:p>
        </p:txBody>
      </p:sp>
      <p:sp>
        <p:nvSpPr>
          <p:cNvPr id="63491" name="TextBox 5"/>
          <p:cNvSpPr txBox="1">
            <a:spLocks noChangeArrowheads="1"/>
          </p:cNvSpPr>
          <p:nvPr/>
        </p:nvSpPr>
        <p:spPr bwMode="auto">
          <a:xfrm>
            <a:off x="381000" y="190500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a:solidFill>
                  <a:srgbClr val="0070C0"/>
                </a:solidFill>
                <a:cs typeface="Arial" charset="0"/>
              </a:rPr>
              <a:t>3 Major Sources of Error</a:t>
            </a:r>
          </a:p>
        </p:txBody>
      </p:sp>
    </p:spTree>
    <p:extLst>
      <p:ext uri="{BB962C8B-B14F-4D97-AF65-F5344CB8AC3E}">
        <p14:creationId xmlns:p14="http://schemas.microsoft.com/office/powerpoint/2010/main" val="32166111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04800" y="304800"/>
            <a:ext cx="8534400" cy="758825"/>
          </a:xfrm>
        </p:spPr>
        <p:txBody>
          <a:bodyPr/>
          <a:lstStyle/>
          <a:p>
            <a:pPr eaLnBrk="1" fontAlgn="auto" hangingPunct="1">
              <a:spcAft>
                <a:spcPts val="0"/>
              </a:spcAft>
              <a:defRPr/>
            </a:pPr>
            <a:r>
              <a:rPr lang="en-US" sz="2800" dirty="0" smtClean="0">
                <a:solidFill>
                  <a:schemeClr val="accent1">
                    <a:satMod val="150000"/>
                  </a:schemeClr>
                </a:solidFill>
                <a:ea typeface="+mj-ea"/>
                <a:cs typeface="ＭＳ Ｐゴシック" charset="-128"/>
              </a:rPr>
              <a:t>Why spend so much time on the normal distribution?</a:t>
            </a:r>
            <a:endParaRPr lang="en-US" sz="2800" dirty="0">
              <a:solidFill>
                <a:schemeClr val="accent1">
                  <a:satMod val="150000"/>
                </a:schemeClr>
              </a:solidFill>
              <a:ea typeface="+mj-ea"/>
              <a:cs typeface="ＭＳ Ｐゴシック" charset="-128"/>
            </a:endParaRPr>
          </a:p>
        </p:txBody>
      </p:sp>
      <p:sp>
        <p:nvSpPr>
          <p:cNvPr id="62467" name="Rectangle 5"/>
          <p:cNvSpPr>
            <a:spLocks noGrp="1" noChangeArrowheads="1"/>
          </p:cNvSpPr>
          <p:nvPr>
            <p:ph idx="1"/>
          </p:nvPr>
        </p:nvSpPr>
        <p:spPr>
          <a:xfrm>
            <a:off x="152400" y="2133600"/>
            <a:ext cx="5334000" cy="4533900"/>
          </a:xfrm>
        </p:spPr>
        <p:txBody>
          <a:bodyPr/>
          <a:lstStyle/>
          <a:p>
            <a:pPr eaLnBrk="1" hangingPunct="1">
              <a:buFont typeface="Wingdings 2" panose="05020102010507070707" pitchFamily="18" charset="2"/>
              <a:buChar char=""/>
              <a:defRPr/>
            </a:pPr>
            <a:r>
              <a:rPr lang="en-US" sz="2400" dirty="0" smtClean="0"/>
              <a:t>For some statistical tests, our variables may need to meet the assumption of normality.</a:t>
            </a:r>
          </a:p>
          <a:p>
            <a:pPr eaLnBrk="1" hangingPunct="1">
              <a:buFont typeface="Wingdings 2" panose="05020102010507070707" pitchFamily="18" charset="2"/>
              <a:buChar char=""/>
              <a:defRPr/>
            </a:pPr>
            <a:endParaRPr lang="en-US" sz="2400" dirty="0" smtClean="0"/>
          </a:p>
          <a:p>
            <a:pPr eaLnBrk="1" hangingPunct="1">
              <a:buFont typeface="Wingdings 2" panose="05020102010507070707" pitchFamily="18" charset="2"/>
              <a:buChar char=""/>
              <a:defRPr/>
            </a:pPr>
            <a:r>
              <a:rPr lang="en-US" sz="2400" dirty="0" smtClean="0"/>
              <a:t>A key assumption for many variables is that the means of samples are </a:t>
            </a:r>
            <a:r>
              <a:rPr lang="en-US" sz="2400" u="sng" dirty="0" smtClean="0"/>
              <a:t>normally distributed</a:t>
            </a:r>
            <a:r>
              <a:rPr lang="en-US" sz="2400" dirty="0" smtClean="0"/>
              <a:t>.</a:t>
            </a:r>
          </a:p>
          <a:p>
            <a:pPr marL="119062" indent="0" eaLnBrk="1" hangingPunct="1">
              <a:buFont typeface="Wingdings 2" panose="05020102010507070707" pitchFamily="18" charset="2"/>
              <a:buNone/>
              <a:defRPr/>
            </a:pPr>
            <a:endParaRPr lang="en-US" sz="2400" dirty="0" smtClean="0"/>
          </a:p>
          <a:p>
            <a:pPr eaLnBrk="1" hangingPunct="1">
              <a:buFont typeface="Wingdings 2" panose="05020102010507070707" pitchFamily="18" charset="2"/>
              <a:buChar char=""/>
              <a:defRPr/>
            </a:pPr>
            <a:r>
              <a:rPr lang="en-US" sz="2400" dirty="0" smtClean="0"/>
              <a:t>We are especially interested in the normal distribution as it relates to sampling distributions.</a:t>
            </a:r>
          </a:p>
          <a:p>
            <a:pPr eaLnBrk="1" hangingPunct="1">
              <a:buFont typeface="Wingdings 2" panose="05020102010507070707" pitchFamily="18" charset="2"/>
              <a:buChar char=""/>
              <a:defRPr/>
            </a:pPr>
            <a:endParaRPr lang="en-US" dirty="0" smtClean="0"/>
          </a:p>
          <a:p>
            <a:pPr eaLnBrk="1" hangingPunct="1">
              <a:buFont typeface="Wingdings 2" panose="05020102010507070707" pitchFamily="18" charset="2"/>
              <a:buChar char=""/>
              <a:defRPr/>
            </a:pPr>
            <a:endParaRPr lang="en-US" dirty="0" smtClean="0"/>
          </a:p>
        </p:txBody>
      </p:sp>
      <p:pic>
        <p:nvPicPr>
          <p:cNvPr id="65539" name="Picture 6" descr="http://www.itl.nist.gov/div898/handbook/pmc/section5/gifs/norm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050" y="2743200"/>
            <a:ext cx="35163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04800"/>
            <a:ext cx="8534400" cy="758825"/>
          </a:xfrm>
        </p:spPr>
        <p:txBody>
          <a:bodyPr/>
          <a:lstStyle/>
          <a:p>
            <a:pPr eaLnBrk="1" fontAlgn="auto" hangingPunct="1">
              <a:spcAft>
                <a:spcPts val="0"/>
              </a:spcAft>
              <a:defRPr/>
            </a:pPr>
            <a:r>
              <a:rPr lang="en-US" sz="2800" dirty="0">
                <a:solidFill>
                  <a:schemeClr val="accent1">
                    <a:satMod val="150000"/>
                  </a:schemeClr>
                </a:solidFill>
                <a:ea typeface="+mj-ea"/>
                <a:cs typeface="ＭＳ Ｐゴシック" charset="-128"/>
              </a:rPr>
              <a:t>Sampling </a:t>
            </a:r>
            <a:r>
              <a:rPr lang="en-US" sz="2800" dirty="0" smtClean="0">
                <a:solidFill>
                  <a:schemeClr val="accent1">
                    <a:satMod val="150000"/>
                  </a:schemeClr>
                </a:solidFill>
                <a:ea typeface="+mj-ea"/>
                <a:cs typeface="ＭＳ Ｐゴシック" charset="-128"/>
              </a:rPr>
              <a:t>Variation and Sampling Distributions</a:t>
            </a:r>
            <a:endParaRPr lang="en-US" sz="2800" dirty="0">
              <a:solidFill>
                <a:schemeClr val="accent1">
                  <a:satMod val="150000"/>
                </a:schemeClr>
              </a:solidFill>
              <a:ea typeface="+mj-ea"/>
              <a:cs typeface="ＭＳ Ｐゴシック" charset="-128"/>
            </a:endParaRPr>
          </a:p>
        </p:txBody>
      </p:sp>
      <p:sp>
        <p:nvSpPr>
          <p:cNvPr id="70658" name="Rectangle 3"/>
          <p:cNvSpPr>
            <a:spLocks noGrp="1" noChangeArrowheads="1"/>
          </p:cNvSpPr>
          <p:nvPr>
            <p:ph idx="1"/>
          </p:nvPr>
        </p:nvSpPr>
        <p:spPr>
          <a:xfrm>
            <a:off x="339724" y="1981200"/>
            <a:ext cx="4918076" cy="4533900"/>
          </a:xfrm>
        </p:spPr>
        <p:txBody>
          <a:bodyPr/>
          <a:lstStyle/>
          <a:p>
            <a:pPr eaLnBrk="1" hangingPunct="1">
              <a:buFont typeface="Wingdings 2" panose="05020102010507070707" pitchFamily="18" charset="2"/>
              <a:buChar char=""/>
              <a:defRPr/>
            </a:pPr>
            <a:r>
              <a:rPr lang="en-US" sz="2000" b="1" dirty="0" smtClean="0"/>
              <a:t>Sampling Variation</a:t>
            </a:r>
          </a:p>
          <a:p>
            <a:pPr lvl="1" eaLnBrk="1" hangingPunct="1">
              <a:buFont typeface="Wingdings" panose="05000000000000000000" pitchFamily="2" charset="2"/>
              <a:buChar char=""/>
              <a:defRPr/>
            </a:pPr>
            <a:r>
              <a:rPr lang="en-US" sz="2000" dirty="0" smtClean="0"/>
              <a:t>If we take different samples from the same population, the means for each sample will likely be different.</a:t>
            </a:r>
          </a:p>
          <a:p>
            <a:pPr marL="457200" lvl="1" indent="0" eaLnBrk="1" hangingPunct="1">
              <a:buFont typeface="Wingdings" panose="05000000000000000000" pitchFamily="2" charset="2"/>
              <a:buNone/>
              <a:defRPr/>
            </a:pPr>
            <a:endParaRPr lang="en-US" sz="2000" dirty="0" smtClean="0"/>
          </a:p>
          <a:p>
            <a:pPr eaLnBrk="1" hangingPunct="1">
              <a:buFont typeface="Wingdings 2" panose="05020102010507070707" pitchFamily="18" charset="2"/>
              <a:buChar char=""/>
              <a:defRPr/>
            </a:pPr>
            <a:r>
              <a:rPr lang="en-US" sz="2000" b="1" dirty="0" smtClean="0"/>
              <a:t>Sampling Distribution</a:t>
            </a:r>
          </a:p>
          <a:p>
            <a:pPr lvl="1" eaLnBrk="1" hangingPunct="1">
              <a:buFont typeface="Wingdings" panose="05000000000000000000" pitchFamily="2" charset="2"/>
              <a:buChar char=""/>
              <a:defRPr/>
            </a:pPr>
            <a:r>
              <a:rPr lang="en-US" sz="2000" dirty="0" smtClean="0"/>
              <a:t>This is the frequency distribution of sample means (or any statistic that we want to estimate for that matter) obtained from the same population</a:t>
            </a:r>
            <a:r>
              <a:rPr lang="en-US" sz="2000" dirty="0" smtClean="0"/>
              <a:t>.</a:t>
            </a:r>
          </a:p>
          <a:p>
            <a:pPr lvl="1" eaLnBrk="1" hangingPunct="1">
              <a:buFont typeface="Wingdings" panose="05000000000000000000" pitchFamily="2" charset="2"/>
              <a:buChar char=""/>
              <a:defRPr/>
            </a:pPr>
            <a:r>
              <a:rPr lang="en-US" sz="2000" dirty="0" smtClean="0"/>
              <a:t>In general, we don’t actually know the sampling distribution, but may have reason to think it’s normal</a:t>
            </a:r>
            <a:endParaRPr lang="en-US" sz="2000" dirty="0" smtClean="0"/>
          </a:p>
        </p:txBody>
      </p:sp>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2286000"/>
            <a:ext cx="39100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28600"/>
            <a:ext cx="8534400" cy="758825"/>
          </a:xfrm>
        </p:spPr>
        <p:txBody>
          <a:bodyPr>
            <a:normAutofit/>
          </a:bodyPr>
          <a:lstStyle/>
          <a:p>
            <a:pPr eaLnBrk="1" fontAlgn="auto" hangingPunct="1">
              <a:spcAft>
                <a:spcPts val="0"/>
              </a:spcAft>
              <a:defRPr/>
            </a:pPr>
            <a:r>
              <a:rPr lang="en-US" sz="3200" dirty="0" smtClean="0">
                <a:solidFill>
                  <a:schemeClr val="accent1">
                    <a:satMod val="150000"/>
                  </a:schemeClr>
                </a:solidFill>
                <a:ea typeface="+mj-ea"/>
                <a:cs typeface="ＭＳ Ｐゴシック" charset="-128"/>
              </a:rPr>
              <a:t>Two Big Laws of </a:t>
            </a:r>
            <a:r>
              <a:rPr lang="en-US" sz="3200" dirty="0" err="1" smtClean="0">
                <a:solidFill>
                  <a:schemeClr val="accent1">
                    <a:satMod val="150000"/>
                  </a:schemeClr>
                </a:solidFill>
                <a:ea typeface="+mj-ea"/>
                <a:cs typeface="ＭＳ Ｐゴシック" charset="-128"/>
              </a:rPr>
              <a:t>Asymptotics</a:t>
            </a:r>
            <a:endParaRPr lang="en-US" sz="3200" dirty="0">
              <a:solidFill>
                <a:schemeClr val="accent1">
                  <a:satMod val="150000"/>
                </a:schemeClr>
              </a:solidFill>
              <a:ea typeface="+mj-ea"/>
              <a:cs typeface="ＭＳ Ｐゴシック" charset="-128"/>
            </a:endParaRPr>
          </a:p>
        </p:txBody>
      </p:sp>
      <p:sp>
        <p:nvSpPr>
          <p:cNvPr id="68610" name="Rectangle 3"/>
          <p:cNvSpPr>
            <a:spLocks noGrp="1" noChangeArrowheads="1"/>
          </p:cNvSpPr>
          <p:nvPr>
            <p:ph idx="1"/>
          </p:nvPr>
        </p:nvSpPr>
        <p:spPr>
          <a:xfrm>
            <a:off x="457200" y="1676400"/>
            <a:ext cx="8229600" cy="4625975"/>
          </a:xfrm>
        </p:spPr>
        <p:txBody>
          <a:bodyPr/>
          <a:lstStyle/>
          <a:p>
            <a:pPr marL="576262" indent="-457200" eaLnBrk="1" hangingPunct="1">
              <a:lnSpc>
                <a:spcPct val="80000"/>
              </a:lnSpc>
              <a:buAutoNum type="arabicPeriod"/>
            </a:pPr>
            <a:r>
              <a:rPr lang="en-US" sz="2400" b="1" dirty="0" smtClean="0">
                <a:latin typeface="Corbel" charset="0"/>
                <a:ea typeface="MS PGothic" charset="0"/>
              </a:rPr>
              <a:t>The </a:t>
            </a:r>
            <a:r>
              <a:rPr lang="en-US" sz="2400" b="1" dirty="0">
                <a:latin typeface="Corbel" charset="0"/>
                <a:ea typeface="MS PGothic" charset="0"/>
              </a:rPr>
              <a:t>Law of Large Numbers</a:t>
            </a:r>
            <a:r>
              <a:rPr lang="en-US" sz="2800" dirty="0" smtClean="0"/>
              <a:t>:</a:t>
            </a:r>
          </a:p>
          <a:p>
            <a:pPr marL="633412" indent="-514350" eaLnBrk="1" hangingPunct="1">
              <a:lnSpc>
                <a:spcPct val="80000"/>
              </a:lnSpc>
              <a:buAutoNum type="arabicPeriod"/>
            </a:pPr>
            <a:endParaRPr lang="en-US" sz="2800" dirty="0"/>
          </a:p>
          <a:p>
            <a:pPr lvl="1"/>
            <a:r>
              <a:rPr lang="en-US" sz="2200" dirty="0"/>
              <a:t>For </a:t>
            </a:r>
            <a:r>
              <a:rPr lang="en-US" sz="2200" dirty="0" smtClean="0"/>
              <a:t>a population with mean </a:t>
            </a:r>
            <a:r>
              <a:rPr lang="el-GR" sz="2200" dirty="0" smtClean="0"/>
              <a:t>μ</a:t>
            </a:r>
            <a:r>
              <a:rPr lang="en-US" sz="2200" dirty="0"/>
              <a:t>, the sample </a:t>
            </a:r>
            <a:r>
              <a:rPr lang="en-US" sz="2200" dirty="0" smtClean="0"/>
              <a:t>mean</a:t>
            </a:r>
          </a:p>
          <a:p>
            <a:pPr lvl="1"/>
            <a:endParaRPr lang="en-US" dirty="0"/>
          </a:p>
          <a:p>
            <a:pPr marL="457200" lvl="1" indent="0">
              <a:buNone/>
            </a:pPr>
            <a:r>
              <a:rPr lang="en-US" sz="2200" dirty="0" smtClean="0"/>
              <a:t>	approaches the population mean</a:t>
            </a:r>
          </a:p>
          <a:p>
            <a:pPr marL="457200" lvl="1" indent="0">
              <a:buNone/>
            </a:pPr>
            <a:endParaRPr lang="el-GR" sz="2200" dirty="0" smtClean="0"/>
          </a:p>
          <a:p>
            <a:pPr lvl="1"/>
            <a:r>
              <a:rPr lang="en-US" sz="2200" dirty="0" smtClean="0"/>
              <a:t>Technically</a:t>
            </a:r>
            <a:r>
              <a:rPr lang="en-US" sz="2200" dirty="0"/>
              <a:t>, </a:t>
            </a:r>
            <a:r>
              <a:rPr lang="en-US" sz="2200" dirty="0" smtClean="0"/>
              <a:t>the sample mean </a:t>
            </a:r>
            <a:r>
              <a:rPr lang="en-US" sz="2200" dirty="0"/>
              <a:t>is a </a:t>
            </a:r>
            <a:r>
              <a:rPr lang="en-US" sz="2200" i="1" dirty="0"/>
              <a:t>consistent</a:t>
            </a:r>
            <a:r>
              <a:rPr lang="en-US" sz="2200" dirty="0"/>
              <a:t> estimator of </a:t>
            </a:r>
            <a:r>
              <a:rPr lang="el-GR" sz="2200" dirty="0" smtClean="0"/>
              <a:t>μ</a:t>
            </a:r>
            <a:r>
              <a:rPr lang="x-none" sz="2200" dirty="0" smtClean="0"/>
              <a:t>: </a:t>
            </a:r>
            <a:r>
              <a:rPr lang="en-US" sz="2200" dirty="0" smtClean="0"/>
              <a:t> </a:t>
            </a:r>
            <a:r>
              <a:rPr lang="pt-BR" sz="2200" dirty="0" err="1"/>
              <a:t>Prob</a:t>
            </a:r>
            <a:r>
              <a:rPr lang="pt-BR" sz="2200" dirty="0"/>
              <a:t>(|</a:t>
            </a:r>
            <a:r>
              <a:rPr lang="pt-BR" sz="2200" dirty="0" err="1"/>
              <a:t>Y</a:t>
            </a:r>
            <a:r>
              <a:rPr lang="pt-BR" sz="2200" dirty="0"/>
              <a:t> – </a:t>
            </a:r>
            <a:r>
              <a:rPr lang="el-GR" sz="2200" dirty="0"/>
              <a:t>μ</a:t>
            </a:r>
            <a:r>
              <a:rPr lang="pt-BR" sz="2200" dirty="0"/>
              <a:t>| &gt; </a:t>
            </a:r>
            <a:r>
              <a:rPr lang="pt-BR" sz="2200" dirty="0" err="1"/>
              <a:t>ε</a:t>
            </a:r>
            <a:r>
              <a:rPr lang="pt-BR" sz="2200" dirty="0"/>
              <a:t> ) -&gt; 0 as </a:t>
            </a:r>
            <a:r>
              <a:rPr lang="pt-BR" sz="2200" dirty="0" err="1"/>
              <a:t>n</a:t>
            </a:r>
            <a:r>
              <a:rPr lang="pt-BR" sz="2200" dirty="0"/>
              <a:t> -&gt; ∞ for </a:t>
            </a:r>
            <a:r>
              <a:rPr lang="pt-BR" sz="2200" dirty="0" err="1"/>
              <a:t>any</a:t>
            </a:r>
            <a:r>
              <a:rPr lang="pt-BR" sz="2200" dirty="0"/>
              <a:t> </a:t>
            </a:r>
            <a:r>
              <a:rPr lang="pt-BR" sz="2200" dirty="0" err="1"/>
              <a:t>ε</a:t>
            </a:r>
            <a:endParaRPr lang="pt-BR" sz="2200" dirty="0"/>
          </a:p>
          <a:p>
            <a:pPr marL="501650" lvl="1" indent="0" eaLnBrk="1" hangingPunct="1">
              <a:lnSpc>
                <a:spcPct val="80000"/>
              </a:lnSpc>
              <a:buNone/>
            </a:pPr>
            <a:endParaRPr lang="en-US" dirty="0">
              <a:latin typeface="Corbel" charset="0"/>
              <a:ea typeface="MS PGothic" charset="0"/>
            </a:endParaRPr>
          </a:p>
          <a:p>
            <a:pPr lvl="1" eaLnBrk="1" hangingPunct="1">
              <a:lnSpc>
                <a:spcPct val="80000"/>
              </a:lnSpc>
            </a:pPr>
            <a:r>
              <a:rPr lang="en-US" sz="2200" dirty="0"/>
              <a:t>This means that </a:t>
            </a:r>
            <a:r>
              <a:rPr lang="en-US" sz="2200" dirty="0" smtClean="0"/>
              <a:t>we can use the sample mean as a sensible estimator for the population mean.</a:t>
            </a:r>
            <a:endParaRPr lang="en-US" sz="2200" dirty="0"/>
          </a:p>
          <a:p>
            <a:pPr lvl="2" eaLnBrk="1" hangingPunct="1">
              <a:lnSpc>
                <a:spcPct val="80000"/>
              </a:lnSpc>
            </a:pPr>
            <a:endParaRPr lang="en-US" sz="2200" dirty="0">
              <a:latin typeface="Corbel" charset="0"/>
              <a:ea typeface="MS PGothic" charset="0"/>
            </a:endParaRPr>
          </a:p>
          <a:p>
            <a:pPr eaLnBrk="1" hangingPunct="1">
              <a:lnSpc>
                <a:spcPct val="80000"/>
              </a:lnSpc>
            </a:pPr>
            <a:endParaRPr lang="en-US" sz="3000" dirty="0">
              <a:latin typeface="Corbel" charset="0"/>
              <a:ea typeface="MS PGothic" charset="0"/>
            </a:endParaRPr>
          </a:p>
          <a:p>
            <a:pPr lvl="1" eaLnBrk="1" hangingPunct="1">
              <a:lnSpc>
                <a:spcPct val="80000"/>
              </a:lnSpc>
            </a:pPr>
            <a:endParaRPr lang="en-US" sz="2600" dirty="0">
              <a:latin typeface="Corbel" charset="0"/>
              <a:ea typeface="MS PGothic" charset="0"/>
            </a:endParaRPr>
          </a:p>
          <a:p>
            <a:pPr lvl="1" eaLnBrk="1" hangingPunct="1">
              <a:lnSpc>
                <a:spcPct val="80000"/>
              </a:lnSpc>
            </a:pPr>
            <a:endParaRPr lang="en-US" sz="2600" dirty="0">
              <a:latin typeface="Corbel" charset="0"/>
              <a:ea typeface="MS PGothic" charset="0"/>
            </a:endParaRPr>
          </a:p>
        </p:txBody>
      </p:sp>
      <p:grpSp>
        <p:nvGrpSpPr>
          <p:cNvPr id="4" name="Group 3"/>
          <p:cNvGrpSpPr/>
          <p:nvPr/>
        </p:nvGrpSpPr>
        <p:grpSpPr>
          <a:xfrm>
            <a:off x="3352800" y="2745990"/>
            <a:ext cx="1524000" cy="759210"/>
            <a:chOff x="2057400" y="2364990"/>
            <a:chExt cx="1524000" cy="759210"/>
          </a:xfrm>
        </p:grpSpPr>
        <p:sp>
          <p:nvSpPr>
            <p:cNvPr id="5" name="TextBox 4"/>
            <p:cNvSpPr txBox="1"/>
            <p:nvPr/>
          </p:nvSpPr>
          <p:spPr>
            <a:xfrm>
              <a:off x="2057400" y="2590800"/>
              <a:ext cx="418704" cy="369332"/>
            </a:xfrm>
            <a:prstGeom prst="rect">
              <a:avLst/>
            </a:prstGeom>
            <a:noFill/>
          </p:spPr>
          <p:txBody>
            <a:bodyPr wrap="none" rtlCol="0">
              <a:spAutoFit/>
            </a:bodyPr>
            <a:lstStyle/>
            <a:p>
              <a:r>
                <a:rPr lang="en-US" dirty="0" err="1" smtClean="0"/>
                <a:t>Y</a:t>
              </a:r>
              <a:r>
                <a:rPr lang="en-US" baseline="-25000" dirty="0" err="1" smtClean="0"/>
                <a:t>n</a:t>
              </a:r>
              <a:endParaRPr lang="en-US" baseline="-25000" dirty="0"/>
            </a:p>
          </p:txBody>
        </p:sp>
        <p:sp>
          <p:nvSpPr>
            <p:cNvPr id="6" name="TextBox 5"/>
            <p:cNvSpPr txBox="1"/>
            <p:nvPr/>
          </p:nvSpPr>
          <p:spPr>
            <a:xfrm>
              <a:off x="2057400" y="2364990"/>
              <a:ext cx="333746" cy="369332"/>
            </a:xfrm>
            <a:prstGeom prst="rect">
              <a:avLst/>
            </a:prstGeom>
            <a:noFill/>
          </p:spPr>
          <p:txBody>
            <a:bodyPr wrap="none" rtlCol="0">
              <a:spAutoFit/>
            </a:bodyPr>
            <a:lstStyle/>
            <a:p>
              <a:r>
                <a:rPr lang="en-US" dirty="0" smtClean="0"/>
                <a:t>_</a:t>
              </a:r>
              <a:endParaRPr lang="en-US" dirty="0"/>
            </a:p>
          </p:txBody>
        </p:sp>
        <p:sp>
          <p:nvSpPr>
            <p:cNvPr id="7" name="TextBox 6"/>
            <p:cNvSpPr txBox="1"/>
            <p:nvPr/>
          </p:nvSpPr>
          <p:spPr>
            <a:xfrm>
              <a:off x="2928428" y="2514600"/>
              <a:ext cx="576772" cy="461665"/>
            </a:xfrm>
            <a:prstGeom prst="rect">
              <a:avLst/>
            </a:prstGeom>
            <a:noFill/>
          </p:spPr>
          <p:txBody>
            <a:bodyPr wrap="square" rtlCol="0">
              <a:spAutoFit/>
            </a:bodyPr>
            <a:lstStyle/>
            <a:p>
              <a:r>
                <a:rPr lang="en-US" sz="2400" dirty="0" smtClean="0"/>
                <a:t>∑</a:t>
              </a:r>
              <a:endParaRPr lang="en-US" sz="2400" dirty="0"/>
            </a:p>
          </p:txBody>
        </p:sp>
        <p:sp>
          <p:nvSpPr>
            <p:cNvPr id="8" name="TextBox 7"/>
            <p:cNvSpPr txBox="1"/>
            <p:nvPr/>
          </p:nvSpPr>
          <p:spPr>
            <a:xfrm>
              <a:off x="2362200" y="2590800"/>
              <a:ext cx="333746"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2650878" y="2477869"/>
              <a:ext cx="320922" cy="646331"/>
            </a:xfrm>
            <a:prstGeom prst="rect">
              <a:avLst/>
            </a:prstGeom>
            <a:noFill/>
          </p:spPr>
          <p:txBody>
            <a:bodyPr wrap="none" rtlCol="0">
              <a:spAutoFit/>
            </a:bodyPr>
            <a:lstStyle/>
            <a:p>
              <a:r>
                <a:rPr lang="en-US" dirty="0" smtClean="0"/>
                <a:t>1</a:t>
              </a:r>
            </a:p>
            <a:p>
              <a:r>
                <a:rPr lang="en-US" dirty="0"/>
                <a:t>n</a:t>
              </a:r>
            </a:p>
          </p:txBody>
        </p:sp>
        <p:sp>
          <p:nvSpPr>
            <p:cNvPr id="10" name="TextBox 9"/>
            <p:cNvSpPr txBox="1"/>
            <p:nvPr/>
          </p:nvSpPr>
          <p:spPr>
            <a:xfrm>
              <a:off x="2638054" y="2526268"/>
              <a:ext cx="333746" cy="369332"/>
            </a:xfrm>
            <a:prstGeom prst="rect">
              <a:avLst/>
            </a:prstGeom>
            <a:noFill/>
          </p:spPr>
          <p:txBody>
            <a:bodyPr wrap="none" rtlCol="0">
              <a:spAutoFit/>
            </a:bodyPr>
            <a:lstStyle/>
            <a:p>
              <a:r>
                <a:rPr lang="en-US" dirty="0" smtClean="0"/>
                <a:t>_</a:t>
              </a:r>
              <a:endParaRPr lang="en-US" dirty="0"/>
            </a:p>
          </p:txBody>
        </p:sp>
        <p:sp>
          <p:nvSpPr>
            <p:cNvPr id="11" name="TextBox 10"/>
            <p:cNvSpPr txBox="1"/>
            <p:nvPr/>
          </p:nvSpPr>
          <p:spPr>
            <a:xfrm>
              <a:off x="3209182" y="2590800"/>
              <a:ext cx="372218" cy="369332"/>
            </a:xfrm>
            <a:prstGeom prst="rect">
              <a:avLst/>
            </a:prstGeom>
            <a:noFill/>
          </p:spPr>
          <p:txBody>
            <a:bodyPr wrap="none" rtlCol="0">
              <a:spAutoFit/>
            </a:bodyPr>
            <a:lstStyle/>
            <a:p>
              <a:r>
                <a:rPr lang="en-US" dirty="0" smtClean="0"/>
                <a:t>Y</a:t>
              </a:r>
              <a:r>
                <a:rPr lang="en-US" baseline="-25000" dirty="0" smtClean="0"/>
                <a:t>i</a:t>
              </a:r>
              <a:endParaRPr lang="en-US" baseline="-25000" dirty="0"/>
            </a:p>
          </p:txBody>
        </p:sp>
      </p:grpSp>
    </p:spTree>
    <p:extLst>
      <p:ext uri="{BB962C8B-B14F-4D97-AF65-F5344CB8AC3E}">
        <p14:creationId xmlns:p14="http://schemas.microsoft.com/office/powerpoint/2010/main" val="6665229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ＭＳ Ｐゴシック" charset="-128"/>
              </a:rPr>
              <a:t>How Good an Estimator is the Sample Mean?</a:t>
            </a:r>
            <a:endParaRPr lang="en-US" dirty="0">
              <a:cs typeface="ＭＳ Ｐゴシック" charset="-128"/>
            </a:endParaRPr>
          </a:p>
        </p:txBody>
      </p:sp>
      <p:sp>
        <p:nvSpPr>
          <p:cNvPr id="76802" name="Content Placeholder 2"/>
          <p:cNvSpPr>
            <a:spLocks noGrp="1"/>
          </p:cNvSpPr>
          <p:nvPr>
            <p:ph idx="1"/>
          </p:nvPr>
        </p:nvSpPr>
        <p:spPr>
          <a:xfrm>
            <a:off x="431800" y="1981200"/>
            <a:ext cx="6350000" cy="2895600"/>
          </a:xfrm>
        </p:spPr>
        <p:txBody>
          <a:bodyPr/>
          <a:lstStyle/>
          <a:p>
            <a:pPr>
              <a:buFont typeface="Wingdings 2" panose="05020102010507070707" pitchFamily="18" charset="2"/>
              <a:buChar char=""/>
              <a:defRPr/>
            </a:pPr>
            <a:r>
              <a:rPr lang="en-US" sz="2000" dirty="0" smtClean="0"/>
              <a:t>In other words, how spread out is the sampling distribution about the true population mean?</a:t>
            </a:r>
          </a:p>
          <a:p>
            <a:pPr>
              <a:buFont typeface="Wingdings 2" panose="05020102010507070707" pitchFamily="18" charset="2"/>
              <a:buChar char=""/>
              <a:defRPr/>
            </a:pPr>
            <a:endParaRPr lang="en-US" sz="2000" dirty="0"/>
          </a:p>
          <a:p>
            <a:pPr>
              <a:buFont typeface="Wingdings 2" panose="05020102010507070707" pitchFamily="18" charset="2"/>
              <a:buChar char=""/>
              <a:defRPr/>
            </a:pPr>
            <a:r>
              <a:rPr lang="en-US" sz="2000" dirty="0" smtClean="0"/>
              <a:t>We can compute the standard deviation of the sampling distribution – this is called the </a:t>
            </a:r>
            <a:r>
              <a:rPr lang="en-US" sz="2000" i="1" dirty="0" smtClean="0"/>
              <a:t>standard error</a:t>
            </a:r>
            <a:r>
              <a:rPr lang="en-US" sz="2000" dirty="0" smtClean="0"/>
              <a:t>.</a:t>
            </a:r>
            <a:endParaRPr lang="en-US" sz="2000" dirty="0" smtClean="0"/>
          </a:p>
          <a:p>
            <a:pPr marL="119062" indent="0">
              <a:buFont typeface="Wingdings 2" panose="05020102010507070707" pitchFamily="18" charset="2"/>
              <a:buNone/>
              <a:defRPr/>
            </a:pPr>
            <a:endParaRPr lang="en-US" sz="2000" dirty="0"/>
          </a:p>
          <a:p>
            <a:pPr>
              <a:buFont typeface="Wingdings 2" panose="05020102010507070707" pitchFamily="18" charset="2"/>
              <a:buChar char=""/>
              <a:defRPr/>
            </a:pPr>
            <a:endParaRPr lang="en-US" sz="2000" dirty="0" smtClean="0"/>
          </a:p>
          <a:p>
            <a:pPr>
              <a:buFont typeface="Wingdings 2" panose="05020102010507070707" pitchFamily="18" charset="2"/>
              <a:buChar char=""/>
              <a:defRPr/>
            </a:pPr>
            <a:endParaRPr lang="en-US" sz="2000" dirty="0"/>
          </a:p>
          <a:p>
            <a:pPr>
              <a:buFont typeface="Wingdings 2" panose="05020102010507070707" pitchFamily="18" charset="2"/>
              <a:buChar char=""/>
              <a:defRPr/>
            </a:pPr>
            <a:r>
              <a:rPr lang="en-US" sz="2000" dirty="0" smtClean="0"/>
              <a:t>Large samples give us more accuracy</a:t>
            </a:r>
          </a:p>
          <a:p>
            <a:pPr lvl="1">
              <a:buFont typeface="Wingdings 2" panose="05020102010507070707" pitchFamily="18" charset="2"/>
              <a:buChar char=""/>
              <a:defRPr/>
            </a:pPr>
            <a:r>
              <a:rPr lang="en-US" sz="1600" dirty="0" smtClean="0"/>
              <a:t>In other words, small samples only allow us to uncover large effects</a:t>
            </a:r>
            <a:endParaRPr lang="en-US" sz="1600" dirty="0" smtClean="0"/>
          </a:p>
          <a:p>
            <a:pPr marL="119062" indent="0">
              <a:buFont typeface="Wingdings 2" panose="05020102010507070707" pitchFamily="18" charset="2"/>
              <a:buNone/>
              <a:defRPr/>
            </a:pPr>
            <a:endParaRPr lang="en-US" dirty="0" smtClean="0"/>
          </a:p>
          <a:p>
            <a:pPr>
              <a:buFont typeface="Wingdings 2" panose="05020102010507070707" pitchFamily="18" charset="2"/>
              <a:buChar char=""/>
              <a:defRPr/>
            </a:pPr>
            <a:endParaRPr lang="en-US" dirty="0" smtClean="0"/>
          </a:p>
        </p:txBody>
      </p:sp>
      <p:sp>
        <p:nvSpPr>
          <p:cNvPr id="4" name="Footer Placeholder 3"/>
          <p:cNvSpPr>
            <a:spLocks noGrp="1"/>
          </p:cNvSpPr>
          <p:nvPr>
            <p:ph type="ftr" sz="quarter" idx="11"/>
          </p:nvPr>
        </p:nvSpPr>
        <p:spPr/>
        <p:txBody>
          <a:bodyPr/>
          <a:lstStyle/>
          <a:p>
            <a:pPr>
              <a:defRPr/>
            </a:pPr>
            <a:endParaRPr lang="en-US"/>
          </a:p>
        </p:txBody>
      </p:sp>
      <p:pic>
        <p:nvPicPr>
          <p:cNvPr id="72708" name="Picture 8" descr="SE_\bar{x}\ = \frac{s}{\sqr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2" y="3867150"/>
            <a:ext cx="14811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chemeClr val="accent1">
                    <a:satMod val="150000"/>
                  </a:schemeClr>
                </a:solidFill>
                <a:ea typeface="+mj-ea"/>
                <a:cs typeface="+mj-cs"/>
              </a:rPr>
              <a:t>The Difference between Standard Deviation and Standard Error</a:t>
            </a:r>
            <a:endParaRPr lang="en-US" sz="3200" dirty="0">
              <a:solidFill>
                <a:schemeClr val="accent1">
                  <a:satMod val="150000"/>
                </a:schemeClr>
              </a:solidFill>
              <a:ea typeface="+mj-ea"/>
              <a:cs typeface="+mj-cs"/>
            </a:endParaRPr>
          </a:p>
        </p:txBody>
      </p:sp>
      <p:sp>
        <p:nvSpPr>
          <p:cNvPr id="73730" name="Content Placeholder 2"/>
          <p:cNvSpPr>
            <a:spLocks noGrp="1"/>
          </p:cNvSpPr>
          <p:nvPr>
            <p:ph idx="1"/>
          </p:nvPr>
        </p:nvSpPr>
        <p:spPr>
          <a:xfrm>
            <a:off x="228600" y="1828800"/>
            <a:ext cx="4114800" cy="1981200"/>
          </a:xfrm>
        </p:spPr>
        <p:txBody>
          <a:bodyPr/>
          <a:lstStyle/>
          <a:p>
            <a:pPr eaLnBrk="1" hangingPunct="1">
              <a:lnSpc>
                <a:spcPct val="90000"/>
              </a:lnSpc>
            </a:pPr>
            <a:r>
              <a:rPr lang="en-US" sz="2800" dirty="0">
                <a:latin typeface="Corbel" charset="0"/>
                <a:ea typeface="MS PGothic" charset="0"/>
              </a:rPr>
              <a:t>Standard Deviation</a:t>
            </a:r>
          </a:p>
          <a:p>
            <a:pPr lvl="1" eaLnBrk="1" hangingPunct="1">
              <a:lnSpc>
                <a:spcPct val="90000"/>
              </a:lnSpc>
            </a:pPr>
            <a:r>
              <a:rPr lang="en-US" sz="2400" dirty="0" smtClean="0">
                <a:latin typeface="Corbel" charset="0"/>
                <a:ea typeface="MS PGothic" charset="0"/>
              </a:rPr>
              <a:t>Measures spread of any distribution</a:t>
            </a:r>
            <a:endParaRPr lang="en-US" sz="2400" dirty="0">
              <a:latin typeface="Corbel" charset="0"/>
              <a:ea typeface="MS PGothic" charset="0"/>
            </a:endParaRPr>
          </a:p>
          <a:p>
            <a:pPr lvl="1" eaLnBrk="1" hangingPunct="1">
              <a:lnSpc>
                <a:spcPct val="90000"/>
              </a:lnSpc>
            </a:pPr>
            <a:r>
              <a:rPr lang="en-US" sz="2400" dirty="0" smtClean="0">
                <a:latin typeface="Corbel" charset="0"/>
                <a:ea typeface="MS PGothic" charset="0"/>
              </a:rPr>
              <a:t>Especially spread of population parameters</a:t>
            </a:r>
            <a:endParaRPr lang="en-US" sz="2400" dirty="0">
              <a:latin typeface="Corbel" charset="0"/>
              <a:ea typeface="MS PGothic" charset="0"/>
            </a:endParaRPr>
          </a:p>
        </p:txBody>
      </p:sp>
      <p:sp>
        <p:nvSpPr>
          <p:cNvPr id="5" name="Content Placeholder 2"/>
          <p:cNvSpPr txBox="1">
            <a:spLocks/>
          </p:cNvSpPr>
          <p:nvPr/>
        </p:nvSpPr>
        <p:spPr>
          <a:xfrm>
            <a:off x="4191000" y="1828800"/>
            <a:ext cx="4800600" cy="2819400"/>
          </a:xfrm>
          <a:prstGeom prst="rect">
            <a:avLst/>
          </a:prstGeom>
        </p:spPr>
        <p:txBody>
          <a:bodyPr lIns="54864" tIns="91440">
            <a:normAutofit fontScale="92500" lnSpcReduction="20000"/>
          </a:bodyPr>
          <a:lstStyle/>
          <a:p>
            <a:pPr marL="438912" indent="-320040" fontAlgn="auto">
              <a:spcBef>
                <a:spcPts val="0"/>
              </a:spcBef>
              <a:spcAft>
                <a:spcPts val="0"/>
              </a:spcAft>
              <a:buClr>
                <a:schemeClr val="accent1"/>
              </a:buClr>
              <a:buSzPct val="80000"/>
              <a:buFont typeface="Wingdings 2"/>
              <a:buChar char=""/>
              <a:defRPr/>
            </a:pPr>
            <a:r>
              <a:rPr lang="en-US" sz="2800" dirty="0">
                <a:latin typeface="+mn-lt"/>
                <a:ea typeface="+mn-ea"/>
                <a:cs typeface="+mn-cs"/>
              </a:rPr>
              <a:t>Standard Error</a:t>
            </a:r>
          </a:p>
          <a:p>
            <a:pPr marL="896112" lvl="1" indent="-320040" fontAlgn="auto">
              <a:spcBef>
                <a:spcPts val="0"/>
              </a:spcBef>
              <a:spcAft>
                <a:spcPts val="0"/>
              </a:spcAft>
              <a:buClr>
                <a:schemeClr val="accent1"/>
              </a:buClr>
              <a:buSzPct val="80000"/>
              <a:buFont typeface="Wingdings 2"/>
              <a:buChar char=""/>
              <a:defRPr/>
            </a:pPr>
            <a:r>
              <a:rPr lang="en-US" sz="2400" dirty="0" smtClean="0">
                <a:latin typeface="+mn-lt"/>
                <a:ea typeface="+mn-ea"/>
                <a:cs typeface="+mn-cs"/>
              </a:rPr>
              <a:t>Standard deviation of a sampling distribution</a:t>
            </a:r>
          </a:p>
          <a:p>
            <a:pPr marL="1353312" lvl="2" indent="-320040" fontAlgn="auto">
              <a:spcBef>
                <a:spcPts val="0"/>
              </a:spcBef>
              <a:spcAft>
                <a:spcPts val="0"/>
              </a:spcAft>
              <a:buClr>
                <a:schemeClr val="accent1"/>
              </a:buClr>
              <a:buSzPct val="80000"/>
              <a:buFont typeface="Wingdings 2"/>
              <a:buChar char=""/>
              <a:defRPr/>
            </a:pPr>
            <a:r>
              <a:rPr lang="en-US" sz="2400" dirty="0" smtClean="0">
                <a:latin typeface="+mn-lt"/>
                <a:ea typeface="+mn-ea"/>
                <a:cs typeface="+mn-cs"/>
              </a:rPr>
              <a:t>more commonly, estimates of that standard deviation</a:t>
            </a:r>
            <a:endParaRPr lang="en-US" sz="2400" dirty="0">
              <a:latin typeface="+mn-lt"/>
              <a:ea typeface="+mn-ea"/>
              <a:cs typeface="+mn-cs"/>
            </a:endParaRPr>
          </a:p>
          <a:p>
            <a:pPr marL="896112" lvl="1" indent="-320040" fontAlgn="auto">
              <a:spcBef>
                <a:spcPts val="0"/>
              </a:spcBef>
              <a:spcAft>
                <a:spcPts val="0"/>
              </a:spcAft>
              <a:buClr>
                <a:schemeClr val="accent1"/>
              </a:buClr>
              <a:buSzPct val="80000"/>
              <a:buFont typeface="Wingdings 2"/>
              <a:buChar char=""/>
              <a:defRPr/>
            </a:pPr>
            <a:r>
              <a:rPr lang="en-US" sz="2400" dirty="0" smtClean="0">
                <a:latin typeface="+mn-lt"/>
                <a:ea typeface="+mn-ea"/>
                <a:cs typeface="+mn-cs"/>
              </a:rPr>
              <a:t>Applies when we want to know how good our sample parameter is an an estimate for a population parameter</a:t>
            </a:r>
            <a:endParaRPr lang="en-US" sz="2800" dirty="0">
              <a:latin typeface="+mn-lt"/>
              <a:ea typeface="+mn-ea"/>
              <a:cs typeface="+mn-cs"/>
            </a:endParaRPr>
          </a:p>
        </p:txBody>
      </p:sp>
      <p:pic>
        <p:nvPicPr>
          <p:cNvPr id="73732" name="Picture 6" descr="http://upload.wikimedia.org/wikipedia/commons/thumb/8/8c/Standard_deviation_diagram.svg/325px-Standard_deviation_diagram.svg.png">
            <a:hlinkClick r:id="rId3" tooltip="A plot of a normal distribution (or bell curve).  Each colored band has a width of one standard devia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5029200"/>
            <a:ext cx="3095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Box 8"/>
          <p:cNvSpPr txBox="1">
            <a:spLocks noChangeArrowheads="1"/>
          </p:cNvSpPr>
          <p:nvPr/>
        </p:nvSpPr>
        <p:spPr bwMode="auto">
          <a:xfrm>
            <a:off x="3657600" y="6477000"/>
            <a:ext cx="274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800">
                <a:cs typeface="Arial" charset="0"/>
              </a:rPr>
              <a:t>Graphics: Wikipedia</a:t>
            </a:r>
          </a:p>
        </p:txBody>
      </p:sp>
      <p:pic>
        <p:nvPicPr>
          <p:cNvPr id="73734" name="Picture 8" descr="SE_\bar{x}\ = \frac{s}{\sqr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462" y="4629150"/>
            <a:ext cx="14811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10" descr="\sigma = \sqrt{\frac{1}{N} \sum_{i=1}^N (x_i - \overline{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24387"/>
            <a:ext cx="2209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2234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28600"/>
            <a:ext cx="8534400" cy="758825"/>
          </a:xfrm>
        </p:spPr>
        <p:txBody>
          <a:bodyPr>
            <a:normAutofit/>
          </a:bodyPr>
          <a:lstStyle/>
          <a:p>
            <a:pPr eaLnBrk="1" fontAlgn="auto" hangingPunct="1">
              <a:spcAft>
                <a:spcPts val="0"/>
              </a:spcAft>
              <a:defRPr/>
            </a:pPr>
            <a:r>
              <a:rPr lang="en-US" sz="3200" dirty="0" smtClean="0">
                <a:solidFill>
                  <a:schemeClr val="accent1">
                    <a:satMod val="150000"/>
                  </a:schemeClr>
                </a:solidFill>
                <a:ea typeface="+mj-ea"/>
                <a:cs typeface="ＭＳ Ｐゴシック" charset="-128"/>
              </a:rPr>
              <a:t>Two Big Laws of </a:t>
            </a:r>
            <a:r>
              <a:rPr lang="en-US" sz="3200" dirty="0" err="1" smtClean="0">
                <a:solidFill>
                  <a:schemeClr val="accent1">
                    <a:satMod val="150000"/>
                  </a:schemeClr>
                </a:solidFill>
                <a:ea typeface="+mj-ea"/>
                <a:cs typeface="ＭＳ Ｐゴシック" charset="-128"/>
              </a:rPr>
              <a:t>Asymptotics</a:t>
            </a:r>
            <a:endParaRPr lang="en-US" sz="3200" dirty="0">
              <a:solidFill>
                <a:schemeClr val="accent1">
                  <a:satMod val="150000"/>
                </a:schemeClr>
              </a:solidFill>
              <a:ea typeface="+mj-ea"/>
              <a:cs typeface="ＭＳ Ｐゴシック" charset="-128"/>
            </a:endParaRPr>
          </a:p>
        </p:txBody>
      </p:sp>
      <p:sp>
        <p:nvSpPr>
          <p:cNvPr id="68610" name="Rectangle 3"/>
          <p:cNvSpPr>
            <a:spLocks noGrp="1" noChangeArrowheads="1"/>
          </p:cNvSpPr>
          <p:nvPr>
            <p:ph idx="1"/>
          </p:nvPr>
        </p:nvSpPr>
        <p:spPr>
          <a:xfrm>
            <a:off x="457200" y="1676400"/>
            <a:ext cx="8229600" cy="4625975"/>
          </a:xfrm>
        </p:spPr>
        <p:txBody>
          <a:bodyPr/>
          <a:lstStyle/>
          <a:p>
            <a:pPr marL="576262" indent="-457200" eaLnBrk="1" hangingPunct="1">
              <a:lnSpc>
                <a:spcPct val="80000"/>
              </a:lnSpc>
              <a:buFont typeface="+mj-lt"/>
              <a:buAutoNum type="arabicPeriod" startAt="2"/>
            </a:pPr>
            <a:r>
              <a:rPr lang="en-US" sz="2400" b="1" dirty="0" smtClean="0">
                <a:latin typeface="Corbel" charset="0"/>
                <a:ea typeface="MS PGothic" charset="0"/>
              </a:rPr>
              <a:t>Central </a:t>
            </a:r>
            <a:r>
              <a:rPr lang="en-US" sz="2400" b="1" dirty="0">
                <a:latin typeface="Corbel" charset="0"/>
                <a:ea typeface="MS PGothic" charset="0"/>
              </a:rPr>
              <a:t>Limit </a:t>
            </a:r>
            <a:r>
              <a:rPr lang="en-US" sz="2400" b="1" dirty="0" smtClean="0">
                <a:latin typeface="Corbel" charset="0"/>
                <a:ea typeface="MS PGothic" charset="0"/>
              </a:rPr>
              <a:t>Theorem</a:t>
            </a:r>
          </a:p>
          <a:p>
            <a:pPr marL="119062" indent="0" eaLnBrk="1" hangingPunct="1">
              <a:lnSpc>
                <a:spcPct val="80000"/>
              </a:lnSpc>
              <a:buNone/>
            </a:pPr>
            <a:endParaRPr lang="en-US" sz="2000" b="1" dirty="0">
              <a:latin typeface="Corbel" charset="0"/>
              <a:ea typeface="MS PGothic" charset="0"/>
              <a:cs typeface="Arial" charset="0"/>
            </a:endParaRPr>
          </a:p>
          <a:p>
            <a:pPr lvl="2" eaLnBrk="1" hangingPunct="1">
              <a:lnSpc>
                <a:spcPct val="80000"/>
              </a:lnSpc>
            </a:pPr>
            <a:r>
              <a:rPr lang="en-US" sz="2000" dirty="0" smtClean="0">
                <a:latin typeface="Corbel" charset="0"/>
                <a:ea typeface="MS PGothic" charset="0"/>
              </a:rPr>
              <a:t>Even for small samples, if errors can be viewed as a sum of many independent random effects, </a:t>
            </a:r>
            <a:r>
              <a:rPr lang="en-US" sz="2000" u="sng" dirty="0" smtClean="0">
                <a:latin typeface="Corbel" charset="0"/>
                <a:ea typeface="MS PGothic" charset="0"/>
              </a:rPr>
              <a:t>individual scores will tend to be normally distributed</a:t>
            </a:r>
            <a:r>
              <a:rPr lang="en-US" sz="2000" dirty="0" smtClean="0">
                <a:latin typeface="Corbel" charset="0"/>
                <a:ea typeface="MS PGothic" charset="0"/>
              </a:rPr>
              <a:t>.</a:t>
            </a:r>
          </a:p>
          <a:p>
            <a:pPr lvl="3" eaLnBrk="1" hangingPunct="1">
              <a:lnSpc>
                <a:spcPct val="80000"/>
              </a:lnSpc>
            </a:pPr>
            <a:r>
              <a:rPr lang="en-US" sz="1600" dirty="0" smtClean="0">
                <a:latin typeface="Corbel" charset="0"/>
                <a:ea typeface="MS PGothic" charset="0"/>
              </a:rPr>
              <a:t>This assumption is often questionable</a:t>
            </a:r>
            <a:endParaRPr lang="en-US" sz="1600" dirty="0" smtClean="0">
              <a:latin typeface="Corbel" charset="0"/>
              <a:ea typeface="MS PGothic" charset="0"/>
            </a:endParaRPr>
          </a:p>
          <a:p>
            <a:pPr lvl="2" eaLnBrk="1" hangingPunct="1">
              <a:lnSpc>
                <a:spcPct val="80000"/>
              </a:lnSpc>
              <a:buFont typeface="Arial" charset="0"/>
              <a:buNone/>
            </a:pPr>
            <a:endParaRPr lang="en-US" sz="2000" dirty="0">
              <a:latin typeface="Corbel" charset="0"/>
              <a:ea typeface="MS PGothic" charset="0"/>
            </a:endParaRPr>
          </a:p>
          <a:p>
            <a:pPr lvl="2" eaLnBrk="1" hangingPunct="1">
              <a:lnSpc>
                <a:spcPct val="80000"/>
              </a:lnSpc>
            </a:pPr>
            <a:r>
              <a:rPr lang="en-US" sz="2000" dirty="0">
                <a:latin typeface="Corbel" charset="0"/>
                <a:ea typeface="MS PGothic" charset="0"/>
              </a:rPr>
              <a:t>The </a:t>
            </a:r>
            <a:r>
              <a:rPr lang="en-US" sz="2000" dirty="0" smtClean="0">
                <a:latin typeface="Corbel" charset="0"/>
                <a:ea typeface="MS PGothic" charset="0"/>
              </a:rPr>
              <a:t>mean of </a:t>
            </a:r>
            <a:r>
              <a:rPr lang="en-US" sz="2000" dirty="0">
                <a:latin typeface="Corbel" charset="0"/>
                <a:ea typeface="MS PGothic" charset="0"/>
              </a:rPr>
              <a:t>a large number of independent and identically-distributed random variables will be approximately normally </a:t>
            </a:r>
            <a:r>
              <a:rPr lang="en-US" sz="2000" dirty="0" smtClean="0">
                <a:latin typeface="Corbel" charset="0"/>
                <a:ea typeface="MS PGothic" charset="0"/>
              </a:rPr>
              <a:t>distributed</a:t>
            </a:r>
            <a:endParaRPr lang="en-US" sz="2200" dirty="0">
              <a:latin typeface="Corbel" charset="0"/>
              <a:ea typeface="MS PGothic" charset="0"/>
            </a:endParaRPr>
          </a:p>
          <a:p>
            <a:pPr lvl="2" eaLnBrk="1" hangingPunct="1">
              <a:lnSpc>
                <a:spcPct val="80000"/>
              </a:lnSpc>
            </a:pPr>
            <a:endParaRPr lang="en-US" sz="2200" dirty="0">
              <a:latin typeface="Corbel" charset="0"/>
              <a:ea typeface="MS PGothic" charset="0"/>
            </a:endParaRPr>
          </a:p>
          <a:p>
            <a:pPr lvl="2" eaLnBrk="1" hangingPunct="1">
              <a:lnSpc>
                <a:spcPct val="80000"/>
              </a:lnSpc>
            </a:pPr>
            <a:endParaRPr lang="en-US" sz="2200" dirty="0">
              <a:latin typeface="Corbel" charset="0"/>
              <a:ea typeface="MS PGothic" charset="0"/>
            </a:endParaRPr>
          </a:p>
          <a:p>
            <a:pPr eaLnBrk="1" hangingPunct="1">
              <a:lnSpc>
                <a:spcPct val="80000"/>
              </a:lnSpc>
            </a:pPr>
            <a:endParaRPr lang="en-US" sz="3000" dirty="0">
              <a:latin typeface="Corbel" charset="0"/>
              <a:ea typeface="MS PGothic" charset="0"/>
            </a:endParaRPr>
          </a:p>
          <a:p>
            <a:pPr lvl="1" eaLnBrk="1" hangingPunct="1">
              <a:lnSpc>
                <a:spcPct val="80000"/>
              </a:lnSpc>
            </a:pPr>
            <a:endParaRPr lang="en-US" sz="2600" dirty="0">
              <a:latin typeface="Corbel" charset="0"/>
              <a:ea typeface="MS PGothic" charset="0"/>
            </a:endParaRPr>
          </a:p>
          <a:p>
            <a:pPr lvl="1" eaLnBrk="1" hangingPunct="1">
              <a:lnSpc>
                <a:spcPct val="80000"/>
              </a:lnSpc>
            </a:pPr>
            <a:endParaRPr lang="en-US" sz="2600" dirty="0">
              <a:latin typeface="Corbel" charset="0"/>
              <a:ea typeface="MS PGothic"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845" y="4191000"/>
            <a:ext cx="336695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3373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Central Limit Theorem Imply?</a:t>
            </a:r>
            <a:endParaRPr lang="en-US" dirty="0"/>
          </a:p>
        </p:txBody>
      </p:sp>
      <p:sp>
        <p:nvSpPr>
          <p:cNvPr id="3" name="Content Placeholder 2"/>
          <p:cNvSpPr>
            <a:spLocks noGrp="1"/>
          </p:cNvSpPr>
          <p:nvPr>
            <p:ph idx="1"/>
          </p:nvPr>
        </p:nvSpPr>
        <p:spPr/>
        <p:txBody>
          <a:bodyPr/>
          <a:lstStyle/>
          <a:p>
            <a:r>
              <a:rPr lang="en-US" sz="2400" dirty="0" smtClean="0"/>
              <a:t>We are using a sample to estimate the mean for an entire population.  The </a:t>
            </a:r>
            <a:r>
              <a:rPr lang="en-US" sz="2400" dirty="0"/>
              <a:t>Central Limit Theorem tells us </a:t>
            </a:r>
            <a:r>
              <a:rPr lang="en-US" sz="2400" dirty="0" smtClean="0"/>
              <a:t>about how that estimate is distributed.</a:t>
            </a:r>
            <a:endParaRPr lang="en-US" sz="2400" dirty="0"/>
          </a:p>
          <a:p>
            <a:pPr lvl="1"/>
            <a:r>
              <a:rPr lang="en-US" sz="2200" dirty="0"/>
              <a:t>This </a:t>
            </a:r>
            <a:r>
              <a:rPr lang="en-US" sz="2200" dirty="0" smtClean="0"/>
              <a:t>lets us </a:t>
            </a:r>
            <a:r>
              <a:rPr lang="en-US" sz="2200" dirty="0"/>
              <a:t>to figure out </a:t>
            </a:r>
            <a:r>
              <a:rPr lang="en-US" sz="2200" dirty="0" smtClean="0"/>
              <a:t>how confident we should be in our estimate, or how close the actual value is likely to be.</a:t>
            </a:r>
            <a:endParaRPr lang="en-US" sz="2200" dirty="0"/>
          </a:p>
          <a:p>
            <a:pPr lvl="1"/>
            <a:r>
              <a:rPr lang="en-US" sz="2200" dirty="0" smtClean="0"/>
              <a:t>In </a:t>
            </a:r>
            <a:r>
              <a:rPr lang="en-US" sz="2200" dirty="0"/>
              <a:t>other words, it allows us to do statistics on statistics</a:t>
            </a:r>
          </a:p>
          <a:p>
            <a:pPr lvl="2"/>
            <a:r>
              <a:rPr lang="en-US" sz="2000" dirty="0"/>
              <a:t>Or at least statistics on </a:t>
            </a:r>
            <a:r>
              <a:rPr lang="en-US" sz="2000" dirty="0" smtClean="0"/>
              <a:t>estimators</a:t>
            </a:r>
          </a:p>
          <a:p>
            <a:pPr lvl="2"/>
            <a:endParaRPr lang="en-US" sz="2400" dirty="0" smtClean="0"/>
          </a:p>
          <a:p>
            <a:pPr eaLnBrk="1" hangingPunct="1"/>
            <a:r>
              <a:rPr lang="en-US" sz="2400" dirty="0"/>
              <a:t>T</a:t>
            </a:r>
            <a:r>
              <a:rPr lang="en-US" sz="2400" dirty="0" smtClean="0"/>
              <a:t>he </a:t>
            </a:r>
            <a:r>
              <a:rPr lang="en-US" sz="2400" dirty="0"/>
              <a:t>LLN and the Central Limit Theorem rely on properties of the sample mean, </a:t>
            </a:r>
            <a:r>
              <a:rPr lang="en-US" sz="2400" dirty="0" smtClean="0"/>
              <a:t>but they often apply to estimators in general.</a:t>
            </a:r>
            <a:endParaRPr lang="en-US" sz="24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42051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 y="1600200"/>
            <a:ext cx="768985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381000"/>
            <a:ext cx="8229600" cy="1066800"/>
          </a:xfrm>
        </p:spPr>
        <p:txBody>
          <a:bodyPr>
            <a:normAutofit/>
          </a:bodyPr>
          <a:lstStyle/>
          <a:p>
            <a:r>
              <a:rPr lang="en-US" dirty="0" smtClean="0"/>
              <a:t>An example*</a:t>
            </a:r>
            <a:endParaRPr lang="en-US" dirty="0"/>
          </a:p>
        </p:txBody>
      </p:sp>
      <p:sp>
        <p:nvSpPr>
          <p:cNvPr id="5" name="TextBox 4"/>
          <p:cNvSpPr txBox="1"/>
          <p:nvPr/>
        </p:nvSpPr>
        <p:spPr>
          <a:xfrm>
            <a:off x="304800" y="6400800"/>
            <a:ext cx="4128053" cy="307777"/>
          </a:xfrm>
          <a:prstGeom prst="rect">
            <a:avLst/>
          </a:prstGeom>
          <a:noFill/>
        </p:spPr>
        <p:txBody>
          <a:bodyPr wrap="none" rtlCol="0">
            <a:spAutoFit/>
          </a:bodyPr>
          <a:lstStyle/>
          <a:p>
            <a:r>
              <a:rPr lang="en-US" sz="1400" i="1" dirty="0" smtClean="0"/>
              <a:t>Note: reproduced from Karl Whelan’s class notes</a:t>
            </a:r>
            <a:endParaRPr lang="en-US" sz="1400" i="1" dirty="0"/>
          </a:p>
        </p:txBody>
      </p:sp>
    </p:spTree>
    <p:extLst>
      <p:ext uri="{BB962C8B-B14F-4D97-AF65-F5344CB8AC3E}">
        <p14:creationId xmlns:p14="http://schemas.microsoft.com/office/powerpoint/2010/main" val="13314056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3">
            <a:alphaModFix amt="47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a:xfrm>
            <a:off x="179388" y="76200"/>
            <a:ext cx="8915400" cy="1143000"/>
          </a:xfrm>
        </p:spPr>
        <p:txBody>
          <a:bodyPr/>
          <a:lstStyle/>
          <a:p>
            <a:pPr>
              <a:defRPr/>
            </a:pPr>
            <a:r>
              <a:rPr lang="en-US" sz="4100" smtClean="0">
                <a:cs typeface="ＭＳ Ｐゴシック" charset="-128"/>
              </a:rPr>
              <a:t>Making Sense of Overwhelming Data</a:t>
            </a:r>
          </a:p>
        </p:txBody>
      </p:sp>
      <p:pic>
        <p:nvPicPr>
          <p:cNvPr id="64514" name="Picture 2" descr="http://tagmaps.research.yahoo.com/images/banner-title.gif"/>
          <p:cNvPicPr>
            <a:picLocks noChangeAspect="1" noChangeArrowheads="1"/>
          </p:cNvPicPr>
          <p:nvPr/>
        </p:nvPicPr>
        <p:blipFill>
          <a:blip r:embed="rId4"/>
          <a:srcRect/>
          <a:stretch>
            <a:fillRect/>
          </a:stretch>
        </p:blipFill>
        <p:spPr bwMode="auto">
          <a:xfrm>
            <a:off x="609600" y="1295400"/>
            <a:ext cx="1724025" cy="381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45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219200"/>
            <a:ext cx="2136775" cy="5953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marketocrac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5800" y="2133600"/>
            <a:ext cx="1752600" cy="313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8" name="Rectangle 10"/>
          <p:cNvSpPr>
            <a:spLocks noChangeArrowheads="1"/>
          </p:cNvSpPr>
          <p:nvPr/>
        </p:nvSpPr>
        <p:spPr bwMode="auto">
          <a:xfrm>
            <a:off x="2228850" y="3562350"/>
            <a:ext cx="4572000" cy="267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400"/>
              <a:t>“</a:t>
            </a:r>
            <a:r>
              <a:rPr lang="en-US" altLang="ja-JP" sz="2400"/>
              <a:t>Today companies like Google, which have grown up in an era of massively abundant data, don't have to settle for wrong models. Indeed, they don't have to settle for models at all. </a:t>
            </a:r>
          </a:p>
          <a:p>
            <a:r>
              <a:rPr lang="en-US" altLang="ja-JP" sz="2400"/>
              <a:t>	–</a:t>
            </a:r>
            <a:r>
              <a:rPr lang="en-US" altLang="ja-JP" sz="2400">
                <a:solidFill>
                  <a:schemeClr val="accent1"/>
                </a:solidFill>
              </a:rPr>
              <a:t>Chris Anderson</a:t>
            </a:r>
            <a:r>
              <a:rPr lang="ja-JP" altLang="en-US" sz="2400"/>
              <a:t>”</a:t>
            </a:r>
            <a:endParaRPr lang="en-US" sz="2400"/>
          </a:p>
        </p:txBody>
      </p:sp>
      <p:pic>
        <p:nvPicPr>
          <p:cNvPr id="1843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524000"/>
            <a:ext cx="276383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981200"/>
            <a:ext cx="11826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962400"/>
            <a:ext cx="2117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819400"/>
            <a:ext cx="168275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267200"/>
            <a:ext cx="15875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8" y="698500"/>
            <a:ext cx="7807325"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84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609600"/>
            <a:ext cx="82137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073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558800"/>
            <a:ext cx="8212137"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853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774700"/>
            <a:ext cx="8008937" cy="577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68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673100"/>
            <a:ext cx="8212137"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443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476250"/>
            <a:ext cx="8110537"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731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520700"/>
            <a:ext cx="8569325"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87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69900"/>
            <a:ext cx="8059737" cy="591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189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482600"/>
            <a:ext cx="7551737" cy="589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59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508000"/>
            <a:ext cx="7907337"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7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52413" y="76200"/>
            <a:ext cx="6757987" cy="1295400"/>
          </a:xfrm>
        </p:spPr>
        <p:txBody>
          <a:bodyPr/>
          <a:lstStyle/>
          <a:p>
            <a:pPr>
              <a:defRPr/>
            </a:pPr>
            <a:r>
              <a:rPr lang="en-US" sz="2000" smtClean="0">
                <a:cs typeface="ＭＳ Ｐゴシック" charset="-128"/>
              </a:rPr>
              <a:t>The Scientific Method is Built Around the Idea of Constructing and Testing Models…So What is a Model?</a:t>
            </a:r>
          </a:p>
        </p:txBody>
      </p:sp>
      <p:pic>
        <p:nvPicPr>
          <p:cNvPr id="204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3238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6"/>
          <p:cNvSpPr txBox="1">
            <a:spLocks noChangeArrowheads="1"/>
          </p:cNvSpPr>
          <p:nvPr/>
        </p:nvSpPr>
        <p:spPr bwMode="auto">
          <a:xfrm>
            <a:off x="5562600" y="5181600"/>
            <a:ext cx="2574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4000" i="1"/>
              <a:t>X</a:t>
            </a:r>
            <a:r>
              <a:rPr lang="en-US" sz="4000"/>
              <a:t> ~ N(0,1)</a:t>
            </a:r>
          </a:p>
        </p:txBody>
      </p:sp>
      <p:pic>
        <p:nvPicPr>
          <p:cNvPr id="2048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674813"/>
            <a:ext cx="4267200" cy="3200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63550"/>
            <a:ext cx="7858125"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86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457200"/>
            <a:ext cx="77549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400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508000"/>
            <a:ext cx="8008937"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616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00050"/>
            <a:ext cx="8059737"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728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57200"/>
            <a:ext cx="79581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599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is Large Enough?</a:t>
            </a:r>
            <a:endParaRPr lang="en-US" dirty="0"/>
          </a:p>
        </p:txBody>
      </p:sp>
      <p:sp>
        <p:nvSpPr>
          <p:cNvPr id="3" name="Content Placeholder 2"/>
          <p:cNvSpPr>
            <a:spLocks noGrp="1"/>
          </p:cNvSpPr>
          <p:nvPr>
            <p:ph idx="1"/>
          </p:nvPr>
        </p:nvSpPr>
        <p:spPr/>
        <p:txBody>
          <a:bodyPr/>
          <a:lstStyle/>
          <a:p>
            <a:r>
              <a:rPr lang="en-US" dirty="0" smtClean="0"/>
              <a:t>In general, no easy way to know when a sampling distribution becomes normal</a:t>
            </a:r>
          </a:p>
          <a:p>
            <a:pPr lvl="1"/>
            <a:r>
              <a:rPr lang="en-US" dirty="0" smtClean="0"/>
              <a:t>N = 30 is often used as a rule of thumb</a:t>
            </a:r>
          </a:p>
          <a:p>
            <a:r>
              <a:rPr lang="en-US" dirty="0" smtClean="0"/>
              <a:t>May be able to </a:t>
            </a:r>
            <a:r>
              <a:rPr lang="en-US" smtClean="0"/>
              <a:t>use bootstrapping to </a:t>
            </a:r>
            <a:r>
              <a:rPr lang="en-US" dirty="0" smtClean="0"/>
              <a:t>infer properties of sampling distribution.</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2617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noChangeArrowheads="1"/>
          </p:cNvSpPr>
          <p:nvPr/>
        </p:nvSpPr>
        <p:spPr bwMode="auto">
          <a:xfrm>
            <a:off x="5886450" y="2740025"/>
            <a:ext cx="2952750" cy="1139825"/>
          </a:xfrm>
          <a:prstGeom prst="rect">
            <a:avLst/>
          </a:prstGeom>
          <a:gradFill rotWithShape="1">
            <a:gsLst>
              <a:gs pos="0">
                <a:srgbClr val="EDEDED"/>
              </a:gs>
              <a:gs pos="64999">
                <a:srgbClr val="D0D0D0"/>
              </a:gs>
              <a:gs pos="100000">
                <a:srgbClr val="BCBCBC"/>
              </a:gs>
            </a:gsLst>
            <a:lin ang="5400000" scaled="1"/>
          </a:gradFill>
          <a:ln w="6350" cap="rnd">
            <a:solidFill>
              <a:srgbClr val="000000"/>
            </a:solidFill>
            <a:miter lim="800000"/>
            <a:headEnd/>
            <a:tailEnd/>
          </a:ln>
          <a:effectLst>
            <a:outerShdw blurRad="45000" dist="25000" dir="5400000" rotWithShape="0">
              <a:srgbClr val="000000">
                <a:alpha val="37999"/>
              </a:srgbClr>
            </a:outerShdw>
          </a:effectLst>
        </p:spPr>
        <p:txBody>
          <a:bodyPr anchor="ctr"/>
          <a:lstStyle/>
          <a:p>
            <a:pPr algn="ctr">
              <a:defRPr/>
            </a:pPr>
            <a:endParaRPr lang="en-US">
              <a:solidFill>
                <a:schemeClr val="dk1"/>
              </a:solidFill>
              <a:latin typeface="+mn-lt"/>
              <a:ea typeface="+mn-ea"/>
              <a:cs typeface="+mn-cs"/>
            </a:endParaRPr>
          </a:p>
        </p:txBody>
      </p:sp>
      <p:sp>
        <p:nvSpPr>
          <p:cNvPr id="35" name="Rectangle 34"/>
          <p:cNvSpPr/>
          <p:nvPr/>
        </p:nvSpPr>
        <p:spPr>
          <a:xfrm>
            <a:off x="5886450" y="3943350"/>
            <a:ext cx="2952750" cy="9794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dirty="0" smtClean="0">
                <a:cs typeface="ＭＳ Ｐゴシック" charset="-128"/>
              </a:rPr>
              <a:t>A Simple Model…</a:t>
            </a:r>
            <a:endParaRPr lang="en-US" dirty="0">
              <a:cs typeface="ＭＳ Ｐゴシック" charset="-128"/>
            </a:endParaRPr>
          </a:p>
        </p:txBody>
      </p:sp>
      <p:pic>
        <p:nvPicPr>
          <p:cNvPr id="21508" name="Picture 2" descr="http://monsterguide.net/images/how-to-draw-a-ca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3600" y="167957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4315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Group 31"/>
          <p:cNvGrpSpPr>
            <a:grpSpLocks/>
          </p:cNvGrpSpPr>
          <p:nvPr/>
        </p:nvGrpSpPr>
        <p:grpSpPr bwMode="auto">
          <a:xfrm>
            <a:off x="4867275" y="4913313"/>
            <a:ext cx="2133600" cy="1544637"/>
            <a:chOff x="5127625" y="4608576"/>
            <a:chExt cx="2133600" cy="1543812"/>
          </a:xfrm>
        </p:grpSpPr>
        <p:sp>
          <p:nvSpPr>
            <p:cNvPr id="9" name="Oval 8"/>
            <p:cNvSpPr>
              <a:spLocks noChangeArrowheads="1"/>
            </p:cNvSpPr>
            <p:nvPr/>
          </p:nvSpPr>
          <p:spPr bwMode="auto">
            <a:xfrm>
              <a:off x="5127625" y="4608576"/>
              <a:ext cx="685800" cy="609274"/>
            </a:xfrm>
            <a:prstGeom prst="ellipse">
              <a:avLst/>
            </a:prstGeom>
            <a:gradFill rotWithShape="1">
              <a:gsLst>
                <a:gs pos="0">
                  <a:srgbClr val="EDEDED"/>
                </a:gs>
                <a:gs pos="64999">
                  <a:srgbClr val="D0D0D0"/>
                </a:gs>
                <a:gs pos="100000">
                  <a:srgbClr val="BCBCBC"/>
                </a:gs>
              </a:gsLst>
              <a:lin ang="5400000" scaled="1"/>
            </a:gradFill>
            <a:ln w="6350" cap="rnd">
              <a:solidFill>
                <a:srgbClr val="000000"/>
              </a:solidFill>
              <a:round/>
              <a:headEnd/>
              <a:tailEnd/>
            </a:ln>
            <a:effectLst>
              <a:outerShdw blurRad="45000" dist="25000" dir="5400000" rotWithShape="0">
                <a:srgbClr val="000000">
                  <a:alpha val="37999"/>
                </a:srgbClr>
              </a:outerShdw>
            </a:effectLst>
          </p:spPr>
          <p:txBody>
            <a:bodyPr anchor="ctr"/>
            <a:lstStyle/>
            <a:p>
              <a:pPr algn="ctr">
                <a:defRPr/>
              </a:pPr>
              <a:endParaRPr lang="en-US">
                <a:solidFill>
                  <a:schemeClr val="dk1"/>
                </a:solidFill>
                <a:latin typeface="+mn-lt"/>
                <a:ea typeface="+mn-ea"/>
                <a:cs typeface="+mn-cs"/>
              </a:endParaRPr>
            </a:p>
          </p:txBody>
        </p:sp>
        <p:cxnSp>
          <p:nvCxnSpPr>
            <p:cNvPr id="11" name="Straight Connector 10"/>
            <p:cNvCxnSpPr>
              <a:cxnSpLocks noChangeShapeType="1"/>
            </p:cNvCxnSpPr>
            <p:nvPr/>
          </p:nvCxnSpPr>
          <p:spPr bwMode="auto">
            <a:xfrm>
              <a:off x="5564188" y="5217850"/>
              <a:ext cx="228600" cy="325263"/>
            </a:xfrm>
            <a:prstGeom prst="line">
              <a:avLst/>
            </a:prstGeom>
            <a:noFill/>
            <a:ln w="48000" cmpd="thickThin">
              <a:solidFill>
                <a:schemeClr val="tx1"/>
              </a:solidFill>
              <a:round/>
              <a:headEnd/>
              <a:tailEn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2" name="Rectangle 11"/>
            <p:cNvSpPr/>
            <p:nvPr/>
          </p:nvSpPr>
          <p:spPr>
            <a:xfrm>
              <a:off x="5813425" y="5390795"/>
              <a:ext cx="1295400" cy="38079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14" name="Straight Connector 13"/>
            <p:cNvCxnSpPr/>
            <p:nvPr/>
          </p:nvCxnSpPr>
          <p:spPr>
            <a:xfrm flipV="1">
              <a:off x="7108825" y="5217850"/>
              <a:ext cx="152400" cy="16342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a:cxnSpLocks noChangeShapeType="1"/>
            </p:cNvCxnSpPr>
            <p:nvPr/>
          </p:nvCxnSpPr>
          <p:spPr bwMode="auto">
            <a:xfrm flipH="1">
              <a:off x="5813425" y="5781111"/>
              <a:ext cx="177800" cy="371277"/>
            </a:xfrm>
            <a:prstGeom prst="straightConnector1">
              <a:avLst/>
            </a:prstGeom>
            <a:noFill/>
            <a:ln w="48000" cmpd="thickThin">
              <a:solidFill>
                <a:schemeClr val="tx1"/>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a:off x="6934200" y="5787458"/>
              <a:ext cx="203200" cy="364930"/>
            </a:xfrm>
            <a:prstGeom prst="straightConnector1">
              <a:avLst/>
            </a:prstGeom>
            <a:noFill/>
            <a:ln w="48000" cmpd="thickThin">
              <a:solidFill>
                <a:schemeClr val="tx1"/>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25" name="Straight Arrow Connector 24"/>
          <p:cNvCxnSpPr>
            <a:cxnSpLocks noChangeShapeType="1"/>
          </p:cNvCxnSpPr>
          <p:nvPr/>
        </p:nvCxnSpPr>
        <p:spPr bwMode="auto">
          <a:xfrm flipH="1">
            <a:off x="3505200" y="2590800"/>
            <a:ext cx="1066800" cy="685800"/>
          </a:xfrm>
          <a:prstGeom prst="straightConnector1">
            <a:avLst/>
          </a:prstGeom>
          <a:noFill/>
          <a:ln w="48500" cmpd="thickThin">
            <a:solidFill>
              <a:srgbClr val="6BB76D"/>
            </a:solidFill>
            <a:round/>
            <a:headEnd/>
            <a:tailEnd type="triangle" w="med" len="med"/>
          </a:ln>
          <a:effectLst>
            <a:outerShdw blurRad="39000" dist="2694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H="1">
            <a:off x="3584575" y="3735388"/>
            <a:ext cx="2124075" cy="0"/>
          </a:xfrm>
          <a:prstGeom prst="straightConnector1">
            <a:avLst/>
          </a:prstGeom>
          <a:noFill/>
          <a:ln w="48000" cmpd="thickThin">
            <a:solidFill>
              <a:srgbClr val="6BB76D"/>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p:cNvCxnSpPr>
          <p:nvPr/>
        </p:nvCxnSpPr>
        <p:spPr bwMode="auto">
          <a:xfrm flipH="1" flipV="1">
            <a:off x="3535363" y="4192588"/>
            <a:ext cx="1095375" cy="720725"/>
          </a:xfrm>
          <a:prstGeom prst="straightConnector1">
            <a:avLst/>
          </a:prstGeom>
          <a:noFill/>
          <a:ln w="48000" cmpd="thickThin">
            <a:solidFill>
              <a:srgbClr val="6BB76D"/>
            </a:solidFill>
            <a:round/>
            <a:headEnd/>
            <a:tailEnd type="triangle" w="med" len="med"/>
          </a:ln>
          <a:effectLst>
            <a:outerShdw blurRad="45000" dist="25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Rectangle 32"/>
          <p:cNvSpPr/>
          <p:nvPr/>
        </p:nvSpPr>
        <p:spPr>
          <a:xfrm rot="19561527">
            <a:off x="6518275" y="3392488"/>
            <a:ext cx="17526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4" name="Isosceles Triangle 33"/>
          <p:cNvSpPr/>
          <p:nvPr/>
        </p:nvSpPr>
        <p:spPr>
          <a:xfrm>
            <a:off x="6019800" y="3562350"/>
            <a:ext cx="1263650" cy="801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normAutofit fontScale="90000"/>
          </a:bodyPr>
          <a:lstStyle/>
          <a:p>
            <a:pPr>
              <a:defRPr/>
            </a:pPr>
            <a:r>
              <a:rPr lang="en-US" sz="4000" dirty="0" smtClean="0">
                <a:cs typeface="ＭＳ Ｐゴシック" charset="-128"/>
              </a:rPr>
              <a:t>George Box, a famous statistician, on </a:t>
            </a:r>
            <a:r>
              <a:rPr lang="ja-JP" altLang="en-US" sz="4000" dirty="0" smtClean="0">
                <a:cs typeface="ＭＳ Ｐゴシック" charset="-128"/>
              </a:rPr>
              <a:t>“</a:t>
            </a:r>
            <a:r>
              <a:rPr lang="en-US" altLang="ja-JP" sz="4000" dirty="0" smtClean="0">
                <a:cs typeface="ＭＳ Ｐゴシック" charset="-128"/>
              </a:rPr>
              <a:t>worrying selectively</a:t>
            </a:r>
            <a:r>
              <a:rPr lang="ja-JP" altLang="en-US" sz="4000" dirty="0" smtClean="0">
                <a:cs typeface="ＭＳ Ｐゴシック" charset="-128"/>
              </a:rPr>
              <a:t>”</a:t>
            </a:r>
            <a:r>
              <a:rPr lang="en-US" altLang="ja-JP" sz="4000" dirty="0" smtClean="0">
                <a:cs typeface="ＭＳ Ｐゴシック" charset="-128"/>
              </a:rPr>
              <a:t>:</a:t>
            </a:r>
            <a:endParaRPr lang="en-US" sz="4000" dirty="0" smtClean="0">
              <a:cs typeface="ＭＳ Ｐゴシック" charset="-128"/>
            </a:endParaRPr>
          </a:p>
        </p:txBody>
      </p:sp>
      <p:sp>
        <p:nvSpPr>
          <p:cNvPr id="39938" name="Rectangle 5"/>
          <p:cNvSpPr>
            <a:spLocks noChangeArrowheads="1"/>
          </p:cNvSpPr>
          <p:nvPr/>
        </p:nvSpPr>
        <p:spPr bwMode="auto">
          <a:xfrm>
            <a:off x="1219200" y="1676400"/>
            <a:ext cx="6858000" cy="4310063"/>
          </a:xfrm>
          <a:prstGeom prst="rect">
            <a:avLst/>
          </a:prstGeom>
          <a:solidFill>
            <a:schemeClr val="tx2">
              <a:lumMod val="75000"/>
            </a:schemeClr>
          </a:solid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ts val="5500"/>
              </a:lnSpc>
              <a:defRPr/>
            </a:pPr>
            <a:r>
              <a:rPr lang="en-US" sz="4000" dirty="0" smtClean="0">
                <a:cs typeface="+mn-cs"/>
              </a:rPr>
              <a:t>   </a:t>
            </a:r>
            <a:r>
              <a:rPr lang="en-US" sz="4000" dirty="0" smtClean="0">
                <a:solidFill>
                  <a:srgbClr val="FFC281"/>
                </a:solidFill>
                <a:cs typeface="+mn-cs"/>
              </a:rPr>
              <a:t>Since all models are wrong the scientist must be alert to what is importantly wrong. It is inappropriate to be concerned about </a:t>
            </a:r>
            <a:r>
              <a:rPr lang="en-US" sz="4000" dirty="0" smtClean="0">
                <a:solidFill>
                  <a:schemeClr val="bg1"/>
                </a:solidFill>
                <a:cs typeface="+mn-cs"/>
              </a:rPr>
              <a:t>mice</a:t>
            </a:r>
            <a:r>
              <a:rPr lang="en-US" sz="4000" dirty="0" smtClean="0">
                <a:solidFill>
                  <a:srgbClr val="FFC281"/>
                </a:solidFill>
                <a:cs typeface="+mn-cs"/>
              </a:rPr>
              <a:t> when there are </a:t>
            </a:r>
            <a:r>
              <a:rPr lang="en-US" sz="4000" dirty="0" smtClean="0">
                <a:solidFill>
                  <a:srgbClr val="FFFFFF"/>
                </a:solidFill>
                <a:cs typeface="+mn-cs"/>
              </a:rPr>
              <a:t>tigers</a:t>
            </a:r>
            <a:r>
              <a:rPr lang="en-US" sz="4000" dirty="0" smtClean="0">
                <a:solidFill>
                  <a:srgbClr val="FFC281"/>
                </a:solidFill>
                <a:cs typeface="+mn-cs"/>
              </a:rPr>
              <a:t> abroad.</a:t>
            </a:r>
          </a:p>
        </p:txBody>
      </p:sp>
      <p:sp>
        <p:nvSpPr>
          <p:cNvPr id="22531" name="TextBox 6"/>
          <p:cNvSpPr txBox="1">
            <a:spLocks noChangeArrowheads="1"/>
          </p:cNvSpPr>
          <p:nvPr/>
        </p:nvSpPr>
        <p:spPr bwMode="auto">
          <a:xfrm>
            <a:off x="1066800" y="1546225"/>
            <a:ext cx="838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ja-JP" altLang="en-US" sz="10000" b="1">
                <a:solidFill>
                  <a:schemeClr val="accent2"/>
                </a:solidFill>
              </a:rPr>
              <a:t>“</a:t>
            </a:r>
            <a:endParaRPr lang="en-US" sz="10000" b="1">
              <a:solidFill>
                <a:schemeClr val="accent2"/>
              </a:solidFill>
            </a:endParaRPr>
          </a:p>
        </p:txBody>
      </p:sp>
      <p:sp>
        <p:nvSpPr>
          <p:cNvPr id="22532" name="TextBox 7"/>
          <p:cNvSpPr txBox="1">
            <a:spLocks noChangeArrowheads="1"/>
          </p:cNvSpPr>
          <p:nvPr/>
        </p:nvSpPr>
        <p:spPr bwMode="auto">
          <a:xfrm>
            <a:off x="6553200" y="5227638"/>
            <a:ext cx="8382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ja-JP" altLang="en-US" sz="10000" b="1">
                <a:solidFill>
                  <a:schemeClr val="accent2"/>
                </a:solidFill>
              </a:rPr>
              <a:t>”</a:t>
            </a:r>
            <a:endParaRPr lang="en-US" sz="10000" b="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7"/>
          <p:cNvSpPr>
            <a:spLocks noGrp="1"/>
          </p:cNvSpPr>
          <p:nvPr>
            <p:ph type="title"/>
          </p:nvPr>
        </p:nvSpPr>
        <p:spPr/>
        <p:txBody>
          <a:bodyPr/>
          <a:lstStyle/>
          <a:p>
            <a:pPr>
              <a:defRPr/>
            </a:pPr>
            <a:r>
              <a:rPr lang="en-US" smtClean="0">
                <a:cs typeface="ＭＳ Ｐゴシック" charset="-128"/>
              </a:rPr>
              <a:t>George Box on parsimony:</a:t>
            </a:r>
          </a:p>
        </p:txBody>
      </p:sp>
      <p:sp>
        <p:nvSpPr>
          <p:cNvPr id="43010" name="TextBox 8"/>
          <p:cNvSpPr txBox="1">
            <a:spLocks noChangeArrowheads="1"/>
          </p:cNvSpPr>
          <p:nvPr/>
        </p:nvSpPr>
        <p:spPr bwMode="auto">
          <a:xfrm>
            <a:off x="403225" y="1647825"/>
            <a:ext cx="8534400" cy="4524375"/>
          </a:xfrm>
          <a:prstGeom prst="rect">
            <a:avLst/>
          </a:prstGeom>
          <a:gradFill rotWithShape="1">
            <a:gsLst>
              <a:gs pos="0">
                <a:srgbClr val="EDEDED"/>
              </a:gs>
              <a:gs pos="64999">
                <a:srgbClr val="D0D0D0"/>
              </a:gs>
              <a:gs pos="100000">
                <a:srgbClr val="BCBCBC"/>
              </a:gs>
            </a:gsLst>
            <a:lin ang="5400000" scaled="1"/>
          </a:gradFill>
          <a:ln w="6350" cap="rnd">
            <a:solidFill>
              <a:srgbClr val="000000"/>
            </a:solidFill>
            <a:miter lim="800000"/>
            <a:headEnd/>
            <a:tailEnd/>
          </a:ln>
          <a:effectLst>
            <a:outerShdw blurRad="45000" dist="25000" dir="5400000" rotWithShape="0">
              <a:srgbClr val="000000">
                <a:alpha val="37999"/>
              </a:srgbClr>
            </a:outerShdw>
          </a:effec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US" sz="3200" smtClean="0"/>
              <a:t> Since all models are wrong the scientist cannot obtain a </a:t>
            </a:r>
            <a:r>
              <a:rPr lang="ja-JP" altLang="en-US" sz="3200" smtClean="0"/>
              <a:t>“</a:t>
            </a:r>
            <a:r>
              <a:rPr lang="en-US" altLang="ja-JP" sz="3200" smtClean="0"/>
              <a:t>correct</a:t>
            </a:r>
            <a:r>
              <a:rPr lang="ja-JP" altLang="en-US" sz="3200" smtClean="0"/>
              <a:t>”</a:t>
            </a:r>
            <a:r>
              <a:rPr lang="en-US" altLang="ja-JP" sz="3200" smtClean="0"/>
              <a:t> one by </a:t>
            </a:r>
            <a:r>
              <a:rPr lang="en-US" altLang="ja-JP" sz="3200" smtClean="0">
                <a:solidFill>
                  <a:srgbClr val="CF5B1B"/>
                </a:solidFill>
              </a:rPr>
              <a:t>excessive elaboration</a:t>
            </a:r>
            <a:r>
              <a:rPr lang="en-US" altLang="ja-JP" sz="3200" smtClean="0"/>
              <a:t>. On the contrary following William of Occam he should seek an economical description of natural phenomena. </a:t>
            </a:r>
            <a:r>
              <a:rPr lang="en-US" altLang="ja-JP" sz="3200" smtClean="0">
                <a:solidFill>
                  <a:srgbClr val="CF5B1B"/>
                </a:solidFill>
              </a:rPr>
              <a:t>Just as the ability to devise simple but evocative models is the signature of the great scientist so overelaboration and overparameterization is often the mark of mediocrity</a:t>
            </a:r>
            <a:r>
              <a:rPr lang="en-US" altLang="ja-JP" sz="3200" smtClean="0">
                <a:solidFill>
                  <a:schemeClr val="accent1"/>
                </a:solidFill>
              </a:rPr>
              <a:t>. </a:t>
            </a:r>
            <a:endParaRPr lang="en-US" sz="3200" smtClean="0">
              <a:solidFill>
                <a:schemeClr val="accent1"/>
              </a:solidFill>
            </a:endParaRPr>
          </a:p>
        </p:txBody>
      </p:sp>
      <p:sp>
        <p:nvSpPr>
          <p:cNvPr id="24579" name="TextBox 9"/>
          <p:cNvSpPr txBox="1">
            <a:spLocks noChangeArrowheads="1"/>
          </p:cNvSpPr>
          <p:nvPr/>
        </p:nvSpPr>
        <p:spPr bwMode="auto">
          <a:xfrm>
            <a:off x="152400" y="1524000"/>
            <a:ext cx="83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ja-JP" altLang="en-US" sz="6000" b="1">
                <a:solidFill>
                  <a:schemeClr val="accent2"/>
                </a:solidFill>
              </a:rPr>
              <a:t>“</a:t>
            </a:r>
            <a:endParaRPr lang="en-US" sz="6000" b="1">
              <a:solidFill>
                <a:schemeClr val="accent2"/>
              </a:solidFill>
            </a:endParaRPr>
          </a:p>
        </p:txBody>
      </p:sp>
      <p:sp>
        <p:nvSpPr>
          <p:cNvPr id="24580" name="TextBox 10"/>
          <p:cNvSpPr txBox="1">
            <a:spLocks noChangeArrowheads="1"/>
          </p:cNvSpPr>
          <p:nvPr/>
        </p:nvSpPr>
        <p:spPr bwMode="auto">
          <a:xfrm>
            <a:off x="5562600" y="5461000"/>
            <a:ext cx="83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ja-JP" altLang="en-US" sz="6000" b="1">
                <a:solidFill>
                  <a:schemeClr val="accent2"/>
                </a:solidFill>
              </a:rPr>
              <a:t>”</a:t>
            </a:r>
            <a:endParaRPr lang="en-US" sz="6000" b="1">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152400"/>
            <a:ext cx="8763000" cy="1143000"/>
          </a:xfrm>
        </p:spPr>
        <p:txBody>
          <a:bodyPr/>
          <a:lstStyle/>
          <a:p>
            <a:pPr>
              <a:defRPr/>
            </a:pPr>
            <a:r>
              <a:rPr lang="en-US" sz="3200" smtClean="0">
                <a:cs typeface="ＭＳ Ｐゴシック" charset="-128"/>
              </a:rPr>
              <a:t>Simple Example of a Type of Overelaboration: Overfitting…or </a:t>
            </a:r>
            <a:r>
              <a:rPr lang="ja-JP" altLang="en-US" sz="3200" smtClean="0">
                <a:cs typeface="ＭＳ Ｐゴシック" charset="-128"/>
              </a:rPr>
              <a:t>“</a:t>
            </a:r>
            <a:r>
              <a:rPr lang="en-US" altLang="ja-JP" sz="3200" smtClean="0">
                <a:cs typeface="ＭＳ Ｐゴシック" charset="-128"/>
              </a:rPr>
              <a:t>memorizing the data</a:t>
            </a:r>
            <a:r>
              <a:rPr lang="ja-JP" altLang="en-US" sz="3200" smtClean="0">
                <a:cs typeface="ＭＳ Ｐゴシック" charset="-128"/>
              </a:rPr>
              <a:t>”</a:t>
            </a:r>
            <a:endParaRPr lang="en-US" sz="3200" smtClean="0">
              <a:cs typeface="ＭＳ Ｐゴシック" charset="-128"/>
            </a:endParaRPr>
          </a:p>
        </p:txBody>
      </p:sp>
      <p:pic>
        <p:nvPicPr>
          <p:cNvPr id="26626" name="Picture 6" descr="YLee06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7"/>
          <p:cNvSpPr txBox="1">
            <a:spLocks noChangeArrowheads="1"/>
          </p:cNvSpPr>
          <p:nvPr/>
        </p:nvSpPr>
        <p:spPr bwMode="auto">
          <a:xfrm>
            <a:off x="228600" y="580231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800"/>
              <a:t>(From Lee et al. 2006, </a:t>
            </a:r>
            <a:r>
              <a:rPr lang="ja-JP" altLang="en-US" sz="1800"/>
              <a:t>“</a:t>
            </a:r>
            <a:r>
              <a:rPr lang="en-US" altLang="ja-JP" sz="1800"/>
              <a:t>Overfitting Control for Surface Reconstruction</a:t>
            </a:r>
            <a:r>
              <a:rPr lang="ja-JP" altLang="en-US" sz="1800"/>
              <a:t>”</a:t>
            </a:r>
            <a:r>
              <a:rPr lang="en-US" altLang="ja-JP" sz="1800"/>
              <a:t>)</a:t>
            </a:r>
            <a:endParaRPr lang="en-US" sz="1800"/>
          </a:p>
        </p:txBody>
      </p:sp>
      <p:cxnSp>
        <p:nvCxnSpPr>
          <p:cNvPr id="3" name="Straight Connector 2"/>
          <p:cNvCxnSpPr/>
          <p:nvPr/>
        </p:nvCxnSpPr>
        <p:spPr>
          <a:xfrm>
            <a:off x="152400" y="2514600"/>
            <a:ext cx="41148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6145</TotalTime>
  <Words>2438</Words>
  <Application>Microsoft Macintosh PowerPoint</Application>
  <PresentationFormat>On-screen Show (4:3)</PresentationFormat>
  <Paragraphs>306</Paragraphs>
  <Slides>55</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58" baseType="lpstr">
      <vt:lpstr>Module</vt:lpstr>
      <vt:lpstr>Equation</vt:lpstr>
      <vt:lpstr>MathType 6.0 Equation</vt:lpstr>
      <vt:lpstr>PowerPoint Presentation</vt:lpstr>
      <vt:lpstr>Administrative Stuff:</vt:lpstr>
      <vt:lpstr>PowerPoint Presentation</vt:lpstr>
      <vt:lpstr>Making Sense of Overwhelming Data</vt:lpstr>
      <vt:lpstr>The Scientific Method is Built Around the Idea of Constructing and Testing Models…So What is a Model?</vt:lpstr>
      <vt:lpstr>A Simple Model…</vt:lpstr>
      <vt:lpstr>George Box, a famous statistician, on “worrying selectively”:</vt:lpstr>
      <vt:lpstr>George Box on parsimony:</vt:lpstr>
      <vt:lpstr>Simple Example of a Type of Overelaboration: Overfitting…or “memorizing the data”</vt:lpstr>
      <vt:lpstr>The Normal Curve</vt:lpstr>
      <vt:lpstr>PowerPoint Presentation</vt:lpstr>
      <vt:lpstr>Non Normal Distributions</vt:lpstr>
      <vt:lpstr>Describing Distributions</vt:lpstr>
      <vt:lpstr>Special Features of the Mean</vt:lpstr>
      <vt:lpstr>Using Central Tendencies in Recoding Variables</vt:lpstr>
      <vt:lpstr>Dispersion</vt:lpstr>
      <vt:lpstr>Sum of Squares and Variance</vt:lpstr>
      <vt:lpstr>Standard Deviation (S.D.)</vt:lpstr>
      <vt:lpstr>PowerPoint Presentation</vt:lpstr>
      <vt:lpstr>Common Data Representations</vt:lpstr>
      <vt:lpstr>The Normal Distribution and using standard units (z-scores)</vt:lpstr>
      <vt:lpstr>Why Sum of Squares?</vt:lpstr>
      <vt:lpstr>Why N-1?</vt:lpstr>
      <vt:lpstr>Frequency Distributions and Probability</vt:lpstr>
      <vt:lpstr>The Normal Distribution: A Common, Idealized Distribution</vt:lpstr>
      <vt:lpstr>The z-score and the normal distribution (z-scores are also called standard units)</vt:lpstr>
      <vt:lpstr>z-scores (continued)</vt:lpstr>
      <vt:lpstr>PowerPoint Presentation</vt:lpstr>
      <vt:lpstr>Using z-scores: Area under the normal curve</vt:lpstr>
      <vt:lpstr>One Equation to Rule them All</vt:lpstr>
      <vt:lpstr>Other sources of error</vt:lpstr>
      <vt:lpstr>Why spend so much time on the normal distribution?</vt:lpstr>
      <vt:lpstr>Sampling Variation and Sampling Distributions</vt:lpstr>
      <vt:lpstr>Two Big Laws of Asymptotics</vt:lpstr>
      <vt:lpstr>How Good an Estimator is the Sample Mean?</vt:lpstr>
      <vt:lpstr>The Difference between Standard Deviation and Standard Error</vt:lpstr>
      <vt:lpstr>Two Big Laws of Asymptotics</vt:lpstr>
      <vt:lpstr>What does the Central Limit Theorem Imply?</vt:lpstr>
      <vt:lpstr>An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Large is Large Enough?</vt:lpstr>
    </vt:vector>
  </TitlesOfParts>
  <Company>School of Information Management and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Coye Cheshire</dc:creator>
  <cp:lastModifiedBy>Paul Laskowski</cp:lastModifiedBy>
  <cp:revision>207</cp:revision>
  <dcterms:created xsi:type="dcterms:W3CDTF">2010-08-31T17:07:16Z</dcterms:created>
  <dcterms:modified xsi:type="dcterms:W3CDTF">2013-09-11T22:14:09Z</dcterms:modified>
</cp:coreProperties>
</file>