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45"/>
  </p:notesMasterIdLst>
  <p:sldIdLst>
    <p:sldId id="370" r:id="rId2"/>
    <p:sldId id="256" r:id="rId3"/>
    <p:sldId id="368" r:id="rId4"/>
    <p:sldId id="369" r:id="rId5"/>
    <p:sldId id="302" r:id="rId6"/>
    <p:sldId id="317" r:id="rId7"/>
    <p:sldId id="319" r:id="rId8"/>
    <p:sldId id="313" r:id="rId9"/>
    <p:sldId id="366" r:id="rId10"/>
    <p:sldId id="367" r:id="rId11"/>
    <p:sldId id="365" r:id="rId12"/>
    <p:sldId id="364" r:id="rId13"/>
    <p:sldId id="358" r:id="rId14"/>
    <p:sldId id="344" r:id="rId15"/>
    <p:sldId id="338" r:id="rId16"/>
    <p:sldId id="339" r:id="rId17"/>
    <p:sldId id="340" r:id="rId18"/>
    <p:sldId id="357" r:id="rId19"/>
    <p:sldId id="308" r:id="rId20"/>
    <p:sldId id="356" r:id="rId21"/>
    <p:sldId id="318" r:id="rId22"/>
    <p:sldId id="323" r:id="rId23"/>
    <p:sldId id="352" r:id="rId24"/>
    <p:sldId id="324" r:id="rId25"/>
    <p:sldId id="303" r:id="rId26"/>
    <p:sldId id="325" r:id="rId27"/>
    <p:sldId id="353" r:id="rId28"/>
    <p:sldId id="327" r:id="rId29"/>
    <p:sldId id="328" r:id="rId30"/>
    <p:sldId id="326" r:id="rId31"/>
    <p:sldId id="354" r:id="rId32"/>
    <p:sldId id="355" r:id="rId33"/>
    <p:sldId id="345" r:id="rId34"/>
    <p:sldId id="346" r:id="rId35"/>
    <p:sldId id="347" r:id="rId36"/>
    <p:sldId id="350" r:id="rId37"/>
    <p:sldId id="351" r:id="rId38"/>
    <p:sldId id="363" r:id="rId39"/>
    <p:sldId id="314" r:id="rId40"/>
    <p:sldId id="359" r:id="rId41"/>
    <p:sldId id="333" r:id="rId42"/>
    <p:sldId id="334" r:id="rId43"/>
    <p:sldId id="360"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2" autoAdjust="0"/>
    <p:restoredTop sz="90042" autoAdjust="0"/>
  </p:normalViewPr>
  <p:slideViewPr>
    <p:cSldViewPr>
      <p:cViewPr varScale="1">
        <p:scale>
          <a:sx n="90" d="100"/>
          <a:sy n="90" d="100"/>
        </p:scale>
        <p:origin x="-1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915A1-B60C-4280-BB14-242AE0E5F90B}" type="doc">
      <dgm:prSet loTypeId="urn:microsoft.com/office/officeart/2005/8/layout/hProcess9" loCatId="process" qsTypeId="urn:microsoft.com/office/officeart/2005/8/quickstyle/simple1" qsCatId="simple" csTypeId="urn:microsoft.com/office/officeart/2005/8/colors/colorful4" csCatId="colorful" phldr="1"/>
      <dgm:spPr/>
    </dgm:pt>
    <dgm:pt modelId="{B7ABEBA2-840F-429E-9C68-CF8B2F94D55A}">
      <dgm:prSet phldrT="[Text]"/>
      <dgm:spPr/>
      <dgm:t>
        <a:bodyPr/>
        <a:lstStyle/>
        <a:p>
          <a:r>
            <a:rPr lang="en-US" b="1" dirty="0" smtClean="0">
              <a:solidFill>
                <a:schemeClr val="tx1"/>
              </a:solidFill>
            </a:rPr>
            <a:t>Model 1</a:t>
          </a:r>
          <a:endParaRPr lang="en-US" b="1" dirty="0">
            <a:solidFill>
              <a:schemeClr val="tx1"/>
            </a:solidFill>
          </a:endParaRPr>
        </a:p>
      </dgm:t>
    </dgm:pt>
    <dgm:pt modelId="{EE1DE12E-033F-4BF7-9CB2-462098294EA3}" type="parTrans" cxnId="{70BCC611-738E-4F79-87BF-F0374159EB05}">
      <dgm:prSet/>
      <dgm:spPr/>
      <dgm:t>
        <a:bodyPr/>
        <a:lstStyle/>
        <a:p>
          <a:endParaRPr lang="en-US"/>
        </a:p>
      </dgm:t>
    </dgm:pt>
    <dgm:pt modelId="{2165CA3E-E1B6-4A85-8EB8-F23A1B32B673}" type="sibTrans" cxnId="{70BCC611-738E-4F79-87BF-F0374159EB05}">
      <dgm:prSet/>
      <dgm:spPr/>
      <dgm:t>
        <a:bodyPr/>
        <a:lstStyle/>
        <a:p>
          <a:endParaRPr lang="en-US"/>
        </a:p>
      </dgm:t>
    </dgm:pt>
    <dgm:pt modelId="{9E8464DB-3226-4ECB-96BB-04F87CC84D4F}">
      <dgm:prSet phldrT="[Text]"/>
      <dgm:spPr/>
      <dgm:t>
        <a:bodyPr/>
        <a:lstStyle/>
        <a:p>
          <a:r>
            <a:rPr lang="en-US" b="1" dirty="0" smtClean="0">
              <a:solidFill>
                <a:schemeClr val="tx1"/>
              </a:solidFill>
            </a:rPr>
            <a:t>Model 2</a:t>
          </a:r>
          <a:endParaRPr lang="en-US" b="1" dirty="0">
            <a:solidFill>
              <a:schemeClr val="tx1"/>
            </a:solidFill>
          </a:endParaRPr>
        </a:p>
      </dgm:t>
    </dgm:pt>
    <dgm:pt modelId="{78CD1CD1-CF3D-48BD-A44F-D7EE0084AAEA}" type="parTrans" cxnId="{13F1EDA5-9D55-482C-998C-866E4911E1F6}">
      <dgm:prSet/>
      <dgm:spPr/>
      <dgm:t>
        <a:bodyPr/>
        <a:lstStyle/>
        <a:p>
          <a:endParaRPr lang="en-US"/>
        </a:p>
      </dgm:t>
    </dgm:pt>
    <dgm:pt modelId="{F3F97027-6C66-40B3-A44E-A0C563F23254}" type="sibTrans" cxnId="{13F1EDA5-9D55-482C-998C-866E4911E1F6}">
      <dgm:prSet/>
      <dgm:spPr/>
      <dgm:t>
        <a:bodyPr/>
        <a:lstStyle/>
        <a:p>
          <a:endParaRPr lang="en-US"/>
        </a:p>
      </dgm:t>
    </dgm:pt>
    <dgm:pt modelId="{500DF2B4-5C1B-4767-8F74-64EB8A14962A}">
      <dgm:prSet phldrT="[Text]"/>
      <dgm:spPr/>
      <dgm:t>
        <a:bodyPr/>
        <a:lstStyle/>
        <a:p>
          <a:r>
            <a:rPr lang="en-US" b="1" dirty="0" smtClean="0">
              <a:solidFill>
                <a:schemeClr val="tx1"/>
              </a:solidFill>
            </a:rPr>
            <a:t>Model 3</a:t>
          </a:r>
          <a:endParaRPr lang="en-US" b="1" dirty="0">
            <a:solidFill>
              <a:schemeClr val="tx1"/>
            </a:solidFill>
          </a:endParaRPr>
        </a:p>
      </dgm:t>
    </dgm:pt>
    <dgm:pt modelId="{BD14AE52-43B3-4789-AE33-1BEF63AA99F4}" type="parTrans" cxnId="{7C44F320-3ADE-4710-8D95-12580E17D8A9}">
      <dgm:prSet/>
      <dgm:spPr/>
      <dgm:t>
        <a:bodyPr/>
        <a:lstStyle/>
        <a:p>
          <a:endParaRPr lang="en-US"/>
        </a:p>
      </dgm:t>
    </dgm:pt>
    <dgm:pt modelId="{D3C6EAB0-A4B3-4B5D-852D-7DD85A8B709D}" type="sibTrans" cxnId="{7C44F320-3ADE-4710-8D95-12580E17D8A9}">
      <dgm:prSet/>
      <dgm:spPr/>
      <dgm:t>
        <a:bodyPr/>
        <a:lstStyle/>
        <a:p>
          <a:endParaRPr lang="en-US"/>
        </a:p>
      </dgm:t>
    </dgm:pt>
    <dgm:pt modelId="{85C6A7D4-02E1-4C8C-8CBB-6ECC2109141C}">
      <dgm:prSet phldrT="[Text]"/>
      <dgm:spPr/>
      <dgm:t>
        <a:bodyPr/>
        <a:lstStyle/>
        <a:p>
          <a:r>
            <a:rPr lang="en-US" dirty="0" smtClean="0"/>
            <a:t>Known Predictor 1</a:t>
          </a:r>
          <a:endParaRPr lang="en-US" dirty="0"/>
        </a:p>
      </dgm:t>
    </dgm:pt>
    <dgm:pt modelId="{0E336466-E38D-45EA-A591-377761A218F9}" type="parTrans" cxnId="{C634395E-96ED-4768-B542-87C514766A18}">
      <dgm:prSet/>
      <dgm:spPr/>
      <dgm:t>
        <a:bodyPr/>
        <a:lstStyle/>
        <a:p>
          <a:endParaRPr lang="en-US"/>
        </a:p>
      </dgm:t>
    </dgm:pt>
    <dgm:pt modelId="{2562814A-7ED4-4772-8AB0-268A60AEB9E6}" type="sibTrans" cxnId="{C634395E-96ED-4768-B542-87C514766A18}">
      <dgm:prSet/>
      <dgm:spPr/>
      <dgm:t>
        <a:bodyPr/>
        <a:lstStyle/>
        <a:p>
          <a:endParaRPr lang="en-US"/>
        </a:p>
      </dgm:t>
    </dgm:pt>
    <dgm:pt modelId="{923C9E65-A829-438E-8D7E-0238B7A2B2D6}">
      <dgm:prSet phldrT="[Text]"/>
      <dgm:spPr/>
      <dgm:t>
        <a:bodyPr/>
        <a:lstStyle/>
        <a:p>
          <a:endParaRPr lang="en-US" dirty="0"/>
        </a:p>
      </dgm:t>
    </dgm:pt>
    <dgm:pt modelId="{3E0BECD6-5881-4CEC-A13E-07DE59799EF4}" type="parTrans" cxnId="{B3D1B06D-1BFD-4333-A428-E2EAA03300E2}">
      <dgm:prSet/>
      <dgm:spPr/>
      <dgm:t>
        <a:bodyPr/>
        <a:lstStyle/>
        <a:p>
          <a:endParaRPr lang="en-US"/>
        </a:p>
      </dgm:t>
    </dgm:pt>
    <dgm:pt modelId="{773D57E2-53AA-495E-A768-183EDBB43990}" type="sibTrans" cxnId="{B3D1B06D-1BFD-4333-A428-E2EAA03300E2}">
      <dgm:prSet/>
      <dgm:spPr/>
      <dgm:t>
        <a:bodyPr/>
        <a:lstStyle/>
        <a:p>
          <a:endParaRPr lang="en-US"/>
        </a:p>
      </dgm:t>
    </dgm:pt>
    <dgm:pt modelId="{2CBE6819-AAFD-4FFD-9462-C26744FF110D}">
      <dgm:prSet phldrT="[Text]"/>
      <dgm:spPr/>
      <dgm:t>
        <a:bodyPr/>
        <a:lstStyle/>
        <a:p>
          <a:r>
            <a:rPr lang="en-US" dirty="0" smtClean="0"/>
            <a:t>Known Predictor 1</a:t>
          </a:r>
          <a:endParaRPr lang="en-US" dirty="0"/>
        </a:p>
      </dgm:t>
    </dgm:pt>
    <dgm:pt modelId="{6FA64CDB-D1B7-4146-8BA7-CD52697FA3DF}" type="parTrans" cxnId="{1881FA75-297D-4C98-85BD-0C51D3DAB8CB}">
      <dgm:prSet/>
      <dgm:spPr/>
      <dgm:t>
        <a:bodyPr/>
        <a:lstStyle/>
        <a:p>
          <a:endParaRPr lang="en-US"/>
        </a:p>
      </dgm:t>
    </dgm:pt>
    <dgm:pt modelId="{C7740448-C75B-4F01-9E6E-C17F4614A0B8}" type="sibTrans" cxnId="{1881FA75-297D-4C98-85BD-0C51D3DAB8CB}">
      <dgm:prSet/>
      <dgm:spPr/>
      <dgm:t>
        <a:bodyPr/>
        <a:lstStyle/>
        <a:p>
          <a:endParaRPr lang="en-US"/>
        </a:p>
      </dgm:t>
    </dgm:pt>
    <dgm:pt modelId="{71F0ECCA-6B1D-4FAC-B094-0920A71BDCFA}">
      <dgm:prSet phldrT="[Text]"/>
      <dgm:spPr/>
      <dgm:t>
        <a:bodyPr/>
        <a:lstStyle/>
        <a:p>
          <a:r>
            <a:rPr lang="en-US" dirty="0" smtClean="0"/>
            <a:t>Known Predictor 2</a:t>
          </a:r>
          <a:endParaRPr lang="en-US" dirty="0"/>
        </a:p>
      </dgm:t>
    </dgm:pt>
    <dgm:pt modelId="{74E04BBC-939D-426C-A373-5E385FB0DDB5}" type="parTrans" cxnId="{336F415F-8167-4A97-A7D3-9DF4852D19F0}">
      <dgm:prSet/>
      <dgm:spPr/>
      <dgm:t>
        <a:bodyPr/>
        <a:lstStyle/>
        <a:p>
          <a:endParaRPr lang="en-US"/>
        </a:p>
      </dgm:t>
    </dgm:pt>
    <dgm:pt modelId="{FEE56B87-44E0-471D-83C4-84B4914E3400}" type="sibTrans" cxnId="{336F415F-8167-4A97-A7D3-9DF4852D19F0}">
      <dgm:prSet/>
      <dgm:spPr/>
      <dgm:t>
        <a:bodyPr/>
        <a:lstStyle/>
        <a:p>
          <a:endParaRPr lang="en-US"/>
        </a:p>
      </dgm:t>
    </dgm:pt>
    <dgm:pt modelId="{9174B88D-0C74-424C-BA7D-8DFF97D5382E}">
      <dgm:prSet phldrT="[Text]"/>
      <dgm:spPr/>
      <dgm:t>
        <a:bodyPr/>
        <a:lstStyle/>
        <a:p>
          <a:r>
            <a:rPr lang="en-US" dirty="0" smtClean="0"/>
            <a:t>Known Predictor 1</a:t>
          </a:r>
          <a:endParaRPr lang="en-US" dirty="0"/>
        </a:p>
      </dgm:t>
    </dgm:pt>
    <dgm:pt modelId="{79B24473-5606-4569-AB80-4704AD6A90E7}" type="parTrans" cxnId="{6E2F81CC-C85D-496B-AC55-45CE44FDFB26}">
      <dgm:prSet/>
      <dgm:spPr/>
      <dgm:t>
        <a:bodyPr/>
        <a:lstStyle/>
        <a:p>
          <a:endParaRPr lang="en-US"/>
        </a:p>
      </dgm:t>
    </dgm:pt>
    <dgm:pt modelId="{27FE3E2C-3A16-4AA3-805A-FE842189367A}" type="sibTrans" cxnId="{6E2F81CC-C85D-496B-AC55-45CE44FDFB26}">
      <dgm:prSet/>
      <dgm:spPr/>
      <dgm:t>
        <a:bodyPr/>
        <a:lstStyle/>
        <a:p>
          <a:endParaRPr lang="en-US"/>
        </a:p>
      </dgm:t>
    </dgm:pt>
    <dgm:pt modelId="{AD14B5D6-7089-4291-9F04-DE3B8210CC1A}">
      <dgm:prSet phldrT="[Text]"/>
      <dgm:spPr/>
      <dgm:t>
        <a:bodyPr/>
        <a:lstStyle/>
        <a:p>
          <a:r>
            <a:rPr lang="en-US" dirty="0" smtClean="0"/>
            <a:t>Known Predictor 2</a:t>
          </a:r>
          <a:endParaRPr lang="en-US" dirty="0"/>
        </a:p>
      </dgm:t>
    </dgm:pt>
    <dgm:pt modelId="{38FA941E-913C-431D-92A9-66CC6AF3A0D0}" type="parTrans" cxnId="{0A97DF4C-25F3-4D53-8609-6FB8984B44B1}">
      <dgm:prSet/>
      <dgm:spPr/>
      <dgm:t>
        <a:bodyPr/>
        <a:lstStyle/>
        <a:p>
          <a:endParaRPr lang="en-US"/>
        </a:p>
      </dgm:t>
    </dgm:pt>
    <dgm:pt modelId="{FE5E138A-1536-4A6E-92DE-E4BB8A018D06}" type="sibTrans" cxnId="{0A97DF4C-25F3-4D53-8609-6FB8984B44B1}">
      <dgm:prSet/>
      <dgm:spPr/>
      <dgm:t>
        <a:bodyPr/>
        <a:lstStyle/>
        <a:p>
          <a:endParaRPr lang="en-US"/>
        </a:p>
      </dgm:t>
    </dgm:pt>
    <dgm:pt modelId="{9EE36E20-607C-4E56-B04B-0F4715C6613E}">
      <dgm:prSet phldrT="[Text]"/>
      <dgm:spPr/>
      <dgm:t>
        <a:bodyPr/>
        <a:lstStyle/>
        <a:p>
          <a:r>
            <a:rPr lang="en-US" dirty="0" smtClean="0"/>
            <a:t>Explanatory Variable 1</a:t>
          </a:r>
          <a:endParaRPr lang="en-US" dirty="0"/>
        </a:p>
      </dgm:t>
    </dgm:pt>
    <dgm:pt modelId="{16D0E575-B004-49C2-BBB0-B5BD55144EF0}" type="parTrans" cxnId="{2DFBF0D7-0467-47FB-A890-553EEADCF849}">
      <dgm:prSet/>
      <dgm:spPr/>
      <dgm:t>
        <a:bodyPr/>
        <a:lstStyle/>
        <a:p>
          <a:endParaRPr lang="en-US"/>
        </a:p>
      </dgm:t>
    </dgm:pt>
    <dgm:pt modelId="{28FEA918-5FD0-414B-B2DB-FD59B95B515F}" type="sibTrans" cxnId="{2DFBF0D7-0467-47FB-A890-553EEADCF849}">
      <dgm:prSet/>
      <dgm:spPr/>
      <dgm:t>
        <a:bodyPr/>
        <a:lstStyle/>
        <a:p>
          <a:endParaRPr lang="en-US"/>
        </a:p>
      </dgm:t>
    </dgm:pt>
    <dgm:pt modelId="{0EC1A154-DA6F-4767-8B46-1DE20C515B1C}">
      <dgm:prSet phldrT="[Text]"/>
      <dgm:spPr/>
      <dgm:t>
        <a:bodyPr/>
        <a:lstStyle/>
        <a:p>
          <a:r>
            <a:rPr lang="en-US" dirty="0" smtClean="0"/>
            <a:t>Known Predictor 2</a:t>
          </a:r>
          <a:endParaRPr lang="en-US" dirty="0"/>
        </a:p>
      </dgm:t>
    </dgm:pt>
    <dgm:pt modelId="{56404D87-4709-4A0C-B3AE-BCED0D4DD4A6}" type="parTrans" cxnId="{9A7F117D-8884-4177-8967-BAE66B55FB9D}">
      <dgm:prSet/>
      <dgm:spPr/>
      <dgm:t>
        <a:bodyPr/>
        <a:lstStyle/>
        <a:p>
          <a:endParaRPr lang="en-US"/>
        </a:p>
      </dgm:t>
    </dgm:pt>
    <dgm:pt modelId="{1CD1D167-6004-4B9C-847E-EF4F6E8847FC}" type="sibTrans" cxnId="{9A7F117D-8884-4177-8967-BAE66B55FB9D}">
      <dgm:prSet/>
      <dgm:spPr/>
      <dgm:t>
        <a:bodyPr/>
        <a:lstStyle/>
        <a:p>
          <a:endParaRPr lang="en-US"/>
        </a:p>
      </dgm:t>
    </dgm:pt>
    <dgm:pt modelId="{B8C27D8F-98FE-4AF3-A1DA-840D7C5ADE97}">
      <dgm:prSet phldrT="[Text]"/>
      <dgm:spPr/>
      <dgm:t>
        <a:bodyPr/>
        <a:lstStyle/>
        <a:p>
          <a:r>
            <a:rPr lang="en-US" dirty="0" smtClean="0"/>
            <a:t>Explanatory Variable 1</a:t>
          </a:r>
          <a:endParaRPr lang="en-US" dirty="0"/>
        </a:p>
      </dgm:t>
    </dgm:pt>
    <dgm:pt modelId="{B716810D-B67E-475D-9195-733EE3F3456D}" type="parTrans" cxnId="{667284B6-425C-42AE-A467-93570C4ACA8E}">
      <dgm:prSet/>
      <dgm:spPr/>
      <dgm:t>
        <a:bodyPr/>
        <a:lstStyle/>
        <a:p>
          <a:endParaRPr lang="en-US"/>
        </a:p>
      </dgm:t>
    </dgm:pt>
    <dgm:pt modelId="{2B034560-0E1F-4E41-87AB-0320DEEAAC8F}" type="sibTrans" cxnId="{667284B6-425C-42AE-A467-93570C4ACA8E}">
      <dgm:prSet/>
      <dgm:spPr/>
      <dgm:t>
        <a:bodyPr/>
        <a:lstStyle/>
        <a:p>
          <a:endParaRPr lang="en-US"/>
        </a:p>
      </dgm:t>
    </dgm:pt>
    <dgm:pt modelId="{6922A945-BFE7-4188-A7E3-BDC0198FA8AC}">
      <dgm:prSet phldrT="[Text]"/>
      <dgm:spPr/>
      <dgm:t>
        <a:bodyPr/>
        <a:lstStyle/>
        <a:p>
          <a:r>
            <a:rPr lang="en-US" dirty="0" smtClean="0"/>
            <a:t>Explanatory Variable 2</a:t>
          </a:r>
          <a:endParaRPr lang="en-US" dirty="0"/>
        </a:p>
      </dgm:t>
    </dgm:pt>
    <dgm:pt modelId="{43C78344-B939-4298-9E4C-78E262650458}" type="parTrans" cxnId="{8C3B24F2-A240-4055-8725-9FFBEB3DB303}">
      <dgm:prSet/>
      <dgm:spPr/>
      <dgm:t>
        <a:bodyPr/>
        <a:lstStyle/>
        <a:p>
          <a:endParaRPr lang="en-US"/>
        </a:p>
      </dgm:t>
    </dgm:pt>
    <dgm:pt modelId="{29F198A3-EBB2-4F21-B9A4-5217A78F2059}" type="sibTrans" cxnId="{8C3B24F2-A240-4055-8725-9FFBEB3DB303}">
      <dgm:prSet/>
      <dgm:spPr/>
      <dgm:t>
        <a:bodyPr/>
        <a:lstStyle/>
        <a:p>
          <a:endParaRPr lang="en-US"/>
        </a:p>
      </dgm:t>
    </dgm:pt>
    <dgm:pt modelId="{E95D6BBE-8C69-4701-B701-ED923E1B0330}" type="pres">
      <dgm:prSet presAssocID="{336915A1-B60C-4280-BB14-242AE0E5F90B}" presName="CompostProcess" presStyleCnt="0">
        <dgm:presLayoutVars>
          <dgm:dir/>
          <dgm:resizeHandles val="exact"/>
        </dgm:presLayoutVars>
      </dgm:prSet>
      <dgm:spPr/>
    </dgm:pt>
    <dgm:pt modelId="{4C289C11-A21D-4CFA-BDCC-0251BD17D122}" type="pres">
      <dgm:prSet presAssocID="{336915A1-B60C-4280-BB14-242AE0E5F90B}" presName="arrow" presStyleLbl="bgShp" presStyleIdx="0" presStyleCnt="1"/>
      <dgm:spPr/>
    </dgm:pt>
    <dgm:pt modelId="{DA1CC40D-CABE-4366-AA61-B38CB6997ECB}" type="pres">
      <dgm:prSet presAssocID="{336915A1-B60C-4280-BB14-242AE0E5F90B}" presName="linearProcess" presStyleCnt="0"/>
      <dgm:spPr/>
    </dgm:pt>
    <dgm:pt modelId="{B4E1E37C-B02B-423D-BEE1-3D30644A6B4A}" type="pres">
      <dgm:prSet presAssocID="{B7ABEBA2-840F-429E-9C68-CF8B2F94D55A}" presName="textNode" presStyleLbl="node1" presStyleIdx="0" presStyleCnt="3">
        <dgm:presLayoutVars>
          <dgm:bulletEnabled val="1"/>
        </dgm:presLayoutVars>
      </dgm:prSet>
      <dgm:spPr/>
      <dgm:t>
        <a:bodyPr/>
        <a:lstStyle/>
        <a:p>
          <a:endParaRPr lang="en-US"/>
        </a:p>
      </dgm:t>
    </dgm:pt>
    <dgm:pt modelId="{505E2D21-E09E-4330-8891-DCCB71A6F3A7}" type="pres">
      <dgm:prSet presAssocID="{2165CA3E-E1B6-4A85-8EB8-F23A1B32B673}" presName="sibTrans" presStyleCnt="0"/>
      <dgm:spPr/>
    </dgm:pt>
    <dgm:pt modelId="{D1BDED8F-E01F-44E7-A964-6922835757FC}" type="pres">
      <dgm:prSet presAssocID="{9E8464DB-3226-4ECB-96BB-04F87CC84D4F}" presName="textNode" presStyleLbl="node1" presStyleIdx="1" presStyleCnt="3">
        <dgm:presLayoutVars>
          <dgm:bulletEnabled val="1"/>
        </dgm:presLayoutVars>
      </dgm:prSet>
      <dgm:spPr/>
      <dgm:t>
        <a:bodyPr/>
        <a:lstStyle/>
        <a:p>
          <a:endParaRPr lang="en-US"/>
        </a:p>
      </dgm:t>
    </dgm:pt>
    <dgm:pt modelId="{E5FFD03B-029A-41F4-BC8D-1898EA80F939}" type="pres">
      <dgm:prSet presAssocID="{F3F97027-6C66-40B3-A44E-A0C563F23254}" presName="sibTrans" presStyleCnt="0"/>
      <dgm:spPr/>
    </dgm:pt>
    <dgm:pt modelId="{EB23A1E4-DAAD-4DB1-90BD-A3AB21847D87}" type="pres">
      <dgm:prSet presAssocID="{500DF2B4-5C1B-4767-8F74-64EB8A14962A}" presName="textNode" presStyleLbl="node1" presStyleIdx="2" presStyleCnt="3">
        <dgm:presLayoutVars>
          <dgm:bulletEnabled val="1"/>
        </dgm:presLayoutVars>
      </dgm:prSet>
      <dgm:spPr/>
      <dgm:t>
        <a:bodyPr/>
        <a:lstStyle/>
        <a:p>
          <a:endParaRPr lang="en-US"/>
        </a:p>
      </dgm:t>
    </dgm:pt>
  </dgm:ptLst>
  <dgm:cxnLst>
    <dgm:cxn modelId="{D1345F14-D483-4AB8-BB17-3E975783F3C6}" type="presOf" srcId="{500DF2B4-5C1B-4767-8F74-64EB8A14962A}" destId="{EB23A1E4-DAAD-4DB1-90BD-A3AB21847D87}" srcOrd="0" destOrd="0" presId="urn:microsoft.com/office/officeart/2005/8/layout/hProcess9"/>
    <dgm:cxn modelId="{1D9B318D-06BA-40FF-81F4-D0AAD485D2DC}" type="presOf" srcId="{0EC1A154-DA6F-4767-8B46-1DE20C515B1C}" destId="{EB23A1E4-DAAD-4DB1-90BD-A3AB21847D87}" srcOrd="0" destOrd="2" presId="urn:microsoft.com/office/officeart/2005/8/layout/hProcess9"/>
    <dgm:cxn modelId="{336F415F-8167-4A97-A7D3-9DF4852D19F0}" srcId="{B7ABEBA2-840F-429E-9C68-CF8B2F94D55A}" destId="{71F0ECCA-6B1D-4FAC-B094-0920A71BDCFA}" srcOrd="1" destOrd="0" parTransId="{74E04BBC-939D-426C-A373-5E385FB0DDB5}" sibTransId="{FEE56B87-44E0-471D-83C4-84B4914E3400}"/>
    <dgm:cxn modelId="{92631E6B-52A7-4723-8DCE-0BF6B1073040}" type="presOf" srcId="{85C6A7D4-02E1-4C8C-8CBB-6ECC2109141C}" destId="{EB23A1E4-DAAD-4DB1-90BD-A3AB21847D87}" srcOrd="0" destOrd="1" presId="urn:microsoft.com/office/officeart/2005/8/layout/hProcess9"/>
    <dgm:cxn modelId="{32C0658E-319C-4C9B-8B32-2096ED271739}" type="presOf" srcId="{9EE36E20-607C-4E56-B04B-0F4715C6613E}" destId="{D1BDED8F-E01F-44E7-A964-6922835757FC}" srcOrd="0" destOrd="3" presId="urn:microsoft.com/office/officeart/2005/8/layout/hProcess9"/>
    <dgm:cxn modelId="{ABB19DFE-5843-4FE6-B694-7535356533F9}" type="presOf" srcId="{2CBE6819-AAFD-4FFD-9462-C26744FF110D}" destId="{B4E1E37C-B02B-423D-BEE1-3D30644A6B4A}" srcOrd="0" destOrd="1" presId="urn:microsoft.com/office/officeart/2005/8/layout/hProcess9"/>
    <dgm:cxn modelId="{9A7F117D-8884-4177-8967-BAE66B55FB9D}" srcId="{500DF2B4-5C1B-4767-8F74-64EB8A14962A}" destId="{0EC1A154-DA6F-4767-8B46-1DE20C515B1C}" srcOrd="1" destOrd="0" parTransId="{56404D87-4709-4A0C-B3AE-BCED0D4DD4A6}" sibTransId="{1CD1D167-6004-4B9C-847E-EF4F6E8847FC}"/>
    <dgm:cxn modelId="{82E0F7DD-D468-4B8B-9DEA-040737C293C7}" type="presOf" srcId="{9174B88D-0C74-424C-BA7D-8DFF97D5382E}" destId="{D1BDED8F-E01F-44E7-A964-6922835757FC}" srcOrd="0" destOrd="1" presId="urn:microsoft.com/office/officeart/2005/8/layout/hProcess9"/>
    <dgm:cxn modelId="{8C3B24F2-A240-4055-8725-9FFBEB3DB303}" srcId="{500DF2B4-5C1B-4767-8F74-64EB8A14962A}" destId="{6922A945-BFE7-4188-A7E3-BDC0198FA8AC}" srcOrd="3" destOrd="0" parTransId="{43C78344-B939-4298-9E4C-78E262650458}" sibTransId="{29F198A3-EBB2-4F21-B9A4-5217A78F2059}"/>
    <dgm:cxn modelId="{B3D1B06D-1BFD-4333-A428-E2EAA03300E2}" srcId="{500DF2B4-5C1B-4767-8F74-64EB8A14962A}" destId="{923C9E65-A829-438E-8D7E-0238B7A2B2D6}" srcOrd="4" destOrd="0" parTransId="{3E0BECD6-5881-4CEC-A13E-07DE59799EF4}" sibTransId="{773D57E2-53AA-495E-A768-183EDBB43990}"/>
    <dgm:cxn modelId="{E84DFB5F-CC2E-493E-8E50-527C44201D94}" type="presOf" srcId="{336915A1-B60C-4280-BB14-242AE0E5F90B}" destId="{E95D6BBE-8C69-4701-B701-ED923E1B0330}" srcOrd="0" destOrd="0" presId="urn:microsoft.com/office/officeart/2005/8/layout/hProcess9"/>
    <dgm:cxn modelId="{C634395E-96ED-4768-B542-87C514766A18}" srcId="{500DF2B4-5C1B-4767-8F74-64EB8A14962A}" destId="{85C6A7D4-02E1-4C8C-8CBB-6ECC2109141C}" srcOrd="0" destOrd="0" parTransId="{0E336466-E38D-45EA-A591-377761A218F9}" sibTransId="{2562814A-7ED4-4772-8AB0-268A60AEB9E6}"/>
    <dgm:cxn modelId="{0A97DF4C-25F3-4D53-8609-6FB8984B44B1}" srcId="{9E8464DB-3226-4ECB-96BB-04F87CC84D4F}" destId="{AD14B5D6-7089-4291-9F04-DE3B8210CC1A}" srcOrd="1" destOrd="0" parTransId="{38FA941E-913C-431D-92A9-66CC6AF3A0D0}" sibTransId="{FE5E138A-1536-4A6E-92DE-E4BB8A018D06}"/>
    <dgm:cxn modelId="{3BDA481B-3ABF-42C7-A7B9-E3A62A4CBBE3}" type="presOf" srcId="{B8C27D8F-98FE-4AF3-A1DA-840D7C5ADE97}" destId="{EB23A1E4-DAAD-4DB1-90BD-A3AB21847D87}" srcOrd="0" destOrd="3" presId="urn:microsoft.com/office/officeart/2005/8/layout/hProcess9"/>
    <dgm:cxn modelId="{1881FA75-297D-4C98-85BD-0C51D3DAB8CB}" srcId="{B7ABEBA2-840F-429E-9C68-CF8B2F94D55A}" destId="{2CBE6819-AAFD-4FFD-9462-C26744FF110D}" srcOrd="0" destOrd="0" parTransId="{6FA64CDB-D1B7-4146-8BA7-CD52697FA3DF}" sibTransId="{C7740448-C75B-4F01-9E6E-C17F4614A0B8}"/>
    <dgm:cxn modelId="{6E2F81CC-C85D-496B-AC55-45CE44FDFB26}" srcId="{9E8464DB-3226-4ECB-96BB-04F87CC84D4F}" destId="{9174B88D-0C74-424C-BA7D-8DFF97D5382E}" srcOrd="0" destOrd="0" parTransId="{79B24473-5606-4569-AB80-4704AD6A90E7}" sibTransId="{27FE3E2C-3A16-4AA3-805A-FE842189367A}"/>
    <dgm:cxn modelId="{3934D361-40FD-464B-9FB2-0392902DBAE3}" type="presOf" srcId="{9E8464DB-3226-4ECB-96BB-04F87CC84D4F}" destId="{D1BDED8F-E01F-44E7-A964-6922835757FC}" srcOrd="0" destOrd="0" presId="urn:microsoft.com/office/officeart/2005/8/layout/hProcess9"/>
    <dgm:cxn modelId="{7C44F320-3ADE-4710-8D95-12580E17D8A9}" srcId="{336915A1-B60C-4280-BB14-242AE0E5F90B}" destId="{500DF2B4-5C1B-4767-8F74-64EB8A14962A}" srcOrd="2" destOrd="0" parTransId="{BD14AE52-43B3-4789-AE33-1BEF63AA99F4}" sibTransId="{D3C6EAB0-A4B3-4B5D-852D-7DD85A8B709D}"/>
    <dgm:cxn modelId="{5BAE60D3-9FDD-491A-85AE-E3A36B448E1F}" type="presOf" srcId="{B7ABEBA2-840F-429E-9C68-CF8B2F94D55A}" destId="{B4E1E37C-B02B-423D-BEE1-3D30644A6B4A}" srcOrd="0" destOrd="0" presId="urn:microsoft.com/office/officeart/2005/8/layout/hProcess9"/>
    <dgm:cxn modelId="{13F1EDA5-9D55-482C-998C-866E4911E1F6}" srcId="{336915A1-B60C-4280-BB14-242AE0E5F90B}" destId="{9E8464DB-3226-4ECB-96BB-04F87CC84D4F}" srcOrd="1" destOrd="0" parTransId="{78CD1CD1-CF3D-48BD-A44F-D7EE0084AAEA}" sibTransId="{F3F97027-6C66-40B3-A44E-A0C563F23254}"/>
    <dgm:cxn modelId="{667284B6-425C-42AE-A467-93570C4ACA8E}" srcId="{500DF2B4-5C1B-4767-8F74-64EB8A14962A}" destId="{B8C27D8F-98FE-4AF3-A1DA-840D7C5ADE97}" srcOrd="2" destOrd="0" parTransId="{B716810D-B67E-475D-9195-733EE3F3456D}" sibTransId="{2B034560-0E1F-4E41-87AB-0320DEEAAC8F}"/>
    <dgm:cxn modelId="{F524C9E7-43DA-4EF6-86AC-A9B73CD1E0E7}" type="presOf" srcId="{923C9E65-A829-438E-8D7E-0238B7A2B2D6}" destId="{EB23A1E4-DAAD-4DB1-90BD-A3AB21847D87}" srcOrd="0" destOrd="5" presId="urn:microsoft.com/office/officeart/2005/8/layout/hProcess9"/>
    <dgm:cxn modelId="{3CCE3C1A-85FE-404D-920E-03E8CF2D8DBC}" type="presOf" srcId="{6922A945-BFE7-4188-A7E3-BDC0198FA8AC}" destId="{EB23A1E4-DAAD-4DB1-90BD-A3AB21847D87}" srcOrd="0" destOrd="4" presId="urn:microsoft.com/office/officeart/2005/8/layout/hProcess9"/>
    <dgm:cxn modelId="{2DFBF0D7-0467-47FB-A890-553EEADCF849}" srcId="{9E8464DB-3226-4ECB-96BB-04F87CC84D4F}" destId="{9EE36E20-607C-4E56-B04B-0F4715C6613E}" srcOrd="2" destOrd="0" parTransId="{16D0E575-B004-49C2-BBB0-B5BD55144EF0}" sibTransId="{28FEA918-5FD0-414B-B2DB-FD59B95B515F}"/>
    <dgm:cxn modelId="{70BCC611-738E-4F79-87BF-F0374159EB05}" srcId="{336915A1-B60C-4280-BB14-242AE0E5F90B}" destId="{B7ABEBA2-840F-429E-9C68-CF8B2F94D55A}" srcOrd="0" destOrd="0" parTransId="{EE1DE12E-033F-4BF7-9CB2-462098294EA3}" sibTransId="{2165CA3E-E1B6-4A85-8EB8-F23A1B32B673}"/>
    <dgm:cxn modelId="{86DD9487-1D43-4210-B6FA-53C6264CBB96}" type="presOf" srcId="{AD14B5D6-7089-4291-9F04-DE3B8210CC1A}" destId="{D1BDED8F-E01F-44E7-A964-6922835757FC}" srcOrd="0" destOrd="2" presId="urn:microsoft.com/office/officeart/2005/8/layout/hProcess9"/>
    <dgm:cxn modelId="{7CBDF7FD-15F5-4E35-AF19-0311E0D8D8E9}" type="presOf" srcId="{71F0ECCA-6B1D-4FAC-B094-0920A71BDCFA}" destId="{B4E1E37C-B02B-423D-BEE1-3D30644A6B4A}" srcOrd="0" destOrd="2" presId="urn:microsoft.com/office/officeart/2005/8/layout/hProcess9"/>
    <dgm:cxn modelId="{37FD2276-6602-4911-B9BA-EEB8863EB529}" type="presParOf" srcId="{E95D6BBE-8C69-4701-B701-ED923E1B0330}" destId="{4C289C11-A21D-4CFA-BDCC-0251BD17D122}" srcOrd="0" destOrd="0" presId="urn:microsoft.com/office/officeart/2005/8/layout/hProcess9"/>
    <dgm:cxn modelId="{E6C23494-8080-4C52-98A1-513D18E791D1}" type="presParOf" srcId="{E95D6BBE-8C69-4701-B701-ED923E1B0330}" destId="{DA1CC40D-CABE-4366-AA61-B38CB6997ECB}" srcOrd="1" destOrd="0" presId="urn:microsoft.com/office/officeart/2005/8/layout/hProcess9"/>
    <dgm:cxn modelId="{5EE0717A-8474-4EEC-8A17-31A141A3D37D}" type="presParOf" srcId="{DA1CC40D-CABE-4366-AA61-B38CB6997ECB}" destId="{B4E1E37C-B02B-423D-BEE1-3D30644A6B4A}" srcOrd="0" destOrd="0" presId="urn:microsoft.com/office/officeart/2005/8/layout/hProcess9"/>
    <dgm:cxn modelId="{F64914FB-0393-4EFF-9485-D9990D2A2526}" type="presParOf" srcId="{DA1CC40D-CABE-4366-AA61-B38CB6997ECB}" destId="{505E2D21-E09E-4330-8891-DCCB71A6F3A7}" srcOrd="1" destOrd="0" presId="urn:microsoft.com/office/officeart/2005/8/layout/hProcess9"/>
    <dgm:cxn modelId="{40C571A7-5B84-4FE7-ACCE-F202F1458BB9}" type="presParOf" srcId="{DA1CC40D-CABE-4366-AA61-B38CB6997ECB}" destId="{D1BDED8F-E01F-44E7-A964-6922835757FC}" srcOrd="2" destOrd="0" presId="urn:microsoft.com/office/officeart/2005/8/layout/hProcess9"/>
    <dgm:cxn modelId="{BB35BDC6-B2FA-4A5E-9A5E-83EA18536C1F}" type="presParOf" srcId="{DA1CC40D-CABE-4366-AA61-B38CB6997ECB}" destId="{E5FFD03B-029A-41F4-BC8D-1898EA80F939}" srcOrd="3" destOrd="0" presId="urn:microsoft.com/office/officeart/2005/8/layout/hProcess9"/>
    <dgm:cxn modelId="{5DBBBC68-971B-4922-BB8E-07C14077C788}" type="presParOf" srcId="{DA1CC40D-CABE-4366-AA61-B38CB6997ECB}" destId="{EB23A1E4-DAAD-4DB1-90BD-A3AB21847D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915A1-B60C-4280-BB14-242AE0E5F90B}" type="doc">
      <dgm:prSet loTypeId="urn:microsoft.com/office/officeart/2005/8/layout/hProcess9" loCatId="process" qsTypeId="urn:microsoft.com/office/officeart/2005/8/quickstyle/simple1" qsCatId="simple" csTypeId="urn:microsoft.com/office/officeart/2005/8/colors/colorful4" csCatId="colorful" phldr="1"/>
      <dgm:spPr/>
    </dgm:pt>
    <dgm:pt modelId="{B7ABEBA2-840F-429E-9C68-CF8B2F94D55A}">
      <dgm:prSet phldrT="[Text]" custT="1"/>
      <dgm:spPr>
        <a:solidFill>
          <a:schemeClr val="accent4">
            <a:lumMod val="75000"/>
          </a:schemeClr>
        </a:solidFill>
      </dgm:spPr>
      <dgm:t>
        <a:bodyPr/>
        <a:lstStyle/>
        <a:p>
          <a:r>
            <a:rPr lang="en-US" sz="1800" dirty="0" smtClean="0"/>
            <a:t>constant only; no predictors</a:t>
          </a:r>
          <a:endParaRPr lang="en-US" sz="1800" dirty="0"/>
        </a:p>
      </dgm:t>
    </dgm:pt>
    <dgm:pt modelId="{EE1DE12E-033F-4BF7-9CB2-462098294EA3}" type="parTrans" cxnId="{70BCC611-738E-4F79-87BF-F0374159EB05}">
      <dgm:prSet/>
      <dgm:spPr/>
      <dgm:t>
        <a:bodyPr/>
        <a:lstStyle/>
        <a:p>
          <a:endParaRPr lang="en-US"/>
        </a:p>
      </dgm:t>
    </dgm:pt>
    <dgm:pt modelId="{2165CA3E-E1B6-4A85-8EB8-F23A1B32B673}" type="sibTrans" cxnId="{70BCC611-738E-4F79-87BF-F0374159EB05}">
      <dgm:prSet/>
      <dgm:spPr/>
      <dgm:t>
        <a:bodyPr/>
        <a:lstStyle/>
        <a:p>
          <a:endParaRPr lang="en-US"/>
        </a:p>
      </dgm:t>
    </dgm:pt>
    <dgm:pt modelId="{500DF2B4-5C1B-4767-8F74-64EB8A14962A}">
      <dgm:prSet phldrT="[Text]" custT="1"/>
      <dgm:spPr/>
      <dgm:t>
        <a:bodyPr/>
        <a:lstStyle/>
        <a:p>
          <a:r>
            <a:rPr lang="en-US" sz="1400" b="1" dirty="0" smtClean="0">
              <a:solidFill>
                <a:schemeClr val="tx1"/>
              </a:solidFill>
            </a:rPr>
            <a:t>Only One Final Model Produced</a:t>
          </a:r>
          <a:r>
            <a:rPr lang="en-US" sz="1400" dirty="0" smtClean="0">
              <a:solidFill>
                <a:schemeClr val="tx1"/>
              </a:solidFill>
            </a:rPr>
            <a:t>:</a:t>
          </a:r>
          <a:endParaRPr lang="en-US" sz="1400" dirty="0">
            <a:solidFill>
              <a:schemeClr val="tx1"/>
            </a:solidFill>
          </a:endParaRPr>
        </a:p>
      </dgm:t>
    </dgm:pt>
    <dgm:pt modelId="{BD14AE52-43B3-4789-AE33-1BEF63AA99F4}" type="parTrans" cxnId="{7C44F320-3ADE-4710-8D95-12580E17D8A9}">
      <dgm:prSet/>
      <dgm:spPr/>
      <dgm:t>
        <a:bodyPr/>
        <a:lstStyle/>
        <a:p>
          <a:endParaRPr lang="en-US"/>
        </a:p>
      </dgm:t>
    </dgm:pt>
    <dgm:pt modelId="{D3C6EAB0-A4B3-4B5D-852D-7DD85A8B709D}" type="sibTrans" cxnId="{7C44F320-3ADE-4710-8D95-12580E17D8A9}">
      <dgm:prSet/>
      <dgm:spPr/>
      <dgm:t>
        <a:bodyPr/>
        <a:lstStyle/>
        <a:p>
          <a:endParaRPr lang="en-US"/>
        </a:p>
      </dgm:t>
    </dgm:pt>
    <dgm:pt modelId="{923C9E65-A829-438E-8D7E-0238B7A2B2D6}">
      <dgm:prSet phldrT="[Text]"/>
      <dgm:spPr/>
      <dgm:t>
        <a:bodyPr/>
        <a:lstStyle/>
        <a:p>
          <a:endParaRPr lang="en-US" sz="1100" dirty="0"/>
        </a:p>
      </dgm:t>
    </dgm:pt>
    <dgm:pt modelId="{3E0BECD6-5881-4CEC-A13E-07DE59799EF4}" type="parTrans" cxnId="{B3D1B06D-1BFD-4333-A428-E2EAA03300E2}">
      <dgm:prSet/>
      <dgm:spPr/>
      <dgm:t>
        <a:bodyPr/>
        <a:lstStyle/>
        <a:p>
          <a:endParaRPr lang="en-US"/>
        </a:p>
      </dgm:t>
    </dgm:pt>
    <dgm:pt modelId="{773D57E2-53AA-495E-A768-183EDBB43990}" type="sibTrans" cxnId="{B3D1B06D-1BFD-4333-A428-E2EAA03300E2}">
      <dgm:prSet/>
      <dgm:spPr/>
      <dgm:t>
        <a:bodyPr/>
        <a:lstStyle/>
        <a:p>
          <a:endParaRPr lang="en-US"/>
        </a:p>
      </dgm:t>
    </dgm:pt>
    <dgm:pt modelId="{9174B88D-0C74-424C-BA7D-8DFF97D5382E}">
      <dgm:prSet phldrT="[Text]" custT="1"/>
      <dgm:spPr>
        <a:solidFill>
          <a:schemeClr val="accent4">
            <a:lumMod val="75000"/>
          </a:schemeClr>
        </a:solidFill>
      </dgm:spPr>
      <dgm:t>
        <a:bodyPr/>
        <a:lstStyle/>
        <a:p>
          <a:r>
            <a:rPr lang="en-US" sz="1800" dirty="0" smtClean="0"/>
            <a:t>Best Predictor Added (by correlation)</a:t>
          </a:r>
          <a:endParaRPr lang="en-US" sz="1800" dirty="0"/>
        </a:p>
      </dgm:t>
    </dgm:pt>
    <dgm:pt modelId="{79B24473-5606-4569-AB80-4704AD6A90E7}" type="parTrans" cxnId="{6E2F81CC-C85D-496B-AC55-45CE44FDFB26}">
      <dgm:prSet/>
      <dgm:spPr/>
      <dgm:t>
        <a:bodyPr/>
        <a:lstStyle/>
        <a:p>
          <a:endParaRPr lang="en-US"/>
        </a:p>
      </dgm:t>
    </dgm:pt>
    <dgm:pt modelId="{27FE3E2C-3A16-4AA3-805A-FE842189367A}" type="sibTrans" cxnId="{6E2F81CC-C85D-496B-AC55-45CE44FDFB26}">
      <dgm:prSet/>
      <dgm:spPr/>
      <dgm:t>
        <a:bodyPr/>
        <a:lstStyle/>
        <a:p>
          <a:endParaRPr lang="en-US"/>
        </a:p>
      </dgm:t>
    </dgm:pt>
    <dgm:pt modelId="{77CF958E-ECA0-4D01-B2AF-48D03C6CC463}">
      <dgm:prSet phldrT="[Text]" custT="1"/>
      <dgm:spPr>
        <a:solidFill>
          <a:schemeClr val="accent4">
            <a:lumMod val="75000"/>
          </a:schemeClr>
        </a:solidFill>
      </dgm:spPr>
      <dgm:t>
        <a:bodyPr/>
        <a:lstStyle/>
        <a:p>
          <a:r>
            <a:rPr lang="en-US" sz="1800" dirty="0" smtClean="0"/>
            <a:t>Additional Predictors Added Until Model No Longer Improves</a:t>
          </a:r>
          <a:endParaRPr lang="en-US" sz="1800" dirty="0"/>
        </a:p>
      </dgm:t>
    </dgm:pt>
    <dgm:pt modelId="{29A93AC4-D824-4CD0-8E2D-5B53AF76C22B}" type="parTrans" cxnId="{62C02440-5A71-45E9-90E6-A1007B51196B}">
      <dgm:prSet/>
      <dgm:spPr/>
    </dgm:pt>
    <dgm:pt modelId="{5EFC1281-4690-44E8-B193-194131C5278E}" type="sibTrans" cxnId="{62C02440-5A71-45E9-90E6-A1007B51196B}">
      <dgm:prSet/>
      <dgm:spPr/>
    </dgm:pt>
    <dgm:pt modelId="{7B392F89-4664-4D21-8A35-F73D582AB0E6}">
      <dgm:prSet phldrT="[Text]" custT="1"/>
      <dgm:spPr/>
      <dgm:t>
        <a:bodyPr/>
        <a:lstStyle/>
        <a:p>
          <a:r>
            <a:rPr lang="en-US" sz="1400" dirty="0" smtClean="0"/>
            <a:t>Predictor 1</a:t>
          </a:r>
          <a:endParaRPr lang="en-US" sz="1400" dirty="0"/>
        </a:p>
      </dgm:t>
    </dgm:pt>
    <dgm:pt modelId="{7F28D5CC-06CF-4063-9D7C-3B55485944FB}" type="parTrans" cxnId="{74091EE9-C05B-4E7B-A7E9-4235E6F07308}">
      <dgm:prSet/>
      <dgm:spPr/>
    </dgm:pt>
    <dgm:pt modelId="{D454C674-A79A-4EDB-B548-DEB26A83933B}" type="sibTrans" cxnId="{74091EE9-C05B-4E7B-A7E9-4235E6F07308}">
      <dgm:prSet/>
      <dgm:spPr/>
    </dgm:pt>
    <dgm:pt modelId="{A028F497-30CF-4C0B-AC38-C474C885601B}">
      <dgm:prSet phldrT="[Text]" custT="1"/>
      <dgm:spPr/>
      <dgm:t>
        <a:bodyPr/>
        <a:lstStyle/>
        <a:p>
          <a:r>
            <a:rPr lang="en-US" sz="1400" dirty="0" smtClean="0"/>
            <a:t>Predictor 5</a:t>
          </a:r>
          <a:endParaRPr lang="en-US" sz="1400" dirty="0"/>
        </a:p>
      </dgm:t>
    </dgm:pt>
    <dgm:pt modelId="{21653B36-166B-4C73-9BE7-1817082A28B8}" type="parTrans" cxnId="{59FEE23D-F894-4D5F-90B4-45B1693DFAE8}">
      <dgm:prSet/>
      <dgm:spPr/>
    </dgm:pt>
    <dgm:pt modelId="{59C25710-3DC3-437A-9AD0-8193C652369D}" type="sibTrans" cxnId="{59FEE23D-F894-4D5F-90B4-45B1693DFAE8}">
      <dgm:prSet/>
      <dgm:spPr/>
    </dgm:pt>
    <dgm:pt modelId="{6CFEE283-08BF-424D-911E-EA09E31EDF1C}">
      <dgm:prSet phldrT="[Text]" custT="1"/>
      <dgm:spPr/>
      <dgm:t>
        <a:bodyPr/>
        <a:lstStyle/>
        <a:p>
          <a:r>
            <a:rPr lang="en-US" sz="1400" dirty="0" smtClean="0"/>
            <a:t>Predictor 8</a:t>
          </a:r>
          <a:endParaRPr lang="en-US" sz="1400" dirty="0"/>
        </a:p>
      </dgm:t>
    </dgm:pt>
    <dgm:pt modelId="{CEC7AEE6-D23A-49A3-9F80-A804336F7438}" type="parTrans" cxnId="{343960AB-9C67-46EB-8FD2-5917D1118182}">
      <dgm:prSet/>
      <dgm:spPr/>
    </dgm:pt>
    <dgm:pt modelId="{E668DB1B-BE33-4CBB-B16C-AC682CB35452}" type="sibTrans" cxnId="{343960AB-9C67-46EB-8FD2-5917D1118182}">
      <dgm:prSet/>
      <dgm:spPr/>
    </dgm:pt>
    <dgm:pt modelId="{5C25105B-736D-4CD0-936E-FDD106C7022F}">
      <dgm:prSet phldrT="[Text]" custT="1"/>
      <dgm:spPr/>
      <dgm:t>
        <a:bodyPr/>
        <a:lstStyle/>
        <a:p>
          <a:r>
            <a:rPr lang="en-US" sz="1400" dirty="0" smtClean="0"/>
            <a:t>Predictor 10</a:t>
          </a:r>
          <a:endParaRPr lang="en-US" sz="1400" dirty="0"/>
        </a:p>
      </dgm:t>
    </dgm:pt>
    <dgm:pt modelId="{6733EEE3-E365-4EFF-AC65-CD1501994DD7}" type="parTrans" cxnId="{3AAD47CD-2886-42A7-BCA1-0832B8791874}">
      <dgm:prSet/>
      <dgm:spPr/>
    </dgm:pt>
    <dgm:pt modelId="{6C4BC348-F2CB-43A6-8F17-5687D69EBF99}" type="sibTrans" cxnId="{3AAD47CD-2886-42A7-BCA1-0832B8791874}">
      <dgm:prSet/>
      <dgm:spPr/>
    </dgm:pt>
    <dgm:pt modelId="{E95D6BBE-8C69-4701-B701-ED923E1B0330}" type="pres">
      <dgm:prSet presAssocID="{336915A1-B60C-4280-BB14-242AE0E5F90B}" presName="CompostProcess" presStyleCnt="0">
        <dgm:presLayoutVars>
          <dgm:dir/>
          <dgm:resizeHandles val="exact"/>
        </dgm:presLayoutVars>
      </dgm:prSet>
      <dgm:spPr/>
    </dgm:pt>
    <dgm:pt modelId="{4C289C11-A21D-4CFA-BDCC-0251BD17D122}" type="pres">
      <dgm:prSet presAssocID="{336915A1-B60C-4280-BB14-242AE0E5F90B}" presName="arrow" presStyleLbl="bgShp" presStyleIdx="0" presStyleCnt="1"/>
      <dgm:spPr/>
    </dgm:pt>
    <dgm:pt modelId="{DA1CC40D-CABE-4366-AA61-B38CB6997ECB}" type="pres">
      <dgm:prSet presAssocID="{336915A1-B60C-4280-BB14-242AE0E5F90B}" presName="linearProcess" presStyleCnt="0"/>
      <dgm:spPr/>
    </dgm:pt>
    <dgm:pt modelId="{B4E1E37C-B02B-423D-BEE1-3D30644A6B4A}" type="pres">
      <dgm:prSet presAssocID="{B7ABEBA2-840F-429E-9C68-CF8B2F94D55A}" presName="textNode" presStyleLbl="node1" presStyleIdx="0" presStyleCnt="4">
        <dgm:presLayoutVars>
          <dgm:bulletEnabled val="1"/>
        </dgm:presLayoutVars>
      </dgm:prSet>
      <dgm:spPr/>
      <dgm:t>
        <a:bodyPr/>
        <a:lstStyle/>
        <a:p>
          <a:endParaRPr lang="en-US"/>
        </a:p>
      </dgm:t>
    </dgm:pt>
    <dgm:pt modelId="{505E2D21-E09E-4330-8891-DCCB71A6F3A7}" type="pres">
      <dgm:prSet presAssocID="{2165CA3E-E1B6-4A85-8EB8-F23A1B32B673}" presName="sibTrans" presStyleCnt="0"/>
      <dgm:spPr/>
    </dgm:pt>
    <dgm:pt modelId="{C604A8E3-8E45-4962-A802-869D19A261D7}" type="pres">
      <dgm:prSet presAssocID="{9174B88D-0C74-424C-BA7D-8DFF97D5382E}" presName="textNode" presStyleLbl="node1" presStyleIdx="1" presStyleCnt="4">
        <dgm:presLayoutVars>
          <dgm:bulletEnabled val="1"/>
        </dgm:presLayoutVars>
      </dgm:prSet>
      <dgm:spPr/>
      <dgm:t>
        <a:bodyPr/>
        <a:lstStyle/>
        <a:p>
          <a:endParaRPr lang="en-US"/>
        </a:p>
      </dgm:t>
    </dgm:pt>
    <dgm:pt modelId="{E094562F-950E-4923-81A2-2D49E31B5F8F}" type="pres">
      <dgm:prSet presAssocID="{27FE3E2C-3A16-4AA3-805A-FE842189367A}" presName="sibTrans" presStyleCnt="0"/>
      <dgm:spPr/>
    </dgm:pt>
    <dgm:pt modelId="{D2AA76C2-BBBF-4164-9D46-5A858C31498D}" type="pres">
      <dgm:prSet presAssocID="{77CF958E-ECA0-4D01-B2AF-48D03C6CC463}" presName="textNode" presStyleLbl="node1" presStyleIdx="2" presStyleCnt="4">
        <dgm:presLayoutVars>
          <dgm:bulletEnabled val="1"/>
        </dgm:presLayoutVars>
      </dgm:prSet>
      <dgm:spPr/>
      <dgm:t>
        <a:bodyPr/>
        <a:lstStyle/>
        <a:p>
          <a:endParaRPr lang="en-US"/>
        </a:p>
      </dgm:t>
    </dgm:pt>
    <dgm:pt modelId="{49A902FD-9FFF-40BF-A8DF-B931C3ECC6EB}" type="pres">
      <dgm:prSet presAssocID="{5EFC1281-4690-44E8-B193-194131C5278E}" presName="sibTrans" presStyleCnt="0"/>
      <dgm:spPr/>
    </dgm:pt>
    <dgm:pt modelId="{EB23A1E4-DAAD-4DB1-90BD-A3AB21847D87}" type="pres">
      <dgm:prSet presAssocID="{500DF2B4-5C1B-4767-8F74-64EB8A14962A}" presName="textNode" presStyleLbl="node1" presStyleIdx="3" presStyleCnt="4">
        <dgm:presLayoutVars>
          <dgm:bulletEnabled val="1"/>
        </dgm:presLayoutVars>
      </dgm:prSet>
      <dgm:spPr/>
      <dgm:t>
        <a:bodyPr/>
        <a:lstStyle/>
        <a:p>
          <a:endParaRPr lang="en-US"/>
        </a:p>
      </dgm:t>
    </dgm:pt>
  </dgm:ptLst>
  <dgm:cxnLst>
    <dgm:cxn modelId="{CDCF77EA-AA6F-4483-9ACC-670EB9ADE2AA}" type="presOf" srcId="{7B392F89-4664-4D21-8A35-F73D582AB0E6}" destId="{EB23A1E4-DAAD-4DB1-90BD-A3AB21847D87}" srcOrd="0" destOrd="1" presId="urn:microsoft.com/office/officeart/2005/8/layout/hProcess9"/>
    <dgm:cxn modelId="{C35BD4F6-FBC8-49B1-96CF-AF0F38B8A83A}" type="presOf" srcId="{923C9E65-A829-438E-8D7E-0238B7A2B2D6}" destId="{EB23A1E4-DAAD-4DB1-90BD-A3AB21847D87}" srcOrd="0" destOrd="5" presId="urn:microsoft.com/office/officeart/2005/8/layout/hProcess9"/>
    <dgm:cxn modelId="{B33D64BE-38DA-4A26-9D39-648D9849C6DA}" type="presOf" srcId="{77CF958E-ECA0-4D01-B2AF-48D03C6CC463}" destId="{D2AA76C2-BBBF-4164-9D46-5A858C31498D}" srcOrd="0" destOrd="0" presId="urn:microsoft.com/office/officeart/2005/8/layout/hProcess9"/>
    <dgm:cxn modelId="{343960AB-9C67-46EB-8FD2-5917D1118182}" srcId="{500DF2B4-5C1B-4767-8F74-64EB8A14962A}" destId="{6CFEE283-08BF-424D-911E-EA09E31EDF1C}" srcOrd="2" destOrd="0" parTransId="{CEC7AEE6-D23A-49A3-9F80-A804336F7438}" sibTransId="{E668DB1B-BE33-4CBB-B16C-AC682CB35452}"/>
    <dgm:cxn modelId="{0485BE15-1CEC-4D26-A432-3875E42B4ECE}" type="presOf" srcId="{5C25105B-736D-4CD0-936E-FDD106C7022F}" destId="{EB23A1E4-DAAD-4DB1-90BD-A3AB21847D87}" srcOrd="0" destOrd="4" presId="urn:microsoft.com/office/officeart/2005/8/layout/hProcess9"/>
    <dgm:cxn modelId="{74091EE9-C05B-4E7B-A7E9-4235E6F07308}" srcId="{500DF2B4-5C1B-4767-8F74-64EB8A14962A}" destId="{7B392F89-4664-4D21-8A35-F73D582AB0E6}" srcOrd="0" destOrd="0" parTransId="{7F28D5CC-06CF-4063-9D7C-3B55485944FB}" sibTransId="{D454C674-A79A-4EDB-B548-DEB26A83933B}"/>
    <dgm:cxn modelId="{55154DA5-E092-4EEC-AD6A-D55D0D66A3AD}" type="presOf" srcId="{336915A1-B60C-4280-BB14-242AE0E5F90B}" destId="{E95D6BBE-8C69-4701-B701-ED923E1B0330}" srcOrd="0" destOrd="0" presId="urn:microsoft.com/office/officeart/2005/8/layout/hProcess9"/>
    <dgm:cxn modelId="{62C02440-5A71-45E9-90E6-A1007B51196B}" srcId="{336915A1-B60C-4280-BB14-242AE0E5F90B}" destId="{77CF958E-ECA0-4D01-B2AF-48D03C6CC463}" srcOrd="2" destOrd="0" parTransId="{29A93AC4-D824-4CD0-8E2D-5B53AF76C22B}" sibTransId="{5EFC1281-4690-44E8-B193-194131C5278E}"/>
    <dgm:cxn modelId="{B3D1B06D-1BFD-4333-A428-E2EAA03300E2}" srcId="{500DF2B4-5C1B-4767-8F74-64EB8A14962A}" destId="{923C9E65-A829-438E-8D7E-0238B7A2B2D6}" srcOrd="4" destOrd="0" parTransId="{3E0BECD6-5881-4CEC-A13E-07DE59799EF4}" sibTransId="{773D57E2-53AA-495E-A768-183EDBB43990}"/>
    <dgm:cxn modelId="{6E725CA2-E86E-4F92-828A-8FD99CC29205}" type="presOf" srcId="{6CFEE283-08BF-424D-911E-EA09E31EDF1C}" destId="{EB23A1E4-DAAD-4DB1-90BD-A3AB21847D87}" srcOrd="0" destOrd="3" presId="urn:microsoft.com/office/officeart/2005/8/layout/hProcess9"/>
    <dgm:cxn modelId="{6E2F81CC-C85D-496B-AC55-45CE44FDFB26}" srcId="{336915A1-B60C-4280-BB14-242AE0E5F90B}" destId="{9174B88D-0C74-424C-BA7D-8DFF97D5382E}" srcOrd="1" destOrd="0" parTransId="{79B24473-5606-4569-AB80-4704AD6A90E7}" sibTransId="{27FE3E2C-3A16-4AA3-805A-FE842189367A}"/>
    <dgm:cxn modelId="{D99F1A13-9E90-45E1-A565-B2345BF172F6}" type="presOf" srcId="{B7ABEBA2-840F-429E-9C68-CF8B2F94D55A}" destId="{B4E1E37C-B02B-423D-BEE1-3D30644A6B4A}" srcOrd="0" destOrd="0" presId="urn:microsoft.com/office/officeart/2005/8/layout/hProcess9"/>
    <dgm:cxn modelId="{5FCFECAF-3B2B-4AD1-8369-8AE9D83E3907}" type="presOf" srcId="{9174B88D-0C74-424C-BA7D-8DFF97D5382E}" destId="{C604A8E3-8E45-4962-A802-869D19A261D7}" srcOrd="0" destOrd="0" presId="urn:microsoft.com/office/officeart/2005/8/layout/hProcess9"/>
    <dgm:cxn modelId="{7C44F320-3ADE-4710-8D95-12580E17D8A9}" srcId="{336915A1-B60C-4280-BB14-242AE0E5F90B}" destId="{500DF2B4-5C1B-4767-8F74-64EB8A14962A}" srcOrd="3" destOrd="0" parTransId="{BD14AE52-43B3-4789-AE33-1BEF63AA99F4}" sibTransId="{D3C6EAB0-A4B3-4B5D-852D-7DD85A8B709D}"/>
    <dgm:cxn modelId="{D7D6213B-93FC-462D-8DDD-D0A373E9312B}" type="presOf" srcId="{500DF2B4-5C1B-4767-8F74-64EB8A14962A}" destId="{EB23A1E4-DAAD-4DB1-90BD-A3AB21847D87}" srcOrd="0" destOrd="0" presId="urn:microsoft.com/office/officeart/2005/8/layout/hProcess9"/>
    <dgm:cxn modelId="{3AAD47CD-2886-42A7-BCA1-0832B8791874}" srcId="{500DF2B4-5C1B-4767-8F74-64EB8A14962A}" destId="{5C25105B-736D-4CD0-936E-FDD106C7022F}" srcOrd="3" destOrd="0" parTransId="{6733EEE3-E365-4EFF-AC65-CD1501994DD7}" sibTransId="{6C4BC348-F2CB-43A6-8F17-5687D69EBF99}"/>
    <dgm:cxn modelId="{70BCC611-738E-4F79-87BF-F0374159EB05}" srcId="{336915A1-B60C-4280-BB14-242AE0E5F90B}" destId="{B7ABEBA2-840F-429E-9C68-CF8B2F94D55A}" srcOrd="0" destOrd="0" parTransId="{EE1DE12E-033F-4BF7-9CB2-462098294EA3}" sibTransId="{2165CA3E-E1B6-4A85-8EB8-F23A1B32B673}"/>
    <dgm:cxn modelId="{3D3B0122-B5AB-45B2-AB55-A90889266EAE}" type="presOf" srcId="{A028F497-30CF-4C0B-AC38-C474C885601B}" destId="{EB23A1E4-DAAD-4DB1-90BD-A3AB21847D87}" srcOrd="0" destOrd="2" presId="urn:microsoft.com/office/officeart/2005/8/layout/hProcess9"/>
    <dgm:cxn modelId="{59FEE23D-F894-4D5F-90B4-45B1693DFAE8}" srcId="{500DF2B4-5C1B-4767-8F74-64EB8A14962A}" destId="{A028F497-30CF-4C0B-AC38-C474C885601B}" srcOrd="1" destOrd="0" parTransId="{21653B36-166B-4C73-9BE7-1817082A28B8}" sibTransId="{59C25710-3DC3-437A-9AD0-8193C652369D}"/>
    <dgm:cxn modelId="{D0BBF502-7966-4851-A807-EEF890AB51AD}" type="presParOf" srcId="{E95D6BBE-8C69-4701-B701-ED923E1B0330}" destId="{4C289C11-A21D-4CFA-BDCC-0251BD17D122}" srcOrd="0" destOrd="0" presId="urn:microsoft.com/office/officeart/2005/8/layout/hProcess9"/>
    <dgm:cxn modelId="{F778F9AF-FFAB-4077-9D68-437DA96391FA}" type="presParOf" srcId="{E95D6BBE-8C69-4701-B701-ED923E1B0330}" destId="{DA1CC40D-CABE-4366-AA61-B38CB6997ECB}" srcOrd="1" destOrd="0" presId="urn:microsoft.com/office/officeart/2005/8/layout/hProcess9"/>
    <dgm:cxn modelId="{18AC2DD7-7468-4C0C-B68B-D8B383540254}" type="presParOf" srcId="{DA1CC40D-CABE-4366-AA61-B38CB6997ECB}" destId="{B4E1E37C-B02B-423D-BEE1-3D30644A6B4A}" srcOrd="0" destOrd="0" presId="urn:microsoft.com/office/officeart/2005/8/layout/hProcess9"/>
    <dgm:cxn modelId="{40B55F80-EAD0-4864-A8E1-4125499D9D59}" type="presParOf" srcId="{DA1CC40D-CABE-4366-AA61-B38CB6997ECB}" destId="{505E2D21-E09E-4330-8891-DCCB71A6F3A7}" srcOrd="1" destOrd="0" presId="urn:microsoft.com/office/officeart/2005/8/layout/hProcess9"/>
    <dgm:cxn modelId="{6B0CA83C-5FB6-437B-92F9-E0D710940AE3}" type="presParOf" srcId="{DA1CC40D-CABE-4366-AA61-B38CB6997ECB}" destId="{C604A8E3-8E45-4962-A802-869D19A261D7}" srcOrd="2" destOrd="0" presId="urn:microsoft.com/office/officeart/2005/8/layout/hProcess9"/>
    <dgm:cxn modelId="{68C4B02A-1430-41B5-AB30-4EA52A055FA2}" type="presParOf" srcId="{DA1CC40D-CABE-4366-AA61-B38CB6997ECB}" destId="{E094562F-950E-4923-81A2-2D49E31B5F8F}" srcOrd="3" destOrd="0" presId="urn:microsoft.com/office/officeart/2005/8/layout/hProcess9"/>
    <dgm:cxn modelId="{7B8ECFD2-4633-4F8E-92E2-48F57E9F4B35}" type="presParOf" srcId="{DA1CC40D-CABE-4366-AA61-B38CB6997ECB}" destId="{D2AA76C2-BBBF-4164-9D46-5A858C31498D}" srcOrd="4" destOrd="0" presId="urn:microsoft.com/office/officeart/2005/8/layout/hProcess9"/>
    <dgm:cxn modelId="{CFE6FE55-7813-4F9C-A2EE-AB3926066694}" type="presParOf" srcId="{DA1CC40D-CABE-4366-AA61-B38CB6997ECB}" destId="{49A902FD-9FFF-40BF-A8DF-B931C3ECC6EB}" srcOrd="5" destOrd="0" presId="urn:microsoft.com/office/officeart/2005/8/layout/hProcess9"/>
    <dgm:cxn modelId="{87E829E4-194D-41A9-A982-025783F7B86F}" type="presParOf" srcId="{DA1CC40D-CABE-4366-AA61-B38CB6997ECB}" destId="{EB23A1E4-DAAD-4DB1-90BD-A3AB21847D8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6915A1-B60C-4280-BB14-242AE0E5F90B}" type="doc">
      <dgm:prSet loTypeId="urn:microsoft.com/office/officeart/2005/8/layout/hProcess9" loCatId="process" qsTypeId="urn:microsoft.com/office/officeart/2005/8/quickstyle/simple1" qsCatId="simple" csTypeId="urn:microsoft.com/office/officeart/2005/8/colors/colorful4" csCatId="colorful" phldr="1"/>
      <dgm:spPr/>
    </dgm:pt>
    <dgm:pt modelId="{B7ABEBA2-840F-429E-9C68-CF8B2F94D55A}">
      <dgm:prSet phldrT="[Text]" custT="1"/>
      <dgm:spPr>
        <a:solidFill>
          <a:schemeClr val="accent4">
            <a:lumMod val="75000"/>
          </a:schemeClr>
        </a:solidFill>
      </dgm:spPr>
      <dgm:t>
        <a:bodyPr/>
        <a:lstStyle/>
        <a:p>
          <a:r>
            <a:rPr lang="en-US" sz="1600" dirty="0" smtClean="0"/>
            <a:t>All Predictors Added to Model</a:t>
          </a:r>
          <a:endParaRPr lang="en-US" sz="1600" dirty="0"/>
        </a:p>
      </dgm:t>
    </dgm:pt>
    <dgm:pt modelId="{EE1DE12E-033F-4BF7-9CB2-462098294EA3}" type="parTrans" cxnId="{70BCC611-738E-4F79-87BF-F0374159EB05}">
      <dgm:prSet/>
      <dgm:spPr/>
      <dgm:t>
        <a:bodyPr/>
        <a:lstStyle/>
        <a:p>
          <a:endParaRPr lang="en-US"/>
        </a:p>
      </dgm:t>
    </dgm:pt>
    <dgm:pt modelId="{2165CA3E-E1B6-4A85-8EB8-F23A1B32B673}" type="sibTrans" cxnId="{70BCC611-738E-4F79-87BF-F0374159EB05}">
      <dgm:prSet/>
      <dgm:spPr/>
      <dgm:t>
        <a:bodyPr/>
        <a:lstStyle/>
        <a:p>
          <a:endParaRPr lang="en-US"/>
        </a:p>
      </dgm:t>
    </dgm:pt>
    <dgm:pt modelId="{9E8464DB-3226-4ECB-96BB-04F87CC84D4F}">
      <dgm:prSet phldrT="[Text]" custT="1"/>
      <dgm:spPr>
        <a:solidFill>
          <a:schemeClr val="accent4">
            <a:lumMod val="75000"/>
          </a:schemeClr>
        </a:solidFill>
      </dgm:spPr>
      <dgm:t>
        <a:bodyPr/>
        <a:lstStyle/>
        <a:p>
          <a:r>
            <a:rPr lang="en-US" sz="1600" dirty="0" smtClean="0"/>
            <a:t>Predictors Each Removed One at a Time Until Model Fit Decreases</a:t>
          </a:r>
          <a:endParaRPr lang="en-US" sz="1600" dirty="0"/>
        </a:p>
      </dgm:t>
    </dgm:pt>
    <dgm:pt modelId="{78CD1CD1-CF3D-48BD-A44F-D7EE0084AAEA}" type="parTrans" cxnId="{13F1EDA5-9D55-482C-998C-866E4911E1F6}">
      <dgm:prSet/>
      <dgm:spPr/>
      <dgm:t>
        <a:bodyPr/>
        <a:lstStyle/>
        <a:p>
          <a:endParaRPr lang="en-US"/>
        </a:p>
      </dgm:t>
    </dgm:pt>
    <dgm:pt modelId="{F3F97027-6C66-40B3-A44E-A0C563F23254}" type="sibTrans" cxnId="{13F1EDA5-9D55-482C-998C-866E4911E1F6}">
      <dgm:prSet/>
      <dgm:spPr/>
      <dgm:t>
        <a:bodyPr/>
        <a:lstStyle/>
        <a:p>
          <a:endParaRPr lang="en-US"/>
        </a:p>
      </dgm:t>
    </dgm:pt>
    <dgm:pt modelId="{500DF2B4-5C1B-4767-8F74-64EB8A14962A}">
      <dgm:prSet phldrT="[Text]" custT="1"/>
      <dgm:spPr/>
      <dgm:t>
        <a:bodyPr/>
        <a:lstStyle/>
        <a:p>
          <a:r>
            <a:rPr lang="en-US" sz="1600" b="1" dirty="0" smtClean="0">
              <a:solidFill>
                <a:schemeClr val="tx1"/>
              </a:solidFill>
            </a:rPr>
            <a:t>One Final Model Produced</a:t>
          </a:r>
          <a:r>
            <a:rPr lang="en-US" sz="1600" dirty="0" smtClean="0">
              <a:solidFill>
                <a:schemeClr val="tx1"/>
              </a:solidFill>
            </a:rPr>
            <a:t>: </a:t>
          </a:r>
          <a:endParaRPr lang="en-US" sz="1600" dirty="0">
            <a:solidFill>
              <a:schemeClr val="tx1"/>
            </a:solidFill>
          </a:endParaRPr>
        </a:p>
      </dgm:t>
    </dgm:pt>
    <dgm:pt modelId="{BD14AE52-43B3-4789-AE33-1BEF63AA99F4}" type="parTrans" cxnId="{7C44F320-3ADE-4710-8D95-12580E17D8A9}">
      <dgm:prSet/>
      <dgm:spPr/>
      <dgm:t>
        <a:bodyPr/>
        <a:lstStyle/>
        <a:p>
          <a:endParaRPr lang="en-US"/>
        </a:p>
      </dgm:t>
    </dgm:pt>
    <dgm:pt modelId="{D3C6EAB0-A4B3-4B5D-852D-7DD85A8B709D}" type="sibTrans" cxnId="{7C44F320-3ADE-4710-8D95-12580E17D8A9}">
      <dgm:prSet/>
      <dgm:spPr/>
      <dgm:t>
        <a:bodyPr/>
        <a:lstStyle/>
        <a:p>
          <a:endParaRPr lang="en-US"/>
        </a:p>
      </dgm:t>
    </dgm:pt>
    <dgm:pt modelId="{B68C688D-A4D6-43C3-A0B8-1A7D88744FD3}">
      <dgm:prSet phldrT="[Text]" custT="1"/>
      <dgm:spPr/>
      <dgm:t>
        <a:bodyPr/>
        <a:lstStyle/>
        <a:p>
          <a:r>
            <a:rPr lang="en-US" sz="1600" dirty="0" smtClean="0"/>
            <a:t>Best Predictor</a:t>
          </a:r>
          <a:endParaRPr lang="en-US" sz="1600" dirty="0"/>
        </a:p>
      </dgm:t>
    </dgm:pt>
    <dgm:pt modelId="{F4A44D22-F1F2-4036-953C-62C9307F91C0}" type="parTrans" cxnId="{7AAD87DB-1DC0-4233-8A76-07F4676E8FA8}">
      <dgm:prSet/>
      <dgm:spPr/>
      <dgm:t>
        <a:bodyPr/>
        <a:lstStyle/>
        <a:p>
          <a:endParaRPr lang="en-US"/>
        </a:p>
      </dgm:t>
    </dgm:pt>
    <dgm:pt modelId="{D6F8BDFB-6560-47EE-915B-3EB07A070DD5}" type="sibTrans" cxnId="{7AAD87DB-1DC0-4233-8A76-07F4676E8FA8}">
      <dgm:prSet/>
      <dgm:spPr/>
      <dgm:t>
        <a:bodyPr/>
        <a:lstStyle/>
        <a:p>
          <a:endParaRPr lang="en-US"/>
        </a:p>
      </dgm:t>
    </dgm:pt>
    <dgm:pt modelId="{EB80D0BA-95A8-4D31-AD4C-16F1E49F8F13}">
      <dgm:prSet phldrT="[Text]" custT="1"/>
      <dgm:spPr/>
      <dgm:t>
        <a:bodyPr/>
        <a:lstStyle/>
        <a:p>
          <a:r>
            <a:rPr lang="en-US" sz="1600" dirty="0" smtClean="0"/>
            <a:t>Second Best Predictor</a:t>
          </a:r>
          <a:endParaRPr lang="en-US" sz="1600" dirty="0"/>
        </a:p>
      </dgm:t>
    </dgm:pt>
    <dgm:pt modelId="{3879A66E-3E64-4F8B-BC6B-BA16ACB28130}" type="parTrans" cxnId="{BF13334F-F706-414D-87AA-79667CC631C5}">
      <dgm:prSet/>
      <dgm:spPr/>
    </dgm:pt>
    <dgm:pt modelId="{65E50B27-CA4A-4B41-93C0-7F57FB155565}" type="sibTrans" cxnId="{BF13334F-F706-414D-87AA-79667CC631C5}">
      <dgm:prSet/>
      <dgm:spPr/>
    </dgm:pt>
    <dgm:pt modelId="{5157B3B0-E35C-4BE0-9F68-AECCA275F846}">
      <dgm:prSet phldrT="[Text]" custT="1"/>
      <dgm:spPr/>
      <dgm:t>
        <a:bodyPr/>
        <a:lstStyle/>
        <a:p>
          <a:r>
            <a:rPr lang="en-US" sz="1600" dirty="0" smtClean="0"/>
            <a:t>Third Best Predictor</a:t>
          </a:r>
          <a:endParaRPr lang="en-US" sz="1600" dirty="0"/>
        </a:p>
      </dgm:t>
    </dgm:pt>
    <dgm:pt modelId="{C1713DE4-8F9C-4410-A658-EB7836081780}" type="parTrans" cxnId="{8EEEF610-D192-4E34-BE9D-84E34AC713F2}">
      <dgm:prSet/>
      <dgm:spPr/>
    </dgm:pt>
    <dgm:pt modelId="{D7AA217B-6AAA-4B69-8A71-DFD17E711E5E}" type="sibTrans" cxnId="{8EEEF610-D192-4E34-BE9D-84E34AC713F2}">
      <dgm:prSet/>
      <dgm:spPr/>
    </dgm:pt>
    <dgm:pt modelId="{E95D6BBE-8C69-4701-B701-ED923E1B0330}" type="pres">
      <dgm:prSet presAssocID="{336915A1-B60C-4280-BB14-242AE0E5F90B}" presName="CompostProcess" presStyleCnt="0">
        <dgm:presLayoutVars>
          <dgm:dir/>
          <dgm:resizeHandles val="exact"/>
        </dgm:presLayoutVars>
      </dgm:prSet>
      <dgm:spPr/>
    </dgm:pt>
    <dgm:pt modelId="{4C289C11-A21D-4CFA-BDCC-0251BD17D122}" type="pres">
      <dgm:prSet presAssocID="{336915A1-B60C-4280-BB14-242AE0E5F90B}" presName="arrow" presStyleLbl="bgShp" presStyleIdx="0" presStyleCnt="1" custAng="0"/>
      <dgm:spPr/>
    </dgm:pt>
    <dgm:pt modelId="{DA1CC40D-CABE-4366-AA61-B38CB6997ECB}" type="pres">
      <dgm:prSet presAssocID="{336915A1-B60C-4280-BB14-242AE0E5F90B}" presName="linearProcess" presStyleCnt="0"/>
      <dgm:spPr/>
    </dgm:pt>
    <dgm:pt modelId="{B4E1E37C-B02B-423D-BEE1-3D30644A6B4A}" type="pres">
      <dgm:prSet presAssocID="{B7ABEBA2-840F-429E-9C68-CF8B2F94D55A}" presName="textNode" presStyleLbl="node1" presStyleIdx="0" presStyleCnt="3" custLinFactNeighborX="18519" custLinFactNeighborY="-2076">
        <dgm:presLayoutVars>
          <dgm:bulletEnabled val="1"/>
        </dgm:presLayoutVars>
      </dgm:prSet>
      <dgm:spPr/>
      <dgm:t>
        <a:bodyPr/>
        <a:lstStyle/>
        <a:p>
          <a:endParaRPr lang="en-US"/>
        </a:p>
      </dgm:t>
    </dgm:pt>
    <dgm:pt modelId="{505E2D21-E09E-4330-8891-DCCB71A6F3A7}" type="pres">
      <dgm:prSet presAssocID="{2165CA3E-E1B6-4A85-8EB8-F23A1B32B673}" presName="sibTrans" presStyleCnt="0"/>
      <dgm:spPr/>
    </dgm:pt>
    <dgm:pt modelId="{D1BDED8F-E01F-44E7-A964-6922835757FC}" type="pres">
      <dgm:prSet presAssocID="{9E8464DB-3226-4ECB-96BB-04F87CC84D4F}" presName="textNode" presStyleLbl="node1" presStyleIdx="1" presStyleCnt="3" custLinFactNeighborX="3704" custLinFactNeighborY="-2076">
        <dgm:presLayoutVars>
          <dgm:bulletEnabled val="1"/>
        </dgm:presLayoutVars>
      </dgm:prSet>
      <dgm:spPr/>
      <dgm:t>
        <a:bodyPr/>
        <a:lstStyle/>
        <a:p>
          <a:endParaRPr lang="en-US"/>
        </a:p>
      </dgm:t>
    </dgm:pt>
    <dgm:pt modelId="{E5FFD03B-029A-41F4-BC8D-1898EA80F939}" type="pres">
      <dgm:prSet presAssocID="{F3F97027-6C66-40B3-A44E-A0C563F23254}" presName="sibTrans" presStyleCnt="0"/>
      <dgm:spPr/>
    </dgm:pt>
    <dgm:pt modelId="{EB23A1E4-DAAD-4DB1-90BD-A3AB21847D87}" type="pres">
      <dgm:prSet presAssocID="{500DF2B4-5C1B-4767-8F74-64EB8A14962A}" presName="textNode" presStyleLbl="node1" presStyleIdx="2" presStyleCnt="3" custLinFactNeighborX="-29630" custLinFactNeighborY="-2076">
        <dgm:presLayoutVars>
          <dgm:bulletEnabled val="1"/>
        </dgm:presLayoutVars>
      </dgm:prSet>
      <dgm:spPr/>
      <dgm:t>
        <a:bodyPr/>
        <a:lstStyle/>
        <a:p>
          <a:endParaRPr lang="en-US"/>
        </a:p>
      </dgm:t>
    </dgm:pt>
  </dgm:ptLst>
  <dgm:cxnLst>
    <dgm:cxn modelId="{9511BA7A-FFFA-4A16-9AC1-40753CA3BDB1}" type="presOf" srcId="{EB80D0BA-95A8-4D31-AD4C-16F1E49F8F13}" destId="{EB23A1E4-DAAD-4DB1-90BD-A3AB21847D87}" srcOrd="0" destOrd="2" presId="urn:microsoft.com/office/officeart/2005/8/layout/hProcess9"/>
    <dgm:cxn modelId="{7AAD87DB-1DC0-4233-8A76-07F4676E8FA8}" srcId="{500DF2B4-5C1B-4767-8F74-64EB8A14962A}" destId="{B68C688D-A4D6-43C3-A0B8-1A7D88744FD3}" srcOrd="0" destOrd="0" parTransId="{F4A44D22-F1F2-4036-953C-62C9307F91C0}" sibTransId="{D6F8BDFB-6560-47EE-915B-3EB07A070DD5}"/>
    <dgm:cxn modelId="{89177D69-1903-4052-98D8-671EF3109431}" type="presOf" srcId="{9E8464DB-3226-4ECB-96BB-04F87CC84D4F}" destId="{D1BDED8F-E01F-44E7-A964-6922835757FC}" srcOrd="0" destOrd="0" presId="urn:microsoft.com/office/officeart/2005/8/layout/hProcess9"/>
    <dgm:cxn modelId="{07AC4C39-C230-4B2A-A16D-534695AB9B5E}" type="presOf" srcId="{336915A1-B60C-4280-BB14-242AE0E5F90B}" destId="{E95D6BBE-8C69-4701-B701-ED923E1B0330}" srcOrd="0" destOrd="0" presId="urn:microsoft.com/office/officeart/2005/8/layout/hProcess9"/>
    <dgm:cxn modelId="{CF22C85D-853A-4D5F-9DDA-F3172EEFD293}" type="presOf" srcId="{500DF2B4-5C1B-4767-8F74-64EB8A14962A}" destId="{EB23A1E4-DAAD-4DB1-90BD-A3AB21847D87}" srcOrd="0" destOrd="0" presId="urn:microsoft.com/office/officeart/2005/8/layout/hProcess9"/>
    <dgm:cxn modelId="{8EEEF610-D192-4E34-BE9D-84E34AC713F2}" srcId="{500DF2B4-5C1B-4767-8F74-64EB8A14962A}" destId="{5157B3B0-E35C-4BE0-9F68-AECCA275F846}" srcOrd="2" destOrd="0" parTransId="{C1713DE4-8F9C-4410-A658-EB7836081780}" sibTransId="{D7AA217B-6AAA-4B69-8A71-DFD17E711E5E}"/>
    <dgm:cxn modelId="{400AA563-3BD8-4B47-9AC8-4976EB72FDED}" type="presOf" srcId="{B7ABEBA2-840F-429E-9C68-CF8B2F94D55A}" destId="{B4E1E37C-B02B-423D-BEE1-3D30644A6B4A}" srcOrd="0" destOrd="0" presId="urn:microsoft.com/office/officeart/2005/8/layout/hProcess9"/>
    <dgm:cxn modelId="{BF13334F-F706-414D-87AA-79667CC631C5}" srcId="{500DF2B4-5C1B-4767-8F74-64EB8A14962A}" destId="{EB80D0BA-95A8-4D31-AD4C-16F1E49F8F13}" srcOrd="1" destOrd="0" parTransId="{3879A66E-3E64-4F8B-BC6B-BA16ACB28130}" sibTransId="{65E50B27-CA4A-4B41-93C0-7F57FB155565}"/>
    <dgm:cxn modelId="{13F1EDA5-9D55-482C-998C-866E4911E1F6}" srcId="{336915A1-B60C-4280-BB14-242AE0E5F90B}" destId="{9E8464DB-3226-4ECB-96BB-04F87CC84D4F}" srcOrd="1" destOrd="0" parTransId="{78CD1CD1-CF3D-48BD-A44F-D7EE0084AAEA}" sibTransId="{F3F97027-6C66-40B3-A44E-A0C563F23254}"/>
    <dgm:cxn modelId="{7C44F320-3ADE-4710-8D95-12580E17D8A9}" srcId="{336915A1-B60C-4280-BB14-242AE0E5F90B}" destId="{500DF2B4-5C1B-4767-8F74-64EB8A14962A}" srcOrd="2" destOrd="0" parTransId="{BD14AE52-43B3-4789-AE33-1BEF63AA99F4}" sibTransId="{D3C6EAB0-A4B3-4B5D-852D-7DD85A8B709D}"/>
    <dgm:cxn modelId="{E18AD5F3-E24B-4008-965A-810AC58F874C}" type="presOf" srcId="{B68C688D-A4D6-43C3-A0B8-1A7D88744FD3}" destId="{EB23A1E4-DAAD-4DB1-90BD-A3AB21847D87}" srcOrd="0" destOrd="1" presId="urn:microsoft.com/office/officeart/2005/8/layout/hProcess9"/>
    <dgm:cxn modelId="{70BCC611-738E-4F79-87BF-F0374159EB05}" srcId="{336915A1-B60C-4280-BB14-242AE0E5F90B}" destId="{B7ABEBA2-840F-429E-9C68-CF8B2F94D55A}" srcOrd="0" destOrd="0" parTransId="{EE1DE12E-033F-4BF7-9CB2-462098294EA3}" sibTransId="{2165CA3E-E1B6-4A85-8EB8-F23A1B32B673}"/>
    <dgm:cxn modelId="{40764BE4-A925-4ED8-9D85-409856D45EBF}" type="presOf" srcId="{5157B3B0-E35C-4BE0-9F68-AECCA275F846}" destId="{EB23A1E4-DAAD-4DB1-90BD-A3AB21847D87}" srcOrd="0" destOrd="3" presId="urn:microsoft.com/office/officeart/2005/8/layout/hProcess9"/>
    <dgm:cxn modelId="{32F3999E-F2D0-4506-AA88-6DE855B769CB}" type="presParOf" srcId="{E95D6BBE-8C69-4701-B701-ED923E1B0330}" destId="{4C289C11-A21D-4CFA-BDCC-0251BD17D122}" srcOrd="0" destOrd="0" presId="urn:microsoft.com/office/officeart/2005/8/layout/hProcess9"/>
    <dgm:cxn modelId="{42D4E6DD-B821-473F-94A0-AF754BF3AB11}" type="presParOf" srcId="{E95D6BBE-8C69-4701-B701-ED923E1B0330}" destId="{DA1CC40D-CABE-4366-AA61-B38CB6997ECB}" srcOrd="1" destOrd="0" presId="urn:microsoft.com/office/officeart/2005/8/layout/hProcess9"/>
    <dgm:cxn modelId="{C8CC774C-7894-46FB-B047-4449E91B1E48}" type="presParOf" srcId="{DA1CC40D-CABE-4366-AA61-B38CB6997ECB}" destId="{B4E1E37C-B02B-423D-BEE1-3D30644A6B4A}" srcOrd="0" destOrd="0" presId="urn:microsoft.com/office/officeart/2005/8/layout/hProcess9"/>
    <dgm:cxn modelId="{ED282A1C-215A-4243-95E2-AD44293DC799}" type="presParOf" srcId="{DA1CC40D-CABE-4366-AA61-B38CB6997ECB}" destId="{505E2D21-E09E-4330-8891-DCCB71A6F3A7}" srcOrd="1" destOrd="0" presId="urn:microsoft.com/office/officeart/2005/8/layout/hProcess9"/>
    <dgm:cxn modelId="{9EFCBCC0-6FC8-425E-A67B-137A51CD4B27}" type="presParOf" srcId="{DA1CC40D-CABE-4366-AA61-B38CB6997ECB}" destId="{D1BDED8F-E01F-44E7-A964-6922835757FC}" srcOrd="2" destOrd="0" presId="urn:microsoft.com/office/officeart/2005/8/layout/hProcess9"/>
    <dgm:cxn modelId="{D5C569DC-E52F-4FAA-A577-0676A1FB4FAB}" type="presParOf" srcId="{DA1CC40D-CABE-4366-AA61-B38CB6997ECB}" destId="{E5FFD03B-029A-41F4-BC8D-1898EA80F939}" srcOrd="3" destOrd="0" presId="urn:microsoft.com/office/officeart/2005/8/layout/hProcess9"/>
    <dgm:cxn modelId="{C5EC7688-F99F-4C69-A003-36EAEF96AAB0}" type="presParOf" srcId="{DA1CC40D-CABE-4366-AA61-B38CB6997ECB}" destId="{EB23A1E4-DAAD-4DB1-90BD-A3AB21847D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915A1-B60C-4280-BB14-242AE0E5F90B}" type="doc">
      <dgm:prSet loTypeId="urn:microsoft.com/office/officeart/2005/8/layout/hProcess9" loCatId="process" qsTypeId="urn:microsoft.com/office/officeart/2005/8/quickstyle/simple1" qsCatId="simple" csTypeId="urn:microsoft.com/office/officeart/2005/8/colors/colorful4" csCatId="colorful" phldr="1"/>
      <dgm:spPr/>
    </dgm:pt>
    <dgm:pt modelId="{500DF2B4-5C1B-4767-8F74-64EB8A14962A}">
      <dgm:prSet phldrT="[Text]" custT="1"/>
      <dgm:spPr/>
      <dgm:t>
        <a:bodyPr/>
        <a:lstStyle/>
        <a:p>
          <a:r>
            <a:rPr lang="en-US" sz="1200" b="1" dirty="0" smtClean="0">
              <a:solidFill>
                <a:schemeClr val="tx1"/>
              </a:solidFill>
            </a:rPr>
            <a:t>One Model Produced</a:t>
          </a:r>
          <a:r>
            <a:rPr lang="en-US" sz="1200" dirty="0" smtClean="0"/>
            <a:t>:</a:t>
          </a:r>
          <a:endParaRPr lang="en-US" sz="1200" dirty="0"/>
        </a:p>
      </dgm:t>
    </dgm:pt>
    <dgm:pt modelId="{BD14AE52-43B3-4789-AE33-1BEF63AA99F4}" type="parTrans" cxnId="{7C44F320-3ADE-4710-8D95-12580E17D8A9}">
      <dgm:prSet/>
      <dgm:spPr/>
      <dgm:t>
        <a:bodyPr/>
        <a:lstStyle/>
        <a:p>
          <a:endParaRPr lang="en-US"/>
        </a:p>
      </dgm:t>
    </dgm:pt>
    <dgm:pt modelId="{D3C6EAB0-A4B3-4B5D-852D-7DD85A8B709D}" type="sibTrans" cxnId="{7C44F320-3ADE-4710-8D95-12580E17D8A9}">
      <dgm:prSet/>
      <dgm:spPr/>
      <dgm:t>
        <a:bodyPr/>
        <a:lstStyle/>
        <a:p>
          <a:endParaRPr lang="en-US"/>
        </a:p>
      </dgm:t>
    </dgm:pt>
    <dgm:pt modelId="{2CBE6819-AAFD-4FFD-9462-C26744FF110D}">
      <dgm:prSet phldrT="[Text]" custT="1"/>
      <dgm:spPr>
        <a:solidFill>
          <a:schemeClr val="accent4">
            <a:lumMod val="75000"/>
          </a:schemeClr>
        </a:solidFill>
      </dgm:spPr>
      <dgm:t>
        <a:bodyPr/>
        <a:lstStyle/>
        <a:p>
          <a:r>
            <a:rPr lang="en-US" sz="1200" dirty="0" smtClean="0"/>
            <a:t>Constant Only; No Predictors</a:t>
          </a:r>
          <a:endParaRPr lang="en-US" sz="1200" baseline="0" dirty="0"/>
        </a:p>
      </dgm:t>
    </dgm:pt>
    <dgm:pt modelId="{6FA64CDB-D1B7-4146-8BA7-CD52697FA3DF}" type="parTrans" cxnId="{1881FA75-297D-4C98-85BD-0C51D3DAB8CB}">
      <dgm:prSet/>
      <dgm:spPr/>
      <dgm:t>
        <a:bodyPr/>
        <a:lstStyle/>
        <a:p>
          <a:endParaRPr lang="en-US"/>
        </a:p>
      </dgm:t>
    </dgm:pt>
    <dgm:pt modelId="{C7740448-C75B-4F01-9E6E-C17F4614A0B8}" type="sibTrans" cxnId="{1881FA75-297D-4C98-85BD-0C51D3DAB8CB}">
      <dgm:prSet/>
      <dgm:spPr/>
      <dgm:t>
        <a:bodyPr/>
        <a:lstStyle/>
        <a:p>
          <a:endParaRPr lang="en-US"/>
        </a:p>
      </dgm:t>
    </dgm:pt>
    <dgm:pt modelId="{9174B88D-0C74-424C-BA7D-8DFF97D5382E}">
      <dgm:prSet phldrT="[Text]" custT="1"/>
      <dgm:spPr>
        <a:solidFill>
          <a:schemeClr val="accent4">
            <a:lumMod val="75000"/>
          </a:schemeClr>
        </a:solidFill>
      </dgm:spPr>
      <dgm:t>
        <a:bodyPr/>
        <a:lstStyle/>
        <a:p>
          <a:r>
            <a:rPr lang="en-US" sz="1200" dirty="0" smtClean="0"/>
            <a:t>Best Predictor Added (by correlation)</a:t>
          </a:r>
          <a:endParaRPr lang="en-US" sz="1200" dirty="0"/>
        </a:p>
      </dgm:t>
    </dgm:pt>
    <dgm:pt modelId="{79B24473-5606-4569-AB80-4704AD6A90E7}" type="parTrans" cxnId="{6E2F81CC-C85D-496B-AC55-45CE44FDFB26}">
      <dgm:prSet/>
      <dgm:spPr/>
      <dgm:t>
        <a:bodyPr/>
        <a:lstStyle/>
        <a:p>
          <a:endParaRPr lang="en-US"/>
        </a:p>
      </dgm:t>
    </dgm:pt>
    <dgm:pt modelId="{27FE3E2C-3A16-4AA3-805A-FE842189367A}" type="sibTrans" cxnId="{6E2F81CC-C85D-496B-AC55-45CE44FDFB26}">
      <dgm:prSet/>
      <dgm:spPr/>
      <dgm:t>
        <a:bodyPr/>
        <a:lstStyle/>
        <a:p>
          <a:endParaRPr lang="en-US"/>
        </a:p>
      </dgm:t>
    </dgm:pt>
    <dgm:pt modelId="{EA14D4F8-40E8-43E9-A291-F6EEE7F74D5A}">
      <dgm:prSet phldrT="[Text]" custT="1"/>
      <dgm:spPr/>
      <dgm:t>
        <a:bodyPr/>
        <a:lstStyle/>
        <a:p>
          <a:r>
            <a:rPr lang="en-US" sz="1200" dirty="0" smtClean="0"/>
            <a:t>Second Best Predictor</a:t>
          </a:r>
          <a:endParaRPr lang="en-US" sz="1200" dirty="0"/>
        </a:p>
      </dgm:t>
    </dgm:pt>
    <dgm:pt modelId="{796FCBF8-A90D-452C-8D4B-4815FC39E0C1}" type="parTrans" cxnId="{F2C40C73-EF6C-4DA0-AFB3-38D2FD168154}">
      <dgm:prSet/>
      <dgm:spPr/>
      <dgm:t>
        <a:bodyPr/>
        <a:lstStyle/>
        <a:p>
          <a:endParaRPr lang="en-US"/>
        </a:p>
      </dgm:t>
    </dgm:pt>
    <dgm:pt modelId="{515C5059-304D-4FC5-9280-96AC055BCEE8}" type="sibTrans" cxnId="{F2C40C73-EF6C-4DA0-AFB3-38D2FD168154}">
      <dgm:prSet/>
      <dgm:spPr/>
      <dgm:t>
        <a:bodyPr/>
        <a:lstStyle/>
        <a:p>
          <a:endParaRPr lang="en-US"/>
        </a:p>
      </dgm:t>
    </dgm:pt>
    <dgm:pt modelId="{9239A2F5-62D7-4C28-8617-E3F8BEB98AF9}">
      <dgm:prSet phldrT="[Text]" custT="1"/>
      <dgm:spPr/>
      <dgm:t>
        <a:bodyPr/>
        <a:lstStyle/>
        <a:p>
          <a:r>
            <a:rPr lang="en-US" sz="1200" dirty="0" smtClean="0"/>
            <a:t>Third Best Predictor</a:t>
          </a:r>
          <a:endParaRPr lang="en-US" sz="1200" dirty="0"/>
        </a:p>
      </dgm:t>
    </dgm:pt>
    <dgm:pt modelId="{C0E8E131-18EA-4F3A-B09D-ADBCA941883C}" type="parTrans" cxnId="{40414B4D-06E6-4CB5-BC9A-0153FF9D0AAC}">
      <dgm:prSet/>
      <dgm:spPr/>
      <dgm:t>
        <a:bodyPr/>
        <a:lstStyle/>
        <a:p>
          <a:endParaRPr lang="en-US"/>
        </a:p>
      </dgm:t>
    </dgm:pt>
    <dgm:pt modelId="{797F09CD-D5C7-44C7-8901-FA953CBC000A}" type="sibTrans" cxnId="{40414B4D-06E6-4CB5-BC9A-0153FF9D0AAC}">
      <dgm:prSet/>
      <dgm:spPr/>
      <dgm:t>
        <a:bodyPr/>
        <a:lstStyle/>
        <a:p>
          <a:endParaRPr lang="en-US"/>
        </a:p>
      </dgm:t>
    </dgm:pt>
    <dgm:pt modelId="{2EBC51FE-8F04-4611-84D7-30883EC1BA7C}">
      <dgm:prSet phldrT="[Text]" custT="1"/>
      <dgm:spPr>
        <a:solidFill>
          <a:schemeClr val="accent4">
            <a:lumMod val="75000"/>
          </a:schemeClr>
        </a:solidFill>
      </dgm:spPr>
      <dgm:t>
        <a:bodyPr/>
        <a:lstStyle/>
        <a:p>
          <a:r>
            <a:rPr lang="en-US" sz="1200" dirty="0" smtClean="0"/>
            <a:t>Additional Predictors Added, then a Removal Test for the Least Useful Predictor; Continues Until Model No Longer Improves</a:t>
          </a:r>
          <a:endParaRPr lang="en-US" sz="1200" dirty="0"/>
        </a:p>
      </dgm:t>
    </dgm:pt>
    <dgm:pt modelId="{21986ED6-92FA-4288-8C1D-E3E11193B860}" type="parTrans" cxnId="{F5E598EF-3712-461A-BB17-A3DB99D99A91}">
      <dgm:prSet/>
      <dgm:spPr/>
      <dgm:t>
        <a:bodyPr/>
        <a:lstStyle/>
        <a:p>
          <a:endParaRPr lang="en-US"/>
        </a:p>
      </dgm:t>
    </dgm:pt>
    <dgm:pt modelId="{A53AEBA3-6E9F-4C84-B727-8A35B7BCB4AA}" type="sibTrans" cxnId="{F5E598EF-3712-461A-BB17-A3DB99D99A91}">
      <dgm:prSet/>
      <dgm:spPr/>
      <dgm:t>
        <a:bodyPr/>
        <a:lstStyle/>
        <a:p>
          <a:endParaRPr lang="en-US"/>
        </a:p>
      </dgm:t>
    </dgm:pt>
    <dgm:pt modelId="{CCD9FF1A-C849-454C-AC4E-582A85D2CD5E}">
      <dgm:prSet phldrT="[Text]" custT="1"/>
      <dgm:spPr/>
      <dgm:t>
        <a:bodyPr/>
        <a:lstStyle/>
        <a:p>
          <a:r>
            <a:rPr lang="en-US" sz="1200" dirty="0" smtClean="0"/>
            <a:t>Best Predictor</a:t>
          </a:r>
          <a:endParaRPr lang="en-US" sz="1200" dirty="0"/>
        </a:p>
      </dgm:t>
    </dgm:pt>
    <dgm:pt modelId="{5005999F-7F0B-4CF5-9161-73134DDB17AC}" type="parTrans" cxnId="{9BCC905A-C108-4F01-A6CE-A1498690FB97}">
      <dgm:prSet/>
      <dgm:spPr/>
      <dgm:t>
        <a:bodyPr/>
        <a:lstStyle/>
        <a:p>
          <a:endParaRPr lang="en-US"/>
        </a:p>
      </dgm:t>
    </dgm:pt>
    <dgm:pt modelId="{09B5CDC1-2A69-4635-83D5-2FA413014628}" type="sibTrans" cxnId="{9BCC905A-C108-4F01-A6CE-A1498690FB97}">
      <dgm:prSet/>
      <dgm:spPr/>
      <dgm:t>
        <a:bodyPr/>
        <a:lstStyle/>
        <a:p>
          <a:endParaRPr lang="en-US"/>
        </a:p>
      </dgm:t>
    </dgm:pt>
    <dgm:pt modelId="{E95D6BBE-8C69-4701-B701-ED923E1B0330}" type="pres">
      <dgm:prSet presAssocID="{336915A1-B60C-4280-BB14-242AE0E5F90B}" presName="CompostProcess" presStyleCnt="0">
        <dgm:presLayoutVars>
          <dgm:dir/>
          <dgm:resizeHandles val="exact"/>
        </dgm:presLayoutVars>
      </dgm:prSet>
      <dgm:spPr/>
    </dgm:pt>
    <dgm:pt modelId="{4C289C11-A21D-4CFA-BDCC-0251BD17D122}" type="pres">
      <dgm:prSet presAssocID="{336915A1-B60C-4280-BB14-242AE0E5F90B}" presName="arrow" presStyleLbl="bgShp" presStyleIdx="0" presStyleCnt="1"/>
      <dgm:spPr/>
    </dgm:pt>
    <dgm:pt modelId="{DA1CC40D-CABE-4366-AA61-B38CB6997ECB}" type="pres">
      <dgm:prSet presAssocID="{336915A1-B60C-4280-BB14-242AE0E5F90B}" presName="linearProcess" presStyleCnt="0"/>
      <dgm:spPr/>
    </dgm:pt>
    <dgm:pt modelId="{5F9A97E7-AD4B-4D52-84CD-BA4350998A15}" type="pres">
      <dgm:prSet presAssocID="{2CBE6819-AAFD-4FFD-9462-C26744FF110D}" presName="textNode" presStyleLbl="node1" presStyleIdx="0" presStyleCnt="4">
        <dgm:presLayoutVars>
          <dgm:bulletEnabled val="1"/>
        </dgm:presLayoutVars>
      </dgm:prSet>
      <dgm:spPr/>
      <dgm:t>
        <a:bodyPr/>
        <a:lstStyle/>
        <a:p>
          <a:endParaRPr lang="en-US"/>
        </a:p>
      </dgm:t>
    </dgm:pt>
    <dgm:pt modelId="{FBD9C8B4-5F24-488C-B009-F826DCC6B2E8}" type="pres">
      <dgm:prSet presAssocID="{C7740448-C75B-4F01-9E6E-C17F4614A0B8}" presName="sibTrans" presStyleCnt="0"/>
      <dgm:spPr/>
    </dgm:pt>
    <dgm:pt modelId="{6189BE10-A498-41ED-A8F6-76465C764A6F}" type="pres">
      <dgm:prSet presAssocID="{9174B88D-0C74-424C-BA7D-8DFF97D5382E}" presName="textNode" presStyleLbl="node1" presStyleIdx="1" presStyleCnt="4">
        <dgm:presLayoutVars>
          <dgm:bulletEnabled val="1"/>
        </dgm:presLayoutVars>
      </dgm:prSet>
      <dgm:spPr/>
      <dgm:t>
        <a:bodyPr/>
        <a:lstStyle/>
        <a:p>
          <a:endParaRPr lang="en-US"/>
        </a:p>
      </dgm:t>
    </dgm:pt>
    <dgm:pt modelId="{1B49065E-D64E-413E-9E66-B84AD57B7C95}" type="pres">
      <dgm:prSet presAssocID="{27FE3E2C-3A16-4AA3-805A-FE842189367A}" presName="sibTrans" presStyleCnt="0"/>
      <dgm:spPr/>
    </dgm:pt>
    <dgm:pt modelId="{854D351D-620C-4A43-B24C-A86A28DCE7EC}" type="pres">
      <dgm:prSet presAssocID="{2EBC51FE-8F04-4611-84D7-30883EC1BA7C}" presName="textNode" presStyleLbl="node1" presStyleIdx="2" presStyleCnt="4">
        <dgm:presLayoutVars>
          <dgm:bulletEnabled val="1"/>
        </dgm:presLayoutVars>
      </dgm:prSet>
      <dgm:spPr/>
      <dgm:t>
        <a:bodyPr/>
        <a:lstStyle/>
        <a:p>
          <a:endParaRPr lang="en-US"/>
        </a:p>
      </dgm:t>
    </dgm:pt>
    <dgm:pt modelId="{99B1A2E8-2BEF-4E2B-98BA-3E2123B29A6B}" type="pres">
      <dgm:prSet presAssocID="{A53AEBA3-6E9F-4C84-B727-8A35B7BCB4AA}" presName="sibTrans" presStyleCnt="0"/>
      <dgm:spPr/>
    </dgm:pt>
    <dgm:pt modelId="{EB23A1E4-DAAD-4DB1-90BD-A3AB21847D87}" type="pres">
      <dgm:prSet presAssocID="{500DF2B4-5C1B-4767-8F74-64EB8A14962A}" presName="textNode" presStyleLbl="node1" presStyleIdx="3" presStyleCnt="4">
        <dgm:presLayoutVars>
          <dgm:bulletEnabled val="1"/>
        </dgm:presLayoutVars>
      </dgm:prSet>
      <dgm:spPr/>
      <dgm:t>
        <a:bodyPr/>
        <a:lstStyle/>
        <a:p>
          <a:endParaRPr lang="en-US"/>
        </a:p>
      </dgm:t>
    </dgm:pt>
  </dgm:ptLst>
  <dgm:cxnLst>
    <dgm:cxn modelId="{9BCC905A-C108-4F01-A6CE-A1498690FB97}" srcId="{500DF2B4-5C1B-4767-8F74-64EB8A14962A}" destId="{CCD9FF1A-C849-454C-AC4E-582A85D2CD5E}" srcOrd="0" destOrd="0" parTransId="{5005999F-7F0B-4CF5-9161-73134DDB17AC}" sibTransId="{09B5CDC1-2A69-4635-83D5-2FA413014628}"/>
    <dgm:cxn modelId="{F2C40C73-EF6C-4DA0-AFB3-38D2FD168154}" srcId="{500DF2B4-5C1B-4767-8F74-64EB8A14962A}" destId="{EA14D4F8-40E8-43E9-A291-F6EEE7F74D5A}" srcOrd="1" destOrd="0" parTransId="{796FCBF8-A90D-452C-8D4B-4815FC39E0C1}" sibTransId="{515C5059-304D-4FC5-9280-96AC055BCEE8}"/>
    <dgm:cxn modelId="{C9DFA7B5-8A01-4466-8BE0-4F04090D3A58}" type="presOf" srcId="{336915A1-B60C-4280-BB14-242AE0E5F90B}" destId="{E95D6BBE-8C69-4701-B701-ED923E1B0330}" srcOrd="0" destOrd="0" presId="urn:microsoft.com/office/officeart/2005/8/layout/hProcess9"/>
    <dgm:cxn modelId="{BD43315E-4726-4855-95A2-0D0D81553EB9}" type="presOf" srcId="{9239A2F5-62D7-4C28-8617-E3F8BEB98AF9}" destId="{EB23A1E4-DAAD-4DB1-90BD-A3AB21847D87}" srcOrd="0" destOrd="3" presId="urn:microsoft.com/office/officeart/2005/8/layout/hProcess9"/>
    <dgm:cxn modelId="{557C73FB-D73B-42A9-91F3-838A9D6F9BEB}" type="presOf" srcId="{2EBC51FE-8F04-4611-84D7-30883EC1BA7C}" destId="{854D351D-620C-4A43-B24C-A86A28DCE7EC}" srcOrd="0" destOrd="0" presId="urn:microsoft.com/office/officeart/2005/8/layout/hProcess9"/>
    <dgm:cxn modelId="{7C44F320-3ADE-4710-8D95-12580E17D8A9}" srcId="{336915A1-B60C-4280-BB14-242AE0E5F90B}" destId="{500DF2B4-5C1B-4767-8F74-64EB8A14962A}" srcOrd="3" destOrd="0" parTransId="{BD14AE52-43B3-4789-AE33-1BEF63AA99F4}" sibTransId="{D3C6EAB0-A4B3-4B5D-852D-7DD85A8B709D}"/>
    <dgm:cxn modelId="{AC64DDAA-C9C1-4E53-A684-349EB38B35CF}" type="presOf" srcId="{CCD9FF1A-C849-454C-AC4E-582A85D2CD5E}" destId="{EB23A1E4-DAAD-4DB1-90BD-A3AB21847D87}" srcOrd="0" destOrd="1" presId="urn:microsoft.com/office/officeart/2005/8/layout/hProcess9"/>
    <dgm:cxn modelId="{B013F6AE-A4B4-4C11-85F8-3F8DFA1CA94C}" type="presOf" srcId="{EA14D4F8-40E8-43E9-A291-F6EEE7F74D5A}" destId="{EB23A1E4-DAAD-4DB1-90BD-A3AB21847D87}" srcOrd="0" destOrd="2" presId="urn:microsoft.com/office/officeart/2005/8/layout/hProcess9"/>
    <dgm:cxn modelId="{6E2F81CC-C85D-496B-AC55-45CE44FDFB26}" srcId="{336915A1-B60C-4280-BB14-242AE0E5F90B}" destId="{9174B88D-0C74-424C-BA7D-8DFF97D5382E}" srcOrd="1" destOrd="0" parTransId="{79B24473-5606-4569-AB80-4704AD6A90E7}" sibTransId="{27FE3E2C-3A16-4AA3-805A-FE842189367A}"/>
    <dgm:cxn modelId="{40414B4D-06E6-4CB5-BC9A-0153FF9D0AAC}" srcId="{500DF2B4-5C1B-4767-8F74-64EB8A14962A}" destId="{9239A2F5-62D7-4C28-8617-E3F8BEB98AF9}" srcOrd="2" destOrd="0" parTransId="{C0E8E131-18EA-4F3A-B09D-ADBCA941883C}" sibTransId="{797F09CD-D5C7-44C7-8901-FA953CBC000A}"/>
    <dgm:cxn modelId="{F5E598EF-3712-461A-BB17-A3DB99D99A91}" srcId="{336915A1-B60C-4280-BB14-242AE0E5F90B}" destId="{2EBC51FE-8F04-4611-84D7-30883EC1BA7C}" srcOrd="2" destOrd="0" parTransId="{21986ED6-92FA-4288-8C1D-E3E11193B860}" sibTransId="{A53AEBA3-6E9F-4C84-B727-8A35B7BCB4AA}"/>
    <dgm:cxn modelId="{1881FA75-297D-4C98-85BD-0C51D3DAB8CB}" srcId="{336915A1-B60C-4280-BB14-242AE0E5F90B}" destId="{2CBE6819-AAFD-4FFD-9462-C26744FF110D}" srcOrd="0" destOrd="0" parTransId="{6FA64CDB-D1B7-4146-8BA7-CD52697FA3DF}" sibTransId="{C7740448-C75B-4F01-9E6E-C17F4614A0B8}"/>
    <dgm:cxn modelId="{5712876B-4550-4435-B108-7D483FEDE572}" type="presOf" srcId="{500DF2B4-5C1B-4767-8F74-64EB8A14962A}" destId="{EB23A1E4-DAAD-4DB1-90BD-A3AB21847D87}" srcOrd="0" destOrd="0" presId="urn:microsoft.com/office/officeart/2005/8/layout/hProcess9"/>
    <dgm:cxn modelId="{87816AC3-7A06-493E-9344-5BE8DFC97258}" type="presOf" srcId="{2CBE6819-AAFD-4FFD-9462-C26744FF110D}" destId="{5F9A97E7-AD4B-4D52-84CD-BA4350998A15}" srcOrd="0" destOrd="0" presId="urn:microsoft.com/office/officeart/2005/8/layout/hProcess9"/>
    <dgm:cxn modelId="{D0471712-2219-4453-9062-6E5D3270822D}" type="presOf" srcId="{9174B88D-0C74-424C-BA7D-8DFF97D5382E}" destId="{6189BE10-A498-41ED-A8F6-76465C764A6F}" srcOrd="0" destOrd="0" presId="urn:microsoft.com/office/officeart/2005/8/layout/hProcess9"/>
    <dgm:cxn modelId="{5AA4331C-5A3A-40AF-A72E-0DD04DD70CCB}" type="presParOf" srcId="{E95D6BBE-8C69-4701-B701-ED923E1B0330}" destId="{4C289C11-A21D-4CFA-BDCC-0251BD17D122}" srcOrd="0" destOrd="0" presId="urn:microsoft.com/office/officeart/2005/8/layout/hProcess9"/>
    <dgm:cxn modelId="{80353414-4AC6-4892-98C1-50B5BAF064C3}" type="presParOf" srcId="{E95D6BBE-8C69-4701-B701-ED923E1B0330}" destId="{DA1CC40D-CABE-4366-AA61-B38CB6997ECB}" srcOrd="1" destOrd="0" presId="urn:microsoft.com/office/officeart/2005/8/layout/hProcess9"/>
    <dgm:cxn modelId="{FDF812D0-1766-4F69-98DC-0DCC899189AE}" type="presParOf" srcId="{DA1CC40D-CABE-4366-AA61-B38CB6997ECB}" destId="{5F9A97E7-AD4B-4D52-84CD-BA4350998A15}" srcOrd="0" destOrd="0" presId="urn:microsoft.com/office/officeart/2005/8/layout/hProcess9"/>
    <dgm:cxn modelId="{8D16E041-8227-4A2F-9D3B-9AABDF162C1B}" type="presParOf" srcId="{DA1CC40D-CABE-4366-AA61-B38CB6997ECB}" destId="{FBD9C8B4-5F24-488C-B009-F826DCC6B2E8}" srcOrd="1" destOrd="0" presId="urn:microsoft.com/office/officeart/2005/8/layout/hProcess9"/>
    <dgm:cxn modelId="{D3B20497-F028-451C-89B5-98589EA2798B}" type="presParOf" srcId="{DA1CC40D-CABE-4366-AA61-B38CB6997ECB}" destId="{6189BE10-A498-41ED-A8F6-76465C764A6F}" srcOrd="2" destOrd="0" presId="urn:microsoft.com/office/officeart/2005/8/layout/hProcess9"/>
    <dgm:cxn modelId="{CBBF019F-9659-4EBD-95D7-D3FFE4E06BCD}" type="presParOf" srcId="{DA1CC40D-CABE-4366-AA61-B38CB6997ECB}" destId="{1B49065E-D64E-413E-9E66-B84AD57B7C95}" srcOrd="3" destOrd="0" presId="urn:microsoft.com/office/officeart/2005/8/layout/hProcess9"/>
    <dgm:cxn modelId="{B82C24C9-844D-41F0-A820-EBEA92CA0760}" type="presParOf" srcId="{DA1CC40D-CABE-4366-AA61-B38CB6997ECB}" destId="{854D351D-620C-4A43-B24C-A86A28DCE7EC}" srcOrd="4" destOrd="0" presId="urn:microsoft.com/office/officeart/2005/8/layout/hProcess9"/>
    <dgm:cxn modelId="{5BC798D1-F615-4B46-9BA4-3A3E7EF19F38}" type="presParOf" srcId="{DA1CC40D-CABE-4366-AA61-B38CB6997ECB}" destId="{99B1A2E8-2BEF-4E2B-98BA-3E2123B29A6B}" srcOrd="5" destOrd="0" presId="urn:microsoft.com/office/officeart/2005/8/layout/hProcess9"/>
    <dgm:cxn modelId="{5E87E544-1413-486D-BF96-A22F355DD6C2}" type="presParOf" srcId="{DA1CC40D-CABE-4366-AA61-B38CB6997ECB}" destId="{EB23A1E4-DAAD-4DB1-90BD-A3AB21847D8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6915A1-B60C-4280-BB14-242AE0E5F90B}" type="doc">
      <dgm:prSet loTypeId="urn:microsoft.com/office/officeart/2005/8/layout/hProcess9" loCatId="process" qsTypeId="urn:microsoft.com/office/officeart/2005/8/quickstyle/simple1" qsCatId="simple" csTypeId="urn:microsoft.com/office/officeart/2005/8/colors/colorful4" csCatId="colorful" phldr="1"/>
      <dgm:spPr/>
    </dgm:pt>
    <dgm:pt modelId="{B7ABEBA2-840F-429E-9C68-CF8B2F94D55A}">
      <dgm:prSet phldrT="[Text]"/>
      <dgm:spPr/>
      <dgm:t>
        <a:bodyPr/>
        <a:lstStyle/>
        <a:p>
          <a:r>
            <a:rPr lang="en-US" dirty="0" smtClean="0"/>
            <a:t>Model 1</a:t>
          </a:r>
          <a:endParaRPr lang="en-US" dirty="0"/>
        </a:p>
      </dgm:t>
    </dgm:pt>
    <dgm:pt modelId="{EE1DE12E-033F-4BF7-9CB2-462098294EA3}" type="parTrans" cxnId="{70BCC611-738E-4F79-87BF-F0374159EB05}">
      <dgm:prSet/>
      <dgm:spPr/>
      <dgm:t>
        <a:bodyPr/>
        <a:lstStyle/>
        <a:p>
          <a:endParaRPr lang="en-US"/>
        </a:p>
      </dgm:t>
    </dgm:pt>
    <dgm:pt modelId="{2165CA3E-E1B6-4A85-8EB8-F23A1B32B673}" type="sibTrans" cxnId="{70BCC611-738E-4F79-87BF-F0374159EB05}">
      <dgm:prSet/>
      <dgm:spPr/>
      <dgm:t>
        <a:bodyPr/>
        <a:lstStyle/>
        <a:p>
          <a:endParaRPr lang="en-US"/>
        </a:p>
      </dgm:t>
    </dgm:pt>
    <dgm:pt modelId="{9E8464DB-3226-4ECB-96BB-04F87CC84D4F}">
      <dgm:prSet phldrT="[Text]"/>
      <dgm:spPr/>
      <dgm:t>
        <a:bodyPr/>
        <a:lstStyle/>
        <a:p>
          <a:r>
            <a:rPr lang="en-US" dirty="0" smtClean="0"/>
            <a:t>Model 2</a:t>
          </a:r>
          <a:endParaRPr lang="en-US" dirty="0"/>
        </a:p>
      </dgm:t>
    </dgm:pt>
    <dgm:pt modelId="{78CD1CD1-CF3D-48BD-A44F-D7EE0084AAEA}" type="parTrans" cxnId="{13F1EDA5-9D55-482C-998C-866E4911E1F6}">
      <dgm:prSet/>
      <dgm:spPr/>
      <dgm:t>
        <a:bodyPr/>
        <a:lstStyle/>
        <a:p>
          <a:endParaRPr lang="en-US"/>
        </a:p>
      </dgm:t>
    </dgm:pt>
    <dgm:pt modelId="{F3F97027-6C66-40B3-A44E-A0C563F23254}" type="sibTrans" cxnId="{13F1EDA5-9D55-482C-998C-866E4911E1F6}">
      <dgm:prSet/>
      <dgm:spPr/>
      <dgm:t>
        <a:bodyPr/>
        <a:lstStyle/>
        <a:p>
          <a:endParaRPr lang="en-US"/>
        </a:p>
      </dgm:t>
    </dgm:pt>
    <dgm:pt modelId="{500DF2B4-5C1B-4767-8F74-64EB8A14962A}">
      <dgm:prSet phldrT="[Text]"/>
      <dgm:spPr/>
      <dgm:t>
        <a:bodyPr/>
        <a:lstStyle/>
        <a:p>
          <a:r>
            <a:rPr lang="en-US" dirty="0" smtClean="0"/>
            <a:t>Model 3</a:t>
          </a:r>
          <a:endParaRPr lang="en-US" dirty="0"/>
        </a:p>
      </dgm:t>
    </dgm:pt>
    <dgm:pt modelId="{BD14AE52-43B3-4789-AE33-1BEF63AA99F4}" type="parTrans" cxnId="{7C44F320-3ADE-4710-8D95-12580E17D8A9}">
      <dgm:prSet/>
      <dgm:spPr/>
      <dgm:t>
        <a:bodyPr/>
        <a:lstStyle/>
        <a:p>
          <a:endParaRPr lang="en-US"/>
        </a:p>
      </dgm:t>
    </dgm:pt>
    <dgm:pt modelId="{D3C6EAB0-A4B3-4B5D-852D-7DD85A8B709D}" type="sibTrans" cxnId="{7C44F320-3ADE-4710-8D95-12580E17D8A9}">
      <dgm:prSet/>
      <dgm:spPr/>
      <dgm:t>
        <a:bodyPr/>
        <a:lstStyle/>
        <a:p>
          <a:endParaRPr lang="en-US"/>
        </a:p>
      </dgm:t>
    </dgm:pt>
    <dgm:pt modelId="{85C6A7D4-02E1-4C8C-8CBB-6ECC2109141C}">
      <dgm:prSet phldrT="[Text]"/>
      <dgm:spPr/>
      <dgm:t>
        <a:bodyPr/>
        <a:lstStyle/>
        <a:p>
          <a:r>
            <a:rPr lang="en-US" dirty="0" smtClean="0"/>
            <a:t>Known Predictor 1</a:t>
          </a:r>
          <a:endParaRPr lang="en-US" dirty="0"/>
        </a:p>
      </dgm:t>
    </dgm:pt>
    <dgm:pt modelId="{0E336466-E38D-45EA-A591-377761A218F9}" type="parTrans" cxnId="{C634395E-96ED-4768-B542-87C514766A18}">
      <dgm:prSet/>
      <dgm:spPr/>
      <dgm:t>
        <a:bodyPr/>
        <a:lstStyle/>
        <a:p>
          <a:endParaRPr lang="en-US"/>
        </a:p>
      </dgm:t>
    </dgm:pt>
    <dgm:pt modelId="{2562814A-7ED4-4772-8AB0-268A60AEB9E6}" type="sibTrans" cxnId="{C634395E-96ED-4768-B542-87C514766A18}">
      <dgm:prSet/>
      <dgm:spPr/>
      <dgm:t>
        <a:bodyPr/>
        <a:lstStyle/>
        <a:p>
          <a:endParaRPr lang="en-US"/>
        </a:p>
      </dgm:t>
    </dgm:pt>
    <dgm:pt modelId="{923C9E65-A829-438E-8D7E-0238B7A2B2D6}">
      <dgm:prSet phldrT="[Text]"/>
      <dgm:spPr/>
      <dgm:t>
        <a:bodyPr/>
        <a:lstStyle/>
        <a:p>
          <a:endParaRPr lang="en-US" dirty="0"/>
        </a:p>
      </dgm:t>
    </dgm:pt>
    <dgm:pt modelId="{3E0BECD6-5881-4CEC-A13E-07DE59799EF4}" type="parTrans" cxnId="{B3D1B06D-1BFD-4333-A428-E2EAA03300E2}">
      <dgm:prSet/>
      <dgm:spPr/>
      <dgm:t>
        <a:bodyPr/>
        <a:lstStyle/>
        <a:p>
          <a:endParaRPr lang="en-US"/>
        </a:p>
      </dgm:t>
    </dgm:pt>
    <dgm:pt modelId="{773D57E2-53AA-495E-A768-183EDBB43990}" type="sibTrans" cxnId="{B3D1B06D-1BFD-4333-A428-E2EAA03300E2}">
      <dgm:prSet/>
      <dgm:spPr/>
      <dgm:t>
        <a:bodyPr/>
        <a:lstStyle/>
        <a:p>
          <a:endParaRPr lang="en-US"/>
        </a:p>
      </dgm:t>
    </dgm:pt>
    <dgm:pt modelId="{2CBE6819-AAFD-4FFD-9462-C26744FF110D}">
      <dgm:prSet phldrT="[Text]"/>
      <dgm:spPr/>
      <dgm:t>
        <a:bodyPr/>
        <a:lstStyle/>
        <a:p>
          <a:r>
            <a:rPr lang="en-US" dirty="0" smtClean="0"/>
            <a:t>Known Predictor 1</a:t>
          </a:r>
          <a:endParaRPr lang="en-US" dirty="0"/>
        </a:p>
      </dgm:t>
    </dgm:pt>
    <dgm:pt modelId="{6FA64CDB-D1B7-4146-8BA7-CD52697FA3DF}" type="parTrans" cxnId="{1881FA75-297D-4C98-85BD-0C51D3DAB8CB}">
      <dgm:prSet/>
      <dgm:spPr/>
      <dgm:t>
        <a:bodyPr/>
        <a:lstStyle/>
        <a:p>
          <a:endParaRPr lang="en-US"/>
        </a:p>
      </dgm:t>
    </dgm:pt>
    <dgm:pt modelId="{C7740448-C75B-4F01-9E6E-C17F4614A0B8}" type="sibTrans" cxnId="{1881FA75-297D-4C98-85BD-0C51D3DAB8CB}">
      <dgm:prSet/>
      <dgm:spPr/>
      <dgm:t>
        <a:bodyPr/>
        <a:lstStyle/>
        <a:p>
          <a:endParaRPr lang="en-US"/>
        </a:p>
      </dgm:t>
    </dgm:pt>
    <dgm:pt modelId="{71F0ECCA-6B1D-4FAC-B094-0920A71BDCFA}">
      <dgm:prSet phldrT="[Text]"/>
      <dgm:spPr/>
      <dgm:t>
        <a:bodyPr/>
        <a:lstStyle/>
        <a:p>
          <a:r>
            <a:rPr lang="en-US" dirty="0" smtClean="0"/>
            <a:t>Known Predictor 2</a:t>
          </a:r>
          <a:endParaRPr lang="en-US" dirty="0"/>
        </a:p>
      </dgm:t>
    </dgm:pt>
    <dgm:pt modelId="{74E04BBC-939D-426C-A373-5E385FB0DDB5}" type="parTrans" cxnId="{336F415F-8167-4A97-A7D3-9DF4852D19F0}">
      <dgm:prSet/>
      <dgm:spPr/>
      <dgm:t>
        <a:bodyPr/>
        <a:lstStyle/>
        <a:p>
          <a:endParaRPr lang="en-US"/>
        </a:p>
      </dgm:t>
    </dgm:pt>
    <dgm:pt modelId="{FEE56B87-44E0-471D-83C4-84B4914E3400}" type="sibTrans" cxnId="{336F415F-8167-4A97-A7D3-9DF4852D19F0}">
      <dgm:prSet/>
      <dgm:spPr/>
      <dgm:t>
        <a:bodyPr/>
        <a:lstStyle/>
        <a:p>
          <a:endParaRPr lang="en-US"/>
        </a:p>
      </dgm:t>
    </dgm:pt>
    <dgm:pt modelId="{9174B88D-0C74-424C-BA7D-8DFF97D5382E}">
      <dgm:prSet phldrT="[Text]"/>
      <dgm:spPr/>
      <dgm:t>
        <a:bodyPr/>
        <a:lstStyle/>
        <a:p>
          <a:r>
            <a:rPr lang="en-US" dirty="0" smtClean="0"/>
            <a:t>Known Predictor 1</a:t>
          </a:r>
          <a:endParaRPr lang="en-US" dirty="0"/>
        </a:p>
      </dgm:t>
    </dgm:pt>
    <dgm:pt modelId="{79B24473-5606-4569-AB80-4704AD6A90E7}" type="parTrans" cxnId="{6E2F81CC-C85D-496B-AC55-45CE44FDFB26}">
      <dgm:prSet/>
      <dgm:spPr/>
      <dgm:t>
        <a:bodyPr/>
        <a:lstStyle/>
        <a:p>
          <a:endParaRPr lang="en-US"/>
        </a:p>
      </dgm:t>
    </dgm:pt>
    <dgm:pt modelId="{27FE3E2C-3A16-4AA3-805A-FE842189367A}" type="sibTrans" cxnId="{6E2F81CC-C85D-496B-AC55-45CE44FDFB26}">
      <dgm:prSet/>
      <dgm:spPr/>
      <dgm:t>
        <a:bodyPr/>
        <a:lstStyle/>
        <a:p>
          <a:endParaRPr lang="en-US"/>
        </a:p>
      </dgm:t>
    </dgm:pt>
    <dgm:pt modelId="{AD14B5D6-7089-4291-9F04-DE3B8210CC1A}">
      <dgm:prSet phldrT="[Text]"/>
      <dgm:spPr/>
      <dgm:t>
        <a:bodyPr/>
        <a:lstStyle/>
        <a:p>
          <a:r>
            <a:rPr lang="en-US" dirty="0" smtClean="0"/>
            <a:t>Known Predictor 2</a:t>
          </a:r>
          <a:endParaRPr lang="en-US" dirty="0"/>
        </a:p>
      </dgm:t>
    </dgm:pt>
    <dgm:pt modelId="{38FA941E-913C-431D-92A9-66CC6AF3A0D0}" type="parTrans" cxnId="{0A97DF4C-25F3-4D53-8609-6FB8984B44B1}">
      <dgm:prSet/>
      <dgm:spPr/>
      <dgm:t>
        <a:bodyPr/>
        <a:lstStyle/>
        <a:p>
          <a:endParaRPr lang="en-US"/>
        </a:p>
      </dgm:t>
    </dgm:pt>
    <dgm:pt modelId="{FE5E138A-1536-4A6E-92DE-E4BB8A018D06}" type="sibTrans" cxnId="{0A97DF4C-25F3-4D53-8609-6FB8984B44B1}">
      <dgm:prSet/>
      <dgm:spPr/>
      <dgm:t>
        <a:bodyPr/>
        <a:lstStyle/>
        <a:p>
          <a:endParaRPr lang="en-US"/>
        </a:p>
      </dgm:t>
    </dgm:pt>
    <dgm:pt modelId="{9EE36E20-607C-4E56-B04B-0F4715C6613E}">
      <dgm:prSet phldrT="[Text]"/>
      <dgm:spPr/>
      <dgm:t>
        <a:bodyPr/>
        <a:lstStyle/>
        <a:p>
          <a:r>
            <a:rPr lang="en-US" dirty="0" smtClean="0"/>
            <a:t>Explanatory Variable 1</a:t>
          </a:r>
          <a:endParaRPr lang="en-US" dirty="0"/>
        </a:p>
      </dgm:t>
    </dgm:pt>
    <dgm:pt modelId="{16D0E575-B004-49C2-BBB0-B5BD55144EF0}" type="parTrans" cxnId="{2DFBF0D7-0467-47FB-A890-553EEADCF849}">
      <dgm:prSet/>
      <dgm:spPr/>
      <dgm:t>
        <a:bodyPr/>
        <a:lstStyle/>
        <a:p>
          <a:endParaRPr lang="en-US"/>
        </a:p>
      </dgm:t>
    </dgm:pt>
    <dgm:pt modelId="{28FEA918-5FD0-414B-B2DB-FD59B95B515F}" type="sibTrans" cxnId="{2DFBF0D7-0467-47FB-A890-553EEADCF849}">
      <dgm:prSet/>
      <dgm:spPr/>
      <dgm:t>
        <a:bodyPr/>
        <a:lstStyle/>
        <a:p>
          <a:endParaRPr lang="en-US"/>
        </a:p>
      </dgm:t>
    </dgm:pt>
    <dgm:pt modelId="{0EC1A154-DA6F-4767-8B46-1DE20C515B1C}">
      <dgm:prSet phldrT="[Text]"/>
      <dgm:spPr/>
      <dgm:t>
        <a:bodyPr/>
        <a:lstStyle/>
        <a:p>
          <a:r>
            <a:rPr lang="en-US" dirty="0" smtClean="0"/>
            <a:t>Known Predictor 2</a:t>
          </a:r>
          <a:endParaRPr lang="en-US" dirty="0"/>
        </a:p>
      </dgm:t>
    </dgm:pt>
    <dgm:pt modelId="{56404D87-4709-4A0C-B3AE-BCED0D4DD4A6}" type="parTrans" cxnId="{9A7F117D-8884-4177-8967-BAE66B55FB9D}">
      <dgm:prSet/>
      <dgm:spPr/>
      <dgm:t>
        <a:bodyPr/>
        <a:lstStyle/>
        <a:p>
          <a:endParaRPr lang="en-US"/>
        </a:p>
      </dgm:t>
    </dgm:pt>
    <dgm:pt modelId="{1CD1D167-6004-4B9C-847E-EF4F6E8847FC}" type="sibTrans" cxnId="{9A7F117D-8884-4177-8967-BAE66B55FB9D}">
      <dgm:prSet/>
      <dgm:spPr/>
      <dgm:t>
        <a:bodyPr/>
        <a:lstStyle/>
        <a:p>
          <a:endParaRPr lang="en-US"/>
        </a:p>
      </dgm:t>
    </dgm:pt>
    <dgm:pt modelId="{B8C27D8F-98FE-4AF3-A1DA-840D7C5ADE97}">
      <dgm:prSet phldrT="[Text]"/>
      <dgm:spPr/>
      <dgm:t>
        <a:bodyPr/>
        <a:lstStyle/>
        <a:p>
          <a:r>
            <a:rPr lang="en-US" dirty="0" smtClean="0"/>
            <a:t>Explanatory Variable 1</a:t>
          </a:r>
          <a:endParaRPr lang="en-US" dirty="0"/>
        </a:p>
      </dgm:t>
    </dgm:pt>
    <dgm:pt modelId="{B716810D-B67E-475D-9195-733EE3F3456D}" type="parTrans" cxnId="{667284B6-425C-42AE-A467-93570C4ACA8E}">
      <dgm:prSet/>
      <dgm:spPr/>
      <dgm:t>
        <a:bodyPr/>
        <a:lstStyle/>
        <a:p>
          <a:endParaRPr lang="en-US"/>
        </a:p>
      </dgm:t>
    </dgm:pt>
    <dgm:pt modelId="{2B034560-0E1F-4E41-87AB-0320DEEAAC8F}" type="sibTrans" cxnId="{667284B6-425C-42AE-A467-93570C4ACA8E}">
      <dgm:prSet/>
      <dgm:spPr/>
      <dgm:t>
        <a:bodyPr/>
        <a:lstStyle/>
        <a:p>
          <a:endParaRPr lang="en-US"/>
        </a:p>
      </dgm:t>
    </dgm:pt>
    <dgm:pt modelId="{6922A945-BFE7-4188-A7E3-BDC0198FA8AC}">
      <dgm:prSet phldrT="[Text]"/>
      <dgm:spPr/>
      <dgm:t>
        <a:bodyPr/>
        <a:lstStyle/>
        <a:p>
          <a:r>
            <a:rPr lang="en-US" dirty="0" smtClean="0"/>
            <a:t>Explanatory Variable 2</a:t>
          </a:r>
          <a:endParaRPr lang="en-US" dirty="0"/>
        </a:p>
      </dgm:t>
    </dgm:pt>
    <dgm:pt modelId="{43C78344-B939-4298-9E4C-78E262650458}" type="parTrans" cxnId="{8C3B24F2-A240-4055-8725-9FFBEB3DB303}">
      <dgm:prSet/>
      <dgm:spPr/>
      <dgm:t>
        <a:bodyPr/>
        <a:lstStyle/>
        <a:p>
          <a:endParaRPr lang="en-US"/>
        </a:p>
      </dgm:t>
    </dgm:pt>
    <dgm:pt modelId="{29F198A3-EBB2-4F21-B9A4-5217A78F2059}" type="sibTrans" cxnId="{8C3B24F2-A240-4055-8725-9FFBEB3DB303}">
      <dgm:prSet/>
      <dgm:spPr/>
      <dgm:t>
        <a:bodyPr/>
        <a:lstStyle/>
        <a:p>
          <a:endParaRPr lang="en-US"/>
        </a:p>
      </dgm:t>
    </dgm:pt>
    <dgm:pt modelId="{E95D6BBE-8C69-4701-B701-ED923E1B0330}" type="pres">
      <dgm:prSet presAssocID="{336915A1-B60C-4280-BB14-242AE0E5F90B}" presName="CompostProcess" presStyleCnt="0">
        <dgm:presLayoutVars>
          <dgm:dir/>
          <dgm:resizeHandles val="exact"/>
        </dgm:presLayoutVars>
      </dgm:prSet>
      <dgm:spPr/>
    </dgm:pt>
    <dgm:pt modelId="{4C289C11-A21D-4CFA-BDCC-0251BD17D122}" type="pres">
      <dgm:prSet presAssocID="{336915A1-B60C-4280-BB14-242AE0E5F90B}" presName="arrow" presStyleLbl="bgShp" presStyleIdx="0" presStyleCnt="1"/>
      <dgm:spPr/>
    </dgm:pt>
    <dgm:pt modelId="{DA1CC40D-CABE-4366-AA61-B38CB6997ECB}" type="pres">
      <dgm:prSet presAssocID="{336915A1-B60C-4280-BB14-242AE0E5F90B}" presName="linearProcess" presStyleCnt="0"/>
      <dgm:spPr/>
    </dgm:pt>
    <dgm:pt modelId="{B4E1E37C-B02B-423D-BEE1-3D30644A6B4A}" type="pres">
      <dgm:prSet presAssocID="{B7ABEBA2-840F-429E-9C68-CF8B2F94D55A}" presName="textNode" presStyleLbl="node1" presStyleIdx="0" presStyleCnt="3">
        <dgm:presLayoutVars>
          <dgm:bulletEnabled val="1"/>
        </dgm:presLayoutVars>
      </dgm:prSet>
      <dgm:spPr/>
      <dgm:t>
        <a:bodyPr/>
        <a:lstStyle/>
        <a:p>
          <a:endParaRPr lang="en-US"/>
        </a:p>
      </dgm:t>
    </dgm:pt>
    <dgm:pt modelId="{505E2D21-E09E-4330-8891-DCCB71A6F3A7}" type="pres">
      <dgm:prSet presAssocID="{2165CA3E-E1B6-4A85-8EB8-F23A1B32B673}" presName="sibTrans" presStyleCnt="0"/>
      <dgm:spPr/>
    </dgm:pt>
    <dgm:pt modelId="{D1BDED8F-E01F-44E7-A964-6922835757FC}" type="pres">
      <dgm:prSet presAssocID="{9E8464DB-3226-4ECB-96BB-04F87CC84D4F}" presName="textNode" presStyleLbl="node1" presStyleIdx="1" presStyleCnt="3">
        <dgm:presLayoutVars>
          <dgm:bulletEnabled val="1"/>
        </dgm:presLayoutVars>
      </dgm:prSet>
      <dgm:spPr/>
      <dgm:t>
        <a:bodyPr/>
        <a:lstStyle/>
        <a:p>
          <a:endParaRPr lang="en-US"/>
        </a:p>
      </dgm:t>
    </dgm:pt>
    <dgm:pt modelId="{E5FFD03B-029A-41F4-BC8D-1898EA80F939}" type="pres">
      <dgm:prSet presAssocID="{F3F97027-6C66-40B3-A44E-A0C563F23254}" presName="sibTrans" presStyleCnt="0"/>
      <dgm:spPr/>
    </dgm:pt>
    <dgm:pt modelId="{EB23A1E4-DAAD-4DB1-90BD-A3AB21847D87}" type="pres">
      <dgm:prSet presAssocID="{500DF2B4-5C1B-4767-8F74-64EB8A14962A}" presName="textNode" presStyleLbl="node1" presStyleIdx="2" presStyleCnt="3">
        <dgm:presLayoutVars>
          <dgm:bulletEnabled val="1"/>
        </dgm:presLayoutVars>
      </dgm:prSet>
      <dgm:spPr/>
      <dgm:t>
        <a:bodyPr/>
        <a:lstStyle/>
        <a:p>
          <a:endParaRPr lang="en-US"/>
        </a:p>
      </dgm:t>
    </dgm:pt>
  </dgm:ptLst>
  <dgm:cxnLst>
    <dgm:cxn modelId="{3FF019C4-289D-4752-9E2C-1230EC4192D0}" type="presOf" srcId="{500DF2B4-5C1B-4767-8F74-64EB8A14962A}" destId="{EB23A1E4-DAAD-4DB1-90BD-A3AB21847D87}" srcOrd="0" destOrd="0" presId="urn:microsoft.com/office/officeart/2005/8/layout/hProcess9"/>
    <dgm:cxn modelId="{336F415F-8167-4A97-A7D3-9DF4852D19F0}" srcId="{B7ABEBA2-840F-429E-9C68-CF8B2F94D55A}" destId="{71F0ECCA-6B1D-4FAC-B094-0920A71BDCFA}" srcOrd="1" destOrd="0" parTransId="{74E04BBC-939D-426C-A373-5E385FB0DDB5}" sibTransId="{FEE56B87-44E0-471D-83C4-84B4914E3400}"/>
    <dgm:cxn modelId="{43391F1E-CFA0-4E25-94E0-0BFCBCCB72EC}" type="presOf" srcId="{B8C27D8F-98FE-4AF3-A1DA-840D7C5ADE97}" destId="{EB23A1E4-DAAD-4DB1-90BD-A3AB21847D87}" srcOrd="0" destOrd="3" presId="urn:microsoft.com/office/officeart/2005/8/layout/hProcess9"/>
    <dgm:cxn modelId="{DF3024A3-9921-488F-8FCF-4E48915152D6}" type="presOf" srcId="{B7ABEBA2-840F-429E-9C68-CF8B2F94D55A}" destId="{B4E1E37C-B02B-423D-BEE1-3D30644A6B4A}" srcOrd="0" destOrd="0" presId="urn:microsoft.com/office/officeart/2005/8/layout/hProcess9"/>
    <dgm:cxn modelId="{032F09D0-0A45-4A46-BC5B-B782A3D76728}" type="presOf" srcId="{6922A945-BFE7-4188-A7E3-BDC0198FA8AC}" destId="{EB23A1E4-DAAD-4DB1-90BD-A3AB21847D87}" srcOrd="0" destOrd="4" presId="urn:microsoft.com/office/officeart/2005/8/layout/hProcess9"/>
    <dgm:cxn modelId="{28D4BA9B-8B9E-4353-A1F6-8D65AE2F2025}" type="presOf" srcId="{85C6A7D4-02E1-4C8C-8CBB-6ECC2109141C}" destId="{EB23A1E4-DAAD-4DB1-90BD-A3AB21847D87}" srcOrd="0" destOrd="1" presId="urn:microsoft.com/office/officeart/2005/8/layout/hProcess9"/>
    <dgm:cxn modelId="{9A7F117D-8884-4177-8967-BAE66B55FB9D}" srcId="{500DF2B4-5C1B-4767-8F74-64EB8A14962A}" destId="{0EC1A154-DA6F-4767-8B46-1DE20C515B1C}" srcOrd="1" destOrd="0" parTransId="{56404D87-4709-4A0C-B3AE-BCED0D4DD4A6}" sibTransId="{1CD1D167-6004-4B9C-847E-EF4F6E8847FC}"/>
    <dgm:cxn modelId="{A831FEA4-EEE9-42E6-A22D-5AFD3B285682}" type="presOf" srcId="{71F0ECCA-6B1D-4FAC-B094-0920A71BDCFA}" destId="{B4E1E37C-B02B-423D-BEE1-3D30644A6B4A}" srcOrd="0" destOrd="2" presId="urn:microsoft.com/office/officeart/2005/8/layout/hProcess9"/>
    <dgm:cxn modelId="{D4C3CC88-C757-4203-9EFE-6B29010483AE}" type="presOf" srcId="{336915A1-B60C-4280-BB14-242AE0E5F90B}" destId="{E95D6BBE-8C69-4701-B701-ED923E1B0330}" srcOrd="0" destOrd="0" presId="urn:microsoft.com/office/officeart/2005/8/layout/hProcess9"/>
    <dgm:cxn modelId="{10774FAA-C4ED-454F-91C3-22513ABA667A}" type="presOf" srcId="{923C9E65-A829-438E-8D7E-0238B7A2B2D6}" destId="{EB23A1E4-DAAD-4DB1-90BD-A3AB21847D87}" srcOrd="0" destOrd="5" presId="urn:microsoft.com/office/officeart/2005/8/layout/hProcess9"/>
    <dgm:cxn modelId="{8C3B24F2-A240-4055-8725-9FFBEB3DB303}" srcId="{500DF2B4-5C1B-4767-8F74-64EB8A14962A}" destId="{6922A945-BFE7-4188-A7E3-BDC0198FA8AC}" srcOrd="3" destOrd="0" parTransId="{43C78344-B939-4298-9E4C-78E262650458}" sibTransId="{29F198A3-EBB2-4F21-B9A4-5217A78F2059}"/>
    <dgm:cxn modelId="{3FD77417-720A-4953-A8CE-28952A29BC76}" type="presOf" srcId="{0EC1A154-DA6F-4767-8B46-1DE20C515B1C}" destId="{EB23A1E4-DAAD-4DB1-90BD-A3AB21847D87}" srcOrd="0" destOrd="2" presId="urn:microsoft.com/office/officeart/2005/8/layout/hProcess9"/>
    <dgm:cxn modelId="{B3D1B06D-1BFD-4333-A428-E2EAA03300E2}" srcId="{500DF2B4-5C1B-4767-8F74-64EB8A14962A}" destId="{923C9E65-A829-438E-8D7E-0238B7A2B2D6}" srcOrd="4" destOrd="0" parTransId="{3E0BECD6-5881-4CEC-A13E-07DE59799EF4}" sibTransId="{773D57E2-53AA-495E-A768-183EDBB43990}"/>
    <dgm:cxn modelId="{D4866DEF-7D79-40B8-BA33-29608A9359AF}" type="presOf" srcId="{9174B88D-0C74-424C-BA7D-8DFF97D5382E}" destId="{D1BDED8F-E01F-44E7-A964-6922835757FC}" srcOrd="0" destOrd="1" presId="urn:microsoft.com/office/officeart/2005/8/layout/hProcess9"/>
    <dgm:cxn modelId="{0A2608B5-953C-4C96-B43C-B9FBE0750DE5}" type="presOf" srcId="{9E8464DB-3226-4ECB-96BB-04F87CC84D4F}" destId="{D1BDED8F-E01F-44E7-A964-6922835757FC}" srcOrd="0" destOrd="0" presId="urn:microsoft.com/office/officeart/2005/8/layout/hProcess9"/>
    <dgm:cxn modelId="{C634395E-96ED-4768-B542-87C514766A18}" srcId="{500DF2B4-5C1B-4767-8F74-64EB8A14962A}" destId="{85C6A7D4-02E1-4C8C-8CBB-6ECC2109141C}" srcOrd="0" destOrd="0" parTransId="{0E336466-E38D-45EA-A591-377761A218F9}" sibTransId="{2562814A-7ED4-4772-8AB0-268A60AEB9E6}"/>
    <dgm:cxn modelId="{F21A8794-E3C0-4C58-B5C9-26E962E2D031}" type="presOf" srcId="{9EE36E20-607C-4E56-B04B-0F4715C6613E}" destId="{D1BDED8F-E01F-44E7-A964-6922835757FC}" srcOrd="0" destOrd="3" presId="urn:microsoft.com/office/officeart/2005/8/layout/hProcess9"/>
    <dgm:cxn modelId="{0A97DF4C-25F3-4D53-8609-6FB8984B44B1}" srcId="{9E8464DB-3226-4ECB-96BB-04F87CC84D4F}" destId="{AD14B5D6-7089-4291-9F04-DE3B8210CC1A}" srcOrd="1" destOrd="0" parTransId="{38FA941E-913C-431D-92A9-66CC6AF3A0D0}" sibTransId="{FE5E138A-1536-4A6E-92DE-E4BB8A018D06}"/>
    <dgm:cxn modelId="{1881FA75-297D-4C98-85BD-0C51D3DAB8CB}" srcId="{B7ABEBA2-840F-429E-9C68-CF8B2F94D55A}" destId="{2CBE6819-AAFD-4FFD-9462-C26744FF110D}" srcOrd="0" destOrd="0" parTransId="{6FA64CDB-D1B7-4146-8BA7-CD52697FA3DF}" sibTransId="{C7740448-C75B-4F01-9E6E-C17F4614A0B8}"/>
    <dgm:cxn modelId="{6E2F81CC-C85D-496B-AC55-45CE44FDFB26}" srcId="{9E8464DB-3226-4ECB-96BB-04F87CC84D4F}" destId="{9174B88D-0C74-424C-BA7D-8DFF97D5382E}" srcOrd="0" destOrd="0" parTransId="{79B24473-5606-4569-AB80-4704AD6A90E7}" sibTransId="{27FE3E2C-3A16-4AA3-805A-FE842189367A}"/>
    <dgm:cxn modelId="{ED04F64E-E001-43EE-8116-31867097AA1E}" type="presOf" srcId="{2CBE6819-AAFD-4FFD-9462-C26744FF110D}" destId="{B4E1E37C-B02B-423D-BEE1-3D30644A6B4A}" srcOrd="0" destOrd="1" presId="urn:microsoft.com/office/officeart/2005/8/layout/hProcess9"/>
    <dgm:cxn modelId="{7C44F320-3ADE-4710-8D95-12580E17D8A9}" srcId="{336915A1-B60C-4280-BB14-242AE0E5F90B}" destId="{500DF2B4-5C1B-4767-8F74-64EB8A14962A}" srcOrd="2" destOrd="0" parTransId="{BD14AE52-43B3-4789-AE33-1BEF63AA99F4}" sibTransId="{D3C6EAB0-A4B3-4B5D-852D-7DD85A8B709D}"/>
    <dgm:cxn modelId="{13F1EDA5-9D55-482C-998C-866E4911E1F6}" srcId="{336915A1-B60C-4280-BB14-242AE0E5F90B}" destId="{9E8464DB-3226-4ECB-96BB-04F87CC84D4F}" srcOrd="1" destOrd="0" parTransId="{78CD1CD1-CF3D-48BD-A44F-D7EE0084AAEA}" sibTransId="{F3F97027-6C66-40B3-A44E-A0C563F23254}"/>
    <dgm:cxn modelId="{667284B6-425C-42AE-A467-93570C4ACA8E}" srcId="{500DF2B4-5C1B-4767-8F74-64EB8A14962A}" destId="{B8C27D8F-98FE-4AF3-A1DA-840D7C5ADE97}" srcOrd="2" destOrd="0" parTransId="{B716810D-B67E-475D-9195-733EE3F3456D}" sibTransId="{2B034560-0E1F-4E41-87AB-0320DEEAAC8F}"/>
    <dgm:cxn modelId="{2DFBF0D7-0467-47FB-A890-553EEADCF849}" srcId="{9E8464DB-3226-4ECB-96BB-04F87CC84D4F}" destId="{9EE36E20-607C-4E56-B04B-0F4715C6613E}" srcOrd="2" destOrd="0" parTransId="{16D0E575-B004-49C2-BBB0-B5BD55144EF0}" sibTransId="{28FEA918-5FD0-414B-B2DB-FD59B95B515F}"/>
    <dgm:cxn modelId="{70BCC611-738E-4F79-87BF-F0374159EB05}" srcId="{336915A1-B60C-4280-BB14-242AE0E5F90B}" destId="{B7ABEBA2-840F-429E-9C68-CF8B2F94D55A}" srcOrd="0" destOrd="0" parTransId="{EE1DE12E-033F-4BF7-9CB2-462098294EA3}" sibTransId="{2165CA3E-E1B6-4A85-8EB8-F23A1B32B673}"/>
    <dgm:cxn modelId="{FEA5200F-69A1-4BF6-A5CB-08A3AB792352}" type="presOf" srcId="{AD14B5D6-7089-4291-9F04-DE3B8210CC1A}" destId="{D1BDED8F-E01F-44E7-A964-6922835757FC}" srcOrd="0" destOrd="2" presId="urn:microsoft.com/office/officeart/2005/8/layout/hProcess9"/>
    <dgm:cxn modelId="{12F9364B-F97E-4C92-B1FF-564192063AAB}" type="presParOf" srcId="{E95D6BBE-8C69-4701-B701-ED923E1B0330}" destId="{4C289C11-A21D-4CFA-BDCC-0251BD17D122}" srcOrd="0" destOrd="0" presId="urn:microsoft.com/office/officeart/2005/8/layout/hProcess9"/>
    <dgm:cxn modelId="{BBB5414A-BD00-450F-A446-2C1710910B8C}" type="presParOf" srcId="{E95D6BBE-8C69-4701-B701-ED923E1B0330}" destId="{DA1CC40D-CABE-4366-AA61-B38CB6997ECB}" srcOrd="1" destOrd="0" presId="urn:microsoft.com/office/officeart/2005/8/layout/hProcess9"/>
    <dgm:cxn modelId="{DB56ACE8-E139-4071-A85F-A10A504A9D4B}" type="presParOf" srcId="{DA1CC40D-CABE-4366-AA61-B38CB6997ECB}" destId="{B4E1E37C-B02B-423D-BEE1-3D30644A6B4A}" srcOrd="0" destOrd="0" presId="urn:microsoft.com/office/officeart/2005/8/layout/hProcess9"/>
    <dgm:cxn modelId="{29769E24-0E74-4AE4-A333-F0F8B651307C}" type="presParOf" srcId="{DA1CC40D-CABE-4366-AA61-B38CB6997ECB}" destId="{505E2D21-E09E-4330-8891-DCCB71A6F3A7}" srcOrd="1" destOrd="0" presId="urn:microsoft.com/office/officeart/2005/8/layout/hProcess9"/>
    <dgm:cxn modelId="{D2DA29DD-DD01-4CB8-B261-BB9A280EE57A}" type="presParOf" srcId="{DA1CC40D-CABE-4366-AA61-B38CB6997ECB}" destId="{D1BDED8F-E01F-44E7-A964-6922835757FC}" srcOrd="2" destOrd="0" presId="urn:microsoft.com/office/officeart/2005/8/layout/hProcess9"/>
    <dgm:cxn modelId="{FF8B3FD5-C63A-4C0B-9A65-036947CBCA27}" type="presParOf" srcId="{DA1CC40D-CABE-4366-AA61-B38CB6997ECB}" destId="{E5FFD03B-029A-41F4-BC8D-1898EA80F939}" srcOrd="3" destOrd="0" presId="urn:microsoft.com/office/officeart/2005/8/layout/hProcess9"/>
    <dgm:cxn modelId="{CCC8D24F-A375-4447-8D8B-5401F50E6C42}" type="presParOf" srcId="{DA1CC40D-CABE-4366-AA61-B38CB6997ECB}" destId="{EB23A1E4-DAAD-4DB1-90BD-A3AB21847D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9C11-A21D-4CFA-BDCC-0251BD17D122}">
      <dsp:nvSpPr>
        <dsp:cNvPr id="0" name=""/>
        <dsp:cNvSpPr/>
      </dsp:nvSpPr>
      <dsp:spPr>
        <a:xfrm>
          <a:off x="617219" y="0"/>
          <a:ext cx="6995160" cy="462597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1E37C-B02B-423D-BEE1-3D30644A6B4A}">
      <dsp:nvSpPr>
        <dsp:cNvPr id="0" name=""/>
        <dsp:cNvSpPr/>
      </dsp:nvSpPr>
      <dsp:spPr>
        <a:xfrm>
          <a:off x="233667" y="1387792"/>
          <a:ext cx="2468880" cy="1850390"/>
        </a:xfrm>
        <a:prstGeom prst="round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Model 1</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t>Known Predictor 1</a:t>
          </a:r>
          <a:endParaRPr lang="en-US" sz="1400" kern="1200" dirty="0"/>
        </a:p>
        <a:p>
          <a:pPr marL="114300" lvl="1" indent="-114300" algn="l" defTabSz="622300">
            <a:lnSpc>
              <a:spcPct val="90000"/>
            </a:lnSpc>
            <a:spcBef>
              <a:spcPct val="0"/>
            </a:spcBef>
            <a:spcAft>
              <a:spcPct val="15000"/>
            </a:spcAft>
            <a:buChar char="••"/>
          </a:pPr>
          <a:r>
            <a:rPr lang="en-US" sz="1400" kern="1200" dirty="0" smtClean="0"/>
            <a:t>Known Predictor 2</a:t>
          </a:r>
          <a:endParaRPr lang="en-US" sz="1400" kern="1200" dirty="0"/>
        </a:p>
      </dsp:txBody>
      <dsp:txXfrm>
        <a:off x="323996" y="1478121"/>
        <a:ext cx="2288222" cy="1669732"/>
      </dsp:txXfrm>
    </dsp:sp>
    <dsp:sp modelId="{D1BDED8F-E01F-44E7-A964-6922835757FC}">
      <dsp:nvSpPr>
        <dsp:cNvPr id="0" name=""/>
        <dsp:cNvSpPr/>
      </dsp:nvSpPr>
      <dsp:spPr>
        <a:xfrm>
          <a:off x="2880359" y="1387792"/>
          <a:ext cx="2468880" cy="1850390"/>
        </a:xfrm>
        <a:prstGeom prst="roundRect">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Model 2</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t>Known Predictor 1</a:t>
          </a:r>
          <a:endParaRPr lang="en-US" sz="1400" kern="1200" dirty="0"/>
        </a:p>
        <a:p>
          <a:pPr marL="114300" lvl="1" indent="-114300" algn="l" defTabSz="622300">
            <a:lnSpc>
              <a:spcPct val="90000"/>
            </a:lnSpc>
            <a:spcBef>
              <a:spcPct val="0"/>
            </a:spcBef>
            <a:spcAft>
              <a:spcPct val="15000"/>
            </a:spcAft>
            <a:buChar char="••"/>
          </a:pPr>
          <a:r>
            <a:rPr lang="en-US" sz="1400" kern="1200" dirty="0" smtClean="0"/>
            <a:t>Known Predictor 2</a:t>
          </a:r>
          <a:endParaRPr lang="en-US" sz="1400" kern="1200" dirty="0"/>
        </a:p>
        <a:p>
          <a:pPr marL="114300" lvl="1" indent="-114300" algn="l" defTabSz="622300">
            <a:lnSpc>
              <a:spcPct val="90000"/>
            </a:lnSpc>
            <a:spcBef>
              <a:spcPct val="0"/>
            </a:spcBef>
            <a:spcAft>
              <a:spcPct val="15000"/>
            </a:spcAft>
            <a:buChar char="••"/>
          </a:pPr>
          <a:r>
            <a:rPr lang="en-US" sz="1400" kern="1200" dirty="0" smtClean="0"/>
            <a:t>Explanatory Variable 1</a:t>
          </a:r>
          <a:endParaRPr lang="en-US" sz="1400" kern="1200" dirty="0"/>
        </a:p>
      </dsp:txBody>
      <dsp:txXfrm>
        <a:off x="2970688" y="1478121"/>
        <a:ext cx="2288222" cy="1669732"/>
      </dsp:txXfrm>
    </dsp:sp>
    <dsp:sp modelId="{EB23A1E4-DAAD-4DB1-90BD-A3AB21847D87}">
      <dsp:nvSpPr>
        <dsp:cNvPr id="0" name=""/>
        <dsp:cNvSpPr/>
      </dsp:nvSpPr>
      <dsp:spPr>
        <a:xfrm>
          <a:off x="5527052" y="1387792"/>
          <a:ext cx="2468880" cy="1850390"/>
        </a:xfrm>
        <a:prstGeom prst="round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Model 3</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t>Known Predictor 1</a:t>
          </a:r>
          <a:endParaRPr lang="en-US" sz="1400" kern="1200" dirty="0"/>
        </a:p>
        <a:p>
          <a:pPr marL="114300" lvl="1" indent="-114300" algn="l" defTabSz="622300">
            <a:lnSpc>
              <a:spcPct val="90000"/>
            </a:lnSpc>
            <a:spcBef>
              <a:spcPct val="0"/>
            </a:spcBef>
            <a:spcAft>
              <a:spcPct val="15000"/>
            </a:spcAft>
            <a:buChar char="••"/>
          </a:pPr>
          <a:r>
            <a:rPr lang="en-US" sz="1400" kern="1200" dirty="0" smtClean="0"/>
            <a:t>Known Predictor 2</a:t>
          </a:r>
          <a:endParaRPr lang="en-US" sz="1400" kern="1200" dirty="0"/>
        </a:p>
        <a:p>
          <a:pPr marL="114300" lvl="1" indent="-114300" algn="l" defTabSz="622300">
            <a:lnSpc>
              <a:spcPct val="90000"/>
            </a:lnSpc>
            <a:spcBef>
              <a:spcPct val="0"/>
            </a:spcBef>
            <a:spcAft>
              <a:spcPct val="15000"/>
            </a:spcAft>
            <a:buChar char="••"/>
          </a:pPr>
          <a:r>
            <a:rPr lang="en-US" sz="1400" kern="1200" dirty="0" smtClean="0"/>
            <a:t>Explanatory Variable 1</a:t>
          </a:r>
          <a:endParaRPr lang="en-US" sz="1400" kern="1200" dirty="0"/>
        </a:p>
        <a:p>
          <a:pPr marL="114300" lvl="1" indent="-114300" algn="l" defTabSz="622300">
            <a:lnSpc>
              <a:spcPct val="90000"/>
            </a:lnSpc>
            <a:spcBef>
              <a:spcPct val="0"/>
            </a:spcBef>
            <a:spcAft>
              <a:spcPct val="15000"/>
            </a:spcAft>
            <a:buChar char="••"/>
          </a:pPr>
          <a:r>
            <a:rPr lang="en-US" sz="1400" kern="1200" dirty="0" smtClean="0"/>
            <a:t>Explanatory Variable 2</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5617381" y="1478121"/>
        <a:ext cx="2288222" cy="1669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9C11-A21D-4CFA-BDCC-0251BD17D122}">
      <dsp:nvSpPr>
        <dsp:cNvPr id="0" name=""/>
        <dsp:cNvSpPr/>
      </dsp:nvSpPr>
      <dsp:spPr>
        <a:xfrm>
          <a:off x="617219" y="0"/>
          <a:ext cx="6995160" cy="462597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1E37C-B02B-423D-BEE1-3D30644A6B4A}">
      <dsp:nvSpPr>
        <dsp:cNvPr id="0" name=""/>
        <dsp:cNvSpPr/>
      </dsp:nvSpPr>
      <dsp:spPr>
        <a:xfrm>
          <a:off x="2812"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constant only; no predictors</a:t>
          </a:r>
          <a:endParaRPr lang="en-US" sz="1800" kern="1200" dirty="0"/>
        </a:p>
      </dsp:txBody>
      <dsp:txXfrm>
        <a:off x="92026" y="1477006"/>
        <a:ext cx="1649121" cy="1671962"/>
      </dsp:txXfrm>
    </dsp:sp>
    <dsp:sp modelId="{C604A8E3-8E45-4962-A802-869D19A261D7}">
      <dsp:nvSpPr>
        <dsp:cNvPr id="0" name=""/>
        <dsp:cNvSpPr/>
      </dsp:nvSpPr>
      <dsp:spPr>
        <a:xfrm>
          <a:off x="2134954"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Best Predictor Added (by correlation)</a:t>
          </a:r>
          <a:endParaRPr lang="en-US" sz="1800" kern="1200" dirty="0"/>
        </a:p>
      </dsp:txBody>
      <dsp:txXfrm>
        <a:off x="2224168" y="1477006"/>
        <a:ext cx="1649121" cy="1671962"/>
      </dsp:txXfrm>
    </dsp:sp>
    <dsp:sp modelId="{D2AA76C2-BBBF-4164-9D46-5A858C31498D}">
      <dsp:nvSpPr>
        <dsp:cNvPr id="0" name=""/>
        <dsp:cNvSpPr/>
      </dsp:nvSpPr>
      <dsp:spPr>
        <a:xfrm>
          <a:off x="4267095"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Predictors Added Until Model No Longer Improves</a:t>
          </a:r>
          <a:endParaRPr lang="en-US" sz="1800" kern="1200" dirty="0"/>
        </a:p>
      </dsp:txBody>
      <dsp:txXfrm>
        <a:off x="4356309" y="1477006"/>
        <a:ext cx="1649121" cy="1671962"/>
      </dsp:txXfrm>
    </dsp:sp>
    <dsp:sp modelId="{EB23A1E4-DAAD-4DB1-90BD-A3AB21847D87}">
      <dsp:nvSpPr>
        <dsp:cNvPr id="0" name=""/>
        <dsp:cNvSpPr/>
      </dsp:nvSpPr>
      <dsp:spPr>
        <a:xfrm>
          <a:off x="6399237" y="1387792"/>
          <a:ext cx="1827549" cy="1850390"/>
        </a:xfrm>
        <a:prstGeom prst="round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Only One Final Model Produced</a:t>
          </a:r>
          <a:r>
            <a:rPr lang="en-US" sz="1400" kern="1200" dirty="0" smtClean="0">
              <a:solidFill>
                <a:schemeClr val="tx1"/>
              </a:solidFill>
            </a:rPr>
            <a: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t>Predictor 1</a:t>
          </a:r>
          <a:endParaRPr lang="en-US" sz="1400" kern="1200" dirty="0"/>
        </a:p>
        <a:p>
          <a:pPr marL="114300" lvl="1" indent="-114300" algn="l" defTabSz="622300">
            <a:lnSpc>
              <a:spcPct val="90000"/>
            </a:lnSpc>
            <a:spcBef>
              <a:spcPct val="0"/>
            </a:spcBef>
            <a:spcAft>
              <a:spcPct val="15000"/>
            </a:spcAft>
            <a:buChar char="••"/>
          </a:pPr>
          <a:r>
            <a:rPr lang="en-US" sz="1400" kern="1200" dirty="0" smtClean="0"/>
            <a:t>Predictor 5</a:t>
          </a:r>
          <a:endParaRPr lang="en-US" sz="1400" kern="1200" dirty="0"/>
        </a:p>
        <a:p>
          <a:pPr marL="114300" lvl="1" indent="-114300" algn="l" defTabSz="622300">
            <a:lnSpc>
              <a:spcPct val="90000"/>
            </a:lnSpc>
            <a:spcBef>
              <a:spcPct val="0"/>
            </a:spcBef>
            <a:spcAft>
              <a:spcPct val="15000"/>
            </a:spcAft>
            <a:buChar char="••"/>
          </a:pPr>
          <a:r>
            <a:rPr lang="en-US" sz="1400" kern="1200" dirty="0" smtClean="0"/>
            <a:t>Predictor 8</a:t>
          </a:r>
          <a:endParaRPr lang="en-US" sz="1400" kern="1200" dirty="0"/>
        </a:p>
        <a:p>
          <a:pPr marL="114300" lvl="1" indent="-114300" algn="l" defTabSz="622300">
            <a:lnSpc>
              <a:spcPct val="90000"/>
            </a:lnSpc>
            <a:spcBef>
              <a:spcPct val="0"/>
            </a:spcBef>
            <a:spcAft>
              <a:spcPct val="15000"/>
            </a:spcAft>
            <a:buChar char="••"/>
          </a:pPr>
          <a:r>
            <a:rPr lang="en-US" sz="1400" kern="1200" dirty="0" smtClean="0"/>
            <a:t>Predictor 10</a:t>
          </a: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6488451" y="1477006"/>
        <a:ext cx="1649121" cy="1671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9C11-A21D-4CFA-BDCC-0251BD17D122}">
      <dsp:nvSpPr>
        <dsp:cNvPr id="0" name=""/>
        <dsp:cNvSpPr/>
      </dsp:nvSpPr>
      <dsp:spPr>
        <a:xfrm>
          <a:off x="617219" y="0"/>
          <a:ext cx="6995160" cy="462597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1E37C-B02B-423D-BEE1-3D30644A6B4A}">
      <dsp:nvSpPr>
        <dsp:cNvPr id="0" name=""/>
        <dsp:cNvSpPr/>
      </dsp:nvSpPr>
      <dsp:spPr>
        <a:xfrm>
          <a:off x="76201" y="1349378"/>
          <a:ext cx="2468880"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All Predictors Added to Model</a:t>
          </a:r>
          <a:endParaRPr lang="en-US" sz="1600" kern="1200" dirty="0"/>
        </a:p>
      </dsp:txBody>
      <dsp:txXfrm>
        <a:off x="166530" y="1439707"/>
        <a:ext cx="2288222" cy="1669732"/>
      </dsp:txXfrm>
    </dsp:sp>
    <dsp:sp modelId="{D1BDED8F-E01F-44E7-A964-6922835757FC}">
      <dsp:nvSpPr>
        <dsp:cNvPr id="0" name=""/>
        <dsp:cNvSpPr/>
      </dsp:nvSpPr>
      <dsp:spPr>
        <a:xfrm>
          <a:off x="2895601" y="1349378"/>
          <a:ext cx="2468880"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Predictors Each Removed One at a Time Until Model Fit Decreases</a:t>
          </a:r>
          <a:endParaRPr lang="en-US" sz="1600" kern="1200" dirty="0"/>
        </a:p>
      </dsp:txBody>
      <dsp:txXfrm>
        <a:off x="2985930" y="1439707"/>
        <a:ext cx="2288222" cy="1669732"/>
      </dsp:txXfrm>
    </dsp:sp>
    <dsp:sp modelId="{EB23A1E4-DAAD-4DB1-90BD-A3AB21847D87}">
      <dsp:nvSpPr>
        <dsp:cNvPr id="0" name=""/>
        <dsp:cNvSpPr/>
      </dsp:nvSpPr>
      <dsp:spPr>
        <a:xfrm>
          <a:off x="5638798" y="1349378"/>
          <a:ext cx="2468880" cy="1850390"/>
        </a:xfrm>
        <a:prstGeom prst="round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rPr>
            <a:t>One Final Model Produced</a:t>
          </a:r>
          <a:r>
            <a:rPr lang="en-US" sz="1600" kern="1200" dirty="0" smtClean="0">
              <a:solidFill>
                <a:schemeClr val="tx1"/>
              </a:solidFill>
            </a:rPr>
            <a:t>: </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t>Best Predictor</a:t>
          </a:r>
          <a:endParaRPr lang="en-US" sz="1600" kern="1200" dirty="0"/>
        </a:p>
        <a:p>
          <a:pPr marL="171450" lvl="1" indent="-171450" algn="l" defTabSz="711200">
            <a:lnSpc>
              <a:spcPct val="90000"/>
            </a:lnSpc>
            <a:spcBef>
              <a:spcPct val="0"/>
            </a:spcBef>
            <a:spcAft>
              <a:spcPct val="15000"/>
            </a:spcAft>
            <a:buChar char="••"/>
          </a:pPr>
          <a:r>
            <a:rPr lang="en-US" sz="1600" kern="1200" dirty="0" smtClean="0"/>
            <a:t>Second Best Predictor</a:t>
          </a:r>
          <a:endParaRPr lang="en-US" sz="1600" kern="1200" dirty="0"/>
        </a:p>
        <a:p>
          <a:pPr marL="171450" lvl="1" indent="-171450" algn="l" defTabSz="711200">
            <a:lnSpc>
              <a:spcPct val="90000"/>
            </a:lnSpc>
            <a:spcBef>
              <a:spcPct val="0"/>
            </a:spcBef>
            <a:spcAft>
              <a:spcPct val="15000"/>
            </a:spcAft>
            <a:buChar char="••"/>
          </a:pPr>
          <a:r>
            <a:rPr lang="en-US" sz="1600" kern="1200" dirty="0" smtClean="0"/>
            <a:t>Third Best Predictor</a:t>
          </a:r>
          <a:endParaRPr lang="en-US" sz="1600" kern="1200" dirty="0"/>
        </a:p>
      </dsp:txBody>
      <dsp:txXfrm>
        <a:off x="5729127" y="1439707"/>
        <a:ext cx="2288222" cy="1669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9C11-A21D-4CFA-BDCC-0251BD17D122}">
      <dsp:nvSpPr>
        <dsp:cNvPr id="0" name=""/>
        <dsp:cNvSpPr/>
      </dsp:nvSpPr>
      <dsp:spPr>
        <a:xfrm>
          <a:off x="617219" y="0"/>
          <a:ext cx="6995160" cy="462597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A97E7-AD4B-4D52-84CD-BA4350998A15}">
      <dsp:nvSpPr>
        <dsp:cNvPr id="0" name=""/>
        <dsp:cNvSpPr/>
      </dsp:nvSpPr>
      <dsp:spPr>
        <a:xfrm>
          <a:off x="2812"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Constant Only; No Predictors</a:t>
          </a:r>
          <a:endParaRPr lang="en-US" sz="1200" kern="1200" baseline="0" dirty="0"/>
        </a:p>
      </dsp:txBody>
      <dsp:txXfrm>
        <a:off x="92026" y="1477006"/>
        <a:ext cx="1649121" cy="1671962"/>
      </dsp:txXfrm>
    </dsp:sp>
    <dsp:sp modelId="{6189BE10-A498-41ED-A8F6-76465C764A6F}">
      <dsp:nvSpPr>
        <dsp:cNvPr id="0" name=""/>
        <dsp:cNvSpPr/>
      </dsp:nvSpPr>
      <dsp:spPr>
        <a:xfrm>
          <a:off x="2134954"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Best Predictor Added (by correlation)</a:t>
          </a:r>
          <a:endParaRPr lang="en-US" sz="1200" kern="1200" dirty="0"/>
        </a:p>
      </dsp:txBody>
      <dsp:txXfrm>
        <a:off x="2224168" y="1477006"/>
        <a:ext cx="1649121" cy="1671962"/>
      </dsp:txXfrm>
    </dsp:sp>
    <dsp:sp modelId="{854D351D-620C-4A43-B24C-A86A28DCE7EC}">
      <dsp:nvSpPr>
        <dsp:cNvPr id="0" name=""/>
        <dsp:cNvSpPr/>
      </dsp:nvSpPr>
      <dsp:spPr>
        <a:xfrm>
          <a:off x="4267095" y="1387792"/>
          <a:ext cx="1827549" cy="1850390"/>
        </a:xfrm>
        <a:prstGeom prst="roundRect">
          <a:avLst/>
        </a:prstGeom>
        <a:solidFill>
          <a:schemeClr val="accent4">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Additional Predictors Added, then a Removal Test for the Least Useful Predictor; Continues Until Model No Longer Improves</a:t>
          </a:r>
          <a:endParaRPr lang="en-US" sz="1200" kern="1200" dirty="0"/>
        </a:p>
      </dsp:txBody>
      <dsp:txXfrm>
        <a:off x="4356309" y="1477006"/>
        <a:ext cx="1649121" cy="1671962"/>
      </dsp:txXfrm>
    </dsp:sp>
    <dsp:sp modelId="{EB23A1E4-DAAD-4DB1-90BD-A3AB21847D87}">
      <dsp:nvSpPr>
        <dsp:cNvPr id="0" name=""/>
        <dsp:cNvSpPr/>
      </dsp:nvSpPr>
      <dsp:spPr>
        <a:xfrm>
          <a:off x="6399237" y="1387792"/>
          <a:ext cx="1827549" cy="1850390"/>
        </a:xfrm>
        <a:prstGeom prst="round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One Model Produced</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Best Predictor</a:t>
          </a:r>
          <a:endParaRPr lang="en-US" sz="1200" kern="1200" dirty="0"/>
        </a:p>
        <a:p>
          <a:pPr marL="114300" lvl="1" indent="-114300" algn="l" defTabSz="533400">
            <a:lnSpc>
              <a:spcPct val="90000"/>
            </a:lnSpc>
            <a:spcBef>
              <a:spcPct val="0"/>
            </a:spcBef>
            <a:spcAft>
              <a:spcPct val="15000"/>
            </a:spcAft>
            <a:buChar char="••"/>
          </a:pPr>
          <a:r>
            <a:rPr lang="en-US" sz="1200" kern="1200" dirty="0" smtClean="0"/>
            <a:t>Second Best Predictor</a:t>
          </a:r>
          <a:endParaRPr lang="en-US" sz="1200" kern="1200" dirty="0"/>
        </a:p>
        <a:p>
          <a:pPr marL="114300" lvl="1" indent="-114300" algn="l" defTabSz="533400">
            <a:lnSpc>
              <a:spcPct val="90000"/>
            </a:lnSpc>
            <a:spcBef>
              <a:spcPct val="0"/>
            </a:spcBef>
            <a:spcAft>
              <a:spcPct val="15000"/>
            </a:spcAft>
            <a:buChar char="••"/>
          </a:pPr>
          <a:r>
            <a:rPr lang="en-US" sz="1200" kern="1200" dirty="0" smtClean="0"/>
            <a:t>Third Best Predictor</a:t>
          </a:r>
          <a:endParaRPr lang="en-US" sz="1200" kern="1200" dirty="0"/>
        </a:p>
      </dsp:txBody>
      <dsp:txXfrm>
        <a:off x="6488451" y="1477006"/>
        <a:ext cx="1649121" cy="1671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9C11-A21D-4CFA-BDCC-0251BD17D122}">
      <dsp:nvSpPr>
        <dsp:cNvPr id="0" name=""/>
        <dsp:cNvSpPr/>
      </dsp:nvSpPr>
      <dsp:spPr>
        <a:xfrm>
          <a:off x="317182" y="0"/>
          <a:ext cx="3594735" cy="24844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1E37C-B02B-423D-BEE1-3D30644A6B4A}">
      <dsp:nvSpPr>
        <dsp:cNvPr id="0" name=""/>
        <dsp:cNvSpPr/>
      </dsp:nvSpPr>
      <dsp:spPr>
        <a:xfrm>
          <a:off x="143310" y="745331"/>
          <a:ext cx="1268730" cy="993775"/>
        </a:xfrm>
        <a:prstGeom prst="round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Model 1</a:t>
          </a:r>
          <a:endParaRPr lang="en-US" sz="1000" kern="1200" dirty="0"/>
        </a:p>
        <a:p>
          <a:pPr marL="57150" lvl="1" indent="-57150" algn="l" defTabSz="355600">
            <a:lnSpc>
              <a:spcPct val="90000"/>
            </a:lnSpc>
            <a:spcBef>
              <a:spcPct val="0"/>
            </a:spcBef>
            <a:spcAft>
              <a:spcPct val="15000"/>
            </a:spcAft>
            <a:buChar char="••"/>
          </a:pPr>
          <a:r>
            <a:rPr lang="en-US" sz="800" kern="1200" dirty="0" smtClean="0"/>
            <a:t>Known Predictor 1</a:t>
          </a:r>
          <a:endParaRPr lang="en-US" sz="800" kern="1200" dirty="0"/>
        </a:p>
        <a:p>
          <a:pPr marL="57150" lvl="1" indent="-57150" algn="l" defTabSz="355600">
            <a:lnSpc>
              <a:spcPct val="90000"/>
            </a:lnSpc>
            <a:spcBef>
              <a:spcPct val="0"/>
            </a:spcBef>
            <a:spcAft>
              <a:spcPct val="15000"/>
            </a:spcAft>
            <a:buChar char="••"/>
          </a:pPr>
          <a:r>
            <a:rPr lang="en-US" sz="800" kern="1200" dirty="0" smtClean="0"/>
            <a:t>Known Predictor 2</a:t>
          </a:r>
          <a:endParaRPr lang="en-US" sz="800" kern="1200" dirty="0"/>
        </a:p>
      </dsp:txBody>
      <dsp:txXfrm>
        <a:off x="191822" y="793843"/>
        <a:ext cx="1171706" cy="896751"/>
      </dsp:txXfrm>
    </dsp:sp>
    <dsp:sp modelId="{D1BDED8F-E01F-44E7-A964-6922835757FC}">
      <dsp:nvSpPr>
        <dsp:cNvPr id="0" name=""/>
        <dsp:cNvSpPr/>
      </dsp:nvSpPr>
      <dsp:spPr>
        <a:xfrm>
          <a:off x="1480185" y="745331"/>
          <a:ext cx="1268730" cy="993775"/>
        </a:xfrm>
        <a:prstGeom prst="roundRect">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Model 2</a:t>
          </a:r>
          <a:endParaRPr lang="en-US" sz="1000" kern="1200" dirty="0"/>
        </a:p>
        <a:p>
          <a:pPr marL="57150" lvl="1" indent="-57150" algn="l" defTabSz="355600">
            <a:lnSpc>
              <a:spcPct val="90000"/>
            </a:lnSpc>
            <a:spcBef>
              <a:spcPct val="0"/>
            </a:spcBef>
            <a:spcAft>
              <a:spcPct val="15000"/>
            </a:spcAft>
            <a:buChar char="••"/>
          </a:pPr>
          <a:r>
            <a:rPr lang="en-US" sz="800" kern="1200" dirty="0" smtClean="0"/>
            <a:t>Known Predictor 1</a:t>
          </a:r>
          <a:endParaRPr lang="en-US" sz="800" kern="1200" dirty="0"/>
        </a:p>
        <a:p>
          <a:pPr marL="57150" lvl="1" indent="-57150" algn="l" defTabSz="355600">
            <a:lnSpc>
              <a:spcPct val="90000"/>
            </a:lnSpc>
            <a:spcBef>
              <a:spcPct val="0"/>
            </a:spcBef>
            <a:spcAft>
              <a:spcPct val="15000"/>
            </a:spcAft>
            <a:buChar char="••"/>
          </a:pPr>
          <a:r>
            <a:rPr lang="en-US" sz="800" kern="1200" dirty="0" smtClean="0"/>
            <a:t>Known Predictor 2</a:t>
          </a:r>
          <a:endParaRPr lang="en-US" sz="800" kern="1200" dirty="0"/>
        </a:p>
        <a:p>
          <a:pPr marL="57150" lvl="1" indent="-57150" algn="l" defTabSz="355600">
            <a:lnSpc>
              <a:spcPct val="90000"/>
            </a:lnSpc>
            <a:spcBef>
              <a:spcPct val="0"/>
            </a:spcBef>
            <a:spcAft>
              <a:spcPct val="15000"/>
            </a:spcAft>
            <a:buChar char="••"/>
          </a:pPr>
          <a:r>
            <a:rPr lang="en-US" sz="800" kern="1200" dirty="0" smtClean="0"/>
            <a:t>Explanatory Variable 1</a:t>
          </a:r>
          <a:endParaRPr lang="en-US" sz="800" kern="1200" dirty="0"/>
        </a:p>
      </dsp:txBody>
      <dsp:txXfrm>
        <a:off x="1528697" y="793843"/>
        <a:ext cx="1171706" cy="896751"/>
      </dsp:txXfrm>
    </dsp:sp>
    <dsp:sp modelId="{EB23A1E4-DAAD-4DB1-90BD-A3AB21847D87}">
      <dsp:nvSpPr>
        <dsp:cNvPr id="0" name=""/>
        <dsp:cNvSpPr/>
      </dsp:nvSpPr>
      <dsp:spPr>
        <a:xfrm>
          <a:off x="2817059" y="745331"/>
          <a:ext cx="1268730" cy="993775"/>
        </a:xfrm>
        <a:prstGeom prst="round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Model 3</a:t>
          </a:r>
          <a:endParaRPr lang="en-US" sz="1000" kern="1200" dirty="0"/>
        </a:p>
        <a:p>
          <a:pPr marL="57150" lvl="1" indent="-57150" algn="l" defTabSz="355600">
            <a:lnSpc>
              <a:spcPct val="90000"/>
            </a:lnSpc>
            <a:spcBef>
              <a:spcPct val="0"/>
            </a:spcBef>
            <a:spcAft>
              <a:spcPct val="15000"/>
            </a:spcAft>
            <a:buChar char="••"/>
          </a:pPr>
          <a:r>
            <a:rPr lang="en-US" sz="800" kern="1200" dirty="0" smtClean="0"/>
            <a:t>Known Predictor 1</a:t>
          </a:r>
          <a:endParaRPr lang="en-US" sz="800" kern="1200" dirty="0"/>
        </a:p>
        <a:p>
          <a:pPr marL="57150" lvl="1" indent="-57150" algn="l" defTabSz="355600">
            <a:lnSpc>
              <a:spcPct val="90000"/>
            </a:lnSpc>
            <a:spcBef>
              <a:spcPct val="0"/>
            </a:spcBef>
            <a:spcAft>
              <a:spcPct val="15000"/>
            </a:spcAft>
            <a:buChar char="••"/>
          </a:pPr>
          <a:r>
            <a:rPr lang="en-US" sz="800" kern="1200" dirty="0" smtClean="0"/>
            <a:t>Known Predictor 2</a:t>
          </a:r>
          <a:endParaRPr lang="en-US" sz="800" kern="1200" dirty="0"/>
        </a:p>
        <a:p>
          <a:pPr marL="57150" lvl="1" indent="-57150" algn="l" defTabSz="355600">
            <a:lnSpc>
              <a:spcPct val="90000"/>
            </a:lnSpc>
            <a:spcBef>
              <a:spcPct val="0"/>
            </a:spcBef>
            <a:spcAft>
              <a:spcPct val="15000"/>
            </a:spcAft>
            <a:buChar char="••"/>
          </a:pPr>
          <a:r>
            <a:rPr lang="en-US" sz="800" kern="1200" dirty="0" smtClean="0"/>
            <a:t>Explanatory Variable 1</a:t>
          </a:r>
          <a:endParaRPr lang="en-US" sz="800" kern="1200" dirty="0"/>
        </a:p>
        <a:p>
          <a:pPr marL="57150" lvl="1" indent="-57150" algn="l" defTabSz="355600">
            <a:lnSpc>
              <a:spcPct val="90000"/>
            </a:lnSpc>
            <a:spcBef>
              <a:spcPct val="0"/>
            </a:spcBef>
            <a:spcAft>
              <a:spcPct val="15000"/>
            </a:spcAft>
            <a:buChar char="••"/>
          </a:pPr>
          <a:r>
            <a:rPr lang="en-US" sz="800" kern="1200" dirty="0" smtClean="0"/>
            <a:t>Explanatory Variable 2</a:t>
          </a: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2865571" y="793843"/>
        <a:ext cx="1171706" cy="8967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7A8E35D-0494-9B4E-B6AF-B2C7E50ECA9A}" type="slidenum">
              <a:rPr lang="en-US"/>
              <a:pPr/>
              <a:t>‹#›</a:t>
            </a:fld>
            <a:endParaRPr lang="en-US"/>
          </a:p>
        </p:txBody>
      </p:sp>
    </p:spTree>
    <p:extLst>
      <p:ext uri="{BB962C8B-B14F-4D97-AF65-F5344CB8AC3E}">
        <p14:creationId xmlns:p14="http://schemas.microsoft.com/office/powerpoint/2010/main" val="32608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 is the null hypothesis in a regression?</a:t>
            </a:r>
          </a:p>
          <a:p>
            <a:r>
              <a:rPr lang="en-US"/>
              <a:t>What test do we use to check if it is significant?</a:t>
            </a:r>
          </a:p>
          <a:p>
            <a:r>
              <a:rPr lang="en-US"/>
              <a:t>What test do we use to see if each IV is significant?</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258C6A6-AD67-1546-A340-464EBDBC7554}"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2E02897F-E321-E343-B59F-9A440CD89429}" type="slidenum">
              <a:rPr lang="en-US"/>
              <a:pPr/>
              <a:t>‹#›</a:t>
            </a:fld>
            <a:endParaRPr lang="en-US"/>
          </a:p>
        </p:txBody>
      </p:sp>
    </p:spTree>
    <p:extLst>
      <p:ext uri="{BB962C8B-B14F-4D97-AF65-F5344CB8AC3E}">
        <p14:creationId xmlns:p14="http://schemas.microsoft.com/office/powerpoint/2010/main" val="8867078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871174-0069-6F40-B392-ACBC0A34A984}" type="slidenum">
              <a:rPr lang="en-US"/>
              <a:pPr/>
              <a:t>‹#›</a:t>
            </a:fld>
            <a:endParaRPr lang="en-US"/>
          </a:p>
        </p:txBody>
      </p:sp>
    </p:spTree>
    <p:extLst>
      <p:ext uri="{BB962C8B-B14F-4D97-AF65-F5344CB8AC3E}">
        <p14:creationId xmlns:p14="http://schemas.microsoft.com/office/powerpoint/2010/main" val="405142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31750" dist="10160" dir="108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A727597-B150-5145-B3EA-D934E1452EA2}" type="slidenum">
              <a:rPr lang="en-US"/>
              <a:pPr/>
              <a:t>‹#›</a:t>
            </a:fld>
            <a:endParaRPr lang="en-US"/>
          </a:p>
        </p:txBody>
      </p:sp>
    </p:spTree>
    <p:extLst>
      <p:ext uri="{BB962C8B-B14F-4D97-AF65-F5344CB8AC3E}">
        <p14:creationId xmlns:p14="http://schemas.microsoft.com/office/powerpoint/2010/main" val="373478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619DF6-CD69-7642-BBC5-53F31D849E6C}" type="slidenum">
              <a:rPr lang="en-US"/>
              <a:pPr/>
              <a:t>‹#›</a:t>
            </a:fld>
            <a:endParaRPr lang="en-US"/>
          </a:p>
        </p:txBody>
      </p:sp>
    </p:spTree>
    <p:extLst>
      <p:ext uri="{BB962C8B-B14F-4D97-AF65-F5344CB8AC3E}">
        <p14:creationId xmlns:p14="http://schemas.microsoft.com/office/powerpoint/2010/main" val="235709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858743D0-3313-9B40-9B31-BA5332618A3E}" type="slidenum">
              <a:rPr lang="en-US"/>
              <a:pPr/>
              <a:t>‹#›</a:t>
            </a:fld>
            <a:endParaRPr lang="en-US"/>
          </a:p>
        </p:txBody>
      </p:sp>
    </p:spTree>
    <p:extLst>
      <p:ext uri="{BB962C8B-B14F-4D97-AF65-F5344CB8AC3E}">
        <p14:creationId xmlns:p14="http://schemas.microsoft.com/office/powerpoint/2010/main" val="29467879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D473C-3A6E-B746-AF2E-E47D97DED1FA}" type="slidenum">
              <a:rPr lang="en-US"/>
              <a:pPr/>
              <a:t>‹#›</a:t>
            </a:fld>
            <a:endParaRPr lang="en-US"/>
          </a:p>
        </p:txBody>
      </p:sp>
    </p:spTree>
    <p:extLst>
      <p:ext uri="{BB962C8B-B14F-4D97-AF65-F5344CB8AC3E}">
        <p14:creationId xmlns:p14="http://schemas.microsoft.com/office/powerpoint/2010/main" val="124472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1DB5983-F294-A84E-A50D-B52CAE5F3876}" type="slidenum">
              <a:rPr lang="en-US"/>
              <a:pPr/>
              <a:t>‹#›</a:t>
            </a:fld>
            <a:endParaRPr lang="en-US"/>
          </a:p>
        </p:txBody>
      </p:sp>
    </p:spTree>
    <p:extLst>
      <p:ext uri="{BB962C8B-B14F-4D97-AF65-F5344CB8AC3E}">
        <p14:creationId xmlns:p14="http://schemas.microsoft.com/office/powerpoint/2010/main" val="189061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85FF19-F59B-0C42-8449-1DAAAB22C697}" type="slidenum">
              <a:rPr lang="en-US"/>
              <a:pPr/>
              <a:t>‹#›</a:t>
            </a:fld>
            <a:endParaRPr lang="en-US"/>
          </a:p>
        </p:txBody>
      </p:sp>
    </p:spTree>
    <p:extLst>
      <p:ext uri="{BB962C8B-B14F-4D97-AF65-F5344CB8AC3E}">
        <p14:creationId xmlns:p14="http://schemas.microsoft.com/office/powerpoint/2010/main" val="268075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10B6D2C9-11A4-474D-A1B1-2D78EA289B01}" type="slidenum">
              <a:rPr lang="en-US"/>
              <a:pPr/>
              <a:t>‹#›</a:t>
            </a:fld>
            <a:endParaRPr lang="en-US"/>
          </a:p>
        </p:txBody>
      </p:sp>
    </p:spTree>
    <p:extLst>
      <p:ext uri="{BB962C8B-B14F-4D97-AF65-F5344CB8AC3E}">
        <p14:creationId xmlns:p14="http://schemas.microsoft.com/office/powerpoint/2010/main" val="241187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5EAC98F-43A8-C348-9112-A02F8C9F96DB}" type="slidenum">
              <a:rPr lang="en-US"/>
              <a:pPr/>
              <a:t>‹#›</a:t>
            </a:fld>
            <a:endParaRPr lang="en-US"/>
          </a:p>
        </p:txBody>
      </p:sp>
    </p:spTree>
    <p:extLst>
      <p:ext uri="{BB962C8B-B14F-4D97-AF65-F5344CB8AC3E}">
        <p14:creationId xmlns:p14="http://schemas.microsoft.com/office/powerpoint/2010/main" val="8059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F1FA9B03-51BB-3645-B75A-A5C96FC456DC}" type="slidenum">
              <a:rPr lang="en-US"/>
              <a:pPr/>
              <a:t>‹#›</a:t>
            </a:fld>
            <a:endParaRPr lang="en-US"/>
          </a:p>
        </p:txBody>
      </p:sp>
    </p:spTree>
    <p:extLst>
      <p:ext uri="{BB962C8B-B14F-4D97-AF65-F5344CB8AC3E}">
        <p14:creationId xmlns:p14="http://schemas.microsoft.com/office/powerpoint/2010/main" val="42700860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fld id="{44884162-F1C4-A743-8C29-E848391DD0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35" r:id="rId1"/>
    <p:sldLayoutId id="2147484330" r:id="rId2"/>
    <p:sldLayoutId id="2147484336" r:id="rId3"/>
    <p:sldLayoutId id="2147484331" r:id="rId4"/>
    <p:sldLayoutId id="2147484332" r:id="rId5"/>
    <p:sldLayoutId id="2147484333" r:id="rId6"/>
    <p:sldLayoutId id="2147484337" r:id="rId7"/>
    <p:sldLayoutId id="2147484338" r:id="rId8"/>
    <p:sldLayoutId id="2147484339" r:id="rId9"/>
    <p:sldLayoutId id="2147484334" r:id="rId10"/>
    <p:sldLayoutId id="2147484340" r:id="rId11"/>
  </p:sldLayoutIdLst>
  <p:hf hdr="0" ftr="0" dt="0"/>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mj-cs"/>
        </a:defRPr>
      </a:lvl1pPr>
      <a:lvl2pPr algn="l" rtl="0" eaLnBrk="0" fontAlgn="base" hangingPunct="0">
        <a:spcBef>
          <a:spcPct val="0"/>
        </a:spcBef>
        <a:spcAft>
          <a:spcPct val="0"/>
        </a:spcAft>
        <a:defRPr sz="4500" b="1">
          <a:solidFill>
            <a:srgbClr val="FFC800"/>
          </a:solidFill>
          <a:latin typeface="Corbel" pitchFamily="34" charset="0"/>
          <a:ea typeface="ＭＳ Ｐゴシック" charset="0"/>
        </a:defRPr>
      </a:lvl2pPr>
      <a:lvl3pPr algn="l" rtl="0" eaLnBrk="0" fontAlgn="base" hangingPunct="0">
        <a:spcBef>
          <a:spcPct val="0"/>
        </a:spcBef>
        <a:spcAft>
          <a:spcPct val="0"/>
        </a:spcAft>
        <a:defRPr sz="4500" b="1">
          <a:solidFill>
            <a:srgbClr val="FFC800"/>
          </a:solidFill>
          <a:latin typeface="Corbel" pitchFamily="34" charset="0"/>
          <a:ea typeface="ＭＳ Ｐゴシック" charset="0"/>
        </a:defRPr>
      </a:lvl3pPr>
      <a:lvl4pPr algn="l" rtl="0" eaLnBrk="0" fontAlgn="base" hangingPunct="0">
        <a:spcBef>
          <a:spcPct val="0"/>
        </a:spcBef>
        <a:spcAft>
          <a:spcPct val="0"/>
        </a:spcAft>
        <a:defRPr sz="4500" b="1">
          <a:solidFill>
            <a:srgbClr val="FFC800"/>
          </a:solidFill>
          <a:latin typeface="Corbel" pitchFamily="34" charset="0"/>
          <a:ea typeface="ＭＳ Ｐゴシック" charset="0"/>
        </a:defRPr>
      </a:lvl4pPr>
      <a:lvl5pPr algn="l" rtl="0" eaLnBrk="0" fontAlgn="base" hangingPunct="0">
        <a:spcBef>
          <a:spcPct val="0"/>
        </a:spcBef>
        <a:spcAft>
          <a:spcPct val="0"/>
        </a:spcAft>
        <a:defRPr sz="4500" b="1">
          <a:solidFill>
            <a:srgbClr val="FFC800"/>
          </a:solidFill>
          <a:latin typeface="Corbel" pitchFamily="34" charset="0"/>
          <a:ea typeface="ＭＳ Ｐゴシック"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mn-cs"/>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0"/>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0"/>
          <a:cs typeface="+mn-cs"/>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ilymail.co.uk/health/article-2325414/Men-physically-strong-likely-right-wing-political-views.html%23ixzz2lmUITJhE" TargetMode="External"/><Relationship Id="rId4" Type="http://schemas.openxmlformats.org/officeDocument/2006/relationships/image" Target="../media/image2.gi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dailymail.co.uk/health/article-2325414/Men-physically-strong-likely-right-wing-political-views.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Improper Identification</a:t>
            </a:r>
            <a:endParaRPr lang="en-US" dirty="0"/>
          </a:p>
        </p:txBody>
      </p:sp>
      <p:sp>
        <p:nvSpPr>
          <p:cNvPr id="3" name="Content Placeholder 2"/>
          <p:cNvSpPr>
            <a:spLocks noGrp="1"/>
          </p:cNvSpPr>
          <p:nvPr>
            <p:ph idx="1"/>
          </p:nvPr>
        </p:nvSpPr>
        <p:spPr>
          <a:xfrm>
            <a:off x="457200" y="2286000"/>
            <a:ext cx="4343400" cy="4038600"/>
          </a:xfrm>
        </p:spPr>
        <p:txBody>
          <a:bodyPr/>
          <a:lstStyle/>
          <a:p>
            <a:r>
              <a:rPr lang="en-US" sz="1800" b="1" dirty="0"/>
              <a:t>Men who are physically strong are more likely to have right wing political views</a:t>
            </a:r>
          </a:p>
          <a:p>
            <a:r>
              <a:rPr lang="en-US" sz="1800" b="1" dirty="0"/>
              <a:t>Weaker men more likely to support welfare state and wealth redistribution</a:t>
            </a:r>
            <a:endParaRPr lang="en-US" sz="1800" dirty="0"/>
          </a:p>
          <a:p>
            <a:r>
              <a:rPr lang="en-US" sz="1800" b="1" dirty="0"/>
              <a:t>Link may reflect psychological traits that evolved in our ancestors</a:t>
            </a:r>
          </a:p>
          <a:p>
            <a:r>
              <a:rPr lang="en-US" sz="1800" b="1" dirty="0"/>
              <a:t>Strength was a proxy for ability to defend or acquire resources</a:t>
            </a:r>
          </a:p>
          <a:p>
            <a:r>
              <a:rPr lang="en-US" sz="1800" b="1" dirty="0"/>
              <a:t>There is no link between women's physical strength and political </a:t>
            </a:r>
            <a:r>
              <a:rPr lang="en-US" sz="1800" b="1" dirty="0" smtClean="0"/>
              <a:t>views</a:t>
            </a:r>
          </a:p>
          <a:p>
            <a:r>
              <a:rPr lang="en-US" sz="1100" dirty="0"/>
              <a:t>By DAILY MAIL </a:t>
            </a:r>
            <a:r>
              <a:rPr lang="en-US" sz="1100" dirty="0" smtClean="0"/>
              <a:t>REPORTER </a:t>
            </a:r>
            <a:r>
              <a:rPr lang="en-US" sz="1100" b="1" dirty="0" smtClean="0"/>
              <a:t>PUBLISHED</a:t>
            </a:r>
            <a:r>
              <a:rPr lang="en-US" sz="1100" b="1" dirty="0"/>
              <a:t>:</a:t>
            </a:r>
            <a:r>
              <a:rPr lang="en-US" sz="1100" dirty="0"/>
              <a:t> 05:21 EST, 16 May 2013 </a:t>
            </a:r>
            <a:endParaRPr lang="en-US" sz="1800" dirty="0"/>
          </a:p>
          <a:p>
            <a:pPr marL="119062" indent="0">
              <a:buNone/>
            </a:pPr>
            <a:r>
              <a:rPr lang="en-US" sz="1600" dirty="0" smtClean="0">
                <a:hlinkClick r:id="rId2"/>
              </a:rPr>
              <a:t>http</a:t>
            </a:r>
            <a:r>
              <a:rPr lang="en-US" sz="1600" dirty="0">
                <a:hlinkClick r:id="rId2"/>
              </a:rPr>
              <a:t>://www.dailymail.co.uk/health/article-2325414/Men-physically-strong-likely-right-wing-political-views.html#ixzz2lmUITJhE</a:t>
            </a:r>
            <a:r>
              <a:rPr lang="en-US" sz="1600" dirty="0">
                <a:hlinkClick r:id="rId3"/>
              </a:rPr>
              <a:t> </a:t>
            </a:r>
            <a:endParaRPr lang="en-US" sz="1800" dirty="0">
              <a:hlinkClick r:id="rId3"/>
            </a:endParaRPr>
          </a:p>
        </p:txBody>
      </p:sp>
      <p:sp>
        <p:nvSpPr>
          <p:cNvPr id="4" name="Slide Number Placeholder 3"/>
          <p:cNvSpPr>
            <a:spLocks noGrp="1"/>
          </p:cNvSpPr>
          <p:nvPr>
            <p:ph type="sldNum" sz="quarter" idx="12"/>
          </p:nvPr>
        </p:nvSpPr>
        <p:spPr/>
        <p:txBody>
          <a:bodyPr/>
          <a:lstStyle/>
          <a:p>
            <a:fld id="{9A619DF6-CD69-7642-BBC5-53F31D849E6C}" type="slidenum">
              <a:rPr lang="en-US" smtClean="0"/>
              <a:pPr/>
              <a:t>1</a:t>
            </a:fld>
            <a:endParaRPr lang="en-US"/>
          </a:p>
        </p:txBody>
      </p:sp>
      <p:pic>
        <p:nvPicPr>
          <p:cNvPr id="5" name="Picture 4" descr="logo_mo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600200"/>
            <a:ext cx="4445000" cy="838200"/>
          </a:xfrm>
          <a:prstGeom prst="rect">
            <a:avLst/>
          </a:prstGeom>
        </p:spPr>
      </p:pic>
      <p:pic>
        <p:nvPicPr>
          <p:cNvPr id="6" name="Picture 5" descr="Screen Shot 2013-11-26 at 11.21.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768" y="2438400"/>
            <a:ext cx="4284832" cy="3200400"/>
          </a:xfrm>
          <a:prstGeom prst="rect">
            <a:avLst/>
          </a:prstGeom>
        </p:spPr>
      </p:pic>
    </p:spTree>
    <p:extLst>
      <p:ext uri="{BB962C8B-B14F-4D97-AF65-F5344CB8AC3E}">
        <p14:creationId xmlns:p14="http://schemas.microsoft.com/office/powerpoint/2010/main" val="387974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coefficients</a:t>
            </a:r>
            <a:endParaRPr lang="en-US" dirty="0"/>
          </a:p>
        </p:txBody>
      </p:sp>
      <p:sp>
        <p:nvSpPr>
          <p:cNvPr id="3" name="Content Placeholder 2"/>
          <p:cNvSpPr>
            <a:spLocks noGrp="1"/>
          </p:cNvSpPr>
          <p:nvPr>
            <p:ph idx="1"/>
          </p:nvPr>
        </p:nvSpPr>
        <p:spPr/>
        <p:txBody>
          <a:bodyPr/>
          <a:lstStyle/>
          <a:p>
            <a:r>
              <a:rPr lang="en-US" dirty="0">
                <a:latin typeface="Corbel" charset="0"/>
              </a:rPr>
              <a:t>As in simple regression, we can use a t-test to check the significance of each </a:t>
            </a:r>
            <a:r>
              <a:rPr lang="en-US" dirty="0" smtClean="0">
                <a:latin typeface="Corbel" charset="0"/>
              </a:rPr>
              <a:t>coefficient.</a:t>
            </a:r>
          </a:p>
          <a:p>
            <a:endParaRPr lang="en-US" dirty="0">
              <a:latin typeface="Corbel" charset="0"/>
            </a:endParaRPr>
          </a:p>
          <a:p>
            <a:r>
              <a:rPr lang="en-US" dirty="0" smtClean="0">
                <a:latin typeface="Corbel" charset="0"/>
              </a:rPr>
              <a:t>For coefficient </a:t>
            </a:r>
            <a:r>
              <a:rPr lang="en-US" i="1" dirty="0" smtClean="0">
                <a:latin typeface="Corbel" charset="0"/>
              </a:rPr>
              <a:t>b</a:t>
            </a:r>
            <a:r>
              <a:rPr lang="en-US" i="1" baseline="-25000" dirty="0" smtClean="0">
                <a:latin typeface="Corbel" charset="0"/>
              </a:rPr>
              <a:t>i</a:t>
            </a:r>
            <a:r>
              <a:rPr lang="en-US" i="1" dirty="0" smtClean="0">
                <a:latin typeface="Corbel" charset="0"/>
              </a:rPr>
              <a:t> </a:t>
            </a:r>
            <a:r>
              <a:rPr lang="en-US" dirty="0" smtClean="0">
                <a:latin typeface="Corbel" charset="0"/>
              </a:rPr>
              <a:t>we are testing the null hypothesis that </a:t>
            </a:r>
            <a:r>
              <a:rPr lang="en-US" i="1" dirty="0" smtClean="0">
                <a:latin typeface="Corbel" charset="0"/>
              </a:rPr>
              <a:t>b</a:t>
            </a:r>
            <a:r>
              <a:rPr lang="en-US" i="1" baseline="-25000" dirty="0" smtClean="0">
                <a:latin typeface="Corbel" charset="0"/>
              </a:rPr>
              <a:t>i</a:t>
            </a:r>
            <a:r>
              <a:rPr lang="en-US" i="1" dirty="0" smtClean="0">
                <a:latin typeface="Corbel" charset="0"/>
              </a:rPr>
              <a:t> = </a:t>
            </a:r>
            <a:r>
              <a:rPr lang="en-US" dirty="0">
                <a:latin typeface="Cambria"/>
                <a:cs typeface="Cambria"/>
              </a:rPr>
              <a:t>0</a:t>
            </a:r>
            <a:r>
              <a:rPr lang="en-US" dirty="0" smtClean="0">
                <a:latin typeface="Corbel" charset="0"/>
              </a:rPr>
              <a:t>.</a:t>
            </a:r>
          </a:p>
          <a:p>
            <a:endParaRPr lang="en-US" dirty="0">
              <a:latin typeface="Corbel" charset="0"/>
            </a:endParaRPr>
          </a:p>
          <a:p>
            <a:r>
              <a:rPr lang="en-US" dirty="0" smtClean="0">
                <a:latin typeface="Corbel" charset="0"/>
              </a:rPr>
              <a:t>We will have a separate p-value for each coefficient</a:t>
            </a:r>
            <a:endParaRPr lang="en-US" dirty="0">
              <a:latin typeface="Corbel" charset="0"/>
            </a:endParaRPr>
          </a:p>
          <a:p>
            <a:endParaRPr lang="en-US" dirty="0"/>
          </a:p>
        </p:txBody>
      </p:sp>
      <p:sp>
        <p:nvSpPr>
          <p:cNvPr id="4" name="Slide Number Placeholder 3"/>
          <p:cNvSpPr>
            <a:spLocks noGrp="1"/>
          </p:cNvSpPr>
          <p:nvPr>
            <p:ph type="sldNum" sz="quarter" idx="12"/>
          </p:nvPr>
        </p:nvSpPr>
        <p:spPr/>
        <p:txBody>
          <a:bodyPr/>
          <a:lstStyle/>
          <a:p>
            <a:fld id="{9A619DF6-CD69-7642-BBC5-53F31D849E6C}" type="slidenum">
              <a:rPr lang="en-US" smtClean="0"/>
              <a:pPr/>
              <a:t>10</a:t>
            </a:fld>
            <a:endParaRPr lang="en-US"/>
          </a:p>
        </p:txBody>
      </p:sp>
    </p:spTree>
    <p:extLst>
      <p:ext uri="{BB962C8B-B14F-4D97-AF65-F5344CB8AC3E}">
        <p14:creationId xmlns:p14="http://schemas.microsoft.com/office/powerpoint/2010/main" val="1575726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Influential Cases</a:t>
            </a:r>
            <a:endParaRPr lang="en-US" dirty="0">
              <a:ea typeface="+mj-ea"/>
            </a:endParaRPr>
          </a:p>
        </p:txBody>
      </p:sp>
      <p:sp>
        <p:nvSpPr>
          <p:cNvPr id="20483" name="Content Placeholder 2"/>
          <p:cNvSpPr>
            <a:spLocks noGrp="1"/>
          </p:cNvSpPr>
          <p:nvPr>
            <p:ph idx="1"/>
          </p:nvPr>
        </p:nvSpPr>
        <p:spPr/>
        <p:txBody>
          <a:bodyPr/>
          <a:lstStyle/>
          <a:p>
            <a:r>
              <a:rPr lang="en-US" sz="2800" dirty="0" smtClean="0">
                <a:latin typeface="Corbel" charset="0"/>
              </a:rPr>
              <a:t>Could one or two </a:t>
            </a:r>
            <a:r>
              <a:rPr lang="en-US" sz="2800" dirty="0" err="1" smtClean="0">
                <a:latin typeface="Corbel" charset="0"/>
              </a:rPr>
              <a:t>datapoints</a:t>
            </a:r>
            <a:r>
              <a:rPr lang="en-US" sz="2800" dirty="0" smtClean="0">
                <a:latin typeface="Corbel" charset="0"/>
              </a:rPr>
              <a:t> be throwing off our regression – leading to very different coefficients?</a:t>
            </a:r>
          </a:p>
          <a:p>
            <a:pPr marL="703263" lvl="2" indent="-319088">
              <a:spcBef>
                <a:spcPct val="0"/>
              </a:spcBef>
              <a:buClr>
                <a:schemeClr val="accent1"/>
              </a:buClr>
              <a:buSzPct val="80000"/>
              <a:buFont typeface="Wingdings 2" charset="0"/>
              <a:buChar char=""/>
            </a:pPr>
            <a:r>
              <a:rPr lang="en-US" dirty="0">
                <a:latin typeface="Corbel" charset="0"/>
              </a:rPr>
              <a:t>Put differently: If we were to delete a certain case, would we obtain very different regression coefficients and a different line of best fit?</a:t>
            </a:r>
          </a:p>
          <a:p>
            <a:pPr marL="119062" indent="0">
              <a:buNone/>
            </a:pPr>
            <a:endParaRPr lang="en-US" sz="2800" dirty="0">
              <a:latin typeface="Corbel" charset="0"/>
            </a:endParaRPr>
          </a:p>
          <a:p>
            <a:r>
              <a:rPr lang="en-US" sz="2800" dirty="0" smtClean="0">
                <a:latin typeface="Corbel" charset="0"/>
              </a:rPr>
              <a:t>This issue can be broken into two parts:</a:t>
            </a:r>
            <a:endParaRPr lang="en-US" sz="2800" dirty="0">
              <a:latin typeface="Corbel" charset="0"/>
            </a:endParaRPr>
          </a:p>
          <a:p>
            <a:pPr lvl="1"/>
            <a:r>
              <a:rPr lang="en-US" sz="2400" dirty="0" smtClean="0">
                <a:latin typeface="Corbel" charset="0"/>
              </a:rPr>
              <a:t>First, Leverage: how much potential does each </a:t>
            </a:r>
            <a:r>
              <a:rPr lang="en-US" sz="2400" dirty="0" err="1" smtClean="0">
                <a:latin typeface="Corbel" charset="0"/>
              </a:rPr>
              <a:t>datapoint</a:t>
            </a:r>
            <a:r>
              <a:rPr lang="en-US" sz="2400" dirty="0" smtClean="0">
                <a:latin typeface="Corbel" charset="0"/>
              </a:rPr>
              <a:t> have to change our regression. </a:t>
            </a:r>
          </a:p>
          <a:p>
            <a:pPr lvl="1"/>
            <a:r>
              <a:rPr lang="en-US" sz="2400" dirty="0" smtClean="0">
                <a:latin typeface="Corbel" charset="0"/>
              </a:rPr>
              <a:t>Second, Influence: how much does each </a:t>
            </a:r>
            <a:r>
              <a:rPr lang="en-US" sz="2400" dirty="0" err="1" smtClean="0">
                <a:latin typeface="Corbel" charset="0"/>
              </a:rPr>
              <a:t>datapoint</a:t>
            </a:r>
            <a:r>
              <a:rPr lang="en-US" sz="2400" dirty="0" smtClean="0">
                <a:latin typeface="Corbel" charset="0"/>
              </a:rPr>
              <a:t> actually change our regression. </a:t>
            </a:r>
            <a:endParaRPr lang="en-US" sz="2800" dirty="0">
              <a:latin typeface="Corbel" charset="0"/>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AB4653D4-A9E9-F545-9869-338975D23D24}" type="slidenum">
              <a:rPr lang="en-US">
                <a:solidFill>
                  <a:srgbClr val="3F3F3F"/>
                </a:solidFill>
              </a:rPr>
              <a:pPr/>
              <a:t>11</a:t>
            </a:fld>
            <a:endParaRPr lang="en-US">
              <a:solidFill>
                <a:srgbClr val="3F3F3F"/>
              </a:solidFill>
            </a:endParaRPr>
          </a:p>
        </p:txBody>
      </p:sp>
    </p:spTree>
    <p:extLst>
      <p:ext uri="{BB962C8B-B14F-4D97-AF65-F5344CB8AC3E}">
        <p14:creationId xmlns:p14="http://schemas.microsoft.com/office/powerpoint/2010/main" val="16951796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a:t>
            </a:r>
            <a:endParaRPr lang="en-US" dirty="0"/>
          </a:p>
        </p:txBody>
      </p:sp>
      <p:sp>
        <p:nvSpPr>
          <p:cNvPr id="3" name="Content Placeholder 2"/>
          <p:cNvSpPr>
            <a:spLocks noGrp="1"/>
          </p:cNvSpPr>
          <p:nvPr>
            <p:ph idx="1"/>
          </p:nvPr>
        </p:nvSpPr>
        <p:spPr/>
        <p:txBody>
          <a:bodyPr/>
          <a:lstStyle/>
          <a:p>
            <a:r>
              <a:rPr lang="en-US" sz="2400" dirty="0" smtClean="0">
                <a:latin typeface="Corbel" charset="0"/>
              </a:rPr>
              <a:t>Leverage (hat values), written </a:t>
            </a:r>
            <a:r>
              <a:rPr lang="en-US" sz="2400" i="1" dirty="0" err="1" smtClean="0">
                <a:latin typeface="Corbel" charset="0"/>
              </a:rPr>
              <a:t>h</a:t>
            </a:r>
            <a:r>
              <a:rPr lang="en-US" sz="2400" i="1" baseline="-25000" dirty="0" err="1" smtClean="0">
                <a:latin typeface="Corbel" charset="0"/>
              </a:rPr>
              <a:t>ii</a:t>
            </a:r>
            <a:r>
              <a:rPr lang="en-US" sz="2400" i="1" baseline="-25000" dirty="0" smtClean="0">
                <a:latin typeface="Corbel" charset="0"/>
              </a:rPr>
              <a:t>,</a:t>
            </a:r>
            <a:r>
              <a:rPr lang="en-US" sz="2400" dirty="0" smtClean="0">
                <a:latin typeface="Corbel" charset="0"/>
              </a:rPr>
              <a:t> is a measure of how sensitive our regression is to a particular </a:t>
            </a:r>
            <a:r>
              <a:rPr lang="en-US" sz="2400" dirty="0" err="1" smtClean="0">
                <a:latin typeface="Corbel" charset="0"/>
              </a:rPr>
              <a:t>datapoint</a:t>
            </a:r>
            <a:r>
              <a:rPr lang="en-US" sz="2400" dirty="0" smtClean="0">
                <a:latin typeface="Corbel" charset="0"/>
              </a:rPr>
              <a:t> </a:t>
            </a:r>
            <a:r>
              <a:rPr lang="en-US" sz="2400" i="1" dirty="0" err="1" smtClean="0">
                <a:latin typeface="Corbel" charset="0"/>
              </a:rPr>
              <a:t>i</a:t>
            </a:r>
            <a:r>
              <a:rPr lang="en-US" sz="2400" dirty="0" smtClean="0">
                <a:latin typeface="Corbel" charset="0"/>
              </a:rPr>
              <a:t>.</a:t>
            </a:r>
          </a:p>
          <a:p>
            <a:pPr lvl="1"/>
            <a:r>
              <a:rPr lang="en-US" sz="2000" dirty="0" smtClean="0">
                <a:latin typeface="Corbel" charset="0"/>
              </a:rPr>
              <a:t>Imagine moving a </a:t>
            </a:r>
            <a:r>
              <a:rPr lang="en-US" sz="2000" dirty="0" err="1" smtClean="0">
                <a:latin typeface="Corbel" charset="0"/>
              </a:rPr>
              <a:t>datapoint</a:t>
            </a:r>
            <a:r>
              <a:rPr lang="en-US" sz="2000" dirty="0" smtClean="0">
                <a:latin typeface="Corbel" charset="0"/>
              </a:rPr>
              <a:t> up and down on the y-axis and observing how much the regression line follows it.  </a:t>
            </a:r>
          </a:p>
          <a:p>
            <a:pPr lvl="1"/>
            <a:r>
              <a:rPr lang="en-US" sz="2400" dirty="0" smtClean="0">
                <a:latin typeface="Corbel" charset="0"/>
              </a:rPr>
              <a:t>Roughly speaking, </a:t>
            </a:r>
            <a:r>
              <a:rPr lang="en-US" sz="2400" dirty="0" err="1" smtClean="0">
                <a:latin typeface="Corbel" charset="0"/>
              </a:rPr>
              <a:t>h</a:t>
            </a:r>
            <a:r>
              <a:rPr lang="en-US" sz="2400" baseline="-25000" dirty="0" err="1" smtClean="0">
                <a:latin typeface="Corbel" charset="0"/>
              </a:rPr>
              <a:t>ii</a:t>
            </a:r>
            <a:r>
              <a:rPr lang="en-US" sz="2400" dirty="0" smtClean="0">
                <a:latin typeface="Corbel" charset="0"/>
              </a:rPr>
              <a:t> is the ratio of how much the regression line moves compared to how much you move the </a:t>
            </a:r>
            <a:r>
              <a:rPr lang="en-US" sz="2400" dirty="0" err="1" smtClean="0">
                <a:latin typeface="Corbel" charset="0"/>
              </a:rPr>
              <a:t>datapoint</a:t>
            </a:r>
            <a:r>
              <a:rPr lang="en-US" sz="2400" dirty="0" smtClean="0">
                <a:latin typeface="Corbel" charset="0"/>
              </a:rPr>
              <a:t>.</a:t>
            </a:r>
          </a:p>
          <a:p>
            <a:pPr lvl="1"/>
            <a:r>
              <a:rPr lang="en-US" sz="2400" dirty="0">
                <a:latin typeface="Corbel" charset="0"/>
              </a:rPr>
              <a:t>Ranges from zero to 1, where 0 = no influence, and 1= complete influence</a:t>
            </a:r>
            <a:r>
              <a:rPr lang="en-US" sz="2400" dirty="0" smtClean="0">
                <a:latin typeface="Corbel" charset="0"/>
              </a:rPr>
              <a:t>.</a:t>
            </a:r>
          </a:p>
          <a:p>
            <a:r>
              <a:rPr lang="en-US" sz="2400" dirty="0" smtClean="0">
                <a:latin typeface="Corbel" charset="0"/>
              </a:rPr>
              <a:t>However</a:t>
            </a:r>
            <a:r>
              <a:rPr lang="en-US" sz="2400" dirty="0">
                <a:latin typeface="Corbel" charset="0"/>
              </a:rPr>
              <a:t>, </a:t>
            </a:r>
            <a:r>
              <a:rPr lang="en-US" sz="2400" dirty="0" smtClean="0">
                <a:latin typeface="Corbel" charset="0"/>
              </a:rPr>
              <a:t>just because a point has high leverage doesn’t mean it’s influencing our regression, because it could be in line with the rest of the data anyway.</a:t>
            </a:r>
            <a:endParaRPr lang="en-US" sz="2800" dirty="0">
              <a:latin typeface="Corbel" charset="0"/>
            </a:endParaRPr>
          </a:p>
          <a:p>
            <a:endParaRPr lang="en-US" sz="2800" dirty="0"/>
          </a:p>
        </p:txBody>
      </p:sp>
      <p:sp>
        <p:nvSpPr>
          <p:cNvPr id="4" name="Slide Number Placeholder 3"/>
          <p:cNvSpPr>
            <a:spLocks noGrp="1"/>
          </p:cNvSpPr>
          <p:nvPr>
            <p:ph type="sldNum" sz="quarter" idx="12"/>
          </p:nvPr>
        </p:nvSpPr>
        <p:spPr/>
        <p:txBody>
          <a:bodyPr/>
          <a:lstStyle/>
          <a:p>
            <a:fld id="{9A619DF6-CD69-7642-BBC5-53F31D849E6C}" type="slidenum">
              <a:rPr lang="en-US" smtClean="0"/>
              <a:pPr/>
              <a:t>12</a:t>
            </a:fld>
            <a:endParaRPr lang="en-US"/>
          </a:p>
        </p:txBody>
      </p:sp>
    </p:spTree>
    <p:extLst>
      <p:ext uri="{BB962C8B-B14F-4D97-AF65-F5344CB8AC3E}">
        <p14:creationId xmlns:p14="http://schemas.microsoft.com/office/powerpoint/2010/main" val="390733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mj-ea"/>
              </a:rPr>
              <a:t>Influence</a:t>
            </a:r>
            <a:endParaRPr lang="en-US" dirty="0">
              <a:ea typeface="+mj-ea"/>
            </a:endParaRPr>
          </a:p>
        </p:txBody>
      </p:sp>
      <p:sp>
        <p:nvSpPr>
          <p:cNvPr id="24579" name="Content Placeholder 2"/>
          <p:cNvSpPr>
            <a:spLocks noGrp="1"/>
          </p:cNvSpPr>
          <p:nvPr>
            <p:ph idx="1"/>
          </p:nvPr>
        </p:nvSpPr>
        <p:spPr/>
        <p:txBody>
          <a:bodyPr/>
          <a:lstStyle/>
          <a:p>
            <a:r>
              <a:rPr lang="en-US" sz="2400" dirty="0" smtClean="0">
                <a:latin typeface="Corbel" charset="0"/>
              </a:rPr>
              <a:t>To substantially change our regression coefficients, a </a:t>
            </a:r>
            <a:r>
              <a:rPr lang="en-US" sz="2400" dirty="0" err="1" smtClean="0">
                <a:latin typeface="Corbel" charset="0"/>
              </a:rPr>
              <a:t>datapoint</a:t>
            </a:r>
            <a:r>
              <a:rPr lang="en-US" sz="2400" dirty="0" smtClean="0">
                <a:latin typeface="Corbel" charset="0"/>
              </a:rPr>
              <a:t> needs leverage, but also a large residual.</a:t>
            </a:r>
          </a:p>
          <a:p>
            <a:pPr lvl="1"/>
            <a:r>
              <a:rPr lang="en-US" sz="2000" dirty="0" smtClean="0">
                <a:latin typeface="Corbel" charset="0"/>
              </a:rPr>
              <a:t>This means it lies far from the trend of the rest of the data.</a:t>
            </a:r>
          </a:p>
          <a:p>
            <a:endParaRPr lang="en-US" sz="2400" dirty="0" smtClean="0">
              <a:latin typeface="Corbel" charset="0"/>
            </a:endParaRPr>
          </a:p>
          <a:p>
            <a:r>
              <a:rPr lang="en-US" sz="2400" b="1" dirty="0" smtClean="0">
                <a:latin typeface="Corbel" charset="0"/>
              </a:rPr>
              <a:t>Cook</a:t>
            </a:r>
            <a:r>
              <a:rPr lang="ja-JP" altLang="en-US" sz="2400" b="1" dirty="0" smtClean="0">
                <a:latin typeface="Corbel" charset="0"/>
              </a:rPr>
              <a:t>’</a:t>
            </a:r>
            <a:r>
              <a:rPr lang="en-US" sz="2400" b="1" dirty="0" smtClean="0">
                <a:latin typeface="Corbel" charset="0"/>
              </a:rPr>
              <a:t>s </a:t>
            </a:r>
            <a:r>
              <a:rPr lang="en-US" sz="2400" b="1" dirty="0">
                <a:latin typeface="Corbel" charset="0"/>
              </a:rPr>
              <a:t>distanc</a:t>
            </a:r>
            <a:r>
              <a:rPr lang="en-US" sz="2400" dirty="0">
                <a:latin typeface="Corbel" charset="0"/>
              </a:rPr>
              <a:t>e:</a:t>
            </a:r>
          </a:p>
          <a:p>
            <a:pPr lvl="1"/>
            <a:r>
              <a:rPr lang="en-US" sz="2400" dirty="0">
                <a:latin typeface="Corbel" charset="0"/>
              </a:rPr>
              <a:t>Measures </a:t>
            </a:r>
            <a:r>
              <a:rPr lang="en-US" sz="2400" dirty="0" smtClean="0">
                <a:latin typeface="Corbel" charset="0"/>
              </a:rPr>
              <a:t>the actual </a:t>
            </a:r>
            <a:r>
              <a:rPr lang="en-US" sz="2400" dirty="0">
                <a:latin typeface="Corbel" charset="0"/>
              </a:rPr>
              <a:t>effect of deleting a given observation. If points have large Cook</a:t>
            </a:r>
            <a:r>
              <a:rPr lang="ja-JP" altLang="en-US" sz="2400" dirty="0">
                <a:latin typeface="Corbel" charset="0"/>
              </a:rPr>
              <a:t>’</a:t>
            </a:r>
            <a:r>
              <a:rPr lang="en-US" sz="2400" dirty="0">
                <a:latin typeface="Corbel" charset="0"/>
              </a:rPr>
              <a:t>s distance, they should be examined and potentially eliminated from the analysis. </a:t>
            </a:r>
          </a:p>
          <a:p>
            <a:pPr lvl="2"/>
            <a:r>
              <a:rPr lang="en-US" dirty="0">
                <a:latin typeface="Corbel" charset="0"/>
              </a:rPr>
              <a:t>General rule is that Cook</a:t>
            </a:r>
            <a:r>
              <a:rPr lang="ja-JP" altLang="en-US" dirty="0">
                <a:latin typeface="Corbel" charset="0"/>
              </a:rPr>
              <a:t>’</a:t>
            </a:r>
            <a:r>
              <a:rPr lang="en-US" dirty="0">
                <a:latin typeface="Corbel" charset="0"/>
              </a:rPr>
              <a:t>s distances &gt; 1 are potentially problematic.</a:t>
            </a:r>
          </a:p>
          <a:p>
            <a:endParaRPr lang="en-US" sz="2400" dirty="0">
              <a:latin typeface="Corbel" charset="0"/>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5E8D6D0-DF7C-684E-A469-643449CD8400}" type="slidenum">
              <a:rPr lang="en-US">
                <a:solidFill>
                  <a:srgbClr val="3F3F3F"/>
                </a:solidFill>
              </a:rPr>
              <a:pPr/>
              <a:t>13</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mj-ea"/>
              </a:rPr>
              <a:t>Residuals versus Influence</a:t>
            </a:r>
            <a:endParaRPr lang="en-US" dirty="0">
              <a:ea typeface="+mj-ea"/>
            </a:endParaRPr>
          </a:p>
        </p:txBody>
      </p:sp>
      <p:sp>
        <p:nvSpPr>
          <p:cNvPr id="25603" name="Content Placeholder 2"/>
          <p:cNvSpPr>
            <a:spLocks noGrp="1"/>
          </p:cNvSpPr>
          <p:nvPr>
            <p:ph idx="1"/>
          </p:nvPr>
        </p:nvSpPr>
        <p:spPr>
          <a:xfrm>
            <a:off x="76200" y="1506538"/>
            <a:ext cx="4648200" cy="5122862"/>
          </a:xfrm>
        </p:spPr>
        <p:txBody>
          <a:bodyPr/>
          <a:lstStyle/>
          <a:p>
            <a:r>
              <a:rPr lang="en-US" sz="2000" dirty="0" smtClean="0">
                <a:latin typeface="Corbel" charset="0"/>
              </a:rPr>
              <a:t>Consider </a:t>
            </a:r>
            <a:r>
              <a:rPr lang="en-US" sz="2000" dirty="0">
                <a:latin typeface="Corbel" charset="0"/>
              </a:rPr>
              <a:t>this </a:t>
            </a:r>
            <a:r>
              <a:rPr lang="en-US" sz="2000" dirty="0" smtClean="0">
                <a:latin typeface="Corbel" charset="0"/>
              </a:rPr>
              <a:t>example </a:t>
            </a:r>
            <a:r>
              <a:rPr lang="en-US" sz="2000" dirty="0">
                <a:latin typeface="Corbel" charset="0"/>
              </a:rPr>
              <a:t>where 8 different regions (boroughs) of London are examined in terms of deaths and number of pubs.</a:t>
            </a:r>
          </a:p>
          <a:p>
            <a:r>
              <a:rPr lang="en-US" sz="2000" dirty="0">
                <a:latin typeface="Corbel" charset="0"/>
              </a:rPr>
              <a:t>The last case (8) changes the line of best fit– but what is interesting is that the residual for case 8 is not that </a:t>
            </a:r>
            <a:r>
              <a:rPr lang="en-US" sz="2000" dirty="0" smtClean="0">
                <a:latin typeface="Corbel" charset="0"/>
              </a:rPr>
              <a:t>large.</a:t>
            </a:r>
            <a:endParaRPr lang="en-US" sz="2000" dirty="0">
              <a:latin typeface="Corbel" charset="0"/>
            </a:endParaRPr>
          </a:p>
          <a:p>
            <a:r>
              <a:rPr lang="en-US" sz="2000" dirty="0">
                <a:latin typeface="Corbel" charset="0"/>
              </a:rPr>
              <a:t>But, if we look at measures of influence (e.g., Cook</a:t>
            </a:r>
            <a:r>
              <a:rPr lang="ja-JP" altLang="en-US" sz="2000" dirty="0">
                <a:latin typeface="Corbel" charset="0"/>
              </a:rPr>
              <a:t>’</a:t>
            </a:r>
            <a:r>
              <a:rPr lang="en-US" sz="2000" dirty="0">
                <a:latin typeface="Corbel" charset="0"/>
              </a:rPr>
              <a:t>s Distance or Hat Value), we would fine enormous </a:t>
            </a:r>
            <a:r>
              <a:rPr lang="en-US" sz="2000" dirty="0" smtClean="0">
                <a:latin typeface="Corbel" charset="0"/>
              </a:rPr>
              <a:t>values for </a:t>
            </a:r>
            <a:r>
              <a:rPr lang="en-US" sz="2000" dirty="0">
                <a:latin typeface="Corbel" charset="0"/>
              </a:rPr>
              <a:t>case 8. </a:t>
            </a:r>
          </a:p>
          <a:p>
            <a:r>
              <a:rPr lang="en-US" sz="2000" dirty="0">
                <a:latin typeface="Corbel" charset="0"/>
              </a:rPr>
              <a:t>Thus, sometimes a case can exert a huge influence and still produce a small residual. This is why it is good to look at both.</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3038F09-D4BA-E643-986D-34A0ECE69AD7}" type="slidenum">
              <a:rPr lang="en-US">
                <a:solidFill>
                  <a:srgbClr val="3F3F3F"/>
                </a:solidFill>
              </a:rPr>
              <a:pPr/>
              <a:t>14</a:t>
            </a:fld>
            <a:endParaRPr lang="en-US">
              <a:solidFill>
                <a:srgbClr val="3F3F3F"/>
              </a:solidFill>
            </a:endParaRP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736" y="1828800"/>
            <a:ext cx="4360264"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5181600" y="54864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t>Example from Field et al. 2012, </a:t>
            </a:r>
            <a:r>
              <a:rPr lang="ja-JP" altLang="en-US"/>
              <a:t>“</a:t>
            </a:r>
            <a:r>
              <a:rPr lang="en-US"/>
              <a:t>Discovering Statistics with R</a:t>
            </a:r>
            <a:r>
              <a:rPr lang="ja-JP" altLang="en-US"/>
              <a:t>”</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Measuring Residuals</a:t>
            </a:r>
            <a:endParaRPr lang="en-US" dirty="0">
              <a:ea typeface="+mj-ea"/>
            </a:endParaRPr>
          </a:p>
        </p:txBody>
      </p:sp>
      <p:sp>
        <p:nvSpPr>
          <p:cNvPr id="17411" name="Content Placeholder 2"/>
          <p:cNvSpPr>
            <a:spLocks noGrp="1"/>
          </p:cNvSpPr>
          <p:nvPr>
            <p:ph idx="1"/>
          </p:nvPr>
        </p:nvSpPr>
        <p:spPr/>
        <p:txBody>
          <a:bodyPr/>
          <a:lstStyle/>
          <a:p>
            <a:r>
              <a:rPr lang="en-US" dirty="0">
                <a:latin typeface="Corbel" charset="0"/>
              </a:rPr>
              <a:t>Unstandardized residuals</a:t>
            </a:r>
          </a:p>
          <a:p>
            <a:pPr lvl="1"/>
            <a:r>
              <a:rPr lang="en-US" dirty="0">
                <a:latin typeface="Corbel" charset="0"/>
              </a:rPr>
              <a:t>Measured in the same units as our outcome variable. Useful for looking at a single model, but </a:t>
            </a:r>
            <a:r>
              <a:rPr lang="en-US" dirty="0" smtClean="0">
                <a:latin typeface="Corbel" charset="0"/>
              </a:rPr>
              <a:t>doesn’t tell us what residual is “too large.”</a:t>
            </a:r>
          </a:p>
          <a:p>
            <a:r>
              <a:rPr lang="en-US" dirty="0" smtClean="0">
                <a:latin typeface="Corbel" charset="0"/>
              </a:rPr>
              <a:t>So we often want to standardize residuals.</a:t>
            </a:r>
          </a:p>
          <a:p>
            <a:pPr lvl="1"/>
            <a:r>
              <a:rPr lang="en-US" dirty="0" smtClean="0">
                <a:latin typeface="Corbel" charset="0"/>
              </a:rPr>
              <a:t>To compare </a:t>
            </a:r>
            <a:r>
              <a:rPr lang="en-US" dirty="0">
                <a:latin typeface="Corbel" charset="0"/>
              </a:rPr>
              <a:t>across different regression </a:t>
            </a:r>
            <a:r>
              <a:rPr lang="en-US" dirty="0" smtClean="0">
                <a:latin typeface="Corbel" charset="0"/>
              </a:rPr>
              <a:t>models</a:t>
            </a:r>
          </a:p>
          <a:p>
            <a:pPr lvl="1"/>
            <a:r>
              <a:rPr lang="en-US" dirty="0" smtClean="0">
                <a:latin typeface="Corbel" charset="0"/>
              </a:rPr>
              <a:t>To identify outliers</a:t>
            </a:r>
          </a:p>
          <a:p>
            <a:pPr marL="622300" indent="-457200"/>
            <a:r>
              <a:rPr lang="en-US" dirty="0" smtClean="0">
                <a:latin typeface="Corbel" charset="0"/>
              </a:rPr>
              <a:t>There’s a rough way to standardize residuals and a more precise way.</a:t>
            </a:r>
            <a:endParaRPr lang="en-US" dirty="0">
              <a:latin typeface="Corbel"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936DE0C4-1D78-C948-B563-421204DD06CF}" type="slidenum">
              <a:rPr lang="en-US">
                <a:solidFill>
                  <a:srgbClr val="3F3F3F"/>
                </a:solidFill>
              </a:rPr>
              <a:pPr/>
              <a:t>15</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The Rough Approach:</a:t>
            </a:r>
            <a:br>
              <a:rPr lang="en-US" dirty="0" smtClean="0">
                <a:ea typeface="+mj-ea"/>
              </a:rPr>
            </a:br>
            <a:r>
              <a:rPr lang="en-US" dirty="0" smtClean="0">
                <a:ea typeface="+mj-ea"/>
              </a:rPr>
              <a:t>Standardized Residuals</a:t>
            </a:r>
            <a:endParaRPr lang="en-US" dirty="0">
              <a:ea typeface="+mj-ea"/>
            </a:endParaRPr>
          </a:p>
        </p:txBody>
      </p:sp>
      <p:sp>
        <p:nvSpPr>
          <p:cNvPr id="3" name="Content Placeholder 2"/>
          <p:cNvSpPr>
            <a:spLocks noGrp="1"/>
          </p:cNvSpPr>
          <p:nvPr>
            <p:ph idx="1"/>
          </p:nvPr>
        </p:nvSpPr>
        <p:spPr>
          <a:xfrm>
            <a:off x="457200" y="3429000"/>
            <a:ext cx="8229600" cy="3200400"/>
          </a:xfrm>
        </p:spPr>
        <p:txBody>
          <a:bodyPr/>
          <a:lstStyle/>
          <a:p>
            <a:pPr>
              <a:buFont typeface="Wingdings 2" panose="05020102010507070707" pitchFamily="18" charset="2"/>
              <a:buChar char=""/>
              <a:defRPr/>
            </a:pPr>
            <a:r>
              <a:rPr lang="en-US" sz="2000" dirty="0" smtClean="0">
                <a:ea typeface="+mn-ea"/>
              </a:rPr>
              <a:t>Standardized residuals</a:t>
            </a:r>
          </a:p>
          <a:p>
            <a:pPr lvl="1">
              <a:buFont typeface="Wingdings" panose="05000000000000000000" pitchFamily="2" charset="2"/>
              <a:buChar char=""/>
              <a:defRPr/>
            </a:pPr>
            <a:r>
              <a:rPr lang="en-US" sz="2000" dirty="0">
                <a:ea typeface="+mn-ea"/>
              </a:rPr>
              <a:t>T</a:t>
            </a:r>
            <a:r>
              <a:rPr lang="en-US" sz="2000" dirty="0" smtClean="0">
                <a:ea typeface="+mn-ea"/>
              </a:rPr>
              <a:t>ake the normal residuals and divide by their standard error.</a:t>
            </a:r>
          </a:p>
          <a:p>
            <a:pPr lvl="1">
              <a:buFont typeface="Wingdings" panose="05000000000000000000" pitchFamily="2" charset="2"/>
              <a:buChar char=""/>
              <a:defRPr/>
            </a:pPr>
            <a:r>
              <a:rPr lang="en-US" sz="2000" dirty="0" smtClean="0">
                <a:ea typeface="+mn-ea"/>
              </a:rPr>
              <a:t>The results look a lot like z-scores, and they are distributed close to a normal curve</a:t>
            </a:r>
          </a:p>
          <a:p>
            <a:pPr lvl="2">
              <a:buFont typeface="Wingdings" panose="05000000000000000000" pitchFamily="2" charset="2"/>
              <a:buChar char=""/>
              <a:defRPr/>
            </a:pPr>
            <a:r>
              <a:rPr lang="en-US" sz="1800" dirty="0" smtClean="0">
                <a:ea typeface="+mn-ea"/>
              </a:rPr>
              <a:t>But not exactly a normal curve!</a:t>
            </a:r>
            <a:endParaRPr lang="en-US" sz="2000" dirty="0" smtClean="0">
              <a:ea typeface="+mn-ea"/>
            </a:endParaRPr>
          </a:p>
          <a:p>
            <a:pPr lvl="1">
              <a:buFont typeface="Wingdings" panose="05000000000000000000" pitchFamily="2" charset="2"/>
              <a:buChar char=""/>
              <a:defRPr/>
            </a:pPr>
            <a:r>
              <a:rPr lang="en-US" sz="2000" dirty="0" smtClean="0">
                <a:ea typeface="+mn-ea"/>
              </a:rPr>
              <a:t>Just as with z-scores, once we standardize the residuals we can compare them across different models and use a consistent rule for large residuals (again, analogy would be z-scores at the tail end of a z-distribution with critical values above 2).</a:t>
            </a:r>
          </a:p>
          <a:p>
            <a:pPr>
              <a:buFont typeface="Wingdings 2" panose="05020102010507070707" pitchFamily="18" charset="2"/>
              <a:buChar char=""/>
              <a:defRPr/>
            </a:pPr>
            <a:endParaRPr lang="en-US" sz="2800" dirty="0">
              <a:ea typeface="+mn-ea"/>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4F5632C-DCA4-9643-80A0-389874426E23}" type="slidenum">
              <a:rPr lang="en-US">
                <a:solidFill>
                  <a:srgbClr val="3F3F3F"/>
                </a:solidFill>
              </a:rPr>
              <a:pPr/>
              <a:t>16</a:t>
            </a:fld>
            <a:endParaRPr lang="en-US">
              <a:solidFill>
                <a:srgbClr val="3F3F3F"/>
              </a:solidFill>
            </a:endParaRPr>
          </a:p>
        </p:txBody>
      </p:sp>
      <p:pic>
        <p:nvPicPr>
          <p:cNvPr id="5" name="Picture 4" descr="Screen Shot 2013-11-07 at 21.43.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1200"/>
            <a:ext cx="3192236" cy="863600"/>
          </a:xfrm>
          <a:prstGeom prst="rect">
            <a:avLst/>
          </a:prstGeom>
        </p:spPr>
      </p:pic>
      <p:sp>
        <p:nvSpPr>
          <p:cNvPr id="6" name="TextBox 5"/>
          <p:cNvSpPr txBox="1"/>
          <p:nvPr/>
        </p:nvSpPr>
        <p:spPr>
          <a:xfrm>
            <a:off x="2971800" y="1600200"/>
            <a:ext cx="993030" cy="369332"/>
          </a:xfrm>
          <a:prstGeom prst="rect">
            <a:avLst/>
          </a:prstGeom>
          <a:noFill/>
        </p:spPr>
        <p:txBody>
          <a:bodyPr wrap="none" rtlCol="0">
            <a:spAutoFit/>
          </a:bodyPr>
          <a:lstStyle/>
          <a:p>
            <a:r>
              <a:rPr lang="en-US" dirty="0" smtClean="0"/>
              <a:t>residual</a:t>
            </a:r>
            <a:endParaRPr lang="en-US" dirty="0"/>
          </a:p>
        </p:txBody>
      </p:sp>
      <p:sp>
        <p:nvSpPr>
          <p:cNvPr id="7" name="TextBox 6"/>
          <p:cNvSpPr txBox="1"/>
          <p:nvPr/>
        </p:nvSpPr>
        <p:spPr>
          <a:xfrm>
            <a:off x="6096000" y="1799272"/>
            <a:ext cx="2819400" cy="1477328"/>
          </a:xfrm>
          <a:prstGeom prst="rect">
            <a:avLst/>
          </a:prstGeom>
          <a:noFill/>
        </p:spPr>
        <p:txBody>
          <a:bodyPr wrap="square" rtlCol="0">
            <a:spAutoFit/>
          </a:bodyPr>
          <a:lstStyle/>
          <a:p>
            <a:r>
              <a:rPr lang="en-US" dirty="0" smtClean="0"/>
              <a:t>Leverage</a:t>
            </a:r>
          </a:p>
          <a:p>
            <a:r>
              <a:rPr lang="en-US" dirty="0" smtClean="0"/>
              <a:t>(points with high leverage pull the regression with them, so they tend to have smaller residuals)</a:t>
            </a:r>
            <a:endParaRPr lang="en-US" dirty="0"/>
          </a:p>
        </p:txBody>
      </p:sp>
      <p:cxnSp>
        <p:nvCxnSpPr>
          <p:cNvPr id="9" name="Straight Arrow Connector 8"/>
          <p:cNvCxnSpPr/>
          <p:nvPr/>
        </p:nvCxnSpPr>
        <p:spPr>
          <a:xfrm>
            <a:off x="3505200" y="1981200"/>
            <a:ext cx="152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562600" y="2057400"/>
            <a:ext cx="5334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29000" y="3048000"/>
            <a:ext cx="1673017" cy="369332"/>
          </a:xfrm>
          <a:prstGeom prst="rect">
            <a:avLst/>
          </a:prstGeom>
          <a:noFill/>
        </p:spPr>
        <p:txBody>
          <a:bodyPr wrap="none" rtlCol="0">
            <a:spAutoFit/>
          </a:bodyPr>
          <a:lstStyle/>
          <a:p>
            <a:r>
              <a:rPr lang="en-US" dirty="0" smtClean="0"/>
              <a:t>Standard error</a:t>
            </a:r>
            <a:endParaRPr lang="en-US" dirty="0"/>
          </a:p>
        </p:txBody>
      </p:sp>
      <p:cxnSp>
        <p:nvCxnSpPr>
          <p:cNvPr id="15" name="Straight Arrow Connector 14"/>
          <p:cNvCxnSpPr>
            <a:stCxn id="13" idx="0"/>
          </p:cNvCxnSpPr>
          <p:nvPr/>
        </p:nvCxnSpPr>
        <p:spPr>
          <a:xfrm flipV="1">
            <a:off x="4265509" y="2590800"/>
            <a:ext cx="1691"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How big of a standardized residual?</a:t>
            </a:r>
            <a:endParaRPr lang="en-US" dirty="0">
              <a:ea typeface="+mj-ea"/>
            </a:endParaRPr>
          </a:p>
        </p:txBody>
      </p:sp>
      <p:sp>
        <p:nvSpPr>
          <p:cNvPr id="19459" name="Content Placeholder 2"/>
          <p:cNvSpPr>
            <a:spLocks noGrp="1"/>
          </p:cNvSpPr>
          <p:nvPr>
            <p:ph idx="1"/>
          </p:nvPr>
        </p:nvSpPr>
        <p:spPr>
          <a:xfrm>
            <a:off x="0" y="1408113"/>
            <a:ext cx="5257800" cy="4625975"/>
          </a:xfrm>
        </p:spPr>
        <p:txBody>
          <a:bodyPr/>
          <a:lstStyle/>
          <a:p>
            <a:r>
              <a:rPr lang="en-US" sz="2400" dirty="0" smtClean="0">
                <a:latin typeface="Corbel" charset="0"/>
              </a:rPr>
              <a:t>Just like with z</a:t>
            </a:r>
            <a:r>
              <a:rPr lang="en-US" sz="2400" dirty="0">
                <a:latin typeface="Corbel" charset="0"/>
              </a:rPr>
              <a:t>-scores, we know that </a:t>
            </a:r>
            <a:r>
              <a:rPr lang="en-US" sz="2400" dirty="0" smtClean="0">
                <a:latin typeface="Corbel" charset="0"/>
              </a:rPr>
              <a:t>about 95</a:t>
            </a:r>
            <a:r>
              <a:rPr lang="en-US" sz="2400" dirty="0">
                <a:latin typeface="Corbel" charset="0"/>
              </a:rPr>
              <a:t>% of z-scores fall between -1.96 and 1.96 standard units. </a:t>
            </a:r>
            <a:r>
              <a:rPr lang="en-US" sz="2400" dirty="0" smtClean="0">
                <a:latin typeface="Corbel" charset="0"/>
              </a:rPr>
              <a:t>About 99</a:t>
            </a:r>
            <a:r>
              <a:rPr lang="en-US" sz="2400" dirty="0">
                <a:latin typeface="Corbel" charset="0"/>
              </a:rPr>
              <a:t>% are between -2.58 and 2.58, and </a:t>
            </a:r>
            <a:r>
              <a:rPr lang="en-US" sz="2400" dirty="0" smtClean="0">
                <a:latin typeface="Corbel" charset="0"/>
              </a:rPr>
              <a:t>about 99.9</a:t>
            </a:r>
            <a:r>
              <a:rPr lang="en-US" sz="2400" dirty="0">
                <a:latin typeface="Corbel" charset="0"/>
              </a:rPr>
              <a:t>% are between -3.29 and 3.29</a:t>
            </a:r>
            <a:r>
              <a:rPr lang="en-US" sz="2400" dirty="0" smtClean="0">
                <a:latin typeface="Corbel" charset="0"/>
              </a:rPr>
              <a:t>.</a:t>
            </a:r>
            <a:endParaRPr lang="en-US" sz="2400" dirty="0">
              <a:latin typeface="Corbel" charset="0"/>
            </a:endParaRPr>
          </a:p>
          <a:p>
            <a:r>
              <a:rPr lang="en-US" sz="2400" dirty="0">
                <a:latin typeface="Corbel" charset="0"/>
              </a:rPr>
              <a:t>Thus, Standardized Residuals can give us </a:t>
            </a:r>
            <a:r>
              <a:rPr lang="en-US" sz="2400" dirty="0" smtClean="0">
                <a:latin typeface="Corbel" charset="0"/>
              </a:rPr>
              <a:t>a rough estimate of what scores are outliers</a:t>
            </a:r>
            <a:endParaRPr lang="en-US" sz="2400" dirty="0">
              <a:latin typeface="Corbel" charset="0"/>
            </a:endParaRPr>
          </a:p>
          <a:p>
            <a:pPr lvl="1"/>
            <a:r>
              <a:rPr lang="en-US" sz="1600" dirty="0">
                <a:latin typeface="Corbel" charset="0"/>
              </a:rPr>
              <a:t>&gt; 3 are very large and unlikely due to chance.</a:t>
            </a:r>
          </a:p>
          <a:p>
            <a:pPr lvl="1"/>
            <a:r>
              <a:rPr lang="en-US" sz="1600" dirty="0">
                <a:latin typeface="Corbel" charset="0"/>
              </a:rPr>
              <a:t>If 1% or more cases have residuals greater than about 2.5, then we have too much error in our model.</a:t>
            </a:r>
          </a:p>
          <a:p>
            <a:pPr lvl="1"/>
            <a:r>
              <a:rPr lang="en-US" sz="1600" dirty="0">
                <a:latin typeface="Corbel" charset="0"/>
              </a:rPr>
              <a:t>If more than 5% of cases have residuals greater than 2, then our model has too much error and is a poor representation of our data.</a:t>
            </a:r>
          </a:p>
          <a:p>
            <a:pPr lvl="1"/>
            <a:endParaRPr lang="en-US" sz="1600" dirty="0">
              <a:latin typeface="Corbel" charset="0"/>
            </a:endParaRPr>
          </a:p>
          <a:p>
            <a:endParaRPr lang="en-US" dirty="0">
              <a:latin typeface="Corbel" charset="0"/>
            </a:endParaRP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1CC9F200-48D2-4C49-A81C-FDEE42B29E7C}" type="slidenum">
              <a:rPr lang="en-US">
                <a:solidFill>
                  <a:srgbClr val="3F3F3F"/>
                </a:solidFill>
              </a:rPr>
              <a:pPr/>
              <a:t>17</a:t>
            </a:fld>
            <a:endParaRPr lang="en-US">
              <a:solidFill>
                <a:srgbClr val="3F3F3F"/>
              </a:solidFill>
            </a:endParaRPr>
          </a:p>
        </p:txBody>
      </p:sp>
      <p:pic>
        <p:nvPicPr>
          <p:cNvPr id="19461" name="Picture 2" descr="http://www4.nau.edu/microanalysis/Microprobe-SEM/Images/Gaussian_Distrib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738" y="2667000"/>
            <a:ext cx="32940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The Precise Approach: </a:t>
            </a:r>
            <a:br>
              <a:rPr lang="en-US" dirty="0" smtClean="0">
                <a:ea typeface="+mj-ea"/>
              </a:rPr>
            </a:br>
            <a:r>
              <a:rPr lang="en-US" dirty="0" err="1" smtClean="0">
                <a:ea typeface="+mj-ea"/>
              </a:rPr>
              <a:t>Studentized</a:t>
            </a:r>
            <a:r>
              <a:rPr lang="en-US" dirty="0" smtClean="0">
                <a:ea typeface="+mj-ea"/>
              </a:rPr>
              <a:t> Residuals</a:t>
            </a:r>
            <a:endParaRPr lang="en-US" dirty="0">
              <a:ea typeface="+mj-ea"/>
            </a:endParaRPr>
          </a:p>
        </p:txBody>
      </p:sp>
      <p:sp>
        <p:nvSpPr>
          <p:cNvPr id="3" name="Content Placeholder 2"/>
          <p:cNvSpPr>
            <a:spLocks noGrp="1"/>
          </p:cNvSpPr>
          <p:nvPr>
            <p:ph idx="1"/>
          </p:nvPr>
        </p:nvSpPr>
        <p:spPr>
          <a:xfrm>
            <a:off x="381000" y="2895600"/>
            <a:ext cx="8229600" cy="2644775"/>
          </a:xfrm>
        </p:spPr>
        <p:txBody>
          <a:bodyPr/>
          <a:lstStyle/>
          <a:p>
            <a:pPr marL="460375" indent="-342900"/>
            <a:r>
              <a:rPr lang="en-US" sz="2400" dirty="0" err="1" smtClean="0">
                <a:latin typeface="Corbel" charset="0"/>
              </a:rPr>
              <a:t>Studentized</a:t>
            </a:r>
            <a:r>
              <a:rPr lang="en-US" sz="2400" dirty="0" smtClean="0">
                <a:latin typeface="Corbel" charset="0"/>
              </a:rPr>
              <a:t> Residual</a:t>
            </a:r>
            <a:endParaRPr lang="en-US" sz="2400" dirty="0">
              <a:latin typeface="Corbel" charset="0"/>
            </a:endParaRPr>
          </a:p>
          <a:p>
            <a:pPr lvl="1"/>
            <a:r>
              <a:rPr lang="en-US" sz="2400" dirty="0" smtClean="0">
                <a:latin typeface="Corbel" charset="0"/>
              </a:rPr>
              <a:t>The </a:t>
            </a:r>
            <a:r>
              <a:rPr lang="en-US" sz="2400" dirty="0" err="1" smtClean="0">
                <a:latin typeface="Corbel" charset="0"/>
              </a:rPr>
              <a:t>Studentized</a:t>
            </a:r>
            <a:r>
              <a:rPr lang="en-US" sz="2400" dirty="0" smtClean="0">
                <a:latin typeface="Corbel" charset="0"/>
              </a:rPr>
              <a:t> residual looks almost like the Standardized residual.  The only difference is that before we compute the standard error, we remove the given </a:t>
            </a:r>
            <a:r>
              <a:rPr lang="en-US" sz="2400" dirty="0" err="1" smtClean="0">
                <a:latin typeface="Corbel" charset="0"/>
              </a:rPr>
              <a:t>datapoint</a:t>
            </a:r>
            <a:r>
              <a:rPr lang="en-US" sz="2400" dirty="0" smtClean="0">
                <a:latin typeface="Corbel" charset="0"/>
              </a:rPr>
              <a:t>. </a:t>
            </a:r>
            <a:r>
              <a:rPr lang="en-US" sz="2400" dirty="0" smtClean="0">
                <a:latin typeface="Corbel" charset="0"/>
              </a:rPr>
              <a:t> (this is called jackknifing)</a:t>
            </a:r>
            <a:endParaRPr lang="en-US" sz="2400" dirty="0" smtClean="0">
              <a:latin typeface="Corbel" charset="0"/>
            </a:endParaRPr>
          </a:p>
          <a:p>
            <a:pPr lvl="1"/>
            <a:r>
              <a:rPr lang="en-US" sz="2400" dirty="0" smtClean="0">
                <a:latin typeface="Corbel" charset="0"/>
              </a:rPr>
              <a:t>This makes the numerator and denominator independent</a:t>
            </a:r>
          </a:p>
          <a:p>
            <a:pPr lvl="1"/>
            <a:r>
              <a:rPr lang="en-US" sz="2400" dirty="0" smtClean="0">
                <a:latin typeface="Corbel" charset="0"/>
              </a:rPr>
              <a:t>The important thing though, is that the </a:t>
            </a:r>
            <a:r>
              <a:rPr lang="en-US" sz="2400" dirty="0" err="1" smtClean="0">
                <a:latin typeface="Corbel" charset="0"/>
              </a:rPr>
              <a:t>studentized</a:t>
            </a:r>
            <a:r>
              <a:rPr lang="en-US" sz="2400" dirty="0" smtClean="0">
                <a:latin typeface="Corbel" charset="0"/>
              </a:rPr>
              <a:t> residual now follows a Student’s t-distribution.</a:t>
            </a:r>
          </a:p>
          <a:p>
            <a:pPr lvl="2"/>
            <a:r>
              <a:rPr lang="en-US" sz="2000" dirty="0" smtClean="0">
                <a:latin typeface="Corbel" charset="0"/>
              </a:rPr>
              <a:t>So we can apply precise tests to identify significant outliers.</a:t>
            </a:r>
            <a:endParaRPr lang="en-US" sz="2000" dirty="0">
              <a:latin typeface="Corbel" charset="0"/>
            </a:endParaRPr>
          </a:p>
          <a:p>
            <a:pPr marL="117475" indent="0"/>
            <a:endParaRPr lang="en-US" sz="2800" dirty="0">
              <a:latin typeface="Corbel" charset="0"/>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0955F97-E843-6340-8763-8C31A2892F79}" type="slidenum">
              <a:rPr lang="en-US">
                <a:solidFill>
                  <a:srgbClr val="3F3F3F"/>
                </a:solidFill>
              </a:rPr>
              <a:pPr/>
              <a:t>18</a:t>
            </a:fld>
            <a:endParaRPr lang="en-US">
              <a:solidFill>
                <a:srgbClr val="3F3F3F"/>
              </a:solidFill>
            </a:endParaRPr>
          </a:p>
        </p:txBody>
      </p:sp>
      <p:pic>
        <p:nvPicPr>
          <p:cNvPr id="4" name="Picture 3" descr="Screen Shot 2013-11-07 at 22.25.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36" y="1541553"/>
            <a:ext cx="3195964" cy="668247"/>
          </a:xfrm>
          <a:prstGeom prst="rect">
            <a:avLst/>
          </a:prstGeom>
        </p:spPr>
      </p:pic>
      <p:sp>
        <p:nvSpPr>
          <p:cNvPr id="5" name="Oval 4"/>
          <p:cNvSpPr/>
          <p:nvPr/>
        </p:nvSpPr>
        <p:spPr>
          <a:xfrm>
            <a:off x="4007998" y="1676400"/>
            <a:ext cx="533400" cy="533400"/>
          </a:xfrm>
          <a:prstGeom prst="ellipse">
            <a:avLst/>
          </a:prstGeom>
          <a:noFill/>
          <a:ln w="34925">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200400" y="2438400"/>
            <a:ext cx="2160380" cy="369332"/>
          </a:xfrm>
          <a:prstGeom prst="rect">
            <a:avLst/>
          </a:prstGeom>
          <a:noFill/>
        </p:spPr>
        <p:txBody>
          <a:bodyPr wrap="none" rtlCol="0">
            <a:spAutoFit/>
          </a:bodyPr>
          <a:lstStyle/>
          <a:p>
            <a:r>
              <a:rPr lang="en-US" dirty="0" smtClean="0"/>
              <a:t>New standard error</a:t>
            </a:r>
            <a:endParaRPr lang="en-US" dirty="0"/>
          </a:p>
        </p:txBody>
      </p:sp>
      <p:cxnSp>
        <p:nvCxnSpPr>
          <p:cNvPr id="8" name="Straight Arrow Connector 7"/>
          <p:cNvCxnSpPr>
            <a:stCxn id="6" idx="0"/>
            <a:endCxn id="5" idx="4"/>
          </p:cNvCxnSpPr>
          <p:nvPr/>
        </p:nvCxnSpPr>
        <p:spPr>
          <a:xfrm flipH="1" flipV="1">
            <a:off x="4274698" y="2209800"/>
            <a:ext cx="5892"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Different Approaches to Building Multiple Regression Models</a:t>
            </a:r>
            <a:endParaRPr lang="en-US" dirty="0">
              <a:ea typeface="+mj-ea"/>
            </a:endParaRPr>
          </a:p>
        </p:txBody>
      </p:sp>
      <p:sp>
        <p:nvSpPr>
          <p:cNvPr id="15363" name="Content Placeholder 2"/>
          <p:cNvSpPr>
            <a:spLocks noGrp="1"/>
          </p:cNvSpPr>
          <p:nvPr>
            <p:ph idx="1"/>
          </p:nvPr>
        </p:nvSpPr>
        <p:spPr>
          <a:xfrm>
            <a:off x="2695575" y="1792288"/>
            <a:ext cx="4271963" cy="4625975"/>
          </a:xfrm>
        </p:spPr>
        <p:txBody>
          <a:bodyPr/>
          <a:lstStyle/>
          <a:p>
            <a:pPr>
              <a:buFont typeface="Wingdings 2" panose="05020102010507070707" pitchFamily="18" charset="2"/>
              <a:buChar char=""/>
              <a:defRPr/>
            </a:pPr>
            <a:r>
              <a:rPr lang="en-US" sz="2000" b="1" dirty="0" smtClean="0">
                <a:ea typeface="+mn-ea"/>
              </a:rPr>
              <a:t>Forward Method</a:t>
            </a:r>
          </a:p>
          <a:p>
            <a:pPr marL="119062" indent="0">
              <a:buFont typeface="Wingdings 2" panose="05020102010507070707" pitchFamily="18" charset="2"/>
              <a:buNone/>
              <a:defRPr/>
            </a:pPr>
            <a:endParaRPr lang="en-US" sz="2000" b="1" dirty="0" smtClean="0">
              <a:ea typeface="+mn-ea"/>
            </a:endParaRPr>
          </a:p>
          <a:p>
            <a:pPr>
              <a:buFont typeface="Wingdings 2" panose="05020102010507070707" pitchFamily="18" charset="2"/>
              <a:buChar char=""/>
              <a:defRPr/>
            </a:pPr>
            <a:endParaRPr lang="en-US" sz="2000" b="1" dirty="0" smtClean="0">
              <a:ea typeface="+mn-ea"/>
            </a:endParaRPr>
          </a:p>
          <a:p>
            <a:pPr>
              <a:buFont typeface="Wingdings 2" panose="05020102010507070707" pitchFamily="18" charset="2"/>
              <a:buChar char=""/>
              <a:defRPr/>
            </a:pPr>
            <a:r>
              <a:rPr lang="en-US" sz="2000" b="1" dirty="0" smtClean="0">
                <a:ea typeface="+mn-ea"/>
              </a:rPr>
              <a:t>Backward Method</a:t>
            </a:r>
          </a:p>
          <a:p>
            <a:pPr>
              <a:buFont typeface="Wingdings 2" panose="05020102010507070707" pitchFamily="18" charset="2"/>
              <a:buChar char=""/>
              <a:defRPr/>
            </a:pPr>
            <a:endParaRPr lang="en-US" sz="2000" b="1" dirty="0">
              <a:ea typeface="+mn-ea"/>
            </a:endParaRPr>
          </a:p>
          <a:p>
            <a:pPr>
              <a:buFont typeface="Wingdings 2" panose="05020102010507070707" pitchFamily="18" charset="2"/>
              <a:buChar char=""/>
              <a:defRPr/>
            </a:pPr>
            <a:endParaRPr lang="en-US" sz="2000" b="1" dirty="0" smtClean="0">
              <a:ea typeface="+mn-ea"/>
            </a:endParaRPr>
          </a:p>
          <a:p>
            <a:pPr>
              <a:buFont typeface="Wingdings 2" panose="05020102010507070707" pitchFamily="18" charset="2"/>
              <a:buChar char=""/>
              <a:defRPr/>
            </a:pPr>
            <a:r>
              <a:rPr lang="en-US" sz="2000" b="1" dirty="0" smtClean="0">
                <a:ea typeface="+mn-ea"/>
              </a:rPr>
              <a:t>Composite Stepwise Method</a:t>
            </a:r>
          </a:p>
          <a:p>
            <a:pPr marL="457200" lvl="1" indent="0">
              <a:buFont typeface="Wingdings" panose="05000000000000000000" pitchFamily="2" charset="2"/>
              <a:buNone/>
              <a:defRPr/>
            </a:pPr>
            <a:endParaRPr lang="en-US" sz="2000" dirty="0" smtClean="0">
              <a:ea typeface="+mn-ea"/>
            </a:endParaRPr>
          </a:p>
          <a:p>
            <a:pPr marL="457200" lvl="1" indent="0">
              <a:buFont typeface="Wingdings" panose="05000000000000000000" pitchFamily="2" charset="2"/>
              <a:buNone/>
              <a:defRPr/>
            </a:pPr>
            <a:endParaRPr lang="en-US" sz="2000" dirty="0" smtClean="0">
              <a:ea typeface="+mn-ea"/>
            </a:endParaRPr>
          </a:p>
          <a:p>
            <a:pPr>
              <a:buFont typeface="Wingdings 2" panose="05020102010507070707" pitchFamily="18" charset="2"/>
              <a:buChar char=""/>
              <a:defRPr/>
            </a:pPr>
            <a:r>
              <a:rPr lang="en-US" sz="2000" b="1" dirty="0" smtClean="0">
                <a:ea typeface="+mn-ea"/>
              </a:rPr>
              <a:t>Hierarchical Regression</a:t>
            </a:r>
          </a:p>
          <a:p>
            <a:pPr marL="119062" indent="0">
              <a:buFont typeface="Wingdings 2" panose="05020102010507070707" pitchFamily="18" charset="2"/>
              <a:buNone/>
              <a:defRPr/>
            </a:pPr>
            <a:endParaRPr lang="en-US" sz="2000" b="1" dirty="0" smtClean="0">
              <a:ea typeface="+mn-ea"/>
            </a:endParaRPr>
          </a:p>
          <a:p>
            <a:pPr marL="119062" indent="0">
              <a:buFont typeface="Wingdings 2" panose="05020102010507070707" pitchFamily="18" charset="2"/>
              <a:buNone/>
              <a:defRPr/>
            </a:pPr>
            <a:endParaRPr lang="en-US" sz="2000" b="1" dirty="0" smtClean="0">
              <a:ea typeface="+mn-ea"/>
            </a:endParaRPr>
          </a:p>
          <a:p>
            <a:pPr>
              <a:buFont typeface="Wingdings 2" panose="05020102010507070707" pitchFamily="18" charset="2"/>
              <a:buChar char=""/>
              <a:defRPr/>
            </a:pPr>
            <a:r>
              <a:rPr lang="en-US" sz="2000" b="1" dirty="0" smtClean="0">
                <a:ea typeface="+mn-ea"/>
              </a:rPr>
              <a:t>Forced Entry</a:t>
            </a:r>
            <a:endParaRPr lang="en-US" sz="2000" dirty="0" smtClean="0">
              <a:ea typeface="+mn-ea"/>
            </a:endParaRPr>
          </a:p>
          <a:p>
            <a:pPr lvl="1">
              <a:buFont typeface="Wingdings" panose="05000000000000000000" pitchFamily="2" charset="2"/>
              <a:buChar char=""/>
              <a:defRPr/>
            </a:pPr>
            <a:endParaRPr lang="en-US" sz="1600" dirty="0" smtClean="0">
              <a:ea typeface="+mn-ea"/>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EB4A74CD-AFA8-CC4B-85A5-7153FF0EC974}" type="slidenum">
              <a:rPr lang="en-US" sz="1200">
                <a:solidFill>
                  <a:srgbClr val="3F3F3F"/>
                </a:solidFill>
                <a:latin typeface="Arial" charset="0"/>
              </a:rPr>
              <a:pPr/>
              <a:t>19</a:t>
            </a:fld>
            <a:endParaRPr lang="en-US" sz="1200">
              <a:solidFill>
                <a:srgbClr val="3F3F3F"/>
              </a:solidFill>
              <a:latin typeface="Arial" charset="0"/>
            </a:endParaRPr>
          </a:p>
        </p:txBody>
      </p:sp>
      <p:sp>
        <p:nvSpPr>
          <p:cNvPr id="5" name="Left Brace 4"/>
          <p:cNvSpPr>
            <a:spLocks/>
          </p:cNvSpPr>
          <p:nvPr/>
        </p:nvSpPr>
        <p:spPr bwMode="auto">
          <a:xfrm>
            <a:off x="2438400" y="1792288"/>
            <a:ext cx="381000" cy="2438400"/>
          </a:xfrm>
          <a:prstGeom prst="leftBrace">
            <a:avLst>
              <a:gd name="adj1" fmla="val 8326"/>
              <a:gd name="adj2" fmla="val 50000"/>
            </a:avLst>
          </a:prstGeom>
          <a:noFill/>
          <a:ln w="48000" cmpd="thickThin">
            <a:solidFill>
              <a:srgbClr val="C64847"/>
            </a:solidFill>
            <a:round/>
            <a:headEnd/>
            <a:tailEnd/>
          </a:ln>
          <a:effectLst>
            <a:outerShdw blurRad="450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dirty="0">
              <a:solidFill>
                <a:schemeClr val="accent6"/>
              </a:solidFill>
              <a:latin typeface="+mn-lt"/>
              <a:ea typeface="+mn-ea"/>
              <a:cs typeface="+mn-cs"/>
            </a:endParaRPr>
          </a:p>
        </p:txBody>
      </p:sp>
      <p:sp>
        <p:nvSpPr>
          <p:cNvPr id="6" name="Left Brace 5"/>
          <p:cNvSpPr>
            <a:spLocks/>
          </p:cNvSpPr>
          <p:nvPr/>
        </p:nvSpPr>
        <p:spPr bwMode="auto">
          <a:xfrm>
            <a:off x="2487613" y="4562475"/>
            <a:ext cx="304800" cy="1524000"/>
          </a:xfrm>
          <a:prstGeom prst="leftBrace">
            <a:avLst>
              <a:gd name="adj1" fmla="val 8333"/>
              <a:gd name="adj2" fmla="val 50000"/>
            </a:avLst>
          </a:prstGeom>
          <a:noFill/>
          <a:ln w="48500" cmpd="thickThin">
            <a:solidFill>
              <a:schemeClr val="accent2"/>
            </a:solidFill>
            <a:round/>
            <a:headEnd/>
            <a:tailEnd/>
          </a:ln>
          <a:effectLst>
            <a:outerShdw blurRad="39000" dist="2694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atin typeface="+mn-lt"/>
              <a:ea typeface="+mn-ea"/>
              <a:cs typeface="+mn-cs"/>
            </a:endParaRPr>
          </a:p>
        </p:txBody>
      </p:sp>
      <p:sp>
        <p:nvSpPr>
          <p:cNvPr id="27655" name="TextBox 7"/>
          <p:cNvSpPr txBox="1">
            <a:spLocks noChangeArrowheads="1"/>
          </p:cNvSpPr>
          <p:nvPr/>
        </p:nvSpPr>
        <p:spPr bwMode="auto">
          <a:xfrm rot="-5400000">
            <a:off x="817563" y="4873625"/>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algn="ctr" eaLnBrk="1" hangingPunct="1"/>
            <a:r>
              <a:rPr lang="en-US" sz="1800">
                <a:latin typeface="Arial" charset="0"/>
              </a:rPr>
              <a:t>Non-Statistical Methods (Theoretical)</a:t>
            </a:r>
          </a:p>
        </p:txBody>
      </p:sp>
      <p:sp>
        <p:nvSpPr>
          <p:cNvPr id="27656" name="TextBox 8"/>
          <p:cNvSpPr txBox="1">
            <a:spLocks noChangeArrowheads="1"/>
          </p:cNvSpPr>
          <p:nvPr/>
        </p:nvSpPr>
        <p:spPr bwMode="auto">
          <a:xfrm rot="-5400000">
            <a:off x="748507" y="2793206"/>
            <a:ext cx="2241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algn="ctr" eaLnBrk="1" hangingPunct="1"/>
            <a:r>
              <a:rPr lang="en-US" sz="1800">
                <a:latin typeface="Arial" charset="0"/>
              </a:rPr>
              <a:t>Statistical Methods (stepwise Methods)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762000" y="304800"/>
            <a:ext cx="8077200" cy="1673352"/>
          </a:xfrm>
        </p:spPr>
        <p:txBody>
          <a:bodyPr>
            <a:normAutofit/>
          </a:bodyPr>
          <a:lstStyle/>
          <a:p>
            <a:pPr eaLnBrk="1" fontAlgn="auto" hangingPunct="1">
              <a:spcAft>
                <a:spcPts val="0"/>
              </a:spcAft>
              <a:defRPr/>
            </a:pPr>
            <a:r>
              <a:rPr lang="en-US" dirty="0">
                <a:solidFill>
                  <a:schemeClr val="accent1">
                    <a:satMod val="150000"/>
                  </a:schemeClr>
                </a:solidFill>
                <a:ea typeface="+mj-ea"/>
              </a:rPr>
              <a:t/>
            </a:r>
            <a:br>
              <a:rPr lang="en-US" dirty="0">
                <a:solidFill>
                  <a:schemeClr val="accent1">
                    <a:satMod val="150000"/>
                  </a:schemeClr>
                </a:solidFill>
                <a:ea typeface="+mj-ea"/>
              </a:rPr>
            </a:br>
            <a:r>
              <a:rPr lang="en-US" dirty="0" smtClean="0">
                <a:solidFill>
                  <a:schemeClr val="accent1">
                    <a:satMod val="150000"/>
                  </a:schemeClr>
                </a:solidFill>
                <a:ea typeface="+mj-ea"/>
              </a:rPr>
              <a:t>Intro to Multiple Regression</a:t>
            </a:r>
          </a:p>
        </p:txBody>
      </p:sp>
      <p:pic>
        <p:nvPicPr>
          <p:cNvPr id="9219" name="Picture 2" descr="http://waldron-math.com/Images/linear%20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28956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Theory-Driven Methods</a:t>
            </a:r>
            <a:endParaRPr lang="en-US" dirty="0">
              <a:ea typeface="+mj-ea"/>
            </a:endParaRPr>
          </a:p>
        </p:txBody>
      </p:sp>
      <p:sp>
        <p:nvSpPr>
          <p:cNvPr id="15363" name="Content Placeholder 2"/>
          <p:cNvSpPr>
            <a:spLocks noGrp="1"/>
          </p:cNvSpPr>
          <p:nvPr>
            <p:ph idx="1"/>
          </p:nvPr>
        </p:nvSpPr>
        <p:spPr>
          <a:xfrm>
            <a:off x="3200400" y="2743200"/>
            <a:ext cx="4271963" cy="2017713"/>
          </a:xfrm>
        </p:spPr>
        <p:txBody>
          <a:bodyPr/>
          <a:lstStyle/>
          <a:p>
            <a:pPr marL="457200" lvl="1" indent="0">
              <a:buFont typeface="Wingdings" panose="05000000000000000000" pitchFamily="2" charset="2"/>
              <a:buNone/>
              <a:defRPr/>
            </a:pPr>
            <a:endParaRPr lang="en-US" sz="2000" dirty="0" smtClean="0">
              <a:ea typeface="+mn-ea"/>
            </a:endParaRPr>
          </a:p>
          <a:p>
            <a:pPr>
              <a:buFont typeface="Wingdings 2" panose="05020102010507070707" pitchFamily="18" charset="2"/>
              <a:buChar char=""/>
              <a:defRPr/>
            </a:pPr>
            <a:r>
              <a:rPr lang="en-US" sz="2000" b="1" dirty="0" smtClean="0">
                <a:ea typeface="+mn-ea"/>
              </a:rPr>
              <a:t>Hierarchical Regression</a:t>
            </a:r>
          </a:p>
          <a:p>
            <a:pPr marL="119062" indent="0">
              <a:buFont typeface="Wingdings 2" panose="05020102010507070707" pitchFamily="18" charset="2"/>
              <a:buNone/>
              <a:defRPr/>
            </a:pPr>
            <a:endParaRPr lang="en-US" sz="2000" b="1" dirty="0" smtClean="0">
              <a:ea typeface="+mn-ea"/>
            </a:endParaRPr>
          </a:p>
          <a:p>
            <a:pPr marL="119062" indent="0">
              <a:buFont typeface="Wingdings 2" panose="05020102010507070707" pitchFamily="18" charset="2"/>
              <a:buNone/>
              <a:defRPr/>
            </a:pPr>
            <a:endParaRPr lang="en-US" sz="2000" b="1" dirty="0" smtClean="0">
              <a:ea typeface="+mn-ea"/>
            </a:endParaRPr>
          </a:p>
          <a:p>
            <a:pPr>
              <a:buFont typeface="Wingdings 2" panose="05020102010507070707" pitchFamily="18" charset="2"/>
              <a:buChar char=""/>
              <a:defRPr/>
            </a:pPr>
            <a:r>
              <a:rPr lang="en-US" sz="2000" b="1" dirty="0" smtClean="0">
                <a:ea typeface="+mn-ea"/>
              </a:rPr>
              <a:t>Forced Entry</a:t>
            </a:r>
            <a:endParaRPr lang="en-US" sz="2000" dirty="0" smtClean="0">
              <a:ea typeface="+mn-ea"/>
            </a:endParaRPr>
          </a:p>
          <a:p>
            <a:pPr lvl="1">
              <a:buFont typeface="Wingdings" panose="05000000000000000000" pitchFamily="2" charset="2"/>
              <a:buChar char=""/>
              <a:defRPr/>
            </a:pPr>
            <a:endParaRPr lang="en-US" sz="1600" dirty="0" smtClean="0">
              <a:ea typeface="+mn-ea"/>
            </a:endParaRP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1243C0B1-14FB-FC42-BBDB-E8E8FC0023AA}" type="slidenum">
              <a:rPr lang="en-US" sz="1200">
                <a:solidFill>
                  <a:srgbClr val="3F3F3F"/>
                </a:solidFill>
                <a:latin typeface="Arial" charset="0"/>
              </a:rPr>
              <a:pPr/>
              <a:t>20</a:t>
            </a:fld>
            <a:endParaRPr lang="en-US" sz="1200">
              <a:solidFill>
                <a:srgbClr val="3F3F3F"/>
              </a:solidFill>
              <a:latin typeface="Arial" charset="0"/>
            </a:endParaRPr>
          </a:p>
        </p:txBody>
      </p:sp>
      <p:sp>
        <p:nvSpPr>
          <p:cNvPr id="6" name="Left Brace 5"/>
          <p:cNvSpPr>
            <a:spLocks/>
          </p:cNvSpPr>
          <p:nvPr/>
        </p:nvSpPr>
        <p:spPr bwMode="auto">
          <a:xfrm>
            <a:off x="2911475" y="3008313"/>
            <a:ext cx="304800" cy="1524000"/>
          </a:xfrm>
          <a:prstGeom prst="leftBrace">
            <a:avLst>
              <a:gd name="adj1" fmla="val 8333"/>
              <a:gd name="adj2" fmla="val 50000"/>
            </a:avLst>
          </a:prstGeom>
          <a:noFill/>
          <a:ln w="48500" cmpd="thickThin">
            <a:solidFill>
              <a:schemeClr val="accent2"/>
            </a:solidFill>
            <a:round/>
            <a:headEnd/>
            <a:tailEnd/>
          </a:ln>
          <a:effectLst>
            <a:outerShdw blurRad="39000" dist="2694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atin typeface="+mn-lt"/>
              <a:ea typeface="+mn-ea"/>
              <a:cs typeface="+mn-cs"/>
            </a:endParaRPr>
          </a:p>
        </p:txBody>
      </p:sp>
      <p:sp>
        <p:nvSpPr>
          <p:cNvPr id="28678" name="TextBox 7"/>
          <p:cNvSpPr txBox="1">
            <a:spLocks noChangeArrowheads="1"/>
          </p:cNvSpPr>
          <p:nvPr/>
        </p:nvSpPr>
        <p:spPr bwMode="auto">
          <a:xfrm rot="-5400000">
            <a:off x="1200151" y="3386137"/>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algn="ctr" eaLnBrk="1" hangingPunct="1"/>
            <a:r>
              <a:rPr lang="en-US" sz="1800">
                <a:latin typeface="Arial" charset="0"/>
              </a:rPr>
              <a:t>Non-Statistical Methods (Theoretical)</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a typeface="+mj-ea"/>
              </a:rPr>
              <a:t>Hierarchical Models</a:t>
            </a:r>
            <a:endParaRPr lang="en-US" sz="3200" dirty="0">
              <a:ea typeface="+mj-ea"/>
            </a:endParaRPr>
          </a:p>
        </p:txBody>
      </p:sp>
      <p:sp>
        <p:nvSpPr>
          <p:cNvPr id="3" name="Content Placeholder 2"/>
          <p:cNvSpPr>
            <a:spLocks noGrp="1"/>
          </p:cNvSpPr>
          <p:nvPr>
            <p:ph idx="1"/>
          </p:nvPr>
        </p:nvSpPr>
        <p:spPr>
          <a:xfrm>
            <a:off x="331788" y="1524000"/>
            <a:ext cx="8480425" cy="4625975"/>
          </a:xfrm>
        </p:spPr>
        <p:txBody>
          <a:bodyPr/>
          <a:lstStyle/>
          <a:p>
            <a:pPr eaLnBrk="1" hangingPunct="1"/>
            <a:r>
              <a:rPr lang="en-US" sz="2400" dirty="0">
                <a:latin typeface="Corbel" charset="0"/>
              </a:rPr>
              <a:t>Hierarchical (</a:t>
            </a:r>
            <a:r>
              <a:rPr lang="en-US" sz="2400" dirty="0" err="1">
                <a:latin typeface="Corbel" charset="0"/>
              </a:rPr>
              <a:t>e.g</a:t>
            </a:r>
            <a:r>
              <a:rPr lang="en-US" sz="2400" dirty="0">
                <a:latin typeface="Corbel" charset="0"/>
              </a:rPr>
              <a:t>, Nested) Models</a:t>
            </a:r>
          </a:p>
          <a:p>
            <a:pPr lvl="1" eaLnBrk="1" hangingPunct="1"/>
            <a:r>
              <a:rPr lang="en-US" sz="2400" dirty="0">
                <a:latin typeface="Corbel" charset="0"/>
              </a:rPr>
              <a:t>We may want to examine more than one model by adding variables in a </a:t>
            </a:r>
            <a:r>
              <a:rPr lang="en-US" sz="2400" i="1" dirty="0">
                <a:latin typeface="Corbel" charset="0"/>
              </a:rPr>
              <a:t>theoretically meaningful </a:t>
            </a:r>
            <a:r>
              <a:rPr lang="en-US" sz="2400" dirty="0">
                <a:latin typeface="Corbel" charset="0"/>
              </a:rPr>
              <a:t>way and see which model is a better fit.  </a:t>
            </a:r>
          </a:p>
          <a:p>
            <a:pPr lvl="2" eaLnBrk="1" hangingPunct="1"/>
            <a:r>
              <a:rPr lang="en-US" dirty="0">
                <a:latin typeface="Corbel" charset="0"/>
              </a:rPr>
              <a:t>Model 1:  (X</a:t>
            </a:r>
            <a:r>
              <a:rPr lang="en-US" baseline="-25000" dirty="0">
                <a:latin typeface="Corbel" charset="0"/>
              </a:rPr>
              <a:t>1</a:t>
            </a:r>
            <a:r>
              <a:rPr lang="en-US" dirty="0">
                <a:latin typeface="Corbel" charset="0"/>
              </a:rPr>
              <a:t> + X</a:t>
            </a:r>
            <a:r>
              <a:rPr lang="en-US" baseline="-25000" dirty="0">
                <a:latin typeface="Corbel" charset="0"/>
              </a:rPr>
              <a:t>2</a:t>
            </a:r>
            <a:r>
              <a:rPr lang="en-US" dirty="0">
                <a:latin typeface="Corbel" charset="0"/>
              </a:rPr>
              <a:t>)  </a:t>
            </a:r>
            <a:r>
              <a:rPr lang="en-US" dirty="0">
                <a:latin typeface="Corbel" charset="0"/>
                <a:sym typeface="Wingdings" charset="0"/>
              </a:rPr>
              <a:t> Y</a:t>
            </a:r>
          </a:p>
          <a:p>
            <a:pPr lvl="2" eaLnBrk="1" hangingPunct="1"/>
            <a:r>
              <a:rPr lang="en-US" dirty="0">
                <a:latin typeface="Corbel" charset="0"/>
              </a:rPr>
              <a:t>Model 2:  (X</a:t>
            </a:r>
            <a:r>
              <a:rPr lang="en-US" baseline="-25000" dirty="0">
                <a:latin typeface="Corbel" charset="0"/>
              </a:rPr>
              <a:t>1</a:t>
            </a:r>
            <a:r>
              <a:rPr lang="en-US" dirty="0">
                <a:latin typeface="Corbel" charset="0"/>
              </a:rPr>
              <a:t> + X</a:t>
            </a:r>
            <a:r>
              <a:rPr lang="en-US" baseline="-25000" dirty="0">
                <a:latin typeface="Corbel" charset="0"/>
              </a:rPr>
              <a:t>2</a:t>
            </a:r>
            <a:r>
              <a:rPr lang="en-US" dirty="0">
                <a:latin typeface="Corbel" charset="0"/>
              </a:rPr>
              <a:t>)+ (X</a:t>
            </a:r>
            <a:r>
              <a:rPr lang="en-US" baseline="-25000" dirty="0">
                <a:latin typeface="Corbel" charset="0"/>
              </a:rPr>
              <a:t>3</a:t>
            </a:r>
            <a:r>
              <a:rPr lang="en-US" dirty="0">
                <a:latin typeface="Corbel" charset="0"/>
              </a:rPr>
              <a:t>) </a:t>
            </a:r>
            <a:r>
              <a:rPr lang="en-US" dirty="0">
                <a:latin typeface="Corbel" charset="0"/>
                <a:sym typeface="Wingdings" charset="0"/>
              </a:rPr>
              <a:t> Y</a:t>
            </a:r>
          </a:p>
          <a:p>
            <a:pPr lvl="2" eaLnBrk="1" hangingPunct="1"/>
            <a:endParaRPr lang="en-US" dirty="0">
              <a:latin typeface="Corbel" charset="0"/>
              <a:sym typeface="Wingdings" charset="0"/>
            </a:endParaRPr>
          </a:p>
          <a:p>
            <a:pPr eaLnBrk="1" hangingPunct="1"/>
            <a:r>
              <a:rPr lang="en-US" sz="2400" dirty="0">
                <a:latin typeface="Corbel" charset="0"/>
              </a:rPr>
              <a:t>Models are </a:t>
            </a:r>
            <a:r>
              <a:rPr lang="ja-JP" altLang="en-US" sz="2400" dirty="0">
                <a:latin typeface="Corbel" charset="0"/>
              </a:rPr>
              <a:t>“</a:t>
            </a:r>
            <a:r>
              <a:rPr lang="en-US" sz="2400" dirty="0">
                <a:latin typeface="Corbel" charset="0"/>
              </a:rPr>
              <a:t>nested</a:t>
            </a:r>
            <a:r>
              <a:rPr lang="ja-JP" altLang="en-US" sz="2400" dirty="0">
                <a:latin typeface="Corbel" charset="0"/>
              </a:rPr>
              <a:t>”</a:t>
            </a:r>
            <a:r>
              <a:rPr lang="en-US" sz="2400" dirty="0">
                <a:latin typeface="Corbel" charset="0"/>
              </a:rPr>
              <a:t> in the sense that simpler models are contained within models with more independent variables (Model 1 is </a:t>
            </a:r>
            <a:r>
              <a:rPr lang="ja-JP" altLang="en-US" sz="2400" dirty="0">
                <a:latin typeface="Corbel" charset="0"/>
              </a:rPr>
              <a:t>‘</a:t>
            </a:r>
            <a:r>
              <a:rPr lang="en-US" sz="2400" dirty="0">
                <a:latin typeface="Corbel" charset="0"/>
              </a:rPr>
              <a:t>nested</a:t>
            </a:r>
            <a:r>
              <a:rPr lang="ja-JP" altLang="en-US" sz="2400" dirty="0">
                <a:latin typeface="Corbel" charset="0"/>
              </a:rPr>
              <a:t>’</a:t>
            </a:r>
            <a:r>
              <a:rPr lang="en-US" sz="2400" dirty="0">
                <a:latin typeface="Corbel" charset="0"/>
              </a:rPr>
              <a:t> in Model 2 in our example). We can compare the different models to see if additional variables improve our goodness of fit.</a:t>
            </a:r>
          </a:p>
          <a:p>
            <a:pPr>
              <a:buFont typeface="Wingdings 2" charset="0"/>
              <a:buNone/>
            </a:pPr>
            <a:endParaRPr lang="en-US" sz="2400" dirty="0">
              <a:latin typeface="Corbel" charset="0"/>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823AFCB-0BAB-B647-85FA-ADD5305815C3}" type="slidenum">
              <a:rPr lang="en-US">
                <a:solidFill>
                  <a:srgbClr val="3F3F3F"/>
                </a:solidFill>
              </a:rPr>
              <a:pPr/>
              <a:t>21</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Conducting Hierarchical Regression</a:t>
            </a:r>
            <a:endParaRPr lang="en-US" dirty="0">
              <a:ea typeface="+mj-ea"/>
            </a:endParaRPr>
          </a:p>
        </p:txBody>
      </p:sp>
      <p:sp>
        <p:nvSpPr>
          <p:cNvPr id="28675" name="Content Placeholder 2"/>
          <p:cNvSpPr>
            <a:spLocks noGrp="1"/>
          </p:cNvSpPr>
          <p:nvPr>
            <p:ph idx="1"/>
          </p:nvPr>
        </p:nvSpPr>
        <p:spPr/>
        <p:txBody>
          <a:bodyPr/>
          <a:lstStyle/>
          <a:p>
            <a:r>
              <a:rPr lang="en-US" sz="2800" dirty="0">
                <a:latin typeface="Corbel" charset="0"/>
              </a:rPr>
              <a:t>Relies on the researcher knowing what the </a:t>
            </a:r>
            <a:r>
              <a:rPr lang="ja-JP" altLang="en-US" sz="2800" dirty="0">
                <a:latin typeface="Corbel" charset="0"/>
              </a:rPr>
              <a:t>“</a:t>
            </a:r>
            <a:r>
              <a:rPr lang="en-US" sz="2800" dirty="0">
                <a:latin typeface="Corbel" charset="0"/>
              </a:rPr>
              <a:t>known predictors</a:t>
            </a:r>
            <a:r>
              <a:rPr lang="ja-JP" altLang="en-US" sz="2800" dirty="0">
                <a:latin typeface="Corbel" charset="0"/>
              </a:rPr>
              <a:t>”</a:t>
            </a:r>
            <a:r>
              <a:rPr lang="en-US" sz="2800" dirty="0">
                <a:latin typeface="Corbel" charset="0"/>
              </a:rPr>
              <a:t> are from prior research, which are then entered into the model first.</a:t>
            </a:r>
          </a:p>
          <a:p>
            <a:pPr>
              <a:buFont typeface="Wingdings 2" charset="0"/>
              <a:buNone/>
            </a:pPr>
            <a:endParaRPr lang="en-US" sz="2800" dirty="0">
              <a:latin typeface="Corbel" charset="0"/>
            </a:endParaRPr>
          </a:p>
          <a:p>
            <a:r>
              <a:rPr lang="en-US" sz="2800" dirty="0">
                <a:latin typeface="Corbel" charset="0"/>
              </a:rPr>
              <a:t>We then add new predictors into separate steps (sometimes called blocks).</a:t>
            </a:r>
          </a:p>
          <a:p>
            <a:pPr>
              <a:buFont typeface="Wingdings 2" charset="0"/>
              <a:buNone/>
            </a:pPr>
            <a:endParaRPr lang="en-US" sz="2800" dirty="0">
              <a:latin typeface="Corbel" charset="0"/>
            </a:endParaRPr>
          </a:p>
          <a:p>
            <a:r>
              <a:rPr lang="en-US" sz="2800" dirty="0">
                <a:latin typeface="Corbel" charset="0"/>
              </a:rPr>
              <a:t>The important point is that the researcher is making all of the key decisions about which variables go into each regression model, and in what order.</a:t>
            </a:r>
          </a:p>
          <a:p>
            <a:endParaRPr lang="en-US" dirty="0">
              <a:latin typeface="Corbel" charset="0"/>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5B4403C-2693-E840-B3E1-0B2E0772DAD1}" type="slidenum">
              <a:rPr lang="en-US">
                <a:solidFill>
                  <a:srgbClr val="3F3F3F"/>
                </a:solidFill>
              </a:rPr>
              <a:pPr/>
              <a:t>22</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Example:</a:t>
            </a:r>
            <a:endParaRPr lang="en-US" dirty="0">
              <a:ea typeface="+mj-ea"/>
            </a:endParaRPr>
          </a:p>
        </p:txBody>
      </p:sp>
      <p:sp>
        <p:nvSpPr>
          <p:cNvPr id="3" name="Content Placeholder 2"/>
          <p:cNvSpPr>
            <a:spLocks noGrp="1"/>
          </p:cNvSpPr>
          <p:nvPr>
            <p:ph idx="1"/>
          </p:nvPr>
        </p:nvSpPr>
        <p:spPr>
          <a:xfrm>
            <a:off x="838200" y="1524000"/>
            <a:ext cx="7086600" cy="4625975"/>
          </a:xfrm>
        </p:spPr>
        <p:txBody>
          <a:bodyPr/>
          <a:lstStyle/>
          <a:p>
            <a:r>
              <a:rPr lang="en-US" sz="2000">
                <a:latin typeface="Corbel" charset="0"/>
              </a:rPr>
              <a:t>An engineer may be interested in lifespan of a jet engines. She may already know that engine type and hours of use are predictors of lifespan in years, but she also wants to add several new predictors (e.g., type of metal used in construction, type of fuel used in the engine, etc).</a:t>
            </a:r>
          </a:p>
          <a:p>
            <a:pPr>
              <a:buFont typeface="Wingdings 2" charset="0"/>
              <a:buNone/>
            </a:pPr>
            <a:endParaRPr lang="en-US" sz="2000">
              <a:latin typeface="Corbel" charset="0"/>
            </a:endParaRPr>
          </a:p>
          <a:p>
            <a:r>
              <a:rPr lang="en-US" sz="2000">
                <a:latin typeface="Corbel" charset="0"/>
              </a:rPr>
              <a:t>Each model would add an additional predictor variable, and then each models can be compared to the last model to understand the relative improvement at each step.</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93F3E044-F1E5-4B46-AF12-A17E97332627}" type="slidenum">
              <a:rPr lang="en-US">
                <a:solidFill>
                  <a:srgbClr val="3F3F3F"/>
                </a:solidFill>
              </a:rPr>
              <a:pPr/>
              <a:t>23</a:t>
            </a:fld>
            <a:endParaRPr lang="en-US">
              <a:solidFill>
                <a:srgbClr val="3F3F3F"/>
              </a:solidFill>
            </a:endParaRPr>
          </a:p>
        </p:txBody>
      </p:sp>
      <p:pic>
        <p:nvPicPr>
          <p:cNvPr id="31749" name="Picture 4" descr="File:Jet engin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4557713"/>
            <a:ext cx="476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Hierarchical Regression (continued)</a:t>
            </a:r>
            <a:endParaRPr lang="en-US" dirty="0">
              <a:ea typeface="+mj-ea"/>
            </a:endParaRPr>
          </a:p>
        </p:txBody>
      </p:sp>
      <p:sp>
        <p:nvSpPr>
          <p:cNvPr id="32771" name="Content Placeholder 2"/>
          <p:cNvSpPr>
            <a:spLocks noGrp="1"/>
          </p:cNvSpPr>
          <p:nvPr>
            <p:ph idx="1"/>
          </p:nvPr>
        </p:nvSpPr>
        <p:spPr/>
        <p:txBody>
          <a:bodyPr/>
          <a:lstStyle/>
          <a:p>
            <a:r>
              <a:rPr lang="en-US">
                <a:latin typeface="Corbel" charset="0"/>
              </a:rPr>
              <a:t>Hierarchical regression makes the most sense when you are testing theory (e.g., you have clear hypotheses and you know what you want to test).</a:t>
            </a:r>
          </a:p>
          <a:p>
            <a:r>
              <a:rPr lang="en-US">
                <a:latin typeface="Corbel" charset="0"/>
              </a:rPr>
              <a:t>Hierarchical regression allows the researcher to easily see the unique predictive influence of each new variable on the outcome of interest (since the known predictors are held constant across the models).</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926D6F4-EA41-E44E-A8C6-7BCFBFE1CB57}" type="slidenum">
              <a:rPr lang="en-US">
                <a:solidFill>
                  <a:srgbClr val="3F3F3F"/>
                </a:solidFill>
              </a:rPr>
              <a:pPr/>
              <a:t>24</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000" dirty="0" smtClean="0">
                <a:solidFill>
                  <a:schemeClr val="accent1">
                    <a:satMod val="150000"/>
                  </a:schemeClr>
                </a:solidFill>
                <a:ea typeface="+mj-ea"/>
              </a:rPr>
              <a:t>Hierarchical Regression: Example</a:t>
            </a:r>
            <a:endParaRPr lang="en-US" sz="4000" dirty="0">
              <a:solidFill>
                <a:schemeClr val="accent1">
                  <a:satMod val="150000"/>
                </a:schemeClr>
              </a:solidFill>
              <a:ea typeface="+mj-ea"/>
            </a:endParaRPr>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CE5C3861-5F3A-8443-818F-65F3EA2791C9}" type="slidenum">
              <a:rPr lang="en-US" sz="1200">
                <a:solidFill>
                  <a:srgbClr val="3F3F3F"/>
                </a:solidFill>
                <a:latin typeface="Arial" charset="0"/>
              </a:rPr>
              <a:pPr/>
              <a:t>25</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Forced Entry Regression</a:t>
            </a:r>
            <a:endParaRPr lang="en-US" dirty="0">
              <a:ea typeface="+mj-ea"/>
            </a:endParaRPr>
          </a:p>
        </p:txBody>
      </p:sp>
      <p:sp>
        <p:nvSpPr>
          <p:cNvPr id="3" name="Content Placeholder 2"/>
          <p:cNvSpPr>
            <a:spLocks noGrp="1"/>
          </p:cNvSpPr>
          <p:nvPr>
            <p:ph idx="1"/>
          </p:nvPr>
        </p:nvSpPr>
        <p:spPr>
          <a:xfrm>
            <a:off x="1028700" y="1851025"/>
            <a:ext cx="7086600" cy="4625975"/>
          </a:xfrm>
        </p:spPr>
        <p:txBody>
          <a:bodyPr/>
          <a:lstStyle/>
          <a:p>
            <a:r>
              <a:rPr lang="en-US" sz="2400" b="1" i="1">
                <a:latin typeface="Corbel" charset="0"/>
              </a:rPr>
              <a:t>All</a:t>
            </a:r>
            <a:r>
              <a:rPr lang="en-US" sz="2400">
                <a:latin typeface="Corbel" charset="0"/>
              </a:rPr>
              <a:t> independent variables are entered into one model at the same time. </a:t>
            </a:r>
          </a:p>
          <a:p>
            <a:pPr>
              <a:buFont typeface="Wingdings 2" charset="0"/>
              <a:buNone/>
            </a:pPr>
            <a:endParaRPr lang="en-US" sz="2400">
              <a:latin typeface="Corbel" charset="0"/>
            </a:endParaRPr>
          </a:p>
          <a:p>
            <a:r>
              <a:rPr lang="en-US" sz="2400">
                <a:latin typeface="Corbel" charset="0"/>
              </a:rPr>
              <a:t>Thus, no decisions are made about the order of variable entry, since– again-- only one model is used.</a:t>
            </a:r>
          </a:p>
          <a:p>
            <a:pPr>
              <a:buFont typeface="Wingdings 2" charset="0"/>
              <a:buNone/>
            </a:pPr>
            <a:endParaRPr lang="en-US" sz="2400">
              <a:latin typeface="Corbel" charset="0"/>
            </a:endParaRPr>
          </a:p>
          <a:p>
            <a:r>
              <a:rPr lang="en-US" sz="2400">
                <a:latin typeface="Corbel" charset="0"/>
              </a:rPr>
              <a:t>Like hierarchical regression, this method is used to test theory. You must have a solid theoretical rationale for including every variable.</a:t>
            </a:r>
          </a:p>
          <a:p>
            <a:pPr>
              <a:buFont typeface="Wingdings 2" charset="0"/>
              <a:buNone/>
            </a:pPr>
            <a:endParaRPr lang="en-US" sz="2000">
              <a:latin typeface="Corbel" charset="0"/>
            </a:endParaRP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83AD4C5F-7EC2-7A47-8B96-7BB52291844E}" type="slidenum">
              <a:rPr lang="en-US">
                <a:solidFill>
                  <a:srgbClr val="3F3F3F"/>
                </a:solidFill>
              </a:rPr>
              <a:pPr/>
              <a:t>26</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Example:</a:t>
            </a:r>
            <a:endParaRPr lang="en-US" dirty="0">
              <a:ea typeface="+mj-ea"/>
            </a:endParaRPr>
          </a:p>
        </p:txBody>
      </p:sp>
      <p:sp>
        <p:nvSpPr>
          <p:cNvPr id="35843" name="Content Placeholder 2"/>
          <p:cNvSpPr>
            <a:spLocks noGrp="1"/>
          </p:cNvSpPr>
          <p:nvPr>
            <p:ph idx="1"/>
          </p:nvPr>
        </p:nvSpPr>
        <p:spPr>
          <a:xfrm>
            <a:off x="327025" y="1524000"/>
            <a:ext cx="8610600" cy="2035175"/>
          </a:xfrm>
        </p:spPr>
        <p:txBody>
          <a:bodyPr/>
          <a:lstStyle/>
          <a:p>
            <a:r>
              <a:rPr lang="en-US" sz="2400">
                <a:latin typeface="Corbel" charset="0"/>
              </a:rPr>
              <a:t>We know from prior work that education, age and occupational prestige are strong predictors of income. So we would run a single regression with all three predictors (rather than stepping through multiple models with different combinations or orders of variables).</a:t>
            </a:r>
          </a:p>
          <a:p>
            <a:endParaRPr lang="en-US">
              <a:latin typeface="Corbel" charset="0"/>
            </a:endParaRP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C0FA3268-46C7-9C4E-8FD9-A995443544CB}" type="slidenum">
              <a:rPr lang="en-US">
                <a:solidFill>
                  <a:srgbClr val="3F3F3F"/>
                </a:solidFill>
              </a:rPr>
              <a:pPr/>
              <a:t>27</a:t>
            </a:fld>
            <a:endParaRPr lang="en-US">
              <a:solidFill>
                <a:srgbClr val="3F3F3F"/>
              </a:solidFill>
            </a:endParaRPr>
          </a:p>
        </p:txBody>
      </p:sp>
      <p:pic>
        <p:nvPicPr>
          <p:cNvPr id="35845" name="Picture 6" descr="http://underwriternotes.com/wp-content/uploads/2011/08/decline-in-in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816350"/>
            <a:ext cx="1350963"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http://www.culpeperschools.org/instruction/pages/MPj0439409000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3444875"/>
            <a:ext cx="14081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http://1.bp.blogspot.com/-OVI3wb7bg7U/T6ZdzWJy_uI/AAAAAAAAA4w/Gt52TO4xZug/s400/occupations4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5" y="5453063"/>
            <a:ext cx="20510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http://www.dailyonetrick.com/wp-content/uploads/2009/07/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4468813"/>
            <a:ext cx="15557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stCxn id="35847" idx="3"/>
          </p:cNvCxnSpPr>
          <p:nvPr/>
        </p:nvCxnSpPr>
        <p:spPr>
          <a:xfrm flipV="1">
            <a:off x="5426075" y="4943475"/>
            <a:ext cx="1701800" cy="118903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5846" idx="3"/>
          </p:cNvCxnSpPr>
          <p:nvPr/>
        </p:nvCxnSpPr>
        <p:spPr>
          <a:xfrm>
            <a:off x="2841625" y="3960813"/>
            <a:ext cx="4286250" cy="58261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5848" idx="3"/>
          </p:cNvCxnSpPr>
          <p:nvPr/>
        </p:nvCxnSpPr>
        <p:spPr>
          <a:xfrm flipV="1">
            <a:off x="4318000" y="4773613"/>
            <a:ext cx="2809875" cy="21431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Forced Regression</a:t>
            </a:r>
            <a:endParaRPr lang="en-US" dirty="0">
              <a:ea typeface="+mj-ea"/>
            </a:endParaRPr>
          </a:p>
        </p:txBody>
      </p:sp>
      <p:sp>
        <p:nvSpPr>
          <p:cNvPr id="36867" name="Content Placeholder 2"/>
          <p:cNvSpPr>
            <a:spLocks noGrp="1"/>
          </p:cNvSpPr>
          <p:nvPr>
            <p:ph idx="1"/>
          </p:nvPr>
        </p:nvSpPr>
        <p:spPr>
          <a:xfrm>
            <a:off x="457200" y="1774825"/>
            <a:ext cx="8229600" cy="968375"/>
          </a:xfrm>
        </p:spPr>
        <p:txBody>
          <a:bodyPr/>
          <a:lstStyle/>
          <a:p>
            <a:r>
              <a:rPr lang="en-US">
                <a:latin typeface="Corbel" charset="0"/>
              </a:rPr>
              <a:t>No matter how many variables we have, we only use one model with all variables at once.</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1DE9A412-7664-0641-994B-077EAB09655D}" type="slidenum">
              <a:rPr lang="en-US">
                <a:solidFill>
                  <a:srgbClr val="3F3F3F"/>
                </a:solidFill>
              </a:rPr>
              <a:pPr/>
              <a:t>28</a:t>
            </a:fld>
            <a:endParaRPr lang="en-US">
              <a:solidFill>
                <a:srgbClr val="3F3F3F"/>
              </a:solidFill>
            </a:endParaRPr>
          </a:p>
        </p:txBody>
      </p:sp>
      <p:grpSp>
        <p:nvGrpSpPr>
          <p:cNvPr id="36869" name="Group 4"/>
          <p:cNvGrpSpPr>
            <a:grpSpLocks/>
          </p:cNvGrpSpPr>
          <p:nvPr/>
        </p:nvGrpSpPr>
        <p:grpSpPr bwMode="auto">
          <a:xfrm>
            <a:off x="2743200" y="3276600"/>
            <a:ext cx="3368675" cy="2514600"/>
            <a:chOff x="5527052" y="1387792"/>
            <a:chExt cx="2468880" cy="1850390"/>
          </a:xfrm>
        </p:grpSpPr>
        <p:sp>
          <p:nvSpPr>
            <p:cNvPr id="6" name="Rounded Rectangle 5"/>
            <p:cNvSpPr/>
            <p:nvPr/>
          </p:nvSpPr>
          <p:spPr>
            <a:xfrm>
              <a:off x="5527052" y="1387792"/>
              <a:ext cx="2468880" cy="1850390"/>
            </a:xfrm>
            <a:prstGeom prst="roundRect">
              <a:avLst/>
            </a:prstGeom>
          </p:spPr>
          <p:style>
            <a:lnRef idx="2">
              <a:schemeClr val="lt1">
                <a:hueOff val="0"/>
                <a:satOff val="0"/>
                <a:lumOff val="0"/>
                <a:alphaOff val="0"/>
              </a:schemeClr>
            </a:lnRef>
            <a:fillRef idx="1">
              <a:schemeClr val="accent4">
                <a:hueOff val="-6031141"/>
                <a:satOff val="42105"/>
                <a:lumOff val="4509"/>
                <a:alphaOff val="0"/>
              </a:schemeClr>
            </a:fillRef>
            <a:effectRef idx="0">
              <a:schemeClr val="accent4">
                <a:hueOff val="-6031141"/>
                <a:satOff val="42105"/>
                <a:lumOff val="4509"/>
                <a:alphaOff val="0"/>
              </a:schemeClr>
            </a:effectRef>
            <a:fontRef idx="minor">
              <a:schemeClr val="lt1"/>
            </a:fontRef>
          </p:style>
        </p:sp>
        <p:sp>
          <p:nvSpPr>
            <p:cNvPr id="7" name="Rounded Rectangle 4"/>
            <p:cNvSpPr/>
            <p:nvPr/>
          </p:nvSpPr>
          <p:spPr>
            <a:xfrm>
              <a:off x="5617803" y="1477742"/>
              <a:ext cx="2287379" cy="1670491"/>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lstStyle>
              <a:lvl1pPr defTabSz="800100">
                <a:defRPr>
                  <a:solidFill>
                    <a:schemeClr val="tx1"/>
                  </a:solidFill>
                  <a:latin typeface="Arial" panose="020B0604020202020204" pitchFamily="34" charset="0"/>
                  <a:cs typeface="Arial" panose="020B0604020202020204" pitchFamily="34" charset="0"/>
                </a:defRPr>
              </a:lvl1pPr>
              <a:lvl2pPr marL="114300" indent="-114300" defTabSz="800100">
                <a:defRPr>
                  <a:solidFill>
                    <a:schemeClr val="tx1"/>
                  </a:solidFill>
                  <a:latin typeface="Arial" panose="020B0604020202020204" pitchFamily="34" charset="0"/>
                  <a:cs typeface="Arial" panose="020B0604020202020204" pitchFamily="34" charset="0"/>
                </a:defRPr>
              </a:lvl2pPr>
              <a:lvl3pPr marL="1143000" indent="-228600" defTabSz="800100">
                <a:defRPr>
                  <a:solidFill>
                    <a:schemeClr val="tx1"/>
                  </a:solidFill>
                  <a:latin typeface="Arial" panose="020B0604020202020204" pitchFamily="34" charset="0"/>
                  <a:cs typeface="Arial" panose="020B0604020202020204" pitchFamily="34" charset="0"/>
                </a:defRPr>
              </a:lvl3pPr>
              <a:lvl4pPr marL="1600200" indent="-228600" defTabSz="800100">
                <a:defRPr>
                  <a:solidFill>
                    <a:schemeClr val="tx1"/>
                  </a:solidFill>
                  <a:latin typeface="Arial" panose="020B0604020202020204" pitchFamily="34" charset="0"/>
                  <a:cs typeface="Arial" panose="020B0604020202020204" pitchFamily="34" charset="0"/>
                </a:defRPr>
              </a:lvl4pPr>
              <a:lvl5pPr marL="2057400" indent="-228600" defTabSz="800100">
                <a:defRPr>
                  <a:solidFill>
                    <a:schemeClr val="tx1"/>
                  </a:solidFill>
                  <a:latin typeface="Arial" panose="020B0604020202020204" pitchFamily="34" charset="0"/>
                  <a:cs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r>
                <a:rPr lang="en-US" sz="2400" b="1" dirty="0" smtClean="0">
                  <a:latin typeface="Corbel" panose="020B0503020204020204" pitchFamily="34" charset="0"/>
                </a:rPr>
                <a:t>One Model</a:t>
              </a:r>
              <a:r>
                <a:rPr lang="en-US" sz="2400" dirty="0" smtClean="0">
                  <a:solidFill>
                    <a:srgbClr val="FFFFFF"/>
                  </a:solidFill>
                  <a:latin typeface="Corbel" panose="020B0503020204020204" pitchFamily="34" charset="0"/>
                </a:rPr>
                <a:t>: </a:t>
              </a:r>
            </a:p>
            <a:p>
              <a:pPr lvl="1">
                <a:lnSpc>
                  <a:spcPct val="90000"/>
                </a:lnSpc>
                <a:spcAft>
                  <a:spcPct val="15000"/>
                </a:spcAft>
                <a:buFontTx/>
                <a:buChar char="•"/>
                <a:defRPr/>
              </a:pPr>
              <a:r>
                <a:rPr lang="en-US" sz="2400" dirty="0" smtClean="0">
                  <a:solidFill>
                    <a:srgbClr val="FFFFFF"/>
                  </a:solidFill>
                  <a:latin typeface="Corbel" panose="020B0503020204020204" pitchFamily="34" charset="0"/>
                </a:rPr>
                <a:t>Known Predictor 1</a:t>
              </a:r>
            </a:p>
            <a:p>
              <a:pPr lvl="1">
                <a:lnSpc>
                  <a:spcPct val="90000"/>
                </a:lnSpc>
                <a:spcAft>
                  <a:spcPct val="15000"/>
                </a:spcAft>
                <a:buFontTx/>
                <a:buChar char="•"/>
                <a:defRPr/>
              </a:pPr>
              <a:r>
                <a:rPr lang="en-US" sz="2400" dirty="0" smtClean="0">
                  <a:solidFill>
                    <a:srgbClr val="FFFFFF"/>
                  </a:solidFill>
                  <a:latin typeface="Corbel" panose="020B0503020204020204" pitchFamily="34" charset="0"/>
                </a:rPr>
                <a:t>Known Predictor 2</a:t>
              </a:r>
            </a:p>
            <a:p>
              <a:pPr lvl="1">
                <a:lnSpc>
                  <a:spcPct val="90000"/>
                </a:lnSpc>
                <a:spcAft>
                  <a:spcPct val="15000"/>
                </a:spcAft>
                <a:buFontTx/>
                <a:buChar char="•"/>
                <a:defRPr/>
              </a:pPr>
              <a:r>
                <a:rPr lang="en-US" sz="2400" dirty="0" smtClean="0">
                  <a:solidFill>
                    <a:srgbClr val="FFFFFF"/>
                  </a:solidFill>
                  <a:latin typeface="Corbel" panose="020B0503020204020204" pitchFamily="34" charset="0"/>
                </a:rPr>
                <a:t>Explanatory Variable 1</a:t>
              </a:r>
            </a:p>
            <a:p>
              <a:pPr lvl="1">
                <a:lnSpc>
                  <a:spcPct val="90000"/>
                </a:lnSpc>
                <a:spcAft>
                  <a:spcPct val="15000"/>
                </a:spcAft>
                <a:buFontTx/>
                <a:buChar char="•"/>
                <a:defRPr/>
              </a:pPr>
              <a:r>
                <a:rPr lang="en-US" sz="2400" dirty="0" smtClean="0">
                  <a:solidFill>
                    <a:srgbClr val="FFFFFF"/>
                  </a:solidFill>
                  <a:latin typeface="Corbel" panose="020B0503020204020204" pitchFamily="34" charset="0"/>
                </a:rPr>
                <a:t>Explanatory Variable 2</a:t>
              </a:r>
            </a:p>
            <a:p>
              <a:pPr lvl="1">
                <a:lnSpc>
                  <a:spcPct val="90000"/>
                </a:lnSpc>
                <a:spcAft>
                  <a:spcPct val="15000"/>
                </a:spcAft>
                <a:buFontTx/>
                <a:buChar char="•"/>
                <a:defRPr/>
              </a:pPr>
              <a:endParaRPr lang="en-US" sz="1400" dirty="0" smtClean="0">
                <a:solidFill>
                  <a:srgbClr val="FFFFFF"/>
                </a:solidFill>
                <a:latin typeface="Corbel" panose="020B0503020204020204"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Statistical Methods for Multiple Regression</a:t>
            </a:r>
            <a:endParaRPr lang="en-US" dirty="0">
              <a:ea typeface="+mj-ea"/>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B825423-F06C-744B-9B2A-ED54DCCFF90F}" type="slidenum">
              <a:rPr lang="en-US">
                <a:solidFill>
                  <a:srgbClr val="3F3F3F"/>
                </a:solidFill>
              </a:rPr>
              <a:pPr/>
              <a:t>29</a:t>
            </a:fld>
            <a:endParaRPr lang="en-US">
              <a:solidFill>
                <a:srgbClr val="3F3F3F"/>
              </a:solidFill>
            </a:endParaRPr>
          </a:p>
        </p:txBody>
      </p:sp>
      <p:sp>
        <p:nvSpPr>
          <p:cNvPr id="5" name="Content Placeholder 2"/>
          <p:cNvSpPr txBox="1">
            <a:spLocks/>
          </p:cNvSpPr>
          <p:nvPr/>
        </p:nvSpPr>
        <p:spPr bwMode="auto">
          <a:xfrm>
            <a:off x="1455738" y="2573338"/>
            <a:ext cx="748188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defRPr/>
            </a:pPr>
            <a:r>
              <a:rPr lang="en-US" sz="1600" b="1" dirty="0" smtClean="0"/>
              <a:t>Forward Method</a:t>
            </a:r>
          </a:p>
          <a:p>
            <a:pPr lvl="1">
              <a:defRPr/>
            </a:pPr>
            <a:r>
              <a:rPr lang="en-US" sz="1600" dirty="0" smtClean="0"/>
              <a:t>Add independent variables to the equation one variable or step at a time.</a:t>
            </a:r>
          </a:p>
          <a:p>
            <a:pPr marL="457200" lvl="1" indent="0">
              <a:buFont typeface="Wingdings" panose="05000000000000000000" pitchFamily="2" charset="2"/>
              <a:buNone/>
              <a:defRPr/>
            </a:pPr>
            <a:endParaRPr lang="en-US" sz="1600" dirty="0" smtClean="0"/>
          </a:p>
          <a:p>
            <a:pPr>
              <a:defRPr/>
            </a:pPr>
            <a:r>
              <a:rPr lang="en-US" sz="1600" b="1" dirty="0" smtClean="0"/>
              <a:t>Backward Method</a:t>
            </a:r>
          </a:p>
          <a:p>
            <a:pPr lvl="1">
              <a:defRPr/>
            </a:pPr>
            <a:r>
              <a:rPr lang="en-US" sz="1600" dirty="0" smtClean="0"/>
              <a:t>Remove non-significant predictors one at a time.</a:t>
            </a:r>
          </a:p>
          <a:p>
            <a:pPr marL="457200" lvl="1" indent="0">
              <a:buFont typeface="Wingdings" panose="05000000000000000000" pitchFamily="2" charset="2"/>
              <a:buNone/>
              <a:defRPr/>
            </a:pPr>
            <a:endParaRPr lang="en-US" sz="1600" dirty="0" smtClean="0"/>
          </a:p>
          <a:p>
            <a:pPr>
              <a:defRPr/>
            </a:pPr>
            <a:r>
              <a:rPr lang="en-US" sz="1600" b="1" dirty="0" smtClean="0"/>
              <a:t>Composite Stepwise Method</a:t>
            </a:r>
          </a:p>
          <a:p>
            <a:pPr lvl="1">
              <a:defRPr/>
            </a:pPr>
            <a:r>
              <a:rPr lang="en-US" sz="1600" dirty="0" smtClean="0"/>
              <a:t>Uses both forward and backward methods</a:t>
            </a:r>
            <a:r>
              <a:rPr lang="en-US" sz="1600" dirty="0"/>
              <a:t>.</a:t>
            </a:r>
            <a:endParaRPr lang="en-US" sz="1600" dirty="0" smtClean="0"/>
          </a:p>
          <a:p>
            <a:pPr lvl="1">
              <a:defRPr/>
            </a:pPr>
            <a:endParaRPr lang="en-US" sz="1600" dirty="0" smtClean="0"/>
          </a:p>
        </p:txBody>
      </p:sp>
      <p:sp>
        <p:nvSpPr>
          <p:cNvPr id="6" name="Left Brace 5"/>
          <p:cNvSpPr>
            <a:spLocks/>
          </p:cNvSpPr>
          <p:nvPr/>
        </p:nvSpPr>
        <p:spPr bwMode="auto">
          <a:xfrm>
            <a:off x="1165225" y="2573338"/>
            <a:ext cx="381000" cy="2438400"/>
          </a:xfrm>
          <a:prstGeom prst="leftBrace">
            <a:avLst>
              <a:gd name="adj1" fmla="val 8326"/>
              <a:gd name="adj2" fmla="val 50000"/>
            </a:avLst>
          </a:prstGeom>
          <a:noFill/>
          <a:ln w="48000" cmpd="thickThin">
            <a:solidFill>
              <a:srgbClr val="C64847"/>
            </a:solidFill>
            <a:round/>
            <a:headEnd/>
            <a:tailEnd/>
          </a:ln>
          <a:effectLst>
            <a:outerShdw blurRad="45000" dist="25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dirty="0">
              <a:solidFill>
                <a:schemeClr val="accent6"/>
              </a:solidFill>
              <a:latin typeface="+mn-lt"/>
              <a:ea typeface="+mn-ea"/>
              <a:cs typeface="+mn-cs"/>
            </a:endParaRPr>
          </a:p>
        </p:txBody>
      </p:sp>
      <p:sp>
        <p:nvSpPr>
          <p:cNvPr id="37894" name="TextBox 6"/>
          <p:cNvSpPr txBox="1">
            <a:spLocks noChangeArrowheads="1"/>
          </p:cNvSpPr>
          <p:nvPr/>
        </p:nvSpPr>
        <p:spPr bwMode="auto">
          <a:xfrm rot="-5400000">
            <a:off x="-468312" y="3567113"/>
            <a:ext cx="2241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algn="ctr" eaLnBrk="1" hangingPunct="1"/>
            <a:r>
              <a:rPr lang="en-US" sz="1800">
                <a:latin typeface="Arial" charset="0"/>
              </a:rPr>
              <a:t>Statistical Methods (stepwise Methods)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Learn a Lot from Simple Regression…</a:t>
            </a:r>
            <a:endParaRPr lang="en-US" dirty="0"/>
          </a:p>
        </p:txBody>
      </p:sp>
      <p:sp>
        <p:nvSpPr>
          <p:cNvPr id="4" name="Slide Number Placeholder 3"/>
          <p:cNvSpPr>
            <a:spLocks noGrp="1"/>
          </p:cNvSpPr>
          <p:nvPr>
            <p:ph type="sldNum" sz="quarter" idx="12"/>
          </p:nvPr>
        </p:nvSpPr>
        <p:spPr/>
        <p:txBody>
          <a:bodyPr/>
          <a:lstStyle/>
          <a:p>
            <a:fld id="{9A619DF6-CD69-7642-BBC5-53F31D849E6C}" type="slidenum">
              <a:rPr lang="en-US" smtClean="0"/>
              <a:pPr/>
              <a:t>3</a:t>
            </a:fld>
            <a:endParaRPr lang="en-US"/>
          </a:p>
        </p:txBody>
      </p:sp>
      <p:sp>
        <p:nvSpPr>
          <p:cNvPr id="8" name="TextBox 7"/>
          <p:cNvSpPr txBox="1"/>
          <p:nvPr/>
        </p:nvSpPr>
        <p:spPr>
          <a:xfrm>
            <a:off x="3962400" y="6396335"/>
            <a:ext cx="4876799" cy="461665"/>
          </a:xfrm>
          <a:prstGeom prst="rect">
            <a:avLst/>
          </a:prstGeom>
          <a:noFill/>
        </p:spPr>
        <p:txBody>
          <a:bodyPr wrap="square" rtlCol="0">
            <a:spAutoFit/>
          </a:bodyPr>
          <a:lstStyle/>
          <a:p>
            <a:r>
              <a:rPr lang="en-US" sz="1200" dirty="0" err="1"/>
              <a:t>Azzalini</a:t>
            </a:r>
            <a:r>
              <a:rPr lang="en-US" sz="1200" dirty="0"/>
              <a:t>, A. and Bowman, A. W. (1990). A look at some data on the Old Faithful geyser. </a:t>
            </a:r>
            <a:r>
              <a:rPr lang="en-US" sz="1200" i="1" dirty="0"/>
              <a:t>Applied Statistics</a:t>
            </a:r>
            <a:r>
              <a:rPr lang="en-US" sz="1200" dirty="0"/>
              <a:t> </a:t>
            </a:r>
            <a:r>
              <a:rPr lang="en-US" sz="1200" b="1" dirty="0"/>
              <a:t>39</a:t>
            </a:r>
            <a:r>
              <a:rPr lang="en-US" sz="1200" dirty="0"/>
              <a:t>, 357–365.</a:t>
            </a:r>
          </a:p>
        </p:txBody>
      </p:sp>
      <p:pic>
        <p:nvPicPr>
          <p:cNvPr id="11" name="Picture 10" descr="Screen Shot 2013-11-10 at 18.19.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752" y="1981200"/>
            <a:ext cx="6861648" cy="4466657"/>
          </a:xfrm>
          <a:prstGeom prst="rect">
            <a:avLst/>
          </a:prstGeom>
        </p:spPr>
      </p:pic>
      <p:sp>
        <p:nvSpPr>
          <p:cNvPr id="12" name="TextBox 11"/>
          <p:cNvSpPr txBox="1"/>
          <p:nvPr/>
        </p:nvSpPr>
        <p:spPr>
          <a:xfrm>
            <a:off x="2991991" y="1524000"/>
            <a:ext cx="3637409" cy="523220"/>
          </a:xfrm>
          <a:prstGeom prst="rect">
            <a:avLst/>
          </a:prstGeom>
          <a:noFill/>
        </p:spPr>
        <p:txBody>
          <a:bodyPr wrap="none" rtlCol="0">
            <a:spAutoFit/>
          </a:bodyPr>
          <a:lstStyle/>
          <a:p>
            <a:r>
              <a:rPr lang="en-US" sz="2800" dirty="0" smtClean="0"/>
              <a:t>Old Faithful Eruptions</a:t>
            </a:r>
            <a:endParaRPr lang="en-US" sz="2800" dirty="0"/>
          </a:p>
        </p:txBody>
      </p:sp>
      <p:sp>
        <p:nvSpPr>
          <p:cNvPr id="13" name="TextBox 12"/>
          <p:cNvSpPr txBox="1"/>
          <p:nvPr/>
        </p:nvSpPr>
        <p:spPr>
          <a:xfrm>
            <a:off x="5715000" y="4648200"/>
            <a:ext cx="197722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Y = 33.5 + 10.7 X</a:t>
            </a:r>
            <a:endParaRPr lang="en-US" dirty="0"/>
          </a:p>
        </p:txBody>
      </p:sp>
    </p:spTree>
    <p:extLst>
      <p:ext uri="{BB962C8B-B14F-4D97-AF65-F5344CB8AC3E}">
        <p14:creationId xmlns:p14="http://schemas.microsoft.com/office/powerpoint/2010/main" val="15270966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Forward Method</a:t>
            </a:r>
            <a:endParaRPr lang="en-US" dirty="0">
              <a:solidFill>
                <a:schemeClr val="accent1">
                  <a:satMod val="150000"/>
                </a:schemeClr>
              </a:solidFill>
              <a:ea typeface="+mj-ea"/>
            </a:endParaRPr>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B275DFB0-F2D6-5845-AB36-1522E5F006F3}" type="slidenum">
              <a:rPr lang="en-US" sz="1200">
                <a:solidFill>
                  <a:srgbClr val="3F3F3F"/>
                </a:solidFill>
                <a:latin typeface="Arial" charset="0"/>
              </a:rPr>
              <a:pPr/>
              <a:t>30</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Backward Method</a:t>
            </a:r>
            <a:endParaRPr lang="en-US" dirty="0">
              <a:solidFill>
                <a:schemeClr val="accent1">
                  <a:satMod val="150000"/>
                </a:schemeClr>
              </a:solidFill>
              <a:ea typeface="+mj-ea"/>
            </a:endParaRPr>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C1E6B81B-9047-9144-BC0A-AA0E9354FC26}" type="slidenum">
              <a:rPr lang="en-US" sz="1200">
                <a:solidFill>
                  <a:srgbClr val="3F3F3F"/>
                </a:solidFill>
                <a:latin typeface="Arial" charset="0"/>
              </a:rPr>
              <a:pPr/>
              <a:t>31</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ea typeface="+mj-ea"/>
              </a:rPr>
              <a:t>Composite Stepwise Method</a:t>
            </a:r>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D10B30AB-EDEF-6448-8616-06E983ED51A4}" type="slidenum">
              <a:rPr lang="en-US" sz="1200">
                <a:solidFill>
                  <a:srgbClr val="3F3F3F"/>
                </a:solidFill>
                <a:latin typeface="Arial" charset="0"/>
              </a:rPr>
              <a:pPr/>
              <a:t>32</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Measures of Fit: Multiple R</a:t>
            </a:r>
            <a:r>
              <a:rPr lang="en-US" baseline="30000" dirty="0" smtClean="0">
                <a:ea typeface="+mj-ea"/>
              </a:rPr>
              <a:t>2</a:t>
            </a:r>
            <a:endParaRPr lang="en-US" baseline="30000" dirty="0">
              <a:ea typeface="+mj-ea"/>
            </a:endParaRPr>
          </a:p>
        </p:txBody>
      </p:sp>
      <p:sp>
        <p:nvSpPr>
          <p:cNvPr id="43011" name="Content Placeholder 2"/>
          <p:cNvSpPr>
            <a:spLocks noGrp="1"/>
          </p:cNvSpPr>
          <p:nvPr>
            <p:ph idx="1"/>
          </p:nvPr>
        </p:nvSpPr>
        <p:spPr/>
        <p:txBody>
          <a:bodyPr/>
          <a:lstStyle/>
          <a:p>
            <a:r>
              <a:rPr lang="en-US" sz="2400" dirty="0">
                <a:latin typeface="Corbel" charset="0"/>
              </a:rPr>
              <a:t>Since we have several predictors, we cannot just look at a simple R</a:t>
            </a:r>
            <a:r>
              <a:rPr lang="en-US" sz="2400" baseline="30000" dirty="0">
                <a:latin typeface="Corbel" charset="0"/>
              </a:rPr>
              <a:t>2</a:t>
            </a:r>
            <a:r>
              <a:rPr lang="en-US" sz="2400" dirty="0">
                <a:latin typeface="Corbel" charset="0"/>
              </a:rPr>
              <a:t>, since there is one for every independent variable.</a:t>
            </a:r>
          </a:p>
          <a:p>
            <a:endParaRPr lang="en-US" sz="2400" dirty="0">
              <a:latin typeface="Corbel" charset="0"/>
            </a:endParaRPr>
          </a:p>
          <a:p>
            <a:r>
              <a:rPr lang="en-US" sz="2400" dirty="0">
                <a:latin typeface="Corbel" charset="0"/>
              </a:rPr>
              <a:t>Instead, we use </a:t>
            </a:r>
            <a:r>
              <a:rPr lang="en-US" sz="2400" b="1" dirty="0">
                <a:latin typeface="Corbel" charset="0"/>
              </a:rPr>
              <a:t>multiple R</a:t>
            </a:r>
            <a:r>
              <a:rPr lang="en-US" sz="2400" b="1" baseline="30000" dirty="0">
                <a:latin typeface="Corbel" charset="0"/>
              </a:rPr>
              <a:t>2</a:t>
            </a:r>
            <a:r>
              <a:rPr lang="en-US" sz="2400" dirty="0">
                <a:latin typeface="Corbel" charset="0"/>
              </a:rPr>
              <a:t>, which is the square of the correlation between the observed values of Y and the values of Y predicted by the multiple regression model.</a:t>
            </a:r>
          </a:p>
          <a:p>
            <a:endParaRPr lang="en-US" sz="2400" dirty="0">
              <a:latin typeface="Corbel" charset="0"/>
            </a:endParaRPr>
          </a:p>
          <a:p>
            <a:r>
              <a:rPr lang="en-US" sz="2400" dirty="0">
                <a:latin typeface="Corbel" charset="0"/>
              </a:rPr>
              <a:t>The interpretation of multiple R</a:t>
            </a:r>
            <a:r>
              <a:rPr lang="en-US" sz="2400" baseline="30000" dirty="0">
                <a:latin typeface="Corbel" charset="0"/>
              </a:rPr>
              <a:t>2</a:t>
            </a:r>
            <a:r>
              <a:rPr lang="en-US" sz="2400" dirty="0">
                <a:latin typeface="Corbel" charset="0"/>
              </a:rPr>
              <a:t> is the same as for simple R</a:t>
            </a:r>
            <a:r>
              <a:rPr lang="en-US" sz="2400" baseline="30000" dirty="0">
                <a:latin typeface="Corbel" charset="0"/>
              </a:rPr>
              <a:t>2</a:t>
            </a:r>
            <a:r>
              <a:rPr lang="en-US" sz="2400" dirty="0">
                <a:latin typeface="Corbel" charset="0"/>
              </a:rPr>
              <a:t>: it is the amount of variation in the outcome variable that is accounted for by the model</a:t>
            </a:r>
            <a:r>
              <a:rPr lang="en-US" sz="2400" dirty="0" smtClean="0">
                <a:latin typeface="Corbel" charset="0"/>
              </a:rPr>
              <a:t>.</a:t>
            </a:r>
          </a:p>
          <a:p>
            <a:endParaRPr lang="en-US" sz="2400" dirty="0">
              <a:latin typeface="Corbel" charset="0"/>
            </a:endParaRPr>
          </a:p>
          <a:p>
            <a:r>
              <a:rPr lang="en-US" sz="2400" dirty="0" smtClean="0">
                <a:latin typeface="Corbel" charset="0"/>
              </a:rPr>
              <a:t>As before, R</a:t>
            </a:r>
            <a:r>
              <a:rPr lang="en-US" sz="2400" baseline="30000" dirty="0" smtClean="0">
                <a:latin typeface="Corbel" charset="0"/>
              </a:rPr>
              <a:t>2</a:t>
            </a:r>
            <a:r>
              <a:rPr lang="en-US" sz="2400" dirty="0" smtClean="0">
                <a:latin typeface="Corbel" charset="0"/>
              </a:rPr>
              <a:t> = model sum squares / total </a:t>
            </a:r>
            <a:r>
              <a:rPr lang="en-US" sz="2400" smtClean="0">
                <a:latin typeface="Corbel" charset="0"/>
              </a:rPr>
              <a:t>sum squares</a:t>
            </a:r>
            <a:endParaRPr lang="en-US" sz="2400">
              <a:latin typeface="Corbel" charset="0"/>
            </a:endParaRPr>
          </a:p>
          <a:p>
            <a:endParaRPr lang="en-US" dirty="0">
              <a:latin typeface="Corbel" charset="0"/>
            </a:endParaRPr>
          </a:p>
          <a:p>
            <a:endParaRPr lang="en-US" dirty="0">
              <a:latin typeface="Corbel" charset="0"/>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9B4F928-00CA-E541-B492-E7575C1A12A9}" type="slidenum">
              <a:rPr lang="en-US">
                <a:solidFill>
                  <a:srgbClr val="3F3F3F"/>
                </a:solidFill>
              </a:rPr>
              <a:pPr/>
              <a:t>33</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The Problem with R</a:t>
            </a:r>
            <a:r>
              <a:rPr lang="en-US" baseline="30000" dirty="0" smtClean="0">
                <a:ea typeface="+mj-ea"/>
              </a:rPr>
              <a:t>2</a:t>
            </a:r>
            <a:endParaRPr lang="en-US" baseline="30000" dirty="0">
              <a:ea typeface="+mj-ea"/>
            </a:endParaRPr>
          </a:p>
        </p:txBody>
      </p:sp>
      <p:sp>
        <p:nvSpPr>
          <p:cNvPr id="44035" name="Content Placeholder 2"/>
          <p:cNvSpPr>
            <a:spLocks noGrp="1"/>
          </p:cNvSpPr>
          <p:nvPr>
            <p:ph idx="1"/>
          </p:nvPr>
        </p:nvSpPr>
        <p:spPr/>
        <p:txBody>
          <a:bodyPr/>
          <a:lstStyle/>
          <a:p>
            <a:r>
              <a:rPr lang="en-US" dirty="0">
                <a:latin typeface="Corbel" charset="0"/>
              </a:rPr>
              <a:t>R2 will go up as you add more variables to the model, even if the variables do not really add very much to the overall model. </a:t>
            </a:r>
            <a:endParaRPr lang="en-US" dirty="0" smtClean="0">
              <a:latin typeface="Corbel" charset="0"/>
            </a:endParaRPr>
          </a:p>
          <a:p>
            <a:r>
              <a:rPr lang="en-US" dirty="0" smtClean="0">
                <a:latin typeface="Corbel" charset="0"/>
              </a:rPr>
              <a:t>So a model with </a:t>
            </a:r>
            <a:r>
              <a:rPr lang="en-US" dirty="0">
                <a:latin typeface="Corbel" charset="0"/>
              </a:rPr>
              <a:t>more predictor variables will appear to fit better, even though it may be less parsimonious than a simpler model with fewer, strong predictors.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2761366-3F72-1047-9293-C20E7EEC75D2}" type="slidenum">
              <a:rPr lang="en-US">
                <a:solidFill>
                  <a:srgbClr val="3F3F3F"/>
                </a:solidFill>
              </a:rPr>
              <a:pPr/>
              <a:t>34</a:t>
            </a:fld>
            <a:endParaRPr lang="en-US">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AIC: </a:t>
            </a:r>
            <a:r>
              <a:rPr lang="en-US" dirty="0" err="1" smtClean="0">
                <a:ea typeface="+mj-ea"/>
              </a:rPr>
              <a:t>Akaike</a:t>
            </a:r>
            <a:r>
              <a:rPr lang="en-US" dirty="0" smtClean="0">
                <a:ea typeface="+mj-ea"/>
              </a:rPr>
              <a:t> information criterion (Parsimony-adjusted measure of fit)</a:t>
            </a:r>
            <a:endParaRPr lang="en-US" dirty="0">
              <a:ea typeface="+mj-ea"/>
            </a:endParaRPr>
          </a:p>
        </p:txBody>
      </p:sp>
      <p:sp>
        <p:nvSpPr>
          <p:cNvPr id="3" name="Content Placeholder 2"/>
          <p:cNvSpPr>
            <a:spLocks noGrp="1"/>
          </p:cNvSpPr>
          <p:nvPr>
            <p:ph idx="1"/>
          </p:nvPr>
        </p:nvSpPr>
        <p:spPr>
          <a:xfrm>
            <a:off x="387350" y="1524000"/>
            <a:ext cx="8170863" cy="4625975"/>
          </a:xfrm>
        </p:spPr>
        <p:txBody>
          <a:bodyPr/>
          <a:lstStyle/>
          <a:p>
            <a:pPr>
              <a:buFont typeface="Wingdings 2" panose="05020102010507070707" pitchFamily="18" charset="2"/>
              <a:buChar char=""/>
              <a:defRPr/>
            </a:pPr>
            <a:r>
              <a:rPr lang="en-US" sz="2400" dirty="0" smtClean="0">
                <a:ea typeface="+mn-ea"/>
              </a:rPr>
              <a:t>AIC is a measure of fit that penalizes the model as the number of variables increases.</a:t>
            </a:r>
          </a:p>
          <a:p>
            <a:pPr marL="119062" indent="0">
              <a:buFont typeface="Wingdings 2" panose="05020102010507070707" pitchFamily="18" charset="2"/>
              <a:buNone/>
              <a:defRPr/>
            </a:pPr>
            <a:endParaRPr lang="en-US" sz="2400" dirty="0" smtClean="0">
              <a:ea typeface="+mn-ea"/>
            </a:endParaRPr>
          </a:p>
          <a:p>
            <a:pPr>
              <a:buFont typeface="Wingdings 2" panose="05020102010507070707" pitchFamily="18" charset="2"/>
              <a:buChar char=""/>
              <a:defRPr/>
            </a:pPr>
            <a:r>
              <a:rPr lang="en-US" sz="2400" dirty="0" smtClean="0">
                <a:ea typeface="+mn-ea"/>
              </a:rPr>
              <a:t>AIC is useful only for models with the same data and same dependent variable. Basically, larger AIC values means a worse fit.</a:t>
            </a:r>
          </a:p>
          <a:p>
            <a:pPr marL="119062" indent="0">
              <a:buFont typeface="Wingdings 2" panose="05020102010507070707" pitchFamily="18" charset="2"/>
              <a:buNone/>
              <a:defRPr/>
            </a:pPr>
            <a:r>
              <a:rPr lang="en-US" sz="2400" dirty="0" smtClean="0">
                <a:ea typeface="+mn-ea"/>
              </a:rPr>
              <a:t> </a:t>
            </a:r>
          </a:p>
          <a:p>
            <a:pPr>
              <a:buFont typeface="Wingdings 2" panose="05020102010507070707" pitchFamily="18" charset="2"/>
              <a:buChar char=""/>
              <a:defRPr/>
            </a:pPr>
            <a:r>
              <a:rPr lang="en-US" sz="2400" dirty="0" smtClean="0">
                <a:ea typeface="+mn-ea"/>
              </a:rPr>
              <a:t>Thus, you can use AIC to look at several </a:t>
            </a:r>
            <a:r>
              <a:rPr lang="en-US" sz="2400" b="1" i="1" dirty="0" smtClean="0">
                <a:ea typeface="+mn-ea"/>
              </a:rPr>
              <a:t>models of the same data and same dependent variable </a:t>
            </a:r>
            <a:r>
              <a:rPr lang="en-US" sz="2400" dirty="0" smtClean="0">
                <a:ea typeface="+mn-ea"/>
              </a:rPr>
              <a:t>to find the most parsimonious model with good fit.</a:t>
            </a:r>
          </a:p>
          <a:p>
            <a:pPr>
              <a:buFont typeface="Wingdings 2" panose="05020102010507070707" pitchFamily="18" charset="2"/>
              <a:buChar char=""/>
              <a:defRPr/>
            </a:pPr>
            <a:endParaRPr lang="en-US" sz="2400" dirty="0">
              <a:ea typeface="+mn-ea"/>
            </a:endParaRPr>
          </a:p>
          <a:p>
            <a:pPr>
              <a:buFont typeface="Wingdings 2" panose="05020102010507070707" pitchFamily="18" charset="2"/>
              <a:buChar char=""/>
              <a:defRPr/>
            </a:pPr>
            <a:r>
              <a:rPr lang="en-US" sz="2400" dirty="0" smtClean="0">
                <a:ea typeface="+mn-ea"/>
              </a:rPr>
              <a:t>AIC does not tell you about the quality of the model. It is only a way to assess relative fit between models.</a:t>
            </a:r>
          </a:p>
          <a:p>
            <a:pPr marL="119062" indent="0">
              <a:buFont typeface="Wingdings 2" panose="05020102010507070707" pitchFamily="18" charset="2"/>
              <a:buNone/>
              <a:defRPr/>
            </a:pPr>
            <a:endParaRPr lang="en-US" sz="2400" dirty="0">
              <a:ea typeface="+mn-ea"/>
            </a:endParaRP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912331A-A74C-9C4C-8C96-39EE6276D2AF}" type="slidenum">
              <a:rPr lang="en-US">
                <a:solidFill>
                  <a:srgbClr val="3F3F3F"/>
                </a:solidFill>
              </a:rPr>
              <a:pPr/>
              <a:t>35</a:t>
            </a:fld>
            <a:endParaRPr lang="en-US">
              <a:solidFill>
                <a:srgbClr val="3F3F3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Comparing Models</a:t>
            </a:r>
            <a:endParaRPr lang="en-US" dirty="0">
              <a:ea typeface="+mj-ea"/>
            </a:endParaRPr>
          </a:p>
        </p:txBody>
      </p:sp>
      <p:sp>
        <p:nvSpPr>
          <p:cNvPr id="46083" name="Content Placeholder 2"/>
          <p:cNvSpPr>
            <a:spLocks noGrp="1"/>
          </p:cNvSpPr>
          <p:nvPr>
            <p:ph idx="1"/>
          </p:nvPr>
        </p:nvSpPr>
        <p:spPr>
          <a:xfrm>
            <a:off x="457200" y="1600200"/>
            <a:ext cx="8229600" cy="2720975"/>
          </a:xfrm>
        </p:spPr>
        <p:txBody>
          <a:bodyPr/>
          <a:lstStyle/>
          <a:p>
            <a:r>
              <a:rPr lang="en-US">
                <a:latin typeface="Corbel" charset="0"/>
              </a:rPr>
              <a:t>We can directly compare model improvement with a statistical test if we use hierarchical regression (where model 2 contains all of the variables from model 1, and model 3 contains all of the variables from model 2, etc).</a:t>
            </a: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AE0107E-D007-0942-A0E1-63173599F0D7}" type="slidenum">
              <a:rPr lang="en-US">
                <a:solidFill>
                  <a:srgbClr val="3F3F3F"/>
                </a:solidFill>
              </a:rPr>
              <a:pPr/>
              <a:t>36</a:t>
            </a:fld>
            <a:endParaRPr lang="en-US">
              <a:solidFill>
                <a:srgbClr val="3F3F3F"/>
              </a:solidFill>
            </a:endParaRPr>
          </a:p>
        </p:txBody>
      </p:sp>
      <p:graphicFrame>
        <p:nvGraphicFramePr>
          <p:cNvPr id="5" name="Content Placeholder 4"/>
          <p:cNvGraphicFramePr>
            <a:graphicFrameLocks/>
          </p:cNvGraphicFramePr>
          <p:nvPr/>
        </p:nvGraphicFramePr>
        <p:xfrm>
          <a:off x="2286000" y="4267200"/>
          <a:ext cx="4229100" cy="248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Comparing Models</a:t>
            </a:r>
            <a:endParaRPr lang="en-US" dirty="0">
              <a:ea typeface="+mj-ea"/>
            </a:endParaRPr>
          </a:p>
        </p:txBody>
      </p:sp>
      <p:sp>
        <p:nvSpPr>
          <p:cNvPr id="45059" name="Content Placeholder 2"/>
          <p:cNvSpPr>
            <a:spLocks noGrp="1"/>
          </p:cNvSpPr>
          <p:nvPr>
            <p:ph idx="1"/>
          </p:nvPr>
        </p:nvSpPr>
        <p:spPr>
          <a:xfrm>
            <a:off x="460375" y="1817688"/>
            <a:ext cx="8229600" cy="4625975"/>
          </a:xfrm>
        </p:spPr>
        <p:txBody>
          <a:bodyPr/>
          <a:lstStyle/>
          <a:p>
            <a:pPr>
              <a:buFont typeface="Wingdings 2" panose="05020102010507070707" pitchFamily="18" charset="2"/>
              <a:buChar char=""/>
              <a:defRPr/>
            </a:pPr>
            <a:r>
              <a:rPr lang="en-US" sz="2800" dirty="0" smtClean="0">
                <a:ea typeface="+mn-ea"/>
              </a:rPr>
              <a:t>We can use ANOVA and the F-test to compare model improvement between each new model.</a:t>
            </a:r>
          </a:p>
          <a:p>
            <a:pPr>
              <a:buFont typeface="Wingdings 2" panose="05020102010507070707" pitchFamily="18" charset="2"/>
              <a:buChar char=""/>
              <a:defRPr/>
            </a:pPr>
            <a:endParaRPr lang="en-US" sz="2800" dirty="0" smtClean="0">
              <a:ea typeface="+mn-ea"/>
            </a:endParaRPr>
          </a:p>
          <a:p>
            <a:pPr>
              <a:buFont typeface="Wingdings 2" panose="05020102010507070707" pitchFamily="18" charset="2"/>
              <a:buChar char=""/>
              <a:defRPr/>
            </a:pPr>
            <a:r>
              <a:rPr lang="en-US" sz="2800" dirty="0" smtClean="0">
                <a:ea typeface="+mn-ea"/>
              </a:rPr>
              <a:t>Interpretation of the results is straightforward: If we conduct an ANOVA tests between model 1 and model 2, then a statistically significant F indicates that model 2 improved the fit from model 1.</a:t>
            </a:r>
          </a:p>
          <a:p>
            <a:pPr>
              <a:buFont typeface="Wingdings 2" panose="05020102010507070707" pitchFamily="18" charset="2"/>
              <a:buChar char=""/>
              <a:defRPr/>
            </a:pPr>
            <a:endParaRPr lang="en-US" sz="2000" dirty="0" smtClean="0">
              <a:ea typeface="+mn-ea"/>
            </a:endParaRPr>
          </a:p>
          <a:p>
            <a:pPr marL="119062" indent="0">
              <a:buFont typeface="Wingdings 2" panose="05020102010507070707" pitchFamily="18" charset="2"/>
              <a:buNone/>
              <a:defRPr/>
            </a:pPr>
            <a:endParaRPr lang="en-US" sz="2000" dirty="0" smtClean="0">
              <a:ea typeface="+mn-ea"/>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D791979-B48F-8842-8F16-7B061946C30C}" type="slidenum">
              <a:rPr lang="en-US">
                <a:solidFill>
                  <a:srgbClr val="3F3F3F"/>
                </a:solidFill>
              </a:rPr>
              <a:pPr/>
              <a:t>37</a:t>
            </a:fld>
            <a:endParaRPr lang="en-US">
              <a:solidFill>
                <a:srgbClr val="3F3F3F"/>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3859368"/>
              </p:ext>
            </p:extLst>
          </p:nvPr>
        </p:nvGraphicFramePr>
        <p:xfrm>
          <a:off x="3333750" y="5257800"/>
          <a:ext cx="1733550" cy="925513"/>
        </p:xfrm>
        <a:graphic>
          <a:graphicData uri="http://schemas.openxmlformats.org/presentationml/2006/ole">
            <mc:AlternateContent xmlns:mc="http://schemas.openxmlformats.org/markup-compatibility/2006">
              <mc:Choice xmlns:v="urn:schemas-microsoft-com:vml" Requires="v">
                <p:oleObj spid="_x0000_s2052" name="Equation" r:id="rId3" imgW="762000" imgH="406400" progId="Equation.DSMT4">
                  <p:embed/>
                </p:oleObj>
              </mc:Choice>
              <mc:Fallback>
                <p:oleObj name="Equation" r:id="rId3" imgW="762000" imgH="406400" progId="Equation.DSMT4">
                  <p:embed/>
                  <p:pic>
                    <p:nvPicPr>
                      <p:cNvPr id="0" name=""/>
                      <p:cNvPicPr>
                        <a:picLocks noChangeAspect="1" noChangeArrowheads="1"/>
                      </p:cNvPicPr>
                      <p:nvPr/>
                    </p:nvPicPr>
                    <p:blipFill>
                      <a:blip r:embed="rId4"/>
                      <a:srcRect/>
                      <a:stretch>
                        <a:fillRect/>
                      </a:stretch>
                    </p:blipFill>
                    <p:spPr bwMode="auto">
                      <a:xfrm>
                        <a:off x="3333750" y="5257800"/>
                        <a:ext cx="1733550" cy="9255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Comparing Models</a:t>
            </a:r>
            <a:endParaRPr lang="en-US" dirty="0">
              <a:ea typeface="+mj-ea"/>
            </a:endParaRPr>
          </a:p>
        </p:txBody>
      </p:sp>
      <p:sp>
        <p:nvSpPr>
          <p:cNvPr id="3" name="Content Placeholder 2"/>
          <p:cNvSpPr>
            <a:spLocks noGrp="1"/>
          </p:cNvSpPr>
          <p:nvPr>
            <p:ph idx="1"/>
          </p:nvPr>
        </p:nvSpPr>
        <p:spPr/>
        <p:txBody>
          <a:bodyPr/>
          <a:lstStyle/>
          <a:p>
            <a:pPr>
              <a:buFont typeface="Wingdings 2" panose="05020102010507070707" pitchFamily="18" charset="2"/>
              <a:buChar char=""/>
              <a:defRPr/>
            </a:pPr>
            <a:r>
              <a:rPr lang="en-US" dirty="0">
                <a:ea typeface="+mn-ea"/>
              </a:rPr>
              <a:t>The F-test between models allows us to test whether the improvement is </a:t>
            </a:r>
            <a:r>
              <a:rPr lang="en-US" i="1" dirty="0">
                <a:ea typeface="+mn-ea"/>
              </a:rPr>
              <a:t>statistically significant</a:t>
            </a:r>
            <a:r>
              <a:rPr lang="en-US" dirty="0">
                <a:ea typeface="+mn-ea"/>
              </a:rPr>
              <a:t> or not.</a:t>
            </a:r>
          </a:p>
          <a:p>
            <a:pPr>
              <a:buFont typeface="Wingdings 2" panose="05020102010507070707" pitchFamily="18" charset="2"/>
              <a:buChar char=""/>
              <a:defRPr/>
            </a:pPr>
            <a:endParaRPr lang="en-US" dirty="0">
              <a:ea typeface="+mn-ea"/>
            </a:endParaRPr>
          </a:p>
          <a:p>
            <a:pPr>
              <a:buFont typeface="Wingdings 2" panose="05020102010507070707" pitchFamily="18" charset="2"/>
              <a:buChar char=""/>
              <a:defRPr/>
            </a:pPr>
            <a:r>
              <a:rPr lang="en-US" dirty="0">
                <a:ea typeface="+mn-ea"/>
              </a:rPr>
              <a:t>Note that we can also look at the difference between R</a:t>
            </a:r>
            <a:r>
              <a:rPr lang="en-US" baseline="30000" dirty="0">
                <a:ea typeface="+mn-ea"/>
              </a:rPr>
              <a:t>2</a:t>
            </a:r>
            <a:r>
              <a:rPr lang="en-US" dirty="0">
                <a:ea typeface="+mn-ea"/>
              </a:rPr>
              <a:t> in Model 1 and Model 2. Looking at the </a:t>
            </a:r>
            <a:r>
              <a:rPr lang="en-US" dirty="0" smtClean="0">
                <a:ea typeface="+mn-ea"/>
              </a:rPr>
              <a:t>different R</a:t>
            </a:r>
            <a:r>
              <a:rPr lang="en-US" baseline="30000" dirty="0" smtClean="0">
                <a:ea typeface="+mn-ea"/>
              </a:rPr>
              <a:t>2</a:t>
            </a:r>
            <a:r>
              <a:rPr lang="en-US" dirty="0" smtClean="0">
                <a:ea typeface="+mn-ea"/>
              </a:rPr>
              <a:t> </a:t>
            </a:r>
            <a:r>
              <a:rPr lang="en-US" dirty="0">
                <a:ea typeface="+mn-ea"/>
              </a:rPr>
              <a:t>values </a:t>
            </a:r>
            <a:r>
              <a:rPr lang="en-US" dirty="0" smtClean="0">
                <a:ea typeface="+mn-ea"/>
              </a:rPr>
              <a:t>allows us to examine the </a:t>
            </a:r>
            <a:r>
              <a:rPr lang="en-US" i="1" dirty="0" smtClean="0">
                <a:ea typeface="+mn-ea"/>
              </a:rPr>
              <a:t>change </a:t>
            </a:r>
            <a:r>
              <a:rPr lang="en-US" dirty="0" smtClean="0">
                <a:ea typeface="+mn-ea"/>
              </a:rPr>
              <a:t>in the amount </a:t>
            </a:r>
            <a:r>
              <a:rPr lang="en-US" dirty="0">
                <a:ea typeface="+mn-ea"/>
              </a:rPr>
              <a:t>of variance explained by the model.</a:t>
            </a:r>
          </a:p>
          <a:p>
            <a:pPr marL="119062" indent="0">
              <a:buFont typeface="Wingdings 2" panose="05020102010507070707" pitchFamily="18" charset="2"/>
              <a:buNone/>
              <a:defRPr/>
            </a:pPr>
            <a:endParaRPr lang="en-US" dirty="0">
              <a:ea typeface="+mn-ea"/>
            </a:endParaRP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2852DFA-6145-114A-A648-E61EAF4192D8}" type="slidenum">
              <a:rPr lang="en-US">
                <a:solidFill>
                  <a:srgbClr val="3F3F3F"/>
                </a:solidFill>
              </a:rPr>
              <a:pPr/>
              <a:t>38</a:t>
            </a:fld>
            <a:endParaRPr lang="en-US">
              <a:solidFill>
                <a:srgbClr val="3F3F3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fontAlgn="auto" hangingPunct="1">
              <a:spcAft>
                <a:spcPts val="0"/>
              </a:spcAft>
              <a:defRPr/>
            </a:pPr>
            <a:r>
              <a:rPr lang="en-US" sz="4800" dirty="0" err="1" smtClean="0">
                <a:solidFill>
                  <a:schemeClr val="accent1">
                    <a:satMod val="150000"/>
                  </a:schemeClr>
                </a:solidFill>
                <a:ea typeface="+mj-ea"/>
              </a:rPr>
              <a:t>Multicollinearity</a:t>
            </a:r>
            <a:endParaRPr lang="en-US" sz="4800" dirty="0">
              <a:solidFill>
                <a:schemeClr val="accent1">
                  <a:satMod val="150000"/>
                </a:schemeClr>
              </a:solidFill>
              <a:ea typeface="+mj-ea"/>
            </a:endParaRPr>
          </a:p>
        </p:txBody>
      </p:sp>
      <p:sp>
        <p:nvSpPr>
          <p:cNvPr id="17411" name="Rectangle 3"/>
          <p:cNvSpPr>
            <a:spLocks noGrp="1" noChangeArrowheads="1"/>
          </p:cNvSpPr>
          <p:nvPr>
            <p:ph idx="1"/>
          </p:nvPr>
        </p:nvSpPr>
        <p:spPr>
          <a:xfrm>
            <a:off x="381000" y="1752600"/>
            <a:ext cx="8229600" cy="4610100"/>
          </a:xfrm>
        </p:spPr>
        <p:txBody>
          <a:bodyPr/>
          <a:lstStyle/>
          <a:p>
            <a:pPr eaLnBrk="1" hangingPunct="1">
              <a:lnSpc>
                <a:spcPct val="80000"/>
              </a:lnSpc>
            </a:pPr>
            <a:r>
              <a:rPr lang="en-US" dirty="0" err="1">
                <a:latin typeface="Corbel" charset="0"/>
              </a:rPr>
              <a:t>Multicollinearity</a:t>
            </a:r>
            <a:r>
              <a:rPr lang="en-US" dirty="0">
                <a:latin typeface="Corbel" charset="0"/>
              </a:rPr>
              <a:t> occurs when an IV is very highly correlated with one or more other IV</a:t>
            </a:r>
            <a:r>
              <a:rPr lang="ja-JP" altLang="en-US" dirty="0">
                <a:latin typeface="Corbel" charset="0"/>
              </a:rPr>
              <a:t>’</a:t>
            </a:r>
            <a:r>
              <a:rPr lang="en-US" dirty="0">
                <a:latin typeface="Corbel" charset="0"/>
              </a:rPr>
              <a:t>s</a:t>
            </a:r>
          </a:p>
          <a:p>
            <a:pPr lvl="1" eaLnBrk="1" hangingPunct="1">
              <a:lnSpc>
                <a:spcPct val="80000"/>
              </a:lnSpc>
            </a:pPr>
            <a:r>
              <a:rPr lang="en-US" dirty="0" smtClean="0">
                <a:latin typeface="Corbel" charset="0"/>
              </a:rPr>
              <a:t>To find the coefficient for a variable, we need to vary it while holding the other variables constant.  But we can’t do this unless the variable has some unique variation in the dataset.</a:t>
            </a:r>
            <a:endParaRPr lang="en-US" dirty="0">
              <a:latin typeface="Corbel" charset="0"/>
            </a:endParaRPr>
          </a:p>
          <a:p>
            <a:pPr lvl="1" eaLnBrk="1" hangingPunct="1">
              <a:lnSpc>
                <a:spcPct val="80000"/>
              </a:lnSpc>
            </a:pPr>
            <a:r>
              <a:rPr lang="en-US" dirty="0" smtClean="0">
                <a:latin typeface="Corbel" charset="0"/>
              </a:rPr>
              <a:t>If </a:t>
            </a:r>
            <a:r>
              <a:rPr lang="en-US" dirty="0">
                <a:latin typeface="Corbel" charset="0"/>
              </a:rPr>
              <a:t>we have </a:t>
            </a:r>
            <a:r>
              <a:rPr lang="en-US" dirty="0" smtClean="0">
                <a:latin typeface="Corbel" charset="0"/>
              </a:rPr>
              <a:t>perfect </a:t>
            </a:r>
            <a:r>
              <a:rPr lang="en-US" dirty="0" err="1" smtClean="0">
                <a:latin typeface="Corbel" charset="0"/>
              </a:rPr>
              <a:t>collinearity</a:t>
            </a:r>
            <a:r>
              <a:rPr lang="en-US" dirty="0" smtClean="0">
                <a:latin typeface="Corbel" charset="0"/>
              </a:rPr>
              <a:t> (two </a:t>
            </a:r>
            <a:r>
              <a:rPr lang="en-US" dirty="0">
                <a:latin typeface="Corbel" charset="0"/>
              </a:rPr>
              <a:t>predictors have perfect correlation), then the coefficients for each variable are essentially interchangeable. So, we cannot get unique estimates for our regression </a:t>
            </a:r>
            <a:r>
              <a:rPr lang="en-US" dirty="0" smtClean="0">
                <a:latin typeface="Corbel" charset="0"/>
              </a:rPr>
              <a:t>coefficients.</a:t>
            </a:r>
          </a:p>
          <a:p>
            <a:pPr lvl="1" eaLnBrk="1" hangingPunct="1">
              <a:lnSpc>
                <a:spcPct val="80000"/>
              </a:lnSpc>
            </a:pPr>
            <a:r>
              <a:rPr lang="en-US" dirty="0" smtClean="0">
                <a:latin typeface="Corbel" charset="0"/>
              </a:rPr>
              <a:t>If we have high </a:t>
            </a:r>
            <a:r>
              <a:rPr lang="en-US" dirty="0" err="1" smtClean="0">
                <a:latin typeface="Corbel" charset="0"/>
              </a:rPr>
              <a:t>collinearity</a:t>
            </a:r>
            <a:r>
              <a:rPr lang="en-US" dirty="0" smtClean="0">
                <a:latin typeface="Corbel" charset="0"/>
              </a:rPr>
              <a:t>, our errors will be huge</a:t>
            </a:r>
            <a:endParaRPr lang="en-US" dirty="0">
              <a:latin typeface="Corbel" charset="0"/>
            </a:endParaRPr>
          </a:p>
          <a:p>
            <a:pPr eaLnBrk="1" hangingPunct="1">
              <a:lnSpc>
                <a:spcPct val="80000"/>
              </a:lnSpc>
              <a:buFont typeface="Wingdings 2" charset="0"/>
              <a:buNone/>
            </a:pPr>
            <a:endParaRPr lang="en-US" sz="1800" dirty="0">
              <a:latin typeface="Corbel" charset="0"/>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ECFDBA85-4D4D-5847-8BD4-AF373CE964AB}" type="slidenum">
              <a:rPr lang="en-US" sz="1200">
                <a:solidFill>
                  <a:srgbClr val="3F3F3F"/>
                </a:solidFill>
                <a:latin typeface="Arial" charset="0"/>
              </a:rPr>
              <a:pPr/>
              <a:t>39</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Learn a Lot from Simple Regression…</a:t>
            </a:r>
            <a:endParaRPr lang="en-US" dirty="0"/>
          </a:p>
        </p:txBody>
      </p:sp>
      <p:sp>
        <p:nvSpPr>
          <p:cNvPr id="4" name="Slide Number Placeholder 3"/>
          <p:cNvSpPr>
            <a:spLocks noGrp="1"/>
          </p:cNvSpPr>
          <p:nvPr>
            <p:ph type="sldNum" sz="quarter" idx="12"/>
          </p:nvPr>
        </p:nvSpPr>
        <p:spPr/>
        <p:txBody>
          <a:bodyPr/>
          <a:lstStyle/>
          <a:p>
            <a:fld id="{9A619DF6-CD69-7642-BBC5-53F31D849E6C}" type="slidenum">
              <a:rPr lang="en-US" smtClean="0"/>
              <a:pPr/>
              <a:t>4</a:t>
            </a:fld>
            <a:endParaRPr lang="en-US"/>
          </a:p>
        </p:txBody>
      </p:sp>
      <p:sp>
        <p:nvSpPr>
          <p:cNvPr id="8" name="TextBox 7"/>
          <p:cNvSpPr txBox="1"/>
          <p:nvPr/>
        </p:nvSpPr>
        <p:spPr>
          <a:xfrm>
            <a:off x="3962400" y="6396335"/>
            <a:ext cx="4876799" cy="461665"/>
          </a:xfrm>
          <a:prstGeom prst="rect">
            <a:avLst/>
          </a:prstGeom>
          <a:noFill/>
        </p:spPr>
        <p:txBody>
          <a:bodyPr wrap="square" rtlCol="0">
            <a:spAutoFit/>
          </a:bodyPr>
          <a:lstStyle/>
          <a:p>
            <a:r>
              <a:rPr lang="en-US" sz="1200" dirty="0" err="1"/>
              <a:t>Okun</a:t>
            </a:r>
            <a:r>
              <a:rPr lang="en-US" sz="1200" dirty="0"/>
              <a:t>, Arthur, M, Potential GNP, its measurement and significance (1962), Cowles Foundation, Yale University,</a:t>
            </a:r>
          </a:p>
        </p:txBody>
      </p:sp>
      <p:pic>
        <p:nvPicPr>
          <p:cNvPr id="3" name="Picture 2" descr="301px-Okuns_law_quarterly_differences.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86" y="1887533"/>
            <a:ext cx="6250314" cy="4132267"/>
          </a:xfrm>
          <a:prstGeom prst="rect">
            <a:avLst/>
          </a:prstGeom>
        </p:spPr>
      </p:pic>
      <p:sp>
        <p:nvSpPr>
          <p:cNvPr id="9" name="TextBox 8"/>
          <p:cNvSpPr txBox="1"/>
          <p:nvPr/>
        </p:nvSpPr>
        <p:spPr>
          <a:xfrm>
            <a:off x="3839329" y="2221468"/>
            <a:ext cx="42378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 </a:t>
            </a:r>
            <a:r>
              <a:rPr lang="en-US" dirty="0" err="1" smtClean="0"/>
              <a:t>Δ</a:t>
            </a:r>
            <a:r>
              <a:rPr lang="en-US" dirty="0" smtClean="0"/>
              <a:t> GDP </a:t>
            </a:r>
            <a:r>
              <a:rPr lang="en-US" dirty="0"/>
              <a:t>= .856 - </a:t>
            </a:r>
            <a:r>
              <a:rPr lang="en-US" dirty="0" smtClean="0"/>
              <a:t>1.827</a:t>
            </a:r>
            <a:r>
              <a:rPr lang="en-US" dirty="0"/>
              <a:t> </a:t>
            </a:r>
            <a:r>
              <a:rPr lang="en-US" dirty="0" smtClean="0"/>
              <a:t>* </a:t>
            </a:r>
            <a:r>
              <a:rPr lang="en-US" dirty="0" err="1"/>
              <a:t>Δ</a:t>
            </a:r>
            <a:r>
              <a:rPr lang="en-US" dirty="0" smtClean="0"/>
              <a:t> Unemployment</a:t>
            </a:r>
            <a:endParaRPr lang="en-US" dirty="0"/>
          </a:p>
        </p:txBody>
      </p:sp>
    </p:spTree>
    <p:extLst>
      <p:ext uri="{BB962C8B-B14F-4D97-AF65-F5344CB8AC3E}">
        <p14:creationId xmlns:p14="http://schemas.microsoft.com/office/powerpoint/2010/main" val="20893847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Causes of </a:t>
            </a:r>
            <a:r>
              <a:rPr lang="en-US" dirty="0" err="1" smtClean="0">
                <a:ea typeface="+mj-ea"/>
              </a:rPr>
              <a:t>Multicollinearity</a:t>
            </a:r>
            <a:r>
              <a:rPr lang="en-US" dirty="0" smtClean="0">
                <a:ea typeface="+mj-ea"/>
              </a:rPr>
              <a:t>?</a:t>
            </a:r>
            <a:endParaRPr lang="en-US" dirty="0">
              <a:ea typeface="+mj-ea"/>
            </a:endParaRPr>
          </a:p>
        </p:txBody>
      </p:sp>
      <p:sp>
        <p:nvSpPr>
          <p:cNvPr id="51203" name="Content Placeholder 2"/>
          <p:cNvSpPr>
            <a:spLocks noGrp="1"/>
          </p:cNvSpPr>
          <p:nvPr>
            <p:ph idx="1"/>
          </p:nvPr>
        </p:nvSpPr>
        <p:spPr>
          <a:xfrm>
            <a:off x="152400" y="1438275"/>
            <a:ext cx="8596313" cy="4625975"/>
          </a:xfrm>
        </p:spPr>
        <p:txBody>
          <a:bodyPr/>
          <a:lstStyle/>
          <a:p>
            <a:pPr marL="438150" lvl="1" indent="-319088">
              <a:spcBef>
                <a:spcPct val="0"/>
              </a:spcBef>
              <a:buClr>
                <a:schemeClr val="accent1"/>
              </a:buClr>
              <a:buSzPct val="80000"/>
              <a:buFont typeface="Wingdings 2" charset="0"/>
              <a:buChar char=""/>
            </a:pPr>
            <a:r>
              <a:rPr lang="en-US" sz="3200" dirty="0">
                <a:latin typeface="Corbel" charset="0"/>
              </a:rPr>
              <a:t>Caused by various things:</a:t>
            </a:r>
          </a:p>
          <a:p>
            <a:pPr marL="703263" lvl="2" indent="-319088">
              <a:spcBef>
                <a:spcPct val="0"/>
              </a:spcBef>
              <a:buClr>
                <a:schemeClr val="accent1"/>
              </a:buClr>
              <a:buSzPct val="80000"/>
              <a:buFont typeface="Wingdings 2" charset="0"/>
              <a:buChar char=""/>
            </a:pPr>
            <a:r>
              <a:rPr lang="en-US" b="1" dirty="0">
                <a:latin typeface="Corbel" charset="0"/>
              </a:rPr>
              <a:t>Computing different predictor variables from the same set of original variables</a:t>
            </a:r>
            <a:r>
              <a:rPr lang="en-US" dirty="0">
                <a:latin typeface="Corbel" charset="0"/>
              </a:rPr>
              <a:t>, and then using the predictor variables in the same model.</a:t>
            </a:r>
          </a:p>
          <a:p>
            <a:pPr marL="703263" lvl="2" indent="-319088">
              <a:spcBef>
                <a:spcPct val="0"/>
              </a:spcBef>
              <a:buClr>
                <a:schemeClr val="accent1"/>
              </a:buClr>
              <a:buSzPct val="80000"/>
              <a:buFont typeface="Wingdings 2" charset="0"/>
              <a:buChar char=""/>
            </a:pPr>
            <a:r>
              <a:rPr lang="en-US" b="1" dirty="0">
                <a:latin typeface="Corbel" charset="0"/>
              </a:rPr>
              <a:t>Using multiple </a:t>
            </a:r>
            <a:r>
              <a:rPr lang="en-US" b="1" dirty="0" err="1">
                <a:latin typeface="Corbel" charset="0"/>
              </a:rPr>
              <a:t>operationalizations</a:t>
            </a:r>
            <a:r>
              <a:rPr lang="en-US" b="1" dirty="0">
                <a:latin typeface="Corbel" charset="0"/>
              </a:rPr>
              <a:t> of same concept in more than one predictor variable </a:t>
            </a:r>
            <a:r>
              <a:rPr lang="en-US" dirty="0">
                <a:latin typeface="Corbel" charset="0"/>
              </a:rPr>
              <a:t>(e.g. two different questions in a survey, but they ask about exact same concept)</a:t>
            </a:r>
          </a:p>
          <a:p>
            <a:pPr marL="703263" lvl="2" indent="-319088">
              <a:spcBef>
                <a:spcPct val="0"/>
              </a:spcBef>
              <a:buClr>
                <a:schemeClr val="accent1"/>
              </a:buClr>
              <a:buSzPct val="80000"/>
              <a:buFont typeface="Wingdings 2" charset="0"/>
              <a:buChar char=""/>
            </a:pPr>
            <a:r>
              <a:rPr lang="en-US" b="1" dirty="0">
                <a:latin typeface="Corbel" charset="0"/>
              </a:rPr>
              <a:t>Constraints in the population</a:t>
            </a:r>
            <a:r>
              <a:rPr lang="en-US" dirty="0">
                <a:latin typeface="Corbel" charset="0"/>
              </a:rPr>
              <a:t>. Suppose you use annual income and price of home to predict life happiness. The problem is that those with more income, by definition, can afford more expensive homes. This problem can exist regardless of how good your sampling procedure is because it is a real constraint in the population.</a:t>
            </a:r>
          </a:p>
          <a:p>
            <a:pPr marL="703263" lvl="2" indent="-319088">
              <a:spcBef>
                <a:spcPct val="0"/>
              </a:spcBef>
              <a:buClr>
                <a:schemeClr val="accent1"/>
              </a:buClr>
              <a:buSzPct val="80000"/>
              <a:buFont typeface="Wingdings 2" charset="0"/>
              <a:buChar char=""/>
            </a:pPr>
            <a:endParaRPr lang="en-US" dirty="0">
              <a:latin typeface="Corbel" charset="0"/>
            </a:endParaRP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176FB90-6EB0-2C4F-BA3E-021F809741C3}" type="slidenum">
              <a:rPr lang="en-US">
                <a:solidFill>
                  <a:srgbClr val="3F3F3F"/>
                </a:solidFill>
              </a:rPr>
              <a:pPr/>
              <a:t>40</a:t>
            </a:fld>
            <a:endParaRPr lang="en-US">
              <a:solidFill>
                <a:srgbClr val="3F3F3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rPr>
              <a:t>Consequences of </a:t>
            </a:r>
            <a:r>
              <a:rPr lang="en-US" dirty="0" err="1" smtClean="0">
                <a:solidFill>
                  <a:schemeClr val="accent1">
                    <a:satMod val="150000"/>
                  </a:schemeClr>
                </a:solidFill>
                <a:ea typeface="+mj-ea"/>
              </a:rPr>
              <a:t>Multicollinearity</a:t>
            </a:r>
            <a:endParaRPr lang="en-US" dirty="0">
              <a:solidFill>
                <a:schemeClr val="accent1">
                  <a:satMod val="150000"/>
                </a:schemeClr>
              </a:solidFill>
              <a:ea typeface="+mj-ea"/>
            </a:endParaRPr>
          </a:p>
        </p:txBody>
      </p:sp>
      <p:sp>
        <p:nvSpPr>
          <p:cNvPr id="17411" name="Rectangle 3"/>
          <p:cNvSpPr>
            <a:spLocks noGrp="1" noChangeArrowheads="1"/>
          </p:cNvSpPr>
          <p:nvPr>
            <p:ph idx="1"/>
          </p:nvPr>
        </p:nvSpPr>
        <p:spPr>
          <a:xfrm>
            <a:off x="381000" y="1752600"/>
            <a:ext cx="8229600" cy="4610100"/>
          </a:xfrm>
        </p:spPr>
        <p:txBody>
          <a:bodyPr/>
          <a:lstStyle/>
          <a:p>
            <a:pPr marL="117475" indent="0" eaLnBrk="1" hangingPunct="1">
              <a:lnSpc>
                <a:spcPct val="80000"/>
              </a:lnSpc>
              <a:buFont typeface="Wingdings 2" charset="0"/>
              <a:buNone/>
            </a:pPr>
            <a:endParaRPr lang="en-US" dirty="0">
              <a:latin typeface="Corbel" charset="0"/>
            </a:endParaRPr>
          </a:p>
          <a:p>
            <a:pPr marL="117475" indent="0" eaLnBrk="1" hangingPunct="1">
              <a:lnSpc>
                <a:spcPct val="80000"/>
              </a:lnSpc>
            </a:pPr>
            <a:r>
              <a:rPr lang="en-US" dirty="0">
                <a:latin typeface="Corbel" charset="0"/>
              </a:rPr>
              <a:t>For OLS regression, it does not violate any core assumptions, but…</a:t>
            </a:r>
          </a:p>
          <a:p>
            <a:pPr lvl="1" eaLnBrk="1" hangingPunct="1">
              <a:lnSpc>
                <a:spcPct val="80000"/>
              </a:lnSpc>
            </a:pPr>
            <a:r>
              <a:rPr lang="en-US" sz="3200" dirty="0">
                <a:latin typeface="Corbel" charset="0"/>
              </a:rPr>
              <a:t>Standard errors will be much, much larger than normal. (Confidence intervals become wider, t-statistics become smaller). So, our coefficients are </a:t>
            </a:r>
            <a:r>
              <a:rPr lang="en-US" sz="3200" i="1" dirty="0">
                <a:latin typeface="Corbel" charset="0"/>
              </a:rPr>
              <a:t>untrustworthy</a:t>
            </a:r>
            <a:r>
              <a:rPr lang="en-US" sz="3200" dirty="0">
                <a:latin typeface="Corbel" charset="0"/>
              </a:rPr>
              <a:t>.</a:t>
            </a:r>
          </a:p>
          <a:p>
            <a:pPr lvl="1" eaLnBrk="1" hangingPunct="1">
              <a:lnSpc>
                <a:spcPct val="80000"/>
              </a:lnSpc>
            </a:pPr>
            <a:r>
              <a:rPr lang="en-US" sz="3200" dirty="0">
                <a:latin typeface="Corbel" charset="0"/>
              </a:rPr>
              <a:t>We cannot assess the importance of our predictors because they both account for similar variance in the outcome.</a:t>
            </a:r>
          </a:p>
          <a:p>
            <a:pPr marL="117475" indent="0" eaLnBrk="1" hangingPunct="1">
              <a:lnSpc>
                <a:spcPct val="80000"/>
              </a:lnSpc>
              <a:buFont typeface="Wingdings 2" charset="0"/>
              <a:buNone/>
            </a:pPr>
            <a:endParaRPr lang="en-US" sz="1800" dirty="0">
              <a:latin typeface="Corbel" charset="0"/>
            </a:endParaRP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D89B2E83-0310-FE46-9072-A1DDAC7C785D}" type="slidenum">
              <a:rPr lang="en-US" sz="1200">
                <a:solidFill>
                  <a:srgbClr val="3F3F3F"/>
                </a:solidFill>
                <a:latin typeface="Arial" charset="0"/>
              </a:rPr>
              <a:pPr/>
              <a:t>41</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rPr>
              <a:t>Issue with Multiple Independent Variables: </a:t>
            </a:r>
            <a:r>
              <a:rPr lang="en-US" dirty="0" err="1" smtClean="0">
                <a:solidFill>
                  <a:schemeClr val="accent1">
                    <a:satMod val="150000"/>
                  </a:schemeClr>
                </a:solidFill>
                <a:ea typeface="+mj-ea"/>
              </a:rPr>
              <a:t>Multicollinearity</a:t>
            </a:r>
            <a:endParaRPr lang="en-US" dirty="0">
              <a:solidFill>
                <a:schemeClr val="accent1">
                  <a:satMod val="150000"/>
                </a:schemeClr>
              </a:solidFill>
              <a:ea typeface="+mj-ea"/>
            </a:endParaRPr>
          </a:p>
        </p:txBody>
      </p:sp>
      <p:sp>
        <p:nvSpPr>
          <p:cNvPr id="17411" name="Rectangle 3"/>
          <p:cNvSpPr>
            <a:spLocks noGrp="1" noChangeArrowheads="1"/>
          </p:cNvSpPr>
          <p:nvPr>
            <p:ph idx="1"/>
          </p:nvPr>
        </p:nvSpPr>
        <p:spPr>
          <a:xfrm>
            <a:off x="452438" y="1219200"/>
            <a:ext cx="8229600" cy="4610100"/>
          </a:xfrm>
        </p:spPr>
        <p:txBody>
          <a:bodyPr/>
          <a:lstStyle/>
          <a:p>
            <a:pPr marL="117475" indent="0" eaLnBrk="1" hangingPunct="1">
              <a:lnSpc>
                <a:spcPct val="80000"/>
              </a:lnSpc>
              <a:buFont typeface="Wingdings 2" charset="0"/>
              <a:buNone/>
            </a:pPr>
            <a:endParaRPr lang="en-US">
              <a:latin typeface="Corbel" charset="0"/>
            </a:endParaRPr>
          </a:p>
          <a:p>
            <a:pPr marL="117475" indent="0" eaLnBrk="1" hangingPunct="1">
              <a:lnSpc>
                <a:spcPct val="80000"/>
              </a:lnSpc>
            </a:pPr>
            <a:r>
              <a:rPr lang="en-US" sz="2800">
                <a:latin typeface="Corbel" charset="0"/>
              </a:rPr>
              <a:t>You can start with a simple correlation matrix before you run a regression– looking at all correlations between predictor variables (where big correlations &gt; .7 or so are potentially problematic).</a:t>
            </a:r>
          </a:p>
          <a:p>
            <a:pPr marL="117475" indent="0" eaLnBrk="1" hangingPunct="1">
              <a:lnSpc>
                <a:spcPct val="80000"/>
              </a:lnSpc>
            </a:pPr>
            <a:endParaRPr lang="en-US" sz="2800">
              <a:latin typeface="Corbel" charset="0"/>
            </a:endParaRPr>
          </a:p>
          <a:p>
            <a:pPr marL="117475" indent="0" eaLnBrk="1" hangingPunct="1">
              <a:lnSpc>
                <a:spcPct val="80000"/>
              </a:lnSpc>
            </a:pPr>
            <a:r>
              <a:rPr lang="en-US" sz="2800">
                <a:latin typeface="Corbel" charset="0"/>
              </a:rPr>
              <a:t>We can use </a:t>
            </a:r>
            <a:r>
              <a:rPr lang="en-US" sz="2800" b="1">
                <a:latin typeface="Corbel" charset="0"/>
              </a:rPr>
              <a:t>VIF</a:t>
            </a:r>
            <a:r>
              <a:rPr lang="en-US" sz="2800">
                <a:latin typeface="Corbel" charset="0"/>
              </a:rPr>
              <a:t> (variance inflation factors) scores to detect multicollinearity, including more subtle forms of multicollinearity that exist with more predictor variables.</a:t>
            </a:r>
          </a:p>
          <a:p>
            <a:pPr lvl="1" eaLnBrk="1" hangingPunct="1">
              <a:lnSpc>
                <a:spcPct val="80000"/>
              </a:lnSpc>
            </a:pPr>
            <a:r>
              <a:rPr lang="en-US">
                <a:latin typeface="Corbel" charset="0"/>
              </a:rPr>
              <a:t>Generally, </a:t>
            </a:r>
            <a:r>
              <a:rPr lang="en-US" b="1">
                <a:latin typeface="Corbel" charset="0"/>
              </a:rPr>
              <a:t>VIF &gt; 10</a:t>
            </a:r>
            <a:r>
              <a:rPr lang="en-US">
                <a:latin typeface="Corbel" charset="0"/>
              </a:rPr>
              <a:t> means there is likely a real problem. (Though, a VIV &gt; 5 is high enough that you should pay attention and look for issues).</a:t>
            </a: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A6A85708-26B2-1948-84FA-17D4F64AC846}" type="slidenum">
              <a:rPr lang="en-US" sz="1200">
                <a:solidFill>
                  <a:srgbClr val="3F3F3F"/>
                </a:solidFill>
                <a:latin typeface="Arial" charset="0"/>
              </a:rPr>
              <a:pPr/>
              <a:t>42</a:t>
            </a:fld>
            <a:endParaRPr lang="en-US" sz="1200">
              <a:solidFill>
                <a:srgbClr val="3F3F3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Finding and Solving </a:t>
            </a:r>
            <a:r>
              <a:rPr lang="en-US" dirty="0" err="1" smtClean="0">
                <a:ea typeface="+mj-ea"/>
              </a:rPr>
              <a:t>Multicollinearity</a:t>
            </a:r>
            <a:r>
              <a:rPr lang="en-US" dirty="0" smtClean="0">
                <a:ea typeface="+mj-ea"/>
              </a:rPr>
              <a:t> Problems</a:t>
            </a:r>
            <a:endParaRPr lang="en-US" dirty="0">
              <a:ea typeface="+mj-ea"/>
            </a:endParaRPr>
          </a:p>
        </p:txBody>
      </p:sp>
      <p:sp>
        <p:nvSpPr>
          <p:cNvPr id="54275" name="Content Placeholder 2"/>
          <p:cNvSpPr>
            <a:spLocks noGrp="1"/>
          </p:cNvSpPr>
          <p:nvPr>
            <p:ph idx="1"/>
          </p:nvPr>
        </p:nvSpPr>
        <p:spPr/>
        <p:txBody>
          <a:bodyPr/>
          <a:lstStyle/>
          <a:p>
            <a:pPr lvl="1" eaLnBrk="1" hangingPunct="1">
              <a:lnSpc>
                <a:spcPct val="80000"/>
              </a:lnSpc>
            </a:pPr>
            <a:r>
              <a:rPr lang="en-US" sz="3200" dirty="0">
                <a:latin typeface="Corbel" charset="0"/>
              </a:rPr>
              <a:t>VIF tells you that you have a problem, but it </a:t>
            </a:r>
            <a:r>
              <a:rPr lang="en-US" sz="3200" dirty="0" err="1">
                <a:latin typeface="Corbel" charset="0"/>
              </a:rPr>
              <a:t>doesn</a:t>
            </a:r>
            <a:r>
              <a:rPr lang="ja-JP" altLang="en-US" sz="3200" dirty="0">
                <a:latin typeface="Corbel" charset="0"/>
              </a:rPr>
              <a:t>’</a:t>
            </a:r>
            <a:r>
              <a:rPr lang="en-US" sz="3200" dirty="0">
                <a:latin typeface="Corbel" charset="0"/>
              </a:rPr>
              <a:t>t tell you where the problem exits. typically, regressing each IV on the other IV</a:t>
            </a:r>
            <a:r>
              <a:rPr lang="ja-JP" altLang="en-US" sz="3200" dirty="0">
                <a:latin typeface="Corbel" charset="0"/>
              </a:rPr>
              <a:t>’</a:t>
            </a:r>
            <a:r>
              <a:rPr lang="en-US" sz="3200" dirty="0">
                <a:latin typeface="Corbel" charset="0"/>
              </a:rPr>
              <a:t>s is a way to find the problem variable(s).</a:t>
            </a:r>
          </a:p>
          <a:p>
            <a:pPr lvl="1" eaLnBrk="1" hangingPunct="1">
              <a:lnSpc>
                <a:spcPct val="80000"/>
              </a:lnSpc>
            </a:pPr>
            <a:endParaRPr lang="en-US" sz="3200" dirty="0">
              <a:latin typeface="Corbel" charset="0"/>
            </a:endParaRPr>
          </a:p>
          <a:p>
            <a:pPr lvl="1" eaLnBrk="1" hangingPunct="1">
              <a:lnSpc>
                <a:spcPct val="80000"/>
              </a:lnSpc>
            </a:pPr>
            <a:r>
              <a:rPr lang="en-US" sz="3200" dirty="0">
                <a:latin typeface="Corbel" charset="0"/>
              </a:rPr>
              <a:t>Once we find IV</a:t>
            </a:r>
            <a:r>
              <a:rPr lang="ja-JP" altLang="en-US" sz="3200" dirty="0">
                <a:latin typeface="Corbel" charset="0"/>
              </a:rPr>
              <a:t>’</a:t>
            </a:r>
            <a:r>
              <a:rPr lang="en-US" sz="3200" dirty="0">
                <a:latin typeface="Corbel" charset="0"/>
              </a:rPr>
              <a:t>s that are collinear, we should eliminate one of them from the analysis.</a:t>
            </a:r>
          </a:p>
          <a:p>
            <a:pPr lvl="1" eaLnBrk="1" hangingPunct="1">
              <a:lnSpc>
                <a:spcPct val="80000"/>
              </a:lnSpc>
              <a:buFont typeface="Wingdings" charset="0"/>
              <a:buNone/>
            </a:pPr>
            <a:endParaRPr lang="en-US" sz="3200" dirty="0">
              <a:latin typeface="Corbel" charset="0"/>
            </a:endParaRPr>
          </a:p>
          <a:p>
            <a:endParaRPr lang="en-US" dirty="0">
              <a:latin typeface="Corbel" charset="0"/>
            </a:endParaRP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12E9AD9C-5D89-3748-BAEF-EFBEE2E0AE42}" type="slidenum">
              <a:rPr lang="en-US">
                <a:solidFill>
                  <a:srgbClr val="3F3F3F"/>
                </a:solidFill>
              </a:rPr>
              <a:pPr/>
              <a:t>43</a:t>
            </a:fld>
            <a:endParaRPr lang="en-US">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atMod val="150000"/>
                  </a:schemeClr>
                </a:solidFill>
                <a:ea typeface="+mj-ea"/>
              </a:rPr>
              <a:t>But the World is a Complex Place</a:t>
            </a:r>
            <a:endParaRPr lang="en-US" dirty="0">
              <a:solidFill>
                <a:schemeClr val="accent1">
                  <a:satMod val="150000"/>
                </a:schemeClr>
              </a:solidFill>
              <a:ea typeface="+mj-ea"/>
            </a:endParaRPr>
          </a:p>
        </p:txBody>
      </p:sp>
      <p:sp>
        <p:nvSpPr>
          <p:cNvPr id="12291" name="Content Placeholder 2"/>
          <p:cNvSpPr>
            <a:spLocks noGrp="1"/>
          </p:cNvSpPr>
          <p:nvPr>
            <p:ph idx="1"/>
          </p:nvPr>
        </p:nvSpPr>
        <p:spPr>
          <a:xfrm>
            <a:off x="488950" y="1630363"/>
            <a:ext cx="8229600" cy="4625975"/>
          </a:xfrm>
        </p:spPr>
        <p:txBody>
          <a:bodyPr/>
          <a:lstStyle/>
          <a:p>
            <a:pPr eaLnBrk="1" hangingPunct="1">
              <a:buFont typeface="Wingdings 2" panose="05020102010507070707" pitchFamily="18" charset="2"/>
              <a:buChar char=""/>
              <a:defRPr/>
            </a:pPr>
            <a:endParaRPr lang="en-US" sz="2000" dirty="0" smtClean="0">
              <a:ea typeface="+mn-ea"/>
            </a:endParaRPr>
          </a:p>
          <a:p>
            <a:pPr eaLnBrk="1" hangingPunct="1">
              <a:buFont typeface="Wingdings 2" panose="05020102010507070707" pitchFamily="18" charset="2"/>
              <a:buChar char=""/>
              <a:defRPr/>
            </a:pPr>
            <a:r>
              <a:rPr lang="en-US" sz="2400" dirty="0" smtClean="0">
                <a:ea typeface="+mn-ea"/>
              </a:rPr>
              <a:t>Multiple Regression: Predicting an outcome from multiple explanatory variables</a:t>
            </a:r>
          </a:p>
          <a:p>
            <a:pPr eaLnBrk="1" hangingPunct="1">
              <a:buFont typeface="Wingdings 2" panose="05020102010507070707" pitchFamily="18" charset="2"/>
              <a:buChar char=""/>
              <a:defRPr/>
            </a:pPr>
            <a:endParaRPr lang="en-US" sz="2400" dirty="0">
              <a:ea typeface="+mn-ea"/>
            </a:endParaRPr>
          </a:p>
          <a:p>
            <a:pPr eaLnBrk="1" hangingPunct="1">
              <a:buFont typeface="Wingdings 2" panose="05020102010507070707" pitchFamily="18" charset="2"/>
              <a:buChar char=""/>
              <a:defRPr/>
            </a:pPr>
            <a:r>
              <a:rPr lang="en-US" sz="2400" dirty="0" smtClean="0">
                <a:ea typeface="+mn-ea"/>
              </a:rPr>
              <a:t>Each predictor has its own coefficient.</a:t>
            </a:r>
          </a:p>
          <a:p>
            <a:pPr lvl="1" eaLnBrk="1" hangingPunct="1">
              <a:buFont typeface="Wingdings 2" panose="05020102010507070707" pitchFamily="18" charset="2"/>
              <a:buChar char=""/>
              <a:defRPr/>
            </a:pPr>
            <a:r>
              <a:rPr lang="en-US" sz="2000" dirty="0" smtClean="0">
                <a:ea typeface="+mn-ea"/>
              </a:rPr>
              <a:t>This denotes its effect on the outcome, after removing the effects of the other predictors</a:t>
            </a:r>
          </a:p>
          <a:p>
            <a:pPr marL="457200" lvl="1" indent="0" eaLnBrk="1" hangingPunct="1">
              <a:buNone/>
              <a:defRPr/>
            </a:pPr>
            <a:endParaRPr lang="en-US" sz="2000" dirty="0" smtClean="0">
              <a:ea typeface="+mn-ea"/>
            </a:endParaRPr>
          </a:p>
          <a:p>
            <a:pPr eaLnBrk="1" hangingPunct="1">
              <a:defRPr/>
            </a:pPr>
            <a:r>
              <a:rPr lang="en-US" sz="2400" dirty="0" smtClean="0">
                <a:ea typeface="+mn-ea"/>
              </a:rPr>
              <a:t>As always, </a:t>
            </a:r>
            <a:r>
              <a:rPr lang="en-US" sz="2400" dirty="0" err="1">
                <a:ea typeface="+mn-ea"/>
              </a:rPr>
              <a:t>o</a:t>
            </a:r>
            <a:r>
              <a:rPr lang="en-US" sz="2400" dirty="0" err="1" smtClean="0">
                <a:ea typeface="+mn-ea"/>
              </a:rPr>
              <a:t>utcome</a:t>
            </a:r>
            <a:r>
              <a:rPr lang="en-US" sz="2400" baseline="-25000" dirty="0" err="1" smtClean="0">
                <a:ea typeface="+mn-ea"/>
              </a:rPr>
              <a:t>i</a:t>
            </a:r>
            <a:r>
              <a:rPr lang="en-US" sz="2400" dirty="0" smtClean="0">
                <a:ea typeface="+mn-ea"/>
              </a:rPr>
              <a:t> = (model) + </a:t>
            </a:r>
            <a:r>
              <a:rPr lang="en-US" sz="2400" dirty="0" err="1" smtClean="0">
                <a:ea typeface="+mn-ea"/>
              </a:rPr>
              <a:t>error</a:t>
            </a:r>
            <a:r>
              <a:rPr lang="en-US" sz="2400" baseline="-25000" dirty="0" err="1" smtClean="0">
                <a:ea typeface="+mn-ea"/>
              </a:rPr>
              <a:t>i</a:t>
            </a:r>
            <a:endParaRPr lang="en-US" sz="2400" dirty="0" smtClean="0">
              <a:ea typeface="+mn-ea"/>
            </a:endParaRPr>
          </a:p>
          <a:p>
            <a:pPr eaLnBrk="1" hangingPunct="1">
              <a:buFont typeface="Wingdings 2" panose="05020102010507070707" pitchFamily="18" charset="2"/>
              <a:buChar char=""/>
              <a:defRPr/>
            </a:pPr>
            <a:endParaRPr lang="en-US" sz="2400" dirty="0">
              <a:ea typeface="+mn-ea"/>
            </a:endParaRPr>
          </a:p>
          <a:p>
            <a:pPr eaLnBrk="1" hangingPunct="1">
              <a:buFont typeface="Wingdings 2" panose="05020102010507070707" pitchFamily="18" charset="2"/>
              <a:buChar char=""/>
              <a:defRPr/>
            </a:pPr>
            <a:endParaRPr lang="en-US" sz="1800" dirty="0">
              <a:ea typeface="+mn-ea"/>
            </a:endParaRPr>
          </a:p>
          <a:p>
            <a:pPr eaLnBrk="1" hangingPunct="1">
              <a:buFont typeface="Wingdings 2" panose="05020102010507070707" pitchFamily="18" charset="2"/>
              <a:buChar char=""/>
              <a:defRPr/>
            </a:pPr>
            <a:endParaRPr lang="en-US" sz="1800" dirty="0" smtClean="0">
              <a:ea typeface="+mn-ea"/>
            </a:endParaRPr>
          </a:p>
          <a:p>
            <a:pPr eaLnBrk="1" hangingPunct="1">
              <a:buFont typeface="Wingdings 2" panose="05020102010507070707" pitchFamily="18" charset="2"/>
              <a:buNone/>
              <a:defRPr/>
            </a:pPr>
            <a:endParaRPr lang="en-US" sz="1800" dirty="0" smtClean="0">
              <a:ea typeface="+mn-ea"/>
            </a:endParaRPr>
          </a:p>
          <a:p>
            <a:pPr marL="119062" indent="0" eaLnBrk="1" hangingPunct="1">
              <a:buFont typeface="Wingdings 2" panose="05020102010507070707" pitchFamily="18" charset="2"/>
              <a:buNone/>
              <a:defRPr/>
            </a:pPr>
            <a:endParaRPr lang="en-US" dirty="0" smtClean="0">
              <a:ea typeface="+mn-ea"/>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A5C2E0F9-EF66-B447-B298-E9A7A046AA94}" type="slidenum">
              <a:rPr lang="en-US" sz="1200">
                <a:solidFill>
                  <a:srgbClr val="3F3F3F"/>
                </a:solidFill>
                <a:latin typeface="Arial" charset="0"/>
              </a:rPr>
              <a:pPr/>
              <a:t>5</a:t>
            </a:fld>
            <a:endParaRPr lang="en-US" sz="1200">
              <a:solidFill>
                <a:srgbClr val="3F3F3F"/>
              </a:solidFill>
              <a:latin typeface="Arial" charset="0"/>
            </a:endParaRPr>
          </a:p>
        </p:txBody>
      </p:sp>
      <p:sp>
        <p:nvSpPr>
          <p:cNvPr id="6" name="Rectangle 8"/>
          <p:cNvSpPr>
            <a:spLocks noChangeArrowheads="1"/>
          </p:cNvSpPr>
          <p:nvPr/>
        </p:nvSpPr>
        <p:spPr bwMode="auto">
          <a:xfrm>
            <a:off x="1371600" y="5257800"/>
            <a:ext cx="6347847" cy="54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77900">
              <a:lnSpc>
                <a:spcPct val="90000"/>
              </a:lnSpc>
              <a:spcAft>
                <a:spcPct val="35000"/>
              </a:spcAft>
            </a:pPr>
            <a:r>
              <a:rPr lang="en-US" sz="3200" i="1" dirty="0"/>
              <a:t>Y</a:t>
            </a:r>
            <a:r>
              <a:rPr lang="en-US" sz="3200" i="1" baseline="-25000" dirty="0"/>
              <a:t>i</a:t>
            </a:r>
            <a:r>
              <a:rPr lang="en-US" sz="3200" i="1" dirty="0"/>
              <a:t> = (b</a:t>
            </a:r>
            <a:r>
              <a:rPr lang="en-US" sz="3200" i="1" baseline="-25000" dirty="0"/>
              <a:t>0 </a:t>
            </a:r>
            <a:r>
              <a:rPr lang="en-US" sz="3200" i="1" dirty="0"/>
              <a:t>+ b</a:t>
            </a:r>
            <a:r>
              <a:rPr lang="en-US" sz="3200" i="1" baseline="-25000" dirty="0"/>
              <a:t>1</a:t>
            </a:r>
            <a:r>
              <a:rPr lang="en-US" sz="3200" i="1" dirty="0"/>
              <a:t>x</a:t>
            </a:r>
            <a:r>
              <a:rPr lang="en-US" sz="3200" i="1" baseline="-25000" dirty="0"/>
              <a:t>i</a:t>
            </a:r>
            <a:r>
              <a:rPr lang="en-US" sz="3200" i="1" dirty="0"/>
              <a:t> + b</a:t>
            </a:r>
            <a:r>
              <a:rPr lang="en-US" sz="3200" i="1" baseline="-25000" dirty="0"/>
              <a:t>2</a:t>
            </a:r>
            <a:r>
              <a:rPr lang="en-US" sz="3200" i="1" dirty="0"/>
              <a:t>x</a:t>
            </a:r>
            <a:r>
              <a:rPr lang="en-US" sz="3200" i="1" baseline="-25000" dirty="0"/>
              <a:t>2i</a:t>
            </a:r>
            <a:r>
              <a:rPr lang="en-US" sz="3200" i="1" dirty="0"/>
              <a:t> + b</a:t>
            </a:r>
            <a:r>
              <a:rPr lang="en-US" sz="3200" i="1" baseline="-25000" dirty="0"/>
              <a:t>3</a:t>
            </a:r>
            <a:r>
              <a:rPr lang="en-US" sz="3200" i="1" dirty="0"/>
              <a:t>x</a:t>
            </a:r>
            <a:r>
              <a:rPr lang="en-US" sz="3200" i="1" baseline="-25000" dirty="0"/>
              <a:t>3i</a:t>
            </a:r>
            <a:r>
              <a:rPr lang="en-US" sz="3200" i="1" dirty="0"/>
              <a:t> ) + </a:t>
            </a:r>
            <a:r>
              <a:rPr lang="en-US" sz="3200" i="1" dirty="0" err="1"/>
              <a:t>e</a:t>
            </a:r>
            <a:r>
              <a:rPr lang="en-US" sz="3200" i="1" baseline="-25000" dirty="0" err="1"/>
              <a:t>i</a:t>
            </a:r>
            <a:r>
              <a:rPr lang="en-US" sz="3200" i="1" dirty="0"/>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Why Add More Independent Variables?</a:t>
            </a:r>
            <a:endParaRPr lang="en-US" dirty="0">
              <a:ea typeface="+mj-ea"/>
            </a:endParaRPr>
          </a:p>
        </p:txBody>
      </p:sp>
      <p:sp>
        <p:nvSpPr>
          <p:cNvPr id="3" name="Content Placeholder 2"/>
          <p:cNvSpPr>
            <a:spLocks noGrp="1"/>
          </p:cNvSpPr>
          <p:nvPr>
            <p:ph idx="1"/>
          </p:nvPr>
        </p:nvSpPr>
        <p:spPr>
          <a:xfrm>
            <a:off x="76200" y="1828800"/>
            <a:ext cx="3048000" cy="2743200"/>
          </a:xfrm>
        </p:spPr>
        <p:txBody>
          <a:bodyPr/>
          <a:lstStyle/>
          <a:p>
            <a:pPr eaLnBrk="1" hangingPunct="1"/>
            <a:r>
              <a:rPr lang="en-US" sz="2400" dirty="0">
                <a:latin typeface="Corbel" charset="0"/>
              </a:rPr>
              <a:t>Control Variables</a:t>
            </a:r>
          </a:p>
          <a:p>
            <a:pPr lvl="1" eaLnBrk="1" hangingPunct="1"/>
            <a:r>
              <a:rPr lang="x-none" sz="2000" dirty="0" smtClean="0">
                <a:latin typeface="Corbel" charset="0"/>
              </a:rPr>
              <a:t>Does it make sense to remove effects of some variables?</a:t>
            </a:r>
            <a:endParaRPr lang="en-US" sz="2000" dirty="0">
              <a:latin typeface="Corbel" charset="0"/>
            </a:endParaRPr>
          </a:p>
          <a:p>
            <a:pPr lvl="1" eaLnBrk="1" hangingPunct="1"/>
            <a:r>
              <a:rPr lang="en-US" sz="2000" dirty="0">
                <a:latin typeface="Corbel" charset="0"/>
              </a:rPr>
              <a:t>For example, if we want to </a:t>
            </a:r>
            <a:r>
              <a:rPr lang="en-US" sz="2000" dirty="0" smtClean="0">
                <a:latin typeface="Corbel" charset="0"/>
              </a:rPr>
              <a:t>study the wage gap between men and women, we may want to control for education</a:t>
            </a:r>
            <a:endParaRPr lang="en-US" sz="2000" dirty="0">
              <a:latin typeface="Corbel" charset="0"/>
            </a:endParaRPr>
          </a:p>
          <a:p>
            <a:pPr eaLnBrk="1" hangingPunct="1"/>
            <a:endParaRPr lang="en-US" sz="2400" dirty="0">
              <a:latin typeface="Corbel" charset="0"/>
            </a:endParaRPr>
          </a:p>
          <a:p>
            <a:pPr eaLnBrk="1" hangingPunct="1">
              <a:buFont typeface="Wingdings 2" charset="0"/>
              <a:buNone/>
            </a:pPr>
            <a:endParaRPr lang="en-US" sz="1600" dirty="0">
              <a:latin typeface="Corbel" charset="0"/>
            </a:endParaRPr>
          </a:p>
          <a:p>
            <a:pPr>
              <a:buFont typeface="Wingdings 2" charset="0"/>
              <a:buNone/>
            </a:pPr>
            <a:endParaRPr lang="en-US" sz="2800" dirty="0">
              <a:latin typeface="Corbel" charset="0"/>
            </a:endParaRP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1967A4A-F62C-FF44-8919-062ED2E1F57C}" type="slidenum">
              <a:rPr lang="en-US">
                <a:solidFill>
                  <a:srgbClr val="3F3F3F"/>
                </a:solidFill>
              </a:rPr>
              <a:pPr/>
              <a:t>6</a:t>
            </a:fld>
            <a:endParaRPr lang="en-US">
              <a:solidFill>
                <a:srgbClr val="3F3F3F"/>
              </a:solidFill>
            </a:endParaRPr>
          </a:p>
        </p:txBody>
      </p:sp>
      <p:pic>
        <p:nvPicPr>
          <p:cNvPr id="13317" name="Picture 2" descr="http://new-cdn.financialsamurai.com.s3.amazonaws.com/wp-content/uploads/2012/02/Gender-wage-gap3.jpg"/>
          <p:cNvPicPr>
            <a:picLocks noChangeAspect="1" noChangeArrowheads="1"/>
          </p:cNvPicPr>
          <p:nvPr/>
        </p:nvPicPr>
        <p:blipFill rotWithShape="1">
          <a:blip r:embed="rId2">
            <a:extLst>
              <a:ext uri="{28A0092B-C50C-407E-A947-70E740481C1C}">
                <a14:useLocalDpi xmlns:a14="http://schemas.microsoft.com/office/drawing/2010/main" val="0"/>
              </a:ext>
            </a:extLst>
          </a:blip>
          <a:srcRect t="19400" r="49808"/>
          <a:stretch/>
        </p:blipFill>
        <p:spPr bwMode="auto">
          <a:xfrm>
            <a:off x="3199240" y="1752600"/>
            <a:ext cx="571126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Why Add More Independent Variables (continued)?</a:t>
            </a:r>
            <a:endParaRPr lang="en-US" dirty="0">
              <a:ea typeface="+mj-ea"/>
            </a:endParaRPr>
          </a:p>
        </p:txBody>
      </p:sp>
      <p:sp>
        <p:nvSpPr>
          <p:cNvPr id="14339" name="Content Placeholder 2"/>
          <p:cNvSpPr>
            <a:spLocks noGrp="1"/>
          </p:cNvSpPr>
          <p:nvPr>
            <p:ph idx="1"/>
          </p:nvPr>
        </p:nvSpPr>
        <p:spPr>
          <a:xfrm>
            <a:off x="152400" y="1752600"/>
            <a:ext cx="5257800" cy="4625975"/>
          </a:xfrm>
        </p:spPr>
        <p:txBody>
          <a:bodyPr/>
          <a:lstStyle/>
          <a:p>
            <a:pPr eaLnBrk="1" hangingPunct="1"/>
            <a:r>
              <a:rPr lang="en-US" sz="2800" dirty="0">
                <a:latin typeface="Corbel" charset="0"/>
              </a:rPr>
              <a:t>Alternate </a:t>
            </a:r>
            <a:r>
              <a:rPr lang="en-US" sz="2800" dirty="0" smtClean="0">
                <a:latin typeface="Corbel" charset="0"/>
              </a:rPr>
              <a:t>predictor </a:t>
            </a:r>
            <a:r>
              <a:rPr lang="en-US" sz="2800" dirty="0">
                <a:latin typeface="Corbel" charset="0"/>
              </a:rPr>
              <a:t>v</a:t>
            </a:r>
            <a:r>
              <a:rPr lang="en-US" sz="2800" dirty="0" smtClean="0">
                <a:latin typeface="Corbel" charset="0"/>
              </a:rPr>
              <a:t>ariables</a:t>
            </a:r>
            <a:endParaRPr lang="en-US" sz="2800" dirty="0">
              <a:latin typeface="Corbel" charset="0"/>
            </a:endParaRPr>
          </a:p>
          <a:p>
            <a:pPr lvl="1" eaLnBrk="1" hangingPunct="1"/>
            <a:r>
              <a:rPr lang="en-US" sz="2400" dirty="0" smtClean="0">
                <a:latin typeface="Corbel" charset="0"/>
              </a:rPr>
              <a:t>We could be interested in the effects of several predictors</a:t>
            </a:r>
            <a:endParaRPr lang="en-US" sz="2400" dirty="0">
              <a:latin typeface="Corbel" charset="0"/>
            </a:endParaRPr>
          </a:p>
          <a:p>
            <a:pPr lvl="2" eaLnBrk="1" hangingPunct="1"/>
            <a:r>
              <a:rPr lang="en-US" sz="2000" dirty="0" smtClean="0">
                <a:latin typeface="Corbel" charset="0"/>
              </a:rPr>
              <a:t>E.g. we want to chose between two policy levers that could improve broadband penetration</a:t>
            </a:r>
            <a:endParaRPr lang="en-US" sz="2000" dirty="0">
              <a:latin typeface="Corbel" charset="0"/>
            </a:endParaRPr>
          </a:p>
          <a:p>
            <a:r>
              <a:rPr lang="en-US" sz="2800" dirty="0" smtClean="0">
                <a:latin typeface="Corbel" charset="0"/>
              </a:rPr>
              <a:t>Improving prediction accuracy</a:t>
            </a:r>
          </a:p>
          <a:p>
            <a:pPr lvl="1"/>
            <a:r>
              <a:rPr lang="en-US" sz="2400" dirty="0" smtClean="0">
                <a:latin typeface="Corbel" charset="0"/>
              </a:rPr>
              <a:t>More variables increases R</a:t>
            </a:r>
            <a:r>
              <a:rPr lang="en-US" sz="2400" baseline="30000" dirty="0" smtClean="0">
                <a:latin typeface="Corbel" charset="0"/>
              </a:rPr>
              <a:t>2</a:t>
            </a:r>
          </a:p>
          <a:p>
            <a:r>
              <a:rPr lang="en-US" sz="2800" dirty="0" smtClean="0">
                <a:latin typeface="Corbel" charset="0"/>
              </a:rPr>
              <a:t>Complex functional forms</a:t>
            </a:r>
          </a:p>
          <a:p>
            <a:pPr lvl="1"/>
            <a:r>
              <a:rPr lang="en-US" sz="2400" dirty="0" smtClean="0">
                <a:latin typeface="Corbel" charset="0"/>
              </a:rPr>
              <a:t>Interactions between predictors</a:t>
            </a:r>
            <a:endParaRPr lang="en-US" sz="2400" dirty="0">
              <a:latin typeface="Corbel" charset="0"/>
            </a:endParaRPr>
          </a:p>
          <a:p>
            <a:pPr lvl="1"/>
            <a:r>
              <a:rPr lang="en-US" sz="2400" dirty="0" smtClean="0">
                <a:latin typeface="Corbel" charset="0"/>
              </a:rPr>
              <a:t>Contributions from squares of predictors, etc…</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2B499134-50AE-B544-92A8-45855C5F1989}" type="slidenum">
              <a:rPr lang="en-US">
                <a:solidFill>
                  <a:srgbClr val="3F3F3F"/>
                </a:solidFill>
              </a:rPr>
              <a:pPr/>
              <a:t>7</a:t>
            </a:fld>
            <a:endParaRPr lang="en-US">
              <a:solidFill>
                <a:srgbClr val="3F3F3F"/>
              </a:solidFill>
            </a:endParaRPr>
          </a:p>
        </p:txBody>
      </p:sp>
      <p:pic>
        <p:nvPicPr>
          <p:cNvPr id="3" name="Picture 2" descr="broadband-fibre-optic-cab-0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905000"/>
            <a:ext cx="35560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Hypothesis Testing and Multiple Regression</a:t>
            </a:r>
            <a:endParaRPr lang="en-US" dirty="0">
              <a:ea typeface="+mj-ea"/>
            </a:endParaRPr>
          </a:p>
        </p:txBody>
      </p:sp>
      <p:sp>
        <p:nvSpPr>
          <p:cNvPr id="15363" name="Text Placeholder 2"/>
          <p:cNvSpPr>
            <a:spLocks noGrp="1"/>
          </p:cNvSpPr>
          <p:nvPr>
            <p:ph type="body" idx="1"/>
          </p:nvPr>
        </p:nvSpPr>
        <p:spPr>
          <a:xfrm>
            <a:off x="457200" y="3078163"/>
            <a:ext cx="8229600" cy="685800"/>
          </a:xfrm>
        </p:spPr>
        <p:txBody>
          <a:bodyPr/>
          <a:lstStyle/>
          <a:p>
            <a:pPr defTabSz="977900">
              <a:lnSpc>
                <a:spcPct val="90000"/>
              </a:lnSpc>
              <a:spcAft>
                <a:spcPct val="35000"/>
              </a:spcAft>
            </a:pPr>
            <a:r>
              <a:rPr lang="en-US" sz="5400" i="1">
                <a:latin typeface="Corbel" charset="0"/>
              </a:rPr>
              <a:t>Y</a:t>
            </a:r>
            <a:r>
              <a:rPr lang="en-US" sz="5400" i="1" baseline="-25000">
                <a:latin typeface="Corbel" charset="0"/>
              </a:rPr>
              <a:t>i</a:t>
            </a:r>
            <a:r>
              <a:rPr lang="en-US" sz="5400" i="1">
                <a:latin typeface="Corbel" charset="0"/>
              </a:rPr>
              <a:t> = b</a:t>
            </a:r>
            <a:r>
              <a:rPr lang="en-US" sz="5400" i="1" baseline="-25000">
                <a:latin typeface="Corbel" charset="0"/>
              </a:rPr>
              <a:t>0 </a:t>
            </a:r>
            <a:r>
              <a:rPr lang="en-US" sz="5400" i="1">
                <a:latin typeface="Corbel" charset="0"/>
              </a:rPr>
              <a:t>+ b</a:t>
            </a:r>
            <a:r>
              <a:rPr lang="en-US" sz="5400" i="1" baseline="-25000">
                <a:latin typeface="Corbel" charset="0"/>
              </a:rPr>
              <a:t>1</a:t>
            </a:r>
            <a:r>
              <a:rPr lang="en-US" sz="5400" i="1">
                <a:latin typeface="Corbel" charset="0"/>
              </a:rPr>
              <a:t>x</a:t>
            </a:r>
            <a:r>
              <a:rPr lang="en-US" sz="5400" i="1" baseline="-25000">
                <a:latin typeface="Corbel" charset="0"/>
              </a:rPr>
              <a:t>i</a:t>
            </a:r>
            <a:r>
              <a:rPr lang="en-US" sz="5400" i="1">
                <a:latin typeface="Corbel" charset="0"/>
              </a:rPr>
              <a:t> + b</a:t>
            </a:r>
            <a:r>
              <a:rPr lang="en-US" sz="5400" i="1" baseline="-25000">
                <a:latin typeface="Corbel" charset="0"/>
              </a:rPr>
              <a:t>2</a:t>
            </a:r>
            <a:r>
              <a:rPr lang="en-US" sz="5400" i="1">
                <a:latin typeface="Corbel" charset="0"/>
              </a:rPr>
              <a:t>x</a:t>
            </a:r>
            <a:r>
              <a:rPr lang="en-US" sz="5400" i="1" baseline="-25000">
                <a:latin typeface="Corbel" charset="0"/>
              </a:rPr>
              <a:t>2i</a:t>
            </a:r>
            <a:r>
              <a:rPr lang="en-US" sz="5400" i="1">
                <a:latin typeface="Corbel" charset="0"/>
              </a:rPr>
              <a:t> + b</a:t>
            </a:r>
            <a:r>
              <a:rPr lang="en-US" sz="5400" i="1" baseline="-25000">
                <a:latin typeface="Corbel" charset="0"/>
              </a:rPr>
              <a:t>3</a:t>
            </a:r>
            <a:r>
              <a:rPr lang="en-US" sz="5400" i="1">
                <a:latin typeface="Corbel" charset="0"/>
              </a:rPr>
              <a:t>x</a:t>
            </a:r>
            <a:r>
              <a:rPr lang="en-US" sz="5400" i="1" baseline="-25000">
                <a:latin typeface="Corbel" charset="0"/>
              </a:rPr>
              <a:t>3i</a:t>
            </a:r>
            <a:r>
              <a:rPr lang="en-US" sz="5400" i="1">
                <a:latin typeface="Corbel" charset="0"/>
              </a:rPr>
              <a:t> + e</a:t>
            </a:r>
            <a:r>
              <a:rPr lang="en-US" sz="5400" i="1" baseline="-25000">
                <a:latin typeface="Corbel" charset="0"/>
              </a:rPr>
              <a:t>i</a:t>
            </a:r>
            <a:endParaRPr lang="en-US" sz="5400" i="1">
              <a:latin typeface="Corbel" charset="0"/>
            </a:endParaRP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fld id="{1E81D010-64B3-BC4C-BFC0-4AB32A7812B4}" type="slidenum">
              <a:rPr lang="en-US" sz="1200">
                <a:solidFill>
                  <a:srgbClr val="FFFFFF"/>
                </a:solidFill>
                <a:latin typeface="Arial" charset="0"/>
              </a:rPr>
              <a:pPr/>
              <a:t>8</a:t>
            </a:fld>
            <a:endParaRPr lang="en-US" sz="1200">
              <a:solidFill>
                <a:srgbClr val="FFFFFF"/>
              </a:solidFill>
              <a:latin typeface="Arial" charset="0"/>
            </a:endParaRPr>
          </a:p>
        </p:txBody>
      </p:sp>
      <p:sp>
        <p:nvSpPr>
          <p:cNvPr id="5" name="TextBox 4"/>
          <p:cNvSpPr txBox="1"/>
          <p:nvPr/>
        </p:nvSpPr>
        <p:spPr>
          <a:xfrm>
            <a:off x="1828800" y="4114800"/>
            <a:ext cx="5486400" cy="2246313"/>
          </a:xfrm>
          <a:prstGeom prst="rect">
            <a:avLst/>
          </a:prstGeom>
          <a:noFill/>
        </p:spPr>
        <p:txBody>
          <a:bodyPr>
            <a:spAutoFit/>
          </a:bodyPr>
          <a:lstStyle/>
          <a:p>
            <a:pPr>
              <a:defRPr/>
            </a:pPr>
            <a:r>
              <a:rPr lang="en-US" sz="2000" dirty="0">
                <a:solidFill>
                  <a:schemeClr val="accent5"/>
                </a:solidFill>
                <a:ea typeface="+mn-ea"/>
              </a:rPr>
              <a:t>What is the null hypothesis?</a:t>
            </a:r>
          </a:p>
          <a:p>
            <a:pPr>
              <a:defRPr/>
            </a:pPr>
            <a:endParaRPr lang="en-US" sz="2000" dirty="0">
              <a:solidFill>
                <a:schemeClr val="accent5"/>
              </a:solidFill>
              <a:ea typeface="+mn-ea"/>
            </a:endParaRPr>
          </a:p>
          <a:p>
            <a:pPr>
              <a:defRPr/>
            </a:pPr>
            <a:r>
              <a:rPr lang="en-US" sz="2000" dirty="0">
                <a:solidFill>
                  <a:schemeClr val="accent5"/>
                </a:solidFill>
                <a:ea typeface="+mn-ea"/>
              </a:rPr>
              <a:t>What statistical test do we use to assess the overall model?</a:t>
            </a:r>
          </a:p>
          <a:p>
            <a:pPr>
              <a:defRPr/>
            </a:pPr>
            <a:endParaRPr lang="en-US" sz="2000" dirty="0">
              <a:solidFill>
                <a:schemeClr val="accent5"/>
              </a:solidFill>
              <a:ea typeface="+mn-ea"/>
            </a:endParaRPr>
          </a:p>
          <a:p>
            <a:pPr>
              <a:defRPr/>
            </a:pPr>
            <a:r>
              <a:rPr lang="en-US" sz="2000" dirty="0">
                <a:solidFill>
                  <a:schemeClr val="accent5"/>
                </a:solidFill>
                <a:ea typeface="+mn-ea"/>
              </a:rPr>
              <a:t>How do we test each coefficient?</a:t>
            </a:r>
          </a:p>
          <a:p>
            <a:pPr>
              <a:defRPr/>
            </a:pPr>
            <a:endParaRPr lang="en-US" sz="2000" dirty="0">
              <a:solidFill>
                <a:schemeClr val="accent5"/>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ANOVA and F-test in Regression</a:t>
            </a:r>
            <a:endParaRPr lang="en-US" dirty="0">
              <a:ea typeface="+mj-ea"/>
            </a:endParaRPr>
          </a:p>
        </p:txBody>
      </p:sp>
      <p:sp>
        <p:nvSpPr>
          <p:cNvPr id="32771" name="Content Placeholder 2"/>
          <p:cNvSpPr>
            <a:spLocks noGrp="1"/>
          </p:cNvSpPr>
          <p:nvPr>
            <p:ph idx="1"/>
          </p:nvPr>
        </p:nvSpPr>
        <p:spPr>
          <a:xfrm>
            <a:off x="6350" y="1752600"/>
            <a:ext cx="6623050" cy="4625975"/>
          </a:xfrm>
        </p:spPr>
        <p:txBody>
          <a:bodyPr/>
          <a:lstStyle/>
          <a:p>
            <a:r>
              <a:rPr lang="en-US" sz="2000" dirty="0">
                <a:latin typeface="Corbel" charset="0"/>
              </a:rPr>
              <a:t>The overall model can be tested with ANOVA. Why?</a:t>
            </a:r>
          </a:p>
          <a:p>
            <a:pPr lvl="1"/>
            <a:r>
              <a:rPr lang="en-US" sz="2000" dirty="0">
                <a:latin typeface="Corbel" charset="0"/>
              </a:rPr>
              <a:t>We </a:t>
            </a:r>
            <a:r>
              <a:rPr lang="en-US" sz="2000" dirty="0" smtClean="0">
                <a:latin typeface="Corbel" charset="0"/>
              </a:rPr>
              <a:t>have several independent variables </a:t>
            </a:r>
            <a:r>
              <a:rPr lang="en-US" sz="2000" dirty="0">
                <a:latin typeface="Corbel" charset="0"/>
              </a:rPr>
              <a:t>in our model, and we </a:t>
            </a:r>
            <a:r>
              <a:rPr lang="en-US" sz="2000" dirty="0" smtClean="0">
                <a:latin typeface="Corbel" charset="0"/>
              </a:rPr>
              <a:t>want to know if at least some of them are not equal to zero.</a:t>
            </a:r>
          </a:p>
          <a:p>
            <a:pPr lvl="1"/>
            <a:r>
              <a:rPr lang="en-US" sz="2000" dirty="0" smtClean="0">
                <a:latin typeface="Corbel" charset="0"/>
              </a:rPr>
              <a:t>ANOVA test the null hypothesis that </a:t>
            </a:r>
            <a:r>
              <a:rPr lang="en-US" sz="2000" i="1" dirty="0" smtClean="0">
                <a:effectLst>
                  <a:outerShdw blurRad="38100" dist="38100" dir="2700000" algn="tl">
                    <a:srgbClr val="DDDDDD"/>
                  </a:outerShdw>
                </a:effectLst>
                <a:latin typeface="Corbel" charset="0"/>
              </a:rPr>
              <a:t>b</a:t>
            </a:r>
            <a:r>
              <a:rPr lang="en-US" sz="2000" i="1" baseline="-25000" dirty="0" smtClean="0">
                <a:effectLst>
                  <a:outerShdw blurRad="38100" dist="38100" dir="2700000" algn="tl">
                    <a:srgbClr val="DDDDDD"/>
                  </a:outerShdw>
                </a:effectLst>
                <a:latin typeface="Corbel" charset="0"/>
              </a:rPr>
              <a:t>1</a:t>
            </a:r>
            <a:r>
              <a:rPr lang="en-US" sz="2000" i="1" dirty="0" smtClean="0">
                <a:effectLst>
                  <a:outerShdw blurRad="38100" dist="38100" dir="2700000" algn="tl">
                    <a:srgbClr val="DDDDDD"/>
                  </a:outerShdw>
                </a:effectLst>
                <a:latin typeface="Corbel" charset="0"/>
              </a:rPr>
              <a:t> </a:t>
            </a:r>
            <a:r>
              <a:rPr lang="en-US" sz="2000" i="1" dirty="0">
                <a:effectLst>
                  <a:outerShdw blurRad="38100" dist="38100" dir="2700000" algn="tl">
                    <a:srgbClr val="DDDDDD"/>
                  </a:outerShdw>
                </a:effectLst>
                <a:latin typeface="Corbel" charset="0"/>
              </a:rPr>
              <a:t>= b</a:t>
            </a:r>
            <a:r>
              <a:rPr lang="en-US" sz="2000" i="1" baseline="-25000" dirty="0">
                <a:effectLst>
                  <a:outerShdw blurRad="38100" dist="38100" dir="2700000" algn="tl">
                    <a:srgbClr val="DDDDDD"/>
                  </a:outerShdw>
                </a:effectLst>
                <a:latin typeface="Corbel" charset="0"/>
              </a:rPr>
              <a:t>2</a:t>
            </a:r>
            <a:r>
              <a:rPr lang="en-US" sz="2000" i="1" dirty="0">
                <a:effectLst>
                  <a:outerShdw blurRad="38100" dist="38100" dir="2700000" algn="tl">
                    <a:srgbClr val="DDDDDD"/>
                  </a:outerShdw>
                </a:effectLst>
                <a:latin typeface="Corbel" charset="0"/>
              </a:rPr>
              <a:t> = 0</a:t>
            </a:r>
          </a:p>
          <a:p>
            <a:pPr lvl="1"/>
            <a:endParaRPr lang="en-US" sz="2000" i="1" dirty="0">
              <a:effectLst>
                <a:outerShdw blurRad="38100" dist="38100" dir="2700000" algn="tl">
                  <a:srgbClr val="DDDDDD"/>
                </a:outerShdw>
              </a:effectLst>
              <a:latin typeface="Corbel" charset="0"/>
            </a:endParaRPr>
          </a:p>
          <a:p>
            <a:r>
              <a:rPr lang="en-US" sz="2000" dirty="0">
                <a:latin typeface="Corbel" charset="0"/>
              </a:rPr>
              <a:t>So, we can </a:t>
            </a:r>
            <a:r>
              <a:rPr lang="en-US" sz="2000" dirty="0" smtClean="0">
                <a:latin typeface="Corbel" charset="0"/>
              </a:rPr>
              <a:t>use the F</a:t>
            </a:r>
            <a:r>
              <a:rPr lang="en-US" sz="2000" dirty="0">
                <a:latin typeface="Corbel" charset="0"/>
              </a:rPr>
              <a:t>-ratio to measure how much the model improves our prediction of a given outcome, compared to </a:t>
            </a:r>
            <a:r>
              <a:rPr lang="en-US" sz="2000" dirty="0" smtClean="0">
                <a:latin typeface="Corbel" charset="0"/>
              </a:rPr>
              <a:t>how much is left unexplained. </a:t>
            </a:r>
            <a:endParaRPr lang="en-US" sz="2000" dirty="0">
              <a:latin typeface="Corbel" charset="0"/>
            </a:endParaRPr>
          </a:p>
          <a:p>
            <a:endParaRPr lang="en-US" sz="2000" dirty="0">
              <a:latin typeface="Corbel" charset="0"/>
            </a:endParaRPr>
          </a:p>
          <a:p>
            <a:r>
              <a:rPr lang="en-US" sz="2000" dirty="0" smtClean="0">
                <a:latin typeface="Corbel" charset="0"/>
              </a:rPr>
              <a:t>Formally, the F-ratio compares the model </a:t>
            </a:r>
            <a:r>
              <a:rPr lang="en-US" sz="2000" dirty="0">
                <a:latin typeface="Corbel" charset="0"/>
              </a:rPr>
              <a:t>mean square </a:t>
            </a:r>
            <a:r>
              <a:rPr lang="en-US" sz="2000" dirty="0" smtClean="0">
                <a:latin typeface="Corbel" charset="0"/>
              </a:rPr>
              <a:t>to the </a:t>
            </a:r>
            <a:r>
              <a:rPr lang="en-US" sz="2000" dirty="0">
                <a:latin typeface="Corbel" charset="0"/>
              </a:rPr>
              <a:t>residual mean square</a:t>
            </a:r>
            <a:r>
              <a:rPr lang="en-US" sz="2000" dirty="0" smtClean="0">
                <a:latin typeface="Corbel" charset="0"/>
              </a:rPr>
              <a:t>.</a:t>
            </a:r>
          </a:p>
          <a:p>
            <a:endParaRPr lang="en-US" sz="2000" dirty="0">
              <a:latin typeface="Corbel" charset="0"/>
            </a:endParaRP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C3F2A4BD-69EE-374E-888B-A465D19CA0D4}" type="slidenum">
              <a:rPr lang="en-US">
                <a:solidFill>
                  <a:srgbClr val="3F3F3F"/>
                </a:solidFill>
              </a:rPr>
              <a:pPr/>
              <a:t>9</a:t>
            </a:fld>
            <a:endParaRPr lang="en-US">
              <a:solidFill>
                <a:srgbClr val="3F3F3F"/>
              </a:solidFill>
            </a:endParaRPr>
          </a:p>
        </p:txBody>
      </p:sp>
      <p:graphicFrame>
        <p:nvGraphicFramePr>
          <p:cNvPr id="34821" name="Object 4"/>
          <p:cNvGraphicFramePr>
            <a:graphicFrameLocks noChangeAspect="1"/>
          </p:cNvGraphicFramePr>
          <p:nvPr>
            <p:extLst>
              <p:ext uri="{D42A27DB-BD31-4B8C-83A1-F6EECF244321}">
                <p14:modId xmlns:p14="http://schemas.microsoft.com/office/powerpoint/2010/main" val="4072559226"/>
              </p:ext>
            </p:extLst>
          </p:nvPr>
        </p:nvGraphicFramePr>
        <p:xfrm>
          <a:off x="6729413" y="1857375"/>
          <a:ext cx="1849437" cy="925513"/>
        </p:xfrm>
        <a:graphic>
          <a:graphicData uri="http://schemas.openxmlformats.org/presentationml/2006/ole">
            <mc:AlternateContent xmlns:mc="http://schemas.openxmlformats.org/markup-compatibility/2006">
              <mc:Choice xmlns:v="urn:schemas-microsoft-com:vml" Requires="v">
                <p:oleObj spid="_x0000_s1051" name="Equation" r:id="rId3" imgW="812800" imgH="406400" progId="Equation.DSMT4">
                  <p:embed/>
                </p:oleObj>
              </mc:Choice>
              <mc:Fallback>
                <p:oleObj name="Equation" r:id="rId3" imgW="812800" imgH="406400" progId="Equation.DSMT4">
                  <p:embed/>
                  <p:pic>
                    <p:nvPicPr>
                      <p:cNvPr id="0" name=""/>
                      <p:cNvPicPr>
                        <a:picLocks noChangeAspect="1" noChangeArrowheads="1"/>
                      </p:cNvPicPr>
                      <p:nvPr/>
                    </p:nvPicPr>
                    <p:blipFill>
                      <a:blip r:embed="rId4"/>
                      <a:srcRect/>
                      <a:stretch>
                        <a:fillRect/>
                      </a:stretch>
                    </p:blipFill>
                    <p:spPr bwMode="auto">
                      <a:xfrm>
                        <a:off x="6729413" y="1857375"/>
                        <a:ext cx="1849437" cy="9255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8078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2828</TotalTime>
  <Words>3086</Words>
  <Application>Microsoft Macintosh PowerPoint</Application>
  <PresentationFormat>On-screen Show (4:3)</PresentationFormat>
  <Paragraphs>336</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Module</vt:lpstr>
      <vt:lpstr>MathType 6.0 Equation</vt:lpstr>
      <vt:lpstr>Review: Improper Identification</vt:lpstr>
      <vt:lpstr> Intro to Multiple Regression</vt:lpstr>
      <vt:lpstr>We can Learn a Lot from Simple Regression…</vt:lpstr>
      <vt:lpstr>We can Learn a Lot from Simple Regression…</vt:lpstr>
      <vt:lpstr>But the World is a Complex Place</vt:lpstr>
      <vt:lpstr>Why Add More Independent Variables?</vt:lpstr>
      <vt:lpstr>Why Add More Independent Variables (continued)?</vt:lpstr>
      <vt:lpstr>Hypothesis Testing and Multiple Regression</vt:lpstr>
      <vt:lpstr>ANOVA and F-test in Regression</vt:lpstr>
      <vt:lpstr>Testing coefficients</vt:lpstr>
      <vt:lpstr>Influential Cases</vt:lpstr>
      <vt:lpstr>Leverage</vt:lpstr>
      <vt:lpstr>Influence</vt:lpstr>
      <vt:lpstr>Residuals versus Influence</vt:lpstr>
      <vt:lpstr>Measuring Residuals</vt:lpstr>
      <vt:lpstr>The Rough Approach: Standardized Residuals</vt:lpstr>
      <vt:lpstr>How big of a standardized residual?</vt:lpstr>
      <vt:lpstr>The Precise Approach:  Studentized Residuals</vt:lpstr>
      <vt:lpstr>Different Approaches to Building Multiple Regression Models</vt:lpstr>
      <vt:lpstr>Theory-Driven Methods</vt:lpstr>
      <vt:lpstr>Hierarchical Models</vt:lpstr>
      <vt:lpstr>Conducting Hierarchical Regression</vt:lpstr>
      <vt:lpstr>Example:</vt:lpstr>
      <vt:lpstr>Hierarchical Regression (continued)</vt:lpstr>
      <vt:lpstr>Hierarchical Regression: Example</vt:lpstr>
      <vt:lpstr>Forced Entry Regression</vt:lpstr>
      <vt:lpstr>Example:</vt:lpstr>
      <vt:lpstr>Forced Regression</vt:lpstr>
      <vt:lpstr>Statistical Methods for Multiple Regression</vt:lpstr>
      <vt:lpstr>Forward Method</vt:lpstr>
      <vt:lpstr>Backward Method</vt:lpstr>
      <vt:lpstr>Composite Stepwise Method</vt:lpstr>
      <vt:lpstr>Measures of Fit: Multiple R2</vt:lpstr>
      <vt:lpstr>The Problem with R2</vt:lpstr>
      <vt:lpstr>AIC: Akaike information criterion (Parsimony-adjusted measure of fit)</vt:lpstr>
      <vt:lpstr>Comparing Models</vt:lpstr>
      <vt:lpstr>Comparing Models</vt:lpstr>
      <vt:lpstr>Comparing Models</vt:lpstr>
      <vt:lpstr>Multicollinearity</vt:lpstr>
      <vt:lpstr>Causes of Multicollinearity?</vt:lpstr>
      <vt:lpstr>Consequences of Multicollinearity</vt:lpstr>
      <vt:lpstr>Issue with Multiple Independent Variables: Multicollinearity</vt:lpstr>
      <vt:lpstr>Finding and Solving Multicollinearity Problems</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and Analysis of Variance (ANOVA)</dc:title>
  <dc:creator>Coye Cheshire</dc:creator>
  <cp:lastModifiedBy>Paul Laskowski</cp:lastModifiedBy>
  <cp:revision>174</cp:revision>
  <dcterms:created xsi:type="dcterms:W3CDTF">2006-04-02T18:48:03Z</dcterms:created>
  <dcterms:modified xsi:type="dcterms:W3CDTF">2013-11-26T19:24:14Z</dcterms:modified>
</cp:coreProperties>
</file>