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embeddings/oleObject5.bin" ContentType="application/vnd.openxmlformats-officedocument.oleObject"/>
  <Override PartName="/ppt/embeddings/oleObject6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17" r:id="rId1"/>
  </p:sldMasterIdLst>
  <p:notesMasterIdLst>
    <p:notesMasterId r:id="rId39"/>
  </p:notesMasterIdLst>
  <p:sldIdLst>
    <p:sldId id="256" r:id="rId2"/>
    <p:sldId id="315" r:id="rId3"/>
    <p:sldId id="339" r:id="rId4"/>
    <p:sldId id="341" r:id="rId5"/>
    <p:sldId id="316" r:id="rId6"/>
    <p:sldId id="317" r:id="rId7"/>
    <p:sldId id="284" r:id="rId8"/>
    <p:sldId id="318" r:id="rId9"/>
    <p:sldId id="279" r:id="rId10"/>
    <p:sldId id="319" r:id="rId11"/>
    <p:sldId id="320" r:id="rId12"/>
    <p:sldId id="321" r:id="rId13"/>
    <p:sldId id="347" r:id="rId14"/>
    <p:sldId id="292" r:id="rId15"/>
    <p:sldId id="283" r:id="rId16"/>
    <p:sldId id="331" r:id="rId17"/>
    <p:sldId id="325" r:id="rId18"/>
    <p:sldId id="326" r:id="rId19"/>
    <p:sldId id="328" r:id="rId20"/>
    <p:sldId id="305" r:id="rId21"/>
    <p:sldId id="329" r:id="rId22"/>
    <p:sldId id="335" r:id="rId23"/>
    <p:sldId id="312" r:id="rId24"/>
    <p:sldId id="343" r:id="rId25"/>
    <p:sldId id="344" r:id="rId26"/>
    <p:sldId id="309" r:id="rId27"/>
    <p:sldId id="310" r:id="rId28"/>
    <p:sldId id="338" r:id="rId29"/>
    <p:sldId id="336" r:id="rId30"/>
    <p:sldId id="311" r:id="rId31"/>
    <p:sldId id="337" r:id="rId32"/>
    <p:sldId id="345" r:id="rId33"/>
    <p:sldId id="333" r:id="rId34"/>
    <p:sldId id="334" r:id="rId35"/>
    <p:sldId id="346" r:id="rId36"/>
    <p:sldId id="342" r:id="rId37"/>
    <p:sldId id="313" r:id="rId3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72" autoAdjust="0"/>
    <p:restoredTop sz="90042" autoAdjust="0"/>
  </p:normalViewPr>
  <p:slideViewPr>
    <p:cSldViewPr>
      <p:cViewPr varScale="1">
        <p:scale>
          <a:sx n="86" d="100"/>
          <a:sy n="86" d="100"/>
        </p:scale>
        <p:origin x="-84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notesMaster" Target="notesMasters/notesMaster1.xml"/><Relationship Id="rId40" Type="http://schemas.openxmlformats.org/officeDocument/2006/relationships/printerSettings" Target="printerSettings/printerSettings1.bin"/><Relationship Id="rId41" Type="http://schemas.openxmlformats.org/officeDocument/2006/relationships/presProps" Target="presProps.xml"/><Relationship Id="rId42" Type="http://schemas.openxmlformats.org/officeDocument/2006/relationships/viewProps" Target="viewProps.xml"/><Relationship Id="rId43" Type="http://schemas.openxmlformats.org/officeDocument/2006/relationships/theme" Target="theme/theme1.xml"/><Relationship Id="rId4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163C04C-3FC2-49F9-BF1A-550E28054589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7C25600-5C46-43F2-9245-68803EAD682D}">
      <dgm:prSet/>
      <dgm:spPr/>
      <dgm:t>
        <a:bodyPr/>
        <a:lstStyle/>
        <a:p>
          <a:pPr rtl="0"/>
          <a:r>
            <a:rPr lang="en-US" i="1" baseline="0" dirty="0" err="1" smtClean="0"/>
            <a:t>y</a:t>
          </a:r>
          <a:r>
            <a:rPr lang="en-US" i="1" baseline="-25000" dirty="0" err="1" smtClean="0"/>
            <a:t>i</a:t>
          </a:r>
          <a:r>
            <a:rPr lang="en-US" i="1" dirty="0" smtClean="0"/>
            <a:t> = b</a:t>
          </a:r>
          <a:r>
            <a:rPr lang="en-US" i="1" baseline="-25000" dirty="0" smtClean="0"/>
            <a:t>0 </a:t>
          </a:r>
          <a:r>
            <a:rPr lang="en-US" i="1" dirty="0" smtClean="0"/>
            <a:t>+ b</a:t>
          </a:r>
          <a:r>
            <a:rPr lang="en-US" i="1" baseline="-25000" dirty="0" smtClean="0"/>
            <a:t>1</a:t>
          </a:r>
          <a:r>
            <a:rPr lang="en-US" i="1" dirty="0" smtClean="0"/>
            <a:t>x</a:t>
          </a:r>
          <a:r>
            <a:rPr lang="en-US" i="1" baseline="-25000" dirty="0" smtClean="0"/>
            <a:t>i</a:t>
          </a:r>
          <a:r>
            <a:rPr lang="en-US" i="1" dirty="0" smtClean="0"/>
            <a:t> + </a:t>
          </a:r>
          <a:r>
            <a:rPr lang="en-US" i="1" dirty="0" err="1" smtClean="0"/>
            <a:t>e</a:t>
          </a:r>
          <a:r>
            <a:rPr lang="en-US" i="1" baseline="-25000" dirty="0" err="1" smtClean="0"/>
            <a:t>i</a:t>
          </a:r>
          <a:r>
            <a:rPr lang="en-US" i="1" dirty="0" smtClean="0"/>
            <a:t>.</a:t>
          </a:r>
          <a:endParaRPr lang="en-US" i="1" dirty="0"/>
        </a:p>
      </dgm:t>
    </dgm:pt>
    <dgm:pt modelId="{DBAB2BCA-C082-42A8-9336-1CB92E8149C1}" type="parTrans" cxnId="{BACF7459-377D-4E7B-93F2-8F9ABBFD05CE}">
      <dgm:prSet/>
      <dgm:spPr/>
      <dgm:t>
        <a:bodyPr/>
        <a:lstStyle/>
        <a:p>
          <a:endParaRPr lang="en-US"/>
        </a:p>
      </dgm:t>
    </dgm:pt>
    <dgm:pt modelId="{8CC419A0-E4D3-425A-AB94-848D572B3266}" type="sibTrans" cxnId="{BACF7459-377D-4E7B-93F2-8F9ABBFD05CE}">
      <dgm:prSet/>
      <dgm:spPr/>
      <dgm:t>
        <a:bodyPr/>
        <a:lstStyle/>
        <a:p>
          <a:endParaRPr lang="en-US"/>
        </a:p>
      </dgm:t>
    </dgm:pt>
    <dgm:pt modelId="{D6E13BEA-8B4C-4882-8A16-E9379A860913}">
      <dgm:prSet/>
      <dgm:spPr/>
      <dgm:t>
        <a:bodyPr/>
        <a:lstStyle/>
        <a:p>
          <a:pPr rtl="0"/>
          <a:r>
            <a:rPr lang="en-US" b="1" dirty="0" smtClean="0"/>
            <a:t>X is our independent variable.  x</a:t>
          </a:r>
          <a:r>
            <a:rPr lang="en-US" b="1" baseline="-25000" dirty="0" smtClean="0"/>
            <a:t>i</a:t>
          </a:r>
          <a:r>
            <a:rPr lang="en-US" b="1" baseline="0" dirty="0" smtClean="0"/>
            <a:t> is the </a:t>
          </a:r>
          <a:r>
            <a:rPr lang="en-US" b="1" i="1" baseline="0" dirty="0" err="1" smtClean="0"/>
            <a:t>i</a:t>
          </a:r>
          <a:r>
            <a:rPr lang="en-US" b="1" i="0" baseline="0" dirty="0" err="1" smtClean="0"/>
            <a:t>th</a:t>
          </a:r>
          <a:r>
            <a:rPr lang="en-US" b="1" i="0" baseline="0" dirty="0" smtClean="0"/>
            <a:t> observation of this variable.</a:t>
          </a:r>
          <a:endParaRPr lang="en-US" dirty="0"/>
        </a:p>
      </dgm:t>
    </dgm:pt>
    <dgm:pt modelId="{8E86237A-E50F-47B9-A3B7-82A997BC588B}" type="parTrans" cxnId="{680EA8EE-4934-41C7-81F9-BCC9CDA680ED}">
      <dgm:prSet/>
      <dgm:spPr/>
      <dgm:t>
        <a:bodyPr/>
        <a:lstStyle/>
        <a:p>
          <a:endParaRPr lang="en-US"/>
        </a:p>
      </dgm:t>
    </dgm:pt>
    <dgm:pt modelId="{85E72271-4A63-44E3-9AC5-3A8E5103A132}" type="sibTrans" cxnId="{680EA8EE-4934-41C7-81F9-BCC9CDA680ED}">
      <dgm:prSet/>
      <dgm:spPr/>
      <dgm:t>
        <a:bodyPr/>
        <a:lstStyle/>
        <a:p>
          <a:endParaRPr lang="en-US"/>
        </a:p>
      </dgm:t>
    </dgm:pt>
    <dgm:pt modelId="{95BC517A-308B-4601-80C1-A024C498E882}">
      <dgm:prSet/>
      <dgm:spPr/>
      <dgm:t>
        <a:bodyPr/>
        <a:lstStyle/>
        <a:p>
          <a:pPr rtl="0"/>
          <a:endParaRPr lang="en-US" b="1" dirty="0"/>
        </a:p>
      </dgm:t>
    </dgm:pt>
    <dgm:pt modelId="{294EADB3-91E7-4CE1-B2E7-9F31DD412F76}" type="parTrans" cxnId="{D8E86E28-F79D-40A3-99AA-6B3D150CB34F}">
      <dgm:prSet/>
      <dgm:spPr/>
      <dgm:t>
        <a:bodyPr/>
        <a:lstStyle/>
        <a:p>
          <a:endParaRPr lang="en-US"/>
        </a:p>
      </dgm:t>
    </dgm:pt>
    <dgm:pt modelId="{FDDD9465-2D11-4CB5-B569-FFE2F1A79CE9}" type="sibTrans" cxnId="{D8E86E28-F79D-40A3-99AA-6B3D150CB34F}">
      <dgm:prSet/>
      <dgm:spPr/>
      <dgm:t>
        <a:bodyPr/>
        <a:lstStyle/>
        <a:p>
          <a:endParaRPr lang="en-US"/>
        </a:p>
      </dgm:t>
    </dgm:pt>
    <dgm:pt modelId="{415FAA99-1828-4F19-88E5-B2BE6601BAC2}">
      <dgm:prSet/>
      <dgm:spPr/>
      <dgm:t>
        <a:bodyPr/>
        <a:lstStyle/>
        <a:p>
          <a:pPr rtl="0"/>
          <a:r>
            <a:rPr lang="en-US" b="1" dirty="0" smtClean="0"/>
            <a:t>Y is our dependent variable.  </a:t>
          </a:r>
          <a:r>
            <a:rPr lang="en-US" b="1" dirty="0" err="1" smtClean="0"/>
            <a:t>y</a:t>
          </a:r>
          <a:r>
            <a:rPr lang="en-US" b="1" baseline="-25000" dirty="0" err="1" smtClean="0"/>
            <a:t>i</a:t>
          </a:r>
          <a:r>
            <a:rPr lang="en-US" b="1" baseline="0" dirty="0" smtClean="0"/>
            <a:t> is the </a:t>
          </a:r>
          <a:r>
            <a:rPr lang="en-US" b="1" i="1" baseline="0" dirty="0" err="1" smtClean="0"/>
            <a:t>i</a:t>
          </a:r>
          <a:r>
            <a:rPr lang="en-US" b="1" baseline="0" dirty="0" err="1" smtClean="0"/>
            <a:t>th</a:t>
          </a:r>
          <a:r>
            <a:rPr lang="en-US" b="1" baseline="0" dirty="0" smtClean="0"/>
            <a:t> observation of this variable.</a:t>
          </a:r>
          <a:endParaRPr lang="en-US" dirty="0"/>
        </a:p>
      </dgm:t>
    </dgm:pt>
    <dgm:pt modelId="{FEDA934E-1C6F-4304-BDB6-3BE84CBCDD6C}" type="parTrans" cxnId="{DB336E4E-D2AA-4541-8B22-DED226826642}">
      <dgm:prSet/>
      <dgm:spPr/>
      <dgm:t>
        <a:bodyPr/>
        <a:lstStyle/>
        <a:p>
          <a:endParaRPr lang="en-US"/>
        </a:p>
      </dgm:t>
    </dgm:pt>
    <dgm:pt modelId="{CA58A1C6-33FE-4E37-8D37-7F0E87A6AC3A}" type="sibTrans" cxnId="{DB336E4E-D2AA-4541-8B22-DED226826642}">
      <dgm:prSet/>
      <dgm:spPr/>
      <dgm:t>
        <a:bodyPr/>
        <a:lstStyle/>
        <a:p>
          <a:endParaRPr lang="en-US"/>
        </a:p>
      </dgm:t>
    </dgm:pt>
    <dgm:pt modelId="{5787E8E1-EA80-4753-93E8-F2963BE5888D}">
      <dgm:prSet/>
      <dgm:spPr/>
      <dgm:t>
        <a:bodyPr/>
        <a:lstStyle/>
        <a:p>
          <a:pPr rtl="0"/>
          <a:endParaRPr lang="en-US" b="1" dirty="0"/>
        </a:p>
      </dgm:t>
    </dgm:pt>
    <dgm:pt modelId="{C4D19EDB-52E0-4ADD-8BC2-B1815B5146D2}" type="parTrans" cxnId="{EBF15240-7217-492E-8A42-2068EE2C0626}">
      <dgm:prSet/>
      <dgm:spPr/>
      <dgm:t>
        <a:bodyPr/>
        <a:lstStyle/>
        <a:p>
          <a:endParaRPr lang="en-US"/>
        </a:p>
      </dgm:t>
    </dgm:pt>
    <dgm:pt modelId="{05A8097D-B5A9-4D2C-96F3-4B262EABD980}" type="sibTrans" cxnId="{EBF15240-7217-492E-8A42-2068EE2C0626}">
      <dgm:prSet/>
      <dgm:spPr/>
      <dgm:t>
        <a:bodyPr/>
        <a:lstStyle/>
        <a:p>
          <a:endParaRPr lang="en-US"/>
        </a:p>
      </dgm:t>
    </dgm:pt>
    <dgm:pt modelId="{ED25D9E2-7016-4E07-9578-9A05B940BF88}">
      <dgm:prSet/>
      <dgm:spPr/>
      <dgm:t>
        <a:bodyPr/>
        <a:lstStyle/>
        <a:p>
          <a:pPr rtl="0"/>
          <a:r>
            <a:rPr lang="en-US" b="1" dirty="0" smtClean="0"/>
            <a:t>b</a:t>
          </a:r>
          <a:r>
            <a:rPr lang="en-US" b="1" baseline="-25000" dirty="0" smtClean="0"/>
            <a:t>0</a:t>
          </a:r>
          <a:r>
            <a:rPr lang="en-US" b="1" dirty="0" smtClean="0"/>
            <a:t> is a constant (y-intercept)</a:t>
          </a:r>
          <a:endParaRPr lang="en-US" dirty="0"/>
        </a:p>
      </dgm:t>
    </dgm:pt>
    <dgm:pt modelId="{71EDB821-3D7D-4C38-AFAC-843726EE12E9}" type="parTrans" cxnId="{325E151A-9452-4FF4-9B74-ED72E177FAEF}">
      <dgm:prSet/>
      <dgm:spPr/>
      <dgm:t>
        <a:bodyPr/>
        <a:lstStyle/>
        <a:p>
          <a:endParaRPr lang="en-US"/>
        </a:p>
      </dgm:t>
    </dgm:pt>
    <dgm:pt modelId="{0B5ABC0C-DD97-4418-8679-414937FB9C63}" type="sibTrans" cxnId="{325E151A-9452-4FF4-9B74-ED72E177FAEF}">
      <dgm:prSet/>
      <dgm:spPr/>
      <dgm:t>
        <a:bodyPr/>
        <a:lstStyle/>
        <a:p>
          <a:endParaRPr lang="en-US"/>
        </a:p>
      </dgm:t>
    </dgm:pt>
    <dgm:pt modelId="{0E9896B6-73DF-49B8-BD1C-241C5C24C331}">
      <dgm:prSet/>
      <dgm:spPr/>
      <dgm:t>
        <a:bodyPr/>
        <a:lstStyle/>
        <a:p>
          <a:pPr rtl="0"/>
          <a:endParaRPr lang="en-US" b="1" dirty="0"/>
        </a:p>
      </dgm:t>
    </dgm:pt>
    <dgm:pt modelId="{3B6ED2A8-086E-462E-87CC-121CAA083BB2}" type="parTrans" cxnId="{D88243A1-5D21-4E9F-8B7C-699FF32FB6E9}">
      <dgm:prSet/>
      <dgm:spPr/>
      <dgm:t>
        <a:bodyPr/>
        <a:lstStyle/>
        <a:p>
          <a:endParaRPr lang="en-US"/>
        </a:p>
      </dgm:t>
    </dgm:pt>
    <dgm:pt modelId="{C89AFAF6-2A68-4CD8-BDFD-D696D0B969D8}" type="sibTrans" cxnId="{D88243A1-5D21-4E9F-8B7C-699FF32FB6E9}">
      <dgm:prSet/>
      <dgm:spPr/>
      <dgm:t>
        <a:bodyPr/>
        <a:lstStyle/>
        <a:p>
          <a:endParaRPr lang="en-US"/>
        </a:p>
      </dgm:t>
    </dgm:pt>
    <dgm:pt modelId="{06257400-4BDE-4663-AB4F-0ED897598F43}">
      <dgm:prSet/>
      <dgm:spPr/>
      <dgm:t>
        <a:bodyPr/>
        <a:lstStyle/>
        <a:p>
          <a:pPr rtl="0"/>
          <a:r>
            <a:rPr lang="en-US" b="1" dirty="0" smtClean="0"/>
            <a:t>b</a:t>
          </a:r>
          <a:r>
            <a:rPr lang="en-US" b="1" baseline="-25000" dirty="0" smtClean="0"/>
            <a:t>1</a:t>
          </a:r>
          <a:r>
            <a:rPr lang="en-US" b="1" dirty="0" smtClean="0"/>
            <a:t> is the slope (change in Y given a one-unit change in X). </a:t>
          </a:r>
          <a:endParaRPr lang="en-US" dirty="0"/>
        </a:p>
      </dgm:t>
    </dgm:pt>
    <dgm:pt modelId="{CDCB7CBA-3636-4DAB-AFF0-71DCB2D24DC2}" type="parTrans" cxnId="{A281A042-7BCB-47D8-BB94-31A00551306F}">
      <dgm:prSet/>
      <dgm:spPr/>
      <dgm:t>
        <a:bodyPr/>
        <a:lstStyle/>
        <a:p>
          <a:endParaRPr lang="en-US"/>
        </a:p>
      </dgm:t>
    </dgm:pt>
    <dgm:pt modelId="{B0CA75D1-019F-4442-AA1D-CD5A0F7C74AB}" type="sibTrans" cxnId="{A281A042-7BCB-47D8-BB94-31A00551306F}">
      <dgm:prSet/>
      <dgm:spPr/>
      <dgm:t>
        <a:bodyPr/>
        <a:lstStyle/>
        <a:p>
          <a:endParaRPr lang="en-US"/>
        </a:p>
      </dgm:t>
    </dgm:pt>
    <dgm:pt modelId="{46CC4078-D298-4CD5-AA43-B746EC48B99D}">
      <dgm:prSet/>
      <dgm:spPr/>
      <dgm:t>
        <a:bodyPr/>
        <a:lstStyle/>
        <a:p>
          <a:pPr rtl="0"/>
          <a:r>
            <a:rPr lang="en-US" b="1" dirty="0" smtClean="0"/>
            <a:t>e is the error term (residuals)</a:t>
          </a:r>
          <a:endParaRPr lang="en-US" dirty="0"/>
        </a:p>
      </dgm:t>
    </dgm:pt>
    <dgm:pt modelId="{A5A90196-E6B3-4D24-9954-55EE52B6D207}" type="parTrans" cxnId="{F7200200-15BF-4B88-BEDD-56B966636B91}">
      <dgm:prSet/>
      <dgm:spPr/>
      <dgm:t>
        <a:bodyPr/>
        <a:lstStyle/>
        <a:p>
          <a:endParaRPr lang="en-US"/>
        </a:p>
      </dgm:t>
    </dgm:pt>
    <dgm:pt modelId="{D1CABD4C-5571-4451-B72E-FD44BA2419B6}" type="sibTrans" cxnId="{F7200200-15BF-4B88-BEDD-56B966636B91}">
      <dgm:prSet/>
      <dgm:spPr/>
      <dgm:t>
        <a:bodyPr/>
        <a:lstStyle/>
        <a:p>
          <a:endParaRPr lang="en-US"/>
        </a:p>
      </dgm:t>
    </dgm:pt>
    <dgm:pt modelId="{CE9F3839-E47A-401C-BA68-2115F02D6E93}">
      <dgm:prSet/>
      <dgm:spPr/>
      <dgm:t>
        <a:bodyPr/>
        <a:lstStyle/>
        <a:p>
          <a:pPr rtl="0"/>
          <a:endParaRPr lang="en-US" dirty="0"/>
        </a:p>
      </dgm:t>
    </dgm:pt>
    <dgm:pt modelId="{13B86015-463A-4526-98F0-914B007A3C16}" type="parTrans" cxnId="{21128B02-5369-44CE-9C8A-9312BC7172E5}">
      <dgm:prSet/>
      <dgm:spPr/>
      <dgm:t>
        <a:bodyPr/>
        <a:lstStyle/>
        <a:p>
          <a:endParaRPr lang="en-US"/>
        </a:p>
      </dgm:t>
    </dgm:pt>
    <dgm:pt modelId="{E29E7283-3872-4032-A887-D275F1F0A678}" type="sibTrans" cxnId="{21128B02-5369-44CE-9C8A-9312BC7172E5}">
      <dgm:prSet/>
      <dgm:spPr/>
      <dgm:t>
        <a:bodyPr/>
        <a:lstStyle/>
        <a:p>
          <a:endParaRPr lang="en-US"/>
        </a:p>
      </dgm:t>
    </dgm:pt>
    <dgm:pt modelId="{75C9FE5F-0805-4EE3-B6EA-730511A8627A}">
      <dgm:prSet/>
      <dgm:spPr/>
      <dgm:t>
        <a:bodyPr/>
        <a:lstStyle/>
        <a:p>
          <a:pPr rtl="0"/>
          <a:endParaRPr lang="en-US" dirty="0"/>
        </a:p>
      </dgm:t>
    </dgm:pt>
    <dgm:pt modelId="{3AA1A70E-6667-42CE-A0FB-7B96022217EF}" type="parTrans" cxnId="{C07EB35B-67D2-4CEC-B323-973BD31EDAAF}">
      <dgm:prSet/>
      <dgm:spPr/>
      <dgm:t>
        <a:bodyPr/>
        <a:lstStyle/>
        <a:p>
          <a:endParaRPr lang="en-US"/>
        </a:p>
      </dgm:t>
    </dgm:pt>
    <dgm:pt modelId="{9790736A-EE3D-49DC-9B1D-D8332B059EC9}" type="sibTrans" cxnId="{C07EB35B-67D2-4CEC-B323-973BD31EDAAF}">
      <dgm:prSet/>
      <dgm:spPr/>
      <dgm:t>
        <a:bodyPr/>
        <a:lstStyle/>
        <a:p>
          <a:endParaRPr lang="en-US"/>
        </a:p>
      </dgm:t>
    </dgm:pt>
    <dgm:pt modelId="{D6EA1D4B-C68C-40B2-8DA7-9EEFB6137C90}">
      <dgm:prSet/>
      <dgm:spPr/>
      <dgm:t>
        <a:bodyPr/>
        <a:lstStyle/>
        <a:p>
          <a:pPr rtl="0"/>
          <a:r>
            <a:rPr lang="en-US" b="1" dirty="0" smtClean="0"/>
            <a:t>b</a:t>
          </a:r>
          <a:r>
            <a:rPr lang="en-US" b="1" baseline="-25000" dirty="0" smtClean="0"/>
            <a:t>0</a:t>
          </a:r>
          <a:r>
            <a:rPr lang="en-US" b="1" dirty="0" smtClean="0"/>
            <a:t> and b</a:t>
          </a:r>
          <a:r>
            <a:rPr lang="en-US" b="1" baseline="-25000" dirty="0" smtClean="0"/>
            <a:t>1</a:t>
          </a:r>
          <a:r>
            <a:rPr lang="en-US" b="1" dirty="0" smtClean="0"/>
            <a:t> are the regression coefficients</a:t>
          </a:r>
          <a:endParaRPr lang="en-US" dirty="0"/>
        </a:p>
      </dgm:t>
    </dgm:pt>
    <dgm:pt modelId="{832DE87D-16E4-408A-8D98-B7F76E61B889}" type="parTrans" cxnId="{D3DFBEF1-5C7E-483C-A716-FDC7934850EF}">
      <dgm:prSet/>
      <dgm:spPr/>
      <dgm:t>
        <a:bodyPr/>
        <a:lstStyle/>
        <a:p>
          <a:endParaRPr lang="en-US"/>
        </a:p>
      </dgm:t>
    </dgm:pt>
    <dgm:pt modelId="{FE5662FA-D092-42E6-BDED-6661213A31C6}" type="sibTrans" cxnId="{D3DFBEF1-5C7E-483C-A716-FDC7934850EF}">
      <dgm:prSet/>
      <dgm:spPr/>
      <dgm:t>
        <a:bodyPr/>
        <a:lstStyle/>
        <a:p>
          <a:endParaRPr lang="en-US"/>
        </a:p>
      </dgm:t>
    </dgm:pt>
    <dgm:pt modelId="{9B24FF98-6BB0-4B7B-BE09-7CB60EE2E0A5}">
      <dgm:prSet/>
      <dgm:spPr/>
      <dgm:t>
        <a:bodyPr/>
        <a:lstStyle/>
        <a:p>
          <a:pPr rtl="0"/>
          <a:endParaRPr lang="en-US" dirty="0"/>
        </a:p>
      </dgm:t>
    </dgm:pt>
    <dgm:pt modelId="{C64C9915-DCE4-450A-86F6-76492C958D80}" type="parTrans" cxnId="{FFBF1A2E-2F65-431E-A195-76AE48265F21}">
      <dgm:prSet/>
      <dgm:spPr/>
      <dgm:t>
        <a:bodyPr/>
        <a:lstStyle/>
        <a:p>
          <a:endParaRPr lang="en-US"/>
        </a:p>
      </dgm:t>
    </dgm:pt>
    <dgm:pt modelId="{CE6FE1FD-1DA8-40FE-80E5-997E6DB0DB61}" type="sibTrans" cxnId="{FFBF1A2E-2F65-431E-A195-76AE48265F21}">
      <dgm:prSet/>
      <dgm:spPr/>
      <dgm:t>
        <a:bodyPr/>
        <a:lstStyle/>
        <a:p>
          <a:endParaRPr lang="en-US"/>
        </a:p>
      </dgm:t>
    </dgm:pt>
    <dgm:pt modelId="{9EB2421A-822D-4BEA-85EC-1DE51DCE5FDF}" type="pres">
      <dgm:prSet presAssocID="{6163C04C-3FC2-49F9-BF1A-550E2805458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5290513-1DFD-407E-97A1-530B0164B22D}" type="pres">
      <dgm:prSet presAssocID="{A7C25600-5C46-43F2-9245-68803EAD682D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6443B4A-8CD6-453C-8147-4E138CD00C17}" type="pres">
      <dgm:prSet presAssocID="{A7C25600-5C46-43F2-9245-68803EAD682D}" presName="childText" presStyleLbl="revTx" presStyleIdx="0" presStyleCnt="1" custScaleY="11392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1128B02-5369-44CE-9C8A-9312BC7172E5}" srcId="{A7C25600-5C46-43F2-9245-68803EAD682D}" destId="{CE9F3839-E47A-401C-BA68-2115F02D6E93}" srcOrd="0" destOrd="0" parTransId="{13B86015-463A-4526-98F0-914B007A3C16}" sibTransId="{E29E7283-3872-4032-A887-D275F1F0A678}"/>
    <dgm:cxn modelId="{4BE18FA2-675D-46C3-958C-6A9DDC7DF508}" type="presOf" srcId="{5787E8E1-EA80-4753-93E8-F2963BE5888D}" destId="{66443B4A-8CD6-453C-8147-4E138CD00C17}" srcOrd="0" destOrd="6" presId="urn:microsoft.com/office/officeart/2005/8/layout/vList2"/>
    <dgm:cxn modelId="{59507AFA-E6B4-434C-9502-E347E58907A4}" type="presOf" srcId="{95BC517A-308B-4601-80C1-A024C498E882}" destId="{66443B4A-8CD6-453C-8147-4E138CD00C17}" srcOrd="0" destOrd="2" presId="urn:microsoft.com/office/officeart/2005/8/layout/vList2"/>
    <dgm:cxn modelId="{F7200200-15BF-4B88-BEDD-56B966636B91}" srcId="{A7C25600-5C46-43F2-9245-68803EAD682D}" destId="{46CC4078-D298-4CD5-AA43-B746EC48B99D}" srcOrd="9" destOrd="0" parTransId="{A5A90196-E6B3-4D24-9954-55EE52B6D207}" sibTransId="{D1CABD4C-5571-4451-B72E-FD44BA2419B6}"/>
    <dgm:cxn modelId="{EBF15240-7217-492E-8A42-2068EE2C0626}" srcId="{A7C25600-5C46-43F2-9245-68803EAD682D}" destId="{5787E8E1-EA80-4753-93E8-F2963BE5888D}" srcOrd="6" destOrd="0" parTransId="{C4D19EDB-52E0-4ADD-8BC2-B1815B5146D2}" sibTransId="{05A8097D-B5A9-4D2C-96F3-4B262EABD980}"/>
    <dgm:cxn modelId="{D88243A1-5D21-4E9F-8B7C-699FF32FB6E9}" srcId="{A7C25600-5C46-43F2-9245-68803EAD682D}" destId="{0E9896B6-73DF-49B8-BD1C-241C5C24C331}" srcOrd="7" destOrd="0" parTransId="{3B6ED2A8-086E-462E-87CC-121CAA083BB2}" sibTransId="{C89AFAF6-2A68-4CD8-BDFD-D696D0B969D8}"/>
    <dgm:cxn modelId="{B8B65ED8-975D-44EF-829A-310FF2DC5ADF}" type="presOf" srcId="{A7C25600-5C46-43F2-9245-68803EAD682D}" destId="{45290513-1DFD-407E-97A1-530B0164B22D}" srcOrd="0" destOrd="0" presId="urn:microsoft.com/office/officeart/2005/8/layout/vList2"/>
    <dgm:cxn modelId="{0CF1AE8F-D14B-4C57-8AE4-23A06AEA40D9}" type="presOf" srcId="{D6EA1D4B-C68C-40B2-8DA7-9EEFB6137C90}" destId="{66443B4A-8CD6-453C-8147-4E138CD00C17}" srcOrd="0" destOrd="5" presId="urn:microsoft.com/office/officeart/2005/8/layout/vList2"/>
    <dgm:cxn modelId="{DB336E4E-D2AA-4541-8B22-DED226826642}" srcId="{A7C25600-5C46-43F2-9245-68803EAD682D}" destId="{415FAA99-1828-4F19-88E5-B2BE6601BAC2}" srcOrd="3" destOrd="0" parTransId="{FEDA934E-1C6F-4304-BDB6-3BE84CBCDD6C}" sibTransId="{CA58A1C6-33FE-4E37-8D37-7F0E87A6AC3A}"/>
    <dgm:cxn modelId="{25492B72-9331-449F-BCA6-DFCE4975080C}" type="presOf" srcId="{0E9896B6-73DF-49B8-BD1C-241C5C24C331}" destId="{66443B4A-8CD6-453C-8147-4E138CD00C17}" srcOrd="0" destOrd="8" presId="urn:microsoft.com/office/officeart/2005/8/layout/vList2"/>
    <dgm:cxn modelId="{DDA6F0E7-4061-40E1-A08A-A1664034972E}" type="presOf" srcId="{6163C04C-3FC2-49F9-BF1A-550E28054589}" destId="{9EB2421A-822D-4BEA-85EC-1DE51DCE5FDF}" srcOrd="0" destOrd="0" presId="urn:microsoft.com/office/officeart/2005/8/layout/vList2"/>
    <dgm:cxn modelId="{D8E86E28-F79D-40A3-99AA-6B3D150CB34F}" srcId="{A7C25600-5C46-43F2-9245-68803EAD682D}" destId="{95BC517A-308B-4601-80C1-A024C498E882}" srcOrd="2" destOrd="0" parTransId="{294EADB3-91E7-4CE1-B2E7-9F31DD412F76}" sibTransId="{FDDD9465-2D11-4CB5-B569-FFE2F1A79CE9}"/>
    <dgm:cxn modelId="{F8B7D757-59A0-4625-BFEB-6372A550BEA5}" type="presOf" srcId="{ED25D9E2-7016-4E07-9578-9A05B940BF88}" destId="{66443B4A-8CD6-453C-8147-4E138CD00C17}" srcOrd="0" destOrd="7" presId="urn:microsoft.com/office/officeart/2005/8/layout/vList2"/>
    <dgm:cxn modelId="{D97A3DB1-5C3B-486C-BB80-C0D3C3C1AC45}" type="presOf" srcId="{75C9FE5F-0805-4EE3-B6EA-730511A8627A}" destId="{66443B4A-8CD6-453C-8147-4E138CD00C17}" srcOrd="0" destOrd="10" presId="urn:microsoft.com/office/officeart/2005/8/layout/vList2"/>
    <dgm:cxn modelId="{6BFEA50D-7D96-447D-88EA-E638C337D4D0}" type="presOf" srcId="{46CC4078-D298-4CD5-AA43-B746EC48B99D}" destId="{66443B4A-8CD6-453C-8147-4E138CD00C17}" srcOrd="0" destOrd="11" presId="urn:microsoft.com/office/officeart/2005/8/layout/vList2"/>
    <dgm:cxn modelId="{F2F3E140-894B-49C4-BAE8-37E3AC54275B}" type="presOf" srcId="{9B24FF98-6BB0-4B7B-BE09-7CB60EE2E0A5}" destId="{66443B4A-8CD6-453C-8147-4E138CD00C17}" srcOrd="0" destOrd="4" presId="urn:microsoft.com/office/officeart/2005/8/layout/vList2"/>
    <dgm:cxn modelId="{D3DFBEF1-5C7E-483C-A716-FDC7934850EF}" srcId="{A7C25600-5C46-43F2-9245-68803EAD682D}" destId="{D6EA1D4B-C68C-40B2-8DA7-9EEFB6137C90}" srcOrd="5" destOrd="0" parTransId="{832DE87D-16E4-408A-8D98-B7F76E61B889}" sibTransId="{FE5662FA-D092-42E6-BDED-6661213A31C6}"/>
    <dgm:cxn modelId="{325E151A-9452-4FF4-9B74-ED72E177FAEF}" srcId="{5787E8E1-EA80-4753-93E8-F2963BE5888D}" destId="{ED25D9E2-7016-4E07-9578-9A05B940BF88}" srcOrd="0" destOrd="0" parTransId="{71EDB821-3D7D-4C38-AFAC-843726EE12E9}" sibTransId="{0B5ABC0C-DD97-4418-8679-414937FB9C63}"/>
    <dgm:cxn modelId="{680EA8EE-4934-41C7-81F9-BCC9CDA680ED}" srcId="{A7C25600-5C46-43F2-9245-68803EAD682D}" destId="{D6E13BEA-8B4C-4882-8A16-E9379A860913}" srcOrd="1" destOrd="0" parTransId="{8E86237A-E50F-47B9-A3B7-82A997BC588B}" sibTransId="{85E72271-4A63-44E3-9AC5-3A8E5103A132}"/>
    <dgm:cxn modelId="{A41FC97F-729B-44F5-B147-11D164E74136}" type="presOf" srcId="{CE9F3839-E47A-401C-BA68-2115F02D6E93}" destId="{66443B4A-8CD6-453C-8147-4E138CD00C17}" srcOrd="0" destOrd="0" presId="urn:microsoft.com/office/officeart/2005/8/layout/vList2"/>
    <dgm:cxn modelId="{009C5141-3B35-4643-B9A2-2874386302E2}" type="presOf" srcId="{415FAA99-1828-4F19-88E5-B2BE6601BAC2}" destId="{66443B4A-8CD6-453C-8147-4E138CD00C17}" srcOrd="0" destOrd="3" presId="urn:microsoft.com/office/officeart/2005/8/layout/vList2"/>
    <dgm:cxn modelId="{FFBF1A2E-2F65-431E-A195-76AE48265F21}" srcId="{A7C25600-5C46-43F2-9245-68803EAD682D}" destId="{9B24FF98-6BB0-4B7B-BE09-7CB60EE2E0A5}" srcOrd="4" destOrd="0" parTransId="{C64C9915-DCE4-450A-86F6-76492C958D80}" sibTransId="{CE6FE1FD-1DA8-40FE-80E5-997E6DB0DB61}"/>
    <dgm:cxn modelId="{9852F6A4-F120-426E-9E80-AC29D820FF91}" type="presOf" srcId="{D6E13BEA-8B4C-4882-8A16-E9379A860913}" destId="{66443B4A-8CD6-453C-8147-4E138CD00C17}" srcOrd="0" destOrd="1" presId="urn:microsoft.com/office/officeart/2005/8/layout/vList2"/>
    <dgm:cxn modelId="{A281A042-7BCB-47D8-BB94-31A00551306F}" srcId="{0E9896B6-73DF-49B8-BD1C-241C5C24C331}" destId="{06257400-4BDE-4663-AB4F-0ED897598F43}" srcOrd="0" destOrd="0" parTransId="{CDCB7CBA-3636-4DAB-AFF0-71DCB2D24DC2}" sibTransId="{B0CA75D1-019F-4442-AA1D-CD5A0F7C74AB}"/>
    <dgm:cxn modelId="{BACF7459-377D-4E7B-93F2-8F9ABBFD05CE}" srcId="{6163C04C-3FC2-49F9-BF1A-550E28054589}" destId="{A7C25600-5C46-43F2-9245-68803EAD682D}" srcOrd="0" destOrd="0" parTransId="{DBAB2BCA-C082-42A8-9336-1CB92E8149C1}" sibTransId="{8CC419A0-E4D3-425A-AB94-848D572B3266}"/>
    <dgm:cxn modelId="{C07EB35B-67D2-4CEC-B323-973BD31EDAAF}" srcId="{A7C25600-5C46-43F2-9245-68803EAD682D}" destId="{75C9FE5F-0805-4EE3-B6EA-730511A8627A}" srcOrd="8" destOrd="0" parTransId="{3AA1A70E-6667-42CE-A0FB-7B96022217EF}" sibTransId="{9790736A-EE3D-49DC-9B1D-D8332B059EC9}"/>
    <dgm:cxn modelId="{22602BAB-2FBC-4C5D-A60C-2031A8B7D606}" type="presOf" srcId="{06257400-4BDE-4663-AB4F-0ED897598F43}" destId="{66443B4A-8CD6-453C-8147-4E138CD00C17}" srcOrd="0" destOrd="9" presId="urn:microsoft.com/office/officeart/2005/8/layout/vList2"/>
    <dgm:cxn modelId="{19236549-5BF0-4FAA-950F-67D9D5EFAA6A}" type="presParOf" srcId="{9EB2421A-822D-4BEA-85EC-1DE51DCE5FDF}" destId="{45290513-1DFD-407E-97A1-530B0164B22D}" srcOrd="0" destOrd="0" presId="urn:microsoft.com/office/officeart/2005/8/layout/vList2"/>
    <dgm:cxn modelId="{68C8C7D7-C2CF-4A93-BCF4-435993F8D83B}" type="presParOf" srcId="{9EB2421A-822D-4BEA-85EC-1DE51DCE5FDF}" destId="{66443B4A-8CD6-453C-8147-4E138CD00C17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163C04C-3FC2-49F9-BF1A-550E28054589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7C25600-5C46-43F2-9245-68803EAD682D}">
      <dgm:prSet/>
      <dgm:spPr/>
      <dgm:t>
        <a:bodyPr/>
        <a:lstStyle/>
        <a:p>
          <a:pPr rtl="0"/>
          <a:r>
            <a:rPr lang="en-US" i="1" baseline="0" dirty="0" err="1" smtClean="0"/>
            <a:t>y</a:t>
          </a:r>
          <a:r>
            <a:rPr lang="en-US" i="1" baseline="-25000" dirty="0" err="1" smtClean="0"/>
            <a:t>i</a:t>
          </a:r>
          <a:r>
            <a:rPr lang="en-US" i="1" dirty="0" smtClean="0"/>
            <a:t> = b</a:t>
          </a:r>
          <a:r>
            <a:rPr lang="en-US" i="1" baseline="-25000" dirty="0" smtClean="0"/>
            <a:t>0 </a:t>
          </a:r>
          <a:r>
            <a:rPr lang="en-US" i="1" dirty="0" smtClean="0"/>
            <a:t>+ b</a:t>
          </a:r>
          <a:r>
            <a:rPr lang="en-US" i="1" baseline="-25000" dirty="0" smtClean="0"/>
            <a:t>1</a:t>
          </a:r>
          <a:r>
            <a:rPr lang="en-US" i="1" dirty="0" smtClean="0"/>
            <a:t>x</a:t>
          </a:r>
          <a:r>
            <a:rPr lang="en-US" i="1" baseline="-25000" dirty="0" smtClean="0"/>
            <a:t>i</a:t>
          </a:r>
          <a:r>
            <a:rPr lang="en-US" i="1" dirty="0" smtClean="0"/>
            <a:t> + </a:t>
          </a:r>
          <a:r>
            <a:rPr lang="en-US" i="1" dirty="0" err="1" smtClean="0"/>
            <a:t>e</a:t>
          </a:r>
          <a:r>
            <a:rPr lang="en-US" i="1" baseline="-25000" dirty="0" err="1" smtClean="0"/>
            <a:t>i</a:t>
          </a:r>
          <a:r>
            <a:rPr lang="en-US" i="1" dirty="0" smtClean="0"/>
            <a:t>.</a:t>
          </a:r>
          <a:endParaRPr lang="en-US" i="1" dirty="0"/>
        </a:p>
      </dgm:t>
    </dgm:pt>
    <dgm:pt modelId="{DBAB2BCA-C082-42A8-9336-1CB92E8149C1}" type="parTrans" cxnId="{BACF7459-377D-4E7B-93F2-8F9ABBFD05CE}">
      <dgm:prSet/>
      <dgm:spPr/>
      <dgm:t>
        <a:bodyPr/>
        <a:lstStyle/>
        <a:p>
          <a:endParaRPr lang="en-US"/>
        </a:p>
      </dgm:t>
    </dgm:pt>
    <dgm:pt modelId="{8CC419A0-E4D3-425A-AB94-848D572B3266}" type="sibTrans" cxnId="{BACF7459-377D-4E7B-93F2-8F9ABBFD05CE}">
      <dgm:prSet/>
      <dgm:spPr/>
      <dgm:t>
        <a:bodyPr/>
        <a:lstStyle/>
        <a:p>
          <a:endParaRPr lang="en-US"/>
        </a:p>
      </dgm:t>
    </dgm:pt>
    <dgm:pt modelId="{ED25D9E2-7016-4E07-9578-9A05B940BF88}">
      <dgm:prSet/>
      <dgm:spPr/>
      <dgm:t>
        <a:bodyPr/>
        <a:lstStyle/>
        <a:p>
          <a:pPr rtl="0"/>
          <a:r>
            <a:rPr lang="en-US" b="1" dirty="0" smtClean="0"/>
            <a:t>b</a:t>
          </a:r>
          <a:r>
            <a:rPr lang="en-US" b="1" baseline="-25000" dirty="0" smtClean="0"/>
            <a:t>0</a:t>
          </a:r>
          <a:r>
            <a:rPr lang="en-US" b="1" dirty="0" smtClean="0"/>
            <a:t> (intercept) tells us where the model fits in geometric space.</a:t>
          </a:r>
          <a:endParaRPr lang="en-US" dirty="0"/>
        </a:p>
      </dgm:t>
    </dgm:pt>
    <dgm:pt modelId="{71EDB821-3D7D-4C38-AFAC-843726EE12E9}" type="parTrans" cxnId="{325E151A-9452-4FF4-9B74-ED72E177FAEF}">
      <dgm:prSet/>
      <dgm:spPr/>
      <dgm:t>
        <a:bodyPr/>
        <a:lstStyle/>
        <a:p>
          <a:endParaRPr lang="en-US"/>
        </a:p>
      </dgm:t>
    </dgm:pt>
    <dgm:pt modelId="{0B5ABC0C-DD97-4418-8679-414937FB9C63}" type="sibTrans" cxnId="{325E151A-9452-4FF4-9B74-ED72E177FAEF}">
      <dgm:prSet/>
      <dgm:spPr/>
      <dgm:t>
        <a:bodyPr/>
        <a:lstStyle/>
        <a:p>
          <a:endParaRPr lang="en-US"/>
        </a:p>
      </dgm:t>
    </dgm:pt>
    <dgm:pt modelId="{0E9896B6-73DF-49B8-BD1C-241C5C24C331}">
      <dgm:prSet/>
      <dgm:spPr/>
      <dgm:t>
        <a:bodyPr/>
        <a:lstStyle/>
        <a:p>
          <a:pPr rtl="0"/>
          <a:endParaRPr lang="en-US" b="1" dirty="0"/>
        </a:p>
      </dgm:t>
    </dgm:pt>
    <dgm:pt modelId="{3B6ED2A8-086E-462E-87CC-121CAA083BB2}" type="parTrans" cxnId="{D88243A1-5D21-4E9F-8B7C-699FF32FB6E9}">
      <dgm:prSet/>
      <dgm:spPr/>
      <dgm:t>
        <a:bodyPr/>
        <a:lstStyle/>
        <a:p>
          <a:endParaRPr lang="en-US"/>
        </a:p>
      </dgm:t>
    </dgm:pt>
    <dgm:pt modelId="{C89AFAF6-2A68-4CD8-BDFD-D696D0B969D8}" type="sibTrans" cxnId="{D88243A1-5D21-4E9F-8B7C-699FF32FB6E9}">
      <dgm:prSet/>
      <dgm:spPr/>
      <dgm:t>
        <a:bodyPr/>
        <a:lstStyle/>
        <a:p>
          <a:endParaRPr lang="en-US"/>
        </a:p>
      </dgm:t>
    </dgm:pt>
    <dgm:pt modelId="{06257400-4BDE-4663-AB4F-0ED897598F43}">
      <dgm:prSet/>
      <dgm:spPr/>
      <dgm:t>
        <a:bodyPr/>
        <a:lstStyle/>
        <a:p>
          <a:pPr rtl="0"/>
          <a:r>
            <a:rPr lang="en-US" b="1" dirty="0" smtClean="0"/>
            <a:t>b</a:t>
          </a:r>
          <a:r>
            <a:rPr lang="en-US" b="1" baseline="-25000" dirty="0" smtClean="0"/>
            <a:t>1</a:t>
          </a:r>
          <a:r>
            <a:rPr lang="en-US" b="1" dirty="0" smtClean="0"/>
            <a:t> (coefficient for x) tells us exactly what the model looks like (this is usually more important).</a:t>
          </a:r>
          <a:endParaRPr lang="en-US" dirty="0"/>
        </a:p>
      </dgm:t>
    </dgm:pt>
    <dgm:pt modelId="{CDCB7CBA-3636-4DAB-AFF0-71DCB2D24DC2}" type="parTrans" cxnId="{A281A042-7BCB-47D8-BB94-31A00551306F}">
      <dgm:prSet/>
      <dgm:spPr/>
      <dgm:t>
        <a:bodyPr/>
        <a:lstStyle/>
        <a:p>
          <a:endParaRPr lang="en-US"/>
        </a:p>
      </dgm:t>
    </dgm:pt>
    <dgm:pt modelId="{B0CA75D1-019F-4442-AA1D-CD5A0F7C74AB}" type="sibTrans" cxnId="{A281A042-7BCB-47D8-BB94-31A00551306F}">
      <dgm:prSet/>
      <dgm:spPr/>
      <dgm:t>
        <a:bodyPr/>
        <a:lstStyle/>
        <a:p>
          <a:endParaRPr lang="en-US"/>
        </a:p>
      </dgm:t>
    </dgm:pt>
    <dgm:pt modelId="{CE9F3839-E47A-401C-BA68-2115F02D6E93}">
      <dgm:prSet/>
      <dgm:spPr/>
      <dgm:t>
        <a:bodyPr/>
        <a:lstStyle/>
        <a:p>
          <a:pPr rtl="0"/>
          <a:endParaRPr lang="en-US" dirty="0"/>
        </a:p>
      </dgm:t>
    </dgm:pt>
    <dgm:pt modelId="{13B86015-463A-4526-98F0-914B007A3C16}" type="parTrans" cxnId="{21128B02-5369-44CE-9C8A-9312BC7172E5}">
      <dgm:prSet/>
      <dgm:spPr/>
      <dgm:t>
        <a:bodyPr/>
        <a:lstStyle/>
        <a:p>
          <a:endParaRPr lang="en-US"/>
        </a:p>
      </dgm:t>
    </dgm:pt>
    <dgm:pt modelId="{E29E7283-3872-4032-A887-D275F1F0A678}" type="sibTrans" cxnId="{21128B02-5369-44CE-9C8A-9312BC7172E5}">
      <dgm:prSet/>
      <dgm:spPr/>
      <dgm:t>
        <a:bodyPr/>
        <a:lstStyle/>
        <a:p>
          <a:endParaRPr lang="en-US"/>
        </a:p>
      </dgm:t>
    </dgm:pt>
    <dgm:pt modelId="{9EB2421A-822D-4BEA-85EC-1DE51DCE5FDF}" type="pres">
      <dgm:prSet presAssocID="{6163C04C-3FC2-49F9-BF1A-550E2805458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5290513-1DFD-407E-97A1-530B0164B22D}" type="pres">
      <dgm:prSet presAssocID="{A7C25600-5C46-43F2-9245-68803EAD682D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6443B4A-8CD6-453C-8147-4E138CD00C17}" type="pres">
      <dgm:prSet presAssocID="{A7C25600-5C46-43F2-9245-68803EAD682D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88243A1-5D21-4E9F-8B7C-699FF32FB6E9}" srcId="{A7C25600-5C46-43F2-9245-68803EAD682D}" destId="{0E9896B6-73DF-49B8-BD1C-241C5C24C331}" srcOrd="2" destOrd="0" parTransId="{3B6ED2A8-086E-462E-87CC-121CAA083BB2}" sibTransId="{C89AFAF6-2A68-4CD8-BDFD-D696D0B969D8}"/>
    <dgm:cxn modelId="{76EB05AD-17EE-4836-A601-1218B0E74FD2}" type="presOf" srcId="{CE9F3839-E47A-401C-BA68-2115F02D6E93}" destId="{66443B4A-8CD6-453C-8147-4E138CD00C17}" srcOrd="0" destOrd="0" presId="urn:microsoft.com/office/officeart/2005/8/layout/vList2"/>
    <dgm:cxn modelId="{A8839EDA-851B-4F86-9601-90158441ADFF}" type="presOf" srcId="{A7C25600-5C46-43F2-9245-68803EAD682D}" destId="{45290513-1DFD-407E-97A1-530B0164B22D}" srcOrd="0" destOrd="0" presId="urn:microsoft.com/office/officeart/2005/8/layout/vList2"/>
    <dgm:cxn modelId="{164780C9-B16E-44EB-B819-0AE729FFD11A}" type="presOf" srcId="{6163C04C-3FC2-49F9-BF1A-550E28054589}" destId="{9EB2421A-822D-4BEA-85EC-1DE51DCE5FDF}" srcOrd="0" destOrd="0" presId="urn:microsoft.com/office/officeart/2005/8/layout/vList2"/>
    <dgm:cxn modelId="{21128B02-5369-44CE-9C8A-9312BC7172E5}" srcId="{A7C25600-5C46-43F2-9245-68803EAD682D}" destId="{CE9F3839-E47A-401C-BA68-2115F02D6E93}" srcOrd="0" destOrd="0" parTransId="{13B86015-463A-4526-98F0-914B007A3C16}" sibTransId="{E29E7283-3872-4032-A887-D275F1F0A678}"/>
    <dgm:cxn modelId="{A281A042-7BCB-47D8-BB94-31A00551306F}" srcId="{A7C25600-5C46-43F2-9245-68803EAD682D}" destId="{06257400-4BDE-4663-AB4F-0ED897598F43}" srcOrd="3" destOrd="0" parTransId="{CDCB7CBA-3636-4DAB-AFF0-71DCB2D24DC2}" sibTransId="{B0CA75D1-019F-4442-AA1D-CD5A0F7C74AB}"/>
    <dgm:cxn modelId="{76ED1398-47D9-4515-8E89-1434E2477AA6}" type="presOf" srcId="{0E9896B6-73DF-49B8-BD1C-241C5C24C331}" destId="{66443B4A-8CD6-453C-8147-4E138CD00C17}" srcOrd="0" destOrd="2" presId="urn:microsoft.com/office/officeart/2005/8/layout/vList2"/>
    <dgm:cxn modelId="{4A4C97EC-6402-4728-A9AC-52665B1AABBF}" type="presOf" srcId="{06257400-4BDE-4663-AB4F-0ED897598F43}" destId="{66443B4A-8CD6-453C-8147-4E138CD00C17}" srcOrd="0" destOrd="3" presId="urn:microsoft.com/office/officeart/2005/8/layout/vList2"/>
    <dgm:cxn modelId="{325E151A-9452-4FF4-9B74-ED72E177FAEF}" srcId="{A7C25600-5C46-43F2-9245-68803EAD682D}" destId="{ED25D9E2-7016-4E07-9578-9A05B940BF88}" srcOrd="1" destOrd="0" parTransId="{71EDB821-3D7D-4C38-AFAC-843726EE12E9}" sibTransId="{0B5ABC0C-DD97-4418-8679-414937FB9C63}"/>
    <dgm:cxn modelId="{BACF7459-377D-4E7B-93F2-8F9ABBFD05CE}" srcId="{6163C04C-3FC2-49F9-BF1A-550E28054589}" destId="{A7C25600-5C46-43F2-9245-68803EAD682D}" srcOrd="0" destOrd="0" parTransId="{DBAB2BCA-C082-42A8-9336-1CB92E8149C1}" sibTransId="{8CC419A0-E4D3-425A-AB94-848D572B3266}"/>
    <dgm:cxn modelId="{A97A29B5-63F2-49A0-9769-F0A1C0A457A2}" type="presOf" srcId="{ED25D9E2-7016-4E07-9578-9A05B940BF88}" destId="{66443B4A-8CD6-453C-8147-4E138CD00C17}" srcOrd="0" destOrd="1" presId="urn:microsoft.com/office/officeart/2005/8/layout/vList2"/>
    <dgm:cxn modelId="{6CDA82C4-BBA4-4773-8622-37A95D1EEA33}" type="presParOf" srcId="{9EB2421A-822D-4BEA-85EC-1DE51DCE5FDF}" destId="{45290513-1DFD-407E-97A1-530B0164B22D}" srcOrd="0" destOrd="0" presId="urn:microsoft.com/office/officeart/2005/8/layout/vList2"/>
    <dgm:cxn modelId="{CA25936A-00D9-441D-A5AA-53CA234B3A67}" type="presParOf" srcId="{9EB2421A-822D-4BEA-85EC-1DE51DCE5FDF}" destId="{66443B4A-8CD6-453C-8147-4E138CD00C17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5290513-1DFD-407E-97A1-530B0164B22D}">
      <dsp:nvSpPr>
        <dsp:cNvPr id="0" name=""/>
        <dsp:cNvSpPr/>
      </dsp:nvSpPr>
      <dsp:spPr>
        <a:xfrm>
          <a:off x="0" y="57153"/>
          <a:ext cx="5715000" cy="5036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i="1" kern="1200" baseline="0" dirty="0" err="1" smtClean="0"/>
            <a:t>y</a:t>
          </a:r>
          <a:r>
            <a:rPr lang="en-US" sz="2100" i="1" kern="1200" baseline="-25000" dirty="0" err="1" smtClean="0"/>
            <a:t>i</a:t>
          </a:r>
          <a:r>
            <a:rPr lang="en-US" sz="2100" i="1" kern="1200" dirty="0" smtClean="0"/>
            <a:t> = b</a:t>
          </a:r>
          <a:r>
            <a:rPr lang="en-US" sz="2100" i="1" kern="1200" baseline="-25000" dirty="0" smtClean="0"/>
            <a:t>0 </a:t>
          </a:r>
          <a:r>
            <a:rPr lang="en-US" sz="2100" i="1" kern="1200" dirty="0" smtClean="0"/>
            <a:t>+ b</a:t>
          </a:r>
          <a:r>
            <a:rPr lang="en-US" sz="2100" i="1" kern="1200" baseline="-25000" dirty="0" smtClean="0"/>
            <a:t>1</a:t>
          </a:r>
          <a:r>
            <a:rPr lang="en-US" sz="2100" i="1" kern="1200" dirty="0" smtClean="0"/>
            <a:t>x</a:t>
          </a:r>
          <a:r>
            <a:rPr lang="en-US" sz="2100" i="1" kern="1200" baseline="-25000" dirty="0" smtClean="0"/>
            <a:t>i</a:t>
          </a:r>
          <a:r>
            <a:rPr lang="en-US" sz="2100" i="1" kern="1200" dirty="0" smtClean="0"/>
            <a:t> + </a:t>
          </a:r>
          <a:r>
            <a:rPr lang="en-US" sz="2100" i="1" kern="1200" dirty="0" err="1" smtClean="0"/>
            <a:t>e</a:t>
          </a:r>
          <a:r>
            <a:rPr lang="en-US" sz="2100" i="1" kern="1200" baseline="-25000" dirty="0" err="1" smtClean="0"/>
            <a:t>i</a:t>
          </a:r>
          <a:r>
            <a:rPr lang="en-US" sz="2100" i="1" kern="1200" dirty="0" smtClean="0"/>
            <a:t>.</a:t>
          </a:r>
          <a:endParaRPr lang="en-US" sz="2100" i="1" kern="1200" dirty="0"/>
        </a:p>
      </dsp:txBody>
      <dsp:txXfrm>
        <a:off x="24588" y="81741"/>
        <a:ext cx="5665824" cy="454509"/>
      </dsp:txXfrm>
    </dsp:sp>
    <dsp:sp modelId="{66443B4A-8CD6-453C-8147-4E138CD00C17}">
      <dsp:nvSpPr>
        <dsp:cNvPr id="0" name=""/>
        <dsp:cNvSpPr/>
      </dsp:nvSpPr>
      <dsp:spPr>
        <a:xfrm>
          <a:off x="0" y="560838"/>
          <a:ext cx="5715000" cy="42588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1451" tIns="26670" rIns="149352" bIns="26670" numCol="1" spcCol="1270" anchor="t" anchorCtr="0">
          <a:noAutofit/>
        </a:bodyPr>
        <a:lstStyle/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en-US" sz="1600" kern="1200" dirty="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600" b="1" kern="1200" dirty="0" smtClean="0"/>
            <a:t>X is our independent variable.  x</a:t>
          </a:r>
          <a:r>
            <a:rPr lang="en-US" sz="1600" b="1" kern="1200" baseline="-25000" dirty="0" smtClean="0"/>
            <a:t>i</a:t>
          </a:r>
          <a:r>
            <a:rPr lang="en-US" sz="1600" b="1" kern="1200" baseline="0" dirty="0" smtClean="0"/>
            <a:t> is the </a:t>
          </a:r>
          <a:r>
            <a:rPr lang="en-US" sz="1600" b="1" i="1" kern="1200" baseline="0" dirty="0" err="1" smtClean="0"/>
            <a:t>i</a:t>
          </a:r>
          <a:r>
            <a:rPr lang="en-US" sz="1600" b="1" i="0" kern="1200" baseline="0" dirty="0" err="1" smtClean="0"/>
            <a:t>th</a:t>
          </a:r>
          <a:r>
            <a:rPr lang="en-US" sz="1600" b="1" i="0" kern="1200" baseline="0" dirty="0" smtClean="0"/>
            <a:t> observation of this variable.</a:t>
          </a:r>
          <a:endParaRPr lang="en-US" sz="1600" kern="1200" dirty="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en-US" sz="1600" b="1" kern="1200" dirty="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600" b="1" kern="1200" dirty="0" smtClean="0"/>
            <a:t>Y is our dependent variable.  </a:t>
          </a:r>
          <a:r>
            <a:rPr lang="en-US" sz="1600" b="1" kern="1200" dirty="0" err="1" smtClean="0"/>
            <a:t>y</a:t>
          </a:r>
          <a:r>
            <a:rPr lang="en-US" sz="1600" b="1" kern="1200" baseline="-25000" dirty="0" err="1" smtClean="0"/>
            <a:t>i</a:t>
          </a:r>
          <a:r>
            <a:rPr lang="en-US" sz="1600" b="1" kern="1200" baseline="0" dirty="0" smtClean="0"/>
            <a:t> is the </a:t>
          </a:r>
          <a:r>
            <a:rPr lang="en-US" sz="1600" b="1" i="1" kern="1200" baseline="0" dirty="0" err="1" smtClean="0"/>
            <a:t>i</a:t>
          </a:r>
          <a:r>
            <a:rPr lang="en-US" sz="1600" b="1" kern="1200" baseline="0" dirty="0" err="1" smtClean="0"/>
            <a:t>th</a:t>
          </a:r>
          <a:r>
            <a:rPr lang="en-US" sz="1600" b="1" kern="1200" baseline="0" dirty="0" smtClean="0"/>
            <a:t> observation of this variable.</a:t>
          </a:r>
          <a:endParaRPr lang="en-US" sz="1600" kern="1200" dirty="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en-US" sz="1600" kern="1200" dirty="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600" b="1" kern="1200" dirty="0" smtClean="0"/>
            <a:t>b</a:t>
          </a:r>
          <a:r>
            <a:rPr lang="en-US" sz="1600" b="1" kern="1200" baseline="-25000" dirty="0" smtClean="0"/>
            <a:t>0</a:t>
          </a:r>
          <a:r>
            <a:rPr lang="en-US" sz="1600" b="1" kern="1200" dirty="0" smtClean="0"/>
            <a:t> and b</a:t>
          </a:r>
          <a:r>
            <a:rPr lang="en-US" sz="1600" b="1" kern="1200" baseline="-25000" dirty="0" smtClean="0"/>
            <a:t>1</a:t>
          </a:r>
          <a:r>
            <a:rPr lang="en-US" sz="1600" b="1" kern="1200" dirty="0" smtClean="0"/>
            <a:t> are the regression coefficients</a:t>
          </a:r>
          <a:endParaRPr lang="en-US" sz="1600" kern="1200" dirty="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en-US" sz="1600" b="1" kern="1200" dirty="0"/>
        </a:p>
        <a:p>
          <a:pPr marL="342900" lvl="2" indent="-171450" algn="l" defTabSz="7112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600" b="1" kern="1200" dirty="0" smtClean="0"/>
            <a:t>b</a:t>
          </a:r>
          <a:r>
            <a:rPr lang="en-US" sz="1600" b="1" kern="1200" baseline="-25000" dirty="0" smtClean="0"/>
            <a:t>0</a:t>
          </a:r>
          <a:r>
            <a:rPr lang="en-US" sz="1600" b="1" kern="1200" dirty="0" smtClean="0"/>
            <a:t> is a constant (y-intercept)</a:t>
          </a:r>
          <a:endParaRPr lang="en-US" sz="1600" kern="1200" dirty="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en-US" sz="1600" b="1" kern="1200" dirty="0"/>
        </a:p>
        <a:p>
          <a:pPr marL="342900" lvl="2" indent="-171450" algn="l" defTabSz="7112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600" b="1" kern="1200" dirty="0" smtClean="0"/>
            <a:t>b</a:t>
          </a:r>
          <a:r>
            <a:rPr lang="en-US" sz="1600" b="1" kern="1200" baseline="-25000" dirty="0" smtClean="0"/>
            <a:t>1</a:t>
          </a:r>
          <a:r>
            <a:rPr lang="en-US" sz="1600" b="1" kern="1200" dirty="0" smtClean="0"/>
            <a:t> is the slope (change in Y given a one-unit change in X). </a:t>
          </a:r>
          <a:endParaRPr lang="en-US" sz="1600" kern="1200" dirty="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en-US" sz="1600" kern="1200" dirty="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600" b="1" kern="1200" dirty="0" smtClean="0"/>
            <a:t>e is the error term (residuals)</a:t>
          </a:r>
          <a:endParaRPr lang="en-US" sz="1600" kern="1200" dirty="0"/>
        </a:p>
      </dsp:txBody>
      <dsp:txXfrm>
        <a:off x="0" y="560838"/>
        <a:ext cx="5715000" cy="425880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5290513-1DFD-407E-97A1-530B0164B22D}">
      <dsp:nvSpPr>
        <dsp:cNvPr id="0" name=""/>
        <dsp:cNvSpPr/>
      </dsp:nvSpPr>
      <dsp:spPr>
        <a:xfrm>
          <a:off x="0" y="23362"/>
          <a:ext cx="5715000" cy="88744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l" defTabSz="1644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700" i="1" kern="1200" baseline="0" dirty="0" err="1" smtClean="0"/>
            <a:t>y</a:t>
          </a:r>
          <a:r>
            <a:rPr lang="en-US" sz="3700" i="1" kern="1200" baseline="-25000" dirty="0" err="1" smtClean="0"/>
            <a:t>i</a:t>
          </a:r>
          <a:r>
            <a:rPr lang="en-US" sz="3700" i="1" kern="1200" dirty="0" smtClean="0"/>
            <a:t> = b</a:t>
          </a:r>
          <a:r>
            <a:rPr lang="en-US" sz="3700" i="1" kern="1200" baseline="-25000" dirty="0" smtClean="0"/>
            <a:t>0 </a:t>
          </a:r>
          <a:r>
            <a:rPr lang="en-US" sz="3700" i="1" kern="1200" dirty="0" smtClean="0"/>
            <a:t>+ b</a:t>
          </a:r>
          <a:r>
            <a:rPr lang="en-US" sz="3700" i="1" kern="1200" baseline="-25000" dirty="0" smtClean="0"/>
            <a:t>1</a:t>
          </a:r>
          <a:r>
            <a:rPr lang="en-US" sz="3700" i="1" kern="1200" dirty="0" smtClean="0"/>
            <a:t>x</a:t>
          </a:r>
          <a:r>
            <a:rPr lang="en-US" sz="3700" i="1" kern="1200" baseline="-25000" dirty="0" smtClean="0"/>
            <a:t>i</a:t>
          </a:r>
          <a:r>
            <a:rPr lang="en-US" sz="3700" i="1" kern="1200" dirty="0" smtClean="0"/>
            <a:t> + </a:t>
          </a:r>
          <a:r>
            <a:rPr lang="en-US" sz="3700" i="1" kern="1200" dirty="0" err="1" smtClean="0"/>
            <a:t>e</a:t>
          </a:r>
          <a:r>
            <a:rPr lang="en-US" sz="3700" i="1" kern="1200" baseline="-25000" dirty="0" err="1" smtClean="0"/>
            <a:t>i</a:t>
          </a:r>
          <a:r>
            <a:rPr lang="en-US" sz="3700" i="1" kern="1200" dirty="0" smtClean="0"/>
            <a:t>.</a:t>
          </a:r>
          <a:endParaRPr lang="en-US" sz="3700" i="1" kern="1200" dirty="0"/>
        </a:p>
      </dsp:txBody>
      <dsp:txXfrm>
        <a:off x="43321" y="66683"/>
        <a:ext cx="5628358" cy="800803"/>
      </dsp:txXfrm>
    </dsp:sp>
    <dsp:sp modelId="{66443B4A-8CD6-453C-8147-4E138CD00C17}">
      <dsp:nvSpPr>
        <dsp:cNvPr id="0" name=""/>
        <dsp:cNvSpPr/>
      </dsp:nvSpPr>
      <dsp:spPr>
        <a:xfrm>
          <a:off x="0" y="910807"/>
          <a:ext cx="5715000" cy="35997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1451" tIns="46990" rIns="263144" bIns="46990" numCol="1" spcCol="1270" anchor="t" anchorCtr="0">
          <a:noAutofit/>
        </a:bodyPr>
        <a:lstStyle/>
        <a:p>
          <a:pPr marL="285750" lvl="1" indent="-285750" algn="l" defTabSz="12890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en-US" sz="2900" kern="1200" dirty="0"/>
        </a:p>
        <a:p>
          <a:pPr marL="285750" lvl="1" indent="-285750" algn="l" defTabSz="12890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900" b="1" kern="1200" dirty="0" smtClean="0"/>
            <a:t>b</a:t>
          </a:r>
          <a:r>
            <a:rPr lang="en-US" sz="2900" b="1" kern="1200" baseline="-25000" dirty="0" smtClean="0"/>
            <a:t>0</a:t>
          </a:r>
          <a:r>
            <a:rPr lang="en-US" sz="2900" b="1" kern="1200" dirty="0" smtClean="0"/>
            <a:t> (intercept) tells us where the model fits in geometric space.</a:t>
          </a:r>
          <a:endParaRPr lang="en-US" sz="2900" kern="1200" dirty="0"/>
        </a:p>
        <a:p>
          <a:pPr marL="285750" lvl="1" indent="-285750" algn="l" defTabSz="12890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en-US" sz="2900" b="1" kern="1200" dirty="0"/>
        </a:p>
        <a:p>
          <a:pPr marL="285750" lvl="1" indent="-285750" algn="l" defTabSz="12890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900" b="1" kern="1200" dirty="0" smtClean="0"/>
            <a:t>b</a:t>
          </a:r>
          <a:r>
            <a:rPr lang="en-US" sz="2900" b="1" kern="1200" baseline="-25000" dirty="0" smtClean="0"/>
            <a:t>1</a:t>
          </a:r>
          <a:r>
            <a:rPr lang="en-US" sz="2900" b="1" kern="1200" dirty="0" smtClean="0"/>
            <a:t> (coefficient for x) tells us exactly what the model looks like (this is usually more important).</a:t>
          </a:r>
          <a:endParaRPr lang="en-US" sz="2900" kern="1200" dirty="0"/>
        </a:p>
      </dsp:txBody>
      <dsp:txXfrm>
        <a:off x="0" y="910807"/>
        <a:ext cx="5715000" cy="359973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Relationship Id="rId2" Type="http://schemas.openxmlformats.org/officeDocument/2006/relationships/image" Target="../media/image8.emf"/><Relationship Id="rId3" Type="http://schemas.openxmlformats.org/officeDocument/2006/relationships/image" Target="../media/image9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Relationship Id="rId2" Type="http://schemas.openxmlformats.org/officeDocument/2006/relationships/image" Target="../media/image14.emf"/><Relationship Id="rId3" Type="http://schemas.openxmlformats.org/officeDocument/2006/relationships/image" Target="../media/image1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37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37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8277121C-6897-A843-9507-C6E5700D171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12436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2.xml"/><Relationship Id="rId2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ltGray">
          <a:xfrm>
            <a:off x="0" y="0"/>
            <a:ext cx="9144000" cy="513556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invGray">
          <a:xfrm>
            <a:off x="0" y="5127625"/>
            <a:ext cx="9144000" cy="46038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31750" dist="10160" dir="5400000" algn="tl" rotWithShape="0">
              <a:srgbClr val="000000">
                <a:alpha val="59999"/>
              </a:srgbClr>
            </a:outerShdw>
          </a:effectLst>
          <a:extLst>
            <a:ext uri="{91240B29-F687-4f45-9708-019B960494DF}">
              <a14:hiddenLine xmlns:a14="http://schemas.microsoft.com/office/drawing/2010/main" w="48000" cmpd="thickTh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tIns="0" bIns="0" anchor="t"/>
          <a:lstStyle>
            <a:lvl1pPr algn="l">
              <a:defRPr sz="4700" b="1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56F0842-00E3-8848-8F86-C4C6BA5C883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24646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F3876A-393F-D74D-83E7-C956EAF5DBF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5116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invGray">
          <a:xfrm>
            <a:off x="6599238" y="0"/>
            <a:ext cx="46037" cy="6858000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31750" dist="10160" dir="10800000" algn="tl" rotWithShape="0">
              <a:srgbClr val="000000">
                <a:alpha val="59999"/>
              </a:srgbClr>
            </a:outerShdw>
          </a:effectLst>
          <a:extLst>
            <a:ext uri="{91240B29-F687-4f45-9708-019B960494DF}">
              <a14:hiddenLine xmlns:a14="http://schemas.microsoft.com/office/drawing/2010/main" w="48000" cmpd="thickTh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 bwMode="ltGray">
          <a:xfrm>
            <a:off x="6648450" y="0"/>
            <a:ext cx="2514600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013" y="6376988"/>
            <a:ext cx="383698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8455F3-C015-AC41-87BA-29F979BCD18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085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32789D-0B58-3346-BDAA-4C59FF57615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7198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ltGray">
          <a:xfrm>
            <a:off x="0" y="0"/>
            <a:ext cx="9144000" cy="26019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invGray">
          <a:xfrm>
            <a:off x="0" y="2601913"/>
            <a:ext cx="9144000" cy="46037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31750" dist="10160" dir="5400000" algn="tl" rotWithShape="0">
              <a:srgbClr val="000000">
                <a:alpha val="59999"/>
              </a:srgbClr>
            </a:outerShdw>
          </a:effectLst>
          <a:extLst>
            <a:ext uri="{91240B29-F687-4f45-9708-019B960494DF}">
              <a14:hiddenLine xmlns:a14="http://schemas.microsoft.com/office/drawing/2010/main" w="48000" cmpd="thickTh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tIns="0" rIns="91440" bIns="0" anchor="b"/>
          <a:lstStyle>
            <a:lvl1pPr algn="l">
              <a:defRPr sz="4700" b="1" cap="none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584004C-832C-A142-A067-A86295A7A3F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04440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DC1525-A5D4-084D-A114-2FE06CCDAE4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57050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0E6C65-1B2A-D34A-BB52-072127BD058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8337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232990-4E2D-2044-856E-5613F52790C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2498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B5D64C-33A5-0246-A59B-C79DA1B5C32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5472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D570F8-8266-6040-875B-1FBE3320562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5456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>
            <a:off x="165100" y="1169988"/>
            <a:ext cx="2522538" cy="2016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300" y="1169988"/>
            <a:ext cx="5194300" cy="201612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138" y="1169988"/>
            <a:ext cx="733425" cy="201612"/>
          </a:xfrm>
        </p:spPr>
        <p:txBody>
          <a:bodyPr/>
          <a:lstStyle>
            <a:lvl1pPr>
              <a:defRPr/>
            </a:lvl1pPr>
          </a:lstStyle>
          <a:p>
            <a:fld id="{7275BF72-7CC0-AD41-A251-A93D0879B9E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92391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>
            <a:spLocks noChangeArrowheads="1"/>
          </p:cNvSpPr>
          <p:nvPr/>
        </p:nvSpPr>
        <p:spPr bwMode="invGray">
          <a:xfrm>
            <a:off x="0" y="1436688"/>
            <a:ext cx="9144000" cy="44450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31750" dist="10160" dir="5400000" algn="tl" rotWithShape="0">
              <a:srgbClr val="000000">
                <a:alpha val="59999"/>
              </a:srgbClr>
            </a:outerShdw>
          </a:effectLst>
          <a:extLst>
            <a:ext uri="{91240B29-F687-4f45-9708-019B960494DF}">
              <a14:hiddenLine xmlns:a14="http://schemas.microsoft.com/office/drawing/2010/main" w="48000" cmpd="thickTh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4000" cy="14335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0950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774825"/>
            <a:ext cx="8229600" cy="462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4864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7000"/>
            <a:ext cx="2133600" cy="274638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  <a:latin typeface="Arial" charset="0"/>
                <a:ea typeface="+mn-ea"/>
                <a:cs typeface="+mn-cs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013" y="6477000"/>
            <a:ext cx="5508625" cy="274638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  <a:latin typeface="Arial" charset="0"/>
                <a:ea typeface="+mn-ea"/>
                <a:cs typeface="+mn-cs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200" y="6477000"/>
            <a:ext cx="733425" cy="274638"/>
          </a:xfrm>
          <a:prstGeom prst="rect">
            <a:avLst/>
          </a:prstGeom>
        </p:spPr>
        <p:txBody>
          <a:bodyPr vert="horz" wrap="square" lIns="91440" tIns="45720" rIns="9144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3F3F3F"/>
                </a:solidFill>
              </a:defRPr>
            </a:lvl1pPr>
          </a:lstStyle>
          <a:p>
            <a:fld id="{2E78FD6C-0911-914A-AA80-671F612DDA8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20" r:id="rId1"/>
    <p:sldLayoutId id="2147484415" r:id="rId2"/>
    <p:sldLayoutId id="2147484421" r:id="rId3"/>
    <p:sldLayoutId id="2147484416" r:id="rId4"/>
    <p:sldLayoutId id="2147484417" r:id="rId5"/>
    <p:sldLayoutId id="2147484418" r:id="rId6"/>
    <p:sldLayoutId id="2147484422" r:id="rId7"/>
    <p:sldLayoutId id="2147484423" r:id="rId8"/>
    <p:sldLayoutId id="2147484424" r:id="rId9"/>
    <p:sldLayoutId id="2147484419" r:id="rId10"/>
    <p:sldLayoutId id="2147484425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500" b="1" kern="1200">
          <a:solidFill>
            <a:srgbClr val="FFC800"/>
          </a:solidFill>
          <a:latin typeface="+mj-lt"/>
          <a:ea typeface="ＭＳ Ｐゴシック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  <a:ea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  <a:ea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  <a:ea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  <a:ea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9pPr>
      <a:extLst/>
    </p:titleStyle>
    <p:bodyStyle>
      <a:lvl1pPr marL="438150" indent="-319088" algn="l" rtl="0" eaLnBrk="0" fontAlgn="base" hangingPunct="0">
        <a:spcBef>
          <a:spcPct val="0"/>
        </a:spcBef>
        <a:spcAft>
          <a:spcPct val="0"/>
        </a:spcAft>
        <a:buClr>
          <a:schemeClr val="accent1"/>
        </a:buClr>
        <a:buSzPct val="80000"/>
        <a:buFont typeface="Wingdings 2" charset="0"/>
        <a:buChar char=""/>
        <a:defRPr sz="3200" kern="1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30250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charset="0"/>
        <a:buChar char="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995363" indent="-228600" algn="l" rtl="0" eaLnBrk="0" fontAlgn="base" hangingPunct="0">
        <a:spcBef>
          <a:spcPct val="20000"/>
        </a:spcBef>
        <a:spcAft>
          <a:spcPct val="0"/>
        </a:spcAft>
        <a:buClr>
          <a:srgbClr val="E66C7D"/>
        </a:buClr>
        <a:buFont typeface="Arial" charset="0"/>
        <a:buChar char="▪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216025" indent="-182563" algn="l" rtl="0" eaLnBrk="0" fontAlgn="base" hangingPunct="0">
        <a:spcBef>
          <a:spcPct val="20000"/>
        </a:spcBef>
        <a:spcAft>
          <a:spcPct val="0"/>
        </a:spcAft>
        <a:buClr>
          <a:srgbClr val="6BB76D"/>
        </a:buClr>
        <a:buFont typeface="Arial" charset="0"/>
        <a:buChar char="▪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1425575" indent="-182563" algn="l" rtl="0" eaLnBrk="0" fontAlgn="base" hangingPunct="0">
        <a:spcBef>
          <a:spcPct val="20000"/>
        </a:spcBef>
        <a:spcAft>
          <a:spcPct val="0"/>
        </a:spcAft>
        <a:buClr>
          <a:srgbClr val="E88651"/>
        </a:buClr>
        <a:buFont typeface="Wingdings 3" charset="0"/>
        <a:buChar char=""/>
        <a:defRPr lang="en-US"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4" Type="http://schemas.openxmlformats.org/officeDocument/2006/relationships/oleObject" Target="../embeddings/oleObject1.bin"/><Relationship Id="rId5" Type="http://schemas.openxmlformats.org/officeDocument/2006/relationships/image" Target="../media/image7.emf"/><Relationship Id="rId6" Type="http://schemas.openxmlformats.org/officeDocument/2006/relationships/oleObject" Target="../embeddings/oleObject2.bin"/><Relationship Id="rId7" Type="http://schemas.openxmlformats.org/officeDocument/2006/relationships/image" Target="../media/image8.emf"/><Relationship Id="rId8" Type="http://schemas.openxmlformats.org/officeDocument/2006/relationships/oleObject" Target="../embeddings/oleObject3.bin"/><Relationship Id="rId9" Type="http://schemas.openxmlformats.org/officeDocument/2006/relationships/image" Target="../media/image9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Relationship Id="rId3" Type="http://schemas.openxmlformats.org/officeDocument/2006/relationships/image" Target="../media/image12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4" Type="http://schemas.openxmlformats.org/officeDocument/2006/relationships/image" Target="../media/image13.emf"/><Relationship Id="rId5" Type="http://schemas.openxmlformats.org/officeDocument/2006/relationships/oleObject" Target="../embeddings/oleObject5.bin"/><Relationship Id="rId6" Type="http://schemas.openxmlformats.org/officeDocument/2006/relationships/image" Target="../media/image14.emf"/><Relationship Id="rId7" Type="http://schemas.openxmlformats.org/officeDocument/2006/relationships/oleObject" Target="../embeddings/oleObject6.bin"/><Relationship Id="rId8" Type="http://schemas.openxmlformats.org/officeDocument/2006/relationships/image" Target="../media/image15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7.png"/><Relationship Id="rId3" Type="http://schemas.openxmlformats.org/officeDocument/2006/relationships/image" Target="../media/image18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9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0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1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2.pn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3.pn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4.png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5.png"/><Relationship Id="rId3" Type="http://schemas.openxmlformats.org/officeDocument/2006/relationships/hyperlink" Target="http://www.r-tutor.com/elementary-statistics/simple-linear-regression/normal-probability-plot-residuals" TargetMode="Externa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6.png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7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304800"/>
            <a:ext cx="8077200" cy="1673352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  <a:ea typeface="+mj-ea"/>
              </a:rPr>
              <a:t/>
            </a:r>
            <a:br>
              <a:rPr lang="en-US" dirty="0" smtClean="0">
                <a:solidFill>
                  <a:schemeClr val="accent1">
                    <a:satMod val="150000"/>
                  </a:schemeClr>
                </a:solidFill>
                <a:ea typeface="+mj-ea"/>
              </a:rPr>
            </a:br>
            <a:r>
              <a:rPr lang="en-US" dirty="0" smtClean="0">
                <a:solidFill>
                  <a:schemeClr val="accent1">
                    <a:satMod val="150000"/>
                  </a:schemeClr>
                </a:solidFill>
                <a:ea typeface="+mj-ea"/>
              </a:rPr>
              <a:t>Introduction </a:t>
            </a:r>
            <a:r>
              <a:rPr lang="en-US" dirty="0" smtClean="0">
                <a:solidFill>
                  <a:schemeClr val="accent1">
                    <a:satMod val="150000"/>
                  </a:schemeClr>
                </a:solidFill>
                <a:ea typeface="+mj-ea"/>
              </a:rPr>
              <a:t>to Regression</a:t>
            </a:r>
          </a:p>
        </p:txBody>
      </p:sp>
      <p:pic>
        <p:nvPicPr>
          <p:cNvPr id="9219" name="Picture 2" descr="http://waldron-math.com/Images/linear%20regression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2286000"/>
            <a:ext cx="3567113" cy="256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>
                <a:solidFill>
                  <a:srgbClr val="7B9899"/>
                </a:solidFill>
                <a:ea typeface="+mj-ea"/>
              </a:rPr>
              <a:t>Basic Linear Model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50707006"/>
              </p:ext>
            </p:extLst>
          </p:nvPr>
        </p:nvGraphicFramePr>
        <p:xfrm>
          <a:off x="1371600" y="1600200"/>
          <a:ext cx="5715000" cy="45339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1508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Corbel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orbel" charset="0"/>
                <a:ea typeface="ＭＳ Ｐゴシック" charset="0"/>
              </a:defRPr>
            </a:lvl2pPr>
            <a:lvl3pPr marL="1143000">
              <a:defRPr sz="2400">
                <a:solidFill>
                  <a:schemeClr val="tx1"/>
                </a:solidFill>
                <a:latin typeface="Corbe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rbe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rbel" charset="0"/>
                <a:ea typeface="ＭＳ Ｐゴシック" charset="0"/>
              </a:defRPr>
            </a:lvl5pPr>
            <a:lvl6pPr marL="2514600" indent="-228600" eaLnBrk="0" fontAlgn="base" hangingPunct="0">
              <a:spcAft>
                <a:spcPct val="0"/>
              </a:spcAft>
              <a:buClr>
                <a:srgbClr val="E88651"/>
              </a:buClr>
              <a:buFont typeface="Wingdings 3" charset="0"/>
              <a:buChar char=""/>
              <a:defRPr sz="2000">
                <a:solidFill>
                  <a:schemeClr val="tx1"/>
                </a:solidFill>
                <a:latin typeface="Corbel" charset="0"/>
                <a:ea typeface="ＭＳ Ｐゴシック" charset="0"/>
              </a:defRPr>
            </a:lvl6pPr>
            <a:lvl7pPr marL="2971800" indent="-228600" eaLnBrk="0" fontAlgn="base" hangingPunct="0">
              <a:spcAft>
                <a:spcPct val="0"/>
              </a:spcAft>
              <a:buClr>
                <a:srgbClr val="E88651"/>
              </a:buClr>
              <a:buFont typeface="Wingdings 3" charset="0"/>
              <a:buChar char=""/>
              <a:defRPr sz="2000">
                <a:solidFill>
                  <a:schemeClr val="tx1"/>
                </a:solidFill>
                <a:latin typeface="Corbel" charset="0"/>
                <a:ea typeface="ＭＳ Ｐゴシック" charset="0"/>
              </a:defRPr>
            </a:lvl7pPr>
            <a:lvl8pPr marL="3429000" indent="-228600" eaLnBrk="0" fontAlgn="base" hangingPunct="0">
              <a:spcAft>
                <a:spcPct val="0"/>
              </a:spcAft>
              <a:buClr>
                <a:srgbClr val="E88651"/>
              </a:buClr>
              <a:buFont typeface="Wingdings 3" charset="0"/>
              <a:buChar char=""/>
              <a:defRPr sz="2000">
                <a:solidFill>
                  <a:schemeClr val="tx1"/>
                </a:solidFill>
                <a:latin typeface="Corbel" charset="0"/>
                <a:ea typeface="ＭＳ Ｐゴシック" charset="0"/>
              </a:defRPr>
            </a:lvl8pPr>
            <a:lvl9pPr marL="3886200" indent="-228600" eaLnBrk="0" fontAlgn="base" hangingPunct="0">
              <a:spcAft>
                <a:spcPct val="0"/>
              </a:spcAft>
              <a:buClr>
                <a:srgbClr val="E88651"/>
              </a:buClr>
              <a:buFont typeface="Wingdings 3" charset="0"/>
              <a:buChar char=""/>
              <a:defRPr sz="2000">
                <a:solidFill>
                  <a:schemeClr val="tx1"/>
                </a:solidFill>
                <a:latin typeface="Corbel" charset="0"/>
                <a:ea typeface="ＭＳ Ｐゴシック" charset="0"/>
              </a:defRPr>
            </a:lvl9pPr>
          </a:lstStyle>
          <a:p>
            <a:fld id="{F684B86E-53C5-0E41-A7AE-BFA03E41EC8D}" type="slidenum">
              <a:rPr lang="en-US" sz="1200">
                <a:solidFill>
                  <a:srgbClr val="3F3F3F"/>
                </a:solidFill>
                <a:latin typeface="Arial" charset="0"/>
              </a:rPr>
              <a:pPr/>
              <a:t>10</a:t>
            </a:fld>
            <a:endParaRPr lang="en-US" sz="1200">
              <a:solidFill>
                <a:srgbClr val="3F3F3F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>
                <a:ea typeface="+mj-ea"/>
              </a:rPr>
              <a:t>Y-intercept and slope (positive coefficient)</a:t>
            </a:r>
            <a:endParaRPr lang="en-US" dirty="0">
              <a:ea typeface="+mj-ea"/>
            </a:endParaRPr>
          </a:p>
        </p:txBody>
      </p:sp>
      <p:sp>
        <p:nvSpPr>
          <p:cNvPr id="22531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62A82CDD-A622-5640-B94B-635EEC9E27D3}" type="slidenum">
              <a:rPr lang="en-US">
                <a:solidFill>
                  <a:srgbClr val="3F3F3F"/>
                </a:solidFill>
              </a:rPr>
              <a:pPr/>
              <a:t>11</a:t>
            </a:fld>
            <a:endParaRPr lang="en-US">
              <a:solidFill>
                <a:srgbClr val="3F3F3F"/>
              </a:solidFill>
            </a:endParaRPr>
          </a:p>
        </p:txBody>
      </p:sp>
      <p:pic>
        <p:nvPicPr>
          <p:cNvPr id="22532" name="Picture 2" descr="http://www.rocklin.k12.ca.us/staff/cmcnabbnelson/cpm.alg1/unit06/6.3.1%20Warmup/6.3.1%20Warm%20up_files/image00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1752600"/>
            <a:ext cx="4953000" cy="4867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Straight Connector 5"/>
          <p:cNvCxnSpPr/>
          <p:nvPr/>
        </p:nvCxnSpPr>
        <p:spPr>
          <a:xfrm flipV="1">
            <a:off x="2209800" y="2133600"/>
            <a:ext cx="3810000" cy="2514600"/>
          </a:xfrm>
          <a:prstGeom prst="line">
            <a:avLst/>
          </a:prstGeom>
          <a:ln w="6350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>
                <a:ea typeface="+mj-ea"/>
              </a:rPr>
              <a:t>Y-intercept and slope (negative coefficient)</a:t>
            </a:r>
            <a:endParaRPr lang="en-US" dirty="0">
              <a:ea typeface="+mj-ea"/>
            </a:endParaRPr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676AFB64-C66E-A84A-B7CD-F3AFC0E86121}" type="slidenum">
              <a:rPr lang="en-US">
                <a:solidFill>
                  <a:srgbClr val="3F3F3F"/>
                </a:solidFill>
              </a:rPr>
              <a:pPr/>
              <a:t>12</a:t>
            </a:fld>
            <a:endParaRPr lang="en-US">
              <a:solidFill>
                <a:srgbClr val="3F3F3F"/>
              </a:solidFill>
            </a:endParaRPr>
          </a:p>
        </p:txBody>
      </p:sp>
      <p:pic>
        <p:nvPicPr>
          <p:cNvPr id="23556" name="Picture 2" descr="http://www.rocklin.k12.ca.us/staff/cmcnabbnelson/cpm.alg1/unit06/6.3.1%20Warmup/6.3.1%20Warm%20up_files/image00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1752600"/>
            <a:ext cx="4953000" cy="4867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Connector 4"/>
          <p:cNvCxnSpPr/>
          <p:nvPr/>
        </p:nvCxnSpPr>
        <p:spPr>
          <a:xfrm>
            <a:off x="2133600" y="2514600"/>
            <a:ext cx="4114800" cy="1371600"/>
          </a:xfrm>
          <a:prstGeom prst="line">
            <a:avLst/>
          </a:prstGeom>
          <a:ln w="6350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066800"/>
          </a:xfrm>
        </p:spPr>
        <p:txBody>
          <a:bodyPr/>
          <a:lstStyle/>
          <a:p>
            <a:r>
              <a:rPr lang="en-US" dirty="0" smtClean="0"/>
              <a:t>Basic Interpretation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76600" y="1567634"/>
            <a:ext cx="5859493" cy="42997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-11113" y="1447800"/>
            <a:ext cx="3440113" cy="4625975"/>
          </a:xfrm>
        </p:spPr>
        <p:txBody>
          <a:bodyPr/>
          <a:lstStyle/>
          <a:p>
            <a:pPr>
              <a:buNone/>
            </a:pPr>
            <a:r>
              <a:rPr lang="en-US" sz="2000" dirty="0" smtClean="0">
                <a:latin typeface="Corbel" charset="0"/>
              </a:rPr>
              <a:t>Y </a:t>
            </a:r>
            <a:r>
              <a:rPr lang="en-US" sz="2000" dirty="0">
                <a:latin typeface="Corbel" charset="0"/>
              </a:rPr>
              <a:t>= </a:t>
            </a:r>
            <a:r>
              <a:rPr lang="en-US" sz="2000" dirty="0" smtClean="0">
                <a:latin typeface="Corbel" charset="0"/>
              </a:rPr>
              <a:t>98.4 – 0.761x</a:t>
            </a:r>
            <a:endParaRPr lang="en-US" sz="2000" dirty="0">
              <a:latin typeface="Corbel" charset="0"/>
            </a:endParaRPr>
          </a:p>
          <a:p>
            <a:pPr marL="182563" lvl="3"/>
            <a:r>
              <a:rPr lang="en-US" dirty="0" smtClean="0">
                <a:latin typeface="Corbel" charset="0"/>
              </a:rPr>
              <a:t>Our </a:t>
            </a:r>
            <a:r>
              <a:rPr lang="en-US" dirty="0">
                <a:latin typeface="Corbel" charset="0"/>
              </a:rPr>
              <a:t>constant (y-intercept) is </a:t>
            </a:r>
            <a:r>
              <a:rPr lang="en-US" dirty="0" smtClean="0">
                <a:latin typeface="Corbel" charset="0"/>
              </a:rPr>
              <a:t>98.4. </a:t>
            </a:r>
          </a:p>
          <a:p>
            <a:pPr marL="392113" lvl="4"/>
            <a:r>
              <a:rPr lang="en-US" dirty="0" smtClean="0">
                <a:latin typeface="Corbel" charset="0"/>
              </a:rPr>
              <a:t>This </a:t>
            </a:r>
            <a:r>
              <a:rPr lang="en-US" dirty="0">
                <a:latin typeface="Corbel" charset="0"/>
              </a:rPr>
              <a:t>means that </a:t>
            </a:r>
            <a:r>
              <a:rPr lang="en-US" dirty="0" smtClean="0">
                <a:latin typeface="Corbel" charset="0"/>
              </a:rPr>
              <a:t>the baseline school attendance with no child labor is 98.4%. </a:t>
            </a:r>
            <a:endParaRPr lang="en-US" dirty="0">
              <a:latin typeface="Corbel" charset="0"/>
            </a:endParaRPr>
          </a:p>
          <a:p>
            <a:pPr marL="182563" lvl="3"/>
            <a:r>
              <a:rPr lang="en-US" dirty="0">
                <a:latin typeface="Corbel" charset="0"/>
              </a:rPr>
              <a:t>Our coefficient for X is </a:t>
            </a:r>
            <a:r>
              <a:rPr lang="en-US" dirty="0" smtClean="0">
                <a:latin typeface="Corbel" charset="0"/>
              </a:rPr>
              <a:t>-0.761.</a:t>
            </a:r>
            <a:endParaRPr lang="en-US" dirty="0">
              <a:latin typeface="Corbel" charset="0"/>
            </a:endParaRPr>
          </a:p>
          <a:p>
            <a:pPr marL="436563" lvl="4"/>
            <a:r>
              <a:rPr dirty="0">
                <a:latin typeface="Corbel" charset="0"/>
              </a:rPr>
              <a:t>So, if X = </a:t>
            </a:r>
            <a:r>
              <a:rPr lang="en-US" dirty="0" smtClean="0">
                <a:latin typeface="Corbel" charset="0"/>
              </a:rPr>
              <a:t>10</a:t>
            </a:r>
            <a:r>
              <a:rPr dirty="0" smtClean="0">
                <a:latin typeface="Corbel" charset="0"/>
              </a:rPr>
              <a:t>, </a:t>
            </a:r>
            <a:r>
              <a:rPr dirty="0">
                <a:latin typeface="Corbel" charset="0"/>
              </a:rPr>
              <a:t>we can calculate a predicted Y as </a:t>
            </a:r>
            <a:r>
              <a:rPr lang="en-US" dirty="0" smtClean="0">
                <a:latin typeface="Corbel" charset="0"/>
              </a:rPr>
              <a:t>98.4 –</a:t>
            </a:r>
            <a:r>
              <a:rPr dirty="0" smtClean="0">
                <a:latin typeface="Corbel" charset="0"/>
              </a:rPr>
              <a:t> (</a:t>
            </a:r>
            <a:r>
              <a:rPr lang="en-US" dirty="0" smtClean="0">
                <a:latin typeface="Corbel" charset="0"/>
              </a:rPr>
              <a:t>0.761</a:t>
            </a:r>
            <a:r>
              <a:rPr dirty="0" smtClean="0">
                <a:latin typeface="Corbel" charset="0"/>
              </a:rPr>
              <a:t> </a:t>
            </a:r>
            <a:r>
              <a:rPr dirty="0">
                <a:latin typeface="Corbel" charset="0"/>
              </a:rPr>
              <a:t>* </a:t>
            </a:r>
            <a:r>
              <a:rPr lang="en-US" dirty="0" smtClean="0">
                <a:latin typeface="Corbel" charset="0"/>
              </a:rPr>
              <a:t>10</a:t>
            </a:r>
            <a:r>
              <a:rPr dirty="0" smtClean="0">
                <a:latin typeface="Corbel" charset="0"/>
              </a:rPr>
              <a:t>) </a:t>
            </a:r>
            <a:r>
              <a:rPr dirty="0">
                <a:latin typeface="Corbel" charset="0"/>
              </a:rPr>
              <a:t>= </a:t>
            </a:r>
            <a:r>
              <a:rPr lang="en-US" dirty="0" smtClean="0">
                <a:latin typeface="Corbel" charset="0"/>
              </a:rPr>
              <a:t>90.8</a:t>
            </a:r>
            <a:r>
              <a:rPr dirty="0" smtClean="0">
                <a:latin typeface="Corbel" charset="0"/>
              </a:rPr>
              <a:t>. </a:t>
            </a:r>
            <a:r>
              <a:rPr dirty="0">
                <a:latin typeface="Corbel" charset="0"/>
              </a:rPr>
              <a:t>Thus, each </a:t>
            </a:r>
            <a:r>
              <a:rPr lang="en-US" dirty="0" smtClean="0">
                <a:latin typeface="Corbel" charset="0"/>
              </a:rPr>
              <a:t>10%</a:t>
            </a:r>
            <a:r>
              <a:rPr dirty="0" smtClean="0">
                <a:latin typeface="Corbel" charset="0"/>
              </a:rPr>
              <a:t> </a:t>
            </a:r>
            <a:r>
              <a:rPr dirty="0">
                <a:latin typeface="Corbel" charset="0"/>
              </a:rPr>
              <a:t>increase in </a:t>
            </a:r>
            <a:r>
              <a:rPr lang="en-US" dirty="0" smtClean="0">
                <a:latin typeface="Corbel" charset="0"/>
              </a:rPr>
              <a:t>child labor</a:t>
            </a:r>
            <a:r>
              <a:rPr dirty="0" smtClean="0">
                <a:latin typeface="Corbel" charset="0"/>
              </a:rPr>
              <a:t> </a:t>
            </a:r>
            <a:r>
              <a:rPr dirty="0">
                <a:latin typeface="Corbel" charset="0"/>
              </a:rPr>
              <a:t>corresponds to a </a:t>
            </a:r>
            <a:r>
              <a:rPr lang="en-US" dirty="0" smtClean="0">
                <a:latin typeface="Corbel" charset="0"/>
              </a:rPr>
              <a:t>7.61% decrease in school attendance.</a:t>
            </a:r>
            <a:endParaRPr dirty="0">
              <a:latin typeface="Corbe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36512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 smtClean="0">
                <a:ea typeface="+mj-ea"/>
              </a:rPr>
              <a:t>The ‘ordinary least squares’ Solution (OLS)</a:t>
            </a:r>
            <a:endParaRPr lang="en-US" dirty="0">
              <a:ea typeface="+mj-ea"/>
            </a:endParaRPr>
          </a:p>
        </p:txBody>
      </p:sp>
      <p:sp>
        <p:nvSpPr>
          <p:cNvPr id="25603" name="Content Placeholder 3"/>
          <p:cNvSpPr>
            <a:spLocks noGrp="1"/>
          </p:cNvSpPr>
          <p:nvPr>
            <p:ph idx="1"/>
          </p:nvPr>
        </p:nvSpPr>
        <p:spPr>
          <a:xfrm>
            <a:off x="0" y="2057400"/>
            <a:ext cx="4953000" cy="2035175"/>
          </a:xfrm>
        </p:spPr>
        <p:txBody>
          <a:bodyPr/>
          <a:lstStyle/>
          <a:p>
            <a:pPr eaLnBrk="1" hangingPunct="1"/>
            <a:r>
              <a:rPr lang="en-US" sz="2000" dirty="0">
                <a:latin typeface="Corbel" charset="0"/>
              </a:rPr>
              <a:t>When any line is fitted to a set of data, there will always be small differences between the exact data points and the </a:t>
            </a:r>
            <a:r>
              <a:rPr lang="en-US" sz="2000" dirty="0" smtClean="0">
                <a:latin typeface="Corbel" charset="0"/>
              </a:rPr>
              <a:t>line – these are called </a:t>
            </a:r>
            <a:r>
              <a:rPr lang="en-US" sz="2000" b="1" dirty="0" smtClean="0">
                <a:latin typeface="Corbel" charset="0"/>
              </a:rPr>
              <a:t>residuals</a:t>
            </a:r>
          </a:p>
          <a:p>
            <a:pPr eaLnBrk="1" hangingPunct="1"/>
            <a:endParaRPr lang="en-US" sz="2000" b="1" dirty="0">
              <a:latin typeface="Corbel" charset="0"/>
            </a:endParaRPr>
          </a:p>
          <a:p>
            <a:pPr eaLnBrk="1" hangingPunct="1"/>
            <a:endParaRPr lang="en-US" sz="2000" b="1" dirty="0" smtClean="0">
              <a:latin typeface="Corbel" charset="0"/>
            </a:endParaRPr>
          </a:p>
          <a:p>
            <a:pPr eaLnBrk="1" hangingPunct="1"/>
            <a:endParaRPr lang="en-US" sz="2000" b="1" dirty="0">
              <a:latin typeface="Corbel" charset="0"/>
            </a:endParaRPr>
          </a:p>
          <a:p>
            <a:pPr eaLnBrk="1" hangingPunct="1"/>
            <a:r>
              <a:rPr lang="en-US" sz="2000" dirty="0" smtClean="0">
                <a:latin typeface="Corbel" charset="0"/>
              </a:rPr>
              <a:t>Residual for point </a:t>
            </a:r>
            <a:r>
              <a:rPr lang="en-US" sz="2000" dirty="0" err="1" smtClean="0">
                <a:latin typeface="Corbel" charset="0"/>
              </a:rPr>
              <a:t>i</a:t>
            </a:r>
            <a:r>
              <a:rPr lang="en-US" sz="2000" dirty="0" smtClean="0">
                <a:latin typeface="Corbel" charset="0"/>
              </a:rPr>
              <a:t>: </a:t>
            </a:r>
          </a:p>
          <a:p>
            <a:pPr eaLnBrk="1" hangingPunct="1"/>
            <a:endParaRPr lang="en-US" sz="2000" dirty="0">
              <a:latin typeface="Corbel" charset="0"/>
            </a:endParaRPr>
          </a:p>
          <a:p>
            <a:pPr eaLnBrk="1" hangingPunct="1"/>
            <a:endParaRPr lang="en-US" sz="2000" dirty="0" smtClean="0">
              <a:latin typeface="Corbel" charset="0"/>
            </a:endParaRPr>
          </a:p>
          <a:p>
            <a:pPr eaLnBrk="1" hangingPunct="1"/>
            <a:endParaRPr lang="en-US" sz="2000" dirty="0" smtClean="0">
              <a:latin typeface="Corbel" charset="0"/>
            </a:endParaRPr>
          </a:p>
          <a:p>
            <a:pPr eaLnBrk="1" hangingPunct="1"/>
            <a:endParaRPr lang="en-US" sz="2000" dirty="0" smtClean="0">
              <a:latin typeface="Corbel" charset="0"/>
            </a:endParaRPr>
          </a:p>
          <a:p>
            <a:pPr eaLnBrk="1" hangingPunct="1"/>
            <a:r>
              <a:rPr lang="x-none" sz="2000" dirty="0" smtClean="0">
                <a:latin typeface="Corbel" charset="0"/>
              </a:rPr>
              <a:t>A good model for data should have small residuals – but how do we measure small?</a:t>
            </a:r>
            <a:endParaRPr lang="en-US" sz="2000" dirty="0">
              <a:latin typeface="Corbel" charset="0"/>
            </a:endParaRPr>
          </a:p>
        </p:txBody>
      </p:sp>
      <p:sp>
        <p:nvSpPr>
          <p:cNvPr id="25604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Corbel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orbel" charset="0"/>
                <a:ea typeface="ＭＳ Ｐゴシック" charset="0"/>
              </a:defRPr>
            </a:lvl2pPr>
            <a:lvl3pPr marL="1143000">
              <a:defRPr sz="2400">
                <a:solidFill>
                  <a:schemeClr val="tx1"/>
                </a:solidFill>
                <a:latin typeface="Corbe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rbe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rbel" charset="0"/>
                <a:ea typeface="ＭＳ Ｐゴシック" charset="0"/>
              </a:defRPr>
            </a:lvl5pPr>
            <a:lvl6pPr marL="2514600" indent="-228600" eaLnBrk="0" fontAlgn="base" hangingPunct="0">
              <a:spcAft>
                <a:spcPct val="0"/>
              </a:spcAft>
              <a:buClr>
                <a:srgbClr val="E88651"/>
              </a:buClr>
              <a:buFont typeface="Wingdings 3" charset="0"/>
              <a:buChar char=""/>
              <a:defRPr sz="2000">
                <a:solidFill>
                  <a:schemeClr val="tx1"/>
                </a:solidFill>
                <a:latin typeface="Corbel" charset="0"/>
                <a:ea typeface="ＭＳ Ｐゴシック" charset="0"/>
              </a:defRPr>
            </a:lvl6pPr>
            <a:lvl7pPr marL="2971800" indent="-228600" eaLnBrk="0" fontAlgn="base" hangingPunct="0">
              <a:spcAft>
                <a:spcPct val="0"/>
              </a:spcAft>
              <a:buClr>
                <a:srgbClr val="E88651"/>
              </a:buClr>
              <a:buFont typeface="Wingdings 3" charset="0"/>
              <a:buChar char=""/>
              <a:defRPr sz="2000">
                <a:solidFill>
                  <a:schemeClr val="tx1"/>
                </a:solidFill>
                <a:latin typeface="Corbel" charset="0"/>
                <a:ea typeface="ＭＳ Ｐゴシック" charset="0"/>
              </a:defRPr>
            </a:lvl7pPr>
            <a:lvl8pPr marL="3429000" indent="-228600" eaLnBrk="0" fontAlgn="base" hangingPunct="0">
              <a:spcAft>
                <a:spcPct val="0"/>
              </a:spcAft>
              <a:buClr>
                <a:srgbClr val="E88651"/>
              </a:buClr>
              <a:buFont typeface="Wingdings 3" charset="0"/>
              <a:buChar char=""/>
              <a:defRPr sz="2000">
                <a:solidFill>
                  <a:schemeClr val="tx1"/>
                </a:solidFill>
                <a:latin typeface="Corbel" charset="0"/>
                <a:ea typeface="ＭＳ Ｐゴシック" charset="0"/>
              </a:defRPr>
            </a:lvl8pPr>
            <a:lvl9pPr marL="3886200" indent="-228600" eaLnBrk="0" fontAlgn="base" hangingPunct="0">
              <a:spcAft>
                <a:spcPct val="0"/>
              </a:spcAft>
              <a:buClr>
                <a:srgbClr val="E88651"/>
              </a:buClr>
              <a:buFont typeface="Wingdings 3" charset="0"/>
              <a:buChar char=""/>
              <a:defRPr sz="2000">
                <a:solidFill>
                  <a:schemeClr val="tx1"/>
                </a:solidFill>
                <a:latin typeface="Corbel" charset="0"/>
                <a:ea typeface="ＭＳ Ｐゴシック" charset="0"/>
              </a:defRPr>
            </a:lvl9pPr>
          </a:lstStyle>
          <a:p>
            <a:fld id="{85C8C641-2D1A-5841-A568-B3C34965C218}" type="slidenum">
              <a:rPr lang="en-US" sz="1200">
                <a:solidFill>
                  <a:srgbClr val="3F3F3F"/>
                </a:solidFill>
                <a:latin typeface="Arial" charset="0"/>
              </a:rPr>
              <a:pPr/>
              <a:t>14</a:t>
            </a:fld>
            <a:endParaRPr lang="en-US" sz="1200">
              <a:solidFill>
                <a:srgbClr val="3F3F3F"/>
              </a:solidFill>
              <a:latin typeface="Arial" charset="0"/>
            </a:endParaRPr>
          </a:p>
        </p:txBody>
      </p:sp>
      <p:pic>
        <p:nvPicPr>
          <p:cNvPr id="25607" name="Picture 6" descr="http://critical-numbers.group.shef.ac.uk/glossary/images/residuals_clip_image002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5538" y="1817454"/>
            <a:ext cx="3948862" cy="33609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91715441"/>
              </p:ext>
            </p:extLst>
          </p:nvPr>
        </p:nvGraphicFramePr>
        <p:xfrm>
          <a:off x="2666999" y="4191000"/>
          <a:ext cx="840184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8" name="Equation" r:id="rId4" imgW="368300" imgH="203200" progId="Equation.DSMT4">
                  <p:embed/>
                </p:oleObj>
              </mc:Choice>
              <mc:Fallback>
                <p:oleObj name="Equation" r:id="rId4" imgW="368300" imgH="203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666999" y="4191000"/>
                        <a:ext cx="840184" cy="4635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658012" y="5117068"/>
            <a:ext cx="2237587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Observed value of y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0" y="5117068"/>
            <a:ext cx="2057400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Predicted value of y</a:t>
            </a:r>
            <a:endParaRPr lang="en-US" dirty="0"/>
          </a:p>
        </p:txBody>
      </p:sp>
      <p:cxnSp>
        <p:nvCxnSpPr>
          <p:cNvPr id="7" name="Straight Arrow Connector 6"/>
          <p:cNvCxnSpPr>
            <a:stCxn id="4" idx="0"/>
          </p:cNvCxnSpPr>
          <p:nvPr/>
        </p:nvCxnSpPr>
        <p:spPr>
          <a:xfrm flipV="1">
            <a:off x="1776806" y="4648200"/>
            <a:ext cx="890193" cy="46886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5" idx="0"/>
          </p:cNvCxnSpPr>
          <p:nvPr/>
        </p:nvCxnSpPr>
        <p:spPr>
          <a:xfrm flipH="1" flipV="1">
            <a:off x="3429000" y="4648200"/>
            <a:ext cx="647700" cy="46886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89909125"/>
              </p:ext>
            </p:extLst>
          </p:nvPr>
        </p:nvGraphicFramePr>
        <p:xfrm>
          <a:off x="8520112" y="3276600"/>
          <a:ext cx="317500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9" name="Equation" r:id="rId6" imgW="139700" imgH="203200" progId="Equation.DSMT4">
                  <p:embed/>
                </p:oleObj>
              </mc:Choice>
              <mc:Fallback>
                <p:oleObj name="Equation" r:id="rId6" imgW="139700" imgH="203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8520112" y="3276600"/>
                        <a:ext cx="317500" cy="4635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84493568"/>
              </p:ext>
            </p:extLst>
          </p:nvPr>
        </p:nvGraphicFramePr>
        <p:xfrm>
          <a:off x="8520112" y="2362200"/>
          <a:ext cx="319088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0" name="Equation" r:id="rId8" imgW="139700" imgH="203200" progId="Equation.DSMT4">
                  <p:embed/>
                </p:oleObj>
              </mc:Choice>
              <mc:Fallback>
                <p:oleObj name="Equation" r:id="rId8" imgW="139700" imgH="203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8520112" y="2362200"/>
                        <a:ext cx="319088" cy="4635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8" name="Straight Connector 17"/>
          <p:cNvCxnSpPr/>
          <p:nvPr/>
        </p:nvCxnSpPr>
        <p:spPr>
          <a:xfrm flipH="1">
            <a:off x="8153400" y="3581400"/>
            <a:ext cx="338400" cy="0"/>
          </a:xfrm>
          <a:prstGeom prst="line">
            <a:avLst/>
          </a:prstGeom>
          <a:ln w="19431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8153400" y="2637464"/>
            <a:ext cx="338400" cy="0"/>
          </a:xfrm>
          <a:prstGeom prst="line">
            <a:avLst/>
          </a:prstGeom>
          <a:ln w="19431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rgbClr val="7B9899"/>
                </a:solidFill>
                <a:ea typeface="+mj-ea"/>
              </a:rPr>
              <a:t>The Least Squares Solution (cont)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319089" y="1531938"/>
            <a:ext cx="8443911" cy="4572000"/>
          </a:xfrm>
        </p:spPr>
        <p:txBody>
          <a:bodyPr/>
          <a:lstStyle/>
          <a:p>
            <a:pPr eaLnBrk="1" hangingPunct="1"/>
            <a:r>
              <a:rPr lang="en-US" sz="2000" dirty="0" smtClean="0">
                <a:latin typeface="Corbel" charset="0"/>
              </a:rPr>
              <a:t>To choose a line of best fit, </a:t>
            </a:r>
            <a:r>
              <a:rPr lang="en-US" sz="2000" dirty="0">
                <a:latin typeface="Corbel" charset="0"/>
              </a:rPr>
              <a:t>w</a:t>
            </a:r>
            <a:r>
              <a:rPr lang="en-US" sz="2000" dirty="0" smtClean="0">
                <a:latin typeface="Corbel" charset="0"/>
              </a:rPr>
              <a:t>e </a:t>
            </a:r>
            <a:r>
              <a:rPr lang="en-US" sz="2000" b="1" dirty="0" smtClean="0">
                <a:latin typeface="Corbel" charset="0"/>
              </a:rPr>
              <a:t>square</a:t>
            </a:r>
            <a:r>
              <a:rPr lang="en-US" sz="2000" dirty="0" smtClean="0">
                <a:latin typeface="Corbel" charset="0"/>
              </a:rPr>
              <a:t> the </a:t>
            </a:r>
          </a:p>
          <a:p>
            <a:pPr marL="119062" indent="0" eaLnBrk="1" hangingPunct="1">
              <a:buNone/>
            </a:pPr>
            <a:r>
              <a:rPr lang="en-US" sz="2000" dirty="0" smtClean="0">
                <a:latin typeface="Corbel" charset="0"/>
              </a:rPr>
              <a:t>      residuals and take the sum</a:t>
            </a:r>
          </a:p>
          <a:p>
            <a:pPr eaLnBrk="1" hangingPunct="1"/>
            <a:endParaRPr lang="en-US" sz="2000" dirty="0">
              <a:latin typeface="Corbel" charset="0"/>
            </a:endParaRPr>
          </a:p>
          <a:p>
            <a:pPr eaLnBrk="1" hangingPunct="1"/>
            <a:endParaRPr lang="en-US" sz="2000" dirty="0" smtClean="0">
              <a:latin typeface="Corbel" charset="0"/>
            </a:endParaRPr>
          </a:p>
          <a:p>
            <a:pPr eaLnBrk="1" hangingPunct="1"/>
            <a:endParaRPr lang="en-US" sz="2000" dirty="0" smtClean="0">
              <a:latin typeface="Corbel" charset="0"/>
            </a:endParaRPr>
          </a:p>
          <a:p>
            <a:pPr marL="119062" indent="0" eaLnBrk="1" hangingPunct="1">
              <a:buNone/>
            </a:pPr>
            <a:endParaRPr lang="en-US" sz="2000" dirty="0" smtClean="0">
              <a:latin typeface="Corbel" charset="0"/>
            </a:endParaRPr>
          </a:p>
          <a:p>
            <a:pPr eaLnBrk="1" hangingPunct="1"/>
            <a:r>
              <a:rPr lang="en-US" sz="2000" dirty="0" smtClean="0">
                <a:latin typeface="Corbel" charset="0"/>
              </a:rPr>
              <a:t>We then choose the line that minimizes </a:t>
            </a:r>
          </a:p>
          <a:p>
            <a:pPr marL="119062" indent="0" eaLnBrk="1" hangingPunct="1">
              <a:buNone/>
            </a:pPr>
            <a:r>
              <a:rPr lang="en-US" sz="2000" dirty="0">
                <a:latin typeface="Corbel" charset="0"/>
              </a:rPr>
              <a:t> </a:t>
            </a:r>
            <a:r>
              <a:rPr lang="en-US" sz="2000" dirty="0" smtClean="0">
                <a:latin typeface="Corbel" charset="0"/>
              </a:rPr>
              <a:t>     the sum-squared residuals.</a:t>
            </a:r>
            <a:endParaRPr lang="en-US" sz="2000" dirty="0">
              <a:latin typeface="Corbel" charset="0"/>
            </a:endParaRPr>
          </a:p>
          <a:p>
            <a:pPr eaLnBrk="1" hangingPunct="1"/>
            <a:r>
              <a:rPr lang="en-US" sz="2000" dirty="0" smtClean="0">
                <a:latin typeface="Corbel" charset="0"/>
              </a:rPr>
              <a:t>Why square residuals?</a:t>
            </a:r>
          </a:p>
          <a:p>
            <a:pPr lvl="1" eaLnBrk="1" hangingPunct="1"/>
            <a:r>
              <a:rPr lang="en-US" sz="1600" dirty="0" smtClean="0">
                <a:latin typeface="Corbel" charset="0"/>
              </a:rPr>
              <a:t>An extension of how the mean minimizes squared errors</a:t>
            </a:r>
          </a:p>
          <a:p>
            <a:pPr lvl="1" eaLnBrk="1" hangingPunct="1"/>
            <a:r>
              <a:rPr lang="en-US" sz="1600" dirty="0" smtClean="0">
                <a:latin typeface="Corbel" charset="0"/>
              </a:rPr>
              <a:t>Makes all residuals positive</a:t>
            </a:r>
          </a:p>
          <a:p>
            <a:pPr lvl="1" eaLnBrk="1" hangingPunct="1"/>
            <a:r>
              <a:rPr lang="en-US" sz="1600" dirty="0" smtClean="0">
                <a:latin typeface="Corbel" charset="0"/>
              </a:rPr>
              <a:t>Ensures – mathematically – that there is one and only one line of best fit.</a:t>
            </a:r>
          </a:p>
          <a:p>
            <a:pPr lvl="1" eaLnBrk="1" hangingPunct="1"/>
            <a:r>
              <a:rPr lang="en-US" sz="1600" dirty="0" smtClean="0">
                <a:latin typeface="Corbel" charset="0"/>
              </a:rPr>
              <a:t>Behind the scenes, the line of best fit can be computed algebraically – no iteration required.</a:t>
            </a:r>
          </a:p>
          <a:p>
            <a:pPr eaLnBrk="1" hangingPunct="1"/>
            <a:endParaRPr lang="en-US" sz="2000" dirty="0">
              <a:latin typeface="Corbel" charset="0"/>
            </a:endParaRPr>
          </a:p>
          <a:p>
            <a:pPr eaLnBrk="1" hangingPunct="1"/>
            <a:r>
              <a:rPr lang="en-US" sz="2000" dirty="0">
                <a:latin typeface="Corbel" charset="0"/>
              </a:rPr>
              <a:t>O</a:t>
            </a:r>
            <a:r>
              <a:rPr lang="en-US" sz="2000" dirty="0" smtClean="0">
                <a:latin typeface="Corbel" charset="0"/>
              </a:rPr>
              <a:t>rdinary </a:t>
            </a:r>
            <a:r>
              <a:rPr lang="en-US" sz="2000" dirty="0">
                <a:latin typeface="Corbel" charset="0"/>
              </a:rPr>
              <a:t>least </a:t>
            </a:r>
            <a:r>
              <a:rPr lang="en-US" sz="2000" dirty="0" smtClean="0">
                <a:latin typeface="Corbel" charset="0"/>
              </a:rPr>
              <a:t>squares </a:t>
            </a:r>
            <a:r>
              <a:rPr lang="en-US" sz="2000" dirty="0">
                <a:latin typeface="Corbel" charset="0"/>
              </a:rPr>
              <a:t>is our </a:t>
            </a:r>
            <a:r>
              <a:rPr lang="en-US" sz="2000" b="1" i="1" dirty="0">
                <a:latin typeface="Corbel" charset="0"/>
              </a:rPr>
              <a:t>method of estimation</a:t>
            </a:r>
            <a:r>
              <a:rPr lang="en-US" sz="2000" dirty="0">
                <a:latin typeface="Corbel" charset="0"/>
              </a:rPr>
              <a:t> for a linear relationship.</a:t>
            </a:r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Corbel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orbel" charset="0"/>
                <a:ea typeface="ＭＳ Ｐゴシック" charset="0"/>
              </a:defRPr>
            </a:lvl2pPr>
            <a:lvl3pPr marL="1143000">
              <a:defRPr sz="2400">
                <a:solidFill>
                  <a:schemeClr val="tx1"/>
                </a:solidFill>
                <a:latin typeface="Corbe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rbe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rbel" charset="0"/>
                <a:ea typeface="ＭＳ Ｐゴシック" charset="0"/>
              </a:defRPr>
            </a:lvl5pPr>
            <a:lvl6pPr marL="2514600" indent="-228600" eaLnBrk="0" fontAlgn="base" hangingPunct="0">
              <a:spcAft>
                <a:spcPct val="0"/>
              </a:spcAft>
              <a:buClr>
                <a:srgbClr val="E88651"/>
              </a:buClr>
              <a:buFont typeface="Wingdings 3" charset="0"/>
              <a:buChar char=""/>
              <a:defRPr sz="2000">
                <a:solidFill>
                  <a:schemeClr val="tx1"/>
                </a:solidFill>
                <a:latin typeface="Corbel" charset="0"/>
                <a:ea typeface="ＭＳ Ｐゴシック" charset="0"/>
              </a:defRPr>
            </a:lvl6pPr>
            <a:lvl7pPr marL="2971800" indent="-228600" eaLnBrk="0" fontAlgn="base" hangingPunct="0">
              <a:spcAft>
                <a:spcPct val="0"/>
              </a:spcAft>
              <a:buClr>
                <a:srgbClr val="E88651"/>
              </a:buClr>
              <a:buFont typeface="Wingdings 3" charset="0"/>
              <a:buChar char=""/>
              <a:defRPr sz="2000">
                <a:solidFill>
                  <a:schemeClr val="tx1"/>
                </a:solidFill>
                <a:latin typeface="Corbel" charset="0"/>
                <a:ea typeface="ＭＳ Ｐゴシック" charset="0"/>
              </a:defRPr>
            </a:lvl7pPr>
            <a:lvl8pPr marL="3429000" indent="-228600" eaLnBrk="0" fontAlgn="base" hangingPunct="0">
              <a:spcAft>
                <a:spcPct val="0"/>
              </a:spcAft>
              <a:buClr>
                <a:srgbClr val="E88651"/>
              </a:buClr>
              <a:buFont typeface="Wingdings 3" charset="0"/>
              <a:buChar char=""/>
              <a:defRPr sz="2000">
                <a:solidFill>
                  <a:schemeClr val="tx1"/>
                </a:solidFill>
                <a:latin typeface="Corbel" charset="0"/>
                <a:ea typeface="ＭＳ Ｐゴシック" charset="0"/>
              </a:defRPr>
            </a:lvl8pPr>
            <a:lvl9pPr marL="3886200" indent="-228600" eaLnBrk="0" fontAlgn="base" hangingPunct="0">
              <a:spcAft>
                <a:spcPct val="0"/>
              </a:spcAft>
              <a:buClr>
                <a:srgbClr val="E88651"/>
              </a:buClr>
              <a:buFont typeface="Wingdings 3" charset="0"/>
              <a:buChar char=""/>
              <a:defRPr sz="2000">
                <a:solidFill>
                  <a:schemeClr val="tx1"/>
                </a:solidFill>
                <a:latin typeface="Corbel" charset="0"/>
                <a:ea typeface="ＭＳ Ｐゴシック" charset="0"/>
              </a:defRPr>
            </a:lvl9pPr>
          </a:lstStyle>
          <a:p>
            <a:fld id="{864B31A3-BEF6-9040-A796-D64DBA9E2D6B}" type="slidenum">
              <a:rPr lang="en-US" sz="1200">
                <a:solidFill>
                  <a:srgbClr val="3F3F3F"/>
                </a:solidFill>
                <a:latin typeface="Arial" charset="0"/>
              </a:rPr>
              <a:pPr/>
              <a:t>15</a:t>
            </a:fld>
            <a:endParaRPr lang="en-US" sz="1200">
              <a:solidFill>
                <a:srgbClr val="3F3F3F"/>
              </a:solidFill>
              <a:latin typeface="Arial" charset="0"/>
            </a:endParaRPr>
          </a:p>
        </p:txBody>
      </p:sp>
      <p:pic>
        <p:nvPicPr>
          <p:cNvPr id="26629" name="Picture 5" descr="image2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2534858"/>
            <a:ext cx="1600200" cy="6655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3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4755" y="1524000"/>
            <a:ext cx="3202045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31" name="TextBox 6"/>
          <p:cNvSpPr txBox="1">
            <a:spLocks noChangeArrowheads="1"/>
          </p:cNvSpPr>
          <p:nvPr/>
        </p:nvSpPr>
        <p:spPr bwMode="auto">
          <a:xfrm>
            <a:off x="5715000" y="3868738"/>
            <a:ext cx="28194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orbel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orbel" charset="0"/>
                <a:ea typeface="ＭＳ Ｐゴシック" charset="0"/>
              </a:defRPr>
            </a:lvl2pPr>
            <a:lvl3pPr marL="1143000">
              <a:defRPr sz="2400">
                <a:solidFill>
                  <a:schemeClr val="tx1"/>
                </a:solidFill>
                <a:latin typeface="Corbe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rbe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rbel" charset="0"/>
                <a:ea typeface="ＭＳ Ｐゴシック" charset="0"/>
              </a:defRPr>
            </a:lvl5pPr>
            <a:lvl6pPr marL="2514600" indent="-228600" eaLnBrk="0" fontAlgn="base" hangingPunct="0">
              <a:spcAft>
                <a:spcPct val="0"/>
              </a:spcAft>
              <a:buClr>
                <a:srgbClr val="E88651"/>
              </a:buClr>
              <a:buFont typeface="Wingdings 3" charset="0"/>
              <a:buChar char=""/>
              <a:defRPr sz="2000">
                <a:solidFill>
                  <a:schemeClr val="tx1"/>
                </a:solidFill>
                <a:latin typeface="Corbel" charset="0"/>
                <a:ea typeface="ＭＳ Ｐゴシック" charset="0"/>
              </a:defRPr>
            </a:lvl6pPr>
            <a:lvl7pPr marL="2971800" indent="-228600" eaLnBrk="0" fontAlgn="base" hangingPunct="0">
              <a:spcAft>
                <a:spcPct val="0"/>
              </a:spcAft>
              <a:buClr>
                <a:srgbClr val="E88651"/>
              </a:buClr>
              <a:buFont typeface="Wingdings 3" charset="0"/>
              <a:buChar char=""/>
              <a:defRPr sz="2000">
                <a:solidFill>
                  <a:schemeClr val="tx1"/>
                </a:solidFill>
                <a:latin typeface="Corbel" charset="0"/>
                <a:ea typeface="ＭＳ Ｐゴシック" charset="0"/>
              </a:defRPr>
            </a:lvl7pPr>
            <a:lvl8pPr marL="3429000" indent="-228600" eaLnBrk="0" fontAlgn="base" hangingPunct="0">
              <a:spcAft>
                <a:spcPct val="0"/>
              </a:spcAft>
              <a:buClr>
                <a:srgbClr val="E88651"/>
              </a:buClr>
              <a:buFont typeface="Wingdings 3" charset="0"/>
              <a:buChar char=""/>
              <a:defRPr sz="2000">
                <a:solidFill>
                  <a:schemeClr val="tx1"/>
                </a:solidFill>
                <a:latin typeface="Corbel" charset="0"/>
                <a:ea typeface="ＭＳ Ｐゴシック" charset="0"/>
              </a:defRPr>
            </a:lvl8pPr>
            <a:lvl9pPr marL="3886200" indent="-228600" eaLnBrk="0" fontAlgn="base" hangingPunct="0">
              <a:spcAft>
                <a:spcPct val="0"/>
              </a:spcAft>
              <a:buClr>
                <a:srgbClr val="E88651"/>
              </a:buClr>
              <a:buFont typeface="Wingdings 3" charset="0"/>
              <a:buChar char=""/>
              <a:defRPr sz="2000">
                <a:solidFill>
                  <a:schemeClr val="tx1"/>
                </a:solidFill>
                <a:latin typeface="Corbe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000" dirty="0">
                <a:latin typeface="Arial" charset="0"/>
              </a:rPr>
              <a:t>Adapted from Myers, </a:t>
            </a:r>
            <a:r>
              <a:rPr lang="en-US" sz="1000" dirty="0" err="1">
                <a:latin typeface="Arial" charset="0"/>
              </a:rPr>
              <a:t>Gamst</a:t>
            </a:r>
            <a:r>
              <a:rPr lang="en-US" sz="1000" dirty="0">
                <a:latin typeface="Arial" charset="0"/>
              </a:rPr>
              <a:t> and </a:t>
            </a:r>
            <a:r>
              <a:rPr lang="en-US" sz="1000" dirty="0" err="1">
                <a:latin typeface="Arial" charset="0"/>
              </a:rPr>
              <a:t>Guarino</a:t>
            </a:r>
            <a:r>
              <a:rPr lang="en-US" sz="1000" dirty="0">
                <a:latin typeface="Arial" charset="0"/>
              </a:rPr>
              <a:t> 2006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ea typeface="+mj-ea"/>
              </a:rPr>
              <a:t>Goodness of Fit</a:t>
            </a:r>
            <a:endParaRPr lang="en-US" dirty="0">
              <a:ea typeface="+mj-e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4825"/>
            <a:ext cx="4800600" cy="4625975"/>
          </a:xfrm>
        </p:spPr>
        <p:txBody>
          <a:bodyPr/>
          <a:lstStyle/>
          <a:p>
            <a:r>
              <a:rPr lang="en-US" sz="2400" dirty="0" smtClean="0">
                <a:latin typeface="Corbel" charset="0"/>
              </a:rPr>
              <a:t>How do we know whether our linear model is a good representation of our data?</a:t>
            </a:r>
            <a:endParaRPr lang="en-US" sz="2400" dirty="0">
              <a:latin typeface="Corbel" charset="0"/>
            </a:endParaRPr>
          </a:p>
          <a:p>
            <a:endParaRPr lang="en-US" sz="2400" dirty="0">
              <a:latin typeface="Corbel" charset="0"/>
            </a:endParaRPr>
          </a:p>
          <a:p>
            <a:r>
              <a:rPr lang="en-US" sz="2400" dirty="0" smtClean="0">
                <a:latin typeface="Corbel" charset="0"/>
              </a:rPr>
              <a:t>Residuals tell us something, but they’re not a good measure of overall fit. </a:t>
            </a:r>
          </a:p>
          <a:p>
            <a:pPr lvl="1"/>
            <a:r>
              <a:rPr lang="en-US" sz="2000" dirty="0">
                <a:latin typeface="Corbel" charset="0"/>
              </a:rPr>
              <a:t>T</a:t>
            </a:r>
            <a:r>
              <a:rPr lang="en-US" sz="2000" dirty="0" smtClean="0">
                <a:latin typeface="Corbel" charset="0"/>
              </a:rPr>
              <a:t>he total sum-squared residual grows larger with more data points.  </a:t>
            </a:r>
          </a:p>
          <a:p>
            <a:pPr lvl="1"/>
            <a:r>
              <a:rPr lang="en-US" sz="2000" dirty="0" smtClean="0">
                <a:latin typeface="Corbel" charset="0"/>
              </a:rPr>
              <a:t>It also depends on the units we’re using.</a:t>
            </a:r>
            <a:endParaRPr lang="en-US" sz="2000" dirty="0">
              <a:latin typeface="Corbel" charset="0"/>
            </a:endParaRPr>
          </a:p>
          <a:p>
            <a:endParaRPr lang="en-US" sz="2400" dirty="0">
              <a:latin typeface="Corbel" charset="0"/>
            </a:endParaRPr>
          </a:p>
          <a:p>
            <a:endParaRPr lang="en-US" sz="2400" dirty="0">
              <a:latin typeface="Corbel" charset="0"/>
            </a:endParaRPr>
          </a:p>
          <a:p>
            <a:pPr>
              <a:buFont typeface="Wingdings 2" charset="0"/>
              <a:buNone/>
            </a:pPr>
            <a:endParaRPr lang="en-US" sz="2400" dirty="0">
              <a:latin typeface="Corbel" charset="0"/>
            </a:endParaRPr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F650B3E0-B2E2-9049-8085-AD0F126C2D7B}" type="slidenum">
              <a:rPr lang="en-US">
                <a:solidFill>
                  <a:srgbClr val="3F3F3F"/>
                </a:solidFill>
              </a:rPr>
              <a:pPr/>
              <a:t>16</a:t>
            </a:fld>
            <a:endParaRPr lang="en-US">
              <a:solidFill>
                <a:srgbClr val="3F3F3F"/>
              </a:solidFill>
            </a:endParaRPr>
          </a:p>
        </p:txBody>
      </p:sp>
      <p:pic>
        <p:nvPicPr>
          <p:cNvPr id="28677" name="Picture 6" descr="http://critical-numbers.group.shef.ac.uk/glossary/images/residuals_clip_image002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2590800"/>
            <a:ext cx="3284538" cy="264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>
                <a:ea typeface="+mj-ea"/>
              </a:rPr>
              <a:t>The Coefficient of Determination </a:t>
            </a:r>
            <a:r>
              <a:rPr lang="en-US" sz="4800" dirty="0">
                <a:ea typeface="+mj-ea"/>
              </a:rPr>
              <a:t>(R</a:t>
            </a:r>
            <a:r>
              <a:rPr lang="en-US" sz="4800" baseline="30000" dirty="0">
                <a:ea typeface="+mj-ea"/>
              </a:rPr>
              <a:t>2</a:t>
            </a:r>
            <a:r>
              <a:rPr lang="en-US" sz="4800" dirty="0">
                <a:ea typeface="+mj-ea"/>
              </a:rPr>
              <a:t>) </a:t>
            </a:r>
            <a:endParaRPr lang="en-US" dirty="0">
              <a:ea typeface="+mj-ea"/>
            </a:endParaRPr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>
          <a:xfrm>
            <a:off x="152400" y="1676400"/>
            <a:ext cx="7696200" cy="4625975"/>
          </a:xfrm>
        </p:spPr>
        <p:txBody>
          <a:bodyPr/>
          <a:lstStyle/>
          <a:p>
            <a:r>
              <a:rPr lang="en-US" sz="2400" dirty="0" smtClean="0">
                <a:latin typeface="Corbel" charset="0"/>
              </a:rPr>
              <a:t>Instead, we </a:t>
            </a:r>
            <a:r>
              <a:rPr lang="en-US" sz="2400" dirty="0">
                <a:latin typeface="Corbel" charset="0"/>
              </a:rPr>
              <a:t>can use r-squared (R</a:t>
            </a:r>
            <a:r>
              <a:rPr lang="en-US" sz="2400" baseline="30000" dirty="0">
                <a:latin typeface="Corbel" charset="0"/>
              </a:rPr>
              <a:t>2</a:t>
            </a:r>
            <a:r>
              <a:rPr lang="en-US" sz="2400" dirty="0">
                <a:latin typeface="Corbel" charset="0"/>
              </a:rPr>
              <a:t>) to determine our model goodness of fit</a:t>
            </a:r>
            <a:r>
              <a:rPr lang="en-US" sz="2400" dirty="0" smtClean="0">
                <a:latin typeface="Corbel" charset="0"/>
              </a:rPr>
              <a:t>.</a:t>
            </a:r>
          </a:p>
          <a:p>
            <a:endParaRPr lang="en-US" sz="2400" dirty="0">
              <a:latin typeface="Corbel" charset="0"/>
            </a:endParaRPr>
          </a:p>
          <a:p>
            <a:r>
              <a:rPr lang="en-US" sz="2400" dirty="0" smtClean="0">
                <a:latin typeface="Corbel" charset="0"/>
              </a:rPr>
              <a:t>R is the same as r, the Pearson correlation coefficient.</a:t>
            </a:r>
            <a:endParaRPr lang="en-US" sz="2400" dirty="0">
              <a:latin typeface="Corbel" charset="0"/>
            </a:endParaRPr>
          </a:p>
          <a:p>
            <a:endParaRPr lang="en-US" sz="2400" dirty="0">
              <a:latin typeface="Corbel" charset="0"/>
            </a:endParaRPr>
          </a:p>
          <a:p>
            <a:r>
              <a:rPr lang="en-US" sz="2400" dirty="0">
                <a:latin typeface="Corbel" charset="0"/>
              </a:rPr>
              <a:t>R</a:t>
            </a:r>
            <a:r>
              <a:rPr lang="en-US" sz="2400" baseline="30000" dirty="0">
                <a:latin typeface="Corbel" charset="0"/>
              </a:rPr>
              <a:t>2</a:t>
            </a:r>
            <a:r>
              <a:rPr lang="en-US" sz="2400" dirty="0">
                <a:latin typeface="Corbel" charset="0"/>
              </a:rPr>
              <a:t> is the amount of variation in the outcome that can be explained by our model (which is just a single line).</a:t>
            </a:r>
          </a:p>
          <a:p>
            <a:endParaRPr lang="en-US" sz="2400" dirty="0">
              <a:latin typeface="Corbel" charset="0"/>
            </a:endParaRPr>
          </a:p>
          <a:p>
            <a:r>
              <a:rPr lang="en-US" sz="2400" dirty="0" smtClean="0">
                <a:latin typeface="Corbel" charset="0"/>
              </a:rPr>
              <a:t>Another way to compute R</a:t>
            </a:r>
            <a:r>
              <a:rPr lang="en-US" sz="2400" baseline="30000" dirty="0" smtClean="0">
                <a:latin typeface="Corbel" charset="0"/>
              </a:rPr>
              <a:t>2</a:t>
            </a:r>
            <a:r>
              <a:rPr lang="en-US" sz="2400" dirty="0" smtClean="0">
                <a:latin typeface="Corbel" charset="0"/>
              </a:rPr>
              <a:t> </a:t>
            </a:r>
            <a:r>
              <a:rPr lang="en-US" sz="2400" dirty="0">
                <a:latin typeface="Corbel" charset="0"/>
              </a:rPr>
              <a:t>is the model sum of squares divided by the total sum of squares. </a:t>
            </a:r>
            <a:r>
              <a:rPr lang="en-US" sz="2400" dirty="0" smtClean="0">
                <a:latin typeface="Corbel" charset="0"/>
              </a:rPr>
              <a:t> Or</a:t>
            </a:r>
            <a:r>
              <a:rPr lang="en-US" sz="2400" dirty="0">
                <a:latin typeface="Corbel" charset="0"/>
              </a:rPr>
              <a:t>, the amount of variance in the outcome explained by the model, relative to how much variation we have to explain</a:t>
            </a:r>
            <a:r>
              <a:rPr lang="en-US" sz="2400" dirty="0" smtClean="0">
                <a:latin typeface="Corbel" charset="0"/>
              </a:rPr>
              <a:t>.</a:t>
            </a:r>
            <a:endParaRPr lang="en-US" sz="2400" dirty="0">
              <a:latin typeface="Corbel" charset="0"/>
            </a:endParaRPr>
          </a:p>
          <a:p>
            <a:pPr marL="457200" lvl="1" indent="0">
              <a:buFont typeface="Wingdings" charset="0"/>
              <a:buNone/>
            </a:pPr>
            <a:endParaRPr lang="en-US" dirty="0">
              <a:latin typeface="Corbel" charset="0"/>
            </a:endParaRPr>
          </a:p>
          <a:p>
            <a:endParaRPr lang="en-US" dirty="0">
              <a:latin typeface="Corbel" charset="0"/>
            </a:endParaRPr>
          </a:p>
          <a:p>
            <a:endParaRPr lang="en-US" dirty="0">
              <a:latin typeface="Corbel" charset="0"/>
            </a:endParaRPr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875E64B2-6DC0-D64C-8F9F-67F87966EAB8}" type="slidenum">
              <a:rPr lang="en-US">
                <a:solidFill>
                  <a:srgbClr val="3F3F3F"/>
                </a:solidFill>
              </a:rPr>
              <a:pPr/>
              <a:t>17</a:t>
            </a:fld>
            <a:endParaRPr lang="en-US">
              <a:solidFill>
                <a:srgbClr val="3F3F3F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>
                <a:ea typeface="+mj-ea"/>
              </a:rPr>
              <a:t>The Coefficient of Determination </a:t>
            </a:r>
            <a:r>
              <a:rPr lang="en-US" sz="4800" dirty="0" smtClean="0">
                <a:ea typeface="+mj-ea"/>
              </a:rPr>
              <a:t>(R</a:t>
            </a:r>
            <a:r>
              <a:rPr lang="en-US" sz="4800" baseline="30000" dirty="0" smtClean="0">
                <a:ea typeface="+mj-ea"/>
              </a:rPr>
              <a:t>2</a:t>
            </a:r>
            <a:r>
              <a:rPr lang="en-US" sz="4800" dirty="0" smtClean="0">
                <a:ea typeface="+mj-ea"/>
              </a:rPr>
              <a:t>) </a:t>
            </a:r>
            <a:endParaRPr lang="en-US" dirty="0">
              <a:ea typeface="+mj-e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1313" y="1635125"/>
            <a:ext cx="8229600" cy="4625975"/>
          </a:xfrm>
        </p:spPr>
        <p:txBody>
          <a:bodyPr/>
          <a:lstStyle/>
          <a:p>
            <a:pPr marL="119062" indent="0">
              <a:buNone/>
            </a:pPr>
            <a:r>
              <a:rPr lang="en-US" sz="2000" dirty="0">
                <a:latin typeface="Corbel" charset="0"/>
              </a:rPr>
              <a:t>We can </a:t>
            </a:r>
            <a:r>
              <a:rPr lang="en-US" sz="2000" dirty="0" smtClean="0">
                <a:latin typeface="Corbel" charset="0"/>
              </a:rPr>
              <a:t>break </a:t>
            </a:r>
            <a:r>
              <a:rPr lang="en-US" sz="2000" dirty="0">
                <a:latin typeface="Corbel" charset="0"/>
              </a:rPr>
              <a:t>down </a:t>
            </a:r>
            <a:r>
              <a:rPr lang="en-US" sz="2000" dirty="0" smtClean="0">
                <a:latin typeface="Corbel" charset="0"/>
              </a:rPr>
              <a:t>the total variation in our data </a:t>
            </a:r>
            <a:r>
              <a:rPr lang="en-US" sz="2000" dirty="0">
                <a:latin typeface="Corbel" charset="0"/>
              </a:rPr>
              <a:t>into what our model explains, and what’s left </a:t>
            </a:r>
            <a:r>
              <a:rPr lang="en-US" sz="2000" dirty="0" smtClean="0">
                <a:latin typeface="Corbel" charset="0"/>
              </a:rPr>
              <a:t>over:</a:t>
            </a:r>
            <a:endParaRPr lang="en-US" sz="2000" dirty="0">
              <a:latin typeface="Corbel" charset="0"/>
            </a:endParaRPr>
          </a:p>
          <a:p>
            <a:endParaRPr lang="en-US" sz="2000" b="1" dirty="0" smtClean="0">
              <a:latin typeface="Corbel" charset="0"/>
            </a:endParaRPr>
          </a:p>
          <a:p>
            <a:r>
              <a:rPr lang="en-US" sz="2000" b="1" dirty="0" smtClean="0">
                <a:latin typeface="Corbel" charset="0"/>
              </a:rPr>
              <a:t>Total </a:t>
            </a:r>
            <a:r>
              <a:rPr lang="en-US" sz="2000" b="1" dirty="0">
                <a:latin typeface="Corbel" charset="0"/>
              </a:rPr>
              <a:t>sum of </a:t>
            </a:r>
            <a:r>
              <a:rPr lang="en-US" sz="2000" b="1" dirty="0" smtClean="0">
                <a:latin typeface="Corbel" charset="0"/>
              </a:rPr>
              <a:t>squares (SST) </a:t>
            </a:r>
            <a:r>
              <a:rPr lang="en-US" sz="2000" dirty="0">
                <a:latin typeface="Corbel" charset="0"/>
              </a:rPr>
              <a:t>is just the sum of squared differences between each data </a:t>
            </a:r>
            <a:r>
              <a:rPr lang="en-US" sz="2000" dirty="0" smtClean="0">
                <a:latin typeface="Corbel" charset="0"/>
              </a:rPr>
              <a:t>point </a:t>
            </a:r>
            <a:r>
              <a:rPr lang="en-US" sz="2000" dirty="0">
                <a:latin typeface="Corbel" charset="0"/>
              </a:rPr>
              <a:t>and the </a:t>
            </a:r>
            <a:r>
              <a:rPr lang="en-US" sz="2000" dirty="0" smtClean="0">
                <a:latin typeface="Corbel" charset="0"/>
              </a:rPr>
              <a:t>mean</a:t>
            </a:r>
            <a:r>
              <a:rPr lang="en-US" sz="2000" dirty="0">
                <a:latin typeface="Corbel" charset="0"/>
              </a:rPr>
              <a:t>,</a:t>
            </a:r>
            <a:endParaRPr lang="en-US" sz="2000" dirty="0" smtClean="0">
              <a:latin typeface="Corbel" charset="0"/>
            </a:endParaRPr>
          </a:p>
          <a:p>
            <a:r>
              <a:rPr lang="en-US" sz="2000" b="1" dirty="0" smtClean="0"/>
              <a:t>Model (or Explained) sum </a:t>
            </a:r>
            <a:r>
              <a:rPr lang="en-US" sz="2000" b="1" dirty="0"/>
              <a:t>of </a:t>
            </a:r>
            <a:r>
              <a:rPr lang="en-US" sz="2000" b="1" dirty="0" smtClean="0"/>
              <a:t>squares (SSM) </a:t>
            </a:r>
            <a:r>
              <a:rPr lang="en-US" sz="2000" dirty="0"/>
              <a:t>is </a:t>
            </a:r>
            <a:r>
              <a:rPr lang="en-US" sz="2000" dirty="0" smtClean="0"/>
              <a:t>sum of the squared differences between each </a:t>
            </a:r>
            <a:r>
              <a:rPr lang="en-US" sz="2000" i="1" dirty="0" smtClean="0"/>
              <a:t>predicted</a:t>
            </a:r>
            <a:r>
              <a:rPr lang="en-US" sz="2000" dirty="0" smtClean="0"/>
              <a:t> data point and the mean,</a:t>
            </a:r>
          </a:p>
          <a:p>
            <a:pPr lvl="1"/>
            <a:r>
              <a:rPr lang="en-US" sz="1800" i="1" dirty="0" smtClean="0"/>
              <a:t>This is the improvement </a:t>
            </a:r>
            <a:r>
              <a:rPr lang="en-US" sz="1800" i="1" dirty="0"/>
              <a:t>in prediction </a:t>
            </a:r>
            <a:r>
              <a:rPr lang="en-US" sz="1800" dirty="0"/>
              <a:t>that results from using the regression model rather than just the </a:t>
            </a:r>
            <a:r>
              <a:rPr lang="en-US" sz="1800" dirty="0" smtClean="0"/>
              <a:t>mean.</a:t>
            </a:r>
            <a:endParaRPr lang="en-US" sz="1800" dirty="0" smtClean="0">
              <a:latin typeface="Corbel" charset="0"/>
            </a:endParaRPr>
          </a:p>
          <a:p>
            <a:pPr>
              <a:buFont typeface="Wingdings 2" panose="05020102010507070707" pitchFamily="18" charset="2"/>
              <a:buChar char=""/>
              <a:defRPr/>
            </a:pPr>
            <a:r>
              <a:rPr lang="en-US" sz="2000" b="1" dirty="0"/>
              <a:t>R</a:t>
            </a:r>
            <a:r>
              <a:rPr lang="en-US" sz="2000" b="1" dirty="0" smtClean="0"/>
              <a:t>esidual </a:t>
            </a:r>
            <a:r>
              <a:rPr lang="en-US" sz="2000" b="1" dirty="0"/>
              <a:t>sum of </a:t>
            </a:r>
            <a:r>
              <a:rPr lang="en-US" sz="2000" b="1" dirty="0" smtClean="0"/>
              <a:t>squares (SSR) </a:t>
            </a:r>
            <a:r>
              <a:rPr lang="en-US" sz="2000" dirty="0"/>
              <a:t>is the sum of squared </a:t>
            </a:r>
            <a:r>
              <a:rPr lang="en-US" sz="2000" dirty="0" smtClean="0"/>
              <a:t>residuals</a:t>
            </a:r>
          </a:p>
          <a:p>
            <a:pPr lvl="1">
              <a:buFont typeface="Wingdings 2" panose="05020102010507070707" pitchFamily="18" charset="2"/>
              <a:buChar char=""/>
              <a:defRPr/>
            </a:pPr>
            <a:r>
              <a:rPr lang="en-US" sz="1800" dirty="0" smtClean="0"/>
              <a:t>This is the unexplained variation.</a:t>
            </a:r>
          </a:p>
          <a:p>
            <a:pPr lvl="1">
              <a:buFont typeface="Wingdings 2" panose="05020102010507070707" pitchFamily="18" charset="2"/>
              <a:buChar char=""/>
              <a:defRPr/>
            </a:pPr>
            <a:endParaRPr lang="en-US" sz="1800" dirty="0"/>
          </a:p>
          <a:p>
            <a:pPr>
              <a:buFont typeface="Wingdings 2" panose="05020102010507070707" pitchFamily="18" charset="2"/>
              <a:buChar char=""/>
              <a:defRPr/>
            </a:pPr>
            <a:r>
              <a:rPr lang="en-US" sz="2200" dirty="0" smtClean="0"/>
              <a:t>In fact, </a:t>
            </a:r>
            <a:r>
              <a:rPr lang="en-US" sz="2200" b="1" dirty="0" smtClean="0"/>
              <a:t>SST </a:t>
            </a:r>
            <a:r>
              <a:rPr lang="en-US" sz="2200" dirty="0" smtClean="0"/>
              <a:t>= </a:t>
            </a:r>
            <a:r>
              <a:rPr lang="en-US" sz="2200" b="1" dirty="0" smtClean="0"/>
              <a:t>SSM + SSR</a:t>
            </a:r>
            <a:endParaRPr lang="en-US" sz="2200" dirty="0"/>
          </a:p>
          <a:p>
            <a:pPr>
              <a:buFont typeface="Wingdings 2" panose="05020102010507070707" pitchFamily="18" charset="2"/>
              <a:buChar char=""/>
              <a:defRPr/>
            </a:pPr>
            <a:endParaRPr lang="en-US" sz="2200" dirty="0"/>
          </a:p>
          <a:p>
            <a:pPr>
              <a:buFont typeface="Wingdings 2" panose="05020102010507070707" pitchFamily="18" charset="2"/>
              <a:buChar char=""/>
              <a:defRPr/>
            </a:pPr>
            <a:r>
              <a:rPr lang="en-US" sz="2200" b="1" dirty="0" smtClean="0"/>
              <a:t>R</a:t>
            </a:r>
            <a:r>
              <a:rPr lang="en-US" sz="2200" b="1" baseline="30000" dirty="0" smtClean="0"/>
              <a:t>2 </a:t>
            </a:r>
            <a:r>
              <a:rPr lang="en-US" sz="2200" b="1" dirty="0" smtClean="0"/>
              <a:t>= SSM / SST</a:t>
            </a:r>
            <a:endParaRPr lang="en-US" sz="1800" b="1" dirty="0"/>
          </a:p>
          <a:p>
            <a:pPr marL="119062" indent="0">
              <a:buFont typeface="Wingdings 2" panose="05020102010507070707" pitchFamily="18" charset="2"/>
              <a:buNone/>
              <a:defRPr/>
            </a:pPr>
            <a:endParaRPr lang="en-US" sz="2000" dirty="0"/>
          </a:p>
          <a:p>
            <a:pPr>
              <a:buFont typeface="Wingdings 2" charset="0"/>
              <a:buNone/>
            </a:pPr>
            <a:endParaRPr lang="en-US" sz="2000" dirty="0">
              <a:latin typeface="Corbel" charset="0"/>
            </a:endParaRPr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8614E44B-95EA-DB4E-B368-3596E4A8541A}" type="slidenum">
              <a:rPr lang="en-US">
                <a:solidFill>
                  <a:srgbClr val="3F3F3F"/>
                </a:solidFill>
              </a:rPr>
              <a:pPr/>
              <a:t>18</a:t>
            </a:fld>
            <a:endParaRPr lang="en-US">
              <a:solidFill>
                <a:srgbClr val="3F3F3F"/>
              </a:solidFill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05875736"/>
              </p:ext>
            </p:extLst>
          </p:nvPr>
        </p:nvGraphicFramePr>
        <p:xfrm>
          <a:off x="5029200" y="2895600"/>
          <a:ext cx="762000" cy="43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6" name="Equation" r:id="rId3" imgW="355600" imgH="203200" progId="Equation.DSMT4">
                  <p:embed/>
                </p:oleObj>
              </mc:Choice>
              <mc:Fallback>
                <p:oleObj name="Equation" r:id="rId3" imgW="355600" imgH="203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029200" y="2895600"/>
                        <a:ext cx="762000" cy="4349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31858389"/>
              </p:ext>
            </p:extLst>
          </p:nvPr>
        </p:nvGraphicFramePr>
        <p:xfrm>
          <a:off x="7315200" y="3505200"/>
          <a:ext cx="762000" cy="43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7" name="Equation" r:id="rId5" imgW="355600" imgH="203200" progId="Equation.DSMT4">
                  <p:embed/>
                </p:oleObj>
              </mc:Choice>
              <mc:Fallback>
                <p:oleObj name="Equation" r:id="rId5" imgW="355600" imgH="203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7315200" y="3505200"/>
                        <a:ext cx="762000" cy="4349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9232483"/>
              </p:ext>
            </p:extLst>
          </p:nvPr>
        </p:nvGraphicFramePr>
        <p:xfrm>
          <a:off x="7391400" y="4419600"/>
          <a:ext cx="788988" cy="43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8" name="Equation" r:id="rId7" imgW="368300" imgH="203200" progId="Equation.DSMT4">
                  <p:embed/>
                </p:oleObj>
              </mc:Choice>
              <mc:Fallback>
                <p:oleObj name="Equation" r:id="rId7" imgW="368300" imgH="203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7391400" y="4419600"/>
                        <a:ext cx="788988" cy="4349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>
                <a:ea typeface="+mj-ea"/>
              </a:rPr>
              <a:t>The Coefficient of Determination </a:t>
            </a:r>
            <a:r>
              <a:rPr lang="en-US" sz="4800" dirty="0" smtClean="0">
                <a:ea typeface="+mj-ea"/>
              </a:rPr>
              <a:t>(R</a:t>
            </a:r>
            <a:r>
              <a:rPr lang="en-US" sz="4800" baseline="30000" dirty="0" smtClean="0">
                <a:ea typeface="+mj-ea"/>
              </a:rPr>
              <a:t>2</a:t>
            </a:r>
            <a:r>
              <a:rPr lang="en-US" sz="4800" dirty="0" smtClean="0">
                <a:ea typeface="+mj-ea"/>
              </a:rPr>
              <a:t>) </a:t>
            </a:r>
            <a:endParaRPr lang="en-US" dirty="0">
              <a:ea typeface="+mj-e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4188" y="1676400"/>
            <a:ext cx="8229600" cy="2720975"/>
          </a:xfrm>
        </p:spPr>
        <p:txBody>
          <a:bodyPr/>
          <a:lstStyle/>
          <a:p>
            <a:pPr>
              <a:buFont typeface="Wingdings 2" panose="05020102010507070707" pitchFamily="18" charset="2"/>
              <a:buChar char=""/>
              <a:defRPr/>
            </a:pPr>
            <a:r>
              <a:rPr lang="en-US" sz="2400" dirty="0" smtClean="0">
                <a:ea typeface="+mn-ea"/>
              </a:rPr>
              <a:t>So, to recap:  R</a:t>
            </a:r>
            <a:r>
              <a:rPr lang="en-US" sz="2400" baseline="30000" dirty="0" smtClean="0">
                <a:ea typeface="+mn-ea"/>
              </a:rPr>
              <a:t>2</a:t>
            </a:r>
            <a:r>
              <a:rPr lang="en-US" sz="2400" dirty="0" smtClean="0">
                <a:ea typeface="+mn-ea"/>
              </a:rPr>
              <a:t> is the amount of variance in the outcome explained by the model (our line), relative to how much total variation we have to explain (variation in our dependent variable).</a:t>
            </a:r>
          </a:p>
          <a:p>
            <a:pPr>
              <a:buFont typeface="Wingdings 2" panose="05020102010507070707" pitchFamily="18" charset="2"/>
              <a:buChar char=""/>
              <a:defRPr/>
            </a:pPr>
            <a:r>
              <a:rPr lang="en-US" sz="2400" dirty="0" smtClean="0">
                <a:ea typeface="+mn-ea"/>
              </a:rPr>
              <a:t>The value for r-squared ranges from 0 to 1, and we can simply multiply the value by 100 to get a percentage interpretation. For example, an R</a:t>
            </a:r>
            <a:r>
              <a:rPr lang="en-US" sz="2400" baseline="30000" dirty="0" smtClean="0">
                <a:ea typeface="+mn-ea"/>
              </a:rPr>
              <a:t>2</a:t>
            </a:r>
            <a:r>
              <a:rPr lang="en-US" sz="2400" dirty="0" smtClean="0">
                <a:ea typeface="+mn-ea"/>
              </a:rPr>
              <a:t> = .25 means that our model can explain 25% of the variation in Y.</a:t>
            </a:r>
          </a:p>
          <a:p>
            <a:pPr marL="119062" indent="0">
              <a:buFont typeface="Wingdings 2" panose="05020102010507070707" pitchFamily="18" charset="2"/>
              <a:buNone/>
              <a:defRPr/>
            </a:pPr>
            <a:endParaRPr lang="en-US" sz="2400" dirty="0" smtClean="0">
              <a:ea typeface="+mn-ea"/>
            </a:endParaRPr>
          </a:p>
          <a:p>
            <a:pPr>
              <a:buFont typeface="Wingdings 2" panose="05020102010507070707" pitchFamily="18" charset="2"/>
              <a:buChar char=""/>
              <a:defRPr/>
            </a:pPr>
            <a:endParaRPr lang="en-US" dirty="0">
              <a:ea typeface="+mn-ea"/>
            </a:endParaRPr>
          </a:p>
          <a:p>
            <a:pPr marL="119062" indent="0">
              <a:buFont typeface="Wingdings 2" panose="05020102010507070707" pitchFamily="18" charset="2"/>
              <a:buNone/>
              <a:defRPr/>
            </a:pPr>
            <a:endParaRPr lang="en-US" dirty="0" smtClean="0">
              <a:ea typeface="+mn-ea"/>
            </a:endParaRPr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B7A3A329-7913-7345-BE8D-B02BA7CA0A1A}" type="slidenum">
              <a:rPr lang="en-US">
                <a:solidFill>
                  <a:srgbClr val="3F3F3F"/>
                </a:solidFill>
              </a:rPr>
              <a:pPr/>
              <a:t>19</a:t>
            </a:fld>
            <a:endParaRPr lang="en-US">
              <a:solidFill>
                <a:srgbClr val="3F3F3F"/>
              </a:solidFill>
            </a:endParaRPr>
          </a:p>
        </p:txBody>
      </p:sp>
      <p:sp>
        <p:nvSpPr>
          <p:cNvPr id="5" name="Rectangle 4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3591631" y="4962684"/>
            <a:ext cx="1960738" cy="972254"/>
          </a:xfrm>
          <a:prstGeom prst="rect">
            <a:avLst/>
          </a:prstGeom>
          <a:blipFill rotWithShape="0">
            <a:blip r:embed="rId2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en-US">
                <a:noFill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 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ea typeface="+mj-ea"/>
              </a:rPr>
              <a:t>Linear Regression</a:t>
            </a:r>
            <a:endParaRPr lang="en-US" dirty="0">
              <a:ea typeface="+mj-ea"/>
            </a:endParaRP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312738" y="1630363"/>
            <a:ext cx="8229600" cy="4625975"/>
          </a:xfrm>
        </p:spPr>
        <p:txBody>
          <a:bodyPr/>
          <a:lstStyle/>
          <a:p>
            <a:r>
              <a:rPr lang="en-US" sz="2800" dirty="0" smtClean="0">
                <a:latin typeface="Corbel" charset="0"/>
              </a:rPr>
              <a:t>Ordinary Least Squares (OLS) Regression: A way of predicting an outcome as a linear function of other variables</a:t>
            </a:r>
          </a:p>
          <a:p>
            <a:endParaRPr lang="en-US" sz="2800" dirty="0" smtClean="0">
              <a:latin typeface="Corbel" charset="0"/>
            </a:endParaRPr>
          </a:p>
          <a:p>
            <a:endParaRPr lang="en-US" sz="2800" dirty="0" smtClean="0">
              <a:latin typeface="Corbel" charset="0"/>
            </a:endParaRPr>
          </a:p>
          <a:p>
            <a:endParaRPr lang="en-US" sz="2800" dirty="0" smtClean="0">
              <a:latin typeface="Corbel" charset="0"/>
            </a:endParaRPr>
          </a:p>
          <a:p>
            <a:endParaRPr lang="en-US" sz="2800" dirty="0" smtClean="0">
              <a:latin typeface="Corbel" charset="0"/>
            </a:endParaRPr>
          </a:p>
          <a:p>
            <a:r>
              <a:rPr lang="en-US" sz="2800" dirty="0" smtClean="0">
                <a:latin typeface="Corbel" charset="0"/>
              </a:rPr>
              <a:t>Simple Regression: one explanatory variable</a:t>
            </a:r>
            <a:endParaRPr lang="en-US" sz="2800" dirty="0">
              <a:latin typeface="Corbel" charset="0"/>
            </a:endParaRPr>
          </a:p>
          <a:p>
            <a:r>
              <a:rPr lang="en-US" sz="2800" dirty="0" smtClean="0">
                <a:latin typeface="Corbel" charset="0"/>
              </a:rPr>
              <a:t>Multiple Regression</a:t>
            </a:r>
            <a:r>
              <a:rPr lang="en-US" altLang="ja-JP" sz="2800" dirty="0">
                <a:latin typeface="Corbel" charset="0"/>
              </a:rPr>
              <a:t>:</a:t>
            </a:r>
            <a:r>
              <a:rPr lang="en-US" sz="2800" dirty="0" smtClean="0">
                <a:latin typeface="Corbel" charset="0"/>
              </a:rPr>
              <a:t> multiple explanatory variables (Next week’s topic)</a:t>
            </a:r>
            <a:endParaRPr lang="en-US" sz="2800" dirty="0">
              <a:latin typeface="Corbel" charset="0"/>
            </a:endParaRP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E2E31EFA-BB7E-9140-BBBB-A0E950DC36B0}" type="slidenum">
              <a:rPr lang="en-US">
                <a:solidFill>
                  <a:srgbClr val="3F3F3F"/>
                </a:solidFill>
              </a:rPr>
              <a:pPr/>
              <a:t>2</a:t>
            </a:fld>
            <a:endParaRPr lang="en-US">
              <a:solidFill>
                <a:srgbClr val="3F3F3F"/>
              </a:solidFill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1295400" y="3200400"/>
            <a:ext cx="2286000" cy="914400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Outcome /</a:t>
            </a:r>
          </a:p>
          <a:p>
            <a:pPr algn="ctr"/>
            <a:r>
              <a:rPr lang="en-US" dirty="0" smtClean="0"/>
              <a:t>Dependent Variable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5334000" y="3200400"/>
            <a:ext cx="2667000" cy="914400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Predictors /</a:t>
            </a:r>
          </a:p>
          <a:p>
            <a:pPr algn="ctr"/>
            <a:r>
              <a:rPr lang="en-US" dirty="0" smtClean="0"/>
              <a:t>Independent Variables /</a:t>
            </a:r>
          </a:p>
          <a:p>
            <a:pPr algn="ctr"/>
            <a:r>
              <a:rPr lang="en-US" dirty="0" smtClean="0"/>
              <a:t>Explanatory Variables</a:t>
            </a:r>
            <a:endParaRPr lang="en-US" dirty="0"/>
          </a:p>
        </p:txBody>
      </p:sp>
      <p:sp>
        <p:nvSpPr>
          <p:cNvPr id="4" name="Left Arrow 3"/>
          <p:cNvSpPr/>
          <p:nvPr/>
        </p:nvSpPr>
        <p:spPr>
          <a:xfrm>
            <a:off x="3610932" y="3399464"/>
            <a:ext cx="1676400" cy="533400"/>
          </a:xfrm>
          <a:prstGeom prst="leftArrow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3600" dirty="0" smtClean="0">
                <a:ea typeface="+mj-ea"/>
              </a:rPr>
              <a:t>Assessing Statistical Significance</a:t>
            </a:r>
            <a:endParaRPr lang="en-US" sz="3600" dirty="0">
              <a:ea typeface="+mj-e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" y="1604963"/>
            <a:ext cx="6086475" cy="4876800"/>
          </a:xfrm>
        </p:spPr>
        <p:txBody>
          <a:bodyPr/>
          <a:lstStyle/>
          <a:p>
            <a:pPr>
              <a:buFont typeface="Wingdings 2" panose="05020102010507070707" pitchFamily="18" charset="2"/>
              <a:buChar char=""/>
              <a:defRPr/>
            </a:pPr>
            <a:r>
              <a:rPr lang="en-US" sz="2000" dirty="0" smtClean="0">
                <a:ea typeface="+mn-ea"/>
              </a:rPr>
              <a:t>Now that we know how to tell if our model is any good, how do we know if it is statistically significant or not?</a:t>
            </a:r>
          </a:p>
          <a:p>
            <a:pPr marL="119062" indent="0">
              <a:buFont typeface="Wingdings 2" panose="05020102010507070707" pitchFamily="18" charset="2"/>
              <a:buNone/>
              <a:defRPr/>
            </a:pPr>
            <a:endParaRPr lang="en-US" sz="2000" dirty="0" smtClean="0">
              <a:ea typeface="+mn-ea"/>
            </a:endParaRPr>
          </a:p>
          <a:p>
            <a:pPr>
              <a:buFont typeface="Wingdings 2" panose="05020102010507070707" pitchFamily="18" charset="2"/>
              <a:buChar char=""/>
              <a:defRPr/>
            </a:pPr>
            <a:r>
              <a:rPr lang="en-US" sz="2000" dirty="0" smtClean="0">
                <a:ea typeface="+mn-ea"/>
              </a:rPr>
              <a:t>Consider:  What is the null hypothesis in a regression?</a:t>
            </a:r>
          </a:p>
          <a:p>
            <a:pPr lvl="1">
              <a:buFont typeface="Wingdings" panose="05000000000000000000" pitchFamily="2" charset="2"/>
              <a:buChar char=""/>
              <a:defRPr/>
            </a:pPr>
            <a:r>
              <a:rPr lang="en-US" sz="2000" dirty="0" smtClean="0">
                <a:ea typeface="+mn-ea"/>
              </a:rPr>
              <a:t>The null is that there is no linear relationship between X and Y.</a:t>
            </a:r>
          </a:p>
          <a:p>
            <a:pPr lvl="1">
              <a:buFont typeface="Wingdings" panose="05000000000000000000" pitchFamily="2" charset="2"/>
              <a:buChar char=""/>
              <a:defRPr/>
            </a:pPr>
            <a:r>
              <a:rPr lang="en-US" sz="2000" dirty="0" smtClean="0">
                <a:ea typeface="+mn-ea"/>
              </a:rPr>
              <a:t>Put in formal terms, the </a:t>
            </a:r>
            <a:r>
              <a:rPr lang="en-US" sz="2000" dirty="0">
                <a:ea typeface="+mn-ea"/>
              </a:rPr>
              <a:t>null hypothesis is </a:t>
            </a:r>
            <a:r>
              <a:rPr lang="en-US" sz="2000" i="1" dirty="0">
                <a:effectLst>
                  <a:outerShdw blurRad="38100" dist="38100" dir="2700000" algn="tl">
                    <a:srgbClr val="000000"/>
                  </a:outerShdw>
                </a:effectLst>
                <a:ea typeface="+mn-ea"/>
              </a:rPr>
              <a:t>b</a:t>
            </a:r>
            <a:r>
              <a:rPr lang="en-US" sz="2000" i="1" baseline="-25000" dirty="0">
                <a:effectLst>
                  <a:outerShdw blurRad="38100" dist="38100" dir="2700000" algn="tl">
                    <a:srgbClr val="000000"/>
                  </a:outerShdw>
                </a:effectLst>
                <a:ea typeface="+mn-ea"/>
              </a:rPr>
              <a:t>1</a:t>
            </a:r>
            <a:r>
              <a:rPr lang="en-US" sz="2000" i="1" dirty="0">
                <a:effectLst>
                  <a:outerShdw blurRad="38100" dist="38100" dir="2700000" algn="tl">
                    <a:srgbClr val="000000"/>
                  </a:outerShdw>
                </a:effectLst>
                <a:ea typeface="+mn-ea"/>
              </a:rPr>
              <a:t> = 0. </a:t>
            </a:r>
            <a:r>
              <a:rPr lang="en-US" sz="2000" dirty="0">
                <a:ea typeface="+mn-ea"/>
              </a:rPr>
              <a:t>In other words, that </a:t>
            </a:r>
            <a:r>
              <a:rPr lang="en-US" sz="2000" dirty="0" smtClean="0">
                <a:ea typeface="+mn-ea"/>
              </a:rPr>
              <a:t>our expectation for </a:t>
            </a:r>
            <a:r>
              <a:rPr lang="en-US" sz="2000" dirty="0">
                <a:ea typeface="+mn-ea"/>
              </a:rPr>
              <a:t>Y</a:t>
            </a:r>
            <a:r>
              <a:rPr lang="en-US" sz="2000" dirty="0" smtClean="0">
                <a:ea typeface="+mn-ea"/>
              </a:rPr>
              <a:t> </a:t>
            </a:r>
            <a:r>
              <a:rPr lang="en-US" sz="2000" dirty="0">
                <a:ea typeface="+mn-ea"/>
              </a:rPr>
              <a:t>is </a:t>
            </a:r>
            <a:r>
              <a:rPr lang="en-US" sz="2000" i="1" dirty="0">
                <a:ea typeface="+mn-ea"/>
              </a:rPr>
              <a:t>not related </a:t>
            </a:r>
            <a:r>
              <a:rPr lang="en-US" sz="2000" dirty="0">
                <a:ea typeface="+mn-ea"/>
              </a:rPr>
              <a:t>to </a:t>
            </a:r>
            <a:r>
              <a:rPr lang="en-US" sz="2000" dirty="0" smtClean="0">
                <a:ea typeface="+mn-ea"/>
              </a:rPr>
              <a:t>X. </a:t>
            </a:r>
            <a:r>
              <a:rPr lang="en-US" sz="2000" dirty="0">
                <a:ea typeface="+mn-ea"/>
              </a:rPr>
              <a:t>Or, that there is </a:t>
            </a:r>
            <a:r>
              <a:rPr lang="en-US" sz="2000" i="1" dirty="0">
                <a:ea typeface="+mn-ea"/>
              </a:rPr>
              <a:t>no slope</a:t>
            </a:r>
            <a:r>
              <a:rPr lang="en-US" sz="2000" dirty="0">
                <a:ea typeface="+mn-ea"/>
              </a:rPr>
              <a:t>. </a:t>
            </a:r>
            <a:endParaRPr lang="en-US" sz="2000" dirty="0" smtClean="0">
              <a:ea typeface="+mn-ea"/>
            </a:endParaRPr>
          </a:p>
          <a:p>
            <a:pPr lvl="1">
              <a:buFont typeface="Wingdings" panose="05000000000000000000" pitchFamily="2" charset="2"/>
              <a:buChar char=""/>
              <a:defRPr/>
            </a:pPr>
            <a:r>
              <a:rPr lang="en-US" sz="2000" dirty="0" smtClean="0">
                <a:ea typeface="+mn-ea"/>
              </a:rPr>
              <a:t>Thus, a straight horizontal line means there is no linear relationship (sometimes this is counter-intuitive, but note that a horizontal line means that Y is the same for all values of X).</a:t>
            </a:r>
          </a:p>
          <a:p>
            <a:pPr marL="457200" lvl="1" indent="0">
              <a:buFont typeface="Wingdings" panose="05000000000000000000" pitchFamily="2" charset="2"/>
              <a:buNone/>
              <a:defRPr/>
            </a:pPr>
            <a:endParaRPr lang="en-US" sz="2000" dirty="0" smtClean="0">
              <a:ea typeface="+mn-ea"/>
            </a:endParaRPr>
          </a:p>
          <a:p>
            <a:pPr marL="119062" indent="0">
              <a:buFont typeface="Wingdings 2" panose="05020102010507070707" pitchFamily="18" charset="2"/>
              <a:buNone/>
              <a:defRPr/>
            </a:pPr>
            <a:endParaRPr lang="en-US" sz="2000" dirty="0" smtClean="0">
              <a:ea typeface="+mn-ea"/>
            </a:endParaRPr>
          </a:p>
          <a:p>
            <a:pPr>
              <a:buFont typeface="Wingdings 2" panose="05020102010507070707" pitchFamily="18" charset="2"/>
              <a:buChar char=""/>
              <a:defRPr/>
            </a:pPr>
            <a:endParaRPr lang="en-US" dirty="0">
              <a:ea typeface="+mn-ea"/>
            </a:endParaRPr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Corbel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orbel" charset="0"/>
                <a:ea typeface="ＭＳ Ｐゴシック" charset="0"/>
              </a:defRPr>
            </a:lvl2pPr>
            <a:lvl3pPr marL="1143000">
              <a:defRPr sz="2400">
                <a:solidFill>
                  <a:schemeClr val="tx1"/>
                </a:solidFill>
                <a:latin typeface="Corbe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rbe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rbel" charset="0"/>
                <a:ea typeface="ＭＳ Ｐゴシック" charset="0"/>
              </a:defRPr>
            </a:lvl5pPr>
            <a:lvl6pPr marL="2514600" indent="-228600" eaLnBrk="0" fontAlgn="base" hangingPunct="0">
              <a:spcAft>
                <a:spcPct val="0"/>
              </a:spcAft>
              <a:buClr>
                <a:srgbClr val="E88651"/>
              </a:buClr>
              <a:buFont typeface="Wingdings 3" charset="0"/>
              <a:buChar char=""/>
              <a:defRPr sz="2000">
                <a:solidFill>
                  <a:schemeClr val="tx1"/>
                </a:solidFill>
                <a:latin typeface="Corbel" charset="0"/>
                <a:ea typeface="ＭＳ Ｐゴシック" charset="0"/>
              </a:defRPr>
            </a:lvl6pPr>
            <a:lvl7pPr marL="2971800" indent="-228600" eaLnBrk="0" fontAlgn="base" hangingPunct="0">
              <a:spcAft>
                <a:spcPct val="0"/>
              </a:spcAft>
              <a:buClr>
                <a:srgbClr val="E88651"/>
              </a:buClr>
              <a:buFont typeface="Wingdings 3" charset="0"/>
              <a:buChar char=""/>
              <a:defRPr sz="2000">
                <a:solidFill>
                  <a:schemeClr val="tx1"/>
                </a:solidFill>
                <a:latin typeface="Corbel" charset="0"/>
                <a:ea typeface="ＭＳ Ｐゴシック" charset="0"/>
              </a:defRPr>
            </a:lvl7pPr>
            <a:lvl8pPr marL="3429000" indent="-228600" eaLnBrk="0" fontAlgn="base" hangingPunct="0">
              <a:spcAft>
                <a:spcPct val="0"/>
              </a:spcAft>
              <a:buClr>
                <a:srgbClr val="E88651"/>
              </a:buClr>
              <a:buFont typeface="Wingdings 3" charset="0"/>
              <a:buChar char=""/>
              <a:defRPr sz="2000">
                <a:solidFill>
                  <a:schemeClr val="tx1"/>
                </a:solidFill>
                <a:latin typeface="Corbel" charset="0"/>
                <a:ea typeface="ＭＳ Ｐゴシック" charset="0"/>
              </a:defRPr>
            </a:lvl8pPr>
            <a:lvl9pPr marL="3886200" indent="-228600" eaLnBrk="0" fontAlgn="base" hangingPunct="0">
              <a:spcAft>
                <a:spcPct val="0"/>
              </a:spcAft>
              <a:buClr>
                <a:srgbClr val="E88651"/>
              </a:buClr>
              <a:buFont typeface="Wingdings 3" charset="0"/>
              <a:buChar char=""/>
              <a:defRPr sz="2000">
                <a:solidFill>
                  <a:schemeClr val="tx1"/>
                </a:solidFill>
                <a:latin typeface="Corbel" charset="0"/>
                <a:ea typeface="ＭＳ Ｐゴシック" charset="0"/>
              </a:defRPr>
            </a:lvl9pPr>
          </a:lstStyle>
          <a:p>
            <a:fld id="{39C2A346-C1AA-654F-8AD1-1AE37A149851}" type="slidenum">
              <a:rPr lang="en-US" sz="1200">
                <a:solidFill>
                  <a:srgbClr val="3F3F3F"/>
                </a:solidFill>
                <a:latin typeface="Arial" charset="0"/>
              </a:rPr>
              <a:pPr/>
              <a:t>20</a:t>
            </a:fld>
            <a:endParaRPr lang="en-US" sz="1200">
              <a:solidFill>
                <a:srgbClr val="3F3F3F"/>
              </a:solidFill>
              <a:latin typeface="Arial" charset="0"/>
            </a:endParaRP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6181725" y="1752600"/>
            <a:ext cx="2819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Blip>
                <a:blip r:embed="rId2"/>
              </a:buBlip>
              <a:defRPr/>
            </a:pPr>
            <a:endParaRPr lang="en-US" sz="2400" i="1" dirty="0">
              <a:effectLst>
                <a:outerShdw blurRad="38100" dist="38100" dir="2700000" algn="tl">
                  <a:srgbClr val="000000"/>
                </a:outerShdw>
              </a:effectLst>
              <a:ea typeface="+mn-ea"/>
              <a:cs typeface="+mn-cs"/>
            </a:endParaRPr>
          </a:p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Blip>
                <a:blip r:embed="rId2"/>
              </a:buBlip>
              <a:defRPr/>
            </a:pPr>
            <a:endParaRPr lang="en-US" sz="1600" i="1" dirty="0">
              <a:effectLst>
                <a:outerShdw blurRad="38100" dist="38100" dir="2700000" algn="tl">
                  <a:srgbClr val="000000"/>
                </a:outerShdw>
              </a:effectLst>
              <a:ea typeface="+mn-ea"/>
              <a:cs typeface="+mn-cs"/>
            </a:endParaRPr>
          </a:p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defRPr/>
            </a:pPr>
            <a:r>
              <a:rPr lang="en-US" sz="2400" i="1" dirty="0" err="1">
                <a:effectLst>
                  <a:outerShdw blurRad="38100" dist="38100" dir="2700000" algn="tl">
                    <a:srgbClr val="000000"/>
                  </a:outerShdw>
                </a:effectLst>
                <a:ea typeface="+mn-ea"/>
                <a:cs typeface="+mn-cs"/>
              </a:rPr>
              <a:t>y</a:t>
            </a:r>
            <a:r>
              <a:rPr lang="en-US" sz="2400" i="1" baseline="-25000" dirty="0" err="1" smtClean="0">
                <a:effectLst>
                  <a:outerShdw blurRad="38100" dist="38100" dir="2700000" algn="tl">
                    <a:srgbClr val="000000"/>
                  </a:outerShdw>
                </a:effectLst>
                <a:ea typeface="+mn-ea"/>
                <a:cs typeface="+mn-cs"/>
              </a:rPr>
              <a:t>i</a:t>
            </a:r>
            <a:r>
              <a:rPr lang="en-US" sz="2400" i="1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+mn-ea"/>
                <a:cs typeface="+mn-cs"/>
              </a:rPr>
              <a:t> </a:t>
            </a:r>
            <a:r>
              <a:rPr lang="en-US" sz="2400" i="1" dirty="0">
                <a:effectLst>
                  <a:outerShdw blurRad="38100" dist="38100" dir="2700000" algn="tl">
                    <a:srgbClr val="000000"/>
                  </a:outerShdw>
                </a:effectLst>
                <a:ea typeface="+mn-ea"/>
                <a:cs typeface="+mn-cs"/>
              </a:rPr>
              <a:t>= b</a:t>
            </a:r>
            <a:r>
              <a:rPr lang="en-US" sz="2400" i="1" baseline="-25000" dirty="0">
                <a:effectLst>
                  <a:outerShdw blurRad="38100" dist="38100" dir="2700000" algn="tl">
                    <a:srgbClr val="000000"/>
                  </a:outerShdw>
                </a:effectLst>
                <a:ea typeface="+mn-ea"/>
                <a:cs typeface="+mn-cs"/>
              </a:rPr>
              <a:t>0 </a:t>
            </a:r>
            <a:r>
              <a:rPr lang="en-US" sz="2400" i="1" dirty="0">
                <a:effectLst>
                  <a:outerShdw blurRad="38100" dist="38100" dir="2700000" algn="tl">
                    <a:srgbClr val="000000"/>
                  </a:outerShdw>
                </a:effectLst>
                <a:ea typeface="+mn-ea"/>
                <a:cs typeface="+mn-cs"/>
              </a:rPr>
              <a:t>+ b</a:t>
            </a:r>
            <a:r>
              <a:rPr lang="en-US" sz="2400" i="1" baseline="-25000" dirty="0">
                <a:effectLst>
                  <a:outerShdw blurRad="38100" dist="38100" dir="2700000" algn="tl">
                    <a:srgbClr val="000000"/>
                  </a:outerShdw>
                </a:effectLst>
                <a:ea typeface="+mn-ea"/>
                <a:cs typeface="+mn-cs"/>
              </a:rPr>
              <a:t>1</a:t>
            </a:r>
            <a:r>
              <a:rPr lang="en-US" sz="2400" i="1" dirty="0">
                <a:effectLst>
                  <a:outerShdw blurRad="38100" dist="38100" dir="2700000" algn="tl">
                    <a:srgbClr val="000000"/>
                  </a:outerShdw>
                </a:effectLst>
                <a:ea typeface="+mn-ea"/>
                <a:cs typeface="+mn-cs"/>
              </a:rPr>
              <a:t>x</a:t>
            </a:r>
            <a:r>
              <a:rPr lang="en-US" sz="2400" i="1" baseline="-25000" dirty="0">
                <a:effectLst>
                  <a:outerShdw blurRad="38100" dist="38100" dir="2700000" algn="tl">
                    <a:srgbClr val="000000"/>
                  </a:outerShdw>
                </a:effectLst>
                <a:ea typeface="+mn-ea"/>
                <a:cs typeface="+mn-cs"/>
              </a:rPr>
              <a:t>i</a:t>
            </a:r>
            <a:r>
              <a:rPr lang="en-US" sz="2400" i="1" dirty="0">
                <a:effectLst>
                  <a:outerShdw blurRad="38100" dist="38100" dir="2700000" algn="tl">
                    <a:srgbClr val="000000"/>
                  </a:outerShdw>
                </a:effectLst>
                <a:ea typeface="+mn-ea"/>
                <a:cs typeface="+mn-cs"/>
              </a:rPr>
              <a:t> + </a:t>
            </a:r>
            <a:r>
              <a:rPr lang="en-US" sz="2400" i="1" dirty="0" err="1">
                <a:effectLst>
                  <a:outerShdw blurRad="38100" dist="38100" dir="2700000" algn="tl">
                    <a:srgbClr val="000000"/>
                  </a:outerShdw>
                </a:effectLst>
                <a:ea typeface="+mn-ea"/>
                <a:cs typeface="+mn-cs"/>
              </a:rPr>
              <a:t>e</a:t>
            </a:r>
            <a:r>
              <a:rPr lang="en-US" sz="2400" i="1" baseline="-25000" dirty="0" err="1">
                <a:effectLst>
                  <a:outerShdw blurRad="38100" dist="38100" dir="2700000" algn="tl">
                    <a:srgbClr val="000000"/>
                  </a:outerShdw>
                </a:effectLst>
                <a:ea typeface="+mn-ea"/>
                <a:cs typeface="+mn-cs"/>
              </a:rPr>
              <a:t>i</a:t>
            </a:r>
            <a:r>
              <a:rPr lang="en-US" sz="2400" i="1" dirty="0">
                <a:effectLst>
                  <a:outerShdw blurRad="38100" dist="38100" dir="2700000" algn="tl">
                    <a:srgbClr val="000000"/>
                  </a:outerShdw>
                </a:effectLst>
                <a:ea typeface="+mn-ea"/>
                <a:cs typeface="+mn-cs"/>
              </a:rPr>
              <a:t>.</a:t>
            </a:r>
          </a:p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endParaRPr lang="en-US" sz="3600" i="1" dirty="0">
              <a:effectLst>
                <a:outerShdw blurRad="38100" dist="38100" dir="2700000" algn="tl">
                  <a:srgbClr val="000000"/>
                </a:outerShdw>
              </a:effectLst>
              <a:ea typeface="+mn-ea"/>
              <a:cs typeface="+mn-cs"/>
            </a:endParaRPr>
          </a:p>
        </p:txBody>
      </p:sp>
      <p:pic>
        <p:nvPicPr>
          <p:cNvPr id="33798" name="Picture 7" descr="regression_examples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822" b="16667"/>
          <a:stretch>
            <a:fillRect/>
          </a:stretch>
        </p:blipFill>
        <p:spPr bwMode="auto">
          <a:xfrm>
            <a:off x="6613525" y="4043363"/>
            <a:ext cx="1590675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799" name="TextBox 3"/>
          <p:cNvSpPr txBox="1">
            <a:spLocks noChangeArrowheads="1"/>
          </p:cNvSpPr>
          <p:nvPr/>
        </p:nvSpPr>
        <p:spPr bwMode="auto">
          <a:xfrm>
            <a:off x="6616700" y="5638800"/>
            <a:ext cx="1752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 sz="1200"/>
              <a:t>No Linear Relationship Between X and Y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4000" dirty="0"/>
              <a:t>Assessing Statistical Significance</a:t>
            </a:r>
            <a:endParaRPr lang="en-US" sz="4000" dirty="0">
              <a:ea typeface="+mj-ea"/>
            </a:endParaRPr>
          </a:p>
        </p:txBody>
      </p:sp>
      <p:sp>
        <p:nvSpPr>
          <p:cNvPr id="358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>
                <a:latin typeface="Corbel" charset="0"/>
              </a:rPr>
              <a:t>Since we just have one coefficient to test, we can use a t-test to see if it’s statistically different than zero.</a:t>
            </a:r>
          </a:p>
          <a:p>
            <a:endParaRPr lang="en-US" sz="2400" dirty="0" smtClean="0">
              <a:latin typeface="Corbel" charset="0"/>
            </a:endParaRPr>
          </a:p>
          <a:p>
            <a:r>
              <a:rPr lang="en-US" sz="2400" dirty="0" smtClean="0">
                <a:latin typeface="Corbel" charset="0"/>
              </a:rPr>
              <a:t>We must use a t</a:t>
            </a:r>
            <a:r>
              <a:rPr lang="en-US" sz="2400" dirty="0">
                <a:latin typeface="Corbel" charset="0"/>
              </a:rPr>
              <a:t>-distribution with n-2 degrees of </a:t>
            </a:r>
            <a:r>
              <a:rPr lang="en-US" sz="2400" dirty="0" smtClean="0">
                <a:latin typeface="Corbel" charset="0"/>
              </a:rPr>
              <a:t>freedom, since we are estimating two coefficients</a:t>
            </a:r>
          </a:p>
          <a:p>
            <a:endParaRPr lang="en-US" sz="2400" dirty="0">
              <a:latin typeface="Corbel" charset="0"/>
            </a:endParaRPr>
          </a:p>
          <a:p>
            <a:r>
              <a:rPr lang="en-US" sz="2400" dirty="0" smtClean="0">
                <a:latin typeface="Corbel" charset="0"/>
              </a:rPr>
              <a:t>If </a:t>
            </a:r>
            <a:r>
              <a:rPr lang="en-US" sz="2400" dirty="0">
                <a:latin typeface="Corbel" charset="0"/>
              </a:rPr>
              <a:t>our t-test is </a:t>
            </a:r>
            <a:r>
              <a:rPr lang="en-US" sz="2400" dirty="0" smtClean="0">
                <a:latin typeface="Corbel" charset="0"/>
              </a:rPr>
              <a:t>significant, </a:t>
            </a:r>
            <a:r>
              <a:rPr lang="en-US" sz="2400" dirty="0">
                <a:latin typeface="Corbel" charset="0"/>
              </a:rPr>
              <a:t>it means that </a:t>
            </a:r>
            <a:r>
              <a:rPr lang="en-US" sz="2400" i="1" dirty="0" smtClean="0">
                <a:latin typeface="Corbel" charset="0"/>
              </a:rPr>
              <a:t>b</a:t>
            </a:r>
            <a:r>
              <a:rPr lang="en-US" sz="2400" i="1" baseline="-25000" dirty="0" smtClean="0">
                <a:latin typeface="Corbel" charset="0"/>
              </a:rPr>
              <a:t>1</a:t>
            </a:r>
            <a:r>
              <a:rPr lang="en-US" sz="2400" dirty="0" smtClean="0">
                <a:latin typeface="Corbel" charset="0"/>
              </a:rPr>
              <a:t> significantly </a:t>
            </a:r>
            <a:r>
              <a:rPr lang="en-US" sz="2400" dirty="0">
                <a:latin typeface="Corbel" charset="0"/>
              </a:rPr>
              <a:t>different from zero and we become more confident that our predictor variable contributes to our ability to estimate values of our outcome variable.</a:t>
            </a:r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8AA7DFA8-75DC-7543-A84A-AB26B80E9087}" type="slidenum">
              <a:rPr lang="en-US">
                <a:solidFill>
                  <a:srgbClr val="3F3F3F"/>
                </a:solidFill>
              </a:rPr>
              <a:pPr/>
              <a:t>21</a:t>
            </a:fld>
            <a:endParaRPr lang="en-US">
              <a:solidFill>
                <a:srgbClr val="3F3F3F"/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>
                <a:ea typeface="+mj-ea"/>
              </a:rPr>
              <a:t>Some of the key assumptions of linear regression</a:t>
            </a:r>
            <a:endParaRPr lang="en-US" dirty="0">
              <a:ea typeface="+mj-ea"/>
            </a:endParaRPr>
          </a:p>
        </p:txBody>
      </p:sp>
      <p:sp>
        <p:nvSpPr>
          <p:cNvPr id="39939" name="Content Placeholder 2"/>
          <p:cNvSpPr>
            <a:spLocks noGrp="1"/>
          </p:cNvSpPr>
          <p:nvPr>
            <p:ph idx="1"/>
          </p:nvPr>
        </p:nvSpPr>
        <p:spPr>
          <a:xfrm>
            <a:off x="342900" y="1295400"/>
            <a:ext cx="8458200" cy="3770313"/>
          </a:xfrm>
        </p:spPr>
        <p:txBody>
          <a:bodyPr/>
          <a:lstStyle/>
          <a:p>
            <a:pPr marL="119062" indent="0">
              <a:buFont typeface="Wingdings 2" panose="05020102010507070707" pitchFamily="18" charset="2"/>
              <a:buNone/>
              <a:defRPr/>
            </a:pPr>
            <a:endParaRPr lang="en-US" sz="2800" dirty="0">
              <a:ea typeface="+mn-ea"/>
            </a:endParaRPr>
          </a:p>
          <a:p>
            <a:pPr>
              <a:buFont typeface="Wingdings 2" panose="05020102010507070707" pitchFamily="18" charset="2"/>
              <a:buChar char=""/>
              <a:defRPr/>
            </a:pPr>
            <a:r>
              <a:rPr lang="en-US" sz="2000" dirty="0" smtClean="0">
                <a:ea typeface="+mn-ea"/>
              </a:rPr>
              <a:t>Our dependent variable is a quantitative, continuous variable. Usually this is a variable measured at the interval level.</a:t>
            </a:r>
          </a:p>
          <a:p>
            <a:pPr marL="119062" indent="0">
              <a:buFont typeface="Wingdings 2" panose="05020102010507070707" pitchFamily="18" charset="2"/>
              <a:buNone/>
              <a:defRPr/>
            </a:pPr>
            <a:endParaRPr lang="en-US" sz="2000" dirty="0" smtClean="0">
              <a:ea typeface="+mn-ea"/>
            </a:endParaRPr>
          </a:p>
          <a:p>
            <a:pPr>
              <a:buFont typeface="Wingdings 2" panose="05020102010507070707" pitchFamily="18" charset="2"/>
              <a:buChar char=""/>
              <a:defRPr/>
            </a:pPr>
            <a:r>
              <a:rPr lang="en-US" sz="2000" dirty="0" smtClean="0">
                <a:ea typeface="+mn-ea"/>
              </a:rPr>
              <a:t>We assume that the residuals (</a:t>
            </a:r>
            <a:r>
              <a:rPr lang="en-US" sz="2000" dirty="0">
                <a:ea typeface="+mn-ea"/>
              </a:rPr>
              <a:t>i</a:t>
            </a:r>
            <a:r>
              <a:rPr lang="en-US" sz="2000" dirty="0" smtClean="0">
                <a:ea typeface="+mn-ea"/>
              </a:rPr>
              <a:t>.e.</a:t>
            </a:r>
            <a:r>
              <a:rPr lang="en-US" sz="2000" dirty="0">
                <a:ea typeface="+mn-ea"/>
              </a:rPr>
              <a:t>, the error between the estimate and the actual values</a:t>
            </a:r>
            <a:r>
              <a:rPr lang="en-US" sz="2000" dirty="0" smtClean="0">
                <a:ea typeface="+mn-ea"/>
              </a:rPr>
              <a:t>) are independent of each other (lack of autocorrelation). This is especially important in data that deals with time. </a:t>
            </a:r>
          </a:p>
          <a:p>
            <a:pPr marL="119062" indent="0">
              <a:buFont typeface="Wingdings 2" panose="05020102010507070707" pitchFamily="18" charset="2"/>
              <a:buNone/>
              <a:defRPr/>
            </a:pPr>
            <a:endParaRPr lang="en-US" sz="2000" dirty="0" smtClean="0">
              <a:ea typeface="+mn-ea"/>
            </a:endParaRPr>
          </a:p>
          <a:p>
            <a:pPr>
              <a:buFont typeface="Wingdings 2" panose="05020102010507070707" pitchFamily="18" charset="2"/>
              <a:buChar char=""/>
              <a:defRPr/>
            </a:pPr>
            <a:r>
              <a:rPr lang="en-US" sz="2000" dirty="0" smtClean="0">
                <a:ea typeface="+mn-ea"/>
              </a:rPr>
              <a:t>We assume that the residuals should be normally distributed.</a:t>
            </a:r>
          </a:p>
          <a:p>
            <a:pPr marL="119062" indent="0">
              <a:buFont typeface="Wingdings 2" panose="05020102010507070707" pitchFamily="18" charset="2"/>
              <a:buNone/>
              <a:defRPr/>
            </a:pPr>
            <a:endParaRPr lang="en-US" sz="2000" dirty="0" smtClean="0">
              <a:ea typeface="+mn-ea"/>
            </a:endParaRPr>
          </a:p>
          <a:p>
            <a:pPr>
              <a:buFont typeface="Wingdings 2" panose="05020102010507070707" pitchFamily="18" charset="2"/>
              <a:buChar char=""/>
              <a:defRPr/>
            </a:pPr>
            <a:r>
              <a:rPr lang="en-US" sz="2000" dirty="0" smtClean="0">
                <a:ea typeface="+mn-ea"/>
              </a:rPr>
              <a:t>The residuals should have the same variance at all levels of the predictor variable(s). This is </a:t>
            </a:r>
            <a:r>
              <a:rPr lang="en-US" sz="2000" i="1" dirty="0" smtClean="0">
                <a:ea typeface="+mn-ea"/>
              </a:rPr>
              <a:t>homogeneity of variance</a:t>
            </a:r>
            <a:r>
              <a:rPr lang="en-US" sz="2000" dirty="0" smtClean="0">
                <a:ea typeface="+mn-ea"/>
              </a:rPr>
              <a:t>, or </a:t>
            </a:r>
            <a:r>
              <a:rPr lang="en-US" sz="2000" i="1" dirty="0" smtClean="0">
                <a:ea typeface="+mn-ea"/>
              </a:rPr>
              <a:t>homoscedasticity</a:t>
            </a:r>
            <a:r>
              <a:rPr lang="en-US" sz="2000" dirty="0">
                <a:ea typeface="+mn-ea"/>
              </a:rPr>
              <a:t>.</a:t>
            </a:r>
            <a:endParaRPr lang="en-US" sz="2000" dirty="0" smtClean="0">
              <a:ea typeface="+mn-ea"/>
            </a:endParaRPr>
          </a:p>
          <a:p>
            <a:pPr marL="119062" indent="0">
              <a:buFont typeface="Wingdings 2" panose="05020102010507070707" pitchFamily="18" charset="2"/>
              <a:buNone/>
              <a:defRPr/>
            </a:pPr>
            <a:endParaRPr lang="en-US" sz="2000" dirty="0" smtClean="0">
              <a:ea typeface="+mn-ea"/>
            </a:endParaRPr>
          </a:p>
          <a:p>
            <a:pPr>
              <a:buFont typeface="Wingdings 2" panose="05020102010507070707" pitchFamily="18" charset="2"/>
              <a:buChar char=""/>
              <a:defRPr/>
            </a:pPr>
            <a:r>
              <a:rPr lang="en-US" sz="2000" dirty="0" smtClean="0">
                <a:ea typeface="+mn-ea"/>
              </a:rPr>
              <a:t>Also, we assume that a linear relationship is appropriate.</a:t>
            </a:r>
          </a:p>
          <a:p>
            <a:pPr>
              <a:buFont typeface="Wingdings 2" panose="05020102010507070707" pitchFamily="18" charset="2"/>
              <a:buChar char=""/>
              <a:defRPr/>
            </a:pPr>
            <a:endParaRPr lang="en-US" dirty="0" smtClean="0">
              <a:ea typeface="+mn-ea"/>
            </a:endParaRPr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Corbel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orbel" charset="0"/>
                <a:ea typeface="ＭＳ Ｐゴシック" charset="0"/>
              </a:defRPr>
            </a:lvl2pPr>
            <a:lvl3pPr marL="1143000">
              <a:defRPr sz="2400">
                <a:solidFill>
                  <a:schemeClr val="tx1"/>
                </a:solidFill>
                <a:latin typeface="Corbe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rbe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rbel" charset="0"/>
                <a:ea typeface="ＭＳ Ｐゴシック" charset="0"/>
              </a:defRPr>
            </a:lvl5pPr>
            <a:lvl6pPr marL="2514600" indent="-228600" eaLnBrk="0" fontAlgn="base" hangingPunct="0">
              <a:spcAft>
                <a:spcPct val="0"/>
              </a:spcAft>
              <a:buClr>
                <a:srgbClr val="E88651"/>
              </a:buClr>
              <a:buFont typeface="Wingdings 3" charset="0"/>
              <a:buChar char=""/>
              <a:defRPr sz="2000">
                <a:solidFill>
                  <a:schemeClr val="tx1"/>
                </a:solidFill>
                <a:latin typeface="Corbel" charset="0"/>
                <a:ea typeface="ＭＳ Ｐゴシック" charset="0"/>
              </a:defRPr>
            </a:lvl6pPr>
            <a:lvl7pPr marL="2971800" indent="-228600" eaLnBrk="0" fontAlgn="base" hangingPunct="0">
              <a:spcAft>
                <a:spcPct val="0"/>
              </a:spcAft>
              <a:buClr>
                <a:srgbClr val="E88651"/>
              </a:buClr>
              <a:buFont typeface="Wingdings 3" charset="0"/>
              <a:buChar char=""/>
              <a:defRPr sz="2000">
                <a:solidFill>
                  <a:schemeClr val="tx1"/>
                </a:solidFill>
                <a:latin typeface="Corbel" charset="0"/>
                <a:ea typeface="ＭＳ Ｐゴシック" charset="0"/>
              </a:defRPr>
            </a:lvl7pPr>
            <a:lvl8pPr marL="3429000" indent="-228600" eaLnBrk="0" fontAlgn="base" hangingPunct="0">
              <a:spcAft>
                <a:spcPct val="0"/>
              </a:spcAft>
              <a:buClr>
                <a:srgbClr val="E88651"/>
              </a:buClr>
              <a:buFont typeface="Wingdings 3" charset="0"/>
              <a:buChar char=""/>
              <a:defRPr sz="2000">
                <a:solidFill>
                  <a:schemeClr val="tx1"/>
                </a:solidFill>
                <a:latin typeface="Corbel" charset="0"/>
                <a:ea typeface="ＭＳ Ｐゴシック" charset="0"/>
              </a:defRPr>
            </a:lvl8pPr>
            <a:lvl9pPr marL="3886200" indent="-228600" eaLnBrk="0" fontAlgn="base" hangingPunct="0">
              <a:spcAft>
                <a:spcPct val="0"/>
              </a:spcAft>
              <a:buClr>
                <a:srgbClr val="E88651"/>
              </a:buClr>
              <a:buFont typeface="Wingdings 3" charset="0"/>
              <a:buChar char=""/>
              <a:defRPr sz="2000">
                <a:solidFill>
                  <a:schemeClr val="tx1"/>
                </a:solidFill>
                <a:latin typeface="Corbel" charset="0"/>
                <a:ea typeface="ＭＳ Ｐゴシック" charset="0"/>
              </a:defRPr>
            </a:lvl9pPr>
          </a:lstStyle>
          <a:p>
            <a:fld id="{73DCB0E4-76FC-534C-BD56-CFD254FA4DD8}" type="slidenum">
              <a:rPr lang="en-US" sz="1200">
                <a:solidFill>
                  <a:srgbClr val="3F3F3F"/>
                </a:solidFill>
                <a:latin typeface="Arial" charset="0"/>
              </a:rPr>
              <a:pPr/>
              <a:t>22</a:t>
            </a:fld>
            <a:endParaRPr lang="en-US" sz="1200">
              <a:solidFill>
                <a:srgbClr val="3F3F3F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ea typeface="+mj-ea"/>
              </a:rPr>
              <a:t>Regression Diagnostics</a:t>
            </a:r>
            <a:endParaRPr lang="en-US" dirty="0">
              <a:ea typeface="+mj-e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0213" y="1371600"/>
            <a:ext cx="8229600" cy="4625975"/>
          </a:xfrm>
        </p:spPr>
        <p:txBody>
          <a:bodyPr/>
          <a:lstStyle/>
          <a:p>
            <a:pPr marL="457200" lvl="1" indent="0">
              <a:buFont typeface="Wingdings" panose="05000000000000000000" pitchFamily="2" charset="2"/>
              <a:buNone/>
              <a:defRPr/>
            </a:pPr>
            <a:endParaRPr lang="en-US" sz="1800" dirty="0" smtClean="0">
              <a:ea typeface="+mn-ea"/>
            </a:endParaRPr>
          </a:p>
          <a:p>
            <a:pPr>
              <a:buFont typeface="Wingdings 2" panose="05020102010507070707" pitchFamily="18" charset="2"/>
              <a:buChar char=""/>
              <a:defRPr/>
            </a:pPr>
            <a:r>
              <a:rPr lang="en-US" sz="1600" dirty="0" smtClean="0">
                <a:ea typeface="+mn-ea"/>
              </a:rPr>
              <a:t>Autocorrelation:</a:t>
            </a:r>
          </a:p>
          <a:p>
            <a:pPr lvl="1">
              <a:buFont typeface="Wingdings" panose="05000000000000000000" pitchFamily="2" charset="2"/>
              <a:buChar char=""/>
              <a:defRPr/>
            </a:pPr>
            <a:r>
              <a:rPr lang="en-US" sz="1600" dirty="0" smtClean="0">
                <a:ea typeface="+mn-ea"/>
              </a:rPr>
              <a:t>Are the errors independent?</a:t>
            </a:r>
          </a:p>
          <a:p>
            <a:pPr marL="457200" lvl="1" indent="0">
              <a:buFont typeface="Wingdings" panose="05000000000000000000" pitchFamily="2" charset="2"/>
              <a:buNone/>
              <a:defRPr/>
            </a:pPr>
            <a:endParaRPr lang="en-US" sz="1600" dirty="0" smtClean="0">
              <a:ea typeface="+mn-ea"/>
            </a:endParaRPr>
          </a:p>
          <a:p>
            <a:pPr>
              <a:buFont typeface="Wingdings 2" panose="05020102010507070707" pitchFamily="18" charset="2"/>
              <a:buChar char=""/>
              <a:defRPr/>
            </a:pPr>
            <a:r>
              <a:rPr lang="en-US" sz="1600" dirty="0" err="1" smtClean="0">
                <a:ea typeface="+mn-ea"/>
              </a:rPr>
              <a:t>Heteroskedasticity</a:t>
            </a:r>
            <a:r>
              <a:rPr lang="en-US" sz="1600" dirty="0" smtClean="0">
                <a:ea typeface="+mn-ea"/>
              </a:rPr>
              <a:t>: </a:t>
            </a:r>
          </a:p>
          <a:p>
            <a:pPr lvl="1">
              <a:buFont typeface="Wingdings" panose="05000000000000000000" pitchFamily="2" charset="2"/>
              <a:buChar char=""/>
              <a:defRPr/>
            </a:pPr>
            <a:r>
              <a:rPr lang="en-US" sz="1600" dirty="0" smtClean="0">
                <a:ea typeface="+mn-ea"/>
              </a:rPr>
              <a:t>Do the errors have a constant variance?</a:t>
            </a:r>
          </a:p>
          <a:p>
            <a:pPr lvl="1">
              <a:buFont typeface="Wingdings" panose="05000000000000000000" pitchFamily="2" charset="2"/>
              <a:buChar char=""/>
              <a:defRPr/>
            </a:pPr>
            <a:endParaRPr lang="en-US" sz="1600" dirty="0">
              <a:ea typeface="+mn-ea"/>
            </a:endParaRPr>
          </a:p>
          <a:p>
            <a:pPr>
              <a:buFont typeface="Wingdings 2" panose="05020102010507070707" pitchFamily="18" charset="2"/>
              <a:buChar char=""/>
              <a:defRPr/>
            </a:pPr>
            <a:r>
              <a:rPr lang="en-US" sz="1600" dirty="0" smtClean="0">
                <a:ea typeface="+mn-ea"/>
              </a:rPr>
              <a:t>Linearity:</a:t>
            </a:r>
          </a:p>
          <a:p>
            <a:pPr lvl="1">
              <a:buFont typeface="Wingdings" panose="05000000000000000000" pitchFamily="2" charset="2"/>
              <a:buChar char=""/>
              <a:defRPr/>
            </a:pPr>
            <a:r>
              <a:rPr lang="en-US" sz="1600" dirty="0" smtClean="0">
                <a:ea typeface="+mn-ea"/>
              </a:rPr>
              <a:t>Is there a linear relationship between the dependent and independent variables?</a:t>
            </a:r>
          </a:p>
          <a:p>
            <a:pPr marL="119062" indent="0">
              <a:buFont typeface="Wingdings 2" panose="05020102010507070707" pitchFamily="18" charset="2"/>
              <a:buNone/>
              <a:defRPr/>
            </a:pPr>
            <a:endParaRPr lang="en-US" sz="1600" dirty="0" smtClean="0">
              <a:ea typeface="+mn-ea"/>
            </a:endParaRPr>
          </a:p>
          <a:p>
            <a:pPr>
              <a:buFont typeface="Wingdings 2" panose="05020102010507070707" pitchFamily="18" charset="2"/>
              <a:buChar char=""/>
              <a:defRPr/>
            </a:pPr>
            <a:r>
              <a:rPr lang="en-US" sz="1600" dirty="0" smtClean="0">
                <a:ea typeface="+mn-ea"/>
              </a:rPr>
              <a:t>Normality:</a:t>
            </a:r>
          </a:p>
          <a:p>
            <a:pPr lvl="1">
              <a:buFont typeface="Wingdings" panose="05000000000000000000" pitchFamily="2" charset="2"/>
              <a:buChar char=""/>
              <a:defRPr/>
            </a:pPr>
            <a:r>
              <a:rPr lang="en-US" sz="1600" dirty="0" smtClean="0">
                <a:ea typeface="+mn-ea"/>
              </a:rPr>
              <a:t>The error term should be normally distributed.  (We can use the central limit theorem for large samples)</a:t>
            </a:r>
          </a:p>
          <a:p>
            <a:pPr marL="457200" lvl="1" indent="0">
              <a:buFont typeface="Wingdings" panose="05000000000000000000" pitchFamily="2" charset="2"/>
              <a:buNone/>
              <a:defRPr/>
            </a:pPr>
            <a:endParaRPr lang="en-US" sz="1600" dirty="0" smtClean="0">
              <a:ea typeface="+mn-ea"/>
            </a:endParaRPr>
          </a:p>
          <a:p>
            <a:pPr>
              <a:buFont typeface="Wingdings 2" panose="05020102010507070707" pitchFamily="18" charset="2"/>
              <a:buChar char=""/>
              <a:defRPr/>
            </a:pPr>
            <a:r>
              <a:rPr lang="en-US" sz="1600" dirty="0" smtClean="0">
                <a:ea typeface="+mn-ea"/>
              </a:rPr>
              <a:t>Outliers:</a:t>
            </a:r>
          </a:p>
          <a:p>
            <a:pPr lvl="1">
              <a:buFont typeface="Wingdings" panose="05000000000000000000" pitchFamily="2" charset="2"/>
              <a:buChar char=""/>
              <a:defRPr/>
            </a:pPr>
            <a:r>
              <a:rPr lang="en-US" sz="1600" dirty="0" smtClean="0">
                <a:ea typeface="+mn-ea"/>
              </a:rPr>
              <a:t>Do we have a few influential cases that may need to be dropped from the analysis?</a:t>
            </a:r>
          </a:p>
          <a:p>
            <a:pPr marL="457200" lvl="1" indent="0">
              <a:buFont typeface="Wingdings" panose="05000000000000000000" pitchFamily="2" charset="2"/>
              <a:buNone/>
              <a:defRPr/>
            </a:pPr>
            <a:endParaRPr lang="en-US" sz="1600" dirty="0" smtClean="0">
              <a:ea typeface="+mn-ea"/>
            </a:endParaRPr>
          </a:p>
          <a:p>
            <a:pPr>
              <a:buFont typeface="Wingdings 2" panose="05020102010507070707" pitchFamily="18" charset="2"/>
              <a:buChar char=""/>
              <a:defRPr/>
            </a:pPr>
            <a:r>
              <a:rPr lang="en-US" sz="1600" dirty="0" err="1" smtClean="0">
                <a:ea typeface="+mn-ea"/>
              </a:rPr>
              <a:t>Multicollinearity</a:t>
            </a:r>
            <a:endParaRPr lang="en-US" sz="1600" dirty="0" smtClean="0">
              <a:ea typeface="+mn-ea"/>
            </a:endParaRPr>
          </a:p>
          <a:p>
            <a:pPr lvl="1">
              <a:buFont typeface="Wingdings" panose="05000000000000000000" pitchFamily="2" charset="2"/>
              <a:buChar char=""/>
              <a:defRPr/>
            </a:pPr>
            <a:r>
              <a:rPr lang="en-US" sz="1600" dirty="0" smtClean="0">
                <a:ea typeface="+mn-ea"/>
              </a:rPr>
              <a:t>If we have multiple predictor variables, are they too related to each other?</a:t>
            </a:r>
            <a:endParaRPr lang="en-US" sz="1600" dirty="0">
              <a:ea typeface="+mn-ea"/>
            </a:endParaRPr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848C0E7D-9A37-9B48-AADB-E43D328E1781}" type="slidenum">
              <a:rPr lang="en-US">
                <a:solidFill>
                  <a:srgbClr val="3F3F3F"/>
                </a:solidFill>
              </a:rPr>
              <a:pPr/>
              <a:t>23</a:t>
            </a:fld>
            <a:endParaRPr lang="en-US">
              <a:solidFill>
                <a:srgbClr val="3F3F3F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ea typeface="+mj-ea"/>
              </a:rPr>
              <a:t>Problem: Autocorrelation</a:t>
            </a:r>
            <a:endParaRPr lang="en-US" dirty="0">
              <a:ea typeface="+mj-e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85888"/>
            <a:ext cx="4343400" cy="4625975"/>
          </a:xfrm>
        </p:spPr>
        <p:txBody>
          <a:bodyPr/>
          <a:lstStyle/>
          <a:p>
            <a:pPr>
              <a:buFont typeface="Wingdings 2" panose="05020102010507070707" pitchFamily="18" charset="2"/>
              <a:buChar char=""/>
              <a:defRPr/>
            </a:pPr>
            <a:r>
              <a:rPr lang="en-US" sz="2400" dirty="0" smtClean="0">
                <a:ea typeface="+mn-ea"/>
              </a:rPr>
              <a:t>If the errors follow a distinct pattern (perhaps in only some places or along the regression line), then they are correlated with each other. They are not independent.</a:t>
            </a:r>
          </a:p>
          <a:p>
            <a:pPr marL="119062" indent="0">
              <a:buFont typeface="Wingdings 2" panose="05020102010507070707" pitchFamily="18" charset="2"/>
              <a:buNone/>
              <a:defRPr/>
            </a:pPr>
            <a:endParaRPr lang="en-US" sz="2400" dirty="0" smtClean="0">
              <a:ea typeface="+mn-ea"/>
            </a:endParaRPr>
          </a:p>
          <a:p>
            <a:pPr>
              <a:buFont typeface="Wingdings 2" panose="05020102010507070707" pitchFamily="18" charset="2"/>
              <a:buChar char=""/>
              <a:defRPr/>
            </a:pPr>
            <a:r>
              <a:rPr lang="en-US" sz="2400" dirty="0" smtClean="0">
                <a:ea typeface="+mn-ea"/>
              </a:rPr>
              <a:t>Autocorrelation is often called serial correlation as well.</a:t>
            </a:r>
          </a:p>
          <a:p>
            <a:pPr>
              <a:buFont typeface="Wingdings 2" panose="05020102010507070707" pitchFamily="18" charset="2"/>
              <a:buChar char=""/>
              <a:defRPr/>
            </a:pPr>
            <a:endParaRPr lang="en-US" sz="2400" dirty="0">
              <a:ea typeface="+mn-ea"/>
            </a:endParaRPr>
          </a:p>
          <a:p>
            <a:pPr>
              <a:buFont typeface="Wingdings 2" panose="05020102010507070707" pitchFamily="18" charset="2"/>
              <a:buChar char=""/>
              <a:defRPr/>
            </a:pPr>
            <a:r>
              <a:rPr lang="en-US" sz="2400" dirty="0" smtClean="0">
                <a:ea typeface="+mn-ea"/>
              </a:rPr>
              <a:t>Usually a problem to look for when the dependent variable deals with time. </a:t>
            </a:r>
            <a:endParaRPr lang="en-US" sz="2400" dirty="0">
              <a:ea typeface="+mn-ea"/>
            </a:endParaRPr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58261BFA-89CF-BC43-A73D-6949F4C96992}" type="slidenum">
              <a:rPr lang="en-US">
                <a:solidFill>
                  <a:srgbClr val="3F3F3F"/>
                </a:solidFill>
              </a:rPr>
              <a:pPr/>
              <a:t>24</a:t>
            </a:fld>
            <a:endParaRPr lang="en-US">
              <a:solidFill>
                <a:srgbClr val="3F3F3F"/>
              </a:solidFill>
            </a:endParaRPr>
          </a:p>
        </p:txBody>
      </p:sp>
      <p:pic>
        <p:nvPicPr>
          <p:cNvPr id="39941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0788" y="2590800"/>
            <a:ext cx="3540125" cy="24193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9942" name="TextBox 5"/>
          <p:cNvSpPr txBox="1">
            <a:spLocks noChangeArrowheads="1"/>
          </p:cNvSpPr>
          <p:nvPr/>
        </p:nvSpPr>
        <p:spPr bwMode="auto">
          <a:xfrm>
            <a:off x="5486400" y="5181600"/>
            <a:ext cx="28956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/>
              <a:t>Example of Autocorrelated data. Errors from adjacent values are correlated with each other.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ea typeface="+mj-ea"/>
              </a:rPr>
              <a:t>Checking for Autocorrelation</a:t>
            </a:r>
            <a:endParaRPr lang="en-US" dirty="0">
              <a:ea typeface="+mj-ea"/>
            </a:endParaRPr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Corbel" charset="0"/>
              </a:rPr>
              <a:t>We can assess the independence of the errors by conducting a Durbin-Watson test, which can be conducted on a regression model. This is easy to run within R or any other general purpose statistical package.</a:t>
            </a:r>
          </a:p>
          <a:p>
            <a:endParaRPr lang="en-US">
              <a:latin typeface="Corbel" charset="0"/>
            </a:endParaRPr>
          </a:p>
          <a:p>
            <a:r>
              <a:rPr lang="en-US">
                <a:latin typeface="Corbel" charset="0"/>
              </a:rPr>
              <a:t>If the Durbin-Watson test is statistically significant, then there is an issue with autocorrelation. </a:t>
            </a:r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41879BEC-DB77-4B48-BCC8-B07AF1A31FF1}" type="slidenum">
              <a:rPr lang="en-US">
                <a:solidFill>
                  <a:srgbClr val="3F3F3F"/>
                </a:solidFill>
              </a:rPr>
              <a:pPr/>
              <a:t>25</a:t>
            </a:fld>
            <a:endParaRPr lang="en-US">
              <a:solidFill>
                <a:srgbClr val="3F3F3F"/>
              </a:solidFill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  <a:ea typeface="+mj-ea"/>
              </a:rPr>
              <a:t>Problem: </a:t>
            </a:r>
            <a:r>
              <a:rPr lang="en-US" dirty="0" err="1" smtClean="0">
                <a:solidFill>
                  <a:schemeClr val="accent1">
                    <a:satMod val="150000"/>
                  </a:schemeClr>
                </a:solidFill>
                <a:ea typeface="+mj-ea"/>
              </a:rPr>
              <a:t>Heteroskedasticity</a:t>
            </a:r>
            <a:endParaRPr lang="en-US" dirty="0">
              <a:solidFill>
                <a:schemeClr val="accent1">
                  <a:satMod val="150000"/>
                </a:schemeClr>
              </a:solidFill>
              <a:ea typeface="+mj-ea"/>
            </a:endParaRPr>
          </a:p>
        </p:txBody>
      </p:sp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>
          <a:xfrm>
            <a:off x="520700" y="2573338"/>
            <a:ext cx="4800600" cy="2438400"/>
          </a:xfrm>
        </p:spPr>
        <p:txBody>
          <a:bodyPr/>
          <a:lstStyle/>
          <a:p>
            <a:pPr eaLnBrk="1" hangingPunct="1"/>
            <a:endParaRPr lang="en-US">
              <a:latin typeface="Corbel" charset="0"/>
            </a:endParaRPr>
          </a:p>
          <a:p>
            <a:pPr eaLnBrk="1" hangingPunct="1"/>
            <a:r>
              <a:rPr lang="en-US" sz="2000">
                <a:latin typeface="Corbel" charset="0"/>
              </a:rPr>
              <a:t>OLS regression assumes that the variance of the error term is constant.  If the error does not have a constant variance, then it is heteroskedastic (literally, </a:t>
            </a:r>
            <a:r>
              <a:rPr lang="ja-JP" altLang="en-US" sz="2000">
                <a:latin typeface="Corbel" charset="0"/>
              </a:rPr>
              <a:t>“</a:t>
            </a:r>
            <a:r>
              <a:rPr lang="en-US" sz="2000">
                <a:latin typeface="Corbel" charset="0"/>
              </a:rPr>
              <a:t>different scatter</a:t>
            </a:r>
            <a:r>
              <a:rPr lang="ja-JP" altLang="en-US" sz="2000">
                <a:latin typeface="Corbel" charset="0"/>
              </a:rPr>
              <a:t>”</a:t>
            </a:r>
            <a:r>
              <a:rPr lang="en-US" sz="2000">
                <a:latin typeface="Corbel" charset="0"/>
              </a:rPr>
              <a:t>).</a:t>
            </a:r>
          </a:p>
          <a:p>
            <a:pPr eaLnBrk="1" hangingPunct="1"/>
            <a:endParaRPr lang="en-US" sz="2000">
              <a:latin typeface="Corbel" charset="0"/>
            </a:endParaRPr>
          </a:p>
          <a:p>
            <a:pPr lvl="1" eaLnBrk="1" hangingPunct="1">
              <a:buFont typeface="Wingdings" charset="0"/>
              <a:buNone/>
            </a:pPr>
            <a:endParaRPr lang="en-US">
              <a:latin typeface="Corbel" charset="0"/>
            </a:endParaRPr>
          </a:p>
          <a:p>
            <a:pPr eaLnBrk="1" hangingPunct="1"/>
            <a:endParaRPr lang="en-US">
              <a:latin typeface="Corbel" charset="0"/>
            </a:endParaRPr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Corbel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orbel" charset="0"/>
                <a:ea typeface="ＭＳ Ｐゴシック" charset="0"/>
              </a:defRPr>
            </a:lvl2pPr>
            <a:lvl3pPr marL="1143000">
              <a:defRPr sz="2400">
                <a:solidFill>
                  <a:schemeClr val="tx1"/>
                </a:solidFill>
                <a:latin typeface="Corbe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rbe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rbel" charset="0"/>
                <a:ea typeface="ＭＳ Ｐゴシック" charset="0"/>
              </a:defRPr>
            </a:lvl5pPr>
            <a:lvl6pPr marL="2514600" indent="-228600" eaLnBrk="0" fontAlgn="base" hangingPunct="0">
              <a:spcAft>
                <a:spcPct val="0"/>
              </a:spcAft>
              <a:buClr>
                <a:srgbClr val="E88651"/>
              </a:buClr>
              <a:buFont typeface="Wingdings 3" charset="0"/>
              <a:buChar char=""/>
              <a:defRPr sz="2000">
                <a:solidFill>
                  <a:schemeClr val="tx1"/>
                </a:solidFill>
                <a:latin typeface="Corbel" charset="0"/>
                <a:ea typeface="ＭＳ Ｐゴシック" charset="0"/>
              </a:defRPr>
            </a:lvl6pPr>
            <a:lvl7pPr marL="2971800" indent="-228600" eaLnBrk="0" fontAlgn="base" hangingPunct="0">
              <a:spcAft>
                <a:spcPct val="0"/>
              </a:spcAft>
              <a:buClr>
                <a:srgbClr val="E88651"/>
              </a:buClr>
              <a:buFont typeface="Wingdings 3" charset="0"/>
              <a:buChar char=""/>
              <a:defRPr sz="2000">
                <a:solidFill>
                  <a:schemeClr val="tx1"/>
                </a:solidFill>
                <a:latin typeface="Corbel" charset="0"/>
                <a:ea typeface="ＭＳ Ｐゴシック" charset="0"/>
              </a:defRPr>
            </a:lvl7pPr>
            <a:lvl8pPr marL="3429000" indent="-228600" eaLnBrk="0" fontAlgn="base" hangingPunct="0">
              <a:spcAft>
                <a:spcPct val="0"/>
              </a:spcAft>
              <a:buClr>
                <a:srgbClr val="E88651"/>
              </a:buClr>
              <a:buFont typeface="Wingdings 3" charset="0"/>
              <a:buChar char=""/>
              <a:defRPr sz="2000">
                <a:solidFill>
                  <a:schemeClr val="tx1"/>
                </a:solidFill>
                <a:latin typeface="Corbel" charset="0"/>
                <a:ea typeface="ＭＳ Ｐゴシック" charset="0"/>
              </a:defRPr>
            </a:lvl8pPr>
            <a:lvl9pPr marL="3886200" indent="-228600" eaLnBrk="0" fontAlgn="base" hangingPunct="0">
              <a:spcAft>
                <a:spcPct val="0"/>
              </a:spcAft>
              <a:buClr>
                <a:srgbClr val="E88651"/>
              </a:buClr>
              <a:buFont typeface="Wingdings 3" charset="0"/>
              <a:buChar char=""/>
              <a:defRPr sz="2000">
                <a:solidFill>
                  <a:schemeClr val="tx1"/>
                </a:solidFill>
                <a:latin typeface="Corbel" charset="0"/>
                <a:ea typeface="ＭＳ Ｐゴシック" charset="0"/>
              </a:defRPr>
            </a:lvl9pPr>
          </a:lstStyle>
          <a:p>
            <a:fld id="{C380EEB7-1D7E-9740-80B8-032BB5BCD0E7}" type="slidenum">
              <a:rPr lang="en-US" sz="1200">
                <a:solidFill>
                  <a:srgbClr val="3F3F3F"/>
                </a:solidFill>
                <a:latin typeface="Arial" charset="0"/>
              </a:rPr>
              <a:pPr/>
              <a:t>26</a:t>
            </a:fld>
            <a:endParaRPr lang="en-US" sz="1200">
              <a:solidFill>
                <a:srgbClr val="3F3F3F"/>
              </a:solidFill>
              <a:latin typeface="Arial" charset="0"/>
            </a:endParaRPr>
          </a:p>
        </p:txBody>
      </p:sp>
      <p:pic>
        <p:nvPicPr>
          <p:cNvPr id="4198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2819400"/>
            <a:ext cx="2838450" cy="227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990" name="Rectangle 5"/>
          <p:cNvSpPr>
            <a:spLocks noChangeArrowheads="1"/>
          </p:cNvSpPr>
          <p:nvPr/>
        </p:nvSpPr>
        <p:spPr bwMode="auto">
          <a:xfrm>
            <a:off x="5943600" y="4876800"/>
            <a:ext cx="266700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sz="800"/>
              <a:t>http://www.unc.edu/~nielsen/soci709/m3/m3.htm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>
                <a:solidFill>
                  <a:schemeClr val="accent1">
                    <a:satMod val="150000"/>
                  </a:schemeClr>
                </a:solidFill>
                <a:ea typeface="+mj-ea"/>
              </a:rPr>
              <a:t>Heteroskedasticity (continued)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>
          <a:xfrm>
            <a:off x="-76200" y="2362200"/>
            <a:ext cx="5715000" cy="378777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>
                <a:latin typeface="Corbel" charset="0"/>
              </a:rPr>
              <a:t>Consequences of Heteroskedasticity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>
                <a:latin typeface="Corbel" charset="0"/>
              </a:rPr>
              <a:t>OLS will not provide the estimate with the smallest variance. Where there is a lot of error, we become less confident in our line </a:t>
            </a:r>
            <a:r>
              <a:rPr lang="ja-JP" altLang="en-US" sz="2400">
                <a:latin typeface="Corbel" charset="0"/>
              </a:rPr>
              <a:t>“</a:t>
            </a:r>
            <a:r>
              <a:rPr lang="en-US" sz="2400">
                <a:latin typeface="Corbel" charset="0"/>
              </a:rPr>
              <a:t>of best fit</a:t>
            </a:r>
            <a:r>
              <a:rPr lang="ja-JP" altLang="en-US" sz="2400">
                <a:latin typeface="Corbel" charset="0"/>
              </a:rPr>
              <a:t>”</a:t>
            </a:r>
            <a:r>
              <a:rPr lang="en-US" sz="2400">
                <a:latin typeface="Corbel" charset="0"/>
              </a:rPr>
              <a:t>.</a:t>
            </a:r>
          </a:p>
          <a:p>
            <a:pPr lvl="1" eaLnBrk="1" hangingPunct="1">
              <a:lnSpc>
                <a:spcPct val="80000"/>
              </a:lnSpc>
            </a:pPr>
            <a:endParaRPr lang="en-US" sz="2400">
              <a:latin typeface="Corbel" charset="0"/>
            </a:endParaRPr>
          </a:p>
          <a:p>
            <a:pPr lvl="1" eaLnBrk="1" hangingPunct="1">
              <a:lnSpc>
                <a:spcPct val="80000"/>
              </a:lnSpc>
            </a:pPr>
            <a:r>
              <a:rPr lang="en-US" sz="2400">
                <a:latin typeface="Corbel" charset="0"/>
              </a:rPr>
              <a:t>Why?  Because OLS gives more </a:t>
            </a:r>
            <a:r>
              <a:rPr lang="ja-JP" altLang="en-US" sz="2400">
                <a:latin typeface="Corbel" charset="0"/>
              </a:rPr>
              <a:t>‘</a:t>
            </a:r>
            <a:r>
              <a:rPr lang="en-US" sz="2400">
                <a:latin typeface="Corbel" charset="0"/>
              </a:rPr>
              <a:t>weight</a:t>
            </a:r>
            <a:r>
              <a:rPr lang="ja-JP" altLang="en-US" sz="2400">
                <a:latin typeface="Corbel" charset="0"/>
              </a:rPr>
              <a:t>’</a:t>
            </a:r>
            <a:r>
              <a:rPr lang="en-US" sz="2400">
                <a:latin typeface="Corbel" charset="0"/>
              </a:rPr>
              <a:t> to the cases that might actually have the most error (distance) from the predicted line.</a:t>
            </a:r>
          </a:p>
          <a:p>
            <a:pPr lvl="1" eaLnBrk="1" hangingPunct="1">
              <a:lnSpc>
                <a:spcPct val="80000"/>
              </a:lnSpc>
              <a:buFont typeface="Wingdings" charset="0"/>
              <a:buNone/>
            </a:pPr>
            <a:endParaRPr lang="en-US" sz="1800">
              <a:latin typeface="Corbel" charset="0"/>
            </a:endParaRPr>
          </a:p>
          <a:p>
            <a:pPr lvl="1" eaLnBrk="1" hangingPunct="1">
              <a:lnSpc>
                <a:spcPct val="80000"/>
              </a:lnSpc>
              <a:buFont typeface="Wingdings" charset="0"/>
              <a:buNone/>
            </a:pPr>
            <a:endParaRPr lang="en-US" sz="1600">
              <a:latin typeface="Corbel" charset="0"/>
            </a:endParaRPr>
          </a:p>
          <a:p>
            <a:pPr eaLnBrk="1" hangingPunct="1">
              <a:lnSpc>
                <a:spcPct val="80000"/>
              </a:lnSpc>
            </a:pPr>
            <a:endParaRPr lang="en-US" sz="1800">
              <a:latin typeface="Corbel" charset="0"/>
            </a:endParaRPr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Corbel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orbel" charset="0"/>
                <a:ea typeface="ＭＳ Ｐゴシック" charset="0"/>
              </a:defRPr>
            </a:lvl2pPr>
            <a:lvl3pPr marL="1143000">
              <a:defRPr sz="2400">
                <a:solidFill>
                  <a:schemeClr val="tx1"/>
                </a:solidFill>
                <a:latin typeface="Corbe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rbe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rbel" charset="0"/>
                <a:ea typeface="ＭＳ Ｐゴシック" charset="0"/>
              </a:defRPr>
            </a:lvl5pPr>
            <a:lvl6pPr marL="2514600" indent="-228600" eaLnBrk="0" fontAlgn="base" hangingPunct="0">
              <a:spcAft>
                <a:spcPct val="0"/>
              </a:spcAft>
              <a:buClr>
                <a:srgbClr val="E88651"/>
              </a:buClr>
              <a:buFont typeface="Wingdings 3" charset="0"/>
              <a:buChar char=""/>
              <a:defRPr sz="2000">
                <a:solidFill>
                  <a:schemeClr val="tx1"/>
                </a:solidFill>
                <a:latin typeface="Corbel" charset="0"/>
                <a:ea typeface="ＭＳ Ｐゴシック" charset="0"/>
              </a:defRPr>
            </a:lvl6pPr>
            <a:lvl7pPr marL="2971800" indent="-228600" eaLnBrk="0" fontAlgn="base" hangingPunct="0">
              <a:spcAft>
                <a:spcPct val="0"/>
              </a:spcAft>
              <a:buClr>
                <a:srgbClr val="E88651"/>
              </a:buClr>
              <a:buFont typeface="Wingdings 3" charset="0"/>
              <a:buChar char=""/>
              <a:defRPr sz="2000">
                <a:solidFill>
                  <a:schemeClr val="tx1"/>
                </a:solidFill>
                <a:latin typeface="Corbel" charset="0"/>
                <a:ea typeface="ＭＳ Ｐゴシック" charset="0"/>
              </a:defRPr>
            </a:lvl7pPr>
            <a:lvl8pPr marL="3429000" indent="-228600" eaLnBrk="0" fontAlgn="base" hangingPunct="0">
              <a:spcAft>
                <a:spcPct val="0"/>
              </a:spcAft>
              <a:buClr>
                <a:srgbClr val="E88651"/>
              </a:buClr>
              <a:buFont typeface="Wingdings 3" charset="0"/>
              <a:buChar char=""/>
              <a:defRPr sz="2000">
                <a:solidFill>
                  <a:schemeClr val="tx1"/>
                </a:solidFill>
                <a:latin typeface="Corbel" charset="0"/>
                <a:ea typeface="ＭＳ Ｐゴシック" charset="0"/>
              </a:defRPr>
            </a:lvl8pPr>
            <a:lvl9pPr marL="3886200" indent="-228600" eaLnBrk="0" fontAlgn="base" hangingPunct="0">
              <a:spcAft>
                <a:spcPct val="0"/>
              </a:spcAft>
              <a:buClr>
                <a:srgbClr val="E88651"/>
              </a:buClr>
              <a:buFont typeface="Wingdings 3" charset="0"/>
              <a:buChar char=""/>
              <a:defRPr sz="2000">
                <a:solidFill>
                  <a:schemeClr val="tx1"/>
                </a:solidFill>
                <a:latin typeface="Corbel" charset="0"/>
                <a:ea typeface="ＭＳ Ｐゴシック" charset="0"/>
              </a:defRPr>
            </a:lvl9pPr>
          </a:lstStyle>
          <a:p>
            <a:fld id="{2D80CA12-5284-A44E-AC9E-8087918DEC75}" type="slidenum">
              <a:rPr lang="en-US" sz="1200">
                <a:solidFill>
                  <a:srgbClr val="3F3F3F"/>
                </a:solidFill>
                <a:latin typeface="Arial" charset="0"/>
              </a:rPr>
              <a:pPr/>
              <a:t>27</a:t>
            </a:fld>
            <a:endParaRPr lang="en-US" sz="1200">
              <a:solidFill>
                <a:srgbClr val="3F3F3F"/>
              </a:solidFill>
              <a:latin typeface="Arial" charset="0"/>
            </a:endParaRPr>
          </a:p>
        </p:txBody>
      </p:sp>
      <p:pic>
        <p:nvPicPr>
          <p:cNvPr id="43013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2667000"/>
            <a:ext cx="2940050" cy="1878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014" name="TextBox 2"/>
          <p:cNvSpPr txBox="1">
            <a:spLocks noChangeArrowheads="1"/>
          </p:cNvSpPr>
          <p:nvPr/>
        </p:nvSpPr>
        <p:spPr bwMode="auto">
          <a:xfrm>
            <a:off x="6472238" y="4724400"/>
            <a:ext cx="22098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/>
              <a:t>Heteroskedasticity: uneven scatter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>
                <a:solidFill>
                  <a:schemeClr val="accent1">
                    <a:satMod val="150000"/>
                  </a:schemeClr>
                </a:solidFill>
                <a:ea typeface="+mj-ea"/>
              </a:rPr>
              <a:t>Heteroskedasticity (continued)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>
          <a:xfrm>
            <a:off x="-152400" y="1722438"/>
            <a:ext cx="5410200" cy="4625975"/>
          </a:xfrm>
        </p:spPr>
        <p:txBody>
          <a:bodyPr/>
          <a:lstStyle/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en-US" sz="1800" dirty="0" smtClean="0">
              <a:ea typeface="+mn-ea"/>
            </a:endParaRPr>
          </a:p>
          <a:p>
            <a:pPr eaLnBrk="1" hangingPunct="1">
              <a:lnSpc>
                <a:spcPct val="80000"/>
              </a:lnSpc>
              <a:buFont typeface="Wingdings 2" panose="05020102010507070707" pitchFamily="18" charset="2"/>
              <a:buChar char=""/>
              <a:defRPr/>
            </a:pPr>
            <a:r>
              <a:rPr lang="en-US" sz="1800" dirty="0" smtClean="0">
                <a:ea typeface="+mn-ea"/>
              </a:rPr>
              <a:t>Detection:  We have to look at the residuals (again, the difference between observed responses from the predicted responses)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en-US" sz="1800" dirty="0" smtClean="0">
              <a:ea typeface="+mn-ea"/>
            </a:endParaRP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Char char=""/>
              <a:defRPr/>
            </a:pPr>
            <a:r>
              <a:rPr lang="en-US" sz="1800" dirty="0" smtClean="0">
                <a:ea typeface="+mn-ea"/>
              </a:rPr>
              <a:t>Use a </a:t>
            </a:r>
            <a:r>
              <a:rPr lang="en-US" sz="1800" b="1" dirty="0" smtClean="0">
                <a:ea typeface="+mn-ea"/>
              </a:rPr>
              <a:t>residual versus fitted (or predicted) values plot 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Char char=""/>
              <a:defRPr/>
            </a:pPr>
            <a:r>
              <a:rPr lang="en-US" sz="1800" dirty="0" smtClean="0">
                <a:ea typeface="+mn-ea"/>
              </a:rPr>
              <a:t>We can also use a </a:t>
            </a:r>
            <a:r>
              <a:rPr lang="en-US" sz="1800" b="1" dirty="0" smtClean="0">
                <a:ea typeface="+mn-ea"/>
              </a:rPr>
              <a:t>residuals versus predictor plot</a:t>
            </a:r>
            <a:r>
              <a:rPr lang="en-US" sz="1800" dirty="0" smtClean="0">
                <a:ea typeface="+mn-ea"/>
              </a:rPr>
              <a:t>, which is a plot of the residuals versus one of the independent variables.</a:t>
            </a:r>
          </a:p>
          <a:p>
            <a:pPr marL="457200" lvl="1" indent="0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en-US" sz="1800" dirty="0" smtClean="0">
              <a:ea typeface="+mn-ea"/>
            </a:endParaRPr>
          </a:p>
          <a:p>
            <a:pPr lvl="2" eaLnBrk="1" hangingPunct="1">
              <a:lnSpc>
                <a:spcPct val="80000"/>
              </a:lnSpc>
              <a:buFont typeface="Arial" panose="020B0604020202020204" pitchFamily="34" charset="0"/>
              <a:buChar char="▪"/>
              <a:defRPr/>
            </a:pPr>
            <a:r>
              <a:rPr lang="en-US" sz="1800" dirty="0" smtClean="0">
                <a:ea typeface="+mn-ea"/>
              </a:rPr>
              <a:t>We should see an even band across the 0 point (the line), indicating that our error is roughly equal, like the visual example.</a:t>
            </a:r>
          </a:p>
          <a:p>
            <a:pPr lvl="2" eaLnBrk="1" hangingPunct="1">
              <a:lnSpc>
                <a:spcPct val="80000"/>
              </a:lnSpc>
              <a:buFont typeface="Arial" panose="020B0604020202020204" pitchFamily="34" charset="0"/>
              <a:buChar char="▪"/>
              <a:defRPr/>
            </a:pPr>
            <a:r>
              <a:rPr lang="en-US" sz="1800" dirty="0" smtClean="0">
                <a:ea typeface="+mn-ea"/>
              </a:rPr>
              <a:t>Note that for </a:t>
            </a:r>
            <a:r>
              <a:rPr lang="en-US" sz="1800" dirty="0" err="1" smtClean="0">
                <a:ea typeface="+mn-ea"/>
              </a:rPr>
              <a:t>heteroskedasticity</a:t>
            </a:r>
            <a:r>
              <a:rPr lang="en-US" sz="1800" dirty="0" smtClean="0">
                <a:ea typeface="+mn-ea"/>
              </a:rPr>
              <a:t>, we are just interested in whether the scatter is normal from left to right. </a:t>
            </a:r>
            <a:endParaRPr lang="en-US" sz="1600" dirty="0" smtClean="0">
              <a:ea typeface="+mn-ea"/>
            </a:endParaRPr>
          </a:p>
          <a:p>
            <a:pPr eaLnBrk="1" hangingPunct="1">
              <a:lnSpc>
                <a:spcPct val="80000"/>
              </a:lnSpc>
              <a:buFont typeface="Wingdings 2" panose="05020102010507070707" pitchFamily="18" charset="2"/>
              <a:buChar char=""/>
              <a:defRPr/>
            </a:pPr>
            <a:endParaRPr lang="en-US" sz="1800" dirty="0" smtClean="0">
              <a:ea typeface="+mn-ea"/>
            </a:endParaRPr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Corbel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orbel" charset="0"/>
                <a:ea typeface="ＭＳ Ｐゴシック" charset="0"/>
              </a:defRPr>
            </a:lvl2pPr>
            <a:lvl3pPr marL="1143000">
              <a:defRPr sz="2400">
                <a:solidFill>
                  <a:schemeClr val="tx1"/>
                </a:solidFill>
                <a:latin typeface="Corbe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rbe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rbel" charset="0"/>
                <a:ea typeface="ＭＳ Ｐゴシック" charset="0"/>
              </a:defRPr>
            </a:lvl5pPr>
            <a:lvl6pPr marL="2514600" indent="-228600" eaLnBrk="0" fontAlgn="base" hangingPunct="0">
              <a:spcAft>
                <a:spcPct val="0"/>
              </a:spcAft>
              <a:buClr>
                <a:srgbClr val="E88651"/>
              </a:buClr>
              <a:buFont typeface="Wingdings 3" charset="0"/>
              <a:buChar char=""/>
              <a:defRPr sz="2000">
                <a:solidFill>
                  <a:schemeClr val="tx1"/>
                </a:solidFill>
                <a:latin typeface="Corbel" charset="0"/>
                <a:ea typeface="ＭＳ Ｐゴシック" charset="0"/>
              </a:defRPr>
            </a:lvl6pPr>
            <a:lvl7pPr marL="2971800" indent="-228600" eaLnBrk="0" fontAlgn="base" hangingPunct="0">
              <a:spcAft>
                <a:spcPct val="0"/>
              </a:spcAft>
              <a:buClr>
                <a:srgbClr val="E88651"/>
              </a:buClr>
              <a:buFont typeface="Wingdings 3" charset="0"/>
              <a:buChar char=""/>
              <a:defRPr sz="2000">
                <a:solidFill>
                  <a:schemeClr val="tx1"/>
                </a:solidFill>
                <a:latin typeface="Corbel" charset="0"/>
                <a:ea typeface="ＭＳ Ｐゴシック" charset="0"/>
              </a:defRPr>
            </a:lvl7pPr>
            <a:lvl8pPr marL="3429000" indent="-228600" eaLnBrk="0" fontAlgn="base" hangingPunct="0">
              <a:spcAft>
                <a:spcPct val="0"/>
              </a:spcAft>
              <a:buClr>
                <a:srgbClr val="E88651"/>
              </a:buClr>
              <a:buFont typeface="Wingdings 3" charset="0"/>
              <a:buChar char=""/>
              <a:defRPr sz="2000">
                <a:solidFill>
                  <a:schemeClr val="tx1"/>
                </a:solidFill>
                <a:latin typeface="Corbel" charset="0"/>
                <a:ea typeface="ＭＳ Ｐゴシック" charset="0"/>
              </a:defRPr>
            </a:lvl8pPr>
            <a:lvl9pPr marL="3886200" indent="-228600" eaLnBrk="0" fontAlgn="base" hangingPunct="0">
              <a:spcAft>
                <a:spcPct val="0"/>
              </a:spcAft>
              <a:buClr>
                <a:srgbClr val="E88651"/>
              </a:buClr>
              <a:buFont typeface="Wingdings 3" charset="0"/>
              <a:buChar char=""/>
              <a:defRPr sz="2000">
                <a:solidFill>
                  <a:schemeClr val="tx1"/>
                </a:solidFill>
                <a:latin typeface="Corbel" charset="0"/>
                <a:ea typeface="ＭＳ Ｐゴシック" charset="0"/>
              </a:defRPr>
            </a:lvl9pPr>
          </a:lstStyle>
          <a:p>
            <a:fld id="{1A2301DF-7E9A-0247-8A42-75F520B7DE85}" type="slidenum">
              <a:rPr lang="en-US" sz="1200">
                <a:solidFill>
                  <a:srgbClr val="3F3F3F"/>
                </a:solidFill>
                <a:latin typeface="Arial" charset="0"/>
              </a:rPr>
              <a:pPr/>
              <a:t>28</a:t>
            </a:fld>
            <a:endParaRPr lang="en-US" sz="1200">
              <a:solidFill>
                <a:srgbClr val="3F3F3F"/>
              </a:solidFill>
              <a:latin typeface="Arial" charset="0"/>
            </a:endParaRPr>
          </a:p>
        </p:txBody>
      </p:sp>
      <p:pic>
        <p:nvPicPr>
          <p:cNvPr id="44037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7857"/>
          <a:stretch>
            <a:fillRect/>
          </a:stretch>
        </p:blipFill>
        <p:spPr bwMode="auto">
          <a:xfrm>
            <a:off x="5486400" y="2435225"/>
            <a:ext cx="1371600" cy="2960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4038" name="TextBox 2"/>
          <p:cNvSpPr txBox="1">
            <a:spLocks noChangeArrowheads="1"/>
          </p:cNvSpPr>
          <p:nvPr/>
        </p:nvSpPr>
        <p:spPr bwMode="auto">
          <a:xfrm>
            <a:off x="6858000" y="2590800"/>
            <a:ext cx="1779588" cy="1169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 sz="1400"/>
              <a:t>Homoskedastic: (same width of scatter from left to right) </a:t>
            </a:r>
          </a:p>
          <a:p>
            <a:endParaRPr lang="en-US" sz="1400"/>
          </a:p>
        </p:txBody>
      </p:sp>
      <p:sp>
        <p:nvSpPr>
          <p:cNvPr id="44039" name="Rectangle 1"/>
          <p:cNvSpPr>
            <a:spLocks noChangeArrowheads="1"/>
          </p:cNvSpPr>
          <p:nvPr/>
        </p:nvSpPr>
        <p:spPr bwMode="auto">
          <a:xfrm>
            <a:off x="6858000" y="4121150"/>
            <a:ext cx="1905000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1400"/>
              <a:t>Heteroskedastic: (different scatter from left to right).</a:t>
            </a:r>
          </a:p>
        </p:txBody>
      </p:sp>
      <p:sp>
        <p:nvSpPr>
          <p:cNvPr id="3" name="Rectangle 2"/>
          <p:cNvSpPr/>
          <p:nvPr/>
        </p:nvSpPr>
        <p:spPr>
          <a:xfrm>
            <a:off x="5562600" y="3581400"/>
            <a:ext cx="304800" cy="179388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513388" y="5105400"/>
            <a:ext cx="304800" cy="179388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ea typeface="+mj-ea"/>
              </a:rPr>
              <a:t>Testing for </a:t>
            </a:r>
            <a:r>
              <a:rPr lang="en-US" dirty="0" err="1" smtClean="0">
                <a:ea typeface="+mj-ea"/>
              </a:rPr>
              <a:t>Heteroskedasticity</a:t>
            </a:r>
            <a:endParaRPr lang="en-US" dirty="0">
              <a:ea typeface="+mj-ea"/>
            </a:endParaRPr>
          </a:p>
        </p:txBody>
      </p:sp>
      <p:sp>
        <p:nvSpPr>
          <p:cNvPr id="450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38150" lvl="1" indent="-319088">
              <a:spcBef>
                <a:spcPct val="0"/>
              </a:spcBef>
              <a:buClr>
                <a:schemeClr val="accent1"/>
              </a:buClr>
              <a:buSzPct val="80000"/>
              <a:buFont typeface="Wingdings 2" charset="0"/>
              <a:buChar char=""/>
            </a:pPr>
            <a:r>
              <a:rPr lang="en-US" dirty="0">
                <a:latin typeface="Corbel" charset="0"/>
              </a:rPr>
              <a:t>If we are still concerned, we can run a test such as the </a:t>
            </a:r>
            <a:r>
              <a:rPr lang="en-US" dirty="0" err="1">
                <a:latin typeface="Corbel" charset="0"/>
              </a:rPr>
              <a:t>Breusch</a:t>
            </a:r>
            <a:r>
              <a:rPr lang="en-US" dirty="0">
                <a:latin typeface="Corbel" charset="0"/>
              </a:rPr>
              <a:t>-Pagan Test for </a:t>
            </a:r>
            <a:r>
              <a:rPr lang="en-US" dirty="0" err="1">
                <a:latin typeface="Corbel" charset="0"/>
              </a:rPr>
              <a:t>Heteroskedasticity</a:t>
            </a:r>
            <a:r>
              <a:rPr lang="en-US" dirty="0">
                <a:latin typeface="Corbel" charset="0"/>
              </a:rPr>
              <a:t>.  It tests the null hypothesis that the error variances are all EQUAL, and the alternative hypothesis that there is some difference.  </a:t>
            </a:r>
          </a:p>
          <a:p>
            <a:pPr marL="438150" lvl="1" indent="-319088">
              <a:spcBef>
                <a:spcPct val="0"/>
              </a:spcBef>
              <a:buClr>
                <a:schemeClr val="accent1"/>
              </a:buClr>
              <a:buSzPct val="80000"/>
              <a:buFont typeface="Wingdings 2" charset="0"/>
              <a:buChar char=""/>
            </a:pPr>
            <a:endParaRPr lang="en-US" dirty="0">
              <a:latin typeface="Corbel" charset="0"/>
            </a:endParaRPr>
          </a:p>
          <a:p>
            <a:pPr marL="438150" lvl="1" indent="-319088">
              <a:spcBef>
                <a:spcPct val="0"/>
              </a:spcBef>
              <a:buClr>
                <a:schemeClr val="accent1"/>
              </a:buClr>
              <a:buSzPct val="80000"/>
              <a:buFont typeface="Wingdings 2" charset="0"/>
              <a:buChar char=""/>
            </a:pPr>
            <a:r>
              <a:rPr lang="en-US" dirty="0">
                <a:latin typeface="Corbel" charset="0"/>
              </a:rPr>
              <a:t>Thus, if out test for </a:t>
            </a:r>
            <a:r>
              <a:rPr lang="en-US" dirty="0" err="1">
                <a:latin typeface="Corbel" charset="0"/>
              </a:rPr>
              <a:t>heteroskedasticity</a:t>
            </a:r>
            <a:r>
              <a:rPr lang="en-US" dirty="0">
                <a:latin typeface="Corbel" charset="0"/>
              </a:rPr>
              <a:t> is statistically significant then we reject the null hypothesis and we do have a problem.</a:t>
            </a:r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1C8EABA4-B6CF-9245-B0D3-CD8250D63A66}" type="slidenum">
              <a:rPr lang="en-US">
                <a:solidFill>
                  <a:srgbClr val="3F3F3F"/>
                </a:solidFill>
              </a:rPr>
              <a:pPr/>
              <a:t>29</a:t>
            </a:fld>
            <a:endParaRPr lang="en-US">
              <a:solidFill>
                <a:srgbClr val="3F3F3F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ea typeface="+mj-ea"/>
              </a:rPr>
              <a:t>Importance of Regression</a:t>
            </a:r>
            <a:endParaRPr lang="en-US" dirty="0">
              <a:ea typeface="+mj-ea"/>
            </a:endParaRP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228600" y="1676400"/>
            <a:ext cx="6096000" cy="4625975"/>
          </a:xfrm>
        </p:spPr>
        <p:txBody>
          <a:bodyPr/>
          <a:lstStyle/>
          <a:p>
            <a:r>
              <a:rPr lang="en-US" sz="2400" dirty="0">
                <a:latin typeface="Corbel" charset="0"/>
              </a:rPr>
              <a:t>Basic OLS </a:t>
            </a:r>
            <a:r>
              <a:rPr lang="en-US" sz="2400" dirty="0" smtClean="0">
                <a:latin typeface="Corbel" charset="0"/>
              </a:rPr>
              <a:t>regression is </a:t>
            </a:r>
            <a:r>
              <a:rPr lang="en-US" sz="2400" dirty="0">
                <a:latin typeface="Corbel" charset="0"/>
              </a:rPr>
              <a:t>considered by many to be the most widely used statistical techniques</a:t>
            </a:r>
            <a:r>
              <a:rPr lang="en-US" sz="2400" dirty="0" smtClean="0">
                <a:latin typeface="Corbel" charset="0"/>
              </a:rPr>
              <a:t>.</a:t>
            </a:r>
            <a:endParaRPr lang="en-US" sz="2400" dirty="0">
              <a:latin typeface="Corbel" charset="0"/>
            </a:endParaRPr>
          </a:p>
          <a:p>
            <a:r>
              <a:rPr lang="en-US" sz="2400" dirty="0">
                <a:latin typeface="Corbel" charset="0"/>
              </a:rPr>
              <a:t>It was first studied in great depth by Sir Francis Galton, </a:t>
            </a:r>
            <a:r>
              <a:rPr lang="en-US" sz="2400" dirty="0" smtClean="0">
                <a:latin typeface="Corbel" charset="0"/>
              </a:rPr>
              <a:t>a </a:t>
            </a:r>
            <a:r>
              <a:rPr lang="en-US" sz="2400" dirty="0">
                <a:latin typeface="Corbel" charset="0"/>
              </a:rPr>
              <a:t>19</a:t>
            </a:r>
            <a:r>
              <a:rPr lang="en-US" sz="2400" baseline="30000" dirty="0">
                <a:latin typeface="Corbel" charset="0"/>
              </a:rPr>
              <a:t>th</a:t>
            </a:r>
            <a:r>
              <a:rPr lang="en-US" sz="2400" dirty="0">
                <a:latin typeface="Corbel" charset="0"/>
              </a:rPr>
              <a:t> century naturalist, anthropologist and statistician. </a:t>
            </a:r>
            <a:endParaRPr lang="en-US" sz="2400" dirty="0" smtClean="0">
              <a:latin typeface="Corbel" charset="0"/>
            </a:endParaRPr>
          </a:p>
          <a:p>
            <a:pPr lvl="1"/>
            <a:r>
              <a:rPr lang="en-US" sz="2000" dirty="0" smtClean="0">
                <a:latin typeface="Corbel" charset="0"/>
              </a:rPr>
              <a:t>Sort </a:t>
            </a:r>
            <a:r>
              <a:rPr lang="en-US" sz="2000" dirty="0">
                <a:latin typeface="Corbel" charset="0"/>
              </a:rPr>
              <a:t>of a math-nerd version of Indiana Jones</a:t>
            </a:r>
            <a:r>
              <a:rPr lang="en-US" sz="2000" dirty="0" smtClean="0">
                <a:latin typeface="Corbel" charset="0"/>
              </a:rPr>
              <a:t>.</a:t>
            </a:r>
          </a:p>
          <a:p>
            <a:pPr lvl="1"/>
            <a:r>
              <a:rPr lang="en-US" sz="2000" dirty="0">
                <a:latin typeface="Corbel" charset="0"/>
              </a:rPr>
              <a:t>Began with his own studies of relative heights of fathers and sons.</a:t>
            </a:r>
          </a:p>
          <a:p>
            <a:r>
              <a:rPr lang="en-US" sz="2400" dirty="0" smtClean="0">
                <a:latin typeface="Corbel" charset="0"/>
              </a:rPr>
              <a:t>Now used for </a:t>
            </a:r>
            <a:r>
              <a:rPr lang="en-US" sz="2400" dirty="0">
                <a:latin typeface="Corbel" charset="0"/>
              </a:rPr>
              <a:t>basic analysis of experiments, hypothesis testing in various types of data, as well as predictive and machine-learning models. </a:t>
            </a:r>
          </a:p>
          <a:p>
            <a:endParaRPr lang="en-US" sz="2400" dirty="0">
              <a:latin typeface="Corbel" charset="0"/>
            </a:endParaRPr>
          </a:p>
          <a:p>
            <a:endParaRPr lang="en-US" sz="1800" dirty="0">
              <a:latin typeface="Corbel" charset="0"/>
            </a:endParaRPr>
          </a:p>
          <a:p>
            <a:endParaRPr lang="en-US" sz="2800" dirty="0">
              <a:latin typeface="Corbel" charset="0"/>
            </a:endParaRPr>
          </a:p>
          <a:p>
            <a:endParaRPr lang="en-US" sz="2800" dirty="0">
              <a:latin typeface="Corbel" charset="0"/>
            </a:endParaRPr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01097812-47FD-3743-850A-E451A2DCDED3}" type="slidenum">
              <a:rPr lang="en-US">
                <a:solidFill>
                  <a:srgbClr val="3F3F3F"/>
                </a:solidFill>
              </a:rPr>
              <a:pPr/>
              <a:t>3</a:t>
            </a:fld>
            <a:endParaRPr lang="en-US">
              <a:solidFill>
                <a:srgbClr val="3F3F3F"/>
              </a:solidFill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600" dirty="0" smtClean="0">
                <a:ea typeface="+mj-ea"/>
              </a:rPr>
              <a:t>What to do about </a:t>
            </a:r>
            <a:r>
              <a:rPr lang="en-US" sz="3600" dirty="0" err="1" smtClean="0">
                <a:ea typeface="+mj-ea"/>
              </a:rPr>
              <a:t>Heteroskedasticity</a:t>
            </a:r>
            <a:r>
              <a:rPr lang="en-US" sz="3600" dirty="0" smtClean="0">
                <a:ea typeface="+mj-ea"/>
              </a:rPr>
              <a:t>?</a:t>
            </a:r>
            <a:endParaRPr lang="en-US" sz="3600" dirty="0">
              <a:ea typeface="+mj-ea"/>
            </a:endParaRPr>
          </a:p>
        </p:txBody>
      </p:sp>
      <p:sp>
        <p:nvSpPr>
          <p:cNvPr id="460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>
                <a:latin typeface="Corbel" charset="0"/>
              </a:rPr>
              <a:t>Perhaps other variables better predict Y</a:t>
            </a:r>
            <a:r>
              <a:rPr lang="en-US" sz="2400" dirty="0" smtClean="0">
                <a:latin typeface="Corbel" charset="0"/>
              </a:rPr>
              <a:t>?</a:t>
            </a:r>
          </a:p>
          <a:p>
            <a:endParaRPr lang="en-US" sz="2400" dirty="0">
              <a:latin typeface="Corbel" charset="0"/>
            </a:endParaRPr>
          </a:p>
          <a:p>
            <a:r>
              <a:rPr lang="en-US" sz="2400" dirty="0" smtClean="0">
                <a:latin typeface="Corbel" charset="0"/>
              </a:rPr>
              <a:t>Could we transform Y without losing intuitive appeal?</a:t>
            </a:r>
            <a:endParaRPr lang="en-US" sz="2400" dirty="0">
              <a:latin typeface="Corbel" charset="0"/>
            </a:endParaRPr>
          </a:p>
          <a:p>
            <a:endParaRPr lang="en-US" sz="2400" dirty="0">
              <a:latin typeface="Corbel" charset="0"/>
            </a:endParaRPr>
          </a:p>
          <a:p>
            <a:r>
              <a:rPr lang="en-US" sz="2400" dirty="0">
                <a:latin typeface="Corbel" charset="0"/>
              </a:rPr>
              <a:t>If you are still interested in current independent variable </a:t>
            </a:r>
            <a:r>
              <a:rPr lang="ja-JP" altLang="en-US" sz="2400" dirty="0">
                <a:latin typeface="Corbel" charset="0"/>
              </a:rPr>
              <a:t>“</a:t>
            </a:r>
            <a:r>
              <a:rPr lang="en-US" sz="2400" dirty="0">
                <a:latin typeface="Corbel" charset="0"/>
              </a:rPr>
              <a:t>X</a:t>
            </a:r>
            <a:r>
              <a:rPr lang="ja-JP" altLang="en-US" sz="2400" dirty="0">
                <a:latin typeface="Corbel" charset="0"/>
              </a:rPr>
              <a:t>”</a:t>
            </a:r>
            <a:r>
              <a:rPr lang="en-US" sz="2400" dirty="0">
                <a:latin typeface="Corbel" charset="0"/>
              </a:rPr>
              <a:t>, you can conduct a robust regression which will adjust the model to account for </a:t>
            </a:r>
            <a:r>
              <a:rPr lang="en-US" sz="2400" dirty="0" err="1">
                <a:latin typeface="Corbel" charset="0"/>
              </a:rPr>
              <a:t>heteroskedasticity</a:t>
            </a:r>
            <a:r>
              <a:rPr lang="en-US" sz="2400" dirty="0">
                <a:latin typeface="Corbel" charset="0"/>
              </a:rPr>
              <a:t>.</a:t>
            </a:r>
          </a:p>
          <a:p>
            <a:pPr lvl="1"/>
            <a:r>
              <a:rPr lang="en-US" sz="2000" dirty="0">
                <a:latin typeface="Corbel" charset="0"/>
              </a:rPr>
              <a:t>Robust regression is helpful because it modifies the estimates for our standard errors and thus our t-tests for coefficients.</a:t>
            </a:r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Corbel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orbel" charset="0"/>
                <a:ea typeface="ＭＳ Ｐゴシック" charset="0"/>
              </a:defRPr>
            </a:lvl2pPr>
            <a:lvl3pPr marL="1143000">
              <a:defRPr sz="2400">
                <a:solidFill>
                  <a:schemeClr val="tx1"/>
                </a:solidFill>
                <a:latin typeface="Corbe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rbe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rbel" charset="0"/>
                <a:ea typeface="ＭＳ Ｐゴシック" charset="0"/>
              </a:defRPr>
            </a:lvl5pPr>
            <a:lvl6pPr marL="2514600" indent="-228600" eaLnBrk="0" fontAlgn="base" hangingPunct="0">
              <a:spcAft>
                <a:spcPct val="0"/>
              </a:spcAft>
              <a:buClr>
                <a:srgbClr val="E88651"/>
              </a:buClr>
              <a:buFont typeface="Wingdings 3" charset="0"/>
              <a:buChar char=""/>
              <a:defRPr sz="2000">
                <a:solidFill>
                  <a:schemeClr val="tx1"/>
                </a:solidFill>
                <a:latin typeface="Corbel" charset="0"/>
                <a:ea typeface="ＭＳ Ｐゴシック" charset="0"/>
              </a:defRPr>
            </a:lvl6pPr>
            <a:lvl7pPr marL="2971800" indent="-228600" eaLnBrk="0" fontAlgn="base" hangingPunct="0">
              <a:spcAft>
                <a:spcPct val="0"/>
              </a:spcAft>
              <a:buClr>
                <a:srgbClr val="E88651"/>
              </a:buClr>
              <a:buFont typeface="Wingdings 3" charset="0"/>
              <a:buChar char=""/>
              <a:defRPr sz="2000">
                <a:solidFill>
                  <a:schemeClr val="tx1"/>
                </a:solidFill>
                <a:latin typeface="Corbel" charset="0"/>
                <a:ea typeface="ＭＳ Ｐゴシック" charset="0"/>
              </a:defRPr>
            </a:lvl7pPr>
            <a:lvl8pPr marL="3429000" indent="-228600" eaLnBrk="0" fontAlgn="base" hangingPunct="0">
              <a:spcAft>
                <a:spcPct val="0"/>
              </a:spcAft>
              <a:buClr>
                <a:srgbClr val="E88651"/>
              </a:buClr>
              <a:buFont typeface="Wingdings 3" charset="0"/>
              <a:buChar char=""/>
              <a:defRPr sz="2000">
                <a:solidFill>
                  <a:schemeClr val="tx1"/>
                </a:solidFill>
                <a:latin typeface="Corbel" charset="0"/>
                <a:ea typeface="ＭＳ Ｐゴシック" charset="0"/>
              </a:defRPr>
            </a:lvl8pPr>
            <a:lvl9pPr marL="3886200" indent="-228600" eaLnBrk="0" fontAlgn="base" hangingPunct="0">
              <a:spcAft>
                <a:spcPct val="0"/>
              </a:spcAft>
              <a:buClr>
                <a:srgbClr val="E88651"/>
              </a:buClr>
              <a:buFont typeface="Wingdings 3" charset="0"/>
              <a:buChar char=""/>
              <a:defRPr sz="2000">
                <a:solidFill>
                  <a:schemeClr val="tx1"/>
                </a:solidFill>
                <a:latin typeface="Corbel" charset="0"/>
                <a:ea typeface="ＭＳ Ｐゴシック" charset="0"/>
              </a:defRPr>
            </a:lvl9pPr>
          </a:lstStyle>
          <a:p>
            <a:fld id="{2B9E7338-DF37-5344-BD13-F00E0848C812}" type="slidenum">
              <a:rPr lang="en-US" sz="1200">
                <a:solidFill>
                  <a:srgbClr val="3F3F3F"/>
                </a:solidFill>
                <a:latin typeface="Arial" charset="0"/>
              </a:rPr>
              <a:pPr/>
              <a:t>30</a:t>
            </a:fld>
            <a:endParaRPr lang="en-US" sz="1200">
              <a:solidFill>
                <a:srgbClr val="3F3F3F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ea typeface="+mj-ea"/>
              </a:rPr>
              <a:t>Problem : Checking Linearity</a:t>
            </a:r>
            <a:endParaRPr lang="en-US" dirty="0">
              <a:ea typeface="+mj-e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8300" y="1630363"/>
            <a:ext cx="8013700" cy="1722437"/>
          </a:xfrm>
        </p:spPr>
        <p:txBody>
          <a:bodyPr/>
          <a:lstStyle/>
          <a:p>
            <a:pPr>
              <a:buFont typeface="Wingdings 2" panose="05020102010507070707" pitchFamily="18" charset="2"/>
              <a:buChar char=""/>
              <a:defRPr/>
            </a:pPr>
            <a:r>
              <a:rPr lang="en-US" sz="2000" dirty="0" smtClean="0">
                <a:ea typeface="+mn-ea"/>
              </a:rPr>
              <a:t>We should check to make sure that our data is actually linearly related. </a:t>
            </a:r>
          </a:p>
          <a:p>
            <a:pPr>
              <a:buFont typeface="Wingdings 2" panose="05020102010507070707" pitchFamily="18" charset="2"/>
              <a:buChar char=""/>
              <a:defRPr/>
            </a:pPr>
            <a:endParaRPr lang="en-US" sz="2000" dirty="0">
              <a:ea typeface="+mn-ea"/>
            </a:endParaRPr>
          </a:p>
          <a:p>
            <a:pPr>
              <a:buFont typeface="Wingdings 2" panose="05020102010507070707" pitchFamily="18" charset="2"/>
              <a:buChar char=""/>
              <a:defRPr/>
            </a:pPr>
            <a:r>
              <a:rPr lang="en-US" sz="2000" dirty="0" smtClean="0">
                <a:ea typeface="+mn-ea"/>
              </a:rPr>
              <a:t>We can examine the </a:t>
            </a:r>
            <a:r>
              <a:rPr lang="en-US" sz="2000" b="1" i="1" dirty="0" smtClean="0">
                <a:ea typeface="+mn-ea"/>
              </a:rPr>
              <a:t>residuals versus predicted values plot </a:t>
            </a:r>
            <a:r>
              <a:rPr lang="en-US" sz="2000" dirty="0" smtClean="0">
                <a:ea typeface="+mn-ea"/>
              </a:rPr>
              <a:t>(same as we use for </a:t>
            </a:r>
            <a:r>
              <a:rPr lang="en-US" sz="2000" dirty="0" err="1" smtClean="0">
                <a:ea typeface="+mn-ea"/>
              </a:rPr>
              <a:t>heteroskedasticity</a:t>
            </a:r>
            <a:r>
              <a:rPr lang="en-US" sz="2000" dirty="0" smtClean="0">
                <a:ea typeface="+mn-ea"/>
              </a:rPr>
              <a:t>). </a:t>
            </a:r>
          </a:p>
          <a:p>
            <a:pPr marL="119062" indent="0">
              <a:buFont typeface="Wingdings 2" panose="05020102010507070707" pitchFamily="18" charset="2"/>
              <a:buNone/>
              <a:defRPr/>
            </a:pPr>
            <a:endParaRPr lang="en-US" dirty="0" smtClean="0">
              <a:ea typeface="+mn-ea"/>
            </a:endParaRPr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6371DF3D-710B-A94D-8050-249BF580969A}" type="slidenum">
              <a:rPr lang="en-US">
                <a:solidFill>
                  <a:srgbClr val="3F3F3F"/>
                </a:solidFill>
              </a:rPr>
              <a:pPr/>
              <a:t>31</a:t>
            </a:fld>
            <a:endParaRPr lang="en-US">
              <a:solidFill>
                <a:srgbClr val="3F3F3F"/>
              </a:solidFill>
            </a:endParaRPr>
          </a:p>
        </p:txBody>
      </p:sp>
      <p:pic>
        <p:nvPicPr>
          <p:cNvPr id="48133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5238" y="3505200"/>
            <a:ext cx="6219825" cy="2371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2514600" y="3657600"/>
            <a:ext cx="685800" cy="15240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562600" y="3657600"/>
            <a:ext cx="609600" cy="15240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8136" name="TextBox 7"/>
          <p:cNvSpPr txBox="1">
            <a:spLocks noChangeArrowheads="1"/>
          </p:cNvSpPr>
          <p:nvPr/>
        </p:nvSpPr>
        <p:spPr bwMode="auto">
          <a:xfrm>
            <a:off x="1609725" y="5876925"/>
            <a:ext cx="2819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/>
              <a:t>Example 1: Normal</a:t>
            </a:r>
          </a:p>
        </p:txBody>
      </p:sp>
      <p:sp>
        <p:nvSpPr>
          <p:cNvPr id="48137" name="TextBox 9"/>
          <p:cNvSpPr txBox="1">
            <a:spLocks noChangeArrowheads="1"/>
          </p:cNvSpPr>
          <p:nvPr/>
        </p:nvSpPr>
        <p:spPr bwMode="auto">
          <a:xfrm>
            <a:off x="4591050" y="5891213"/>
            <a:ext cx="28194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/>
              <a:t>Example 2: Non-Linear (notice the bowed shape)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ea typeface="+mj-ea"/>
              </a:rPr>
              <a:t>Fixing Linearity problems</a:t>
            </a:r>
            <a:endParaRPr lang="en-US" dirty="0">
              <a:ea typeface="+mj-e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9062" indent="0">
              <a:buFont typeface="Wingdings 2" panose="05020102010507070707" pitchFamily="18" charset="2"/>
              <a:buNone/>
              <a:defRPr/>
            </a:pPr>
            <a:endParaRPr lang="en-US" dirty="0">
              <a:ea typeface="+mn-ea"/>
            </a:endParaRPr>
          </a:p>
          <a:p>
            <a:pPr>
              <a:buFont typeface="Wingdings 2" panose="05020102010507070707" pitchFamily="18" charset="2"/>
              <a:buChar char=""/>
              <a:defRPr/>
            </a:pPr>
            <a:r>
              <a:rPr lang="en-US" dirty="0" smtClean="0">
                <a:ea typeface="+mn-ea"/>
              </a:rPr>
              <a:t>One way to address a non-linear relationship is </a:t>
            </a:r>
            <a:r>
              <a:rPr lang="en-US" dirty="0">
                <a:ea typeface="+mn-ea"/>
              </a:rPr>
              <a:t>to transform the variable</a:t>
            </a:r>
            <a:r>
              <a:rPr lang="en-US" dirty="0" smtClean="0">
                <a:ea typeface="+mn-ea"/>
              </a:rPr>
              <a:t>.</a:t>
            </a:r>
          </a:p>
          <a:p>
            <a:pPr>
              <a:buFont typeface="Wingdings 2" panose="05020102010507070707" pitchFamily="18" charset="2"/>
              <a:buChar char=""/>
              <a:defRPr/>
            </a:pPr>
            <a:endParaRPr lang="en-US" dirty="0">
              <a:ea typeface="+mn-ea"/>
            </a:endParaRPr>
          </a:p>
          <a:p>
            <a:pPr>
              <a:buFont typeface="Wingdings 2" panose="05020102010507070707" pitchFamily="18" charset="2"/>
              <a:buChar char=""/>
              <a:defRPr/>
            </a:pPr>
            <a:r>
              <a:rPr lang="en-US" dirty="0" smtClean="0">
                <a:ea typeface="+mn-ea"/>
              </a:rPr>
              <a:t>We can use transformations to shift a highly skewed distribution so that we can better fit a linear relationship between the independent and dependent variables.</a:t>
            </a:r>
            <a:endParaRPr lang="en-US" dirty="0">
              <a:ea typeface="+mn-ea"/>
            </a:endParaRPr>
          </a:p>
          <a:p>
            <a:pPr>
              <a:buFont typeface="Wingdings 2" panose="05020102010507070707" pitchFamily="18" charset="2"/>
              <a:buChar char=""/>
              <a:defRPr/>
            </a:pPr>
            <a:endParaRPr lang="en-US" dirty="0">
              <a:ea typeface="+mn-ea"/>
            </a:endParaRPr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C64B9693-473B-AD45-9A61-AE623310172C}" type="slidenum">
              <a:rPr lang="en-US">
                <a:solidFill>
                  <a:srgbClr val="3F3F3F"/>
                </a:solidFill>
              </a:rPr>
              <a:pPr/>
              <a:t>32</a:t>
            </a:fld>
            <a:endParaRPr lang="en-US">
              <a:solidFill>
                <a:srgbClr val="3F3F3F"/>
              </a:solidFill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4267200" cy="1252728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 smtClean="0">
                <a:ea typeface="+mj-ea"/>
              </a:rPr>
              <a:t>Power Transformations</a:t>
            </a:r>
            <a:endParaRPr lang="en-US" dirty="0">
              <a:ea typeface="+mj-ea"/>
            </a:endParaRPr>
          </a:p>
        </p:txBody>
      </p:sp>
      <p:sp>
        <p:nvSpPr>
          <p:cNvPr id="50179" name="Content Placeholder 2"/>
          <p:cNvSpPr>
            <a:spLocks noGrp="1"/>
          </p:cNvSpPr>
          <p:nvPr>
            <p:ph idx="1"/>
          </p:nvPr>
        </p:nvSpPr>
        <p:spPr>
          <a:xfrm>
            <a:off x="0" y="1752600"/>
            <a:ext cx="4495800" cy="4625975"/>
          </a:xfrm>
        </p:spPr>
        <p:txBody>
          <a:bodyPr/>
          <a:lstStyle/>
          <a:p>
            <a:pPr eaLnBrk="1" hangingPunct="1"/>
            <a:r>
              <a:rPr lang="en-US" sz="2000">
                <a:latin typeface="Corbel" charset="0"/>
              </a:rPr>
              <a:t>Helps to correct for skew and non-symmetric distributions.</a:t>
            </a:r>
          </a:p>
          <a:p>
            <a:pPr eaLnBrk="1" hangingPunct="1"/>
            <a:endParaRPr lang="en-US" sz="2000">
              <a:latin typeface="Corbel" charset="0"/>
            </a:endParaRPr>
          </a:p>
          <a:p>
            <a:pPr eaLnBrk="1" hangingPunct="1"/>
            <a:r>
              <a:rPr lang="en-US" sz="2000">
                <a:latin typeface="Corbel" charset="0"/>
              </a:rPr>
              <a:t>Commonly used when the dependent variable in a regression is highly skewed. </a:t>
            </a:r>
          </a:p>
          <a:p>
            <a:pPr eaLnBrk="1" hangingPunct="1"/>
            <a:endParaRPr lang="en-US" sz="2000">
              <a:latin typeface="Corbel" charset="0"/>
            </a:endParaRPr>
          </a:p>
          <a:p>
            <a:pPr eaLnBrk="1" hangingPunct="1"/>
            <a:r>
              <a:rPr lang="en-US" sz="2000">
                <a:latin typeface="Corbel" charset="0"/>
              </a:rPr>
              <a:t>Power transformations will not </a:t>
            </a:r>
            <a:r>
              <a:rPr lang="ja-JP" altLang="en-US" sz="2000">
                <a:latin typeface="Corbel" charset="0"/>
              </a:rPr>
              <a:t>‘</a:t>
            </a:r>
            <a:r>
              <a:rPr lang="en-US" sz="2000">
                <a:latin typeface="Corbel" charset="0"/>
              </a:rPr>
              <a:t>fix</a:t>
            </a:r>
            <a:r>
              <a:rPr lang="ja-JP" altLang="en-US" sz="2000">
                <a:latin typeface="Corbel" charset="0"/>
              </a:rPr>
              <a:t>’</a:t>
            </a:r>
            <a:r>
              <a:rPr lang="en-US" sz="2000">
                <a:latin typeface="Corbel" charset="0"/>
              </a:rPr>
              <a:t> distributions that are bimodal, uniform, etc.</a:t>
            </a:r>
          </a:p>
          <a:p>
            <a:pPr eaLnBrk="1" hangingPunct="1"/>
            <a:endParaRPr lang="en-US" sz="2000">
              <a:latin typeface="Corbel" charset="0"/>
            </a:endParaRPr>
          </a:p>
          <a:p>
            <a:pPr eaLnBrk="1" hangingPunct="1"/>
            <a:r>
              <a:rPr lang="en-US" sz="2000">
                <a:latin typeface="Corbel" charset="0"/>
              </a:rPr>
              <a:t>Y</a:t>
            </a:r>
            <a:r>
              <a:rPr lang="en-US" sz="2000" baseline="30000">
                <a:latin typeface="Corbel" charset="0"/>
              </a:rPr>
              <a:t>q</a:t>
            </a:r>
            <a:r>
              <a:rPr lang="en-US" sz="2000">
                <a:latin typeface="Corbel" charset="0"/>
              </a:rPr>
              <a:t> : </a:t>
            </a:r>
            <a:r>
              <a:rPr lang="en-US" sz="2000" i="1">
                <a:latin typeface="Corbel" charset="0"/>
              </a:rPr>
              <a:t>reduces negative skew</a:t>
            </a:r>
          </a:p>
          <a:p>
            <a:pPr eaLnBrk="1" hangingPunct="1">
              <a:buFont typeface="Wingdings 2" charset="0"/>
              <a:buNone/>
            </a:pPr>
            <a:endParaRPr lang="en-US" sz="2000" i="1">
              <a:latin typeface="Corbel" charset="0"/>
            </a:endParaRPr>
          </a:p>
          <a:p>
            <a:pPr eaLnBrk="1" hangingPunct="1"/>
            <a:r>
              <a:rPr lang="en-US" sz="2000">
                <a:latin typeface="Corbel" charset="0"/>
              </a:rPr>
              <a:t>Log Y or –(Y</a:t>
            </a:r>
            <a:r>
              <a:rPr lang="en-US" sz="2000" baseline="30000">
                <a:latin typeface="Corbel" charset="0"/>
              </a:rPr>
              <a:t>-q</a:t>
            </a:r>
            <a:r>
              <a:rPr lang="en-US" sz="2000">
                <a:latin typeface="Corbel" charset="0"/>
              </a:rPr>
              <a:t> ): </a:t>
            </a:r>
            <a:r>
              <a:rPr lang="en-US" sz="2000" i="1">
                <a:latin typeface="Corbel" charset="0"/>
              </a:rPr>
              <a:t>reduces positive skew</a:t>
            </a:r>
            <a:endParaRPr lang="en-US" sz="2000" baseline="30000">
              <a:latin typeface="Corbel" charset="0"/>
            </a:endParaRPr>
          </a:p>
          <a:p>
            <a:pPr eaLnBrk="1" hangingPunct="1"/>
            <a:endParaRPr lang="en-US" baseline="30000">
              <a:latin typeface="Corbel" charset="0"/>
            </a:endParaRPr>
          </a:p>
        </p:txBody>
      </p:sp>
      <p:pic>
        <p:nvPicPr>
          <p:cNvPr id="50180" name="Picture 2" descr="http://www.unc.edu/~nielsen/soci709/m3/m3013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-46038"/>
            <a:ext cx="4572000" cy="698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dirty="0" smtClean="0">
                <a:ea typeface="+mj-ea"/>
              </a:rPr>
              <a:t>Interpreting a Power Transformation</a:t>
            </a:r>
            <a:endParaRPr lang="en-US" sz="4000" dirty="0">
              <a:ea typeface="+mj-ea"/>
            </a:endParaRPr>
          </a:p>
        </p:txBody>
      </p:sp>
      <p:sp>
        <p:nvSpPr>
          <p:cNvPr id="5120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625975"/>
          </a:xfrm>
        </p:spPr>
        <p:txBody>
          <a:bodyPr/>
          <a:lstStyle/>
          <a:p>
            <a:pPr eaLnBrk="1" hangingPunct="1"/>
            <a:r>
              <a:rPr lang="en-US" sz="2000">
                <a:latin typeface="Corbel" charset="0"/>
              </a:rPr>
              <a:t>Power transformations are not a magic wand– they only help you achieve symmetry and/or normality, but often symmetry is all you can hope to achieve.  And, you still need to interpret the outcome!</a:t>
            </a:r>
          </a:p>
          <a:p>
            <a:pPr eaLnBrk="1" hangingPunct="1"/>
            <a:endParaRPr lang="en-US" sz="2000">
              <a:latin typeface="Corbel" charset="0"/>
            </a:endParaRPr>
          </a:p>
          <a:p>
            <a:pPr eaLnBrk="1" hangingPunct="1"/>
            <a:r>
              <a:rPr lang="en-US" sz="2000">
                <a:latin typeface="Corbel" charset="0"/>
              </a:rPr>
              <a:t>We must reconvert our transformed Y</a:t>
            </a:r>
            <a:r>
              <a:rPr lang="en-US" sz="2000" baseline="30000">
                <a:latin typeface="Corbel" charset="0"/>
              </a:rPr>
              <a:t> </a:t>
            </a:r>
            <a:r>
              <a:rPr lang="en-US" sz="2000">
                <a:latin typeface="Corbel" charset="0"/>
              </a:rPr>
              <a:t> back to normal units by using the inverse transformation:</a:t>
            </a:r>
          </a:p>
          <a:p>
            <a:pPr lvl="1" eaLnBrk="1" hangingPunct="1"/>
            <a:r>
              <a:rPr lang="en-US" sz="2000">
                <a:latin typeface="Corbel" charset="0"/>
              </a:rPr>
              <a:t>Y* = Y</a:t>
            </a:r>
            <a:r>
              <a:rPr lang="en-US" sz="2000" baseline="30000">
                <a:latin typeface="Corbel" charset="0"/>
              </a:rPr>
              <a:t>q</a:t>
            </a:r>
            <a:r>
              <a:rPr lang="en-US" sz="2000">
                <a:latin typeface="Corbel" charset="0"/>
              </a:rPr>
              <a:t> 		</a:t>
            </a:r>
            <a:r>
              <a:rPr lang="en-US" sz="2000">
                <a:latin typeface="Corbel" charset="0"/>
                <a:sym typeface="Wingdings" charset="0"/>
              </a:rPr>
              <a:t>	 Y* </a:t>
            </a:r>
            <a:r>
              <a:rPr lang="en-US" sz="2000" baseline="30000">
                <a:latin typeface="Corbel" charset="0"/>
                <a:sym typeface="Wingdings" charset="0"/>
              </a:rPr>
              <a:t>1/q</a:t>
            </a:r>
            <a:r>
              <a:rPr lang="en-US" sz="2000">
                <a:latin typeface="Corbel" charset="0"/>
                <a:sym typeface="Wingdings" charset="0"/>
              </a:rPr>
              <a:t>  =  Y in original units</a:t>
            </a:r>
          </a:p>
          <a:p>
            <a:pPr lvl="1" eaLnBrk="1" hangingPunct="1"/>
            <a:r>
              <a:rPr lang="en-US" sz="2000">
                <a:latin typeface="Corbel" charset="0"/>
                <a:sym typeface="Wingdings" charset="0"/>
              </a:rPr>
              <a:t>Y* = Log</a:t>
            </a:r>
            <a:r>
              <a:rPr lang="en-US" sz="2000" i="1" baseline="-25000">
                <a:latin typeface="Corbel" charset="0"/>
                <a:sym typeface="Wingdings" charset="0"/>
              </a:rPr>
              <a:t>e</a:t>
            </a:r>
            <a:r>
              <a:rPr lang="en-US" sz="2000">
                <a:latin typeface="Corbel" charset="0"/>
                <a:sym typeface="Wingdings" charset="0"/>
              </a:rPr>
              <a:t> Y 		 </a:t>
            </a:r>
            <a:r>
              <a:rPr lang="en-US" sz="2000" i="1">
                <a:latin typeface="Corbel" charset="0"/>
                <a:sym typeface="Wingdings" charset="0"/>
              </a:rPr>
              <a:t>e</a:t>
            </a:r>
            <a:r>
              <a:rPr lang="en-US" sz="2000" baseline="30000">
                <a:latin typeface="Corbel" charset="0"/>
                <a:sym typeface="Wingdings" charset="0"/>
              </a:rPr>
              <a:t>Y*</a:t>
            </a:r>
            <a:r>
              <a:rPr lang="en-US" sz="2000">
                <a:latin typeface="Corbel" charset="0"/>
                <a:sym typeface="Wingdings" charset="0"/>
              </a:rPr>
              <a:t>      =  Y in original units</a:t>
            </a:r>
          </a:p>
          <a:p>
            <a:pPr eaLnBrk="1" hangingPunct="1"/>
            <a:endParaRPr lang="en-US" sz="2000">
              <a:latin typeface="Corbel" charset="0"/>
              <a:sym typeface="Wingdings" charset="0"/>
            </a:endParaRPr>
          </a:p>
          <a:p>
            <a:pPr eaLnBrk="1" hangingPunct="1"/>
            <a:r>
              <a:rPr lang="en-US" sz="2000">
                <a:latin typeface="Corbel" charset="0"/>
                <a:sym typeface="Wingdings" charset="0"/>
              </a:rPr>
              <a:t>So, when you calculate the predicted value from the regression equation, take the inverse transformation of the result:</a:t>
            </a:r>
          </a:p>
          <a:p>
            <a:pPr lvl="1" eaLnBrk="1" hangingPunct="1"/>
            <a:r>
              <a:rPr lang="en-US" sz="2000">
                <a:latin typeface="Corbel" charset="0"/>
                <a:sym typeface="Wingdings" charset="0"/>
              </a:rPr>
              <a:t>We transformed Y with Y</a:t>
            </a:r>
            <a:r>
              <a:rPr lang="en-US" sz="2000" baseline="30000">
                <a:latin typeface="Corbel" charset="0"/>
                <a:sym typeface="Wingdings" charset="0"/>
              </a:rPr>
              <a:t>2</a:t>
            </a:r>
            <a:r>
              <a:rPr lang="en-US" sz="2000">
                <a:latin typeface="Corbel" charset="0"/>
                <a:sym typeface="Wingdings" charset="0"/>
              </a:rPr>
              <a:t>.</a:t>
            </a:r>
          </a:p>
          <a:p>
            <a:pPr lvl="1" eaLnBrk="1" hangingPunct="1"/>
            <a:r>
              <a:rPr lang="en-US" sz="2000">
                <a:latin typeface="Corbel" charset="0"/>
                <a:sym typeface="Wingdings" charset="0"/>
              </a:rPr>
              <a:t>Our regression is  </a:t>
            </a:r>
            <a:r>
              <a:rPr lang="en-US" sz="2000">
                <a:latin typeface="Corbel" charset="0"/>
              </a:rPr>
              <a:t>Y* = </a:t>
            </a:r>
            <a:r>
              <a:rPr lang="en-US" sz="2000">
                <a:latin typeface="Corbel" charset="0"/>
                <a:sym typeface="Wingdings" charset="0"/>
              </a:rPr>
              <a:t>3.2 X  + 2.5 = 5.7         5.7</a:t>
            </a:r>
            <a:r>
              <a:rPr lang="en-US" sz="2000" baseline="30000">
                <a:latin typeface="Corbel" charset="0"/>
                <a:sym typeface="Wingdings" charset="0"/>
              </a:rPr>
              <a:t>1/2 </a:t>
            </a:r>
            <a:r>
              <a:rPr lang="en-US" sz="2000">
                <a:latin typeface="Corbel" charset="0"/>
                <a:sym typeface="Wingdings" charset="0"/>
              </a:rPr>
              <a:t> =  2.39</a:t>
            </a:r>
          </a:p>
          <a:p>
            <a:pPr lvl="1" eaLnBrk="1" hangingPunct="1"/>
            <a:r>
              <a:rPr lang="en-US" sz="2000">
                <a:latin typeface="Corbel" charset="0"/>
                <a:sym typeface="Wingdings" charset="0"/>
              </a:rPr>
              <a:t>Thus, when X =1, Y = 2.39 in its original units.</a:t>
            </a:r>
          </a:p>
          <a:p>
            <a:pPr eaLnBrk="1" hangingPunct="1"/>
            <a:endParaRPr lang="en-US" sz="2000">
              <a:latin typeface="Corbel" charset="0"/>
              <a:sym typeface="Wingdings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>
                <a:ea typeface="+mj-ea"/>
              </a:rPr>
              <a:t>Problem: Checking Normality of Errors</a:t>
            </a:r>
            <a:endParaRPr lang="en-US" dirty="0">
              <a:ea typeface="+mj-ea"/>
            </a:endParaRPr>
          </a:p>
        </p:txBody>
      </p:sp>
      <p:sp>
        <p:nvSpPr>
          <p:cNvPr id="52227" name="Content Placeholder 2"/>
          <p:cNvSpPr>
            <a:spLocks noGrp="1"/>
          </p:cNvSpPr>
          <p:nvPr>
            <p:ph idx="1"/>
          </p:nvPr>
        </p:nvSpPr>
        <p:spPr>
          <a:xfrm>
            <a:off x="457200" y="1774825"/>
            <a:ext cx="4495800" cy="4625975"/>
          </a:xfrm>
        </p:spPr>
        <p:txBody>
          <a:bodyPr/>
          <a:lstStyle/>
          <a:p>
            <a:r>
              <a:rPr lang="en-US" sz="2000" dirty="0">
                <a:latin typeface="Corbel" charset="0"/>
              </a:rPr>
              <a:t>If our error distribution is </a:t>
            </a:r>
            <a:r>
              <a:rPr lang="en-US" sz="2000" b="1" i="1" dirty="0">
                <a:latin typeface="Corbel" charset="0"/>
              </a:rPr>
              <a:t>not</a:t>
            </a:r>
            <a:r>
              <a:rPr lang="en-US" sz="2000" dirty="0">
                <a:latin typeface="Corbel" charset="0"/>
              </a:rPr>
              <a:t> normal, it will compromise our estimates for our coefficients and the calculation of statistical significance.</a:t>
            </a:r>
          </a:p>
          <a:p>
            <a:endParaRPr lang="en-US" sz="2000" dirty="0">
              <a:latin typeface="Corbel" charset="0"/>
            </a:endParaRPr>
          </a:p>
          <a:p>
            <a:r>
              <a:rPr lang="en-US" sz="2000" dirty="0">
                <a:latin typeface="Corbel" charset="0"/>
              </a:rPr>
              <a:t>One of the best ways to test for the normality of distributed errors is to look at the </a:t>
            </a:r>
            <a:r>
              <a:rPr lang="en-US" sz="2000" i="1" dirty="0">
                <a:latin typeface="Corbel" charset="0"/>
              </a:rPr>
              <a:t>normal probability plot </a:t>
            </a:r>
            <a:r>
              <a:rPr lang="en-US" sz="2000" dirty="0">
                <a:latin typeface="Corbel" charset="0"/>
              </a:rPr>
              <a:t>of the residuals. If the distribution is normal, the points on the plot will fall close to the diagonal line. A bowed pattern or an S-shape pattern indicate typical problems (e.g., highly skewed errors or highly </a:t>
            </a:r>
            <a:r>
              <a:rPr lang="en-US" sz="2000" dirty="0" err="1">
                <a:latin typeface="Corbel" charset="0"/>
              </a:rPr>
              <a:t>kurtotic</a:t>
            </a:r>
            <a:r>
              <a:rPr lang="en-US" sz="2000" dirty="0">
                <a:latin typeface="Corbel" charset="0"/>
              </a:rPr>
              <a:t> residuals)</a:t>
            </a: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BF6D4A6A-C60E-8D4D-BE75-D062F80D8618}" type="slidenum">
              <a:rPr lang="en-US">
                <a:solidFill>
                  <a:srgbClr val="3F3F3F"/>
                </a:solidFill>
              </a:rPr>
              <a:pPr/>
              <a:t>35</a:t>
            </a:fld>
            <a:endParaRPr lang="en-US">
              <a:solidFill>
                <a:srgbClr val="3F3F3F"/>
              </a:solidFill>
            </a:endParaRPr>
          </a:p>
        </p:txBody>
      </p:sp>
      <p:pic>
        <p:nvPicPr>
          <p:cNvPr id="52229" name="Picture 2" descr="PI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5100" y="1768475"/>
            <a:ext cx="34290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2230" name="TextBox 4"/>
          <p:cNvSpPr txBox="1">
            <a:spLocks noChangeArrowheads="1"/>
          </p:cNvSpPr>
          <p:nvPr/>
        </p:nvSpPr>
        <p:spPr bwMode="auto">
          <a:xfrm>
            <a:off x="5576888" y="5186363"/>
            <a:ext cx="299402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/>
              <a:t>Example normal probability plot of residuals</a:t>
            </a:r>
          </a:p>
        </p:txBody>
      </p:sp>
      <p:sp>
        <p:nvSpPr>
          <p:cNvPr id="52231" name="Rectangle 5"/>
          <p:cNvSpPr>
            <a:spLocks noChangeArrowheads="1"/>
          </p:cNvSpPr>
          <p:nvPr/>
        </p:nvSpPr>
        <p:spPr bwMode="auto">
          <a:xfrm>
            <a:off x="5576888" y="5938838"/>
            <a:ext cx="286543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800">
                <a:hlinkClick r:id="rId3"/>
              </a:rPr>
              <a:t>Example from: http://www.r-tutor.com/elementary-statistics/simple-linear-regression/normal-probability-plot-residuals</a:t>
            </a:r>
            <a:endParaRPr lang="en-US" sz="80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ea typeface="+mj-ea"/>
              </a:rPr>
              <a:t>Problem: Outliers</a:t>
            </a:r>
            <a:endParaRPr lang="en-US" dirty="0">
              <a:ea typeface="+mj-ea"/>
            </a:endParaRPr>
          </a:p>
        </p:txBody>
      </p:sp>
      <p:sp>
        <p:nvSpPr>
          <p:cNvPr id="53251" name="Content Placeholder 2"/>
          <p:cNvSpPr>
            <a:spLocks noGrp="1"/>
          </p:cNvSpPr>
          <p:nvPr>
            <p:ph idx="1"/>
          </p:nvPr>
        </p:nvSpPr>
        <p:spPr>
          <a:xfrm>
            <a:off x="228600" y="1524000"/>
            <a:ext cx="8610600" cy="1371600"/>
          </a:xfrm>
        </p:spPr>
        <p:txBody>
          <a:bodyPr/>
          <a:lstStyle/>
          <a:p>
            <a:r>
              <a:rPr lang="en-US" sz="1800">
                <a:latin typeface="Corbel" charset="0"/>
              </a:rPr>
              <a:t>We already know that a few outliers can drastically shift our predicted line. </a:t>
            </a:r>
          </a:p>
          <a:p>
            <a:r>
              <a:rPr lang="en-US" sz="1800">
                <a:latin typeface="Corbel" charset="0"/>
              </a:rPr>
              <a:t>The solution is to look for cases that are far outside the norm: find the cases where we have </a:t>
            </a:r>
            <a:r>
              <a:rPr lang="en-US" sz="1800" b="1">
                <a:latin typeface="Corbel" charset="0"/>
              </a:rPr>
              <a:t>very large residuals</a:t>
            </a:r>
            <a:r>
              <a:rPr lang="en-US" sz="1800">
                <a:latin typeface="Corbel" charset="0"/>
              </a:rPr>
              <a:t>. As we will discuss later, we may also be interested in how much </a:t>
            </a:r>
            <a:r>
              <a:rPr lang="en-US" sz="1800" b="1" i="1">
                <a:latin typeface="Corbel" charset="0"/>
              </a:rPr>
              <a:t>influence</a:t>
            </a:r>
            <a:r>
              <a:rPr lang="en-US" sz="1800">
                <a:latin typeface="Corbel" charset="0"/>
              </a:rPr>
              <a:t> our outliers actually have on the model.</a:t>
            </a:r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F75034DF-BD47-ED48-BD88-9C7C1D4C31D5}" type="slidenum">
              <a:rPr lang="en-US">
                <a:solidFill>
                  <a:srgbClr val="3F3F3F"/>
                </a:solidFill>
              </a:rPr>
              <a:pPr/>
              <a:t>36</a:t>
            </a:fld>
            <a:endParaRPr lang="en-US">
              <a:solidFill>
                <a:srgbClr val="3F3F3F"/>
              </a:solidFill>
            </a:endParaRPr>
          </a:p>
        </p:txBody>
      </p:sp>
      <p:pic>
        <p:nvPicPr>
          <p:cNvPr id="53253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2388" y="3008313"/>
            <a:ext cx="6499225" cy="3590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dirty="0" smtClean="0">
                <a:solidFill>
                  <a:schemeClr val="accent1">
                    <a:satMod val="150000"/>
                  </a:schemeClr>
                </a:solidFill>
                <a:ea typeface="+mj-ea"/>
              </a:rPr>
              <a:t>Problem: Issue with Multiple Independent Variables (</a:t>
            </a:r>
            <a:r>
              <a:rPr lang="en-US" sz="3200" dirty="0" err="1" smtClean="0">
                <a:solidFill>
                  <a:schemeClr val="accent1">
                    <a:satMod val="150000"/>
                  </a:schemeClr>
                </a:solidFill>
                <a:ea typeface="+mj-ea"/>
              </a:rPr>
              <a:t>Multicollinearity</a:t>
            </a:r>
            <a:r>
              <a:rPr lang="en-US" sz="3200" dirty="0" smtClean="0">
                <a:solidFill>
                  <a:schemeClr val="accent1">
                    <a:satMod val="150000"/>
                  </a:schemeClr>
                </a:solidFill>
                <a:ea typeface="+mj-ea"/>
              </a:rPr>
              <a:t>)</a:t>
            </a:r>
            <a:endParaRPr lang="en-US" sz="3200" dirty="0">
              <a:solidFill>
                <a:schemeClr val="accent1">
                  <a:satMod val="150000"/>
                </a:schemeClr>
              </a:solidFill>
              <a:ea typeface="+mj-ea"/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752600"/>
            <a:ext cx="8229600" cy="46101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000" dirty="0">
                <a:latin typeface="Corbel" charset="0"/>
              </a:rPr>
              <a:t>As we will discuss with multiple regression, we can also conduct regressions with many independent variables at the same time.</a:t>
            </a:r>
          </a:p>
          <a:p>
            <a:pPr eaLnBrk="1" hangingPunct="1">
              <a:lnSpc>
                <a:spcPct val="80000"/>
              </a:lnSpc>
            </a:pPr>
            <a:endParaRPr lang="en-US" sz="2000" dirty="0">
              <a:latin typeface="Corbel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000" dirty="0">
                <a:latin typeface="Corbel" charset="0"/>
              </a:rPr>
              <a:t>However, one of the other key issues we have to be aware of is </a:t>
            </a:r>
            <a:r>
              <a:rPr lang="ja-JP" altLang="en-US" sz="2000" dirty="0">
                <a:latin typeface="Corbel" charset="0"/>
              </a:rPr>
              <a:t>“</a:t>
            </a:r>
            <a:r>
              <a:rPr lang="en-US" sz="2000" dirty="0" err="1">
                <a:latin typeface="Corbel" charset="0"/>
              </a:rPr>
              <a:t>multicollinearity</a:t>
            </a:r>
            <a:r>
              <a:rPr lang="ja-JP" altLang="en-US" sz="2000" dirty="0">
                <a:latin typeface="Corbel" charset="0"/>
              </a:rPr>
              <a:t>”</a:t>
            </a:r>
            <a:r>
              <a:rPr lang="en-US" sz="2000" dirty="0">
                <a:latin typeface="Corbel" charset="0"/>
              </a:rPr>
              <a:t>, which is when independent variables are highly correlated with each other. </a:t>
            </a:r>
          </a:p>
          <a:p>
            <a:pPr eaLnBrk="1" hangingPunct="1">
              <a:lnSpc>
                <a:spcPct val="80000"/>
              </a:lnSpc>
            </a:pPr>
            <a:endParaRPr lang="en-US" sz="2000" dirty="0">
              <a:latin typeface="Corbel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000" dirty="0">
                <a:latin typeface="Corbel" charset="0"/>
              </a:rPr>
              <a:t>Since we are trying to predict a single line with different independent variables, high correlations between independent variables can lead to </a:t>
            </a:r>
            <a:r>
              <a:rPr lang="en-US" sz="2000" dirty="0" smtClean="0">
                <a:latin typeface="Corbel" charset="0"/>
              </a:rPr>
              <a:t>large errors in our model.</a:t>
            </a:r>
            <a:endParaRPr lang="en-US" sz="2000" dirty="0">
              <a:latin typeface="Corbel" charset="0"/>
            </a:endParaRPr>
          </a:p>
          <a:p>
            <a:pPr eaLnBrk="1" hangingPunct="1">
              <a:lnSpc>
                <a:spcPct val="80000"/>
              </a:lnSpc>
            </a:pPr>
            <a:endParaRPr lang="en-US" sz="2000" dirty="0">
              <a:latin typeface="Corbel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000" dirty="0">
                <a:latin typeface="Corbel" charset="0"/>
              </a:rPr>
              <a:t>We will come back to this issue in the segments dedicated to multiple regression. At that point we will discuss how to test for </a:t>
            </a:r>
            <a:r>
              <a:rPr lang="en-US" sz="2000" dirty="0" err="1">
                <a:latin typeface="Corbel" charset="0"/>
              </a:rPr>
              <a:t>multicollinearity</a:t>
            </a:r>
            <a:r>
              <a:rPr lang="en-US" sz="2000" dirty="0">
                <a:latin typeface="Corbel" charset="0"/>
              </a:rPr>
              <a:t> and how to address it if it becomes a problem.</a:t>
            </a:r>
          </a:p>
          <a:p>
            <a:pPr eaLnBrk="1" hangingPunct="1">
              <a:lnSpc>
                <a:spcPct val="80000"/>
              </a:lnSpc>
            </a:pPr>
            <a:endParaRPr lang="en-US" sz="2000" dirty="0">
              <a:latin typeface="Corbel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000" dirty="0">
                <a:latin typeface="Corbel" charset="0"/>
              </a:rPr>
              <a:t>But… for now it is important to know the main diagnostics (</a:t>
            </a:r>
            <a:r>
              <a:rPr lang="en-US" sz="2000" dirty="0" err="1">
                <a:latin typeface="Corbel" charset="0"/>
              </a:rPr>
              <a:t>heteroskedasticity</a:t>
            </a:r>
            <a:r>
              <a:rPr lang="en-US" sz="2000" dirty="0">
                <a:latin typeface="Corbel" charset="0"/>
              </a:rPr>
              <a:t>, normality, and </a:t>
            </a:r>
            <a:r>
              <a:rPr lang="en-US" sz="2000" dirty="0" err="1">
                <a:latin typeface="Corbel" charset="0"/>
              </a:rPr>
              <a:t>multicollinearity</a:t>
            </a:r>
            <a:r>
              <a:rPr lang="en-US" sz="2000" dirty="0">
                <a:latin typeface="Corbel" charset="0"/>
              </a:rPr>
              <a:t>) that we typically use to check our regression assumptions.</a:t>
            </a:r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Corbel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orbel" charset="0"/>
                <a:ea typeface="ＭＳ Ｐゴシック" charset="0"/>
              </a:defRPr>
            </a:lvl2pPr>
            <a:lvl3pPr marL="1143000">
              <a:defRPr sz="2400">
                <a:solidFill>
                  <a:schemeClr val="tx1"/>
                </a:solidFill>
                <a:latin typeface="Corbe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rbe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rbel" charset="0"/>
                <a:ea typeface="ＭＳ Ｐゴシック" charset="0"/>
              </a:defRPr>
            </a:lvl5pPr>
            <a:lvl6pPr marL="2514600" indent="-228600" eaLnBrk="0" fontAlgn="base" hangingPunct="0">
              <a:spcAft>
                <a:spcPct val="0"/>
              </a:spcAft>
              <a:buClr>
                <a:srgbClr val="E88651"/>
              </a:buClr>
              <a:buFont typeface="Wingdings 3" charset="0"/>
              <a:buChar char=""/>
              <a:defRPr sz="2000">
                <a:solidFill>
                  <a:schemeClr val="tx1"/>
                </a:solidFill>
                <a:latin typeface="Corbel" charset="0"/>
                <a:ea typeface="ＭＳ Ｐゴシック" charset="0"/>
              </a:defRPr>
            </a:lvl6pPr>
            <a:lvl7pPr marL="2971800" indent="-228600" eaLnBrk="0" fontAlgn="base" hangingPunct="0">
              <a:spcAft>
                <a:spcPct val="0"/>
              </a:spcAft>
              <a:buClr>
                <a:srgbClr val="E88651"/>
              </a:buClr>
              <a:buFont typeface="Wingdings 3" charset="0"/>
              <a:buChar char=""/>
              <a:defRPr sz="2000">
                <a:solidFill>
                  <a:schemeClr val="tx1"/>
                </a:solidFill>
                <a:latin typeface="Corbel" charset="0"/>
                <a:ea typeface="ＭＳ Ｐゴシック" charset="0"/>
              </a:defRPr>
            </a:lvl7pPr>
            <a:lvl8pPr marL="3429000" indent="-228600" eaLnBrk="0" fontAlgn="base" hangingPunct="0">
              <a:spcAft>
                <a:spcPct val="0"/>
              </a:spcAft>
              <a:buClr>
                <a:srgbClr val="E88651"/>
              </a:buClr>
              <a:buFont typeface="Wingdings 3" charset="0"/>
              <a:buChar char=""/>
              <a:defRPr sz="2000">
                <a:solidFill>
                  <a:schemeClr val="tx1"/>
                </a:solidFill>
                <a:latin typeface="Corbel" charset="0"/>
                <a:ea typeface="ＭＳ Ｐゴシック" charset="0"/>
              </a:defRPr>
            </a:lvl8pPr>
            <a:lvl9pPr marL="3886200" indent="-228600" eaLnBrk="0" fontAlgn="base" hangingPunct="0">
              <a:spcAft>
                <a:spcPct val="0"/>
              </a:spcAft>
              <a:buClr>
                <a:srgbClr val="E88651"/>
              </a:buClr>
              <a:buFont typeface="Wingdings 3" charset="0"/>
              <a:buChar char=""/>
              <a:defRPr sz="2000">
                <a:solidFill>
                  <a:schemeClr val="tx1"/>
                </a:solidFill>
                <a:latin typeface="Corbel" charset="0"/>
                <a:ea typeface="ＭＳ Ｐゴシック" charset="0"/>
              </a:defRPr>
            </a:lvl9pPr>
          </a:lstStyle>
          <a:p>
            <a:fld id="{33053A4A-1DF3-B14B-9D3C-A81508357840}" type="slidenum">
              <a:rPr lang="en-US" sz="1200">
                <a:solidFill>
                  <a:srgbClr val="3F3F3F"/>
                </a:solidFill>
                <a:latin typeface="Arial" charset="0"/>
              </a:rPr>
              <a:pPr/>
              <a:t>37</a:t>
            </a:fld>
            <a:endParaRPr lang="en-US" sz="1200">
              <a:solidFill>
                <a:srgbClr val="3F3F3F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37097"/>
            <a:ext cx="8229600" cy="1252728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>
                <a:ea typeface="+mj-ea"/>
              </a:rPr>
              <a:t>The Idea behind Linear Regression</a:t>
            </a:r>
            <a:endParaRPr lang="en-US" dirty="0">
              <a:ea typeface="+mj-ea"/>
            </a:endParaRP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152400" y="1524000"/>
            <a:ext cx="8585200" cy="2895600"/>
          </a:xfrm>
        </p:spPr>
        <p:txBody>
          <a:bodyPr/>
          <a:lstStyle/>
          <a:p>
            <a:r>
              <a:rPr lang="en-US" sz="2000" dirty="0" smtClean="0">
                <a:latin typeface="Corbel" charset="0"/>
              </a:rPr>
              <a:t>Fine a single line that best represents the relationship between X and Y.</a:t>
            </a:r>
          </a:p>
          <a:p>
            <a:endParaRPr lang="en-US" sz="2000" dirty="0">
              <a:latin typeface="Corbel" charset="0"/>
            </a:endParaRPr>
          </a:p>
          <a:p>
            <a:r>
              <a:rPr lang="en-US" sz="2000" dirty="0" smtClean="0">
                <a:latin typeface="Corbel" charset="0"/>
              </a:rPr>
              <a:t>Why a line?</a:t>
            </a:r>
          </a:p>
          <a:p>
            <a:pPr lvl="1"/>
            <a:r>
              <a:rPr lang="en-US" sz="1800" dirty="0">
                <a:latin typeface="Corbel" charset="0"/>
              </a:rPr>
              <a:t>T</a:t>
            </a:r>
            <a:r>
              <a:rPr lang="en-US" sz="1800" dirty="0" smtClean="0">
                <a:latin typeface="Corbel" charset="0"/>
              </a:rPr>
              <a:t>he mean </a:t>
            </a:r>
            <a:r>
              <a:rPr lang="x-none" sz="1800" dirty="0" smtClean="0">
                <a:latin typeface="Corbel" charset="0"/>
              </a:rPr>
              <a:t>can be thought of as a model of a variable</a:t>
            </a:r>
            <a:r>
              <a:rPr lang="en-US" sz="1800" dirty="0" smtClean="0">
                <a:latin typeface="Corbel" charset="0"/>
              </a:rPr>
              <a:t> – the simplest one possible.</a:t>
            </a:r>
          </a:p>
          <a:p>
            <a:pPr lvl="1"/>
            <a:r>
              <a:rPr lang="en-US" sz="1800" dirty="0">
                <a:latin typeface="Corbel" charset="0"/>
              </a:rPr>
              <a:t>A</a:t>
            </a:r>
            <a:r>
              <a:rPr lang="en-US" sz="1800" dirty="0" smtClean="0">
                <a:latin typeface="Corbel" charset="0"/>
              </a:rPr>
              <a:t> </a:t>
            </a:r>
            <a:r>
              <a:rPr lang="en-US" sz="1800" dirty="0">
                <a:latin typeface="Corbel" charset="0"/>
              </a:rPr>
              <a:t>line is the next simplest way to </a:t>
            </a:r>
            <a:r>
              <a:rPr lang="en-US" sz="1800" dirty="0" smtClean="0">
                <a:latin typeface="Corbel" charset="0"/>
              </a:rPr>
              <a:t>model a variable.</a:t>
            </a:r>
            <a:endParaRPr lang="en-US" sz="1800" dirty="0">
              <a:latin typeface="Corbel" charset="0"/>
            </a:endParaRPr>
          </a:p>
          <a:p>
            <a:pPr lvl="1"/>
            <a:r>
              <a:rPr lang="en-US" sz="1800" dirty="0" smtClean="0">
                <a:latin typeface="Corbel" charset="0"/>
              </a:rPr>
              <a:t>Even </a:t>
            </a:r>
            <a:r>
              <a:rPr lang="en-US" sz="1800" dirty="0">
                <a:latin typeface="Corbel" charset="0"/>
              </a:rPr>
              <a:t>in non-linear relationships, a line can be roughly approximate of an overall trend– which can still be very useful (especially when exploring data!) even if a line is not the </a:t>
            </a:r>
            <a:r>
              <a:rPr lang="en-US" sz="1800" i="1" dirty="0">
                <a:latin typeface="Corbel" charset="0"/>
              </a:rPr>
              <a:t>most</a:t>
            </a:r>
            <a:r>
              <a:rPr lang="en-US" sz="1800" dirty="0">
                <a:latin typeface="Corbel" charset="0"/>
              </a:rPr>
              <a:t> accurate way to describe the data.</a:t>
            </a:r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9967A8D4-E761-BF42-996B-86159629E752}" type="slidenum">
              <a:rPr lang="en-US">
                <a:solidFill>
                  <a:srgbClr val="3F3F3F"/>
                </a:solidFill>
              </a:rPr>
              <a:pPr/>
              <a:t>4</a:t>
            </a:fld>
            <a:endParaRPr lang="en-US">
              <a:solidFill>
                <a:srgbClr val="3F3F3F"/>
              </a:solidFill>
            </a:endParaRPr>
          </a:p>
        </p:txBody>
      </p:sp>
      <p:pic>
        <p:nvPicPr>
          <p:cNvPr id="14341" name="Picture 6" descr="YLee06b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9535"/>
          <a:stretch>
            <a:fillRect/>
          </a:stretch>
        </p:blipFill>
        <p:spPr bwMode="auto">
          <a:xfrm>
            <a:off x="0" y="4402138"/>
            <a:ext cx="9144000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ea typeface="+mj-ea"/>
              </a:rPr>
              <a:t>Linear Regression as a Model</a:t>
            </a:r>
            <a:endParaRPr lang="en-US" dirty="0">
              <a:ea typeface="+mj-e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229600" cy="3101975"/>
          </a:xfrm>
        </p:spPr>
        <p:txBody>
          <a:bodyPr/>
          <a:lstStyle/>
          <a:p>
            <a:r>
              <a:rPr lang="en-US">
                <a:latin typeface="Corbel" charset="0"/>
              </a:rPr>
              <a:t>By using linear regression, we are assuming a linear relationship. This sounds simple and obvious enough, but it</a:t>
            </a:r>
            <a:r>
              <a:rPr lang="ja-JP" altLang="en-US">
                <a:latin typeface="Corbel" charset="0"/>
              </a:rPr>
              <a:t>’</a:t>
            </a:r>
            <a:r>
              <a:rPr lang="en-US">
                <a:latin typeface="Corbel" charset="0"/>
              </a:rPr>
              <a:t>s a big assumption.</a:t>
            </a:r>
          </a:p>
          <a:p>
            <a:endParaRPr lang="en-US">
              <a:latin typeface="Corbel" charset="0"/>
            </a:endParaRPr>
          </a:p>
          <a:p>
            <a:r>
              <a:rPr lang="en-US">
                <a:latin typeface="Corbel" charset="0"/>
              </a:rPr>
              <a:t>Remember the most basic formula that comes up again and again in this course:</a:t>
            </a:r>
          </a:p>
          <a:p>
            <a:endParaRPr lang="en-US">
              <a:latin typeface="Corbel" charset="0"/>
            </a:endParaRPr>
          </a:p>
          <a:p>
            <a:pPr>
              <a:buFont typeface="Wingdings 2" charset="0"/>
              <a:buNone/>
            </a:pPr>
            <a:endParaRPr lang="en-US">
              <a:latin typeface="Corbel" charset="0"/>
            </a:endParaRPr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E6E0253D-2068-074E-8BE2-1EF894B9785F}" type="slidenum">
              <a:rPr lang="en-US">
                <a:solidFill>
                  <a:srgbClr val="3F3F3F"/>
                </a:solidFill>
              </a:rPr>
              <a:pPr/>
              <a:t>5</a:t>
            </a:fld>
            <a:endParaRPr lang="en-US">
              <a:solidFill>
                <a:srgbClr val="3F3F3F"/>
              </a:solidFill>
            </a:endParaRPr>
          </a:p>
        </p:txBody>
      </p:sp>
      <p:pic>
        <p:nvPicPr>
          <p:cNvPr id="15365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4913313"/>
            <a:ext cx="7467600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ea typeface="+mj-ea"/>
              </a:rPr>
              <a:t>Linear Regression as a Model</a:t>
            </a:r>
            <a:endParaRPr lang="en-US" dirty="0">
              <a:ea typeface="+mj-ea"/>
            </a:endParaRP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427038" y="2776538"/>
            <a:ext cx="8229600" cy="3429000"/>
          </a:xfrm>
        </p:spPr>
        <p:txBody>
          <a:bodyPr/>
          <a:lstStyle/>
          <a:p>
            <a:r>
              <a:rPr lang="en-US" sz="2000" dirty="0">
                <a:latin typeface="Corbel" charset="0"/>
              </a:rPr>
              <a:t>So, in this case the term </a:t>
            </a:r>
            <a:r>
              <a:rPr lang="ja-JP" altLang="en-US" sz="2000" dirty="0">
                <a:latin typeface="Corbel" charset="0"/>
              </a:rPr>
              <a:t>“</a:t>
            </a:r>
            <a:r>
              <a:rPr lang="en-US" sz="2000" dirty="0">
                <a:latin typeface="Corbel" charset="0"/>
              </a:rPr>
              <a:t>model</a:t>
            </a:r>
            <a:r>
              <a:rPr lang="ja-JP" altLang="en-US" sz="2000" dirty="0">
                <a:latin typeface="Corbel" charset="0"/>
              </a:rPr>
              <a:t>”</a:t>
            </a:r>
            <a:r>
              <a:rPr lang="en-US" sz="2000" dirty="0">
                <a:latin typeface="Corbel" charset="0"/>
              </a:rPr>
              <a:t> can be replaced by the things that define a line. </a:t>
            </a:r>
          </a:p>
          <a:p>
            <a:endParaRPr lang="en-US" sz="2000" dirty="0">
              <a:latin typeface="Corbel" charset="0"/>
            </a:endParaRPr>
          </a:p>
          <a:p>
            <a:r>
              <a:rPr lang="en-US" sz="2000" dirty="0">
                <a:latin typeface="Corbel" charset="0"/>
              </a:rPr>
              <a:t>We could just look at a scatterplot and kind of draw a line that more or less seems to fit the data, but this would be subjective.</a:t>
            </a:r>
          </a:p>
          <a:p>
            <a:endParaRPr lang="en-US" sz="2000" dirty="0">
              <a:latin typeface="Corbel" charset="0"/>
            </a:endParaRPr>
          </a:p>
          <a:p>
            <a:r>
              <a:rPr lang="en-US" sz="2000" dirty="0">
                <a:latin typeface="Corbel" charset="0"/>
              </a:rPr>
              <a:t>So, linear regression is really just an objective way to find the best line to summarize data points. </a:t>
            </a:r>
            <a:endParaRPr lang="en-US" sz="2000" dirty="0" smtClean="0">
              <a:latin typeface="Corbel" charset="0"/>
            </a:endParaRPr>
          </a:p>
          <a:p>
            <a:pPr lvl="1"/>
            <a:r>
              <a:rPr lang="en-US" sz="1600" dirty="0" smtClean="0">
                <a:latin typeface="Corbel" charset="0"/>
              </a:rPr>
              <a:t>Remember</a:t>
            </a:r>
            <a:r>
              <a:rPr lang="en-US" sz="1600" dirty="0">
                <a:latin typeface="Corbel" charset="0"/>
              </a:rPr>
              <a:t>: we don</a:t>
            </a:r>
            <a:r>
              <a:rPr lang="ja-JP" altLang="en-US" sz="1600" dirty="0">
                <a:latin typeface="Corbel" charset="0"/>
              </a:rPr>
              <a:t>’</a:t>
            </a:r>
            <a:r>
              <a:rPr lang="en-US" sz="1600" dirty="0">
                <a:latin typeface="Corbel" charset="0"/>
              </a:rPr>
              <a:t>t necessarily even know if a single line is the best model to describe a given relationship. By conducting regression we </a:t>
            </a:r>
            <a:r>
              <a:rPr lang="en-US" sz="1600" dirty="0" smtClean="0">
                <a:latin typeface="Corbel" charset="0"/>
              </a:rPr>
              <a:t>effectively force a linear explanation onto our </a:t>
            </a:r>
            <a:r>
              <a:rPr lang="en-US" sz="1600" dirty="0">
                <a:latin typeface="Corbel" charset="0"/>
              </a:rPr>
              <a:t>data.</a:t>
            </a:r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955562E8-47A0-0D4E-A8F9-31B4BEE1BECC}" type="slidenum">
              <a:rPr lang="en-US">
                <a:solidFill>
                  <a:srgbClr val="3F3F3F"/>
                </a:solidFill>
              </a:rPr>
              <a:pPr/>
              <a:t>6</a:t>
            </a:fld>
            <a:endParaRPr lang="en-US">
              <a:solidFill>
                <a:srgbClr val="3F3F3F"/>
              </a:solidFill>
            </a:endParaRPr>
          </a:p>
        </p:txBody>
      </p:sp>
      <p:pic>
        <p:nvPicPr>
          <p:cNvPr id="16389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851025"/>
            <a:ext cx="7467600" cy="677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rgbClr val="7B9899"/>
                </a:solidFill>
                <a:ea typeface="+mj-ea"/>
              </a:rPr>
              <a:t>Correlation versus Regression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341313" y="2232025"/>
            <a:ext cx="8229600" cy="462597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dirty="0">
                <a:latin typeface="Corbel" charset="0"/>
              </a:rPr>
              <a:t>Correlation </a:t>
            </a:r>
            <a:r>
              <a:rPr lang="en-US" sz="2400" dirty="0" smtClean="0">
                <a:latin typeface="Corbel" charset="0"/>
              </a:rPr>
              <a:t>is symmetric – it makes </a:t>
            </a:r>
            <a:r>
              <a:rPr lang="en-US" sz="2400" dirty="0">
                <a:latin typeface="Corbel" charset="0"/>
              </a:rPr>
              <a:t>no assumption about </a:t>
            </a:r>
            <a:r>
              <a:rPr lang="en-US" sz="2400" dirty="0" smtClean="0">
                <a:latin typeface="Corbel" charset="0"/>
              </a:rPr>
              <a:t>whether </a:t>
            </a:r>
            <a:r>
              <a:rPr lang="en-US" sz="2400" dirty="0">
                <a:latin typeface="Corbel" charset="0"/>
              </a:rPr>
              <a:t>one variable is dependent on the </a:t>
            </a:r>
            <a:r>
              <a:rPr lang="en-US" sz="2400" dirty="0" smtClean="0">
                <a:latin typeface="Corbel" charset="0"/>
              </a:rPr>
              <a:t>other.  </a:t>
            </a:r>
            <a:r>
              <a:rPr lang="en-US" sz="2400" dirty="0">
                <a:latin typeface="Corbel" charset="0"/>
              </a:rPr>
              <a:t>C</a:t>
            </a:r>
            <a:r>
              <a:rPr lang="en-US" sz="2400" dirty="0" smtClean="0">
                <a:latin typeface="Corbel" charset="0"/>
              </a:rPr>
              <a:t>orrelation </a:t>
            </a:r>
            <a:r>
              <a:rPr lang="en-US" sz="2400" dirty="0">
                <a:latin typeface="Corbel" charset="0"/>
              </a:rPr>
              <a:t>is only a measure of general linear association.</a:t>
            </a:r>
          </a:p>
          <a:p>
            <a:pPr eaLnBrk="1" hangingPunct="1">
              <a:lnSpc>
                <a:spcPct val="80000"/>
              </a:lnSpc>
            </a:pPr>
            <a:endParaRPr lang="en-US" sz="2400" dirty="0">
              <a:latin typeface="Corbel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400" dirty="0">
                <a:latin typeface="Corbel" charset="0"/>
              </a:rPr>
              <a:t>Regression attempts to </a:t>
            </a:r>
            <a:r>
              <a:rPr lang="en-US" sz="2400" dirty="0" smtClean="0">
                <a:latin typeface="Corbel" charset="0"/>
              </a:rPr>
              <a:t>model a single dependent variable as predicted by one or more explanatory variables.  </a:t>
            </a:r>
            <a:r>
              <a:rPr lang="en-US" sz="2400" dirty="0">
                <a:latin typeface="Corbel" charset="0"/>
              </a:rPr>
              <a:t>Assumes one-way link between X and Y. </a:t>
            </a:r>
          </a:p>
          <a:p>
            <a:pPr eaLnBrk="1" hangingPunct="1">
              <a:lnSpc>
                <a:spcPct val="80000"/>
              </a:lnSpc>
              <a:buFont typeface="Wingdings 2" charset="0"/>
              <a:buNone/>
            </a:pPr>
            <a:endParaRPr lang="en-US" sz="2400" dirty="0">
              <a:latin typeface="Corbel" charset="0"/>
            </a:endParaRPr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Corbel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orbel" charset="0"/>
                <a:ea typeface="ＭＳ Ｐゴシック" charset="0"/>
              </a:defRPr>
            </a:lvl2pPr>
            <a:lvl3pPr marL="1143000">
              <a:defRPr sz="2400">
                <a:solidFill>
                  <a:schemeClr val="tx1"/>
                </a:solidFill>
                <a:latin typeface="Corbe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rbe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rbel" charset="0"/>
                <a:ea typeface="ＭＳ Ｐゴシック" charset="0"/>
              </a:defRPr>
            </a:lvl5pPr>
            <a:lvl6pPr marL="2514600" indent="-228600" eaLnBrk="0" fontAlgn="base" hangingPunct="0">
              <a:spcAft>
                <a:spcPct val="0"/>
              </a:spcAft>
              <a:buClr>
                <a:srgbClr val="E88651"/>
              </a:buClr>
              <a:buFont typeface="Wingdings 3" charset="0"/>
              <a:buChar char=""/>
              <a:defRPr sz="2000">
                <a:solidFill>
                  <a:schemeClr val="tx1"/>
                </a:solidFill>
                <a:latin typeface="Corbel" charset="0"/>
                <a:ea typeface="ＭＳ Ｐゴシック" charset="0"/>
              </a:defRPr>
            </a:lvl6pPr>
            <a:lvl7pPr marL="2971800" indent="-228600" eaLnBrk="0" fontAlgn="base" hangingPunct="0">
              <a:spcAft>
                <a:spcPct val="0"/>
              </a:spcAft>
              <a:buClr>
                <a:srgbClr val="E88651"/>
              </a:buClr>
              <a:buFont typeface="Wingdings 3" charset="0"/>
              <a:buChar char=""/>
              <a:defRPr sz="2000">
                <a:solidFill>
                  <a:schemeClr val="tx1"/>
                </a:solidFill>
                <a:latin typeface="Corbel" charset="0"/>
                <a:ea typeface="ＭＳ Ｐゴシック" charset="0"/>
              </a:defRPr>
            </a:lvl7pPr>
            <a:lvl8pPr marL="3429000" indent="-228600" eaLnBrk="0" fontAlgn="base" hangingPunct="0">
              <a:spcAft>
                <a:spcPct val="0"/>
              </a:spcAft>
              <a:buClr>
                <a:srgbClr val="E88651"/>
              </a:buClr>
              <a:buFont typeface="Wingdings 3" charset="0"/>
              <a:buChar char=""/>
              <a:defRPr sz="2000">
                <a:solidFill>
                  <a:schemeClr val="tx1"/>
                </a:solidFill>
                <a:latin typeface="Corbel" charset="0"/>
                <a:ea typeface="ＭＳ Ｐゴシック" charset="0"/>
              </a:defRPr>
            </a:lvl8pPr>
            <a:lvl9pPr marL="3886200" indent="-228600" eaLnBrk="0" fontAlgn="base" hangingPunct="0">
              <a:spcAft>
                <a:spcPct val="0"/>
              </a:spcAft>
              <a:buClr>
                <a:srgbClr val="E88651"/>
              </a:buClr>
              <a:buFont typeface="Wingdings 3" charset="0"/>
              <a:buChar char=""/>
              <a:defRPr sz="2000">
                <a:solidFill>
                  <a:schemeClr val="tx1"/>
                </a:solidFill>
                <a:latin typeface="Corbel" charset="0"/>
                <a:ea typeface="ＭＳ Ｐゴシック" charset="0"/>
              </a:defRPr>
            </a:lvl9pPr>
          </a:lstStyle>
          <a:p>
            <a:fld id="{5D9CB364-FD2F-8F4A-BAF1-0D1A57244B16}" type="slidenum">
              <a:rPr lang="en-US" sz="1200">
                <a:solidFill>
                  <a:srgbClr val="3F3F3F"/>
                </a:solidFill>
                <a:latin typeface="Arial" charset="0"/>
              </a:rPr>
              <a:pPr/>
              <a:t>7</a:t>
            </a:fld>
            <a:endParaRPr lang="en-US" sz="1200">
              <a:solidFill>
                <a:srgbClr val="3F3F3F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ea typeface="+mj-ea"/>
              </a:rPr>
              <a:t>Correlation versus Regression</a:t>
            </a:r>
            <a:endParaRPr lang="en-US" dirty="0">
              <a:ea typeface="+mj-e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dirty="0">
                <a:latin typeface="Corbel" charset="0"/>
              </a:rPr>
              <a:t>Thus, correlation </a:t>
            </a:r>
            <a:r>
              <a:rPr lang="en-US" sz="2400" dirty="0" smtClean="0">
                <a:latin typeface="Corbel" charset="0"/>
              </a:rPr>
              <a:t>measures whether two variables share a linear relationship.  Regression </a:t>
            </a:r>
            <a:r>
              <a:rPr lang="en-US" sz="2400" dirty="0">
                <a:latin typeface="Corbel" charset="0"/>
              </a:rPr>
              <a:t>is a more precise description of a </a:t>
            </a:r>
            <a:r>
              <a:rPr lang="en-US" sz="2400" dirty="0" smtClean="0">
                <a:latin typeface="Corbel" charset="0"/>
              </a:rPr>
              <a:t>that relationship </a:t>
            </a:r>
            <a:r>
              <a:rPr lang="en-US" sz="2400" dirty="0">
                <a:latin typeface="Corbel" charset="0"/>
              </a:rPr>
              <a:t>(e.g., the specific slope which is the change in Y given a change in X)</a:t>
            </a:r>
          </a:p>
          <a:p>
            <a:pPr eaLnBrk="1" hangingPunct="1">
              <a:lnSpc>
                <a:spcPct val="80000"/>
              </a:lnSpc>
              <a:buFont typeface="Wingdings 2" charset="0"/>
              <a:buNone/>
            </a:pPr>
            <a:endParaRPr lang="en-US" sz="2400" dirty="0">
              <a:latin typeface="Corbel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400" dirty="0">
                <a:latin typeface="Corbel" charset="0"/>
              </a:rPr>
              <a:t>But, correlation is still a part of regression:  the square of the correlation coefficient (R</a:t>
            </a:r>
            <a:r>
              <a:rPr lang="en-US" sz="2400" baseline="30000" dirty="0">
                <a:latin typeface="Corbel" charset="0"/>
              </a:rPr>
              <a:t>2</a:t>
            </a:r>
            <a:r>
              <a:rPr lang="en-US" sz="2400" dirty="0">
                <a:latin typeface="Corbel" charset="0"/>
              </a:rPr>
              <a:t>) becomes an expression of how much of Y</a:t>
            </a:r>
            <a:r>
              <a:rPr lang="ja-JP" altLang="en-US" sz="2400" dirty="0">
                <a:latin typeface="Corbel" charset="0"/>
              </a:rPr>
              <a:t>’</a:t>
            </a:r>
            <a:r>
              <a:rPr lang="en-US" sz="2400" dirty="0">
                <a:latin typeface="Corbel" charset="0"/>
              </a:rPr>
              <a:t>s variance is explained by our model.</a:t>
            </a:r>
          </a:p>
          <a:p>
            <a:pPr eaLnBrk="1" hangingPunct="1">
              <a:lnSpc>
                <a:spcPct val="80000"/>
              </a:lnSpc>
            </a:pPr>
            <a:endParaRPr lang="en-US" sz="2400" dirty="0">
              <a:latin typeface="Corbel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400" dirty="0">
                <a:latin typeface="Corbel" charset="0"/>
              </a:rPr>
              <a:t>With regression, we now focus on the specifics of a linear relationship between two variables, X and Y.</a:t>
            </a:r>
          </a:p>
          <a:p>
            <a:pPr>
              <a:buFont typeface="Wingdings 2" charset="0"/>
              <a:buNone/>
            </a:pPr>
            <a:endParaRPr lang="en-US" dirty="0">
              <a:latin typeface="Corbel" charset="0"/>
            </a:endParaRPr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C3754F92-1F92-3B47-9AC5-D36BE9C37D55}" type="slidenum">
              <a:rPr lang="en-US">
                <a:solidFill>
                  <a:srgbClr val="3F3F3F"/>
                </a:solidFill>
              </a:rPr>
              <a:pPr/>
              <a:t>8</a:t>
            </a:fld>
            <a:endParaRPr lang="en-US">
              <a:solidFill>
                <a:srgbClr val="3F3F3F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>
                <a:solidFill>
                  <a:srgbClr val="7B9899"/>
                </a:solidFill>
                <a:ea typeface="+mj-ea"/>
              </a:rPr>
              <a:t>Basic Linear Model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06961419"/>
              </p:ext>
            </p:extLst>
          </p:nvPr>
        </p:nvGraphicFramePr>
        <p:xfrm>
          <a:off x="228600" y="1524000"/>
          <a:ext cx="571500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0484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Corbel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orbel" charset="0"/>
                <a:ea typeface="ＭＳ Ｐゴシック" charset="0"/>
              </a:defRPr>
            </a:lvl2pPr>
            <a:lvl3pPr marL="1143000">
              <a:defRPr sz="2400">
                <a:solidFill>
                  <a:schemeClr val="tx1"/>
                </a:solidFill>
                <a:latin typeface="Corbe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rbe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rbel" charset="0"/>
                <a:ea typeface="ＭＳ Ｐゴシック" charset="0"/>
              </a:defRPr>
            </a:lvl5pPr>
            <a:lvl6pPr marL="2514600" indent="-228600" eaLnBrk="0" fontAlgn="base" hangingPunct="0">
              <a:spcAft>
                <a:spcPct val="0"/>
              </a:spcAft>
              <a:buClr>
                <a:srgbClr val="E88651"/>
              </a:buClr>
              <a:buFont typeface="Wingdings 3" charset="0"/>
              <a:buChar char=""/>
              <a:defRPr sz="2000">
                <a:solidFill>
                  <a:schemeClr val="tx1"/>
                </a:solidFill>
                <a:latin typeface="Corbel" charset="0"/>
                <a:ea typeface="ＭＳ Ｐゴシック" charset="0"/>
              </a:defRPr>
            </a:lvl6pPr>
            <a:lvl7pPr marL="2971800" indent="-228600" eaLnBrk="0" fontAlgn="base" hangingPunct="0">
              <a:spcAft>
                <a:spcPct val="0"/>
              </a:spcAft>
              <a:buClr>
                <a:srgbClr val="E88651"/>
              </a:buClr>
              <a:buFont typeface="Wingdings 3" charset="0"/>
              <a:buChar char=""/>
              <a:defRPr sz="2000">
                <a:solidFill>
                  <a:schemeClr val="tx1"/>
                </a:solidFill>
                <a:latin typeface="Corbel" charset="0"/>
                <a:ea typeface="ＭＳ Ｐゴシック" charset="0"/>
              </a:defRPr>
            </a:lvl7pPr>
            <a:lvl8pPr marL="3429000" indent="-228600" eaLnBrk="0" fontAlgn="base" hangingPunct="0">
              <a:spcAft>
                <a:spcPct val="0"/>
              </a:spcAft>
              <a:buClr>
                <a:srgbClr val="E88651"/>
              </a:buClr>
              <a:buFont typeface="Wingdings 3" charset="0"/>
              <a:buChar char=""/>
              <a:defRPr sz="2000">
                <a:solidFill>
                  <a:schemeClr val="tx1"/>
                </a:solidFill>
                <a:latin typeface="Corbel" charset="0"/>
                <a:ea typeface="ＭＳ Ｐゴシック" charset="0"/>
              </a:defRPr>
            </a:lvl8pPr>
            <a:lvl9pPr marL="3886200" indent="-228600" eaLnBrk="0" fontAlgn="base" hangingPunct="0">
              <a:spcAft>
                <a:spcPct val="0"/>
              </a:spcAft>
              <a:buClr>
                <a:srgbClr val="E88651"/>
              </a:buClr>
              <a:buFont typeface="Wingdings 3" charset="0"/>
              <a:buChar char=""/>
              <a:defRPr sz="2000">
                <a:solidFill>
                  <a:schemeClr val="tx1"/>
                </a:solidFill>
                <a:latin typeface="Corbel" charset="0"/>
                <a:ea typeface="ＭＳ Ｐゴシック" charset="0"/>
              </a:defRPr>
            </a:lvl9pPr>
          </a:lstStyle>
          <a:p>
            <a:fld id="{834CFF7D-AF2D-1C46-8C4A-8D38C9473145}" type="slidenum">
              <a:rPr lang="en-US" sz="1200">
                <a:solidFill>
                  <a:srgbClr val="3F3F3F"/>
                </a:solidFill>
                <a:latin typeface="Arial" charset="0"/>
              </a:rPr>
              <a:pPr/>
              <a:t>9</a:t>
            </a:fld>
            <a:endParaRPr lang="en-US" sz="1200">
              <a:solidFill>
                <a:srgbClr val="3F3F3F"/>
              </a:solidFill>
              <a:latin typeface="Arial" charset="0"/>
            </a:endParaRPr>
          </a:p>
        </p:txBody>
      </p:sp>
      <p:pic>
        <p:nvPicPr>
          <p:cNvPr id="20485" name="Picture 2" descr="http://waldron-math.com/Images/linear%20regression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2933700"/>
            <a:ext cx="2805113" cy="2019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odule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ppt/theme/themeOverride2.xml><?xml version="1.0" encoding="utf-8"?>
<a:themeOverride xmlns:a="http://schemas.openxmlformats.org/drawingml/2006/main">
  <a:clrScheme name="Module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5215</TotalTime>
  <Words>2927</Words>
  <Application>Microsoft Macintosh PowerPoint</Application>
  <PresentationFormat>On-screen Show (4:3)</PresentationFormat>
  <Paragraphs>310</Paragraphs>
  <Slides>37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9" baseType="lpstr">
      <vt:lpstr>Module</vt:lpstr>
      <vt:lpstr>Equation</vt:lpstr>
      <vt:lpstr> Introduction to Regression</vt:lpstr>
      <vt:lpstr>Linear Regression</vt:lpstr>
      <vt:lpstr>Importance of Regression</vt:lpstr>
      <vt:lpstr>The Idea behind Linear Regression</vt:lpstr>
      <vt:lpstr>Linear Regression as a Model</vt:lpstr>
      <vt:lpstr>Linear Regression as a Model</vt:lpstr>
      <vt:lpstr>Correlation versus Regression</vt:lpstr>
      <vt:lpstr>Correlation versus Regression</vt:lpstr>
      <vt:lpstr>Basic Linear Model</vt:lpstr>
      <vt:lpstr>Basic Linear Model</vt:lpstr>
      <vt:lpstr>Y-intercept and slope (positive coefficient)</vt:lpstr>
      <vt:lpstr>Y-intercept and slope (negative coefficient)</vt:lpstr>
      <vt:lpstr>Basic Interpretation</vt:lpstr>
      <vt:lpstr>The ‘ordinary least squares’ Solution (OLS)</vt:lpstr>
      <vt:lpstr>The Least Squares Solution (cont)</vt:lpstr>
      <vt:lpstr>Goodness of Fit</vt:lpstr>
      <vt:lpstr>The Coefficient of Determination (R2) </vt:lpstr>
      <vt:lpstr>The Coefficient of Determination (R2) </vt:lpstr>
      <vt:lpstr>The Coefficient of Determination (R2) </vt:lpstr>
      <vt:lpstr>Assessing Statistical Significance</vt:lpstr>
      <vt:lpstr>Assessing Statistical Significance</vt:lpstr>
      <vt:lpstr>Some of the key assumptions of linear regression</vt:lpstr>
      <vt:lpstr>Regression Diagnostics</vt:lpstr>
      <vt:lpstr>Problem: Autocorrelation</vt:lpstr>
      <vt:lpstr>Checking for Autocorrelation</vt:lpstr>
      <vt:lpstr>Problem: Heteroskedasticity</vt:lpstr>
      <vt:lpstr>Heteroskedasticity (continued)</vt:lpstr>
      <vt:lpstr>Heteroskedasticity (continued)</vt:lpstr>
      <vt:lpstr>Testing for Heteroskedasticity</vt:lpstr>
      <vt:lpstr>What to do about Heteroskedasticity?</vt:lpstr>
      <vt:lpstr>Problem : Checking Linearity</vt:lpstr>
      <vt:lpstr>Fixing Linearity problems</vt:lpstr>
      <vt:lpstr>Power Transformations</vt:lpstr>
      <vt:lpstr>Interpreting a Power Transformation</vt:lpstr>
      <vt:lpstr>Problem: Checking Normality of Errors</vt:lpstr>
      <vt:lpstr>Problem: Outliers</vt:lpstr>
      <vt:lpstr>Problem: Issue with Multiple Independent Variables (Multicollinearity)</vt:lpstr>
    </vt:vector>
  </TitlesOfParts>
  <Company>School of Information Management and Systems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Chi-Square and Analysis of Variance (ANOVA)</dc:title>
  <dc:creator>Coye Cheshire</dc:creator>
  <cp:lastModifiedBy>Paul Laskowski</cp:lastModifiedBy>
  <cp:revision>196</cp:revision>
  <dcterms:created xsi:type="dcterms:W3CDTF">2006-04-02T18:48:03Z</dcterms:created>
  <dcterms:modified xsi:type="dcterms:W3CDTF">2013-11-11T01:32:49Z</dcterms:modified>
</cp:coreProperties>
</file>