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46"/>
  </p:notesMasterIdLst>
  <p:sldIdLst>
    <p:sldId id="396" r:id="rId2"/>
    <p:sldId id="256" r:id="rId3"/>
    <p:sldId id="395" r:id="rId4"/>
    <p:sldId id="318" r:id="rId5"/>
    <p:sldId id="349" r:id="rId6"/>
    <p:sldId id="375" r:id="rId7"/>
    <p:sldId id="376" r:id="rId8"/>
    <p:sldId id="319" r:id="rId9"/>
    <p:sldId id="390" r:id="rId10"/>
    <p:sldId id="371" r:id="rId11"/>
    <p:sldId id="372" r:id="rId12"/>
    <p:sldId id="389" r:id="rId13"/>
    <p:sldId id="374" r:id="rId14"/>
    <p:sldId id="377" r:id="rId15"/>
    <p:sldId id="282" r:id="rId16"/>
    <p:sldId id="340" r:id="rId17"/>
    <p:sldId id="352" r:id="rId18"/>
    <p:sldId id="298" r:id="rId19"/>
    <p:sldId id="284" r:id="rId20"/>
    <p:sldId id="351" r:id="rId21"/>
    <p:sldId id="292" r:id="rId22"/>
    <p:sldId id="291" r:id="rId23"/>
    <p:sldId id="290" r:id="rId24"/>
    <p:sldId id="341" r:id="rId25"/>
    <p:sldId id="342" r:id="rId26"/>
    <p:sldId id="343" r:id="rId27"/>
    <p:sldId id="344" r:id="rId28"/>
    <p:sldId id="353" r:id="rId29"/>
    <p:sldId id="356" r:id="rId30"/>
    <p:sldId id="357" r:id="rId31"/>
    <p:sldId id="358" r:id="rId32"/>
    <p:sldId id="359" r:id="rId33"/>
    <p:sldId id="381" r:id="rId34"/>
    <p:sldId id="394" r:id="rId35"/>
    <p:sldId id="361" r:id="rId36"/>
    <p:sldId id="362" r:id="rId37"/>
    <p:sldId id="391" r:id="rId38"/>
    <p:sldId id="363" r:id="rId39"/>
    <p:sldId id="364" r:id="rId40"/>
    <p:sldId id="365" r:id="rId41"/>
    <p:sldId id="366" r:id="rId42"/>
    <p:sldId id="385" r:id="rId43"/>
    <p:sldId id="367" r:id="rId44"/>
    <p:sldId id="368"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49" autoAdjust="0"/>
  </p:normalViewPr>
  <p:slideViewPr>
    <p:cSldViewPr>
      <p:cViewPr varScale="1">
        <p:scale>
          <a:sx n="70" d="100"/>
          <a:sy n="70" d="100"/>
        </p:scale>
        <p:origin x="-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3149F0F-2152-9F4E-B928-A292A75ABD90}" type="slidenum">
              <a:rPr lang="en-US"/>
              <a:pPr/>
              <a:t>‹#›</a:t>
            </a:fld>
            <a:endParaRPr lang="en-US"/>
          </a:p>
        </p:txBody>
      </p:sp>
    </p:spTree>
    <p:extLst>
      <p:ext uri="{BB962C8B-B14F-4D97-AF65-F5344CB8AC3E}">
        <p14:creationId xmlns:p14="http://schemas.microsoft.com/office/powerpoint/2010/main" val="3519455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B1B8014-FDF0-014D-AD64-9D225610F54C}"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1BEBC8A-ADE2-B84C-980B-FBFE30084884}"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Where R= random assignment, O= observation point, and X= treatment.</a:t>
            </a:r>
          </a:p>
          <a:p>
            <a:pPr eaLnBrk="1" hangingPunct="1"/>
            <a:r>
              <a:rPr lang="en-US">
                <a:ea typeface="MS PGothic" charset="0"/>
              </a:rPr>
              <a:t>Why might we choose post-only instead of pre-post?</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86631A-BE70-3346-831F-7A4766AB48C4}"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Types of Quasi experiments? Example of why we cannot always assign subject to treatments? (example: you want to compare two different websites with two different styles. You manipulate certain aspects of the design. But, you cannot control who goes to which website).</a:t>
            </a:r>
          </a:p>
          <a:p>
            <a:pPr eaLnBrk="1" hangingPunct="1"/>
            <a:endParaRPr lang="en-US">
              <a:ea typeface="MS PGothic" charset="0"/>
            </a:endParaRPr>
          </a:p>
          <a:p>
            <a:pPr eaLnBrk="1" hangingPunct="1"/>
            <a:r>
              <a:rPr lang="en-US">
                <a:ea typeface="MS PGothic" charset="0"/>
              </a:rPr>
              <a:t>Associational non-experiment: comparing existing characteristics (e.g., examining math scores between men and women).</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9B7F1DB-07A7-0844-B4AC-BF127E461D47}"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EF1738-C49F-A14D-9952-294754521E48}" type="slidenum">
              <a: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charset="0"/>
              <a:buNone/>
            </a:pPr>
            <a:r>
              <a:rPr lang="en-US" sz="1200" dirty="0" smtClean="0">
                <a:latin typeface="Corbel" charset="0"/>
                <a:ea typeface="MS PGothic" charset="0"/>
              </a:rPr>
              <a:t>So, this is an associational non-experiment (IV is not active, and everyone gets same treatment)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FE6647-11B9-3748-8D18-48B59337AE1A}" type="slidenum">
              <a:rPr lang="en-US"/>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Here, we let people decide how much money they want to entrust to a partner, or we don</a:t>
            </a:r>
            <a:r>
              <a:rPr lang="ja-JP" altLang="en-US">
                <a:ea typeface="MS PGothic" charset="0"/>
              </a:rPr>
              <a:t>’</a:t>
            </a:r>
            <a:r>
              <a:rPr lang="en-US">
                <a:ea typeface="MS PGothic" charset="0"/>
              </a:rPr>
              <a:t>t let them decide how much they can entrust to their partner. Then, we examine whether their partners return the money or not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E40EC7A-0334-294E-96BA-2CA0D66CE5B3}" type="slidenum">
              <a:rPr lang="en-US"/>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latin typeface="Corbel" charset="0"/>
                <a:ea typeface="MS PGothic" charset="0"/>
              </a:rPr>
              <a:t>So, this is a quasi-experiment. We actively manipulate the IV, but we cannot randomly assign people to different conditions.</a:t>
            </a:r>
            <a:endParaRPr lang="en-US" dirty="0" smtClean="0">
              <a:ea typeface="MS PGothic" charset="0"/>
            </a:endParaRPr>
          </a:p>
          <a:p>
            <a:pPr eaLnBrk="1" hangingPunct="1"/>
            <a:endParaRPr lang="en-US" dirty="0" smtClean="0">
              <a:ea typeface="MS PGothic" charset="0"/>
            </a:endParaRPr>
          </a:p>
          <a:p>
            <a:pPr eaLnBrk="1" hangingPunct="1"/>
            <a:r>
              <a:rPr lang="en-US" dirty="0" smtClean="0">
                <a:ea typeface="MS PGothic" charset="0"/>
              </a:rPr>
              <a:t>How </a:t>
            </a:r>
            <a:r>
              <a:rPr lang="en-US" dirty="0">
                <a:ea typeface="MS PGothic" charset="0"/>
              </a:rPr>
              <a:t>does it change things if we note that we did same study in US and in Japan and compared them?</a:t>
            </a:r>
          </a:p>
          <a:p>
            <a:pPr eaLnBrk="1" hangingPunct="1"/>
            <a:endParaRPr lang="en-US" dirty="0">
              <a:ea typeface="MS PGothic" charset="0"/>
            </a:endParaRPr>
          </a:p>
          <a:p>
            <a:pPr eaLnBrk="1" hangingPunct="1"/>
            <a:r>
              <a:rPr lang="en-US" dirty="0" smtClean="0">
                <a:ea typeface="MS PGothic" charset="0"/>
              </a:rPr>
              <a:t>quasi-experiment </a:t>
            </a:r>
            <a:r>
              <a:rPr lang="en-US" dirty="0">
                <a:ea typeface="MS PGothic" charset="0"/>
              </a:rPr>
              <a:t>within country, but it was also part of a </a:t>
            </a:r>
            <a:r>
              <a:rPr lang="en-US" dirty="0" smtClean="0">
                <a:ea typeface="MS PGothic" charset="0"/>
              </a:rPr>
              <a:t>non-experiment </a:t>
            </a:r>
            <a:r>
              <a:rPr lang="en-US" dirty="0">
                <a:ea typeface="MS PGothic" charset="0"/>
              </a:rPr>
              <a:t>b/c we did the same study in Japan and US.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30E7A-59BD-4043-8C3F-071D25F0A24A}" type="slidenum">
              <a:rPr lang="en-US"/>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Construct validity:  measuring our intended concept?</a:t>
            </a:r>
          </a:p>
          <a:p>
            <a:pPr eaLnBrk="1" hangingPunct="1"/>
            <a:r>
              <a:rPr lang="en-US">
                <a:ea typeface="MS PGothic" charset="0"/>
              </a:rPr>
              <a:t>Internal validity: </a:t>
            </a:r>
          </a:p>
          <a:p>
            <a:pPr eaLnBrk="1" hangingPunct="1"/>
            <a:r>
              <a:rPr lang="en-US">
                <a:ea typeface="MS PGothic" charset="0"/>
              </a:rPr>
              <a:t>External:</a:t>
            </a:r>
          </a:p>
          <a:p>
            <a:pPr eaLnBrk="1" hangingPunct="1"/>
            <a:r>
              <a:rPr lang="en-US">
                <a:ea typeface="MS PGothic" charset="0"/>
              </a:rPr>
              <a:t>Ecological:</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85C9BA8-3009-774C-AF8A-A47CB19E799F}" type="slidenum">
              <a:rPr lang="en-US"/>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A1C933-F863-2248-866B-130F602F13F2}" type="slidenum">
              <a:rPr lang="en-US"/>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History…example?</a:t>
            </a:r>
          </a:p>
          <a:p>
            <a:pPr eaLnBrk="1" hangingPunct="1"/>
            <a:endParaRPr lang="en-US">
              <a:ea typeface="MS PGothic" charset="0"/>
            </a:endParaRPr>
          </a:p>
          <a:p>
            <a:pPr eaLnBrk="1" hangingPunct="1"/>
            <a:r>
              <a:rPr lang="en-US">
                <a:ea typeface="MS PGothic" charset="0"/>
              </a:rPr>
              <a:t>Regression to the Mean: (i.e., choosing highest/lowest scorers and measuring </a:t>
            </a:r>
            <a:r>
              <a:rPr lang="ja-JP" altLang="en-US">
                <a:ea typeface="MS PGothic" charset="0"/>
              </a:rPr>
              <a:t>“</a:t>
            </a:r>
            <a:r>
              <a:rPr lang="en-US">
                <a:ea typeface="MS PGothic" charset="0"/>
              </a:rPr>
              <a:t>improvement</a:t>
            </a:r>
            <a:r>
              <a:rPr lang="ja-JP" altLang="en-US">
                <a:ea typeface="MS PGothic" charset="0"/>
              </a:rPr>
              <a:t>”</a:t>
            </a:r>
            <a:r>
              <a:rPr lang="en-US">
                <a:ea typeface="MS PGothic" charset="0"/>
              </a:rPr>
              <a:t>)</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8C31DB-C4B0-0247-A633-9FB036FC116B}" type="slidenum">
              <a:rPr lang="en-US"/>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B38752-87BC-DD43-B78D-0ED8507F10B1}" type="slidenum">
              <a:rPr lang="en-US"/>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6DEA44-C62A-AC45-AF6D-00CDE3143E45}" type="slidenum">
              <a:rPr lang="en-US"/>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sz="2400">
                <a:ea typeface="MS PGothic" charset="0"/>
              </a:rPr>
              <a:t>Eval Apprehension: Subjects </a:t>
            </a:r>
            <a:r>
              <a:rPr lang="en-US" sz="2400" i="1">
                <a:ea typeface="MS PGothic" charset="0"/>
              </a:rPr>
              <a:t>know</a:t>
            </a:r>
            <a:r>
              <a:rPr lang="en-US" sz="2400">
                <a:ea typeface="MS PGothic" charset="0"/>
              </a:rPr>
              <a:t> that they are being evaluated and this changes their behavior; creates anxiety and can interfere with task performance.</a:t>
            </a:r>
          </a:p>
          <a:p>
            <a:pPr eaLnBrk="1" hangingPunct="1"/>
            <a:r>
              <a:rPr lang="en-US">
                <a:ea typeface="MS PGothic" charset="0"/>
              </a:rPr>
              <a:t>Social Desirablilty: Subjects act how they think the experimenter wants them to act, or what they think would be proper behavior</a:t>
            </a:r>
          </a:p>
          <a:p>
            <a:pPr eaLnBrk="1" hangingPunct="1"/>
            <a:r>
              <a:rPr lang="en-US">
                <a:ea typeface="MS PGothic" charset="0"/>
              </a:rPr>
              <a:t>Placebo effect: just being treated or being given *anything* can lead to measurable improvement over nothing at all (e.g., sugar pill cures headache, etc).</a:t>
            </a:r>
          </a:p>
          <a:p>
            <a:pPr eaLnBrk="1" hangingPunct="1"/>
            <a:endParaRPr lang="en-US">
              <a:ea typeface="MS PGothic" charset="0"/>
            </a:endParaRPr>
          </a:p>
          <a:p>
            <a:pPr eaLnBrk="1" hangingPunct="1"/>
            <a:r>
              <a:rPr lang="en-US">
                <a:ea typeface="MS PGothic" charset="0"/>
              </a:rPr>
              <a:t>Cover stories: remember the pen study?</a:t>
            </a:r>
          </a:p>
          <a:p>
            <a:pPr eaLnBrk="1" hangingPunct="1"/>
            <a:r>
              <a:rPr lang="en-US">
                <a:ea typeface="MS PGothic" charset="0"/>
              </a:rPr>
              <a:t>Hidden measurements: we often give </a:t>
            </a:r>
            <a:r>
              <a:rPr lang="ja-JP" altLang="en-US">
                <a:ea typeface="MS PGothic" charset="0"/>
              </a:rPr>
              <a:t>‘</a:t>
            </a:r>
            <a:r>
              <a:rPr lang="en-US">
                <a:ea typeface="MS PGothic" charset="0"/>
              </a:rPr>
              <a:t>meaningless</a:t>
            </a:r>
            <a:r>
              <a:rPr lang="ja-JP" altLang="en-US">
                <a:ea typeface="MS PGothic" charset="0"/>
              </a:rPr>
              <a:t>’</a:t>
            </a:r>
            <a:r>
              <a:rPr lang="en-US">
                <a:ea typeface="MS PGothic" charset="0"/>
              </a:rPr>
              <a:t> tests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F284C7-426D-1E4D-B192-B57BAA382BC7}" type="slidenum">
              <a:rPr lang="en-US"/>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BE409D-2BF2-3E47-B40A-5D36BD508234}" type="slidenum">
              <a:rPr lang="en-US"/>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0C593-9819-5B42-89AA-957C5BEC40F6}" type="slidenum">
              <a:rPr lang="en-US"/>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sz="2400">
                <a:ea typeface="MS PGothic" charset="0"/>
              </a:rPr>
              <a:t>Using the Pen Study Example from last lecture…</a:t>
            </a:r>
          </a:p>
          <a:p>
            <a:pPr marL="0" lvl="1" eaLnBrk="1" hangingPunct="1"/>
            <a:endParaRPr lang="en-US" sz="2400">
              <a:ea typeface="MS PGothic" charset="0"/>
            </a:endParaRPr>
          </a:p>
          <a:p>
            <a:pPr marL="0" lvl="1" eaLnBrk="1" hangingPunct="1"/>
            <a:r>
              <a:rPr lang="en-US" sz="2400">
                <a:ea typeface="MS PGothic" charset="0"/>
              </a:rPr>
              <a:t>Setting: Physical and social context of the experiment</a:t>
            </a:r>
          </a:p>
          <a:p>
            <a:pPr marL="0" lvl="1" eaLnBrk="1" hangingPunct="1"/>
            <a:endParaRPr lang="en-US" sz="2400">
              <a:ea typeface="MS PGothic" charset="0"/>
            </a:endParaRPr>
          </a:p>
          <a:p>
            <a:pPr marL="0" lvl="1" eaLnBrk="1" hangingPunct="1"/>
            <a:r>
              <a:rPr lang="en-US" sz="2400">
                <a:ea typeface="MS PGothic" charset="0"/>
              </a:rPr>
              <a:t>Population: Is there something specific about the sample that interacts with the treatment?</a:t>
            </a:r>
          </a:p>
          <a:p>
            <a:pPr marL="0" lvl="1" eaLnBrk="1" hangingPunct="1"/>
            <a:endParaRPr lang="en-US" sz="2400">
              <a:ea typeface="MS PGothic" charset="0"/>
            </a:endParaRPr>
          </a:p>
          <a:p>
            <a:pPr marL="0" lvl="1" eaLnBrk="1" hangingPunct="1"/>
            <a:r>
              <a:rPr lang="en-US" sz="2400">
                <a:ea typeface="MS PGothic" charset="0"/>
              </a:rPr>
              <a:t>History: Is there something about the time that interacts with the treatment?</a:t>
            </a:r>
          </a:p>
          <a:p>
            <a:pPr marL="0" lvl="1" eaLnBrk="1" hangingPunct="1"/>
            <a:endParaRPr lang="en-US" sz="2400">
              <a:ea typeface="MS PGothic" charset="0"/>
            </a:endParaRPr>
          </a:p>
          <a:p>
            <a:pPr marL="0" lvl="1" eaLnBrk="1" hangingPunct="1"/>
            <a:endParaRPr lang="en-US" sz="2400">
              <a:ea typeface="MS PGothic" charset="0"/>
            </a:endParaRPr>
          </a:p>
          <a:p>
            <a:pPr eaLnBrk="1" hangingPunct="1"/>
            <a:endParaRPr lang="en-US">
              <a:ea typeface="MS PGothic"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1E41E9-379F-8946-8D71-3FDACAE919B1}" type="slidenum">
              <a:rPr lang="en-US"/>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Approximation of </a:t>
            </a:r>
            <a:r>
              <a:rPr lang="ja-JP" altLang="en-US">
                <a:ea typeface="MS PGothic" charset="0"/>
              </a:rPr>
              <a:t>‘</a:t>
            </a:r>
            <a:r>
              <a:rPr lang="en-US">
                <a:ea typeface="MS PGothic" charset="0"/>
              </a:rPr>
              <a:t>real-life</a:t>
            </a:r>
            <a:r>
              <a:rPr lang="ja-JP" altLang="en-US">
                <a:ea typeface="MS PGothic" charset="0"/>
              </a:rPr>
              <a:t>’</a:t>
            </a:r>
            <a:r>
              <a:rPr lang="en-US">
                <a:ea typeface="MS PGothic" charset="0"/>
              </a:rPr>
              <a:t> situations</a:t>
            </a:r>
          </a:p>
          <a:p>
            <a:endParaRPr lang="en-US">
              <a:ea typeface="MS PGothic" charset="0"/>
            </a:endParaRPr>
          </a:p>
          <a:p>
            <a:r>
              <a:rPr lang="en-US">
                <a:ea typeface="MS PGothic" charset="0"/>
              </a:rPr>
              <a:t>This is such a tough one– for any lab experiment it is really very hard to get high ecological validity, even with computer-based studies.</a:t>
            </a:r>
          </a:p>
          <a:p>
            <a:endParaRPr lang="en-US">
              <a:ea typeface="MS PGothic"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8478CD-F4CA-404B-B5A4-8752703E2F7D}" type="slidenum">
              <a:rPr lang="en-US"/>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Why is internal validity considered so much more important than external validity?  </a:t>
            </a:r>
          </a:p>
          <a:p>
            <a:endParaRPr lang="en-US">
              <a:ea typeface="MS PGothic" charset="0"/>
            </a:endParaRPr>
          </a:p>
          <a:p>
            <a:r>
              <a:rPr lang="en-US">
                <a:ea typeface="MS PGothic" charset="0"/>
              </a:rPr>
              <a:t>Are there situations where we can more easily give up internal validity for the sake of ecological or external validity?</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34DBBE-F999-504A-9049-01E16DE9D779}" type="slidenum">
              <a:rPr lang="en-US"/>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E84DF2-D3E1-5D45-950D-73CEFECCC61F}" type="slidenum">
              <a:rPr lang="en-US"/>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E2FE9F-3282-7B4A-B057-7F8F1D9F1E39}" type="slidenum">
              <a:rPr lang="en-US"/>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BE09CF5-18A4-2841-8E30-8756519CCEF4}"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-Milgram</a:t>
            </a:r>
            <a:r>
              <a:rPr lang="ja-JP" altLang="en-US">
                <a:ea typeface="MS PGothic" charset="0"/>
              </a:rPr>
              <a:t>’</a:t>
            </a:r>
            <a:r>
              <a:rPr lang="en-US">
                <a:ea typeface="MS PGothic" charset="0"/>
              </a:rPr>
              <a:t>s Obedience Study: raised serious issues of ethics in lab studies.</a:t>
            </a:r>
          </a:p>
          <a:p>
            <a:endParaRPr lang="en-US">
              <a:ea typeface="MS PGothic"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C7002D-5EAF-3A4D-BACF-285CF7F7262B}"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What are example situations where the IV is not manipulated?</a:t>
            </a:r>
          </a:p>
          <a:p>
            <a:pPr eaLnBrk="1" hangingPunct="1"/>
            <a:r>
              <a:rPr lang="en-US">
                <a:ea typeface="MS PGothic" charset="0"/>
              </a:rPr>
              <a:t>As long as we get equal people into each group, why does random assignment matter?</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79C1F7-A60E-2440-9EAF-7E10C0450D07}" type="slidenum">
              <a:rPr lang="en-US"/>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Why is random assignment into condition so critical?</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4C74C8-B7F9-F14D-8E7C-24D5F383DC07}" type="slidenum">
              <a:rPr lang="en-US"/>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09E6E7-B88A-7343-BBF0-75C9E8BC6567}"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Of the two, which one is most crucial for experiments?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4317DF-2F4F-624A-8D94-7C066CA814F2}"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Portacaval Shunt: only the healthiest participants got the treatment.</a:t>
            </a:r>
          </a:p>
          <a:p>
            <a:r>
              <a:rPr lang="en-US">
                <a:ea typeface="MS PGothic" charset="0"/>
              </a:rPr>
              <a:t>What about the Salk Vaccine trial? In that case, wealthy families more likely to consent to study, but incidence of polio was correlated with quality of living environment.</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E6E2C8-54E9-AF47-A48A-7B9FFA173908}"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368B85E1-010E-5544-963C-A8EEF942AB50}" type="slidenum">
              <a:rPr lang="en-US"/>
              <a:pPr/>
              <a:t>‹#›</a:t>
            </a:fld>
            <a:endParaRPr lang="en-US"/>
          </a:p>
        </p:txBody>
      </p:sp>
    </p:spTree>
    <p:extLst>
      <p:ext uri="{BB962C8B-B14F-4D97-AF65-F5344CB8AC3E}">
        <p14:creationId xmlns:p14="http://schemas.microsoft.com/office/powerpoint/2010/main" val="15258407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767634-A95B-154D-944F-65F575825A47}" type="slidenum">
              <a:rPr lang="en-US"/>
              <a:pPr/>
              <a:t>‹#›</a:t>
            </a:fld>
            <a:endParaRPr lang="en-US"/>
          </a:p>
        </p:txBody>
      </p:sp>
    </p:spTree>
    <p:extLst>
      <p:ext uri="{BB962C8B-B14F-4D97-AF65-F5344CB8AC3E}">
        <p14:creationId xmlns:p14="http://schemas.microsoft.com/office/powerpoint/2010/main" val="330647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63500" dist="10160" dir="108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2BA9AB9-D147-DE45-8D76-A43C98A0F1C9}" type="slidenum">
              <a:rPr lang="en-US"/>
              <a:pPr/>
              <a:t>‹#›</a:t>
            </a:fld>
            <a:endParaRPr lang="en-US"/>
          </a:p>
        </p:txBody>
      </p:sp>
    </p:spTree>
    <p:extLst>
      <p:ext uri="{BB962C8B-B14F-4D97-AF65-F5344CB8AC3E}">
        <p14:creationId xmlns:p14="http://schemas.microsoft.com/office/powerpoint/2010/main" val="17510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9AE76C-FA56-8B47-8F8F-295A60482D18}" type="slidenum">
              <a:rPr lang="en-US"/>
              <a:pPr/>
              <a:t>‹#›</a:t>
            </a:fld>
            <a:endParaRPr lang="en-US"/>
          </a:p>
        </p:txBody>
      </p:sp>
    </p:spTree>
    <p:extLst>
      <p:ext uri="{BB962C8B-B14F-4D97-AF65-F5344CB8AC3E}">
        <p14:creationId xmlns:p14="http://schemas.microsoft.com/office/powerpoint/2010/main" val="201144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C368FB77-3F8F-2740-9D02-8D8D21E2B250}" type="slidenum">
              <a:rPr lang="en-US"/>
              <a:pPr/>
              <a:t>‹#›</a:t>
            </a:fld>
            <a:endParaRPr lang="en-US"/>
          </a:p>
        </p:txBody>
      </p:sp>
    </p:spTree>
    <p:extLst>
      <p:ext uri="{BB962C8B-B14F-4D97-AF65-F5344CB8AC3E}">
        <p14:creationId xmlns:p14="http://schemas.microsoft.com/office/powerpoint/2010/main" val="1412287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C116C7-130A-8749-8030-E0D4FD9E4BDE}" type="slidenum">
              <a:rPr lang="en-US"/>
              <a:pPr/>
              <a:t>‹#›</a:t>
            </a:fld>
            <a:endParaRPr lang="en-US"/>
          </a:p>
        </p:txBody>
      </p:sp>
    </p:spTree>
    <p:extLst>
      <p:ext uri="{BB962C8B-B14F-4D97-AF65-F5344CB8AC3E}">
        <p14:creationId xmlns:p14="http://schemas.microsoft.com/office/powerpoint/2010/main" val="32538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6FA6915-1284-2F43-983F-0110A264021B}" type="slidenum">
              <a:rPr lang="en-US"/>
              <a:pPr/>
              <a:t>‹#›</a:t>
            </a:fld>
            <a:endParaRPr lang="en-US"/>
          </a:p>
        </p:txBody>
      </p:sp>
    </p:spTree>
    <p:extLst>
      <p:ext uri="{BB962C8B-B14F-4D97-AF65-F5344CB8AC3E}">
        <p14:creationId xmlns:p14="http://schemas.microsoft.com/office/powerpoint/2010/main" val="208284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B3A92CD-28F4-2B49-97EB-1E232015712A}" type="slidenum">
              <a:rPr lang="en-US"/>
              <a:pPr/>
              <a:t>‹#›</a:t>
            </a:fld>
            <a:endParaRPr lang="en-US"/>
          </a:p>
        </p:txBody>
      </p:sp>
    </p:spTree>
    <p:extLst>
      <p:ext uri="{BB962C8B-B14F-4D97-AF65-F5344CB8AC3E}">
        <p14:creationId xmlns:p14="http://schemas.microsoft.com/office/powerpoint/2010/main" val="22560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AED0DE7-1F4E-8945-B2E0-9C7BAC87CC97}" type="slidenum">
              <a:rPr lang="en-US"/>
              <a:pPr/>
              <a:t>‹#›</a:t>
            </a:fld>
            <a:endParaRPr lang="en-US"/>
          </a:p>
        </p:txBody>
      </p:sp>
    </p:spTree>
    <p:extLst>
      <p:ext uri="{BB962C8B-B14F-4D97-AF65-F5344CB8AC3E}">
        <p14:creationId xmlns:p14="http://schemas.microsoft.com/office/powerpoint/2010/main" val="390073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1B4C9CC9-A1E8-2941-B544-0665715006D1}" type="slidenum">
              <a:rPr lang="en-US"/>
              <a:pPr/>
              <a:t>‹#›</a:t>
            </a:fld>
            <a:endParaRPr lang="en-US"/>
          </a:p>
        </p:txBody>
      </p:sp>
    </p:spTree>
    <p:extLst>
      <p:ext uri="{BB962C8B-B14F-4D97-AF65-F5344CB8AC3E}">
        <p14:creationId xmlns:p14="http://schemas.microsoft.com/office/powerpoint/2010/main" val="203535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6EBCF565-1A16-514E-B328-C7853CA97856}" type="slidenum">
              <a:rPr lang="en-US"/>
              <a:pPr/>
              <a:t>‹#›</a:t>
            </a:fld>
            <a:endParaRPr lang="en-US"/>
          </a:p>
        </p:txBody>
      </p:sp>
    </p:spTree>
    <p:extLst>
      <p:ext uri="{BB962C8B-B14F-4D97-AF65-F5344CB8AC3E}">
        <p14:creationId xmlns:p14="http://schemas.microsoft.com/office/powerpoint/2010/main" val="5130172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fld id="{E63C0D21-E46B-C84F-9D92-2329DDE815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1" r:id="rId2"/>
    <p:sldLayoutId id="2147484287" r:id="rId3"/>
    <p:sldLayoutId id="2147484282" r:id="rId4"/>
    <p:sldLayoutId id="2147484283" r:id="rId5"/>
    <p:sldLayoutId id="2147484284" r:id="rId6"/>
    <p:sldLayoutId id="2147484288" r:id="rId7"/>
    <p:sldLayoutId id="2147484289" r:id="rId8"/>
    <p:sldLayoutId id="2147484290" r:id="rId9"/>
    <p:sldLayoutId id="2147484285" r:id="rId10"/>
    <p:sldLayoutId id="2147484291" r:id="rId11"/>
  </p:sldLayoutIdLst>
  <p:hf sldNum="0" hdr="0" ftr="0" dt="0"/>
  <p:txStyles>
    <p:titleStyle>
      <a:lvl1pPr algn="l" rtl="0" eaLnBrk="0" fontAlgn="base" hangingPunct="0">
        <a:spcBef>
          <a:spcPct val="0"/>
        </a:spcBef>
        <a:spcAft>
          <a:spcPct val="0"/>
        </a:spcAft>
        <a:defRPr sz="4500" b="1" kern="1200">
          <a:solidFill>
            <a:srgbClr val="FFC8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2pPr>
      <a:lvl3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3pPr>
      <a:lvl4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4pPr>
      <a:lvl5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CVlI-_4GZQ" TargetMode="External"/><Relationship Id="rId4" Type="http://schemas.openxmlformats.org/officeDocument/2006/relationships/hyperlink" Target="http://www.youtube.com/watch?v=sZwfNs1pqG0" TargetMode="External"/><Relationship Id="rId1" Type="http://schemas.openxmlformats.org/officeDocument/2006/relationships/slideLayout" Target="../slideLayouts/slideLayout2.xml"/><Relationship Id="rId2" Type="http://schemas.openxmlformats.org/officeDocument/2006/relationships/hyperlink" Target="http://www.c-spanvideo.org/program/Sy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hyperlink" Target="http://www.indiana.edu/~p1013447/dictionary/int_val.ht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lliams.edu/astronomy/eclipse/eclipse1998/1998total/images/composite/98cor+s.jpg" TargetMode="External"/><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Lab 2 distributed this Thurs</a:t>
            </a:r>
            <a:endParaRPr lang="en-US" dirty="0"/>
          </a:p>
        </p:txBody>
      </p:sp>
    </p:spTree>
    <p:extLst>
      <p:ext uri="{BB962C8B-B14F-4D97-AF65-F5344CB8AC3E}">
        <p14:creationId xmlns:p14="http://schemas.microsoft.com/office/powerpoint/2010/main" val="232902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Milgram Obedience Study</a:t>
            </a:r>
            <a:endParaRPr lang="en-US" dirty="0">
              <a:cs typeface="+mj-cs"/>
            </a:endParaRPr>
          </a:p>
        </p:txBody>
      </p:sp>
      <p:pic>
        <p:nvPicPr>
          <p:cNvPr id="6" name="Picture 6" descr="http://www3.niu.edu/acad/psych/Millis/History/2004/milgram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1628775"/>
            <a:ext cx="2784475" cy="22701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5060950"/>
            <a:ext cx="22082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65575"/>
            <a:ext cx="21653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2"/>
          <p:cNvSpPr txBox="1">
            <a:spLocks noChangeArrowheads="1"/>
          </p:cNvSpPr>
          <p:nvPr/>
        </p:nvSpPr>
        <p:spPr bwMode="auto">
          <a:xfrm>
            <a:off x="146050" y="1520825"/>
            <a:ext cx="53403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Wingdings 2" charset="0"/>
              <a:buNone/>
            </a:pPr>
            <a:r>
              <a:rPr lang="en-US" dirty="0"/>
              <a:t>Basic design: Experimenter asked the teacher to give questions to a student (also called a learner). The learner was a confederate (someone in on the study). The teacher would give electric shocks when the student did not give correct answers to questions. The experimenter would simply tell the teacher that </a:t>
            </a:r>
            <a:r>
              <a:rPr lang="ja-JP" altLang="en-US" dirty="0"/>
              <a:t>“</a:t>
            </a:r>
            <a:r>
              <a:rPr lang="en-US" dirty="0"/>
              <a:t>the study must continue</a:t>
            </a:r>
            <a:r>
              <a:rPr lang="ja-JP" altLang="en-US" dirty="0"/>
              <a:t>”</a:t>
            </a:r>
            <a:r>
              <a:rPr lang="en-US" dirty="0"/>
              <a:t>, no matter how high the electric shocks went.</a:t>
            </a:r>
          </a:p>
          <a:p>
            <a:pPr eaLnBrk="1" hangingPunct="1">
              <a:buFont typeface="Wingdings 2" charset="0"/>
              <a:buNone/>
            </a:pPr>
            <a:endParaRPr lang="en-US" dirty="0"/>
          </a:p>
          <a:p>
            <a:pPr eaLnBrk="1" hangingPunct="1">
              <a:buFont typeface="Wingdings 2" charset="0"/>
              <a:buNone/>
            </a:pPr>
            <a:r>
              <a:rPr lang="en-US" dirty="0"/>
              <a:t>Conditions included putting the </a:t>
            </a:r>
            <a:r>
              <a:rPr lang="ja-JP" altLang="en-US" dirty="0"/>
              <a:t>“</a:t>
            </a:r>
            <a:r>
              <a:rPr lang="en-US" dirty="0"/>
              <a:t>student</a:t>
            </a:r>
            <a:r>
              <a:rPr lang="ja-JP" altLang="en-US" dirty="0"/>
              <a:t>”</a:t>
            </a:r>
            <a:r>
              <a:rPr lang="en-US" dirty="0"/>
              <a:t> and </a:t>
            </a:r>
            <a:r>
              <a:rPr lang="ja-JP" altLang="en-US" dirty="0"/>
              <a:t>“</a:t>
            </a:r>
            <a:r>
              <a:rPr lang="en-US" dirty="0"/>
              <a:t>teacher</a:t>
            </a:r>
            <a:r>
              <a:rPr lang="ja-JP" altLang="en-US" dirty="0"/>
              <a:t>”</a:t>
            </a:r>
            <a:r>
              <a:rPr lang="en-US" dirty="0"/>
              <a:t> in same room or not, as well as having the experimenter in the same room as the teacher or not.</a:t>
            </a:r>
          </a:p>
          <a:p>
            <a:pPr eaLnBrk="1" hangingPunct="1">
              <a:buFont typeface="Wingdings 2" charset="0"/>
              <a:buNone/>
            </a:pPr>
            <a:endParaRPr lang="en-US" dirty="0"/>
          </a:p>
          <a:p>
            <a:pPr eaLnBrk="1" hangingPunct="1">
              <a:buFont typeface="Wingdings 2" charset="0"/>
              <a:buNone/>
            </a:pPr>
            <a:r>
              <a:rPr lang="en-US" dirty="0"/>
              <a:t>Important because: raised serious issues of ethics in lab studies, but also showed how tough concepts (such as obedience) could be studied in a controlled setting.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Stanford Prison Experiment</a:t>
            </a:r>
            <a:endParaRPr lang="en-US" dirty="0">
              <a:cs typeface="+mj-cs"/>
            </a:endParaRPr>
          </a:p>
        </p:txBody>
      </p:sp>
      <p:sp>
        <p:nvSpPr>
          <p:cNvPr id="21507" name="Content Placeholder 2"/>
          <p:cNvSpPr>
            <a:spLocks noGrp="1"/>
          </p:cNvSpPr>
          <p:nvPr>
            <p:ph idx="1"/>
          </p:nvPr>
        </p:nvSpPr>
        <p:spPr>
          <a:xfrm>
            <a:off x="-6350" y="4000500"/>
            <a:ext cx="4876800" cy="1806575"/>
          </a:xfrm>
        </p:spPr>
        <p:txBody>
          <a:bodyPr/>
          <a:lstStyle/>
          <a:p>
            <a:pPr eaLnBrk="1" hangingPunct="1">
              <a:buFont typeface="Wingdings 2" charset="0"/>
              <a:buNone/>
            </a:pPr>
            <a:endParaRPr lang="en-US" sz="2000">
              <a:latin typeface="Corbel" charset="0"/>
              <a:ea typeface="MS PGothic" charset="0"/>
            </a:endParaRPr>
          </a:p>
          <a:p>
            <a:pPr eaLnBrk="1" hangingPunct="1">
              <a:buFont typeface="Wingdings 2" charset="0"/>
              <a:buNone/>
            </a:pPr>
            <a:endParaRPr lang="en-US">
              <a:latin typeface="Corbel" charset="0"/>
              <a:ea typeface="MS PGothic" charset="0"/>
            </a:endParaRPr>
          </a:p>
          <a:p>
            <a:endParaRPr lang="en-US">
              <a:latin typeface="Corbel" charset="0"/>
              <a:ea typeface="MS PGothic" charset="0"/>
            </a:endParaRPr>
          </a:p>
        </p:txBody>
      </p:sp>
      <p:pic>
        <p:nvPicPr>
          <p:cNvPr id="5" name="Picture 4" descr="http://www.uh.edu/engines/stanfordprisonexperi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r="-967" b="4580"/>
          <a:stretch/>
        </p:blipFill>
        <p:spPr bwMode="auto">
          <a:xfrm>
            <a:off x="4953000" y="1752600"/>
            <a:ext cx="3880520" cy="4279079"/>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184150" y="1600200"/>
            <a:ext cx="4495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Wingdings 2" charset="0"/>
              <a:buNone/>
            </a:pPr>
            <a:r>
              <a:rPr lang="en-US" dirty="0"/>
              <a:t>Similar to </a:t>
            </a:r>
            <a:r>
              <a:rPr lang="en-US" dirty="0" err="1"/>
              <a:t>Milgram</a:t>
            </a:r>
            <a:r>
              <a:rPr lang="ja-JP" altLang="en-US" dirty="0"/>
              <a:t>’</a:t>
            </a:r>
            <a:r>
              <a:rPr lang="en-US" dirty="0"/>
              <a:t>s study, the goal was to learn about the psychological effects of being a prison guard or a prisoner.</a:t>
            </a:r>
          </a:p>
          <a:p>
            <a:pPr eaLnBrk="1" hangingPunct="1">
              <a:buFont typeface="Wingdings 2" charset="0"/>
              <a:buNone/>
            </a:pPr>
            <a:endParaRPr lang="en-US" dirty="0"/>
          </a:p>
          <a:p>
            <a:pPr eaLnBrk="1" hangingPunct="1">
              <a:buFont typeface="Wingdings 2" charset="0"/>
              <a:buNone/>
            </a:pPr>
            <a:r>
              <a:rPr lang="en-US" dirty="0"/>
              <a:t>University randomly </a:t>
            </a:r>
            <a:r>
              <a:rPr lang="en-US" dirty="0" smtClean="0"/>
              <a:t>assigned students to </a:t>
            </a:r>
            <a:r>
              <a:rPr lang="en-US" dirty="0"/>
              <a:t>be </a:t>
            </a:r>
            <a:r>
              <a:rPr lang="ja-JP" altLang="en-US" dirty="0"/>
              <a:t>“</a:t>
            </a:r>
            <a:r>
              <a:rPr lang="en-US" dirty="0"/>
              <a:t>prisoners</a:t>
            </a:r>
            <a:r>
              <a:rPr lang="ja-JP" altLang="en-US" dirty="0"/>
              <a:t>”</a:t>
            </a:r>
            <a:r>
              <a:rPr lang="en-US" dirty="0"/>
              <a:t> or </a:t>
            </a:r>
            <a:r>
              <a:rPr lang="ja-JP" altLang="en-US" dirty="0"/>
              <a:t>“</a:t>
            </a:r>
            <a:r>
              <a:rPr lang="en-US" dirty="0"/>
              <a:t>guards</a:t>
            </a:r>
            <a:r>
              <a:rPr lang="ja-JP" altLang="en-US" dirty="0"/>
              <a:t>”</a:t>
            </a:r>
            <a:r>
              <a:rPr lang="en-US" dirty="0"/>
              <a:t>. Researchers watched to see how they behaved over time.</a:t>
            </a:r>
          </a:p>
          <a:p>
            <a:pPr eaLnBrk="1" hangingPunct="1">
              <a:buFont typeface="Wingdings 2" charset="0"/>
              <a:buNone/>
            </a:pPr>
            <a:endParaRPr lang="en-US" dirty="0"/>
          </a:p>
          <a:p>
            <a:pPr eaLnBrk="1" hangingPunct="1">
              <a:buFont typeface="Wingdings 2" charset="0"/>
              <a:buNone/>
            </a:pPr>
            <a:r>
              <a:rPr lang="en-US" dirty="0"/>
              <a:t>Important because: it changed how studies are reviewed by IRB (Institutional Review Board). The psychological trauma to some of the participants raised an important issue about detrimental effects after a study is over.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cs typeface="+mj-cs"/>
              </a:rPr>
              <a:t>Video Links to 3 Examples Above</a:t>
            </a:r>
            <a:endParaRPr lang="en-US" dirty="0">
              <a:cs typeface="+mj-cs"/>
            </a:endParaRPr>
          </a:p>
        </p:txBody>
      </p:sp>
      <p:sp>
        <p:nvSpPr>
          <p:cNvPr id="23555" name="Content Placeholder 2"/>
          <p:cNvSpPr>
            <a:spLocks noGrp="1"/>
          </p:cNvSpPr>
          <p:nvPr>
            <p:ph idx="1"/>
          </p:nvPr>
        </p:nvSpPr>
        <p:spPr/>
        <p:txBody>
          <a:bodyPr/>
          <a:lstStyle/>
          <a:p>
            <a:r>
              <a:rPr lang="en-US" dirty="0">
                <a:latin typeface="Corbel" charset="0"/>
                <a:ea typeface="MS PGothic" charset="0"/>
              </a:rPr>
              <a:t>Tuskegee Syphilis Study</a:t>
            </a:r>
          </a:p>
          <a:p>
            <a:pPr lvl="1"/>
            <a:r>
              <a:rPr lang="en-US" dirty="0">
                <a:latin typeface="Corbel" charset="0"/>
                <a:ea typeface="MS PGothic" charset="0"/>
                <a:hlinkClick r:id="rId2"/>
              </a:rPr>
              <a:t>http://www.c-spanvideo.org/program/Syp</a:t>
            </a:r>
            <a:endParaRPr lang="en-US" dirty="0">
              <a:latin typeface="Corbel" charset="0"/>
              <a:ea typeface="MS PGothic" charset="0"/>
            </a:endParaRPr>
          </a:p>
          <a:p>
            <a:endParaRPr lang="en-US" dirty="0">
              <a:latin typeface="Corbel" charset="0"/>
              <a:ea typeface="MS PGothic" charset="0"/>
            </a:endParaRPr>
          </a:p>
          <a:p>
            <a:r>
              <a:rPr lang="en-US" dirty="0" err="1">
                <a:latin typeface="Corbel" charset="0"/>
                <a:ea typeface="MS PGothic" charset="0"/>
              </a:rPr>
              <a:t>Milgram</a:t>
            </a:r>
            <a:r>
              <a:rPr lang="en-US" dirty="0">
                <a:latin typeface="Corbel" charset="0"/>
                <a:ea typeface="MS PGothic" charset="0"/>
              </a:rPr>
              <a:t> Obedience Study</a:t>
            </a:r>
          </a:p>
          <a:p>
            <a:pPr lvl="1"/>
            <a:r>
              <a:rPr lang="en-US" dirty="0">
                <a:latin typeface="Corbel" charset="0"/>
                <a:ea typeface="MS PGothic" charset="0"/>
                <a:hlinkClick r:id="rId3"/>
              </a:rPr>
              <a:t>http://www.youtube.com/watch?v=fCVlI-_4GZQ</a:t>
            </a:r>
            <a:endParaRPr lang="en-US" dirty="0">
              <a:latin typeface="Corbel" charset="0"/>
              <a:ea typeface="MS PGothic" charset="0"/>
            </a:endParaRPr>
          </a:p>
          <a:p>
            <a:endParaRPr lang="en-US" dirty="0">
              <a:latin typeface="Corbel" charset="0"/>
              <a:ea typeface="MS PGothic" charset="0"/>
            </a:endParaRPr>
          </a:p>
          <a:p>
            <a:r>
              <a:rPr lang="en-US" dirty="0">
                <a:latin typeface="Corbel" charset="0"/>
                <a:ea typeface="MS PGothic" charset="0"/>
              </a:rPr>
              <a:t>Stanford Prison Experiment</a:t>
            </a:r>
          </a:p>
          <a:p>
            <a:pPr lvl="1"/>
            <a:r>
              <a:rPr lang="en-US" dirty="0">
                <a:latin typeface="Corbel" charset="0"/>
                <a:ea typeface="MS PGothic" charset="0"/>
                <a:hlinkClick r:id="rId4"/>
              </a:rPr>
              <a:t>http://www.youtube.com/watch?v=sZwfNs1pqG0</a:t>
            </a:r>
            <a:endParaRPr lang="en-US" dirty="0">
              <a:latin typeface="Corbel" charset="0"/>
              <a:ea typeface="MS PGothic" charset="0"/>
            </a:endParaRPr>
          </a:p>
          <a:p>
            <a:endParaRPr lang="en-US" dirty="0">
              <a:latin typeface="Corbel" charset="0"/>
              <a:ea typeface="MS PGothic" charset="0"/>
            </a:endParaRPr>
          </a:p>
          <a:p>
            <a:endParaRPr lang="en-US"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In Sum…</a:t>
            </a:r>
            <a:endParaRPr lang="en-US" dirty="0">
              <a:cs typeface="+mj-cs"/>
            </a:endParaRPr>
          </a:p>
        </p:txBody>
      </p:sp>
      <p:sp>
        <p:nvSpPr>
          <p:cNvPr id="26627" name="Content Placeholder 2"/>
          <p:cNvSpPr>
            <a:spLocks noGrp="1"/>
          </p:cNvSpPr>
          <p:nvPr>
            <p:ph idx="1"/>
          </p:nvPr>
        </p:nvSpPr>
        <p:spPr>
          <a:xfrm>
            <a:off x="304800" y="1752600"/>
            <a:ext cx="8229600" cy="4625975"/>
          </a:xfrm>
        </p:spPr>
        <p:txBody>
          <a:bodyPr/>
          <a:lstStyle/>
          <a:p>
            <a:r>
              <a:rPr lang="en-US" sz="2400">
                <a:latin typeface="Corbel" charset="0"/>
                <a:ea typeface="MS PGothic" charset="0"/>
              </a:rPr>
              <a:t>Many, many types of experiments, some with small samples (such as lab experiments), others with thousands or even millions of participants (such as online field experiments).</a:t>
            </a:r>
          </a:p>
          <a:p>
            <a:endParaRPr lang="en-US" sz="2400">
              <a:latin typeface="Corbel" charset="0"/>
              <a:ea typeface="MS PGothic" charset="0"/>
            </a:endParaRPr>
          </a:p>
          <a:p>
            <a:r>
              <a:rPr lang="en-US" sz="2400">
                <a:latin typeface="Corbel" charset="0"/>
                <a:ea typeface="MS PGothic" charset="0"/>
              </a:rPr>
              <a:t>Data scientists working with very large data often conduct experiments with users– and unlike academic research, these experiments are not necessarily disclosed to participants (e.g., Wikimedia foundation (Wikipedia), Google search data, Facebook, Insurance companies, rewards and purchasing programs at companies like Wal-Mart, Target, grocery stores.</a:t>
            </a:r>
          </a:p>
          <a:p>
            <a:endParaRPr lang="en-US" sz="280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In Sum (continued)…</a:t>
            </a:r>
            <a:endParaRPr lang="en-US" dirty="0">
              <a:cs typeface="+mj-cs"/>
            </a:endParaRPr>
          </a:p>
        </p:txBody>
      </p:sp>
      <p:sp>
        <p:nvSpPr>
          <p:cNvPr id="27651" name="Content Placeholder 2"/>
          <p:cNvSpPr>
            <a:spLocks noGrp="1"/>
          </p:cNvSpPr>
          <p:nvPr>
            <p:ph idx="1"/>
          </p:nvPr>
        </p:nvSpPr>
        <p:spPr>
          <a:xfrm>
            <a:off x="304800" y="1524000"/>
            <a:ext cx="8382000" cy="4625975"/>
          </a:xfrm>
        </p:spPr>
        <p:txBody>
          <a:bodyPr/>
          <a:lstStyle/>
          <a:p>
            <a:r>
              <a:rPr lang="en-US" sz="2400" dirty="0">
                <a:latin typeface="Corbel" charset="0"/>
                <a:ea typeface="MS PGothic" charset="0"/>
              </a:rPr>
              <a:t>Data scientists are especially interested in experiments because they let us test specific causal mechanisms in a way that may not be possible in other forms of data collection (such as scraping data from the web, or compiling data from multiple sources).</a:t>
            </a:r>
          </a:p>
          <a:p>
            <a:endParaRPr lang="en-US" sz="2400" dirty="0">
              <a:latin typeface="Corbel" charset="0"/>
              <a:ea typeface="MS PGothic" charset="0"/>
            </a:endParaRPr>
          </a:p>
          <a:p>
            <a:r>
              <a:rPr lang="en-US" sz="2400" dirty="0">
                <a:latin typeface="Corbel" charset="0"/>
                <a:ea typeface="MS PGothic" charset="0"/>
              </a:rPr>
              <a:t>But, even if we could construct a good </a:t>
            </a:r>
            <a:r>
              <a:rPr lang="ja-JP" altLang="en-US" sz="2400" dirty="0">
                <a:latin typeface="Corbel" charset="0"/>
                <a:ea typeface="MS PGothic" charset="0"/>
              </a:rPr>
              <a:t>“</a:t>
            </a:r>
            <a:r>
              <a:rPr lang="en-US" sz="2400" dirty="0">
                <a:latin typeface="Corbel" charset="0"/>
                <a:ea typeface="MS PGothic" charset="0"/>
              </a:rPr>
              <a:t>true</a:t>
            </a:r>
            <a:r>
              <a:rPr lang="ja-JP" altLang="en-US" sz="2400" dirty="0">
                <a:latin typeface="Corbel" charset="0"/>
                <a:ea typeface="MS PGothic" charset="0"/>
              </a:rPr>
              <a:t>”</a:t>
            </a:r>
            <a:r>
              <a:rPr lang="en-US" sz="2400" dirty="0">
                <a:latin typeface="Corbel" charset="0"/>
                <a:ea typeface="MS PGothic" charset="0"/>
              </a:rPr>
              <a:t> experiment, we also have to balance issues of ethics. We have seen some classic examples of ethical problems, but that </a:t>
            </a:r>
            <a:r>
              <a:rPr lang="en-US" sz="2400" dirty="0" smtClean="0">
                <a:latin typeface="Corbel" charset="0"/>
                <a:ea typeface="MS PGothic" charset="0"/>
              </a:rPr>
              <a:t>doesn</a:t>
            </a:r>
            <a:r>
              <a:rPr lang="en-US" altLang="ja-JP" sz="2400" dirty="0" smtClean="0">
                <a:latin typeface="Corbel" charset="0"/>
                <a:ea typeface="MS PGothic" charset="0"/>
              </a:rPr>
              <a:t>’</a:t>
            </a:r>
            <a:r>
              <a:rPr lang="en-US" sz="2400" dirty="0" smtClean="0">
                <a:latin typeface="Corbel" charset="0"/>
                <a:ea typeface="MS PGothic" charset="0"/>
              </a:rPr>
              <a:t>t </a:t>
            </a:r>
            <a:r>
              <a:rPr lang="en-US" sz="2400" dirty="0">
                <a:latin typeface="Corbel" charset="0"/>
                <a:ea typeface="MS PGothic" charset="0"/>
              </a:rPr>
              <a:t>mean the issue has gone away. Today, data scientists routinely come up against issues of privacy and data collection, security of sensitive information, and trust between those who collect and analyze information and those who provide it.</a:t>
            </a:r>
          </a:p>
          <a:p>
            <a:endParaRPr lang="en-US" sz="24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fontAlgn="auto" hangingPunct="1">
              <a:spcAft>
                <a:spcPts val="0"/>
              </a:spcAft>
              <a:defRPr/>
            </a:pPr>
            <a:r>
              <a:rPr lang="en-US" sz="3600" dirty="0" smtClean="0">
                <a:solidFill>
                  <a:schemeClr val="accent1"/>
                </a:solidFill>
                <a:ea typeface="+mj-ea"/>
                <a:cs typeface="+mj-cs"/>
              </a:rPr>
              <a:t>True Randomized Experimental Design</a:t>
            </a:r>
          </a:p>
        </p:txBody>
      </p:sp>
      <p:sp>
        <p:nvSpPr>
          <p:cNvPr id="29699" name="Rectangle 3"/>
          <p:cNvSpPr>
            <a:spLocks noGrp="1" noChangeArrowheads="1"/>
          </p:cNvSpPr>
          <p:nvPr>
            <p:ph idx="1"/>
          </p:nvPr>
        </p:nvSpPr>
        <p:spPr>
          <a:xfrm>
            <a:off x="228600" y="1600200"/>
            <a:ext cx="5334000" cy="4572000"/>
          </a:xfrm>
        </p:spPr>
        <p:txBody>
          <a:bodyPr/>
          <a:lstStyle/>
          <a:p>
            <a:pPr eaLnBrk="1" hangingPunct="1">
              <a:lnSpc>
                <a:spcPct val="90000"/>
              </a:lnSpc>
            </a:pPr>
            <a:endParaRPr lang="en-US" dirty="0">
              <a:latin typeface="Corbel" charset="0"/>
              <a:ea typeface="MS PGothic" charset="0"/>
            </a:endParaRPr>
          </a:p>
          <a:p>
            <a:pPr eaLnBrk="1" hangingPunct="1">
              <a:lnSpc>
                <a:spcPct val="90000"/>
              </a:lnSpc>
            </a:pPr>
            <a:r>
              <a:rPr lang="en-US" dirty="0">
                <a:latin typeface="Corbel" charset="0"/>
                <a:ea typeface="MS PGothic" charset="0"/>
              </a:rPr>
              <a:t>(1)  Independent Variables must be </a:t>
            </a:r>
            <a:r>
              <a:rPr lang="en-US" i="1" u="sng" dirty="0">
                <a:latin typeface="Corbel" charset="0"/>
                <a:ea typeface="MS PGothic" charset="0"/>
              </a:rPr>
              <a:t>manipulated</a:t>
            </a:r>
            <a:r>
              <a:rPr lang="en-US" dirty="0">
                <a:latin typeface="Corbel" charset="0"/>
                <a:ea typeface="MS PGothic" charset="0"/>
              </a:rPr>
              <a:t> (usually by experimenter, sometimes by context)</a:t>
            </a:r>
          </a:p>
          <a:p>
            <a:pPr eaLnBrk="1" hangingPunct="1">
              <a:lnSpc>
                <a:spcPct val="90000"/>
              </a:lnSpc>
              <a:buFont typeface="Wingdings 2" charset="0"/>
              <a:buNone/>
            </a:pPr>
            <a:endParaRPr lang="en-US" dirty="0">
              <a:latin typeface="Corbel" charset="0"/>
              <a:ea typeface="MS PGothic" charset="0"/>
            </a:endParaRPr>
          </a:p>
          <a:p>
            <a:pPr eaLnBrk="1" hangingPunct="1">
              <a:lnSpc>
                <a:spcPct val="90000"/>
              </a:lnSpc>
              <a:buFont typeface="Wingdings 2" charset="0"/>
              <a:buNone/>
            </a:pPr>
            <a:endParaRPr lang="en-US" dirty="0">
              <a:latin typeface="Corbel" charset="0"/>
              <a:ea typeface="MS PGothic" charset="0"/>
            </a:endParaRPr>
          </a:p>
          <a:p>
            <a:pPr eaLnBrk="1" hangingPunct="1">
              <a:lnSpc>
                <a:spcPct val="90000"/>
              </a:lnSpc>
            </a:pPr>
            <a:r>
              <a:rPr lang="en-US" dirty="0">
                <a:latin typeface="Corbel" charset="0"/>
                <a:ea typeface="MS PGothic" charset="0"/>
              </a:rPr>
              <a:t>(2)  Participants must be </a:t>
            </a:r>
            <a:r>
              <a:rPr lang="en-US" i="1" u="sng" dirty="0">
                <a:latin typeface="Corbel" charset="0"/>
                <a:ea typeface="MS PGothic" charset="0"/>
              </a:rPr>
              <a:t>assigned randomly</a:t>
            </a:r>
            <a:r>
              <a:rPr lang="en-US" dirty="0">
                <a:latin typeface="Corbel" charset="0"/>
                <a:ea typeface="MS PGothic" charset="0"/>
              </a:rPr>
              <a:t> to various conditions or groups</a:t>
            </a:r>
          </a:p>
          <a:p>
            <a:pPr eaLnBrk="1" hangingPunct="1">
              <a:lnSpc>
                <a:spcPct val="90000"/>
              </a:lnSpc>
              <a:buFont typeface="Wingdings" charset="0"/>
              <a:buNone/>
            </a:pPr>
            <a:endParaRPr lang="en-US" dirty="0">
              <a:latin typeface="Corbel" charset="0"/>
              <a:ea typeface="MS PGothic" charset="0"/>
            </a:endParaRPr>
          </a:p>
        </p:txBody>
      </p:sp>
      <p:pic>
        <p:nvPicPr>
          <p:cNvPr id="50181" name="Picture 5" descr="http://psychology.ucdavis.edu/SommerB/sommerdemo/experiment/images/assign_ran1.gif"/>
          <p:cNvPicPr>
            <a:picLocks noChangeAspect="1" noChangeArrowheads="1"/>
          </p:cNvPicPr>
          <p:nvPr/>
        </p:nvPicPr>
        <p:blipFill>
          <a:blip r:embed="rId3" cstate="print"/>
          <a:srcRect/>
          <a:stretch>
            <a:fillRect/>
          </a:stretch>
        </p:blipFill>
        <p:spPr bwMode="auto">
          <a:xfrm>
            <a:off x="6096000" y="3505200"/>
            <a:ext cx="2749469" cy="2761269"/>
          </a:xfrm>
          <a:prstGeom prst="rect">
            <a:avLst/>
          </a:prstGeom>
          <a:ln w="88900" cap="sq" cmpd="thickThin">
            <a:solidFill>
              <a:srgbClr val="000000"/>
            </a:solidFill>
            <a:prstDash val="solid"/>
            <a:miter lim="800000"/>
          </a:ln>
          <a:effectLst>
            <a:innerShdw blurRad="76200">
              <a:srgbClr val="000000"/>
            </a:innerShdw>
          </a:effectLst>
        </p:spPr>
      </p:pic>
      <p:sp>
        <p:nvSpPr>
          <p:cNvPr id="29701" name="TextBox 5"/>
          <p:cNvSpPr txBox="1">
            <a:spLocks noChangeArrowheads="1"/>
          </p:cNvSpPr>
          <p:nvPr/>
        </p:nvSpPr>
        <p:spPr bwMode="auto">
          <a:xfrm>
            <a:off x="5943600" y="6324600"/>
            <a:ext cx="297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100"/>
              <a:t>Courtesy http://psychology.ucdavis.edu/SommerB/</a:t>
            </a:r>
          </a:p>
        </p:txBody>
      </p:sp>
      <p:pic>
        <p:nvPicPr>
          <p:cNvPr id="50183" name="Picture 7" descr="http://www.socialresearchmethods.net/kb/Assets/images/expsimp1.gif"/>
          <p:cNvPicPr>
            <a:picLocks noChangeAspect="1" noChangeArrowheads="1"/>
          </p:cNvPicPr>
          <p:nvPr/>
        </p:nvPicPr>
        <p:blipFill>
          <a:blip r:embed="rId4" cstate="print"/>
          <a:srcRect/>
          <a:stretch>
            <a:fillRect/>
          </a:stretch>
        </p:blipFill>
        <p:spPr bwMode="auto">
          <a:xfrm>
            <a:off x="6096000" y="1676400"/>
            <a:ext cx="2659455" cy="134302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a typeface="+mj-ea"/>
                <a:cs typeface="+mj-cs"/>
              </a:rPr>
              <a:t>Example: Asch Conformity Experiments: “True Experiment” Design</a:t>
            </a:r>
            <a:endParaRPr lang="en-US" sz="3200" dirty="0">
              <a:ea typeface="+mj-ea"/>
              <a:cs typeface="+mj-cs"/>
            </a:endParaRPr>
          </a:p>
        </p:txBody>
      </p:sp>
      <p:sp>
        <p:nvSpPr>
          <p:cNvPr id="29699" name="Content Placeholder 2"/>
          <p:cNvSpPr>
            <a:spLocks noGrp="1"/>
          </p:cNvSpPr>
          <p:nvPr>
            <p:ph idx="1"/>
          </p:nvPr>
        </p:nvSpPr>
        <p:spPr>
          <a:xfrm>
            <a:off x="152400" y="1422400"/>
            <a:ext cx="6172200" cy="4244975"/>
          </a:xfrm>
        </p:spPr>
        <p:txBody>
          <a:bodyPr/>
          <a:lstStyle/>
          <a:p>
            <a:pPr>
              <a:buFont typeface="Wingdings 2" panose="05020102010507070707" pitchFamily="18" charset="2"/>
              <a:buChar char=""/>
              <a:defRPr/>
            </a:pPr>
            <a:r>
              <a:rPr lang="en-US" sz="1800" b="1" dirty="0" smtClean="0">
                <a:cs typeface="+mn-cs"/>
              </a:rPr>
              <a:t>Study: Would individuals conform to peer pressure even if they knew their peers were wrong? Participants sat in room with confederates and had to say which line (A, B, C) matched the line in the other box.</a:t>
            </a:r>
          </a:p>
          <a:p>
            <a:pPr marL="119062" indent="0">
              <a:buFont typeface="Wingdings 2" panose="05020102010507070707" pitchFamily="18" charset="2"/>
              <a:buNone/>
              <a:defRPr/>
            </a:pPr>
            <a:endParaRPr lang="en-US" sz="1800" b="1" dirty="0" smtClean="0">
              <a:cs typeface="+mn-cs"/>
            </a:endParaRPr>
          </a:p>
          <a:p>
            <a:pPr>
              <a:buFont typeface="Wingdings 2" panose="05020102010507070707" pitchFamily="18" charset="2"/>
              <a:buChar char=""/>
              <a:defRPr/>
            </a:pPr>
            <a:r>
              <a:rPr lang="en-US" sz="1800" b="1" dirty="0" smtClean="0">
                <a:cs typeface="+mn-cs"/>
              </a:rPr>
              <a:t>Independent variable manipulated by experimenter:</a:t>
            </a:r>
            <a:endParaRPr lang="en-US" sz="1800" dirty="0" smtClean="0">
              <a:cs typeface="+mn-cs"/>
            </a:endParaRPr>
          </a:p>
          <a:p>
            <a:pPr lvl="1">
              <a:buFont typeface="Wingdings" panose="05000000000000000000" pitchFamily="2" charset="2"/>
              <a:buChar char=""/>
              <a:defRPr/>
            </a:pPr>
            <a:r>
              <a:rPr lang="en-US" sz="1800" dirty="0" smtClean="0">
                <a:cs typeface="+mn-cs"/>
              </a:rPr>
              <a:t> Whether there was any peer pressure to give incorrect answer or not.</a:t>
            </a:r>
          </a:p>
          <a:p>
            <a:pPr>
              <a:buFont typeface="Wingdings 2" panose="05020102010507070707" pitchFamily="18" charset="2"/>
              <a:buChar char=""/>
              <a:defRPr/>
            </a:pPr>
            <a:endParaRPr lang="en-US" sz="1800" dirty="0" smtClean="0">
              <a:cs typeface="+mn-cs"/>
            </a:endParaRPr>
          </a:p>
          <a:p>
            <a:pPr>
              <a:buFont typeface="Wingdings 2" panose="05020102010507070707" pitchFamily="18" charset="2"/>
              <a:buNone/>
              <a:defRPr/>
            </a:pPr>
            <a:endParaRPr lang="en-US" sz="1800" dirty="0" smtClean="0">
              <a:cs typeface="+mn-cs"/>
            </a:endParaRPr>
          </a:p>
          <a:p>
            <a:pPr>
              <a:buFont typeface="Wingdings 2" panose="05020102010507070707" pitchFamily="18" charset="2"/>
              <a:buChar char=""/>
              <a:defRPr/>
            </a:pPr>
            <a:r>
              <a:rPr lang="en-US" sz="1800" b="1" dirty="0" smtClean="0">
                <a:cs typeface="+mn-cs"/>
              </a:rPr>
              <a:t>Random Assignment to Control group or Treatment Group:</a:t>
            </a:r>
          </a:p>
          <a:p>
            <a:pPr>
              <a:buFont typeface="Wingdings 2" panose="05020102010507070707" pitchFamily="18" charset="2"/>
              <a:buChar char=""/>
              <a:defRPr/>
            </a:pPr>
            <a:endParaRPr lang="en-US" sz="1800" dirty="0" smtClean="0">
              <a:cs typeface="+mn-cs"/>
            </a:endParaRPr>
          </a:p>
          <a:p>
            <a:pPr lvl="1">
              <a:buFont typeface="Wingdings" panose="05000000000000000000" pitchFamily="2" charset="2"/>
              <a:buChar char=""/>
              <a:defRPr/>
            </a:pPr>
            <a:r>
              <a:rPr lang="en-US" sz="1800" dirty="0" smtClean="0">
                <a:cs typeface="+mn-cs"/>
              </a:rPr>
              <a:t>In treatment group, confederates answered incorrectly and the subject answered last</a:t>
            </a:r>
          </a:p>
          <a:p>
            <a:pPr>
              <a:buFont typeface="Wingdings 2" panose="05020102010507070707" pitchFamily="18" charset="2"/>
              <a:buChar char=""/>
              <a:defRPr/>
            </a:pPr>
            <a:endParaRPr lang="en-US" sz="1800" dirty="0" smtClean="0">
              <a:cs typeface="+mn-cs"/>
            </a:endParaRPr>
          </a:p>
          <a:p>
            <a:pPr lvl="1">
              <a:buFont typeface="Wingdings" panose="05000000000000000000" pitchFamily="2" charset="2"/>
              <a:buChar char=""/>
              <a:defRPr/>
            </a:pPr>
            <a:r>
              <a:rPr lang="en-US" sz="1800" dirty="0" smtClean="0">
                <a:cs typeface="+mn-cs"/>
              </a:rPr>
              <a:t>In control condition, no pressure to give incorrect answer (no confederates were present)</a:t>
            </a:r>
          </a:p>
        </p:txBody>
      </p:sp>
      <p:pic>
        <p:nvPicPr>
          <p:cNvPr id="80898" name="Picture 2"/>
          <p:cNvPicPr>
            <a:picLocks noChangeAspect="1" noChangeArrowheads="1"/>
          </p:cNvPicPr>
          <p:nvPr/>
        </p:nvPicPr>
        <p:blipFill>
          <a:blip r:embed="rId3" cstate="print"/>
          <a:srcRect/>
          <a:stretch>
            <a:fillRect/>
          </a:stretch>
        </p:blipFill>
        <p:spPr bwMode="auto">
          <a:xfrm>
            <a:off x="6233315" y="2353494"/>
            <a:ext cx="2910685" cy="2382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Meanings of the term “Controls” in Research</a:t>
            </a:r>
            <a:endParaRPr lang="en-US" dirty="0">
              <a:ea typeface="+mj-ea"/>
              <a:cs typeface="+mj-cs"/>
            </a:endParaRPr>
          </a:p>
        </p:txBody>
      </p:sp>
      <p:sp>
        <p:nvSpPr>
          <p:cNvPr id="33795" name="Content Placeholder 2"/>
          <p:cNvSpPr>
            <a:spLocks noGrp="1"/>
          </p:cNvSpPr>
          <p:nvPr>
            <p:ph idx="1"/>
          </p:nvPr>
        </p:nvSpPr>
        <p:spPr>
          <a:xfrm>
            <a:off x="0" y="1600200"/>
            <a:ext cx="4572000" cy="3810000"/>
          </a:xfrm>
        </p:spPr>
        <p:txBody>
          <a:bodyPr/>
          <a:lstStyle/>
          <a:p>
            <a:r>
              <a:rPr lang="en-US" dirty="0">
                <a:latin typeface="Corbel" charset="0"/>
                <a:ea typeface="MS PGothic" charset="0"/>
              </a:rPr>
              <a:t>At least three different meanings:</a:t>
            </a:r>
          </a:p>
          <a:p>
            <a:pPr lvl="2"/>
            <a:r>
              <a:rPr lang="en-US" dirty="0">
                <a:latin typeface="Corbel" charset="0"/>
                <a:ea typeface="MS PGothic" charset="0"/>
              </a:rPr>
              <a:t>Control in an Experiment</a:t>
            </a:r>
          </a:p>
          <a:p>
            <a:pPr lvl="2"/>
            <a:endParaRPr lang="en-US" dirty="0">
              <a:latin typeface="Corbel" charset="0"/>
              <a:ea typeface="MS PGothic" charset="0"/>
            </a:endParaRPr>
          </a:p>
          <a:p>
            <a:pPr lvl="2"/>
            <a:r>
              <a:rPr lang="en-US" dirty="0">
                <a:latin typeface="Corbel" charset="0"/>
                <a:ea typeface="MS PGothic" charset="0"/>
              </a:rPr>
              <a:t>Controlled Studies</a:t>
            </a:r>
          </a:p>
          <a:p>
            <a:pPr lvl="2">
              <a:buFont typeface="Arial" charset="0"/>
              <a:buNone/>
            </a:pPr>
            <a:endParaRPr lang="en-US" dirty="0">
              <a:latin typeface="Corbel" charset="0"/>
              <a:ea typeface="MS PGothic" charset="0"/>
            </a:endParaRPr>
          </a:p>
          <a:p>
            <a:pPr lvl="2"/>
            <a:r>
              <a:rPr lang="en-US" dirty="0">
                <a:latin typeface="Corbel" charset="0"/>
                <a:ea typeface="MS PGothic" charset="0"/>
              </a:rPr>
              <a:t>Controls used in a study or analysis (e.g., controlling for gender while examining relationship between education and income)</a:t>
            </a:r>
          </a:p>
        </p:txBody>
      </p:sp>
      <p:pic>
        <p:nvPicPr>
          <p:cNvPr id="33796" name="Picture 2" descr="http://www.chemistryland.com/CHM107/Introduction/Audience/place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16017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www.reasonablyclever.com/lego/contest/mad/c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3810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381000"/>
            <a:ext cx="8534400" cy="606425"/>
          </a:xfrm>
        </p:spPr>
        <p:txBody>
          <a:bodyPr>
            <a:normAutofit fontScale="90000"/>
          </a:bodyPr>
          <a:lstStyle/>
          <a:p>
            <a:pPr eaLnBrk="1" fontAlgn="auto" hangingPunct="1">
              <a:spcAft>
                <a:spcPts val="0"/>
              </a:spcAft>
              <a:defRPr/>
            </a:pPr>
            <a:r>
              <a:rPr lang="en-US" sz="3200" dirty="0" smtClean="0">
                <a:solidFill>
                  <a:srgbClr val="7B9899"/>
                </a:solidFill>
                <a:ea typeface="+mj-ea"/>
                <a:cs typeface="+mj-cs"/>
              </a:rPr>
              <a:t>Active versus Attribute Independent Variables in Experiments</a:t>
            </a:r>
          </a:p>
        </p:txBody>
      </p:sp>
      <p:sp>
        <p:nvSpPr>
          <p:cNvPr id="34819" name="Rectangle 3"/>
          <p:cNvSpPr>
            <a:spLocks noGrp="1" noChangeArrowheads="1"/>
          </p:cNvSpPr>
          <p:nvPr>
            <p:ph idx="1"/>
          </p:nvPr>
        </p:nvSpPr>
        <p:spPr>
          <a:xfrm>
            <a:off x="300038" y="1219200"/>
            <a:ext cx="6022975" cy="4572000"/>
          </a:xfrm>
        </p:spPr>
        <p:txBody>
          <a:bodyPr/>
          <a:lstStyle/>
          <a:p>
            <a:pPr marL="273050" indent="-273050" eaLnBrk="1" hangingPunct="1">
              <a:buFont typeface="Wingdings 2" charset="0"/>
              <a:buChar char=""/>
            </a:pPr>
            <a:endParaRPr lang="en-US" sz="2800" dirty="0">
              <a:latin typeface="Corbel" charset="0"/>
              <a:ea typeface="MS PGothic" charset="0"/>
            </a:endParaRPr>
          </a:p>
          <a:p>
            <a:pPr marL="273050" indent="-273050" eaLnBrk="1" hangingPunct="1">
              <a:buFont typeface="Wingdings 2" charset="0"/>
              <a:buChar char=""/>
            </a:pPr>
            <a:r>
              <a:rPr lang="en-US" sz="2800" b="1" i="1" dirty="0">
                <a:latin typeface="Corbel" charset="0"/>
                <a:ea typeface="MS PGothic" charset="0"/>
              </a:rPr>
              <a:t>Active</a:t>
            </a:r>
            <a:r>
              <a:rPr lang="en-US" sz="2800" dirty="0">
                <a:latin typeface="Corbel" charset="0"/>
                <a:ea typeface="MS PGothic" charset="0"/>
              </a:rPr>
              <a:t> independent variable(s):</a:t>
            </a:r>
          </a:p>
          <a:p>
            <a:pPr marL="547688" lvl="1" eaLnBrk="1" hangingPunct="1">
              <a:buFont typeface="Wingdings" charset="0"/>
              <a:buChar char=""/>
            </a:pPr>
            <a:r>
              <a:rPr lang="en-US" sz="2400" dirty="0">
                <a:latin typeface="Corbel" charset="0"/>
                <a:ea typeface="MS PGothic" charset="0"/>
              </a:rPr>
              <a:t>The I.V. is </a:t>
            </a:r>
            <a:r>
              <a:rPr lang="ja-JP" altLang="en-US" sz="2400" dirty="0">
                <a:latin typeface="Corbel" charset="0"/>
                <a:ea typeface="MS PGothic" charset="0"/>
              </a:rPr>
              <a:t>“</a:t>
            </a:r>
            <a:r>
              <a:rPr lang="en-US" sz="2400" dirty="0">
                <a:latin typeface="Corbel" charset="0"/>
                <a:ea typeface="MS PGothic" charset="0"/>
              </a:rPr>
              <a:t>given</a:t>
            </a:r>
            <a:r>
              <a:rPr lang="ja-JP" altLang="en-US" sz="2400" dirty="0">
                <a:latin typeface="Corbel" charset="0"/>
                <a:ea typeface="MS PGothic" charset="0"/>
              </a:rPr>
              <a:t>”</a:t>
            </a:r>
            <a:r>
              <a:rPr lang="en-US" sz="2400" dirty="0">
                <a:latin typeface="Corbel" charset="0"/>
                <a:ea typeface="MS PGothic" charset="0"/>
              </a:rPr>
              <a:t> to the participants, usually for some specified time period.  It is often manipulated and controlled by the investigator. (e.g., presence or lack of peer pressure in the Asch conformity experiment)</a:t>
            </a:r>
          </a:p>
          <a:p>
            <a:pPr marL="273050" indent="-273050" eaLnBrk="1" hangingPunct="1">
              <a:buFont typeface="Wingdings 2" charset="0"/>
              <a:buChar char=""/>
            </a:pPr>
            <a:endParaRPr lang="en-US" sz="2800" dirty="0">
              <a:latin typeface="Corbel" charset="0"/>
              <a:ea typeface="MS PGothic" charset="0"/>
            </a:endParaRPr>
          </a:p>
          <a:p>
            <a:pPr marL="273050" indent="-273050" eaLnBrk="1" hangingPunct="1">
              <a:buFont typeface="Wingdings 2" charset="0"/>
              <a:buChar char=""/>
            </a:pPr>
            <a:r>
              <a:rPr lang="en-US" sz="2800" b="1" i="1" dirty="0">
                <a:latin typeface="Corbel" charset="0"/>
                <a:ea typeface="MS PGothic" charset="0"/>
              </a:rPr>
              <a:t>Attribute </a:t>
            </a:r>
            <a:r>
              <a:rPr lang="en-US" sz="2800" dirty="0">
                <a:latin typeface="Corbel" charset="0"/>
                <a:ea typeface="MS PGothic" charset="0"/>
              </a:rPr>
              <a:t>independent variable(s):</a:t>
            </a:r>
          </a:p>
          <a:p>
            <a:pPr marL="547688" lvl="1" eaLnBrk="1" hangingPunct="1">
              <a:buFont typeface="Wingdings" charset="0"/>
              <a:buChar char=""/>
            </a:pPr>
            <a:r>
              <a:rPr lang="en-US" sz="2400" dirty="0">
                <a:latin typeface="Corbel" charset="0"/>
                <a:ea typeface="MS PGothic" charset="0"/>
              </a:rPr>
              <a:t>A predictive, defining characteristic of individuals.  Cannot be manipulated. (e.g., Gender of participants)</a:t>
            </a:r>
          </a:p>
          <a:p>
            <a:pPr marL="547688" lvl="1" eaLnBrk="1" hangingPunct="1">
              <a:buFont typeface="Wingdings" charset="0"/>
              <a:buChar char=""/>
            </a:pPr>
            <a:endParaRPr lang="en-US" sz="2400" dirty="0">
              <a:latin typeface="Corbel" charset="0"/>
              <a:ea typeface="MS PGothic" charset="0"/>
            </a:endParaRPr>
          </a:p>
          <a:p>
            <a:pPr marL="547688" lvl="1" eaLnBrk="1" hangingPunct="1">
              <a:buFont typeface="Wingdings" charset="0"/>
              <a:buChar char=""/>
            </a:pPr>
            <a:endParaRPr lang="en-US" sz="2400" dirty="0">
              <a:latin typeface="Corbel" charset="0"/>
              <a:ea typeface="MS PGothic" charset="0"/>
            </a:endParaRPr>
          </a:p>
        </p:txBody>
      </p:sp>
      <p:pic>
        <p:nvPicPr>
          <p:cNvPr id="66565" name="Picture 5" descr="http://upload.wikimedia.org/wikipedia/commons/thumb/1/1a/Gender_jakob_chaosinfait_.svg/350px-Gender_jakob_chaosinfait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1373188" cy="13335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Lab Coat Howie Feltersn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905000"/>
            <a:ext cx="1397000" cy="20955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3200" dirty="0" smtClean="0">
                <a:solidFill>
                  <a:srgbClr val="7B9899"/>
                </a:solidFill>
                <a:ea typeface="+mj-ea"/>
                <a:cs typeface="+mj-cs"/>
              </a:rPr>
              <a:t>Two Different Types of Randomization: Randomization in </a:t>
            </a:r>
            <a:r>
              <a:rPr lang="en-US" sz="3200" dirty="0" smtClean="0">
                <a:solidFill>
                  <a:srgbClr val="FFC000"/>
                </a:solidFill>
                <a:ea typeface="+mj-ea"/>
                <a:cs typeface="+mj-cs"/>
              </a:rPr>
              <a:t>Sample</a:t>
            </a:r>
            <a:r>
              <a:rPr lang="en-US" sz="3200" dirty="0" smtClean="0">
                <a:solidFill>
                  <a:srgbClr val="7B9899"/>
                </a:solidFill>
                <a:ea typeface="+mj-ea"/>
                <a:cs typeface="+mj-cs"/>
              </a:rPr>
              <a:t> and </a:t>
            </a:r>
            <a:r>
              <a:rPr lang="en-US" sz="3200" dirty="0" smtClean="0">
                <a:solidFill>
                  <a:srgbClr val="FFC000"/>
                </a:solidFill>
                <a:ea typeface="+mj-ea"/>
                <a:cs typeface="+mj-cs"/>
              </a:rPr>
              <a:t>Assignment</a:t>
            </a:r>
          </a:p>
        </p:txBody>
      </p:sp>
      <p:sp>
        <p:nvSpPr>
          <p:cNvPr id="19460" name="Rectangle 3"/>
          <p:cNvSpPr>
            <a:spLocks noGrp="1" noChangeArrowheads="1"/>
          </p:cNvSpPr>
          <p:nvPr>
            <p:ph idx="1"/>
          </p:nvPr>
        </p:nvSpPr>
        <p:spPr>
          <a:xfrm>
            <a:off x="457200" y="1600200"/>
            <a:ext cx="4953000" cy="4533900"/>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sz="2800" u="sng" dirty="0" smtClean="0">
                <a:ea typeface="+mn-ea"/>
                <a:cs typeface="+mn-cs"/>
              </a:rPr>
              <a:t>Random Sample</a:t>
            </a:r>
            <a:r>
              <a:rPr lang="en-US" sz="2800" dirty="0" smtClean="0">
                <a:ea typeface="+mn-ea"/>
                <a:cs typeface="+mn-cs"/>
              </a:rPr>
              <a:t> </a:t>
            </a:r>
          </a:p>
          <a:p>
            <a:pPr marL="731520" lvl="1" indent="-274320" eaLnBrk="1" fontAlgn="auto" hangingPunct="1">
              <a:spcAft>
                <a:spcPts val="0"/>
              </a:spcAft>
              <a:buFont typeface="Wingdings"/>
              <a:buChar char=""/>
              <a:defRPr/>
            </a:pPr>
            <a:r>
              <a:rPr lang="en-US" sz="2400" dirty="0" smtClean="0">
                <a:ea typeface="+mn-ea"/>
                <a:cs typeface="+mn-cs"/>
              </a:rPr>
              <a:t>System for choosing participants from a population</a:t>
            </a:r>
          </a:p>
          <a:p>
            <a:pPr marL="731520" lvl="1" indent="-274320" eaLnBrk="1" fontAlgn="auto" hangingPunct="1">
              <a:spcAft>
                <a:spcPts val="0"/>
              </a:spcAft>
              <a:buFont typeface="Wingdings"/>
              <a:buChar char=""/>
              <a:defRPr/>
            </a:pPr>
            <a:r>
              <a:rPr lang="en-US" sz="2400" dirty="0" smtClean="0">
                <a:ea typeface="+mn-ea"/>
                <a:cs typeface="+mn-cs"/>
              </a:rPr>
              <a:t>Generally, larger sampling population leads to better generalizability.</a:t>
            </a:r>
          </a:p>
          <a:p>
            <a:pPr marL="438912" indent="-320040" eaLnBrk="1" fontAlgn="auto" hangingPunct="1">
              <a:spcBef>
                <a:spcPts val="0"/>
              </a:spcBef>
              <a:spcAft>
                <a:spcPts val="0"/>
              </a:spcAft>
              <a:buFont typeface="Wingdings 2"/>
              <a:buChar char=""/>
              <a:defRPr/>
            </a:pPr>
            <a:endParaRPr lang="en-US" sz="2800" dirty="0" smtClean="0">
              <a:ea typeface="+mn-ea"/>
              <a:cs typeface="+mn-cs"/>
            </a:endParaRPr>
          </a:p>
          <a:p>
            <a:pPr marL="438912" indent="-320040" eaLnBrk="1" fontAlgn="auto" hangingPunct="1">
              <a:spcBef>
                <a:spcPts val="0"/>
              </a:spcBef>
              <a:spcAft>
                <a:spcPts val="0"/>
              </a:spcAft>
              <a:buFont typeface="Wingdings 2"/>
              <a:buChar char=""/>
              <a:defRPr/>
            </a:pPr>
            <a:r>
              <a:rPr lang="en-US" sz="2800" u="sng" dirty="0" smtClean="0">
                <a:ea typeface="+mn-ea"/>
                <a:cs typeface="+mn-cs"/>
              </a:rPr>
              <a:t>Random Assignment</a:t>
            </a:r>
          </a:p>
          <a:p>
            <a:pPr marL="731520" lvl="1" indent="-274320" eaLnBrk="1" fontAlgn="auto" hangingPunct="1">
              <a:spcAft>
                <a:spcPts val="0"/>
              </a:spcAft>
              <a:buFont typeface="Wingdings"/>
              <a:buChar char=""/>
              <a:defRPr/>
            </a:pPr>
            <a:r>
              <a:rPr lang="en-US" sz="2400" dirty="0" smtClean="0">
                <a:ea typeface="+mn-ea"/>
                <a:cs typeface="+mn-cs"/>
              </a:rPr>
              <a:t>Method for assigning participants randomly to experiment conditions</a:t>
            </a:r>
          </a:p>
        </p:txBody>
      </p:sp>
      <p:pic>
        <p:nvPicPr>
          <p:cNvPr id="5" name="Picture 5" descr="http://psychology.ucdavis.edu/SommerB/sommerdemo/experiment/images/assign_ran1.gif"/>
          <p:cNvPicPr>
            <a:picLocks noChangeAspect="1" noChangeArrowheads="1"/>
          </p:cNvPicPr>
          <p:nvPr/>
        </p:nvPicPr>
        <p:blipFill>
          <a:blip r:embed="rId3" cstate="print"/>
          <a:srcRect/>
          <a:stretch>
            <a:fillRect/>
          </a:stretch>
        </p:blipFill>
        <p:spPr bwMode="auto">
          <a:xfrm>
            <a:off x="6172200" y="4038600"/>
            <a:ext cx="2292269" cy="2302107"/>
          </a:xfrm>
          <a:prstGeom prst="rect">
            <a:avLst/>
          </a:prstGeom>
          <a:ln w="88900" cap="sq" cmpd="thickThin">
            <a:solidFill>
              <a:srgbClr val="000000"/>
            </a:solidFill>
            <a:prstDash val="solid"/>
            <a:miter lim="800000"/>
          </a:ln>
          <a:effectLst>
            <a:innerShdw blurRad="76200">
              <a:srgbClr val="000000"/>
            </a:innerShdw>
          </a:effectLst>
        </p:spPr>
      </p:pic>
      <p:pic>
        <p:nvPicPr>
          <p:cNvPr id="19462" name="Picture 6" descr="http://examples.oreilly.com/gff/CDROM/GFF/SAMPLE/IMAGES/GIF/MARBLES.GIF"/>
          <p:cNvPicPr>
            <a:picLocks noChangeAspect="1" noChangeArrowheads="1"/>
          </p:cNvPicPr>
          <p:nvPr/>
        </p:nvPicPr>
        <p:blipFill>
          <a:blip r:embed="rId4" cstate="print"/>
          <a:srcRect/>
          <a:stretch>
            <a:fillRect/>
          </a:stretch>
        </p:blipFill>
        <p:spPr bwMode="auto">
          <a:xfrm>
            <a:off x="6096000" y="1828800"/>
            <a:ext cx="2376642"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Philip Zimbardo, with slide of Angel &amp; Devil experiment"/>
          <p:cNvPicPr>
            <a:picLocks noChangeAspect="1" noChangeArrowheads="1"/>
          </p:cNvPicPr>
          <p:nvPr/>
        </p:nvPicPr>
        <p:blipFill>
          <a:blip r:embed="rId3" cstate="print"/>
          <a:srcRect/>
          <a:stretch>
            <a:fillRect/>
          </a:stretch>
        </p:blipFill>
        <p:spPr bwMode="auto">
          <a:xfrm>
            <a:off x="3810000" y="152400"/>
            <a:ext cx="4762500" cy="25622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316" name="Rectangle 2"/>
          <p:cNvSpPr>
            <a:spLocks noGrp="1" noChangeArrowheads="1"/>
          </p:cNvSpPr>
          <p:nvPr>
            <p:ph type="ctrTitle"/>
          </p:nvPr>
        </p:nvSpPr>
        <p:spPr>
          <a:xfrm>
            <a:off x="76200" y="1676400"/>
            <a:ext cx="3733800" cy="1673352"/>
          </a:xfrm>
        </p:spPr>
        <p:txBody>
          <a:bodyPr>
            <a:normAutofit fontScale="90000"/>
          </a:bodyPr>
          <a:lstStyle/>
          <a:p>
            <a:pPr eaLnBrk="1" fontAlgn="auto" hangingPunct="1">
              <a:spcAft>
                <a:spcPts val="0"/>
              </a:spcAft>
              <a:defRPr/>
            </a:pPr>
            <a:r>
              <a:rPr lang="en-US" sz="4800" dirty="0">
                <a:ea typeface="ＭＳ Ｐゴシック" charset="-128"/>
                <a:cs typeface="+mj-cs"/>
              </a:rPr>
              <a:t/>
            </a:r>
            <a:br>
              <a:rPr lang="en-US" sz="4800" dirty="0">
                <a:ea typeface="ＭＳ Ｐゴシック" charset="-128"/>
                <a:cs typeface="+mj-cs"/>
              </a:rPr>
            </a:br>
            <a:r>
              <a:rPr lang="en-US" sz="4800" dirty="0" smtClean="0">
                <a:ea typeface="ＭＳ Ｐゴシック" charset="-128"/>
                <a:cs typeface="+mj-cs"/>
              </a:rPr>
              <a:t>Introduction to Experiments</a:t>
            </a:r>
            <a:br>
              <a:rPr lang="en-US" sz="4800" dirty="0" smtClean="0">
                <a:ea typeface="ＭＳ Ｐゴシック" charset="-128"/>
                <a:cs typeface="+mj-cs"/>
              </a:rPr>
            </a:br>
            <a:endParaRPr lang="en-US" dirty="0" smtClean="0">
              <a:solidFill>
                <a:schemeClr val="accent1">
                  <a:satMod val="150000"/>
                </a:schemeClr>
              </a:solidFill>
              <a:ea typeface="+mj-ea"/>
              <a:cs typeface="+mj-cs"/>
            </a:endParaRPr>
          </a:p>
        </p:txBody>
      </p:sp>
      <p:pic>
        <p:nvPicPr>
          <p:cNvPr id="9220" name="Picture 7" descr="http://www.history.ucsb.edu/faculty/marcuse/classes/33d/33dWImages/milgramexperiment250px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3381375"/>
            <a:ext cx="2286000" cy="2901950"/>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ttp://content.answers.com/main/content/wp/en-commons/thumb/5/5a/180px-Asch_experiment.png"/>
          <p:cNvPicPr>
            <a:picLocks noChangeAspect="1" noChangeArrowheads="1"/>
          </p:cNvPicPr>
          <p:nvPr/>
        </p:nvPicPr>
        <p:blipFill>
          <a:blip r:embed="rId5" cstate="print"/>
          <a:srcRect/>
          <a:stretch>
            <a:fillRect/>
          </a:stretch>
        </p:blipFill>
        <p:spPr bwMode="auto">
          <a:xfrm>
            <a:off x="6324600" y="3048000"/>
            <a:ext cx="2641257"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Pitfalls in Assignment to Conditions</a:t>
            </a:r>
            <a:endParaRPr lang="en-US" dirty="0">
              <a:ea typeface="+mj-ea"/>
              <a:cs typeface="+mj-cs"/>
            </a:endParaRPr>
          </a:p>
        </p:txBody>
      </p:sp>
      <p:sp>
        <p:nvSpPr>
          <p:cNvPr id="10243" name="Content Placeholder 2"/>
          <p:cNvSpPr>
            <a:spLocks noGrp="1"/>
          </p:cNvSpPr>
          <p:nvPr>
            <p:ph idx="1"/>
          </p:nvPr>
        </p:nvSpPr>
        <p:spPr>
          <a:xfrm>
            <a:off x="-12700" y="1408113"/>
            <a:ext cx="5727700" cy="4625975"/>
          </a:xfrm>
        </p:spPr>
        <p:txBody>
          <a:bodyPr/>
          <a:lstStyle/>
          <a:p>
            <a:pPr lvl="2"/>
            <a:r>
              <a:rPr lang="en-US" sz="2800" dirty="0" smtClean="0">
                <a:latin typeface="Corbel" charset="0"/>
                <a:ea typeface="MS PGothic" charset="0"/>
              </a:rPr>
              <a:t>Salk </a:t>
            </a:r>
            <a:r>
              <a:rPr lang="en-US" sz="2800" dirty="0">
                <a:latin typeface="Corbel" charset="0"/>
                <a:ea typeface="MS PGothic" charset="0"/>
              </a:rPr>
              <a:t>Vaccine Trail</a:t>
            </a:r>
          </a:p>
          <a:p>
            <a:pPr lvl="3"/>
            <a:r>
              <a:rPr lang="en-US" sz="2400" dirty="0">
                <a:latin typeface="Arial" charset="0"/>
                <a:ea typeface="MS PGothic" charset="0"/>
              </a:rPr>
              <a:t>Huge vaccine study for polio. Wealthy families more likely to consent to study, but incidence of polio was correlated with quality of living environment. Again, allowing self-selection into study rather than true random assignment can affect the interpretation of results.</a:t>
            </a:r>
          </a:p>
          <a:p>
            <a:pPr lvl="3"/>
            <a:endParaRPr lang="en-US" sz="2400" dirty="0">
              <a:latin typeface="Corbel" charset="0"/>
              <a:ea typeface="MS PGothic" charset="0"/>
            </a:endParaRPr>
          </a:p>
          <a:p>
            <a:pPr marL="117475" indent="0"/>
            <a:endParaRPr lang="en-US" sz="2400" dirty="0">
              <a:latin typeface="Corbel" charset="0"/>
              <a:ea typeface="MS PGothic" charset="0"/>
            </a:endParaRPr>
          </a:p>
          <a:p>
            <a:pPr lvl="2">
              <a:buFont typeface="Arial" charset="0"/>
              <a:buNone/>
            </a:pPr>
            <a:endParaRPr lang="en-US" dirty="0">
              <a:latin typeface="Corbel" charset="0"/>
              <a:ea typeface="MS PGothic" charset="0"/>
            </a:endParaRPr>
          </a:p>
        </p:txBody>
      </p:sp>
      <p:pic>
        <p:nvPicPr>
          <p:cNvPr id="38917" name="Picture 8" descr="http://4.bp.blogspot.com/-pOOyzc9KmSk/T5jh8dk3bjI/AAAAAAAAEgI/KTRUS24pQj0/s1600/salk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969" y="3505200"/>
            <a:ext cx="3506431"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381000"/>
            <a:ext cx="8534400" cy="758825"/>
          </a:xfrm>
        </p:spPr>
        <p:txBody>
          <a:bodyPr>
            <a:normAutofit fontScale="90000"/>
          </a:bodyPr>
          <a:lstStyle/>
          <a:p>
            <a:pPr eaLnBrk="1" fontAlgn="auto" hangingPunct="1">
              <a:spcAft>
                <a:spcPts val="0"/>
              </a:spcAft>
              <a:defRPr/>
            </a:pPr>
            <a:r>
              <a:rPr lang="en-US" sz="3200" smtClean="0">
                <a:solidFill>
                  <a:srgbClr val="7B9899"/>
                </a:solidFill>
                <a:ea typeface="+mj-ea"/>
                <a:cs typeface="+mj-cs"/>
              </a:rPr>
              <a:t>Pre-test, experimental manipulation and post-testing</a:t>
            </a:r>
          </a:p>
        </p:txBody>
      </p:sp>
      <p:sp>
        <p:nvSpPr>
          <p:cNvPr id="41987" name="Rectangle 3"/>
          <p:cNvSpPr>
            <a:spLocks noGrp="1" noChangeArrowheads="1"/>
          </p:cNvSpPr>
          <p:nvPr>
            <p:ph idx="1"/>
          </p:nvPr>
        </p:nvSpPr>
        <p:spPr>
          <a:xfrm>
            <a:off x="457200" y="3352800"/>
            <a:ext cx="8001000" cy="2743200"/>
          </a:xfrm>
        </p:spPr>
        <p:txBody>
          <a:bodyPr/>
          <a:lstStyle/>
          <a:p>
            <a:pPr eaLnBrk="1" hangingPunct="1">
              <a:lnSpc>
                <a:spcPct val="80000"/>
              </a:lnSpc>
            </a:pPr>
            <a:r>
              <a:rPr lang="en-US" sz="2400" u="sng">
                <a:latin typeface="Corbel" charset="0"/>
                <a:ea typeface="MS PGothic" charset="0"/>
              </a:rPr>
              <a:t>Pre-test:</a:t>
            </a:r>
            <a:r>
              <a:rPr lang="en-US" sz="2400">
                <a:latin typeface="Corbel" charset="0"/>
                <a:ea typeface="MS PGothic" charset="0"/>
              </a:rPr>
              <a:t>  allows us to check group equivalence before the intervention X is introduced.</a:t>
            </a:r>
          </a:p>
          <a:p>
            <a:pPr eaLnBrk="1" hangingPunct="1">
              <a:lnSpc>
                <a:spcPct val="80000"/>
              </a:lnSpc>
            </a:pPr>
            <a:endParaRPr lang="en-US" sz="2400">
              <a:latin typeface="Corbel" charset="0"/>
              <a:ea typeface="MS PGothic" charset="0"/>
            </a:endParaRPr>
          </a:p>
          <a:p>
            <a:pPr eaLnBrk="1" hangingPunct="1">
              <a:lnSpc>
                <a:spcPct val="80000"/>
              </a:lnSpc>
            </a:pPr>
            <a:r>
              <a:rPr lang="en-US" sz="2400" u="sng">
                <a:latin typeface="Corbel" charset="0"/>
                <a:ea typeface="MS PGothic" charset="0"/>
              </a:rPr>
              <a:t>Experimental manipulation/Treatment:</a:t>
            </a:r>
            <a:r>
              <a:rPr lang="en-US" sz="2400">
                <a:latin typeface="Corbel" charset="0"/>
                <a:ea typeface="MS PGothic" charset="0"/>
              </a:rPr>
              <a:t> An independent variable (X) that the experimenter manipulates.</a:t>
            </a:r>
          </a:p>
          <a:p>
            <a:pPr eaLnBrk="1" hangingPunct="1">
              <a:lnSpc>
                <a:spcPct val="80000"/>
              </a:lnSpc>
            </a:pPr>
            <a:endParaRPr lang="en-US" sz="2400">
              <a:latin typeface="Corbel" charset="0"/>
              <a:ea typeface="MS PGothic" charset="0"/>
            </a:endParaRPr>
          </a:p>
          <a:p>
            <a:pPr eaLnBrk="1" hangingPunct="1">
              <a:lnSpc>
                <a:spcPct val="80000"/>
              </a:lnSpc>
            </a:pPr>
            <a:r>
              <a:rPr lang="en-US" sz="2400" u="sng">
                <a:latin typeface="Corbel" charset="0"/>
                <a:ea typeface="MS PGothic" charset="0"/>
              </a:rPr>
              <a:t>Post-test:</a:t>
            </a:r>
            <a:r>
              <a:rPr lang="en-US" sz="2400">
                <a:latin typeface="Corbel" charset="0"/>
                <a:ea typeface="MS PGothic" charset="0"/>
              </a:rPr>
              <a:t> allows us to check group equivalence after intervention X has been introduced.  </a:t>
            </a:r>
          </a:p>
        </p:txBody>
      </p:sp>
      <p:sp>
        <p:nvSpPr>
          <p:cNvPr id="41988" name="Text Box 4"/>
          <p:cNvSpPr txBox="1">
            <a:spLocks noChangeArrowheads="1"/>
          </p:cNvSpPr>
          <p:nvPr/>
        </p:nvSpPr>
        <p:spPr bwMode="auto">
          <a:xfrm>
            <a:off x="609600" y="213360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sz="1600"/>
              <a:t>Hypothesis </a:t>
            </a:r>
            <a:r>
              <a:rPr lang="en-US" sz="1600" b="1">
                <a:solidFill>
                  <a:srgbClr val="00B0F0"/>
                </a:solidFill>
                <a:sym typeface="Wingdings" charset="0"/>
              </a:rPr>
              <a:t> </a:t>
            </a:r>
            <a:r>
              <a:rPr lang="en-US" sz="1600">
                <a:sym typeface="Wingdings" charset="0"/>
              </a:rPr>
              <a:t>Random Assignment </a:t>
            </a:r>
            <a:r>
              <a:rPr lang="en-US" sz="1600" b="1">
                <a:solidFill>
                  <a:srgbClr val="00B0F0"/>
                </a:solidFill>
                <a:sym typeface="Wingdings" charset="0"/>
              </a:rPr>
              <a:t> </a:t>
            </a:r>
            <a:r>
              <a:rPr lang="en-US" sz="1600">
                <a:sym typeface="Wingdings" charset="0"/>
              </a:rPr>
              <a:t>Measure D.V. </a:t>
            </a:r>
            <a:r>
              <a:rPr lang="en-US" sz="1600" b="1">
                <a:solidFill>
                  <a:srgbClr val="00B0F0"/>
                </a:solidFill>
                <a:sym typeface="Wingdings" charset="0"/>
              </a:rPr>
              <a:t></a:t>
            </a:r>
            <a:r>
              <a:rPr lang="en-US" sz="1600">
                <a:sym typeface="Wingdings" charset="0"/>
              </a:rPr>
              <a:t> Treatment </a:t>
            </a:r>
            <a:r>
              <a:rPr lang="en-US" sz="1600" b="1">
                <a:solidFill>
                  <a:srgbClr val="00B0F0"/>
                </a:solidFill>
                <a:sym typeface="Wingdings" charset="0"/>
              </a:rPr>
              <a:t></a:t>
            </a:r>
            <a:r>
              <a:rPr lang="en-US" sz="1600">
                <a:sym typeface="Wingdings" charset="0"/>
              </a:rPr>
              <a:t> Measure D.V.</a:t>
            </a:r>
            <a:endParaRPr lang="en-US" sz="1600"/>
          </a:p>
        </p:txBody>
      </p:sp>
      <p:sp>
        <p:nvSpPr>
          <p:cNvPr id="41989" name="Text Box 5"/>
          <p:cNvSpPr txBox="1">
            <a:spLocks noChangeArrowheads="1"/>
          </p:cNvSpPr>
          <p:nvPr/>
        </p:nvSpPr>
        <p:spPr bwMode="auto">
          <a:xfrm>
            <a:off x="4191000" y="2514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(pre-test)</a:t>
            </a:r>
          </a:p>
        </p:txBody>
      </p:sp>
      <p:sp>
        <p:nvSpPr>
          <p:cNvPr id="41990" name="Text Box 6"/>
          <p:cNvSpPr txBox="1">
            <a:spLocks noChangeArrowheads="1"/>
          </p:cNvSpPr>
          <p:nvPr/>
        </p:nvSpPr>
        <p:spPr bwMode="auto">
          <a:xfrm>
            <a:off x="7010400" y="2514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(post-test)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0" y="304800"/>
            <a:ext cx="8229600" cy="762000"/>
          </a:xfrm>
        </p:spPr>
        <p:txBody>
          <a:bodyPr/>
          <a:lstStyle/>
          <a:p>
            <a:pPr eaLnBrk="1" fontAlgn="auto" hangingPunct="1">
              <a:spcAft>
                <a:spcPts val="0"/>
              </a:spcAft>
              <a:defRPr/>
            </a:pPr>
            <a:r>
              <a:rPr lang="en-US" sz="4000" smtClean="0">
                <a:solidFill>
                  <a:schemeClr val="accent1">
                    <a:satMod val="150000"/>
                  </a:schemeClr>
                </a:solidFill>
                <a:ea typeface="+mj-ea"/>
                <a:cs typeface="+mj-cs"/>
              </a:rPr>
              <a:t>Common types of true experiments</a:t>
            </a:r>
          </a:p>
        </p:txBody>
      </p:sp>
      <p:sp>
        <p:nvSpPr>
          <p:cNvPr id="44035" name="Text Box 4"/>
          <p:cNvSpPr txBox="1">
            <a:spLocks noChangeArrowheads="1"/>
          </p:cNvSpPr>
          <p:nvPr/>
        </p:nvSpPr>
        <p:spPr bwMode="auto">
          <a:xfrm>
            <a:off x="914400" y="1676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R</a:t>
            </a:r>
          </a:p>
        </p:txBody>
      </p:sp>
      <p:sp>
        <p:nvSpPr>
          <p:cNvPr id="44036" name="Text Box 5"/>
          <p:cNvSpPr txBox="1">
            <a:spLocks noChangeArrowheads="1"/>
          </p:cNvSpPr>
          <p:nvPr/>
        </p:nvSpPr>
        <p:spPr bwMode="auto">
          <a:xfrm>
            <a:off x="1828800" y="1295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37" name="Text Box 6"/>
          <p:cNvSpPr txBox="1">
            <a:spLocks noChangeArrowheads="1"/>
          </p:cNvSpPr>
          <p:nvPr/>
        </p:nvSpPr>
        <p:spPr bwMode="auto">
          <a:xfrm>
            <a:off x="1828800" y="1981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38" name="Text Box 7"/>
          <p:cNvSpPr txBox="1">
            <a:spLocks noChangeArrowheads="1"/>
          </p:cNvSpPr>
          <p:nvPr/>
        </p:nvSpPr>
        <p:spPr bwMode="auto">
          <a:xfrm>
            <a:off x="2590800" y="1295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44039" name="Text Box 8"/>
          <p:cNvSpPr txBox="1">
            <a:spLocks noChangeArrowheads="1"/>
          </p:cNvSpPr>
          <p:nvPr/>
        </p:nvSpPr>
        <p:spPr bwMode="auto">
          <a:xfrm>
            <a:off x="3276600" y="1295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40" name="Text Box 9"/>
          <p:cNvSpPr txBox="1">
            <a:spLocks noChangeArrowheads="1"/>
          </p:cNvSpPr>
          <p:nvPr/>
        </p:nvSpPr>
        <p:spPr bwMode="auto">
          <a:xfrm>
            <a:off x="3276600" y="1981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41" name="Line 10"/>
          <p:cNvSpPr>
            <a:spLocks noChangeShapeType="1"/>
          </p:cNvSpPr>
          <p:nvPr/>
        </p:nvSpPr>
        <p:spPr bwMode="auto">
          <a:xfrm flipV="1">
            <a:off x="1219200" y="15240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1"/>
          <p:cNvSpPr>
            <a:spLocks noChangeShapeType="1"/>
          </p:cNvSpPr>
          <p:nvPr/>
        </p:nvSpPr>
        <p:spPr bwMode="auto">
          <a:xfrm>
            <a:off x="1219200" y="19812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Text Box 12"/>
          <p:cNvSpPr txBox="1">
            <a:spLocks noChangeArrowheads="1"/>
          </p:cNvSpPr>
          <p:nvPr/>
        </p:nvSpPr>
        <p:spPr bwMode="auto">
          <a:xfrm>
            <a:off x="914400" y="3200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R</a:t>
            </a:r>
          </a:p>
        </p:txBody>
      </p:sp>
      <p:sp>
        <p:nvSpPr>
          <p:cNvPr id="44044" name="Text Box 13"/>
          <p:cNvSpPr txBox="1">
            <a:spLocks noChangeArrowheads="1"/>
          </p:cNvSpPr>
          <p:nvPr/>
        </p:nvSpPr>
        <p:spPr bwMode="auto">
          <a:xfrm>
            <a:off x="1828800" y="2819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44045" name="Text Box 14"/>
          <p:cNvSpPr txBox="1">
            <a:spLocks noChangeArrowheads="1"/>
          </p:cNvSpPr>
          <p:nvPr/>
        </p:nvSpPr>
        <p:spPr bwMode="auto">
          <a:xfrm>
            <a:off x="25908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46" name="Text Box 15"/>
          <p:cNvSpPr txBox="1">
            <a:spLocks noChangeArrowheads="1"/>
          </p:cNvSpPr>
          <p:nvPr/>
        </p:nvSpPr>
        <p:spPr bwMode="auto">
          <a:xfrm>
            <a:off x="2590800" y="2819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47" name="Line 18"/>
          <p:cNvSpPr>
            <a:spLocks noChangeShapeType="1"/>
          </p:cNvSpPr>
          <p:nvPr/>
        </p:nvSpPr>
        <p:spPr bwMode="auto">
          <a:xfrm flipV="1">
            <a:off x="1219200" y="30480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9"/>
          <p:cNvSpPr>
            <a:spLocks noChangeShapeType="1"/>
          </p:cNvSpPr>
          <p:nvPr/>
        </p:nvSpPr>
        <p:spPr bwMode="auto">
          <a:xfrm>
            <a:off x="1219200" y="35052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Rectangle 44"/>
          <p:cNvSpPr>
            <a:spLocks noChangeArrowheads="1"/>
          </p:cNvSpPr>
          <p:nvPr/>
        </p:nvSpPr>
        <p:spPr bwMode="auto">
          <a:xfrm>
            <a:off x="4495800" y="1524000"/>
            <a:ext cx="2514600" cy="609600"/>
          </a:xfrm>
          <a:prstGeom prst="rect">
            <a:avLst/>
          </a:prstGeom>
          <a:solidFill>
            <a:schemeClr val="accent1"/>
          </a:solidFill>
          <a:ln w="9525">
            <a:solidFill>
              <a:schemeClr val="tx1"/>
            </a:solidFill>
            <a:miter lim="800000"/>
            <a:headEnd/>
            <a:tailEnd/>
          </a:ln>
        </p:spPr>
        <p:txBody>
          <a:bodyPr wrap="none" anchor="ctr"/>
          <a:lstStyle/>
          <a:p>
            <a:pPr algn="ctr"/>
            <a:r>
              <a:rPr lang="en-US"/>
              <a:t>Pretest-Posttest Control</a:t>
            </a:r>
          </a:p>
        </p:txBody>
      </p:sp>
      <p:sp>
        <p:nvSpPr>
          <p:cNvPr id="44050" name="Rectangle 48"/>
          <p:cNvSpPr>
            <a:spLocks noChangeArrowheads="1"/>
          </p:cNvSpPr>
          <p:nvPr/>
        </p:nvSpPr>
        <p:spPr bwMode="auto">
          <a:xfrm>
            <a:off x="4495800" y="3048000"/>
            <a:ext cx="2514600" cy="609600"/>
          </a:xfrm>
          <a:prstGeom prst="rect">
            <a:avLst/>
          </a:prstGeom>
          <a:solidFill>
            <a:schemeClr val="accent1"/>
          </a:solidFill>
          <a:ln w="9525">
            <a:solidFill>
              <a:schemeClr val="tx1"/>
            </a:solidFill>
            <a:miter lim="800000"/>
            <a:headEnd/>
            <a:tailEnd/>
          </a:ln>
        </p:spPr>
        <p:txBody>
          <a:bodyPr wrap="none" anchor="ctr"/>
          <a:lstStyle/>
          <a:p>
            <a:pPr algn="ctr"/>
            <a:r>
              <a:rPr lang="en-US"/>
              <a:t>Post-only Control</a:t>
            </a:r>
          </a:p>
        </p:txBody>
      </p:sp>
      <p:grpSp>
        <p:nvGrpSpPr>
          <p:cNvPr id="44051" name="Group 37"/>
          <p:cNvGrpSpPr>
            <a:grpSpLocks/>
          </p:cNvGrpSpPr>
          <p:nvPr/>
        </p:nvGrpSpPr>
        <p:grpSpPr bwMode="auto">
          <a:xfrm>
            <a:off x="838200" y="4495800"/>
            <a:ext cx="6172200" cy="1662113"/>
            <a:chOff x="838200" y="4495800"/>
            <a:chExt cx="6172200" cy="1662113"/>
          </a:xfrm>
        </p:grpSpPr>
        <p:sp>
          <p:nvSpPr>
            <p:cNvPr id="44052" name="Text Box 20"/>
            <p:cNvSpPr txBox="1">
              <a:spLocks noChangeArrowheads="1"/>
            </p:cNvSpPr>
            <p:nvPr/>
          </p:nvSpPr>
          <p:spPr bwMode="auto">
            <a:xfrm>
              <a:off x="8382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R</a:t>
              </a:r>
            </a:p>
          </p:txBody>
        </p:sp>
        <p:sp>
          <p:nvSpPr>
            <p:cNvPr id="44053" name="Text Box 21"/>
            <p:cNvSpPr txBox="1">
              <a:spLocks noChangeArrowheads="1"/>
            </p:cNvSpPr>
            <p:nvPr/>
          </p:nvSpPr>
          <p:spPr bwMode="auto">
            <a:xfrm>
              <a:off x="1905000" y="449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54" name="Text Box 22"/>
            <p:cNvSpPr txBox="1">
              <a:spLocks noChangeArrowheads="1"/>
            </p:cNvSpPr>
            <p:nvPr/>
          </p:nvSpPr>
          <p:spPr bwMode="auto">
            <a:xfrm>
              <a:off x="1905000" y="4953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55" name="Text Box 23"/>
            <p:cNvSpPr txBox="1">
              <a:spLocks noChangeArrowheads="1"/>
            </p:cNvSpPr>
            <p:nvPr/>
          </p:nvSpPr>
          <p:spPr bwMode="auto">
            <a:xfrm>
              <a:off x="2667000" y="449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44056" name="Text Box 24"/>
            <p:cNvSpPr txBox="1">
              <a:spLocks noChangeArrowheads="1"/>
            </p:cNvSpPr>
            <p:nvPr/>
          </p:nvSpPr>
          <p:spPr bwMode="auto">
            <a:xfrm>
              <a:off x="3352800" y="449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57" name="Line 26"/>
            <p:cNvSpPr>
              <a:spLocks noChangeShapeType="1"/>
            </p:cNvSpPr>
            <p:nvPr/>
          </p:nvSpPr>
          <p:spPr bwMode="auto">
            <a:xfrm flipV="1">
              <a:off x="1219200" y="4724400"/>
              <a:ext cx="609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7"/>
            <p:cNvSpPr>
              <a:spLocks noChangeShapeType="1"/>
            </p:cNvSpPr>
            <p:nvPr/>
          </p:nvSpPr>
          <p:spPr bwMode="auto">
            <a:xfrm>
              <a:off x="1295400" y="5181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Text Box 31"/>
            <p:cNvSpPr txBox="1">
              <a:spLocks noChangeArrowheads="1"/>
            </p:cNvSpPr>
            <p:nvPr/>
          </p:nvSpPr>
          <p:spPr bwMode="auto">
            <a:xfrm>
              <a:off x="3352800" y="4953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60" name="Text Box 32"/>
            <p:cNvSpPr txBox="1">
              <a:spLocks noChangeArrowheads="1"/>
            </p:cNvSpPr>
            <p:nvPr/>
          </p:nvSpPr>
          <p:spPr bwMode="auto">
            <a:xfrm>
              <a:off x="3962400" y="449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(1)</a:t>
              </a:r>
            </a:p>
          </p:txBody>
        </p:sp>
        <p:sp>
          <p:nvSpPr>
            <p:cNvPr id="44061" name="Text Box 33"/>
            <p:cNvSpPr txBox="1">
              <a:spLocks noChangeArrowheads="1"/>
            </p:cNvSpPr>
            <p:nvPr/>
          </p:nvSpPr>
          <p:spPr bwMode="auto">
            <a:xfrm>
              <a:off x="3962400" y="4953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(2)</a:t>
              </a:r>
            </a:p>
          </p:txBody>
        </p:sp>
        <p:sp>
          <p:nvSpPr>
            <p:cNvPr id="44062" name="Text Box 35"/>
            <p:cNvSpPr txBox="1">
              <a:spLocks noChangeArrowheads="1"/>
            </p:cNvSpPr>
            <p:nvPr/>
          </p:nvSpPr>
          <p:spPr bwMode="auto">
            <a:xfrm>
              <a:off x="2667000" y="5410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44063" name="Text Box 36"/>
            <p:cNvSpPr txBox="1">
              <a:spLocks noChangeArrowheads="1"/>
            </p:cNvSpPr>
            <p:nvPr/>
          </p:nvSpPr>
          <p:spPr bwMode="auto">
            <a:xfrm>
              <a:off x="3352800" y="5410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64" name="Text Box 37"/>
            <p:cNvSpPr txBox="1">
              <a:spLocks noChangeArrowheads="1"/>
            </p:cNvSpPr>
            <p:nvPr/>
          </p:nvSpPr>
          <p:spPr bwMode="auto">
            <a:xfrm>
              <a:off x="3962400" y="5410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(3)</a:t>
              </a:r>
            </a:p>
          </p:txBody>
        </p:sp>
        <p:sp>
          <p:nvSpPr>
            <p:cNvPr id="44065" name="Text Box 40"/>
            <p:cNvSpPr txBox="1">
              <a:spLocks noChangeArrowheads="1"/>
            </p:cNvSpPr>
            <p:nvPr/>
          </p:nvSpPr>
          <p:spPr bwMode="auto">
            <a:xfrm>
              <a:off x="3352800" y="5791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O</a:t>
              </a:r>
            </a:p>
          </p:txBody>
        </p:sp>
        <p:sp>
          <p:nvSpPr>
            <p:cNvPr id="44066" name="Text Box 41"/>
            <p:cNvSpPr txBox="1">
              <a:spLocks noChangeArrowheads="1"/>
            </p:cNvSpPr>
            <p:nvPr/>
          </p:nvSpPr>
          <p:spPr bwMode="auto">
            <a:xfrm>
              <a:off x="3962400" y="5791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(4)</a:t>
              </a:r>
            </a:p>
          </p:txBody>
        </p:sp>
        <p:sp>
          <p:nvSpPr>
            <p:cNvPr id="44067" name="Line 42"/>
            <p:cNvSpPr>
              <a:spLocks noChangeShapeType="1"/>
            </p:cNvSpPr>
            <p:nvPr/>
          </p:nvSpPr>
          <p:spPr bwMode="auto">
            <a:xfrm>
              <a:off x="1219200" y="5410200"/>
              <a:ext cx="609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8" name="Line 43"/>
            <p:cNvSpPr>
              <a:spLocks noChangeShapeType="1"/>
            </p:cNvSpPr>
            <p:nvPr/>
          </p:nvSpPr>
          <p:spPr bwMode="auto">
            <a:xfrm>
              <a:off x="1143000" y="5486400"/>
              <a:ext cx="685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9" name="Rectangle 49"/>
            <p:cNvSpPr>
              <a:spLocks noChangeArrowheads="1"/>
            </p:cNvSpPr>
            <p:nvPr/>
          </p:nvSpPr>
          <p:spPr bwMode="auto">
            <a:xfrm>
              <a:off x="4495800" y="5105400"/>
              <a:ext cx="2514600" cy="609600"/>
            </a:xfrm>
            <a:prstGeom prst="rect">
              <a:avLst/>
            </a:prstGeom>
            <a:solidFill>
              <a:schemeClr val="accent1"/>
            </a:solidFill>
            <a:ln w="9525">
              <a:solidFill>
                <a:schemeClr val="tx1"/>
              </a:solidFill>
              <a:miter lim="800000"/>
              <a:headEnd/>
              <a:tailEnd/>
            </a:ln>
          </p:spPr>
          <p:txBody>
            <a:bodyPr wrap="none" anchor="ctr"/>
            <a:lstStyle/>
            <a:p>
              <a:pPr algn="ctr"/>
              <a:r>
                <a:rPr lang="en-US"/>
                <a:t>Solomon 4-group</a:t>
              </a:r>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Three Major Types of Experiments</a:t>
            </a:r>
          </a:p>
        </p:txBody>
      </p:sp>
      <p:sp>
        <p:nvSpPr>
          <p:cNvPr id="46083" name="Rectangle 3"/>
          <p:cNvSpPr>
            <a:spLocks noGrp="1" noChangeArrowheads="1"/>
          </p:cNvSpPr>
          <p:nvPr>
            <p:ph idx="1"/>
          </p:nvPr>
        </p:nvSpPr>
        <p:spPr>
          <a:xfrm>
            <a:off x="381000" y="1295400"/>
            <a:ext cx="8229600" cy="4625975"/>
          </a:xfrm>
        </p:spPr>
        <p:txBody>
          <a:bodyPr/>
          <a:lstStyle/>
          <a:p>
            <a:pPr eaLnBrk="1" hangingPunct="1">
              <a:lnSpc>
                <a:spcPct val="80000"/>
              </a:lnSpc>
              <a:buFont typeface="Wingdings" charset="0"/>
              <a:buNone/>
            </a:pPr>
            <a:endParaRPr lang="en-US" sz="2600" dirty="0">
              <a:latin typeface="Corbel" charset="0"/>
              <a:ea typeface="MS PGothic" charset="0"/>
            </a:endParaRPr>
          </a:p>
          <a:p>
            <a:pPr eaLnBrk="1" hangingPunct="1">
              <a:lnSpc>
                <a:spcPct val="80000"/>
              </a:lnSpc>
            </a:pPr>
            <a:r>
              <a:rPr lang="en-US" sz="2400" b="1" i="1" u="sng" dirty="0">
                <a:latin typeface="Corbel" charset="0"/>
                <a:ea typeface="MS PGothic" charset="0"/>
              </a:rPr>
              <a:t>True experiments</a:t>
            </a:r>
            <a:r>
              <a:rPr lang="en-US" sz="2400" dirty="0">
                <a:latin typeface="Corbel" charset="0"/>
                <a:ea typeface="MS PGothic" charset="0"/>
              </a:rPr>
              <a:t> protect against both time and group threats to internal validity by </a:t>
            </a:r>
            <a:r>
              <a:rPr lang="en-US" sz="2400" i="1" dirty="0">
                <a:latin typeface="Corbel" charset="0"/>
                <a:ea typeface="MS PGothic" charset="0"/>
              </a:rPr>
              <a:t>randomly assigning subjects</a:t>
            </a:r>
            <a:r>
              <a:rPr lang="en-US" sz="2400" dirty="0">
                <a:latin typeface="Corbel" charset="0"/>
                <a:ea typeface="MS PGothic" charset="0"/>
              </a:rPr>
              <a:t> to treatment and control groups.  The treatment (independent variable) is active.</a:t>
            </a:r>
          </a:p>
          <a:p>
            <a:pPr eaLnBrk="1" hangingPunct="1">
              <a:lnSpc>
                <a:spcPct val="80000"/>
              </a:lnSpc>
            </a:pPr>
            <a:endParaRPr lang="en-US" sz="2400" dirty="0">
              <a:latin typeface="Corbel" charset="0"/>
              <a:ea typeface="MS PGothic" charset="0"/>
            </a:endParaRPr>
          </a:p>
          <a:p>
            <a:pPr eaLnBrk="1" hangingPunct="1">
              <a:lnSpc>
                <a:spcPct val="80000"/>
              </a:lnSpc>
            </a:pPr>
            <a:r>
              <a:rPr lang="en-US" sz="2400" dirty="0">
                <a:latin typeface="Corbel" charset="0"/>
                <a:ea typeface="MS PGothic" charset="0"/>
              </a:rPr>
              <a:t>If we cannot randomly assign subjects to treatment and control groups, then it is a </a:t>
            </a:r>
            <a:r>
              <a:rPr lang="en-US" sz="2400" b="1" i="1" u="sng" dirty="0">
                <a:latin typeface="Corbel" charset="0"/>
                <a:ea typeface="MS PGothic" charset="0"/>
              </a:rPr>
              <a:t>quasi-experiment</a:t>
            </a:r>
            <a:r>
              <a:rPr lang="en-US" sz="2400" b="1" i="1" dirty="0">
                <a:latin typeface="Corbel" charset="0"/>
                <a:ea typeface="MS PGothic" charset="0"/>
              </a:rPr>
              <a:t>.  </a:t>
            </a:r>
            <a:r>
              <a:rPr lang="en-US" sz="2400" dirty="0">
                <a:latin typeface="Corbel" charset="0"/>
                <a:ea typeface="MS PGothic" charset="0"/>
              </a:rPr>
              <a:t>The independent variable is active.</a:t>
            </a:r>
            <a:endParaRPr lang="en-US" sz="2400" b="1" i="1" dirty="0">
              <a:latin typeface="Corbel" charset="0"/>
              <a:ea typeface="MS PGothic" charset="0"/>
            </a:endParaRPr>
          </a:p>
          <a:p>
            <a:pPr eaLnBrk="1" hangingPunct="1">
              <a:lnSpc>
                <a:spcPct val="80000"/>
              </a:lnSpc>
              <a:buFont typeface="Wingdings 2" charset="0"/>
              <a:buNone/>
            </a:pPr>
            <a:endParaRPr lang="en-US" sz="2400" b="1" i="1" dirty="0">
              <a:latin typeface="Corbel" charset="0"/>
              <a:ea typeface="MS PGothic" charset="0"/>
            </a:endParaRPr>
          </a:p>
          <a:p>
            <a:pPr eaLnBrk="1" hangingPunct="1">
              <a:lnSpc>
                <a:spcPct val="80000"/>
              </a:lnSpc>
            </a:pPr>
            <a:r>
              <a:rPr lang="en-US" sz="2400" dirty="0">
                <a:latin typeface="Corbel" charset="0"/>
                <a:ea typeface="MS PGothic" charset="0"/>
              </a:rPr>
              <a:t>If we cannot randomly assign subjects to groups because the groups </a:t>
            </a:r>
            <a:r>
              <a:rPr lang="en-US" sz="2400" i="1" dirty="0">
                <a:latin typeface="Corbel" charset="0"/>
                <a:ea typeface="MS PGothic" charset="0"/>
              </a:rPr>
              <a:t>contain</a:t>
            </a:r>
            <a:r>
              <a:rPr lang="en-US" sz="2400" dirty="0">
                <a:latin typeface="Corbel" charset="0"/>
                <a:ea typeface="MS PGothic" charset="0"/>
              </a:rPr>
              <a:t> the attribute of interest, and if we give all groups the same treatment, then it is an </a:t>
            </a:r>
            <a:r>
              <a:rPr lang="en-US" sz="2400" b="1" i="1" u="sng" dirty="0">
                <a:latin typeface="Corbel" charset="0"/>
                <a:ea typeface="MS PGothic" charset="0"/>
              </a:rPr>
              <a:t>associational non-experiment</a:t>
            </a:r>
            <a:r>
              <a:rPr lang="en-US" sz="2400" b="1" i="1" dirty="0">
                <a:latin typeface="Corbel" charset="0"/>
                <a:ea typeface="MS PGothic" charset="0"/>
              </a:rPr>
              <a:t>.</a:t>
            </a:r>
            <a:r>
              <a:rPr lang="en-US" sz="2400" dirty="0">
                <a:latin typeface="Corbel" charset="0"/>
                <a:ea typeface="MS PGothic" charset="0"/>
              </a:rPr>
              <a:t>  The independent variable is not active.</a:t>
            </a:r>
          </a:p>
          <a:p>
            <a:pPr eaLnBrk="1" hangingPunct="1">
              <a:lnSpc>
                <a:spcPct val="80000"/>
              </a:lnSpc>
            </a:pPr>
            <a:endParaRPr lang="en-US" sz="2400" b="1" i="1" u="sng" dirty="0">
              <a:latin typeface="Corbel" charset="0"/>
              <a:ea typeface="MS PGothic" charset="0"/>
            </a:endParaRPr>
          </a:p>
          <a:p>
            <a:pPr eaLnBrk="1" hangingPunct="1">
              <a:lnSpc>
                <a:spcPct val="80000"/>
              </a:lnSpc>
            </a:pPr>
            <a:r>
              <a:rPr lang="en-US" sz="2400" dirty="0">
                <a:latin typeface="Corbel" charset="0"/>
                <a:ea typeface="MS PGothic" charset="0"/>
              </a:rPr>
              <a:t>We have already talked a lot about true experiments by example, so lets focus on the other two major types of experiments…</a:t>
            </a:r>
          </a:p>
          <a:p>
            <a:pPr eaLnBrk="1" hangingPunct="1">
              <a:lnSpc>
                <a:spcPct val="80000"/>
              </a:lnSpc>
              <a:buFont typeface="Wingdings 2" charset="0"/>
              <a:buNone/>
            </a:pPr>
            <a:endParaRPr lang="en-US" sz="2600" b="1" i="1"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Example: Pen Study</a:t>
            </a:r>
          </a:p>
        </p:txBody>
      </p:sp>
      <p:sp>
        <p:nvSpPr>
          <p:cNvPr id="48131" name="Rectangle 3"/>
          <p:cNvSpPr>
            <a:spLocks noGrp="1" noChangeArrowheads="1"/>
          </p:cNvSpPr>
          <p:nvPr>
            <p:ph idx="1"/>
          </p:nvPr>
        </p:nvSpPr>
        <p:spPr/>
        <p:txBody>
          <a:bodyPr/>
          <a:lstStyle/>
          <a:p>
            <a:pPr eaLnBrk="1" hangingPunct="1"/>
            <a:r>
              <a:rPr lang="en-US">
                <a:latin typeface="Corbel" charset="0"/>
                <a:ea typeface="MS PGothic" charset="0"/>
              </a:rPr>
              <a:t>Question:  Do individuals in the US and Japan make different choices about </a:t>
            </a:r>
            <a:r>
              <a:rPr lang="ja-JP" altLang="en-US">
                <a:latin typeface="Corbel" charset="0"/>
                <a:ea typeface="MS PGothic" charset="0"/>
              </a:rPr>
              <a:t>‘</a:t>
            </a:r>
            <a:r>
              <a:rPr lang="en-US">
                <a:latin typeface="Corbel" charset="0"/>
                <a:ea typeface="MS PGothic" charset="0"/>
              </a:rPr>
              <a:t>unique</a:t>
            </a:r>
            <a:r>
              <a:rPr lang="ja-JP" altLang="en-US">
                <a:latin typeface="Corbel" charset="0"/>
                <a:ea typeface="MS PGothic" charset="0"/>
              </a:rPr>
              <a:t>’</a:t>
            </a:r>
            <a:r>
              <a:rPr lang="en-US">
                <a:latin typeface="Corbel" charset="0"/>
                <a:ea typeface="MS PGothic" charset="0"/>
              </a:rPr>
              <a:t> versus </a:t>
            </a:r>
            <a:r>
              <a:rPr lang="ja-JP" altLang="en-US">
                <a:latin typeface="Corbel" charset="0"/>
                <a:ea typeface="MS PGothic" charset="0"/>
              </a:rPr>
              <a:t>‘</a:t>
            </a:r>
            <a:r>
              <a:rPr lang="en-US">
                <a:latin typeface="Corbel" charset="0"/>
                <a:ea typeface="MS PGothic" charset="0"/>
              </a:rPr>
              <a:t>less unique</a:t>
            </a:r>
            <a:r>
              <a:rPr lang="ja-JP" altLang="en-US">
                <a:latin typeface="Corbel" charset="0"/>
                <a:ea typeface="MS PGothic" charset="0"/>
              </a:rPr>
              <a:t>’</a:t>
            </a:r>
            <a:r>
              <a:rPr lang="en-US">
                <a:latin typeface="Corbel" charset="0"/>
                <a:ea typeface="MS PGothic" charset="0"/>
              </a:rPr>
              <a:t> items when given a choice?</a:t>
            </a:r>
          </a:p>
        </p:txBody>
      </p:sp>
      <p:pic>
        <p:nvPicPr>
          <p:cNvPr id="54276" name="Picture 4" descr="2087"/>
          <p:cNvPicPr>
            <a:picLocks noChangeAspect="1" noChangeArrowheads="1"/>
          </p:cNvPicPr>
          <p:nvPr/>
        </p:nvPicPr>
        <p:blipFill>
          <a:blip r:embed="rId3" cstate="print"/>
          <a:srcRect/>
          <a:stretch>
            <a:fillRect/>
          </a:stretch>
        </p:blipFill>
        <p:spPr bwMode="auto">
          <a:xfrm>
            <a:off x="3200400" y="4038600"/>
            <a:ext cx="2857394" cy="2514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Pen Study</a:t>
            </a:r>
          </a:p>
        </p:txBody>
      </p:sp>
      <p:sp>
        <p:nvSpPr>
          <p:cNvPr id="50179" name="Rectangle 3"/>
          <p:cNvSpPr>
            <a:spLocks noGrp="1" noChangeArrowheads="1"/>
          </p:cNvSpPr>
          <p:nvPr>
            <p:ph idx="1"/>
          </p:nvPr>
        </p:nvSpPr>
        <p:spPr>
          <a:xfrm>
            <a:off x="457200" y="1524000"/>
            <a:ext cx="8229600" cy="4625975"/>
          </a:xfrm>
        </p:spPr>
        <p:txBody>
          <a:bodyPr/>
          <a:lstStyle/>
          <a:p>
            <a:pPr eaLnBrk="1" hangingPunct="1">
              <a:lnSpc>
                <a:spcPct val="80000"/>
              </a:lnSpc>
            </a:pPr>
            <a:r>
              <a:rPr lang="en-US" sz="2400" dirty="0">
                <a:latin typeface="Corbel" charset="0"/>
                <a:ea typeface="MS PGothic" charset="0"/>
              </a:rPr>
              <a:t>Independent Variables</a:t>
            </a:r>
          </a:p>
          <a:p>
            <a:pPr lvl="1" eaLnBrk="1" hangingPunct="1">
              <a:lnSpc>
                <a:spcPct val="80000"/>
              </a:lnSpc>
            </a:pPr>
            <a:r>
              <a:rPr lang="en-US" sz="2000" dirty="0">
                <a:latin typeface="Corbel" charset="0"/>
                <a:ea typeface="MS PGothic" charset="0"/>
              </a:rPr>
              <a:t>Cultural difference:  Japanese students compared to US students</a:t>
            </a:r>
          </a:p>
          <a:p>
            <a:pPr lvl="1" eaLnBrk="1" hangingPunct="1">
              <a:lnSpc>
                <a:spcPct val="80000"/>
              </a:lnSpc>
            </a:pPr>
            <a:r>
              <a:rPr lang="en-US" sz="2000" dirty="0">
                <a:latin typeface="Corbel" charset="0"/>
                <a:ea typeface="MS PGothic" charset="0"/>
              </a:rPr>
              <a:t>Pen layout (4 pens of one color, 2 pens of another color)</a:t>
            </a:r>
          </a:p>
          <a:p>
            <a:pPr lvl="2" eaLnBrk="1" hangingPunct="1">
              <a:lnSpc>
                <a:spcPct val="80000"/>
              </a:lnSpc>
            </a:pPr>
            <a:r>
              <a:rPr lang="en-US" sz="1800" dirty="0">
                <a:latin typeface="Corbel" charset="0"/>
                <a:ea typeface="MS PGothic" charset="0"/>
              </a:rPr>
              <a:t>Everyone received the same treatment</a:t>
            </a:r>
          </a:p>
          <a:p>
            <a:pPr lvl="1" eaLnBrk="1" hangingPunct="1">
              <a:lnSpc>
                <a:spcPct val="80000"/>
              </a:lnSpc>
              <a:buFont typeface="Wingdings" charset="0"/>
              <a:buNone/>
            </a:pPr>
            <a:endParaRPr lang="en-US" sz="2000" dirty="0">
              <a:latin typeface="Corbel" charset="0"/>
              <a:ea typeface="MS PGothic" charset="0"/>
            </a:endParaRPr>
          </a:p>
          <a:p>
            <a:pPr eaLnBrk="1" hangingPunct="1">
              <a:lnSpc>
                <a:spcPct val="80000"/>
              </a:lnSpc>
            </a:pPr>
            <a:r>
              <a:rPr lang="en-US" sz="2400" dirty="0">
                <a:latin typeface="Corbel" charset="0"/>
                <a:ea typeface="MS PGothic" charset="0"/>
              </a:rPr>
              <a:t>Assignment</a:t>
            </a:r>
          </a:p>
          <a:p>
            <a:pPr lvl="1" eaLnBrk="1" hangingPunct="1">
              <a:lnSpc>
                <a:spcPct val="80000"/>
              </a:lnSpc>
            </a:pPr>
            <a:r>
              <a:rPr lang="en-US" sz="2000" dirty="0">
                <a:latin typeface="Corbel" charset="0"/>
                <a:ea typeface="MS PGothic" charset="0"/>
              </a:rPr>
              <a:t>Subjects were not randomly assigned because they already fell into one of the two societies.</a:t>
            </a:r>
          </a:p>
          <a:p>
            <a:pPr eaLnBrk="1" hangingPunct="1">
              <a:lnSpc>
                <a:spcPct val="80000"/>
              </a:lnSpc>
            </a:pPr>
            <a:endParaRPr lang="en-US" sz="2400" dirty="0">
              <a:latin typeface="Corbel" charset="0"/>
              <a:ea typeface="MS PGothic" charset="0"/>
            </a:endParaRPr>
          </a:p>
          <a:p>
            <a:pPr eaLnBrk="1" hangingPunct="1">
              <a:lnSpc>
                <a:spcPct val="80000"/>
              </a:lnSpc>
            </a:pPr>
            <a:r>
              <a:rPr lang="en-US" sz="2400" dirty="0">
                <a:latin typeface="Corbel" charset="0"/>
                <a:ea typeface="MS PGothic" charset="0"/>
              </a:rPr>
              <a:t>Dependent Variable:</a:t>
            </a:r>
          </a:p>
          <a:p>
            <a:pPr lvl="1" eaLnBrk="1" hangingPunct="1">
              <a:lnSpc>
                <a:spcPct val="80000"/>
              </a:lnSpc>
            </a:pPr>
            <a:r>
              <a:rPr lang="en-US" sz="2000" dirty="0">
                <a:latin typeface="Corbel" charset="0"/>
                <a:ea typeface="MS PGothic" charset="0"/>
              </a:rPr>
              <a:t>Would they choose the </a:t>
            </a:r>
            <a:r>
              <a:rPr lang="ja-JP" altLang="en-US" sz="2000" dirty="0">
                <a:latin typeface="Corbel" charset="0"/>
                <a:ea typeface="MS PGothic" charset="0"/>
              </a:rPr>
              <a:t>‘</a:t>
            </a:r>
            <a:r>
              <a:rPr lang="en-US" sz="2000" dirty="0">
                <a:latin typeface="Corbel" charset="0"/>
                <a:ea typeface="MS PGothic" charset="0"/>
              </a:rPr>
              <a:t>common</a:t>
            </a:r>
            <a:r>
              <a:rPr lang="ja-JP" altLang="en-US" sz="2000" dirty="0">
                <a:latin typeface="Corbel" charset="0"/>
                <a:ea typeface="MS PGothic" charset="0"/>
              </a:rPr>
              <a:t>’</a:t>
            </a:r>
            <a:r>
              <a:rPr lang="en-US" sz="2000" dirty="0">
                <a:latin typeface="Corbel" charset="0"/>
                <a:ea typeface="MS PGothic" charset="0"/>
              </a:rPr>
              <a:t> pen or the </a:t>
            </a:r>
            <a:r>
              <a:rPr lang="ja-JP" altLang="en-US" sz="2000" dirty="0">
                <a:latin typeface="Corbel" charset="0"/>
                <a:ea typeface="MS PGothic" charset="0"/>
              </a:rPr>
              <a:t>‘</a:t>
            </a:r>
            <a:r>
              <a:rPr lang="en-US" sz="2000" dirty="0">
                <a:latin typeface="Corbel" charset="0"/>
                <a:ea typeface="MS PGothic" charset="0"/>
              </a:rPr>
              <a:t>unique</a:t>
            </a:r>
            <a:r>
              <a:rPr lang="ja-JP" altLang="en-US" sz="2000" dirty="0">
                <a:latin typeface="Corbel" charset="0"/>
                <a:ea typeface="MS PGothic" charset="0"/>
              </a:rPr>
              <a:t>’</a:t>
            </a:r>
            <a:r>
              <a:rPr lang="en-US" sz="2000" dirty="0">
                <a:latin typeface="Corbel" charset="0"/>
                <a:ea typeface="MS PGothic" charset="0"/>
              </a:rPr>
              <a:t> one?</a:t>
            </a:r>
          </a:p>
          <a:p>
            <a:pPr lvl="1" eaLnBrk="1" hangingPunct="1">
              <a:lnSpc>
                <a:spcPct val="80000"/>
              </a:lnSpc>
              <a:buFont typeface="Wingdings" charset="0"/>
              <a:buNone/>
            </a:pPr>
            <a:endParaRPr lang="en-US" sz="20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Example: Website Credibility Study</a:t>
            </a:r>
          </a:p>
        </p:txBody>
      </p:sp>
      <p:sp>
        <p:nvSpPr>
          <p:cNvPr id="52227" name="Rectangle 3"/>
          <p:cNvSpPr>
            <a:spLocks noGrp="1" noChangeArrowheads="1"/>
          </p:cNvSpPr>
          <p:nvPr>
            <p:ph idx="1"/>
          </p:nvPr>
        </p:nvSpPr>
        <p:spPr/>
        <p:txBody>
          <a:bodyPr/>
          <a:lstStyle/>
          <a:p>
            <a:pPr eaLnBrk="1" hangingPunct="1"/>
            <a:r>
              <a:rPr lang="en-US" dirty="0">
                <a:latin typeface="Corbel" charset="0"/>
                <a:ea typeface="MS PGothic" charset="0"/>
              </a:rPr>
              <a:t>Question:  Do people infer different amounts of credibility in websites with </a:t>
            </a:r>
            <a:r>
              <a:rPr lang="en-US" dirty="0" smtClean="0">
                <a:latin typeface="Corbel" charset="0"/>
                <a:ea typeface="MS PGothic" charset="0"/>
              </a:rPr>
              <a:t>different URLs?</a:t>
            </a:r>
            <a:endParaRPr lang="en-US" dirty="0">
              <a:latin typeface="Corbel" charset="0"/>
              <a:ea typeface="MS PGothic" charset="0"/>
            </a:endParaRPr>
          </a:p>
        </p:txBody>
      </p:sp>
      <p:pic>
        <p:nvPicPr>
          <p:cNvPr id="37895" name="Picture 7"/>
          <p:cNvPicPr>
            <a:picLocks noChangeAspect="1" noChangeArrowheads="1"/>
          </p:cNvPicPr>
          <p:nvPr/>
        </p:nvPicPr>
        <p:blipFill>
          <a:blip r:embed="rId3" cstate="print"/>
          <a:srcRect/>
          <a:stretch>
            <a:fillRect/>
          </a:stretch>
        </p:blipFill>
        <p:spPr bwMode="auto">
          <a:xfrm>
            <a:off x="3048000" y="3657600"/>
            <a:ext cx="3052527" cy="25692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7B9899"/>
                </a:solidFill>
                <a:ea typeface="+mj-ea"/>
                <a:cs typeface="+mj-cs"/>
              </a:rPr>
              <a:t>Web Credibility Study Example</a:t>
            </a:r>
          </a:p>
        </p:txBody>
      </p:sp>
      <p:sp>
        <p:nvSpPr>
          <p:cNvPr id="21507" name="Rectangle 3"/>
          <p:cNvSpPr>
            <a:spLocks noGrp="1" noChangeArrowheads="1"/>
          </p:cNvSpPr>
          <p:nvPr>
            <p:ph idx="1"/>
          </p:nvPr>
        </p:nvSpPr>
        <p:spPr>
          <a:xfrm>
            <a:off x="152400" y="1371600"/>
            <a:ext cx="6629400" cy="4625975"/>
          </a:xfrm>
        </p:spPr>
        <p:txBody>
          <a:bodyPr/>
          <a:lstStyle/>
          <a:p>
            <a:pPr marL="273050" indent="-273050" eaLnBrk="1" hangingPunct="1">
              <a:lnSpc>
                <a:spcPct val="80000"/>
              </a:lnSpc>
              <a:buFont typeface="Wingdings 2" charset="0"/>
              <a:buChar char=""/>
            </a:pPr>
            <a:endParaRPr lang="en-US" sz="2000" dirty="0">
              <a:latin typeface="Corbel" charset="0"/>
              <a:ea typeface="MS PGothic" charset="0"/>
            </a:endParaRPr>
          </a:p>
          <a:p>
            <a:pPr marL="273050" indent="-273050" eaLnBrk="1" hangingPunct="1">
              <a:lnSpc>
                <a:spcPct val="80000"/>
              </a:lnSpc>
              <a:buFont typeface="Wingdings" charset="0"/>
              <a:buChar char="§"/>
            </a:pPr>
            <a:r>
              <a:rPr lang="en-US" sz="2000" b="1" dirty="0">
                <a:latin typeface="Corbel" charset="0"/>
                <a:ea typeface="MS PGothic" charset="0"/>
              </a:rPr>
              <a:t>Independent Variable</a:t>
            </a:r>
          </a:p>
          <a:p>
            <a:pPr marL="547688" lvl="1" eaLnBrk="1" hangingPunct="1">
              <a:lnSpc>
                <a:spcPct val="80000"/>
              </a:lnSpc>
              <a:buFont typeface="Wingdings" charset="0"/>
              <a:buChar char="§"/>
            </a:pPr>
            <a:r>
              <a:rPr lang="en-US" sz="2000" dirty="0">
                <a:latin typeface="Corbel" charset="0"/>
                <a:ea typeface="MS PGothic" charset="0"/>
              </a:rPr>
              <a:t>Experiment Condition (2 conditions): </a:t>
            </a:r>
          </a:p>
          <a:p>
            <a:pPr marL="822325" lvl="2" eaLnBrk="1" hangingPunct="1">
              <a:lnSpc>
                <a:spcPct val="80000"/>
              </a:lnSpc>
              <a:buFont typeface="Wingdings" charset="0"/>
              <a:buChar char="§"/>
            </a:pPr>
            <a:r>
              <a:rPr lang="en-US" dirty="0">
                <a:solidFill>
                  <a:srgbClr val="FF0000"/>
                </a:solidFill>
                <a:latin typeface="Corbel" charset="0"/>
                <a:ea typeface="MS PGothic" charset="0"/>
              </a:rPr>
              <a:t>Website has </a:t>
            </a:r>
            <a:r>
              <a:rPr lang="en-US" dirty="0" smtClean="0">
                <a:solidFill>
                  <a:srgbClr val="FF0000"/>
                </a:solidFill>
                <a:latin typeface="Corbel" charset="0"/>
                <a:ea typeface="MS PGothic" charset="0"/>
              </a:rPr>
              <a:t>professional URL</a:t>
            </a:r>
            <a:r>
              <a:rPr lang="en-US" dirty="0" smtClean="0">
                <a:latin typeface="Corbel" charset="0"/>
                <a:ea typeface="MS PGothic" charset="0"/>
              </a:rPr>
              <a:t>.</a:t>
            </a:r>
            <a:endParaRPr lang="en-US" dirty="0">
              <a:latin typeface="Corbel" charset="0"/>
              <a:ea typeface="MS PGothic" charset="0"/>
            </a:endParaRPr>
          </a:p>
          <a:p>
            <a:pPr marL="822325" lvl="2" eaLnBrk="1" hangingPunct="1">
              <a:lnSpc>
                <a:spcPct val="80000"/>
              </a:lnSpc>
              <a:buFont typeface="Wingdings" charset="0"/>
              <a:buChar char="§"/>
            </a:pPr>
            <a:r>
              <a:rPr lang="en-US" dirty="0">
                <a:solidFill>
                  <a:srgbClr val="008000"/>
                </a:solidFill>
                <a:latin typeface="Corbel" charset="0"/>
                <a:ea typeface="MS PGothic" charset="0"/>
              </a:rPr>
              <a:t>Website has </a:t>
            </a:r>
            <a:r>
              <a:rPr lang="en-US" dirty="0" smtClean="0">
                <a:solidFill>
                  <a:srgbClr val="008000"/>
                </a:solidFill>
                <a:latin typeface="Corbel" charset="0"/>
                <a:ea typeface="MS PGothic" charset="0"/>
              </a:rPr>
              <a:t>dubious URL</a:t>
            </a:r>
            <a:r>
              <a:rPr lang="en-US" dirty="0" smtClean="0">
                <a:latin typeface="Corbel" charset="0"/>
                <a:ea typeface="MS PGothic" charset="0"/>
              </a:rPr>
              <a:t>. (</a:t>
            </a:r>
            <a:r>
              <a:rPr lang="en-US" dirty="0" err="1" smtClean="0"/>
              <a:t>www.gooogle.com</a:t>
            </a:r>
            <a:r>
              <a:rPr lang="en-US" dirty="0" smtClean="0"/>
              <a:t>/</a:t>
            </a:r>
            <a:r>
              <a:rPr lang="en-US" dirty="0" err="1" smtClean="0"/>
              <a:t>webuygoldandsellprescriptions</a:t>
            </a:r>
            <a:r>
              <a:rPr lang="en-US" dirty="0" smtClean="0"/>
              <a:t>)</a:t>
            </a:r>
            <a:endParaRPr lang="en-US" dirty="0">
              <a:latin typeface="Corbel" charset="0"/>
              <a:ea typeface="MS PGothic" charset="0"/>
            </a:endParaRPr>
          </a:p>
          <a:p>
            <a:pPr marL="273050" indent="-273050" eaLnBrk="1" hangingPunct="1">
              <a:lnSpc>
                <a:spcPct val="80000"/>
              </a:lnSpc>
              <a:buFont typeface="Wingdings" charset="0"/>
              <a:buChar char="§"/>
            </a:pPr>
            <a:endParaRPr lang="en-US" sz="2000" dirty="0">
              <a:latin typeface="Corbel" charset="0"/>
              <a:ea typeface="MS PGothic" charset="0"/>
            </a:endParaRPr>
          </a:p>
          <a:p>
            <a:pPr marL="273050" indent="-273050" eaLnBrk="1" hangingPunct="1">
              <a:lnSpc>
                <a:spcPct val="80000"/>
              </a:lnSpc>
              <a:buFont typeface="Wingdings" charset="0"/>
              <a:buChar char="§"/>
            </a:pPr>
            <a:r>
              <a:rPr lang="en-US" sz="2000" b="1" dirty="0">
                <a:latin typeface="Corbel" charset="0"/>
                <a:ea typeface="MS PGothic" charset="0"/>
              </a:rPr>
              <a:t>Assignment</a:t>
            </a:r>
          </a:p>
          <a:p>
            <a:pPr marL="547688" lvl="1" eaLnBrk="1" hangingPunct="1">
              <a:lnSpc>
                <a:spcPct val="80000"/>
              </a:lnSpc>
              <a:buFont typeface="Wingdings" charset="0"/>
              <a:buChar char="§"/>
            </a:pPr>
            <a:r>
              <a:rPr lang="en-US" sz="2000" dirty="0">
                <a:latin typeface="Corbel" charset="0"/>
                <a:ea typeface="MS PGothic" charset="0"/>
              </a:rPr>
              <a:t>We cannot control who goes to which website– we can only wait for enough individuals to go to each site and respond to the questionnaire about website credibility.</a:t>
            </a:r>
          </a:p>
          <a:p>
            <a:pPr marL="273050" indent="-273050" eaLnBrk="1" hangingPunct="1">
              <a:lnSpc>
                <a:spcPct val="80000"/>
              </a:lnSpc>
              <a:buFont typeface="Wingdings" charset="0"/>
              <a:buChar char="§"/>
            </a:pPr>
            <a:endParaRPr lang="en-US" sz="2000" dirty="0">
              <a:latin typeface="Corbel" charset="0"/>
              <a:ea typeface="MS PGothic" charset="0"/>
            </a:endParaRPr>
          </a:p>
          <a:p>
            <a:pPr marL="273050" indent="-273050" eaLnBrk="1" hangingPunct="1">
              <a:lnSpc>
                <a:spcPct val="80000"/>
              </a:lnSpc>
              <a:buFont typeface="Wingdings" charset="0"/>
              <a:buChar char="§"/>
            </a:pPr>
            <a:r>
              <a:rPr lang="en-US" sz="2000" b="1" dirty="0">
                <a:latin typeface="Corbel" charset="0"/>
                <a:ea typeface="MS PGothic" charset="0"/>
              </a:rPr>
              <a:t>Dependent Variable</a:t>
            </a:r>
          </a:p>
          <a:p>
            <a:pPr marL="547688" lvl="1" eaLnBrk="1" hangingPunct="1">
              <a:lnSpc>
                <a:spcPct val="80000"/>
              </a:lnSpc>
              <a:buFont typeface="Wingdings" charset="0"/>
              <a:buChar char="§"/>
            </a:pPr>
            <a:r>
              <a:rPr lang="en-US" sz="2000" dirty="0">
                <a:latin typeface="Corbel" charset="0"/>
                <a:ea typeface="MS PGothic" charset="0"/>
              </a:rPr>
              <a:t>Credibility rating (a series of questionnaire items)</a:t>
            </a:r>
          </a:p>
          <a:p>
            <a:pPr marL="547688" lvl="1" eaLnBrk="1" hangingPunct="1">
              <a:lnSpc>
                <a:spcPct val="80000"/>
              </a:lnSpc>
              <a:buFont typeface="Wingdings" charset="0"/>
              <a:buChar char="§"/>
            </a:pPr>
            <a:endParaRPr lang="en-US" sz="20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dirty="0" smtClean="0">
                <a:solidFill>
                  <a:srgbClr val="7B9899"/>
                </a:solidFill>
                <a:ea typeface="+mj-ea"/>
                <a:cs typeface="+mj-cs"/>
              </a:rPr>
              <a:t>Internal Validity</a:t>
            </a:r>
          </a:p>
        </p:txBody>
      </p:sp>
      <p:sp>
        <p:nvSpPr>
          <p:cNvPr id="57347" name="Content Placeholder 3"/>
          <p:cNvSpPr>
            <a:spLocks noGrp="1"/>
          </p:cNvSpPr>
          <p:nvPr>
            <p:ph idx="1"/>
          </p:nvPr>
        </p:nvSpPr>
        <p:spPr>
          <a:xfrm>
            <a:off x="301625" y="1527175"/>
            <a:ext cx="5337175" cy="4572000"/>
          </a:xfrm>
        </p:spPr>
        <p:txBody>
          <a:bodyPr/>
          <a:lstStyle/>
          <a:p>
            <a:pPr eaLnBrk="1" hangingPunct="1">
              <a:buFont typeface="Wingdings 2" panose="05020102010507070707" pitchFamily="18" charset="2"/>
              <a:buChar char=""/>
              <a:defRPr/>
            </a:pPr>
            <a:endParaRPr lang="en-US" dirty="0" smtClean="0">
              <a:cs typeface="+mn-cs"/>
            </a:endParaRPr>
          </a:p>
          <a:p>
            <a:pPr marL="119062" indent="0" eaLnBrk="1" hangingPunct="1">
              <a:buFont typeface="Wingdings 2" panose="05020102010507070707" pitchFamily="18" charset="2"/>
              <a:buNone/>
              <a:defRPr/>
            </a:pPr>
            <a:endParaRPr lang="en-US" sz="2800" dirty="0" smtClean="0">
              <a:cs typeface="+mn-cs"/>
            </a:endParaRPr>
          </a:p>
          <a:p>
            <a:pPr eaLnBrk="1" hangingPunct="1">
              <a:buFont typeface="Wingdings 2" panose="05020102010507070707" pitchFamily="18" charset="2"/>
              <a:buChar char=""/>
              <a:defRPr/>
            </a:pPr>
            <a:r>
              <a:rPr lang="en-US" sz="2800" dirty="0" smtClean="0">
                <a:solidFill>
                  <a:srgbClr val="FFC000"/>
                </a:solidFill>
                <a:cs typeface="+mn-cs"/>
              </a:rPr>
              <a:t>Design Concerns</a:t>
            </a:r>
          </a:p>
          <a:p>
            <a:pPr lvl="1" eaLnBrk="1" hangingPunct="1">
              <a:buFont typeface="Wingdings" panose="05000000000000000000" pitchFamily="2" charset="2"/>
              <a:buChar char=""/>
              <a:defRPr/>
            </a:pPr>
            <a:r>
              <a:rPr lang="en-US" b="1" dirty="0" smtClean="0">
                <a:cs typeface="+mn-cs"/>
              </a:rPr>
              <a:t>Internal Validity</a:t>
            </a:r>
          </a:p>
          <a:p>
            <a:pPr lvl="1" eaLnBrk="1" hangingPunct="1">
              <a:buFont typeface="Wingdings" panose="05000000000000000000" pitchFamily="2" charset="2"/>
              <a:buChar char=""/>
              <a:defRPr/>
            </a:pPr>
            <a:r>
              <a:rPr lang="en-US" dirty="0" smtClean="0">
                <a:cs typeface="+mn-cs"/>
              </a:rPr>
              <a:t>External Validity</a:t>
            </a:r>
          </a:p>
          <a:p>
            <a:pPr lvl="1" eaLnBrk="1" hangingPunct="1">
              <a:buFont typeface="Wingdings" panose="05000000000000000000" pitchFamily="2" charset="2"/>
              <a:buChar char=""/>
              <a:defRPr/>
            </a:pPr>
            <a:r>
              <a:rPr lang="en-US" dirty="0" smtClean="0">
                <a:cs typeface="+mn-cs"/>
              </a:rPr>
              <a:t>Ecological Validity</a:t>
            </a:r>
          </a:p>
        </p:txBody>
      </p:sp>
      <p:pic>
        <p:nvPicPr>
          <p:cNvPr id="11272" name="Picture 8" descr="http://www.indiana.edu/~p1013447/images/Validity%20Internal%20External%20m.gif"/>
          <p:cNvPicPr>
            <a:picLocks noChangeAspect="1" noChangeArrowheads="1"/>
          </p:cNvPicPr>
          <p:nvPr/>
        </p:nvPicPr>
        <p:blipFill>
          <a:blip r:embed="rId3" cstate="print"/>
          <a:srcRect/>
          <a:stretch>
            <a:fillRect/>
          </a:stretch>
        </p:blipFill>
        <p:spPr bwMode="auto">
          <a:xfrm>
            <a:off x="5372100" y="2133600"/>
            <a:ext cx="2590800" cy="2306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7349" name="TextBox 6"/>
          <p:cNvSpPr txBox="1">
            <a:spLocks noChangeArrowheads="1"/>
          </p:cNvSpPr>
          <p:nvPr/>
        </p:nvSpPr>
        <p:spPr bwMode="auto">
          <a:xfrm>
            <a:off x="4857750" y="5162550"/>
            <a:ext cx="388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800"/>
              <a:t>Photo credit: </a:t>
            </a:r>
            <a:r>
              <a:rPr lang="en-US" sz="800">
                <a:hlinkClick r:id="rId4"/>
              </a:rPr>
              <a:t>http://www.indiana.edu/~p1013447/dictionary/int_val.htm</a:t>
            </a:r>
            <a:endParaRPr lang="en-US" sz="8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Internal Validity</a:t>
            </a:r>
          </a:p>
        </p:txBody>
      </p:sp>
      <p:sp>
        <p:nvSpPr>
          <p:cNvPr id="59395" name="TextBox 4"/>
          <p:cNvSpPr txBox="1">
            <a:spLocks noChangeArrowheads="1"/>
          </p:cNvSpPr>
          <p:nvPr/>
        </p:nvSpPr>
        <p:spPr bwMode="auto">
          <a:xfrm>
            <a:off x="990600" y="2057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800" b="1"/>
              <a:t>Internal Validity </a:t>
            </a:r>
            <a:r>
              <a:rPr lang="en-US" sz="2800"/>
              <a:t>deals with questions about whether changes in the dependent variable were </a:t>
            </a:r>
            <a:r>
              <a:rPr lang="en-US" sz="2800" i="1"/>
              <a:t>caused</a:t>
            </a:r>
            <a:r>
              <a:rPr lang="en-US" sz="2800"/>
              <a:t> by the treatment.</a:t>
            </a:r>
          </a:p>
        </p:txBody>
      </p:sp>
      <p:sp>
        <p:nvSpPr>
          <p:cNvPr id="5" name="Rounded Rectangle 4"/>
          <p:cNvSpPr/>
          <p:nvPr/>
        </p:nvSpPr>
        <p:spPr>
          <a:xfrm>
            <a:off x="1600200" y="4800600"/>
            <a:ext cx="990600" cy="685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Cause</a:t>
            </a:r>
          </a:p>
        </p:txBody>
      </p:sp>
      <p:sp>
        <p:nvSpPr>
          <p:cNvPr id="6" name="Rounded Rectangle 5"/>
          <p:cNvSpPr>
            <a:spLocks noChangeArrowheads="1"/>
          </p:cNvSpPr>
          <p:nvPr/>
        </p:nvSpPr>
        <p:spPr bwMode="auto">
          <a:xfrm>
            <a:off x="5029200" y="4800600"/>
            <a:ext cx="990600" cy="685800"/>
          </a:xfrm>
          <a:prstGeom prst="roundRect">
            <a:avLst>
              <a:gd name="adj" fmla="val 16667"/>
            </a:avLst>
          </a:prstGeom>
          <a:gradFill rotWithShape="1">
            <a:gsLst>
              <a:gs pos="0">
                <a:srgbClr val="408D42"/>
              </a:gs>
              <a:gs pos="55000">
                <a:srgbClr val="4EA750"/>
              </a:gs>
              <a:gs pos="100000">
                <a:srgbClr val="5CC35F"/>
              </a:gs>
            </a:gsLst>
            <a:lin ang="16200000"/>
          </a:gradFill>
          <a:ln w="6350" cap="rnd">
            <a:solidFill>
              <a:srgbClr val="67B569"/>
            </a:solidFill>
            <a:round/>
            <a:headEnd/>
            <a:tailEnd/>
          </a:ln>
          <a:effectLst>
            <a:outerShdw blurRad="63500" dist="26940" dir="5400000" rotWithShape="0">
              <a:srgbClr val="000000">
                <a:alpha val="37999"/>
              </a:srgbClr>
            </a:outerShdw>
          </a:effectLst>
        </p:spPr>
        <p:txBody>
          <a:bodyPr anchor="ctr"/>
          <a:lstStyle/>
          <a:p>
            <a:pPr algn="ctr">
              <a:defRPr/>
            </a:pPr>
            <a:r>
              <a:rPr lang="en-US" dirty="0">
                <a:solidFill>
                  <a:schemeClr val="lt1"/>
                </a:solidFill>
                <a:latin typeface="+mn-lt"/>
                <a:ea typeface="+mn-ea"/>
                <a:cs typeface="+mn-cs"/>
              </a:rPr>
              <a:t>Effect</a:t>
            </a:r>
          </a:p>
        </p:txBody>
      </p:sp>
      <p:cxnSp>
        <p:nvCxnSpPr>
          <p:cNvPr id="7" name="Straight Arrow Connector 6"/>
          <p:cNvCxnSpPr/>
          <p:nvPr/>
        </p:nvCxnSpPr>
        <p:spPr>
          <a:xfrm>
            <a:off x="2590800" y="5103813"/>
            <a:ext cx="2438400" cy="1587"/>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grpSp>
        <p:nvGrpSpPr>
          <p:cNvPr id="59399" name="Group 12"/>
          <p:cNvGrpSpPr>
            <a:grpSpLocks/>
          </p:cNvGrpSpPr>
          <p:nvPr/>
        </p:nvGrpSpPr>
        <p:grpSpPr bwMode="auto">
          <a:xfrm>
            <a:off x="3733800" y="4038600"/>
            <a:ext cx="1296988" cy="784225"/>
            <a:chOff x="3012968" y="685800"/>
            <a:chExt cx="2793472" cy="1830388"/>
          </a:xfrm>
        </p:grpSpPr>
        <p:cxnSp>
          <p:nvCxnSpPr>
            <p:cNvPr id="9" name="Straight Arrow Connector 8"/>
            <p:cNvCxnSpPr>
              <a:cxnSpLocks noChangeShapeType="1"/>
            </p:cNvCxnSpPr>
            <p:nvPr/>
          </p:nvCxnSpPr>
          <p:spPr bwMode="auto">
            <a:xfrm>
              <a:off x="3963500" y="1675100"/>
              <a:ext cx="1842940" cy="841088"/>
            </a:xfrm>
            <a:prstGeom prst="straightConnector1">
              <a:avLst/>
            </a:prstGeom>
            <a:noFill/>
            <a:ln w="57150" cmpd="thickThin">
              <a:solidFill>
                <a:schemeClr val="accent1"/>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sp>
          <p:nvSpPr>
            <p:cNvPr id="59410" name="TextBox 11"/>
            <p:cNvSpPr txBox="1">
              <a:spLocks noChangeArrowheads="1"/>
            </p:cNvSpPr>
            <p:nvPr/>
          </p:nvSpPr>
          <p:spPr bwMode="auto">
            <a:xfrm>
              <a:off x="3012968" y="685800"/>
              <a:ext cx="304799" cy="7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4400" b="1"/>
                <a:t>?</a:t>
              </a:r>
            </a:p>
          </p:txBody>
        </p:sp>
      </p:grpSp>
      <p:grpSp>
        <p:nvGrpSpPr>
          <p:cNvPr id="59400" name="Group 13"/>
          <p:cNvGrpSpPr>
            <a:grpSpLocks/>
          </p:cNvGrpSpPr>
          <p:nvPr/>
        </p:nvGrpSpPr>
        <p:grpSpPr bwMode="auto">
          <a:xfrm>
            <a:off x="4495800" y="3962400"/>
            <a:ext cx="1373188" cy="784225"/>
            <a:chOff x="2848891" y="685800"/>
            <a:chExt cx="2957549" cy="1830388"/>
          </a:xfrm>
        </p:grpSpPr>
        <p:cxnSp>
          <p:nvCxnSpPr>
            <p:cNvPr id="12" name="Straight Arrow Connector 11"/>
            <p:cNvCxnSpPr>
              <a:cxnSpLocks noChangeShapeType="1"/>
            </p:cNvCxnSpPr>
            <p:nvPr/>
          </p:nvCxnSpPr>
          <p:spPr bwMode="auto">
            <a:xfrm>
              <a:off x="3963528" y="1675100"/>
              <a:ext cx="1842912" cy="841088"/>
            </a:xfrm>
            <a:prstGeom prst="straightConnector1">
              <a:avLst/>
            </a:prstGeom>
            <a:noFill/>
            <a:ln w="57150" cmpd="thickThin">
              <a:solidFill>
                <a:schemeClr val="accent1"/>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sp>
          <p:nvSpPr>
            <p:cNvPr id="59408" name="TextBox 15"/>
            <p:cNvSpPr txBox="1">
              <a:spLocks noChangeArrowheads="1"/>
            </p:cNvSpPr>
            <p:nvPr/>
          </p:nvSpPr>
          <p:spPr bwMode="auto">
            <a:xfrm>
              <a:off x="2848891" y="685800"/>
              <a:ext cx="304799" cy="7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4400" b="1"/>
                <a:t>?</a:t>
              </a:r>
            </a:p>
          </p:txBody>
        </p:sp>
      </p:grpSp>
      <p:grpSp>
        <p:nvGrpSpPr>
          <p:cNvPr id="59401" name="Group 20"/>
          <p:cNvGrpSpPr>
            <a:grpSpLocks/>
          </p:cNvGrpSpPr>
          <p:nvPr/>
        </p:nvGrpSpPr>
        <p:grpSpPr bwMode="auto">
          <a:xfrm>
            <a:off x="3886200" y="5486400"/>
            <a:ext cx="1042988" cy="558800"/>
            <a:chOff x="3698631" y="4038600"/>
            <a:chExt cx="2244969" cy="1302611"/>
          </a:xfrm>
        </p:grpSpPr>
        <p:cxnSp>
          <p:nvCxnSpPr>
            <p:cNvPr id="15" name="Straight Arrow Connector 14"/>
            <p:cNvCxnSpPr>
              <a:cxnSpLocks noChangeShapeType="1"/>
            </p:cNvCxnSpPr>
            <p:nvPr/>
          </p:nvCxnSpPr>
          <p:spPr bwMode="auto">
            <a:xfrm flipV="1">
              <a:off x="4648557" y="4038600"/>
              <a:ext cx="1295043" cy="836335"/>
            </a:xfrm>
            <a:prstGeom prst="straightConnector1">
              <a:avLst/>
            </a:prstGeom>
            <a:noFill/>
            <a:ln w="57150" cmpd="thickThin">
              <a:solidFill>
                <a:schemeClr val="accent1"/>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sp>
          <p:nvSpPr>
            <p:cNvPr id="59406" name="TextBox 18"/>
            <p:cNvSpPr txBox="1">
              <a:spLocks noChangeArrowheads="1"/>
            </p:cNvSpPr>
            <p:nvPr/>
          </p:nvSpPr>
          <p:spPr bwMode="auto">
            <a:xfrm>
              <a:off x="3698631" y="4571770"/>
              <a:ext cx="304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4400" b="1"/>
                <a:t>?</a:t>
              </a:r>
            </a:p>
          </p:txBody>
        </p:sp>
      </p:grpSp>
      <p:grpSp>
        <p:nvGrpSpPr>
          <p:cNvPr id="59402" name="Group 22"/>
          <p:cNvGrpSpPr>
            <a:grpSpLocks/>
          </p:cNvGrpSpPr>
          <p:nvPr/>
        </p:nvGrpSpPr>
        <p:grpSpPr bwMode="auto">
          <a:xfrm>
            <a:off x="4800600" y="5562600"/>
            <a:ext cx="966788" cy="558800"/>
            <a:chOff x="3862754" y="4038600"/>
            <a:chExt cx="2080846" cy="1302608"/>
          </a:xfrm>
        </p:grpSpPr>
        <p:cxnSp>
          <p:nvCxnSpPr>
            <p:cNvPr id="18" name="Straight Arrow Connector 17"/>
            <p:cNvCxnSpPr>
              <a:cxnSpLocks noChangeShapeType="1"/>
            </p:cNvCxnSpPr>
            <p:nvPr/>
          </p:nvCxnSpPr>
          <p:spPr bwMode="auto">
            <a:xfrm flipV="1">
              <a:off x="4648623" y="4038600"/>
              <a:ext cx="1294977" cy="836334"/>
            </a:xfrm>
            <a:prstGeom prst="straightConnector1">
              <a:avLst/>
            </a:prstGeom>
            <a:noFill/>
            <a:ln w="57150" cmpd="thickThin">
              <a:solidFill>
                <a:schemeClr val="accent1"/>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sp>
          <p:nvSpPr>
            <p:cNvPr id="59404" name="TextBox 24"/>
            <p:cNvSpPr txBox="1">
              <a:spLocks noChangeArrowheads="1"/>
            </p:cNvSpPr>
            <p:nvPr/>
          </p:nvSpPr>
          <p:spPr bwMode="auto">
            <a:xfrm>
              <a:off x="3862754" y="4571767"/>
              <a:ext cx="304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4400" b="1"/>
                <a:t>?</a:t>
              </a:r>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411413" y="6477000"/>
            <a:ext cx="5508625" cy="274638"/>
          </a:xfrm>
        </p:spPr>
        <p:txBody>
          <a:bodyPr/>
          <a:lstStyle/>
          <a:p>
            <a:pPr>
              <a:defRPr/>
            </a:pPr>
            <a:endParaRPr lang="en-US"/>
          </a:p>
        </p:txBody>
      </p:sp>
      <p:sp>
        <p:nvSpPr>
          <p:cNvPr id="2" name="Title 1"/>
          <p:cNvSpPr>
            <a:spLocks noGrp="1"/>
          </p:cNvSpPr>
          <p:nvPr>
            <p:ph type="title"/>
          </p:nvPr>
        </p:nvSpPr>
        <p:spPr/>
        <p:txBody>
          <a:bodyPr/>
          <a:lstStyle/>
          <a:p>
            <a:r>
              <a:rPr lang="en-US" dirty="0" smtClean="0"/>
              <a:t>Research Design</a:t>
            </a:r>
            <a:endParaRPr lang="en-US" dirty="0"/>
          </a:p>
        </p:txBody>
      </p:sp>
      <p:sp>
        <p:nvSpPr>
          <p:cNvPr id="5" name="Rounded Rectangle 4"/>
          <p:cNvSpPr/>
          <p:nvPr/>
        </p:nvSpPr>
        <p:spPr>
          <a:xfrm>
            <a:off x="1371600" y="2895600"/>
            <a:ext cx="2133600" cy="106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Correlational</a:t>
            </a:r>
            <a:endParaRPr lang="en-US" sz="2400" dirty="0"/>
          </a:p>
        </p:txBody>
      </p:sp>
      <p:sp>
        <p:nvSpPr>
          <p:cNvPr id="6" name="Rounded Rectangle 5"/>
          <p:cNvSpPr/>
          <p:nvPr/>
        </p:nvSpPr>
        <p:spPr>
          <a:xfrm>
            <a:off x="5638800" y="2895600"/>
            <a:ext cx="2133600" cy="106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Experimental</a:t>
            </a:r>
            <a:endParaRPr lang="en-US" sz="2400" dirty="0"/>
          </a:p>
        </p:txBody>
      </p:sp>
      <p:cxnSp>
        <p:nvCxnSpPr>
          <p:cNvPr id="8" name="Straight Arrow Connector 7"/>
          <p:cNvCxnSpPr>
            <a:stCxn id="6" idx="1"/>
            <a:endCxn id="5" idx="3"/>
          </p:cNvCxnSpPr>
          <p:nvPr/>
        </p:nvCxnSpPr>
        <p:spPr>
          <a:xfrm flipH="1">
            <a:off x="3505200" y="3429000"/>
            <a:ext cx="2133600" cy="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66800" y="4343400"/>
            <a:ext cx="2971799" cy="1477328"/>
          </a:xfrm>
          <a:prstGeom prst="rect">
            <a:avLst/>
          </a:prstGeom>
          <a:noFill/>
        </p:spPr>
        <p:txBody>
          <a:bodyPr wrap="square" rtlCol="0">
            <a:spAutoFit/>
          </a:bodyPr>
          <a:lstStyle/>
          <a:p>
            <a:pPr marL="285750" indent="-285750">
              <a:buFont typeface="Arial"/>
              <a:buChar char="•"/>
            </a:pPr>
            <a:r>
              <a:rPr lang="en-US" dirty="0" smtClean="0"/>
              <a:t>Variation comes from nature</a:t>
            </a:r>
          </a:p>
          <a:p>
            <a:pPr marL="285750" indent="-285750">
              <a:buFont typeface="Arial"/>
              <a:buChar char="•"/>
            </a:pPr>
            <a:r>
              <a:rPr lang="en-US" dirty="0" smtClean="0"/>
              <a:t>Researcher draws conclusions from hands-off observation</a:t>
            </a:r>
            <a:endParaRPr lang="en-US" dirty="0"/>
          </a:p>
        </p:txBody>
      </p:sp>
      <p:sp>
        <p:nvSpPr>
          <p:cNvPr id="10" name="TextBox 9"/>
          <p:cNvSpPr txBox="1"/>
          <p:nvPr/>
        </p:nvSpPr>
        <p:spPr>
          <a:xfrm>
            <a:off x="5334000" y="4343400"/>
            <a:ext cx="3200400" cy="1477328"/>
          </a:xfrm>
          <a:prstGeom prst="rect">
            <a:avLst/>
          </a:prstGeom>
          <a:noFill/>
        </p:spPr>
        <p:txBody>
          <a:bodyPr wrap="square" rtlCol="0">
            <a:spAutoFit/>
          </a:bodyPr>
          <a:lstStyle/>
          <a:p>
            <a:pPr marL="285750" indent="-285750">
              <a:buFont typeface="Arial"/>
              <a:buChar char="•"/>
            </a:pPr>
            <a:r>
              <a:rPr lang="en-US" dirty="0" smtClean="0"/>
              <a:t>Researcher manipulates variables directly</a:t>
            </a:r>
          </a:p>
          <a:p>
            <a:pPr marL="285750" indent="-285750">
              <a:buFont typeface="Arial"/>
              <a:buChar char="•"/>
            </a:pPr>
            <a:r>
              <a:rPr lang="en-US" dirty="0" smtClean="0"/>
              <a:t>In a pure experiment, conditions are randomly assigned</a:t>
            </a:r>
            <a:endParaRPr lang="en-US" dirty="0"/>
          </a:p>
        </p:txBody>
      </p:sp>
    </p:spTree>
    <p:extLst>
      <p:ext uri="{BB962C8B-B14F-4D97-AF65-F5344CB8AC3E}">
        <p14:creationId xmlns:p14="http://schemas.microsoft.com/office/powerpoint/2010/main" val="4769143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7B9899"/>
                </a:solidFill>
                <a:ea typeface="+mj-ea"/>
                <a:cs typeface="+mj-cs"/>
              </a:rPr>
              <a:t>Threats to Internal Validity</a:t>
            </a:r>
          </a:p>
        </p:txBody>
      </p:sp>
      <p:sp>
        <p:nvSpPr>
          <p:cNvPr id="61443" name="Rectangle 3"/>
          <p:cNvSpPr>
            <a:spLocks noGrp="1" noChangeArrowheads="1"/>
          </p:cNvSpPr>
          <p:nvPr>
            <p:ph idx="1"/>
          </p:nvPr>
        </p:nvSpPr>
        <p:spPr>
          <a:xfrm>
            <a:off x="0" y="1524000"/>
            <a:ext cx="5715000" cy="5105400"/>
          </a:xfrm>
        </p:spPr>
        <p:txBody>
          <a:bodyPr/>
          <a:lstStyle/>
          <a:p>
            <a:pPr lvl="1" eaLnBrk="1" hangingPunct="1">
              <a:lnSpc>
                <a:spcPct val="80000"/>
              </a:lnSpc>
            </a:pPr>
            <a:r>
              <a:rPr lang="en-US" sz="2200" b="1" dirty="0">
                <a:latin typeface="Corbel" charset="0"/>
                <a:ea typeface="MS PGothic" charset="0"/>
              </a:rPr>
              <a:t>History</a:t>
            </a:r>
            <a:r>
              <a:rPr lang="en-US" sz="2200" dirty="0">
                <a:latin typeface="Corbel" charset="0"/>
                <a:ea typeface="MS PGothic" charset="0"/>
              </a:rPr>
              <a:t> </a:t>
            </a:r>
          </a:p>
          <a:p>
            <a:pPr lvl="2" eaLnBrk="1" hangingPunct="1">
              <a:lnSpc>
                <a:spcPct val="80000"/>
              </a:lnSpc>
            </a:pPr>
            <a:r>
              <a:rPr lang="en-US" sz="2200" dirty="0">
                <a:latin typeface="Corbel" charset="0"/>
                <a:ea typeface="MS PGothic" charset="0"/>
              </a:rPr>
              <a:t>additional I.V. that occurs between pre-test and post-test</a:t>
            </a:r>
          </a:p>
          <a:p>
            <a:pPr lvl="1" eaLnBrk="1" hangingPunct="1">
              <a:lnSpc>
                <a:spcPct val="80000"/>
              </a:lnSpc>
            </a:pPr>
            <a:endParaRPr lang="en-US" sz="2200" dirty="0">
              <a:latin typeface="Corbel" charset="0"/>
              <a:ea typeface="MS PGothic" charset="0"/>
            </a:endParaRPr>
          </a:p>
          <a:p>
            <a:pPr lvl="1" eaLnBrk="1" hangingPunct="1">
              <a:lnSpc>
                <a:spcPct val="80000"/>
              </a:lnSpc>
            </a:pPr>
            <a:r>
              <a:rPr lang="en-US" sz="2200" b="1" dirty="0">
                <a:latin typeface="Corbel" charset="0"/>
                <a:ea typeface="MS PGothic" charset="0"/>
              </a:rPr>
              <a:t>Maturation</a:t>
            </a:r>
          </a:p>
          <a:p>
            <a:pPr lvl="2" eaLnBrk="1" hangingPunct="1">
              <a:lnSpc>
                <a:spcPct val="80000"/>
              </a:lnSpc>
            </a:pPr>
            <a:r>
              <a:rPr lang="en-US" sz="2200" dirty="0">
                <a:latin typeface="Corbel" charset="0"/>
                <a:ea typeface="MS PGothic" charset="0"/>
              </a:rPr>
              <a:t>Subjects simply get older and change during experiment</a:t>
            </a:r>
          </a:p>
          <a:p>
            <a:pPr lvl="1" eaLnBrk="1" hangingPunct="1">
              <a:lnSpc>
                <a:spcPct val="80000"/>
              </a:lnSpc>
            </a:pPr>
            <a:endParaRPr lang="en-US" sz="2200" dirty="0">
              <a:latin typeface="Corbel" charset="0"/>
              <a:ea typeface="MS PGothic" charset="0"/>
            </a:endParaRPr>
          </a:p>
          <a:p>
            <a:pPr lvl="1" eaLnBrk="1" hangingPunct="1">
              <a:lnSpc>
                <a:spcPct val="80000"/>
              </a:lnSpc>
            </a:pPr>
            <a:r>
              <a:rPr lang="en-US" sz="2200" b="1" dirty="0">
                <a:latin typeface="Corbel" charset="0"/>
                <a:ea typeface="MS PGothic" charset="0"/>
              </a:rPr>
              <a:t>Testing</a:t>
            </a:r>
          </a:p>
          <a:p>
            <a:pPr lvl="2" eaLnBrk="1" hangingPunct="1">
              <a:lnSpc>
                <a:spcPct val="80000"/>
              </a:lnSpc>
            </a:pPr>
            <a:r>
              <a:rPr lang="en-US" sz="2200" dirty="0">
                <a:latin typeface="Corbel" charset="0"/>
                <a:ea typeface="MS PGothic" charset="0"/>
              </a:rPr>
              <a:t>Subjects </a:t>
            </a:r>
            <a:r>
              <a:rPr lang="ja-JP" altLang="en-US" sz="2200" dirty="0">
                <a:latin typeface="Corbel" charset="0"/>
                <a:ea typeface="MS PGothic" charset="0"/>
              </a:rPr>
              <a:t>“</a:t>
            </a:r>
            <a:r>
              <a:rPr lang="en-US" sz="2200" dirty="0">
                <a:latin typeface="Corbel" charset="0"/>
                <a:ea typeface="MS PGothic" charset="0"/>
              </a:rPr>
              <a:t>get used</a:t>
            </a:r>
            <a:r>
              <a:rPr lang="ja-JP" altLang="en-US" sz="2200" dirty="0">
                <a:latin typeface="Corbel" charset="0"/>
                <a:ea typeface="MS PGothic" charset="0"/>
              </a:rPr>
              <a:t>”</a:t>
            </a:r>
            <a:r>
              <a:rPr lang="en-US" sz="2200" dirty="0">
                <a:latin typeface="Corbel" charset="0"/>
                <a:ea typeface="MS PGothic" charset="0"/>
              </a:rPr>
              <a:t> to being tested</a:t>
            </a:r>
          </a:p>
          <a:p>
            <a:pPr lvl="1" eaLnBrk="1" hangingPunct="1">
              <a:lnSpc>
                <a:spcPct val="80000"/>
              </a:lnSpc>
            </a:pPr>
            <a:endParaRPr lang="en-US" sz="2200" b="1" dirty="0">
              <a:latin typeface="Corbel" charset="0"/>
              <a:ea typeface="MS PGothic" charset="0"/>
            </a:endParaRPr>
          </a:p>
          <a:p>
            <a:pPr lvl="1" eaLnBrk="1" hangingPunct="1">
              <a:lnSpc>
                <a:spcPct val="80000"/>
              </a:lnSpc>
            </a:pPr>
            <a:r>
              <a:rPr lang="en-US" sz="2200" b="1" dirty="0">
                <a:latin typeface="Corbel" charset="0"/>
                <a:ea typeface="MS PGothic" charset="0"/>
              </a:rPr>
              <a:t>Regression to the Mean</a:t>
            </a:r>
          </a:p>
          <a:p>
            <a:pPr lvl="2" eaLnBrk="1" hangingPunct="1">
              <a:lnSpc>
                <a:spcPct val="80000"/>
              </a:lnSpc>
            </a:pPr>
            <a:r>
              <a:rPr lang="en-US" sz="2200" dirty="0">
                <a:latin typeface="Corbel" charset="0"/>
                <a:ea typeface="MS PGothic" charset="0"/>
              </a:rPr>
              <a:t>Issue with studies of </a:t>
            </a:r>
            <a:r>
              <a:rPr lang="ja-JP" altLang="en-US" sz="2200" dirty="0">
                <a:latin typeface="Corbel" charset="0"/>
                <a:ea typeface="MS PGothic" charset="0"/>
              </a:rPr>
              <a:t>“</a:t>
            </a:r>
            <a:r>
              <a:rPr lang="en-US" sz="2200" dirty="0">
                <a:latin typeface="Corbel" charset="0"/>
                <a:ea typeface="MS PGothic" charset="0"/>
              </a:rPr>
              <a:t>high and low extremes</a:t>
            </a:r>
            <a:r>
              <a:rPr lang="ja-JP" altLang="en-US" sz="2200" dirty="0">
                <a:latin typeface="Corbel" charset="0"/>
                <a:ea typeface="MS PGothic" charset="0"/>
              </a:rPr>
              <a:t>”</a:t>
            </a:r>
            <a:r>
              <a:rPr lang="en-US" sz="2200" dirty="0">
                <a:latin typeface="Corbel" charset="0"/>
                <a:ea typeface="MS PGothic" charset="0"/>
              </a:rPr>
              <a:t> on some key variable</a:t>
            </a:r>
          </a:p>
        </p:txBody>
      </p:sp>
      <p:pic>
        <p:nvPicPr>
          <p:cNvPr id="26630" name="Picture 6" descr="http://www.socialresearchmethods.net/tutorial/Martin/lecture.gif"/>
          <p:cNvPicPr>
            <a:picLocks noChangeAspect="1" noChangeArrowheads="1"/>
          </p:cNvPicPr>
          <p:nvPr/>
        </p:nvPicPr>
        <p:blipFill>
          <a:blip r:embed="rId3" cstate="print"/>
          <a:srcRect/>
          <a:stretch>
            <a:fillRect/>
          </a:stretch>
        </p:blipFill>
        <p:spPr bwMode="auto">
          <a:xfrm>
            <a:off x="6858000" y="3048000"/>
            <a:ext cx="1676400" cy="167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Contamination and Internal Validity</a:t>
            </a:r>
            <a:endParaRPr lang="en-US" dirty="0">
              <a:solidFill>
                <a:schemeClr val="accent1">
                  <a:satMod val="150000"/>
                </a:schemeClr>
              </a:solidFill>
              <a:ea typeface="+mj-ea"/>
              <a:cs typeface="+mj-cs"/>
            </a:endParaRPr>
          </a:p>
        </p:txBody>
      </p:sp>
      <p:sp>
        <p:nvSpPr>
          <p:cNvPr id="63491" name="Content Placeholder 2"/>
          <p:cNvSpPr>
            <a:spLocks noGrp="1"/>
          </p:cNvSpPr>
          <p:nvPr>
            <p:ph idx="1"/>
          </p:nvPr>
        </p:nvSpPr>
        <p:spPr>
          <a:xfrm>
            <a:off x="-17463" y="2667000"/>
            <a:ext cx="6327776" cy="2209800"/>
          </a:xfrm>
        </p:spPr>
        <p:txBody>
          <a:bodyPr/>
          <a:lstStyle/>
          <a:p>
            <a:pPr lvl="1" eaLnBrk="1" hangingPunct="1">
              <a:lnSpc>
                <a:spcPct val="80000"/>
              </a:lnSpc>
              <a:buFont typeface="Wingdings" panose="05000000000000000000" pitchFamily="2" charset="2"/>
              <a:buChar char=""/>
              <a:defRPr/>
            </a:pPr>
            <a:r>
              <a:rPr lang="en-US" sz="3200" u="sng" dirty="0" smtClean="0">
                <a:cs typeface="+mn-cs"/>
              </a:rPr>
              <a:t>Demand Characteristics</a:t>
            </a:r>
          </a:p>
          <a:p>
            <a:pPr lvl="2" eaLnBrk="1" hangingPunct="1">
              <a:lnSpc>
                <a:spcPct val="80000"/>
              </a:lnSpc>
              <a:buFont typeface="Arial" panose="020B0604020202020204" pitchFamily="34" charset="0"/>
              <a:buChar char="▪"/>
              <a:defRPr/>
            </a:pPr>
            <a:r>
              <a:rPr lang="en-US" sz="3200" i="1" dirty="0" smtClean="0">
                <a:cs typeface="+mn-cs"/>
              </a:rPr>
              <a:t>Anything</a:t>
            </a:r>
            <a:r>
              <a:rPr lang="en-US" sz="3200" dirty="0" smtClean="0">
                <a:cs typeface="+mn-cs"/>
              </a:rPr>
              <a:t> in the experiment that could guide subjects to expected outcome</a:t>
            </a:r>
          </a:p>
          <a:p>
            <a:pPr marL="457200" lvl="1" indent="0" eaLnBrk="1" hangingPunct="1">
              <a:lnSpc>
                <a:spcPct val="80000"/>
              </a:lnSpc>
              <a:buFont typeface="Wingdings" panose="05000000000000000000" pitchFamily="2" charset="2"/>
              <a:buNone/>
              <a:defRPr/>
            </a:pPr>
            <a:endParaRPr lang="en-US" sz="2400" dirty="0" smtClean="0">
              <a:cs typeface="+mn-cs"/>
            </a:endParaRPr>
          </a:p>
          <a:p>
            <a:pPr eaLnBrk="1" hangingPunct="1">
              <a:buFont typeface="Wingdings 2" panose="05020102010507070707" pitchFamily="18" charset="2"/>
              <a:buChar char=""/>
              <a:defRPr/>
            </a:pPr>
            <a:endParaRPr lang="en-US" dirty="0" smtClean="0">
              <a:cs typeface="+mn-cs"/>
            </a:endParaRPr>
          </a:p>
        </p:txBody>
      </p:sp>
      <p:pic>
        <p:nvPicPr>
          <p:cNvPr id="29701" name="Picture 5"/>
          <p:cNvPicPr>
            <a:picLocks noChangeAspect="1" noChangeArrowheads="1"/>
          </p:cNvPicPr>
          <p:nvPr/>
        </p:nvPicPr>
        <p:blipFill>
          <a:blip r:embed="rId3" cstate="print"/>
          <a:srcRect/>
          <a:stretch>
            <a:fillRect/>
          </a:stretch>
        </p:blipFill>
        <p:spPr bwMode="auto">
          <a:xfrm>
            <a:off x="6400800" y="2438400"/>
            <a:ext cx="2292531"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3200" smtClean="0">
                <a:solidFill>
                  <a:srgbClr val="7B9899"/>
                </a:solidFill>
                <a:ea typeface="+mj-ea"/>
                <a:cs typeface="+mj-cs"/>
              </a:rPr>
              <a:t>General Demand Characteristics</a:t>
            </a:r>
          </a:p>
        </p:txBody>
      </p:sp>
      <p:sp>
        <p:nvSpPr>
          <p:cNvPr id="65539" name="Rectangle 3"/>
          <p:cNvSpPr>
            <a:spLocks noGrp="1" noChangeArrowheads="1"/>
          </p:cNvSpPr>
          <p:nvPr>
            <p:ph idx="1"/>
          </p:nvPr>
        </p:nvSpPr>
        <p:spPr>
          <a:xfrm>
            <a:off x="0" y="1219200"/>
            <a:ext cx="5486400" cy="4572000"/>
          </a:xfrm>
        </p:spPr>
        <p:txBody>
          <a:bodyPr/>
          <a:lstStyle/>
          <a:p>
            <a:pPr eaLnBrk="1" hangingPunct="1">
              <a:buFont typeface="Wingdings 2" panose="05020102010507070707" pitchFamily="18" charset="2"/>
              <a:buNone/>
              <a:defRPr/>
            </a:pPr>
            <a:endParaRPr lang="en-US" sz="2400" dirty="0" smtClean="0">
              <a:cs typeface="+mn-cs"/>
            </a:endParaRPr>
          </a:p>
          <a:p>
            <a:pPr marL="119062" indent="0" eaLnBrk="1" hangingPunct="1">
              <a:buFont typeface="Wingdings 2" panose="05020102010507070707" pitchFamily="18" charset="2"/>
              <a:buNone/>
              <a:defRPr/>
            </a:pPr>
            <a:endParaRPr lang="en-US" sz="1600" dirty="0" smtClean="0">
              <a:cs typeface="+mn-cs"/>
            </a:endParaRPr>
          </a:p>
          <a:p>
            <a:pPr eaLnBrk="1" hangingPunct="1">
              <a:buFont typeface="Wingdings 2" panose="05020102010507070707" pitchFamily="18" charset="2"/>
              <a:buChar char=""/>
              <a:defRPr/>
            </a:pPr>
            <a:r>
              <a:rPr lang="en-US" sz="1600" dirty="0" smtClean="0">
                <a:cs typeface="+mn-cs"/>
              </a:rPr>
              <a:t>Three Key Demand Characteristics:</a:t>
            </a:r>
          </a:p>
          <a:p>
            <a:pPr lvl="1" eaLnBrk="1" hangingPunct="1">
              <a:buFont typeface="Wingdings" panose="05000000000000000000" pitchFamily="2" charset="2"/>
              <a:buChar char=""/>
              <a:defRPr/>
            </a:pPr>
            <a:r>
              <a:rPr lang="en-US" sz="1600" dirty="0" err="1" smtClean="0">
                <a:latin typeface="Arial" panose="020B0604020202020204" pitchFamily="34" charset="0"/>
                <a:cs typeface="+mn-cs"/>
              </a:rPr>
              <a:t>Eval</a:t>
            </a:r>
            <a:r>
              <a:rPr lang="en-US" sz="1600" dirty="0" smtClean="0">
                <a:latin typeface="Arial" panose="020B0604020202020204" pitchFamily="34" charset="0"/>
                <a:cs typeface="+mn-cs"/>
              </a:rPr>
              <a:t> Apprehension: Subjects </a:t>
            </a:r>
            <a:r>
              <a:rPr lang="en-US" sz="1600" i="1" dirty="0" smtClean="0">
                <a:latin typeface="Arial" panose="020B0604020202020204" pitchFamily="34" charset="0"/>
                <a:cs typeface="+mn-cs"/>
              </a:rPr>
              <a:t>know</a:t>
            </a:r>
            <a:r>
              <a:rPr lang="en-US" sz="1600" dirty="0" smtClean="0">
                <a:latin typeface="Arial" panose="020B0604020202020204" pitchFamily="34" charset="0"/>
                <a:cs typeface="+mn-cs"/>
              </a:rPr>
              <a:t> that they are being evaluated and this changes their behavior; creates anxiety and can interfere with task performance.</a:t>
            </a:r>
          </a:p>
          <a:p>
            <a:pPr marL="457200" lvl="1" indent="0" eaLnBrk="1" hangingPunct="1">
              <a:buFont typeface="Wingdings" panose="05000000000000000000" pitchFamily="2" charset="2"/>
              <a:buNone/>
              <a:defRPr/>
            </a:pPr>
            <a:endParaRPr lang="en-US" sz="1600" dirty="0" smtClean="0">
              <a:latin typeface="Arial" panose="020B0604020202020204" pitchFamily="34" charset="0"/>
              <a:cs typeface="+mn-cs"/>
            </a:endParaRPr>
          </a:p>
          <a:p>
            <a:pPr lvl="1" eaLnBrk="1" hangingPunct="1">
              <a:buFont typeface="Wingdings" panose="05000000000000000000" pitchFamily="2" charset="2"/>
              <a:buChar char=""/>
              <a:defRPr/>
            </a:pPr>
            <a:r>
              <a:rPr lang="en-US" sz="1600" dirty="0" smtClean="0">
                <a:latin typeface="Arial" panose="020B0604020202020204" pitchFamily="34" charset="0"/>
                <a:cs typeface="+mn-cs"/>
              </a:rPr>
              <a:t>Social </a:t>
            </a:r>
            <a:r>
              <a:rPr lang="en-US" sz="1600" dirty="0" err="1" smtClean="0">
                <a:latin typeface="Arial" panose="020B0604020202020204" pitchFamily="34" charset="0"/>
                <a:cs typeface="+mn-cs"/>
              </a:rPr>
              <a:t>Desirablilty</a:t>
            </a:r>
            <a:r>
              <a:rPr lang="en-US" sz="1600" dirty="0" smtClean="0">
                <a:latin typeface="Arial" panose="020B0604020202020204" pitchFamily="34" charset="0"/>
                <a:cs typeface="+mn-cs"/>
              </a:rPr>
              <a:t>: Subjects act how they think the experimenter wants them to act, or what they think would be proper behavior</a:t>
            </a:r>
          </a:p>
          <a:p>
            <a:pPr marL="457200" lvl="1" indent="0" eaLnBrk="1" hangingPunct="1">
              <a:buFont typeface="Wingdings" panose="05000000000000000000" pitchFamily="2" charset="2"/>
              <a:buNone/>
              <a:defRPr/>
            </a:pPr>
            <a:endParaRPr lang="en-US" sz="1600" dirty="0" smtClean="0">
              <a:latin typeface="Arial" panose="020B0604020202020204" pitchFamily="34" charset="0"/>
              <a:cs typeface="+mn-cs"/>
            </a:endParaRPr>
          </a:p>
          <a:p>
            <a:pPr lvl="1" eaLnBrk="1" hangingPunct="1">
              <a:buFont typeface="Wingdings" panose="05000000000000000000" pitchFamily="2" charset="2"/>
              <a:buChar char=""/>
              <a:defRPr/>
            </a:pPr>
            <a:r>
              <a:rPr lang="en-US" sz="1600" dirty="0" smtClean="0">
                <a:latin typeface="Arial" panose="020B0604020202020204" pitchFamily="34" charset="0"/>
                <a:cs typeface="+mn-cs"/>
              </a:rPr>
              <a:t>Placebo effect: just being treated or being given *anything* can lead to measurable improvement over nothing at all (e.g., sugar pill cures headache, </a:t>
            </a:r>
            <a:r>
              <a:rPr lang="en-US" sz="1600" dirty="0" err="1" smtClean="0">
                <a:latin typeface="Arial" panose="020B0604020202020204" pitchFamily="34" charset="0"/>
                <a:cs typeface="+mn-cs"/>
              </a:rPr>
              <a:t>etc</a:t>
            </a:r>
            <a:r>
              <a:rPr lang="en-US" sz="1600" dirty="0" smtClean="0">
                <a:latin typeface="Arial" panose="020B0604020202020204" pitchFamily="34" charset="0"/>
                <a:cs typeface="+mn-cs"/>
              </a:rPr>
              <a:t>).</a:t>
            </a:r>
          </a:p>
          <a:p>
            <a:pPr eaLnBrk="1" hangingPunct="1">
              <a:buFont typeface="Wingdings 2" panose="05020102010507070707" pitchFamily="18" charset="2"/>
              <a:buNone/>
              <a:defRPr/>
            </a:pPr>
            <a:endParaRPr lang="en-US" sz="1800" dirty="0" smtClean="0">
              <a:cs typeface="+mn-cs"/>
            </a:endParaRPr>
          </a:p>
        </p:txBody>
      </p:sp>
      <p:pic>
        <p:nvPicPr>
          <p:cNvPr id="17414" name="Picture 6" descr="http://www.library.hbs.edu/hc/hawthorne/images/big/wehe_073.jpg"/>
          <p:cNvPicPr>
            <a:picLocks noChangeAspect="1" noChangeArrowheads="1"/>
          </p:cNvPicPr>
          <p:nvPr/>
        </p:nvPicPr>
        <p:blipFill>
          <a:blip r:embed="rId3" cstate="print"/>
          <a:srcRect/>
          <a:stretch>
            <a:fillRect/>
          </a:stretch>
        </p:blipFill>
        <p:spPr bwMode="auto">
          <a:xfrm>
            <a:off x="5512496" y="2362200"/>
            <a:ext cx="3581400" cy="2918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Solutions to Demand Characteristics</a:t>
            </a:r>
            <a:endParaRPr lang="en-US" dirty="0">
              <a:cs typeface="+mj-cs"/>
            </a:endParaRPr>
          </a:p>
        </p:txBody>
      </p:sp>
      <p:sp>
        <p:nvSpPr>
          <p:cNvPr id="3" name="Content Placeholder 2"/>
          <p:cNvSpPr>
            <a:spLocks noGrp="1"/>
          </p:cNvSpPr>
          <p:nvPr>
            <p:ph idx="1"/>
          </p:nvPr>
        </p:nvSpPr>
        <p:spPr/>
        <p:txBody>
          <a:bodyPr/>
          <a:lstStyle/>
          <a:p>
            <a:pPr eaLnBrk="1" hangingPunct="1">
              <a:buFont typeface="Wingdings 2" panose="05020102010507070707" pitchFamily="18" charset="2"/>
              <a:buChar char=""/>
              <a:defRPr/>
            </a:pPr>
            <a:r>
              <a:rPr lang="en-US" sz="2000" dirty="0" smtClean="0">
                <a:cs typeface="+mn-cs"/>
              </a:rPr>
              <a:t>Solutions:</a:t>
            </a:r>
          </a:p>
          <a:p>
            <a:pPr lvl="1" eaLnBrk="1" hangingPunct="1">
              <a:buFont typeface="Wingdings" panose="05000000000000000000" pitchFamily="2" charset="2"/>
              <a:buChar char=""/>
              <a:defRPr/>
            </a:pPr>
            <a:r>
              <a:rPr lang="en-US" sz="2000" dirty="0" smtClean="0">
                <a:cs typeface="+mn-cs"/>
              </a:rPr>
              <a:t>Double-blind experiments</a:t>
            </a:r>
          </a:p>
          <a:p>
            <a:pPr marL="457200" lvl="1" indent="0" eaLnBrk="1" hangingPunct="1">
              <a:buFont typeface="Wingdings" panose="05000000000000000000" pitchFamily="2" charset="2"/>
              <a:buNone/>
              <a:defRPr/>
            </a:pPr>
            <a:endParaRPr lang="en-US" sz="2000" dirty="0" smtClean="0">
              <a:cs typeface="+mn-cs"/>
            </a:endParaRPr>
          </a:p>
          <a:p>
            <a:pPr lvl="1" eaLnBrk="1" hangingPunct="1">
              <a:buFont typeface="Wingdings" panose="05000000000000000000" pitchFamily="2" charset="2"/>
              <a:buChar char=""/>
              <a:defRPr/>
            </a:pPr>
            <a:r>
              <a:rPr lang="en-US" sz="2000" dirty="0" smtClean="0">
                <a:cs typeface="+mn-cs"/>
              </a:rPr>
              <a:t>Experiments in natural setting (i.e., subjects do not know they are in an experiment)</a:t>
            </a:r>
          </a:p>
          <a:p>
            <a:pPr marL="457200" lvl="1" indent="0" eaLnBrk="1" hangingPunct="1">
              <a:buFont typeface="Wingdings" panose="05000000000000000000" pitchFamily="2" charset="2"/>
              <a:buNone/>
              <a:defRPr/>
            </a:pPr>
            <a:endParaRPr lang="en-US" sz="2000" dirty="0" smtClean="0">
              <a:cs typeface="+mn-cs"/>
            </a:endParaRPr>
          </a:p>
          <a:p>
            <a:pPr lvl="1" eaLnBrk="1" hangingPunct="1">
              <a:buFont typeface="Wingdings" panose="05000000000000000000" pitchFamily="2" charset="2"/>
              <a:buChar char=""/>
              <a:defRPr/>
            </a:pPr>
            <a:r>
              <a:rPr lang="en-US" sz="2000" dirty="0" smtClean="0">
                <a:cs typeface="+mn-cs"/>
              </a:rPr>
              <a:t>Hidden measurements</a:t>
            </a:r>
          </a:p>
          <a:p>
            <a:pPr lvl="1" eaLnBrk="1" hangingPunct="1">
              <a:buFont typeface="Wingdings" panose="05000000000000000000" pitchFamily="2" charset="2"/>
              <a:buChar char=""/>
              <a:defRPr/>
            </a:pPr>
            <a:endParaRPr lang="en-US" sz="2000" dirty="0" smtClean="0">
              <a:cs typeface="+mn-cs"/>
            </a:endParaRPr>
          </a:p>
          <a:p>
            <a:pPr lvl="1" eaLnBrk="1" hangingPunct="1">
              <a:buFont typeface="Wingdings" panose="05000000000000000000" pitchFamily="2" charset="2"/>
              <a:buChar char=""/>
              <a:defRPr/>
            </a:pPr>
            <a:r>
              <a:rPr lang="en-US" sz="2000" dirty="0" smtClean="0">
                <a:cs typeface="+mn-cs"/>
              </a:rPr>
              <a:t>Cover stories</a:t>
            </a:r>
          </a:p>
          <a:p>
            <a:pPr lvl="2" eaLnBrk="1" hangingPunct="1">
              <a:buFont typeface="Arial" panose="020B0604020202020204" pitchFamily="34" charset="0"/>
              <a:buChar char="▪"/>
              <a:defRPr/>
            </a:pPr>
            <a:r>
              <a:rPr lang="en-US" sz="1600" dirty="0" smtClean="0">
                <a:cs typeface="+mn-cs"/>
              </a:rPr>
              <a:t>Provide a reasonably believable story that explains what the researcher is doing, while concealing the actual intention of the study.</a:t>
            </a:r>
          </a:p>
          <a:p>
            <a:pPr marL="457200" lvl="1" indent="0" eaLnBrk="1" hangingPunct="1">
              <a:buFont typeface="Wingdings" panose="05000000000000000000" pitchFamily="2" charset="2"/>
              <a:buNone/>
              <a:defRPr/>
            </a:pPr>
            <a:endParaRPr lang="en-US" sz="2000" dirty="0" smtClean="0">
              <a:cs typeface="+mn-cs"/>
            </a:endParaRPr>
          </a:p>
          <a:p>
            <a:pPr marL="119062" indent="0">
              <a:buFont typeface="Wingdings 2" panose="05020102010507070707" pitchFamily="18" charset="2"/>
              <a:buNone/>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mj-cs"/>
              </a:rPr>
              <a:t>Expectancy Effects</a:t>
            </a:r>
            <a:endParaRPr lang="en-US" dirty="0">
              <a:cs typeface="+mj-cs"/>
            </a:endParaRPr>
          </a:p>
        </p:txBody>
      </p:sp>
      <p:sp>
        <p:nvSpPr>
          <p:cNvPr id="68611" name="Content Placeholder 3"/>
          <p:cNvSpPr>
            <a:spLocks noGrp="1"/>
          </p:cNvSpPr>
          <p:nvPr>
            <p:ph idx="1"/>
          </p:nvPr>
        </p:nvSpPr>
        <p:spPr>
          <a:xfrm>
            <a:off x="304800" y="2590800"/>
            <a:ext cx="8229600" cy="3635375"/>
          </a:xfrm>
        </p:spPr>
        <p:txBody>
          <a:bodyPr/>
          <a:lstStyle/>
          <a:p>
            <a:pPr lvl="1" eaLnBrk="1" hangingPunct="1">
              <a:lnSpc>
                <a:spcPct val="80000"/>
              </a:lnSpc>
            </a:pPr>
            <a:r>
              <a:rPr lang="en-US" sz="3200" u="sng">
                <a:latin typeface="Corbel" charset="0"/>
                <a:ea typeface="MS PGothic" charset="0"/>
              </a:rPr>
              <a:t>Experimenter Expectancy</a:t>
            </a:r>
          </a:p>
          <a:p>
            <a:pPr lvl="2" eaLnBrk="1" hangingPunct="1">
              <a:lnSpc>
                <a:spcPct val="80000"/>
              </a:lnSpc>
            </a:pPr>
            <a:r>
              <a:rPr lang="en-US" sz="3200" i="1">
                <a:latin typeface="Corbel" charset="0"/>
                <a:ea typeface="MS PGothic" charset="0"/>
              </a:rPr>
              <a:t>Researcher behavior</a:t>
            </a:r>
            <a:r>
              <a:rPr lang="en-US" sz="3200">
                <a:latin typeface="Corbel" charset="0"/>
                <a:ea typeface="MS PGothic" charset="0"/>
              </a:rPr>
              <a:t> that guides subjects to expected outcome (self-fulfilling prophecy)</a:t>
            </a:r>
          </a:p>
          <a:p>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81000"/>
            <a:ext cx="8534400" cy="758825"/>
          </a:xfrm>
        </p:spPr>
        <p:txBody>
          <a:bodyPr/>
          <a:lstStyle/>
          <a:p>
            <a:pPr eaLnBrk="1" fontAlgn="auto" hangingPunct="1">
              <a:spcAft>
                <a:spcPts val="0"/>
              </a:spcAft>
              <a:defRPr/>
            </a:pPr>
            <a:r>
              <a:rPr lang="en-US" sz="2800" dirty="0" smtClean="0">
                <a:solidFill>
                  <a:srgbClr val="7B9899"/>
                </a:solidFill>
                <a:ea typeface="+mj-ea"/>
                <a:cs typeface="+mj-cs"/>
              </a:rPr>
              <a:t>Reducing expectancy effects</a:t>
            </a:r>
          </a:p>
        </p:txBody>
      </p:sp>
      <p:sp>
        <p:nvSpPr>
          <p:cNvPr id="70659" name="Rectangle 3"/>
          <p:cNvSpPr>
            <a:spLocks noGrp="1" noChangeArrowheads="1"/>
          </p:cNvSpPr>
          <p:nvPr>
            <p:ph idx="1"/>
          </p:nvPr>
        </p:nvSpPr>
        <p:spPr>
          <a:xfrm>
            <a:off x="457200" y="1774825"/>
            <a:ext cx="5257800" cy="4625975"/>
          </a:xfrm>
        </p:spPr>
        <p:txBody>
          <a:bodyPr/>
          <a:lstStyle/>
          <a:p>
            <a:pPr eaLnBrk="1" hangingPunct="1">
              <a:lnSpc>
                <a:spcPct val="80000"/>
              </a:lnSpc>
            </a:pPr>
            <a:r>
              <a:rPr lang="en-US" sz="2400" dirty="0">
                <a:latin typeface="Corbel" charset="0"/>
                <a:ea typeface="MS PGothic" charset="0"/>
              </a:rPr>
              <a:t>Blind </a:t>
            </a:r>
          </a:p>
          <a:p>
            <a:pPr lvl="1" eaLnBrk="1" hangingPunct="1">
              <a:lnSpc>
                <a:spcPct val="80000"/>
              </a:lnSpc>
            </a:pPr>
            <a:r>
              <a:rPr lang="en-US" sz="2000" dirty="0">
                <a:latin typeface="Corbel" charset="0"/>
                <a:ea typeface="MS PGothic" charset="0"/>
              </a:rPr>
              <a:t>Researcher is unaware of the experiment condition that he/she is administering.</a:t>
            </a:r>
          </a:p>
          <a:p>
            <a:pPr lvl="1" eaLnBrk="1" hangingPunct="1">
              <a:lnSpc>
                <a:spcPct val="80000"/>
              </a:lnSpc>
              <a:buFont typeface="Wingdings" charset="0"/>
              <a:buNone/>
            </a:pPr>
            <a:endParaRPr lang="en-US" sz="2000" dirty="0">
              <a:latin typeface="Corbel" charset="0"/>
              <a:ea typeface="MS PGothic" charset="0"/>
            </a:endParaRPr>
          </a:p>
          <a:p>
            <a:pPr eaLnBrk="1" hangingPunct="1">
              <a:lnSpc>
                <a:spcPct val="80000"/>
              </a:lnSpc>
            </a:pPr>
            <a:r>
              <a:rPr lang="en-US" sz="2400" dirty="0">
                <a:latin typeface="Corbel" charset="0"/>
                <a:ea typeface="MS PGothic" charset="0"/>
              </a:rPr>
              <a:t>Naïve experimenter</a:t>
            </a:r>
          </a:p>
          <a:p>
            <a:pPr lvl="1" eaLnBrk="1" hangingPunct="1">
              <a:lnSpc>
                <a:spcPct val="80000"/>
              </a:lnSpc>
            </a:pPr>
            <a:r>
              <a:rPr lang="en-US" sz="2000" dirty="0">
                <a:latin typeface="Corbel" charset="0"/>
                <a:ea typeface="MS PGothic" charset="0"/>
              </a:rPr>
              <a:t>Those conducting study are not aware of theory or hypotheses in the experiment</a:t>
            </a:r>
          </a:p>
          <a:p>
            <a:pPr lvl="1" eaLnBrk="1" hangingPunct="1">
              <a:lnSpc>
                <a:spcPct val="80000"/>
              </a:lnSpc>
              <a:buFont typeface="Wingdings" charset="0"/>
              <a:buNone/>
            </a:pPr>
            <a:endParaRPr lang="en-US" sz="2000" dirty="0">
              <a:latin typeface="Corbel" charset="0"/>
              <a:ea typeface="MS PGothic" charset="0"/>
            </a:endParaRPr>
          </a:p>
          <a:p>
            <a:pPr eaLnBrk="1" hangingPunct="1">
              <a:lnSpc>
                <a:spcPct val="80000"/>
              </a:lnSpc>
            </a:pPr>
            <a:r>
              <a:rPr lang="en-US" sz="2400" dirty="0">
                <a:latin typeface="Corbel" charset="0"/>
                <a:ea typeface="MS PGothic" charset="0"/>
              </a:rPr>
              <a:t>Standardization</a:t>
            </a:r>
          </a:p>
          <a:p>
            <a:pPr lvl="1" eaLnBrk="1" hangingPunct="1">
              <a:lnSpc>
                <a:spcPct val="80000"/>
              </a:lnSpc>
            </a:pPr>
            <a:r>
              <a:rPr lang="en-US" sz="2000" dirty="0">
                <a:latin typeface="Corbel" charset="0"/>
                <a:ea typeface="MS PGothic" charset="0"/>
              </a:rPr>
              <a:t>Experimenter follows a script, and only the script</a:t>
            </a:r>
          </a:p>
          <a:p>
            <a:pPr lvl="1" eaLnBrk="1" hangingPunct="1">
              <a:lnSpc>
                <a:spcPct val="80000"/>
              </a:lnSpc>
              <a:buFont typeface="Wingdings" charset="0"/>
              <a:buNone/>
            </a:pPr>
            <a:endParaRPr lang="en-US" sz="2000" dirty="0">
              <a:latin typeface="Corbel" charset="0"/>
              <a:ea typeface="MS PGothic" charset="0"/>
            </a:endParaRPr>
          </a:p>
          <a:p>
            <a:pPr eaLnBrk="1" hangingPunct="1">
              <a:lnSpc>
                <a:spcPct val="80000"/>
              </a:lnSpc>
            </a:pPr>
            <a:r>
              <a:rPr lang="ja-JP" altLang="en-US" sz="2400" dirty="0">
                <a:latin typeface="Corbel" charset="0"/>
                <a:ea typeface="MS PGothic" charset="0"/>
              </a:rPr>
              <a:t>“</a:t>
            </a:r>
            <a:r>
              <a:rPr lang="en-US" sz="2400" dirty="0">
                <a:latin typeface="Corbel" charset="0"/>
                <a:ea typeface="MS PGothic" charset="0"/>
              </a:rPr>
              <a:t>Canned</a:t>
            </a:r>
            <a:r>
              <a:rPr lang="ja-JP" altLang="en-US" sz="2400" dirty="0">
                <a:latin typeface="Corbel" charset="0"/>
                <a:ea typeface="MS PGothic" charset="0"/>
              </a:rPr>
              <a:t>”</a:t>
            </a:r>
            <a:r>
              <a:rPr lang="en-US" sz="2400" dirty="0">
                <a:latin typeface="Corbel" charset="0"/>
                <a:ea typeface="MS PGothic" charset="0"/>
              </a:rPr>
              <a:t> Experimenter</a:t>
            </a:r>
          </a:p>
          <a:p>
            <a:pPr lvl="1" eaLnBrk="1" hangingPunct="1">
              <a:lnSpc>
                <a:spcPct val="80000"/>
              </a:lnSpc>
            </a:pPr>
            <a:r>
              <a:rPr lang="en-US" sz="2000" dirty="0">
                <a:latin typeface="Corbel" charset="0"/>
                <a:ea typeface="MS PGothic" charset="0"/>
              </a:rPr>
              <a:t>Audio/Video/Print material gives instructions</a:t>
            </a:r>
          </a:p>
          <a:p>
            <a:pPr lvl="1" eaLnBrk="1" hangingPunct="1">
              <a:lnSpc>
                <a:spcPct val="80000"/>
              </a:lnSpc>
              <a:buFont typeface="Wingdings" charset="0"/>
              <a:buNone/>
            </a:pPr>
            <a:endParaRPr lang="en-US" sz="2000" dirty="0">
              <a:latin typeface="Corbel" charset="0"/>
              <a:ea typeface="MS PGothic" charset="0"/>
            </a:endParaRPr>
          </a:p>
          <a:p>
            <a:pPr eaLnBrk="1" hangingPunct="1">
              <a:lnSpc>
                <a:spcPct val="80000"/>
              </a:lnSpc>
            </a:pPr>
            <a:endParaRPr lang="en-US" sz="2400" dirty="0">
              <a:latin typeface="Corbel" charset="0"/>
              <a:ea typeface="MS PGothic" charset="0"/>
            </a:endParaRPr>
          </a:p>
          <a:p>
            <a:pPr eaLnBrk="1" hangingPunct="1">
              <a:lnSpc>
                <a:spcPct val="80000"/>
              </a:lnSpc>
            </a:pPr>
            <a:endParaRPr lang="en-US" sz="2400" dirty="0">
              <a:latin typeface="Corbel" charset="0"/>
              <a:ea typeface="MS PGothic" charset="0"/>
            </a:endParaRPr>
          </a:p>
        </p:txBody>
      </p:sp>
      <p:pic>
        <p:nvPicPr>
          <p:cNvPr id="69636" name="Picture 6" descr="The Experim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3035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And More Potential Problems with Experiments!</a:t>
            </a:r>
          </a:p>
        </p:txBody>
      </p:sp>
      <p:sp>
        <p:nvSpPr>
          <p:cNvPr id="71683" name="Rectangle 3"/>
          <p:cNvSpPr>
            <a:spLocks noGrp="1" noChangeArrowheads="1"/>
          </p:cNvSpPr>
          <p:nvPr>
            <p:ph idx="1"/>
          </p:nvPr>
        </p:nvSpPr>
        <p:spPr>
          <a:xfrm>
            <a:off x="-152400" y="1219200"/>
            <a:ext cx="5867400" cy="4572000"/>
          </a:xfrm>
        </p:spPr>
        <p:txBody>
          <a:bodyPr/>
          <a:lstStyle/>
          <a:p>
            <a:pPr lvl="1" eaLnBrk="1" hangingPunct="1">
              <a:lnSpc>
                <a:spcPct val="80000"/>
              </a:lnSpc>
            </a:pPr>
            <a:endParaRPr lang="en-US" sz="2200">
              <a:latin typeface="Corbel" charset="0"/>
              <a:ea typeface="MS PGothic" charset="0"/>
            </a:endParaRPr>
          </a:p>
          <a:p>
            <a:pPr lvl="1" eaLnBrk="1" hangingPunct="1">
              <a:lnSpc>
                <a:spcPct val="80000"/>
              </a:lnSpc>
            </a:pPr>
            <a:r>
              <a:rPr lang="en-US" sz="2200">
                <a:latin typeface="Corbel" charset="0"/>
                <a:ea typeface="MS PGothic" charset="0"/>
              </a:rPr>
              <a:t>Selection Bias</a:t>
            </a:r>
          </a:p>
          <a:p>
            <a:pPr lvl="2" eaLnBrk="1" hangingPunct="1">
              <a:lnSpc>
                <a:spcPct val="80000"/>
              </a:lnSpc>
            </a:pPr>
            <a:r>
              <a:rPr lang="en-US" sz="1900">
                <a:latin typeface="Corbel" charset="0"/>
                <a:ea typeface="MS PGothic" charset="0"/>
              </a:rPr>
              <a:t>Issue with non-random selection of subjects (e.g., using sample by convenience and mistaking this as random…eg., picking a few people </a:t>
            </a:r>
            <a:r>
              <a:rPr lang="ja-JP" altLang="en-US" sz="1900">
                <a:latin typeface="Corbel" charset="0"/>
                <a:ea typeface="MS PGothic" charset="0"/>
              </a:rPr>
              <a:t>“</a:t>
            </a:r>
            <a:r>
              <a:rPr lang="en-US" sz="1900">
                <a:latin typeface="Corbel" charset="0"/>
                <a:ea typeface="MS PGothic" charset="0"/>
              </a:rPr>
              <a:t>at random</a:t>
            </a:r>
            <a:r>
              <a:rPr lang="ja-JP" altLang="en-US" sz="1900">
                <a:latin typeface="Corbel" charset="0"/>
                <a:ea typeface="MS PGothic" charset="0"/>
              </a:rPr>
              <a:t>”</a:t>
            </a:r>
            <a:r>
              <a:rPr lang="en-US" sz="1900">
                <a:latin typeface="Corbel" charset="0"/>
                <a:ea typeface="MS PGothic" charset="0"/>
              </a:rPr>
              <a:t> from the same street corner)</a:t>
            </a:r>
          </a:p>
          <a:p>
            <a:pPr lvl="1" eaLnBrk="1" hangingPunct="1">
              <a:lnSpc>
                <a:spcPct val="80000"/>
              </a:lnSpc>
            </a:pPr>
            <a:endParaRPr lang="en-US" sz="2200">
              <a:latin typeface="Corbel" charset="0"/>
              <a:ea typeface="MS PGothic" charset="0"/>
            </a:endParaRPr>
          </a:p>
          <a:p>
            <a:pPr lvl="1" eaLnBrk="1" hangingPunct="1">
              <a:lnSpc>
                <a:spcPct val="80000"/>
              </a:lnSpc>
            </a:pPr>
            <a:r>
              <a:rPr lang="en-US" sz="2200">
                <a:latin typeface="Corbel" charset="0"/>
                <a:ea typeface="MS PGothic" charset="0"/>
              </a:rPr>
              <a:t>Mortality/Attrition</a:t>
            </a:r>
          </a:p>
          <a:p>
            <a:pPr lvl="2" eaLnBrk="1" hangingPunct="1">
              <a:lnSpc>
                <a:spcPct val="80000"/>
              </a:lnSpc>
            </a:pPr>
            <a:r>
              <a:rPr lang="en-US" sz="1900">
                <a:latin typeface="Corbel" charset="0"/>
                <a:ea typeface="MS PGothic" charset="0"/>
              </a:rPr>
              <a:t>Departure of subjects in the experiment</a:t>
            </a:r>
          </a:p>
          <a:p>
            <a:pPr lvl="1" eaLnBrk="1" hangingPunct="1">
              <a:lnSpc>
                <a:spcPct val="80000"/>
              </a:lnSpc>
            </a:pPr>
            <a:endParaRPr lang="en-US" sz="2200">
              <a:latin typeface="Corbel" charset="0"/>
              <a:ea typeface="MS PGothic" charset="0"/>
            </a:endParaRPr>
          </a:p>
          <a:p>
            <a:pPr lvl="1" eaLnBrk="1" hangingPunct="1">
              <a:lnSpc>
                <a:spcPct val="80000"/>
              </a:lnSpc>
            </a:pPr>
            <a:r>
              <a:rPr lang="en-US" sz="2200">
                <a:latin typeface="Corbel" charset="0"/>
                <a:ea typeface="MS PGothic" charset="0"/>
              </a:rPr>
              <a:t>Diffusion, Sharing of Treatments</a:t>
            </a:r>
          </a:p>
          <a:p>
            <a:pPr lvl="2" eaLnBrk="1" hangingPunct="1">
              <a:lnSpc>
                <a:spcPct val="80000"/>
              </a:lnSpc>
            </a:pPr>
            <a:r>
              <a:rPr lang="en-US" sz="1900">
                <a:latin typeface="Corbel" charset="0"/>
                <a:ea typeface="MS PGothic" charset="0"/>
              </a:rPr>
              <a:t>Control group unexpectedly obtains treatment</a:t>
            </a:r>
          </a:p>
          <a:p>
            <a:pPr lvl="1" eaLnBrk="1" hangingPunct="1">
              <a:lnSpc>
                <a:spcPct val="80000"/>
              </a:lnSpc>
            </a:pPr>
            <a:endParaRPr lang="en-US" sz="1900">
              <a:latin typeface="Corbel" charset="0"/>
              <a:ea typeface="MS PGothic" charset="0"/>
            </a:endParaRPr>
          </a:p>
          <a:p>
            <a:pPr lvl="1" eaLnBrk="1" hangingPunct="1">
              <a:lnSpc>
                <a:spcPct val="80000"/>
              </a:lnSpc>
            </a:pPr>
            <a:r>
              <a:rPr lang="en-US" sz="2200">
                <a:latin typeface="Corbel" charset="0"/>
                <a:ea typeface="MS PGothic" charset="0"/>
              </a:rPr>
              <a:t>Other </a:t>
            </a:r>
            <a:r>
              <a:rPr lang="ja-JP" altLang="en-US" sz="2200">
                <a:latin typeface="Corbel" charset="0"/>
                <a:ea typeface="MS PGothic" charset="0"/>
              </a:rPr>
              <a:t>‘</a:t>
            </a:r>
            <a:r>
              <a:rPr lang="en-US" sz="2200">
                <a:latin typeface="Corbel" charset="0"/>
                <a:ea typeface="MS PGothic" charset="0"/>
              </a:rPr>
              <a:t>social</a:t>
            </a:r>
            <a:r>
              <a:rPr lang="ja-JP" altLang="en-US" sz="2200">
                <a:latin typeface="Corbel" charset="0"/>
                <a:ea typeface="MS PGothic" charset="0"/>
              </a:rPr>
              <a:t>’</a:t>
            </a:r>
            <a:r>
              <a:rPr lang="en-US" sz="2200">
                <a:latin typeface="Corbel" charset="0"/>
                <a:ea typeface="MS PGothic" charset="0"/>
              </a:rPr>
              <a:t> threats?</a:t>
            </a:r>
          </a:p>
          <a:p>
            <a:pPr lvl="2" eaLnBrk="1" hangingPunct="1">
              <a:lnSpc>
                <a:spcPct val="80000"/>
              </a:lnSpc>
            </a:pPr>
            <a:r>
              <a:rPr lang="ja-JP" altLang="en-US" sz="1900">
                <a:latin typeface="Corbel" charset="0"/>
                <a:ea typeface="MS PGothic" charset="0"/>
              </a:rPr>
              <a:t>“</a:t>
            </a:r>
            <a:r>
              <a:rPr lang="en-US" sz="1900">
                <a:latin typeface="Corbel" charset="0"/>
                <a:ea typeface="MS PGothic" charset="0"/>
              </a:rPr>
              <a:t>Compensatory rivalry</a:t>
            </a:r>
            <a:r>
              <a:rPr lang="ja-JP" altLang="en-US" sz="1900">
                <a:latin typeface="Corbel" charset="0"/>
                <a:ea typeface="MS PGothic" charset="0"/>
              </a:rPr>
              <a:t>”</a:t>
            </a:r>
            <a:r>
              <a:rPr lang="en-US" sz="1900">
                <a:latin typeface="Corbel" charset="0"/>
                <a:ea typeface="MS PGothic" charset="0"/>
              </a:rPr>
              <a:t> and </a:t>
            </a:r>
            <a:r>
              <a:rPr lang="ja-JP" altLang="en-US" sz="1900">
                <a:latin typeface="Corbel" charset="0"/>
                <a:ea typeface="MS PGothic" charset="0"/>
              </a:rPr>
              <a:t>“</a:t>
            </a:r>
            <a:r>
              <a:rPr lang="en-US" sz="1900">
                <a:latin typeface="Corbel" charset="0"/>
                <a:ea typeface="MS PGothic" charset="0"/>
              </a:rPr>
              <a:t>resentful demoralization</a:t>
            </a:r>
            <a:r>
              <a:rPr lang="ja-JP" altLang="en-US" sz="1900">
                <a:latin typeface="Corbel" charset="0"/>
                <a:ea typeface="MS PGothic" charset="0"/>
              </a:rPr>
              <a:t>”</a:t>
            </a:r>
            <a:r>
              <a:rPr lang="en-US" sz="1900">
                <a:latin typeface="Corbel" charset="0"/>
                <a:ea typeface="MS PGothic" charset="0"/>
              </a:rPr>
              <a:t>: the control group may realize their status and be upset that they do not get the real treatment.</a:t>
            </a:r>
          </a:p>
          <a:p>
            <a:pPr lvl="2" eaLnBrk="1" hangingPunct="1">
              <a:lnSpc>
                <a:spcPct val="80000"/>
              </a:lnSpc>
            </a:pPr>
            <a:endParaRPr lang="en-US" sz="1900">
              <a:latin typeface="Corbel" charset="0"/>
              <a:ea typeface="MS PGothic" charset="0"/>
            </a:endParaRPr>
          </a:p>
          <a:p>
            <a:pPr eaLnBrk="1" hangingPunct="1">
              <a:lnSpc>
                <a:spcPct val="80000"/>
              </a:lnSpc>
            </a:pPr>
            <a:endParaRPr lang="en-US" sz="1700">
              <a:latin typeface="Corbel" charset="0"/>
              <a:ea typeface="MS PGothic" charset="0"/>
            </a:endParaRPr>
          </a:p>
        </p:txBody>
      </p:sp>
      <p:pic>
        <p:nvPicPr>
          <p:cNvPr id="32773" name="Picture 5"/>
          <p:cNvPicPr>
            <a:picLocks noChangeAspect="1" noChangeArrowheads="1"/>
          </p:cNvPicPr>
          <p:nvPr/>
        </p:nvPicPr>
        <p:blipFill>
          <a:blip r:embed="rId3" cstate="print"/>
          <a:srcRect/>
          <a:stretch>
            <a:fillRect/>
          </a:stretch>
        </p:blipFill>
        <p:spPr bwMode="auto">
          <a:xfrm>
            <a:off x="5943600" y="2971800"/>
            <a:ext cx="2973532" cy="192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In Sum…</a:t>
            </a:r>
            <a:endParaRPr lang="en-US" dirty="0">
              <a:cs typeface="+mj-cs"/>
            </a:endParaRPr>
          </a:p>
        </p:txBody>
      </p:sp>
      <p:sp>
        <p:nvSpPr>
          <p:cNvPr id="73731" name="Content Placeholder 2"/>
          <p:cNvSpPr>
            <a:spLocks noGrp="1"/>
          </p:cNvSpPr>
          <p:nvPr>
            <p:ph idx="1"/>
          </p:nvPr>
        </p:nvSpPr>
        <p:spPr>
          <a:xfrm>
            <a:off x="422275" y="1524000"/>
            <a:ext cx="8229600" cy="4625975"/>
          </a:xfrm>
        </p:spPr>
        <p:txBody>
          <a:bodyPr/>
          <a:lstStyle/>
          <a:p>
            <a:r>
              <a:rPr lang="en-US" sz="2400" dirty="0" smtClean="0">
                <a:latin typeface="Corbel" charset="0"/>
                <a:ea typeface="MS PGothic" charset="0"/>
              </a:rPr>
              <a:t>The validity of an experiment is subject to a large variety of threats.  </a:t>
            </a:r>
          </a:p>
          <a:p>
            <a:pPr lvl="1"/>
            <a:r>
              <a:rPr lang="en-US" sz="2000" dirty="0" smtClean="0">
                <a:latin typeface="Corbel" charset="0"/>
                <a:ea typeface="MS PGothic" charset="0"/>
              </a:rPr>
              <a:t>You </a:t>
            </a:r>
            <a:r>
              <a:rPr lang="en-US" sz="2000" dirty="0">
                <a:latin typeface="Corbel" charset="0"/>
                <a:ea typeface="MS PGothic" charset="0"/>
              </a:rPr>
              <a:t>should be aware that experiments absolutely depend on stamping out these sources of bias. </a:t>
            </a:r>
          </a:p>
          <a:p>
            <a:endParaRPr lang="en-US" sz="2400" dirty="0">
              <a:latin typeface="Corbel" charset="0"/>
              <a:ea typeface="MS PGothic" charset="0"/>
            </a:endParaRPr>
          </a:p>
          <a:p>
            <a:r>
              <a:rPr lang="en-US" sz="2400" dirty="0">
                <a:latin typeface="Corbel" charset="0"/>
                <a:ea typeface="MS PGothic" charset="0"/>
              </a:rPr>
              <a:t>This is the fun and the challenge of experimental </a:t>
            </a:r>
            <a:r>
              <a:rPr lang="en-US" sz="2400" dirty="0" smtClean="0">
                <a:latin typeface="Corbel" charset="0"/>
                <a:ea typeface="MS PGothic" charset="0"/>
              </a:rPr>
              <a:t>designs</a:t>
            </a:r>
            <a:endParaRPr lang="en-US" sz="2400" dirty="0">
              <a:latin typeface="Corbel" charset="0"/>
              <a:ea typeface="MS PGothic"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381000"/>
            <a:ext cx="8534400" cy="758825"/>
          </a:xfrm>
        </p:spPr>
        <p:txBody>
          <a:bodyPr>
            <a:normAutofit fontScale="90000"/>
          </a:bodyPr>
          <a:lstStyle/>
          <a:p>
            <a:pPr eaLnBrk="1" fontAlgn="auto" hangingPunct="1">
              <a:spcAft>
                <a:spcPts val="0"/>
              </a:spcAft>
              <a:defRPr/>
            </a:pPr>
            <a:r>
              <a:rPr lang="en-US" sz="3200" dirty="0" smtClean="0">
                <a:solidFill>
                  <a:srgbClr val="7B9899"/>
                </a:solidFill>
                <a:ea typeface="+mj-ea"/>
                <a:cs typeface="+mj-cs"/>
              </a:rPr>
              <a:t>Three key threats to external validity (</a:t>
            </a:r>
            <a:r>
              <a:rPr lang="en-US" sz="3200" dirty="0" err="1" smtClean="0">
                <a:solidFill>
                  <a:srgbClr val="7B9899"/>
                </a:solidFill>
                <a:ea typeface="+mj-ea"/>
                <a:cs typeface="+mj-cs"/>
              </a:rPr>
              <a:t>generalizability</a:t>
            </a:r>
            <a:r>
              <a:rPr lang="en-US" sz="3200" dirty="0" smtClean="0">
                <a:solidFill>
                  <a:srgbClr val="7B9899"/>
                </a:solidFill>
                <a:ea typeface="+mj-ea"/>
                <a:cs typeface="+mj-cs"/>
              </a:rPr>
              <a:t>) in experiments</a:t>
            </a:r>
          </a:p>
        </p:txBody>
      </p:sp>
      <p:sp>
        <p:nvSpPr>
          <p:cNvPr id="76803" name="Rectangle 3"/>
          <p:cNvSpPr>
            <a:spLocks noGrp="1" noChangeArrowheads="1"/>
          </p:cNvSpPr>
          <p:nvPr>
            <p:ph idx="1"/>
          </p:nvPr>
        </p:nvSpPr>
        <p:spPr>
          <a:xfrm>
            <a:off x="201613" y="2965450"/>
            <a:ext cx="3276600" cy="2705100"/>
          </a:xfrm>
        </p:spPr>
        <p:txBody>
          <a:bodyPr/>
          <a:lstStyle/>
          <a:p>
            <a:pPr marL="0" lvl="1" eaLnBrk="1" hangingPunct="1"/>
            <a:r>
              <a:rPr lang="en-US" sz="1800" dirty="0">
                <a:latin typeface="Arial" charset="0"/>
                <a:ea typeface="MS PGothic" charset="0"/>
              </a:rPr>
              <a:t>Setting: Physical and social context of the experiment</a:t>
            </a:r>
          </a:p>
          <a:p>
            <a:pPr marL="0" lvl="1" eaLnBrk="1" hangingPunct="1"/>
            <a:endParaRPr lang="en-US" sz="1800" dirty="0">
              <a:latin typeface="Arial" charset="0"/>
              <a:ea typeface="MS PGothic" charset="0"/>
            </a:endParaRPr>
          </a:p>
          <a:p>
            <a:pPr marL="0" lvl="1" eaLnBrk="1" hangingPunct="1"/>
            <a:r>
              <a:rPr lang="en-US" sz="1800" dirty="0">
                <a:latin typeface="Arial" charset="0"/>
                <a:ea typeface="MS PGothic" charset="0"/>
              </a:rPr>
              <a:t>Population: Is there something specific about the sample that interacts with the treatment?</a:t>
            </a:r>
          </a:p>
          <a:p>
            <a:pPr marL="0" lvl="1" eaLnBrk="1" hangingPunct="1"/>
            <a:endParaRPr lang="en-US" sz="1800" dirty="0">
              <a:latin typeface="Arial" charset="0"/>
              <a:ea typeface="MS PGothic" charset="0"/>
            </a:endParaRPr>
          </a:p>
          <a:p>
            <a:pPr marL="0" lvl="1" eaLnBrk="1" hangingPunct="1"/>
            <a:r>
              <a:rPr lang="en-US" sz="1800" dirty="0">
                <a:latin typeface="Arial" charset="0"/>
                <a:ea typeface="MS PGothic" charset="0"/>
              </a:rPr>
              <a:t>History: Is there something about the time that interacts with the treatment?</a:t>
            </a:r>
          </a:p>
        </p:txBody>
      </p:sp>
      <p:sp>
        <p:nvSpPr>
          <p:cNvPr id="76804" name="TextBox 4"/>
          <p:cNvSpPr txBox="1">
            <a:spLocks noChangeArrowheads="1"/>
          </p:cNvSpPr>
          <p:nvPr/>
        </p:nvSpPr>
        <p:spPr bwMode="auto">
          <a:xfrm>
            <a:off x="228600" y="17526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400"/>
              <a:t>External Validity: How far does the given study/experiment generalize to similar groups, individuals, etc?</a:t>
            </a:r>
          </a:p>
        </p:txBody>
      </p:sp>
      <p:pic>
        <p:nvPicPr>
          <p:cNvPr id="6" name="Picture 4" descr="2087"/>
          <p:cNvPicPr>
            <a:picLocks noChangeAspect="1" noChangeArrowheads="1"/>
          </p:cNvPicPr>
          <p:nvPr/>
        </p:nvPicPr>
        <p:blipFill>
          <a:blip r:embed="rId3" cstate="print"/>
          <a:srcRect/>
          <a:stretch>
            <a:fillRect/>
          </a:stretch>
        </p:blipFill>
        <p:spPr bwMode="auto">
          <a:xfrm>
            <a:off x="4114800" y="2766040"/>
            <a:ext cx="1905000" cy="1676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3" name="Picture 7" descr="http://farm3.static.flickr.com/2430/5837604530_4621f329c6_z.jpg"/>
          <p:cNvPicPr>
            <a:picLocks noChangeAspect="1" noChangeArrowheads="1"/>
          </p:cNvPicPr>
          <p:nvPr/>
        </p:nvPicPr>
        <p:blipFill>
          <a:blip r:embed="rId4" cstate="print"/>
          <a:srcRect/>
          <a:stretch>
            <a:fillRect/>
          </a:stretch>
        </p:blipFill>
        <p:spPr bwMode="auto">
          <a:xfrm>
            <a:off x="6089712" y="3568513"/>
            <a:ext cx="2781300" cy="185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experiment"/>
          <p:cNvPicPr>
            <a:picLocks noChangeAspect="1" noChangeArrowheads="1"/>
          </p:cNvPicPr>
          <p:nvPr/>
        </p:nvPicPr>
        <p:blipFill>
          <a:blip r:embed="rId5" cstate="print"/>
          <a:srcRect/>
          <a:stretch>
            <a:fillRect/>
          </a:stretch>
        </p:blipFill>
        <p:spPr bwMode="auto">
          <a:xfrm>
            <a:off x="3523140" y="4632764"/>
            <a:ext cx="2438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Ecological Validity</a:t>
            </a:r>
            <a:endParaRPr lang="en-US" dirty="0">
              <a:solidFill>
                <a:schemeClr val="accent1">
                  <a:satMod val="150000"/>
                </a:schemeClr>
              </a:solidFill>
              <a:ea typeface="+mj-ea"/>
              <a:cs typeface="+mj-cs"/>
            </a:endParaRPr>
          </a:p>
        </p:txBody>
      </p:sp>
      <p:pic>
        <p:nvPicPr>
          <p:cNvPr id="49154" name="Picture 2" descr="http://www.huffingtonpost.com/eat-the-press/milgram-exper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3408363"/>
            <a:ext cx="2286000" cy="17113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psychology.kenyon.edu/psy_111/ShockGena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86125"/>
            <a:ext cx="2708275" cy="19558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http://www3.niu.edu/acad/psych/Millis/History/2004/milgram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4264025"/>
            <a:ext cx="2722563" cy="22193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2"/>
          <p:cNvSpPr>
            <a:spLocks noChangeArrowheads="1"/>
          </p:cNvSpPr>
          <p:nvPr/>
        </p:nvSpPr>
        <p:spPr bwMode="auto">
          <a:xfrm>
            <a:off x="271463" y="1590675"/>
            <a:ext cx="6184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Ecological Validity: Approximation of </a:t>
            </a:r>
            <a:r>
              <a:rPr lang="ja-JP" altLang="en-US"/>
              <a:t>‘</a:t>
            </a:r>
            <a:r>
              <a:rPr lang="en-US"/>
              <a:t>real-life</a:t>
            </a:r>
            <a:r>
              <a:rPr lang="ja-JP" altLang="en-US"/>
              <a:t>’</a:t>
            </a:r>
            <a:r>
              <a:rPr lang="en-US"/>
              <a:t> situations</a:t>
            </a:r>
          </a:p>
          <a:p>
            <a:endParaRPr lang="en-US"/>
          </a:p>
          <a:p>
            <a:r>
              <a:rPr lang="en-US"/>
              <a:t>This is such a tough one– for any lab experiment it is really very hard to get high ecological validity, even with computer-based studies.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ea typeface="+mj-ea"/>
                <a:cs typeface="+mj-cs"/>
              </a:rPr>
              <a:t>Experiments </a:t>
            </a:r>
            <a:r>
              <a:rPr lang="en-US" dirty="0" err="1" smtClean="0">
                <a:ea typeface="+mj-ea"/>
                <a:cs typeface="+mj-cs"/>
              </a:rPr>
              <a:t>vs</a:t>
            </a:r>
            <a:r>
              <a:rPr lang="en-US" dirty="0" smtClean="0">
                <a:ea typeface="+mj-ea"/>
                <a:cs typeface="+mj-cs"/>
              </a:rPr>
              <a:t> Non-Experiments</a:t>
            </a:r>
            <a:endParaRPr lang="en-US" dirty="0">
              <a:ea typeface="+mj-ea"/>
              <a:cs typeface="+mj-cs"/>
            </a:endParaRPr>
          </a:p>
        </p:txBody>
      </p:sp>
      <p:sp>
        <p:nvSpPr>
          <p:cNvPr id="11267" name="Content Placeholder 2"/>
          <p:cNvSpPr>
            <a:spLocks noGrp="1"/>
          </p:cNvSpPr>
          <p:nvPr>
            <p:ph idx="1"/>
          </p:nvPr>
        </p:nvSpPr>
        <p:spPr>
          <a:xfrm>
            <a:off x="0" y="1905000"/>
            <a:ext cx="5334000" cy="4625975"/>
          </a:xfrm>
        </p:spPr>
        <p:txBody>
          <a:bodyPr/>
          <a:lstStyle/>
          <a:p>
            <a:pPr eaLnBrk="1" hangingPunct="1"/>
            <a:r>
              <a:rPr lang="en-US" sz="2000" dirty="0">
                <a:latin typeface="Corbel" charset="0"/>
                <a:ea typeface="MS PGothic" charset="0"/>
              </a:rPr>
              <a:t>Experiment is a study in which </a:t>
            </a:r>
            <a:r>
              <a:rPr lang="en-US" sz="2000" dirty="0" smtClean="0">
                <a:latin typeface="Corbel" charset="0"/>
                <a:ea typeface="MS PGothic" charset="0"/>
              </a:rPr>
              <a:t>variation is introduced by the researcher</a:t>
            </a:r>
            <a:endParaRPr lang="en-US" sz="2000" dirty="0">
              <a:latin typeface="Corbel" charset="0"/>
              <a:ea typeface="MS PGothic" charset="0"/>
            </a:endParaRPr>
          </a:p>
          <a:p>
            <a:pPr eaLnBrk="1" hangingPunct="1">
              <a:buFont typeface="Wingdings 2" charset="0"/>
              <a:buNone/>
            </a:pPr>
            <a:endParaRPr lang="en-US" sz="2000" dirty="0">
              <a:latin typeface="Corbel" charset="0"/>
              <a:ea typeface="MS PGothic" charset="0"/>
            </a:endParaRPr>
          </a:p>
          <a:p>
            <a:pPr eaLnBrk="1" hangingPunct="1"/>
            <a:r>
              <a:rPr lang="en-US" sz="2000" dirty="0">
                <a:latin typeface="Corbel" charset="0"/>
                <a:ea typeface="MS PGothic" charset="0"/>
              </a:rPr>
              <a:t>The type of experiment (such as a true, randomized experiment) depends on several factors– the elements of design dictate the type of experiment you have</a:t>
            </a:r>
          </a:p>
          <a:p>
            <a:pPr eaLnBrk="1" hangingPunct="1">
              <a:buFont typeface="Wingdings 2" charset="0"/>
              <a:buNone/>
            </a:pPr>
            <a:endParaRPr lang="en-US" sz="2000" dirty="0">
              <a:latin typeface="Corbel" charset="0"/>
              <a:ea typeface="MS PGothic" charset="0"/>
            </a:endParaRPr>
          </a:p>
          <a:p>
            <a:pPr eaLnBrk="1" hangingPunct="1"/>
            <a:r>
              <a:rPr lang="en-US" sz="2000" dirty="0" smtClean="0">
                <a:latin typeface="Corbel" charset="0"/>
                <a:ea typeface="MS PGothic" charset="0"/>
              </a:rPr>
              <a:t>Correlational studies include </a:t>
            </a:r>
            <a:r>
              <a:rPr lang="en-US" sz="2000" dirty="0">
                <a:latin typeface="Corbel" charset="0"/>
                <a:ea typeface="MS PGothic" charset="0"/>
              </a:rPr>
              <a:t>responses from natural groups (e.g., most surveys are non-experiments)</a:t>
            </a:r>
          </a:p>
          <a:p>
            <a:pPr eaLnBrk="1" hangingPunct="1"/>
            <a:endParaRPr lang="en-US" sz="2000" dirty="0">
              <a:latin typeface="Corbel" charset="0"/>
              <a:ea typeface="MS PGothic" charset="0"/>
            </a:endParaRPr>
          </a:p>
          <a:p>
            <a:pPr eaLnBrk="1" hangingPunct="1"/>
            <a:r>
              <a:rPr lang="en-US" sz="2000" dirty="0">
                <a:latin typeface="Corbel" charset="0"/>
                <a:ea typeface="MS PGothic" charset="0"/>
              </a:rPr>
              <a:t>Just because you manipulate something, it does not make it an experiment.</a:t>
            </a:r>
          </a:p>
          <a:p>
            <a:pPr eaLnBrk="1" hangingPunct="1"/>
            <a:endParaRPr lang="en-US" sz="2400" dirty="0">
              <a:latin typeface="Corbel" charset="0"/>
              <a:ea typeface="MS PGothic" charset="0"/>
            </a:endParaRPr>
          </a:p>
        </p:txBody>
      </p:sp>
      <p:pic>
        <p:nvPicPr>
          <p:cNvPr id="78850" name="Picture 2" descr="The Data So Far"/>
          <p:cNvPicPr>
            <a:picLocks noChangeAspect="1" noChangeArrowheads="1"/>
          </p:cNvPicPr>
          <p:nvPr/>
        </p:nvPicPr>
        <p:blipFill>
          <a:blip r:embed="rId2" cstate="print"/>
          <a:srcRect/>
          <a:stretch>
            <a:fillRect/>
          </a:stretch>
        </p:blipFill>
        <p:spPr bwMode="auto">
          <a:xfrm>
            <a:off x="5362678" y="2006599"/>
            <a:ext cx="3574947" cy="3409951"/>
          </a:xfrm>
          <a:prstGeom prst="rect">
            <a:avLst/>
          </a:prstGeom>
          <a:ln>
            <a:noFill/>
          </a:ln>
          <a:effectLst>
            <a:softEdge rad="112500"/>
          </a:effectLst>
        </p:spPr>
      </p:pic>
      <p:sp>
        <p:nvSpPr>
          <p:cNvPr id="11269" name="Rectangle 5"/>
          <p:cNvSpPr>
            <a:spLocks noChangeArrowheads="1"/>
          </p:cNvSpPr>
          <p:nvPr/>
        </p:nvSpPr>
        <p:spPr bwMode="auto">
          <a:xfrm>
            <a:off x="5638800" y="5181600"/>
            <a:ext cx="2819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t>http://imgs.xkcd.com/comics/the_data_so_far.png</a:t>
            </a:r>
            <a:endParaRPr lang="en-US" sz="8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The Validity Tradeoff: Truth and Myth</a:t>
            </a:r>
            <a:endParaRPr lang="en-US" dirty="0">
              <a:solidFill>
                <a:schemeClr val="accent1">
                  <a:satMod val="150000"/>
                </a:schemeClr>
              </a:solidFill>
              <a:ea typeface="+mj-ea"/>
              <a:cs typeface="+mj-cs"/>
            </a:endParaRPr>
          </a:p>
        </p:txBody>
      </p:sp>
      <p:cxnSp>
        <p:nvCxnSpPr>
          <p:cNvPr id="8" name="Straight Arrow Connector 7"/>
          <p:cNvCxnSpPr/>
          <p:nvPr/>
        </p:nvCxnSpPr>
        <p:spPr>
          <a:xfrm>
            <a:off x="1752600" y="2590800"/>
            <a:ext cx="36576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80900" name="TextBox 13"/>
          <p:cNvSpPr txBox="1">
            <a:spLocks noChangeArrowheads="1"/>
          </p:cNvSpPr>
          <p:nvPr/>
        </p:nvSpPr>
        <p:spPr bwMode="auto">
          <a:xfrm>
            <a:off x="228600" y="2133600"/>
            <a:ext cx="198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800"/>
              <a:t>Internal</a:t>
            </a:r>
          </a:p>
          <a:p>
            <a:r>
              <a:rPr lang="en-US" sz="2800"/>
              <a:t> Validity</a:t>
            </a:r>
          </a:p>
        </p:txBody>
      </p:sp>
      <p:sp>
        <p:nvSpPr>
          <p:cNvPr id="80901" name="TextBox 14"/>
          <p:cNvSpPr txBox="1">
            <a:spLocks noChangeArrowheads="1"/>
          </p:cNvSpPr>
          <p:nvPr/>
        </p:nvSpPr>
        <p:spPr bwMode="auto">
          <a:xfrm>
            <a:off x="5638800" y="2209800"/>
            <a:ext cx="1600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600"/>
              <a:t>External</a:t>
            </a:r>
          </a:p>
          <a:p>
            <a:r>
              <a:rPr lang="en-US" sz="2600"/>
              <a:t> Validity</a:t>
            </a:r>
          </a:p>
        </p:txBody>
      </p:sp>
      <p:pic>
        <p:nvPicPr>
          <p:cNvPr id="55298" name="Picture 2" descr="http://www.dkimages.com/discover/previews/800/913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81400"/>
            <a:ext cx="1447800" cy="1741488"/>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www.roseville.ca.us/civica/news/inc/blobfetch.asp?BlobID=79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1184275" cy="17526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17"/>
          <p:cNvSpPr txBox="1">
            <a:spLocks noChangeArrowheads="1"/>
          </p:cNvSpPr>
          <p:nvPr/>
        </p:nvSpPr>
        <p:spPr bwMode="auto">
          <a:xfrm>
            <a:off x="1066800" y="5486400"/>
            <a:ext cx="601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Balance is important between the types of validity, but internal validity is usually (if not always) the more important factor.</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Experiments in the Field</a:t>
            </a:r>
            <a:endParaRPr lang="en-US" dirty="0">
              <a:ea typeface="+mj-ea"/>
              <a:cs typeface="+mj-cs"/>
            </a:endParaRPr>
          </a:p>
        </p:txBody>
      </p:sp>
      <p:sp>
        <p:nvSpPr>
          <p:cNvPr id="82947" name="Content Placeholder 2"/>
          <p:cNvSpPr>
            <a:spLocks noGrp="1"/>
          </p:cNvSpPr>
          <p:nvPr>
            <p:ph idx="1"/>
          </p:nvPr>
        </p:nvSpPr>
        <p:spPr>
          <a:xfrm>
            <a:off x="488950" y="3048000"/>
            <a:ext cx="8229600" cy="1806575"/>
          </a:xfrm>
        </p:spPr>
        <p:txBody>
          <a:bodyPr/>
          <a:lstStyle/>
          <a:p>
            <a:pPr eaLnBrk="1" hangingPunct="1"/>
            <a:r>
              <a:rPr lang="en-US">
                <a:latin typeface="Corbel" charset="0"/>
                <a:ea typeface="MS PGothic" charset="0"/>
              </a:rPr>
              <a:t>Some experiments can be conducted in a real-world setting while maintaining random assignment and manipulation of treatments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Field Experiment Example</a:t>
            </a:r>
            <a:endParaRPr lang="en-US" dirty="0">
              <a:cs typeface="+mj-cs"/>
            </a:endParaRPr>
          </a:p>
        </p:txBody>
      </p:sp>
      <p:sp>
        <p:nvSpPr>
          <p:cNvPr id="84995" name="Content Placeholder 2"/>
          <p:cNvSpPr>
            <a:spLocks noGrp="1"/>
          </p:cNvSpPr>
          <p:nvPr>
            <p:ph idx="1"/>
          </p:nvPr>
        </p:nvSpPr>
        <p:spPr>
          <a:xfrm>
            <a:off x="152400" y="2743200"/>
            <a:ext cx="4114800" cy="2641600"/>
          </a:xfrm>
        </p:spPr>
        <p:txBody>
          <a:bodyPr/>
          <a:lstStyle/>
          <a:p>
            <a:r>
              <a:rPr lang="en-US" sz="2800">
                <a:latin typeface="Corbel" charset="0"/>
                <a:ea typeface="MS PGothic" charset="0"/>
              </a:rPr>
              <a:t>Milliman (1986) Study of music tempo and restaurant customer behavior</a:t>
            </a:r>
          </a:p>
          <a:p>
            <a:endParaRPr lang="en-US">
              <a:latin typeface="Corbel" charset="0"/>
              <a:ea typeface="MS PGothic" charset="0"/>
            </a:endParaRPr>
          </a:p>
        </p:txBody>
      </p:sp>
      <p:grpSp>
        <p:nvGrpSpPr>
          <p:cNvPr id="84996" name="Group 7"/>
          <p:cNvGrpSpPr>
            <a:grpSpLocks/>
          </p:cNvGrpSpPr>
          <p:nvPr/>
        </p:nvGrpSpPr>
        <p:grpSpPr bwMode="auto">
          <a:xfrm>
            <a:off x="4151313" y="2819400"/>
            <a:ext cx="4611687" cy="2057400"/>
            <a:chOff x="2209800" y="3429000"/>
            <a:chExt cx="4612036" cy="2057400"/>
          </a:xfrm>
        </p:grpSpPr>
        <p:pic>
          <p:nvPicPr>
            <p:cNvPr id="84997" name="Picture 4" descr="http://www.channel4.com/food/images/mb/Channel4/4Food/features/2008/feb/week_7/film_gallery/lady_and_the_tramp_gallery--gt_full_width_lands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316325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http://www.npowersoftware.com/gallery/jukebox_view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3429000"/>
              <a:ext cx="14878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Natural Experiments</a:t>
            </a:r>
            <a:endParaRPr lang="en-US" dirty="0">
              <a:ea typeface="+mj-ea"/>
              <a:cs typeface="+mj-cs"/>
            </a:endParaRPr>
          </a:p>
        </p:txBody>
      </p:sp>
      <p:sp>
        <p:nvSpPr>
          <p:cNvPr id="86019" name="Content Placeholder 2"/>
          <p:cNvSpPr>
            <a:spLocks noGrp="1"/>
          </p:cNvSpPr>
          <p:nvPr>
            <p:ph idx="1"/>
          </p:nvPr>
        </p:nvSpPr>
        <p:spPr>
          <a:xfrm>
            <a:off x="533400" y="1676400"/>
            <a:ext cx="8229600" cy="1676400"/>
          </a:xfrm>
        </p:spPr>
        <p:txBody>
          <a:bodyPr/>
          <a:lstStyle/>
          <a:p>
            <a:pPr eaLnBrk="1" hangingPunct="1"/>
            <a:r>
              <a:rPr lang="en-US" sz="2800" dirty="0" smtClean="0">
                <a:latin typeface="Corbel" charset="0"/>
                <a:ea typeface="MS PGothic" charset="0"/>
              </a:rPr>
              <a:t>Variation is provided by natural or unplanned event</a:t>
            </a:r>
          </a:p>
          <a:p>
            <a:pPr eaLnBrk="1" hangingPunct="1"/>
            <a:r>
              <a:rPr lang="en-US" sz="2800" dirty="0" smtClean="0">
                <a:latin typeface="Corbel" charset="0"/>
                <a:ea typeface="MS PGothic" charset="0"/>
              </a:rPr>
              <a:t>Treatment is exogenous (no self-selection)</a:t>
            </a:r>
          </a:p>
          <a:p>
            <a:pPr marL="119062" indent="0" eaLnBrk="1" hangingPunct="1">
              <a:buNone/>
            </a:pPr>
            <a:endParaRPr lang="en-US" sz="2400" dirty="0" smtClean="0">
              <a:latin typeface="Corbel" charset="0"/>
              <a:ea typeface="MS PGothic" charset="0"/>
            </a:endParaRPr>
          </a:p>
        </p:txBody>
      </p:sp>
      <p:pic>
        <p:nvPicPr>
          <p:cNvPr id="86020" name="Picture 2" descr="http://www.williams.edu/astronomy/eclipse/eclipse1998/1998total/images/composite/98cor%2B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3810000" cy="297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81000" y="2667000"/>
            <a:ext cx="495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lvl="1" eaLnBrk="1" hangingPunct="1"/>
            <a:r>
              <a:rPr lang="en-US" sz="2400" dirty="0" smtClean="0">
                <a:latin typeface="Corbel" charset="0"/>
                <a:ea typeface="MS PGothic" charset="0"/>
              </a:rPr>
              <a:t>Natural disasters</a:t>
            </a:r>
          </a:p>
          <a:p>
            <a:pPr lvl="1" eaLnBrk="1" hangingPunct="1"/>
            <a:r>
              <a:rPr lang="en-US" sz="2400" dirty="0" smtClean="0">
                <a:latin typeface="Corbel" charset="0"/>
                <a:ea typeface="MS PGothic" charset="0"/>
              </a:rPr>
              <a:t>Vietnam war draft</a:t>
            </a:r>
          </a:p>
          <a:p>
            <a:pPr lvl="1" eaLnBrk="1" hangingPunct="1"/>
            <a:r>
              <a:rPr lang="en-US" sz="2400" dirty="0" smtClean="0">
                <a:latin typeface="Corbel" charset="0"/>
                <a:ea typeface="MS PGothic" charset="0"/>
              </a:rPr>
              <a:t>School admissions cutoffs</a:t>
            </a:r>
          </a:p>
          <a:p>
            <a:pPr lvl="1" eaLnBrk="1" hangingPunct="1"/>
            <a:r>
              <a:rPr lang="en-US" sz="2400" dirty="0" smtClean="0">
                <a:latin typeface="Corbel" charset="0"/>
                <a:ea typeface="MS PGothic" charset="0"/>
              </a:rPr>
              <a:t>Olympics reduces air pollution</a:t>
            </a:r>
          </a:p>
          <a:p>
            <a:pPr lvl="1" eaLnBrk="1" hangingPunct="1"/>
            <a:r>
              <a:rPr lang="en-US" sz="2400" dirty="0" smtClean="0">
                <a:latin typeface="Corbel" charset="0"/>
                <a:ea typeface="MS PGothic" charset="0"/>
              </a:rPr>
              <a:t>Distance from school to ISP central office</a:t>
            </a:r>
          </a:p>
          <a:p>
            <a:pPr eaLnBrk="1" hangingPunct="1"/>
            <a:r>
              <a:rPr lang="en-US" sz="2800" dirty="0" smtClean="0">
                <a:latin typeface="Corbel" charset="0"/>
                <a:ea typeface="MS PGothic" charset="0"/>
              </a:rPr>
              <a:t>Provides an identification strategy: a way to identify a </a:t>
            </a:r>
            <a:r>
              <a:rPr lang="en-US" sz="2800" dirty="0" smtClean="0">
                <a:latin typeface="Corbel" charset="0"/>
                <a:ea typeface="MS PGothic" charset="0"/>
              </a:rPr>
              <a:t>causal relationship in the data</a:t>
            </a:r>
            <a:endParaRPr lang="en-US" sz="2800" dirty="0" smtClean="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Pro’s and Con’s of Experiments</a:t>
            </a:r>
          </a:p>
        </p:txBody>
      </p:sp>
      <p:sp>
        <p:nvSpPr>
          <p:cNvPr id="87043" name="Rectangle 3"/>
          <p:cNvSpPr>
            <a:spLocks noGrp="1" noChangeArrowheads="1"/>
          </p:cNvSpPr>
          <p:nvPr>
            <p:ph idx="1"/>
          </p:nvPr>
        </p:nvSpPr>
        <p:spPr/>
        <p:txBody>
          <a:bodyPr/>
          <a:lstStyle/>
          <a:p>
            <a:pPr eaLnBrk="1" hangingPunct="1">
              <a:lnSpc>
                <a:spcPct val="90000"/>
              </a:lnSpc>
            </a:pPr>
            <a:r>
              <a:rPr lang="en-US" sz="2400" dirty="0">
                <a:latin typeface="Corbel" charset="0"/>
                <a:ea typeface="MS PGothic" charset="0"/>
              </a:rPr>
              <a:t>Pro</a:t>
            </a:r>
            <a:r>
              <a:rPr lang="ja-JP" altLang="en-US" sz="2400" dirty="0">
                <a:latin typeface="Corbel" charset="0"/>
                <a:ea typeface="MS PGothic" charset="0"/>
              </a:rPr>
              <a:t>’</a:t>
            </a:r>
            <a:r>
              <a:rPr lang="en-US" sz="2400" dirty="0">
                <a:latin typeface="Corbel" charset="0"/>
                <a:ea typeface="MS PGothic" charset="0"/>
              </a:rPr>
              <a:t>s</a:t>
            </a:r>
          </a:p>
          <a:p>
            <a:pPr lvl="1" eaLnBrk="1" hangingPunct="1">
              <a:lnSpc>
                <a:spcPct val="90000"/>
              </a:lnSpc>
            </a:pPr>
            <a:r>
              <a:rPr lang="en-US" sz="2000" dirty="0">
                <a:latin typeface="Corbel" charset="0"/>
                <a:ea typeface="MS PGothic" charset="0"/>
              </a:rPr>
              <a:t>Gives researcher tight control over independent factors</a:t>
            </a:r>
          </a:p>
          <a:p>
            <a:pPr lvl="1" eaLnBrk="1" hangingPunct="1">
              <a:lnSpc>
                <a:spcPct val="90000"/>
              </a:lnSpc>
            </a:pPr>
            <a:r>
              <a:rPr lang="en-US" sz="2000" dirty="0">
                <a:latin typeface="Corbel" charset="0"/>
                <a:ea typeface="MS PGothic" charset="0"/>
              </a:rPr>
              <a:t>Allows researcher to test key relationships with as few confounding factors as possible</a:t>
            </a:r>
          </a:p>
          <a:p>
            <a:pPr lvl="1" eaLnBrk="1" hangingPunct="1">
              <a:lnSpc>
                <a:spcPct val="90000"/>
              </a:lnSpc>
            </a:pPr>
            <a:r>
              <a:rPr lang="en-US" sz="2000" dirty="0">
                <a:latin typeface="Corbel" charset="0"/>
                <a:ea typeface="MS PGothic" charset="0"/>
              </a:rPr>
              <a:t>Allows for </a:t>
            </a:r>
            <a:r>
              <a:rPr lang="en-US" sz="2000" u="sng" dirty="0">
                <a:latin typeface="Corbel" charset="0"/>
                <a:ea typeface="MS PGothic" charset="0"/>
              </a:rPr>
              <a:t>direct causal testing</a:t>
            </a:r>
          </a:p>
          <a:p>
            <a:pPr eaLnBrk="1" hangingPunct="1">
              <a:lnSpc>
                <a:spcPct val="90000"/>
              </a:lnSpc>
            </a:pPr>
            <a:endParaRPr lang="en-US" sz="2400" dirty="0">
              <a:latin typeface="Corbel" charset="0"/>
              <a:ea typeface="MS PGothic" charset="0"/>
            </a:endParaRPr>
          </a:p>
          <a:p>
            <a:pPr eaLnBrk="1" hangingPunct="1">
              <a:lnSpc>
                <a:spcPct val="90000"/>
              </a:lnSpc>
            </a:pPr>
            <a:r>
              <a:rPr lang="en-US" sz="2400" dirty="0">
                <a:latin typeface="Corbel" charset="0"/>
                <a:ea typeface="MS PGothic" charset="0"/>
              </a:rPr>
              <a:t>Con</a:t>
            </a:r>
            <a:r>
              <a:rPr lang="ja-JP" altLang="en-US" sz="2400" dirty="0">
                <a:latin typeface="Corbel" charset="0"/>
                <a:ea typeface="MS PGothic" charset="0"/>
              </a:rPr>
              <a:t>’</a:t>
            </a:r>
            <a:r>
              <a:rPr lang="en-US" sz="2400" dirty="0">
                <a:latin typeface="Corbel" charset="0"/>
                <a:ea typeface="MS PGothic" charset="0"/>
              </a:rPr>
              <a:t>s</a:t>
            </a:r>
          </a:p>
          <a:p>
            <a:pPr lvl="1" eaLnBrk="1" hangingPunct="1">
              <a:lnSpc>
                <a:spcPct val="90000"/>
              </a:lnSpc>
            </a:pPr>
            <a:r>
              <a:rPr lang="en-US" sz="2000" dirty="0">
                <a:latin typeface="Corbel" charset="0"/>
                <a:ea typeface="MS PGothic" charset="0"/>
              </a:rPr>
              <a:t>Often very small N in lab studies; enough for statistical purposes but not ideal for generalizability.</a:t>
            </a:r>
          </a:p>
          <a:p>
            <a:pPr lvl="1" eaLnBrk="1" hangingPunct="1">
              <a:lnSpc>
                <a:spcPct val="90000"/>
              </a:lnSpc>
            </a:pPr>
            <a:r>
              <a:rPr lang="en-US" sz="2000" dirty="0">
                <a:latin typeface="Corbel" charset="0"/>
                <a:ea typeface="MS PGothic" charset="0"/>
              </a:rPr>
              <a:t>Sometimes give up large amounts of external validity in favor of internal validity (and vice versa)</a:t>
            </a:r>
          </a:p>
          <a:p>
            <a:pPr lvl="1" eaLnBrk="1" hangingPunct="1">
              <a:lnSpc>
                <a:spcPct val="90000"/>
              </a:lnSpc>
            </a:pPr>
            <a:r>
              <a:rPr lang="en-US" sz="2000" dirty="0">
                <a:latin typeface="Corbel" charset="0"/>
                <a:ea typeface="MS PGothic" charset="0"/>
              </a:rPr>
              <a:t>Require a large amount of planning, training, and time– sometimes to test relationship between only 2 factors!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cs typeface="+mj-cs"/>
              </a:rPr>
              <a:t>Why Experiments?</a:t>
            </a:r>
            <a:endParaRPr lang="en-US" dirty="0">
              <a:ea typeface="ＭＳ Ｐゴシック" charset="-128"/>
              <a:cs typeface="+mj-cs"/>
            </a:endParaRPr>
          </a:p>
        </p:txBody>
      </p:sp>
      <p:sp>
        <p:nvSpPr>
          <p:cNvPr id="12291" name="Content Placeholder 2"/>
          <p:cNvSpPr>
            <a:spLocks noGrp="1"/>
          </p:cNvSpPr>
          <p:nvPr>
            <p:ph idx="1"/>
          </p:nvPr>
        </p:nvSpPr>
        <p:spPr>
          <a:xfrm>
            <a:off x="152400" y="1458913"/>
            <a:ext cx="5105400" cy="4625975"/>
          </a:xfrm>
        </p:spPr>
        <p:txBody>
          <a:bodyPr/>
          <a:lstStyle/>
          <a:p>
            <a:pPr>
              <a:buFont typeface="Wingdings 2" panose="05020102010507070707" pitchFamily="18" charset="2"/>
              <a:buChar char=""/>
              <a:defRPr/>
            </a:pPr>
            <a:r>
              <a:rPr lang="en-US" sz="2000" dirty="0" smtClean="0">
                <a:cs typeface="+mn-cs"/>
              </a:rPr>
              <a:t>Because we want to test specific, directional hypotheses.</a:t>
            </a:r>
          </a:p>
          <a:p>
            <a:pPr>
              <a:buFont typeface="Wingdings 2" panose="05020102010507070707" pitchFamily="18" charset="2"/>
              <a:buChar char=""/>
              <a:defRPr/>
            </a:pPr>
            <a:endParaRPr lang="en-US" sz="2000" dirty="0">
              <a:cs typeface="+mn-cs"/>
            </a:endParaRPr>
          </a:p>
          <a:p>
            <a:pPr>
              <a:buFont typeface="Wingdings 2" panose="05020102010507070707" pitchFamily="18" charset="2"/>
              <a:buChar char=""/>
              <a:defRPr/>
            </a:pPr>
            <a:r>
              <a:rPr lang="en-US" sz="2000" dirty="0" smtClean="0">
                <a:cs typeface="+mn-cs"/>
              </a:rPr>
              <a:t>Because we want to isolate cause from effect.</a:t>
            </a:r>
          </a:p>
          <a:p>
            <a:pPr>
              <a:buFont typeface="Wingdings 2" panose="05020102010507070707" pitchFamily="18" charset="2"/>
              <a:buChar char=""/>
              <a:defRPr/>
            </a:pPr>
            <a:endParaRPr lang="en-US" sz="2000" dirty="0">
              <a:cs typeface="+mn-cs"/>
            </a:endParaRPr>
          </a:p>
          <a:p>
            <a:pPr>
              <a:buFont typeface="Wingdings 2" panose="05020102010507070707" pitchFamily="18" charset="2"/>
              <a:buChar char=""/>
              <a:defRPr/>
            </a:pPr>
            <a:r>
              <a:rPr lang="en-US" sz="2000" dirty="0"/>
              <a:t>Because we want tight control of conditions to rule out spurious relationships</a:t>
            </a:r>
            <a:r>
              <a:rPr lang="en-US" sz="2000" dirty="0" smtClean="0"/>
              <a:t>.</a:t>
            </a:r>
            <a:endParaRPr lang="en-US" sz="2000" dirty="0" smtClean="0">
              <a:cs typeface="+mn-cs"/>
            </a:endParaRPr>
          </a:p>
          <a:p>
            <a:pPr>
              <a:buFont typeface="Wingdings 2" panose="05020102010507070707" pitchFamily="18" charset="2"/>
              <a:buChar char=""/>
              <a:defRPr/>
            </a:pPr>
            <a:endParaRPr lang="en-US" sz="2000" dirty="0" smtClean="0">
              <a:cs typeface="+mn-cs"/>
            </a:endParaRPr>
          </a:p>
          <a:p>
            <a:pPr>
              <a:buFont typeface="Wingdings 2" panose="05020102010507070707" pitchFamily="18" charset="2"/>
              <a:buChar char=""/>
              <a:defRPr/>
            </a:pPr>
            <a:r>
              <a:rPr lang="en-US" sz="2000" dirty="0" smtClean="0">
                <a:cs typeface="+mn-cs"/>
              </a:rPr>
              <a:t>Experiments can be useful for exploration, but only when we want to isolate and explore specific mechanisms.</a:t>
            </a:r>
          </a:p>
          <a:p>
            <a:pPr marL="119062" indent="0">
              <a:buNone/>
              <a:defRPr/>
            </a:pPr>
            <a:endParaRPr lang="en-US" sz="2000" dirty="0" smtClean="0">
              <a:cs typeface="+mn-cs"/>
            </a:endParaRPr>
          </a:p>
          <a:p>
            <a:pPr>
              <a:buFont typeface="Wingdings 2" panose="05020102010507070707" pitchFamily="18" charset="2"/>
              <a:buChar char=""/>
              <a:defRPr/>
            </a:pPr>
            <a:r>
              <a:rPr lang="en-US" sz="2000" dirty="0" smtClean="0">
                <a:cs typeface="+mn-cs"/>
              </a:rPr>
              <a:t>Because we need carefully-constructed designs that can be replicated to verify findings across environments or situations.</a:t>
            </a:r>
          </a:p>
        </p:txBody>
      </p:sp>
      <p:pic>
        <p:nvPicPr>
          <p:cNvPr id="53250" name="Picture 2" descr="http://img.izifunny.com/pics/20111124/640/stand-back_1.jpg"/>
          <p:cNvPicPr>
            <a:picLocks noChangeAspect="1" noChangeArrowheads="1"/>
          </p:cNvPicPr>
          <p:nvPr/>
        </p:nvPicPr>
        <p:blipFill>
          <a:blip r:embed="rId2" cstate="print"/>
          <a:srcRect/>
          <a:stretch>
            <a:fillRect/>
          </a:stretch>
        </p:blipFill>
        <p:spPr bwMode="auto">
          <a:xfrm>
            <a:off x="5334000" y="2057400"/>
            <a:ext cx="3562597"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Why Experiments? Consider Pro’s and Con’s of Smoking Research</a:t>
            </a:r>
            <a:endParaRPr lang="en-US" dirty="0">
              <a:cs typeface="+mj-cs"/>
            </a:endParaRPr>
          </a:p>
        </p:txBody>
      </p:sp>
      <p:sp>
        <p:nvSpPr>
          <p:cNvPr id="13315" name="Content Placeholder 2"/>
          <p:cNvSpPr>
            <a:spLocks noGrp="1"/>
          </p:cNvSpPr>
          <p:nvPr>
            <p:ph idx="1"/>
          </p:nvPr>
        </p:nvSpPr>
        <p:spPr>
          <a:xfrm>
            <a:off x="341313" y="1377950"/>
            <a:ext cx="8229600" cy="4625975"/>
          </a:xfrm>
        </p:spPr>
        <p:txBody>
          <a:bodyPr/>
          <a:lstStyle/>
          <a:p>
            <a:r>
              <a:rPr lang="en-US" sz="2400">
                <a:latin typeface="Corbel" charset="0"/>
                <a:ea typeface="MS PGothic" charset="0"/>
              </a:rPr>
              <a:t>We have decades of observational research on the link between smoking and health outcomes such as cancer. But, despite overwhelming correlational evidence, it is actually not possible to establish a causal relationship through observation alone.</a:t>
            </a:r>
          </a:p>
          <a:p>
            <a:endParaRPr lang="en-US" sz="2000">
              <a:latin typeface="Corbel" charset="0"/>
              <a:ea typeface="MS PGothic" charset="0"/>
            </a:endParaRPr>
          </a:p>
        </p:txBody>
      </p:sp>
      <p:pic>
        <p:nvPicPr>
          <p:cNvPr id="13316" name="Picture 2" descr="http://www.earthtimes.org/newsimage/early-morning-smokers-cancer-risk_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3441700"/>
            <a:ext cx="47498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Smoking Research Example</a:t>
            </a:r>
            <a:endParaRPr lang="en-US" dirty="0">
              <a:cs typeface="+mj-cs"/>
            </a:endParaRPr>
          </a:p>
        </p:txBody>
      </p:sp>
      <p:sp>
        <p:nvSpPr>
          <p:cNvPr id="14339" name="Content Placeholder 2"/>
          <p:cNvSpPr>
            <a:spLocks noGrp="1"/>
          </p:cNvSpPr>
          <p:nvPr>
            <p:ph idx="1"/>
          </p:nvPr>
        </p:nvSpPr>
        <p:spPr>
          <a:xfrm>
            <a:off x="381000" y="1420813"/>
            <a:ext cx="8229600" cy="4625975"/>
          </a:xfrm>
        </p:spPr>
        <p:txBody>
          <a:bodyPr/>
          <a:lstStyle/>
          <a:p>
            <a:r>
              <a:rPr lang="en-US" sz="2000" dirty="0">
                <a:latin typeface="Corbel" charset="0"/>
                <a:ea typeface="MS PGothic" charset="0"/>
              </a:rPr>
              <a:t>What would a </a:t>
            </a:r>
            <a:r>
              <a:rPr lang="ja-JP" altLang="en-US" sz="2000" dirty="0">
                <a:latin typeface="Corbel" charset="0"/>
                <a:ea typeface="MS PGothic" charset="0"/>
              </a:rPr>
              <a:t>“</a:t>
            </a:r>
            <a:r>
              <a:rPr lang="en-US" sz="2000" dirty="0">
                <a:latin typeface="Corbel" charset="0"/>
                <a:ea typeface="MS PGothic" charset="0"/>
              </a:rPr>
              <a:t>true experiment</a:t>
            </a:r>
            <a:r>
              <a:rPr lang="ja-JP" altLang="en-US" sz="2000" dirty="0">
                <a:latin typeface="Corbel" charset="0"/>
                <a:ea typeface="MS PGothic" charset="0"/>
              </a:rPr>
              <a:t>”</a:t>
            </a:r>
            <a:r>
              <a:rPr lang="en-US" sz="2000" dirty="0">
                <a:latin typeface="Corbel" charset="0"/>
                <a:ea typeface="MS PGothic" charset="0"/>
              </a:rPr>
              <a:t> of smoking and health look like?</a:t>
            </a:r>
          </a:p>
          <a:p>
            <a:pPr lvl="1"/>
            <a:r>
              <a:rPr lang="en-US" sz="2000" dirty="0">
                <a:latin typeface="Corbel" charset="0"/>
                <a:ea typeface="MS PGothic" charset="0"/>
              </a:rPr>
              <a:t>Randomly assign people from the population to be smokers or non-smokers (principle of random assignment)</a:t>
            </a:r>
          </a:p>
          <a:p>
            <a:pPr lvl="1"/>
            <a:r>
              <a:rPr lang="en-US" sz="2000" dirty="0">
                <a:latin typeface="Corbel" charset="0"/>
                <a:ea typeface="MS PGothic" charset="0"/>
              </a:rPr>
              <a:t>Long-term study over lifetime (since we would need to have enough time for smoking to have negative effects).</a:t>
            </a:r>
          </a:p>
          <a:p>
            <a:pPr lvl="1"/>
            <a:r>
              <a:rPr lang="en-US" sz="2000" dirty="0">
                <a:latin typeface="Corbel" charset="0"/>
                <a:ea typeface="MS PGothic" charset="0"/>
              </a:rPr>
              <a:t>We </a:t>
            </a:r>
            <a:r>
              <a:rPr lang="en-US" sz="2000" dirty="0" smtClean="0">
                <a:latin typeface="Corbel" charset="0"/>
                <a:ea typeface="MS PGothic" charset="0"/>
              </a:rPr>
              <a:t>might have </a:t>
            </a:r>
            <a:r>
              <a:rPr lang="en-US" sz="2000" dirty="0">
                <a:latin typeface="Corbel" charset="0"/>
                <a:ea typeface="MS PGothic" charset="0"/>
              </a:rPr>
              <a:t>to withhold treatments to help with negative health effects in order to get good data on negative health outcomes.</a:t>
            </a:r>
          </a:p>
          <a:p>
            <a:endParaRPr lang="en-US" sz="2000" dirty="0">
              <a:latin typeface="Corbel" charset="0"/>
              <a:ea typeface="MS PGothic" charset="0"/>
            </a:endParaRPr>
          </a:p>
          <a:p>
            <a:r>
              <a:rPr lang="en-US" sz="2000" dirty="0">
                <a:latin typeface="Corbel" charset="0"/>
                <a:ea typeface="MS PGothic" charset="0"/>
              </a:rPr>
              <a:t>In sum, this would be a terribly unethical thing to do– which is why most researchers accept the overwhelming observational research even though no true experiment on the effects of smoking has ever been conducted by scientists.</a:t>
            </a:r>
          </a:p>
          <a:p>
            <a:endParaRPr lang="en-US" sz="2000" dirty="0">
              <a:latin typeface="Corbel" charset="0"/>
              <a:ea typeface="MS PGothic" charset="0"/>
            </a:endParaRPr>
          </a:p>
          <a:p>
            <a:r>
              <a:rPr lang="en-US" sz="2000" dirty="0">
                <a:latin typeface="Corbel" charset="0"/>
                <a:ea typeface="MS PGothic" charset="0"/>
              </a:rPr>
              <a:t>But… that </a:t>
            </a:r>
            <a:r>
              <a:rPr lang="en-US" sz="2000" dirty="0" err="1">
                <a:latin typeface="Corbel" charset="0"/>
                <a:ea typeface="MS PGothic" charset="0"/>
              </a:rPr>
              <a:t>doesn</a:t>
            </a:r>
            <a:r>
              <a:rPr lang="ja-JP" altLang="en-US" sz="2000" dirty="0">
                <a:latin typeface="Corbel" charset="0"/>
                <a:ea typeface="MS PGothic" charset="0"/>
              </a:rPr>
              <a:t>’</a:t>
            </a:r>
            <a:r>
              <a:rPr lang="en-US" sz="2000" dirty="0">
                <a:latin typeface="Corbel" charset="0"/>
                <a:ea typeface="MS PGothic" charset="0"/>
              </a:rPr>
              <a:t>t mean that researchers have not pushed the boundaries of ethics over the years in an attempt to isolate certain causes and effects…</a:t>
            </a:r>
          </a:p>
          <a:p>
            <a:endParaRPr lang="en-US"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ea typeface="+mj-ea"/>
                <a:cs typeface="+mj-cs"/>
              </a:rPr>
              <a:t>First, a few famous Experiments…for good and bad reasons</a:t>
            </a:r>
            <a:endParaRPr lang="en-US" sz="3200" dirty="0">
              <a:ea typeface="+mj-ea"/>
              <a:cs typeface="+mj-cs"/>
            </a:endParaRPr>
          </a:p>
        </p:txBody>
      </p:sp>
      <p:pic>
        <p:nvPicPr>
          <p:cNvPr id="16387" name="Picture 2" descr="http://www.badexperiment.com/ny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81200"/>
            <a:ext cx="35433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2"/>
          <p:cNvSpPr txBox="1">
            <a:spLocks noChangeArrowheads="1"/>
          </p:cNvSpPr>
          <p:nvPr/>
        </p:nvSpPr>
        <p:spPr bwMode="auto">
          <a:xfrm>
            <a:off x="304800" y="1600200"/>
            <a:ext cx="487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Wingdings 2" charset="0"/>
              <a:buNone/>
            </a:pPr>
            <a:r>
              <a:rPr lang="en-US" dirty="0"/>
              <a:t>Tuskegee Syphilis Study: 1932-1972 clinical study of natural progression of untreated syphilis in rural African American men who thought they were getting free health care from US Government. Enrolled about 400 men who had syphilis but </a:t>
            </a:r>
            <a:r>
              <a:rPr lang="en-US" dirty="0" smtClean="0"/>
              <a:t>didn</a:t>
            </a:r>
            <a:r>
              <a:rPr lang="en-US" altLang="ja-JP" dirty="0" smtClean="0"/>
              <a:t>’</a:t>
            </a:r>
            <a:r>
              <a:rPr lang="en-US" dirty="0" smtClean="0"/>
              <a:t>t </a:t>
            </a:r>
            <a:r>
              <a:rPr lang="en-US" dirty="0"/>
              <a:t>know it, and 200 without the disease.  No one was told that they had syphilis, and those with the disease were not treated in order to observe the progression.</a:t>
            </a:r>
          </a:p>
          <a:p>
            <a:pPr eaLnBrk="1" hangingPunct="1">
              <a:buFont typeface="Wingdings 2" charset="0"/>
              <a:buNone/>
            </a:pPr>
            <a:endParaRPr lang="en-US" dirty="0"/>
          </a:p>
          <a:p>
            <a:pPr eaLnBrk="1" hangingPunct="1">
              <a:buFont typeface="Wingdings 2" charset="0"/>
              <a:buNone/>
            </a:pPr>
            <a:r>
              <a:rPr lang="en-US" dirty="0"/>
              <a:t>Important because: researchers withheld known treatment to observe disease running its course. Led to the establishment of the Office for Human Research Protections (OHRP) and IRB</a:t>
            </a:r>
            <a:r>
              <a:rPr lang="ja-JP" altLang="en-US" dirty="0"/>
              <a:t>’</a:t>
            </a:r>
            <a:r>
              <a:rPr lang="en-US" dirty="0"/>
              <a:t>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Milgram Obedience Study</a:t>
            </a:r>
            <a:endParaRPr lang="en-US" dirty="0">
              <a:cs typeface="+mj-cs"/>
            </a:endParaRPr>
          </a:p>
        </p:txBody>
      </p:sp>
      <p:sp>
        <p:nvSpPr>
          <p:cNvPr id="18435" name="Content Placeholder 2"/>
          <p:cNvSpPr>
            <a:spLocks noGrp="1"/>
          </p:cNvSpPr>
          <p:nvPr>
            <p:ph idx="1"/>
          </p:nvPr>
        </p:nvSpPr>
        <p:spPr/>
        <p:txBody>
          <a:bodyPr/>
          <a:lstStyle/>
          <a:p>
            <a:r>
              <a:rPr lang="en-US" sz="2800">
                <a:latin typeface="Corbel" charset="0"/>
                <a:ea typeface="MS PGothic" charset="0"/>
              </a:rPr>
              <a:t>Famous study about role of obedience to authority figures. Conducted in early 1960</a:t>
            </a:r>
            <a:r>
              <a:rPr lang="ja-JP" altLang="en-US" sz="2800">
                <a:latin typeface="Corbel" charset="0"/>
                <a:ea typeface="MS PGothic" charset="0"/>
              </a:rPr>
              <a:t>’</a:t>
            </a:r>
            <a:r>
              <a:rPr lang="en-US" sz="2800">
                <a:latin typeface="Corbel" charset="0"/>
                <a:ea typeface="MS PGothic" charset="0"/>
              </a:rPr>
              <a:t>s, at a time when Nazi war criminals were on trial. </a:t>
            </a:r>
          </a:p>
          <a:p>
            <a:endParaRPr lang="en-US" sz="2800">
              <a:latin typeface="Corbel" charset="0"/>
              <a:ea typeface="MS PGothic" charset="0"/>
            </a:endParaRPr>
          </a:p>
          <a:p>
            <a:r>
              <a:rPr lang="en-US" sz="2800">
                <a:latin typeface="Corbel" charset="0"/>
                <a:ea typeface="MS PGothic" charset="0"/>
              </a:rPr>
              <a:t>The larger question that Milgram was interested in was whether people like the Nazi</a:t>
            </a:r>
            <a:r>
              <a:rPr lang="ja-JP" altLang="en-US" sz="2800">
                <a:latin typeface="Corbel" charset="0"/>
                <a:ea typeface="MS PGothic" charset="0"/>
              </a:rPr>
              <a:t>’</a:t>
            </a:r>
            <a:r>
              <a:rPr lang="en-US" sz="2800">
                <a:latin typeface="Corbel" charset="0"/>
                <a:ea typeface="MS PGothic" charset="0"/>
              </a:rPr>
              <a:t>s were just </a:t>
            </a:r>
            <a:r>
              <a:rPr lang="ja-JP" altLang="en-US" sz="2800">
                <a:latin typeface="Corbel" charset="0"/>
                <a:ea typeface="MS PGothic" charset="0"/>
              </a:rPr>
              <a:t>“</a:t>
            </a:r>
            <a:r>
              <a:rPr lang="en-US" sz="2800">
                <a:latin typeface="Corbel" charset="0"/>
                <a:ea typeface="MS PGothic" charset="0"/>
              </a:rPr>
              <a:t>following orders</a:t>
            </a:r>
            <a:r>
              <a:rPr lang="ja-JP" altLang="en-US" sz="2800">
                <a:latin typeface="Corbel" charset="0"/>
                <a:ea typeface="MS PGothic" charset="0"/>
              </a:rPr>
              <a:t>”</a:t>
            </a:r>
            <a:r>
              <a:rPr lang="en-US" sz="2800">
                <a:latin typeface="Corbel" charset="0"/>
                <a:ea typeface="MS PGothic" charset="0"/>
              </a:rPr>
              <a:t>? Could any average person be pushed to harm others simply by the power of an authority asking him or her to behave a certain way?</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2941</TotalTime>
  <Words>3365</Words>
  <Application>Microsoft Macintosh PowerPoint</Application>
  <PresentationFormat>On-screen Show (4:3)</PresentationFormat>
  <Paragraphs>392</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Administrivia</vt:lpstr>
      <vt:lpstr> Introduction to Experiments </vt:lpstr>
      <vt:lpstr>Research Design</vt:lpstr>
      <vt:lpstr>Experiments vs Non-Experiments</vt:lpstr>
      <vt:lpstr>Why Experiments?</vt:lpstr>
      <vt:lpstr>Why Experiments? Consider Pro’s and Con’s of Smoking Research</vt:lpstr>
      <vt:lpstr>Smoking Research Example</vt:lpstr>
      <vt:lpstr>First, a few famous Experiments…for good and bad reasons</vt:lpstr>
      <vt:lpstr>Milgram Obedience Study</vt:lpstr>
      <vt:lpstr>Milgram Obedience Study</vt:lpstr>
      <vt:lpstr>Stanford Prison Experiment</vt:lpstr>
      <vt:lpstr>Video Links to 3 Examples Above</vt:lpstr>
      <vt:lpstr>In Sum…</vt:lpstr>
      <vt:lpstr>In Sum (continued)…</vt:lpstr>
      <vt:lpstr>True Randomized Experimental Design</vt:lpstr>
      <vt:lpstr>Example: Asch Conformity Experiments: “True Experiment” Design</vt:lpstr>
      <vt:lpstr>Meanings of the term “Controls” in Research</vt:lpstr>
      <vt:lpstr>Active versus Attribute Independent Variables in Experiments</vt:lpstr>
      <vt:lpstr>Two Different Types of Randomization: Randomization in Sample and Assignment</vt:lpstr>
      <vt:lpstr>Pitfalls in Assignment to Conditions</vt:lpstr>
      <vt:lpstr>Pre-test, experimental manipulation and post-testing</vt:lpstr>
      <vt:lpstr>Common types of true experiments</vt:lpstr>
      <vt:lpstr>Three Major Types of Experiments</vt:lpstr>
      <vt:lpstr>Example: Pen Study</vt:lpstr>
      <vt:lpstr>Pen Study</vt:lpstr>
      <vt:lpstr>Example: Website Credibility Study</vt:lpstr>
      <vt:lpstr>Web Credibility Study Example</vt:lpstr>
      <vt:lpstr>Internal Validity</vt:lpstr>
      <vt:lpstr>Internal Validity</vt:lpstr>
      <vt:lpstr>Threats to Internal Validity</vt:lpstr>
      <vt:lpstr>Contamination and Internal Validity</vt:lpstr>
      <vt:lpstr>General Demand Characteristics</vt:lpstr>
      <vt:lpstr>Solutions to Demand Characteristics</vt:lpstr>
      <vt:lpstr>Expectancy Effects</vt:lpstr>
      <vt:lpstr>Reducing expectancy effects</vt:lpstr>
      <vt:lpstr>And More Potential Problems with Experiments!</vt:lpstr>
      <vt:lpstr>In Sum…</vt:lpstr>
      <vt:lpstr>Three key threats to external validity (generalizability) in experiments</vt:lpstr>
      <vt:lpstr>Ecological Validity</vt:lpstr>
      <vt:lpstr>The Validity Tradeoff: Truth and Myth</vt:lpstr>
      <vt:lpstr>Experiments in the Field</vt:lpstr>
      <vt:lpstr>Field Experiment Example</vt:lpstr>
      <vt:lpstr>Natural Experiments</vt:lpstr>
      <vt:lpstr>Pro’s and Con’s of Experiments</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Coye Cheshire</dc:creator>
  <cp:lastModifiedBy>Paul Laskowski</cp:lastModifiedBy>
  <cp:revision>244</cp:revision>
  <dcterms:created xsi:type="dcterms:W3CDTF">2006-01-05T22:46:42Z</dcterms:created>
  <dcterms:modified xsi:type="dcterms:W3CDTF">2013-11-07T19:51:26Z</dcterms:modified>
</cp:coreProperties>
</file>