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1"/>
  </p:sldMasterIdLst>
  <p:notesMasterIdLst>
    <p:notesMasterId r:id="rId42"/>
  </p:notesMasterIdLst>
  <p:sldIdLst>
    <p:sldId id="398" r:id="rId2"/>
    <p:sldId id="399" r:id="rId3"/>
    <p:sldId id="400" r:id="rId4"/>
    <p:sldId id="401" r:id="rId5"/>
    <p:sldId id="402" r:id="rId6"/>
    <p:sldId id="403" r:id="rId7"/>
    <p:sldId id="404" r:id="rId8"/>
    <p:sldId id="405" r:id="rId9"/>
    <p:sldId id="256" r:id="rId10"/>
    <p:sldId id="322" r:id="rId11"/>
    <p:sldId id="279" r:id="rId12"/>
    <p:sldId id="332" r:id="rId13"/>
    <p:sldId id="333" r:id="rId14"/>
    <p:sldId id="334" r:id="rId15"/>
    <p:sldId id="335" r:id="rId16"/>
    <p:sldId id="336" r:id="rId17"/>
    <p:sldId id="396" r:id="rId18"/>
    <p:sldId id="280" r:id="rId19"/>
    <p:sldId id="281" r:id="rId20"/>
    <p:sldId id="282" r:id="rId21"/>
    <p:sldId id="304" r:id="rId22"/>
    <p:sldId id="307" r:id="rId23"/>
    <p:sldId id="305" r:id="rId24"/>
    <p:sldId id="406" r:id="rId25"/>
    <p:sldId id="407" r:id="rId26"/>
    <p:sldId id="306" r:id="rId27"/>
    <p:sldId id="308" r:id="rId28"/>
    <p:sldId id="397" r:id="rId29"/>
    <p:sldId id="324" r:id="rId30"/>
    <p:sldId id="325" r:id="rId31"/>
    <p:sldId id="326" r:id="rId32"/>
    <p:sldId id="327" r:id="rId33"/>
    <p:sldId id="328" r:id="rId34"/>
    <p:sldId id="329" r:id="rId35"/>
    <p:sldId id="330" r:id="rId36"/>
    <p:sldId id="331" r:id="rId37"/>
    <p:sldId id="392" r:id="rId38"/>
    <p:sldId id="393" r:id="rId39"/>
    <p:sldId id="394" r:id="rId40"/>
    <p:sldId id="395"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76" autoAdjust="0"/>
  </p:normalViewPr>
  <p:slideViewPr>
    <p:cSldViewPr>
      <p:cViewPr varScale="1">
        <p:scale>
          <a:sx n="56" d="100"/>
          <a:sy n="56" d="100"/>
        </p:scale>
        <p:origin x="-11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E6E1934-9CDA-664A-BC08-75E60B991094}" type="slidenum">
              <a:rPr lang="en-US"/>
              <a:pPr>
                <a:defRPr/>
              </a:pPr>
              <a:t>‹#›</a:t>
            </a:fld>
            <a:endParaRPr lang="en-US"/>
          </a:p>
        </p:txBody>
      </p:sp>
    </p:spTree>
    <p:extLst>
      <p:ext uri="{BB962C8B-B14F-4D97-AF65-F5344CB8AC3E}">
        <p14:creationId xmlns:p14="http://schemas.microsoft.com/office/powerpoint/2010/main" val="3854119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42DFA0A-9D06-564C-969C-51C6012EE891}" type="slidenum">
              <a:rPr lang="en-US" sz="1200">
                <a:latin typeface="Arial" charset="0"/>
              </a:rPr>
              <a:pPr/>
              <a:t>1</a:t>
            </a:fld>
            <a:endParaRPr lang="en-US" sz="120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If we strip it all down, this is one of the ways we are taught (and teach others) to do user research in the traditional, positivist framework.</a:t>
            </a:r>
          </a:p>
          <a:p>
            <a:endParaRPr lang="en-US">
              <a:ea typeface="MS PGothic" charset="0"/>
            </a:endParaRPr>
          </a:p>
          <a:p>
            <a:r>
              <a:rPr lang="en-US">
                <a:ea typeface="MS PGothic" charset="0"/>
              </a:rPr>
              <a:t>The reality should not prevent us from having a logic to our work, especially when we formulate our HYPOTHESES.</a:t>
            </a: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DBA60E9-D262-DB44-A3F1-2BB9593A06BF}" type="slidenum">
              <a:rPr lang="en-US" sz="1200"/>
              <a:pPr/>
              <a:t>17</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E627909-0C38-1F4B-B3E5-2370DD97F8BF}" type="slidenum">
              <a:rPr lang="en-US" sz="1200"/>
              <a:pPr/>
              <a:t>18</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Example of a construct?  What about 2 different variables for measuring that construct?</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05CBADF-2120-0641-BB6B-208E8F7A88D8}" type="slidenum">
              <a:rPr lang="en-US" sz="1200"/>
              <a:pPr/>
              <a:t>19</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So, what are variables that might be indicative of </a:t>
            </a:r>
            <a:r>
              <a:rPr lang="ja-JP" altLang="en-US">
                <a:ea typeface="MS PGothic" charset="0"/>
              </a:rPr>
              <a:t>“</a:t>
            </a:r>
            <a:r>
              <a:rPr lang="en-US" altLang="ja-JP">
                <a:ea typeface="MS PGothic" charset="0"/>
              </a:rPr>
              <a:t>Success</a:t>
            </a:r>
            <a:r>
              <a:rPr lang="ja-JP" altLang="en-US">
                <a:ea typeface="MS PGothic" charset="0"/>
              </a:rPr>
              <a:t>”</a:t>
            </a:r>
            <a:r>
              <a:rPr lang="en-US" altLang="ja-JP">
                <a:ea typeface="MS PGothic" charset="0"/>
              </a:rPr>
              <a:t> and </a:t>
            </a:r>
            <a:r>
              <a:rPr lang="ja-JP" altLang="en-US">
                <a:ea typeface="MS PGothic" charset="0"/>
              </a:rPr>
              <a:t>“</a:t>
            </a:r>
            <a:r>
              <a:rPr lang="en-US" altLang="ja-JP">
                <a:ea typeface="MS PGothic" charset="0"/>
              </a:rPr>
              <a:t>Life Happiness</a:t>
            </a:r>
            <a:r>
              <a:rPr lang="ja-JP" altLang="en-US">
                <a:ea typeface="MS PGothic" charset="0"/>
              </a:rPr>
              <a:t>”</a:t>
            </a:r>
            <a:r>
              <a:rPr lang="en-US" altLang="ja-JP">
                <a:ea typeface="MS PGothic" charset="0"/>
              </a:rPr>
              <a:t>? What would you use to prove that your variables measure the intended construct? How do you justify your definition over someone else</a:t>
            </a:r>
            <a:r>
              <a:rPr lang="ja-JP" altLang="en-US">
                <a:ea typeface="MS PGothic" charset="0"/>
              </a:rPr>
              <a:t>’</a:t>
            </a:r>
            <a:r>
              <a:rPr lang="en-US" altLang="ja-JP">
                <a:ea typeface="MS PGothic" charset="0"/>
              </a:rPr>
              <a:t>s?</a:t>
            </a:r>
            <a:endParaRPr lang="en-US">
              <a:ea typeface="MS PGothic"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1C7A75B-3E28-9044-A982-B3265F7E8C71}" type="slidenum">
              <a:rPr lang="en-US" sz="1200"/>
              <a:pPr/>
              <a:t>20</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Other examples… ?</a:t>
            </a: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46D3308-B161-1140-B624-D733AD13BD5F}" type="slidenum">
              <a:rPr lang="en-US" sz="1200"/>
              <a:pPr/>
              <a:t>21</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B7EAA0E-ED88-3F45-ADA1-5EE344E37A01}" type="slidenum">
              <a:rPr lang="en-US" sz="1200"/>
              <a:pPr/>
              <a:t>22</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While a humorous example, this is not so different from how real operationalizations take place… often some measure is a proxy for the intended concept. </a:t>
            </a: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95ED72F-F4B8-FD4B-ADC0-0C3A923B594B}" type="slidenum">
              <a:rPr lang="en-US" sz="1200"/>
              <a:pPr/>
              <a:t>23</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A08B498-952E-124C-B47E-7E95D2376592}" type="slidenum">
              <a:rPr lang="en-US" sz="1200">
                <a:latin typeface="Arial" charset="0"/>
              </a:rPr>
              <a:pPr/>
              <a:t>24</a:t>
            </a:fld>
            <a:endParaRPr lang="en-US" sz="120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arenR"/>
            </a:pPr>
            <a:r>
              <a:rPr lang="en-US">
                <a:ea typeface="MS PGothic" charset="0"/>
              </a:rPr>
              <a:t>Are we going to measure social status of a neighborhood, of individuals, etc?</a:t>
            </a:r>
          </a:p>
          <a:p>
            <a:pPr marL="228600" indent="-228600" eaLnBrk="1" hangingPunct="1">
              <a:buFontTx/>
              <a:buAutoNum type="arabicParenR"/>
            </a:pPr>
            <a:r>
              <a:rPr lang="en-US">
                <a:ea typeface="MS PGothic" charset="0"/>
              </a:rPr>
              <a:t>Same point as before– but it cannot be said enough. Your justification for an operationalization is one of the most important things in a study.</a:t>
            </a:r>
          </a:p>
          <a:p>
            <a:pPr marL="228600" indent="-228600" eaLnBrk="1" hangingPunct="1">
              <a:buFontTx/>
              <a:buAutoNum type="arabicParenR"/>
            </a:pPr>
            <a:endParaRPr lang="en-US">
              <a:ea typeface="MS PGothic" charset="0"/>
            </a:endParaRPr>
          </a:p>
          <a:p>
            <a:pPr marL="228600" indent="-228600" eaLnBrk="1" hangingPunct="1"/>
            <a:r>
              <a:rPr lang="en-US">
                <a:ea typeface="MS PGothic" charset="0"/>
              </a:rPr>
              <a:t>Note Bernard</a:t>
            </a:r>
            <a:r>
              <a:rPr lang="ja-JP" altLang="en-US">
                <a:ea typeface="MS PGothic" charset="0"/>
              </a:rPr>
              <a:t>’</a:t>
            </a:r>
            <a:r>
              <a:rPr lang="en-US" altLang="ja-JP">
                <a:ea typeface="MS PGothic" charset="0"/>
              </a:rPr>
              <a:t>s example (p. 39-40) of parental aspirations and children's career aspirations (the measure didn</a:t>
            </a:r>
            <a:r>
              <a:rPr lang="ja-JP" altLang="en-US">
                <a:ea typeface="MS PGothic" charset="0"/>
              </a:rPr>
              <a:t>’</a:t>
            </a:r>
            <a:r>
              <a:rPr lang="en-US" altLang="ja-JP">
                <a:ea typeface="MS PGothic" charset="0"/>
              </a:rPr>
              <a:t>t take into account that parents didn</a:t>
            </a:r>
            <a:r>
              <a:rPr lang="ja-JP" altLang="en-US">
                <a:ea typeface="MS PGothic" charset="0"/>
              </a:rPr>
              <a:t>’</a:t>
            </a:r>
            <a:r>
              <a:rPr lang="en-US" altLang="ja-JP">
                <a:ea typeface="MS PGothic" charset="0"/>
              </a:rPr>
              <a:t>t want to give kids a false sense of hope).</a:t>
            </a:r>
          </a:p>
          <a:p>
            <a:pPr marL="228600" indent="-228600" eaLnBrk="1" hangingPunct="1"/>
            <a:r>
              <a:rPr lang="en-US">
                <a:ea typeface="MS PGothic" charset="0"/>
              </a:rPr>
              <a:t>Reframed question would ask, </a:t>
            </a:r>
            <a:r>
              <a:rPr lang="ja-JP" altLang="en-US">
                <a:ea typeface="MS PGothic" charset="0"/>
              </a:rPr>
              <a:t>“</a:t>
            </a:r>
            <a:r>
              <a:rPr lang="en-US" altLang="ja-JP">
                <a:ea typeface="MS PGothic" charset="0"/>
              </a:rPr>
              <a:t>suppose nothing stood in the way of you child becoming anything they wanted to be..what would you like them to be doing 10 years from now</a:t>
            </a:r>
            <a:r>
              <a:rPr lang="ja-JP" altLang="en-US">
                <a:ea typeface="MS PGothic" charset="0"/>
              </a:rPr>
              <a:t>”</a:t>
            </a:r>
            <a:r>
              <a:rPr lang="en-US" altLang="ja-JP">
                <a:ea typeface="MS PGothic" charset="0"/>
              </a:rPr>
              <a:t>.</a:t>
            </a:r>
          </a:p>
          <a:p>
            <a:pPr marL="228600" indent="-228600" eaLnBrk="1" hangingPunct="1"/>
            <a:endParaRPr lang="en-US">
              <a:ea typeface="MS PGothic"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DDE862E-FE90-6648-A4B2-F593F1648657}" type="slidenum">
              <a:rPr lang="en-US" sz="1200"/>
              <a:pPr/>
              <a:t>26</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Why are LHS and RHS seemingly reversed? Its because of the order/notation in a standard equation such as a linear relationship. </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7AA694A-E470-E143-A975-2472DCF54AD0}" type="slidenum">
              <a:rPr lang="en-US" sz="1200"/>
              <a:pPr/>
              <a:t>27</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A08B498-952E-124C-B47E-7E95D2376592}" type="slidenum">
              <a:rPr lang="en-US" sz="1200">
                <a:latin typeface="Arial" charset="0"/>
              </a:rPr>
              <a:pPr/>
              <a:t>2</a:t>
            </a:fld>
            <a:endParaRPr lang="en-US" sz="120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1326F2D-D012-4949-8CE9-E7C1C275776D}" type="slidenum">
              <a:rPr lang="en-US" sz="1200"/>
              <a:pPr/>
              <a:t>28</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MS PGothic" charset="0"/>
              </a:rPr>
              <a:t>Why would we want to make a binary variable into a </a:t>
            </a:r>
            <a:r>
              <a:rPr lang="ja-JP" altLang="en-US" dirty="0">
                <a:ea typeface="MS PGothic" charset="0"/>
              </a:rPr>
              <a:t>“</a:t>
            </a:r>
            <a:r>
              <a:rPr lang="en-US" altLang="ja-JP" dirty="0">
                <a:ea typeface="MS PGothic" charset="0"/>
              </a:rPr>
              <a:t>dummy code</a:t>
            </a:r>
            <a:r>
              <a:rPr lang="ja-JP" altLang="en-US" dirty="0">
                <a:ea typeface="MS PGothic" charset="0"/>
              </a:rPr>
              <a:t>”</a:t>
            </a:r>
            <a:r>
              <a:rPr lang="en-US" altLang="ja-JP" dirty="0">
                <a:ea typeface="MS PGothic" charset="0"/>
              </a:rPr>
              <a:t> of zero and one</a:t>
            </a:r>
            <a:r>
              <a:rPr lang="en-US" altLang="ja-JP" dirty="0" smtClean="0">
                <a:ea typeface="MS PGothic" charset="0"/>
              </a:rPr>
              <a:t>?</a:t>
            </a:r>
          </a:p>
          <a:p>
            <a:pPr eaLnBrk="1" hangingPunct="1"/>
            <a:endParaRPr lang="en-US" altLang="ja-JP" dirty="0" smtClean="0">
              <a:ea typeface="MS PGothic" charset="0"/>
            </a:endParaRPr>
          </a:p>
          <a:p>
            <a:pPr eaLnBrk="1" hangingPunct="1"/>
            <a:r>
              <a:rPr lang="en-US" altLang="ja-JP" dirty="0" smtClean="0">
                <a:ea typeface="MS PGothic" charset="0"/>
              </a:rPr>
              <a:t>Value indicates proportion of true state, e.g. .6</a:t>
            </a:r>
            <a:r>
              <a:rPr lang="en-US" altLang="ja-JP" baseline="0" dirty="0" smtClean="0">
                <a:ea typeface="MS PGothic" charset="0"/>
              </a:rPr>
              <a:t> Female.</a:t>
            </a:r>
          </a:p>
          <a:p>
            <a:pPr eaLnBrk="1" hangingPunct="1"/>
            <a:endParaRPr lang="en-US" altLang="ja-JP" baseline="0" dirty="0" smtClean="0">
              <a:ea typeface="MS PGothic" charset="0"/>
            </a:endParaRPr>
          </a:p>
          <a:p>
            <a:pPr eaLnBrk="1" hangingPunct="1"/>
            <a:r>
              <a:rPr lang="en-US" altLang="ja-JP" baseline="0" smtClean="0">
                <a:ea typeface="MS PGothic" charset="0"/>
              </a:rPr>
              <a:t>(Also</a:t>
            </a:r>
            <a:r>
              <a:rPr lang="en-US" altLang="ja-JP" baseline="0" dirty="0" smtClean="0">
                <a:ea typeface="MS PGothic" charset="0"/>
              </a:rPr>
              <a:t>, can multiple dummy variables to get proportion of intersection)</a:t>
            </a:r>
            <a:endParaRPr lang="en-US" altLang="ja-JP" dirty="0">
              <a:ea typeface="MS PGothic" charset="0"/>
            </a:endParaRPr>
          </a:p>
          <a:p>
            <a:pPr eaLnBrk="1" hangingPunct="1"/>
            <a:endParaRPr lang="en-US" dirty="0">
              <a:ea typeface="MS PGothic" charset="0"/>
            </a:endParaRPr>
          </a:p>
          <a:p>
            <a:pPr eaLnBrk="1" hangingPunct="1"/>
            <a:r>
              <a:rPr lang="en-US" dirty="0">
                <a:ea typeface="MS PGothic" charset="0"/>
              </a:rPr>
              <a:t>How could we make our non-ordered variable into dummy variables? Why might we do this?</a:t>
            </a: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B5DA057-2FF4-5E44-9CA5-EDAC24A42016}" type="slidenum">
              <a:rPr lang="en-US" sz="1200"/>
              <a:pPr/>
              <a:t>29</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These are very popular types of questions– what are the strengths and weaknesses here?</a:t>
            </a:r>
          </a:p>
          <a:p>
            <a:pPr eaLnBrk="1" hangingPunct="1"/>
            <a:r>
              <a:rPr lang="en-US">
                <a:ea typeface="MS PGothic" charset="0"/>
              </a:rPr>
              <a:t>-Malleable to very different concepts</a:t>
            </a:r>
          </a:p>
          <a:p>
            <a:pPr eaLnBrk="1" hangingPunct="1"/>
            <a:r>
              <a:rPr lang="en-US">
                <a:ea typeface="MS PGothic" charset="0"/>
              </a:rPr>
              <a:t>-Simple answers for respondents</a:t>
            </a:r>
          </a:p>
          <a:p>
            <a:pPr eaLnBrk="1" hangingPunct="1"/>
            <a:endParaRPr lang="en-US">
              <a:ea typeface="MS PGothic" charset="0"/>
            </a:endParaRPr>
          </a:p>
          <a:p>
            <a:pPr eaLnBrk="1" hangingPunct="1"/>
            <a:r>
              <a:rPr lang="en-US">
                <a:ea typeface="MS PGothic" charset="0"/>
              </a:rPr>
              <a:t>But… </a:t>
            </a:r>
          </a:p>
          <a:p>
            <a:pPr eaLnBrk="1" hangingPunct="1"/>
            <a:r>
              <a:rPr lang="en-US">
                <a:ea typeface="MS PGothic" charset="0"/>
              </a:rPr>
              <a:t>-Limited range</a:t>
            </a:r>
          </a:p>
          <a:p>
            <a:pPr eaLnBrk="1" hangingPunct="1"/>
            <a:r>
              <a:rPr lang="en-US">
                <a:ea typeface="MS PGothic" charset="0"/>
              </a:rPr>
              <a:t>-Assumes a distribution where midpoint is </a:t>
            </a:r>
            <a:r>
              <a:rPr lang="ja-JP" altLang="en-US">
                <a:ea typeface="MS PGothic" charset="0"/>
              </a:rPr>
              <a:t>‘</a:t>
            </a:r>
            <a:r>
              <a:rPr lang="en-US" altLang="ja-JP">
                <a:ea typeface="MS PGothic" charset="0"/>
              </a:rPr>
              <a:t>undecided</a:t>
            </a:r>
            <a:r>
              <a:rPr lang="ja-JP" altLang="en-US">
                <a:ea typeface="MS PGothic" charset="0"/>
              </a:rPr>
              <a:t>’</a:t>
            </a:r>
            <a:r>
              <a:rPr lang="en-US" altLang="ja-JP">
                <a:ea typeface="MS PGothic" charset="0"/>
              </a:rPr>
              <a:t> or </a:t>
            </a:r>
            <a:r>
              <a:rPr lang="ja-JP" altLang="en-US">
                <a:ea typeface="MS PGothic" charset="0"/>
              </a:rPr>
              <a:t>‘</a:t>
            </a:r>
            <a:r>
              <a:rPr lang="en-US" altLang="ja-JP">
                <a:ea typeface="MS PGothic" charset="0"/>
              </a:rPr>
              <a:t>neither agree or disagree</a:t>
            </a:r>
            <a:r>
              <a:rPr lang="ja-JP" altLang="en-US">
                <a:ea typeface="MS PGothic" charset="0"/>
              </a:rPr>
              <a:t>’</a:t>
            </a:r>
            <a:r>
              <a:rPr lang="en-US" altLang="ja-JP">
                <a:ea typeface="MS PGothic" charset="0"/>
              </a:rPr>
              <a:t>.</a:t>
            </a:r>
          </a:p>
          <a:p>
            <a:pPr eaLnBrk="1" hangingPunct="1"/>
            <a:r>
              <a:rPr lang="en-US">
                <a:ea typeface="MS PGothic" charset="0"/>
              </a:rPr>
              <a:t>-You might actually want a single direction</a:t>
            </a: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7EB985A-5122-0343-869E-A128564E5B88}" type="slidenum">
              <a:rPr lang="en-US" sz="1200"/>
              <a:pPr/>
              <a:t>30</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FF1436D-0F04-E145-8BB6-D808B6D1FD89}" type="slidenum">
              <a:rPr lang="en-US" sz="1200"/>
              <a:pPr/>
              <a:t>31</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So, The variables matter– Even for the type of test.  Correlation, T-test, and Chi-Square in this case.</a:t>
            </a: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A6638E1-928B-7C4A-9F37-90EE207E8FF0}" type="slidenum">
              <a:rPr lang="en-US" sz="1200"/>
              <a:pPr/>
              <a:t>32</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Think of the analogy as a bullseye– where the center is the </a:t>
            </a:r>
            <a:r>
              <a:rPr lang="ja-JP" altLang="en-US">
                <a:ea typeface="MS PGothic" charset="0"/>
              </a:rPr>
              <a:t>“</a:t>
            </a:r>
            <a:r>
              <a:rPr lang="en-US" altLang="ja-JP">
                <a:ea typeface="MS PGothic" charset="0"/>
              </a:rPr>
              <a:t>target concept</a:t>
            </a:r>
            <a:r>
              <a:rPr lang="ja-JP" altLang="en-US">
                <a:ea typeface="MS PGothic" charset="0"/>
              </a:rPr>
              <a:t>”</a:t>
            </a:r>
            <a:r>
              <a:rPr lang="en-US" altLang="ja-JP">
                <a:ea typeface="MS PGothic" charset="0"/>
              </a:rPr>
              <a:t> and the dots are attempts to measure the target concept.</a:t>
            </a:r>
          </a:p>
          <a:p>
            <a:endParaRPr lang="en-US">
              <a:ea typeface="MS PGothic" charset="0"/>
            </a:endParaRPr>
          </a:p>
          <a:p>
            <a:r>
              <a:rPr lang="en-US">
                <a:ea typeface="MS PGothic" charset="0"/>
              </a:rPr>
              <a:t>Validity: accuracy and trustworthiness of your instrument, data and findings</a:t>
            </a:r>
          </a:p>
          <a:p>
            <a:r>
              <a:rPr lang="en-US">
                <a:ea typeface="MS PGothic" charset="0"/>
              </a:rPr>
              <a:t>Reliability: Does it work if you do it more than once?</a:t>
            </a: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A779262-3B47-D648-B574-B40045D4052C}" type="slidenum">
              <a:rPr lang="en-US" sz="1200"/>
              <a:pPr/>
              <a:t>33</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Interobserver: many different researchers try to get consistent results</a:t>
            </a:r>
          </a:p>
          <a:p>
            <a:r>
              <a:rPr lang="en-US">
                <a:ea typeface="MS PGothic" charset="0"/>
              </a:rPr>
              <a:t>Test-retest: same results on same person over time</a:t>
            </a: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4420263-69BB-3944-A3CA-F875091332E5}" type="slidenum">
              <a:rPr lang="en-US" sz="1200"/>
              <a:pPr/>
              <a:t>34</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MS PGothic" charset="0"/>
              </a:rPr>
              <a:t>Face validity</a:t>
            </a:r>
            <a:r>
              <a:rPr lang="en-US" baseline="0" dirty="0" smtClean="0">
                <a:ea typeface="MS PGothic" charset="0"/>
              </a:rPr>
              <a:t> – e.g. a survey that directly asks people whether they are trustworthy</a:t>
            </a:r>
          </a:p>
          <a:p>
            <a:r>
              <a:rPr lang="en-US" baseline="0" dirty="0" smtClean="0">
                <a:ea typeface="MS PGothic" charset="0"/>
              </a:rPr>
              <a:t>Content validity – is the beard enough to understand trustworthiness</a:t>
            </a:r>
          </a:p>
          <a:p>
            <a:r>
              <a:rPr lang="en-US" baseline="0" dirty="0" smtClean="0">
                <a:ea typeface="MS PGothic" charset="0"/>
              </a:rPr>
              <a:t>Construct – actually getting at the concept.</a:t>
            </a:r>
            <a:endParaRPr lang="en-US" dirty="0">
              <a:ea typeface="MS PGothic" charset="0"/>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4697051-2F5B-9A47-882E-F6C3A65E069F}" type="slidenum">
              <a:rPr lang="en-US" sz="1200"/>
              <a:pPr/>
              <a:t>35</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Big problem in social science– many over-estimate the importance of </a:t>
            </a:r>
            <a:r>
              <a:rPr lang="ja-JP" altLang="en-US">
                <a:ea typeface="MS PGothic" charset="0"/>
              </a:rPr>
              <a:t>‘</a:t>
            </a:r>
            <a:r>
              <a:rPr lang="en-US" altLang="ja-JP">
                <a:ea typeface="MS PGothic" charset="0"/>
              </a:rPr>
              <a:t>precision</a:t>
            </a:r>
            <a:r>
              <a:rPr lang="ja-JP" altLang="en-US">
                <a:ea typeface="MS PGothic" charset="0"/>
              </a:rPr>
              <a:t>’</a:t>
            </a:r>
            <a:r>
              <a:rPr lang="en-US" altLang="ja-JP">
                <a:ea typeface="MS PGothic" charset="0"/>
              </a:rPr>
              <a:t> in their measures.  What is the potential problem here? </a:t>
            </a:r>
          </a:p>
          <a:p>
            <a:r>
              <a:rPr lang="en-US">
                <a:ea typeface="MS PGothic" charset="0"/>
              </a:rPr>
              <a:t>What do you gain from an attitudinal scale of </a:t>
            </a:r>
            <a:r>
              <a:rPr lang="ja-JP" altLang="en-US">
                <a:ea typeface="MS PGothic" charset="0"/>
              </a:rPr>
              <a:t>“</a:t>
            </a:r>
            <a:r>
              <a:rPr lang="en-US" altLang="ja-JP">
                <a:ea typeface="MS PGothic" charset="0"/>
              </a:rPr>
              <a:t>attractiveness</a:t>
            </a:r>
            <a:r>
              <a:rPr lang="ja-JP" altLang="en-US">
                <a:ea typeface="MS PGothic" charset="0"/>
              </a:rPr>
              <a:t>”</a:t>
            </a:r>
            <a:r>
              <a:rPr lang="en-US" altLang="ja-JP">
                <a:ea typeface="MS PGothic" charset="0"/>
              </a:rPr>
              <a:t> on a 4 point scale (very attractive to not very attractive) versus 1-1000 scale of attractiveness?</a:t>
            </a:r>
            <a:endParaRPr lang="en-US">
              <a:ea typeface="MS PGothic"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3AFD188-DEC0-324A-96FB-BA7CDD929437}" type="slidenum">
              <a:rPr lang="en-US" sz="1200"/>
              <a:pPr/>
              <a:t>36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5AF0A9E-0483-844B-B20C-FE2A729332D3}" type="slidenum">
              <a:rPr lang="en-US" sz="1200">
                <a:latin typeface="Arial" charset="0"/>
              </a:rPr>
              <a:pPr/>
              <a:t>3</a:t>
            </a:fld>
            <a:endParaRPr lang="en-US" sz="120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B545FC1-0416-FC49-B442-5D7D58EEF01F}" type="slidenum">
              <a:rPr lang="en-US" sz="1200">
                <a:latin typeface="Arial" charset="0"/>
              </a:rPr>
              <a:pPr/>
              <a:t>4</a:t>
            </a:fld>
            <a:endParaRPr lang="en-US" sz="120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536EBB7-E2C2-CD4F-BB2F-CA9C9D426799}" type="slidenum">
              <a:rPr lang="en-US" sz="1200">
                <a:latin typeface="Arial" charset="0"/>
              </a:rPr>
              <a:pPr/>
              <a:t>5</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Has anyone used a statistical package? R, SPSS, Minitab, STATA, SAS..?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0249770-E294-6E45-8B01-96AF063F10A6}" type="slidenum">
              <a:rPr lang="en-US" sz="1200"/>
              <a:pPr/>
              <a:t>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For a given problem or issue, there are different strategies of inquiry that we can take.</a:t>
            </a:r>
          </a:p>
          <a:p>
            <a:pPr eaLnBrk="1" hangingPunct="1"/>
            <a:r>
              <a:rPr lang="en-US">
                <a:ea typeface="MS PGothic" charset="0"/>
              </a:rPr>
              <a:t>… as Creswell argues, the strategy is tied up in the nature of the problem!</a:t>
            </a: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54A9D00-9DBC-DC4A-AFCA-2D95F8C09D7E}" type="slidenum">
              <a:rPr lang="en-US" sz="1200">
                <a:cs typeface="Arial" charset="0"/>
              </a:rPr>
              <a:pPr/>
              <a:t>10</a:t>
            </a:fld>
            <a:endParaRPr lang="en-US" sz="120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4B4F6F4-B54E-1A44-A133-B0B3D5EE193B}" type="slidenum">
              <a:rPr lang="en-US" sz="1200"/>
              <a:pPr/>
              <a:t>11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If we strip it all down, this is one of the ways we are taught (and teach others) to do user research in the traditional, positivist framework.</a:t>
            </a:r>
          </a:p>
          <a:p>
            <a:endParaRPr lang="en-US">
              <a:ea typeface="MS PGothic" charset="0"/>
            </a:endParaRPr>
          </a:p>
          <a:p>
            <a:r>
              <a:rPr lang="en-US">
                <a:ea typeface="MS PGothic" charset="0"/>
              </a:rPr>
              <a:t>The reality should not prevent us from having a logic to our work, especially when we formulate our HYPOTHESES.</a:t>
            </a: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8D070DA-025F-0E49-AD6B-E47C26E4DB04}" type="slidenum">
              <a:rPr lang="en-US" sz="1200"/>
              <a:pPr/>
              <a:t>16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a:spLocks noChangeArrowheads="1"/>
          </p:cNvSpPr>
          <p:nvPr/>
        </p:nvSpPr>
        <p:spPr bwMode="invGray">
          <a:xfrm>
            <a:off x="0" y="5127625"/>
            <a:ext cx="9144000" cy="46038"/>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BD06596A-4209-0141-BEAF-5B6C770862DC}" type="slidenum">
              <a:rPr lang="en-US"/>
              <a:pPr>
                <a:defRPr/>
              </a:pPr>
              <a:t>‹#›</a:t>
            </a:fld>
            <a:endParaRPr lang="en-US"/>
          </a:p>
        </p:txBody>
      </p:sp>
    </p:spTree>
    <p:extLst>
      <p:ext uri="{BB962C8B-B14F-4D97-AF65-F5344CB8AC3E}">
        <p14:creationId xmlns:p14="http://schemas.microsoft.com/office/powerpoint/2010/main" val="27973240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6F19C8-467A-FC4D-83A5-415B1A05F55D}" type="slidenum">
              <a:rPr lang="en-US"/>
              <a:pPr>
                <a:defRPr/>
              </a:pPr>
              <a:t>‹#›</a:t>
            </a:fld>
            <a:endParaRPr lang="en-US"/>
          </a:p>
        </p:txBody>
      </p:sp>
    </p:spTree>
    <p:extLst>
      <p:ext uri="{BB962C8B-B14F-4D97-AF65-F5344CB8AC3E}">
        <p14:creationId xmlns:p14="http://schemas.microsoft.com/office/powerpoint/2010/main" val="322233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a:noFill/>
          </a:ln>
          <a:effectLst>
            <a:outerShdw blurRad="63500" dist="10160" dir="10800000" algn="tl" rotWithShape="0">
              <a:srgbClr val="000000">
                <a:alpha val="5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C0EFDE3A-AA32-D542-8AF5-60705D9FCB19}" type="slidenum">
              <a:rPr lang="en-US"/>
              <a:pPr>
                <a:defRPr/>
              </a:pPr>
              <a:t>‹#›</a:t>
            </a:fld>
            <a:endParaRPr lang="en-US"/>
          </a:p>
        </p:txBody>
      </p:sp>
    </p:spTree>
    <p:extLst>
      <p:ext uri="{BB962C8B-B14F-4D97-AF65-F5344CB8AC3E}">
        <p14:creationId xmlns:p14="http://schemas.microsoft.com/office/powerpoint/2010/main" val="322474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C9F209-A458-1B45-BB86-AC78E94A7826}" type="slidenum">
              <a:rPr lang="en-US"/>
              <a:pPr>
                <a:defRPr/>
              </a:pPr>
              <a:t>‹#›</a:t>
            </a:fld>
            <a:endParaRPr lang="en-US"/>
          </a:p>
        </p:txBody>
      </p:sp>
    </p:spTree>
    <p:extLst>
      <p:ext uri="{BB962C8B-B14F-4D97-AF65-F5344CB8AC3E}">
        <p14:creationId xmlns:p14="http://schemas.microsoft.com/office/powerpoint/2010/main" val="358840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a:spLocks noChangeArrowheads="1"/>
          </p:cNvSpPr>
          <p:nvPr/>
        </p:nvSpPr>
        <p:spPr bwMode="invGray">
          <a:xfrm>
            <a:off x="0" y="2601913"/>
            <a:ext cx="9144000" cy="46037"/>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DC359476-86C7-574D-8326-7715AF25AFF1}" type="slidenum">
              <a:rPr lang="en-US"/>
              <a:pPr>
                <a:defRPr/>
              </a:pPr>
              <a:t>‹#›</a:t>
            </a:fld>
            <a:endParaRPr lang="en-US"/>
          </a:p>
        </p:txBody>
      </p:sp>
    </p:spTree>
    <p:extLst>
      <p:ext uri="{BB962C8B-B14F-4D97-AF65-F5344CB8AC3E}">
        <p14:creationId xmlns:p14="http://schemas.microsoft.com/office/powerpoint/2010/main" val="7608774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CD7B87-2B41-164D-AE2E-5F8EAB942027}" type="slidenum">
              <a:rPr lang="en-US"/>
              <a:pPr>
                <a:defRPr/>
              </a:pPr>
              <a:t>‹#›</a:t>
            </a:fld>
            <a:endParaRPr lang="en-US"/>
          </a:p>
        </p:txBody>
      </p:sp>
    </p:spTree>
    <p:extLst>
      <p:ext uri="{BB962C8B-B14F-4D97-AF65-F5344CB8AC3E}">
        <p14:creationId xmlns:p14="http://schemas.microsoft.com/office/powerpoint/2010/main" val="328253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CAD1D75-3021-D740-8D7B-22078662867B}" type="slidenum">
              <a:rPr lang="en-US"/>
              <a:pPr>
                <a:defRPr/>
              </a:pPr>
              <a:t>‹#›</a:t>
            </a:fld>
            <a:endParaRPr lang="en-US"/>
          </a:p>
        </p:txBody>
      </p:sp>
    </p:spTree>
    <p:extLst>
      <p:ext uri="{BB962C8B-B14F-4D97-AF65-F5344CB8AC3E}">
        <p14:creationId xmlns:p14="http://schemas.microsoft.com/office/powerpoint/2010/main" val="263542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2BF1FD-6697-164A-90C5-375C879015DC}" type="slidenum">
              <a:rPr lang="en-US"/>
              <a:pPr>
                <a:defRPr/>
              </a:pPr>
              <a:t>‹#›</a:t>
            </a:fld>
            <a:endParaRPr lang="en-US"/>
          </a:p>
        </p:txBody>
      </p:sp>
    </p:spTree>
    <p:extLst>
      <p:ext uri="{BB962C8B-B14F-4D97-AF65-F5344CB8AC3E}">
        <p14:creationId xmlns:p14="http://schemas.microsoft.com/office/powerpoint/2010/main" val="245734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0C6C5217-F20F-F24E-9C80-B895D75F66E9}" type="slidenum">
              <a:rPr lang="en-US"/>
              <a:pPr>
                <a:defRPr/>
              </a:pPr>
              <a:t>‹#›</a:t>
            </a:fld>
            <a:endParaRPr lang="en-US"/>
          </a:p>
        </p:txBody>
      </p:sp>
    </p:spTree>
    <p:extLst>
      <p:ext uri="{BB962C8B-B14F-4D97-AF65-F5344CB8AC3E}">
        <p14:creationId xmlns:p14="http://schemas.microsoft.com/office/powerpoint/2010/main" val="141861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707738EF-8FB3-E442-8069-DA0CE415969B}" type="slidenum">
              <a:rPr lang="en-US"/>
              <a:pPr>
                <a:defRPr/>
              </a:pPr>
              <a:t>‹#›</a:t>
            </a:fld>
            <a:endParaRPr lang="en-US"/>
          </a:p>
        </p:txBody>
      </p:sp>
    </p:spTree>
    <p:extLst>
      <p:ext uri="{BB962C8B-B14F-4D97-AF65-F5344CB8AC3E}">
        <p14:creationId xmlns:p14="http://schemas.microsoft.com/office/powerpoint/2010/main" val="83732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smtClean="0"/>
            </a:lvl1pPr>
          </a:lstStyle>
          <a:p>
            <a:pPr>
              <a:defRPr/>
            </a:pPr>
            <a:fld id="{29FEFC8D-827B-0840-BFF4-36C363C89A60}" type="slidenum">
              <a:rPr lang="en-US"/>
              <a:pPr>
                <a:defRPr/>
              </a:pPr>
              <a:t>‹#›</a:t>
            </a:fld>
            <a:endParaRPr lang="en-US"/>
          </a:p>
        </p:txBody>
      </p:sp>
    </p:spTree>
    <p:extLst>
      <p:ext uri="{BB962C8B-B14F-4D97-AF65-F5344CB8AC3E}">
        <p14:creationId xmlns:p14="http://schemas.microsoft.com/office/powerpoint/2010/main" val="32342791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ea typeface="+mn-ea"/>
                <a:cs typeface="+mn-cs"/>
              </a:defRPr>
            </a:lvl1pPr>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smtClean="0">
                <a:solidFill>
                  <a:srgbClr val="3F3F3F"/>
                </a:solidFill>
              </a:defRPr>
            </a:lvl1pPr>
          </a:lstStyle>
          <a:p>
            <a:pPr>
              <a:defRPr/>
            </a:pPr>
            <a:fld id="{67965B8E-BC04-3E4B-A5B9-77020179F0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7" r:id="rId1"/>
    <p:sldLayoutId id="2147484222" r:id="rId2"/>
    <p:sldLayoutId id="2147484228" r:id="rId3"/>
    <p:sldLayoutId id="2147484223" r:id="rId4"/>
    <p:sldLayoutId id="2147484224" r:id="rId5"/>
    <p:sldLayoutId id="2147484225" r:id="rId6"/>
    <p:sldLayoutId id="2147484229" r:id="rId7"/>
    <p:sldLayoutId id="2147484230" r:id="rId8"/>
    <p:sldLayoutId id="2147484231" r:id="rId9"/>
    <p:sldLayoutId id="2147484226" r:id="rId10"/>
    <p:sldLayoutId id="2147484232" r:id="rId11"/>
  </p:sldLayoutIdLst>
  <p:hf sldNum="0" hdr="0" dt="0"/>
  <p:txStyles>
    <p:titleStyle>
      <a:lvl1pPr algn="l" rtl="0" eaLnBrk="0" fontAlgn="base" hangingPunct="0">
        <a:spcBef>
          <a:spcPct val="0"/>
        </a:spcBef>
        <a:spcAft>
          <a:spcPct val="0"/>
        </a:spcAft>
        <a:defRPr sz="4500" b="1" kern="1200">
          <a:solidFill>
            <a:srgbClr val="FFC800"/>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2pPr>
      <a:lvl3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3pPr>
      <a:lvl4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4pPr>
      <a:lvl5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p:titleStyle>
    <p:bodyStyle>
      <a:lvl1pPr marL="438150" indent="-319088" algn="l" rtl="0" eaLnBrk="0" fontAlgn="base" hangingPunct="0">
        <a:spcBef>
          <a:spcPct val="0"/>
        </a:spcBef>
        <a:spcAft>
          <a:spcPct val="0"/>
        </a:spcAft>
        <a:buClr>
          <a:schemeClr val="accent1"/>
        </a:buClr>
        <a:buSzPct val="80000"/>
        <a:buFont typeface="Wingdings 2" charset="0"/>
        <a:buChar char=""/>
        <a:defRPr sz="3200" kern="1200">
          <a:solidFill>
            <a:schemeClr val="tx1"/>
          </a:solidFill>
          <a:latin typeface="+mn-lt"/>
          <a:ea typeface="MS PGothic" panose="020B0600070205080204" pitchFamily="34" charset="-128"/>
          <a:cs typeface="MS PGothic" charset="0"/>
        </a:defRPr>
      </a:lvl1pPr>
      <a:lvl2pPr marL="730250" indent="-273050" algn="l" rtl="0" eaLnBrk="0" fontAlgn="base" hangingPunct="0">
        <a:spcBef>
          <a:spcPct val="20000"/>
        </a:spcBef>
        <a:spcAft>
          <a:spcPct val="0"/>
        </a:spcAft>
        <a:buClr>
          <a:schemeClr val="accent2"/>
        </a:buClr>
        <a:buSzPct val="90000"/>
        <a:buFont typeface="Wingdings" charset="0"/>
        <a:buChar char=""/>
        <a:defRPr sz="2800" kern="1200">
          <a:solidFill>
            <a:schemeClr val="tx1"/>
          </a:solidFill>
          <a:latin typeface="+mn-lt"/>
          <a:ea typeface="MS PGothic" panose="020B0600070205080204" pitchFamily="34" charset="-128"/>
          <a:cs typeface="MS PGothic" charset="0"/>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S PGothic" panose="020B0600070205080204" pitchFamily="34" charset="-128"/>
          <a:cs typeface="MS PGothic" charset="0"/>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S PGothic" panose="020B0600070205080204" pitchFamily="34" charset="-128"/>
          <a:cs typeface="MS PGothic" charset="0"/>
        </a:defRPr>
      </a:lvl4pPr>
      <a:lvl5pPr marL="1425575" indent="-182563" algn="l" rtl="0" eaLnBrk="0" fontAlgn="base" hangingPunct="0">
        <a:spcBef>
          <a:spcPct val="20000"/>
        </a:spcBef>
        <a:spcAft>
          <a:spcPct val="0"/>
        </a:spcAft>
        <a:buClr>
          <a:srgbClr val="E88651"/>
        </a:buClr>
        <a:buFont typeface="Wingdings 3" charset="0"/>
        <a:buChar char=""/>
        <a:defRPr lang="en-US" sz="2000" kern="1200">
          <a:solidFill>
            <a:schemeClr val="tx1"/>
          </a:solidFill>
          <a:latin typeface="+mn-lt"/>
          <a:ea typeface="MS PGothic" panose="020B0600070205080204" pitchFamily="34" charset="-128"/>
          <a:cs typeface="MS PGothic"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ourses.ischool.berkeley.edu/i271b/f1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courses.ischool.berkeley.edu/i271b/f12/"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r-project.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533400" y="5410200"/>
            <a:ext cx="8077200" cy="1216152"/>
          </a:xfrm>
        </p:spPr>
        <p:txBody>
          <a:bodyPr/>
          <a:lstStyle/>
          <a:p>
            <a:pPr>
              <a:defRPr/>
            </a:pPr>
            <a:r>
              <a:rPr lang="en-US" sz="2800" dirty="0" smtClean="0">
                <a:solidFill>
                  <a:schemeClr val="tx1"/>
                </a:solidFill>
              </a:rPr>
              <a:t>Quantitative Research Methods for Information Systems and Management (Info 271B)</a:t>
            </a:r>
          </a:p>
        </p:txBody>
      </p:sp>
      <p:sp>
        <p:nvSpPr>
          <p:cNvPr id="26627" name="Rectangle 3"/>
          <p:cNvSpPr>
            <a:spLocks noGrp="1" noChangeArrowheads="1"/>
          </p:cNvSpPr>
          <p:nvPr>
            <p:ph type="subTitle" idx="1"/>
          </p:nvPr>
        </p:nvSpPr>
        <p:spPr>
          <a:xfrm>
            <a:off x="1371600" y="3886200"/>
            <a:ext cx="6553200" cy="914400"/>
          </a:xfrm>
        </p:spPr>
        <p:txBody>
          <a:bodyPr/>
          <a:lstStyle/>
          <a:p>
            <a:pPr>
              <a:lnSpc>
                <a:spcPct val="80000"/>
              </a:lnSpc>
              <a:buFont typeface="Wingdings" charset="2"/>
              <a:buNone/>
              <a:defRPr/>
            </a:pPr>
            <a:endParaRPr lang="en-US" sz="2800" dirty="0" smtClean="0"/>
          </a:p>
          <a:p>
            <a:pPr>
              <a:lnSpc>
                <a:spcPct val="80000"/>
              </a:lnSpc>
              <a:buFont typeface="Wingdings" charset="2"/>
              <a:buNone/>
              <a:defRPr/>
            </a:pPr>
            <a:r>
              <a:rPr lang="en-US" sz="2800" dirty="0" smtClean="0">
                <a:solidFill>
                  <a:schemeClr val="accent5"/>
                </a:solidFill>
              </a:rPr>
              <a:t>Course Introduction: Preface to Social Research and Quantitative Methods</a:t>
            </a:r>
          </a:p>
        </p:txBody>
      </p:sp>
      <p:pic>
        <p:nvPicPr>
          <p:cNvPr id="26628" name="Picture 4"/>
          <p:cNvPicPr>
            <a:picLocks noChangeAspect="1" noChangeArrowheads="1"/>
          </p:cNvPicPr>
          <p:nvPr/>
        </p:nvPicPr>
        <p:blipFill>
          <a:blip r:embed="rId3" cstate="print"/>
          <a:srcRect/>
          <a:stretch>
            <a:fillRect/>
          </a:stretch>
        </p:blipFill>
        <p:spPr bwMode="auto">
          <a:xfrm>
            <a:off x="1371600" y="228600"/>
            <a:ext cx="6172200" cy="3857625"/>
          </a:xfrm>
          <a:prstGeom prst="rect">
            <a:avLst/>
          </a:prstGeom>
          <a:ln>
            <a:noFill/>
          </a:ln>
          <a:effectLst>
            <a:softEdge rad="112500"/>
          </a:effectLst>
        </p:spPr>
      </p:pic>
    </p:spTree>
    <p:extLst>
      <p:ext uri="{BB962C8B-B14F-4D97-AF65-F5344CB8AC3E}">
        <p14:creationId xmlns:p14="http://schemas.microsoft.com/office/powerpoint/2010/main" val="34622203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ＭＳ Ｐゴシック" charset="-128"/>
                <a:cs typeface="ＭＳ Ｐゴシック" charset="-128"/>
              </a:rPr>
              <a:t>Different Strategies of Inquiry</a:t>
            </a:r>
          </a:p>
        </p:txBody>
      </p:sp>
      <p:sp>
        <p:nvSpPr>
          <p:cNvPr id="17410" name="Rectangle 3"/>
          <p:cNvSpPr>
            <a:spLocks noGrp="1" noChangeArrowheads="1"/>
          </p:cNvSpPr>
          <p:nvPr>
            <p:ph idx="1"/>
          </p:nvPr>
        </p:nvSpPr>
        <p:spPr>
          <a:xfrm>
            <a:off x="457200" y="1981200"/>
            <a:ext cx="4953000" cy="4533900"/>
          </a:xfrm>
        </p:spPr>
        <p:txBody>
          <a:bodyPr/>
          <a:lstStyle/>
          <a:p>
            <a:pPr eaLnBrk="1" hangingPunct="1">
              <a:lnSpc>
                <a:spcPct val="80000"/>
              </a:lnSpc>
            </a:pPr>
            <a:r>
              <a:rPr lang="en-US" sz="2400">
                <a:solidFill>
                  <a:schemeClr val="folHlink"/>
                </a:solidFill>
                <a:latin typeface="Corbel" charset="0"/>
                <a:ea typeface="MS PGothic" charset="0"/>
              </a:rPr>
              <a:t>Qualitative</a:t>
            </a:r>
          </a:p>
          <a:p>
            <a:pPr lvl="1" eaLnBrk="1" hangingPunct="1">
              <a:lnSpc>
                <a:spcPct val="80000"/>
              </a:lnSpc>
            </a:pPr>
            <a:r>
              <a:rPr lang="en-US" sz="2000">
                <a:latin typeface="Corbel" charset="0"/>
                <a:ea typeface="MS PGothic" charset="0"/>
              </a:rPr>
              <a:t>Emergent methods</a:t>
            </a:r>
          </a:p>
          <a:p>
            <a:pPr lvl="1" eaLnBrk="1" hangingPunct="1">
              <a:lnSpc>
                <a:spcPct val="80000"/>
              </a:lnSpc>
            </a:pPr>
            <a:r>
              <a:rPr lang="en-US" sz="2000">
                <a:latin typeface="Corbel" charset="0"/>
                <a:ea typeface="MS PGothic" charset="0"/>
              </a:rPr>
              <a:t>Open-ended questions</a:t>
            </a:r>
          </a:p>
          <a:p>
            <a:pPr lvl="1" eaLnBrk="1" hangingPunct="1">
              <a:lnSpc>
                <a:spcPct val="80000"/>
              </a:lnSpc>
            </a:pPr>
            <a:r>
              <a:rPr lang="en-US" sz="2000">
                <a:latin typeface="Corbel" charset="0"/>
                <a:ea typeface="MS PGothic" charset="0"/>
              </a:rPr>
              <a:t>Interviews, Case Studies, Ethnographies</a:t>
            </a:r>
          </a:p>
          <a:p>
            <a:pPr eaLnBrk="1" hangingPunct="1">
              <a:lnSpc>
                <a:spcPct val="80000"/>
              </a:lnSpc>
            </a:pPr>
            <a:endParaRPr lang="en-US" sz="2400">
              <a:solidFill>
                <a:schemeClr val="folHlink"/>
              </a:solidFill>
              <a:latin typeface="Corbel" charset="0"/>
              <a:ea typeface="MS PGothic" charset="0"/>
            </a:endParaRPr>
          </a:p>
          <a:p>
            <a:pPr eaLnBrk="1" hangingPunct="1">
              <a:lnSpc>
                <a:spcPct val="80000"/>
              </a:lnSpc>
            </a:pPr>
            <a:endParaRPr lang="en-US" sz="2400">
              <a:solidFill>
                <a:schemeClr val="folHlink"/>
              </a:solidFill>
              <a:latin typeface="Corbel" charset="0"/>
              <a:ea typeface="MS PGothic" charset="0"/>
            </a:endParaRPr>
          </a:p>
          <a:p>
            <a:pPr eaLnBrk="1" hangingPunct="1">
              <a:lnSpc>
                <a:spcPct val="80000"/>
              </a:lnSpc>
            </a:pPr>
            <a:endParaRPr lang="en-US" sz="2400">
              <a:solidFill>
                <a:schemeClr val="folHlink"/>
              </a:solidFill>
              <a:latin typeface="Corbel" charset="0"/>
              <a:ea typeface="MS PGothic" charset="0"/>
            </a:endParaRPr>
          </a:p>
          <a:p>
            <a:pPr eaLnBrk="1" hangingPunct="1">
              <a:lnSpc>
                <a:spcPct val="80000"/>
              </a:lnSpc>
            </a:pPr>
            <a:endParaRPr lang="en-US" sz="2400">
              <a:solidFill>
                <a:schemeClr val="folHlink"/>
              </a:solidFill>
              <a:latin typeface="Corbel" charset="0"/>
              <a:ea typeface="MS PGothic" charset="0"/>
            </a:endParaRPr>
          </a:p>
          <a:p>
            <a:pPr eaLnBrk="1" hangingPunct="1">
              <a:lnSpc>
                <a:spcPct val="80000"/>
              </a:lnSpc>
            </a:pPr>
            <a:r>
              <a:rPr lang="en-US" sz="2400">
                <a:solidFill>
                  <a:schemeClr val="folHlink"/>
                </a:solidFill>
                <a:latin typeface="Corbel" charset="0"/>
                <a:ea typeface="MS PGothic" charset="0"/>
              </a:rPr>
              <a:t>Quantitative</a:t>
            </a:r>
          </a:p>
          <a:p>
            <a:pPr lvl="1" eaLnBrk="1" hangingPunct="1">
              <a:lnSpc>
                <a:spcPct val="80000"/>
              </a:lnSpc>
            </a:pPr>
            <a:r>
              <a:rPr lang="en-US" sz="2000">
                <a:latin typeface="Corbel" charset="0"/>
                <a:ea typeface="MS PGothic" charset="0"/>
              </a:rPr>
              <a:t>Instrument-based questions</a:t>
            </a:r>
          </a:p>
          <a:p>
            <a:pPr lvl="1" eaLnBrk="1" hangingPunct="1">
              <a:lnSpc>
                <a:spcPct val="80000"/>
              </a:lnSpc>
            </a:pPr>
            <a:r>
              <a:rPr lang="en-US" sz="2000">
                <a:latin typeface="Corbel" charset="0"/>
                <a:ea typeface="MS PGothic" charset="0"/>
              </a:rPr>
              <a:t>Statistical analysis</a:t>
            </a:r>
          </a:p>
          <a:p>
            <a:pPr lvl="1" eaLnBrk="1" hangingPunct="1">
              <a:lnSpc>
                <a:spcPct val="80000"/>
              </a:lnSpc>
            </a:pPr>
            <a:r>
              <a:rPr lang="en-US" sz="2000">
                <a:latin typeface="Corbel" charset="0"/>
                <a:ea typeface="MS PGothic" charset="0"/>
              </a:rPr>
              <a:t>Surveys, Experiments</a:t>
            </a:r>
          </a:p>
          <a:p>
            <a:pPr eaLnBrk="1" hangingPunct="1">
              <a:lnSpc>
                <a:spcPct val="80000"/>
              </a:lnSpc>
            </a:pPr>
            <a:endParaRPr lang="en-US" sz="2400">
              <a:solidFill>
                <a:schemeClr val="folHlink"/>
              </a:solidFill>
              <a:latin typeface="Corbel" charset="0"/>
              <a:ea typeface="MS PGothic" charset="0"/>
            </a:endParaRPr>
          </a:p>
          <a:p>
            <a:pPr eaLnBrk="1" hangingPunct="1">
              <a:lnSpc>
                <a:spcPct val="80000"/>
              </a:lnSpc>
            </a:pPr>
            <a:endParaRPr lang="en-US" sz="2400">
              <a:solidFill>
                <a:schemeClr val="folHlink"/>
              </a:solidFill>
              <a:latin typeface="Corbel" charset="0"/>
              <a:ea typeface="MS PGothic" charset="0"/>
            </a:endParaRPr>
          </a:p>
          <a:p>
            <a:pPr eaLnBrk="1" hangingPunct="1">
              <a:lnSpc>
                <a:spcPct val="80000"/>
              </a:lnSpc>
            </a:pPr>
            <a:endParaRPr lang="en-US" sz="2400">
              <a:solidFill>
                <a:schemeClr val="folHlink"/>
              </a:solidFill>
              <a:latin typeface="Corbel" charset="0"/>
              <a:ea typeface="MS PGothic" charset="0"/>
            </a:endParaRPr>
          </a:p>
          <a:p>
            <a:pPr eaLnBrk="1" hangingPunct="1">
              <a:lnSpc>
                <a:spcPct val="80000"/>
              </a:lnSpc>
            </a:pPr>
            <a:endParaRPr lang="en-US" sz="2400">
              <a:solidFill>
                <a:schemeClr val="folHlink"/>
              </a:solidFill>
              <a:latin typeface="Corbel" charset="0"/>
              <a:ea typeface="MS PGothic" charset="0"/>
            </a:endParaRPr>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29718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MPj03900960000[1]"/>
          <p:cNvPicPr>
            <a:picLocks noChangeAspect="1" noChangeArrowheads="1"/>
          </p:cNvPicPr>
          <p:nvPr/>
        </p:nvPicPr>
        <p:blipFill>
          <a:blip r:embed="rId4" cstate="print"/>
          <a:srcRect/>
          <a:stretch>
            <a:fillRect/>
          </a:stretch>
        </p:blipFill>
        <p:spPr bwMode="auto">
          <a:xfrm>
            <a:off x="7086600" y="5105400"/>
            <a:ext cx="1843734" cy="1315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8" name="Picture 8" descr="C:\Users\coye\Desktop\lab2.jpg"/>
          <p:cNvPicPr>
            <a:picLocks noChangeAspect="1" noChangeArrowheads="1"/>
          </p:cNvPicPr>
          <p:nvPr/>
        </p:nvPicPr>
        <p:blipFill>
          <a:blip r:embed="rId5" cstate="print"/>
          <a:srcRect t="29682"/>
          <a:stretch>
            <a:fillRect/>
          </a:stretch>
        </p:blipFill>
        <p:spPr bwMode="auto">
          <a:xfrm>
            <a:off x="4267200" y="5181600"/>
            <a:ext cx="2693471" cy="126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Why quantitative research?</a:t>
            </a:r>
          </a:p>
        </p:txBody>
      </p:sp>
      <p:sp>
        <p:nvSpPr>
          <p:cNvPr id="18437" name="Rectangle 3"/>
          <p:cNvSpPr>
            <a:spLocks noGrp="1" noChangeArrowheads="1"/>
          </p:cNvSpPr>
          <p:nvPr>
            <p:ph idx="1"/>
          </p:nvPr>
        </p:nvSpPr>
        <p:spPr>
          <a:xfrm>
            <a:off x="301625" y="1600200"/>
            <a:ext cx="8504238" cy="4876800"/>
          </a:xfrm>
        </p:spPr>
        <p:txBody>
          <a:bodyPr rtlCol="0">
            <a:normAutofit fontScale="55000" lnSpcReduction="20000"/>
          </a:bodyPr>
          <a:lstStyle/>
          <a:p>
            <a:pPr marL="438912" indent="-320040" eaLnBrk="1" fontAlgn="auto" hangingPunct="1">
              <a:spcBef>
                <a:spcPts val="0"/>
              </a:spcBef>
              <a:spcAft>
                <a:spcPts val="0"/>
              </a:spcAft>
              <a:buFont typeface="Wingdings 2"/>
              <a:buChar char=""/>
              <a:defRPr/>
            </a:pPr>
            <a:r>
              <a:rPr lang="en-US" dirty="0" smtClean="0">
                <a:ea typeface="+mn-ea"/>
                <a:cs typeface="+mn-cs"/>
              </a:rPr>
              <a:t>Standardized methodologies</a:t>
            </a:r>
          </a:p>
          <a:p>
            <a:pPr marL="731520" lvl="1" indent="-274320" eaLnBrk="1" fontAlgn="auto" hangingPunct="1">
              <a:spcAft>
                <a:spcPts val="0"/>
              </a:spcAft>
              <a:buFont typeface="Wingdings"/>
              <a:buChar char=""/>
              <a:defRPr/>
            </a:pPr>
            <a:r>
              <a:rPr lang="en-US" dirty="0" smtClean="0">
                <a:ea typeface="+mn-ea"/>
                <a:cs typeface="+mn-cs"/>
              </a:rPr>
              <a:t>Statistical techniques are </a:t>
            </a:r>
            <a:r>
              <a:rPr lang="en-US" b="1" dirty="0" smtClean="0">
                <a:ea typeface="+mn-ea"/>
                <a:cs typeface="+mn-cs"/>
              </a:rPr>
              <a:t>public</a:t>
            </a:r>
          </a:p>
          <a:p>
            <a:pPr marL="731520" lvl="1" indent="-274320" eaLnBrk="1" fontAlgn="auto" hangingPunct="1">
              <a:spcAft>
                <a:spcPts val="0"/>
              </a:spcAft>
              <a:buFont typeface="Wingdings"/>
              <a:buChar char=""/>
              <a:defRPr/>
            </a:pPr>
            <a:r>
              <a:rPr lang="en-US" dirty="0" smtClean="0">
                <a:ea typeface="+mn-ea"/>
                <a:cs typeface="+mn-cs"/>
              </a:rPr>
              <a:t>Like any science, the methods of research can (and should be) disclosed so that anyone can </a:t>
            </a:r>
            <a:r>
              <a:rPr lang="en-US" b="1" dirty="0" smtClean="0">
                <a:ea typeface="+mn-ea"/>
                <a:cs typeface="+mn-cs"/>
              </a:rPr>
              <a:t>duplicate your findings</a:t>
            </a:r>
          </a:p>
          <a:p>
            <a:pPr marL="731520" lvl="1" indent="-274320" eaLnBrk="1" fontAlgn="auto" hangingPunct="1">
              <a:spcAft>
                <a:spcPts val="0"/>
              </a:spcAft>
              <a:buFont typeface="Wingdings" panose="05000000000000000000" pitchFamily="2" charset="2"/>
              <a:buNone/>
              <a:defRPr/>
            </a:pPr>
            <a:endParaRPr lang="en-US" dirty="0" smtClean="0">
              <a:ea typeface="+mn-ea"/>
              <a:cs typeface="+mn-cs"/>
            </a:endParaRPr>
          </a:p>
          <a:p>
            <a:pPr marL="438912" indent="-320040" eaLnBrk="1" fontAlgn="auto" hangingPunct="1">
              <a:spcBef>
                <a:spcPts val="0"/>
              </a:spcBef>
              <a:spcAft>
                <a:spcPts val="0"/>
              </a:spcAft>
              <a:buFont typeface="Wingdings 2"/>
              <a:buChar char=""/>
              <a:defRPr/>
            </a:pPr>
            <a:r>
              <a:rPr lang="en-US" dirty="0" smtClean="0">
                <a:ea typeface="+mn-ea"/>
                <a:cs typeface="+mn-cs"/>
              </a:rPr>
              <a:t>Forces the investigator to think about the </a:t>
            </a:r>
            <a:r>
              <a:rPr lang="en-US" b="1" dirty="0" smtClean="0">
                <a:ea typeface="+mn-ea"/>
                <a:cs typeface="+mn-cs"/>
              </a:rPr>
              <a:t>measurement</a:t>
            </a:r>
            <a:r>
              <a:rPr lang="en-US" dirty="0" smtClean="0">
                <a:ea typeface="+mn-ea"/>
                <a:cs typeface="+mn-cs"/>
              </a:rPr>
              <a:t> of key factors (i.e., variables) and whether they actually measure </a:t>
            </a:r>
            <a:r>
              <a:rPr lang="en-US" i="1" dirty="0" smtClean="0">
                <a:ea typeface="+mn-ea"/>
                <a:cs typeface="+mn-cs"/>
              </a:rPr>
              <a:t>intended concepts</a:t>
            </a:r>
            <a:r>
              <a:rPr lang="en-US" dirty="0" smtClean="0">
                <a:ea typeface="+mn-ea"/>
                <a:cs typeface="+mn-cs"/>
              </a:rPr>
              <a:t>.</a:t>
            </a:r>
          </a:p>
          <a:p>
            <a:pPr marL="438912" indent="-320040" eaLnBrk="1" fontAlgn="auto" hangingPunct="1">
              <a:spcBef>
                <a:spcPts val="0"/>
              </a:spcBef>
              <a:spcAft>
                <a:spcPts val="0"/>
              </a:spcAft>
              <a:buFont typeface="Wingdings 2"/>
              <a:buChar char=""/>
              <a:defRPr/>
            </a:pPr>
            <a:endParaRPr lang="en-US" dirty="0">
              <a:ea typeface="+mn-ea"/>
              <a:cs typeface="+mn-cs"/>
            </a:endParaRPr>
          </a:p>
          <a:p>
            <a:pPr marL="438912" indent="-320040" eaLnBrk="1" fontAlgn="auto" hangingPunct="1">
              <a:spcBef>
                <a:spcPts val="0"/>
              </a:spcBef>
              <a:spcAft>
                <a:spcPts val="0"/>
              </a:spcAft>
              <a:buFont typeface="Wingdings 2"/>
              <a:buChar char=""/>
              <a:defRPr/>
            </a:pPr>
            <a:r>
              <a:rPr lang="en-US" dirty="0" smtClean="0">
                <a:ea typeface="+mn-ea"/>
                <a:cs typeface="+mn-cs"/>
              </a:rPr>
              <a:t>Tools that lets us draw conclusions from samples, small numbers of variables</a:t>
            </a:r>
          </a:p>
          <a:p>
            <a:pPr marL="438912" indent="-320040" eaLnBrk="1" fontAlgn="auto" hangingPunct="1">
              <a:spcBef>
                <a:spcPts val="0"/>
              </a:spcBef>
              <a:spcAft>
                <a:spcPts val="0"/>
              </a:spcAft>
              <a:buFont typeface="Wingdings 2"/>
              <a:buChar char=""/>
              <a:defRPr/>
            </a:pPr>
            <a:endParaRPr lang="en-US" dirty="0">
              <a:ea typeface="+mn-ea"/>
              <a:cs typeface="+mn-cs"/>
            </a:endParaRPr>
          </a:p>
          <a:p>
            <a:pPr marL="438912" indent="-320040" eaLnBrk="1" fontAlgn="auto" hangingPunct="1">
              <a:spcBef>
                <a:spcPts val="0"/>
              </a:spcBef>
              <a:spcAft>
                <a:spcPts val="0"/>
              </a:spcAft>
              <a:buFont typeface="Wingdings 2"/>
              <a:buChar char=""/>
              <a:defRPr/>
            </a:pPr>
            <a:r>
              <a:rPr lang="en-US" dirty="0" smtClean="0">
                <a:ea typeface="+mn-ea"/>
                <a:cs typeface="+mn-cs"/>
              </a:rPr>
              <a:t>Comparable results</a:t>
            </a:r>
          </a:p>
          <a:p>
            <a:pPr marL="438912" indent="-320040" eaLnBrk="1" fontAlgn="auto" hangingPunct="1">
              <a:spcBef>
                <a:spcPts val="0"/>
              </a:spcBef>
              <a:spcAft>
                <a:spcPts val="0"/>
              </a:spcAft>
              <a:buFont typeface="Wingdings 2"/>
              <a:buChar char=""/>
              <a:defRPr/>
            </a:pPr>
            <a:endParaRPr lang="en-US" dirty="0">
              <a:ea typeface="+mn-ea"/>
              <a:cs typeface="+mn-cs"/>
            </a:endParaRPr>
          </a:p>
          <a:p>
            <a:pPr marL="438912" indent="-320040" eaLnBrk="1" fontAlgn="auto" hangingPunct="1">
              <a:spcBef>
                <a:spcPts val="0"/>
              </a:spcBef>
              <a:spcAft>
                <a:spcPts val="0"/>
              </a:spcAft>
              <a:buFont typeface="Wingdings 2"/>
              <a:buChar char=""/>
              <a:defRPr/>
            </a:pPr>
            <a:r>
              <a:rPr lang="en-US" dirty="0" smtClean="0">
                <a:ea typeface="+mn-ea"/>
                <a:cs typeface="+mn-cs"/>
              </a:rPr>
              <a:t>Isolate effects of one or two variables, argue cause and effect</a:t>
            </a:r>
          </a:p>
          <a:p>
            <a:pPr marL="438912" indent="-320040" eaLnBrk="1" fontAlgn="auto" hangingPunct="1">
              <a:spcBef>
                <a:spcPts val="0"/>
              </a:spcBef>
              <a:spcAft>
                <a:spcPts val="0"/>
              </a:spcAft>
              <a:buFont typeface="Wingdings 2"/>
              <a:buChar char=""/>
              <a:defRPr/>
            </a:pPr>
            <a:endParaRPr lang="en-US" dirty="0">
              <a:ea typeface="+mn-ea"/>
              <a:cs typeface="+mn-cs"/>
            </a:endParaRPr>
          </a:p>
          <a:p>
            <a:pPr marL="438912" indent="-320040" eaLnBrk="1" fontAlgn="auto" hangingPunct="1">
              <a:spcBef>
                <a:spcPts val="0"/>
              </a:spcBef>
              <a:spcAft>
                <a:spcPts val="0"/>
              </a:spcAft>
              <a:buFont typeface="Wingdings 2"/>
              <a:buChar char=""/>
              <a:defRPr/>
            </a:pPr>
            <a:r>
              <a:rPr lang="en-US" dirty="0" smtClean="0">
                <a:ea typeface="+mn-ea"/>
                <a:cs typeface="+mn-cs"/>
              </a:rPr>
              <a:t>Nice looking graphs</a:t>
            </a:r>
          </a:p>
          <a:p>
            <a:pPr marL="438912" indent="-320040" eaLnBrk="1" fontAlgn="auto" hangingPunct="1">
              <a:spcBef>
                <a:spcPts val="0"/>
              </a:spcBef>
              <a:spcAft>
                <a:spcPts val="0"/>
              </a:spcAft>
              <a:buFont typeface="Wingdings 2"/>
              <a:buChar char=""/>
              <a:defRPr/>
            </a:pPr>
            <a:endParaRPr lang="en-US" dirty="0">
              <a:ea typeface="+mn-ea"/>
              <a:cs typeface="+mn-cs"/>
            </a:endParaRPr>
          </a:p>
          <a:p>
            <a:pPr marL="438912" indent="-320040" eaLnBrk="1" fontAlgn="auto" hangingPunct="1">
              <a:spcBef>
                <a:spcPts val="0"/>
              </a:spcBef>
              <a:spcAft>
                <a:spcPts val="0"/>
              </a:spcAft>
              <a:buFont typeface="Wingdings 2"/>
              <a:buChar char=""/>
              <a:defRPr/>
            </a:pPr>
            <a:r>
              <a:rPr lang="en-US" dirty="0" smtClean="0">
                <a:ea typeface="+mn-ea"/>
                <a:cs typeface="+mn-cs"/>
              </a:rPr>
              <a:t>Era of big data</a:t>
            </a:r>
          </a:p>
          <a:p>
            <a:pPr marL="438912" indent="-320040" eaLnBrk="1" fontAlgn="auto" hangingPunct="1">
              <a:spcBef>
                <a:spcPts val="0"/>
              </a:spcBef>
              <a:spcAft>
                <a:spcPts val="0"/>
              </a:spcAft>
              <a:buFont typeface="Wingdings 2"/>
              <a:buChar char=""/>
              <a:defRPr/>
            </a:pPr>
            <a:endParaRPr lang="en-US" dirty="0">
              <a:ea typeface="+mn-ea"/>
              <a:cs typeface="+mn-cs"/>
            </a:endParaRPr>
          </a:p>
          <a:p>
            <a:pPr marL="438912" indent="-320040" eaLnBrk="1" fontAlgn="auto" hangingPunct="1">
              <a:spcBef>
                <a:spcPts val="0"/>
              </a:spcBef>
              <a:spcAft>
                <a:spcPts val="0"/>
              </a:spcAft>
              <a:buFont typeface="Wingdings 2"/>
              <a:buChar char=""/>
              <a:defRPr/>
            </a:pPr>
            <a:r>
              <a:rPr lang="en-US" dirty="0" smtClean="0">
                <a:ea typeface="+mn-ea"/>
                <a:cs typeface="+mn-cs"/>
              </a:rPr>
              <a:t>Confirm or deny theoretical assertions / </a:t>
            </a:r>
            <a:r>
              <a:rPr lang="en-US" dirty="0" err="1" smtClean="0">
                <a:ea typeface="+mn-ea"/>
                <a:cs typeface="+mn-cs"/>
              </a:rPr>
              <a:t>anectodes</a:t>
            </a:r>
            <a:endParaRPr lang="en-US" dirty="0" smtClean="0">
              <a:ea typeface="+mn-ea"/>
              <a:cs typeface="+mn-cs"/>
            </a:endParaRPr>
          </a:p>
          <a:p>
            <a:pPr marL="438912" indent="-320040" eaLnBrk="1" fontAlgn="auto" hangingPunct="1">
              <a:spcBef>
                <a:spcPts val="0"/>
              </a:spcBef>
              <a:spcAft>
                <a:spcPts val="0"/>
              </a:spcAft>
              <a:buFont typeface="Wingdings 2"/>
              <a:buChar char=""/>
              <a:defRPr/>
            </a:pPr>
            <a:endParaRPr lang="en-US" dirty="0">
              <a:ea typeface="+mn-ea"/>
              <a:cs typeface="+mn-cs"/>
            </a:endParaRPr>
          </a:p>
          <a:p>
            <a:pPr marL="438912" indent="-320040" eaLnBrk="1" fontAlgn="auto" hangingPunct="1">
              <a:spcBef>
                <a:spcPts val="0"/>
              </a:spcBef>
              <a:spcAft>
                <a:spcPts val="0"/>
              </a:spcAft>
              <a:buFont typeface="Wingdings 2"/>
              <a:buChar char=""/>
              <a:defRPr/>
            </a:pPr>
            <a:r>
              <a:rPr lang="en-US" dirty="0" smtClean="0">
                <a:ea typeface="+mn-ea"/>
                <a:cs typeface="+mn-cs"/>
              </a:rPr>
              <a:t>Gives us structure to help us avoid our bias</a:t>
            </a:r>
          </a:p>
        </p:txBody>
      </p:sp>
      <p:sp>
        <p:nvSpPr>
          <p:cNvPr id="18435" name="Footer Placeholder 5"/>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990600"/>
            <a:ext cx="8013192" cy="917448"/>
          </a:xfrm>
        </p:spPr>
        <p:txBody>
          <a:bodyPr>
            <a:normAutofit fontScale="90000"/>
          </a:bodyPr>
          <a:lstStyle/>
          <a:p>
            <a:pPr>
              <a:defRPr/>
            </a:pPr>
            <a:r>
              <a:rPr lang="en-US" dirty="0" smtClean="0">
                <a:ea typeface="ＭＳ Ｐゴシック" charset="-128"/>
                <a:cs typeface="ＭＳ Ｐゴシック" charset="-128"/>
              </a:rPr>
              <a:t>Problems and Justifications: Induction and Deduction</a:t>
            </a:r>
            <a:endParaRPr lang="en-US" dirty="0">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914400" y="0"/>
            <a:ext cx="7620000" cy="1143000"/>
          </a:xfrm>
        </p:spPr>
        <p:txBody>
          <a:bodyPr>
            <a:normAutofit fontScale="90000"/>
          </a:bodyPr>
          <a:lstStyle/>
          <a:p>
            <a:pPr eaLnBrk="1" fontAlgn="auto" hangingPunct="1">
              <a:spcAft>
                <a:spcPts val="0"/>
              </a:spcAft>
              <a:defRPr/>
            </a:pPr>
            <a:r>
              <a:rPr lang="en-US" sz="4000" dirty="0">
                <a:solidFill>
                  <a:schemeClr val="tx2">
                    <a:lumMod val="75000"/>
                  </a:schemeClr>
                </a:solidFill>
                <a:ea typeface="+mj-ea"/>
                <a:cs typeface="+mj-cs"/>
              </a:rPr>
              <a:t>Inductive Logic of Research in </a:t>
            </a:r>
            <a:r>
              <a:rPr lang="en-US" sz="4000" dirty="0">
                <a:solidFill>
                  <a:srgbClr val="00B0F0"/>
                </a:solidFill>
                <a:ea typeface="+mj-ea"/>
                <a:cs typeface="+mj-cs"/>
              </a:rPr>
              <a:t>Qualitative</a:t>
            </a:r>
            <a:r>
              <a:rPr lang="en-US" sz="4000" dirty="0">
                <a:solidFill>
                  <a:schemeClr val="tx2">
                    <a:lumMod val="75000"/>
                  </a:schemeClr>
                </a:solidFill>
                <a:ea typeface="+mj-ea"/>
                <a:cs typeface="+mj-cs"/>
              </a:rPr>
              <a:t> Studies</a:t>
            </a:r>
          </a:p>
        </p:txBody>
      </p:sp>
      <p:sp>
        <p:nvSpPr>
          <p:cNvPr id="22530" name="Rectangle 4"/>
          <p:cNvSpPr>
            <a:spLocks noChangeArrowheads="1"/>
          </p:cNvSpPr>
          <p:nvPr/>
        </p:nvSpPr>
        <p:spPr bwMode="auto">
          <a:xfrm>
            <a:off x="1219200" y="1447800"/>
            <a:ext cx="6324600" cy="685800"/>
          </a:xfrm>
          <a:prstGeom prst="rect">
            <a:avLst/>
          </a:prstGeom>
          <a:solidFill>
            <a:schemeClr val="accent1"/>
          </a:solidFill>
          <a:ln w="9525">
            <a:solidFill>
              <a:schemeClr val="tx1"/>
            </a:solidFill>
            <a:miter lim="800000"/>
            <a:headEnd/>
            <a:tailEnd/>
          </a:ln>
        </p:spPr>
        <p:txBody>
          <a:bodyPr wrap="none" anchor="ctr"/>
          <a:lstStyle/>
          <a:p>
            <a:pPr algn="ctr"/>
            <a:r>
              <a:rPr lang="en-US"/>
              <a:t>Generalizations are made, or Theories to Past Experience</a:t>
            </a:r>
          </a:p>
          <a:p>
            <a:pPr algn="ctr"/>
            <a:r>
              <a:rPr lang="en-US"/>
              <a:t>And Literature</a:t>
            </a:r>
          </a:p>
        </p:txBody>
      </p:sp>
      <p:sp>
        <p:nvSpPr>
          <p:cNvPr id="22531" name="Rectangle 5"/>
          <p:cNvSpPr>
            <a:spLocks noChangeArrowheads="1"/>
          </p:cNvSpPr>
          <p:nvPr/>
        </p:nvSpPr>
        <p:spPr bwMode="auto">
          <a:xfrm>
            <a:off x="1219200" y="2438400"/>
            <a:ext cx="6324600" cy="685800"/>
          </a:xfrm>
          <a:prstGeom prst="rect">
            <a:avLst/>
          </a:prstGeom>
          <a:solidFill>
            <a:schemeClr val="accent1"/>
          </a:solidFill>
          <a:ln w="9525">
            <a:solidFill>
              <a:schemeClr val="tx1"/>
            </a:solidFill>
            <a:miter lim="800000"/>
            <a:headEnd/>
            <a:tailEnd/>
          </a:ln>
        </p:spPr>
        <p:txBody>
          <a:bodyPr wrap="none" anchor="ctr"/>
          <a:lstStyle/>
          <a:p>
            <a:pPr algn="ctr"/>
            <a:r>
              <a:rPr lang="en-US"/>
              <a:t>Researcher Looks for Broad Patterns, Generalizations, or </a:t>
            </a:r>
          </a:p>
          <a:p>
            <a:pPr algn="ctr"/>
            <a:r>
              <a:rPr lang="en-US"/>
              <a:t>Theories from Themes or Categories</a:t>
            </a:r>
          </a:p>
        </p:txBody>
      </p:sp>
      <p:sp>
        <p:nvSpPr>
          <p:cNvPr id="22532" name="Rectangle 6"/>
          <p:cNvSpPr>
            <a:spLocks noChangeArrowheads="1"/>
          </p:cNvSpPr>
          <p:nvPr/>
        </p:nvSpPr>
        <p:spPr bwMode="auto">
          <a:xfrm>
            <a:off x="1219200" y="3429000"/>
            <a:ext cx="6324600" cy="685800"/>
          </a:xfrm>
          <a:prstGeom prst="rect">
            <a:avLst/>
          </a:prstGeom>
          <a:solidFill>
            <a:schemeClr val="accent1"/>
          </a:solidFill>
          <a:ln w="9525">
            <a:solidFill>
              <a:schemeClr val="tx1"/>
            </a:solidFill>
            <a:miter lim="800000"/>
            <a:headEnd/>
            <a:tailEnd/>
          </a:ln>
        </p:spPr>
        <p:txBody>
          <a:bodyPr wrap="none" anchor="ctr"/>
          <a:lstStyle/>
          <a:p>
            <a:pPr algn="ctr"/>
            <a:r>
              <a:rPr lang="en-US"/>
              <a:t>Researcher Analyzes Data to Form Themes</a:t>
            </a:r>
          </a:p>
          <a:p>
            <a:pPr algn="ctr"/>
            <a:r>
              <a:rPr lang="en-US"/>
              <a:t>Or Categories</a:t>
            </a:r>
          </a:p>
        </p:txBody>
      </p:sp>
      <p:sp>
        <p:nvSpPr>
          <p:cNvPr id="22533" name="Rectangle 7"/>
          <p:cNvSpPr>
            <a:spLocks noChangeArrowheads="1"/>
          </p:cNvSpPr>
          <p:nvPr/>
        </p:nvSpPr>
        <p:spPr bwMode="auto">
          <a:xfrm>
            <a:off x="1219200" y="4419600"/>
            <a:ext cx="6324600" cy="685800"/>
          </a:xfrm>
          <a:prstGeom prst="rect">
            <a:avLst/>
          </a:prstGeom>
          <a:solidFill>
            <a:schemeClr val="accent1"/>
          </a:solidFill>
          <a:ln w="9525">
            <a:solidFill>
              <a:schemeClr val="tx1"/>
            </a:solidFill>
            <a:miter lim="800000"/>
            <a:headEnd/>
            <a:tailEnd/>
          </a:ln>
        </p:spPr>
        <p:txBody>
          <a:bodyPr wrap="none" anchor="ctr"/>
          <a:lstStyle/>
          <a:p>
            <a:pPr algn="ctr"/>
            <a:r>
              <a:rPr lang="en-US"/>
              <a:t>Researcher Asks Open-Ended Questions of Participants</a:t>
            </a:r>
          </a:p>
          <a:p>
            <a:pPr algn="ctr"/>
            <a:r>
              <a:rPr lang="en-US"/>
              <a:t>Or Records Field Notes</a:t>
            </a:r>
          </a:p>
        </p:txBody>
      </p:sp>
      <p:sp>
        <p:nvSpPr>
          <p:cNvPr id="22534" name="Line 8"/>
          <p:cNvSpPr>
            <a:spLocks noChangeShapeType="1"/>
          </p:cNvSpPr>
          <p:nvPr/>
        </p:nvSpPr>
        <p:spPr bwMode="auto">
          <a:xfrm>
            <a:off x="4419600" y="2133600"/>
            <a:ext cx="0" cy="304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35" name="Line 9"/>
          <p:cNvSpPr>
            <a:spLocks noChangeShapeType="1"/>
          </p:cNvSpPr>
          <p:nvPr/>
        </p:nvSpPr>
        <p:spPr bwMode="auto">
          <a:xfrm>
            <a:off x="4419600" y="3124200"/>
            <a:ext cx="0" cy="304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36" name="Line 10"/>
          <p:cNvSpPr>
            <a:spLocks noChangeShapeType="1"/>
          </p:cNvSpPr>
          <p:nvPr/>
        </p:nvSpPr>
        <p:spPr bwMode="auto">
          <a:xfrm>
            <a:off x="4419600" y="4114800"/>
            <a:ext cx="0" cy="304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37" name="Rectangle 11"/>
          <p:cNvSpPr>
            <a:spLocks noChangeArrowheads="1"/>
          </p:cNvSpPr>
          <p:nvPr/>
        </p:nvSpPr>
        <p:spPr bwMode="auto">
          <a:xfrm>
            <a:off x="1219200" y="5410200"/>
            <a:ext cx="6324600" cy="685800"/>
          </a:xfrm>
          <a:prstGeom prst="rect">
            <a:avLst/>
          </a:prstGeom>
          <a:solidFill>
            <a:schemeClr val="accent1"/>
          </a:solidFill>
          <a:ln w="9525">
            <a:solidFill>
              <a:schemeClr val="tx1"/>
            </a:solidFill>
            <a:miter lim="800000"/>
            <a:headEnd/>
            <a:tailEnd/>
          </a:ln>
        </p:spPr>
        <p:txBody>
          <a:bodyPr wrap="none" anchor="ctr"/>
          <a:lstStyle/>
          <a:p>
            <a:pPr algn="ctr"/>
            <a:r>
              <a:rPr lang="en-US"/>
              <a:t>Researcher Gathers Information</a:t>
            </a:r>
          </a:p>
        </p:txBody>
      </p:sp>
      <p:sp>
        <p:nvSpPr>
          <p:cNvPr id="22538" name="Line 12"/>
          <p:cNvSpPr>
            <a:spLocks noChangeShapeType="1"/>
          </p:cNvSpPr>
          <p:nvPr/>
        </p:nvSpPr>
        <p:spPr bwMode="auto">
          <a:xfrm>
            <a:off x="4419600" y="5105400"/>
            <a:ext cx="0" cy="304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 name="Footer Placeholder 2"/>
          <p:cNvSpPr>
            <a:spLocks noGrp="1"/>
          </p:cNvSpPr>
          <p:nvPr>
            <p:ph type="ftr" sz="quarter" idx="11"/>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371600" y="304800"/>
            <a:ext cx="7772400" cy="1143000"/>
          </a:xfrm>
        </p:spPr>
        <p:txBody>
          <a:bodyPr>
            <a:normAutofit fontScale="90000"/>
          </a:bodyPr>
          <a:lstStyle/>
          <a:p>
            <a:pPr eaLnBrk="1" fontAlgn="auto" hangingPunct="1">
              <a:spcAft>
                <a:spcPts val="0"/>
              </a:spcAft>
              <a:defRPr/>
            </a:pPr>
            <a:r>
              <a:rPr lang="en-US" sz="4000" dirty="0">
                <a:solidFill>
                  <a:schemeClr val="tx2">
                    <a:lumMod val="75000"/>
                  </a:schemeClr>
                </a:solidFill>
                <a:ea typeface="+mj-ea"/>
                <a:cs typeface="+mj-cs"/>
              </a:rPr>
              <a:t>The Deductive Approach in Typical </a:t>
            </a:r>
            <a:r>
              <a:rPr lang="en-US" sz="4000" dirty="0">
                <a:solidFill>
                  <a:schemeClr val="accent3">
                    <a:lumMod val="75000"/>
                  </a:schemeClr>
                </a:solidFill>
                <a:ea typeface="+mj-ea"/>
                <a:cs typeface="+mj-cs"/>
              </a:rPr>
              <a:t>Quantitative</a:t>
            </a:r>
            <a:r>
              <a:rPr lang="en-US" sz="4000" dirty="0">
                <a:solidFill>
                  <a:schemeClr val="tx2">
                    <a:lumMod val="75000"/>
                  </a:schemeClr>
                </a:solidFill>
                <a:ea typeface="+mj-ea"/>
                <a:cs typeface="+mj-cs"/>
              </a:rPr>
              <a:t> Research</a:t>
            </a:r>
          </a:p>
        </p:txBody>
      </p:sp>
      <p:sp>
        <p:nvSpPr>
          <p:cNvPr id="23554" name="Rectangle 5"/>
          <p:cNvSpPr>
            <a:spLocks noChangeArrowheads="1"/>
          </p:cNvSpPr>
          <p:nvPr/>
        </p:nvSpPr>
        <p:spPr bwMode="auto">
          <a:xfrm>
            <a:off x="1295400" y="1828800"/>
            <a:ext cx="6324600" cy="685800"/>
          </a:xfrm>
          <a:prstGeom prst="rect">
            <a:avLst/>
          </a:prstGeom>
          <a:solidFill>
            <a:schemeClr val="accent1"/>
          </a:solidFill>
          <a:ln w="9525">
            <a:solidFill>
              <a:schemeClr val="tx1"/>
            </a:solidFill>
            <a:miter lim="800000"/>
            <a:headEnd/>
            <a:tailEnd/>
          </a:ln>
        </p:spPr>
        <p:txBody>
          <a:bodyPr wrap="none" anchor="ctr"/>
          <a:lstStyle/>
          <a:p>
            <a:pPr algn="ctr"/>
            <a:r>
              <a:rPr lang="en-US"/>
              <a:t>Researcher Tests or Verifies a Theory</a:t>
            </a:r>
          </a:p>
        </p:txBody>
      </p:sp>
      <p:sp>
        <p:nvSpPr>
          <p:cNvPr id="23555" name="Rectangle 8"/>
          <p:cNvSpPr>
            <a:spLocks noChangeArrowheads="1"/>
          </p:cNvSpPr>
          <p:nvPr/>
        </p:nvSpPr>
        <p:spPr bwMode="auto">
          <a:xfrm>
            <a:off x="1295400" y="2971800"/>
            <a:ext cx="6324600" cy="685800"/>
          </a:xfrm>
          <a:prstGeom prst="rect">
            <a:avLst/>
          </a:prstGeom>
          <a:solidFill>
            <a:schemeClr val="accent1"/>
          </a:solidFill>
          <a:ln w="9525">
            <a:solidFill>
              <a:schemeClr val="tx1"/>
            </a:solidFill>
            <a:miter lim="800000"/>
            <a:headEnd/>
            <a:tailEnd/>
          </a:ln>
        </p:spPr>
        <p:txBody>
          <a:bodyPr wrap="none" anchor="ctr"/>
          <a:lstStyle/>
          <a:p>
            <a:pPr algn="ctr"/>
            <a:r>
              <a:rPr lang="en-US"/>
              <a:t>Researcher Tests Hypotheses or Research Questions</a:t>
            </a:r>
          </a:p>
          <a:p>
            <a:pPr algn="ctr"/>
            <a:r>
              <a:rPr lang="en-US"/>
              <a:t>From the Theory</a:t>
            </a:r>
          </a:p>
        </p:txBody>
      </p:sp>
      <p:sp>
        <p:nvSpPr>
          <p:cNvPr id="23556" name="Rectangle 9"/>
          <p:cNvSpPr>
            <a:spLocks noChangeArrowheads="1"/>
          </p:cNvSpPr>
          <p:nvPr/>
        </p:nvSpPr>
        <p:spPr bwMode="auto">
          <a:xfrm>
            <a:off x="1295400" y="4114800"/>
            <a:ext cx="6324600" cy="685800"/>
          </a:xfrm>
          <a:prstGeom prst="rect">
            <a:avLst/>
          </a:prstGeom>
          <a:solidFill>
            <a:schemeClr val="accent1"/>
          </a:solidFill>
          <a:ln w="9525">
            <a:solidFill>
              <a:schemeClr val="tx1"/>
            </a:solidFill>
            <a:miter lim="800000"/>
            <a:headEnd/>
            <a:tailEnd/>
          </a:ln>
        </p:spPr>
        <p:txBody>
          <a:bodyPr wrap="none" anchor="ctr"/>
          <a:lstStyle/>
          <a:p>
            <a:pPr algn="ctr"/>
            <a:r>
              <a:rPr lang="en-US"/>
              <a:t>Researcher Defines and Operationalizes</a:t>
            </a:r>
          </a:p>
          <a:p>
            <a:pPr algn="ctr"/>
            <a:r>
              <a:rPr lang="en-US"/>
              <a:t>Variables Derived from the Theory</a:t>
            </a:r>
          </a:p>
        </p:txBody>
      </p:sp>
      <p:sp>
        <p:nvSpPr>
          <p:cNvPr id="23557" name="Rectangle 10"/>
          <p:cNvSpPr>
            <a:spLocks noChangeArrowheads="1"/>
          </p:cNvSpPr>
          <p:nvPr/>
        </p:nvSpPr>
        <p:spPr bwMode="auto">
          <a:xfrm>
            <a:off x="1295400" y="5257800"/>
            <a:ext cx="6324600" cy="685800"/>
          </a:xfrm>
          <a:prstGeom prst="rect">
            <a:avLst/>
          </a:prstGeom>
          <a:solidFill>
            <a:schemeClr val="accent1"/>
          </a:solidFill>
          <a:ln w="9525">
            <a:solidFill>
              <a:schemeClr val="tx1"/>
            </a:solidFill>
            <a:miter lim="800000"/>
            <a:headEnd/>
            <a:tailEnd/>
          </a:ln>
        </p:spPr>
        <p:txBody>
          <a:bodyPr wrap="none" anchor="ctr"/>
          <a:lstStyle/>
          <a:p>
            <a:pPr algn="ctr"/>
            <a:r>
              <a:rPr lang="en-US"/>
              <a:t>Researcher Measures or Observes Variables Using an</a:t>
            </a:r>
          </a:p>
          <a:p>
            <a:pPr algn="ctr"/>
            <a:r>
              <a:rPr lang="en-US"/>
              <a:t>Instrument to Obtain Scores</a:t>
            </a:r>
          </a:p>
        </p:txBody>
      </p:sp>
      <p:sp>
        <p:nvSpPr>
          <p:cNvPr id="23558" name="Line 11"/>
          <p:cNvSpPr>
            <a:spLocks noChangeShapeType="1"/>
          </p:cNvSpPr>
          <p:nvPr/>
        </p:nvSpPr>
        <p:spPr bwMode="auto">
          <a:xfrm>
            <a:off x="4419600" y="2590800"/>
            <a:ext cx="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9" name="Line 12"/>
          <p:cNvSpPr>
            <a:spLocks noChangeShapeType="1"/>
          </p:cNvSpPr>
          <p:nvPr/>
        </p:nvSpPr>
        <p:spPr bwMode="auto">
          <a:xfrm>
            <a:off x="4419600" y="3733800"/>
            <a:ext cx="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Line 13"/>
          <p:cNvSpPr>
            <a:spLocks noChangeShapeType="1"/>
          </p:cNvSpPr>
          <p:nvPr/>
        </p:nvSpPr>
        <p:spPr bwMode="auto">
          <a:xfrm>
            <a:off x="4419600" y="4876800"/>
            <a:ext cx="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11"/>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4"/>
          <p:cNvSpPr txBox="1">
            <a:spLocks noChangeArrowheads="1"/>
          </p:cNvSpPr>
          <p:nvPr/>
        </p:nvSpPr>
        <p:spPr bwMode="auto">
          <a:xfrm>
            <a:off x="1066800" y="1447800"/>
            <a:ext cx="1905000"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1800"/>
              <a:t>Knowledge Claims</a:t>
            </a:r>
          </a:p>
          <a:p>
            <a:pPr>
              <a:spcBef>
                <a:spcPct val="50000"/>
              </a:spcBef>
            </a:pPr>
            <a:endParaRPr lang="en-US" sz="1800"/>
          </a:p>
          <a:p>
            <a:pPr>
              <a:spcBef>
                <a:spcPct val="50000"/>
              </a:spcBef>
            </a:pPr>
            <a:endParaRPr lang="en-US" sz="1800"/>
          </a:p>
          <a:p>
            <a:pPr>
              <a:spcBef>
                <a:spcPct val="50000"/>
              </a:spcBef>
            </a:pPr>
            <a:endParaRPr lang="en-US" sz="1800"/>
          </a:p>
          <a:p>
            <a:pPr>
              <a:spcBef>
                <a:spcPct val="50000"/>
              </a:spcBef>
            </a:pPr>
            <a:r>
              <a:rPr lang="en-US" sz="1800"/>
              <a:t>Strategies of Inquiry</a:t>
            </a:r>
          </a:p>
          <a:p>
            <a:pPr>
              <a:spcBef>
                <a:spcPct val="50000"/>
              </a:spcBef>
            </a:pPr>
            <a:endParaRPr lang="en-US" sz="1800"/>
          </a:p>
          <a:p>
            <a:pPr>
              <a:spcBef>
                <a:spcPct val="50000"/>
              </a:spcBef>
            </a:pPr>
            <a:endParaRPr lang="en-US" sz="1800"/>
          </a:p>
          <a:p>
            <a:pPr>
              <a:spcBef>
                <a:spcPct val="50000"/>
              </a:spcBef>
            </a:pPr>
            <a:endParaRPr lang="en-US" sz="1800"/>
          </a:p>
          <a:p>
            <a:pPr>
              <a:spcBef>
                <a:spcPct val="50000"/>
              </a:spcBef>
            </a:pPr>
            <a:r>
              <a:rPr lang="en-US" sz="1800"/>
              <a:t>Methods</a:t>
            </a:r>
          </a:p>
        </p:txBody>
      </p:sp>
      <p:sp>
        <p:nvSpPr>
          <p:cNvPr id="24578" name="Text Box 5"/>
          <p:cNvSpPr txBox="1">
            <a:spLocks noChangeArrowheads="1"/>
          </p:cNvSpPr>
          <p:nvPr/>
        </p:nvSpPr>
        <p:spPr bwMode="auto">
          <a:xfrm>
            <a:off x="3886200" y="2895600"/>
            <a:ext cx="1447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1800"/>
              <a:t>Qualitative</a:t>
            </a:r>
          </a:p>
          <a:p>
            <a:pPr>
              <a:spcBef>
                <a:spcPct val="50000"/>
              </a:spcBef>
            </a:pPr>
            <a:r>
              <a:rPr lang="en-US" sz="1800"/>
              <a:t>Quantitative</a:t>
            </a:r>
          </a:p>
          <a:p>
            <a:pPr>
              <a:spcBef>
                <a:spcPct val="50000"/>
              </a:spcBef>
            </a:pPr>
            <a:r>
              <a:rPr lang="en-US" sz="1800"/>
              <a:t>Mixed Methods</a:t>
            </a:r>
          </a:p>
        </p:txBody>
      </p:sp>
      <p:sp>
        <p:nvSpPr>
          <p:cNvPr id="24579" name="Text Box 7"/>
          <p:cNvSpPr txBox="1">
            <a:spLocks noChangeArrowheads="1"/>
          </p:cNvSpPr>
          <p:nvPr/>
        </p:nvSpPr>
        <p:spPr bwMode="auto">
          <a:xfrm>
            <a:off x="6553200" y="2743200"/>
            <a:ext cx="12954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1800"/>
              <a:t>Questions</a:t>
            </a:r>
          </a:p>
          <a:p>
            <a:pPr>
              <a:spcBef>
                <a:spcPct val="50000"/>
              </a:spcBef>
            </a:pPr>
            <a:r>
              <a:rPr lang="en-US" sz="1800"/>
              <a:t>Data collection</a:t>
            </a:r>
          </a:p>
          <a:p>
            <a:pPr>
              <a:spcBef>
                <a:spcPct val="50000"/>
              </a:spcBef>
            </a:pPr>
            <a:r>
              <a:rPr lang="en-US" sz="1800"/>
              <a:t>Data analysis</a:t>
            </a:r>
          </a:p>
        </p:txBody>
      </p:sp>
      <p:sp>
        <p:nvSpPr>
          <p:cNvPr id="24580" name="Text Box 8"/>
          <p:cNvSpPr txBox="1">
            <a:spLocks noChangeArrowheads="1"/>
          </p:cNvSpPr>
          <p:nvPr/>
        </p:nvSpPr>
        <p:spPr bwMode="auto">
          <a:xfrm>
            <a:off x="533400" y="6096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2000" b="1" u="sng"/>
              <a:t>Elements of Inquiry</a:t>
            </a:r>
          </a:p>
        </p:txBody>
      </p:sp>
      <p:sp>
        <p:nvSpPr>
          <p:cNvPr id="24581" name="Text Box 9"/>
          <p:cNvSpPr txBox="1">
            <a:spLocks noChangeArrowheads="1"/>
          </p:cNvSpPr>
          <p:nvPr/>
        </p:nvSpPr>
        <p:spPr bwMode="auto">
          <a:xfrm>
            <a:off x="3733800" y="1676400"/>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2000" b="1"/>
              <a:t>Approaches </a:t>
            </a:r>
            <a:r>
              <a:rPr lang="en-US" sz="2000" b="1" u="sng"/>
              <a:t>to Research</a:t>
            </a:r>
          </a:p>
        </p:txBody>
      </p:sp>
      <p:sp>
        <p:nvSpPr>
          <p:cNvPr id="24582" name="Text Box 10"/>
          <p:cNvSpPr txBox="1">
            <a:spLocks noChangeArrowheads="1"/>
          </p:cNvSpPr>
          <p:nvPr/>
        </p:nvSpPr>
        <p:spPr bwMode="auto">
          <a:xfrm>
            <a:off x="6248400" y="1905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2000" b="1" u="sng"/>
              <a:t>Design Process</a:t>
            </a:r>
          </a:p>
        </p:txBody>
      </p:sp>
      <p:sp>
        <p:nvSpPr>
          <p:cNvPr id="24583" name="Line 11"/>
          <p:cNvSpPr>
            <a:spLocks noChangeShapeType="1"/>
          </p:cNvSpPr>
          <p:nvPr/>
        </p:nvSpPr>
        <p:spPr bwMode="auto">
          <a:xfrm>
            <a:off x="2514600" y="2286000"/>
            <a:ext cx="10668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12"/>
          <p:cNvSpPr>
            <a:spLocks noChangeShapeType="1"/>
          </p:cNvSpPr>
          <p:nvPr/>
        </p:nvSpPr>
        <p:spPr bwMode="auto">
          <a:xfrm>
            <a:off x="2667000" y="3581400"/>
            <a:ext cx="762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5" name="Line 13"/>
          <p:cNvSpPr>
            <a:spLocks noChangeShapeType="1"/>
          </p:cNvSpPr>
          <p:nvPr/>
        </p:nvSpPr>
        <p:spPr bwMode="auto">
          <a:xfrm flipV="1">
            <a:off x="2438400" y="4191000"/>
            <a:ext cx="1066800" cy="1219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6" name="Line 14"/>
          <p:cNvSpPr>
            <a:spLocks noChangeShapeType="1"/>
          </p:cNvSpPr>
          <p:nvPr/>
        </p:nvSpPr>
        <p:spPr bwMode="auto">
          <a:xfrm>
            <a:off x="5334000" y="3581400"/>
            <a:ext cx="990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Text Box 17"/>
          <p:cNvSpPr txBox="1">
            <a:spLocks noChangeArrowheads="1"/>
          </p:cNvSpPr>
          <p:nvPr/>
        </p:nvSpPr>
        <p:spPr bwMode="auto">
          <a:xfrm>
            <a:off x="3276600" y="59436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1800"/>
              <a:t>Adapted from (Creswell 2003)</a:t>
            </a:r>
          </a:p>
        </p:txBody>
      </p:sp>
      <p:sp>
        <p:nvSpPr>
          <p:cNvPr id="2" name="Footer Placeholder 1"/>
          <p:cNvSpPr>
            <a:spLocks noGrp="1"/>
          </p:cNvSpPr>
          <p:nvPr>
            <p:ph type="ftr" sz="quarter" idx="11"/>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304800"/>
            <a:ext cx="8382000" cy="1143000"/>
          </a:xfrm>
        </p:spPr>
        <p:txBody>
          <a:bodyPr/>
          <a:lstStyle/>
          <a:p>
            <a:pPr eaLnBrk="1" hangingPunct="1">
              <a:defRPr/>
            </a:pPr>
            <a:r>
              <a:rPr lang="en-US" sz="4000" dirty="0" smtClean="0">
                <a:ea typeface="ＭＳ Ｐゴシック" charset="-128"/>
                <a:cs typeface="ＭＳ Ｐゴシック" charset="-128"/>
              </a:rPr>
              <a:t>How Research is Supposed to Work</a:t>
            </a:r>
          </a:p>
        </p:txBody>
      </p:sp>
      <p:sp>
        <p:nvSpPr>
          <p:cNvPr id="25602" name="Oval 4"/>
          <p:cNvSpPr>
            <a:spLocks noChangeArrowheads="1"/>
          </p:cNvSpPr>
          <p:nvPr/>
        </p:nvSpPr>
        <p:spPr bwMode="auto">
          <a:xfrm>
            <a:off x="571500" y="36195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3399"/>
                </a:solidFill>
              </a:rPr>
              <a:t>Problem</a:t>
            </a:r>
          </a:p>
        </p:txBody>
      </p:sp>
      <p:sp>
        <p:nvSpPr>
          <p:cNvPr id="25603" name="Oval 5"/>
          <p:cNvSpPr>
            <a:spLocks noChangeArrowheads="1"/>
          </p:cNvSpPr>
          <p:nvPr/>
        </p:nvSpPr>
        <p:spPr bwMode="auto">
          <a:xfrm>
            <a:off x="2705100" y="36195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3399"/>
                </a:solidFill>
              </a:rPr>
              <a:t>Method</a:t>
            </a:r>
          </a:p>
        </p:txBody>
      </p:sp>
      <p:sp>
        <p:nvSpPr>
          <p:cNvPr id="25604" name="Oval 6"/>
          <p:cNvSpPr>
            <a:spLocks noChangeArrowheads="1"/>
          </p:cNvSpPr>
          <p:nvPr/>
        </p:nvSpPr>
        <p:spPr bwMode="auto">
          <a:xfrm>
            <a:off x="4838700" y="36195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sz="1400">
                <a:solidFill>
                  <a:srgbClr val="003399"/>
                </a:solidFill>
              </a:rPr>
              <a:t>Data</a:t>
            </a:r>
            <a:r>
              <a:rPr lang="en-US" sz="1400"/>
              <a:t> </a:t>
            </a:r>
            <a:r>
              <a:rPr lang="en-US" sz="1400">
                <a:solidFill>
                  <a:srgbClr val="003399"/>
                </a:solidFill>
              </a:rPr>
              <a:t>Collection</a:t>
            </a:r>
          </a:p>
        </p:txBody>
      </p:sp>
      <p:sp>
        <p:nvSpPr>
          <p:cNvPr id="25605" name="Oval 7"/>
          <p:cNvSpPr>
            <a:spLocks noChangeArrowheads="1"/>
          </p:cNvSpPr>
          <p:nvPr/>
        </p:nvSpPr>
        <p:spPr bwMode="auto">
          <a:xfrm>
            <a:off x="6896100" y="36195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sz="1400">
                <a:solidFill>
                  <a:srgbClr val="003399"/>
                </a:solidFill>
              </a:rPr>
              <a:t>Support or Reject </a:t>
            </a:r>
          </a:p>
          <a:p>
            <a:pPr algn="ctr"/>
            <a:r>
              <a:rPr lang="en-US" sz="1400">
                <a:solidFill>
                  <a:srgbClr val="003399"/>
                </a:solidFill>
              </a:rPr>
              <a:t>Hypotheses</a:t>
            </a:r>
          </a:p>
        </p:txBody>
      </p:sp>
      <p:sp>
        <p:nvSpPr>
          <p:cNvPr id="25606" name="Line 8"/>
          <p:cNvSpPr>
            <a:spLocks noChangeShapeType="1"/>
          </p:cNvSpPr>
          <p:nvPr/>
        </p:nvSpPr>
        <p:spPr bwMode="auto">
          <a:xfrm>
            <a:off x="2171700" y="41529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7" name="Line 9"/>
          <p:cNvSpPr>
            <a:spLocks noChangeShapeType="1"/>
          </p:cNvSpPr>
          <p:nvPr/>
        </p:nvSpPr>
        <p:spPr bwMode="auto">
          <a:xfrm>
            <a:off x="2171700" y="41529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8" name="Line 11"/>
          <p:cNvSpPr>
            <a:spLocks noChangeShapeType="1"/>
          </p:cNvSpPr>
          <p:nvPr/>
        </p:nvSpPr>
        <p:spPr bwMode="auto">
          <a:xfrm>
            <a:off x="4305300" y="41529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9" name="Line 12"/>
          <p:cNvSpPr>
            <a:spLocks noChangeShapeType="1"/>
          </p:cNvSpPr>
          <p:nvPr/>
        </p:nvSpPr>
        <p:spPr bwMode="auto">
          <a:xfrm>
            <a:off x="6438900" y="415290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Oval 4"/>
          <p:cNvSpPr>
            <a:spLocks noChangeArrowheads="1"/>
          </p:cNvSpPr>
          <p:nvPr/>
        </p:nvSpPr>
        <p:spPr bwMode="auto">
          <a:xfrm>
            <a:off x="571500" y="36195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3399"/>
                </a:solidFill>
              </a:rPr>
              <a:t>Problem</a:t>
            </a:r>
          </a:p>
        </p:txBody>
      </p:sp>
      <p:sp>
        <p:nvSpPr>
          <p:cNvPr id="27650" name="Oval 5"/>
          <p:cNvSpPr>
            <a:spLocks noChangeArrowheads="1"/>
          </p:cNvSpPr>
          <p:nvPr/>
        </p:nvSpPr>
        <p:spPr bwMode="auto">
          <a:xfrm>
            <a:off x="2705100" y="36195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3399"/>
                </a:solidFill>
              </a:rPr>
              <a:t>Method</a:t>
            </a:r>
          </a:p>
        </p:txBody>
      </p:sp>
      <p:sp>
        <p:nvSpPr>
          <p:cNvPr id="27651" name="Oval 6"/>
          <p:cNvSpPr>
            <a:spLocks noChangeArrowheads="1"/>
          </p:cNvSpPr>
          <p:nvPr/>
        </p:nvSpPr>
        <p:spPr bwMode="auto">
          <a:xfrm>
            <a:off x="4838700" y="36195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sz="1400">
                <a:solidFill>
                  <a:srgbClr val="003399"/>
                </a:solidFill>
              </a:rPr>
              <a:t>Data</a:t>
            </a:r>
            <a:r>
              <a:rPr lang="en-US" sz="1400"/>
              <a:t> </a:t>
            </a:r>
            <a:r>
              <a:rPr lang="en-US" sz="1400">
                <a:solidFill>
                  <a:srgbClr val="003399"/>
                </a:solidFill>
              </a:rPr>
              <a:t>Collection</a:t>
            </a:r>
          </a:p>
        </p:txBody>
      </p:sp>
      <p:sp>
        <p:nvSpPr>
          <p:cNvPr id="27652" name="Oval 7"/>
          <p:cNvSpPr>
            <a:spLocks noChangeArrowheads="1"/>
          </p:cNvSpPr>
          <p:nvPr/>
        </p:nvSpPr>
        <p:spPr bwMode="auto">
          <a:xfrm>
            <a:off x="6896100" y="36195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sz="1400">
                <a:solidFill>
                  <a:srgbClr val="003399"/>
                </a:solidFill>
              </a:rPr>
              <a:t>Support or Reject </a:t>
            </a:r>
          </a:p>
          <a:p>
            <a:pPr algn="ctr"/>
            <a:r>
              <a:rPr lang="en-US" sz="1400">
                <a:solidFill>
                  <a:srgbClr val="003399"/>
                </a:solidFill>
              </a:rPr>
              <a:t>Hypotheses</a:t>
            </a:r>
          </a:p>
        </p:txBody>
      </p:sp>
      <p:sp>
        <p:nvSpPr>
          <p:cNvPr id="27653" name="Line 8"/>
          <p:cNvSpPr>
            <a:spLocks noChangeShapeType="1"/>
          </p:cNvSpPr>
          <p:nvPr/>
        </p:nvSpPr>
        <p:spPr bwMode="auto">
          <a:xfrm>
            <a:off x="2171700" y="41529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4" name="Line 9"/>
          <p:cNvSpPr>
            <a:spLocks noChangeShapeType="1"/>
          </p:cNvSpPr>
          <p:nvPr/>
        </p:nvSpPr>
        <p:spPr bwMode="auto">
          <a:xfrm>
            <a:off x="2171700" y="41529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5" name="Line 11"/>
          <p:cNvSpPr>
            <a:spLocks noChangeShapeType="1"/>
          </p:cNvSpPr>
          <p:nvPr/>
        </p:nvSpPr>
        <p:spPr bwMode="auto">
          <a:xfrm>
            <a:off x="4305300" y="41529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6" name="Line 12"/>
          <p:cNvSpPr>
            <a:spLocks noChangeShapeType="1"/>
          </p:cNvSpPr>
          <p:nvPr/>
        </p:nvSpPr>
        <p:spPr bwMode="auto">
          <a:xfrm>
            <a:off x="6438900" y="415290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7" name="Text Box 13"/>
          <p:cNvSpPr txBox="1">
            <a:spLocks noChangeArrowheads="1"/>
          </p:cNvSpPr>
          <p:nvPr/>
        </p:nvSpPr>
        <p:spPr bwMode="auto">
          <a:xfrm>
            <a:off x="373063" y="506413"/>
            <a:ext cx="769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4000">
                <a:solidFill>
                  <a:schemeClr val="accent2"/>
                </a:solidFill>
              </a:rPr>
              <a:t>How Research Really Works…</a:t>
            </a:r>
          </a:p>
        </p:txBody>
      </p:sp>
      <p:grpSp>
        <p:nvGrpSpPr>
          <p:cNvPr id="27658" name="Group 26"/>
          <p:cNvGrpSpPr>
            <a:grpSpLocks/>
          </p:cNvGrpSpPr>
          <p:nvPr/>
        </p:nvGrpSpPr>
        <p:grpSpPr bwMode="auto">
          <a:xfrm>
            <a:off x="533400" y="2209800"/>
            <a:ext cx="7734300" cy="4038600"/>
            <a:chOff x="312" y="696"/>
            <a:chExt cx="4872" cy="2544"/>
          </a:xfrm>
        </p:grpSpPr>
        <p:grpSp>
          <p:nvGrpSpPr>
            <p:cNvPr id="27660" name="Group 21"/>
            <p:cNvGrpSpPr>
              <a:grpSpLocks/>
            </p:cNvGrpSpPr>
            <p:nvPr/>
          </p:nvGrpSpPr>
          <p:grpSpPr bwMode="auto">
            <a:xfrm>
              <a:off x="312" y="696"/>
              <a:ext cx="4872" cy="2544"/>
              <a:chOff x="312" y="696"/>
              <a:chExt cx="4872" cy="2544"/>
            </a:xfrm>
          </p:grpSpPr>
          <p:sp>
            <p:nvSpPr>
              <p:cNvPr id="27663" name="Freeform 16"/>
              <p:cNvSpPr>
                <a:spLocks/>
              </p:cNvSpPr>
              <p:nvPr/>
            </p:nvSpPr>
            <p:spPr bwMode="auto">
              <a:xfrm>
                <a:off x="1008" y="2104"/>
                <a:ext cx="2296" cy="784"/>
              </a:xfrm>
              <a:custGeom>
                <a:avLst/>
                <a:gdLst>
                  <a:gd name="T0" fmla="*/ 0 w 2296"/>
                  <a:gd name="T1" fmla="*/ 104 h 784"/>
                  <a:gd name="T2" fmla="*/ 576 w 2296"/>
                  <a:gd name="T3" fmla="*/ 584 h 784"/>
                  <a:gd name="T4" fmla="*/ 1056 w 2296"/>
                  <a:gd name="T5" fmla="*/ 152 h 784"/>
                  <a:gd name="T6" fmla="*/ 2016 w 2296"/>
                  <a:gd name="T7" fmla="*/ 776 h 784"/>
                  <a:gd name="T8" fmla="*/ 2256 w 2296"/>
                  <a:gd name="T9" fmla="*/ 104 h 784"/>
                  <a:gd name="T10" fmla="*/ 2256 w 2296"/>
                  <a:gd name="T11" fmla="*/ 152 h 784"/>
                  <a:gd name="T12" fmla="*/ 0 60000 65536"/>
                  <a:gd name="T13" fmla="*/ 0 60000 65536"/>
                  <a:gd name="T14" fmla="*/ 0 60000 65536"/>
                  <a:gd name="T15" fmla="*/ 0 60000 65536"/>
                  <a:gd name="T16" fmla="*/ 0 60000 65536"/>
                  <a:gd name="T17" fmla="*/ 0 60000 65536"/>
                  <a:gd name="T18" fmla="*/ 0 w 2296"/>
                  <a:gd name="T19" fmla="*/ 0 h 784"/>
                  <a:gd name="T20" fmla="*/ 2296 w 2296"/>
                  <a:gd name="T21" fmla="*/ 784 h 784"/>
                </a:gdLst>
                <a:ahLst/>
                <a:cxnLst>
                  <a:cxn ang="T12">
                    <a:pos x="T0" y="T1"/>
                  </a:cxn>
                  <a:cxn ang="T13">
                    <a:pos x="T2" y="T3"/>
                  </a:cxn>
                  <a:cxn ang="T14">
                    <a:pos x="T4" y="T5"/>
                  </a:cxn>
                  <a:cxn ang="T15">
                    <a:pos x="T6" y="T7"/>
                  </a:cxn>
                  <a:cxn ang="T16">
                    <a:pos x="T8" y="T9"/>
                  </a:cxn>
                  <a:cxn ang="T17">
                    <a:pos x="T10" y="T11"/>
                  </a:cxn>
                </a:cxnLst>
                <a:rect l="T18" t="T19" r="T20" b="T21"/>
                <a:pathLst>
                  <a:path w="2296" h="784">
                    <a:moveTo>
                      <a:pt x="0" y="104"/>
                    </a:moveTo>
                    <a:cubicBezTo>
                      <a:pt x="200" y="340"/>
                      <a:pt x="400" y="576"/>
                      <a:pt x="576" y="584"/>
                    </a:cubicBezTo>
                    <a:cubicBezTo>
                      <a:pt x="752" y="592"/>
                      <a:pt x="816" y="120"/>
                      <a:pt x="1056" y="152"/>
                    </a:cubicBezTo>
                    <a:cubicBezTo>
                      <a:pt x="1296" y="184"/>
                      <a:pt x="1816" y="784"/>
                      <a:pt x="2016" y="776"/>
                    </a:cubicBezTo>
                    <a:cubicBezTo>
                      <a:pt x="2216" y="768"/>
                      <a:pt x="2216" y="208"/>
                      <a:pt x="2256" y="104"/>
                    </a:cubicBezTo>
                    <a:cubicBezTo>
                      <a:pt x="2296" y="0"/>
                      <a:pt x="2276" y="76"/>
                      <a:pt x="2256" y="152"/>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4" name="Freeform 17"/>
              <p:cNvSpPr>
                <a:spLocks/>
              </p:cNvSpPr>
              <p:nvPr/>
            </p:nvSpPr>
            <p:spPr bwMode="auto">
              <a:xfrm>
                <a:off x="1992" y="1096"/>
                <a:ext cx="2856" cy="536"/>
              </a:xfrm>
              <a:custGeom>
                <a:avLst/>
                <a:gdLst>
                  <a:gd name="T0" fmla="*/ 2856 w 2856"/>
                  <a:gd name="T1" fmla="*/ 488 h 536"/>
                  <a:gd name="T2" fmla="*/ 2232 w 2856"/>
                  <a:gd name="T3" fmla="*/ 152 h 536"/>
                  <a:gd name="T4" fmla="*/ 264 w 2856"/>
                  <a:gd name="T5" fmla="*/ 488 h 536"/>
                  <a:gd name="T6" fmla="*/ 648 w 2856"/>
                  <a:gd name="T7" fmla="*/ 8 h 536"/>
                  <a:gd name="T8" fmla="*/ 1224 w 2856"/>
                  <a:gd name="T9" fmla="*/ 536 h 536"/>
                  <a:gd name="T10" fmla="*/ 0 60000 65536"/>
                  <a:gd name="T11" fmla="*/ 0 60000 65536"/>
                  <a:gd name="T12" fmla="*/ 0 60000 65536"/>
                  <a:gd name="T13" fmla="*/ 0 60000 65536"/>
                  <a:gd name="T14" fmla="*/ 0 60000 65536"/>
                  <a:gd name="T15" fmla="*/ 0 w 2856"/>
                  <a:gd name="T16" fmla="*/ 0 h 536"/>
                  <a:gd name="T17" fmla="*/ 2856 w 2856"/>
                  <a:gd name="T18" fmla="*/ 536 h 536"/>
                </a:gdLst>
                <a:ahLst/>
                <a:cxnLst>
                  <a:cxn ang="T10">
                    <a:pos x="T0" y="T1"/>
                  </a:cxn>
                  <a:cxn ang="T11">
                    <a:pos x="T2" y="T3"/>
                  </a:cxn>
                  <a:cxn ang="T12">
                    <a:pos x="T4" y="T5"/>
                  </a:cxn>
                  <a:cxn ang="T13">
                    <a:pos x="T6" y="T7"/>
                  </a:cxn>
                  <a:cxn ang="T14">
                    <a:pos x="T8" y="T9"/>
                  </a:cxn>
                </a:cxnLst>
                <a:rect l="T15" t="T16" r="T17" b="T18"/>
                <a:pathLst>
                  <a:path w="2856" h="536">
                    <a:moveTo>
                      <a:pt x="2856" y="488"/>
                    </a:moveTo>
                    <a:cubicBezTo>
                      <a:pt x="2760" y="320"/>
                      <a:pt x="2664" y="152"/>
                      <a:pt x="2232" y="152"/>
                    </a:cubicBezTo>
                    <a:cubicBezTo>
                      <a:pt x="1800" y="152"/>
                      <a:pt x="528" y="512"/>
                      <a:pt x="264" y="488"/>
                    </a:cubicBezTo>
                    <a:cubicBezTo>
                      <a:pt x="0" y="464"/>
                      <a:pt x="488" y="0"/>
                      <a:pt x="648" y="8"/>
                    </a:cubicBezTo>
                    <a:cubicBezTo>
                      <a:pt x="808" y="16"/>
                      <a:pt x="1016" y="276"/>
                      <a:pt x="1224" y="536"/>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5" name="Freeform 18"/>
              <p:cNvSpPr>
                <a:spLocks/>
              </p:cNvSpPr>
              <p:nvPr/>
            </p:nvSpPr>
            <p:spPr bwMode="auto">
              <a:xfrm>
                <a:off x="312" y="696"/>
                <a:ext cx="3240" cy="888"/>
              </a:xfrm>
              <a:custGeom>
                <a:avLst/>
                <a:gdLst>
                  <a:gd name="T0" fmla="*/ 648 w 3240"/>
                  <a:gd name="T1" fmla="*/ 888 h 888"/>
                  <a:gd name="T2" fmla="*/ 792 w 3240"/>
                  <a:gd name="T3" fmla="*/ 216 h 888"/>
                  <a:gd name="T4" fmla="*/ 552 w 3240"/>
                  <a:gd name="T5" fmla="*/ 456 h 888"/>
                  <a:gd name="T6" fmla="*/ 264 w 3240"/>
                  <a:gd name="T7" fmla="*/ 312 h 888"/>
                  <a:gd name="T8" fmla="*/ 504 w 3240"/>
                  <a:gd name="T9" fmla="*/ 120 h 888"/>
                  <a:gd name="T10" fmla="*/ 648 w 3240"/>
                  <a:gd name="T11" fmla="*/ 600 h 888"/>
                  <a:gd name="T12" fmla="*/ 312 w 3240"/>
                  <a:gd name="T13" fmla="*/ 744 h 888"/>
                  <a:gd name="T14" fmla="*/ 24 w 3240"/>
                  <a:gd name="T15" fmla="*/ 264 h 888"/>
                  <a:gd name="T16" fmla="*/ 168 w 3240"/>
                  <a:gd name="T17" fmla="*/ 72 h 888"/>
                  <a:gd name="T18" fmla="*/ 408 w 3240"/>
                  <a:gd name="T19" fmla="*/ 24 h 888"/>
                  <a:gd name="T20" fmla="*/ 936 w 3240"/>
                  <a:gd name="T21" fmla="*/ 216 h 888"/>
                  <a:gd name="T22" fmla="*/ 984 w 3240"/>
                  <a:gd name="T23" fmla="*/ 696 h 888"/>
                  <a:gd name="T24" fmla="*/ 1320 w 3240"/>
                  <a:gd name="T25" fmla="*/ 696 h 888"/>
                  <a:gd name="T26" fmla="*/ 2040 w 3240"/>
                  <a:gd name="T27" fmla="*/ 120 h 888"/>
                  <a:gd name="T28" fmla="*/ 3048 w 3240"/>
                  <a:gd name="T29" fmla="*/ 552 h 888"/>
                  <a:gd name="T30" fmla="*/ 3192 w 3240"/>
                  <a:gd name="T31" fmla="*/ 840 h 8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40"/>
                  <a:gd name="T49" fmla="*/ 0 h 888"/>
                  <a:gd name="T50" fmla="*/ 3240 w 3240"/>
                  <a:gd name="T51" fmla="*/ 888 h 8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40" h="888">
                    <a:moveTo>
                      <a:pt x="648" y="888"/>
                    </a:moveTo>
                    <a:cubicBezTo>
                      <a:pt x="728" y="588"/>
                      <a:pt x="808" y="288"/>
                      <a:pt x="792" y="216"/>
                    </a:cubicBezTo>
                    <a:cubicBezTo>
                      <a:pt x="776" y="144"/>
                      <a:pt x="640" y="440"/>
                      <a:pt x="552" y="456"/>
                    </a:cubicBezTo>
                    <a:cubicBezTo>
                      <a:pt x="464" y="472"/>
                      <a:pt x="272" y="368"/>
                      <a:pt x="264" y="312"/>
                    </a:cubicBezTo>
                    <a:cubicBezTo>
                      <a:pt x="256" y="256"/>
                      <a:pt x="440" y="72"/>
                      <a:pt x="504" y="120"/>
                    </a:cubicBezTo>
                    <a:cubicBezTo>
                      <a:pt x="568" y="168"/>
                      <a:pt x="680" y="496"/>
                      <a:pt x="648" y="600"/>
                    </a:cubicBezTo>
                    <a:cubicBezTo>
                      <a:pt x="616" y="704"/>
                      <a:pt x="416" y="800"/>
                      <a:pt x="312" y="744"/>
                    </a:cubicBezTo>
                    <a:cubicBezTo>
                      <a:pt x="208" y="688"/>
                      <a:pt x="48" y="376"/>
                      <a:pt x="24" y="264"/>
                    </a:cubicBezTo>
                    <a:cubicBezTo>
                      <a:pt x="0" y="152"/>
                      <a:pt x="104" y="112"/>
                      <a:pt x="168" y="72"/>
                    </a:cubicBezTo>
                    <a:cubicBezTo>
                      <a:pt x="232" y="32"/>
                      <a:pt x="280" y="0"/>
                      <a:pt x="408" y="24"/>
                    </a:cubicBezTo>
                    <a:cubicBezTo>
                      <a:pt x="536" y="48"/>
                      <a:pt x="840" y="104"/>
                      <a:pt x="936" y="216"/>
                    </a:cubicBezTo>
                    <a:cubicBezTo>
                      <a:pt x="1032" y="328"/>
                      <a:pt x="920" y="616"/>
                      <a:pt x="984" y="696"/>
                    </a:cubicBezTo>
                    <a:cubicBezTo>
                      <a:pt x="1048" y="776"/>
                      <a:pt x="1144" y="792"/>
                      <a:pt x="1320" y="696"/>
                    </a:cubicBezTo>
                    <a:cubicBezTo>
                      <a:pt x="1496" y="600"/>
                      <a:pt x="1752" y="144"/>
                      <a:pt x="2040" y="120"/>
                    </a:cubicBezTo>
                    <a:cubicBezTo>
                      <a:pt x="2328" y="96"/>
                      <a:pt x="2856" y="432"/>
                      <a:pt x="3048" y="552"/>
                    </a:cubicBezTo>
                    <a:cubicBezTo>
                      <a:pt x="3240" y="672"/>
                      <a:pt x="3216" y="756"/>
                      <a:pt x="3192" y="840"/>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6" name="Freeform 19"/>
              <p:cNvSpPr>
                <a:spLocks/>
              </p:cNvSpPr>
              <p:nvPr/>
            </p:nvSpPr>
            <p:spPr bwMode="auto">
              <a:xfrm>
                <a:off x="3888" y="2160"/>
                <a:ext cx="864" cy="592"/>
              </a:xfrm>
              <a:custGeom>
                <a:avLst/>
                <a:gdLst>
                  <a:gd name="T0" fmla="*/ 864 w 864"/>
                  <a:gd name="T1" fmla="*/ 96 h 592"/>
                  <a:gd name="T2" fmla="*/ 576 w 864"/>
                  <a:gd name="T3" fmla="*/ 576 h 592"/>
                  <a:gd name="T4" fmla="*/ 0 w 864"/>
                  <a:gd name="T5" fmla="*/ 0 h 592"/>
                  <a:gd name="T6" fmla="*/ 0 60000 65536"/>
                  <a:gd name="T7" fmla="*/ 0 60000 65536"/>
                  <a:gd name="T8" fmla="*/ 0 60000 65536"/>
                  <a:gd name="T9" fmla="*/ 0 w 864"/>
                  <a:gd name="T10" fmla="*/ 0 h 592"/>
                  <a:gd name="T11" fmla="*/ 864 w 864"/>
                  <a:gd name="T12" fmla="*/ 592 h 592"/>
                </a:gdLst>
                <a:ahLst/>
                <a:cxnLst>
                  <a:cxn ang="T6">
                    <a:pos x="T0" y="T1"/>
                  </a:cxn>
                  <a:cxn ang="T7">
                    <a:pos x="T2" y="T3"/>
                  </a:cxn>
                  <a:cxn ang="T8">
                    <a:pos x="T4" y="T5"/>
                  </a:cxn>
                </a:cxnLst>
                <a:rect l="T9" t="T10" r="T11" b="T12"/>
                <a:pathLst>
                  <a:path w="864" h="592">
                    <a:moveTo>
                      <a:pt x="864" y="96"/>
                    </a:moveTo>
                    <a:cubicBezTo>
                      <a:pt x="792" y="344"/>
                      <a:pt x="720" y="592"/>
                      <a:pt x="576" y="576"/>
                    </a:cubicBezTo>
                    <a:cubicBezTo>
                      <a:pt x="432" y="560"/>
                      <a:pt x="216" y="280"/>
                      <a:pt x="0" y="0"/>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7" name="Freeform 20"/>
              <p:cNvSpPr>
                <a:spLocks/>
              </p:cNvSpPr>
              <p:nvPr/>
            </p:nvSpPr>
            <p:spPr bwMode="auto">
              <a:xfrm>
                <a:off x="1248" y="2160"/>
                <a:ext cx="3936" cy="1080"/>
              </a:xfrm>
              <a:custGeom>
                <a:avLst/>
                <a:gdLst>
                  <a:gd name="T0" fmla="*/ 3744 w 3936"/>
                  <a:gd name="T1" fmla="*/ 96 h 1080"/>
                  <a:gd name="T2" fmla="*/ 3792 w 3936"/>
                  <a:gd name="T3" fmla="*/ 816 h 1080"/>
                  <a:gd name="T4" fmla="*/ 2880 w 3936"/>
                  <a:gd name="T5" fmla="*/ 960 h 1080"/>
                  <a:gd name="T6" fmla="*/ 2400 w 3936"/>
                  <a:gd name="T7" fmla="*/ 96 h 1080"/>
                  <a:gd name="T8" fmla="*/ 2256 w 3936"/>
                  <a:gd name="T9" fmla="*/ 528 h 1080"/>
                  <a:gd name="T10" fmla="*/ 1872 w 3936"/>
                  <a:gd name="T11" fmla="*/ 1056 h 1080"/>
                  <a:gd name="T12" fmla="*/ 1152 w 3936"/>
                  <a:gd name="T13" fmla="*/ 672 h 1080"/>
                  <a:gd name="T14" fmla="*/ 1392 w 3936"/>
                  <a:gd name="T15" fmla="*/ 192 h 1080"/>
                  <a:gd name="T16" fmla="*/ 1728 w 3936"/>
                  <a:gd name="T17" fmla="*/ 384 h 1080"/>
                  <a:gd name="T18" fmla="*/ 1584 w 3936"/>
                  <a:gd name="T19" fmla="*/ 816 h 1080"/>
                  <a:gd name="T20" fmla="*/ 912 w 3936"/>
                  <a:gd name="T21" fmla="*/ 384 h 1080"/>
                  <a:gd name="T22" fmla="*/ 192 w 3936"/>
                  <a:gd name="T23" fmla="*/ 96 h 1080"/>
                  <a:gd name="T24" fmla="*/ 0 w 3936"/>
                  <a:gd name="T25" fmla="*/ 0 h 10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36"/>
                  <a:gd name="T40" fmla="*/ 0 h 1080"/>
                  <a:gd name="T41" fmla="*/ 3936 w 3936"/>
                  <a:gd name="T42" fmla="*/ 1080 h 10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36" h="1080">
                    <a:moveTo>
                      <a:pt x="3744" y="96"/>
                    </a:moveTo>
                    <a:cubicBezTo>
                      <a:pt x="3840" y="384"/>
                      <a:pt x="3936" y="672"/>
                      <a:pt x="3792" y="816"/>
                    </a:cubicBezTo>
                    <a:cubicBezTo>
                      <a:pt x="3648" y="960"/>
                      <a:pt x="3112" y="1080"/>
                      <a:pt x="2880" y="960"/>
                    </a:cubicBezTo>
                    <a:cubicBezTo>
                      <a:pt x="2648" y="840"/>
                      <a:pt x="2504" y="168"/>
                      <a:pt x="2400" y="96"/>
                    </a:cubicBezTo>
                    <a:cubicBezTo>
                      <a:pt x="2296" y="24"/>
                      <a:pt x="2344" y="368"/>
                      <a:pt x="2256" y="528"/>
                    </a:cubicBezTo>
                    <a:cubicBezTo>
                      <a:pt x="2168" y="688"/>
                      <a:pt x="2056" y="1032"/>
                      <a:pt x="1872" y="1056"/>
                    </a:cubicBezTo>
                    <a:cubicBezTo>
                      <a:pt x="1688" y="1080"/>
                      <a:pt x="1232" y="816"/>
                      <a:pt x="1152" y="672"/>
                    </a:cubicBezTo>
                    <a:cubicBezTo>
                      <a:pt x="1072" y="528"/>
                      <a:pt x="1296" y="240"/>
                      <a:pt x="1392" y="192"/>
                    </a:cubicBezTo>
                    <a:cubicBezTo>
                      <a:pt x="1488" y="144"/>
                      <a:pt x="1696" y="280"/>
                      <a:pt x="1728" y="384"/>
                    </a:cubicBezTo>
                    <a:cubicBezTo>
                      <a:pt x="1760" y="488"/>
                      <a:pt x="1720" y="816"/>
                      <a:pt x="1584" y="816"/>
                    </a:cubicBezTo>
                    <a:cubicBezTo>
                      <a:pt x="1448" y="816"/>
                      <a:pt x="1144" y="504"/>
                      <a:pt x="912" y="384"/>
                    </a:cubicBezTo>
                    <a:cubicBezTo>
                      <a:pt x="680" y="264"/>
                      <a:pt x="344" y="160"/>
                      <a:pt x="192" y="96"/>
                    </a:cubicBezTo>
                    <a:cubicBezTo>
                      <a:pt x="40" y="32"/>
                      <a:pt x="20" y="16"/>
                      <a:pt x="0" y="0"/>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661" name="Freeform 24"/>
            <p:cNvSpPr>
              <a:spLocks/>
            </p:cNvSpPr>
            <p:nvPr/>
          </p:nvSpPr>
          <p:spPr bwMode="auto">
            <a:xfrm>
              <a:off x="2496" y="2152"/>
              <a:ext cx="2016" cy="1040"/>
            </a:xfrm>
            <a:custGeom>
              <a:avLst/>
              <a:gdLst>
                <a:gd name="T0" fmla="*/ 2016 w 2016"/>
                <a:gd name="T1" fmla="*/ 56 h 1040"/>
                <a:gd name="T2" fmla="*/ 1824 w 2016"/>
                <a:gd name="T3" fmla="*/ 776 h 1040"/>
                <a:gd name="T4" fmla="*/ 1632 w 2016"/>
                <a:gd name="T5" fmla="*/ 536 h 1040"/>
                <a:gd name="T6" fmla="*/ 1344 w 2016"/>
                <a:gd name="T7" fmla="*/ 968 h 1040"/>
                <a:gd name="T8" fmla="*/ 912 w 2016"/>
                <a:gd name="T9" fmla="*/ 104 h 1040"/>
                <a:gd name="T10" fmla="*/ 240 w 2016"/>
                <a:gd name="T11" fmla="*/ 344 h 1040"/>
                <a:gd name="T12" fmla="*/ 0 w 2016"/>
                <a:gd name="T13" fmla="*/ 8 h 1040"/>
                <a:gd name="T14" fmla="*/ 0 60000 65536"/>
                <a:gd name="T15" fmla="*/ 0 60000 65536"/>
                <a:gd name="T16" fmla="*/ 0 60000 65536"/>
                <a:gd name="T17" fmla="*/ 0 60000 65536"/>
                <a:gd name="T18" fmla="*/ 0 60000 65536"/>
                <a:gd name="T19" fmla="*/ 0 60000 65536"/>
                <a:gd name="T20" fmla="*/ 0 60000 65536"/>
                <a:gd name="T21" fmla="*/ 0 w 2016"/>
                <a:gd name="T22" fmla="*/ 0 h 1040"/>
                <a:gd name="T23" fmla="*/ 2016 w 2016"/>
                <a:gd name="T24" fmla="*/ 1040 h 10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6" h="1040">
                  <a:moveTo>
                    <a:pt x="2016" y="56"/>
                  </a:moveTo>
                  <a:cubicBezTo>
                    <a:pt x="1952" y="376"/>
                    <a:pt x="1888" y="696"/>
                    <a:pt x="1824" y="776"/>
                  </a:cubicBezTo>
                  <a:cubicBezTo>
                    <a:pt x="1760" y="856"/>
                    <a:pt x="1712" y="504"/>
                    <a:pt x="1632" y="536"/>
                  </a:cubicBezTo>
                  <a:cubicBezTo>
                    <a:pt x="1552" y="568"/>
                    <a:pt x="1464" y="1040"/>
                    <a:pt x="1344" y="968"/>
                  </a:cubicBezTo>
                  <a:cubicBezTo>
                    <a:pt x="1224" y="896"/>
                    <a:pt x="1096" y="208"/>
                    <a:pt x="912" y="104"/>
                  </a:cubicBezTo>
                  <a:cubicBezTo>
                    <a:pt x="728" y="0"/>
                    <a:pt x="392" y="360"/>
                    <a:pt x="240" y="344"/>
                  </a:cubicBezTo>
                  <a:cubicBezTo>
                    <a:pt x="88" y="328"/>
                    <a:pt x="44" y="168"/>
                    <a:pt x="0" y="8"/>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2" name="Freeform 25"/>
            <p:cNvSpPr>
              <a:spLocks/>
            </p:cNvSpPr>
            <p:nvPr/>
          </p:nvSpPr>
          <p:spPr bwMode="auto">
            <a:xfrm>
              <a:off x="1248" y="768"/>
              <a:ext cx="3224" cy="1000"/>
            </a:xfrm>
            <a:custGeom>
              <a:avLst/>
              <a:gdLst>
                <a:gd name="T0" fmla="*/ 720 w 3224"/>
                <a:gd name="T1" fmla="*/ 864 h 1000"/>
                <a:gd name="T2" fmla="*/ 576 w 3224"/>
                <a:gd name="T3" fmla="*/ 672 h 1000"/>
                <a:gd name="T4" fmla="*/ 672 w 3224"/>
                <a:gd name="T5" fmla="*/ 480 h 1000"/>
                <a:gd name="T6" fmla="*/ 912 w 3224"/>
                <a:gd name="T7" fmla="*/ 480 h 1000"/>
                <a:gd name="T8" fmla="*/ 912 w 3224"/>
                <a:gd name="T9" fmla="*/ 720 h 1000"/>
                <a:gd name="T10" fmla="*/ 720 w 3224"/>
                <a:gd name="T11" fmla="*/ 672 h 1000"/>
                <a:gd name="T12" fmla="*/ 672 w 3224"/>
                <a:gd name="T13" fmla="*/ 576 h 1000"/>
                <a:gd name="T14" fmla="*/ 864 w 3224"/>
                <a:gd name="T15" fmla="*/ 528 h 1000"/>
                <a:gd name="T16" fmla="*/ 912 w 3224"/>
                <a:gd name="T17" fmla="*/ 624 h 1000"/>
                <a:gd name="T18" fmla="*/ 816 w 3224"/>
                <a:gd name="T19" fmla="*/ 624 h 1000"/>
                <a:gd name="T20" fmla="*/ 816 w 3224"/>
                <a:gd name="T21" fmla="*/ 576 h 1000"/>
                <a:gd name="T22" fmla="*/ 864 w 3224"/>
                <a:gd name="T23" fmla="*/ 576 h 1000"/>
                <a:gd name="T24" fmla="*/ 960 w 3224"/>
                <a:gd name="T25" fmla="*/ 624 h 1000"/>
                <a:gd name="T26" fmla="*/ 1104 w 3224"/>
                <a:gd name="T27" fmla="*/ 720 h 1000"/>
                <a:gd name="T28" fmla="*/ 1344 w 3224"/>
                <a:gd name="T29" fmla="*/ 576 h 1000"/>
                <a:gd name="T30" fmla="*/ 1344 w 3224"/>
                <a:gd name="T31" fmla="*/ 240 h 1000"/>
                <a:gd name="T32" fmla="*/ 1776 w 3224"/>
                <a:gd name="T33" fmla="*/ 0 h 1000"/>
                <a:gd name="T34" fmla="*/ 2304 w 3224"/>
                <a:gd name="T35" fmla="*/ 240 h 1000"/>
                <a:gd name="T36" fmla="*/ 3168 w 3224"/>
                <a:gd name="T37" fmla="*/ 912 h 1000"/>
                <a:gd name="T38" fmla="*/ 2640 w 3224"/>
                <a:gd name="T39" fmla="*/ 768 h 1000"/>
                <a:gd name="T40" fmla="*/ 528 w 3224"/>
                <a:gd name="T41" fmla="*/ 144 h 1000"/>
                <a:gd name="T42" fmla="*/ 0 w 3224"/>
                <a:gd name="T43" fmla="*/ 912 h 1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24"/>
                <a:gd name="T67" fmla="*/ 0 h 1000"/>
                <a:gd name="T68" fmla="*/ 3224 w 3224"/>
                <a:gd name="T69" fmla="*/ 1000 h 1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24" h="1000">
                  <a:moveTo>
                    <a:pt x="720" y="864"/>
                  </a:moveTo>
                  <a:cubicBezTo>
                    <a:pt x="652" y="800"/>
                    <a:pt x="584" y="736"/>
                    <a:pt x="576" y="672"/>
                  </a:cubicBezTo>
                  <a:cubicBezTo>
                    <a:pt x="568" y="608"/>
                    <a:pt x="616" y="512"/>
                    <a:pt x="672" y="480"/>
                  </a:cubicBezTo>
                  <a:cubicBezTo>
                    <a:pt x="728" y="448"/>
                    <a:pt x="872" y="440"/>
                    <a:pt x="912" y="480"/>
                  </a:cubicBezTo>
                  <a:cubicBezTo>
                    <a:pt x="952" y="520"/>
                    <a:pt x="944" y="688"/>
                    <a:pt x="912" y="720"/>
                  </a:cubicBezTo>
                  <a:cubicBezTo>
                    <a:pt x="880" y="752"/>
                    <a:pt x="760" y="696"/>
                    <a:pt x="720" y="672"/>
                  </a:cubicBezTo>
                  <a:cubicBezTo>
                    <a:pt x="680" y="648"/>
                    <a:pt x="648" y="600"/>
                    <a:pt x="672" y="576"/>
                  </a:cubicBezTo>
                  <a:cubicBezTo>
                    <a:pt x="696" y="552"/>
                    <a:pt x="824" y="520"/>
                    <a:pt x="864" y="528"/>
                  </a:cubicBezTo>
                  <a:cubicBezTo>
                    <a:pt x="904" y="536"/>
                    <a:pt x="920" y="608"/>
                    <a:pt x="912" y="624"/>
                  </a:cubicBezTo>
                  <a:cubicBezTo>
                    <a:pt x="904" y="640"/>
                    <a:pt x="832" y="632"/>
                    <a:pt x="816" y="624"/>
                  </a:cubicBezTo>
                  <a:cubicBezTo>
                    <a:pt x="800" y="616"/>
                    <a:pt x="808" y="584"/>
                    <a:pt x="816" y="576"/>
                  </a:cubicBezTo>
                  <a:cubicBezTo>
                    <a:pt x="824" y="568"/>
                    <a:pt x="840" y="568"/>
                    <a:pt x="864" y="576"/>
                  </a:cubicBezTo>
                  <a:cubicBezTo>
                    <a:pt x="888" y="584"/>
                    <a:pt x="920" y="600"/>
                    <a:pt x="960" y="624"/>
                  </a:cubicBezTo>
                  <a:cubicBezTo>
                    <a:pt x="1000" y="648"/>
                    <a:pt x="1040" y="728"/>
                    <a:pt x="1104" y="720"/>
                  </a:cubicBezTo>
                  <a:cubicBezTo>
                    <a:pt x="1168" y="712"/>
                    <a:pt x="1304" y="656"/>
                    <a:pt x="1344" y="576"/>
                  </a:cubicBezTo>
                  <a:cubicBezTo>
                    <a:pt x="1384" y="496"/>
                    <a:pt x="1272" y="336"/>
                    <a:pt x="1344" y="240"/>
                  </a:cubicBezTo>
                  <a:cubicBezTo>
                    <a:pt x="1416" y="144"/>
                    <a:pt x="1616" y="0"/>
                    <a:pt x="1776" y="0"/>
                  </a:cubicBezTo>
                  <a:cubicBezTo>
                    <a:pt x="1936" y="0"/>
                    <a:pt x="2072" y="88"/>
                    <a:pt x="2304" y="240"/>
                  </a:cubicBezTo>
                  <a:cubicBezTo>
                    <a:pt x="2536" y="392"/>
                    <a:pt x="3112" y="824"/>
                    <a:pt x="3168" y="912"/>
                  </a:cubicBezTo>
                  <a:cubicBezTo>
                    <a:pt x="3224" y="1000"/>
                    <a:pt x="3080" y="896"/>
                    <a:pt x="2640" y="768"/>
                  </a:cubicBezTo>
                  <a:cubicBezTo>
                    <a:pt x="2200" y="640"/>
                    <a:pt x="968" y="120"/>
                    <a:pt x="528" y="144"/>
                  </a:cubicBezTo>
                  <a:cubicBezTo>
                    <a:pt x="88" y="168"/>
                    <a:pt x="44" y="540"/>
                    <a:pt x="0" y="912"/>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1600200"/>
            <a:ext cx="7010400" cy="1143000"/>
          </a:xfrm>
        </p:spPr>
        <p:txBody>
          <a:bodyPr/>
          <a:lstStyle/>
          <a:p>
            <a:pPr eaLnBrk="1" fontAlgn="auto" hangingPunct="1">
              <a:spcAft>
                <a:spcPts val="0"/>
              </a:spcAft>
              <a:defRPr/>
            </a:pPr>
            <a:r>
              <a:rPr lang="en-US" sz="3200" dirty="0" smtClean="0">
                <a:solidFill>
                  <a:schemeClr val="folHlink"/>
                </a:solidFill>
                <a:ea typeface="+mj-ea"/>
                <a:cs typeface="+mj-cs"/>
              </a:rPr>
              <a:t>Foundations of Quantitative Research: Variables and Measurement</a:t>
            </a:r>
          </a:p>
        </p:txBody>
      </p:sp>
      <p:sp>
        <p:nvSpPr>
          <p:cNvPr id="19459" name="Footer Placeholder 5"/>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endParaRPr lang="en-US"/>
          </a:p>
        </p:txBody>
      </p:sp>
      <p:pic>
        <p:nvPicPr>
          <p:cNvPr id="6" name="Picture 5"/>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2438400" y="2971800"/>
            <a:ext cx="4191000" cy="317023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4"/>
          <p:cNvSpPr txBox="1">
            <a:spLocks noChangeArrowheads="1"/>
          </p:cNvSpPr>
          <p:nvPr/>
        </p:nvSpPr>
        <p:spPr bwMode="auto">
          <a:xfrm>
            <a:off x="5410200" y="5791200"/>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800"/>
              <a:t>Source: XKCD</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Constructs and Variables</a:t>
            </a:r>
          </a:p>
        </p:txBody>
      </p:sp>
      <p:sp>
        <p:nvSpPr>
          <p:cNvPr id="32770" name="Rectangle 3"/>
          <p:cNvSpPr>
            <a:spLocks noGrp="1" noChangeArrowheads="1"/>
          </p:cNvSpPr>
          <p:nvPr>
            <p:ph idx="1"/>
          </p:nvPr>
        </p:nvSpPr>
        <p:spPr>
          <a:xfrm>
            <a:off x="457200" y="1600200"/>
            <a:ext cx="4495800" cy="4876800"/>
          </a:xfrm>
        </p:spPr>
        <p:txBody>
          <a:bodyPr/>
          <a:lstStyle/>
          <a:p>
            <a:pPr eaLnBrk="1" hangingPunct="1"/>
            <a:r>
              <a:rPr lang="en-US" sz="2000">
                <a:solidFill>
                  <a:schemeClr val="folHlink"/>
                </a:solidFill>
                <a:latin typeface="Corbel" charset="0"/>
                <a:ea typeface="MS PGothic" charset="0"/>
              </a:rPr>
              <a:t>Variables</a:t>
            </a:r>
          </a:p>
          <a:p>
            <a:pPr lvl="1" eaLnBrk="1" hangingPunct="1"/>
            <a:r>
              <a:rPr lang="en-US" sz="2000">
                <a:latin typeface="Corbel" charset="0"/>
                <a:ea typeface="MS PGothic" charset="0"/>
              </a:rPr>
              <a:t>Something we can </a:t>
            </a:r>
            <a:r>
              <a:rPr lang="en-US" sz="2000" b="1">
                <a:latin typeface="Corbel" charset="0"/>
                <a:ea typeface="MS PGothic" charset="0"/>
              </a:rPr>
              <a:t>directly</a:t>
            </a:r>
            <a:r>
              <a:rPr lang="en-US" sz="2000">
                <a:latin typeface="Corbel" charset="0"/>
                <a:ea typeface="MS PGothic" charset="0"/>
              </a:rPr>
              <a:t> measure</a:t>
            </a:r>
          </a:p>
          <a:p>
            <a:pPr lvl="1" eaLnBrk="1" hangingPunct="1"/>
            <a:r>
              <a:rPr lang="en-US" sz="2000">
                <a:latin typeface="Corbel" charset="0"/>
                <a:ea typeface="MS PGothic" charset="0"/>
              </a:rPr>
              <a:t>Concrete measured expressions to which we can assign numeric values</a:t>
            </a:r>
          </a:p>
          <a:p>
            <a:pPr lvl="1" eaLnBrk="1" hangingPunct="1">
              <a:buFont typeface="Wingdings" charset="0"/>
              <a:buNone/>
            </a:pPr>
            <a:endParaRPr lang="en-US" sz="2000">
              <a:latin typeface="Corbel" charset="0"/>
              <a:ea typeface="MS PGothic" charset="0"/>
            </a:endParaRPr>
          </a:p>
          <a:p>
            <a:pPr eaLnBrk="1" hangingPunct="1"/>
            <a:endParaRPr lang="en-US" sz="2000">
              <a:solidFill>
                <a:schemeClr val="folHlink"/>
              </a:solidFill>
              <a:latin typeface="Corbel" charset="0"/>
              <a:ea typeface="MS PGothic" charset="0"/>
            </a:endParaRPr>
          </a:p>
          <a:p>
            <a:pPr eaLnBrk="1" hangingPunct="1"/>
            <a:r>
              <a:rPr lang="en-US" sz="2000">
                <a:solidFill>
                  <a:schemeClr val="folHlink"/>
                </a:solidFill>
                <a:latin typeface="Corbel" charset="0"/>
                <a:ea typeface="MS PGothic" charset="0"/>
              </a:rPr>
              <a:t>Constructs</a:t>
            </a:r>
          </a:p>
          <a:p>
            <a:pPr lvl="1" eaLnBrk="1" hangingPunct="1"/>
            <a:r>
              <a:rPr lang="en-US" sz="2000">
                <a:latin typeface="Corbel" charset="0"/>
                <a:ea typeface="MS PGothic" charset="0"/>
              </a:rPr>
              <a:t>Concepts, often complex</a:t>
            </a:r>
          </a:p>
          <a:p>
            <a:pPr lvl="1" eaLnBrk="1" hangingPunct="1"/>
            <a:r>
              <a:rPr lang="en-US" sz="2000">
                <a:latin typeface="Corbel" charset="0"/>
                <a:ea typeface="MS PGothic" charset="0"/>
              </a:rPr>
              <a:t>Not directly measurable</a:t>
            </a:r>
          </a:p>
          <a:p>
            <a:pPr lvl="1" eaLnBrk="1" hangingPunct="1"/>
            <a:r>
              <a:rPr lang="en-US" sz="2000">
                <a:latin typeface="Corbel" charset="0"/>
                <a:ea typeface="MS PGothic" charset="0"/>
              </a:rPr>
              <a:t>Also called </a:t>
            </a:r>
            <a:r>
              <a:rPr lang="ja-JP" altLang="en-US" sz="2000">
                <a:latin typeface="Corbel" charset="0"/>
                <a:ea typeface="MS PGothic" charset="0"/>
              </a:rPr>
              <a:t>‘</a:t>
            </a:r>
            <a:r>
              <a:rPr lang="en-US" altLang="ja-JP" sz="2000">
                <a:latin typeface="Corbel" charset="0"/>
                <a:ea typeface="MS PGothic" charset="0"/>
              </a:rPr>
              <a:t>theoretical variables</a:t>
            </a:r>
            <a:r>
              <a:rPr lang="ja-JP" altLang="en-US" sz="2000">
                <a:latin typeface="Corbel" charset="0"/>
                <a:ea typeface="MS PGothic" charset="0"/>
              </a:rPr>
              <a:t>’</a:t>
            </a:r>
            <a:endParaRPr lang="en-US" altLang="ja-JP" sz="2000">
              <a:latin typeface="Corbel" charset="0"/>
              <a:ea typeface="MS PGothic" charset="0"/>
            </a:endParaRPr>
          </a:p>
          <a:p>
            <a:pPr lvl="1" eaLnBrk="1" hangingPunct="1"/>
            <a:endParaRPr lang="en-US" sz="2000">
              <a:latin typeface="Corbel" charset="0"/>
              <a:ea typeface="MS PGothic" charset="0"/>
            </a:endParaRPr>
          </a:p>
          <a:p>
            <a:pPr lvl="1" eaLnBrk="1" hangingPunct="1">
              <a:buFont typeface="Wingdings" charset="0"/>
              <a:buNone/>
            </a:pPr>
            <a:endParaRPr lang="en-US" sz="2400">
              <a:latin typeface="Corbel" charset="0"/>
              <a:ea typeface="MS PGothic" charset="0"/>
            </a:endParaRPr>
          </a:p>
          <a:p>
            <a:pPr eaLnBrk="1" hangingPunct="1"/>
            <a:endParaRPr lang="en-US" sz="2800">
              <a:latin typeface="Corbel" charset="0"/>
              <a:ea typeface="MS PGothic" charset="0"/>
            </a:endParaRPr>
          </a:p>
          <a:p>
            <a:pPr lvl="1" eaLnBrk="1" hangingPunct="1"/>
            <a:endParaRPr lang="en-US" sz="2400">
              <a:latin typeface="Corbel" charset="0"/>
              <a:ea typeface="MS PGothic" charset="0"/>
            </a:endParaRPr>
          </a:p>
        </p:txBody>
      </p:sp>
      <p:sp>
        <p:nvSpPr>
          <p:cNvPr id="20483" name="Footer Placeholder 5"/>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endParaRPr lang="en-US"/>
          </a:p>
        </p:txBody>
      </p:sp>
      <p:pic>
        <p:nvPicPr>
          <p:cNvPr id="32772" name="Picture 4" descr="MPj043064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62400"/>
            <a:ext cx="34290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MPj040050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24000"/>
            <a:ext cx="24844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Administrative Stuff:</a:t>
            </a:r>
          </a:p>
        </p:txBody>
      </p:sp>
      <p:sp>
        <p:nvSpPr>
          <p:cNvPr id="9219" name="Rectangle 3"/>
          <p:cNvSpPr>
            <a:spLocks noGrp="1" noChangeArrowheads="1"/>
          </p:cNvSpPr>
          <p:nvPr>
            <p:ph idx="1"/>
          </p:nvPr>
        </p:nvSpPr>
        <p:spPr>
          <a:xfrm>
            <a:off x="533400" y="1676400"/>
            <a:ext cx="8305800" cy="4800600"/>
          </a:xfrm>
          <a:ln>
            <a:solidFill>
              <a:srgbClr val="800000"/>
            </a:solidFill>
          </a:ln>
        </p:spPr>
        <p:txBody>
          <a:bodyPr/>
          <a:lstStyle/>
          <a:p>
            <a:pPr eaLnBrk="1" hangingPunct="1">
              <a:lnSpc>
                <a:spcPct val="80000"/>
              </a:lnSpc>
            </a:pPr>
            <a:endParaRPr lang="en-US" sz="3000" dirty="0">
              <a:solidFill>
                <a:schemeClr val="folHlink"/>
              </a:solidFill>
              <a:latin typeface="Corbel" charset="0"/>
              <a:ea typeface="ＭＳ Ｐゴシック" charset="0"/>
              <a:cs typeface="ＭＳ Ｐゴシック" charset="0"/>
            </a:endParaRPr>
          </a:p>
          <a:p>
            <a:pPr eaLnBrk="1" hangingPunct="1">
              <a:lnSpc>
                <a:spcPct val="80000"/>
              </a:lnSpc>
            </a:pPr>
            <a:r>
              <a:rPr lang="en-US" sz="3000" dirty="0" smtClean="0">
                <a:solidFill>
                  <a:schemeClr val="folHlink"/>
                </a:solidFill>
                <a:latin typeface="Corbel" charset="0"/>
                <a:ea typeface="ＭＳ Ｐゴシック" charset="0"/>
                <a:cs typeface="ＭＳ Ｐゴシック" charset="0"/>
              </a:rPr>
              <a:t>Paul Laskowski </a:t>
            </a:r>
          </a:p>
          <a:p>
            <a:pPr lvl="1" eaLnBrk="1" hangingPunct="1">
              <a:lnSpc>
                <a:spcPct val="80000"/>
              </a:lnSpc>
            </a:pPr>
            <a:r>
              <a:rPr lang="en-US" sz="2600" dirty="0" err="1" smtClean="0">
                <a:solidFill>
                  <a:schemeClr val="folHlink"/>
                </a:solidFill>
                <a:latin typeface="Corbel" charset="0"/>
                <a:ea typeface="ＭＳ Ｐゴシック" charset="0"/>
                <a:cs typeface="ＭＳ Ｐゴシック" charset="0"/>
              </a:rPr>
              <a:t>paul</a:t>
            </a:r>
            <a:r>
              <a:rPr lang="en-US" sz="2600" dirty="0" smtClean="0">
                <a:solidFill>
                  <a:schemeClr val="folHlink"/>
                </a:solidFill>
                <a:latin typeface="Corbel" charset="0"/>
                <a:ea typeface="ＭＳ Ｐゴシック" charset="0"/>
                <a:cs typeface="ＭＳ Ｐゴシック" charset="0"/>
              </a:rPr>
              <a:t> at </a:t>
            </a:r>
            <a:r>
              <a:rPr lang="en-US" sz="2600" dirty="0" err="1" smtClean="0">
                <a:solidFill>
                  <a:schemeClr val="folHlink"/>
                </a:solidFill>
                <a:latin typeface="Corbel" charset="0"/>
                <a:ea typeface="ＭＳ Ｐゴシック" charset="0"/>
                <a:cs typeface="ＭＳ Ｐゴシック" charset="0"/>
              </a:rPr>
              <a:t>ischool</a:t>
            </a:r>
            <a:r>
              <a:rPr lang="en-US" sz="2600" dirty="0" smtClean="0">
                <a:solidFill>
                  <a:schemeClr val="folHlink"/>
                </a:solidFill>
                <a:latin typeface="Corbel" charset="0"/>
                <a:ea typeface="ＭＳ Ｐゴシック" charset="0"/>
                <a:cs typeface="ＭＳ Ｐゴシック" charset="0"/>
              </a:rPr>
              <a:t> dot </a:t>
            </a:r>
            <a:r>
              <a:rPr lang="en-US" sz="2600" dirty="0" err="1" smtClean="0">
                <a:solidFill>
                  <a:schemeClr val="folHlink"/>
                </a:solidFill>
                <a:latin typeface="Corbel" charset="0"/>
                <a:ea typeface="ＭＳ Ｐゴシック" charset="0"/>
                <a:cs typeface="ＭＳ Ｐゴシック" charset="0"/>
              </a:rPr>
              <a:t>berkeley</a:t>
            </a:r>
            <a:r>
              <a:rPr lang="en-US" sz="2600" dirty="0" smtClean="0">
                <a:solidFill>
                  <a:schemeClr val="folHlink"/>
                </a:solidFill>
                <a:latin typeface="Corbel" charset="0"/>
                <a:ea typeface="ＭＳ Ｐゴシック" charset="0"/>
                <a:cs typeface="ＭＳ Ｐゴシック" charset="0"/>
              </a:rPr>
              <a:t> dot </a:t>
            </a:r>
            <a:r>
              <a:rPr lang="en-US" sz="2600" dirty="0" err="1" smtClean="0">
                <a:solidFill>
                  <a:schemeClr val="folHlink"/>
                </a:solidFill>
                <a:latin typeface="Corbel" charset="0"/>
                <a:ea typeface="ＭＳ Ｐゴシック" charset="0"/>
                <a:cs typeface="ＭＳ Ｐゴシック" charset="0"/>
              </a:rPr>
              <a:t>edu</a:t>
            </a:r>
            <a:endParaRPr lang="en-US" sz="2600" dirty="0">
              <a:solidFill>
                <a:schemeClr val="folHlink"/>
              </a:solidFill>
              <a:latin typeface="Corbel" charset="0"/>
              <a:ea typeface="ＭＳ Ｐゴシック" charset="0"/>
              <a:cs typeface="ＭＳ Ｐゴシック" charset="0"/>
            </a:endParaRPr>
          </a:p>
          <a:p>
            <a:pPr lvl="1" eaLnBrk="1" hangingPunct="1">
              <a:lnSpc>
                <a:spcPct val="80000"/>
              </a:lnSpc>
            </a:pPr>
            <a:r>
              <a:rPr lang="en-US" sz="2600" dirty="0">
                <a:solidFill>
                  <a:srgbClr val="800000"/>
                </a:solidFill>
                <a:latin typeface="Corbel" charset="0"/>
                <a:ea typeface="ＭＳ Ｐゴシック" charset="0"/>
              </a:rPr>
              <a:t>Office </a:t>
            </a:r>
            <a:r>
              <a:rPr lang="en-US" sz="2600" dirty="0" smtClean="0">
                <a:solidFill>
                  <a:srgbClr val="800000"/>
                </a:solidFill>
                <a:latin typeface="Corbel" charset="0"/>
                <a:ea typeface="ＭＳ Ｐゴシック" charset="0"/>
              </a:rPr>
              <a:t>211</a:t>
            </a:r>
            <a:endParaRPr lang="en-US" sz="2600" dirty="0">
              <a:solidFill>
                <a:srgbClr val="800000"/>
              </a:solidFill>
              <a:latin typeface="Corbel" charset="0"/>
              <a:ea typeface="ＭＳ Ｐゴシック" charset="0"/>
            </a:endParaRPr>
          </a:p>
          <a:p>
            <a:pPr lvl="1" eaLnBrk="1" hangingPunct="1">
              <a:lnSpc>
                <a:spcPct val="80000"/>
              </a:lnSpc>
            </a:pPr>
            <a:r>
              <a:rPr lang="en-US" sz="2600" dirty="0">
                <a:solidFill>
                  <a:srgbClr val="800000"/>
                </a:solidFill>
                <a:latin typeface="Corbel" charset="0"/>
                <a:ea typeface="ＭＳ Ｐゴシック" charset="0"/>
              </a:rPr>
              <a:t>Office Hours: </a:t>
            </a:r>
            <a:r>
              <a:rPr lang="en-US" sz="2600" dirty="0" smtClean="0">
                <a:solidFill>
                  <a:srgbClr val="800000"/>
                </a:solidFill>
                <a:latin typeface="Corbel" charset="0"/>
                <a:ea typeface="ＭＳ Ｐゴシック" charset="0"/>
              </a:rPr>
              <a:t>Tuesday 2:30-3:30pm</a:t>
            </a:r>
          </a:p>
          <a:p>
            <a:pPr lvl="1" eaLnBrk="1" hangingPunct="1">
              <a:lnSpc>
                <a:spcPct val="80000"/>
              </a:lnSpc>
            </a:pPr>
            <a:endParaRPr lang="en-US" sz="2600" dirty="0" smtClean="0">
              <a:solidFill>
                <a:srgbClr val="800000"/>
              </a:solidFill>
              <a:latin typeface="Corbel" charset="0"/>
              <a:ea typeface="ＭＳ Ｐゴシック" charset="0"/>
            </a:endParaRPr>
          </a:p>
          <a:p>
            <a:pPr eaLnBrk="1" hangingPunct="1">
              <a:lnSpc>
                <a:spcPct val="80000"/>
              </a:lnSpc>
            </a:pPr>
            <a:r>
              <a:rPr lang="en-US" sz="3000" dirty="0" smtClean="0">
                <a:solidFill>
                  <a:srgbClr val="800000"/>
                </a:solidFill>
                <a:latin typeface="Corbel" charset="0"/>
                <a:ea typeface="ＭＳ Ｐゴシック" charset="0"/>
              </a:rPr>
              <a:t>TA: Anna </a:t>
            </a:r>
            <a:r>
              <a:rPr lang="en-US" sz="3000" dirty="0" err="1" smtClean="0">
                <a:solidFill>
                  <a:srgbClr val="800000"/>
                </a:solidFill>
                <a:latin typeface="Corbel" charset="0"/>
                <a:ea typeface="ＭＳ Ｐゴシック" charset="0"/>
              </a:rPr>
              <a:t>Swigart</a:t>
            </a:r>
            <a:endParaRPr lang="en-US" sz="3000" dirty="0" smtClean="0">
              <a:solidFill>
                <a:srgbClr val="800000"/>
              </a:solidFill>
              <a:latin typeface="Corbel" charset="0"/>
              <a:ea typeface="ＭＳ Ｐゴシック" charset="0"/>
            </a:endParaRPr>
          </a:p>
          <a:p>
            <a:pPr lvl="1" eaLnBrk="1" hangingPunct="1">
              <a:lnSpc>
                <a:spcPct val="80000"/>
              </a:lnSpc>
            </a:pPr>
            <a:r>
              <a:rPr lang="en-US" sz="2400" dirty="0" err="1">
                <a:solidFill>
                  <a:srgbClr val="800000"/>
                </a:solidFill>
              </a:rPr>
              <a:t>a</a:t>
            </a:r>
            <a:r>
              <a:rPr lang="en-US" sz="2400" dirty="0" err="1" smtClean="0">
                <a:solidFill>
                  <a:srgbClr val="800000"/>
                </a:solidFill>
              </a:rPr>
              <a:t>nnagswigart</a:t>
            </a:r>
            <a:r>
              <a:rPr lang="en-US" sz="2400" dirty="0" smtClean="0">
                <a:solidFill>
                  <a:srgbClr val="800000"/>
                </a:solidFill>
              </a:rPr>
              <a:t> at </a:t>
            </a:r>
            <a:r>
              <a:rPr lang="en-US" sz="2400" dirty="0" err="1" smtClean="0">
                <a:solidFill>
                  <a:srgbClr val="800000"/>
                </a:solidFill>
              </a:rPr>
              <a:t>gmail</a:t>
            </a:r>
            <a:r>
              <a:rPr lang="en-US" sz="2400" dirty="0">
                <a:solidFill>
                  <a:srgbClr val="800000"/>
                </a:solidFill>
              </a:rPr>
              <a:t> </a:t>
            </a:r>
            <a:r>
              <a:rPr lang="en-US" sz="2400" dirty="0" smtClean="0">
                <a:solidFill>
                  <a:srgbClr val="800000"/>
                </a:solidFill>
              </a:rPr>
              <a:t>dot com</a:t>
            </a:r>
          </a:p>
          <a:p>
            <a:pPr lvl="1" eaLnBrk="1" hangingPunct="1">
              <a:lnSpc>
                <a:spcPct val="80000"/>
              </a:lnSpc>
            </a:pPr>
            <a:r>
              <a:rPr lang="en-US" sz="2400" dirty="0" smtClean="0">
                <a:solidFill>
                  <a:srgbClr val="800000"/>
                </a:solidFill>
                <a:latin typeface="Corbel" charset="0"/>
                <a:ea typeface="ＭＳ Ｐゴシック" charset="0"/>
              </a:rPr>
              <a:t>Office Hours: TBA</a:t>
            </a:r>
            <a:endParaRPr lang="en-US" sz="2600" dirty="0">
              <a:solidFill>
                <a:srgbClr val="800000"/>
              </a:solidFill>
              <a:latin typeface="Corbel" charset="0"/>
              <a:ea typeface="ＭＳ Ｐゴシック" charset="0"/>
            </a:endParaRPr>
          </a:p>
          <a:p>
            <a:pPr eaLnBrk="1" hangingPunct="1">
              <a:lnSpc>
                <a:spcPct val="80000"/>
              </a:lnSpc>
            </a:pPr>
            <a:endParaRPr lang="en-US" sz="3000" dirty="0">
              <a:solidFill>
                <a:schemeClr val="folHlink"/>
              </a:solidFill>
              <a:latin typeface="Corbel" charset="0"/>
              <a:ea typeface="ＭＳ Ｐゴシック" charset="0"/>
              <a:cs typeface="ＭＳ Ｐゴシック" charset="0"/>
            </a:endParaRPr>
          </a:p>
          <a:p>
            <a:pPr eaLnBrk="1" hangingPunct="1">
              <a:lnSpc>
                <a:spcPct val="80000"/>
              </a:lnSpc>
            </a:pPr>
            <a:r>
              <a:rPr lang="en-US" sz="3000" dirty="0">
                <a:solidFill>
                  <a:schemeClr val="folHlink"/>
                </a:solidFill>
                <a:latin typeface="Corbel" charset="0"/>
                <a:ea typeface="ＭＳ Ｐゴシック" charset="0"/>
                <a:cs typeface="ＭＳ Ｐゴシック" charset="0"/>
              </a:rPr>
              <a:t>Course Website:</a:t>
            </a:r>
          </a:p>
          <a:p>
            <a:pPr eaLnBrk="1" hangingPunct="1">
              <a:lnSpc>
                <a:spcPct val="80000"/>
              </a:lnSpc>
              <a:buFont typeface="Wingdings" charset="0"/>
              <a:buNone/>
            </a:pPr>
            <a:r>
              <a:rPr lang="en-US" sz="2200" dirty="0">
                <a:latin typeface="Corbel" charset="0"/>
                <a:ea typeface="ＭＳ Ｐゴシック" charset="0"/>
                <a:cs typeface="ＭＳ Ｐゴシック" charset="0"/>
              </a:rPr>
              <a:t>	</a:t>
            </a:r>
            <a:r>
              <a:rPr lang="en-US" sz="2200" dirty="0">
                <a:latin typeface="Corbel" charset="0"/>
                <a:ea typeface="ＭＳ Ｐゴシック" charset="0"/>
                <a:cs typeface="ＭＳ Ｐゴシック" charset="0"/>
                <a:hlinkClick r:id="rId3"/>
              </a:rPr>
              <a:t>http://courses.ischool.berkeley.edu/i271b/</a:t>
            </a:r>
            <a:r>
              <a:rPr lang="en-US" sz="2200" dirty="0" smtClean="0">
                <a:latin typeface="Corbel" charset="0"/>
                <a:ea typeface="ＭＳ Ｐゴシック" charset="0"/>
                <a:cs typeface="ＭＳ Ｐゴシック" charset="0"/>
                <a:hlinkClick r:id="rId3"/>
              </a:rPr>
              <a:t>f13/</a:t>
            </a:r>
            <a:endParaRPr lang="en-US" sz="2200" dirty="0">
              <a:latin typeface="Corbel" charset="0"/>
              <a:ea typeface="ＭＳ Ｐゴシック" charset="0"/>
              <a:cs typeface="ＭＳ Ｐゴシック" charset="0"/>
            </a:endParaRPr>
          </a:p>
          <a:p>
            <a:pPr eaLnBrk="1" hangingPunct="1">
              <a:lnSpc>
                <a:spcPct val="80000"/>
              </a:lnSpc>
              <a:buFont typeface="Wingdings" charset="0"/>
              <a:buNone/>
            </a:pPr>
            <a:endParaRPr lang="en-US" sz="2200" dirty="0">
              <a:latin typeface="Corbel" charset="0"/>
              <a:ea typeface="ＭＳ Ｐゴシック" charset="0"/>
              <a:cs typeface="ＭＳ Ｐゴシック" charset="0"/>
            </a:endParaRPr>
          </a:p>
          <a:p>
            <a:pPr lvl="1" eaLnBrk="1" hangingPunct="1">
              <a:lnSpc>
                <a:spcPct val="80000"/>
              </a:lnSpc>
              <a:buFont typeface="Wingdings" charset="0"/>
              <a:buNone/>
            </a:pPr>
            <a:endParaRPr lang="en-US" sz="2200" dirty="0">
              <a:latin typeface="Corbel" charset="0"/>
              <a:ea typeface="ＭＳ Ｐゴシック" charset="0"/>
            </a:endParaRPr>
          </a:p>
          <a:p>
            <a:pPr eaLnBrk="1" hangingPunct="1">
              <a:lnSpc>
                <a:spcPct val="80000"/>
              </a:lnSpc>
              <a:buFont typeface="Wingdings" charset="0"/>
              <a:buNone/>
            </a:pPr>
            <a:endParaRPr lang="en-US" sz="3000" dirty="0">
              <a:latin typeface="Corbel" charset="0"/>
              <a:ea typeface="ＭＳ Ｐゴシック" charset="0"/>
              <a:cs typeface="ＭＳ Ｐゴシック" charset="0"/>
            </a:endParaRPr>
          </a:p>
          <a:p>
            <a:pPr lvl="1" eaLnBrk="1" hangingPunct="1">
              <a:lnSpc>
                <a:spcPct val="80000"/>
              </a:lnSpc>
              <a:buFont typeface="Wingdings" charset="0"/>
              <a:buNone/>
            </a:pPr>
            <a:endParaRPr lang="en-US" sz="2600" dirty="0">
              <a:latin typeface="Corbel" charset="0"/>
              <a:ea typeface="ＭＳ Ｐゴシック" charset="0"/>
            </a:endParaRPr>
          </a:p>
        </p:txBody>
      </p:sp>
    </p:spTree>
    <p:extLst>
      <p:ext uri="{BB962C8B-B14F-4D97-AF65-F5344CB8AC3E}">
        <p14:creationId xmlns:p14="http://schemas.microsoft.com/office/powerpoint/2010/main" val="4227908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en-US" sz="4000" smtClean="0">
                <a:solidFill>
                  <a:srgbClr val="7B9899"/>
                </a:solidFill>
                <a:ea typeface="+mj-ea"/>
                <a:cs typeface="+mj-cs"/>
              </a:rPr>
              <a:t>Linking Constructs and Variables</a:t>
            </a:r>
          </a:p>
        </p:txBody>
      </p:sp>
      <p:sp>
        <p:nvSpPr>
          <p:cNvPr id="21507" name="Footer Placeholder 5"/>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endParaRPr lang="en-US"/>
          </a:p>
        </p:txBody>
      </p:sp>
      <p:sp>
        <p:nvSpPr>
          <p:cNvPr id="34819" name="Oval 3"/>
          <p:cNvSpPr>
            <a:spLocks noChangeArrowheads="1"/>
          </p:cNvSpPr>
          <p:nvPr/>
        </p:nvSpPr>
        <p:spPr bwMode="auto">
          <a:xfrm>
            <a:off x="1371600" y="3276600"/>
            <a:ext cx="2209800" cy="1295400"/>
          </a:xfrm>
          <a:prstGeom prst="ellipse">
            <a:avLst/>
          </a:prstGeom>
          <a:solidFill>
            <a:schemeClr val="accent1"/>
          </a:solidFill>
          <a:ln w="9525">
            <a:solidFill>
              <a:schemeClr val="tx1"/>
            </a:solidFill>
            <a:round/>
            <a:headEnd/>
            <a:tailEnd/>
          </a:ln>
        </p:spPr>
        <p:txBody>
          <a:bodyPr wrap="none" anchor="ctr"/>
          <a:lstStyle/>
          <a:p>
            <a:pPr algn="ctr"/>
            <a:r>
              <a:rPr lang="en-US"/>
              <a:t>Success</a:t>
            </a:r>
          </a:p>
        </p:txBody>
      </p:sp>
      <p:sp>
        <p:nvSpPr>
          <p:cNvPr id="34820" name="Oval 4"/>
          <p:cNvSpPr>
            <a:spLocks noChangeArrowheads="1"/>
          </p:cNvSpPr>
          <p:nvPr/>
        </p:nvSpPr>
        <p:spPr bwMode="auto">
          <a:xfrm>
            <a:off x="5410200" y="3276600"/>
            <a:ext cx="2209800" cy="1295400"/>
          </a:xfrm>
          <a:prstGeom prst="ellipse">
            <a:avLst/>
          </a:prstGeom>
          <a:solidFill>
            <a:schemeClr val="accent1"/>
          </a:solidFill>
          <a:ln w="9525">
            <a:solidFill>
              <a:schemeClr val="tx1"/>
            </a:solidFill>
            <a:round/>
            <a:headEnd/>
            <a:tailEnd/>
          </a:ln>
        </p:spPr>
        <p:txBody>
          <a:bodyPr wrap="none" anchor="ctr"/>
          <a:lstStyle/>
          <a:p>
            <a:pPr algn="ctr"/>
            <a:r>
              <a:rPr lang="en-US"/>
              <a:t>Life Happiness</a:t>
            </a:r>
          </a:p>
        </p:txBody>
      </p:sp>
      <p:sp>
        <p:nvSpPr>
          <p:cNvPr id="34821" name="Line 5"/>
          <p:cNvSpPr>
            <a:spLocks noChangeShapeType="1"/>
          </p:cNvSpPr>
          <p:nvPr/>
        </p:nvSpPr>
        <p:spPr bwMode="auto">
          <a:xfrm>
            <a:off x="3733800" y="3962400"/>
            <a:ext cx="1600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2" name="Rectangle 6"/>
          <p:cNvSpPr>
            <a:spLocks noChangeArrowheads="1"/>
          </p:cNvSpPr>
          <p:nvPr/>
        </p:nvSpPr>
        <p:spPr bwMode="auto">
          <a:xfrm>
            <a:off x="1066800" y="4876800"/>
            <a:ext cx="1219200" cy="762000"/>
          </a:xfrm>
          <a:prstGeom prst="rect">
            <a:avLst/>
          </a:prstGeom>
          <a:solidFill>
            <a:srgbClr val="FF9900"/>
          </a:solidFill>
          <a:ln w="9525">
            <a:solidFill>
              <a:schemeClr val="tx1"/>
            </a:solidFill>
            <a:miter lim="800000"/>
            <a:headEnd/>
            <a:tailEnd/>
          </a:ln>
        </p:spPr>
        <p:txBody>
          <a:bodyPr wrap="none" anchor="ctr"/>
          <a:lstStyle/>
          <a:p>
            <a:pPr algn="ctr"/>
            <a:r>
              <a:rPr lang="en-US"/>
              <a:t>S1?</a:t>
            </a:r>
          </a:p>
        </p:txBody>
      </p:sp>
      <p:sp>
        <p:nvSpPr>
          <p:cNvPr id="34823" name="Line 7"/>
          <p:cNvSpPr>
            <a:spLocks noChangeShapeType="1"/>
          </p:cNvSpPr>
          <p:nvPr/>
        </p:nvSpPr>
        <p:spPr bwMode="auto">
          <a:xfrm flipH="1">
            <a:off x="1752600" y="44958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4" name="Rectangle 8"/>
          <p:cNvSpPr>
            <a:spLocks noChangeArrowheads="1"/>
          </p:cNvSpPr>
          <p:nvPr/>
        </p:nvSpPr>
        <p:spPr bwMode="auto">
          <a:xfrm>
            <a:off x="2438400" y="4876800"/>
            <a:ext cx="1219200" cy="762000"/>
          </a:xfrm>
          <a:prstGeom prst="rect">
            <a:avLst/>
          </a:prstGeom>
          <a:solidFill>
            <a:srgbClr val="FF9900"/>
          </a:solidFill>
          <a:ln w="9525">
            <a:solidFill>
              <a:schemeClr val="tx1"/>
            </a:solidFill>
            <a:miter lim="800000"/>
            <a:headEnd/>
            <a:tailEnd/>
          </a:ln>
        </p:spPr>
        <p:txBody>
          <a:bodyPr wrap="none" anchor="ctr"/>
          <a:lstStyle/>
          <a:p>
            <a:pPr algn="ctr"/>
            <a:r>
              <a:rPr lang="en-US"/>
              <a:t>S2?</a:t>
            </a:r>
          </a:p>
        </p:txBody>
      </p:sp>
      <p:sp>
        <p:nvSpPr>
          <p:cNvPr id="34825" name="Line 9"/>
          <p:cNvSpPr>
            <a:spLocks noChangeShapeType="1"/>
          </p:cNvSpPr>
          <p:nvPr/>
        </p:nvSpPr>
        <p:spPr bwMode="auto">
          <a:xfrm>
            <a:off x="2971800" y="44958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6" name="Rectangle 10"/>
          <p:cNvSpPr>
            <a:spLocks noChangeArrowheads="1"/>
          </p:cNvSpPr>
          <p:nvPr/>
        </p:nvSpPr>
        <p:spPr bwMode="auto">
          <a:xfrm>
            <a:off x="5181600" y="4876800"/>
            <a:ext cx="1219200" cy="762000"/>
          </a:xfrm>
          <a:prstGeom prst="rect">
            <a:avLst/>
          </a:prstGeom>
          <a:solidFill>
            <a:srgbClr val="FF9900"/>
          </a:solidFill>
          <a:ln w="9525">
            <a:solidFill>
              <a:schemeClr val="tx1"/>
            </a:solidFill>
            <a:miter lim="800000"/>
            <a:headEnd/>
            <a:tailEnd/>
          </a:ln>
        </p:spPr>
        <p:txBody>
          <a:bodyPr wrap="none" anchor="ctr"/>
          <a:lstStyle/>
          <a:p>
            <a:pPr algn="ctr"/>
            <a:r>
              <a:rPr lang="en-US"/>
              <a:t>L1?</a:t>
            </a:r>
          </a:p>
        </p:txBody>
      </p:sp>
      <p:sp>
        <p:nvSpPr>
          <p:cNvPr id="34827" name="Line 11"/>
          <p:cNvSpPr>
            <a:spLocks noChangeShapeType="1"/>
          </p:cNvSpPr>
          <p:nvPr/>
        </p:nvSpPr>
        <p:spPr bwMode="auto">
          <a:xfrm flipH="1">
            <a:off x="5867400" y="44958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Rectangle 12"/>
          <p:cNvSpPr>
            <a:spLocks noChangeArrowheads="1"/>
          </p:cNvSpPr>
          <p:nvPr/>
        </p:nvSpPr>
        <p:spPr bwMode="auto">
          <a:xfrm>
            <a:off x="6553200" y="4876800"/>
            <a:ext cx="1219200" cy="762000"/>
          </a:xfrm>
          <a:prstGeom prst="rect">
            <a:avLst/>
          </a:prstGeom>
          <a:solidFill>
            <a:srgbClr val="FF9900"/>
          </a:solidFill>
          <a:ln w="9525">
            <a:solidFill>
              <a:schemeClr val="tx1"/>
            </a:solidFill>
            <a:miter lim="800000"/>
            <a:headEnd/>
            <a:tailEnd/>
          </a:ln>
        </p:spPr>
        <p:txBody>
          <a:bodyPr wrap="none" anchor="ctr"/>
          <a:lstStyle/>
          <a:p>
            <a:pPr algn="ctr"/>
            <a:r>
              <a:rPr lang="en-US"/>
              <a:t>L2?</a:t>
            </a:r>
          </a:p>
        </p:txBody>
      </p:sp>
      <p:sp>
        <p:nvSpPr>
          <p:cNvPr id="34829" name="Line 13"/>
          <p:cNvSpPr>
            <a:spLocks noChangeShapeType="1"/>
          </p:cNvSpPr>
          <p:nvPr/>
        </p:nvSpPr>
        <p:spPr bwMode="auto">
          <a:xfrm>
            <a:off x="7086600" y="44958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solidFill>
                  <a:schemeClr val="accent1">
                    <a:satMod val="150000"/>
                  </a:schemeClr>
                </a:solidFill>
                <a:ea typeface="+mj-ea"/>
                <a:cs typeface="+mj-cs"/>
              </a:rPr>
              <a:t>Conceptual and Operational Definitions</a:t>
            </a:r>
          </a:p>
        </p:txBody>
      </p:sp>
      <p:sp>
        <p:nvSpPr>
          <p:cNvPr id="36866" name="Rectangle 3"/>
          <p:cNvSpPr>
            <a:spLocks noGrp="1" noChangeArrowheads="1"/>
          </p:cNvSpPr>
          <p:nvPr>
            <p:ph idx="1"/>
          </p:nvPr>
        </p:nvSpPr>
        <p:spPr>
          <a:xfrm>
            <a:off x="304800" y="1447800"/>
            <a:ext cx="4572000" cy="4076700"/>
          </a:xfrm>
        </p:spPr>
        <p:txBody>
          <a:bodyPr/>
          <a:lstStyle/>
          <a:p>
            <a:pPr eaLnBrk="1" hangingPunct="1"/>
            <a:endParaRPr lang="en-US" sz="2800">
              <a:latin typeface="Corbel" charset="0"/>
              <a:ea typeface="MS PGothic" charset="0"/>
            </a:endParaRPr>
          </a:p>
          <a:p>
            <a:pPr eaLnBrk="1" hangingPunct="1"/>
            <a:r>
              <a:rPr lang="en-US" sz="2800">
                <a:solidFill>
                  <a:schemeClr val="folHlink"/>
                </a:solidFill>
                <a:latin typeface="Corbel" charset="0"/>
                <a:ea typeface="MS PGothic" charset="0"/>
              </a:rPr>
              <a:t>Conceptual Definitions</a:t>
            </a:r>
          </a:p>
          <a:p>
            <a:pPr lvl="1" eaLnBrk="1" hangingPunct="1"/>
            <a:r>
              <a:rPr lang="en-US" sz="2400">
                <a:latin typeface="Corbel" charset="0"/>
                <a:ea typeface="MS PGothic" charset="0"/>
              </a:rPr>
              <a:t>Abstractions that facilitate understanding</a:t>
            </a:r>
          </a:p>
          <a:p>
            <a:pPr eaLnBrk="1" hangingPunct="1"/>
            <a:endParaRPr lang="en-US" sz="2800">
              <a:latin typeface="Corbel" charset="0"/>
              <a:ea typeface="MS PGothic" charset="0"/>
            </a:endParaRPr>
          </a:p>
          <a:p>
            <a:pPr eaLnBrk="1" hangingPunct="1"/>
            <a:endParaRPr lang="en-US" sz="2800">
              <a:solidFill>
                <a:schemeClr val="folHlink"/>
              </a:solidFill>
              <a:latin typeface="Corbel" charset="0"/>
              <a:ea typeface="MS PGothic" charset="0"/>
            </a:endParaRPr>
          </a:p>
          <a:p>
            <a:pPr eaLnBrk="1" hangingPunct="1"/>
            <a:endParaRPr lang="en-US" sz="2800">
              <a:solidFill>
                <a:schemeClr val="folHlink"/>
              </a:solidFill>
              <a:latin typeface="Corbel" charset="0"/>
              <a:ea typeface="MS PGothic" charset="0"/>
            </a:endParaRPr>
          </a:p>
          <a:p>
            <a:pPr eaLnBrk="1" hangingPunct="1"/>
            <a:endParaRPr lang="en-US" sz="2800">
              <a:solidFill>
                <a:schemeClr val="folHlink"/>
              </a:solidFill>
              <a:latin typeface="Corbel" charset="0"/>
              <a:ea typeface="MS PGothic" charset="0"/>
            </a:endParaRPr>
          </a:p>
          <a:p>
            <a:pPr eaLnBrk="1" hangingPunct="1"/>
            <a:r>
              <a:rPr lang="en-US" sz="2800">
                <a:solidFill>
                  <a:schemeClr val="folHlink"/>
                </a:solidFill>
                <a:latin typeface="Corbel" charset="0"/>
                <a:ea typeface="MS PGothic" charset="0"/>
              </a:rPr>
              <a:t>Operational Definitions</a:t>
            </a:r>
          </a:p>
          <a:p>
            <a:pPr lvl="1" eaLnBrk="1" hangingPunct="1"/>
            <a:r>
              <a:rPr lang="en-US" sz="2400">
                <a:latin typeface="Corbel" charset="0"/>
                <a:ea typeface="MS PGothic" charset="0"/>
              </a:rPr>
              <a:t>How to measure a conceptual variable</a:t>
            </a:r>
          </a:p>
        </p:txBody>
      </p:sp>
      <p:sp>
        <p:nvSpPr>
          <p:cNvPr id="22531" name="Footer Placeholder 5"/>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endParaRPr lang="en-US"/>
          </a:p>
        </p:txBody>
      </p:sp>
      <p:pic>
        <p:nvPicPr>
          <p:cNvPr id="12295" name="Picture 7"/>
          <p:cNvPicPr>
            <a:picLocks noChangeAspect="1" noChangeArrowheads="1"/>
          </p:cNvPicPr>
          <p:nvPr/>
        </p:nvPicPr>
        <p:blipFill>
          <a:blip r:embed="rId3" cstate="print"/>
          <a:srcRect/>
          <a:stretch>
            <a:fillRect/>
          </a:stretch>
        </p:blipFill>
        <p:spPr bwMode="auto">
          <a:xfrm>
            <a:off x="5486400" y="1600200"/>
            <a:ext cx="2362200" cy="1567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69" name="Picture 11" descr="http://www.priv.gc.ca/information/por-rop/2011/images/figure6_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rgbClr val="7B9899"/>
                </a:solidFill>
                <a:ea typeface="+mj-ea"/>
                <a:cs typeface="+mj-cs"/>
              </a:rPr>
              <a:t>Multidimensionality and Measurement</a:t>
            </a:r>
          </a:p>
        </p:txBody>
      </p:sp>
      <p:sp>
        <p:nvSpPr>
          <p:cNvPr id="14339" name="Rectangle 3"/>
          <p:cNvSpPr>
            <a:spLocks noGrp="1" noChangeArrowheads="1"/>
          </p:cNvSpPr>
          <p:nvPr>
            <p:ph idx="1"/>
          </p:nvPr>
        </p:nvSpPr>
        <p:spPr>
          <a:xfrm>
            <a:off x="304800" y="2819400"/>
            <a:ext cx="3733800" cy="3505200"/>
          </a:xfrm>
        </p:spPr>
        <p:txBody>
          <a:bodyPr/>
          <a:lstStyle/>
          <a:p>
            <a:pPr eaLnBrk="1" hangingPunct="1">
              <a:lnSpc>
                <a:spcPct val="90000"/>
              </a:lnSpc>
              <a:buFont typeface="Wingdings 2" panose="05020102010507070707" pitchFamily="18" charset="2"/>
              <a:buChar char=""/>
              <a:defRPr/>
            </a:pPr>
            <a:endParaRPr lang="en-US" sz="2400" dirty="0" smtClean="0">
              <a:solidFill>
                <a:schemeClr val="folHlink"/>
              </a:solidFill>
              <a:cs typeface="ＭＳ Ｐゴシック" charset="-128"/>
            </a:endParaRPr>
          </a:p>
          <a:p>
            <a:pPr eaLnBrk="1" hangingPunct="1">
              <a:lnSpc>
                <a:spcPct val="90000"/>
              </a:lnSpc>
              <a:buFont typeface="Wingdings 2" panose="05020102010507070707" pitchFamily="18" charset="2"/>
              <a:buChar char=""/>
              <a:defRPr/>
            </a:pPr>
            <a:r>
              <a:rPr lang="en-US" sz="2400" dirty="0" smtClean="0">
                <a:solidFill>
                  <a:schemeClr val="folHlink"/>
                </a:solidFill>
                <a:cs typeface="ＭＳ Ｐゴシック" charset="-128"/>
              </a:rPr>
              <a:t>Multidimensionality: </a:t>
            </a:r>
          </a:p>
          <a:p>
            <a:pPr lvl="1" eaLnBrk="1" hangingPunct="1">
              <a:lnSpc>
                <a:spcPct val="90000"/>
              </a:lnSpc>
              <a:buFont typeface="Wingdings" panose="05000000000000000000" pitchFamily="2" charset="2"/>
              <a:buChar char=""/>
              <a:defRPr/>
            </a:pPr>
            <a:r>
              <a:rPr lang="en-US" sz="2000" dirty="0" smtClean="0">
                <a:solidFill>
                  <a:schemeClr val="folHlink"/>
                </a:solidFill>
                <a:cs typeface="+mn-cs"/>
              </a:rPr>
              <a:t>No single variable does a very good job of measuring the intended concept.</a:t>
            </a:r>
            <a:endParaRPr lang="en-US" sz="2000" dirty="0" smtClean="0">
              <a:cs typeface="+mn-cs"/>
            </a:endParaRPr>
          </a:p>
          <a:p>
            <a:pPr marL="457200" lvl="1" indent="0" eaLnBrk="1" hangingPunct="1">
              <a:lnSpc>
                <a:spcPct val="90000"/>
              </a:lnSpc>
              <a:buFont typeface="Wingdings" panose="05000000000000000000" pitchFamily="2" charset="2"/>
              <a:buNone/>
              <a:defRPr/>
            </a:pPr>
            <a:endParaRPr lang="en-US" sz="2200" dirty="0" smtClean="0">
              <a:cs typeface="+mn-cs"/>
            </a:endParaRPr>
          </a:p>
        </p:txBody>
      </p:sp>
      <p:sp>
        <p:nvSpPr>
          <p:cNvPr id="2" name="Footer Placeholder 5"/>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endParaRPr lang="en-US"/>
          </a:p>
        </p:txBody>
      </p:sp>
      <p:sp>
        <p:nvSpPr>
          <p:cNvPr id="38916" name="Oval 7"/>
          <p:cNvSpPr>
            <a:spLocks noChangeArrowheads="1"/>
          </p:cNvSpPr>
          <p:nvPr/>
        </p:nvSpPr>
        <p:spPr bwMode="auto">
          <a:xfrm>
            <a:off x="5334000" y="3186113"/>
            <a:ext cx="2209800" cy="1295400"/>
          </a:xfrm>
          <a:prstGeom prst="ellipse">
            <a:avLst/>
          </a:prstGeom>
          <a:solidFill>
            <a:schemeClr val="accent1"/>
          </a:solidFill>
          <a:ln w="9525">
            <a:solidFill>
              <a:schemeClr val="tx1"/>
            </a:solidFill>
            <a:round/>
            <a:headEnd/>
            <a:tailEnd/>
          </a:ln>
        </p:spPr>
        <p:txBody>
          <a:bodyPr wrap="none" anchor="ctr"/>
          <a:lstStyle/>
          <a:p>
            <a:pPr algn="ctr"/>
            <a:r>
              <a:rPr lang="en-US"/>
              <a:t>Info Privacy</a:t>
            </a:r>
          </a:p>
        </p:txBody>
      </p:sp>
      <p:sp>
        <p:nvSpPr>
          <p:cNvPr id="38917" name="Rectangle 8"/>
          <p:cNvSpPr>
            <a:spLocks noChangeArrowheads="1"/>
          </p:cNvSpPr>
          <p:nvPr/>
        </p:nvSpPr>
        <p:spPr bwMode="auto">
          <a:xfrm>
            <a:off x="5029200" y="4786313"/>
            <a:ext cx="1219200" cy="762000"/>
          </a:xfrm>
          <a:prstGeom prst="rect">
            <a:avLst/>
          </a:prstGeom>
          <a:solidFill>
            <a:srgbClr val="FF9900"/>
          </a:solidFill>
          <a:ln w="9525">
            <a:solidFill>
              <a:schemeClr val="tx1"/>
            </a:solidFill>
            <a:miter lim="800000"/>
            <a:headEnd/>
            <a:tailEnd/>
          </a:ln>
        </p:spPr>
        <p:txBody>
          <a:bodyPr wrap="none" anchor="ctr"/>
          <a:lstStyle/>
          <a:p>
            <a:pPr algn="ctr"/>
            <a:r>
              <a:rPr lang="en-US"/>
              <a:t>?</a:t>
            </a:r>
          </a:p>
        </p:txBody>
      </p:sp>
      <p:sp>
        <p:nvSpPr>
          <p:cNvPr id="38918" name="Line 9"/>
          <p:cNvSpPr>
            <a:spLocks noChangeShapeType="1"/>
          </p:cNvSpPr>
          <p:nvPr/>
        </p:nvSpPr>
        <p:spPr bwMode="auto">
          <a:xfrm flipH="1">
            <a:off x="5715000" y="4405313"/>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Rectangle 10"/>
          <p:cNvSpPr>
            <a:spLocks noChangeArrowheads="1"/>
          </p:cNvSpPr>
          <p:nvPr/>
        </p:nvSpPr>
        <p:spPr bwMode="auto">
          <a:xfrm>
            <a:off x="6400800" y="4786313"/>
            <a:ext cx="1219200" cy="762000"/>
          </a:xfrm>
          <a:prstGeom prst="rect">
            <a:avLst/>
          </a:prstGeom>
          <a:solidFill>
            <a:srgbClr val="FF9900"/>
          </a:solidFill>
          <a:ln w="9525">
            <a:solidFill>
              <a:schemeClr val="tx1"/>
            </a:solidFill>
            <a:miter lim="800000"/>
            <a:headEnd/>
            <a:tailEnd/>
          </a:ln>
        </p:spPr>
        <p:txBody>
          <a:bodyPr wrap="none" anchor="ctr"/>
          <a:lstStyle/>
          <a:p>
            <a:pPr algn="ctr"/>
            <a:r>
              <a:rPr lang="en-US"/>
              <a:t>?</a:t>
            </a:r>
          </a:p>
        </p:txBody>
      </p:sp>
      <p:sp>
        <p:nvSpPr>
          <p:cNvPr id="38920" name="Line 11"/>
          <p:cNvSpPr>
            <a:spLocks noChangeShapeType="1"/>
          </p:cNvSpPr>
          <p:nvPr/>
        </p:nvSpPr>
        <p:spPr bwMode="auto">
          <a:xfrm>
            <a:off x="6934200" y="4405313"/>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1" name="Rectangle 8"/>
          <p:cNvSpPr>
            <a:spLocks noChangeArrowheads="1"/>
          </p:cNvSpPr>
          <p:nvPr/>
        </p:nvSpPr>
        <p:spPr bwMode="auto">
          <a:xfrm>
            <a:off x="4081463" y="2728913"/>
            <a:ext cx="1219200" cy="762000"/>
          </a:xfrm>
          <a:prstGeom prst="rect">
            <a:avLst/>
          </a:prstGeom>
          <a:solidFill>
            <a:srgbClr val="FF9900"/>
          </a:solidFill>
          <a:ln w="9525">
            <a:solidFill>
              <a:schemeClr val="tx1"/>
            </a:solidFill>
            <a:miter lim="800000"/>
            <a:headEnd/>
            <a:tailEnd/>
          </a:ln>
        </p:spPr>
        <p:txBody>
          <a:bodyPr wrap="none" anchor="ctr"/>
          <a:lstStyle/>
          <a:p>
            <a:pPr algn="ctr"/>
            <a:r>
              <a:rPr lang="en-US"/>
              <a:t>?</a:t>
            </a:r>
          </a:p>
        </p:txBody>
      </p:sp>
      <p:sp>
        <p:nvSpPr>
          <p:cNvPr id="38922" name="Line 9"/>
          <p:cNvSpPr>
            <a:spLocks noChangeShapeType="1"/>
          </p:cNvSpPr>
          <p:nvPr/>
        </p:nvSpPr>
        <p:spPr bwMode="auto">
          <a:xfrm flipH="1" flipV="1">
            <a:off x="5313363" y="3317875"/>
            <a:ext cx="249237" cy="133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3" name="Rectangle 8"/>
          <p:cNvSpPr>
            <a:spLocks noChangeArrowheads="1"/>
          </p:cNvSpPr>
          <p:nvPr/>
        </p:nvSpPr>
        <p:spPr bwMode="auto">
          <a:xfrm>
            <a:off x="7620000" y="2728913"/>
            <a:ext cx="1219200" cy="762000"/>
          </a:xfrm>
          <a:prstGeom prst="rect">
            <a:avLst/>
          </a:prstGeom>
          <a:solidFill>
            <a:srgbClr val="FF9900"/>
          </a:solidFill>
          <a:ln w="9525">
            <a:solidFill>
              <a:schemeClr val="tx1"/>
            </a:solidFill>
            <a:miter lim="800000"/>
            <a:headEnd/>
            <a:tailEnd/>
          </a:ln>
        </p:spPr>
        <p:txBody>
          <a:bodyPr wrap="none" anchor="ctr"/>
          <a:lstStyle/>
          <a:p>
            <a:pPr algn="ctr"/>
            <a:r>
              <a:rPr lang="en-US"/>
              <a:t>?</a:t>
            </a:r>
          </a:p>
        </p:txBody>
      </p:sp>
      <p:sp>
        <p:nvSpPr>
          <p:cNvPr id="38924" name="Line 9"/>
          <p:cNvSpPr>
            <a:spLocks noChangeShapeType="1"/>
          </p:cNvSpPr>
          <p:nvPr/>
        </p:nvSpPr>
        <p:spPr bwMode="auto">
          <a:xfrm flipH="1">
            <a:off x="7315200" y="3317875"/>
            <a:ext cx="304800" cy="133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Operationalization</a:t>
            </a:r>
          </a:p>
        </p:txBody>
      </p:sp>
      <p:sp>
        <p:nvSpPr>
          <p:cNvPr id="23555" name="Footer Placeholder 5"/>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endParaRPr lang="en-US"/>
          </a:p>
        </p:txBody>
      </p:sp>
      <p:sp>
        <p:nvSpPr>
          <p:cNvPr id="40963" name="Text Box 5"/>
          <p:cNvSpPr txBox="1">
            <a:spLocks noChangeArrowheads="1"/>
          </p:cNvSpPr>
          <p:nvPr/>
        </p:nvSpPr>
        <p:spPr bwMode="auto">
          <a:xfrm>
            <a:off x="228600" y="57150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a:solidFill>
                  <a:schemeClr val="folHlink"/>
                </a:solidFill>
              </a:rPr>
              <a:t>Concept: </a:t>
            </a:r>
            <a:r>
              <a:rPr lang="ja-JP" altLang="en-US">
                <a:solidFill>
                  <a:schemeClr val="folHlink"/>
                </a:solidFill>
              </a:rPr>
              <a:t>“</a:t>
            </a:r>
            <a:r>
              <a:rPr lang="en-US" altLang="ja-JP">
                <a:solidFill>
                  <a:schemeClr val="folHlink"/>
                </a:solidFill>
              </a:rPr>
              <a:t>Trustworthiness</a:t>
            </a:r>
            <a:r>
              <a:rPr lang="ja-JP" altLang="en-US">
                <a:solidFill>
                  <a:schemeClr val="folHlink"/>
                </a:solidFill>
              </a:rPr>
              <a:t>”</a:t>
            </a:r>
            <a:endParaRPr lang="en-US">
              <a:solidFill>
                <a:schemeClr val="folHlink"/>
              </a:solidFill>
            </a:endParaRPr>
          </a:p>
        </p:txBody>
      </p:sp>
      <p:sp>
        <p:nvSpPr>
          <p:cNvPr id="13318" name="TextBox 6"/>
          <p:cNvSpPr txBox="1">
            <a:spLocks noChangeArrowheads="1"/>
          </p:cNvSpPr>
          <p:nvPr/>
        </p:nvSpPr>
        <p:spPr bwMode="auto">
          <a:xfrm>
            <a:off x="4953000" y="1524000"/>
            <a:ext cx="3733800" cy="12001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defRPr/>
            </a:pPr>
            <a:r>
              <a:rPr lang="ja-JP" altLang="en-US" smtClean="0">
                <a:solidFill>
                  <a:srgbClr val="000000"/>
                </a:solidFill>
                <a:latin typeface="Corbel" charset="0"/>
              </a:rPr>
              <a:t>“</a:t>
            </a:r>
            <a:r>
              <a:rPr lang="en-US" altLang="ja-JP" smtClean="0">
                <a:solidFill>
                  <a:srgbClr val="000000"/>
                </a:solidFill>
                <a:latin typeface="Corbel" charset="0"/>
              </a:rPr>
              <a:t>If the content of an operational definition is bad, then so are all conclusions you draw from using it to measure something.</a:t>
            </a:r>
            <a:r>
              <a:rPr lang="ja-JP" altLang="en-US" smtClean="0">
                <a:solidFill>
                  <a:srgbClr val="000000"/>
                </a:solidFill>
                <a:latin typeface="Corbel" charset="0"/>
              </a:rPr>
              <a:t>”</a:t>
            </a:r>
            <a:endParaRPr lang="en-US" smtClean="0">
              <a:solidFill>
                <a:srgbClr val="000000"/>
              </a:solidFill>
              <a:latin typeface="Corbel" charset="0"/>
            </a:endParaRPr>
          </a:p>
        </p:txBody>
      </p:sp>
      <p:pic>
        <p:nvPicPr>
          <p:cNvPr id="409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0"/>
            <a:ext cx="44196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76550"/>
            <a:ext cx="41910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Administrative Stuff:</a:t>
            </a:r>
          </a:p>
        </p:txBody>
      </p:sp>
      <p:sp>
        <p:nvSpPr>
          <p:cNvPr id="9219" name="Rectangle 3"/>
          <p:cNvSpPr>
            <a:spLocks noGrp="1" noChangeArrowheads="1"/>
          </p:cNvSpPr>
          <p:nvPr>
            <p:ph idx="1"/>
          </p:nvPr>
        </p:nvSpPr>
        <p:spPr>
          <a:xfrm>
            <a:off x="533400" y="1676400"/>
            <a:ext cx="8305800" cy="4800600"/>
          </a:xfrm>
          <a:ln>
            <a:solidFill>
              <a:srgbClr val="800000"/>
            </a:solidFill>
          </a:ln>
        </p:spPr>
        <p:txBody>
          <a:bodyPr/>
          <a:lstStyle/>
          <a:p>
            <a:pPr eaLnBrk="1" hangingPunct="1">
              <a:lnSpc>
                <a:spcPct val="80000"/>
              </a:lnSpc>
            </a:pPr>
            <a:endParaRPr lang="en-US" sz="3000" dirty="0">
              <a:solidFill>
                <a:schemeClr val="folHlink"/>
              </a:solidFill>
              <a:latin typeface="Corbel" charset="0"/>
              <a:ea typeface="ＭＳ Ｐゴシック" charset="0"/>
              <a:cs typeface="ＭＳ Ｐゴシック" charset="0"/>
            </a:endParaRPr>
          </a:p>
          <a:p>
            <a:pPr eaLnBrk="1" hangingPunct="1">
              <a:lnSpc>
                <a:spcPct val="80000"/>
              </a:lnSpc>
            </a:pPr>
            <a:r>
              <a:rPr lang="en-US" sz="3000" dirty="0" smtClean="0">
                <a:solidFill>
                  <a:schemeClr val="folHlink"/>
                </a:solidFill>
                <a:latin typeface="Corbel" charset="0"/>
                <a:ea typeface="ＭＳ Ｐゴシック" charset="0"/>
                <a:cs typeface="ＭＳ Ｐゴシック" charset="0"/>
              </a:rPr>
              <a:t>Paul Laskowski </a:t>
            </a:r>
          </a:p>
          <a:p>
            <a:pPr lvl="1" eaLnBrk="1" hangingPunct="1">
              <a:lnSpc>
                <a:spcPct val="80000"/>
              </a:lnSpc>
            </a:pPr>
            <a:r>
              <a:rPr lang="en-US" sz="2600" dirty="0" err="1" smtClean="0">
                <a:solidFill>
                  <a:schemeClr val="folHlink"/>
                </a:solidFill>
                <a:latin typeface="Corbel" charset="0"/>
                <a:ea typeface="ＭＳ Ｐゴシック" charset="0"/>
                <a:cs typeface="ＭＳ Ｐゴシック" charset="0"/>
              </a:rPr>
              <a:t>paul</a:t>
            </a:r>
            <a:r>
              <a:rPr lang="en-US" sz="2600" dirty="0" smtClean="0">
                <a:solidFill>
                  <a:schemeClr val="folHlink"/>
                </a:solidFill>
                <a:latin typeface="Corbel" charset="0"/>
                <a:ea typeface="ＭＳ Ｐゴシック" charset="0"/>
                <a:cs typeface="ＭＳ Ｐゴシック" charset="0"/>
              </a:rPr>
              <a:t> at </a:t>
            </a:r>
            <a:r>
              <a:rPr lang="en-US" sz="2600" dirty="0" err="1" smtClean="0">
                <a:solidFill>
                  <a:schemeClr val="folHlink"/>
                </a:solidFill>
                <a:latin typeface="Corbel" charset="0"/>
                <a:ea typeface="ＭＳ Ｐゴシック" charset="0"/>
                <a:cs typeface="ＭＳ Ｐゴシック" charset="0"/>
              </a:rPr>
              <a:t>ischool</a:t>
            </a:r>
            <a:r>
              <a:rPr lang="en-US" sz="2600" dirty="0" smtClean="0">
                <a:solidFill>
                  <a:schemeClr val="folHlink"/>
                </a:solidFill>
                <a:latin typeface="Corbel" charset="0"/>
                <a:ea typeface="ＭＳ Ｐゴシック" charset="0"/>
                <a:cs typeface="ＭＳ Ｐゴシック" charset="0"/>
              </a:rPr>
              <a:t> dot </a:t>
            </a:r>
            <a:r>
              <a:rPr lang="en-US" sz="2600" dirty="0" err="1" smtClean="0">
                <a:solidFill>
                  <a:schemeClr val="folHlink"/>
                </a:solidFill>
                <a:latin typeface="Corbel" charset="0"/>
                <a:ea typeface="ＭＳ Ｐゴシック" charset="0"/>
                <a:cs typeface="ＭＳ Ｐゴシック" charset="0"/>
              </a:rPr>
              <a:t>berkeley</a:t>
            </a:r>
            <a:r>
              <a:rPr lang="en-US" sz="2600" dirty="0" smtClean="0">
                <a:solidFill>
                  <a:schemeClr val="folHlink"/>
                </a:solidFill>
                <a:latin typeface="Corbel" charset="0"/>
                <a:ea typeface="ＭＳ Ｐゴシック" charset="0"/>
                <a:cs typeface="ＭＳ Ｐゴシック" charset="0"/>
              </a:rPr>
              <a:t> dot </a:t>
            </a:r>
            <a:r>
              <a:rPr lang="en-US" sz="2600" dirty="0" err="1" smtClean="0">
                <a:solidFill>
                  <a:schemeClr val="folHlink"/>
                </a:solidFill>
                <a:latin typeface="Corbel" charset="0"/>
                <a:ea typeface="ＭＳ Ｐゴシック" charset="0"/>
                <a:cs typeface="ＭＳ Ｐゴシック" charset="0"/>
              </a:rPr>
              <a:t>edu</a:t>
            </a:r>
            <a:endParaRPr lang="en-US" sz="2600" dirty="0">
              <a:solidFill>
                <a:schemeClr val="folHlink"/>
              </a:solidFill>
              <a:latin typeface="Corbel" charset="0"/>
              <a:ea typeface="ＭＳ Ｐゴシック" charset="0"/>
              <a:cs typeface="ＭＳ Ｐゴシック" charset="0"/>
            </a:endParaRPr>
          </a:p>
          <a:p>
            <a:pPr lvl="1" eaLnBrk="1" hangingPunct="1">
              <a:lnSpc>
                <a:spcPct val="80000"/>
              </a:lnSpc>
            </a:pPr>
            <a:r>
              <a:rPr lang="en-US" sz="2600" dirty="0">
                <a:solidFill>
                  <a:srgbClr val="800000"/>
                </a:solidFill>
                <a:latin typeface="Corbel" charset="0"/>
                <a:ea typeface="ＭＳ Ｐゴシック" charset="0"/>
              </a:rPr>
              <a:t>Office </a:t>
            </a:r>
            <a:r>
              <a:rPr lang="en-US" sz="2600" dirty="0" smtClean="0">
                <a:solidFill>
                  <a:srgbClr val="800000"/>
                </a:solidFill>
                <a:latin typeface="Corbel" charset="0"/>
                <a:ea typeface="ＭＳ Ｐゴシック" charset="0"/>
              </a:rPr>
              <a:t>211</a:t>
            </a:r>
            <a:endParaRPr lang="en-US" sz="2600" dirty="0">
              <a:solidFill>
                <a:srgbClr val="800000"/>
              </a:solidFill>
              <a:latin typeface="Corbel" charset="0"/>
              <a:ea typeface="ＭＳ Ｐゴシック" charset="0"/>
            </a:endParaRPr>
          </a:p>
          <a:p>
            <a:pPr lvl="1" eaLnBrk="1" hangingPunct="1">
              <a:lnSpc>
                <a:spcPct val="80000"/>
              </a:lnSpc>
            </a:pPr>
            <a:r>
              <a:rPr lang="en-US" sz="2600" dirty="0">
                <a:solidFill>
                  <a:srgbClr val="800000"/>
                </a:solidFill>
                <a:latin typeface="Corbel" charset="0"/>
                <a:ea typeface="ＭＳ Ｐゴシック" charset="0"/>
              </a:rPr>
              <a:t>Office Hours: </a:t>
            </a:r>
            <a:r>
              <a:rPr lang="en-US" sz="2600" dirty="0" smtClean="0">
                <a:solidFill>
                  <a:srgbClr val="800000"/>
                </a:solidFill>
                <a:latin typeface="Corbel" charset="0"/>
                <a:ea typeface="ＭＳ Ｐゴシック" charset="0"/>
              </a:rPr>
              <a:t>Tuesday 2:30-3:30pm</a:t>
            </a:r>
          </a:p>
          <a:p>
            <a:pPr lvl="1" eaLnBrk="1" hangingPunct="1">
              <a:lnSpc>
                <a:spcPct val="80000"/>
              </a:lnSpc>
            </a:pPr>
            <a:endParaRPr lang="en-US" sz="2600" dirty="0" smtClean="0">
              <a:solidFill>
                <a:srgbClr val="800000"/>
              </a:solidFill>
              <a:latin typeface="Corbel" charset="0"/>
              <a:ea typeface="ＭＳ Ｐゴシック" charset="0"/>
            </a:endParaRPr>
          </a:p>
          <a:p>
            <a:pPr eaLnBrk="1" hangingPunct="1">
              <a:lnSpc>
                <a:spcPct val="80000"/>
              </a:lnSpc>
            </a:pPr>
            <a:r>
              <a:rPr lang="en-US" sz="3000" dirty="0" smtClean="0">
                <a:solidFill>
                  <a:srgbClr val="800000"/>
                </a:solidFill>
                <a:latin typeface="Corbel" charset="0"/>
                <a:ea typeface="ＭＳ Ｐゴシック" charset="0"/>
              </a:rPr>
              <a:t>TA: Anna </a:t>
            </a:r>
            <a:r>
              <a:rPr lang="en-US" sz="3000" dirty="0" err="1" smtClean="0">
                <a:solidFill>
                  <a:srgbClr val="800000"/>
                </a:solidFill>
                <a:latin typeface="Corbel" charset="0"/>
                <a:ea typeface="ＭＳ Ｐゴシック" charset="0"/>
              </a:rPr>
              <a:t>Swigart</a:t>
            </a:r>
            <a:endParaRPr lang="en-US" sz="3000" dirty="0" smtClean="0">
              <a:solidFill>
                <a:srgbClr val="800000"/>
              </a:solidFill>
              <a:latin typeface="Corbel" charset="0"/>
              <a:ea typeface="ＭＳ Ｐゴシック" charset="0"/>
            </a:endParaRPr>
          </a:p>
          <a:p>
            <a:pPr lvl="1" eaLnBrk="1" hangingPunct="1">
              <a:lnSpc>
                <a:spcPct val="80000"/>
              </a:lnSpc>
            </a:pPr>
            <a:r>
              <a:rPr lang="en-US" sz="2400" dirty="0" err="1" smtClean="0">
                <a:solidFill>
                  <a:srgbClr val="800000"/>
                </a:solidFill>
              </a:rPr>
              <a:t>agswigart</a:t>
            </a:r>
            <a:r>
              <a:rPr lang="en-US" sz="2400" dirty="0" smtClean="0">
                <a:solidFill>
                  <a:srgbClr val="800000"/>
                </a:solidFill>
              </a:rPr>
              <a:t> at </a:t>
            </a:r>
            <a:r>
              <a:rPr lang="en-US" sz="2400" dirty="0" err="1" smtClean="0">
                <a:solidFill>
                  <a:srgbClr val="800000"/>
                </a:solidFill>
              </a:rPr>
              <a:t>ischool</a:t>
            </a:r>
            <a:r>
              <a:rPr lang="en-US" sz="2400" dirty="0" smtClean="0">
                <a:solidFill>
                  <a:srgbClr val="800000"/>
                </a:solidFill>
              </a:rPr>
              <a:t> dot </a:t>
            </a:r>
            <a:r>
              <a:rPr lang="en-US" sz="2400" dirty="0" err="1" smtClean="0">
                <a:solidFill>
                  <a:srgbClr val="800000"/>
                </a:solidFill>
              </a:rPr>
              <a:t>berkeley</a:t>
            </a:r>
            <a:r>
              <a:rPr lang="en-US" sz="2400" dirty="0" smtClean="0">
                <a:solidFill>
                  <a:srgbClr val="800000"/>
                </a:solidFill>
              </a:rPr>
              <a:t> dot </a:t>
            </a:r>
            <a:r>
              <a:rPr lang="en-US" sz="2400" dirty="0" err="1" smtClean="0">
                <a:solidFill>
                  <a:srgbClr val="800000"/>
                </a:solidFill>
              </a:rPr>
              <a:t>edu</a:t>
            </a:r>
            <a:endParaRPr lang="en-US" sz="2400" dirty="0" smtClean="0">
              <a:solidFill>
                <a:srgbClr val="800000"/>
              </a:solidFill>
            </a:endParaRPr>
          </a:p>
          <a:p>
            <a:pPr lvl="1" eaLnBrk="1" hangingPunct="1">
              <a:lnSpc>
                <a:spcPct val="80000"/>
              </a:lnSpc>
            </a:pPr>
            <a:r>
              <a:rPr lang="en-US" sz="2400" dirty="0" smtClean="0">
                <a:solidFill>
                  <a:srgbClr val="800000"/>
                </a:solidFill>
                <a:latin typeface="Corbel" charset="0"/>
                <a:ea typeface="ＭＳ Ｐゴシック" charset="0"/>
              </a:rPr>
              <a:t>Office Hours: Tuesday 5-6, Friday 10-11</a:t>
            </a:r>
            <a:endParaRPr lang="en-US" sz="2600" dirty="0">
              <a:solidFill>
                <a:srgbClr val="800000"/>
              </a:solidFill>
              <a:latin typeface="Corbel" charset="0"/>
              <a:ea typeface="ＭＳ Ｐゴシック" charset="0"/>
            </a:endParaRPr>
          </a:p>
          <a:p>
            <a:pPr eaLnBrk="1" hangingPunct="1">
              <a:lnSpc>
                <a:spcPct val="80000"/>
              </a:lnSpc>
            </a:pPr>
            <a:endParaRPr lang="en-US" sz="3000" dirty="0">
              <a:solidFill>
                <a:schemeClr val="folHlink"/>
              </a:solidFill>
              <a:latin typeface="Corbel" charset="0"/>
              <a:ea typeface="ＭＳ Ｐゴシック" charset="0"/>
              <a:cs typeface="ＭＳ Ｐゴシック" charset="0"/>
            </a:endParaRPr>
          </a:p>
          <a:p>
            <a:pPr eaLnBrk="1" hangingPunct="1">
              <a:lnSpc>
                <a:spcPct val="80000"/>
              </a:lnSpc>
            </a:pPr>
            <a:r>
              <a:rPr lang="en-US" sz="3000" dirty="0">
                <a:solidFill>
                  <a:schemeClr val="folHlink"/>
                </a:solidFill>
                <a:latin typeface="Corbel" charset="0"/>
                <a:ea typeface="ＭＳ Ｐゴシック" charset="0"/>
                <a:cs typeface="ＭＳ Ｐゴシック" charset="0"/>
              </a:rPr>
              <a:t>Course Website:</a:t>
            </a:r>
          </a:p>
          <a:p>
            <a:pPr eaLnBrk="1" hangingPunct="1">
              <a:lnSpc>
                <a:spcPct val="80000"/>
              </a:lnSpc>
              <a:buFont typeface="Wingdings" charset="0"/>
              <a:buNone/>
            </a:pPr>
            <a:r>
              <a:rPr lang="en-US" sz="2200" dirty="0">
                <a:latin typeface="Corbel" charset="0"/>
                <a:ea typeface="ＭＳ Ｐゴシック" charset="0"/>
                <a:cs typeface="ＭＳ Ｐゴシック" charset="0"/>
              </a:rPr>
              <a:t>	</a:t>
            </a:r>
            <a:r>
              <a:rPr lang="en-US" sz="2200" dirty="0">
                <a:latin typeface="Corbel" charset="0"/>
                <a:ea typeface="ＭＳ Ｐゴシック" charset="0"/>
                <a:cs typeface="ＭＳ Ｐゴシック" charset="0"/>
                <a:hlinkClick r:id="rId3"/>
              </a:rPr>
              <a:t>http://courses.ischool.berkeley.edu/i271b/</a:t>
            </a:r>
            <a:r>
              <a:rPr lang="en-US" sz="2200" dirty="0" smtClean="0">
                <a:latin typeface="Corbel" charset="0"/>
                <a:ea typeface="ＭＳ Ｐゴシック" charset="0"/>
                <a:cs typeface="ＭＳ Ｐゴシック" charset="0"/>
                <a:hlinkClick r:id="rId3"/>
              </a:rPr>
              <a:t>f13/</a:t>
            </a:r>
            <a:endParaRPr lang="en-US" sz="2200" dirty="0">
              <a:latin typeface="Corbel" charset="0"/>
              <a:ea typeface="ＭＳ Ｐゴシック" charset="0"/>
              <a:cs typeface="ＭＳ Ｐゴシック" charset="0"/>
            </a:endParaRPr>
          </a:p>
          <a:p>
            <a:pPr eaLnBrk="1" hangingPunct="1">
              <a:lnSpc>
                <a:spcPct val="80000"/>
              </a:lnSpc>
              <a:buFont typeface="Wingdings" charset="0"/>
              <a:buNone/>
            </a:pPr>
            <a:endParaRPr lang="en-US" sz="2200" dirty="0">
              <a:latin typeface="Corbel" charset="0"/>
              <a:ea typeface="ＭＳ Ｐゴシック" charset="0"/>
              <a:cs typeface="ＭＳ Ｐゴシック" charset="0"/>
            </a:endParaRPr>
          </a:p>
          <a:p>
            <a:pPr lvl="1" eaLnBrk="1" hangingPunct="1">
              <a:lnSpc>
                <a:spcPct val="80000"/>
              </a:lnSpc>
              <a:buFont typeface="Wingdings" charset="0"/>
              <a:buNone/>
            </a:pPr>
            <a:endParaRPr lang="en-US" sz="2200" dirty="0">
              <a:latin typeface="Corbel" charset="0"/>
              <a:ea typeface="ＭＳ Ｐゴシック" charset="0"/>
            </a:endParaRPr>
          </a:p>
          <a:p>
            <a:pPr eaLnBrk="1" hangingPunct="1">
              <a:lnSpc>
                <a:spcPct val="80000"/>
              </a:lnSpc>
              <a:buFont typeface="Wingdings" charset="0"/>
              <a:buNone/>
            </a:pPr>
            <a:endParaRPr lang="en-US" sz="3000" dirty="0">
              <a:latin typeface="Corbel" charset="0"/>
              <a:ea typeface="ＭＳ Ｐゴシック" charset="0"/>
              <a:cs typeface="ＭＳ Ｐゴシック" charset="0"/>
            </a:endParaRPr>
          </a:p>
          <a:p>
            <a:pPr lvl="1" eaLnBrk="1" hangingPunct="1">
              <a:lnSpc>
                <a:spcPct val="80000"/>
              </a:lnSpc>
              <a:buFont typeface="Wingdings" charset="0"/>
              <a:buNone/>
            </a:pPr>
            <a:endParaRPr lang="en-US" sz="2600" dirty="0">
              <a:latin typeface="Corbel" charset="0"/>
              <a:ea typeface="ＭＳ Ｐゴシック" charset="0"/>
            </a:endParaRPr>
          </a:p>
        </p:txBody>
      </p:sp>
    </p:spTree>
    <p:extLst>
      <p:ext uri="{BB962C8B-B14F-4D97-AF65-F5344CB8AC3E}">
        <p14:creationId xmlns:p14="http://schemas.microsoft.com/office/powerpoint/2010/main" val="3307760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Beard Study</a:t>
            </a:r>
            <a:endParaRPr lang="en-US" dirty="0"/>
          </a:p>
        </p:txBody>
      </p:sp>
      <p:sp>
        <p:nvSpPr>
          <p:cNvPr id="3" name="Content Placeholder 2"/>
          <p:cNvSpPr>
            <a:spLocks noGrp="1"/>
          </p:cNvSpPr>
          <p:nvPr>
            <p:ph idx="1"/>
          </p:nvPr>
        </p:nvSpPr>
        <p:spPr/>
        <p:txBody>
          <a:bodyPr/>
          <a:lstStyle/>
          <a:p>
            <a:r>
              <a:rPr lang="en-US" sz="2000" b="1" dirty="0"/>
              <a:t>Men’s Facial Hair as a Mate Signal: An Evolutionary Perspective</a:t>
            </a:r>
            <a:endParaRPr lang="en-US" sz="2000" b="1" dirty="0" smtClean="0"/>
          </a:p>
          <a:p>
            <a:r>
              <a:rPr lang="en-US" sz="2000" dirty="0" smtClean="0"/>
              <a:t>Abstract:  </a:t>
            </a:r>
            <a:r>
              <a:rPr lang="en-US" sz="2000" i="1" dirty="0"/>
              <a:t>Through the lens of evolutionary based theories, this study examined differences </a:t>
            </a:r>
            <a:r>
              <a:rPr lang="en-US" sz="2000" i="1" dirty="0" smtClean="0"/>
              <a:t>and associations </a:t>
            </a:r>
            <a:r>
              <a:rPr lang="en-US" sz="2000" i="1" dirty="0"/>
              <a:t>among men's facial hair styles (i.e., clean-shaven men and men with mustaches, soul patches, goatees, and beards), what they communicate (e.g., assessments of social status, attractiveness, and trustworthiness), and judgments about the possibility of forming relationships with men (e.g., befriending, dating, engaging in casual sex, and marrying). Photographs of men at a college campus were collected and their perspective on opportunities to form relationships with women were assessed. Then, different sets of women rated the pictures and made judgments about the likelihood of forming a relationship with the men. The findings revealed that men with facial hair were seen as less trustworthy and less task attractive than clean-shaven </a:t>
            </a:r>
            <a:r>
              <a:rPr lang="en-US" sz="2000" i="1" dirty="0" smtClean="0"/>
              <a:t>men…</a:t>
            </a:r>
          </a:p>
          <a:p>
            <a:pPr lvl="1"/>
            <a:r>
              <a:rPr lang="en-US" sz="1600" dirty="0" smtClean="0"/>
              <a:t>Thanks Xavier!</a:t>
            </a:r>
            <a:endParaRPr lang="en-US" sz="1600"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867912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Operationalization</a:t>
            </a:r>
          </a:p>
        </p:txBody>
      </p:sp>
      <p:sp>
        <p:nvSpPr>
          <p:cNvPr id="43010" name="Rectangle 3"/>
          <p:cNvSpPr>
            <a:spLocks noGrp="1" noChangeArrowheads="1"/>
          </p:cNvSpPr>
          <p:nvPr>
            <p:ph idx="1"/>
          </p:nvPr>
        </p:nvSpPr>
        <p:spPr>
          <a:xfrm>
            <a:off x="152400" y="1752600"/>
            <a:ext cx="5257800" cy="4114800"/>
          </a:xfrm>
        </p:spPr>
        <p:txBody>
          <a:bodyPr/>
          <a:lstStyle/>
          <a:p>
            <a:pPr eaLnBrk="1" hangingPunct="1">
              <a:lnSpc>
                <a:spcPct val="80000"/>
              </a:lnSpc>
            </a:pPr>
            <a:r>
              <a:rPr lang="en-US" sz="2000">
                <a:latin typeface="Corbel" charset="0"/>
                <a:ea typeface="MS PGothic" charset="0"/>
              </a:rPr>
              <a:t>For any operational definition, there are a few important things to keep in mind:</a:t>
            </a:r>
          </a:p>
          <a:p>
            <a:pPr eaLnBrk="1" hangingPunct="1">
              <a:lnSpc>
                <a:spcPct val="80000"/>
              </a:lnSpc>
              <a:buFont typeface="Wingdings" charset="0"/>
              <a:buNone/>
            </a:pPr>
            <a:endParaRPr lang="en-US" sz="2000">
              <a:latin typeface="Corbel" charset="0"/>
              <a:ea typeface="MS PGothic" charset="0"/>
            </a:endParaRPr>
          </a:p>
          <a:p>
            <a:pPr lvl="1" eaLnBrk="1" hangingPunct="1">
              <a:lnSpc>
                <a:spcPct val="80000"/>
              </a:lnSpc>
            </a:pPr>
            <a:r>
              <a:rPr lang="en-US" sz="2000">
                <a:latin typeface="Corbel" charset="0"/>
                <a:ea typeface="MS PGothic" charset="0"/>
              </a:rPr>
              <a:t>What is the </a:t>
            </a:r>
            <a:r>
              <a:rPr lang="en-US" sz="2000" b="1" u="sng">
                <a:latin typeface="Corbel" charset="0"/>
                <a:ea typeface="MS PGothic" charset="0"/>
              </a:rPr>
              <a:t>unit of analysis</a:t>
            </a:r>
            <a:r>
              <a:rPr lang="en-US" sz="2000">
                <a:latin typeface="Corbel" charset="0"/>
                <a:ea typeface="MS PGothic" charset="0"/>
              </a:rPr>
              <a:t>?</a:t>
            </a:r>
          </a:p>
          <a:p>
            <a:pPr lvl="1" eaLnBrk="1" hangingPunct="1">
              <a:lnSpc>
                <a:spcPct val="80000"/>
              </a:lnSpc>
              <a:buFont typeface="Wingdings" charset="0"/>
              <a:buNone/>
            </a:pPr>
            <a:endParaRPr lang="en-US" sz="2000">
              <a:latin typeface="Corbel" charset="0"/>
              <a:ea typeface="MS PGothic" charset="0"/>
            </a:endParaRPr>
          </a:p>
          <a:p>
            <a:pPr lvl="1" eaLnBrk="1" hangingPunct="1">
              <a:lnSpc>
                <a:spcPct val="80000"/>
              </a:lnSpc>
            </a:pPr>
            <a:endParaRPr lang="en-US" sz="2000">
              <a:latin typeface="Corbel" charset="0"/>
              <a:ea typeface="MS PGothic" charset="0"/>
            </a:endParaRPr>
          </a:p>
          <a:p>
            <a:pPr lvl="1" eaLnBrk="1" hangingPunct="1">
              <a:lnSpc>
                <a:spcPct val="80000"/>
              </a:lnSpc>
            </a:pPr>
            <a:endParaRPr lang="en-US" sz="2000">
              <a:latin typeface="Corbel" charset="0"/>
              <a:ea typeface="MS PGothic" charset="0"/>
            </a:endParaRPr>
          </a:p>
          <a:p>
            <a:pPr lvl="1" eaLnBrk="1" hangingPunct="1">
              <a:lnSpc>
                <a:spcPct val="80000"/>
              </a:lnSpc>
            </a:pPr>
            <a:r>
              <a:rPr lang="en-US" sz="2000">
                <a:latin typeface="Corbel" charset="0"/>
                <a:ea typeface="MS PGothic" charset="0"/>
              </a:rPr>
              <a:t>Be able to </a:t>
            </a:r>
            <a:r>
              <a:rPr lang="en-US" sz="2000" b="1" u="sng">
                <a:latin typeface="Corbel" charset="0"/>
                <a:ea typeface="MS PGothic" charset="0"/>
              </a:rPr>
              <a:t>justify</a:t>
            </a:r>
            <a:r>
              <a:rPr lang="en-US" sz="2000">
                <a:latin typeface="Corbel" charset="0"/>
                <a:ea typeface="MS PGothic" charset="0"/>
              </a:rPr>
              <a:t> your operational definition (i.e., don</a:t>
            </a:r>
            <a:r>
              <a:rPr lang="ja-JP" altLang="en-US" sz="2000">
                <a:latin typeface="Corbel" charset="0"/>
                <a:ea typeface="MS PGothic" charset="0"/>
              </a:rPr>
              <a:t>’</a:t>
            </a:r>
            <a:r>
              <a:rPr lang="en-US" altLang="ja-JP" sz="2000">
                <a:latin typeface="Corbel" charset="0"/>
                <a:ea typeface="MS PGothic" charset="0"/>
              </a:rPr>
              <a:t>t make arbitrary decisions)</a:t>
            </a:r>
          </a:p>
          <a:p>
            <a:pPr lvl="2" eaLnBrk="1" hangingPunct="1">
              <a:lnSpc>
                <a:spcPct val="80000"/>
              </a:lnSpc>
            </a:pPr>
            <a:r>
              <a:rPr lang="en-US" sz="2000">
                <a:latin typeface="Corbel" charset="0"/>
                <a:ea typeface="MS PGothic" charset="0"/>
              </a:rPr>
              <a:t>An entire study and the conclusions you draw can be undone (invalidated) by an insufficient operationalization.</a:t>
            </a:r>
          </a:p>
          <a:p>
            <a:pPr lvl="1" eaLnBrk="1" hangingPunct="1">
              <a:lnSpc>
                <a:spcPct val="80000"/>
              </a:lnSpc>
              <a:buFont typeface="Wingdings" charset="0"/>
              <a:buNone/>
            </a:pPr>
            <a:endParaRPr lang="en-US" sz="2000">
              <a:latin typeface="Corbel" charset="0"/>
              <a:ea typeface="MS PGothic" charset="0"/>
            </a:endParaRPr>
          </a:p>
          <a:p>
            <a:pPr lvl="1" eaLnBrk="1" hangingPunct="1">
              <a:lnSpc>
                <a:spcPct val="80000"/>
              </a:lnSpc>
              <a:buFont typeface="Wingdings" charset="0"/>
              <a:buNone/>
            </a:pPr>
            <a:endParaRPr lang="en-US" sz="2000">
              <a:latin typeface="Corbel" charset="0"/>
              <a:ea typeface="MS PGothic" charset="0"/>
            </a:endParaRPr>
          </a:p>
        </p:txBody>
      </p:sp>
      <p:sp>
        <p:nvSpPr>
          <p:cNvPr id="2" name="Footer Placeholder 5"/>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endParaRPr lang="en-US" dirty="0"/>
          </a:p>
        </p:txBody>
      </p:sp>
      <p:pic>
        <p:nvPicPr>
          <p:cNvPr id="43012" name="Picture 5" descr="anth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28800"/>
            <a:ext cx="2493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Measurement: Variables</a:t>
            </a:r>
          </a:p>
        </p:txBody>
      </p:sp>
      <p:sp>
        <p:nvSpPr>
          <p:cNvPr id="45058" name="Rectangle 3"/>
          <p:cNvSpPr>
            <a:spLocks noGrp="1" noChangeArrowheads="1"/>
          </p:cNvSpPr>
          <p:nvPr>
            <p:ph idx="1"/>
          </p:nvPr>
        </p:nvSpPr>
        <p:spPr>
          <a:xfrm>
            <a:off x="152400" y="1676400"/>
            <a:ext cx="6705600" cy="4343400"/>
          </a:xfrm>
        </p:spPr>
        <p:txBody>
          <a:bodyPr/>
          <a:lstStyle/>
          <a:p>
            <a:pPr eaLnBrk="1" hangingPunct="1">
              <a:lnSpc>
                <a:spcPct val="90000"/>
              </a:lnSpc>
            </a:pPr>
            <a:r>
              <a:rPr lang="en-US" sz="2400" dirty="0">
                <a:solidFill>
                  <a:schemeClr val="folHlink"/>
                </a:solidFill>
                <a:latin typeface="Corbel" charset="0"/>
                <a:ea typeface="MS PGothic" charset="0"/>
              </a:rPr>
              <a:t>Independent Variable (X)</a:t>
            </a:r>
          </a:p>
          <a:p>
            <a:pPr lvl="1" eaLnBrk="1" hangingPunct="1">
              <a:lnSpc>
                <a:spcPct val="90000"/>
              </a:lnSpc>
            </a:pPr>
            <a:r>
              <a:rPr lang="en-US" sz="2400" dirty="0">
                <a:latin typeface="Corbel" charset="0"/>
                <a:ea typeface="MS PGothic" charset="0"/>
              </a:rPr>
              <a:t>Also called predictor variables, or right-hand side variables (RHS)</a:t>
            </a:r>
          </a:p>
          <a:p>
            <a:pPr lvl="1" eaLnBrk="1" hangingPunct="1">
              <a:lnSpc>
                <a:spcPct val="90000"/>
              </a:lnSpc>
            </a:pPr>
            <a:r>
              <a:rPr lang="en-US" sz="2400" dirty="0">
                <a:latin typeface="Corbel" charset="0"/>
                <a:ea typeface="MS PGothic" charset="0"/>
              </a:rPr>
              <a:t>Those that the researcher manipulates</a:t>
            </a:r>
          </a:p>
          <a:p>
            <a:pPr lvl="1" eaLnBrk="1" hangingPunct="1">
              <a:lnSpc>
                <a:spcPct val="90000"/>
              </a:lnSpc>
            </a:pPr>
            <a:r>
              <a:rPr lang="en-US" sz="2400" dirty="0">
                <a:latin typeface="Corbel" charset="0"/>
                <a:ea typeface="MS PGothic" charset="0"/>
              </a:rPr>
              <a:t>Attributes or potential causes under investigation in a given study</a:t>
            </a:r>
          </a:p>
          <a:p>
            <a:pPr lvl="1" eaLnBrk="1" hangingPunct="1">
              <a:lnSpc>
                <a:spcPct val="90000"/>
              </a:lnSpc>
              <a:buFont typeface="Wingdings" charset="0"/>
              <a:buNone/>
            </a:pPr>
            <a:endParaRPr lang="en-US" sz="2400" dirty="0">
              <a:latin typeface="Corbel" charset="0"/>
              <a:ea typeface="MS PGothic" charset="0"/>
            </a:endParaRPr>
          </a:p>
          <a:p>
            <a:pPr lvl="1" eaLnBrk="1" hangingPunct="1">
              <a:lnSpc>
                <a:spcPct val="90000"/>
              </a:lnSpc>
              <a:buFont typeface="Wingdings" charset="0"/>
              <a:buNone/>
            </a:pPr>
            <a:endParaRPr lang="en-US" sz="2400" dirty="0">
              <a:latin typeface="Corbel" charset="0"/>
              <a:ea typeface="MS PGothic" charset="0"/>
            </a:endParaRPr>
          </a:p>
          <a:p>
            <a:pPr eaLnBrk="1" hangingPunct="1">
              <a:lnSpc>
                <a:spcPct val="90000"/>
              </a:lnSpc>
            </a:pPr>
            <a:r>
              <a:rPr lang="en-US" sz="2400" dirty="0">
                <a:solidFill>
                  <a:schemeClr val="folHlink"/>
                </a:solidFill>
                <a:latin typeface="Corbel" charset="0"/>
                <a:ea typeface="MS PGothic" charset="0"/>
              </a:rPr>
              <a:t>Dependent Variable (Y)</a:t>
            </a:r>
          </a:p>
          <a:p>
            <a:pPr lvl="1" eaLnBrk="1" hangingPunct="1">
              <a:lnSpc>
                <a:spcPct val="90000"/>
              </a:lnSpc>
            </a:pPr>
            <a:r>
              <a:rPr lang="en-US" sz="2400" dirty="0">
                <a:latin typeface="Corbel" charset="0"/>
                <a:ea typeface="MS PGothic" charset="0"/>
              </a:rPr>
              <a:t>Also called outcome variable, or left-hand side variables (LHS)</a:t>
            </a:r>
          </a:p>
        </p:txBody>
      </p:sp>
      <p:sp>
        <p:nvSpPr>
          <p:cNvPr id="27651" name="Footer Placeholder 5"/>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endParaRPr lang="en-US"/>
          </a:p>
        </p:txBody>
      </p:sp>
      <p:sp>
        <p:nvSpPr>
          <p:cNvPr id="45060" name="Rectangle 5"/>
          <p:cNvSpPr>
            <a:spLocks noChangeArrowheads="1"/>
          </p:cNvSpPr>
          <p:nvPr/>
        </p:nvSpPr>
        <p:spPr bwMode="auto">
          <a:xfrm>
            <a:off x="5867400" y="3733800"/>
            <a:ext cx="1066800" cy="1214438"/>
          </a:xfrm>
          <a:prstGeom prst="rect">
            <a:avLst/>
          </a:prstGeom>
          <a:solidFill>
            <a:schemeClr val="accent1"/>
          </a:solidFill>
          <a:ln w="9525">
            <a:solidFill>
              <a:schemeClr val="tx1"/>
            </a:solidFill>
            <a:miter lim="800000"/>
            <a:headEnd/>
            <a:tailEnd/>
          </a:ln>
        </p:spPr>
        <p:txBody>
          <a:bodyPr wrap="none" anchor="ctr"/>
          <a:lstStyle/>
          <a:p>
            <a:pPr algn="ctr"/>
            <a:r>
              <a:rPr lang="en-US" sz="2400" b="1" dirty="0" smtClean="0">
                <a:solidFill>
                  <a:schemeClr val="folHlink"/>
                </a:solidFill>
              </a:rPr>
              <a:t>Y</a:t>
            </a:r>
            <a:endParaRPr lang="en-US" sz="2400" b="1" dirty="0">
              <a:solidFill>
                <a:schemeClr val="folHlink"/>
              </a:solidFill>
            </a:endParaRPr>
          </a:p>
        </p:txBody>
      </p:sp>
      <p:sp>
        <p:nvSpPr>
          <p:cNvPr id="45061" name="Rectangle 6"/>
          <p:cNvSpPr>
            <a:spLocks noChangeArrowheads="1"/>
          </p:cNvSpPr>
          <p:nvPr/>
        </p:nvSpPr>
        <p:spPr bwMode="auto">
          <a:xfrm>
            <a:off x="7772400" y="3733800"/>
            <a:ext cx="1052513" cy="1219200"/>
          </a:xfrm>
          <a:prstGeom prst="rect">
            <a:avLst/>
          </a:prstGeom>
          <a:solidFill>
            <a:schemeClr val="accent1"/>
          </a:solidFill>
          <a:ln w="9525">
            <a:solidFill>
              <a:schemeClr val="tx1"/>
            </a:solidFill>
            <a:miter lim="800000"/>
            <a:headEnd/>
            <a:tailEnd/>
          </a:ln>
        </p:spPr>
        <p:txBody>
          <a:bodyPr wrap="none" anchor="ctr"/>
          <a:lstStyle/>
          <a:p>
            <a:pPr algn="ctr"/>
            <a:r>
              <a:rPr lang="en-US" sz="2400" b="1" dirty="0" smtClean="0">
                <a:solidFill>
                  <a:schemeClr val="folHlink"/>
                </a:solidFill>
              </a:rPr>
              <a:t>X</a:t>
            </a:r>
            <a:endParaRPr lang="en-US" sz="2400" b="1" dirty="0">
              <a:solidFill>
                <a:schemeClr val="folHlink"/>
              </a:solidFill>
            </a:endParaRPr>
          </a:p>
        </p:txBody>
      </p:sp>
      <p:sp>
        <p:nvSpPr>
          <p:cNvPr id="45062" name="Line 7"/>
          <p:cNvSpPr>
            <a:spLocks noChangeShapeType="1"/>
          </p:cNvSpPr>
          <p:nvPr/>
        </p:nvSpPr>
        <p:spPr bwMode="auto">
          <a:xfrm flipH="1">
            <a:off x="7086601" y="4343400"/>
            <a:ext cx="457199"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3" name="Text Box 8"/>
          <p:cNvSpPr txBox="1">
            <a:spLocks noChangeArrowheads="1"/>
          </p:cNvSpPr>
          <p:nvPr/>
        </p:nvSpPr>
        <p:spPr bwMode="auto">
          <a:xfrm>
            <a:off x="5791200" y="57150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3200" b="1">
                <a:solidFill>
                  <a:schemeClr val="folHlink"/>
                </a:solidFill>
              </a:rPr>
              <a:t>y = mx + b</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Types of Variables</a:t>
            </a:r>
          </a:p>
        </p:txBody>
      </p:sp>
      <p:sp>
        <p:nvSpPr>
          <p:cNvPr id="4" name="Rounded Rectangle 3"/>
          <p:cNvSpPr/>
          <p:nvPr/>
        </p:nvSpPr>
        <p:spPr>
          <a:xfrm>
            <a:off x="1752600" y="1905000"/>
            <a:ext cx="1524000"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Categorical</a:t>
            </a:r>
          </a:p>
          <a:p>
            <a:pPr algn="ctr"/>
            <a:r>
              <a:rPr lang="en-US" sz="2000" dirty="0" smtClean="0"/>
              <a:t>(Factor)</a:t>
            </a:r>
            <a:endParaRPr lang="en-US" sz="2000" dirty="0"/>
          </a:p>
        </p:txBody>
      </p:sp>
      <p:sp>
        <p:nvSpPr>
          <p:cNvPr id="9" name="Rounded Rectangle 8"/>
          <p:cNvSpPr/>
          <p:nvPr/>
        </p:nvSpPr>
        <p:spPr>
          <a:xfrm>
            <a:off x="6096000" y="1905000"/>
            <a:ext cx="1600200" cy="914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smtClean="0"/>
              <a:t>Quantitative (Metric)</a:t>
            </a:r>
            <a:endParaRPr lang="en-US" sz="2000" dirty="0"/>
          </a:p>
        </p:txBody>
      </p:sp>
      <p:sp>
        <p:nvSpPr>
          <p:cNvPr id="10" name="Rounded Rectangle 9"/>
          <p:cNvSpPr/>
          <p:nvPr/>
        </p:nvSpPr>
        <p:spPr>
          <a:xfrm>
            <a:off x="723900" y="3581400"/>
            <a:ext cx="1295400"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Nominal</a:t>
            </a:r>
            <a:endParaRPr lang="en-US" sz="2000" dirty="0"/>
          </a:p>
        </p:txBody>
      </p:sp>
      <p:sp>
        <p:nvSpPr>
          <p:cNvPr id="11" name="Rounded Rectangle 10"/>
          <p:cNvSpPr/>
          <p:nvPr/>
        </p:nvSpPr>
        <p:spPr>
          <a:xfrm>
            <a:off x="2895600" y="3581400"/>
            <a:ext cx="1295400"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Ordinal (Rank)</a:t>
            </a:r>
            <a:endParaRPr lang="en-US" sz="2000" dirty="0"/>
          </a:p>
        </p:txBody>
      </p:sp>
      <p:sp>
        <p:nvSpPr>
          <p:cNvPr id="12" name="Rounded Rectangle 11"/>
          <p:cNvSpPr/>
          <p:nvPr/>
        </p:nvSpPr>
        <p:spPr>
          <a:xfrm>
            <a:off x="5181600" y="3581400"/>
            <a:ext cx="1600200" cy="914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smtClean="0"/>
              <a:t>Interval</a:t>
            </a:r>
          </a:p>
          <a:p>
            <a:pPr algn="ctr"/>
            <a:r>
              <a:rPr lang="en-US" sz="1600" dirty="0" smtClean="0"/>
              <a:t>(arbitrary zero)</a:t>
            </a:r>
            <a:endParaRPr lang="en-US" sz="1600" dirty="0"/>
          </a:p>
        </p:txBody>
      </p:sp>
      <p:sp>
        <p:nvSpPr>
          <p:cNvPr id="13" name="Rounded Rectangle 12"/>
          <p:cNvSpPr/>
          <p:nvPr/>
        </p:nvSpPr>
        <p:spPr>
          <a:xfrm>
            <a:off x="7086600" y="3581400"/>
            <a:ext cx="1600200" cy="914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smtClean="0"/>
              <a:t>Ratio</a:t>
            </a:r>
            <a:endParaRPr lang="en-US" sz="2000" dirty="0"/>
          </a:p>
        </p:txBody>
      </p:sp>
      <p:cxnSp>
        <p:nvCxnSpPr>
          <p:cNvPr id="6" name="Straight Arrow Connector 5"/>
          <p:cNvCxnSpPr>
            <a:stCxn id="4" idx="2"/>
            <a:endCxn id="10" idx="0"/>
          </p:cNvCxnSpPr>
          <p:nvPr/>
        </p:nvCxnSpPr>
        <p:spPr>
          <a:xfrm flipH="1">
            <a:off x="1371600" y="2819400"/>
            <a:ext cx="1143000" cy="76200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4" idx="2"/>
            <a:endCxn id="11" idx="0"/>
          </p:cNvCxnSpPr>
          <p:nvPr/>
        </p:nvCxnSpPr>
        <p:spPr>
          <a:xfrm>
            <a:off x="2514600" y="2819400"/>
            <a:ext cx="1028700" cy="76200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2"/>
            <a:endCxn id="12" idx="0"/>
          </p:cNvCxnSpPr>
          <p:nvPr/>
        </p:nvCxnSpPr>
        <p:spPr>
          <a:xfrm flipH="1">
            <a:off x="5981700" y="2819400"/>
            <a:ext cx="914400" cy="76200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2"/>
            <a:endCxn id="13" idx="0"/>
          </p:cNvCxnSpPr>
          <p:nvPr/>
        </p:nvCxnSpPr>
        <p:spPr>
          <a:xfrm>
            <a:off x="6896100" y="2819400"/>
            <a:ext cx="990600" cy="76200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1249082" y="5029200"/>
            <a:ext cx="990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Binary</a:t>
            </a:r>
            <a:endParaRPr lang="en-US" sz="2000" dirty="0"/>
          </a:p>
        </p:txBody>
      </p:sp>
      <p:sp>
        <p:nvSpPr>
          <p:cNvPr id="24" name="Rounded Rectangle 23"/>
          <p:cNvSpPr/>
          <p:nvPr/>
        </p:nvSpPr>
        <p:spPr>
          <a:xfrm>
            <a:off x="1295400" y="5867400"/>
            <a:ext cx="1371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Polytomous</a:t>
            </a:r>
            <a:endParaRPr lang="en-US" dirty="0"/>
          </a:p>
        </p:txBody>
      </p:sp>
      <p:cxnSp>
        <p:nvCxnSpPr>
          <p:cNvPr id="25" name="Straight Arrow Connector 24"/>
          <p:cNvCxnSpPr>
            <a:endCxn id="23" idx="1"/>
          </p:cNvCxnSpPr>
          <p:nvPr/>
        </p:nvCxnSpPr>
        <p:spPr>
          <a:xfrm>
            <a:off x="944282" y="5334000"/>
            <a:ext cx="304800" cy="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H="1">
            <a:off x="247650" y="5200650"/>
            <a:ext cx="1752600" cy="342900"/>
          </a:xfrm>
          <a:prstGeom prst="bentConnector3">
            <a:avLst>
              <a:gd name="adj1" fmla="val 100813"/>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7" name="Rounded Rectangle 46"/>
          <p:cNvSpPr/>
          <p:nvPr/>
        </p:nvSpPr>
        <p:spPr>
          <a:xfrm>
            <a:off x="3458882" y="5029200"/>
            <a:ext cx="990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Binary</a:t>
            </a:r>
            <a:endParaRPr lang="en-US" sz="2000" dirty="0"/>
          </a:p>
        </p:txBody>
      </p:sp>
      <p:sp>
        <p:nvSpPr>
          <p:cNvPr id="48" name="Rounded Rectangle 47"/>
          <p:cNvSpPr/>
          <p:nvPr/>
        </p:nvSpPr>
        <p:spPr>
          <a:xfrm>
            <a:off x="3505200" y="5867400"/>
            <a:ext cx="1371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Polytomous</a:t>
            </a:r>
            <a:endParaRPr lang="en-US" dirty="0"/>
          </a:p>
        </p:txBody>
      </p:sp>
      <p:cxnSp>
        <p:nvCxnSpPr>
          <p:cNvPr id="49" name="Straight Arrow Connector 24"/>
          <p:cNvCxnSpPr>
            <a:endCxn id="47" idx="1"/>
          </p:cNvCxnSpPr>
          <p:nvPr/>
        </p:nvCxnSpPr>
        <p:spPr>
          <a:xfrm>
            <a:off x="3154082" y="5334000"/>
            <a:ext cx="304800" cy="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28"/>
          <p:cNvCxnSpPr/>
          <p:nvPr/>
        </p:nvCxnSpPr>
        <p:spPr>
          <a:xfrm rot="16200000" flipH="1">
            <a:off x="2457450" y="5200650"/>
            <a:ext cx="1752600" cy="342900"/>
          </a:xfrm>
          <a:prstGeom prst="bentConnector3">
            <a:avLst>
              <a:gd name="adj1" fmla="val 100813"/>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21" name="Picture 9" descr="http://www.kaushik.net/avinash/wp-content/uploads/2007/09/variab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4799728"/>
            <a:ext cx="2819400" cy="190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8502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Nominal Variables</a:t>
            </a:r>
          </a:p>
        </p:txBody>
      </p:sp>
      <p:sp>
        <p:nvSpPr>
          <p:cNvPr id="50178" name="Rectangle 3"/>
          <p:cNvSpPr>
            <a:spLocks noGrp="1" noChangeArrowheads="1"/>
          </p:cNvSpPr>
          <p:nvPr>
            <p:ph idx="1"/>
          </p:nvPr>
        </p:nvSpPr>
        <p:spPr>
          <a:xfrm>
            <a:off x="381000" y="1295400"/>
            <a:ext cx="4572000" cy="4533900"/>
          </a:xfrm>
        </p:spPr>
        <p:txBody>
          <a:bodyPr/>
          <a:lstStyle/>
          <a:p>
            <a:pPr lvl="1" eaLnBrk="1" hangingPunct="1">
              <a:lnSpc>
                <a:spcPct val="90000"/>
              </a:lnSpc>
            </a:pPr>
            <a:endParaRPr lang="en-US" sz="2000" dirty="0">
              <a:latin typeface="Corbel" charset="0"/>
              <a:ea typeface="MS PGothic" charset="0"/>
            </a:endParaRPr>
          </a:p>
          <a:p>
            <a:pPr lvl="1" eaLnBrk="1" hangingPunct="1">
              <a:lnSpc>
                <a:spcPct val="90000"/>
              </a:lnSpc>
            </a:pPr>
            <a:r>
              <a:rPr lang="en-US" sz="2000" dirty="0">
                <a:solidFill>
                  <a:srgbClr val="C00000"/>
                </a:solidFill>
                <a:latin typeface="Corbel" charset="0"/>
                <a:ea typeface="MS PGothic" charset="0"/>
              </a:rPr>
              <a:t>Binary/dichotomous</a:t>
            </a:r>
          </a:p>
          <a:p>
            <a:pPr lvl="2" eaLnBrk="1" hangingPunct="1">
              <a:lnSpc>
                <a:spcPct val="90000"/>
              </a:lnSpc>
            </a:pPr>
            <a:r>
              <a:rPr lang="en-US" sz="1800" dirty="0">
                <a:latin typeface="Corbel" charset="0"/>
                <a:ea typeface="MS PGothic" charset="0"/>
              </a:rPr>
              <a:t>Example:  Gender, event occurred or did not occur, etc.</a:t>
            </a:r>
          </a:p>
          <a:p>
            <a:pPr lvl="2" eaLnBrk="1" hangingPunct="1">
              <a:lnSpc>
                <a:spcPct val="90000"/>
              </a:lnSpc>
              <a:buFont typeface="Wingdings" charset="0"/>
              <a:buNone/>
            </a:pPr>
            <a:endParaRPr lang="en-US" sz="1800" dirty="0">
              <a:latin typeface="Corbel" charset="0"/>
              <a:ea typeface="MS PGothic" charset="0"/>
            </a:endParaRPr>
          </a:p>
          <a:p>
            <a:pPr lvl="2" eaLnBrk="1" hangingPunct="1">
              <a:lnSpc>
                <a:spcPct val="90000"/>
              </a:lnSpc>
            </a:pPr>
            <a:r>
              <a:rPr lang="en-US" sz="1800" dirty="0">
                <a:latin typeface="Corbel" charset="0"/>
                <a:ea typeface="MS PGothic" charset="0"/>
              </a:rPr>
              <a:t>When coded as 0/1, also called </a:t>
            </a:r>
            <a:r>
              <a:rPr lang="ja-JP" altLang="en-US" sz="1800" dirty="0">
                <a:latin typeface="Corbel" charset="0"/>
                <a:ea typeface="MS PGothic" charset="0"/>
              </a:rPr>
              <a:t>‘</a:t>
            </a:r>
            <a:r>
              <a:rPr lang="en-US" altLang="ja-JP" sz="1800" dirty="0">
                <a:latin typeface="Corbel" charset="0"/>
                <a:ea typeface="MS PGothic" charset="0"/>
              </a:rPr>
              <a:t>dummy variables</a:t>
            </a:r>
            <a:r>
              <a:rPr lang="ja-JP" altLang="en-US" sz="1800" dirty="0">
                <a:latin typeface="Corbel" charset="0"/>
                <a:ea typeface="MS PGothic" charset="0"/>
              </a:rPr>
              <a:t>’</a:t>
            </a:r>
            <a:endParaRPr lang="en-US" altLang="ja-JP" sz="1800" dirty="0">
              <a:latin typeface="Corbel" charset="0"/>
              <a:ea typeface="MS PGothic" charset="0"/>
            </a:endParaRPr>
          </a:p>
          <a:p>
            <a:pPr lvl="1" eaLnBrk="1" hangingPunct="1">
              <a:lnSpc>
                <a:spcPct val="90000"/>
              </a:lnSpc>
            </a:pPr>
            <a:endParaRPr lang="en-US" sz="2000" dirty="0">
              <a:latin typeface="Corbel" charset="0"/>
              <a:ea typeface="MS PGothic" charset="0"/>
            </a:endParaRPr>
          </a:p>
          <a:p>
            <a:pPr lvl="1" eaLnBrk="1" hangingPunct="1">
              <a:lnSpc>
                <a:spcPct val="90000"/>
              </a:lnSpc>
            </a:pPr>
            <a:r>
              <a:rPr lang="en-US" sz="2000" dirty="0">
                <a:solidFill>
                  <a:srgbClr val="C00000"/>
                </a:solidFill>
                <a:latin typeface="Corbel" charset="0"/>
                <a:ea typeface="MS PGothic" charset="0"/>
              </a:rPr>
              <a:t>P</a:t>
            </a:r>
            <a:r>
              <a:rPr lang="en-US" sz="2000" dirty="0" smtClean="0">
                <a:solidFill>
                  <a:srgbClr val="C00000"/>
                </a:solidFill>
                <a:latin typeface="Corbel" charset="0"/>
                <a:ea typeface="MS PGothic" charset="0"/>
              </a:rPr>
              <a:t>olytomous</a:t>
            </a:r>
            <a:endParaRPr lang="en-US" sz="2000" dirty="0">
              <a:solidFill>
                <a:srgbClr val="C00000"/>
              </a:solidFill>
              <a:latin typeface="Corbel" charset="0"/>
              <a:ea typeface="MS PGothic" charset="0"/>
            </a:endParaRPr>
          </a:p>
          <a:p>
            <a:pPr lvl="2" eaLnBrk="1" hangingPunct="1">
              <a:lnSpc>
                <a:spcPct val="90000"/>
              </a:lnSpc>
            </a:pPr>
            <a:r>
              <a:rPr lang="en-US" sz="1600" dirty="0">
                <a:latin typeface="Corbel" charset="0"/>
                <a:ea typeface="MS PGothic" charset="0"/>
              </a:rPr>
              <a:t>Examples: State of Residence, hair color, one</a:t>
            </a:r>
            <a:r>
              <a:rPr lang="ja-JP" altLang="en-US" sz="1600" dirty="0">
                <a:latin typeface="Corbel" charset="0"/>
                <a:ea typeface="MS PGothic" charset="0"/>
              </a:rPr>
              <a:t>’</a:t>
            </a:r>
            <a:r>
              <a:rPr lang="en-US" altLang="ja-JP" sz="1600" dirty="0">
                <a:latin typeface="Corbel" charset="0"/>
                <a:ea typeface="MS PGothic" charset="0"/>
              </a:rPr>
              <a:t>s name, employment status.</a:t>
            </a:r>
          </a:p>
          <a:p>
            <a:pPr lvl="1" eaLnBrk="1" hangingPunct="1">
              <a:lnSpc>
                <a:spcPct val="90000"/>
              </a:lnSpc>
              <a:buFont typeface="Wingdings" charset="0"/>
              <a:buNone/>
            </a:pPr>
            <a:endParaRPr lang="en-US" sz="1600" dirty="0">
              <a:solidFill>
                <a:schemeClr val="folHlink"/>
              </a:solidFill>
              <a:latin typeface="Corbel" charset="0"/>
              <a:ea typeface="MS PGothic" charset="0"/>
            </a:endParaRPr>
          </a:p>
          <a:p>
            <a:pPr lvl="2" eaLnBrk="1" hangingPunct="1">
              <a:lnSpc>
                <a:spcPct val="90000"/>
              </a:lnSpc>
            </a:pPr>
            <a:r>
              <a:rPr lang="en-US" sz="1600" dirty="0">
                <a:latin typeface="Corbel" charset="0"/>
                <a:ea typeface="MS PGothic" charset="0"/>
              </a:rPr>
              <a:t>Consider Employment Status:</a:t>
            </a:r>
          </a:p>
          <a:p>
            <a:pPr lvl="4" eaLnBrk="1" hangingPunct="1">
              <a:lnSpc>
                <a:spcPct val="90000"/>
              </a:lnSpc>
            </a:pPr>
            <a:r>
              <a:rPr sz="1600" dirty="0">
                <a:latin typeface="Corbel" charset="0"/>
                <a:ea typeface="MS PGothic" charset="0"/>
              </a:rPr>
              <a:t>1= Employed</a:t>
            </a:r>
          </a:p>
          <a:p>
            <a:pPr lvl="4" eaLnBrk="1" hangingPunct="1">
              <a:lnSpc>
                <a:spcPct val="90000"/>
              </a:lnSpc>
            </a:pPr>
            <a:r>
              <a:rPr sz="1600" dirty="0">
                <a:latin typeface="Corbel" charset="0"/>
                <a:ea typeface="MS PGothic" charset="0"/>
              </a:rPr>
              <a:t>2= Unemployed</a:t>
            </a:r>
          </a:p>
          <a:p>
            <a:pPr lvl="4" eaLnBrk="1" hangingPunct="1">
              <a:lnSpc>
                <a:spcPct val="90000"/>
              </a:lnSpc>
            </a:pPr>
            <a:r>
              <a:rPr sz="1600" dirty="0">
                <a:latin typeface="Corbel" charset="0"/>
                <a:ea typeface="MS PGothic" charset="0"/>
              </a:rPr>
              <a:t>3= Retired</a:t>
            </a:r>
          </a:p>
          <a:p>
            <a:pPr eaLnBrk="1" hangingPunct="1">
              <a:lnSpc>
                <a:spcPct val="90000"/>
              </a:lnSpc>
            </a:pPr>
            <a:endParaRPr lang="en-US" sz="2400" dirty="0">
              <a:latin typeface="Corbel" charset="0"/>
              <a:ea typeface="MS PGothic" charset="0"/>
            </a:endParaRPr>
          </a:p>
        </p:txBody>
      </p:sp>
      <p:sp>
        <p:nvSpPr>
          <p:cNvPr id="2" name="Footer Placeholder 5"/>
          <p:cNvSpPr>
            <a:spLocks noGrp="1"/>
          </p:cNvSpPr>
          <p:nvPr>
            <p:ph type="ftr" sz="quarter" idx="11"/>
          </p:nvPr>
        </p:nvSpPr>
        <p:spPr bwMode="auto">
          <a:xfrm>
            <a:off x="6629400" y="6477000"/>
            <a:ext cx="1981200" cy="228600"/>
          </a:xfrm>
          <a:ln>
            <a:miter lim="800000"/>
            <a:headEnd/>
            <a:tailEnd/>
          </a:ln>
        </p:spPr>
        <p:txBody>
          <a:bodyPr wrap="square" lIns="91440" tIns="45720" rIns="91440" bIns="45720" numCol="1" anchor="t" anchorCtr="0" compatLnSpc="1">
            <a:prstTxWarp prst="textNoShape">
              <a:avLst/>
            </a:prstTxWarp>
          </a:bodyPr>
          <a:lstStyle/>
          <a:p>
            <a:pPr>
              <a:defRPr/>
            </a:pPr>
            <a:endParaRPr lang="en-US" dirty="0"/>
          </a:p>
        </p:txBody>
      </p:sp>
      <p:sp>
        <p:nvSpPr>
          <p:cNvPr id="50180" name="Line 5"/>
          <p:cNvSpPr>
            <a:spLocks noChangeShapeType="1"/>
          </p:cNvSpPr>
          <p:nvPr/>
        </p:nvSpPr>
        <p:spPr bwMode="auto">
          <a:xfrm flipV="1">
            <a:off x="4267200" y="5029200"/>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6" name="Text Box 6"/>
          <p:cNvSpPr txBox="1">
            <a:spLocks noChangeArrowheads="1"/>
          </p:cNvSpPr>
          <p:nvPr/>
        </p:nvSpPr>
        <p:spPr bwMode="auto">
          <a:xfrm>
            <a:off x="5562600" y="4191000"/>
            <a:ext cx="2743200" cy="15811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sz="1400" dirty="0">
                <a:solidFill>
                  <a:srgbClr val="000000"/>
                </a:solidFill>
                <a:ea typeface="ＭＳ Ｐゴシック" charset="-128"/>
              </a:rPr>
              <a:t>Three New Dummy Variables:</a:t>
            </a:r>
          </a:p>
          <a:p>
            <a:pPr>
              <a:spcBef>
                <a:spcPct val="50000"/>
              </a:spcBef>
              <a:defRPr/>
            </a:pPr>
            <a:r>
              <a:rPr lang="en-US" sz="1400" dirty="0">
                <a:solidFill>
                  <a:srgbClr val="000000"/>
                </a:solidFill>
                <a:ea typeface="ＭＳ Ｐゴシック" charset="-128"/>
              </a:rPr>
              <a:t>	Employed (0,1)</a:t>
            </a:r>
          </a:p>
          <a:p>
            <a:pPr>
              <a:spcBef>
                <a:spcPct val="50000"/>
              </a:spcBef>
              <a:defRPr/>
            </a:pPr>
            <a:r>
              <a:rPr lang="en-US" sz="1400" dirty="0">
                <a:solidFill>
                  <a:srgbClr val="000000"/>
                </a:solidFill>
                <a:ea typeface="ＭＳ Ｐゴシック" charset="-128"/>
              </a:rPr>
              <a:t>	Unemployed (0,1)</a:t>
            </a:r>
          </a:p>
          <a:p>
            <a:pPr>
              <a:spcBef>
                <a:spcPct val="50000"/>
              </a:spcBef>
              <a:defRPr/>
            </a:pPr>
            <a:r>
              <a:rPr lang="en-US" sz="1400" dirty="0">
                <a:solidFill>
                  <a:srgbClr val="000000"/>
                </a:solidFill>
                <a:ea typeface="ＭＳ Ｐゴシック" charset="-128"/>
              </a:rPr>
              <a:t>	Retired (0,1)</a:t>
            </a:r>
          </a:p>
          <a:p>
            <a:pPr>
              <a:spcBef>
                <a:spcPct val="50000"/>
              </a:spcBef>
              <a:defRPr/>
            </a:pPr>
            <a:endParaRPr lang="en-US" sz="1400" dirty="0">
              <a:solidFill>
                <a:srgbClr val="000000"/>
              </a:solidFill>
              <a:ea typeface="ＭＳ Ｐゴシック" charset="-128"/>
            </a:endParaRPr>
          </a:p>
        </p:txBody>
      </p:sp>
      <p:sp>
        <p:nvSpPr>
          <p:cNvPr id="50182" name="Line 5"/>
          <p:cNvSpPr>
            <a:spLocks noChangeShapeType="1"/>
          </p:cNvSpPr>
          <p:nvPr/>
        </p:nvSpPr>
        <p:spPr bwMode="auto">
          <a:xfrm flipV="1">
            <a:off x="4419600" y="2438400"/>
            <a:ext cx="10668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6"/>
          <p:cNvSpPr txBox="1">
            <a:spLocks noChangeArrowheads="1"/>
          </p:cNvSpPr>
          <p:nvPr/>
        </p:nvSpPr>
        <p:spPr bwMode="auto">
          <a:xfrm>
            <a:off x="5562600" y="1600200"/>
            <a:ext cx="2743200" cy="24622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50000"/>
              </a:spcBef>
              <a:defRPr/>
            </a:pPr>
            <a:r>
              <a:rPr lang="en-US" sz="1400" smtClean="0">
                <a:solidFill>
                  <a:srgbClr val="000000"/>
                </a:solidFill>
                <a:latin typeface="Corbel" charset="0"/>
              </a:rPr>
              <a:t>Why would we </a:t>
            </a:r>
            <a:r>
              <a:rPr lang="ja-JP" altLang="en-US" sz="1400" smtClean="0">
                <a:solidFill>
                  <a:srgbClr val="000000"/>
                </a:solidFill>
                <a:latin typeface="Corbel" charset="0"/>
              </a:rPr>
              <a:t>‘</a:t>
            </a:r>
            <a:r>
              <a:rPr lang="en-US" altLang="ja-JP" sz="1400" smtClean="0">
                <a:solidFill>
                  <a:srgbClr val="000000"/>
                </a:solidFill>
                <a:latin typeface="Corbel" charset="0"/>
              </a:rPr>
              <a:t>dummy code</a:t>
            </a:r>
            <a:r>
              <a:rPr lang="ja-JP" altLang="en-US" sz="1400" smtClean="0">
                <a:solidFill>
                  <a:srgbClr val="000000"/>
                </a:solidFill>
                <a:latin typeface="Corbel" charset="0"/>
              </a:rPr>
              <a:t>’</a:t>
            </a:r>
            <a:r>
              <a:rPr lang="en-US" altLang="ja-JP" sz="1400" smtClean="0">
                <a:solidFill>
                  <a:srgbClr val="000000"/>
                </a:solidFill>
                <a:latin typeface="Corbel" charset="0"/>
              </a:rPr>
              <a:t> a binary variable? Consider taking the average of gender if it is coded 1= male, 2= female…</a:t>
            </a:r>
          </a:p>
          <a:p>
            <a:pPr>
              <a:spcBef>
                <a:spcPct val="50000"/>
              </a:spcBef>
              <a:defRPr/>
            </a:pPr>
            <a:r>
              <a:rPr lang="en-US" sz="1400" smtClean="0">
                <a:solidFill>
                  <a:srgbClr val="000000"/>
                </a:solidFill>
                <a:latin typeface="Corbel" charset="0"/>
              </a:rPr>
              <a:t>On the other hand, if we recode gender into a new variable called </a:t>
            </a:r>
            <a:r>
              <a:rPr lang="ja-JP" altLang="en-US" sz="1400" smtClean="0">
                <a:solidFill>
                  <a:srgbClr val="000000"/>
                </a:solidFill>
                <a:latin typeface="Corbel" charset="0"/>
              </a:rPr>
              <a:t>‘</a:t>
            </a:r>
            <a:r>
              <a:rPr lang="en-US" altLang="ja-JP" sz="1400" smtClean="0">
                <a:solidFill>
                  <a:srgbClr val="000000"/>
                </a:solidFill>
                <a:latin typeface="Corbel" charset="0"/>
              </a:rPr>
              <a:t>female</a:t>
            </a:r>
            <a:r>
              <a:rPr lang="ja-JP" altLang="en-US" sz="1400" smtClean="0">
                <a:solidFill>
                  <a:srgbClr val="000000"/>
                </a:solidFill>
                <a:latin typeface="Corbel" charset="0"/>
              </a:rPr>
              <a:t>’</a:t>
            </a:r>
            <a:r>
              <a:rPr lang="en-US" altLang="ja-JP" sz="1400" smtClean="0">
                <a:solidFill>
                  <a:srgbClr val="000000"/>
                </a:solidFill>
                <a:latin typeface="Corbel" charset="0"/>
              </a:rPr>
              <a:t> where 1= female, 0=male…the average is now an interpretable proportion.</a:t>
            </a:r>
          </a:p>
          <a:p>
            <a:pPr>
              <a:spcBef>
                <a:spcPct val="50000"/>
              </a:spcBef>
              <a:defRPr/>
            </a:pPr>
            <a:endParaRPr lang="en-US" sz="1400" smtClean="0">
              <a:solidFill>
                <a:srgbClr val="000000"/>
              </a:solidFill>
              <a:latin typeface="Corbe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smtClean="0">
                <a:solidFill>
                  <a:schemeClr val="accent1">
                    <a:satMod val="150000"/>
                  </a:schemeClr>
                </a:solidFill>
                <a:ea typeface="+mj-ea"/>
                <a:cs typeface="+mj-cs"/>
              </a:rPr>
              <a:t>Course Design</a:t>
            </a:r>
          </a:p>
        </p:txBody>
      </p:sp>
      <p:sp>
        <p:nvSpPr>
          <p:cNvPr id="29699" name="Rectangle 3"/>
          <p:cNvSpPr>
            <a:spLocks noGrp="1" noChangeArrowheads="1"/>
          </p:cNvSpPr>
          <p:nvPr>
            <p:ph idx="1"/>
          </p:nvPr>
        </p:nvSpPr>
        <p:spPr>
          <a:xfrm>
            <a:off x="304800" y="1828800"/>
            <a:ext cx="7162800" cy="4533900"/>
          </a:xfrm>
        </p:spPr>
        <p:txBody>
          <a:bodyPr/>
          <a:lstStyle/>
          <a:p>
            <a:pPr eaLnBrk="1" hangingPunct="1">
              <a:lnSpc>
                <a:spcPct val="90000"/>
              </a:lnSpc>
            </a:pPr>
            <a:r>
              <a:rPr lang="en-US" dirty="0">
                <a:solidFill>
                  <a:schemeClr val="folHlink"/>
                </a:solidFill>
                <a:latin typeface="Corbel" charset="0"/>
                <a:ea typeface="ＭＳ Ｐゴシック" charset="0"/>
                <a:cs typeface="ＭＳ Ｐゴシック" charset="0"/>
              </a:rPr>
              <a:t>Part lecture, part skills development</a:t>
            </a:r>
          </a:p>
          <a:p>
            <a:pPr lvl="1" eaLnBrk="1" hangingPunct="1">
              <a:lnSpc>
                <a:spcPct val="90000"/>
              </a:lnSpc>
            </a:pPr>
            <a:r>
              <a:rPr lang="en-US" sz="2400" dirty="0">
                <a:latin typeface="Corbel" charset="0"/>
                <a:ea typeface="ＭＳ Ｐゴシック" charset="0"/>
              </a:rPr>
              <a:t>Usually one major topic per week</a:t>
            </a:r>
          </a:p>
          <a:p>
            <a:pPr lvl="1" eaLnBrk="1" hangingPunct="1">
              <a:lnSpc>
                <a:spcPct val="90000"/>
              </a:lnSpc>
            </a:pPr>
            <a:r>
              <a:rPr lang="en-US" sz="2400" dirty="0">
                <a:latin typeface="Corbel" charset="0"/>
                <a:ea typeface="ＭＳ Ｐゴシック" charset="0"/>
              </a:rPr>
              <a:t>Some time devoted to working in groups on research design and data analysis (labs)</a:t>
            </a:r>
          </a:p>
          <a:p>
            <a:pPr lvl="1" eaLnBrk="1" hangingPunct="1">
              <a:lnSpc>
                <a:spcPct val="90000"/>
              </a:lnSpc>
              <a:buFont typeface="Wingdings" charset="0"/>
              <a:buNone/>
            </a:pPr>
            <a:endParaRPr lang="en-US" dirty="0">
              <a:latin typeface="Corbel" charset="0"/>
              <a:ea typeface="ＭＳ Ｐゴシック" charset="0"/>
            </a:endParaRPr>
          </a:p>
          <a:p>
            <a:pPr eaLnBrk="1" hangingPunct="1">
              <a:lnSpc>
                <a:spcPct val="90000"/>
              </a:lnSpc>
            </a:pPr>
            <a:r>
              <a:rPr lang="en-US" dirty="0">
                <a:solidFill>
                  <a:schemeClr val="folHlink"/>
                </a:solidFill>
                <a:latin typeface="Corbel" charset="0"/>
                <a:ea typeface="ＭＳ Ｐゴシック" charset="0"/>
                <a:cs typeface="ＭＳ Ｐゴシック" charset="0"/>
              </a:rPr>
              <a:t>Three major course sections</a:t>
            </a:r>
          </a:p>
          <a:p>
            <a:pPr lvl="1" eaLnBrk="1" hangingPunct="1">
              <a:lnSpc>
                <a:spcPct val="90000"/>
              </a:lnSpc>
            </a:pPr>
            <a:r>
              <a:rPr lang="en-US" sz="2400" dirty="0" smtClean="0">
                <a:latin typeface="Corbel" charset="0"/>
                <a:ea typeface="ＭＳ Ｐゴシック" charset="0"/>
              </a:rPr>
              <a:t>Basics of research and statistics (</a:t>
            </a:r>
            <a:r>
              <a:rPr lang="en-US" sz="2400" dirty="0">
                <a:latin typeface="Corbel" charset="0"/>
                <a:ea typeface="ＭＳ Ｐゴシック" charset="0"/>
              </a:rPr>
              <a:t>weeks 1-5)</a:t>
            </a:r>
          </a:p>
          <a:p>
            <a:pPr lvl="1" eaLnBrk="1" hangingPunct="1">
              <a:lnSpc>
                <a:spcPct val="90000"/>
              </a:lnSpc>
            </a:pPr>
            <a:r>
              <a:rPr lang="en-US" sz="2400" dirty="0" smtClean="0">
                <a:latin typeface="Corbel" charset="0"/>
                <a:ea typeface="ＭＳ Ｐゴシック" charset="0"/>
              </a:rPr>
              <a:t>Simple data manipulation in R (</a:t>
            </a:r>
            <a:r>
              <a:rPr lang="en-US" sz="2400" dirty="0">
                <a:latin typeface="Corbel" charset="0"/>
                <a:ea typeface="ＭＳ Ｐゴシック" charset="0"/>
              </a:rPr>
              <a:t>weeks </a:t>
            </a:r>
            <a:r>
              <a:rPr lang="en-US" sz="2400" dirty="0" smtClean="0">
                <a:latin typeface="Corbel" charset="0"/>
                <a:ea typeface="ＭＳ Ｐゴシック" charset="0"/>
              </a:rPr>
              <a:t>7-12)</a:t>
            </a:r>
            <a:endParaRPr lang="en-US" sz="2400" dirty="0">
              <a:latin typeface="Corbel" charset="0"/>
              <a:ea typeface="ＭＳ Ｐゴシック" charset="0"/>
            </a:endParaRPr>
          </a:p>
          <a:p>
            <a:pPr lvl="1" eaLnBrk="1" hangingPunct="1">
              <a:lnSpc>
                <a:spcPct val="90000"/>
              </a:lnSpc>
            </a:pPr>
            <a:r>
              <a:rPr lang="en-US" sz="2400" dirty="0" smtClean="0">
                <a:latin typeface="Corbel" charset="0"/>
                <a:ea typeface="ＭＳ Ｐゴシック" charset="0"/>
              </a:rPr>
              <a:t>Regression and advanced topics (</a:t>
            </a:r>
            <a:r>
              <a:rPr lang="en-US" sz="2400" dirty="0">
                <a:latin typeface="Corbel" charset="0"/>
                <a:ea typeface="ＭＳ Ｐゴシック" charset="0"/>
              </a:rPr>
              <a:t>weeks </a:t>
            </a:r>
            <a:r>
              <a:rPr lang="en-US" sz="2400" dirty="0" smtClean="0">
                <a:latin typeface="Corbel" charset="0"/>
                <a:ea typeface="ＭＳ Ｐゴシック" charset="0"/>
              </a:rPr>
              <a:t>13-</a:t>
            </a:r>
            <a:r>
              <a:rPr lang="en-US" sz="2400" dirty="0">
                <a:latin typeface="Corbel" charset="0"/>
                <a:ea typeface="ＭＳ Ｐゴシック" charset="0"/>
              </a:rPr>
              <a:t>15)</a:t>
            </a:r>
          </a:p>
          <a:p>
            <a:pPr lvl="1" eaLnBrk="1" hangingPunct="1">
              <a:lnSpc>
                <a:spcPct val="90000"/>
              </a:lnSpc>
              <a:buFont typeface="Wingdings" charset="0"/>
              <a:buNone/>
            </a:pPr>
            <a:endParaRPr lang="en-US" dirty="0">
              <a:latin typeface="Corbel" charset="0"/>
              <a:ea typeface="ＭＳ Ｐゴシック" charset="0"/>
            </a:endParaRPr>
          </a:p>
        </p:txBody>
      </p:sp>
    </p:spTree>
    <p:extLst>
      <p:ext uri="{BB962C8B-B14F-4D97-AF65-F5344CB8AC3E}">
        <p14:creationId xmlns:p14="http://schemas.microsoft.com/office/powerpoint/2010/main" val="3425977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Ordinal Variables</a:t>
            </a:r>
          </a:p>
        </p:txBody>
      </p:sp>
      <p:sp>
        <p:nvSpPr>
          <p:cNvPr id="52226" name="Rectangle 3"/>
          <p:cNvSpPr>
            <a:spLocks noGrp="1" noChangeArrowheads="1"/>
          </p:cNvSpPr>
          <p:nvPr>
            <p:ph idx="1"/>
          </p:nvPr>
        </p:nvSpPr>
        <p:spPr>
          <a:xfrm>
            <a:off x="0" y="990600"/>
            <a:ext cx="5486400" cy="2971800"/>
          </a:xfrm>
        </p:spPr>
        <p:txBody>
          <a:bodyPr/>
          <a:lstStyle/>
          <a:p>
            <a:pPr lvl="1" eaLnBrk="1" hangingPunct="1">
              <a:buFont typeface="Wingdings" charset="0"/>
              <a:buNone/>
            </a:pPr>
            <a:endParaRPr lang="en-US" dirty="0">
              <a:latin typeface="Corbel" charset="0"/>
              <a:ea typeface="MS PGothic" charset="0"/>
            </a:endParaRPr>
          </a:p>
          <a:p>
            <a:pPr lvl="1" eaLnBrk="1" hangingPunct="1"/>
            <a:r>
              <a:rPr lang="en-US" dirty="0">
                <a:latin typeface="Corbel" charset="0"/>
                <a:ea typeface="MS PGothic" charset="0"/>
              </a:rPr>
              <a:t>Ordered </a:t>
            </a:r>
            <a:r>
              <a:rPr lang="en-US" dirty="0" err="1">
                <a:latin typeface="Corbel" charset="0"/>
                <a:ea typeface="MS PGothic" charset="0"/>
              </a:rPr>
              <a:t>polytomous</a:t>
            </a:r>
            <a:endParaRPr lang="en-US" dirty="0">
              <a:latin typeface="Corbel" charset="0"/>
              <a:ea typeface="MS PGothic" charset="0"/>
            </a:endParaRPr>
          </a:p>
          <a:p>
            <a:pPr lvl="2" eaLnBrk="1" hangingPunct="1"/>
            <a:endParaRPr lang="en-US" dirty="0">
              <a:latin typeface="Corbel" charset="0"/>
              <a:ea typeface="MS PGothic" charset="0"/>
            </a:endParaRPr>
          </a:p>
          <a:p>
            <a:pPr lvl="2" eaLnBrk="1" hangingPunct="1"/>
            <a:r>
              <a:rPr lang="en-US" dirty="0">
                <a:latin typeface="Corbel" charset="0"/>
                <a:ea typeface="MS PGothic" charset="0"/>
              </a:rPr>
              <a:t>Example: </a:t>
            </a:r>
            <a:r>
              <a:rPr lang="en-US" dirty="0" err="1">
                <a:latin typeface="Corbel" charset="0"/>
                <a:ea typeface="MS PGothic" charset="0"/>
              </a:rPr>
              <a:t>Likert</a:t>
            </a:r>
            <a:r>
              <a:rPr lang="en-US" dirty="0">
                <a:latin typeface="Corbel" charset="0"/>
                <a:ea typeface="MS PGothic" charset="0"/>
              </a:rPr>
              <a:t> scales</a:t>
            </a:r>
          </a:p>
          <a:p>
            <a:pPr lvl="2" eaLnBrk="1" hangingPunct="1"/>
            <a:endParaRPr lang="en-US" dirty="0">
              <a:latin typeface="Corbel" charset="0"/>
              <a:ea typeface="MS PGothic" charset="0"/>
            </a:endParaRPr>
          </a:p>
          <a:p>
            <a:pPr lvl="2" eaLnBrk="1" hangingPunct="1"/>
            <a:r>
              <a:rPr lang="en-US" dirty="0">
                <a:latin typeface="Corbel" charset="0"/>
                <a:ea typeface="MS PGothic" charset="0"/>
              </a:rPr>
              <a:t>Any ordered, categorical variable where the distance between categories may not be equal and meaningful</a:t>
            </a:r>
          </a:p>
          <a:p>
            <a:pPr lvl="2" eaLnBrk="1" hangingPunct="1"/>
            <a:endParaRPr lang="en-US" dirty="0">
              <a:latin typeface="Corbel" charset="0"/>
              <a:ea typeface="MS PGothic" charset="0"/>
            </a:endParaRPr>
          </a:p>
          <a:p>
            <a:pPr lvl="2" eaLnBrk="1" hangingPunct="1"/>
            <a:r>
              <a:rPr lang="en-US" dirty="0">
                <a:latin typeface="Corbel" charset="0"/>
                <a:ea typeface="MS PGothic" charset="0"/>
              </a:rPr>
              <a:t>Other examples include ordered categories of degree (high, medium, low)</a:t>
            </a:r>
          </a:p>
          <a:p>
            <a:pPr eaLnBrk="1" hangingPunct="1"/>
            <a:endParaRPr lang="en-US" dirty="0">
              <a:latin typeface="Corbel" charset="0"/>
              <a:ea typeface="MS PGothic" charset="0"/>
            </a:endParaRPr>
          </a:p>
        </p:txBody>
      </p:sp>
      <p:sp>
        <p:nvSpPr>
          <p:cNvPr id="2" name="Footer Placeholder 5"/>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endParaRPr lang="en-US"/>
          </a:p>
        </p:txBody>
      </p:sp>
      <p:pic>
        <p:nvPicPr>
          <p:cNvPr id="52228" name="Picture 5" descr="likert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763" y="2971800"/>
            <a:ext cx="36782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mj-cs"/>
              </a:rPr>
              <a:t>Metric Variables</a:t>
            </a:r>
          </a:p>
        </p:txBody>
      </p:sp>
      <p:sp>
        <p:nvSpPr>
          <p:cNvPr id="54274" name="Rectangle 3"/>
          <p:cNvSpPr>
            <a:spLocks noGrp="1" noChangeArrowheads="1"/>
          </p:cNvSpPr>
          <p:nvPr>
            <p:ph idx="1"/>
          </p:nvPr>
        </p:nvSpPr>
        <p:spPr>
          <a:xfrm>
            <a:off x="457200" y="1600200"/>
            <a:ext cx="4800600" cy="4533900"/>
          </a:xfrm>
        </p:spPr>
        <p:txBody>
          <a:bodyPr/>
          <a:lstStyle/>
          <a:p>
            <a:pPr eaLnBrk="1" hangingPunct="1">
              <a:lnSpc>
                <a:spcPct val="90000"/>
              </a:lnSpc>
            </a:pPr>
            <a:r>
              <a:rPr lang="en-US" sz="2400">
                <a:solidFill>
                  <a:schemeClr val="folHlink"/>
                </a:solidFill>
                <a:latin typeface="Corbel" charset="0"/>
                <a:ea typeface="MS PGothic" charset="0"/>
              </a:rPr>
              <a:t>Interval Variables</a:t>
            </a:r>
          </a:p>
          <a:p>
            <a:pPr lvl="1" eaLnBrk="1" hangingPunct="1">
              <a:lnSpc>
                <a:spcPct val="90000"/>
              </a:lnSpc>
            </a:pPr>
            <a:r>
              <a:rPr lang="en-US">
                <a:latin typeface="Corbel" charset="0"/>
                <a:ea typeface="MS PGothic" charset="0"/>
              </a:rPr>
              <a:t>Distance between attributes has meaning</a:t>
            </a:r>
          </a:p>
          <a:p>
            <a:pPr lvl="1" eaLnBrk="1" hangingPunct="1">
              <a:lnSpc>
                <a:spcPct val="90000"/>
              </a:lnSpc>
            </a:pPr>
            <a:r>
              <a:rPr lang="en-US">
                <a:latin typeface="Corbel" charset="0"/>
                <a:ea typeface="MS PGothic" charset="0"/>
              </a:rPr>
              <a:t>Example: Celsius temperature</a:t>
            </a:r>
          </a:p>
          <a:p>
            <a:pPr lvl="1" eaLnBrk="1" hangingPunct="1">
              <a:lnSpc>
                <a:spcPct val="90000"/>
              </a:lnSpc>
              <a:buFont typeface="Wingdings" charset="0"/>
              <a:buNone/>
            </a:pPr>
            <a:endParaRPr lang="en-US" sz="2000">
              <a:latin typeface="Corbel" charset="0"/>
              <a:ea typeface="MS PGothic" charset="0"/>
            </a:endParaRPr>
          </a:p>
          <a:p>
            <a:pPr lvl="2" eaLnBrk="1" hangingPunct="1">
              <a:lnSpc>
                <a:spcPct val="90000"/>
              </a:lnSpc>
            </a:pPr>
            <a:r>
              <a:rPr lang="en-US" sz="2000">
                <a:solidFill>
                  <a:schemeClr val="folHlink"/>
                </a:solidFill>
                <a:latin typeface="Corbel" charset="0"/>
                <a:ea typeface="MS PGothic" charset="0"/>
              </a:rPr>
              <a:t>Ratio Variables</a:t>
            </a:r>
          </a:p>
          <a:p>
            <a:pPr lvl="3" eaLnBrk="1" hangingPunct="1">
              <a:lnSpc>
                <a:spcPct val="90000"/>
              </a:lnSpc>
            </a:pPr>
            <a:r>
              <a:rPr lang="en-US">
                <a:latin typeface="Corbel" charset="0"/>
                <a:ea typeface="MS PGothic" charset="0"/>
              </a:rPr>
              <a:t>Distance between attributes has meaning, and there can be a meaningful bottom point = zero.</a:t>
            </a:r>
          </a:p>
          <a:p>
            <a:pPr lvl="3" eaLnBrk="1" hangingPunct="1">
              <a:lnSpc>
                <a:spcPct val="90000"/>
              </a:lnSpc>
            </a:pPr>
            <a:r>
              <a:rPr lang="en-US">
                <a:latin typeface="Corbel" charset="0"/>
                <a:ea typeface="MS PGothic" charset="0"/>
              </a:rPr>
              <a:t>Example: Kelvin temperature, Count variables</a:t>
            </a:r>
          </a:p>
          <a:p>
            <a:pPr lvl="2" eaLnBrk="1" hangingPunct="1">
              <a:lnSpc>
                <a:spcPct val="90000"/>
              </a:lnSpc>
            </a:pPr>
            <a:endParaRPr lang="en-US" sz="2200">
              <a:latin typeface="Corbel" charset="0"/>
              <a:ea typeface="MS PGothic" charset="0"/>
            </a:endParaRPr>
          </a:p>
          <a:p>
            <a:pPr eaLnBrk="1" hangingPunct="1">
              <a:lnSpc>
                <a:spcPct val="90000"/>
              </a:lnSpc>
            </a:pPr>
            <a:endParaRPr lang="en-US" sz="2600">
              <a:latin typeface="Corbel" charset="0"/>
              <a:ea typeface="MS PGothic" charset="0"/>
            </a:endParaRPr>
          </a:p>
        </p:txBody>
      </p:sp>
      <p:sp>
        <p:nvSpPr>
          <p:cNvPr id="32771" name="Footer Placeholder 5"/>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endParaRPr lang="en-US" dirty="0"/>
          </a:p>
        </p:txBody>
      </p:sp>
      <p:pic>
        <p:nvPicPr>
          <p:cNvPr id="49157" name="Picture 5" descr="celsius_kelv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6400"/>
            <a:ext cx="2971800" cy="4837113"/>
          </a:xfrm>
          <a:prstGeom prst="rect">
            <a:avLst/>
          </a:prstGeom>
          <a:noFill/>
          <a:ln>
            <a:noFill/>
          </a:ln>
          <a:effectLst>
            <a:outerShdw blurRad="635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57200" y="152400"/>
            <a:ext cx="8153400" cy="990600"/>
          </a:xfrm>
        </p:spPr>
        <p:txBody>
          <a:bodyPr/>
          <a:lstStyle/>
          <a:p>
            <a:pPr>
              <a:defRPr/>
            </a:pPr>
            <a:r>
              <a:rPr lang="en-US" dirty="0" smtClean="0">
                <a:ea typeface="ＭＳ Ｐゴシック" charset="-128"/>
                <a:cs typeface="ＭＳ Ｐゴシック" charset="-128"/>
              </a:rPr>
              <a:t>Variable Types Matter</a:t>
            </a:r>
            <a:endParaRPr lang="en-US" dirty="0">
              <a:ea typeface="ＭＳ Ｐゴシック" charset="-128"/>
              <a:cs typeface="ＭＳ Ｐゴシック" charset="-128"/>
            </a:endParaRPr>
          </a:p>
        </p:txBody>
      </p:sp>
      <p:sp>
        <p:nvSpPr>
          <p:cNvPr id="16" name="Footer Placeholder 3"/>
          <p:cNvSpPr>
            <a:spLocks noGrp="1"/>
          </p:cNvSpPr>
          <p:nvPr>
            <p:ph type="ftr" sz="quarter" idx="11"/>
          </p:nvPr>
        </p:nvSpPr>
        <p:spPr/>
        <p:txBody>
          <a:bodyPr anchor="ctr">
            <a:normAutofit lnSpcReduction="10000"/>
          </a:bodyPr>
          <a:lstStyle/>
          <a:p>
            <a:pPr algn="ctr">
              <a:defRPr/>
            </a:pPr>
            <a:endParaRPr lang="en-US" sz="1600"/>
          </a:p>
        </p:txBody>
      </p:sp>
      <p:grpSp>
        <p:nvGrpSpPr>
          <p:cNvPr id="56323" name="Group 20"/>
          <p:cNvGrpSpPr>
            <a:grpSpLocks/>
          </p:cNvGrpSpPr>
          <p:nvPr/>
        </p:nvGrpSpPr>
        <p:grpSpPr bwMode="auto">
          <a:xfrm>
            <a:off x="381000" y="1905000"/>
            <a:ext cx="8153400" cy="4419600"/>
            <a:chOff x="685800" y="1295400"/>
            <a:chExt cx="8153400" cy="4419600"/>
          </a:xfrm>
        </p:grpSpPr>
        <p:grpSp>
          <p:nvGrpSpPr>
            <p:cNvPr id="56324" name="Group 2"/>
            <p:cNvGrpSpPr>
              <a:grpSpLocks/>
            </p:cNvGrpSpPr>
            <p:nvPr/>
          </p:nvGrpSpPr>
          <p:grpSpPr bwMode="auto">
            <a:xfrm>
              <a:off x="685800" y="1295400"/>
              <a:ext cx="5943600" cy="1295400"/>
              <a:chOff x="1008" y="3216"/>
              <a:chExt cx="3744" cy="816"/>
            </a:xfrm>
          </p:grpSpPr>
          <p:sp>
            <p:nvSpPr>
              <p:cNvPr id="56336" name="Rectangle 3"/>
              <p:cNvSpPr>
                <a:spLocks noChangeArrowheads="1"/>
              </p:cNvSpPr>
              <p:nvPr/>
            </p:nvSpPr>
            <p:spPr bwMode="auto">
              <a:xfrm>
                <a:off x="1008" y="3216"/>
                <a:ext cx="1296" cy="816"/>
              </a:xfrm>
              <a:prstGeom prst="rect">
                <a:avLst/>
              </a:prstGeom>
              <a:solidFill>
                <a:schemeClr val="accent1"/>
              </a:solidFill>
              <a:ln w="9525">
                <a:solidFill>
                  <a:schemeClr val="tx1"/>
                </a:solidFill>
                <a:miter lim="800000"/>
                <a:headEnd/>
                <a:tailEnd/>
              </a:ln>
            </p:spPr>
            <p:txBody>
              <a:bodyPr wrap="none" anchor="ctr"/>
              <a:lstStyle/>
              <a:p>
                <a:pPr algn="ctr"/>
                <a:r>
                  <a:rPr lang="en-US"/>
                  <a:t>Time spent</a:t>
                </a:r>
              </a:p>
              <a:p>
                <a:pPr algn="ctr"/>
                <a:r>
                  <a:rPr lang="en-US"/>
                  <a:t>exercising between</a:t>
                </a:r>
              </a:p>
              <a:p>
                <a:pPr algn="ctr"/>
                <a:r>
                  <a:rPr lang="en-US"/>
                  <a:t>time 1 and time 2</a:t>
                </a:r>
              </a:p>
            </p:txBody>
          </p:sp>
          <p:sp>
            <p:nvSpPr>
              <p:cNvPr id="56337" name="Rectangle 4"/>
              <p:cNvSpPr>
                <a:spLocks noChangeArrowheads="1"/>
              </p:cNvSpPr>
              <p:nvPr/>
            </p:nvSpPr>
            <p:spPr bwMode="auto">
              <a:xfrm>
                <a:off x="3168" y="3216"/>
                <a:ext cx="1584" cy="768"/>
              </a:xfrm>
              <a:prstGeom prst="rect">
                <a:avLst/>
              </a:prstGeom>
              <a:solidFill>
                <a:schemeClr val="accent1"/>
              </a:solidFill>
              <a:ln w="9525">
                <a:solidFill>
                  <a:schemeClr val="tx1"/>
                </a:solidFill>
                <a:miter lim="800000"/>
                <a:headEnd/>
                <a:tailEnd/>
              </a:ln>
            </p:spPr>
            <p:txBody>
              <a:bodyPr wrap="none" anchor="ctr"/>
              <a:lstStyle/>
              <a:p>
                <a:pPr algn="ctr"/>
                <a:r>
                  <a:rPr lang="en-US"/>
                  <a:t>Difference in</a:t>
                </a:r>
              </a:p>
              <a:p>
                <a:pPr algn="ctr"/>
                <a:r>
                  <a:rPr lang="en-US"/>
                  <a:t>weight scores between </a:t>
                </a:r>
              </a:p>
              <a:p>
                <a:pPr algn="ctr"/>
                <a:r>
                  <a:rPr lang="en-US"/>
                  <a:t>time1and time 2</a:t>
                </a:r>
              </a:p>
            </p:txBody>
          </p:sp>
          <p:sp>
            <p:nvSpPr>
              <p:cNvPr id="56338" name="Line 5"/>
              <p:cNvSpPr>
                <a:spLocks noChangeShapeType="1"/>
              </p:cNvSpPr>
              <p:nvPr/>
            </p:nvSpPr>
            <p:spPr bwMode="auto">
              <a:xfrm>
                <a:off x="2352" y="3600"/>
                <a:ext cx="720" cy="0"/>
              </a:xfrm>
              <a:prstGeom prst="line">
                <a:avLst/>
              </a:prstGeom>
              <a:noFill/>
              <a:ln w="57150">
                <a:solidFill>
                  <a:schemeClr val="tx1"/>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6325" name="Group 6"/>
            <p:cNvGrpSpPr>
              <a:grpSpLocks/>
            </p:cNvGrpSpPr>
            <p:nvPr/>
          </p:nvGrpSpPr>
          <p:grpSpPr bwMode="auto">
            <a:xfrm>
              <a:off x="685800" y="2895600"/>
              <a:ext cx="5943600" cy="1295400"/>
              <a:chOff x="1008" y="3216"/>
              <a:chExt cx="3744" cy="816"/>
            </a:xfrm>
          </p:grpSpPr>
          <p:sp>
            <p:nvSpPr>
              <p:cNvPr id="56333" name="Rectangle 7"/>
              <p:cNvSpPr>
                <a:spLocks noChangeArrowheads="1"/>
              </p:cNvSpPr>
              <p:nvPr/>
            </p:nvSpPr>
            <p:spPr bwMode="auto">
              <a:xfrm>
                <a:off x="1008" y="3216"/>
                <a:ext cx="1296" cy="816"/>
              </a:xfrm>
              <a:prstGeom prst="rect">
                <a:avLst/>
              </a:prstGeom>
              <a:solidFill>
                <a:schemeClr val="accent1"/>
              </a:solidFill>
              <a:ln w="9525">
                <a:solidFill>
                  <a:schemeClr val="tx1"/>
                </a:solidFill>
                <a:miter lim="800000"/>
                <a:headEnd/>
                <a:tailEnd/>
              </a:ln>
            </p:spPr>
            <p:txBody>
              <a:bodyPr wrap="none" anchor="ctr"/>
              <a:lstStyle/>
              <a:p>
                <a:pPr algn="ctr"/>
                <a:r>
                  <a:rPr lang="en-US"/>
                  <a:t>Gender</a:t>
                </a:r>
              </a:p>
              <a:p>
                <a:pPr algn="ctr"/>
                <a:r>
                  <a:rPr lang="en-US"/>
                  <a:t>(Male =1, </a:t>
                </a:r>
              </a:p>
              <a:p>
                <a:pPr algn="ctr"/>
                <a:r>
                  <a:rPr lang="en-US"/>
                  <a:t>Female =2)</a:t>
                </a:r>
              </a:p>
            </p:txBody>
          </p:sp>
          <p:sp>
            <p:nvSpPr>
              <p:cNvPr id="56334" name="Rectangle 8"/>
              <p:cNvSpPr>
                <a:spLocks noChangeArrowheads="1"/>
              </p:cNvSpPr>
              <p:nvPr/>
            </p:nvSpPr>
            <p:spPr bwMode="auto">
              <a:xfrm>
                <a:off x="3168" y="3216"/>
                <a:ext cx="1584" cy="768"/>
              </a:xfrm>
              <a:prstGeom prst="rect">
                <a:avLst/>
              </a:prstGeom>
              <a:solidFill>
                <a:schemeClr val="accent1"/>
              </a:solidFill>
              <a:ln w="9525">
                <a:solidFill>
                  <a:schemeClr val="tx1"/>
                </a:solidFill>
                <a:miter lim="800000"/>
                <a:headEnd/>
                <a:tailEnd/>
              </a:ln>
            </p:spPr>
            <p:txBody>
              <a:bodyPr wrap="none" anchor="ctr"/>
              <a:lstStyle/>
              <a:p>
                <a:pPr algn="ctr"/>
                <a:r>
                  <a:rPr lang="en-US"/>
                  <a:t>Scale 1-5 of attitude</a:t>
                </a:r>
              </a:p>
              <a:p>
                <a:pPr algn="ctr"/>
                <a:r>
                  <a:rPr lang="en-US"/>
                  <a:t>about President</a:t>
                </a:r>
              </a:p>
            </p:txBody>
          </p:sp>
          <p:sp>
            <p:nvSpPr>
              <p:cNvPr id="56335" name="Line 9"/>
              <p:cNvSpPr>
                <a:spLocks noChangeShapeType="1"/>
              </p:cNvSpPr>
              <p:nvPr/>
            </p:nvSpPr>
            <p:spPr bwMode="auto">
              <a:xfrm>
                <a:off x="2352" y="3600"/>
                <a:ext cx="720" cy="0"/>
              </a:xfrm>
              <a:prstGeom prst="line">
                <a:avLst/>
              </a:prstGeom>
              <a:noFill/>
              <a:ln w="57150">
                <a:solidFill>
                  <a:schemeClr val="tx1"/>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6326" name="Group 10"/>
            <p:cNvGrpSpPr>
              <a:grpSpLocks/>
            </p:cNvGrpSpPr>
            <p:nvPr/>
          </p:nvGrpSpPr>
          <p:grpSpPr bwMode="auto">
            <a:xfrm>
              <a:off x="685800" y="4419600"/>
              <a:ext cx="5943600" cy="1295400"/>
              <a:chOff x="1008" y="3216"/>
              <a:chExt cx="3744" cy="816"/>
            </a:xfrm>
          </p:grpSpPr>
          <p:sp>
            <p:nvSpPr>
              <p:cNvPr id="56330" name="Rectangle 11"/>
              <p:cNvSpPr>
                <a:spLocks noChangeArrowheads="1"/>
              </p:cNvSpPr>
              <p:nvPr/>
            </p:nvSpPr>
            <p:spPr bwMode="auto">
              <a:xfrm>
                <a:off x="1008" y="3216"/>
                <a:ext cx="1296" cy="816"/>
              </a:xfrm>
              <a:prstGeom prst="rect">
                <a:avLst/>
              </a:prstGeom>
              <a:solidFill>
                <a:schemeClr val="accent1"/>
              </a:solidFill>
              <a:ln w="9525">
                <a:solidFill>
                  <a:schemeClr val="tx1"/>
                </a:solidFill>
                <a:miter lim="800000"/>
                <a:headEnd/>
                <a:tailEnd/>
              </a:ln>
            </p:spPr>
            <p:txBody>
              <a:bodyPr wrap="none" anchor="ctr"/>
              <a:lstStyle/>
              <a:p>
                <a:pPr algn="ctr"/>
                <a:r>
                  <a:rPr lang="en-US"/>
                  <a:t>Ethnic Identity</a:t>
                </a:r>
              </a:p>
              <a:p>
                <a:pPr algn="ctr"/>
                <a:r>
                  <a:rPr lang="en-US"/>
                  <a:t>(10 Racial Types)</a:t>
                </a:r>
              </a:p>
            </p:txBody>
          </p:sp>
          <p:sp>
            <p:nvSpPr>
              <p:cNvPr id="56331" name="Rectangle 12"/>
              <p:cNvSpPr>
                <a:spLocks noChangeArrowheads="1"/>
              </p:cNvSpPr>
              <p:nvPr/>
            </p:nvSpPr>
            <p:spPr bwMode="auto">
              <a:xfrm>
                <a:off x="3168" y="3216"/>
                <a:ext cx="1584" cy="768"/>
              </a:xfrm>
              <a:prstGeom prst="rect">
                <a:avLst/>
              </a:prstGeom>
              <a:solidFill>
                <a:schemeClr val="accent1"/>
              </a:solidFill>
              <a:ln w="9525">
                <a:solidFill>
                  <a:schemeClr val="tx1"/>
                </a:solidFill>
                <a:miter lim="800000"/>
                <a:headEnd/>
                <a:tailEnd/>
              </a:ln>
            </p:spPr>
            <p:txBody>
              <a:bodyPr wrap="none" anchor="ctr"/>
              <a:lstStyle/>
              <a:p>
                <a:pPr algn="ctr"/>
                <a:r>
                  <a:rPr lang="en-US"/>
                  <a:t>Career Types</a:t>
                </a:r>
              </a:p>
              <a:p>
                <a:pPr algn="ctr"/>
                <a:r>
                  <a:rPr lang="en-US"/>
                  <a:t> (categories)</a:t>
                </a:r>
              </a:p>
            </p:txBody>
          </p:sp>
          <p:sp>
            <p:nvSpPr>
              <p:cNvPr id="56332" name="Line 13"/>
              <p:cNvSpPr>
                <a:spLocks noChangeShapeType="1"/>
              </p:cNvSpPr>
              <p:nvPr/>
            </p:nvSpPr>
            <p:spPr bwMode="auto">
              <a:xfrm>
                <a:off x="2352" y="3600"/>
                <a:ext cx="720" cy="0"/>
              </a:xfrm>
              <a:prstGeom prst="line">
                <a:avLst/>
              </a:prstGeom>
              <a:noFill/>
              <a:ln w="57150">
                <a:solidFill>
                  <a:schemeClr val="tx1"/>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6327" name="TextBox 16"/>
            <p:cNvSpPr txBox="1">
              <a:spLocks noChangeArrowheads="1"/>
            </p:cNvSpPr>
            <p:nvPr/>
          </p:nvSpPr>
          <p:spPr bwMode="auto">
            <a:xfrm>
              <a:off x="6934200" y="1676400"/>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(Correlation)</a:t>
              </a:r>
            </a:p>
          </p:txBody>
        </p:sp>
        <p:sp>
          <p:nvSpPr>
            <p:cNvPr id="56328" name="TextBox 17"/>
            <p:cNvSpPr txBox="1">
              <a:spLocks noChangeArrowheads="1"/>
            </p:cNvSpPr>
            <p:nvPr/>
          </p:nvSpPr>
          <p:spPr bwMode="auto">
            <a:xfrm>
              <a:off x="6934200" y="3352800"/>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(t-test)</a:t>
              </a:r>
            </a:p>
          </p:txBody>
        </p:sp>
        <p:sp>
          <p:nvSpPr>
            <p:cNvPr id="56329" name="TextBox 18"/>
            <p:cNvSpPr txBox="1">
              <a:spLocks noChangeArrowheads="1"/>
            </p:cNvSpPr>
            <p:nvPr/>
          </p:nvSpPr>
          <p:spPr bwMode="auto">
            <a:xfrm>
              <a:off x="6858000" y="4724400"/>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(Chi-Square test)</a:t>
              </a:r>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28600"/>
            <a:ext cx="6477000" cy="1250950"/>
          </a:xfrm>
        </p:spPr>
        <p:txBody>
          <a:bodyPr/>
          <a:lstStyle/>
          <a:p>
            <a:pPr eaLnBrk="1" hangingPunct="1">
              <a:defRPr/>
            </a:pPr>
            <a:r>
              <a:rPr lang="en-US" dirty="0" smtClean="0">
                <a:ea typeface="+mj-ea"/>
                <a:cs typeface="+mj-cs"/>
              </a:rPr>
              <a:t>Validity and Reliability</a:t>
            </a:r>
            <a:endParaRPr lang="en-US" dirty="0">
              <a:ea typeface="+mj-ea"/>
              <a:cs typeface="+mj-cs"/>
            </a:endParaRPr>
          </a:p>
        </p:txBody>
      </p:sp>
      <p:pic>
        <p:nvPicPr>
          <p:cNvPr id="593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24000"/>
            <a:ext cx="5788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8"/>
          <p:cNvSpPr txBox="1">
            <a:spLocks noChangeArrowheads="1"/>
          </p:cNvSpPr>
          <p:nvPr/>
        </p:nvSpPr>
        <p:spPr bwMode="auto">
          <a:xfrm>
            <a:off x="152400" y="2286000"/>
            <a:ext cx="2362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b="1" u="sng"/>
              <a:t>Validity:</a:t>
            </a:r>
          </a:p>
          <a:p>
            <a:r>
              <a:rPr lang="en-US" sz="1800">
                <a:solidFill>
                  <a:schemeClr val="tx2"/>
                </a:solidFill>
              </a:rPr>
              <a:t>Accuracy and trustworthiness of instruments, data and findings.</a:t>
            </a:r>
          </a:p>
          <a:p>
            <a:endParaRPr lang="en-US" sz="1800"/>
          </a:p>
          <a:p>
            <a:r>
              <a:rPr lang="en-US" sz="1800" b="1" u="sng"/>
              <a:t>Reliability:</a:t>
            </a:r>
          </a:p>
          <a:p>
            <a:r>
              <a:rPr lang="en-US" sz="1800">
                <a:solidFill>
                  <a:schemeClr val="tx2"/>
                </a:solidFill>
              </a:rPr>
              <a:t>Do you get the same answer using the same instrument to measure the same thing more than once.</a:t>
            </a:r>
          </a:p>
          <a:p>
            <a:endParaRPr lang="en-US" sz="1800"/>
          </a:p>
          <a:p>
            <a:endParaRPr lang="en-US" sz="180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Testing for Reliability</a:t>
            </a:r>
            <a:endParaRPr lang="en-US" dirty="0">
              <a:ea typeface="+mj-ea"/>
              <a:cs typeface="+mj-cs"/>
            </a:endParaRPr>
          </a:p>
        </p:txBody>
      </p:sp>
      <p:sp>
        <p:nvSpPr>
          <p:cNvPr id="61442" name="Content Placeholder 4"/>
          <p:cNvSpPr>
            <a:spLocks noGrp="1"/>
          </p:cNvSpPr>
          <p:nvPr>
            <p:ph idx="1"/>
          </p:nvPr>
        </p:nvSpPr>
        <p:spPr/>
        <p:txBody>
          <a:bodyPr/>
          <a:lstStyle/>
          <a:p>
            <a:pPr eaLnBrk="1" hangingPunct="1"/>
            <a:r>
              <a:rPr lang="en-US">
                <a:latin typeface="Corbel" charset="0"/>
                <a:ea typeface="MS PGothic" charset="0"/>
              </a:rPr>
              <a:t>Reliability: How consistent is the instrument when you use it more than once?</a:t>
            </a:r>
          </a:p>
          <a:p>
            <a:pPr eaLnBrk="1" hangingPunct="1"/>
            <a:endParaRPr lang="en-US">
              <a:latin typeface="Corbel" charset="0"/>
              <a:ea typeface="MS PGothic" charset="0"/>
            </a:endParaRPr>
          </a:p>
          <a:p>
            <a:pPr lvl="1" eaLnBrk="1" hangingPunct="1"/>
            <a:r>
              <a:rPr lang="en-US">
                <a:latin typeface="Corbel" charset="0"/>
                <a:ea typeface="MS PGothic" charset="0"/>
              </a:rPr>
              <a:t>Interobserver reliability</a:t>
            </a:r>
          </a:p>
          <a:p>
            <a:pPr lvl="2" eaLnBrk="1" hangingPunct="1"/>
            <a:r>
              <a:rPr lang="en-US">
                <a:latin typeface="Arial" charset="0"/>
                <a:ea typeface="MS PGothic" charset="0"/>
              </a:rPr>
              <a:t>Many different researchers try to get consistent results</a:t>
            </a:r>
            <a:endParaRPr lang="en-US">
              <a:latin typeface="Corbel" charset="0"/>
              <a:ea typeface="MS PGothic" charset="0"/>
            </a:endParaRPr>
          </a:p>
          <a:p>
            <a:pPr lvl="1" eaLnBrk="1" hangingPunct="1"/>
            <a:r>
              <a:rPr lang="en-US">
                <a:latin typeface="Corbel" charset="0"/>
                <a:ea typeface="MS PGothic" charset="0"/>
              </a:rPr>
              <a:t>Test-retest reliability</a:t>
            </a:r>
          </a:p>
          <a:p>
            <a:pPr lvl="2" eaLnBrk="1" hangingPunct="1"/>
            <a:r>
              <a:rPr lang="en-US">
                <a:latin typeface="Arial" charset="0"/>
                <a:ea typeface="MS PGothic" charset="0"/>
              </a:rPr>
              <a:t>Same results on same person over time</a:t>
            </a:r>
          </a:p>
          <a:p>
            <a:pPr lvl="2" eaLnBrk="1" hangingPunct="1"/>
            <a:endParaRPr lang="en-US">
              <a:latin typeface="Corbel" charset="0"/>
              <a:ea typeface="MS PGothic" charset="0"/>
            </a:endParaRPr>
          </a:p>
          <a:p>
            <a:pPr eaLnBrk="1" hangingPunct="1"/>
            <a:endParaRPr lang="en-US">
              <a:latin typeface="Corbel" charset="0"/>
              <a:ea typeface="MS PGothic" charset="0"/>
            </a:endParaRPr>
          </a:p>
        </p:txBody>
      </p:sp>
      <p:sp>
        <p:nvSpPr>
          <p:cNvPr id="6144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numCol="1" anchorCtr="0" compatLnSpc="1">
            <a:prstTxWarp prst="textNoShape">
              <a:avLst/>
            </a:prstTxWarp>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solidFill>
                <a:srgbClr val="3F3F3F"/>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Determining Validity</a:t>
            </a:r>
            <a:endParaRPr lang="en-US" dirty="0">
              <a:ea typeface="+mj-ea"/>
              <a:cs typeface="+mj-cs"/>
            </a:endParaRPr>
          </a:p>
        </p:txBody>
      </p:sp>
      <p:sp>
        <p:nvSpPr>
          <p:cNvPr id="63490" name="Content Placeholder 2"/>
          <p:cNvSpPr>
            <a:spLocks noGrp="1"/>
          </p:cNvSpPr>
          <p:nvPr>
            <p:ph idx="1"/>
          </p:nvPr>
        </p:nvSpPr>
        <p:spPr>
          <a:xfrm>
            <a:off x="457200" y="1371600"/>
            <a:ext cx="8229600" cy="4625975"/>
          </a:xfrm>
        </p:spPr>
        <p:txBody>
          <a:bodyPr/>
          <a:lstStyle/>
          <a:p>
            <a:pPr eaLnBrk="1" hangingPunct="1"/>
            <a:r>
              <a:rPr lang="en-US" dirty="0">
                <a:latin typeface="Corbel" charset="0"/>
                <a:ea typeface="MS PGothic" charset="0"/>
              </a:rPr>
              <a:t>Validity: Accuracy of our instrument at measuring the </a:t>
            </a:r>
            <a:r>
              <a:rPr lang="en-US" i="1" dirty="0">
                <a:latin typeface="Corbel" charset="0"/>
                <a:ea typeface="MS PGothic" charset="0"/>
              </a:rPr>
              <a:t>intended</a:t>
            </a:r>
            <a:r>
              <a:rPr lang="en-US" dirty="0">
                <a:latin typeface="Corbel" charset="0"/>
                <a:ea typeface="MS PGothic" charset="0"/>
              </a:rPr>
              <a:t> concept</a:t>
            </a:r>
          </a:p>
          <a:p>
            <a:endParaRPr lang="en-US" sz="2000" dirty="0">
              <a:latin typeface="Arial" charset="0"/>
              <a:ea typeface="MS PGothic" charset="0"/>
            </a:endParaRPr>
          </a:p>
          <a:p>
            <a:r>
              <a:rPr lang="en-US" sz="2000" dirty="0">
                <a:solidFill>
                  <a:srgbClr val="C00000"/>
                </a:solidFill>
                <a:latin typeface="Arial" charset="0"/>
                <a:ea typeface="MS PGothic" charset="0"/>
              </a:rPr>
              <a:t>Face Validity</a:t>
            </a:r>
            <a:r>
              <a:rPr lang="en-US" sz="2000" dirty="0">
                <a:latin typeface="Arial" charset="0"/>
                <a:ea typeface="MS PGothic" charset="0"/>
              </a:rPr>
              <a:t>: </a:t>
            </a:r>
            <a:r>
              <a:rPr lang="ja-JP" altLang="en-US" sz="2000" dirty="0">
                <a:latin typeface="Arial" charset="0"/>
                <a:ea typeface="MS PGothic" charset="0"/>
              </a:rPr>
              <a:t>‘</a:t>
            </a:r>
            <a:r>
              <a:rPr lang="en-US" altLang="ja-JP" sz="2000" dirty="0">
                <a:latin typeface="Arial" charset="0"/>
                <a:ea typeface="MS PGothic" charset="0"/>
              </a:rPr>
              <a:t>face value</a:t>
            </a:r>
            <a:r>
              <a:rPr lang="ja-JP" altLang="en-US" sz="2000" dirty="0">
                <a:latin typeface="Arial" charset="0"/>
                <a:ea typeface="MS PGothic" charset="0"/>
              </a:rPr>
              <a:t>’</a:t>
            </a:r>
            <a:r>
              <a:rPr lang="en-US" altLang="ja-JP" sz="2000" dirty="0">
                <a:latin typeface="Arial" charset="0"/>
                <a:ea typeface="MS PGothic" charset="0"/>
              </a:rPr>
              <a:t> of researcher interpretation</a:t>
            </a:r>
          </a:p>
          <a:p>
            <a:pPr>
              <a:buFont typeface="Wingdings 2" charset="0"/>
              <a:buNone/>
            </a:pPr>
            <a:endParaRPr lang="en-US" sz="2000" dirty="0" smtClean="0">
              <a:latin typeface="Arial" charset="0"/>
              <a:ea typeface="MS PGothic" charset="0"/>
            </a:endParaRPr>
          </a:p>
          <a:p>
            <a:r>
              <a:rPr lang="en-US" sz="2000" dirty="0">
                <a:solidFill>
                  <a:srgbClr val="C00000"/>
                </a:solidFill>
                <a:latin typeface="Arial" charset="0"/>
                <a:ea typeface="MS PGothic" charset="0"/>
              </a:rPr>
              <a:t>Construct Validity</a:t>
            </a:r>
            <a:r>
              <a:rPr lang="en-US" sz="2000" dirty="0">
                <a:latin typeface="Arial" charset="0"/>
                <a:ea typeface="MS PGothic" charset="0"/>
              </a:rPr>
              <a:t>: the closeness of the fit between </a:t>
            </a:r>
            <a:r>
              <a:rPr lang="en-US" sz="2000" dirty="0" smtClean="0">
                <a:latin typeface="Arial" charset="0"/>
                <a:ea typeface="MS PGothic" charset="0"/>
              </a:rPr>
              <a:t>the observations made and the construct. </a:t>
            </a:r>
            <a:r>
              <a:rPr lang="en-US" sz="2000" dirty="0">
                <a:latin typeface="Arial" charset="0"/>
                <a:ea typeface="MS PGothic" charset="0"/>
              </a:rPr>
              <a:t>Does it </a:t>
            </a:r>
            <a:r>
              <a:rPr lang="en-US" altLang="ja-JP" sz="2000" dirty="0">
                <a:latin typeface="Arial" charset="0"/>
                <a:ea typeface="MS PGothic" charset="0"/>
              </a:rPr>
              <a:t>behave like the construct should</a:t>
            </a:r>
            <a:r>
              <a:rPr lang="en-US" altLang="ja-JP" sz="2000" dirty="0" smtClean="0">
                <a:latin typeface="Arial" charset="0"/>
                <a:ea typeface="MS PGothic" charset="0"/>
              </a:rPr>
              <a:t>?</a:t>
            </a:r>
            <a:endParaRPr lang="en-US" sz="2000" dirty="0" smtClean="0">
              <a:latin typeface="Arial" charset="0"/>
              <a:ea typeface="MS PGothic" charset="0"/>
            </a:endParaRPr>
          </a:p>
          <a:p>
            <a:pPr>
              <a:buFont typeface="Wingdings 2" charset="0"/>
              <a:buNone/>
            </a:pPr>
            <a:endParaRPr lang="en-US" sz="2000" dirty="0">
              <a:latin typeface="Arial" charset="0"/>
              <a:ea typeface="MS PGothic" charset="0"/>
            </a:endParaRPr>
          </a:p>
          <a:p>
            <a:r>
              <a:rPr lang="en-US" sz="2000" dirty="0">
                <a:solidFill>
                  <a:srgbClr val="C00000"/>
                </a:solidFill>
                <a:latin typeface="Arial" charset="0"/>
                <a:ea typeface="MS PGothic" charset="0"/>
              </a:rPr>
              <a:t>Content Validity</a:t>
            </a:r>
            <a:r>
              <a:rPr lang="en-US" sz="2000" dirty="0">
                <a:latin typeface="Arial" charset="0"/>
                <a:ea typeface="MS PGothic" charset="0"/>
              </a:rPr>
              <a:t>: appropriate type and amount of content to get at intended concept (lots of </a:t>
            </a:r>
            <a:r>
              <a:rPr lang="en-US" sz="2000" dirty="0" err="1">
                <a:latin typeface="Arial" charset="0"/>
                <a:ea typeface="MS PGothic" charset="0"/>
              </a:rPr>
              <a:t>vars</a:t>
            </a:r>
            <a:r>
              <a:rPr lang="en-US" sz="2000" dirty="0">
                <a:latin typeface="Arial" charset="0"/>
                <a:ea typeface="MS PGothic" charset="0"/>
              </a:rPr>
              <a:t> to get at one concept)</a:t>
            </a:r>
          </a:p>
          <a:p>
            <a:pPr>
              <a:buFont typeface="Wingdings 2" charset="0"/>
              <a:buNone/>
            </a:pPr>
            <a:endParaRPr lang="en-US" sz="2000" dirty="0">
              <a:latin typeface="Arial" charset="0"/>
              <a:ea typeface="MS PGothic" charset="0"/>
            </a:endParaRPr>
          </a:p>
          <a:p>
            <a:r>
              <a:rPr lang="en-US" sz="2000" dirty="0">
                <a:solidFill>
                  <a:srgbClr val="C00000"/>
                </a:solidFill>
                <a:latin typeface="Arial" charset="0"/>
                <a:ea typeface="MS PGothic" charset="0"/>
              </a:rPr>
              <a:t>Criterion Validity</a:t>
            </a:r>
            <a:r>
              <a:rPr lang="en-US" sz="2000" dirty="0">
                <a:latin typeface="Arial" charset="0"/>
                <a:ea typeface="MS PGothic" charset="0"/>
              </a:rPr>
              <a:t>: the closeness of fit between measures of an instrument and some other, well-established instrument of known validity (e.g., diff measures of height). </a:t>
            </a:r>
            <a:r>
              <a:rPr lang="ja-JP" altLang="en-US" sz="2000" dirty="0">
                <a:latin typeface="Arial" charset="0"/>
                <a:ea typeface="MS PGothic" charset="0"/>
              </a:rPr>
              <a:t>“</a:t>
            </a:r>
            <a:r>
              <a:rPr lang="en-US" altLang="ja-JP" sz="2000" dirty="0">
                <a:latin typeface="Arial" charset="0"/>
                <a:ea typeface="MS PGothic" charset="0"/>
              </a:rPr>
              <a:t>gold standard</a:t>
            </a:r>
            <a:r>
              <a:rPr lang="ja-JP" altLang="en-US" sz="2000" dirty="0">
                <a:latin typeface="Arial" charset="0"/>
                <a:ea typeface="MS PGothic" charset="0"/>
              </a:rPr>
              <a:t>”</a:t>
            </a:r>
            <a:r>
              <a:rPr lang="en-US" altLang="ja-JP" sz="2000" dirty="0">
                <a:latin typeface="Arial" charset="0"/>
                <a:ea typeface="MS PGothic" charset="0"/>
              </a:rPr>
              <a:t> test.</a:t>
            </a:r>
          </a:p>
          <a:p>
            <a:pPr eaLnBrk="1" hangingPunct="1"/>
            <a:endParaRPr lang="en-US" dirty="0">
              <a:latin typeface="Corbel" charset="0"/>
              <a:ea typeface="MS PGothic" charset="0"/>
            </a:endParaRPr>
          </a:p>
        </p:txBody>
      </p:sp>
      <p:sp>
        <p:nvSpPr>
          <p:cNvPr id="6349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numCol="1" anchorCtr="0" compatLnSpc="1">
            <a:prstTxWarp prst="textNoShape">
              <a:avLst/>
            </a:prstTxWarp>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solidFill>
                <a:srgbClr val="3F3F3F"/>
              </a:solidFill>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Precision</a:t>
            </a:r>
            <a:endParaRPr lang="en-US" dirty="0">
              <a:ea typeface="+mj-ea"/>
              <a:cs typeface="+mj-cs"/>
            </a:endParaRPr>
          </a:p>
        </p:txBody>
      </p:sp>
      <p:sp>
        <p:nvSpPr>
          <p:cNvPr id="65538" name="Content Placeholder 2"/>
          <p:cNvSpPr>
            <a:spLocks noGrp="1"/>
          </p:cNvSpPr>
          <p:nvPr>
            <p:ph idx="1"/>
          </p:nvPr>
        </p:nvSpPr>
        <p:spPr>
          <a:xfrm>
            <a:off x="0" y="1524000"/>
            <a:ext cx="5638800" cy="3635375"/>
          </a:xfrm>
        </p:spPr>
        <p:txBody>
          <a:bodyPr/>
          <a:lstStyle/>
          <a:p>
            <a:r>
              <a:rPr lang="en-US" sz="2800">
                <a:latin typeface="Corbel" charset="0"/>
                <a:ea typeface="MS PGothic" charset="0"/>
              </a:rPr>
              <a:t>The </a:t>
            </a:r>
            <a:r>
              <a:rPr lang="en-US" sz="2800" b="1">
                <a:latin typeface="Corbel" charset="0"/>
                <a:ea typeface="MS PGothic" charset="0"/>
              </a:rPr>
              <a:t>precision</a:t>
            </a:r>
            <a:r>
              <a:rPr lang="en-US" sz="2800">
                <a:latin typeface="Corbel" charset="0"/>
                <a:ea typeface="MS PGothic" charset="0"/>
              </a:rPr>
              <a:t> </a:t>
            </a:r>
            <a:r>
              <a:rPr lang="en-US" sz="2800" b="1">
                <a:latin typeface="Corbel" charset="0"/>
                <a:ea typeface="MS PGothic" charset="0"/>
              </a:rPr>
              <a:t>of an instrument </a:t>
            </a:r>
            <a:r>
              <a:rPr lang="en-US" sz="2800">
                <a:latin typeface="Corbel" charset="0"/>
                <a:ea typeface="MS PGothic" charset="0"/>
              </a:rPr>
              <a:t>is the magnitude of the smallest unit of measure (e.g., how many decimals in the measurement).</a:t>
            </a:r>
          </a:p>
          <a:p>
            <a:endParaRPr lang="en-US" sz="2800">
              <a:latin typeface="Corbel" charset="0"/>
              <a:ea typeface="MS PGothic" charset="0"/>
            </a:endParaRPr>
          </a:p>
          <a:p>
            <a:r>
              <a:rPr lang="en-US" sz="2800">
                <a:latin typeface="Corbel" charset="0"/>
                <a:ea typeface="MS PGothic" charset="0"/>
              </a:rPr>
              <a:t>For example: Consider the tradeoff between using an attitudinal scale of </a:t>
            </a:r>
            <a:r>
              <a:rPr lang="ja-JP" altLang="en-US" sz="2800">
                <a:latin typeface="Corbel" charset="0"/>
                <a:ea typeface="MS PGothic" charset="0"/>
              </a:rPr>
              <a:t>“</a:t>
            </a:r>
            <a:r>
              <a:rPr lang="en-US" altLang="ja-JP" sz="2800">
                <a:latin typeface="Corbel" charset="0"/>
                <a:ea typeface="MS PGothic" charset="0"/>
              </a:rPr>
              <a:t>attractiveness</a:t>
            </a:r>
            <a:r>
              <a:rPr lang="ja-JP" altLang="en-US" sz="2800">
                <a:latin typeface="Corbel" charset="0"/>
                <a:ea typeface="MS PGothic" charset="0"/>
              </a:rPr>
              <a:t>”</a:t>
            </a:r>
            <a:r>
              <a:rPr lang="en-US" altLang="ja-JP" sz="2800">
                <a:latin typeface="Corbel" charset="0"/>
                <a:ea typeface="MS PGothic" charset="0"/>
              </a:rPr>
              <a:t> on a 4 point scale (very attractive to not very attractive) versus 1-1000 scale of attractiveness.</a:t>
            </a:r>
          </a:p>
          <a:p>
            <a:endParaRPr lang="en-US" sz="2800">
              <a:latin typeface="Corbel" charset="0"/>
              <a:ea typeface="MS PGothic" charset="0"/>
            </a:endParaRPr>
          </a:p>
          <a:p>
            <a:pPr>
              <a:buFont typeface="Wingdings 2" charset="0"/>
              <a:buNone/>
            </a:pPr>
            <a:endParaRPr lang="en-US" sz="2800">
              <a:latin typeface="Corbel" charset="0"/>
              <a:ea typeface="MS PGothic" charset="0"/>
            </a:endParaRPr>
          </a:p>
        </p:txBody>
      </p:sp>
      <p:pic>
        <p:nvPicPr>
          <p:cNvPr id="65539" name="Picture 7" descr="http://tmlights.com/images/stopwat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17738"/>
            <a:ext cx="2562225"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411413" y="6477000"/>
            <a:ext cx="5508625" cy="274638"/>
          </a:xfrm>
        </p:spPr>
        <p:txBody>
          <a:bodyPr/>
          <a:lstStyle/>
          <a:p>
            <a:pPr>
              <a:defRPr/>
            </a:pPr>
            <a:endParaRPr lang="en-US"/>
          </a:p>
        </p:txBody>
      </p:sp>
      <p:sp>
        <p:nvSpPr>
          <p:cNvPr id="2" name="Title 1"/>
          <p:cNvSpPr>
            <a:spLocks noGrp="1"/>
          </p:cNvSpPr>
          <p:nvPr>
            <p:ph type="title"/>
          </p:nvPr>
        </p:nvSpPr>
        <p:spPr/>
        <p:txBody>
          <a:bodyPr/>
          <a:lstStyle/>
          <a:p>
            <a:r>
              <a:rPr lang="en-US" dirty="0" smtClean="0"/>
              <a:t>Research Design</a:t>
            </a:r>
            <a:endParaRPr lang="en-US" dirty="0"/>
          </a:p>
        </p:txBody>
      </p:sp>
      <p:sp>
        <p:nvSpPr>
          <p:cNvPr id="5" name="Rounded Rectangle 4"/>
          <p:cNvSpPr/>
          <p:nvPr/>
        </p:nvSpPr>
        <p:spPr>
          <a:xfrm>
            <a:off x="1371600" y="2895600"/>
            <a:ext cx="2133600" cy="1066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t>Correlational</a:t>
            </a:r>
            <a:endParaRPr lang="en-US" sz="2400" dirty="0"/>
          </a:p>
        </p:txBody>
      </p:sp>
      <p:sp>
        <p:nvSpPr>
          <p:cNvPr id="6" name="Rounded Rectangle 5"/>
          <p:cNvSpPr/>
          <p:nvPr/>
        </p:nvSpPr>
        <p:spPr>
          <a:xfrm>
            <a:off x="5638800" y="2895600"/>
            <a:ext cx="2133600" cy="1066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t>Experimental</a:t>
            </a:r>
            <a:endParaRPr lang="en-US" sz="2400" dirty="0"/>
          </a:p>
        </p:txBody>
      </p:sp>
      <p:cxnSp>
        <p:nvCxnSpPr>
          <p:cNvPr id="8" name="Straight Arrow Connector 7"/>
          <p:cNvCxnSpPr>
            <a:stCxn id="6" idx="1"/>
            <a:endCxn id="5" idx="3"/>
          </p:cNvCxnSpPr>
          <p:nvPr/>
        </p:nvCxnSpPr>
        <p:spPr>
          <a:xfrm flipH="1">
            <a:off x="3505200" y="3429000"/>
            <a:ext cx="2133600" cy="0"/>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066800" y="4343400"/>
            <a:ext cx="2971799" cy="1477328"/>
          </a:xfrm>
          <a:prstGeom prst="rect">
            <a:avLst/>
          </a:prstGeom>
          <a:noFill/>
        </p:spPr>
        <p:txBody>
          <a:bodyPr wrap="square" rtlCol="0">
            <a:spAutoFit/>
          </a:bodyPr>
          <a:lstStyle/>
          <a:p>
            <a:pPr marL="285750" indent="-285750">
              <a:buFont typeface="Arial"/>
              <a:buChar char="•"/>
            </a:pPr>
            <a:r>
              <a:rPr lang="en-US" dirty="0" smtClean="0"/>
              <a:t>Variation comes from nature</a:t>
            </a:r>
          </a:p>
          <a:p>
            <a:pPr marL="285750" indent="-285750">
              <a:buFont typeface="Arial"/>
              <a:buChar char="•"/>
            </a:pPr>
            <a:r>
              <a:rPr lang="en-US" dirty="0" smtClean="0"/>
              <a:t>Researcher draws conclusions from hands-off observation</a:t>
            </a:r>
            <a:endParaRPr lang="en-US" dirty="0"/>
          </a:p>
        </p:txBody>
      </p:sp>
      <p:sp>
        <p:nvSpPr>
          <p:cNvPr id="10" name="TextBox 9"/>
          <p:cNvSpPr txBox="1"/>
          <p:nvPr/>
        </p:nvSpPr>
        <p:spPr>
          <a:xfrm>
            <a:off x="5334000" y="4343400"/>
            <a:ext cx="3200400" cy="1477328"/>
          </a:xfrm>
          <a:prstGeom prst="rect">
            <a:avLst/>
          </a:prstGeom>
          <a:noFill/>
        </p:spPr>
        <p:txBody>
          <a:bodyPr wrap="square" rtlCol="0">
            <a:spAutoFit/>
          </a:bodyPr>
          <a:lstStyle/>
          <a:p>
            <a:pPr marL="285750" indent="-285750">
              <a:buFont typeface="Arial"/>
              <a:buChar char="•"/>
            </a:pPr>
            <a:r>
              <a:rPr lang="en-US" dirty="0" smtClean="0"/>
              <a:t>Researcher manipulates variables </a:t>
            </a:r>
            <a:r>
              <a:rPr lang="en-US" dirty="0" smtClean="0"/>
              <a:t>directly</a:t>
            </a:r>
          </a:p>
          <a:p>
            <a:pPr marL="285750" indent="-285750">
              <a:buFont typeface="Arial"/>
              <a:buChar char="•"/>
            </a:pPr>
            <a:r>
              <a:rPr lang="en-US" dirty="0" smtClean="0"/>
              <a:t>In a pure experiment, conditions are randomly assigned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128"/>
              </a:rPr>
              <a:t>Correlational Research</a:t>
            </a:r>
            <a:endParaRPr lang="en-US" dirty="0">
              <a:cs typeface="ＭＳ Ｐゴシック" charset="-128"/>
            </a:endParaRPr>
          </a:p>
        </p:txBody>
      </p:sp>
      <p:sp>
        <p:nvSpPr>
          <p:cNvPr id="68610" name="Content Placeholder 3"/>
          <p:cNvSpPr>
            <a:spLocks noGrp="1"/>
          </p:cNvSpPr>
          <p:nvPr>
            <p:ph idx="1"/>
          </p:nvPr>
        </p:nvSpPr>
        <p:spPr>
          <a:xfrm>
            <a:off x="381000" y="1593850"/>
            <a:ext cx="5257800" cy="4625975"/>
          </a:xfrm>
        </p:spPr>
        <p:txBody>
          <a:bodyPr/>
          <a:lstStyle/>
          <a:p>
            <a:r>
              <a:rPr lang="en-US" sz="2800" dirty="0">
                <a:latin typeface="Corbel" charset="0"/>
                <a:ea typeface="MS PGothic" charset="0"/>
              </a:rPr>
              <a:t>Observation of natural events by taking </a:t>
            </a:r>
            <a:r>
              <a:rPr lang="ja-JP" altLang="en-US" sz="2800" dirty="0">
                <a:latin typeface="Corbel" charset="0"/>
                <a:ea typeface="MS PGothic" charset="0"/>
              </a:rPr>
              <a:t>“</a:t>
            </a:r>
            <a:r>
              <a:rPr lang="en-US" altLang="ja-JP" sz="2800" dirty="0">
                <a:latin typeface="Corbel" charset="0"/>
                <a:ea typeface="MS PGothic" charset="0"/>
              </a:rPr>
              <a:t>snapshot</a:t>
            </a:r>
            <a:r>
              <a:rPr lang="ja-JP" altLang="en-US" sz="2800" dirty="0">
                <a:latin typeface="Corbel" charset="0"/>
                <a:ea typeface="MS PGothic" charset="0"/>
              </a:rPr>
              <a:t>”</a:t>
            </a:r>
            <a:r>
              <a:rPr lang="en-US" altLang="ja-JP" sz="2800" dirty="0">
                <a:latin typeface="Corbel" charset="0"/>
                <a:ea typeface="MS PGothic" charset="0"/>
              </a:rPr>
              <a:t> of many variables </a:t>
            </a:r>
            <a:r>
              <a:rPr lang="en-US" altLang="ja-JP" sz="2800" dirty="0" smtClean="0">
                <a:latin typeface="Corbel" charset="0"/>
                <a:ea typeface="MS PGothic" charset="0"/>
              </a:rPr>
              <a:t>at points </a:t>
            </a:r>
            <a:r>
              <a:rPr lang="en-US" altLang="ja-JP" sz="2800" dirty="0">
                <a:latin typeface="Corbel" charset="0"/>
                <a:ea typeface="MS PGothic" charset="0"/>
              </a:rPr>
              <a:t>in time</a:t>
            </a:r>
            <a:r>
              <a:rPr lang="en-US" altLang="ja-JP" sz="2800" dirty="0" smtClean="0">
                <a:latin typeface="Corbel" charset="0"/>
                <a:ea typeface="MS PGothic" charset="0"/>
              </a:rPr>
              <a:t>.</a:t>
            </a:r>
            <a:endParaRPr lang="en-US" sz="2800" dirty="0">
              <a:latin typeface="Corbel" charset="0"/>
              <a:ea typeface="MS PGothic" charset="0"/>
            </a:endParaRPr>
          </a:p>
          <a:p>
            <a:pPr lvl="1"/>
            <a:r>
              <a:rPr lang="en-US" sz="2400" dirty="0">
                <a:latin typeface="Corbel" charset="0"/>
                <a:ea typeface="MS PGothic" charset="0"/>
              </a:rPr>
              <a:t>Cross-sectional surveys of individuals (again, snapshot at one point in time)</a:t>
            </a:r>
            <a:r>
              <a:rPr lang="en-US" sz="2400" dirty="0" smtClean="0">
                <a:latin typeface="Corbel" charset="0"/>
                <a:ea typeface="MS PGothic" charset="0"/>
              </a:rPr>
              <a:t>.</a:t>
            </a:r>
          </a:p>
          <a:p>
            <a:pPr lvl="1"/>
            <a:r>
              <a:rPr lang="en-US" sz="2400" dirty="0" smtClean="0">
                <a:latin typeface="Corbel" charset="0"/>
                <a:ea typeface="MS PGothic" charset="0"/>
              </a:rPr>
              <a:t>Longitudinal observations over time</a:t>
            </a:r>
          </a:p>
          <a:p>
            <a:pPr lvl="1"/>
            <a:r>
              <a:rPr lang="en-US" sz="2400" dirty="0" smtClean="0">
                <a:latin typeface="Corbel" charset="0"/>
                <a:ea typeface="MS PGothic" charset="0"/>
              </a:rPr>
              <a:t>Panel data of multiple subjects at multiple times </a:t>
            </a:r>
            <a:endParaRPr lang="en-US" sz="2400" dirty="0" smtClean="0">
              <a:latin typeface="Corbel" charset="0"/>
              <a:ea typeface="MS PGothic" charset="0"/>
            </a:endParaRPr>
          </a:p>
          <a:p>
            <a:r>
              <a:rPr lang="en-US" sz="2800" dirty="0" smtClean="0">
                <a:latin typeface="Corbel" charset="0"/>
                <a:ea typeface="MS PGothic" charset="0"/>
              </a:rPr>
              <a:t>Establishing causality is difficult</a:t>
            </a:r>
            <a:endParaRPr lang="en-US" sz="2800" dirty="0">
              <a:latin typeface="Corbel" charset="0"/>
              <a:ea typeface="MS PGothic" charset="0"/>
            </a:endParaRPr>
          </a:p>
          <a:p>
            <a:endParaRPr lang="en-US" dirty="0">
              <a:latin typeface="Corbel" charset="0"/>
              <a:ea typeface="MS PGothic" charset="0"/>
            </a:endParaRPr>
          </a:p>
          <a:p>
            <a:pPr>
              <a:buFont typeface="Wingdings 2" charset="0"/>
              <a:buNone/>
            </a:pPr>
            <a:endParaRPr lang="en-US" dirty="0">
              <a:latin typeface="Corbel" charset="0"/>
              <a:ea typeface="MS PGothic" charset="0"/>
            </a:endParaRPr>
          </a:p>
        </p:txBody>
      </p:sp>
      <p:sp>
        <p:nvSpPr>
          <p:cNvPr id="3" name="Footer Placeholder 2"/>
          <p:cNvSpPr>
            <a:spLocks noGrp="1"/>
          </p:cNvSpPr>
          <p:nvPr>
            <p:ph type="ftr" sz="quarter" idx="11"/>
          </p:nvPr>
        </p:nvSpPr>
        <p:spPr/>
        <p:txBody>
          <a:bodyPr/>
          <a:lstStyle/>
          <a:p>
            <a:pPr>
              <a:defRPr/>
            </a:pPr>
            <a:endParaRPr lang="en-US"/>
          </a:p>
        </p:txBody>
      </p:sp>
      <p:pic>
        <p:nvPicPr>
          <p:cNvPr id="68612" name="Picture 2" descr="http://upload.wikimedia.org/wikipedia/commons/d/da/Red_capsicum_and_cross_s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438400"/>
            <a:ext cx="32416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128"/>
              </a:rPr>
              <a:t>Experimental Research</a:t>
            </a:r>
            <a:endParaRPr lang="en-US" dirty="0">
              <a:cs typeface="ＭＳ Ｐゴシック" charset="-128"/>
            </a:endParaRPr>
          </a:p>
        </p:txBody>
      </p:sp>
      <p:sp>
        <p:nvSpPr>
          <p:cNvPr id="69634" name="Content Placeholder 2"/>
          <p:cNvSpPr>
            <a:spLocks noGrp="1"/>
          </p:cNvSpPr>
          <p:nvPr>
            <p:ph idx="1"/>
          </p:nvPr>
        </p:nvSpPr>
        <p:spPr>
          <a:xfrm>
            <a:off x="457200" y="1600200"/>
            <a:ext cx="8229600" cy="4625975"/>
          </a:xfrm>
        </p:spPr>
        <p:txBody>
          <a:bodyPr/>
          <a:lstStyle/>
          <a:p>
            <a:r>
              <a:rPr lang="en-US">
                <a:latin typeface="Corbel" charset="0"/>
                <a:ea typeface="MS PGothic" charset="0"/>
              </a:rPr>
              <a:t>Allows us to directly investigate causal claims: does variable X actually </a:t>
            </a:r>
            <a:r>
              <a:rPr lang="en-US" i="1">
                <a:latin typeface="Corbel" charset="0"/>
                <a:ea typeface="MS PGothic" charset="0"/>
              </a:rPr>
              <a:t>cause</a:t>
            </a:r>
            <a:r>
              <a:rPr lang="en-US">
                <a:latin typeface="Corbel" charset="0"/>
                <a:ea typeface="MS PGothic" charset="0"/>
              </a:rPr>
              <a:t> a change in variable Y?</a:t>
            </a:r>
          </a:p>
          <a:p>
            <a:endParaRPr lang="en-US">
              <a:latin typeface="Corbel" charset="0"/>
              <a:ea typeface="MS PGothic" charset="0"/>
            </a:endParaRPr>
          </a:p>
          <a:p>
            <a:r>
              <a:rPr lang="en-US">
                <a:latin typeface="Corbel" charset="0"/>
                <a:ea typeface="MS PGothic" charset="0"/>
              </a:rPr>
              <a:t>Experiments involve treatments or conditions, allowing us to examine one or more key factors</a:t>
            </a:r>
          </a:p>
          <a:p>
            <a:endParaRPr lang="en-US">
              <a:latin typeface="Corbel" charset="0"/>
              <a:ea typeface="MS PGothic" charset="0"/>
            </a:endParaRPr>
          </a:p>
          <a:p>
            <a:r>
              <a:rPr lang="en-US">
                <a:latin typeface="Corbel" charset="0"/>
                <a:ea typeface="MS PGothic" charset="0"/>
              </a:rPr>
              <a:t>Includes both between-subjects and within-subjects designs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15962"/>
          </a:xfrm>
        </p:spPr>
        <p:txBody>
          <a:bodyPr>
            <a:normAutofit fontScale="90000"/>
          </a:bodyPr>
          <a:lstStyle/>
          <a:p>
            <a:pPr eaLnBrk="1" fontAlgn="auto" hangingPunct="1">
              <a:spcAft>
                <a:spcPts val="0"/>
              </a:spcAft>
              <a:defRPr/>
            </a:pPr>
            <a:r>
              <a:rPr lang="en-US" dirty="0" smtClean="0">
                <a:solidFill>
                  <a:schemeClr val="accent1">
                    <a:satMod val="150000"/>
                  </a:schemeClr>
                </a:solidFill>
                <a:ea typeface="+mj-ea"/>
                <a:cs typeface="+mj-cs"/>
              </a:rPr>
              <a:t>Course Textbook</a:t>
            </a:r>
          </a:p>
        </p:txBody>
      </p:sp>
      <p:sp>
        <p:nvSpPr>
          <p:cNvPr id="12291" name="Rectangle 3"/>
          <p:cNvSpPr>
            <a:spLocks noGrp="1" noChangeArrowheads="1"/>
          </p:cNvSpPr>
          <p:nvPr>
            <p:ph idx="1"/>
          </p:nvPr>
        </p:nvSpPr>
        <p:spPr>
          <a:xfrm>
            <a:off x="457200" y="1752600"/>
            <a:ext cx="6858000" cy="2286000"/>
          </a:xfrm>
        </p:spPr>
        <p:txBody>
          <a:bodyPr/>
          <a:lstStyle/>
          <a:p>
            <a:pPr eaLnBrk="1" hangingPunct="1"/>
            <a:endParaRPr lang="en-US" dirty="0">
              <a:latin typeface="Corbel" charset="0"/>
              <a:ea typeface="ＭＳ Ｐゴシック" charset="0"/>
              <a:cs typeface="ＭＳ Ｐゴシック" charset="0"/>
            </a:endParaRPr>
          </a:p>
          <a:p>
            <a:pPr eaLnBrk="1" hangingPunct="1"/>
            <a:r>
              <a:rPr lang="en-US" dirty="0" smtClean="0">
                <a:latin typeface="Corbel" charset="0"/>
                <a:ea typeface="ＭＳ Ｐゴシック" charset="0"/>
                <a:cs typeface="ＭＳ Ｐゴシック" charset="0"/>
              </a:rPr>
              <a:t>George </a:t>
            </a:r>
            <a:r>
              <a:rPr lang="en-US" dirty="0" err="1" smtClean="0">
                <a:latin typeface="Corbel" charset="0"/>
                <a:ea typeface="ＭＳ Ｐゴシック" charset="0"/>
                <a:cs typeface="ＭＳ Ｐゴシック" charset="0"/>
              </a:rPr>
              <a:t>Marcoulides</a:t>
            </a:r>
            <a:r>
              <a:rPr lang="en-US" dirty="0" smtClean="0">
                <a:latin typeface="Corbel" charset="0"/>
                <a:ea typeface="ＭＳ Ｐゴシック" charset="0"/>
                <a:cs typeface="ＭＳ Ｐゴシック" charset="0"/>
              </a:rPr>
              <a:t> and </a:t>
            </a:r>
            <a:r>
              <a:rPr lang="en-US" dirty="0" err="1" smtClean="0">
                <a:latin typeface="Corbel" charset="0"/>
                <a:ea typeface="ＭＳ Ｐゴシック" charset="0"/>
                <a:cs typeface="ＭＳ Ｐゴシック" charset="0"/>
              </a:rPr>
              <a:t>Tenko</a:t>
            </a:r>
            <a:r>
              <a:rPr lang="en-US" dirty="0" smtClean="0">
                <a:latin typeface="Corbel" charset="0"/>
                <a:ea typeface="ＭＳ Ｐゴシック" charset="0"/>
                <a:cs typeface="ＭＳ Ｐゴシック" charset="0"/>
              </a:rPr>
              <a:t> </a:t>
            </a:r>
            <a:r>
              <a:rPr lang="en-US" dirty="0" err="1" smtClean="0">
                <a:latin typeface="Corbel" charset="0"/>
                <a:ea typeface="ＭＳ Ｐゴシック" charset="0"/>
                <a:cs typeface="ＭＳ Ｐゴシック" charset="0"/>
              </a:rPr>
              <a:t>Raykov</a:t>
            </a:r>
            <a:r>
              <a:rPr lang="en-US" dirty="0" smtClean="0">
                <a:latin typeface="Corbel" charset="0"/>
                <a:ea typeface="ＭＳ Ｐゴシック" charset="0"/>
                <a:cs typeface="ＭＳ Ｐゴシック" charset="0"/>
              </a:rPr>
              <a:t>. Basic Statistics: An Introduction with R. </a:t>
            </a:r>
            <a:r>
              <a:rPr lang="en-US" dirty="0" err="1" smtClean="0">
                <a:latin typeface="Corbel" charset="0"/>
                <a:ea typeface="ＭＳ Ｐゴシック" charset="0"/>
                <a:cs typeface="ＭＳ Ｐゴシック" charset="0"/>
              </a:rPr>
              <a:t>Rowman</a:t>
            </a:r>
            <a:r>
              <a:rPr lang="en-US" dirty="0" smtClean="0">
                <a:latin typeface="Corbel" charset="0"/>
                <a:ea typeface="ＭＳ Ｐゴシック" charset="0"/>
                <a:cs typeface="ＭＳ Ｐゴシック" charset="0"/>
              </a:rPr>
              <a:t> and Littlefield, 2012.</a:t>
            </a:r>
          </a:p>
          <a:p>
            <a:pPr eaLnBrk="1" hangingPunct="1"/>
            <a:endParaRPr lang="en-US" dirty="0">
              <a:latin typeface="Corbel" charset="0"/>
              <a:ea typeface="ＭＳ Ｐゴシック" charset="0"/>
              <a:cs typeface="ＭＳ Ｐゴシック" charset="0"/>
            </a:endParaRPr>
          </a:p>
          <a:p>
            <a:pPr eaLnBrk="1" hangingPunct="1"/>
            <a:r>
              <a:rPr lang="en-US" dirty="0">
                <a:latin typeface="Corbel" charset="0"/>
                <a:ea typeface="ＭＳ Ｐゴシック" charset="0"/>
                <a:cs typeface="ＭＳ Ｐゴシック" charset="0"/>
              </a:rPr>
              <a:t>O</a:t>
            </a:r>
            <a:r>
              <a:rPr lang="en-US" dirty="0" smtClean="0">
                <a:latin typeface="Corbel" charset="0"/>
                <a:ea typeface="ＭＳ Ｐゴシック" charset="0"/>
                <a:cs typeface="ＭＳ Ｐゴシック" charset="0"/>
              </a:rPr>
              <a:t>ther readings distributed as </a:t>
            </a:r>
            <a:r>
              <a:rPr lang="en-US" dirty="0" err="1" smtClean="0">
                <a:latin typeface="Corbel" charset="0"/>
                <a:ea typeface="ＭＳ Ｐゴシック" charset="0"/>
                <a:cs typeface="ＭＳ Ｐゴシック" charset="0"/>
              </a:rPr>
              <a:t>pdfs</a:t>
            </a:r>
            <a:r>
              <a:rPr lang="en-US" dirty="0" smtClean="0">
                <a:latin typeface="Corbel" charset="0"/>
                <a:ea typeface="ＭＳ Ｐゴシック" charset="0"/>
                <a:cs typeface="ＭＳ Ｐゴシック" charset="0"/>
              </a:rPr>
              <a:t>.</a:t>
            </a:r>
            <a:endParaRPr lang="en-US" dirty="0">
              <a:latin typeface="Corbel" charset="0"/>
              <a:ea typeface="ＭＳ Ｐゴシック" charset="0"/>
            </a:endParaRPr>
          </a:p>
          <a:p>
            <a:pPr eaLnBrk="1" hangingPunct="1">
              <a:buFont typeface="Wingdings" charset="0"/>
              <a:buNone/>
            </a:pPr>
            <a:endParaRPr lang="en-US" dirty="0">
              <a:latin typeface="Corbel" charset="0"/>
              <a:ea typeface="ＭＳ Ｐゴシック" charset="0"/>
              <a:cs typeface="ＭＳ Ｐゴシック" charset="0"/>
            </a:endParaRPr>
          </a:p>
        </p:txBody>
      </p:sp>
    </p:spTree>
    <p:extLst>
      <p:ext uri="{BB962C8B-B14F-4D97-AF65-F5344CB8AC3E}">
        <p14:creationId xmlns:p14="http://schemas.microsoft.com/office/powerpoint/2010/main" val="25652448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cs typeface="ＭＳ Ｐゴシック" charset="-128"/>
              </a:rPr>
              <a:t>Statistical Tests, Causality, and Types of Research</a:t>
            </a:r>
            <a:endParaRPr lang="en-US" dirty="0">
              <a:cs typeface="ＭＳ Ｐゴシック" charset="-128"/>
            </a:endParaRPr>
          </a:p>
        </p:txBody>
      </p:sp>
      <p:sp>
        <p:nvSpPr>
          <p:cNvPr id="70658" name="Content Placeholder 2"/>
          <p:cNvSpPr>
            <a:spLocks noGrp="1"/>
          </p:cNvSpPr>
          <p:nvPr>
            <p:ph idx="1"/>
          </p:nvPr>
        </p:nvSpPr>
        <p:spPr/>
        <p:txBody>
          <a:bodyPr/>
          <a:lstStyle/>
          <a:p>
            <a:r>
              <a:rPr lang="en-US" dirty="0">
                <a:latin typeface="Corbel" charset="0"/>
                <a:ea typeface="MS PGothic" charset="0"/>
              </a:rPr>
              <a:t>Causality depends on several things, including time order, absence of confounding variables, among others. </a:t>
            </a:r>
          </a:p>
          <a:p>
            <a:endParaRPr lang="en-US" dirty="0">
              <a:latin typeface="Corbel" charset="0"/>
              <a:ea typeface="MS PGothic" charset="0"/>
            </a:endParaRPr>
          </a:p>
          <a:p>
            <a:r>
              <a:rPr lang="en-US" dirty="0">
                <a:latin typeface="Corbel" charset="0"/>
                <a:ea typeface="MS PGothic" charset="0"/>
              </a:rPr>
              <a:t>A statistical test does not, by itself, imply a causal relationship. </a:t>
            </a:r>
          </a:p>
          <a:p>
            <a:pPr lvl="1"/>
            <a:r>
              <a:rPr lang="en-US" dirty="0">
                <a:latin typeface="Corbel" charset="0"/>
                <a:ea typeface="MS PGothic" charset="0"/>
              </a:rPr>
              <a:t>E.g., we can conduct a t-test in a correlational study or in an experiment. The design of the study and how the data are collected are essential for testing causality– not the statistical test.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Statistical Software</a:t>
            </a:r>
          </a:p>
        </p:txBody>
      </p:sp>
      <p:sp>
        <p:nvSpPr>
          <p:cNvPr id="15363" name="Rectangle 3"/>
          <p:cNvSpPr>
            <a:spLocks noGrp="1" noChangeArrowheads="1"/>
          </p:cNvSpPr>
          <p:nvPr>
            <p:ph idx="1"/>
          </p:nvPr>
        </p:nvSpPr>
        <p:spPr>
          <a:xfrm>
            <a:off x="381000" y="1295400"/>
            <a:ext cx="6781800" cy="3276600"/>
          </a:xfrm>
        </p:spPr>
        <p:txBody>
          <a:bodyPr/>
          <a:lstStyle/>
          <a:p>
            <a:pPr eaLnBrk="1" hangingPunct="1">
              <a:lnSpc>
                <a:spcPct val="90000"/>
              </a:lnSpc>
              <a:buFont typeface="Wingdings" charset="0"/>
              <a:buNone/>
            </a:pPr>
            <a:endParaRPr lang="en-US" sz="2800" dirty="0">
              <a:latin typeface="Corbel" charset="0"/>
              <a:ea typeface="ＭＳ Ｐゴシック" charset="0"/>
              <a:cs typeface="ＭＳ Ｐゴシック" charset="0"/>
            </a:endParaRPr>
          </a:p>
          <a:p>
            <a:pPr eaLnBrk="1" hangingPunct="1">
              <a:lnSpc>
                <a:spcPct val="90000"/>
              </a:lnSpc>
            </a:pPr>
            <a:r>
              <a:rPr lang="en-US" sz="2800" dirty="0">
                <a:latin typeface="Corbel" charset="0"/>
                <a:ea typeface="ＭＳ Ｐゴシック" charset="0"/>
                <a:cs typeface="ＭＳ Ｐゴシック" charset="0"/>
              </a:rPr>
              <a:t>All course examples </a:t>
            </a:r>
            <a:r>
              <a:rPr lang="en-US" sz="2800" dirty="0" smtClean="0">
                <a:latin typeface="Corbel" charset="0"/>
                <a:ea typeface="ＭＳ Ｐゴシック" charset="0"/>
                <a:cs typeface="ＭＳ Ｐゴシック" charset="0"/>
              </a:rPr>
              <a:t>and exercises will </a:t>
            </a:r>
            <a:r>
              <a:rPr lang="en-US" sz="2800" dirty="0">
                <a:latin typeface="Corbel" charset="0"/>
                <a:ea typeface="ＭＳ Ｐゴシック" charset="0"/>
                <a:cs typeface="ＭＳ Ｐゴシック" charset="0"/>
              </a:rPr>
              <a:t>use </a:t>
            </a:r>
            <a:r>
              <a:rPr lang="en-US" sz="2800" dirty="0" smtClean="0">
                <a:latin typeface="Corbel" charset="0"/>
                <a:ea typeface="ＭＳ Ｐゴシック" charset="0"/>
                <a:cs typeface="ＭＳ Ｐゴシック" charset="0"/>
              </a:rPr>
              <a:t>the R Language</a:t>
            </a:r>
            <a:endParaRPr lang="en-US" sz="2800" b="1" dirty="0">
              <a:latin typeface="Corbel" charset="0"/>
              <a:ea typeface="ＭＳ Ｐゴシック" charset="0"/>
              <a:cs typeface="ＭＳ Ｐゴシック" charset="0"/>
            </a:endParaRPr>
          </a:p>
          <a:p>
            <a:pPr lvl="1" eaLnBrk="1" hangingPunct="1">
              <a:lnSpc>
                <a:spcPct val="90000"/>
              </a:lnSpc>
            </a:pPr>
            <a:r>
              <a:rPr lang="en-US" sz="2400" dirty="0" smtClean="0">
                <a:latin typeface="Corbel" charset="0"/>
                <a:ea typeface="ＭＳ Ｐゴシック" charset="0"/>
                <a:cs typeface="ＭＳ Ｐゴシック" charset="0"/>
              </a:rPr>
              <a:t>R is open source, and can be downloaded from </a:t>
            </a:r>
            <a:r>
              <a:rPr lang="en-US" sz="2400" dirty="0" smtClean="0">
                <a:latin typeface="Corbel" charset="0"/>
                <a:ea typeface="ＭＳ Ｐゴシック" charset="0"/>
                <a:cs typeface="ＭＳ Ｐゴシック" charset="0"/>
                <a:hlinkClick r:id="rId3"/>
              </a:rPr>
              <a:t>www.r-project.org</a:t>
            </a:r>
            <a:endParaRPr lang="en-US" sz="2400" dirty="0" smtClean="0">
              <a:latin typeface="Corbel" charset="0"/>
              <a:ea typeface="ＭＳ Ｐゴシック" charset="0"/>
              <a:cs typeface="ＭＳ Ｐゴシック" charset="0"/>
            </a:endParaRPr>
          </a:p>
          <a:p>
            <a:pPr eaLnBrk="1" hangingPunct="1">
              <a:lnSpc>
                <a:spcPct val="90000"/>
              </a:lnSpc>
            </a:pPr>
            <a:r>
              <a:rPr lang="en-US" sz="2800" dirty="0" smtClean="0">
                <a:latin typeface="Corbel" charset="0"/>
                <a:ea typeface="ＭＳ Ｐゴシック" charset="0"/>
                <a:cs typeface="ＭＳ Ｐゴシック" charset="0"/>
              </a:rPr>
              <a:t>We will also use the R Commander graphical user interface in early weeks.  </a:t>
            </a:r>
          </a:p>
          <a:p>
            <a:pPr lvl="1" eaLnBrk="1" hangingPunct="1">
              <a:lnSpc>
                <a:spcPct val="90000"/>
              </a:lnSpc>
            </a:pPr>
            <a:r>
              <a:rPr lang="en-US" sz="2400" dirty="0" smtClean="0">
                <a:latin typeface="Corbel" charset="0"/>
                <a:ea typeface="ＭＳ Ｐゴシック" charset="0"/>
                <a:cs typeface="ＭＳ Ｐゴシック" charset="0"/>
              </a:rPr>
              <a:t>On most systems, this can be installed by entering the following command into R:</a:t>
            </a:r>
          </a:p>
          <a:p>
            <a:pPr marL="457200" lvl="1" indent="0" eaLnBrk="1" hangingPunct="1">
              <a:lnSpc>
                <a:spcPct val="90000"/>
              </a:lnSpc>
              <a:buNone/>
            </a:pPr>
            <a:r>
              <a:rPr lang="en-US" sz="2400" dirty="0" err="1" smtClean="0">
                <a:latin typeface="Corbel" charset="0"/>
                <a:ea typeface="ＭＳ Ｐゴシック" charset="0"/>
                <a:cs typeface="ＭＳ Ｐゴシック" charset="0"/>
              </a:rPr>
              <a:t>install.packages</a:t>
            </a:r>
            <a:r>
              <a:rPr lang="en-US" sz="2400" dirty="0" smtClean="0">
                <a:latin typeface="Corbel" charset="0"/>
                <a:ea typeface="ＭＳ Ｐゴシック" charset="0"/>
                <a:cs typeface="ＭＳ Ｐゴシック" charset="0"/>
              </a:rPr>
              <a:t>(“</a:t>
            </a:r>
            <a:r>
              <a:rPr lang="en-US" sz="2400" dirty="0" err="1" smtClean="0">
                <a:latin typeface="Corbel" charset="0"/>
                <a:ea typeface="ＭＳ Ｐゴシック" charset="0"/>
                <a:cs typeface="ＭＳ Ｐゴシック" charset="0"/>
              </a:rPr>
              <a:t>Rcmdr</a:t>
            </a:r>
            <a:r>
              <a:rPr lang="en-US" sz="2400" dirty="0" smtClean="0">
                <a:latin typeface="Corbel" charset="0"/>
                <a:ea typeface="ＭＳ Ｐゴシック" charset="0"/>
                <a:cs typeface="ＭＳ Ｐゴシック" charset="0"/>
              </a:rPr>
              <a:t>”, dependencies = TRUE)</a:t>
            </a:r>
            <a:endParaRPr lang="en-US" sz="2800" dirty="0">
              <a:latin typeface="Corbel" charset="0"/>
              <a:ea typeface="ＭＳ Ｐゴシック" charset="0"/>
              <a:cs typeface="ＭＳ Ｐゴシック" charset="0"/>
            </a:endParaRPr>
          </a:p>
          <a:p>
            <a:pPr eaLnBrk="1" hangingPunct="1">
              <a:lnSpc>
                <a:spcPct val="90000"/>
              </a:lnSpc>
            </a:pPr>
            <a:r>
              <a:rPr lang="en-US" sz="2800" dirty="0" smtClean="0">
                <a:latin typeface="Corbel" charset="0"/>
                <a:ea typeface="ＭＳ Ｐゴシック" charset="0"/>
                <a:cs typeface="ＭＳ Ｐゴシック" charset="0"/>
              </a:rPr>
              <a:t>You will need R and R Commander installed on your machine by week 5</a:t>
            </a:r>
            <a:endParaRPr lang="en-US" sz="2800" dirty="0">
              <a:latin typeface="Corbel" charset="0"/>
              <a:ea typeface="ＭＳ Ｐゴシック" charset="0"/>
              <a:cs typeface="ＭＳ Ｐゴシック" charset="0"/>
            </a:endParaRPr>
          </a:p>
          <a:p>
            <a:pPr eaLnBrk="1" hangingPunct="1">
              <a:lnSpc>
                <a:spcPct val="90000"/>
              </a:lnSpc>
              <a:buFont typeface="Wingdings" charset="0"/>
              <a:buNone/>
            </a:pPr>
            <a:endParaRPr lang="en-US" sz="2000" dirty="0">
              <a:latin typeface="Corbel" charset="0"/>
              <a:ea typeface="ＭＳ Ｐゴシック" charset="0"/>
              <a:cs typeface="ＭＳ Ｐゴシック" charset="0"/>
            </a:endParaRPr>
          </a:p>
          <a:p>
            <a:pPr eaLnBrk="1" hangingPunct="1">
              <a:lnSpc>
                <a:spcPct val="90000"/>
              </a:lnSpc>
              <a:buFont typeface="Wingdings" charset="0"/>
              <a:buNone/>
            </a:pPr>
            <a:endParaRPr lang="en-US" sz="2800" dirty="0">
              <a:latin typeface="Corbel" charset="0"/>
              <a:ea typeface="ＭＳ Ｐゴシック" charset="0"/>
              <a:cs typeface="ＭＳ Ｐゴシック" charset="0"/>
            </a:endParaRPr>
          </a:p>
        </p:txBody>
      </p:sp>
    </p:spTree>
    <p:extLst>
      <p:ext uri="{BB962C8B-B14F-4D97-AF65-F5344CB8AC3E}">
        <p14:creationId xmlns:p14="http://schemas.microsoft.com/office/powerpoint/2010/main" val="31651600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fontAlgn="auto" hangingPunct="1">
              <a:spcAft>
                <a:spcPts val="0"/>
              </a:spcAft>
              <a:defRPr/>
            </a:pPr>
            <a:r>
              <a:rPr lang="en-US" smtClean="0">
                <a:solidFill>
                  <a:schemeClr val="accent1">
                    <a:satMod val="150000"/>
                  </a:schemeClr>
                </a:solidFill>
                <a:ea typeface="+mj-ea"/>
                <a:cs typeface="+mj-cs"/>
              </a:rPr>
              <a:t>Software and Computers</a:t>
            </a:r>
          </a:p>
        </p:txBody>
      </p:sp>
      <p:sp>
        <p:nvSpPr>
          <p:cNvPr id="16387" name="Rectangle 3"/>
          <p:cNvSpPr>
            <a:spLocks noGrp="1" noChangeArrowheads="1"/>
          </p:cNvSpPr>
          <p:nvPr>
            <p:ph idx="1"/>
          </p:nvPr>
        </p:nvSpPr>
        <p:spPr>
          <a:xfrm>
            <a:off x="457200" y="1600200"/>
            <a:ext cx="5562600" cy="4533900"/>
          </a:xfrm>
        </p:spPr>
        <p:txBody>
          <a:bodyPr/>
          <a:lstStyle/>
          <a:p>
            <a:pPr eaLnBrk="1" hangingPunct="1">
              <a:lnSpc>
                <a:spcPct val="80000"/>
              </a:lnSpc>
              <a:buFont typeface="Wingdings" charset="0"/>
              <a:buNone/>
            </a:pPr>
            <a:r>
              <a:rPr lang="en-US" sz="2800" dirty="0">
                <a:latin typeface="Corbel" charset="0"/>
                <a:ea typeface="ＭＳ Ｐゴシック" charset="0"/>
                <a:cs typeface="ＭＳ Ｐゴシック" charset="0"/>
              </a:rPr>
              <a:t>Bring your laptop to </a:t>
            </a:r>
            <a:r>
              <a:rPr lang="en-US" sz="2800" dirty="0" smtClean="0">
                <a:latin typeface="Corbel" charset="0"/>
                <a:ea typeface="ＭＳ Ｐゴシック" charset="0"/>
                <a:cs typeface="ＭＳ Ｐゴシック" charset="0"/>
              </a:rPr>
              <a:t>class.</a:t>
            </a:r>
            <a:endParaRPr lang="en-US" sz="2800" dirty="0">
              <a:latin typeface="Corbel" charset="0"/>
              <a:ea typeface="ＭＳ Ｐゴシック" charset="0"/>
              <a:cs typeface="ＭＳ Ｐゴシック" charset="0"/>
            </a:endParaRPr>
          </a:p>
          <a:p>
            <a:pPr eaLnBrk="1" hangingPunct="1">
              <a:lnSpc>
                <a:spcPct val="80000"/>
              </a:lnSpc>
            </a:pPr>
            <a:endParaRPr lang="en-US" sz="2800" dirty="0">
              <a:latin typeface="Corbel" charset="0"/>
              <a:ea typeface="ＭＳ Ｐゴシック" charset="0"/>
              <a:cs typeface="ＭＳ Ｐゴシック" charset="0"/>
            </a:endParaRPr>
          </a:p>
          <a:p>
            <a:pPr eaLnBrk="1" hangingPunct="1">
              <a:lnSpc>
                <a:spcPct val="80000"/>
              </a:lnSpc>
              <a:buFont typeface="Wingdings" charset="0"/>
              <a:buNone/>
            </a:pPr>
            <a:r>
              <a:rPr lang="en-US" sz="2800" dirty="0">
                <a:latin typeface="Corbel" charset="0"/>
                <a:ea typeface="ＭＳ Ｐゴシック" charset="0"/>
                <a:cs typeface="ＭＳ Ｐゴシック" charset="0"/>
              </a:rPr>
              <a:t>We will devote class time in many sessions (starting in week 6) to work with </a:t>
            </a:r>
            <a:r>
              <a:rPr lang="en-US" sz="2800" dirty="0" smtClean="0">
                <a:latin typeface="Corbel" charset="0"/>
                <a:ea typeface="ＭＳ Ｐゴシック" charset="0"/>
                <a:cs typeface="ＭＳ Ｐゴシック" charset="0"/>
              </a:rPr>
              <a:t>R.</a:t>
            </a:r>
            <a:endParaRPr lang="en-US" sz="2800" dirty="0">
              <a:latin typeface="Corbel" charset="0"/>
              <a:ea typeface="ＭＳ Ｐゴシック" charset="0"/>
              <a:cs typeface="ＭＳ Ｐゴシック" charset="0"/>
            </a:endParaRPr>
          </a:p>
          <a:p>
            <a:pPr eaLnBrk="1" hangingPunct="1">
              <a:lnSpc>
                <a:spcPct val="80000"/>
              </a:lnSpc>
              <a:buFont typeface="Wingdings" charset="0"/>
              <a:buNone/>
            </a:pPr>
            <a:endParaRPr lang="en-US" sz="2800" dirty="0">
              <a:latin typeface="Corbel" charset="0"/>
              <a:ea typeface="ＭＳ Ｐゴシック" charset="0"/>
              <a:cs typeface="ＭＳ Ｐゴシック" charset="0"/>
            </a:endParaRPr>
          </a:p>
          <a:p>
            <a:pPr eaLnBrk="1" hangingPunct="1">
              <a:lnSpc>
                <a:spcPct val="80000"/>
              </a:lnSpc>
              <a:buFont typeface="Wingdings" charset="0"/>
              <a:buNone/>
            </a:pPr>
            <a:r>
              <a:rPr lang="en-US" sz="2800" dirty="0">
                <a:latin typeface="Corbel" charset="0"/>
                <a:ea typeface="ＭＳ Ｐゴシック" charset="0"/>
                <a:cs typeface="ＭＳ Ｐゴシック" charset="0"/>
              </a:rPr>
              <a:t>If you choose not to bring a laptop to class, I encourage you to sit with anyone who has a statistical software package when we begin to use it in class.</a:t>
            </a:r>
          </a:p>
          <a:p>
            <a:pPr eaLnBrk="1" hangingPunct="1">
              <a:lnSpc>
                <a:spcPct val="80000"/>
              </a:lnSpc>
            </a:pPr>
            <a:endParaRPr lang="en-US" sz="2800" dirty="0">
              <a:latin typeface="Corbel" charset="0"/>
              <a:ea typeface="ＭＳ Ｐゴシック" charset="0"/>
              <a:cs typeface="ＭＳ Ｐゴシック" charset="0"/>
            </a:endParaRPr>
          </a:p>
        </p:txBody>
      </p:sp>
      <p:pic>
        <p:nvPicPr>
          <p:cNvPr id="16388" name="Picture 4" descr="MCj043163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19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347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sz="4000" smtClean="0">
                <a:solidFill>
                  <a:schemeClr val="accent1">
                    <a:satMod val="150000"/>
                  </a:schemeClr>
                </a:solidFill>
                <a:ea typeface="+mj-ea"/>
                <a:cs typeface="+mj-cs"/>
              </a:rPr>
              <a:t>Course Assignments and Grading</a:t>
            </a:r>
          </a:p>
        </p:txBody>
      </p:sp>
      <p:sp>
        <p:nvSpPr>
          <p:cNvPr id="31747" name="Rectangle 3"/>
          <p:cNvSpPr>
            <a:spLocks noGrp="1" noChangeArrowheads="1"/>
          </p:cNvSpPr>
          <p:nvPr>
            <p:ph idx="1"/>
          </p:nvPr>
        </p:nvSpPr>
        <p:spPr/>
        <p:txBody>
          <a:bodyPr/>
          <a:lstStyle/>
          <a:p>
            <a:pPr eaLnBrk="1" hangingPunct="1">
              <a:lnSpc>
                <a:spcPct val="80000"/>
              </a:lnSpc>
            </a:pPr>
            <a:r>
              <a:rPr lang="en-US" sz="2800" dirty="0" smtClean="0">
                <a:solidFill>
                  <a:schemeClr val="folHlink"/>
                </a:solidFill>
                <a:latin typeface="Corbel" charset="0"/>
                <a:ea typeface="ＭＳ Ｐゴシック" charset="0"/>
                <a:cs typeface="ＭＳ Ｐゴシック" charset="0"/>
              </a:rPr>
              <a:t>Several </a:t>
            </a:r>
            <a:r>
              <a:rPr lang="ja-JP" altLang="en-US" sz="2800" dirty="0" smtClean="0">
                <a:solidFill>
                  <a:schemeClr val="folHlink"/>
                </a:solidFill>
                <a:latin typeface="Corbel" charset="0"/>
                <a:ea typeface="ＭＳ Ｐゴシック" charset="0"/>
                <a:cs typeface="ＭＳ Ｐゴシック" charset="0"/>
              </a:rPr>
              <a:t>“</a:t>
            </a:r>
            <a:r>
              <a:rPr lang="en-US" sz="2800" dirty="0">
                <a:solidFill>
                  <a:schemeClr val="folHlink"/>
                </a:solidFill>
                <a:latin typeface="Corbel" charset="0"/>
                <a:ea typeface="ＭＳ Ｐゴシック" charset="0"/>
                <a:cs typeface="ＭＳ Ｐゴシック" charset="0"/>
              </a:rPr>
              <a:t>lab </a:t>
            </a:r>
            <a:r>
              <a:rPr lang="en-US" sz="2800" dirty="0" smtClean="0">
                <a:solidFill>
                  <a:schemeClr val="folHlink"/>
                </a:solidFill>
                <a:latin typeface="Corbel" charset="0"/>
                <a:ea typeface="ＭＳ Ｐゴシック" charset="0"/>
                <a:cs typeface="ＭＳ Ｐゴシック" charset="0"/>
              </a:rPr>
              <a:t>assignments</a:t>
            </a:r>
            <a:r>
              <a:rPr lang="ja-JP" altLang="en-US" sz="2800" dirty="0">
                <a:solidFill>
                  <a:schemeClr val="folHlink"/>
                </a:solidFill>
                <a:latin typeface="Corbel" charset="0"/>
                <a:ea typeface="ＭＳ Ｐゴシック" charset="0"/>
                <a:cs typeface="ＭＳ Ｐゴシック" charset="0"/>
              </a:rPr>
              <a:t>”</a:t>
            </a:r>
            <a:r>
              <a:rPr lang="en-US" sz="2800" dirty="0">
                <a:solidFill>
                  <a:schemeClr val="folHlink"/>
                </a:solidFill>
                <a:latin typeface="Corbel" charset="0"/>
                <a:ea typeface="ＭＳ Ｐゴシック" charset="0"/>
                <a:cs typeface="ＭＳ Ｐゴシック" charset="0"/>
              </a:rPr>
              <a:t> (30%)</a:t>
            </a:r>
          </a:p>
          <a:p>
            <a:pPr lvl="1" eaLnBrk="1" hangingPunct="1">
              <a:lnSpc>
                <a:spcPct val="80000"/>
              </a:lnSpc>
            </a:pPr>
            <a:r>
              <a:rPr lang="en-US" sz="2400" dirty="0" smtClean="0">
                <a:latin typeface="Corbel" charset="0"/>
                <a:ea typeface="ＭＳ Ｐゴシック" charset="0"/>
              </a:rPr>
              <a:t>Most </a:t>
            </a:r>
            <a:r>
              <a:rPr lang="en-US" sz="2400" dirty="0">
                <a:latin typeface="Corbel" charset="0"/>
                <a:ea typeface="ＭＳ Ｐゴシック" charset="0"/>
              </a:rPr>
              <a:t>are group assignments, but some require individual deliverables from your group work.</a:t>
            </a:r>
          </a:p>
          <a:p>
            <a:pPr eaLnBrk="1" hangingPunct="1">
              <a:lnSpc>
                <a:spcPct val="80000"/>
              </a:lnSpc>
            </a:pPr>
            <a:endParaRPr lang="en-US" sz="2800" dirty="0">
              <a:latin typeface="Corbel" charset="0"/>
              <a:ea typeface="ＭＳ Ｐゴシック" charset="0"/>
              <a:cs typeface="ＭＳ Ｐゴシック" charset="0"/>
            </a:endParaRPr>
          </a:p>
          <a:p>
            <a:pPr eaLnBrk="1" hangingPunct="1">
              <a:lnSpc>
                <a:spcPct val="80000"/>
              </a:lnSpc>
            </a:pPr>
            <a:r>
              <a:rPr lang="en-US" sz="2800" dirty="0">
                <a:solidFill>
                  <a:schemeClr val="folHlink"/>
                </a:solidFill>
                <a:latin typeface="Corbel" charset="0"/>
                <a:ea typeface="ＭＳ Ｐゴシック" charset="0"/>
                <a:cs typeface="ＭＳ Ｐゴシック" charset="0"/>
              </a:rPr>
              <a:t>Final Exam (60%)</a:t>
            </a:r>
          </a:p>
          <a:p>
            <a:pPr lvl="1" eaLnBrk="1" hangingPunct="1">
              <a:lnSpc>
                <a:spcPct val="80000"/>
              </a:lnSpc>
            </a:pPr>
            <a:r>
              <a:rPr lang="en-US" sz="2400" dirty="0">
                <a:latin typeface="Corbel" charset="0"/>
                <a:ea typeface="ＭＳ Ｐゴシック" charset="0"/>
              </a:rPr>
              <a:t>Will cover major topics in class</a:t>
            </a:r>
          </a:p>
          <a:p>
            <a:pPr lvl="1" eaLnBrk="1" hangingPunct="1">
              <a:lnSpc>
                <a:spcPct val="80000"/>
              </a:lnSpc>
            </a:pPr>
            <a:r>
              <a:rPr lang="en-US" sz="2400" dirty="0" smtClean="0">
                <a:latin typeface="Corbel" charset="0"/>
                <a:ea typeface="ＭＳ Ｐゴシック" charset="0"/>
              </a:rPr>
              <a:t>Challenging</a:t>
            </a:r>
            <a:r>
              <a:rPr lang="en-US" sz="2400" dirty="0">
                <a:latin typeface="Corbel" charset="0"/>
                <a:ea typeface="ＭＳ Ｐゴシック" charset="0"/>
              </a:rPr>
              <a:t>, but will be a take-home exam allowing plenty of time to complete.</a:t>
            </a:r>
          </a:p>
          <a:p>
            <a:pPr eaLnBrk="1" hangingPunct="1">
              <a:lnSpc>
                <a:spcPct val="80000"/>
              </a:lnSpc>
            </a:pPr>
            <a:endParaRPr lang="en-US" sz="2800" dirty="0">
              <a:latin typeface="Corbel" charset="0"/>
              <a:ea typeface="ＭＳ Ｐゴシック" charset="0"/>
              <a:cs typeface="ＭＳ Ｐゴシック" charset="0"/>
            </a:endParaRPr>
          </a:p>
          <a:p>
            <a:pPr eaLnBrk="1" hangingPunct="1">
              <a:lnSpc>
                <a:spcPct val="80000"/>
              </a:lnSpc>
            </a:pPr>
            <a:r>
              <a:rPr lang="en-US" sz="2800" dirty="0">
                <a:solidFill>
                  <a:schemeClr val="folHlink"/>
                </a:solidFill>
                <a:latin typeface="Corbel" charset="0"/>
                <a:ea typeface="ＭＳ Ｐゴシック" charset="0"/>
                <a:cs typeface="ＭＳ Ｐゴシック" charset="0"/>
              </a:rPr>
              <a:t>Participation and Instructor Discretion (10%)</a:t>
            </a:r>
          </a:p>
          <a:p>
            <a:pPr lvl="1" eaLnBrk="1" hangingPunct="1">
              <a:lnSpc>
                <a:spcPct val="80000"/>
              </a:lnSpc>
            </a:pPr>
            <a:endParaRPr lang="en-US" sz="2400" dirty="0">
              <a:solidFill>
                <a:schemeClr val="folHlink"/>
              </a:solidFill>
              <a:latin typeface="Corbel" charset="0"/>
              <a:ea typeface="ＭＳ Ｐゴシック" charset="0"/>
            </a:endParaRPr>
          </a:p>
          <a:p>
            <a:pPr lvl="2" eaLnBrk="1" hangingPunct="1">
              <a:lnSpc>
                <a:spcPct val="80000"/>
              </a:lnSpc>
              <a:buFont typeface="Wingdings" charset="0"/>
              <a:buNone/>
            </a:pPr>
            <a:endParaRPr lang="en-US" sz="2200" dirty="0">
              <a:latin typeface="Corbel" charset="0"/>
              <a:ea typeface="ＭＳ Ｐゴシック" charset="0"/>
            </a:endParaRPr>
          </a:p>
        </p:txBody>
      </p:sp>
    </p:spTree>
    <p:extLst>
      <p:ext uri="{BB962C8B-B14F-4D97-AF65-F5344CB8AC3E}">
        <p14:creationId xmlns:p14="http://schemas.microsoft.com/office/powerpoint/2010/main" val="1396368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Overall Course Goals: </a:t>
            </a:r>
            <a:br>
              <a:rPr lang="en-US" dirty="0" smtClean="0">
                <a:solidFill>
                  <a:schemeClr val="accent1">
                    <a:satMod val="150000"/>
                  </a:schemeClr>
                </a:solidFill>
                <a:ea typeface="+mj-ea"/>
                <a:cs typeface="+mj-cs"/>
              </a:rPr>
            </a:br>
            <a:r>
              <a:rPr lang="en-US" sz="2200" dirty="0" smtClean="0">
                <a:solidFill>
                  <a:schemeClr val="accent1">
                    <a:satMod val="150000"/>
                  </a:schemeClr>
                </a:solidFill>
                <a:ea typeface="+mj-ea"/>
                <a:cs typeface="+mj-cs"/>
              </a:rPr>
              <a:t>Or, what you can expect to get out of this course</a:t>
            </a:r>
          </a:p>
        </p:txBody>
      </p:sp>
      <p:sp>
        <p:nvSpPr>
          <p:cNvPr id="64515" name="Rectangle 3"/>
          <p:cNvSpPr>
            <a:spLocks noGrp="1" noChangeArrowheads="1"/>
          </p:cNvSpPr>
          <p:nvPr>
            <p:ph idx="1"/>
          </p:nvPr>
        </p:nvSpPr>
        <p:spPr>
          <a:xfrm>
            <a:off x="457200" y="1295400"/>
            <a:ext cx="8229600" cy="4533900"/>
          </a:xfrm>
        </p:spPr>
        <p:txBody>
          <a:bodyPr/>
          <a:lstStyle/>
          <a:p>
            <a:pPr eaLnBrk="1" hangingPunct="1">
              <a:lnSpc>
                <a:spcPct val="80000"/>
              </a:lnSpc>
            </a:pPr>
            <a:endParaRPr lang="en-US" sz="2000" dirty="0">
              <a:latin typeface="Corbel" charset="0"/>
              <a:ea typeface="ＭＳ Ｐゴシック" charset="0"/>
              <a:cs typeface="ＭＳ Ｐゴシック" charset="0"/>
            </a:endParaRPr>
          </a:p>
          <a:p>
            <a:pPr eaLnBrk="1" hangingPunct="1">
              <a:lnSpc>
                <a:spcPct val="80000"/>
              </a:lnSpc>
            </a:pPr>
            <a:r>
              <a:rPr lang="en-US" sz="2400" dirty="0">
                <a:latin typeface="Corbel" charset="0"/>
                <a:ea typeface="ＭＳ Ｐゴシック" charset="0"/>
                <a:cs typeface="ＭＳ Ｐゴシック" charset="0"/>
              </a:rPr>
              <a:t>You will </a:t>
            </a:r>
            <a:r>
              <a:rPr lang="en-US" sz="2400" dirty="0" smtClean="0">
                <a:latin typeface="Corbel" charset="0"/>
                <a:ea typeface="ＭＳ Ｐゴシック" charset="0"/>
                <a:cs typeface="ＭＳ Ｐゴシック" charset="0"/>
              </a:rPr>
              <a:t>understand the properties of a good quantitative research design.</a:t>
            </a:r>
            <a:endParaRPr lang="en-US" sz="2400" dirty="0">
              <a:latin typeface="Corbel" charset="0"/>
              <a:ea typeface="ＭＳ Ｐゴシック" charset="0"/>
              <a:cs typeface="ＭＳ Ｐゴシック" charset="0"/>
            </a:endParaRPr>
          </a:p>
          <a:p>
            <a:pPr marL="119062" indent="0" eaLnBrk="1" hangingPunct="1">
              <a:lnSpc>
                <a:spcPct val="80000"/>
              </a:lnSpc>
              <a:buNone/>
            </a:pPr>
            <a:endParaRPr lang="en-US" sz="2400" dirty="0">
              <a:latin typeface="Corbel" charset="0"/>
              <a:ea typeface="ＭＳ Ｐゴシック" charset="0"/>
              <a:cs typeface="ＭＳ Ｐゴシック" charset="0"/>
            </a:endParaRPr>
          </a:p>
          <a:p>
            <a:pPr eaLnBrk="1" hangingPunct="1">
              <a:lnSpc>
                <a:spcPct val="80000"/>
              </a:lnSpc>
            </a:pPr>
            <a:r>
              <a:rPr lang="en-US" sz="2400" dirty="0">
                <a:latin typeface="Corbel" charset="0"/>
                <a:ea typeface="ＭＳ Ｐゴシック" charset="0"/>
                <a:cs typeface="ＭＳ Ｐゴシック" charset="0"/>
              </a:rPr>
              <a:t>You will be able to prepare, recode and error-check numeric data.</a:t>
            </a:r>
          </a:p>
          <a:p>
            <a:pPr eaLnBrk="1" hangingPunct="1">
              <a:lnSpc>
                <a:spcPct val="80000"/>
              </a:lnSpc>
            </a:pPr>
            <a:endParaRPr lang="en-US" sz="2400" dirty="0">
              <a:latin typeface="Corbel" charset="0"/>
              <a:ea typeface="ＭＳ Ｐゴシック" charset="0"/>
              <a:cs typeface="ＭＳ Ｐゴシック" charset="0"/>
            </a:endParaRPr>
          </a:p>
          <a:p>
            <a:pPr eaLnBrk="1" hangingPunct="1">
              <a:lnSpc>
                <a:spcPct val="80000"/>
              </a:lnSpc>
            </a:pPr>
            <a:r>
              <a:rPr lang="en-US" sz="2400" dirty="0">
                <a:latin typeface="Corbel" charset="0"/>
                <a:ea typeface="ＭＳ Ｐゴシック" charset="0"/>
                <a:cs typeface="ＭＳ Ｐゴシック" charset="0"/>
              </a:rPr>
              <a:t>You will be able to use a general purpose statistical package to conduct and interpret statistical </a:t>
            </a:r>
            <a:r>
              <a:rPr lang="en-US" sz="2400" dirty="0" smtClean="0">
                <a:latin typeface="Corbel" charset="0"/>
                <a:ea typeface="ＭＳ Ｐゴシック" charset="0"/>
                <a:cs typeface="ＭＳ Ｐゴシック" charset="0"/>
              </a:rPr>
              <a:t>analyses, and to visualize data.</a:t>
            </a:r>
            <a:endParaRPr lang="en-US" sz="2400" dirty="0">
              <a:latin typeface="Corbel" charset="0"/>
              <a:ea typeface="ＭＳ Ｐゴシック" charset="0"/>
              <a:cs typeface="ＭＳ Ｐゴシック" charset="0"/>
            </a:endParaRPr>
          </a:p>
          <a:p>
            <a:pPr eaLnBrk="1" hangingPunct="1">
              <a:lnSpc>
                <a:spcPct val="80000"/>
              </a:lnSpc>
            </a:pPr>
            <a:endParaRPr lang="en-US" sz="2400" dirty="0">
              <a:latin typeface="Corbel" charset="0"/>
              <a:ea typeface="ＭＳ Ｐゴシック" charset="0"/>
              <a:cs typeface="ＭＳ Ｐゴシック" charset="0"/>
            </a:endParaRPr>
          </a:p>
          <a:p>
            <a:pPr eaLnBrk="1" hangingPunct="1">
              <a:lnSpc>
                <a:spcPct val="80000"/>
              </a:lnSpc>
            </a:pPr>
            <a:r>
              <a:rPr lang="en-US" sz="2400" dirty="0">
                <a:latin typeface="Corbel" charset="0"/>
                <a:ea typeface="ＭＳ Ｐゴシック" charset="0"/>
                <a:cs typeface="ＭＳ Ｐゴシック" charset="0"/>
              </a:rPr>
              <a:t>You will </a:t>
            </a:r>
            <a:r>
              <a:rPr lang="en-US" sz="2400" dirty="0" smtClean="0">
                <a:latin typeface="Corbel" charset="0"/>
                <a:ea typeface="ＭＳ Ｐゴシック" charset="0"/>
                <a:cs typeface="ＭＳ Ｐゴシック" charset="0"/>
              </a:rPr>
              <a:t>understand and know when to use a variety of statistical tests, covering </a:t>
            </a:r>
            <a:r>
              <a:rPr lang="en-US" sz="2400" dirty="0">
                <a:latin typeface="Corbel" charset="0"/>
                <a:ea typeface="ＭＳ Ｐゴシック" charset="0"/>
                <a:cs typeface="ＭＳ Ｐゴシック" charset="0"/>
              </a:rPr>
              <a:t>basic </a:t>
            </a:r>
            <a:r>
              <a:rPr lang="en-US" sz="2400" dirty="0" err="1">
                <a:latin typeface="Corbel" charset="0"/>
                <a:ea typeface="ＭＳ Ｐゴシック" charset="0"/>
                <a:cs typeface="ＭＳ Ｐゴシック" charset="0"/>
              </a:rPr>
              <a:t>univariate</a:t>
            </a:r>
            <a:r>
              <a:rPr lang="en-US" sz="2400" dirty="0">
                <a:latin typeface="Corbel" charset="0"/>
                <a:ea typeface="ＭＳ Ｐゴシック" charset="0"/>
                <a:cs typeface="ＭＳ Ｐゴシック" charset="0"/>
              </a:rPr>
              <a:t> statistics, bivariate statistics and linear </a:t>
            </a:r>
            <a:r>
              <a:rPr lang="en-US" sz="2400" dirty="0" smtClean="0">
                <a:latin typeface="Corbel" charset="0"/>
                <a:ea typeface="ＭＳ Ｐゴシック" charset="0"/>
                <a:cs typeface="ＭＳ Ｐゴシック" charset="0"/>
              </a:rPr>
              <a:t>regression.</a:t>
            </a:r>
            <a:endParaRPr lang="en-US" sz="2400" dirty="0">
              <a:latin typeface="Corbel" charset="0"/>
              <a:ea typeface="ＭＳ Ｐゴシック" charset="0"/>
              <a:cs typeface="ＭＳ Ｐゴシック" charset="0"/>
            </a:endParaRPr>
          </a:p>
          <a:p>
            <a:pPr eaLnBrk="1" hangingPunct="1">
              <a:lnSpc>
                <a:spcPct val="80000"/>
              </a:lnSpc>
            </a:pPr>
            <a:endParaRPr lang="en-US" sz="2800" dirty="0">
              <a:latin typeface="Corbel" charset="0"/>
              <a:ea typeface="ＭＳ Ｐゴシック" charset="0"/>
              <a:cs typeface="ＭＳ Ｐゴシック" charset="0"/>
            </a:endParaRPr>
          </a:p>
        </p:txBody>
      </p:sp>
    </p:spTree>
    <p:extLst>
      <p:ext uri="{BB962C8B-B14F-4D97-AF65-F5344CB8AC3E}">
        <p14:creationId xmlns:p14="http://schemas.microsoft.com/office/powerpoint/2010/main" val="2754742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1066800" y="3352800"/>
            <a:ext cx="7010400" cy="1673352"/>
          </a:xfrm>
        </p:spPr>
        <p:txBody>
          <a:bodyPr>
            <a:normAutofit fontScale="90000"/>
          </a:bodyPr>
          <a:lstStyle/>
          <a:p>
            <a:pPr eaLnBrk="1" fontAlgn="auto" hangingPunct="1">
              <a:spcAft>
                <a:spcPts val="0"/>
              </a:spcAft>
              <a:defRPr/>
            </a:pPr>
            <a:r>
              <a:rPr lang="en-US" dirty="0" smtClean="0">
                <a:solidFill>
                  <a:schemeClr val="accent1">
                    <a:satMod val="150000"/>
                  </a:schemeClr>
                </a:solidFill>
                <a:ea typeface="+mj-ea"/>
                <a:cs typeface="+mj-cs"/>
              </a:rPr>
              <a:t>Measurement, Inference and Foundations of Research</a:t>
            </a:r>
          </a:p>
        </p:txBody>
      </p:sp>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15436</TotalTime>
  <Words>2714</Words>
  <Application>Microsoft Macintosh PowerPoint</Application>
  <PresentationFormat>On-screen Show (4:3)</PresentationFormat>
  <Paragraphs>427</Paragraphs>
  <Slides>40</Slides>
  <Notes>28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Module</vt:lpstr>
      <vt:lpstr>Quantitative Research Methods for Information Systems and Management (Info 271B)</vt:lpstr>
      <vt:lpstr>Administrative Stuff:</vt:lpstr>
      <vt:lpstr>Course Design</vt:lpstr>
      <vt:lpstr>Course Textbook</vt:lpstr>
      <vt:lpstr>Statistical Software</vt:lpstr>
      <vt:lpstr>Software and Computers</vt:lpstr>
      <vt:lpstr>Course Assignments and Grading</vt:lpstr>
      <vt:lpstr>Overall Course Goals:  Or, what you can expect to get out of this course</vt:lpstr>
      <vt:lpstr>Measurement, Inference and Foundations of Research</vt:lpstr>
      <vt:lpstr>Different Strategies of Inquiry</vt:lpstr>
      <vt:lpstr>Why quantitative research?</vt:lpstr>
      <vt:lpstr>Problems and Justifications: Induction and Deduction</vt:lpstr>
      <vt:lpstr>Inductive Logic of Research in Qualitative Studies</vt:lpstr>
      <vt:lpstr>The Deductive Approach in Typical Quantitative Research</vt:lpstr>
      <vt:lpstr>PowerPoint Presentation</vt:lpstr>
      <vt:lpstr>How Research is Supposed to Work</vt:lpstr>
      <vt:lpstr>PowerPoint Presentation</vt:lpstr>
      <vt:lpstr>Foundations of Quantitative Research: Variables and Measurement</vt:lpstr>
      <vt:lpstr>Constructs and Variables</vt:lpstr>
      <vt:lpstr>Linking Constructs and Variables</vt:lpstr>
      <vt:lpstr>Conceptual and Operational Definitions</vt:lpstr>
      <vt:lpstr>Multidimensionality and Measurement</vt:lpstr>
      <vt:lpstr>Operationalization</vt:lpstr>
      <vt:lpstr>Administrative Stuff:</vt:lpstr>
      <vt:lpstr>Actual Beard Study</vt:lpstr>
      <vt:lpstr>Operationalization</vt:lpstr>
      <vt:lpstr>Measurement: Variables</vt:lpstr>
      <vt:lpstr>Types of Variables</vt:lpstr>
      <vt:lpstr>Nominal Variables</vt:lpstr>
      <vt:lpstr>Ordinal Variables</vt:lpstr>
      <vt:lpstr>Metric Variables</vt:lpstr>
      <vt:lpstr>Variable Types Matter</vt:lpstr>
      <vt:lpstr>Validity and Reliability</vt:lpstr>
      <vt:lpstr>Testing for Reliability</vt:lpstr>
      <vt:lpstr>Determining Validity</vt:lpstr>
      <vt:lpstr>Precision</vt:lpstr>
      <vt:lpstr>Research Design</vt:lpstr>
      <vt:lpstr>Correlational Research</vt:lpstr>
      <vt:lpstr>Experimental Research</vt:lpstr>
      <vt:lpstr>Statistical Tests, Causality, and Types of Research</vt:lpstr>
    </vt:vector>
  </TitlesOfParts>
  <Company>School of Information Management and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Coye Cheshire</dc:creator>
  <cp:lastModifiedBy>Paul Laskowski</cp:lastModifiedBy>
  <cp:revision>184</cp:revision>
  <dcterms:created xsi:type="dcterms:W3CDTF">2010-08-31T17:07:16Z</dcterms:created>
  <dcterms:modified xsi:type="dcterms:W3CDTF">2013-09-06T00:04:39Z</dcterms:modified>
</cp:coreProperties>
</file>