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2.bin" ContentType="application/vnd.openxmlformats-officedocument.oleObject"/>
  <Override PartName="/ppt/notesSlides/notesSlide8.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6"/>
  </p:notesMasterIdLst>
  <p:sldIdLst>
    <p:sldId id="325" r:id="rId2"/>
    <p:sldId id="333" r:id="rId3"/>
    <p:sldId id="361" r:id="rId4"/>
    <p:sldId id="362" r:id="rId5"/>
    <p:sldId id="339" r:id="rId6"/>
    <p:sldId id="340" r:id="rId7"/>
    <p:sldId id="336" r:id="rId8"/>
    <p:sldId id="337" r:id="rId9"/>
    <p:sldId id="363" r:id="rId10"/>
    <p:sldId id="364" r:id="rId11"/>
    <p:sldId id="365" r:id="rId12"/>
    <p:sldId id="338" r:id="rId13"/>
    <p:sldId id="367" r:id="rId14"/>
    <p:sldId id="366"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183" autoAdjust="0"/>
  </p:normalViewPr>
  <p:slideViewPr>
    <p:cSldViewPr>
      <p:cViewPr>
        <p:scale>
          <a:sx n="90" d="100"/>
          <a:sy n="90" d="100"/>
        </p:scale>
        <p:origin x="-280"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B07FF90-D2A4-574E-9C0C-7C7CA39B7F7B}" type="slidenum">
              <a:rPr lang="en-US"/>
              <a:pPr/>
              <a:t>‹#›</a:t>
            </a:fld>
            <a:endParaRPr lang="en-US"/>
          </a:p>
        </p:txBody>
      </p:sp>
    </p:spTree>
    <p:extLst>
      <p:ext uri="{BB962C8B-B14F-4D97-AF65-F5344CB8AC3E}">
        <p14:creationId xmlns:p14="http://schemas.microsoft.com/office/powerpoint/2010/main" val="2278149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6BE9B54-07C9-DD4A-8ADF-4C3D37406E1F}"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Independence: think of your responses to the question </a:t>
            </a:r>
            <a:r>
              <a:rPr lang="ja-JP" altLang="en-US">
                <a:ea typeface="MS PGothic" charset="0"/>
              </a:rPr>
              <a:t>“</a:t>
            </a:r>
            <a:r>
              <a:rPr lang="en-US" altLang="ja-JP">
                <a:ea typeface="MS PGothic" charset="0"/>
              </a:rPr>
              <a:t>how many animals do you own</a:t>
            </a:r>
            <a:r>
              <a:rPr lang="ja-JP" altLang="en-US">
                <a:ea typeface="MS PGothic" charset="0"/>
              </a:rPr>
              <a:t>”</a:t>
            </a:r>
            <a:r>
              <a:rPr lang="en-US" altLang="ja-JP">
                <a:ea typeface="MS PGothic" charset="0"/>
              </a:rPr>
              <a:t>. We assume that each response is independent b/c one persons response has no influence on another. Lots of situations do not work that way… such as??</a:t>
            </a:r>
            <a:endParaRPr lang="en-US">
              <a:ea typeface="MS PGothic"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31D6EA7-E8DF-8340-8A89-B6BC0052A6E2}" type="slidenum">
              <a:rPr lang="en-US"/>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This should be familiar– same concepts we talked about with categorical variables. Same logic applies– in order to talk about proportions, percentages or probabilities, they have to be mutually exclusive and exhaustive. </a:t>
            </a:r>
          </a:p>
          <a:p>
            <a:endParaRPr lang="en-US">
              <a:ea typeface="MS PGothic" charset="0"/>
            </a:endParaRPr>
          </a:p>
          <a:p>
            <a:r>
              <a:rPr lang="en-US">
                <a:ea typeface="MS PGothic" charset="0"/>
              </a:rPr>
              <a:t>*Note, how is Mutually Exclusive different than *independent* events?</a:t>
            </a:r>
          </a:p>
          <a:p>
            <a:r>
              <a:rPr lang="en-US">
                <a:ea typeface="MS PGothic" charset="0"/>
              </a:rPr>
              <a:t>-mutual exclusive if occurrence *prevents another from happening*. If your primary residence is in CA, it cannot also be in Florida.</a:t>
            </a:r>
          </a:p>
          <a:p>
            <a:r>
              <a:rPr lang="en-US">
                <a:ea typeface="MS PGothic" charset="0"/>
              </a:rPr>
              <a:t>-independent if occurrence does not change the chances of the other. Living in CA does not affect liklihood that you are male.</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F4CAE85-FA18-6E43-B6E4-3017EFCA9F14}"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503D970-6001-E249-90A2-7C680BE648ED}"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Remember: multiplication rule is for </a:t>
            </a:r>
            <a:r>
              <a:rPr lang="ja-JP" altLang="en-US">
                <a:ea typeface="MS PGothic" charset="0"/>
              </a:rPr>
              <a:t>“</a:t>
            </a:r>
            <a:r>
              <a:rPr lang="en-US" altLang="ja-JP">
                <a:ea typeface="MS PGothic" charset="0"/>
              </a:rPr>
              <a:t>X and Y</a:t>
            </a:r>
            <a:r>
              <a:rPr lang="ja-JP" altLang="en-US">
                <a:ea typeface="MS PGothic" charset="0"/>
              </a:rPr>
              <a:t>”</a:t>
            </a:r>
            <a:r>
              <a:rPr lang="en-US" altLang="ja-JP">
                <a:ea typeface="MS PGothic" charset="0"/>
              </a:rPr>
              <a:t> while addition rule is for </a:t>
            </a:r>
            <a:r>
              <a:rPr lang="ja-JP" altLang="en-US">
                <a:ea typeface="MS PGothic" charset="0"/>
              </a:rPr>
              <a:t>“</a:t>
            </a:r>
            <a:r>
              <a:rPr lang="en-US" altLang="ja-JP">
                <a:ea typeface="MS PGothic" charset="0"/>
              </a:rPr>
              <a:t>X or Y</a:t>
            </a:r>
            <a:r>
              <a:rPr lang="ja-JP" altLang="en-US">
                <a:ea typeface="MS PGothic" charset="0"/>
              </a:rPr>
              <a:t>”</a:t>
            </a:r>
            <a:endParaRPr lang="en-US" altLang="ja-JP">
              <a:ea typeface="MS PGothic" charset="0"/>
            </a:endParaRPr>
          </a:p>
          <a:p>
            <a:endParaRPr lang="en-US">
              <a:ea typeface="MS PGothic"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FD34080-C159-BA40-9E8A-F7748EEBFA4A}" type="slidenum">
              <a:rPr lang="en-US"/>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MS PGothic" charset="0"/>
              </a:rPr>
              <a:t>Dice rolls are Independent: Dice are easy example: rolling 2 dice and getting a pair of 6</a:t>
            </a:r>
            <a:r>
              <a:rPr lang="ja-JP" altLang="en-US">
                <a:ea typeface="MS PGothic" charset="0"/>
              </a:rPr>
              <a:t>’</a:t>
            </a:r>
            <a:r>
              <a:rPr lang="en-US" altLang="ja-JP">
                <a:ea typeface="MS PGothic" charset="0"/>
              </a:rPr>
              <a:t>s? (1/36)</a:t>
            </a:r>
            <a:endParaRPr lang="en-US">
              <a:ea typeface="MS PGothic"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52A451F-5026-B64A-B5A1-ADF94FB611A2}"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ea typeface="MS PGothic" charset="0"/>
            </a:endParaRPr>
          </a:p>
          <a:p>
            <a:r>
              <a:rPr lang="en-US">
                <a:ea typeface="MS PGothic" charset="0"/>
              </a:rPr>
              <a:t>Dependent: Cards are favorite example:  Probability of drawing 2 aces?  4/52 * 3/51 = 1/221</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2EADE2B-F37B-F943-89A1-84F2CA3635F7}"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ea typeface="MS PGothic" charset="0"/>
            </a:endParaRPr>
          </a:p>
          <a:p>
            <a:r>
              <a:rPr lang="en-US">
                <a:ea typeface="MS PGothic" charset="0"/>
              </a:rPr>
              <a:t>Dependent: Cards are favorite example:  Probability of drawing 2 aces?  4/52 * 3/51 = 1/221</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2EADE2B-F37B-F943-89A1-84F2CA3635F7}"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MS PGothic" charset="0"/>
              </a:rPr>
              <a:t>The basis for multiplying is *independence*…but, there was no evidence of this (to the contrary, actually)</a:t>
            </a:r>
          </a:p>
          <a:p>
            <a:r>
              <a:rPr lang="en-US" dirty="0">
                <a:ea typeface="MS PGothic" charset="0"/>
              </a:rPr>
              <a:t>But, also a second fallacy: conflating probability of a *match* with probability of *being guilty or innocent*</a:t>
            </a:r>
            <a:r>
              <a:rPr lang="en-US" dirty="0" smtClean="0">
                <a:ea typeface="MS PGothic" charset="0"/>
              </a:rPr>
              <a:t>.</a:t>
            </a:r>
          </a:p>
          <a:p>
            <a:endParaRPr lang="en-US" dirty="0" smtClean="0">
              <a:ea typeface="MS PGothic" charset="0"/>
            </a:endParaRPr>
          </a:p>
          <a:p>
            <a:r>
              <a:rPr lang="en-US" dirty="0" smtClean="0">
                <a:ea typeface="MS PGothic" charset="0"/>
              </a:rPr>
              <a:t>A rough calculation</a:t>
            </a:r>
            <a:r>
              <a:rPr lang="en-US" baseline="0" dirty="0" smtClean="0">
                <a:ea typeface="MS PGothic" charset="0"/>
              </a:rPr>
              <a:t> (even given the 1 in 12 mil result)</a:t>
            </a:r>
            <a:endParaRPr lang="en-US" dirty="0" smtClean="0">
              <a:ea typeface="MS PGothic" charset="0"/>
            </a:endParaRPr>
          </a:p>
          <a:p>
            <a:r>
              <a:rPr lang="en-US" dirty="0" smtClean="0">
                <a:ea typeface="MS PGothic" charset="0"/>
              </a:rPr>
              <a:t>Let G</a:t>
            </a:r>
            <a:r>
              <a:rPr lang="en-US" baseline="0" dirty="0" smtClean="0">
                <a:ea typeface="MS PGothic" charset="0"/>
              </a:rPr>
              <a:t> be event of guilt, C be the event of all those characteristics.</a:t>
            </a:r>
          </a:p>
          <a:p>
            <a:r>
              <a:rPr lang="en-US" baseline="0" dirty="0" smtClean="0">
                <a:ea typeface="MS PGothic" charset="0"/>
              </a:rPr>
              <a:t>P(G|C) = P(C|G) P(G) / P(C) = P(G) /P(C) = guilty people in LA / number of people with characteristics in LA (given there’s at least 1) = 1 / 1.32 = .76…</a:t>
            </a:r>
            <a:endParaRPr lang="en-US" dirty="0">
              <a:ea typeface="MS PGothic"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8A9FA8C-9DF3-C447-8DB2-DA048610461D}" type="slidenum">
              <a:rPr lang="en-US"/>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a:spLocks noChangeArrowheads="1"/>
          </p:cNvSpPr>
          <p:nvPr/>
        </p:nvSpPr>
        <p:spPr bwMode="invGray">
          <a:xfrm>
            <a:off x="0" y="5127625"/>
            <a:ext cx="9144000" cy="46038"/>
          </a:xfrm>
          <a:prstGeom prst="rect">
            <a:avLst/>
          </a:prstGeom>
          <a:solidFill>
            <a:srgbClr val="FFFFFF"/>
          </a:solidFill>
          <a:ln>
            <a:noFill/>
          </a:ln>
          <a:effectLst>
            <a:outerShdw blurRad="31750" dist="10160" dir="5400000" algn="tl" rotWithShape="0">
              <a:srgbClr val="000000">
                <a:alpha val="59998"/>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extLst/>
          </a:lstStyle>
          <a:p>
            <a:pPr algn="ctr" eaLnBrk="1" hangingPunct="1">
              <a:defRPr/>
            </a:pPr>
            <a:endParaRPr lang="en-US">
              <a:solidFill>
                <a:schemeClr val="lt1"/>
              </a:solidFill>
              <a:latin typeface="+mn-lt"/>
              <a:ea typeface="+mn-ea"/>
              <a:cs typeface="+mn-cs"/>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611D6C12-B0DB-354B-AD03-661067F6935E}" type="slidenum">
              <a:rPr lang="en-US"/>
              <a:pPr/>
              <a:t>‹#›</a:t>
            </a:fld>
            <a:endParaRPr lang="en-US"/>
          </a:p>
        </p:txBody>
      </p:sp>
    </p:spTree>
    <p:extLst>
      <p:ext uri="{BB962C8B-B14F-4D97-AF65-F5344CB8AC3E}">
        <p14:creationId xmlns:p14="http://schemas.microsoft.com/office/powerpoint/2010/main" val="8782118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3B6AC72-FB9E-8B47-9FFE-5390D90F1E1C}" type="slidenum">
              <a:rPr lang="en-US"/>
              <a:pPr/>
              <a:t>‹#›</a:t>
            </a:fld>
            <a:endParaRPr lang="en-US"/>
          </a:p>
        </p:txBody>
      </p:sp>
    </p:spTree>
    <p:extLst>
      <p:ext uri="{BB962C8B-B14F-4D97-AF65-F5344CB8AC3E}">
        <p14:creationId xmlns:p14="http://schemas.microsoft.com/office/powerpoint/2010/main" val="382218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invGray">
          <a:xfrm>
            <a:off x="6599238" y="0"/>
            <a:ext cx="46037" cy="6858000"/>
          </a:xfrm>
          <a:prstGeom prst="rect">
            <a:avLst/>
          </a:prstGeom>
          <a:solidFill>
            <a:srgbClr val="FFFFFF"/>
          </a:solidFill>
          <a:ln>
            <a:noFill/>
          </a:ln>
          <a:effectLst>
            <a:outerShdw blurRad="31750" dist="10160" dir="10800000" algn="tl" rotWithShape="0">
              <a:srgbClr val="000000">
                <a:alpha val="59998"/>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extLst/>
          </a:lstStyle>
          <a:p>
            <a:pPr algn="ctr" eaLnBrk="1" hangingPunct="1">
              <a:defRPr/>
            </a:pPr>
            <a:endParaRPr lang="en-US">
              <a:solidFill>
                <a:schemeClr val="lt1"/>
              </a:solidFill>
              <a:latin typeface="+mn-lt"/>
              <a:ea typeface="+mn-ea"/>
              <a:cs typeface="+mn-cs"/>
            </a:endParaRPr>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FDBFC28-CB4C-7946-B0F3-AEE4B7BFCF2F}" type="slidenum">
              <a:rPr lang="en-US"/>
              <a:pPr/>
              <a:t>‹#›</a:t>
            </a:fld>
            <a:endParaRPr lang="en-US"/>
          </a:p>
        </p:txBody>
      </p:sp>
    </p:spTree>
    <p:extLst>
      <p:ext uri="{BB962C8B-B14F-4D97-AF65-F5344CB8AC3E}">
        <p14:creationId xmlns:p14="http://schemas.microsoft.com/office/powerpoint/2010/main" val="87204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43837F-65D2-2547-A2EB-7499CD014F3A}" type="slidenum">
              <a:rPr lang="en-US"/>
              <a:pPr/>
              <a:t>‹#›</a:t>
            </a:fld>
            <a:endParaRPr lang="en-US"/>
          </a:p>
        </p:txBody>
      </p:sp>
    </p:spTree>
    <p:extLst>
      <p:ext uri="{BB962C8B-B14F-4D97-AF65-F5344CB8AC3E}">
        <p14:creationId xmlns:p14="http://schemas.microsoft.com/office/powerpoint/2010/main" val="301670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a:spLocks noChangeArrowheads="1"/>
          </p:cNvSpPr>
          <p:nvPr/>
        </p:nvSpPr>
        <p:spPr bwMode="invGray">
          <a:xfrm>
            <a:off x="0" y="2601913"/>
            <a:ext cx="9144000" cy="46037"/>
          </a:xfrm>
          <a:prstGeom prst="rect">
            <a:avLst/>
          </a:prstGeom>
          <a:solidFill>
            <a:srgbClr val="FFFFFF"/>
          </a:solidFill>
          <a:ln>
            <a:noFill/>
          </a:ln>
          <a:effectLst>
            <a:outerShdw blurRad="31750" dist="10160" dir="5400000" algn="tl" rotWithShape="0">
              <a:srgbClr val="000000">
                <a:alpha val="59998"/>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extLst/>
          </a:lstStyle>
          <a:p>
            <a:pPr algn="ctr" eaLnBrk="1" hangingPunct="1">
              <a:defRPr/>
            </a:pPr>
            <a:endParaRPr lang="en-US">
              <a:solidFill>
                <a:schemeClr val="lt1"/>
              </a:solidFill>
              <a:latin typeface="+mn-lt"/>
              <a:ea typeface="+mn-ea"/>
              <a:cs typeface="+mn-cs"/>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450919D1-58B5-9449-AD06-709B3092BE0F}" type="slidenum">
              <a:rPr lang="en-US"/>
              <a:pPr/>
              <a:t>‹#›</a:t>
            </a:fld>
            <a:endParaRPr lang="en-US"/>
          </a:p>
        </p:txBody>
      </p:sp>
    </p:spTree>
    <p:extLst>
      <p:ext uri="{BB962C8B-B14F-4D97-AF65-F5344CB8AC3E}">
        <p14:creationId xmlns:p14="http://schemas.microsoft.com/office/powerpoint/2010/main" val="35904535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B57143-FBB7-E84D-8F2E-744A11EFE35D}" type="slidenum">
              <a:rPr lang="en-US"/>
              <a:pPr/>
              <a:t>‹#›</a:t>
            </a:fld>
            <a:endParaRPr lang="en-US"/>
          </a:p>
        </p:txBody>
      </p:sp>
    </p:spTree>
    <p:extLst>
      <p:ext uri="{BB962C8B-B14F-4D97-AF65-F5344CB8AC3E}">
        <p14:creationId xmlns:p14="http://schemas.microsoft.com/office/powerpoint/2010/main" val="4262579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16366F9-5E6D-C749-8B6C-1C7E492E0C94}" type="slidenum">
              <a:rPr lang="en-US"/>
              <a:pPr/>
              <a:t>‹#›</a:t>
            </a:fld>
            <a:endParaRPr lang="en-US"/>
          </a:p>
        </p:txBody>
      </p:sp>
    </p:spTree>
    <p:extLst>
      <p:ext uri="{BB962C8B-B14F-4D97-AF65-F5344CB8AC3E}">
        <p14:creationId xmlns:p14="http://schemas.microsoft.com/office/powerpoint/2010/main" val="163488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3C50573-3DE8-6945-B863-84D173794E48}" type="slidenum">
              <a:rPr lang="en-US"/>
              <a:pPr/>
              <a:t>‹#›</a:t>
            </a:fld>
            <a:endParaRPr lang="en-US"/>
          </a:p>
        </p:txBody>
      </p:sp>
    </p:spTree>
    <p:extLst>
      <p:ext uri="{BB962C8B-B14F-4D97-AF65-F5344CB8AC3E}">
        <p14:creationId xmlns:p14="http://schemas.microsoft.com/office/powerpoint/2010/main" val="38502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F7D81391-D5B0-5344-A9C8-33A01F466D9C}" type="slidenum">
              <a:rPr lang="en-US"/>
              <a:pPr/>
              <a:t>‹#›</a:t>
            </a:fld>
            <a:endParaRPr lang="en-US"/>
          </a:p>
        </p:txBody>
      </p:sp>
    </p:spTree>
    <p:extLst>
      <p:ext uri="{BB962C8B-B14F-4D97-AF65-F5344CB8AC3E}">
        <p14:creationId xmlns:p14="http://schemas.microsoft.com/office/powerpoint/2010/main" val="411138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379306F5-449A-014C-BD8A-F5BE06CB39AB}" type="slidenum">
              <a:rPr lang="en-US"/>
              <a:pPr/>
              <a:t>‹#›</a:t>
            </a:fld>
            <a:endParaRPr lang="en-US"/>
          </a:p>
        </p:txBody>
      </p:sp>
    </p:spTree>
    <p:extLst>
      <p:ext uri="{BB962C8B-B14F-4D97-AF65-F5344CB8AC3E}">
        <p14:creationId xmlns:p14="http://schemas.microsoft.com/office/powerpoint/2010/main" val="32150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75DDA225-98EE-5945-80E0-5386DDEBC826}" type="slidenum">
              <a:rPr lang="en-US"/>
              <a:pPr/>
              <a:t>‹#›</a:t>
            </a:fld>
            <a:endParaRPr lang="en-US"/>
          </a:p>
        </p:txBody>
      </p:sp>
    </p:spTree>
    <p:extLst>
      <p:ext uri="{BB962C8B-B14F-4D97-AF65-F5344CB8AC3E}">
        <p14:creationId xmlns:p14="http://schemas.microsoft.com/office/powerpoint/2010/main" val="21924880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invGray">
          <a:xfrm>
            <a:off x="0" y="1436688"/>
            <a:ext cx="9144000" cy="44450"/>
          </a:xfrm>
          <a:prstGeom prst="rect">
            <a:avLst/>
          </a:prstGeom>
          <a:solidFill>
            <a:srgbClr val="FFFFFF"/>
          </a:solidFill>
          <a:ln>
            <a:noFill/>
          </a:ln>
          <a:effectLst>
            <a:outerShdw blurRad="31750" dist="10160" dir="5400000" algn="tl" rotWithShape="0">
              <a:srgbClr val="000000">
                <a:alpha val="59998"/>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extLst/>
          </a:lstStyle>
          <a:p>
            <a:pPr algn="ctr" eaLnBrk="1" hangingPunct="1">
              <a:defRPr/>
            </a:pPr>
            <a:endParaRPr lang="en-US">
              <a:solidFill>
                <a:schemeClr val="lt1"/>
              </a:solidFill>
              <a:latin typeface="+mn-lt"/>
              <a:ea typeface="+mn-ea"/>
              <a:cs typeface="+mn-cs"/>
            </a:endParaRPr>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Arial" charset="0"/>
                <a:ea typeface="+mn-ea"/>
                <a:cs typeface="+mn-cs"/>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charset="0"/>
                <a:ea typeface="+mn-ea"/>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defRPr>
            </a:lvl1pPr>
          </a:lstStyle>
          <a:p>
            <a:fld id="{8DDC8D95-1B84-CD4E-8D14-2C16EC7F4F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47" r:id="rId1"/>
    <p:sldLayoutId id="2147484242" r:id="rId2"/>
    <p:sldLayoutId id="2147484248" r:id="rId3"/>
    <p:sldLayoutId id="2147484243" r:id="rId4"/>
    <p:sldLayoutId id="2147484244" r:id="rId5"/>
    <p:sldLayoutId id="2147484245" r:id="rId6"/>
    <p:sldLayoutId id="2147484249" r:id="rId7"/>
    <p:sldLayoutId id="2147484250" r:id="rId8"/>
    <p:sldLayoutId id="2147484251" r:id="rId9"/>
    <p:sldLayoutId id="2147484246" r:id="rId10"/>
    <p:sldLayoutId id="2147484252" r:id="rId11"/>
  </p:sldLayoutIdLst>
  <p:hf sldNum="0" hdr="0" ftr="0" dt="0"/>
  <p:txStyles>
    <p:titleStyle>
      <a:lvl1pPr algn="l" rtl="0" eaLnBrk="0" fontAlgn="base" hangingPunct="0">
        <a:spcBef>
          <a:spcPct val="0"/>
        </a:spcBef>
        <a:spcAft>
          <a:spcPct val="0"/>
        </a:spcAft>
        <a:defRPr sz="4500" b="1" kern="1200">
          <a:solidFill>
            <a:srgbClr val="FFC800"/>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2pPr>
      <a:lvl3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3pPr>
      <a:lvl4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4pPr>
      <a:lvl5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charset="0"/>
        <a:buChar char=""/>
        <a:defRPr sz="3200" kern="1200">
          <a:solidFill>
            <a:schemeClr val="tx1"/>
          </a:solidFill>
          <a:latin typeface="+mn-lt"/>
          <a:ea typeface="MS PGothic" panose="020B0600070205080204" pitchFamily="34" charset="-128"/>
          <a:cs typeface="MS PGothic" charset="0"/>
        </a:defRPr>
      </a:lvl1pPr>
      <a:lvl2pPr marL="730250" indent="-273050" algn="l" rtl="0" eaLnBrk="0" fontAlgn="base" hangingPunct="0">
        <a:spcBef>
          <a:spcPct val="20000"/>
        </a:spcBef>
        <a:spcAft>
          <a:spcPct val="0"/>
        </a:spcAft>
        <a:buClr>
          <a:schemeClr val="accent2"/>
        </a:buClr>
        <a:buSzPct val="90000"/>
        <a:buFont typeface="Wingdings" charset="0"/>
        <a:buChar char=""/>
        <a:defRPr sz="2800" kern="1200">
          <a:solidFill>
            <a:schemeClr val="tx1"/>
          </a:solidFill>
          <a:latin typeface="+mn-lt"/>
          <a:ea typeface="MS PGothic" panose="020B0600070205080204" pitchFamily="34" charset="-128"/>
          <a:cs typeface="MS PGothic" charset="0"/>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S PGothic" panose="020B0600070205080204" pitchFamily="34" charset="-128"/>
          <a:cs typeface="MS PGothic" charset="0"/>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S PGothic" panose="020B0600070205080204" pitchFamily="34" charset="-128"/>
          <a:cs typeface="MS PGothic" charset="0"/>
        </a:defRPr>
      </a:lvl4pPr>
      <a:lvl5pPr marL="1425575" indent="-182563" algn="l" rtl="0" eaLnBrk="0" fontAlgn="base" hangingPunct="0">
        <a:spcBef>
          <a:spcPct val="20000"/>
        </a:spcBef>
        <a:spcAft>
          <a:spcPct val="0"/>
        </a:spcAft>
        <a:buClr>
          <a:srgbClr val="E88651"/>
        </a:buClr>
        <a:buFont typeface="Wingdings 3" charset="0"/>
        <a:buChar char=""/>
        <a:defRPr lang="en-US" sz="2000" kern="1200">
          <a:solidFill>
            <a:schemeClr val="tx1"/>
          </a:solidFill>
          <a:latin typeface="+mn-lt"/>
          <a:ea typeface="MS PGothic" panose="020B0600070205080204" pitchFamily="34" charset="-128"/>
          <a:cs typeface="MS PGothic"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0.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2.bin"/><Relationship Id="rId5"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8.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4343400"/>
            <a:ext cx="8077200" cy="1673352"/>
          </a:xfrm>
        </p:spPr>
        <p:txBody>
          <a:bodyPr/>
          <a:lstStyle/>
          <a:p>
            <a:pPr eaLnBrk="1" fontAlgn="auto" hangingPunct="1">
              <a:spcAft>
                <a:spcPts val="0"/>
              </a:spcAft>
              <a:defRPr/>
            </a:pPr>
            <a:r>
              <a:rPr lang="en-US" dirty="0" smtClean="0">
                <a:solidFill>
                  <a:schemeClr val="accent1">
                    <a:satMod val="150000"/>
                  </a:schemeClr>
                </a:solidFill>
                <a:ea typeface="+mj-ea"/>
                <a:cs typeface="+mj-cs"/>
              </a:rPr>
              <a:t>Probability </a:t>
            </a:r>
            <a:r>
              <a:rPr lang="en-US" dirty="0" smtClean="0">
                <a:solidFill>
                  <a:schemeClr val="accent1">
                    <a:satMod val="150000"/>
                  </a:schemeClr>
                </a:solidFill>
                <a:ea typeface="+mj-ea"/>
                <a:cs typeface="+mj-cs"/>
              </a:rPr>
              <a:t>Rules</a:t>
            </a:r>
            <a:endParaRPr lang="en-US" dirty="0">
              <a:solidFill>
                <a:schemeClr val="accent1">
                  <a:satMod val="150000"/>
                </a:schemeClr>
              </a:solidFill>
              <a:ea typeface="+mj-ea"/>
              <a:cs typeface="+mj-cs"/>
            </a:endParaRPr>
          </a:p>
        </p:txBody>
      </p:sp>
      <p:pic>
        <p:nvPicPr>
          <p:cNvPr id="9221" name="Picture 5"/>
          <p:cNvPicPr>
            <a:picLocks noChangeAspect="1" noChangeArrowheads="1"/>
          </p:cNvPicPr>
          <p:nvPr/>
        </p:nvPicPr>
        <p:blipFill>
          <a:blip r:embed="rId3" cstate="print"/>
          <a:srcRect/>
          <a:stretch>
            <a:fillRect/>
          </a:stretch>
        </p:blipFill>
        <p:spPr bwMode="auto">
          <a:xfrm>
            <a:off x="4800600" y="457200"/>
            <a:ext cx="3352800" cy="37080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Assume that a rare disease A affects 2 out of 10,000 people.  P(A) = 0.0002.</a:t>
            </a:r>
          </a:p>
          <a:p>
            <a:r>
              <a:rPr lang="en-US" dirty="0" smtClean="0"/>
              <a:t>The best test gives the wrong result 1% of the time for healthy people, but is always right for affected people.</a:t>
            </a:r>
          </a:p>
          <a:p>
            <a:r>
              <a:rPr lang="en-US" dirty="0" smtClean="0"/>
              <a:t>Suppose a random person receives a positive result from the test – Call this event B.  What is the probability he suffers from the disease?</a:t>
            </a:r>
            <a:endParaRPr lang="en-US" dirty="0"/>
          </a:p>
        </p:txBody>
      </p:sp>
    </p:spTree>
    <p:extLst>
      <p:ext uri="{BB962C8B-B14F-4D97-AF65-F5344CB8AC3E}">
        <p14:creationId xmlns:p14="http://schemas.microsoft.com/office/powerpoint/2010/main" val="10963993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sz="2400" dirty="0" smtClean="0"/>
              <a:t>P(B|A)=1  Positive test for ill person</a:t>
            </a:r>
          </a:p>
          <a:p>
            <a:r>
              <a:rPr lang="en-US" sz="2400" dirty="0" smtClean="0"/>
              <a:t>P(A|A</a:t>
            </a:r>
            <a:r>
              <a:rPr lang="en-US" sz="2400" baseline="30000" dirty="0" smtClean="0"/>
              <a:t>C</a:t>
            </a:r>
            <a:r>
              <a:rPr lang="en-US" sz="2400" dirty="0" smtClean="0"/>
              <a:t>)=0.01 Positive test for healthy person</a:t>
            </a:r>
          </a:p>
          <a:p>
            <a:r>
              <a:rPr lang="en-US" sz="2400" dirty="0" smtClean="0"/>
              <a:t>Want P(A|B).  By Bayes’ Theorem,</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42220031"/>
              </p:ext>
            </p:extLst>
          </p:nvPr>
        </p:nvGraphicFramePr>
        <p:xfrm>
          <a:off x="1217509" y="3107296"/>
          <a:ext cx="6221412" cy="1441450"/>
        </p:xfrm>
        <a:graphic>
          <a:graphicData uri="http://schemas.openxmlformats.org/presentationml/2006/ole">
            <mc:AlternateContent xmlns:mc="http://schemas.openxmlformats.org/markup-compatibility/2006">
              <mc:Choice xmlns:v="urn:schemas-microsoft-com:vml" Requires="v">
                <p:oleObj spid="_x0000_s36877" name="Equation" r:id="rId3" imgW="3289300" imgH="762000" progId="Equation.DSMT4">
                  <p:embed/>
                </p:oleObj>
              </mc:Choice>
              <mc:Fallback>
                <p:oleObj name="Equation" r:id="rId3" imgW="3289300" imgH="762000" progId="Equation.DSMT4">
                  <p:embed/>
                  <p:pic>
                    <p:nvPicPr>
                      <p:cNvPr id="0" name=""/>
                      <p:cNvPicPr/>
                      <p:nvPr/>
                    </p:nvPicPr>
                    <p:blipFill>
                      <a:blip r:embed="rId4"/>
                      <a:stretch>
                        <a:fillRect/>
                      </a:stretch>
                    </p:blipFill>
                    <p:spPr>
                      <a:xfrm>
                        <a:off x="1217509" y="3107296"/>
                        <a:ext cx="6221412" cy="1441450"/>
                      </a:xfrm>
                      <a:prstGeom prst="rect">
                        <a:avLst/>
                      </a:prstGeom>
                    </p:spPr>
                  </p:pic>
                </p:oleObj>
              </mc:Fallback>
            </mc:AlternateContent>
          </a:graphicData>
        </a:graphic>
      </p:graphicFrame>
    </p:spTree>
    <p:extLst>
      <p:ext uri="{BB962C8B-B14F-4D97-AF65-F5344CB8AC3E}">
        <p14:creationId xmlns:p14="http://schemas.microsoft.com/office/powerpoint/2010/main" val="26201221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ea typeface="+mj-ea"/>
                <a:cs typeface="+mj-cs"/>
              </a:rPr>
              <a:t>Pitfalls of </a:t>
            </a:r>
            <a:r>
              <a:rPr lang="en-US" sz="3200" dirty="0" smtClean="0">
                <a:ea typeface="+mj-ea"/>
                <a:cs typeface="+mj-cs"/>
              </a:rPr>
              <a:t>Probability Rules: </a:t>
            </a:r>
            <a:r>
              <a:rPr lang="en-US" sz="3200" dirty="0" smtClean="0">
                <a:ea typeface="+mj-ea"/>
                <a:cs typeface="+mj-cs"/>
              </a:rPr>
              <a:t>The Collins Case</a:t>
            </a:r>
            <a:endParaRPr lang="en-US" sz="3200" dirty="0">
              <a:ea typeface="+mj-ea"/>
              <a:cs typeface="+mj-cs"/>
            </a:endParaRPr>
          </a:p>
        </p:txBody>
      </p:sp>
      <p:sp>
        <p:nvSpPr>
          <p:cNvPr id="31747" name="Content Placeholder 2"/>
          <p:cNvSpPr>
            <a:spLocks noGrp="1"/>
          </p:cNvSpPr>
          <p:nvPr>
            <p:ph idx="1"/>
          </p:nvPr>
        </p:nvSpPr>
        <p:spPr>
          <a:xfrm>
            <a:off x="381000" y="1460500"/>
            <a:ext cx="4876800" cy="4625975"/>
          </a:xfrm>
        </p:spPr>
        <p:txBody>
          <a:bodyPr/>
          <a:lstStyle/>
          <a:p>
            <a:r>
              <a:rPr lang="en-US" sz="1800">
                <a:latin typeface="Corbel" charset="0"/>
                <a:ea typeface="MS PGothic" charset="0"/>
              </a:rPr>
              <a:t>A famous trial in 1968 in Los Angeles, California, that used probability to help determine guilt or innocence.</a:t>
            </a:r>
          </a:p>
          <a:p>
            <a:pPr>
              <a:buFont typeface="Wingdings 2" charset="0"/>
              <a:buNone/>
            </a:pPr>
            <a:endParaRPr lang="en-US" sz="1800">
              <a:latin typeface="Corbel" charset="0"/>
              <a:ea typeface="MS PGothic" charset="0"/>
            </a:endParaRPr>
          </a:p>
          <a:p>
            <a:r>
              <a:rPr lang="en-US" sz="1800">
                <a:latin typeface="Corbel" charset="0"/>
                <a:ea typeface="MS PGothic" charset="0"/>
              </a:rPr>
              <a:t>A black man and a white woman were charged with robbery. Bystanders said that perpetrators were a black male with a beard and mustache, and a Caucasian female with blonde hair in a ponytail. They were driving yellow car.</a:t>
            </a:r>
          </a:p>
          <a:p>
            <a:pPr>
              <a:buFont typeface="Wingdings 2" charset="0"/>
              <a:buNone/>
            </a:pPr>
            <a:endParaRPr lang="en-US" sz="1800">
              <a:latin typeface="Corbel" charset="0"/>
              <a:ea typeface="MS PGothic" charset="0"/>
            </a:endParaRPr>
          </a:p>
          <a:p>
            <a:r>
              <a:rPr lang="en-US" sz="1800">
                <a:latin typeface="Corbel" charset="0"/>
                <a:ea typeface="MS PGothic" charset="0"/>
              </a:rPr>
              <a:t>Probabilities of various characteristics were multiplied (being in a yellow car, 1/10; man with mustache ¼; Interracial couple in car 1/1000…and so on)</a:t>
            </a:r>
          </a:p>
          <a:p>
            <a:pPr>
              <a:buFont typeface="Wingdings 2" charset="0"/>
              <a:buNone/>
            </a:pPr>
            <a:endParaRPr lang="en-US" sz="1800">
              <a:latin typeface="Corbel" charset="0"/>
              <a:ea typeface="MS PGothic" charset="0"/>
            </a:endParaRPr>
          </a:p>
          <a:p>
            <a:r>
              <a:rPr lang="en-US" sz="1200">
                <a:latin typeface="Corbel" charset="0"/>
                <a:ea typeface="MS PGothic" charset="0"/>
              </a:rPr>
              <a:t>The basis for multiplying is *independence*…but, there was no evidence of this (to the contrary, actually)</a:t>
            </a:r>
          </a:p>
          <a:p>
            <a:pPr>
              <a:buFont typeface="Wingdings 2" charset="0"/>
              <a:buNone/>
            </a:pPr>
            <a:endParaRPr lang="en-US" sz="1200">
              <a:latin typeface="Corbel" charset="0"/>
              <a:ea typeface="MS PGothic" charset="0"/>
            </a:endParaRPr>
          </a:p>
          <a:p>
            <a:r>
              <a:rPr lang="en-US" sz="1200">
                <a:latin typeface="Corbel" charset="0"/>
                <a:ea typeface="MS PGothic" charset="0"/>
              </a:rPr>
              <a:t>But, also a second fallacy: conflating probability of a *match* with probability of *being guilty or innocent*.</a:t>
            </a:r>
          </a:p>
          <a:p>
            <a:endParaRPr lang="en-US" sz="2800">
              <a:latin typeface="Corbel" charset="0"/>
              <a:ea typeface="MS PGothic" charset="0"/>
            </a:endParaRPr>
          </a:p>
        </p:txBody>
      </p:sp>
      <p:sp>
        <p:nvSpPr>
          <p:cNvPr id="5" name="TextBox 4"/>
          <p:cNvSpPr txBox="1">
            <a:spLocks noChangeArrowheads="1"/>
          </p:cNvSpPr>
          <p:nvPr/>
        </p:nvSpPr>
        <p:spPr bwMode="auto">
          <a:xfrm>
            <a:off x="5257800" y="1573213"/>
            <a:ext cx="3810000" cy="4400550"/>
          </a:xfrm>
          <a:prstGeom prst="rect">
            <a:avLst/>
          </a:prstGeom>
          <a:gradFill rotWithShape="1">
            <a:gsLst>
              <a:gs pos="0">
                <a:srgbClr val="EDEDED"/>
              </a:gs>
              <a:gs pos="64999">
                <a:srgbClr val="D0D0D0"/>
              </a:gs>
              <a:gs pos="100000">
                <a:srgbClr val="BCBCBC"/>
              </a:gs>
            </a:gsLst>
            <a:lin ang="5400000" scaled="1"/>
          </a:gradFill>
          <a:ln w="6350" cap="rnd">
            <a:solidFill>
              <a:srgbClr val="000000"/>
            </a:solidFill>
            <a:miter lim="800000"/>
            <a:headEnd/>
            <a:tailEnd/>
          </a:ln>
          <a:effectLst>
            <a:outerShdw blurRad="45000" dist="25000" dir="5400000" rotWithShape="0">
              <a:srgbClr val="000000">
                <a:alpha val="37999"/>
              </a:srgbClr>
            </a:outerShdw>
          </a:effec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ja-JP" altLang="en-US" sz="2000">
                <a:solidFill>
                  <a:srgbClr val="000000"/>
                </a:solidFill>
                <a:latin typeface="Corbel" charset="0"/>
              </a:rPr>
              <a:t>“</a:t>
            </a:r>
            <a:r>
              <a:rPr lang="en-US" altLang="ja-JP" sz="2000">
                <a:solidFill>
                  <a:srgbClr val="000000"/>
                </a:solidFill>
                <a:latin typeface="Corbel" charset="0"/>
              </a:rPr>
              <a:t>Assuming the prosecution's 1 in 12 million result, what is the probability that somewhere in the Los Angeles area there are at least two couples that have the six characteristics as the witnesses described for the robbers? The justices calculated that probability to be over 40 percent. Hence, it was not at all reasonable to conclude that the defendants must be guilty simply because they have the six characteristics in the witnesses' descriptions.</a:t>
            </a:r>
            <a:r>
              <a:rPr lang="ja-JP" altLang="en-US" sz="2000">
                <a:solidFill>
                  <a:srgbClr val="000000"/>
                </a:solidFill>
                <a:latin typeface="Corbel" charset="0"/>
              </a:rPr>
              <a:t>”</a:t>
            </a:r>
            <a:endParaRPr lang="en-US" sz="2000">
              <a:solidFill>
                <a:srgbClr val="000000"/>
              </a:solidFill>
              <a:latin typeface="Corbel"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Bayes </a:t>
            </a:r>
            <a:r>
              <a:rPr lang="en-US" dirty="0" err="1" smtClean="0"/>
              <a:t>vs</a:t>
            </a:r>
            <a:r>
              <a:rPr lang="en-US" dirty="0" smtClean="0"/>
              <a:t> </a:t>
            </a:r>
            <a:r>
              <a:rPr lang="en-US" dirty="0" err="1" smtClean="0"/>
              <a:t>Frequentist</a:t>
            </a:r>
            <a:r>
              <a:rPr lang="en-US" dirty="0" smtClean="0"/>
              <a:t> Stats</a:t>
            </a:r>
            <a:endParaRPr lang="en-US" dirty="0"/>
          </a:p>
        </p:txBody>
      </p:sp>
      <p:sp>
        <p:nvSpPr>
          <p:cNvPr id="3" name="Content Placeholder 2"/>
          <p:cNvSpPr>
            <a:spLocks noGrp="1"/>
          </p:cNvSpPr>
          <p:nvPr>
            <p:ph idx="1"/>
          </p:nvPr>
        </p:nvSpPr>
        <p:spPr/>
        <p:txBody>
          <a:bodyPr/>
          <a:lstStyle/>
          <a:p>
            <a:pPr marL="119062" indent="0">
              <a:buNone/>
            </a:pPr>
            <a:r>
              <a:rPr lang="en-US" dirty="0" smtClean="0"/>
              <a:t>We have a Null hypothesis, H</a:t>
            </a:r>
            <a:r>
              <a:rPr lang="en-US" baseline="-25000" dirty="0" smtClean="0"/>
              <a:t>0</a:t>
            </a:r>
            <a:r>
              <a:rPr lang="en-US" dirty="0" smtClean="0"/>
              <a:t>, and our data provides evidence, E.  </a:t>
            </a:r>
          </a:p>
          <a:p>
            <a:pPr marL="119062" indent="0">
              <a:buNone/>
            </a:pPr>
            <a:endParaRPr lang="en-US" dirty="0" smtClean="0"/>
          </a:p>
          <a:p>
            <a:r>
              <a:rPr lang="en-US" dirty="0" smtClean="0"/>
              <a:t>We are interested in P(H</a:t>
            </a:r>
            <a:r>
              <a:rPr lang="en-US" baseline="-25000" dirty="0" smtClean="0"/>
              <a:t>0</a:t>
            </a:r>
            <a:r>
              <a:rPr lang="en-US" dirty="0" smtClean="0"/>
              <a:t>|E)</a:t>
            </a:r>
          </a:p>
          <a:p>
            <a:r>
              <a:rPr lang="en-US" dirty="0" smtClean="0"/>
              <a:t>We can actually compute P(E|H</a:t>
            </a:r>
            <a:r>
              <a:rPr lang="en-US" baseline="-25000" dirty="0" smtClean="0"/>
              <a:t>0</a:t>
            </a:r>
            <a:r>
              <a:rPr lang="en-US" dirty="0" smtClean="0"/>
              <a:t>)</a:t>
            </a:r>
            <a:endParaRPr lang="en-US" dirty="0"/>
          </a:p>
          <a:p>
            <a:endParaRPr lang="en-US" dirty="0" smtClean="0"/>
          </a:p>
          <a:p>
            <a:r>
              <a:rPr lang="en-US" dirty="0" smtClean="0"/>
              <a:t>If we assume </a:t>
            </a:r>
            <a:r>
              <a:rPr lang="en-US" i="1" dirty="0" smtClean="0"/>
              <a:t>priors</a:t>
            </a:r>
            <a:r>
              <a:rPr lang="en-US" dirty="0" smtClean="0"/>
              <a:t>, P(E) and P(H</a:t>
            </a:r>
            <a:r>
              <a:rPr lang="en-US" baseline="-25000" dirty="0" smtClean="0"/>
              <a:t>0</a:t>
            </a:r>
            <a:r>
              <a:rPr lang="en-US" dirty="0" smtClean="0"/>
              <a:t>), we can also compute </a:t>
            </a:r>
            <a:r>
              <a:rPr lang="en-US" dirty="0"/>
              <a:t>P(H</a:t>
            </a:r>
            <a:r>
              <a:rPr lang="en-US" baseline="-25000" dirty="0"/>
              <a:t>0</a:t>
            </a:r>
            <a:r>
              <a:rPr lang="en-US" dirty="0"/>
              <a:t>|E</a:t>
            </a:r>
            <a:r>
              <a:rPr lang="en-US" dirty="0" smtClean="0"/>
              <a:t>)</a:t>
            </a:r>
          </a:p>
          <a:p>
            <a:pPr lvl="1"/>
            <a:r>
              <a:rPr lang="en-US" sz="2400" dirty="0" smtClean="0"/>
              <a:t>This is the idea behind a field known as Bayesian Statistics</a:t>
            </a:r>
            <a:endParaRPr lang="en-US" sz="2400" dirty="0"/>
          </a:p>
        </p:txBody>
      </p:sp>
    </p:spTree>
    <p:extLst>
      <p:ext uri="{BB962C8B-B14F-4D97-AF65-F5344CB8AC3E}">
        <p14:creationId xmlns:p14="http://schemas.microsoft.com/office/powerpoint/2010/main" val="276704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requentists_vs_bayesians-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508" y="0"/>
            <a:ext cx="4526860" cy="6858000"/>
          </a:xfrm>
          <a:prstGeom prst="rect">
            <a:avLst/>
          </a:prstGeom>
        </p:spPr>
      </p:pic>
    </p:spTree>
    <p:extLst>
      <p:ext uri="{BB962C8B-B14F-4D97-AF65-F5344CB8AC3E}">
        <p14:creationId xmlns:p14="http://schemas.microsoft.com/office/powerpoint/2010/main" val="15921867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ea typeface="+mj-ea"/>
                <a:cs typeface="+mj-cs"/>
              </a:rPr>
              <a:t>Back to Basics: Probability Concepts and Rules</a:t>
            </a:r>
            <a:endParaRPr lang="en-US" dirty="0">
              <a:solidFill>
                <a:schemeClr val="accent1">
                  <a:satMod val="150000"/>
                </a:schemeClr>
              </a:solidFill>
              <a:ea typeface="+mj-ea"/>
              <a:cs typeface="+mj-cs"/>
            </a:endParaRPr>
          </a:p>
        </p:txBody>
      </p:sp>
      <p:sp>
        <p:nvSpPr>
          <p:cNvPr id="22531" name="Rectangle 3"/>
          <p:cNvSpPr>
            <a:spLocks noGrp="1" noChangeArrowheads="1"/>
          </p:cNvSpPr>
          <p:nvPr>
            <p:ph idx="1"/>
          </p:nvPr>
        </p:nvSpPr>
        <p:spPr/>
        <p:txBody>
          <a:bodyPr/>
          <a:lstStyle/>
          <a:p>
            <a:pPr eaLnBrk="1" hangingPunct="1"/>
            <a:endParaRPr lang="en-US" sz="2800">
              <a:latin typeface="Corbel" charset="0"/>
              <a:ea typeface="MS PGothic" charset="0"/>
            </a:endParaRPr>
          </a:p>
          <a:p>
            <a:pPr eaLnBrk="1" hangingPunct="1"/>
            <a:r>
              <a:rPr lang="en-US" sz="2800">
                <a:latin typeface="Corbel" charset="0"/>
                <a:ea typeface="MS PGothic" charset="0"/>
              </a:rPr>
              <a:t>Basic Concepts in Probability</a:t>
            </a:r>
          </a:p>
          <a:p>
            <a:pPr eaLnBrk="1" hangingPunct="1">
              <a:buFont typeface="Wingdings" charset="0"/>
              <a:buNone/>
            </a:pPr>
            <a:endParaRPr lang="en-US" sz="2800">
              <a:latin typeface="Corbel" charset="0"/>
              <a:ea typeface="MS PGothic" charset="0"/>
            </a:endParaRPr>
          </a:p>
          <a:p>
            <a:pPr eaLnBrk="1" hangingPunct="1"/>
            <a:endParaRPr lang="en-US" sz="2800">
              <a:latin typeface="Corbel" charset="0"/>
              <a:ea typeface="MS PGothic" charset="0"/>
            </a:endParaRPr>
          </a:p>
          <a:p>
            <a:pPr eaLnBrk="1" hangingPunct="1"/>
            <a:r>
              <a:rPr lang="en-US" sz="2800">
                <a:latin typeface="Corbel" charset="0"/>
                <a:ea typeface="MS PGothic" charset="0"/>
              </a:rPr>
              <a:t>Basic Probability Rules </a:t>
            </a:r>
          </a:p>
          <a:p>
            <a:pPr eaLnBrk="1" hangingPunct="1"/>
            <a:endParaRPr lang="en-US" sz="2800">
              <a:latin typeface="Corbel" charset="0"/>
              <a:ea typeface="MS PGothic" charset="0"/>
            </a:endParaRPr>
          </a:p>
          <a:p>
            <a:pPr eaLnBrk="1" hangingPunct="1">
              <a:buFont typeface="Wingdings 2" charset="0"/>
              <a:buNone/>
            </a:pPr>
            <a:endParaRPr lang="en-US" sz="2800">
              <a:latin typeface="Corbel" charset="0"/>
              <a:ea typeface="MS PGothic" charset="0"/>
            </a:endParaRPr>
          </a:p>
          <a:p>
            <a:pPr eaLnBrk="1" hangingPunct="1"/>
            <a:r>
              <a:rPr lang="en-US" sz="2800">
                <a:latin typeface="Corbel" charset="0"/>
                <a:ea typeface="MS PGothic" charset="0"/>
              </a:rPr>
              <a:t>Connecting Probability to Sampling</a:t>
            </a:r>
          </a:p>
          <a:p>
            <a:pPr eaLnBrk="1" hangingPunct="1">
              <a:buFont typeface="Wingdings 2" charset="0"/>
              <a:buNone/>
            </a:pPr>
            <a:endParaRPr lang="en-US" sz="2800">
              <a:latin typeface="Corbel"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solidFill>
                  <a:schemeClr val="accent1">
                    <a:satMod val="150000"/>
                  </a:schemeClr>
                </a:solidFill>
                <a:ea typeface="+mj-ea"/>
                <a:cs typeface="+mj-cs"/>
              </a:rPr>
              <a:t>Basic Concepts in </a:t>
            </a:r>
            <a:br>
              <a:rPr lang="en-US" sz="4000">
                <a:solidFill>
                  <a:schemeClr val="accent1">
                    <a:satMod val="150000"/>
                  </a:schemeClr>
                </a:solidFill>
                <a:ea typeface="+mj-ea"/>
                <a:cs typeface="+mj-cs"/>
              </a:rPr>
            </a:br>
            <a:r>
              <a:rPr lang="en-US" sz="4000">
                <a:solidFill>
                  <a:schemeClr val="accent1">
                    <a:satMod val="150000"/>
                  </a:schemeClr>
                </a:solidFill>
                <a:ea typeface="+mj-ea"/>
                <a:cs typeface="+mj-cs"/>
              </a:rPr>
              <a:t>Elementary Probability</a:t>
            </a:r>
          </a:p>
        </p:txBody>
      </p:sp>
      <p:sp>
        <p:nvSpPr>
          <p:cNvPr id="16387" name="Rectangle 3"/>
          <p:cNvSpPr>
            <a:spLocks noGrp="1" noChangeArrowheads="1"/>
          </p:cNvSpPr>
          <p:nvPr>
            <p:ph idx="1"/>
          </p:nvPr>
        </p:nvSpPr>
        <p:spPr>
          <a:xfrm>
            <a:off x="0" y="1828800"/>
            <a:ext cx="5638800" cy="4625975"/>
          </a:xfrm>
        </p:spPr>
        <p:txBody>
          <a:bodyPr rtlCol="0">
            <a:normAutofit fontScale="92500" lnSpcReduction="20000"/>
          </a:bodyPr>
          <a:lstStyle/>
          <a:p>
            <a:pPr marL="461772" indent="-342900" eaLnBrk="1" fontAlgn="auto" hangingPunct="1">
              <a:lnSpc>
                <a:spcPct val="80000"/>
              </a:lnSpc>
              <a:spcBef>
                <a:spcPts val="0"/>
              </a:spcBef>
              <a:spcAft>
                <a:spcPts val="0"/>
              </a:spcAft>
              <a:defRPr/>
            </a:pPr>
            <a:r>
              <a:rPr lang="en-US" sz="2400" u="sng" dirty="0" smtClean="0">
                <a:solidFill>
                  <a:srgbClr val="000000"/>
                </a:solidFill>
              </a:rPr>
              <a:t>Sample </a:t>
            </a:r>
            <a:r>
              <a:rPr lang="en-US" sz="2400" u="sng" dirty="0">
                <a:solidFill>
                  <a:srgbClr val="000000"/>
                </a:solidFill>
              </a:rPr>
              <a:t>Space</a:t>
            </a:r>
          </a:p>
          <a:p>
            <a:pPr marL="731520" lvl="1" indent="-274320" eaLnBrk="1" fontAlgn="auto" hangingPunct="1">
              <a:lnSpc>
                <a:spcPct val="80000"/>
              </a:lnSpc>
              <a:spcAft>
                <a:spcPts val="0"/>
              </a:spcAft>
              <a:buFont typeface="Wingdings"/>
              <a:buChar char=""/>
              <a:defRPr/>
            </a:pPr>
            <a:r>
              <a:rPr lang="en-US" sz="2000" dirty="0"/>
              <a:t>The complete set of </a:t>
            </a:r>
            <a:r>
              <a:rPr lang="en-US" sz="2000" dirty="0" smtClean="0"/>
              <a:t>possible outcomes</a:t>
            </a:r>
          </a:p>
          <a:p>
            <a:pPr marL="731520" lvl="1" indent="-274320" eaLnBrk="1" fontAlgn="auto" hangingPunct="1">
              <a:lnSpc>
                <a:spcPct val="80000"/>
              </a:lnSpc>
              <a:spcAft>
                <a:spcPts val="0"/>
              </a:spcAft>
              <a:buFont typeface="Wingdings"/>
              <a:buChar char=""/>
              <a:defRPr/>
            </a:pPr>
            <a:r>
              <a:rPr lang="en-US" sz="2000" dirty="0" smtClean="0"/>
              <a:t>E.g</a:t>
            </a:r>
            <a:r>
              <a:rPr lang="en-US" sz="2000" dirty="0"/>
              <a:t>., </a:t>
            </a:r>
            <a:r>
              <a:rPr lang="en-US" sz="2000" dirty="0" smtClean="0"/>
              <a:t>one roll of a die: {1,2,3,4,5,6}</a:t>
            </a:r>
          </a:p>
          <a:p>
            <a:pPr marL="731520" lvl="1" indent="-274320" eaLnBrk="1" fontAlgn="auto" hangingPunct="1">
              <a:lnSpc>
                <a:spcPct val="80000"/>
              </a:lnSpc>
              <a:spcAft>
                <a:spcPts val="0"/>
              </a:spcAft>
              <a:buFont typeface="Wingdings"/>
              <a:buChar char=""/>
              <a:defRPr/>
            </a:pPr>
            <a:endParaRPr lang="en-US" sz="2000" dirty="0"/>
          </a:p>
          <a:p>
            <a:pPr marL="439420" indent="-274320" eaLnBrk="1" fontAlgn="auto" hangingPunct="1">
              <a:lnSpc>
                <a:spcPct val="80000"/>
              </a:lnSpc>
              <a:spcAft>
                <a:spcPts val="0"/>
              </a:spcAft>
              <a:buFont typeface="Wingdings"/>
              <a:buChar char=""/>
              <a:defRPr/>
            </a:pPr>
            <a:r>
              <a:rPr lang="en-US" sz="2400" u="sng" dirty="0" smtClean="0"/>
              <a:t>Probability</a:t>
            </a:r>
          </a:p>
          <a:p>
            <a:pPr marL="731520" lvl="1" indent="-274320" eaLnBrk="1" fontAlgn="auto" hangingPunct="1">
              <a:lnSpc>
                <a:spcPct val="80000"/>
              </a:lnSpc>
              <a:spcAft>
                <a:spcPts val="0"/>
              </a:spcAft>
              <a:buFont typeface="Wingdings"/>
              <a:buChar char=""/>
              <a:defRPr/>
            </a:pPr>
            <a:r>
              <a:rPr lang="en-US" sz="2000" dirty="0" smtClean="0"/>
              <a:t>A proportion assigned to each possible outcome, corresponding to its frequency of occurrence.</a:t>
            </a:r>
          </a:p>
          <a:p>
            <a:pPr marL="731520" lvl="1" indent="-274320" eaLnBrk="1" fontAlgn="auto" hangingPunct="1">
              <a:lnSpc>
                <a:spcPct val="80000"/>
              </a:lnSpc>
              <a:spcAft>
                <a:spcPts val="0"/>
              </a:spcAft>
              <a:buFont typeface="Wingdings"/>
              <a:buChar char=""/>
              <a:defRPr/>
            </a:pPr>
            <a:r>
              <a:rPr lang="en-US" sz="2000" dirty="0" smtClean="0"/>
              <a:t>E.g., 1/6 for each possible die roll.</a:t>
            </a:r>
          </a:p>
          <a:p>
            <a:pPr marL="457200" lvl="1" indent="0" eaLnBrk="1" fontAlgn="auto" hangingPunct="1">
              <a:lnSpc>
                <a:spcPct val="80000"/>
              </a:lnSpc>
              <a:spcAft>
                <a:spcPts val="0"/>
              </a:spcAft>
              <a:buNone/>
              <a:defRPr/>
            </a:pPr>
            <a:endParaRPr lang="en-US" sz="2000" dirty="0" smtClean="0">
              <a:ea typeface="+mn-ea"/>
              <a:cs typeface="+mn-cs"/>
            </a:endParaRPr>
          </a:p>
          <a:p>
            <a:pPr marL="438912" indent="-320040" eaLnBrk="1" fontAlgn="auto" hangingPunct="1">
              <a:lnSpc>
                <a:spcPct val="80000"/>
              </a:lnSpc>
              <a:spcBef>
                <a:spcPts val="0"/>
              </a:spcBef>
              <a:spcAft>
                <a:spcPts val="0"/>
              </a:spcAft>
              <a:buFont typeface="Wingdings 2"/>
              <a:buChar char=""/>
              <a:defRPr/>
            </a:pPr>
            <a:r>
              <a:rPr lang="en-US" sz="2400" u="sng" dirty="0" smtClean="0"/>
              <a:t>Event</a:t>
            </a:r>
            <a:endParaRPr lang="en-US" sz="2400" u="sng" dirty="0"/>
          </a:p>
          <a:p>
            <a:pPr marL="731520" lvl="1" indent="-274320" eaLnBrk="1" fontAlgn="auto" hangingPunct="1">
              <a:lnSpc>
                <a:spcPct val="80000"/>
              </a:lnSpc>
              <a:spcAft>
                <a:spcPts val="0"/>
              </a:spcAft>
              <a:buFont typeface="Wingdings"/>
              <a:buChar char=""/>
              <a:defRPr/>
            </a:pPr>
            <a:r>
              <a:rPr lang="en-US" sz="2000" dirty="0" smtClean="0"/>
              <a:t>A Subset of the Sample Space</a:t>
            </a:r>
          </a:p>
          <a:p>
            <a:pPr marL="731520" lvl="1" indent="-274320" eaLnBrk="1" fontAlgn="auto" hangingPunct="1">
              <a:lnSpc>
                <a:spcPct val="80000"/>
              </a:lnSpc>
              <a:spcAft>
                <a:spcPts val="0"/>
              </a:spcAft>
              <a:buFont typeface="Wingdings"/>
              <a:buChar char=""/>
              <a:defRPr/>
            </a:pPr>
            <a:r>
              <a:rPr lang="en-US" sz="2000" dirty="0" smtClean="0"/>
              <a:t>If it includes just one outcome, it is an </a:t>
            </a:r>
            <a:r>
              <a:rPr lang="en-US" sz="2000" i="1" dirty="0" smtClean="0"/>
              <a:t>elementary event</a:t>
            </a:r>
            <a:endParaRPr lang="en-US" sz="2000" i="1" dirty="0"/>
          </a:p>
          <a:p>
            <a:pPr marL="731520" lvl="1" indent="-274320" eaLnBrk="1" fontAlgn="auto" hangingPunct="1">
              <a:lnSpc>
                <a:spcPct val="80000"/>
              </a:lnSpc>
              <a:spcAft>
                <a:spcPts val="0"/>
              </a:spcAft>
              <a:buFont typeface="Wingdings"/>
              <a:buChar char=""/>
              <a:defRPr/>
            </a:pPr>
            <a:r>
              <a:rPr lang="en-US" sz="2000" dirty="0"/>
              <a:t>E.g., </a:t>
            </a:r>
            <a:r>
              <a:rPr lang="en-US" sz="2000" dirty="0" smtClean="0"/>
              <a:t>an even roll, roll at least 4, etc.</a:t>
            </a:r>
            <a:endParaRPr lang="en-US" sz="2000" dirty="0" smtClean="0">
              <a:ea typeface="+mn-ea"/>
              <a:cs typeface="+mn-cs"/>
            </a:endParaRPr>
          </a:p>
          <a:p>
            <a:pPr marL="731520" lvl="1" indent="-274320" eaLnBrk="1" fontAlgn="auto" hangingPunct="1">
              <a:lnSpc>
                <a:spcPct val="80000"/>
              </a:lnSpc>
              <a:spcAft>
                <a:spcPts val="0"/>
              </a:spcAft>
              <a:buFont typeface="Wingdings" panose="05000000000000000000" pitchFamily="2" charset="2"/>
              <a:buNone/>
              <a:defRPr/>
            </a:pPr>
            <a:endParaRPr lang="en-US" sz="2000" dirty="0">
              <a:ea typeface="+mn-ea"/>
              <a:cs typeface="+mn-cs"/>
            </a:endParaRPr>
          </a:p>
          <a:p>
            <a:pPr marL="438912" indent="-320040" eaLnBrk="1" fontAlgn="auto" hangingPunct="1">
              <a:lnSpc>
                <a:spcPct val="80000"/>
              </a:lnSpc>
              <a:spcBef>
                <a:spcPts val="0"/>
              </a:spcBef>
              <a:spcAft>
                <a:spcPts val="0"/>
              </a:spcAft>
              <a:buFont typeface="Wingdings 2"/>
              <a:buChar char=""/>
              <a:defRPr/>
            </a:pPr>
            <a:r>
              <a:rPr lang="en-US" sz="2400" u="sng" dirty="0">
                <a:ea typeface="+mn-ea"/>
                <a:cs typeface="+mn-cs"/>
              </a:rPr>
              <a:t>Independence</a:t>
            </a:r>
          </a:p>
          <a:p>
            <a:pPr marL="731520" lvl="1" indent="-274320" eaLnBrk="1" fontAlgn="auto" hangingPunct="1">
              <a:lnSpc>
                <a:spcPct val="80000"/>
              </a:lnSpc>
              <a:spcAft>
                <a:spcPts val="0"/>
              </a:spcAft>
              <a:buFont typeface="Wingdings"/>
              <a:buChar char=""/>
              <a:defRPr/>
            </a:pPr>
            <a:r>
              <a:rPr lang="en-US" sz="2000" dirty="0">
                <a:ea typeface="+mn-ea"/>
                <a:cs typeface="+mn-cs"/>
              </a:rPr>
              <a:t>The probability of </a:t>
            </a:r>
            <a:r>
              <a:rPr lang="en-US" sz="2000" dirty="0" smtClean="0">
                <a:ea typeface="+mn-ea"/>
                <a:cs typeface="+mn-cs"/>
              </a:rPr>
              <a:t>an event does </a:t>
            </a:r>
            <a:r>
              <a:rPr lang="en-US" sz="2000" dirty="0">
                <a:ea typeface="+mn-ea"/>
                <a:cs typeface="+mn-cs"/>
              </a:rPr>
              <a:t>not depend on </a:t>
            </a:r>
            <a:r>
              <a:rPr lang="en-US" sz="2000" dirty="0" smtClean="0">
                <a:ea typeface="+mn-ea"/>
                <a:cs typeface="+mn-cs"/>
              </a:rPr>
              <a:t>the occurrence of another event</a:t>
            </a:r>
          </a:p>
          <a:p>
            <a:pPr marL="731520" lvl="1" indent="-274320" eaLnBrk="1" fontAlgn="auto" hangingPunct="1">
              <a:lnSpc>
                <a:spcPct val="80000"/>
              </a:lnSpc>
              <a:spcAft>
                <a:spcPts val="0"/>
              </a:spcAft>
              <a:buFont typeface="Wingdings"/>
              <a:buChar char=""/>
              <a:defRPr/>
            </a:pPr>
            <a:r>
              <a:rPr lang="en-US" sz="2000" dirty="0" smtClean="0">
                <a:ea typeface="+mn-ea"/>
                <a:cs typeface="+mn-cs"/>
              </a:rPr>
              <a:t>E.g., Rolling an even number and rolling at least 5 (but not 4)</a:t>
            </a:r>
            <a:endParaRPr lang="en-US" sz="2000" dirty="0">
              <a:ea typeface="+mn-ea"/>
              <a:cs typeface="+mn-cs"/>
            </a:endParaRPr>
          </a:p>
          <a:p>
            <a:pPr marL="731520" lvl="1" indent="-274320" eaLnBrk="1" fontAlgn="auto" hangingPunct="1">
              <a:lnSpc>
                <a:spcPct val="80000"/>
              </a:lnSpc>
              <a:spcAft>
                <a:spcPts val="0"/>
              </a:spcAft>
              <a:buFont typeface="Wingdings" panose="05000000000000000000" pitchFamily="2" charset="2"/>
              <a:buNone/>
              <a:defRPr/>
            </a:pPr>
            <a:endParaRPr lang="en-US" sz="2000" dirty="0">
              <a:ea typeface="+mn-ea"/>
              <a:cs typeface="+mn-cs"/>
            </a:endParaRPr>
          </a:p>
          <a:p>
            <a:pPr marL="438912" indent="-320040" eaLnBrk="1" fontAlgn="auto" hangingPunct="1">
              <a:lnSpc>
                <a:spcPct val="80000"/>
              </a:lnSpc>
              <a:spcBef>
                <a:spcPts val="0"/>
              </a:spcBef>
              <a:spcAft>
                <a:spcPts val="0"/>
              </a:spcAft>
              <a:buFont typeface="Wingdings 2"/>
              <a:buChar char=""/>
              <a:defRPr/>
            </a:pPr>
            <a:endParaRPr lang="en-US" sz="2400" dirty="0">
              <a:ea typeface="+mn-ea"/>
              <a:cs typeface="+mn-cs"/>
            </a:endParaRPr>
          </a:p>
        </p:txBody>
      </p:sp>
      <p:pic>
        <p:nvPicPr>
          <p:cNvPr id="23556" name="Picture 7" descr="http://static.howstuffworks.com/gif/population-six-billi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849688"/>
            <a:ext cx="3657600" cy="30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8" descr="http://bluevsblue.com/wp-content/uploads/2012/06/pick_me_kitten.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7375" y="428625"/>
            <a:ext cx="3352800" cy="340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5" descr="http://www.naz.edu:9000/~tjgrzybe/images/penny.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5638800"/>
            <a:ext cx="561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07268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solidFill>
                  <a:schemeClr val="accent1">
                    <a:satMod val="150000"/>
                  </a:schemeClr>
                </a:solidFill>
                <a:ea typeface="+mj-ea"/>
                <a:cs typeface="+mj-cs"/>
              </a:rPr>
              <a:t>Mutually exclusive, </a:t>
            </a:r>
            <a:r>
              <a:rPr lang="en-US" sz="4000" dirty="0" smtClean="0">
                <a:solidFill>
                  <a:schemeClr val="accent1">
                    <a:satMod val="150000"/>
                  </a:schemeClr>
                </a:solidFill>
                <a:ea typeface="+mj-ea"/>
                <a:cs typeface="+mj-cs"/>
              </a:rPr>
              <a:t>exhaustive </a:t>
            </a:r>
            <a:r>
              <a:rPr lang="en-US" sz="4000" dirty="0">
                <a:solidFill>
                  <a:schemeClr val="accent1">
                    <a:satMod val="150000"/>
                  </a:schemeClr>
                </a:solidFill>
                <a:ea typeface="+mj-ea"/>
                <a:cs typeface="+mj-cs"/>
              </a:rPr>
              <a:t>events</a:t>
            </a:r>
          </a:p>
        </p:txBody>
      </p:sp>
      <p:sp>
        <p:nvSpPr>
          <p:cNvPr id="25603" name="Rectangle 3"/>
          <p:cNvSpPr>
            <a:spLocks noGrp="1" noChangeArrowheads="1"/>
          </p:cNvSpPr>
          <p:nvPr>
            <p:ph idx="1"/>
          </p:nvPr>
        </p:nvSpPr>
        <p:spPr>
          <a:xfrm>
            <a:off x="457200" y="1143000"/>
            <a:ext cx="4953000" cy="4533900"/>
          </a:xfrm>
        </p:spPr>
        <p:txBody>
          <a:bodyPr/>
          <a:lstStyle/>
          <a:p>
            <a:pPr eaLnBrk="1" hangingPunct="1">
              <a:lnSpc>
                <a:spcPct val="90000"/>
              </a:lnSpc>
            </a:pPr>
            <a:endParaRPr lang="en-US" sz="2400" dirty="0">
              <a:latin typeface="Corbel" charset="0"/>
              <a:ea typeface="MS PGothic" charset="0"/>
            </a:endParaRPr>
          </a:p>
          <a:p>
            <a:pPr eaLnBrk="1" hangingPunct="1">
              <a:lnSpc>
                <a:spcPct val="90000"/>
              </a:lnSpc>
            </a:pPr>
            <a:r>
              <a:rPr lang="en-US" sz="2400" dirty="0">
                <a:latin typeface="Corbel" charset="0"/>
                <a:ea typeface="MS PGothic" charset="0"/>
              </a:rPr>
              <a:t>Mutually exclusive events</a:t>
            </a:r>
          </a:p>
          <a:p>
            <a:pPr lvl="1" eaLnBrk="1" hangingPunct="1">
              <a:lnSpc>
                <a:spcPct val="90000"/>
              </a:lnSpc>
            </a:pPr>
            <a:r>
              <a:rPr lang="en-US" sz="2000" dirty="0">
                <a:latin typeface="Corbel" charset="0"/>
                <a:ea typeface="MS PGothic" charset="0"/>
              </a:rPr>
              <a:t>Two or more events that cannot occur at the same time because one prevents the other from occurring or being true.</a:t>
            </a:r>
          </a:p>
          <a:p>
            <a:pPr eaLnBrk="1" hangingPunct="1">
              <a:lnSpc>
                <a:spcPct val="90000"/>
              </a:lnSpc>
              <a:buFont typeface="Wingdings 2" charset="0"/>
              <a:buNone/>
            </a:pPr>
            <a:endParaRPr lang="en-US" sz="2400" dirty="0">
              <a:latin typeface="Corbel" charset="0"/>
              <a:ea typeface="MS PGothic" charset="0"/>
            </a:endParaRPr>
          </a:p>
          <a:p>
            <a:pPr eaLnBrk="1" hangingPunct="1">
              <a:lnSpc>
                <a:spcPct val="90000"/>
              </a:lnSpc>
            </a:pPr>
            <a:r>
              <a:rPr lang="en-US" sz="2400" dirty="0">
                <a:latin typeface="Corbel" charset="0"/>
                <a:ea typeface="MS PGothic" charset="0"/>
              </a:rPr>
              <a:t>Exhaustive events</a:t>
            </a:r>
          </a:p>
          <a:p>
            <a:pPr lvl="1" eaLnBrk="1" hangingPunct="1">
              <a:lnSpc>
                <a:spcPct val="90000"/>
              </a:lnSpc>
            </a:pPr>
            <a:r>
              <a:rPr lang="en-US" sz="2000" dirty="0">
                <a:latin typeface="Corbel" charset="0"/>
                <a:ea typeface="MS PGothic" charset="0"/>
              </a:rPr>
              <a:t>A set of events that accounts for all of the elementary events in the sample space.</a:t>
            </a:r>
          </a:p>
          <a:p>
            <a:pPr lvl="2" eaLnBrk="1" hangingPunct="1">
              <a:lnSpc>
                <a:spcPct val="90000"/>
              </a:lnSpc>
            </a:pPr>
            <a:r>
              <a:rPr lang="en-US" sz="1800" dirty="0">
                <a:latin typeface="Corbel" charset="0"/>
                <a:ea typeface="MS PGothic" charset="0"/>
              </a:rPr>
              <a:t>What happens to probability when your sample space is not exhaustive? </a:t>
            </a:r>
          </a:p>
          <a:p>
            <a:pPr lvl="2" eaLnBrk="1" hangingPunct="1">
              <a:lnSpc>
                <a:spcPct val="90000"/>
              </a:lnSpc>
            </a:pPr>
            <a:r>
              <a:rPr lang="en-US" sz="1800" dirty="0">
                <a:latin typeface="Corbel" charset="0"/>
                <a:ea typeface="MS PGothic" charset="0"/>
              </a:rPr>
              <a:t>Why might this happen</a:t>
            </a:r>
            <a:r>
              <a:rPr lang="en-US" sz="1800" dirty="0" smtClean="0">
                <a:latin typeface="Corbel" charset="0"/>
                <a:ea typeface="MS PGothic" charset="0"/>
              </a:rPr>
              <a:t>?</a:t>
            </a:r>
          </a:p>
          <a:p>
            <a:pPr lvl="2" eaLnBrk="1" hangingPunct="1">
              <a:lnSpc>
                <a:spcPct val="90000"/>
              </a:lnSpc>
            </a:pPr>
            <a:endParaRPr lang="en-US" sz="1800" dirty="0" smtClean="0">
              <a:latin typeface="Corbel" charset="0"/>
              <a:ea typeface="MS PGothic" charset="0"/>
            </a:endParaRPr>
          </a:p>
          <a:p>
            <a:pPr eaLnBrk="1" hangingPunct="1">
              <a:lnSpc>
                <a:spcPct val="90000"/>
              </a:lnSpc>
            </a:pPr>
            <a:r>
              <a:rPr lang="en-US" sz="2400" dirty="0" smtClean="0">
                <a:latin typeface="Corbel" charset="0"/>
                <a:ea typeface="MS PGothic" charset="0"/>
              </a:rPr>
              <a:t>Note: the elementary events are mutually exclusive and exhaustive.</a:t>
            </a:r>
            <a:endParaRPr lang="en-US" sz="2400" dirty="0">
              <a:latin typeface="Corbel" charset="0"/>
              <a:ea typeface="MS PGothic" charset="0"/>
            </a:endParaRPr>
          </a:p>
        </p:txBody>
      </p:sp>
      <p:pic>
        <p:nvPicPr>
          <p:cNvPr id="25604" name="Picture 5" descr="coin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895600"/>
            <a:ext cx="30099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34543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fontAlgn="auto" hangingPunct="1">
              <a:spcAft>
                <a:spcPts val="0"/>
              </a:spcAft>
              <a:defRPr/>
            </a:pPr>
            <a:r>
              <a:rPr lang="en-US" sz="4000" dirty="0" smtClean="0">
                <a:solidFill>
                  <a:schemeClr val="accent1">
                    <a:satMod val="150000"/>
                  </a:schemeClr>
                </a:solidFill>
                <a:ea typeface="+mj-ea"/>
                <a:cs typeface="+mj-cs"/>
              </a:rPr>
              <a:t>Basic Rules of Probability</a:t>
            </a:r>
            <a:endParaRPr lang="en-US" sz="4000" dirty="0">
              <a:solidFill>
                <a:schemeClr val="accent1">
                  <a:satMod val="150000"/>
                </a:schemeClr>
              </a:solidFill>
              <a:ea typeface="+mj-ea"/>
              <a:cs typeface="+mj-cs"/>
            </a:endParaRPr>
          </a:p>
        </p:txBody>
      </p:sp>
      <p:sp>
        <p:nvSpPr>
          <p:cNvPr id="33795" name="Rectangle 3"/>
          <p:cNvSpPr>
            <a:spLocks noGrp="1" noChangeArrowheads="1"/>
          </p:cNvSpPr>
          <p:nvPr>
            <p:ph idx="1"/>
          </p:nvPr>
        </p:nvSpPr>
        <p:spPr>
          <a:xfrm>
            <a:off x="-76200" y="1219200"/>
            <a:ext cx="6781800" cy="4625975"/>
          </a:xfrm>
        </p:spPr>
        <p:txBody>
          <a:bodyPr/>
          <a:lstStyle/>
          <a:p>
            <a:pPr eaLnBrk="1" hangingPunct="1"/>
            <a:endParaRPr lang="en-US" dirty="0">
              <a:latin typeface="Corbel" charset="0"/>
              <a:ea typeface="MS PGothic" charset="0"/>
            </a:endParaRPr>
          </a:p>
          <a:p>
            <a:pPr eaLnBrk="1" hangingPunct="1"/>
            <a:r>
              <a:rPr lang="en-US" u="sng" dirty="0">
                <a:latin typeface="Corbel" charset="0"/>
                <a:ea typeface="MS PGothic" charset="0"/>
              </a:rPr>
              <a:t>The addition </a:t>
            </a:r>
            <a:r>
              <a:rPr lang="en-US" u="sng" dirty="0" smtClean="0">
                <a:latin typeface="Corbel" charset="0"/>
                <a:ea typeface="MS PGothic" charset="0"/>
              </a:rPr>
              <a:t>rule for mutually-exclusive events</a:t>
            </a:r>
            <a:endParaRPr lang="en-US" u="sng" dirty="0">
              <a:latin typeface="Corbel" charset="0"/>
              <a:ea typeface="MS PGothic" charset="0"/>
            </a:endParaRPr>
          </a:p>
          <a:p>
            <a:pPr lvl="2" eaLnBrk="1" hangingPunct="1"/>
            <a:endParaRPr lang="en-US" dirty="0">
              <a:latin typeface="Corbel" charset="0"/>
              <a:ea typeface="MS PGothic" charset="0"/>
            </a:endParaRPr>
          </a:p>
          <a:p>
            <a:pPr lvl="2" eaLnBrk="1" hangingPunct="1"/>
            <a:r>
              <a:rPr lang="en-US" dirty="0">
                <a:latin typeface="Corbel" charset="0"/>
                <a:ea typeface="MS PGothic" charset="0"/>
              </a:rPr>
              <a:t>Example:  Rolling die and getting a 1 </a:t>
            </a:r>
            <a:r>
              <a:rPr lang="en-US" u="sng" dirty="0">
                <a:latin typeface="Corbel" charset="0"/>
                <a:ea typeface="MS PGothic" charset="0"/>
              </a:rPr>
              <a:t>or</a:t>
            </a:r>
            <a:r>
              <a:rPr lang="en-US" dirty="0">
                <a:latin typeface="Corbel" charset="0"/>
                <a:ea typeface="MS PGothic" charset="0"/>
              </a:rPr>
              <a:t> a 6?</a:t>
            </a:r>
          </a:p>
          <a:p>
            <a:pPr lvl="2" eaLnBrk="1" hangingPunct="1"/>
            <a:endParaRPr lang="en-US" dirty="0">
              <a:latin typeface="Corbel" charset="0"/>
              <a:ea typeface="MS PGothic" charset="0"/>
            </a:endParaRPr>
          </a:p>
          <a:p>
            <a:pPr lvl="2" eaLnBrk="1" hangingPunct="1"/>
            <a:r>
              <a:rPr lang="en-US" dirty="0">
                <a:latin typeface="Corbel" charset="0"/>
                <a:ea typeface="MS PGothic" charset="0"/>
              </a:rPr>
              <a:t>When two or more events can happen at the same time, and the events </a:t>
            </a:r>
            <a:r>
              <a:rPr lang="en-US" i="1" dirty="0">
                <a:latin typeface="Corbel" charset="0"/>
                <a:ea typeface="MS PGothic" charset="0"/>
              </a:rPr>
              <a:t>are</a:t>
            </a:r>
            <a:r>
              <a:rPr lang="en-US" dirty="0">
                <a:latin typeface="Corbel" charset="0"/>
                <a:ea typeface="MS PGothic" charset="0"/>
              </a:rPr>
              <a:t> </a:t>
            </a:r>
            <a:r>
              <a:rPr lang="en-US" u="sng" dirty="0">
                <a:latin typeface="Corbel" charset="0"/>
                <a:ea typeface="MS PGothic" charset="0"/>
              </a:rPr>
              <a:t>mutually exclusive</a:t>
            </a:r>
            <a:r>
              <a:rPr lang="en-US" dirty="0">
                <a:latin typeface="Corbel" charset="0"/>
                <a:ea typeface="MS PGothic" charset="0"/>
              </a:rPr>
              <a:t>, then:</a:t>
            </a:r>
            <a:br>
              <a:rPr lang="en-US" dirty="0">
                <a:latin typeface="Corbel" charset="0"/>
                <a:ea typeface="MS PGothic" charset="0"/>
              </a:rPr>
            </a:br>
            <a:r>
              <a:rPr lang="en-US" dirty="0">
                <a:latin typeface="Corbel" charset="0"/>
                <a:ea typeface="MS PGothic" charset="0"/>
              </a:rPr>
              <a:t/>
            </a:r>
            <a:br>
              <a:rPr lang="en-US" dirty="0">
                <a:latin typeface="Corbel" charset="0"/>
                <a:ea typeface="MS PGothic" charset="0"/>
              </a:rPr>
            </a:br>
            <a:r>
              <a:rPr lang="en-US" dirty="0">
                <a:latin typeface="Corbel" charset="0"/>
                <a:ea typeface="MS PGothic" charset="0"/>
              </a:rPr>
              <a:t>P(X or Y) = P(X) + P(Y) </a:t>
            </a:r>
          </a:p>
          <a:p>
            <a:pPr lvl="2" eaLnBrk="1" hangingPunct="1">
              <a:buFont typeface="Wingdings" charset="0"/>
              <a:buNone/>
            </a:pPr>
            <a:endParaRPr lang="en-US" dirty="0">
              <a:latin typeface="Corbel" charset="0"/>
              <a:ea typeface="MS PGothic" charset="0"/>
            </a:endParaRPr>
          </a:p>
          <a:p>
            <a:pPr eaLnBrk="1" hangingPunct="1"/>
            <a:endParaRPr lang="en-US" dirty="0">
              <a:latin typeface="Corbel" charset="0"/>
              <a:ea typeface="MS PGothic" charset="0"/>
            </a:endParaRPr>
          </a:p>
        </p:txBody>
      </p:sp>
      <p:pic>
        <p:nvPicPr>
          <p:cNvPr id="33796" name="Picture 6" descr="http://www.milehimama.com/wp-content/uploads/2011/05/One-di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057400"/>
            <a:ext cx="2130425"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accent1">
                    <a:satMod val="150000"/>
                  </a:schemeClr>
                </a:solidFill>
                <a:ea typeface="+mj-ea"/>
                <a:cs typeface="+mj-cs"/>
              </a:rPr>
              <a:t>Addition </a:t>
            </a:r>
            <a:r>
              <a:rPr lang="en-US" dirty="0" smtClean="0">
                <a:solidFill>
                  <a:schemeClr val="accent1">
                    <a:satMod val="150000"/>
                  </a:schemeClr>
                </a:solidFill>
                <a:ea typeface="+mj-ea"/>
                <a:cs typeface="+mj-cs"/>
              </a:rPr>
              <a:t>Rule and Non-Mutually Exclusive Events</a:t>
            </a:r>
            <a:endParaRPr lang="en-US" dirty="0">
              <a:solidFill>
                <a:schemeClr val="accent1">
                  <a:satMod val="150000"/>
                </a:schemeClr>
              </a:solidFill>
              <a:ea typeface="+mj-ea"/>
              <a:cs typeface="+mj-cs"/>
            </a:endParaRPr>
          </a:p>
        </p:txBody>
      </p:sp>
      <p:sp>
        <p:nvSpPr>
          <p:cNvPr id="35843" name="Rectangle 3"/>
          <p:cNvSpPr>
            <a:spLocks noGrp="1" noChangeArrowheads="1"/>
          </p:cNvSpPr>
          <p:nvPr>
            <p:ph idx="1"/>
          </p:nvPr>
        </p:nvSpPr>
        <p:spPr>
          <a:xfrm>
            <a:off x="457200" y="1774825"/>
            <a:ext cx="4953000" cy="4625975"/>
          </a:xfrm>
        </p:spPr>
        <p:txBody>
          <a:bodyPr/>
          <a:lstStyle/>
          <a:p>
            <a:pPr eaLnBrk="1" hangingPunct="1">
              <a:lnSpc>
                <a:spcPct val="80000"/>
              </a:lnSpc>
            </a:pPr>
            <a:r>
              <a:rPr lang="en-US" sz="2400" dirty="0" smtClean="0">
                <a:latin typeface="Corbel" charset="0"/>
                <a:ea typeface="MS PGothic" charset="0"/>
              </a:rPr>
              <a:t>When </a:t>
            </a:r>
            <a:r>
              <a:rPr lang="en-US" sz="2400" dirty="0">
                <a:latin typeface="Corbel" charset="0"/>
                <a:ea typeface="MS PGothic" charset="0"/>
              </a:rPr>
              <a:t>two or more events can happen at the same time, and the events </a:t>
            </a:r>
            <a:r>
              <a:rPr lang="en-US" sz="2400" i="1" dirty="0">
                <a:latin typeface="Corbel" charset="0"/>
                <a:ea typeface="MS PGothic" charset="0"/>
              </a:rPr>
              <a:t>are </a:t>
            </a:r>
            <a:r>
              <a:rPr lang="en-US" sz="2400" i="1" u="sng" dirty="0">
                <a:latin typeface="Corbel" charset="0"/>
                <a:ea typeface="MS PGothic" charset="0"/>
              </a:rPr>
              <a:t>not</a:t>
            </a:r>
            <a:r>
              <a:rPr lang="en-US" sz="2400" u="sng" dirty="0">
                <a:latin typeface="Corbel" charset="0"/>
                <a:ea typeface="MS PGothic" charset="0"/>
              </a:rPr>
              <a:t> mutually exclusive</a:t>
            </a:r>
            <a:r>
              <a:rPr lang="en-US" sz="2400" dirty="0">
                <a:latin typeface="Corbel" charset="0"/>
                <a:ea typeface="MS PGothic" charset="0"/>
              </a:rPr>
              <a:t>, then:</a:t>
            </a:r>
            <a:br>
              <a:rPr lang="en-US" sz="2400" dirty="0">
                <a:latin typeface="Corbel" charset="0"/>
                <a:ea typeface="MS PGothic" charset="0"/>
              </a:rPr>
            </a:br>
            <a:r>
              <a:rPr lang="en-US" sz="2400" dirty="0">
                <a:latin typeface="Corbel" charset="0"/>
                <a:ea typeface="MS PGothic" charset="0"/>
              </a:rPr>
              <a:t/>
            </a:r>
            <a:br>
              <a:rPr lang="en-US" sz="2400" dirty="0">
                <a:latin typeface="Corbel" charset="0"/>
                <a:ea typeface="MS PGothic" charset="0"/>
              </a:rPr>
            </a:br>
            <a:r>
              <a:rPr lang="en-US" sz="2400" dirty="0">
                <a:latin typeface="Corbel" charset="0"/>
                <a:ea typeface="MS PGothic" charset="0"/>
              </a:rPr>
              <a:t>P(X or Y) = P(X) + P(Y) - P(X and Y)</a:t>
            </a:r>
            <a:br>
              <a:rPr lang="en-US" sz="2400" dirty="0">
                <a:latin typeface="Corbel" charset="0"/>
                <a:ea typeface="MS PGothic" charset="0"/>
              </a:rPr>
            </a:br>
            <a:endParaRPr lang="en-US" sz="2400" dirty="0" smtClean="0">
              <a:latin typeface="Corbel" charset="0"/>
              <a:ea typeface="MS PGothic" charset="0"/>
            </a:endParaRPr>
          </a:p>
          <a:p>
            <a:pPr eaLnBrk="1" hangingPunct="1">
              <a:lnSpc>
                <a:spcPct val="80000"/>
              </a:lnSpc>
            </a:pPr>
            <a:r>
              <a:rPr lang="en-US" sz="2400" dirty="0" smtClean="0">
                <a:latin typeface="Corbel" charset="0"/>
                <a:ea typeface="MS PGothic" charset="0"/>
              </a:rPr>
              <a:t>For </a:t>
            </a:r>
            <a:r>
              <a:rPr lang="en-US" sz="2400" dirty="0">
                <a:latin typeface="Corbel" charset="0"/>
                <a:ea typeface="MS PGothic" charset="0"/>
              </a:rPr>
              <a:t>example, what is the probability that a card chosen at random from a deck of cards will either be a king or a heart?</a:t>
            </a:r>
          </a:p>
          <a:p>
            <a:pPr eaLnBrk="1" hangingPunct="1">
              <a:lnSpc>
                <a:spcPct val="80000"/>
              </a:lnSpc>
            </a:pPr>
            <a:endParaRPr lang="en-US" sz="2400" dirty="0">
              <a:latin typeface="Corbel" charset="0"/>
              <a:ea typeface="MS PGothic" charset="0"/>
            </a:endParaRPr>
          </a:p>
          <a:p>
            <a:pPr marL="455613" indent="0" eaLnBrk="1" hangingPunct="1">
              <a:lnSpc>
                <a:spcPct val="80000"/>
              </a:lnSpc>
              <a:buNone/>
            </a:pPr>
            <a:r>
              <a:rPr lang="en-US" sz="2400" dirty="0">
                <a:latin typeface="Corbel" charset="0"/>
                <a:ea typeface="MS PGothic" charset="0"/>
              </a:rPr>
              <a:t>P(King or Heart) = P(X or Y) = 4/52 + 13/52 - 1/52 = 30.77%</a:t>
            </a:r>
            <a:r>
              <a:rPr lang="en-US" sz="2000" dirty="0">
                <a:latin typeface="Corbel" charset="0"/>
                <a:ea typeface="MS PGothic" charset="0"/>
              </a:rPr>
              <a:t/>
            </a:r>
            <a:br>
              <a:rPr lang="en-US" sz="2000" dirty="0">
                <a:latin typeface="Corbel" charset="0"/>
                <a:ea typeface="MS PGothic" charset="0"/>
              </a:rPr>
            </a:br>
            <a:endParaRPr lang="en-US" sz="2000" dirty="0">
              <a:latin typeface="Corbel" charset="0"/>
              <a:ea typeface="MS PGothic" charset="0"/>
            </a:endParaRPr>
          </a:p>
        </p:txBody>
      </p:sp>
      <p:sp>
        <p:nvSpPr>
          <p:cNvPr id="5" name="Rectangle 4"/>
          <p:cNvSpPr/>
          <p:nvPr/>
        </p:nvSpPr>
        <p:spPr>
          <a:xfrm>
            <a:off x="5410200" y="2306918"/>
            <a:ext cx="3352800" cy="3331882"/>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US" sz="2400" dirty="0" smtClean="0">
                <a:solidFill>
                  <a:schemeClr val="tx1"/>
                </a:solidFill>
              </a:rPr>
              <a:t>S</a:t>
            </a:r>
            <a:endParaRPr lang="en-US" sz="2400" dirty="0">
              <a:solidFill>
                <a:schemeClr val="tx1"/>
              </a:solidFill>
            </a:endParaRPr>
          </a:p>
        </p:txBody>
      </p:sp>
      <p:sp>
        <p:nvSpPr>
          <p:cNvPr id="6" name="Oval 5"/>
          <p:cNvSpPr/>
          <p:nvPr/>
        </p:nvSpPr>
        <p:spPr>
          <a:xfrm>
            <a:off x="5723963" y="3427504"/>
            <a:ext cx="2241177" cy="1897530"/>
          </a:xfrm>
          <a:prstGeom prst="ellipse">
            <a:avLst/>
          </a:prstGeom>
          <a:solidFill>
            <a:schemeClr val="accent1"/>
          </a:solidFill>
          <a:ln w="25400">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6"/>
          <p:cNvSpPr/>
          <p:nvPr/>
        </p:nvSpPr>
        <p:spPr>
          <a:xfrm>
            <a:off x="6441140" y="2891755"/>
            <a:ext cx="2121648" cy="1738192"/>
          </a:xfrm>
          <a:prstGeom prst="ellipse">
            <a:avLst/>
          </a:prstGeom>
          <a:solidFill>
            <a:schemeClr val="accent1"/>
          </a:solidFill>
          <a:ln w="25400">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7161681" y="2921638"/>
            <a:ext cx="389850" cy="461665"/>
          </a:xfrm>
          <a:prstGeom prst="rect">
            <a:avLst/>
          </a:prstGeom>
          <a:noFill/>
        </p:spPr>
        <p:txBody>
          <a:bodyPr wrap="none" rtlCol="0">
            <a:spAutoFit/>
          </a:bodyPr>
          <a:lstStyle/>
          <a:p>
            <a:r>
              <a:rPr lang="en-US" sz="2400" dirty="0"/>
              <a:t>Y</a:t>
            </a:r>
          </a:p>
        </p:txBody>
      </p:sp>
      <p:sp>
        <p:nvSpPr>
          <p:cNvPr id="9" name="TextBox 8"/>
          <p:cNvSpPr txBox="1"/>
          <p:nvPr/>
        </p:nvSpPr>
        <p:spPr>
          <a:xfrm>
            <a:off x="5730206" y="4044919"/>
            <a:ext cx="389951" cy="461665"/>
          </a:xfrm>
          <a:prstGeom prst="rect">
            <a:avLst/>
          </a:prstGeom>
          <a:noFill/>
        </p:spPr>
        <p:txBody>
          <a:bodyPr wrap="none" rtlCol="0">
            <a:spAutoFit/>
          </a:bodyPr>
          <a:lstStyle/>
          <a:p>
            <a:r>
              <a:rPr lang="en-US" sz="2400" dirty="0"/>
              <a:t>X</a:t>
            </a:r>
          </a:p>
        </p:txBody>
      </p:sp>
      <p:graphicFrame>
        <p:nvGraphicFramePr>
          <p:cNvPr id="10" name="Object 9"/>
          <p:cNvGraphicFramePr>
            <a:graphicFrameLocks noChangeAspect="1"/>
          </p:cNvGraphicFramePr>
          <p:nvPr>
            <p:extLst>
              <p:ext uri="{D42A27DB-BD31-4B8C-83A1-F6EECF244321}">
                <p14:modId xmlns:p14="http://schemas.microsoft.com/office/powerpoint/2010/main" val="4016165324"/>
              </p:ext>
            </p:extLst>
          </p:nvPr>
        </p:nvGraphicFramePr>
        <p:xfrm>
          <a:off x="6902450" y="3937000"/>
          <a:ext cx="763588" cy="293688"/>
        </p:xfrm>
        <a:graphic>
          <a:graphicData uri="http://schemas.openxmlformats.org/presentationml/2006/ole">
            <mc:AlternateContent xmlns:mc="http://schemas.openxmlformats.org/markup-compatibility/2006">
              <mc:Choice xmlns:v="urn:schemas-microsoft-com:vml" Requires="v">
                <p:oleObj spid="_x0000_s35884" name="Equation" r:id="rId4" imgW="393700" imgH="152400" progId="Equation.DSMT4">
                  <p:embed/>
                </p:oleObj>
              </mc:Choice>
              <mc:Fallback>
                <p:oleObj name="Equation" r:id="rId4" imgW="393700" imgH="152400" progId="Equation.DSMT4">
                  <p:embed/>
                  <p:pic>
                    <p:nvPicPr>
                      <p:cNvPr id="0" name=""/>
                      <p:cNvPicPr/>
                      <p:nvPr/>
                    </p:nvPicPr>
                    <p:blipFill>
                      <a:blip r:embed="rId5"/>
                      <a:stretch>
                        <a:fillRect/>
                      </a:stretch>
                    </p:blipFill>
                    <p:spPr>
                      <a:xfrm>
                        <a:off x="6902450" y="3937000"/>
                        <a:ext cx="763588" cy="293688"/>
                      </a:xfrm>
                      <a:prstGeom prst="rect">
                        <a:avLst/>
                      </a:prstGeom>
                    </p:spPr>
                  </p:pic>
                </p:oleObj>
              </mc:Fallback>
            </mc:AlternateContent>
          </a:graphicData>
        </a:graphic>
      </p:graphicFrame>
      <p:sp>
        <p:nvSpPr>
          <p:cNvPr id="11" name="Oval 10"/>
          <p:cNvSpPr/>
          <p:nvPr/>
        </p:nvSpPr>
        <p:spPr>
          <a:xfrm>
            <a:off x="5715000" y="3429000"/>
            <a:ext cx="2241177" cy="1897530"/>
          </a:xfrm>
          <a:prstGeom prst="ellipse">
            <a:avLst/>
          </a:prstGeom>
          <a:noFill/>
          <a:ln w="25400">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en-US">
                <a:solidFill>
                  <a:schemeClr val="accent1">
                    <a:satMod val="150000"/>
                  </a:schemeClr>
                </a:solidFill>
                <a:ea typeface="+mj-ea"/>
                <a:cs typeface="+mj-cs"/>
              </a:rPr>
              <a:t>Basic rules of probability</a:t>
            </a:r>
          </a:p>
        </p:txBody>
      </p:sp>
      <p:sp>
        <p:nvSpPr>
          <p:cNvPr id="27651" name="Rectangle 3"/>
          <p:cNvSpPr>
            <a:spLocks noGrp="1" noChangeArrowheads="1"/>
          </p:cNvSpPr>
          <p:nvPr>
            <p:ph idx="1"/>
          </p:nvPr>
        </p:nvSpPr>
        <p:spPr>
          <a:xfrm>
            <a:off x="457200" y="1774825"/>
            <a:ext cx="4876800" cy="4625975"/>
          </a:xfrm>
        </p:spPr>
        <p:txBody>
          <a:bodyPr/>
          <a:lstStyle/>
          <a:p>
            <a:pPr eaLnBrk="1" hangingPunct="1">
              <a:lnSpc>
                <a:spcPct val="90000"/>
              </a:lnSpc>
            </a:pPr>
            <a:r>
              <a:rPr lang="en-US" u="sng">
                <a:latin typeface="Corbel" charset="0"/>
                <a:ea typeface="MS PGothic" charset="0"/>
              </a:rPr>
              <a:t>Multiplication Rule</a:t>
            </a:r>
          </a:p>
          <a:p>
            <a:pPr lvl="2" eaLnBrk="1" hangingPunct="1">
              <a:lnSpc>
                <a:spcPct val="90000"/>
              </a:lnSpc>
            </a:pPr>
            <a:endParaRPr lang="en-US">
              <a:latin typeface="Corbel" charset="0"/>
              <a:ea typeface="MS PGothic" charset="0"/>
            </a:endParaRPr>
          </a:p>
          <a:p>
            <a:pPr lvl="2" eaLnBrk="1" hangingPunct="1">
              <a:lnSpc>
                <a:spcPct val="90000"/>
              </a:lnSpc>
            </a:pPr>
            <a:r>
              <a:rPr lang="en-US">
                <a:latin typeface="Corbel" charset="0"/>
                <a:ea typeface="MS PGothic" charset="0"/>
              </a:rPr>
              <a:t>Example: Probability of rolling a die twice and getting 6 on both rolls?</a:t>
            </a:r>
          </a:p>
          <a:p>
            <a:pPr lvl="2" eaLnBrk="1" hangingPunct="1">
              <a:lnSpc>
                <a:spcPct val="90000"/>
              </a:lnSpc>
              <a:buFont typeface="Wingdings" charset="0"/>
              <a:buNone/>
            </a:pPr>
            <a:endParaRPr lang="en-US">
              <a:latin typeface="Corbel" charset="0"/>
              <a:ea typeface="MS PGothic" charset="0"/>
            </a:endParaRPr>
          </a:p>
          <a:p>
            <a:pPr lvl="2" eaLnBrk="1" hangingPunct="1">
              <a:lnSpc>
                <a:spcPct val="90000"/>
              </a:lnSpc>
            </a:pPr>
            <a:r>
              <a:rPr lang="en-US">
                <a:latin typeface="Corbel" charset="0"/>
                <a:ea typeface="MS PGothic" charset="0"/>
              </a:rPr>
              <a:t>But what happens if the events </a:t>
            </a:r>
            <a:r>
              <a:rPr lang="en-US" i="1" u="sng">
                <a:latin typeface="Corbel" charset="0"/>
                <a:ea typeface="MS PGothic" charset="0"/>
              </a:rPr>
              <a:t>are not</a:t>
            </a:r>
            <a:r>
              <a:rPr lang="en-US">
                <a:latin typeface="Corbel" charset="0"/>
                <a:ea typeface="MS PGothic" charset="0"/>
              </a:rPr>
              <a:t> independent? </a:t>
            </a:r>
          </a:p>
          <a:p>
            <a:pPr lvl="3" eaLnBrk="1" hangingPunct="1">
              <a:lnSpc>
                <a:spcPct val="90000"/>
              </a:lnSpc>
            </a:pPr>
            <a:r>
              <a:rPr lang="en-US">
                <a:latin typeface="Corbel" charset="0"/>
                <a:ea typeface="MS PGothic" charset="0"/>
              </a:rPr>
              <a:t>Example: probability of selecting a club from a deck of cards, then selecting another club (without replacement)?</a:t>
            </a:r>
          </a:p>
        </p:txBody>
      </p:sp>
      <p:pic>
        <p:nvPicPr>
          <p:cNvPr id="27652" name="Picture 5" descr="http://www.davidairey.com/images/colour/green-dice-six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438400"/>
            <a:ext cx="2370138"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a:solidFill>
                  <a:schemeClr val="accent1">
                    <a:satMod val="150000"/>
                  </a:schemeClr>
                </a:solidFill>
                <a:ea typeface="+mj-ea"/>
                <a:cs typeface="+mj-cs"/>
              </a:rPr>
              <a:t>Multiplication Rule</a:t>
            </a:r>
          </a:p>
        </p:txBody>
      </p:sp>
      <p:sp>
        <p:nvSpPr>
          <p:cNvPr id="29699" name="Rectangle 3"/>
          <p:cNvSpPr>
            <a:spLocks noGrp="1" noChangeArrowheads="1"/>
          </p:cNvSpPr>
          <p:nvPr>
            <p:ph idx="1"/>
          </p:nvPr>
        </p:nvSpPr>
        <p:spPr>
          <a:xfrm>
            <a:off x="457200" y="1774825"/>
            <a:ext cx="4953000" cy="4625975"/>
          </a:xfrm>
        </p:spPr>
        <p:txBody>
          <a:bodyPr/>
          <a:lstStyle/>
          <a:p>
            <a:pPr eaLnBrk="1" hangingPunct="1">
              <a:lnSpc>
                <a:spcPct val="90000"/>
              </a:lnSpc>
            </a:pPr>
            <a:r>
              <a:rPr lang="en-US" sz="2000" dirty="0">
                <a:latin typeface="Corbel" charset="0"/>
                <a:ea typeface="MS PGothic" charset="0"/>
              </a:rPr>
              <a:t>When two or more events will happen at the same time, and the events are </a:t>
            </a:r>
            <a:r>
              <a:rPr lang="en-US" sz="2000" u="sng" dirty="0">
                <a:latin typeface="Corbel" charset="0"/>
                <a:ea typeface="MS PGothic" charset="0"/>
              </a:rPr>
              <a:t>independent</a:t>
            </a:r>
            <a:r>
              <a:rPr lang="en-US" sz="2000" dirty="0">
                <a:latin typeface="Corbel" charset="0"/>
                <a:ea typeface="MS PGothic" charset="0"/>
              </a:rPr>
              <a:t>, then the special rule of multiplication law is used to find the joint probability:</a:t>
            </a:r>
            <a:br>
              <a:rPr lang="en-US" sz="2000" dirty="0">
                <a:latin typeface="Corbel" charset="0"/>
                <a:ea typeface="MS PGothic" charset="0"/>
              </a:rPr>
            </a:br>
            <a:r>
              <a:rPr lang="en-US" sz="2000" dirty="0">
                <a:latin typeface="Corbel" charset="0"/>
                <a:ea typeface="MS PGothic" charset="0"/>
              </a:rPr>
              <a:t/>
            </a:r>
            <a:br>
              <a:rPr lang="en-US" sz="2000" dirty="0">
                <a:latin typeface="Corbel" charset="0"/>
                <a:ea typeface="MS PGothic" charset="0"/>
              </a:rPr>
            </a:br>
            <a:r>
              <a:rPr lang="en-US" sz="2000" dirty="0">
                <a:latin typeface="Corbel" charset="0"/>
                <a:ea typeface="MS PGothic" charset="0"/>
              </a:rPr>
              <a:t>P(X and Y) = P(X) x P(Y)</a:t>
            </a:r>
            <a:br>
              <a:rPr lang="en-US" sz="2000" dirty="0">
                <a:latin typeface="Corbel" charset="0"/>
                <a:ea typeface="MS PGothic" charset="0"/>
              </a:rPr>
            </a:br>
            <a:endParaRPr lang="en-US" sz="2000" dirty="0">
              <a:latin typeface="Corbel" charset="0"/>
              <a:ea typeface="MS PGothic" charset="0"/>
            </a:endParaRPr>
          </a:p>
          <a:p>
            <a:pPr eaLnBrk="1" hangingPunct="1">
              <a:lnSpc>
                <a:spcPct val="90000"/>
              </a:lnSpc>
            </a:pPr>
            <a:r>
              <a:rPr lang="en-US" sz="2000" dirty="0">
                <a:latin typeface="Corbel" charset="0"/>
                <a:ea typeface="MS PGothic" charset="0"/>
              </a:rPr>
              <a:t>When two or more events will happen at the same time, and the events are </a:t>
            </a:r>
            <a:r>
              <a:rPr lang="en-US" sz="2000" u="sng" dirty="0">
                <a:latin typeface="Corbel" charset="0"/>
                <a:ea typeface="MS PGothic" charset="0"/>
              </a:rPr>
              <a:t>dependent</a:t>
            </a:r>
            <a:r>
              <a:rPr lang="en-US" sz="2000" dirty="0">
                <a:latin typeface="Corbel" charset="0"/>
                <a:ea typeface="MS PGothic" charset="0"/>
              </a:rPr>
              <a:t>, then the general rule of multiplication law is used to find the joint probability:</a:t>
            </a:r>
            <a:br>
              <a:rPr lang="en-US" sz="2000" dirty="0">
                <a:latin typeface="Corbel" charset="0"/>
                <a:ea typeface="MS PGothic" charset="0"/>
              </a:rPr>
            </a:br>
            <a:r>
              <a:rPr lang="en-US" sz="2000" dirty="0">
                <a:latin typeface="Corbel" charset="0"/>
                <a:ea typeface="MS PGothic" charset="0"/>
              </a:rPr>
              <a:t/>
            </a:r>
            <a:br>
              <a:rPr lang="en-US" sz="2000" dirty="0">
                <a:latin typeface="Corbel" charset="0"/>
                <a:ea typeface="MS PGothic" charset="0"/>
              </a:rPr>
            </a:br>
            <a:r>
              <a:rPr lang="en-US" sz="2000" dirty="0">
                <a:latin typeface="Corbel" charset="0"/>
                <a:ea typeface="MS PGothic" charset="0"/>
              </a:rPr>
              <a:t>P(X and Y) = P(X) x P(Y|X)</a:t>
            </a:r>
          </a:p>
        </p:txBody>
      </p:sp>
      <p:sp>
        <p:nvSpPr>
          <p:cNvPr id="4" name="Rectangle 3"/>
          <p:cNvSpPr/>
          <p:nvPr/>
        </p:nvSpPr>
        <p:spPr>
          <a:xfrm>
            <a:off x="5410200" y="2306918"/>
            <a:ext cx="3352800" cy="3331882"/>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US" sz="2400" dirty="0" smtClean="0">
                <a:solidFill>
                  <a:schemeClr val="tx1"/>
                </a:solidFill>
              </a:rPr>
              <a:t>S</a:t>
            </a:r>
            <a:endParaRPr lang="en-US" sz="2400" dirty="0">
              <a:solidFill>
                <a:schemeClr val="tx1"/>
              </a:solidFill>
            </a:endParaRPr>
          </a:p>
        </p:txBody>
      </p:sp>
      <p:sp>
        <p:nvSpPr>
          <p:cNvPr id="7" name="TextBox 6"/>
          <p:cNvSpPr txBox="1"/>
          <p:nvPr/>
        </p:nvSpPr>
        <p:spPr>
          <a:xfrm>
            <a:off x="7161681" y="2921638"/>
            <a:ext cx="389850" cy="461665"/>
          </a:xfrm>
          <a:prstGeom prst="rect">
            <a:avLst/>
          </a:prstGeom>
          <a:noFill/>
        </p:spPr>
        <p:txBody>
          <a:bodyPr wrap="none" rtlCol="0">
            <a:spAutoFit/>
          </a:bodyPr>
          <a:lstStyle/>
          <a:p>
            <a:r>
              <a:rPr lang="en-US" sz="2400" dirty="0"/>
              <a:t>Y</a:t>
            </a:r>
          </a:p>
        </p:txBody>
      </p:sp>
      <p:sp>
        <p:nvSpPr>
          <p:cNvPr id="8" name="TextBox 7"/>
          <p:cNvSpPr txBox="1"/>
          <p:nvPr/>
        </p:nvSpPr>
        <p:spPr>
          <a:xfrm>
            <a:off x="5730206" y="4044919"/>
            <a:ext cx="389951" cy="461665"/>
          </a:xfrm>
          <a:prstGeom prst="rect">
            <a:avLst/>
          </a:prstGeom>
          <a:noFill/>
        </p:spPr>
        <p:txBody>
          <a:bodyPr wrap="none" rtlCol="0">
            <a:spAutoFit/>
          </a:bodyPr>
          <a:lstStyle/>
          <a:p>
            <a:r>
              <a:rPr lang="en-US" sz="2400" dirty="0"/>
              <a:t>X</a:t>
            </a:r>
          </a:p>
        </p:txBody>
      </p:sp>
      <p:sp>
        <p:nvSpPr>
          <p:cNvPr id="2" name="Freeform 1"/>
          <p:cNvSpPr/>
          <p:nvPr/>
        </p:nvSpPr>
        <p:spPr>
          <a:xfrm>
            <a:off x="6437683" y="3432421"/>
            <a:ext cx="1527307" cy="1193410"/>
          </a:xfrm>
          <a:custGeom>
            <a:avLst/>
            <a:gdLst>
              <a:gd name="connsiteX0" fmla="*/ 65690 w 1527307"/>
              <a:gd name="connsiteY0" fmla="*/ 32847 h 1193410"/>
              <a:gd name="connsiteX1" fmla="*/ 180649 w 1527307"/>
              <a:gd name="connsiteY1" fmla="*/ 16424 h 1193410"/>
              <a:gd name="connsiteX2" fmla="*/ 377721 w 1527307"/>
              <a:gd name="connsiteY2" fmla="*/ 0 h 1193410"/>
              <a:gd name="connsiteX3" fmla="*/ 530999 w 1527307"/>
              <a:gd name="connsiteY3" fmla="*/ 0 h 1193410"/>
              <a:gd name="connsiteX4" fmla="*/ 722597 w 1527307"/>
              <a:gd name="connsiteY4" fmla="*/ 32847 h 1193410"/>
              <a:gd name="connsiteX5" fmla="*/ 952514 w 1527307"/>
              <a:gd name="connsiteY5" fmla="*/ 114962 h 1193410"/>
              <a:gd name="connsiteX6" fmla="*/ 1166008 w 1527307"/>
              <a:gd name="connsiteY6" fmla="*/ 240872 h 1193410"/>
              <a:gd name="connsiteX7" fmla="*/ 1308338 w 1527307"/>
              <a:gd name="connsiteY7" fmla="*/ 366782 h 1193410"/>
              <a:gd name="connsiteX8" fmla="*/ 1428771 w 1527307"/>
              <a:gd name="connsiteY8" fmla="*/ 536487 h 1193410"/>
              <a:gd name="connsiteX9" fmla="*/ 1516358 w 1527307"/>
              <a:gd name="connsiteY9" fmla="*/ 760936 h 1193410"/>
              <a:gd name="connsiteX10" fmla="*/ 1527307 w 1527307"/>
              <a:gd name="connsiteY10" fmla="*/ 963487 h 1193410"/>
              <a:gd name="connsiteX11" fmla="*/ 1505410 w 1527307"/>
              <a:gd name="connsiteY11" fmla="*/ 1111295 h 1193410"/>
              <a:gd name="connsiteX12" fmla="*/ 1439719 w 1527307"/>
              <a:gd name="connsiteY12" fmla="*/ 1133192 h 1193410"/>
              <a:gd name="connsiteX13" fmla="*/ 1286441 w 1527307"/>
              <a:gd name="connsiteY13" fmla="*/ 1176987 h 1193410"/>
              <a:gd name="connsiteX14" fmla="*/ 1155060 w 1527307"/>
              <a:gd name="connsiteY14" fmla="*/ 1193410 h 1193410"/>
              <a:gd name="connsiteX15" fmla="*/ 1040101 w 1527307"/>
              <a:gd name="connsiteY15" fmla="*/ 1193410 h 1193410"/>
              <a:gd name="connsiteX16" fmla="*/ 892297 w 1527307"/>
              <a:gd name="connsiteY16" fmla="*/ 1187936 h 1193410"/>
              <a:gd name="connsiteX17" fmla="*/ 749968 w 1527307"/>
              <a:gd name="connsiteY17" fmla="*/ 1149615 h 1193410"/>
              <a:gd name="connsiteX18" fmla="*/ 558370 w 1527307"/>
              <a:gd name="connsiteY18" fmla="*/ 1083923 h 1193410"/>
              <a:gd name="connsiteX19" fmla="*/ 399618 w 1527307"/>
              <a:gd name="connsiteY19" fmla="*/ 1007282 h 1193410"/>
              <a:gd name="connsiteX20" fmla="*/ 295607 w 1527307"/>
              <a:gd name="connsiteY20" fmla="*/ 919692 h 1193410"/>
              <a:gd name="connsiteX21" fmla="*/ 186123 w 1527307"/>
              <a:gd name="connsiteY21" fmla="*/ 810205 h 1193410"/>
              <a:gd name="connsiteX22" fmla="*/ 98536 w 1527307"/>
              <a:gd name="connsiteY22" fmla="*/ 689769 h 1193410"/>
              <a:gd name="connsiteX23" fmla="*/ 38319 w 1527307"/>
              <a:gd name="connsiteY23" fmla="*/ 536487 h 1193410"/>
              <a:gd name="connsiteX24" fmla="*/ 0 w 1527307"/>
              <a:gd name="connsiteY24" fmla="*/ 377731 h 1193410"/>
              <a:gd name="connsiteX25" fmla="*/ 21896 w 1527307"/>
              <a:gd name="connsiteY25" fmla="*/ 186129 h 1193410"/>
              <a:gd name="connsiteX26" fmla="*/ 65690 w 1527307"/>
              <a:gd name="connsiteY26" fmla="*/ 32847 h 1193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27307" h="1193410">
                <a:moveTo>
                  <a:pt x="65690" y="32847"/>
                </a:moveTo>
                <a:lnTo>
                  <a:pt x="180649" y="16424"/>
                </a:lnTo>
                <a:lnTo>
                  <a:pt x="377721" y="0"/>
                </a:lnTo>
                <a:lnTo>
                  <a:pt x="530999" y="0"/>
                </a:lnTo>
                <a:lnTo>
                  <a:pt x="722597" y="32847"/>
                </a:lnTo>
                <a:lnTo>
                  <a:pt x="952514" y="114962"/>
                </a:lnTo>
                <a:lnTo>
                  <a:pt x="1166008" y="240872"/>
                </a:lnTo>
                <a:lnTo>
                  <a:pt x="1308338" y="366782"/>
                </a:lnTo>
                <a:lnTo>
                  <a:pt x="1428771" y="536487"/>
                </a:lnTo>
                <a:lnTo>
                  <a:pt x="1516358" y="760936"/>
                </a:lnTo>
                <a:lnTo>
                  <a:pt x="1527307" y="963487"/>
                </a:lnTo>
                <a:lnTo>
                  <a:pt x="1505410" y="1111295"/>
                </a:lnTo>
                <a:lnTo>
                  <a:pt x="1439719" y="1133192"/>
                </a:lnTo>
                <a:lnTo>
                  <a:pt x="1286441" y="1176987"/>
                </a:lnTo>
                <a:lnTo>
                  <a:pt x="1155060" y="1193410"/>
                </a:lnTo>
                <a:lnTo>
                  <a:pt x="1040101" y="1193410"/>
                </a:lnTo>
                <a:lnTo>
                  <a:pt x="892297" y="1187936"/>
                </a:lnTo>
                <a:lnTo>
                  <a:pt x="749968" y="1149615"/>
                </a:lnTo>
                <a:lnTo>
                  <a:pt x="558370" y="1083923"/>
                </a:lnTo>
                <a:lnTo>
                  <a:pt x="399618" y="1007282"/>
                </a:lnTo>
                <a:lnTo>
                  <a:pt x="295607" y="919692"/>
                </a:lnTo>
                <a:lnTo>
                  <a:pt x="186123" y="810205"/>
                </a:lnTo>
                <a:lnTo>
                  <a:pt x="98536" y="689769"/>
                </a:lnTo>
                <a:lnTo>
                  <a:pt x="38319" y="536487"/>
                </a:lnTo>
                <a:lnTo>
                  <a:pt x="0" y="377731"/>
                </a:lnTo>
                <a:lnTo>
                  <a:pt x="21896" y="186129"/>
                </a:lnTo>
                <a:lnTo>
                  <a:pt x="65690" y="32847"/>
                </a:lnTo>
                <a:close/>
              </a:path>
            </a:pathLst>
          </a:cu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170022209"/>
              </p:ext>
            </p:extLst>
          </p:nvPr>
        </p:nvGraphicFramePr>
        <p:xfrm>
          <a:off x="6902450" y="3937000"/>
          <a:ext cx="763588" cy="293688"/>
        </p:xfrm>
        <a:graphic>
          <a:graphicData uri="http://schemas.openxmlformats.org/presentationml/2006/ole">
            <mc:AlternateContent xmlns:mc="http://schemas.openxmlformats.org/markup-compatibility/2006">
              <mc:Choice xmlns:v="urn:schemas-microsoft-com:vml" Requires="v">
                <p:oleObj spid="_x0000_s29739" name="Equation" r:id="rId4" imgW="393700" imgH="152400" progId="Equation.DSMT4">
                  <p:embed/>
                </p:oleObj>
              </mc:Choice>
              <mc:Fallback>
                <p:oleObj name="Equation" r:id="rId4" imgW="393700" imgH="152400" progId="Equation.DSMT4">
                  <p:embed/>
                  <p:pic>
                    <p:nvPicPr>
                      <p:cNvPr id="0" name=""/>
                      <p:cNvPicPr/>
                      <p:nvPr/>
                    </p:nvPicPr>
                    <p:blipFill>
                      <a:blip r:embed="rId5"/>
                      <a:stretch>
                        <a:fillRect/>
                      </a:stretch>
                    </p:blipFill>
                    <p:spPr>
                      <a:xfrm>
                        <a:off x="6902450" y="3937000"/>
                        <a:ext cx="763588" cy="293688"/>
                      </a:xfrm>
                      <a:prstGeom prst="rect">
                        <a:avLst/>
                      </a:prstGeom>
                    </p:spPr>
                  </p:pic>
                </p:oleObj>
              </mc:Fallback>
            </mc:AlternateContent>
          </a:graphicData>
        </a:graphic>
      </p:graphicFrame>
      <p:sp>
        <p:nvSpPr>
          <p:cNvPr id="6" name="Oval 5"/>
          <p:cNvSpPr/>
          <p:nvPr/>
        </p:nvSpPr>
        <p:spPr>
          <a:xfrm>
            <a:off x="6441140" y="2891755"/>
            <a:ext cx="2121648" cy="1738192"/>
          </a:xfrm>
          <a:prstGeom prst="ellipse">
            <a:avLst/>
          </a:prstGeom>
          <a:noFill/>
          <a:ln w="25400">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p:cNvSpPr/>
          <p:nvPr/>
        </p:nvSpPr>
        <p:spPr>
          <a:xfrm>
            <a:off x="5723963" y="3427504"/>
            <a:ext cx="2241177" cy="1897530"/>
          </a:xfrm>
          <a:prstGeom prst="ellipse">
            <a:avLst/>
          </a:prstGeom>
          <a:noFill/>
          <a:ln w="25400">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ea typeface="+mj-ea"/>
                <a:cs typeface="+mj-cs"/>
              </a:rPr>
              <a:t>Baye</a:t>
            </a:r>
            <a:r>
              <a:rPr lang="en-US" dirty="0" smtClean="0">
                <a:solidFill>
                  <a:schemeClr val="accent1">
                    <a:satMod val="150000"/>
                  </a:schemeClr>
                </a:solidFill>
                <a:ea typeface="+mj-ea"/>
                <a:cs typeface="+mj-cs"/>
              </a:rPr>
              <a:t>s’ Law</a:t>
            </a:r>
            <a:endParaRPr lang="en-US" dirty="0">
              <a:solidFill>
                <a:schemeClr val="accent1">
                  <a:satMod val="150000"/>
                </a:schemeClr>
              </a:solidFill>
              <a:ea typeface="+mj-ea"/>
              <a:cs typeface="+mj-cs"/>
            </a:endParaRPr>
          </a:p>
        </p:txBody>
      </p:sp>
      <p:sp>
        <p:nvSpPr>
          <p:cNvPr id="29699" name="Rectangle 3"/>
          <p:cNvSpPr>
            <a:spLocks noGrp="1" noChangeArrowheads="1"/>
          </p:cNvSpPr>
          <p:nvPr>
            <p:ph idx="1"/>
          </p:nvPr>
        </p:nvSpPr>
        <p:spPr>
          <a:xfrm>
            <a:off x="381000" y="1927225"/>
            <a:ext cx="6400800" cy="4625975"/>
          </a:xfrm>
        </p:spPr>
        <p:txBody>
          <a:bodyPr/>
          <a:lstStyle/>
          <a:p>
            <a:pPr marL="119062" indent="0" eaLnBrk="1" hangingPunct="1">
              <a:lnSpc>
                <a:spcPct val="90000"/>
              </a:lnSpc>
              <a:buNone/>
            </a:pPr>
            <a:r>
              <a:rPr lang="en-US" sz="2000" dirty="0" smtClean="0">
                <a:latin typeface="Corbel" charset="0"/>
                <a:ea typeface="MS PGothic" charset="0"/>
              </a:rPr>
              <a:t>Compute the probability of X and Y two ways:</a:t>
            </a:r>
          </a:p>
          <a:p>
            <a:pPr marL="119062" indent="0" eaLnBrk="1" hangingPunct="1">
              <a:lnSpc>
                <a:spcPct val="90000"/>
              </a:lnSpc>
              <a:buNone/>
            </a:pPr>
            <a:endParaRPr lang="en-US" sz="2000" dirty="0">
              <a:latin typeface="Corbel" charset="0"/>
              <a:ea typeface="MS PGothic" charset="0"/>
            </a:endParaRPr>
          </a:p>
          <a:p>
            <a:pPr eaLnBrk="1" hangingPunct="1">
              <a:lnSpc>
                <a:spcPct val="90000"/>
              </a:lnSpc>
            </a:pPr>
            <a:r>
              <a:rPr lang="en-US" sz="2000" dirty="0" smtClean="0">
                <a:latin typeface="Corbel" charset="0"/>
                <a:ea typeface="MS PGothic" charset="0"/>
              </a:rPr>
              <a:t>P(Y) </a:t>
            </a:r>
            <a:r>
              <a:rPr lang="en-US" sz="2000" dirty="0">
                <a:latin typeface="Corbel" charset="0"/>
                <a:ea typeface="MS PGothic" charset="0"/>
              </a:rPr>
              <a:t>x P</a:t>
            </a:r>
            <a:r>
              <a:rPr lang="en-US" sz="2000" dirty="0" smtClean="0">
                <a:latin typeface="Corbel" charset="0"/>
                <a:ea typeface="MS PGothic" charset="0"/>
              </a:rPr>
              <a:t>(X|Y) = </a:t>
            </a:r>
            <a:r>
              <a:rPr lang="en-US" sz="2000" dirty="0" smtClean="0">
                <a:latin typeface="Corbel" charset="0"/>
                <a:ea typeface="MS PGothic" charset="0"/>
              </a:rPr>
              <a:t>P</a:t>
            </a:r>
            <a:r>
              <a:rPr lang="en-US" sz="2000" dirty="0">
                <a:latin typeface="Corbel" charset="0"/>
                <a:ea typeface="MS PGothic" charset="0"/>
              </a:rPr>
              <a:t>(X and Y) = P(X) x P(Y|X</a:t>
            </a:r>
            <a:r>
              <a:rPr lang="en-US" sz="2000" dirty="0" smtClean="0">
                <a:latin typeface="Corbel" charset="0"/>
                <a:ea typeface="MS PGothic" charset="0"/>
              </a:rPr>
              <a:t>)</a:t>
            </a:r>
          </a:p>
          <a:p>
            <a:pPr eaLnBrk="1" hangingPunct="1">
              <a:lnSpc>
                <a:spcPct val="90000"/>
              </a:lnSpc>
            </a:pPr>
            <a:endParaRPr lang="en-US" sz="2000" dirty="0">
              <a:latin typeface="Corbel" charset="0"/>
              <a:ea typeface="MS PGothic" charset="0"/>
            </a:endParaRPr>
          </a:p>
          <a:p>
            <a:pPr marL="119062" indent="0" eaLnBrk="1" hangingPunct="1">
              <a:lnSpc>
                <a:spcPct val="90000"/>
              </a:lnSpc>
              <a:buNone/>
            </a:pPr>
            <a:r>
              <a:rPr lang="en-US" sz="2000" dirty="0" smtClean="0">
                <a:latin typeface="Corbel" charset="0"/>
                <a:ea typeface="MS PGothic" charset="0"/>
              </a:rPr>
              <a:t>Divide to get:</a:t>
            </a:r>
          </a:p>
          <a:p>
            <a:pPr marL="119062" indent="0" eaLnBrk="1" hangingPunct="1">
              <a:lnSpc>
                <a:spcPct val="90000"/>
              </a:lnSpc>
              <a:buNone/>
            </a:pPr>
            <a:endParaRPr lang="en-US" sz="2000" dirty="0">
              <a:latin typeface="Corbel" charset="0"/>
              <a:ea typeface="MS PGothic" charset="0"/>
            </a:endParaRPr>
          </a:p>
          <a:p>
            <a:pPr eaLnBrk="1" hangingPunct="1">
              <a:lnSpc>
                <a:spcPct val="90000"/>
              </a:lnSpc>
            </a:pPr>
            <a:r>
              <a:rPr lang="en-US" sz="2000" dirty="0" smtClean="0">
                <a:latin typeface="Corbel" charset="0"/>
                <a:ea typeface="MS PGothic" charset="0"/>
              </a:rPr>
              <a:t>P</a:t>
            </a:r>
            <a:r>
              <a:rPr lang="en-US" sz="2000" dirty="0">
                <a:latin typeface="Corbel" charset="0"/>
                <a:ea typeface="MS PGothic" charset="0"/>
              </a:rPr>
              <a:t>(X|Y) = </a:t>
            </a:r>
            <a:r>
              <a:rPr lang="en-US" sz="2000" dirty="0" smtClean="0">
                <a:latin typeface="Corbel" charset="0"/>
                <a:ea typeface="MS PGothic" charset="0"/>
              </a:rPr>
              <a:t>P</a:t>
            </a:r>
            <a:r>
              <a:rPr lang="en-US" sz="2000" dirty="0">
                <a:latin typeface="Corbel" charset="0"/>
                <a:ea typeface="MS PGothic" charset="0"/>
              </a:rPr>
              <a:t>(X) x P(Y|X</a:t>
            </a:r>
            <a:r>
              <a:rPr lang="en-US" sz="2000" dirty="0" smtClean="0">
                <a:latin typeface="Corbel" charset="0"/>
                <a:ea typeface="MS PGothic" charset="0"/>
              </a:rPr>
              <a:t>) / </a:t>
            </a:r>
            <a:r>
              <a:rPr lang="en-US" sz="2000" dirty="0">
                <a:latin typeface="Corbel" charset="0"/>
                <a:ea typeface="MS PGothic" charset="0"/>
              </a:rPr>
              <a:t>P(Y</a:t>
            </a:r>
            <a:r>
              <a:rPr lang="en-US" sz="2000" dirty="0" smtClean="0">
                <a:latin typeface="Corbel" charset="0"/>
                <a:ea typeface="MS PGothic" charset="0"/>
              </a:rPr>
              <a:t>)</a:t>
            </a:r>
          </a:p>
          <a:p>
            <a:pPr eaLnBrk="1" hangingPunct="1">
              <a:lnSpc>
                <a:spcPct val="90000"/>
              </a:lnSpc>
            </a:pPr>
            <a:endParaRPr lang="en-US" sz="2000" dirty="0">
              <a:latin typeface="Corbel" charset="0"/>
              <a:ea typeface="MS PGothic" charset="0"/>
            </a:endParaRPr>
          </a:p>
          <a:p>
            <a:pPr marL="119062" indent="0" eaLnBrk="1" hangingPunct="1">
              <a:lnSpc>
                <a:spcPct val="90000"/>
              </a:lnSpc>
              <a:buNone/>
            </a:pPr>
            <a:r>
              <a:rPr lang="en-US" sz="2000" dirty="0" smtClean="0">
                <a:latin typeface="Corbel" charset="0"/>
                <a:ea typeface="MS PGothic" charset="0"/>
              </a:rPr>
              <a:t>Could also rewrite this by expanding P(Y) as</a:t>
            </a:r>
          </a:p>
          <a:p>
            <a:pPr marL="119062" indent="0" eaLnBrk="1" hangingPunct="1">
              <a:lnSpc>
                <a:spcPct val="90000"/>
              </a:lnSpc>
              <a:buNone/>
            </a:pPr>
            <a:endParaRPr lang="en-US" sz="2000" dirty="0">
              <a:latin typeface="Corbel" charset="0"/>
              <a:ea typeface="MS PGothic" charset="0"/>
            </a:endParaRPr>
          </a:p>
          <a:p>
            <a:pPr eaLnBrk="1" hangingPunct="1">
              <a:lnSpc>
                <a:spcPct val="90000"/>
              </a:lnSpc>
            </a:pPr>
            <a:r>
              <a:rPr lang="en-US" sz="2000" dirty="0" smtClean="0">
                <a:latin typeface="Corbel" charset="0"/>
                <a:ea typeface="MS PGothic" charset="0"/>
              </a:rPr>
              <a:t>P(Y) = P(Y and X) + P(Y and X</a:t>
            </a:r>
            <a:r>
              <a:rPr lang="en-US" sz="2000" baseline="30000" dirty="0" smtClean="0">
                <a:latin typeface="Corbel" charset="0"/>
                <a:ea typeface="MS PGothic" charset="0"/>
              </a:rPr>
              <a:t>C</a:t>
            </a:r>
            <a:r>
              <a:rPr lang="en-US" sz="2000" dirty="0" smtClean="0">
                <a:latin typeface="Corbel" charset="0"/>
                <a:ea typeface="MS PGothic" charset="0"/>
              </a:rPr>
              <a:t>) </a:t>
            </a:r>
            <a:endParaRPr lang="en-US" sz="2000" dirty="0">
              <a:latin typeface="Corbel" charset="0"/>
              <a:ea typeface="MS PGothic" charset="0"/>
            </a:endParaRPr>
          </a:p>
          <a:p>
            <a:pPr marL="119062" indent="0" eaLnBrk="1" hangingPunct="1">
              <a:lnSpc>
                <a:spcPct val="90000"/>
              </a:lnSpc>
              <a:buNone/>
            </a:pPr>
            <a:r>
              <a:rPr lang="en-US" sz="2000" dirty="0" smtClean="0">
                <a:latin typeface="Corbel" charset="0"/>
                <a:ea typeface="MS PGothic" charset="0"/>
              </a:rPr>
              <a:t>	= P(X)P(Y|X) + P(X</a:t>
            </a:r>
            <a:r>
              <a:rPr lang="en-US" sz="2000" baseline="30000" dirty="0" smtClean="0">
                <a:latin typeface="Corbel" charset="0"/>
                <a:ea typeface="MS PGothic" charset="0"/>
              </a:rPr>
              <a:t>C</a:t>
            </a:r>
            <a:r>
              <a:rPr lang="en-US" sz="2000" dirty="0" smtClean="0">
                <a:latin typeface="Corbel" charset="0"/>
                <a:ea typeface="MS PGothic" charset="0"/>
              </a:rPr>
              <a:t>)P(Y|X</a:t>
            </a:r>
            <a:r>
              <a:rPr lang="en-US" sz="2000" baseline="30000" dirty="0" smtClean="0">
                <a:latin typeface="Corbel" charset="0"/>
                <a:ea typeface="MS PGothic" charset="0"/>
              </a:rPr>
              <a:t>C</a:t>
            </a:r>
            <a:r>
              <a:rPr lang="en-US" sz="2000" dirty="0" smtClean="0">
                <a:latin typeface="Corbel" charset="0"/>
                <a:ea typeface="MS PGothic" charset="0"/>
              </a:rPr>
              <a:t>)</a:t>
            </a:r>
          </a:p>
          <a:p>
            <a:pPr eaLnBrk="1" hangingPunct="1">
              <a:lnSpc>
                <a:spcPct val="90000"/>
              </a:lnSpc>
            </a:pPr>
            <a:endParaRPr lang="en-US" sz="2000" dirty="0">
              <a:latin typeface="Corbel" charset="0"/>
              <a:ea typeface="MS PGothic" charset="0"/>
            </a:endParaRPr>
          </a:p>
          <a:p>
            <a:pPr marL="119062" indent="0" eaLnBrk="1" hangingPunct="1">
              <a:lnSpc>
                <a:spcPct val="90000"/>
              </a:lnSpc>
              <a:buNone/>
            </a:pPr>
            <a:r>
              <a:rPr lang="en-US" sz="2000" dirty="0" smtClean="0">
                <a:latin typeface="Corbel" charset="0"/>
                <a:ea typeface="MS PGothic" charset="0"/>
              </a:rPr>
              <a:t>Then</a:t>
            </a:r>
          </a:p>
          <a:p>
            <a:pPr marL="119062" indent="0" eaLnBrk="1" hangingPunct="1">
              <a:lnSpc>
                <a:spcPct val="90000"/>
              </a:lnSpc>
              <a:buNone/>
            </a:pPr>
            <a:endParaRPr lang="en-US" sz="2000" dirty="0">
              <a:latin typeface="Corbel" charset="0"/>
              <a:ea typeface="MS PGothic" charset="0"/>
            </a:endParaRPr>
          </a:p>
          <a:p>
            <a:pPr eaLnBrk="1" hangingPunct="1">
              <a:lnSpc>
                <a:spcPct val="90000"/>
              </a:lnSpc>
            </a:pPr>
            <a:r>
              <a:rPr lang="en-US" sz="2000" dirty="0">
                <a:latin typeface="Corbel" charset="0"/>
                <a:ea typeface="MS PGothic" charset="0"/>
              </a:rPr>
              <a:t>P(X|Y) </a:t>
            </a:r>
            <a:r>
              <a:rPr lang="en-US" sz="2000" dirty="0" smtClean="0">
                <a:latin typeface="Corbel" charset="0"/>
                <a:ea typeface="MS PGothic" charset="0"/>
              </a:rPr>
              <a:t>= P</a:t>
            </a:r>
            <a:r>
              <a:rPr lang="en-US" sz="2000" dirty="0">
                <a:latin typeface="Corbel" charset="0"/>
                <a:ea typeface="MS PGothic" charset="0"/>
              </a:rPr>
              <a:t>(X) x P(Y|X) / </a:t>
            </a:r>
            <a:r>
              <a:rPr lang="en-US" sz="2000" dirty="0" smtClean="0">
                <a:latin typeface="Corbel" charset="0"/>
                <a:ea typeface="MS PGothic" charset="0"/>
              </a:rPr>
              <a:t>[ P</a:t>
            </a:r>
            <a:r>
              <a:rPr lang="en-US" sz="2000" dirty="0">
                <a:latin typeface="Corbel" charset="0"/>
                <a:ea typeface="MS PGothic" charset="0"/>
              </a:rPr>
              <a:t>(X)P(Y|X) + P</a:t>
            </a:r>
            <a:r>
              <a:rPr lang="en-US" sz="2000" dirty="0" smtClean="0">
                <a:latin typeface="Corbel" charset="0"/>
                <a:ea typeface="MS PGothic" charset="0"/>
              </a:rPr>
              <a:t>(X</a:t>
            </a:r>
            <a:r>
              <a:rPr lang="en-US" sz="2000" baseline="30000" dirty="0" smtClean="0">
                <a:latin typeface="Corbel" charset="0"/>
                <a:ea typeface="MS PGothic" charset="0"/>
              </a:rPr>
              <a:t>C</a:t>
            </a:r>
            <a:r>
              <a:rPr lang="en-US" sz="2000" dirty="0" smtClean="0">
                <a:latin typeface="Corbel" charset="0"/>
                <a:ea typeface="MS PGothic" charset="0"/>
              </a:rPr>
              <a:t>)</a:t>
            </a:r>
            <a:r>
              <a:rPr lang="en-US" sz="2000" dirty="0">
                <a:latin typeface="Corbel" charset="0"/>
                <a:ea typeface="MS PGothic" charset="0"/>
              </a:rPr>
              <a:t>P(Y</a:t>
            </a:r>
            <a:r>
              <a:rPr lang="en-US" sz="2000" dirty="0" smtClean="0">
                <a:latin typeface="Corbel" charset="0"/>
                <a:ea typeface="MS PGothic" charset="0"/>
              </a:rPr>
              <a:t>|X</a:t>
            </a:r>
            <a:r>
              <a:rPr lang="en-US" sz="2000" baseline="30000" dirty="0" smtClean="0">
                <a:latin typeface="Corbel" charset="0"/>
                <a:ea typeface="MS PGothic" charset="0"/>
              </a:rPr>
              <a:t>C</a:t>
            </a:r>
            <a:r>
              <a:rPr lang="en-US" sz="2000" dirty="0" smtClean="0">
                <a:latin typeface="Corbel" charset="0"/>
                <a:ea typeface="MS PGothic" charset="0"/>
              </a:rPr>
              <a:t>) ]</a:t>
            </a:r>
            <a:endParaRPr lang="en-US" sz="2000" dirty="0">
              <a:latin typeface="Corbel" charset="0"/>
              <a:ea typeface="MS PGothic" charset="0"/>
            </a:endParaRPr>
          </a:p>
          <a:p>
            <a:pPr eaLnBrk="1" hangingPunct="1">
              <a:lnSpc>
                <a:spcPct val="90000"/>
              </a:lnSpc>
            </a:pPr>
            <a:endParaRPr lang="en-US" sz="2000" dirty="0">
              <a:latin typeface="Corbel" charset="0"/>
              <a:ea typeface="MS PGothic" charset="0"/>
            </a:endParaRPr>
          </a:p>
          <a:p>
            <a:pPr marL="119062" indent="0" eaLnBrk="1" hangingPunct="1">
              <a:lnSpc>
                <a:spcPct val="90000"/>
              </a:lnSpc>
              <a:buNone/>
            </a:pPr>
            <a:endParaRPr lang="en-US" sz="2000" dirty="0">
              <a:latin typeface="Corbel" charset="0"/>
              <a:ea typeface="MS PGothic" charset="0"/>
            </a:endParaRPr>
          </a:p>
          <a:p>
            <a:pPr eaLnBrk="1" hangingPunct="1">
              <a:lnSpc>
                <a:spcPct val="90000"/>
              </a:lnSpc>
            </a:pPr>
            <a:endParaRPr lang="en-US" sz="2000" dirty="0">
              <a:latin typeface="Corbel" charset="0"/>
              <a:ea typeface="MS PGothic" charset="0"/>
            </a:endParaRPr>
          </a:p>
        </p:txBody>
      </p:sp>
      <p:sp>
        <p:nvSpPr>
          <p:cNvPr id="4" name="Rectangle 3"/>
          <p:cNvSpPr/>
          <p:nvPr/>
        </p:nvSpPr>
        <p:spPr>
          <a:xfrm>
            <a:off x="5410200" y="2306918"/>
            <a:ext cx="3352800" cy="3331882"/>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US" sz="2400" dirty="0" smtClean="0">
                <a:solidFill>
                  <a:schemeClr val="tx1"/>
                </a:solidFill>
              </a:rPr>
              <a:t>S</a:t>
            </a:r>
            <a:endParaRPr lang="en-US" sz="2400" dirty="0">
              <a:solidFill>
                <a:schemeClr val="tx1"/>
              </a:solidFill>
            </a:endParaRPr>
          </a:p>
        </p:txBody>
      </p:sp>
      <p:sp>
        <p:nvSpPr>
          <p:cNvPr id="7" name="TextBox 6"/>
          <p:cNvSpPr txBox="1"/>
          <p:nvPr/>
        </p:nvSpPr>
        <p:spPr>
          <a:xfrm>
            <a:off x="7161681" y="2921638"/>
            <a:ext cx="389850" cy="461665"/>
          </a:xfrm>
          <a:prstGeom prst="rect">
            <a:avLst/>
          </a:prstGeom>
          <a:noFill/>
        </p:spPr>
        <p:txBody>
          <a:bodyPr wrap="none" rtlCol="0">
            <a:spAutoFit/>
          </a:bodyPr>
          <a:lstStyle/>
          <a:p>
            <a:r>
              <a:rPr lang="en-US" sz="2400" dirty="0"/>
              <a:t>Y</a:t>
            </a:r>
          </a:p>
        </p:txBody>
      </p:sp>
      <p:sp>
        <p:nvSpPr>
          <p:cNvPr id="8" name="TextBox 7"/>
          <p:cNvSpPr txBox="1"/>
          <p:nvPr/>
        </p:nvSpPr>
        <p:spPr>
          <a:xfrm>
            <a:off x="5730206" y="4044919"/>
            <a:ext cx="389951" cy="461665"/>
          </a:xfrm>
          <a:prstGeom prst="rect">
            <a:avLst/>
          </a:prstGeom>
          <a:noFill/>
        </p:spPr>
        <p:txBody>
          <a:bodyPr wrap="none" rtlCol="0">
            <a:spAutoFit/>
          </a:bodyPr>
          <a:lstStyle/>
          <a:p>
            <a:r>
              <a:rPr lang="en-US" sz="2400" dirty="0"/>
              <a:t>X</a:t>
            </a:r>
          </a:p>
        </p:txBody>
      </p:sp>
      <p:sp>
        <p:nvSpPr>
          <p:cNvPr id="2" name="Freeform 1"/>
          <p:cNvSpPr/>
          <p:nvPr/>
        </p:nvSpPr>
        <p:spPr>
          <a:xfrm>
            <a:off x="6437683" y="3432421"/>
            <a:ext cx="1527307" cy="1193410"/>
          </a:xfrm>
          <a:custGeom>
            <a:avLst/>
            <a:gdLst>
              <a:gd name="connsiteX0" fmla="*/ 65690 w 1527307"/>
              <a:gd name="connsiteY0" fmla="*/ 32847 h 1193410"/>
              <a:gd name="connsiteX1" fmla="*/ 180649 w 1527307"/>
              <a:gd name="connsiteY1" fmla="*/ 16424 h 1193410"/>
              <a:gd name="connsiteX2" fmla="*/ 377721 w 1527307"/>
              <a:gd name="connsiteY2" fmla="*/ 0 h 1193410"/>
              <a:gd name="connsiteX3" fmla="*/ 530999 w 1527307"/>
              <a:gd name="connsiteY3" fmla="*/ 0 h 1193410"/>
              <a:gd name="connsiteX4" fmla="*/ 722597 w 1527307"/>
              <a:gd name="connsiteY4" fmla="*/ 32847 h 1193410"/>
              <a:gd name="connsiteX5" fmla="*/ 952514 w 1527307"/>
              <a:gd name="connsiteY5" fmla="*/ 114962 h 1193410"/>
              <a:gd name="connsiteX6" fmla="*/ 1166008 w 1527307"/>
              <a:gd name="connsiteY6" fmla="*/ 240872 h 1193410"/>
              <a:gd name="connsiteX7" fmla="*/ 1308338 w 1527307"/>
              <a:gd name="connsiteY7" fmla="*/ 366782 h 1193410"/>
              <a:gd name="connsiteX8" fmla="*/ 1428771 w 1527307"/>
              <a:gd name="connsiteY8" fmla="*/ 536487 h 1193410"/>
              <a:gd name="connsiteX9" fmla="*/ 1516358 w 1527307"/>
              <a:gd name="connsiteY9" fmla="*/ 760936 h 1193410"/>
              <a:gd name="connsiteX10" fmla="*/ 1527307 w 1527307"/>
              <a:gd name="connsiteY10" fmla="*/ 963487 h 1193410"/>
              <a:gd name="connsiteX11" fmla="*/ 1505410 w 1527307"/>
              <a:gd name="connsiteY11" fmla="*/ 1111295 h 1193410"/>
              <a:gd name="connsiteX12" fmla="*/ 1439719 w 1527307"/>
              <a:gd name="connsiteY12" fmla="*/ 1133192 h 1193410"/>
              <a:gd name="connsiteX13" fmla="*/ 1286441 w 1527307"/>
              <a:gd name="connsiteY13" fmla="*/ 1176987 h 1193410"/>
              <a:gd name="connsiteX14" fmla="*/ 1155060 w 1527307"/>
              <a:gd name="connsiteY14" fmla="*/ 1193410 h 1193410"/>
              <a:gd name="connsiteX15" fmla="*/ 1040101 w 1527307"/>
              <a:gd name="connsiteY15" fmla="*/ 1193410 h 1193410"/>
              <a:gd name="connsiteX16" fmla="*/ 892297 w 1527307"/>
              <a:gd name="connsiteY16" fmla="*/ 1187936 h 1193410"/>
              <a:gd name="connsiteX17" fmla="*/ 749968 w 1527307"/>
              <a:gd name="connsiteY17" fmla="*/ 1149615 h 1193410"/>
              <a:gd name="connsiteX18" fmla="*/ 558370 w 1527307"/>
              <a:gd name="connsiteY18" fmla="*/ 1083923 h 1193410"/>
              <a:gd name="connsiteX19" fmla="*/ 399618 w 1527307"/>
              <a:gd name="connsiteY19" fmla="*/ 1007282 h 1193410"/>
              <a:gd name="connsiteX20" fmla="*/ 295607 w 1527307"/>
              <a:gd name="connsiteY20" fmla="*/ 919692 h 1193410"/>
              <a:gd name="connsiteX21" fmla="*/ 186123 w 1527307"/>
              <a:gd name="connsiteY21" fmla="*/ 810205 h 1193410"/>
              <a:gd name="connsiteX22" fmla="*/ 98536 w 1527307"/>
              <a:gd name="connsiteY22" fmla="*/ 689769 h 1193410"/>
              <a:gd name="connsiteX23" fmla="*/ 38319 w 1527307"/>
              <a:gd name="connsiteY23" fmla="*/ 536487 h 1193410"/>
              <a:gd name="connsiteX24" fmla="*/ 0 w 1527307"/>
              <a:gd name="connsiteY24" fmla="*/ 377731 h 1193410"/>
              <a:gd name="connsiteX25" fmla="*/ 21896 w 1527307"/>
              <a:gd name="connsiteY25" fmla="*/ 186129 h 1193410"/>
              <a:gd name="connsiteX26" fmla="*/ 65690 w 1527307"/>
              <a:gd name="connsiteY26" fmla="*/ 32847 h 1193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27307" h="1193410">
                <a:moveTo>
                  <a:pt x="65690" y="32847"/>
                </a:moveTo>
                <a:lnTo>
                  <a:pt x="180649" y="16424"/>
                </a:lnTo>
                <a:lnTo>
                  <a:pt x="377721" y="0"/>
                </a:lnTo>
                <a:lnTo>
                  <a:pt x="530999" y="0"/>
                </a:lnTo>
                <a:lnTo>
                  <a:pt x="722597" y="32847"/>
                </a:lnTo>
                <a:lnTo>
                  <a:pt x="952514" y="114962"/>
                </a:lnTo>
                <a:lnTo>
                  <a:pt x="1166008" y="240872"/>
                </a:lnTo>
                <a:lnTo>
                  <a:pt x="1308338" y="366782"/>
                </a:lnTo>
                <a:lnTo>
                  <a:pt x="1428771" y="536487"/>
                </a:lnTo>
                <a:lnTo>
                  <a:pt x="1516358" y="760936"/>
                </a:lnTo>
                <a:lnTo>
                  <a:pt x="1527307" y="963487"/>
                </a:lnTo>
                <a:lnTo>
                  <a:pt x="1505410" y="1111295"/>
                </a:lnTo>
                <a:lnTo>
                  <a:pt x="1439719" y="1133192"/>
                </a:lnTo>
                <a:lnTo>
                  <a:pt x="1286441" y="1176987"/>
                </a:lnTo>
                <a:lnTo>
                  <a:pt x="1155060" y="1193410"/>
                </a:lnTo>
                <a:lnTo>
                  <a:pt x="1040101" y="1193410"/>
                </a:lnTo>
                <a:lnTo>
                  <a:pt x="892297" y="1187936"/>
                </a:lnTo>
                <a:lnTo>
                  <a:pt x="749968" y="1149615"/>
                </a:lnTo>
                <a:lnTo>
                  <a:pt x="558370" y="1083923"/>
                </a:lnTo>
                <a:lnTo>
                  <a:pt x="399618" y="1007282"/>
                </a:lnTo>
                <a:lnTo>
                  <a:pt x="295607" y="919692"/>
                </a:lnTo>
                <a:lnTo>
                  <a:pt x="186123" y="810205"/>
                </a:lnTo>
                <a:lnTo>
                  <a:pt x="98536" y="689769"/>
                </a:lnTo>
                <a:lnTo>
                  <a:pt x="38319" y="536487"/>
                </a:lnTo>
                <a:lnTo>
                  <a:pt x="0" y="377731"/>
                </a:lnTo>
                <a:lnTo>
                  <a:pt x="21896" y="186129"/>
                </a:lnTo>
                <a:lnTo>
                  <a:pt x="65690" y="32847"/>
                </a:lnTo>
                <a:close/>
              </a:path>
            </a:pathLst>
          </a:cu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248743158"/>
              </p:ext>
            </p:extLst>
          </p:nvPr>
        </p:nvGraphicFramePr>
        <p:xfrm>
          <a:off x="6902450" y="3937000"/>
          <a:ext cx="763588" cy="293688"/>
        </p:xfrm>
        <a:graphic>
          <a:graphicData uri="http://schemas.openxmlformats.org/presentationml/2006/ole">
            <mc:AlternateContent xmlns:mc="http://schemas.openxmlformats.org/markup-compatibility/2006">
              <mc:Choice xmlns:v="urn:schemas-microsoft-com:vml" Requires="v">
                <p:oleObj spid="_x0000_s1041" name="Equation" r:id="rId4" imgW="393700" imgH="152400" progId="Equation.DSMT4">
                  <p:embed/>
                </p:oleObj>
              </mc:Choice>
              <mc:Fallback>
                <p:oleObj name="Equation" r:id="rId4" imgW="393700" imgH="152400" progId="Equation.DSMT4">
                  <p:embed/>
                  <p:pic>
                    <p:nvPicPr>
                      <p:cNvPr id="0" name=""/>
                      <p:cNvPicPr/>
                      <p:nvPr/>
                    </p:nvPicPr>
                    <p:blipFill>
                      <a:blip r:embed="rId5"/>
                      <a:stretch>
                        <a:fillRect/>
                      </a:stretch>
                    </p:blipFill>
                    <p:spPr>
                      <a:xfrm>
                        <a:off x="6902450" y="3937000"/>
                        <a:ext cx="763588" cy="293688"/>
                      </a:xfrm>
                      <a:prstGeom prst="rect">
                        <a:avLst/>
                      </a:prstGeom>
                    </p:spPr>
                  </p:pic>
                </p:oleObj>
              </mc:Fallback>
            </mc:AlternateContent>
          </a:graphicData>
        </a:graphic>
      </p:graphicFrame>
      <p:sp>
        <p:nvSpPr>
          <p:cNvPr id="6" name="Oval 5"/>
          <p:cNvSpPr/>
          <p:nvPr/>
        </p:nvSpPr>
        <p:spPr>
          <a:xfrm>
            <a:off x="6441140" y="2891755"/>
            <a:ext cx="2121648" cy="1738192"/>
          </a:xfrm>
          <a:prstGeom prst="ellipse">
            <a:avLst/>
          </a:prstGeom>
          <a:noFill/>
          <a:ln w="25400">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p:cNvSpPr/>
          <p:nvPr/>
        </p:nvSpPr>
        <p:spPr>
          <a:xfrm>
            <a:off x="5723963" y="3427504"/>
            <a:ext cx="2241177" cy="1897530"/>
          </a:xfrm>
          <a:prstGeom prst="ellipse">
            <a:avLst/>
          </a:prstGeom>
          <a:noFill/>
          <a:ln w="25400">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0169337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4440</TotalTime>
  <Words>1303</Words>
  <Application>Microsoft Macintosh PowerPoint</Application>
  <PresentationFormat>On-screen Show (4:3)</PresentationFormat>
  <Paragraphs>141</Paragraphs>
  <Slides>14</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Module</vt:lpstr>
      <vt:lpstr>Equation</vt:lpstr>
      <vt:lpstr>MathType 6.0 Equation</vt:lpstr>
      <vt:lpstr>Probability Rules</vt:lpstr>
      <vt:lpstr>Back to Basics: Probability Concepts and Rules</vt:lpstr>
      <vt:lpstr>Basic Concepts in  Elementary Probability</vt:lpstr>
      <vt:lpstr>Mutually exclusive, exhaustive events</vt:lpstr>
      <vt:lpstr>Basic Rules of Probability</vt:lpstr>
      <vt:lpstr>Addition Rule and Non-Mutually Exclusive Events</vt:lpstr>
      <vt:lpstr>Basic rules of probability</vt:lpstr>
      <vt:lpstr>Multiplication Rule</vt:lpstr>
      <vt:lpstr>Bayes’ Law</vt:lpstr>
      <vt:lpstr>Exercise</vt:lpstr>
      <vt:lpstr>Exercise</vt:lpstr>
      <vt:lpstr>Pitfalls of Probability Rules: The Collins Case</vt:lpstr>
      <vt:lpstr>Bayes vs Frequentist Stats</vt:lpstr>
      <vt:lpstr>PowerPoint Presentation</vt:lpstr>
    </vt:vector>
  </TitlesOfParts>
  <Company>School of Information Management and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dc:title>
  <dc:creator>Coye Cheshire</dc:creator>
  <cp:lastModifiedBy>Paul Laskowski</cp:lastModifiedBy>
  <cp:revision>262</cp:revision>
  <dcterms:created xsi:type="dcterms:W3CDTF">2006-03-05T03:52:07Z</dcterms:created>
  <dcterms:modified xsi:type="dcterms:W3CDTF">2013-10-08T21:09:32Z</dcterms:modified>
</cp:coreProperties>
</file>