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8.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9.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10.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908" r:id="rId2"/>
    <p:sldId id="668" r:id="rId3"/>
    <p:sldId id="964" r:id="rId4"/>
    <p:sldId id="987" r:id="rId5"/>
    <p:sldId id="988" r:id="rId6"/>
    <p:sldId id="989" r:id="rId7"/>
    <p:sldId id="990" r:id="rId8"/>
    <p:sldId id="974" r:id="rId9"/>
    <p:sldId id="975" r:id="rId10"/>
    <p:sldId id="976" r:id="rId11"/>
    <p:sldId id="977" r:id="rId12"/>
    <p:sldId id="978" r:id="rId13"/>
    <p:sldId id="979" r:id="rId14"/>
    <p:sldId id="980" r:id="rId15"/>
    <p:sldId id="981" r:id="rId16"/>
    <p:sldId id="982" r:id="rId17"/>
    <p:sldId id="983" r:id="rId18"/>
    <p:sldId id="984" r:id="rId19"/>
    <p:sldId id="985" r:id="rId20"/>
    <p:sldId id="963" r:id="rId21"/>
    <p:sldId id="910" r:id="rId22"/>
    <p:sldId id="914" r:id="rId23"/>
    <p:sldId id="915" r:id="rId24"/>
    <p:sldId id="916" r:id="rId25"/>
    <p:sldId id="918" r:id="rId26"/>
    <p:sldId id="919" r:id="rId27"/>
    <p:sldId id="920" r:id="rId28"/>
    <p:sldId id="921" r:id="rId29"/>
    <p:sldId id="922" r:id="rId30"/>
    <p:sldId id="923" r:id="rId31"/>
    <p:sldId id="924" r:id="rId32"/>
    <p:sldId id="925" r:id="rId33"/>
    <p:sldId id="926" r:id="rId34"/>
    <p:sldId id="927" r:id="rId35"/>
    <p:sldId id="928" r:id="rId36"/>
    <p:sldId id="929" r:id="rId37"/>
    <p:sldId id="930" r:id="rId38"/>
    <p:sldId id="931" r:id="rId39"/>
    <p:sldId id="932" r:id="rId40"/>
    <p:sldId id="933" r:id="rId41"/>
    <p:sldId id="934" r:id="rId42"/>
    <p:sldId id="935" r:id="rId43"/>
    <p:sldId id="936" r:id="rId44"/>
    <p:sldId id="937" r:id="rId45"/>
    <p:sldId id="938" r:id="rId46"/>
    <p:sldId id="939" r:id="rId47"/>
    <p:sldId id="940" r:id="rId48"/>
    <p:sldId id="991" r:id="rId49"/>
    <p:sldId id="941" r:id="rId50"/>
    <p:sldId id="942" r:id="rId51"/>
    <p:sldId id="943" r:id="rId52"/>
    <p:sldId id="944" r:id="rId53"/>
    <p:sldId id="945" r:id="rId54"/>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0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0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0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000" kern="1200">
        <a:solidFill>
          <a:schemeClr val="tx1"/>
        </a:solidFill>
        <a:latin typeface="Times New Roman" charset="0"/>
        <a:ea typeface="ＭＳ Ｐゴシック" charset="0"/>
        <a:cs typeface="+mn-cs"/>
      </a:defRPr>
    </a:lvl5pPr>
    <a:lvl6pPr marL="2286000" algn="l" defTabSz="457200" rtl="0" eaLnBrk="1" latinLnBrk="0" hangingPunct="1">
      <a:defRPr sz="2000" kern="1200">
        <a:solidFill>
          <a:schemeClr val="tx1"/>
        </a:solidFill>
        <a:latin typeface="Times New Roman" charset="0"/>
        <a:ea typeface="ＭＳ Ｐゴシック" charset="0"/>
        <a:cs typeface="+mn-cs"/>
      </a:defRPr>
    </a:lvl6pPr>
    <a:lvl7pPr marL="2743200" algn="l" defTabSz="457200" rtl="0" eaLnBrk="1" latinLnBrk="0" hangingPunct="1">
      <a:defRPr sz="2000" kern="1200">
        <a:solidFill>
          <a:schemeClr val="tx1"/>
        </a:solidFill>
        <a:latin typeface="Times New Roman" charset="0"/>
        <a:ea typeface="ＭＳ Ｐゴシック" charset="0"/>
        <a:cs typeface="+mn-cs"/>
      </a:defRPr>
    </a:lvl7pPr>
    <a:lvl8pPr marL="3200400" algn="l" defTabSz="457200" rtl="0" eaLnBrk="1" latinLnBrk="0" hangingPunct="1">
      <a:defRPr sz="2000" kern="1200">
        <a:solidFill>
          <a:schemeClr val="tx1"/>
        </a:solidFill>
        <a:latin typeface="Times New Roman" charset="0"/>
        <a:ea typeface="ＭＳ Ｐゴシック" charset="0"/>
        <a:cs typeface="+mn-cs"/>
      </a:defRPr>
    </a:lvl8pPr>
    <a:lvl9pPr marL="3657600" algn="l" defTabSz="457200" rtl="0" eaLnBrk="1" latinLnBrk="0" hangingPunct="1">
      <a:defRPr sz="20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09" autoAdjust="0"/>
    <p:restoredTop sz="90929"/>
  </p:normalViewPr>
  <p:slideViewPr>
    <p:cSldViewPr>
      <p:cViewPr varScale="1">
        <p:scale>
          <a:sx n="178" d="100"/>
          <a:sy n="178" d="100"/>
        </p:scale>
        <p:origin x="-16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9A474A-7B41-E548-A5C9-32EF644FFFC1}" type="datetimeFigureOut">
              <a:rPr lang="en-US" smtClean="0"/>
              <a:t>2/23/18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541CB-9324-4349-AF63-BFF85A460731}" type="slidenum">
              <a:rPr lang="en-US" smtClean="0"/>
              <a:t>‹#›</a:t>
            </a:fld>
            <a:endParaRPr lang="en-US"/>
          </a:p>
        </p:txBody>
      </p:sp>
    </p:spTree>
    <p:extLst>
      <p:ext uri="{BB962C8B-B14F-4D97-AF65-F5344CB8AC3E}">
        <p14:creationId xmlns:p14="http://schemas.microsoft.com/office/powerpoint/2010/main" val="2203198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2C7C02-F719-634B-9278-44E74ADE2435}" type="slidenum">
              <a:rPr lang="en-US"/>
              <a:pPr/>
              <a:t>‹#›</a:t>
            </a:fld>
            <a:endParaRPr lang="en-US"/>
          </a:p>
        </p:txBody>
      </p:sp>
    </p:spTree>
    <p:extLst>
      <p:ext uri="{BB962C8B-B14F-4D97-AF65-F5344CB8AC3E}">
        <p14:creationId xmlns:p14="http://schemas.microsoft.com/office/powerpoint/2010/main" val="308015383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02016-3374-804C-84E5-5E48E41F3616}" type="slidenum">
              <a:rPr lang="en-US"/>
              <a:pPr/>
              <a:t>1</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A3A7F-CB06-7742-B2F0-E7F58756C970}" type="slidenum">
              <a:rPr lang="en-US"/>
              <a:pPr/>
              <a:t>11</a:t>
            </a:fld>
            <a:endParaRPr lang="en-US"/>
          </a:p>
        </p:txBody>
      </p:sp>
      <p:sp>
        <p:nvSpPr>
          <p:cNvPr id="98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D16D-8880-3446-BD87-57DA7890D3D7}" type="slidenum">
              <a:rPr lang="en-US"/>
              <a:pPr/>
              <a:t>12</a:t>
            </a:fld>
            <a:endParaRPr lang="en-US"/>
          </a:p>
        </p:txBody>
      </p:sp>
      <p:sp>
        <p:nvSpPr>
          <p:cNvPr id="98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6E9CC-7C2D-1C42-9829-E322AE00ADB7}" type="slidenum">
              <a:rPr lang="en-US"/>
              <a:pPr/>
              <a:t>13</a:t>
            </a:fld>
            <a:endParaRPr lang="en-US"/>
          </a:p>
        </p:txBody>
      </p:sp>
      <p:sp>
        <p:nvSpPr>
          <p:cNvPr id="98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30D11-F021-A742-8207-57C76347516E}" type="slidenum">
              <a:rPr lang="en-US"/>
              <a:pPr/>
              <a:t>14</a:t>
            </a:fld>
            <a:endParaRPr lang="en-US"/>
          </a:p>
        </p:txBody>
      </p:sp>
      <p:sp>
        <p:nvSpPr>
          <p:cNvPr id="99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6B75C-0F7B-F649-8762-257C6E45B628}" type="slidenum">
              <a:rPr lang="en-US"/>
              <a:pPr/>
              <a:t>15</a:t>
            </a:fld>
            <a:endParaRPr lang="en-US"/>
          </a:p>
        </p:txBody>
      </p:sp>
      <p:sp>
        <p:nvSpPr>
          <p:cNvPr id="99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0D318-196C-D048-BA93-3864192F59AC}" type="slidenum">
              <a:rPr lang="en-US"/>
              <a:pPr/>
              <a:t>16</a:t>
            </a:fld>
            <a:endParaRPr lang="en-US"/>
          </a:p>
        </p:txBody>
      </p:sp>
      <p:sp>
        <p:nvSpPr>
          <p:cNvPr id="99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DB11C-2EF7-B045-A40F-92A83693B2CC}" type="slidenum">
              <a:rPr lang="en-US"/>
              <a:pPr/>
              <a:t>17</a:t>
            </a:fld>
            <a:endParaRPr lang="en-US"/>
          </a:p>
        </p:txBody>
      </p:sp>
      <p:sp>
        <p:nvSpPr>
          <p:cNvPr id="99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17B7D-E1CD-FE46-8FB6-348D91AE0303}" type="slidenum">
              <a:rPr lang="en-US"/>
              <a:pPr/>
              <a:t>18</a:t>
            </a:fld>
            <a:endParaRPr lang="en-US"/>
          </a:p>
        </p:txBody>
      </p:sp>
      <p:sp>
        <p:nvSpPr>
          <p:cNvPr id="99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F9EE7-FE59-9E44-9FD0-EEEF86A45827}" type="slidenum">
              <a:rPr lang="en-US"/>
              <a:pPr/>
              <a:t>19</a:t>
            </a:fld>
            <a:endParaRPr lang="en-US"/>
          </a:p>
        </p:txBody>
      </p:sp>
      <p:sp>
        <p:nvSpPr>
          <p:cNvPr id="100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08E41-C9F7-1247-93AB-ED96167A88F2}" type="slidenum">
              <a:rPr lang="en-US"/>
              <a:pPr/>
              <a:t>20</a:t>
            </a:fld>
            <a:endParaRPr lang="en-US"/>
          </a:p>
        </p:txBody>
      </p:sp>
      <p:sp>
        <p:nvSpPr>
          <p:cNvPr id="92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3A7EC-5736-394B-BC35-1F5C3DE85BF9}" type="slidenum">
              <a:rPr lang="en-US"/>
              <a:pPr/>
              <a:t>2</a:t>
            </a:fld>
            <a:endParaRPr lang="en-US"/>
          </a:p>
        </p:txBody>
      </p:sp>
      <p:sp>
        <p:nvSpPr>
          <p:cNvPr id="91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20296-CFAF-334D-B19B-5459248EEB7A}" type="slidenum">
              <a:rPr lang="en-US"/>
              <a:pPr/>
              <a:t>21</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AFE63-7F5B-CA42-B39E-5E4A9701EB16}" type="slidenum">
              <a:rPr lang="en-US"/>
              <a:pPr/>
              <a:t>22</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0F705-2DEC-0D4D-BA17-849C4E02867D}" type="slidenum">
              <a:rPr lang="en-US"/>
              <a:pPr/>
              <a:t>23</a:t>
            </a:fld>
            <a:endParaRPr lang="en-US"/>
          </a:p>
        </p:txBody>
      </p:sp>
      <p:sp>
        <p:nvSpPr>
          <p:cNvPr id="92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70A72-90D1-8A4A-BD24-16754F11B647}" type="slidenum">
              <a:rPr lang="en-US"/>
              <a:pPr/>
              <a:t>24</a:t>
            </a:fld>
            <a:endParaRPr lang="en-US"/>
          </a:p>
        </p:txBody>
      </p:sp>
      <p:sp>
        <p:nvSpPr>
          <p:cNvPr id="92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CF6B5-4FB0-5F46-BE88-A23617B6EF86}" type="slidenum">
              <a:rPr lang="en-US"/>
              <a:pPr/>
              <a:t>25</a:t>
            </a:fld>
            <a:endParaRPr lang="en-US"/>
          </a:p>
        </p:txBody>
      </p:sp>
      <p:sp>
        <p:nvSpPr>
          <p:cNvPr id="93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5F9AC-0523-FE4F-80E8-605254BB719E}" type="slidenum">
              <a:rPr lang="en-US"/>
              <a:pPr/>
              <a:t>26</a:t>
            </a:fld>
            <a:endParaRPr lang="en-US"/>
          </a:p>
        </p:txBody>
      </p:sp>
      <p:sp>
        <p:nvSpPr>
          <p:cNvPr id="93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EA851-87F1-3642-AE28-09B14E722CA7}" type="slidenum">
              <a:rPr lang="en-US"/>
              <a:pPr/>
              <a:t>27</a:t>
            </a:fld>
            <a:endParaRPr lang="en-US"/>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8120A-8951-9B41-96BD-B355DF0D139F}" type="slidenum">
              <a:rPr lang="en-US"/>
              <a:pPr/>
              <a:t>28</a:t>
            </a:fld>
            <a:endParaRPr lang="en-US"/>
          </a:p>
        </p:txBody>
      </p:sp>
      <p:sp>
        <p:nvSpPr>
          <p:cNvPr id="93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2E12C-98BC-B744-8277-F4C4E08FA941}" type="slidenum">
              <a:rPr lang="en-US"/>
              <a:pPr/>
              <a:t>29</a:t>
            </a:fld>
            <a:endParaRPr lang="en-US"/>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1DBC9-41FE-AE42-8A16-B7CD68506256}" type="slidenum">
              <a:rPr lang="en-US"/>
              <a:pPr/>
              <a:t>30</a:t>
            </a:fld>
            <a:endParaRPr lang="en-US"/>
          </a:p>
        </p:txBody>
      </p:sp>
      <p:sp>
        <p:nvSpPr>
          <p:cNvPr id="93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F2D5A-2FD3-3C4C-BF6E-424702EEF36F}" type="slidenum">
              <a:rPr lang="en-US"/>
              <a:pPr/>
              <a:t>3</a:t>
            </a:fld>
            <a:endParaRPr lang="en-US"/>
          </a:p>
        </p:txBody>
      </p:sp>
      <p:sp>
        <p:nvSpPr>
          <p:cNvPr id="91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38198-F283-3947-BAE1-2D52BF260513}" type="slidenum">
              <a:rPr lang="en-US"/>
              <a:pPr/>
              <a:t>31</a:t>
            </a:fld>
            <a:endParaRPr lang="en-US"/>
          </a:p>
        </p:txBody>
      </p:sp>
      <p:sp>
        <p:nvSpPr>
          <p:cNvPr id="93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505-B9FF-5248-BA86-21DAD838F1AE}" type="slidenum">
              <a:rPr lang="en-US"/>
              <a:pPr/>
              <a:t>32</a:t>
            </a:fld>
            <a:endParaRPr lang="en-US"/>
          </a:p>
        </p:txBody>
      </p:sp>
      <p:sp>
        <p:nvSpPr>
          <p:cNvPr id="93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4EF30-1623-A248-A4EC-EC5E4ADDC2BC}" type="slidenum">
              <a:rPr lang="en-US"/>
              <a:pPr/>
              <a:t>33</a:t>
            </a:fld>
            <a:endParaRPr lang="en-US"/>
          </a:p>
        </p:txBody>
      </p:sp>
      <p:sp>
        <p:nvSpPr>
          <p:cNvPr id="93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63ECE-210E-DE44-8171-5709F194D229}" type="slidenum">
              <a:rPr lang="en-US"/>
              <a:pPr/>
              <a:t>34</a:t>
            </a:fld>
            <a:endParaRPr lang="en-US"/>
          </a:p>
        </p:txBody>
      </p:sp>
      <p:sp>
        <p:nvSpPr>
          <p:cNvPr id="94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F9ED0-FA70-244E-926F-09F3DBE19B2C}" type="slidenum">
              <a:rPr lang="en-US"/>
              <a:pPr/>
              <a:t>35</a:t>
            </a:fld>
            <a:endParaRPr lang="en-US"/>
          </a:p>
        </p:txBody>
      </p:sp>
      <p:sp>
        <p:nvSpPr>
          <p:cNvPr id="94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74995-48FD-0041-A397-FD8ED032642A}" type="slidenum">
              <a:rPr lang="en-US"/>
              <a:pPr/>
              <a:t>36</a:t>
            </a:fld>
            <a:endParaRPr lang="en-US"/>
          </a:p>
        </p:txBody>
      </p:sp>
      <p:sp>
        <p:nvSpPr>
          <p:cNvPr id="94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428EA-91FE-194C-B697-3716765C27E1}" type="slidenum">
              <a:rPr lang="en-US"/>
              <a:pPr/>
              <a:t>37</a:t>
            </a:fld>
            <a:endParaRPr lang="en-US"/>
          </a:p>
        </p:txBody>
      </p:sp>
      <p:sp>
        <p:nvSpPr>
          <p:cNvPr id="94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52743-6324-C843-939F-C34E8F5C91F6}" type="slidenum">
              <a:rPr lang="en-US"/>
              <a:pPr/>
              <a:t>38</a:t>
            </a:fld>
            <a:endParaRPr lang="en-US"/>
          </a:p>
        </p:txBody>
      </p:sp>
      <p:sp>
        <p:nvSpPr>
          <p:cNvPr id="94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09215-C915-B241-8B91-4BF802B0F35A}" type="slidenum">
              <a:rPr lang="en-US"/>
              <a:pPr/>
              <a:t>39</a:t>
            </a:fld>
            <a:endParaRPr lang="en-US"/>
          </a:p>
        </p:txBody>
      </p:sp>
      <p:sp>
        <p:nvSpPr>
          <p:cNvPr id="94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C54BD-62BB-BC4C-9A5E-0044DF100147}" type="slidenum">
              <a:rPr lang="en-US"/>
              <a:pPr/>
              <a:t>40</a:t>
            </a:fld>
            <a:endParaRPr lang="en-US"/>
          </a:p>
        </p:txBody>
      </p:sp>
      <p:sp>
        <p:nvSpPr>
          <p:cNvPr id="94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7CCE4-4B18-8247-9B4D-3102218B71EB}" type="slidenum">
              <a:rPr lang="en-US"/>
              <a:pPr/>
              <a:t>4</a:t>
            </a:fld>
            <a:endParaRPr lang="en-US"/>
          </a:p>
        </p:txBody>
      </p:sp>
      <p:sp>
        <p:nvSpPr>
          <p:cNvPr id="100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6A283-32C1-684B-AF77-B50F16FA8619}" type="slidenum">
              <a:rPr lang="en-US"/>
              <a:pPr/>
              <a:t>41</a:t>
            </a:fld>
            <a:endParaRPr lang="en-US"/>
          </a:p>
        </p:txBody>
      </p:sp>
      <p:sp>
        <p:nvSpPr>
          <p:cNvPr id="94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0D38B-EF6E-0448-ABA2-9493C9F2DE3F}" type="slidenum">
              <a:rPr lang="en-US"/>
              <a:pPr/>
              <a:t>42</a:t>
            </a:fld>
            <a:endParaRPr lang="en-US"/>
          </a:p>
        </p:txBody>
      </p:sp>
      <p:sp>
        <p:nvSpPr>
          <p:cNvPr id="94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E02E0-1D5E-5644-8CA8-AD7A48A7D366}" type="slidenum">
              <a:rPr lang="en-US"/>
              <a:pPr/>
              <a:t>43</a:t>
            </a:fld>
            <a:endParaRPr lang="en-US"/>
          </a:p>
        </p:txBody>
      </p:sp>
      <p:sp>
        <p:nvSpPr>
          <p:cNvPr id="94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61289-1FA3-8640-83EC-0DE8FB7B375F}" type="slidenum">
              <a:rPr lang="en-US"/>
              <a:pPr/>
              <a:t>44</a:t>
            </a:fld>
            <a:endParaRPr lang="en-US"/>
          </a:p>
        </p:txBody>
      </p:sp>
      <p:sp>
        <p:nvSpPr>
          <p:cNvPr id="95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E9B6C-80D2-5646-B2EC-4DD32AA2C5F8}" type="slidenum">
              <a:rPr lang="en-US"/>
              <a:pPr/>
              <a:t>45</a:t>
            </a:fld>
            <a:endParaRPr lang="en-US"/>
          </a:p>
        </p:txBody>
      </p:sp>
      <p:sp>
        <p:nvSpPr>
          <p:cNvPr id="95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35FD6-0B62-C14D-B582-66C6CB2CFEB9}" type="slidenum">
              <a:rPr lang="en-US"/>
              <a:pPr/>
              <a:t>46</a:t>
            </a:fld>
            <a:endParaRPr lang="en-US"/>
          </a:p>
        </p:txBody>
      </p:sp>
      <p:sp>
        <p:nvSpPr>
          <p:cNvPr id="95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A55A-5D31-2746-B433-5319B1F9DC24}" type="slidenum">
              <a:rPr lang="en-US"/>
              <a:pPr/>
              <a:t>47</a:t>
            </a:fld>
            <a:endParaRPr lang="en-US"/>
          </a:p>
        </p:txBody>
      </p:sp>
      <p:sp>
        <p:nvSpPr>
          <p:cNvPr id="95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F5C96-CE7B-1640-9C68-D306A5543F33}" type="slidenum">
              <a:rPr lang="en-US"/>
              <a:pPr/>
              <a:t>49</a:t>
            </a:fld>
            <a:endParaRPr lang="en-US"/>
          </a:p>
        </p:txBody>
      </p:sp>
      <p:sp>
        <p:nvSpPr>
          <p:cNvPr id="95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1B0B2-FFEC-2342-8E12-13776E11384C}" type="slidenum">
              <a:rPr lang="en-US"/>
              <a:pPr/>
              <a:t>50</a:t>
            </a:fld>
            <a:endParaRPr lang="en-US"/>
          </a:p>
        </p:txBody>
      </p:sp>
      <p:sp>
        <p:nvSpPr>
          <p:cNvPr id="95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53E8E-C6B7-FC4E-A18C-9249295CB64C}" type="slidenum">
              <a:rPr lang="en-US"/>
              <a:pPr/>
              <a:t>51</a:t>
            </a:fld>
            <a:endParaRPr lang="en-US"/>
          </a:p>
        </p:txBody>
      </p:sp>
      <p:sp>
        <p:nvSpPr>
          <p:cNvPr id="95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8CED6-1F00-C84D-A5B0-ABD63D75230E}" type="slidenum">
              <a:rPr lang="en-US"/>
              <a:pPr/>
              <a:t>5</a:t>
            </a:fld>
            <a:endParaRPr lang="en-US"/>
          </a:p>
        </p:txBody>
      </p:sp>
      <p:sp>
        <p:nvSpPr>
          <p:cNvPr id="100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30E9A-0F8C-5046-8A20-FE51ED16A837}" type="slidenum">
              <a:rPr lang="en-US"/>
              <a:pPr/>
              <a:t>52</a:t>
            </a:fld>
            <a:endParaRPr lang="en-US"/>
          </a:p>
        </p:txBody>
      </p:sp>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32F07-BE7A-FC40-BBBA-54D6980C0333}" type="slidenum">
              <a:rPr lang="en-US"/>
              <a:pPr/>
              <a:t>53</a:t>
            </a:fld>
            <a:endParaRPr lang="en-US"/>
          </a:p>
        </p:txBody>
      </p:sp>
      <p:sp>
        <p:nvSpPr>
          <p:cNvPr id="95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5E8A-9091-F14F-B758-FEA981BD0010}" type="slidenum">
              <a:rPr lang="en-US"/>
              <a:pPr/>
              <a:t>6</a:t>
            </a:fld>
            <a:endParaRPr lang="en-US"/>
          </a:p>
        </p:txBody>
      </p:sp>
      <p:sp>
        <p:nvSpPr>
          <p:cNvPr id="100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04695-BF8E-9240-8F96-69C8FDAEFD27}" type="slidenum">
              <a:rPr lang="en-US"/>
              <a:pPr/>
              <a:t>8</a:t>
            </a:fld>
            <a:endParaRPr lang="en-US"/>
          </a:p>
        </p:txBody>
      </p:sp>
      <p:sp>
        <p:nvSpPr>
          <p:cNvPr id="97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8B5DE-75DA-074C-905D-2DF1D9A5E00F}" type="slidenum">
              <a:rPr lang="en-US"/>
              <a:pPr/>
              <a:t>9</a:t>
            </a:fld>
            <a:endParaRPr lang="en-US"/>
          </a:p>
        </p:txBody>
      </p:sp>
      <p:sp>
        <p:nvSpPr>
          <p:cNvPr id="98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47FC3-B452-3D47-A82A-F0EE1F51CB57}" type="slidenum">
              <a:rPr lang="en-US"/>
              <a:pPr/>
              <a:t>10</a:t>
            </a:fld>
            <a:endParaRPr lang="en-US"/>
          </a:p>
        </p:txBody>
      </p:sp>
      <p:sp>
        <p:nvSpPr>
          <p:cNvPr id="98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44588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116315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96353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9234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142965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1714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19835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409107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153963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50612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61712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419636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2015</a:t>
            </a:r>
            <a:endParaRPr lang="en-US" dirty="0"/>
          </a:p>
        </p:txBody>
      </p:sp>
      <p:pic>
        <p:nvPicPr>
          <p:cNvPr id="1031" name="Picture 7" descr="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2015.10.01 </a:t>
            </a:r>
            <a:r>
              <a:rPr lang="en-US" sz="1000" b="1" dirty="0">
                <a:solidFill>
                  <a:srgbClr val="FFFFFF"/>
                </a:solidFill>
                <a:latin typeface="Futura Md BT" charset="0"/>
              </a:rPr>
              <a:t>- SLIDE </a:t>
            </a:r>
            <a:fld id="{9FE9A02E-3823-1741-8BAA-2399A5B9D5BC}"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emf"/><Relationship Id="rId8"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5.emf"/><Relationship Id="rId6" Type="http://schemas.openxmlformats.org/officeDocument/2006/relationships/oleObject" Target="../embeddings/oleObject6.bin"/><Relationship Id="rId7" Type="http://schemas.openxmlformats.org/officeDocument/2006/relationships/image" Target="../media/image6.emf"/><Relationship Id="rId8" Type="http://schemas.openxmlformats.org/officeDocument/2006/relationships/oleObject" Target="../embeddings/oleObject7.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8.bin"/><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9.bin"/><Relationship Id="rId5"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0.bin"/><Relationship Id="rId5"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Microsoft_Excel_97_-_2004_Worksheet1.xls"/><Relationship Id="rId5" Type="http://schemas.openxmlformats.org/officeDocument/2006/relationships/image" Target="../media/image1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1.emf"/><Relationship Id="rId5" Type="http://schemas.openxmlformats.org/officeDocument/2006/relationships/image" Target="../media/image12.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45826" name="Rectangle 2"/>
          <p:cNvSpPr>
            <a:spLocks noGrp="1" noChangeArrowheads="1"/>
          </p:cNvSpPr>
          <p:nvPr>
            <p:ph type="ctrTitle"/>
          </p:nvPr>
        </p:nvSpPr>
        <p:spPr>
          <a:xfrm>
            <a:off x="685800" y="2286000"/>
            <a:ext cx="7772400" cy="1143000"/>
          </a:xfrm>
        </p:spPr>
        <p:txBody>
          <a:bodyPr/>
          <a:lstStyle/>
          <a:p>
            <a:pPr algn="ctr"/>
            <a:r>
              <a:rPr lang="en-US">
                <a:solidFill>
                  <a:schemeClr val="tx1"/>
                </a:solidFill>
              </a:rPr>
              <a:t>Database Applications and</a:t>
            </a:r>
            <a:br>
              <a:rPr lang="en-US">
                <a:solidFill>
                  <a:schemeClr val="tx1"/>
                </a:solidFill>
              </a:rPr>
            </a:br>
            <a:r>
              <a:rPr lang="en-US">
                <a:solidFill>
                  <a:schemeClr val="tx1"/>
                </a:solidFill>
              </a:rPr>
              <a:t>Web-Enabled Databases</a:t>
            </a:r>
          </a:p>
        </p:txBody>
      </p:sp>
      <p:sp>
        <p:nvSpPr>
          <p:cNvPr id="845827" name="Rectangle 3"/>
          <p:cNvSpPr>
            <a:spLocks noGrp="1" noChangeArrowheads="1"/>
          </p:cNvSpPr>
          <p:nvPr>
            <p:ph type="subTitle" idx="1"/>
          </p:nvPr>
        </p:nvSpPr>
        <p:spPr/>
        <p:txBody>
          <a:bodyPr/>
          <a:lstStyle/>
          <a:p>
            <a:r>
              <a:rPr lang="en-US" sz="2800"/>
              <a:t>University of California, Berkeley</a:t>
            </a:r>
          </a:p>
          <a:p>
            <a:r>
              <a:rPr lang="en-US" sz="2800"/>
              <a:t>School of Information</a:t>
            </a:r>
          </a:p>
          <a:p>
            <a:r>
              <a:rPr lang="en-US" sz="2800" i="1"/>
              <a:t>IS 257: Database Management</a:t>
            </a:r>
            <a:endParaRPr lang="en-US"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257 – Fall 2015</a:t>
            </a:r>
            <a:endParaRPr lang="en-US"/>
          </a:p>
        </p:txBody>
      </p:sp>
      <p:sp>
        <p:nvSpPr>
          <p:cNvPr id="982018" name="Rectangle 2"/>
          <p:cNvSpPr>
            <a:spLocks noGrp="1" noChangeArrowheads="1"/>
          </p:cNvSpPr>
          <p:nvPr>
            <p:ph type="title"/>
          </p:nvPr>
        </p:nvSpPr>
        <p:spPr/>
        <p:txBody>
          <a:bodyPr/>
          <a:lstStyle/>
          <a:p>
            <a:r>
              <a:rPr lang="en-US"/>
              <a:t>MySQL Data Types</a:t>
            </a:r>
          </a:p>
        </p:txBody>
      </p:sp>
      <p:sp>
        <p:nvSpPr>
          <p:cNvPr id="982019" name="Rectangle 3"/>
          <p:cNvSpPr>
            <a:spLocks noGrp="1" noChangeArrowheads="1"/>
          </p:cNvSpPr>
          <p:nvPr>
            <p:ph type="body" sz="half" idx="1"/>
          </p:nvPr>
        </p:nvSpPr>
        <p:spPr>
          <a:xfrm>
            <a:off x="457200" y="1219200"/>
            <a:ext cx="8153400" cy="4953000"/>
          </a:xfrm>
        </p:spPr>
        <p:txBody>
          <a:bodyPr/>
          <a:lstStyle/>
          <a:p>
            <a:r>
              <a:rPr lang="en-US" sz="2800"/>
              <a:t>The string types are CHAR, VARCHAR, BINARY, VARBINARY, BLOB, TEXT, ENUM, and SET</a:t>
            </a:r>
          </a:p>
          <a:p>
            <a:r>
              <a:rPr lang="en-US" sz="2800"/>
              <a:t>Maximum length for CHAR is 255 and VARCHAR is </a:t>
            </a:r>
            <a:r>
              <a:rPr lang="en-US" sz="2800" b="1"/>
              <a:t>65,535 </a:t>
            </a:r>
            <a:r>
              <a:rPr lang="en-US" sz="2800"/>
              <a:t>(limited by row size)</a:t>
            </a:r>
            <a:endParaRPr lang="en-US" sz="2800" b="1"/>
          </a:p>
          <a:p>
            <a:endParaRPr lang="en-US" sz="2800" b="1"/>
          </a:p>
          <a:p>
            <a:endParaRPr lang="en-US" sz="2800" b="1"/>
          </a:p>
          <a:p>
            <a:endPar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cNvGraphicFramePr>
          <p:nvPr>
            <p:ph sz="half" idx="2"/>
          </p:nvPr>
        </p:nvGraphicFramePr>
        <p:xfrm>
          <a:off x="914400" y="3505200"/>
          <a:ext cx="6988175" cy="1914525"/>
        </p:xfrm>
        <a:graphic>
          <a:graphicData uri="http://schemas.openxmlformats.org/presentationml/2006/ole">
            <mc:AlternateContent xmlns:mc="http://schemas.openxmlformats.org/markup-compatibility/2006">
              <mc:Choice xmlns:v="urn:schemas-microsoft-com:vml" Requires="v">
                <p:oleObj spid="_x0000_s982061" name="Worksheet" r:id="rId4" imgW="2165684" imgH="591266" progId="Excel.Sheet.8">
                  <p:embed/>
                </p:oleObj>
              </mc:Choice>
              <mc:Fallback>
                <p:oleObj name="Worksheet" r:id="rId4" imgW="2165684" imgH="59126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6988175"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84066" name="Rectangle 2"/>
          <p:cNvSpPr>
            <a:spLocks noGrp="1" noChangeArrowheads="1"/>
          </p:cNvSpPr>
          <p:nvPr>
            <p:ph type="title"/>
          </p:nvPr>
        </p:nvSpPr>
        <p:spPr/>
        <p:txBody>
          <a:bodyPr/>
          <a:lstStyle/>
          <a:p>
            <a:r>
              <a:rPr lang="en-US"/>
              <a:t>MySQL Data Types</a:t>
            </a:r>
          </a:p>
        </p:txBody>
      </p:sp>
      <p:sp>
        <p:nvSpPr>
          <p:cNvPr id="984067" name="Rectangle 3"/>
          <p:cNvSpPr>
            <a:spLocks noGrp="1" noChangeArrowheads="1"/>
          </p:cNvSpPr>
          <p:nvPr>
            <p:ph type="body" idx="1"/>
          </p:nvPr>
        </p:nvSpPr>
        <p:spPr/>
        <p:txBody>
          <a:bodyPr/>
          <a:lstStyle/>
          <a:p>
            <a:pPr>
              <a:lnSpc>
                <a:spcPct val="80000"/>
              </a:lnSpc>
            </a:pPr>
            <a:r>
              <a:rPr lang="en-US" sz="2800"/>
              <a:t>A </a:t>
            </a:r>
            <a:r>
              <a:rPr lang="en-US" sz="2800" b="1"/>
              <a:t>BLOB</a:t>
            </a:r>
            <a:r>
              <a:rPr lang="en-US" sz="2800"/>
              <a:t> is a binary large object that can hold a variable amount of data. </a:t>
            </a:r>
          </a:p>
          <a:p>
            <a:pPr>
              <a:lnSpc>
                <a:spcPct val="80000"/>
              </a:lnSpc>
            </a:pPr>
            <a:r>
              <a:rPr lang="en-US" sz="2800"/>
              <a:t>The four BLOB types are TINYBLOB, BLOB, MEDIUMBLOB, and LONGBLOB. These differ only in the maximum length of the values they can hold</a:t>
            </a:r>
          </a:p>
          <a:p>
            <a:pPr>
              <a:lnSpc>
                <a:spcPct val="80000"/>
              </a:lnSpc>
            </a:pPr>
            <a:r>
              <a:rPr lang="en-US" sz="2800"/>
              <a:t>The four TEXT types are TINYTEXT, TEXT, MEDIUMTEXT, and LONGTEXT. These correspond to the four BLOB types and have the same maximum lengths and storage requirements</a:t>
            </a:r>
          </a:p>
          <a:p>
            <a:pPr>
              <a:lnSpc>
                <a:spcPct val="80000"/>
              </a:lnSpc>
            </a:pPr>
            <a:r>
              <a:rPr lang="en-US" sz="2800"/>
              <a:t>TINY=1byte, BLOB and TEXT=2bytes, MEDIUM=3bytes, LONG=4bytes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86114" name="Rectangle 2"/>
          <p:cNvSpPr>
            <a:spLocks noGrp="1" noChangeArrowheads="1"/>
          </p:cNvSpPr>
          <p:nvPr>
            <p:ph type="title"/>
          </p:nvPr>
        </p:nvSpPr>
        <p:spPr/>
        <p:txBody>
          <a:bodyPr/>
          <a:lstStyle/>
          <a:p>
            <a:r>
              <a:rPr lang="en-US"/>
              <a:t>MySQL Data Types</a:t>
            </a:r>
          </a:p>
        </p:txBody>
      </p:sp>
      <p:sp>
        <p:nvSpPr>
          <p:cNvPr id="986115" name="Rectangle 3"/>
          <p:cNvSpPr>
            <a:spLocks noGrp="1" noChangeArrowheads="1"/>
          </p:cNvSpPr>
          <p:nvPr>
            <p:ph type="body" idx="1"/>
          </p:nvPr>
        </p:nvSpPr>
        <p:spPr/>
        <p:txBody>
          <a:bodyPr/>
          <a:lstStyle/>
          <a:p>
            <a:pPr>
              <a:lnSpc>
                <a:spcPct val="90000"/>
              </a:lnSpc>
            </a:pPr>
            <a:r>
              <a:rPr lang="en-US" sz="2400"/>
              <a:t>BINARY and VARBINARY are like CHAR and VARCHAR but are intended for binary data of 255 bytes or less</a:t>
            </a:r>
          </a:p>
          <a:p>
            <a:pPr>
              <a:lnSpc>
                <a:spcPct val="90000"/>
              </a:lnSpc>
            </a:pPr>
            <a:r>
              <a:rPr lang="en-US" sz="2400"/>
              <a:t>ENUM is a list of values that are stored as their addresses in the list</a:t>
            </a:r>
          </a:p>
          <a:p>
            <a:pPr lvl="1">
              <a:lnSpc>
                <a:spcPct val="90000"/>
              </a:lnSpc>
            </a:pPr>
            <a:r>
              <a:rPr lang="en-US" sz="2000"/>
              <a:t>For example, a column specified as ENUM('one', 'two', 'three') can have any of the values shown here. The index of each value is also shown: </a:t>
            </a:r>
            <a:endParaRPr lang="en-US" sz="2000" b="1"/>
          </a:p>
          <a:p>
            <a:pPr lvl="2">
              <a:lnSpc>
                <a:spcPct val="90000"/>
              </a:lnSpc>
            </a:pPr>
            <a:r>
              <a:rPr lang="en-US" sz="1800" b="1"/>
              <a:t>Value = Index</a:t>
            </a:r>
          </a:p>
          <a:p>
            <a:pPr lvl="2">
              <a:lnSpc>
                <a:spcPct val="90000"/>
              </a:lnSpc>
            </a:pPr>
            <a:r>
              <a:rPr lang="en-US" sz="1800"/>
              <a:t>NULL = NULL</a:t>
            </a:r>
          </a:p>
          <a:p>
            <a:pPr lvl="2">
              <a:lnSpc>
                <a:spcPct val="90000"/>
              </a:lnSpc>
            </a:pPr>
            <a:r>
              <a:rPr lang="ja-JP" altLang="en-US" sz="1800">
                <a:latin typeface="Arial"/>
              </a:rPr>
              <a:t>‘’</a:t>
            </a:r>
            <a:r>
              <a:rPr lang="en-US" sz="1800"/>
              <a:t>         =      0</a:t>
            </a:r>
          </a:p>
          <a:p>
            <a:pPr lvl="2">
              <a:lnSpc>
                <a:spcPct val="90000"/>
              </a:lnSpc>
            </a:pPr>
            <a:r>
              <a:rPr lang="en-US" sz="1800"/>
              <a:t>'one</a:t>
            </a:r>
            <a:r>
              <a:rPr lang="ja-JP" altLang="en-US" sz="1800">
                <a:latin typeface="Arial"/>
              </a:rPr>
              <a:t>’</a:t>
            </a:r>
            <a:r>
              <a:rPr lang="en-US" sz="1800"/>
              <a:t>   =      1</a:t>
            </a:r>
          </a:p>
          <a:p>
            <a:pPr lvl="2">
              <a:lnSpc>
                <a:spcPct val="90000"/>
              </a:lnSpc>
            </a:pPr>
            <a:r>
              <a:rPr lang="ja-JP" altLang="en-US" sz="1800">
                <a:latin typeface="Arial"/>
              </a:rPr>
              <a:t>‘</a:t>
            </a:r>
            <a:r>
              <a:rPr lang="en-US" sz="1800"/>
              <a:t>two</a:t>
            </a:r>
            <a:r>
              <a:rPr lang="ja-JP" altLang="en-US" sz="1800">
                <a:latin typeface="Arial"/>
              </a:rPr>
              <a:t>’</a:t>
            </a:r>
            <a:r>
              <a:rPr lang="en-US" sz="1800"/>
              <a:t>   =      2</a:t>
            </a:r>
          </a:p>
          <a:p>
            <a:pPr lvl="2">
              <a:lnSpc>
                <a:spcPct val="90000"/>
              </a:lnSpc>
            </a:pPr>
            <a:r>
              <a:rPr lang="ja-JP" altLang="en-US" sz="1800">
                <a:latin typeface="Arial"/>
              </a:rPr>
              <a:t>‘</a:t>
            </a:r>
            <a:r>
              <a:rPr lang="en-US" sz="1800"/>
              <a:t>three</a:t>
            </a:r>
            <a:r>
              <a:rPr lang="ja-JP" altLang="en-US" sz="1800">
                <a:latin typeface="Arial"/>
              </a:rPr>
              <a:t>’</a:t>
            </a:r>
            <a:r>
              <a:rPr lang="en-US" sz="1800"/>
              <a:t> =     3</a:t>
            </a:r>
          </a:p>
          <a:p>
            <a:pPr lvl="1">
              <a:lnSpc>
                <a:spcPct val="90000"/>
              </a:lnSpc>
            </a:pPr>
            <a:r>
              <a:rPr lang="en-US" sz="2000"/>
              <a:t>An enumeration can have a maximum of 65,535 elements.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88162" name="Rectangle 2"/>
          <p:cNvSpPr>
            <a:spLocks noGrp="1" noChangeArrowheads="1"/>
          </p:cNvSpPr>
          <p:nvPr>
            <p:ph type="title"/>
          </p:nvPr>
        </p:nvSpPr>
        <p:spPr/>
        <p:txBody>
          <a:bodyPr/>
          <a:lstStyle/>
          <a:p>
            <a:r>
              <a:rPr lang="en-US"/>
              <a:t>MySQL Data Types</a:t>
            </a:r>
          </a:p>
        </p:txBody>
      </p:sp>
      <p:sp>
        <p:nvSpPr>
          <p:cNvPr id="988163" name="Rectangle 3"/>
          <p:cNvSpPr>
            <a:spLocks noGrp="1" noChangeArrowheads="1"/>
          </p:cNvSpPr>
          <p:nvPr>
            <p:ph type="body" idx="1"/>
          </p:nvPr>
        </p:nvSpPr>
        <p:spPr/>
        <p:txBody>
          <a:bodyPr/>
          <a:lstStyle/>
          <a:p>
            <a:pPr>
              <a:lnSpc>
                <a:spcPct val="80000"/>
              </a:lnSpc>
            </a:pPr>
            <a:r>
              <a:rPr lang="en-US" sz="2400"/>
              <a:t>The final string type (for this version) is a SET</a:t>
            </a:r>
          </a:p>
          <a:p>
            <a:pPr>
              <a:lnSpc>
                <a:spcPct val="80000"/>
              </a:lnSpc>
            </a:pPr>
            <a:r>
              <a:rPr lang="en-US" sz="2400"/>
              <a:t>A SET is a string object that can have zero or more values, each of which must be chosen from a list of allowed values specified when the table is created. </a:t>
            </a:r>
          </a:p>
          <a:p>
            <a:pPr>
              <a:lnSpc>
                <a:spcPct val="80000"/>
              </a:lnSpc>
            </a:pPr>
            <a:r>
              <a:rPr lang="en-US" sz="2400"/>
              <a:t>SET column values that consist of multiple set members are specified with members separated by commas (</a:t>
            </a:r>
            <a:r>
              <a:rPr lang="ja-JP" altLang="en-US" sz="2400">
                <a:latin typeface="Arial"/>
              </a:rPr>
              <a:t>‘</a:t>
            </a:r>
            <a:r>
              <a:rPr lang="en-US" sz="2400"/>
              <a:t>,</a:t>
            </a:r>
            <a:r>
              <a:rPr lang="ja-JP" altLang="en-US" sz="2400">
                <a:latin typeface="Arial"/>
              </a:rPr>
              <a:t>’</a:t>
            </a:r>
            <a:r>
              <a:rPr lang="en-US" sz="2400"/>
              <a:t>)</a:t>
            </a:r>
          </a:p>
          <a:p>
            <a:pPr>
              <a:lnSpc>
                <a:spcPct val="80000"/>
              </a:lnSpc>
            </a:pPr>
            <a:r>
              <a:rPr lang="en-US" sz="2400"/>
              <a:t>For example, a column specified as SET('one', 'two') NOT NULL can have any of these values: </a:t>
            </a:r>
          </a:p>
          <a:p>
            <a:pPr lvl="1">
              <a:lnSpc>
                <a:spcPct val="80000"/>
              </a:lnSpc>
            </a:pPr>
            <a:r>
              <a:rPr lang="en-US" sz="2000"/>
              <a:t>'' </a:t>
            </a:r>
          </a:p>
          <a:p>
            <a:pPr lvl="1">
              <a:lnSpc>
                <a:spcPct val="80000"/>
              </a:lnSpc>
            </a:pPr>
            <a:r>
              <a:rPr lang="en-US" sz="2000"/>
              <a:t>'one' </a:t>
            </a:r>
          </a:p>
          <a:p>
            <a:pPr lvl="1">
              <a:lnSpc>
                <a:spcPct val="80000"/>
              </a:lnSpc>
            </a:pPr>
            <a:r>
              <a:rPr lang="en-US" sz="2000"/>
              <a:t>'two' </a:t>
            </a:r>
          </a:p>
          <a:p>
            <a:pPr lvl="1">
              <a:lnSpc>
                <a:spcPct val="80000"/>
              </a:lnSpc>
            </a:pPr>
            <a:r>
              <a:rPr lang="en-US" sz="2000"/>
              <a:t>'one,two</a:t>
            </a:r>
            <a:r>
              <a:rPr lang="ja-JP" altLang="en-US" sz="2000">
                <a:latin typeface="Arial"/>
              </a:rPr>
              <a:t>‘</a:t>
            </a:r>
            <a:endParaRPr lang="en-US" sz="2000"/>
          </a:p>
          <a:p>
            <a:pPr>
              <a:lnSpc>
                <a:spcPct val="80000"/>
              </a:lnSpc>
            </a:pPr>
            <a:r>
              <a:rPr lang="en-US" sz="2400"/>
              <a:t>A set can have up to 64 member values and is stored as an 8byte number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90210" name="Rectangle 2"/>
          <p:cNvSpPr>
            <a:spLocks noGrp="1" noChangeArrowheads="1"/>
          </p:cNvSpPr>
          <p:nvPr>
            <p:ph type="title"/>
          </p:nvPr>
        </p:nvSpPr>
        <p:spPr/>
        <p:txBody>
          <a:bodyPr/>
          <a:lstStyle/>
          <a:p>
            <a:pPr>
              <a:lnSpc>
                <a:spcPct val="90000"/>
              </a:lnSpc>
            </a:pPr>
            <a:r>
              <a:rPr lang="en-US"/>
              <a:t>ALTER Table</a:t>
            </a:r>
          </a:p>
        </p:txBody>
      </p:sp>
      <p:sp>
        <p:nvSpPr>
          <p:cNvPr id="990211" name="Rectangle 3"/>
          <p:cNvSpPr>
            <a:spLocks noGrp="1" noChangeArrowheads="1"/>
          </p:cNvSpPr>
          <p:nvPr>
            <p:ph type="body" idx="1"/>
          </p:nvPr>
        </p:nvSpPr>
        <p:spPr>
          <a:xfrm>
            <a:off x="457200" y="1219200"/>
            <a:ext cx="8534400" cy="4953000"/>
          </a:xfrm>
        </p:spPr>
        <p:txBody>
          <a:bodyPr/>
          <a:lstStyle/>
          <a:p>
            <a:pPr>
              <a:lnSpc>
                <a:spcPct val="90000"/>
              </a:lnSpc>
            </a:pPr>
            <a:r>
              <a:rPr lang="en-US"/>
              <a:t>ALTER TABLE table-name ADD COLUMN col_name col_definition;</a:t>
            </a:r>
          </a:p>
          <a:p>
            <a:r>
              <a:rPr lang="en-US"/>
              <a:t> … DROP COLUMN col_name;</a:t>
            </a:r>
          </a:p>
          <a:p>
            <a:r>
              <a:rPr lang="en-US"/>
              <a:t> … CHANGE col_name new_col_definition;</a:t>
            </a:r>
          </a:p>
          <a:p>
            <a:pPr>
              <a:lnSpc>
                <a:spcPct val="90000"/>
              </a:lnSpc>
            </a:pPr>
            <a:r>
              <a:rPr lang="en-US"/>
              <a:t>Adds/removes a new column from an existing database table</a:t>
            </a:r>
          </a:p>
          <a:p>
            <a:pPr>
              <a:lnSpc>
                <a:spcPct val="90000"/>
              </a:lnSpc>
            </a:pPr>
            <a:r>
              <a:rPr lang="en-US"/>
              <a:t>Many other options for adding constraints (like NOT NULL, or PRIMARY KEY), etc.</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92258" name="Rectangle 2"/>
          <p:cNvSpPr>
            <a:spLocks noGrp="1" noChangeArrowheads="1"/>
          </p:cNvSpPr>
          <p:nvPr>
            <p:ph type="title"/>
          </p:nvPr>
        </p:nvSpPr>
        <p:spPr/>
        <p:txBody>
          <a:bodyPr/>
          <a:lstStyle/>
          <a:p>
            <a:pPr>
              <a:lnSpc>
                <a:spcPct val="90000"/>
              </a:lnSpc>
            </a:pPr>
            <a:r>
              <a:rPr lang="en-US"/>
              <a:t>INSERT</a:t>
            </a:r>
          </a:p>
        </p:txBody>
      </p:sp>
      <p:sp>
        <p:nvSpPr>
          <p:cNvPr id="992259" name="Rectangle 3"/>
          <p:cNvSpPr>
            <a:spLocks noGrp="1" noChangeArrowheads="1"/>
          </p:cNvSpPr>
          <p:nvPr>
            <p:ph type="body" idx="1"/>
          </p:nvPr>
        </p:nvSpPr>
        <p:spPr/>
        <p:txBody>
          <a:bodyPr/>
          <a:lstStyle/>
          <a:p>
            <a:pPr>
              <a:lnSpc>
                <a:spcPct val="90000"/>
              </a:lnSpc>
            </a:pPr>
            <a:r>
              <a:rPr lang="en-US">
                <a:solidFill>
                  <a:srgbClr val="FF3300"/>
                </a:solidFill>
              </a:rPr>
              <a:t>INSERT INTO</a:t>
            </a:r>
            <a:r>
              <a:rPr lang="en-US"/>
              <a:t> table-name (attr1, attr4, attr5,…, attrK) </a:t>
            </a:r>
            <a:r>
              <a:rPr lang="en-US">
                <a:solidFill>
                  <a:srgbClr val="FF3300"/>
                </a:solidFill>
              </a:rPr>
              <a:t>VALUES</a:t>
            </a:r>
            <a:r>
              <a:rPr lang="en-US"/>
              <a:t> (</a:t>
            </a:r>
            <a:r>
              <a:rPr lang="ja-JP" altLang="en-US">
                <a:latin typeface="Arial"/>
              </a:rPr>
              <a:t>“</a:t>
            </a:r>
            <a:r>
              <a:rPr lang="en-US"/>
              <a:t>val1</a:t>
            </a:r>
            <a:r>
              <a:rPr lang="ja-JP" altLang="en-US">
                <a:latin typeface="Arial"/>
              </a:rPr>
              <a:t>”</a:t>
            </a:r>
            <a:r>
              <a:rPr lang="en-US"/>
              <a:t>, val4, val5,…, </a:t>
            </a:r>
            <a:r>
              <a:rPr lang="ja-JP" altLang="en-US">
                <a:latin typeface="Arial"/>
              </a:rPr>
              <a:t>“</a:t>
            </a:r>
            <a:r>
              <a:rPr lang="en-US"/>
              <a:t>valK</a:t>
            </a:r>
            <a:r>
              <a:rPr lang="ja-JP" altLang="en-US">
                <a:latin typeface="Arial"/>
              </a:rPr>
              <a:t>”</a:t>
            </a:r>
            <a:r>
              <a:rPr lang="en-US"/>
              <a:t>);</a:t>
            </a:r>
          </a:p>
          <a:p>
            <a:pPr>
              <a:lnSpc>
                <a:spcPct val="90000"/>
              </a:lnSpc>
            </a:pPr>
            <a:r>
              <a:rPr lang="en-US"/>
              <a:t>Adds a new row(s) to a table.</a:t>
            </a:r>
          </a:p>
          <a:p>
            <a:pPr>
              <a:lnSpc>
                <a:spcPct val="90000"/>
              </a:lnSpc>
            </a:pPr>
            <a:r>
              <a:rPr lang="en-US">
                <a:solidFill>
                  <a:srgbClr val="FF3300"/>
                </a:solidFill>
              </a:rPr>
              <a:t>INSERT INTO</a:t>
            </a:r>
            <a:r>
              <a:rPr lang="en-US"/>
              <a:t> table-name (attr1, attr4, attr5,…, attrK) </a:t>
            </a:r>
            <a:r>
              <a:rPr lang="en-US">
                <a:solidFill>
                  <a:schemeClr val="accent2"/>
                </a:solidFill>
              </a:rPr>
              <a:t>VALUES</a:t>
            </a:r>
            <a:r>
              <a:rPr lang="en-US">
                <a:solidFill>
                  <a:srgbClr val="FF3300"/>
                </a:solidFill>
              </a:rPr>
              <a:t> SELECT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94306" name="Rectangle 2"/>
          <p:cNvSpPr>
            <a:spLocks noGrp="1" noChangeArrowheads="1"/>
          </p:cNvSpPr>
          <p:nvPr>
            <p:ph type="title"/>
          </p:nvPr>
        </p:nvSpPr>
        <p:spPr/>
        <p:txBody>
          <a:bodyPr/>
          <a:lstStyle/>
          <a:p>
            <a:r>
              <a:rPr lang="en-US" sz="2800"/>
              <a:t>Creating a new table data from existing tables</a:t>
            </a:r>
          </a:p>
        </p:txBody>
      </p:sp>
      <p:sp>
        <p:nvSpPr>
          <p:cNvPr id="994307" name="Rectangle 3"/>
          <p:cNvSpPr>
            <a:spLocks noGrp="1" noChangeArrowheads="1"/>
          </p:cNvSpPr>
          <p:nvPr>
            <p:ph type="body" idx="1"/>
          </p:nvPr>
        </p:nvSpPr>
        <p:spPr/>
        <p:txBody>
          <a:bodyPr/>
          <a:lstStyle/>
          <a:p>
            <a:r>
              <a:rPr lang="en-US"/>
              <a:t>Syntax:</a:t>
            </a:r>
          </a:p>
          <a:p>
            <a:pPr lvl="1"/>
            <a:r>
              <a:rPr lang="en-US">
                <a:solidFill>
                  <a:srgbClr val="FF3300"/>
                </a:solidFill>
              </a:rPr>
              <a:t>INSERT INTO tablename (attr1, attr2, attr3)</a:t>
            </a:r>
          </a:p>
          <a:p>
            <a:pPr lvl="1">
              <a:buFontTx/>
              <a:buNone/>
            </a:pPr>
            <a:r>
              <a:rPr lang="en-US">
                <a:solidFill>
                  <a:srgbClr val="FF3300"/>
                </a:solidFill>
              </a:rPr>
              <a:t>   SELECT</a:t>
            </a:r>
            <a:r>
              <a:rPr lang="en-US"/>
              <a:t>  [DISTINCT] xattr1, xattr2, xattr3 </a:t>
            </a:r>
            <a:r>
              <a:rPr lang="en-US">
                <a:solidFill>
                  <a:srgbClr val="FF3300"/>
                </a:solidFill>
              </a:rPr>
              <a:t>FROM</a:t>
            </a:r>
            <a:r>
              <a:rPr lang="en-US"/>
              <a:t> rel1 r1, rel2 r2,… rel3 r3 </a:t>
            </a:r>
            <a:r>
              <a:rPr lang="en-US">
                <a:solidFill>
                  <a:srgbClr val="FF3300"/>
                </a:solidFill>
              </a:rPr>
              <a:t>WHERE</a:t>
            </a:r>
            <a:r>
              <a:rPr lang="en-US"/>
              <a:t> condition1 {AND | OR} condition2  </a:t>
            </a:r>
            <a:r>
              <a:rPr lang="en-US">
                <a:solidFill>
                  <a:srgbClr val="FF3300"/>
                </a:solidFill>
              </a:rPr>
              <a:t>ORDER BY</a:t>
            </a:r>
            <a:r>
              <a:rPr lang="en-US"/>
              <a:t> attr1 [DESC], attr3 [DESC] </a:t>
            </a:r>
          </a:p>
          <a:p>
            <a:pPr lvl="1">
              <a:buFontTx/>
              <a:buNone/>
            </a:pPr>
            <a:endParaRPr lang="en-US"/>
          </a:p>
          <a:p>
            <a:pPr lvl="1">
              <a:buFontTx/>
              <a:buNone/>
            </a:pPr>
            <a:r>
              <a:rPr lang="en-US" i="1"/>
              <a:t>tablename has to previously exist for this to work in MySQL…</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96354" name="Rectangle 2"/>
          <p:cNvSpPr>
            <a:spLocks noGrp="1" noChangeArrowheads="1"/>
          </p:cNvSpPr>
          <p:nvPr>
            <p:ph type="title"/>
          </p:nvPr>
        </p:nvSpPr>
        <p:spPr/>
        <p:txBody>
          <a:bodyPr/>
          <a:lstStyle/>
          <a:p>
            <a:pPr>
              <a:lnSpc>
                <a:spcPct val="90000"/>
              </a:lnSpc>
            </a:pPr>
            <a:r>
              <a:rPr lang="en-US"/>
              <a:t>DELETE</a:t>
            </a:r>
          </a:p>
        </p:txBody>
      </p:sp>
      <p:sp>
        <p:nvSpPr>
          <p:cNvPr id="996355" name="Rectangle 3"/>
          <p:cNvSpPr>
            <a:spLocks noGrp="1" noChangeArrowheads="1"/>
          </p:cNvSpPr>
          <p:nvPr>
            <p:ph type="body" idx="1"/>
          </p:nvPr>
        </p:nvSpPr>
        <p:spPr/>
        <p:txBody>
          <a:bodyPr/>
          <a:lstStyle/>
          <a:p>
            <a:pPr>
              <a:lnSpc>
                <a:spcPct val="90000"/>
              </a:lnSpc>
            </a:pPr>
            <a:r>
              <a:rPr lang="en-US">
                <a:solidFill>
                  <a:srgbClr val="FF3300"/>
                </a:solidFill>
              </a:rPr>
              <a:t>DELETE FROM</a:t>
            </a:r>
            <a:r>
              <a:rPr lang="en-US"/>
              <a:t> table-name </a:t>
            </a:r>
            <a:r>
              <a:rPr lang="en-US">
                <a:solidFill>
                  <a:srgbClr val="FF3300"/>
                </a:solidFill>
              </a:rPr>
              <a:t>WHERE</a:t>
            </a:r>
            <a:r>
              <a:rPr lang="en-US"/>
              <a:t> &lt;where clause&gt;;</a:t>
            </a:r>
          </a:p>
          <a:p>
            <a:pPr>
              <a:lnSpc>
                <a:spcPct val="90000"/>
              </a:lnSpc>
            </a:pPr>
            <a:r>
              <a:rPr lang="en-US"/>
              <a:t>Removes rows from a table.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98402" name="Rectangle 2"/>
          <p:cNvSpPr>
            <a:spLocks noGrp="1" noChangeArrowheads="1"/>
          </p:cNvSpPr>
          <p:nvPr>
            <p:ph type="title"/>
          </p:nvPr>
        </p:nvSpPr>
        <p:spPr/>
        <p:txBody>
          <a:bodyPr/>
          <a:lstStyle/>
          <a:p>
            <a:pPr>
              <a:lnSpc>
                <a:spcPct val="90000"/>
              </a:lnSpc>
            </a:pPr>
            <a:r>
              <a:rPr lang="en-US"/>
              <a:t>UPDATE</a:t>
            </a:r>
          </a:p>
        </p:txBody>
      </p:sp>
      <p:sp>
        <p:nvSpPr>
          <p:cNvPr id="998403" name="Rectangle 3"/>
          <p:cNvSpPr>
            <a:spLocks noGrp="1" noChangeArrowheads="1"/>
          </p:cNvSpPr>
          <p:nvPr>
            <p:ph type="body" idx="1"/>
          </p:nvPr>
        </p:nvSpPr>
        <p:spPr/>
        <p:txBody>
          <a:bodyPr/>
          <a:lstStyle/>
          <a:p>
            <a:pPr>
              <a:lnSpc>
                <a:spcPct val="90000"/>
              </a:lnSpc>
            </a:pPr>
            <a:r>
              <a:rPr lang="en-US">
                <a:solidFill>
                  <a:srgbClr val="FF3300"/>
                </a:solidFill>
              </a:rPr>
              <a:t>UPDATE</a:t>
            </a:r>
            <a:r>
              <a:rPr lang="en-US"/>
              <a:t> tablename </a:t>
            </a:r>
            <a:r>
              <a:rPr lang="en-US">
                <a:solidFill>
                  <a:srgbClr val="FF3300"/>
                </a:solidFill>
              </a:rPr>
              <a:t>SET</a:t>
            </a:r>
            <a:r>
              <a:rPr lang="en-US"/>
              <a:t> attr1=newval, attr2 = newval2 </a:t>
            </a:r>
            <a:r>
              <a:rPr lang="en-US">
                <a:solidFill>
                  <a:srgbClr val="FF3300"/>
                </a:solidFill>
              </a:rPr>
              <a:t>WHERE</a:t>
            </a:r>
            <a:r>
              <a:rPr lang="en-US"/>
              <a:t> &lt;where clause&gt;;</a:t>
            </a:r>
          </a:p>
          <a:p>
            <a:pPr>
              <a:lnSpc>
                <a:spcPct val="90000"/>
              </a:lnSpc>
            </a:pPr>
            <a:r>
              <a:rPr lang="en-US"/>
              <a:t>changes values in existing rows in a table (those that match the WHERE clause).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1000450" name="Rectangle 2"/>
          <p:cNvSpPr>
            <a:spLocks noGrp="1" noChangeArrowheads="1"/>
          </p:cNvSpPr>
          <p:nvPr>
            <p:ph type="title"/>
          </p:nvPr>
        </p:nvSpPr>
        <p:spPr/>
        <p:txBody>
          <a:bodyPr/>
          <a:lstStyle/>
          <a:p>
            <a:pPr>
              <a:lnSpc>
                <a:spcPct val="90000"/>
              </a:lnSpc>
            </a:pPr>
            <a:r>
              <a:rPr lang="en-US"/>
              <a:t>DROP Table</a:t>
            </a:r>
          </a:p>
        </p:txBody>
      </p:sp>
      <p:sp>
        <p:nvSpPr>
          <p:cNvPr id="1000451" name="Rectangle 3"/>
          <p:cNvSpPr>
            <a:spLocks noGrp="1" noChangeArrowheads="1"/>
          </p:cNvSpPr>
          <p:nvPr>
            <p:ph type="body" idx="1"/>
          </p:nvPr>
        </p:nvSpPr>
        <p:spPr/>
        <p:txBody>
          <a:bodyPr/>
          <a:lstStyle/>
          <a:p>
            <a:pPr>
              <a:lnSpc>
                <a:spcPct val="90000"/>
              </a:lnSpc>
            </a:pPr>
            <a:r>
              <a:rPr lang="en-US">
                <a:solidFill>
                  <a:srgbClr val="FF3300"/>
                </a:solidFill>
              </a:rPr>
              <a:t>DROP TABLE</a:t>
            </a:r>
            <a:r>
              <a:rPr lang="en-US"/>
              <a:t> tablename;</a:t>
            </a:r>
          </a:p>
          <a:p>
            <a:pPr>
              <a:lnSpc>
                <a:spcPct val="90000"/>
              </a:lnSpc>
            </a:pPr>
            <a:r>
              <a:rPr lang="en-US"/>
              <a:t>Removes a table from the database.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28388" name="Rectangle 4"/>
          <p:cNvSpPr>
            <a:spLocks noGrp="1" noChangeArrowheads="1"/>
          </p:cNvSpPr>
          <p:nvPr>
            <p:ph type="title"/>
          </p:nvPr>
        </p:nvSpPr>
        <p:spPr/>
        <p:txBody>
          <a:bodyPr/>
          <a:lstStyle/>
          <a:p>
            <a:r>
              <a:rPr lang="en-US"/>
              <a:t>Lecture Outline</a:t>
            </a:r>
          </a:p>
        </p:txBody>
      </p:sp>
      <p:sp>
        <p:nvSpPr>
          <p:cNvPr id="528389" name="Rectangle 5"/>
          <p:cNvSpPr>
            <a:spLocks noGrp="1" noChangeArrowheads="1"/>
          </p:cNvSpPr>
          <p:nvPr>
            <p:ph type="body" idx="1"/>
          </p:nvPr>
        </p:nvSpPr>
        <p:spPr>
          <a:xfrm>
            <a:off x="457200" y="1219200"/>
            <a:ext cx="8458200" cy="4953000"/>
          </a:xfrm>
        </p:spPr>
        <p:txBody>
          <a:bodyPr/>
          <a:lstStyle/>
          <a:p>
            <a:r>
              <a:rPr lang="en-US" sz="3600"/>
              <a:t>Review</a:t>
            </a:r>
          </a:p>
          <a:p>
            <a:pPr lvl="1"/>
            <a:r>
              <a:rPr lang="en-US" sz="3200"/>
              <a:t>Database design review</a:t>
            </a:r>
          </a:p>
          <a:p>
            <a:pPr lvl="1"/>
            <a:r>
              <a:rPr lang="en-US"/>
              <a:t>Introduction to SQL and MySQL</a:t>
            </a:r>
          </a:p>
          <a:p>
            <a:r>
              <a:rPr lang="en-US"/>
              <a:t>Application Development in Access</a:t>
            </a:r>
          </a:p>
          <a:p>
            <a:r>
              <a:rPr lang="en-US"/>
              <a:t>Databases for Web Applications – Overview</a:t>
            </a:r>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02146" name="Rectangle 2"/>
          <p:cNvSpPr>
            <a:spLocks noGrp="1" noChangeArrowheads="1"/>
          </p:cNvSpPr>
          <p:nvPr>
            <p:ph type="title"/>
          </p:nvPr>
        </p:nvSpPr>
        <p:spPr/>
        <p:txBody>
          <a:bodyPr/>
          <a:lstStyle/>
          <a:p>
            <a:r>
              <a:rPr lang="en-US"/>
              <a:t>Lecture Outline</a:t>
            </a:r>
          </a:p>
        </p:txBody>
      </p:sp>
      <p:sp>
        <p:nvSpPr>
          <p:cNvPr id="902147" name="Rectangle 3"/>
          <p:cNvSpPr>
            <a:spLocks noGrp="1" noChangeArrowheads="1"/>
          </p:cNvSpPr>
          <p:nvPr>
            <p:ph type="body" idx="1"/>
          </p:nvPr>
        </p:nvSpPr>
        <p:spPr>
          <a:xfrm>
            <a:off x="457200" y="1219200"/>
            <a:ext cx="8458200" cy="4953000"/>
          </a:xfrm>
          <a:ln/>
        </p:spPr>
        <p:txBody>
          <a:bodyPr/>
          <a:lstStyle/>
          <a:p>
            <a:r>
              <a:rPr lang="en-US" sz="3600" dirty="0">
                <a:solidFill>
                  <a:srgbClr val="CCCCCC"/>
                </a:solidFill>
              </a:rPr>
              <a:t>Review</a:t>
            </a:r>
          </a:p>
          <a:p>
            <a:pPr lvl="1"/>
            <a:r>
              <a:rPr lang="en-US" dirty="0">
                <a:solidFill>
                  <a:srgbClr val="CCCCCC"/>
                </a:solidFill>
              </a:rPr>
              <a:t>Introduction to SQL </a:t>
            </a:r>
          </a:p>
          <a:p>
            <a:r>
              <a:rPr lang="en-US" dirty="0" smtClean="0"/>
              <a:t>Databases </a:t>
            </a:r>
            <a:r>
              <a:rPr lang="en-US" dirty="0"/>
              <a:t>for Web Applications – Overview</a:t>
            </a:r>
          </a:p>
          <a:p>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47874" name="Rectangle 2"/>
          <p:cNvSpPr>
            <a:spLocks noGrp="1" noChangeArrowheads="1"/>
          </p:cNvSpPr>
          <p:nvPr>
            <p:ph type="title"/>
          </p:nvPr>
        </p:nvSpPr>
        <p:spPr/>
        <p:txBody>
          <a:bodyPr/>
          <a:lstStyle/>
          <a:p>
            <a:r>
              <a:rPr lang="en-US"/>
              <a:t>Overview</a:t>
            </a:r>
          </a:p>
        </p:txBody>
      </p:sp>
      <p:sp>
        <p:nvSpPr>
          <p:cNvPr id="847875" name="Rectangle 3"/>
          <p:cNvSpPr>
            <a:spLocks noGrp="1" noChangeArrowheads="1"/>
          </p:cNvSpPr>
          <p:nvPr>
            <p:ph type="body" idx="1"/>
          </p:nvPr>
        </p:nvSpPr>
        <p:spPr/>
        <p:txBody>
          <a:bodyPr/>
          <a:lstStyle/>
          <a:p>
            <a:r>
              <a:rPr lang="en-US"/>
              <a:t>Why use a database system for Web design and e-commerce?</a:t>
            </a:r>
          </a:p>
          <a:p>
            <a:r>
              <a:rPr lang="en-US"/>
              <a:t>What systems are available?</a:t>
            </a:r>
          </a:p>
          <a:p>
            <a:r>
              <a:rPr lang="en-US"/>
              <a:t>Pros and Cons of different web database systems?</a:t>
            </a:r>
          </a:p>
          <a:p>
            <a:r>
              <a:rPr lang="en-US"/>
              <a:t>Text retrieval in database systems</a:t>
            </a:r>
          </a:p>
          <a:p>
            <a:r>
              <a:rPr lang="en-US"/>
              <a:t>Search Engines for Intranet and Intrasite searching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51970" name="Rectangle 2"/>
          <p:cNvSpPr>
            <a:spLocks noGrp="1" noChangeArrowheads="1"/>
          </p:cNvSpPr>
          <p:nvPr>
            <p:ph type="title"/>
          </p:nvPr>
        </p:nvSpPr>
        <p:spPr/>
        <p:txBody>
          <a:bodyPr/>
          <a:lstStyle/>
          <a:p>
            <a:r>
              <a:rPr lang="en-US"/>
              <a:t>Why Use a Database System?</a:t>
            </a:r>
          </a:p>
        </p:txBody>
      </p:sp>
      <p:sp>
        <p:nvSpPr>
          <p:cNvPr id="851971" name="Rectangle 3"/>
          <p:cNvSpPr>
            <a:spLocks noGrp="1" noChangeArrowheads="1"/>
          </p:cNvSpPr>
          <p:nvPr>
            <p:ph type="body" idx="1"/>
          </p:nvPr>
        </p:nvSpPr>
        <p:spPr/>
        <p:txBody>
          <a:bodyPr/>
          <a:lstStyle/>
          <a:p>
            <a:r>
              <a:rPr lang="en-US"/>
              <a:t>Simple Web sites with only a few pages don</a:t>
            </a:r>
            <a:r>
              <a:rPr lang="ja-JP" altLang="en-US">
                <a:latin typeface="Arial"/>
              </a:rPr>
              <a:t>’</a:t>
            </a:r>
            <a:r>
              <a:rPr lang="en-US"/>
              <a:t>t need much more than static HTML files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IS 257 – Fall 2015</a:t>
            </a:r>
            <a:endParaRPr lang="en-US"/>
          </a:p>
        </p:txBody>
      </p:sp>
      <p:sp>
        <p:nvSpPr>
          <p:cNvPr id="852994" name="Rectangle 2"/>
          <p:cNvSpPr>
            <a:spLocks noGrp="1" noChangeArrowheads="1"/>
          </p:cNvSpPr>
          <p:nvPr>
            <p:ph type="title"/>
          </p:nvPr>
        </p:nvSpPr>
        <p:spPr/>
        <p:txBody>
          <a:bodyPr/>
          <a:lstStyle/>
          <a:p>
            <a:r>
              <a:rPr lang="en-US"/>
              <a:t>Simple Web Applications</a:t>
            </a:r>
          </a:p>
        </p:txBody>
      </p:sp>
      <p:grpSp>
        <p:nvGrpSpPr>
          <p:cNvPr id="853010" name="Group 18"/>
          <p:cNvGrpSpPr>
            <a:grpSpLocks/>
          </p:cNvGrpSpPr>
          <p:nvPr/>
        </p:nvGrpSpPr>
        <p:grpSpPr bwMode="auto">
          <a:xfrm>
            <a:off x="762000" y="1143000"/>
            <a:ext cx="7783513" cy="5670550"/>
            <a:chOff x="480" y="720"/>
            <a:chExt cx="4903" cy="3572"/>
          </a:xfrm>
        </p:grpSpPr>
        <p:graphicFrame>
          <p:nvGraphicFramePr>
            <p:cNvPr id="852995" name="Object 3"/>
            <p:cNvGraphicFramePr>
              <a:graphicFrameLocks noChangeAspect="1"/>
            </p:cNvGraphicFramePr>
            <p:nvPr/>
          </p:nvGraphicFramePr>
          <p:xfrm>
            <a:off x="1687" y="960"/>
            <a:ext cx="961" cy="1344"/>
          </p:xfrm>
          <a:graphic>
            <a:graphicData uri="http://schemas.openxmlformats.org/presentationml/2006/ole">
              <mc:AlternateContent xmlns:mc="http://schemas.openxmlformats.org/markup-compatibility/2006">
                <mc:Choice xmlns:v="urn:schemas-microsoft-com:vml" Requires="v">
                  <p:oleObj spid="_x0000_s853117"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 y="96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2996" name="Text Box 4"/>
            <p:cNvSpPr txBox="1">
              <a:spLocks noChangeArrowheads="1"/>
            </p:cNvSpPr>
            <p:nvPr/>
          </p:nvSpPr>
          <p:spPr bwMode="auto">
            <a:xfrm>
              <a:off x="2592" y="2352"/>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52997" name="Rectangle 5"/>
            <p:cNvSpPr>
              <a:spLocks noChangeArrowheads="1"/>
            </p:cNvSpPr>
            <p:nvPr/>
          </p:nvSpPr>
          <p:spPr bwMode="auto">
            <a:xfrm>
              <a:off x="2887" y="96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52998" name="AutoShape 6"/>
            <p:cNvCxnSpPr>
              <a:cxnSpLocks noChangeShapeType="1"/>
              <a:stCxn id="852997" idx="1"/>
              <a:endCxn id="0" idx="3"/>
            </p:cNvCxnSpPr>
            <p:nvPr/>
          </p:nvCxnSpPr>
          <p:spPr bwMode="auto">
            <a:xfrm rot="10800000" flipV="1">
              <a:off x="2648" y="144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2999" name="Line 7"/>
            <p:cNvSpPr>
              <a:spLocks noChangeShapeType="1"/>
            </p:cNvSpPr>
            <p:nvPr/>
          </p:nvSpPr>
          <p:spPr bwMode="auto">
            <a:xfrm>
              <a:off x="919" y="225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3000" name="Freeform 8"/>
            <p:cNvSpPr>
              <a:spLocks/>
            </p:cNvSpPr>
            <p:nvPr/>
          </p:nvSpPr>
          <p:spPr bwMode="auto">
            <a:xfrm>
              <a:off x="480" y="206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3001" name="Text Box 9"/>
            <p:cNvSpPr txBox="1">
              <a:spLocks noChangeArrowheads="1"/>
            </p:cNvSpPr>
            <p:nvPr/>
          </p:nvSpPr>
          <p:spPr bwMode="auto">
            <a:xfrm>
              <a:off x="861" y="229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53002" name="Object 10"/>
            <p:cNvGraphicFramePr>
              <a:graphicFrameLocks noChangeAspect="1"/>
            </p:cNvGraphicFramePr>
            <p:nvPr/>
          </p:nvGraphicFramePr>
          <p:xfrm>
            <a:off x="583" y="3072"/>
            <a:ext cx="974" cy="682"/>
          </p:xfrm>
          <a:graphic>
            <a:graphicData uri="http://schemas.openxmlformats.org/presentationml/2006/ole">
              <mc:AlternateContent xmlns:mc="http://schemas.openxmlformats.org/markup-compatibility/2006">
                <mc:Choice xmlns:v="urn:schemas-microsoft-com:vml" Requires="v">
                  <p:oleObj spid="_x0000_s853118" name="Clip" r:id="rId6" imgW="5681481" imgH="3978497" progId="MS_ClipArt_Gallery.2">
                    <p:embed/>
                  </p:oleObj>
                </mc:Choice>
                <mc:Fallback>
                  <p:oleObj name="Clip" r:id="rId6" imgW="5681481" imgH="3978497" progId="MS_ClipArt_Gallery.2">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 y="307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3003" name="Object 11"/>
            <p:cNvGraphicFramePr>
              <a:graphicFrameLocks noChangeAspect="1"/>
            </p:cNvGraphicFramePr>
            <p:nvPr/>
          </p:nvGraphicFramePr>
          <p:xfrm>
            <a:off x="1831" y="3120"/>
            <a:ext cx="974" cy="682"/>
          </p:xfrm>
          <a:graphic>
            <a:graphicData uri="http://schemas.openxmlformats.org/presentationml/2006/ole">
              <mc:AlternateContent xmlns:mc="http://schemas.openxmlformats.org/markup-compatibility/2006">
                <mc:Choice xmlns:v="urn:schemas-microsoft-com:vml" Requires="v">
                  <p:oleObj spid="_x0000_s853119" name="Clip" r:id="rId8" imgW="5681481" imgH="3978497" progId="MS_ClipArt_Gallery.2">
                    <p:embed/>
                  </p:oleObj>
                </mc:Choice>
                <mc:Fallback>
                  <p:oleObj name="Clip" r:id="rId8" imgW="5681481" imgH="3978497"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 y="312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53004" name="AutoShape 12"/>
            <p:cNvCxnSpPr>
              <a:cxnSpLocks noChangeShapeType="1"/>
              <a:stCxn id="0" idx="0"/>
              <a:endCxn id="853000" idx="8"/>
            </p:cNvCxnSpPr>
            <p:nvPr/>
          </p:nvCxnSpPr>
          <p:spPr bwMode="auto">
            <a:xfrm rot="5400000" flipH="1">
              <a:off x="963" y="296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3005" name="AutoShape 13"/>
            <p:cNvCxnSpPr>
              <a:cxnSpLocks noChangeShapeType="1"/>
              <a:stCxn id="0" idx="0"/>
              <a:endCxn id="853000" idx="5"/>
            </p:cNvCxnSpPr>
            <p:nvPr/>
          </p:nvCxnSpPr>
          <p:spPr bwMode="auto">
            <a:xfrm rot="5400000" flipH="1">
              <a:off x="2019" y="282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3006" name="AutoShape 14"/>
            <p:cNvSpPr>
              <a:spLocks noChangeArrowheads="1"/>
            </p:cNvSpPr>
            <p:nvPr/>
          </p:nvSpPr>
          <p:spPr bwMode="auto">
            <a:xfrm>
              <a:off x="4759" y="72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53007" name="Line 15"/>
            <p:cNvSpPr>
              <a:spLocks noChangeShapeType="1"/>
            </p:cNvSpPr>
            <p:nvPr/>
          </p:nvSpPr>
          <p:spPr bwMode="auto">
            <a:xfrm flipH="1">
              <a:off x="3751" y="100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3008" name="Text Box 16"/>
            <p:cNvSpPr txBox="1">
              <a:spLocks noChangeArrowheads="1"/>
            </p:cNvSpPr>
            <p:nvPr/>
          </p:nvSpPr>
          <p:spPr bwMode="auto">
            <a:xfrm>
              <a:off x="1200" y="3696"/>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54018" name="Rectangle 2"/>
          <p:cNvSpPr>
            <a:spLocks noGrp="1" noChangeArrowheads="1"/>
          </p:cNvSpPr>
          <p:nvPr>
            <p:ph type="title"/>
          </p:nvPr>
        </p:nvSpPr>
        <p:spPr/>
        <p:txBody>
          <a:bodyPr/>
          <a:lstStyle/>
          <a:p>
            <a:r>
              <a:rPr lang="en-US" sz="3200"/>
              <a:t>Adding Dynamic Content to the Site</a:t>
            </a:r>
          </a:p>
        </p:txBody>
      </p:sp>
      <p:sp>
        <p:nvSpPr>
          <p:cNvPr id="854019" name="Rectangle 3"/>
          <p:cNvSpPr>
            <a:spLocks noGrp="1" noChangeArrowheads="1"/>
          </p:cNvSpPr>
          <p:nvPr>
            <p:ph type="body" idx="1"/>
          </p:nvPr>
        </p:nvSpPr>
        <p:spPr/>
        <p:txBody>
          <a:bodyPr/>
          <a:lstStyle/>
          <a:p>
            <a:r>
              <a:rPr lang="en-US" dirty="0"/>
              <a:t>Small sites can often use </a:t>
            </a:r>
            <a:r>
              <a:rPr lang="en-US" dirty="0" smtClean="0"/>
              <a:t>HTML and JavaScript to </a:t>
            </a:r>
            <a:r>
              <a:rPr lang="en-US" dirty="0" smtClean="0"/>
              <a:t>access </a:t>
            </a:r>
            <a:r>
              <a:rPr lang="en-US" dirty="0" smtClean="0"/>
              <a:t>data </a:t>
            </a:r>
            <a:r>
              <a:rPr lang="en-US" dirty="0"/>
              <a:t>files to create dynamic content for small sites.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56066" name="Rectangle 2"/>
          <p:cNvSpPr>
            <a:spLocks noGrp="1" noChangeArrowheads="1"/>
          </p:cNvSpPr>
          <p:nvPr>
            <p:ph type="title"/>
          </p:nvPr>
        </p:nvSpPr>
        <p:spPr/>
        <p:txBody>
          <a:bodyPr/>
          <a:lstStyle/>
          <a:p>
            <a:r>
              <a:rPr lang="en-US" sz="2800"/>
              <a:t>Issues For Scaling Up Web Applications</a:t>
            </a:r>
          </a:p>
        </p:txBody>
      </p:sp>
      <p:sp>
        <p:nvSpPr>
          <p:cNvPr id="856067" name="Rectangle 3"/>
          <p:cNvSpPr>
            <a:spLocks noGrp="1" noChangeArrowheads="1"/>
          </p:cNvSpPr>
          <p:nvPr>
            <p:ph type="body" idx="1"/>
          </p:nvPr>
        </p:nvSpPr>
        <p:spPr/>
        <p:txBody>
          <a:bodyPr/>
          <a:lstStyle/>
          <a:p>
            <a:r>
              <a:rPr lang="en-US"/>
              <a:t>Performance</a:t>
            </a:r>
          </a:p>
          <a:p>
            <a:r>
              <a:rPr lang="en-US"/>
              <a:t>Scalability</a:t>
            </a:r>
          </a:p>
          <a:p>
            <a:r>
              <a:rPr lang="en-US"/>
              <a:t>Maintenance</a:t>
            </a:r>
          </a:p>
          <a:p>
            <a:r>
              <a:rPr lang="en-US"/>
              <a:t>Data Integrity</a:t>
            </a:r>
          </a:p>
          <a:p>
            <a:r>
              <a:rPr lang="en-US"/>
              <a:t>Transaction support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57090" name="Rectangle 2"/>
          <p:cNvSpPr>
            <a:spLocks noGrp="1" noChangeArrowheads="1"/>
          </p:cNvSpPr>
          <p:nvPr>
            <p:ph type="title"/>
          </p:nvPr>
        </p:nvSpPr>
        <p:spPr/>
        <p:txBody>
          <a:bodyPr/>
          <a:lstStyle/>
          <a:p>
            <a:r>
              <a:rPr lang="en-US"/>
              <a:t>Performance Issues</a:t>
            </a:r>
          </a:p>
        </p:txBody>
      </p:sp>
      <p:sp>
        <p:nvSpPr>
          <p:cNvPr id="857091" name="Rectangle 3"/>
          <p:cNvSpPr>
            <a:spLocks noGrp="1" noChangeArrowheads="1"/>
          </p:cNvSpPr>
          <p:nvPr>
            <p:ph type="body" idx="1"/>
          </p:nvPr>
        </p:nvSpPr>
        <p:spPr/>
        <p:txBody>
          <a:bodyPr/>
          <a:lstStyle/>
          <a:p>
            <a:r>
              <a:rPr lang="en-US" dirty="0"/>
              <a:t>Problems arise as both the data to be managed and usage of the site grows.</a:t>
            </a:r>
          </a:p>
          <a:p>
            <a:pPr lvl="1"/>
            <a:r>
              <a:rPr lang="en-US" dirty="0"/>
              <a:t>Interpreted </a:t>
            </a:r>
            <a:r>
              <a:rPr lang="en-US" dirty="0" smtClean="0"/>
              <a:t>scripts </a:t>
            </a:r>
            <a:r>
              <a:rPr lang="en-US" dirty="0"/>
              <a:t>are inherently slower than compiled native programs</a:t>
            </a:r>
          </a:p>
          <a:p>
            <a:pPr lvl="1"/>
            <a:r>
              <a:rPr lang="en-US" dirty="0" smtClean="0"/>
              <a:t>Startup tim</a:t>
            </a:r>
            <a:r>
              <a:rPr lang="en-US" dirty="0" smtClean="0"/>
              <a:t>e </a:t>
            </a:r>
            <a:r>
              <a:rPr lang="en-US" dirty="0" smtClean="0"/>
              <a:t>for each connection slows down the application</a:t>
            </a:r>
            <a:endParaRPr lang="en-US" dirty="0"/>
          </a:p>
          <a:p>
            <a:pPr lvl="1"/>
            <a:r>
              <a:rPr lang="en-US" dirty="0"/>
              <a:t>Load on the system compounds the problem</a:t>
            </a:r>
          </a:p>
          <a:p>
            <a:pPr lvl="1"/>
            <a:r>
              <a:rPr lang="en-US" dirty="0"/>
              <a:t>Tied to other scalability issues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58114" name="Rectangle 2"/>
          <p:cNvSpPr>
            <a:spLocks noGrp="1" noChangeArrowheads="1"/>
          </p:cNvSpPr>
          <p:nvPr>
            <p:ph type="title"/>
          </p:nvPr>
        </p:nvSpPr>
        <p:spPr/>
        <p:txBody>
          <a:bodyPr/>
          <a:lstStyle/>
          <a:p>
            <a:r>
              <a:rPr lang="en-US"/>
              <a:t>Scalability Issues</a:t>
            </a:r>
          </a:p>
        </p:txBody>
      </p:sp>
      <p:sp>
        <p:nvSpPr>
          <p:cNvPr id="858115" name="Rectangle 3"/>
          <p:cNvSpPr>
            <a:spLocks noGrp="1" noChangeArrowheads="1"/>
          </p:cNvSpPr>
          <p:nvPr>
            <p:ph type="body" idx="1"/>
          </p:nvPr>
        </p:nvSpPr>
        <p:spPr/>
        <p:txBody>
          <a:bodyPr/>
          <a:lstStyle/>
          <a:p>
            <a:r>
              <a:rPr lang="en-US" dirty="0"/>
              <a:t>Well-designed database systems will permit the applications to scale to accommodate very large databases</a:t>
            </a:r>
          </a:p>
          <a:p>
            <a:pPr lvl="1"/>
            <a:r>
              <a:rPr lang="en-US" dirty="0"/>
              <a:t>A script that works fine scanning a small data file may become unusable when the file becomes large.</a:t>
            </a:r>
          </a:p>
          <a:p>
            <a:pPr lvl="1"/>
            <a:r>
              <a:rPr lang="en-US" dirty="0"/>
              <a:t>Issues of transaction workload on the site </a:t>
            </a:r>
          </a:p>
          <a:p>
            <a:pPr lvl="2"/>
            <a:r>
              <a:rPr lang="en-US" dirty="0"/>
              <a:t>Starting a separate copy of a </a:t>
            </a:r>
            <a:r>
              <a:rPr lang="en-US" dirty="0" smtClean="0"/>
              <a:t>python </a:t>
            </a:r>
            <a:r>
              <a:rPr lang="en-US" dirty="0" smtClean="0"/>
              <a:t>program </a:t>
            </a:r>
            <a:r>
              <a:rPr lang="en-US" dirty="0"/>
              <a:t>for each user is NOT a scalable solution as the workload grows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59140" name="Rectangle 4"/>
          <p:cNvSpPr>
            <a:spLocks noGrp="1" noChangeArrowheads="1"/>
          </p:cNvSpPr>
          <p:nvPr>
            <p:ph type="title"/>
          </p:nvPr>
        </p:nvSpPr>
        <p:spPr/>
        <p:txBody>
          <a:bodyPr/>
          <a:lstStyle/>
          <a:p>
            <a:r>
              <a:rPr lang="en-US"/>
              <a:t>Maintenance Issues</a:t>
            </a:r>
          </a:p>
        </p:txBody>
      </p:sp>
      <p:sp>
        <p:nvSpPr>
          <p:cNvPr id="859141" name="Rectangle 5"/>
          <p:cNvSpPr>
            <a:spLocks noGrp="1" noChangeArrowheads="1"/>
          </p:cNvSpPr>
          <p:nvPr>
            <p:ph type="body" idx="1"/>
          </p:nvPr>
        </p:nvSpPr>
        <p:spPr/>
        <p:txBody>
          <a:bodyPr/>
          <a:lstStyle/>
          <a:p>
            <a:r>
              <a:rPr lang="en-US" sz="2800" dirty="0"/>
              <a:t>Dealing with multiple data files (customer list, product list, customer orders, etc.) using </a:t>
            </a:r>
            <a:r>
              <a:rPr lang="en-US" sz="2800" dirty="0" smtClean="0"/>
              <a:t>Python </a:t>
            </a:r>
            <a:r>
              <a:rPr lang="en-US" sz="2800" dirty="0" smtClean="0"/>
              <a:t>means</a:t>
            </a:r>
            <a:r>
              <a:rPr lang="en-US" sz="2800" dirty="0"/>
              <a:t>:</a:t>
            </a:r>
          </a:p>
          <a:p>
            <a:pPr lvl="1"/>
            <a:r>
              <a:rPr lang="en-US" sz="2400" dirty="0"/>
              <a:t>If any data element in one of the files changes, all scripts that access that file must be rewritten</a:t>
            </a:r>
          </a:p>
          <a:p>
            <a:pPr lvl="1"/>
            <a:r>
              <a:rPr lang="en-US" sz="2400" dirty="0"/>
              <a:t>If files are linked, the programs must insure that data in all the files remains synchronized</a:t>
            </a:r>
          </a:p>
          <a:p>
            <a:pPr lvl="1"/>
            <a:r>
              <a:rPr lang="en-US" sz="2400" dirty="0"/>
              <a:t>A large part of maintenance will involve dealing with data integrity issues</a:t>
            </a:r>
          </a:p>
          <a:p>
            <a:pPr lvl="1"/>
            <a:r>
              <a:rPr lang="en-US" sz="2400" dirty="0"/>
              <a:t>Unanticipated requirements may require rewriting scripts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60164" name="Rectangle 4"/>
          <p:cNvSpPr>
            <a:spLocks noGrp="1" noChangeArrowheads="1"/>
          </p:cNvSpPr>
          <p:nvPr>
            <p:ph type="title"/>
          </p:nvPr>
        </p:nvSpPr>
        <p:spPr/>
        <p:txBody>
          <a:bodyPr/>
          <a:lstStyle/>
          <a:p>
            <a:r>
              <a:rPr lang="en-US" sz="3600"/>
              <a:t>Data Integrity Constraint Issues</a:t>
            </a:r>
          </a:p>
        </p:txBody>
      </p:sp>
      <p:sp>
        <p:nvSpPr>
          <p:cNvPr id="860165" name="Rectangle 5"/>
          <p:cNvSpPr>
            <a:spLocks noGrp="1" noChangeArrowheads="1"/>
          </p:cNvSpPr>
          <p:nvPr>
            <p:ph type="body" idx="1"/>
          </p:nvPr>
        </p:nvSpPr>
        <p:spPr/>
        <p:txBody>
          <a:bodyPr/>
          <a:lstStyle/>
          <a:p>
            <a:r>
              <a:rPr lang="en-US"/>
              <a:t>These are constraints we wish to impose in order to protect the database from becoming inconsistent.</a:t>
            </a:r>
          </a:p>
          <a:p>
            <a:r>
              <a:rPr lang="en-US"/>
              <a:t>Five basic types</a:t>
            </a:r>
          </a:p>
          <a:p>
            <a:pPr lvl="1"/>
            <a:r>
              <a:rPr lang="en-US"/>
              <a:t>Required data</a:t>
            </a:r>
          </a:p>
          <a:p>
            <a:pPr lvl="1"/>
            <a:r>
              <a:rPr lang="en-US"/>
              <a:t>attribute domain constraints</a:t>
            </a:r>
          </a:p>
          <a:p>
            <a:pPr lvl="1"/>
            <a:r>
              <a:rPr lang="en-US"/>
              <a:t>entity integrity</a:t>
            </a:r>
          </a:p>
          <a:p>
            <a:pPr lvl="1"/>
            <a:r>
              <a:rPr lang="en-US"/>
              <a:t>referential integrity</a:t>
            </a:r>
          </a:p>
          <a:p>
            <a:pPr lvl="1"/>
            <a:r>
              <a:rPr lang="en-US"/>
              <a:t>enterprise constraints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03170" name="Rectangle 2"/>
          <p:cNvSpPr>
            <a:spLocks noGrp="1" noChangeArrowheads="1"/>
          </p:cNvSpPr>
          <p:nvPr>
            <p:ph type="title"/>
          </p:nvPr>
        </p:nvSpPr>
        <p:spPr/>
        <p:txBody>
          <a:bodyPr/>
          <a:lstStyle/>
          <a:p>
            <a:r>
              <a:rPr lang="en-US"/>
              <a:t>Lecture Outline</a:t>
            </a:r>
          </a:p>
        </p:txBody>
      </p:sp>
      <p:sp>
        <p:nvSpPr>
          <p:cNvPr id="903171" name="Rectangle 3"/>
          <p:cNvSpPr>
            <a:spLocks noGrp="1" noChangeArrowheads="1"/>
          </p:cNvSpPr>
          <p:nvPr>
            <p:ph type="body" idx="1"/>
          </p:nvPr>
        </p:nvSpPr>
        <p:spPr>
          <a:xfrm>
            <a:off x="457200" y="1219200"/>
            <a:ext cx="8458200" cy="4953000"/>
          </a:xfrm>
        </p:spPr>
        <p:txBody>
          <a:bodyPr/>
          <a:lstStyle/>
          <a:p>
            <a:r>
              <a:rPr lang="en-US" sz="3600" dirty="0"/>
              <a:t>Review</a:t>
            </a:r>
          </a:p>
          <a:p>
            <a:pPr lvl="1"/>
            <a:r>
              <a:rPr lang="en-US" sz="3200" dirty="0"/>
              <a:t>Database design review</a:t>
            </a:r>
          </a:p>
          <a:p>
            <a:pPr lvl="1"/>
            <a:r>
              <a:rPr lang="en-US" dirty="0"/>
              <a:t>Introduction to SQL &amp; MySQL</a:t>
            </a:r>
          </a:p>
          <a:p>
            <a:r>
              <a:rPr lang="en-US" dirty="0" smtClean="0">
                <a:solidFill>
                  <a:srgbClr val="CCCCCC"/>
                </a:solidFill>
              </a:rPr>
              <a:t>Databases </a:t>
            </a:r>
            <a:r>
              <a:rPr lang="en-US" dirty="0">
                <a:solidFill>
                  <a:srgbClr val="CCCCCC"/>
                </a:solidFill>
              </a:rPr>
              <a:t>for Web Applications – Overview</a:t>
            </a:r>
          </a:p>
          <a:p>
            <a:endParaRPr lang="en-US" dirty="0">
              <a:solidFill>
                <a:srgbClr val="CCCCCC"/>
              </a:solidFill>
            </a:endParaRPr>
          </a:p>
          <a:p>
            <a:endParaRPr lang="en-US" dirty="0">
              <a:solidFill>
                <a:srgbClr val="CCCCC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61186" name="Rectangle 2"/>
          <p:cNvSpPr>
            <a:spLocks noGrp="1" noChangeArrowheads="1"/>
          </p:cNvSpPr>
          <p:nvPr>
            <p:ph type="title"/>
          </p:nvPr>
        </p:nvSpPr>
        <p:spPr/>
        <p:txBody>
          <a:bodyPr/>
          <a:lstStyle/>
          <a:p>
            <a:r>
              <a:rPr lang="en-US"/>
              <a:t>Transaction support</a:t>
            </a:r>
          </a:p>
        </p:txBody>
      </p:sp>
      <p:sp>
        <p:nvSpPr>
          <p:cNvPr id="861187" name="Rectangle 3"/>
          <p:cNvSpPr>
            <a:spLocks noGrp="1" noChangeArrowheads="1"/>
          </p:cNvSpPr>
          <p:nvPr>
            <p:ph type="body" idx="1"/>
          </p:nvPr>
        </p:nvSpPr>
        <p:spPr/>
        <p:txBody>
          <a:bodyPr/>
          <a:lstStyle/>
          <a:p>
            <a:r>
              <a:rPr lang="en-US"/>
              <a:t>Concurrency control (ensuring the validity of database updates in a shared multiuser environment).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257 – Fall 2015</a:t>
            </a:r>
            <a:endParaRPr lang="en-US"/>
          </a:p>
        </p:txBody>
      </p:sp>
      <p:sp>
        <p:nvSpPr>
          <p:cNvPr id="862217" name="Rectangle 9"/>
          <p:cNvSpPr>
            <a:spLocks noGrp="1" noChangeArrowheads="1"/>
          </p:cNvSpPr>
          <p:nvPr>
            <p:ph type="title"/>
          </p:nvPr>
        </p:nvSpPr>
        <p:spPr/>
        <p:txBody>
          <a:bodyPr/>
          <a:lstStyle/>
          <a:p>
            <a:r>
              <a:rPr lang="en-US" sz="2800"/>
              <a:t>No Concurrency Control: Lost updates</a:t>
            </a:r>
          </a:p>
        </p:txBody>
      </p:sp>
      <p:sp>
        <p:nvSpPr>
          <p:cNvPr id="862218" name="Rectangle 10"/>
          <p:cNvSpPr>
            <a:spLocks noGrp="1" noChangeArrowheads="1"/>
          </p:cNvSpPr>
          <p:nvPr>
            <p:ph type="body" sz="half" idx="1"/>
          </p:nvPr>
        </p:nvSpPr>
        <p:spPr/>
        <p:txBody>
          <a:bodyPr/>
          <a:lstStyle/>
          <a:p>
            <a:r>
              <a:rPr lang="en-US" sz="2400"/>
              <a:t>Read account balance (balance = $1000)</a:t>
            </a:r>
          </a:p>
          <a:p>
            <a:endParaRPr lang="en-US" sz="2400"/>
          </a:p>
          <a:p>
            <a:endParaRPr lang="en-US" sz="2400"/>
          </a:p>
          <a:p>
            <a:r>
              <a:rPr lang="en-US" sz="2400"/>
              <a:t>Withdraw $200 (balance = $800)</a:t>
            </a:r>
          </a:p>
          <a:p>
            <a:endParaRPr lang="en-US" sz="2400"/>
          </a:p>
          <a:p>
            <a:r>
              <a:rPr lang="en-US" sz="2400"/>
              <a:t>Write account balance (balance = $800)</a:t>
            </a:r>
          </a:p>
        </p:txBody>
      </p:sp>
      <p:sp>
        <p:nvSpPr>
          <p:cNvPr id="862219" name="Rectangle 11"/>
          <p:cNvSpPr>
            <a:spLocks noGrp="1" noChangeArrowheads="1"/>
          </p:cNvSpPr>
          <p:nvPr>
            <p:ph type="body" sz="half" idx="2"/>
          </p:nvPr>
        </p:nvSpPr>
        <p:spPr/>
        <p:txBody>
          <a:bodyPr/>
          <a:lstStyle/>
          <a:p>
            <a:endParaRPr lang="en-US" sz="2400"/>
          </a:p>
          <a:p>
            <a:r>
              <a:rPr lang="en-US" sz="2400"/>
              <a:t>Read account balance (balance = $1000)</a:t>
            </a:r>
          </a:p>
          <a:p>
            <a:endParaRPr lang="en-US" sz="2400"/>
          </a:p>
          <a:p>
            <a:endParaRPr lang="en-US" sz="2400"/>
          </a:p>
          <a:p>
            <a:r>
              <a:rPr lang="en-US" sz="2400"/>
              <a:t>Withdraw $300 (balance = $700)</a:t>
            </a:r>
          </a:p>
          <a:p>
            <a:endParaRPr lang="en-US" sz="2400"/>
          </a:p>
          <a:p>
            <a:r>
              <a:rPr lang="en-US" sz="2400"/>
              <a:t>Write account balance (balance = $700)</a:t>
            </a:r>
          </a:p>
        </p:txBody>
      </p:sp>
      <p:sp>
        <p:nvSpPr>
          <p:cNvPr id="862213" name="Text Box 5"/>
          <p:cNvSpPr txBox="1">
            <a:spLocks noChangeArrowheads="1"/>
          </p:cNvSpPr>
          <p:nvPr/>
        </p:nvSpPr>
        <p:spPr bwMode="auto">
          <a:xfrm>
            <a:off x="17526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2214" name="Text Box 6"/>
          <p:cNvSpPr txBox="1">
            <a:spLocks noChangeArrowheads="1"/>
          </p:cNvSpPr>
          <p:nvPr/>
        </p:nvSpPr>
        <p:spPr bwMode="auto">
          <a:xfrm>
            <a:off x="5943600" y="9906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2215"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2216" name="Text Box 8"/>
          <p:cNvSpPr txBox="1">
            <a:spLocks noChangeArrowheads="1"/>
          </p:cNvSpPr>
          <p:nvPr/>
        </p:nvSpPr>
        <p:spPr bwMode="auto">
          <a:xfrm>
            <a:off x="5791200" y="5867400"/>
            <a:ext cx="1497013"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ERROR!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63236" name="Rectangle 4"/>
          <p:cNvSpPr>
            <a:spLocks noGrp="1" noChangeArrowheads="1"/>
          </p:cNvSpPr>
          <p:nvPr>
            <p:ph type="title"/>
          </p:nvPr>
        </p:nvSpPr>
        <p:spPr/>
        <p:txBody>
          <a:bodyPr/>
          <a:lstStyle/>
          <a:p>
            <a:r>
              <a:rPr lang="en-US"/>
              <a:t>Concurrency Control: Locking</a:t>
            </a:r>
          </a:p>
        </p:txBody>
      </p:sp>
      <p:sp>
        <p:nvSpPr>
          <p:cNvPr id="863237" name="Rectangle 5"/>
          <p:cNvSpPr>
            <a:spLocks noGrp="1" noChangeArrowheads="1"/>
          </p:cNvSpPr>
          <p:nvPr>
            <p:ph type="body" idx="1"/>
          </p:nvPr>
        </p:nvSpPr>
        <p:spPr/>
        <p:txBody>
          <a:bodyPr/>
          <a:lstStyle/>
          <a:p>
            <a:r>
              <a:rPr lang="en-US"/>
              <a:t>Locking levels</a:t>
            </a:r>
          </a:p>
          <a:p>
            <a:pPr lvl="1"/>
            <a:r>
              <a:rPr lang="en-US"/>
              <a:t>Database</a:t>
            </a:r>
          </a:p>
          <a:p>
            <a:pPr lvl="1"/>
            <a:r>
              <a:rPr lang="en-US"/>
              <a:t>Table</a:t>
            </a:r>
          </a:p>
          <a:p>
            <a:pPr lvl="1"/>
            <a:r>
              <a:rPr lang="en-US"/>
              <a:t>Block or page</a:t>
            </a:r>
          </a:p>
          <a:p>
            <a:pPr lvl="1"/>
            <a:r>
              <a:rPr lang="en-US"/>
              <a:t>Record</a:t>
            </a:r>
          </a:p>
          <a:p>
            <a:pPr lvl="1"/>
            <a:r>
              <a:rPr lang="en-US"/>
              <a:t>Field</a:t>
            </a:r>
          </a:p>
          <a:p>
            <a:r>
              <a:rPr lang="en-US"/>
              <a:t>Types</a:t>
            </a:r>
          </a:p>
          <a:p>
            <a:pPr lvl="1"/>
            <a:r>
              <a:rPr lang="en-US"/>
              <a:t>Shared (S locks)</a:t>
            </a:r>
          </a:p>
          <a:p>
            <a:pPr lvl="1"/>
            <a:r>
              <a:rPr lang="en-US"/>
              <a:t>Exclusive (X locks)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smtClean="0"/>
              <a:t>IS 257 – Fall 2015</a:t>
            </a:r>
            <a:endParaRPr lang="en-US"/>
          </a:p>
        </p:txBody>
      </p:sp>
      <p:sp>
        <p:nvSpPr>
          <p:cNvPr id="864264" name="Rectangle 8"/>
          <p:cNvSpPr>
            <a:spLocks noGrp="1" noChangeArrowheads="1"/>
          </p:cNvSpPr>
          <p:nvPr>
            <p:ph type="title"/>
          </p:nvPr>
        </p:nvSpPr>
        <p:spPr/>
        <p:txBody>
          <a:bodyPr/>
          <a:lstStyle/>
          <a:p>
            <a:r>
              <a:rPr lang="en-US" sz="2400"/>
              <a:t>Concurrency Control: Updates with  X locking</a:t>
            </a:r>
          </a:p>
        </p:txBody>
      </p:sp>
      <p:sp>
        <p:nvSpPr>
          <p:cNvPr id="864265" name="Rectangle 9"/>
          <p:cNvSpPr>
            <a:spLocks noGrp="1" noChangeArrowheads="1"/>
          </p:cNvSpPr>
          <p:nvPr>
            <p:ph type="body" sz="half" idx="1"/>
          </p:nvPr>
        </p:nvSpPr>
        <p:spPr/>
        <p:txBody>
          <a:bodyPr/>
          <a:lstStyle/>
          <a:p>
            <a:r>
              <a:rPr lang="en-US" sz="2400"/>
              <a:t>Lock account balance</a:t>
            </a:r>
          </a:p>
          <a:p>
            <a:r>
              <a:rPr lang="en-US" sz="2400"/>
              <a:t>Read account balance (balance = $1000)</a:t>
            </a:r>
          </a:p>
          <a:p>
            <a:r>
              <a:rPr lang="en-US" sz="2400"/>
              <a:t>Withdraw $200 (balance = $800)</a:t>
            </a:r>
          </a:p>
          <a:p>
            <a:r>
              <a:rPr lang="en-US" sz="2400"/>
              <a:t>Write account balance (balance = $800)</a:t>
            </a:r>
          </a:p>
          <a:p>
            <a:r>
              <a:rPr lang="en-US" sz="2400"/>
              <a:t>Unlock account balance</a:t>
            </a:r>
          </a:p>
        </p:txBody>
      </p:sp>
      <p:sp>
        <p:nvSpPr>
          <p:cNvPr id="864266" name="Rectangle 10"/>
          <p:cNvSpPr>
            <a:spLocks noGrp="1" noChangeArrowheads="1"/>
          </p:cNvSpPr>
          <p:nvPr>
            <p:ph type="body" sz="half" idx="2"/>
          </p:nvPr>
        </p:nvSpPr>
        <p:spPr/>
        <p:txBody>
          <a:bodyPr/>
          <a:lstStyle/>
          <a:p>
            <a:endParaRPr lang="en-US" sz="2400"/>
          </a:p>
          <a:p>
            <a:r>
              <a:rPr lang="en-US" sz="2400"/>
              <a:t>Read account balance  (DENIED)</a:t>
            </a:r>
          </a:p>
          <a:p>
            <a:endParaRPr lang="en-US" sz="2400"/>
          </a:p>
          <a:p>
            <a:endParaRPr lang="en-US" sz="2400"/>
          </a:p>
          <a:p>
            <a:endParaRPr lang="en-US" sz="2400"/>
          </a:p>
          <a:p>
            <a:endParaRPr lang="en-US" sz="2400"/>
          </a:p>
          <a:p>
            <a:r>
              <a:rPr lang="en-US" sz="2400"/>
              <a:t>Lock account balance</a:t>
            </a:r>
          </a:p>
          <a:p>
            <a:r>
              <a:rPr lang="en-US" sz="2400"/>
              <a:t>Read account balance (balance = $800)</a:t>
            </a:r>
          </a:p>
          <a:p>
            <a:r>
              <a:rPr lang="en-US" sz="2400"/>
              <a:t>etc...</a:t>
            </a:r>
          </a:p>
          <a:p>
            <a:endParaRPr lang="en-US" sz="2400"/>
          </a:p>
        </p:txBody>
      </p:sp>
      <p:sp>
        <p:nvSpPr>
          <p:cNvPr id="864261" name="Text Box 5"/>
          <p:cNvSpPr txBox="1">
            <a:spLocks noChangeArrowheads="1"/>
          </p:cNvSpPr>
          <p:nvPr/>
        </p:nvSpPr>
        <p:spPr bwMode="auto">
          <a:xfrm>
            <a:off x="19050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4262" name="Text Box 6"/>
          <p:cNvSpPr txBox="1">
            <a:spLocks noChangeArrowheads="1"/>
          </p:cNvSpPr>
          <p:nvPr/>
        </p:nvSpPr>
        <p:spPr bwMode="auto">
          <a:xfrm>
            <a:off x="5943600" y="9144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4263"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257 – Fall 2015</a:t>
            </a:r>
            <a:endParaRPr lang="en-US"/>
          </a:p>
        </p:txBody>
      </p:sp>
      <p:sp>
        <p:nvSpPr>
          <p:cNvPr id="865289" name="Rectangle 9"/>
          <p:cNvSpPr>
            <a:spLocks noGrp="1" noChangeArrowheads="1"/>
          </p:cNvSpPr>
          <p:nvPr>
            <p:ph type="title"/>
          </p:nvPr>
        </p:nvSpPr>
        <p:spPr/>
        <p:txBody>
          <a:bodyPr/>
          <a:lstStyle/>
          <a:p>
            <a:r>
              <a:rPr lang="en-US" sz="3600"/>
              <a:t>Concurrency Control: Deadlocks</a:t>
            </a:r>
          </a:p>
        </p:txBody>
      </p:sp>
      <p:sp>
        <p:nvSpPr>
          <p:cNvPr id="865290" name="Rectangle 10"/>
          <p:cNvSpPr>
            <a:spLocks noGrp="1" noChangeArrowheads="1"/>
          </p:cNvSpPr>
          <p:nvPr>
            <p:ph type="body" sz="half" idx="1"/>
          </p:nvPr>
        </p:nvSpPr>
        <p:spPr/>
        <p:txBody>
          <a:bodyPr/>
          <a:lstStyle/>
          <a:p>
            <a:r>
              <a:rPr lang="en-US" sz="2400"/>
              <a:t>Place S lock</a:t>
            </a:r>
          </a:p>
          <a:p>
            <a:r>
              <a:rPr lang="en-US" sz="2400"/>
              <a:t>Read account balance (balance = $1000)</a:t>
            </a:r>
          </a:p>
          <a:p>
            <a:endParaRPr lang="en-US" sz="2400"/>
          </a:p>
          <a:p>
            <a:r>
              <a:rPr lang="en-US" sz="2400"/>
              <a:t>Request X lock (denied)</a:t>
            </a:r>
          </a:p>
          <a:p>
            <a:endParaRPr lang="en-US" sz="2400"/>
          </a:p>
          <a:p>
            <a:r>
              <a:rPr lang="en-US" sz="2400"/>
              <a:t>wait ...</a:t>
            </a:r>
          </a:p>
        </p:txBody>
      </p:sp>
      <p:sp>
        <p:nvSpPr>
          <p:cNvPr id="865291" name="Rectangle 11"/>
          <p:cNvSpPr>
            <a:spLocks noGrp="1" noChangeArrowheads="1"/>
          </p:cNvSpPr>
          <p:nvPr>
            <p:ph type="body" sz="half" idx="2"/>
          </p:nvPr>
        </p:nvSpPr>
        <p:spPr/>
        <p:txBody>
          <a:bodyPr/>
          <a:lstStyle/>
          <a:p>
            <a:endParaRPr lang="en-US" sz="2400"/>
          </a:p>
          <a:p>
            <a:r>
              <a:rPr lang="en-US" sz="2400"/>
              <a:t>Place S lock</a:t>
            </a:r>
          </a:p>
          <a:p>
            <a:r>
              <a:rPr lang="en-US" sz="2400"/>
              <a:t>Read account balance (balance = $1000)</a:t>
            </a:r>
          </a:p>
          <a:p>
            <a:endParaRPr lang="en-US" sz="2400"/>
          </a:p>
          <a:p>
            <a:endParaRPr lang="en-US" sz="2400"/>
          </a:p>
          <a:p>
            <a:r>
              <a:rPr lang="en-US" sz="2400"/>
              <a:t>Request X lock (denied)</a:t>
            </a:r>
          </a:p>
          <a:p>
            <a:endParaRPr lang="en-US" sz="2400"/>
          </a:p>
          <a:p>
            <a:r>
              <a:rPr lang="en-US" sz="2400"/>
              <a:t>wait...</a:t>
            </a:r>
          </a:p>
        </p:txBody>
      </p:sp>
      <p:sp>
        <p:nvSpPr>
          <p:cNvPr id="865285" name="Text Box 5"/>
          <p:cNvSpPr txBox="1">
            <a:spLocks noChangeArrowheads="1"/>
          </p:cNvSpPr>
          <p:nvPr/>
        </p:nvSpPr>
        <p:spPr bwMode="auto">
          <a:xfrm>
            <a:off x="19050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5286" name="Text Box 6"/>
          <p:cNvSpPr txBox="1">
            <a:spLocks noChangeArrowheads="1"/>
          </p:cNvSpPr>
          <p:nvPr/>
        </p:nvSpPr>
        <p:spPr bwMode="auto">
          <a:xfrm>
            <a:off x="6096000" y="9144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5287"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5288" name="Text Box 8"/>
          <p:cNvSpPr txBox="1">
            <a:spLocks noChangeArrowheads="1"/>
          </p:cNvSpPr>
          <p:nvPr/>
        </p:nvSpPr>
        <p:spPr bwMode="auto">
          <a:xfrm>
            <a:off x="5943600" y="5867400"/>
            <a:ext cx="1674813"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Deadlock!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66306" name="Rectangle 2"/>
          <p:cNvSpPr>
            <a:spLocks noGrp="1" noChangeArrowheads="1"/>
          </p:cNvSpPr>
          <p:nvPr>
            <p:ph type="title"/>
          </p:nvPr>
        </p:nvSpPr>
        <p:spPr/>
        <p:txBody>
          <a:bodyPr/>
          <a:lstStyle/>
          <a:p>
            <a:r>
              <a:rPr lang="en-US"/>
              <a:t>Transaction Processing</a:t>
            </a:r>
          </a:p>
        </p:txBody>
      </p:sp>
      <p:sp>
        <p:nvSpPr>
          <p:cNvPr id="866307" name="Rectangle 3"/>
          <p:cNvSpPr>
            <a:spLocks noGrp="1" noChangeArrowheads="1"/>
          </p:cNvSpPr>
          <p:nvPr>
            <p:ph type="body" idx="1"/>
          </p:nvPr>
        </p:nvSpPr>
        <p:spPr/>
        <p:txBody>
          <a:bodyPr/>
          <a:lstStyle/>
          <a:p>
            <a:r>
              <a:rPr lang="en-US"/>
              <a:t>Transactions should be </a:t>
            </a:r>
            <a:r>
              <a:rPr lang="en-US">
                <a:solidFill>
                  <a:srgbClr val="FF3300"/>
                </a:solidFill>
              </a:rPr>
              <a:t>ACID:</a:t>
            </a:r>
          </a:p>
          <a:p>
            <a:pPr lvl="1"/>
            <a:r>
              <a:rPr lang="en-US">
                <a:solidFill>
                  <a:srgbClr val="FF3300"/>
                </a:solidFill>
              </a:rPr>
              <a:t>A</a:t>
            </a:r>
            <a:r>
              <a:rPr lang="en-US"/>
              <a:t>tomic – Results of transaction are either all committed or all rolled back</a:t>
            </a:r>
          </a:p>
          <a:p>
            <a:pPr lvl="1"/>
            <a:r>
              <a:rPr lang="en-US">
                <a:solidFill>
                  <a:srgbClr val="FF3300"/>
                </a:solidFill>
              </a:rPr>
              <a:t>C</a:t>
            </a:r>
            <a:r>
              <a:rPr lang="en-US"/>
              <a:t>onsistent – Data is transformed from one consistent state to another</a:t>
            </a:r>
          </a:p>
          <a:p>
            <a:pPr lvl="1"/>
            <a:r>
              <a:rPr lang="en-US">
                <a:solidFill>
                  <a:srgbClr val="FF3300"/>
                </a:solidFill>
              </a:rPr>
              <a:t>I</a:t>
            </a:r>
            <a:r>
              <a:rPr lang="en-US"/>
              <a:t>solated – The results of a transaction are invisible to other transactions</a:t>
            </a:r>
          </a:p>
          <a:p>
            <a:pPr lvl="1"/>
            <a:r>
              <a:rPr lang="en-US">
                <a:solidFill>
                  <a:srgbClr val="FF3300"/>
                </a:solidFill>
              </a:rPr>
              <a:t>D</a:t>
            </a:r>
            <a:r>
              <a:rPr lang="en-US"/>
              <a:t>urable – Once committed the results of a transaction are permanent and survive system or media failures</a:t>
            </a:r>
            <a:endParaRPr lang="en-US">
              <a:solidFill>
                <a:srgbClr val="FF33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67330" name="Rectangle 2"/>
          <p:cNvSpPr>
            <a:spLocks noGrp="1" noChangeArrowheads="1"/>
          </p:cNvSpPr>
          <p:nvPr>
            <p:ph type="title"/>
          </p:nvPr>
        </p:nvSpPr>
        <p:spPr/>
        <p:txBody>
          <a:bodyPr/>
          <a:lstStyle/>
          <a:p>
            <a:r>
              <a:rPr lang="en-US"/>
              <a:t>Why Use a Database System?</a:t>
            </a:r>
          </a:p>
        </p:txBody>
      </p:sp>
      <p:sp>
        <p:nvSpPr>
          <p:cNvPr id="867331" name="Rectangle 3"/>
          <p:cNvSpPr>
            <a:spLocks noGrp="1" noChangeArrowheads="1"/>
          </p:cNvSpPr>
          <p:nvPr>
            <p:ph type="body" idx="1"/>
          </p:nvPr>
        </p:nvSpPr>
        <p:spPr/>
        <p:txBody>
          <a:bodyPr/>
          <a:lstStyle/>
          <a:p>
            <a:pPr>
              <a:lnSpc>
                <a:spcPct val="90000"/>
              </a:lnSpc>
            </a:pPr>
            <a:r>
              <a:rPr lang="en-US"/>
              <a:t>Database systems have concentrated on providing solutions for all of these issues for scaling up Web applications</a:t>
            </a:r>
          </a:p>
          <a:p>
            <a:pPr lvl="1">
              <a:lnSpc>
                <a:spcPct val="90000"/>
              </a:lnSpc>
            </a:pPr>
            <a:r>
              <a:rPr lang="en-US"/>
              <a:t>Performance</a:t>
            </a:r>
          </a:p>
          <a:p>
            <a:pPr lvl="1">
              <a:lnSpc>
                <a:spcPct val="90000"/>
              </a:lnSpc>
            </a:pPr>
            <a:r>
              <a:rPr lang="en-US"/>
              <a:t>Scalability</a:t>
            </a:r>
          </a:p>
          <a:p>
            <a:pPr lvl="1">
              <a:lnSpc>
                <a:spcPct val="90000"/>
              </a:lnSpc>
            </a:pPr>
            <a:r>
              <a:rPr lang="en-US"/>
              <a:t>Maintenance</a:t>
            </a:r>
          </a:p>
          <a:p>
            <a:pPr lvl="1">
              <a:lnSpc>
                <a:spcPct val="90000"/>
              </a:lnSpc>
            </a:pPr>
            <a:r>
              <a:rPr lang="en-US"/>
              <a:t>Data Integrity</a:t>
            </a:r>
          </a:p>
          <a:p>
            <a:pPr lvl="1">
              <a:lnSpc>
                <a:spcPct val="90000"/>
              </a:lnSpc>
            </a:pPr>
            <a:r>
              <a:rPr lang="en-US"/>
              <a:t>Transaction support</a:t>
            </a:r>
          </a:p>
          <a:p>
            <a:pPr>
              <a:lnSpc>
                <a:spcPct val="90000"/>
              </a:lnSpc>
            </a:pPr>
            <a:r>
              <a:rPr lang="en-US"/>
              <a:t>While systems differ in their support, most offer some support for all of these.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US" smtClean="0"/>
              <a:t>IS 257 – Fall 2015</a:t>
            </a:r>
            <a:endParaRPr lang="en-US"/>
          </a:p>
        </p:txBody>
      </p:sp>
      <p:sp>
        <p:nvSpPr>
          <p:cNvPr id="868354" name="Rectangle 2"/>
          <p:cNvSpPr>
            <a:spLocks noGrp="1" noChangeArrowheads="1"/>
          </p:cNvSpPr>
          <p:nvPr>
            <p:ph type="title"/>
          </p:nvPr>
        </p:nvSpPr>
        <p:spPr/>
        <p:txBody>
          <a:bodyPr/>
          <a:lstStyle/>
          <a:p>
            <a:r>
              <a:rPr lang="en-US"/>
              <a:t>Dynamic Web Applications 2</a:t>
            </a:r>
          </a:p>
        </p:txBody>
      </p:sp>
      <p:grpSp>
        <p:nvGrpSpPr>
          <p:cNvPr id="868379" name="Group 27"/>
          <p:cNvGrpSpPr>
            <a:grpSpLocks/>
          </p:cNvGrpSpPr>
          <p:nvPr/>
        </p:nvGrpSpPr>
        <p:grpSpPr bwMode="auto">
          <a:xfrm>
            <a:off x="457200" y="1066800"/>
            <a:ext cx="8469313" cy="5761038"/>
            <a:chOff x="281" y="960"/>
            <a:chExt cx="5335" cy="3629"/>
          </a:xfrm>
        </p:grpSpPr>
        <p:graphicFrame>
          <p:nvGraphicFramePr>
            <p:cNvPr id="868355" name="Object 3"/>
            <p:cNvGraphicFramePr>
              <a:graphicFrameLocks noChangeAspect="1"/>
            </p:cNvGraphicFramePr>
            <p:nvPr/>
          </p:nvGraphicFramePr>
          <p:xfrm>
            <a:off x="1488" y="1200"/>
            <a:ext cx="961" cy="1344"/>
          </p:xfrm>
          <a:graphic>
            <a:graphicData uri="http://schemas.openxmlformats.org/presentationml/2006/ole">
              <mc:AlternateContent xmlns:mc="http://schemas.openxmlformats.org/markup-compatibility/2006">
                <mc:Choice xmlns:v="urn:schemas-microsoft-com:vml" Requires="v">
                  <p:oleObj spid="_x0000_s868489"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120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68356" name="Text Box 4"/>
            <p:cNvSpPr txBox="1">
              <a:spLocks noChangeArrowheads="1"/>
            </p:cNvSpPr>
            <p:nvPr/>
          </p:nvSpPr>
          <p:spPr bwMode="auto">
            <a:xfrm>
              <a:off x="3456" y="3264"/>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68357" name="AutoShape 5"/>
            <p:cNvSpPr>
              <a:spLocks noChangeArrowheads="1"/>
            </p:cNvSpPr>
            <p:nvPr/>
          </p:nvSpPr>
          <p:spPr bwMode="auto">
            <a:xfrm>
              <a:off x="4608" y="21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sp>
          <p:nvSpPr>
            <p:cNvPr id="868359" name="Rectangle 7"/>
            <p:cNvSpPr>
              <a:spLocks noChangeArrowheads="1"/>
            </p:cNvSpPr>
            <p:nvPr/>
          </p:nvSpPr>
          <p:spPr bwMode="auto">
            <a:xfrm>
              <a:off x="3264" y="2400"/>
              <a:ext cx="816" cy="8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DBMS</a:t>
              </a:r>
            </a:p>
          </p:txBody>
        </p:sp>
        <p:cxnSp>
          <p:nvCxnSpPr>
            <p:cNvPr id="868360" name="AutoShape 8"/>
            <p:cNvCxnSpPr>
              <a:cxnSpLocks noChangeShapeType="1"/>
              <a:stCxn id="868359" idx="3"/>
              <a:endCxn id="868357" idx="2"/>
            </p:cNvCxnSpPr>
            <p:nvPr/>
          </p:nvCxnSpPr>
          <p:spPr bwMode="auto">
            <a:xfrm flipV="1">
              <a:off x="4080" y="2616"/>
              <a:ext cx="528" cy="192"/>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62" name="Rectangle 10"/>
            <p:cNvSpPr>
              <a:spLocks noChangeArrowheads="1"/>
            </p:cNvSpPr>
            <p:nvPr/>
          </p:nvSpPr>
          <p:spPr bwMode="auto">
            <a:xfrm>
              <a:off x="2688" y="120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68363" name="AutoShape 11"/>
            <p:cNvCxnSpPr>
              <a:cxnSpLocks noChangeShapeType="1"/>
              <a:stCxn id="868362" idx="1"/>
              <a:endCxn id="0" idx="3"/>
            </p:cNvCxnSpPr>
            <p:nvPr/>
          </p:nvCxnSpPr>
          <p:spPr bwMode="auto">
            <a:xfrm rot="10800000" flipV="1">
              <a:off x="2449" y="168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64" name="Line 12"/>
            <p:cNvSpPr>
              <a:spLocks noChangeShapeType="1"/>
            </p:cNvSpPr>
            <p:nvPr/>
          </p:nvSpPr>
          <p:spPr bwMode="auto">
            <a:xfrm>
              <a:off x="720" y="249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65" name="Freeform 13"/>
            <p:cNvSpPr>
              <a:spLocks/>
            </p:cNvSpPr>
            <p:nvPr/>
          </p:nvSpPr>
          <p:spPr bwMode="auto">
            <a:xfrm>
              <a:off x="281" y="230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66" name="Text Box 14"/>
            <p:cNvSpPr txBox="1">
              <a:spLocks noChangeArrowheads="1"/>
            </p:cNvSpPr>
            <p:nvPr/>
          </p:nvSpPr>
          <p:spPr bwMode="auto">
            <a:xfrm>
              <a:off x="662" y="253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68367" name="Object 15"/>
            <p:cNvGraphicFramePr>
              <a:graphicFrameLocks noChangeAspect="1"/>
            </p:cNvGraphicFramePr>
            <p:nvPr/>
          </p:nvGraphicFramePr>
          <p:xfrm>
            <a:off x="384" y="3312"/>
            <a:ext cx="974" cy="682"/>
          </p:xfrm>
          <a:graphic>
            <a:graphicData uri="http://schemas.openxmlformats.org/presentationml/2006/ole">
              <mc:AlternateContent xmlns:mc="http://schemas.openxmlformats.org/markup-compatibility/2006">
                <mc:Choice xmlns:v="urn:schemas-microsoft-com:vml" Requires="v">
                  <p:oleObj spid="_x0000_s868490" name="Clip" r:id="rId6" imgW="5681481" imgH="3978497" progId="MS_ClipArt_Gallery.2">
                    <p:embed/>
                  </p:oleObj>
                </mc:Choice>
                <mc:Fallback>
                  <p:oleObj name="Clip" r:id="rId6" imgW="5681481" imgH="3978497" progId="MS_ClipArt_Gallery.2">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331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8368" name="Object 16"/>
            <p:cNvGraphicFramePr>
              <a:graphicFrameLocks noChangeAspect="1"/>
            </p:cNvGraphicFramePr>
            <p:nvPr/>
          </p:nvGraphicFramePr>
          <p:xfrm>
            <a:off x="1632" y="3360"/>
            <a:ext cx="974" cy="682"/>
          </p:xfrm>
          <a:graphic>
            <a:graphicData uri="http://schemas.openxmlformats.org/presentationml/2006/ole">
              <mc:AlternateContent xmlns:mc="http://schemas.openxmlformats.org/markup-compatibility/2006">
                <mc:Choice xmlns:v="urn:schemas-microsoft-com:vml" Requires="v">
                  <p:oleObj spid="_x0000_s868491" name="Clip" r:id="rId8" imgW="5681481" imgH="3978497" progId="MS_ClipArt_Gallery.2">
                    <p:embed/>
                  </p:oleObj>
                </mc:Choice>
                <mc:Fallback>
                  <p:oleObj name="Clip" r:id="rId8" imgW="5681481" imgH="3978497" progId="MS_ClipArt_Gallery.2">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336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68369" name="AutoShape 17"/>
            <p:cNvCxnSpPr>
              <a:cxnSpLocks noChangeShapeType="1"/>
              <a:stCxn id="0" idx="0"/>
              <a:endCxn id="868365" idx="8"/>
            </p:cNvCxnSpPr>
            <p:nvPr/>
          </p:nvCxnSpPr>
          <p:spPr bwMode="auto">
            <a:xfrm rot="5400000" flipH="1">
              <a:off x="764" y="320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70" name="AutoShape 18"/>
            <p:cNvCxnSpPr>
              <a:cxnSpLocks noChangeShapeType="1"/>
              <a:stCxn id="0" idx="0"/>
              <a:endCxn id="868365" idx="5"/>
            </p:cNvCxnSpPr>
            <p:nvPr/>
          </p:nvCxnSpPr>
          <p:spPr bwMode="auto">
            <a:xfrm rot="5400000" flipH="1">
              <a:off x="1820" y="306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71" name="AutoShape 19"/>
            <p:cNvCxnSpPr>
              <a:cxnSpLocks noChangeShapeType="1"/>
              <a:stCxn id="868359" idx="1"/>
              <a:endCxn id="868362" idx="2"/>
            </p:cNvCxnSpPr>
            <p:nvPr/>
          </p:nvCxnSpPr>
          <p:spPr bwMode="auto">
            <a:xfrm rot="10800000">
              <a:off x="3120" y="2160"/>
              <a:ext cx="144" cy="648"/>
            </a:xfrm>
            <a:prstGeom prst="bentConnector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72" name="AutoShape 20"/>
            <p:cNvSpPr>
              <a:spLocks noChangeArrowheads="1"/>
            </p:cNvSpPr>
            <p:nvPr/>
          </p:nvSpPr>
          <p:spPr bwMode="auto">
            <a:xfrm>
              <a:off x="4560" y="9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68374" name="Line 22"/>
            <p:cNvSpPr>
              <a:spLocks noChangeShapeType="1"/>
            </p:cNvSpPr>
            <p:nvPr/>
          </p:nvSpPr>
          <p:spPr bwMode="auto">
            <a:xfrm flipH="1">
              <a:off x="3552" y="124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8375" name="Oval 23"/>
            <p:cNvSpPr>
              <a:spLocks noChangeArrowheads="1"/>
            </p:cNvSpPr>
            <p:nvPr/>
          </p:nvSpPr>
          <p:spPr bwMode="auto">
            <a:xfrm>
              <a:off x="2832" y="1968"/>
              <a:ext cx="2784" cy="172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76" name="Text Box 24"/>
            <p:cNvSpPr txBox="1">
              <a:spLocks noChangeArrowheads="1"/>
            </p:cNvSpPr>
            <p:nvPr/>
          </p:nvSpPr>
          <p:spPr bwMode="auto">
            <a:xfrm>
              <a:off x="1056" y="3993"/>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sp>
          <p:nvSpPr>
            <p:cNvPr id="868377" name="AutoShape 25"/>
            <p:cNvSpPr>
              <a:spLocks noChangeArrowheads="1"/>
            </p:cNvSpPr>
            <p:nvPr/>
          </p:nvSpPr>
          <p:spPr bwMode="auto">
            <a:xfrm>
              <a:off x="4656" y="2736"/>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sp>
          <p:nvSpPr>
            <p:cNvPr id="868378" name="AutoShape 26"/>
            <p:cNvSpPr>
              <a:spLocks noChangeArrowheads="1"/>
            </p:cNvSpPr>
            <p:nvPr/>
          </p:nvSpPr>
          <p:spPr bwMode="auto">
            <a:xfrm>
              <a:off x="4752" y="3168"/>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2015</a:t>
            </a:r>
            <a:endParaRPr lang="en-US"/>
          </a:p>
        </p:txBody>
      </p:sp>
      <p:sp>
        <p:nvSpPr>
          <p:cNvPr id="869378" name="Rectangle 2"/>
          <p:cNvSpPr>
            <a:spLocks noGrp="1" noChangeArrowheads="1"/>
          </p:cNvSpPr>
          <p:nvPr>
            <p:ph type="title"/>
          </p:nvPr>
        </p:nvSpPr>
        <p:spPr/>
        <p:txBody>
          <a:bodyPr/>
          <a:lstStyle/>
          <a:p>
            <a:r>
              <a:rPr lang="en-US"/>
              <a:t>Server Interfaces</a:t>
            </a:r>
          </a:p>
        </p:txBody>
      </p:sp>
      <p:sp>
        <p:nvSpPr>
          <p:cNvPr id="869382" name="Text Box 6"/>
          <p:cNvSpPr txBox="1">
            <a:spLocks noChangeArrowheads="1"/>
          </p:cNvSpPr>
          <p:nvPr/>
        </p:nvSpPr>
        <p:spPr bwMode="auto">
          <a:xfrm>
            <a:off x="0" y="5638800"/>
            <a:ext cx="34464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t>Adapted from </a:t>
            </a:r>
          </a:p>
          <a:p>
            <a:pPr algn="l" eaLnBrk="0" hangingPunct="0"/>
            <a:r>
              <a:rPr lang="en-US" sz="1600"/>
              <a:t>John P Ashenfelter, </a:t>
            </a:r>
          </a:p>
          <a:p>
            <a:pPr algn="l" eaLnBrk="0" hangingPunct="0"/>
            <a:r>
              <a:rPr lang="en-US" sz="1600" i="1"/>
              <a:t>Choosing a Database for Your Web Site</a:t>
            </a:r>
          </a:p>
        </p:txBody>
      </p:sp>
      <p:grpSp>
        <p:nvGrpSpPr>
          <p:cNvPr id="869392" name="Group 16"/>
          <p:cNvGrpSpPr>
            <a:grpSpLocks/>
          </p:cNvGrpSpPr>
          <p:nvPr/>
        </p:nvGrpSpPr>
        <p:grpSpPr bwMode="auto">
          <a:xfrm>
            <a:off x="2057400" y="1295400"/>
            <a:ext cx="5486400" cy="4800600"/>
            <a:chOff x="960" y="960"/>
            <a:chExt cx="3456" cy="3024"/>
          </a:xfrm>
        </p:grpSpPr>
        <p:sp>
          <p:nvSpPr>
            <p:cNvPr id="869379" name="Oval 3"/>
            <p:cNvSpPr>
              <a:spLocks noChangeArrowheads="1"/>
            </p:cNvSpPr>
            <p:nvPr/>
          </p:nvSpPr>
          <p:spPr bwMode="auto">
            <a:xfrm>
              <a:off x="2304" y="960"/>
              <a:ext cx="2112" cy="2016"/>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              </a:t>
              </a:r>
              <a:r>
                <a:rPr lang="en-US" sz="2800" u="sng">
                  <a:solidFill>
                    <a:srgbClr val="FF3300"/>
                  </a:solidFill>
                </a:rPr>
                <a:t>Database</a:t>
              </a:r>
              <a:endParaRPr lang="en-US" sz="2800">
                <a:solidFill>
                  <a:schemeClr val="accent1"/>
                </a:solidFill>
              </a:endParaRPr>
            </a:p>
            <a:p>
              <a:pPr eaLnBrk="0" hangingPunct="0"/>
              <a:endParaRPr lang="en-US" sz="2800"/>
            </a:p>
          </p:txBody>
        </p:sp>
        <p:sp>
          <p:nvSpPr>
            <p:cNvPr id="869380" name="Oval 4"/>
            <p:cNvSpPr>
              <a:spLocks noChangeArrowheads="1"/>
            </p:cNvSpPr>
            <p:nvPr/>
          </p:nvSpPr>
          <p:spPr bwMode="auto">
            <a:xfrm>
              <a:off x="960" y="960"/>
              <a:ext cx="2112" cy="20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u="sng"/>
                <a:t>Web Server</a:t>
              </a:r>
              <a:r>
                <a:rPr lang="en-US" sz="2800"/>
                <a:t>             </a:t>
              </a:r>
            </a:p>
            <a:p>
              <a:pPr eaLnBrk="0" hangingPunct="0"/>
              <a:endParaRPr lang="en-US" sz="2800"/>
            </a:p>
          </p:txBody>
        </p:sp>
        <p:sp>
          <p:nvSpPr>
            <p:cNvPr id="869381" name="Oval 5"/>
            <p:cNvSpPr>
              <a:spLocks noChangeArrowheads="1"/>
            </p:cNvSpPr>
            <p:nvPr/>
          </p:nvSpPr>
          <p:spPr bwMode="auto">
            <a:xfrm>
              <a:off x="1680" y="1968"/>
              <a:ext cx="2112" cy="2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800"/>
            </a:p>
            <a:p>
              <a:pPr eaLnBrk="0" hangingPunct="0"/>
              <a:endParaRPr lang="en-US" sz="2800"/>
            </a:p>
            <a:p>
              <a:pPr eaLnBrk="0" hangingPunct="0"/>
              <a:endParaRPr lang="en-US" sz="2800"/>
            </a:p>
            <a:p>
              <a:pPr eaLnBrk="0" hangingPunct="0"/>
              <a:r>
                <a:rPr lang="en-US" sz="2800" u="sng">
                  <a:solidFill>
                    <a:schemeClr val="accent2"/>
                  </a:solidFill>
                </a:rPr>
                <a:t>Web Application</a:t>
              </a:r>
            </a:p>
            <a:p>
              <a:pPr eaLnBrk="0" hangingPunct="0"/>
              <a:r>
                <a:rPr lang="en-US" sz="2800" u="sng">
                  <a:solidFill>
                    <a:schemeClr val="accent2"/>
                  </a:solidFill>
                </a:rPr>
                <a:t>Server</a:t>
              </a:r>
              <a:endParaRPr lang="en-US" sz="2800"/>
            </a:p>
          </p:txBody>
        </p:sp>
        <p:sp>
          <p:nvSpPr>
            <p:cNvPr id="869383" name="Text Box 7"/>
            <p:cNvSpPr txBox="1">
              <a:spLocks noChangeArrowheads="1"/>
            </p:cNvSpPr>
            <p:nvPr/>
          </p:nvSpPr>
          <p:spPr bwMode="auto">
            <a:xfrm>
              <a:off x="2353" y="2064"/>
              <a:ext cx="6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solidFill>
                    <a:srgbClr val="0099FF"/>
                  </a:solidFill>
                </a:rPr>
                <a:t>Web DB</a:t>
              </a:r>
            </a:p>
            <a:p>
              <a:pPr eaLnBrk="0" hangingPunct="0"/>
              <a:r>
                <a:rPr lang="en-US">
                  <a:solidFill>
                    <a:srgbClr val="0099FF"/>
                  </a:solidFill>
                </a:rPr>
                <a:t>App</a:t>
              </a:r>
            </a:p>
          </p:txBody>
        </p:sp>
        <p:sp>
          <p:nvSpPr>
            <p:cNvPr id="869384" name="Text Box 8"/>
            <p:cNvSpPr txBox="1">
              <a:spLocks noChangeArrowheads="1"/>
            </p:cNvSpPr>
            <p:nvPr/>
          </p:nvSpPr>
          <p:spPr bwMode="auto">
            <a:xfrm>
              <a:off x="1430" y="1176"/>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HTML</a:t>
              </a:r>
            </a:p>
          </p:txBody>
        </p:sp>
        <p:sp>
          <p:nvSpPr>
            <p:cNvPr id="869385" name="Text Box 9"/>
            <p:cNvSpPr txBox="1">
              <a:spLocks noChangeArrowheads="1"/>
            </p:cNvSpPr>
            <p:nvPr/>
          </p:nvSpPr>
          <p:spPr bwMode="auto">
            <a:xfrm>
              <a:off x="1008" y="2064"/>
              <a:ext cx="7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JavaScript</a:t>
              </a:r>
            </a:p>
          </p:txBody>
        </p:sp>
        <p:sp>
          <p:nvSpPr>
            <p:cNvPr id="869386" name="Text Box 10"/>
            <p:cNvSpPr txBox="1">
              <a:spLocks noChangeArrowheads="1"/>
            </p:cNvSpPr>
            <p:nvPr/>
          </p:nvSpPr>
          <p:spPr bwMode="auto">
            <a:xfrm>
              <a:off x="1248" y="1440"/>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DHTML</a:t>
              </a:r>
            </a:p>
          </p:txBody>
        </p:sp>
        <p:sp>
          <p:nvSpPr>
            <p:cNvPr id="869387" name="Text Box 11"/>
            <p:cNvSpPr txBox="1">
              <a:spLocks noChangeArrowheads="1"/>
            </p:cNvSpPr>
            <p:nvPr/>
          </p:nvSpPr>
          <p:spPr bwMode="auto">
            <a:xfrm>
              <a:off x="1776" y="2208"/>
              <a:ext cx="91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006600"/>
                  </a:solidFill>
                </a:rPr>
                <a:t>    CGI</a:t>
              </a:r>
            </a:p>
            <a:p>
              <a:pPr algn="l" eaLnBrk="0" hangingPunct="0"/>
              <a:endParaRPr lang="en-US">
                <a:solidFill>
                  <a:srgbClr val="006600"/>
                </a:solidFill>
              </a:endParaRPr>
            </a:p>
            <a:p>
              <a:pPr algn="l" eaLnBrk="0" hangingPunct="0"/>
              <a:r>
                <a:rPr lang="en-US">
                  <a:solidFill>
                    <a:srgbClr val="006600"/>
                  </a:solidFill>
                </a:rPr>
                <a:t>Web Server </a:t>
              </a:r>
            </a:p>
            <a:p>
              <a:pPr algn="l" eaLnBrk="0" hangingPunct="0"/>
              <a:r>
                <a:rPr lang="en-US">
                  <a:solidFill>
                    <a:srgbClr val="006600"/>
                  </a:solidFill>
                </a:rPr>
                <a:t>API</a:t>
              </a:r>
              <a:r>
                <a:rPr lang="ja-JP" altLang="en-US">
                  <a:solidFill>
                    <a:srgbClr val="006600"/>
                  </a:solidFill>
                  <a:latin typeface="Arial"/>
                </a:rPr>
                <a:t>’</a:t>
              </a:r>
              <a:r>
                <a:rPr lang="en-US">
                  <a:solidFill>
                    <a:srgbClr val="006600"/>
                  </a:solidFill>
                </a:rPr>
                <a:t>s</a:t>
              </a:r>
            </a:p>
          </p:txBody>
        </p:sp>
        <p:sp>
          <p:nvSpPr>
            <p:cNvPr id="869388" name="Text Box 12"/>
            <p:cNvSpPr txBox="1">
              <a:spLocks noChangeArrowheads="1"/>
            </p:cNvSpPr>
            <p:nvPr/>
          </p:nvSpPr>
          <p:spPr bwMode="auto">
            <a:xfrm>
              <a:off x="2064" y="2976"/>
              <a:ext cx="1414"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accent2"/>
                  </a:solidFill>
                </a:rPr>
                <a:t>ColdFusion      PhP   Perl</a:t>
              </a:r>
            </a:p>
            <a:p>
              <a:pPr algn="l" eaLnBrk="0" hangingPunct="0"/>
              <a:endParaRPr lang="en-US" sz="1600">
                <a:solidFill>
                  <a:schemeClr val="accent2"/>
                </a:solidFill>
              </a:endParaRPr>
            </a:p>
            <a:p>
              <a:pPr algn="l" eaLnBrk="0" hangingPunct="0"/>
              <a:endParaRPr lang="en-US" sz="1600">
                <a:solidFill>
                  <a:schemeClr val="accent2"/>
                </a:solidFill>
              </a:endParaRPr>
            </a:p>
            <a:p>
              <a:pPr algn="l" eaLnBrk="0" hangingPunct="0"/>
              <a:endParaRPr lang="en-US" sz="1600">
                <a:solidFill>
                  <a:schemeClr val="accent2"/>
                </a:solidFill>
              </a:endParaRPr>
            </a:p>
            <a:p>
              <a:pPr algn="l" eaLnBrk="0" hangingPunct="0"/>
              <a:r>
                <a:rPr lang="en-US" sz="1600">
                  <a:solidFill>
                    <a:schemeClr val="accent2"/>
                  </a:solidFill>
                </a:rPr>
                <a:t>   Java               ASP</a:t>
              </a:r>
            </a:p>
          </p:txBody>
        </p:sp>
        <p:sp>
          <p:nvSpPr>
            <p:cNvPr id="869389" name="Text Box 13"/>
            <p:cNvSpPr txBox="1">
              <a:spLocks noChangeArrowheads="1"/>
            </p:cNvSpPr>
            <p:nvPr/>
          </p:nvSpPr>
          <p:spPr bwMode="auto">
            <a:xfrm>
              <a:off x="3158" y="1128"/>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solidFill>
                    <a:srgbClr val="FF3300"/>
                  </a:solidFill>
                </a:rPr>
                <a:t>SQL</a:t>
              </a:r>
            </a:p>
          </p:txBody>
        </p:sp>
        <p:sp>
          <p:nvSpPr>
            <p:cNvPr id="869390" name="Text Box 14"/>
            <p:cNvSpPr txBox="1">
              <a:spLocks noChangeArrowheads="1"/>
            </p:cNvSpPr>
            <p:nvPr/>
          </p:nvSpPr>
          <p:spPr bwMode="auto">
            <a:xfrm>
              <a:off x="2976" y="2256"/>
              <a:ext cx="828"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90000"/>
                </a:lnSpc>
              </a:pPr>
              <a:r>
                <a:rPr lang="en-US" sz="1800">
                  <a:solidFill>
                    <a:srgbClr val="9900FF"/>
                  </a:solidFill>
                </a:rPr>
                <a:t>ODBC</a:t>
              </a:r>
            </a:p>
            <a:p>
              <a:pPr algn="l" eaLnBrk="0" hangingPunct="0">
                <a:lnSpc>
                  <a:spcPct val="90000"/>
                </a:lnSpc>
              </a:pPr>
              <a:r>
                <a:rPr lang="en-US" sz="1800">
                  <a:solidFill>
                    <a:srgbClr val="9900FF"/>
                  </a:solidFill>
                </a:rPr>
                <a:t>Native DB</a:t>
              </a:r>
            </a:p>
            <a:p>
              <a:pPr algn="l" eaLnBrk="0" hangingPunct="0">
                <a:lnSpc>
                  <a:spcPct val="90000"/>
                </a:lnSpc>
              </a:pPr>
              <a:r>
                <a:rPr lang="en-US" sz="1800">
                  <a:solidFill>
                    <a:srgbClr val="9900FF"/>
                  </a:solidFill>
                </a:rPr>
                <a:t>interfaces</a:t>
              </a:r>
            </a:p>
            <a:p>
              <a:pPr algn="l" eaLnBrk="0" hangingPunct="0">
                <a:lnSpc>
                  <a:spcPct val="90000"/>
                </a:lnSpc>
              </a:pPr>
              <a:r>
                <a:rPr lang="en-US" sz="1800">
                  <a:solidFill>
                    <a:srgbClr val="9900FF"/>
                  </a:solidFill>
                </a:rPr>
                <a:t>          JDBC</a:t>
              </a:r>
            </a:p>
          </p:txBody>
        </p:sp>
        <p:sp>
          <p:nvSpPr>
            <p:cNvPr id="869391" name="Text Box 15"/>
            <p:cNvSpPr txBox="1">
              <a:spLocks noChangeArrowheads="1"/>
            </p:cNvSpPr>
            <p:nvPr/>
          </p:nvSpPr>
          <p:spPr bwMode="auto">
            <a:xfrm>
              <a:off x="2351" y="1344"/>
              <a:ext cx="74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solidFill>
                    <a:srgbClr val="FF9900"/>
                  </a:solidFill>
                </a:rPr>
                <a:t>Native </a:t>
              </a:r>
            </a:p>
            <a:p>
              <a:pPr eaLnBrk="0" hangingPunct="0"/>
              <a:r>
                <a:rPr lang="en-US">
                  <a:solidFill>
                    <a:srgbClr val="FF9900"/>
                  </a:solidFill>
                </a:rPr>
                <a:t>DB </a:t>
              </a:r>
            </a:p>
            <a:p>
              <a:pPr eaLnBrk="0" hangingPunct="0"/>
              <a:r>
                <a:rPr lang="en-US">
                  <a:solidFill>
                    <a:srgbClr val="FF9900"/>
                  </a:solidFill>
                </a:rPr>
                <a:t>Interfaces</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70402" name="Rectangle 2"/>
          <p:cNvSpPr>
            <a:spLocks noGrp="1" noChangeArrowheads="1"/>
          </p:cNvSpPr>
          <p:nvPr>
            <p:ph type="title"/>
          </p:nvPr>
        </p:nvSpPr>
        <p:spPr/>
        <p:txBody>
          <a:bodyPr/>
          <a:lstStyle/>
          <a:p>
            <a:r>
              <a:rPr lang="en-US" sz="2800"/>
              <a:t>What Database systems are available?</a:t>
            </a:r>
          </a:p>
        </p:txBody>
      </p:sp>
      <p:sp>
        <p:nvSpPr>
          <p:cNvPr id="870403" name="Rectangle 3"/>
          <p:cNvSpPr>
            <a:spLocks noGrp="1" noChangeArrowheads="1"/>
          </p:cNvSpPr>
          <p:nvPr>
            <p:ph type="body" idx="1"/>
          </p:nvPr>
        </p:nvSpPr>
        <p:spPr/>
        <p:txBody>
          <a:bodyPr/>
          <a:lstStyle/>
          <a:p>
            <a:r>
              <a:rPr lang="en-US" sz="2800"/>
              <a:t>Choices depend on:</a:t>
            </a:r>
          </a:p>
          <a:p>
            <a:pPr lvl="1"/>
            <a:r>
              <a:rPr lang="en-US" sz="2400"/>
              <a:t>Size (current and projected) of the application</a:t>
            </a:r>
          </a:p>
          <a:p>
            <a:pPr lvl="1"/>
            <a:r>
              <a:rPr lang="en-US" sz="2400"/>
              <a:t>Hardware and OS Platforms to be used in the application</a:t>
            </a:r>
          </a:p>
          <a:p>
            <a:pPr lvl="1"/>
            <a:r>
              <a:rPr lang="en-US" sz="2400"/>
              <a:t>Features required</a:t>
            </a:r>
          </a:p>
          <a:p>
            <a:pPr lvl="2"/>
            <a:r>
              <a:rPr lang="en-US" sz="2000"/>
              <a:t>E.g.: SQL? Upgrade path? Full-text indexing? Attribute size limitations? Locking protocols? Direct Web Server access? Security?</a:t>
            </a:r>
          </a:p>
          <a:p>
            <a:pPr lvl="1"/>
            <a:r>
              <a:rPr lang="en-US" sz="2400"/>
              <a:t>Staff support for DBA, etc.</a:t>
            </a:r>
          </a:p>
          <a:p>
            <a:pPr lvl="1"/>
            <a:r>
              <a:rPr lang="en-US" sz="2400"/>
              <a:t>Programming support (or lack thereof)</a:t>
            </a:r>
          </a:p>
          <a:p>
            <a:pPr lvl="1"/>
            <a:r>
              <a:rPr lang="en-US" sz="2400"/>
              <a:t>Cost/complexity of administration</a:t>
            </a:r>
          </a:p>
          <a:p>
            <a:pPr lvl="1"/>
            <a:r>
              <a:rPr lang="en-US" sz="2400"/>
              <a:t>Budget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2015</a:t>
            </a:r>
            <a:endParaRPr lang="en-US"/>
          </a:p>
        </p:txBody>
      </p:sp>
      <p:sp>
        <p:nvSpPr>
          <p:cNvPr id="1004546" name="Rectangle 2"/>
          <p:cNvSpPr>
            <a:spLocks noGrp="1" noChangeArrowheads="1"/>
          </p:cNvSpPr>
          <p:nvPr>
            <p:ph type="title"/>
          </p:nvPr>
        </p:nvSpPr>
        <p:spPr/>
        <p:txBody>
          <a:bodyPr/>
          <a:lstStyle/>
          <a:p>
            <a:r>
              <a:rPr lang="en-US"/>
              <a:t>Database Design Process</a:t>
            </a:r>
          </a:p>
        </p:txBody>
      </p:sp>
      <p:sp>
        <p:nvSpPr>
          <p:cNvPr id="1004547" name="Rectangle 3"/>
          <p:cNvSpPr>
            <a:spLocks noChangeArrowheads="1"/>
          </p:cNvSpPr>
          <p:nvPr/>
        </p:nvSpPr>
        <p:spPr bwMode="auto">
          <a:xfrm>
            <a:off x="23622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Conceptual</a:t>
            </a:r>
          </a:p>
          <a:p>
            <a:pPr eaLnBrk="0" hangingPunct="0"/>
            <a:r>
              <a:rPr lang="en-US">
                <a:solidFill>
                  <a:schemeClr val="bg1"/>
                </a:solidFill>
                <a:latin typeface="Arial" charset="0"/>
              </a:rPr>
              <a:t>Model</a:t>
            </a:r>
          </a:p>
        </p:txBody>
      </p:sp>
      <p:sp>
        <p:nvSpPr>
          <p:cNvPr id="1004548" name="Rectangle 4"/>
          <p:cNvSpPr>
            <a:spLocks noChangeArrowheads="1"/>
          </p:cNvSpPr>
          <p:nvPr/>
        </p:nvSpPr>
        <p:spPr bwMode="auto">
          <a:xfrm>
            <a:off x="44958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Logical</a:t>
            </a:r>
          </a:p>
          <a:p>
            <a:pPr eaLnBrk="0" hangingPunct="0"/>
            <a:r>
              <a:rPr lang="en-US">
                <a:solidFill>
                  <a:schemeClr val="bg1"/>
                </a:solidFill>
                <a:latin typeface="Arial" charset="0"/>
              </a:rPr>
              <a:t>Model</a:t>
            </a:r>
          </a:p>
        </p:txBody>
      </p:sp>
      <p:sp>
        <p:nvSpPr>
          <p:cNvPr id="1004549"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50"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1004551"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52"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3"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4"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5"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6" name="Text Box 12"/>
          <p:cNvSpPr txBox="1">
            <a:spLocks noChangeArrowheads="1"/>
          </p:cNvSpPr>
          <p:nvPr/>
        </p:nvSpPr>
        <p:spPr bwMode="auto">
          <a:xfrm>
            <a:off x="2819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1004557" name="Text Box 13"/>
          <p:cNvSpPr txBox="1">
            <a:spLocks noChangeArrowheads="1"/>
          </p:cNvSpPr>
          <p:nvPr/>
        </p:nvSpPr>
        <p:spPr bwMode="auto">
          <a:xfrm>
            <a:off x="533400" y="2206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1004558" name="Text Box 14"/>
          <p:cNvSpPr txBox="1">
            <a:spLocks noChangeArrowheads="1"/>
          </p:cNvSpPr>
          <p:nvPr/>
        </p:nvSpPr>
        <p:spPr bwMode="auto">
          <a:xfrm>
            <a:off x="4343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1004559" name="Text Box 15"/>
          <p:cNvSpPr txBox="1">
            <a:spLocks noChangeArrowheads="1"/>
          </p:cNvSpPr>
          <p:nvPr/>
        </p:nvSpPr>
        <p:spPr bwMode="auto">
          <a:xfrm>
            <a:off x="59436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1004560" name="Text Box 16"/>
          <p:cNvSpPr txBox="1">
            <a:spLocks noChangeArrowheads="1"/>
          </p:cNvSpPr>
          <p:nvPr/>
        </p:nvSpPr>
        <p:spPr bwMode="auto">
          <a:xfrm>
            <a:off x="75438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1004561" name="Text Box 17"/>
          <p:cNvSpPr txBox="1">
            <a:spLocks noChangeArrowheads="1"/>
          </p:cNvSpPr>
          <p:nvPr/>
        </p:nvSpPr>
        <p:spPr bwMode="auto">
          <a:xfrm>
            <a:off x="457200" y="2968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1004562" name="Text Box 18"/>
          <p:cNvSpPr txBox="1">
            <a:spLocks noChangeArrowheads="1"/>
          </p:cNvSpPr>
          <p:nvPr/>
        </p:nvSpPr>
        <p:spPr bwMode="auto">
          <a:xfrm>
            <a:off x="457200" y="3883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1004563" name="Text Box 19"/>
          <p:cNvSpPr txBox="1">
            <a:spLocks noChangeArrowheads="1"/>
          </p:cNvSpPr>
          <p:nvPr/>
        </p:nvSpPr>
        <p:spPr bwMode="auto">
          <a:xfrm>
            <a:off x="457200" y="4645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1004564"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5"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6"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7"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68"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69"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0"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1"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2"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3"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4"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5"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a:solidFill>
                  <a:schemeClr val="bg1"/>
                </a:solidFill>
                <a:latin typeface="Arial" charset="0"/>
              </a:rPr>
              <a:t>Internal Model</a:t>
            </a:r>
          </a:p>
        </p:txBody>
      </p:sp>
      <p:sp>
        <p:nvSpPr>
          <p:cNvPr id="1004576"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7"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8"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9"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2015</a:t>
            </a:r>
            <a:endParaRPr lang="en-US"/>
          </a:p>
        </p:txBody>
      </p:sp>
      <p:sp>
        <p:nvSpPr>
          <p:cNvPr id="871426" name="Rectangle 2"/>
          <p:cNvSpPr>
            <a:spLocks noGrp="1" noChangeArrowheads="1"/>
          </p:cNvSpPr>
          <p:nvPr>
            <p:ph type="title"/>
          </p:nvPr>
        </p:nvSpPr>
        <p:spPr/>
        <p:txBody>
          <a:bodyPr/>
          <a:lstStyle/>
          <a:p>
            <a:r>
              <a:rPr lang="en-US"/>
              <a:t>Desktop Database Systems</a:t>
            </a:r>
          </a:p>
        </p:txBody>
      </p:sp>
      <p:sp>
        <p:nvSpPr>
          <p:cNvPr id="871427" name="Rectangle 3"/>
          <p:cNvSpPr>
            <a:spLocks noGrp="1" noChangeArrowheads="1"/>
          </p:cNvSpPr>
          <p:nvPr>
            <p:ph type="body" idx="1"/>
          </p:nvPr>
        </p:nvSpPr>
        <p:spPr/>
        <p:txBody>
          <a:bodyPr/>
          <a:lstStyle/>
          <a:p>
            <a:endParaRPr lang="en-US" sz="2800" dirty="0"/>
          </a:p>
          <a:p>
            <a:endParaRPr lang="en-US" sz="2800" dirty="0"/>
          </a:p>
          <a:p>
            <a:endParaRPr lang="en-US" sz="2800" dirty="0"/>
          </a:p>
          <a:p>
            <a:endParaRPr lang="en-US" sz="2800" dirty="0"/>
          </a:p>
          <a:p>
            <a:r>
              <a:rPr lang="en-US" sz="2800" dirty="0"/>
              <a:t>Individuals or very small enterprises can create DBMS-enabled Web applications relatively inexpensively</a:t>
            </a:r>
          </a:p>
          <a:p>
            <a:r>
              <a:rPr lang="en-US" sz="2800" dirty="0"/>
              <a:t>Some systems will require an application server </a:t>
            </a:r>
            <a:r>
              <a:rPr lang="en-US" sz="2800" dirty="0" smtClean="0"/>
              <a:t>(such as </a:t>
            </a:r>
            <a:r>
              <a:rPr lang="en-US" sz="2800" dirty="0" smtClean="0"/>
              <a:t>Python/Flask</a:t>
            </a:r>
            <a:r>
              <a:rPr lang="en-US" sz="2800" dirty="0" smtClean="0"/>
              <a:t>) </a:t>
            </a:r>
            <a:r>
              <a:rPr lang="en-US" sz="2800" dirty="0" smtClean="0"/>
              <a:t>to </a:t>
            </a:r>
            <a:r>
              <a:rPr lang="en-US" sz="2800" dirty="0"/>
              <a:t>provide the access path between the Web server and the DBMS</a:t>
            </a:r>
          </a:p>
        </p:txBody>
      </p:sp>
      <p:graphicFrame>
        <p:nvGraphicFramePr>
          <p:cNvPr id="871428" name="Object 4"/>
          <p:cNvGraphicFramePr>
            <a:graphicFrameLocks noChangeAspect="1"/>
          </p:cNvGraphicFramePr>
          <p:nvPr/>
        </p:nvGraphicFramePr>
        <p:xfrm>
          <a:off x="609600" y="1219200"/>
          <a:ext cx="8077200" cy="1651000"/>
        </p:xfrm>
        <a:graphic>
          <a:graphicData uri="http://schemas.openxmlformats.org/presentationml/2006/ole">
            <mc:AlternateContent xmlns:mc="http://schemas.openxmlformats.org/markup-compatibility/2006">
              <mc:Choice xmlns:v="urn:schemas-microsoft-com:vml" Requires="v">
                <p:oleObj spid="_x0000_s871469" name="Worksheet" r:id="rId4" imgW="4834551" imgH="932507" progId="Excel.Sheet.8">
                  <p:embed/>
                </p:oleObj>
              </mc:Choice>
              <mc:Fallback>
                <p:oleObj name="Worksheet" r:id="rId4" imgW="4834551" imgH="932507"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80772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72450" name="Rectangle 2"/>
          <p:cNvSpPr>
            <a:spLocks noGrp="1" noChangeArrowheads="1"/>
          </p:cNvSpPr>
          <p:nvPr>
            <p:ph type="title"/>
          </p:nvPr>
        </p:nvSpPr>
        <p:spPr/>
        <p:txBody>
          <a:bodyPr/>
          <a:lstStyle/>
          <a:p>
            <a:r>
              <a:rPr lang="en-US" sz="3200"/>
              <a:t>Pros and Cons of Database Options</a:t>
            </a:r>
          </a:p>
        </p:txBody>
      </p:sp>
      <p:sp>
        <p:nvSpPr>
          <p:cNvPr id="872451" name="Rectangle 3"/>
          <p:cNvSpPr>
            <a:spLocks noGrp="1" noChangeArrowheads="1"/>
          </p:cNvSpPr>
          <p:nvPr>
            <p:ph type="body" idx="1"/>
          </p:nvPr>
        </p:nvSpPr>
        <p:spPr/>
        <p:txBody>
          <a:bodyPr/>
          <a:lstStyle/>
          <a:p>
            <a:r>
              <a:rPr lang="en-US" dirty="0"/>
              <a:t>Desktop databases</a:t>
            </a:r>
          </a:p>
          <a:p>
            <a:pPr lvl="1"/>
            <a:r>
              <a:rPr lang="en-US" dirty="0"/>
              <a:t>usually simple to set up and administer</a:t>
            </a:r>
          </a:p>
          <a:p>
            <a:pPr lvl="1"/>
            <a:r>
              <a:rPr lang="en-US" dirty="0"/>
              <a:t>inexpensive</a:t>
            </a:r>
          </a:p>
          <a:p>
            <a:pPr lvl="1"/>
            <a:r>
              <a:rPr lang="en-US" dirty="0"/>
              <a:t>often will not scale to a very large number of users or very large database size</a:t>
            </a:r>
          </a:p>
          <a:p>
            <a:pPr lvl="1"/>
            <a:r>
              <a:rPr lang="en-US" dirty="0"/>
              <a:t>May lack locking management appropriate for multiuser access</a:t>
            </a:r>
          </a:p>
          <a:p>
            <a:pPr lvl="1"/>
            <a:r>
              <a:rPr lang="en-US" dirty="0"/>
              <a:t>Poor handling for full-text search</a:t>
            </a:r>
          </a:p>
          <a:p>
            <a:pPr lvl="1"/>
            <a:r>
              <a:rPr lang="en-US" dirty="0"/>
              <a:t>Well supported by application software </a:t>
            </a:r>
            <a:r>
              <a:rPr lang="en-US" dirty="0" smtClean="0"/>
              <a:t>(Python, </a:t>
            </a:r>
            <a:r>
              <a:rPr lang="en-US" dirty="0"/>
              <a:t>PHP, etc.)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2015</a:t>
            </a:r>
            <a:endParaRPr lang="en-US"/>
          </a:p>
        </p:txBody>
      </p:sp>
      <p:sp>
        <p:nvSpPr>
          <p:cNvPr id="873474" name="Rectangle 2"/>
          <p:cNvSpPr>
            <a:spLocks noGrp="1" noChangeArrowheads="1"/>
          </p:cNvSpPr>
          <p:nvPr>
            <p:ph type="title"/>
          </p:nvPr>
        </p:nvSpPr>
        <p:spPr/>
        <p:txBody>
          <a:bodyPr/>
          <a:lstStyle/>
          <a:p>
            <a:r>
              <a:rPr lang="en-US"/>
              <a:t>Enterprise Database Systems</a:t>
            </a:r>
          </a:p>
        </p:txBody>
      </p:sp>
      <p:sp>
        <p:nvSpPr>
          <p:cNvPr id="873475" name="Rectangle 3"/>
          <p:cNvSpPr>
            <a:spLocks noGrp="1" noChangeArrowheads="1"/>
          </p:cNvSpPr>
          <p:nvPr>
            <p:ph type="body" idx="1"/>
          </p:nvPr>
        </p:nvSpPr>
        <p:spPr/>
        <p:txBody>
          <a:bodyPr/>
          <a:lstStyle/>
          <a:p>
            <a:endParaRPr lang="en-US"/>
          </a:p>
          <a:p>
            <a:endParaRPr lang="en-US"/>
          </a:p>
          <a:p>
            <a:endParaRPr lang="en-US"/>
          </a:p>
          <a:p>
            <a:r>
              <a:rPr lang="en-US"/>
              <a:t>Enterprise servers are powerful and available in many different configurations</a:t>
            </a:r>
          </a:p>
          <a:p>
            <a:r>
              <a:rPr lang="en-US"/>
              <a:t>They also tend to be VERY expensive</a:t>
            </a:r>
          </a:p>
          <a:p>
            <a:r>
              <a:rPr lang="en-US"/>
              <a:t>Pricing is usually based on users, or CPU</a:t>
            </a:r>
            <a:r>
              <a:rPr lang="ja-JP" altLang="en-US">
                <a:latin typeface="Arial"/>
              </a:rPr>
              <a:t>’</a:t>
            </a:r>
            <a:r>
              <a:rPr lang="en-US"/>
              <a:t>s </a:t>
            </a:r>
          </a:p>
          <a:p>
            <a:endParaRPr lang="en-US"/>
          </a:p>
        </p:txBody>
      </p:sp>
      <p:graphicFrame>
        <p:nvGraphicFramePr>
          <p:cNvPr id="873476" name="Object 4"/>
          <p:cNvGraphicFramePr>
            <a:graphicFrameLocks noChangeAspect="1"/>
          </p:cNvGraphicFramePr>
          <p:nvPr/>
        </p:nvGraphicFramePr>
        <p:xfrm>
          <a:off x="152400" y="1219200"/>
          <a:ext cx="8763000" cy="1652588"/>
        </p:xfrm>
        <a:graphic>
          <a:graphicData uri="http://schemas.openxmlformats.org/presentationml/2006/ole">
            <mc:AlternateContent xmlns:mc="http://schemas.openxmlformats.org/markup-compatibility/2006">
              <mc:Choice xmlns:v="urn:schemas-microsoft-com:vml" Requires="v">
                <p:oleObj spid="_x0000_s873517" name="Worksheet" r:id="rId4" imgW="4925086" imgH="941560" progId="Excel.Sheet.8">
                  <p:embed/>
                </p:oleObj>
              </mc:Choice>
              <mc:Fallback>
                <p:oleObj name="Worksheet" r:id="rId4" imgW="4925086" imgH="94156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8763000" cy="165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74498" name="Rectangle 2"/>
          <p:cNvSpPr>
            <a:spLocks noGrp="1" noChangeArrowheads="1"/>
          </p:cNvSpPr>
          <p:nvPr>
            <p:ph type="title"/>
          </p:nvPr>
        </p:nvSpPr>
        <p:spPr/>
        <p:txBody>
          <a:bodyPr/>
          <a:lstStyle/>
          <a:p>
            <a:r>
              <a:rPr lang="en-US" sz="3200"/>
              <a:t>Pros and Cons of Database Options</a:t>
            </a:r>
          </a:p>
        </p:txBody>
      </p:sp>
      <p:sp>
        <p:nvSpPr>
          <p:cNvPr id="874499" name="Rectangle 3"/>
          <p:cNvSpPr>
            <a:spLocks noGrp="1" noChangeArrowheads="1"/>
          </p:cNvSpPr>
          <p:nvPr>
            <p:ph type="body" idx="1"/>
          </p:nvPr>
        </p:nvSpPr>
        <p:spPr/>
        <p:txBody>
          <a:bodyPr/>
          <a:lstStyle/>
          <a:p>
            <a:pPr>
              <a:lnSpc>
                <a:spcPct val="80000"/>
              </a:lnSpc>
            </a:pPr>
            <a:r>
              <a:rPr lang="en-US" sz="2800" dirty="0"/>
              <a:t>Enterprise databases</a:t>
            </a:r>
          </a:p>
          <a:p>
            <a:pPr lvl="1">
              <a:lnSpc>
                <a:spcPct val="80000"/>
              </a:lnSpc>
            </a:pPr>
            <a:r>
              <a:rPr lang="en-US" sz="2400" dirty="0"/>
              <a:t>Can be very complex to set up and administer</a:t>
            </a:r>
          </a:p>
          <a:p>
            <a:pPr lvl="2">
              <a:lnSpc>
                <a:spcPct val="80000"/>
              </a:lnSpc>
            </a:pPr>
            <a:r>
              <a:rPr lang="en-US" sz="2000" dirty="0"/>
              <a:t>Oracle, for example recommends RAID-1 with 7x2 disk configuration as a bare minimum, more recommended </a:t>
            </a:r>
          </a:p>
          <a:p>
            <a:pPr lvl="1">
              <a:lnSpc>
                <a:spcPct val="80000"/>
              </a:lnSpc>
            </a:pPr>
            <a:r>
              <a:rPr lang="en-US" sz="2400" dirty="0"/>
              <a:t>Expensive</a:t>
            </a:r>
          </a:p>
          <a:p>
            <a:pPr lvl="1">
              <a:lnSpc>
                <a:spcPct val="80000"/>
              </a:lnSpc>
            </a:pPr>
            <a:r>
              <a:rPr lang="en-US" sz="2400" dirty="0"/>
              <a:t>Will scale to a very large number of users</a:t>
            </a:r>
          </a:p>
          <a:p>
            <a:pPr lvl="1">
              <a:lnSpc>
                <a:spcPct val="80000"/>
              </a:lnSpc>
            </a:pPr>
            <a:r>
              <a:rPr lang="en-US" sz="2400" dirty="0"/>
              <a:t>Will scale to very large databases</a:t>
            </a:r>
          </a:p>
          <a:p>
            <a:pPr lvl="1">
              <a:lnSpc>
                <a:spcPct val="80000"/>
              </a:lnSpc>
            </a:pPr>
            <a:r>
              <a:rPr lang="en-US" sz="2400" dirty="0"/>
              <a:t>Incorporate good transaction control and lock management</a:t>
            </a:r>
          </a:p>
          <a:p>
            <a:pPr lvl="1">
              <a:lnSpc>
                <a:spcPct val="80000"/>
              </a:lnSpc>
            </a:pPr>
            <a:r>
              <a:rPr lang="en-US" sz="2400" dirty="0"/>
              <a:t>Native handling of Text search is poor, but most DBMS have add-on text search options</a:t>
            </a:r>
          </a:p>
          <a:p>
            <a:pPr lvl="1">
              <a:lnSpc>
                <a:spcPct val="80000"/>
              </a:lnSpc>
            </a:pPr>
            <a:r>
              <a:rPr lang="en-US" sz="2400" dirty="0"/>
              <a:t>Support for applications software </a:t>
            </a:r>
            <a:r>
              <a:rPr lang="en-US" sz="2400" dirty="0" smtClean="0"/>
              <a:t>(Python, </a:t>
            </a:r>
            <a:r>
              <a:rPr lang="en-US" sz="2400" dirty="0"/>
              <a:t>PHP, etc.)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2015</a:t>
            </a:r>
            <a:endParaRPr lang="en-US"/>
          </a:p>
        </p:txBody>
      </p:sp>
      <p:sp>
        <p:nvSpPr>
          <p:cNvPr id="875522" name="Rectangle 2"/>
          <p:cNvSpPr>
            <a:spLocks noGrp="1" noChangeArrowheads="1"/>
          </p:cNvSpPr>
          <p:nvPr>
            <p:ph type="title"/>
          </p:nvPr>
        </p:nvSpPr>
        <p:spPr/>
        <p:txBody>
          <a:bodyPr/>
          <a:lstStyle/>
          <a:p>
            <a:r>
              <a:rPr lang="en-US"/>
              <a:t>Free Database Servers</a:t>
            </a:r>
          </a:p>
        </p:txBody>
      </p:sp>
      <p:sp>
        <p:nvSpPr>
          <p:cNvPr id="875523" name="Rectangle 3"/>
          <p:cNvSpPr>
            <a:spLocks noGrp="1" noChangeArrowheads="1"/>
          </p:cNvSpPr>
          <p:nvPr>
            <p:ph type="body" idx="1"/>
          </p:nvPr>
        </p:nvSpPr>
        <p:spPr>
          <a:xfrm>
            <a:off x="304800" y="1981200"/>
            <a:ext cx="8686800" cy="4114800"/>
          </a:xfrm>
        </p:spPr>
        <p:txBody>
          <a:bodyPr/>
          <a:lstStyle/>
          <a:p>
            <a:pPr>
              <a:lnSpc>
                <a:spcPct val="80000"/>
              </a:lnSpc>
            </a:pPr>
            <a:endParaRPr lang="en-US" sz="2800"/>
          </a:p>
          <a:p>
            <a:pPr>
              <a:lnSpc>
                <a:spcPct val="80000"/>
              </a:lnSpc>
            </a:pPr>
            <a:endParaRPr lang="en-US" sz="2800"/>
          </a:p>
          <a:p>
            <a:pPr>
              <a:lnSpc>
                <a:spcPct val="80000"/>
              </a:lnSpc>
            </a:pPr>
            <a:endParaRPr lang="en-US" sz="2800"/>
          </a:p>
          <a:p>
            <a:pPr>
              <a:lnSpc>
                <a:spcPct val="80000"/>
              </a:lnSpc>
            </a:pPr>
            <a:r>
              <a:rPr lang="en-US" sz="2800"/>
              <a:t>System is free, but there is also no help line.</a:t>
            </a:r>
          </a:p>
          <a:p>
            <a:pPr>
              <a:lnSpc>
                <a:spcPct val="80000"/>
              </a:lnSpc>
            </a:pPr>
            <a:r>
              <a:rPr lang="en-US" sz="2800"/>
              <a:t>Include many of the features of Enterprise systems, but tend to be lighter weight</a:t>
            </a:r>
          </a:p>
          <a:p>
            <a:pPr>
              <a:lnSpc>
                <a:spcPct val="80000"/>
              </a:lnSpc>
            </a:pPr>
            <a:r>
              <a:rPr lang="en-US" sz="2800"/>
              <a:t>Versions may vary in support for different systems</a:t>
            </a:r>
          </a:p>
          <a:p>
            <a:pPr>
              <a:lnSpc>
                <a:spcPct val="80000"/>
              </a:lnSpc>
            </a:pPr>
            <a:r>
              <a:rPr lang="en-US" sz="2800"/>
              <a:t>Open Source -- So programmers can add features</a:t>
            </a:r>
          </a:p>
          <a:p>
            <a:pPr>
              <a:lnSpc>
                <a:spcPct val="80000"/>
              </a:lnSpc>
            </a:pPr>
            <a:endParaRPr lang="en-US" sz="2800"/>
          </a:p>
        </p:txBody>
      </p:sp>
      <p:graphicFrame>
        <p:nvGraphicFramePr>
          <p:cNvPr id="875524" name="Object 4"/>
          <p:cNvGraphicFramePr>
            <a:graphicFrameLocks noChangeAspect="1"/>
          </p:cNvGraphicFramePr>
          <p:nvPr/>
        </p:nvGraphicFramePr>
        <p:xfrm>
          <a:off x="381000" y="1371600"/>
          <a:ext cx="8382000" cy="1460500"/>
        </p:xfrm>
        <a:graphic>
          <a:graphicData uri="http://schemas.openxmlformats.org/presentationml/2006/ole">
            <mc:AlternateContent xmlns:mc="http://schemas.openxmlformats.org/markup-compatibility/2006">
              <mc:Choice xmlns:v="urn:schemas-microsoft-com:vml" Requires="v">
                <p:oleObj spid="_x0000_s875565" name="Worksheet" r:id="rId4" imgW="3331675" imgH="624689" progId="Excel.Sheet.8">
                  <p:embed/>
                </p:oleObj>
              </mc:Choice>
              <mc:Fallback>
                <p:oleObj name="Worksheet" r:id="rId4" imgW="3331675" imgH="62468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83820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76548" name="Rectangle 4"/>
          <p:cNvSpPr>
            <a:spLocks noGrp="1" noChangeArrowheads="1"/>
          </p:cNvSpPr>
          <p:nvPr>
            <p:ph type="title"/>
          </p:nvPr>
        </p:nvSpPr>
        <p:spPr/>
        <p:txBody>
          <a:bodyPr/>
          <a:lstStyle/>
          <a:p>
            <a:r>
              <a:rPr lang="en-US" sz="3200"/>
              <a:t>Pros and Cons of Database Options</a:t>
            </a:r>
          </a:p>
        </p:txBody>
      </p:sp>
      <p:sp>
        <p:nvSpPr>
          <p:cNvPr id="876549" name="Rectangle 5"/>
          <p:cNvSpPr>
            <a:spLocks noGrp="1" noChangeArrowheads="1"/>
          </p:cNvSpPr>
          <p:nvPr>
            <p:ph type="body" idx="1"/>
          </p:nvPr>
        </p:nvSpPr>
        <p:spPr/>
        <p:txBody>
          <a:bodyPr/>
          <a:lstStyle/>
          <a:p>
            <a:pPr>
              <a:lnSpc>
                <a:spcPct val="90000"/>
              </a:lnSpc>
            </a:pPr>
            <a:r>
              <a:rPr lang="en-US" dirty="0"/>
              <a:t>Free databases</a:t>
            </a:r>
          </a:p>
          <a:p>
            <a:pPr lvl="1">
              <a:lnSpc>
                <a:spcPct val="90000"/>
              </a:lnSpc>
            </a:pPr>
            <a:r>
              <a:rPr lang="en-US" dirty="0"/>
              <a:t>Can be complex to set up and administer</a:t>
            </a:r>
          </a:p>
          <a:p>
            <a:pPr lvl="1">
              <a:lnSpc>
                <a:spcPct val="90000"/>
              </a:lnSpc>
            </a:pPr>
            <a:r>
              <a:rPr lang="en-US" dirty="0"/>
              <a:t>Inexpensive (FREE!)</a:t>
            </a:r>
          </a:p>
          <a:p>
            <a:pPr lvl="1">
              <a:lnSpc>
                <a:spcPct val="90000"/>
              </a:lnSpc>
            </a:pPr>
            <a:r>
              <a:rPr lang="en-US" dirty="0"/>
              <a:t>usually will scale to a large number of users</a:t>
            </a:r>
          </a:p>
          <a:p>
            <a:pPr lvl="1">
              <a:lnSpc>
                <a:spcPct val="90000"/>
              </a:lnSpc>
            </a:pPr>
            <a:r>
              <a:rPr lang="en-US" dirty="0"/>
              <a:t>Incorporate good transaction control and lock management</a:t>
            </a:r>
          </a:p>
          <a:p>
            <a:pPr lvl="1">
              <a:lnSpc>
                <a:spcPct val="90000"/>
              </a:lnSpc>
            </a:pPr>
            <a:r>
              <a:rPr lang="en-US" dirty="0"/>
              <a:t>Native handling of Text search has improved, and there are IR-like capabilities in MySQL and </a:t>
            </a:r>
            <a:r>
              <a:rPr lang="en-US" dirty="0" err="1"/>
              <a:t>PostgreSQL</a:t>
            </a:r>
            <a:endParaRPr lang="en-US" dirty="0"/>
          </a:p>
          <a:p>
            <a:pPr lvl="1">
              <a:lnSpc>
                <a:spcPct val="90000"/>
              </a:lnSpc>
            </a:pPr>
            <a:r>
              <a:rPr lang="en-US" dirty="0"/>
              <a:t>Support for applications software (ColdFusion, </a:t>
            </a:r>
            <a:r>
              <a:rPr lang="en-US" dirty="0" smtClean="0"/>
              <a:t>Python, </a:t>
            </a:r>
            <a:r>
              <a:rPr lang="en-US" dirty="0"/>
              <a:t>etc.)</a:t>
            </a:r>
          </a:p>
          <a:p>
            <a:pPr lvl="1">
              <a:lnSpc>
                <a:spcPct val="90000"/>
              </a:lnSpc>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2015</a:t>
            </a:r>
            <a:endParaRPr lang="en-US"/>
          </a:p>
        </p:txBody>
      </p:sp>
      <p:sp>
        <p:nvSpPr>
          <p:cNvPr id="877570" name="Rectangle 2"/>
          <p:cNvSpPr>
            <a:spLocks noGrp="1" noChangeArrowheads="1"/>
          </p:cNvSpPr>
          <p:nvPr>
            <p:ph type="title"/>
          </p:nvPr>
        </p:nvSpPr>
        <p:spPr/>
        <p:txBody>
          <a:bodyPr/>
          <a:lstStyle/>
          <a:p>
            <a:r>
              <a:rPr lang="en-US"/>
              <a:t>Embedded Database Servers</a:t>
            </a:r>
          </a:p>
        </p:txBody>
      </p:sp>
      <p:sp>
        <p:nvSpPr>
          <p:cNvPr id="877571" name="Rectangle 3"/>
          <p:cNvSpPr>
            <a:spLocks noGrp="1" noChangeArrowheads="1"/>
          </p:cNvSpPr>
          <p:nvPr>
            <p:ph type="body" idx="1"/>
          </p:nvPr>
        </p:nvSpPr>
        <p:spPr/>
        <p:txBody>
          <a:bodyPr/>
          <a:lstStyle/>
          <a:p>
            <a:endParaRPr lang="en-US" dirty="0"/>
          </a:p>
          <a:p>
            <a:pPr marL="0" indent="0">
              <a:buNone/>
            </a:pPr>
            <a:endParaRPr lang="en-US" dirty="0"/>
          </a:p>
          <a:p>
            <a:r>
              <a:rPr lang="en-US" dirty="0" smtClean="0"/>
              <a:t>May </a:t>
            </a:r>
            <a:r>
              <a:rPr lang="en-US" dirty="0"/>
              <a:t>require programming experience to install</a:t>
            </a:r>
          </a:p>
          <a:p>
            <a:r>
              <a:rPr lang="en-US" dirty="0"/>
              <a:t>Tend to be fast and economical in space </a:t>
            </a:r>
            <a:r>
              <a:rPr lang="en-US" dirty="0" smtClean="0"/>
              <a:t>requirements</a:t>
            </a:r>
          </a:p>
          <a:p>
            <a:r>
              <a:rPr lang="en-US" dirty="0" smtClean="0"/>
              <a:t>Includes many NOSQL databases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5884638"/>
              </p:ext>
            </p:extLst>
          </p:nvPr>
        </p:nvGraphicFramePr>
        <p:xfrm>
          <a:off x="152400" y="990600"/>
          <a:ext cx="8915400" cy="1371600"/>
        </p:xfrm>
        <a:graphic>
          <a:graphicData uri="http://schemas.openxmlformats.org/presentationml/2006/ole">
            <mc:AlternateContent xmlns:mc="http://schemas.openxmlformats.org/markup-compatibility/2006">
              <mc:Choice xmlns:v="urn:schemas-microsoft-com:vml" Requires="v">
                <p:oleObj spid="_x0000_s877615" name="Worksheet" r:id="rId4" imgW="4292600" imgH="660400" progId="Excel.Sheet.8">
                  <p:embed/>
                </p:oleObj>
              </mc:Choice>
              <mc:Fallback>
                <p:oleObj name="Worksheet" r:id="rId4" imgW="4292600" imgH="660400" progId="Excel.Sheet.8">
                  <p:embed/>
                  <p:pic>
                    <p:nvPicPr>
                      <p:cNvPr id="0" name=""/>
                      <p:cNvPicPr/>
                      <p:nvPr/>
                    </p:nvPicPr>
                    <p:blipFill>
                      <a:blip r:embed="rId5"/>
                      <a:stretch>
                        <a:fillRect/>
                      </a:stretch>
                    </p:blipFill>
                    <p:spPr>
                      <a:xfrm>
                        <a:off x="152400" y="990600"/>
                        <a:ext cx="8915400" cy="1371600"/>
                      </a:xfrm>
                      <a:prstGeom prst="rect">
                        <a:avLst/>
                      </a:prstGeom>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78596" name="Rectangle 4"/>
          <p:cNvSpPr>
            <a:spLocks noGrp="1" noChangeArrowheads="1"/>
          </p:cNvSpPr>
          <p:nvPr>
            <p:ph type="title"/>
          </p:nvPr>
        </p:nvSpPr>
        <p:spPr/>
        <p:txBody>
          <a:bodyPr/>
          <a:lstStyle/>
          <a:p>
            <a:r>
              <a:rPr lang="en-US" sz="3200"/>
              <a:t>Pros and Cons of Database Options</a:t>
            </a:r>
          </a:p>
        </p:txBody>
      </p:sp>
      <p:sp>
        <p:nvSpPr>
          <p:cNvPr id="878597" name="Rectangle 5"/>
          <p:cNvSpPr>
            <a:spLocks noGrp="1" noChangeArrowheads="1"/>
          </p:cNvSpPr>
          <p:nvPr>
            <p:ph type="body" idx="1"/>
          </p:nvPr>
        </p:nvSpPr>
        <p:spPr/>
        <p:txBody>
          <a:bodyPr/>
          <a:lstStyle/>
          <a:p>
            <a:pPr>
              <a:lnSpc>
                <a:spcPct val="90000"/>
              </a:lnSpc>
            </a:pPr>
            <a:r>
              <a:rPr lang="en-US" dirty="0"/>
              <a:t>Embedded databases</a:t>
            </a:r>
          </a:p>
          <a:p>
            <a:pPr lvl="1">
              <a:lnSpc>
                <a:spcPct val="90000"/>
              </a:lnSpc>
            </a:pPr>
            <a:r>
              <a:rPr lang="en-US" dirty="0"/>
              <a:t>Must be embedded in a program </a:t>
            </a:r>
          </a:p>
          <a:p>
            <a:pPr lvl="1">
              <a:lnSpc>
                <a:spcPct val="90000"/>
              </a:lnSpc>
            </a:pPr>
            <a:r>
              <a:rPr lang="en-US" dirty="0"/>
              <a:t>Can be incorporated in a scripting language</a:t>
            </a:r>
          </a:p>
          <a:p>
            <a:pPr lvl="1">
              <a:lnSpc>
                <a:spcPct val="90000"/>
              </a:lnSpc>
            </a:pPr>
            <a:r>
              <a:rPr lang="en-US" dirty="0"/>
              <a:t>inexpensive (for non-commercial application)</a:t>
            </a:r>
          </a:p>
          <a:p>
            <a:pPr lvl="1">
              <a:lnSpc>
                <a:spcPct val="90000"/>
              </a:lnSpc>
            </a:pPr>
            <a:r>
              <a:rPr lang="en-US" dirty="0"/>
              <a:t>May not scale to a very large number of users (depends on how it is used)</a:t>
            </a:r>
          </a:p>
          <a:p>
            <a:pPr lvl="1">
              <a:lnSpc>
                <a:spcPct val="90000"/>
              </a:lnSpc>
            </a:pPr>
            <a:r>
              <a:rPr lang="en-US" dirty="0" smtClean="0"/>
              <a:t>(May) Incorporate </a:t>
            </a:r>
            <a:r>
              <a:rPr lang="en-US" dirty="0"/>
              <a:t>good transaction control and lock management</a:t>
            </a:r>
          </a:p>
          <a:p>
            <a:pPr lvl="1">
              <a:lnSpc>
                <a:spcPct val="90000"/>
              </a:lnSpc>
            </a:pPr>
            <a:r>
              <a:rPr lang="en-US" dirty="0"/>
              <a:t>Text search support is minimal</a:t>
            </a:r>
          </a:p>
          <a:p>
            <a:pPr lvl="1">
              <a:lnSpc>
                <a:spcPct val="90000"/>
              </a:lnSpc>
            </a:pPr>
            <a:r>
              <a:rPr lang="en-US" dirty="0"/>
              <a:t>May not support SQL</a:t>
            </a:r>
          </a:p>
          <a:p>
            <a:pPr lvl="1">
              <a:lnSpc>
                <a:spcPct val="90000"/>
              </a:lnSpc>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NOSQL Databases</a:t>
            </a:r>
            <a:endParaRPr lang="en-US" dirty="0"/>
          </a:p>
        </p:txBody>
      </p:sp>
      <p:sp>
        <p:nvSpPr>
          <p:cNvPr id="4" name="Date Placeholder 3"/>
          <p:cNvSpPr>
            <a:spLocks noGrp="1"/>
          </p:cNvSpPr>
          <p:nvPr>
            <p:ph type="dt" sz="half" idx="10"/>
          </p:nvPr>
        </p:nvSpPr>
        <p:spPr/>
        <p:txBody>
          <a:bodyPr/>
          <a:lstStyle/>
          <a:p>
            <a:r>
              <a:rPr lang="en-US" smtClean="0"/>
              <a:t>IS 257 – Fall 2015</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51503826"/>
              </p:ext>
            </p:extLst>
          </p:nvPr>
        </p:nvGraphicFramePr>
        <p:xfrm>
          <a:off x="1820" y="914400"/>
          <a:ext cx="9144000" cy="1100137"/>
        </p:xfrm>
        <a:graphic>
          <a:graphicData uri="http://schemas.openxmlformats.org/presentationml/2006/ole">
            <mc:AlternateContent xmlns:mc="http://schemas.openxmlformats.org/markup-compatibility/2006">
              <mc:Choice xmlns:v="urn:schemas-microsoft-com:vml" Requires="v">
                <p:oleObj spid="_x0000_s1012777" name="Worksheet" r:id="rId3" imgW="4038600" imgH="508000" progId="Excel.Sheet.8">
                  <p:embed/>
                </p:oleObj>
              </mc:Choice>
              <mc:Fallback>
                <p:oleObj name="Worksheet" r:id="rId3" imgW="4038600" imgH="508000" progId="Excel.Sheet.8">
                  <p:embed/>
                  <p:pic>
                    <p:nvPicPr>
                      <p:cNvPr id="0" name=""/>
                      <p:cNvPicPr>
                        <a:picLocks noChangeAspect="1" noChangeArrowheads="1"/>
                      </p:cNvPicPr>
                      <p:nvPr/>
                    </p:nvPicPr>
                    <p:blipFill>
                      <a:blip r:embed="rId4"/>
                      <a:srcRect/>
                      <a:stretch>
                        <a:fillRect/>
                      </a:stretch>
                    </p:blipFill>
                    <p:spPr bwMode="auto">
                      <a:xfrm>
                        <a:off x="1820" y="914400"/>
                        <a:ext cx="91440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 name="Content Placeholder 8"/>
          <p:cNvPicPr>
            <a:picLocks noGrp="1" noChangeAspect="1"/>
          </p:cNvPicPr>
          <p:nvPr>
            <p:ph idx="1"/>
          </p:nvPr>
        </p:nvPicPr>
        <p:blipFill rotWithShape="1">
          <a:blip r:embed="rId5"/>
          <a:srcRect t="-5247" b="-1028"/>
          <a:stretch/>
        </p:blipFill>
        <p:spPr>
          <a:xfrm>
            <a:off x="2133600" y="1752600"/>
            <a:ext cx="5029200" cy="5161216"/>
          </a:xfrm>
        </p:spPr>
      </p:pic>
    </p:spTree>
    <p:extLst>
      <p:ext uri="{BB962C8B-B14F-4D97-AF65-F5344CB8AC3E}">
        <p14:creationId xmlns:p14="http://schemas.microsoft.com/office/powerpoint/2010/main" val="3150637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79620" name="Rectangle 4"/>
          <p:cNvSpPr>
            <a:spLocks noGrp="1" noChangeArrowheads="1"/>
          </p:cNvSpPr>
          <p:nvPr>
            <p:ph type="title"/>
          </p:nvPr>
        </p:nvSpPr>
        <p:spPr/>
        <p:txBody>
          <a:bodyPr/>
          <a:lstStyle/>
          <a:p>
            <a:r>
              <a:rPr lang="en-US"/>
              <a:t>Database Security</a:t>
            </a:r>
          </a:p>
        </p:txBody>
      </p:sp>
      <p:sp>
        <p:nvSpPr>
          <p:cNvPr id="879621" name="Rectangle 5"/>
          <p:cNvSpPr>
            <a:spLocks noGrp="1" noChangeArrowheads="1"/>
          </p:cNvSpPr>
          <p:nvPr>
            <p:ph type="body" idx="1"/>
          </p:nvPr>
        </p:nvSpPr>
        <p:spPr/>
        <p:txBody>
          <a:bodyPr/>
          <a:lstStyle/>
          <a:p>
            <a:pPr>
              <a:lnSpc>
                <a:spcPct val="90000"/>
              </a:lnSpc>
            </a:pPr>
            <a:r>
              <a:rPr lang="en-US"/>
              <a:t>Different systems vary in security support:</a:t>
            </a:r>
          </a:p>
          <a:p>
            <a:pPr lvl="1">
              <a:lnSpc>
                <a:spcPct val="90000"/>
              </a:lnSpc>
            </a:pPr>
            <a:r>
              <a:rPr lang="en-US"/>
              <a:t>Views or restricted subschemas</a:t>
            </a:r>
          </a:p>
          <a:p>
            <a:pPr lvl="1">
              <a:lnSpc>
                <a:spcPct val="90000"/>
              </a:lnSpc>
            </a:pPr>
            <a:r>
              <a:rPr lang="en-US"/>
              <a:t>Authorization rules to identify users and the actions they can perform</a:t>
            </a:r>
          </a:p>
          <a:p>
            <a:pPr lvl="1">
              <a:lnSpc>
                <a:spcPct val="90000"/>
              </a:lnSpc>
            </a:pPr>
            <a:r>
              <a:rPr lang="en-US"/>
              <a:t>User-defined procedures (and rule systems) to define additional constraints or limitations in using the database</a:t>
            </a:r>
          </a:p>
          <a:p>
            <a:pPr lvl="1">
              <a:lnSpc>
                <a:spcPct val="90000"/>
              </a:lnSpc>
            </a:pPr>
            <a:r>
              <a:rPr lang="en-US"/>
              <a:t>Encryption to encode sensitive data</a:t>
            </a:r>
          </a:p>
          <a:p>
            <a:pPr lvl="1">
              <a:lnSpc>
                <a:spcPct val="90000"/>
              </a:lnSpc>
            </a:pPr>
            <a:r>
              <a:rPr lang="en-US"/>
              <a:t>Authentication schemes to positively identify a person attempting to gain access to the database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2"/>
          <p:cNvSpPr>
            <a:spLocks noGrp="1"/>
          </p:cNvSpPr>
          <p:nvPr>
            <p:ph type="dt" sz="half" idx="10"/>
          </p:nvPr>
        </p:nvSpPr>
        <p:spPr/>
        <p:txBody>
          <a:bodyPr/>
          <a:lstStyle/>
          <a:p>
            <a:r>
              <a:rPr lang="en-US" smtClean="0"/>
              <a:t>IS 257 – Fall 2015</a:t>
            </a:r>
            <a:endParaRPr lang="en-US"/>
          </a:p>
        </p:txBody>
      </p:sp>
      <p:sp>
        <p:nvSpPr>
          <p:cNvPr id="1006594" name="Rectangle 2"/>
          <p:cNvSpPr>
            <a:spLocks noGrp="1" noChangeArrowheads="1"/>
          </p:cNvSpPr>
          <p:nvPr>
            <p:ph type="title"/>
          </p:nvPr>
        </p:nvSpPr>
        <p:spPr/>
        <p:txBody>
          <a:bodyPr/>
          <a:lstStyle/>
          <a:p>
            <a:r>
              <a:rPr lang="en-US"/>
              <a:t>Cookie ER Diagram</a:t>
            </a:r>
          </a:p>
        </p:txBody>
      </p:sp>
      <p:grpSp>
        <p:nvGrpSpPr>
          <p:cNvPr id="1006595" name="Group 3"/>
          <p:cNvGrpSpPr>
            <a:grpSpLocks/>
          </p:cNvGrpSpPr>
          <p:nvPr/>
        </p:nvGrpSpPr>
        <p:grpSpPr bwMode="auto">
          <a:xfrm>
            <a:off x="304800" y="1066800"/>
            <a:ext cx="8843963" cy="5105400"/>
            <a:chOff x="192" y="1008"/>
            <a:chExt cx="5571" cy="3216"/>
          </a:xfrm>
        </p:grpSpPr>
        <p:sp>
          <p:nvSpPr>
            <p:cNvPr id="1006596" name="Line 4"/>
            <p:cNvSpPr>
              <a:spLocks noChangeShapeType="1"/>
            </p:cNvSpPr>
            <p:nvPr/>
          </p:nvSpPr>
          <p:spPr bwMode="auto">
            <a:xfrm>
              <a:off x="864" y="1872"/>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7" name="Line 5"/>
            <p:cNvSpPr>
              <a:spLocks noChangeShapeType="1"/>
            </p:cNvSpPr>
            <p:nvPr/>
          </p:nvSpPr>
          <p:spPr bwMode="auto">
            <a:xfrm flipV="1">
              <a:off x="576" y="38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8" name="Line 6"/>
            <p:cNvSpPr>
              <a:spLocks noChangeShapeType="1"/>
            </p:cNvSpPr>
            <p:nvPr/>
          </p:nvSpPr>
          <p:spPr bwMode="auto">
            <a:xfrm>
              <a:off x="576" y="33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9" name="Line 7"/>
            <p:cNvSpPr>
              <a:spLocks noChangeShapeType="1"/>
            </p:cNvSpPr>
            <p:nvPr/>
          </p:nvSpPr>
          <p:spPr bwMode="auto">
            <a:xfrm flipV="1">
              <a:off x="576" y="259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00" name="Oval 8"/>
            <p:cNvSpPr>
              <a:spLocks noChangeArrowheads="1"/>
            </p:cNvSpPr>
            <p:nvPr/>
          </p:nvSpPr>
          <p:spPr bwMode="auto">
            <a:xfrm>
              <a:off x="336" y="3950"/>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AU_ID</a:t>
              </a:r>
              <a:endParaRPr lang="en-US" u="sng"/>
            </a:p>
          </p:txBody>
        </p:sp>
        <p:sp>
          <p:nvSpPr>
            <p:cNvPr id="1006601" name="AutoShape 9"/>
            <p:cNvSpPr>
              <a:spLocks noChangeArrowheads="1"/>
            </p:cNvSpPr>
            <p:nvPr/>
          </p:nvSpPr>
          <p:spPr bwMode="auto">
            <a:xfrm>
              <a:off x="2253" y="1662"/>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02" name="Rectangle 10"/>
            <p:cNvSpPr>
              <a:spLocks noChangeArrowheads="1"/>
            </p:cNvSpPr>
            <p:nvPr/>
          </p:nvSpPr>
          <p:spPr bwMode="auto">
            <a:xfrm>
              <a:off x="1382" y="1698"/>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BIBFILE</a:t>
              </a:r>
            </a:p>
          </p:txBody>
        </p:sp>
        <p:sp>
          <p:nvSpPr>
            <p:cNvPr id="1006603" name="Oval 11"/>
            <p:cNvSpPr>
              <a:spLocks noChangeArrowheads="1"/>
            </p:cNvSpPr>
            <p:nvPr/>
          </p:nvSpPr>
          <p:spPr bwMode="auto">
            <a:xfrm>
              <a:off x="1636" y="1008"/>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t>pubid</a:t>
              </a:r>
              <a:endParaRPr lang="en-US" u="sng"/>
            </a:p>
          </p:txBody>
        </p:sp>
        <p:sp>
          <p:nvSpPr>
            <p:cNvPr id="1006604" name="Line 12"/>
            <p:cNvSpPr>
              <a:spLocks noChangeShapeType="1"/>
            </p:cNvSpPr>
            <p:nvPr/>
          </p:nvSpPr>
          <p:spPr bwMode="auto">
            <a:xfrm>
              <a:off x="1636" y="2061"/>
              <a:ext cx="0" cy="10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05" name="Rectangle 13"/>
            <p:cNvSpPr>
              <a:spLocks noChangeArrowheads="1"/>
            </p:cNvSpPr>
            <p:nvPr/>
          </p:nvSpPr>
          <p:spPr bwMode="auto">
            <a:xfrm>
              <a:off x="4613" y="1698"/>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LIBFILE</a:t>
              </a:r>
            </a:p>
          </p:txBody>
        </p:sp>
        <p:sp>
          <p:nvSpPr>
            <p:cNvPr id="1006606" name="Rectangle 14"/>
            <p:cNvSpPr>
              <a:spLocks noChangeArrowheads="1"/>
            </p:cNvSpPr>
            <p:nvPr/>
          </p:nvSpPr>
          <p:spPr bwMode="auto">
            <a:xfrm>
              <a:off x="2108" y="3187"/>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INDXFILE</a:t>
              </a:r>
            </a:p>
          </p:txBody>
        </p:sp>
        <p:sp>
          <p:nvSpPr>
            <p:cNvPr id="1006607" name="Oval 15"/>
            <p:cNvSpPr>
              <a:spLocks noChangeArrowheads="1"/>
            </p:cNvSpPr>
            <p:nvPr/>
          </p:nvSpPr>
          <p:spPr bwMode="auto">
            <a:xfrm>
              <a:off x="1200" y="1299"/>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accno</a:t>
              </a:r>
              <a:endParaRPr lang="en-US" u="sng"/>
            </a:p>
          </p:txBody>
        </p:sp>
        <p:sp>
          <p:nvSpPr>
            <p:cNvPr id="1006608" name="Rectangle 16"/>
            <p:cNvSpPr>
              <a:spLocks noChangeArrowheads="1"/>
            </p:cNvSpPr>
            <p:nvPr/>
          </p:nvSpPr>
          <p:spPr bwMode="auto">
            <a:xfrm>
              <a:off x="3887" y="3187"/>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SUBFILE</a:t>
              </a:r>
            </a:p>
          </p:txBody>
        </p:sp>
        <p:sp>
          <p:nvSpPr>
            <p:cNvPr id="1006609" name="AutoShape 17"/>
            <p:cNvSpPr>
              <a:spLocks noChangeArrowheads="1"/>
            </p:cNvSpPr>
            <p:nvPr/>
          </p:nvSpPr>
          <p:spPr bwMode="auto">
            <a:xfrm>
              <a:off x="1345" y="3151"/>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10" name="Text Box 18"/>
            <p:cNvSpPr txBox="1">
              <a:spLocks noChangeArrowheads="1"/>
            </p:cNvSpPr>
            <p:nvPr/>
          </p:nvSpPr>
          <p:spPr bwMode="auto">
            <a:xfrm>
              <a:off x="4235" y="285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1006611" name="Oval 19"/>
            <p:cNvSpPr>
              <a:spLocks noChangeArrowheads="1"/>
            </p:cNvSpPr>
            <p:nvPr/>
          </p:nvSpPr>
          <p:spPr bwMode="auto">
            <a:xfrm>
              <a:off x="4396" y="2388"/>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libid</a:t>
              </a:r>
            </a:p>
          </p:txBody>
        </p:sp>
        <p:sp>
          <p:nvSpPr>
            <p:cNvPr id="1006612" name="Rectangle 20"/>
            <p:cNvSpPr>
              <a:spLocks noChangeArrowheads="1"/>
            </p:cNvSpPr>
            <p:nvPr/>
          </p:nvSpPr>
          <p:spPr bwMode="auto">
            <a:xfrm>
              <a:off x="2979" y="1698"/>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CALLFILE</a:t>
              </a:r>
            </a:p>
          </p:txBody>
        </p:sp>
        <p:sp>
          <p:nvSpPr>
            <p:cNvPr id="1006613" name="Line 21"/>
            <p:cNvSpPr>
              <a:spLocks noChangeShapeType="1"/>
            </p:cNvSpPr>
            <p:nvPr/>
          </p:nvSpPr>
          <p:spPr bwMode="auto">
            <a:xfrm>
              <a:off x="1454" y="1589"/>
              <a:ext cx="0" cy="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4" name="AutoShape 22"/>
            <p:cNvSpPr>
              <a:spLocks noChangeArrowheads="1"/>
            </p:cNvSpPr>
            <p:nvPr/>
          </p:nvSpPr>
          <p:spPr bwMode="auto">
            <a:xfrm>
              <a:off x="3887" y="1662"/>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15" name="Line 23"/>
            <p:cNvSpPr>
              <a:spLocks noChangeShapeType="1"/>
            </p:cNvSpPr>
            <p:nvPr/>
          </p:nvSpPr>
          <p:spPr bwMode="auto">
            <a:xfrm>
              <a:off x="2144" y="1880"/>
              <a:ext cx="1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6" name="Line 24"/>
            <p:cNvSpPr>
              <a:spLocks noChangeShapeType="1"/>
            </p:cNvSpPr>
            <p:nvPr/>
          </p:nvSpPr>
          <p:spPr bwMode="auto">
            <a:xfrm>
              <a:off x="2834"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7" name="Line 25"/>
            <p:cNvSpPr>
              <a:spLocks noChangeShapeType="1"/>
            </p:cNvSpPr>
            <p:nvPr/>
          </p:nvSpPr>
          <p:spPr bwMode="auto">
            <a:xfrm>
              <a:off x="3742"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8" name="Line 26"/>
            <p:cNvSpPr>
              <a:spLocks noChangeShapeType="1"/>
            </p:cNvSpPr>
            <p:nvPr/>
          </p:nvSpPr>
          <p:spPr bwMode="auto">
            <a:xfrm>
              <a:off x="4468"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9" name="Line 27"/>
            <p:cNvSpPr>
              <a:spLocks noChangeShapeType="1"/>
            </p:cNvSpPr>
            <p:nvPr/>
          </p:nvSpPr>
          <p:spPr bwMode="auto">
            <a:xfrm flipV="1">
              <a:off x="4686" y="2061"/>
              <a:ext cx="0" cy="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0" name="Line 28"/>
            <p:cNvSpPr>
              <a:spLocks noChangeShapeType="1"/>
            </p:cNvSpPr>
            <p:nvPr/>
          </p:nvSpPr>
          <p:spPr bwMode="auto">
            <a:xfrm>
              <a:off x="1890" y="1299"/>
              <a:ext cx="0" cy="3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1" name="Line 29"/>
            <p:cNvSpPr>
              <a:spLocks noChangeShapeType="1"/>
            </p:cNvSpPr>
            <p:nvPr/>
          </p:nvSpPr>
          <p:spPr bwMode="auto">
            <a:xfrm>
              <a:off x="1999" y="2061"/>
              <a:ext cx="0" cy="5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06622" name="Group 30"/>
            <p:cNvGrpSpPr>
              <a:grpSpLocks/>
            </p:cNvGrpSpPr>
            <p:nvPr/>
          </p:nvGrpSpPr>
          <p:grpSpPr bwMode="auto">
            <a:xfrm>
              <a:off x="1708" y="2570"/>
              <a:ext cx="2361" cy="435"/>
              <a:chOff x="672" y="1872"/>
              <a:chExt cx="3120" cy="576"/>
            </a:xfrm>
          </p:grpSpPr>
          <p:sp>
            <p:nvSpPr>
              <p:cNvPr id="1006623" name="AutoShape 31"/>
              <p:cNvSpPr>
                <a:spLocks noChangeArrowheads="1"/>
              </p:cNvSpPr>
              <p:nvPr/>
            </p:nvSpPr>
            <p:spPr bwMode="auto">
              <a:xfrm>
                <a:off x="672" y="1872"/>
                <a:ext cx="768" cy="57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24" name="Oval 32"/>
              <p:cNvSpPr>
                <a:spLocks noChangeArrowheads="1"/>
              </p:cNvSpPr>
              <p:nvPr/>
            </p:nvSpPr>
            <p:spPr bwMode="auto">
              <a:xfrm>
                <a:off x="3120" y="1968"/>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pubid</a:t>
                </a:r>
              </a:p>
            </p:txBody>
          </p:sp>
          <p:sp>
            <p:nvSpPr>
              <p:cNvPr id="1006625" name="Rectangle 33"/>
              <p:cNvSpPr>
                <a:spLocks noChangeArrowheads="1"/>
              </p:cNvSpPr>
              <p:nvPr/>
            </p:nvSpPr>
            <p:spPr bwMode="auto">
              <a:xfrm>
                <a:off x="1824" y="1920"/>
                <a:ext cx="100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PUBFILE</a:t>
                </a:r>
              </a:p>
            </p:txBody>
          </p:sp>
          <p:sp>
            <p:nvSpPr>
              <p:cNvPr id="1006626" name="Line 34"/>
              <p:cNvSpPr>
                <a:spLocks noChangeShapeType="1"/>
              </p:cNvSpPr>
              <p:nvPr/>
            </p:nvSpPr>
            <p:spPr bwMode="auto">
              <a:xfrm flipH="1">
                <a:off x="2832" y="2160"/>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7" name="Line 35"/>
              <p:cNvSpPr>
                <a:spLocks noChangeShapeType="1"/>
              </p:cNvSpPr>
              <p:nvPr/>
            </p:nvSpPr>
            <p:spPr bwMode="auto">
              <a:xfrm>
                <a:off x="1440" y="216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06628" name="AutoShape 36"/>
            <p:cNvSpPr>
              <a:spLocks noChangeArrowheads="1"/>
            </p:cNvSpPr>
            <p:nvPr/>
          </p:nvSpPr>
          <p:spPr bwMode="auto">
            <a:xfrm>
              <a:off x="3125" y="3151"/>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29" name="Line 37"/>
            <p:cNvSpPr>
              <a:spLocks noChangeShapeType="1"/>
            </p:cNvSpPr>
            <p:nvPr/>
          </p:nvSpPr>
          <p:spPr bwMode="auto">
            <a:xfrm>
              <a:off x="1926" y="3369"/>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0" name="Line 38"/>
            <p:cNvSpPr>
              <a:spLocks noChangeShapeType="1"/>
            </p:cNvSpPr>
            <p:nvPr/>
          </p:nvSpPr>
          <p:spPr bwMode="auto">
            <a:xfrm>
              <a:off x="2870" y="3369"/>
              <a:ext cx="2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1" name="Line 39"/>
            <p:cNvSpPr>
              <a:spLocks noChangeShapeType="1"/>
            </p:cNvSpPr>
            <p:nvPr/>
          </p:nvSpPr>
          <p:spPr bwMode="auto">
            <a:xfrm>
              <a:off x="3706" y="3369"/>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2" name="Oval 40"/>
            <p:cNvSpPr>
              <a:spLocks noChangeArrowheads="1"/>
            </p:cNvSpPr>
            <p:nvPr/>
          </p:nvSpPr>
          <p:spPr bwMode="auto">
            <a:xfrm>
              <a:off x="2544" y="3695"/>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subcode</a:t>
              </a:r>
            </a:p>
          </p:txBody>
        </p:sp>
        <p:sp>
          <p:nvSpPr>
            <p:cNvPr id="1006633" name="Oval 41"/>
            <p:cNvSpPr>
              <a:spLocks noChangeArrowheads="1"/>
            </p:cNvSpPr>
            <p:nvPr/>
          </p:nvSpPr>
          <p:spPr bwMode="auto">
            <a:xfrm>
              <a:off x="1926" y="3695"/>
              <a:ext cx="509"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accno</a:t>
              </a:r>
            </a:p>
          </p:txBody>
        </p:sp>
        <p:sp>
          <p:nvSpPr>
            <p:cNvPr id="1006634" name="Oval 42"/>
            <p:cNvSpPr>
              <a:spLocks noChangeArrowheads="1"/>
            </p:cNvSpPr>
            <p:nvPr/>
          </p:nvSpPr>
          <p:spPr bwMode="auto">
            <a:xfrm>
              <a:off x="3778" y="3695"/>
              <a:ext cx="509"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subcode</a:t>
              </a:r>
            </a:p>
          </p:txBody>
        </p:sp>
        <p:sp>
          <p:nvSpPr>
            <p:cNvPr id="1006635" name="Line 43"/>
            <p:cNvSpPr>
              <a:spLocks noChangeShapeType="1"/>
            </p:cNvSpPr>
            <p:nvPr/>
          </p:nvSpPr>
          <p:spPr bwMode="auto">
            <a:xfrm>
              <a:off x="4032"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6" name="Oval 44"/>
            <p:cNvSpPr>
              <a:spLocks noChangeArrowheads="1"/>
            </p:cNvSpPr>
            <p:nvPr/>
          </p:nvSpPr>
          <p:spPr bwMode="auto">
            <a:xfrm>
              <a:off x="3524" y="2134"/>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libid</a:t>
              </a:r>
            </a:p>
          </p:txBody>
        </p:sp>
        <p:sp>
          <p:nvSpPr>
            <p:cNvPr id="1006637" name="Oval 45"/>
            <p:cNvSpPr>
              <a:spLocks noChangeArrowheads="1"/>
            </p:cNvSpPr>
            <p:nvPr/>
          </p:nvSpPr>
          <p:spPr bwMode="auto">
            <a:xfrm>
              <a:off x="2689" y="2098"/>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accno</a:t>
              </a:r>
            </a:p>
          </p:txBody>
        </p:sp>
        <p:sp>
          <p:nvSpPr>
            <p:cNvPr id="1006638" name="Line 46"/>
            <p:cNvSpPr>
              <a:spLocks noChangeShapeType="1"/>
            </p:cNvSpPr>
            <p:nvPr/>
          </p:nvSpPr>
          <p:spPr bwMode="auto">
            <a:xfrm flipV="1">
              <a:off x="2180"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9" name="Line 47"/>
            <p:cNvSpPr>
              <a:spLocks noChangeShapeType="1"/>
            </p:cNvSpPr>
            <p:nvPr/>
          </p:nvSpPr>
          <p:spPr bwMode="auto">
            <a:xfrm flipV="1">
              <a:off x="2798"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0" name="Line 48"/>
            <p:cNvSpPr>
              <a:spLocks noChangeShapeType="1"/>
            </p:cNvSpPr>
            <p:nvPr/>
          </p:nvSpPr>
          <p:spPr bwMode="auto">
            <a:xfrm flipV="1">
              <a:off x="2979" y="2061"/>
              <a:ext cx="37" cy="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1" name="Line 49"/>
            <p:cNvSpPr>
              <a:spLocks noChangeShapeType="1"/>
            </p:cNvSpPr>
            <p:nvPr/>
          </p:nvSpPr>
          <p:spPr bwMode="auto">
            <a:xfrm flipH="1" flipV="1">
              <a:off x="3706" y="2061"/>
              <a:ext cx="36" cy="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2" name="Rectangle 50"/>
            <p:cNvSpPr>
              <a:spLocks noChangeArrowheads="1"/>
            </p:cNvSpPr>
            <p:nvPr/>
          </p:nvSpPr>
          <p:spPr bwMode="auto">
            <a:xfrm>
              <a:off x="192" y="3456"/>
              <a:ext cx="76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AUTHORS</a:t>
              </a:r>
            </a:p>
          </p:txBody>
        </p:sp>
        <p:sp>
          <p:nvSpPr>
            <p:cNvPr id="1006643" name="Rectangle 51"/>
            <p:cNvSpPr>
              <a:spLocks noChangeArrowheads="1"/>
            </p:cNvSpPr>
            <p:nvPr/>
          </p:nvSpPr>
          <p:spPr bwMode="auto">
            <a:xfrm>
              <a:off x="192" y="2256"/>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AU_BIB</a:t>
              </a:r>
            </a:p>
          </p:txBody>
        </p:sp>
        <p:sp>
          <p:nvSpPr>
            <p:cNvPr id="1006644" name="AutoShape 52"/>
            <p:cNvSpPr>
              <a:spLocks noChangeArrowheads="1"/>
            </p:cNvSpPr>
            <p:nvPr/>
          </p:nvSpPr>
          <p:spPr bwMode="auto">
            <a:xfrm>
              <a:off x="288" y="1632"/>
              <a:ext cx="576" cy="48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45" name="Line 53"/>
            <p:cNvSpPr>
              <a:spLocks noChangeShapeType="1"/>
            </p:cNvSpPr>
            <p:nvPr/>
          </p:nvSpPr>
          <p:spPr bwMode="auto">
            <a:xfrm>
              <a:off x="576" y="21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6" name="AutoShape 54"/>
            <p:cNvSpPr>
              <a:spLocks noChangeArrowheads="1"/>
            </p:cNvSpPr>
            <p:nvPr/>
          </p:nvSpPr>
          <p:spPr bwMode="auto">
            <a:xfrm>
              <a:off x="288" y="2832"/>
              <a:ext cx="576" cy="48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47" name="Oval 55"/>
            <p:cNvSpPr>
              <a:spLocks noChangeArrowheads="1"/>
            </p:cNvSpPr>
            <p:nvPr/>
          </p:nvSpPr>
          <p:spPr bwMode="auto">
            <a:xfrm>
              <a:off x="1056" y="2112"/>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accno</a:t>
              </a:r>
              <a:endParaRPr lang="en-US"/>
            </a:p>
          </p:txBody>
        </p:sp>
        <p:sp>
          <p:nvSpPr>
            <p:cNvPr id="1006648" name="Oval 56"/>
            <p:cNvSpPr>
              <a:spLocks noChangeArrowheads="1"/>
            </p:cNvSpPr>
            <p:nvPr/>
          </p:nvSpPr>
          <p:spPr bwMode="auto">
            <a:xfrm>
              <a:off x="1056" y="2400"/>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AU ID</a:t>
              </a:r>
              <a:endParaRPr lang="en-US"/>
            </a:p>
          </p:txBody>
        </p:sp>
        <p:sp>
          <p:nvSpPr>
            <p:cNvPr id="1006649" name="Oval 57"/>
            <p:cNvSpPr>
              <a:spLocks noChangeArrowheads="1"/>
            </p:cNvSpPr>
            <p:nvPr/>
          </p:nvSpPr>
          <p:spPr bwMode="auto">
            <a:xfrm>
              <a:off x="912" y="3936"/>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t>Author</a:t>
              </a:r>
              <a:endParaRPr lang="en-US"/>
            </a:p>
          </p:txBody>
        </p:sp>
        <p:sp>
          <p:nvSpPr>
            <p:cNvPr id="1006650" name="Line 58"/>
            <p:cNvSpPr>
              <a:spLocks noChangeShapeType="1"/>
            </p:cNvSpPr>
            <p:nvPr/>
          </p:nvSpPr>
          <p:spPr bwMode="auto">
            <a:xfrm>
              <a:off x="960" y="384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1" name="Line 59"/>
            <p:cNvSpPr>
              <a:spLocks noChangeShapeType="1"/>
            </p:cNvSpPr>
            <p:nvPr/>
          </p:nvSpPr>
          <p:spPr bwMode="auto">
            <a:xfrm>
              <a:off x="960" y="244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2" name="Line 60"/>
            <p:cNvSpPr>
              <a:spLocks noChangeShapeType="1"/>
            </p:cNvSpPr>
            <p:nvPr/>
          </p:nvSpPr>
          <p:spPr bwMode="auto">
            <a:xfrm>
              <a:off x="960" y="22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3" name="Text Box 61"/>
            <p:cNvSpPr txBox="1">
              <a:spLocks noChangeArrowheads="1"/>
            </p:cNvSpPr>
            <p:nvPr/>
          </p:nvSpPr>
          <p:spPr bwMode="auto">
            <a:xfrm>
              <a:off x="4718" y="3216"/>
              <a:ext cx="10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Note: diagram</a:t>
              </a:r>
            </a:p>
            <a:p>
              <a:pPr algn="l" eaLnBrk="0" hangingPunct="0"/>
              <a:r>
                <a:rPr lang="en-US"/>
                <a:t>contains only</a:t>
              </a:r>
            </a:p>
            <a:p>
              <a:pPr algn="l" eaLnBrk="0" hangingPunct="0"/>
              <a:r>
                <a:rPr lang="en-US"/>
                <a:t>attributes used</a:t>
              </a:r>
            </a:p>
            <a:p>
              <a:pPr algn="l" eaLnBrk="0" hangingPunct="0"/>
              <a:r>
                <a:rPr lang="en-US"/>
                <a:t>for linking</a:t>
              </a:r>
              <a:endParaRPr lang="en-US" sz="2400"/>
            </a:p>
          </p:txBody>
        </p:sp>
      </p:gr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80644" name="Rectangle 4"/>
          <p:cNvSpPr>
            <a:spLocks noGrp="1" noChangeArrowheads="1"/>
          </p:cNvSpPr>
          <p:nvPr>
            <p:ph type="title"/>
          </p:nvPr>
        </p:nvSpPr>
        <p:spPr/>
        <p:txBody>
          <a:bodyPr/>
          <a:lstStyle/>
          <a:p>
            <a:r>
              <a:rPr lang="en-US"/>
              <a:t>Views</a:t>
            </a:r>
          </a:p>
        </p:txBody>
      </p:sp>
      <p:sp>
        <p:nvSpPr>
          <p:cNvPr id="880645" name="Rectangle 5"/>
          <p:cNvSpPr>
            <a:spLocks noGrp="1" noChangeArrowheads="1"/>
          </p:cNvSpPr>
          <p:nvPr>
            <p:ph type="body" idx="1"/>
          </p:nvPr>
        </p:nvSpPr>
        <p:spPr/>
        <p:txBody>
          <a:bodyPr/>
          <a:lstStyle/>
          <a:p>
            <a:endParaRPr lang="en-US"/>
          </a:p>
          <a:p>
            <a:r>
              <a:rPr lang="en-US"/>
              <a:t>A subset of the database presented to some set of users.</a:t>
            </a:r>
          </a:p>
          <a:p>
            <a:pPr lvl="1"/>
            <a:r>
              <a:rPr lang="en-US"/>
              <a:t>SQL: CREATE VIEW viewname AS SELECT  field1, field2, field3,…, FROM table1, table2 WHERE &lt;where clause&gt;;</a:t>
            </a:r>
          </a:p>
          <a:p>
            <a:pPr lvl="1"/>
            <a:r>
              <a:rPr lang="en-US"/>
              <a:t>Note: </a:t>
            </a:r>
            <a:r>
              <a:rPr lang="ja-JP" altLang="en-US">
                <a:latin typeface="Arial"/>
              </a:rPr>
              <a:t>“</a:t>
            </a:r>
            <a:r>
              <a:rPr lang="en-US"/>
              <a:t>queries</a:t>
            </a:r>
            <a:r>
              <a:rPr lang="ja-JP" altLang="en-US">
                <a:latin typeface="Arial"/>
              </a:rPr>
              <a:t>”</a:t>
            </a:r>
            <a:r>
              <a:rPr lang="en-US"/>
              <a:t> in Access function as views.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81668" name="Rectangle 4"/>
          <p:cNvSpPr>
            <a:spLocks noGrp="1" noChangeArrowheads="1"/>
          </p:cNvSpPr>
          <p:nvPr>
            <p:ph type="title"/>
          </p:nvPr>
        </p:nvSpPr>
        <p:spPr/>
        <p:txBody>
          <a:bodyPr/>
          <a:lstStyle/>
          <a:p>
            <a:r>
              <a:rPr lang="en-US"/>
              <a:t>Authorization Rules</a:t>
            </a:r>
          </a:p>
        </p:txBody>
      </p:sp>
      <p:sp>
        <p:nvSpPr>
          <p:cNvPr id="881669" name="Rectangle 5"/>
          <p:cNvSpPr>
            <a:spLocks noGrp="1" noChangeArrowheads="1"/>
          </p:cNvSpPr>
          <p:nvPr>
            <p:ph type="body" idx="1"/>
          </p:nvPr>
        </p:nvSpPr>
        <p:spPr/>
        <p:txBody>
          <a:bodyPr/>
          <a:lstStyle/>
          <a:p>
            <a:r>
              <a:rPr lang="en-US"/>
              <a:t>Most current DBMS permit the DBA to define </a:t>
            </a:r>
            <a:r>
              <a:rPr lang="ja-JP" altLang="en-US">
                <a:latin typeface="Arial"/>
              </a:rPr>
              <a:t>“</a:t>
            </a:r>
            <a:r>
              <a:rPr lang="en-US"/>
              <a:t>access permissions</a:t>
            </a:r>
            <a:r>
              <a:rPr lang="ja-JP" altLang="en-US">
                <a:latin typeface="Arial"/>
              </a:rPr>
              <a:t>”</a:t>
            </a:r>
            <a:r>
              <a:rPr lang="en-US"/>
              <a:t> on a table by table basis (at least) using the GRANT and REVOKE SQL commands.</a:t>
            </a:r>
          </a:p>
          <a:p>
            <a:r>
              <a:rPr lang="en-US"/>
              <a:t>Some systems permit finer grained authorization (most use GRANT and REVOKE on variant views.</a:t>
            </a:r>
          </a:p>
          <a:p>
            <a:r>
              <a:rPr lang="en-US"/>
              <a:t>Some desktop systems have poor authorization support.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82692" name="Rectangle 4"/>
          <p:cNvSpPr>
            <a:spLocks noGrp="1" noChangeArrowheads="1"/>
          </p:cNvSpPr>
          <p:nvPr>
            <p:ph type="title"/>
          </p:nvPr>
        </p:nvSpPr>
        <p:spPr/>
        <p:txBody>
          <a:bodyPr/>
          <a:lstStyle/>
          <a:p>
            <a:r>
              <a:rPr lang="en-US" sz="3600"/>
              <a:t>Database Backup and Recovery</a:t>
            </a:r>
          </a:p>
        </p:txBody>
      </p:sp>
      <p:sp>
        <p:nvSpPr>
          <p:cNvPr id="882693" name="Rectangle 5"/>
          <p:cNvSpPr>
            <a:spLocks noGrp="1" noChangeArrowheads="1"/>
          </p:cNvSpPr>
          <p:nvPr>
            <p:ph type="body" idx="1"/>
          </p:nvPr>
        </p:nvSpPr>
        <p:spPr/>
        <p:txBody>
          <a:bodyPr/>
          <a:lstStyle/>
          <a:p>
            <a:r>
              <a:rPr lang="en-US"/>
              <a:t>Backup</a:t>
            </a:r>
          </a:p>
          <a:p>
            <a:r>
              <a:rPr lang="en-US"/>
              <a:t>Journaling (audit trail)</a:t>
            </a:r>
          </a:p>
          <a:p>
            <a:r>
              <a:rPr lang="en-US"/>
              <a:t>Checkpoint facility</a:t>
            </a:r>
          </a:p>
          <a:p>
            <a:r>
              <a:rPr lang="en-US"/>
              <a:t>Recovery manager</a:t>
            </a:r>
          </a:p>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883716" name="Rectangle 4"/>
          <p:cNvSpPr>
            <a:spLocks noGrp="1" noChangeArrowheads="1"/>
          </p:cNvSpPr>
          <p:nvPr>
            <p:ph type="title"/>
          </p:nvPr>
        </p:nvSpPr>
        <p:spPr/>
        <p:txBody>
          <a:bodyPr/>
          <a:lstStyle/>
          <a:p>
            <a:r>
              <a:rPr lang="en-US" sz="3600"/>
              <a:t>Web Application Server Software</a:t>
            </a:r>
          </a:p>
        </p:txBody>
      </p:sp>
      <p:sp>
        <p:nvSpPr>
          <p:cNvPr id="883717" name="Rectangle 5"/>
          <p:cNvSpPr>
            <a:spLocks noGrp="1" noChangeArrowheads="1"/>
          </p:cNvSpPr>
          <p:nvPr>
            <p:ph type="body" idx="1"/>
          </p:nvPr>
        </p:nvSpPr>
        <p:spPr/>
        <p:txBody>
          <a:bodyPr/>
          <a:lstStyle/>
          <a:p>
            <a:r>
              <a:rPr lang="en-US" dirty="0" smtClean="0"/>
              <a:t>Python + Flask</a:t>
            </a:r>
          </a:p>
          <a:p>
            <a:r>
              <a:rPr lang="en-US" dirty="0" smtClean="0"/>
              <a:t>Java/Spring </a:t>
            </a:r>
            <a:r>
              <a:rPr lang="en-US" dirty="0" err="1" smtClean="0"/>
              <a:t>Structs</a:t>
            </a:r>
            <a:endParaRPr lang="en-US" dirty="0" smtClean="0"/>
          </a:p>
          <a:p>
            <a:r>
              <a:rPr lang="en-US" dirty="0" smtClean="0"/>
              <a:t>Ruby on Rails</a:t>
            </a:r>
            <a:endParaRPr lang="en-US" dirty="0"/>
          </a:p>
          <a:p>
            <a:r>
              <a:rPr lang="en-US" dirty="0"/>
              <a:t>PHP</a:t>
            </a:r>
          </a:p>
          <a:p>
            <a:r>
              <a:rPr lang="en-US" dirty="0" smtClean="0"/>
              <a:t>ASP</a:t>
            </a:r>
          </a:p>
          <a:p>
            <a:r>
              <a:rPr lang="en-US" dirty="0" smtClean="0"/>
              <a:t>JSP</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1008642" name="Rectangle 2"/>
          <p:cNvSpPr>
            <a:spLocks noGrp="1" noChangeArrowheads="1"/>
          </p:cNvSpPr>
          <p:nvPr>
            <p:ph type="title"/>
          </p:nvPr>
        </p:nvSpPr>
        <p:spPr/>
        <p:txBody>
          <a:bodyPr/>
          <a:lstStyle/>
          <a:p>
            <a:r>
              <a:rPr lang="en-US" sz="3200"/>
              <a:t>Logical Model: Mapping to Relations</a:t>
            </a:r>
          </a:p>
        </p:txBody>
      </p:sp>
      <p:sp>
        <p:nvSpPr>
          <p:cNvPr id="1008643" name="Rectangle 3"/>
          <p:cNvSpPr>
            <a:spLocks noGrp="1" noChangeArrowheads="1"/>
          </p:cNvSpPr>
          <p:nvPr>
            <p:ph type="body" idx="1"/>
          </p:nvPr>
        </p:nvSpPr>
        <p:spPr/>
        <p:txBody>
          <a:bodyPr/>
          <a:lstStyle/>
          <a:p>
            <a:pPr>
              <a:lnSpc>
                <a:spcPct val="90000"/>
              </a:lnSpc>
            </a:pPr>
            <a:r>
              <a:rPr lang="en-US"/>
              <a:t>Take each entity</a:t>
            </a:r>
          </a:p>
          <a:p>
            <a:pPr lvl="1">
              <a:lnSpc>
                <a:spcPct val="90000"/>
              </a:lnSpc>
            </a:pPr>
            <a:r>
              <a:rPr lang="en-US"/>
              <a:t>Authors</a:t>
            </a:r>
          </a:p>
          <a:p>
            <a:pPr lvl="1">
              <a:lnSpc>
                <a:spcPct val="90000"/>
              </a:lnSpc>
            </a:pPr>
            <a:r>
              <a:rPr lang="en-US"/>
              <a:t>BIBFILE</a:t>
            </a:r>
          </a:p>
          <a:p>
            <a:pPr lvl="1">
              <a:lnSpc>
                <a:spcPct val="90000"/>
              </a:lnSpc>
            </a:pPr>
            <a:r>
              <a:rPr lang="en-US"/>
              <a:t>LIBFILE</a:t>
            </a:r>
          </a:p>
          <a:p>
            <a:pPr lvl="1">
              <a:lnSpc>
                <a:spcPct val="90000"/>
              </a:lnSpc>
            </a:pPr>
            <a:r>
              <a:rPr lang="en-US"/>
              <a:t>CALLFILE</a:t>
            </a:r>
          </a:p>
          <a:p>
            <a:pPr lvl="1">
              <a:lnSpc>
                <a:spcPct val="90000"/>
              </a:lnSpc>
            </a:pPr>
            <a:r>
              <a:rPr lang="en-US"/>
              <a:t>SUBFILE</a:t>
            </a:r>
          </a:p>
          <a:p>
            <a:pPr lvl="1">
              <a:lnSpc>
                <a:spcPct val="90000"/>
              </a:lnSpc>
            </a:pPr>
            <a:r>
              <a:rPr lang="en-US"/>
              <a:t>PUBFILE</a:t>
            </a:r>
          </a:p>
          <a:p>
            <a:pPr lvl="1">
              <a:lnSpc>
                <a:spcPct val="90000"/>
              </a:lnSpc>
            </a:pPr>
            <a:r>
              <a:rPr lang="en-US"/>
              <a:t>INDXFILE</a:t>
            </a:r>
          </a:p>
          <a:p>
            <a:pPr lvl="1">
              <a:lnSpc>
                <a:spcPct val="90000"/>
              </a:lnSpc>
            </a:pPr>
            <a:r>
              <a:rPr lang="en-US"/>
              <a:t>AU_BIB</a:t>
            </a:r>
          </a:p>
          <a:p>
            <a:pPr>
              <a:lnSpc>
                <a:spcPct val="90000"/>
              </a:lnSpc>
            </a:pPr>
            <a:r>
              <a:rPr lang="en-US"/>
              <a:t>And make it a table...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1010690" name="Rectangle 2"/>
          <p:cNvSpPr>
            <a:spLocks noGrp="1" noChangeArrowheads="1"/>
          </p:cNvSpPr>
          <p:nvPr>
            <p:ph type="title"/>
          </p:nvPr>
        </p:nvSpPr>
        <p:spPr/>
        <p:txBody>
          <a:bodyPr/>
          <a:lstStyle/>
          <a:p>
            <a:r>
              <a:rPr lang="en-US"/>
              <a:t>Physical Model: SQL for Creation</a:t>
            </a:r>
          </a:p>
        </p:txBody>
      </p:sp>
      <p:sp>
        <p:nvSpPr>
          <p:cNvPr id="1010691" name="Rectangle 3"/>
          <p:cNvSpPr>
            <a:spLocks noGrp="1" noChangeArrowheads="1"/>
          </p:cNvSpPr>
          <p:nvPr>
            <p:ph type="body" idx="1"/>
          </p:nvPr>
        </p:nvSpPr>
        <p:spPr/>
        <p:txBody>
          <a:bodyPr/>
          <a:lstStyle/>
          <a:p>
            <a:r>
              <a:rPr lang="en-US"/>
              <a:t>We looked at how an SQL </a:t>
            </a:r>
            <a:r>
              <a:rPr lang="ja-JP" altLang="en-US">
                <a:latin typeface="Arial"/>
              </a:rPr>
              <a:t>“</a:t>
            </a:r>
            <a:r>
              <a:rPr lang="en-US"/>
              <a:t>script</a:t>
            </a:r>
            <a:r>
              <a:rPr lang="ja-JP" altLang="en-US">
                <a:latin typeface="Arial"/>
              </a:rPr>
              <a:t>”</a:t>
            </a:r>
            <a:r>
              <a:rPr lang="en-US"/>
              <a:t> could be created that would create each of the relational tables, define primary keys and indexes and load data into the database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77922" name="Rectangle 2"/>
          <p:cNvSpPr>
            <a:spLocks noGrp="1" noChangeArrowheads="1"/>
          </p:cNvSpPr>
          <p:nvPr>
            <p:ph type="title"/>
          </p:nvPr>
        </p:nvSpPr>
        <p:spPr/>
        <p:txBody>
          <a:bodyPr/>
          <a:lstStyle/>
          <a:p>
            <a:r>
              <a:rPr lang="en-US"/>
              <a:t>MySQL Data Types</a:t>
            </a:r>
          </a:p>
        </p:txBody>
      </p:sp>
      <p:sp>
        <p:nvSpPr>
          <p:cNvPr id="977923" name="Rectangle 3"/>
          <p:cNvSpPr>
            <a:spLocks noGrp="1" noChangeArrowheads="1"/>
          </p:cNvSpPr>
          <p:nvPr>
            <p:ph type="body" idx="1"/>
          </p:nvPr>
        </p:nvSpPr>
        <p:spPr/>
        <p:txBody>
          <a:bodyPr/>
          <a:lstStyle/>
          <a:p>
            <a:pPr>
              <a:lnSpc>
                <a:spcPct val="80000"/>
              </a:lnSpc>
            </a:pPr>
            <a:r>
              <a:rPr lang="en-US" sz="1800"/>
              <a:t>MySQL supports all of the standard SQL numeric data types. These types include the exact numeric data types (INTEGER, SMALLINT, DECIMAL, and NUMERIC), as well as the approximate numeric data types (FLOAT, REAL, and DOUBLE PRECISION). The keyword INT is a synonym for INTEGER, and the keyword DEC  is a synonym for DECIMAL</a:t>
            </a:r>
          </a:p>
          <a:p>
            <a:pPr>
              <a:lnSpc>
                <a:spcPct val="80000"/>
              </a:lnSpc>
            </a:pPr>
            <a:r>
              <a:rPr lang="en-US" sz="1800"/>
              <a:t>Numeric (can also be declared as UNSIGNED)</a:t>
            </a:r>
          </a:p>
          <a:p>
            <a:pPr lvl="1">
              <a:lnSpc>
                <a:spcPct val="80000"/>
              </a:lnSpc>
            </a:pPr>
            <a:r>
              <a:rPr lang="en-US" sz="1600"/>
              <a:t>BIT(n) (variable field of n bits)</a:t>
            </a:r>
          </a:p>
          <a:p>
            <a:pPr lvl="1">
              <a:lnSpc>
                <a:spcPct val="80000"/>
              </a:lnSpc>
            </a:pPr>
            <a:r>
              <a:rPr lang="en-US" sz="1600"/>
              <a:t>BOOL or BOOLEAN (internally is TINYINT with value of 0 for FALSE)</a:t>
            </a:r>
          </a:p>
          <a:p>
            <a:pPr lvl="1">
              <a:lnSpc>
                <a:spcPct val="80000"/>
              </a:lnSpc>
            </a:pPr>
            <a:r>
              <a:rPr lang="en-US" sz="1600"/>
              <a:t>TINYINT (1 byte)</a:t>
            </a:r>
          </a:p>
          <a:p>
            <a:pPr lvl="1">
              <a:lnSpc>
                <a:spcPct val="80000"/>
              </a:lnSpc>
            </a:pPr>
            <a:r>
              <a:rPr lang="en-US" sz="1600"/>
              <a:t>SMALLINT (2 bytes)</a:t>
            </a:r>
          </a:p>
          <a:p>
            <a:pPr lvl="1">
              <a:lnSpc>
                <a:spcPct val="80000"/>
              </a:lnSpc>
            </a:pPr>
            <a:r>
              <a:rPr lang="en-US" sz="1600"/>
              <a:t>MEDIUMINT (3 bytes)</a:t>
            </a:r>
          </a:p>
          <a:p>
            <a:pPr lvl="1">
              <a:lnSpc>
                <a:spcPct val="80000"/>
              </a:lnSpc>
            </a:pPr>
            <a:r>
              <a:rPr lang="en-US" sz="1600"/>
              <a:t>INTEGER (4 bytes)</a:t>
            </a:r>
          </a:p>
          <a:p>
            <a:pPr lvl="1">
              <a:lnSpc>
                <a:spcPct val="80000"/>
              </a:lnSpc>
            </a:pPr>
            <a:r>
              <a:rPr lang="en-US" sz="1600"/>
              <a:t>INT (4 bytes - Synonym)</a:t>
            </a:r>
          </a:p>
          <a:p>
            <a:pPr lvl="1">
              <a:lnSpc>
                <a:spcPct val="80000"/>
              </a:lnSpc>
            </a:pPr>
            <a:r>
              <a:rPr lang="en-US" sz="1600"/>
              <a:t>BIGINT (8 bytes)</a:t>
            </a:r>
          </a:p>
          <a:p>
            <a:pPr lvl="1">
              <a:lnSpc>
                <a:spcPct val="80000"/>
              </a:lnSpc>
            </a:pPr>
            <a:r>
              <a:rPr lang="en-US" sz="1600"/>
              <a:t>NUMERIC or DECIMAL (Packed - up to 65 digits  - DEC, FIXED synonyms)</a:t>
            </a:r>
          </a:p>
          <a:p>
            <a:pPr lvl="1">
              <a:lnSpc>
                <a:spcPct val="80000"/>
              </a:lnSpc>
            </a:pPr>
            <a:r>
              <a:rPr lang="en-US" sz="1600"/>
              <a:t>FLOAT </a:t>
            </a:r>
          </a:p>
          <a:p>
            <a:pPr lvl="1">
              <a:lnSpc>
                <a:spcPct val="80000"/>
              </a:lnSpc>
            </a:pPr>
            <a:r>
              <a:rPr lang="en-US" sz="1600"/>
              <a:t>DOUBLE (or DOUBLE PRECISION)</a:t>
            </a:r>
          </a:p>
          <a:p>
            <a:pPr lvl="1">
              <a:lnSpc>
                <a:spcPct val="80000"/>
              </a:lnSpc>
            </a:pPr>
            <a:r>
              <a:rPr lang="en-US" sz="1600" b="1"/>
              <a:t>SERIAL</a:t>
            </a:r>
            <a:r>
              <a:rPr lang="en-US" sz="1600"/>
              <a:t> = BIGINT UNSIGNED NOT NULL AUTO_INCREMENT UNIQUE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979970" name="Rectangle 2"/>
          <p:cNvSpPr>
            <a:spLocks noGrp="1" noChangeArrowheads="1"/>
          </p:cNvSpPr>
          <p:nvPr>
            <p:ph type="title"/>
          </p:nvPr>
        </p:nvSpPr>
        <p:spPr/>
        <p:txBody>
          <a:bodyPr/>
          <a:lstStyle/>
          <a:p>
            <a:r>
              <a:rPr lang="en-US"/>
              <a:t>MySQL Data Types</a:t>
            </a:r>
          </a:p>
        </p:txBody>
      </p:sp>
      <p:sp>
        <p:nvSpPr>
          <p:cNvPr id="979971" name="Rectangle 3"/>
          <p:cNvSpPr>
            <a:spLocks noGrp="1" noChangeArrowheads="1"/>
          </p:cNvSpPr>
          <p:nvPr>
            <p:ph type="body" idx="1"/>
          </p:nvPr>
        </p:nvSpPr>
        <p:spPr/>
        <p:txBody>
          <a:bodyPr/>
          <a:lstStyle/>
          <a:p>
            <a:pPr>
              <a:lnSpc>
                <a:spcPct val="90000"/>
              </a:lnSpc>
            </a:pPr>
            <a:r>
              <a:rPr lang="en-US" sz="2800"/>
              <a:t>The date and time types for representing temporal values are DATETIME, DATE, TIMESTAMP, TIME, and YEAR. Each temporal type has a range of legal values, as well as a </a:t>
            </a:r>
            <a:r>
              <a:rPr lang="ja-JP" altLang="en-US" sz="2800">
                <a:latin typeface="Arial"/>
              </a:rPr>
              <a:t>“</a:t>
            </a:r>
            <a:r>
              <a:rPr lang="en-US" sz="2800"/>
              <a:t>zero</a:t>
            </a:r>
            <a:r>
              <a:rPr lang="ja-JP" altLang="en-US" sz="2800">
                <a:latin typeface="Arial"/>
              </a:rPr>
              <a:t>”</a:t>
            </a:r>
            <a:r>
              <a:rPr lang="en-US" sz="2800"/>
              <a:t> value that is used when you specify an illegal value that MySQL cannot represent</a:t>
            </a:r>
          </a:p>
          <a:p>
            <a:pPr lvl="1">
              <a:lnSpc>
                <a:spcPct val="90000"/>
              </a:lnSpc>
            </a:pPr>
            <a:r>
              <a:rPr lang="en-US" sz="2400"/>
              <a:t>DATETIME 	'0000-00-00 00:00:00'</a:t>
            </a:r>
          </a:p>
          <a:p>
            <a:pPr lvl="1">
              <a:lnSpc>
                <a:spcPct val="90000"/>
              </a:lnSpc>
            </a:pPr>
            <a:r>
              <a:rPr lang="en-US" sz="2400"/>
              <a:t>DATE 	'0000-00-00'</a:t>
            </a:r>
          </a:p>
          <a:p>
            <a:pPr lvl="1">
              <a:lnSpc>
                <a:spcPct val="90000"/>
              </a:lnSpc>
            </a:pPr>
            <a:r>
              <a:rPr lang="en-US" sz="2400"/>
              <a:t>TIMESTAMP (4.1 and up) 	'0000-00-00 00:00:00'</a:t>
            </a:r>
          </a:p>
          <a:p>
            <a:pPr lvl="1">
              <a:lnSpc>
                <a:spcPct val="90000"/>
              </a:lnSpc>
            </a:pPr>
            <a:r>
              <a:rPr lang="en-US" sz="2400"/>
              <a:t>TIMESTAMP (before 4.1) 	00000000000000</a:t>
            </a:r>
          </a:p>
          <a:p>
            <a:pPr lvl="1">
              <a:lnSpc>
                <a:spcPct val="90000"/>
              </a:lnSpc>
            </a:pPr>
            <a:r>
              <a:rPr lang="en-US" sz="2400"/>
              <a:t>TIME 	'00:00:00'</a:t>
            </a:r>
          </a:p>
          <a:p>
            <a:pPr lvl="1">
              <a:lnSpc>
                <a:spcPct val="90000"/>
              </a:lnSpc>
            </a:pPr>
            <a:r>
              <a:rPr lang="en-US" sz="2400"/>
              <a:t>YEAR 	0000</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2005</TotalTime>
  <Words>2801</Words>
  <Application>Microsoft Macintosh PowerPoint</Application>
  <PresentationFormat>On-screen Show (4:3)</PresentationFormat>
  <Paragraphs>546</Paragraphs>
  <Slides>53</Slides>
  <Notes>51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Default Design</vt:lpstr>
      <vt:lpstr>Worksheet</vt:lpstr>
      <vt:lpstr>Clip</vt:lpstr>
      <vt:lpstr>Database Applications and Web-Enabled Databases</vt:lpstr>
      <vt:lpstr>Lecture Outline</vt:lpstr>
      <vt:lpstr>Lecture Outline</vt:lpstr>
      <vt:lpstr>Database Design Process</vt:lpstr>
      <vt:lpstr>Cookie ER Diagram</vt:lpstr>
      <vt:lpstr>Logical Model: Mapping to Relations</vt:lpstr>
      <vt:lpstr>Physical Model: SQL for Creation</vt:lpstr>
      <vt:lpstr>MySQL Data Types</vt:lpstr>
      <vt:lpstr>MySQL Data Types</vt:lpstr>
      <vt:lpstr>MySQL Data Types</vt:lpstr>
      <vt:lpstr>MySQL Data Types</vt:lpstr>
      <vt:lpstr>MySQL Data Types</vt:lpstr>
      <vt:lpstr>MySQL Data Types</vt:lpstr>
      <vt:lpstr>ALTER Table</vt:lpstr>
      <vt:lpstr>INSERT</vt:lpstr>
      <vt:lpstr>Creating a new table data from existing tables</vt:lpstr>
      <vt:lpstr>DELETE</vt:lpstr>
      <vt:lpstr>UPDATE</vt:lpstr>
      <vt:lpstr>DROP Table</vt:lpstr>
      <vt:lpstr>Lecture Outline</vt:lpstr>
      <vt:lpstr>Overview</vt:lpstr>
      <vt:lpstr>Why Use a Database System?</vt:lpstr>
      <vt:lpstr>Simple Web Applications</vt:lpstr>
      <vt:lpstr>Adding Dynamic Content to the Site</vt:lpstr>
      <vt:lpstr>Issues For Scaling Up Web Applications</vt:lpstr>
      <vt:lpstr>Performance Issues</vt:lpstr>
      <vt:lpstr>Scalability Issues</vt:lpstr>
      <vt:lpstr>Maintenance Issues</vt:lpstr>
      <vt:lpstr>Data Integrity Constraint Issues</vt:lpstr>
      <vt:lpstr>Transaction support</vt:lpstr>
      <vt:lpstr>No Concurrency Control: Lost updates</vt:lpstr>
      <vt:lpstr>Concurrency Control: Locking</vt:lpstr>
      <vt:lpstr>Concurrency Control: Updates with  X locking</vt:lpstr>
      <vt:lpstr>Concurrency Control: Deadlocks</vt:lpstr>
      <vt:lpstr>Transaction Processing</vt:lpstr>
      <vt:lpstr>Why Use a Database System?</vt:lpstr>
      <vt:lpstr>Dynamic Web Applications 2</vt:lpstr>
      <vt:lpstr>Server Interfaces</vt:lpstr>
      <vt:lpstr>What Database systems are available?</vt:lpstr>
      <vt:lpstr>Desktop Database Systems</vt:lpstr>
      <vt:lpstr>Pros and Cons of Database Options</vt:lpstr>
      <vt:lpstr>Enterprise Database Systems</vt:lpstr>
      <vt:lpstr>Pros and Cons of Database Options</vt:lpstr>
      <vt:lpstr>Free Database Servers</vt:lpstr>
      <vt:lpstr>Pros and Cons of Database Options</vt:lpstr>
      <vt:lpstr>Embedded Database Servers</vt:lpstr>
      <vt:lpstr>Pros and Cons of Database Options</vt:lpstr>
      <vt:lpstr>NOSQL Databases</vt:lpstr>
      <vt:lpstr>Database Security</vt:lpstr>
      <vt:lpstr>Views</vt:lpstr>
      <vt:lpstr>Authorization Rules</vt:lpstr>
      <vt:lpstr>Database Backup and Recovery</vt:lpstr>
      <vt:lpstr>Web Application Server Software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Kay Ashaolu</cp:lastModifiedBy>
  <cp:revision>183</cp:revision>
  <dcterms:created xsi:type="dcterms:W3CDTF">2002-08-26T07:08:49Z</dcterms:created>
  <dcterms:modified xsi:type="dcterms:W3CDTF">2018-02-23T21:43:21Z</dcterms:modified>
</cp:coreProperties>
</file>