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handoutMasterIdLst>
    <p:handoutMasterId r:id="rId63"/>
  </p:handoutMasterIdLst>
  <p:sldIdLst>
    <p:sldId id="828" r:id="rId2"/>
    <p:sldId id="1034" r:id="rId3"/>
    <p:sldId id="1062" r:id="rId4"/>
    <p:sldId id="1064" r:id="rId5"/>
    <p:sldId id="1065" r:id="rId6"/>
    <p:sldId id="1076" r:id="rId7"/>
    <p:sldId id="1077" r:id="rId8"/>
    <p:sldId id="1079" r:id="rId9"/>
    <p:sldId id="1083" r:id="rId10"/>
    <p:sldId id="1112" r:id="rId11"/>
    <p:sldId id="1113" r:id="rId12"/>
    <p:sldId id="1132" r:id="rId13"/>
    <p:sldId id="1133" r:id="rId14"/>
    <p:sldId id="1087" r:id="rId15"/>
    <p:sldId id="1088" r:id="rId16"/>
    <p:sldId id="1089" r:id="rId17"/>
    <p:sldId id="1090" r:id="rId18"/>
    <p:sldId id="1091" r:id="rId19"/>
    <p:sldId id="1116" r:id="rId20"/>
    <p:sldId id="1118" r:id="rId21"/>
    <p:sldId id="1121" r:id="rId22"/>
    <p:sldId id="1099" r:id="rId23"/>
    <p:sldId id="1123" r:id="rId24"/>
    <p:sldId id="1103" r:id="rId25"/>
    <p:sldId id="1104" r:id="rId26"/>
    <p:sldId id="1105" r:id="rId27"/>
    <p:sldId id="1106" r:id="rId28"/>
    <p:sldId id="1107" r:id="rId29"/>
    <p:sldId id="1108" r:id="rId30"/>
    <p:sldId id="1109" r:id="rId31"/>
    <p:sldId id="1110" r:id="rId32"/>
    <p:sldId id="1122" r:id="rId33"/>
    <p:sldId id="1094" r:id="rId34"/>
    <p:sldId id="1095" r:id="rId35"/>
    <p:sldId id="1096" r:id="rId36"/>
    <p:sldId id="1097" r:id="rId37"/>
    <p:sldId id="1098" r:id="rId38"/>
    <p:sldId id="1101" r:id="rId39"/>
    <p:sldId id="1102" r:id="rId40"/>
    <p:sldId id="1100" r:id="rId41"/>
    <p:sldId id="1063" r:id="rId42"/>
    <p:sldId id="999" r:id="rId43"/>
    <p:sldId id="1033" r:id="rId44"/>
    <p:sldId id="1124" r:id="rId45"/>
    <p:sldId id="1125" r:id="rId46"/>
    <p:sldId id="1126" r:id="rId47"/>
    <p:sldId id="1127" r:id="rId48"/>
    <p:sldId id="1002" r:id="rId49"/>
    <p:sldId id="1003" r:id="rId50"/>
    <p:sldId id="1007" r:id="rId51"/>
    <p:sldId id="1129" r:id="rId52"/>
    <p:sldId id="1010" r:id="rId53"/>
    <p:sldId id="1011" r:id="rId54"/>
    <p:sldId id="1012" r:id="rId55"/>
    <p:sldId id="1013" r:id="rId56"/>
    <p:sldId id="1014" r:id="rId57"/>
    <p:sldId id="1128" r:id="rId58"/>
    <p:sldId id="1015" r:id="rId59"/>
    <p:sldId id="1130" r:id="rId60"/>
    <p:sldId id="1131" r:id="rId6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ctr"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00"/>
    <a:srgbClr val="FFFFFF"/>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0"/>
  </p:normalViewPr>
  <p:slideViewPr>
    <p:cSldViewPr>
      <p:cViewPr varScale="1">
        <p:scale>
          <a:sx n="119" d="100"/>
          <a:sy n="119" d="100"/>
        </p:scale>
        <p:origin x="1440" y="19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100" d="100"/>
        <a:sy n="100" d="100"/>
      </p:scale>
      <p:origin x="0" y="0"/>
    </p:cViewPr>
  </p:notesTextViewPr>
  <p:sorterViewPr>
    <p:cViewPr>
      <p:scale>
        <a:sx n="100" d="100"/>
        <a:sy n="100" d="100"/>
      </p:scale>
      <p:origin x="0" y="73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handoutMaster" Target="handoutMasters/handoutMaster1.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4" Type="http://schemas.openxmlformats.org/officeDocument/2006/relationships/slide" Target="slides/slide46.xml"/><Relationship Id="rId5" Type="http://schemas.openxmlformats.org/officeDocument/2006/relationships/slide" Target="slides/slide47.xml"/><Relationship Id="rId1" Type="http://schemas.openxmlformats.org/officeDocument/2006/relationships/slide" Target="slides/slide12.xml"/><Relationship Id="rId2"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C284647-8C27-B54D-82B2-3E706BA4B290}" type="datetimeFigureOut">
              <a:rPr lang="en-US" smtClean="0"/>
              <a:t>3/17/17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148AAF-9E8C-504D-9667-728F9F8AF106}" type="slidenum">
              <a:rPr lang="en-US" smtClean="0"/>
              <a:t>‹#›</a:t>
            </a:fld>
            <a:endParaRPr lang="en-US"/>
          </a:p>
        </p:txBody>
      </p:sp>
    </p:spTree>
    <p:extLst>
      <p:ext uri="{BB962C8B-B14F-4D97-AF65-F5344CB8AC3E}">
        <p14:creationId xmlns:p14="http://schemas.microsoft.com/office/powerpoint/2010/main" val="375356973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l">
              <a:defRPr sz="1200" smtClean="0">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l">
              <a:defRPr sz="1200" smtClean="0">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590CAFAD-E1E4-BC46-8540-23C6C49F5E4A}" type="slidenum">
              <a:rPr lang="en-US"/>
              <a:pPr>
                <a:defRPr/>
              </a:pPr>
              <a:t>‹#›</a:t>
            </a:fld>
            <a:endParaRPr lang="en-US"/>
          </a:p>
        </p:txBody>
      </p:sp>
    </p:spTree>
    <p:extLst>
      <p:ext uri="{BB962C8B-B14F-4D97-AF65-F5344CB8AC3E}">
        <p14:creationId xmlns:p14="http://schemas.microsoft.com/office/powerpoint/2010/main" val="18883061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18F8B0E-0D80-574F-9066-0105EAF4C04F}" type="slidenum">
              <a:rPr lang="en-US"/>
              <a:pPr>
                <a:defRPr/>
              </a:pPr>
              <a:t>1</a:t>
            </a:fld>
            <a:endParaRPr lang="en-US"/>
          </a:p>
        </p:txBody>
      </p:sp>
      <p:sp>
        <p:nvSpPr>
          <p:cNvPr id="109363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363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39187AC-56E6-1E49-8A7E-D97ED95CA551}" type="slidenum">
              <a:rPr lang="en-US"/>
              <a:pPr>
                <a:defRPr/>
              </a:pPr>
              <a:t>10</a:t>
            </a:fld>
            <a:endParaRPr lang="en-US"/>
          </a:p>
        </p:txBody>
      </p:sp>
      <p:sp>
        <p:nvSpPr>
          <p:cNvPr id="1167362" name="Rectangle 1026"/>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167363"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D922772-D6C3-A246-8D91-A00F191A5317}" type="slidenum">
              <a:rPr lang="en-US"/>
              <a:pPr>
                <a:defRPr/>
              </a:pPr>
              <a:t>11</a:t>
            </a:fld>
            <a:endParaRPr lang="en-US"/>
          </a:p>
        </p:txBody>
      </p:sp>
      <p:sp>
        <p:nvSpPr>
          <p:cNvPr id="1169410" name="Rectangle 1026"/>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val="1"/>
            </a:ext>
          </a:extLst>
        </p:spPr>
      </p:sp>
      <p:sp>
        <p:nvSpPr>
          <p:cNvPr id="1169411" name="Rectangle 1027"/>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defRPr/>
            </a:pPr>
            <a:endParaRPr lang="en-US" smtClean="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0F3C500-7F1F-744B-A59F-63403B38BC58}" type="slidenum">
              <a:rPr lang="en-US"/>
              <a:pPr>
                <a:defRPr/>
              </a:pPr>
              <a:t>14</a:t>
            </a:fld>
            <a:endParaRPr lang="en-US"/>
          </a:p>
        </p:txBody>
      </p:sp>
      <p:sp>
        <p:nvSpPr>
          <p:cNvPr id="110797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797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5B62D5-2E9E-884B-A55A-DDFED424F04B}" type="slidenum">
              <a:rPr lang="en-US"/>
              <a:pPr>
                <a:defRPr/>
              </a:pPr>
              <a:t>15</a:t>
            </a:fld>
            <a:endParaRPr lang="en-US"/>
          </a:p>
        </p:txBody>
      </p:sp>
      <p:sp>
        <p:nvSpPr>
          <p:cNvPr id="11089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899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CA4460-C798-074D-83C3-1EA59D54D17E}" type="slidenum">
              <a:rPr lang="en-US"/>
              <a:pPr>
                <a:defRPr/>
              </a:pPr>
              <a:t>16</a:t>
            </a:fld>
            <a:endParaRPr lang="en-US"/>
          </a:p>
        </p:txBody>
      </p:sp>
      <p:sp>
        <p:nvSpPr>
          <p:cNvPr id="111001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001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C559BFA-D8F2-AD45-A45F-4AC709B7EA98}" type="slidenum">
              <a:rPr lang="en-US"/>
              <a:pPr>
                <a:defRPr/>
              </a:pPr>
              <a:t>17</a:t>
            </a:fld>
            <a:endParaRPr lang="en-US"/>
          </a:p>
        </p:txBody>
      </p:sp>
      <p:sp>
        <p:nvSpPr>
          <p:cNvPr id="111104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104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271AED-A0BF-DD45-A25A-79E2C15F82A4}" type="slidenum">
              <a:rPr lang="en-US"/>
              <a:pPr>
                <a:defRPr/>
              </a:pPr>
              <a:t>18</a:t>
            </a:fld>
            <a:endParaRPr lang="en-US"/>
          </a:p>
        </p:txBody>
      </p:sp>
      <p:sp>
        <p:nvSpPr>
          <p:cNvPr id="111206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2067"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13B2BFE-5B7A-D343-A00C-C779FDF2A533}" type="slidenum">
              <a:rPr lang="en-US"/>
              <a:pPr>
                <a:defRPr/>
              </a:pPr>
              <a:t>22</a:t>
            </a:fld>
            <a:endParaRPr lang="en-US"/>
          </a:p>
        </p:txBody>
      </p:sp>
      <p:sp>
        <p:nvSpPr>
          <p:cNvPr id="111309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309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1D7A0B-53D5-D846-AE87-1F9DCDA5DD62}" type="slidenum">
              <a:rPr lang="en-US"/>
              <a:pPr>
                <a:defRPr/>
              </a:pPr>
              <a:t>2</a:t>
            </a:fld>
            <a:endParaRPr lang="en-US"/>
          </a:p>
        </p:txBody>
      </p:sp>
      <p:sp>
        <p:nvSpPr>
          <p:cNvPr id="109465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465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8B2CAD5-ABE3-1048-91B7-579399F42A1A}" type="slidenum">
              <a:rPr lang="en-US"/>
              <a:pPr>
                <a:defRPr/>
              </a:pPr>
              <a:t>24</a:t>
            </a:fld>
            <a:endParaRPr lang="en-US"/>
          </a:p>
        </p:txBody>
      </p:sp>
      <p:sp>
        <p:nvSpPr>
          <p:cNvPr id="111718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7187"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08553A-B255-104B-8515-FC0A713AFC55}" type="slidenum">
              <a:rPr lang="en-US"/>
              <a:pPr>
                <a:defRPr/>
              </a:pPr>
              <a:t>25</a:t>
            </a:fld>
            <a:endParaRPr lang="en-US"/>
          </a:p>
        </p:txBody>
      </p:sp>
      <p:sp>
        <p:nvSpPr>
          <p:cNvPr id="111821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821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FF2D5FC-FBDA-9140-8C9C-512E433C5380}" type="slidenum">
              <a:rPr lang="en-US"/>
              <a:pPr>
                <a:defRPr/>
              </a:pPr>
              <a:t>26</a:t>
            </a:fld>
            <a:endParaRPr lang="en-US"/>
          </a:p>
        </p:txBody>
      </p:sp>
      <p:sp>
        <p:nvSpPr>
          <p:cNvPr id="114893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893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F5621E5E-5F79-D146-8FEB-1D37A9B027A0}" type="slidenum">
              <a:rPr lang="en-US"/>
              <a:pPr>
                <a:defRPr/>
              </a:pPr>
              <a:t>27</a:t>
            </a:fld>
            <a:endParaRPr lang="en-US"/>
          </a:p>
        </p:txBody>
      </p:sp>
      <p:sp>
        <p:nvSpPr>
          <p:cNvPr id="11499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995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22D597B-1CB4-D440-881A-7868ECBF0327}" type="slidenum">
              <a:rPr lang="en-US"/>
              <a:pPr>
                <a:defRPr/>
              </a:pPr>
              <a:t>28</a:t>
            </a:fld>
            <a:endParaRPr lang="en-US"/>
          </a:p>
        </p:txBody>
      </p:sp>
      <p:sp>
        <p:nvSpPr>
          <p:cNvPr id="115507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507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98B52E3-B0A3-C442-A13A-CB604426D9CA}" type="slidenum">
              <a:rPr lang="en-US"/>
              <a:pPr>
                <a:defRPr/>
              </a:pPr>
              <a:t>29</a:t>
            </a:fld>
            <a:endParaRPr lang="en-US"/>
          </a:p>
        </p:txBody>
      </p:sp>
      <p:sp>
        <p:nvSpPr>
          <p:cNvPr id="115609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5609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FED68A4-6C72-B945-9EA5-00624203A4C5}" type="slidenum">
              <a:rPr lang="en-US"/>
              <a:pPr>
                <a:defRPr/>
              </a:pPr>
              <a:t>30</a:t>
            </a:fld>
            <a:endParaRPr lang="en-US"/>
          </a:p>
        </p:txBody>
      </p:sp>
      <p:sp>
        <p:nvSpPr>
          <p:cNvPr id="11612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12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5220CEA-5F7B-734C-8C85-11FCF96AFBF3}" type="slidenum">
              <a:rPr lang="en-US"/>
              <a:pPr>
                <a:defRPr/>
              </a:pPr>
              <a:t>31</a:t>
            </a:fld>
            <a:endParaRPr lang="en-US"/>
          </a:p>
        </p:txBody>
      </p:sp>
      <p:sp>
        <p:nvSpPr>
          <p:cNvPr id="116224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6224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5294DAD-181A-F74A-BEE6-B2D64B027B7B}" type="slidenum">
              <a:rPr lang="en-US"/>
              <a:pPr>
                <a:defRPr/>
              </a:pPr>
              <a:t>33</a:t>
            </a:fld>
            <a:endParaRPr lang="en-US"/>
          </a:p>
        </p:txBody>
      </p:sp>
      <p:sp>
        <p:nvSpPr>
          <p:cNvPr id="111616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616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1381FAB-9AFC-194D-B702-053DA1656A0A}" type="slidenum">
              <a:rPr lang="en-US"/>
              <a:pPr>
                <a:defRPr/>
              </a:pPr>
              <a:t>34</a:t>
            </a:fld>
            <a:endParaRPr lang="en-US"/>
          </a:p>
        </p:txBody>
      </p:sp>
      <p:sp>
        <p:nvSpPr>
          <p:cNvPr id="11192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923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1D4A2C3-B8EF-2749-9CB8-D8B9E4D2B762}" type="slidenum">
              <a:rPr lang="en-US"/>
              <a:pPr>
                <a:defRPr/>
              </a:pPr>
              <a:t>3</a:t>
            </a:fld>
            <a:endParaRPr lang="en-US"/>
          </a:p>
        </p:txBody>
      </p:sp>
      <p:sp>
        <p:nvSpPr>
          <p:cNvPr id="109773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773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9CB6270-9792-FA44-BF54-A5E893B1C75A}" type="slidenum">
              <a:rPr lang="en-US"/>
              <a:pPr>
                <a:defRPr/>
              </a:pPr>
              <a:t>35</a:t>
            </a:fld>
            <a:endParaRPr lang="en-US"/>
          </a:p>
        </p:txBody>
      </p:sp>
      <p:sp>
        <p:nvSpPr>
          <p:cNvPr id="112025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025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31974CC-A20B-0444-A687-43096FEE0E01}" type="slidenum">
              <a:rPr lang="en-US"/>
              <a:pPr>
                <a:defRPr/>
              </a:pPr>
              <a:t>36</a:t>
            </a:fld>
            <a:endParaRPr lang="en-US"/>
          </a:p>
        </p:txBody>
      </p:sp>
      <p:sp>
        <p:nvSpPr>
          <p:cNvPr id="11212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128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5F000FD-68B3-B842-9063-7E906FBE22E4}" type="slidenum">
              <a:rPr lang="en-US"/>
              <a:pPr>
                <a:defRPr/>
              </a:pPr>
              <a:t>37</a:t>
            </a:fld>
            <a:endParaRPr lang="en-US"/>
          </a:p>
        </p:txBody>
      </p:sp>
      <p:sp>
        <p:nvSpPr>
          <p:cNvPr id="112230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230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66E4126-01DB-5241-82D3-E93E9FB511C9}" type="slidenum">
              <a:rPr lang="en-US"/>
              <a:pPr>
                <a:defRPr/>
              </a:pPr>
              <a:t>38</a:t>
            </a:fld>
            <a:endParaRPr lang="en-US"/>
          </a:p>
        </p:txBody>
      </p:sp>
      <p:sp>
        <p:nvSpPr>
          <p:cNvPr id="112333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333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D683A7C-D961-F445-BD0E-FCE9405102B3}" type="slidenum">
              <a:rPr lang="en-US"/>
              <a:pPr>
                <a:defRPr/>
              </a:pPr>
              <a:t>39</a:t>
            </a:fld>
            <a:endParaRPr lang="en-US"/>
          </a:p>
        </p:txBody>
      </p:sp>
      <p:sp>
        <p:nvSpPr>
          <p:cNvPr id="11243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43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0EE8CD3-9DF7-4B41-B487-1865097B3B08}" type="slidenum">
              <a:rPr lang="en-US"/>
              <a:pPr>
                <a:defRPr/>
              </a:pPr>
              <a:t>40</a:t>
            </a:fld>
            <a:endParaRPr lang="en-US"/>
          </a:p>
        </p:txBody>
      </p:sp>
      <p:sp>
        <p:nvSpPr>
          <p:cNvPr id="1115138"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15139"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C548BA7-AA00-CD4F-8593-392D1E501E9A}" type="slidenum">
              <a:rPr lang="en-US"/>
              <a:pPr>
                <a:defRPr/>
              </a:pPr>
              <a:t>41</a:t>
            </a:fld>
            <a:endParaRPr lang="en-US"/>
          </a:p>
        </p:txBody>
      </p:sp>
      <p:sp>
        <p:nvSpPr>
          <p:cNvPr id="11253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53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F54746C-05A8-8949-A450-2E2AF87027A7}" type="slidenum">
              <a:rPr lang="en-US"/>
              <a:pPr>
                <a:defRPr/>
              </a:pPr>
              <a:t>42</a:t>
            </a:fld>
            <a:endParaRPr lang="en-US"/>
          </a:p>
        </p:txBody>
      </p:sp>
      <p:sp>
        <p:nvSpPr>
          <p:cNvPr id="11264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640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9DFDD3A-7265-E840-BEF2-CCD0243CAB8F}" type="slidenum">
              <a:rPr lang="en-US"/>
              <a:pPr>
                <a:defRPr/>
              </a:pPr>
              <a:t>43</a:t>
            </a:fld>
            <a:endParaRPr lang="en-US"/>
          </a:p>
        </p:txBody>
      </p:sp>
      <p:sp>
        <p:nvSpPr>
          <p:cNvPr id="11274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2742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865E484-F230-714F-9381-DB27FD771686}" type="slidenum">
              <a:rPr lang="en-US"/>
              <a:pPr>
                <a:defRPr/>
              </a:pPr>
              <a:t>4</a:t>
            </a:fld>
            <a:endParaRPr lang="en-US"/>
          </a:p>
        </p:txBody>
      </p:sp>
      <p:sp>
        <p:nvSpPr>
          <p:cNvPr id="109875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875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44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4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3F33424-E14E-F54B-9559-721576E59A51}" type="slidenum">
              <a:rPr lang="en-US"/>
              <a:pPr>
                <a:defRPr/>
              </a:pPr>
              <a:t>48</a:t>
            </a:fld>
            <a:endParaRPr lang="en-US"/>
          </a:p>
        </p:txBody>
      </p:sp>
      <p:sp>
        <p:nvSpPr>
          <p:cNvPr id="113049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049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435799F-E081-5843-9707-C97440928F14}" type="slidenum">
              <a:rPr lang="en-US"/>
              <a:pPr>
                <a:defRPr/>
              </a:pPr>
              <a:t>49</a:t>
            </a:fld>
            <a:endParaRPr lang="en-US"/>
          </a:p>
        </p:txBody>
      </p:sp>
      <p:sp>
        <p:nvSpPr>
          <p:cNvPr id="113152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152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994C3A0-C21C-6747-9193-592C94524671}" type="slidenum">
              <a:rPr lang="en-US"/>
              <a:pPr>
                <a:defRPr/>
              </a:pPr>
              <a:t>50</a:t>
            </a:fld>
            <a:endParaRPr lang="en-US"/>
          </a:p>
        </p:txBody>
      </p:sp>
      <p:sp>
        <p:nvSpPr>
          <p:cNvPr id="113561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561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49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D83B228-9E22-5E48-9269-060F9F85D9ED}" type="slidenum">
              <a:rPr lang="en-US"/>
              <a:pPr>
                <a:defRPr/>
              </a:pPr>
              <a:t>52</a:t>
            </a:fld>
            <a:endParaRPr lang="en-US"/>
          </a:p>
        </p:txBody>
      </p:sp>
      <p:sp>
        <p:nvSpPr>
          <p:cNvPr id="113869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869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B2F2E27-AB53-3B45-9CB6-6B14E8DE20E5}" type="slidenum">
              <a:rPr lang="en-US"/>
              <a:pPr>
                <a:defRPr/>
              </a:pPr>
              <a:t>53</a:t>
            </a:fld>
            <a:endParaRPr lang="en-US"/>
          </a:p>
        </p:txBody>
      </p:sp>
      <p:sp>
        <p:nvSpPr>
          <p:cNvPr id="113971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3971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63364F5-143F-1648-9042-0E5522E155C1}" type="slidenum">
              <a:rPr lang="en-US"/>
              <a:pPr>
                <a:defRPr/>
              </a:pPr>
              <a:t>54</a:t>
            </a:fld>
            <a:endParaRPr lang="en-US"/>
          </a:p>
        </p:txBody>
      </p:sp>
      <p:sp>
        <p:nvSpPr>
          <p:cNvPr id="11407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073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AF14B5B-EE97-324F-BC5C-61DCD9B3FB20}" type="slidenum">
              <a:rPr lang="en-US"/>
              <a:pPr>
                <a:defRPr/>
              </a:pPr>
              <a:t>5</a:t>
            </a:fld>
            <a:endParaRPr lang="en-US"/>
          </a:p>
        </p:txBody>
      </p:sp>
      <p:sp>
        <p:nvSpPr>
          <p:cNvPr id="10997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099779"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C974BBB3-35DF-9D4A-A57B-348C1C4232F4}" type="slidenum">
              <a:rPr lang="en-US"/>
              <a:pPr>
                <a:defRPr/>
              </a:pPr>
              <a:t>55</a:t>
            </a:fld>
            <a:endParaRPr lang="en-US"/>
          </a:p>
        </p:txBody>
      </p:sp>
      <p:sp>
        <p:nvSpPr>
          <p:cNvPr id="11417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1763"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3870B9-5258-6348-924B-8E7E650F8ADC}" type="slidenum">
              <a:rPr lang="en-US"/>
              <a:pPr>
                <a:defRPr/>
              </a:pPr>
              <a:t>56</a:t>
            </a:fld>
            <a:endParaRPr lang="en-US"/>
          </a:p>
        </p:txBody>
      </p:sp>
      <p:sp>
        <p:nvSpPr>
          <p:cNvPr id="11427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278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A41865E-67F0-E346-B89D-63FDD63E7E47}" type="slidenum">
              <a:rPr lang="en-US"/>
              <a:pPr>
                <a:defRPr/>
              </a:pPr>
              <a:t>58</a:t>
            </a:fld>
            <a:endParaRPr lang="en-US"/>
          </a:p>
        </p:txBody>
      </p:sp>
      <p:sp>
        <p:nvSpPr>
          <p:cNvPr id="11438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43811"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Rot="1" noChangeAspect="1" noChangeArrowheads="1" noTextEdit="1"/>
          </p:cNvSpPr>
          <p:nvPr>
            <p:ph type="sldImg"/>
          </p:nvPr>
        </p:nvSpPr>
        <p:spPr>
          <a:xfrm>
            <a:off x="1150938" y="692150"/>
            <a:ext cx="4556125" cy="3416300"/>
          </a:xfrm>
          <a:ln/>
          <a:extLst>
            <a:ext uri="{FAA26D3D-D897-4be2-8F04-BA451C77F1D7}">
              <ma14:placeholderFlag xmlns:ma14="http://schemas.microsoft.com/office/mac/drawingml/2011/main" val="1"/>
            </a:ext>
          </a:extLst>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DF197914-969F-FE41-8527-540EAB318F7E}" type="slidenum">
              <a:rPr lang="en-US"/>
              <a:pPr>
                <a:defRPr/>
              </a:pPr>
              <a:t>6</a:t>
            </a:fld>
            <a:endParaRPr lang="en-US"/>
          </a:p>
        </p:txBody>
      </p:sp>
      <p:sp>
        <p:nvSpPr>
          <p:cNvPr id="1100802"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0803"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457B721E-6C05-3A43-AE48-35286E51D7E4}" type="slidenum">
              <a:rPr lang="en-US"/>
              <a:pPr>
                <a:defRPr/>
              </a:pPr>
              <a:t>7</a:t>
            </a:fld>
            <a:endParaRPr lang="en-US"/>
          </a:p>
        </p:txBody>
      </p:sp>
      <p:sp>
        <p:nvSpPr>
          <p:cNvPr id="1101826"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1827"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24EF8AC-FB99-174A-BDD3-D2F39F6CBFC1}" type="slidenum">
              <a:rPr lang="en-US"/>
              <a:pPr>
                <a:defRPr/>
              </a:pPr>
              <a:t>8</a:t>
            </a:fld>
            <a:endParaRPr lang="en-US"/>
          </a:p>
        </p:txBody>
      </p:sp>
      <p:sp>
        <p:nvSpPr>
          <p:cNvPr id="1102850"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2851"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EE18DA1-7746-E74B-8092-D78B16457F3F}" type="slidenum">
              <a:rPr lang="en-US"/>
              <a:pPr>
                <a:defRPr/>
              </a:pPr>
              <a:t>9</a:t>
            </a:fld>
            <a:endParaRPr lang="en-US"/>
          </a:p>
        </p:txBody>
      </p:sp>
      <p:sp>
        <p:nvSpPr>
          <p:cNvPr id="1103874" name="Rectangle 1026"/>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103875" name="Rectangle 1027"/>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2136909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18423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3089858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337588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2446676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2128515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2094561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2124575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1465490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292215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IS 257 – Fall 2015</a:t>
            </a:r>
            <a:endParaRPr lang="en-US"/>
          </a:p>
        </p:txBody>
      </p:sp>
    </p:spTree>
    <p:extLst>
      <p:ext uri="{BB962C8B-B14F-4D97-AF65-F5344CB8AC3E}">
        <p14:creationId xmlns:p14="http://schemas.microsoft.com/office/powerpoint/2010/main" val="227634837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jpe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9144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46" name="Rectangle 22"/>
          <p:cNvSpPr>
            <a:spLocks noChangeArrowheads="1"/>
          </p:cNvSpPr>
          <p:nvPr userDrawn="1"/>
        </p:nvSpPr>
        <p:spPr bwMode="auto">
          <a:xfrm>
            <a:off x="0" y="6477000"/>
            <a:ext cx="9144000" cy="381000"/>
          </a:xfrm>
          <a:prstGeom prst="rect">
            <a:avLst/>
          </a:prstGeom>
          <a:solidFill>
            <a:schemeClr val="accent1"/>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26" name="Rectangle 2"/>
          <p:cNvSpPr>
            <a:spLocks noGrp="1" noChangeArrowheads="1"/>
          </p:cNvSpPr>
          <p:nvPr>
            <p:ph type="title"/>
          </p:nvPr>
        </p:nvSpPr>
        <p:spPr bwMode="auto">
          <a:xfrm>
            <a:off x="457200" y="0"/>
            <a:ext cx="7772400" cy="9144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19200"/>
            <a:ext cx="8229600" cy="49530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477000"/>
            <a:ext cx="1905000" cy="381000"/>
          </a:xfrm>
          <a:prstGeom prst="rect">
            <a:avLst/>
          </a:prstGeom>
          <a:noFill/>
          <a:ln>
            <a:noFill/>
          </a:ln>
          <a:effectLst/>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0" bIns="45720" numCol="1" anchor="ctr" anchorCtr="0" compatLnSpc="1">
            <a:prstTxWarp prst="textNoShape">
              <a:avLst/>
            </a:prstTxWarp>
          </a:bodyPr>
          <a:lstStyle>
            <a:lvl1pPr algn="l">
              <a:defRPr sz="1000" b="1" smtClean="0">
                <a:solidFill>
                  <a:srgbClr val="FFFFFF"/>
                </a:solidFill>
                <a:latin typeface="+mj-lt"/>
                <a:cs typeface="+mn-cs"/>
              </a:defRPr>
            </a:lvl1pPr>
          </a:lstStyle>
          <a:p>
            <a:pPr>
              <a:defRPr/>
            </a:pPr>
            <a:r>
              <a:rPr lang="en-US" smtClean="0"/>
              <a:t>IS 257 – Fall 2015</a:t>
            </a:r>
            <a:endParaRPr lang="en-US" dirty="0"/>
          </a:p>
        </p:txBody>
      </p:sp>
      <p:pic>
        <p:nvPicPr>
          <p:cNvPr id="1031" name="Picture 7" descr="logo_small"/>
          <p:cNvPicPr>
            <a:picLocks noChangeAspect="1" noChangeArrowheads="1"/>
          </p:cNvPicPr>
          <p:nvPr userDrawn="1"/>
        </p:nvPicPr>
        <p:blipFill>
          <a:blip r:embed="rId13">
            <a:extLst>
              <a:ext uri="{28A0092B-C50C-407E-A947-70E740481C1C}">
                <a14:useLocalDpi xmlns:a14="http://schemas.microsoft.com/office/drawing/2010/main" val="0"/>
              </a:ext>
            </a:extLst>
          </a:blip>
          <a:srcRect b="34164"/>
          <a:stretch>
            <a:fillRect/>
          </a:stretch>
        </p:blipFill>
        <p:spPr bwMode="auto">
          <a:xfrm>
            <a:off x="3619500" y="6553200"/>
            <a:ext cx="1905000" cy="246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32" name="Picture 17" descr="southhall"/>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229600" y="0"/>
            <a:ext cx="914400" cy="91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43" name="Rectangle 19"/>
          <p:cNvSpPr>
            <a:spLocks noChangeArrowheads="1"/>
          </p:cNvSpPr>
          <p:nvPr/>
        </p:nvSpPr>
        <p:spPr bwMode="auto">
          <a:xfrm>
            <a:off x="6781800" y="6477000"/>
            <a:ext cx="1905000" cy="381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rIns="0" anchor="ctr"/>
          <a:lstStyle/>
          <a:p>
            <a:pPr algn="l">
              <a:defRPr/>
            </a:pPr>
            <a:endParaRPr lang="en-US" sz="1000" b="1" dirty="0">
              <a:solidFill>
                <a:srgbClr val="FFFFFF"/>
              </a:solidFill>
              <a:latin typeface="Futura Md BT" charset="0"/>
              <a:cs typeface="+mn-cs"/>
            </a:endParaRPr>
          </a:p>
          <a:p>
            <a:pPr algn="r">
              <a:defRPr/>
            </a:pPr>
            <a:r>
              <a:rPr lang="en-US" sz="1000" b="1" dirty="0" smtClean="0">
                <a:solidFill>
                  <a:srgbClr val="FFFFFF"/>
                </a:solidFill>
                <a:latin typeface="Futura Md BT" charset="0"/>
                <a:cs typeface="+mn-cs"/>
              </a:rPr>
              <a:t>2015.10.20 </a:t>
            </a:r>
            <a:r>
              <a:rPr lang="en-US" sz="1000" b="1" dirty="0">
                <a:solidFill>
                  <a:srgbClr val="FFFFFF"/>
                </a:solidFill>
                <a:latin typeface="Futura Md BT" charset="0"/>
                <a:cs typeface="+mn-cs"/>
              </a:rPr>
              <a:t>- SLIDE </a:t>
            </a:r>
            <a:fld id="{5C9A5EBA-3A1B-AF40-89DF-C26A9B570508}" type="slidenum">
              <a:rPr lang="en-US" sz="1000" b="1">
                <a:solidFill>
                  <a:srgbClr val="FFFFFF"/>
                </a:solidFill>
                <a:latin typeface="Futura Md BT" charset="0"/>
                <a:cs typeface="+mn-cs"/>
              </a:rPr>
              <a:pPr algn="r">
                <a:defRPr/>
              </a:pPr>
              <a:t>‹#›</a:t>
            </a:fld>
            <a:r>
              <a:rPr lang="en-US" sz="1000" b="1" dirty="0">
                <a:solidFill>
                  <a:srgbClr val="FFFFFF"/>
                </a:solidFill>
                <a:latin typeface="Futura Md BT" charset="0"/>
                <a:cs typeface="+mn-cs"/>
              </a:rPr>
              <a:t>	</a:t>
            </a:r>
          </a:p>
        </p:txBody>
      </p:sp>
      <p:pic>
        <p:nvPicPr>
          <p:cNvPr id="1034" name="Picture 23" descr="logo"/>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657600" y="6477000"/>
            <a:ext cx="1905000" cy="381000"/>
          </a:xfrm>
          <a:prstGeom prst="rect">
            <a:avLst/>
          </a:prstGeom>
          <a:solidFill>
            <a:schemeClr val="accent1"/>
          </a:solidFill>
          <a:ln>
            <a:noFill/>
          </a:ln>
          <a:extLs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rtl="0" eaLnBrk="0" fontAlgn="base" hangingPunct="0">
        <a:spcBef>
          <a:spcPct val="0"/>
        </a:spcBef>
        <a:spcAft>
          <a:spcPct val="0"/>
        </a:spcAft>
        <a:defRPr sz="4000">
          <a:solidFill>
            <a:srgbClr val="FFFFFF"/>
          </a:solidFill>
          <a:latin typeface="+mj-lt"/>
          <a:ea typeface="+mj-ea"/>
          <a:cs typeface="ＭＳ Ｐゴシック" charset="0"/>
        </a:defRPr>
      </a:lvl1pPr>
      <a:lvl2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2pPr>
      <a:lvl3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3pPr>
      <a:lvl4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4pPr>
      <a:lvl5pPr algn="l" rtl="0" eaLnBrk="0" fontAlgn="base" hangingPunct="0">
        <a:spcBef>
          <a:spcPct val="0"/>
        </a:spcBef>
        <a:spcAft>
          <a:spcPct val="0"/>
        </a:spcAft>
        <a:defRPr sz="4000">
          <a:solidFill>
            <a:srgbClr val="FFFFFF"/>
          </a:solidFill>
          <a:latin typeface="Futura Md BT" charset="0"/>
          <a:ea typeface="ＭＳ Ｐゴシック" charset="0"/>
          <a:cs typeface="ＭＳ Ｐゴシック" charset="0"/>
        </a:defRPr>
      </a:lvl5pPr>
      <a:lvl6pPr marL="457200" algn="l" rtl="0" fontAlgn="base">
        <a:spcBef>
          <a:spcPct val="0"/>
        </a:spcBef>
        <a:spcAft>
          <a:spcPct val="0"/>
        </a:spcAft>
        <a:defRPr sz="4000">
          <a:solidFill>
            <a:srgbClr val="FFFFFF"/>
          </a:solidFill>
          <a:latin typeface="Futura Md BT" charset="0"/>
          <a:ea typeface="ＭＳ Ｐゴシック" charset="0"/>
        </a:defRPr>
      </a:lvl6pPr>
      <a:lvl7pPr marL="914400" algn="l" rtl="0" fontAlgn="base">
        <a:spcBef>
          <a:spcPct val="0"/>
        </a:spcBef>
        <a:spcAft>
          <a:spcPct val="0"/>
        </a:spcAft>
        <a:defRPr sz="4000">
          <a:solidFill>
            <a:srgbClr val="FFFFFF"/>
          </a:solidFill>
          <a:latin typeface="Futura Md BT" charset="0"/>
          <a:ea typeface="ＭＳ Ｐゴシック" charset="0"/>
        </a:defRPr>
      </a:lvl7pPr>
      <a:lvl8pPr marL="1371600" algn="l" rtl="0" fontAlgn="base">
        <a:spcBef>
          <a:spcPct val="0"/>
        </a:spcBef>
        <a:spcAft>
          <a:spcPct val="0"/>
        </a:spcAft>
        <a:defRPr sz="4000">
          <a:solidFill>
            <a:srgbClr val="FFFFFF"/>
          </a:solidFill>
          <a:latin typeface="Futura Md BT" charset="0"/>
          <a:ea typeface="ＭＳ Ｐゴシック" charset="0"/>
        </a:defRPr>
      </a:lvl8pPr>
      <a:lvl9pPr marL="1828800" algn="l" rtl="0" fontAlgn="base">
        <a:spcBef>
          <a:spcPct val="0"/>
        </a:spcBef>
        <a:spcAft>
          <a:spcPct val="0"/>
        </a:spcAft>
        <a:defRPr sz="4000">
          <a:solidFill>
            <a:srgbClr val="FFFFFF"/>
          </a:solidFill>
          <a:latin typeface="Futura Md BT"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5.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 Id="rId3" Type="http://schemas.openxmlformats.org/officeDocument/2006/relationships/image" Target="../media/image17.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2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757762" name="Rectangle 2"/>
          <p:cNvSpPr>
            <a:spLocks noGrp="1" noChangeArrowheads="1"/>
          </p:cNvSpPr>
          <p:nvPr>
            <p:ph type="ctrTitle"/>
          </p:nvPr>
        </p:nvSpPr>
        <p:spPr>
          <a:xfrm>
            <a:off x="152400" y="2286000"/>
            <a:ext cx="8686800" cy="1143000"/>
          </a:xfrm>
        </p:spPr>
        <p:txBody>
          <a:bodyPr/>
          <a:lstStyle/>
          <a:p>
            <a:pPr algn="ctr" eaLnBrk="1" hangingPunct="1">
              <a:defRPr/>
            </a:pPr>
            <a:r>
              <a:rPr lang="en-US" smtClean="0">
                <a:solidFill>
                  <a:schemeClr val="tx1"/>
                </a:solidFill>
                <a:cs typeface="+mj-cs"/>
              </a:rPr>
              <a:t>Data Security, Data Administration and Database Administration</a:t>
            </a:r>
          </a:p>
        </p:txBody>
      </p:sp>
      <p:sp>
        <p:nvSpPr>
          <p:cNvPr id="757763" name="Rectangle 3"/>
          <p:cNvSpPr>
            <a:spLocks noGrp="1" noChangeArrowheads="1"/>
          </p:cNvSpPr>
          <p:nvPr>
            <p:ph type="subTitle" idx="1"/>
          </p:nvPr>
        </p:nvSpPr>
        <p:spPr/>
        <p:txBody>
          <a:bodyPr/>
          <a:lstStyle/>
          <a:p>
            <a:pPr eaLnBrk="1" hangingPunct="1">
              <a:defRPr/>
            </a:pPr>
            <a:r>
              <a:rPr lang="en-US" sz="2800" smtClean="0">
                <a:cs typeface="+mn-cs"/>
              </a:rPr>
              <a:t>University of California, Berkeley</a:t>
            </a:r>
          </a:p>
          <a:p>
            <a:pPr eaLnBrk="1" hangingPunct="1">
              <a:defRPr/>
            </a:pPr>
            <a:r>
              <a:rPr lang="en-US" sz="2800" smtClean="0">
                <a:cs typeface="+mn-cs"/>
              </a:rPr>
              <a:t>School of Information</a:t>
            </a:r>
          </a:p>
          <a:p>
            <a:pPr eaLnBrk="1" hangingPunct="1">
              <a:defRPr/>
            </a:pPr>
            <a:r>
              <a:rPr lang="en-US" sz="2800" i="1" smtClean="0">
                <a:cs typeface="+mn-cs"/>
              </a:rPr>
              <a:t>IS 257: Database Management</a:t>
            </a:r>
            <a:endParaRPr lang="en-US" i="1" smtClean="0">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166338" name="Rectangle 2"/>
          <p:cNvSpPr>
            <a:spLocks noGrp="1" noChangeArrowheads="1"/>
          </p:cNvSpPr>
          <p:nvPr>
            <p:ph type="title"/>
          </p:nvPr>
        </p:nvSpPr>
        <p:spPr/>
        <p:txBody>
          <a:bodyPr/>
          <a:lstStyle/>
          <a:p>
            <a:pPr eaLnBrk="1" hangingPunct="1">
              <a:defRPr/>
            </a:pPr>
            <a:r>
              <a:rPr lang="en-US" smtClean="0">
                <a:cs typeface="+mj-cs"/>
              </a:rPr>
              <a:t>Transactions in MySQL	</a:t>
            </a:r>
          </a:p>
        </p:txBody>
      </p:sp>
      <p:sp>
        <p:nvSpPr>
          <p:cNvPr id="1166339" name="Rectangle 3"/>
          <p:cNvSpPr>
            <a:spLocks noGrp="1" noChangeArrowheads="1"/>
          </p:cNvSpPr>
          <p:nvPr>
            <p:ph type="body" idx="1"/>
          </p:nvPr>
        </p:nvSpPr>
        <p:spPr/>
        <p:txBody>
          <a:bodyPr/>
          <a:lstStyle/>
          <a:p>
            <a:pPr eaLnBrk="1" hangingPunct="1">
              <a:lnSpc>
                <a:spcPct val="90000"/>
              </a:lnSpc>
              <a:defRPr/>
            </a:pPr>
            <a:r>
              <a:rPr lang="en-US" sz="2800" smtClean="0">
                <a:solidFill>
                  <a:srgbClr val="FF0000"/>
                </a:solidFill>
                <a:cs typeface="+mn-cs"/>
              </a:rPr>
              <a:t>START TRANSACTION </a:t>
            </a:r>
            <a:r>
              <a:rPr lang="en-US" sz="2800" smtClean="0">
                <a:cs typeface="+mn-cs"/>
              </a:rPr>
              <a:t> or </a:t>
            </a:r>
            <a:r>
              <a:rPr lang="en-US" sz="2800" smtClean="0">
                <a:solidFill>
                  <a:srgbClr val="FF0000"/>
                </a:solidFill>
                <a:cs typeface="+mn-cs"/>
              </a:rPr>
              <a:t>BEGIN</a:t>
            </a:r>
            <a:r>
              <a:rPr lang="en-US" sz="2800" smtClean="0">
                <a:cs typeface="+mn-cs"/>
              </a:rPr>
              <a:t> starts a transaction block (disables autocommit)</a:t>
            </a:r>
          </a:p>
          <a:p>
            <a:pPr eaLnBrk="1" hangingPunct="1">
              <a:lnSpc>
                <a:spcPct val="90000"/>
              </a:lnSpc>
              <a:defRPr/>
            </a:pPr>
            <a:r>
              <a:rPr lang="en-US" sz="2800" smtClean="0">
                <a:solidFill>
                  <a:srgbClr val="FF0000"/>
                </a:solidFill>
                <a:cs typeface="+mn-cs"/>
              </a:rPr>
              <a:t>COMMIT </a:t>
            </a:r>
            <a:r>
              <a:rPr lang="en-US" sz="2800" smtClean="0">
                <a:cs typeface="+mn-cs"/>
              </a:rPr>
              <a:t>or </a:t>
            </a:r>
            <a:r>
              <a:rPr lang="en-US" sz="2800" smtClean="0">
                <a:solidFill>
                  <a:srgbClr val="FF0000"/>
                </a:solidFill>
                <a:cs typeface="+mn-cs"/>
              </a:rPr>
              <a:t>ROLLBACK </a:t>
            </a:r>
            <a:r>
              <a:rPr lang="en-US" sz="2800" smtClean="0">
                <a:cs typeface="+mn-cs"/>
              </a:rPr>
              <a:t>will commit the transaction block or return to state before the block was started</a:t>
            </a:r>
          </a:p>
          <a:p>
            <a:pPr eaLnBrk="1" hangingPunct="1">
              <a:lnSpc>
                <a:spcPct val="90000"/>
              </a:lnSpc>
              <a:defRPr/>
            </a:pPr>
            <a:r>
              <a:rPr lang="en-US" sz="2800" smtClean="0">
                <a:cs typeface="+mn-cs"/>
              </a:rPr>
              <a:t>MySQL may use different underlying database engines – the InnoDB engine also supports </a:t>
            </a:r>
            <a:r>
              <a:rPr lang="en-US" sz="2800" smtClean="0">
                <a:solidFill>
                  <a:srgbClr val="FF0000"/>
                </a:solidFill>
                <a:cs typeface="+mn-cs"/>
              </a:rPr>
              <a:t>SAVEPOINT</a:t>
            </a:r>
            <a:r>
              <a:rPr lang="en-US" sz="2800" smtClean="0">
                <a:cs typeface="+mn-cs"/>
              </a:rPr>
              <a:t> and </a:t>
            </a:r>
            <a:r>
              <a:rPr lang="en-US" sz="2800" smtClean="0">
                <a:solidFill>
                  <a:srgbClr val="FF0000"/>
                </a:solidFill>
                <a:cs typeface="+mn-cs"/>
              </a:rPr>
              <a:t>ROLLBACK TO SAVEPOINT</a:t>
            </a:r>
          </a:p>
          <a:p>
            <a:pPr eaLnBrk="1" hangingPunct="1">
              <a:lnSpc>
                <a:spcPct val="90000"/>
              </a:lnSpc>
              <a:defRPr/>
            </a:pPr>
            <a:endParaRPr lang="en-US" sz="2800" smtClean="0">
              <a:solidFill>
                <a:srgbClr val="FF0000"/>
              </a:solidFill>
              <a:cs typeface="+mn-cs"/>
            </a:endParaRPr>
          </a:p>
          <a:p>
            <a:pPr eaLnBrk="1" hangingPunct="1">
              <a:lnSpc>
                <a:spcPct val="90000"/>
              </a:lnSpc>
              <a:defRPr/>
            </a:pPr>
            <a:r>
              <a:rPr lang="en-US" sz="2000" smtClean="0">
                <a:solidFill>
                  <a:srgbClr val="FF0000"/>
                </a:solidFill>
                <a:cs typeface="+mn-cs"/>
              </a:rPr>
              <a:t>NOTE:</a:t>
            </a:r>
            <a:r>
              <a:rPr lang="en-US" sz="2000" smtClean="0">
                <a:cs typeface="+mn-cs"/>
              </a:rPr>
              <a:t> This syntax can be used in any of MySQL</a:t>
            </a:r>
            <a:r>
              <a:rPr lang="ja-JP" altLang="en-US" sz="2000" smtClean="0">
                <a:latin typeface="Arial"/>
                <a:cs typeface="+mn-cs"/>
              </a:rPr>
              <a:t>’</a:t>
            </a:r>
            <a:r>
              <a:rPr lang="en-US" sz="2000" smtClean="0">
                <a:cs typeface="+mn-cs"/>
              </a:rPr>
              <a:t>s database engines - but it only </a:t>
            </a:r>
            <a:r>
              <a:rPr lang="en-US" sz="2000" b="1" smtClean="0">
                <a:cs typeface="+mn-cs"/>
              </a:rPr>
              <a:t>WORKS</a:t>
            </a:r>
            <a:r>
              <a:rPr lang="en-US" sz="2000" smtClean="0">
                <a:cs typeface="+mn-cs"/>
              </a:rPr>
              <a:t> when using the InnoDB engine (which can be set up when the tables are created)</a:t>
            </a:r>
            <a:endParaRPr lang="en-US" sz="2000" smtClean="0">
              <a:solidFill>
                <a:srgbClr val="FF0000"/>
              </a:solidFill>
              <a:cs typeface="+mn-cs"/>
            </a:endParaRPr>
          </a:p>
          <a:p>
            <a:pPr eaLnBrk="1" hangingPunct="1">
              <a:lnSpc>
                <a:spcPct val="90000"/>
              </a:lnSpc>
              <a:buFontTx/>
              <a:buNone/>
              <a:defRPr/>
            </a:pPr>
            <a:endParaRPr lang="en-US" sz="2000" smtClean="0">
              <a:solidFill>
                <a:srgbClr val="FF0000"/>
              </a:solidFill>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168386" name="Rectangle 1026"/>
          <p:cNvSpPr>
            <a:spLocks noGrp="1" noChangeArrowheads="1"/>
          </p:cNvSpPr>
          <p:nvPr>
            <p:ph type="title"/>
          </p:nvPr>
        </p:nvSpPr>
        <p:spPr/>
        <p:txBody>
          <a:bodyPr/>
          <a:lstStyle/>
          <a:p>
            <a:pPr eaLnBrk="1" hangingPunct="1">
              <a:defRPr/>
            </a:pPr>
            <a:r>
              <a:rPr lang="en-US" smtClean="0">
                <a:cs typeface="+mj-cs"/>
              </a:rPr>
              <a:t>Transactions in MySQL (5.0+)</a:t>
            </a:r>
          </a:p>
        </p:txBody>
      </p:sp>
      <p:sp>
        <p:nvSpPr>
          <p:cNvPr id="1168387" name="Rectangle 1027"/>
          <p:cNvSpPr>
            <a:spLocks noGrp="1" noChangeArrowheads="1"/>
          </p:cNvSpPr>
          <p:nvPr>
            <p:ph type="body" idx="1"/>
          </p:nvPr>
        </p:nvSpPr>
        <p:spPr/>
        <p:txBody>
          <a:bodyPr/>
          <a:lstStyle/>
          <a:p>
            <a:pPr eaLnBrk="1" hangingPunct="1">
              <a:lnSpc>
                <a:spcPct val="90000"/>
              </a:lnSpc>
              <a:defRPr/>
            </a:pPr>
            <a:r>
              <a:rPr lang="en-US" sz="2400" smtClean="0">
                <a:cs typeface="+mn-cs"/>
              </a:rPr>
              <a:t>START TRANSACTION [WITH CONSISTENT SNAPSHOT] | BEGIN [WORK]</a:t>
            </a:r>
          </a:p>
          <a:p>
            <a:pPr eaLnBrk="1" hangingPunct="1">
              <a:lnSpc>
                <a:spcPct val="90000"/>
              </a:lnSpc>
              <a:defRPr/>
            </a:pPr>
            <a:r>
              <a:rPr lang="en-US" sz="2400" smtClean="0">
                <a:cs typeface="+mn-cs"/>
              </a:rPr>
              <a:t>COMMIT [WORK] [AND [NO] CHAIN] [[NO] RELEASE]</a:t>
            </a:r>
          </a:p>
          <a:p>
            <a:pPr eaLnBrk="1" hangingPunct="1">
              <a:lnSpc>
                <a:spcPct val="90000"/>
              </a:lnSpc>
              <a:defRPr/>
            </a:pPr>
            <a:r>
              <a:rPr lang="en-US" sz="2400" smtClean="0">
                <a:cs typeface="+mn-cs"/>
              </a:rPr>
              <a:t>ROLLBACK [WORK] [AND [NO] CHAIN] [[NO] RELEASE]</a:t>
            </a:r>
          </a:p>
          <a:p>
            <a:pPr eaLnBrk="1" hangingPunct="1">
              <a:lnSpc>
                <a:spcPct val="90000"/>
              </a:lnSpc>
              <a:defRPr/>
            </a:pPr>
            <a:r>
              <a:rPr lang="en-US" sz="2400" smtClean="0">
                <a:cs typeface="+mn-cs"/>
              </a:rPr>
              <a:t>SET AUTOCOMMIT = {0 | 1}</a:t>
            </a:r>
          </a:p>
          <a:p>
            <a:pPr eaLnBrk="1" hangingPunct="1">
              <a:lnSpc>
                <a:spcPct val="90000"/>
              </a:lnSpc>
              <a:defRPr/>
            </a:pPr>
            <a:endParaRPr lang="en-US" sz="2400" smtClean="0">
              <a:cs typeface="+mn-cs"/>
            </a:endParaRPr>
          </a:p>
          <a:p>
            <a:pPr eaLnBrk="1" hangingPunct="1">
              <a:lnSpc>
                <a:spcPct val="90000"/>
              </a:lnSpc>
              <a:defRPr/>
            </a:pPr>
            <a:r>
              <a:rPr lang="en-US" sz="2400" smtClean="0">
                <a:cs typeface="+mn-cs"/>
              </a:rPr>
              <a:t>The START TRANSACTION and BEGIN statement begin a new transaction. COMMIT commits the current transaction, making its changes permanent. ROLLBACK rolls back the current transaction, canceling its changes. The SET AUTOCOMMIT statement disables or enables the default autocommit mode for the current connection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p:txBody>
          <a:bodyPr/>
          <a:lstStyle/>
          <a:p>
            <a:r>
              <a:rPr lang="en-US"/>
              <a:t>Versioning</a:t>
            </a:r>
          </a:p>
        </p:txBody>
      </p:sp>
      <p:sp>
        <p:nvSpPr>
          <p:cNvPr id="421891" name="Rectangle 3"/>
          <p:cNvSpPr>
            <a:spLocks noGrp="1" noChangeArrowheads="1"/>
          </p:cNvSpPr>
          <p:nvPr>
            <p:ph idx="1"/>
          </p:nvPr>
        </p:nvSpPr>
        <p:spPr/>
        <p:txBody>
          <a:bodyPr/>
          <a:lstStyle/>
          <a:p>
            <a:pPr>
              <a:lnSpc>
                <a:spcPct val="90000"/>
              </a:lnSpc>
            </a:pPr>
            <a:r>
              <a:rPr lang="en-US" sz="2800" dirty="0" smtClean="0"/>
              <a:t>Newer optimistic </a:t>
            </a:r>
            <a:r>
              <a:rPr lang="en-US" sz="2800" dirty="0"/>
              <a:t>approach to concurrency control</a:t>
            </a:r>
          </a:p>
          <a:p>
            <a:pPr>
              <a:lnSpc>
                <a:spcPct val="90000"/>
              </a:lnSpc>
            </a:pPr>
            <a:r>
              <a:rPr lang="en-US" sz="2800" dirty="0"/>
              <a:t>Instead of locking</a:t>
            </a:r>
          </a:p>
          <a:p>
            <a:pPr>
              <a:lnSpc>
                <a:spcPct val="90000"/>
              </a:lnSpc>
            </a:pPr>
            <a:r>
              <a:rPr lang="en-US" sz="2800" dirty="0"/>
              <a:t>Assumption is that simultaneous updates will be infrequent</a:t>
            </a:r>
          </a:p>
          <a:p>
            <a:pPr>
              <a:lnSpc>
                <a:spcPct val="90000"/>
              </a:lnSpc>
            </a:pPr>
            <a:r>
              <a:rPr lang="en-US" sz="2800" dirty="0"/>
              <a:t>Each transaction can attempt an update as it wishes</a:t>
            </a:r>
          </a:p>
          <a:p>
            <a:pPr>
              <a:lnSpc>
                <a:spcPct val="90000"/>
              </a:lnSpc>
            </a:pPr>
            <a:r>
              <a:rPr lang="en-US" sz="2800" dirty="0"/>
              <a:t>The system will reject an update when it senses a conflict</a:t>
            </a:r>
          </a:p>
          <a:p>
            <a:pPr>
              <a:lnSpc>
                <a:spcPct val="90000"/>
              </a:lnSpc>
            </a:pPr>
            <a:r>
              <a:rPr lang="en-US" sz="2800" dirty="0"/>
              <a:t>Use of rollback and commit for this</a:t>
            </a: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139024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Versioning…</a:t>
            </a:r>
            <a:endParaRPr lang="en-US" dirty="0"/>
          </a:p>
        </p:txBody>
      </p:sp>
      <p:pic>
        <p:nvPicPr>
          <p:cNvPr id="422917" name="Picture 5" descr="C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19200"/>
            <a:ext cx="6553200" cy="5173663"/>
          </a:xfrm>
          <a:prstGeom prst="rect">
            <a:avLst/>
          </a:prstGeom>
          <a:noFill/>
          <a:extLst>
            <a:ext uri="{909E8E84-426E-40dd-AFC4-6F175D3DCCD1}">
              <a14:hiddenFill xmlns="" xmlns:a14="http://schemas.microsoft.com/office/drawing/2010/main">
                <a:solidFill>
                  <a:srgbClr val="FFFFFF"/>
                </a:solidFill>
              </a14:hiddenFill>
            </a:ext>
          </a:extLst>
        </p:spPr>
      </p:pic>
      <p:sp>
        <p:nvSpPr>
          <p:cNvPr id="422916" name="Text Box 4"/>
          <p:cNvSpPr txBox="1">
            <a:spLocks noChangeArrowheads="1"/>
          </p:cNvSpPr>
          <p:nvPr/>
        </p:nvSpPr>
        <p:spPr bwMode="auto">
          <a:xfrm>
            <a:off x="2362200" y="6019800"/>
            <a:ext cx="45180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dirty="0">
                <a:solidFill>
                  <a:srgbClr val="990000"/>
                </a:solidFill>
                <a:cs typeface="Tahoma" charset="0"/>
              </a:rPr>
              <a:t>Better performance than locking</a:t>
            </a:r>
          </a:p>
        </p:txBody>
      </p:sp>
      <p:sp>
        <p:nvSpPr>
          <p:cNvPr id="3" name="Date Placeholder 2"/>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4188083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74178" name="Rectangle 2"/>
          <p:cNvSpPr>
            <a:spLocks noGrp="1" noChangeArrowheads="1"/>
          </p:cNvSpPr>
          <p:nvPr>
            <p:ph type="title"/>
          </p:nvPr>
        </p:nvSpPr>
        <p:spPr/>
        <p:txBody>
          <a:bodyPr/>
          <a:lstStyle/>
          <a:p>
            <a:pPr eaLnBrk="1" hangingPunct="1">
              <a:defRPr/>
            </a:pPr>
            <a:r>
              <a:rPr lang="en-US" smtClean="0">
                <a:cs typeface="+mj-cs"/>
              </a:rPr>
              <a:t>Database Security</a:t>
            </a:r>
          </a:p>
        </p:txBody>
      </p:sp>
      <p:sp>
        <p:nvSpPr>
          <p:cNvPr id="1074179" name="Rectangle 3"/>
          <p:cNvSpPr>
            <a:spLocks noGrp="1" noChangeArrowheads="1"/>
          </p:cNvSpPr>
          <p:nvPr>
            <p:ph type="body" idx="1"/>
          </p:nvPr>
        </p:nvSpPr>
        <p:spPr/>
        <p:txBody>
          <a:bodyPr/>
          <a:lstStyle/>
          <a:p>
            <a:pPr eaLnBrk="1" hangingPunct="1">
              <a:defRPr/>
            </a:pPr>
            <a:r>
              <a:rPr lang="en-US" sz="2800" smtClean="0">
                <a:cs typeface="+mn-cs"/>
              </a:rPr>
              <a:t>Views or restricted subschemas</a:t>
            </a:r>
          </a:p>
          <a:p>
            <a:pPr eaLnBrk="1" hangingPunct="1">
              <a:defRPr/>
            </a:pPr>
            <a:r>
              <a:rPr lang="en-US" sz="2800" smtClean="0">
                <a:cs typeface="+mn-cs"/>
              </a:rPr>
              <a:t>Authorization rules to identify users and the actions they can perform</a:t>
            </a:r>
          </a:p>
          <a:p>
            <a:pPr eaLnBrk="1" hangingPunct="1">
              <a:defRPr/>
            </a:pPr>
            <a:r>
              <a:rPr lang="en-US" sz="2800" smtClean="0">
                <a:cs typeface="+mn-cs"/>
              </a:rPr>
              <a:t>User-defined procedures (with rule systems or triggers) to define additional constraints or limitations in using the database</a:t>
            </a:r>
          </a:p>
          <a:p>
            <a:pPr eaLnBrk="1" hangingPunct="1">
              <a:defRPr/>
            </a:pPr>
            <a:r>
              <a:rPr lang="en-US" sz="2800" smtClean="0">
                <a:cs typeface="+mn-cs"/>
              </a:rPr>
              <a:t>Encryption to encode sensitive data</a:t>
            </a:r>
          </a:p>
          <a:p>
            <a:pPr eaLnBrk="1" hangingPunct="1">
              <a:defRPr/>
            </a:pPr>
            <a:r>
              <a:rPr lang="en-US" sz="2800" smtClean="0">
                <a:cs typeface="+mn-cs"/>
              </a:rPr>
              <a:t>Authentication schemes to positively identify a person attempting to gain access to the database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75202" name="Rectangle 2"/>
          <p:cNvSpPr>
            <a:spLocks noGrp="1" noChangeArrowheads="1"/>
          </p:cNvSpPr>
          <p:nvPr>
            <p:ph type="title"/>
          </p:nvPr>
        </p:nvSpPr>
        <p:spPr/>
        <p:txBody>
          <a:bodyPr/>
          <a:lstStyle/>
          <a:p>
            <a:pPr eaLnBrk="1" hangingPunct="1">
              <a:defRPr/>
            </a:pPr>
            <a:r>
              <a:rPr lang="en-US" smtClean="0">
                <a:cs typeface="+mj-cs"/>
              </a:rPr>
              <a:t>Views</a:t>
            </a:r>
          </a:p>
        </p:txBody>
      </p:sp>
      <p:sp>
        <p:nvSpPr>
          <p:cNvPr id="1075203" name="Rectangle 3"/>
          <p:cNvSpPr>
            <a:spLocks noGrp="1" noChangeArrowheads="1"/>
          </p:cNvSpPr>
          <p:nvPr>
            <p:ph type="body" idx="1"/>
          </p:nvPr>
        </p:nvSpPr>
        <p:spPr/>
        <p:txBody>
          <a:bodyPr/>
          <a:lstStyle/>
          <a:p>
            <a:pPr eaLnBrk="1" hangingPunct="1">
              <a:defRPr/>
            </a:pPr>
            <a:r>
              <a:rPr lang="en-US" smtClean="0">
                <a:cs typeface="+mn-cs"/>
              </a:rPr>
              <a:t>A subset of the database presented to some set of users</a:t>
            </a:r>
          </a:p>
          <a:p>
            <a:pPr lvl="1" eaLnBrk="1" hangingPunct="1">
              <a:defRPr/>
            </a:pPr>
            <a:r>
              <a:rPr lang="en-US" smtClean="0"/>
              <a:t>SQL: </a:t>
            </a:r>
          </a:p>
          <a:p>
            <a:pPr lvl="1" eaLnBrk="1" hangingPunct="1">
              <a:buFontTx/>
              <a:buNone/>
              <a:defRPr/>
            </a:pPr>
            <a:r>
              <a:rPr lang="en-US" smtClean="0"/>
              <a:t>   CREATE VIEW viewname AS SELECT  field1, field2, field3,…, FROM table1, table2 WHERE &lt;where clause&gt;;</a:t>
            </a:r>
          </a:p>
          <a:p>
            <a:pPr lvl="1" eaLnBrk="1" hangingPunct="1">
              <a:defRPr/>
            </a:pPr>
            <a:r>
              <a:rPr lang="en-US" smtClean="0"/>
              <a:t>Note: </a:t>
            </a:r>
            <a:r>
              <a:rPr lang="ja-JP" altLang="en-US" smtClean="0">
                <a:latin typeface="Arial"/>
              </a:rPr>
              <a:t>“</a:t>
            </a:r>
            <a:r>
              <a:rPr lang="en-US" smtClean="0"/>
              <a:t>queries</a:t>
            </a:r>
            <a:r>
              <a:rPr lang="ja-JP" altLang="en-US" smtClean="0">
                <a:latin typeface="Arial"/>
              </a:rPr>
              <a:t>”</a:t>
            </a:r>
            <a:r>
              <a:rPr lang="en-US" smtClean="0"/>
              <a:t> in Access function as views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Date Placeholder 3"/>
          <p:cNvSpPr>
            <a:spLocks noGrp="1"/>
          </p:cNvSpPr>
          <p:nvPr>
            <p:ph type="dt" sz="quarter" idx="10"/>
          </p:nvPr>
        </p:nvSpPr>
        <p:spPr/>
        <p:txBody>
          <a:bodyPr/>
          <a:lstStyle/>
          <a:p>
            <a:pPr>
              <a:defRPr/>
            </a:pPr>
            <a:r>
              <a:rPr lang="en-US" smtClean="0"/>
              <a:t>IS 257 – Fall 2015</a:t>
            </a:r>
            <a:endParaRPr lang="en-US"/>
          </a:p>
        </p:txBody>
      </p:sp>
      <p:sp>
        <p:nvSpPr>
          <p:cNvPr id="1076226" name="Rectangle 2"/>
          <p:cNvSpPr>
            <a:spLocks noGrp="1" noChangeArrowheads="1"/>
          </p:cNvSpPr>
          <p:nvPr>
            <p:ph type="title"/>
          </p:nvPr>
        </p:nvSpPr>
        <p:spPr/>
        <p:txBody>
          <a:bodyPr/>
          <a:lstStyle/>
          <a:p>
            <a:pPr eaLnBrk="1" hangingPunct="1">
              <a:defRPr/>
            </a:pPr>
            <a:r>
              <a:rPr lang="en-US" smtClean="0">
                <a:cs typeface="+mj-cs"/>
              </a:rPr>
              <a:t>Restricted Views</a:t>
            </a:r>
          </a:p>
        </p:txBody>
      </p:sp>
      <p:sp>
        <p:nvSpPr>
          <p:cNvPr id="1076227" name="Rectangle 3"/>
          <p:cNvSpPr>
            <a:spLocks noGrp="1" noChangeArrowheads="1"/>
          </p:cNvSpPr>
          <p:nvPr>
            <p:ph type="body" idx="1"/>
          </p:nvPr>
        </p:nvSpPr>
        <p:spPr/>
        <p:txBody>
          <a:bodyPr/>
          <a:lstStyle/>
          <a:p>
            <a:pPr eaLnBrk="1" hangingPunct="1">
              <a:defRPr/>
            </a:pPr>
            <a:r>
              <a:rPr lang="en-US" smtClean="0">
                <a:cs typeface="+mn-cs"/>
              </a:rPr>
              <a:t>Main relation has the form:</a:t>
            </a:r>
          </a:p>
        </p:txBody>
      </p:sp>
      <p:graphicFrame>
        <p:nvGraphicFramePr>
          <p:cNvPr id="1076228" name="Group 4"/>
          <p:cNvGraphicFramePr>
            <a:graphicFrameLocks noGrp="1"/>
          </p:cNvGraphicFramePr>
          <p:nvPr/>
        </p:nvGraphicFramePr>
        <p:xfrm>
          <a:off x="381000" y="2527300"/>
          <a:ext cx="8382000" cy="2273301"/>
        </p:xfrm>
        <a:graphic>
          <a:graphicData uri="http://schemas.openxmlformats.org/drawingml/2006/table">
            <a:tbl>
              <a:tblPr/>
              <a:tblGrid>
                <a:gridCol w="1450975"/>
                <a:gridCol w="1128713"/>
                <a:gridCol w="885825"/>
                <a:gridCol w="887412"/>
                <a:gridCol w="1771650"/>
                <a:gridCol w="1060450"/>
                <a:gridCol w="1196975"/>
              </a:tblGrid>
              <a:tr h="857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rPr>
                        <a:t>C_name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Dept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rPr>
                        <a:t>C_dept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Prof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rPr>
                        <a:t>C_prof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1" u="none" strike="noStrike" cap="none" normalizeH="0" baseline="0">
                          <a:ln>
                            <a:noFill/>
                          </a:ln>
                          <a:solidFill>
                            <a:schemeClr val="tx1"/>
                          </a:solidFill>
                          <a:effectLst/>
                          <a:latin typeface="Arial" charset="0"/>
                          <a:ea typeface="ＭＳ Ｐゴシック" charset="0"/>
                        </a:rPr>
                        <a:t>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J Smith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Dept1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Cryptography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M Doe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Dept2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IT Security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R Jones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Dept3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Secretary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rPr>
                        <a:t>U</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76272" name="Text Box 48"/>
          <p:cNvSpPr txBox="1">
            <a:spLocks noChangeArrowheads="1"/>
          </p:cNvSpPr>
          <p:nvPr/>
        </p:nvSpPr>
        <p:spPr bwMode="auto">
          <a:xfrm>
            <a:off x="1736725" y="3851275"/>
            <a:ext cx="1841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cs typeface="+mn-cs"/>
            </a:endParaRPr>
          </a:p>
        </p:txBody>
      </p:sp>
      <p:sp>
        <p:nvSpPr>
          <p:cNvPr id="1076273" name="Text Box 49"/>
          <p:cNvSpPr txBox="1">
            <a:spLocks noChangeArrowheads="1"/>
          </p:cNvSpPr>
          <p:nvPr/>
        </p:nvSpPr>
        <p:spPr bwMode="auto">
          <a:xfrm>
            <a:off x="1455738" y="5408613"/>
            <a:ext cx="65119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accent2"/>
                </a:solidFill>
                <a:latin typeface="Arial" charset="0"/>
                <a:cs typeface="+mn-cs"/>
              </a:rPr>
              <a:t>U = unclassified : S = Secret : TS = Top Secret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Date Placeholder 3"/>
          <p:cNvSpPr>
            <a:spLocks noGrp="1"/>
          </p:cNvSpPr>
          <p:nvPr>
            <p:ph type="dt" sz="quarter" idx="10"/>
          </p:nvPr>
        </p:nvSpPr>
        <p:spPr/>
        <p:txBody>
          <a:bodyPr/>
          <a:lstStyle/>
          <a:p>
            <a:pPr>
              <a:defRPr/>
            </a:pPr>
            <a:r>
              <a:rPr lang="en-US" smtClean="0"/>
              <a:t>IS 257 – Fall 2015</a:t>
            </a:r>
            <a:endParaRPr lang="en-US"/>
          </a:p>
        </p:txBody>
      </p:sp>
      <p:sp>
        <p:nvSpPr>
          <p:cNvPr id="1077250" name="Rectangle 2"/>
          <p:cNvSpPr>
            <a:spLocks noGrp="1" noChangeArrowheads="1"/>
          </p:cNvSpPr>
          <p:nvPr>
            <p:ph type="title"/>
          </p:nvPr>
        </p:nvSpPr>
        <p:spPr/>
        <p:txBody>
          <a:bodyPr/>
          <a:lstStyle/>
          <a:p>
            <a:pPr eaLnBrk="1" hangingPunct="1">
              <a:defRPr/>
            </a:pPr>
            <a:r>
              <a:rPr lang="en-US" smtClean="0">
                <a:cs typeface="+mj-cs"/>
              </a:rPr>
              <a:t>Restricted Views</a:t>
            </a:r>
          </a:p>
        </p:txBody>
      </p:sp>
      <p:graphicFrame>
        <p:nvGraphicFramePr>
          <p:cNvPr id="1077251" name="Group 3"/>
          <p:cNvGraphicFramePr>
            <a:graphicFrameLocks noGrp="1"/>
          </p:cNvGraphicFramePr>
          <p:nvPr/>
        </p:nvGraphicFramePr>
        <p:xfrm>
          <a:off x="1485900" y="1676400"/>
          <a:ext cx="6172200" cy="2073276"/>
        </p:xfrm>
        <a:graphic>
          <a:graphicData uri="http://schemas.openxmlformats.org/drawingml/2006/table">
            <a:tbl>
              <a:tblPr/>
              <a:tblGrid>
                <a:gridCol w="2057400"/>
                <a:gridCol w="2057400"/>
                <a:gridCol w="2057400"/>
              </a:tblGrid>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NAME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Dept</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Prof</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J Smith</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Dept1</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M Doe</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Dept2</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IT Security</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83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R Jones</a:t>
                      </a:r>
                    </a:p>
                  </a:txBody>
                  <a:tcPr marT="45734" marB="4573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Dept3</a:t>
                      </a:r>
                    </a:p>
                  </a:txBody>
                  <a:tcPr marT="45734" marB="4573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Secretary</a:t>
                      </a:r>
                    </a:p>
                  </a:txBody>
                  <a:tcPr marT="45734" marB="4573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077273" name="Group 25"/>
          <p:cNvGraphicFramePr>
            <a:graphicFrameLocks noGrp="1"/>
          </p:cNvGraphicFramePr>
          <p:nvPr/>
        </p:nvGraphicFramePr>
        <p:xfrm>
          <a:off x="1485900" y="4495800"/>
          <a:ext cx="6172200" cy="1574801"/>
        </p:xfrm>
        <a:graphic>
          <a:graphicData uri="http://schemas.openxmlformats.org/drawingml/2006/table">
            <a:tbl>
              <a:tblPr/>
              <a:tblGrid>
                <a:gridCol w="2057400"/>
                <a:gridCol w="2057400"/>
                <a:gridCol w="2057400"/>
              </a:tblGrid>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NAME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Dept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Prof</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3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M Doe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254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R Jones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Dept3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ea typeface="ＭＳ Ｐゴシック" charset="0"/>
                        </a:rPr>
                        <a:t>Secretary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77291" name="Text Box 43"/>
          <p:cNvSpPr txBox="1">
            <a:spLocks noChangeArrowheads="1"/>
          </p:cNvSpPr>
          <p:nvPr/>
        </p:nvSpPr>
        <p:spPr bwMode="auto">
          <a:xfrm>
            <a:off x="958850" y="1141413"/>
            <a:ext cx="262413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accent2"/>
                </a:solidFill>
                <a:latin typeface="Arial" charset="0"/>
                <a:cs typeface="+mn-cs"/>
              </a:rPr>
              <a:t>S-view of the data</a:t>
            </a:r>
          </a:p>
        </p:txBody>
      </p:sp>
      <p:sp>
        <p:nvSpPr>
          <p:cNvPr id="1077292" name="Text Box 44"/>
          <p:cNvSpPr txBox="1">
            <a:spLocks noChangeArrowheads="1"/>
          </p:cNvSpPr>
          <p:nvPr/>
        </p:nvSpPr>
        <p:spPr bwMode="auto">
          <a:xfrm>
            <a:off x="908050" y="4038600"/>
            <a:ext cx="2640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solidFill>
                  <a:schemeClr val="accent2"/>
                </a:solidFill>
                <a:latin typeface="Arial" charset="0"/>
                <a:cs typeface="+mn-cs"/>
              </a:rPr>
              <a:t>U-view of the data</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78274" name="Rectangle 2"/>
          <p:cNvSpPr>
            <a:spLocks noGrp="1" noChangeArrowheads="1"/>
          </p:cNvSpPr>
          <p:nvPr>
            <p:ph type="title"/>
          </p:nvPr>
        </p:nvSpPr>
        <p:spPr/>
        <p:txBody>
          <a:bodyPr/>
          <a:lstStyle/>
          <a:p>
            <a:pPr eaLnBrk="1" hangingPunct="1">
              <a:defRPr/>
            </a:pPr>
            <a:r>
              <a:rPr lang="en-US" smtClean="0">
                <a:cs typeface="+mj-cs"/>
              </a:rPr>
              <a:t>Authorization Rules</a:t>
            </a:r>
          </a:p>
        </p:txBody>
      </p:sp>
      <p:sp>
        <p:nvSpPr>
          <p:cNvPr id="1078275" name="Rectangle 3"/>
          <p:cNvSpPr>
            <a:spLocks noGrp="1" noChangeArrowheads="1"/>
          </p:cNvSpPr>
          <p:nvPr>
            <p:ph type="body" idx="1"/>
          </p:nvPr>
        </p:nvSpPr>
        <p:spPr/>
        <p:txBody>
          <a:bodyPr/>
          <a:lstStyle/>
          <a:p>
            <a:pPr eaLnBrk="1" hangingPunct="1">
              <a:defRPr/>
            </a:pPr>
            <a:r>
              <a:rPr lang="en-US" dirty="0" smtClean="0">
                <a:cs typeface="+mn-cs"/>
              </a:rPr>
              <a:t>Most current DBMS permit the DBA to define </a:t>
            </a:r>
            <a:r>
              <a:rPr lang="ja-JP" altLang="en-US" dirty="0" smtClean="0">
                <a:latin typeface="Arial"/>
                <a:cs typeface="+mn-cs"/>
              </a:rPr>
              <a:t>“</a:t>
            </a:r>
            <a:r>
              <a:rPr lang="en-US" dirty="0" smtClean="0">
                <a:cs typeface="+mn-cs"/>
              </a:rPr>
              <a:t>access permissions</a:t>
            </a:r>
            <a:r>
              <a:rPr lang="ja-JP" altLang="en-US" dirty="0" smtClean="0">
                <a:latin typeface="Arial"/>
                <a:cs typeface="+mn-cs"/>
              </a:rPr>
              <a:t>”</a:t>
            </a:r>
            <a:r>
              <a:rPr lang="en-US" dirty="0" smtClean="0">
                <a:cs typeface="+mn-cs"/>
              </a:rPr>
              <a:t> on a table by table basis (at least) using the GRANT and REVOKE SQL commands</a:t>
            </a:r>
          </a:p>
          <a:p>
            <a:pPr eaLnBrk="1" hangingPunct="1">
              <a:defRPr/>
            </a:pPr>
            <a:r>
              <a:rPr lang="en-US" dirty="0" smtClean="0">
                <a:cs typeface="+mn-cs"/>
              </a:rPr>
              <a:t>Some systems permit finer grained authorization (most use GRANT and REVOKE on variant views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MySQL Backup Types</a:t>
            </a:r>
            <a:endParaRPr lang="en-US" dirty="0"/>
          </a:p>
        </p:txBody>
      </p:sp>
      <p:sp>
        <p:nvSpPr>
          <p:cNvPr id="3" name="Content Placeholder 2"/>
          <p:cNvSpPr>
            <a:spLocks noGrp="1"/>
          </p:cNvSpPr>
          <p:nvPr>
            <p:ph idx="1"/>
          </p:nvPr>
        </p:nvSpPr>
        <p:spPr/>
        <p:txBody>
          <a:bodyPr/>
          <a:lstStyle/>
          <a:p>
            <a:r>
              <a:rPr lang="en-US" sz="2800" dirty="0" smtClean="0"/>
              <a:t>Physical (Raw) Versus Logical Backups </a:t>
            </a:r>
          </a:p>
          <a:p>
            <a:pPr lvl="1"/>
            <a:r>
              <a:rPr lang="en-US" sz="2400" dirty="0" smtClean="0"/>
              <a:t>Physical (or Raw) Backups</a:t>
            </a:r>
          </a:p>
          <a:p>
            <a:pPr lvl="2"/>
            <a:r>
              <a:rPr lang="en-US" sz="2000" dirty="0" smtClean="0"/>
              <a:t>Physical backups consist of raw copies of the directories and files that store database contents. This type of backup is suitable for large, important databases that need to be recovered quickly when problems occur. </a:t>
            </a:r>
          </a:p>
          <a:p>
            <a:pPr lvl="1"/>
            <a:r>
              <a:rPr lang="en-US" sz="2400" dirty="0" smtClean="0"/>
              <a:t>Logical Backups</a:t>
            </a:r>
          </a:p>
          <a:p>
            <a:pPr lvl="2"/>
            <a:r>
              <a:rPr lang="en-US" sz="2000" dirty="0" smtClean="0"/>
              <a:t>Logical backups save information represented as logical database structure (CREATE DATABASE, CREATE TABLE statements) and content (INSERT statements or delimited-text files). This type of backup is suitable for smaller amounts of data where you might edit the data values or table structure, or recreate the data on a different machine architecture. </a:t>
            </a:r>
            <a:endParaRPr lang="en-US" sz="2000" dirty="0"/>
          </a:p>
        </p:txBody>
      </p:sp>
      <p:sp>
        <p:nvSpPr>
          <p:cNvPr id="4" name="Date Placeholder 3"/>
          <p:cNvSpPr>
            <a:spLocks noGrp="1"/>
          </p:cNvSpPr>
          <p:nvPr>
            <p:ph type="dt" sz="half" idx="10"/>
          </p:nvPr>
        </p:nvSpPr>
        <p:spPr/>
        <p:txBody>
          <a:bodyPr/>
          <a:lstStyle/>
          <a:p>
            <a:r>
              <a:rPr lang="en-US" smtClean="0"/>
              <a:t>IS 257 – Fall 2015</a:t>
            </a:r>
            <a:endParaRPr lang="en-US"/>
          </a:p>
        </p:txBody>
      </p:sp>
      <p:sp>
        <p:nvSpPr>
          <p:cNvPr id="5" name="TextBox 4"/>
          <p:cNvSpPr txBox="1"/>
          <p:nvPr/>
        </p:nvSpPr>
        <p:spPr>
          <a:xfrm>
            <a:off x="2362200" y="6096000"/>
            <a:ext cx="4924933" cy="307777"/>
          </a:xfrm>
          <a:prstGeom prst="rect">
            <a:avLst/>
          </a:prstGeom>
          <a:noFill/>
        </p:spPr>
        <p:txBody>
          <a:bodyPr wrap="none" rtlCol="0">
            <a:spAutoFit/>
          </a:bodyPr>
          <a:lstStyle/>
          <a:p>
            <a:r>
              <a:rPr lang="en-US" sz="1400" i="1" dirty="0" smtClean="0"/>
              <a:t>From: http://</a:t>
            </a:r>
            <a:r>
              <a:rPr lang="en-US" sz="1400" i="1" dirty="0" err="1" smtClean="0"/>
              <a:t>dev.mysql.com</a:t>
            </a:r>
            <a:r>
              <a:rPr lang="en-US" sz="1400" i="1" dirty="0" smtClean="0"/>
              <a:t>/doc/</a:t>
            </a:r>
            <a:r>
              <a:rPr lang="en-US" sz="1400" i="1" dirty="0" err="1" smtClean="0"/>
              <a:t>refman</a:t>
            </a:r>
            <a:r>
              <a:rPr lang="en-US" sz="1400" i="1" dirty="0" smtClean="0"/>
              <a:t>/5.1/en/backup-</a:t>
            </a:r>
            <a:r>
              <a:rPr lang="en-US" sz="1400" i="1" dirty="0" err="1" smtClean="0"/>
              <a:t>types.html</a:t>
            </a:r>
            <a:endParaRPr lang="en-US" sz="1400" i="1" dirty="0"/>
          </a:p>
        </p:txBody>
      </p:sp>
    </p:spTree>
    <p:extLst>
      <p:ext uri="{BB962C8B-B14F-4D97-AF65-F5344CB8AC3E}">
        <p14:creationId xmlns:p14="http://schemas.microsoft.com/office/powerpoint/2010/main" val="2322107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2015</a:t>
            </a:r>
            <a:endParaRPr lang="en-US"/>
          </a:p>
        </p:txBody>
      </p:sp>
      <p:sp>
        <p:nvSpPr>
          <p:cNvPr id="1018882" name="Rectangle 1026"/>
          <p:cNvSpPr>
            <a:spLocks noGrp="1" noChangeArrowheads="1"/>
          </p:cNvSpPr>
          <p:nvPr>
            <p:ph type="title"/>
          </p:nvPr>
        </p:nvSpPr>
        <p:spPr/>
        <p:txBody>
          <a:bodyPr/>
          <a:lstStyle/>
          <a:p>
            <a:pPr eaLnBrk="1" hangingPunct="1">
              <a:defRPr/>
            </a:pPr>
            <a:r>
              <a:rPr lang="en-US" smtClean="0">
                <a:cs typeface="+mj-cs"/>
              </a:rPr>
              <a:t>Lecture Outline</a:t>
            </a:r>
          </a:p>
        </p:txBody>
      </p:sp>
      <p:sp>
        <p:nvSpPr>
          <p:cNvPr id="1018883" name="Rectangle 1027"/>
          <p:cNvSpPr>
            <a:spLocks noGrp="1" noChangeArrowheads="1"/>
          </p:cNvSpPr>
          <p:nvPr>
            <p:ph type="body" idx="4294967295"/>
          </p:nvPr>
        </p:nvSpPr>
        <p:spPr/>
        <p:txBody>
          <a:bodyPr/>
          <a:lstStyle/>
          <a:p>
            <a:pPr eaLnBrk="1" hangingPunct="1">
              <a:defRPr/>
            </a:pPr>
            <a:r>
              <a:rPr lang="en-US" dirty="0" smtClean="0">
                <a:cs typeface="+mn-cs"/>
              </a:rPr>
              <a:t>Review</a:t>
            </a:r>
          </a:p>
          <a:p>
            <a:pPr lvl="1" eaLnBrk="1" hangingPunct="1">
              <a:defRPr/>
            </a:pPr>
            <a:r>
              <a:rPr lang="en-US" dirty="0" smtClean="0"/>
              <a:t>Database Administration: Security</a:t>
            </a:r>
          </a:p>
          <a:p>
            <a:pPr eaLnBrk="1" hangingPunct="1">
              <a:defRPr/>
            </a:pPr>
            <a:r>
              <a:rPr lang="en-US" dirty="0" smtClean="0">
                <a:cs typeface="+mn-cs"/>
              </a:rPr>
              <a:t>Database Administration: Disasters, Backup and Recovery</a:t>
            </a:r>
          </a:p>
          <a:p>
            <a:pPr eaLnBrk="1" hangingPunct="1">
              <a:defRPr/>
            </a:pPr>
            <a:r>
              <a:rPr lang="en-US" dirty="0" smtClean="0">
                <a:cs typeface="+mn-cs"/>
              </a:rPr>
              <a:t>Database Administration: Roles</a:t>
            </a:r>
          </a:p>
          <a:p>
            <a:pPr eaLnBrk="1" hangingPunct="1">
              <a:defRPr/>
            </a:pPr>
            <a:endParaRPr lang="en-US" dirty="0" smtClean="0">
              <a:cs typeface="+mn-cs"/>
            </a:endParaRPr>
          </a:p>
          <a:p>
            <a:pPr eaLnBrk="1" hangingPunct="1">
              <a:buFontTx/>
              <a:buNone/>
              <a:defRPr/>
            </a:pPr>
            <a:r>
              <a:rPr lang="en-US" dirty="0" smtClean="0">
                <a:cs typeface="+mn-cs"/>
              </a:rPr>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Logical Backups</a:t>
            </a:r>
            <a:endParaRPr lang="en-US" dirty="0"/>
          </a:p>
        </p:txBody>
      </p:sp>
      <p:sp>
        <p:nvSpPr>
          <p:cNvPr id="3" name="Content Placeholder 2"/>
          <p:cNvSpPr>
            <a:spLocks noGrp="1"/>
          </p:cNvSpPr>
          <p:nvPr>
            <p:ph idx="1"/>
          </p:nvPr>
        </p:nvSpPr>
        <p:spPr/>
        <p:txBody>
          <a:bodyPr/>
          <a:lstStyle/>
          <a:p>
            <a:r>
              <a:rPr lang="en-US" dirty="0" smtClean="0"/>
              <a:t> Logical backup tools include the </a:t>
            </a:r>
            <a:r>
              <a:rPr lang="en-US" b="1" dirty="0" err="1" smtClean="0"/>
              <a:t>mysqldump</a:t>
            </a:r>
            <a:r>
              <a:rPr lang="en-US" dirty="0" smtClean="0"/>
              <a:t> program and the </a:t>
            </a:r>
            <a:r>
              <a:rPr lang="en-US" b="1" dirty="0" smtClean="0"/>
              <a:t>SELECT ... INTO OUTFILE</a:t>
            </a:r>
            <a:r>
              <a:rPr lang="en-US" dirty="0" smtClean="0"/>
              <a:t> statement. These work for any storage engine, even MEMORY.</a:t>
            </a:r>
          </a:p>
          <a:p>
            <a:r>
              <a:rPr lang="en-US" dirty="0" smtClean="0"/>
              <a:t>To restore logical backups, SQL-format dump files can be processed using the </a:t>
            </a:r>
            <a:r>
              <a:rPr lang="en-US" b="1" dirty="0" err="1" smtClean="0"/>
              <a:t>mysql</a:t>
            </a:r>
            <a:r>
              <a:rPr lang="en-US" b="1" dirty="0" smtClean="0"/>
              <a:t> </a:t>
            </a:r>
            <a:r>
              <a:rPr lang="en-US" dirty="0" smtClean="0"/>
              <a:t>client. To load delimited-text files, use the </a:t>
            </a:r>
            <a:r>
              <a:rPr lang="en-US" b="1" dirty="0" smtClean="0"/>
              <a:t>LOAD DATA INFILE </a:t>
            </a:r>
            <a:r>
              <a:rPr lang="en-US" dirty="0" smtClean="0"/>
              <a:t>statement or the </a:t>
            </a:r>
            <a:r>
              <a:rPr lang="en-US" b="1" dirty="0" err="1" smtClean="0"/>
              <a:t>mysqlimport</a:t>
            </a:r>
            <a:r>
              <a:rPr lang="en-US" dirty="0" smtClean="0"/>
              <a:t> client. </a:t>
            </a:r>
          </a:p>
          <a:p>
            <a:endParaRPr lang="en-US" dirty="0" smtClean="0"/>
          </a:p>
          <a:p>
            <a:endParaRPr lang="en-US" dirty="0"/>
          </a:p>
        </p:txBody>
      </p:sp>
      <p:sp>
        <p:nvSpPr>
          <p:cNvPr id="4" name="Date Placeholder 3"/>
          <p:cNvSpPr>
            <a:spLocks noGrp="1"/>
          </p:cNvSpPr>
          <p:nvPr>
            <p:ph type="dt" sz="half" idx="10"/>
          </p:nvPr>
        </p:nvSpPr>
        <p:spPr/>
        <p:txBody>
          <a:bodyPr/>
          <a:lstStyle/>
          <a:p>
            <a:r>
              <a:rPr lang="en-US" smtClean="0"/>
              <a:t>IS 257 – Fall 2015</a:t>
            </a:r>
            <a:endParaRPr lang="en-US"/>
          </a:p>
        </p:txBody>
      </p:sp>
    </p:spTree>
    <p:extLst>
      <p:ext uri="{BB962C8B-B14F-4D97-AF65-F5344CB8AC3E}">
        <p14:creationId xmlns:p14="http://schemas.microsoft.com/office/powerpoint/2010/main" val="3519325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Backups</a:t>
            </a:r>
            <a:endParaRPr lang="en-US" dirty="0"/>
          </a:p>
        </p:txBody>
      </p:sp>
      <p:sp>
        <p:nvSpPr>
          <p:cNvPr id="3" name="Content Placeholder 2"/>
          <p:cNvSpPr>
            <a:spLocks noGrp="1"/>
          </p:cNvSpPr>
          <p:nvPr>
            <p:ph idx="1"/>
          </p:nvPr>
        </p:nvSpPr>
        <p:spPr/>
        <p:txBody>
          <a:bodyPr/>
          <a:lstStyle/>
          <a:p>
            <a:r>
              <a:rPr lang="en-US" sz="2800" dirty="0" smtClean="0"/>
              <a:t>Physical backup tools include file system-level commands (such as </a:t>
            </a:r>
            <a:r>
              <a:rPr lang="en-US" sz="2800" dirty="0" err="1" smtClean="0"/>
              <a:t>cp</a:t>
            </a:r>
            <a:r>
              <a:rPr lang="en-US" sz="2800" dirty="0" smtClean="0"/>
              <a:t>, </a:t>
            </a:r>
            <a:r>
              <a:rPr lang="en-US" sz="2800" dirty="0" err="1" smtClean="0"/>
              <a:t>scp</a:t>
            </a:r>
            <a:r>
              <a:rPr lang="en-US" sz="2800" dirty="0" smtClean="0"/>
              <a:t>, tar, </a:t>
            </a:r>
            <a:r>
              <a:rPr lang="en-US" sz="2800" dirty="0" err="1" smtClean="0"/>
              <a:t>rsync</a:t>
            </a:r>
            <a:r>
              <a:rPr lang="en-US" sz="2800" dirty="0" smtClean="0"/>
              <a:t>), </a:t>
            </a:r>
            <a:r>
              <a:rPr lang="en-US" sz="2800" b="1" dirty="0" err="1" smtClean="0"/>
              <a:t>mysqlhotcopy</a:t>
            </a:r>
            <a:r>
              <a:rPr lang="en-US" sz="2800" dirty="0" smtClean="0"/>
              <a:t> for </a:t>
            </a:r>
            <a:r>
              <a:rPr lang="en-US" sz="2800" dirty="0" err="1" smtClean="0"/>
              <a:t>MyISAM</a:t>
            </a:r>
            <a:r>
              <a:rPr lang="en-US" sz="2800" dirty="0" smtClean="0"/>
              <a:t> tables, </a:t>
            </a:r>
            <a:r>
              <a:rPr lang="en-US" sz="2800" b="1" dirty="0" err="1" smtClean="0"/>
              <a:t>ibbackup</a:t>
            </a:r>
            <a:r>
              <a:rPr lang="en-US" sz="2800" dirty="0" smtClean="0"/>
              <a:t> for </a:t>
            </a:r>
            <a:r>
              <a:rPr lang="en-US" sz="2800" dirty="0" err="1" smtClean="0"/>
              <a:t>InnoDB</a:t>
            </a:r>
            <a:r>
              <a:rPr lang="en-US" sz="2800" dirty="0" smtClean="0"/>
              <a:t> tables, or </a:t>
            </a:r>
            <a:r>
              <a:rPr lang="en-US" sz="2800" b="1" dirty="0" smtClean="0"/>
              <a:t>START BACKUP </a:t>
            </a:r>
            <a:r>
              <a:rPr lang="en-US" sz="2800" dirty="0" smtClean="0"/>
              <a:t>for NDB tables.</a:t>
            </a:r>
          </a:p>
          <a:p>
            <a:r>
              <a:rPr lang="en-US" sz="2800" dirty="0" smtClean="0"/>
              <a:t>For restore, files copied at the file system level or with </a:t>
            </a:r>
            <a:r>
              <a:rPr lang="en-US" sz="2800" b="1" dirty="0" err="1" smtClean="0"/>
              <a:t>mysqlhotcopy</a:t>
            </a:r>
            <a:r>
              <a:rPr lang="en-US" sz="2800" dirty="0" smtClean="0"/>
              <a:t> can be copied back to their original locations with file system commands; </a:t>
            </a:r>
            <a:r>
              <a:rPr lang="en-US" sz="2800" b="1" dirty="0" err="1" smtClean="0"/>
              <a:t>ibbackup</a:t>
            </a:r>
            <a:r>
              <a:rPr lang="en-US" sz="2800" dirty="0" smtClean="0"/>
              <a:t> restores </a:t>
            </a:r>
            <a:r>
              <a:rPr lang="en-US" sz="2800" dirty="0" err="1" smtClean="0"/>
              <a:t>InnoDB</a:t>
            </a:r>
            <a:r>
              <a:rPr lang="en-US" sz="2800" dirty="0" smtClean="0"/>
              <a:t> tables, and </a:t>
            </a:r>
            <a:r>
              <a:rPr lang="en-US" sz="2800" b="1" dirty="0" err="1" smtClean="0"/>
              <a:t>ndb_restore</a:t>
            </a:r>
            <a:r>
              <a:rPr lang="en-US" sz="2800" dirty="0" smtClean="0"/>
              <a:t> restores NDB tables. </a:t>
            </a:r>
          </a:p>
          <a:p>
            <a:endParaRPr lang="en-US" sz="2800" dirty="0"/>
          </a:p>
        </p:txBody>
      </p:sp>
      <p:sp>
        <p:nvSpPr>
          <p:cNvPr id="4" name="Date Placeholder 3"/>
          <p:cNvSpPr>
            <a:spLocks noGrp="1"/>
          </p:cNvSpPr>
          <p:nvPr>
            <p:ph type="dt" sz="half" idx="10"/>
          </p:nvPr>
        </p:nvSpPr>
        <p:spPr/>
        <p:txBody>
          <a:bodyPr/>
          <a:lstStyle/>
          <a:p>
            <a:r>
              <a:rPr lang="en-US" smtClean="0"/>
              <a:t>IS 257 – Fall 2015</a:t>
            </a:r>
            <a:endParaRPr lang="en-US"/>
          </a:p>
        </p:txBody>
      </p:sp>
    </p:spTree>
    <p:extLst>
      <p:ext uri="{BB962C8B-B14F-4D97-AF65-F5344CB8AC3E}">
        <p14:creationId xmlns:p14="http://schemas.microsoft.com/office/powerpoint/2010/main" val="35562889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2015</a:t>
            </a:r>
            <a:endParaRPr lang="en-US"/>
          </a:p>
        </p:txBody>
      </p:sp>
      <p:sp>
        <p:nvSpPr>
          <p:cNvPr id="1086466" name="Rectangle 1026"/>
          <p:cNvSpPr>
            <a:spLocks noGrp="1" noChangeArrowheads="1"/>
          </p:cNvSpPr>
          <p:nvPr>
            <p:ph type="title"/>
          </p:nvPr>
        </p:nvSpPr>
        <p:spPr/>
        <p:txBody>
          <a:bodyPr/>
          <a:lstStyle/>
          <a:p>
            <a:pPr eaLnBrk="1" hangingPunct="1">
              <a:defRPr/>
            </a:pPr>
            <a:r>
              <a:rPr lang="en-US" smtClean="0">
                <a:cs typeface="+mj-cs"/>
              </a:rPr>
              <a:t>Lecture Outline</a:t>
            </a:r>
          </a:p>
        </p:txBody>
      </p:sp>
      <p:sp>
        <p:nvSpPr>
          <p:cNvPr id="1086467" name="Rectangle 1027"/>
          <p:cNvSpPr>
            <a:spLocks noGrp="1" noChangeArrowheads="1"/>
          </p:cNvSpPr>
          <p:nvPr>
            <p:ph type="body" idx="4294967295"/>
          </p:nvPr>
        </p:nvSpPr>
        <p:spPr/>
        <p:txBody>
          <a:bodyPr/>
          <a:lstStyle/>
          <a:p>
            <a:pPr eaLnBrk="1" hangingPunct="1">
              <a:defRPr/>
            </a:pPr>
            <a:r>
              <a:rPr lang="en-US" dirty="0" smtClean="0">
                <a:solidFill>
                  <a:srgbClr val="CCCCCC"/>
                </a:solidFill>
                <a:cs typeface="+mn-cs"/>
              </a:rPr>
              <a:t>Review</a:t>
            </a:r>
          </a:p>
          <a:p>
            <a:pPr lvl="1" eaLnBrk="1" hangingPunct="1">
              <a:defRPr/>
            </a:pPr>
            <a:r>
              <a:rPr lang="en-US" dirty="0" smtClean="0">
                <a:solidFill>
                  <a:srgbClr val="CCCCCC"/>
                </a:solidFill>
              </a:rPr>
              <a:t>Database Administration: Security</a:t>
            </a:r>
          </a:p>
          <a:p>
            <a:pPr eaLnBrk="1" hangingPunct="1">
              <a:defRPr/>
            </a:pPr>
            <a:r>
              <a:rPr lang="en-US" dirty="0" smtClean="0">
                <a:cs typeface="+mn-cs"/>
              </a:rPr>
              <a:t>Database Administration: Disasters, Backup and Recovery</a:t>
            </a:r>
          </a:p>
          <a:p>
            <a:pPr eaLnBrk="1" hangingPunct="1">
              <a:defRPr/>
            </a:pPr>
            <a:r>
              <a:rPr lang="en-US" dirty="0" smtClean="0">
                <a:cs typeface="+mn-cs"/>
              </a:rPr>
              <a:t>Database Administration: Roles and Functions</a:t>
            </a:r>
          </a:p>
          <a:p>
            <a:pPr eaLnBrk="1" hangingPunct="1">
              <a:defRPr/>
            </a:pPr>
            <a:endParaRPr lang="en-US" dirty="0" smtClean="0">
              <a:cs typeface="+mn-cs"/>
            </a:endParaRPr>
          </a:p>
          <a:p>
            <a:pPr eaLnBrk="1" hangingPunct="1">
              <a:buFontTx/>
              <a:buNone/>
              <a:defRPr/>
            </a:pPr>
            <a:r>
              <a:rPr lang="en-US" dirty="0" smtClean="0">
                <a:cs typeface="+mn-cs"/>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Disasters come in many forms…</a:t>
            </a:r>
            <a:endParaRPr lang="en-US" dirty="0"/>
          </a:p>
        </p:txBody>
      </p:sp>
      <p:sp>
        <p:nvSpPr>
          <p:cNvPr id="3" name="Date Placeholder 2"/>
          <p:cNvSpPr>
            <a:spLocks noGrp="1"/>
          </p:cNvSpPr>
          <p:nvPr>
            <p:ph type="dt" sz="half" idx="10"/>
          </p:nvPr>
        </p:nvSpPr>
        <p:spPr/>
        <p:txBody>
          <a:bodyPr/>
          <a:lstStyle/>
          <a:p>
            <a:pPr>
              <a:defRPr/>
            </a:pPr>
            <a:r>
              <a:rPr lang="en-US" smtClean="0"/>
              <a:t>IS 257 – Fall 2015</a:t>
            </a:r>
            <a:endParaRPr lang="en-US"/>
          </a:p>
        </p:txBody>
      </p:sp>
      <p:pic>
        <p:nvPicPr>
          <p:cNvPr id="4" name="Picture 3" descr="disast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914400"/>
            <a:ext cx="7924800" cy="5551598"/>
          </a:xfrm>
          <a:prstGeom prst="rect">
            <a:avLst/>
          </a:prstGeom>
        </p:spPr>
      </p:pic>
    </p:spTree>
    <p:extLst>
      <p:ext uri="{BB962C8B-B14F-4D97-AF65-F5344CB8AC3E}">
        <p14:creationId xmlns:p14="http://schemas.microsoft.com/office/powerpoint/2010/main" val="33084491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3"/>
          <p:cNvSpPr>
            <a:spLocks noGrp="1"/>
          </p:cNvSpPr>
          <p:nvPr>
            <p:ph type="dt" sz="quarter" idx="10"/>
          </p:nvPr>
        </p:nvSpPr>
        <p:spPr/>
        <p:txBody>
          <a:bodyPr/>
          <a:lstStyle/>
          <a:p>
            <a:pPr>
              <a:defRPr/>
            </a:pPr>
            <a:r>
              <a:rPr lang="en-US" smtClean="0"/>
              <a:t>IS 257 – Fall 2015</a:t>
            </a:r>
            <a:endParaRPr lang="en-US"/>
          </a:p>
        </p:txBody>
      </p:sp>
      <p:sp>
        <p:nvSpPr>
          <p:cNvPr id="1091586" name="Rectangle 1026"/>
          <p:cNvSpPr>
            <a:spLocks noGrp="1" noChangeArrowheads="1"/>
          </p:cNvSpPr>
          <p:nvPr>
            <p:ph type="title"/>
          </p:nvPr>
        </p:nvSpPr>
        <p:spPr/>
        <p:txBody>
          <a:bodyPr/>
          <a:lstStyle/>
          <a:p>
            <a:pPr eaLnBrk="1" hangingPunct="1">
              <a:defRPr/>
            </a:pPr>
            <a:endParaRPr lang="en-US" smtClean="0">
              <a:cs typeface="+mj-cs"/>
            </a:endParaRPr>
          </a:p>
        </p:txBody>
      </p:sp>
      <p:sp>
        <p:nvSpPr>
          <p:cNvPr id="1091587" name="Rectangle 1027"/>
          <p:cNvSpPr>
            <a:spLocks noGrp="1" noChangeArrowheads="1"/>
          </p:cNvSpPr>
          <p:nvPr>
            <p:ph type="body" idx="1"/>
          </p:nvPr>
        </p:nvSpPr>
        <p:spPr/>
        <p:txBody>
          <a:bodyPr/>
          <a:lstStyle/>
          <a:p>
            <a:pPr eaLnBrk="1" hangingPunct="1">
              <a:defRPr/>
            </a:pPr>
            <a:endParaRPr lang="en-US" smtClean="0">
              <a:cs typeface="+mn-cs"/>
            </a:endParaRPr>
          </a:p>
        </p:txBody>
      </p:sp>
      <p:pic>
        <p:nvPicPr>
          <p:cNvPr id="56324" name="Picture 1028" descr="LE311L6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3057525" cy="523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25" name="Picture 1029" descr="LE311L6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914400"/>
            <a:ext cx="3028950" cy="523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326" name="Picture 1030" descr="LE311L6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0275" y="914400"/>
            <a:ext cx="3133725" cy="5238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2015</a:t>
            </a:r>
            <a:endParaRPr lang="en-US"/>
          </a:p>
        </p:txBody>
      </p:sp>
      <p:sp>
        <p:nvSpPr>
          <p:cNvPr id="1092610" name="Rectangle 1026"/>
          <p:cNvSpPr>
            <a:spLocks noGrp="1" noChangeArrowheads="1"/>
          </p:cNvSpPr>
          <p:nvPr>
            <p:ph type="title"/>
          </p:nvPr>
        </p:nvSpPr>
        <p:spPr/>
        <p:txBody>
          <a:bodyPr/>
          <a:lstStyle/>
          <a:p>
            <a:pPr eaLnBrk="1" hangingPunct="1">
              <a:defRPr/>
            </a:pPr>
            <a:endParaRPr lang="en-US" smtClean="0">
              <a:cs typeface="+mj-cs"/>
            </a:endParaRPr>
          </a:p>
        </p:txBody>
      </p:sp>
      <p:pic>
        <p:nvPicPr>
          <p:cNvPr id="58372" name="Picture 1028" descr="La_Crosse_Wisc_2001_aer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066800"/>
            <a:ext cx="5791200" cy="5070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2613" name="Text Box 1029"/>
          <p:cNvSpPr txBox="1">
            <a:spLocks noChangeArrowheads="1"/>
          </p:cNvSpPr>
          <p:nvPr/>
        </p:nvSpPr>
        <p:spPr bwMode="auto">
          <a:xfrm>
            <a:off x="3200400" y="6096000"/>
            <a:ext cx="28765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La Crosse, Wisc 2001</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145858" name="Rectangle 1026"/>
          <p:cNvSpPr>
            <a:spLocks noGrp="1" noChangeArrowheads="1"/>
          </p:cNvSpPr>
          <p:nvPr>
            <p:ph type="title"/>
          </p:nvPr>
        </p:nvSpPr>
        <p:spPr/>
        <p:txBody>
          <a:bodyPr/>
          <a:lstStyle/>
          <a:p>
            <a:pPr eaLnBrk="1" hangingPunct="1">
              <a:defRPr/>
            </a:pPr>
            <a:r>
              <a:rPr lang="en-US" smtClean="0">
                <a:cs typeface="+mj-cs"/>
              </a:rPr>
              <a:t>Katrina</a:t>
            </a:r>
          </a:p>
        </p:txBody>
      </p:sp>
      <p:pic>
        <p:nvPicPr>
          <p:cNvPr id="60419" name="Picture 1028" descr="NewOrlean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0"/>
            <a:ext cx="5867400" cy="586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2015</a:t>
            </a:r>
            <a:endParaRPr lang="en-US"/>
          </a:p>
        </p:txBody>
      </p:sp>
      <p:sp>
        <p:nvSpPr>
          <p:cNvPr id="1146884" name="Rectangle 1028"/>
          <p:cNvSpPr>
            <a:spLocks noGrp="1" noChangeArrowheads="1"/>
          </p:cNvSpPr>
          <p:nvPr>
            <p:ph type="title"/>
          </p:nvPr>
        </p:nvSpPr>
        <p:spPr/>
        <p:txBody>
          <a:bodyPr/>
          <a:lstStyle/>
          <a:p>
            <a:pPr eaLnBrk="1" hangingPunct="1">
              <a:defRPr/>
            </a:pPr>
            <a:r>
              <a:rPr lang="en-US" smtClean="0">
                <a:cs typeface="+mj-cs"/>
              </a:rPr>
              <a:t>Katrina</a:t>
            </a:r>
          </a:p>
        </p:txBody>
      </p:sp>
      <p:pic>
        <p:nvPicPr>
          <p:cNvPr id="62467" name="Picture 1029" descr="NewOrlean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14400"/>
            <a:ext cx="5943600"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2015</a:t>
            </a:r>
            <a:endParaRPr lang="en-US"/>
          </a:p>
        </p:txBody>
      </p:sp>
      <p:sp>
        <p:nvSpPr>
          <p:cNvPr id="1150980" name="Rectangle 1028"/>
          <p:cNvSpPr>
            <a:spLocks noGrp="1" noChangeArrowheads="1"/>
          </p:cNvSpPr>
          <p:nvPr>
            <p:ph type="title"/>
          </p:nvPr>
        </p:nvSpPr>
        <p:spPr/>
        <p:txBody>
          <a:bodyPr/>
          <a:lstStyle/>
          <a:p>
            <a:pPr eaLnBrk="1" hangingPunct="1">
              <a:defRPr/>
            </a:pPr>
            <a:r>
              <a:rPr lang="en-US" smtClean="0">
                <a:cs typeface="+mj-cs"/>
              </a:rPr>
              <a:t>Katrina</a:t>
            </a:r>
          </a:p>
        </p:txBody>
      </p:sp>
      <p:pic>
        <p:nvPicPr>
          <p:cNvPr id="64515" name="Picture 1029" descr="NewOrleans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914400"/>
            <a:ext cx="5943600"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2015</a:t>
            </a:r>
            <a:endParaRPr lang="en-US"/>
          </a:p>
        </p:txBody>
      </p:sp>
      <p:sp>
        <p:nvSpPr>
          <p:cNvPr id="1153028" name="Rectangle 1028"/>
          <p:cNvSpPr>
            <a:spLocks noGrp="1" noChangeArrowheads="1"/>
          </p:cNvSpPr>
          <p:nvPr>
            <p:ph type="title"/>
          </p:nvPr>
        </p:nvSpPr>
        <p:spPr/>
        <p:txBody>
          <a:bodyPr/>
          <a:lstStyle/>
          <a:p>
            <a:pPr eaLnBrk="1" hangingPunct="1">
              <a:defRPr/>
            </a:pPr>
            <a:r>
              <a:rPr lang="en-US" smtClean="0">
                <a:cs typeface="+mj-cs"/>
              </a:rPr>
              <a:t>Katrina</a:t>
            </a:r>
          </a:p>
        </p:txBody>
      </p:sp>
      <p:pic>
        <p:nvPicPr>
          <p:cNvPr id="66563" name="Picture 1029" descr="NewOrlean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914400"/>
            <a:ext cx="5943600"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2015</a:t>
            </a:r>
            <a:endParaRPr lang="en-US"/>
          </a:p>
        </p:txBody>
      </p:sp>
      <p:sp>
        <p:nvSpPr>
          <p:cNvPr id="1048578" name="Rectangle 2"/>
          <p:cNvSpPr>
            <a:spLocks noGrp="1" noChangeArrowheads="1"/>
          </p:cNvSpPr>
          <p:nvPr>
            <p:ph type="title"/>
          </p:nvPr>
        </p:nvSpPr>
        <p:spPr/>
        <p:txBody>
          <a:bodyPr/>
          <a:lstStyle/>
          <a:p>
            <a:pPr eaLnBrk="1" hangingPunct="1">
              <a:defRPr/>
            </a:pPr>
            <a:r>
              <a:rPr lang="en-US" smtClean="0">
                <a:cs typeface="+mj-cs"/>
              </a:rPr>
              <a:t>Lecture Outline</a:t>
            </a:r>
          </a:p>
        </p:txBody>
      </p:sp>
      <p:sp>
        <p:nvSpPr>
          <p:cNvPr id="1048579" name="Rectangle 3"/>
          <p:cNvSpPr>
            <a:spLocks noGrp="1" noChangeArrowheads="1"/>
          </p:cNvSpPr>
          <p:nvPr>
            <p:ph type="body" idx="4294967295"/>
          </p:nvPr>
        </p:nvSpPr>
        <p:spPr/>
        <p:txBody>
          <a:bodyPr/>
          <a:lstStyle/>
          <a:p>
            <a:pPr eaLnBrk="1" hangingPunct="1">
              <a:defRPr/>
            </a:pPr>
            <a:r>
              <a:rPr lang="en-US" dirty="0" smtClean="0"/>
              <a:t>Database </a:t>
            </a:r>
            <a:r>
              <a:rPr lang="en-US" dirty="0" smtClean="0"/>
              <a:t>Administration: Data Integrity and Security</a:t>
            </a:r>
          </a:p>
          <a:p>
            <a:pPr eaLnBrk="1" hangingPunct="1">
              <a:defRPr/>
            </a:pPr>
            <a:r>
              <a:rPr lang="en-US" dirty="0" smtClean="0">
                <a:solidFill>
                  <a:srgbClr val="CCCCCC"/>
                </a:solidFill>
                <a:cs typeface="+mn-cs"/>
              </a:rPr>
              <a:t>Database Administration: Disasters, Backup and Recovery</a:t>
            </a:r>
          </a:p>
          <a:p>
            <a:pPr eaLnBrk="1" hangingPunct="1">
              <a:defRPr/>
            </a:pPr>
            <a:r>
              <a:rPr lang="en-US" dirty="0" smtClean="0">
                <a:solidFill>
                  <a:srgbClr val="CCCCCC"/>
                </a:solidFill>
                <a:cs typeface="+mn-cs"/>
              </a:rPr>
              <a:t>Database Administration: Roles</a:t>
            </a:r>
          </a:p>
          <a:p>
            <a:pPr eaLnBrk="1" hangingPunct="1">
              <a:defRPr/>
            </a:pPr>
            <a:endParaRPr lang="en-US" dirty="0" smtClean="0">
              <a:solidFill>
                <a:srgbClr val="CCCCCC"/>
              </a:solidFill>
              <a:cs typeface="+mn-cs"/>
            </a:endParaRPr>
          </a:p>
          <a:p>
            <a:pPr eaLnBrk="1" hangingPunct="1">
              <a:buFontTx/>
              <a:buNone/>
              <a:defRPr/>
            </a:pPr>
            <a:r>
              <a:rPr lang="en-US" dirty="0" smtClean="0">
                <a:cs typeface="+mn-cs"/>
              </a:rPr>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2015</a:t>
            </a:r>
            <a:endParaRPr lang="en-US"/>
          </a:p>
        </p:txBody>
      </p:sp>
      <p:sp>
        <p:nvSpPr>
          <p:cNvPr id="1157122" name="Rectangle 2"/>
          <p:cNvSpPr>
            <a:spLocks noGrp="1" noChangeArrowheads="1"/>
          </p:cNvSpPr>
          <p:nvPr>
            <p:ph type="title"/>
          </p:nvPr>
        </p:nvSpPr>
        <p:spPr/>
        <p:txBody>
          <a:bodyPr/>
          <a:lstStyle/>
          <a:p>
            <a:pPr eaLnBrk="1" hangingPunct="1">
              <a:defRPr/>
            </a:pPr>
            <a:r>
              <a:rPr lang="en-US" smtClean="0">
                <a:cs typeface="+mj-cs"/>
              </a:rPr>
              <a:t>Katrina</a:t>
            </a:r>
          </a:p>
        </p:txBody>
      </p:sp>
      <p:pic>
        <p:nvPicPr>
          <p:cNvPr id="68611" name="Picture 4" descr="NewOrleans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914400"/>
            <a:ext cx="5943600"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2015</a:t>
            </a:r>
            <a:endParaRPr lang="en-US"/>
          </a:p>
        </p:txBody>
      </p:sp>
      <p:sp>
        <p:nvSpPr>
          <p:cNvPr id="1159172" name="Rectangle 1028"/>
          <p:cNvSpPr>
            <a:spLocks noGrp="1" noChangeArrowheads="1"/>
          </p:cNvSpPr>
          <p:nvPr>
            <p:ph type="title"/>
          </p:nvPr>
        </p:nvSpPr>
        <p:spPr/>
        <p:txBody>
          <a:bodyPr/>
          <a:lstStyle/>
          <a:p>
            <a:pPr eaLnBrk="1" hangingPunct="1">
              <a:defRPr/>
            </a:pPr>
            <a:r>
              <a:rPr lang="en-US" smtClean="0">
                <a:cs typeface="+mj-cs"/>
              </a:rPr>
              <a:t>Katrina</a:t>
            </a:r>
          </a:p>
        </p:txBody>
      </p:sp>
      <p:pic>
        <p:nvPicPr>
          <p:cNvPr id="70659" name="Picture 1029" descr="NewOrleans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14400"/>
            <a:ext cx="5943600" cy="5943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Hurricane Sandy in N.J. &amp; N.Y.</a:t>
            </a:r>
            <a:endParaRPr lang="en-US" dirty="0"/>
          </a:p>
        </p:txBody>
      </p:sp>
      <p:sp>
        <p:nvSpPr>
          <p:cNvPr id="3" name="Date Placeholder 2"/>
          <p:cNvSpPr>
            <a:spLocks noGrp="1"/>
          </p:cNvSpPr>
          <p:nvPr>
            <p:ph type="dt" sz="half" idx="10"/>
          </p:nvPr>
        </p:nvSpPr>
        <p:spPr/>
        <p:txBody>
          <a:bodyPr/>
          <a:lstStyle/>
          <a:p>
            <a:pPr>
              <a:defRPr/>
            </a:pPr>
            <a:r>
              <a:rPr lang="en-US" smtClean="0"/>
              <a:t>IS 257 – Fall 2015</a:t>
            </a:r>
            <a:endParaRPr lang="en-US"/>
          </a:p>
        </p:txBody>
      </p:sp>
      <p:pic>
        <p:nvPicPr>
          <p:cNvPr id="4" name="Picture 3"/>
          <p:cNvPicPr>
            <a:picLocks noChangeAspect="1"/>
          </p:cNvPicPr>
          <p:nvPr/>
        </p:nvPicPr>
        <p:blipFill>
          <a:blip r:embed="rId2"/>
          <a:stretch>
            <a:fillRect/>
          </a:stretch>
        </p:blipFill>
        <p:spPr>
          <a:xfrm>
            <a:off x="7912" y="990600"/>
            <a:ext cx="6070600" cy="3416300"/>
          </a:xfrm>
          <a:prstGeom prst="rect">
            <a:avLst/>
          </a:prstGeom>
        </p:spPr>
      </p:pic>
      <p:pic>
        <p:nvPicPr>
          <p:cNvPr id="6" name="Picture 5" descr="street-rains-hurricane-sandy.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657600"/>
            <a:ext cx="4174188" cy="2732789"/>
          </a:xfrm>
          <a:prstGeom prst="rect">
            <a:avLst/>
          </a:prstGeom>
        </p:spPr>
      </p:pic>
    </p:spTree>
    <p:extLst>
      <p:ext uri="{BB962C8B-B14F-4D97-AF65-F5344CB8AC3E}">
        <p14:creationId xmlns:p14="http://schemas.microsoft.com/office/powerpoint/2010/main" val="26229811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Date Placeholder 3"/>
          <p:cNvSpPr>
            <a:spLocks noGrp="1"/>
          </p:cNvSpPr>
          <p:nvPr>
            <p:ph type="dt" sz="quarter" idx="10"/>
          </p:nvPr>
        </p:nvSpPr>
        <p:spPr/>
        <p:txBody>
          <a:bodyPr/>
          <a:lstStyle/>
          <a:p>
            <a:pPr>
              <a:defRPr/>
            </a:pPr>
            <a:r>
              <a:rPr lang="en-US" smtClean="0"/>
              <a:t>IS 257 – Fall 2015</a:t>
            </a:r>
            <a:endParaRPr lang="en-US"/>
          </a:p>
        </p:txBody>
      </p:sp>
      <p:sp>
        <p:nvSpPr>
          <p:cNvPr id="1081346" name="Rectangle 1026"/>
          <p:cNvSpPr>
            <a:spLocks noGrp="1" noChangeArrowheads="1"/>
          </p:cNvSpPr>
          <p:nvPr>
            <p:ph type="title"/>
          </p:nvPr>
        </p:nvSpPr>
        <p:spPr/>
        <p:txBody>
          <a:bodyPr/>
          <a:lstStyle/>
          <a:p>
            <a:pPr eaLnBrk="1" hangingPunct="1">
              <a:defRPr/>
            </a:pPr>
            <a:r>
              <a:rPr lang="en-US" smtClean="0">
                <a:cs typeface="+mj-cs"/>
              </a:rPr>
              <a:t>Disaster Recovery Planning</a:t>
            </a:r>
          </a:p>
        </p:txBody>
      </p:sp>
      <p:grpSp>
        <p:nvGrpSpPr>
          <p:cNvPr id="54275" name="Group 1027"/>
          <p:cNvGrpSpPr>
            <a:grpSpLocks/>
          </p:cNvGrpSpPr>
          <p:nvPr/>
        </p:nvGrpSpPr>
        <p:grpSpPr bwMode="auto">
          <a:xfrm>
            <a:off x="2362200" y="1219200"/>
            <a:ext cx="4114800" cy="4572000"/>
            <a:chOff x="1488" y="1008"/>
            <a:chExt cx="2592" cy="2880"/>
          </a:xfrm>
        </p:grpSpPr>
        <p:sp>
          <p:nvSpPr>
            <p:cNvPr id="1081348" name="Oval 1028"/>
            <p:cNvSpPr>
              <a:spLocks noChangeArrowheads="1"/>
            </p:cNvSpPr>
            <p:nvPr/>
          </p:nvSpPr>
          <p:spPr bwMode="auto">
            <a:xfrm>
              <a:off x="1536" y="2688"/>
              <a:ext cx="624" cy="624"/>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400">
                  <a:cs typeface="+mn-cs"/>
                </a:rPr>
                <a:t>Testing and</a:t>
              </a:r>
            </a:p>
            <a:p>
              <a:pPr eaLnBrk="0" hangingPunct="0">
                <a:defRPr/>
              </a:pPr>
              <a:r>
                <a:rPr lang="en-US" sz="1400">
                  <a:cs typeface="+mn-cs"/>
                </a:rPr>
                <a:t>Training</a:t>
              </a:r>
              <a:endParaRPr lang="en-US" sz="2800">
                <a:cs typeface="+mn-cs"/>
              </a:endParaRPr>
            </a:p>
          </p:txBody>
        </p:sp>
        <p:sp>
          <p:nvSpPr>
            <p:cNvPr id="1081349" name="Oval 1029"/>
            <p:cNvSpPr>
              <a:spLocks noChangeArrowheads="1"/>
            </p:cNvSpPr>
            <p:nvPr/>
          </p:nvSpPr>
          <p:spPr bwMode="auto">
            <a:xfrm>
              <a:off x="2448" y="3264"/>
              <a:ext cx="624" cy="624"/>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600">
                  <a:cs typeface="+mn-cs"/>
                </a:rPr>
                <a:t>Procedures</a:t>
              </a:r>
            </a:p>
            <a:p>
              <a:pPr eaLnBrk="0" hangingPunct="0">
                <a:defRPr/>
              </a:pPr>
              <a:r>
                <a:rPr lang="en-US" sz="1600">
                  <a:cs typeface="+mn-cs"/>
                </a:rPr>
                <a:t>Development</a:t>
              </a:r>
            </a:p>
          </p:txBody>
        </p:sp>
        <p:sp>
          <p:nvSpPr>
            <p:cNvPr id="1081350" name="Oval 1030"/>
            <p:cNvSpPr>
              <a:spLocks noChangeArrowheads="1"/>
            </p:cNvSpPr>
            <p:nvPr/>
          </p:nvSpPr>
          <p:spPr bwMode="auto">
            <a:xfrm>
              <a:off x="3456" y="2736"/>
              <a:ext cx="624" cy="624"/>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600">
                  <a:cs typeface="+mn-cs"/>
                </a:rPr>
                <a:t>Budget &amp;</a:t>
              </a:r>
            </a:p>
            <a:p>
              <a:pPr eaLnBrk="0" hangingPunct="0">
                <a:defRPr/>
              </a:pPr>
              <a:r>
                <a:rPr lang="en-US" sz="1600">
                  <a:cs typeface="+mn-cs"/>
                </a:rPr>
                <a:t>Implement</a:t>
              </a:r>
              <a:endParaRPr lang="en-US" sz="2800">
                <a:cs typeface="+mn-cs"/>
              </a:endParaRPr>
            </a:p>
          </p:txBody>
        </p:sp>
        <p:sp>
          <p:nvSpPr>
            <p:cNvPr id="1081351" name="Oval 1031"/>
            <p:cNvSpPr>
              <a:spLocks noChangeArrowheads="1"/>
            </p:cNvSpPr>
            <p:nvPr/>
          </p:nvSpPr>
          <p:spPr bwMode="auto">
            <a:xfrm>
              <a:off x="1488" y="1728"/>
              <a:ext cx="624" cy="624"/>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600">
                  <a:cs typeface="+mn-cs"/>
                </a:rPr>
                <a:t>Plan</a:t>
              </a:r>
            </a:p>
            <a:p>
              <a:pPr eaLnBrk="0" hangingPunct="0">
                <a:defRPr/>
              </a:pPr>
              <a:r>
                <a:rPr lang="en-US" sz="1600">
                  <a:cs typeface="+mn-cs"/>
                </a:rPr>
                <a:t>Maintenance</a:t>
              </a:r>
              <a:endParaRPr lang="en-US" sz="2800">
                <a:cs typeface="+mn-cs"/>
              </a:endParaRPr>
            </a:p>
          </p:txBody>
        </p:sp>
        <p:sp>
          <p:nvSpPr>
            <p:cNvPr id="1081352" name="Oval 1032"/>
            <p:cNvSpPr>
              <a:spLocks noChangeArrowheads="1"/>
            </p:cNvSpPr>
            <p:nvPr/>
          </p:nvSpPr>
          <p:spPr bwMode="auto">
            <a:xfrm>
              <a:off x="3408" y="1680"/>
              <a:ext cx="624" cy="624"/>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600">
                  <a:cs typeface="+mn-cs"/>
                </a:rPr>
                <a:t>Recovery</a:t>
              </a:r>
            </a:p>
            <a:p>
              <a:pPr eaLnBrk="0" hangingPunct="0">
                <a:defRPr/>
              </a:pPr>
              <a:r>
                <a:rPr lang="en-US" sz="1600">
                  <a:cs typeface="+mn-cs"/>
                </a:rPr>
                <a:t>Strategies</a:t>
              </a:r>
              <a:endParaRPr lang="en-US" sz="2800">
                <a:cs typeface="+mn-cs"/>
              </a:endParaRPr>
            </a:p>
          </p:txBody>
        </p:sp>
        <p:sp>
          <p:nvSpPr>
            <p:cNvPr id="1081353" name="Oval 1033"/>
            <p:cNvSpPr>
              <a:spLocks noChangeArrowheads="1"/>
            </p:cNvSpPr>
            <p:nvPr/>
          </p:nvSpPr>
          <p:spPr bwMode="auto">
            <a:xfrm>
              <a:off x="2400" y="1008"/>
              <a:ext cx="624" cy="624"/>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600">
                  <a:cs typeface="+mn-cs"/>
                </a:rPr>
                <a:t>Risk</a:t>
              </a:r>
            </a:p>
            <a:p>
              <a:pPr eaLnBrk="0" hangingPunct="0">
                <a:defRPr/>
              </a:pPr>
              <a:r>
                <a:rPr lang="en-US" sz="1600">
                  <a:cs typeface="+mn-cs"/>
                </a:rPr>
                <a:t>Analysis</a:t>
              </a:r>
              <a:endParaRPr lang="en-US" sz="2800">
                <a:cs typeface="+mn-cs"/>
              </a:endParaRPr>
            </a:p>
          </p:txBody>
        </p:sp>
        <p:sp>
          <p:nvSpPr>
            <p:cNvPr id="1081354" name="Line 1034"/>
            <p:cNvSpPr>
              <a:spLocks noChangeShapeType="1"/>
            </p:cNvSpPr>
            <p:nvPr/>
          </p:nvSpPr>
          <p:spPr bwMode="auto">
            <a:xfrm flipV="1">
              <a:off x="1968" y="1440"/>
              <a:ext cx="432" cy="33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1355" name="Line 1035"/>
            <p:cNvSpPr>
              <a:spLocks noChangeShapeType="1"/>
            </p:cNvSpPr>
            <p:nvPr/>
          </p:nvSpPr>
          <p:spPr bwMode="auto">
            <a:xfrm>
              <a:off x="3024" y="1440"/>
              <a:ext cx="480" cy="33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1356" name="Line 1036"/>
            <p:cNvSpPr>
              <a:spLocks noChangeShapeType="1"/>
            </p:cNvSpPr>
            <p:nvPr/>
          </p:nvSpPr>
          <p:spPr bwMode="auto">
            <a:xfrm>
              <a:off x="3744" y="2304"/>
              <a:ext cx="0" cy="4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1357" name="Line 1037"/>
            <p:cNvSpPr>
              <a:spLocks noChangeShapeType="1"/>
            </p:cNvSpPr>
            <p:nvPr/>
          </p:nvSpPr>
          <p:spPr bwMode="auto">
            <a:xfrm flipH="1">
              <a:off x="3072" y="3264"/>
              <a:ext cx="432" cy="24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1358" name="Line 1038"/>
            <p:cNvSpPr>
              <a:spLocks noChangeShapeType="1"/>
            </p:cNvSpPr>
            <p:nvPr/>
          </p:nvSpPr>
          <p:spPr bwMode="auto">
            <a:xfrm flipH="1" flipV="1">
              <a:off x="2112" y="3216"/>
              <a:ext cx="336" cy="2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81359" name="Line 1039"/>
            <p:cNvSpPr>
              <a:spLocks noChangeShapeType="1"/>
            </p:cNvSpPr>
            <p:nvPr/>
          </p:nvSpPr>
          <p:spPr bwMode="auto">
            <a:xfrm flipV="1">
              <a:off x="1824" y="2352"/>
              <a:ext cx="0" cy="33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1081360" name="Text Box 1040"/>
          <p:cNvSpPr txBox="1">
            <a:spLocks noChangeArrowheads="1"/>
          </p:cNvSpPr>
          <p:nvPr/>
        </p:nvSpPr>
        <p:spPr bwMode="auto">
          <a:xfrm>
            <a:off x="5638800" y="6096000"/>
            <a:ext cx="32258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400">
                <a:cs typeface="+mn-cs"/>
              </a:rPr>
              <a:t>From Toigo </a:t>
            </a:r>
            <a:r>
              <a:rPr lang="ja-JP" altLang="en-US" sz="1400">
                <a:latin typeface="Arial"/>
                <a:cs typeface="+mn-cs"/>
              </a:rPr>
              <a:t>“</a:t>
            </a:r>
            <a:r>
              <a:rPr lang="en-US" sz="1400">
                <a:cs typeface="+mn-cs"/>
              </a:rPr>
              <a:t>Disaster Recovery Planning</a:t>
            </a:r>
            <a:r>
              <a:rPr lang="ja-JP" altLang="en-US" sz="1400">
                <a:latin typeface="Arial"/>
                <a:cs typeface="+mn-cs"/>
              </a:rPr>
              <a:t>”</a:t>
            </a:r>
            <a:endParaRPr lang="en-US" sz="1400">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82370" name="Rectangle 2"/>
          <p:cNvSpPr>
            <a:spLocks noGrp="1" noChangeArrowheads="1"/>
          </p:cNvSpPr>
          <p:nvPr>
            <p:ph type="title"/>
          </p:nvPr>
        </p:nvSpPr>
        <p:spPr/>
        <p:txBody>
          <a:bodyPr/>
          <a:lstStyle/>
          <a:p>
            <a:pPr eaLnBrk="1" hangingPunct="1">
              <a:defRPr/>
            </a:pPr>
            <a:r>
              <a:rPr lang="en-US" sz="3600" smtClean="0">
                <a:cs typeface="+mj-cs"/>
              </a:rPr>
              <a:t>Threats to Assets and Functions</a:t>
            </a:r>
          </a:p>
        </p:txBody>
      </p:sp>
      <p:sp>
        <p:nvSpPr>
          <p:cNvPr id="1082371" name="Rectangle 3"/>
          <p:cNvSpPr>
            <a:spLocks noGrp="1" noChangeArrowheads="1"/>
          </p:cNvSpPr>
          <p:nvPr>
            <p:ph type="body" idx="1"/>
          </p:nvPr>
        </p:nvSpPr>
        <p:spPr/>
        <p:txBody>
          <a:bodyPr/>
          <a:lstStyle/>
          <a:p>
            <a:pPr eaLnBrk="1" hangingPunct="1">
              <a:defRPr/>
            </a:pPr>
            <a:r>
              <a:rPr lang="en-US" smtClean="0">
                <a:cs typeface="+mn-cs"/>
              </a:rPr>
              <a:t>Water</a:t>
            </a:r>
          </a:p>
          <a:p>
            <a:pPr eaLnBrk="1" hangingPunct="1">
              <a:defRPr/>
            </a:pPr>
            <a:r>
              <a:rPr lang="en-US" smtClean="0">
                <a:cs typeface="+mn-cs"/>
              </a:rPr>
              <a:t>Fire</a:t>
            </a:r>
          </a:p>
          <a:p>
            <a:pPr eaLnBrk="1" hangingPunct="1">
              <a:defRPr/>
            </a:pPr>
            <a:r>
              <a:rPr lang="en-US" smtClean="0">
                <a:cs typeface="+mn-cs"/>
              </a:rPr>
              <a:t>Power Failure</a:t>
            </a:r>
          </a:p>
          <a:p>
            <a:pPr eaLnBrk="1" hangingPunct="1">
              <a:defRPr/>
            </a:pPr>
            <a:r>
              <a:rPr lang="en-US" smtClean="0">
                <a:cs typeface="+mn-cs"/>
              </a:rPr>
              <a:t>Mechanical breakdown or software failure</a:t>
            </a:r>
          </a:p>
          <a:p>
            <a:pPr eaLnBrk="1" hangingPunct="1">
              <a:defRPr/>
            </a:pPr>
            <a:r>
              <a:rPr lang="en-US" smtClean="0">
                <a:cs typeface="+mn-cs"/>
              </a:rPr>
              <a:t>Accidental or deliberate destruction of hardware or software</a:t>
            </a:r>
          </a:p>
          <a:p>
            <a:pPr lvl="1" eaLnBrk="1" hangingPunct="1">
              <a:defRPr/>
            </a:pPr>
            <a:r>
              <a:rPr lang="en-US" smtClean="0"/>
              <a:t>By hackers, disgruntled employees, industrial saboteurs, terrorists, or others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83394" name="Rectangle 2"/>
          <p:cNvSpPr>
            <a:spLocks noGrp="1" noChangeArrowheads="1"/>
          </p:cNvSpPr>
          <p:nvPr>
            <p:ph type="title"/>
          </p:nvPr>
        </p:nvSpPr>
        <p:spPr/>
        <p:txBody>
          <a:bodyPr/>
          <a:lstStyle/>
          <a:p>
            <a:pPr eaLnBrk="1" hangingPunct="1">
              <a:defRPr/>
            </a:pPr>
            <a:r>
              <a:rPr lang="en-US" smtClean="0">
                <a:cs typeface="+mj-cs"/>
              </a:rPr>
              <a:t>Threats</a:t>
            </a:r>
          </a:p>
        </p:txBody>
      </p:sp>
      <p:sp>
        <p:nvSpPr>
          <p:cNvPr id="1083395" name="Rectangle 3"/>
          <p:cNvSpPr>
            <a:spLocks noGrp="1" noChangeArrowheads="1"/>
          </p:cNvSpPr>
          <p:nvPr>
            <p:ph type="body" idx="1"/>
          </p:nvPr>
        </p:nvSpPr>
        <p:spPr/>
        <p:txBody>
          <a:bodyPr/>
          <a:lstStyle/>
          <a:p>
            <a:pPr eaLnBrk="1" hangingPunct="1">
              <a:defRPr/>
            </a:pPr>
            <a:r>
              <a:rPr lang="en-US" smtClean="0">
                <a:cs typeface="+mn-cs"/>
              </a:rPr>
              <a:t>Between 1967 and 1978 fire and water damage accounted for 62% of all data processing disasters in the U.S.</a:t>
            </a:r>
          </a:p>
          <a:p>
            <a:pPr eaLnBrk="1" hangingPunct="1">
              <a:defRPr/>
            </a:pPr>
            <a:r>
              <a:rPr lang="en-US" smtClean="0">
                <a:cs typeface="+mn-cs"/>
              </a:rPr>
              <a:t>The </a:t>
            </a:r>
            <a:r>
              <a:rPr lang="en-US" i="1" smtClean="0">
                <a:cs typeface="+mn-cs"/>
              </a:rPr>
              <a:t>water</a:t>
            </a:r>
            <a:r>
              <a:rPr lang="en-US" smtClean="0">
                <a:cs typeface="+mn-cs"/>
              </a:rPr>
              <a:t> damage was sometimes caused by fighting </a:t>
            </a:r>
            <a:r>
              <a:rPr lang="en-US" i="1" smtClean="0">
                <a:cs typeface="+mn-cs"/>
              </a:rPr>
              <a:t>fires</a:t>
            </a:r>
          </a:p>
          <a:p>
            <a:pPr eaLnBrk="1" hangingPunct="1">
              <a:defRPr/>
            </a:pPr>
            <a:r>
              <a:rPr lang="en-US" smtClean="0">
                <a:cs typeface="+mn-cs"/>
              </a:rPr>
              <a:t>More recently improvements in fire suppression (e.g., Halon) for DP centers has meant that water is the primary danger to DP centers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84418" name="Rectangle 2"/>
          <p:cNvSpPr>
            <a:spLocks noGrp="1" noChangeArrowheads="1"/>
          </p:cNvSpPr>
          <p:nvPr>
            <p:ph type="title"/>
          </p:nvPr>
        </p:nvSpPr>
        <p:spPr/>
        <p:txBody>
          <a:bodyPr/>
          <a:lstStyle/>
          <a:p>
            <a:pPr eaLnBrk="1" hangingPunct="1">
              <a:defRPr/>
            </a:pPr>
            <a:r>
              <a:rPr lang="en-US" smtClean="0">
                <a:cs typeface="+mj-cs"/>
              </a:rPr>
              <a:t>Kinds of Records</a:t>
            </a:r>
          </a:p>
        </p:txBody>
      </p:sp>
      <p:sp>
        <p:nvSpPr>
          <p:cNvPr id="1084419" name="Rectangle 3"/>
          <p:cNvSpPr>
            <a:spLocks noGrp="1" noChangeArrowheads="1"/>
          </p:cNvSpPr>
          <p:nvPr>
            <p:ph type="body" idx="1"/>
          </p:nvPr>
        </p:nvSpPr>
        <p:spPr/>
        <p:txBody>
          <a:bodyPr/>
          <a:lstStyle/>
          <a:p>
            <a:pPr eaLnBrk="1" hangingPunct="1">
              <a:defRPr/>
            </a:pPr>
            <a:r>
              <a:rPr lang="en-US" sz="2800" smtClean="0">
                <a:cs typeface="+mn-cs"/>
              </a:rPr>
              <a:t>Class I: VITAL </a:t>
            </a:r>
          </a:p>
          <a:p>
            <a:pPr lvl="1" eaLnBrk="1" hangingPunct="1">
              <a:defRPr/>
            </a:pPr>
            <a:r>
              <a:rPr lang="en-US" sz="2400" smtClean="0"/>
              <a:t>Essential, irreplaceable or necessary to recovery</a:t>
            </a:r>
          </a:p>
          <a:p>
            <a:pPr eaLnBrk="1" hangingPunct="1">
              <a:defRPr/>
            </a:pPr>
            <a:r>
              <a:rPr lang="en-US" sz="2800" smtClean="0">
                <a:cs typeface="+mn-cs"/>
              </a:rPr>
              <a:t>Class II: IMPORTANT</a:t>
            </a:r>
          </a:p>
          <a:p>
            <a:pPr lvl="1" eaLnBrk="1" hangingPunct="1">
              <a:defRPr/>
            </a:pPr>
            <a:r>
              <a:rPr lang="en-US" sz="2400" smtClean="0"/>
              <a:t>Essential or important, but reproducible with difficulty or at extra expense</a:t>
            </a:r>
          </a:p>
          <a:p>
            <a:pPr eaLnBrk="1" hangingPunct="1">
              <a:defRPr/>
            </a:pPr>
            <a:r>
              <a:rPr lang="en-US" sz="2800" smtClean="0">
                <a:cs typeface="+mn-cs"/>
              </a:rPr>
              <a:t>Class III: USEFUL</a:t>
            </a:r>
          </a:p>
          <a:p>
            <a:pPr lvl="1" eaLnBrk="1" hangingPunct="1">
              <a:defRPr/>
            </a:pPr>
            <a:r>
              <a:rPr lang="en-US" sz="2400" smtClean="0"/>
              <a:t>Records whose loss would be inconvenient, but which are replaceable</a:t>
            </a:r>
          </a:p>
          <a:p>
            <a:pPr eaLnBrk="1" hangingPunct="1">
              <a:defRPr/>
            </a:pPr>
            <a:r>
              <a:rPr lang="en-US" sz="2800" smtClean="0">
                <a:cs typeface="+mn-cs"/>
              </a:rPr>
              <a:t>Class IV: NONESSENTIAL</a:t>
            </a:r>
          </a:p>
          <a:p>
            <a:pPr lvl="1" eaLnBrk="1" hangingPunct="1">
              <a:defRPr/>
            </a:pPr>
            <a:r>
              <a:rPr lang="en-US" sz="2400" smtClean="0"/>
              <a:t>Records which upon examination are found to be no longer necessary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2015</a:t>
            </a:r>
            <a:endParaRPr lang="en-US"/>
          </a:p>
        </p:txBody>
      </p:sp>
      <p:sp>
        <p:nvSpPr>
          <p:cNvPr id="1085442" name="Rectangle 2"/>
          <p:cNvSpPr>
            <a:spLocks noGrp="1" noChangeArrowheads="1"/>
          </p:cNvSpPr>
          <p:nvPr>
            <p:ph type="title"/>
          </p:nvPr>
        </p:nvSpPr>
        <p:spPr/>
        <p:txBody>
          <a:bodyPr/>
          <a:lstStyle/>
          <a:p>
            <a:pPr eaLnBrk="1" hangingPunct="1">
              <a:defRPr/>
            </a:pPr>
            <a:r>
              <a:rPr lang="en-US" smtClean="0">
                <a:cs typeface="+mj-cs"/>
              </a:rPr>
              <a:t>Offsite Storage of Data</a:t>
            </a:r>
          </a:p>
        </p:txBody>
      </p:sp>
      <p:sp>
        <p:nvSpPr>
          <p:cNvPr id="1085443" name="Rectangle 3"/>
          <p:cNvSpPr>
            <a:spLocks noGrp="1" noChangeArrowheads="1"/>
          </p:cNvSpPr>
          <p:nvPr>
            <p:ph type="body" idx="1"/>
          </p:nvPr>
        </p:nvSpPr>
        <p:spPr/>
        <p:txBody>
          <a:bodyPr/>
          <a:lstStyle/>
          <a:p>
            <a:pPr eaLnBrk="1" hangingPunct="1">
              <a:defRPr/>
            </a:pPr>
            <a:r>
              <a:rPr lang="en-US" smtClean="0">
                <a:cs typeface="+mn-cs"/>
              </a:rPr>
              <a:t>Early offsite storage facilities were often intended to survive atomic explosions</a:t>
            </a:r>
          </a:p>
          <a:p>
            <a:pPr eaLnBrk="1" hangingPunct="1">
              <a:defRPr/>
            </a:pPr>
            <a:r>
              <a:rPr lang="en-US" smtClean="0">
                <a:cs typeface="+mn-cs"/>
              </a:rPr>
              <a:t>PRISM International directory</a:t>
            </a:r>
          </a:p>
          <a:p>
            <a:pPr lvl="1" eaLnBrk="1" hangingPunct="1">
              <a:defRPr/>
            </a:pPr>
            <a:r>
              <a:rPr lang="en-US" smtClean="0"/>
              <a:t>PRISM = Professional Records and Information Services Management</a:t>
            </a:r>
          </a:p>
          <a:p>
            <a:pPr lvl="1" eaLnBrk="1" hangingPunct="1">
              <a:defRPr/>
            </a:pPr>
            <a:r>
              <a:rPr lang="en-US" smtClean="0"/>
              <a:t>http://www.prismintl.org/</a:t>
            </a:r>
          </a:p>
          <a:p>
            <a:pPr eaLnBrk="1" hangingPunct="1">
              <a:defRPr/>
            </a:pPr>
            <a:r>
              <a:rPr lang="en-US" smtClean="0">
                <a:cs typeface="+mn-cs"/>
              </a:rPr>
              <a:t>Mirror sites (Hot sites)</a:t>
            </a:r>
          </a:p>
          <a:p>
            <a:pPr eaLnBrk="1" hangingPunct="1">
              <a:defRPr/>
            </a:pPr>
            <a:endParaRPr lang="en-US" smtClean="0">
              <a:cs typeface="+mn-cs"/>
            </a:endParaRPr>
          </a:p>
        </p:txBody>
      </p:sp>
      <p:pic>
        <p:nvPicPr>
          <p:cNvPr id="78852" name="Picture 4" descr="Agility_ReadySui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267200"/>
            <a:ext cx="3124200" cy="212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445" name="Text Box 5"/>
          <p:cNvSpPr txBox="1">
            <a:spLocks noChangeArrowheads="1"/>
          </p:cNvSpPr>
          <p:nvPr/>
        </p:nvSpPr>
        <p:spPr bwMode="auto">
          <a:xfrm>
            <a:off x="3275013" y="5867400"/>
            <a:ext cx="24272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Agility </a:t>
            </a:r>
            <a:r>
              <a:rPr lang="ja-JP" altLang="en-US">
                <a:latin typeface="Arial"/>
                <a:cs typeface="+mn-cs"/>
              </a:rPr>
              <a:t>“</a:t>
            </a:r>
            <a:r>
              <a:rPr lang="en-US">
                <a:cs typeface="+mn-cs"/>
              </a:rPr>
              <a:t>Hotsuite</a:t>
            </a:r>
            <a:r>
              <a:rPr lang="ja-JP" altLang="en-US">
                <a:latin typeface="Arial"/>
                <a:cs typeface="+mn-cs"/>
              </a:rPr>
              <a:t>”</a:t>
            </a:r>
            <a:endParaRPr lang="en-US">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2015</a:t>
            </a:r>
            <a:endParaRPr lang="en-US"/>
          </a:p>
        </p:txBody>
      </p:sp>
      <p:sp>
        <p:nvSpPr>
          <p:cNvPr id="1088514" name="Rectangle 2"/>
          <p:cNvSpPr>
            <a:spLocks noGrp="1" noChangeArrowheads="1"/>
          </p:cNvSpPr>
          <p:nvPr>
            <p:ph type="title"/>
          </p:nvPr>
        </p:nvSpPr>
        <p:spPr/>
        <p:txBody>
          <a:bodyPr/>
          <a:lstStyle/>
          <a:p>
            <a:pPr eaLnBrk="1" hangingPunct="1">
              <a:defRPr/>
            </a:pPr>
            <a:r>
              <a:rPr lang="en-US" smtClean="0">
                <a:cs typeface="+mj-cs"/>
              </a:rPr>
              <a:t>Offsite Storage Providers</a:t>
            </a:r>
          </a:p>
        </p:txBody>
      </p:sp>
      <p:pic>
        <p:nvPicPr>
          <p:cNvPr id="80899" name="Picture 4" descr="ironmountain_va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4419600" cy="3314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8517" name="Text Box 5"/>
          <p:cNvSpPr txBox="1">
            <a:spLocks noChangeArrowheads="1"/>
          </p:cNvSpPr>
          <p:nvPr/>
        </p:nvSpPr>
        <p:spPr bwMode="auto">
          <a:xfrm>
            <a:off x="842963" y="5029200"/>
            <a:ext cx="1954212"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Iron Mountain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smtClean="0"/>
              <a:t>IS 257 – Fall 2015</a:t>
            </a:r>
            <a:endParaRPr lang="en-US"/>
          </a:p>
        </p:txBody>
      </p:sp>
      <p:sp>
        <p:nvSpPr>
          <p:cNvPr id="1090562" name="Rectangle 2"/>
          <p:cNvSpPr>
            <a:spLocks noGrp="1" noChangeArrowheads="1"/>
          </p:cNvSpPr>
          <p:nvPr>
            <p:ph type="title"/>
          </p:nvPr>
        </p:nvSpPr>
        <p:spPr/>
        <p:txBody>
          <a:bodyPr/>
          <a:lstStyle/>
          <a:p>
            <a:pPr eaLnBrk="1" hangingPunct="1">
              <a:defRPr/>
            </a:pPr>
            <a:r>
              <a:rPr lang="en-US" smtClean="0">
                <a:cs typeface="+mj-cs"/>
              </a:rPr>
              <a:t>Offsite backup providers</a:t>
            </a:r>
          </a:p>
        </p:txBody>
      </p:sp>
      <p:pic>
        <p:nvPicPr>
          <p:cNvPr id="82947" name="Picture 4" descr="verio_backup_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90600"/>
            <a:ext cx="5791200" cy="297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90565" name="Text Box 5"/>
          <p:cNvSpPr txBox="1">
            <a:spLocks noChangeArrowheads="1"/>
          </p:cNvSpPr>
          <p:nvPr/>
        </p:nvSpPr>
        <p:spPr bwMode="auto">
          <a:xfrm>
            <a:off x="2286000" y="3048000"/>
            <a:ext cx="877888"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a:cs typeface="+mn-cs"/>
              </a:rPr>
              <a:t>Verio</a:t>
            </a:r>
          </a:p>
        </p:txBody>
      </p:sp>
      <p:pic>
        <p:nvPicPr>
          <p:cNvPr id="82949" name="Picture 6" descr="verio-db_backu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743200"/>
            <a:ext cx="3055938" cy="3657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50626" name="Rectangle 2"/>
          <p:cNvSpPr>
            <a:spLocks noGrp="1" noChangeArrowheads="1"/>
          </p:cNvSpPr>
          <p:nvPr>
            <p:ph type="title"/>
          </p:nvPr>
        </p:nvSpPr>
        <p:spPr/>
        <p:txBody>
          <a:bodyPr/>
          <a:lstStyle/>
          <a:p>
            <a:pPr eaLnBrk="1" hangingPunct="1">
              <a:defRPr/>
            </a:pPr>
            <a:r>
              <a:rPr lang="en-US" smtClean="0">
                <a:cs typeface="+mj-cs"/>
              </a:rPr>
              <a:t>Data Integrity</a:t>
            </a:r>
          </a:p>
        </p:txBody>
      </p:sp>
      <p:sp>
        <p:nvSpPr>
          <p:cNvPr id="1050627" name="Rectangle 3"/>
          <p:cNvSpPr>
            <a:spLocks noGrp="1" noChangeArrowheads="1"/>
          </p:cNvSpPr>
          <p:nvPr>
            <p:ph type="body" idx="1"/>
          </p:nvPr>
        </p:nvSpPr>
        <p:spPr/>
        <p:txBody>
          <a:bodyPr/>
          <a:lstStyle/>
          <a:p>
            <a:pPr eaLnBrk="1" hangingPunct="1">
              <a:defRPr/>
            </a:pPr>
            <a:r>
              <a:rPr lang="en-US" smtClean="0">
                <a:cs typeface="+mn-cs"/>
              </a:rPr>
              <a:t>Intrarecord integrity (enforcing constraints on contents of fields, etc.)</a:t>
            </a:r>
          </a:p>
          <a:p>
            <a:pPr eaLnBrk="1" hangingPunct="1">
              <a:defRPr/>
            </a:pPr>
            <a:r>
              <a:rPr lang="en-US" smtClean="0">
                <a:cs typeface="+mn-cs"/>
              </a:rPr>
              <a:t>Referential Integrity (enforcing the validity of references between records in the database)</a:t>
            </a:r>
          </a:p>
          <a:p>
            <a:pPr eaLnBrk="1" hangingPunct="1">
              <a:defRPr/>
            </a:pPr>
            <a:r>
              <a:rPr lang="en-US" smtClean="0">
                <a:cs typeface="+mn-cs"/>
              </a:rPr>
              <a:t>Concurrency control (ensuring the validity of database updates in a shared multiuser environment)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quarter" idx="10"/>
          </p:nvPr>
        </p:nvSpPr>
        <p:spPr/>
        <p:txBody>
          <a:bodyPr/>
          <a:lstStyle/>
          <a:p>
            <a:pPr>
              <a:defRPr/>
            </a:pPr>
            <a:r>
              <a:rPr lang="en-US" smtClean="0"/>
              <a:t>IS 257 – Fall 2015</a:t>
            </a:r>
            <a:endParaRPr lang="en-US"/>
          </a:p>
        </p:txBody>
      </p:sp>
      <p:sp>
        <p:nvSpPr>
          <p:cNvPr id="1087490" name="Rectangle 1026"/>
          <p:cNvSpPr>
            <a:spLocks noGrp="1" noChangeArrowheads="1"/>
          </p:cNvSpPr>
          <p:nvPr>
            <p:ph type="title"/>
          </p:nvPr>
        </p:nvSpPr>
        <p:spPr/>
        <p:txBody>
          <a:bodyPr/>
          <a:lstStyle/>
          <a:p>
            <a:pPr eaLnBrk="1" hangingPunct="1">
              <a:defRPr/>
            </a:pPr>
            <a:r>
              <a:rPr lang="en-US" smtClean="0">
                <a:cs typeface="+mj-cs"/>
              </a:rPr>
              <a:t>Backup and Offsite Backup</a:t>
            </a:r>
          </a:p>
        </p:txBody>
      </p:sp>
      <p:pic>
        <p:nvPicPr>
          <p:cNvPr id="52227" name="Picture 1028" descr="offsiteba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990600"/>
            <a:ext cx="6705600" cy="538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7493" name="Text Box 1029"/>
          <p:cNvSpPr txBox="1">
            <a:spLocks noChangeArrowheads="1"/>
          </p:cNvSpPr>
          <p:nvPr/>
        </p:nvSpPr>
        <p:spPr bwMode="auto">
          <a:xfrm>
            <a:off x="0" y="1905000"/>
            <a:ext cx="1981200" cy="3013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defRPr/>
            </a:pPr>
            <a:r>
              <a:rPr lang="en-US">
                <a:cs typeface="+mn-cs"/>
              </a:rPr>
              <a:t>Found on the Web…</a:t>
            </a:r>
          </a:p>
          <a:p>
            <a:pPr>
              <a:defRPr/>
            </a:pPr>
            <a:r>
              <a:rPr lang="en-US">
                <a:cs typeface="+mn-cs"/>
              </a:rPr>
              <a:t>This is typical </a:t>
            </a:r>
          </a:p>
          <a:p>
            <a:pPr>
              <a:defRPr/>
            </a:pPr>
            <a:r>
              <a:rPr lang="en-US">
                <a:cs typeface="+mn-cs"/>
              </a:rPr>
              <a:t>of services that provide offsite backup for computers or DP centers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p:cNvSpPr>
            <a:spLocks noGrp="1"/>
          </p:cNvSpPr>
          <p:nvPr>
            <p:ph type="dt" sz="quarter" idx="10"/>
          </p:nvPr>
        </p:nvSpPr>
        <p:spPr/>
        <p:txBody>
          <a:bodyPr/>
          <a:lstStyle/>
          <a:p>
            <a:pPr>
              <a:defRPr/>
            </a:pPr>
            <a:r>
              <a:rPr lang="en-US" smtClean="0"/>
              <a:t>IS 257 – Fall 2015</a:t>
            </a:r>
            <a:endParaRPr lang="en-US"/>
          </a:p>
        </p:txBody>
      </p:sp>
      <p:sp>
        <p:nvSpPr>
          <p:cNvPr id="1049602" name="Rectangle 2"/>
          <p:cNvSpPr>
            <a:spLocks noGrp="1" noChangeArrowheads="1"/>
          </p:cNvSpPr>
          <p:nvPr>
            <p:ph type="title"/>
          </p:nvPr>
        </p:nvSpPr>
        <p:spPr/>
        <p:txBody>
          <a:bodyPr/>
          <a:lstStyle/>
          <a:p>
            <a:pPr eaLnBrk="1" hangingPunct="1">
              <a:defRPr/>
            </a:pPr>
            <a:r>
              <a:rPr lang="en-US" smtClean="0">
                <a:cs typeface="+mj-cs"/>
              </a:rPr>
              <a:t>Lecture Outline</a:t>
            </a:r>
          </a:p>
        </p:txBody>
      </p:sp>
      <p:sp>
        <p:nvSpPr>
          <p:cNvPr id="1049603" name="Rectangle 3"/>
          <p:cNvSpPr>
            <a:spLocks noGrp="1" noChangeArrowheads="1"/>
          </p:cNvSpPr>
          <p:nvPr>
            <p:ph type="body" idx="4294967295"/>
          </p:nvPr>
        </p:nvSpPr>
        <p:spPr/>
        <p:txBody>
          <a:bodyPr/>
          <a:lstStyle/>
          <a:p>
            <a:pPr eaLnBrk="1" hangingPunct="1">
              <a:defRPr/>
            </a:pPr>
            <a:r>
              <a:rPr lang="en-US" dirty="0" smtClean="0">
                <a:solidFill>
                  <a:srgbClr val="CCCCCC"/>
                </a:solidFill>
                <a:cs typeface="+mn-cs"/>
              </a:rPr>
              <a:t>Review</a:t>
            </a:r>
          </a:p>
          <a:p>
            <a:pPr lvl="1" eaLnBrk="1" hangingPunct="1">
              <a:defRPr/>
            </a:pPr>
            <a:r>
              <a:rPr lang="en-US" dirty="0" smtClean="0">
                <a:solidFill>
                  <a:srgbClr val="CCCCCC"/>
                </a:solidFill>
              </a:rPr>
              <a:t>Database Administration: Security</a:t>
            </a:r>
          </a:p>
          <a:p>
            <a:pPr eaLnBrk="1" hangingPunct="1">
              <a:defRPr/>
            </a:pPr>
            <a:r>
              <a:rPr lang="en-US" dirty="0" smtClean="0">
                <a:solidFill>
                  <a:srgbClr val="CCCCCC"/>
                </a:solidFill>
                <a:cs typeface="+mn-cs"/>
              </a:rPr>
              <a:t>Database Administration: Disasters, Backup and Recovery</a:t>
            </a:r>
          </a:p>
          <a:p>
            <a:pPr eaLnBrk="1" hangingPunct="1">
              <a:defRPr/>
            </a:pPr>
            <a:r>
              <a:rPr lang="en-US" dirty="0" smtClean="0">
                <a:cs typeface="+mn-cs"/>
              </a:rPr>
              <a:t>Database Administration: Roles</a:t>
            </a:r>
          </a:p>
          <a:p>
            <a:pPr eaLnBrk="1" hangingPunct="1">
              <a:defRPr/>
            </a:pPr>
            <a:endParaRPr lang="en-US" dirty="0" smtClean="0">
              <a:cs typeface="+mn-cs"/>
            </a:endParaRPr>
          </a:p>
          <a:p>
            <a:pPr eaLnBrk="1" hangingPunct="1">
              <a:buFontTx/>
              <a:buNone/>
              <a:defRPr/>
            </a:pPr>
            <a:r>
              <a:rPr lang="en-US" dirty="0" smtClean="0">
                <a:cs typeface="+mn-cs"/>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979970" name="Rectangle 2"/>
          <p:cNvSpPr>
            <a:spLocks noGrp="1" noChangeArrowheads="1"/>
          </p:cNvSpPr>
          <p:nvPr>
            <p:ph type="title"/>
          </p:nvPr>
        </p:nvSpPr>
        <p:spPr/>
        <p:txBody>
          <a:bodyPr/>
          <a:lstStyle/>
          <a:p>
            <a:pPr eaLnBrk="1" hangingPunct="1">
              <a:defRPr/>
            </a:pPr>
            <a:r>
              <a:rPr lang="en-US" sz="4400" smtClean="0">
                <a:cs typeface="+mj-cs"/>
              </a:rPr>
              <a:t>Today</a:t>
            </a:r>
          </a:p>
        </p:txBody>
      </p:sp>
      <p:sp>
        <p:nvSpPr>
          <p:cNvPr id="979971" name="Rectangle 3"/>
          <p:cNvSpPr>
            <a:spLocks noGrp="1" noChangeArrowheads="1"/>
          </p:cNvSpPr>
          <p:nvPr>
            <p:ph type="body" idx="1"/>
          </p:nvPr>
        </p:nvSpPr>
        <p:spPr/>
        <p:txBody>
          <a:bodyPr/>
          <a:lstStyle/>
          <a:p>
            <a:pPr eaLnBrk="1" hangingPunct="1">
              <a:defRPr/>
            </a:pPr>
            <a:r>
              <a:rPr lang="en-US" sz="3600" smtClean="0">
                <a:cs typeface="+mn-cs"/>
              </a:rPr>
              <a:t>Traditional  and Current Data Administration</a:t>
            </a:r>
          </a:p>
          <a:p>
            <a:pPr eaLnBrk="1" hangingPunct="1">
              <a:defRPr/>
            </a:pPr>
            <a:r>
              <a:rPr lang="en-US" sz="3600" smtClean="0">
                <a:cs typeface="+mn-cs"/>
              </a:rPr>
              <a:t>Traditional and Current Database Administration</a:t>
            </a:r>
          </a:p>
          <a:p>
            <a:pPr eaLnBrk="1" hangingPunct="1">
              <a:defRPr/>
            </a:pPr>
            <a:r>
              <a:rPr lang="en-US" sz="3600" smtClean="0">
                <a:cs typeface="+mn-cs"/>
              </a:rPr>
              <a:t>Review of Security, Integrity, etc.</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17858" name="Rectangle 2"/>
          <p:cNvSpPr>
            <a:spLocks noGrp="1" noChangeArrowheads="1"/>
          </p:cNvSpPr>
          <p:nvPr>
            <p:ph type="title"/>
          </p:nvPr>
        </p:nvSpPr>
        <p:spPr/>
        <p:txBody>
          <a:bodyPr/>
          <a:lstStyle/>
          <a:p>
            <a:pPr eaLnBrk="1" hangingPunct="1">
              <a:defRPr/>
            </a:pPr>
            <a:r>
              <a:rPr lang="en-US" smtClean="0">
                <a:cs typeface="+mj-cs"/>
              </a:rPr>
              <a:t>Changes in Traditional Roles</a:t>
            </a:r>
          </a:p>
        </p:txBody>
      </p:sp>
      <p:sp>
        <p:nvSpPr>
          <p:cNvPr id="1017859" name="Rectangle 3"/>
          <p:cNvSpPr>
            <a:spLocks noGrp="1" noChangeArrowheads="1"/>
          </p:cNvSpPr>
          <p:nvPr>
            <p:ph type="body" idx="1"/>
          </p:nvPr>
        </p:nvSpPr>
        <p:spPr/>
        <p:txBody>
          <a:bodyPr/>
          <a:lstStyle/>
          <a:p>
            <a:pPr eaLnBrk="1" hangingPunct="1">
              <a:defRPr/>
            </a:pPr>
            <a:r>
              <a:rPr lang="en-US" dirty="0" smtClean="0">
                <a:cs typeface="+mn-cs"/>
              </a:rPr>
              <a:t>This is being driven by rapid changes in</a:t>
            </a:r>
          </a:p>
          <a:p>
            <a:pPr lvl="1" eaLnBrk="1" hangingPunct="1">
              <a:defRPr/>
            </a:pPr>
            <a:r>
              <a:rPr lang="en-US" dirty="0" smtClean="0"/>
              <a:t>Technology</a:t>
            </a:r>
          </a:p>
          <a:p>
            <a:pPr lvl="1" eaLnBrk="1" hangingPunct="1">
              <a:defRPr/>
            </a:pPr>
            <a:r>
              <a:rPr lang="en-US" dirty="0" smtClean="0"/>
              <a:t>Platforms (e.g., Micro vs. Mainframe vs. Server vs. Cloud)</a:t>
            </a:r>
          </a:p>
          <a:p>
            <a:pPr lvl="1" eaLnBrk="1" hangingPunct="1">
              <a:defRPr/>
            </a:pPr>
            <a:r>
              <a:rPr lang="en-US" dirty="0" smtClean="0"/>
              <a:t>Organizational Structure</a:t>
            </a:r>
          </a:p>
          <a:p>
            <a:pPr eaLnBrk="1" hangingPunct="1">
              <a:defRPr/>
            </a:pPr>
            <a:r>
              <a:rPr lang="en-US" dirty="0" smtClean="0">
                <a:cs typeface="+mn-cs"/>
              </a:rPr>
              <a:t>We will focus on the core functions and tasks of these roles (traditional or current)</a:t>
            </a:r>
          </a:p>
          <a:p>
            <a:pPr eaLnBrk="1" hangingPunct="1">
              <a:buFontTx/>
              <a:buNone/>
              <a:defRPr/>
            </a:pPr>
            <a:endParaRPr lang="en-US" dirty="0" smtClean="0">
              <a:cs typeface="+mn-cs"/>
            </a:endParaRPr>
          </a:p>
          <a:p>
            <a:pPr lvl="1" eaLnBrk="1" hangingPunct="1">
              <a:defRPr/>
            </a:pPr>
            <a:endParaRPr lang="en-US"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sz="3600" dirty="0"/>
              <a:t>Traditional Administration Definitions</a:t>
            </a:r>
          </a:p>
        </p:txBody>
      </p:sp>
      <p:sp>
        <p:nvSpPr>
          <p:cNvPr id="392195" name="Rectangle 3"/>
          <p:cNvSpPr>
            <a:spLocks noGrp="1" noChangeArrowheads="1"/>
          </p:cNvSpPr>
          <p:nvPr>
            <p:ph idx="1"/>
          </p:nvPr>
        </p:nvSpPr>
        <p:spPr/>
        <p:txBody>
          <a:bodyPr/>
          <a:lstStyle/>
          <a:p>
            <a:pPr>
              <a:lnSpc>
                <a:spcPct val="90000"/>
              </a:lnSpc>
            </a:pPr>
            <a:r>
              <a:rPr lang="en-US" sz="2800" b="1" i="1" dirty="0">
                <a:solidFill>
                  <a:srgbClr val="990000"/>
                </a:solidFill>
                <a:effectLst>
                  <a:outerShdw blurRad="38100" dist="38100" dir="2700000" algn="tl">
                    <a:srgbClr val="000000"/>
                  </a:outerShdw>
                </a:effectLst>
              </a:rPr>
              <a:t>Data Administration</a:t>
            </a:r>
            <a:r>
              <a:rPr lang="en-US" sz="2800" i="1" dirty="0"/>
              <a:t>:</a:t>
            </a:r>
            <a:r>
              <a:rPr lang="en-US" sz="2800" dirty="0"/>
              <a:t> A high-level function that is responsible for the overall management of data resources in an organization, including maintaining corporate-wide definitions and standards</a:t>
            </a:r>
          </a:p>
          <a:p>
            <a:pPr>
              <a:lnSpc>
                <a:spcPct val="90000"/>
              </a:lnSpc>
            </a:pPr>
            <a:r>
              <a:rPr lang="en-US" sz="2800" b="1" i="1" dirty="0">
                <a:solidFill>
                  <a:srgbClr val="990000"/>
                </a:solidFill>
                <a:effectLst>
                  <a:outerShdw blurRad="38100" dist="38100" dir="2700000" algn="tl">
                    <a:srgbClr val="000000"/>
                  </a:outerShdw>
                </a:effectLst>
              </a:rPr>
              <a:t>Database Administration</a:t>
            </a:r>
            <a:r>
              <a:rPr lang="en-US" sz="2800" i="1" dirty="0"/>
              <a:t>:</a:t>
            </a:r>
            <a:r>
              <a:rPr lang="en-US" sz="2800" dirty="0"/>
              <a:t> A technical function that is responsible for physical database design and for dealing with technical issues such as security enforcement, database performance, and backup and recovery</a:t>
            </a:r>
            <a:endParaRPr lang="en-US"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6864177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sz="3200" dirty="0"/>
              <a:t>Traditional Data Administration Functions</a:t>
            </a:r>
          </a:p>
        </p:txBody>
      </p:sp>
      <p:sp>
        <p:nvSpPr>
          <p:cNvPr id="393219" name="Rectangle 3"/>
          <p:cNvSpPr>
            <a:spLocks noGrp="1" noChangeArrowheads="1"/>
          </p:cNvSpPr>
          <p:nvPr>
            <p:ph idx="1"/>
          </p:nvPr>
        </p:nvSpPr>
        <p:spPr/>
        <p:txBody>
          <a:bodyPr/>
          <a:lstStyle/>
          <a:p>
            <a:r>
              <a:rPr lang="en-US" sz="3600" dirty="0"/>
              <a:t>Data policies, procedures, standards</a:t>
            </a:r>
          </a:p>
          <a:p>
            <a:r>
              <a:rPr lang="en-US" sz="3600" dirty="0"/>
              <a:t>Planning</a:t>
            </a:r>
          </a:p>
          <a:p>
            <a:r>
              <a:rPr lang="en-US" sz="3600" dirty="0"/>
              <a:t>Data conflict (ownership) resolution</a:t>
            </a:r>
          </a:p>
          <a:p>
            <a:r>
              <a:rPr lang="en-US" sz="3600" dirty="0"/>
              <a:t>Managing the information repository</a:t>
            </a:r>
          </a:p>
          <a:p>
            <a:r>
              <a:rPr lang="en-US" sz="3600" dirty="0"/>
              <a:t>Internal marketing of DA concepts</a:t>
            </a:r>
          </a:p>
          <a:p>
            <a:endParaRPr lang="en-US" sz="3600"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23207818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sz="3200" dirty="0"/>
              <a:t>Traditional Database Administration Functions</a:t>
            </a:r>
          </a:p>
        </p:txBody>
      </p:sp>
      <p:sp>
        <p:nvSpPr>
          <p:cNvPr id="394243" name="Rectangle 3"/>
          <p:cNvSpPr>
            <a:spLocks noGrp="1" noChangeArrowheads="1"/>
          </p:cNvSpPr>
          <p:nvPr>
            <p:ph type="body" idx="1"/>
          </p:nvPr>
        </p:nvSpPr>
        <p:spPr/>
        <p:txBody>
          <a:bodyPr/>
          <a:lstStyle/>
          <a:p>
            <a:r>
              <a:rPr lang="en-US" sz="3600" dirty="0"/>
              <a:t>Selection of DBMS and software tools</a:t>
            </a:r>
          </a:p>
          <a:p>
            <a:r>
              <a:rPr lang="en-US" sz="3600" dirty="0"/>
              <a:t>Installing/upgrading DBMS</a:t>
            </a:r>
          </a:p>
          <a:p>
            <a:r>
              <a:rPr lang="en-US" sz="3600" dirty="0"/>
              <a:t>Tuning database performance</a:t>
            </a:r>
          </a:p>
          <a:p>
            <a:r>
              <a:rPr lang="en-US" sz="3600" dirty="0"/>
              <a:t>Improving query processing performance</a:t>
            </a:r>
          </a:p>
          <a:p>
            <a:r>
              <a:rPr lang="en-US" sz="3600" dirty="0"/>
              <a:t>Managing data security, privacy, and integrity</a:t>
            </a:r>
          </a:p>
          <a:p>
            <a:r>
              <a:rPr lang="en-US" sz="3600" dirty="0"/>
              <a:t>Data backup and recovery</a:t>
            </a:r>
          </a:p>
          <a:p>
            <a:endParaRPr lang="en-US" sz="3600"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7433486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8034" name="Rectangle 2"/>
          <p:cNvSpPr>
            <a:spLocks noGrp="1" noChangeArrowheads="1"/>
          </p:cNvSpPr>
          <p:nvPr>
            <p:ph type="title"/>
          </p:nvPr>
        </p:nvSpPr>
        <p:spPr/>
        <p:txBody>
          <a:bodyPr/>
          <a:lstStyle/>
          <a:p>
            <a:r>
              <a:rPr lang="en-US" sz="3200" dirty="0"/>
              <a:t>Evolving Approaches to Data Administration</a:t>
            </a:r>
          </a:p>
        </p:txBody>
      </p:sp>
      <p:sp>
        <p:nvSpPr>
          <p:cNvPr id="428035" name="Rectangle 3"/>
          <p:cNvSpPr>
            <a:spLocks noGrp="1" noChangeArrowheads="1"/>
          </p:cNvSpPr>
          <p:nvPr>
            <p:ph type="body" idx="1"/>
          </p:nvPr>
        </p:nvSpPr>
        <p:spPr/>
        <p:txBody>
          <a:bodyPr/>
          <a:lstStyle/>
          <a:p>
            <a:pPr>
              <a:lnSpc>
                <a:spcPct val="90000"/>
              </a:lnSpc>
            </a:pPr>
            <a:r>
              <a:rPr lang="en-US" sz="2800" dirty="0"/>
              <a:t>Blend data and database administration into one role</a:t>
            </a:r>
          </a:p>
          <a:p>
            <a:pPr>
              <a:lnSpc>
                <a:spcPct val="90000"/>
              </a:lnSpc>
            </a:pPr>
            <a:r>
              <a:rPr lang="en-US" sz="2800" dirty="0"/>
              <a:t>Fast-track development – monitoring development process (analysis, design, implementation, maintenance)</a:t>
            </a:r>
          </a:p>
          <a:p>
            <a:pPr>
              <a:lnSpc>
                <a:spcPct val="90000"/>
              </a:lnSpc>
            </a:pPr>
            <a:r>
              <a:rPr lang="en-US" sz="2800" dirty="0"/>
              <a:t>Procedural DBAs–managing quality of triggers and stored procedures</a:t>
            </a:r>
          </a:p>
          <a:p>
            <a:pPr>
              <a:lnSpc>
                <a:spcPct val="90000"/>
              </a:lnSpc>
            </a:pPr>
            <a:r>
              <a:rPr lang="en-US" sz="2800" dirty="0" err="1"/>
              <a:t>eDBA</a:t>
            </a:r>
            <a:r>
              <a:rPr lang="en-US" sz="2800" dirty="0"/>
              <a:t>–managing Internet-enabled database applications</a:t>
            </a:r>
          </a:p>
          <a:p>
            <a:pPr>
              <a:lnSpc>
                <a:spcPct val="90000"/>
              </a:lnSpc>
            </a:pPr>
            <a:r>
              <a:rPr lang="en-US" sz="2800" dirty="0"/>
              <a:t>PDA DBA–data synchronization and personal database management</a:t>
            </a:r>
          </a:p>
          <a:p>
            <a:pPr>
              <a:lnSpc>
                <a:spcPct val="90000"/>
              </a:lnSpc>
            </a:pPr>
            <a:r>
              <a:rPr lang="en-US" sz="2800" dirty="0"/>
              <a:t>Data warehouse administration</a:t>
            </a:r>
          </a:p>
          <a:p>
            <a:pPr>
              <a:lnSpc>
                <a:spcPct val="90000"/>
              </a:lnSpc>
            </a:pPr>
            <a:endParaRPr lang="en-US" sz="2800" dirty="0"/>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0246503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Date Placeholder 3"/>
          <p:cNvSpPr>
            <a:spLocks noGrp="1"/>
          </p:cNvSpPr>
          <p:nvPr>
            <p:ph type="dt" sz="quarter" idx="10"/>
          </p:nvPr>
        </p:nvSpPr>
        <p:spPr/>
        <p:txBody>
          <a:bodyPr/>
          <a:lstStyle/>
          <a:p>
            <a:pPr>
              <a:defRPr/>
            </a:pPr>
            <a:r>
              <a:rPr lang="en-US" smtClean="0"/>
              <a:t>IS 257 – Fall 2015</a:t>
            </a:r>
            <a:endParaRPr lang="en-US"/>
          </a:p>
        </p:txBody>
      </p:sp>
      <p:sp>
        <p:nvSpPr>
          <p:cNvPr id="983042" name="Rectangle 2"/>
          <p:cNvSpPr>
            <a:spLocks noGrp="1" noChangeArrowheads="1"/>
          </p:cNvSpPr>
          <p:nvPr>
            <p:ph type="title"/>
          </p:nvPr>
        </p:nvSpPr>
        <p:spPr/>
        <p:txBody>
          <a:bodyPr/>
          <a:lstStyle/>
          <a:p>
            <a:pPr eaLnBrk="1" hangingPunct="1">
              <a:defRPr/>
            </a:pPr>
            <a:r>
              <a:rPr lang="en-US" smtClean="0">
                <a:cs typeface="+mj-cs"/>
              </a:rPr>
              <a:t>Database System Life Cycle</a:t>
            </a:r>
          </a:p>
        </p:txBody>
      </p:sp>
      <p:grpSp>
        <p:nvGrpSpPr>
          <p:cNvPr id="95235" name="Group 23"/>
          <p:cNvGrpSpPr>
            <a:grpSpLocks/>
          </p:cNvGrpSpPr>
          <p:nvPr/>
        </p:nvGrpSpPr>
        <p:grpSpPr bwMode="auto">
          <a:xfrm>
            <a:off x="2362200" y="1143000"/>
            <a:ext cx="4114800" cy="4572000"/>
            <a:chOff x="1488" y="1008"/>
            <a:chExt cx="2592" cy="2880"/>
          </a:xfrm>
        </p:grpSpPr>
        <p:grpSp>
          <p:nvGrpSpPr>
            <p:cNvPr id="95237" name="Group 3"/>
            <p:cNvGrpSpPr>
              <a:grpSpLocks/>
            </p:cNvGrpSpPr>
            <p:nvPr/>
          </p:nvGrpSpPr>
          <p:grpSpPr bwMode="auto">
            <a:xfrm>
              <a:off x="1488" y="1008"/>
              <a:ext cx="2592" cy="2880"/>
              <a:chOff x="1488" y="1008"/>
              <a:chExt cx="2592" cy="2880"/>
            </a:xfrm>
          </p:grpSpPr>
          <p:sp>
            <p:nvSpPr>
              <p:cNvPr id="983044" name="Oval 4"/>
              <p:cNvSpPr>
                <a:spLocks noChangeArrowheads="1"/>
              </p:cNvSpPr>
              <p:nvPr/>
            </p:nvSpPr>
            <p:spPr bwMode="auto">
              <a:xfrm>
                <a:off x="1536" y="2688"/>
                <a:ext cx="624" cy="624"/>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400">
                    <a:cs typeface="+mn-cs"/>
                  </a:rPr>
                  <a:t>Operation &amp;</a:t>
                </a:r>
              </a:p>
              <a:p>
                <a:pPr eaLnBrk="0" hangingPunct="0">
                  <a:defRPr/>
                </a:pPr>
                <a:r>
                  <a:rPr lang="en-US" sz="1400">
                    <a:cs typeface="+mn-cs"/>
                  </a:rPr>
                  <a:t>Maintenance</a:t>
                </a:r>
                <a:endParaRPr lang="en-US" sz="2800">
                  <a:cs typeface="+mn-cs"/>
                </a:endParaRPr>
              </a:p>
            </p:txBody>
          </p:sp>
          <p:sp>
            <p:nvSpPr>
              <p:cNvPr id="983045" name="Oval 5"/>
              <p:cNvSpPr>
                <a:spLocks noChangeArrowheads="1"/>
              </p:cNvSpPr>
              <p:nvPr/>
            </p:nvSpPr>
            <p:spPr bwMode="auto">
              <a:xfrm>
                <a:off x="2448" y="3264"/>
                <a:ext cx="624" cy="624"/>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600">
                    <a:cs typeface="+mn-cs"/>
                  </a:rPr>
                  <a:t>Database</a:t>
                </a:r>
              </a:p>
              <a:p>
                <a:pPr eaLnBrk="0" hangingPunct="0">
                  <a:defRPr/>
                </a:pPr>
                <a:r>
                  <a:rPr lang="en-US" sz="1600">
                    <a:cs typeface="+mn-cs"/>
                  </a:rPr>
                  <a:t>Implementation</a:t>
                </a:r>
                <a:endParaRPr lang="en-US" sz="2800">
                  <a:cs typeface="+mn-cs"/>
                </a:endParaRPr>
              </a:p>
            </p:txBody>
          </p:sp>
          <p:sp>
            <p:nvSpPr>
              <p:cNvPr id="983046" name="Oval 6"/>
              <p:cNvSpPr>
                <a:spLocks noChangeArrowheads="1"/>
              </p:cNvSpPr>
              <p:nvPr/>
            </p:nvSpPr>
            <p:spPr bwMode="auto">
              <a:xfrm>
                <a:off x="3456" y="2736"/>
                <a:ext cx="624" cy="624"/>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600">
                    <a:cs typeface="+mn-cs"/>
                  </a:rPr>
                  <a:t>Database</a:t>
                </a:r>
              </a:p>
              <a:p>
                <a:pPr eaLnBrk="0" hangingPunct="0">
                  <a:defRPr/>
                </a:pPr>
                <a:r>
                  <a:rPr lang="en-US" sz="1600">
                    <a:cs typeface="+mn-cs"/>
                  </a:rPr>
                  <a:t>Design</a:t>
                </a:r>
                <a:endParaRPr lang="en-US" sz="2800">
                  <a:cs typeface="+mn-cs"/>
                </a:endParaRPr>
              </a:p>
            </p:txBody>
          </p:sp>
          <p:sp>
            <p:nvSpPr>
              <p:cNvPr id="983047" name="Oval 7"/>
              <p:cNvSpPr>
                <a:spLocks noChangeArrowheads="1"/>
              </p:cNvSpPr>
              <p:nvPr/>
            </p:nvSpPr>
            <p:spPr bwMode="auto">
              <a:xfrm>
                <a:off x="1488" y="1728"/>
                <a:ext cx="624" cy="624"/>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600">
                    <a:cs typeface="+mn-cs"/>
                  </a:rPr>
                  <a:t>Growth &amp;</a:t>
                </a:r>
              </a:p>
              <a:p>
                <a:pPr eaLnBrk="0" hangingPunct="0">
                  <a:defRPr/>
                </a:pPr>
                <a:r>
                  <a:rPr lang="en-US" sz="1600">
                    <a:cs typeface="+mn-cs"/>
                  </a:rPr>
                  <a:t>Change</a:t>
                </a:r>
                <a:endParaRPr lang="en-US" sz="2800">
                  <a:cs typeface="+mn-cs"/>
                </a:endParaRPr>
              </a:p>
            </p:txBody>
          </p:sp>
          <p:sp>
            <p:nvSpPr>
              <p:cNvPr id="983048" name="Oval 8"/>
              <p:cNvSpPr>
                <a:spLocks noChangeArrowheads="1"/>
              </p:cNvSpPr>
              <p:nvPr/>
            </p:nvSpPr>
            <p:spPr bwMode="auto">
              <a:xfrm>
                <a:off x="3408" y="1680"/>
                <a:ext cx="624" cy="624"/>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600">
                    <a:cs typeface="+mn-cs"/>
                  </a:rPr>
                  <a:t>Database</a:t>
                </a:r>
              </a:p>
              <a:p>
                <a:pPr eaLnBrk="0" hangingPunct="0">
                  <a:defRPr/>
                </a:pPr>
                <a:r>
                  <a:rPr lang="en-US" sz="1600">
                    <a:cs typeface="+mn-cs"/>
                  </a:rPr>
                  <a:t>Analysis</a:t>
                </a:r>
                <a:endParaRPr lang="en-US" sz="2800">
                  <a:cs typeface="+mn-cs"/>
                </a:endParaRPr>
              </a:p>
            </p:txBody>
          </p:sp>
          <p:sp>
            <p:nvSpPr>
              <p:cNvPr id="983049" name="Oval 9"/>
              <p:cNvSpPr>
                <a:spLocks noChangeArrowheads="1"/>
              </p:cNvSpPr>
              <p:nvPr/>
            </p:nvSpPr>
            <p:spPr bwMode="auto">
              <a:xfrm>
                <a:off x="2400" y="1008"/>
                <a:ext cx="624" cy="624"/>
              </a:xfrm>
              <a:prstGeom prst="ellipse">
                <a:avLst/>
              </a:prstGeom>
              <a:solidFill>
                <a:srgbClr val="FF9900"/>
              </a:solidFill>
              <a:ln w="9525">
                <a:solidFill>
                  <a:schemeClr val="tx1"/>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0" hangingPunct="0">
                  <a:defRPr/>
                </a:pPr>
                <a:r>
                  <a:rPr lang="en-US" sz="1600">
                    <a:cs typeface="+mn-cs"/>
                  </a:rPr>
                  <a:t>Database</a:t>
                </a:r>
              </a:p>
              <a:p>
                <a:pPr eaLnBrk="0" hangingPunct="0">
                  <a:defRPr/>
                </a:pPr>
                <a:r>
                  <a:rPr lang="en-US" sz="1600">
                    <a:cs typeface="+mn-cs"/>
                  </a:rPr>
                  <a:t>Planning</a:t>
                </a:r>
                <a:endParaRPr lang="en-US" sz="2800">
                  <a:cs typeface="+mn-cs"/>
                </a:endParaRPr>
              </a:p>
            </p:txBody>
          </p:sp>
          <p:sp>
            <p:nvSpPr>
              <p:cNvPr id="983050" name="Line 10"/>
              <p:cNvSpPr>
                <a:spLocks noChangeShapeType="1"/>
              </p:cNvSpPr>
              <p:nvPr/>
            </p:nvSpPr>
            <p:spPr bwMode="auto">
              <a:xfrm flipV="1">
                <a:off x="1968" y="1440"/>
                <a:ext cx="432" cy="336"/>
              </a:xfrm>
              <a:prstGeom prst="line">
                <a:avLst/>
              </a:prstGeom>
              <a:noFill/>
              <a:ln w="9525">
                <a:solidFill>
                  <a:schemeClr val="tx1"/>
                </a:solidFill>
                <a:round/>
                <a:headEn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83051" name="Line 11"/>
              <p:cNvSpPr>
                <a:spLocks noChangeShapeType="1"/>
              </p:cNvSpPr>
              <p:nvPr/>
            </p:nvSpPr>
            <p:spPr bwMode="auto">
              <a:xfrm>
                <a:off x="3024" y="1440"/>
                <a:ext cx="480" cy="336"/>
              </a:xfrm>
              <a:prstGeom prst="line">
                <a:avLst/>
              </a:prstGeom>
              <a:noFill/>
              <a:ln w="9525">
                <a:solidFill>
                  <a:schemeClr val="tx1"/>
                </a:solidFill>
                <a:round/>
                <a:headEn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83052" name="Line 12"/>
              <p:cNvSpPr>
                <a:spLocks noChangeShapeType="1"/>
              </p:cNvSpPr>
              <p:nvPr/>
            </p:nvSpPr>
            <p:spPr bwMode="auto">
              <a:xfrm>
                <a:off x="3744" y="2304"/>
                <a:ext cx="0" cy="432"/>
              </a:xfrm>
              <a:prstGeom prst="line">
                <a:avLst/>
              </a:prstGeom>
              <a:noFill/>
              <a:ln w="9525">
                <a:solidFill>
                  <a:schemeClr val="tx1"/>
                </a:solidFill>
                <a:round/>
                <a:headEn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83053" name="Line 13"/>
              <p:cNvSpPr>
                <a:spLocks noChangeShapeType="1"/>
              </p:cNvSpPr>
              <p:nvPr/>
            </p:nvSpPr>
            <p:spPr bwMode="auto">
              <a:xfrm flipH="1">
                <a:off x="3072" y="3264"/>
                <a:ext cx="432" cy="240"/>
              </a:xfrm>
              <a:prstGeom prst="line">
                <a:avLst/>
              </a:prstGeom>
              <a:noFill/>
              <a:ln w="9525">
                <a:solidFill>
                  <a:schemeClr val="tx1"/>
                </a:solidFill>
                <a:round/>
                <a:headEn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83054" name="Line 14"/>
              <p:cNvSpPr>
                <a:spLocks noChangeShapeType="1"/>
              </p:cNvSpPr>
              <p:nvPr/>
            </p:nvSpPr>
            <p:spPr bwMode="auto">
              <a:xfrm flipH="1" flipV="1">
                <a:off x="2112" y="3216"/>
                <a:ext cx="336" cy="288"/>
              </a:xfrm>
              <a:prstGeom prst="line">
                <a:avLst/>
              </a:prstGeom>
              <a:noFill/>
              <a:ln w="9525">
                <a:solidFill>
                  <a:schemeClr val="tx1"/>
                </a:solidFill>
                <a:round/>
                <a:headEn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83055" name="Line 15"/>
              <p:cNvSpPr>
                <a:spLocks noChangeShapeType="1"/>
              </p:cNvSpPr>
              <p:nvPr/>
            </p:nvSpPr>
            <p:spPr bwMode="auto">
              <a:xfrm flipV="1">
                <a:off x="1824" y="2352"/>
                <a:ext cx="0" cy="336"/>
              </a:xfrm>
              <a:prstGeom prst="line">
                <a:avLst/>
              </a:prstGeom>
              <a:noFill/>
              <a:ln w="9525">
                <a:solidFill>
                  <a:schemeClr val="tx1"/>
                </a:solidFill>
                <a:round/>
                <a:headEnd/>
                <a:tailEnd type="triangl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983056" name="Line 16"/>
            <p:cNvSpPr>
              <a:spLocks noChangeShapeType="1"/>
            </p:cNvSpPr>
            <p:nvPr/>
          </p:nvSpPr>
          <p:spPr bwMode="auto">
            <a:xfrm flipH="1">
              <a:off x="2064" y="1536"/>
              <a:ext cx="432" cy="33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83057" name="Line 17"/>
            <p:cNvSpPr>
              <a:spLocks noChangeShapeType="1"/>
            </p:cNvSpPr>
            <p:nvPr/>
          </p:nvSpPr>
          <p:spPr bwMode="auto">
            <a:xfrm>
              <a:off x="1920" y="2304"/>
              <a:ext cx="0" cy="384"/>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83058" name="Line 18"/>
            <p:cNvSpPr>
              <a:spLocks noChangeShapeType="1"/>
            </p:cNvSpPr>
            <p:nvPr/>
          </p:nvSpPr>
          <p:spPr bwMode="auto">
            <a:xfrm>
              <a:off x="2160" y="3120"/>
              <a:ext cx="336" cy="288"/>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83059" name="Line 19"/>
            <p:cNvSpPr>
              <a:spLocks noChangeShapeType="1"/>
            </p:cNvSpPr>
            <p:nvPr/>
          </p:nvSpPr>
          <p:spPr bwMode="auto">
            <a:xfrm flipV="1">
              <a:off x="3024" y="3168"/>
              <a:ext cx="432" cy="24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83060" name="Line 20"/>
            <p:cNvSpPr>
              <a:spLocks noChangeShapeType="1"/>
            </p:cNvSpPr>
            <p:nvPr/>
          </p:nvSpPr>
          <p:spPr bwMode="auto">
            <a:xfrm flipV="1">
              <a:off x="3648" y="2304"/>
              <a:ext cx="0" cy="432"/>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983061" name="Line 21"/>
            <p:cNvSpPr>
              <a:spLocks noChangeShapeType="1"/>
            </p:cNvSpPr>
            <p:nvPr/>
          </p:nvSpPr>
          <p:spPr bwMode="auto">
            <a:xfrm flipH="1" flipV="1">
              <a:off x="2976" y="1536"/>
              <a:ext cx="432" cy="33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grpSp>
      <p:sp>
        <p:nvSpPr>
          <p:cNvPr id="983062" name="Text Box 22"/>
          <p:cNvSpPr txBox="1">
            <a:spLocks noChangeArrowheads="1"/>
          </p:cNvSpPr>
          <p:nvPr/>
        </p:nvSpPr>
        <p:spPr bwMode="auto">
          <a:xfrm>
            <a:off x="5486400" y="5715000"/>
            <a:ext cx="365760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eaLnBrk="0" hangingPunct="0">
              <a:defRPr/>
            </a:pPr>
            <a:r>
              <a:rPr lang="en-US" sz="1800">
                <a:solidFill>
                  <a:srgbClr val="FF3300"/>
                </a:solidFill>
                <a:cs typeface="+mn-cs"/>
              </a:rPr>
              <a:t>Note: this is a different version of this</a:t>
            </a:r>
          </a:p>
          <a:p>
            <a:pPr algn="l" eaLnBrk="0" hangingPunct="0">
              <a:defRPr/>
            </a:pPr>
            <a:r>
              <a:rPr lang="en-US" sz="1800">
                <a:solidFill>
                  <a:srgbClr val="FF3300"/>
                </a:solidFill>
                <a:cs typeface="+mn-cs"/>
              </a:rPr>
              <a:t>life cycle than discussed previously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984068" name="Rectangle 4"/>
          <p:cNvSpPr>
            <a:spLocks noGrp="1" noChangeArrowheads="1"/>
          </p:cNvSpPr>
          <p:nvPr>
            <p:ph type="title"/>
          </p:nvPr>
        </p:nvSpPr>
        <p:spPr/>
        <p:txBody>
          <a:bodyPr/>
          <a:lstStyle/>
          <a:p>
            <a:pPr eaLnBrk="1" hangingPunct="1">
              <a:defRPr/>
            </a:pPr>
            <a:r>
              <a:rPr lang="en-US" smtClean="0">
                <a:cs typeface="+mj-cs"/>
              </a:rPr>
              <a:t>Database Planning</a:t>
            </a:r>
          </a:p>
        </p:txBody>
      </p:sp>
      <p:sp>
        <p:nvSpPr>
          <p:cNvPr id="984069" name="Rectangle 5"/>
          <p:cNvSpPr>
            <a:spLocks noGrp="1" noChangeArrowheads="1"/>
          </p:cNvSpPr>
          <p:nvPr>
            <p:ph type="body" idx="1"/>
          </p:nvPr>
        </p:nvSpPr>
        <p:spPr/>
        <p:txBody>
          <a:bodyPr/>
          <a:lstStyle/>
          <a:p>
            <a:pPr eaLnBrk="1" hangingPunct="1">
              <a:defRPr/>
            </a:pPr>
            <a:r>
              <a:rPr lang="en-US" smtClean="0">
                <a:cs typeface="+mn-cs"/>
              </a:rPr>
              <a:t>Development of a strategic plan for database development that supports the overall organization</a:t>
            </a:r>
            <a:r>
              <a:rPr lang="ja-JP" altLang="en-US" smtClean="0">
                <a:latin typeface="Arial"/>
                <a:cs typeface="+mn-cs"/>
              </a:rPr>
              <a:t>’</a:t>
            </a:r>
            <a:r>
              <a:rPr lang="en-US" smtClean="0">
                <a:cs typeface="+mn-cs"/>
              </a:rPr>
              <a:t>s business plan</a:t>
            </a:r>
          </a:p>
          <a:p>
            <a:pPr eaLnBrk="1" hangingPunct="1">
              <a:defRPr/>
            </a:pPr>
            <a:r>
              <a:rPr lang="en-US" smtClean="0">
                <a:cs typeface="+mn-cs"/>
              </a:rPr>
              <a:t>DA supports top management in development of this plan</a:t>
            </a:r>
          </a:p>
          <a:p>
            <a:pPr eaLnBrk="1" hangingPunct="1">
              <a:defRPr/>
            </a:pPr>
            <a:r>
              <a:rPr lang="en-US" smtClean="0">
                <a:cs typeface="+mn-cs"/>
              </a:rPr>
              <a:t>The result of this stage is an </a:t>
            </a:r>
            <a:r>
              <a:rPr lang="en-US" i="1" smtClean="0">
                <a:cs typeface="+mn-cs"/>
              </a:rPr>
              <a:t>enterprise data model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51650" name="Rectangle 2"/>
          <p:cNvSpPr>
            <a:spLocks noGrp="1" noChangeArrowheads="1"/>
          </p:cNvSpPr>
          <p:nvPr>
            <p:ph type="title"/>
          </p:nvPr>
        </p:nvSpPr>
        <p:spPr/>
        <p:txBody>
          <a:bodyPr/>
          <a:lstStyle/>
          <a:p>
            <a:pPr eaLnBrk="1" hangingPunct="1">
              <a:defRPr/>
            </a:pPr>
            <a:r>
              <a:rPr lang="en-US" smtClean="0">
                <a:cs typeface="+mj-cs"/>
              </a:rPr>
              <a:t>Integrity Constraints (review)</a:t>
            </a:r>
          </a:p>
        </p:txBody>
      </p:sp>
      <p:sp>
        <p:nvSpPr>
          <p:cNvPr id="1051651" name="Rectangle 3"/>
          <p:cNvSpPr>
            <a:spLocks noGrp="1" noChangeArrowheads="1"/>
          </p:cNvSpPr>
          <p:nvPr>
            <p:ph type="body" idx="1"/>
          </p:nvPr>
        </p:nvSpPr>
        <p:spPr/>
        <p:txBody>
          <a:bodyPr/>
          <a:lstStyle/>
          <a:p>
            <a:pPr eaLnBrk="1" hangingPunct="1">
              <a:defRPr/>
            </a:pPr>
            <a:r>
              <a:rPr lang="en-US" smtClean="0">
                <a:cs typeface="+mn-cs"/>
              </a:rPr>
              <a:t>The constraints we wish to impose in order to protect the database from becoming inconsistent.</a:t>
            </a:r>
          </a:p>
          <a:p>
            <a:pPr eaLnBrk="1" hangingPunct="1">
              <a:defRPr/>
            </a:pPr>
            <a:r>
              <a:rPr lang="en-US" smtClean="0">
                <a:cs typeface="+mn-cs"/>
              </a:rPr>
              <a:t>Five types</a:t>
            </a:r>
          </a:p>
          <a:p>
            <a:pPr lvl="1" eaLnBrk="1" hangingPunct="1">
              <a:defRPr/>
            </a:pPr>
            <a:r>
              <a:rPr lang="en-US" smtClean="0"/>
              <a:t>Required data</a:t>
            </a:r>
          </a:p>
          <a:p>
            <a:pPr lvl="1" eaLnBrk="1" hangingPunct="1">
              <a:defRPr/>
            </a:pPr>
            <a:r>
              <a:rPr lang="en-US" smtClean="0"/>
              <a:t>attribute domain constraints</a:t>
            </a:r>
          </a:p>
          <a:p>
            <a:pPr lvl="1" eaLnBrk="1" hangingPunct="1">
              <a:defRPr/>
            </a:pPr>
            <a:r>
              <a:rPr lang="en-US" smtClean="0"/>
              <a:t>entity integrity</a:t>
            </a:r>
          </a:p>
          <a:p>
            <a:pPr lvl="1" eaLnBrk="1" hangingPunct="1">
              <a:defRPr/>
            </a:pPr>
            <a:r>
              <a:rPr lang="en-US" smtClean="0"/>
              <a:t>referential integrity</a:t>
            </a:r>
          </a:p>
          <a:p>
            <a:pPr lvl="1" eaLnBrk="1" hangingPunct="1">
              <a:defRPr/>
            </a:pPr>
            <a:r>
              <a:rPr lang="en-US" smtClean="0"/>
              <a:t>enterprise constraints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988164" name="Rectangle 4"/>
          <p:cNvSpPr>
            <a:spLocks noGrp="1" noChangeArrowheads="1"/>
          </p:cNvSpPr>
          <p:nvPr>
            <p:ph type="title"/>
          </p:nvPr>
        </p:nvSpPr>
        <p:spPr/>
        <p:txBody>
          <a:bodyPr/>
          <a:lstStyle/>
          <a:p>
            <a:pPr eaLnBrk="1" hangingPunct="1">
              <a:defRPr/>
            </a:pPr>
            <a:r>
              <a:rPr lang="en-US" smtClean="0">
                <a:cs typeface="+mj-cs"/>
              </a:rPr>
              <a:t>Database Design</a:t>
            </a:r>
          </a:p>
        </p:txBody>
      </p:sp>
      <p:sp>
        <p:nvSpPr>
          <p:cNvPr id="988165" name="Rectangle 5"/>
          <p:cNvSpPr>
            <a:spLocks noGrp="1" noChangeArrowheads="1"/>
          </p:cNvSpPr>
          <p:nvPr>
            <p:ph type="body" idx="1"/>
          </p:nvPr>
        </p:nvSpPr>
        <p:spPr/>
        <p:txBody>
          <a:bodyPr/>
          <a:lstStyle/>
          <a:p>
            <a:pPr eaLnBrk="1" hangingPunct="1">
              <a:defRPr/>
            </a:pPr>
            <a:r>
              <a:rPr lang="en-US" smtClean="0">
                <a:cs typeface="+mn-cs"/>
              </a:rPr>
              <a:t>Purpose of the design phase is the development of the logical database design that will serve the needs of the organization and the physical design implementing the logical design</a:t>
            </a:r>
          </a:p>
          <a:p>
            <a:pPr eaLnBrk="1" hangingPunct="1">
              <a:defRPr/>
            </a:pPr>
            <a:r>
              <a:rPr lang="en-US" smtClean="0">
                <a:cs typeface="+mn-cs"/>
              </a:rPr>
              <a:t>In relational systems the outcome is normalized relations, and the data definition for a particular database systems (including indexes, etc.)</a:t>
            </a:r>
          </a:p>
          <a:p>
            <a:pPr eaLnBrk="1" hangingPunct="1">
              <a:defRPr/>
            </a:pPr>
            <a:endParaRPr lang="en-US" smtClean="0">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9064" name="Picture 8" descr="CA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219200"/>
            <a:ext cx="7620000" cy="46482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Roles for design process</a:t>
            </a:r>
            <a:endParaRPr lang="en-US" dirty="0"/>
          </a:p>
        </p:txBody>
      </p:sp>
      <p:sp>
        <p:nvSpPr>
          <p:cNvPr id="3" name="Date Placeholder 2"/>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83075756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991234" name="Rectangle 2"/>
          <p:cNvSpPr>
            <a:spLocks noGrp="1" noChangeArrowheads="1"/>
          </p:cNvSpPr>
          <p:nvPr>
            <p:ph type="title"/>
          </p:nvPr>
        </p:nvSpPr>
        <p:spPr/>
        <p:txBody>
          <a:bodyPr/>
          <a:lstStyle/>
          <a:p>
            <a:pPr eaLnBrk="1" hangingPunct="1">
              <a:defRPr/>
            </a:pPr>
            <a:r>
              <a:rPr lang="en-US" smtClean="0">
                <a:cs typeface="+mj-cs"/>
              </a:rPr>
              <a:t>Database Implementation</a:t>
            </a:r>
          </a:p>
        </p:txBody>
      </p:sp>
      <p:sp>
        <p:nvSpPr>
          <p:cNvPr id="991235" name="Rectangle 3"/>
          <p:cNvSpPr>
            <a:spLocks noGrp="1" noChangeArrowheads="1"/>
          </p:cNvSpPr>
          <p:nvPr>
            <p:ph type="body" idx="1"/>
          </p:nvPr>
        </p:nvSpPr>
        <p:spPr/>
        <p:txBody>
          <a:bodyPr/>
          <a:lstStyle/>
          <a:p>
            <a:pPr eaLnBrk="1" hangingPunct="1">
              <a:defRPr/>
            </a:pPr>
            <a:r>
              <a:rPr lang="en-US" smtClean="0">
                <a:cs typeface="+mn-cs"/>
              </a:rPr>
              <a:t>Database design gives you an empty database</a:t>
            </a:r>
          </a:p>
          <a:p>
            <a:pPr eaLnBrk="1" hangingPunct="1">
              <a:defRPr/>
            </a:pPr>
            <a:r>
              <a:rPr lang="en-US" smtClean="0">
                <a:cs typeface="+mn-cs"/>
              </a:rPr>
              <a:t>Load data into the database structure</a:t>
            </a:r>
          </a:p>
          <a:p>
            <a:pPr eaLnBrk="1" hangingPunct="1">
              <a:defRPr/>
            </a:pPr>
            <a:r>
              <a:rPr lang="en-US" smtClean="0">
                <a:cs typeface="+mn-cs"/>
              </a:rPr>
              <a:t>Convert existing data sets and applications to use the new database</a:t>
            </a:r>
          </a:p>
          <a:p>
            <a:pPr lvl="1" eaLnBrk="1" hangingPunct="1">
              <a:defRPr/>
            </a:pPr>
            <a:r>
              <a:rPr lang="en-US" smtClean="0"/>
              <a:t>May need programs, conversion utilities to convert old data to new formats.</a:t>
            </a:r>
          </a:p>
          <a:p>
            <a:pPr eaLnBrk="1" hangingPunct="1">
              <a:defRPr/>
            </a:pPr>
            <a:r>
              <a:rPr lang="en-US" smtClean="0">
                <a:cs typeface="+mn-cs"/>
              </a:rPr>
              <a:t>Outcome is the actual database with its data</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992258" name="Rectangle 2"/>
          <p:cNvSpPr>
            <a:spLocks noGrp="1" noChangeArrowheads="1"/>
          </p:cNvSpPr>
          <p:nvPr>
            <p:ph type="title"/>
          </p:nvPr>
        </p:nvSpPr>
        <p:spPr/>
        <p:txBody>
          <a:bodyPr/>
          <a:lstStyle/>
          <a:p>
            <a:pPr eaLnBrk="1" hangingPunct="1">
              <a:defRPr/>
            </a:pPr>
            <a:r>
              <a:rPr lang="en-US" sz="2400" smtClean="0">
                <a:cs typeface="+mj-cs"/>
              </a:rPr>
              <a:t>Database Implementation DA &amp; DBA functions</a:t>
            </a:r>
          </a:p>
        </p:txBody>
      </p:sp>
      <p:sp>
        <p:nvSpPr>
          <p:cNvPr id="992259" name="Rectangle 3"/>
          <p:cNvSpPr>
            <a:spLocks noGrp="1" noChangeArrowheads="1"/>
          </p:cNvSpPr>
          <p:nvPr>
            <p:ph type="body" idx="1"/>
          </p:nvPr>
        </p:nvSpPr>
        <p:spPr/>
        <p:txBody>
          <a:bodyPr/>
          <a:lstStyle/>
          <a:p>
            <a:pPr eaLnBrk="1" hangingPunct="1">
              <a:defRPr/>
            </a:pPr>
            <a:r>
              <a:rPr lang="en-US" sz="2800" smtClean="0">
                <a:cs typeface="+mn-cs"/>
              </a:rPr>
              <a:t>Specify database access policies (DA &amp; DBA)</a:t>
            </a:r>
          </a:p>
          <a:p>
            <a:pPr eaLnBrk="1" hangingPunct="1">
              <a:defRPr/>
            </a:pPr>
            <a:r>
              <a:rPr lang="en-US" sz="2800" smtClean="0">
                <a:cs typeface="+mn-cs"/>
              </a:rPr>
              <a:t>Establish Security controls (DBA)</a:t>
            </a:r>
          </a:p>
          <a:p>
            <a:pPr eaLnBrk="1" hangingPunct="1">
              <a:defRPr/>
            </a:pPr>
            <a:r>
              <a:rPr lang="en-US" sz="2800" smtClean="0">
                <a:cs typeface="+mn-cs"/>
              </a:rPr>
              <a:t>Supervise Database loading (DBA)</a:t>
            </a:r>
          </a:p>
          <a:p>
            <a:pPr eaLnBrk="1" hangingPunct="1">
              <a:defRPr/>
            </a:pPr>
            <a:r>
              <a:rPr lang="en-US" sz="2800" smtClean="0">
                <a:cs typeface="+mn-cs"/>
              </a:rPr>
              <a:t>Specify test procedures (DBA)</a:t>
            </a:r>
          </a:p>
          <a:p>
            <a:pPr eaLnBrk="1" hangingPunct="1">
              <a:defRPr/>
            </a:pPr>
            <a:r>
              <a:rPr lang="en-US" sz="2800" smtClean="0">
                <a:cs typeface="+mn-cs"/>
              </a:rPr>
              <a:t>Develop application programming standards (DBA)</a:t>
            </a:r>
          </a:p>
          <a:p>
            <a:pPr eaLnBrk="1" hangingPunct="1">
              <a:defRPr/>
            </a:pPr>
            <a:r>
              <a:rPr lang="en-US" sz="2800" smtClean="0">
                <a:cs typeface="+mn-cs"/>
              </a:rPr>
              <a:t>Establish procedures for backup and recovery (DBA)</a:t>
            </a:r>
          </a:p>
          <a:p>
            <a:pPr eaLnBrk="1" hangingPunct="1">
              <a:defRPr/>
            </a:pPr>
            <a:r>
              <a:rPr lang="en-US" sz="2800" smtClean="0">
                <a:cs typeface="+mn-cs"/>
              </a:rPr>
              <a:t>Conduct User training (DA &amp; DBA)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993282" name="Rectangle 2"/>
          <p:cNvSpPr>
            <a:spLocks noGrp="1" noChangeArrowheads="1"/>
          </p:cNvSpPr>
          <p:nvPr>
            <p:ph type="title"/>
          </p:nvPr>
        </p:nvSpPr>
        <p:spPr/>
        <p:txBody>
          <a:bodyPr/>
          <a:lstStyle/>
          <a:p>
            <a:pPr eaLnBrk="1" hangingPunct="1">
              <a:defRPr/>
            </a:pPr>
            <a:r>
              <a:rPr lang="en-US" sz="2400" smtClean="0">
                <a:cs typeface="+mj-cs"/>
              </a:rPr>
              <a:t>Operation and Maintenance 1: Operations</a:t>
            </a:r>
          </a:p>
        </p:txBody>
      </p:sp>
      <p:sp>
        <p:nvSpPr>
          <p:cNvPr id="993283" name="Rectangle 3"/>
          <p:cNvSpPr>
            <a:spLocks noGrp="1" noChangeArrowheads="1"/>
          </p:cNvSpPr>
          <p:nvPr>
            <p:ph type="body" idx="1"/>
          </p:nvPr>
        </p:nvSpPr>
        <p:spPr/>
        <p:txBody>
          <a:bodyPr/>
          <a:lstStyle/>
          <a:p>
            <a:pPr eaLnBrk="1" hangingPunct="1">
              <a:defRPr/>
            </a:pPr>
            <a:r>
              <a:rPr lang="en-US" smtClean="0">
                <a:cs typeface="+mn-cs"/>
              </a:rPr>
              <a:t>Users are responsible for updating the database, DA and DBA are responsible for developing procedures that ensure the integrity and security of the database during the update process.</a:t>
            </a:r>
          </a:p>
          <a:p>
            <a:pPr eaLnBrk="1" hangingPunct="1">
              <a:defRPr/>
            </a:pPr>
            <a:r>
              <a:rPr lang="en-US" smtClean="0">
                <a:cs typeface="+mn-cs"/>
              </a:rPr>
              <a:t>Specific responsibility for data collection, editing and verification must be assigned</a:t>
            </a:r>
          </a:p>
          <a:p>
            <a:pPr eaLnBrk="1" hangingPunct="1">
              <a:defRPr/>
            </a:pPr>
            <a:r>
              <a:rPr lang="en-US" smtClean="0">
                <a:cs typeface="+mn-cs"/>
              </a:rPr>
              <a:t>Quality assurance must be practiced to protect and audit the database quality.</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994308" name="Rectangle 4"/>
          <p:cNvSpPr>
            <a:spLocks noGrp="1" noChangeArrowheads="1"/>
          </p:cNvSpPr>
          <p:nvPr>
            <p:ph type="title"/>
          </p:nvPr>
        </p:nvSpPr>
        <p:spPr/>
        <p:txBody>
          <a:bodyPr/>
          <a:lstStyle/>
          <a:p>
            <a:pPr eaLnBrk="1" hangingPunct="1">
              <a:defRPr/>
            </a:pPr>
            <a:r>
              <a:rPr lang="en-US" sz="2400" smtClean="0">
                <a:cs typeface="+mj-cs"/>
              </a:rPr>
              <a:t>Operation and Maintenance 2: Maintenance</a:t>
            </a:r>
          </a:p>
        </p:txBody>
      </p:sp>
      <p:sp>
        <p:nvSpPr>
          <p:cNvPr id="994309" name="Rectangle 5"/>
          <p:cNvSpPr>
            <a:spLocks noGrp="1" noChangeArrowheads="1"/>
          </p:cNvSpPr>
          <p:nvPr>
            <p:ph type="body" idx="1"/>
          </p:nvPr>
        </p:nvSpPr>
        <p:spPr/>
        <p:txBody>
          <a:bodyPr/>
          <a:lstStyle/>
          <a:p>
            <a:pPr eaLnBrk="1" hangingPunct="1">
              <a:defRPr/>
            </a:pPr>
            <a:r>
              <a:rPr lang="en-US" sz="2800" smtClean="0">
                <a:cs typeface="+mn-cs"/>
              </a:rPr>
              <a:t>The ongoing process of updating the database to keep it current </a:t>
            </a:r>
          </a:p>
          <a:p>
            <a:pPr lvl="1" eaLnBrk="1" hangingPunct="1">
              <a:defRPr/>
            </a:pPr>
            <a:r>
              <a:rPr lang="en-US" sz="2400" smtClean="0"/>
              <a:t>adding new records</a:t>
            </a:r>
          </a:p>
          <a:p>
            <a:pPr lvl="1" eaLnBrk="1" hangingPunct="1">
              <a:defRPr/>
            </a:pPr>
            <a:r>
              <a:rPr lang="en-US" sz="2400" smtClean="0"/>
              <a:t>deleting obsolete records</a:t>
            </a:r>
          </a:p>
          <a:p>
            <a:pPr lvl="1" eaLnBrk="1" hangingPunct="1">
              <a:defRPr/>
            </a:pPr>
            <a:r>
              <a:rPr lang="en-US" sz="2400" smtClean="0"/>
              <a:t>changing data values in particular records</a:t>
            </a:r>
          </a:p>
          <a:p>
            <a:pPr lvl="1" eaLnBrk="1" hangingPunct="1">
              <a:defRPr/>
            </a:pPr>
            <a:r>
              <a:rPr lang="en-US" sz="2400" smtClean="0"/>
              <a:t>modifying relation structures (e.g. adding new fields)</a:t>
            </a:r>
          </a:p>
          <a:p>
            <a:pPr eaLnBrk="1" hangingPunct="1">
              <a:defRPr/>
            </a:pPr>
            <a:r>
              <a:rPr lang="en-US" sz="2800" smtClean="0">
                <a:cs typeface="+mn-cs"/>
              </a:rPr>
              <a:t>Privacy, security, access control must be in place.</a:t>
            </a:r>
          </a:p>
          <a:p>
            <a:pPr eaLnBrk="1" hangingPunct="1">
              <a:defRPr/>
            </a:pPr>
            <a:r>
              <a:rPr lang="en-US" sz="2800" smtClean="0">
                <a:cs typeface="+mn-cs"/>
              </a:rPr>
              <a:t>Recovery and Backup procedures must be established and used</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995330" name="Rectangle 2"/>
          <p:cNvSpPr>
            <a:spLocks noGrp="1" noChangeArrowheads="1"/>
          </p:cNvSpPr>
          <p:nvPr>
            <p:ph type="title"/>
          </p:nvPr>
        </p:nvSpPr>
        <p:spPr/>
        <p:txBody>
          <a:bodyPr/>
          <a:lstStyle/>
          <a:p>
            <a:pPr eaLnBrk="1" hangingPunct="1">
              <a:defRPr/>
            </a:pPr>
            <a:r>
              <a:rPr lang="en-US" sz="2000" smtClean="0">
                <a:cs typeface="+mj-cs"/>
              </a:rPr>
              <a:t>Operation and Maintenance: DA &amp; DBA functions</a:t>
            </a:r>
          </a:p>
        </p:txBody>
      </p:sp>
      <p:sp>
        <p:nvSpPr>
          <p:cNvPr id="995331" name="Rectangle 3"/>
          <p:cNvSpPr>
            <a:spLocks noGrp="1" noChangeArrowheads="1"/>
          </p:cNvSpPr>
          <p:nvPr>
            <p:ph type="body" idx="1"/>
          </p:nvPr>
        </p:nvSpPr>
        <p:spPr/>
        <p:txBody>
          <a:bodyPr/>
          <a:lstStyle/>
          <a:p>
            <a:pPr eaLnBrk="1" hangingPunct="1">
              <a:defRPr/>
            </a:pPr>
            <a:r>
              <a:rPr lang="en-US" smtClean="0">
                <a:cs typeface="+mn-cs"/>
              </a:rPr>
              <a:t>Monitor database performance (DBA)</a:t>
            </a:r>
          </a:p>
          <a:p>
            <a:pPr eaLnBrk="1" hangingPunct="1">
              <a:defRPr/>
            </a:pPr>
            <a:r>
              <a:rPr lang="en-US" smtClean="0">
                <a:cs typeface="+mn-cs"/>
              </a:rPr>
              <a:t>Tune and reorganize databases (DBA)</a:t>
            </a:r>
          </a:p>
          <a:p>
            <a:pPr eaLnBrk="1" hangingPunct="1">
              <a:defRPr/>
            </a:pPr>
            <a:r>
              <a:rPr lang="en-US" smtClean="0">
                <a:cs typeface="+mn-cs"/>
              </a:rPr>
              <a:t>Enforce standards and procedures (DBA)</a:t>
            </a:r>
          </a:p>
          <a:p>
            <a:pPr eaLnBrk="1" hangingPunct="1">
              <a:defRPr/>
            </a:pPr>
            <a:r>
              <a:rPr lang="en-US" smtClean="0">
                <a:cs typeface="+mn-cs"/>
              </a:rPr>
              <a:t>Support users (DA &amp; DBA)</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685800" y="-76200"/>
            <a:ext cx="7772400" cy="1143000"/>
          </a:xfrm>
        </p:spPr>
        <p:txBody>
          <a:bodyPr/>
          <a:lstStyle/>
          <a:p>
            <a:r>
              <a:rPr lang="en-US" sz="4000"/>
              <a:t>Data Warehouse Administration</a:t>
            </a:r>
          </a:p>
        </p:txBody>
      </p:sp>
      <p:sp>
        <p:nvSpPr>
          <p:cNvPr id="395267" name="Rectangle 3"/>
          <p:cNvSpPr>
            <a:spLocks noGrp="1" noChangeArrowheads="1"/>
          </p:cNvSpPr>
          <p:nvPr>
            <p:ph type="body" idx="1"/>
          </p:nvPr>
        </p:nvSpPr>
        <p:spPr>
          <a:xfrm>
            <a:off x="685800" y="1066800"/>
            <a:ext cx="7772400" cy="4114800"/>
          </a:xfrm>
        </p:spPr>
        <p:txBody>
          <a:bodyPr/>
          <a:lstStyle/>
          <a:p>
            <a:pPr>
              <a:lnSpc>
                <a:spcPct val="90000"/>
              </a:lnSpc>
            </a:pPr>
            <a:r>
              <a:rPr lang="en-US" dirty="0"/>
              <a:t>New role, coming with the growth in data warehouses</a:t>
            </a:r>
          </a:p>
          <a:p>
            <a:pPr>
              <a:lnSpc>
                <a:spcPct val="90000"/>
              </a:lnSpc>
            </a:pPr>
            <a:r>
              <a:rPr lang="en-US" dirty="0"/>
              <a:t>Similar to DA/DBA roles</a:t>
            </a:r>
          </a:p>
          <a:p>
            <a:pPr>
              <a:lnSpc>
                <a:spcPct val="90000"/>
              </a:lnSpc>
            </a:pPr>
            <a:r>
              <a:rPr lang="en-US" dirty="0"/>
              <a:t>Emphasis on integration and coordination of metadata/data across many data sources</a:t>
            </a:r>
          </a:p>
          <a:p>
            <a:pPr>
              <a:lnSpc>
                <a:spcPct val="90000"/>
              </a:lnSpc>
            </a:pPr>
            <a:r>
              <a:rPr lang="en-US" dirty="0"/>
              <a:t>Specific roles:</a:t>
            </a:r>
          </a:p>
          <a:p>
            <a:pPr lvl="1">
              <a:lnSpc>
                <a:spcPct val="90000"/>
              </a:lnSpc>
            </a:pPr>
            <a:r>
              <a:rPr lang="en-US" dirty="0"/>
              <a:t>Support DSS applications</a:t>
            </a:r>
          </a:p>
          <a:p>
            <a:pPr lvl="1">
              <a:lnSpc>
                <a:spcPct val="90000"/>
              </a:lnSpc>
            </a:pPr>
            <a:r>
              <a:rPr lang="en-US" dirty="0"/>
              <a:t>Manage data warehouse growth</a:t>
            </a:r>
          </a:p>
          <a:p>
            <a:pPr lvl="1">
              <a:lnSpc>
                <a:spcPct val="90000"/>
              </a:lnSpc>
            </a:pPr>
            <a:r>
              <a:rPr lang="en-US" dirty="0"/>
              <a:t>Establish service level agreements regarding data warehouses and data marts</a:t>
            </a: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22234791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996354" name="Rectangle 2"/>
          <p:cNvSpPr>
            <a:spLocks noGrp="1" noChangeArrowheads="1"/>
          </p:cNvSpPr>
          <p:nvPr>
            <p:ph type="title"/>
          </p:nvPr>
        </p:nvSpPr>
        <p:spPr/>
        <p:txBody>
          <a:bodyPr/>
          <a:lstStyle/>
          <a:p>
            <a:pPr eaLnBrk="1" hangingPunct="1">
              <a:defRPr/>
            </a:pPr>
            <a:r>
              <a:rPr lang="en-US" smtClean="0">
                <a:cs typeface="+mj-cs"/>
              </a:rPr>
              <a:t>Growth &amp; Change</a:t>
            </a:r>
          </a:p>
        </p:txBody>
      </p:sp>
      <p:sp>
        <p:nvSpPr>
          <p:cNvPr id="996355" name="Rectangle 3"/>
          <p:cNvSpPr>
            <a:spLocks noGrp="1" noChangeArrowheads="1"/>
          </p:cNvSpPr>
          <p:nvPr>
            <p:ph type="body" idx="1"/>
          </p:nvPr>
        </p:nvSpPr>
        <p:spPr/>
        <p:txBody>
          <a:bodyPr/>
          <a:lstStyle/>
          <a:p>
            <a:pPr eaLnBrk="1" hangingPunct="1">
              <a:defRPr/>
            </a:pPr>
            <a:r>
              <a:rPr lang="en-US" smtClean="0">
                <a:cs typeface="+mn-cs"/>
              </a:rPr>
              <a:t>Change is a way of life</a:t>
            </a:r>
          </a:p>
          <a:p>
            <a:pPr lvl="1" eaLnBrk="1" hangingPunct="1">
              <a:defRPr/>
            </a:pPr>
            <a:r>
              <a:rPr lang="en-US" smtClean="0"/>
              <a:t>Applications, data requirements, reports, etc. will all change as new needs and requirements are found</a:t>
            </a:r>
          </a:p>
          <a:p>
            <a:pPr lvl="1" eaLnBrk="1" hangingPunct="1">
              <a:defRPr/>
            </a:pPr>
            <a:r>
              <a:rPr lang="en-US" smtClean="0"/>
              <a:t>The Database and applications and will need to be modified to meet the needs of changes to the organization and the environment</a:t>
            </a:r>
          </a:p>
          <a:p>
            <a:pPr lvl="1" eaLnBrk="1" hangingPunct="1">
              <a:defRPr/>
            </a:pPr>
            <a:r>
              <a:rPr lang="en-US" smtClean="0"/>
              <a:t>Database performance should be monitored to maintain a high level of system performance</a:t>
            </a:r>
          </a:p>
          <a:p>
            <a:pPr lvl="1" eaLnBrk="1" hangingPunct="1">
              <a:defRPr/>
            </a:pPr>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a:t>Database Performance Tuning</a:t>
            </a:r>
          </a:p>
        </p:txBody>
      </p:sp>
      <p:sp>
        <p:nvSpPr>
          <p:cNvPr id="427011" name="Rectangle 3"/>
          <p:cNvSpPr>
            <a:spLocks noGrp="1" noChangeArrowheads="1"/>
          </p:cNvSpPr>
          <p:nvPr>
            <p:ph idx="1"/>
          </p:nvPr>
        </p:nvSpPr>
        <p:spPr/>
        <p:txBody>
          <a:bodyPr/>
          <a:lstStyle/>
          <a:p>
            <a:pPr>
              <a:lnSpc>
                <a:spcPct val="90000"/>
              </a:lnSpc>
            </a:pPr>
            <a:r>
              <a:rPr lang="en-US" sz="2800"/>
              <a:t>DBMS Installation</a:t>
            </a:r>
          </a:p>
          <a:p>
            <a:pPr lvl="1">
              <a:lnSpc>
                <a:spcPct val="90000"/>
              </a:lnSpc>
            </a:pPr>
            <a:r>
              <a:rPr lang="en-US" sz="2400"/>
              <a:t>Setting installation parameters</a:t>
            </a:r>
          </a:p>
          <a:p>
            <a:pPr>
              <a:lnSpc>
                <a:spcPct val="90000"/>
              </a:lnSpc>
            </a:pPr>
            <a:r>
              <a:rPr lang="en-US" sz="2800"/>
              <a:t>Memory Usage </a:t>
            </a:r>
          </a:p>
          <a:p>
            <a:pPr lvl="1">
              <a:lnSpc>
                <a:spcPct val="90000"/>
              </a:lnSpc>
            </a:pPr>
            <a:r>
              <a:rPr lang="en-US" sz="2400"/>
              <a:t>Set cache levels</a:t>
            </a:r>
          </a:p>
          <a:p>
            <a:pPr lvl="1">
              <a:lnSpc>
                <a:spcPct val="90000"/>
              </a:lnSpc>
            </a:pPr>
            <a:r>
              <a:rPr lang="en-US" sz="2400"/>
              <a:t>Choose background processes</a:t>
            </a:r>
          </a:p>
          <a:p>
            <a:pPr>
              <a:lnSpc>
                <a:spcPct val="90000"/>
              </a:lnSpc>
            </a:pPr>
            <a:r>
              <a:rPr lang="en-US" sz="2800"/>
              <a:t>Input/Output (I/O) Contention</a:t>
            </a:r>
          </a:p>
          <a:p>
            <a:pPr lvl="1">
              <a:lnSpc>
                <a:spcPct val="90000"/>
              </a:lnSpc>
            </a:pPr>
            <a:r>
              <a:rPr lang="en-US" sz="2400"/>
              <a:t>Use striping</a:t>
            </a:r>
          </a:p>
          <a:p>
            <a:pPr lvl="1">
              <a:lnSpc>
                <a:spcPct val="90000"/>
              </a:lnSpc>
            </a:pPr>
            <a:r>
              <a:rPr lang="en-US" sz="2400"/>
              <a:t>Distribution of heavily accessed files</a:t>
            </a:r>
          </a:p>
          <a:p>
            <a:pPr>
              <a:lnSpc>
                <a:spcPct val="90000"/>
              </a:lnSpc>
            </a:pPr>
            <a:r>
              <a:rPr lang="en-US" sz="2800"/>
              <a:t>CPU Usage</a:t>
            </a:r>
          </a:p>
          <a:p>
            <a:pPr lvl="1">
              <a:lnSpc>
                <a:spcPct val="90000"/>
              </a:lnSpc>
            </a:pPr>
            <a:r>
              <a:rPr lang="en-US" sz="2400"/>
              <a:t>Monitor CPU load</a:t>
            </a:r>
          </a:p>
          <a:p>
            <a:pPr>
              <a:lnSpc>
                <a:spcPct val="90000"/>
              </a:lnSpc>
            </a:pPr>
            <a:r>
              <a:rPr lang="en-US" sz="2800"/>
              <a:t>Application tuning</a:t>
            </a:r>
          </a:p>
          <a:p>
            <a:pPr lvl="1">
              <a:lnSpc>
                <a:spcPct val="90000"/>
              </a:lnSpc>
            </a:pPr>
            <a:r>
              <a:rPr lang="en-US" sz="2400"/>
              <a:t>Modification of SQL code in applications</a:t>
            </a:r>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14736733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62914" name="Rectangle 2"/>
          <p:cNvSpPr>
            <a:spLocks noGrp="1" noChangeArrowheads="1"/>
          </p:cNvSpPr>
          <p:nvPr>
            <p:ph type="title"/>
          </p:nvPr>
        </p:nvSpPr>
        <p:spPr/>
        <p:txBody>
          <a:bodyPr/>
          <a:lstStyle/>
          <a:p>
            <a:pPr eaLnBrk="1" hangingPunct="1">
              <a:defRPr/>
            </a:pPr>
            <a:r>
              <a:rPr lang="en-US" smtClean="0">
                <a:cs typeface="+mj-cs"/>
              </a:rPr>
              <a:t>Referential Integrity</a:t>
            </a:r>
          </a:p>
        </p:txBody>
      </p:sp>
      <p:sp>
        <p:nvSpPr>
          <p:cNvPr id="1062915" name="Rectangle 3"/>
          <p:cNvSpPr>
            <a:spLocks noGrp="1" noChangeArrowheads="1"/>
          </p:cNvSpPr>
          <p:nvPr>
            <p:ph type="body" idx="1"/>
          </p:nvPr>
        </p:nvSpPr>
        <p:spPr/>
        <p:txBody>
          <a:bodyPr/>
          <a:lstStyle/>
          <a:p>
            <a:pPr eaLnBrk="1" hangingPunct="1">
              <a:lnSpc>
                <a:spcPct val="90000"/>
              </a:lnSpc>
              <a:defRPr/>
            </a:pPr>
            <a:r>
              <a:rPr lang="en-US" smtClean="0">
                <a:cs typeface="+mn-cs"/>
              </a:rPr>
              <a:t>Ensures that dependent relationships in the data are maintained. In Oracle, for example:</a:t>
            </a:r>
          </a:p>
          <a:p>
            <a:pPr eaLnBrk="1" hangingPunct="1">
              <a:lnSpc>
                <a:spcPct val="90000"/>
              </a:lnSpc>
              <a:defRPr/>
            </a:pPr>
            <a:r>
              <a:rPr lang="en-US" smtClean="0">
                <a:solidFill>
                  <a:srgbClr val="FF3300"/>
                </a:solidFill>
                <a:cs typeface="+mn-cs"/>
              </a:rPr>
              <a:t>CREATE TABLE</a:t>
            </a:r>
            <a:r>
              <a:rPr lang="en-US" smtClean="0">
                <a:cs typeface="+mn-cs"/>
              </a:rPr>
              <a:t> table-name (</a:t>
            </a:r>
          </a:p>
          <a:p>
            <a:pPr eaLnBrk="1" hangingPunct="1">
              <a:lnSpc>
                <a:spcPct val="90000"/>
              </a:lnSpc>
              <a:buFontTx/>
              <a:buNone/>
              <a:defRPr/>
            </a:pPr>
            <a:r>
              <a:rPr lang="en-US" smtClean="0">
                <a:cs typeface="+mn-cs"/>
              </a:rPr>
              <a:t>   attr1 attr-type </a:t>
            </a:r>
            <a:r>
              <a:rPr lang="en-US" smtClean="0">
                <a:solidFill>
                  <a:srgbClr val="FF3300"/>
                </a:solidFill>
                <a:cs typeface="+mn-cs"/>
              </a:rPr>
              <a:t>PRIMARY KEY</a:t>
            </a:r>
            <a:r>
              <a:rPr lang="en-US" smtClean="0">
                <a:cs typeface="+mn-cs"/>
              </a:rPr>
              <a:t>, </a:t>
            </a:r>
          </a:p>
          <a:p>
            <a:pPr eaLnBrk="1" hangingPunct="1">
              <a:lnSpc>
                <a:spcPct val="90000"/>
              </a:lnSpc>
              <a:buFontTx/>
              <a:buNone/>
              <a:defRPr/>
            </a:pPr>
            <a:r>
              <a:rPr lang="en-US" smtClean="0">
                <a:cs typeface="+mn-cs"/>
              </a:rPr>
              <a:t>   attr2 attr-type </a:t>
            </a:r>
            <a:r>
              <a:rPr lang="en-US" smtClean="0">
                <a:solidFill>
                  <a:srgbClr val="FF3300"/>
                </a:solidFill>
                <a:cs typeface="+mn-cs"/>
              </a:rPr>
              <a:t>NOT NULL</a:t>
            </a:r>
            <a:r>
              <a:rPr lang="en-US" smtClean="0">
                <a:cs typeface="+mn-cs"/>
              </a:rPr>
              <a:t>,</a:t>
            </a:r>
          </a:p>
          <a:p>
            <a:pPr eaLnBrk="1" hangingPunct="1">
              <a:lnSpc>
                <a:spcPct val="90000"/>
              </a:lnSpc>
              <a:buFontTx/>
              <a:buNone/>
              <a:defRPr/>
            </a:pPr>
            <a:r>
              <a:rPr lang="en-US" smtClean="0">
                <a:cs typeface="+mn-cs"/>
              </a:rPr>
              <a:t>…, attrM attr-type </a:t>
            </a:r>
            <a:r>
              <a:rPr lang="en-US" smtClean="0">
                <a:solidFill>
                  <a:srgbClr val="FF3300"/>
                </a:solidFill>
                <a:cs typeface="+mn-cs"/>
              </a:rPr>
              <a:t>REFERENCES</a:t>
            </a:r>
            <a:r>
              <a:rPr lang="en-US" smtClean="0">
                <a:cs typeface="+mn-cs"/>
              </a:rPr>
              <a:t>    owner.tablename(attrname) </a:t>
            </a:r>
            <a:r>
              <a:rPr lang="en-US" i="1" smtClean="0">
                <a:solidFill>
                  <a:srgbClr val="FF0000"/>
                </a:solidFill>
                <a:cs typeface="+mn-cs"/>
              </a:rPr>
              <a:t>ON DELETE CASCADE</a:t>
            </a:r>
            <a:r>
              <a:rPr lang="en-US" smtClean="0">
                <a:cs typeface="+mn-cs"/>
              </a:rPr>
              <a:t>, …</a:t>
            </a:r>
          </a:p>
          <a:p>
            <a:pPr eaLnBrk="1" hangingPunct="1">
              <a:lnSpc>
                <a:spcPct val="90000"/>
              </a:lnSpc>
              <a:buFontTx/>
              <a:buNone/>
              <a:defRPr/>
            </a:pPr>
            <a:r>
              <a:rPr lang="en-US" smtClean="0">
                <a:cs typeface="+mn-cs"/>
              </a:rPr>
              <a:t>    </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r>
              <a:rPr lang="en-US"/>
              <a:t>Data Availability</a:t>
            </a:r>
          </a:p>
        </p:txBody>
      </p:sp>
      <p:sp>
        <p:nvSpPr>
          <p:cNvPr id="440323" name="Rectangle 3"/>
          <p:cNvSpPr>
            <a:spLocks noGrp="1" noChangeArrowheads="1"/>
          </p:cNvSpPr>
          <p:nvPr>
            <p:ph idx="1"/>
          </p:nvPr>
        </p:nvSpPr>
        <p:spPr/>
        <p:txBody>
          <a:bodyPr/>
          <a:lstStyle/>
          <a:p>
            <a:r>
              <a:rPr lang="en-US"/>
              <a:t>Downtime is expensive</a:t>
            </a:r>
          </a:p>
          <a:p>
            <a:r>
              <a:rPr lang="en-US"/>
              <a:t>How to ensure availability</a:t>
            </a:r>
          </a:p>
          <a:p>
            <a:pPr lvl="1"/>
            <a:r>
              <a:rPr lang="en-US"/>
              <a:t>Hardware failures–provide redundancy for fault tolerance</a:t>
            </a:r>
          </a:p>
          <a:p>
            <a:pPr lvl="1"/>
            <a:r>
              <a:rPr lang="en-US"/>
              <a:t>Loss of data–database mirroring</a:t>
            </a:r>
          </a:p>
          <a:p>
            <a:pPr lvl="1"/>
            <a:r>
              <a:rPr lang="en-US"/>
              <a:t>Maintenance downtime–automated and nondisruptive maintenance utilities</a:t>
            </a:r>
          </a:p>
          <a:p>
            <a:pPr lvl="1"/>
            <a:r>
              <a:rPr lang="en-US"/>
              <a:t>Network problems–careful traffic monitoring, firewalls, and routers</a:t>
            </a:r>
          </a:p>
          <a:p>
            <a:pPr lvl="1"/>
            <a:endParaRPr lang="en-US"/>
          </a:p>
        </p:txBody>
      </p:sp>
      <p:sp>
        <p:nvSpPr>
          <p:cNvPr id="2" name="Date Placeholder 1"/>
          <p:cNvSpPr>
            <a:spLocks noGrp="1"/>
          </p:cNvSpPr>
          <p:nvPr>
            <p:ph type="dt" sz="half" idx="10"/>
          </p:nvPr>
        </p:nvSpPr>
        <p:spPr/>
        <p:txBody>
          <a:bodyPr/>
          <a:lstStyle/>
          <a:p>
            <a:pPr>
              <a:defRPr/>
            </a:pPr>
            <a:r>
              <a:rPr lang="en-US" smtClean="0"/>
              <a:t>IS 257 – Fall 2015</a:t>
            </a:r>
            <a:endParaRPr lang="en-US"/>
          </a:p>
        </p:txBody>
      </p:sp>
    </p:spTree>
    <p:extLst>
      <p:ext uri="{BB962C8B-B14F-4D97-AF65-F5344CB8AC3E}">
        <p14:creationId xmlns:p14="http://schemas.microsoft.com/office/powerpoint/2010/main" val="572914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63938" name="Rectangle 2"/>
          <p:cNvSpPr>
            <a:spLocks noGrp="1" noChangeArrowheads="1"/>
          </p:cNvSpPr>
          <p:nvPr>
            <p:ph type="title"/>
          </p:nvPr>
        </p:nvSpPr>
        <p:spPr/>
        <p:txBody>
          <a:bodyPr/>
          <a:lstStyle/>
          <a:p>
            <a:pPr eaLnBrk="1" hangingPunct="1">
              <a:defRPr/>
            </a:pPr>
            <a:r>
              <a:rPr lang="en-US" smtClean="0">
                <a:cs typeface="+mj-cs"/>
              </a:rPr>
              <a:t>Concurrency Control</a:t>
            </a:r>
          </a:p>
        </p:txBody>
      </p:sp>
      <p:sp>
        <p:nvSpPr>
          <p:cNvPr id="1063939" name="Rectangle 3"/>
          <p:cNvSpPr>
            <a:spLocks noGrp="1" noChangeArrowheads="1"/>
          </p:cNvSpPr>
          <p:nvPr>
            <p:ph type="body" idx="1"/>
          </p:nvPr>
        </p:nvSpPr>
        <p:spPr/>
        <p:txBody>
          <a:bodyPr/>
          <a:lstStyle/>
          <a:p>
            <a:pPr eaLnBrk="1" hangingPunct="1">
              <a:lnSpc>
                <a:spcPct val="90000"/>
              </a:lnSpc>
              <a:defRPr/>
            </a:pPr>
            <a:r>
              <a:rPr lang="en-US" smtClean="0">
                <a:cs typeface="+mn-cs"/>
              </a:rPr>
              <a:t>The goal is to support access by multiple users to the same data, at the same time</a:t>
            </a:r>
          </a:p>
          <a:p>
            <a:pPr eaLnBrk="1" hangingPunct="1">
              <a:lnSpc>
                <a:spcPct val="90000"/>
              </a:lnSpc>
              <a:defRPr/>
            </a:pPr>
            <a:r>
              <a:rPr lang="en-US" smtClean="0">
                <a:cs typeface="+mn-cs"/>
              </a:rPr>
              <a:t>It must assure that the transactions are </a:t>
            </a:r>
            <a:r>
              <a:rPr lang="en-US" i="1" smtClean="0">
                <a:cs typeface="+mn-cs"/>
              </a:rPr>
              <a:t>serializable </a:t>
            </a:r>
            <a:r>
              <a:rPr lang="en-US" smtClean="0">
                <a:cs typeface="+mn-cs"/>
              </a:rPr>
              <a:t>and that they are </a:t>
            </a:r>
            <a:r>
              <a:rPr lang="en-US" i="1" smtClean="0">
                <a:cs typeface="+mn-cs"/>
              </a:rPr>
              <a:t>isolated</a:t>
            </a:r>
            <a:endParaRPr lang="en-US" smtClean="0">
              <a:cs typeface="+mn-cs"/>
            </a:endParaRPr>
          </a:p>
          <a:p>
            <a:pPr eaLnBrk="1" hangingPunct="1">
              <a:lnSpc>
                <a:spcPct val="90000"/>
              </a:lnSpc>
              <a:defRPr/>
            </a:pPr>
            <a:r>
              <a:rPr lang="en-US" smtClean="0">
                <a:cs typeface="+mn-cs"/>
              </a:rPr>
              <a:t>It is intended to handle several problems in an uncontrolled system</a:t>
            </a:r>
          </a:p>
          <a:p>
            <a:pPr eaLnBrk="1" hangingPunct="1">
              <a:lnSpc>
                <a:spcPct val="90000"/>
              </a:lnSpc>
              <a:defRPr/>
            </a:pPr>
            <a:r>
              <a:rPr lang="en-US" smtClean="0">
                <a:cs typeface="+mn-cs"/>
              </a:rPr>
              <a:t>Specifically:</a:t>
            </a:r>
          </a:p>
          <a:p>
            <a:pPr lvl="1" eaLnBrk="1" hangingPunct="1">
              <a:lnSpc>
                <a:spcPct val="90000"/>
              </a:lnSpc>
              <a:defRPr/>
            </a:pPr>
            <a:r>
              <a:rPr lang="en-US" smtClean="0"/>
              <a:t>Lost updates</a:t>
            </a:r>
          </a:p>
          <a:p>
            <a:pPr lvl="1" eaLnBrk="1" hangingPunct="1">
              <a:lnSpc>
                <a:spcPct val="90000"/>
              </a:lnSpc>
              <a:defRPr/>
            </a:pPr>
            <a:r>
              <a:rPr lang="en-US" smtClean="0"/>
              <a:t>Inconsistent data states during access</a:t>
            </a:r>
          </a:p>
          <a:p>
            <a:pPr lvl="1" eaLnBrk="1" hangingPunct="1">
              <a:lnSpc>
                <a:spcPct val="90000"/>
              </a:lnSpc>
              <a:defRPr/>
            </a:pPr>
            <a:r>
              <a:rPr lang="en-US" smtClean="0"/>
              <a:t>Uncompleted (or committed) changes to data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65986" name="Rectangle 2"/>
          <p:cNvSpPr>
            <a:spLocks noGrp="1" noChangeArrowheads="1"/>
          </p:cNvSpPr>
          <p:nvPr>
            <p:ph type="title"/>
          </p:nvPr>
        </p:nvSpPr>
        <p:spPr/>
        <p:txBody>
          <a:bodyPr/>
          <a:lstStyle/>
          <a:p>
            <a:pPr eaLnBrk="1" hangingPunct="1">
              <a:defRPr/>
            </a:pPr>
            <a:r>
              <a:rPr lang="en-US" smtClean="0">
                <a:cs typeface="+mj-cs"/>
              </a:rPr>
              <a:t>Concurrency Control: Locking</a:t>
            </a:r>
          </a:p>
        </p:txBody>
      </p:sp>
      <p:sp>
        <p:nvSpPr>
          <p:cNvPr id="1065987" name="Rectangle 3"/>
          <p:cNvSpPr>
            <a:spLocks noGrp="1" noChangeArrowheads="1"/>
          </p:cNvSpPr>
          <p:nvPr>
            <p:ph type="body" idx="1"/>
          </p:nvPr>
        </p:nvSpPr>
        <p:spPr/>
        <p:txBody>
          <a:bodyPr/>
          <a:lstStyle/>
          <a:p>
            <a:pPr eaLnBrk="1" hangingPunct="1">
              <a:defRPr/>
            </a:pPr>
            <a:r>
              <a:rPr lang="en-US" smtClean="0">
                <a:cs typeface="+mn-cs"/>
              </a:rPr>
              <a:t>Locking levels</a:t>
            </a:r>
          </a:p>
          <a:p>
            <a:pPr lvl="1" eaLnBrk="1" hangingPunct="1">
              <a:defRPr/>
            </a:pPr>
            <a:r>
              <a:rPr lang="en-US" smtClean="0"/>
              <a:t>Database</a:t>
            </a:r>
          </a:p>
          <a:p>
            <a:pPr lvl="1" eaLnBrk="1" hangingPunct="1">
              <a:defRPr/>
            </a:pPr>
            <a:r>
              <a:rPr lang="en-US" smtClean="0"/>
              <a:t>Table</a:t>
            </a:r>
          </a:p>
          <a:p>
            <a:pPr lvl="1" eaLnBrk="1" hangingPunct="1">
              <a:defRPr/>
            </a:pPr>
            <a:r>
              <a:rPr lang="en-US" smtClean="0"/>
              <a:t>Block or page</a:t>
            </a:r>
          </a:p>
          <a:p>
            <a:pPr lvl="1" eaLnBrk="1" hangingPunct="1">
              <a:defRPr/>
            </a:pPr>
            <a:r>
              <a:rPr lang="en-US" smtClean="0"/>
              <a:t>Record</a:t>
            </a:r>
          </a:p>
          <a:p>
            <a:pPr lvl="1" eaLnBrk="1" hangingPunct="1">
              <a:defRPr/>
            </a:pPr>
            <a:r>
              <a:rPr lang="en-US" smtClean="0"/>
              <a:t>Field</a:t>
            </a:r>
          </a:p>
          <a:p>
            <a:pPr eaLnBrk="1" hangingPunct="1">
              <a:defRPr/>
            </a:pPr>
            <a:r>
              <a:rPr lang="en-US" smtClean="0">
                <a:cs typeface="+mn-cs"/>
              </a:rPr>
              <a:t>Types</a:t>
            </a:r>
          </a:p>
          <a:p>
            <a:pPr lvl="1" eaLnBrk="1" hangingPunct="1">
              <a:defRPr/>
            </a:pPr>
            <a:r>
              <a:rPr lang="en-US" smtClean="0"/>
              <a:t>Shared (S locks)</a:t>
            </a:r>
          </a:p>
          <a:p>
            <a:pPr lvl="1" eaLnBrk="1" hangingPunct="1">
              <a:defRPr/>
            </a:pPr>
            <a:r>
              <a:rPr lang="en-US" smtClean="0"/>
              <a:t>Exclusive (X locks)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smtClean="0"/>
              <a:t>IS 257 – Fall 2015</a:t>
            </a:r>
            <a:endParaRPr lang="en-US"/>
          </a:p>
        </p:txBody>
      </p:sp>
      <p:sp>
        <p:nvSpPr>
          <p:cNvPr id="1070082" name="Rectangle 2"/>
          <p:cNvSpPr>
            <a:spLocks noGrp="1" noChangeArrowheads="1"/>
          </p:cNvSpPr>
          <p:nvPr>
            <p:ph type="title"/>
          </p:nvPr>
        </p:nvSpPr>
        <p:spPr/>
        <p:txBody>
          <a:bodyPr/>
          <a:lstStyle/>
          <a:p>
            <a:pPr eaLnBrk="1" hangingPunct="1">
              <a:defRPr/>
            </a:pPr>
            <a:r>
              <a:rPr lang="en-US" sz="3600" smtClean="0">
                <a:cs typeface="+mj-cs"/>
              </a:rPr>
              <a:t>Transaction Control in ORACLE</a:t>
            </a:r>
          </a:p>
        </p:txBody>
      </p:sp>
      <p:sp>
        <p:nvSpPr>
          <p:cNvPr id="1070083" name="Rectangle 3"/>
          <p:cNvSpPr>
            <a:spLocks noGrp="1" noChangeArrowheads="1"/>
          </p:cNvSpPr>
          <p:nvPr>
            <p:ph type="body" idx="1"/>
          </p:nvPr>
        </p:nvSpPr>
        <p:spPr/>
        <p:txBody>
          <a:bodyPr/>
          <a:lstStyle/>
          <a:p>
            <a:pPr eaLnBrk="1" hangingPunct="1">
              <a:defRPr/>
            </a:pPr>
            <a:r>
              <a:rPr lang="en-US" sz="2800" smtClean="0">
                <a:cs typeface="+mn-cs"/>
              </a:rPr>
              <a:t>Transactions are sequences of SQL statements that ORACLE treats as a unit</a:t>
            </a:r>
          </a:p>
          <a:p>
            <a:pPr lvl="1" eaLnBrk="1" hangingPunct="1">
              <a:defRPr/>
            </a:pPr>
            <a:r>
              <a:rPr lang="en-US" sz="2400" smtClean="0"/>
              <a:t>From the user</a:t>
            </a:r>
            <a:r>
              <a:rPr lang="ja-JP" altLang="en-US" sz="2400" smtClean="0">
                <a:latin typeface="Arial"/>
              </a:rPr>
              <a:t>’</a:t>
            </a:r>
            <a:r>
              <a:rPr lang="en-US" sz="2400" smtClean="0"/>
              <a:t>s point of view a private copy of the database is created for the duration of the transaction</a:t>
            </a:r>
          </a:p>
          <a:p>
            <a:pPr eaLnBrk="1" hangingPunct="1">
              <a:defRPr/>
            </a:pPr>
            <a:r>
              <a:rPr lang="en-US" sz="2800" smtClean="0">
                <a:cs typeface="+mn-cs"/>
              </a:rPr>
              <a:t>Transactions are started with </a:t>
            </a:r>
            <a:r>
              <a:rPr lang="en-US" sz="2800" smtClean="0">
                <a:solidFill>
                  <a:srgbClr val="FF0000"/>
                </a:solidFill>
                <a:cs typeface="+mn-cs"/>
              </a:rPr>
              <a:t>SET TRANSACTION</a:t>
            </a:r>
            <a:r>
              <a:rPr lang="en-US" sz="2800" smtClean="0">
                <a:cs typeface="+mn-cs"/>
              </a:rPr>
              <a:t>, followed by the SQL statements</a:t>
            </a:r>
          </a:p>
          <a:p>
            <a:pPr eaLnBrk="1" hangingPunct="1">
              <a:defRPr/>
            </a:pPr>
            <a:r>
              <a:rPr lang="en-US" sz="2800" smtClean="0">
                <a:cs typeface="+mn-cs"/>
              </a:rPr>
              <a:t>Any changes made by the SQL are made permanent by </a:t>
            </a:r>
            <a:r>
              <a:rPr lang="en-US" sz="2800" smtClean="0">
                <a:solidFill>
                  <a:srgbClr val="FF0000"/>
                </a:solidFill>
                <a:cs typeface="+mn-cs"/>
              </a:rPr>
              <a:t>COMMIT</a:t>
            </a:r>
          </a:p>
          <a:p>
            <a:pPr eaLnBrk="1" hangingPunct="1">
              <a:defRPr/>
            </a:pPr>
            <a:r>
              <a:rPr lang="en-US" sz="2800" smtClean="0">
                <a:cs typeface="+mn-cs"/>
              </a:rPr>
              <a:t>Part or all of a transaction can be undone using </a:t>
            </a:r>
            <a:r>
              <a:rPr lang="en-US" sz="2800" smtClean="0">
                <a:solidFill>
                  <a:srgbClr val="FF0000"/>
                </a:solidFill>
                <a:cs typeface="+mn-cs"/>
              </a:rPr>
              <a:t>ROLLBACK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99CC"/>
      </a:accent1>
      <a:accent2>
        <a:srgbClr val="3333CC"/>
      </a:accent2>
      <a:accent3>
        <a:srgbClr val="FFFFFF"/>
      </a:accent3>
      <a:accent4>
        <a:srgbClr val="000000"/>
      </a:accent4>
      <a:accent5>
        <a:srgbClr val="AACAE2"/>
      </a:accent5>
      <a:accent6>
        <a:srgbClr val="2D2DB9"/>
      </a:accent6>
      <a:hlink>
        <a:srgbClr val="CCCCFF"/>
      </a:hlink>
      <a:folHlink>
        <a:srgbClr val="B2B2B2"/>
      </a:folHlink>
    </a:clrScheme>
    <a:fontScheme name="Default Design">
      <a:majorFont>
        <a:latin typeface="Futura Md BT"/>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New Roman" charset="0"/>
            <a:ea typeface="ＭＳ Ｐゴシック"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2345</TotalTime>
  <Words>2539</Words>
  <Application>Microsoft Macintosh PowerPoint</Application>
  <PresentationFormat>On-screen Show (4:3)</PresentationFormat>
  <Paragraphs>461</Paragraphs>
  <Slides>60</Slides>
  <Notes>55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Futura Md BT</vt:lpstr>
      <vt:lpstr>ＭＳ Ｐゴシック</vt:lpstr>
      <vt:lpstr>Tahoma</vt:lpstr>
      <vt:lpstr>Times New Roman</vt:lpstr>
      <vt:lpstr>Default Design</vt:lpstr>
      <vt:lpstr>Data Security, Data Administration and Database Administration</vt:lpstr>
      <vt:lpstr>Lecture Outline</vt:lpstr>
      <vt:lpstr>Lecture Outline</vt:lpstr>
      <vt:lpstr>Data Integrity</vt:lpstr>
      <vt:lpstr>Integrity Constraints (review)</vt:lpstr>
      <vt:lpstr>Referential Integrity</vt:lpstr>
      <vt:lpstr>Concurrency Control</vt:lpstr>
      <vt:lpstr>Concurrency Control: Locking</vt:lpstr>
      <vt:lpstr>Transaction Control in ORACLE</vt:lpstr>
      <vt:lpstr>Transactions in MySQL </vt:lpstr>
      <vt:lpstr>Transactions in MySQL (5.0+)</vt:lpstr>
      <vt:lpstr>Versioning</vt:lpstr>
      <vt:lpstr>Use of Versioning…</vt:lpstr>
      <vt:lpstr>Database Security</vt:lpstr>
      <vt:lpstr>Views</vt:lpstr>
      <vt:lpstr>Restricted Views</vt:lpstr>
      <vt:lpstr>Restricted Views</vt:lpstr>
      <vt:lpstr>Authorization Rules</vt:lpstr>
      <vt:lpstr>MySQL Backup Types</vt:lpstr>
      <vt:lpstr>Logical Backups</vt:lpstr>
      <vt:lpstr>Physical Backups</vt:lpstr>
      <vt:lpstr>Lecture Outline</vt:lpstr>
      <vt:lpstr>Disasters come in many forms…</vt:lpstr>
      <vt:lpstr>PowerPoint Presentation</vt:lpstr>
      <vt:lpstr>PowerPoint Presentation</vt:lpstr>
      <vt:lpstr>Katrina</vt:lpstr>
      <vt:lpstr>Katrina</vt:lpstr>
      <vt:lpstr>Katrina</vt:lpstr>
      <vt:lpstr>Katrina</vt:lpstr>
      <vt:lpstr>Katrina</vt:lpstr>
      <vt:lpstr>Katrina</vt:lpstr>
      <vt:lpstr>Hurricane Sandy in N.J. &amp; N.Y.</vt:lpstr>
      <vt:lpstr>Disaster Recovery Planning</vt:lpstr>
      <vt:lpstr>Threats to Assets and Functions</vt:lpstr>
      <vt:lpstr>Threats</vt:lpstr>
      <vt:lpstr>Kinds of Records</vt:lpstr>
      <vt:lpstr>Offsite Storage of Data</vt:lpstr>
      <vt:lpstr>Offsite Storage Providers</vt:lpstr>
      <vt:lpstr>Offsite backup providers</vt:lpstr>
      <vt:lpstr>Backup and Offsite Backup</vt:lpstr>
      <vt:lpstr>Lecture Outline</vt:lpstr>
      <vt:lpstr>Today</vt:lpstr>
      <vt:lpstr>Changes in Traditional Roles</vt:lpstr>
      <vt:lpstr>Traditional Administration Definitions</vt:lpstr>
      <vt:lpstr>Traditional Data Administration Functions</vt:lpstr>
      <vt:lpstr>Traditional Database Administration Functions</vt:lpstr>
      <vt:lpstr>Evolving Approaches to Data Administration</vt:lpstr>
      <vt:lpstr>Database System Life Cycle</vt:lpstr>
      <vt:lpstr>Database Planning</vt:lpstr>
      <vt:lpstr>Database Design</vt:lpstr>
      <vt:lpstr>Roles for design process</vt:lpstr>
      <vt:lpstr>Database Implementation</vt:lpstr>
      <vt:lpstr>Database Implementation DA &amp; DBA functions</vt:lpstr>
      <vt:lpstr>Operation and Maintenance 1: Operations</vt:lpstr>
      <vt:lpstr>Operation and Maintenance 2: Maintenance</vt:lpstr>
      <vt:lpstr>Operation and Maintenance: DA &amp; DBA functions</vt:lpstr>
      <vt:lpstr>Data Warehouse Administration</vt:lpstr>
      <vt:lpstr>Growth &amp; Change</vt:lpstr>
      <vt:lpstr>Database Performance Tuning</vt:lpstr>
      <vt:lpstr>Data Availability</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Kay Ashaolu</cp:lastModifiedBy>
  <cp:revision>184</cp:revision>
  <dcterms:created xsi:type="dcterms:W3CDTF">2002-08-26T07:08:49Z</dcterms:created>
  <dcterms:modified xsi:type="dcterms:W3CDTF">2017-03-17T18:54:49Z</dcterms:modified>
</cp:coreProperties>
</file>