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600" r:id="rId2"/>
    <p:sldId id="744" r:id="rId3"/>
    <p:sldId id="746" r:id="rId4"/>
    <p:sldId id="682" r:id="rId5"/>
    <p:sldId id="683" r:id="rId6"/>
    <p:sldId id="684" r:id="rId7"/>
    <p:sldId id="685" r:id="rId8"/>
    <p:sldId id="686" r:id="rId9"/>
    <p:sldId id="687" r:id="rId10"/>
    <p:sldId id="688" r:id="rId11"/>
    <p:sldId id="689" r:id="rId12"/>
    <p:sldId id="690" r:id="rId13"/>
    <p:sldId id="691" r:id="rId14"/>
    <p:sldId id="692" r:id="rId15"/>
    <p:sldId id="693" r:id="rId16"/>
    <p:sldId id="694" r:id="rId17"/>
    <p:sldId id="695" r:id="rId18"/>
    <p:sldId id="696" r:id="rId19"/>
    <p:sldId id="697" r:id="rId20"/>
    <p:sldId id="698" r:id="rId21"/>
    <p:sldId id="699" r:id="rId22"/>
    <p:sldId id="700" r:id="rId23"/>
    <p:sldId id="701" r:id="rId24"/>
    <p:sldId id="702" r:id="rId25"/>
    <p:sldId id="703" r:id="rId26"/>
    <p:sldId id="803" r:id="rId27"/>
    <p:sldId id="804" r:id="rId28"/>
    <p:sldId id="805" r:id="rId29"/>
    <p:sldId id="808" r:id="rId30"/>
    <p:sldId id="806" r:id="rId31"/>
    <p:sldId id="807" r:id="rId32"/>
    <p:sldId id="704" r:id="rId33"/>
    <p:sldId id="748" r:id="rId34"/>
    <p:sldId id="707" r:id="rId35"/>
    <p:sldId id="749" r:id="rId36"/>
    <p:sldId id="750" r:id="rId37"/>
    <p:sldId id="751" r:id="rId38"/>
    <p:sldId id="752" r:id="rId39"/>
    <p:sldId id="753" r:id="rId40"/>
    <p:sldId id="754" r:id="rId41"/>
    <p:sldId id="755" r:id="rId42"/>
    <p:sldId id="799" r:id="rId43"/>
    <p:sldId id="784" r:id="rId44"/>
    <p:sldId id="781" r:id="rId45"/>
    <p:sldId id="782" r:id="rId46"/>
    <p:sldId id="783" r:id="rId47"/>
    <p:sldId id="809" r:id="rId48"/>
    <p:sldId id="810" r:id="rId49"/>
    <p:sldId id="747" r:id="rId5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04" autoAdjust="0"/>
    <p:restoredTop sz="90929"/>
  </p:normalViewPr>
  <p:slideViewPr>
    <p:cSldViewPr>
      <p:cViewPr varScale="1">
        <p:scale>
          <a:sx n="126" d="100"/>
          <a:sy n="126" d="100"/>
        </p:scale>
        <p:origin x="7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F2CEB-CEDD-764D-A4B4-5424FB8C4827}" type="datetimeFigureOut">
              <a:rPr lang="en-US" smtClean="0"/>
              <a:t>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942C7-2B13-E644-A898-13CBEBDD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254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C060FB-E1FD-194B-AA18-857CECC733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8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7AB60-1699-A247-A1AB-91436B6ED650}" type="slidenum">
              <a:rPr lang="en-US"/>
              <a:pPr/>
              <a:t>1</a:t>
            </a:fld>
            <a:endParaRPr lang="en-US"/>
          </a:p>
        </p:txBody>
      </p:sp>
      <p:sp>
        <p:nvSpPr>
          <p:cNvPr id="63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9948A-B492-2544-B335-87114287A87E}" type="slidenum">
              <a:rPr lang="en-US"/>
              <a:pPr/>
              <a:t>10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8B4EF-8246-C34A-BC4F-5013BE27C626}" type="slidenum">
              <a:rPr lang="en-US"/>
              <a:pPr/>
              <a:t>11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32C18-AF21-AA4C-8082-7E9DA37495A5}" type="slidenum">
              <a:rPr lang="en-US"/>
              <a:pPr/>
              <a:t>12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22FA4-642C-C84C-B2E6-F5BF174994A4}" type="slidenum">
              <a:rPr lang="en-US"/>
              <a:pPr/>
              <a:t>13</a:t>
            </a:fld>
            <a:endParaRPr lang="en-US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35D717-E80E-9746-B87E-9C3F98F0914D}" type="slidenum">
              <a:rPr lang="en-US"/>
              <a:pPr/>
              <a:t>14</a:t>
            </a:fld>
            <a:endParaRPr lang="en-US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9EB22-4895-B443-A818-6E2CCF80BA5A}" type="slidenum">
              <a:rPr lang="en-US"/>
              <a:pPr/>
              <a:t>15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42CF0-F534-AB48-ACE3-965BB7B429D1}" type="slidenum">
              <a:rPr lang="en-US"/>
              <a:pPr/>
              <a:t>16</a:t>
            </a:fld>
            <a:endParaRPr lang="en-US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6CA75-C6AB-5B46-B95B-2C84879461CF}" type="slidenum">
              <a:rPr lang="en-US"/>
              <a:pPr/>
              <a:t>17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6C921-2B44-464C-B2EB-4C7349902005}" type="slidenum">
              <a:rPr lang="en-US"/>
              <a:pPr/>
              <a:t>18</a:t>
            </a:fld>
            <a:endParaRPr lang="en-US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DC69A-48DF-454B-90E0-0D651DFFB300}" type="slidenum">
              <a:rPr lang="en-US"/>
              <a:pPr/>
              <a:t>19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D367F-517A-DA44-B299-05AE77DD1F3D}" type="slidenum">
              <a:rPr lang="en-US"/>
              <a:pPr/>
              <a:t>2</a:t>
            </a:fld>
            <a:endParaRPr lang="en-US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2713B-D7C3-A74F-B62D-93DD2147435C}" type="slidenum">
              <a:rPr lang="en-US"/>
              <a:pPr/>
              <a:t>20</a:t>
            </a:fld>
            <a:endParaRPr lang="en-US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BE847-77C9-9943-ADC1-7EC7DCB883C6}" type="slidenum">
              <a:rPr lang="en-US"/>
              <a:pPr/>
              <a:t>21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6B4E1-7835-EB44-B910-B1FDD1ADAE1F}" type="slidenum">
              <a:rPr lang="en-US"/>
              <a:pPr/>
              <a:t>22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A6823-ABF8-BE46-89E8-8E2E166E4693}" type="slidenum">
              <a:rPr lang="en-US"/>
              <a:pPr/>
              <a:t>23</a:t>
            </a:fld>
            <a:endParaRPr lang="en-US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65FCC-BE83-FB44-8616-B5812CF27132}" type="slidenum">
              <a:rPr lang="en-US"/>
              <a:pPr/>
              <a:t>24</a:t>
            </a:fld>
            <a:endParaRPr lang="en-US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D26C8-A3D5-6A41-91F6-3A1877827825}" type="slidenum">
              <a:rPr lang="en-US"/>
              <a:pPr/>
              <a:t>25</a:t>
            </a:fld>
            <a:endParaRPr lang="en-US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C37F0-C378-C643-8E48-35FEF1B93194}" type="slidenum">
              <a:rPr lang="en-US"/>
              <a:pPr/>
              <a:t>32</a:t>
            </a:fld>
            <a:endParaRPr lang="en-US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EBB62-BB91-9047-8588-9F010566D8FE}" type="slidenum">
              <a:rPr lang="en-US"/>
              <a:pPr/>
              <a:t>33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38E1B-E97E-664E-8FD4-A20E54AE206E}" type="slidenum">
              <a:rPr lang="en-US"/>
              <a:pPr/>
              <a:t>34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30B92-2FB6-3A42-9440-32C5A5DDD568}" type="slidenum">
              <a:rPr lang="en-US"/>
              <a:pPr/>
              <a:t>35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DC66D-85C2-7941-8E1F-BFFB8A2B452B}" type="slidenum">
              <a:rPr lang="en-US"/>
              <a:pPr/>
              <a:t>3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73866-E18A-CA47-807D-B853E3E0545A}" type="slidenum">
              <a:rPr lang="en-US"/>
              <a:pPr/>
              <a:t>36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85017-3C37-424B-A837-A14145BA5E47}" type="slidenum">
              <a:rPr lang="en-US"/>
              <a:pPr/>
              <a:t>37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FB491-2433-9E4B-ADDA-4CFC22A4C23F}" type="slidenum">
              <a:rPr lang="en-US"/>
              <a:pPr/>
              <a:t>38</a:t>
            </a:fld>
            <a:endParaRPr lang="en-US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798BD-4270-B94A-935E-41B4C6BDD602}" type="slidenum">
              <a:rPr lang="en-US"/>
              <a:pPr/>
              <a:t>39</a:t>
            </a:fld>
            <a:endParaRPr lang="en-US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7A0B8-348A-6D43-A15F-2C2A349D9EC4}" type="slidenum">
              <a:rPr lang="en-US"/>
              <a:pPr/>
              <a:t>40</a:t>
            </a:fld>
            <a:endParaRPr lang="en-US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6877E9-803E-ED40-B117-9F791B089EEA}" type="slidenum">
              <a:rPr lang="en-US"/>
              <a:pPr/>
              <a:t>41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9E300-99EE-ED4B-BBA1-9CC359E0EDD9}" type="slidenum">
              <a:rPr lang="en-US"/>
              <a:pPr/>
              <a:t>43</a:t>
            </a:fld>
            <a:endParaRPr lang="en-US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EE749-F174-1E40-93C8-2D70CABB8F4E}" type="slidenum">
              <a:rPr lang="en-US"/>
              <a:pPr/>
              <a:t>44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63045-9728-EF4A-B058-C2987F4049E6}" type="slidenum">
              <a:rPr lang="en-US"/>
              <a:pPr/>
              <a:t>45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40AB9-D6EA-2D40-9611-D879C98611F3}" type="slidenum">
              <a:rPr lang="en-US"/>
              <a:pPr/>
              <a:t>46</a:t>
            </a:fld>
            <a:endParaRPr lang="en-US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CEE6F-772A-6140-9A85-6C4F3FD9AA9A}" type="slidenum">
              <a:rPr lang="en-US"/>
              <a:pPr/>
              <a:t>4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0A35C-3B88-5F4A-9C5B-F11AFB6FDA72}" type="slidenum">
              <a:rPr lang="en-US"/>
              <a:pPr/>
              <a:t>47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B316A-C56A-ED45-8812-DBCAD81483D9}" type="slidenum">
              <a:rPr lang="en-US"/>
              <a:pPr/>
              <a:t>48</a:t>
            </a:fld>
            <a:endParaRPr lang="en-US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E358D-092B-A64F-A143-E9AE47891427}" type="slidenum">
              <a:rPr lang="en-US"/>
              <a:pPr/>
              <a:t>49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AEED7-4011-424D-8D13-F31D0AB5C33B}" type="slidenum">
              <a:rPr lang="en-US"/>
              <a:pPr/>
              <a:t>5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840D2-571C-1B4B-B728-B99A16395465}" type="slidenum">
              <a:rPr lang="en-US"/>
              <a:pPr/>
              <a:t>6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258DB-32CF-C042-BBA6-0719A0FE2740}" type="slidenum">
              <a:rPr lang="en-US"/>
              <a:pPr/>
              <a:t>7</a:t>
            </a:fld>
            <a:endParaRPr lang="en-US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0D111-EB8C-E044-982E-64F2DEB277C8}" type="slidenum">
              <a:rPr lang="en-US"/>
              <a:pPr/>
              <a:t>8</a:t>
            </a:fld>
            <a:endParaRPr lang="en-US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BB3E9-8397-DD4D-9178-BEA766B3D5CC}" type="slidenum">
              <a:rPr lang="en-US"/>
              <a:pPr/>
              <a:t>9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6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9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6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1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2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3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2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6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8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8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6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  <p:pic>
        <p:nvPicPr>
          <p:cNvPr id="1031" name="Picture 7" descr="logo_smal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64"/>
          <a:stretch>
            <a:fillRect/>
          </a:stretch>
        </p:blipFill>
        <p:spPr bwMode="auto">
          <a:xfrm>
            <a:off x="3619500" y="6553200"/>
            <a:ext cx="1905000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southha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l"/>
            <a:endParaRPr lang="en-US" sz="1000" b="1" dirty="0">
              <a:solidFill>
                <a:srgbClr val="FFFFFF"/>
              </a:solidFill>
              <a:latin typeface="Futura Md BT" charset="0"/>
            </a:endParaRPr>
          </a:p>
          <a:p>
            <a:pPr algn="r"/>
            <a:r>
              <a:rPr lang="en-US" sz="1000" b="1" dirty="0" smtClean="0">
                <a:solidFill>
                  <a:srgbClr val="FFFFFF"/>
                </a:solidFill>
                <a:latin typeface="Futura Md BT" charset="0"/>
              </a:rPr>
              <a:t>2015.09.17 </a:t>
            </a:r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- SLIDE </a:t>
            </a:r>
            <a:fld id="{EF7183E8-D409-4A41-84DB-CB4E19F07128}" type="slidenum">
              <a:rPr lang="en-US" sz="1000" b="1">
                <a:solidFill>
                  <a:srgbClr val="FFFFFF"/>
                </a:solidFill>
                <a:latin typeface="Futura Md BT" charset="0"/>
              </a:rPr>
              <a:pPr algn="r"/>
              <a:t>‹#›</a:t>
            </a:fld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	</a:t>
            </a:r>
          </a:p>
        </p:txBody>
      </p:sp>
      <p:pic>
        <p:nvPicPr>
          <p:cNvPr id="1047" name="Picture 23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77000"/>
            <a:ext cx="1905000" cy="381000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10.bin"/><Relationship Id="rId7" Type="http://schemas.openxmlformats.org/officeDocument/2006/relationships/image" Target="../media/image13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Database Design: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Logical </a:t>
            </a:r>
            <a:r>
              <a:rPr lang="en-US" dirty="0">
                <a:solidFill>
                  <a:schemeClr val="tx1"/>
                </a:solidFill>
              </a:rPr>
              <a:t>Models: Normalization and The Relational Model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University of California, Berkeley</a:t>
            </a:r>
          </a:p>
          <a:p>
            <a:r>
              <a:rPr lang="en-US" sz="2800"/>
              <a:t>School of Information </a:t>
            </a:r>
          </a:p>
          <a:p>
            <a:r>
              <a:rPr lang="en-US" sz="2800" i="1"/>
              <a:t>IS 257: Database Management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Normal Form</a:t>
            </a:r>
          </a:p>
        </p:txBody>
      </p:sp>
      <p:graphicFrame>
        <p:nvGraphicFramePr>
          <p:cNvPr id="550915" name="Object 3"/>
          <p:cNvGraphicFramePr>
            <a:graphicFrameLocks noChangeAspect="1"/>
          </p:cNvGraphicFramePr>
          <p:nvPr/>
        </p:nvGraphicFramePr>
        <p:xfrm>
          <a:off x="228600" y="1371600"/>
          <a:ext cx="8610600" cy="507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001" name="Worksheet" r:id="rId4" imgW="4089400" imgH="4000500" progId="Excel.Sheet.8">
                  <p:embed/>
                </p:oleObj>
              </mc:Choice>
              <mc:Fallback>
                <p:oleObj name="Worksheet" r:id="rId4" imgW="4089400" imgH="40005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71600"/>
                        <a:ext cx="8610600" cy="507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0916" name="Group 4"/>
          <p:cNvGrpSpPr>
            <a:grpSpLocks/>
          </p:cNvGrpSpPr>
          <p:nvPr/>
        </p:nvGrpSpPr>
        <p:grpSpPr bwMode="auto">
          <a:xfrm>
            <a:off x="228600" y="762000"/>
            <a:ext cx="8001000" cy="609600"/>
            <a:chOff x="288" y="480"/>
            <a:chExt cx="4752" cy="384"/>
          </a:xfrm>
        </p:grpSpPr>
        <p:sp>
          <p:nvSpPr>
            <p:cNvPr id="550917" name="Line 5"/>
            <p:cNvSpPr>
              <a:spLocks noChangeShapeType="1"/>
            </p:cNvSpPr>
            <p:nvPr/>
          </p:nvSpPr>
          <p:spPr bwMode="auto">
            <a:xfrm flipV="1">
              <a:off x="288" y="768"/>
              <a:ext cx="48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18" name="Line 6"/>
            <p:cNvSpPr>
              <a:spLocks noChangeShapeType="1"/>
            </p:cNvSpPr>
            <p:nvPr/>
          </p:nvSpPr>
          <p:spPr bwMode="auto">
            <a:xfrm flipH="1" flipV="1">
              <a:off x="1920" y="768"/>
              <a:ext cx="48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19" name="Line 7"/>
            <p:cNvSpPr>
              <a:spLocks noChangeShapeType="1"/>
            </p:cNvSpPr>
            <p:nvPr/>
          </p:nvSpPr>
          <p:spPr bwMode="auto">
            <a:xfrm>
              <a:off x="336" y="768"/>
              <a:ext cx="15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0" name="Line 8"/>
            <p:cNvSpPr>
              <a:spLocks noChangeShapeType="1"/>
            </p:cNvSpPr>
            <p:nvPr/>
          </p:nvSpPr>
          <p:spPr bwMode="auto">
            <a:xfrm flipV="1">
              <a:off x="1056" y="480"/>
              <a:ext cx="0" cy="2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1" name="Line 9"/>
            <p:cNvSpPr>
              <a:spLocks noChangeShapeType="1"/>
            </p:cNvSpPr>
            <p:nvPr/>
          </p:nvSpPr>
          <p:spPr bwMode="auto">
            <a:xfrm>
              <a:off x="1056" y="480"/>
              <a:ext cx="39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2" name="Line 10"/>
            <p:cNvSpPr>
              <a:spLocks noChangeShapeType="1"/>
            </p:cNvSpPr>
            <p:nvPr/>
          </p:nvSpPr>
          <p:spPr bwMode="auto">
            <a:xfrm>
              <a:off x="5040" y="480"/>
              <a:ext cx="0" cy="3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3" name="Line 11"/>
            <p:cNvSpPr>
              <a:spLocks noChangeShapeType="1"/>
            </p:cNvSpPr>
            <p:nvPr/>
          </p:nvSpPr>
          <p:spPr bwMode="auto">
            <a:xfrm>
              <a:off x="1056" y="528"/>
              <a:ext cx="340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4" name="Line 12"/>
            <p:cNvSpPr>
              <a:spLocks noChangeShapeType="1"/>
            </p:cNvSpPr>
            <p:nvPr/>
          </p:nvSpPr>
          <p:spPr bwMode="auto">
            <a:xfrm>
              <a:off x="4464" y="528"/>
              <a:ext cx="0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5" name="Line 13"/>
            <p:cNvSpPr>
              <a:spLocks noChangeShapeType="1"/>
            </p:cNvSpPr>
            <p:nvPr/>
          </p:nvSpPr>
          <p:spPr bwMode="auto">
            <a:xfrm>
              <a:off x="1056" y="576"/>
              <a:ext cx="288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6" name="Line 14"/>
            <p:cNvSpPr>
              <a:spLocks noChangeShapeType="1"/>
            </p:cNvSpPr>
            <p:nvPr/>
          </p:nvSpPr>
          <p:spPr bwMode="auto">
            <a:xfrm>
              <a:off x="3936" y="576"/>
              <a:ext cx="0" cy="2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7" name="Line 15"/>
            <p:cNvSpPr>
              <a:spLocks noChangeShapeType="1"/>
            </p:cNvSpPr>
            <p:nvPr/>
          </p:nvSpPr>
          <p:spPr bwMode="auto">
            <a:xfrm>
              <a:off x="1056" y="624"/>
              <a:ext cx="235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8" name="Line 16"/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9" name="Line 17"/>
            <p:cNvSpPr>
              <a:spLocks noChangeShapeType="1"/>
            </p:cNvSpPr>
            <p:nvPr/>
          </p:nvSpPr>
          <p:spPr bwMode="auto">
            <a:xfrm>
              <a:off x="1056" y="672"/>
              <a:ext cx="182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0" name="Line 18"/>
            <p:cNvSpPr>
              <a:spLocks noChangeShapeType="1"/>
            </p:cNvSpPr>
            <p:nvPr/>
          </p:nvSpPr>
          <p:spPr bwMode="auto">
            <a:xfrm>
              <a:off x="2880" y="672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1" name="Line 19"/>
            <p:cNvSpPr>
              <a:spLocks noChangeShapeType="1"/>
            </p:cNvSpPr>
            <p:nvPr/>
          </p:nvSpPr>
          <p:spPr bwMode="auto">
            <a:xfrm>
              <a:off x="1056" y="720"/>
              <a:ext cx="124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2" name="Line 20"/>
            <p:cNvSpPr>
              <a:spLocks noChangeShapeType="1"/>
            </p:cNvSpPr>
            <p:nvPr/>
          </p:nvSpPr>
          <p:spPr bwMode="auto">
            <a:xfrm>
              <a:off x="2304" y="720"/>
              <a:ext cx="0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0933" name="Group 21"/>
          <p:cNvGrpSpPr>
            <a:grpSpLocks/>
          </p:cNvGrpSpPr>
          <p:nvPr/>
        </p:nvGrpSpPr>
        <p:grpSpPr bwMode="auto">
          <a:xfrm>
            <a:off x="228600" y="1524000"/>
            <a:ext cx="5105400" cy="304800"/>
            <a:chOff x="288" y="960"/>
            <a:chExt cx="3072" cy="192"/>
          </a:xfrm>
        </p:grpSpPr>
        <p:sp>
          <p:nvSpPr>
            <p:cNvPr id="550934" name="Line 22"/>
            <p:cNvSpPr>
              <a:spLocks noChangeShapeType="1"/>
            </p:cNvSpPr>
            <p:nvPr/>
          </p:nvSpPr>
          <p:spPr bwMode="auto">
            <a:xfrm>
              <a:off x="288" y="960"/>
              <a:ext cx="48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5" name="Line 23"/>
            <p:cNvSpPr>
              <a:spLocks noChangeShapeType="1"/>
            </p:cNvSpPr>
            <p:nvPr/>
          </p:nvSpPr>
          <p:spPr bwMode="auto">
            <a:xfrm flipH="1">
              <a:off x="768" y="960"/>
              <a:ext cx="48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6" name="Line 24"/>
            <p:cNvSpPr>
              <a:spLocks noChangeShapeType="1"/>
            </p:cNvSpPr>
            <p:nvPr/>
          </p:nvSpPr>
          <p:spPr bwMode="auto">
            <a:xfrm>
              <a:off x="336" y="1008"/>
              <a:ext cx="43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7" name="Line 25"/>
            <p:cNvSpPr>
              <a:spLocks noChangeShapeType="1"/>
            </p:cNvSpPr>
            <p:nvPr/>
          </p:nvSpPr>
          <p:spPr bwMode="auto">
            <a:xfrm>
              <a:off x="528" y="1008"/>
              <a:ext cx="0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8" name="Line 26"/>
            <p:cNvSpPr>
              <a:spLocks noChangeShapeType="1"/>
            </p:cNvSpPr>
            <p:nvPr/>
          </p:nvSpPr>
          <p:spPr bwMode="auto">
            <a:xfrm>
              <a:off x="528" y="1104"/>
              <a:ext cx="24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39" name="Line 27"/>
            <p:cNvSpPr>
              <a:spLocks noChangeShapeType="1"/>
            </p:cNvSpPr>
            <p:nvPr/>
          </p:nvSpPr>
          <p:spPr bwMode="auto">
            <a:xfrm flipV="1">
              <a:off x="2928" y="960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0" name="Line 28"/>
            <p:cNvSpPr>
              <a:spLocks noChangeShapeType="1"/>
            </p:cNvSpPr>
            <p:nvPr/>
          </p:nvSpPr>
          <p:spPr bwMode="auto">
            <a:xfrm>
              <a:off x="528" y="1056"/>
              <a:ext cx="18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1" name="Line 29"/>
            <p:cNvSpPr>
              <a:spLocks noChangeShapeType="1"/>
            </p:cNvSpPr>
            <p:nvPr/>
          </p:nvSpPr>
          <p:spPr bwMode="auto">
            <a:xfrm flipV="1">
              <a:off x="2352" y="960"/>
              <a:ext cx="0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2" name="Line 30"/>
            <p:cNvSpPr>
              <a:spLocks noChangeShapeType="1"/>
            </p:cNvSpPr>
            <p:nvPr/>
          </p:nvSpPr>
          <p:spPr bwMode="auto">
            <a:xfrm>
              <a:off x="864" y="960"/>
              <a:ext cx="48" cy="4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3" name="Line 31"/>
            <p:cNvSpPr>
              <a:spLocks noChangeShapeType="1"/>
            </p:cNvSpPr>
            <p:nvPr/>
          </p:nvSpPr>
          <p:spPr bwMode="auto">
            <a:xfrm flipH="1">
              <a:off x="1200" y="960"/>
              <a:ext cx="48" cy="4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4" name="Line 32"/>
            <p:cNvSpPr>
              <a:spLocks noChangeShapeType="1"/>
            </p:cNvSpPr>
            <p:nvPr/>
          </p:nvSpPr>
          <p:spPr bwMode="auto">
            <a:xfrm>
              <a:off x="912" y="1008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5" name="Line 33"/>
            <p:cNvSpPr>
              <a:spLocks noChangeShapeType="1"/>
            </p:cNvSpPr>
            <p:nvPr/>
          </p:nvSpPr>
          <p:spPr bwMode="auto">
            <a:xfrm>
              <a:off x="1056" y="1008"/>
              <a:ext cx="0" cy="14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6" name="Line 34"/>
            <p:cNvSpPr>
              <a:spLocks noChangeShapeType="1"/>
            </p:cNvSpPr>
            <p:nvPr/>
          </p:nvSpPr>
          <p:spPr bwMode="auto">
            <a:xfrm>
              <a:off x="1056" y="1152"/>
              <a:ext cx="23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7" name="Line 35"/>
            <p:cNvSpPr>
              <a:spLocks noChangeShapeType="1"/>
            </p:cNvSpPr>
            <p:nvPr/>
          </p:nvSpPr>
          <p:spPr bwMode="auto">
            <a:xfrm flipV="1">
              <a:off x="3360" y="960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0948" name="Group 36"/>
          <p:cNvGrpSpPr>
            <a:grpSpLocks/>
          </p:cNvGrpSpPr>
          <p:nvPr/>
        </p:nvGrpSpPr>
        <p:grpSpPr bwMode="auto">
          <a:xfrm>
            <a:off x="7086600" y="1524000"/>
            <a:ext cx="1295400" cy="228600"/>
            <a:chOff x="4224" y="960"/>
            <a:chExt cx="816" cy="144"/>
          </a:xfrm>
        </p:grpSpPr>
        <p:sp>
          <p:nvSpPr>
            <p:cNvPr id="550949" name="Line 37"/>
            <p:cNvSpPr>
              <a:spLocks noChangeShapeType="1"/>
            </p:cNvSpPr>
            <p:nvPr/>
          </p:nvSpPr>
          <p:spPr bwMode="auto">
            <a:xfrm>
              <a:off x="4224" y="960"/>
              <a:ext cx="48" cy="4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50" name="Line 38"/>
            <p:cNvSpPr>
              <a:spLocks noChangeShapeType="1"/>
            </p:cNvSpPr>
            <p:nvPr/>
          </p:nvSpPr>
          <p:spPr bwMode="auto">
            <a:xfrm flipH="1">
              <a:off x="4704" y="960"/>
              <a:ext cx="48" cy="4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51" name="Line 39"/>
            <p:cNvSpPr>
              <a:spLocks noChangeShapeType="1"/>
            </p:cNvSpPr>
            <p:nvPr/>
          </p:nvSpPr>
          <p:spPr bwMode="auto">
            <a:xfrm>
              <a:off x="4272" y="1008"/>
              <a:ext cx="432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52" name="Line 40"/>
            <p:cNvSpPr>
              <a:spLocks noChangeShapeType="1"/>
            </p:cNvSpPr>
            <p:nvPr/>
          </p:nvSpPr>
          <p:spPr bwMode="auto">
            <a:xfrm>
              <a:off x="4512" y="1008"/>
              <a:ext cx="0" cy="96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53" name="Line 41"/>
            <p:cNvSpPr>
              <a:spLocks noChangeShapeType="1"/>
            </p:cNvSpPr>
            <p:nvPr/>
          </p:nvSpPr>
          <p:spPr bwMode="auto">
            <a:xfrm>
              <a:off x="4512" y="1104"/>
              <a:ext cx="528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54" name="Line 42"/>
            <p:cNvSpPr>
              <a:spLocks noChangeShapeType="1"/>
            </p:cNvSpPr>
            <p:nvPr/>
          </p:nvSpPr>
          <p:spPr bwMode="auto">
            <a:xfrm flipV="1">
              <a:off x="5040" y="960"/>
              <a:ext cx="0" cy="14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1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1NF Storage Anomalies</a:t>
            </a:r>
          </a:p>
        </p:txBody>
      </p:sp>
      <p:sp>
        <p:nvSpPr>
          <p:cNvPr id="5519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Insertion:</a:t>
            </a:r>
            <a:r>
              <a:rPr lang="en-US" sz="2800"/>
              <a:t> A new patient has not yet undergone surgery -- hence no surgeon # -- Since surgeon # is part of the key we can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t insert.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Insertion:</a:t>
            </a:r>
            <a:r>
              <a:rPr lang="en-US" sz="2800"/>
              <a:t> If a surgeon is newly hired and hasn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t operated yet -- there will be no way to include that person in the database.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Update:</a:t>
            </a:r>
            <a:r>
              <a:rPr lang="en-US" sz="2800"/>
              <a:t> If a patient comes in for a new procedure, and has moved, we need to change multiple address entries.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Deletion (type 1):</a:t>
            </a:r>
            <a:r>
              <a:rPr lang="en-US" sz="2800"/>
              <a:t> Deleting a patient record may also delete all info about a surgeon.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Deletion (type 2):</a:t>
            </a:r>
            <a:r>
              <a:rPr lang="en-US" sz="2800"/>
              <a:t> When there are functional dependencies (like side effects and drug) changing one item eliminates other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2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Normal Form</a:t>
            </a:r>
          </a:p>
        </p:txBody>
      </p:sp>
      <p:sp>
        <p:nvSpPr>
          <p:cNvPr id="5529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relation is said to be in Second Normal Form when every </a:t>
            </a:r>
            <a:r>
              <a:rPr lang="en-US" dirty="0" err="1"/>
              <a:t>nonkey</a:t>
            </a:r>
            <a:r>
              <a:rPr lang="en-US" dirty="0"/>
              <a:t> attribute is </a:t>
            </a:r>
            <a:r>
              <a:rPr lang="en-US" b="1" dirty="0"/>
              <a:t>fully functionally dependent</a:t>
            </a:r>
            <a:r>
              <a:rPr lang="en-US" dirty="0"/>
              <a:t> on the primary key.</a:t>
            </a:r>
          </a:p>
          <a:p>
            <a:pPr lvl="1"/>
            <a:r>
              <a:rPr lang="en-US" dirty="0"/>
              <a:t>That is, every </a:t>
            </a:r>
            <a:r>
              <a:rPr lang="en-US" dirty="0" err="1"/>
              <a:t>nonkey</a:t>
            </a:r>
            <a:r>
              <a:rPr lang="en-US" dirty="0"/>
              <a:t> attribute needs the full primary key for unique </a:t>
            </a:r>
            <a:r>
              <a:rPr lang="en-US" dirty="0" smtClean="0"/>
              <a:t>identification</a:t>
            </a:r>
          </a:p>
          <a:p>
            <a:r>
              <a:rPr lang="en-US" i="1" dirty="0" smtClean="0"/>
              <a:t>This is typically accomplished by projecting (think splitting) the relations into simpler relations with simpler keys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Normal Form</a:t>
            </a:r>
          </a:p>
        </p:txBody>
      </p:sp>
      <p:graphicFrame>
        <p:nvGraphicFramePr>
          <p:cNvPr id="553987" name="Object 3"/>
          <p:cNvGraphicFramePr>
            <a:graphicFrameLocks noChangeAspect="1"/>
          </p:cNvGraphicFramePr>
          <p:nvPr/>
        </p:nvGraphicFramePr>
        <p:xfrm>
          <a:off x="1981200" y="1600200"/>
          <a:ext cx="5410200" cy="434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43" name="Worksheet" r:id="rId4" imgW="3036711" imgH="2438400" progId="Excel.Sheet.8">
                  <p:embed/>
                </p:oleObj>
              </mc:Choice>
              <mc:Fallback>
                <p:oleObj name="Worksheet" r:id="rId4" imgW="3036711" imgH="24384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00200"/>
                        <a:ext cx="5410200" cy="434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3988" name="Group 4"/>
          <p:cNvGrpSpPr>
            <a:grpSpLocks/>
          </p:cNvGrpSpPr>
          <p:nvPr/>
        </p:nvGrpSpPr>
        <p:grpSpPr bwMode="auto">
          <a:xfrm>
            <a:off x="1981200" y="5943600"/>
            <a:ext cx="4267200" cy="381000"/>
            <a:chOff x="1248" y="3744"/>
            <a:chExt cx="2688" cy="240"/>
          </a:xfrm>
        </p:grpSpPr>
        <p:sp>
          <p:nvSpPr>
            <p:cNvPr id="553989" name="Line 5"/>
            <p:cNvSpPr>
              <a:spLocks noChangeShapeType="1"/>
            </p:cNvSpPr>
            <p:nvPr/>
          </p:nvSpPr>
          <p:spPr bwMode="auto">
            <a:xfrm>
              <a:off x="1248" y="3744"/>
              <a:ext cx="96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0" name="Line 6"/>
            <p:cNvSpPr>
              <a:spLocks noChangeShapeType="1"/>
            </p:cNvSpPr>
            <p:nvPr/>
          </p:nvSpPr>
          <p:spPr bwMode="auto">
            <a:xfrm flipH="1">
              <a:off x="2112" y="3744"/>
              <a:ext cx="96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1" name="Line 7"/>
            <p:cNvSpPr>
              <a:spLocks noChangeShapeType="1"/>
            </p:cNvSpPr>
            <p:nvPr/>
          </p:nvSpPr>
          <p:spPr bwMode="auto">
            <a:xfrm>
              <a:off x="1344" y="3840"/>
              <a:ext cx="76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2" name="Line 8"/>
            <p:cNvSpPr>
              <a:spLocks noChangeShapeType="1"/>
            </p:cNvSpPr>
            <p:nvPr/>
          </p:nvSpPr>
          <p:spPr bwMode="auto">
            <a:xfrm>
              <a:off x="1728" y="3840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3" name="Line 9"/>
            <p:cNvSpPr>
              <a:spLocks noChangeShapeType="1"/>
            </p:cNvSpPr>
            <p:nvPr/>
          </p:nvSpPr>
          <p:spPr bwMode="auto">
            <a:xfrm>
              <a:off x="1728" y="3984"/>
              <a:ext cx="220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4" name="Line 10"/>
            <p:cNvSpPr>
              <a:spLocks noChangeShapeType="1"/>
            </p:cNvSpPr>
            <p:nvPr/>
          </p:nvSpPr>
          <p:spPr bwMode="auto">
            <a:xfrm flipV="1">
              <a:off x="3936" y="3744"/>
              <a:ext cx="0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5" name="Line 11"/>
            <p:cNvSpPr>
              <a:spLocks noChangeShapeType="1"/>
            </p:cNvSpPr>
            <p:nvPr/>
          </p:nvSpPr>
          <p:spPr bwMode="auto">
            <a:xfrm>
              <a:off x="1728" y="3888"/>
              <a:ext cx="9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6" name="Line 12"/>
            <p:cNvSpPr>
              <a:spLocks noChangeShapeType="1"/>
            </p:cNvSpPr>
            <p:nvPr/>
          </p:nvSpPr>
          <p:spPr bwMode="auto">
            <a:xfrm flipV="1">
              <a:off x="2688" y="3744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Normal Form</a:t>
            </a:r>
          </a:p>
        </p:txBody>
      </p:sp>
      <p:graphicFrame>
        <p:nvGraphicFramePr>
          <p:cNvPr id="555011" name="Object 3"/>
          <p:cNvGraphicFramePr>
            <a:graphicFrameLocks noChangeAspect="1"/>
          </p:cNvGraphicFramePr>
          <p:nvPr/>
        </p:nvGraphicFramePr>
        <p:xfrm>
          <a:off x="2438400" y="1752600"/>
          <a:ext cx="3848100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65" name="Worksheet" r:id="rId4" imgW="2043289" imgH="2133600" progId="Excel.Sheet.8">
                  <p:embed/>
                </p:oleObj>
              </mc:Choice>
              <mc:Fallback>
                <p:oleObj name="Worksheet" r:id="rId4" imgW="2043289" imgH="21336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52600"/>
                        <a:ext cx="3848100" cy="402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5012" name="Group 4"/>
          <p:cNvGrpSpPr>
            <a:grpSpLocks/>
          </p:cNvGrpSpPr>
          <p:nvPr/>
        </p:nvGrpSpPr>
        <p:grpSpPr bwMode="auto">
          <a:xfrm>
            <a:off x="2438400" y="5791200"/>
            <a:ext cx="2438400" cy="304800"/>
            <a:chOff x="1536" y="3648"/>
            <a:chExt cx="1536" cy="192"/>
          </a:xfrm>
        </p:grpSpPr>
        <p:sp>
          <p:nvSpPr>
            <p:cNvPr id="555013" name="Line 5"/>
            <p:cNvSpPr>
              <a:spLocks noChangeShapeType="1"/>
            </p:cNvSpPr>
            <p:nvPr/>
          </p:nvSpPr>
          <p:spPr bwMode="auto">
            <a:xfrm>
              <a:off x="1536" y="3648"/>
              <a:ext cx="48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4" name="Line 6"/>
            <p:cNvSpPr>
              <a:spLocks noChangeShapeType="1"/>
            </p:cNvSpPr>
            <p:nvPr/>
          </p:nvSpPr>
          <p:spPr bwMode="auto">
            <a:xfrm flipH="1">
              <a:off x="2304" y="3648"/>
              <a:ext cx="48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5" name="Line 7"/>
            <p:cNvSpPr>
              <a:spLocks noChangeShapeType="1"/>
            </p:cNvSpPr>
            <p:nvPr/>
          </p:nvSpPr>
          <p:spPr bwMode="auto">
            <a:xfrm>
              <a:off x="1584" y="3744"/>
              <a:ext cx="72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6" name="Line 8"/>
            <p:cNvSpPr>
              <a:spLocks noChangeShapeType="1"/>
            </p:cNvSpPr>
            <p:nvPr/>
          </p:nvSpPr>
          <p:spPr bwMode="auto">
            <a:xfrm>
              <a:off x="1920" y="3744"/>
              <a:ext cx="0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7" name="Line 9"/>
            <p:cNvSpPr>
              <a:spLocks noChangeShapeType="1"/>
            </p:cNvSpPr>
            <p:nvPr/>
          </p:nvSpPr>
          <p:spPr bwMode="auto">
            <a:xfrm>
              <a:off x="1920" y="3840"/>
              <a:ext cx="1152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8" name="Line 10"/>
            <p:cNvSpPr>
              <a:spLocks noChangeShapeType="1"/>
            </p:cNvSpPr>
            <p:nvPr/>
          </p:nvSpPr>
          <p:spPr bwMode="auto">
            <a:xfrm flipV="1">
              <a:off x="3072" y="3648"/>
              <a:ext cx="0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Normal Form</a:t>
            </a:r>
          </a:p>
        </p:txBody>
      </p:sp>
      <p:graphicFrame>
        <p:nvGraphicFramePr>
          <p:cNvPr id="556035" name="Object 3"/>
          <p:cNvGraphicFramePr>
            <a:graphicFrameLocks noChangeAspect="1"/>
          </p:cNvGraphicFramePr>
          <p:nvPr/>
        </p:nvGraphicFramePr>
        <p:xfrm>
          <a:off x="990600" y="1371600"/>
          <a:ext cx="710247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100" name="Worksheet" r:id="rId4" imgW="5057422" imgH="3939822" progId="Excel.Sheet.8">
                  <p:embed/>
                </p:oleObj>
              </mc:Choice>
              <mc:Fallback>
                <p:oleObj name="Worksheet" r:id="rId4" imgW="5057422" imgH="3939822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71600"/>
                        <a:ext cx="7102475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6036" name="Group 4"/>
          <p:cNvGrpSpPr>
            <a:grpSpLocks/>
          </p:cNvGrpSpPr>
          <p:nvPr/>
        </p:nvGrpSpPr>
        <p:grpSpPr bwMode="auto">
          <a:xfrm>
            <a:off x="990600" y="990600"/>
            <a:ext cx="6400800" cy="381000"/>
            <a:chOff x="624" y="624"/>
            <a:chExt cx="4032" cy="240"/>
          </a:xfrm>
        </p:grpSpPr>
        <p:sp>
          <p:nvSpPr>
            <p:cNvPr id="556037" name="Line 5"/>
            <p:cNvSpPr>
              <a:spLocks noChangeShapeType="1"/>
            </p:cNvSpPr>
            <p:nvPr/>
          </p:nvSpPr>
          <p:spPr bwMode="auto">
            <a:xfrm flipV="1">
              <a:off x="624" y="816"/>
              <a:ext cx="48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38" name="Line 6"/>
            <p:cNvSpPr>
              <a:spLocks noChangeShapeType="1"/>
            </p:cNvSpPr>
            <p:nvPr/>
          </p:nvSpPr>
          <p:spPr bwMode="auto">
            <a:xfrm flipH="1" flipV="1">
              <a:off x="2640" y="816"/>
              <a:ext cx="48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39" name="Line 7"/>
            <p:cNvSpPr>
              <a:spLocks noChangeShapeType="1"/>
            </p:cNvSpPr>
            <p:nvPr/>
          </p:nvSpPr>
          <p:spPr bwMode="auto">
            <a:xfrm>
              <a:off x="672" y="816"/>
              <a:ext cx="196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0" name="Line 8"/>
            <p:cNvSpPr>
              <a:spLocks noChangeShapeType="1"/>
            </p:cNvSpPr>
            <p:nvPr/>
          </p:nvSpPr>
          <p:spPr bwMode="auto">
            <a:xfrm flipV="1">
              <a:off x="1536" y="6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1" name="Line 9"/>
            <p:cNvSpPr>
              <a:spLocks noChangeShapeType="1"/>
            </p:cNvSpPr>
            <p:nvPr/>
          </p:nvSpPr>
          <p:spPr bwMode="auto">
            <a:xfrm>
              <a:off x="1536" y="624"/>
              <a:ext cx="31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2" name="Line 10"/>
            <p:cNvSpPr>
              <a:spLocks noChangeShapeType="1"/>
            </p:cNvSpPr>
            <p:nvPr/>
          </p:nvSpPr>
          <p:spPr bwMode="auto">
            <a:xfrm>
              <a:off x="4656" y="624"/>
              <a:ext cx="0" cy="24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3" name="Line 11"/>
            <p:cNvSpPr>
              <a:spLocks noChangeShapeType="1"/>
            </p:cNvSpPr>
            <p:nvPr/>
          </p:nvSpPr>
          <p:spPr bwMode="auto">
            <a:xfrm>
              <a:off x="1536" y="672"/>
              <a:ext cx="235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4" name="Line 12"/>
            <p:cNvSpPr>
              <a:spLocks noChangeShapeType="1"/>
            </p:cNvSpPr>
            <p:nvPr/>
          </p:nvSpPr>
          <p:spPr bwMode="auto">
            <a:xfrm>
              <a:off x="3888" y="672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5" name="Line 13"/>
            <p:cNvSpPr>
              <a:spLocks noChangeShapeType="1"/>
            </p:cNvSpPr>
            <p:nvPr/>
          </p:nvSpPr>
          <p:spPr bwMode="auto">
            <a:xfrm>
              <a:off x="1536" y="720"/>
              <a:ext cx="153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6" name="Line 14"/>
            <p:cNvSpPr>
              <a:spLocks noChangeShapeType="1"/>
            </p:cNvSpPr>
            <p:nvPr/>
          </p:nvSpPr>
          <p:spPr bwMode="auto">
            <a:xfrm>
              <a:off x="3072" y="720"/>
              <a:ext cx="0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6047" name="Group 15"/>
          <p:cNvGrpSpPr>
            <a:grpSpLocks/>
          </p:cNvGrpSpPr>
          <p:nvPr/>
        </p:nvGrpSpPr>
        <p:grpSpPr bwMode="auto">
          <a:xfrm>
            <a:off x="5638800" y="5943600"/>
            <a:ext cx="1905000" cy="228600"/>
            <a:chOff x="3552" y="3744"/>
            <a:chExt cx="1200" cy="144"/>
          </a:xfrm>
        </p:grpSpPr>
        <p:sp>
          <p:nvSpPr>
            <p:cNvPr id="556048" name="Line 16"/>
            <p:cNvSpPr>
              <a:spLocks noChangeShapeType="1"/>
            </p:cNvSpPr>
            <p:nvPr/>
          </p:nvSpPr>
          <p:spPr bwMode="auto">
            <a:xfrm>
              <a:off x="3552" y="3744"/>
              <a:ext cx="48" cy="4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49" name="Line 17"/>
            <p:cNvSpPr>
              <a:spLocks noChangeShapeType="1"/>
            </p:cNvSpPr>
            <p:nvPr/>
          </p:nvSpPr>
          <p:spPr bwMode="auto">
            <a:xfrm flipH="1">
              <a:off x="4272" y="3744"/>
              <a:ext cx="48" cy="4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50" name="Line 18"/>
            <p:cNvSpPr>
              <a:spLocks noChangeShapeType="1"/>
            </p:cNvSpPr>
            <p:nvPr/>
          </p:nvSpPr>
          <p:spPr bwMode="auto">
            <a:xfrm>
              <a:off x="3600" y="3792"/>
              <a:ext cx="672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51" name="Line 19"/>
            <p:cNvSpPr>
              <a:spLocks noChangeShapeType="1"/>
            </p:cNvSpPr>
            <p:nvPr/>
          </p:nvSpPr>
          <p:spPr bwMode="auto">
            <a:xfrm>
              <a:off x="3888" y="3792"/>
              <a:ext cx="0" cy="96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52" name="Line 20"/>
            <p:cNvSpPr>
              <a:spLocks noChangeShapeType="1"/>
            </p:cNvSpPr>
            <p:nvPr/>
          </p:nvSpPr>
          <p:spPr bwMode="auto">
            <a:xfrm>
              <a:off x="3888" y="3888"/>
              <a:ext cx="864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053" name="Line 21"/>
            <p:cNvSpPr>
              <a:spLocks noChangeShapeType="1"/>
            </p:cNvSpPr>
            <p:nvPr/>
          </p:nvSpPr>
          <p:spPr bwMode="auto">
            <a:xfrm flipV="1">
              <a:off x="4752" y="3744"/>
              <a:ext cx="0" cy="14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7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1NF Storage Anomalies Removed</a:t>
            </a:r>
          </a:p>
        </p:txBody>
      </p:sp>
      <p:sp>
        <p:nvSpPr>
          <p:cNvPr id="557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Insertion:</a:t>
            </a:r>
            <a:r>
              <a:rPr lang="en-US" sz="2800"/>
              <a:t> Can now enter new patients without surgery.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Insertion:</a:t>
            </a:r>
            <a:r>
              <a:rPr lang="en-US" sz="2800"/>
              <a:t> Can now enter Surgeons who haven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t operated.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Deletion (type 1):</a:t>
            </a:r>
            <a:r>
              <a:rPr lang="en-US" sz="2800"/>
              <a:t> If Charles Brown dies the corresponding tuples from Patient and Surgery tables can be deleted without losing information on David Rosen.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Update:</a:t>
            </a:r>
            <a:r>
              <a:rPr lang="en-US" sz="2800"/>
              <a:t> If John White comes in for third time, and has moved, we only need to change the Patient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2NF Storage Anomalies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3300"/>
                </a:solidFill>
              </a:rPr>
              <a:t>Insertion</a:t>
            </a:r>
            <a:r>
              <a:rPr lang="en-US" sz="2800"/>
              <a:t>: Cannot enter the fact that a particular drug has a particular side effect unless it is given to a patient.</a:t>
            </a:r>
          </a:p>
          <a:p>
            <a:r>
              <a:rPr lang="en-US" sz="2800">
                <a:solidFill>
                  <a:srgbClr val="FF3300"/>
                </a:solidFill>
              </a:rPr>
              <a:t>Deletion</a:t>
            </a:r>
            <a:r>
              <a:rPr lang="en-US" sz="2800"/>
              <a:t>: If John White receives some other drug because of the penicillin rash, and a new drug and side effect are entered, we lose the information that penicillin can cause a rash</a:t>
            </a:r>
          </a:p>
          <a:p>
            <a:r>
              <a:rPr lang="en-US" sz="2800">
                <a:solidFill>
                  <a:srgbClr val="FF3300"/>
                </a:solidFill>
              </a:rPr>
              <a:t>Update</a:t>
            </a:r>
            <a:r>
              <a:rPr lang="en-US" sz="2800"/>
              <a:t>: If drug side effects change (a new formula) we have to update multiple occurrences of side effects.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Normal Form</a:t>
            </a:r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 relation is said to be in Third Normal Form if there is no transitive functional dependency between nonkey attributes</a:t>
            </a:r>
          </a:p>
          <a:p>
            <a:pPr lvl="1"/>
            <a:r>
              <a:rPr lang="en-US" sz="2400"/>
              <a:t>When one nonkey attribute can be determined with one or more nonkey attributes there is said to be a transitive functional dependency.</a:t>
            </a:r>
          </a:p>
          <a:p>
            <a:r>
              <a:rPr lang="en-US" sz="2800"/>
              <a:t>The side effect column in the Surgery table is determined by the drug administered </a:t>
            </a:r>
          </a:p>
          <a:p>
            <a:pPr lvl="1"/>
            <a:r>
              <a:rPr lang="en-US" sz="2400"/>
              <a:t>Side effect is transitively functionally dependent on drug so Surgery is not 3NF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Normal Form</a:t>
            </a:r>
          </a:p>
        </p:txBody>
      </p:sp>
      <p:graphicFrame>
        <p:nvGraphicFramePr>
          <p:cNvPr id="560131" name="Object 3"/>
          <p:cNvGraphicFramePr>
            <a:graphicFrameLocks noChangeAspect="1"/>
          </p:cNvGraphicFramePr>
          <p:nvPr/>
        </p:nvGraphicFramePr>
        <p:xfrm>
          <a:off x="1143000" y="1752600"/>
          <a:ext cx="6781800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87" name="Worksheet" r:id="rId4" imgW="4910667" imgH="3556000" progId="Excel.Sheet.8">
                  <p:embed/>
                </p:oleObj>
              </mc:Choice>
              <mc:Fallback>
                <p:oleObj name="Worksheet" r:id="rId4" imgW="4910667" imgH="35560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6781800" cy="447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0132" name="Group 4"/>
          <p:cNvGrpSpPr>
            <a:grpSpLocks/>
          </p:cNvGrpSpPr>
          <p:nvPr/>
        </p:nvGrpSpPr>
        <p:grpSpPr bwMode="auto">
          <a:xfrm>
            <a:off x="1143000" y="1371600"/>
            <a:ext cx="6096000" cy="381000"/>
            <a:chOff x="720" y="1008"/>
            <a:chExt cx="3840" cy="240"/>
          </a:xfrm>
        </p:grpSpPr>
        <p:sp>
          <p:nvSpPr>
            <p:cNvPr id="560133" name="Line 5"/>
            <p:cNvSpPr>
              <a:spLocks noChangeShapeType="1"/>
            </p:cNvSpPr>
            <p:nvPr/>
          </p:nvSpPr>
          <p:spPr bwMode="auto">
            <a:xfrm flipV="1">
              <a:off x="720" y="1200"/>
              <a:ext cx="48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34" name="Line 6"/>
            <p:cNvSpPr>
              <a:spLocks noChangeShapeType="1"/>
            </p:cNvSpPr>
            <p:nvPr/>
          </p:nvSpPr>
          <p:spPr bwMode="auto">
            <a:xfrm flipH="1" flipV="1">
              <a:off x="2736" y="1200"/>
              <a:ext cx="48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35" name="Line 7"/>
            <p:cNvSpPr>
              <a:spLocks noChangeShapeType="1"/>
            </p:cNvSpPr>
            <p:nvPr/>
          </p:nvSpPr>
          <p:spPr bwMode="auto">
            <a:xfrm>
              <a:off x="768" y="1200"/>
              <a:ext cx="196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36" name="Line 8"/>
            <p:cNvSpPr>
              <a:spLocks noChangeShapeType="1"/>
            </p:cNvSpPr>
            <p:nvPr/>
          </p:nvSpPr>
          <p:spPr bwMode="auto">
            <a:xfrm flipV="1">
              <a:off x="1632" y="1008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37" name="Line 9"/>
            <p:cNvSpPr>
              <a:spLocks noChangeShapeType="1"/>
            </p:cNvSpPr>
            <p:nvPr/>
          </p:nvSpPr>
          <p:spPr bwMode="auto">
            <a:xfrm>
              <a:off x="1632" y="1008"/>
              <a:ext cx="29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38" name="Line 10"/>
            <p:cNvSpPr>
              <a:spLocks noChangeShapeType="1"/>
            </p:cNvSpPr>
            <p:nvPr/>
          </p:nvSpPr>
          <p:spPr bwMode="auto">
            <a:xfrm>
              <a:off x="4560" y="1008"/>
              <a:ext cx="0" cy="24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39" name="Line 11"/>
            <p:cNvSpPr>
              <a:spLocks noChangeShapeType="1"/>
            </p:cNvSpPr>
            <p:nvPr/>
          </p:nvSpPr>
          <p:spPr bwMode="auto">
            <a:xfrm>
              <a:off x="1632" y="1104"/>
              <a:ext cx="177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140" name="Line 12"/>
            <p:cNvSpPr>
              <a:spLocks noChangeShapeType="1"/>
            </p:cNvSpPr>
            <p:nvPr/>
          </p:nvSpPr>
          <p:spPr bwMode="auto">
            <a:xfrm>
              <a:off x="3408" y="1104"/>
              <a:ext cx="0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Review</a:t>
            </a:r>
            <a:endParaRPr lang="en-US" sz="3600" dirty="0"/>
          </a:p>
          <a:p>
            <a:pPr lvl="1"/>
            <a:r>
              <a:rPr lang="en-US" sz="3200" dirty="0"/>
              <a:t>Conceptual Model and UML</a:t>
            </a:r>
          </a:p>
          <a:p>
            <a:pPr lvl="1"/>
            <a:r>
              <a:rPr lang="en-US" dirty="0"/>
              <a:t>Logical Model for the </a:t>
            </a:r>
            <a:r>
              <a:rPr lang="en-US" dirty="0" err="1"/>
              <a:t>Diveshop</a:t>
            </a:r>
            <a:r>
              <a:rPr lang="en-US" dirty="0"/>
              <a:t> database</a:t>
            </a:r>
          </a:p>
          <a:p>
            <a:r>
              <a:rPr lang="en-US" sz="3600" dirty="0"/>
              <a:t>Normalization</a:t>
            </a:r>
          </a:p>
          <a:p>
            <a:r>
              <a:rPr lang="en-US" sz="3600" dirty="0"/>
              <a:t>Relational Advantages and Disadvantages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Normal Form</a:t>
            </a:r>
          </a:p>
        </p:txBody>
      </p:sp>
      <p:graphicFrame>
        <p:nvGraphicFramePr>
          <p:cNvPr id="561155" name="Object 3"/>
          <p:cNvGraphicFramePr>
            <a:graphicFrameLocks noChangeAspect="1"/>
          </p:cNvGraphicFramePr>
          <p:nvPr/>
        </p:nvGraphicFramePr>
        <p:xfrm>
          <a:off x="1752600" y="2286000"/>
          <a:ext cx="5141913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209" name="Worksheet" r:id="rId4" imgW="2065867" imgH="1456267" progId="Excel.Sheet.8">
                  <p:embed/>
                </p:oleObj>
              </mc:Choice>
              <mc:Fallback>
                <p:oleObj name="Worksheet" r:id="rId4" imgW="2065867" imgH="145626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86000"/>
                        <a:ext cx="5141913" cy="361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1156" name="Group 4"/>
          <p:cNvGrpSpPr>
            <a:grpSpLocks/>
          </p:cNvGrpSpPr>
          <p:nvPr/>
        </p:nvGrpSpPr>
        <p:grpSpPr bwMode="auto">
          <a:xfrm>
            <a:off x="1752600" y="1828800"/>
            <a:ext cx="3962400" cy="457200"/>
            <a:chOff x="1104" y="1152"/>
            <a:chExt cx="2496" cy="288"/>
          </a:xfrm>
        </p:grpSpPr>
        <p:sp>
          <p:nvSpPr>
            <p:cNvPr id="561157" name="Line 5"/>
            <p:cNvSpPr>
              <a:spLocks noChangeShapeType="1"/>
            </p:cNvSpPr>
            <p:nvPr/>
          </p:nvSpPr>
          <p:spPr bwMode="auto">
            <a:xfrm flipV="1">
              <a:off x="1104" y="1296"/>
              <a:ext cx="144" cy="14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58" name="Line 6"/>
            <p:cNvSpPr>
              <a:spLocks noChangeShapeType="1"/>
            </p:cNvSpPr>
            <p:nvPr/>
          </p:nvSpPr>
          <p:spPr bwMode="auto">
            <a:xfrm flipH="1" flipV="1">
              <a:off x="2736" y="1296"/>
              <a:ext cx="144" cy="14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59" name="Line 7"/>
            <p:cNvSpPr>
              <a:spLocks noChangeShapeType="1"/>
            </p:cNvSpPr>
            <p:nvPr/>
          </p:nvSpPr>
          <p:spPr bwMode="auto">
            <a:xfrm>
              <a:off x="1248" y="1296"/>
              <a:ext cx="1488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60" name="Line 8"/>
            <p:cNvSpPr>
              <a:spLocks noChangeShapeType="1"/>
            </p:cNvSpPr>
            <p:nvPr/>
          </p:nvSpPr>
          <p:spPr bwMode="auto">
            <a:xfrm flipV="1">
              <a:off x="1920" y="1152"/>
              <a:ext cx="0" cy="14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61" name="Line 9"/>
            <p:cNvSpPr>
              <a:spLocks noChangeShapeType="1"/>
            </p:cNvSpPr>
            <p:nvPr/>
          </p:nvSpPr>
          <p:spPr bwMode="auto">
            <a:xfrm>
              <a:off x="1920" y="1152"/>
              <a:ext cx="1680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62" name="Line 10"/>
            <p:cNvSpPr>
              <a:spLocks noChangeShapeType="1"/>
            </p:cNvSpPr>
            <p:nvPr/>
          </p:nvSpPr>
          <p:spPr bwMode="auto">
            <a:xfrm>
              <a:off x="3600" y="1152"/>
              <a:ext cx="0" cy="28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2NF Storage Anomalies Removed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Insertion</a:t>
            </a:r>
            <a:r>
              <a:rPr lang="en-US"/>
              <a:t>: We can now enter the fact that a particular drug has a particular side effect in the Drug relation.</a:t>
            </a:r>
          </a:p>
          <a:p>
            <a:r>
              <a:rPr lang="en-US">
                <a:solidFill>
                  <a:srgbClr val="FF3300"/>
                </a:solidFill>
              </a:rPr>
              <a:t>Deletion</a:t>
            </a:r>
            <a:r>
              <a:rPr lang="en-US"/>
              <a:t>: If John White recieves some other drug as a result of the rash from penicillin, but the information on penicillin and rash is maintained.</a:t>
            </a:r>
          </a:p>
          <a:p>
            <a:r>
              <a:rPr lang="en-US">
                <a:solidFill>
                  <a:srgbClr val="FF3300"/>
                </a:solidFill>
              </a:rPr>
              <a:t>Update</a:t>
            </a:r>
            <a:r>
              <a:rPr lang="en-US"/>
              <a:t>: The side effects for each drug appear only once.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3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Boyce-Codd Normal Form</a:t>
            </a:r>
          </a:p>
        </p:txBody>
      </p:sp>
      <p:sp>
        <p:nvSpPr>
          <p:cNvPr id="5632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3NF relations are also BCNF relations.</a:t>
            </a:r>
          </a:p>
          <a:p>
            <a:r>
              <a:rPr lang="en-US"/>
              <a:t>A 3NF relation is NOT in BCNF if:</a:t>
            </a:r>
          </a:p>
          <a:p>
            <a:pPr lvl="1"/>
            <a:r>
              <a:rPr lang="en-US"/>
              <a:t>Candidate keys in the relation are composite keys (they are not single attributes)</a:t>
            </a:r>
          </a:p>
          <a:p>
            <a:pPr lvl="1"/>
            <a:r>
              <a:rPr lang="en-US"/>
              <a:t>There is more than one candidate key in the relation, and</a:t>
            </a:r>
          </a:p>
          <a:p>
            <a:pPr lvl="1"/>
            <a:r>
              <a:rPr lang="en-US"/>
              <a:t>The keys are not disjoint, that is, some attributes in the keys are common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Most 3NF Relations are also BCNF – Is this one?</a:t>
            </a:r>
          </a:p>
        </p:txBody>
      </p:sp>
      <p:graphicFrame>
        <p:nvGraphicFramePr>
          <p:cNvPr id="564227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855788" y="1219200"/>
          <a:ext cx="5430837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92" name="Worksheet" r:id="rId4" imgW="2435382" imgH="1828800" progId="Excel.Sheet.8">
                  <p:embed/>
                </p:oleObj>
              </mc:Choice>
              <mc:Fallback>
                <p:oleObj name="Worksheet" r:id="rId4" imgW="2435382" imgH="18288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1219200"/>
                        <a:ext cx="5430837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4228" name="Group 4"/>
          <p:cNvGrpSpPr>
            <a:grpSpLocks/>
          </p:cNvGrpSpPr>
          <p:nvPr/>
        </p:nvGrpSpPr>
        <p:grpSpPr bwMode="auto">
          <a:xfrm>
            <a:off x="1981200" y="6172200"/>
            <a:ext cx="4267200" cy="381000"/>
            <a:chOff x="1248" y="3744"/>
            <a:chExt cx="2688" cy="240"/>
          </a:xfrm>
        </p:grpSpPr>
        <p:sp>
          <p:nvSpPr>
            <p:cNvPr id="564229" name="Line 5"/>
            <p:cNvSpPr>
              <a:spLocks noChangeShapeType="1"/>
            </p:cNvSpPr>
            <p:nvPr/>
          </p:nvSpPr>
          <p:spPr bwMode="auto">
            <a:xfrm>
              <a:off x="1248" y="3744"/>
              <a:ext cx="96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0" name="Line 6"/>
            <p:cNvSpPr>
              <a:spLocks noChangeShapeType="1"/>
            </p:cNvSpPr>
            <p:nvPr/>
          </p:nvSpPr>
          <p:spPr bwMode="auto">
            <a:xfrm flipH="1">
              <a:off x="2112" y="3744"/>
              <a:ext cx="96" cy="9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1" name="Line 7"/>
            <p:cNvSpPr>
              <a:spLocks noChangeShapeType="1"/>
            </p:cNvSpPr>
            <p:nvPr/>
          </p:nvSpPr>
          <p:spPr bwMode="auto">
            <a:xfrm>
              <a:off x="1344" y="3840"/>
              <a:ext cx="76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2" name="Line 8"/>
            <p:cNvSpPr>
              <a:spLocks noChangeShapeType="1"/>
            </p:cNvSpPr>
            <p:nvPr/>
          </p:nvSpPr>
          <p:spPr bwMode="auto">
            <a:xfrm>
              <a:off x="1728" y="3840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3" name="Line 9"/>
            <p:cNvSpPr>
              <a:spLocks noChangeShapeType="1"/>
            </p:cNvSpPr>
            <p:nvPr/>
          </p:nvSpPr>
          <p:spPr bwMode="auto">
            <a:xfrm>
              <a:off x="1728" y="3984"/>
              <a:ext cx="220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4" name="Line 10"/>
            <p:cNvSpPr>
              <a:spLocks noChangeShapeType="1"/>
            </p:cNvSpPr>
            <p:nvPr/>
          </p:nvSpPr>
          <p:spPr bwMode="auto">
            <a:xfrm flipV="1">
              <a:off x="3936" y="3744"/>
              <a:ext cx="0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5" name="Line 11"/>
            <p:cNvSpPr>
              <a:spLocks noChangeShapeType="1"/>
            </p:cNvSpPr>
            <p:nvPr/>
          </p:nvSpPr>
          <p:spPr bwMode="auto">
            <a:xfrm>
              <a:off x="1728" y="3888"/>
              <a:ext cx="96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6" name="Line 12"/>
            <p:cNvSpPr>
              <a:spLocks noChangeShapeType="1"/>
            </p:cNvSpPr>
            <p:nvPr/>
          </p:nvSpPr>
          <p:spPr bwMode="auto">
            <a:xfrm flipV="1">
              <a:off x="2688" y="3744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4245" name="Group 21"/>
          <p:cNvGrpSpPr>
            <a:grpSpLocks/>
          </p:cNvGrpSpPr>
          <p:nvPr/>
        </p:nvGrpSpPr>
        <p:grpSpPr bwMode="auto">
          <a:xfrm>
            <a:off x="2743200" y="990600"/>
            <a:ext cx="3429000" cy="228600"/>
            <a:chOff x="1728" y="1104"/>
            <a:chExt cx="2160" cy="144"/>
          </a:xfrm>
        </p:grpSpPr>
        <p:sp>
          <p:nvSpPr>
            <p:cNvPr id="564237" name="Line 13"/>
            <p:cNvSpPr>
              <a:spLocks noChangeShapeType="1"/>
            </p:cNvSpPr>
            <p:nvPr/>
          </p:nvSpPr>
          <p:spPr bwMode="auto">
            <a:xfrm flipH="1" flipV="1">
              <a:off x="3072" y="1152"/>
              <a:ext cx="96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8" name="Line 14"/>
            <p:cNvSpPr>
              <a:spLocks noChangeShapeType="1"/>
            </p:cNvSpPr>
            <p:nvPr/>
          </p:nvSpPr>
          <p:spPr bwMode="auto">
            <a:xfrm flipV="1">
              <a:off x="2208" y="1152"/>
              <a:ext cx="96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39" name="Line 15"/>
            <p:cNvSpPr>
              <a:spLocks noChangeShapeType="1"/>
            </p:cNvSpPr>
            <p:nvPr/>
          </p:nvSpPr>
          <p:spPr bwMode="auto">
            <a:xfrm flipH="1" flipV="1">
              <a:off x="2304" y="1152"/>
              <a:ext cx="76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40" name="Line 16"/>
            <p:cNvSpPr>
              <a:spLocks noChangeShapeType="1"/>
            </p:cNvSpPr>
            <p:nvPr/>
          </p:nvSpPr>
          <p:spPr bwMode="auto">
            <a:xfrm flipH="1" flipV="1">
              <a:off x="2688" y="1104"/>
              <a:ext cx="0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41" name="Line 17"/>
            <p:cNvSpPr>
              <a:spLocks noChangeShapeType="1"/>
            </p:cNvSpPr>
            <p:nvPr/>
          </p:nvSpPr>
          <p:spPr bwMode="auto">
            <a:xfrm>
              <a:off x="2688" y="1104"/>
              <a:ext cx="120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42" name="Line 18"/>
            <p:cNvSpPr>
              <a:spLocks noChangeShapeType="1"/>
            </p:cNvSpPr>
            <p:nvPr/>
          </p:nvSpPr>
          <p:spPr bwMode="auto">
            <a:xfrm flipH="1">
              <a:off x="3888" y="1104"/>
              <a:ext cx="0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43" name="Line 19"/>
            <p:cNvSpPr>
              <a:spLocks noChangeShapeType="1"/>
            </p:cNvSpPr>
            <p:nvPr/>
          </p:nvSpPr>
          <p:spPr bwMode="auto">
            <a:xfrm flipH="1" flipV="1">
              <a:off x="1728" y="1104"/>
              <a:ext cx="96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244" name="Line 20"/>
            <p:cNvSpPr>
              <a:spLocks noChangeShapeType="1"/>
            </p:cNvSpPr>
            <p:nvPr/>
          </p:nvSpPr>
          <p:spPr bwMode="auto">
            <a:xfrm flipH="1">
              <a:off x="1728" y="1104"/>
              <a:ext cx="0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BCNF Relations</a:t>
            </a:r>
          </a:p>
        </p:txBody>
      </p:sp>
      <p:graphicFrame>
        <p:nvGraphicFramePr>
          <p:cNvPr id="565251" name="Object 3"/>
          <p:cNvGraphicFramePr>
            <a:graphicFrameLocks noChangeAspect="1"/>
          </p:cNvGraphicFramePr>
          <p:nvPr/>
        </p:nvGraphicFramePr>
        <p:xfrm>
          <a:off x="904875" y="1984375"/>
          <a:ext cx="3079750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35" name="Worksheet" r:id="rId4" imgW="1457608" imgH="1828800" progId="Excel.Sheet.8">
                  <p:embed/>
                </p:oleObj>
              </mc:Choice>
              <mc:Fallback>
                <p:oleObj name="Worksheet" r:id="rId4" imgW="1457608" imgH="18288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1984375"/>
                        <a:ext cx="3079750" cy="412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2" name="Object 4"/>
          <p:cNvGraphicFramePr>
            <a:graphicFrameLocks noChangeAspect="1"/>
          </p:cNvGraphicFramePr>
          <p:nvPr/>
        </p:nvGraphicFramePr>
        <p:xfrm>
          <a:off x="4953000" y="1981200"/>
          <a:ext cx="3149600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36" name="Worksheet" r:id="rId6" imgW="1683945" imgH="1828800" progId="Excel.Sheet.8">
                  <p:embed/>
                </p:oleObj>
              </mc:Choice>
              <mc:Fallback>
                <p:oleObj name="Worksheet" r:id="rId6" imgW="1683945" imgH="18288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81200"/>
                        <a:ext cx="3149600" cy="412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Fourth Normal Form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relation is in Fourth Normal Form if it is BCNF </a:t>
            </a:r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i="1" dirty="0"/>
              <a:t>any multivalued dependencies are trivial</a:t>
            </a:r>
          </a:p>
          <a:p>
            <a:r>
              <a:rPr lang="en-US" dirty="0"/>
              <a:t>Eliminate non-trivial multivalued dependencies by projecting into simpler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Normal Form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212366"/>
              </p:ext>
            </p:extLst>
          </p:nvPr>
        </p:nvGraphicFramePr>
        <p:xfrm>
          <a:off x="457200" y="121920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 Variety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Area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Thick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Thick Crust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Albany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Thick Crust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Oakland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Albany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Oakland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Domino’s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Oakland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Domino’s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Oakland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Thick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Thick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Albany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 Crust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Albany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47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Normal Form Example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row indicates that a particular restaurant can delivery a particular kind of pizza to a particular city.</a:t>
            </a:r>
          </a:p>
          <a:p>
            <a:r>
              <a:rPr lang="en-US" dirty="0" smtClean="0"/>
              <a:t>There are NO non-key attributes because the only key is (Restaurant, Pizza Variety, Delivery Area).</a:t>
            </a:r>
          </a:p>
          <a:p>
            <a:r>
              <a:rPr lang="en-US" dirty="0" smtClean="0"/>
              <a:t>But, if we assume that the Pizza Varieties for a given Restaurant are the same regardless of the delivery area, then it is NOT in fourth normal form.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68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Normal Form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table features two non-trivial multivalued dependencies on the </a:t>
            </a:r>
            <a:r>
              <a:rPr lang="en-US" b="1" dirty="0" smtClean="0"/>
              <a:t>Restaurant</a:t>
            </a:r>
            <a:r>
              <a:rPr lang="en-US" dirty="0" smtClean="0"/>
              <a:t> </a:t>
            </a:r>
            <a:r>
              <a:rPr lang="en-US" dirty="0"/>
              <a:t>attribute (which is not a </a:t>
            </a:r>
            <a:r>
              <a:rPr lang="en-US" dirty="0" err="1"/>
              <a:t>superkey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These are:</a:t>
            </a:r>
          </a:p>
          <a:p>
            <a:pPr lvl="1"/>
            <a:r>
              <a:rPr lang="en-US" dirty="0" smtClean="0"/>
              <a:t>Restaurant -&gt;&gt; Pizza Variety</a:t>
            </a:r>
          </a:p>
          <a:p>
            <a:pPr lvl="1"/>
            <a:r>
              <a:rPr lang="en-US" dirty="0" smtClean="0"/>
              <a:t>Restaurant -&gt;&gt; Delivery Area</a:t>
            </a:r>
          </a:p>
          <a:p>
            <a:r>
              <a:rPr lang="en-US" dirty="0" smtClean="0"/>
              <a:t>This leads to redundancy in the table (e.g., we are told three times that </a:t>
            </a:r>
            <a:r>
              <a:rPr lang="en-US" dirty="0" err="1" smtClean="0"/>
              <a:t>Zoppo’s</a:t>
            </a:r>
            <a:r>
              <a:rPr lang="en-US" dirty="0" smtClean="0"/>
              <a:t> has Thick Crust)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65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Fourth Normal Form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</a:t>
            </a:r>
            <a:r>
              <a:rPr lang="en-US" sz="2800" dirty="0" err="1" smtClean="0"/>
              <a:t>Zoppo’s</a:t>
            </a:r>
            <a:r>
              <a:rPr lang="en-US" sz="2800" dirty="0" smtClean="0"/>
              <a:t> </a:t>
            </a:r>
            <a:r>
              <a:rPr lang="en-US" sz="2800" dirty="0"/>
              <a:t>Pizza starts producing Cheese Crust pizzas then we will need to add multiple rows, one for each </a:t>
            </a:r>
            <a:r>
              <a:rPr lang="en-US" sz="2800" dirty="0" smtClean="0"/>
              <a:t>of </a:t>
            </a:r>
            <a:r>
              <a:rPr lang="en-US" sz="2800" dirty="0" err="1" smtClean="0"/>
              <a:t>Zoppo's</a:t>
            </a:r>
            <a:r>
              <a:rPr lang="en-US" sz="2800" dirty="0" smtClean="0"/>
              <a:t> </a:t>
            </a:r>
            <a:r>
              <a:rPr lang="en-US" sz="2800" dirty="0"/>
              <a:t>delivery </a:t>
            </a:r>
            <a:r>
              <a:rPr lang="en-US" sz="2800" dirty="0" smtClean="0"/>
              <a:t>areas</a:t>
            </a:r>
          </a:p>
          <a:p>
            <a:pPr lvl="1"/>
            <a:r>
              <a:rPr lang="en-US" sz="2400" dirty="0" smtClean="0"/>
              <a:t>And there’s nothing to stop us from doing this incorrectly by </a:t>
            </a:r>
            <a:r>
              <a:rPr lang="en-US" sz="2400" i="1" dirty="0" smtClean="0"/>
              <a:t>not including each delivery area</a:t>
            </a:r>
          </a:p>
          <a:p>
            <a:r>
              <a:rPr lang="en-US" sz="2800" dirty="0"/>
              <a:t>To eliminate </a:t>
            </a:r>
            <a:r>
              <a:rPr lang="en-US" sz="2800" dirty="0" smtClean="0"/>
              <a:t>these </a:t>
            </a:r>
            <a:r>
              <a:rPr lang="en-US" sz="2800" dirty="0"/>
              <a:t>anomalies, </a:t>
            </a:r>
            <a:r>
              <a:rPr lang="en-US" sz="2800" dirty="0" smtClean="0"/>
              <a:t>the </a:t>
            </a:r>
            <a:r>
              <a:rPr lang="en-US" sz="2800" dirty="0"/>
              <a:t>facts about varieties offered </a:t>
            </a:r>
            <a:r>
              <a:rPr lang="en-US" sz="2800" dirty="0" smtClean="0"/>
              <a:t>can be put in a </a:t>
            </a:r>
            <a:r>
              <a:rPr lang="en-US" sz="2800" dirty="0"/>
              <a:t>different table from the facts about delivery </a:t>
            </a:r>
            <a:r>
              <a:rPr lang="en-US" sz="2800" dirty="0" smtClean="0"/>
              <a:t>areas</a:t>
            </a:r>
            <a:endParaRPr lang="en-US" sz="2800" dirty="0"/>
          </a:p>
          <a:p>
            <a:r>
              <a:rPr lang="en-US" sz="2800" dirty="0" smtClean="0"/>
              <a:t>This gives us </a:t>
            </a:r>
            <a:r>
              <a:rPr lang="en-US" sz="2800" dirty="0"/>
              <a:t>two tables that are both in </a:t>
            </a:r>
            <a:r>
              <a:rPr lang="en-US" sz="2800" dirty="0" smtClean="0"/>
              <a:t>4NF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Normalization</a:t>
            </a:r>
            <a:endParaRPr lang="en-US" sz="3600" dirty="0"/>
          </a:p>
          <a:p>
            <a:r>
              <a:rPr lang="en-US" sz="3600" dirty="0">
                <a:solidFill>
                  <a:schemeClr val="folHlink"/>
                </a:solidFill>
              </a:rPr>
              <a:t>Relational Advantages and Disadvantages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Normal Form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102872"/>
              </p:ext>
            </p:extLst>
          </p:nvPr>
        </p:nvGraphicFramePr>
        <p:xfrm>
          <a:off x="457200" y="1219200"/>
          <a:ext cx="396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 Variety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Thick Crust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 Crust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Domino’s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 Crust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Domino’s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Stuffed Crust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Xtreme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Thick Crust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</a:t>
                      </a:r>
                      <a:r>
                        <a:rPr lang="en-US" baseline="0" dirty="0" smtClean="0"/>
                        <a:t> Crust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735895"/>
              </p:ext>
            </p:extLst>
          </p:nvPr>
        </p:nvGraphicFramePr>
        <p:xfrm>
          <a:off x="4800600" y="1219200"/>
          <a:ext cx="3962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Area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Albany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Zoppo’s</a:t>
                      </a:r>
                      <a:r>
                        <a:rPr lang="en-US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Oakland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Domino’s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Oakland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Berkeley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Xtreme</a:t>
                      </a:r>
                      <a:r>
                        <a:rPr lang="en-US" baseline="0" dirty="0" smtClean="0"/>
                        <a:t>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Albany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626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Normal Form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But, suppose that </a:t>
            </a:r>
            <a:r>
              <a:rPr lang="en-US" dirty="0"/>
              <a:t>the pizza varieties offered by a restaurant sometimes </a:t>
            </a:r>
            <a:r>
              <a:rPr lang="en-US" b="1" dirty="0"/>
              <a:t>did</a:t>
            </a:r>
            <a:r>
              <a:rPr lang="en-US" dirty="0"/>
              <a:t> legitimately vary from one delivery area to another, the original three-column table would satisfy </a:t>
            </a:r>
            <a:r>
              <a:rPr lang="en-US" dirty="0" smtClean="0"/>
              <a:t>4NF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5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Fifth Normal Form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relation is in 5NF if every join dependency in the relation is implied by the keys of the </a:t>
            </a:r>
            <a:r>
              <a:rPr lang="en-US" dirty="0" smtClean="0"/>
              <a:t>relation</a:t>
            </a:r>
          </a:p>
          <a:p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dirty="0" smtClean="0"/>
              <a:t>if it </a:t>
            </a:r>
            <a:r>
              <a:rPr lang="en-US" dirty="0"/>
              <a:t>cannot have a lossless decomposition into any number of smaller </a:t>
            </a:r>
            <a:r>
              <a:rPr lang="en-US" dirty="0" smtClean="0"/>
              <a:t>tables</a:t>
            </a:r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Implies that relations that have been decomposed in previous NF can be recombined via natural joins to recreate the </a:t>
            </a:r>
            <a:r>
              <a:rPr lang="en-US" i="1" dirty="0" smtClean="0">
                <a:solidFill>
                  <a:srgbClr val="FF0000"/>
                </a:solidFill>
              </a:rPr>
              <a:t>original NF relations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Normalization is performed to reduce or eliminate Insertion, Deletion or Update anomalies.</a:t>
            </a:r>
          </a:p>
          <a:p>
            <a:r>
              <a:rPr lang="en-US"/>
              <a:t>However, a completely normalized database may not be the most efficient or effective implementation.</a:t>
            </a:r>
          </a:p>
          <a:p>
            <a:r>
              <a:rPr lang="ja-JP" altLang="en-US">
                <a:latin typeface="Arial"/>
              </a:rPr>
              <a:t>“</a:t>
            </a:r>
            <a:r>
              <a:rPr lang="en-US"/>
              <a:t>Denormalization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is sometimes used to improve efficiency.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70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Normalizing to death</a:t>
            </a:r>
          </a:p>
        </p:txBody>
      </p:sp>
      <p:sp>
        <p:nvSpPr>
          <p:cNvPr id="570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Normalization splits database information across multiple tables.</a:t>
            </a:r>
          </a:p>
          <a:p>
            <a:r>
              <a:rPr lang="en-US"/>
              <a:t>To retrieve complete information from a normalized database, the JOIN operation must be used.</a:t>
            </a:r>
          </a:p>
          <a:p>
            <a:r>
              <a:rPr lang="en-US"/>
              <a:t>JOIN tends to be expensive in terms of processing time, and very large joins are very expensive.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Denormalization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Usually driven by the need to improve query speed</a:t>
            </a:r>
          </a:p>
          <a:p>
            <a:r>
              <a:rPr lang="en-US"/>
              <a:t>Query speed is improved at the expense of more complex or problematic DML (Data manipulation language) for updates, deletions and insertions.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Downward Denormalization</a:t>
            </a:r>
          </a:p>
        </p:txBody>
      </p:sp>
      <p:grpSp>
        <p:nvGrpSpPr>
          <p:cNvPr id="621571" name="Group 3"/>
          <p:cNvGrpSpPr>
            <a:grpSpLocks/>
          </p:cNvGrpSpPr>
          <p:nvPr/>
        </p:nvGrpSpPr>
        <p:grpSpPr bwMode="auto">
          <a:xfrm>
            <a:off x="381000" y="1371600"/>
            <a:ext cx="3124200" cy="4606925"/>
            <a:chOff x="240" y="960"/>
            <a:chExt cx="1968" cy="2902"/>
          </a:xfrm>
        </p:grpSpPr>
        <p:grpSp>
          <p:nvGrpSpPr>
            <p:cNvPr id="621572" name="Group 4"/>
            <p:cNvGrpSpPr>
              <a:grpSpLocks/>
            </p:cNvGrpSpPr>
            <p:nvPr/>
          </p:nvGrpSpPr>
          <p:grpSpPr bwMode="auto">
            <a:xfrm>
              <a:off x="1008" y="960"/>
              <a:ext cx="1056" cy="1136"/>
              <a:chOff x="1008" y="1104"/>
              <a:chExt cx="1056" cy="1104"/>
            </a:xfrm>
          </p:grpSpPr>
          <p:sp>
            <p:nvSpPr>
              <p:cNvPr id="621573" name="Text Box 5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104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Customer   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 u="sng"/>
                  <a:t>ID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Address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Name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Telephone</a:t>
                </a:r>
                <a:endParaRPr lang="en-US"/>
              </a:p>
            </p:txBody>
          </p:sp>
          <p:sp>
            <p:nvSpPr>
              <p:cNvPr id="621574" name="Line 6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575" name="Group 7"/>
            <p:cNvGrpSpPr>
              <a:grpSpLocks/>
            </p:cNvGrpSpPr>
            <p:nvPr/>
          </p:nvGrpSpPr>
          <p:grpSpPr bwMode="auto">
            <a:xfrm>
              <a:off x="864" y="2496"/>
              <a:ext cx="1344" cy="1366"/>
              <a:chOff x="1008" y="1104"/>
              <a:chExt cx="1056" cy="1366"/>
            </a:xfrm>
          </p:grpSpPr>
          <p:sp>
            <p:nvSpPr>
              <p:cNvPr id="621576" name="Text Box 8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366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Order   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 u="sng"/>
                  <a:t>Order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Taken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Dispatched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Invoiced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ID</a:t>
                </a:r>
                <a:endParaRPr lang="en-US"/>
              </a:p>
            </p:txBody>
          </p:sp>
          <p:sp>
            <p:nvSpPr>
              <p:cNvPr id="621577" name="Line 9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578" name="Group 10"/>
            <p:cNvGrpSpPr>
              <a:grpSpLocks/>
            </p:cNvGrpSpPr>
            <p:nvPr/>
          </p:nvGrpSpPr>
          <p:grpSpPr bwMode="auto">
            <a:xfrm>
              <a:off x="1488" y="2112"/>
              <a:ext cx="96" cy="384"/>
              <a:chOff x="1488" y="2256"/>
              <a:chExt cx="96" cy="384"/>
            </a:xfrm>
          </p:grpSpPr>
          <p:sp>
            <p:nvSpPr>
              <p:cNvPr id="621579" name="Line 11"/>
              <p:cNvSpPr>
                <a:spLocks noChangeShapeType="1"/>
              </p:cNvSpPr>
              <p:nvPr/>
            </p:nvSpPr>
            <p:spPr bwMode="auto">
              <a:xfrm>
                <a:off x="1536" y="225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80" name="Line 12"/>
              <p:cNvSpPr>
                <a:spLocks noChangeShapeType="1"/>
              </p:cNvSpPr>
              <p:nvPr/>
            </p:nvSpPr>
            <p:spPr bwMode="auto">
              <a:xfrm flipH="1">
                <a:off x="1488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81" name="Line 13"/>
              <p:cNvSpPr>
                <a:spLocks noChangeShapeType="1"/>
              </p:cNvSpPr>
              <p:nvPr/>
            </p:nvSpPr>
            <p:spPr bwMode="auto">
              <a:xfrm>
                <a:off x="1536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82" name="Line 14"/>
              <p:cNvSpPr>
                <a:spLocks noChangeShapeType="1"/>
              </p:cNvSpPr>
              <p:nvPr/>
            </p:nvSpPr>
            <p:spPr bwMode="auto">
              <a:xfrm>
                <a:off x="1488" y="230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83" name="Oval 15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1584" name="Text Box 16"/>
            <p:cNvSpPr txBox="1">
              <a:spLocks noChangeArrowheads="1"/>
            </p:cNvSpPr>
            <p:nvPr/>
          </p:nvSpPr>
          <p:spPr bwMode="auto">
            <a:xfrm>
              <a:off x="240" y="1008"/>
              <a:ext cx="6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>
                  <a:solidFill>
                    <a:srgbClr val="FF3300"/>
                  </a:solidFill>
                </a:rPr>
                <a:t>Before:</a:t>
              </a:r>
              <a:endParaRPr lang="en-US"/>
            </a:p>
          </p:txBody>
        </p:sp>
      </p:grpSp>
      <p:grpSp>
        <p:nvGrpSpPr>
          <p:cNvPr id="621585" name="Group 17"/>
          <p:cNvGrpSpPr>
            <a:grpSpLocks/>
          </p:cNvGrpSpPr>
          <p:nvPr/>
        </p:nvGrpSpPr>
        <p:grpSpPr bwMode="auto">
          <a:xfrm>
            <a:off x="4876800" y="1371600"/>
            <a:ext cx="3200400" cy="4972050"/>
            <a:chOff x="3024" y="1008"/>
            <a:chExt cx="2016" cy="3132"/>
          </a:xfrm>
        </p:grpSpPr>
        <p:grpSp>
          <p:nvGrpSpPr>
            <p:cNvPr id="621586" name="Group 18"/>
            <p:cNvGrpSpPr>
              <a:grpSpLocks/>
            </p:cNvGrpSpPr>
            <p:nvPr/>
          </p:nvGrpSpPr>
          <p:grpSpPr bwMode="auto">
            <a:xfrm>
              <a:off x="3792" y="1008"/>
              <a:ext cx="1056" cy="1136"/>
              <a:chOff x="3840" y="1152"/>
              <a:chExt cx="1056" cy="1136"/>
            </a:xfrm>
          </p:grpSpPr>
          <p:sp>
            <p:nvSpPr>
              <p:cNvPr id="621587" name="Text Box 19"/>
              <p:cNvSpPr txBox="1">
                <a:spLocks noChangeArrowheads="1"/>
              </p:cNvSpPr>
              <p:nvPr/>
            </p:nvSpPr>
            <p:spPr bwMode="auto">
              <a:xfrm>
                <a:off x="3840" y="1152"/>
                <a:ext cx="1056" cy="1136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Customer   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 u="sng"/>
                  <a:t>ID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Address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Name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Telephone</a:t>
                </a:r>
                <a:endParaRPr lang="en-US"/>
              </a:p>
            </p:txBody>
          </p:sp>
          <p:sp>
            <p:nvSpPr>
              <p:cNvPr id="621588" name="Line 20"/>
              <p:cNvSpPr>
                <a:spLocks noChangeShapeType="1"/>
              </p:cNvSpPr>
              <p:nvPr/>
            </p:nvSpPr>
            <p:spPr bwMode="auto">
              <a:xfrm>
                <a:off x="3840" y="1344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589" name="Group 21"/>
            <p:cNvGrpSpPr>
              <a:grpSpLocks/>
            </p:cNvGrpSpPr>
            <p:nvPr/>
          </p:nvGrpSpPr>
          <p:grpSpPr bwMode="auto">
            <a:xfrm>
              <a:off x="3696" y="2544"/>
              <a:ext cx="1344" cy="1596"/>
              <a:chOff x="1008" y="1104"/>
              <a:chExt cx="1056" cy="1596"/>
            </a:xfrm>
          </p:grpSpPr>
          <p:sp>
            <p:nvSpPr>
              <p:cNvPr id="621590" name="Text Box 22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596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Order   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 u="sng"/>
                  <a:t>Order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Taken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Dispatched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Invoiced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ID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Name</a:t>
                </a:r>
                <a:endParaRPr lang="en-US"/>
              </a:p>
            </p:txBody>
          </p:sp>
          <p:sp>
            <p:nvSpPr>
              <p:cNvPr id="621591" name="Line 23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592" name="Group 24"/>
            <p:cNvGrpSpPr>
              <a:grpSpLocks/>
            </p:cNvGrpSpPr>
            <p:nvPr/>
          </p:nvGrpSpPr>
          <p:grpSpPr bwMode="auto">
            <a:xfrm>
              <a:off x="4272" y="2160"/>
              <a:ext cx="96" cy="384"/>
              <a:chOff x="1488" y="2256"/>
              <a:chExt cx="96" cy="384"/>
            </a:xfrm>
          </p:grpSpPr>
          <p:sp>
            <p:nvSpPr>
              <p:cNvPr id="621593" name="Line 25"/>
              <p:cNvSpPr>
                <a:spLocks noChangeShapeType="1"/>
              </p:cNvSpPr>
              <p:nvPr/>
            </p:nvSpPr>
            <p:spPr bwMode="auto">
              <a:xfrm>
                <a:off x="1536" y="225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94" name="Line 26"/>
              <p:cNvSpPr>
                <a:spLocks noChangeShapeType="1"/>
              </p:cNvSpPr>
              <p:nvPr/>
            </p:nvSpPr>
            <p:spPr bwMode="auto">
              <a:xfrm flipH="1">
                <a:off x="1488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95" name="Line 27"/>
              <p:cNvSpPr>
                <a:spLocks noChangeShapeType="1"/>
              </p:cNvSpPr>
              <p:nvPr/>
            </p:nvSpPr>
            <p:spPr bwMode="auto">
              <a:xfrm>
                <a:off x="1536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96" name="Line 28"/>
              <p:cNvSpPr>
                <a:spLocks noChangeShapeType="1"/>
              </p:cNvSpPr>
              <p:nvPr/>
            </p:nvSpPr>
            <p:spPr bwMode="auto">
              <a:xfrm>
                <a:off x="1488" y="230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97" name="Oval 29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1598" name="Text Box 30"/>
            <p:cNvSpPr txBox="1">
              <a:spLocks noChangeArrowheads="1"/>
            </p:cNvSpPr>
            <p:nvPr/>
          </p:nvSpPr>
          <p:spPr bwMode="auto">
            <a:xfrm>
              <a:off x="3024" y="1008"/>
              <a:ext cx="5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>
                  <a:solidFill>
                    <a:srgbClr val="FF3300"/>
                  </a:solidFill>
                </a:rPr>
                <a:t>After: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Upward Denormalization</a:t>
            </a:r>
          </a:p>
        </p:txBody>
      </p:sp>
      <p:grpSp>
        <p:nvGrpSpPr>
          <p:cNvPr id="622595" name="Group 3"/>
          <p:cNvGrpSpPr>
            <a:grpSpLocks/>
          </p:cNvGrpSpPr>
          <p:nvPr/>
        </p:nvGrpSpPr>
        <p:grpSpPr bwMode="auto">
          <a:xfrm>
            <a:off x="5410200" y="1143000"/>
            <a:ext cx="2133600" cy="5080000"/>
            <a:chOff x="3408" y="1056"/>
            <a:chExt cx="1344" cy="3200"/>
          </a:xfrm>
        </p:grpSpPr>
        <p:grpSp>
          <p:nvGrpSpPr>
            <p:cNvPr id="622596" name="Group 4"/>
            <p:cNvGrpSpPr>
              <a:grpSpLocks/>
            </p:cNvGrpSpPr>
            <p:nvPr/>
          </p:nvGrpSpPr>
          <p:grpSpPr bwMode="auto">
            <a:xfrm>
              <a:off x="3408" y="1056"/>
              <a:ext cx="1344" cy="1826"/>
              <a:chOff x="1008" y="1104"/>
              <a:chExt cx="1056" cy="1826"/>
            </a:xfrm>
          </p:grpSpPr>
          <p:sp>
            <p:nvSpPr>
              <p:cNvPr id="622597" name="Text Box 5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826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Order   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 u="sng"/>
                  <a:t>Order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Taken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Dispatched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Invoiced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ID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Name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Order Price</a:t>
                </a:r>
                <a:endParaRPr lang="en-US"/>
              </a:p>
            </p:txBody>
          </p:sp>
          <p:sp>
            <p:nvSpPr>
              <p:cNvPr id="622598" name="Line 6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2599" name="Group 7"/>
            <p:cNvGrpSpPr>
              <a:grpSpLocks/>
            </p:cNvGrpSpPr>
            <p:nvPr/>
          </p:nvGrpSpPr>
          <p:grpSpPr bwMode="auto">
            <a:xfrm>
              <a:off x="3552" y="3120"/>
              <a:ext cx="1056" cy="1136"/>
              <a:chOff x="1008" y="1104"/>
              <a:chExt cx="1056" cy="1103"/>
            </a:xfrm>
          </p:grpSpPr>
          <p:sp>
            <p:nvSpPr>
              <p:cNvPr id="622600" name="Text Box 8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103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Order Item   </a:t>
                </a:r>
                <a:endParaRPr lang="en-US" sz="2000" u="sng"/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Order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Item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Item Price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Num Ordered</a:t>
                </a:r>
                <a:endParaRPr lang="en-US"/>
              </a:p>
            </p:txBody>
          </p:sp>
          <p:sp>
            <p:nvSpPr>
              <p:cNvPr id="622601" name="Line 9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2602" name="Group 10"/>
            <p:cNvGrpSpPr>
              <a:grpSpLocks/>
            </p:cNvGrpSpPr>
            <p:nvPr/>
          </p:nvGrpSpPr>
          <p:grpSpPr bwMode="auto">
            <a:xfrm>
              <a:off x="4032" y="2880"/>
              <a:ext cx="48" cy="240"/>
              <a:chOff x="1488" y="2256"/>
              <a:chExt cx="96" cy="384"/>
            </a:xfrm>
          </p:grpSpPr>
          <p:sp>
            <p:nvSpPr>
              <p:cNvPr id="622603" name="Line 11"/>
              <p:cNvSpPr>
                <a:spLocks noChangeShapeType="1"/>
              </p:cNvSpPr>
              <p:nvPr/>
            </p:nvSpPr>
            <p:spPr bwMode="auto">
              <a:xfrm>
                <a:off x="1536" y="225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04" name="Line 12"/>
              <p:cNvSpPr>
                <a:spLocks noChangeShapeType="1"/>
              </p:cNvSpPr>
              <p:nvPr/>
            </p:nvSpPr>
            <p:spPr bwMode="auto">
              <a:xfrm flipH="1">
                <a:off x="1488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05" name="Line 13"/>
              <p:cNvSpPr>
                <a:spLocks noChangeShapeType="1"/>
              </p:cNvSpPr>
              <p:nvPr/>
            </p:nvSpPr>
            <p:spPr bwMode="auto">
              <a:xfrm>
                <a:off x="1536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06" name="Line 14"/>
              <p:cNvSpPr>
                <a:spLocks noChangeShapeType="1"/>
              </p:cNvSpPr>
              <p:nvPr/>
            </p:nvSpPr>
            <p:spPr bwMode="auto">
              <a:xfrm>
                <a:off x="1488" y="230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07" name="Oval 15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22608" name="Group 16"/>
          <p:cNvGrpSpPr>
            <a:grpSpLocks/>
          </p:cNvGrpSpPr>
          <p:nvPr/>
        </p:nvGrpSpPr>
        <p:grpSpPr bwMode="auto">
          <a:xfrm>
            <a:off x="1295400" y="1143000"/>
            <a:ext cx="2133600" cy="4775200"/>
            <a:chOff x="816" y="1104"/>
            <a:chExt cx="1344" cy="3008"/>
          </a:xfrm>
        </p:grpSpPr>
        <p:grpSp>
          <p:nvGrpSpPr>
            <p:cNvPr id="622609" name="Group 17"/>
            <p:cNvGrpSpPr>
              <a:grpSpLocks/>
            </p:cNvGrpSpPr>
            <p:nvPr/>
          </p:nvGrpSpPr>
          <p:grpSpPr bwMode="auto">
            <a:xfrm>
              <a:off x="816" y="1104"/>
              <a:ext cx="1344" cy="1596"/>
              <a:chOff x="1008" y="1104"/>
              <a:chExt cx="1056" cy="1596"/>
            </a:xfrm>
          </p:grpSpPr>
          <p:sp>
            <p:nvSpPr>
              <p:cNvPr id="622610" name="Text Box 18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596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Order   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 u="sng"/>
                  <a:t>Order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Taken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Dispatched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Date Invoiced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ID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Cust Name</a:t>
                </a:r>
                <a:endParaRPr lang="en-US"/>
              </a:p>
            </p:txBody>
          </p:sp>
          <p:sp>
            <p:nvSpPr>
              <p:cNvPr id="622611" name="Line 19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2612" name="Group 20"/>
            <p:cNvGrpSpPr>
              <a:grpSpLocks/>
            </p:cNvGrpSpPr>
            <p:nvPr/>
          </p:nvGrpSpPr>
          <p:grpSpPr bwMode="auto">
            <a:xfrm>
              <a:off x="912" y="2976"/>
              <a:ext cx="1056" cy="1136"/>
              <a:chOff x="1008" y="1104"/>
              <a:chExt cx="1056" cy="1103"/>
            </a:xfrm>
          </p:grpSpPr>
          <p:sp>
            <p:nvSpPr>
              <p:cNvPr id="622613" name="Text Box 21"/>
              <p:cNvSpPr txBox="1">
                <a:spLocks noChangeArrowheads="1"/>
              </p:cNvSpPr>
              <p:nvPr/>
            </p:nvSpPr>
            <p:spPr bwMode="auto">
              <a:xfrm>
                <a:off x="1008" y="1104"/>
                <a:ext cx="1056" cy="1103"/>
              </a:xfrm>
              <a:prstGeom prst="rect">
                <a:avLst/>
              </a:prstGeom>
              <a:noFill/>
              <a:ln w="38100" cmpd="dbl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>
                    <a:solidFill>
                      <a:srgbClr val="FF3300"/>
                    </a:solidFill>
                  </a:rPr>
                  <a:t>Order Item   </a:t>
                </a:r>
                <a:endParaRPr lang="en-US" sz="2000" u="sng"/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Order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Item No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Item Price</a:t>
                </a:r>
              </a:p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Num Ordered</a:t>
                </a:r>
                <a:endParaRPr lang="en-US"/>
              </a:p>
            </p:txBody>
          </p:sp>
          <p:sp>
            <p:nvSpPr>
              <p:cNvPr id="622614" name="Line 22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2615" name="Group 23"/>
            <p:cNvGrpSpPr>
              <a:grpSpLocks/>
            </p:cNvGrpSpPr>
            <p:nvPr/>
          </p:nvGrpSpPr>
          <p:grpSpPr bwMode="auto">
            <a:xfrm>
              <a:off x="1392" y="2688"/>
              <a:ext cx="96" cy="288"/>
              <a:chOff x="1488" y="2256"/>
              <a:chExt cx="96" cy="384"/>
            </a:xfrm>
          </p:grpSpPr>
          <p:sp>
            <p:nvSpPr>
              <p:cNvPr id="622616" name="Line 24"/>
              <p:cNvSpPr>
                <a:spLocks noChangeShapeType="1"/>
              </p:cNvSpPr>
              <p:nvPr/>
            </p:nvSpPr>
            <p:spPr bwMode="auto">
              <a:xfrm>
                <a:off x="1536" y="225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17" name="Line 25"/>
              <p:cNvSpPr>
                <a:spLocks noChangeShapeType="1"/>
              </p:cNvSpPr>
              <p:nvPr/>
            </p:nvSpPr>
            <p:spPr bwMode="auto">
              <a:xfrm flipH="1">
                <a:off x="1488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18" name="Line 26"/>
              <p:cNvSpPr>
                <a:spLocks noChangeShapeType="1"/>
              </p:cNvSpPr>
              <p:nvPr/>
            </p:nvSpPr>
            <p:spPr bwMode="auto">
              <a:xfrm>
                <a:off x="1536" y="2592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19" name="Line 27"/>
              <p:cNvSpPr>
                <a:spLocks noChangeShapeType="1"/>
              </p:cNvSpPr>
              <p:nvPr/>
            </p:nvSpPr>
            <p:spPr bwMode="auto">
              <a:xfrm>
                <a:off x="1488" y="230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20" name="Oval 28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Using RDBMS to help normalize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 database: Cookie</a:t>
            </a:r>
          </a:p>
          <a:p>
            <a:r>
              <a:rPr lang="en-US"/>
              <a:t>Database of books, libraries, publisher and holding information for a shared (union) catalog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24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Cookie relationships</a:t>
            </a:r>
          </a:p>
        </p:txBody>
      </p:sp>
      <p:pic>
        <p:nvPicPr>
          <p:cNvPr id="624645" name="Picture 5" descr="cookie_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5638800" cy="543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4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447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Normalization theory is based on the observation that relations with certain properties are more effective in inserting, updating and deleting data than other sets of relations containing the same data</a:t>
            </a:r>
          </a:p>
          <a:p>
            <a:r>
              <a:rPr lang="en-US"/>
              <a:t>Normalization is a multi-step process beginning with an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unnormalized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relation</a:t>
            </a:r>
          </a:p>
          <a:p>
            <a:pPr lvl="1"/>
            <a:r>
              <a:rPr lang="en-US"/>
              <a:t>Hospital example from Atre, S. </a:t>
            </a:r>
            <a:r>
              <a:rPr lang="en-US" i="1"/>
              <a:t>Data Base: Structured Techniques for Design, Performance, and Management.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Cookie BIBFILE relation</a:t>
            </a:r>
          </a:p>
        </p:txBody>
      </p:sp>
      <p:graphicFrame>
        <p:nvGraphicFramePr>
          <p:cNvPr id="626694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52400" y="1295400"/>
          <a:ext cx="8686800" cy="477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42" name="Worksheet" r:id="rId4" imgW="4927600" imgH="2540000" progId="Excel.Sheet.8">
                  <p:embed/>
                </p:oleObj>
              </mc:Choice>
              <mc:Fallback>
                <p:oleObj name="Worksheet" r:id="rId4" imgW="4927600" imgH="254000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686800" cy="477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Normalize?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Currently no way to have multiple authors for a given book, and there is duplicate data spread over the BIBFILE table</a:t>
            </a:r>
          </a:p>
          <a:p>
            <a:r>
              <a:rPr lang="en-US"/>
              <a:t>Can we use the DBMS to help us normalize?</a:t>
            </a:r>
          </a:p>
          <a:p>
            <a:r>
              <a:rPr lang="en-US"/>
              <a:t>It is possible (but takes a bit more SQL knowledge than has been hinted at so far)</a:t>
            </a:r>
          </a:p>
          <a:p>
            <a:pPr lvl="1"/>
            <a:r>
              <a:rPr lang="en-US"/>
              <a:t>We will return to this problem later</a:t>
            </a:r>
          </a:p>
          <a:p>
            <a:pPr lvl="1"/>
            <a:r>
              <a:rPr lang="en-US"/>
              <a:t>But CONCEPTUALLY…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RDBMS to Normalize</a:t>
            </a:r>
            <a:endParaRPr lang="en-US" dirty="0"/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Create a new table for Authors that includes author name and an automatically incrementing id number (for primary key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Populate the table using the unique author names (which get assigned id numbers) by extracting them from the </a:t>
            </a:r>
            <a:r>
              <a:rPr lang="en-US" sz="2400" dirty="0" smtClean="0"/>
              <a:t>BIBFILE…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1400" b="1" dirty="0">
                <a:solidFill>
                  <a:srgbClr val="FF0000"/>
                </a:solidFill>
              </a:rPr>
              <a:t>CREATE TABLE AUTHORS (AU_ID INT AUTO_INCREMENT PRIMARY KEY) </a:t>
            </a:r>
            <a:br>
              <a:rPr lang="en-US" sz="1400" b="1" dirty="0">
                <a:solidFill>
                  <a:srgbClr val="FF0000"/>
                </a:solidFill>
              </a:rPr>
            </a:br>
            <a:r>
              <a:rPr lang="en-US" sz="1400" b="1" dirty="0">
                <a:solidFill>
                  <a:srgbClr val="FF0000"/>
                </a:solidFill>
              </a:rPr>
              <a:t>          AS SELECT DISTINCT (Author) from BIBFILE</a:t>
            </a:r>
            <a:r>
              <a:rPr lang="en-US" sz="2400" dirty="0" smtClean="0">
                <a:solidFill>
                  <a:srgbClr val="FF0000"/>
                </a:solidFill>
              </a:rPr>
              <a:t>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Create </a:t>
            </a:r>
            <a:r>
              <a:rPr lang="en-US" sz="2400" dirty="0"/>
              <a:t>a new table containing a </a:t>
            </a:r>
            <a:r>
              <a:rPr lang="en-US" sz="2400" dirty="0" err="1"/>
              <a:t>author_id</a:t>
            </a:r>
            <a:r>
              <a:rPr lang="en-US" sz="2400" dirty="0"/>
              <a:t> and an ACCNO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Populate the new table by matching the Authors and BIBFILE </a:t>
            </a:r>
            <a:r>
              <a:rPr lang="en-US" sz="2400" dirty="0" smtClean="0"/>
              <a:t>names…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1400" b="1" dirty="0">
                <a:solidFill>
                  <a:srgbClr val="FF0000"/>
                </a:solidFill>
              </a:rPr>
              <a:t>CREATE TABLE AU_BIB (AU_ID INT, ACCNO INT) AS SELECT AUTHORS.AU_ID, </a:t>
            </a:r>
            <a:r>
              <a:rPr lang="en-US" sz="1400" b="1" dirty="0" smtClean="0">
                <a:solidFill>
                  <a:srgbClr val="FF0000"/>
                </a:solidFill>
              </a:rPr>
              <a:t>BIBFILE.ACCNO </a:t>
            </a:r>
            <a:r>
              <a:rPr lang="en-US" sz="1400" b="1" dirty="0">
                <a:solidFill>
                  <a:srgbClr val="FF0000"/>
                </a:solidFill>
              </a:rPr>
              <a:t>FROM AUTHORS, BIBFILE WHERE </a:t>
            </a:r>
            <a:r>
              <a:rPr lang="en-US" sz="1400" b="1" dirty="0" err="1">
                <a:solidFill>
                  <a:srgbClr val="FF0000"/>
                </a:solidFill>
              </a:rPr>
              <a:t>AUTHORS.Author</a:t>
            </a:r>
            <a:r>
              <a:rPr lang="en-US" sz="1400" b="1" dirty="0">
                <a:solidFill>
                  <a:srgbClr val="FF0000"/>
                </a:solidFill>
              </a:rPr>
              <a:t> = </a:t>
            </a:r>
            <a:r>
              <a:rPr lang="en-US" sz="1400" b="1" dirty="0" err="1">
                <a:solidFill>
                  <a:srgbClr val="FF0000"/>
                </a:solidFill>
              </a:rPr>
              <a:t>BIBFILE.Author</a:t>
            </a:r>
            <a:r>
              <a:rPr lang="en-US" sz="1400" b="1" dirty="0">
                <a:solidFill>
                  <a:srgbClr val="FF0000"/>
                </a:solidFill>
              </a:rPr>
              <a:t>;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 dirty="0" smtClean="0"/>
              <a:t>Drop </a:t>
            </a:r>
            <a:r>
              <a:rPr lang="en-US" sz="2400" dirty="0"/>
              <a:t>the Author name column from </a:t>
            </a:r>
            <a:r>
              <a:rPr lang="en-US" sz="2400" dirty="0" smtClean="0"/>
              <a:t>BIBFILE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1400" b="1" dirty="0" smtClean="0">
                <a:solidFill>
                  <a:srgbClr val="FF0000"/>
                </a:solidFill>
              </a:rPr>
              <a:t>ALTER TABLE BIBFILE DROP COLUMN Author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CCCCCC"/>
                </a:solidFill>
              </a:rPr>
              <a:t>Review</a:t>
            </a:r>
          </a:p>
          <a:p>
            <a:pPr lvl="1"/>
            <a:r>
              <a:rPr lang="en-US" dirty="0">
                <a:solidFill>
                  <a:srgbClr val="CCCCCC"/>
                </a:solidFill>
              </a:rPr>
              <a:t>Logical Model for the </a:t>
            </a:r>
            <a:r>
              <a:rPr lang="en-US" dirty="0" err="1">
                <a:solidFill>
                  <a:srgbClr val="CCCCCC"/>
                </a:solidFill>
              </a:rPr>
              <a:t>Diveshop</a:t>
            </a:r>
            <a:r>
              <a:rPr lang="en-US" dirty="0">
                <a:solidFill>
                  <a:srgbClr val="CCCCCC"/>
                </a:solidFill>
              </a:rPr>
              <a:t> database</a:t>
            </a:r>
          </a:p>
          <a:p>
            <a:r>
              <a:rPr lang="en-US" sz="3600" dirty="0">
                <a:solidFill>
                  <a:schemeClr val="folHlink"/>
                </a:solidFill>
              </a:rPr>
              <a:t>Normalization</a:t>
            </a:r>
          </a:p>
          <a:p>
            <a:r>
              <a:rPr lang="en-US" sz="3600" dirty="0"/>
              <a:t>Relational Advantages and Disadvantages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RDBMS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Relational Database Management Systems (RDBMS)</a:t>
            </a:r>
          </a:p>
          <a:p>
            <a:pPr>
              <a:lnSpc>
                <a:spcPct val="90000"/>
              </a:lnSpc>
            </a:pPr>
            <a:r>
              <a:rPr lang="en-US" dirty="0"/>
              <a:t>Possible to design complex data storage and retrieval systems with ease (and without conventional programming).</a:t>
            </a:r>
          </a:p>
          <a:p>
            <a:pPr>
              <a:lnSpc>
                <a:spcPct val="90000"/>
              </a:lnSpc>
            </a:pPr>
            <a:r>
              <a:rPr lang="en-US" dirty="0"/>
              <a:t>Support for </a:t>
            </a:r>
            <a:r>
              <a:rPr lang="en-US" dirty="0">
                <a:solidFill>
                  <a:srgbClr val="FF0000"/>
                </a:solidFill>
              </a:rPr>
              <a:t>ACID</a:t>
            </a:r>
            <a:r>
              <a:rPr lang="en-US" dirty="0"/>
              <a:t> transactions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Atomic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Consistent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Independent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Durable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RDBMS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Support for </a:t>
            </a:r>
            <a:r>
              <a:rPr lang="en-US" i="1"/>
              <a:t>very large</a:t>
            </a:r>
            <a:r>
              <a:rPr lang="en-US"/>
              <a:t> databases</a:t>
            </a:r>
          </a:p>
          <a:p>
            <a:r>
              <a:rPr lang="en-US"/>
              <a:t>Automatic optimization of searching (when possible)</a:t>
            </a:r>
          </a:p>
          <a:p>
            <a:r>
              <a:rPr lang="en-US"/>
              <a:t>RDBMS have a simple view of  the database that conforms to much of the data used in business</a:t>
            </a:r>
          </a:p>
          <a:p>
            <a:r>
              <a:rPr lang="en-US"/>
              <a:t>Standard query language (SQL)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Disadvantages of RDBMS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Until recently, no real support for complex objects such as documents, video, images, spatial or time-series data. (ORDBMS add -- or make available support for these)</a:t>
            </a:r>
          </a:p>
          <a:p>
            <a:r>
              <a:rPr lang="en-US" sz="2800" dirty="0"/>
              <a:t>Often poor support for storage of complex objects from OOP languages (Disassembling the car to park it in the garage)</a:t>
            </a:r>
          </a:p>
          <a:p>
            <a:r>
              <a:rPr lang="en-US" sz="2800" dirty="0"/>
              <a:t>Usually no efficient and effective </a:t>
            </a:r>
            <a:r>
              <a:rPr lang="en-US" sz="2800" i="1" dirty="0"/>
              <a:t>integrated </a:t>
            </a:r>
            <a:r>
              <a:rPr lang="en-US" sz="2800" dirty="0"/>
              <a:t>support for things like text searching within fields (MySQL </a:t>
            </a:r>
            <a:r>
              <a:rPr lang="en-US" sz="2800" dirty="0" smtClean="0"/>
              <a:t>now does </a:t>
            </a:r>
            <a:r>
              <a:rPr lang="en-US" sz="2800" dirty="0"/>
              <a:t>have simple keyword </a:t>
            </a:r>
            <a:r>
              <a:rPr lang="en-US" sz="2800" dirty="0" smtClean="0"/>
              <a:t>searching </a:t>
            </a:r>
            <a:r>
              <a:rPr lang="en-US" sz="2800" dirty="0"/>
              <a:t>with index </a:t>
            </a:r>
            <a:r>
              <a:rPr lang="en-US" sz="2800" dirty="0" smtClean="0"/>
              <a:t>support, but no ranking)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8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Effectiveness and Efficiency Issues for DBMS</a:t>
            </a:r>
          </a:p>
        </p:txBody>
      </p:sp>
      <p:sp>
        <p:nvSpPr>
          <p:cNvPr id="568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primary focus has been, and will </a:t>
            </a:r>
            <a:r>
              <a:rPr lang="en-US" smtClean="0"/>
              <a:t>continue to be, </a:t>
            </a:r>
            <a:r>
              <a:rPr lang="en-US" dirty="0" smtClean="0"/>
              <a:t>on </a:t>
            </a:r>
            <a:r>
              <a:rPr lang="en-US" dirty="0"/>
              <a:t>the relational model</a:t>
            </a:r>
          </a:p>
          <a:p>
            <a:r>
              <a:rPr lang="en-US" dirty="0"/>
              <a:t>Any column in a relational database can be searched for </a:t>
            </a:r>
            <a:r>
              <a:rPr lang="en-US" dirty="0" smtClean="0"/>
              <a:t>values </a:t>
            </a:r>
            <a:endParaRPr lang="en-US" dirty="0"/>
          </a:p>
          <a:p>
            <a:r>
              <a:rPr lang="en-US" dirty="0"/>
              <a:t>To improve efficiency indexes using storage structures such as </a:t>
            </a:r>
            <a:r>
              <a:rPr lang="en-US" dirty="0" err="1"/>
              <a:t>BTrees</a:t>
            </a:r>
            <a:r>
              <a:rPr lang="en-US" dirty="0"/>
              <a:t> and Hashing are used</a:t>
            </a:r>
          </a:p>
          <a:p>
            <a:r>
              <a:rPr lang="en-US" dirty="0"/>
              <a:t>But many useful functions are not </a:t>
            </a:r>
            <a:r>
              <a:rPr lang="en-US" dirty="0" err="1"/>
              <a:t>indexable</a:t>
            </a:r>
            <a:r>
              <a:rPr lang="en-US" dirty="0"/>
              <a:t> and require complete scans of the the database</a:t>
            </a:r>
          </a:p>
        </p:txBody>
      </p:sp>
    </p:spTree>
    <p:extLst>
      <p:ext uri="{BB962C8B-B14F-4D97-AF65-F5344CB8AC3E}">
        <p14:creationId xmlns:p14="http://schemas.microsoft.com/office/powerpoint/2010/main" val="35434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9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Text Fields</a:t>
            </a:r>
          </a:p>
        </p:txBody>
      </p:sp>
      <p:sp>
        <p:nvSpPr>
          <p:cNvPr id="569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conventional RDBMS, when a text field is indexed, only exact matching of the text field contents (or Greater-than and Less-than).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search for individual words using pattern matching, but a full scan is required.</a:t>
            </a:r>
          </a:p>
          <a:p>
            <a:pPr>
              <a:lnSpc>
                <a:spcPct val="90000"/>
              </a:lnSpc>
            </a:pPr>
            <a:r>
              <a:rPr lang="en-US" dirty="0"/>
              <a:t>Text searching is still done best (and fastest) by specialized text search programs (Search Engines) that we will look at more </a:t>
            </a:r>
            <a:r>
              <a:rPr lang="en-US" dirty="0" smtClean="0"/>
              <a:t>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0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Week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(Re)Introduction </a:t>
            </a:r>
            <a:r>
              <a:rPr lang="en-US" dirty="0"/>
              <a:t>to SQL</a:t>
            </a:r>
          </a:p>
          <a:p>
            <a:r>
              <a:rPr lang="en-US" dirty="0"/>
              <a:t>More on Logical Design/Normalization</a:t>
            </a:r>
          </a:p>
          <a:p>
            <a:r>
              <a:rPr lang="en-US" dirty="0"/>
              <a:t>Physical 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5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Forms</a:t>
            </a:r>
          </a:p>
        </p:txBody>
      </p:sp>
      <p:sp>
        <p:nvSpPr>
          <p:cNvPr id="545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Normal Form (1NF)</a:t>
            </a:r>
          </a:p>
          <a:p>
            <a:r>
              <a:rPr lang="en-US"/>
              <a:t>Second Normal Form (2NF)</a:t>
            </a:r>
          </a:p>
          <a:p>
            <a:r>
              <a:rPr lang="en-US"/>
              <a:t>Third Normal Form (3NF)</a:t>
            </a:r>
          </a:p>
          <a:p>
            <a:r>
              <a:rPr lang="en-US"/>
              <a:t>Boyce-Codd Normal Form (BCNF)</a:t>
            </a:r>
          </a:p>
          <a:p>
            <a:r>
              <a:rPr lang="en-US"/>
              <a:t>Fourth Normal Form (4NF)</a:t>
            </a:r>
          </a:p>
          <a:p>
            <a:r>
              <a:rPr lang="en-US"/>
              <a:t>Fifth Normal Form (5NF)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Normalization</a:t>
            </a:r>
          </a:p>
        </p:txBody>
      </p:sp>
      <p:grpSp>
        <p:nvGrpSpPr>
          <p:cNvPr id="546844" name="Group 28"/>
          <p:cNvGrpSpPr>
            <a:grpSpLocks/>
          </p:cNvGrpSpPr>
          <p:nvPr/>
        </p:nvGrpSpPr>
        <p:grpSpPr bwMode="auto">
          <a:xfrm>
            <a:off x="304800" y="1295400"/>
            <a:ext cx="8839200" cy="4724400"/>
            <a:chOff x="192" y="816"/>
            <a:chExt cx="5568" cy="2976"/>
          </a:xfrm>
        </p:grpSpPr>
        <p:sp>
          <p:nvSpPr>
            <p:cNvPr id="546841" name="Rectangle 25"/>
            <p:cNvSpPr>
              <a:spLocks noChangeArrowheads="1"/>
            </p:cNvSpPr>
            <p:nvPr/>
          </p:nvSpPr>
          <p:spPr bwMode="auto">
            <a:xfrm>
              <a:off x="4896" y="2496"/>
              <a:ext cx="768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40" name="Rectangle 24"/>
            <p:cNvSpPr>
              <a:spLocks noChangeArrowheads="1"/>
            </p:cNvSpPr>
            <p:nvPr/>
          </p:nvSpPr>
          <p:spPr bwMode="auto">
            <a:xfrm>
              <a:off x="4896" y="1248"/>
              <a:ext cx="768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39" name="Rectangle 23"/>
            <p:cNvSpPr>
              <a:spLocks noChangeArrowheads="1"/>
            </p:cNvSpPr>
            <p:nvPr/>
          </p:nvSpPr>
          <p:spPr bwMode="auto">
            <a:xfrm>
              <a:off x="192" y="1488"/>
              <a:ext cx="96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38" name="Rectangle 22"/>
            <p:cNvSpPr>
              <a:spLocks noChangeArrowheads="1"/>
            </p:cNvSpPr>
            <p:nvPr/>
          </p:nvSpPr>
          <p:spPr bwMode="auto">
            <a:xfrm>
              <a:off x="192" y="2544"/>
              <a:ext cx="960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19" name="Oval 3"/>
            <p:cNvSpPr>
              <a:spLocks noChangeArrowheads="1"/>
            </p:cNvSpPr>
            <p:nvPr/>
          </p:nvSpPr>
          <p:spPr bwMode="auto">
            <a:xfrm>
              <a:off x="1536" y="816"/>
              <a:ext cx="2976" cy="297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0" name="Oval 4"/>
            <p:cNvSpPr>
              <a:spLocks noChangeArrowheads="1"/>
            </p:cNvSpPr>
            <p:nvPr/>
          </p:nvSpPr>
          <p:spPr bwMode="auto">
            <a:xfrm>
              <a:off x="1776" y="1056"/>
              <a:ext cx="2496" cy="249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1" name="Oval 5"/>
            <p:cNvSpPr>
              <a:spLocks noChangeArrowheads="1"/>
            </p:cNvSpPr>
            <p:nvPr/>
          </p:nvSpPr>
          <p:spPr bwMode="auto">
            <a:xfrm>
              <a:off x="2016" y="1296"/>
              <a:ext cx="2016" cy="201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2" name="Oval 6"/>
            <p:cNvSpPr>
              <a:spLocks noChangeArrowheads="1"/>
            </p:cNvSpPr>
            <p:nvPr/>
          </p:nvSpPr>
          <p:spPr bwMode="auto">
            <a:xfrm>
              <a:off x="2256" y="1536"/>
              <a:ext cx="1536" cy="15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064" y="960"/>
              <a:ext cx="1968" cy="105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051094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</a:rPr>
                <a:t>Unnormalized Relations</a:t>
              </a:r>
            </a:p>
          </p:txBody>
        </p:sp>
        <p:sp>
          <p:nvSpPr>
            <p:cNvPr id="54682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208" y="1200"/>
              <a:ext cx="1680" cy="91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110346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</a:rPr>
                <a:t>First normal form</a:t>
              </a:r>
            </a:p>
          </p:txBody>
        </p:sp>
        <p:sp>
          <p:nvSpPr>
            <p:cNvPr id="54682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208" y="1440"/>
              <a:ext cx="1584" cy="11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</a:rPr>
                <a:t>Second normal form</a:t>
              </a:r>
            </a:p>
          </p:txBody>
        </p:sp>
        <p:sp>
          <p:nvSpPr>
            <p:cNvPr id="546826" name="Oval 10"/>
            <p:cNvSpPr>
              <a:spLocks noChangeArrowheads="1"/>
            </p:cNvSpPr>
            <p:nvPr/>
          </p:nvSpPr>
          <p:spPr bwMode="auto">
            <a:xfrm>
              <a:off x="2640" y="1920"/>
              <a:ext cx="768" cy="76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>
                  <a:solidFill>
                    <a:schemeClr val="bg1"/>
                  </a:solidFill>
                  <a:latin typeface="Arial" charset="0"/>
                </a:rPr>
                <a:t>Boyce-</a:t>
              </a:r>
            </a:p>
            <a:p>
              <a:pPr eaLnBrk="0" hangingPunct="0"/>
              <a:r>
                <a:rPr lang="en-US">
                  <a:solidFill>
                    <a:schemeClr val="bg1"/>
                  </a:solidFill>
                  <a:latin typeface="Arial" charset="0"/>
                </a:rPr>
                <a:t>Codd and</a:t>
              </a:r>
            </a:p>
            <a:p>
              <a:pPr eaLnBrk="0" hangingPunct="0"/>
              <a:r>
                <a:rPr lang="en-US">
                  <a:solidFill>
                    <a:schemeClr val="bg1"/>
                  </a:solidFill>
                  <a:latin typeface="Arial" charset="0"/>
                </a:rPr>
                <a:t>Higher</a:t>
              </a:r>
            </a:p>
          </p:txBody>
        </p:sp>
        <p:sp>
          <p:nvSpPr>
            <p:cNvPr id="546827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400" y="1680"/>
              <a:ext cx="1186" cy="110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r>
                <a:rPr lang="en-US" sz="18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</a:rPr>
                <a:t>Third normal form</a:t>
              </a:r>
            </a:p>
          </p:txBody>
        </p:sp>
        <p:sp>
          <p:nvSpPr>
            <p:cNvPr id="546828" name="Line 12"/>
            <p:cNvSpPr>
              <a:spLocks noChangeShapeType="1"/>
            </p:cNvSpPr>
            <p:nvPr/>
          </p:nvSpPr>
          <p:spPr bwMode="auto">
            <a:xfrm flipH="1">
              <a:off x="4080" y="2256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9" name="Line 13"/>
            <p:cNvSpPr>
              <a:spLocks noChangeShapeType="1"/>
            </p:cNvSpPr>
            <p:nvPr/>
          </p:nvSpPr>
          <p:spPr bwMode="auto">
            <a:xfrm rot="1402742" flipH="1">
              <a:off x="3792" y="2640"/>
              <a:ext cx="384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30" name="Line 14"/>
            <p:cNvSpPr>
              <a:spLocks noChangeShapeType="1"/>
            </p:cNvSpPr>
            <p:nvPr/>
          </p:nvSpPr>
          <p:spPr bwMode="auto">
            <a:xfrm rot="20600746">
              <a:off x="2112" y="2544"/>
              <a:ext cx="384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31" name="Line 15"/>
            <p:cNvSpPr>
              <a:spLocks noChangeShapeType="1"/>
            </p:cNvSpPr>
            <p:nvPr/>
          </p:nvSpPr>
          <p:spPr bwMode="auto">
            <a:xfrm rot="6325345" flipH="1">
              <a:off x="2689" y="2783"/>
              <a:ext cx="384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32" name="AutoShape 16"/>
            <p:cNvSpPr>
              <a:spLocks/>
            </p:cNvSpPr>
            <p:nvPr/>
          </p:nvSpPr>
          <p:spPr bwMode="auto">
            <a:xfrm>
              <a:off x="4896" y="1260"/>
              <a:ext cx="864" cy="1154"/>
            </a:xfrm>
            <a:prstGeom prst="accentCallout2">
              <a:avLst>
                <a:gd name="adj1" fmla="val 6241"/>
                <a:gd name="adj2" fmla="val -5556"/>
                <a:gd name="adj3" fmla="val 6241"/>
                <a:gd name="adj4" fmla="val -32870"/>
                <a:gd name="adj5" fmla="val 83620"/>
                <a:gd name="adj6" fmla="val -6053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Functional dependencyof nonkey attributes on the primary key - Atomic values only</a:t>
              </a:r>
              <a:endParaRPr lang="en-US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46833" name="Rectangle 17"/>
            <p:cNvSpPr>
              <a:spLocks noChangeArrowheads="1"/>
            </p:cNvSpPr>
            <p:nvPr/>
          </p:nvSpPr>
          <p:spPr bwMode="auto">
            <a:xfrm>
              <a:off x="4560" y="1776"/>
              <a:ext cx="57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34" name="AutoShape 18"/>
            <p:cNvSpPr>
              <a:spLocks/>
            </p:cNvSpPr>
            <p:nvPr/>
          </p:nvSpPr>
          <p:spPr bwMode="auto">
            <a:xfrm>
              <a:off x="4896" y="2508"/>
              <a:ext cx="864" cy="1154"/>
            </a:xfrm>
            <a:prstGeom prst="accentCallout2">
              <a:avLst>
                <a:gd name="adj1" fmla="val 6241"/>
                <a:gd name="adj2" fmla="val -5556"/>
                <a:gd name="adj3" fmla="val 6241"/>
                <a:gd name="adj4" fmla="val -50116"/>
                <a:gd name="adj5" fmla="val 14560"/>
                <a:gd name="adj6" fmla="val -9548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Full Functional dependencyof nonkey attributes on the primary key</a:t>
              </a:r>
              <a:endParaRPr lang="en-US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46835" name="AutoShape 19"/>
            <p:cNvSpPr>
              <a:spLocks/>
            </p:cNvSpPr>
            <p:nvPr/>
          </p:nvSpPr>
          <p:spPr bwMode="auto">
            <a:xfrm>
              <a:off x="288" y="1488"/>
              <a:ext cx="864" cy="846"/>
            </a:xfrm>
            <a:prstGeom prst="accentCallout2">
              <a:avLst>
                <a:gd name="adj1" fmla="val 8509"/>
                <a:gd name="adj2" fmla="val 105556"/>
                <a:gd name="adj3" fmla="val 8509"/>
                <a:gd name="adj4" fmla="val 161227"/>
                <a:gd name="adj5" fmla="val 128250"/>
                <a:gd name="adj6" fmla="val 2180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No transitive dependency between nonkey attributes</a:t>
              </a:r>
              <a:endParaRPr lang="en-US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46836" name="AutoShape 20"/>
            <p:cNvSpPr>
              <a:spLocks/>
            </p:cNvSpPr>
            <p:nvPr/>
          </p:nvSpPr>
          <p:spPr bwMode="auto">
            <a:xfrm>
              <a:off x="192" y="2544"/>
              <a:ext cx="960" cy="1000"/>
            </a:xfrm>
            <a:prstGeom prst="accentCallout2">
              <a:avLst>
                <a:gd name="adj1" fmla="val 7199"/>
                <a:gd name="adj2" fmla="val 105000"/>
                <a:gd name="adj3" fmla="val 7199"/>
                <a:gd name="adj4" fmla="val 190106"/>
                <a:gd name="adj5" fmla="val 35898"/>
                <a:gd name="adj6" fmla="val 27719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 All determinants are candidate keys - Single multivalued dependency</a:t>
              </a:r>
              <a:endParaRPr lang="en-US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Unnormalized Relations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step in normalization is to convert the data into a two-dimensional table</a:t>
            </a:r>
          </a:p>
          <a:p>
            <a:r>
              <a:rPr lang="en-US" dirty="0"/>
              <a:t>In </a:t>
            </a:r>
            <a:r>
              <a:rPr lang="en-US" i="1" dirty="0" err="1"/>
              <a:t>unnormalized</a:t>
            </a:r>
            <a:r>
              <a:rPr lang="en-US" dirty="0"/>
              <a:t> relations data </a:t>
            </a:r>
            <a:r>
              <a:rPr lang="en-US" dirty="0" smtClean="0"/>
              <a:t>may </a:t>
            </a:r>
            <a:r>
              <a:rPr lang="en-US" dirty="0"/>
              <a:t>repeat within a column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Unnormalized Relation</a:t>
            </a:r>
          </a:p>
        </p:txBody>
      </p:sp>
      <p:graphicFrame>
        <p:nvGraphicFramePr>
          <p:cNvPr id="548867" name="Object 3"/>
          <p:cNvGraphicFramePr>
            <a:graphicFrameLocks noChangeAspect="1"/>
          </p:cNvGraphicFramePr>
          <p:nvPr/>
        </p:nvGraphicFramePr>
        <p:xfrm>
          <a:off x="228600" y="1219200"/>
          <a:ext cx="8548688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914" name="Worksheet" r:id="rId4" imgW="4305300" imgH="3251200" progId="Excel.Sheet.8">
                  <p:embed/>
                </p:oleObj>
              </mc:Choice>
              <mc:Fallback>
                <p:oleObj name="Worksheet" r:id="rId4" imgW="4305300" imgH="32512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8548688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9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Normal Form</a:t>
            </a:r>
          </a:p>
        </p:txBody>
      </p:sp>
      <p:sp>
        <p:nvSpPr>
          <p:cNvPr id="549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move to First Normal Form a relation must contain only </a:t>
            </a:r>
            <a:r>
              <a:rPr lang="en-US" i="1" dirty="0"/>
              <a:t>atomic values</a:t>
            </a:r>
            <a:r>
              <a:rPr lang="en-US" dirty="0"/>
              <a:t> at each row and column.</a:t>
            </a:r>
          </a:p>
          <a:p>
            <a:pPr lvl="1"/>
            <a:r>
              <a:rPr lang="en-US" dirty="0"/>
              <a:t>No repeating groups</a:t>
            </a:r>
          </a:p>
          <a:p>
            <a:pPr lvl="1"/>
            <a:r>
              <a:rPr lang="en-US" dirty="0"/>
              <a:t>A column or set of columns is called a </a:t>
            </a:r>
            <a:r>
              <a:rPr lang="en-US" i="1" dirty="0"/>
              <a:t>Candidate Key </a:t>
            </a:r>
            <a:r>
              <a:rPr lang="en-US" dirty="0"/>
              <a:t>when its values can uniquely identify the row in the relation.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Futura Md B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2253</Words>
  <Application>Microsoft Macintosh PowerPoint</Application>
  <PresentationFormat>On-screen Show (4:3)</PresentationFormat>
  <Paragraphs>389</Paragraphs>
  <Slides>49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Futura Md BT</vt:lpstr>
      <vt:lpstr>ＭＳ Ｐゴシック</vt:lpstr>
      <vt:lpstr>Times New Roman</vt:lpstr>
      <vt:lpstr>Arial</vt:lpstr>
      <vt:lpstr>Default Design</vt:lpstr>
      <vt:lpstr>Worksheet</vt:lpstr>
      <vt:lpstr>Database Design:  Logical Models: Normalization and The Relational Model</vt:lpstr>
      <vt:lpstr>Lecture Outline</vt:lpstr>
      <vt:lpstr>Lecture Outline</vt:lpstr>
      <vt:lpstr>Normalization</vt:lpstr>
      <vt:lpstr>Normal Forms</vt:lpstr>
      <vt:lpstr>Normalization</vt:lpstr>
      <vt:lpstr>Unnormalized Relations</vt:lpstr>
      <vt:lpstr>Unnormalized Relation</vt:lpstr>
      <vt:lpstr>First Normal Form</vt:lpstr>
      <vt:lpstr>First Normal Form</vt:lpstr>
      <vt:lpstr>1NF Storage Anomalies</vt:lpstr>
      <vt:lpstr>Second Normal Form</vt:lpstr>
      <vt:lpstr>Second Normal Form</vt:lpstr>
      <vt:lpstr>Second Normal Form</vt:lpstr>
      <vt:lpstr>Second Normal Form</vt:lpstr>
      <vt:lpstr>1NF Storage Anomalies Removed</vt:lpstr>
      <vt:lpstr>2NF Storage Anomalies</vt:lpstr>
      <vt:lpstr>Third Normal Form</vt:lpstr>
      <vt:lpstr>Third Normal Form</vt:lpstr>
      <vt:lpstr>Third Normal Form</vt:lpstr>
      <vt:lpstr>2NF Storage Anomalies Removed</vt:lpstr>
      <vt:lpstr>Boyce-Codd Normal Form</vt:lpstr>
      <vt:lpstr>Most 3NF Relations are also BCNF – Is this one?</vt:lpstr>
      <vt:lpstr>BCNF Relations</vt:lpstr>
      <vt:lpstr>Fourth Normal Form</vt:lpstr>
      <vt:lpstr>Fourth Normal Form Example</vt:lpstr>
      <vt:lpstr>Fourth Normal Form Example </vt:lpstr>
      <vt:lpstr>Fourth Normal Form Example</vt:lpstr>
      <vt:lpstr>Fourth Normal Form Example</vt:lpstr>
      <vt:lpstr>Fourth Normal Form Example</vt:lpstr>
      <vt:lpstr>Fourth Normal Form Example</vt:lpstr>
      <vt:lpstr>Fifth Normal Form</vt:lpstr>
      <vt:lpstr>Normalization</vt:lpstr>
      <vt:lpstr>Normalizing to death</vt:lpstr>
      <vt:lpstr>Denormalization</vt:lpstr>
      <vt:lpstr>Downward Denormalization</vt:lpstr>
      <vt:lpstr>Upward Denormalization</vt:lpstr>
      <vt:lpstr>Using RDBMS to help normalize</vt:lpstr>
      <vt:lpstr>Cookie relationships</vt:lpstr>
      <vt:lpstr>Cookie BIBFILE relation</vt:lpstr>
      <vt:lpstr>How to Normalize?</vt:lpstr>
      <vt:lpstr>Using RDBMS to Normalize</vt:lpstr>
      <vt:lpstr>Lecture Outline</vt:lpstr>
      <vt:lpstr>Advantages of RDBMS</vt:lpstr>
      <vt:lpstr>Advantages of RDBMS</vt:lpstr>
      <vt:lpstr>Disadvantages of RDBMS</vt:lpstr>
      <vt:lpstr>Effectiveness and Efficiency Issues for DBMS</vt:lpstr>
      <vt:lpstr>Example: Text Fields</vt:lpstr>
      <vt:lpstr>Next Week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Kay Ashaolu</cp:lastModifiedBy>
  <cp:revision>173</cp:revision>
  <dcterms:created xsi:type="dcterms:W3CDTF">2002-08-26T07:08:49Z</dcterms:created>
  <dcterms:modified xsi:type="dcterms:W3CDTF">2017-02-10T20:15:41Z</dcterms:modified>
</cp:coreProperties>
</file>