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8"/>
  </p:notesMasterIdLst>
  <p:handoutMasterIdLst>
    <p:handoutMasterId r:id="rId69"/>
  </p:handoutMasterIdLst>
  <p:sldIdLst>
    <p:sldId id="1413" r:id="rId2"/>
    <p:sldId id="1414" r:id="rId3"/>
    <p:sldId id="1415" r:id="rId4"/>
    <p:sldId id="1416" r:id="rId5"/>
    <p:sldId id="1417" r:id="rId6"/>
    <p:sldId id="1418" r:id="rId7"/>
    <p:sldId id="1419" r:id="rId8"/>
    <p:sldId id="1420" r:id="rId9"/>
    <p:sldId id="1421" r:id="rId10"/>
    <p:sldId id="1422" r:id="rId11"/>
    <p:sldId id="1423" r:id="rId12"/>
    <p:sldId id="1424" r:id="rId13"/>
    <p:sldId id="1425" r:id="rId14"/>
    <p:sldId id="1426" r:id="rId15"/>
    <p:sldId id="1427" r:id="rId16"/>
    <p:sldId id="1428" r:id="rId17"/>
    <p:sldId id="1429" r:id="rId18"/>
    <p:sldId id="1430" r:id="rId19"/>
    <p:sldId id="1431" r:id="rId20"/>
    <p:sldId id="1434" r:id="rId21"/>
    <p:sldId id="1435" r:id="rId22"/>
    <p:sldId id="1436" r:id="rId23"/>
    <p:sldId id="1437" r:id="rId24"/>
    <p:sldId id="1438" r:id="rId25"/>
    <p:sldId id="1439" r:id="rId26"/>
    <p:sldId id="1440" r:id="rId27"/>
    <p:sldId id="1445" r:id="rId28"/>
    <p:sldId id="1446" r:id="rId29"/>
    <p:sldId id="1447" r:id="rId30"/>
    <p:sldId id="1481" r:id="rId31"/>
    <p:sldId id="1448" r:id="rId32"/>
    <p:sldId id="1449" r:id="rId33"/>
    <p:sldId id="1450" r:id="rId34"/>
    <p:sldId id="1482" r:id="rId35"/>
    <p:sldId id="1451" r:id="rId36"/>
    <p:sldId id="1483" r:id="rId37"/>
    <p:sldId id="1484" r:id="rId38"/>
    <p:sldId id="1454" r:id="rId39"/>
    <p:sldId id="1455" r:id="rId40"/>
    <p:sldId id="1456" r:id="rId41"/>
    <p:sldId id="1457" r:id="rId42"/>
    <p:sldId id="1458" r:id="rId43"/>
    <p:sldId id="1459" r:id="rId44"/>
    <p:sldId id="1460" r:id="rId45"/>
    <p:sldId id="1461" r:id="rId46"/>
    <p:sldId id="1462" r:id="rId47"/>
    <p:sldId id="1463" r:id="rId48"/>
    <p:sldId id="1464" r:id="rId49"/>
    <p:sldId id="1465" r:id="rId50"/>
    <p:sldId id="1466" r:id="rId51"/>
    <p:sldId id="1452" r:id="rId52"/>
    <p:sldId id="1453" r:id="rId53"/>
    <p:sldId id="1475" r:id="rId54"/>
    <p:sldId id="1468" r:id="rId55"/>
    <p:sldId id="1479" r:id="rId56"/>
    <p:sldId id="1469" r:id="rId57"/>
    <p:sldId id="1476" r:id="rId58"/>
    <p:sldId id="1477" r:id="rId59"/>
    <p:sldId id="1470" r:id="rId60"/>
    <p:sldId id="1471" r:id="rId61"/>
    <p:sldId id="1488" r:id="rId62"/>
    <p:sldId id="1485" r:id="rId63"/>
    <p:sldId id="1486" r:id="rId64"/>
    <p:sldId id="1487" r:id="rId65"/>
    <p:sldId id="1480" r:id="rId66"/>
    <p:sldId id="1467" r:id="rId67"/>
  </p:sldIdLst>
  <p:sldSz cx="9144000" cy="6858000" type="screen4x3"/>
  <p:notesSz cx="6858000" cy="9144000"/>
  <p:defaultTextStyle>
    <a:defPPr>
      <a:defRPr lang="en-US"/>
    </a:defPPr>
    <a:lvl1pPr algn="ctr" rtl="0" fontAlgn="base">
      <a:spcBef>
        <a:spcPct val="0"/>
      </a:spcBef>
      <a:spcAft>
        <a:spcPct val="0"/>
      </a:spcAft>
      <a:defRPr sz="2000" kern="1200" baseline="30000">
        <a:solidFill>
          <a:schemeClr val="tx1"/>
        </a:solidFill>
        <a:latin typeface="Times New Roman" charset="0"/>
        <a:ea typeface="ＭＳ Ｐゴシック" charset="0"/>
        <a:cs typeface="+mn-cs"/>
      </a:defRPr>
    </a:lvl1pPr>
    <a:lvl2pPr marL="457200" algn="ctr" rtl="0" fontAlgn="base">
      <a:spcBef>
        <a:spcPct val="0"/>
      </a:spcBef>
      <a:spcAft>
        <a:spcPct val="0"/>
      </a:spcAft>
      <a:defRPr sz="2000" kern="1200" baseline="30000">
        <a:solidFill>
          <a:schemeClr val="tx1"/>
        </a:solidFill>
        <a:latin typeface="Times New Roman" charset="0"/>
        <a:ea typeface="ＭＳ Ｐゴシック" charset="0"/>
        <a:cs typeface="+mn-cs"/>
      </a:defRPr>
    </a:lvl2pPr>
    <a:lvl3pPr marL="914400" algn="ctr" rtl="0" fontAlgn="base">
      <a:spcBef>
        <a:spcPct val="0"/>
      </a:spcBef>
      <a:spcAft>
        <a:spcPct val="0"/>
      </a:spcAft>
      <a:defRPr sz="2000" kern="1200" baseline="30000">
        <a:solidFill>
          <a:schemeClr val="tx1"/>
        </a:solidFill>
        <a:latin typeface="Times New Roman" charset="0"/>
        <a:ea typeface="ＭＳ Ｐゴシック" charset="0"/>
        <a:cs typeface="+mn-cs"/>
      </a:defRPr>
    </a:lvl3pPr>
    <a:lvl4pPr marL="1371600" algn="ctr" rtl="0" fontAlgn="base">
      <a:spcBef>
        <a:spcPct val="0"/>
      </a:spcBef>
      <a:spcAft>
        <a:spcPct val="0"/>
      </a:spcAft>
      <a:defRPr sz="2000" kern="1200" baseline="30000">
        <a:solidFill>
          <a:schemeClr val="tx1"/>
        </a:solidFill>
        <a:latin typeface="Times New Roman" charset="0"/>
        <a:ea typeface="ＭＳ Ｐゴシック" charset="0"/>
        <a:cs typeface="+mn-cs"/>
      </a:defRPr>
    </a:lvl4pPr>
    <a:lvl5pPr marL="1828800" algn="ctr" rtl="0" fontAlgn="base">
      <a:spcBef>
        <a:spcPct val="0"/>
      </a:spcBef>
      <a:spcAft>
        <a:spcPct val="0"/>
      </a:spcAft>
      <a:defRPr sz="2000" kern="1200" baseline="30000">
        <a:solidFill>
          <a:schemeClr val="tx1"/>
        </a:solidFill>
        <a:latin typeface="Times New Roman" charset="0"/>
        <a:ea typeface="ＭＳ Ｐゴシック" charset="0"/>
        <a:cs typeface="+mn-cs"/>
      </a:defRPr>
    </a:lvl5pPr>
    <a:lvl6pPr marL="2286000" algn="l" defTabSz="457200" rtl="0" eaLnBrk="1" latinLnBrk="0" hangingPunct="1">
      <a:defRPr sz="2000" kern="1200" baseline="30000">
        <a:solidFill>
          <a:schemeClr val="tx1"/>
        </a:solidFill>
        <a:latin typeface="Times New Roman" charset="0"/>
        <a:ea typeface="ＭＳ Ｐゴシック" charset="0"/>
        <a:cs typeface="+mn-cs"/>
      </a:defRPr>
    </a:lvl6pPr>
    <a:lvl7pPr marL="2743200" algn="l" defTabSz="457200" rtl="0" eaLnBrk="1" latinLnBrk="0" hangingPunct="1">
      <a:defRPr sz="2000" kern="1200" baseline="30000">
        <a:solidFill>
          <a:schemeClr val="tx1"/>
        </a:solidFill>
        <a:latin typeface="Times New Roman" charset="0"/>
        <a:ea typeface="ＭＳ Ｐゴシック" charset="0"/>
        <a:cs typeface="+mn-cs"/>
      </a:defRPr>
    </a:lvl7pPr>
    <a:lvl8pPr marL="3200400" algn="l" defTabSz="457200" rtl="0" eaLnBrk="1" latinLnBrk="0" hangingPunct="1">
      <a:defRPr sz="2000" kern="1200" baseline="30000">
        <a:solidFill>
          <a:schemeClr val="tx1"/>
        </a:solidFill>
        <a:latin typeface="Times New Roman" charset="0"/>
        <a:ea typeface="ＭＳ Ｐゴシック" charset="0"/>
        <a:cs typeface="+mn-cs"/>
      </a:defRPr>
    </a:lvl8pPr>
    <a:lvl9pPr marL="3657600" algn="l" defTabSz="457200" rtl="0" eaLnBrk="1" latinLnBrk="0" hangingPunct="1">
      <a:defRPr sz="2000" kern="1200" baseline="300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83763" autoAdjust="0"/>
  </p:normalViewPr>
  <p:slideViewPr>
    <p:cSldViewPr>
      <p:cViewPr varScale="1">
        <p:scale>
          <a:sx n="75" d="100"/>
          <a:sy n="75" d="100"/>
        </p:scale>
        <p:origin x="-1912" y="-104"/>
      </p:cViewPr>
      <p:guideLst>
        <p:guide orient="horz" pos="2160"/>
        <p:guide pos="2880"/>
      </p:guideLst>
    </p:cSldViewPr>
  </p:slideViewPr>
  <p:outlineViewPr>
    <p:cViewPr>
      <p:scale>
        <a:sx n="33" d="100"/>
        <a:sy n="33" d="100"/>
      </p:scale>
      <p:origin x="0" y="41272"/>
    </p:cViewPr>
  </p:outlineViewPr>
  <p:notesTextViewPr>
    <p:cViewPr>
      <p:scale>
        <a:sx n="100" d="100"/>
        <a:sy n="100" d="100"/>
      </p:scale>
      <p:origin x="0" y="0"/>
    </p:cViewPr>
  </p:notesTextViewPr>
  <p:sorterViewPr>
    <p:cViewPr>
      <p:scale>
        <a:sx n="150" d="100"/>
        <a:sy n="150" d="100"/>
      </p:scale>
      <p:origin x="0" y="156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0E45A1-C42E-DB4B-9342-06AB806BD6B2}" type="datetimeFigureOut">
              <a:rPr lang="en-US" smtClean="0"/>
              <a:t>12/4/14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9902E-DF6B-F546-8EAA-B8D01250A465}" type="slidenum">
              <a:rPr lang="en-US" smtClean="0"/>
              <a:t>‹#›</a:t>
            </a:fld>
            <a:endParaRPr lang="en-US"/>
          </a:p>
        </p:txBody>
      </p:sp>
    </p:spTree>
    <p:extLst>
      <p:ext uri="{BB962C8B-B14F-4D97-AF65-F5344CB8AC3E}">
        <p14:creationId xmlns:p14="http://schemas.microsoft.com/office/powerpoint/2010/main" val="1498942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baseline="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aseline="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baseline="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aseline="0"/>
            </a:lvl1pPr>
          </a:lstStyle>
          <a:p>
            <a:fld id="{9132E49C-B457-A943-8117-016F74482800}" type="slidenum">
              <a:rPr lang="en-US"/>
              <a:pPr/>
              <a:t>‹#›</a:t>
            </a:fld>
            <a:endParaRPr lang="en-US"/>
          </a:p>
        </p:txBody>
      </p:sp>
    </p:spTree>
    <p:extLst>
      <p:ext uri="{BB962C8B-B14F-4D97-AF65-F5344CB8AC3E}">
        <p14:creationId xmlns:p14="http://schemas.microsoft.com/office/powerpoint/2010/main" val="373842736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C693DC-70AC-D845-806E-DB1C385FF0E4}" type="slidenum">
              <a:rPr lang="en-US"/>
              <a:pPr/>
              <a:t>1</a:t>
            </a:fld>
            <a:endParaRPr lang="en-US"/>
          </a:p>
        </p:txBody>
      </p:sp>
      <p:sp>
        <p:nvSpPr>
          <p:cNvPr id="1555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55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90E86F-1075-B24A-9CFE-DAF65C845FC7}" type="slidenum">
              <a:rPr lang="en-US"/>
              <a:pPr/>
              <a:t>10</a:t>
            </a:fld>
            <a:endParaRPr lang="en-US"/>
          </a:p>
        </p:txBody>
      </p:sp>
      <p:sp>
        <p:nvSpPr>
          <p:cNvPr id="15738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73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2CA48-9AD6-8448-B430-2EB8A5913B02}" type="slidenum">
              <a:rPr lang="en-US"/>
              <a:pPr/>
              <a:t>11</a:t>
            </a:fld>
            <a:endParaRPr lang="en-US"/>
          </a:p>
        </p:txBody>
      </p:sp>
      <p:sp>
        <p:nvSpPr>
          <p:cNvPr id="15759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759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EDA8CE-0C46-5442-A3AC-EC85332EC0D2}" type="slidenum">
              <a:rPr lang="en-US"/>
              <a:pPr/>
              <a:t>12</a:t>
            </a:fld>
            <a:endParaRPr lang="en-US"/>
          </a:p>
        </p:txBody>
      </p:sp>
      <p:sp>
        <p:nvSpPr>
          <p:cNvPr id="1577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77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FDCC2-3330-6E4A-ADE3-98909B22F978}" type="slidenum">
              <a:rPr lang="en-US"/>
              <a:pPr/>
              <a:t>13</a:t>
            </a:fld>
            <a:endParaRPr lang="en-US"/>
          </a:p>
        </p:txBody>
      </p:sp>
      <p:sp>
        <p:nvSpPr>
          <p:cNvPr id="1580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00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A4D26-0C46-0B44-80E3-AA18AC1FB610}" type="slidenum">
              <a:rPr lang="en-US"/>
              <a:pPr/>
              <a:t>14</a:t>
            </a:fld>
            <a:endParaRPr lang="en-US"/>
          </a:p>
        </p:txBody>
      </p:sp>
      <p:sp>
        <p:nvSpPr>
          <p:cNvPr id="15820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20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5D19D-B3EA-8D48-9A2E-9B7F228E1DCF}" type="slidenum">
              <a:rPr lang="en-US"/>
              <a:pPr/>
              <a:t>15</a:t>
            </a:fld>
            <a:endParaRPr lang="en-US"/>
          </a:p>
        </p:txBody>
      </p:sp>
      <p:sp>
        <p:nvSpPr>
          <p:cNvPr id="15841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41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C76E6-F3B7-4545-B062-D6E3966AC981}" type="slidenum">
              <a:rPr lang="en-US"/>
              <a:pPr/>
              <a:t>16</a:t>
            </a:fld>
            <a:endParaRPr lang="en-US"/>
          </a:p>
        </p:txBody>
      </p:sp>
      <p:sp>
        <p:nvSpPr>
          <p:cNvPr id="1586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6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49E49-2B18-2F46-A9DA-335CC8F0A44A}" type="slidenum">
              <a:rPr lang="en-US"/>
              <a:pPr/>
              <a:t>17</a:t>
            </a:fld>
            <a:endParaRPr lang="en-US"/>
          </a:p>
        </p:txBody>
      </p:sp>
      <p:sp>
        <p:nvSpPr>
          <p:cNvPr id="15882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882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E52A2A-F4B5-4F4B-BD2F-DF7E9FCB08B2}" type="slidenum">
              <a:rPr lang="en-US"/>
              <a:pPr/>
              <a:t>18</a:t>
            </a:fld>
            <a:endParaRPr lang="en-US"/>
          </a:p>
        </p:txBody>
      </p:sp>
      <p:sp>
        <p:nvSpPr>
          <p:cNvPr id="1590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0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FDEED-8FD3-5948-8344-1EF9DE16D9D8}" type="slidenum">
              <a:rPr lang="en-US"/>
              <a:pPr/>
              <a:t>19</a:t>
            </a:fld>
            <a:endParaRPr lang="en-US"/>
          </a:p>
        </p:txBody>
      </p:sp>
      <p:sp>
        <p:nvSpPr>
          <p:cNvPr id="15923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2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CE896F-ADE9-F547-B880-92DACAF9DCD7}" type="slidenum">
              <a:rPr lang="en-US"/>
              <a:pPr/>
              <a:t>2</a:t>
            </a:fld>
            <a:endParaRPr lang="en-US"/>
          </a:p>
        </p:txBody>
      </p:sp>
      <p:sp>
        <p:nvSpPr>
          <p:cNvPr id="1557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57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4681ED-13B5-EA4C-85D7-4DF718F14198}" type="slidenum">
              <a:rPr lang="en-US"/>
              <a:pPr/>
              <a:t>20</a:t>
            </a:fld>
            <a:endParaRPr lang="en-US"/>
          </a:p>
        </p:txBody>
      </p:sp>
      <p:sp>
        <p:nvSpPr>
          <p:cNvPr id="15984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984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A05AE-C63D-BB4A-A8E8-FE8873B95E65}" type="slidenum">
              <a:rPr lang="en-US"/>
              <a:pPr/>
              <a:t>21</a:t>
            </a:fld>
            <a:endParaRPr lang="en-US"/>
          </a:p>
        </p:txBody>
      </p:sp>
      <p:sp>
        <p:nvSpPr>
          <p:cNvPr id="16005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05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2865C0-B9E2-FA4E-8F4C-FCC45AA401F6}" type="slidenum">
              <a:rPr lang="en-US"/>
              <a:pPr/>
              <a:t>22</a:t>
            </a:fld>
            <a:endParaRPr lang="en-US"/>
          </a:p>
        </p:txBody>
      </p:sp>
      <p:sp>
        <p:nvSpPr>
          <p:cNvPr id="16025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25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98B2E-0C31-6E4C-AB6D-3F5796C3A7FB}" type="slidenum">
              <a:rPr lang="en-US"/>
              <a:pPr/>
              <a:t>23</a:t>
            </a:fld>
            <a:endParaRPr lang="en-US"/>
          </a:p>
        </p:txBody>
      </p:sp>
      <p:sp>
        <p:nvSpPr>
          <p:cNvPr id="16046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4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43FEB-0236-AD40-B0E6-5F6C4C57697F}" type="slidenum">
              <a:rPr lang="en-US"/>
              <a:pPr/>
              <a:t>24</a:t>
            </a:fld>
            <a:endParaRPr lang="en-US"/>
          </a:p>
        </p:txBody>
      </p:sp>
      <p:sp>
        <p:nvSpPr>
          <p:cNvPr id="16066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66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7D37A-21C3-BD4A-96A3-CC9AFCFC97A8}" type="slidenum">
              <a:rPr lang="en-US"/>
              <a:pPr/>
              <a:t>25</a:t>
            </a:fld>
            <a:endParaRPr lang="en-US"/>
          </a:p>
        </p:txBody>
      </p:sp>
      <p:sp>
        <p:nvSpPr>
          <p:cNvPr id="16087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087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6EEF1A-F3B8-554B-9697-E1AD250958D4}" type="slidenum">
              <a:rPr lang="en-US"/>
              <a:pPr/>
              <a:t>26</a:t>
            </a:fld>
            <a:endParaRPr lang="en-US"/>
          </a:p>
        </p:txBody>
      </p:sp>
      <p:sp>
        <p:nvSpPr>
          <p:cNvPr id="16107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10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5F307-8939-8640-80E1-4069C4E66993}" type="slidenum">
              <a:rPr lang="en-US"/>
              <a:pPr/>
              <a:t>27</a:t>
            </a:fld>
            <a:endParaRPr lang="en-US"/>
          </a:p>
        </p:txBody>
      </p:sp>
      <p:sp>
        <p:nvSpPr>
          <p:cNvPr id="1620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0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F94443-F665-894A-BC76-9D1B1DF95028}" type="slidenum">
              <a:rPr lang="en-US"/>
              <a:pPr/>
              <a:t>28</a:t>
            </a:fld>
            <a:endParaRPr lang="en-US"/>
          </a:p>
        </p:txBody>
      </p:sp>
      <p:sp>
        <p:nvSpPr>
          <p:cNvPr id="16230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3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D536D9-9183-6941-B5AD-866EC69A8B7A}" type="slidenum">
              <a:rPr lang="en-US"/>
              <a:pPr/>
              <a:t>29</a:t>
            </a:fld>
            <a:endParaRPr lang="en-US"/>
          </a:p>
        </p:txBody>
      </p:sp>
      <p:sp>
        <p:nvSpPr>
          <p:cNvPr id="16250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5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953A00-9BC6-3543-9BC9-BB65C949D06B}" type="slidenum">
              <a:rPr lang="en-US"/>
              <a:pPr/>
              <a:t>3</a:t>
            </a:fld>
            <a:endParaRPr lang="en-US"/>
          </a:p>
        </p:txBody>
      </p:sp>
      <p:sp>
        <p:nvSpPr>
          <p:cNvPr id="1559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59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E37A0F-8909-FF4F-88A8-B9F98A08BCA2}" type="slidenum">
              <a:rPr lang="en-US"/>
              <a:pPr/>
              <a:t>31</a:t>
            </a:fld>
            <a:endParaRPr lang="en-US"/>
          </a:p>
        </p:txBody>
      </p:sp>
      <p:sp>
        <p:nvSpPr>
          <p:cNvPr id="16271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7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969825-C220-BD44-8FED-A7FB98E4EF88}" type="slidenum">
              <a:rPr lang="en-US"/>
              <a:pPr/>
              <a:t>32</a:t>
            </a:fld>
            <a:endParaRPr lang="en-US"/>
          </a:p>
        </p:txBody>
      </p:sp>
      <p:sp>
        <p:nvSpPr>
          <p:cNvPr id="1629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29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7622E-DC65-E547-B67B-EAE49F163A5A}" type="slidenum">
              <a:rPr lang="en-US"/>
              <a:pPr/>
              <a:t>33</a:t>
            </a:fld>
            <a:endParaRPr lang="en-US"/>
          </a:p>
        </p:txBody>
      </p:sp>
      <p:sp>
        <p:nvSpPr>
          <p:cNvPr id="1631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12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C8F20-4742-2D45-A5D8-88D30977C0BD}" type="slidenum">
              <a:rPr lang="en-US"/>
              <a:pPr/>
              <a:t>35</a:t>
            </a:fld>
            <a:endParaRPr lang="en-US"/>
          </a:p>
        </p:txBody>
      </p:sp>
      <p:sp>
        <p:nvSpPr>
          <p:cNvPr id="1633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3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FD3E0B-071B-F94B-A444-FE37D8CFE491}" type="slidenum">
              <a:rPr lang="en-US"/>
              <a:pPr/>
              <a:t>38</a:t>
            </a:fld>
            <a:endParaRPr lang="en-US"/>
          </a:p>
        </p:txBody>
      </p:sp>
      <p:sp>
        <p:nvSpPr>
          <p:cNvPr id="16394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6B2E9-26CC-6F47-94E2-82D0844BB974}" type="slidenum">
              <a:rPr lang="en-US"/>
              <a:pPr/>
              <a:t>39</a:t>
            </a:fld>
            <a:endParaRPr lang="en-US"/>
          </a:p>
        </p:txBody>
      </p:sp>
      <p:sp>
        <p:nvSpPr>
          <p:cNvPr id="16414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41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BD53A-DE18-3545-9C12-9DC7E26131E5}" type="slidenum">
              <a:rPr lang="en-US"/>
              <a:pPr/>
              <a:t>40</a:t>
            </a:fld>
            <a:endParaRPr lang="en-US"/>
          </a:p>
        </p:txBody>
      </p:sp>
      <p:sp>
        <p:nvSpPr>
          <p:cNvPr id="16435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43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38583-F52E-7546-B331-C25494059A9A}" type="slidenum">
              <a:rPr lang="en-US"/>
              <a:pPr/>
              <a:t>41</a:t>
            </a:fld>
            <a:endParaRPr lang="en-US"/>
          </a:p>
        </p:txBody>
      </p:sp>
      <p:sp>
        <p:nvSpPr>
          <p:cNvPr id="16455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455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C29FE1-686A-8C4F-A48C-6EFB7D3FDD4B}" type="slidenum">
              <a:rPr lang="en-US"/>
              <a:pPr/>
              <a:t>42</a:t>
            </a:fld>
            <a:endParaRPr lang="en-US"/>
          </a:p>
        </p:txBody>
      </p:sp>
      <p:sp>
        <p:nvSpPr>
          <p:cNvPr id="16476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476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56E473-6C94-AA4F-9CCD-D3CBFCACC3D9}" type="slidenum">
              <a:rPr lang="en-US"/>
              <a:pPr/>
              <a:t>43</a:t>
            </a:fld>
            <a:endParaRPr lang="en-US"/>
          </a:p>
        </p:txBody>
      </p:sp>
      <p:sp>
        <p:nvSpPr>
          <p:cNvPr id="16496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496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92C80-0639-AF4B-9307-A5E350221C6D}" type="slidenum">
              <a:rPr lang="en-US"/>
              <a:pPr/>
              <a:t>4</a:t>
            </a:fld>
            <a:endParaRPr lang="en-US"/>
          </a:p>
        </p:txBody>
      </p:sp>
      <p:sp>
        <p:nvSpPr>
          <p:cNvPr id="1561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61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D1444-9103-0D41-A9CF-031A72932CAB}" type="slidenum">
              <a:rPr lang="en-US"/>
              <a:pPr/>
              <a:t>44</a:t>
            </a:fld>
            <a:endParaRPr lang="en-US"/>
          </a:p>
        </p:txBody>
      </p:sp>
      <p:sp>
        <p:nvSpPr>
          <p:cNvPr id="16517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517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DE2800-B692-794F-A575-C56AA128C32A}" type="slidenum">
              <a:rPr lang="en-US"/>
              <a:pPr/>
              <a:t>45</a:t>
            </a:fld>
            <a:endParaRPr lang="en-US"/>
          </a:p>
        </p:txBody>
      </p:sp>
      <p:sp>
        <p:nvSpPr>
          <p:cNvPr id="16537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53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70FB8-4722-7844-A2F1-B871582CF498}" type="slidenum">
              <a:rPr lang="en-US"/>
              <a:pPr/>
              <a:t>46</a:t>
            </a:fld>
            <a:endParaRPr lang="en-US"/>
          </a:p>
        </p:txBody>
      </p:sp>
      <p:sp>
        <p:nvSpPr>
          <p:cNvPr id="16558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55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05F437-4E10-6F4D-AFBE-F325134B8323}" type="slidenum">
              <a:rPr lang="en-US"/>
              <a:pPr/>
              <a:t>47</a:t>
            </a:fld>
            <a:endParaRPr lang="en-US"/>
          </a:p>
        </p:txBody>
      </p:sp>
      <p:sp>
        <p:nvSpPr>
          <p:cNvPr id="16578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57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698625-E0DE-5B4C-91BA-B19BD331354A}" type="slidenum">
              <a:rPr lang="en-US"/>
              <a:pPr/>
              <a:t>48</a:t>
            </a:fld>
            <a:endParaRPr lang="en-US"/>
          </a:p>
        </p:txBody>
      </p:sp>
      <p:sp>
        <p:nvSpPr>
          <p:cNvPr id="16599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59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22EAA-E2CF-C346-BD82-EA8BDF102F79}" type="slidenum">
              <a:rPr lang="en-US"/>
              <a:pPr/>
              <a:t>49</a:t>
            </a:fld>
            <a:endParaRPr lang="en-US"/>
          </a:p>
        </p:txBody>
      </p:sp>
      <p:sp>
        <p:nvSpPr>
          <p:cNvPr id="16619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61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8D7DB-D2FF-0C42-8533-62FC1F2DBE38}" type="slidenum">
              <a:rPr lang="en-US"/>
              <a:pPr/>
              <a:t>50</a:t>
            </a:fld>
            <a:endParaRPr lang="en-US"/>
          </a:p>
        </p:txBody>
      </p:sp>
      <p:sp>
        <p:nvSpPr>
          <p:cNvPr id="16640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640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F4C65-D48D-7E4E-A8D6-DCB4F8A10AEF}" type="slidenum">
              <a:rPr lang="en-US"/>
              <a:pPr/>
              <a:t>51</a:t>
            </a:fld>
            <a:endParaRPr lang="en-US"/>
          </a:p>
        </p:txBody>
      </p:sp>
      <p:sp>
        <p:nvSpPr>
          <p:cNvPr id="16353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5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3F321-A8D4-344D-BA28-D35657FC3668}" type="slidenum">
              <a:rPr lang="en-US"/>
              <a:pPr/>
              <a:t>52</a:t>
            </a:fld>
            <a:endParaRPr lang="en-US"/>
          </a:p>
        </p:txBody>
      </p:sp>
      <p:sp>
        <p:nvSpPr>
          <p:cNvPr id="16373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7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30 year history</a:t>
            </a:r>
            <a:r>
              <a:rPr lang="en-US" baseline="0" dirty="0" smtClean="0"/>
              <a:t> of disk prices dropping about 40% per year. </a:t>
            </a:r>
          </a:p>
          <a:p>
            <a:r>
              <a:rPr lang="en-US" baseline="0" dirty="0" smtClean="0"/>
              <a:t>SDSC has figures showing that media is only about 1/3 of the total storage cost – the rest is power, cooling, space, staff, etc.</a:t>
            </a:r>
          </a:p>
          <a:p>
            <a:r>
              <a:rPr lang="en-US" baseline="0" dirty="0" smtClean="0"/>
              <a:t>But the costs are per-drive, not per byte, so total per-byte cost drops in line with media costs. Meaning customers get double the capacity every two years for the same price.</a:t>
            </a:r>
          </a:p>
          <a:p>
            <a:r>
              <a:rPr lang="en-US" baseline="0" dirty="0" smtClean="0"/>
              <a:t>This has held for 30 years, implying the the difference between storing something temporarily vs. forever rapidly becomes negligible.</a:t>
            </a:r>
            <a:endParaRPr lang="en-US" dirty="0"/>
          </a:p>
        </p:txBody>
      </p:sp>
      <p:sp>
        <p:nvSpPr>
          <p:cNvPr id="4" name="Slide Number Placeholder 3"/>
          <p:cNvSpPr>
            <a:spLocks noGrp="1"/>
          </p:cNvSpPr>
          <p:nvPr>
            <p:ph type="sldNum" sz="quarter" idx="10"/>
          </p:nvPr>
        </p:nvSpPr>
        <p:spPr/>
        <p:txBody>
          <a:bodyPr/>
          <a:lstStyle/>
          <a:p>
            <a:fld id="{9132E49C-B457-A943-8117-016F74482800}" type="slidenum">
              <a:rPr lang="en-US" smtClean="0"/>
              <a:pPr/>
              <a:t>54</a:t>
            </a:fld>
            <a:endParaRPr lang="en-US"/>
          </a:p>
        </p:txBody>
      </p:sp>
    </p:spTree>
    <p:extLst>
      <p:ext uri="{BB962C8B-B14F-4D97-AF65-F5344CB8AC3E}">
        <p14:creationId xmlns:p14="http://schemas.microsoft.com/office/powerpoint/2010/main" val="44991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6DC6F-9E90-9949-B520-2C2B8941B63B}" type="slidenum">
              <a:rPr lang="en-US"/>
              <a:pPr/>
              <a:t>5</a:t>
            </a:fld>
            <a:endParaRPr lang="en-US"/>
          </a:p>
        </p:txBody>
      </p:sp>
      <p:sp>
        <p:nvSpPr>
          <p:cNvPr id="1563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63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a:t>
            </a:r>
            <a:r>
              <a:rPr lang="en-US" baseline="0" dirty="0" smtClean="0"/>
              <a:t> is not linear, but a sequence of S curves</a:t>
            </a:r>
          </a:p>
          <a:p>
            <a:r>
              <a:rPr lang="en-US" dirty="0" smtClean="0"/>
              <a:t>Note how PMR was supposed</a:t>
            </a:r>
            <a:r>
              <a:rPr lang="en-US" baseline="0" dirty="0" smtClean="0"/>
              <a:t> to be replaced by HAMR around 2009 – but nobody has shipped a HAMR drive yet and 4TB drives should have arrived in 2010 – not 2012.</a:t>
            </a:r>
            <a:endParaRPr lang="en-US" dirty="0"/>
          </a:p>
        </p:txBody>
      </p:sp>
      <p:sp>
        <p:nvSpPr>
          <p:cNvPr id="4" name="Slide Number Placeholder 3"/>
          <p:cNvSpPr>
            <a:spLocks noGrp="1"/>
          </p:cNvSpPr>
          <p:nvPr>
            <p:ph type="sldNum" sz="quarter" idx="10"/>
          </p:nvPr>
        </p:nvSpPr>
        <p:spPr/>
        <p:txBody>
          <a:bodyPr/>
          <a:lstStyle/>
          <a:p>
            <a:fld id="{9132E49C-B457-A943-8117-016F74482800}" type="slidenum">
              <a:rPr lang="en-US" smtClean="0"/>
              <a:pPr/>
              <a:t>56</a:t>
            </a:fld>
            <a:endParaRPr lang="en-US"/>
          </a:p>
        </p:txBody>
      </p:sp>
    </p:spTree>
    <p:extLst>
      <p:ext uri="{BB962C8B-B14F-4D97-AF65-F5344CB8AC3E}">
        <p14:creationId xmlns:p14="http://schemas.microsoft.com/office/powerpoint/2010/main" val="13153843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red line is </a:t>
            </a:r>
            <a:r>
              <a:rPr lang="en-US" dirty="0" err="1" smtClean="0"/>
              <a:t>Kryder’s</a:t>
            </a:r>
            <a:r>
              <a:rPr lang="en-US" dirty="0" smtClean="0"/>
              <a:t> Law at 20% per</a:t>
            </a:r>
            <a:r>
              <a:rPr lang="en-US" baseline="0" dirty="0" smtClean="0"/>
              <a:t> year</a:t>
            </a:r>
          </a:p>
          <a:p>
            <a:r>
              <a:rPr lang="en-US" baseline="0" dirty="0" smtClean="0"/>
              <a:t>The Green line is the annual cost of storing the data accumulated since year 0 at the 60% growth rate</a:t>
            </a:r>
          </a:p>
          <a:p>
            <a:r>
              <a:rPr lang="en-US" baseline="0" dirty="0" smtClean="0"/>
              <a:t>10 years from now the cost of storing all the accumulated data would cost over 20 TIMES as much as it does this year.</a:t>
            </a:r>
          </a:p>
          <a:p>
            <a:r>
              <a:rPr lang="en-US" baseline="0" dirty="0" smtClean="0"/>
              <a:t>If storage is 5% of your IT budget this year, in 10 years it will be over 100%</a:t>
            </a:r>
            <a:endParaRPr lang="en-US" dirty="0"/>
          </a:p>
        </p:txBody>
      </p:sp>
      <p:sp>
        <p:nvSpPr>
          <p:cNvPr id="4" name="Slide Number Placeholder 3"/>
          <p:cNvSpPr>
            <a:spLocks noGrp="1"/>
          </p:cNvSpPr>
          <p:nvPr>
            <p:ph type="sldNum" sz="quarter" idx="10"/>
          </p:nvPr>
        </p:nvSpPr>
        <p:spPr/>
        <p:txBody>
          <a:bodyPr/>
          <a:lstStyle/>
          <a:p>
            <a:fld id="{9132E49C-B457-A943-8117-016F74482800}" type="slidenum">
              <a:rPr lang="en-US" smtClean="0"/>
              <a:pPr/>
              <a:t>59</a:t>
            </a:fld>
            <a:endParaRPr lang="en-US"/>
          </a:p>
        </p:txBody>
      </p:sp>
    </p:spTree>
    <p:extLst>
      <p:ext uri="{BB962C8B-B14F-4D97-AF65-F5344CB8AC3E}">
        <p14:creationId xmlns:p14="http://schemas.microsoft.com/office/powerpoint/2010/main" val="38944535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you use an endowment to pay for future storage – a model</a:t>
            </a:r>
            <a:r>
              <a:rPr lang="en-US" baseline="0" dirty="0" smtClean="0"/>
              <a:t> simulating 100 years of storage and the probability of success – if your initial endowment is too low</a:t>
            </a:r>
          </a:p>
          <a:p>
            <a:r>
              <a:rPr lang="en-US" baseline="0" dirty="0" smtClean="0"/>
              <a:t>You are almost guaranteed to fail, if large enough it is certain to survive </a:t>
            </a:r>
            <a:endParaRPr lang="en-US" dirty="0"/>
          </a:p>
        </p:txBody>
      </p:sp>
      <p:sp>
        <p:nvSpPr>
          <p:cNvPr id="4" name="Slide Number Placeholder 3"/>
          <p:cNvSpPr>
            <a:spLocks noGrp="1"/>
          </p:cNvSpPr>
          <p:nvPr>
            <p:ph type="sldNum" sz="quarter" idx="10"/>
          </p:nvPr>
        </p:nvSpPr>
        <p:spPr/>
        <p:txBody>
          <a:bodyPr/>
          <a:lstStyle/>
          <a:p>
            <a:fld id="{9132E49C-B457-A943-8117-016F74482800}" type="slidenum">
              <a:rPr lang="en-US" smtClean="0"/>
              <a:pPr/>
              <a:t>60</a:t>
            </a:fld>
            <a:endParaRPr lang="en-US"/>
          </a:p>
        </p:txBody>
      </p:sp>
    </p:spTree>
    <p:extLst>
      <p:ext uri="{BB962C8B-B14F-4D97-AF65-F5344CB8AC3E}">
        <p14:creationId xmlns:p14="http://schemas.microsoft.com/office/powerpoint/2010/main" val="23662000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F4C65-D48D-7E4E-A8D6-DCB4F8A10AEF}" type="slidenum">
              <a:rPr lang="en-US"/>
              <a:pPr/>
              <a:t>65</a:t>
            </a:fld>
            <a:endParaRPr lang="en-US"/>
          </a:p>
        </p:txBody>
      </p:sp>
      <p:sp>
        <p:nvSpPr>
          <p:cNvPr id="16353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5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F8917-5096-A44D-98F5-E831C8D05B8F}" type="slidenum">
              <a:rPr lang="en-US"/>
              <a:pPr/>
              <a:t>66</a:t>
            </a:fld>
            <a:endParaRPr lang="en-US"/>
          </a:p>
        </p:txBody>
      </p:sp>
      <p:sp>
        <p:nvSpPr>
          <p:cNvPr id="16660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66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E8BB3E-252E-4A42-A01E-B62DBC0C96D0}" type="slidenum">
              <a:rPr lang="en-US"/>
              <a:pPr/>
              <a:t>6</a:t>
            </a:fld>
            <a:endParaRPr lang="en-US"/>
          </a:p>
        </p:txBody>
      </p:sp>
      <p:sp>
        <p:nvSpPr>
          <p:cNvPr id="15656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65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979DC-C89B-DC4D-842E-CDDF5C4241E2}" type="slidenum">
              <a:rPr lang="en-US"/>
              <a:pPr/>
              <a:t>7</a:t>
            </a:fld>
            <a:endParaRPr lang="en-US"/>
          </a:p>
        </p:txBody>
      </p:sp>
      <p:sp>
        <p:nvSpPr>
          <p:cNvPr id="15677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67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442D1-1278-174C-B879-2CB16BE6A4F2}" type="slidenum">
              <a:rPr lang="en-US"/>
              <a:pPr/>
              <a:t>8</a:t>
            </a:fld>
            <a:endParaRPr lang="en-US"/>
          </a:p>
        </p:txBody>
      </p:sp>
      <p:sp>
        <p:nvSpPr>
          <p:cNvPr id="15697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69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7A4532-D645-CC45-92AD-13E65BE29262}" type="slidenum">
              <a:rPr lang="en-US"/>
              <a:pPr/>
              <a:t>9</a:t>
            </a:fld>
            <a:endParaRPr lang="en-US"/>
          </a:p>
        </p:txBody>
      </p:sp>
      <p:sp>
        <p:nvSpPr>
          <p:cNvPr id="15718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571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656929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9134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51434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65064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308164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1991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22393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05455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84047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240874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2014</a:t>
            </a:r>
            <a:endParaRPr lang="en-US"/>
          </a:p>
        </p:txBody>
      </p:sp>
    </p:spTree>
    <p:extLst>
      <p:ext uri="{BB962C8B-B14F-4D97-AF65-F5344CB8AC3E}">
        <p14:creationId xmlns:p14="http://schemas.microsoft.com/office/powerpoint/2010/main" val="42068082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baseline="0">
                <a:solidFill>
                  <a:srgbClr val="FFFFFF"/>
                </a:solidFill>
                <a:latin typeface="+mj-lt"/>
              </a:defRPr>
            </a:lvl1pPr>
          </a:lstStyle>
          <a:p>
            <a:r>
              <a:rPr lang="en-US" smtClean="0"/>
              <a:t>IS 257 – Fall 2014</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baseline="0" dirty="0">
              <a:solidFill>
                <a:srgbClr val="FFFFFF"/>
              </a:solidFill>
              <a:latin typeface="Futura Md BT" charset="0"/>
            </a:endParaRPr>
          </a:p>
          <a:p>
            <a:pPr algn="r"/>
            <a:r>
              <a:rPr lang="en-US" sz="1000" b="1" baseline="0" dirty="0" smtClean="0">
                <a:solidFill>
                  <a:srgbClr val="FFFFFF"/>
                </a:solidFill>
                <a:latin typeface="Futura Md BT" charset="0"/>
              </a:rPr>
              <a:t>2014-12-04 </a:t>
            </a:r>
            <a:r>
              <a:rPr lang="en-US" sz="1000" b="1" baseline="0" dirty="0">
                <a:solidFill>
                  <a:srgbClr val="FFFFFF"/>
                </a:solidFill>
                <a:latin typeface="Futura Md BT" charset="0"/>
              </a:rPr>
              <a:t>- SLIDE </a:t>
            </a:r>
            <a:fld id="{5C8942AD-812E-1D43-B815-DFD79A5F2B6C}" type="slidenum">
              <a:rPr lang="en-US" sz="1000" b="1" baseline="0">
                <a:solidFill>
                  <a:srgbClr val="FFFFFF"/>
                </a:solidFill>
                <a:latin typeface="Futura Md BT" charset="0"/>
              </a:rPr>
              <a:pPr algn="r"/>
              <a:t>‹#›</a:t>
            </a:fld>
            <a:r>
              <a:rPr lang="en-US" sz="1000" b="1" baseline="0"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8.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0.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12.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54434" name="Rectangle 2"/>
          <p:cNvSpPr>
            <a:spLocks noGrp="1" noChangeArrowheads="1"/>
          </p:cNvSpPr>
          <p:nvPr>
            <p:ph type="ctrTitle"/>
          </p:nvPr>
        </p:nvSpPr>
        <p:spPr>
          <a:xfrm>
            <a:off x="152400" y="2286000"/>
            <a:ext cx="8686800" cy="1143000"/>
          </a:xfrm>
        </p:spPr>
        <p:txBody>
          <a:bodyPr/>
          <a:lstStyle/>
          <a:p>
            <a:pPr algn="ctr"/>
            <a:r>
              <a:rPr lang="en-US" dirty="0">
                <a:solidFill>
                  <a:schemeClr val="tx1"/>
                </a:solidFill>
              </a:rPr>
              <a:t>Future of Database Systems</a:t>
            </a:r>
          </a:p>
        </p:txBody>
      </p:sp>
      <p:sp>
        <p:nvSpPr>
          <p:cNvPr id="1554435" name="Rectangle 3"/>
          <p:cNvSpPr>
            <a:spLocks noGrp="1" noChangeArrowheads="1"/>
          </p:cNvSpPr>
          <p:nvPr>
            <p:ph type="subTitle" idx="1"/>
          </p:nvPr>
        </p:nvSpPr>
        <p:spPr/>
        <p:txBody>
          <a:bodyPr/>
          <a:lstStyle/>
          <a:p>
            <a:r>
              <a:rPr lang="en-US" sz="2800"/>
              <a:t>University of California, Berkeley</a:t>
            </a:r>
          </a:p>
          <a:p>
            <a:r>
              <a:rPr lang="en-US" sz="2800"/>
              <a:t>School of Information </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72866" name="Rectangle 2"/>
          <p:cNvSpPr>
            <a:spLocks noGrp="1" noChangeArrowheads="1"/>
          </p:cNvSpPr>
          <p:nvPr>
            <p:ph type="title"/>
          </p:nvPr>
        </p:nvSpPr>
        <p:spPr/>
        <p:txBody>
          <a:bodyPr/>
          <a:lstStyle/>
          <a:p>
            <a:endParaRPr lang="en-US"/>
          </a:p>
        </p:txBody>
      </p:sp>
      <p:sp>
        <p:nvSpPr>
          <p:cNvPr id="1572867" name="Rectangle 3"/>
          <p:cNvSpPr>
            <a:spLocks noGrp="1" noChangeArrowheads="1"/>
          </p:cNvSpPr>
          <p:nvPr>
            <p:ph type="body" idx="1"/>
          </p:nvPr>
        </p:nvSpPr>
        <p:spPr/>
        <p:txBody>
          <a:bodyPr/>
          <a:lstStyle/>
          <a:p>
            <a:r>
              <a:rPr lang="en-US"/>
              <a:t>By the turn of this century, we will live in a paperless society.</a:t>
            </a:r>
          </a:p>
          <a:p>
            <a:pPr lvl="1"/>
            <a:r>
              <a:rPr lang="en-US"/>
              <a:t>Roger Smith, Chair of GM, 1986</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74914" name="Rectangle 2"/>
          <p:cNvSpPr>
            <a:spLocks noGrp="1" noChangeArrowheads="1"/>
          </p:cNvSpPr>
          <p:nvPr>
            <p:ph type="title"/>
          </p:nvPr>
        </p:nvSpPr>
        <p:spPr/>
        <p:txBody>
          <a:bodyPr/>
          <a:lstStyle/>
          <a:p>
            <a:endParaRPr lang="en-US"/>
          </a:p>
        </p:txBody>
      </p:sp>
      <p:sp>
        <p:nvSpPr>
          <p:cNvPr id="1574915" name="Rectangle 3"/>
          <p:cNvSpPr>
            <a:spLocks noGrp="1" noChangeArrowheads="1"/>
          </p:cNvSpPr>
          <p:nvPr>
            <p:ph type="body" idx="1"/>
          </p:nvPr>
        </p:nvSpPr>
        <p:spPr/>
        <p:txBody>
          <a:bodyPr/>
          <a:lstStyle/>
          <a:p>
            <a:r>
              <a:rPr lang="en-US"/>
              <a:t>I predict the internet… will go spectacularly supernova and in 1996 catastrophically collapse.</a:t>
            </a:r>
          </a:p>
          <a:p>
            <a:pPr lvl="1"/>
            <a:r>
              <a:rPr lang="en-US"/>
              <a:t>Bob Metcalfe (3-Com founder and inventor of ethernet), 1995</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76962" name="Rectangle 2"/>
          <p:cNvSpPr>
            <a:spLocks noGrp="1" noChangeArrowheads="1"/>
          </p:cNvSpPr>
          <p:nvPr>
            <p:ph type="title"/>
          </p:nvPr>
        </p:nvSpPr>
        <p:spPr/>
        <p:txBody>
          <a:bodyPr/>
          <a:lstStyle/>
          <a:p>
            <a:r>
              <a:rPr lang="en-US"/>
              <a:t>Lecture Outline</a:t>
            </a:r>
          </a:p>
        </p:txBody>
      </p:sp>
      <p:sp>
        <p:nvSpPr>
          <p:cNvPr id="1576963" name="Rectangle 3"/>
          <p:cNvSpPr>
            <a:spLocks noGrp="1" noChangeArrowheads="1"/>
          </p:cNvSpPr>
          <p:nvPr>
            <p:ph type="body" idx="1"/>
          </p:nvPr>
        </p:nvSpPr>
        <p:spPr/>
        <p:txBody>
          <a:bodyPr/>
          <a:lstStyle/>
          <a:p>
            <a:pPr>
              <a:lnSpc>
                <a:spcPct val="90000"/>
              </a:lnSpc>
            </a:pPr>
            <a:r>
              <a:rPr lang="en-US">
                <a:solidFill>
                  <a:srgbClr val="CCCCCC"/>
                </a:solidFill>
              </a:rPr>
              <a:t>Review</a:t>
            </a:r>
          </a:p>
          <a:p>
            <a:pPr lvl="1">
              <a:lnSpc>
                <a:spcPct val="90000"/>
              </a:lnSpc>
            </a:pPr>
            <a:r>
              <a:rPr lang="en-US">
                <a:solidFill>
                  <a:srgbClr val="CCCCCC"/>
                </a:solidFill>
              </a:rPr>
              <a:t>Object-Oriented Database Development</a:t>
            </a:r>
          </a:p>
          <a:p>
            <a:pPr>
              <a:lnSpc>
                <a:spcPct val="90000"/>
              </a:lnSpc>
            </a:pPr>
            <a:r>
              <a:rPr lang="en-US">
                <a:solidFill>
                  <a:srgbClr val="CCCCCC"/>
                </a:solidFill>
              </a:rPr>
              <a:t>Future of Database Systems</a:t>
            </a:r>
          </a:p>
          <a:p>
            <a:pPr>
              <a:lnSpc>
                <a:spcPct val="90000"/>
              </a:lnSpc>
            </a:pPr>
            <a:r>
              <a:rPr lang="en-US">
                <a:solidFill>
                  <a:srgbClr val="CCCCCC"/>
                </a:solidFill>
              </a:rPr>
              <a:t>Predicting the future…</a:t>
            </a:r>
          </a:p>
          <a:p>
            <a:pPr lvl="2">
              <a:lnSpc>
                <a:spcPct val="90000"/>
              </a:lnSpc>
            </a:pPr>
            <a:r>
              <a:rPr lang="en-US">
                <a:solidFill>
                  <a:srgbClr val="CCCCCC"/>
                </a:solidFill>
              </a:rPr>
              <a:t>Quotes from Leon Kappelman </a:t>
            </a:r>
            <a:r>
              <a:rPr lang="ja-JP" altLang="en-US">
                <a:solidFill>
                  <a:srgbClr val="CCCCCC"/>
                </a:solidFill>
                <a:latin typeface="Arial"/>
              </a:rPr>
              <a:t>“</a:t>
            </a:r>
            <a:r>
              <a:rPr lang="en-US">
                <a:solidFill>
                  <a:srgbClr val="CCCCCC"/>
                </a:solidFill>
              </a:rPr>
              <a:t>The future is ours</a:t>
            </a:r>
            <a:r>
              <a:rPr lang="ja-JP" altLang="en-US">
                <a:solidFill>
                  <a:srgbClr val="CCCCCC"/>
                </a:solidFill>
                <a:latin typeface="Arial"/>
              </a:rPr>
              <a:t>”</a:t>
            </a:r>
            <a:r>
              <a:rPr lang="en-US">
                <a:solidFill>
                  <a:srgbClr val="CCCCCC"/>
                </a:solidFill>
              </a:rPr>
              <a:t> CACM, March 2001</a:t>
            </a:r>
          </a:p>
          <a:p>
            <a:pPr>
              <a:lnSpc>
                <a:spcPct val="90000"/>
              </a:lnSpc>
            </a:pPr>
            <a:r>
              <a:rPr lang="en-US"/>
              <a:t>Accomplishments of database research over the past 30 years</a:t>
            </a:r>
          </a:p>
          <a:p>
            <a:pPr>
              <a:lnSpc>
                <a:spcPct val="90000"/>
              </a:lnSpc>
            </a:pPr>
            <a:r>
              <a:rPr lang="en-US">
                <a:solidFill>
                  <a:srgbClr val="CCCCCC"/>
                </a:solidFill>
              </a:rPr>
              <a:t>Next-Generation Databases and the Future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79010" name="Rectangle 2"/>
          <p:cNvSpPr>
            <a:spLocks noGrp="1" noChangeArrowheads="1"/>
          </p:cNvSpPr>
          <p:nvPr>
            <p:ph type="title"/>
          </p:nvPr>
        </p:nvSpPr>
        <p:spPr/>
        <p:txBody>
          <a:bodyPr/>
          <a:lstStyle/>
          <a:p>
            <a:r>
              <a:rPr lang="en-US"/>
              <a:t>Database Research</a:t>
            </a:r>
          </a:p>
        </p:txBody>
      </p:sp>
      <p:sp>
        <p:nvSpPr>
          <p:cNvPr id="1579011" name="Rectangle 3"/>
          <p:cNvSpPr>
            <a:spLocks noGrp="1" noChangeArrowheads="1"/>
          </p:cNvSpPr>
          <p:nvPr>
            <p:ph type="body" idx="1"/>
          </p:nvPr>
        </p:nvSpPr>
        <p:spPr/>
        <p:txBody>
          <a:bodyPr/>
          <a:lstStyle/>
          <a:p>
            <a:pPr>
              <a:lnSpc>
                <a:spcPct val="90000"/>
              </a:lnSpc>
            </a:pPr>
            <a:r>
              <a:rPr lang="en-US" sz="2000"/>
              <a:t>Database research community less than 40 years old</a:t>
            </a:r>
          </a:p>
          <a:p>
            <a:pPr>
              <a:lnSpc>
                <a:spcPct val="90000"/>
              </a:lnSpc>
            </a:pPr>
            <a:r>
              <a:rPr lang="en-US" sz="2000"/>
              <a:t>Has been concerned with business type applications that have the following demands:</a:t>
            </a:r>
          </a:p>
          <a:p>
            <a:pPr lvl="1">
              <a:lnSpc>
                <a:spcPct val="90000"/>
              </a:lnSpc>
            </a:pPr>
            <a:r>
              <a:rPr lang="en-US" sz="1800"/>
              <a:t>Efficiency in access and modification of very large amounts of data</a:t>
            </a:r>
          </a:p>
          <a:p>
            <a:pPr lvl="1">
              <a:lnSpc>
                <a:spcPct val="90000"/>
              </a:lnSpc>
            </a:pPr>
            <a:r>
              <a:rPr lang="en-US" sz="1800"/>
              <a:t>Resilience in surviving hardware and software errors without losing data</a:t>
            </a:r>
          </a:p>
          <a:p>
            <a:pPr lvl="1">
              <a:lnSpc>
                <a:spcPct val="90000"/>
              </a:lnSpc>
            </a:pPr>
            <a:r>
              <a:rPr lang="en-US" sz="1800"/>
              <a:t>Access control to support simultaneous access by multiple users and ensure consistency</a:t>
            </a:r>
          </a:p>
          <a:p>
            <a:pPr lvl="1">
              <a:lnSpc>
                <a:spcPct val="90000"/>
              </a:lnSpc>
            </a:pPr>
            <a:r>
              <a:rPr lang="en-US" sz="1800"/>
              <a:t>Persistence of the data over long time periods regardless of the programs that access the data</a:t>
            </a:r>
          </a:p>
          <a:p>
            <a:pPr>
              <a:lnSpc>
                <a:spcPct val="90000"/>
              </a:lnSpc>
            </a:pPr>
            <a:r>
              <a:rPr lang="en-US" sz="2000"/>
              <a:t>Research has centered on methods for designing systems with efficiency, resilience, access control, and persistence and on the languages and conceptual tools to help users to access, manipulate and design databases.</a:t>
            </a:r>
          </a:p>
          <a:p>
            <a:pPr>
              <a:lnSpc>
                <a:spcPct val="90000"/>
              </a:lnSpc>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81058" name="Rectangle 2"/>
          <p:cNvSpPr>
            <a:spLocks noGrp="1" noChangeArrowheads="1"/>
          </p:cNvSpPr>
          <p:nvPr>
            <p:ph type="title"/>
          </p:nvPr>
        </p:nvSpPr>
        <p:spPr/>
        <p:txBody>
          <a:bodyPr/>
          <a:lstStyle/>
          <a:p>
            <a:r>
              <a:rPr lang="en-US" sz="3200"/>
              <a:t>Accomplishments of DBMS Research</a:t>
            </a:r>
          </a:p>
        </p:txBody>
      </p:sp>
      <p:sp>
        <p:nvSpPr>
          <p:cNvPr id="1581059" name="Rectangle 3"/>
          <p:cNvSpPr>
            <a:spLocks noGrp="1" noChangeArrowheads="1"/>
          </p:cNvSpPr>
          <p:nvPr>
            <p:ph type="body" idx="1"/>
          </p:nvPr>
        </p:nvSpPr>
        <p:spPr/>
        <p:txBody>
          <a:bodyPr/>
          <a:lstStyle/>
          <a:p>
            <a:r>
              <a:rPr lang="en-US" dirty="0"/>
              <a:t>DBMS are now used in almost every computing environment to create, organize and maintain large collections of information, and this is largely due to the results of the DBMS research community</a:t>
            </a:r>
            <a:r>
              <a:rPr lang="ja-JP" altLang="en-US" dirty="0">
                <a:latin typeface="Arial"/>
              </a:rPr>
              <a:t>’</a:t>
            </a:r>
            <a:r>
              <a:rPr lang="en-US" dirty="0"/>
              <a:t>s efforts, in particular:</a:t>
            </a:r>
          </a:p>
          <a:p>
            <a:pPr lvl="1"/>
            <a:r>
              <a:rPr lang="en-US" dirty="0"/>
              <a:t>Relational DBMS</a:t>
            </a:r>
          </a:p>
          <a:p>
            <a:pPr lvl="1"/>
            <a:r>
              <a:rPr lang="en-US" dirty="0"/>
              <a:t>Transaction management</a:t>
            </a:r>
          </a:p>
          <a:p>
            <a:pPr lvl="1"/>
            <a:r>
              <a:rPr lang="en-US" dirty="0"/>
              <a:t>Distributed </a:t>
            </a:r>
            <a:r>
              <a:rPr lang="en-US" dirty="0" smtClean="0"/>
              <a:t>DBMS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83106" name="Rectangle 2"/>
          <p:cNvSpPr>
            <a:spLocks noGrp="1" noChangeArrowheads="1"/>
          </p:cNvSpPr>
          <p:nvPr>
            <p:ph type="title"/>
          </p:nvPr>
        </p:nvSpPr>
        <p:spPr/>
        <p:txBody>
          <a:bodyPr/>
          <a:lstStyle/>
          <a:p>
            <a:r>
              <a:rPr lang="en-US"/>
              <a:t>Relational DBMS</a:t>
            </a:r>
          </a:p>
        </p:txBody>
      </p:sp>
      <p:sp>
        <p:nvSpPr>
          <p:cNvPr id="1583107" name="Rectangle 3"/>
          <p:cNvSpPr>
            <a:spLocks noGrp="1" noChangeArrowheads="1"/>
          </p:cNvSpPr>
          <p:nvPr>
            <p:ph type="body" idx="1"/>
          </p:nvPr>
        </p:nvSpPr>
        <p:spPr/>
        <p:txBody>
          <a:bodyPr/>
          <a:lstStyle/>
          <a:p>
            <a:r>
              <a:rPr lang="en-US"/>
              <a:t>The relational data model proposed by E.F. Codd in papers (1970-1972) was a breakthrough for simplicity in the conceptual model of DBMS. </a:t>
            </a:r>
          </a:p>
          <a:p>
            <a:r>
              <a:rPr lang="en-US"/>
              <a:t>However, it took </a:t>
            </a:r>
            <a:r>
              <a:rPr lang="en-US" i="1"/>
              <a:t>much</a:t>
            </a:r>
            <a:r>
              <a:rPr lang="en-US"/>
              <a:t> research to actually turn RDBMS into realities.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85154" name="Rectangle 2"/>
          <p:cNvSpPr>
            <a:spLocks noGrp="1" noChangeArrowheads="1"/>
          </p:cNvSpPr>
          <p:nvPr>
            <p:ph type="title"/>
          </p:nvPr>
        </p:nvSpPr>
        <p:spPr/>
        <p:txBody>
          <a:bodyPr/>
          <a:lstStyle/>
          <a:p>
            <a:r>
              <a:rPr lang="en-US"/>
              <a:t>Relational DBMS</a:t>
            </a:r>
          </a:p>
        </p:txBody>
      </p:sp>
      <p:sp>
        <p:nvSpPr>
          <p:cNvPr id="1585155" name="Rectangle 3"/>
          <p:cNvSpPr>
            <a:spLocks noGrp="1" noChangeArrowheads="1"/>
          </p:cNvSpPr>
          <p:nvPr>
            <p:ph type="body" idx="1"/>
          </p:nvPr>
        </p:nvSpPr>
        <p:spPr/>
        <p:txBody>
          <a:bodyPr/>
          <a:lstStyle/>
          <a:p>
            <a:r>
              <a:rPr lang="en-US"/>
              <a:t>During the 1970</a:t>
            </a:r>
            <a:r>
              <a:rPr lang="ja-JP" altLang="en-US">
                <a:latin typeface="Arial"/>
              </a:rPr>
              <a:t>’</a:t>
            </a:r>
            <a:r>
              <a:rPr lang="en-US"/>
              <a:t>s database researchers:</a:t>
            </a:r>
          </a:p>
          <a:p>
            <a:pPr lvl="1"/>
            <a:r>
              <a:rPr lang="en-US"/>
              <a:t>Invented high-level relational query languages to ease the use of the DBMS for end users and applications programmers.</a:t>
            </a:r>
          </a:p>
          <a:p>
            <a:pPr lvl="1"/>
            <a:r>
              <a:rPr lang="en-US"/>
              <a:t>Developed Theory and algorithms needed to optimize queries into execution plans as efficient and sophisticated as a programmer might have custom designed for an earlier DBMS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87202" name="Rectangle 2"/>
          <p:cNvSpPr>
            <a:spLocks noGrp="1" noChangeArrowheads="1"/>
          </p:cNvSpPr>
          <p:nvPr>
            <p:ph type="title"/>
          </p:nvPr>
        </p:nvSpPr>
        <p:spPr/>
        <p:txBody>
          <a:bodyPr/>
          <a:lstStyle/>
          <a:p>
            <a:r>
              <a:rPr lang="en-US"/>
              <a:t>Relational DBMS</a:t>
            </a:r>
          </a:p>
        </p:txBody>
      </p:sp>
      <p:sp>
        <p:nvSpPr>
          <p:cNvPr id="1587203" name="Rectangle 3"/>
          <p:cNvSpPr>
            <a:spLocks noGrp="1" noChangeArrowheads="1"/>
          </p:cNvSpPr>
          <p:nvPr>
            <p:ph type="body" idx="1"/>
          </p:nvPr>
        </p:nvSpPr>
        <p:spPr/>
        <p:txBody>
          <a:bodyPr/>
          <a:lstStyle/>
          <a:p>
            <a:pPr lvl="1"/>
            <a:r>
              <a:rPr lang="en-US"/>
              <a:t>Developed Normalization theory to help with database design by eliminating redundancy</a:t>
            </a:r>
          </a:p>
          <a:p>
            <a:pPr lvl="1"/>
            <a:r>
              <a:rPr lang="en-US"/>
              <a:t>Developed clustering algorithms to improve retrieval efficiency.</a:t>
            </a:r>
          </a:p>
          <a:p>
            <a:pPr lvl="1"/>
            <a:r>
              <a:rPr lang="en-US"/>
              <a:t>Developed buffer management algorithms to exploit knowledge of access patterns</a:t>
            </a:r>
          </a:p>
          <a:p>
            <a:pPr lvl="1"/>
            <a:r>
              <a:rPr lang="en-US"/>
              <a:t>Constructed indexing methods for fast access to single records or sets of records by values</a:t>
            </a:r>
          </a:p>
          <a:p>
            <a:pPr lvl="1"/>
            <a:r>
              <a:rPr lang="en-US"/>
              <a:t>Implemented prototype RDBMS that formed the core of many current commercial RDBMS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89250" name="Rectangle 2"/>
          <p:cNvSpPr>
            <a:spLocks noGrp="1" noChangeArrowheads="1"/>
          </p:cNvSpPr>
          <p:nvPr>
            <p:ph type="title"/>
          </p:nvPr>
        </p:nvSpPr>
        <p:spPr/>
        <p:txBody>
          <a:bodyPr/>
          <a:lstStyle/>
          <a:p>
            <a:r>
              <a:rPr lang="en-US"/>
              <a:t>Relational DBMS</a:t>
            </a:r>
          </a:p>
        </p:txBody>
      </p:sp>
      <p:sp>
        <p:nvSpPr>
          <p:cNvPr id="1589251" name="Rectangle 3"/>
          <p:cNvSpPr>
            <a:spLocks noGrp="1" noChangeArrowheads="1"/>
          </p:cNvSpPr>
          <p:nvPr>
            <p:ph type="body" idx="1"/>
          </p:nvPr>
        </p:nvSpPr>
        <p:spPr/>
        <p:txBody>
          <a:bodyPr/>
          <a:lstStyle/>
          <a:p>
            <a:r>
              <a:rPr lang="en-US"/>
              <a:t>The result of this DBMS research was the development of commercial RDBMS in the 1980</a:t>
            </a:r>
            <a:r>
              <a:rPr lang="ja-JP" altLang="en-US">
                <a:latin typeface="Arial"/>
              </a:rPr>
              <a:t>’</a:t>
            </a:r>
            <a:r>
              <a:rPr lang="en-US"/>
              <a:t>s</a:t>
            </a:r>
          </a:p>
          <a:p>
            <a:r>
              <a:rPr lang="en-US"/>
              <a:t>When Codd first proposed RDBMS it was considered theoretically elegant, but it was assumed only toy RDBMS could ever be implemented due to the problems and complexities involved. Research changed that.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91298" name="Rectangle 2"/>
          <p:cNvSpPr>
            <a:spLocks noGrp="1" noChangeArrowheads="1"/>
          </p:cNvSpPr>
          <p:nvPr>
            <p:ph type="title"/>
          </p:nvPr>
        </p:nvSpPr>
        <p:spPr/>
        <p:txBody>
          <a:bodyPr/>
          <a:lstStyle/>
          <a:p>
            <a:r>
              <a:rPr lang="en-US"/>
              <a:t>Transaction Management</a:t>
            </a:r>
          </a:p>
        </p:txBody>
      </p:sp>
      <p:sp>
        <p:nvSpPr>
          <p:cNvPr id="1591299" name="Rectangle 3"/>
          <p:cNvSpPr>
            <a:spLocks noGrp="1" noChangeArrowheads="1"/>
          </p:cNvSpPr>
          <p:nvPr>
            <p:ph type="body" idx="1"/>
          </p:nvPr>
        </p:nvSpPr>
        <p:spPr/>
        <p:txBody>
          <a:bodyPr/>
          <a:lstStyle/>
          <a:p>
            <a:r>
              <a:rPr lang="en-US"/>
              <a:t>Research on transaction management has dealt with the basic problems of maintaining consistency in multi-user high transaction database systems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56482" name="Rectangle 2"/>
          <p:cNvSpPr>
            <a:spLocks noGrp="1" noChangeArrowheads="1"/>
          </p:cNvSpPr>
          <p:nvPr>
            <p:ph type="title"/>
          </p:nvPr>
        </p:nvSpPr>
        <p:spPr/>
        <p:txBody>
          <a:bodyPr/>
          <a:lstStyle/>
          <a:p>
            <a:r>
              <a:rPr lang="en-US"/>
              <a:t>Lecture Outline</a:t>
            </a:r>
          </a:p>
        </p:txBody>
      </p:sp>
      <p:sp>
        <p:nvSpPr>
          <p:cNvPr id="1556483" name="Rectangle 3"/>
          <p:cNvSpPr>
            <a:spLocks noGrp="1" noChangeArrowheads="1"/>
          </p:cNvSpPr>
          <p:nvPr>
            <p:ph type="body" idx="1"/>
          </p:nvPr>
        </p:nvSpPr>
        <p:spPr/>
        <p:txBody>
          <a:bodyPr/>
          <a:lstStyle/>
          <a:p>
            <a:r>
              <a:rPr lang="en-US"/>
              <a:t>Future of Database Systems</a:t>
            </a:r>
          </a:p>
          <a:p>
            <a:r>
              <a:rPr lang="en-US"/>
              <a:t>Predicting the future…</a:t>
            </a:r>
          </a:p>
          <a:p>
            <a:pPr lvl="2"/>
            <a:r>
              <a:rPr lang="en-US"/>
              <a:t>Quotes from Leon Kappelman </a:t>
            </a:r>
            <a:r>
              <a:rPr lang="ja-JP" altLang="en-US">
                <a:latin typeface="Arial"/>
              </a:rPr>
              <a:t>“</a:t>
            </a:r>
            <a:r>
              <a:rPr lang="en-US"/>
              <a:t>The future is ours</a:t>
            </a:r>
            <a:r>
              <a:rPr lang="ja-JP" altLang="en-US">
                <a:latin typeface="Arial"/>
              </a:rPr>
              <a:t>”</a:t>
            </a:r>
            <a:r>
              <a:rPr lang="en-US"/>
              <a:t> CACM, March 2001</a:t>
            </a:r>
          </a:p>
          <a:p>
            <a:r>
              <a:rPr lang="en-US"/>
              <a:t>Accomplishments of database research over the past 30 years</a:t>
            </a:r>
          </a:p>
          <a:p>
            <a:r>
              <a:rPr lang="en-US"/>
              <a:t>Next-Generation Databases and the Future</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97442" name="Rectangle 2"/>
          <p:cNvSpPr>
            <a:spLocks noGrp="1" noChangeArrowheads="1"/>
          </p:cNvSpPr>
          <p:nvPr>
            <p:ph type="title"/>
          </p:nvPr>
        </p:nvSpPr>
        <p:spPr/>
        <p:txBody>
          <a:bodyPr/>
          <a:lstStyle/>
          <a:p>
            <a:r>
              <a:rPr lang="en-US"/>
              <a:t>Transaction Management</a:t>
            </a:r>
          </a:p>
        </p:txBody>
      </p:sp>
      <p:sp>
        <p:nvSpPr>
          <p:cNvPr id="1597443" name="Rectangle 3"/>
          <p:cNvSpPr>
            <a:spLocks noGrp="1" noChangeArrowheads="1"/>
          </p:cNvSpPr>
          <p:nvPr>
            <p:ph type="body" idx="1"/>
          </p:nvPr>
        </p:nvSpPr>
        <p:spPr/>
        <p:txBody>
          <a:bodyPr/>
          <a:lstStyle/>
          <a:p>
            <a:r>
              <a:rPr lang="en-US"/>
              <a:t>To guarantee that a transaction transforms the database from one consistent state to another requires:</a:t>
            </a:r>
          </a:p>
          <a:p>
            <a:pPr lvl="1"/>
            <a:r>
              <a:rPr lang="en-US"/>
              <a:t>The concurrent execution of transactions must be such that they appear to execute in isolation.</a:t>
            </a:r>
          </a:p>
          <a:p>
            <a:pPr lvl="1"/>
            <a:r>
              <a:rPr lang="en-US"/>
              <a:t>System failures must not result in inconsistent database states. Recovery is the technique used to provide this.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99490" name="Rectangle 2"/>
          <p:cNvSpPr>
            <a:spLocks noGrp="1" noChangeArrowheads="1"/>
          </p:cNvSpPr>
          <p:nvPr>
            <p:ph type="title"/>
          </p:nvPr>
        </p:nvSpPr>
        <p:spPr/>
        <p:txBody>
          <a:bodyPr/>
          <a:lstStyle/>
          <a:p>
            <a:r>
              <a:rPr lang="en-US"/>
              <a:t>Distributed Databases</a:t>
            </a:r>
          </a:p>
        </p:txBody>
      </p:sp>
      <p:sp>
        <p:nvSpPr>
          <p:cNvPr id="1599491" name="Rectangle 3"/>
          <p:cNvSpPr>
            <a:spLocks noGrp="1" noChangeArrowheads="1"/>
          </p:cNvSpPr>
          <p:nvPr>
            <p:ph type="body" idx="1"/>
          </p:nvPr>
        </p:nvSpPr>
        <p:spPr/>
        <p:txBody>
          <a:bodyPr/>
          <a:lstStyle/>
          <a:p>
            <a:r>
              <a:rPr lang="en-US" dirty="0"/>
              <a:t>The ability to have a single </a:t>
            </a:r>
            <a:r>
              <a:rPr lang="ja-JP" altLang="en-US" dirty="0">
                <a:latin typeface="Arial"/>
              </a:rPr>
              <a:t>“</a:t>
            </a:r>
            <a:r>
              <a:rPr lang="en-US" dirty="0"/>
              <a:t>logical database</a:t>
            </a:r>
            <a:r>
              <a:rPr lang="ja-JP" altLang="en-US" dirty="0">
                <a:latin typeface="Arial"/>
              </a:rPr>
              <a:t>”</a:t>
            </a:r>
            <a:r>
              <a:rPr lang="en-US" dirty="0"/>
              <a:t> reside in two or more locations on different computers, yet to keep querying, updates and transactions all working as if it were a single database on a single machine</a:t>
            </a:r>
          </a:p>
          <a:p>
            <a:r>
              <a:rPr lang="en-US" dirty="0"/>
              <a:t>How do you manage such a system</a:t>
            </a:r>
            <a:r>
              <a:rPr lang="en-US" dirty="0" smtClean="0"/>
              <a:t>?</a:t>
            </a:r>
          </a:p>
          <a:p>
            <a:pPr lvl="1"/>
            <a:r>
              <a:rPr lang="en-US" dirty="0" smtClean="0"/>
              <a:t>It has to become part of the DBMS itself, not left to the application layer</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01538" name="Rectangle 2"/>
          <p:cNvSpPr>
            <a:spLocks noGrp="1" noChangeArrowheads="1"/>
          </p:cNvSpPr>
          <p:nvPr>
            <p:ph type="title"/>
          </p:nvPr>
        </p:nvSpPr>
        <p:spPr/>
        <p:txBody>
          <a:bodyPr/>
          <a:lstStyle/>
          <a:p>
            <a:r>
              <a:rPr lang="en-US"/>
              <a:t>Lecture Outline</a:t>
            </a:r>
          </a:p>
        </p:txBody>
      </p:sp>
      <p:sp>
        <p:nvSpPr>
          <p:cNvPr id="1601539" name="Rectangle 3"/>
          <p:cNvSpPr>
            <a:spLocks noGrp="1" noChangeArrowheads="1"/>
          </p:cNvSpPr>
          <p:nvPr>
            <p:ph type="body" idx="1"/>
          </p:nvPr>
        </p:nvSpPr>
        <p:spPr/>
        <p:txBody>
          <a:bodyPr/>
          <a:lstStyle/>
          <a:p>
            <a:pPr>
              <a:lnSpc>
                <a:spcPct val="90000"/>
              </a:lnSpc>
            </a:pPr>
            <a:r>
              <a:rPr lang="en-US">
                <a:solidFill>
                  <a:srgbClr val="CCCCCC"/>
                </a:solidFill>
              </a:rPr>
              <a:t>Review</a:t>
            </a:r>
          </a:p>
          <a:p>
            <a:pPr lvl="1">
              <a:lnSpc>
                <a:spcPct val="90000"/>
              </a:lnSpc>
            </a:pPr>
            <a:r>
              <a:rPr lang="en-US">
                <a:solidFill>
                  <a:srgbClr val="CCCCCC"/>
                </a:solidFill>
              </a:rPr>
              <a:t>Object-Oriented Database Development</a:t>
            </a:r>
          </a:p>
          <a:p>
            <a:pPr>
              <a:lnSpc>
                <a:spcPct val="90000"/>
              </a:lnSpc>
            </a:pPr>
            <a:r>
              <a:rPr lang="en-US">
                <a:solidFill>
                  <a:srgbClr val="CCCCCC"/>
                </a:solidFill>
              </a:rPr>
              <a:t>Future of Database Systems</a:t>
            </a:r>
          </a:p>
          <a:p>
            <a:pPr>
              <a:lnSpc>
                <a:spcPct val="90000"/>
              </a:lnSpc>
            </a:pPr>
            <a:r>
              <a:rPr lang="en-US">
                <a:solidFill>
                  <a:srgbClr val="CCCCCC"/>
                </a:solidFill>
              </a:rPr>
              <a:t>Predicting the future…</a:t>
            </a:r>
          </a:p>
          <a:p>
            <a:pPr lvl="2">
              <a:lnSpc>
                <a:spcPct val="90000"/>
              </a:lnSpc>
            </a:pPr>
            <a:r>
              <a:rPr lang="en-US">
                <a:solidFill>
                  <a:srgbClr val="CCCCCC"/>
                </a:solidFill>
              </a:rPr>
              <a:t>Quotes from Leon Kappelman </a:t>
            </a:r>
            <a:r>
              <a:rPr lang="ja-JP" altLang="en-US">
                <a:solidFill>
                  <a:srgbClr val="CCCCCC"/>
                </a:solidFill>
                <a:latin typeface="Arial"/>
              </a:rPr>
              <a:t>“</a:t>
            </a:r>
            <a:r>
              <a:rPr lang="en-US">
                <a:solidFill>
                  <a:srgbClr val="CCCCCC"/>
                </a:solidFill>
              </a:rPr>
              <a:t>The future is ours</a:t>
            </a:r>
            <a:r>
              <a:rPr lang="ja-JP" altLang="en-US">
                <a:solidFill>
                  <a:srgbClr val="CCCCCC"/>
                </a:solidFill>
                <a:latin typeface="Arial"/>
              </a:rPr>
              <a:t>”</a:t>
            </a:r>
            <a:r>
              <a:rPr lang="en-US">
                <a:solidFill>
                  <a:srgbClr val="CCCCCC"/>
                </a:solidFill>
              </a:rPr>
              <a:t> CACM, March 2001</a:t>
            </a:r>
          </a:p>
          <a:p>
            <a:pPr>
              <a:lnSpc>
                <a:spcPct val="90000"/>
              </a:lnSpc>
            </a:pPr>
            <a:r>
              <a:rPr lang="en-US">
                <a:solidFill>
                  <a:srgbClr val="CCCCCC"/>
                </a:solidFill>
              </a:rPr>
              <a:t>Accomplishments of database research over the past 30 years</a:t>
            </a:r>
          </a:p>
          <a:p>
            <a:pPr>
              <a:lnSpc>
                <a:spcPct val="90000"/>
              </a:lnSpc>
            </a:pPr>
            <a:r>
              <a:rPr lang="ja-JP" altLang="en-US">
                <a:latin typeface="Arial"/>
              </a:rPr>
              <a:t>“</a:t>
            </a:r>
            <a:r>
              <a:rPr lang="en-US"/>
              <a:t>Next-Generation Databases</a:t>
            </a:r>
            <a:r>
              <a:rPr lang="ja-JP" altLang="en-US">
                <a:latin typeface="Arial"/>
              </a:rPr>
              <a:t>”</a:t>
            </a:r>
            <a:r>
              <a:rPr lang="en-US"/>
              <a:t> and the Future</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03586" name="Rectangle 2"/>
          <p:cNvSpPr>
            <a:spLocks noGrp="1" noChangeArrowheads="1"/>
          </p:cNvSpPr>
          <p:nvPr>
            <p:ph type="title"/>
          </p:nvPr>
        </p:nvSpPr>
        <p:spPr/>
        <p:txBody>
          <a:bodyPr/>
          <a:lstStyle/>
          <a:p>
            <a:r>
              <a:rPr lang="en-US" sz="3200"/>
              <a:t>Next Generation Database Systems</a:t>
            </a:r>
          </a:p>
        </p:txBody>
      </p:sp>
      <p:sp>
        <p:nvSpPr>
          <p:cNvPr id="1603587" name="Rectangle 3"/>
          <p:cNvSpPr>
            <a:spLocks noGrp="1" noChangeArrowheads="1"/>
          </p:cNvSpPr>
          <p:nvPr>
            <p:ph type="body" idx="1"/>
          </p:nvPr>
        </p:nvSpPr>
        <p:spPr/>
        <p:txBody>
          <a:bodyPr/>
          <a:lstStyle/>
          <a:p>
            <a:r>
              <a:rPr lang="en-US" sz="2400" dirty="0"/>
              <a:t>Where are we going from here?</a:t>
            </a:r>
          </a:p>
          <a:p>
            <a:pPr lvl="1"/>
            <a:r>
              <a:rPr lang="en-US" sz="2000" dirty="0"/>
              <a:t>Hardware is getting faster and cheaper</a:t>
            </a:r>
          </a:p>
          <a:p>
            <a:pPr lvl="1"/>
            <a:r>
              <a:rPr lang="en-US" sz="2000" dirty="0"/>
              <a:t>DBMS technology continues to improve and change</a:t>
            </a:r>
          </a:p>
          <a:p>
            <a:pPr lvl="2"/>
            <a:r>
              <a:rPr lang="en-US" sz="1800" dirty="0"/>
              <a:t>OODBMS</a:t>
            </a:r>
          </a:p>
          <a:p>
            <a:pPr lvl="2"/>
            <a:r>
              <a:rPr lang="en-US" sz="1800" dirty="0" smtClean="0"/>
              <a:t>ORDBMS</a:t>
            </a:r>
          </a:p>
          <a:p>
            <a:pPr lvl="2"/>
            <a:r>
              <a:rPr lang="en-US" sz="1800" dirty="0" err="1" smtClean="0"/>
              <a:t>NoSQL</a:t>
            </a:r>
            <a:endParaRPr lang="en-US" sz="1800" dirty="0" smtClean="0"/>
          </a:p>
          <a:p>
            <a:pPr lvl="2"/>
            <a:r>
              <a:rPr lang="en-US" sz="1800" dirty="0" err="1" smtClean="0"/>
              <a:t>NewSQL</a:t>
            </a:r>
            <a:endParaRPr lang="en-US" sz="1800" dirty="0"/>
          </a:p>
          <a:p>
            <a:pPr lvl="1"/>
            <a:r>
              <a:rPr lang="en-US" sz="2000" dirty="0"/>
              <a:t>Bigger challenges for DBMS technology</a:t>
            </a:r>
          </a:p>
          <a:p>
            <a:pPr lvl="2"/>
            <a:r>
              <a:rPr lang="en-US" sz="1800" dirty="0"/>
              <a:t>Medicine, design, manufacturing, digital libraries, sciences, environment, planning, etc...</a:t>
            </a:r>
          </a:p>
          <a:p>
            <a:pPr lvl="2"/>
            <a:r>
              <a:rPr lang="en-US" sz="1800" dirty="0"/>
              <a:t>Sensor networks, streams, etc…</a:t>
            </a:r>
          </a:p>
          <a:p>
            <a:r>
              <a:rPr lang="en-US" sz="2400" dirty="0"/>
              <a:t>The Claremont Report on DB Research</a:t>
            </a:r>
          </a:p>
          <a:p>
            <a:pPr lvl="1"/>
            <a:r>
              <a:rPr lang="en-US" sz="2000" dirty="0" err="1"/>
              <a:t>Sigmod</a:t>
            </a:r>
            <a:r>
              <a:rPr lang="en-US" sz="2000" dirty="0"/>
              <a:t> Record, v. 37, no. 3 (Sept 2008)</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05634" name="Rectangle 2"/>
          <p:cNvSpPr>
            <a:spLocks noGrp="1" noChangeArrowheads="1"/>
          </p:cNvSpPr>
          <p:nvPr>
            <p:ph type="title"/>
          </p:nvPr>
        </p:nvSpPr>
        <p:spPr/>
        <p:txBody>
          <a:bodyPr/>
          <a:lstStyle/>
          <a:p>
            <a:r>
              <a:rPr lang="en-US"/>
              <a:t>Examples</a:t>
            </a:r>
          </a:p>
        </p:txBody>
      </p:sp>
      <p:sp>
        <p:nvSpPr>
          <p:cNvPr id="1605635" name="Rectangle 3"/>
          <p:cNvSpPr>
            <a:spLocks noGrp="1" noChangeArrowheads="1"/>
          </p:cNvSpPr>
          <p:nvPr>
            <p:ph type="body" idx="1"/>
          </p:nvPr>
        </p:nvSpPr>
        <p:spPr/>
        <p:txBody>
          <a:bodyPr/>
          <a:lstStyle/>
          <a:p>
            <a:r>
              <a:rPr lang="en-US"/>
              <a:t>NASA EOSDIS</a:t>
            </a:r>
          </a:p>
          <a:p>
            <a:pPr lvl="1"/>
            <a:r>
              <a:rPr lang="en-US"/>
              <a:t>Estimated 10</a:t>
            </a:r>
            <a:r>
              <a:rPr lang="en-US" baseline="30000"/>
              <a:t>16 </a:t>
            </a:r>
            <a:r>
              <a:rPr lang="en-US"/>
              <a:t>Bytes (Exabyte)</a:t>
            </a:r>
          </a:p>
          <a:p>
            <a:r>
              <a:rPr lang="en-US"/>
              <a:t>Computer-Aided design</a:t>
            </a:r>
          </a:p>
          <a:p>
            <a:r>
              <a:rPr lang="en-US"/>
              <a:t>The Human Genome</a:t>
            </a:r>
          </a:p>
          <a:p>
            <a:r>
              <a:rPr lang="en-US"/>
              <a:t>Department Store tracking</a:t>
            </a:r>
          </a:p>
          <a:p>
            <a:pPr lvl="1"/>
            <a:r>
              <a:rPr lang="en-US"/>
              <a:t>Mining non-transactional data (e.g. Scientific data, text data?)</a:t>
            </a:r>
          </a:p>
          <a:p>
            <a:r>
              <a:rPr lang="en-US"/>
              <a:t>Insurance Company</a:t>
            </a:r>
          </a:p>
          <a:p>
            <a:pPr lvl="1"/>
            <a:r>
              <a:rPr lang="en-US"/>
              <a:t>Multimedia DBMS support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07682" name="Rectangle 2"/>
          <p:cNvSpPr>
            <a:spLocks noGrp="1" noChangeArrowheads="1"/>
          </p:cNvSpPr>
          <p:nvPr>
            <p:ph type="title"/>
          </p:nvPr>
        </p:nvSpPr>
        <p:spPr/>
        <p:txBody>
          <a:bodyPr/>
          <a:lstStyle/>
          <a:p>
            <a:r>
              <a:rPr lang="en-US" dirty="0"/>
              <a:t>New </a:t>
            </a:r>
            <a:r>
              <a:rPr lang="en-US" dirty="0" smtClean="0"/>
              <a:t>Features</a:t>
            </a:r>
            <a:endParaRPr lang="en-US" dirty="0"/>
          </a:p>
        </p:txBody>
      </p:sp>
      <p:sp>
        <p:nvSpPr>
          <p:cNvPr id="1607683" name="Rectangle 3"/>
          <p:cNvSpPr>
            <a:spLocks noGrp="1" noChangeArrowheads="1"/>
          </p:cNvSpPr>
          <p:nvPr>
            <p:ph type="body" idx="1"/>
          </p:nvPr>
        </p:nvSpPr>
        <p:spPr/>
        <p:txBody>
          <a:bodyPr/>
          <a:lstStyle/>
          <a:p>
            <a:r>
              <a:rPr lang="en-US" sz="2400" dirty="0"/>
              <a:t>New Data types</a:t>
            </a:r>
          </a:p>
          <a:p>
            <a:r>
              <a:rPr lang="en-US" sz="2400" dirty="0"/>
              <a:t>Rule Processing</a:t>
            </a:r>
          </a:p>
          <a:p>
            <a:r>
              <a:rPr lang="en-US" sz="2400" dirty="0"/>
              <a:t>New concepts and data models</a:t>
            </a:r>
          </a:p>
          <a:p>
            <a:r>
              <a:rPr lang="en-US" sz="2400" dirty="0"/>
              <a:t>Problems of Scale</a:t>
            </a:r>
          </a:p>
          <a:p>
            <a:r>
              <a:rPr lang="en-US" sz="2400" dirty="0"/>
              <a:t>Parallelism</a:t>
            </a:r>
            <a:r>
              <a:rPr lang="en-US" sz="2400" dirty="0" smtClean="0"/>
              <a:t>/Cloud-</a:t>
            </a:r>
            <a:r>
              <a:rPr lang="en-US" sz="2400" dirty="0"/>
              <a:t>based DB</a:t>
            </a:r>
          </a:p>
          <a:p>
            <a:r>
              <a:rPr lang="en-US" sz="2400" dirty="0"/>
              <a:t>Tertiary Storage </a:t>
            </a:r>
            <a:r>
              <a:rPr lang="en-US" sz="2400" dirty="0" err="1"/>
              <a:t>vs</a:t>
            </a:r>
            <a:r>
              <a:rPr lang="en-US" sz="2400" dirty="0"/>
              <a:t> Very Large-Scale Disk Storage </a:t>
            </a:r>
            <a:r>
              <a:rPr lang="en-US" sz="2400" dirty="0" err="1"/>
              <a:t>vs</a:t>
            </a:r>
            <a:r>
              <a:rPr lang="en-US" sz="2400" dirty="0"/>
              <a:t> Large-Scale semiconductor Storage</a:t>
            </a:r>
          </a:p>
          <a:p>
            <a:r>
              <a:rPr lang="en-US" sz="2400" dirty="0"/>
              <a:t>Heterogeneous Databases</a:t>
            </a:r>
          </a:p>
          <a:p>
            <a:r>
              <a:rPr lang="en-US" sz="2400" dirty="0"/>
              <a:t>Memory Only DBMS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09730" name="Rectangle 2"/>
          <p:cNvSpPr>
            <a:spLocks noGrp="1" noChangeArrowheads="1"/>
          </p:cNvSpPr>
          <p:nvPr>
            <p:ph type="title"/>
          </p:nvPr>
        </p:nvSpPr>
        <p:spPr/>
        <p:txBody>
          <a:bodyPr/>
          <a:lstStyle/>
          <a:p>
            <a:r>
              <a:rPr lang="en-US" sz="3200"/>
              <a:t>Coming to a Database Near You…</a:t>
            </a:r>
          </a:p>
        </p:txBody>
      </p:sp>
      <p:sp>
        <p:nvSpPr>
          <p:cNvPr id="1609731" name="Rectangle 3"/>
          <p:cNvSpPr>
            <a:spLocks noGrp="1" noChangeArrowheads="1"/>
          </p:cNvSpPr>
          <p:nvPr>
            <p:ph type="body" idx="1"/>
          </p:nvPr>
        </p:nvSpPr>
        <p:spPr/>
        <p:txBody>
          <a:bodyPr/>
          <a:lstStyle/>
          <a:p>
            <a:r>
              <a:rPr lang="en-US"/>
              <a:t>Browsibility</a:t>
            </a:r>
          </a:p>
          <a:p>
            <a:r>
              <a:rPr lang="en-US"/>
              <a:t>User-defined access methods</a:t>
            </a:r>
          </a:p>
          <a:p>
            <a:r>
              <a:rPr lang="en-US"/>
              <a:t>Security</a:t>
            </a:r>
          </a:p>
          <a:p>
            <a:r>
              <a:rPr lang="en-US"/>
              <a:t>Steering Long processes</a:t>
            </a:r>
          </a:p>
          <a:p>
            <a:r>
              <a:rPr lang="en-US"/>
              <a:t>Federated Databases</a:t>
            </a:r>
          </a:p>
          <a:p>
            <a:r>
              <a:rPr lang="en-US"/>
              <a:t>IR capabilities</a:t>
            </a:r>
          </a:p>
          <a:p>
            <a:r>
              <a:rPr lang="en-US"/>
              <a:t>XML</a:t>
            </a:r>
          </a:p>
          <a:p>
            <a:r>
              <a:rPr lang="en-US"/>
              <a:t>The Semantic Web(?)</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19970" name="Rectangle 2"/>
          <p:cNvSpPr>
            <a:spLocks noGrp="1" noChangeArrowheads="1"/>
          </p:cNvSpPr>
          <p:nvPr>
            <p:ph type="title"/>
          </p:nvPr>
        </p:nvSpPr>
        <p:spPr/>
        <p:txBody>
          <a:bodyPr/>
          <a:lstStyle/>
          <a:p>
            <a:r>
              <a:rPr lang="en-US"/>
              <a:t>The next-generation DBMS</a:t>
            </a:r>
          </a:p>
        </p:txBody>
      </p:sp>
      <p:sp>
        <p:nvSpPr>
          <p:cNvPr id="1619971" name="Rectangle 3"/>
          <p:cNvSpPr>
            <a:spLocks noGrp="1" noChangeArrowheads="1"/>
          </p:cNvSpPr>
          <p:nvPr>
            <p:ph type="body" idx="1"/>
          </p:nvPr>
        </p:nvSpPr>
        <p:spPr/>
        <p:txBody>
          <a:bodyPr/>
          <a:lstStyle/>
          <a:p>
            <a:r>
              <a:rPr lang="en-US" dirty="0"/>
              <a:t>What can we expect for a next generation of DBMS?</a:t>
            </a:r>
          </a:p>
          <a:p>
            <a:r>
              <a:rPr lang="en-US" dirty="0"/>
              <a:t>Look at the DB research community – their research leads to the </a:t>
            </a:r>
            <a:r>
              <a:rPr lang="ja-JP" altLang="en-US" dirty="0">
                <a:latin typeface="Arial"/>
              </a:rPr>
              <a:t>“</a:t>
            </a:r>
            <a:r>
              <a:rPr lang="en-US" dirty="0"/>
              <a:t>new features</a:t>
            </a:r>
            <a:r>
              <a:rPr lang="ja-JP" altLang="en-US" dirty="0">
                <a:latin typeface="Arial"/>
              </a:rPr>
              <a:t>”</a:t>
            </a:r>
            <a:r>
              <a:rPr lang="en-US" dirty="0"/>
              <a:t> in DBMS</a:t>
            </a:r>
          </a:p>
          <a:p>
            <a:r>
              <a:rPr lang="en-US" dirty="0"/>
              <a:t>The </a:t>
            </a:r>
            <a:r>
              <a:rPr lang="ja-JP" altLang="en-US" dirty="0">
                <a:latin typeface="Arial"/>
              </a:rPr>
              <a:t>“</a:t>
            </a:r>
            <a:r>
              <a:rPr lang="en-US" dirty="0"/>
              <a:t>Claremont Report</a:t>
            </a:r>
            <a:r>
              <a:rPr lang="ja-JP" altLang="en-US" dirty="0" smtClean="0">
                <a:latin typeface="Arial"/>
              </a:rPr>
              <a:t>”</a:t>
            </a:r>
            <a:r>
              <a:rPr lang="en-US" altLang="ja-JP" dirty="0" smtClean="0">
                <a:latin typeface="Arial"/>
              </a:rPr>
              <a:t> (2008)</a:t>
            </a:r>
            <a:r>
              <a:rPr lang="en-US" dirty="0" smtClean="0"/>
              <a:t> </a:t>
            </a:r>
            <a:r>
              <a:rPr lang="en-US" dirty="0"/>
              <a:t>on DB research </a:t>
            </a:r>
            <a:r>
              <a:rPr lang="en-US" dirty="0" smtClean="0"/>
              <a:t>was a </a:t>
            </a:r>
            <a:r>
              <a:rPr lang="en-US" dirty="0"/>
              <a:t>report of meeting of top researchers and what they </a:t>
            </a:r>
            <a:r>
              <a:rPr lang="en-US" dirty="0" smtClean="0"/>
              <a:t>thought were </a:t>
            </a:r>
            <a:r>
              <a:rPr lang="en-US" dirty="0"/>
              <a:t>the interesting and fruitful research topics for the future </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22018" name="Rectangle 2"/>
          <p:cNvSpPr>
            <a:spLocks noGrp="1" noChangeArrowheads="1"/>
          </p:cNvSpPr>
          <p:nvPr>
            <p:ph type="title"/>
          </p:nvPr>
        </p:nvSpPr>
        <p:spPr/>
        <p:txBody>
          <a:bodyPr/>
          <a:lstStyle/>
          <a:p>
            <a:r>
              <a:rPr lang="en-US"/>
              <a:t>But will it be a RDBMS?</a:t>
            </a:r>
          </a:p>
        </p:txBody>
      </p:sp>
      <p:sp>
        <p:nvSpPr>
          <p:cNvPr id="1622019" name="Rectangle 3"/>
          <p:cNvSpPr>
            <a:spLocks noGrp="1" noChangeArrowheads="1"/>
          </p:cNvSpPr>
          <p:nvPr>
            <p:ph type="body" idx="1"/>
          </p:nvPr>
        </p:nvSpPr>
        <p:spPr/>
        <p:txBody>
          <a:bodyPr/>
          <a:lstStyle/>
          <a:p>
            <a:r>
              <a:rPr lang="en-US" sz="2400"/>
              <a:t>Recently, Mike Stonebraker (one of the people who helped invent Relational DBMS) has suggested that the </a:t>
            </a:r>
            <a:r>
              <a:rPr lang="ja-JP" altLang="en-US" sz="2400">
                <a:latin typeface="Arial"/>
              </a:rPr>
              <a:t>“</a:t>
            </a:r>
            <a:r>
              <a:rPr lang="en-US" sz="2400"/>
              <a:t>One Size Fits All</a:t>
            </a:r>
            <a:r>
              <a:rPr lang="ja-JP" altLang="en-US" sz="2400">
                <a:latin typeface="Arial"/>
              </a:rPr>
              <a:t>”</a:t>
            </a:r>
            <a:r>
              <a:rPr lang="en-US" sz="2400"/>
              <a:t> model for DBMS is an idea whose time has come – and gone</a:t>
            </a:r>
          </a:p>
          <a:p>
            <a:pPr lvl="1"/>
            <a:r>
              <a:rPr lang="en-US" sz="2000"/>
              <a:t>This was also a theme of the Claremont Report</a:t>
            </a:r>
          </a:p>
          <a:p>
            <a:r>
              <a:rPr lang="en-US" sz="2400"/>
              <a:t>RDBMS technology, as noted previously, has optimized on transactional business type processing</a:t>
            </a:r>
          </a:p>
          <a:p>
            <a:r>
              <a:rPr lang="en-US" sz="2400"/>
              <a:t>But many other applications do not follow that model</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24066" name="Rectangle 2"/>
          <p:cNvSpPr>
            <a:spLocks noGrp="1" noChangeArrowheads="1"/>
          </p:cNvSpPr>
          <p:nvPr>
            <p:ph type="title"/>
          </p:nvPr>
        </p:nvSpPr>
        <p:spPr/>
        <p:txBody>
          <a:bodyPr/>
          <a:lstStyle/>
          <a:p>
            <a:r>
              <a:rPr lang="en-US"/>
              <a:t>Will it be an RDBMS?</a:t>
            </a:r>
          </a:p>
        </p:txBody>
      </p:sp>
      <p:sp>
        <p:nvSpPr>
          <p:cNvPr id="1624067" name="Rectangle 3"/>
          <p:cNvSpPr>
            <a:spLocks noGrp="1" noChangeArrowheads="1"/>
          </p:cNvSpPr>
          <p:nvPr>
            <p:ph type="body" idx="1"/>
          </p:nvPr>
        </p:nvSpPr>
        <p:spPr/>
        <p:txBody>
          <a:bodyPr/>
          <a:lstStyle/>
          <a:p>
            <a:r>
              <a:rPr lang="en-US" dirty="0" err="1"/>
              <a:t>Stonebraker</a:t>
            </a:r>
            <a:r>
              <a:rPr lang="en-US" dirty="0"/>
              <a:t> </a:t>
            </a:r>
            <a:r>
              <a:rPr lang="en-US" dirty="0" smtClean="0"/>
              <a:t>predicted </a:t>
            </a:r>
            <a:r>
              <a:rPr lang="en-US" dirty="0"/>
              <a:t>that the DBMS market will fracture into many more specialized database engines</a:t>
            </a:r>
          </a:p>
          <a:p>
            <a:pPr lvl="1"/>
            <a:r>
              <a:rPr lang="en-US" dirty="0"/>
              <a:t>Although some may have a shared common frontend</a:t>
            </a:r>
          </a:p>
          <a:p>
            <a:r>
              <a:rPr lang="en-US" dirty="0"/>
              <a:t>Examples are Data Warehouses, Stream processing engines, Text and unstructured data processing </a:t>
            </a:r>
            <a:r>
              <a:rPr lang="en-US" dirty="0" smtClean="0"/>
              <a:t>systems</a:t>
            </a:r>
          </a:p>
          <a:p>
            <a:r>
              <a:rPr lang="en-US" dirty="0"/>
              <a:t>W</a:t>
            </a:r>
            <a:r>
              <a:rPr lang="en-US" dirty="0" smtClean="0"/>
              <a:t>e are seeing this with </a:t>
            </a:r>
            <a:r>
              <a:rPr lang="en-US" dirty="0" err="1" smtClean="0"/>
              <a:t>NoSQL</a:t>
            </a:r>
            <a:r>
              <a:rPr lang="en-US" dirty="0" smtClean="0"/>
              <a:t>, </a:t>
            </a:r>
            <a:r>
              <a:rPr lang="en-US" dirty="0" err="1" smtClean="0"/>
              <a:t>NewSQL</a:t>
            </a:r>
            <a:r>
              <a:rPr lang="en-US" dirty="0" smtClean="0"/>
              <a:t> and Stream processors </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58530" name="Rectangle 2"/>
          <p:cNvSpPr>
            <a:spLocks noGrp="1" noChangeArrowheads="1"/>
          </p:cNvSpPr>
          <p:nvPr>
            <p:ph type="title"/>
          </p:nvPr>
        </p:nvSpPr>
        <p:spPr/>
        <p:txBody>
          <a:bodyPr/>
          <a:lstStyle/>
          <a:p>
            <a:endParaRPr lang="en-US"/>
          </a:p>
        </p:txBody>
      </p:sp>
      <p:sp>
        <p:nvSpPr>
          <p:cNvPr id="1558531" name="Rectangle 3"/>
          <p:cNvSpPr>
            <a:spLocks noGrp="1" noChangeArrowheads="1"/>
          </p:cNvSpPr>
          <p:nvPr>
            <p:ph type="body" idx="1"/>
          </p:nvPr>
        </p:nvSpPr>
        <p:spPr/>
        <p:txBody>
          <a:bodyPr/>
          <a:lstStyle/>
          <a:p>
            <a:r>
              <a:rPr lang="en-US"/>
              <a:t>Radio has no future, Heavier-than-air flying machines are impossible. X-rays will prove to be a hoax.</a:t>
            </a:r>
          </a:p>
          <a:p>
            <a:pPr lvl="1"/>
            <a:r>
              <a:rPr lang="en-US"/>
              <a:t>William Thompson (Lord Kelvin), 1899</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Database Universe 2013</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IS 257 – Fall 2014</a:t>
            </a:r>
            <a:endParaRPr lang="en-US"/>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914399"/>
            <a:ext cx="9144001" cy="53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25341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26114" name="Rectangle 2"/>
          <p:cNvSpPr>
            <a:spLocks noGrp="1" noChangeArrowheads="1"/>
          </p:cNvSpPr>
          <p:nvPr>
            <p:ph type="title"/>
          </p:nvPr>
        </p:nvSpPr>
        <p:spPr/>
        <p:txBody>
          <a:bodyPr/>
          <a:lstStyle/>
          <a:p>
            <a:r>
              <a:rPr lang="en-US"/>
              <a:t>Will it be an RDBMS?</a:t>
            </a:r>
          </a:p>
        </p:txBody>
      </p:sp>
      <p:sp>
        <p:nvSpPr>
          <p:cNvPr id="1626115" name="Rectangle 3"/>
          <p:cNvSpPr>
            <a:spLocks noGrp="1" noChangeArrowheads="1"/>
          </p:cNvSpPr>
          <p:nvPr>
            <p:ph type="body" idx="1"/>
          </p:nvPr>
        </p:nvSpPr>
        <p:spPr/>
        <p:txBody>
          <a:bodyPr/>
          <a:lstStyle/>
          <a:p>
            <a:pPr>
              <a:lnSpc>
                <a:spcPct val="90000"/>
              </a:lnSpc>
            </a:pPr>
            <a:r>
              <a:rPr lang="en-US" sz="2800"/>
              <a:t>Data Warehouses currently use (mostly) conventional DBMS technology</a:t>
            </a:r>
          </a:p>
          <a:p>
            <a:pPr lvl="1">
              <a:lnSpc>
                <a:spcPct val="90000"/>
              </a:lnSpc>
            </a:pPr>
            <a:r>
              <a:rPr lang="en-US" sz="2400"/>
              <a:t>But they are </a:t>
            </a:r>
            <a:r>
              <a:rPr lang="en-US" sz="2400" b="1"/>
              <a:t>NOT</a:t>
            </a:r>
            <a:r>
              <a:rPr lang="en-US" sz="2400"/>
              <a:t> the type of data those are optimized for</a:t>
            </a:r>
          </a:p>
          <a:p>
            <a:pPr lvl="1">
              <a:lnSpc>
                <a:spcPct val="90000"/>
              </a:lnSpc>
            </a:pPr>
            <a:r>
              <a:rPr lang="en-US" sz="2400"/>
              <a:t>Storage usually puts all elements of a row together, but that is an optimization for updating and not searching, summarizing, and reading individual attributes</a:t>
            </a:r>
          </a:p>
          <a:p>
            <a:pPr lvl="1">
              <a:lnSpc>
                <a:spcPct val="90000"/>
              </a:lnSpc>
            </a:pPr>
            <a:r>
              <a:rPr lang="en-US" sz="2400"/>
              <a:t>A better solution is to store the data by column instead of by row – vastly more efficient for typical Data Warehouse Applications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28162" name="Rectangle 2"/>
          <p:cNvSpPr>
            <a:spLocks noGrp="1" noChangeArrowheads="1"/>
          </p:cNvSpPr>
          <p:nvPr>
            <p:ph type="title"/>
          </p:nvPr>
        </p:nvSpPr>
        <p:spPr/>
        <p:txBody>
          <a:bodyPr/>
          <a:lstStyle/>
          <a:p>
            <a:r>
              <a:rPr lang="en-US"/>
              <a:t>Will it be an RDBMS?</a:t>
            </a:r>
          </a:p>
        </p:txBody>
      </p:sp>
      <p:sp>
        <p:nvSpPr>
          <p:cNvPr id="1628163" name="Rectangle 3"/>
          <p:cNvSpPr>
            <a:spLocks noGrp="1" noChangeArrowheads="1"/>
          </p:cNvSpPr>
          <p:nvPr>
            <p:ph type="body" idx="1"/>
          </p:nvPr>
        </p:nvSpPr>
        <p:spPr/>
        <p:txBody>
          <a:bodyPr/>
          <a:lstStyle/>
          <a:p>
            <a:pPr>
              <a:lnSpc>
                <a:spcPct val="90000"/>
              </a:lnSpc>
            </a:pPr>
            <a:r>
              <a:rPr lang="en-US" sz="2800" dirty="0"/>
              <a:t>Streaming data, such as Wall St. stock trade information is badly suited to conventional RDBMS (other than as historical data)</a:t>
            </a:r>
          </a:p>
          <a:p>
            <a:pPr lvl="1">
              <a:lnSpc>
                <a:spcPct val="90000"/>
              </a:lnSpc>
            </a:pPr>
            <a:r>
              <a:rPr lang="en-US" sz="2400" dirty="0"/>
              <a:t>The data arrives in a continuous real-time stream</a:t>
            </a:r>
          </a:p>
          <a:p>
            <a:pPr lvl="1">
              <a:lnSpc>
                <a:spcPct val="90000"/>
              </a:lnSpc>
            </a:pPr>
            <a:r>
              <a:rPr lang="en-US" sz="2400" dirty="0"/>
              <a:t>But, data in </a:t>
            </a:r>
            <a:r>
              <a:rPr lang="en-US" sz="2400" dirty="0" smtClean="0"/>
              <a:t>old-school RDBMS </a:t>
            </a:r>
            <a:r>
              <a:rPr lang="en-US" sz="2400" dirty="0"/>
              <a:t>has to be stored before it can be read and actions taken on it</a:t>
            </a:r>
          </a:p>
          <a:p>
            <a:pPr lvl="2">
              <a:lnSpc>
                <a:spcPct val="90000"/>
              </a:lnSpc>
            </a:pPr>
            <a:r>
              <a:rPr lang="en-US" sz="2000" dirty="0"/>
              <a:t>This is too slow for real-time actions on that data</a:t>
            </a:r>
          </a:p>
          <a:p>
            <a:pPr lvl="1">
              <a:lnSpc>
                <a:spcPct val="90000"/>
              </a:lnSpc>
            </a:pPr>
            <a:r>
              <a:rPr lang="en-US" sz="2400" dirty="0"/>
              <a:t>Stream processors function by running </a:t>
            </a:r>
            <a:r>
              <a:rPr lang="ja-JP" altLang="en-US" sz="2400" dirty="0">
                <a:latin typeface="Arial"/>
              </a:rPr>
              <a:t>“</a:t>
            </a:r>
            <a:r>
              <a:rPr lang="en-US" sz="2400" dirty="0"/>
              <a:t>queries</a:t>
            </a:r>
            <a:r>
              <a:rPr lang="ja-JP" altLang="en-US" sz="2400" dirty="0">
                <a:latin typeface="Arial"/>
              </a:rPr>
              <a:t>”</a:t>
            </a:r>
            <a:r>
              <a:rPr lang="en-US" sz="2400" dirty="0"/>
              <a:t> on the live data stream instead</a:t>
            </a:r>
          </a:p>
          <a:p>
            <a:pPr lvl="2">
              <a:lnSpc>
                <a:spcPct val="90000"/>
              </a:lnSpc>
            </a:pPr>
            <a:r>
              <a:rPr lang="en-US" sz="2000" dirty="0"/>
              <a:t>May be </a:t>
            </a:r>
            <a:r>
              <a:rPr lang="en-US" sz="2000" i="1" dirty="0"/>
              <a:t>orders of magnitude </a:t>
            </a:r>
            <a:r>
              <a:rPr lang="en-US" sz="2000" dirty="0" smtClean="0"/>
              <a:t>faster</a:t>
            </a:r>
          </a:p>
          <a:p>
            <a:pPr lvl="1">
              <a:lnSpc>
                <a:spcPct val="90000"/>
              </a:lnSpc>
            </a:pPr>
            <a:r>
              <a:rPr lang="en-US" sz="2400" dirty="0" smtClean="0"/>
              <a:t>Some </a:t>
            </a:r>
            <a:r>
              <a:rPr lang="en-US" sz="2400" dirty="0" err="1" smtClean="0"/>
              <a:t>NewSQL</a:t>
            </a:r>
            <a:r>
              <a:rPr lang="en-US" sz="2400" dirty="0" smtClean="0"/>
              <a:t> systems also play in this space, like </a:t>
            </a:r>
            <a:r>
              <a:rPr lang="en-US" sz="2400" dirty="0" err="1" smtClean="0"/>
              <a:t>VoltDB</a:t>
            </a:r>
            <a:r>
              <a:rPr lang="en-US" sz="2400" dirty="0" smtClean="0"/>
              <a:t> that we looked at last time, by reducing RDBMS overhead and running in memory</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30210" name="Rectangle 2"/>
          <p:cNvSpPr>
            <a:spLocks noGrp="1" noChangeArrowheads="1"/>
          </p:cNvSpPr>
          <p:nvPr>
            <p:ph type="title"/>
          </p:nvPr>
        </p:nvSpPr>
        <p:spPr/>
        <p:txBody>
          <a:bodyPr/>
          <a:lstStyle/>
          <a:p>
            <a:r>
              <a:rPr lang="en-US" dirty="0"/>
              <a:t>Will it be an RDBMS?</a:t>
            </a:r>
          </a:p>
        </p:txBody>
      </p:sp>
      <p:sp>
        <p:nvSpPr>
          <p:cNvPr id="1630211" name="Rectangle 3"/>
          <p:cNvSpPr>
            <a:spLocks noGrp="1" noChangeArrowheads="1"/>
          </p:cNvSpPr>
          <p:nvPr>
            <p:ph type="body" idx="1"/>
          </p:nvPr>
        </p:nvSpPr>
        <p:spPr/>
        <p:txBody>
          <a:bodyPr/>
          <a:lstStyle/>
          <a:p>
            <a:pPr>
              <a:lnSpc>
                <a:spcPct val="90000"/>
              </a:lnSpc>
            </a:pPr>
            <a:r>
              <a:rPr lang="en-US" sz="2800" dirty="0"/>
              <a:t>Sensor networks provide another massive stream input and analysis problem</a:t>
            </a:r>
          </a:p>
          <a:p>
            <a:pPr>
              <a:lnSpc>
                <a:spcPct val="90000"/>
              </a:lnSpc>
            </a:pPr>
            <a:r>
              <a:rPr lang="en-US" sz="2800" dirty="0"/>
              <a:t>Text Search: No current text search engines use RDBMS, they too need to be optimized for searching, and tend to use inverted file structures instead of RDBMS storage</a:t>
            </a:r>
          </a:p>
          <a:p>
            <a:pPr>
              <a:lnSpc>
                <a:spcPct val="90000"/>
              </a:lnSpc>
            </a:pPr>
            <a:r>
              <a:rPr lang="en-US" sz="2800" dirty="0"/>
              <a:t>Scientific databases are another typical example of streamed data from sensor networks or </a:t>
            </a:r>
            <a:r>
              <a:rPr lang="en-US" sz="2800" dirty="0" smtClean="0"/>
              <a:t>instruments</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90000"/>
              </a:lnSpc>
            </a:pPr>
            <a:r>
              <a:rPr lang="en-US" sz="2800" dirty="0" smtClean="0"/>
              <a:t>XML</a:t>
            </a:r>
            <a:r>
              <a:rPr lang="en-US" sz="2800" baseline="0" dirty="0" smtClean="0"/>
              <a:t> Databases</a:t>
            </a:r>
            <a:endParaRPr lang="en-US" dirty="0"/>
          </a:p>
        </p:txBody>
      </p:sp>
      <p:sp>
        <p:nvSpPr>
          <p:cNvPr id="3" name="Content Placeholder 2"/>
          <p:cNvSpPr>
            <a:spLocks noGrp="1"/>
          </p:cNvSpPr>
          <p:nvPr>
            <p:ph idx="1"/>
          </p:nvPr>
        </p:nvSpPr>
        <p:spPr/>
        <p:txBody>
          <a:bodyPr/>
          <a:lstStyle/>
          <a:p>
            <a:pPr lvl="0"/>
            <a:r>
              <a:rPr lang="en-US" sz="2800" dirty="0" smtClean="0"/>
              <a:t>XML data is still not a first-class citizen of RDBMS, and there are reasons to believe that specialized database engines are needed</a:t>
            </a:r>
          </a:p>
          <a:p>
            <a:pPr lvl="0"/>
            <a:r>
              <a:rPr lang="en-US" sz="2800" dirty="0" smtClean="0"/>
              <a:t>Some XML Databases are also billed as </a:t>
            </a:r>
            <a:r>
              <a:rPr lang="en-US" sz="2800" dirty="0" err="1" smtClean="0"/>
              <a:t>NoSQL</a:t>
            </a:r>
            <a:endParaRPr lang="en-US" sz="2800" dirty="0" smtClean="0"/>
          </a:p>
          <a:p>
            <a:pPr lvl="1"/>
            <a:r>
              <a:rPr lang="en-US" dirty="0" err="1" smtClean="0"/>
              <a:t>MarkLogic</a:t>
            </a:r>
            <a:r>
              <a:rPr lang="en-US" dirty="0" smtClean="0"/>
              <a:t> – which has gotten part of the blame for the implementation fiasco</a:t>
            </a:r>
            <a:r>
              <a:rPr lang="en-US" baseline="0" dirty="0" smtClean="0"/>
              <a:t> surrounding </a:t>
            </a:r>
            <a:r>
              <a:rPr lang="en-US" baseline="0" dirty="0" err="1" smtClean="0"/>
              <a:t>HealthCare.gov</a:t>
            </a:r>
            <a:r>
              <a:rPr lang="en-US" dirty="0" smtClean="0"/>
              <a:t> </a:t>
            </a:r>
            <a:r>
              <a:rPr lang="en-US" baseline="0" dirty="0" smtClean="0"/>
              <a:t>:</a:t>
            </a:r>
          </a:p>
          <a:p>
            <a:pPr lvl="2"/>
            <a:r>
              <a:rPr lang="en-US" sz="1800" dirty="0"/>
              <a:t>“Another sore point was the Medicare agency’s decision to use database software, from a company called </a:t>
            </a:r>
            <a:r>
              <a:rPr lang="en-US" sz="1800" dirty="0" err="1"/>
              <a:t>MarkLogic</a:t>
            </a:r>
            <a:r>
              <a:rPr lang="en-US" sz="1800" dirty="0"/>
              <a:t>, that managed the data differently from systems by companies like IBM, Microsoft and Oracle. CGI officials argued that it would slow work because it was too unfamiliar. Government officials disagreed, and its configuration remains a serious problem</a:t>
            </a:r>
            <a:r>
              <a:rPr lang="en-US" sz="1800" dirty="0" smtClean="0"/>
              <a:t>.” New York Times, 11/22/2013</a:t>
            </a:r>
          </a:p>
          <a:p>
            <a:pPr marL="914400" lvl="2" indent="0">
              <a:buNone/>
            </a:pPr>
            <a:endParaRPr lang="en-US" sz="1800" baseline="0" dirty="0" smtClean="0"/>
          </a:p>
          <a:p>
            <a:pPr lvl="3"/>
            <a:endParaRPr lang="en-US" sz="1600"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94171558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32258" name="Rectangle 2"/>
          <p:cNvSpPr>
            <a:spLocks noGrp="1" noChangeArrowheads="1"/>
          </p:cNvSpPr>
          <p:nvPr>
            <p:ph type="title"/>
          </p:nvPr>
        </p:nvSpPr>
        <p:spPr/>
        <p:txBody>
          <a:bodyPr/>
          <a:lstStyle/>
          <a:p>
            <a:r>
              <a:rPr lang="en-US" dirty="0"/>
              <a:t>Will it be an RDBMS</a:t>
            </a:r>
          </a:p>
        </p:txBody>
      </p:sp>
      <p:sp>
        <p:nvSpPr>
          <p:cNvPr id="1632259" name="Rectangle 3"/>
          <p:cNvSpPr>
            <a:spLocks noGrp="1" noChangeArrowheads="1"/>
          </p:cNvSpPr>
          <p:nvPr>
            <p:ph type="body" idx="1"/>
          </p:nvPr>
        </p:nvSpPr>
        <p:spPr/>
        <p:txBody>
          <a:bodyPr/>
          <a:lstStyle/>
          <a:p>
            <a:pPr>
              <a:lnSpc>
                <a:spcPct val="90000"/>
              </a:lnSpc>
            </a:pPr>
            <a:r>
              <a:rPr lang="en-US" sz="2800" dirty="0"/>
              <a:t>RDBMS will still be used for what they are best at – business-type high transaction data</a:t>
            </a:r>
          </a:p>
          <a:p>
            <a:pPr>
              <a:lnSpc>
                <a:spcPct val="90000"/>
              </a:lnSpc>
            </a:pPr>
            <a:r>
              <a:rPr lang="en-US" sz="2800" dirty="0"/>
              <a:t>But specialized DBMS will be used for many other applications</a:t>
            </a:r>
          </a:p>
          <a:p>
            <a:pPr>
              <a:lnSpc>
                <a:spcPct val="90000"/>
              </a:lnSpc>
            </a:pPr>
            <a:r>
              <a:rPr lang="en-US" sz="2800" dirty="0"/>
              <a:t>Consider </a:t>
            </a:r>
            <a:r>
              <a:rPr lang="en-US" sz="2800" dirty="0" smtClean="0"/>
              <a:t>Oracle</a:t>
            </a:r>
            <a:r>
              <a:rPr lang="ja-JP" altLang="en-US" sz="2800" dirty="0" smtClean="0">
                <a:latin typeface="Arial"/>
              </a:rPr>
              <a:t>’</a:t>
            </a:r>
            <a:r>
              <a:rPr lang="en-US" sz="2800" dirty="0" smtClean="0"/>
              <a:t>s </a:t>
            </a:r>
            <a:r>
              <a:rPr lang="en-US" sz="2800" dirty="0" err="1"/>
              <a:t>acquisions</a:t>
            </a:r>
            <a:r>
              <a:rPr lang="en-US" sz="2800" dirty="0"/>
              <a:t> of </a:t>
            </a:r>
            <a:r>
              <a:rPr lang="en-US" sz="2800" dirty="0" err="1"/>
              <a:t>SleepyCat</a:t>
            </a:r>
            <a:r>
              <a:rPr lang="en-US" sz="2800" dirty="0"/>
              <a:t> (</a:t>
            </a:r>
            <a:r>
              <a:rPr lang="en-US" sz="2800" dirty="0" err="1"/>
              <a:t>BerkeleyDB</a:t>
            </a:r>
            <a:r>
              <a:rPr lang="en-US" sz="2800" dirty="0"/>
              <a:t>) embedded database engine, and </a:t>
            </a:r>
            <a:r>
              <a:rPr lang="en-US" sz="2800" dirty="0" err="1"/>
              <a:t>TimesTen</a:t>
            </a:r>
            <a:r>
              <a:rPr lang="en-US" sz="2800" dirty="0"/>
              <a:t> main memory database engine</a:t>
            </a:r>
          </a:p>
          <a:p>
            <a:pPr lvl="1">
              <a:lnSpc>
                <a:spcPct val="90000"/>
              </a:lnSpc>
            </a:pPr>
            <a:r>
              <a:rPr lang="en-US" sz="2400" dirty="0"/>
              <a:t>specialized database engines for specific applications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 buy Big Data…</a:t>
            </a:r>
            <a:endParaRPr lang="en-US" dirty="0"/>
          </a:p>
        </p:txBody>
      </p:sp>
      <p:sp>
        <p:nvSpPr>
          <p:cNvPr id="3" name="Content Placeholder 2"/>
          <p:cNvSpPr>
            <a:spLocks noGrp="1"/>
          </p:cNvSpPr>
          <p:nvPr>
            <p:ph idx="1"/>
          </p:nvPr>
        </p:nvSpPr>
        <p:spPr/>
        <p:txBody>
          <a:bodyPr/>
          <a:lstStyle/>
          <a:p>
            <a:r>
              <a:rPr lang="en-US" dirty="0" smtClean="0"/>
              <a:t>Oracle will be happy to sell you systems (hardware and software) to manage your </a:t>
            </a:r>
            <a:r>
              <a:rPr lang="en-US" dirty="0" err="1" smtClean="0"/>
              <a:t>exabytes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pic>
        <p:nvPicPr>
          <p:cNvPr id="5" name="Picture 4" descr="im08t0-exadata-x2-8-1-4955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 y="2971800"/>
            <a:ext cx="4876800" cy="3251200"/>
          </a:xfrm>
          <a:prstGeom prst="rect">
            <a:avLst/>
          </a:prstGeom>
        </p:spPr>
      </p:pic>
      <p:pic>
        <p:nvPicPr>
          <p:cNvPr id="6" name="Picture 5" descr="im08t0-exadata-x2-8-1-495502.jpg"/>
          <p:cNvPicPr>
            <a:picLocks noChangeAspect="1"/>
          </p:cNvPicPr>
          <p:nvPr/>
        </p:nvPicPr>
        <p:blipFill rotWithShape="1">
          <a:blip r:embed="rId2">
            <a:extLst>
              <a:ext uri="{28A0092B-C50C-407E-A947-70E740481C1C}">
                <a14:useLocalDpi xmlns:a14="http://schemas.microsoft.com/office/drawing/2010/main" val="0"/>
              </a:ext>
            </a:extLst>
          </a:blip>
          <a:srcRect l="37240" r="30729"/>
          <a:stretch/>
        </p:blipFill>
        <p:spPr>
          <a:xfrm>
            <a:off x="4267200" y="2895600"/>
            <a:ext cx="1562100" cy="3251200"/>
          </a:xfrm>
          <a:prstGeom prst="rect">
            <a:avLst/>
          </a:prstGeom>
        </p:spPr>
      </p:pic>
      <p:pic>
        <p:nvPicPr>
          <p:cNvPr id="7" name="Picture 6" descr="im08t0-exadata-x2-8-1-495502.jpg"/>
          <p:cNvPicPr>
            <a:picLocks noChangeAspect="1"/>
          </p:cNvPicPr>
          <p:nvPr/>
        </p:nvPicPr>
        <p:blipFill rotWithShape="1">
          <a:blip r:embed="rId2">
            <a:extLst>
              <a:ext uri="{28A0092B-C50C-407E-A947-70E740481C1C}">
                <a14:useLocalDpi xmlns:a14="http://schemas.microsoft.com/office/drawing/2010/main" val="0"/>
              </a:ext>
            </a:extLst>
          </a:blip>
          <a:srcRect l="37923" r="31688"/>
          <a:stretch/>
        </p:blipFill>
        <p:spPr>
          <a:xfrm>
            <a:off x="6477000" y="2895600"/>
            <a:ext cx="1485900" cy="3251200"/>
          </a:xfrm>
          <a:prstGeom prst="rect">
            <a:avLst/>
          </a:prstGeom>
        </p:spPr>
      </p:pic>
      <p:sp>
        <p:nvSpPr>
          <p:cNvPr id="8" name="TextBox 7"/>
          <p:cNvSpPr txBox="1"/>
          <p:nvPr/>
        </p:nvSpPr>
        <p:spPr>
          <a:xfrm>
            <a:off x="1828800" y="5867400"/>
            <a:ext cx="5467512" cy="830997"/>
          </a:xfrm>
          <a:prstGeom prst="rect">
            <a:avLst/>
          </a:prstGeom>
          <a:noFill/>
        </p:spPr>
        <p:txBody>
          <a:bodyPr wrap="none" rtlCol="0">
            <a:spAutoFit/>
          </a:bodyPr>
          <a:lstStyle/>
          <a:p>
            <a:r>
              <a:rPr lang="en-US" b="1" dirty="0"/>
              <a:t>Oracle </a:t>
            </a:r>
            <a:r>
              <a:rPr lang="en-US" b="1" dirty="0" err="1"/>
              <a:t>Exadata</a:t>
            </a:r>
            <a:r>
              <a:rPr lang="en-US" b="1" dirty="0"/>
              <a:t> Database Machine X3-8</a:t>
            </a:r>
          </a:p>
          <a:p>
            <a:endParaRPr lang="en-US" dirty="0"/>
          </a:p>
        </p:txBody>
      </p:sp>
    </p:spTree>
    <p:extLst>
      <p:ext uri="{BB962C8B-B14F-4D97-AF65-F5344CB8AC3E}">
        <p14:creationId xmlns:p14="http://schemas.microsoft.com/office/powerpoint/2010/main" val="7703894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t>
            </a:r>
            <a:r>
              <a:rPr lang="en-US" dirty="0" err="1" smtClean="0"/>
              <a:t>NoSQL</a:t>
            </a:r>
            <a:r>
              <a:rPr lang="en-US" dirty="0" smtClean="0"/>
              <a:t> too…</a:t>
            </a:r>
            <a:endParaRPr lang="en-US" dirty="0"/>
          </a:p>
        </p:txBody>
      </p:sp>
      <p:sp>
        <p:nvSpPr>
          <p:cNvPr id="3" name="Content Placeholder 2"/>
          <p:cNvSpPr>
            <a:spLocks noGrp="1"/>
          </p:cNvSpPr>
          <p:nvPr>
            <p:ph idx="1"/>
          </p:nvPr>
        </p:nvSpPr>
        <p:spPr>
          <a:xfrm>
            <a:off x="457200" y="1219200"/>
            <a:ext cx="8686800" cy="4953000"/>
          </a:xfrm>
        </p:spPr>
        <p:txBody>
          <a:bodyPr/>
          <a:lstStyle/>
          <a:p>
            <a:r>
              <a:rPr lang="en-US" dirty="0" smtClean="0"/>
              <a:t>Oracle Big Data Appliance</a:t>
            </a:r>
          </a:p>
          <a:p>
            <a:r>
              <a:rPr lang="en-US" dirty="0" smtClean="0"/>
              <a:t>With Oracle </a:t>
            </a:r>
            <a:r>
              <a:rPr lang="en-US" dirty="0" err="1"/>
              <a:t>NoSQL</a:t>
            </a:r>
            <a:r>
              <a:rPr lang="en-US" dirty="0"/>
              <a:t> </a:t>
            </a:r>
            <a:r>
              <a:rPr lang="en-US" dirty="0" smtClean="0"/>
              <a:t>Database (</a:t>
            </a:r>
            <a:r>
              <a:rPr lang="en-US" dirty="0" err="1" smtClean="0"/>
              <a:t>BerkeleyDB</a:t>
            </a:r>
            <a:r>
              <a:rPr lang="en-US" dirty="0" smtClean="0"/>
              <a:t>)</a:t>
            </a:r>
          </a:p>
        </p:txBody>
      </p:sp>
      <p:sp>
        <p:nvSpPr>
          <p:cNvPr id="4" name="Date Placeholder 3"/>
          <p:cNvSpPr>
            <a:spLocks noGrp="1"/>
          </p:cNvSpPr>
          <p:nvPr>
            <p:ph type="dt" sz="half" idx="10"/>
          </p:nvPr>
        </p:nvSpPr>
        <p:spPr/>
        <p:txBody>
          <a:bodyPr/>
          <a:lstStyle/>
          <a:p>
            <a:r>
              <a:rPr lang="en-US" smtClean="0"/>
              <a:t>IS 257 – Fall 2014</a:t>
            </a:r>
            <a:endParaRPr lang="en-US"/>
          </a:p>
        </p:txBody>
      </p:sp>
      <p:pic>
        <p:nvPicPr>
          <p:cNvPr id="7" name="Picture 6" descr="im08t0-big-data-appliance-1-145568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971800"/>
            <a:ext cx="4670387" cy="3113591"/>
          </a:xfrm>
          <a:prstGeom prst="rect">
            <a:avLst/>
          </a:prstGeom>
        </p:spPr>
      </p:pic>
      <p:pic>
        <p:nvPicPr>
          <p:cNvPr id="5" name="Picture 4" descr="im08t0-nosql-1-51908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2362200"/>
            <a:ext cx="6172200" cy="4114800"/>
          </a:xfrm>
          <a:prstGeom prst="rect">
            <a:avLst/>
          </a:prstGeom>
        </p:spPr>
      </p:pic>
    </p:spTree>
    <p:extLst>
      <p:ext uri="{BB962C8B-B14F-4D97-AF65-F5344CB8AC3E}">
        <p14:creationId xmlns:p14="http://schemas.microsoft.com/office/powerpoint/2010/main" val="147433089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38402" name="Rectangle 2"/>
          <p:cNvSpPr>
            <a:spLocks noGrp="1" noChangeArrowheads="1"/>
          </p:cNvSpPr>
          <p:nvPr>
            <p:ph type="title"/>
          </p:nvPr>
        </p:nvSpPr>
        <p:spPr/>
        <p:txBody>
          <a:bodyPr/>
          <a:lstStyle/>
          <a:p>
            <a:r>
              <a:rPr lang="en-US"/>
              <a:t>The Claremont Report 2008</a:t>
            </a:r>
          </a:p>
        </p:txBody>
      </p:sp>
      <p:sp>
        <p:nvSpPr>
          <p:cNvPr id="1638403" name="Rectangle 3"/>
          <p:cNvSpPr>
            <a:spLocks noGrp="1" noChangeArrowheads="1"/>
          </p:cNvSpPr>
          <p:nvPr>
            <p:ph type="body" idx="1"/>
          </p:nvPr>
        </p:nvSpPr>
        <p:spPr/>
        <p:txBody>
          <a:bodyPr/>
          <a:lstStyle/>
          <a:p>
            <a:r>
              <a:rPr lang="en-US" dirty="0"/>
              <a:t>The group </a:t>
            </a:r>
            <a:r>
              <a:rPr lang="en-US" dirty="0" smtClean="0"/>
              <a:t>saw </a:t>
            </a:r>
            <a:r>
              <a:rPr lang="en-US" dirty="0"/>
              <a:t>a </a:t>
            </a:r>
            <a:r>
              <a:rPr lang="ja-JP" altLang="en-US" dirty="0">
                <a:latin typeface="Arial"/>
              </a:rPr>
              <a:t>“</a:t>
            </a:r>
            <a:r>
              <a:rPr lang="en-US" dirty="0"/>
              <a:t>Turning Point in Database Research</a:t>
            </a:r>
            <a:r>
              <a:rPr lang="ja-JP" altLang="en-US" dirty="0">
                <a:latin typeface="Arial"/>
              </a:rPr>
              <a:t>”</a:t>
            </a:r>
            <a:endParaRPr lang="en-US" dirty="0"/>
          </a:p>
          <a:p>
            <a:pPr lvl="1"/>
            <a:r>
              <a:rPr lang="en-US" dirty="0"/>
              <a:t>Current Environment</a:t>
            </a:r>
          </a:p>
          <a:p>
            <a:pPr lvl="1"/>
            <a:r>
              <a:rPr lang="en-US" dirty="0"/>
              <a:t>Research Opportunities</a:t>
            </a:r>
          </a:p>
          <a:p>
            <a:pPr lvl="1"/>
            <a:r>
              <a:rPr lang="en-US" dirty="0"/>
              <a:t>Moving Forward</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40450" name="Rectangle 2"/>
          <p:cNvSpPr>
            <a:spLocks noGrp="1" noChangeArrowheads="1"/>
          </p:cNvSpPr>
          <p:nvPr>
            <p:ph type="title"/>
          </p:nvPr>
        </p:nvSpPr>
        <p:spPr/>
        <p:txBody>
          <a:bodyPr/>
          <a:lstStyle/>
          <a:p>
            <a:r>
              <a:rPr lang="en-US"/>
              <a:t>Current Environment</a:t>
            </a:r>
          </a:p>
        </p:txBody>
      </p:sp>
      <p:sp>
        <p:nvSpPr>
          <p:cNvPr id="1640451" name="Rectangle 3"/>
          <p:cNvSpPr>
            <a:spLocks noGrp="1" noChangeArrowheads="1"/>
          </p:cNvSpPr>
          <p:nvPr>
            <p:ph type="body" idx="1"/>
          </p:nvPr>
        </p:nvSpPr>
        <p:spPr/>
        <p:txBody>
          <a:bodyPr/>
          <a:lstStyle/>
          <a:p>
            <a:pPr>
              <a:lnSpc>
                <a:spcPct val="90000"/>
              </a:lnSpc>
            </a:pPr>
            <a:r>
              <a:rPr lang="ja-JP" altLang="en-US">
                <a:latin typeface="Arial"/>
              </a:rPr>
              <a:t>“</a:t>
            </a:r>
            <a:r>
              <a:rPr lang="en-US"/>
              <a:t>Big Data</a:t>
            </a:r>
            <a:r>
              <a:rPr lang="ja-JP" altLang="en-US">
                <a:latin typeface="Arial"/>
              </a:rPr>
              <a:t>”</a:t>
            </a:r>
            <a:r>
              <a:rPr lang="en-US"/>
              <a:t> is becoming ubiquitous in many fields</a:t>
            </a:r>
          </a:p>
          <a:p>
            <a:pPr lvl="1">
              <a:lnSpc>
                <a:spcPct val="90000"/>
              </a:lnSpc>
            </a:pPr>
            <a:r>
              <a:rPr lang="en-US"/>
              <a:t>enterprise applications</a:t>
            </a:r>
          </a:p>
          <a:p>
            <a:pPr lvl="1">
              <a:lnSpc>
                <a:spcPct val="90000"/>
              </a:lnSpc>
            </a:pPr>
            <a:r>
              <a:rPr lang="en-US"/>
              <a:t>Web tasks</a:t>
            </a:r>
          </a:p>
          <a:p>
            <a:pPr lvl="1">
              <a:lnSpc>
                <a:spcPct val="90000"/>
              </a:lnSpc>
            </a:pPr>
            <a:r>
              <a:rPr lang="en-US"/>
              <a:t>E-Science</a:t>
            </a:r>
          </a:p>
          <a:p>
            <a:pPr lvl="1">
              <a:lnSpc>
                <a:spcPct val="90000"/>
              </a:lnSpc>
            </a:pPr>
            <a:r>
              <a:rPr lang="en-US"/>
              <a:t>Digital entertainment</a:t>
            </a:r>
          </a:p>
          <a:p>
            <a:pPr lvl="1">
              <a:lnSpc>
                <a:spcPct val="90000"/>
              </a:lnSpc>
            </a:pPr>
            <a:r>
              <a:rPr lang="en-US"/>
              <a:t>Natural Language Processing (esp. for Humanities applications)</a:t>
            </a:r>
          </a:p>
          <a:p>
            <a:pPr lvl="1">
              <a:lnSpc>
                <a:spcPct val="90000"/>
              </a:lnSpc>
            </a:pPr>
            <a:r>
              <a:rPr lang="en-US"/>
              <a:t>Social Network analysis</a:t>
            </a:r>
          </a:p>
          <a:p>
            <a:pPr lvl="1">
              <a:lnSpc>
                <a:spcPct val="90000"/>
              </a:lnSpc>
            </a:pPr>
            <a:r>
              <a:rPr lang="en-US"/>
              <a:t>Etc.</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60578" name="Rectangle 2"/>
          <p:cNvSpPr>
            <a:spLocks noGrp="1" noChangeArrowheads="1"/>
          </p:cNvSpPr>
          <p:nvPr>
            <p:ph type="title"/>
          </p:nvPr>
        </p:nvSpPr>
        <p:spPr/>
        <p:txBody>
          <a:bodyPr/>
          <a:lstStyle/>
          <a:p>
            <a:endParaRPr lang="en-US"/>
          </a:p>
        </p:txBody>
      </p:sp>
      <p:sp>
        <p:nvSpPr>
          <p:cNvPr id="1560579" name="Rectangle 3"/>
          <p:cNvSpPr>
            <a:spLocks noGrp="1" noChangeArrowheads="1"/>
          </p:cNvSpPr>
          <p:nvPr>
            <p:ph type="body" idx="1"/>
          </p:nvPr>
        </p:nvSpPr>
        <p:spPr/>
        <p:txBody>
          <a:bodyPr/>
          <a:lstStyle/>
          <a:p>
            <a:r>
              <a:rPr lang="en-US"/>
              <a:t>This </a:t>
            </a:r>
            <a:r>
              <a:rPr lang="ja-JP" altLang="en-US">
                <a:latin typeface="Arial"/>
              </a:rPr>
              <a:t>“</a:t>
            </a:r>
            <a:r>
              <a:rPr lang="en-US"/>
              <a:t>Telephone</a:t>
            </a:r>
            <a:r>
              <a:rPr lang="ja-JP" altLang="en-US">
                <a:latin typeface="Arial"/>
              </a:rPr>
              <a:t>”</a:t>
            </a:r>
            <a:r>
              <a:rPr lang="en-US"/>
              <a:t> has too many shortcomings to be seriously considered as a means of communication. The device is inherently of no value to us.</a:t>
            </a:r>
          </a:p>
          <a:p>
            <a:pPr lvl="1"/>
            <a:r>
              <a:rPr lang="en-US"/>
              <a:t>Western Union, Internal Memo, 1876</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42498" name="Rectangle 2"/>
          <p:cNvSpPr>
            <a:spLocks noGrp="1" noChangeArrowheads="1"/>
          </p:cNvSpPr>
          <p:nvPr>
            <p:ph type="title"/>
          </p:nvPr>
        </p:nvSpPr>
        <p:spPr/>
        <p:txBody>
          <a:bodyPr/>
          <a:lstStyle/>
          <a:p>
            <a:r>
              <a:rPr lang="en-US"/>
              <a:t>Current Environment</a:t>
            </a:r>
          </a:p>
        </p:txBody>
      </p:sp>
      <p:sp>
        <p:nvSpPr>
          <p:cNvPr id="1642499" name="Rectangle 3"/>
          <p:cNvSpPr>
            <a:spLocks noGrp="1" noChangeArrowheads="1"/>
          </p:cNvSpPr>
          <p:nvPr>
            <p:ph type="body" idx="1"/>
          </p:nvPr>
        </p:nvSpPr>
        <p:spPr/>
        <p:txBody>
          <a:bodyPr/>
          <a:lstStyle/>
          <a:p>
            <a:r>
              <a:rPr lang="en-US"/>
              <a:t>Data Analysis as a profit center</a:t>
            </a:r>
          </a:p>
          <a:p>
            <a:pPr lvl="1"/>
            <a:r>
              <a:rPr lang="en-US"/>
              <a:t>No longer just a cost – may be the entire business as in Business Intelligence</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44546" name="Rectangle 2"/>
          <p:cNvSpPr>
            <a:spLocks noGrp="1" noChangeArrowheads="1"/>
          </p:cNvSpPr>
          <p:nvPr>
            <p:ph type="title"/>
          </p:nvPr>
        </p:nvSpPr>
        <p:spPr/>
        <p:txBody>
          <a:bodyPr/>
          <a:lstStyle/>
          <a:p>
            <a:r>
              <a:rPr lang="en-US"/>
              <a:t>Current Environment</a:t>
            </a:r>
          </a:p>
        </p:txBody>
      </p:sp>
      <p:sp>
        <p:nvSpPr>
          <p:cNvPr id="1644547" name="Rectangle 3"/>
          <p:cNvSpPr>
            <a:spLocks noGrp="1" noChangeArrowheads="1"/>
          </p:cNvSpPr>
          <p:nvPr>
            <p:ph type="body" idx="1"/>
          </p:nvPr>
        </p:nvSpPr>
        <p:spPr/>
        <p:txBody>
          <a:bodyPr/>
          <a:lstStyle/>
          <a:p>
            <a:r>
              <a:rPr lang="en-US"/>
              <a:t>Ubiquity of Structured and Unstructured data</a:t>
            </a:r>
          </a:p>
          <a:p>
            <a:pPr lvl="1"/>
            <a:r>
              <a:rPr lang="en-US"/>
              <a:t>Text</a:t>
            </a:r>
          </a:p>
          <a:p>
            <a:pPr lvl="1"/>
            <a:r>
              <a:rPr lang="en-US"/>
              <a:t>XML</a:t>
            </a:r>
          </a:p>
          <a:p>
            <a:pPr lvl="1"/>
            <a:r>
              <a:rPr lang="en-US"/>
              <a:t>Web Data</a:t>
            </a:r>
          </a:p>
          <a:p>
            <a:pPr lvl="1"/>
            <a:r>
              <a:rPr lang="en-US"/>
              <a:t>Crawling the Deep Web</a:t>
            </a:r>
          </a:p>
          <a:p>
            <a:r>
              <a:rPr lang="en-US"/>
              <a:t>How to extract useful information from </a:t>
            </a:r>
            <a:r>
              <a:rPr lang="ja-JP" altLang="en-US">
                <a:latin typeface="Arial"/>
              </a:rPr>
              <a:t>“</a:t>
            </a:r>
            <a:r>
              <a:rPr lang="en-US"/>
              <a:t>noisy</a:t>
            </a:r>
            <a:r>
              <a:rPr lang="ja-JP" altLang="en-US">
                <a:latin typeface="Arial"/>
              </a:rPr>
              <a:t>”</a:t>
            </a:r>
            <a:r>
              <a:rPr lang="en-US"/>
              <a:t> text and structured corpora?</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46594" name="Rectangle 2"/>
          <p:cNvSpPr>
            <a:spLocks noGrp="1" noChangeArrowheads="1"/>
          </p:cNvSpPr>
          <p:nvPr>
            <p:ph type="title"/>
          </p:nvPr>
        </p:nvSpPr>
        <p:spPr/>
        <p:txBody>
          <a:bodyPr/>
          <a:lstStyle/>
          <a:p>
            <a:r>
              <a:rPr lang="en-US"/>
              <a:t>Current Environment</a:t>
            </a:r>
          </a:p>
        </p:txBody>
      </p:sp>
      <p:sp>
        <p:nvSpPr>
          <p:cNvPr id="1646595" name="Rectangle 3"/>
          <p:cNvSpPr>
            <a:spLocks noGrp="1" noChangeArrowheads="1"/>
          </p:cNvSpPr>
          <p:nvPr>
            <p:ph type="body" idx="1"/>
          </p:nvPr>
        </p:nvSpPr>
        <p:spPr/>
        <p:txBody>
          <a:bodyPr/>
          <a:lstStyle/>
          <a:p>
            <a:r>
              <a:rPr lang="en-US"/>
              <a:t>Expanded developer demands</a:t>
            </a:r>
          </a:p>
          <a:p>
            <a:pPr lvl="1"/>
            <a:r>
              <a:rPr lang="en-US"/>
              <a:t>Wider use means broader requirements, and less interest from developers in the details of traditional DBMS interactions</a:t>
            </a:r>
          </a:p>
          <a:p>
            <a:r>
              <a:rPr lang="en-US"/>
              <a:t>Architectural Shifts in Computing</a:t>
            </a:r>
          </a:p>
          <a:p>
            <a:pPr lvl="1"/>
            <a:r>
              <a:rPr lang="en-US"/>
              <a:t>The move to parallel architectures both internally (on individual chips)</a:t>
            </a:r>
          </a:p>
          <a:p>
            <a:pPr lvl="1"/>
            <a:r>
              <a:rPr lang="en-US"/>
              <a:t>And externally – Cloud Computing/Grid Computing</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48642" name="Rectangle 2"/>
          <p:cNvSpPr>
            <a:spLocks noGrp="1" noChangeArrowheads="1"/>
          </p:cNvSpPr>
          <p:nvPr>
            <p:ph type="title"/>
          </p:nvPr>
        </p:nvSpPr>
        <p:spPr/>
        <p:txBody>
          <a:bodyPr/>
          <a:lstStyle/>
          <a:p>
            <a:r>
              <a:rPr lang="en-US"/>
              <a:t>Research Opportunities</a:t>
            </a:r>
          </a:p>
        </p:txBody>
      </p:sp>
      <p:sp>
        <p:nvSpPr>
          <p:cNvPr id="1648643" name="Rectangle 3"/>
          <p:cNvSpPr>
            <a:spLocks noGrp="1" noChangeArrowheads="1"/>
          </p:cNvSpPr>
          <p:nvPr>
            <p:ph type="body" idx="1"/>
          </p:nvPr>
        </p:nvSpPr>
        <p:spPr/>
        <p:txBody>
          <a:bodyPr/>
          <a:lstStyle/>
          <a:p>
            <a:r>
              <a:rPr lang="en-US"/>
              <a:t>Revisiting Database Engines</a:t>
            </a:r>
          </a:p>
          <a:p>
            <a:pPr lvl="1"/>
            <a:r>
              <a:rPr lang="en-US"/>
              <a:t>Do DBMS need a redesign from the ground up to accommodate the new demands of the current environment?</a:t>
            </a:r>
          </a:p>
          <a:p>
            <a:pPr>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50690" name="Rectangle 2"/>
          <p:cNvSpPr>
            <a:spLocks noGrp="1" noChangeArrowheads="1"/>
          </p:cNvSpPr>
          <p:nvPr>
            <p:ph type="title"/>
          </p:nvPr>
        </p:nvSpPr>
        <p:spPr/>
        <p:txBody>
          <a:bodyPr/>
          <a:lstStyle/>
          <a:p>
            <a:r>
              <a:rPr lang="en-US" sz="3600"/>
              <a:t>Research Opportunities-DB engines</a:t>
            </a:r>
          </a:p>
        </p:txBody>
      </p:sp>
      <p:sp>
        <p:nvSpPr>
          <p:cNvPr id="1650691" name="Rectangle 3"/>
          <p:cNvSpPr>
            <a:spLocks noGrp="1" noChangeArrowheads="1"/>
          </p:cNvSpPr>
          <p:nvPr>
            <p:ph type="body" idx="1"/>
          </p:nvPr>
        </p:nvSpPr>
        <p:spPr/>
        <p:txBody>
          <a:bodyPr/>
          <a:lstStyle/>
          <a:p>
            <a:r>
              <a:rPr lang="en-US"/>
              <a:t>Designing systems for clusters of many-core processors</a:t>
            </a:r>
          </a:p>
          <a:p>
            <a:r>
              <a:rPr lang="en-US"/>
              <a:t>Exploiting RAM and Flash as persistent media, rather than relying on magnetic disk</a:t>
            </a:r>
          </a:p>
          <a:p>
            <a:r>
              <a:rPr lang="en-US"/>
              <a:t>Continuous self-tuning of DBMS systems</a:t>
            </a:r>
          </a:p>
          <a:p>
            <a:r>
              <a:rPr lang="en-US"/>
              <a:t>Encryption and Compression</a:t>
            </a:r>
          </a:p>
          <a:p>
            <a:r>
              <a:rPr lang="en-US"/>
              <a:t>Supporting non-relation data models </a:t>
            </a:r>
          </a:p>
          <a:p>
            <a:pPr lvl="1"/>
            <a:r>
              <a:rPr lang="en-US"/>
              <a:t>instead of </a:t>
            </a:r>
            <a:r>
              <a:rPr lang="ja-JP" altLang="en-US">
                <a:latin typeface="Arial"/>
              </a:rPr>
              <a:t>“</a:t>
            </a:r>
            <a:r>
              <a:rPr lang="en-US"/>
              <a:t>shoe-horning</a:t>
            </a:r>
            <a:r>
              <a:rPr lang="ja-JP" altLang="en-US">
                <a:latin typeface="Arial"/>
              </a:rPr>
              <a:t>”</a:t>
            </a:r>
            <a:r>
              <a:rPr lang="en-US"/>
              <a:t> them into tables</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52738" name="Rectangle 2"/>
          <p:cNvSpPr>
            <a:spLocks noGrp="1" noChangeArrowheads="1"/>
          </p:cNvSpPr>
          <p:nvPr>
            <p:ph type="title"/>
          </p:nvPr>
        </p:nvSpPr>
        <p:spPr/>
        <p:txBody>
          <a:bodyPr/>
          <a:lstStyle/>
          <a:p>
            <a:r>
              <a:rPr lang="en-US" sz="3600"/>
              <a:t>Research Opportunities-DB engines</a:t>
            </a:r>
          </a:p>
        </p:txBody>
      </p:sp>
      <p:sp>
        <p:nvSpPr>
          <p:cNvPr id="1652739" name="Rectangle 3"/>
          <p:cNvSpPr>
            <a:spLocks noGrp="1" noChangeArrowheads="1"/>
          </p:cNvSpPr>
          <p:nvPr>
            <p:ph type="body" idx="1"/>
          </p:nvPr>
        </p:nvSpPr>
        <p:spPr/>
        <p:txBody>
          <a:bodyPr/>
          <a:lstStyle/>
          <a:p>
            <a:r>
              <a:rPr lang="en-US"/>
              <a:t>Trading off consistency and availability for better performance and scaleout to thousands of machines</a:t>
            </a:r>
          </a:p>
          <a:p>
            <a:r>
              <a:rPr lang="en-US"/>
              <a:t>Designing power-aware DBMS that limit energy costs without sacrificing scalability</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54786" name="Rectangle 2"/>
          <p:cNvSpPr>
            <a:spLocks noGrp="1" noChangeArrowheads="1"/>
          </p:cNvSpPr>
          <p:nvPr>
            <p:ph type="title"/>
          </p:nvPr>
        </p:nvSpPr>
        <p:spPr/>
        <p:txBody>
          <a:bodyPr/>
          <a:lstStyle/>
          <a:p>
            <a:r>
              <a:rPr lang="en-US" sz="3200"/>
              <a:t>Research Opportunities-Programming</a:t>
            </a:r>
          </a:p>
        </p:txBody>
      </p:sp>
      <p:sp>
        <p:nvSpPr>
          <p:cNvPr id="1654787" name="Rectangle 3"/>
          <p:cNvSpPr>
            <a:spLocks noGrp="1" noChangeArrowheads="1"/>
          </p:cNvSpPr>
          <p:nvPr>
            <p:ph type="body" idx="1"/>
          </p:nvPr>
        </p:nvSpPr>
        <p:spPr/>
        <p:txBody>
          <a:bodyPr/>
          <a:lstStyle/>
          <a:p>
            <a:r>
              <a:rPr lang="en-US"/>
              <a:t>Declarative Programming for Emerging Platforms</a:t>
            </a:r>
          </a:p>
          <a:p>
            <a:pPr lvl="1"/>
            <a:r>
              <a:rPr lang="en-US"/>
              <a:t>MapReduce</a:t>
            </a:r>
          </a:p>
          <a:p>
            <a:pPr lvl="1"/>
            <a:r>
              <a:rPr lang="en-US"/>
              <a:t>Ruby on Rails</a:t>
            </a:r>
          </a:p>
          <a:p>
            <a:pPr lvl="1"/>
            <a:r>
              <a:rPr lang="en-US"/>
              <a:t>Workflows</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56834" name="Rectangle 2"/>
          <p:cNvSpPr>
            <a:spLocks noGrp="1" noChangeArrowheads="1"/>
          </p:cNvSpPr>
          <p:nvPr>
            <p:ph type="title"/>
          </p:nvPr>
        </p:nvSpPr>
        <p:spPr/>
        <p:txBody>
          <a:bodyPr/>
          <a:lstStyle/>
          <a:p>
            <a:r>
              <a:rPr lang="en-US"/>
              <a:t>Research Opportunities-Data</a:t>
            </a:r>
          </a:p>
        </p:txBody>
      </p:sp>
      <p:sp>
        <p:nvSpPr>
          <p:cNvPr id="1656835" name="Rectangle 3"/>
          <p:cNvSpPr>
            <a:spLocks noGrp="1" noChangeArrowheads="1"/>
          </p:cNvSpPr>
          <p:nvPr>
            <p:ph type="body" idx="1"/>
          </p:nvPr>
        </p:nvSpPr>
        <p:spPr/>
        <p:txBody>
          <a:bodyPr/>
          <a:lstStyle/>
          <a:p>
            <a:r>
              <a:rPr lang="en-US"/>
              <a:t>The Interplay of Structured and Unstructured Data</a:t>
            </a:r>
          </a:p>
          <a:p>
            <a:pPr lvl="1"/>
            <a:r>
              <a:rPr lang="en-US"/>
              <a:t>Extracting Structure automatically</a:t>
            </a:r>
          </a:p>
          <a:p>
            <a:pPr lvl="1"/>
            <a:r>
              <a:rPr lang="en-US"/>
              <a:t>Contextual awareness</a:t>
            </a:r>
          </a:p>
          <a:p>
            <a:pPr lvl="1"/>
            <a:r>
              <a:rPr lang="en-US"/>
              <a:t>Combining with IR research and Machine Learning</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58882" name="Rectangle 2"/>
          <p:cNvSpPr>
            <a:spLocks noGrp="1" noChangeArrowheads="1"/>
          </p:cNvSpPr>
          <p:nvPr>
            <p:ph type="title"/>
          </p:nvPr>
        </p:nvSpPr>
        <p:spPr/>
        <p:txBody>
          <a:bodyPr/>
          <a:lstStyle/>
          <a:p>
            <a:r>
              <a:rPr lang="en-US"/>
              <a:t>Research Opportunities - Cloud</a:t>
            </a:r>
          </a:p>
        </p:txBody>
      </p:sp>
      <p:sp>
        <p:nvSpPr>
          <p:cNvPr id="1658883" name="Rectangle 3"/>
          <p:cNvSpPr>
            <a:spLocks noGrp="1" noChangeArrowheads="1"/>
          </p:cNvSpPr>
          <p:nvPr>
            <p:ph type="body" idx="1"/>
          </p:nvPr>
        </p:nvSpPr>
        <p:spPr/>
        <p:txBody>
          <a:bodyPr/>
          <a:lstStyle/>
          <a:p>
            <a:r>
              <a:rPr lang="en-US"/>
              <a:t>Cloud Data Services</a:t>
            </a:r>
          </a:p>
          <a:p>
            <a:pPr lvl="1"/>
            <a:r>
              <a:rPr lang="en-US"/>
              <a:t>New models for </a:t>
            </a:r>
            <a:r>
              <a:rPr lang="ja-JP" altLang="en-US">
                <a:latin typeface="Arial"/>
              </a:rPr>
              <a:t>“</a:t>
            </a:r>
            <a:r>
              <a:rPr lang="en-US"/>
              <a:t>shared data</a:t>
            </a:r>
            <a:r>
              <a:rPr lang="ja-JP" altLang="en-US">
                <a:latin typeface="Arial"/>
              </a:rPr>
              <a:t>”</a:t>
            </a:r>
            <a:r>
              <a:rPr lang="en-US"/>
              <a:t> servers</a:t>
            </a:r>
          </a:p>
          <a:p>
            <a:pPr lvl="1"/>
            <a:r>
              <a:rPr lang="en-US"/>
              <a:t>Learning from Grid Computing</a:t>
            </a:r>
          </a:p>
          <a:p>
            <a:pPr lvl="2"/>
            <a:r>
              <a:rPr lang="en-US"/>
              <a:t>SRB/IRODS, etc.</a:t>
            </a:r>
          </a:p>
          <a:p>
            <a:pPr lvl="1"/>
            <a:r>
              <a:rPr lang="en-US"/>
              <a:t>Hadoop - as mentioned earlier - is open source and freely available software from Apache for running massively parallel computation (and distributed storage)</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60930" name="Rectangle 2"/>
          <p:cNvSpPr>
            <a:spLocks noGrp="1" noChangeArrowheads="1"/>
          </p:cNvSpPr>
          <p:nvPr>
            <p:ph type="title"/>
          </p:nvPr>
        </p:nvSpPr>
        <p:spPr/>
        <p:txBody>
          <a:bodyPr/>
          <a:lstStyle/>
          <a:p>
            <a:r>
              <a:rPr lang="en-US"/>
              <a:t>Research Opportunities - Mobile</a:t>
            </a:r>
          </a:p>
        </p:txBody>
      </p:sp>
      <p:sp>
        <p:nvSpPr>
          <p:cNvPr id="1660931" name="Rectangle 3"/>
          <p:cNvSpPr>
            <a:spLocks noGrp="1" noChangeArrowheads="1"/>
          </p:cNvSpPr>
          <p:nvPr>
            <p:ph type="body" idx="1"/>
          </p:nvPr>
        </p:nvSpPr>
        <p:spPr/>
        <p:txBody>
          <a:bodyPr/>
          <a:lstStyle/>
          <a:p>
            <a:r>
              <a:rPr lang="en-US"/>
              <a:t>Mobile Applications and Virtual Worlds</a:t>
            </a:r>
          </a:p>
          <a:p>
            <a:pPr lvl="1"/>
            <a:r>
              <a:rPr lang="en-US"/>
              <a:t>Need for real-time services combining massive amounts of user-generated data</a:t>
            </a:r>
          </a:p>
          <a:p>
            <a:pPr lvl="1">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62626" name="Rectangle 2"/>
          <p:cNvSpPr>
            <a:spLocks noGrp="1" noChangeArrowheads="1"/>
          </p:cNvSpPr>
          <p:nvPr>
            <p:ph type="title"/>
          </p:nvPr>
        </p:nvSpPr>
        <p:spPr/>
        <p:txBody>
          <a:bodyPr/>
          <a:lstStyle/>
          <a:p>
            <a:endParaRPr lang="en-US"/>
          </a:p>
        </p:txBody>
      </p:sp>
      <p:sp>
        <p:nvSpPr>
          <p:cNvPr id="1562627" name="Rectangle 3"/>
          <p:cNvSpPr>
            <a:spLocks noGrp="1" noChangeArrowheads="1"/>
          </p:cNvSpPr>
          <p:nvPr>
            <p:ph type="body" idx="1"/>
          </p:nvPr>
        </p:nvSpPr>
        <p:spPr/>
        <p:txBody>
          <a:bodyPr/>
          <a:lstStyle/>
          <a:p>
            <a:r>
              <a:rPr lang="en-US"/>
              <a:t>I think there is a world market for maybe five computers</a:t>
            </a:r>
          </a:p>
          <a:p>
            <a:pPr lvl="1"/>
            <a:r>
              <a:rPr lang="en-US"/>
              <a:t>Thomas Watson, Chair of IBM, 1943</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62978" name="Rectangle 2"/>
          <p:cNvSpPr>
            <a:spLocks noGrp="1" noChangeArrowheads="1"/>
          </p:cNvSpPr>
          <p:nvPr>
            <p:ph type="title"/>
          </p:nvPr>
        </p:nvSpPr>
        <p:spPr/>
        <p:txBody>
          <a:bodyPr/>
          <a:lstStyle/>
          <a:p>
            <a:r>
              <a:rPr lang="en-US"/>
              <a:t>Moving forward</a:t>
            </a:r>
          </a:p>
        </p:txBody>
      </p:sp>
      <p:sp>
        <p:nvSpPr>
          <p:cNvPr id="1662979" name="Rectangle 3"/>
          <p:cNvSpPr>
            <a:spLocks noGrp="1" noChangeArrowheads="1"/>
          </p:cNvSpPr>
          <p:nvPr>
            <p:ph type="body" idx="1"/>
          </p:nvPr>
        </p:nvSpPr>
        <p:spPr/>
        <p:txBody>
          <a:bodyPr/>
          <a:lstStyle/>
          <a:p>
            <a:r>
              <a:rPr lang="en-US"/>
              <a:t>Establishing large-scale collaborative projects to address these research opportunities</a:t>
            </a:r>
          </a:p>
          <a:p>
            <a:r>
              <a:rPr lang="en-US"/>
              <a:t>What will be the result?</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34306" name="Rectangle 2"/>
          <p:cNvSpPr>
            <a:spLocks noGrp="1" noChangeArrowheads="1"/>
          </p:cNvSpPr>
          <p:nvPr>
            <p:ph type="title"/>
          </p:nvPr>
        </p:nvSpPr>
        <p:spPr/>
        <p:txBody>
          <a:bodyPr/>
          <a:lstStyle/>
          <a:p>
            <a:r>
              <a:rPr lang="en-US" dirty="0" smtClean="0"/>
              <a:t>Some </a:t>
            </a:r>
            <a:r>
              <a:rPr lang="en-US" dirty="0"/>
              <a:t>things to consider</a:t>
            </a:r>
          </a:p>
        </p:txBody>
      </p:sp>
      <p:sp>
        <p:nvSpPr>
          <p:cNvPr id="1634307" name="Rectangle 3"/>
          <p:cNvSpPr>
            <a:spLocks noGrp="1" noChangeArrowheads="1"/>
          </p:cNvSpPr>
          <p:nvPr>
            <p:ph type="body" idx="1"/>
          </p:nvPr>
        </p:nvSpPr>
        <p:spPr/>
        <p:txBody>
          <a:bodyPr/>
          <a:lstStyle/>
          <a:p>
            <a:r>
              <a:rPr lang="en-US" sz="2400" dirty="0"/>
              <a:t>Bandwidth will keep increasing and getting cheaper (and go wireless</a:t>
            </a:r>
            <a:r>
              <a:rPr lang="en-US" sz="2400" dirty="0" smtClean="0"/>
              <a:t>) (?)</a:t>
            </a:r>
            <a:endParaRPr lang="en-US" sz="2400" dirty="0"/>
          </a:p>
          <a:p>
            <a:r>
              <a:rPr lang="en-US" sz="2400" dirty="0"/>
              <a:t>Processing power will keep increasing </a:t>
            </a:r>
            <a:r>
              <a:rPr lang="en-US" sz="2400" dirty="0" smtClean="0"/>
              <a:t>(?)</a:t>
            </a:r>
            <a:endParaRPr lang="en-US" sz="2400" dirty="0"/>
          </a:p>
          <a:p>
            <a:pPr lvl="1"/>
            <a:r>
              <a:rPr lang="en-US" sz="2000" dirty="0"/>
              <a:t>Moore</a:t>
            </a:r>
            <a:r>
              <a:rPr lang="ja-JP" altLang="en-US" sz="2000" dirty="0">
                <a:latin typeface="Arial"/>
              </a:rPr>
              <a:t>’</a:t>
            </a:r>
            <a:r>
              <a:rPr lang="en-US" sz="2000" dirty="0"/>
              <a:t>s law: Number of circuits on the most advanced semiconductors doubling every 18 months</a:t>
            </a:r>
          </a:p>
          <a:p>
            <a:pPr lvl="1"/>
            <a:r>
              <a:rPr lang="en-US" sz="2000" dirty="0"/>
              <a:t>With multicore chips, all computing is becoming parallel computing</a:t>
            </a:r>
          </a:p>
          <a:p>
            <a:r>
              <a:rPr lang="en-US" sz="2400" dirty="0"/>
              <a:t>Memory and Storage will keep getting cheaper (and probably smaller</a:t>
            </a:r>
            <a:r>
              <a:rPr lang="en-US" sz="2400" dirty="0" smtClean="0"/>
              <a:t>) (?)</a:t>
            </a:r>
            <a:endParaRPr lang="en-US" sz="2400" dirty="0"/>
          </a:p>
          <a:p>
            <a:pPr lvl="1"/>
            <a:r>
              <a:rPr lang="ja-JP" altLang="en-US" sz="2000" dirty="0">
                <a:latin typeface="Arial"/>
              </a:rPr>
              <a:t>“</a:t>
            </a:r>
            <a:r>
              <a:rPr lang="en-US" sz="2000" dirty="0"/>
              <a:t>Storage law</a:t>
            </a:r>
            <a:r>
              <a:rPr lang="ja-JP" altLang="en-US" sz="2000" dirty="0" smtClean="0">
                <a:latin typeface="Arial"/>
              </a:rPr>
              <a:t>”</a:t>
            </a:r>
            <a:r>
              <a:rPr lang="en-US" altLang="ja-JP" sz="2000" dirty="0" smtClean="0">
                <a:latin typeface="Arial"/>
              </a:rPr>
              <a:t> or </a:t>
            </a:r>
            <a:r>
              <a:rPr lang="en-US" altLang="ja-JP" sz="2000" dirty="0" err="1" smtClean="0">
                <a:latin typeface="Arial"/>
              </a:rPr>
              <a:t>Kryder’s</a:t>
            </a:r>
            <a:r>
              <a:rPr lang="en-US" altLang="ja-JP" sz="2000" dirty="0" smtClean="0">
                <a:latin typeface="Arial"/>
              </a:rPr>
              <a:t> Law</a:t>
            </a:r>
            <a:r>
              <a:rPr lang="en-US" sz="2000" dirty="0" smtClean="0"/>
              <a:t>: </a:t>
            </a:r>
            <a:r>
              <a:rPr lang="en-US" sz="2000" dirty="0"/>
              <a:t>Worldwide digital data storage capacity has doubled every 9 months for the past </a:t>
            </a:r>
            <a:r>
              <a:rPr lang="en-US" sz="2000" dirty="0" smtClean="0"/>
              <a:t>couple of decades</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36354" name="Rectangle 2"/>
          <p:cNvSpPr>
            <a:spLocks noGrp="1" noChangeArrowheads="1"/>
          </p:cNvSpPr>
          <p:nvPr>
            <p:ph type="title"/>
          </p:nvPr>
        </p:nvSpPr>
        <p:spPr/>
        <p:txBody>
          <a:bodyPr/>
          <a:lstStyle/>
          <a:p>
            <a:endParaRPr lang="en-US"/>
          </a:p>
        </p:txBody>
      </p:sp>
      <p:sp>
        <p:nvSpPr>
          <p:cNvPr id="1636355" name="Rectangle 3"/>
          <p:cNvSpPr>
            <a:spLocks noGrp="1" noChangeArrowheads="1"/>
          </p:cNvSpPr>
          <p:nvPr>
            <p:ph type="body" idx="1"/>
          </p:nvPr>
        </p:nvSpPr>
        <p:spPr/>
        <p:txBody>
          <a:bodyPr/>
          <a:lstStyle/>
          <a:p>
            <a:pPr>
              <a:lnSpc>
                <a:spcPct val="90000"/>
              </a:lnSpc>
            </a:pPr>
            <a:r>
              <a:rPr lang="en-US" sz="2800" dirty="0"/>
              <a:t>Put it all together and what do you have?</a:t>
            </a:r>
          </a:p>
          <a:p>
            <a:pPr lvl="1">
              <a:lnSpc>
                <a:spcPct val="90000"/>
              </a:lnSpc>
            </a:pPr>
            <a:r>
              <a:rPr lang="ja-JP" altLang="en-US" sz="2400" i="1" dirty="0">
                <a:latin typeface="Arial"/>
              </a:rPr>
              <a:t>“</a:t>
            </a:r>
            <a:r>
              <a:rPr lang="en-US" sz="2400" i="1" dirty="0"/>
              <a:t>The ideal database machine would have a single infinitely fast processor with infinite memory with infinite bandwidth – and it would be infinitely cheap (free)</a:t>
            </a:r>
            <a:r>
              <a:rPr lang="ja-JP" altLang="en-US" sz="2400" i="1" dirty="0">
                <a:latin typeface="Arial"/>
              </a:rPr>
              <a:t>”</a:t>
            </a:r>
            <a:r>
              <a:rPr lang="en-US" sz="2400" i="1" dirty="0"/>
              <a:t> :</a:t>
            </a:r>
            <a:r>
              <a:rPr lang="en-US" sz="2400" dirty="0"/>
              <a:t> David DeWitt and Jim Gray, 1992</a:t>
            </a:r>
          </a:p>
          <a:p>
            <a:pPr>
              <a:lnSpc>
                <a:spcPct val="90000"/>
              </a:lnSpc>
            </a:pPr>
            <a:r>
              <a:rPr lang="en-US" sz="2800" dirty="0"/>
              <a:t>Today it is more likely to be thousands of commodity machines running in parallel (using </a:t>
            </a:r>
            <a:r>
              <a:rPr lang="en-US" sz="2800" dirty="0" err="1" smtClean="0"/>
              <a:t>Hadoop</a:t>
            </a:r>
            <a:r>
              <a:rPr lang="en-US" sz="2800" dirty="0" smtClean="0"/>
              <a:t> or Spark, </a:t>
            </a:r>
            <a:r>
              <a:rPr lang="en-US" sz="2800" dirty="0"/>
              <a:t>for example) with very fast networking between them (but it is definitely not free</a:t>
            </a:r>
            <a:r>
              <a:rPr lang="en-US" sz="2800" dirty="0" smtClean="0"/>
              <a:t>)</a:t>
            </a:r>
          </a:p>
          <a:p>
            <a:pPr>
              <a:lnSpc>
                <a:spcPct val="90000"/>
              </a:lnSpc>
            </a:pPr>
            <a:r>
              <a:rPr lang="en-US" sz="2800" b="1" dirty="0" smtClean="0"/>
              <a:t>But will these assumptions hold into the future?</a:t>
            </a:r>
            <a:endParaRPr lang="en-US" sz="2800" b="1" dirty="0"/>
          </a:p>
          <a:p>
            <a:pPr>
              <a:lnSpc>
                <a:spcPct val="9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future all roses?</a:t>
            </a:r>
            <a:endParaRPr lang="en-US" dirty="0"/>
          </a:p>
        </p:txBody>
      </p:sp>
      <p:sp>
        <p:nvSpPr>
          <p:cNvPr id="3" name="Content Placeholder 2"/>
          <p:cNvSpPr>
            <a:spLocks noGrp="1"/>
          </p:cNvSpPr>
          <p:nvPr>
            <p:ph idx="1"/>
          </p:nvPr>
        </p:nvSpPr>
        <p:spPr/>
        <p:txBody>
          <a:bodyPr/>
          <a:lstStyle/>
          <a:p>
            <a:pPr>
              <a:lnSpc>
                <a:spcPct val="90000"/>
              </a:lnSpc>
            </a:pPr>
            <a:r>
              <a:rPr lang="en-US" dirty="0" smtClean="0"/>
              <a:t>Most future predictions start with the assumption that:</a:t>
            </a:r>
          </a:p>
          <a:p>
            <a:pPr lvl="1">
              <a:lnSpc>
                <a:spcPct val="90000"/>
              </a:lnSpc>
            </a:pPr>
            <a:r>
              <a:rPr lang="en-US" dirty="0" err="1" smtClean="0"/>
              <a:t>Moores</a:t>
            </a:r>
            <a:r>
              <a:rPr lang="en-US" dirty="0" smtClean="0"/>
              <a:t> Law will continue double chip complexity or density every 18 months</a:t>
            </a:r>
          </a:p>
          <a:p>
            <a:pPr lvl="1">
              <a:lnSpc>
                <a:spcPct val="90000"/>
              </a:lnSpc>
            </a:pPr>
            <a:r>
              <a:rPr lang="en-US" dirty="0" smtClean="0"/>
              <a:t>Disk will follow the same path by “</a:t>
            </a:r>
            <a:r>
              <a:rPr lang="en-US" dirty="0" err="1" smtClean="0"/>
              <a:t>Kryder’s</a:t>
            </a:r>
            <a:r>
              <a:rPr lang="en-US" dirty="0" smtClean="0"/>
              <a:t> Law” which says that the capacity doubles about every two years</a:t>
            </a:r>
          </a:p>
          <a:p>
            <a:pPr>
              <a:lnSpc>
                <a:spcPct val="90000"/>
              </a:lnSpc>
            </a:pPr>
            <a:r>
              <a:rPr lang="en-US" dirty="0" smtClean="0"/>
              <a:t>Consider the following analysis, thanks to David Rosenthal of LOCKSS on the issues with archival storage systems (remember </a:t>
            </a:r>
            <a:r>
              <a:rPr lang="en-US" dirty="0" err="1" smtClean="0"/>
              <a:t>Walmart’s</a:t>
            </a:r>
            <a:r>
              <a:rPr lang="en-US" dirty="0"/>
              <a:t> </a:t>
            </a:r>
            <a:r>
              <a:rPr lang="en-US" dirty="0" smtClean="0"/>
              <a:t>Data Warehouse?) </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404684640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Kryder’s</a:t>
            </a:r>
            <a:r>
              <a:rPr lang="en-US" dirty="0" smtClean="0"/>
              <a:t> “Law”</a:t>
            </a:r>
            <a:endParaRPr lang="en-US" dirty="0"/>
          </a:p>
        </p:txBody>
      </p:sp>
      <p:pic>
        <p:nvPicPr>
          <p:cNvPr id="5" name="Content Placeholder 4" descr="Hard_drive_capacity_over_time.png"/>
          <p:cNvPicPr>
            <a:picLocks noGrp="1" noChangeAspect="1"/>
          </p:cNvPicPr>
          <p:nvPr>
            <p:ph idx="1"/>
          </p:nvPr>
        </p:nvPicPr>
        <p:blipFill>
          <a:blip r:embed="rId3">
            <a:extLst>
              <a:ext uri="{28A0092B-C50C-407E-A947-70E740481C1C}">
                <a14:useLocalDpi xmlns:a14="http://schemas.microsoft.com/office/drawing/2010/main"/>
              </a:ext>
            </a:extLst>
          </a:blip>
          <a:srcRect t="4861" b="4861"/>
          <a:stretch>
            <a:fillRect/>
          </a:stretch>
        </p:blipFill>
        <p:spPr/>
      </p:pic>
      <p:sp>
        <p:nvSpPr>
          <p:cNvPr id="4" name="Date Placeholder 3"/>
          <p:cNvSpPr>
            <a:spLocks noGrp="1"/>
          </p:cNvSpPr>
          <p:nvPr>
            <p:ph type="dt" sz="half" idx="10"/>
          </p:nvPr>
        </p:nvSpPr>
        <p:spPr/>
        <p:txBody>
          <a:bodyPr/>
          <a:lstStyle/>
          <a:p>
            <a:r>
              <a:rPr lang="en-US" smtClean="0"/>
              <a:t>IS 257 – Fall 2014</a:t>
            </a:r>
            <a:endParaRPr lang="en-US"/>
          </a:p>
        </p:txBody>
      </p:sp>
      <p:sp>
        <p:nvSpPr>
          <p:cNvPr id="6" name="TextBox 5"/>
          <p:cNvSpPr txBox="1"/>
          <p:nvPr/>
        </p:nvSpPr>
        <p:spPr>
          <a:xfrm>
            <a:off x="6248400" y="6172200"/>
            <a:ext cx="2692276" cy="297517"/>
          </a:xfrm>
          <a:prstGeom prst="rect">
            <a:avLst/>
          </a:prstGeom>
          <a:noFill/>
        </p:spPr>
        <p:txBody>
          <a:bodyPr wrap="none" rtlCol="0">
            <a:spAutoFit/>
          </a:bodyPr>
          <a:lstStyle/>
          <a:p>
            <a:r>
              <a:rPr lang="en-US" dirty="0" smtClean="0">
                <a:solidFill>
                  <a:srgbClr val="FF0000"/>
                </a:solidFill>
              </a:rPr>
              <a:t>Source: David Rosenthal - LOCKSS</a:t>
            </a:r>
            <a:endParaRPr lang="en-US" dirty="0">
              <a:solidFill>
                <a:srgbClr val="FF0000"/>
              </a:solidFill>
            </a:endParaRPr>
          </a:p>
        </p:txBody>
      </p:sp>
    </p:spTree>
    <p:extLst>
      <p:ext uri="{BB962C8B-B14F-4D97-AF65-F5344CB8AC3E}">
        <p14:creationId xmlns:p14="http://schemas.microsoft.com/office/powerpoint/2010/main" val="188858547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is it sustainable?</a:t>
            </a:r>
            <a:endParaRPr lang="en-US" dirty="0"/>
          </a:p>
        </p:txBody>
      </p:sp>
      <p:pic>
        <p:nvPicPr>
          <p:cNvPr id="5" name="Content Placeholder 4" descr="Screen Shot 2012-11-20 at 12.09.13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223" b="758"/>
          <a:stretch/>
        </p:blipFill>
        <p:spPr>
          <a:xfrm>
            <a:off x="1143000" y="914400"/>
            <a:ext cx="6858000" cy="5490370"/>
          </a:xfrm>
        </p:spPr>
      </p:pic>
      <p:sp>
        <p:nvSpPr>
          <p:cNvPr id="4" name="Date Placeholder 3"/>
          <p:cNvSpPr>
            <a:spLocks noGrp="1"/>
          </p:cNvSpPr>
          <p:nvPr>
            <p:ph type="dt" sz="half" idx="10"/>
          </p:nvPr>
        </p:nvSpPr>
        <p:spPr/>
        <p:txBody>
          <a:bodyPr/>
          <a:lstStyle/>
          <a:p>
            <a:r>
              <a:rPr lang="en-US" smtClean="0"/>
              <a:t>IS 257 – Fall 2014</a:t>
            </a:r>
            <a:endParaRPr lang="en-US"/>
          </a:p>
        </p:txBody>
      </p:sp>
      <p:sp>
        <p:nvSpPr>
          <p:cNvPr id="6" name="TextBox 5"/>
          <p:cNvSpPr txBox="1"/>
          <p:nvPr/>
        </p:nvSpPr>
        <p:spPr>
          <a:xfrm>
            <a:off x="6266289" y="6324600"/>
            <a:ext cx="2877711" cy="297517"/>
          </a:xfrm>
          <a:prstGeom prst="rect">
            <a:avLst/>
          </a:prstGeom>
          <a:noFill/>
        </p:spPr>
        <p:txBody>
          <a:bodyPr wrap="none" rtlCol="0">
            <a:spAutoFit/>
          </a:bodyPr>
          <a:lstStyle/>
          <a:p>
            <a:r>
              <a:rPr lang="en-US" dirty="0" smtClean="0">
                <a:solidFill>
                  <a:srgbClr val="FF0000"/>
                </a:solidFill>
                <a:latin typeface="+mn-lt"/>
              </a:rPr>
              <a:t>From XKCD : http://</a:t>
            </a:r>
            <a:r>
              <a:rPr lang="en-US" dirty="0" err="1" smtClean="0">
                <a:solidFill>
                  <a:srgbClr val="FF0000"/>
                </a:solidFill>
                <a:latin typeface="+mn-lt"/>
              </a:rPr>
              <a:t>xkcd.com</a:t>
            </a:r>
            <a:r>
              <a:rPr lang="en-US" dirty="0" smtClean="0">
                <a:solidFill>
                  <a:srgbClr val="FF0000"/>
                </a:solidFill>
                <a:latin typeface="+mn-lt"/>
              </a:rPr>
              <a:t>/1007/</a:t>
            </a:r>
            <a:endParaRPr lang="en-US" dirty="0">
              <a:solidFill>
                <a:srgbClr val="FF0000"/>
              </a:solidFill>
              <a:latin typeface="+mn-lt"/>
            </a:endParaRPr>
          </a:p>
        </p:txBody>
      </p:sp>
    </p:spTree>
    <p:extLst>
      <p:ext uri="{BB962C8B-B14F-4D97-AF65-F5344CB8AC3E}">
        <p14:creationId xmlns:p14="http://schemas.microsoft.com/office/powerpoint/2010/main" val="2605790829"/>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Technologies and Scale</a:t>
            </a:r>
            <a:endParaRPr lang="en-US" dirty="0"/>
          </a:p>
        </p:txBody>
      </p:sp>
      <p:pic>
        <p:nvPicPr>
          <p:cNvPr id="5" name="Content Placeholder 4" descr="DaveAnderson.png"/>
          <p:cNvPicPr>
            <a:picLocks noGrp="1" noChangeAspect="1"/>
          </p:cNvPicPr>
          <p:nvPr>
            <p:ph idx="1"/>
          </p:nvPr>
        </p:nvPicPr>
        <p:blipFill rotWithShape="1">
          <a:blip r:embed="rId3">
            <a:extLst>
              <a:ext uri="{28A0092B-C50C-407E-A947-70E740481C1C}">
                <a14:useLocalDpi xmlns:a14="http://schemas.microsoft.com/office/drawing/2010/main"/>
              </a:ext>
            </a:extLst>
          </a:blip>
          <a:srcRect t="3095" b="3012"/>
          <a:stretch/>
        </p:blipFill>
        <p:spPr>
          <a:xfrm>
            <a:off x="457200" y="1066800"/>
            <a:ext cx="8152013" cy="5291308"/>
          </a:xfrm>
        </p:spPr>
      </p:pic>
      <p:sp>
        <p:nvSpPr>
          <p:cNvPr id="4" name="Date Placeholder 3"/>
          <p:cNvSpPr>
            <a:spLocks noGrp="1"/>
          </p:cNvSpPr>
          <p:nvPr>
            <p:ph type="dt" sz="half" idx="10"/>
          </p:nvPr>
        </p:nvSpPr>
        <p:spPr/>
        <p:txBody>
          <a:bodyPr/>
          <a:lstStyle/>
          <a:p>
            <a:r>
              <a:rPr lang="en-US" smtClean="0"/>
              <a:t>IS 257 – Fall 2014</a:t>
            </a:r>
            <a:endParaRPr lang="en-US"/>
          </a:p>
        </p:txBody>
      </p:sp>
      <p:sp>
        <p:nvSpPr>
          <p:cNvPr id="6" name="TextBox 5"/>
          <p:cNvSpPr txBox="1"/>
          <p:nvPr/>
        </p:nvSpPr>
        <p:spPr>
          <a:xfrm>
            <a:off x="3505200" y="6172200"/>
            <a:ext cx="4904834" cy="297517"/>
          </a:xfrm>
          <a:prstGeom prst="rect">
            <a:avLst/>
          </a:prstGeom>
          <a:noFill/>
        </p:spPr>
        <p:txBody>
          <a:bodyPr wrap="none" rtlCol="0">
            <a:spAutoFit/>
          </a:bodyPr>
          <a:lstStyle/>
          <a:p>
            <a:r>
              <a:rPr lang="en-US" dirty="0" smtClean="0">
                <a:solidFill>
                  <a:srgbClr val="FF0000"/>
                </a:solidFill>
              </a:rPr>
              <a:t>Source: Dave Anderson of Seagate - via David Rosenthal - LOCKSS</a:t>
            </a:r>
            <a:endParaRPr lang="en-US" dirty="0">
              <a:solidFill>
                <a:srgbClr val="FF0000"/>
              </a:solidFill>
            </a:endParaRPr>
          </a:p>
        </p:txBody>
      </p:sp>
    </p:spTree>
    <p:extLst>
      <p:ext uri="{BB962C8B-B14F-4D97-AF65-F5344CB8AC3E}">
        <p14:creationId xmlns:p14="http://schemas.microsoft.com/office/powerpoint/2010/main" val="555162264"/>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Kryder’s</a:t>
            </a:r>
            <a:r>
              <a:rPr lang="en-US" dirty="0" smtClean="0"/>
              <a:t> Law?	</a:t>
            </a:r>
            <a:endParaRPr lang="en-US" dirty="0"/>
          </a:p>
        </p:txBody>
      </p:sp>
      <p:sp>
        <p:nvSpPr>
          <p:cNvPr id="3" name="Content Placeholder 2"/>
          <p:cNvSpPr>
            <a:spLocks noGrp="1"/>
          </p:cNvSpPr>
          <p:nvPr>
            <p:ph idx="1"/>
          </p:nvPr>
        </p:nvSpPr>
        <p:spPr/>
        <p:txBody>
          <a:bodyPr/>
          <a:lstStyle/>
          <a:p>
            <a:r>
              <a:rPr lang="en-US" dirty="0" smtClean="0"/>
              <a:t>It was pretty clear by 2011 that the storage industry had fallen off the </a:t>
            </a:r>
            <a:r>
              <a:rPr lang="en-US" dirty="0" err="1" smtClean="0"/>
              <a:t>Kryder</a:t>
            </a:r>
            <a:r>
              <a:rPr lang="en-US" dirty="0" smtClean="0"/>
              <a:t> curve</a:t>
            </a:r>
          </a:p>
          <a:p>
            <a:r>
              <a:rPr lang="en-US" dirty="0" smtClean="0"/>
              <a:t>That was </a:t>
            </a:r>
            <a:r>
              <a:rPr lang="en-US" i="1" dirty="0" smtClean="0"/>
              <a:t>BEFORE</a:t>
            </a:r>
            <a:r>
              <a:rPr lang="en-US" dirty="0" smtClean="0"/>
              <a:t> the floods in Thailand destroyed 40% of the world’s disk manufacturing  capacity and doubled disk prices overnight</a:t>
            </a:r>
          </a:p>
          <a:p>
            <a:r>
              <a:rPr lang="en-US" dirty="0" smtClean="0"/>
              <a:t>Prices are still about 60% more than they were before the floods and were not expected to return to pre-flood levels until 2014</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
        <p:nvSpPr>
          <p:cNvPr id="5" name="TextBox 4"/>
          <p:cNvSpPr txBox="1"/>
          <p:nvPr/>
        </p:nvSpPr>
        <p:spPr>
          <a:xfrm>
            <a:off x="6248400" y="6172200"/>
            <a:ext cx="2692276" cy="297517"/>
          </a:xfrm>
          <a:prstGeom prst="rect">
            <a:avLst/>
          </a:prstGeom>
          <a:noFill/>
        </p:spPr>
        <p:txBody>
          <a:bodyPr wrap="none" rtlCol="0">
            <a:spAutoFit/>
          </a:bodyPr>
          <a:lstStyle/>
          <a:p>
            <a:r>
              <a:rPr lang="en-US" dirty="0" smtClean="0">
                <a:solidFill>
                  <a:srgbClr val="FF0000"/>
                </a:solidFill>
              </a:rPr>
              <a:t>Source: David Rosenthal - LOCKSS</a:t>
            </a:r>
            <a:endParaRPr lang="en-US" dirty="0">
              <a:solidFill>
                <a:srgbClr val="FF0000"/>
              </a:solidFill>
            </a:endParaRPr>
          </a:p>
        </p:txBody>
      </p:sp>
    </p:spTree>
    <p:extLst>
      <p:ext uri="{BB962C8B-B14F-4D97-AF65-F5344CB8AC3E}">
        <p14:creationId xmlns:p14="http://schemas.microsoft.com/office/powerpoint/2010/main" val="262090660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Crisis in three numbers</a:t>
            </a:r>
            <a:endParaRPr lang="en-US" dirty="0"/>
          </a:p>
        </p:txBody>
      </p:sp>
      <p:sp>
        <p:nvSpPr>
          <p:cNvPr id="3" name="Content Placeholder 2"/>
          <p:cNvSpPr>
            <a:spLocks noGrp="1"/>
          </p:cNvSpPr>
          <p:nvPr>
            <p:ph idx="1"/>
          </p:nvPr>
        </p:nvSpPr>
        <p:spPr/>
        <p:txBody>
          <a:bodyPr/>
          <a:lstStyle/>
          <a:p>
            <a:r>
              <a:rPr lang="en-US" dirty="0" smtClean="0"/>
              <a:t>According to IDC demand for storage grows about 60% per year</a:t>
            </a:r>
          </a:p>
          <a:p>
            <a:r>
              <a:rPr lang="en-US" dirty="0" smtClean="0"/>
              <a:t>Bit density on disk platters is expected to grow no more than 20% per year for the next 5 years</a:t>
            </a:r>
          </a:p>
          <a:p>
            <a:r>
              <a:rPr lang="en-US" dirty="0" smtClean="0"/>
              <a:t>Meanwhile IT budgets in recent years have only grown between 0% and 2% per year</a:t>
            </a:r>
          </a:p>
          <a:p>
            <a:r>
              <a:rPr lang="en-US" dirty="0" smtClean="0"/>
              <a:t>The graph on the next slide projects these numbers for 10 years…</a:t>
            </a: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1695258462"/>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Numbers</a:t>
            </a:r>
            <a:endParaRPr lang="en-US" dirty="0"/>
          </a:p>
        </p:txBody>
      </p:sp>
      <p:pic>
        <p:nvPicPr>
          <p:cNvPr id="5" name="Content Placeholder 4" descr="3numbers.png"/>
          <p:cNvPicPr>
            <a:picLocks noGrp="1" noChangeAspect="1"/>
          </p:cNvPicPr>
          <p:nvPr>
            <p:ph idx="1"/>
          </p:nvPr>
        </p:nvPicPr>
        <p:blipFill rotWithShape="1">
          <a:blip r:embed="rId3">
            <a:extLst>
              <a:ext uri="{28A0092B-C50C-407E-A947-70E740481C1C}">
                <a14:useLocalDpi xmlns:a14="http://schemas.microsoft.com/office/drawing/2010/main" val="0"/>
              </a:ext>
            </a:extLst>
          </a:blip>
          <a:srcRect t="-16" b="990"/>
          <a:stretch/>
        </p:blipFill>
        <p:spPr>
          <a:xfrm>
            <a:off x="1143000" y="990600"/>
            <a:ext cx="7315200" cy="5433040"/>
          </a:xfrm>
        </p:spPr>
      </p:pic>
      <p:sp>
        <p:nvSpPr>
          <p:cNvPr id="4" name="Date Placeholder 3"/>
          <p:cNvSpPr>
            <a:spLocks noGrp="1"/>
          </p:cNvSpPr>
          <p:nvPr>
            <p:ph type="dt" sz="half" idx="10"/>
          </p:nvPr>
        </p:nvSpPr>
        <p:spPr/>
        <p:txBody>
          <a:bodyPr/>
          <a:lstStyle/>
          <a:p>
            <a:r>
              <a:rPr lang="en-US" smtClean="0"/>
              <a:t>IS 257 – Fall 2014</a:t>
            </a:r>
            <a:endParaRPr lang="en-US"/>
          </a:p>
        </p:txBody>
      </p:sp>
      <p:sp>
        <p:nvSpPr>
          <p:cNvPr id="6" name="TextBox 5"/>
          <p:cNvSpPr txBox="1"/>
          <p:nvPr/>
        </p:nvSpPr>
        <p:spPr>
          <a:xfrm>
            <a:off x="6248400" y="6172200"/>
            <a:ext cx="2692276" cy="297517"/>
          </a:xfrm>
          <a:prstGeom prst="rect">
            <a:avLst/>
          </a:prstGeom>
          <a:noFill/>
        </p:spPr>
        <p:txBody>
          <a:bodyPr wrap="none" rtlCol="0">
            <a:spAutoFit/>
          </a:bodyPr>
          <a:lstStyle/>
          <a:p>
            <a:r>
              <a:rPr lang="en-US" dirty="0" smtClean="0">
                <a:solidFill>
                  <a:srgbClr val="FF0000"/>
                </a:solidFill>
              </a:rPr>
              <a:t>Source: David Rosenthal - LOCKSS</a:t>
            </a:r>
            <a:endParaRPr lang="en-US" dirty="0">
              <a:solidFill>
                <a:srgbClr val="FF0000"/>
              </a:solidFill>
            </a:endParaRPr>
          </a:p>
        </p:txBody>
      </p:sp>
      <p:sp>
        <p:nvSpPr>
          <p:cNvPr id="7" name="TextBox 6"/>
          <p:cNvSpPr txBox="1"/>
          <p:nvPr/>
        </p:nvSpPr>
        <p:spPr>
          <a:xfrm>
            <a:off x="0" y="1371600"/>
            <a:ext cx="1410663" cy="2554545"/>
          </a:xfrm>
          <a:prstGeom prst="rect">
            <a:avLst/>
          </a:prstGeom>
          <a:noFill/>
        </p:spPr>
        <p:txBody>
          <a:bodyPr wrap="none" rtlCol="0">
            <a:spAutoFit/>
          </a:bodyPr>
          <a:lstStyle/>
          <a:p>
            <a:pPr algn="l"/>
            <a:r>
              <a:rPr lang="en-US" sz="1600" baseline="0" dirty="0" smtClean="0">
                <a:solidFill>
                  <a:srgbClr val="FF0000"/>
                </a:solidFill>
                <a:latin typeface="+mn-lt"/>
              </a:rPr>
              <a:t>Red</a:t>
            </a:r>
            <a:r>
              <a:rPr lang="en-US" sz="1600" baseline="0" dirty="0" smtClean="0">
                <a:latin typeface="+mn-lt"/>
              </a:rPr>
              <a:t> = </a:t>
            </a:r>
            <a:r>
              <a:rPr lang="en-US" sz="1600" baseline="0" dirty="0" err="1" smtClean="0">
                <a:latin typeface="+mn-lt"/>
              </a:rPr>
              <a:t>Kryder</a:t>
            </a:r>
            <a:endParaRPr lang="en-US" sz="1600" baseline="0" dirty="0">
              <a:latin typeface="+mn-lt"/>
            </a:endParaRPr>
          </a:p>
          <a:p>
            <a:pPr algn="l"/>
            <a:r>
              <a:rPr lang="en-US" sz="1600" baseline="0" dirty="0" smtClean="0">
                <a:latin typeface="+mn-lt"/>
              </a:rPr>
              <a:t>         @ 20%</a:t>
            </a:r>
          </a:p>
          <a:p>
            <a:pPr algn="l"/>
            <a:endParaRPr lang="en-US" sz="1600" baseline="0" dirty="0">
              <a:latin typeface="+mn-lt"/>
            </a:endParaRPr>
          </a:p>
          <a:p>
            <a:pPr algn="l"/>
            <a:r>
              <a:rPr lang="en-US" sz="1600" baseline="0" dirty="0" smtClean="0">
                <a:solidFill>
                  <a:srgbClr val="3366FF"/>
                </a:solidFill>
                <a:latin typeface="+mn-lt"/>
              </a:rPr>
              <a:t>Blue</a:t>
            </a:r>
            <a:r>
              <a:rPr lang="en-US" sz="1600" baseline="0" dirty="0" smtClean="0">
                <a:latin typeface="+mn-lt"/>
              </a:rPr>
              <a:t> = IT </a:t>
            </a:r>
          </a:p>
          <a:p>
            <a:pPr algn="l"/>
            <a:r>
              <a:rPr lang="en-US" sz="1600" baseline="0" dirty="0">
                <a:latin typeface="+mn-lt"/>
              </a:rPr>
              <a:t> </a:t>
            </a:r>
            <a:r>
              <a:rPr lang="en-US" sz="1600" baseline="0" dirty="0" smtClean="0">
                <a:latin typeface="+mn-lt"/>
              </a:rPr>
              <a:t>       Budget</a:t>
            </a:r>
          </a:p>
          <a:p>
            <a:pPr algn="l"/>
            <a:endParaRPr lang="en-US" sz="1600" baseline="0" dirty="0">
              <a:latin typeface="+mn-lt"/>
            </a:endParaRPr>
          </a:p>
          <a:p>
            <a:pPr algn="l"/>
            <a:r>
              <a:rPr lang="en-US" sz="1600" baseline="0" dirty="0" smtClean="0">
                <a:solidFill>
                  <a:srgbClr val="008000"/>
                </a:solidFill>
                <a:latin typeface="+mn-lt"/>
              </a:rPr>
              <a:t>Green</a:t>
            </a:r>
            <a:r>
              <a:rPr lang="en-US" sz="1600" baseline="0" dirty="0" smtClean="0">
                <a:latin typeface="+mn-lt"/>
              </a:rPr>
              <a:t> = Cost </a:t>
            </a:r>
          </a:p>
          <a:p>
            <a:pPr algn="l"/>
            <a:r>
              <a:rPr lang="en-US" sz="1600" baseline="0" dirty="0">
                <a:latin typeface="+mn-lt"/>
              </a:rPr>
              <a:t> </a:t>
            </a:r>
            <a:r>
              <a:rPr lang="en-US" sz="1600" baseline="0" dirty="0" smtClean="0">
                <a:latin typeface="+mn-lt"/>
              </a:rPr>
              <a:t>  of storage</a:t>
            </a:r>
          </a:p>
          <a:p>
            <a:pPr algn="l"/>
            <a:r>
              <a:rPr lang="en-US" sz="1600" baseline="0" dirty="0">
                <a:latin typeface="+mn-lt"/>
              </a:rPr>
              <a:t> </a:t>
            </a:r>
            <a:r>
              <a:rPr lang="en-US" sz="1600" baseline="0" dirty="0" smtClean="0">
                <a:latin typeface="+mn-lt"/>
              </a:rPr>
              <a:t>   with 60% </a:t>
            </a:r>
          </a:p>
          <a:p>
            <a:pPr algn="l"/>
            <a:r>
              <a:rPr lang="en-US" sz="1600" baseline="0" dirty="0">
                <a:latin typeface="+mn-lt"/>
              </a:rPr>
              <a:t> </a:t>
            </a:r>
            <a:r>
              <a:rPr lang="en-US" sz="1600" baseline="0" dirty="0" smtClean="0">
                <a:latin typeface="+mn-lt"/>
              </a:rPr>
              <a:t>    growth </a:t>
            </a:r>
            <a:endParaRPr lang="en-US" sz="1600" dirty="0"/>
          </a:p>
        </p:txBody>
      </p:sp>
    </p:spTree>
    <p:extLst>
      <p:ext uri="{BB962C8B-B14F-4D97-AF65-F5344CB8AC3E}">
        <p14:creationId xmlns:p14="http://schemas.microsoft.com/office/powerpoint/2010/main" val="30434894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64674" name="Rectangle 2"/>
          <p:cNvSpPr>
            <a:spLocks noGrp="1" noChangeArrowheads="1"/>
          </p:cNvSpPr>
          <p:nvPr>
            <p:ph type="title"/>
          </p:nvPr>
        </p:nvSpPr>
        <p:spPr/>
        <p:txBody>
          <a:bodyPr/>
          <a:lstStyle/>
          <a:p>
            <a:endParaRPr lang="en-US"/>
          </a:p>
        </p:txBody>
      </p:sp>
      <p:sp>
        <p:nvSpPr>
          <p:cNvPr id="1564675" name="Rectangle 3"/>
          <p:cNvSpPr>
            <a:spLocks noGrp="1" noChangeArrowheads="1"/>
          </p:cNvSpPr>
          <p:nvPr>
            <p:ph type="body" idx="1"/>
          </p:nvPr>
        </p:nvSpPr>
        <p:spPr/>
        <p:txBody>
          <a:bodyPr/>
          <a:lstStyle/>
          <a:p>
            <a:r>
              <a:rPr lang="en-US"/>
              <a:t>The problem with television is that the people must sit and keep their eyes glued on the screen; the average American family hasn</a:t>
            </a:r>
            <a:r>
              <a:rPr lang="ja-JP" altLang="en-US">
                <a:latin typeface="Arial"/>
              </a:rPr>
              <a:t>’</a:t>
            </a:r>
            <a:r>
              <a:rPr lang="en-US"/>
              <a:t>t time for it.</a:t>
            </a:r>
          </a:p>
          <a:p>
            <a:pPr lvl="1"/>
            <a:r>
              <a:rPr lang="en-US"/>
              <a:t>New York Times, 1949</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graph-b.png"/>
          <p:cNvPicPr>
            <a:picLocks noGrp="1" noChangeAspect="1"/>
          </p:cNvPicPr>
          <p:nvPr>
            <p:ph idx="1"/>
          </p:nvPr>
        </p:nvPicPr>
        <p:blipFill rotWithShape="1">
          <a:blip r:embed="rId3">
            <a:extLst>
              <a:ext uri="{28A0092B-C50C-407E-A947-70E740481C1C}">
                <a14:useLocalDpi xmlns:a14="http://schemas.microsoft.com/office/drawing/2010/main" val="0"/>
              </a:ext>
            </a:extLst>
          </a:blip>
          <a:srcRect l="-13978" t="-8417" r="-3529" b="-9417"/>
          <a:stretch/>
        </p:blipFill>
        <p:spPr>
          <a:xfrm>
            <a:off x="457200" y="635031"/>
            <a:ext cx="8229600" cy="6125399"/>
          </a:xfrm>
        </p:spPr>
      </p:pic>
      <p:sp>
        <p:nvSpPr>
          <p:cNvPr id="4" name="Date Placeholder 3"/>
          <p:cNvSpPr>
            <a:spLocks noGrp="1"/>
          </p:cNvSpPr>
          <p:nvPr>
            <p:ph type="dt" sz="half" idx="10"/>
          </p:nvPr>
        </p:nvSpPr>
        <p:spPr/>
        <p:txBody>
          <a:bodyPr/>
          <a:lstStyle/>
          <a:p>
            <a:r>
              <a:rPr lang="en-US" smtClean="0"/>
              <a:t>IS 257 – Fall 2014</a:t>
            </a:r>
            <a:endParaRPr lang="en-US"/>
          </a:p>
        </p:txBody>
      </p:sp>
      <p:sp>
        <p:nvSpPr>
          <p:cNvPr id="6" name="TextBox 5"/>
          <p:cNvSpPr txBox="1"/>
          <p:nvPr/>
        </p:nvSpPr>
        <p:spPr>
          <a:xfrm>
            <a:off x="6248400" y="6172200"/>
            <a:ext cx="2692276" cy="297517"/>
          </a:xfrm>
          <a:prstGeom prst="rect">
            <a:avLst/>
          </a:prstGeom>
          <a:noFill/>
        </p:spPr>
        <p:txBody>
          <a:bodyPr wrap="none" rtlCol="0">
            <a:spAutoFit/>
          </a:bodyPr>
          <a:lstStyle/>
          <a:p>
            <a:r>
              <a:rPr lang="en-US" dirty="0" smtClean="0">
                <a:solidFill>
                  <a:srgbClr val="FF0000"/>
                </a:solidFill>
              </a:rPr>
              <a:t>Source: David Rosenthal - LOCKSS</a:t>
            </a:r>
            <a:endParaRPr lang="en-US" dirty="0">
              <a:solidFill>
                <a:srgbClr val="FF0000"/>
              </a:solidFill>
            </a:endParaRPr>
          </a:p>
        </p:txBody>
      </p:sp>
    </p:spTree>
    <p:extLst>
      <p:ext uri="{BB962C8B-B14F-4D97-AF65-F5344CB8AC3E}">
        <p14:creationId xmlns:p14="http://schemas.microsoft.com/office/powerpoint/2010/main" val="3335163089"/>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DBMS	</a:t>
            </a:r>
            <a:endParaRPr lang="en-US" dirty="0"/>
          </a:p>
        </p:txBody>
      </p:sp>
      <p:sp>
        <p:nvSpPr>
          <p:cNvPr id="3" name="Content Placeholder 2"/>
          <p:cNvSpPr>
            <a:spLocks noGrp="1"/>
          </p:cNvSpPr>
          <p:nvPr>
            <p:ph idx="1"/>
          </p:nvPr>
        </p:nvSpPr>
        <p:spPr/>
        <p:txBody>
          <a:bodyPr/>
          <a:lstStyle/>
          <a:p>
            <a:r>
              <a:rPr lang="en-US" dirty="0" smtClean="0"/>
              <a:t>What kinds of things can we expect to be incorporated in future DBMS?</a:t>
            </a:r>
          </a:p>
          <a:p>
            <a:r>
              <a:rPr lang="en-US" dirty="0" smtClean="0"/>
              <a:t>One way to look at it is to see what we are doing now – and just scale it up in size and speed</a:t>
            </a:r>
          </a:p>
          <a:p>
            <a:r>
              <a:rPr lang="en-US" dirty="0" smtClean="0"/>
              <a:t>Another is to consider what kinds of features would be useful for current “problem areas” or desired applications…</a:t>
            </a:r>
          </a:p>
          <a:p>
            <a:pPr marL="0" indent="0">
              <a:buNone/>
            </a:pPr>
            <a:endParaRPr lang="en-US" dirty="0"/>
          </a:p>
        </p:txBody>
      </p:sp>
      <p:sp>
        <p:nvSpPr>
          <p:cNvPr id="4" name="Date Placeholder 3"/>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28613852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atin typeface="Tahoma" charset="0"/>
              </a:rPr>
              <a:t>Future trends</a:t>
            </a:r>
          </a:p>
        </p:txBody>
      </p:sp>
      <p:sp>
        <p:nvSpPr>
          <p:cNvPr id="16387" name="Rectangle 3"/>
          <p:cNvSpPr>
            <a:spLocks noGrp="1" noChangeArrowheads="1"/>
          </p:cNvSpPr>
          <p:nvPr>
            <p:ph type="body" idx="1"/>
          </p:nvPr>
        </p:nvSpPr>
        <p:spPr/>
        <p:txBody>
          <a:bodyPr/>
          <a:lstStyle/>
          <a:p>
            <a:pPr eaLnBrk="1" hangingPunct="1"/>
            <a:r>
              <a:rPr lang="en-US" dirty="0">
                <a:latin typeface="Tahoma" charset="0"/>
              </a:rPr>
              <a:t>Integration (multiple formats, multiple databases)</a:t>
            </a:r>
          </a:p>
          <a:p>
            <a:pPr eaLnBrk="1" hangingPunct="1"/>
            <a:r>
              <a:rPr lang="en-US" dirty="0">
                <a:latin typeface="Tahoma" charset="0"/>
              </a:rPr>
              <a:t>Accessibility (anytime, anywhere)</a:t>
            </a:r>
          </a:p>
          <a:p>
            <a:pPr eaLnBrk="1" hangingPunct="1"/>
            <a:r>
              <a:rPr lang="en-US" dirty="0">
                <a:latin typeface="Tahoma" charset="0"/>
              </a:rPr>
              <a:t>Reliability (no data </a:t>
            </a:r>
            <a:r>
              <a:rPr lang="en-US" dirty="0" smtClean="0">
                <a:latin typeface="Tahoma" charset="0"/>
              </a:rPr>
              <a:t>loss - ever)</a:t>
            </a:r>
            <a:endParaRPr lang="en-US" dirty="0">
              <a:latin typeface="Tahoma" charset="0"/>
            </a:endParaRPr>
          </a:p>
          <a:p>
            <a:pPr eaLnBrk="1" hangingPunct="1"/>
            <a:r>
              <a:rPr lang="en-US" dirty="0">
                <a:latin typeface="Tahoma" charset="0"/>
              </a:rPr>
              <a:t>Proper display of data (advanced graphics </a:t>
            </a:r>
            <a:r>
              <a:rPr lang="en-US" dirty="0" smtClean="0">
                <a:latin typeface="Tahoma" charset="0"/>
              </a:rPr>
              <a:t>methods dynamically applied)</a:t>
            </a:r>
            <a:endParaRPr lang="en-US" dirty="0">
              <a:latin typeface="Tahoma" charset="0"/>
            </a:endParaRPr>
          </a:p>
          <a:p>
            <a:pPr eaLnBrk="1" hangingPunct="1"/>
            <a:r>
              <a:rPr lang="en-US" dirty="0">
                <a:latin typeface="Tahoma" charset="0"/>
              </a:rPr>
              <a:t>Real-time </a:t>
            </a:r>
            <a:r>
              <a:rPr lang="en-US" dirty="0" smtClean="0">
                <a:latin typeface="Tahoma" charset="0"/>
              </a:rPr>
              <a:t>access</a:t>
            </a:r>
          </a:p>
          <a:p>
            <a:pPr eaLnBrk="1" hangingPunct="1"/>
            <a:r>
              <a:rPr lang="en-US" dirty="0" smtClean="0">
                <a:latin typeface="Tahoma" charset="0"/>
              </a:rPr>
              <a:t>Able to handle the 3 </a:t>
            </a:r>
            <a:r>
              <a:rPr lang="en-US" dirty="0" err="1" smtClean="0">
                <a:latin typeface="Tahoma" charset="0"/>
              </a:rPr>
              <a:t>Vs</a:t>
            </a:r>
            <a:r>
              <a:rPr lang="en-US" dirty="0" smtClean="0">
                <a:latin typeface="Tahoma" charset="0"/>
              </a:rPr>
              <a:t> – Volume, Velocity and Variety</a:t>
            </a:r>
            <a:endParaRPr lang="en-US" dirty="0">
              <a:latin typeface="Tahoma" charset="0"/>
            </a:endParaRPr>
          </a:p>
        </p:txBody>
      </p:sp>
      <p:sp>
        <p:nvSpPr>
          <p:cNvPr id="4" name="TextBox 3"/>
          <p:cNvSpPr txBox="1"/>
          <p:nvPr/>
        </p:nvSpPr>
        <p:spPr>
          <a:xfrm>
            <a:off x="6096000" y="6248400"/>
            <a:ext cx="2941054" cy="276999"/>
          </a:xfrm>
          <a:prstGeom prst="rect">
            <a:avLst/>
          </a:prstGeom>
          <a:noFill/>
        </p:spPr>
        <p:txBody>
          <a:bodyPr wrap="none" rtlCol="0">
            <a:spAutoFit/>
          </a:bodyPr>
          <a:lstStyle/>
          <a:p>
            <a:r>
              <a:rPr lang="en-US" sz="1200" baseline="0" dirty="0" smtClean="0">
                <a:solidFill>
                  <a:schemeClr val="tx2"/>
                </a:solidFill>
                <a:latin typeface="Tahoma" charset="0"/>
              </a:rPr>
              <a:t>Based</a:t>
            </a:r>
            <a:r>
              <a:rPr lang="en-US" sz="1200" baseline="0" dirty="0">
                <a:solidFill>
                  <a:schemeClr val="tx2"/>
                </a:solidFill>
                <a:latin typeface="Tahoma" charset="0"/>
              </a:rPr>
              <a:t> </a:t>
            </a:r>
            <a:r>
              <a:rPr lang="en-US" sz="1200" baseline="0" dirty="0" smtClean="0">
                <a:solidFill>
                  <a:schemeClr val="tx2"/>
                </a:solidFill>
                <a:latin typeface="Tahoma" charset="0"/>
              </a:rPr>
              <a:t>on slides from Marina </a:t>
            </a:r>
            <a:r>
              <a:rPr lang="en-US" sz="1200" baseline="0" dirty="0">
                <a:solidFill>
                  <a:schemeClr val="tx2"/>
                </a:solidFill>
                <a:latin typeface="Tahoma" charset="0"/>
              </a:rPr>
              <a:t>L. </a:t>
            </a:r>
            <a:r>
              <a:rPr lang="en-US" sz="1200" baseline="0" dirty="0" err="1">
                <a:solidFill>
                  <a:schemeClr val="tx2"/>
                </a:solidFill>
                <a:latin typeface="Tahoma" charset="0"/>
              </a:rPr>
              <a:t>Gavrilova</a:t>
            </a:r>
            <a:endParaRPr lang="en-US" sz="1200" baseline="0" dirty="0"/>
          </a:p>
        </p:txBody>
      </p:sp>
      <p:sp>
        <p:nvSpPr>
          <p:cNvPr id="2" name="Date Placeholder 1"/>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3136044524"/>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latin typeface="Tahoma" charset="0"/>
              </a:rPr>
              <a:t>Future </a:t>
            </a:r>
            <a:r>
              <a:rPr lang="en-US" dirty="0" smtClean="0">
                <a:latin typeface="Tahoma" charset="0"/>
              </a:rPr>
              <a:t>trends in use</a:t>
            </a:r>
            <a:endParaRPr lang="en-US" dirty="0">
              <a:latin typeface="Tahoma" charset="0"/>
            </a:endParaRPr>
          </a:p>
        </p:txBody>
      </p:sp>
      <p:sp>
        <p:nvSpPr>
          <p:cNvPr id="17411" name="Rectangle 3"/>
          <p:cNvSpPr>
            <a:spLocks noGrp="1" noChangeArrowheads="1"/>
          </p:cNvSpPr>
          <p:nvPr>
            <p:ph type="body" idx="1"/>
          </p:nvPr>
        </p:nvSpPr>
        <p:spPr/>
        <p:txBody>
          <a:bodyPr/>
          <a:lstStyle/>
          <a:p>
            <a:pPr eaLnBrk="1" hangingPunct="1"/>
            <a:r>
              <a:rPr lang="en-US" dirty="0">
                <a:latin typeface="Tahoma" charset="0"/>
              </a:rPr>
              <a:t>Real-time decision support</a:t>
            </a:r>
          </a:p>
          <a:p>
            <a:pPr eaLnBrk="1" hangingPunct="1"/>
            <a:r>
              <a:rPr lang="en-US" dirty="0">
                <a:latin typeface="Tahoma" charset="0"/>
              </a:rPr>
              <a:t>Information visualization and 3D modeling</a:t>
            </a:r>
          </a:p>
          <a:p>
            <a:pPr eaLnBrk="1" hangingPunct="1"/>
            <a:r>
              <a:rPr lang="en-US" dirty="0">
                <a:latin typeface="Tahoma" charset="0"/>
              </a:rPr>
              <a:t>Tracking DB development on-line</a:t>
            </a:r>
          </a:p>
          <a:p>
            <a:pPr eaLnBrk="1" hangingPunct="1"/>
            <a:r>
              <a:rPr lang="en-US" dirty="0">
                <a:latin typeface="Tahoma" charset="0"/>
              </a:rPr>
              <a:t>Data exchange between different applications/vendors</a:t>
            </a:r>
          </a:p>
          <a:p>
            <a:pPr eaLnBrk="1" hangingPunct="1"/>
            <a:r>
              <a:rPr lang="en-US" dirty="0">
                <a:latin typeface="Tahoma" charset="0"/>
              </a:rPr>
              <a:t>Virtual and augmented reality</a:t>
            </a:r>
          </a:p>
          <a:p>
            <a:pPr eaLnBrk="1" hangingPunct="1"/>
            <a:r>
              <a:rPr lang="en-US" dirty="0">
                <a:latin typeface="Tahoma" charset="0"/>
              </a:rPr>
              <a:t>Intelligent Decision support and cognitive methods for data analysis</a:t>
            </a:r>
          </a:p>
          <a:p>
            <a:pPr eaLnBrk="1" hangingPunct="1"/>
            <a:endParaRPr lang="en-US" dirty="0">
              <a:latin typeface="Tahoma" charset="0"/>
            </a:endParaRPr>
          </a:p>
        </p:txBody>
      </p:sp>
      <p:sp>
        <p:nvSpPr>
          <p:cNvPr id="5" name="TextBox 4"/>
          <p:cNvSpPr txBox="1"/>
          <p:nvPr/>
        </p:nvSpPr>
        <p:spPr>
          <a:xfrm>
            <a:off x="6096000" y="6248400"/>
            <a:ext cx="2941054" cy="276999"/>
          </a:xfrm>
          <a:prstGeom prst="rect">
            <a:avLst/>
          </a:prstGeom>
          <a:noFill/>
        </p:spPr>
        <p:txBody>
          <a:bodyPr wrap="none" rtlCol="0">
            <a:spAutoFit/>
          </a:bodyPr>
          <a:lstStyle/>
          <a:p>
            <a:r>
              <a:rPr lang="en-US" sz="1200" baseline="0" dirty="0" smtClean="0">
                <a:solidFill>
                  <a:schemeClr val="tx2"/>
                </a:solidFill>
                <a:latin typeface="Tahoma" charset="0"/>
              </a:rPr>
              <a:t>Based</a:t>
            </a:r>
            <a:r>
              <a:rPr lang="en-US" sz="1200" baseline="0" dirty="0">
                <a:solidFill>
                  <a:schemeClr val="tx2"/>
                </a:solidFill>
                <a:latin typeface="Tahoma" charset="0"/>
              </a:rPr>
              <a:t> </a:t>
            </a:r>
            <a:r>
              <a:rPr lang="en-US" sz="1200" baseline="0" dirty="0" smtClean="0">
                <a:solidFill>
                  <a:schemeClr val="tx2"/>
                </a:solidFill>
                <a:latin typeface="Tahoma" charset="0"/>
              </a:rPr>
              <a:t>on slides from Marina </a:t>
            </a:r>
            <a:r>
              <a:rPr lang="en-US" sz="1200" baseline="0" dirty="0">
                <a:solidFill>
                  <a:schemeClr val="tx2"/>
                </a:solidFill>
                <a:latin typeface="Tahoma" charset="0"/>
              </a:rPr>
              <a:t>L. </a:t>
            </a:r>
            <a:r>
              <a:rPr lang="en-US" sz="1200" baseline="0" dirty="0" err="1">
                <a:solidFill>
                  <a:schemeClr val="tx2"/>
                </a:solidFill>
                <a:latin typeface="Tahoma" charset="0"/>
              </a:rPr>
              <a:t>Gavrilova</a:t>
            </a:r>
            <a:endParaRPr lang="en-US" sz="1200" baseline="0" dirty="0"/>
          </a:p>
        </p:txBody>
      </p:sp>
      <p:sp>
        <p:nvSpPr>
          <p:cNvPr id="2" name="Date Placeholder 1"/>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580797818"/>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atin typeface="Tahoma" charset="0"/>
              </a:rPr>
              <a:t>Future Interfaces</a:t>
            </a:r>
          </a:p>
        </p:txBody>
      </p:sp>
      <p:sp>
        <p:nvSpPr>
          <p:cNvPr id="18435" name="Rectangle 3"/>
          <p:cNvSpPr>
            <a:spLocks noGrp="1" noChangeArrowheads="1"/>
          </p:cNvSpPr>
          <p:nvPr>
            <p:ph type="body" idx="1"/>
          </p:nvPr>
        </p:nvSpPr>
        <p:spPr>
          <a:xfrm>
            <a:off x="457200" y="1143000"/>
            <a:ext cx="8229600" cy="4953000"/>
          </a:xfrm>
        </p:spPr>
        <p:txBody>
          <a:bodyPr/>
          <a:lstStyle/>
          <a:p>
            <a:pPr eaLnBrk="1" hangingPunct="1">
              <a:lnSpc>
                <a:spcPct val="80000"/>
              </a:lnSpc>
            </a:pPr>
            <a:r>
              <a:rPr lang="en-US" dirty="0">
                <a:latin typeface="Tahoma" charset="0"/>
              </a:rPr>
              <a:t>Scientific visualization tools</a:t>
            </a:r>
          </a:p>
          <a:p>
            <a:pPr eaLnBrk="1" hangingPunct="1">
              <a:lnSpc>
                <a:spcPct val="80000"/>
              </a:lnSpc>
            </a:pPr>
            <a:r>
              <a:rPr lang="en-US" dirty="0">
                <a:latin typeface="Tahoma" charset="0"/>
              </a:rPr>
              <a:t>Automated vision tools</a:t>
            </a:r>
          </a:p>
          <a:p>
            <a:pPr eaLnBrk="1" hangingPunct="1">
              <a:lnSpc>
                <a:spcPct val="80000"/>
              </a:lnSpc>
            </a:pPr>
            <a:r>
              <a:rPr lang="en-US" dirty="0">
                <a:latin typeface="Tahoma" charset="0"/>
              </a:rPr>
              <a:t>Fourth dimension</a:t>
            </a:r>
          </a:p>
          <a:p>
            <a:pPr eaLnBrk="1" hangingPunct="1">
              <a:lnSpc>
                <a:spcPct val="80000"/>
              </a:lnSpc>
            </a:pPr>
            <a:r>
              <a:rPr lang="en-US" dirty="0">
                <a:latin typeface="Tahoma" charset="0"/>
              </a:rPr>
              <a:t>Advanced spatial analysis tools (e.g. S+)</a:t>
            </a:r>
          </a:p>
          <a:p>
            <a:pPr eaLnBrk="1" hangingPunct="1">
              <a:lnSpc>
                <a:spcPct val="80000"/>
              </a:lnSpc>
            </a:pPr>
            <a:r>
              <a:rPr lang="en-US" dirty="0">
                <a:latin typeface="Tahoma" charset="0"/>
              </a:rPr>
              <a:t>Beyond the WIMP (windows, icons, menus </a:t>
            </a:r>
            <a:r>
              <a:rPr lang="en-US" dirty="0" smtClean="0">
                <a:latin typeface="Tahoma" charset="0"/>
              </a:rPr>
              <a:t>and pointers</a:t>
            </a:r>
            <a:r>
              <a:rPr lang="en-US" dirty="0">
                <a:latin typeface="Tahoma" charset="0"/>
              </a:rPr>
              <a:t>) </a:t>
            </a:r>
            <a:r>
              <a:rPr lang="en-US" dirty="0" smtClean="0">
                <a:latin typeface="Tahoma" charset="0"/>
              </a:rPr>
              <a:t>Desktop </a:t>
            </a:r>
            <a:endParaRPr lang="en-US" dirty="0">
              <a:latin typeface="Tahoma" charset="0"/>
            </a:endParaRPr>
          </a:p>
          <a:p>
            <a:pPr lvl="1">
              <a:lnSpc>
                <a:spcPct val="80000"/>
              </a:lnSpc>
            </a:pPr>
            <a:r>
              <a:rPr lang="en-US" dirty="0">
                <a:latin typeface="Tahoma" charset="0"/>
              </a:rPr>
              <a:t>High Interactivity</a:t>
            </a:r>
          </a:p>
          <a:p>
            <a:pPr lvl="1">
              <a:lnSpc>
                <a:spcPct val="80000"/>
              </a:lnSpc>
            </a:pPr>
            <a:r>
              <a:rPr lang="en-US" dirty="0">
                <a:latin typeface="Tahoma" charset="0"/>
              </a:rPr>
              <a:t>Multisensory input</a:t>
            </a:r>
          </a:p>
          <a:p>
            <a:pPr lvl="1">
              <a:lnSpc>
                <a:spcPct val="80000"/>
              </a:lnSpc>
            </a:pPr>
            <a:r>
              <a:rPr lang="en-US" dirty="0">
                <a:latin typeface="Tahoma" charset="0"/>
              </a:rPr>
              <a:t>Multisensory output</a:t>
            </a:r>
          </a:p>
          <a:p>
            <a:pPr lvl="1">
              <a:lnSpc>
                <a:spcPct val="80000"/>
              </a:lnSpc>
            </a:pPr>
            <a:r>
              <a:rPr lang="en-US" dirty="0">
                <a:latin typeface="Tahoma" charset="0"/>
              </a:rPr>
              <a:t>Touch free </a:t>
            </a:r>
            <a:r>
              <a:rPr lang="en-US" dirty="0" smtClean="0">
                <a:latin typeface="Tahoma" charset="0"/>
              </a:rPr>
              <a:t>displays</a:t>
            </a:r>
          </a:p>
          <a:p>
            <a:pPr lvl="1">
              <a:lnSpc>
                <a:spcPct val="80000"/>
              </a:lnSpc>
            </a:pPr>
            <a:r>
              <a:rPr lang="en-US" dirty="0" smtClean="0">
                <a:latin typeface="Tahoma" charset="0"/>
              </a:rPr>
              <a:t>Virtual and Augmented Reality</a:t>
            </a:r>
            <a:endParaRPr lang="en-US" dirty="0">
              <a:latin typeface="Tahoma" charset="0"/>
            </a:endParaRPr>
          </a:p>
          <a:p>
            <a:pPr eaLnBrk="1" hangingPunct="1">
              <a:lnSpc>
                <a:spcPct val="80000"/>
              </a:lnSpc>
            </a:pPr>
            <a:endParaRPr lang="en-US" dirty="0">
              <a:latin typeface="Tahoma" charset="0"/>
            </a:endParaRPr>
          </a:p>
        </p:txBody>
      </p:sp>
      <p:sp>
        <p:nvSpPr>
          <p:cNvPr id="5" name="TextBox 4"/>
          <p:cNvSpPr txBox="1"/>
          <p:nvPr/>
        </p:nvSpPr>
        <p:spPr>
          <a:xfrm>
            <a:off x="6096000" y="6248400"/>
            <a:ext cx="2941054" cy="276999"/>
          </a:xfrm>
          <a:prstGeom prst="rect">
            <a:avLst/>
          </a:prstGeom>
          <a:noFill/>
        </p:spPr>
        <p:txBody>
          <a:bodyPr wrap="none" rtlCol="0">
            <a:spAutoFit/>
          </a:bodyPr>
          <a:lstStyle/>
          <a:p>
            <a:r>
              <a:rPr lang="en-US" sz="1200" baseline="0" dirty="0" smtClean="0">
                <a:solidFill>
                  <a:schemeClr val="tx2"/>
                </a:solidFill>
                <a:latin typeface="Tahoma" charset="0"/>
              </a:rPr>
              <a:t>Based</a:t>
            </a:r>
            <a:r>
              <a:rPr lang="en-US" sz="1200" baseline="0" dirty="0">
                <a:solidFill>
                  <a:schemeClr val="tx2"/>
                </a:solidFill>
                <a:latin typeface="Tahoma" charset="0"/>
              </a:rPr>
              <a:t> </a:t>
            </a:r>
            <a:r>
              <a:rPr lang="en-US" sz="1200" baseline="0" dirty="0" smtClean="0">
                <a:solidFill>
                  <a:schemeClr val="tx2"/>
                </a:solidFill>
                <a:latin typeface="Tahoma" charset="0"/>
              </a:rPr>
              <a:t>on slides from Marina </a:t>
            </a:r>
            <a:r>
              <a:rPr lang="en-US" sz="1200" baseline="0" dirty="0">
                <a:solidFill>
                  <a:schemeClr val="tx2"/>
                </a:solidFill>
                <a:latin typeface="Tahoma" charset="0"/>
              </a:rPr>
              <a:t>L. </a:t>
            </a:r>
            <a:r>
              <a:rPr lang="en-US" sz="1200" baseline="0" dirty="0" err="1">
                <a:solidFill>
                  <a:schemeClr val="tx2"/>
                </a:solidFill>
                <a:latin typeface="Tahoma" charset="0"/>
              </a:rPr>
              <a:t>Gavrilova</a:t>
            </a:r>
            <a:endParaRPr lang="en-US" sz="1200" baseline="0" dirty="0"/>
          </a:p>
        </p:txBody>
      </p:sp>
      <p:sp>
        <p:nvSpPr>
          <p:cNvPr id="2" name="Date Placeholder 1"/>
          <p:cNvSpPr>
            <a:spLocks noGrp="1"/>
          </p:cNvSpPr>
          <p:nvPr>
            <p:ph type="dt" sz="half" idx="10"/>
          </p:nvPr>
        </p:nvSpPr>
        <p:spPr/>
        <p:txBody>
          <a:bodyPr/>
          <a:lstStyle/>
          <a:p>
            <a:r>
              <a:rPr lang="en-US" smtClean="0"/>
              <a:t>IS 257 – Fall 2014</a:t>
            </a:r>
            <a:endParaRPr lang="en-US"/>
          </a:p>
        </p:txBody>
      </p:sp>
    </p:spTree>
    <p:extLst>
      <p:ext uri="{BB962C8B-B14F-4D97-AF65-F5344CB8AC3E}">
        <p14:creationId xmlns:p14="http://schemas.microsoft.com/office/powerpoint/2010/main" val="4167473988"/>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634306" name="Rectangle 2"/>
          <p:cNvSpPr>
            <a:spLocks noGrp="1" noChangeArrowheads="1"/>
          </p:cNvSpPr>
          <p:nvPr>
            <p:ph type="title"/>
          </p:nvPr>
        </p:nvSpPr>
        <p:spPr/>
        <p:txBody>
          <a:bodyPr/>
          <a:lstStyle/>
          <a:p>
            <a:r>
              <a:rPr lang="en-US" dirty="0" smtClean="0"/>
              <a:t>Revisiting the Assumptions</a:t>
            </a:r>
            <a:endParaRPr lang="en-US" dirty="0"/>
          </a:p>
        </p:txBody>
      </p:sp>
      <p:sp>
        <p:nvSpPr>
          <p:cNvPr id="1634307" name="Rectangle 3"/>
          <p:cNvSpPr>
            <a:spLocks noGrp="1" noChangeArrowheads="1"/>
          </p:cNvSpPr>
          <p:nvPr>
            <p:ph type="body" idx="1"/>
          </p:nvPr>
        </p:nvSpPr>
        <p:spPr>
          <a:xfrm>
            <a:off x="533400" y="914400"/>
            <a:ext cx="8229600" cy="4953000"/>
          </a:xfrm>
        </p:spPr>
        <p:txBody>
          <a:bodyPr/>
          <a:lstStyle/>
          <a:p>
            <a:r>
              <a:rPr lang="en-US" sz="2400" dirty="0"/>
              <a:t>Bandwidth will keep increasing and getting cheaper (and go wireless</a:t>
            </a:r>
            <a:r>
              <a:rPr lang="en-US" sz="2400" dirty="0" smtClean="0"/>
              <a:t>)</a:t>
            </a:r>
            <a:endParaRPr lang="en-US" sz="2400" dirty="0"/>
          </a:p>
          <a:p>
            <a:r>
              <a:rPr lang="en-US" sz="2400" dirty="0"/>
              <a:t>Processing power will keep </a:t>
            </a:r>
            <a:r>
              <a:rPr lang="en-US" sz="2400" dirty="0" smtClean="0"/>
              <a:t>increasing</a:t>
            </a:r>
            <a:endParaRPr lang="en-US" sz="2400" dirty="0"/>
          </a:p>
          <a:p>
            <a:pPr lvl="1"/>
            <a:r>
              <a:rPr lang="en-US" sz="2000" dirty="0"/>
              <a:t>Moore</a:t>
            </a:r>
            <a:r>
              <a:rPr lang="ja-JP" altLang="en-US" sz="2000" dirty="0">
                <a:latin typeface="Arial"/>
              </a:rPr>
              <a:t>’</a:t>
            </a:r>
            <a:r>
              <a:rPr lang="en-US" sz="2000" dirty="0"/>
              <a:t>s law: Number of circuits on the most advanced semiconductors doubling every 18 months</a:t>
            </a:r>
          </a:p>
          <a:p>
            <a:pPr lvl="1"/>
            <a:r>
              <a:rPr lang="en-US" sz="2000" dirty="0"/>
              <a:t>With multicore chips, all computing is becoming parallel computing</a:t>
            </a:r>
          </a:p>
          <a:p>
            <a:r>
              <a:rPr lang="en-US" sz="2400" dirty="0"/>
              <a:t>Memory and Storage will keep getting cheaper (and probably smaller</a:t>
            </a:r>
            <a:r>
              <a:rPr lang="en-US" sz="2400" dirty="0" smtClean="0"/>
              <a:t>)</a:t>
            </a:r>
            <a:endParaRPr lang="en-US" sz="2400" dirty="0"/>
          </a:p>
          <a:p>
            <a:pPr lvl="1"/>
            <a:r>
              <a:rPr lang="ja-JP" altLang="en-US" sz="2000" dirty="0" smtClean="0">
                <a:latin typeface="Arial"/>
              </a:rPr>
              <a:t>“</a:t>
            </a:r>
            <a:r>
              <a:rPr lang="en-US" altLang="ja-JP" sz="2000" dirty="0" err="1" smtClean="0"/>
              <a:t>Kryder’s</a:t>
            </a:r>
            <a:r>
              <a:rPr lang="en-US" sz="2000" dirty="0" smtClean="0"/>
              <a:t> </a:t>
            </a:r>
            <a:r>
              <a:rPr lang="en-US" sz="2000" dirty="0"/>
              <a:t>law</a:t>
            </a:r>
            <a:r>
              <a:rPr lang="ja-JP" altLang="en-US" sz="2000" dirty="0">
                <a:latin typeface="Arial"/>
              </a:rPr>
              <a:t>”</a:t>
            </a:r>
            <a:r>
              <a:rPr lang="en-US" sz="2000" dirty="0"/>
              <a:t>: Worldwide digital data storage capacity has doubled every </a:t>
            </a:r>
            <a:r>
              <a:rPr lang="en-US" sz="2000" dirty="0" smtClean="0"/>
              <a:t>18-24 </a:t>
            </a:r>
            <a:r>
              <a:rPr lang="en-US" sz="2000" dirty="0"/>
              <a:t>months for the past </a:t>
            </a:r>
            <a:r>
              <a:rPr lang="en-US" sz="2000" dirty="0" smtClean="0"/>
              <a:t>decade</a:t>
            </a:r>
          </a:p>
          <a:p>
            <a:pPr lvl="1"/>
            <a:r>
              <a:rPr lang="en-US" sz="2000" dirty="0"/>
              <a:t>E.g. Resistive Random Access Memory "</a:t>
            </a:r>
            <a:r>
              <a:rPr lang="en-US" sz="2000" dirty="0" smtClean="0"/>
              <a:t>RRAM” – 20 times faster and 10 x lower power – but persistent like flash</a:t>
            </a:r>
          </a:p>
          <a:p>
            <a:r>
              <a:rPr lang="en-US" sz="2400" b="1" dirty="0" smtClean="0"/>
              <a:t>So what will the database environment of the future look like?</a:t>
            </a:r>
          </a:p>
        </p:txBody>
      </p:sp>
    </p:spTree>
    <p:extLst>
      <p:ext uri="{BB962C8B-B14F-4D97-AF65-F5344CB8AC3E}">
        <p14:creationId xmlns:p14="http://schemas.microsoft.com/office/powerpoint/2010/main" val="418163721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smtClean="0"/>
              <a:t>IS 257 – Fall 2014</a:t>
            </a:r>
            <a:endParaRPr lang="en-US"/>
          </a:p>
        </p:txBody>
      </p:sp>
      <p:sp>
        <p:nvSpPr>
          <p:cNvPr id="1665026" name="Rectangle 2"/>
          <p:cNvSpPr>
            <a:spLocks noChangeArrowheads="1"/>
          </p:cNvSpPr>
          <p:nvPr/>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sz="49300" baseline="0">
                <a:solidFill>
                  <a:schemeClr val="bg1"/>
                </a:solidFill>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66722" name="Rectangle 2"/>
          <p:cNvSpPr>
            <a:spLocks noGrp="1" noChangeArrowheads="1"/>
          </p:cNvSpPr>
          <p:nvPr>
            <p:ph type="title"/>
          </p:nvPr>
        </p:nvSpPr>
        <p:spPr/>
        <p:txBody>
          <a:bodyPr/>
          <a:lstStyle/>
          <a:p>
            <a:endParaRPr lang="en-US"/>
          </a:p>
        </p:txBody>
      </p:sp>
      <p:sp>
        <p:nvSpPr>
          <p:cNvPr id="1566723" name="Rectangle 3"/>
          <p:cNvSpPr>
            <a:spLocks noGrp="1" noChangeArrowheads="1"/>
          </p:cNvSpPr>
          <p:nvPr>
            <p:ph type="body" idx="1"/>
          </p:nvPr>
        </p:nvSpPr>
        <p:spPr/>
        <p:txBody>
          <a:bodyPr/>
          <a:lstStyle/>
          <a:p>
            <a:r>
              <a:rPr lang="en-US"/>
              <a:t>Where … the ENIAC is equipped with 18,000 vacuum tubes and weighs 30 tons, computers in the future may have only 1000 vacuum tubes and weigh only 1.5 tons</a:t>
            </a:r>
          </a:p>
          <a:p>
            <a:pPr lvl="1"/>
            <a:r>
              <a:rPr lang="en-US"/>
              <a:t>Popular Mechanics, 1949</a:t>
            </a:r>
          </a:p>
          <a:p>
            <a:pPr lvl="1">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68770" name="Rectangle 2"/>
          <p:cNvSpPr>
            <a:spLocks noGrp="1" noChangeArrowheads="1"/>
          </p:cNvSpPr>
          <p:nvPr>
            <p:ph type="title"/>
          </p:nvPr>
        </p:nvSpPr>
        <p:spPr/>
        <p:txBody>
          <a:bodyPr/>
          <a:lstStyle/>
          <a:p>
            <a:endParaRPr lang="en-US"/>
          </a:p>
        </p:txBody>
      </p:sp>
      <p:sp>
        <p:nvSpPr>
          <p:cNvPr id="1568771" name="Rectangle 3"/>
          <p:cNvSpPr>
            <a:spLocks noGrp="1" noChangeArrowheads="1"/>
          </p:cNvSpPr>
          <p:nvPr>
            <p:ph type="body" idx="1"/>
          </p:nvPr>
        </p:nvSpPr>
        <p:spPr/>
        <p:txBody>
          <a:bodyPr/>
          <a:lstStyle/>
          <a:p>
            <a:r>
              <a:rPr lang="en-US"/>
              <a:t>There is no reason anyone would want a computer in their home.</a:t>
            </a:r>
          </a:p>
          <a:p>
            <a:pPr lvl="1"/>
            <a:r>
              <a:rPr lang="en-US"/>
              <a:t>Ken Olson, president and chair of Digital Equipment Corp., 1977.</a:t>
            </a:r>
          </a:p>
          <a:p>
            <a:pPr lvl="1">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2014</a:t>
            </a:r>
            <a:endParaRPr lang="en-US"/>
          </a:p>
        </p:txBody>
      </p:sp>
      <p:sp>
        <p:nvSpPr>
          <p:cNvPr id="1570818" name="Rectangle 2"/>
          <p:cNvSpPr>
            <a:spLocks noGrp="1" noChangeArrowheads="1"/>
          </p:cNvSpPr>
          <p:nvPr>
            <p:ph type="title"/>
          </p:nvPr>
        </p:nvSpPr>
        <p:spPr/>
        <p:txBody>
          <a:bodyPr/>
          <a:lstStyle/>
          <a:p>
            <a:endParaRPr lang="en-US"/>
          </a:p>
        </p:txBody>
      </p:sp>
      <p:sp>
        <p:nvSpPr>
          <p:cNvPr id="1570819" name="Rectangle 3"/>
          <p:cNvSpPr>
            <a:spLocks noGrp="1" noChangeArrowheads="1"/>
          </p:cNvSpPr>
          <p:nvPr>
            <p:ph type="body" idx="1"/>
          </p:nvPr>
        </p:nvSpPr>
        <p:spPr/>
        <p:txBody>
          <a:bodyPr/>
          <a:lstStyle/>
          <a:p>
            <a:r>
              <a:rPr lang="en-US"/>
              <a:t>640K ought to be enough for anybody.</a:t>
            </a:r>
          </a:p>
          <a:p>
            <a:pPr lvl="1"/>
            <a:r>
              <a:rPr lang="en-US"/>
              <a:t>Attributed to Bill Gates, 1981</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3000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3000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3471</TotalTime>
  <Words>3648</Words>
  <Application>Microsoft Macintosh PowerPoint</Application>
  <PresentationFormat>On-screen Show (4:3)</PresentationFormat>
  <Paragraphs>455</Paragraphs>
  <Slides>66</Slides>
  <Notes>54</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Default Design</vt:lpstr>
      <vt:lpstr>Future of Database Systems</vt:lpstr>
      <vt:lpstr>Lecture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Lecture Outline</vt:lpstr>
      <vt:lpstr>Database Research</vt:lpstr>
      <vt:lpstr>Accomplishments of DBMS Research</vt:lpstr>
      <vt:lpstr>Relational DBMS</vt:lpstr>
      <vt:lpstr>Relational DBMS</vt:lpstr>
      <vt:lpstr>Relational DBMS</vt:lpstr>
      <vt:lpstr>Relational DBMS</vt:lpstr>
      <vt:lpstr>Transaction Management</vt:lpstr>
      <vt:lpstr>Transaction Management</vt:lpstr>
      <vt:lpstr>Distributed Databases</vt:lpstr>
      <vt:lpstr>Lecture Outline</vt:lpstr>
      <vt:lpstr>Next Generation Database Systems</vt:lpstr>
      <vt:lpstr>Examples</vt:lpstr>
      <vt:lpstr>New Features</vt:lpstr>
      <vt:lpstr>Coming to a Database Near You…</vt:lpstr>
      <vt:lpstr>The next-generation DBMS</vt:lpstr>
      <vt:lpstr>But will it be a RDBMS?</vt:lpstr>
      <vt:lpstr>Will it be an RDBMS?</vt:lpstr>
      <vt:lpstr>The Database Universe 2013</vt:lpstr>
      <vt:lpstr>Will it be an RDBMS?</vt:lpstr>
      <vt:lpstr>Will it be an RDBMS?</vt:lpstr>
      <vt:lpstr>Will it be an RDBMS?</vt:lpstr>
      <vt:lpstr>XML Databases</vt:lpstr>
      <vt:lpstr>Will it be an RDBMS</vt:lpstr>
      <vt:lpstr>You can buy Big Data…</vt:lpstr>
      <vt:lpstr>And NoSQL too…</vt:lpstr>
      <vt:lpstr>The Claremont Report 2008</vt:lpstr>
      <vt:lpstr>Current Environment</vt:lpstr>
      <vt:lpstr>Current Environment</vt:lpstr>
      <vt:lpstr>Current Environment</vt:lpstr>
      <vt:lpstr>Current Environment</vt:lpstr>
      <vt:lpstr>Research Opportunities</vt:lpstr>
      <vt:lpstr>Research Opportunities-DB engines</vt:lpstr>
      <vt:lpstr>Research Opportunities-DB engines</vt:lpstr>
      <vt:lpstr>Research Opportunities-Programming</vt:lpstr>
      <vt:lpstr>Research Opportunities-Data</vt:lpstr>
      <vt:lpstr>Research Opportunities - Cloud</vt:lpstr>
      <vt:lpstr>Research Opportunities - Mobile</vt:lpstr>
      <vt:lpstr>Moving forward</vt:lpstr>
      <vt:lpstr>Some things to consider</vt:lpstr>
      <vt:lpstr>PowerPoint Presentation</vt:lpstr>
      <vt:lpstr>Is the future all roses?</vt:lpstr>
      <vt:lpstr>Kryder’s “Law”</vt:lpstr>
      <vt:lpstr>But is it sustainable?</vt:lpstr>
      <vt:lpstr>Disk Technologies and Scale</vt:lpstr>
      <vt:lpstr>Kryder’s Law? </vt:lpstr>
      <vt:lpstr>The Crisis in three numbers</vt:lpstr>
      <vt:lpstr>Three Numbers</vt:lpstr>
      <vt:lpstr>PowerPoint Presentation</vt:lpstr>
      <vt:lpstr>Future DBMS </vt:lpstr>
      <vt:lpstr>Future trends</vt:lpstr>
      <vt:lpstr>Future trends in use</vt:lpstr>
      <vt:lpstr>Future Interfaces</vt:lpstr>
      <vt:lpstr>Revisiting the Assumptions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237</cp:revision>
  <dcterms:created xsi:type="dcterms:W3CDTF">2002-08-26T07:08:49Z</dcterms:created>
  <dcterms:modified xsi:type="dcterms:W3CDTF">2014-12-04T19:43:23Z</dcterms:modified>
</cp:coreProperties>
</file>