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1.bin" ContentType="application/vnd.openxmlformats-officedocument.oleObject"/>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2.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embeddings/oleObject3.bin" ContentType="application/vnd.openxmlformats-officedocument.oleObject"/>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handoutMasterIdLst>
    <p:handoutMasterId r:id="rId75"/>
  </p:handoutMasterIdLst>
  <p:sldIdLst>
    <p:sldId id="828" r:id="rId2"/>
    <p:sldId id="907" r:id="rId3"/>
    <p:sldId id="1279" r:id="rId4"/>
    <p:sldId id="1280" r:id="rId5"/>
    <p:sldId id="1228" r:id="rId6"/>
    <p:sldId id="1181" r:id="rId7"/>
    <p:sldId id="1182" r:id="rId8"/>
    <p:sldId id="1329" r:id="rId9"/>
    <p:sldId id="1327" r:id="rId10"/>
    <p:sldId id="1328" r:id="rId11"/>
    <p:sldId id="1270" r:id="rId12"/>
    <p:sldId id="1271" r:id="rId13"/>
    <p:sldId id="1330" r:id="rId14"/>
    <p:sldId id="1272" r:id="rId15"/>
    <p:sldId id="1331" r:id="rId16"/>
    <p:sldId id="1273" r:id="rId17"/>
    <p:sldId id="1274" r:id="rId18"/>
    <p:sldId id="1275" r:id="rId19"/>
    <p:sldId id="1332" r:id="rId20"/>
    <p:sldId id="1333" r:id="rId21"/>
    <p:sldId id="1334" r:id="rId22"/>
    <p:sldId id="1335" r:id="rId23"/>
    <p:sldId id="1336" r:id="rId24"/>
    <p:sldId id="1337" r:id="rId25"/>
    <p:sldId id="1338" r:id="rId26"/>
    <p:sldId id="1339" r:id="rId27"/>
    <p:sldId id="1340" r:id="rId28"/>
    <p:sldId id="1341" r:id="rId29"/>
    <p:sldId id="1342" r:id="rId30"/>
    <p:sldId id="1343" r:id="rId31"/>
    <p:sldId id="1344" r:id="rId32"/>
    <p:sldId id="1276" r:id="rId33"/>
    <p:sldId id="1277" r:id="rId34"/>
    <p:sldId id="1278" r:id="rId35"/>
    <p:sldId id="1345" r:id="rId36"/>
    <p:sldId id="1346" r:id="rId37"/>
    <p:sldId id="1347" r:id="rId38"/>
    <p:sldId id="1348" r:id="rId39"/>
    <p:sldId id="1282" r:id="rId40"/>
    <p:sldId id="1294" r:id="rId41"/>
    <p:sldId id="1296" r:id="rId42"/>
    <p:sldId id="1295" r:id="rId43"/>
    <p:sldId id="1326" r:id="rId44"/>
    <p:sldId id="1324" r:id="rId45"/>
    <p:sldId id="1325" r:id="rId46"/>
    <p:sldId id="1283" r:id="rId47"/>
    <p:sldId id="1284" r:id="rId48"/>
    <p:sldId id="1285" r:id="rId49"/>
    <p:sldId id="1286" r:id="rId50"/>
    <p:sldId id="1287" r:id="rId51"/>
    <p:sldId id="1288" r:id="rId52"/>
    <p:sldId id="1323" r:id="rId53"/>
    <p:sldId id="1290" r:id="rId54"/>
    <p:sldId id="1319" r:id="rId55"/>
    <p:sldId id="1291" r:id="rId56"/>
    <p:sldId id="1292" r:id="rId57"/>
    <p:sldId id="1293" r:id="rId58"/>
    <p:sldId id="1297" r:id="rId59"/>
    <p:sldId id="1298" r:id="rId60"/>
    <p:sldId id="1299" r:id="rId61"/>
    <p:sldId id="1300" r:id="rId62"/>
    <p:sldId id="1349" r:id="rId63"/>
    <p:sldId id="1350" r:id="rId64"/>
    <p:sldId id="1351" r:id="rId65"/>
    <p:sldId id="1352" r:id="rId66"/>
    <p:sldId id="1353" r:id="rId67"/>
    <p:sldId id="1354" r:id="rId68"/>
    <p:sldId id="1355" r:id="rId69"/>
    <p:sldId id="1356" r:id="rId70"/>
    <p:sldId id="1357" r:id="rId71"/>
    <p:sldId id="1358" r:id="rId72"/>
    <p:sldId id="1359" r:id="rId7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1553" autoAdjust="0"/>
  </p:normalViewPr>
  <p:slideViewPr>
    <p:cSldViewPr>
      <p:cViewPr varScale="1">
        <p:scale>
          <a:sx n="88" d="100"/>
          <a:sy n="88" d="100"/>
        </p:scale>
        <p:origin x="-52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BF96AF-45E4-6F4E-807A-70ACB63C0752}" type="datetimeFigureOut">
              <a:rPr lang="en-US" smtClean="0"/>
              <a:t>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47E854-BF39-EE42-A31B-D21B3FB6185E}" type="slidenum">
              <a:rPr lang="en-US" smtClean="0"/>
              <a:t>‹#›</a:t>
            </a:fld>
            <a:endParaRPr lang="en-US"/>
          </a:p>
        </p:txBody>
      </p:sp>
    </p:spTree>
    <p:extLst>
      <p:ext uri="{BB962C8B-B14F-4D97-AF65-F5344CB8AC3E}">
        <p14:creationId xmlns:p14="http://schemas.microsoft.com/office/powerpoint/2010/main" val="2966669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80F87828-53C7-C447-9CD7-1BEBA3E281EA}" type="slidenum">
              <a:rPr lang="en-US"/>
              <a:pPr/>
              <a:t>‹#›</a:t>
            </a:fld>
            <a:endParaRPr lang="en-US"/>
          </a:p>
        </p:txBody>
      </p:sp>
    </p:spTree>
    <p:extLst>
      <p:ext uri="{BB962C8B-B14F-4D97-AF65-F5344CB8AC3E}">
        <p14:creationId xmlns:p14="http://schemas.microsoft.com/office/powerpoint/2010/main" val="261169600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en.wikipedia.org/wiki/Large_Hadron_Collider" TargetMode="External"/><Relationship Id="rId4" Type="http://schemas.openxmlformats.org/officeDocument/2006/relationships/hyperlink" Target="http://en.wikipedia.org/wiki/Big_data%23cite_note-27" TargetMode="External"/><Relationship Id="rId5" Type="http://schemas.openxmlformats.org/officeDocument/2006/relationships/hyperlink" Target="http://en.wikipedia.org/wiki/Big_data%23cite_note-28" TargetMode="External"/><Relationship Id="rId6" Type="http://schemas.openxmlformats.org/officeDocument/2006/relationships/hyperlink" Target="http://en.wikipedia.org/wiki/Big_data%23cite_note-nature-29" TargetMode="External"/><Relationship Id="rId7" Type="http://schemas.openxmlformats.org/officeDocument/2006/relationships/hyperlink" Target="http://en.wikipedia.org/wiki/Sloan_Digital_Sky_Survey" TargetMode="External"/><Relationship Id="rId8" Type="http://schemas.openxmlformats.org/officeDocument/2006/relationships/hyperlink" Target="http://en.wikipedia.org/wiki/Large_Synoptic_Survey_Telescope" TargetMode="External"/><Relationship Id="rId9" Type="http://schemas.openxmlformats.org/officeDocument/2006/relationships/hyperlink" Target="http://en.wikipedia.org/wiki/Big_data%23cite_note-Economist-5" TargetMode="External"/><Relationship Id="rId10" Type="http://schemas.openxmlformats.org/officeDocument/2006/relationships/hyperlink" Target="http://en.wikipedia.org/wiki/Exabytes" TargetMode="External"/><Relationship Id="rId11" Type="http://schemas.openxmlformats.org/officeDocument/2006/relationships/hyperlink" Target="http://en.wikipedia.org/wiki/Quintillion" TargetMode="External"/><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32ADA-D99C-8D44-A8E7-A5F56FDCEBE6}" type="slidenum">
              <a:rPr lang="en-US"/>
              <a:pPr/>
              <a:t>1</a:t>
            </a:fld>
            <a:endParaRPr lang="en-US"/>
          </a:p>
        </p:txBody>
      </p:sp>
      <p:sp>
        <p:nvSpPr>
          <p:cNvPr id="129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1FB27D-E4C9-5C4C-B38B-8B9861FF0605}" type="slidenum">
              <a:rPr lang="en-US"/>
              <a:pPr/>
              <a:t>10</a:t>
            </a:fld>
            <a:endParaRPr lang="en-US"/>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0C2F9-37E8-2545-A985-8161702C5099}" type="slidenum">
              <a:rPr lang="en-US"/>
              <a:pPr/>
              <a:t>11</a:t>
            </a:fld>
            <a:endParaRPr lang="en-US"/>
          </a:p>
        </p:txBody>
      </p:sp>
      <p:sp>
        <p:nvSpPr>
          <p:cNvPr id="1404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04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ECC8E-DF98-4447-B088-F5A082F891BA}" type="slidenum">
              <a:rPr lang="en-US"/>
              <a:pPr/>
              <a:t>12</a:t>
            </a:fld>
            <a:endParaRPr lang="en-US"/>
          </a:p>
        </p:txBody>
      </p:sp>
      <p:sp>
        <p:nvSpPr>
          <p:cNvPr id="1408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08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4926C-1EBE-2B49-B9E3-239F525E0657}" type="slidenum">
              <a:rPr lang="en-US"/>
              <a:pPr/>
              <a:t>13</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EB6F9-E3AA-9041-888F-6A460E21686A}" type="slidenum">
              <a:rPr lang="en-US"/>
              <a:pPr/>
              <a:t>14</a:t>
            </a:fld>
            <a:endParaRPr lang="en-US"/>
          </a:p>
        </p:txBody>
      </p:sp>
      <p:sp>
        <p:nvSpPr>
          <p:cNvPr id="1410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0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4A87A-BE35-3F4C-AD36-308A9B104126}" type="slidenum">
              <a:rPr lang="en-US"/>
              <a:pPr/>
              <a:t>15</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89EB3-9A8E-5F4C-BD74-46E26ABCA11A}" type="slidenum">
              <a:rPr lang="en-US"/>
              <a:pPr/>
              <a:t>16</a:t>
            </a:fld>
            <a:endParaRPr lang="en-US"/>
          </a:p>
        </p:txBody>
      </p:sp>
      <p:sp>
        <p:nvSpPr>
          <p:cNvPr id="1412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2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8E3B6-FC2F-1E42-A5F8-A1CDCA68556D}" type="slidenum">
              <a:rPr lang="en-US"/>
              <a:pPr/>
              <a:t>17</a:t>
            </a:fld>
            <a:endParaRPr lang="en-US"/>
          </a:p>
        </p:txBody>
      </p:sp>
      <p:sp>
        <p:nvSpPr>
          <p:cNvPr id="1414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4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DFF3E-5850-FA4E-B5BB-176A349AD042}" type="slidenum">
              <a:rPr lang="en-US"/>
              <a:pPr/>
              <a:t>18</a:t>
            </a:fld>
            <a:endParaRPr lang="en-US"/>
          </a:p>
        </p:txBody>
      </p:sp>
      <p:sp>
        <p:nvSpPr>
          <p:cNvPr id="1416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6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95CD7-D15F-AE4C-8C0F-7684A2CFB8AB}" type="slidenum">
              <a:rPr lang="en-US"/>
              <a:pPr/>
              <a:t>19</a:t>
            </a:fld>
            <a:endParaRPr lang="en-US"/>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EEA8A-098C-AF40-ACFB-1C1445A10845}" type="slidenum">
              <a:rPr lang="en-US"/>
              <a:pPr/>
              <a:t>2</a:t>
            </a:fld>
            <a:endParaRPr lang="en-US"/>
          </a:p>
        </p:txBody>
      </p:sp>
      <p:sp>
        <p:nvSpPr>
          <p:cNvPr id="129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C16DBD-828A-7545-90A8-48B2CADA15A3}" type="slidenum">
              <a:rPr lang="en-US"/>
              <a:pPr/>
              <a:t>20</a:t>
            </a:fld>
            <a:endParaRPr lang="en-US"/>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551EA-EFD5-4541-B9F4-466C2CBD3DEB}" type="slidenum">
              <a:rPr lang="en-US"/>
              <a:pPr/>
              <a:t>21</a:t>
            </a:fld>
            <a:endParaRPr lang="en-US"/>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59CB4-F67F-5240-84F2-45B692B3639B}" type="slidenum">
              <a:rPr lang="en-US"/>
              <a:pPr/>
              <a:t>22</a:t>
            </a:fld>
            <a:endParaRPr lang="en-US"/>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B82B0-E0BB-524E-83D9-E9A7D5445026}" type="slidenum">
              <a:rPr lang="en-US"/>
              <a:pPr/>
              <a:t>23</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43673-4E0F-8E43-A6E2-C5A1A06240BA}" type="slidenum">
              <a:rPr lang="en-US"/>
              <a:pPr/>
              <a:t>24</a:t>
            </a:fld>
            <a:endParaRPr lang="en-US"/>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5F9D4-2609-804F-8692-AEB19A6948D4}" type="slidenum">
              <a:rPr lang="en-US"/>
              <a:pPr/>
              <a:t>25</a:t>
            </a:fld>
            <a:endParaRPr lang="en-US"/>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0A695F-5100-884F-846B-90B7695C84C8}" type="slidenum">
              <a:rPr lang="en-US"/>
              <a:pPr/>
              <a:t>26</a:t>
            </a:fld>
            <a:endParaRPr lang="en-US"/>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FB06A-E24A-CA49-BCC4-CFD65A8ABD5E}" type="slidenum">
              <a:rPr lang="en-US"/>
              <a:pPr/>
              <a:t>27</a:t>
            </a:fld>
            <a:endParaRPr lang="en-US"/>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83A3D-9DFF-7046-8E0C-2E07F9E75DF0}" type="slidenum">
              <a:rPr lang="en-US"/>
              <a:pPr/>
              <a:t>28</a:t>
            </a:fld>
            <a:endParaRPr lang="en-US"/>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896C1-19DF-3541-8145-35AE02A75A7A}" type="slidenum">
              <a:rPr lang="en-US"/>
              <a:pPr/>
              <a:t>29</a:t>
            </a:fld>
            <a:endParaRPr lang="en-US"/>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0DF61-ABCA-1F49-ABF1-3D16F061C059}" type="slidenum">
              <a:rPr lang="en-US"/>
              <a:pPr/>
              <a:t>3</a:t>
            </a:fld>
            <a:endParaRPr lang="en-US"/>
          </a:p>
        </p:txBody>
      </p:sp>
      <p:sp>
        <p:nvSpPr>
          <p:cNvPr id="15513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51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F155E-0FAE-264B-BF26-436E04BBA2FD}" type="slidenum">
              <a:rPr lang="en-US"/>
              <a:pPr/>
              <a:t>30</a:t>
            </a:fld>
            <a:endParaRPr lang="en-US"/>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093B6-82DD-CC4C-A03F-9AD57737E273}" type="slidenum">
              <a:rPr lang="en-US"/>
              <a:pPr/>
              <a:t>31</a:t>
            </a:fld>
            <a:endParaRPr lang="en-US"/>
          </a:p>
        </p:txBody>
      </p:sp>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7396C-82E7-754B-B22E-0AE73F50704A}" type="slidenum">
              <a:rPr lang="en-US"/>
              <a:pPr/>
              <a:t>32</a:t>
            </a:fld>
            <a:endParaRPr lang="en-US"/>
          </a:p>
        </p:txBody>
      </p:sp>
      <p:sp>
        <p:nvSpPr>
          <p:cNvPr id="1418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8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A6C2C-7450-6544-9B59-9090981BB395}" type="slidenum">
              <a:rPr lang="en-US"/>
              <a:pPr/>
              <a:t>33</a:t>
            </a:fld>
            <a:endParaRPr lang="en-US"/>
          </a:p>
        </p:txBody>
      </p:sp>
      <p:sp>
        <p:nvSpPr>
          <p:cNvPr id="1420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20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B35B1-3575-0646-BA27-2B89D7CB9FC8}" type="slidenum">
              <a:rPr lang="en-US"/>
              <a:pPr/>
              <a:t>34</a:t>
            </a:fld>
            <a:endParaRPr lang="en-US"/>
          </a:p>
        </p:txBody>
      </p:sp>
      <p:sp>
        <p:nvSpPr>
          <p:cNvPr id="142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2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EA407-0333-2747-B90F-1E1E76E35DDC}" type="slidenum">
              <a:rPr lang="en-US"/>
              <a:pPr/>
              <a:t>35</a:t>
            </a:fld>
            <a:endParaRPr lang="en-US"/>
          </a:p>
        </p:txBody>
      </p:sp>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D76E7-FC64-FE4D-9F81-0573A50FB6F3}" type="slidenum">
              <a:rPr lang="en-US"/>
              <a:pPr/>
              <a:t>36</a:t>
            </a:fld>
            <a:endParaRPr lang="en-US"/>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70264-E1BE-FE44-ACB1-7BA780B9B7DA}" type="slidenum">
              <a:rPr lang="en-US"/>
              <a:pPr/>
              <a:t>37</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E7490-86AF-C147-B417-016FA900B3DA}" type="slidenum">
              <a:rPr lang="en-US"/>
              <a:pPr/>
              <a:t>38</a:t>
            </a:fld>
            <a:endParaRPr lang="en-US"/>
          </a:p>
        </p:txBody>
      </p:sp>
      <p:sp>
        <p:nvSpPr>
          <p:cNvPr id="9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EEA8A-098C-AF40-ACFB-1C1445A10845}" type="slidenum">
              <a:rPr lang="en-US"/>
              <a:pPr/>
              <a:t>39</a:t>
            </a:fld>
            <a:endParaRPr lang="en-US"/>
          </a:p>
        </p:txBody>
      </p:sp>
      <p:sp>
        <p:nvSpPr>
          <p:cNvPr id="129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EEA8A-098C-AF40-ACFB-1C1445A10845}" type="slidenum">
              <a:rPr lang="en-US"/>
              <a:pPr/>
              <a:t>4</a:t>
            </a:fld>
            <a:endParaRPr lang="en-US"/>
          </a:p>
        </p:txBody>
      </p:sp>
      <p:sp>
        <p:nvSpPr>
          <p:cNvPr id="129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BBFAB1-2305-9641-9196-7F97C03C660F}" type="slidenum">
              <a:rPr lang="en-US"/>
              <a:pPr/>
              <a:t>40</a:t>
            </a:fld>
            <a:endParaRPr lang="en-US"/>
          </a:p>
        </p:txBody>
      </p:sp>
      <p:sp>
        <p:nvSpPr>
          <p:cNvPr id="15718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71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FC78A-FA61-464B-8D37-8CBFED03AFDB}" type="slidenum">
              <a:rPr lang="en-US"/>
              <a:pPr/>
              <a:t>42</a:t>
            </a:fld>
            <a:endParaRPr lang="en-US"/>
          </a:p>
        </p:txBody>
      </p:sp>
      <p:sp>
        <p:nvSpPr>
          <p:cNvPr id="1606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06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00D3C91-00FE-384A-9168-C4ED89634763}" type="slidenum">
              <a:rPr lang="en-US" sz="1200"/>
              <a:pPr eaLnBrk="1" hangingPunct="1"/>
              <a:t>43</a:t>
            </a:fld>
            <a:endParaRPr lang="en-US" sz="120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185F07-8889-1347-9BF1-EC3CED4B18E7}" type="slidenum">
              <a:rPr lang="en-US" sz="1200"/>
              <a:pPr eaLnBrk="1" hangingPunct="1"/>
              <a:t>44</a:t>
            </a:fld>
            <a:endParaRPr lang="en-US" sz="1200"/>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FDE28F-32D6-C749-8C2D-EAA50E2E71AE}" type="slidenum">
              <a:rPr lang="en-US" sz="1200"/>
              <a:pPr eaLnBrk="1" hangingPunct="1"/>
              <a:t>45</a:t>
            </a:fld>
            <a:endParaRPr lang="en-US" sz="1200"/>
          </a:p>
        </p:txBody>
      </p:sp>
      <p:sp>
        <p:nvSpPr>
          <p:cNvPr id="32771" name="Rectangle 2"/>
          <p:cNvSpPr>
            <a:spLocks noGrp="1" noRot="1" noChangeAspect="1" noChangeArrowheads="1" noTextEdit="1"/>
          </p:cNvSpPr>
          <p:nvPr>
            <p:ph type="sldImg"/>
          </p:nvPr>
        </p:nvSpPr>
        <p:spPr>
          <a:xfrm>
            <a:off x="1146175" y="687388"/>
            <a:ext cx="4567238" cy="3425825"/>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0571" tIns="45286" rIns="90571" bIns="45286"/>
          <a:lstStyle/>
          <a:p>
            <a:pPr eaLnBrk="1" hangingPunct="1"/>
            <a:endParaRPr lang="de-DE">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41FA7-BAA6-AD4F-93D8-FB351A41D2E8}" type="slidenum">
              <a:rPr lang="en-US"/>
              <a:pPr/>
              <a:t>46</a:t>
            </a:fld>
            <a:endParaRPr lang="en-US"/>
          </a:p>
        </p:txBody>
      </p:sp>
      <p:sp>
        <p:nvSpPr>
          <p:cNvPr id="144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B5DFC-163B-6C4A-9ADB-54057D88FE9B}" type="slidenum">
              <a:rPr lang="en-US"/>
              <a:pPr/>
              <a:t>47</a:t>
            </a:fld>
            <a:endParaRPr lang="en-US"/>
          </a:p>
        </p:txBody>
      </p:sp>
      <p:sp>
        <p:nvSpPr>
          <p:cNvPr id="144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8B4DD-3793-7D48-B0DD-55DCDFA91F21}" type="slidenum">
              <a:rPr lang="en-US"/>
              <a:pPr/>
              <a:t>48</a:t>
            </a:fld>
            <a:endParaRPr lang="en-US"/>
          </a:p>
        </p:txBody>
      </p:sp>
      <p:sp>
        <p:nvSpPr>
          <p:cNvPr id="1442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F312C-357C-7D4D-97BA-0540E7FAA84D}" type="slidenum">
              <a:rPr lang="en-US"/>
              <a:pPr/>
              <a:t>49</a:t>
            </a:fld>
            <a:endParaRPr lang="en-US"/>
          </a:p>
        </p:txBody>
      </p:sp>
      <p:sp>
        <p:nvSpPr>
          <p:cNvPr id="144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153DE-06F3-E142-8752-74B7868D9127}" type="slidenum">
              <a:rPr lang="en-US"/>
              <a:pPr/>
              <a:t>50</a:t>
            </a:fld>
            <a:endParaRPr lang="en-US"/>
          </a:p>
        </p:txBody>
      </p:sp>
      <p:sp>
        <p:nvSpPr>
          <p:cNvPr id="144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758C7-549E-8049-B291-302B4A5B512D}" type="slidenum">
              <a:rPr lang="en-US"/>
              <a:pPr/>
              <a:t>5</a:t>
            </a:fld>
            <a:endParaRPr lang="en-US"/>
          </a:p>
        </p:txBody>
      </p:sp>
      <p:sp>
        <p:nvSpPr>
          <p:cNvPr id="1266690" name="Rectangle 2"/>
          <p:cNvSpPr>
            <a:spLocks noGrp="1" noRot="1" noChangeAspect="1" noChangeArrowheads="1" noTextEdit="1"/>
          </p:cNvSpPr>
          <p:nvPr>
            <p:ph type="sldImg"/>
          </p:nvPr>
        </p:nvSpPr>
        <p:spPr>
          <a:xfrm>
            <a:off x="1139825" y="687388"/>
            <a:ext cx="4579938" cy="343535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266691" name="Rectangle 3"/>
          <p:cNvSpPr>
            <a:spLocks noGrp="1" noChangeArrowheads="1"/>
          </p:cNvSpPr>
          <p:nvPr>
            <p:ph type="body" idx="1"/>
          </p:nvPr>
        </p:nvSpPr>
        <p:spPr>
          <a:xfrm>
            <a:off x="914400" y="4349750"/>
            <a:ext cx="5029200" cy="4113213"/>
          </a:xfrm>
          <a:ln/>
        </p:spPr>
        <p:txBody>
          <a:bodyPr lIns="127000" tIns="63500" rIns="127000" bIns="63500"/>
          <a:lstStyle/>
          <a:p>
            <a:pPr defTabSz="1914525"/>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88D79-EF9D-C74A-AF05-D8A7DE855C90}" type="slidenum">
              <a:rPr lang="en-US"/>
              <a:pPr/>
              <a:t>51</a:t>
            </a:fld>
            <a:endParaRPr lang="en-US"/>
          </a:p>
        </p:txBody>
      </p:sp>
      <p:sp>
        <p:nvSpPr>
          <p:cNvPr id="144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711DA06-9B0A-D64E-8382-9526B074C7E6}" type="slidenum">
              <a:rPr lang="en-US" sz="1200"/>
              <a:pPr eaLnBrk="1" hangingPunct="1"/>
              <a:t>52</a:t>
            </a:fld>
            <a:endParaRPr lang="en-US" sz="1200"/>
          </a:p>
        </p:txBody>
      </p:sp>
      <p:sp>
        <p:nvSpPr>
          <p:cNvPr id="737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993BF19D-2ED0-8043-84F6-CA8A41A364BB}" type="slidenum">
              <a:rPr lang="en-US" sz="1200">
                <a:latin typeface="Arial" charset="0"/>
              </a:rPr>
              <a:pPr algn="r" eaLnBrk="1" hangingPunct="1"/>
              <a:t>52</a:t>
            </a:fld>
            <a:endParaRPr lang="en-US" sz="1200">
              <a:latin typeface="Arial" charset="0"/>
            </a:endParaRPr>
          </a:p>
        </p:txBody>
      </p:sp>
      <p:sp>
        <p:nvSpPr>
          <p:cNvPr id="73732" name="Rectangle 2"/>
          <p:cNvSpPr>
            <a:spLocks noGrp="1" noRot="1" noChangeAspect="1" noChangeArrowheads="1" noTextEdit="1"/>
          </p:cNvSpPr>
          <p:nvPr>
            <p:ph type="sldImg"/>
          </p:nvPr>
        </p:nvSpPr>
        <p:spPr>
          <a:solidFill>
            <a:srgbClr val="FFFFFF"/>
          </a:solidFill>
          <a:ln/>
        </p:spPr>
      </p:sp>
      <p:sp>
        <p:nvSpPr>
          <p:cNvPr id="73733" name="Rectangle 3"/>
          <p:cNvSpPr>
            <a:spLocks noGrp="1" noChangeArrowheads="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AF78C-DB41-6C44-9B02-B1E56D8ED7E5}" type="slidenum">
              <a:rPr lang="en-US"/>
              <a:pPr/>
              <a:t>53</a:t>
            </a:fld>
            <a:endParaRPr lang="en-US"/>
          </a:p>
        </p:txBody>
      </p:sp>
      <p:sp>
        <p:nvSpPr>
          <p:cNvPr id="144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5BBB7-F478-1647-AE6C-1A864A39C690}" type="slidenum">
              <a:rPr lang="en-US"/>
              <a:pPr/>
              <a:t>55</a:t>
            </a:fld>
            <a:endParaRPr lang="en-US"/>
          </a:p>
        </p:txBody>
      </p:sp>
      <p:sp>
        <p:nvSpPr>
          <p:cNvPr id="144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2912C-0E3E-9B44-B921-A96FDD6455B8}" type="slidenum">
              <a:rPr lang="en-US"/>
              <a:pPr/>
              <a:t>56</a:t>
            </a:fld>
            <a:endParaRPr lang="en-US"/>
          </a:p>
        </p:txBody>
      </p:sp>
      <p:sp>
        <p:nvSpPr>
          <p:cNvPr id="144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FCC82-89D3-904D-AA5C-810340918D48}" type="slidenum">
              <a:rPr lang="en-US"/>
              <a:pPr/>
              <a:t>57</a:t>
            </a:fld>
            <a:endParaRPr lang="en-US"/>
          </a:p>
        </p:txBody>
      </p:sp>
      <p:sp>
        <p:nvSpPr>
          <p:cNvPr id="1466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7D04B-0BED-034A-BD60-1FBB00956636}" type="slidenum">
              <a:rPr lang="en-US"/>
              <a:pPr/>
              <a:t>58</a:t>
            </a:fld>
            <a:endParaRPr lang="en-US"/>
          </a:p>
        </p:txBody>
      </p:sp>
      <p:sp>
        <p:nvSpPr>
          <p:cNvPr id="1641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41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DD60A-77CD-CD45-9DCE-EF6193B9B839}" type="slidenum">
              <a:rPr lang="en-US"/>
              <a:pPr/>
              <a:t>59</a:t>
            </a:fld>
            <a:endParaRPr lang="en-US"/>
          </a:p>
        </p:txBody>
      </p:sp>
      <p:sp>
        <p:nvSpPr>
          <p:cNvPr id="1643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43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CB44D-34E7-0D4F-AAFE-69867657336B}" type="slidenum">
              <a:rPr lang="en-US"/>
              <a:pPr/>
              <a:t>60</a:t>
            </a:fld>
            <a:endParaRPr lang="en-US"/>
          </a:p>
        </p:txBody>
      </p:sp>
      <p:sp>
        <p:nvSpPr>
          <p:cNvPr id="1645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45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9DABF-6161-C34E-97A6-F5AE1CB786DF}" type="slidenum">
              <a:rPr lang="en-US"/>
              <a:pPr/>
              <a:t>61</a:t>
            </a:fld>
            <a:endParaRPr lang="en-US"/>
          </a:p>
        </p:txBody>
      </p:sp>
      <p:sp>
        <p:nvSpPr>
          <p:cNvPr id="1647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47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BB894-42A0-B343-8606-FA04D2833DA6}" type="slidenum">
              <a:rPr lang="en-US"/>
              <a:pPr/>
              <a:t>6</a:t>
            </a:fld>
            <a:endParaRPr lang="en-US"/>
          </a:p>
        </p:txBody>
      </p:sp>
      <p:sp>
        <p:nvSpPr>
          <p:cNvPr id="131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01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a:spcBef>
                <a:spcPts val="413"/>
              </a:spcBef>
            </a:pPr>
            <a:endParaRPr lang="en-US">
              <a:solidFill>
                <a:srgbClr val="000000"/>
              </a:solidFill>
              <a:latin typeface="Calibri" charset="0"/>
              <a:ea typeface="ＭＳ Ｐゴシック" charset="0"/>
              <a:cs typeface="Calibri" charset="0"/>
              <a:sym typeface="Calibri" charset="0"/>
            </a:endParaRPr>
          </a:p>
          <a:p>
            <a:pPr marL="39688">
              <a:spcBef>
                <a:spcPts val="413"/>
              </a:spcBef>
            </a:pPr>
            <a:r>
              <a:rPr lang="en-US">
                <a:solidFill>
                  <a:srgbClr val="000000"/>
                </a:solidFill>
                <a:latin typeface="Calibri" charset="0"/>
                <a:ea typeface="ＭＳ Ｐゴシック" charset="0"/>
                <a:cs typeface="Calibri" charset="0"/>
                <a:sym typeface="Calibri" charset="0"/>
              </a:rPr>
              <a:t>----- Meeting Notes (6/2/11 13:18) -----</a:t>
            </a:r>
          </a:p>
          <a:p>
            <a:pPr marL="39688">
              <a:spcBef>
                <a:spcPts val="413"/>
              </a:spcBef>
            </a:pPr>
            <a:r>
              <a:rPr lang="en-US">
                <a:solidFill>
                  <a:srgbClr val="000000"/>
                </a:solidFill>
                <a:latin typeface="Calibri" charset="0"/>
                <a:ea typeface="ＭＳ Ｐゴシック" charset="0"/>
                <a:cs typeface="Calibri" charset="0"/>
                <a:sym typeface="Calibri" charset="0"/>
              </a:rPr>
              <a:t>scale: not just now, but at peak and in future</a:t>
            </a:r>
          </a:p>
          <a:p>
            <a:pPr marL="39688">
              <a:spcBef>
                <a:spcPts val="413"/>
              </a:spcBef>
            </a:pPr>
            <a:r>
              <a:rPr lang="en-US">
                <a:solidFill>
                  <a:srgbClr val="000000"/>
                </a:solidFill>
                <a:latin typeface="Calibri" charset="0"/>
                <a:ea typeface="ＭＳ Ｐゴシック" charset="0"/>
                <a:cs typeface="Calibri" charset="0"/>
                <a:sym typeface="Calibri" charset="0"/>
              </a:rPr>
              <a:t>adapt: move processing to data.</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6B2E9-26CC-6F47-94E2-82D0844BB974}" type="slidenum">
              <a:rPr lang="en-US"/>
              <a:pPr/>
              <a:t>66</a:t>
            </a:fld>
            <a:endParaRPr lang="en-US"/>
          </a:p>
        </p:txBody>
      </p:sp>
      <p:sp>
        <p:nvSpPr>
          <p:cNvPr id="1641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41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hlinkClick r:id="rId3" tooltip="Large Hadron Collider"/>
              </a:rPr>
              <a:t>Large Hadron Collider</a:t>
            </a:r>
            <a:r>
              <a:rPr lang="en-US" dirty="0" smtClean="0"/>
              <a:t> experiments represent about 150 million sensors delivering data 40 million times per second. There are nearly 600 million collisions per second. After filtering and refraining from recording more than 99.999% of these streams, there are 100 collisions of interest per second.</a:t>
            </a:r>
            <a:r>
              <a:rPr lang="en-US" baseline="30000" dirty="0" smtClean="0">
                <a:hlinkClick r:id="rId4"/>
              </a:rPr>
              <a:t>[27]</a:t>
            </a:r>
            <a:r>
              <a:rPr lang="en-US" baseline="30000" dirty="0" smtClean="0">
                <a:hlinkClick r:id="rId5"/>
              </a:rPr>
              <a:t>[28]</a:t>
            </a:r>
            <a:r>
              <a:rPr lang="en-US" baseline="30000" dirty="0" smtClean="0">
                <a:hlinkClick r:id="rId6"/>
              </a:rPr>
              <a:t>[29]</a:t>
            </a:r>
            <a:endParaRPr lang="en-US" dirty="0" smtClean="0"/>
          </a:p>
          <a:p>
            <a:r>
              <a:rPr lang="en-US" dirty="0" smtClean="0"/>
              <a:t>As a result, only working with less than 0.001% of the sensor stream data, the data flow from all four LHC experiments represents 25 petabytes annual rate before replication (as of 2012). This becomes nearly 200 petabytes after replication.</a:t>
            </a:r>
          </a:p>
          <a:p>
            <a:endParaRPr lang="en-US" dirty="0" smtClean="0"/>
          </a:p>
          <a:p>
            <a:r>
              <a:rPr lang="en-US" dirty="0" smtClean="0"/>
              <a:t>When the </a:t>
            </a:r>
            <a:r>
              <a:rPr lang="en-US" dirty="0" smtClean="0">
                <a:hlinkClick r:id="rId7" tooltip="Sloan Digital Sky Survey"/>
              </a:rPr>
              <a:t>Sloan Digital Sky Survey</a:t>
            </a:r>
            <a:r>
              <a:rPr lang="en-US" dirty="0" smtClean="0"/>
              <a:t> (SDSS) began collecting astronomical data in 2000, it amassed more in its first few weeks than all data collected in the history of astronomy. Continuing at a rate of about 200 GB per night, SDSS has amassed more than 140 terabytes of information. When the </a:t>
            </a:r>
            <a:r>
              <a:rPr lang="en-US" dirty="0" smtClean="0">
                <a:hlinkClick r:id="rId8" tooltip="Large Synoptic Survey Telescope"/>
              </a:rPr>
              <a:t>Large Synoptic Survey Telescope</a:t>
            </a:r>
            <a:r>
              <a:rPr lang="en-US" dirty="0" smtClean="0"/>
              <a:t>, successor to SDSS, comes online in 2016 it is anticipated to acquire that amount of data every five days.</a:t>
            </a:r>
            <a:r>
              <a:rPr lang="en-US" baseline="30000" dirty="0" smtClean="0">
                <a:hlinkClick r:id="rId9"/>
              </a:rPr>
              <a:t>[5]</a:t>
            </a:r>
            <a:endParaRPr lang="en-US" dirty="0" smtClean="0"/>
          </a:p>
          <a:p>
            <a:endParaRPr lang="en-US" dirty="0" smtClean="0"/>
          </a:p>
          <a:p>
            <a:r>
              <a:rPr lang="en-US" dirty="0" smtClean="0"/>
              <a:t>If all sensor data were to be recorded in LHC, the data flow would be extremely hard to work with. The data flow would exceed 150 million petabytes annual rate, or nearly 500 </a:t>
            </a:r>
            <a:r>
              <a:rPr lang="en-US" dirty="0" smtClean="0">
                <a:hlinkClick r:id="rId10" tooltip="Exabytes"/>
              </a:rPr>
              <a:t>exabytes</a:t>
            </a:r>
            <a:r>
              <a:rPr lang="en-US" dirty="0" smtClean="0"/>
              <a:t> per day, before replication. To put the number in perspective, this is equivalent to 500 </a:t>
            </a:r>
            <a:r>
              <a:rPr lang="en-US" dirty="0" smtClean="0">
                <a:hlinkClick r:id="rId11" tooltip="Quintillion"/>
              </a:rPr>
              <a:t>quintillion</a:t>
            </a:r>
            <a:r>
              <a:rPr lang="en-US" dirty="0" smtClean="0"/>
              <a:t> (5×10</a:t>
            </a:r>
            <a:r>
              <a:rPr lang="en-US" baseline="30000" dirty="0" smtClean="0"/>
              <a:t>20</a:t>
            </a:r>
            <a:r>
              <a:rPr lang="en-US" dirty="0" smtClean="0"/>
              <a:t>) bytes per day, almost 200 times higher than all the other sources combined in the world.</a:t>
            </a:r>
          </a:p>
          <a:p>
            <a:endParaRPr lang="en-US" dirty="0"/>
          </a:p>
        </p:txBody>
      </p:sp>
      <p:sp>
        <p:nvSpPr>
          <p:cNvPr id="4" name="Slide Number Placeholder 3"/>
          <p:cNvSpPr>
            <a:spLocks noGrp="1"/>
          </p:cNvSpPr>
          <p:nvPr>
            <p:ph type="sldNum" sz="quarter" idx="10"/>
          </p:nvPr>
        </p:nvSpPr>
        <p:spPr/>
        <p:txBody>
          <a:bodyPr/>
          <a:lstStyle/>
          <a:p>
            <a:fld id="{D9FB6C44-595A-B147-93BC-B9F0A7482B42}" type="slidenum">
              <a:rPr lang="en-US" smtClean="0"/>
              <a:pPr/>
              <a:t>67</a:t>
            </a:fld>
            <a:endParaRPr lang="en-US"/>
          </a:p>
        </p:txBody>
      </p:sp>
    </p:spTree>
    <p:extLst>
      <p:ext uri="{BB962C8B-B14F-4D97-AF65-F5344CB8AC3E}">
        <p14:creationId xmlns:p14="http://schemas.microsoft.com/office/powerpoint/2010/main" val="9222651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EEF1A-F3B8-554B-9697-E1AD250958D4}" type="slidenum">
              <a:rPr lang="en-US"/>
              <a:pPr/>
              <a:t>68</a:t>
            </a:fld>
            <a:endParaRPr lang="en-US"/>
          </a:p>
        </p:txBody>
      </p:sp>
      <p:sp>
        <p:nvSpPr>
          <p:cNvPr id="16107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10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B1DB4-37E8-6740-81A1-836C154EE49D}" type="slidenum">
              <a:rPr lang="en-US"/>
              <a:pPr/>
              <a:t>7</a:t>
            </a:fld>
            <a:endParaRPr lang="en-US"/>
          </a:p>
        </p:txBody>
      </p:sp>
      <p:sp>
        <p:nvSpPr>
          <p:cNvPr id="131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87DF9-40E5-0049-B36A-27C041EB14A6}" type="slidenum">
              <a:rPr lang="en-US"/>
              <a:pPr/>
              <a:t>8</a:t>
            </a:fld>
            <a:endParaRPr lang="en-US"/>
          </a:p>
        </p:txBody>
      </p:sp>
      <p:sp>
        <p:nvSpPr>
          <p:cNvPr id="6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EBDA2-8630-784E-883B-280B6DDB1983}" type="slidenum">
              <a:rPr lang="en-US"/>
              <a:pPr/>
              <a:t>9</a:t>
            </a:fld>
            <a:endParaRPr lang="en-US"/>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 </a:t>
            </a:r>
            <a:endParaRPr lang="en-US"/>
          </a:p>
        </p:txBody>
      </p:sp>
    </p:spTree>
    <p:extLst>
      <p:ext uri="{BB962C8B-B14F-4D97-AF65-F5344CB8AC3E}">
        <p14:creationId xmlns:p14="http://schemas.microsoft.com/office/powerpoint/2010/main" val="171387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 </a:t>
            </a:r>
            <a:endParaRPr lang="en-US"/>
          </a:p>
        </p:txBody>
      </p:sp>
    </p:spTree>
    <p:extLst>
      <p:ext uri="{BB962C8B-B14F-4D97-AF65-F5344CB8AC3E}">
        <p14:creationId xmlns:p14="http://schemas.microsoft.com/office/powerpoint/2010/main" val="7664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 </a:t>
            </a:r>
            <a:endParaRPr lang="en-US"/>
          </a:p>
        </p:txBody>
      </p:sp>
    </p:spTree>
    <p:extLst>
      <p:ext uri="{BB962C8B-B14F-4D97-AF65-F5344CB8AC3E}">
        <p14:creationId xmlns:p14="http://schemas.microsoft.com/office/powerpoint/2010/main" val="275004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IS 257 – Fall 2014 </a:t>
            </a: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9AD3EE3-EA62-5642-B03D-94D5E3ACB1AC}" type="slidenum">
              <a:rPr lang="en-US"/>
              <a:pPr>
                <a:defRPr/>
              </a:pPr>
              <a:t>‹#›</a:t>
            </a:fld>
            <a:endParaRPr lang="en-US"/>
          </a:p>
        </p:txBody>
      </p:sp>
    </p:spTree>
    <p:extLst>
      <p:ext uri="{BB962C8B-B14F-4D97-AF65-F5344CB8AC3E}">
        <p14:creationId xmlns:p14="http://schemas.microsoft.com/office/powerpoint/2010/main" val="3664140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smtClean="0"/>
              <a:t>IS 257 – Fall 2014 </a:t>
            </a: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7E9621D9-1A4E-1A43-89F7-ABA49B2809A4}" type="slidenum">
              <a:rPr lang="en-US"/>
              <a:pPr/>
              <a:t>‹#›</a:t>
            </a:fld>
            <a:endParaRPr lang="en-US"/>
          </a:p>
        </p:txBody>
      </p:sp>
    </p:spTree>
    <p:extLst>
      <p:ext uri="{BB962C8B-B14F-4D97-AF65-F5344CB8AC3E}">
        <p14:creationId xmlns:p14="http://schemas.microsoft.com/office/powerpoint/2010/main" val="295728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 </a:t>
            </a:r>
            <a:endParaRPr lang="en-US"/>
          </a:p>
        </p:txBody>
      </p:sp>
    </p:spTree>
    <p:extLst>
      <p:ext uri="{BB962C8B-B14F-4D97-AF65-F5344CB8AC3E}">
        <p14:creationId xmlns:p14="http://schemas.microsoft.com/office/powerpoint/2010/main" val="59813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257 – Fall 2014 </a:t>
            </a:r>
            <a:endParaRPr lang="en-US"/>
          </a:p>
        </p:txBody>
      </p:sp>
    </p:spTree>
    <p:extLst>
      <p:ext uri="{BB962C8B-B14F-4D97-AF65-F5344CB8AC3E}">
        <p14:creationId xmlns:p14="http://schemas.microsoft.com/office/powerpoint/2010/main" val="207163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257 – Fall 2014 </a:t>
            </a:r>
            <a:endParaRPr lang="en-US"/>
          </a:p>
        </p:txBody>
      </p:sp>
    </p:spTree>
    <p:extLst>
      <p:ext uri="{BB962C8B-B14F-4D97-AF65-F5344CB8AC3E}">
        <p14:creationId xmlns:p14="http://schemas.microsoft.com/office/powerpoint/2010/main" val="304903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257 – Fall 2014 </a:t>
            </a:r>
            <a:endParaRPr lang="en-US"/>
          </a:p>
        </p:txBody>
      </p:sp>
    </p:spTree>
    <p:extLst>
      <p:ext uri="{BB962C8B-B14F-4D97-AF65-F5344CB8AC3E}">
        <p14:creationId xmlns:p14="http://schemas.microsoft.com/office/powerpoint/2010/main" val="164392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257 – Fall 2014 </a:t>
            </a:r>
            <a:endParaRPr lang="en-US"/>
          </a:p>
        </p:txBody>
      </p:sp>
    </p:spTree>
    <p:extLst>
      <p:ext uri="{BB962C8B-B14F-4D97-AF65-F5344CB8AC3E}">
        <p14:creationId xmlns:p14="http://schemas.microsoft.com/office/powerpoint/2010/main" val="304592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257 – Fall 2014 </a:t>
            </a:r>
            <a:endParaRPr lang="en-US"/>
          </a:p>
        </p:txBody>
      </p:sp>
    </p:spTree>
    <p:extLst>
      <p:ext uri="{BB962C8B-B14F-4D97-AF65-F5344CB8AC3E}">
        <p14:creationId xmlns:p14="http://schemas.microsoft.com/office/powerpoint/2010/main" val="180953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2014 </a:t>
            </a:r>
            <a:endParaRPr lang="en-US"/>
          </a:p>
        </p:txBody>
      </p:sp>
    </p:spTree>
    <p:extLst>
      <p:ext uri="{BB962C8B-B14F-4D97-AF65-F5344CB8AC3E}">
        <p14:creationId xmlns:p14="http://schemas.microsoft.com/office/powerpoint/2010/main" val="305004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2014 </a:t>
            </a:r>
            <a:endParaRPr lang="en-US"/>
          </a:p>
        </p:txBody>
      </p:sp>
    </p:spTree>
    <p:extLst>
      <p:ext uri="{BB962C8B-B14F-4D97-AF65-F5344CB8AC3E}">
        <p14:creationId xmlns:p14="http://schemas.microsoft.com/office/powerpoint/2010/main" val="6221889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jpe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userDrawn="1"/>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257 – Fall 2014 </a:t>
            </a:r>
            <a:endParaRPr lang="en-US"/>
          </a:p>
        </p:txBody>
      </p:sp>
      <p:pic>
        <p:nvPicPr>
          <p:cNvPr id="1031" name="Picture 7" descr="logo_small"/>
          <p:cNvPicPr>
            <a:picLocks noChangeAspect="1" noChangeArrowheads="1"/>
          </p:cNvPicPr>
          <p:nvPr userDrawn="1"/>
        </p:nvPicPr>
        <p:blipFill>
          <a:blip r:embed="rId15">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2014.11.20- </a:t>
            </a:r>
            <a:r>
              <a:rPr lang="en-US" sz="1000" b="1" dirty="0">
                <a:solidFill>
                  <a:srgbClr val="FFFFFF"/>
                </a:solidFill>
                <a:latin typeface="Futura Md BT" charset="0"/>
              </a:rPr>
              <a:t>SLIDE </a:t>
            </a:r>
            <a:fld id="{33BD4363-0A95-6440-B85D-B54F32160E35}"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pic>
        <p:nvPicPr>
          <p:cNvPr id="1047" name="Picture 23" descr="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1.bin"/><Relationship Id="rId5" Type="http://schemas.openxmlformats.org/officeDocument/2006/relationships/image" Target="../media/image7.emf"/><Relationship Id="rId6" Type="http://schemas.openxmlformats.org/officeDocument/2006/relationships/image" Target="../media/image8.jpe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hyperlink" Target="http://es.rice.edu/ES/humsoc/Galileo/Images/Astro/Instruments/hevelius_telescope.gif" TargetMode="External"/><Relationship Id="rId5" Type="http://schemas.openxmlformats.org/officeDocument/2006/relationships/image" Target="../media/image14.png"/><Relationship Id="rId6" Type="http://schemas.openxmlformats.org/officeDocument/2006/relationships/image" Target="../media/image15.jpeg"/><Relationship Id="rId7" Type="http://schemas.openxmlformats.org/officeDocument/2006/relationships/oleObject" Target="../embeddings/oleObject2.bin"/><Relationship Id="rId8" Type="http://schemas.openxmlformats.org/officeDocument/2006/relationships/image" Target="../media/image13.emf"/><Relationship Id="rId9" Type="http://schemas.openxmlformats.org/officeDocument/2006/relationships/image" Target="../media/image16.jpeg"/><Relationship Id="rId10" Type="http://schemas.openxmlformats.org/officeDocument/2006/relationships/image" Target="../media/image17.jpeg"/><Relationship Id="rId11"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hyperlink" Target="http://es.rice.edu/ES/humsoc/Galileo/Images/Astro/Instruments/hevelius_telescope.gif" TargetMode="External"/><Relationship Id="rId4" Type="http://schemas.openxmlformats.org/officeDocument/2006/relationships/image" Target="../media/image14.png"/><Relationship Id="rId5" Type="http://schemas.openxmlformats.org/officeDocument/2006/relationships/image" Target="../media/image22.jpeg"/><Relationship Id="rId6" Type="http://schemas.openxmlformats.org/officeDocument/2006/relationships/image" Target="../media/image23.wmf"/><Relationship Id="rId7"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1" Type="http://schemas.openxmlformats.org/officeDocument/2006/relationships/image" Target="../media/image32.gif"/><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55.xml"/><Relationship Id="rId4" Type="http://schemas.openxmlformats.org/officeDocument/2006/relationships/image" Target="../media/image27.jpeg"/><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oleObject" Target="../embeddings/oleObject3.bin"/><Relationship Id="rId8" Type="http://schemas.openxmlformats.org/officeDocument/2006/relationships/image" Target="../media/image26.emf"/><Relationship Id="rId9" Type="http://schemas.openxmlformats.org/officeDocument/2006/relationships/image" Target="../media/image30.emf"/><Relationship Id="rId10"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 </a:t>
            </a:r>
            <a:endParaRPr lang="en-US"/>
          </a:p>
        </p:txBody>
      </p:sp>
      <p:sp>
        <p:nvSpPr>
          <p:cNvPr id="757762" name="Rectangle 2"/>
          <p:cNvSpPr>
            <a:spLocks noGrp="1" noChangeArrowheads="1"/>
          </p:cNvSpPr>
          <p:nvPr>
            <p:ph type="ctrTitle"/>
          </p:nvPr>
        </p:nvSpPr>
        <p:spPr>
          <a:xfrm>
            <a:off x="152400" y="2286000"/>
            <a:ext cx="8686800" cy="1143000"/>
          </a:xfrm>
        </p:spPr>
        <p:txBody>
          <a:bodyPr/>
          <a:lstStyle/>
          <a:p>
            <a:pPr algn="ctr"/>
            <a:r>
              <a:rPr lang="en-US" dirty="0">
                <a:solidFill>
                  <a:schemeClr val="tx1"/>
                </a:solidFill>
              </a:rPr>
              <a:t>Data Mining </a:t>
            </a:r>
            <a:r>
              <a:rPr lang="en-US" smtClean="0">
                <a:solidFill>
                  <a:schemeClr val="tx1"/>
                </a:solidFill>
              </a:rPr>
              <a:t>and Introduction </a:t>
            </a:r>
            <a:br>
              <a:rPr lang="en-US" smtClean="0">
                <a:solidFill>
                  <a:schemeClr val="tx1"/>
                </a:solidFill>
              </a:rPr>
            </a:br>
            <a:r>
              <a:rPr lang="en-US" smtClean="0">
                <a:solidFill>
                  <a:schemeClr val="tx1"/>
                </a:solidFill>
              </a:rPr>
              <a:t>to </a:t>
            </a:r>
            <a:r>
              <a:rPr lang="en-US" dirty="0" smtClean="0">
                <a:solidFill>
                  <a:schemeClr val="tx1"/>
                </a:solidFill>
              </a:rPr>
              <a:t>Big Data</a:t>
            </a:r>
            <a:endParaRPr lang="en-US" dirty="0">
              <a:solidFill>
                <a:schemeClr val="tx1"/>
              </a:solidFill>
            </a:endParaRPr>
          </a:p>
        </p:txBody>
      </p:sp>
      <p:sp>
        <p:nvSpPr>
          <p:cNvPr id="757763" name="Rectangle 3"/>
          <p:cNvSpPr>
            <a:spLocks noGrp="1" noChangeArrowheads="1"/>
          </p:cNvSpPr>
          <p:nvPr>
            <p:ph type="subTitle" idx="1"/>
          </p:nvPr>
        </p:nvSpPr>
        <p:spPr/>
        <p:txBody>
          <a:bodyPr/>
          <a:lstStyle/>
          <a:p>
            <a:r>
              <a:rPr lang="en-US" sz="2800"/>
              <a:t>University of California, Berkeley</a:t>
            </a:r>
          </a:p>
          <a:p>
            <a:r>
              <a:rPr lang="en-US" sz="2800"/>
              <a:t>School of Information</a:t>
            </a:r>
          </a:p>
          <a:p>
            <a:r>
              <a:rPr lang="en-US" sz="2800" i="1"/>
              <a:t>IS 257: Database Management</a:t>
            </a:r>
            <a:endParaRPr lang="en-US" i="1"/>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Example, Continued</a:t>
            </a:r>
          </a:p>
        </p:txBody>
      </p:sp>
      <p:sp>
        <p:nvSpPr>
          <p:cNvPr id="17411" name="Rectangle 3"/>
          <p:cNvSpPr>
            <a:spLocks noGrp="1" noChangeArrowheads="1"/>
          </p:cNvSpPr>
          <p:nvPr>
            <p:ph type="body" idx="1"/>
          </p:nvPr>
        </p:nvSpPr>
        <p:spPr/>
        <p:txBody>
          <a:bodyPr/>
          <a:lstStyle/>
          <a:p>
            <a:r>
              <a:rPr lang="en-US"/>
              <a:t>The dimension tables include information about the bar, beer, and drinker </a:t>
            </a:r>
            <a:r>
              <a:rPr lang="ja-JP" altLang="en-US">
                <a:latin typeface="Arial"/>
              </a:rPr>
              <a:t>“</a:t>
            </a:r>
            <a:r>
              <a:rPr lang="en-US"/>
              <a:t>dimensions</a:t>
            </a:r>
            <a:r>
              <a:rPr lang="ja-JP" altLang="en-US">
                <a:latin typeface="Arial"/>
              </a:rPr>
              <a:t>”</a:t>
            </a:r>
            <a:r>
              <a:rPr lang="en-US"/>
              <a:t>:</a:t>
            </a:r>
          </a:p>
          <a:p>
            <a:pPr>
              <a:buFont typeface="Monotype Sorts" charset="0"/>
              <a:buNone/>
            </a:pPr>
            <a:r>
              <a:rPr lang="en-US"/>
              <a:t>		</a:t>
            </a:r>
            <a:r>
              <a:rPr lang="en-US">
                <a:solidFill>
                  <a:srgbClr val="CC00CC"/>
                </a:solidFill>
              </a:rPr>
              <a:t>Bars(bar, addr, license)</a:t>
            </a:r>
          </a:p>
          <a:p>
            <a:pPr>
              <a:buFont typeface="Monotype Sorts" charset="0"/>
              <a:buNone/>
            </a:pPr>
            <a:r>
              <a:rPr lang="en-US">
                <a:solidFill>
                  <a:srgbClr val="CC00CC"/>
                </a:solidFill>
              </a:rPr>
              <a:t>		Beers(beer, manf)</a:t>
            </a:r>
          </a:p>
          <a:p>
            <a:pPr>
              <a:buFont typeface="Monotype Sorts" charset="0"/>
              <a:buNone/>
            </a:pPr>
            <a:r>
              <a:rPr lang="en-US">
                <a:solidFill>
                  <a:srgbClr val="CC00CC"/>
                </a:solidFill>
              </a:rPr>
              <a:t>		Drinkers(drinker, addr, phone)</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90048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2"/>
          <p:cNvSpPr>
            <a:spLocks noGrp="1"/>
          </p:cNvSpPr>
          <p:nvPr>
            <p:ph type="dt" sz="half" idx="10"/>
          </p:nvPr>
        </p:nvSpPr>
        <p:spPr/>
        <p:txBody>
          <a:bodyPr/>
          <a:lstStyle/>
          <a:p>
            <a:r>
              <a:rPr lang="en-US" smtClean="0"/>
              <a:t>IS 257 – Fall 2014 </a:t>
            </a:r>
            <a:endParaRPr lang="en-US"/>
          </a:p>
        </p:txBody>
      </p:sp>
      <p:sp>
        <p:nvSpPr>
          <p:cNvPr id="1403906" name="Rectangle 2"/>
          <p:cNvSpPr>
            <a:spLocks noGrp="1" noChangeArrowheads="1"/>
          </p:cNvSpPr>
          <p:nvPr>
            <p:ph type="title"/>
          </p:nvPr>
        </p:nvSpPr>
        <p:spPr/>
        <p:txBody>
          <a:bodyPr/>
          <a:lstStyle/>
          <a:p>
            <a:r>
              <a:rPr lang="en-US"/>
              <a:t>Visualization – Star Schema</a:t>
            </a:r>
          </a:p>
        </p:txBody>
      </p:sp>
      <p:sp>
        <p:nvSpPr>
          <p:cNvPr id="1403907" name="Rectangle 3"/>
          <p:cNvSpPr>
            <a:spLocks noChangeArrowheads="1"/>
          </p:cNvSpPr>
          <p:nvPr/>
        </p:nvSpPr>
        <p:spPr bwMode="auto">
          <a:xfrm>
            <a:off x="2209800" y="3429000"/>
            <a:ext cx="47244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08" name="Line 4"/>
          <p:cNvSpPr>
            <a:spLocks noChangeShapeType="1"/>
          </p:cNvSpPr>
          <p:nvPr/>
        </p:nvSpPr>
        <p:spPr bwMode="auto">
          <a:xfrm>
            <a:off x="2971800" y="3429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09" name="Line 5"/>
          <p:cNvSpPr>
            <a:spLocks noChangeShapeType="1"/>
          </p:cNvSpPr>
          <p:nvPr/>
        </p:nvSpPr>
        <p:spPr bwMode="auto">
          <a:xfrm>
            <a:off x="3810000" y="3429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0" name="Line 6"/>
          <p:cNvSpPr>
            <a:spLocks noChangeShapeType="1"/>
          </p:cNvSpPr>
          <p:nvPr/>
        </p:nvSpPr>
        <p:spPr bwMode="auto">
          <a:xfrm>
            <a:off x="4572000" y="3429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1" name="Line 7"/>
          <p:cNvSpPr>
            <a:spLocks noChangeShapeType="1"/>
          </p:cNvSpPr>
          <p:nvPr/>
        </p:nvSpPr>
        <p:spPr bwMode="auto">
          <a:xfrm>
            <a:off x="5334000" y="3048000"/>
            <a:ext cx="0" cy="1066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2" name="Line 8"/>
          <p:cNvSpPr>
            <a:spLocks noChangeShapeType="1"/>
          </p:cNvSpPr>
          <p:nvPr/>
        </p:nvSpPr>
        <p:spPr bwMode="auto">
          <a:xfrm>
            <a:off x="6096000" y="3429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3" name="Rectangle 9"/>
          <p:cNvSpPr>
            <a:spLocks noChangeArrowheads="1"/>
          </p:cNvSpPr>
          <p:nvPr/>
        </p:nvSpPr>
        <p:spPr bwMode="auto">
          <a:xfrm>
            <a:off x="381000" y="1981200"/>
            <a:ext cx="31242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4" name="Line 10"/>
          <p:cNvSpPr>
            <a:spLocks noChangeShapeType="1"/>
          </p:cNvSpPr>
          <p:nvPr/>
        </p:nvSpPr>
        <p:spPr bwMode="auto">
          <a:xfrm>
            <a:off x="1143000" y="19812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5" name="Line 11"/>
          <p:cNvSpPr>
            <a:spLocks noChangeShapeType="1"/>
          </p:cNvSpPr>
          <p:nvPr/>
        </p:nvSpPr>
        <p:spPr bwMode="auto">
          <a:xfrm>
            <a:off x="1981200" y="19812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6" name="Line 12"/>
          <p:cNvSpPr>
            <a:spLocks noChangeShapeType="1"/>
          </p:cNvSpPr>
          <p:nvPr/>
        </p:nvSpPr>
        <p:spPr bwMode="auto">
          <a:xfrm>
            <a:off x="2743200" y="19812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7" name="Rectangle 13"/>
          <p:cNvSpPr>
            <a:spLocks noChangeArrowheads="1"/>
          </p:cNvSpPr>
          <p:nvPr/>
        </p:nvSpPr>
        <p:spPr bwMode="auto">
          <a:xfrm>
            <a:off x="381000" y="4953000"/>
            <a:ext cx="31242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8" name="Line 14"/>
          <p:cNvSpPr>
            <a:spLocks noChangeShapeType="1"/>
          </p:cNvSpPr>
          <p:nvPr/>
        </p:nvSpPr>
        <p:spPr bwMode="auto">
          <a:xfrm>
            <a:off x="1143000" y="4953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9" name="Line 15"/>
          <p:cNvSpPr>
            <a:spLocks noChangeShapeType="1"/>
          </p:cNvSpPr>
          <p:nvPr/>
        </p:nvSpPr>
        <p:spPr bwMode="auto">
          <a:xfrm>
            <a:off x="1981200" y="4953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0" name="Line 16"/>
          <p:cNvSpPr>
            <a:spLocks noChangeShapeType="1"/>
          </p:cNvSpPr>
          <p:nvPr/>
        </p:nvSpPr>
        <p:spPr bwMode="auto">
          <a:xfrm>
            <a:off x="2743200" y="4953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1" name="Rectangle 17"/>
          <p:cNvSpPr>
            <a:spLocks noChangeArrowheads="1"/>
          </p:cNvSpPr>
          <p:nvPr/>
        </p:nvSpPr>
        <p:spPr bwMode="auto">
          <a:xfrm>
            <a:off x="5562600" y="4953000"/>
            <a:ext cx="31242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2" name="Line 18"/>
          <p:cNvSpPr>
            <a:spLocks noChangeShapeType="1"/>
          </p:cNvSpPr>
          <p:nvPr/>
        </p:nvSpPr>
        <p:spPr bwMode="auto">
          <a:xfrm>
            <a:off x="6324600" y="4953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3" name="Line 19"/>
          <p:cNvSpPr>
            <a:spLocks noChangeShapeType="1"/>
          </p:cNvSpPr>
          <p:nvPr/>
        </p:nvSpPr>
        <p:spPr bwMode="auto">
          <a:xfrm>
            <a:off x="7162800" y="4953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4" name="Line 20"/>
          <p:cNvSpPr>
            <a:spLocks noChangeShapeType="1"/>
          </p:cNvSpPr>
          <p:nvPr/>
        </p:nvSpPr>
        <p:spPr bwMode="auto">
          <a:xfrm>
            <a:off x="7924800" y="4953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5" name="Rectangle 21"/>
          <p:cNvSpPr>
            <a:spLocks noChangeArrowheads="1"/>
          </p:cNvSpPr>
          <p:nvPr/>
        </p:nvSpPr>
        <p:spPr bwMode="auto">
          <a:xfrm>
            <a:off x="5562600" y="1981200"/>
            <a:ext cx="31242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6" name="Line 22"/>
          <p:cNvSpPr>
            <a:spLocks noChangeShapeType="1"/>
          </p:cNvSpPr>
          <p:nvPr/>
        </p:nvSpPr>
        <p:spPr bwMode="auto">
          <a:xfrm>
            <a:off x="6324600" y="19812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7" name="Line 23"/>
          <p:cNvSpPr>
            <a:spLocks noChangeShapeType="1"/>
          </p:cNvSpPr>
          <p:nvPr/>
        </p:nvSpPr>
        <p:spPr bwMode="auto">
          <a:xfrm>
            <a:off x="7162800" y="19812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8" name="Line 24"/>
          <p:cNvSpPr>
            <a:spLocks noChangeShapeType="1"/>
          </p:cNvSpPr>
          <p:nvPr/>
        </p:nvSpPr>
        <p:spPr bwMode="auto">
          <a:xfrm>
            <a:off x="7924800" y="19812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9" name="Line 25"/>
          <p:cNvSpPr>
            <a:spLocks noChangeShapeType="1"/>
          </p:cNvSpPr>
          <p:nvPr/>
        </p:nvSpPr>
        <p:spPr bwMode="auto">
          <a:xfrm flipH="1" flipV="1">
            <a:off x="838200" y="2743200"/>
            <a:ext cx="152400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30" name="Line 26"/>
          <p:cNvSpPr>
            <a:spLocks noChangeShapeType="1"/>
          </p:cNvSpPr>
          <p:nvPr/>
        </p:nvSpPr>
        <p:spPr bwMode="auto">
          <a:xfrm flipH="1">
            <a:off x="990600" y="3886200"/>
            <a:ext cx="2438400" cy="91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31" name="Line 27"/>
          <p:cNvSpPr>
            <a:spLocks noChangeShapeType="1"/>
          </p:cNvSpPr>
          <p:nvPr/>
        </p:nvSpPr>
        <p:spPr bwMode="auto">
          <a:xfrm flipV="1">
            <a:off x="4114800" y="2438400"/>
            <a:ext cx="13716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32" name="Line 28"/>
          <p:cNvSpPr>
            <a:spLocks noChangeShapeType="1"/>
          </p:cNvSpPr>
          <p:nvPr/>
        </p:nvSpPr>
        <p:spPr bwMode="auto">
          <a:xfrm>
            <a:off x="4953000" y="3886200"/>
            <a:ext cx="99060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33" name="Text Box 29"/>
          <p:cNvSpPr txBox="1">
            <a:spLocks noChangeArrowheads="1"/>
          </p:cNvSpPr>
          <p:nvPr/>
        </p:nvSpPr>
        <p:spPr bwMode="auto">
          <a:xfrm>
            <a:off x="82550" y="5630863"/>
            <a:ext cx="3651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Dimension Table </a:t>
            </a:r>
            <a:r>
              <a:rPr lang="en-US" b="1">
                <a:latin typeface="Tahoma" charset="0"/>
              </a:rPr>
              <a:t>(Beers)</a:t>
            </a:r>
          </a:p>
        </p:txBody>
      </p:sp>
      <p:sp>
        <p:nvSpPr>
          <p:cNvPr id="1403934" name="Text Box 30"/>
          <p:cNvSpPr txBox="1">
            <a:spLocks noChangeArrowheads="1"/>
          </p:cNvSpPr>
          <p:nvPr/>
        </p:nvSpPr>
        <p:spPr bwMode="auto">
          <a:xfrm>
            <a:off x="5534025" y="5630863"/>
            <a:ext cx="3243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Dimension Table (etc.)</a:t>
            </a:r>
          </a:p>
        </p:txBody>
      </p:sp>
      <p:sp>
        <p:nvSpPr>
          <p:cNvPr id="1403935" name="Text Box 31"/>
          <p:cNvSpPr txBox="1">
            <a:spLocks noChangeArrowheads="1"/>
          </p:cNvSpPr>
          <p:nvPr/>
        </p:nvSpPr>
        <p:spPr bwMode="auto">
          <a:xfrm>
            <a:off x="5111750" y="1524000"/>
            <a:ext cx="409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Dimension Table </a:t>
            </a:r>
            <a:r>
              <a:rPr lang="en-US" b="1">
                <a:latin typeface="Tahoma" charset="0"/>
              </a:rPr>
              <a:t>(Drinkers)</a:t>
            </a:r>
          </a:p>
        </p:txBody>
      </p:sp>
      <p:sp>
        <p:nvSpPr>
          <p:cNvPr id="1403936" name="Text Box 32"/>
          <p:cNvSpPr txBox="1">
            <a:spLocks noChangeArrowheads="1"/>
          </p:cNvSpPr>
          <p:nvPr/>
        </p:nvSpPr>
        <p:spPr bwMode="auto">
          <a:xfrm>
            <a:off x="163513" y="1524000"/>
            <a:ext cx="3471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Dimension Table </a:t>
            </a:r>
            <a:r>
              <a:rPr lang="en-US" b="1">
                <a:latin typeface="Tahoma" charset="0"/>
              </a:rPr>
              <a:t>(Bars)</a:t>
            </a:r>
          </a:p>
        </p:txBody>
      </p:sp>
      <p:sp>
        <p:nvSpPr>
          <p:cNvPr id="1403937" name="Text Box 33"/>
          <p:cNvSpPr txBox="1">
            <a:spLocks noChangeArrowheads="1"/>
          </p:cNvSpPr>
          <p:nvPr/>
        </p:nvSpPr>
        <p:spPr bwMode="auto">
          <a:xfrm>
            <a:off x="2744788" y="4114800"/>
            <a:ext cx="2684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Fact Table - </a:t>
            </a:r>
            <a:r>
              <a:rPr lang="en-US" b="1">
                <a:latin typeface="Tahoma" charset="0"/>
              </a:rPr>
              <a:t>Sales</a:t>
            </a:r>
          </a:p>
        </p:txBody>
      </p:sp>
      <p:sp>
        <p:nvSpPr>
          <p:cNvPr id="1403938" name="Text Box 34"/>
          <p:cNvSpPr txBox="1">
            <a:spLocks noChangeArrowheads="1"/>
          </p:cNvSpPr>
          <p:nvPr/>
        </p:nvSpPr>
        <p:spPr bwMode="auto">
          <a:xfrm>
            <a:off x="2103438" y="2895600"/>
            <a:ext cx="2408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Dimension Attrs.</a:t>
            </a:r>
          </a:p>
        </p:txBody>
      </p:sp>
      <p:sp>
        <p:nvSpPr>
          <p:cNvPr id="1403939" name="Text Box 35"/>
          <p:cNvSpPr txBox="1">
            <a:spLocks noChangeArrowheads="1"/>
          </p:cNvSpPr>
          <p:nvPr/>
        </p:nvSpPr>
        <p:spPr bwMode="auto">
          <a:xfrm>
            <a:off x="5305425" y="2895600"/>
            <a:ext cx="2471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Dependent Attrs.</a:t>
            </a:r>
          </a:p>
        </p:txBody>
      </p:sp>
      <p:sp>
        <p:nvSpPr>
          <p:cNvPr id="1403940" name="Text Box 36"/>
          <p:cNvSpPr txBox="1">
            <a:spLocks noChangeArrowheads="1"/>
          </p:cNvSpPr>
          <p:nvPr/>
        </p:nvSpPr>
        <p:spPr bwMode="auto">
          <a:xfrm>
            <a:off x="5407025"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2014 </a:t>
            </a:r>
            <a:endParaRPr lang="en-US"/>
          </a:p>
        </p:txBody>
      </p:sp>
      <p:sp>
        <p:nvSpPr>
          <p:cNvPr id="1406978" name="Rectangle 2"/>
          <p:cNvSpPr>
            <a:spLocks noGrp="1" noChangeArrowheads="1"/>
          </p:cNvSpPr>
          <p:nvPr>
            <p:ph type="title"/>
          </p:nvPr>
        </p:nvSpPr>
        <p:spPr/>
        <p:txBody>
          <a:bodyPr/>
          <a:lstStyle/>
          <a:p>
            <a:r>
              <a:rPr lang="en-US"/>
              <a:t>Typical OLAP Queries</a:t>
            </a:r>
          </a:p>
        </p:txBody>
      </p:sp>
      <p:sp>
        <p:nvSpPr>
          <p:cNvPr id="1406979" name="Rectangle 3"/>
          <p:cNvSpPr>
            <a:spLocks noGrp="1" noChangeArrowheads="1"/>
          </p:cNvSpPr>
          <p:nvPr>
            <p:ph type="body" idx="1"/>
          </p:nvPr>
        </p:nvSpPr>
        <p:spPr/>
        <p:txBody>
          <a:bodyPr/>
          <a:lstStyle/>
          <a:p>
            <a:pPr>
              <a:lnSpc>
                <a:spcPct val="90000"/>
              </a:lnSpc>
            </a:pPr>
            <a:r>
              <a:rPr lang="en-US" sz="2800"/>
              <a:t>Often, OLAP queries begin with a </a:t>
            </a:r>
            <a:r>
              <a:rPr lang="ja-JP" altLang="en-US" sz="2800">
                <a:latin typeface="Arial"/>
              </a:rPr>
              <a:t>“</a:t>
            </a:r>
            <a:r>
              <a:rPr lang="en-US" sz="2800">
                <a:solidFill>
                  <a:srgbClr val="33CC33"/>
                </a:solidFill>
              </a:rPr>
              <a:t>star join</a:t>
            </a:r>
            <a:r>
              <a:rPr lang="ja-JP" altLang="en-US" sz="2800">
                <a:latin typeface="Arial"/>
              </a:rPr>
              <a:t>”</a:t>
            </a:r>
            <a:r>
              <a:rPr lang="en-US" sz="2800"/>
              <a:t>: the natural join of the fact table with all or most of the dimension tables.</a:t>
            </a:r>
          </a:p>
          <a:p>
            <a:pPr>
              <a:lnSpc>
                <a:spcPct val="90000"/>
              </a:lnSpc>
            </a:pPr>
            <a:r>
              <a:rPr lang="en-US" sz="2800"/>
              <a:t>Example:</a:t>
            </a:r>
          </a:p>
          <a:p>
            <a:pPr>
              <a:lnSpc>
                <a:spcPct val="90000"/>
              </a:lnSpc>
              <a:buFontTx/>
              <a:buNone/>
            </a:pPr>
            <a:r>
              <a:rPr lang="en-US" sz="2800">
                <a:latin typeface="Courier New" charset="0"/>
              </a:rPr>
              <a:t>SELECT *</a:t>
            </a:r>
          </a:p>
          <a:p>
            <a:pPr>
              <a:lnSpc>
                <a:spcPct val="90000"/>
              </a:lnSpc>
              <a:buFontTx/>
              <a:buNone/>
            </a:pPr>
            <a:r>
              <a:rPr lang="en-US" sz="2800">
                <a:latin typeface="Courier New" charset="0"/>
              </a:rPr>
              <a:t>FROM Sales, Bars, Beers, Drinkers</a:t>
            </a:r>
          </a:p>
          <a:p>
            <a:pPr>
              <a:lnSpc>
                <a:spcPct val="90000"/>
              </a:lnSpc>
              <a:buFontTx/>
              <a:buNone/>
            </a:pPr>
            <a:r>
              <a:rPr lang="en-US" sz="2800">
                <a:latin typeface="Courier New" charset="0"/>
              </a:rPr>
              <a:t>WHERE Sales.bar = Bars.bar AND</a:t>
            </a:r>
          </a:p>
          <a:p>
            <a:pPr>
              <a:lnSpc>
                <a:spcPct val="90000"/>
              </a:lnSpc>
              <a:buFontTx/>
              <a:buNone/>
            </a:pPr>
            <a:r>
              <a:rPr lang="en-US" sz="2800">
                <a:latin typeface="Courier New" charset="0"/>
              </a:rPr>
              <a:t>	Sales.beer = Beers.beer AND</a:t>
            </a:r>
          </a:p>
          <a:p>
            <a:pPr>
              <a:lnSpc>
                <a:spcPct val="90000"/>
              </a:lnSpc>
              <a:buFontTx/>
              <a:buNone/>
            </a:pPr>
            <a:r>
              <a:rPr lang="en-US" sz="2800">
                <a:latin typeface="Courier New" charset="0"/>
              </a:rPr>
              <a:t>	Sales.drinker = Drinkers.drinker;</a:t>
            </a:r>
          </a:p>
        </p:txBody>
      </p:sp>
      <p:sp>
        <p:nvSpPr>
          <p:cNvPr id="1406980" name="Text Box 4"/>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Example: OLAP Query</a:t>
            </a:r>
          </a:p>
        </p:txBody>
      </p:sp>
      <p:sp>
        <p:nvSpPr>
          <p:cNvPr id="24579" name="Rectangle 3"/>
          <p:cNvSpPr>
            <a:spLocks noGrp="1" noChangeArrowheads="1"/>
          </p:cNvSpPr>
          <p:nvPr>
            <p:ph type="body" idx="1"/>
          </p:nvPr>
        </p:nvSpPr>
        <p:spPr/>
        <p:txBody>
          <a:bodyPr/>
          <a:lstStyle/>
          <a:p>
            <a:pPr marL="609600" indent="-609600"/>
            <a:r>
              <a:rPr lang="en-US"/>
              <a:t>For each bar in Palo Alto, find the total sale of each beer manufactured by Anheuser-Busch.</a:t>
            </a:r>
          </a:p>
          <a:p>
            <a:pPr marL="609600" indent="-609600"/>
            <a:r>
              <a:rPr lang="en-US"/>
              <a:t>Filter: </a:t>
            </a:r>
            <a:r>
              <a:rPr lang="en-US">
                <a:solidFill>
                  <a:srgbClr val="CC3300"/>
                </a:solidFill>
              </a:rPr>
              <a:t>addr</a:t>
            </a:r>
            <a:r>
              <a:rPr lang="en-US"/>
              <a:t>  = </a:t>
            </a:r>
            <a:r>
              <a:rPr lang="ja-JP" altLang="en-US">
                <a:latin typeface="Arial"/>
              </a:rPr>
              <a:t>“</a:t>
            </a:r>
            <a:r>
              <a:rPr lang="en-US"/>
              <a:t>Palo Alto</a:t>
            </a:r>
            <a:r>
              <a:rPr lang="ja-JP" altLang="en-US">
                <a:latin typeface="Arial"/>
              </a:rPr>
              <a:t>”</a:t>
            </a:r>
            <a:r>
              <a:rPr lang="en-US"/>
              <a:t> and </a:t>
            </a:r>
            <a:r>
              <a:rPr lang="en-US">
                <a:solidFill>
                  <a:srgbClr val="CC3300"/>
                </a:solidFill>
              </a:rPr>
              <a:t>manf</a:t>
            </a:r>
            <a:r>
              <a:rPr lang="en-US"/>
              <a:t>  = </a:t>
            </a:r>
            <a:r>
              <a:rPr lang="ja-JP" altLang="en-US">
                <a:latin typeface="Arial"/>
              </a:rPr>
              <a:t>“</a:t>
            </a:r>
            <a:r>
              <a:rPr lang="en-US"/>
              <a:t>Anheuser-Busch</a:t>
            </a:r>
            <a:r>
              <a:rPr lang="ja-JP" altLang="en-US">
                <a:latin typeface="Arial"/>
              </a:rPr>
              <a:t>”</a:t>
            </a:r>
            <a:r>
              <a:rPr lang="en-US"/>
              <a:t>.</a:t>
            </a:r>
          </a:p>
          <a:p>
            <a:pPr marL="609600" indent="-609600"/>
            <a:r>
              <a:rPr lang="en-US"/>
              <a:t>Grouping: by </a:t>
            </a:r>
            <a:r>
              <a:rPr lang="en-US">
                <a:solidFill>
                  <a:srgbClr val="CC3300"/>
                </a:solidFill>
              </a:rPr>
              <a:t>bar</a:t>
            </a:r>
            <a:r>
              <a:rPr lang="en-US"/>
              <a:t> and </a:t>
            </a:r>
            <a:r>
              <a:rPr lang="en-US">
                <a:solidFill>
                  <a:srgbClr val="CC3300"/>
                </a:solidFill>
              </a:rPr>
              <a:t>beer</a:t>
            </a:r>
            <a:r>
              <a:rPr lang="en-US"/>
              <a:t>.</a:t>
            </a:r>
          </a:p>
          <a:p>
            <a:pPr marL="609600" indent="-609600"/>
            <a:r>
              <a:rPr lang="en-US"/>
              <a:t>Aggregation: Sum of </a:t>
            </a:r>
            <a:r>
              <a:rPr lang="en-US">
                <a:solidFill>
                  <a:srgbClr val="CC3300"/>
                </a:solidFill>
              </a:rPr>
              <a:t>price</a:t>
            </a:r>
            <a:r>
              <a:rPr lang="en-US"/>
              <a:t>.</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386525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2014 </a:t>
            </a:r>
            <a:endParaRPr lang="en-US"/>
          </a:p>
        </p:txBody>
      </p:sp>
      <p:sp>
        <p:nvSpPr>
          <p:cNvPr id="1409026" name="Rectangle 2"/>
          <p:cNvSpPr>
            <a:spLocks noGrp="1" noChangeArrowheads="1"/>
          </p:cNvSpPr>
          <p:nvPr>
            <p:ph type="title"/>
          </p:nvPr>
        </p:nvSpPr>
        <p:spPr/>
        <p:txBody>
          <a:bodyPr/>
          <a:lstStyle/>
          <a:p>
            <a:r>
              <a:rPr lang="en-US"/>
              <a:t>Example: In SQL</a:t>
            </a:r>
          </a:p>
        </p:txBody>
      </p:sp>
      <p:sp>
        <p:nvSpPr>
          <p:cNvPr id="1409027" name="Rectangle 3"/>
          <p:cNvSpPr>
            <a:spLocks noGrp="1" noChangeArrowheads="1"/>
          </p:cNvSpPr>
          <p:nvPr>
            <p:ph type="body" idx="1"/>
          </p:nvPr>
        </p:nvSpPr>
        <p:spPr>
          <a:xfrm>
            <a:off x="457200" y="1981200"/>
            <a:ext cx="8458200" cy="4114800"/>
          </a:xfrm>
        </p:spPr>
        <p:txBody>
          <a:bodyPr/>
          <a:lstStyle/>
          <a:p>
            <a:pPr>
              <a:buFontTx/>
              <a:buNone/>
            </a:pPr>
            <a:r>
              <a:rPr lang="en-US">
                <a:latin typeface="Courier New" charset="0"/>
              </a:rPr>
              <a:t>SELECT bar, beer, SUM(price)</a:t>
            </a:r>
          </a:p>
          <a:p>
            <a:pPr>
              <a:buFontTx/>
              <a:buNone/>
            </a:pPr>
            <a:r>
              <a:rPr lang="en-US">
                <a:latin typeface="Courier New" charset="0"/>
              </a:rPr>
              <a:t>FROM Sales NATURAL JOIN Bars</a:t>
            </a:r>
          </a:p>
          <a:p>
            <a:pPr>
              <a:buFontTx/>
              <a:buNone/>
            </a:pPr>
            <a:r>
              <a:rPr lang="en-US">
                <a:latin typeface="Courier New" charset="0"/>
              </a:rPr>
              <a:t>	NATURAL JOIN Beers</a:t>
            </a:r>
          </a:p>
          <a:p>
            <a:pPr>
              <a:buFontTx/>
              <a:buNone/>
            </a:pPr>
            <a:r>
              <a:rPr lang="en-US">
                <a:latin typeface="Courier New" charset="0"/>
              </a:rPr>
              <a:t>WHERE addr = </a:t>
            </a:r>
            <a:r>
              <a:rPr lang="ja-JP" altLang="en-US">
                <a:latin typeface="Arial"/>
              </a:rPr>
              <a:t>’</a:t>
            </a:r>
            <a:r>
              <a:rPr lang="en-US">
                <a:latin typeface="Courier New" charset="0"/>
              </a:rPr>
              <a:t>Palo Alto</a:t>
            </a:r>
            <a:r>
              <a:rPr lang="ja-JP" altLang="en-US">
                <a:latin typeface="Arial"/>
              </a:rPr>
              <a:t>’</a:t>
            </a:r>
            <a:r>
              <a:rPr lang="en-US">
                <a:latin typeface="Courier New" charset="0"/>
              </a:rPr>
              <a:t> AND</a:t>
            </a:r>
          </a:p>
          <a:p>
            <a:pPr>
              <a:buFontTx/>
              <a:buNone/>
            </a:pPr>
            <a:r>
              <a:rPr lang="en-US">
                <a:latin typeface="Courier New" charset="0"/>
              </a:rPr>
              <a:t>	manf = </a:t>
            </a:r>
            <a:r>
              <a:rPr lang="ja-JP" altLang="en-US">
                <a:latin typeface="Arial"/>
              </a:rPr>
              <a:t>’</a:t>
            </a:r>
            <a:r>
              <a:rPr lang="en-US">
                <a:latin typeface="Courier New" charset="0"/>
              </a:rPr>
              <a:t>Anheuser-Busch</a:t>
            </a:r>
            <a:r>
              <a:rPr lang="ja-JP" altLang="en-US">
                <a:latin typeface="Arial"/>
              </a:rPr>
              <a:t>’</a:t>
            </a:r>
            <a:endParaRPr lang="en-US">
              <a:latin typeface="Courier New" charset="0"/>
            </a:endParaRPr>
          </a:p>
          <a:p>
            <a:pPr>
              <a:buFontTx/>
              <a:buNone/>
            </a:pPr>
            <a:r>
              <a:rPr lang="en-US">
                <a:latin typeface="Courier New" charset="0"/>
              </a:rPr>
              <a:t>GROUP BY bar, beer;</a:t>
            </a:r>
          </a:p>
        </p:txBody>
      </p:sp>
      <p:sp>
        <p:nvSpPr>
          <p:cNvPr id="1409028" name="Text Box 4"/>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Using Materialized Views</a:t>
            </a:r>
          </a:p>
        </p:txBody>
      </p:sp>
      <p:sp>
        <p:nvSpPr>
          <p:cNvPr id="25603" name="Rectangle 3"/>
          <p:cNvSpPr>
            <a:spLocks noGrp="1" noChangeArrowheads="1"/>
          </p:cNvSpPr>
          <p:nvPr>
            <p:ph type="body" idx="1"/>
          </p:nvPr>
        </p:nvSpPr>
        <p:spPr/>
        <p:txBody>
          <a:bodyPr/>
          <a:lstStyle/>
          <a:p>
            <a:r>
              <a:rPr lang="en-US"/>
              <a:t>A direct execution of this query from Sales and the dimension tables could take too long.</a:t>
            </a:r>
          </a:p>
          <a:p>
            <a:r>
              <a:rPr lang="en-US"/>
              <a:t>If we create a materialized view that contains enough information, we may be able to answer our query much faster.</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17831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2014 </a:t>
            </a:r>
            <a:endParaRPr lang="en-US"/>
          </a:p>
        </p:txBody>
      </p:sp>
      <p:sp>
        <p:nvSpPr>
          <p:cNvPr id="1411074" name="Rectangle 2"/>
          <p:cNvSpPr>
            <a:spLocks noGrp="1" noChangeArrowheads="1"/>
          </p:cNvSpPr>
          <p:nvPr>
            <p:ph type="title"/>
          </p:nvPr>
        </p:nvSpPr>
        <p:spPr/>
        <p:txBody>
          <a:bodyPr/>
          <a:lstStyle/>
          <a:p>
            <a:r>
              <a:rPr lang="en-US"/>
              <a:t>Example: Materialized View</a:t>
            </a:r>
          </a:p>
        </p:txBody>
      </p:sp>
      <p:sp>
        <p:nvSpPr>
          <p:cNvPr id="1411075" name="Rectangle 3"/>
          <p:cNvSpPr>
            <a:spLocks noGrp="1" noChangeArrowheads="1"/>
          </p:cNvSpPr>
          <p:nvPr>
            <p:ph type="body" idx="1"/>
          </p:nvPr>
        </p:nvSpPr>
        <p:spPr>
          <a:xfrm>
            <a:off x="304800" y="1981200"/>
            <a:ext cx="8382000" cy="3962400"/>
          </a:xfrm>
        </p:spPr>
        <p:txBody>
          <a:bodyPr/>
          <a:lstStyle/>
          <a:p>
            <a:pPr marL="609600" indent="-609600"/>
            <a:r>
              <a:rPr lang="en-US"/>
              <a:t>Which views could help with our query?</a:t>
            </a:r>
          </a:p>
          <a:p>
            <a:pPr marL="609600" indent="-609600"/>
            <a:r>
              <a:rPr lang="en-US"/>
              <a:t>Key issues:</a:t>
            </a:r>
          </a:p>
          <a:p>
            <a:pPr marL="990600" lvl="1" indent="-533400">
              <a:buFont typeface="Monotype Sorts" charset="0"/>
              <a:buAutoNum type="arabicPeriod"/>
            </a:pPr>
            <a:r>
              <a:rPr lang="en-US"/>
              <a:t>It must join </a:t>
            </a:r>
            <a:r>
              <a:rPr lang="en-US">
                <a:solidFill>
                  <a:srgbClr val="CC00CC"/>
                </a:solidFill>
              </a:rPr>
              <a:t>Sales</a:t>
            </a:r>
            <a:r>
              <a:rPr lang="en-US"/>
              <a:t>, </a:t>
            </a:r>
            <a:r>
              <a:rPr lang="en-US">
                <a:solidFill>
                  <a:srgbClr val="CC00CC"/>
                </a:solidFill>
              </a:rPr>
              <a:t>Bars</a:t>
            </a:r>
            <a:r>
              <a:rPr lang="en-US"/>
              <a:t>, and </a:t>
            </a:r>
            <a:r>
              <a:rPr lang="en-US">
                <a:solidFill>
                  <a:srgbClr val="CC00CC"/>
                </a:solidFill>
              </a:rPr>
              <a:t>Beers</a:t>
            </a:r>
            <a:r>
              <a:rPr lang="en-US"/>
              <a:t>, at least.</a:t>
            </a:r>
          </a:p>
          <a:p>
            <a:pPr marL="990600" lvl="1" indent="-533400">
              <a:buFont typeface="Monotype Sorts" charset="0"/>
              <a:buAutoNum type="arabicPeriod"/>
            </a:pPr>
            <a:r>
              <a:rPr lang="en-US"/>
              <a:t>It must group by at least </a:t>
            </a:r>
            <a:r>
              <a:rPr lang="en-US">
                <a:solidFill>
                  <a:srgbClr val="CC3300"/>
                </a:solidFill>
              </a:rPr>
              <a:t>bar</a:t>
            </a:r>
            <a:r>
              <a:rPr lang="en-US"/>
              <a:t> and </a:t>
            </a:r>
            <a:r>
              <a:rPr lang="en-US">
                <a:solidFill>
                  <a:srgbClr val="CC3300"/>
                </a:solidFill>
              </a:rPr>
              <a:t>beer</a:t>
            </a:r>
            <a:r>
              <a:rPr lang="en-US"/>
              <a:t>.</a:t>
            </a:r>
          </a:p>
          <a:p>
            <a:pPr marL="990600" lvl="1" indent="-533400">
              <a:buFont typeface="Monotype Sorts" charset="0"/>
              <a:buAutoNum type="arabicPeriod"/>
            </a:pPr>
            <a:r>
              <a:rPr lang="en-US"/>
              <a:t>It must not select out Palo-Alto bars or Anheuser-Busch beers.</a:t>
            </a:r>
          </a:p>
          <a:p>
            <a:pPr marL="990600" lvl="1" indent="-533400">
              <a:buFont typeface="Monotype Sorts" charset="0"/>
              <a:buAutoNum type="arabicPeriod"/>
            </a:pPr>
            <a:r>
              <a:rPr lang="en-US"/>
              <a:t>It must not project out </a:t>
            </a:r>
            <a:r>
              <a:rPr lang="en-US">
                <a:solidFill>
                  <a:srgbClr val="CC3300"/>
                </a:solidFill>
              </a:rPr>
              <a:t>addr</a:t>
            </a:r>
            <a:r>
              <a:rPr lang="en-US"/>
              <a:t> or </a:t>
            </a:r>
            <a:r>
              <a:rPr lang="en-US">
                <a:solidFill>
                  <a:srgbClr val="CC3300"/>
                </a:solidFill>
              </a:rPr>
              <a:t>manf</a:t>
            </a:r>
            <a:r>
              <a:rPr lang="en-US"/>
              <a:t>.</a:t>
            </a:r>
          </a:p>
        </p:txBody>
      </p:sp>
      <p:sp>
        <p:nvSpPr>
          <p:cNvPr id="1411076" name="Text Box 4"/>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IS 257 – Fall 2014 </a:t>
            </a:r>
            <a:endParaRPr lang="en-US"/>
          </a:p>
        </p:txBody>
      </p:sp>
      <p:sp>
        <p:nvSpPr>
          <p:cNvPr id="1413122" name="Rectangle 2"/>
          <p:cNvSpPr>
            <a:spLocks noGrp="1" noChangeArrowheads="1"/>
          </p:cNvSpPr>
          <p:nvPr>
            <p:ph type="title"/>
          </p:nvPr>
        </p:nvSpPr>
        <p:spPr/>
        <p:txBody>
          <a:bodyPr/>
          <a:lstStyle/>
          <a:p>
            <a:r>
              <a:rPr lang="en-US"/>
              <a:t>Example --- Continued</a:t>
            </a:r>
          </a:p>
        </p:txBody>
      </p:sp>
      <p:sp>
        <p:nvSpPr>
          <p:cNvPr id="1413123" name="Rectangle 3"/>
          <p:cNvSpPr>
            <a:spLocks noGrp="1" noChangeArrowheads="1"/>
          </p:cNvSpPr>
          <p:nvPr>
            <p:ph type="body" idx="1"/>
          </p:nvPr>
        </p:nvSpPr>
        <p:spPr>
          <a:xfrm>
            <a:off x="762000" y="1371600"/>
            <a:ext cx="8153400" cy="4114800"/>
          </a:xfrm>
        </p:spPr>
        <p:txBody>
          <a:bodyPr/>
          <a:lstStyle/>
          <a:p>
            <a:r>
              <a:rPr lang="en-US" sz="2400"/>
              <a:t>Here is a materialized view that could help:</a:t>
            </a:r>
          </a:p>
          <a:p>
            <a:pPr>
              <a:buFontTx/>
              <a:buNone/>
            </a:pPr>
            <a:r>
              <a:rPr lang="en-US" sz="2400">
                <a:latin typeface="Courier New" charset="0"/>
              </a:rPr>
              <a:t>		CREATE VIEW BABMS(bar, addr,</a:t>
            </a:r>
          </a:p>
          <a:p>
            <a:pPr>
              <a:buFontTx/>
              <a:buNone/>
            </a:pPr>
            <a:r>
              <a:rPr lang="en-US" sz="2400">
                <a:latin typeface="Courier New" charset="0"/>
              </a:rPr>
              <a:t>			beer, manf, sales) AS</a:t>
            </a:r>
          </a:p>
          <a:p>
            <a:pPr>
              <a:buFontTx/>
              <a:buNone/>
            </a:pPr>
            <a:r>
              <a:rPr lang="en-US" sz="2400">
                <a:latin typeface="Courier New" charset="0"/>
              </a:rPr>
              <a:t>		SELECT bar, addr, beer, manf,</a:t>
            </a:r>
          </a:p>
          <a:p>
            <a:pPr>
              <a:buFontTx/>
              <a:buNone/>
            </a:pPr>
            <a:r>
              <a:rPr lang="en-US" sz="2400">
                <a:latin typeface="Courier New" charset="0"/>
              </a:rPr>
              <a:t>			SUM(price) sales</a:t>
            </a:r>
          </a:p>
          <a:p>
            <a:pPr>
              <a:buFontTx/>
              <a:buNone/>
            </a:pPr>
            <a:r>
              <a:rPr lang="en-US" sz="2400">
                <a:latin typeface="Courier New" charset="0"/>
              </a:rPr>
              <a:t>		FROM Sales NATURAL JOIN Bars</a:t>
            </a:r>
          </a:p>
          <a:p>
            <a:pPr>
              <a:buFontTx/>
              <a:buNone/>
            </a:pPr>
            <a:r>
              <a:rPr lang="en-US" sz="2400">
                <a:latin typeface="Courier New" charset="0"/>
              </a:rPr>
              <a:t>			NATURAL JOIN Beers</a:t>
            </a:r>
          </a:p>
          <a:p>
            <a:pPr>
              <a:buFontTx/>
              <a:buNone/>
            </a:pPr>
            <a:r>
              <a:rPr lang="en-US" sz="2400">
                <a:latin typeface="Courier New" charset="0"/>
              </a:rPr>
              <a:t>		GROUP BY bar, addr, beer, manf; </a:t>
            </a:r>
            <a:r>
              <a:rPr lang="en-US" sz="2400"/>
              <a:t> </a:t>
            </a:r>
          </a:p>
        </p:txBody>
      </p:sp>
      <p:grpSp>
        <p:nvGrpSpPr>
          <p:cNvPr id="1413131" name="Group 11"/>
          <p:cNvGrpSpPr>
            <a:grpSpLocks/>
          </p:cNvGrpSpPr>
          <p:nvPr/>
        </p:nvGrpSpPr>
        <p:grpSpPr bwMode="auto">
          <a:xfrm>
            <a:off x="1371600" y="4495800"/>
            <a:ext cx="6088063" cy="1219200"/>
            <a:chOff x="864" y="2832"/>
            <a:chExt cx="3835" cy="768"/>
          </a:xfrm>
        </p:grpSpPr>
        <p:sp>
          <p:nvSpPr>
            <p:cNvPr id="1413125" name="Rectangle 5"/>
            <p:cNvSpPr>
              <a:spLocks noChangeArrowheads="1"/>
            </p:cNvSpPr>
            <p:nvPr/>
          </p:nvSpPr>
          <p:spPr bwMode="auto">
            <a:xfrm>
              <a:off x="2688" y="2832"/>
              <a:ext cx="624" cy="288"/>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3126" name="Rectangle 6"/>
            <p:cNvSpPr>
              <a:spLocks noChangeArrowheads="1"/>
            </p:cNvSpPr>
            <p:nvPr/>
          </p:nvSpPr>
          <p:spPr bwMode="auto">
            <a:xfrm>
              <a:off x="4032" y="2832"/>
              <a:ext cx="624" cy="288"/>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3127" name="Text Box 7"/>
            <p:cNvSpPr txBox="1">
              <a:spLocks noChangeArrowheads="1"/>
            </p:cNvSpPr>
            <p:nvPr/>
          </p:nvSpPr>
          <p:spPr bwMode="auto">
            <a:xfrm>
              <a:off x="864" y="3158"/>
              <a:ext cx="383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Tahoma" charset="0"/>
                </a:rPr>
                <a:t>Since bar -&gt; addr and beer -&gt; manf, there is no real</a:t>
              </a:r>
            </a:p>
            <a:p>
              <a:pPr algn="l" eaLnBrk="0" hangingPunct="0"/>
              <a:r>
                <a:rPr lang="en-US" sz="2000">
                  <a:latin typeface="Tahoma" charset="0"/>
                </a:rPr>
                <a:t>grouping.   We need addr and manf in the SELECT.</a:t>
              </a:r>
            </a:p>
          </p:txBody>
        </p:sp>
        <p:sp>
          <p:nvSpPr>
            <p:cNvPr id="1413128" name="Line 8"/>
            <p:cNvSpPr>
              <a:spLocks noChangeShapeType="1"/>
            </p:cNvSpPr>
            <p:nvPr/>
          </p:nvSpPr>
          <p:spPr bwMode="auto">
            <a:xfrm flipV="1">
              <a:off x="2160" y="3072"/>
              <a:ext cx="52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13129" name="Line 9"/>
            <p:cNvSpPr>
              <a:spLocks noChangeShapeType="1"/>
            </p:cNvSpPr>
            <p:nvPr/>
          </p:nvSpPr>
          <p:spPr bwMode="auto">
            <a:xfrm flipV="1">
              <a:off x="3504" y="3120"/>
              <a:ext cx="52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413132" name="Text Box 12"/>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13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2014 </a:t>
            </a:r>
            <a:endParaRPr lang="en-US"/>
          </a:p>
        </p:txBody>
      </p:sp>
      <p:sp>
        <p:nvSpPr>
          <p:cNvPr id="1415170" name="Rectangle 2"/>
          <p:cNvSpPr>
            <a:spLocks noGrp="1" noChangeArrowheads="1"/>
          </p:cNvSpPr>
          <p:nvPr>
            <p:ph type="title"/>
          </p:nvPr>
        </p:nvSpPr>
        <p:spPr/>
        <p:txBody>
          <a:bodyPr/>
          <a:lstStyle/>
          <a:p>
            <a:r>
              <a:rPr lang="en-US"/>
              <a:t>Example --- Concluded</a:t>
            </a:r>
          </a:p>
        </p:txBody>
      </p:sp>
      <p:sp>
        <p:nvSpPr>
          <p:cNvPr id="1415171" name="Rectangle 3"/>
          <p:cNvSpPr>
            <a:spLocks noGrp="1" noChangeArrowheads="1"/>
          </p:cNvSpPr>
          <p:nvPr>
            <p:ph type="body" idx="1"/>
          </p:nvPr>
        </p:nvSpPr>
        <p:spPr>
          <a:xfrm>
            <a:off x="685800" y="1371600"/>
            <a:ext cx="8001000" cy="4114800"/>
          </a:xfrm>
        </p:spPr>
        <p:txBody>
          <a:bodyPr/>
          <a:lstStyle/>
          <a:p>
            <a:r>
              <a:rPr lang="en-US"/>
              <a:t>Here</a:t>
            </a:r>
            <a:r>
              <a:rPr lang="ja-JP" altLang="en-US">
                <a:latin typeface="Arial"/>
              </a:rPr>
              <a:t>’</a:t>
            </a:r>
            <a:r>
              <a:rPr lang="en-US"/>
              <a:t>s our query using the materialized view BABMS:</a:t>
            </a:r>
          </a:p>
          <a:p>
            <a:pPr>
              <a:buFontTx/>
              <a:buNone/>
            </a:pPr>
            <a:r>
              <a:rPr lang="en-US"/>
              <a:t>		</a:t>
            </a:r>
            <a:r>
              <a:rPr lang="en-US">
                <a:latin typeface="Courier New" charset="0"/>
              </a:rPr>
              <a:t>SELECT bar, beer, sales</a:t>
            </a:r>
          </a:p>
          <a:p>
            <a:pPr>
              <a:buFontTx/>
              <a:buNone/>
            </a:pPr>
            <a:r>
              <a:rPr lang="en-US">
                <a:latin typeface="Courier New" charset="0"/>
              </a:rPr>
              <a:t>		FROM BABMS</a:t>
            </a:r>
          </a:p>
          <a:p>
            <a:pPr>
              <a:buFontTx/>
              <a:buNone/>
            </a:pPr>
            <a:r>
              <a:rPr lang="en-US">
                <a:latin typeface="Courier New" charset="0"/>
              </a:rPr>
              <a:t>		WHERE addr = </a:t>
            </a:r>
            <a:r>
              <a:rPr lang="ja-JP" altLang="en-US">
                <a:latin typeface="Arial"/>
              </a:rPr>
              <a:t>’</a:t>
            </a:r>
            <a:r>
              <a:rPr lang="en-US">
                <a:latin typeface="Courier New" charset="0"/>
              </a:rPr>
              <a:t>Palo Alto</a:t>
            </a:r>
            <a:r>
              <a:rPr lang="ja-JP" altLang="en-US">
                <a:latin typeface="Arial"/>
              </a:rPr>
              <a:t>’</a:t>
            </a:r>
            <a:r>
              <a:rPr lang="en-US">
                <a:latin typeface="Courier New" charset="0"/>
              </a:rPr>
              <a:t> AND</a:t>
            </a:r>
          </a:p>
          <a:p>
            <a:pPr>
              <a:buFontTx/>
              <a:buNone/>
            </a:pPr>
            <a:r>
              <a:rPr lang="en-US">
                <a:latin typeface="Courier New" charset="0"/>
              </a:rPr>
              <a:t>			manf = </a:t>
            </a:r>
            <a:r>
              <a:rPr lang="ja-JP" altLang="en-US">
                <a:latin typeface="Arial"/>
              </a:rPr>
              <a:t>’</a:t>
            </a:r>
            <a:r>
              <a:rPr lang="en-US">
                <a:latin typeface="Courier New" charset="0"/>
              </a:rPr>
              <a:t>Anheuser-Busch</a:t>
            </a:r>
            <a:r>
              <a:rPr lang="ja-JP" altLang="en-US">
                <a:latin typeface="Arial"/>
              </a:rPr>
              <a:t>’</a:t>
            </a:r>
            <a:r>
              <a:rPr lang="en-US">
                <a:latin typeface="Courier New" charset="0"/>
              </a:rPr>
              <a:t>;</a:t>
            </a:r>
          </a:p>
        </p:txBody>
      </p:sp>
      <p:sp>
        <p:nvSpPr>
          <p:cNvPr id="1415174" name="Text Box 6"/>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Visualization - Data Cubes </a:t>
            </a:r>
          </a:p>
        </p:txBody>
      </p:sp>
      <p:grpSp>
        <p:nvGrpSpPr>
          <p:cNvPr id="3" name="Group 2"/>
          <p:cNvGrpSpPr/>
          <p:nvPr/>
        </p:nvGrpSpPr>
        <p:grpSpPr>
          <a:xfrm>
            <a:off x="1981200" y="1600200"/>
            <a:ext cx="4389437" cy="4648200"/>
            <a:chOff x="1249363" y="1905000"/>
            <a:chExt cx="4389437" cy="4648200"/>
          </a:xfrm>
        </p:grpSpPr>
        <p:sp>
          <p:nvSpPr>
            <p:cNvPr id="50180" name="Rectangle 4"/>
            <p:cNvSpPr>
              <a:spLocks noChangeArrowheads="1"/>
            </p:cNvSpPr>
            <p:nvPr/>
          </p:nvSpPr>
          <p:spPr bwMode="auto">
            <a:xfrm>
              <a:off x="2133600" y="2895600"/>
              <a:ext cx="3505200" cy="3429000"/>
            </a:xfrm>
            <a:prstGeom prst="rect">
              <a:avLst/>
            </a:prstGeom>
            <a:noFill/>
            <a:ln w="28575">
              <a:solidFill>
                <a:schemeClr val="tx1"/>
              </a:solidFill>
              <a:miter lim="800000"/>
              <a:headEnd/>
              <a:tailEnd/>
            </a:ln>
            <a:effectLst/>
            <a:scene3d>
              <a:camera prst="legacyObliqueTopRight"/>
              <a:lightRig rig="legacyFlat3" dir="b"/>
            </a:scene3d>
            <a:sp3d extrusionH="3630600" prstMaterial="legacyWirefram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50181" name="Text Box 5"/>
            <p:cNvSpPr txBox="1">
              <a:spLocks noChangeArrowheads="1"/>
            </p:cNvSpPr>
            <p:nvPr/>
          </p:nvSpPr>
          <p:spPr bwMode="auto">
            <a:xfrm>
              <a:off x="4240213" y="3505200"/>
              <a:ext cx="833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ahoma" charset="0"/>
                </a:rPr>
                <a:t>price</a:t>
              </a:r>
              <a:endParaRPr lang="en-US" b="1">
                <a:latin typeface="Tahoma" charset="0"/>
              </a:endParaRPr>
            </a:p>
          </p:txBody>
        </p:sp>
        <p:sp>
          <p:nvSpPr>
            <p:cNvPr id="50182" name="Text Box 6"/>
            <p:cNvSpPr txBox="1">
              <a:spLocks noChangeArrowheads="1"/>
            </p:cNvSpPr>
            <p:nvPr/>
          </p:nvSpPr>
          <p:spPr bwMode="auto">
            <a:xfrm>
              <a:off x="1357313" y="5334000"/>
              <a:ext cx="62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ahoma" charset="0"/>
                </a:rPr>
                <a:t>bar</a:t>
              </a:r>
              <a:endParaRPr lang="en-US" b="1">
                <a:latin typeface="Tahoma" charset="0"/>
              </a:endParaRPr>
            </a:p>
          </p:txBody>
        </p:sp>
        <p:sp>
          <p:nvSpPr>
            <p:cNvPr id="50183" name="Text Box 7"/>
            <p:cNvSpPr txBox="1">
              <a:spLocks noChangeArrowheads="1"/>
            </p:cNvSpPr>
            <p:nvPr/>
          </p:nvSpPr>
          <p:spPr bwMode="auto">
            <a:xfrm>
              <a:off x="1249363" y="2286000"/>
              <a:ext cx="782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ahoma" charset="0"/>
                </a:rPr>
                <a:t>beer</a:t>
              </a:r>
              <a:endParaRPr lang="en-US" b="1">
                <a:latin typeface="Tahoma" charset="0"/>
              </a:endParaRPr>
            </a:p>
          </p:txBody>
        </p:sp>
        <p:sp>
          <p:nvSpPr>
            <p:cNvPr id="50184" name="Line 8"/>
            <p:cNvSpPr>
              <a:spLocks noChangeShapeType="1"/>
            </p:cNvSpPr>
            <p:nvPr/>
          </p:nvSpPr>
          <p:spPr bwMode="auto">
            <a:xfrm flipV="1">
              <a:off x="2009775" y="1905000"/>
              <a:ext cx="3810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5" name="Line 9"/>
            <p:cNvSpPr>
              <a:spLocks noChangeShapeType="1"/>
            </p:cNvSpPr>
            <p:nvPr/>
          </p:nvSpPr>
          <p:spPr bwMode="auto">
            <a:xfrm flipV="1">
              <a:off x="1676400" y="4419600"/>
              <a:ext cx="0" cy="91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6" name="Line 10"/>
            <p:cNvSpPr>
              <a:spLocks noChangeShapeType="1"/>
            </p:cNvSpPr>
            <p:nvPr/>
          </p:nvSpPr>
          <p:spPr bwMode="auto">
            <a:xfrm>
              <a:off x="3200400" y="6553200"/>
              <a:ext cx="914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7" name="Oval 11"/>
            <p:cNvSpPr>
              <a:spLocks noChangeArrowheads="1"/>
            </p:cNvSpPr>
            <p:nvPr/>
          </p:nvSpPr>
          <p:spPr bwMode="auto">
            <a:xfrm>
              <a:off x="3962400" y="35814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8" name="Oval 12"/>
            <p:cNvSpPr>
              <a:spLocks noChangeArrowheads="1"/>
            </p:cNvSpPr>
            <p:nvPr/>
          </p:nvSpPr>
          <p:spPr bwMode="auto">
            <a:xfrm>
              <a:off x="2667000" y="34290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9" name="Oval 13"/>
            <p:cNvSpPr>
              <a:spLocks noChangeArrowheads="1"/>
            </p:cNvSpPr>
            <p:nvPr/>
          </p:nvSpPr>
          <p:spPr bwMode="auto">
            <a:xfrm>
              <a:off x="3048000" y="38862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90" name="Oval 14"/>
            <p:cNvSpPr>
              <a:spLocks noChangeArrowheads="1"/>
            </p:cNvSpPr>
            <p:nvPr/>
          </p:nvSpPr>
          <p:spPr bwMode="auto">
            <a:xfrm>
              <a:off x="5029200" y="44196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91" name="Oval 15"/>
            <p:cNvSpPr>
              <a:spLocks noChangeArrowheads="1"/>
            </p:cNvSpPr>
            <p:nvPr/>
          </p:nvSpPr>
          <p:spPr bwMode="auto">
            <a:xfrm>
              <a:off x="3581400" y="52578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92" name="Oval 16"/>
            <p:cNvSpPr>
              <a:spLocks noChangeArrowheads="1"/>
            </p:cNvSpPr>
            <p:nvPr/>
          </p:nvSpPr>
          <p:spPr bwMode="auto">
            <a:xfrm>
              <a:off x="4572000" y="50292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93" name="Oval 17"/>
            <p:cNvSpPr>
              <a:spLocks noChangeArrowheads="1"/>
            </p:cNvSpPr>
            <p:nvPr/>
          </p:nvSpPr>
          <p:spPr bwMode="auto">
            <a:xfrm>
              <a:off x="4343400" y="21336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0194" name="Text Box 18"/>
          <p:cNvSpPr txBox="1">
            <a:spLocks noChangeArrowheads="1"/>
          </p:cNvSpPr>
          <p:nvPr/>
        </p:nvSpPr>
        <p:spPr bwMode="auto">
          <a:xfrm>
            <a:off x="2819400" y="6019800"/>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Tahoma" charset="0"/>
              </a:rPr>
              <a:t>drinker</a:t>
            </a:r>
            <a:endParaRPr lang="en-US" b="1" dirty="0">
              <a:latin typeface="Tahoma" charset="0"/>
            </a:endParaRP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359298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257 – Fall 2014 </a:t>
            </a:r>
            <a:endParaRPr lang="en-US"/>
          </a:p>
        </p:txBody>
      </p:sp>
      <p:sp>
        <p:nvSpPr>
          <p:cNvPr id="844802" name="Rectangle 2"/>
          <p:cNvSpPr>
            <a:spLocks noGrp="1" noChangeArrowheads="1"/>
          </p:cNvSpPr>
          <p:nvPr>
            <p:ph type="title"/>
          </p:nvPr>
        </p:nvSpPr>
        <p:spPr/>
        <p:txBody>
          <a:bodyPr/>
          <a:lstStyle/>
          <a:p>
            <a:r>
              <a:rPr lang="en-US"/>
              <a:t>Lecture Outline</a:t>
            </a:r>
          </a:p>
        </p:txBody>
      </p:sp>
      <p:sp>
        <p:nvSpPr>
          <p:cNvPr id="844803" name="Rectangle 3"/>
          <p:cNvSpPr>
            <a:spLocks noGrp="1" noChangeArrowheads="1"/>
          </p:cNvSpPr>
          <p:nvPr>
            <p:ph type="body" idx="4294967295"/>
          </p:nvPr>
        </p:nvSpPr>
        <p:spPr/>
        <p:txBody>
          <a:bodyPr/>
          <a:lstStyle/>
          <a:p>
            <a:r>
              <a:rPr lang="en-US" dirty="0" smtClean="0"/>
              <a:t>Announcements</a:t>
            </a:r>
          </a:p>
          <a:p>
            <a:pPr lvl="1"/>
            <a:r>
              <a:rPr lang="en-US" dirty="0" smtClean="0"/>
              <a:t>Final Project Reports</a:t>
            </a:r>
          </a:p>
          <a:p>
            <a:r>
              <a:rPr lang="en-US" dirty="0" smtClean="0"/>
              <a:t>Review</a:t>
            </a:r>
            <a:endParaRPr lang="en-US" dirty="0"/>
          </a:p>
          <a:p>
            <a:pPr lvl="1"/>
            <a:r>
              <a:rPr lang="en-US" dirty="0"/>
              <a:t>OLAP (ROLAP, MOLAP</a:t>
            </a:r>
            <a:r>
              <a:rPr lang="en-US" dirty="0" smtClean="0"/>
              <a:t>)</a:t>
            </a:r>
          </a:p>
          <a:p>
            <a:pPr lvl="1"/>
            <a:r>
              <a:rPr lang="en-US" dirty="0" smtClean="0"/>
              <a:t>OLAP with SQL</a:t>
            </a:r>
            <a:endParaRPr lang="en-US" dirty="0"/>
          </a:p>
          <a:p>
            <a:r>
              <a:rPr lang="en-US" dirty="0" smtClean="0"/>
              <a:t>Big Data (introduction)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Marginals</a:t>
            </a:r>
          </a:p>
        </p:txBody>
      </p:sp>
      <p:sp>
        <p:nvSpPr>
          <p:cNvPr id="31747" name="Rectangle 3"/>
          <p:cNvSpPr>
            <a:spLocks noGrp="1" noChangeArrowheads="1"/>
          </p:cNvSpPr>
          <p:nvPr>
            <p:ph type="body" idx="1"/>
          </p:nvPr>
        </p:nvSpPr>
        <p:spPr/>
        <p:txBody>
          <a:bodyPr/>
          <a:lstStyle/>
          <a:p>
            <a:r>
              <a:rPr lang="en-US"/>
              <a:t>The data cube also includes aggregation (typically SUM) along the margins of the cube.</a:t>
            </a:r>
          </a:p>
          <a:p>
            <a:r>
              <a:rPr lang="en-US"/>
              <a:t>The </a:t>
            </a:r>
            <a:r>
              <a:rPr lang="en-US" i="1">
                <a:solidFill>
                  <a:srgbClr val="FF0066"/>
                </a:solidFill>
              </a:rPr>
              <a:t>marginals</a:t>
            </a:r>
            <a:r>
              <a:rPr lang="en-US"/>
              <a:t>  include aggregations over one dimension, two dimensions,…</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787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600"/>
              <a:t>Visualization - Data Cube w/ Aggregation</a:t>
            </a:r>
          </a:p>
        </p:txBody>
      </p:sp>
      <p:grpSp>
        <p:nvGrpSpPr>
          <p:cNvPr id="3" name="Group 2"/>
          <p:cNvGrpSpPr/>
          <p:nvPr/>
        </p:nvGrpSpPr>
        <p:grpSpPr>
          <a:xfrm>
            <a:off x="1295400" y="1447800"/>
            <a:ext cx="6065837" cy="4876800"/>
            <a:chOff x="1249363" y="1905000"/>
            <a:chExt cx="6065837" cy="4876800"/>
          </a:xfrm>
        </p:grpSpPr>
        <p:sp>
          <p:nvSpPr>
            <p:cNvPr id="51203" name="Rectangle 3"/>
            <p:cNvSpPr>
              <a:spLocks noChangeArrowheads="1"/>
            </p:cNvSpPr>
            <p:nvPr/>
          </p:nvSpPr>
          <p:spPr bwMode="auto">
            <a:xfrm>
              <a:off x="2133600" y="2895600"/>
              <a:ext cx="3505200" cy="3429000"/>
            </a:xfrm>
            <a:prstGeom prst="rect">
              <a:avLst/>
            </a:prstGeom>
            <a:noFill/>
            <a:ln w="28575">
              <a:solidFill>
                <a:schemeClr val="tx1"/>
              </a:solidFill>
              <a:miter lim="800000"/>
              <a:headEnd/>
              <a:tailEnd/>
            </a:ln>
            <a:effectLst/>
            <a:scene3d>
              <a:camera prst="legacyObliqueTopRight"/>
              <a:lightRig rig="legacyFlat3" dir="b"/>
            </a:scene3d>
            <a:sp3d extrusionH="3630600" prstMaterial="legacyWirefram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51204" name="Text Box 4"/>
            <p:cNvSpPr txBox="1">
              <a:spLocks noChangeArrowheads="1"/>
            </p:cNvSpPr>
            <p:nvPr/>
          </p:nvSpPr>
          <p:spPr bwMode="auto">
            <a:xfrm>
              <a:off x="4240213" y="3505200"/>
              <a:ext cx="833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ahoma" charset="0"/>
                </a:rPr>
                <a:t>price</a:t>
              </a:r>
              <a:endParaRPr lang="en-US" b="1">
                <a:latin typeface="Tahoma" charset="0"/>
              </a:endParaRPr>
            </a:p>
          </p:txBody>
        </p:sp>
        <p:sp>
          <p:nvSpPr>
            <p:cNvPr id="51205" name="Text Box 5"/>
            <p:cNvSpPr txBox="1">
              <a:spLocks noChangeArrowheads="1"/>
            </p:cNvSpPr>
            <p:nvPr/>
          </p:nvSpPr>
          <p:spPr bwMode="auto">
            <a:xfrm>
              <a:off x="1357313" y="5334000"/>
              <a:ext cx="62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ahoma" charset="0"/>
                </a:rPr>
                <a:t>bar</a:t>
              </a:r>
              <a:endParaRPr lang="en-US" b="1">
                <a:latin typeface="Tahoma" charset="0"/>
              </a:endParaRPr>
            </a:p>
          </p:txBody>
        </p:sp>
        <p:sp>
          <p:nvSpPr>
            <p:cNvPr id="51206" name="Text Box 6"/>
            <p:cNvSpPr txBox="1">
              <a:spLocks noChangeArrowheads="1"/>
            </p:cNvSpPr>
            <p:nvPr/>
          </p:nvSpPr>
          <p:spPr bwMode="auto">
            <a:xfrm>
              <a:off x="1249363" y="2286000"/>
              <a:ext cx="782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ahoma" charset="0"/>
                </a:rPr>
                <a:t>beer</a:t>
              </a:r>
              <a:endParaRPr lang="en-US" b="1">
                <a:latin typeface="Tahoma" charset="0"/>
              </a:endParaRPr>
            </a:p>
          </p:txBody>
        </p:sp>
        <p:sp>
          <p:nvSpPr>
            <p:cNvPr id="51207" name="Line 7"/>
            <p:cNvSpPr>
              <a:spLocks noChangeShapeType="1"/>
            </p:cNvSpPr>
            <p:nvPr/>
          </p:nvSpPr>
          <p:spPr bwMode="auto">
            <a:xfrm flipV="1">
              <a:off x="2009775" y="1905000"/>
              <a:ext cx="3810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08" name="Line 8"/>
            <p:cNvSpPr>
              <a:spLocks noChangeShapeType="1"/>
            </p:cNvSpPr>
            <p:nvPr/>
          </p:nvSpPr>
          <p:spPr bwMode="auto">
            <a:xfrm flipV="1">
              <a:off x="1676400" y="4419600"/>
              <a:ext cx="0" cy="91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09" name="Line 9"/>
            <p:cNvSpPr>
              <a:spLocks noChangeShapeType="1"/>
            </p:cNvSpPr>
            <p:nvPr/>
          </p:nvSpPr>
          <p:spPr bwMode="auto">
            <a:xfrm>
              <a:off x="3200400" y="6553200"/>
              <a:ext cx="914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10" name="Oval 10"/>
            <p:cNvSpPr>
              <a:spLocks noChangeArrowheads="1"/>
            </p:cNvSpPr>
            <p:nvPr/>
          </p:nvSpPr>
          <p:spPr bwMode="auto">
            <a:xfrm>
              <a:off x="3962400" y="35814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11" name="Oval 11"/>
            <p:cNvSpPr>
              <a:spLocks noChangeArrowheads="1"/>
            </p:cNvSpPr>
            <p:nvPr/>
          </p:nvSpPr>
          <p:spPr bwMode="auto">
            <a:xfrm>
              <a:off x="2667000" y="34290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12" name="Oval 12"/>
            <p:cNvSpPr>
              <a:spLocks noChangeArrowheads="1"/>
            </p:cNvSpPr>
            <p:nvPr/>
          </p:nvSpPr>
          <p:spPr bwMode="auto">
            <a:xfrm>
              <a:off x="3048000" y="38862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13" name="Oval 13"/>
            <p:cNvSpPr>
              <a:spLocks noChangeArrowheads="1"/>
            </p:cNvSpPr>
            <p:nvPr/>
          </p:nvSpPr>
          <p:spPr bwMode="auto">
            <a:xfrm>
              <a:off x="5029200" y="44196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14" name="Oval 14"/>
            <p:cNvSpPr>
              <a:spLocks noChangeArrowheads="1"/>
            </p:cNvSpPr>
            <p:nvPr/>
          </p:nvSpPr>
          <p:spPr bwMode="auto">
            <a:xfrm>
              <a:off x="3581400" y="52578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15" name="Oval 15"/>
            <p:cNvSpPr>
              <a:spLocks noChangeArrowheads="1"/>
            </p:cNvSpPr>
            <p:nvPr/>
          </p:nvSpPr>
          <p:spPr bwMode="auto">
            <a:xfrm>
              <a:off x="4572000" y="50292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16" name="Oval 16"/>
            <p:cNvSpPr>
              <a:spLocks noChangeArrowheads="1"/>
            </p:cNvSpPr>
            <p:nvPr/>
          </p:nvSpPr>
          <p:spPr bwMode="auto">
            <a:xfrm>
              <a:off x="4343400" y="2133600"/>
              <a:ext cx="304800" cy="304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17" name="Text Box 17"/>
            <p:cNvSpPr txBox="1">
              <a:spLocks noChangeArrowheads="1"/>
            </p:cNvSpPr>
            <p:nvPr/>
          </p:nvSpPr>
          <p:spPr bwMode="auto">
            <a:xfrm>
              <a:off x="1992313" y="6324600"/>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ahoma" charset="0"/>
                </a:rPr>
                <a:t>drinker</a:t>
              </a:r>
              <a:endParaRPr lang="en-US" b="1">
                <a:latin typeface="Tahoma" charset="0"/>
              </a:endParaRPr>
            </a:p>
          </p:txBody>
        </p:sp>
        <p:sp>
          <p:nvSpPr>
            <p:cNvPr id="51218" name="Rectangle 18"/>
            <p:cNvSpPr>
              <a:spLocks noChangeArrowheads="1"/>
            </p:cNvSpPr>
            <p:nvPr/>
          </p:nvSpPr>
          <p:spPr bwMode="auto">
            <a:xfrm>
              <a:off x="5638800" y="2895600"/>
              <a:ext cx="609600" cy="3429000"/>
            </a:xfrm>
            <a:prstGeom prst="rect">
              <a:avLst/>
            </a:prstGeom>
            <a:solidFill>
              <a:schemeClr val="folHlink"/>
            </a:solidFill>
            <a:ln w="28575">
              <a:miter lim="800000"/>
              <a:headEnd/>
              <a:tailEnd/>
            </a:ln>
            <a:effectLst/>
            <a:scene3d>
              <a:camera prst="legacyObliqueTopRight"/>
              <a:lightRig rig="legacyNormal3" dir="b"/>
            </a:scene3d>
            <a:sp3d extrusionH="3630600" prstMaterial="legacyMatte">
              <a:bevelT w="13500" h="13500" prst="angle"/>
              <a:bevelB w="13500" h="13500" prst="angle"/>
              <a:extrusionClr>
                <a:srgbClr val="DDDDDD"/>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endParaRPr lang="en-US"/>
            </a:p>
          </p:txBody>
        </p:sp>
        <p:sp>
          <p:nvSpPr>
            <p:cNvPr id="51219" name="Text Box 19"/>
            <p:cNvSpPr txBox="1">
              <a:spLocks noChangeArrowheads="1"/>
            </p:cNvSpPr>
            <p:nvPr/>
          </p:nvSpPr>
          <p:spPr bwMode="auto">
            <a:xfrm rot="-24413421">
              <a:off x="6057106" y="3312319"/>
              <a:ext cx="1693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ahoma" charset="0"/>
                </a:rPr>
                <a:t>SUM over </a:t>
              </a:r>
            </a:p>
            <a:p>
              <a:r>
                <a:rPr lang="en-US">
                  <a:latin typeface="Tahoma" charset="0"/>
                </a:rPr>
                <a:t>all Drinkers</a:t>
              </a:r>
            </a:p>
          </p:txBody>
        </p:sp>
      </p:gr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190990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Example: Marginals</a:t>
            </a:r>
          </a:p>
        </p:txBody>
      </p:sp>
      <p:sp>
        <p:nvSpPr>
          <p:cNvPr id="32771" name="Rectangle 3"/>
          <p:cNvSpPr>
            <a:spLocks noGrp="1" noChangeArrowheads="1"/>
          </p:cNvSpPr>
          <p:nvPr>
            <p:ph idx="1"/>
          </p:nvPr>
        </p:nvSpPr>
        <p:spPr/>
        <p:txBody>
          <a:bodyPr/>
          <a:lstStyle/>
          <a:p>
            <a:r>
              <a:rPr lang="en-US"/>
              <a:t>Our 4-dimensional </a:t>
            </a:r>
            <a:r>
              <a:rPr lang="en-US">
                <a:solidFill>
                  <a:srgbClr val="CC00CC"/>
                </a:solidFill>
              </a:rPr>
              <a:t>Sales</a:t>
            </a:r>
            <a:r>
              <a:rPr lang="en-US"/>
              <a:t> cube includes the sum of </a:t>
            </a:r>
            <a:r>
              <a:rPr lang="en-US">
                <a:solidFill>
                  <a:srgbClr val="CC3300"/>
                </a:solidFill>
              </a:rPr>
              <a:t>price</a:t>
            </a:r>
            <a:r>
              <a:rPr lang="en-US"/>
              <a:t> over each bar, each beer, each drinker, and each time unit (perhaps days).</a:t>
            </a:r>
          </a:p>
          <a:p>
            <a:r>
              <a:rPr lang="en-US"/>
              <a:t>It would also have the sum of </a:t>
            </a:r>
            <a:r>
              <a:rPr lang="en-US">
                <a:solidFill>
                  <a:srgbClr val="CC3300"/>
                </a:solidFill>
              </a:rPr>
              <a:t>price</a:t>
            </a:r>
            <a:r>
              <a:rPr lang="en-US"/>
              <a:t>  over all bar-beer pairs, all bar-drinker-day triples,…</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4180552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Structure of the Cube</a:t>
            </a:r>
          </a:p>
        </p:txBody>
      </p:sp>
      <p:sp>
        <p:nvSpPr>
          <p:cNvPr id="33795" name="Rectangle 3"/>
          <p:cNvSpPr>
            <a:spLocks noGrp="1" noChangeArrowheads="1"/>
          </p:cNvSpPr>
          <p:nvPr>
            <p:ph idx="1"/>
          </p:nvPr>
        </p:nvSpPr>
        <p:spPr/>
        <p:txBody>
          <a:bodyPr/>
          <a:lstStyle/>
          <a:p>
            <a:r>
              <a:rPr lang="en-US"/>
              <a:t>Think of each dimension as having an additional value *.</a:t>
            </a:r>
          </a:p>
          <a:p>
            <a:r>
              <a:rPr lang="en-US"/>
              <a:t>A point with one or more *</a:t>
            </a:r>
            <a:r>
              <a:rPr lang="ja-JP" altLang="en-US">
                <a:latin typeface="Arial"/>
              </a:rPr>
              <a:t>’</a:t>
            </a:r>
            <a:r>
              <a:rPr lang="en-US"/>
              <a:t>s in its coordinates aggregates over the dimensions with the *</a:t>
            </a:r>
            <a:r>
              <a:rPr lang="ja-JP" altLang="en-US">
                <a:latin typeface="Arial"/>
              </a:rPr>
              <a:t>’</a:t>
            </a:r>
            <a:r>
              <a:rPr lang="en-US"/>
              <a:t>s.</a:t>
            </a:r>
          </a:p>
          <a:p>
            <a:r>
              <a:rPr lang="en-US"/>
              <a:t>Example: Sales(</a:t>
            </a:r>
            <a:r>
              <a:rPr lang="ja-JP" altLang="en-US">
                <a:latin typeface="Arial"/>
              </a:rPr>
              <a:t>“</a:t>
            </a:r>
            <a:r>
              <a:rPr lang="en-US"/>
              <a:t>Joe</a:t>
            </a:r>
            <a:r>
              <a:rPr lang="ja-JP" altLang="en-US">
                <a:latin typeface="Arial"/>
              </a:rPr>
              <a:t>’</a:t>
            </a:r>
            <a:r>
              <a:rPr lang="en-US"/>
              <a:t>s Bar</a:t>
            </a:r>
            <a:r>
              <a:rPr lang="ja-JP" altLang="en-US">
                <a:latin typeface="Arial"/>
              </a:rPr>
              <a:t>”</a:t>
            </a:r>
            <a:r>
              <a:rPr lang="en-US"/>
              <a:t>, </a:t>
            </a:r>
            <a:r>
              <a:rPr lang="ja-JP" altLang="en-US">
                <a:latin typeface="Arial"/>
              </a:rPr>
              <a:t>“</a:t>
            </a:r>
            <a:r>
              <a:rPr lang="en-US"/>
              <a:t>Bud</a:t>
            </a:r>
            <a:r>
              <a:rPr lang="ja-JP" altLang="en-US">
                <a:latin typeface="Arial"/>
              </a:rPr>
              <a:t>”</a:t>
            </a:r>
            <a:r>
              <a:rPr lang="en-US"/>
              <a:t>, *, *) holds the sum over all drinkers and all time of the Bud consumed at Joe</a:t>
            </a:r>
            <a:r>
              <a:rPr lang="ja-JP" altLang="en-US">
                <a:latin typeface="Arial"/>
              </a:rPr>
              <a:t>’</a:t>
            </a:r>
            <a:r>
              <a:rPr lang="en-US"/>
              <a:t>s. </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325057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Drill-Down</a:t>
            </a:r>
          </a:p>
        </p:txBody>
      </p:sp>
      <p:sp>
        <p:nvSpPr>
          <p:cNvPr id="35843" name="Rectangle 3"/>
          <p:cNvSpPr>
            <a:spLocks noGrp="1" noChangeArrowheads="1"/>
          </p:cNvSpPr>
          <p:nvPr>
            <p:ph idx="1"/>
          </p:nvPr>
        </p:nvSpPr>
        <p:spPr/>
        <p:txBody>
          <a:bodyPr/>
          <a:lstStyle/>
          <a:p>
            <a:r>
              <a:rPr lang="en-US" i="1">
                <a:solidFill>
                  <a:srgbClr val="FF0066"/>
                </a:solidFill>
              </a:rPr>
              <a:t>Drill-down</a:t>
            </a:r>
            <a:r>
              <a:rPr lang="en-US"/>
              <a:t> = </a:t>
            </a:r>
            <a:r>
              <a:rPr lang="ja-JP" altLang="en-US">
                <a:latin typeface="Arial"/>
              </a:rPr>
              <a:t>“</a:t>
            </a:r>
            <a:r>
              <a:rPr lang="en-US"/>
              <a:t>de-aggregate</a:t>
            </a:r>
            <a:r>
              <a:rPr lang="ja-JP" altLang="en-US">
                <a:latin typeface="Arial"/>
              </a:rPr>
              <a:t>”</a:t>
            </a:r>
            <a:r>
              <a:rPr lang="en-US"/>
              <a:t> = break an aggregate into its constituents.</a:t>
            </a:r>
          </a:p>
          <a:p>
            <a:r>
              <a:rPr lang="en-US">
                <a:solidFill>
                  <a:srgbClr val="33CC33"/>
                </a:solidFill>
              </a:rPr>
              <a:t>Example</a:t>
            </a:r>
            <a:r>
              <a:rPr lang="en-US"/>
              <a:t>: having determined that Joe</a:t>
            </a:r>
            <a:r>
              <a:rPr lang="ja-JP" altLang="en-US">
                <a:latin typeface="Arial"/>
              </a:rPr>
              <a:t>’</a:t>
            </a:r>
            <a:r>
              <a:rPr lang="en-US"/>
              <a:t>s Bar sells very few Anheuser-Busch beers, break down his sales by particular A.-B. beer.</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8382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Roll-Up</a:t>
            </a:r>
          </a:p>
        </p:txBody>
      </p:sp>
      <p:sp>
        <p:nvSpPr>
          <p:cNvPr id="36867" name="Rectangle 3"/>
          <p:cNvSpPr>
            <a:spLocks noGrp="1" noChangeArrowheads="1"/>
          </p:cNvSpPr>
          <p:nvPr>
            <p:ph type="body" idx="1"/>
          </p:nvPr>
        </p:nvSpPr>
        <p:spPr/>
        <p:txBody>
          <a:bodyPr/>
          <a:lstStyle/>
          <a:p>
            <a:r>
              <a:rPr lang="en-US" i="1">
                <a:solidFill>
                  <a:srgbClr val="FF0066"/>
                </a:solidFill>
              </a:rPr>
              <a:t>Roll-up</a:t>
            </a:r>
            <a:r>
              <a:rPr lang="en-US"/>
              <a:t> = aggregate along one or more dimensions.</a:t>
            </a:r>
          </a:p>
          <a:p>
            <a:r>
              <a:rPr lang="en-US">
                <a:solidFill>
                  <a:srgbClr val="33CC33"/>
                </a:solidFill>
              </a:rPr>
              <a:t>Example</a:t>
            </a:r>
            <a:r>
              <a:rPr lang="en-US"/>
              <a:t>: given a table of how much Bud each drinker consumes at each bar, roll it up into a table giving total amount of Bud consumed for each drinker. </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676273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Roll Up and Drill Down</a:t>
            </a:r>
          </a:p>
        </p:txBody>
      </p:sp>
      <p:graphicFrame>
        <p:nvGraphicFramePr>
          <p:cNvPr id="52340" name="Group 116"/>
          <p:cNvGraphicFramePr>
            <a:graphicFrameLocks noGrp="1"/>
          </p:cNvGraphicFramePr>
          <p:nvPr>
            <p:ph idx="1"/>
            <p:extLst>
              <p:ext uri="{D42A27DB-BD31-4B8C-83A1-F6EECF244321}">
                <p14:modId xmlns:p14="http://schemas.microsoft.com/office/powerpoint/2010/main" val="1850436524"/>
              </p:ext>
            </p:extLst>
          </p:nvPr>
        </p:nvGraphicFramePr>
        <p:xfrm>
          <a:off x="152401" y="1911866"/>
          <a:ext cx="3962399" cy="2005583"/>
        </p:xfrm>
        <a:graphic>
          <a:graphicData uri="http://schemas.openxmlformats.org/drawingml/2006/table">
            <a:tbl>
              <a:tblPr/>
              <a:tblGrid>
                <a:gridCol w="957924"/>
                <a:gridCol w="956204"/>
                <a:gridCol w="1090348"/>
                <a:gridCol w="957923"/>
              </a:tblGrid>
              <a:tr h="338461">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endParaRPr kumimoji="0" lang="en-US" sz="1800" b="0" i="0" u="none" strike="noStrike" cap="none" normalizeH="0" baseline="0">
                        <a:ln>
                          <a:noFill/>
                        </a:ln>
                        <a:solidFill>
                          <a:schemeClr val="tx1"/>
                        </a:solidFill>
                        <a:effectLst/>
                        <a:latin typeface="Tahoma" charset="0"/>
                        <a:ea typeface="ＭＳ Ｐゴシック" charset="0"/>
                      </a:endParaRPr>
                    </a:p>
                  </a:txBody>
                  <a:tcPr marL="205740" marR="20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Jim</a:t>
                      </a:r>
                    </a:p>
                  </a:txBody>
                  <a:tcPr marL="205740" marR="20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Bob</a:t>
                      </a:r>
                    </a:p>
                  </a:txBody>
                  <a:tcPr marL="205740" marR="20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Mary</a:t>
                      </a:r>
                    </a:p>
                  </a:txBody>
                  <a:tcPr marL="205740" marR="20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359">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Joe</a:t>
                      </a:r>
                      <a:r>
                        <a:rPr kumimoji="0" lang="ja-JP" altLang="en-US" sz="1400" b="0" i="0" u="none" strike="noStrike" cap="none" normalizeH="0" baseline="0">
                          <a:ln>
                            <a:noFill/>
                          </a:ln>
                          <a:solidFill>
                            <a:schemeClr val="tx1"/>
                          </a:solidFill>
                          <a:effectLst/>
                          <a:latin typeface="Arial"/>
                          <a:ea typeface="ＭＳ Ｐゴシック" charset="0"/>
                        </a:rPr>
                        <a:t>’</a:t>
                      </a:r>
                      <a:r>
                        <a:rPr kumimoji="0" lang="en-US" sz="1400" b="0" i="0" u="none" strike="noStrike" cap="none" normalizeH="0" baseline="0">
                          <a:ln>
                            <a:noFill/>
                          </a:ln>
                          <a:solidFill>
                            <a:schemeClr val="tx1"/>
                          </a:solidFill>
                          <a:effectLst/>
                          <a:latin typeface="Tahoma" charset="0"/>
                          <a:ea typeface="ＭＳ Ｐゴシック" charset="0"/>
                        </a:rPr>
                        <a:t>s</a:t>
                      </a:r>
                    </a:p>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Bar</a:t>
                      </a:r>
                    </a:p>
                  </a:txBody>
                  <a:tcPr marL="205740" marR="20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45</a:t>
                      </a:r>
                    </a:p>
                  </a:txBody>
                  <a:tcPr marL="205740" marR="20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33</a:t>
                      </a:r>
                    </a:p>
                  </a:txBody>
                  <a:tcPr marL="205740" marR="20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30</a:t>
                      </a:r>
                    </a:p>
                  </a:txBody>
                  <a:tcPr marL="205740" marR="20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359">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Nut-</a:t>
                      </a:r>
                    </a:p>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House</a:t>
                      </a:r>
                    </a:p>
                  </a:txBody>
                  <a:tcPr marL="205740" marR="20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50</a:t>
                      </a:r>
                    </a:p>
                  </a:txBody>
                  <a:tcPr marL="205740" marR="20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36</a:t>
                      </a:r>
                    </a:p>
                  </a:txBody>
                  <a:tcPr marL="205740" marR="20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42</a:t>
                      </a:r>
                    </a:p>
                  </a:txBody>
                  <a:tcPr marL="205740" marR="20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756">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Blue Chalk</a:t>
                      </a:r>
                    </a:p>
                  </a:txBody>
                  <a:tcPr marL="205740" marR="20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38</a:t>
                      </a:r>
                    </a:p>
                  </a:txBody>
                  <a:tcPr marL="205740" marR="20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a:ln>
                            <a:noFill/>
                          </a:ln>
                          <a:solidFill>
                            <a:schemeClr val="tx1"/>
                          </a:solidFill>
                          <a:effectLst/>
                          <a:latin typeface="Tahoma" charset="0"/>
                          <a:ea typeface="ＭＳ Ｐゴシック" charset="0"/>
                        </a:rPr>
                        <a:t>31</a:t>
                      </a:r>
                    </a:p>
                  </a:txBody>
                  <a:tcPr marL="205740" marR="20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1400" b="0" i="0" u="none" strike="noStrike" cap="none" normalizeH="0" baseline="0" dirty="0">
                          <a:ln>
                            <a:noFill/>
                          </a:ln>
                          <a:solidFill>
                            <a:schemeClr val="tx1"/>
                          </a:solidFill>
                          <a:effectLst/>
                          <a:latin typeface="Tahoma" charset="0"/>
                          <a:ea typeface="ＭＳ Ｐゴシック" charset="0"/>
                        </a:rPr>
                        <a:t>40</a:t>
                      </a:r>
                    </a:p>
                  </a:txBody>
                  <a:tcPr marL="205740" marR="20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65" name="Text Box 41"/>
          <p:cNvSpPr txBox="1">
            <a:spLocks noChangeArrowheads="1"/>
          </p:cNvSpPr>
          <p:nvPr/>
        </p:nvSpPr>
        <p:spPr bwMode="auto">
          <a:xfrm>
            <a:off x="76200" y="1371600"/>
            <a:ext cx="525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2000" u="sng">
                <a:latin typeface="Arial" charset="0"/>
              </a:rPr>
              <a:t>$ of Anheuser-Busch by drinker/bar</a:t>
            </a:r>
          </a:p>
        </p:txBody>
      </p:sp>
      <p:graphicFrame>
        <p:nvGraphicFramePr>
          <p:cNvPr id="52348" name="Group 124"/>
          <p:cNvGraphicFramePr>
            <a:graphicFrameLocks noGrp="1"/>
          </p:cNvGraphicFramePr>
          <p:nvPr/>
        </p:nvGraphicFramePr>
        <p:xfrm>
          <a:off x="5395913" y="2149475"/>
          <a:ext cx="2466975" cy="914400"/>
        </p:xfrm>
        <a:graphic>
          <a:graphicData uri="http://schemas.openxmlformats.org/drawingml/2006/table">
            <a:tbl>
              <a:tblPr/>
              <a:tblGrid>
                <a:gridCol w="822325"/>
                <a:gridCol w="822325"/>
                <a:gridCol w="822325"/>
              </a:tblGrid>
              <a:tr h="457200">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Jim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Bob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Mary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133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112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83" name="Text Box 59"/>
          <p:cNvSpPr txBox="1">
            <a:spLocks noChangeArrowheads="1"/>
          </p:cNvSpPr>
          <p:nvPr/>
        </p:nvSpPr>
        <p:spPr bwMode="auto">
          <a:xfrm>
            <a:off x="5334000" y="1660525"/>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2000" u="sng">
                <a:latin typeface="Arial" charset="0"/>
              </a:rPr>
              <a:t>$ of A-B / drinker</a:t>
            </a:r>
            <a:br>
              <a:rPr lang="en-US" sz="2000" u="sng">
                <a:latin typeface="Arial" charset="0"/>
              </a:rPr>
            </a:br>
            <a:endParaRPr lang="en-US" sz="2000" u="sng">
              <a:latin typeface="Arial" charset="0"/>
            </a:endParaRPr>
          </a:p>
        </p:txBody>
      </p:sp>
      <p:graphicFrame>
        <p:nvGraphicFramePr>
          <p:cNvPr id="52347" name="Group 123"/>
          <p:cNvGraphicFramePr>
            <a:graphicFrameLocks noGrp="1"/>
          </p:cNvGraphicFramePr>
          <p:nvPr>
            <p:extLst>
              <p:ext uri="{D42A27DB-BD31-4B8C-83A1-F6EECF244321}">
                <p14:modId xmlns:p14="http://schemas.microsoft.com/office/powerpoint/2010/main" val="1227638421"/>
              </p:ext>
            </p:extLst>
          </p:nvPr>
        </p:nvGraphicFramePr>
        <p:xfrm>
          <a:off x="5029201" y="4343401"/>
          <a:ext cx="3429001" cy="2061003"/>
        </p:xfrm>
        <a:graphic>
          <a:graphicData uri="http://schemas.openxmlformats.org/drawingml/2006/table">
            <a:tbl>
              <a:tblPr/>
              <a:tblGrid>
                <a:gridCol w="883477"/>
                <a:gridCol w="708092"/>
                <a:gridCol w="919535"/>
                <a:gridCol w="917897"/>
              </a:tblGrid>
              <a:tr h="492562">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endParaRPr kumimoji="0" lang="en-US" sz="28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Jim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dirty="0">
                          <a:ln>
                            <a:noFill/>
                          </a:ln>
                          <a:solidFill>
                            <a:schemeClr val="tx1"/>
                          </a:solidFill>
                          <a:effectLst/>
                          <a:latin typeface="Tahoma" charset="0"/>
                          <a:ea typeface="ＭＳ Ｐゴシック" charset="0"/>
                        </a:rPr>
                        <a:t>Bob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Mary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665">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Bud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564">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M</a:t>
                      </a:r>
                      <a:r>
                        <a:rPr kumimoji="0" lang="ja-JP" altLang="en-US" sz="2000" b="0" i="0" u="none" strike="noStrike" cap="none" normalizeH="0" baseline="0">
                          <a:ln>
                            <a:noFill/>
                          </a:ln>
                          <a:solidFill>
                            <a:schemeClr val="tx1"/>
                          </a:solidFill>
                          <a:effectLst/>
                          <a:latin typeface="Arial"/>
                          <a:ea typeface="ＭＳ Ｐゴシック" charset="0"/>
                        </a:rPr>
                        <a:t>’</a:t>
                      </a:r>
                      <a:r>
                        <a:rPr kumimoji="0" lang="en-US" sz="2000" b="0" i="0" u="none" strike="noStrike" cap="none" normalizeH="0" baseline="0">
                          <a:ln>
                            <a:noFill/>
                          </a:ln>
                          <a:solidFill>
                            <a:schemeClr val="tx1"/>
                          </a:solidFill>
                          <a:effectLst/>
                          <a:latin typeface="Tahoma" charset="0"/>
                          <a:ea typeface="ＭＳ Ｐゴシック" charset="0"/>
                        </a:rPr>
                        <a:t>lob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408">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Bud Light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a:ln>
                            <a:noFill/>
                          </a:ln>
                          <a:solidFill>
                            <a:schemeClr val="tx1"/>
                          </a:solidFill>
                          <a:effectLst/>
                          <a:latin typeface="Tahoma" charset="0"/>
                          <a:ea typeface="ＭＳ Ｐゴシック"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00CC"/>
                        </a:buClr>
                        <a:buSzTx/>
                        <a:buFont typeface="Monotype Sorts" charset="0"/>
                        <a:buNone/>
                        <a:tabLst/>
                      </a:pPr>
                      <a:r>
                        <a:rPr kumimoji="0" lang="en-US" sz="2000" b="0" i="0" u="none" strike="noStrike" cap="none" normalizeH="0" baseline="0" dirty="0">
                          <a:ln>
                            <a:noFill/>
                          </a:ln>
                          <a:solidFill>
                            <a:schemeClr val="tx1"/>
                          </a:solidFill>
                          <a:effectLst/>
                          <a:latin typeface="Tahoma" charset="0"/>
                          <a:ea typeface="ＭＳ Ｐゴシック"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322" name="AutoShape 98"/>
          <p:cNvSpPr>
            <a:spLocks noChangeArrowheads="1"/>
          </p:cNvSpPr>
          <p:nvPr/>
        </p:nvSpPr>
        <p:spPr bwMode="auto">
          <a:xfrm>
            <a:off x="4343400" y="2438400"/>
            <a:ext cx="838200" cy="457200"/>
          </a:xfrm>
          <a:prstGeom prst="rightArrow">
            <a:avLst>
              <a:gd name="adj1" fmla="val 50000"/>
              <a:gd name="adj2" fmla="val 45833"/>
            </a:avLst>
          </a:prstGeom>
          <a:solidFill>
            <a:schemeClr val="tx2"/>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323" name="Text Box 99"/>
          <p:cNvSpPr txBox="1">
            <a:spLocks noChangeArrowheads="1"/>
          </p:cNvSpPr>
          <p:nvPr/>
        </p:nvSpPr>
        <p:spPr bwMode="auto">
          <a:xfrm>
            <a:off x="4267200" y="2895600"/>
            <a:ext cx="976313" cy="7016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2000" dirty="0">
                <a:latin typeface="Arial" charset="0"/>
              </a:rPr>
              <a:t>Roll up</a:t>
            </a:r>
            <a:br>
              <a:rPr lang="en-US" sz="2000" dirty="0">
                <a:latin typeface="Arial" charset="0"/>
              </a:rPr>
            </a:br>
            <a:r>
              <a:rPr lang="en-US" sz="2000" dirty="0">
                <a:latin typeface="Arial" charset="0"/>
              </a:rPr>
              <a:t>by Bar</a:t>
            </a:r>
          </a:p>
        </p:txBody>
      </p:sp>
      <p:sp>
        <p:nvSpPr>
          <p:cNvPr id="52325" name="Text Box 101"/>
          <p:cNvSpPr txBox="1">
            <a:spLocks noChangeArrowheads="1"/>
          </p:cNvSpPr>
          <p:nvPr/>
        </p:nvSpPr>
        <p:spPr bwMode="auto">
          <a:xfrm>
            <a:off x="5181600" y="3962400"/>
            <a:ext cx="3810000"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2000" u="sng">
                <a:latin typeface="Arial" charset="0"/>
              </a:rPr>
              <a:t>$ of A-B Beers / drinker</a:t>
            </a:r>
          </a:p>
        </p:txBody>
      </p:sp>
      <p:sp>
        <p:nvSpPr>
          <p:cNvPr id="52326" name="Text Box 102"/>
          <p:cNvSpPr txBox="1">
            <a:spLocks noChangeArrowheads="1"/>
          </p:cNvSpPr>
          <p:nvPr/>
        </p:nvSpPr>
        <p:spPr bwMode="auto">
          <a:xfrm>
            <a:off x="7391400" y="3200400"/>
            <a:ext cx="1301750" cy="7016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2000">
                <a:latin typeface="Arial" charset="0"/>
              </a:rPr>
              <a:t>Drill down</a:t>
            </a:r>
            <a:br>
              <a:rPr lang="en-US" sz="2000">
                <a:latin typeface="Arial" charset="0"/>
              </a:rPr>
            </a:br>
            <a:r>
              <a:rPr lang="en-US" sz="2000">
                <a:latin typeface="Arial" charset="0"/>
              </a:rPr>
              <a:t>by Beer</a:t>
            </a:r>
          </a:p>
        </p:txBody>
      </p:sp>
      <p:sp>
        <p:nvSpPr>
          <p:cNvPr id="52327" name="AutoShape 103"/>
          <p:cNvSpPr>
            <a:spLocks noChangeArrowheads="1"/>
          </p:cNvSpPr>
          <p:nvPr/>
        </p:nvSpPr>
        <p:spPr bwMode="auto">
          <a:xfrm>
            <a:off x="6934200" y="3276600"/>
            <a:ext cx="457200" cy="685800"/>
          </a:xfrm>
          <a:prstGeom prst="downArrow">
            <a:avLst>
              <a:gd name="adj1" fmla="val 50000"/>
              <a:gd name="adj2" fmla="val 37500"/>
            </a:avLst>
          </a:prstGeom>
          <a:solidFill>
            <a:schemeClr val="tx1"/>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eaLnBrk="1" hangingPunct="1"/>
            <a:endParaRPr lang="en-US" sz="1800">
              <a:solidFill>
                <a:schemeClr val="hlink"/>
              </a:solidFill>
              <a:latin typeface="Arial" charset="0"/>
            </a:endParaRP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981870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2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Materialized Data-Cube Views</a:t>
            </a:r>
          </a:p>
        </p:txBody>
      </p:sp>
      <p:sp>
        <p:nvSpPr>
          <p:cNvPr id="37891" name="Rectangle 3"/>
          <p:cNvSpPr>
            <a:spLocks noGrp="1" noChangeArrowheads="1"/>
          </p:cNvSpPr>
          <p:nvPr>
            <p:ph type="body" idx="1"/>
          </p:nvPr>
        </p:nvSpPr>
        <p:spPr/>
        <p:txBody>
          <a:bodyPr/>
          <a:lstStyle/>
          <a:p>
            <a:r>
              <a:rPr lang="en-US"/>
              <a:t>Data cubes invite materialized views that are aggregations in one or more dimensions.</a:t>
            </a:r>
          </a:p>
          <a:p>
            <a:r>
              <a:rPr lang="en-US"/>
              <a:t>Dimensions may not be completely aggregated --- an option is to group by an attribute of the dimension table.</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1568400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Example</a:t>
            </a:r>
          </a:p>
        </p:txBody>
      </p:sp>
      <p:sp>
        <p:nvSpPr>
          <p:cNvPr id="38915" name="Rectangle 3"/>
          <p:cNvSpPr>
            <a:spLocks noGrp="1" noChangeArrowheads="1"/>
          </p:cNvSpPr>
          <p:nvPr>
            <p:ph type="body" idx="1"/>
          </p:nvPr>
        </p:nvSpPr>
        <p:spPr/>
        <p:txBody>
          <a:bodyPr/>
          <a:lstStyle/>
          <a:p>
            <a:pPr marL="609600" indent="-609600"/>
            <a:r>
              <a:rPr lang="en-US"/>
              <a:t>A materialized view for our Sales data cube might:</a:t>
            </a:r>
          </a:p>
          <a:p>
            <a:pPr marL="990600" lvl="1" indent="-533400">
              <a:buFont typeface="Monotype Sorts" charset="0"/>
              <a:buAutoNum type="arabicPeriod"/>
            </a:pPr>
            <a:r>
              <a:rPr lang="en-US"/>
              <a:t>Aggregate by </a:t>
            </a:r>
            <a:r>
              <a:rPr lang="en-US">
                <a:solidFill>
                  <a:srgbClr val="CC3300"/>
                </a:solidFill>
              </a:rPr>
              <a:t>drinker</a:t>
            </a:r>
            <a:r>
              <a:rPr lang="en-US"/>
              <a:t> completely.</a:t>
            </a:r>
          </a:p>
          <a:p>
            <a:pPr marL="990600" lvl="1" indent="-533400">
              <a:buFont typeface="Monotype Sorts" charset="0"/>
              <a:buAutoNum type="arabicPeriod"/>
            </a:pPr>
            <a:r>
              <a:rPr lang="en-US"/>
              <a:t>Not aggregate at all by </a:t>
            </a:r>
            <a:r>
              <a:rPr lang="en-US">
                <a:solidFill>
                  <a:srgbClr val="CC3300"/>
                </a:solidFill>
              </a:rPr>
              <a:t>beer</a:t>
            </a:r>
            <a:r>
              <a:rPr lang="en-US"/>
              <a:t>.</a:t>
            </a:r>
          </a:p>
          <a:p>
            <a:pPr marL="990600" lvl="1" indent="-533400">
              <a:buFont typeface="Monotype Sorts" charset="0"/>
              <a:buAutoNum type="arabicPeriod"/>
            </a:pPr>
            <a:r>
              <a:rPr lang="en-US"/>
              <a:t>Aggregate by time according to the </a:t>
            </a:r>
            <a:r>
              <a:rPr lang="en-US">
                <a:solidFill>
                  <a:srgbClr val="CC3300"/>
                </a:solidFill>
              </a:rPr>
              <a:t>week</a:t>
            </a:r>
            <a:r>
              <a:rPr lang="en-US"/>
              <a:t>.</a:t>
            </a:r>
          </a:p>
          <a:p>
            <a:pPr marL="990600" lvl="1" indent="-533400">
              <a:buFont typeface="Monotype Sorts" charset="0"/>
              <a:buAutoNum type="arabicPeriod"/>
            </a:pPr>
            <a:r>
              <a:rPr lang="en-US"/>
              <a:t>Aggregate according to the </a:t>
            </a:r>
            <a:r>
              <a:rPr lang="en-US">
                <a:solidFill>
                  <a:srgbClr val="CC3300"/>
                </a:solidFill>
              </a:rPr>
              <a:t>city</a:t>
            </a:r>
            <a:r>
              <a:rPr lang="en-US"/>
              <a:t> of the bar.</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3970837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Data Mining</a:t>
            </a:r>
          </a:p>
        </p:txBody>
      </p:sp>
      <p:sp>
        <p:nvSpPr>
          <p:cNvPr id="39939" name="Rectangle 3"/>
          <p:cNvSpPr>
            <a:spLocks noGrp="1" noChangeArrowheads="1"/>
          </p:cNvSpPr>
          <p:nvPr>
            <p:ph type="body" idx="1"/>
          </p:nvPr>
        </p:nvSpPr>
        <p:spPr/>
        <p:txBody>
          <a:bodyPr/>
          <a:lstStyle/>
          <a:p>
            <a:pPr marL="609600" indent="-609600"/>
            <a:r>
              <a:rPr lang="en-US" i="1">
                <a:solidFill>
                  <a:srgbClr val="FF0066"/>
                </a:solidFill>
              </a:rPr>
              <a:t>Data mining</a:t>
            </a:r>
            <a:r>
              <a:rPr lang="en-US"/>
              <a:t>  is a popular term for queries that summarize big data sets in useful ways.</a:t>
            </a:r>
          </a:p>
          <a:p>
            <a:pPr marL="609600" indent="-609600"/>
            <a:r>
              <a:rPr lang="en-US">
                <a:solidFill>
                  <a:srgbClr val="33CC33"/>
                </a:solidFill>
              </a:rPr>
              <a:t>Examples</a:t>
            </a:r>
            <a:r>
              <a:rPr lang="en-US"/>
              <a:t>:</a:t>
            </a:r>
          </a:p>
          <a:p>
            <a:pPr marL="990600" lvl="1" indent="-533400">
              <a:buFont typeface="Monotype Sorts" charset="0"/>
              <a:buAutoNum type="arabicPeriod"/>
            </a:pPr>
            <a:r>
              <a:rPr lang="en-US"/>
              <a:t>Clustering all Web pages by topic.</a:t>
            </a:r>
          </a:p>
          <a:p>
            <a:pPr marL="990600" lvl="1" indent="-533400">
              <a:buFont typeface="Monotype Sorts" charset="0"/>
              <a:buAutoNum type="arabicPeriod"/>
            </a:pPr>
            <a:r>
              <a:rPr lang="en-US"/>
              <a:t>Finding characteristics of fraudulent credit-card use.</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131543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 </a:t>
            </a:r>
            <a:endParaRPr lang="en-US"/>
          </a:p>
        </p:txBody>
      </p:sp>
      <p:sp>
        <p:nvSpPr>
          <p:cNvPr id="1550338" name="Rectangle 2"/>
          <p:cNvSpPr>
            <a:spLocks noGrp="1" noChangeArrowheads="1"/>
          </p:cNvSpPr>
          <p:nvPr>
            <p:ph type="title"/>
          </p:nvPr>
        </p:nvSpPr>
        <p:spPr/>
        <p:txBody>
          <a:bodyPr/>
          <a:lstStyle/>
          <a:p>
            <a:r>
              <a:rPr lang="en-US" dirty="0"/>
              <a:t>Final P</a:t>
            </a:r>
            <a:r>
              <a:rPr lang="en-US" dirty="0" smtClean="0"/>
              <a:t>roject Reports</a:t>
            </a:r>
            <a:endParaRPr lang="en-US" dirty="0"/>
          </a:p>
        </p:txBody>
      </p:sp>
      <p:sp>
        <p:nvSpPr>
          <p:cNvPr id="1550339" name="Rectangle 3"/>
          <p:cNvSpPr>
            <a:spLocks noGrp="1" noChangeArrowheads="1"/>
          </p:cNvSpPr>
          <p:nvPr>
            <p:ph type="body" idx="1"/>
          </p:nvPr>
        </p:nvSpPr>
        <p:spPr/>
        <p:txBody>
          <a:bodyPr/>
          <a:lstStyle/>
          <a:p>
            <a:r>
              <a:rPr lang="en-US" dirty="0"/>
              <a:t>Final project is the completed version of your personal project with an enhanced version of Assignment 4</a:t>
            </a:r>
          </a:p>
          <a:p>
            <a:r>
              <a:rPr lang="en-US" b="1" i="1" dirty="0" smtClean="0"/>
              <a:t>Optional</a:t>
            </a:r>
            <a:r>
              <a:rPr lang="en-US" dirty="0" smtClean="0"/>
              <a:t> </a:t>
            </a:r>
            <a:r>
              <a:rPr lang="en-US" dirty="0"/>
              <a:t>in-class presentation on the database design and </a:t>
            </a:r>
            <a:r>
              <a:rPr lang="en-US" dirty="0" smtClean="0"/>
              <a:t>interface – this not required, but gives extra credit</a:t>
            </a:r>
            <a:endParaRPr lang="en-US" dirty="0"/>
          </a:p>
          <a:p>
            <a:r>
              <a:rPr lang="en-US" dirty="0"/>
              <a:t>Detailed description and elements to be considered in grading are available by following the links on the Assignments page or the main page of the class site</a:t>
            </a:r>
            <a:endParaRPr lang="en-US" i="1" dirty="0"/>
          </a:p>
        </p:txBody>
      </p:sp>
    </p:spTree>
    <p:extLst>
      <p:ext uri="{BB962C8B-B14F-4D97-AF65-F5344CB8AC3E}">
        <p14:creationId xmlns:p14="http://schemas.microsoft.com/office/powerpoint/2010/main" val="2572901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Market-Basket Data</a:t>
            </a:r>
          </a:p>
        </p:txBody>
      </p:sp>
      <p:sp>
        <p:nvSpPr>
          <p:cNvPr id="40963" name="Rectangle 3"/>
          <p:cNvSpPr>
            <a:spLocks noGrp="1" noChangeArrowheads="1"/>
          </p:cNvSpPr>
          <p:nvPr>
            <p:ph type="body" idx="1"/>
          </p:nvPr>
        </p:nvSpPr>
        <p:spPr/>
        <p:txBody>
          <a:bodyPr/>
          <a:lstStyle/>
          <a:p>
            <a:r>
              <a:rPr lang="en-US"/>
              <a:t>An important form of mining from relational data involves </a:t>
            </a:r>
            <a:r>
              <a:rPr lang="en-US" i="1">
                <a:solidFill>
                  <a:srgbClr val="FF0066"/>
                </a:solidFill>
              </a:rPr>
              <a:t>market baskets</a:t>
            </a:r>
            <a:r>
              <a:rPr lang="en-US"/>
              <a:t> = sets of </a:t>
            </a:r>
            <a:r>
              <a:rPr lang="ja-JP" altLang="en-US">
                <a:latin typeface="Arial"/>
              </a:rPr>
              <a:t>“</a:t>
            </a:r>
            <a:r>
              <a:rPr lang="en-US"/>
              <a:t>items</a:t>
            </a:r>
            <a:r>
              <a:rPr lang="ja-JP" altLang="en-US">
                <a:latin typeface="Arial"/>
              </a:rPr>
              <a:t>”</a:t>
            </a:r>
            <a:r>
              <a:rPr lang="en-US"/>
              <a:t> that are purchased together as a customer leaves a store.</a:t>
            </a:r>
          </a:p>
          <a:p>
            <a:r>
              <a:rPr lang="en-US"/>
              <a:t>Summary of basket data is </a:t>
            </a:r>
            <a:r>
              <a:rPr lang="en-US" i="1">
                <a:solidFill>
                  <a:srgbClr val="FF0066"/>
                </a:solidFill>
              </a:rPr>
              <a:t>frequent itemsets</a:t>
            </a:r>
            <a:r>
              <a:rPr lang="en-US"/>
              <a:t> = sets of items that often appear together in baskets.</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3352426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Example: Market Baskets</a:t>
            </a:r>
          </a:p>
        </p:txBody>
      </p:sp>
      <p:sp>
        <p:nvSpPr>
          <p:cNvPr id="41987" name="Rectangle 3"/>
          <p:cNvSpPr>
            <a:spLocks noGrp="1" noChangeArrowheads="1"/>
          </p:cNvSpPr>
          <p:nvPr>
            <p:ph type="body" idx="1"/>
          </p:nvPr>
        </p:nvSpPr>
        <p:spPr/>
        <p:txBody>
          <a:bodyPr/>
          <a:lstStyle/>
          <a:p>
            <a:pPr marL="609600" indent="-609600"/>
            <a:r>
              <a:rPr lang="en-US"/>
              <a:t>If people often buy hamburger and ketchup together, the store can:</a:t>
            </a:r>
          </a:p>
          <a:p>
            <a:pPr marL="990600" lvl="1" indent="-533400">
              <a:buFont typeface="Monotype Sorts" charset="0"/>
              <a:buAutoNum type="arabicPeriod"/>
            </a:pPr>
            <a:r>
              <a:rPr lang="en-US"/>
              <a:t>Put hamburger and ketchup near each other and put potato chips between.</a:t>
            </a:r>
          </a:p>
          <a:p>
            <a:pPr marL="990600" lvl="1" indent="-533400">
              <a:buFont typeface="Monotype Sorts" charset="0"/>
              <a:buAutoNum type="arabicPeriod"/>
            </a:pPr>
            <a:r>
              <a:rPr lang="en-US"/>
              <a:t>Run a sale on hamburger and raise the price of ketchup.</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1654999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2014 </a:t>
            </a:r>
            <a:endParaRPr lang="en-US"/>
          </a:p>
        </p:txBody>
      </p:sp>
      <p:sp>
        <p:nvSpPr>
          <p:cNvPr id="1417218" name="Rectangle 2"/>
          <p:cNvSpPr>
            <a:spLocks noGrp="1" noChangeArrowheads="1"/>
          </p:cNvSpPr>
          <p:nvPr>
            <p:ph type="title"/>
          </p:nvPr>
        </p:nvSpPr>
        <p:spPr/>
        <p:txBody>
          <a:bodyPr/>
          <a:lstStyle/>
          <a:p>
            <a:r>
              <a:rPr lang="en-US"/>
              <a:t>Example: Market Baskets</a:t>
            </a:r>
          </a:p>
        </p:txBody>
      </p:sp>
      <p:sp>
        <p:nvSpPr>
          <p:cNvPr id="1417219" name="Rectangle 3"/>
          <p:cNvSpPr>
            <a:spLocks noGrp="1" noChangeArrowheads="1"/>
          </p:cNvSpPr>
          <p:nvPr>
            <p:ph type="body" idx="1"/>
          </p:nvPr>
        </p:nvSpPr>
        <p:spPr/>
        <p:txBody>
          <a:bodyPr/>
          <a:lstStyle/>
          <a:p>
            <a:pPr marL="609600" indent="-609600"/>
            <a:r>
              <a:rPr lang="en-US"/>
              <a:t>If people often buy hamburger and ketchup together, the store can:</a:t>
            </a:r>
          </a:p>
          <a:p>
            <a:pPr marL="990600" lvl="1" indent="-533400">
              <a:buFont typeface="Monotype Sorts" charset="0"/>
              <a:buAutoNum type="arabicPeriod"/>
            </a:pPr>
            <a:r>
              <a:rPr lang="en-US"/>
              <a:t>Put hamburger and ketchup near each other and put potato chips between.</a:t>
            </a:r>
          </a:p>
          <a:p>
            <a:pPr marL="990600" lvl="1" indent="-533400">
              <a:buFont typeface="Monotype Sorts" charset="0"/>
              <a:buAutoNum type="arabicPeriod"/>
            </a:pPr>
            <a:r>
              <a:rPr lang="en-US"/>
              <a:t>Run a sale on hamburger and raise the price of ketchup.</a:t>
            </a:r>
          </a:p>
        </p:txBody>
      </p:sp>
      <p:sp>
        <p:nvSpPr>
          <p:cNvPr id="1417220" name="Text Box 4"/>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7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7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19"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2014 </a:t>
            </a:r>
            <a:endParaRPr lang="en-US"/>
          </a:p>
        </p:txBody>
      </p:sp>
      <p:sp>
        <p:nvSpPr>
          <p:cNvPr id="1419266" name="Rectangle 2"/>
          <p:cNvSpPr>
            <a:spLocks noGrp="1" noChangeArrowheads="1"/>
          </p:cNvSpPr>
          <p:nvPr>
            <p:ph type="title"/>
          </p:nvPr>
        </p:nvSpPr>
        <p:spPr/>
        <p:txBody>
          <a:bodyPr/>
          <a:lstStyle/>
          <a:p>
            <a:r>
              <a:rPr lang="en-US"/>
              <a:t>Finding Frequent Pairs</a:t>
            </a:r>
          </a:p>
        </p:txBody>
      </p:sp>
      <p:sp>
        <p:nvSpPr>
          <p:cNvPr id="1419267" name="Rectangle 3"/>
          <p:cNvSpPr>
            <a:spLocks noGrp="1" noChangeArrowheads="1"/>
          </p:cNvSpPr>
          <p:nvPr>
            <p:ph type="body" idx="1"/>
          </p:nvPr>
        </p:nvSpPr>
        <p:spPr/>
        <p:txBody>
          <a:bodyPr/>
          <a:lstStyle/>
          <a:p>
            <a:r>
              <a:rPr lang="en-US"/>
              <a:t>The simplest case is when we only want to find </a:t>
            </a:r>
            <a:r>
              <a:rPr lang="ja-JP" altLang="en-US">
                <a:latin typeface="Arial"/>
              </a:rPr>
              <a:t>“</a:t>
            </a:r>
            <a:r>
              <a:rPr lang="en-US"/>
              <a:t>frequent pairs</a:t>
            </a:r>
            <a:r>
              <a:rPr lang="ja-JP" altLang="en-US">
                <a:latin typeface="Arial"/>
              </a:rPr>
              <a:t>”</a:t>
            </a:r>
            <a:r>
              <a:rPr lang="en-US"/>
              <a:t> of items.</a:t>
            </a:r>
          </a:p>
          <a:p>
            <a:r>
              <a:rPr lang="en-US"/>
              <a:t>Assume data is in a relation </a:t>
            </a:r>
            <a:r>
              <a:rPr lang="en-US">
                <a:solidFill>
                  <a:srgbClr val="CC00CC"/>
                </a:solidFill>
              </a:rPr>
              <a:t>Baskets(basket, item)</a:t>
            </a:r>
            <a:r>
              <a:rPr lang="en-US"/>
              <a:t>.</a:t>
            </a:r>
          </a:p>
          <a:p>
            <a:r>
              <a:rPr lang="en-US"/>
              <a:t>The </a:t>
            </a:r>
            <a:r>
              <a:rPr lang="en-US" i="1">
                <a:solidFill>
                  <a:srgbClr val="FF0066"/>
                </a:solidFill>
              </a:rPr>
              <a:t>support threshold</a:t>
            </a:r>
            <a:r>
              <a:rPr lang="en-US" i="1"/>
              <a:t>  s </a:t>
            </a:r>
            <a:r>
              <a:rPr lang="en-US"/>
              <a:t> is the minimum number of baskets in which a pair appears before we are interested.</a:t>
            </a:r>
          </a:p>
        </p:txBody>
      </p:sp>
      <p:sp>
        <p:nvSpPr>
          <p:cNvPr id="1419268" name="Text Box 4"/>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IS 257 – Fall 2014 </a:t>
            </a:r>
            <a:endParaRPr lang="en-US"/>
          </a:p>
        </p:txBody>
      </p:sp>
      <p:sp>
        <p:nvSpPr>
          <p:cNvPr id="1421314" name="Rectangle 2"/>
          <p:cNvSpPr>
            <a:spLocks noGrp="1" noChangeArrowheads="1"/>
          </p:cNvSpPr>
          <p:nvPr>
            <p:ph type="title"/>
          </p:nvPr>
        </p:nvSpPr>
        <p:spPr/>
        <p:txBody>
          <a:bodyPr/>
          <a:lstStyle/>
          <a:p>
            <a:r>
              <a:rPr lang="en-US"/>
              <a:t>Frequent Pairs in SQL</a:t>
            </a:r>
          </a:p>
        </p:txBody>
      </p:sp>
      <p:sp>
        <p:nvSpPr>
          <p:cNvPr id="1421315" name="Rectangle 3"/>
          <p:cNvSpPr>
            <a:spLocks noGrp="1" noChangeArrowheads="1"/>
          </p:cNvSpPr>
          <p:nvPr>
            <p:ph type="body" idx="1"/>
          </p:nvPr>
        </p:nvSpPr>
        <p:spPr/>
        <p:txBody>
          <a:bodyPr/>
          <a:lstStyle/>
          <a:p>
            <a:pPr>
              <a:buFontTx/>
              <a:buNone/>
            </a:pPr>
            <a:r>
              <a:rPr lang="en-US" sz="2800">
                <a:latin typeface="Courier New" charset="0"/>
              </a:rPr>
              <a:t>SELECT b1.item, b2.item</a:t>
            </a:r>
          </a:p>
          <a:p>
            <a:pPr>
              <a:buFontTx/>
              <a:buNone/>
            </a:pPr>
            <a:r>
              <a:rPr lang="en-US" sz="2800">
                <a:latin typeface="Courier New" charset="0"/>
              </a:rPr>
              <a:t>FROM Baskets b1, Baskets b2</a:t>
            </a:r>
          </a:p>
          <a:p>
            <a:pPr>
              <a:buFontTx/>
              <a:buNone/>
            </a:pPr>
            <a:r>
              <a:rPr lang="en-US" sz="2800">
                <a:latin typeface="Courier New" charset="0"/>
              </a:rPr>
              <a:t>WHERE b1.basket = b2.basket</a:t>
            </a:r>
          </a:p>
          <a:p>
            <a:pPr>
              <a:buFontTx/>
              <a:buNone/>
            </a:pPr>
            <a:r>
              <a:rPr lang="en-US" sz="2800">
                <a:latin typeface="Courier New" charset="0"/>
              </a:rPr>
              <a:t>	AND b1.item &lt; b2.item</a:t>
            </a:r>
          </a:p>
          <a:p>
            <a:pPr>
              <a:buFontTx/>
              <a:buNone/>
            </a:pPr>
            <a:r>
              <a:rPr lang="en-US" sz="2800">
                <a:latin typeface="Courier New" charset="0"/>
              </a:rPr>
              <a:t>GROUP BY b1.item, b2.item</a:t>
            </a:r>
          </a:p>
          <a:p>
            <a:pPr>
              <a:buFontTx/>
              <a:buNone/>
            </a:pPr>
            <a:r>
              <a:rPr lang="en-US" sz="2800">
                <a:latin typeface="Courier New" charset="0"/>
              </a:rPr>
              <a:t>HAVING COUNT(*) &gt;= s;</a:t>
            </a:r>
          </a:p>
        </p:txBody>
      </p:sp>
      <p:grpSp>
        <p:nvGrpSpPr>
          <p:cNvPr id="1421316" name="Group 4"/>
          <p:cNvGrpSpPr>
            <a:grpSpLocks/>
          </p:cNvGrpSpPr>
          <p:nvPr/>
        </p:nvGrpSpPr>
        <p:grpSpPr bwMode="auto">
          <a:xfrm>
            <a:off x="457200" y="838200"/>
            <a:ext cx="8262938" cy="3140075"/>
            <a:chOff x="480" y="1008"/>
            <a:chExt cx="5205" cy="1978"/>
          </a:xfrm>
        </p:grpSpPr>
        <p:sp>
          <p:nvSpPr>
            <p:cNvPr id="1421317" name="Rectangle 5"/>
            <p:cNvSpPr>
              <a:spLocks noChangeArrowheads="1"/>
            </p:cNvSpPr>
            <p:nvPr/>
          </p:nvSpPr>
          <p:spPr bwMode="auto">
            <a:xfrm>
              <a:off x="480" y="1584"/>
              <a:ext cx="3696" cy="912"/>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1318" name="Text Box 6"/>
            <p:cNvSpPr txBox="1">
              <a:spLocks noChangeArrowheads="1"/>
            </p:cNvSpPr>
            <p:nvPr/>
          </p:nvSpPr>
          <p:spPr bwMode="auto">
            <a:xfrm>
              <a:off x="4416" y="1008"/>
              <a:ext cx="1269" cy="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Tahoma" charset="0"/>
                </a:rPr>
                <a:t>Look for two</a:t>
              </a:r>
            </a:p>
            <a:p>
              <a:pPr algn="l" eaLnBrk="0" hangingPunct="0"/>
              <a:r>
                <a:rPr lang="en-US" sz="2000">
                  <a:latin typeface="Tahoma" charset="0"/>
                </a:rPr>
                <a:t>Basket tuples</a:t>
              </a:r>
            </a:p>
            <a:p>
              <a:pPr algn="l" eaLnBrk="0" hangingPunct="0"/>
              <a:r>
                <a:rPr lang="en-US" sz="2000">
                  <a:latin typeface="Tahoma" charset="0"/>
                </a:rPr>
                <a:t>with the same</a:t>
              </a:r>
            </a:p>
            <a:p>
              <a:pPr algn="l" eaLnBrk="0" hangingPunct="0"/>
              <a:r>
                <a:rPr lang="en-US" sz="2000">
                  <a:latin typeface="Tahoma" charset="0"/>
                </a:rPr>
                <a:t>basket and</a:t>
              </a:r>
            </a:p>
            <a:p>
              <a:pPr algn="l" eaLnBrk="0" hangingPunct="0"/>
              <a:r>
                <a:rPr lang="en-US" sz="2000">
                  <a:latin typeface="Tahoma" charset="0"/>
                </a:rPr>
                <a:t>different items.</a:t>
              </a:r>
            </a:p>
            <a:p>
              <a:pPr algn="l" eaLnBrk="0" hangingPunct="0"/>
              <a:r>
                <a:rPr lang="en-US" sz="2000">
                  <a:latin typeface="Tahoma" charset="0"/>
                </a:rPr>
                <a:t>First item must</a:t>
              </a:r>
            </a:p>
            <a:p>
              <a:pPr algn="l" eaLnBrk="0" hangingPunct="0"/>
              <a:r>
                <a:rPr lang="en-US" sz="2000">
                  <a:latin typeface="Tahoma" charset="0"/>
                </a:rPr>
                <a:t>precede second,</a:t>
              </a:r>
            </a:p>
            <a:p>
              <a:pPr algn="l" eaLnBrk="0" hangingPunct="0"/>
              <a:r>
                <a:rPr lang="en-US" sz="2000">
                  <a:latin typeface="Tahoma" charset="0"/>
                </a:rPr>
                <a:t>so we don</a:t>
              </a:r>
              <a:r>
                <a:rPr lang="ja-JP" altLang="en-US" sz="2000">
                  <a:latin typeface="Arial"/>
                </a:rPr>
                <a:t>’</a:t>
              </a:r>
              <a:r>
                <a:rPr lang="en-US" sz="2000">
                  <a:latin typeface="Tahoma" charset="0"/>
                </a:rPr>
                <a:t>t</a:t>
              </a:r>
            </a:p>
            <a:p>
              <a:pPr algn="l" eaLnBrk="0" hangingPunct="0"/>
              <a:r>
                <a:rPr lang="en-US" sz="2000">
                  <a:latin typeface="Tahoma" charset="0"/>
                </a:rPr>
                <a:t>count the same</a:t>
              </a:r>
            </a:p>
            <a:p>
              <a:pPr algn="l" eaLnBrk="0" hangingPunct="0"/>
              <a:r>
                <a:rPr lang="en-US" sz="2000">
                  <a:latin typeface="Tahoma" charset="0"/>
                </a:rPr>
                <a:t>pair twice.</a:t>
              </a:r>
            </a:p>
          </p:txBody>
        </p:sp>
        <p:sp>
          <p:nvSpPr>
            <p:cNvPr id="1421319" name="Line 7"/>
            <p:cNvSpPr>
              <a:spLocks noChangeShapeType="1"/>
            </p:cNvSpPr>
            <p:nvPr/>
          </p:nvSpPr>
          <p:spPr bwMode="auto">
            <a:xfrm flipH="1">
              <a:off x="3888" y="1344"/>
              <a:ext cx="52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421320" name="Group 8"/>
          <p:cNvGrpSpPr>
            <a:grpSpLocks/>
          </p:cNvGrpSpPr>
          <p:nvPr/>
        </p:nvGrpSpPr>
        <p:grpSpPr bwMode="auto">
          <a:xfrm>
            <a:off x="457200" y="3276600"/>
            <a:ext cx="7566025" cy="2308225"/>
            <a:chOff x="480" y="2544"/>
            <a:chExt cx="4766" cy="1454"/>
          </a:xfrm>
        </p:grpSpPr>
        <p:sp>
          <p:nvSpPr>
            <p:cNvPr id="1421321" name="Rectangle 9"/>
            <p:cNvSpPr>
              <a:spLocks noChangeArrowheads="1"/>
            </p:cNvSpPr>
            <p:nvPr/>
          </p:nvSpPr>
          <p:spPr bwMode="auto">
            <a:xfrm>
              <a:off x="480" y="2544"/>
              <a:ext cx="3456" cy="288"/>
            </a:xfrm>
            <a:prstGeom prst="rect">
              <a:avLst/>
            </a:prstGeom>
            <a:solidFill>
              <a:srgbClr val="FFFF99">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1322" name="Text Box 10"/>
            <p:cNvSpPr txBox="1">
              <a:spLocks noChangeArrowheads="1"/>
            </p:cNvSpPr>
            <p:nvPr/>
          </p:nvSpPr>
          <p:spPr bwMode="auto">
            <a:xfrm>
              <a:off x="3830" y="3172"/>
              <a:ext cx="1416"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Tahoma" charset="0"/>
                </a:rPr>
                <a:t>Create a group for</a:t>
              </a:r>
            </a:p>
            <a:p>
              <a:pPr algn="l" eaLnBrk="0" hangingPunct="0"/>
              <a:r>
                <a:rPr lang="en-US" sz="2000">
                  <a:latin typeface="Tahoma" charset="0"/>
                </a:rPr>
                <a:t>each pair of items</a:t>
              </a:r>
            </a:p>
            <a:p>
              <a:pPr algn="l" eaLnBrk="0" hangingPunct="0"/>
              <a:r>
                <a:rPr lang="en-US" sz="2000">
                  <a:latin typeface="Tahoma" charset="0"/>
                </a:rPr>
                <a:t>that appears in at</a:t>
              </a:r>
            </a:p>
            <a:p>
              <a:pPr algn="l" eaLnBrk="0" hangingPunct="0"/>
              <a:r>
                <a:rPr lang="en-US" sz="2000">
                  <a:latin typeface="Tahoma" charset="0"/>
                </a:rPr>
                <a:t>least one basket.</a:t>
              </a:r>
            </a:p>
          </p:txBody>
        </p:sp>
        <p:sp>
          <p:nvSpPr>
            <p:cNvPr id="1421323" name="Line 11"/>
            <p:cNvSpPr>
              <a:spLocks noChangeShapeType="1"/>
            </p:cNvSpPr>
            <p:nvPr/>
          </p:nvSpPr>
          <p:spPr bwMode="auto">
            <a:xfrm flipH="1" flipV="1">
              <a:off x="3648" y="2832"/>
              <a:ext cx="52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421324" name="Group 12"/>
          <p:cNvGrpSpPr>
            <a:grpSpLocks/>
          </p:cNvGrpSpPr>
          <p:nvPr/>
        </p:nvGrpSpPr>
        <p:grpSpPr bwMode="auto">
          <a:xfrm>
            <a:off x="457200" y="3810000"/>
            <a:ext cx="4495800" cy="1698625"/>
            <a:chOff x="480" y="2880"/>
            <a:chExt cx="2832" cy="1070"/>
          </a:xfrm>
        </p:grpSpPr>
        <p:sp>
          <p:nvSpPr>
            <p:cNvPr id="1421325" name="Rectangle 13"/>
            <p:cNvSpPr>
              <a:spLocks noChangeArrowheads="1"/>
            </p:cNvSpPr>
            <p:nvPr/>
          </p:nvSpPr>
          <p:spPr bwMode="auto">
            <a:xfrm>
              <a:off x="480" y="2880"/>
              <a:ext cx="2832" cy="288"/>
            </a:xfrm>
            <a:prstGeom prst="rect">
              <a:avLst/>
            </a:prstGeom>
            <a:solidFill>
              <a:srgbClr val="FF99CC">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1326" name="Text Box 14"/>
            <p:cNvSpPr txBox="1">
              <a:spLocks noChangeArrowheads="1"/>
            </p:cNvSpPr>
            <p:nvPr/>
          </p:nvSpPr>
          <p:spPr bwMode="auto">
            <a:xfrm>
              <a:off x="1046" y="3316"/>
              <a:ext cx="200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Tahoma" charset="0"/>
                </a:rPr>
                <a:t>Throw away pairs of items</a:t>
              </a:r>
            </a:p>
            <a:p>
              <a:pPr algn="l" eaLnBrk="0" hangingPunct="0"/>
              <a:r>
                <a:rPr lang="en-US" sz="2000">
                  <a:latin typeface="Tahoma" charset="0"/>
                </a:rPr>
                <a:t>that do not appear at least</a:t>
              </a:r>
            </a:p>
            <a:p>
              <a:pPr algn="l" eaLnBrk="0" hangingPunct="0"/>
              <a:r>
                <a:rPr lang="en-US" sz="2000" i="1">
                  <a:latin typeface="Tahoma" charset="0"/>
                </a:rPr>
                <a:t>s</a:t>
              </a:r>
              <a:r>
                <a:rPr lang="en-US" sz="2000">
                  <a:latin typeface="Tahoma" charset="0"/>
                </a:rPr>
                <a:t>  times.</a:t>
              </a:r>
            </a:p>
          </p:txBody>
        </p:sp>
        <p:sp>
          <p:nvSpPr>
            <p:cNvPr id="1421327" name="Line 15"/>
            <p:cNvSpPr>
              <a:spLocks noChangeShapeType="1"/>
            </p:cNvSpPr>
            <p:nvPr/>
          </p:nvSpPr>
          <p:spPr bwMode="auto">
            <a:xfrm flipV="1">
              <a:off x="2016" y="316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421328" name="Text Box 16"/>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21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213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21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A-Priori Trick --- (1)</a:t>
            </a:r>
          </a:p>
        </p:txBody>
      </p:sp>
      <p:sp>
        <p:nvSpPr>
          <p:cNvPr id="45059" name="Rectangle 3"/>
          <p:cNvSpPr>
            <a:spLocks noGrp="1" noChangeArrowheads="1"/>
          </p:cNvSpPr>
          <p:nvPr>
            <p:ph type="body" idx="1"/>
          </p:nvPr>
        </p:nvSpPr>
        <p:spPr/>
        <p:txBody>
          <a:bodyPr/>
          <a:lstStyle/>
          <a:p>
            <a:r>
              <a:rPr lang="en-US"/>
              <a:t>Straightforward implementation involves a join of a huge Baskets relation with itself.</a:t>
            </a:r>
          </a:p>
          <a:p>
            <a:r>
              <a:rPr lang="en-US"/>
              <a:t>The </a:t>
            </a:r>
            <a:r>
              <a:rPr lang="en-US" i="1">
                <a:solidFill>
                  <a:srgbClr val="FF0066"/>
                </a:solidFill>
              </a:rPr>
              <a:t>a-priori algorithm</a:t>
            </a:r>
            <a:r>
              <a:rPr lang="en-US"/>
              <a:t>  speeds the query by recognizing that a pair of items {</a:t>
            </a:r>
            <a:r>
              <a:rPr lang="en-US" i="1"/>
              <a:t>i</a:t>
            </a:r>
            <a:r>
              <a:rPr lang="en-US"/>
              <a:t>, </a:t>
            </a:r>
            <a:r>
              <a:rPr lang="en-US" i="1"/>
              <a:t>j</a:t>
            </a:r>
            <a:r>
              <a:rPr lang="en-US"/>
              <a:t> } cannot have support </a:t>
            </a:r>
            <a:r>
              <a:rPr lang="en-US" i="1"/>
              <a:t>s</a:t>
            </a:r>
            <a:r>
              <a:rPr lang="en-US"/>
              <a:t>  unless both {</a:t>
            </a:r>
            <a:r>
              <a:rPr lang="en-US" i="1"/>
              <a:t>i</a:t>
            </a:r>
            <a:r>
              <a:rPr lang="en-US"/>
              <a:t> } and {</a:t>
            </a:r>
            <a:r>
              <a:rPr lang="en-US" i="1"/>
              <a:t>j</a:t>
            </a:r>
            <a:r>
              <a:rPr lang="en-US"/>
              <a:t> } do.</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3565371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A-Priori Trick --- (2)</a:t>
            </a:r>
          </a:p>
        </p:txBody>
      </p:sp>
      <p:sp>
        <p:nvSpPr>
          <p:cNvPr id="46083" name="Rectangle 3"/>
          <p:cNvSpPr>
            <a:spLocks noGrp="1" noChangeArrowheads="1"/>
          </p:cNvSpPr>
          <p:nvPr>
            <p:ph idx="1"/>
          </p:nvPr>
        </p:nvSpPr>
        <p:spPr/>
        <p:txBody>
          <a:bodyPr/>
          <a:lstStyle/>
          <a:p>
            <a:r>
              <a:rPr lang="en-US" sz="2800" dirty="0"/>
              <a:t>Use a materialized view to hold only information about frequent items.</a:t>
            </a:r>
          </a:p>
          <a:p>
            <a:pPr>
              <a:buFont typeface="Monotype Sorts" charset="0"/>
              <a:buNone/>
            </a:pPr>
            <a:r>
              <a:rPr lang="en-US" sz="2800" dirty="0">
                <a:latin typeface="Courier New" charset="0"/>
              </a:rPr>
              <a:t>INSERT INTO Baskets1(basket, item)</a:t>
            </a:r>
          </a:p>
          <a:p>
            <a:pPr>
              <a:buFont typeface="Monotype Sorts" charset="0"/>
              <a:buNone/>
            </a:pPr>
            <a:r>
              <a:rPr lang="en-US" sz="2800" dirty="0">
                <a:latin typeface="Courier New" charset="0"/>
              </a:rPr>
              <a:t>SELECT * FROM Baskets</a:t>
            </a:r>
          </a:p>
          <a:p>
            <a:pPr>
              <a:buFont typeface="Monotype Sorts" charset="0"/>
              <a:buNone/>
            </a:pPr>
            <a:r>
              <a:rPr lang="en-US" sz="2800" dirty="0">
                <a:latin typeface="Courier New" charset="0"/>
              </a:rPr>
              <a:t>WHERE item IN (</a:t>
            </a:r>
          </a:p>
          <a:p>
            <a:pPr>
              <a:buFont typeface="Monotype Sorts" charset="0"/>
              <a:buNone/>
            </a:pPr>
            <a:r>
              <a:rPr lang="en-US" sz="2800" dirty="0">
                <a:latin typeface="Courier New" charset="0"/>
              </a:rPr>
              <a:t>	SELECT item FROM Baskets</a:t>
            </a:r>
          </a:p>
          <a:p>
            <a:pPr>
              <a:buFont typeface="Monotype Sorts" charset="0"/>
              <a:buNone/>
            </a:pPr>
            <a:r>
              <a:rPr lang="en-US" sz="2800" dirty="0">
                <a:latin typeface="Courier New" charset="0"/>
              </a:rPr>
              <a:t>	GROUP BY item</a:t>
            </a:r>
          </a:p>
          <a:p>
            <a:pPr>
              <a:buFont typeface="Monotype Sorts" charset="0"/>
              <a:buNone/>
            </a:pPr>
            <a:r>
              <a:rPr lang="en-US" sz="2800" dirty="0">
                <a:latin typeface="Courier New" charset="0"/>
              </a:rPr>
              <a:t>	HAVING COUNT(*) &gt;= s</a:t>
            </a:r>
          </a:p>
          <a:p>
            <a:pPr>
              <a:buFont typeface="Monotype Sorts" charset="0"/>
              <a:buNone/>
            </a:pPr>
            <a:r>
              <a:rPr lang="en-US" sz="2800" dirty="0">
                <a:latin typeface="Courier New" charset="0"/>
              </a:rPr>
              <a:t>);</a:t>
            </a:r>
          </a:p>
        </p:txBody>
      </p:sp>
      <p:grpSp>
        <p:nvGrpSpPr>
          <p:cNvPr id="46087" name="Group 7"/>
          <p:cNvGrpSpPr>
            <a:grpSpLocks/>
          </p:cNvGrpSpPr>
          <p:nvPr/>
        </p:nvGrpSpPr>
        <p:grpSpPr bwMode="auto">
          <a:xfrm>
            <a:off x="762000" y="3124200"/>
            <a:ext cx="7678738" cy="2203450"/>
            <a:chOff x="672" y="2356"/>
            <a:chExt cx="4837" cy="1388"/>
          </a:xfrm>
        </p:grpSpPr>
        <p:sp>
          <p:nvSpPr>
            <p:cNvPr id="46084" name="Rectangle 4"/>
            <p:cNvSpPr>
              <a:spLocks noChangeArrowheads="1"/>
            </p:cNvSpPr>
            <p:nvPr/>
          </p:nvSpPr>
          <p:spPr bwMode="auto">
            <a:xfrm>
              <a:off x="672" y="2832"/>
              <a:ext cx="3312" cy="912"/>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5" name="Text Box 5"/>
            <p:cNvSpPr txBox="1">
              <a:spLocks noChangeArrowheads="1"/>
            </p:cNvSpPr>
            <p:nvPr/>
          </p:nvSpPr>
          <p:spPr bwMode="auto">
            <a:xfrm>
              <a:off x="4262" y="2356"/>
              <a:ext cx="1247"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000">
                  <a:latin typeface="Tahoma" charset="0"/>
                </a:rPr>
                <a:t>Items that</a:t>
              </a:r>
            </a:p>
            <a:p>
              <a:pPr algn="l"/>
              <a:r>
                <a:rPr lang="en-US" sz="2000">
                  <a:latin typeface="Tahoma" charset="0"/>
                </a:rPr>
                <a:t>appear in at</a:t>
              </a:r>
            </a:p>
            <a:p>
              <a:pPr algn="l"/>
              <a:r>
                <a:rPr lang="en-US" sz="2000">
                  <a:latin typeface="Tahoma" charset="0"/>
                </a:rPr>
                <a:t>least </a:t>
              </a:r>
              <a:r>
                <a:rPr lang="en-US" sz="2000" i="1">
                  <a:latin typeface="Tahoma" charset="0"/>
                </a:rPr>
                <a:t>s</a:t>
              </a:r>
              <a:r>
                <a:rPr lang="en-US" sz="2000">
                  <a:latin typeface="Tahoma" charset="0"/>
                </a:rPr>
                <a:t>  baskets.</a:t>
              </a:r>
            </a:p>
          </p:txBody>
        </p:sp>
        <p:sp>
          <p:nvSpPr>
            <p:cNvPr id="46086" name="Line 6"/>
            <p:cNvSpPr>
              <a:spLocks noChangeShapeType="1"/>
            </p:cNvSpPr>
            <p:nvPr/>
          </p:nvSpPr>
          <p:spPr bwMode="auto">
            <a:xfrm flipH="1">
              <a:off x="3984" y="2688"/>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4212598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A-Priori Algorithm</a:t>
            </a:r>
          </a:p>
        </p:txBody>
      </p:sp>
      <p:sp>
        <p:nvSpPr>
          <p:cNvPr id="47107" name="Rectangle 3"/>
          <p:cNvSpPr>
            <a:spLocks noGrp="1" noChangeArrowheads="1"/>
          </p:cNvSpPr>
          <p:nvPr>
            <p:ph idx="1"/>
          </p:nvPr>
        </p:nvSpPr>
        <p:spPr/>
        <p:txBody>
          <a:bodyPr/>
          <a:lstStyle/>
          <a:p>
            <a:pPr marL="609600" indent="-609600">
              <a:lnSpc>
                <a:spcPct val="90000"/>
              </a:lnSpc>
              <a:buFont typeface="Monotype Sorts" charset="0"/>
              <a:buAutoNum type="arabicPeriod"/>
            </a:pPr>
            <a:r>
              <a:rPr lang="en-US"/>
              <a:t>Materialize the view </a:t>
            </a:r>
            <a:r>
              <a:rPr lang="en-US">
                <a:solidFill>
                  <a:srgbClr val="CC00CC"/>
                </a:solidFill>
              </a:rPr>
              <a:t>Baskets1</a:t>
            </a:r>
            <a:r>
              <a:rPr lang="en-US"/>
              <a:t>.</a:t>
            </a:r>
          </a:p>
          <a:p>
            <a:pPr marL="609600" indent="-609600">
              <a:lnSpc>
                <a:spcPct val="90000"/>
              </a:lnSpc>
              <a:buFont typeface="Monotype Sorts" charset="0"/>
              <a:buAutoNum type="arabicPeriod"/>
            </a:pPr>
            <a:r>
              <a:rPr lang="en-US"/>
              <a:t>Run the obvious query, but on </a:t>
            </a:r>
            <a:r>
              <a:rPr lang="en-US">
                <a:solidFill>
                  <a:srgbClr val="CC00CC"/>
                </a:solidFill>
              </a:rPr>
              <a:t>Baskets1</a:t>
            </a:r>
            <a:r>
              <a:rPr lang="en-US"/>
              <a:t> instead of </a:t>
            </a:r>
            <a:r>
              <a:rPr lang="en-US">
                <a:solidFill>
                  <a:srgbClr val="CC00CC"/>
                </a:solidFill>
              </a:rPr>
              <a:t>Baskets</a:t>
            </a:r>
            <a:r>
              <a:rPr lang="en-US"/>
              <a:t>.</a:t>
            </a:r>
          </a:p>
          <a:p>
            <a:pPr marL="609600" indent="-609600">
              <a:lnSpc>
                <a:spcPct val="90000"/>
              </a:lnSpc>
            </a:pPr>
            <a:r>
              <a:rPr lang="en-US"/>
              <a:t>Computing</a:t>
            </a:r>
            <a:r>
              <a:rPr lang="en-US">
                <a:solidFill>
                  <a:srgbClr val="CC00CC"/>
                </a:solidFill>
              </a:rPr>
              <a:t> Baskets1</a:t>
            </a:r>
            <a:r>
              <a:rPr lang="en-US"/>
              <a:t> is cheap, since it doesn</a:t>
            </a:r>
            <a:r>
              <a:rPr lang="ja-JP" altLang="en-US">
                <a:latin typeface="Arial"/>
              </a:rPr>
              <a:t>’</a:t>
            </a:r>
            <a:r>
              <a:rPr lang="en-US"/>
              <a:t>t involve a join.</a:t>
            </a:r>
          </a:p>
          <a:p>
            <a:pPr marL="609600" indent="-609600">
              <a:lnSpc>
                <a:spcPct val="90000"/>
              </a:lnSpc>
            </a:pPr>
            <a:r>
              <a:rPr lang="en-US">
                <a:solidFill>
                  <a:srgbClr val="CC00CC"/>
                </a:solidFill>
              </a:rPr>
              <a:t>Baskets1</a:t>
            </a:r>
            <a:r>
              <a:rPr lang="en-US"/>
              <a:t> </a:t>
            </a:r>
            <a:r>
              <a:rPr lang="en-US" i="1"/>
              <a:t>probably </a:t>
            </a:r>
            <a:r>
              <a:rPr lang="en-US"/>
              <a:t> has many fewer tuples than </a:t>
            </a:r>
            <a:r>
              <a:rPr lang="en-US">
                <a:solidFill>
                  <a:srgbClr val="CC00CC"/>
                </a:solidFill>
              </a:rPr>
              <a:t>Baskets</a:t>
            </a:r>
            <a:r>
              <a:rPr lang="en-US"/>
              <a:t>.</a:t>
            </a:r>
          </a:p>
          <a:p>
            <a:pPr marL="990600" lvl="1" indent="-533400">
              <a:lnSpc>
                <a:spcPct val="90000"/>
              </a:lnSpc>
            </a:pPr>
            <a:r>
              <a:rPr lang="en-US"/>
              <a:t>Running time shrinks with the </a:t>
            </a:r>
            <a:r>
              <a:rPr lang="en-US" i="1"/>
              <a:t>square</a:t>
            </a:r>
            <a:r>
              <a:rPr lang="en-US"/>
              <a:t>  of the number of tuples involved in the join.</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3410702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Example: A-Priori</a:t>
            </a:r>
          </a:p>
        </p:txBody>
      </p:sp>
      <p:sp>
        <p:nvSpPr>
          <p:cNvPr id="48131" name="Rectangle 3"/>
          <p:cNvSpPr>
            <a:spLocks noGrp="1" noChangeArrowheads="1"/>
          </p:cNvSpPr>
          <p:nvPr>
            <p:ph idx="1"/>
          </p:nvPr>
        </p:nvSpPr>
        <p:spPr/>
        <p:txBody>
          <a:bodyPr/>
          <a:lstStyle/>
          <a:p>
            <a:pPr marL="609600" indent="-609600"/>
            <a:r>
              <a:rPr lang="en-US"/>
              <a:t>Suppose:</a:t>
            </a:r>
          </a:p>
          <a:p>
            <a:pPr marL="990600" lvl="1" indent="-533400">
              <a:buFont typeface="Monotype Sorts" charset="0"/>
              <a:buAutoNum type="arabicPeriod"/>
            </a:pPr>
            <a:r>
              <a:rPr lang="en-US"/>
              <a:t>A supermarket sells 10,000 items.</a:t>
            </a:r>
          </a:p>
          <a:p>
            <a:pPr marL="990600" lvl="1" indent="-533400">
              <a:buFont typeface="Monotype Sorts" charset="0"/>
              <a:buAutoNum type="arabicPeriod"/>
            </a:pPr>
            <a:r>
              <a:rPr lang="en-US"/>
              <a:t>The average basket has 10 items.</a:t>
            </a:r>
          </a:p>
          <a:p>
            <a:pPr marL="990600" lvl="1" indent="-533400">
              <a:buFont typeface="Monotype Sorts" charset="0"/>
              <a:buAutoNum type="arabicPeriod"/>
            </a:pPr>
            <a:r>
              <a:rPr lang="en-US"/>
              <a:t>The support threshold is 1% of the baskets.</a:t>
            </a:r>
          </a:p>
          <a:p>
            <a:pPr marL="609600" indent="-609600"/>
            <a:r>
              <a:rPr lang="en-US"/>
              <a:t>At most 1/10 of the items can be frequent.</a:t>
            </a:r>
          </a:p>
          <a:p>
            <a:pPr marL="609600" indent="-609600"/>
            <a:r>
              <a:rPr lang="en-US" i="1"/>
              <a:t>Probably</a:t>
            </a:r>
            <a:r>
              <a:rPr lang="en-US"/>
              <a:t>, the minority of items in one basket are frequent -&gt; factor 4 speedup.</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473345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257 – Fall 2014 </a:t>
            </a:r>
            <a:endParaRPr lang="en-US"/>
          </a:p>
        </p:txBody>
      </p:sp>
      <p:sp>
        <p:nvSpPr>
          <p:cNvPr id="844802" name="Rectangle 2"/>
          <p:cNvSpPr>
            <a:spLocks noGrp="1" noChangeArrowheads="1"/>
          </p:cNvSpPr>
          <p:nvPr>
            <p:ph type="title"/>
          </p:nvPr>
        </p:nvSpPr>
        <p:spPr/>
        <p:txBody>
          <a:bodyPr/>
          <a:lstStyle/>
          <a:p>
            <a:r>
              <a:rPr lang="en-US"/>
              <a:t>Lecture Outline</a:t>
            </a:r>
          </a:p>
        </p:txBody>
      </p:sp>
      <p:sp>
        <p:nvSpPr>
          <p:cNvPr id="844803" name="Rectangle 3"/>
          <p:cNvSpPr>
            <a:spLocks noGrp="1" noChangeArrowheads="1"/>
          </p:cNvSpPr>
          <p:nvPr>
            <p:ph type="body" idx="4294967295"/>
          </p:nvPr>
        </p:nvSpPr>
        <p:spPr/>
        <p:txBody>
          <a:bodyPr/>
          <a:lstStyle/>
          <a:p>
            <a:r>
              <a:rPr lang="en-US" dirty="0" smtClean="0">
                <a:solidFill>
                  <a:srgbClr val="A6A6A6"/>
                </a:solidFill>
              </a:rPr>
              <a:t>Announcements</a:t>
            </a:r>
          </a:p>
          <a:p>
            <a:pPr lvl="1"/>
            <a:r>
              <a:rPr lang="en-US" dirty="0" smtClean="0">
                <a:solidFill>
                  <a:srgbClr val="A6A6A6"/>
                </a:solidFill>
              </a:rPr>
              <a:t>Final Project Reports</a:t>
            </a:r>
          </a:p>
          <a:p>
            <a:r>
              <a:rPr lang="en-US" dirty="0" smtClean="0">
                <a:solidFill>
                  <a:srgbClr val="A6A6A6"/>
                </a:solidFill>
              </a:rPr>
              <a:t>Review</a:t>
            </a:r>
            <a:endParaRPr lang="en-US" dirty="0">
              <a:solidFill>
                <a:srgbClr val="A6A6A6"/>
              </a:solidFill>
            </a:endParaRPr>
          </a:p>
          <a:p>
            <a:pPr lvl="1"/>
            <a:r>
              <a:rPr lang="en-US" dirty="0">
                <a:solidFill>
                  <a:srgbClr val="A6A6A6"/>
                </a:solidFill>
              </a:rPr>
              <a:t>OLAP (ROLAP, MOLAP</a:t>
            </a:r>
            <a:r>
              <a:rPr lang="en-US" dirty="0" smtClean="0">
                <a:solidFill>
                  <a:srgbClr val="A6A6A6"/>
                </a:solidFill>
              </a:rPr>
              <a:t>)</a:t>
            </a:r>
          </a:p>
          <a:p>
            <a:pPr lvl="1"/>
            <a:r>
              <a:rPr lang="en-US" dirty="0" smtClean="0">
                <a:solidFill>
                  <a:srgbClr val="A6A6A6"/>
                </a:solidFill>
              </a:rPr>
              <a:t>OLAP with SQL</a:t>
            </a:r>
            <a:endParaRPr lang="en-US" dirty="0">
              <a:solidFill>
                <a:srgbClr val="A6A6A6"/>
              </a:solidFill>
            </a:endParaRPr>
          </a:p>
          <a:p>
            <a:r>
              <a:rPr lang="en-US" dirty="0" smtClean="0"/>
              <a:t>Big Data (introduction)</a:t>
            </a:r>
            <a:endParaRPr lang="en-US" dirty="0"/>
          </a:p>
        </p:txBody>
      </p:sp>
    </p:spTree>
    <p:extLst>
      <p:ext uri="{BB962C8B-B14F-4D97-AF65-F5344CB8AC3E}">
        <p14:creationId xmlns:p14="http://schemas.microsoft.com/office/powerpoint/2010/main" val="1948425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257 – Fall 2014 </a:t>
            </a:r>
            <a:endParaRPr lang="en-US"/>
          </a:p>
        </p:txBody>
      </p:sp>
      <p:sp>
        <p:nvSpPr>
          <p:cNvPr id="844802" name="Rectangle 2"/>
          <p:cNvSpPr>
            <a:spLocks noGrp="1" noChangeArrowheads="1"/>
          </p:cNvSpPr>
          <p:nvPr>
            <p:ph type="title"/>
          </p:nvPr>
        </p:nvSpPr>
        <p:spPr/>
        <p:txBody>
          <a:bodyPr/>
          <a:lstStyle/>
          <a:p>
            <a:r>
              <a:rPr lang="en-US"/>
              <a:t>Lecture Outline</a:t>
            </a:r>
          </a:p>
        </p:txBody>
      </p:sp>
      <p:sp>
        <p:nvSpPr>
          <p:cNvPr id="844803" name="Rectangle 3"/>
          <p:cNvSpPr>
            <a:spLocks noGrp="1" noChangeArrowheads="1"/>
          </p:cNvSpPr>
          <p:nvPr>
            <p:ph type="body" idx="4294967295"/>
          </p:nvPr>
        </p:nvSpPr>
        <p:spPr/>
        <p:txBody>
          <a:bodyPr/>
          <a:lstStyle/>
          <a:p>
            <a:r>
              <a:rPr lang="en-US" dirty="0" smtClean="0">
                <a:solidFill>
                  <a:schemeClr val="bg1">
                    <a:lumMod val="65000"/>
                  </a:schemeClr>
                </a:solidFill>
              </a:rPr>
              <a:t>Announcements</a:t>
            </a:r>
          </a:p>
          <a:p>
            <a:pPr lvl="1"/>
            <a:r>
              <a:rPr lang="en-US" dirty="0" smtClean="0">
                <a:solidFill>
                  <a:schemeClr val="bg1">
                    <a:lumMod val="65000"/>
                  </a:schemeClr>
                </a:solidFill>
              </a:rPr>
              <a:t>Final Project Reports</a:t>
            </a:r>
          </a:p>
          <a:p>
            <a:r>
              <a:rPr lang="en-US" dirty="0" smtClean="0"/>
              <a:t>Review</a:t>
            </a:r>
            <a:endParaRPr lang="en-US" dirty="0"/>
          </a:p>
          <a:p>
            <a:pPr lvl="1"/>
            <a:r>
              <a:rPr lang="en-US" dirty="0"/>
              <a:t>OLAP (ROLAP, MOLAP</a:t>
            </a:r>
            <a:r>
              <a:rPr lang="en-US" dirty="0" smtClean="0"/>
              <a:t>)</a:t>
            </a:r>
          </a:p>
          <a:p>
            <a:pPr lvl="1"/>
            <a:r>
              <a:rPr lang="en-US" dirty="0" smtClean="0"/>
              <a:t>OLAP with SQL</a:t>
            </a:r>
            <a:endParaRPr lang="en-US" dirty="0"/>
          </a:p>
          <a:p>
            <a:r>
              <a:rPr lang="en-US" dirty="0" smtClean="0">
                <a:solidFill>
                  <a:srgbClr val="A6A6A6"/>
                </a:solidFill>
              </a:rPr>
              <a:t>Big Data (introduction</a:t>
            </a:r>
            <a:r>
              <a:rPr lang="en-US" dirty="0" smtClean="0"/>
              <a:t>)</a:t>
            </a:r>
            <a:endParaRPr lang="en-US" dirty="0"/>
          </a:p>
        </p:txBody>
      </p:sp>
    </p:spTree>
    <p:extLst>
      <p:ext uri="{BB962C8B-B14F-4D97-AF65-F5344CB8AC3E}">
        <p14:creationId xmlns:p14="http://schemas.microsoft.com/office/powerpoint/2010/main" val="19484254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 </a:t>
            </a:r>
            <a:endParaRPr lang="en-US"/>
          </a:p>
        </p:txBody>
      </p:sp>
      <p:sp>
        <p:nvSpPr>
          <p:cNvPr id="1570818" name="Rectangle 2"/>
          <p:cNvSpPr>
            <a:spLocks noGrp="1" noChangeArrowheads="1"/>
          </p:cNvSpPr>
          <p:nvPr>
            <p:ph type="title"/>
          </p:nvPr>
        </p:nvSpPr>
        <p:spPr/>
        <p:txBody>
          <a:bodyPr/>
          <a:lstStyle/>
          <a:p>
            <a:r>
              <a:rPr lang="en-US" dirty="0" smtClean="0"/>
              <a:t>Big Data and Databases</a:t>
            </a:r>
            <a:endParaRPr lang="en-US" dirty="0"/>
          </a:p>
        </p:txBody>
      </p:sp>
      <p:sp>
        <p:nvSpPr>
          <p:cNvPr id="1570819" name="Rectangle 3"/>
          <p:cNvSpPr>
            <a:spLocks noGrp="1" noChangeArrowheads="1"/>
          </p:cNvSpPr>
          <p:nvPr>
            <p:ph type="body" idx="1"/>
          </p:nvPr>
        </p:nvSpPr>
        <p:spPr/>
        <p:txBody>
          <a:bodyPr/>
          <a:lstStyle/>
          <a:p>
            <a:r>
              <a:rPr lang="en-US" dirty="0" smtClean="0"/>
              <a:t>“640K </a:t>
            </a:r>
            <a:r>
              <a:rPr lang="en-US" dirty="0"/>
              <a:t>ought to be enough for anybody</a:t>
            </a:r>
            <a:r>
              <a:rPr lang="en-US" dirty="0" smtClean="0"/>
              <a:t>.”</a:t>
            </a:r>
            <a:endParaRPr lang="en-US" dirty="0"/>
          </a:p>
          <a:p>
            <a:pPr lvl="1"/>
            <a:r>
              <a:rPr lang="en-US" dirty="0"/>
              <a:t>Attributed to Bill Gates, 1981</a:t>
            </a:r>
          </a:p>
        </p:txBody>
      </p:sp>
    </p:spTree>
    <p:extLst>
      <p:ext uri="{BB962C8B-B14F-4D97-AF65-F5344CB8AC3E}">
        <p14:creationId xmlns:p14="http://schemas.microsoft.com/office/powerpoint/2010/main" val="384534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and Databases</a:t>
            </a:r>
            <a:endParaRPr lang="en-US" dirty="0"/>
          </a:p>
        </p:txBody>
      </p:sp>
      <p:sp>
        <p:nvSpPr>
          <p:cNvPr id="3" name="Content Placeholder 2"/>
          <p:cNvSpPr>
            <a:spLocks noGrp="1"/>
          </p:cNvSpPr>
          <p:nvPr>
            <p:ph idx="1"/>
          </p:nvPr>
        </p:nvSpPr>
        <p:spPr/>
        <p:txBody>
          <a:bodyPr/>
          <a:lstStyle/>
          <a:p>
            <a:pPr>
              <a:lnSpc>
                <a:spcPct val="90000"/>
              </a:lnSpc>
            </a:pPr>
            <a:r>
              <a:rPr lang="en-US" dirty="0" smtClean="0"/>
              <a:t>We have already mentioned some Big Data </a:t>
            </a:r>
          </a:p>
          <a:p>
            <a:pPr lvl="1">
              <a:lnSpc>
                <a:spcPct val="90000"/>
              </a:lnSpc>
            </a:pPr>
            <a:r>
              <a:rPr lang="en-US" dirty="0" smtClean="0"/>
              <a:t>The </a:t>
            </a:r>
            <a:r>
              <a:rPr lang="en-US" dirty="0" err="1" smtClean="0"/>
              <a:t>Walmart</a:t>
            </a:r>
            <a:r>
              <a:rPr lang="en-US" dirty="0" smtClean="0"/>
              <a:t> Data Warehouse</a:t>
            </a:r>
          </a:p>
          <a:p>
            <a:pPr lvl="1">
              <a:lnSpc>
                <a:spcPct val="90000"/>
              </a:lnSpc>
            </a:pPr>
            <a:r>
              <a:rPr lang="en-US" dirty="0" smtClean="0"/>
              <a:t>Information collected by Amazon on users and sales and used to make recommendations</a:t>
            </a:r>
          </a:p>
          <a:p>
            <a:pPr>
              <a:lnSpc>
                <a:spcPct val="90000"/>
              </a:lnSpc>
            </a:pPr>
            <a:r>
              <a:rPr lang="en-US" dirty="0" smtClean="0"/>
              <a:t>Most modern web-based companies capture EVERYTHING that their customers do</a:t>
            </a:r>
          </a:p>
          <a:p>
            <a:pPr lvl="1">
              <a:lnSpc>
                <a:spcPct val="90000"/>
              </a:lnSpc>
            </a:pPr>
            <a:r>
              <a:rPr lang="en-US" dirty="0" smtClean="0"/>
              <a:t>Does that go into a Warehouse or someplace else?</a:t>
            </a:r>
            <a:endParaRPr lang="en-US" dirty="0"/>
          </a:p>
        </p:txBody>
      </p:sp>
      <p:sp>
        <p:nvSpPr>
          <p:cNvPr id="4" name="Date Placeholder 3"/>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3565802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 </a:t>
            </a:r>
            <a:endParaRPr lang="en-US"/>
          </a:p>
        </p:txBody>
      </p:sp>
      <p:sp>
        <p:nvSpPr>
          <p:cNvPr id="1605634" name="Rectangle 2"/>
          <p:cNvSpPr>
            <a:spLocks noGrp="1" noChangeArrowheads="1"/>
          </p:cNvSpPr>
          <p:nvPr>
            <p:ph type="title"/>
          </p:nvPr>
        </p:nvSpPr>
        <p:spPr/>
        <p:txBody>
          <a:bodyPr/>
          <a:lstStyle/>
          <a:p>
            <a:r>
              <a:rPr lang="en-US" dirty="0" smtClean="0"/>
              <a:t>Other Examples</a:t>
            </a:r>
            <a:endParaRPr lang="en-US" dirty="0"/>
          </a:p>
        </p:txBody>
      </p:sp>
      <p:sp>
        <p:nvSpPr>
          <p:cNvPr id="1605635" name="Rectangle 3"/>
          <p:cNvSpPr>
            <a:spLocks noGrp="1" noChangeArrowheads="1"/>
          </p:cNvSpPr>
          <p:nvPr>
            <p:ph type="body" idx="1"/>
          </p:nvPr>
        </p:nvSpPr>
        <p:spPr/>
        <p:txBody>
          <a:bodyPr/>
          <a:lstStyle/>
          <a:p>
            <a:r>
              <a:rPr lang="en-US" dirty="0"/>
              <a:t>NASA EOSDIS</a:t>
            </a:r>
          </a:p>
          <a:p>
            <a:pPr lvl="1"/>
            <a:r>
              <a:rPr lang="en-US" dirty="0"/>
              <a:t>Estimated </a:t>
            </a:r>
            <a:r>
              <a:rPr lang="en-US" dirty="0" smtClean="0"/>
              <a:t>10</a:t>
            </a:r>
            <a:r>
              <a:rPr lang="en-US" baseline="30000" dirty="0" smtClean="0"/>
              <a:t>18 </a:t>
            </a:r>
            <a:r>
              <a:rPr lang="en-US" dirty="0"/>
              <a:t>Bytes (Exabyte)</a:t>
            </a:r>
          </a:p>
          <a:p>
            <a:r>
              <a:rPr lang="en-US" dirty="0"/>
              <a:t>Computer-Aided design</a:t>
            </a:r>
          </a:p>
          <a:p>
            <a:r>
              <a:rPr lang="en-US" dirty="0"/>
              <a:t>The Human Genome</a:t>
            </a:r>
          </a:p>
          <a:p>
            <a:r>
              <a:rPr lang="en-US" dirty="0"/>
              <a:t>Department Store tracking</a:t>
            </a:r>
          </a:p>
          <a:p>
            <a:pPr lvl="1"/>
            <a:r>
              <a:rPr lang="en-US" dirty="0"/>
              <a:t>Mining non-transactional data (e.g. Scientific data, text data?)</a:t>
            </a:r>
          </a:p>
          <a:p>
            <a:r>
              <a:rPr lang="en-US" dirty="0"/>
              <a:t>Insurance Company</a:t>
            </a:r>
          </a:p>
          <a:p>
            <a:pPr lvl="1"/>
            <a:r>
              <a:rPr lang="en-US" dirty="0"/>
              <a:t>Multimedia DBMS support</a:t>
            </a:r>
          </a:p>
        </p:txBody>
      </p:sp>
    </p:spTree>
    <p:extLst>
      <p:ext uri="{BB962C8B-B14F-4D97-AF65-F5344CB8AC3E}">
        <p14:creationId xmlns:p14="http://schemas.microsoft.com/office/powerpoint/2010/main" val="2853931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
            <a:ext cx="607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366861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64389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0" y="11430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1600" b="1" dirty="0">
                <a:latin typeface="+mn-lt"/>
              </a:rPr>
              <a:t>Soon most everything will be recorded  and indexed</a:t>
            </a:r>
          </a:p>
          <a:p>
            <a:pPr marL="342900" indent="-342900" algn="l">
              <a:spcBef>
                <a:spcPct val="20000"/>
              </a:spcBef>
              <a:buFontTx/>
              <a:buChar char="•"/>
            </a:pPr>
            <a:r>
              <a:rPr lang="en-US" sz="1600" b="1" dirty="0">
                <a:latin typeface="+mn-lt"/>
              </a:rPr>
              <a:t>Much will remain local</a:t>
            </a:r>
          </a:p>
          <a:p>
            <a:pPr marL="342900" indent="-342900" algn="l">
              <a:spcBef>
                <a:spcPct val="20000"/>
              </a:spcBef>
              <a:buFontTx/>
              <a:buChar char="•"/>
            </a:pPr>
            <a:r>
              <a:rPr lang="en-US" sz="1600" b="1" dirty="0">
                <a:latin typeface="+mn-lt"/>
              </a:rPr>
              <a:t>Most bytes will never be seen by humans.</a:t>
            </a:r>
          </a:p>
          <a:p>
            <a:pPr marL="342900" indent="-342900" algn="l">
              <a:spcBef>
                <a:spcPct val="20000"/>
              </a:spcBef>
              <a:buFontTx/>
              <a:buChar char="•"/>
            </a:pPr>
            <a:r>
              <a:rPr lang="en-US" sz="1600" b="1" dirty="0">
                <a:latin typeface="+mn-lt"/>
              </a:rPr>
              <a:t>Search, data summarization, trend detection, information and knowledge extraction and discovery are key technologies</a:t>
            </a:r>
          </a:p>
          <a:p>
            <a:pPr marL="342900" indent="-342900" algn="l">
              <a:spcBef>
                <a:spcPct val="20000"/>
              </a:spcBef>
              <a:buFontTx/>
              <a:buChar char="•"/>
            </a:pPr>
            <a:r>
              <a:rPr lang="en-US" sz="1600" b="1" dirty="0">
                <a:latin typeface="+mn-lt"/>
              </a:rPr>
              <a:t>So will be infrastructure to manage this.</a:t>
            </a:r>
          </a:p>
        </p:txBody>
      </p:sp>
      <p:sp>
        <p:nvSpPr>
          <p:cNvPr id="3" name="Title 2"/>
          <p:cNvSpPr>
            <a:spLocks noGrp="1"/>
          </p:cNvSpPr>
          <p:nvPr>
            <p:ph type="title"/>
          </p:nvPr>
        </p:nvSpPr>
        <p:spPr/>
        <p:txBody>
          <a:bodyPr/>
          <a:lstStyle/>
          <a:p>
            <a:r>
              <a:rPr lang="en-US" sz="2800" dirty="0" smtClean="0"/>
              <a:t>Digitization of Everything: the </a:t>
            </a:r>
            <a:r>
              <a:rPr lang="en-US" sz="2800" dirty="0" err="1" smtClean="0"/>
              <a:t>Zettabytes</a:t>
            </a:r>
            <a:r>
              <a:rPr lang="en-US" sz="2800" dirty="0" smtClean="0"/>
              <a:t> are coming</a:t>
            </a:r>
            <a:endParaRPr lang="en-US" sz="2800" dirty="0"/>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33072383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z="2800" dirty="0" smtClean="0"/>
              <a:t>Digital Information </a:t>
            </a:r>
            <a:br>
              <a:rPr lang="en-US" sz="2800" dirty="0" smtClean="0"/>
            </a:br>
            <a:r>
              <a:rPr lang="en-US" sz="2800" dirty="0" smtClean="0"/>
              <a:t>Created, Captured, Replicated Worldwide</a:t>
            </a:r>
            <a:endParaRPr lang="en-US" sz="2800" dirty="0"/>
          </a:p>
        </p:txBody>
      </p:sp>
      <p:graphicFrame>
        <p:nvGraphicFramePr>
          <p:cNvPr id="31746" name="Object 2"/>
          <p:cNvGraphicFramePr>
            <a:graphicFrameLocks noGrp="1" noChangeAspect="1"/>
          </p:cNvGraphicFramePr>
          <p:nvPr>
            <p:ph type="chart" sz="half" idx="4294967295"/>
            <p:extLst>
              <p:ext uri="{D42A27DB-BD31-4B8C-83A1-F6EECF244321}">
                <p14:modId xmlns:p14="http://schemas.microsoft.com/office/powerpoint/2010/main" val="2529442983"/>
              </p:ext>
            </p:extLst>
          </p:nvPr>
        </p:nvGraphicFramePr>
        <p:xfrm>
          <a:off x="1198563" y="1981200"/>
          <a:ext cx="7945437" cy="4570413"/>
        </p:xfrm>
        <a:graphic>
          <a:graphicData uri="http://schemas.openxmlformats.org/presentationml/2006/ole">
            <mc:AlternateContent xmlns:mc="http://schemas.openxmlformats.org/markup-compatibility/2006">
              <mc:Choice xmlns:v="urn:schemas-microsoft-com:vml" Requires="v">
                <p:oleObj spid="_x0000_s1405970" name="Chart" r:id="rId4" imgW="7416800" imgH="4267200" progId="MSGraph.Chart.8">
                  <p:embed followColorScheme="full"/>
                </p:oleObj>
              </mc:Choice>
              <mc:Fallback>
                <p:oleObj name="Chart" r:id="rId4" imgW="7416800" imgH="4267200" progId="MSGraph.Chart.8">
                  <p:embed followColorScheme="full"/>
                  <p:pic>
                    <p:nvPicPr>
                      <p:cNvPr id="0" name=""/>
                      <p:cNvPicPr>
                        <a:picLocks noChangeAspect="1" noChangeArrowheads="1"/>
                      </p:cNvPicPr>
                      <p:nvPr/>
                    </p:nvPicPr>
                    <p:blipFill>
                      <a:blip r:embed="rId5"/>
                      <a:srcRect/>
                      <a:stretch>
                        <a:fillRect/>
                      </a:stretch>
                    </p:blipFill>
                    <p:spPr bwMode="auto">
                      <a:xfrm>
                        <a:off x="1198563" y="1981200"/>
                        <a:ext cx="7945437" cy="457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514350" y="1628775"/>
            <a:ext cx="1020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Arial" charset="0"/>
              </a:rPr>
              <a:t>Exabytes</a:t>
            </a:r>
          </a:p>
        </p:txBody>
      </p:sp>
      <p:sp>
        <p:nvSpPr>
          <p:cNvPr id="128005" name="Text Box 5"/>
          <p:cNvSpPr txBox="1">
            <a:spLocks noChangeArrowheads="1"/>
          </p:cNvSpPr>
          <p:nvPr/>
        </p:nvSpPr>
        <p:spPr bwMode="auto">
          <a:xfrm>
            <a:off x="1974850" y="2406650"/>
            <a:ext cx="2620963" cy="1554163"/>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a:latin typeface="Arial" charset="0"/>
              </a:rPr>
              <a:t>10-fold Growth in 5 Years!</a:t>
            </a:r>
          </a:p>
        </p:txBody>
      </p:sp>
      <p:sp>
        <p:nvSpPr>
          <p:cNvPr id="31750" name="Text Box 6"/>
          <p:cNvSpPr txBox="1">
            <a:spLocks noChangeArrowheads="1"/>
          </p:cNvSpPr>
          <p:nvPr/>
        </p:nvSpPr>
        <p:spPr bwMode="auto">
          <a:xfrm>
            <a:off x="1458913" y="2819400"/>
            <a:ext cx="705802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800">
                <a:solidFill>
                  <a:schemeClr val="bg1"/>
                </a:solidFill>
                <a:latin typeface="Arial" charset="0"/>
              </a:rPr>
              <a:t>DVD</a:t>
            </a:r>
          </a:p>
          <a:p>
            <a:pPr algn="r" eaLnBrk="1" hangingPunct="1"/>
            <a:r>
              <a:rPr lang="en-US" sz="1800">
                <a:solidFill>
                  <a:schemeClr val="bg1"/>
                </a:solidFill>
                <a:latin typeface="Arial" charset="0"/>
              </a:rPr>
              <a:t>RFID</a:t>
            </a:r>
          </a:p>
          <a:p>
            <a:pPr algn="r" eaLnBrk="1" hangingPunct="1"/>
            <a:r>
              <a:rPr lang="en-US" sz="1800">
                <a:solidFill>
                  <a:schemeClr val="bg1"/>
                </a:solidFill>
                <a:latin typeface="Arial" charset="0"/>
              </a:rPr>
              <a:t>Digital TV</a:t>
            </a:r>
          </a:p>
          <a:p>
            <a:pPr algn="r" eaLnBrk="1" hangingPunct="1"/>
            <a:r>
              <a:rPr lang="en-US" sz="1800">
                <a:solidFill>
                  <a:schemeClr val="bg1"/>
                </a:solidFill>
                <a:latin typeface="Arial" charset="0"/>
              </a:rPr>
              <a:t>MP3 players</a:t>
            </a:r>
          </a:p>
          <a:p>
            <a:pPr algn="r" eaLnBrk="1" hangingPunct="1"/>
            <a:r>
              <a:rPr lang="en-US" sz="1800">
                <a:solidFill>
                  <a:schemeClr val="bg1"/>
                </a:solidFill>
                <a:latin typeface="Arial" charset="0"/>
              </a:rPr>
              <a:t>Digital cameras</a:t>
            </a:r>
          </a:p>
          <a:p>
            <a:pPr algn="r" eaLnBrk="1" hangingPunct="1"/>
            <a:r>
              <a:rPr lang="en-US" sz="1800">
                <a:solidFill>
                  <a:schemeClr val="bg1"/>
                </a:solidFill>
                <a:latin typeface="Arial" charset="0"/>
              </a:rPr>
              <a:t>Camera phones, VoIP</a:t>
            </a:r>
          </a:p>
          <a:p>
            <a:pPr algn="r" eaLnBrk="1" hangingPunct="1"/>
            <a:r>
              <a:rPr lang="en-US" sz="1800">
                <a:solidFill>
                  <a:schemeClr val="bg1"/>
                </a:solidFill>
                <a:latin typeface="Arial" charset="0"/>
              </a:rPr>
              <a:t>Medical imaging, Laptops,</a:t>
            </a:r>
          </a:p>
          <a:p>
            <a:pPr algn="r" eaLnBrk="1" hangingPunct="1"/>
            <a:r>
              <a:rPr lang="en-US" sz="1800">
                <a:solidFill>
                  <a:schemeClr val="bg1"/>
                </a:solidFill>
                <a:latin typeface="Arial" charset="0"/>
              </a:rPr>
              <a:t>Data center applications, Games</a:t>
            </a:r>
          </a:p>
          <a:p>
            <a:pPr algn="r" eaLnBrk="1" hangingPunct="1"/>
            <a:r>
              <a:rPr lang="en-US" sz="1800">
                <a:solidFill>
                  <a:schemeClr val="bg1"/>
                </a:solidFill>
                <a:latin typeface="Arial" charset="0"/>
              </a:rPr>
              <a:t>Satellite images, GPS, ATMs, Scanners</a:t>
            </a:r>
          </a:p>
          <a:p>
            <a:pPr algn="r" eaLnBrk="1" hangingPunct="1"/>
            <a:r>
              <a:rPr lang="en-US" sz="1800">
                <a:solidFill>
                  <a:schemeClr val="bg1"/>
                </a:solidFill>
                <a:latin typeface="Arial" charset="0"/>
              </a:rPr>
              <a:t>Sensors, Digital radio, DLP theaters, Telematics</a:t>
            </a:r>
          </a:p>
          <a:p>
            <a:pPr algn="r" eaLnBrk="1" hangingPunct="1"/>
            <a:r>
              <a:rPr lang="en-US" sz="1800">
                <a:solidFill>
                  <a:schemeClr val="bg1"/>
                </a:solidFill>
                <a:latin typeface="Arial" charset="0"/>
              </a:rPr>
              <a:t>Peer-to-peer, Email, Instant messaging, Videoconferencing,</a:t>
            </a:r>
          </a:p>
          <a:p>
            <a:pPr algn="r" eaLnBrk="1" hangingPunct="1"/>
            <a:r>
              <a:rPr lang="en-US" sz="1800">
                <a:solidFill>
                  <a:schemeClr val="bg1"/>
                </a:solidFill>
                <a:latin typeface="Arial" charset="0"/>
              </a:rPr>
              <a:t>CAD/CAM, Toys, Industrial machines, Security systems, Appliances</a:t>
            </a:r>
          </a:p>
          <a:p>
            <a:pPr algn="r" eaLnBrk="1" hangingPunct="1"/>
            <a:endParaRPr lang="en-US" sz="1800">
              <a:solidFill>
                <a:schemeClr val="bg1"/>
              </a:solidFill>
              <a:latin typeface="Arial" charset="0"/>
            </a:endParaRPr>
          </a:p>
        </p:txBody>
      </p:sp>
      <p:sp>
        <p:nvSpPr>
          <p:cNvPr id="31751" name="Rectangle 7"/>
          <p:cNvSpPr>
            <a:spLocks noChangeArrowheads="1"/>
          </p:cNvSpPr>
          <p:nvPr/>
        </p:nvSpPr>
        <p:spPr bwMode="auto">
          <a:xfrm>
            <a:off x="0" y="6607175"/>
            <a:ext cx="9144000" cy="250825"/>
          </a:xfrm>
          <a:prstGeom prst="rect">
            <a:avLst/>
          </a:prstGeom>
          <a:solidFill>
            <a:srgbClr val="FFCC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31752" name="Text Box 8"/>
          <p:cNvSpPr txBox="1">
            <a:spLocks noChangeArrowheads="1"/>
          </p:cNvSpPr>
          <p:nvPr/>
        </p:nvSpPr>
        <p:spPr bwMode="auto">
          <a:xfrm>
            <a:off x="471488" y="6583363"/>
            <a:ext cx="8358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latin typeface="Arial" charset="0"/>
              </a:rPr>
              <a:t>Source: IDC, 2008</a:t>
            </a:r>
          </a:p>
        </p:txBody>
      </p:sp>
      <p:pic>
        <p:nvPicPr>
          <p:cNvPr id="128009" name="Picture 9" descr="Expanding_Digital_Universe_IDC_WhitePaper_02250701"/>
          <p:cNvPicPr>
            <a:picLocks noChangeAspect="1" noChangeArrowheads="1"/>
          </p:cNvPicPr>
          <p:nvPr/>
        </p:nvPicPr>
        <p:blipFill>
          <a:blip r:embed="rId6"/>
          <a:srcRect/>
          <a:stretch>
            <a:fillRect/>
          </a:stretch>
        </p:blipFill>
        <p:spPr bwMode="auto">
          <a:xfrm>
            <a:off x="4724400" y="1066800"/>
            <a:ext cx="1998663" cy="2590800"/>
          </a:xfrm>
          <a:prstGeom prst="rect">
            <a:avLst/>
          </a:prstGeom>
          <a:noFill/>
          <a:ln w="9525">
            <a:solidFill>
              <a:schemeClr val="tx1"/>
            </a:solidFill>
            <a:miter lim="800000"/>
            <a:headEnd/>
            <a:tailEnd/>
          </a:ln>
          <a:effectLst>
            <a:outerShdw blurRad="63500" dist="38099" dir="2700000" algn="ctr" rotWithShape="0">
              <a:schemeClr val="bg2">
                <a:alpha val="74998"/>
              </a:schemeClr>
            </a:outerShdw>
          </a:effectLst>
        </p:spPr>
      </p:pic>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427118675"/>
      </p:ext>
    </p:extLst>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28005"/>
                                        </p:tgtEl>
                                        <p:attrNameLst>
                                          <p:attrName>style.visibility</p:attrName>
                                        </p:attrNameLst>
                                      </p:cBhvr>
                                      <p:to>
                                        <p:strVal val="visible"/>
                                      </p:to>
                                    </p:set>
                                    <p:animEffect transition="in" filter="checkerboard(across)">
                                      <p:cBhvr>
                                        <p:cTn id="7" dur="500"/>
                                        <p:tgtEl>
                                          <p:spTgt spid="1280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8009"/>
                                        </p:tgtEl>
                                        <p:attrNameLst>
                                          <p:attrName>style.visibility</p:attrName>
                                        </p:attrNameLst>
                                      </p:cBhvr>
                                      <p:to>
                                        <p:strVal val="visible"/>
                                      </p:to>
                                    </p:set>
                                    <p:animEffect transition="in" filter="checkerboard(across)">
                                      <p:cBhvr>
                                        <p:cTn id="12" dur="3000"/>
                                        <p:tgtEl>
                                          <p:spTgt spid="128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 </a:t>
            </a:r>
            <a:endParaRPr lang="en-US"/>
          </a:p>
        </p:txBody>
      </p:sp>
      <p:sp>
        <p:nvSpPr>
          <p:cNvPr id="1347586" name="Rectangle 2"/>
          <p:cNvSpPr>
            <a:spLocks noGrp="1" noChangeArrowheads="1"/>
          </p:cNvSpPr>
          <p:nvPr>
            <p:ph type="title"/>
          </p:nvPr>
        </p:nvSpPr>
        <p:spPr/>
        <p:txBody>
          <a:bodyPr/>
          <a:lstStyle/>
          <a:p>
            <a:r>
              <a:rPr lang="en-US" sz="3600" dirty="0" smtClean="0"/>
              <a:t>Before the Cloud there was the Grid</a:t>
            </a:r>
            <a:endParaRPr lang="en-US" sz="3600" dirty="0"/>
          </a:p>
        </p:txBody>
      </p:sp>
      <p:sp>
        <p:nvSpPr>
          <p:cNvPr id="1347587" name="Rectangle 3"/>
          <p:cNvSpPr>
            <a:spLocks noGrp="1" noChangeArrowheads="1"/>
          </p:cNvSpPr>
          <p:nvPr>
            <p:ph type="body" idx="1"/>
          </p:nvPr>
        </p:nvSpPr>
        <p:spPr/>
        <p:txBody>
          <a:bodyPr/>
          <a:lstStyle/>
          <a:p>
            <a:r>
              <a:rPr lang="en-US" dirty="0"/>
              <a:t>So what</a:t>
            </a:r>
            <a:r>
              <a:rPr lang="ja-JP" altLang="en-US" dirty="0">
                <a:latin typeface="Arial"/>
              </a:rPr>
              <a:t>’</a:t>
            </a:r>
            <a:r>
              <a:rPr lang="en-US" dirty="0"/>
              <a:t>s this Grid thing anyhow?</a:t>
            </a:r>
          </a:p>
          <a:p>
            <a:r>
              <a:rPr lang="en-US" dirty="0"/>
              <a:t>Data Grids and Distributed Storage</a:t>
            </a:r>
          </a:p>
          <a:p>
            <a:r>
              <a:rPr lang="en-US" dirty="0" smtClean="0"/>
              <a:t>Grid </a:t>
            </a:r>
            <a:r>
              <a:rPr lang="en-US" dirty="0" err="1"/>
              <a:t>vs</a:t>
            </a:r>
            <a:r>
              <a:rPr lang="en-US" dirty="0"/>
              <a:t> </a:t>
            </a:r>
            <a:r>
              <a:rPr lang="ja-JP" altLang="en-US" dirty="0">
                <a:latin typeface="Arial"/>
              </a:rPr>
              <a:t>“</a:t>
            </a:r>
            <a:r>
              <a:rPr lang="en-US" dirty="0"/>
              <a:t>Cloud</a:t>
            </a:r>
            <a:r>
              <a:rPr lang="ja-JP" altLang="en-US" dirty="0">
                <a:latin typeface="Arial"/>
              </a:rPr>
              <a:t>”</a:t>
            </a:r>
            <a:endParaRPr lang="en-US" dirty="0"/>
          </a:p>
          <a:p>
            <a:endParaRPr lang="en-US" dirty="0"/>
          </a:p>
          <a:p>
            <a:pPr>
              <a:buFontTx/>
              <a:buNone/>
            </a:pPr>
            <a:endParaRPr lang="en-US" dirty="0"/>
          </a:p>
          <a:p>
            <a:pPr>
              <a:buFontTx/>
              <a:buNone/>
            </a:pPr>
            <a:r>
              <a:rPr lang="en-US" sz="1800" i="1" dirty="0" smtClean="0"/>
              <a:t>The following </a:t>
            </a:r>
            <a:r>
              <a:rPr lang="en-US" sz="1800" i="1" dirty="0"/>
              <a:t>borrows heavily from presentations by Ian Foster (Argonne National Laboratory &amp; University of Chicago), Reagan Moore and others from San Diego Supercomputer Center</a:t>
            </a:r>
          </a:p>
        </p:txBody>
      </p:sp>
    </p:spTree>
    <p:extLst>
      <p:ext uri="{BB962C8B-B14F-4D97-AF65-F5344CB8AC3E}">
        <p14:creationId xmlns:p14="http://schemas.microsoft.com/office/powerpoint/2010/main" val="3860235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IS 257 – Fall 2014 </a:t>
            </a:r>
            <a:endParaRPr lang="en-US"/>
          </a:p>
        </p:txBody>
      </p:sp>
      <p:sp>
        <p:nvSpPr>
          <p:cNvPr id="1349634" name="Line 2"/>
          <p:cNvSpPr>
            <a:spLocks noChangeShapeType="1"/>
          </p:cNvSpPr>
          <p:nvPr/>
        </p:nvSpPr>
        <p:spPr bwMode="auto">
          <a:xfrm flipV="1">
            <a:off x="1066800" y="1600200"/>
            <a:ext cx="7315200" cy="441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endParaRPr lang="en-US"/>
          </a:p>
        </p:txBody>
      </p:sp>
      <p:sp>
        <p:nvSpPr>
          <p:cNvPr id="1349635" name="Rectangle 3"/>
          <p:cNvSpPr>
            <a:spLocks noGrp="1" noChangeArrowheads="1"/>
          </p:cNvSpPr>
          <p:nvPr>
            <p:ph type="title"/>
          </p:nvPr>
        </p:nvSpPr>
        <p:spPr/>
        <p:txBody>
          <a:bodyPr/>
          <a:lstStyle/>
          <a:p>
            <a:r>
              <a:rPr lang="en-US" sz="2800"/>
              <a:t>The Grid: On-Demand Access to Electricity</a:t>
            </a:r>
          </a:p>
        </p:txBody>
      </p:sp>
      <p:grpSp>
        <p:nvGrpSpPr>
          <p:cNvPr id="1349636" name="Group 4"/>
          <p:cNvGrpSpPr>
            <a:grpSpLocks/>
          </p:cNvGrpSpPr>
          <p:nvPr/>
        </p:nvGrpSpPr>
        <p:grpSpPr bwMode="auto">
          <a:xfrm>
            <a:off x="3581400" y="2909888"/>
            <a:ext cx="1752600" cy="1814512"/>
            <a:chOff x="4080" y="1776"/>
            <a:chExt cx="1498" cy="1575"/>
          </a:xfrm>
        </p:grpSpPr>
        <p:pic>
          <p:nvPicPr>
            <p:cNvPr id="1349637" name="Picture 5" descr="pearl_street_station_distribution_area_18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1776"/>
              <a:ext cx="1498" cy="1575"/>
            </a:xfrm>
            <a:prstGeom prst="rect">
              <a:avLst/>
            </a:prstGeom>
            <a:noFill/>
            <a:extLst>
              <a:ext uri="{909E8E84-426E-40dd-AFC4-6F175D3DCCD1}">
                <a14:hiddenFill xmlns:a14="http://schemas.microsoft.com/office/drawing/2010/main">
                  <a:solidFill>
                    <a:srgbClr val="FFFFFF"/>
                  </a:solidFill>
                </a14:hiddenFill>
              </a:ext>
            </a:extLst>
          </p:spPr>
        </p:pic>
        <p:sp>
          <p:nvSpPr>
            <p:cNvPr id="1349638" name="Oval 6"/>
            <p:cNvSpPr>
              <a:spLocks noChangeArrowheads="1"/>
            </p:cNvSpPr>
            <p:nvPr/>
          </p:nvSpPr>
          <p:spPr bwMode="auto">
            <a:xfrm>
              <a:off x="4608" y="2631"/>
              <a:ext cx="336" cy="33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baseline="0">
                <a:solidFill>
                  <a:schemeClr val="accent2"/>
                </a:solidFill>
                <a:latin typeface="Arial" charset="0"/>
              </a:endParaRPr>
            </a:p>
          </p:txBody>
        </p:sp>
      </p:grpSp>
      <p:pic>
        <p:nvPicPr>
          <p:cNvPr id="1349639" name="Picture 7" descr="coulee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76400"/>
            <a:ext cx="2209800" cy="1435100"/>
          </a:xfrm>
          <a:prstGeom prst="rect">
            <a:avLst/>
          </a:prstGeom>
          <a:noFill/>
          <a:extLst>
            <a:ext uri="{909E8E84-426E-40dd-AFC4-6F175D3DCCD1}">
              <a14:hiddenFill xmlns:a14="http://schemas.microsoft.com/office/drawing/2010/main">
                <a:solidFill>
                  <a:srgbClr val="FFFFFF"/>
                </a:solidFill>
              </a14:hiddenFill>
            </a:ext>
          </a:extLst>
        </p:spPr>
      </p:pic>
      <p:sp>
        <p:nvSpPr>
          <p:cNvPr id="1349640" name="Line 8"/>
          <p:cNvSpPr>
            <a:spLocks noChangeShapeType="1"/>
          </p:cNvSpPr>
          <p:nvPr/>
        </p:nvSpPr>
        <p:spPr bwMode="auto">
          <a:xfrm>
            <a:off x="1066800" y="6019800"/>
            <a:ext cx="7162800"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endParaRPr lang="en-US"/>
          </a:p>
        </p:txBody>
      </p:sp>
      <p:sp>
        <p:nvSpPr>
          <p:cNvPr id="1349641" name="Line 9"/>
          <p:cNvSpPr>
            <a:spLocks noChangeShapeType="1"/>
          </p:cNvSpPr>
          <p:nvPr/>
        </p:nvSpPr>
        <p:spPr bwMode="auto">
          <a:xfrm flipV="1">
            <a:off x="1066800" y="1752600"/>
            <a:ext cx="0" cy="42672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endParaRPr lang="en-US"/>
          </a:p>
        </p:txBody>
      </p:sp>
      <p:pic>
        <p:nvPicPr>
          <p:cNvPr id="1349642" name="Picture 10" descr="waterwheel"/>
          <p:cNvPicPr>
            <a:picLocks noChangeAspect="1" noChangeArrowheads="1"/>
          </p:cNvPicPr>
          <p:nvPr/>
        </p:nvPicPr>
        <p:blipFill>
          <a:blip r:embed="rId5">
            <a:extLst>
              <a:ext uri="{28A0092B-C50C-407E-A947-70E740481C1C}">
                <a14:useLocalDpi xmlns:a14="http://schemas.microsoft.com/office/drawing/2010/main" val="0"/>
              </a:ext>
            </a:extLst>
          </a:blip>
          <a:srcRect l="38571" t="36253" r="38571" b="38670"/>
          <a:stretch>
            <a:fillRect/>
          </a:stretch>
        </p:blipFill>
        <p:spPr bwMode="auto">
          <a:xfrm>
            <a:off x="1143000" y="4724400"/>
            <a:ext cx="1901825" cy="1231900"/>
          </a:xfrm>
          <a:prstGeom prst="rect">
            <a:avLst/>
          </a:prstGeom>
          <a:noFill/>
          <a:extLst>
            <a:ext uri="{909E8E84-426E-40dd-AFC4-6F175D3DCCD1}">
              <a14:hiddenFill xmlns:a14="http://schemas.microsoft.com/office/drawing/2010/main">
                <a:solidFill>
                  <a:srgbClr val="FFFFFF"/>
                </a:solidFill>
              </a14:hiddenFill>
            </a:ext>
          </a:extLst>
        </p:spPr>
      </p:pic>
      <p:sp>
        <p:nvSpPr>
          <p:cNvPr id="1349643" name="Text Box 11"/>
          <p:cNvSpPr txBox="1">
            <a:spLocks noChangeArrowheads="1"/>
          </p:cNvSpPr>
          <p:nvPr/>
        </p:nvSpPr>
        <p:spPr bwMode="auto">
          <a:xfrm>
            <a:off x="7308850" y="6022975"/>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baseline="0">
                <a:latin typeface="Arial" charset="0"/>
              </a:rPr>
              <a:t>Time</a:t>
            </a:r>
          </a:p>
        </p:txBody>
      </p:sp>
      <p:sp>
        <p:nvSpPr>
          <p:cNvPr id="1349644" name="Text Box 12"/>
          <p:cNvSpPr txBox="1">
            <a:spLocks noChangeArrowheads="1"/>
          </p:cNvSpPr>
          <p:nvPr/>
        </p:nvSpPr>
        <p:spPr bwMode="auto">
          <a:xfrm rot="-5400000">
            <a:off x="-1235869" y="3740944"/>
            <a:ext cx="3995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baseline="0">
                <a:latin typeface="Arial" charset="0"/>
              </a:rPr>
              <a:t>Quality, economies of scale </a:t>
            </a:r>
          </a:p>
        </p:txBody>
      </p:sp>
      <p:sp>
        <p:nvSpPr>
          <p:cNvPr id="1349645" name="Text Box 13"/>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49646" name="Picture 14" descr="book_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97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257 – Fall 2014 </a:t>
            </a:r>
            <a:endParaRPr lang="en-US"/>
          </a:p>
        </p:txBody>
      </p:sp>
      <p:sp>
        <p:nvSpPr>
          <p:cNvPr id="1350660" name="Rectangle 4"/>
          <p:cNvSpPr>
            <a:spLocks noGrp="1" noChangeArrowheads="1"/>
          </p:cNvSpPr>
          <p:nvPr>
            <p:ph type="title"/>
          </p:nvPr>
        </p:nvSpPr>
        <p:spPr/>
        <p:txBody>
          <a:bodyPr/>
          <a:lstStyle/>
          <a:p>
            <a:r>
              <a:rPr lang="en-US" sz="3600"/>
              <a:t>By Analogy, A Computing Grid</a:t>
            </a:r>
          </a:p>
        </p:txBody>
      </p:sp>
      <p:sp>
        <p:nvSpPr>
          <p:cNvPr id="1350661" name="Rectangle 5"/>
          <p:cNvSpPr>
            <a:spLocks noGrp="1" noChangeArrowheads="1"/>
          </p:cNvSpPr>
          <p:nvPr>
            <p:ph type="body" idx="1"/>
          </p:nvPr>
        </p:nvSpPr>
        <p:spPr/>
        <p:txBody>
          <a:bodyPr/>
          <a:lstStyle/>
          <a:p>
            <a:r>
              <a:rPr lang="en-US"/>
              <a:t>Decouples production and consumption</a:t>
            </a:r>
          </a:p>
          <a:p>
            <a:pPr lvl="1"/>
            <a:r>
              <a:rPr lang="en-US"/>
              <a:t>Enable on-demand access</a:t>
            </a:r>
          </a:p>
          <a:p>
            <a:pPr lvl="1"/>
            <a:r>
              <a:rPr lang="en-US"/>
              <a:t>Achieve economies of scale</a:t>
            </a:r>
          </a:p>
          <a:p>
            <a:pPr lvl="1"/>
            <a:r>
              <a:rPr lang="en-US"/>
              <a:t>Enhance consumer flexibility</a:t>
            </a:r>
          </a:p>
          <a:p>
            <a:pPr lvl="1"/>
            <a:r>
              <a:rPr lang="en-US"/>
              <a:t>Enable new devices</a:t>
            </a:r>
          </a:p>
          <a:p>
            <a:r>
              <a:rPr lang="en-US"/>
              <a:t>On a variety of scales</a:t>
            </a:r>
          </a:p>
          <a:p>
            <a:pPr lvl="1"/>
            <a:r>
              <a:rPr lang="en-US"/>
              <a:t>Department</a:t>
            </a:r>
          </a:p>
          <a:p>
            <a:pPr lvl="1"/>
            <a:r>
              <a:rPr lang="en-US"/>
              <a:t>Campus</a:t>
            </a:r>
          </a:p>
          <a:p>
            <a:pPr lvl="1"/>
            <a:r>
              <a:rPr lang="en-US"/>
              <a:t>Enterprise</a:t>
            </a:r>
          </a:p>
          <a:p>
            <a:pPr lvl="1"/>
            <a:r>
              <a:rPr lang="en-US"/>
              <a:t>Internet</a:t>
            </a:r>
          </a:p>
        </p:txBody>
      </p:sp>
      <p:sp>
        <p:nvSpPr>
          <p:cNvPr id="1350662" name="Text Box 6"/>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50663" name="Picture 7" descr="book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935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066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5066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5066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5066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5066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5066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35066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35066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35066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35066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 </a:t>
            </a:r>
            <a:endParaRPr lang="en-US"/>
          </a:p>
        </p:txBody>
      </p:sp>
      <p:sp>
        <p:nvSpPr>
          <p:cNvPr id="1419266" name="Rectangle 2"/>
          <p:cNvSpPr>
            <a:spLocks noGrp="1" noChangeArrowheads="1"/>
          </p:cNvSpPr>
          <p:nvPr>
            <p:ph type="title"/>
          </p:nvPr>
        </p:nvSpPr>
        <p:spPr/>
        <p:txBody>
          <a:bodyPr/>
          <a:lstStyle/>
          <a:p>
            <a:r>
              <a:rPr lang="en-US"/>
              <a:t>What is the Grid?</a:t>
            </a:r>
          </a:p>
        </p:txBody>
      </p:sp>
      <p:sp>
        <p:nvSpPr>
          <p:cNvPr id="1419267" name="Rectangle 3"/>
          <p:cNvSpPr>
            <a:spLocks noGrp="1" noChangeArrowheads="1"/>
          </p:cNvSpPr>
          <p:nvPr>
            <p:ph type="body" idx="1"/>
          </p:nvPr>
        </p:nvSpPr>
        <p:spPr/>
        <p:txBody>
          <a:bodyPr/>
          <a:lstStyle/>
          <a:p>
            <a:pPr>
              <a:lnSpc>
                <a:spcPct val="90000"/>
              </a:lnSpc>
              <a:buFontTx/>
              <a:buNone/>
            </a:pPr>
            <a:r>
              <a:rPr lang="ja-JP" altLang="en-US" dirty="0">
                <a:latin typeface="Arial"/>
              </a:rPr>
              <a:t>“</a:t>
            </a:r>
            <a:r>
              <a:rPr lang="en-US" dirty="0"/>
              <a:t>The short answer is that, whereas the Web is a service for sharing information over the Internet, the Grid is a service for sharing computer power and data storage capacity over the Internet. The Grid goes well beyond simple communication between computers, and aims ultimately to turn the global network of computers into one vast computational resource.</a:t>
            </a:r>
            <a:r>
              <a:rPr lang="ja-JP" altLang="en-US" dirty="0">
                <a:latin typeface="Arial"/>
              </a:rPr>
              <a:t>”</a:t>
            </a:r>
            <a:endParaRPr lang="en-US" dirty="0"/>
          </a:p>
          <a:p>
            <a:pPr algn="ctr">
              <a:lnSpc>
                <a:spcPct val="90000"/>
              </a:lnSpc>
              <a:buFontTx/>
              <a:buNone/>
            </a:pPr>
            <a:r>
              <a:rPr lang="en-US" dirty="0"/>
              <a:t>		</a:t>
            </a:r>
            <a:r>
              <a:rPr lang="en-US" sz="2800" i="1" dirty="0">
                <a:solidFill>
                  <a:srgbClr val="FF0000"/>
                </a:solidFill>
              </a:rPr>
              <a:t>Source: The Global Grid </a:t>
            </a:r>
            <a:r>
              <a:rPr lang="en-US" sz="2800" i="1" dirty="0" smtClean="0">
                <a:solidFill>
                  <a:srgbClr val="FF0000"/>
                </a:solidFill>
              </a:rPr>
              <a:t>Forum</a:t>
            </a:r>
          </a:p>
          <a:p>
            <a:pPr algn="ctr">
              <a:lnSpc>
                <a:spcPct val="90000"/>
              </a:lnSpc>
              <a:buFontTx/>
              <a:buNone/>
            </a:pPr>
            <a:endParaRPr lang="en-US" sz="2800" i="1" dirty="0" smtClean="0">
              <a:solidFill>
                <a:srgbClr val="FF0000"/>
              </a:solidFill>
            </a:endParaRPr>
          </a:p>
          <a:p>
            <a:pPr>
              <a:lnSpc>
                <a:spcPct val="90000"/>
              </a:lnSpc>
              <a:buFontTx/>
              <a:buNone/>
            </a:pPr>
            <a:endParaRPr lang="en-US" dirty="0"/>
          </a:p>
        </p:txBody>
      </p:sp>
    </p:spTree>
    <p:extLst>
      <p:ext uri="{BB962C8B-B14F-4D97-AF65-F5344CB8AC3E}">
        <p14:creationId xmlns:p14="http://schemas.microsoft.com/office/powerpoint/2010/main" val="390993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IS 257 – Fall 2014 </a:t>
            </a:r>
            <a:endParaRPr lang="en-US"/>
          </a:p>
        </p:txBody>
      </p:sp>
      <p:sp>
        <p:nvSpPr>
          <p:cNvPr id="1265666" name="Oval 2"/>
          <p:cNvSpPr>
            <a:spLocks noChangeArrowheads="1"/>
          </p:cNvSpPr>
          <p:nvPr/>
        </p:nvSpPr>
        <p:spPr bwMode="auto">
          <a:xfrm>
            <a:off x="4572000" y="3810000"/>
            <a:ext cx="3200400" cy="2438400"/>
          </a:xfrm>
          <a:prstGeom prst="ellipse">
            <a:avLst/>
          </a:prstGeom>
          <a:solidFill>
            <a:schemeClr val="accent2">
              <a:alpha val="50000"/>
            </a:scheme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67" name="Oval 3"/>
          <p:cNvSpPr>
            <a:spLocks noChangeArrowheads="1"/>
          </p:cNvSpPr>
          <p:nvPr/>
        </p:nvSpPr>
        <p:spPr bwMode="auto">
          <a:xfrm>
            <a:off x="914400" y="3810000"/>
            <a:ext cx="3200400" cy="2438400"/>
          </a:xfrm>
          <a:prstGeom prst="ellipse">
            <a:avLst/>
          </a:prstGeom>
          <a:solidFill>
            <a:srgbClr val="FF99CC">
              <a:alpha val="50000"/>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68" name="Oval 4"/>
          <p:cNvSpPr>
            <a:spLocks noChangeArrowheads="1"/>
          </p:cNvSpPr>
          <p:nvPr/>
        </p:nvSpPr>
        <p:spPr bwMode="auto">
          <a:xfrm>
            <a:off x="4419600" y="1143000"/>
            <a:ext cx="3200400" cy="2438400"/>
          </a:xfrm>
          <a:prstGeom prst="ellipse">
            <a:avLst/>
          </a:prstGeom>
          <a:solidFill>
            <a:srgbClr val="FFFF00">
              <a:alpha val="50000"/>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69" name="Oval 5"/>
          <p:cNvSpPr>
            <a:spLocks noChangeArrowheads="1"/>
          </p:cNvSpPr>
          <p:nvPr/>
        </p:nvSpPr>
        <p:spPr bwMode="auto">
          <a:xfrm>
            <a:off x="685800" y="1219200"/>
            <a:ext cx="3200400" cy="2438400"/>
          </a:xfrm>
          <a:prstGeom prst="ellipse">
            <a:avLst/>
          </a:prstGeom>
          <a:solidFill>
            <a:srgbClr val="99CC00">
              <a:alpha val="50000"/>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70" name="AutoShape 6"/>
          <p:cNvSpPr>
            <a:spLocks noChangeArrowheads="1"/>
          </p:cNvSpPr>
          <p:nvPr/>
        </p:nvSpPr>
        <p:spPr bwMode="auto">
          <a:xfrm>
            <a:off x="2362200" y="2667000"/>
            <a:ext cx="3810000" cy="1371600"/>
          </a:xfrm>
          <a:prstGeom prst="bevel">
            <a:avLst>
              <a:gd name="adj" fmla="val 12500"/>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71" name="Rectangle 7"/>
          <p:cNvSpPr>
            <a:spLocks noGrp="1" noChangeArrowheads="1"/>
          </p:cNvSpPr>
          <p:nvPr>
            <p:ph type="title"/>
          </p:nvPr>
        </p:nvSpPr>
        <p:spPr>
          <a:noFill/>
          <a:ln/>
        </p:spPr>
        <p:txBody>
          <a:bodyPr lIns="92075" tIns="46038" rIns="92075" bIns="46038"/>
          <a:lstStyle/>
          <a:p>
            <a:r>
              <a:rPr lang="en-US" sz="3600"/>
              <a:t>Related Fields</a:t>
            </a:r>
          </a:p>
        </p:txBody>
      </p:sp>
      <p:sp>
        <p:nvSpPr>
          <p:cNvPr id="1265672" name="Rectangle 8"/>
          <p:cNvSpPr>
            <a:spLocks noGrp="1" noChangeArrowheads="1"/>
          </p:cNvSpPr>
          <p:nvPr>
            <p:ph type="body" idx="1"/>
          </p:nvPr>
        </p:nvSpPr>
        <p:spPr>
          <a:xfrm>
            <a:off x="1371600" y="2286000"/>
            <a:ext cx="7162800" cy="4114800"/>
          </a:xfrm>
          <a:noFill/>
          <a:ln/>
        </p:spPr>
        <p:txBody>
          <a:bodyPr lIns="92075" tIns="46038" rIns="92075" bIns="46038"/>
          <a:lstStyle/>
          <a:p>
            <a:pPr>
              <a:buFontTx/>
              <a:buNone/>
            </a:pPr>
            <a:r>
              <a:rPr lang="en-US"/>
              <a:t>  </a:t>
            </a:r>
          </a:p>
        </p:txBody>
      </p:sp>
      <p:sp>
        <p:nvSpPr>
          <p:cNvPr id="1265673" name="Rectangle 9"/>
          <p:cNvSpPr>
            <a:spLocks noChangeArrowheads="1"/>
          </p:cNvSpPr>
          <p:nvPr/>
        </p:nvSpPr>
        <p:spPr bwMode="auto">
          <a:xfrm>
            <a:off x="1600200" y="4495800"/>
            <a:ext cx="17414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pPr>
            <a:r>
              <a:rPr lang="en-US" sz="3200" b="1"/>
              <a:t>Statistics</a:t>
            </a:r>
          </a:p>
        </p:txBody>
      </p:sp>
      <p:sp>
        <p:nvSpPr>
          <p:cNvPr id="1265674" name="Rectangle 10"/>
          <p:cNvSpPr>
            <a:spLocks noChangeArrowheads="1"/>
          </p:cNvSpPr>
          <p:nvPr/>
        </p:nvSpPr>
        <p:spPr bwMode="auto">
          <a:xfrm>
            <a:off x="1295400" y="1905000"/>
            <a:ext cx="23622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marL="285750" indent="-285750" algn="l" eaLnBrk="0" hangingPunct="0">
              <a:lnSpc>
                <a:spcPct val="40000"/>
              </a:lnSpc>
              <a:spcBef>
                <a:spcPct val="30000"/>
              </a:spcBef>
            </a:pPr>
            <a:r>
              <a:rPr lang="en-US" sz="3600" b="1"/>
              <a:t>Machine</a:t>
            </a:r>
          </a:p>
          <a:p>
            <a:pPr marL="285750" indent="-285750" algn="l" eaLnBrk="0" hangingPunct="0">
              <a:lnSpc>
                <a:spcPct val="40000"/>
              </a:lnSpc>
              <a:spcBef>
                <a:spcPct val="30000"/>
              </a:spcBef>
            </a:pPr>
            <a:r>
              <a:rPr lang="en-US" sz="3600" b="1"/>
              <a:t>Learning</a:t>
            </a:r>
          </a:p>
        </p:txBody>
      </p:sp>
      <p:sp>
        <p:nvSpPr>
          <p:cNvPr id="1265675" name="Rectangle 11"/>
          <p:cNvSpPr>
            <a:spLocks noChangeArrowheads="1"/>
          </p:cNvSpPr>
          <p:nvPr/>
        </p:nvSpPr>
        <p:spPr bwMode="auto">
          <a:xfrm>
            <a:off x="5257800" y="4572000"/>
            <a:ext cx="19446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pPr>
            <a:r>
              <a:rPr lang="en-US" sz="3200" b="1"/>
              <a:t>Databases</a:t>
            </a:r>
          </a:p>
        </p:txBody>
      </p:sp>
      <p:sp>
        <p:nvSpPr>
          <p:cNvPr id="1265676" name="Rectangle 12"/>
          <p:cNvSpPr>
            <a:spLocks noChangeArrowheads="1"/>
          </p:cNvSpPr>
          <p:nvPr/>
        </p:nvSpPr>
        <p:spPr bwMode="auto">
          <a:xfrm>
            <a:off x="4876800" y="1905000"/>
            <a:ext cx="24653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pPr>
            <a:r>
              <a:rPr lang="en-US" sz="3200" b="1"/>
              <a:t>Visualization</a:t>
            </a:r>
          </a:p>
        </p:txBody>
      </p:sp>
      <p:sp>
        <p:nvSpPr>
          <p:cNvPr id="1265677" name="Rectangle 13"/>
          <p:cNvSpPr>
            <a:spLocks noChangeArrowheads="1"/>
          </p:cNvSpPr>
          <p:nvPr/>
        </p:nvSpPr>
        <p:spPr bwMode="auto">
          <a:xfrm>
            <a:off x="2590800" y="2895600"/>
            <a:ext cx="3473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r>
              <a:rPr lang="en-US" sz="2800" b="1"/>
              <a:t>Data Mining and </a:t>
            </a:r>
          </a:p>
          <a:p>
            <a:pPr algn="l" eaLnBrk="0" hangingPunct="0"/>
            <a:r>
              <a:rPr lang="en-US" sz="2800" b="1"/>
              <a:t>Knowledge Discovery</a:t>
            </a:r>
          </a:p>
        </p:txBody>
      </p:sp>
      <p:sp>
        <p:nvSpPr>
          <p:cNvPr id="1265678" name="Text Box 14"/>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0000"/>
                </a:solidFill>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257 – Fall 2014 </a:t>
            </a:r>
            <a:endParaRPr lang="en-US"/>
          </a:p>
        </p:txBody>
      </p:sp>
      <p:sp>
        <p:nvSpPr>
          <p:cNvPr id="1351684" name="Rectangle 4"/>
          <p:cNvSpPr>
            <a:spLocks noGrp="1" noChangeArrowheads="1"/>
          </p:cNvSpPr>
          <p:nvPr>
            <p:ph type="title"/>
          </p:nvPr>
        </p:nvSpPr>
        <p:spPr/>
        <p:txBody>
          <a:bodyPr/>
          <a:lstStyle/>
          <a:p>
            <a:r>
              <a:rPr lang="en-US"/>
              <a:t>Not Exactly a New Idea …</a:t>
            </a:r>
          </a:p>
        </p:txBody>
      </p:sp>
      <p:sp>
        <p:nvSpPr>
          <p:cNvPr id="1351685" name="Rectangle 5"/>
          <p:cNvSpPr>
            <a:spLocks noGrp="1" noChangeArrowheads="1"/>
          </p:cNvSpPr>
          <p:nvPr>
            <p:ph type="body" idx="1"/>
          </p:nvPr>
        </p:nvSpPr>
        <p:spPr/>
        <p:txBody>
          <a:bodyPr/>
          <a:lstStyle/>
          <a:p>
            <a:r>
              <a:rPr lang="ja-JP" altLang="en-US">
                <a:latin typeface="Arial"/>
              </a:rPr>
              <a:t>“</a:t>
            </a:r>
            <a:r>
              <a:rPr lang="en-US"/>
              <a:t>The time-sharing computer system can unite a group of investigators …. one can conceive of such a facility as an … intellectual public utility.</a:t>
            </a:r>
            <a:r>
              <a:rPr lang="ja-JP" altLang="en-US">
                <a:latin typeface="Arial"/>
              </a:rPr>
              <a:t>”</a:t>
            </a:r>
            <a:endParaRPr lang="en-US"/>
          </a:p>
          <a:p>
            <a:pPr lvl="1"/>
            <a:r>
              <a:rPr lang="en-US"/>
              <a:t>Fernando Corbato and Robert Fano , 1966</a:t>
            </a:r>
          </a:p>
          <a:p>
            <a:r>
              <a:rPr lang="ja-JP" altLang="en-US">
                <a:latin typeface="Arial"/>
              </a:rPr>
              <a:t>“</a:t>
            </a:r>
            <a:r>
              <a:rPr lang="en-US"/>
              <a:t>We will perhaps see the spread of </a:t>
            </a:r>
            <a:r>
              <a:rPr lang="ja-JP" altLang="en-US">
                <a:latin typeface="Arial"/>
              </a:rPr>
              <a:t>‘</a:t>
            </a:r>
            <a:r>
              <a:rPr lang="en-US"/>
              <a:t>computer utilities</a:t>
            </a:r>
            <a:r>
              <a:rPr lang="ja-JP" altLang="en-US">
                <a:latin typeface="Arial"/>
              </a:rPr>
              <a:t>’</a:t>
            </a:r>
            <a:r>
              <a:rPr lang="en-US"/>
              <a:t>, which, like present electric and telephone utilities, will service individual homes and offices across the country.</a:t>
            </a:r>
            <a:r>
              <a:rPr lang="ja-JP" altLang="en-US">
                <a:latin typeface="Arial"/>
              </a:rPr>
              <a:t>”</a:t>
            </a:r>
            <a:r>
              <a:rPr lang="en-US"/>
              <a:t> Len Kleinrock, 1967</a:t>
            </a:r>
          </a:p>
        </p:txBody>
      </p:sp>
      <p:sp>
        <p:nvSpPr>
          <p:cNvPr id="1351686" name="Text Box 6"/>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51687" name="Picture 7" descr="book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62941"/>
      </p:ext>
    </p:extLst>
  </p:cSld>
  <p:clrMapOvr>
    <a:masterClrMapping/>
  </p:clrMapOvr>
  <p:transition xmlns:p14="http://schemas.microsoft.com/office/powerpoint/2010/mai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257 – Fall 2014 </a:t>
            </a:r>
            <a:endParaRPr lang="en-US"/>
          </a:p>
        </p:txBody>
      </p:sp>
      <p:sp>
        <p:nvSpPr>
          <p:cNvPr id="1352708" name="Rectangle 4"/>
          <p:cNvSpPr>
            <a:spLocks noGrp="1" noChangeArrowheads="1"/>
          </p:cNvSpPr>
          <p:nvPr>
            <p:ph type="title"/>
          </p:nvPr>
        </p:nvSpPr>
        <p:spPr/>
        <p:txBody>
          <a:bodyPr/>
          <a:lstStyle/>
          <a:p>
            <a:r>
              <a:rPr lang="en-US" sz="3600"/>
              <a:t>But, Things are Different Now</a:t>
            </a:r>
          </a:p>
        </p:txBody>
      </p:sp>
      <p:sp>
        <p:nvSpPr>
          <p:cNvPr id="1352709" name="Rectangle 5"/>
          <p:cNvSpPr>
            <a:spLocks noGrp="1" noChangeArrowheads="1"/>
          </p:cNvSpPr>
          <p:nvPr>
            <p:ph type="body" idx="1"/>
          </p:nvPr>
        </p:nvSpPr>
        <p:spPr/>
        <p:txBody>
          <a:bodyPr/>
          <a:lstStyle/>
          <a:p>
            <a:r>
              <a:rPr lang="en-US" dirty="0"/>
              <a:t>Networks are far faster (and cheaper)</a:t>
            </a:r>
          </a:p>
          <a:p>
            <a:pPr lvl="1"/>
            <a:r>
              <a:rPr lang="en-US" dirty="0"/>
              <a:t>Faster than computer backplanes</a:t>
            </a:r>
          </a:p>
          <a:p>
            <a:r>
              <a:rPr lang="ja-JP" altLang="en-US" dirty="0">
                <a:latin typeface="Arial"/>
              </a:rPr>
              <a:t>“</a:t>
            </a:r>
            <a:r>
              <a:rPr lang="en-US" dirty="0"/>
              <a:t>Computing</a:t>
            </a:r>
            <a:r>
              <a:rPr lang="ja-JP" altLang="en-US" dirty="0">
                <a:latin typeface="Arial"/>
              </a:rPr>
              <a:t>”</a:t>
            </a:r>
            <a:r>
              <a:rPr lang="en-US" dirty="0"/>
              <a:t> is very different than pre-Net</a:t>
            </a:r>
          </a:p>
          <a:p>
            <a:pPr lvl="1"/>
            <a:r>
              <a:rPr lang="en-US" dirty="0"/>
              <a:t>Our </a:t>
            </a:r>
            <a:r>
              <a:rPr lang="ja-JP" altLang="en-US" dirty="0">
                <a:latin typeface="Arial"/>
              </a:rPr>
              <a:t>“</a:t>
            </a:r>
            <a:r>
              <a:rPr lang="en-US" dirty="0"/>
              <a:t>computers</a:t>
            </a:r>
            <a:r>
              <a:rPr lang="ja-JP" altLang="en-US" dirty="0">
                <a:latin typeface="Arial"/>
              </a:rPr>
              <a:t>”</a:t>
            </a:r>
            <a:r>
              <a:rPr lang="en-US" dirty="0"/>
              <a:t> have already disintegrated</a:t>
            </a:r>
          </a:p>
          <a:p>
            <a:pPr lvl="1"/>
            <a:r>
              <a:rPr lang="en-US" dirty="0"/>
              <a:t>E-commerce increases size of demand peaks</a:t>
            </a:r>
          </a:p>
          <a:p>
            <a:pPr lvl="1"/>
            <a:r>
              <a:rPr lang="en-US" dirty="0"/>
              <a:t>Entirely new applications &amp; social structures</a:t>
            </a:r>
          </a:p>
          <a:p>
            <a:r>
              <a:rPr lang="en-US" dirty="0"/>
              <a:t>We</a:t>
            </a:r>
            <a:r>
              <a:rPr lang="ja-JP" altLang="en-US" dirty="0">
                <a:latin typeface="Arial"/>
              </a:rPr>
              <a:t>’</a:t>
            </a:r>
            <a:r>
              <a:rPr lang="en-US" dirty="0" err="1"/>
              <a:t>ve</a:t>
            </a:r>
            <a:r>
              <a:rPr lang="en-US" dirty="0"/>
              <a:t> learned a few things about </a:t>
            </a:r>
            <a:r>
              <a:rPr lang="en-US" dirty="0" smtClean="0"/>
              <a:t>software</a:t>
            </a:r>
          </a:p>
          <a:p>
            <a:r>
              <a:rPr lang="en-US" dirty="0" smtClean="0"/>
              <a:t>But, the needs are changing too…</a:t>
            </a:r>
            <a:endParaRPr lang="en-US" dirty="0"/>
          </a:p>
          <a:p>
            <a:endParaRPr lang="en-US" dirty="0"/>
          </a:p>
          <a:p>
            <a:endParaRPr lang="en-US" dirty="0"/>
          </a:p>
          <a:p>
            <a:endParaRPr lang="en-US" dirty="0"/>
          </a:p>
          <a:p>
            <a:endParaRPr lang="en-US" dirty="0"/>
          </a:p>
        </p:txBody>
      </p:sp>
      <p:sp>
        <p:nvSpPr>
          <p:cNvPr id="1352710" name="Text Box 6"/>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52711" name="Picture 7" descr="book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1442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270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5270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35270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5270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5270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35270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5270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5270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70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idx="4294967295"/>
          </p:nvPr>
        </p:nvSpPr>
        <p:spPr>
          <a:xfrm>
            <a:off x="0" y="0"/>
            <a:ext cx="9144000" cy="914400"/>
          </a:xfrm>
        </p:spPr>
        <p:txBody>
          <a:bodyPr/>
          <a:lstStyle/>
          <a:p>
            <a:pPr eaLnBrk="1" hangingPunct="1"/>
            <a:r>
              <a:rPr lang="en-US" dirty="0">
                <a:solidFill>
                  <a:schemeClr val="bg1"/>
                </a:solidFill>
                <a:ea typeface="ＭＳ Ｐゴシック" charset="0"/>
                <a:cs typeface="ＭＳ Ｐゴシック" charset="0"/>
              </a:rPr>
              <a:t> Progress of Science</a:t>
            </a:r>
          </a:p>
        </p:txBody>
      </p:sp>
      <p:sp>
        <p:nvSpPr>
          <p:cNvPr id="72708" name="Rectangle 3"/>
          <p:cNvSpPr>
            <a:spLocks noGrp="1" noChangeArrowheads="1"/>
          </p:cNvSpPr>
          <p:nvPr>
            <p:ph type="body" sz="half" idx="4294967295"/>
          </p:nvPr>
        </p:nvSpPr>
        <p:spPr>
          <a:xfrm>
            <a:off x="152400" y="1143000"/>
            <a:ext cx="8153400" cy="5486400"/>
          </a:xfrm>
          <a:noFill/>
        </p:spPr>
        <p:txBody>
          <a:bodyPr/>
          <a:lstStyle/>
          <a:p>
            <a:pPr eaLnBrk="1" hangingPunct="1">
              <a:lnSpc>
                <a:spcPct val="90000"/>
              </a:lnSpc>
              <a:spcBef>
                <a:spcPct val="0"/>
              </a:spcBef>
            </a:pPr>
            <a:r>
              <a:rPr lang="en-US" sz="2200" dirty="0">
                <a:ea typeface="ＭＳ Ｐゴシック" charset="0"/>
                <a:cs typeface="ＭＳ Ｐゴシック" charset="0"/>
              </a:rPr>
              <a:t>Thousand years ago: </a:t>
            </a:r>
            <a:br>
              <a:rPr lang="en-US" sz="2200" dirty="0">
                <a:ea typeface="ＭＳ Ｐゴシック" charset="0"/>
                <a:cs typeface="ＭＳ Ｐゴシック" charset="0"/>
              </a:rPr>
            </a:br>
            <a:r>
              <a:rPr lang="en-US" sz="2200" dirty="0">
                <a:ea typeface="ＭＳ Ｐゴシック" charset="0"/>
                <a:cs typeface="ＭＳ Ｐゴシック" charset="0"/>
              </a:rPr>
              <a:t>  science was </a:t>
            </a:r>
            <a:r>
              <a:rPr lang="en-US" sz="2200" b="1" dirty="0">
                <a:ea typeface="ＭＳ Ｐゴシック" charset="0"/>
                <a:cs typeface="ＭＳ Ｐゴシック" charset="0"/>
              </a:rPr>
              <a:t>empirical</a:t>
            </a:r>
          </a:p>
          <a:p>
            <a:pPr lvl="1" eaLnBrk="1" hangingPunct="1">
              <a:lnSpc>
                <a:spcPct val="90000"/>
              </a:lnSpc>
              <a:spcBef>
                <a:spcPct val="0"/>
              </a:spcBef>
              <a:buFontTx/>
              <a:buNone/>
            </a:pPr>
            <a:r>
              <a:rPr lang="en-US" sz="1800" dirty="0">
                <a:ea typeface="ＭＳ Ｐゴシック" charset="0"/>
              </a:rPr>
              <a:t>   describing natural phenomena</a:t>
            </a:r>
          </a:p>
          <a:p>
            <a:pPr eaLnBrk="1" hangingPunct="1">
              <a:lnSpc>
                <a:spcPct val="90000"/>
              </a:lnSpc>
              <a:spcBef>
                <a:spcPct val="0"/>
              </a:spcBef>
            </a:pPr>
            <a:r>
              <a:rPr lang="en-US" sz="2200" dirty="0">
                <a:ea typeface="ＭＳ Ｐゴシック" charset="0"/>
                <a:cs typeface="ＭＳ Ｐゴシック" charset="0"/>
              </a:rPr>
              <a:t>Last few hundred years: </a:t>
            </a:r>
            <a:br>
              <a:rPr lang="en-US" sz="2200" dirty="0">
                <a:ea typeface="ＭＳ Ｐゴシック" charset="0"/>
                <a:cs typeface="ＭＳ Ｐゴシック" charset="0"/>
              </a:rPr>
            </a:br>
            <a:r>
              <a:rPr lang="en-US" sz="2200" dirty="0">
                <a:ea typeface="ＭＳ Ｐゴシック" charset="0"/>
                <a:cs typeface="ＭＳ Ｐゴシック" charset="0"/>
              </a:rPr>
              <a:t>  </a:t>
            </a:r>
            <a:r>
              <a:rPr lang="en-US" sz="2200" b="1" dirty="0">
                <a:ea typeface="ＭＳ Ｐゴシック" charset="0"/>
                <a:cs typeface="ＭＳ Ｐゴシック" charset="0"/>
              </a:rPr>
              <a:t>theoretical</a:t>
            </a:r>
            <a:r>
              <a:rPr lang="en-US" sz="2200" dirty="0">
                <a:ea typeface="ＭＳ Ｐゴシック" charset="0"/>
                <a:cs typeface="ＭＳ Ｐゴシック" charset="0"/>
              </a:rPr>
              <a:t> branch</a:t>
            </a:r>
          </a:p>
          <a:p>
            <a:pPr lvl="1" eaLnBrk="1" hangingPunct="1">
              <a:lnSpc>
                <a:spcPct val="90000"/>
              </a:lnSpc>
              <a:spcBef>
                <a:spcPct val="0"/>
              </a:spcBef>
              <a:buFontTx/>
              <a:buNone/>
            </a:pPr>
            <a:r>
              <a:rPr lang="en-US" sz="1800" dirty="0">
                <a:ea typeface="ＭＳ Ｐゴシック" charset="0"/>
              </a:rPr>
              <a:t>   using models, generalizations</a:t>
            </a:r>
          </a:p>
          <a:p>
            <a:pPr eaLnBrk="1" hangingPunct="1">
              <a:lnSpc>
                <a:spcPct val="90000"/>
              </a:lnSpc>
              <a:spcBef>
                <a:spcPct val="0"/>
              </a:spcBef>
            </a:pPr>
            <a:r>
              <a:rPr lang="en-US" sz="2200" dirty="0">
                <a:ea typeface="ＭＳ Ｐゴシック" charset="0"/>
                <a:cs typeface="ＭＳ Ｐゴシック" charset="0"/>
              </a:rPr>
              <a:t>Last few decades: </a:t>
            </a:r>
            <a:br>
              <a:rPr lang="en-US" sz="2200" dirty="0">
                <a:ea typeface="ＭＳ Ｐゴシック" charset="0"/>
                <a:cs typeface="ＭＳ Ｐゴシック" charset="0"/>
              </a:rPr>
            </a:br>
            <a:r>
              <a:rPr lang="en-US" sz="2200" dirty="0">
                <a:ea typeface="ＭＳ Ｐゴシック" charset="0"/>
                <a:cs typeface="ＭＳ Ｐゴシック" charset="0"/>
              </a:rPr>
              <a:t>  a </a:t>
            </a:r>
            <a:r>
              <a:rPr lang="en-US" sz="2200" b="1" dirty="0">
                <a:ea typeface="ＭＳ Ｐゴシック" charset="0"/>
                <a:cs typeface="ＭＳ Ｐゴシック" charset="0"/>
              </a:rPr>
              <a:t>computational</a:t>
            </a:r>
            <a:r>
              <a:rPr lang="en-US" sz="2200" dirty="0">
                <a:ea typeface="ＭＳ Ｐゴシック" charset="0"/>
                <a:cs typeface="ＭＳ Ｐゴシック" charset="0"/>
              </a:rPr>
              <a:t> branch</a:t>
            </a:r>
          </a:p>
          <a:p>
            <a:pPr lvl="1" eaLnBrk="1" hangingPunct="1">
              <a:lnSpc>
                <a:spcPct val="90000"/>
              </a:lnSpc>
              <a:spcBef>
                <a:spcPct val="0"/>
              </a:spcBef>
              <a:buFontTx/>
              <a:buNone/>
            </a:pPr>
            <a:r>
              <a:rPr lang="en-US" sz="1800" dirty="0">
                <a:ea typeface="ＭＳ Ｐゴシック" charset="0"/>
              </a:rPr>
              <a:t>   simulating complex phenomena</a:t>
            </a:r>
          </a:p>
          <a:p>
            <a:pPr eaLnBrk="1" hangingPunct="1">
              <a:lnSpc>
                <a:spcPct val="90000"/>
              </a:lnSpc>
              <a:spcBef>
                <a:spcPct val="0"/>
              </a:spcBef>
            </a:pPr>
            <a:r>
              <a:rPr lang="en-US" sz="2200" dirty="0">
                <a:ea typeface="ＭＳ Ｐゴシック" charset="0"/>
                <a:cs typeface="ＭＳ Ｐゴシック" charset="0"/>
              </a:rPr>
              <a:t>Today:</a:t>
            </a:r>
            <a:r>
              <a:rPr lang="en-US" sz="2200" b="1" dirty="0">
                <a:ea typeface="ＭＳ Ｐゴシック" charset="0"/>
                <a:cs typeface="ＭＳ Ｐゴシック" charset="0"/>
              </a:rPr>
              <a:t> (big data/information)</a:t>
            </a:r>
            <a:br>
              <a:rPr lang="en-US" sz="2200" b="1" dirty="0">
                <a:ea typeface="ＭＳ Ｐゴシック" charset="0"/>
                <a:cs typeface="ＭＳ Ｐゴシック" charset="0"/>
              </a:rPr>
            </a:br>
            <a:r>
              <a:rPr lang="en-US" sz="2200" dirty="0">
                <a:ea typeface="ＭＳ Ｐゴシック" charset="0"/>
                <a:cs typeface="ＭＳ Ｐゴシック" charset="0"/>
              </a:rPr>
              <a:t>  </a:t>
            </a:r>
            <a:r>
              <a:rPr lang="en-US" sz="2200" b="1" dirty="0">
                <a:ea typeface="ＭＳ Ｐゴシック" charset="0"/>
                <a:cs typeface="ＭＳ Ｐゴシック" charset="0"/>
              </a:rPr>
              <a:t>data and information exploration</a:t>
            </a:r>
            <a:r>
              <a:rPr lang="en-US" sz="2200" dirty="0">
                <a:ea typeface="ＭＳ Ｐゴシック" charset="0"/>
                <a:cs typeface="ＭＳ Ｐゴシック" charset="0"/>
              </a:rPr>
              <a:t> (</a:t>
            </a:r>
            <a:r>
              <a:rPr lang="en-US" sz="2200" dirty="0" err="1">
                <a:ea typeface="ＭＳ Ｐゴシック" charset="0"/>
                <a:cs typeface="ＭＳ Ｐゴシック" charset="0"/>
              </a:rPr>
              <a:t>eScience</a:t>
            </a:r>
            <a:r>
              <a:rPr lang="en-US" sz="2200" dirty="0">
                <a:ea typeface="ＭＳ Ｐゴシック" charset="0"/>
                <a:cs typeface="ＭＳ Ｐゴシック" charset="0"/>
              </a:rPr>
              <a:t>)</a:t>
            </a:r>
          </a:p>
          <a:p>
            <a:pPr lvl="1" eaLnBrk="1" hangingPunct="1">
              <a:lnSpc>
                <a:spcPct val="90000"/>
              </a:lnSpc>
              <a:spcBef>
                <a:spcPct val="0"/>
              </a:spcBef>
              <a:buFontTx/>
              <a:buNone/>
            </a:pPr>
            <a:r>
              <a:rPr lang="en-US" sz="1600" dirty="0">
                <a:ea typeface="ＭＳ Ｐゴシック" charset="0"/>
              </a:rPr>
              <a:t>unify theory, experiment, and simulation - information driven </a:t>
            </a:r>
          </a:p>
          <a:p>
            <a:pPr lvl="1" eaLnBrk="1" hangingPunct="1">
              <a:lnSpc>
                <a:spcPct val="90000"/>
              </a:lnSpc>
              <a:spcBef>
                <a:spcPct val="5000"/>
              </a:spcBef>
            </a:pPr>
            <a:r>
              <a:rPr lang="en-US" sz="1600" dirty="0">
                <a:ea typeface="ＭＳ Ｐゴシック" charset="0"/>
              </a:rPr>
              <a:t>Data captured by sensors, instruments</a:t>
            </a:r>
            <a:br>
              <a:rPr lang="en-US" sz="1600" dirty="0">
                <a:ea typeface="ＭＳ Ｐゴシック" charset="0"/>
              </a:rPr>
            </a:br>
            <a:r>
              <a:rPr lang="en-US" sz="1600" dirty="0">
                <a:ea typeface="ＭＳ Ｐゴシック" charset="0"/>
              </a:rPr>
              <a:t>or generated by simulator</a:t>
            </a:r>
          </a:p>
          <a:p>
            <a:pPr lvl="1" eaLnBrk="1" hangingPunct="1">
              <a:lnSpc>
                <a:spcPct val="90000"/>
              </a:lnSpc>
              <a:spcBef>
                <a:spcPct val="5000"/>
              </a:spcBef>
            </a:pPr>
            <a:r>
              <a:rPr lang="en-US" sz="1600" dirty="0">
                <a:ea typeface="ＭＳ Ｐゴシック" charset="0"/>
              </a:rPr>
              <a:t>Processed/searched by software</a:t>
            </a:r>
          </a:p>
          <a:p>
            <a:pPr lvl="1" eaLnBrk="1" hangingPunct="1">
              <a:lnSpc>
                <a:spcPct val="90000"/>
              </a:lnSpc>
              <a:spcBef>
                <a:spcPct val="5000"/>
              </a:spcBef>
            </a:pPr>
            <a:r>
              <a:rPr lang="en-US" sz="1600" dirty="0">
                <a:ea typeface="ＭＳ Ｐゴシック" charset="0"/>
              </a:rPr>
              <a:t>Information/Knowledge stored in computer</a:t>
            </a:r>
          </a:p>
          <a:p>
            <a:pPr lvl="1" eaLnBrk="1" hangingPunct="1">
              <a:lnSpc>
                <a:spcPct val="90000"/>
              </a:lnSpc>
              <a:spcBef>
                <a:spcPct val="5000"/>
              </a:spcBef>
            </a:pPr>
            <a:r>
              <a:rPr lang="en-US" sz="1600" dirty="0">
                <a:ea typeface="ＭＳ Ｐゴシック" charset="0"/>
              </a:rPr>
              <a:t>Scientist analyzes database / files</a:t>
            </a:r>
            <a:br>
              <a:rPr lang="en-US" sz="1600" dirty="0">
                <a:ea typeface="ＭＳ Ｐゴシック" charset="0"/>
              </a:rPr>
            </a:br>
            <a:r>
              <a:rPr lang="en-US" sz="1600" dirty="0">
                <a:ea typeface="ＭＳ Ｐゴシック" charset="0"/>
              </a:rPr>
              <a:t>using data management and statistics</a:t>
            </a:r>
          </a:p>
          <a:p>
            <a:pPr lvl="1" eaLnBrk="1" hangingPunct="1">
              <a:lnSpc>
                <a:spcPct val="90000"/>
              </a:lnSpc>
              <a:spcBef>
                <a:spcPct val="5000"/>
              </a:spcBef>
            </a:pPr>
            <a:r>
              <a:rPr lang="en-US" sz="1600" dirty="0">
                <a:ea typeface="ＭＳ Ｐゴシック" charset="0"/>
              </a:rPr>
              <a:t>Network Science</a:t>
            </a:r>
          </a:p>
          <a:p>
            <a:pPr lvl="1" eaLnBrk="1" hangingPunct="1">
              <a:lnSpc>
                <a:spcPct val="90000"/>
              </a:lnSpc>
              <a:spcBef>
                <a:spcPct val="5000"/>
              </a:spcBef>
            </a:pPr>
            <a:r>
              <a:rPr lang="en-US" sz="1600" dirty="0" err="1">
                <a:ea typeface="ＭＳ Ｐゴシック" charset="0"/>
              </a:rPr>
              <a:t>Cyberinfrastructure</a:t>
            </a:r>
            <a:endParaRPr lang="en-US" sz="1600" dirty="0">
              <a:ea typeface="ＭＳ Ｐゴシック" charset="0"/>
            </a:endParaRPr>
          </a:p>
        </p:txBody>
      </p:sp>
      <p:pic>
        <p:nvPicPr>
          <p:cNvPr id="4100" name="Picture 4" descr="hevelius_telescope-t">
            <a:hlinkClick r:id="rId4"/>
          </p:cNvPr>
          <p:cNvPicPr>
            <a:picLocks noGrp="1" noChangeAspect="1" noChangeArrowheads="1"/>
          </p:cNvPicPr>
          <p:nvPr>
            <p:ph sz="quarter" idx="4294967295"/>
          </p:nvPr>
        </p:nvPicPr>
        <p:blipFill>
          <a:blip r:embed="rId5"/>
          <a:srcRect/>
          <a:stretch>
            <a:fillRect/>
          </a:stretch>
        </p:blipFill>
        <p:spPr>
          <a:xfrm>
            <a:off x="6934200" y="1143000"/>
            <a:ext cx="1246188" cy="1447800"/>
          </a:xfrm>
          <a:ln>
            <a:solidFill>
              <a:srgbClr val="333399"/>
            </a:solidFill>
          </a:ln>
          <a:effectLst>
            <a:outerShdw blurRad="63500" dist="35921" dir="2700000" algn="ctr" rotWithShape="0">
              <a:srgbClr val="808080"/>
            </a:outerShdw>
          </a:effectLst>
        </p:spPr>
      </p:pic>
      <p:pic>
        <p:nvPicPr>
          <p:cNvPr id="72710" name="Picture 5" descr="vortices"/>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6659563" y="3021013"/>
            <a:ext cx="1612900" cy="1754187"/>
          </a:xfrm>
        </p:spPr>
      </p:pic>
      <p:graphicFrame>
        <p:nvGraphicFramePr>
          <p:cNvPr id="72706" name="Object 6"/>
          <p:cNvGraphicFramePr>
            <a:graphicFrameLocks noGrp="1" noChangeAspect="1"/>
          </p:cNvGraphicFramePr>
          <p:nvPr>
            <p:ph sz="half" idx="4294967295"/>
          </p:nvPr>
        </p:nvGraphicFramePr>
        <p:xfrm>
          <a:off x="5219700" y="2881313"/>
          <a:ext cx="1524000" cy="749300"/>
        </p:xfrm>
        <a:graphic>
          <a:graphicData uri="http://schemas.openxmlformats.org/presentationml/2006/ole">
            <mc:AlternateContent xmlns:mc="http://schemas.openxmlformats.org/markup-compatibility/2006">
              <mc:Choice xmlns:v="urn:schemas-microsoft-com:vml" Requires="v">
                <p:oleObj spid="_x0000_s1403928" name="Equation" r:id="rId7" imgW="1168797" imgH="597297" progId="Equation.3">
                  <p:embed/>
                </p:oleObj>
              </mc:Choice>
              <mc:Fallback>
                <p:oleObj name="Equation" r:id="rId7" imgW="1168797" imgH="59729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2881313"/>
                        <a:ext cx="1524000" cy="749300"/>
                      </a:xfrm>
                      <a:prstGeom prst="rect">
                        <a:avLst/>
                      </a:prstGeom>
                      <a:solidFill>
                        <a:srgbClr val="EAEAEA"/>
                      </a:solidFill>
                      <a:ln w="9525">
                        <a:solidFill>
                          <a:srgbClr val="333399"/>
                        </a:solidFill>
                        <a:miter lim="800000"/>
                        <a:headEnd/>
                        <a:tailEnd/>
                      </a:ln>
                      <a:effectLst>
                        <a:outerShdw blurRad="63500" dist="35921" dir="2700000" algn="ctr" rotWithShape="0">
                          <a:srgbClr val="808080">
                            <a:alpha val="74998"/>
                          </a:srgbClr>
                        </a:outerShdw>
                      </a:effectLst>
                    </p:spPr>
                  </p:pic>
                </p:oleObj>
              </mc:Fallback>
            </mc:AlternateContent>
          </a:graphicData>
        </a:graphic>
      </p:graphicFrame>
      <p:grpSp>
        <p:nvGrpSpPr>
          <p:cNvPr id="72711" name="Group 7"/>
          <p:cNvGrpSpPr>
            <a:grpSpLocks/>
          </p:cNvGrpSpPr>
          <p:nvPr/>
        </p:nvGrpSpPr>
        <p:grpSpPr bwMode="auto">
          <a:xfrm>
            <a:off x="6230938" y="4694238"/>
            <a:ext cx="2151062" cy="1935162"/>
            <a:chOff x="3424" y="1995"/>
            <a:chExt cx="2336" cy="2325"/>
          </a:xfrm>
        </p:grpSpPr>
        <p:pic>
          <p:nvPicPr>
            <p:cNvPr id="72712" name="Picture 8" descr="FermiLa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 y="2705"/>
              <a:ext cx="2112"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9" descr="The Telescop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4" y="1995"/>
              <a:ext cx="1015"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10" descr="j01953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9" y="3737"/>
              <a:ext cx="571"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495800" y="6172200"/>
            <a:ext cx="1582484" cy="307777"/>
          </a:xfrm>
          <a:prstGeom prst="rect">
            <a:avLst/>
          </a:prstGeom>
          <a:noFill/>
        </p:spPr>
        <p:txBody>
          <a:bodyPr wrap="none" rtlCol="0">
            <a:spAutoFit/>
          </a:bodyPr>
          <a:lstStyle/>
          <a:p>
            <a:r>
              <a:rPr lang="en-US" sz="1400" dirty="0" smtClean="0">
                <a:solidFill>
                  <a:schemeClr val="accent2"/>
                </a:solidFill>
                <a:latin typeface="+mn-lt"/>
              </a:rPr>
              <a:t>Source: Jim Gray</a:t>
            </a:r>
            <a:endParaRPr lang="en-US" sz="1400" dirty="0">
              <a:solidFill>
                <a:schemeClr val="accent2"/>
              </a:solidFill>
              <a:latin typeface="+mn-lt"/>
            </a:endParaRPr>
          </a:p>
        </p:txBody>
      </p:sp>
      <p:sp>
        <p:nvSpPr>
          <p:cNvPr id="3" name="Date Placeholder 2"/>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811886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IS 257 – Fall 2014 </a:t>
            </a:r>
            <a:endParaRPr lang="en-US"/>
          </a:p>
        </p:txBody>
      </p:sp>
      <p:pic>
        <p:nvPicPr>
          <p:cNvPr id="1354754" name="Picture 2" descr="cms_3D_Detector_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91000"/>
            <a:ext cx="2438400" cy="1755775"/>
          </a:xfrm>
          <a:prstGeom prst="rect">
            <a:avLst/>
          </a:prstGeom>
          <a:noFill/>
          <a:extLst>
            <a:ext uri="{909E8E84-426E-40dd-AFC4-6F175D3DCCD1}">
              <a14:hiddenFill xmlns:a14="http://schemas.microsoft.com/office/drawing/2010/main">
                <a:solidFill>
                  <a:srgbClr val="FFFFFF"/>
                </a:solidFill>
              </a14:hiddenFill>
            </a:ext>
          </a:extLst>
        </p:spPr>
      </p:pic>
      <p:sp>
        <p:nvSpPr>
          <p:cNvPr id="1354759" name="Rectangle 7"/>
          <p:cNvSpPr>
            <a:spLocks noGrp="1" noChangeArrowheads="1"/>
          </p:cNvSpPr>
          <p:nvPr>
            <p:ph type="title"/>
          </p:nvPr>
        </p:nvSpPr>
        <p:spPr/>
        <p:txBody>
          <a:bodyPr/>
          <a:lstStyle/>
          <a:p>
            <a:r>
              <a:rPr lang="en-US" sz="3200"/>
              <a:t>Why the Grid?</a:t>
            </a:r>
            <a:br>
              <a:rPr lang="en-US" sz="3200"/>
            </a:br>
            <a:r>
              <a:rPr lang="en-US" sz="3200"/>
              <a:t>(1) Revolution in Science</a:t>
            </a:r>
          </a:p>
        </p:txBody>
      </p:sp>
      <p:sp>
        <p:nvSpPr>
          <p:cNvPr id="1354760" name="Rectangle 8"/>
          <p:cNvSpPr>
            <a:spLocks noGrp="1" noChangeArrowheads="1"/>
          </p:cNvSpPr>
          <p:nvPr>
            <p:ph type="body" idx="1"/>
          </p:nvPr>
        </p:nvSpPr>
        <p:spPr/>
        <p:txBody>
          <a:bodyPr/>
          <a:lstStyle/>
          <a:p>
            <a:r>
              <a:rPr lang="en-US"/>
              <a:t>Pre-Internet</a:t>
            </a:r>
          </a:p>
          <a:p>
            <a:pPr lvl="1"/>
            <a:r>
              <a:rPr lang="en-US"/>
              <a:t>Theorize &amp;/or experiment, alone</a:t>
            </a:r>
            <a:br>
              <a:rPr lang="en-US"/>
            </a:br>
            <a:r>
              <a:rPr lang="en-US"/>
              <a:t>or in small teams; publish paper</a:t>
            </a:r>
          </a:p>
          <a:p>
            <a:r>
              <a:rPr lang="en-US"/>
              <a:t>Post-Internet</a:t>
            </a:r>
          </a:p>
          <a:p>
            <a:pPr lvl="1"/>
            <a:r>
              <a:rPr lang="en-US"/>
              <a:t>Construct and mine large databases of observational or simulation data</a:t>
            </a:r>
          </a:p>
          <a:p>
            <a:pPr lvl="1"/>
            <a:r>
              <a:rPr lang="en-US"/>
              <a:t>Develop simulations &amp; analyses</a:t>
            </a:r>
          </a:p>
          <a:p>
            <a:pPr lvl="1"/>
            <a:r>
              <a:rPr lang="en-US"/>
              <a:t>Access specialized devices remotely</a:t>
            </a:r>
          </a:p>
          <a:p>
            <a:pPr lvl="1"/>
            <a:r>
              <a:rPr lang="en-US"/>
              <a:t>Exchange information within </a:t>
            </a:r>
            <a:br>
              <a:rPr lang="en-US"/>
            </a:br>
            <a:r>
              <a:rPr lang="en-US"/>
              <a:t>distributed multidisciplinary teams</a:t>
            </a:r>
          </a:p>
        </p:txBody>
      </p:sp>
      <p:pic>
        <p:nvPicPr>
          <p:cNvPr id="1354757" name="Picture 5" descr="einste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2954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354758" name="Text Box 6"/>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54761" name="Picture 9" descr="book_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28397"/>
      </p:ext>
    </p:extLst>
  </p:cSld>
  <p:clrMapOvr>
    <a:masterClrMapping/>
  </p:clrMapOvr>
  <p:transition xmlns:p14="http://schemas.microsoft.com/office/powerpoint/2010/mai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Fermi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294188"/>
            <a:ext cx="33528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xfrm>
            <a:off x="0" y="0"/>
            <a:ext cx="7772400" cy="914400"/>
          </a:xfrm>
        </p:spPr>
        <p:txBody>
          <a:bodyPr/>
          <a:lstStyle/>
          <a:p>
            <a:pPr eaLnBrk="1" hangingPunct="1">
              <a:defRPr/>
            </a:pPr>
            <a:r>
              <a:rPr lang="en-US" sz="4000" b="1" dirty="0" smtClean="0">
                <a:cs typeface="+mj-cs"/>
              </a:rPr>
              <a:t>Computational Science</a:t>
            </a:r>
          </a:p>
        </p:txBody>
      </p:sp>
      <p:sp>
        <p:nvSpPr>
          <p:cNvPr id="17412" name="Rectangle 4"/>
          <p:cNvSpPr>
            <a:spLocks noGrp="1" noChangeArrowheads="1"/>
          </p:cNvSpPr>
          <p:nvPr>
            <p:ph type="body" sz="half" idx="1"/>
          </p:nvPr>
        </p:nvSpPr>
        <p:spPr>
          <a:xfrm>
            <a:off x="0" y="1143000"/>
            <a:ext cx="6553200" cy="5334000"/>
          </a:xfrm>
        </p:spPr>
        <p:txBody>
          <a:bodyPr/>
          <a:lstStyle/>
          <a:p>
            <a:pPr eaLnBrk="1" hangingPunct="1">
              <a:defRPr/>
            </a:pPr>
            <a:r>
              <a:rPr lang="en-US" sz="2800" b="1" dirty="0" smtClean="0">
                <a:cs typeface="+mn-cs"/>
              </a:rPr>
              <a:t>Traditional Empirical Science </a:t>
            </a:r>
          </a:p>
          <a:p>
            <a:pPr lvl="1" eaLnBrk="1" hangingPunct="1">
              <a:defRPr/>
            </a:pPr>
            <a:r>
              <a:rPr lang="en-US" sz="2000" dirty="0" smtClean="0"/>
              <a:t>Scientist gathers data by direct observation</a:t>
            </a:r>
          </a:p>
          <a:p>
            <a:pPr lvl="1" eaLnBrk="1" hangingPunct="1">
              <a:defRPr/>
            </a:pPr>
            <a:r>
              <a:rPr lang="en-US" sz="2000" dirty="0" smtClean="0"/>
              <a:t>Scientist analyzes data</a:t>
            </a:r>
          </a:p>
          <a:p>
            <a:pPr lvl="1" eaLnBrk="1" hangingPunct="1">
              <a:defRPr/>
            </a:pPr>
            <a:endParaRPr lang="en-US" sz="2000" dirty="0" smtClean="0"/>
          </a:p>
          <a:p>
            <a:pPr eaLnBrk="1" hangingPunct="1">
              <a:defRPr/>
            </a:pPr>
            <a:r>
              <a:rPr lang="en-US" sz="2800" b="1" dirty="0" smtClean="0">
                <a:cs typeface="+mn-cs"/>
              </a:rPr>
              <a:t>Computational Science</a:t>
            </a:r>
          </a:p>
          <a:p>
            <a:pPr lvl="1" eaLnBrk="1" hangingPunct="1">
              <a:defRPr/>
            </a:pPr>
            <a:r>
              <a:rPr lang="en-US" sz="2000" dirty="0" smtClean="0"/>
              <a:t>Data captured by instruments</a:t>
            </a:r>
            <a:br>
              <a:rPr lang="en-US" sz="2000" dirty="0" smtClean="0"/>
            </a:br>
            <a:r>
              <a:rPr lang="en-US" sz="2000" dirty="0" smtClean="0"/>
              <a:t>Or data generated by simulator</a:t>
            </a:r>
          </a:p>
          <a:p>
            <a:pPr lvl="1" eaLnBrk="1" hangingPunct="1">
              <a:defRPr/>
            </a:pPr>
            <a:r>
              <a:rPr lang="en-US" sz="2000" dirty="0" smtClean="0"/>
              <a:t>Processed by software</a:t>
            </a:r>
          </a:p>
          <a:p>
            <a:pPr lvl="1" eaLnBrk="1" hangingPunct="1">
              <a:defRPr/>
            </a:pPr>
            <a:r>
              <a:rPr lang="en-US" sz="2000" dirty="0" smtClean="0"/>
              <a:t>Placed in a database</a:t>
            </a:r>
          </a:p>
          <a:p>
            <a:pPr lvl="1" eaLnBrk="1" hangingPunct="1">
              <a:defRPr/>
            </a:pPr>
            <a:r>
              <a:rPr lang="en-US" sz="2000" dirty="0" smtClean="0"/>
              <a:t>Scientist analyzes database</a:t>
            </a:r>
          </a:p>
          <a:p>
            <a:pPr lvl="1" eaLnBrk="1" hangingPunct="1">
              <a:defRPr/>
            </a:pPr>
            <a:r>
              <a:rPr lang="en-US" sz="2000" b="1" dirty="0" err="1" smtClean="0">
                <a:latin typeface="Courier New" charset="0"/>
              </a:rPr>
              <a:t>tcl</a:t>
            </a:r>
            <a:r>
              <a:rPr lang="en-US" sz="2000" b="1" dirty="0" smtClean="0">
                <a:latin typeface="Courier New" charset="0"/>
              </a:rPr>
              <a:t> scripts </a:t>
            </a:r>
          </a:p>
          <a:p>
            <a:pPr lvl="2" eaLnBrk="1" hangingPunct="1">
              <a:defRPr/>
            </a:pPr>
            <a:r>
              <a:rPr lang="en-US" sz="2000" b="1" dirty="0" smtClean="0">
                <a:latin typeface="Courier New" charset="0"/>
              </a:rPr>
              <a:t>or C programs </a:t>
            </a:r>
          </a:p>
          <a:p>
            <a:pPr lvl="3" eaLnBrk="1" hangingPunct="1">
              <a:defRPr/>
            </a:pPr>
            <a:r>
              <a:rPr lang="en-US" b="1" dirty="0" smtClean="0">
                <a:latin typeface="Courier New" charset="0"/>
              </a:rPr>
              <a:t>on ASCII files</a:t>
            </a:r>
          </a:p>
        </p:txBody>
      </p:sp>
      <p:pic>
        <p:nvPicPr>
          <p:cNvPr id="17413" name="Picture 5" descr="hevelius_telescope-t">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523038" y="304800"/>
            <a:ext cx="2620962"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7414" name="Picture 6" descr="The Telescop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378450" y="3276600"/>
            <a:ext cx="1614488" cy="15224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5366" name="Picture 7" descr="j01953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7538" y="5932488"/>
            <a:ext cx="90646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ms_3D_Detector_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372" y="3352800"/>
            <a:ext cx="1676400" cy="120709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IS 257 – Fall 2014 </a:t>
            </a:r>
            <a:endParaRPr lang="en-US"/>
          </a:p>
        </p:txBody>
      </p:sp>
    </p:spTree>
    <p:extLst>
      <p:ext uri="{BB962C8B-B14F-4D97-AF65-F5344CB8AC3E}">
        <p14:creationId xmlns:p14="http://schemas.microsoft.com/office/powerpoint/2010/main" val="119337123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IS 257 – Fall 2014 </a:t>
            </a:r>
            <a:endParaRPr lang="en-US"/>
          </a:p>
        </p:txBody>
      </p:sp>
      <p:sp>
        <p:nvSpPr>
          <p:cNvPr id="1355783" name="Rectangle 7"/>
          <p:cNvSpPr>
            <a:spLocks noGrp="1" noChangeArrowheads="1"/>
          </p:cNvSpPr>
          <p:nvPr>
            <p:ph type="title"/>
          </p:nvPr>
        </p:nvSpPr>
        <p:spPr/>
        <p:txBody>
          <a:bodyPr/>
          <a:lstStyle/>
          <a:p>
            <a:r>
              <a:rPr lang="en-US" sz="3200"/>
              <a:t>Why the Grid?</a:t>
            </a:r>
            <a:br>
              <a:rPr lang="en-US" sz="3200"/>
            </a:br>
            <a:r>
              <a:rPr lang="en-US" sz="3200"/>
              <a:t>(2) Revolution in Business</a:t>
            </a:r>
          </a:p>
        </p:txBody>
      </p:sp>
      <p:sp>
        <p:nvSpPr>
          <p:cNvPr id="1355784" name="Rectangle 8"/>
          <p:cNvSpPr>
            <a:spLocks noGrp="1" noChangeArrowheads="1"/>
          </p:cNvSpPr>
          <p:nvPr>
            <p:ph type="body" idx="1"/>
          </p:nvPr>
        </p:nvSpPr>
        <p:spPr/>
        <p:txBody>
          <a:bodyPr/>
          <a:lstStyle/>
          <a:p>
            <a:r>
              <a:rPr lang="en-US"/>
              <a:t>Pre-Internet</a:t>
            </a:r>
          </a:p>
          <a:p>
            <a:pPr lvl="1"/>
            <a:r>
              <a:rPr lang="en-US"/>
              <a:t>Central data processing facility</a:t>
            </a:r>
          </a:p>
          <a:p>
            <a:r>
              <a:rPr lang="en-US"/>
              <a:t>Post-Internet</a:t>
            </a:r>
          </a:p>
          <a:p>
            <a:pPr lvl="1"/>
            <a:r>
              <a:rPr lang="en-US"/>
              <a:t>Enterprise computing is highly distributed, heterogeneous, inter-enterprise (B2B)</a:t>
            </a:r>
          </a:p>
          <a:p>
            <a:pPr lvl="1"/>
            <a:r>
              <a:rPr lang="en-US"/>
              <a:t>Business processes increasingly </a:t>
            </a:r>
            <a:br>
              <a:rPr lang="en-US"/>
            </a:br>
            <a:r>
              <a:rPr lang="en-US"/>
              <a:t>computing- &amp; data-rich</a:t>
            </a:r>
          </a:p>
          <a:p>
            <a:pPr lvl="1"/>
            <a:r>
              <a:rPr lang="en-US"/>
              <a:t>Outsourcing becomes feasible =&gt; </a:t>
            </a:r>
            <a:br>
              <a:rPr lang="en-US"/>
            </a:br>
            <a:r>
              <a:rPr lang="en-US"/>
              <a:t>service providers of various sorts</a:t>
            </a:r>
          </a:p>
        </p:txBody>
      </p:sp>
      <p:pic>
        <p:nvPicPr>
          <p:cNvPr id="1355780" name="Picture 4" descr="mau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143000"/>
            <a:ext cx="2209800" cy="1736725"/>
          </a:xfrm>
          <a:prstGeom prst="rect">
            <a:avLst/>
          </a:prstGeom>
          <a:noFill/>
          <a:extLst>
            <a:ext uri="{909E8E84-426E-40dd-AFC4-6F175D3DCCD1}">
              <a14:hiddenFill xmlns:a14="http://schemas.microsoft.com/office/drawing/2010/main">
                <a:solidFill>
                  <a:srgbClr val="FFFFFF"/>
                </a:solidFill>
              </a14:hiddenFill>
            </a:ext>
          </a:extLst>
        </p:spPr>
      </p:pic>
      <p:pic>
        <p:nvPicPr>
          <p:cNvPr id="1355781" name="Picture 5" descr="akamai_network_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419600"/>
            <a:ext cx="2362200" cy="1641475"/>
          </a:xfrm>
          <a:prstGeom prst="rect">
            <a:avLst/>
          </a:prstGeom>
          <a:noFill/>
          <a:extLst>
            <a:ext uri="{909E8E84-426E-40dd-AFC4-6F175D3DCCD1}">
              <a14:hiddenFill xmlns:a14="http://schemas.microsoft.com/office/drawing/2010/main">
                <a:solidFill>
                  <a:srgbClr val="FFFFFF"/>
                </a:solidFill>
              </a14:hiddenFill>
            </a:ext>
          </a:extLst>
        </p:spPr>
      </p:pic>
      <p:sp>
        <p:nvSpPr>
          <p:cNvPr id="1355782" name="Text Box 6"/>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55785" name="Picture 9" descr="book_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279245"/>
      </p:ext>
    </p:extLst>
  </p:cSld>
  <p:clrMapOvr>
    <a:masterClrMapping/>
  </p:clrMapOvr>
  <p:transition xmlns:p14="http://schemas.microsoft.com/office/powerpoint/2010/mai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2014 </a:t>
            </a:r>
            <a:endParaRPr lang="en-US"/>
          </a:p>
        </p:txBody>
      </p:sp>
      <p:sp>
        <p:nvSpPr>
          <p:cNvPr id="1418242" name="Rectangle 2"/>
          <p:cNvSpPr>
            <a:spLocks noGrp="1" noChangeArrowheads="1"/>
          </p:cNvSpPr>
          <p:nvPr>
            <p:ph type="title"/>
          </p:nvPr>
        </p:nvSpPr>
        <p:spPr/>
        <p:txBody>
          <a:bodyPr/>
          <a:lstStyle/>
          <a:p>
            <a:r>
              <a:rPr lang="en-US"/>
              <a:t>The Information Grid</a:t>
            </a:r>
          </a:p>
        </p:txBody>
      </p:sp>
      <p:sp>
        <p:nvSpPr>
          <p:cNvPr id="1418243" name="Rectangle 3"/>
          <p:cNvSpPr>
            <a:spLocks noGrp="1" noChangeArrowheads="1"/>
          </p:cNvSpPr>
          <p:nvPr>
            <p:ph type="body" idx="1"/>
          </p:nvPr>
        </p:nvSpPr>
        <p:spPr/>
        <p:txBody>
          <a:bodyPr/>
          <a:lstStyle/>
          <a:p>
            <a:pPr>
              <a:buFontTx/>
              <a:buNone/>
            </a:pPr>
            <a:r>
              <a:rPr lang="en-US" sz="2800"/>
              <a:t>Imagine a web of data</a:t>
            </a:r>
          </a:p>
          <a:p>
            <a:r>
              <a:rPr lang="en-US" sz="2800"/>
              <a:t>Machine Readable</a:t>
            </a:r>
          </a:p>
          <a:p>
            <a:pPr lvl="1"/>
            <a:r>
              <a:rPr lang="en-US" sz="2400"/>
              <a:t>Search, Aggregate, Transform, Report On, Mine Data – using more computers, and less humans</a:t>
            </a:r>
          </a:p>
          <a:p>
            <a:r>
              <a:rPr lang="en-US" sz="2800"/>
              <a:t>Scalable</a:t>
            </a:r>
          </a:p>
          <a:p>
            <a:pPr lvl="1"/>
            <a:r>
              <a:rPr lang="en-US" sz="2400"/>
              <a:t>Machines are cheap – can buy 50 machines with 100Gb or memory and 100 TB disk for under $100K, and dropping</a:t>
            </a:r>
          </a:p>
          <a:p>
            <a:pPr lvl="1"/>
            <a:r>
              <a:rPr lang="en-US" sz="2400"/>
              <a:t>Network is now </a:t>
            </a:r>
            <a:r>
              <a:rPr lang="en-US" sz="2400" i="1"/>
              <a:t>faster </a:t>
            </a:r>
            <a:r>
              <a:rPr lang="en-US" sz="2400"/>
              <a:t>than disk</a:t>
            </a:r>
          </a:p>
          <a:p>
            <a:r>
              <a:rPr lang="en-US" sz="2800"/>
              <a:t>Flexible</a:t>
            </a:r>
          </a:p>
          <a:p>
            <a:pPr lvl="1"/>
            <a:r>
              <a:rPr lang="en-US" sz="2400"/>
              <a:t>Move data around without breaking the apps</a:t>
            </a:r>
          </a:p>
        </p:txBody>
      </p:sp>
      <p:sp>
        <p:nvSpPr>
          <p:cNvPr id="1418247" name="Text Box 7"/>
          <p:cNvSpPr txBox="1">
            <a:spLocks noChangeArrowheads="1"/>
          </p:cNvSpPr>
          <p:nvPr/>
        </p:nvSpPr>
        <p:spPr bwMode="auto">
          <a:xfrm>
            <a:off x="3849688" y="6096000"/>
            <a:ext cx="5295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i="1">
                <a:solidFill>
                  <a:srgbClr val="FF0000"/>
                </a:solidFill>
                <a:latin typeface="Arial" charset="0"/>
              </a:rPr>
              <a:t>Source:</a:t>
            </a:r>
            <a:r>
              <a:rPr lang="en-US" sz="1800" i="1" baseline="0">
                <a:solidFill>
                  <a:srgbClr val="FF0000"/>
                </a:solidFill>
                <a:latin typeface="Arial" charset="0"/>
              </a:rPr>
              <a:t> S. Banerjee, O. Alonso, M. Drake - ORACLE</a:t>
            </a:r>
          </a:p>
        </p:txBody>
      </p:sp>
    </p:spTree>
    <p:extLst>
      <p:ext uri="{BB962C8B-B14F-4D97-AF65-F5344CB8AC3E}">
        <p14:creationId xmlns:p14="http://schemas.microsoft.com/office/powerpoint/2010/main" val="1216126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Date Placeholder 3"/>
          <p:cNvSpPr>
            <a:spLocks noGrp="1"/>
          </p:cNvSpPr>
          <p:nvPr>
            <p:ph type="dt" sz="half" idx="10"/>
          </p:nvPr>
        </p:nvSpPr>
        <p:spPr/>
        <p:txBody>
          <a:bodyPr/>
          <a:lstStyle/>
          <a:p>
            <a:r>
              <a:rPr lang="en-US" smtClean="0"/>
              <a:t>IS 257 – Fall 2014 </a:t>
            </a:r>
            <a:endParaRPr lang="en-US"/>
          </a:p>
        </p:txBody>
      </p:sp>
      <p:pic>
        <p:nvPicPr>
          <p:cNvPr id="1372162" name="Picture 2"/>
          <p:cNvPicPr>
            <a:picLocks noChangeAspect="1" noChangeArrowheads="1"/>
          </p:cNvPicPr>
          <p:nvPr/>
        </p:nvPicPr>
        <p:blipFill>
          <a:blip r:embed="rId4">
            <a:extLst>
              <a:ext uri="{28A0092B-C50C-407E-A947-70E740481C1C}">
                <a14:useLocalDpi xmlns:a14="http://schemas.microsoft.com/office/drawing/2010/main" val="0"/>
              </a:ext>
            </a:extLst>
          </a:blip>
          <a:srcRect t="51343"/>
          <a:stretch>
            <a:fillRect/>
          </a:stretch>
        </p:blipFill>
        <p:spPr bwMode="auto">
          <a:xfrm>
            <a:off x="4565650" y="0"/>
            <a:ext cx="4578350" cy="2490788"/>
          </a:xfrm>
          <a:prstGeom prst="rect">
            <a:avLst/>
          </a:prstGeom>
          <a:noFill/>
          <a:extLst>
            <a:ext uri="{909E8E84-426E-40dd-AFC4-6F175D3DCCD1}">
              <a14:hiddenFill xmlns:a14="http://schemas.microsoft.com/office/drawing/2010/main">
                <a:solidFill>
                  <a:srgbClr val="FFFFFF"/>
                </a:solidFill>
              </a14:hiddenFill>
            </a:ext>
          </a:extLst>
        </p:spPr>
      </p:pic>
      <p:grpSp>
        <p:nvGrpSpPr>
          <p:cNvPr id="1372163" name="Group 3"/>
          <p:cNvGrpSpPr>
            <a:grpSpLocks/>
          </p:cNvGrpSpPr>
          <p:nvPr/>
        </p:nvGrpSpPr>
        <p:grpSpPr bwMode="auto">
          <a:xfrm>
            <a:off x="2819400" y="2133600"/>
            <a:ext cx="4572000" cy="3200400"/>
            <a:chOff x="416" y="384"/>
            <a:chExt cx="5296" cy="3487"/>
          </a:xfrm>
        </p:grpSpPr>
        <p:pic>
          <p:nvPicPr>
            <p:cNvPr id="1372164" name="Picture 4" descr="japa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 y="2752"/>
              <a:ext cx="992" cy="1024"/>
            </a:xfrm>
            <a:prstGeom prst="rect">
              <a:avLst/>
            </a:prstGeom>
            <a:noFill/>
            <a:extLst>
              <a:ext uri="{909E8E84-426E-40dd-AFC4-6F175D3DCCD1}">
                <a14:hiddenFill xmlns:a14="http://schemas.microsoft.com/office/drawing/2010/main">
                  <a:solidFill>
                    <a:srgbClr val="FFFFFF"/>
                  </a:solidFill>
                </a14:hiddenFill>
              </a:ext>
            </a:extLst>
          </p:spPr>
        </p:pic>
        <p:pic>
          <p:nvPicPr>
            <p:cNvPr id="1372165" name="Picture 5" descr="Astrlia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 y="2345"/>
              <a:ext cx="1653" cy="15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72166" name="Object 6"/>
            <p:cNvGraphicFramePr>
              <a:graphicFrameLocks noChangeAspect="1"/>
            </p:cNvGraphicFramePr>
            <p:nvPr/>
          </p:nvGraphicFramePr>
          <p:xfrm>
            <a:off x="416" y="495"/>
            <a:ext cx="2540" cy="1578"/>
          </p:xfrm>
          <a:graphic>
            <a:graphicData uri="http://schemas.openxmlformats.org/presentationml/2006/ole">
              <mc:AlternateContent xmlns:mc="http://schemas.openxmlformats.org/markup-compatibility/2006">
                <mc:Choice xmlns:v="urn:schemas-microsoft-com:vml" Requires="v">
                  <p:oleObj spid="_x0000_s1070" name="VISIO" r:id="rId7" imgW="4713496" imgH="2916647" progId="Visio.Drawing.6">
                    <p:embed/>
                  </p:oleObj>
                </mc:Choice>
                <mc:Fallback>
                  <p:oleObj name="VISIO" r:id="rId7" imgW="4713496" imgH="2916647"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 y="495"/>
                          <a:ext cx="2540" cy="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2167" name="Line 7"/>
            <p:cNvSpPr>
              <a:spLocks noChangeAspect="1" noChangeShapeType="1"/>
            </p:cNvSpPr>
            <p:nvPr/>
          </p:nvSpPr>
          <p:spPr bwMode="auto">
            <a:xfrm flipV="1">
              <a:off x="712" y="1012"/>
              <a:ext cx="1351" cy="49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68" name="Line 8"/>
            <p:cNvSpPr>
              <a:spLocks noChangeAspect="1" noChangeShapeType="1"/>
            </p:cNvSpPr>
            <p:nvPr/>
          </p:nvSpPr>
          <p:spPr bwMode="auto">
            <a:xfrm flipV="1">
              <a:off x="2032" y="1008"/>
              <a:ext cx="27" cy="147"/>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69" name="Line 9"/>
            <p:cNvSpPr>
              <a:spLocks noChangeAspect="1" noChangeShapeType="1"/>
            </p:cNvSpPr>
            <p:nvPr/>
          </p:nvSpPr>
          <p:spPr bwMode="auto">
            <a:xfrm flipH="1" flipV="1">
              <a:off x="619" y="1378"/>
              <a:ext cx="70" cy="127"/>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70" name="Oval 10"/>
            <p:cNvSpPr>
              <a:spLocks noChangeAspect="1" noChangeArrowheads="1"/>
            </p:cNvSpPr>
            <p:nvPr/>
          </p:nvSpPr>
          <p:spPr bwMode="auto">
            <a:xfrm>
              <a:off x="2452" y="1709"/>
              <a:ext cx="50"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71" name="Line 11"/>
            <p:cNvSpPr>
              <a:spLocks noChangeAspect="1" noChangeShapeType="1"/>
            </p:cNvSpPr>
            <p:nvPr/>
          </p:nvSpPr>
          <p:spPr bwMode="auto">
            <a:xfrm flipV="1">
              <a:off x="2064" y="967"/>
              <a:ext cx="700" cy="49"/>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72" name="Oval 12"/>
            <p:cNvSpPr>
              <a:spLocks noChangeAspect="1" noChangeArrowheads="1"/>
            </p:cNvSpPr>
            <p:nvPr/>
          </p:nvSpPr>
          <p:spPr bwMode="auto">
            <a:xfrm>
              <a:off x="2163" y="1101"/>
              <a:ext cx="51"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73" name="Line 13"/>
            <p:cNvSpPr>
              <a:spLocks noChangeAspect="1" noChangeShapeType="1"/>
            </p:cNvSpPr>
            <p:nvPr/>
          </p:nvSpPr>
          <p:spPr bwMode="auto">
            <a:xfrm flipH="1" flipV="1">
              <a:off x="2028" y="1151"/>
              <a:ext cx="450" cy="5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74" name="AutoShape 14"/>
            <p:cNvSpPr>
              <a:spLocks noChangeAspect="1" noChangeArrowheads="1"/>
            </p:cNvSpPr>
            <p:nvPr/>
          </p:nvSpPr>
          <p:spPr bwMode="auto">
            <a:xfrm>
              <a:off x="573" y="1336"/>
              <a:ext cx="93" cy="92"/>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75" name="AutoShape 15"/>
            <p:cNvSpPr>
              <a:spLocks noChangeAspect="1" noChangeArrowheads="1"/>
            </p:cNvSpPr>
            <p:nvPr/>
          </p:nvSpPr>
          <p:spPr bwMode="auto">
            <a:xfrm>
              <a:off x="654" y="1463"/>
              <a:ext cx="92" cy="92"/>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76" name="Rectangle 16"/>
            <p:cNvSpPr>
              <a:spLocks noChangeAspect="1" noChangeArrowheads="1"/>
            </p:cNvSpPr>
            <p:nvPr/>
          </p:nvSpPr>
          <p:spPr bwMode="auto">
            <a:xfrm>
              <a:off x="1125" y="693"/>
              <a:ext cx="51" cy="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77" name="Rectangle 17"/>
            <p:cNvSpPr>
              <a:spLocks noChangeAspect="1" noChangeArrowheads="1"/>
            </p:cNvSpPr>
            <p:nvPr/>
          </p:nvSpPr>
          <p:spPr bwMode="auto">
            <a:xfrm>
              <a:off x="2658" y="1202"/>
              <a:ext cx="51"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78" name="Rectangle 18"/>
            <p:cNvSpPr>
              <a:spLocks noChangeAspect="1" noChangeArrowheads="1"/>
            </p:cNvSpPr>
            <p:nvPr/>
          </p:nvSpPr>
          <p:spPr bwMode="auto">
            <a:xfrm>
              <a:off x="1624" y="1951"/>
              <a:ext cx="51" cy="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79" name="Line 19"/>
            <p:cNvSpPr>
              <a:spLocks noChangeAspect="1" noChangeShapeType="1"/>
            </p:cNvSpPr>
            <p:nvPr/>
          </p:nvSpPr>
          <p:spPr bwMode="auto">
            <a:xfrm flipH="1" flipV="1">
              <a:off x="619" y="1387"/>
              <a:ext cx="1023" cy="592"/>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72180" name="Line 20"/>
            <p:cNvSpPr>
              <a:spLocks noChangeAspect="1" noChangeShapeType="1"/>
            </p:cNvSpPr>
            <p:nvPr/>
          </p:nvSpPr>
          <p:spPr bwMode="auto">
            <a:xfrm flipH="1">
              <a:off x="617" y="725"/>
              <a:ext cx="522" cy="662"/>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72181" name="Oval 21"/>
            <p:cNvSpPr>
              <a:spLocks noChangeAspect="1" noChangeArrowheads="1"/>
            </p:cNvSpPr>
            <p:nvPr/>
          </p:nvSpPr>
          <p:spPr bwMode="auto">
            <a:xfrm>
              <a:off x="630" y="1360"/>
              <a:ext cx="51"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82" name="Oval 22"/>
            <p:cNvSpPr>
              <a:spLocks noChangeAspect="1" noChangeArrowheads="1"/>
            </p:cNvSpPr>
            <p:nvPr/>
          </p:nvSpPr>
          <p:spPr bwMode="auto">
            <a:xfrm>
              <a:off x="2856" y="854"/>
              <a:ext cx="51"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83" name="Line 23"/>
            <p:cNvSpPr>
              <a:spLocks noChangeAspect="1" noChangeShapeType="1"/>
            </p:cNvSpPr>
            <p:nvPr/>
          </p:nvSpPr>
          <p:spPr bwMode="auto">
            <a:xfrm>
              <a:off x="2066" y="1016"/>
              <a:ext cx="116" cy="10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84" name="Line 24"/>
            <p:cNvSpPr>
              <a:spLocks noChangeAspect="1" noChangeShapeType="1"/>
            </p:cNvSpPr>
            <p:nvPr/>
          </p:nvSpPr>
          <p:spPr bwMode="auto">
            <a:xfrm flipV="1">
              <a:off x="2037" y="1133"/>
              <a:ext cx="583" cy="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85" name="Line 25"/>
            <p:cNvSpPr>
              <a:spLocks noChangeAspect="1" noChangeShapeType="1"/>
            </p:cNvSpPr>
            <p:nvPr/>
          </p:nvSpPr>
          <p:spPr bwMode="auto">
            <a:xfrm flipV="1">
              <a:off x="2790" y="881"/>
              <a:ext cx="92" cy="8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86" name="AutoShape 26"/>
            <p:cNvSpPr>
              <a:spLocks noChangeAspect="1" noChangeArrowheads="1"/>
            </p:cNvSpPr>
            <p:nvPr/>
          </p:nvSpPr>
          <p:spPr bwMode="auto">
            <a:xfrm>
              <a:off x="2740" y="928"/>
              <a:ext cx="92" cy="92"/>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87" name="Oval 27"/>
            <p:cNvSpPr>
              <a:spLocks noChangeAspect="1" noChangeArrowheads="1"/>
            </p:cNvSpPr>
            <p:nvPr/>
          </p:nvSpPr>
          <p:spPr bwMode="auto">
            <a:xfrm>
              <a:off x="2005" y="912"/>
              <a:ext cx="51"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88" name="Line 28"/>
            <p:cNvSpPr>
              <a:spLocks noChangeAspect="1" noChangeShapeType="1"/>
            </p:cNvSpPr>
            <p:nvPr/>
          </p:nvSpPr>
          <p:spPr bwMode="auto">
            <a:xfrm flipH="1" flipV="1">
              <a:off x="2028" y="932"/>
              <a:ext cx="35"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89" name="Line 29"/>
            <p:cNvSpPr>
              <a:spLocks noChangeAspect="1" noChangeShapeType="1"/>
            </p:cNvSpPr>
            <p:nvPr/>
          </p:nvSpPr>
          <p:spPr bwMode="auto">
            <a:xfrm flipV="1">
              <a:off x="2059" y="1008"/>
              <a:ext cx="508"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90" name="Oval 30"/>
            <p:cNvSpPr>
              <a:spLocks noChangeAspect="1" noChangeArrowheads="1"/>
            </p:cNvSpPr>
            <p:nvPr/>
          </p:nvSpPr>
          <p:spPr bwMode="auto">
            <a:xfrm>
              <a:off x="2552" y="985"/>
              <a:ext cx="50"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91" name="Line 31"/>
            <p:cNvSpPr>
              <a:spLocks noChangeAspect="1" noChangeShapeType="1"/>
            </p:cNvSpPr>
            <p:nvPr/>
          </p:nvSpPr>
          <p:spPr bwMode="auto">
            <a:xfrm>
              <a:off x="2023" y="1154"/>
              <a:ext cx="663" cy="71"/>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72192" name="Oval 32"/>
            <p:cNvSpPr>
              <a:spLocks noChangeAspect="1" noChangeArrowheads="1"/>
            </p:cNvSpPr>
            <p:nvPr/>
          </p:nvSpPr>
          <p:spPr bwMode="auto">
            <a:xfrm>
              <a:off x="2603" y="1107"/>
              <a:ext cx="51"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93" name="AutoShape 33"/>
            <p:cNvSpPr>
              <a:spLocks noChangeAspect="1" noChangeArrowheads="1"/>
            </p:cNvSpPr>
            <p:nvPr/>
          </p:nvSpPr>
          <p:spPr bwMode="auto">
            <a:xfrm>
              <a:off x="1986" y="1108"/>
              <a:ext cx="92" cy="93"/>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94" name="Oval 34"/>
            <p:cNvSpPr>
              <a:spLocks noChangeAspect="1" noChangeArrowheads="1"/>
            </p:cNvSpPr>
            <p:nvPr/>
          </p:nvSpPr>
          <p:spPr bwMode="auto">
            <a:xfrm>
              <a:off x="1918" y="889"/>
              <a:ext cx="51"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95" name="Line 35"/>
            <p:cNvSpPr>
              <a:spLocks noChangeShapeType="1"/>
            </p:cNvSpPr>
            <p:nvPr/>
          </p:nvSpPr>
          <p:spPr bwMode="auto">
            <a:xfrm flipH="1" flipV="1">
              <a:off x="1937" y="910"/>
              <a:ext cx="124" cy="10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96" name="AutoShape 36"/>
            <p:cNvSpPr>
              <a:spLocks noChangeAspect="1" noChangeArrowheads="1"/>
            </p:cNvSpPr>
            <p:nvPr/>
          </p:nvSpPr>
          <p:spPr bwMode="auto">
            <a:xfrm>
              <a:off x="2013" y="966"/>
              <a:ext cx="92" cy="92"/>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372197" name="Group 37"/>
            <p:cNvGrpSpPr>
              <a:grpSpLocks/>
            </p:cNvGrpSpPr>
            <p:nvPr/>
          </p:nvGrpSpPr>
          <p:grpSpPr bwMode="auto">
            <a:xfrm>
              <a:off x="3437" y="384"/>
              <a:ext cx="2275" cy="2331"/>
              <a:chOff x="8496" y="699"/>
              <a:chExt cx="5688" cy="5826"/>
            </a:xfrm>
          </p:grpSpPr>
          <p:pic>
            <p:nvPicPr>
              <p:cNvPr id="1372198" name="Picture 38" descr="Europ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6" y="699"/>
                <a:ext cx="5688" cy="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9" name="Line 39"/>
              <p:cNvSpPr>
                <a:spLocks noChangeAspect="1" noChangeShapeType="1"/>
              </p:cNvSpPr>
              <p:nvPr/>
            </p:nvSpPr>
            <p:spPr bwMode="auto">
              <a:xfrm>
                <a:off x="10721" y="4542"/>
                <a:ext cx="547" cy="748"/>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00" name="Line 40"/>
              <p:cNvSpPr>
                <a:spLocks noChangeAspect="1" noChangeShapeType="1"/>
              </p:cNvSpPr>
              <p:nvPr/>
            </p:nvSpPr>
            <p:spPr bwMode="auto">
              <a:xfrm flipV="1">
                <a:off x="10414" y="4532"/>
                <a:ext cx="298" cy="39"/>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01" name="Line 41"/>
              <p:cNvSpPr>
                <a:spLocks noChangeAspect="1" noChangeShapeType="1"/>
              </p:cNvSpPr>
              <p:nvPr/>
            </p:nvSpPr>
            <p:spPr bwMode="auto">
              <a:xfrm>
                <a:off x="10059" y="3362"/>
                <a:ext cx="643" cy="1190"/>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02" name="Oval 42"/>
              <p:cNvSpPr>
                <a:spLocks noChangeAspect="1" noChangeArrowheads="1"/>
              </p:cNvSpPr>
              <p:nvPr/>
            </p:nvSpPr>
            <p:spPr bwMode="auto">
              <a:xfrm>
                <a:off x="10038" y="2940"/>
                <a:ext cx="126"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3" name="Oval 43"/>
              <p:cNvSpPr>
                <a:spLocks noChangeAspect="1" noChangeArrowheads="1"/>
              </p:cNvSpPr>
              <p:nvPr/>
            </p:nvSpPr>
            <p:spPr bwMode="auto">
              <a:xfrm>
                <a:off x="10028" y="3612"/>
                <a:ext cx="127"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4" name="Oval 44"/>
              <p:cNvSpPr>
                <a:spLocks noChangeAspect="1" noChangeArrowheads="1"/>
              </p:cNvSpPr>
              <p:nvPr/>
            </p:nvSpPr>
            <p:spPr bwMode="auto">
              <a:xfrm>
                <a:off x="9789" y="3257"/>
                <a:ext cx="126"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5" name="Oval 45"/>
              <p:cNvSpPr>
                <a:spLocks noChangeAspect="1" noChangeArrowheads="1"/>
              </p:cNvSpPr>
              <p:nvPr/>
            </p:nvSpPr>
            <p:spPr bwMode="auto">
              <a:xfrm>
                <a:off x="9894" y="4379"/>
                <a:ext cx="126"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6" name="Oval 46"/>
              <p:cNvSpPr>
                <a:spLocks noChangeAspect="1" noChangeArrowheads="1"/>
              </p:cNvSpPr>
              <p:nvPr/>
            </p:nvSpPr>
            <p:spPr bwMode="auto">
              <a:xfrm>
                <a:off x="10095" y="3976"/>
                <a:ext cx="127"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7" name="Oval 47"/>
              <p:cNvSpPr>
                <a:spLocks noChangeAspect="1" noChangeArrowheads="1"/>
              </p:cNvSpPr>
              <p:nvPr/>
            </p:nvSpPr>
            <p:spPr bwMode="auto">
              <a:xfrm>
                <a:off x="10086" y="4705"/>
                <a:ext cx="126"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8" name="Line 48"/>
              <p:cNvSpPr>
                <a:spLocks noChangeAspect="1" noChangeShapeType="1"/>
              </p:cNvSpPr>
              <p:nvPr/>
            </p:nvSpPr>
            <p:spPr bwMode="auto">
              <a:xfrm flipV="1">
                <a:off x="10069" y="3007"/>
                <a:ext cx="19" cy="3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09" name="Line 49"/>
              <p:cNvSpPr>
                <a:spLocks noChangeAspect="1" noChangeShapeType="1"/>
              </p:cNvSpPr>
              <p:nvPr/>
            </p:nvSpPr>
            <p:spPr bwMode="auto">
              <a:xfrm flipH="1" flipV="1">
                <a:off x="9839" y="3314"/>
                <a:ext cx="182"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0" name="Line 50"/>
              <p:cNvSpPr>
                <a:spLocks noChangeAspect="1" noChangeShapeType="1"/>
              </p:cNvSpPr>
              <p:nvPr/>
            </p:nvSpPr>
            <p:spPr bwMode="auto">
              <a:xfrm>
                <a:off x="10088" y="3391"/>
                <a:ext cx="0" cy="2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1" name="Line 51"/>
              <p:cNvSpPr>
                <a:spLocks noChangeAspect="1" noChangeShapeType="1"/>
              </p:cNvSpPr>
              <p:nvPr/>
            </p:nvSpPr>
            <p:spPr bwMode="auto">
              <a:xfrm>
                <a:off x="10155" y="4024"/>
                <a:ext cx="250" cy="5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2" name="Line 52"/>
              <p:cNvSpPr>
                <a:spLocks noChangeAspect="1" noChangeShapeType="1"/>
              </p:cNvSpPr>
              <p:nvPr/>
            </p:nvSpPr>
            <p:spPr bwMode="auto">
              <a:xfrm flipH="1" flipV="1">
                <a:off x="9935" y="4446"/>
                <a:ext cx="451" cy="10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3" name="Line 53"/>
              <p:cNvSpPr>
                <a:spLocks noChangeAspect="1" noChangeShapeType="1"/>
              </p:cNvSpPr>
              <p:nvPr/>
            </p:nvSpPr>
            <p:spPr bwMode="auto">
              <a:xfrm flipH="1">
                <a:off x="10136" y="4571"/>
                <a:ext cx="269" cy="1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4" name="Line 54"/>
              <p:cNvSpPr>
                <a:spLocks noChangeAspect="1" noChangeShapeType="1"/>
              </p:cNvSpPr>
              <p:nvPr/>
            </p:nvSpPr>
            <p:spPr bwMode="auto">
              <a:xfrm flipH="1" flipV="1">
                <a:off x="10616" y="3573"/>
                <a:ext cx="96" cy="959"/>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5" name="Oval 55"/>
              <p:cNvSpPr>
                <a:spLocks noChangeAspect="1" noChangeArrowheads="1"/>
              </p:cNvSpPr>
              <p:nvPr/>
            </p:nvSpPr>
            <p:spPr bwMode="auto">
              <a:xfrm>
                <a:off x="11179" y="4763"/>
                <a:ext cx="127"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16" name="Oval 56"/>
              <p:cNvSpPr>
                <a:spLocks noChangeAspect="1" noChangeArrowheads="1"/>
              </p:cNvSpPr>
              <p:nvPr/>
            </p:nvSpPr>
            <p:spPr bwMode="auto">
              <a:xfrm>
                <a:off x="11486" y="5520"/>
                <a:ext cx="127" cy="12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17" name="Oval 57"/>
              <p:cNvSpPr>
                <a:spLocks noChangeAspect="1" noChangeArrowheads="1"/>
              </p:cNvSpPr>
              <p:nvPr/>
            </p:nvSpPr>
            <p:spPr bwMode="auto">
              <a:xfrm>
                <a:off x="10729" y="4801"/>
                <a:ext cx="126"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18" name="Line 58"/>
              <p:cNvSpPr>
                <a:spLocks noChangeAspect="1" noChangeShapeType="1"/>
              </p:cNvSpPr>
              <p:nvPr/>
            </p:nvSpPr>
            <p:spPr bwMode="auto">
              <a:xfrm flipH="1" flipV="1">
                <a:off x="11230" y="4820"/>
                <a:ext cx="28" cy="4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9" name="Line 59"/>
              <p:cNvSpPr>
                <a:spLocks noChangeAspect="1" noChangeShapeType="1"/>
              </p:cNvSpPr>
              <p:nvPr/>
            </p:nvSpPr>
            <p:spPr bwMode="auto">
              <a:xfrm flipH="1" flipV="1">
                <a:off x="10788" y="4878"/>
                <a:ext cx="451" cy="40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20" name="Line 60"/>
              <p:cNvSpPr>
                <a:spLocks noChangeAspect="1" noChangeShapeType="1"/>
              </p:cNvSpPr>
              <p:nvPr/>
            </p:nvSpPr>
            <p:spPr bwMode="auto">
              <a:xfrm>
                <a:off x="11268" y="5309"/>
                <a:ext cx="297"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21" name="AutoShape 61"/>
              <p:cNvSpPr>
                <a:spLocks noChangeAspect="1" noChangeArrowheads="1"/>
              </p:cNvSpPr>
              <p:nvPr/>
            </p:nvSpPr>
            <p:spPr bwMode="auto">
              <a:xfrm>
                <a:off x="10299" y="4462"/>
                <a:ext cx="230" cy="23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22" name="AutoShape 62"/>
              <p:cNvSpPr>
                <a:spLocks noChangeAspect="1" noChangeArrowheads="1"/>
              </p:cNvSpPr>
              <p:nvPr/>
            </p:nvSpPr>
            <p:spPr bwMode="auto">
              <a:xfrm>
                <a:off x="11153" y="5191"/>
                <a:ext cx="230" cy="23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23" name="AutoShape 63"/>
              <p:cNvSpPr>
                <a:spLocks noChangeAspect="1" noChangeArrowheads="1"/>
              </p:cNvSpPr>
              <p:nvPr/>
            </p:nvSpPr>
            <p:spPr bwMode="auto">
              <a:xfrm>
                <a:off x="9954" y="3273"/>
                <a:ext cx="230" cy="23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24" name="AutoShape 64"/>
              <p:cNvSpPr>
                <a:spLocks noChangeAspect="1" noChangeArrowheads="1"/>
              </p:cNvSpPr>
              <p:nvPr/>
            </p:nvSpPr>
            <p:spPr bwMode="auto">
              <a:xfrm>
                <a:off x="10606" y="4443"/>
                <a:ext cx="230" cy="23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372225" name="Freeform 65"/>
            <p:cNvSpPr>
              <a:spLocks/>
            </p:cNvSpPr>
            <p:nvPr/>
          </p:nvSpPr>
          <p:spPr bwMode="auto">
            <a:xfrm>
              <a:off x="2087" y="1026"/>
              <a:ext cx="717" cy="2317"/>
            </a:xfrm>
            <a:custGeom>
              <a:avLst/>
              <a:gdLst>
                <a:gd name="T0" fmla="*/ 288 w 1792"/>
                <a:gd name="T1" fmla="*/ 4944 h 4944"/>
                <a:gd name="T2" fmla="*/ 1744 w 1792"/>
                <a:gd name="T3" fmla="*/ 1552 h 4944"/>
                <a:gd name="T4" fmla="*/ 0 w 1792"/>
                <a:gd name="T5" fmla="*/ 0 h 4944"/>
              </a:gdLst>
              <a:ahLst/>
              <a:cxnLst>
                <a:cxn ang="0">
                  <a:pos x="T0" y="T1"/>
                </a:cxn>
                <a:cxn ang="0">
                  <a:pos x="T2" y="T3"/>
                </a:cxn>
                <a:cxn ang="0">
                  <a:pos x="T4" y="T5"/>
                </a:cxn>
              </a:cxnLst>
              <a:rect l="0" t="0" r="r" b="b"/>
              <a:pathLst>
                <a:path w="1792" h="4944">
                  <a:moveTo>
                    <a:pt x="288" y="4944"/>
                  </a:moveTo>
                  <a:cubicBezTo>
                    <a:pt x="1040" y="3660"/>
                    <a:pt x="1792" y="2376"/>
                    <a:pt x="1744" y="1552"/>
                  </a:cubicBezTo>
                  <a:cubicBezTo>
                    <a:pt x="1696" y="728"/>
                    <a:pt x="848" y="364"/>
                    <a:pt x="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226" name="Freeform 66"/>
            <p:cNvSpPr>
              <a:spLocks/>
            </p:cNvSpPr>
            <p:nvPr/>
          </p:nvSpPr>
          <p:spPr bwMode="auto">
            <a:xfrm>
              <a:off x="2049" y="1046"/>
              <a:ext cx="2041" cy="556"/>
            </a:xfrm>
            <a:custGeom>
              <a:avLst/>
              <a:gdLst>
                <a:gd name="T0" fmla="*/ 5104 w 5104"/>
                <a:gd name="T1" fmla="*/ 1392 h 1392"/>
                <a:gd name="T2" fmla="*/ 928 w 5104"/>
                <a:gd name="T3" fmla="*/ 1024 h 1392"/>
                <a:gd name="T4" fmla="*/ 0 w 5104"/>
                <a:gd name="T5" fmla="*/ 0 h 1392"/>
              </a:gdLst>
              <a:ahLst/>
              <a:cxnLst>
                <a:cxn ang="0">
                  <a:pos x="T0" y="T1"/>
                </a:cxn>
                <a:cxn ang="0">
                  <a:pos x="T2" y="T3"/>
                </a:cxn>
                <a:cxn ang="0">
                  <a:pos x="T4" y="T5"/>
                </a:cxn>
              </a:cxnLst>
              <a:rect l="0" t="0" r="r" b="b"/>
              <a:pathLst>
                <a:path w="5104" h="1392">
                  <a:moveTo>
                    <a:pt x="5104" y="1392"/>
                  </a:moveTo>
                  <a:cubicBezTo>
                    <a:pt x="3441" y="1324"/>
                    <a:pt x="1779" y="1256"/>
                    <a:pt x="928" y="1024"/>
                  </a:cubicBezTo>
                  <a:cubicBezTo>
                    <a:pt x="77" y="792"/>
                    <a:pt x="38" y="396"/>
                    <a:pt x="0" y="0"/>
                  </a:cubicBez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227" name="Freeform 67"/>
            <p:cNvSpPr>
              <a:spLocks/>
            </p:cNvSpPr>
            <p:nvPr/>
          </p:nvSpPr>
          <p:spPr bwMode="auto">
            <a:xfrm>
              <a:off x="2068" y="1026"/>
              <a:ext cx="1965" cy="423"/>
            </a:xfrm>
            <a:custGeom>
              <a:avLst/>
              <a:gdLst>
                <a:gd name="T0" fmla="*/ 4448 w 4448"/>
                <a:gd name="T1" fmla="*/ 288 h 288"/>
                <a:gd name="T2" fmla="*/ 0 w 4448"/>
                <a:gd name="T3" fmla="*/ 0 h 288"/>
              </a:gdLst>
              <a:ahLst/>
              <a:cxnLst>
                <a:cxn ang="0">
                  <a:pos x="T0" y="T1"/>
                </a:cxn>
                <a:cxn ang="0">
                  <a:pos x="T2" y="T3"/>
                </a:cxn>
              </a:cxnLst>
              <a:rect l="0" t="0" r="r" b="b"/>
              <a:pathLst>
                <a:path w="4448" h="288">
                  <a:moveTo>
                    <a:pt x="4448" y="288"/>
                  </a:moveTo>
                  <a:cubicBezTo>
                    <a:pt x="4448" y="288"/>
                    <a:pt x="2224" y="144"/>
                    <a:pt x="0" y="0"/>
                  </a:cubicBez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228" name="Freeform 68"/>
            <p:cNvSpPr>
              <a:spLocks/>
            </p:cNvSpPr>
            <p:nvPr/>
          </p:nvSpPr>
          <p:spPr bwMode="auto">
            <a:xfrm>
              <a:off x="2771" y="434"/>
              <a:ext cx="1524" cy="1110"/>
            </a:xfrm>
            <a:custGeom>
              <a:avLst/>
              <a:gdLst>
                <a:gd name="T0" fmla="*/ 3312 w 3312"/>
                <a:gd name="T1" fmla="*/ 1205 h 1205"/>
                <a:gd name="T2" fmla="*/ 1088 w 3312"/>
                <a:gd name="T3" fmla="*/ 101 h 1205"/>
                <a:gd name="T4" fmla="*/ 0 w 3312"/>
                <a:gd name="T5" fmla="*/ 597 h 1205"/>
              </a:gdLst>
              <a:ahLst/>
              <a:cxnLst>
                <a:cxn ang="0">
                  <a:pos x="T0" y="T1"/>
                </a:cxn>
                <a:cxn ang="0">
                  <a:pos x="T2" y="T3"/>
                </a:cxn>
                <a:cxn ang="0">
                  <a:pos x="T4" y="T5"/>
                </a:cxn>
              </a:cxnLst>
              <a:rect l="0" t="0" r="r" b="b"/>
              <a:pathLst>
                <a:path w="3312" h="1205">
                  <a:moveTo>
                    <a:pt x="3312" y="1205"/>
                  </a:moveTo>
                  <a:cubicBezTo>
                    <a:pt x="2476" y="703"/>
                    <a:pt x="1640" y="202"/>
                    <a:pt x="1088" y="101"/>
                  </a:cubicBezTo>
                  <a:cubicBezTo>
                    <a:pt x="536" y="0"/>
                    <a:pt x="181" y="514"/>
                    <a:pt x="0" y="597"/>
                  </a:cubicBez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229" name="Oval 69"/>
            <p:cNvSpPr>
              <a:spLocks noChangeAspect="1" noChangeArrowheads="1"/>
            </p:cNvSpPr>
            <p:nvPr/>
          </p:nvSpPr>
          <p:spPr bwMode="auto">
            <a:xfrm>
              <a:off x="2174" y="3340"/>
              <a:ext cx="50"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72230" name="Group 70"/>
            <p:cNvGrpSpPr>
              <a:grpSpLocks/>
            </p:cNvGrpSpPr>
            <p:nvPr/>
          </p:nvGrpSpPr>
          <p:grpSpPr bwMode="auto">
            <a:xfrm>
              <a:off x="4825" y="2813"/>
              <a:ext cx="835" cy="999"/>
              <a:chOff x="12464" y="8803"/>
              <a:chExt cx="2086" cy="2496"/>
            </a:xfrm>
          </p:grpSpPr>
          <p:sp>
            <p:nvSpPr>
              <p:cNvPr id="1372231" name="AutoShape 71"/>
              <p:cNvSpPr>
                <a:spLocks noChangeAspect="1" noChangeArrowheads="1"/>
              </p:cNvSpPr>
              <p:nvPr/>
            </p:nvSpPr>
            <p:spPr bwMode="auto">
              <a:xfrm>
                <a:off x="12798" y="8851"/>
                <a:ext cx="230" cy="23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32" name="Text Box 72"/>
              <p:cNvSpPr txBox="1">
                <a:spLocks noChangeArrowheads="1"/>
              </p:cNvSpPr>
              <p:nvPr/>
            </p:nvSpPr>
            <p:spPr bwMode="auto">
              <a:xfrm>
                <a:off x="13050" y="8803"/>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Tier0/1 facility</a:t>
                </a:r>
              </a:p>
            </p:txBody>
          </p:sp>
          <p:sp>
            <p:nvSpPr>
              <p:cNvPr id="1372233" name="Line 73"/>
              <p:cNvSpPr>
                <a:spLocks noChangeShapeType="1"/>
              </p:cNvSpPr>
              <p:nvPr/>
            </p:nvSpPr>
            <p:spPr bwMode="auto">
              <a:xfrm>
                <a:off x="12464" y="10407"/>
                <a:ext cx="468" cy="0"/>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34" name="Line 74"/>
              <p:cNvSpPr>
                <a:spLocks noChangeShapeType="1"/>
              </p:cNvSpPr>
              <p:nvPr/>
            </p:nvSpPr>
            <p:spPr bwMode="auto">
              <a:xfrm>
                <a:off x="12464" y="10049"/>
                <a:ext cx="468"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35" name="Line 75"/>
              <p:cNvSpPr>
                <a:spLocks noChangeShapeType="1"/>
              </p:cNvSpPr>
              <p:nvPr/>
            </p:nvSpPr>
            <p:spPr bwMode="auto">
              <a:xfrm>
                <a:off x="12464" y="10765"/>
                <a:ext cx="46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36" name="Oval 76"/>
              <p:cNvSpPr>
                <a:spLocks noChangeAspect="1" noChangeArrowheads="1"/>
              </p:cNvSpPr>
              <p:nvPr/>
            </p:nvSpPr>
            <p:spPr bwMode="auto">
              <a:xfrm>
                <a:off x="12850" y="9199"/>
                <a:ext cx="126"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37" name="Rectangle 77"/>
              <p:cNvSpPr>
                <a:spLocks noChangeAspect="1" noChangeArrowheads="1"/>
              </p:cNvSpPr>
              <p:nvPr/>
            </p:nvSpPr>
            <p:spPr bwMode="auto">
              <a:xfrm>
                <a:off x="12849" y="9539"/>
                <a:ext cx="128" cy="1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38" name="Line 78"/>
              <p:cNvSpPr>
                <a:spLocks noChangeShapeType="1"/>
              </p:cNvSpPr>
              <p:nvPr/>
            </p:nvSpPr>
            <p:spPr bwMode="auto">
              <a:xfrm>
                <a:off x="12464" y="11123"/>
                <a:ext cx="468"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72239" name="Text Box 79"/>
              <p:cNvSpPr txBox="1">
                <a:spLocks noChangeArrowheads="1"/>
              </p:cNvSpPr>
              <p:nvPr/>
            </p:nvSpPr>
            <p:spPr bwMode="auto">
              <a:xfrm>
                <a:off x="13050" y="9127"/>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Tier2 facility</a:t>
                </a:r>
              </a:p>
            </p:txBody>
          </p:sp>
          <p:sp>
            <p:nvSpPr>
              <p:cNvPr id="1372240" name="Text Box 80"/>
              <p:cNvSpPr txBox="1">
                <a:spLocks noChangeArrowheads="1"/>
              </p:cNvSpPr>
              <p:nvPr/>
            </p:nvSpPr>
            <p:spPr bwMode="auto">
              <a:xfrm>
                <a:off x="13050" y="9463"/>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endParaRPr lang="en-US" sz="1000" baseline="0"/>
              </a:p>
            </p:txBody>
          </p:sp>
          <p:sp>
            <p:nvSpPr>
              <p:cNvPr id="1372241" name="Text Box 81"/>
              <p:cNvSpPr txBox="1">
                <a:spLocks noChangeArrowheads="1"/>
              </p:cNvSpPr>
              <p:nvPr/>
            </p:nvSpPr>
            <p:spPr bwMode="auto">
              <a:xfrm>
                <a:off x="13050" y="9895"/>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10 Gbps link</a:t>
                </a:r>
              </a:p>
            </p:txBody>
          </p:sp>
          <p:sp>
            <p:nvSpPr>
              <p:cNvPr id="1372242" name="Text Box 82"/>
              <p:cNvSpPr txBox="1">
                <a:spLocks noChangeArrowheads="1"/>
              </p:cNvSpPr>
              <p:nvPr/>
            </p:nvSpPr>
            <p:spPr bwMode="auto">
              <a:xfrm>
                <a:off x="13050" y="10267"/>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2.5 Gbps link</a:t>
                </a:r>
              </a:p>
            </p:txBody>
          </p:sp>
          <p:sp>
            <p:nvSpPr>
              <p:cNvPr id="1372243" name="Text Box 83"/>
              <p:cNvSpPr txBox="1">
                <a:spLocks noChangeArrowheads="1"/>
              </p:cNvSpPr>
              <p:nvPr/>
            </p:nvSpPr>
            <p:spPr bwMode="auto">
              <a:xfrm>
                <a:off x="13050" y="10639"/>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622 Mbps link</a:t>
                </a:r>
              </a:p>
            </p:txBody>
          </p:sp>
          <p:sp>
            <p:nvSpPr>
              <p:cNvPr id="1372244" name="Text Box 84"/>
              <p:cNvSpPr txBox="1">
                <a:spLocks noChangeArrowheads="1"/>
              </p:cNvSpPr>
              <p:nvPr/>
            </p:nvSpPr>
            <p:spPr bwMode="auto">
              <a:xfrm>
                <a:off x="13050" y="11011"/>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Other link</a:t>
                </a:r>
              </a:p>
            </p:txBody>
          </p:sp>
          <p:sp>
            <p:nvSpPr>
              <p:cNvPr id="1372245" name="Text Box 85"/>
              <p:cNvSpPr txBox="1">
                <a:spLocks noChangeArrowheads="1"/>
              </p:cNvSpPr>
              <p:nvPr/>
            </p:nvSpPr>
            <p:spPr bwMode="auto">
              <a:xfrm>
                <a:off x="13050" y="9459"/>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Tier3 facility</a:t>
                </a:r>
              </a:p>
            </p:txBody>
          </p:sp>
        </p:grpSp>
        <p:sp>
          <p:nvSpPr>
            <p:cNvPr id="1372246" name="Freeform 86"/>
            <p:cNvSpPr>
              <a:spLocks/>
            </p:cNvSpPr>
            <p:nvPr/>
          </p:nvSpPr>
          <p:spPr bwMode="auto">
            <a:xfrm>
              <a:off x="3950" y="1930"/>
              <a:ext cx="360" cy="1457"/>
            </a:xfrm>
            <a:custGeom>
              <a:avLst/>
              <a:gdLst>
                <a:gd name="T0" fmla="*/ 207 w 360"/>
                <a:gd name="T1" fmla="*/ 1415 h 1528"/>
                <a:gd name="T2" fmla="*/ 200 w 360"/>
                <a:gd name="T3" fmla="*/ 1357 h 1528"/>
                <a:gd name="T4" fmla="*/ 27 w 360"/>
                <a:gd name="T5" fmla="*/ 391 h 1528"/>
                <a:gd name="T6" fmla="*/ 360 w 360"/>
                <a:gd name="T7" fmla="*/ 0 h 1528"/>
              </a:gdLst>
              <a:ahLst/>
              <a:cxnLst>
                <a:cxn ang="0">
                  <a:pos x="T0" y="T1"/>
                </a:cxn>
                <a:cxn ang="0">
                  <a:pos x="T2" y="T3"/>
                </a:cxn>
                <a:cxn ang="0">
                  <a:pos x="T4" y="T5"/>
                </a:cxn>
                <a:cxn ang="0">
                  <a:pos x="T6" y="T7"/>
                </a:cxn>
              </a:cxnLst>
              <a:rect l="0" t="0" r="r" b="b"/>
              <a:pathLst>
                <a:path w="360" h="1528">
                  <a:moveTo>
                    <a:pt x="207" y="1415"/>
                  </a:moveTo>
                  <a:cubicBezTo>
                    <a:pt x="218" y="1471"/>
                    <a:pt x="230" y="1528"/>
                    <a:pt x="200" y="1357"/>
                  </a:cubicBezTo>
                  <a:cubicBezTo>
                    <a:pt x="170" y="1186"/>
                    <a:pt x="0" y="617"/>
                    <a:pt x="27" y="391"/>
                  </a:cubicBezTo>
                  <a:cubicBezTo>
                    <a:pt x="54" y="165"/>
                    <a:pt x="207" y="82"/>
                    <a:pt x="360" y="0"/>
                  </a:cubicBezTo>
                </a:path>
              </a:pathLst>
            </a:custGeom>
            <a:noFill/>
            <a:ln w="31750"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a:p>
          </p:txBody>
        </p:sp>
        <p:sp>
          <p:nvSpPr>
            <p:cNvPr id="1372247" name="AutoShape 87"/>
            <p:cNvSpPr>
              <a:spLocks noChangeAspect="1" noChangeArrowheads="1"/>
            </p:cNvSpPr>
            <p:nvPr/>
          </p:nvSpPr>
          <p:spPr bwMode="auto">
            <a:xfrm>
              <a:off x="4126" y="3317"/>
              <a:ext cx="92" cy="92"/>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1372248" name="Picture 88" descr="EDGmap"/>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3444875"/>
            <a:ext cx="5334000" cy="3336925"/>
          </a:xfrm>
          <a:prstGeom prst="rect">
            <a:avLst/>
          </a:prstGeom>
          <a:noFill/>
          <a:extLst>
            <a:ext uri="{909E8E84-426E-40dd-AFC4-6F175D3DCCD1}">
              <a14:hiddenFill xmlns:a14="http://schemas.microsoft.com/office/drawing/2010/main">
                <a:solidFill>
                  <a:srgbClr val="FFFFFF"/>
                </a:solidFill>
              </a14:hiddenFill>
            </a:ext>
          </a:extLst>
        </p:spPr>
      </p:pic>
      <p:sp>
        <p:nvSpPr>
          <p:cNvPr id="1372249" name="Rectangle 89"/>
          <p:cNvSpPr>
            <a:spLocks noGrp="1" noChangeArrowheads="1"/>
          </p:cNvSpPr>
          <p:nvPr>
            <p:ph type="title"/>
          </p:nvPr>
        </p:nvSpPr>
        <p:spPr>
          <a:xfrm>
            <a:off x="0" y="152400"/>
            <a:ext cx="4267200" cy="762000"/>
          </a:xfrm>
        </p:spPr>
        <p:txBody>
          <a:bodyPr/>
          <a:lstStyle/>
          <a:p>
            <a:r>
              <a:rPr lang="en-US" sz="2800"/>
              <a:t>The Foundations are Being Laid </a:t>
            </a:r>
          </a:p>
        </p:txBody>
      </p:sp>
      <p:pic>
        <p:nvPicPr>
          <p:cNvPr id="1372250" name="Picture 90" descr="mainMapAnim"/>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715000" y="4941888"/>
            <a:ext cx="3429000" cy="1916112"/>
          </a:xfrm>
          <a:prstGeom prst="rect">
            <a:avLst/>
          </a:prstGeom>
          <a:noFill/>
          <a:extLst>
            <a:ext uri="{909E8E84-426E-40dd-AFC4-6F175D3DCCD1}">
              <a14:hiddenFill xmlns:a14="http://schemas.microsoft.com/office/drawing/2010/main">
                <a:solidFill>
                  <a:srgbClr val="FFFFFF"/>
                </a:solidFill>
              </a14:hiddenFill>
            </a:ext>
          </a:extLst>
        </p:spPr>
      </p:pic>
      <p:pic>
        <p:nvPicPr>
          <p:cNvPr id="1372251" name="Picture 91" descr="main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5638800"/>
            <a:ext cx="3200400" cy="501650"/>
          </a:xfrm>
          <a:prstGeom prst="rect">
            <a:avLst/>
          </a:prstGeom>
          <a:noFill/>
          <a:extLst>
            <a:ext uri="{909E8E84-426E-40dd-AFC4-6F175D3DCCD1}">
              <a14:hiddenFill xmlns:a14="http://schemas.microsoft.com/office/drawing/2010/main">
                <a:solidFill>
                  <a:srgbClr val="FFFFFF"/>
                </a:solidFill>
              </a14:hiddenFill>
            </a:ext>
          </a:extLst>
        </p:spPr>
      </p:pic>
      <p:pic>
        <p:nvPicPr>
          <p:cNvPr id="1372252" name="Picture 92" descr="ivdg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600" y="3886200"/>
            <a:ext cx="609600"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1372253" name="Group 93"/>
          <p:cNvGrpSpPr>
            <a:grpSpLocks/>
          </p:cNvGrpSpPr>
          <p:nvPr/>
        </p:nvGrpSpPr>
        <p:grpSpPr bwMode="auto">
          <a:xfrm>
            <a:off x="0" y="2195513"/>
            <a:ext cx="2290763" cy="2147887"/>
            <a:chOff x="954" y="799"/>
            <a:chExt cx="4321" cy="2935"/>
          </a:xfrm>
        </p:grpSpPr>
        <p:sp>
          <p:nvSpPr>
            <p:cNvPr id="1372254" name="Freeform 94"/>
            <p:cNvSpPr>
              <a:spLocks/>
            </p:cNvSpPr>
            <p:nvPr/>
          </p:nvSpPr>
          <p:spPr bwMode="auto">
            <a:xfrm rot="-659689">
              <a:off x="1852" y="799"/>
              <a:ext cx="2891" cy="2738"/>
            </a:xfrm>
            <a:custGeom>
              <a:avLst/>
              <a:gdLst>
                <a:gd name="T0" fmla="*/ 123 w 378"/>
                <a:gd name="T1" fmla="*/ 434 h 628"/>
                <a:gd name="T2" fmla="*/ 81 w 378"/>
                <a:gd name="T3" fmla="*/ 463 h 628"/>
                <a:gd name="T4" fmla="*/ 70 w 378"/>
                <a:gd name="T5" fmla="*/ 489 h 628"/>
                <a:gd name="T6" fmla="*/ 94 w 378"/>
                <a:gd name="T7" fmla="*/ 503 h 628"/>
                <a:gd name="T8" fmla="*/ 115 w 378"/>
                <a:gd name="T9" fmla="*/ 513 h 628"/>
                <a:gd name="T10" fmla="*/ 151 w 378"/>
                <a:gd name="T11" fmla="*/ 520 h 628"/>
                <a:gd name="T12" fmla="*/ 127 w 378"/>
                <a:gd name="T13" fmla="*/ 549 h 628"/>
                <a:gd name="T14" fmla="*/ 73 w 378"/>
                <a:gd name="T15" fmla="*/ 533 h 628"/>
                <a:gd name="T16" fmla="*/ 34 w 378"/>
                <a:gd name="T17" fmla="*/ 565 h 628"/>
                <a:gd name="T18" fmla="*/ 1 w 378"/>
                <a:gd name="T19" fmla="*/ 582 h 628"/>
                <a:gd name="T20" fmla="*/ 18 w 378"/>
                <a:gd name="T21" fmla="*/ 597 h 628"/>
                <a:gd name="T22" fmla="*/ 50 w 378"/>
                <a:gd name="T23" fmla="*/ 592 h 628"/>
                <a:gd name="T24" fmla="*/ 92 w 378"/>
                <a:gd name="T25" fmla="*/ 610 h 628"/>
                <a:gd name="T26" fmla="*/ 124 w 378"/>
                <a:gd name="T27" fmla="*/ 581 h 628"/>
                <a:gd name="T28" fmla="*/ 153 w 378"/>
                <a:gd name="T29" fmla="*/ 599 h 628"/>
                <a:gd name="T30" fmla="*/ 193 w 378"/>
                <a:gd name="T31" fmla="*/ 604 h 628"/>
                <a:gd name="T32" fmla="*/ 223 w 378"/>
                <a:gd name="T33" fmla="*/ 602 h 628"/>
                <a:gd name="T34" fmla="*/ 264 w 378"/>
                <a:gd name="T35" fmla="*/ 619 h 628"/>
                <a:gd name="T36" fmla="*/ 298 w 378"/>
                <a:gd name="T37" fmla="*/ 622 h 628"/>
                <a:gd name="T38" fmla="*/ 334 w 378"/>
                <a:gd name="T39" fmla="*/ 610 h 628"/>
                <a:gd name="T40" fmla="*/ 319 w 378"/>
                <a:gd name="T41" fmla="*/ 581 h 628"/>
                <a:gd name="T42" fmla="*/ 320 w 378"/>
                <a:gd name="T43" fmla="*/ 562 h 628"/>
                <a:gd name="T44" fmla="*/ 366 w 378"/>
                <a:gd name="T45" fmla="*/ 533 h 628"/>
                <a:gd name="T46" fmla="*/ 378 w 378"/>
                <a:gd name="T47" fmla="*/ 492 h 628"/>
                <a:gd name="T48" fmla="*/ 346 w 378"/>
                <a:gd name="T49" fmla="*/ 471 h 628"/>
                <a:gd name="T50" fmla="*/ 323 w 378"/>
                <a:gd name="T51" fmla="*/ 469 h 628"/>
                <a:gd name="T52" fmla="*/ 330 w 378"/>
                <a:gd name="T53" fmla="*/ 430 h 628"/>
                <a:gd name="T54" fmla="*/ 330 w 378"/>
                <a:gd name="T55" fmla="*/ 377 h 628"/>
                <a:gd name="T56" fmla="*/ 296 w 378"/>
                <a:gd name="T57" fmla="*/ 315 h 628"/>
                <a:gd name="T58" fmla="*/ 296 w 378"/>
                <a:gd name="T59" fmla="*/ 267 h 628"/>
                <a:gd name="T60" fmla="*/ 285 w 378"/>
                <a:gd name="T61" fmla="*/ 229 h 628"/>
                <a:gd name="T62" fmla="*/ 249 w 378"/>
                <a:gd name="T63" fmla="*/ 209 h 628"/>
                <a:gd name="T64" fmla="*/ 246 w 378"/>
                <a:gd name="T65" fmla="*/ 194 h 628"/>
                <a:gd name="T66" fmla="*/ 277 w 378"/>
                <a:gd name="T67" fmla="*/ 198 h 628"/>
                <a:gd name="T68" fmla="*/ 326 w 378"/>
                <a:gd name="T69" fmla="*/ 139 h 628"/>
                <a:gd name="T70" fmla="*/ 323 w 378"/>
                <a:gd name="T71" fmla="*/ 101 h 628"/>
                <a:gd name="T72" fmla="*/ 277 w 378"/>
                <a:gd name="T73" fmla="*/ 82 h 628"/>
                <a:gd name="T74" fmla="*/ 253 w 378"/>
                <a:gd name="T75" fmla="*/ 85 h 628"/>
                <a:gd name="T76" fmla="*/ 266 w 378"/>
                <a:gd name="T77" fmla="*/ 60 h 628"/>
                <a:gd name="T78" fmla="*/ 315 w 378"/>
                <a:gd name="T79" fmla="*/ 31 h 628"/>
                <a:gd name="T80" fmla="*/ 284 w 378"/>
                <a:gd name="T81" fmla="*/ 11 h 628"/>
                <a:gd name="T82" fmla="*/ 233 w 378"/>
                <a:gd name="T83" fmla="*/ 18 h 628"/>
                <a:gd name="T84" fmla="*/ 208 w 378"/>
                <a:gd name="T85" fmla="*/ 40 h 628"/>
                <a:gd name="T86" fmla="*/ 193 w 378"/>
                <a:gd name="T87" fmla="*/ 70 h 628"/>
                <a:gd name="T88" fmla="*/ 153 w 378"/>
                <a:gd name="T89" fmla="*/ 120 h 628"/>
                <a:gd name="T90" fmla="*/ 178 w 378"/>
                <a:gd name="T91" fmla="*/ 130 h 628"/>
                <a:gd name="T92" fmla="*/ 142 w 378"/>
                <a:gd name="T93" fmla="*/ 194 h 628"/>
                <a:gd name="T94" fmla="*/ 154 w 378"/>
                <a:gd name="T95" fmla="*/ 202 h 628"/>
                <a:gd name="T96" fmla="*/ 177 w 378"/>
                <a:gd name="T97" fmla="*/ 217 h 628"/>
                <a:gd name="T98" fmla="*/ 151 w 378"/>
                <a:gd name="T99" fmla="*/ 255 h 628"/>
                <a:gd name="T100" fmla="*/ 188 w 378"/>
                <a:gd name="T101" fmla="*/ 279 h 628"/>
                <a:gd name="T102" fmla="*/ 212 w 378"/>
                <a:gd name="T103" fmla="*/ 287 h 628"/>
                <a:gd name="T104" fmla="*/ 204 w 378"/>
                <a:gd name="T105" fmla="*/ 342 h 628"/>
                <a:gd name="T106" fmla="*/ 202 w 378"/>
                <a:gd name="T107" fmla="*/ 378 h 628"/>
                <a:gd name="T108" fmla="*/ 185 w 378"/>
                <a:gd name="T109" fmla="*/ 39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8" h="628">
                  <a:moveTo>
                    <a:pt x="113" y="403"/>
                  </a:moveTo>
                  <a:lnTo>
                    <a:pt x="131" y="418"/>
                  </a:lnTo>
                  <a:lnTo>
                    <a:pt x="123" y="434"/>
                  </a:lnTo>
                  <a:lnTo>
                    <a:pt x="112" y="446"/>
                  </a:lnTo>
                  <a:lnTo>
                    <a:pt x="94" y="455"/>
                  </a:lnTo>
                  <a:lnTo>
                    <a:pt x="81" y="463"/>
                  </a:lnTo>
                  <a:lnTo>
                    <a:pt x="66" y="464"/>
                  </a:lnTo>
                  <a:lnTo>
                    <a:pt x="60" y="471"/>
                  </a:lnTo>
                  <a:lnTo>
                    <a:pt x="70" y="489"/>
                  </a:lnTo>
                  <a:lnTo>
                    <a:pt x="87" y="489"/>
                  </a:lnTo>
                  <a:lnTo>
                    <a:pt x="94" y="491"/>
                  </a:lnTo>
                  <a:lnTo>
                    <a:pt x="94" y="503"/>
                  </a:lnTo>
                  <a:lnTo>
                    <a:pt x="104" y="503"/>
                  </a:lnTo>
                  <a:lnTo>
                    <a:pt x="111" y="500"/>
                  </a:lnTo>
                  <a:lnTo>
                    <a:pt x="115" y="513"/>
                  </a:lnTo>
                  <a:lnTo>
                    <a:pt x="124" y="523"/>
                  </a:lnTo>
                  <a:lnTo>
                    <a:pt x="139" y="523"/>
                  </a:lnTo>
                  <a:lnTo>
                    <a:pt x="151" y="520"/>
                  </a:lnTo>
                  <a:lnTo>
                    <a:pt x="161" y="523"/>
                  </a:lnTo>
                  <a:lnTo>
                    <a:pt x="136" y="544"/>
                  </a:lnTo>
                  <a:lnTo>
                    <a:pt x="127" y="549"/>
                  </a:lnTo>
                  <a:lnTo>
                    <a:pt x="115" y="544"/>
                  </a:lnTo>
                  <a:lnTo>
                    <a:pt x="87" y="533"/>
                  </a:lnTo>
                  <a:lnTo>
                    <a:pt x="73" y="533"/>
                  </a:lnTo>
                  <a:lnTo>
                    <a:pt x="60" y="544"/>
                  </a:lnTo>
                  <a:lnTo>
                    <a:pt x="43" y="558"/>
                  </a:lnTo>
                  <a:lnTo>
                    <a:pt x="34" y="565"/>
                  </a:lnTo>
                  <a:lnTo>
                    <a:pt x="23" y="569"/>
                  </a:lnTo>
                  <a:lnTo>
                    <a:pt x="11" y="575"/>
                  </a:lnTo>
                  <a:lnTo>
                    <a:pt x="1" y="582"/>
                  </a:lnTo>
                  <a:lnTo>
                    <a:pt x="0" y="588"/>
                  </a:lnTo>
                  <a:lnTo>
                    <a:pt x="11" y="589"/>
                  </a:lnTo>
                  <a:lnTo>
                    <a:pt x="18" y="597"/>
                  </a:lnTo>
                  <a:lnTo>
                    <a:pt x="28" y="602"/>
                  </a:lnTo>
                  <a:lnTo>
                    <a:pt x="40" y="597"/>
                  </a:lnTo>
                  <a:lnTo>
                    <a:pt x="50" y="592"/>
                  </a:lnTo>
                  <a:lnTo>
                    <a:pt x="60" y="593"/>
                  </a:lnTo>
                  <a:lnTo>
                    <a:pt x="76" y="603"/>
                  </a:lnTo>
                  <a:lnTo>
                    <a:pt x="92" y="610"/>
                  </a:lnTo>
                  <a:lnTo>
                    <a:pt x="102" y="603"/>
                  </a:lnTo>
                  <a:lnTo>
                    <a:pt x="107" y="591"/>
                  </a:lnTo>
                  <a:lnTo>
                    <a:pt x="124" y="581"/>
                  </a:lnTo>
                  <a:lnTo>
                    <a:pt x="135" y="581"/>
                  </a:lnTo>
                  <a:lnTo>
                    <a:pt x="145" y="592"/>
                  </a:lnTo>
                  <a:lnTo>
                    <a:pt x="153" y="599"/>
                  </a:lnTo>
                  <a:lnTo>
                    <a:pt x="165" y="599"/>
                  </a:lnTo>
                  <a:lnTo>
                    <a:pt x="182" y="600"/>
                  </a:lnTo>
                  <a:lnTo>
                    <a:pt x="193" y="604"/>
                  </a:lnTo>
                  <a:lnTo>
                    <a:pt x="204" y="597"/>
                  </a:lnTo>
                  <a:lnTo>
                    <a:pt x="213" y="597"/>
                  </a:lnTo>
                  <a:lnTo>
                    <a:pt x="223" y="602"/>
                  </a:lnTo>
                  <a:lnTo>
                    <a:pt x="233" y="613"/>
                  </a:lnTo>
                  <a:lnTo>
                    <a:pt x="247" y="615"/>
                  </a:lnTo>
                  <a:lnTo>
                    <a:pt x="264" y="619"/>
                  </a:lnTo>
                  <a:lnTo>
                    <a:pt x="275" y="624"/>
                  </a:lnTo>
                  <a:lnTo>
                    <a:pt x="288" y="628"/>
                  </a:lnTo>
                  <a:lnTo>
                    <a:pt x="298" y="622"/>
                  </a:lnTo>
                  <a:lnTo>
                    <a:pt x="313" y="613"/>
                  </a:lnTo>
                  <a:lnTo>
                    <a:pt x="323" y="612"/>
                  </a:lnTo>
                  <a:lnTo>
                    <a:pt x="334" y="610"/>
                  </a:lnTo>
                  <a:lnTo>
                    <a:pt x="344" y="600"/>
                  </a:lnTo>
                  <a:lnTo>
                    <a:pt x="337" y="591"/>
                  </a:lnTo>
                  <a:lnTo>
                    <a:pt x="319" y="581"/>
                  </a:lnTo>
                  <a:lnTo>
                    <a:pt x="313" y="575"/>
                  </a:lnTo>
                  <a:lnTo>
                    <a:pt x="313" y="569"/>
                  </a:lnTo>
                  <a:lnTo>
                    <a:pt x="320" y="562"/>
                  </a:lnTo>
                  <a:lnTo>
                    <a:pt x="334" y="561"/>
                  </a:lnTo>
                  <a:lnTo>
                    <a:pt x="346" y="554"/>
                  </a:lnTo>
                  <a:lnTo>
                    <a:pt x="366" y="533"/>
                  </a:lnTo>
                  <a:lnTo>
                    <a:pt x="375" y="522"/>
                  </a:lnTo>
                  <a:lnTo>
                    <a:pt x="378" y="503"/>
                  </a:lnTo>
                  <a:lnTo>
                    <a:pt x="378" y="492"/>
                  </a:lnTo>
                  <a:lnTo>
                    <a:pt x="369" y="484"/>
                  </a:lnTo>
                  <a:lnTo>
                    <a:pt x="357" y="475"/>
                  </a:lnTo>
                  <a:lnTo>
                    <a:pt x="346" y="471"/>
                  </a:lnTo>
                  <a:lnTo>
                    <a:pt x="334" y="472"/>
                  </a:lnTo>
                  <a:lnTo>
                    <a:pt x="326" y="476"/>
                  </a:lnTo>
                  <a:lnTo>
                    <a:pt x="323" y="469"/>
                  </a:lnTo>
                  <a:lnTo>
                    <a:pt x="329" y="456"/>
                  </a:lnTo>
                  <a:lnTo>
                    <a:pt x="332" y="446"/>
                  </a:lnTo>
                  <a:lnTo>
                    <a:pt x="330" y="430"/>
                  </a:lnTo>
                  <a:lnTo>
                    <a:pt x="329" y="406"/>
                  </a:lnTo>
                  <a:lnTo>
                    <a:pt x="334" y="387"/>
                  </a:lnTo>
                  <a:lnTo>
                    <a:pt x="330" y="377"/>
                  </a:lnTo>
                  <a:lnTo>
                    <a:pt x="323" y="363"/>
                  </a:lnTo>
                  <a:lnTo>
                    <a:pt x="304" y="330"/>
                  </a:lnTo>
                  <a:lnTo>
                    <a:pt x="296" y="315"/>
                  </a:lnTo>
                  <a:lnTo>
                    <a:pt x="293" y="297"/>
                  </a:lnTo>
                  <a:lnTo>
                    <a:pt x="292" y="286"/>
                  </a:lnTo>
                  <a:lnTo>
                    <a:pt x="296" y="267"/>
                  </a:lnTo>
                  <a:lnTo>
                    <a:pt x="296" y="253"/>
                  </a:lnTo>
                  <a:lnTo>
                    <a:pt x="293" y="237"/>
                  </a:lnTo>
                  <a:lnTo>
                    <a:pt x="285" y="229"/>
                  </a:lnTo>
                  <a:lnTo>
                    <a:pt x="270" y="215"/>
                  </a:lnTo>
                  <a:lnTo>
                    <a:pt x="260" y="210"/>
                  </a:lnTo>
                  <a:lnTo>
                    <a:pt x="249" y="209"/>
                  </a:lnTo>
                  <a:lnTo>
                    <a:pt x="242" y="207"/>
                  </a:lnTo>
                  <a:lnTo>
                    <a:pt x="242" y="199"/>
                  </a:lnTo>
                  <a:lnTo>
                    <a:pt x="246" y="194"/>
                  </a:lnTo>
                  <a:lnTo>
                    <a:pt x="258" y="192"/>
                  </a:lnTo>
                  <a:lnTo>
                    <a:pt x="269" y="196"/>
                  </a:lnTo>
                  <a:lnTo>
                    <a:pt x="277" y="198"/>
                  </a:lnTo>
                  <a:lnTo>
                    <a:pt x="282" y="190"/>
                  </a:lnTo>
                  <a:lnTo>
                    <a:pt x="280" y="181"/>
                  </a:lnTo>
                  <a:lnTo>
                    <a:pt x="326" y="139"/>
                  </a:lnTo>
                  <a:lnTo>
                    <a:pt x="334" y="129"/>
                  </a:lnTo>
                  <a:lnTo>
                    <a:pt x="334" y="110"/>
                  </a:lnTo>
                  <a:lnTo>
                    <a:pt x="323" y="101"/>
                  </a:lnTo>
                  <a:lnTo>
                    <a:pt x="309" y="99"/>
                  </a:lnTo>
                  <a:lnTo>
                    <a:pt x="298" y="82"/>
                  </a:lnTo>
                  <a:lnTo>
                    <a:pt x="277" y="82"/>
                  </a:lnTo>
                  <a:lnTo>
                    <a:pt x="277" y="82"/>
                  </a:lnTo>
                  <a:lnTo>
                    <a:pt x="257" y="86"/>
                  </a:lnTo>
                  <a:lnTo>
                    <a:pt x="253" y="85"/>
                  </a:lnTo>
                  <a:lnTo>
                    <a:pt x="247" y="77"/>
                  </a:lnTo>
                  <a:lnTo>
                    <a:pt x="257" y="70"/>
                  </a:lnTo>
                  <a:lnTo>
                    <a:pt x="266" y="60"/>
                  </a:lnTo>
                  <a:lnTo>
                    <a:pt x="285" y="43"/>
                  </a:lnTo>
                  <a:lnTo>
                    <a:pt x="300" y="42"/>
                  </a:lnTo>
                  <a:lnTo>
                    <a:pt x="315" y="31"/>
                  </a:lnTo>
                  <a:lnTo>
                    <a:pt x="329" y="20"/>
                  </a:lnTo>
                  <a:lnTo>
                    <a:pt x="297" y="12"/>
                  </a:lnTo>
                  <a:lnTo>
                    <a:pt x="284" y="11"/>
                  </a:lnTo>
                  <a:lnTo>
                    <a:pt x="267" y="9"/>
                  </a:lnTo>
                  <a:lnTo>
                    <a:pt x="249" y="0"/>
                  </a:lnTo>
                  <a:lnTo>
                    <a:pt x="233" y="18"/>
                  </a:lnTo>
                  <a:lnTo>
                    <a:pt x="233" y="28"/>
                  </a:lnTo>
                  <a:lnTo>
                    <a:pt x="224" y="31"/>
                  </a:lnTo>
                  <a:lnTo>
                    <a:pt x="208" y="40"/>
                  </a:lnTo>
                  <a:lnTo>
                    <a:pt x="195" y="46"/>
                  </a:lnTo>
                  <a:lnTo>
                    <a:pt x="195" y="59"/>
                  </a:lnTo>
                  <a:lnTo>
                    <a:pt x="193" y="70"/>
                  </a:lnTo>
                  <a:lnTo>
                    <a:pt x="181" y="88"/>
                  </a:lnTo>
                  <a:lnTo>
                    <a:pt x="161" y="109"/>
                  </a:lnTo>
                  <a:lnTo>
                    <a:pt x="153" y="120"/>
                  </a:lnTo>
                  <a:lnTo>
                    <a:pt x="156" y="128"/>
                  </a:lnTo>
                  <a:lnTo>
                    <a:pt x="177" y="126"/>
                  </a:lnTo>
                  <a:lnTo>
                    <a:pt x="178" y="130"/>
                  </a:lnTo>
                  <a:lnTo>
                    <a:pt x="178" y="139"/>
                  </a:lnTo>
                  <a:lnTo>
                    <a:pt x="151" y="175"/>
                  </a:lnTo>
                  <a:lnTo>
                    <a:pt x="142" y="194"/>
                  </a:lnTo>
                  <a:lnTo>
                    <a:pt x="135" y="210"/>
                  </a:lnTo>
                  <a:lnTo>
                    <a:pt x="142" y="218"/>
                  </a:lnTo>
                  <a:lnTo>
                    <a:pt x="154" y="202"/>
                  </a:lnTo>
                  <a:lnTo>
                    <a:pt x="167" y="185"/>
                  </a:lnTo>
                  <a:lnTo>
                    <a:pt x="176" y="190"/>
                  </a:lnTo>
                  <a:lnTo>
                    <a:pt x="177" y="217"/>
                  </a:lnTo>
                  <a:lnTo>
                    <a:pt x="178" y="234"/>
                  </a:lnTo>
                  <a:lnTo>
                    <a:pt x="162" y="244"/>
                  </a:lnTo>
                  <a:lnTo>
                    <a:pt x="151" y="255"/>
                  </a:lnTo>
                  <a:lnTo>
                    <a:pt x="147" y="264"/>
                  </a:lnTo>
                  <a:lnTo>
                    <a:pt x="169" y="283"/>
                  </a:lnTo>
                  <a:lnTo>
                    <a:pt x="188" y="279"/>
                  </a:lnTo>
                  <a:lnTo>
                    <a:pt x="193" y="289"/>
                  </a:lnTo>
                  <a:lnTo>
                    <a:pt x="213" y="277"/>
                  </a:lnTo>
                  <a:lnTo>
                    <a:pt x="212" y="287"/>
                  </a:lnTo>
                  <a:lnTo>
                    <a:pt x="195" y="307"/>
                  </a:lnTo>
                  <a:lnTo>
                    <a:pt x="202" y="329"/>
                  </a:lnTo>
                  <a:lnTo>
                    <a:pt x="204" y="342"/>
                  </a:lnTo>
                  <a:lnTo>
                    <a:pt x="222" y="343"/>
                  </a:lnTo>
                  <a:lnTo>
                    <a:pt x="223" y="354"/>
                  </a:lnTo>
                  <a:lnTo>
                    <a:pt x="202" y="378"/>
                  </a:lnTo>
                  <a:lnTo>
                    <a:pt x="195" y="375"/>
                  </a:lnTo>
                  <a:lnTo>
                    <a:pt x="187" y="383"/>
                  </a:lnTo>
                  <a:lnTo>
                    <a:pt x="185" y="395"/>
                  </a:lnTo>
                  <a:lnTo>
                    <a:pt x="165" y="384"/>
                  </a:lnTo>
                  <a:lnTo>
                    <a:pt x="113" y="403"/>
                  </a:lnTo>
                  <a:close/>
                </a:path>
              </a:pathLst>
            </a:custGeom>
            <a:solidFill>
              <a:schemeClr val="folHlink"/>
            </a:solidFill>
            <a:ln w="14288">
              <a:solidFill>
                <a:srgbClr val="000000"/>
              </a:solidFill>
              <a:prstDash val="solid"/>
              <a:round/>
              <a:headEnd/>
              <a:tailEnd/>
            </a:ln>
            <a:effectLst>
              <a:outerShdw blurRad="63500" dist="80822" dir="4231758" algn="ctr" rotWithShape="0">
                <a:schemeClr val="bg2">
                  <a:alpha val="74998"/>
                </a:schemeClr>
              </a:outerShdw>
            </a:effectLst>
          </p:spPr>
          <p:txBody>
            <a:bodyPr/>
            <a:lstStyle/>
            <a:p>
              <a:endParaRPr lang="en-US"/>
            </a:p>
          </p:txBody>
        </p:sp>
        <p:grpSp>
          <p:nvGrpSpPr>
            <p:cNvPr id="1372255" name="Group 95"/>
            <p:cNvGrpSpPr>
              <a:grpSpLocks/>
            </p:cNvGrpSpPr>
            <p:nvPr/>
          </p:nvGrpSpPr>
          <p:grpSpPr bwMode="auto">
            <a:xfrm>
              <a:off x="954" y="1809"/>
              <a:ext cx="2005" cy="1099"/>
              <a:chOff x="261" y="1203"/>
              <a:chExt cx="2005" cy="1099"/>
            </a:xfrm>
          </p:grpSpPr>
          <p:sp>
            <p:nvSpPr>
              <p:cNvPr id="1372256" name="Freeform 96"/>
              <p:cNvSpPr>
                <a:spLocks/>
              </p:cNvSpPr>
              <p:nvPr/>
            </p:nvSpPr>
            <p:spPr bwMode="auto">
              <a:xfrm rot="-659689">
                <a:off x="1639" y="1203"/>
                <a:ext cx="627" cy="362"/>
              </a:xfrm>
              <a:custGeom>
                <a:avLst/>
                <a:gdLst>
                  <a:gd name="T0" fmla="*/ 29 w 82"/>
                  <a:gd name="T1" fmla="*/ 0 h 83"/>
                  <a:gd name="T2" fmla="*/ 48 w 82"/>
                  <a:gd name="T3" fmla="*/ 0 h 83"/>
                  <a:gd name="T4" fmla="*/ 61 w 82"/>
                  <a:gd name="T5" fmla="*/ 3 h 83"/>
                  <a:gd name="T6" fmla="*/ 71 w 82"/>
                  <a:gd name="T7" fmla="*/ 16 h 83"/>
                  <a:gd name="T8" fmla="*/ 80 w 82"/>
                  <a:gd name="T9" fmla="*/ 37 h 83"/>
                  <a:gd name="T10" fmla="*/ 82 w 82"/>
                  <a:gd name="T11" fmla="*/ 56 h 83"/>
                  <a:gd name="T12" fmla="*/ 72 w 82"/>
                  <a:gd name="T13" fmla="*/ 65 h 83"/>
                  <a:gd name="T14" fmla="*/ 69 w 82"/>
                  <a:gd name="T15" fmla="*/ 79 h 83"/>
                  <a:gd name="T16" fmla="*/ 60 w 82"/>
                  <a:gd name="T17" fmla="*/ 83 h 83"/>
                  <a:gd name="T18" fmla="*/ 51 w 82"/>
                  <a:gd name="T19" fmla="*/ 72 h 83"/>
                  <a:gd name="T20" fmla="*/ 42 w 82"/>
                  <a:gd name="T21" fmla="*/ 51 h 83"/>
                  <a:gd name="T22" fmla="*/ 37 w 82"/>
                  <a:gd name="T23" fmla="*/ 44 h 83"/>
                  <a:gd name="T24" fmla="*/ 20 w 82"/>
                  <a:gd name="T25" fmla="*/ 42 h 83"/>
                  <a:gd name="T26" fmla="*/ 0 w 82"/>
                  <a:gd name="T27" fmla="*/ 21 h 83"/>
                  <a:gd name="T28" fmla="*/ 29 w 82"/>
                  <a:gd name="T2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83">
                    <a:moveTo>
                      <a:pt x="29" y="0"/>
                    </a:moveTo>
                    <a:lnTo>
                      <a:pt x="48" y="0"/>
                    </a:lnTo>
                    <a:lnTo>
                      <a:pt x="61" y="3"/>
                    </a:lnTo>
                    <a:lnTo>
                      <a:pt x="71" y="16"/>
                    </a:lnTo>
                    <a:lnTo>
                      <a:pt x="80" y="37"/>
                    </a:lnTo>
                    <a:lnTo>
                      <a:pt x="82" y="56"/>
                    </a:lnTo>
                    <a:lnTo>
                      <a:pt x="72" y="65"/>
                    </a:lnTo>
                    <a:lnTo>
                      <a:pt x="69" y="79"/>
                    </a:lnTo>
                    <a:lnTo>
                      <a:pt x="60" y="83"/>
                    </a:lnTo>
                    <a:lnTo>
                      <a:pt x="51" y="72"/>
                    </a:lnTo>
                    <a:lnTo>
                      <a:pt x="42" y="51"/>
                    </a:lnTo>
                    <a:lnTo>
                      <a:pt x="37" y="44"/>
                    </a:lnTo>
                    <a:lnTo>
                      <a:pt x="20" y="42"/>
                    </a:lnTo>
                    <a:lnTo>
                      <a:pt x="0" y="21"/>
                    </a:lnTo>
                    <a:lnTo>
                      <a:pt x="29" y="0"/>
                    </a:lnTo>
                    <a:close/>
                  </a:path>
                </a:pathLst>
              </a:custGeom>
              <a:solidFill>
                <a:schemeClr val="folHlink"/>
              </a:solidFill>
              <a:ln w="14288">
                <a:solidFill>
                  <a:srgbClr val="000000"/>
                </a:solidFill>
                <a:prstDash val="solid"/>
                <a:round/>
                <a:headEnd/>
                <a:tailEnd/>
              </a:ln>
              <a:effectLst>
                <a:outerShdw blurRad="63500" dist="142274" dir="4745098" algn="ctr" rotWithShape="0">
                  <a:schemeClr val="bg2">
                    <a:alpha val="74998"/>
                  </a:schemeClr>
                </a:outerShdw>
              </a:effectLst>
            </p:spPr>
            <p:txBody>
              <a:bodyPr/>
              <a:lstStyle/>
              <a:p>
                <a:endParaRPr lang="en-US"/>
              </a:p>
            </p:txBody>
          </p:sp>
          <p:sp>
            <p:nvSpPr>
              <p:cNvPr id="1372257" name="Freeform 97"/>
              <p:cNvSpPr>
                <a:spLocks/>
              </p:cNvSpPr>
              <p:nvPr/>
            </p:nvSpPr>
            <p:spPr bwMode="auto">
              <a:xfrm rot="-659689">
                <a:off x="261" y="1286"/>
                <a:ext cx="1943" cy="1016"/>
              </a:xfrm>
              <a:custGeom>
                <a:avLst/>
                <a:gdLst>
                  <a:gd name="T0" fmla="*/ 91 w 254"/>
                  <a:gd name="T1" fmla="*/ 96 h 233"/>
                  <a:gd name="T2" fmla="*/ 89 w 254"/>
                  <a:gd name="T3" fmla="*/ 116 h 233"/>
                  <a:gd name="T4" fmla="*/ 72 w 254"/>
                  <a:gd name="T5" fmla="*/ 113 h 233"/>
                  <a:gd name="T6" fmla="*/ 53 w 254"/>
                  <a:gd name="T7" fmla="*/ 141 h 233"/>
                  <a:gd name="T8" fmla="*/ 28 w 254"/>
                  <a:gd name="T9" fmla="*/ 161 h 233"/>
                  <a:gd name="T10" fmla="*/ 11 w 254"/>
                  <a:gd name="T11" fmla="*/ 164 h 233"/>
                  <a:gd name="T12" fmla="*/ 6 w 254"/>
                  <a:gd name="T13" fmla="*/ 170 h 233"/>
                  <a:gd name="T14" fmla="*/ 9 w 254"/>
                  <a:gd name="T15" fmla="*/ 187 h 233"/>
                  <a:gd name="T16" fmla="*/ 3 w 254"/>
                  <a:gd name="T17" fmla="*/ 207 h 233"/>
                  <a:gd name="T18" fmla="*/ 14 w 254"/>
                  <a:gd name="T19" fmla="*/ 207 h 233"/>
                  <a:gd name="T20" fmla="*/ 26 w 254"/>
                  <a:gd name="T21" fmla="*/ 206 h 233"/>
                  <a:gd name="T22" fmla="*/ 20 w 254"/>
                  <a:gd name="T23" fmla="*/ 221 h 233"/>
                  <a:gd name="T24" fmla="*/ 46 w 254"/>
                  <a:gd name="T25" fmla="*/ 226 h 233"/>
                  <a:gd name="T26" fmla="*/ 68 w 254"/>
                  <a:gd name="T27" fmla="*/ 233 h 233"/>
                  <a:gd name="T28" fmla="*/ 91 w 254"/>
                  <a:gd name="T29" fmla="*/ 221 h 233"/>
                  <a:gd name="T30" fmla="*/ 157 w 254"/>
                  <a:gd name="T31" fmla="*/ 226 h 233"/>
                  <a:gd name="T32" fmla="*/ 191 w 254"/>
                  <a:gd name="T33" fmla="*/ 203 h 233"/>
                  <a:gd name="T34" fmla="*/ 210 w 254"/>
                  <a:gd name="T35" fmla="*/ 187 h 233"/>
                  <a:gd name="T36" fmla="*/ 225 w 254"/>
                  <a:gd name="T37" fmla="*/ 164 h 233"/>
                  <a:gd name="T38" fmla="*/ 233 w 254"/>
                  <a:gd name="T39" fmla="*/ 113 h 233"/>
                  <a:gd name="T40" fmla="*/ 242 w 254"/>
                  <a:gd name="T41" fmla="*/ 90 h 233"/>
                  <a:gd name="T42" fmla="*/ 230 w 254"/>
                  <a:gd name="T43" fmla="*/ 64 h 233"/>
                  <a:gd name="T44" fmla="*/ 211 w 254"/>
                  <a:gd name="T45" fmla="*/ 59 h 233"/>
                  <a:gd name="T46" fmla="*/ 202 w 254"/>
                  <a:gd name="T47" fmla="*/ 34 h 233"/>
                  <a:gd name="T48" fmla="*/ 228 w 254"/>
                  <a:gd name="T49" fmla="*/ 0 h 233"/>
                  <a:gd name="T50" fmla="*/ 188 w 254"/>
                  <a:gd name="T51" fmla="*/ 3 h 233"/>
                  <a:gd name="T52" fmla="*/ 169 w 254"/>
                  <a:gd name="T53" fmla="*/ 15 h 233"/>
                  <a:gd name="T54" fmla="*/ 151 w 254"/>
                  <a:gd name="T55" fmla="*/ 19 h 233"/>
                  <a:gd name="T56" fmla="*/ 172 w 254"/>
                  <a:gd name="T57" fmla="*/ 36 h 233"/>
                  <a:gd name="T58" fmla="*/ 133 w 254"/>
                  <a:gd name="T59" fmla="*/ 42 h 233"/>
                  <a:gd name="T60" fmla="*/ 96 w 254"/>
                  <a:gd name="T61" fmla="*/ 26 h 233"/>
                  <a:gd name="T62" fmla="*/ 84 w 254"/>
                  <a:gd name="T63" fmla="*/ 45 h 233"/>
                  <a:gd name="T64" fmla="*/ 83 w 254"/>
                  <a:gd name="T65" fmla="*/ 56 h 233"/>
                  <a:gd name="T66" fmla="*/ 73 w 254"/>
                  <a:gd name="T67" fmla="*/ 75 h 233"/>
                  <a:gd name="T68" fmla="*/ 61 w 254"/>
                  <a:gd name="T69" fmla="*/ 93 h 233"/>
                  <a:gd name="T70" fmla="*/ 74 w 254"/>
                  <a:gd name="T71" fmla="*/ 10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4" h="233">
                    <a:moveTo>
                      <a:pt x="94" y="88"/>
                    </a:moveTo>
                    <a:lnTo>
                      <a:pt x="91" y="96"/>
                    </a:lnTo>
                    <a:lnTo>
                      <a:pt x="94" y="110"/>
                    </a:lnTo>
                    <a:lnTo>
                      <a:pt x="89" y="116"/>
                    </a:lnTo>
                    <a:lnTo>
                      <a:pt x="81" y="112"/>
                    </a:lnTo>
                    <a:lnTo>
                      <a:pt x="72" y="113"/>
                    </a:lnTo>
                    <a:lnTo>
                      <a:pt x="72" y="123"/>
                    </a:lnTo>
                    <a:lnTo>
                      <a:pt x="53" y="141"/>
                    </a:lnTo>
                    <a:lnTo>
                      <a:pt x="42" y="144"/>
                    </a:lnTo>
                    <a:lnTo>
                      <a:pt x="28" y="161"/>
                    </a:lnTo>
                    <a:lnTo>
                      <a:pt x="19" y="165"/>
                    </a:lnTo>
                    <a:lnTo>
                      <a:pt x="11" y="164"/>
                    </a:lnTo>
                    <a:lnTo>
                      <a:pt x="8" y="167"/>
                    </a:lnTo>
                    <a:lnTo>
                      <a:pt x="6" y="170"/>
                    </a:lnTo>
                    <a:lnTo>
                      <a:pt x="9" y="175"/>
                    </a:lnTo>
                    <a:lnTo>
                      <a:pt x="9" y="187"/>
                    </a:lnTo>
                    <a:lnTo>
                      <a:pt x="0" y="197"/>
                    </a:lnTo>
                    <a:lnTo>
                      <a:pt x="3" y="207"/>
                    </a:lnTo>
                    <a:lnTo>
                      <a:pt x="3" y="207"/>
                    </a:lnTo>
                    <a:lnTo>
                      <a:pt x="14" y="207"/>
                    </a:lnTo>
                    <a:lnTo>
                      <a:pt x="19" y="199"/>
                    </a:lnTo>
                    <a:lnTo>
                      <a:pt x="26" y="206"/>
                    </a:lnTo>
                    <a:lnTo>
                      <a:pt x="17" y="211"/>
                    </a:lnTo>
                    <a:lnTo>
                      <a:pt x="20" y="221"/>
                    </a:lnTo>
                    <a:lnTo>
                      <a:pt x="26" y="222"/>
                    </a:lnTo>
                    <a:lnTo>
                      <a:pt x="46" y="226"/>
                    </a:lnTo>
                    <a:lnTo>
                      <a:pt x="49" y="228"/>
                    </a:lnTo>
                    <a:lnTo>
                      <a:pt x="68" y="233"/>
                    </a:lnTo>
                    <a:lnTo>
                      <a:pt x="74" y="230"/>
                    </a:lnTo>
                    <a:lnTo>
                      <a:pt x="91" y="221"/>
                    </a:lnTo>
                    <a:lnTo>
                      <a:pt x="114" y="226"/>
                    </a:lnTo>
                    <a:lnTo>
                      <a:pt x="157" y="226"/>
                    </a:lnTo>
                    <a:lnTo>
                      <a:pt x="180" y="221"/>
                    </a:lnTo>
                    <a:lnTo>
                      <a:pt x="191" y="203"/>
                    </a:lnTo>
                    <a:lnTo>
                      <a:pt x="205" y="197"/>
                    </a:lnTo>
                    <a:lnTo>
                      <a:pt x="210" y="187"/>
                    </a:lnTo>
                    <a:lnTo>
                      <a:pt x="214" y="172"/>
                    </a:lnTo>
                    <a:lnTo>
                      <a:pt x="225" y="164"/>
                    </a:lnTo>
                    <a:lnTo>
                      <a:pt x="234" y="141"/>
                    </a:lnTo>
                    <a:lnTo>
                      <a:pt x="233" y="113"/>
                    </a:lnTo>
                    <a:lnTo>
                      <a:pt x="254" y="101"/>
                    </a:lnTo>
                    <a:lnTo>
                      <a:pt x="242" y="90"/>
                    </a:lnTo>
                    <a:lnTo>
                      <a:pt x="238" y="71"/>
                    </a:lnTo>
                    <a:lnTo>
                      <a:pt x="230" y="64"/>
                    </a:lnTo>
                    <a:lnTo>
                      <a:pt x="220" y="64"/>
                    </a:lnTo>
                    <a:lnTo>
                      <a:pt x="211" y="59"/>
                    </a:lnTo>
                    <a:lnTo>
                      <a:pt x="194" y="39"/>
                    </a:lnTo>
                    <a:lnTo>
                      <a:pt x="202" y="34"/>
                    </a:lnTo>
                    <a:lnTo>
                      <a:pt x="231" y="7"/>
                    </a:lnTo>
                    <a:lnTo>
                      <a:pt x="228" y="0"/>
                    </a:lnTo>
                    <a:lnTo>
                      <a:pt x="219" y="2"/>
                    </a:lnTo>
                    <a:lnTo>
                      <a:pt x="188" y="3"/>
                    </a:lnTo>
                    <a:lnTo>
                      <a:pt x="177" y="11"/>
                    </a:lnTo>
                    <a:lnTo>
                      <a:pt x="169" y="15"/>
                    </a:lnTo>
                    <a:lnTo>
                      <a:pt x="158" y="14"/>
                    </a:lnTo>
                    <a:lnTo>
                      <a:pt x="151" y="19"/>
                    </a:lnTo>
                    <a:lnTo>
                      <a:pt x="157" y="26"/>
                    </a:lnTo>
                    <a:lnTo>
                      <a:pt x="172" y="36"/>
                    </a:lnTo>
                    <a:lnTo>
                      <a:pt x="161" y="39"/>
                    </a:lnTo>
                    <a:lnTo>
                      <a:pt x="133" y="42"/>
                    </a:lnTo>
                    <a:lnTo>
                      <a:pt x="114" y="34"/>
                    </a:lnTo>
                    <a:lnTo>
                      <a:pt x="96" y="26"/>
                    </a:lnTo>
                    <a:lnTo>
                      <a:pt x="89" y="31"/>
                    </a:lnTo>
                    <a:lnTo>
                      <a:pt x="84" y="45"/>
                    </a:lnTo>
                    <a:lnTo>
                      <a:pt x="86" y="53"/>
                    </a:lnTo>
                    <a:lnTo>
                      <a:pt x="83" y="56"/>
                    </a:lnTo>
                    <a:lnTo>
                      <a:pt x="72" y="61"/>
                    </a:lnTo>
                    <a:lnTo>
                      <a:pt x="73" y="75"/>
                    </a:lnTo>
                    <a:lnTo>
                      <a:pt x="72" y="79"/>
                    </a:lnTo>
                    <a:lnTo>
                      <a:pt x="61" y="93"/>
                    </a:lnTo>
                    <a:lnTo>
                      <a:pt x="71" y="108"/>
                    </a:lnTo>
                    <a:lnTo>
                      <a:pt x="74" y="106"/>
                    </a:lnTo>
                    <a:lnTo>
                      <a:pt x="94" y="88"/>
                    </a:lnTo>
                    <a:close/>
                  </a:path>
                </a:pathLst>
              </a:custGeom>
              <a:solidFill>
                <a:schemeClr val="folHlink"/>
              </a:solidFill>
              <a:ln w="14288">
                <a:solidFill>
                  <a:srgbClr val="000000"/>
                </a:solidFill>
                <a:prstDash val="solid"/>
                <a:round/>
                <a:headEnd/>
                <a:tailEnd/>
              </a:ln>
              <a:effectLst>
                <a:outerShdw blurRad="63500" dist="68978" dir="4020649" algn="ctr" rotWithShape="0">
                  <a:schemeClr val="bg2">
                    <a:alpha val="74998"/>
                  </a:schemeClr>
                </a:outerShdw>
              </a:effectLst>
            </p:spPr>
            <p:txBody>
              <a:bodyPr/>
              <a:lstStyle/>
              <a:p>
                <a:endParaRPr lang="en-US"/>
              </a:p>
            </p:txBody>
          </p:sp>
        </p:grpSp>
        <p:sp>
          <p:nvSpPr>
            <p:cNvPr id="1372258" name="Line 98"/>
            <p:cNvSpPr>
              <a:spLocks noChangeShapeType="1"/>
            </p:cNvSpPr>
            <p:nvPr/>
          </p:nvSpPr>
          <p:spPr bwMode="auto">
            <a:xfrm flipV="1">
              <a:off x="3141" y="1557"/>
              <a:ext cx="336" cy="192"/>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59" name="Line 99"/>
            <p:cNvSpPr>
              <a:spLocks noChangeShapeType="1"/>
            </p:cNvSpPr>
            <p:nvPr/>
          </p:nvSpPr>
          <p:spPr bwMode="auto">
            <a:xfrm flipH="1" flipV="1">
              <a:off x="3141" y="1749"/>
              <a:ext cx="431" cy="591"/>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0" name="Line 100"/>
            <p:cNvSpPr>
              <a:spLocks noChangeShapeType="1"/>
            </p:cNvSpPr>
            <p:nvPr/>
          </p:nvSpPr>
          <p:spPr bwMode="auto">
            <a:xfrm>
              <a:off x="3477" y="1557"/>
              <a:ext cx="384" cy="336"/>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1" name="Line 101"/>
            <p:cNvSpPr>
              <a:spLocks noChangeShapeType="1"/>
            </p:cNvSpPr>
            <p:nvPr/>
          </p:nvSpPr>
          <p:spPr bwMode="auto">
            <a:xfrm flipV="1">
              <a:off x="4197" y="2805"/>
              <a:ext cx="158" cy="305"/>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2" name="Line 102"/>
            <p:cNvSpPr>
              <a:spLocks noChangeShapeType="1"/>
            </p:cNvSpPr>
            <p:nvPr/>
          </p:nvSpPr>
          <p:spPr bwMode="auto">
            <a:xfrm flipH="1" flipV="1">
              <a:off x="3861" y="1893"/>
              <a:ext cx="480" cy="912"/>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3" name="Line 103"/>
            <p:cNvSpPr>
              <a:spLocks noChangeShapeType="1"/>
            </p:cNvSpPr>
            <p:nvPr/>
          </p:nvSpPr>
          <p:spPr bwMode="auto">
            <a:xfrm flipV="1">
              <a:off x="3045" y="2356"/>
              <a:ext cx="529" cy="641"/>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4" name="Line 104"/>
            <p:cNvSpPr>
              <a:spLocks noChangeShapeType="1"/>
            </p:cNvSpPr>
            <p:nvPr/>
          </p:nvSpPr>
          <p:spPr bwMode="auto">
            <a:xfrm flipV="1">
              <a:off x="2742" y="1749"/>
              <a:ext cx="399" cy="180"/>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5" name="Line 105"/>
            <p:cNvSpPr>
              <a:spLocks noChangeShapeType="1"/>
            </p:cNvSpPr>
            <p:nvPr/>
          </p:nvSpPr>
          <p:spPr bwMode="auto">
            <a:xfrm flipV="1">
              <a:off x="3717" y="3093"/>
              <a:ext cx="480" cy="192"/>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6" name="Line 106"/>
            <p:cNvSpPr>
              <a:spLocks noChangeShapeType="1"/>
            </p:cNvSpPr>
            <p:nvPr/>
          </p:nvSpPr>
          <p:spPr bwMode="auto">
            <a:xfrm flipH="1" flipV="1">
              <a:off x="3045" y="2997"/>
              <a:ext cx="672" cy="288"/>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7" name="Line 107"/>
            <p:cNvSpPr>
              <a:spLocks noChangeShapeType="1"/>
            </p:cNvSpPr>
            <p:nvPr/>
          </p:nvSpPr>
          <p:spPr bwMode="auto">
            <a:xfrm>
              <a:off x="3813" y="2901"/>
              <a:ext cx="336" cy="192"/>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8" name="Line 108"/>
            <p:cNvSpPr>
              <a:spLocks noChangeShapeType="1"/>
            </p:cNvSpPr>
            <p:nvPr/>
          </p:nvSpPr>
          <p:spPr bwMode="auto">
            <a:xfrm flipV="1">
              <a:off x="3813" y="2805"/>
              <a:ext cx="528" cy="96"/>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9" name="Line 109"/>
            <p:cNvSpPr>
              <a:spLocks noChangeShapeType="1"/>
            </p:cNvSpPr>
            <p:nvPr/>
          </p:nvSpPr>
          <p:spPr bwMode="auto">
            <a:xfrm flipH="1" flipV="1">
              <a:off x="3569" y="2337"/>
              <a:ext cx="244" cy="564"/>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70" name="Line 110"/>
            <p:cNvSpPr>
              <a:spLocks noChangeShapeType="1"/>
            </p:cNvSpPr>
            <p:nvPr/>
          </p:nvSpPr>
          <p:spPr bwMode="auto">
            <a:xfrm flipV="1">
              <a:off x="3573" y="1893"/>
              <a:ext cx="288" cy="432"/>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71" name="Line 111"/>
            <p:cNvSpPr>
              <a:spLocks noChangeShapeType="1"/>
            </p:cNvSpPr>
            <p:nvPr/>
          </p:nvSpPr>
          <p:spPr bwMode="auto">
            <a:xfrm flipH="1" flipV="1">
              <a:off x="2704" y="1999"/>
              <a:ext cx="881" cy="349"/>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72" name="Text Box 112"/>
            <p:cNvSpPr txBox="1">
              <a:spLocks noChangeArrowheads="1"/>
            </p:cNvSpPr>
            <p:nvPr/>
          </p:nvSpPr>
          <p:spPr bwMode="auto">
            <a:xfrm>
              <a:off x="4341" y="2832"/>
              <a:ext cx="93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Cambridge</a:t>
              </a:r>
              <a:endParaRPr lang="en-GB" sz="500" baseline="0">
                <a:solidFill>
                  <a:schemeClr val="bg1"/>
                </a:solidFill>
              </a:endParaRPr>
            </a:p>
          </p:txBody>
        </p:sp>
        <p:sp>
          <p:nvSpPr>
            <p:cNvPr id="1372273" name="Text Box 113"/>
            <p:cNvSpPr txBox="1">
              <a:spLocks noChangeArrowheads="1"/>
            </p:cNvSpPr>
            <p:nvPr/>
          </p:nvSpPr>
          <p:spPr bwMode="auto">
            <a:xfrm>
              <a:off x="3910" y="1968"/>
              <a:ext cx="92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Newcastle</a:t>
              </a:r>
              <a:endParaRPr lang="en-GB" sz="500" baseline="0">
                <a:solidFill>
                  <a:schemeClr val="bg1"/>
                </a:solidFill>
              </a:endParaRPr>
            </a:p>
          </p:txBody>
        </p:sp>
        <p:sp>
          <p:nvSpPr>
            <p:cNvPr id="1372274" name="Text Box 114"/>
            <p:cNvSpPr txBox="1">
              <a:spLocks noChangeArrowheads="1"/>
            </p:cNvSpPr>
            <p:nvPr/>
          </p:nvSpPr>
          <p:spPr bwMode="auto">
            <a:xfrm>
              <a:off x="3523" y="1489"/>
              <a:ext cx="91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Edinburgh</a:t>
              </a:r>
              <a:endParaRPr lang="en-GB" sz="500" baseline="0">
                <a:solidFill>
                  <a:schemeClr val="bg1"/>
                </a:solidFill>
              </a:endParaRPr>
            </a:p>
          </p:txBody>
        </p:sp>
        <p:sp>
          <p:nvSpPr>
            <p:cNvPr id="1372275" name="Text Box 115"/>
            <p:cNvSpPr txBox="1">
              <a:spLocks noChangeArrowheads="1"/>
            </p:cNvSpPr>
            <p:nvPr/>
          </p:nvSpPr>
          <p:spPr bwMode="auto">
            <a:xfrm>
              <a:off x="3098" y="2879"/>
              <a:ext cx="767"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hangingPunct="0"/>
              <a:r>
                <a:rPr lang="en-GB" sz="500" baseline="0">
                  <a:solidFill>
                    <a:schemeClr val="bg1"/>
                  </a:solidFill>
                  <a:latin typeface="Comic Sans MS" charset="0"/>
                </a:rPr>
                <a:t>Oxford</a:t>
              </a:r>
              <a:endParaRPr lang="en-GB" sz="500" baseline="0">
                <a:solidFill>
                  <a:schemeClr val="bg1"/>
                </a:solidFill>
              </a:endParaRPr>
            </a:p>
          </p:txBody>
        </p:sp>
        <p:sp>
          <p:nvSpPr>
            <p:cNvPr id="1372276" name="Text Box 116"/>
            <p:cNvSpPr txBox="1">
              <a:spLocks noChangeArrowheads="1"/>
            </p:cNvSpPr>
            <p:nvPr/>
          </p:nvSpPr>
          <p:spPr bwMode="auto">
            <a:xfrm>
              <a:off x="2517" y="1727"/>
              <a:ext cx="79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Glasgow</a:t>
              </a:r>
              <a:endParaRPr lang="en-GB" sz="500" baseline="0">
                <a:solidFill>
                  <a:schemeClr val="bg1"/>
                </a:solidFill>
              </a:endParaRPr>
            </a:p>
          </p:txBody>
        </p:sp>
        <p:sp>
          <p:nvSpPr>
            <p:cNvPr id="1372277" name="Text Box 117"/>
            <p:cNvSpPr txBox="1">
              <a:spLocks noChangeArrowheads="1"/>
            </p:cNvSpPr>
            <p:nvPr/>
          </p:nvSpPr>
          <p:spPr bwMode="auto">
            <a:xfrm>
              <a:off x="3622" y="2445"/>
              <a:ext cx="101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Manchester</a:t>
              </a:r>
              <a:endParaRPr lang="en-GB" sz="500" baseline="0">
                <a:solidFill>
                  <a:schemeClr val="bg1"/>
                </a:solidFill>
              </a:endParaRPr>
            </a:p>
          </p:txBody>
        </p:sp>
        <p:sp>
          <p:nvSpPr>
            <p:cNvPr id="1372278" name="Text Box 118"/>
            <p:cNvSpPr txBox="1">
              <a:spLocks noChangeArrowheads="1"/>
            </p:cNvSpPr>
            <p:nvPr/>
          </p:nvSpPr>
          <p:spPr bwMode="auto">
            <a:xfrm>
              <a:off x="2472" y="3216"/>
              <a:ext cx="764"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Cardiff</a:t>
              </a:r>
              <a:endParaRPr lang="en-GB" sz="500" baseline="0">
                <a:solidFill>
                  <a:schemeClr val="bg1"/>
                </a:solidFill>
              </a:endParaRPr>
            </a:p>
          </p:txBody>
        </p:sp>
        <p:sp>
          <p:nvSpPr>
            <p:cNvPr id="1372279" name="Text Box 119"/>
            <p:cNvSpPr txBox="1">
              <a:spLocks noChangeArrowheads="1"/>
            </p:cNvSpPr>
            <p:nvPr/>
          </p:nvSpPr>
          <p:spPr bwMode="auto">
            <a:xfrm>
              <a:off x="3523" y="3504"/>
              <a:ext cx="677" cy="2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Soton</a:t>
              </a:r>
              <a:endParaRPr lang="en-GB" sz="500" baseline="0">
                <a:solidFill>
                  <a:schemeClr val="bg1"/>
                </a:solidFill>
              </a:endParaRPr>
            </a:p>
          </p:txBody>
        </p:sp>
        <p:sp>
          <p:nvSpPr>
            <p:cNvPr id="1372280" name="Text Box 120"/>
            <p:cNvSpPr txBox="1">
              <a:spLocks noChangeArrowheads="1"/>
            </p:cNvSpPr>
            <p:nvPr/>
          </p:nvSpPr>
          <p:spPr bwMode="auto">
            <a:xfrm>
              <a:off x="3955" y="3261"/>
              <a:ext cx="7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London</a:t>
              </a:r>
              <a:endParaRPr lang="en-GB" sz="500" baseline="0">
                <a:solidFill>
                  <a:schemeClr val="bg1"/>
                </a:solidFill>
              </a:endParaRPr>
            </a:p>
          </p:txBody>
        </p:sp>
        <p:sp>
          <p:nvSpPr>
            <p:cNvPr id="1372281" name="Text Box 121"/>
            <p:cNvSpPr txBox="1">
              <a:spLocks noChangeArrowheads="1"/>
            </p:cNvSpPr>
            <p:nvPr/>
          </p:nvSpPr>
          <p:spPr bwMode="auto">
            <a:xfrm>
              <a:off x="2472" y="2398"/>
              <a:ext cx="75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Belfast</a:t>
              </a:r>
              <a:endParaRPr lang="en-GB" sz="500" baseline="0">
                <a:solidFill>
                  <a:schemeClr val="bg1"/>
                </a:solidFill>
              </a:endParaRPr>
            </a:p>
          </p:txBody>
        </p:sp>
        <p:sp>
          <p:nvSpPr>
            <p:cNvPr id="1372282" name="Oval 122"/>
            <p:cNvSpPr>
              <a:spLocks noChangeArrowheads="1"/>
            </p:cNvSpPr>
            <p:nvPr/>
          </p:nvSpPr>
          <p:spPr bwMode="auto">
            <a:xfrm>
              <a:off x="4101" y="3028"/>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3" name="Oval 123"/>
            <p:cNvSpPr>
              <a:spLocks noChangeArrowheads="1"/>
            </p:cNvSpPr>
            <p:nvPr/>
          </p:nvSpPr>
          <p:spPr bwMode="auto">
            <a:xfrm>
              <a:off x="3429" y="1509"/>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4" name="Oval 124"/>
            <p:cNvSpPr>
              <a:spLocks noChangeArrowheads="1"/>
            </p:cNvSpPr>
            <p:nvPr/>
          </p:nvSpPr>
          <p:spPr bwMode="auto">
            <a:xfrm>
              <a:off x="3027" y="2917"/>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5" name="Oval 125"/>
            <p:cNvSpPr>
              <a:spLocks noChangeArrowheads="1"/>
            </p:cNvSpPr>
            <p:nvPr/>
          </p:nvSpPr>
          <p:spPr bwMode="auto">
            <a:xfrm>
              <a:off x="2617" y="1889"/>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6" name="Oval 126"/>
            <p:cNvSpPr>
              <a:spLocks noChangeArrowheads="1"/>
            </p:cNvSpPr>
            <p:nvPr/>
          </p:nvSpPr>
          <p:spPr bwMode="auto">
            <a:xfrm>
              <a:off x="3093" y="1701"/>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7" name="Oval 127"/>
            <p:cNvSpPr>
              <a:spLocks noChangeArrowheads="1"/>
            </p:cNvSpPr>
            <p:nvPr/>
          </p:nvSpPr>
          <p:spPr bwMode="auto">
            <a:xfrm>
              <a:off x="3813" y="1845"/>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8" name="Oval 128"/>
            <p:cNvSpPr>
              <a:spLocks noChangeArrowheads="1"/>
            </p:cNvSpPr>
            <p:nvPr/>
          </p:nvSpPr>
          <p:spPr bwMode="auto">
            <a:xfrm>
              <a:off x="3669" y="3237"/>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9" name="Line 129"/>
            <p:cNvSpPr>
              <a:spLocks noChangeShapeType="1"/>
            </p:cNvSpPr>
            <p:nvPr/>
          </p:nvSpPr>
          <p:spPr bwMode="auto">
            <a:xfrm>
              <a:off x="4315" y="2795"/>
              <a:ext cx="114" cy="152"/>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0" name="Line 130"/>
            <p:cNvSpPr>
              <a:spLocks noChangeShapeType="1"/>
            </p:cNvSpPr>
            <p:nvPr/>
          </p:nvSpPr>
          <p:spPr bwMode="auto">
            <a:xfrm flipH="1">
              <a:off x="3677" y="2911"/>
              <a:ext cx="159" cy="131"/>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1" name="Line 131"/>
            <p:cNvSpPr>
              <a:spLocks noChangeShapeType="1"/>
            </p:cNvSpPr>
            <p:nvPr/>
          </p:nvSpPr>
          <p:spPr bwMode="auto">
            <a:xfrm flipH="1" flipV="1">
              <a:off x="3537" y="2060"/>
              <a:ext cx="34" cy="217"/>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2" name="Oval 132"/>
            <p:cNvSpPr>
              <a:spLocks noChangeArrowheads="1"/>
            </p:cNvSpPr>
            <p:nvPr/>
          </p:nvSpPr>
          <p:spPr bwMode="auto">
            <a:xfrm>
              <a:off x="4266" y="2747"/>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3" name="Oval 133"/>
            <p:cNvSpPr>
              <a:spLocks noChangeArrowheads="1"/>
            </p:cNvSpPr>
            <p:nvPr/>
          </p:nvSpPr>
          <p:spPr bwMode="auto">
            <a:xfrm>
              <a:off x="4355" y="2890"/>
              <a:ext cx="127" cy="127"/>
            </a:xfrm>
            <a:prstGeom prst="ellipse">
              <a:avLst/>
            </a:prstGeom>
            <a:solidFill>
              <a:schemeClr val="accent2"/>
            </a:solidFill>
            <a:ln w="12700">
              <a:solidFill>
                <a:schemeClr val="accent2"/>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4" name="Oval 134"/>
            <p:cNvSpPr>
              <a:spLocks noChangeArrowheads="1"/>
            </p:cNvSpPr>
            <p:nvPr/>
          </p:nvSpPr>
          <p:spPr bwMode="auto">
            <a:xfrm>
              <a:off x="3525" y="2277"/>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5" name="Oval 135"/>
            <p:cNvSpPr>
              <a:spLocks noChangeArrowheads="1"/>
            </p:cNvSpPr>
            <p:nvPr/>
          </p:nvSpPr>
          <p:spPr bwMode="auto">
            <a:xfrm>
              <a:off x="3481" y="2003"/>
              <a:ext cx="127" cy="127"/>
            </a:xfrm>
            <a:prstGeom prst="ellipse">
              <a:avLst/>
            </a:prstGeom>
            <a:solidFill>
              <a:schemeClr val="accent2"/>
            </a:solidFill>
            <a:ln w="12700">
              <a:solidFill>
                <a:schemeClr val="accent2"/>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6" name="Oval 136"/>
            <p:cNvSpPr>
              <a:spLocks noChangeArrowheads="1"/>
            </p:cNvSpPr>
            <p:nvPr/>
          </p:nvSpPr>
          <p:spPr bwMode="auto">
            <a:xfrm>
              <a:off x="3765" y="2853"/>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7" name="Oval 137"/>
            <p:cNvSpPr>
              <a:spLocks noChangeArrowheads="1"/>
            </p:cNvSpPr>
            <p:nvPr/>
          </p:nvSpPr>
          <p:spPr bwMode="auto">
            <a:xfrm>
              <a:off x="3621" y="2949"/>
              <a:ext cx="127" cy="127"/>
            </a:xfrm>
            <a:prstGeom prst="ellipse">
              <a:avLst/>
            </a:prstGeom>
            <a:solidFill>
              <a:schemeClr val="accent2"/>
            </a:solidFill>
            <a:ln w="12700">
              <a:solidFill>
                <a:schemeClr val="accent2"/>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8" name="Text Box 138"/>
            <p:cNvSpPr txBox="1">
              <a:spLocks noChangeArrowheads="1"/>
            </p:cNvSpPr>
            <p:nvPr/>
          </p:nvSpPr>
          <p:spPr bwMode="auto">
            <a:xfrm>
              <a:off x="3380" y="1966"/>
              <a:ext cx="500" cy="2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DL</a:t>
              </a:r>
              <a:endParaRPr lang="en-GB" sz="500" baseline="0">
                <a:solidFill>
                  <a:schemeClr val="bg1"/>
                </a:solidFill>
              </a:endParaRPr>
            </a:p>
          </p:txBody>
        </p:sp>
        <p:sp>
          <p:nvSpPr>
            <p:cNvPr id="1372299" name="Text Box 139"/>
            <p:cNvSpPr txBox="1">
              <a:spLocks noChangeArrowheads="1"/>
            </p:cNvSpPr>
            <p:nvPr/>
          </p:nvSpPr>
          <p:spPr bwMode="auto">
            <a:xfrm>
              <a:off x="3314" y="3148"/>
              <a:ext cx="575" cy="2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RAL</a:t>
              </a:r>
              <a:endParaRPr lang="en-GB" sz="500" baseline="0">
                <a:solidFill>
                  <a:schemeClr val="bg1"/>
                </a:solidFill>
              </a:endParaRPr>
            </a:p>
          </p:txBody>
        </p:sp>
        <p:sp>
          <p:nvSpPr>
            <p:cNvPr id="1372300" name="Text Box 140"/>
            <p:cNvSpPr txBox="1">
              <a:spLocks noChangeArrowheads="1"/>
            </p:cNvSpPr>
            <p:nvPr/>
          </p:nvSpPr>
          <p:spPr bwMode="auto">
            <a:xfrm>
              <a:off x="4481" y="3118"/>
              <a:ext cx="788" cy="2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Hinxton</a:t>
              </a:r>
              <a:endParaRPr lang="en-GB" sz="500" baseline="0">
                <a:solidFill>
                  <a:schemeClr val="bg1"/>
                </a:solidFill>
              </a:endParaRPr>
            </a:p>
          </p:txBody>
        </p:sp>
      </p:grpSp>
      <p:pic>
        <p:nvPicPr>
          <p:cNvPr id="1372301" name="Picture 1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1239838"/>
            <a:ext cx="3505200"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72302" name="Picture 142" descr="data_grid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 y="4648200"/>
            <a:ext cx="12192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95800"/>
      </p:ext>
    </p:extLst>
  </p:cSld>
  <p:clrMapOvr>
    <a:masterClrMapping/>
  </p:clrMapOvr>
  <p:transition xmlns:p14="http://schemas.microsoft.com/office/powerpoint/2010/mai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 </a:t>
            </a:r>
            <a:endParaRPr lang="en-US"/>
          </a:p>
        </p:txBody>
      </p:sp>
      <p:sp>
        <p:nvSpPr>
          <p:cNvPr id="1640450" name="Rectangle 2"/>
          <p:cNvSpPr>
            <a:spLocks noGrp="1" noChangeArrowheads="1"/>
          </p:cNvSpPr>
          <p:nvPr>
            <p:ph type="title"/>
          </p:nvPr>
        </p:nvSpPr>
        <p:spPr/>
        <p:txBody>
          <a:bodyPr/>
          <a:lstStyle/>
          <a:p>
            <a:r>
              <a:rPr lang="en-US"/>
              <a:t>Current Environment</a:t>
            </a:r>
          </a:p>
        </p:txBody>
      </p:sp>
      <p:sp>
        <p:nvSpPr>
          <p:cNvPr id="1640451" name="Rectangle 3"/>
          <p:cNvSpPr>
            <a:spLocks noGrp="1" noChangeArrowheads="1"/>
          </p:cNvSpPr>
          <p:nvPr>
            <p:ph type="body" idx="1"/>
          </p:nvPr>
        </p:nvSpPr>
        <p:spPr/>
        <p:txBody>
          <a:bodyPr/>
          <a:lstStyle/>
          <a:p>
            <a:pPr>
              <a:lnSpc>
                <a:spcPct val="90000"/>
              </a:lnSpc>
            </a:pPr>
            <a:r>
              <a:rPr lang="ja-JP" altLang="en-US" dirty="0">
                <a:latin typeface="Arial"/>
              </a:rPr>
              <a:t>“</a:t>
            </a:r>
            <a:r>
              <a:rPr lang="en-US" dirty="0"/>
              <a:t>Big Data</a:t>
            </a:r>
            <a:r>
              <a:rPr lang="ja-JP" altLang="en-US" dirty="0">
                <a:latin typeface="Arial"/>
              </a:rPr>
              <a:t>”</a:t>
            </a:r>
            <a:r>
              <a:rPr lang="en-US" dirty="0"/>
              <a:t> is becoming ubiquitous in many fields</a:t>
            </a:r>
          </a:p>
          <a:p>
            <a:pPr lvl="1">
              <a:lnSpc>
                <a:spcPct val="90000"/>
              </a:lnSpc>
            </a:pPr>
            <a:r>
              <a:rPr lang="en-US" dirty="0"/>
              <a:t>enterprise applications</a:t>
            </a:r>
          </a:p>
          <a:p>
            <a:pPr lvl="1">
              <a:lnSpc>
                <a:spcPct val="90000"/>
              </a:lnSpc>
            </a:pPr>
            <a:r>
              <a:rPr lang="en-US" dirty="0"/>
              <a:t>Web tasks</a:t>
            </a:r>
          </a:p>
          <a:p>
            <a:pPr lvl="1">
              <a:lnSpc>
                <a:spcPct val="90000"/>
              </a:lnSpc>
            </a:pPr>
            <a:r>
              <a:rPr lang="en-US" dirty="0"/>
              <a:t>E-Science</a:t>
            </a:r>
          </a:p>
          <a:p>
            <a:pPr lvl="1">
              <a:lnSpc>
                <a:spcPct val="90000"/>
              </a:lnSpc>
            </a:pPr>
            <a:r>
              <a:rPr lang="en-US" dirty="0"/>
              <a:t>Digital entertainment</a:t>
            </a:r>
          </a:p>
          <a:p>
            <a:pPr lvl="1">
              <a:lnSpc>
                <a:spcPct val="90000"/>
              </a:lnSpc>
            </a:pPr>
            <a:r>
              <a:rPr lang="en-US" dirty="0"/>
              <a:t>Natural Language Processing (esp. for Humanities applications)</a:t>
            </a:r>
          </a:p>
          <a:p>
            <a:pPr lvl="1">
              <a:lnSpc>
                <a:spcPct val="90000"/>
              </a:lnSpc>
            </a:pPr>
            <a:r>
              <a:rPr lang="en-US" dirty="0"/>
              <a:t>Social Network analysis</a:t>
            </a:r>
          </a:p>
          <a:p>
            <a:pPr lvl="1">
              <a:lnSpc>
                <a:spcPct val="90000"/>
              </a:lnSpc>
            </a:pPr>
            <a:r>
              <a:rPr lang="en-US" dirty="0"/>
              <a:t>Etc</a:t>
            </a:r>
            <a:r>
              <a:rPr lang="en-US" dirty="0" smtClean="0"/>
              <a:t>.</a:t>
            </a:r>
          </a:p>
          <a:p>
            <a:pPr>
              <a:lnSpc>
                <a:spcPct val="90000"/>
              </a:lnSpc>
            </a:pPr>
            <a:r>
              <a:rPr lang="en-US" dirty="0" smtClean="0"/>
              <a:t>Berkeley Institute for Data Science (BIDS) </a:t>
            </a:r>
            <a:endParaRPr lang="en-US" dirty="0"/>
          </a:p>
        </p:txBody>
      </p:sp>
    </p:spTree>
    <p:extLst>
      <p:ext uri="{BB962C8B-B14F-4D97-AF65-F5344CB8AC3E}">
        <p14:creationId xmlns:p14="http://schemas.microsoft.com/office/powerpoint/2010/main" val="850674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 </a:t>
            </a:r>
            <a:endParaRPr lang="en-US"/>
          </a:p>
        </p:txBody>
      </p:sp>
      <p:sp>
        <p:nvSpPr>
          <p:cNvPr id="1642498" name="Rectangle 2"/>
          <p:cNvSpPr>
            <a:spLocks noGrp="1" noChangeArrowheads="1"/>
          </p:cNvSpPr>
          <p:nvPr>
            <p:ph type="title"/>
          </p:nvPr>
        </p:nvSpPr>
        <p:spPr/>
        <p:txBody>
          <a:bodyPr/>
          <a:lstStyle/>
          <a:p>
            <a:r>
              <a:rPr lang="en-US"/>
              <a:t>Current Environment</a:t>
            </a:r>
          </a:p>
        </p:txBody>
      </p:sp>
      <p:sp>
        <p:nvSpPr>
          <p:cNvPr id="1642499" name="Rectangle 3"/>
          <p:cNvSpPr>
            <a:spLocks noGrp="1" noChangeArrowheads="1"/>
          </p:cNvSpPr>
          <p:nvPr>
            <p:ph type="body" idx="1"/>
          </p:nvPr>
        </p:nvSpPr>
        <p:spPr/>
        <p:txBody>
          <a:bodyPr/>
          <a:lstStyle/>
          <a:p>
            <a:r>
              <a:rPr lang="en-US" dirty="0"/>
              <a:t>Data Analysis as a profit center</a:t>
            </a:r>
          </a:p>
          <a:p>
            <a:pPr lvl="1"/>
            <a:r>
              <a:rPr lang="en-US" dirty="0"/>
              <a:t>No longer just a cost – </a:t>
            </a:r>
            <a:r>
              <a:rPr lang="en-US" b="1" dirty="0"/>
              <a:t>may be the entire business</a:t>
            </a:r>
            <a:r>
              <a:rPr lang="en-US" dirty="0"/>
              <a:t> as in Business Intelligence</a:t>
            </a:r>
          </a:p>
        </p:txBody>
      </p:sp>
    </p:spTree>
    <p:extLst>
      <p:ext uri="{BB962C8B-B14F-4D97-AF65-F5344CB8AC3E}">
        <p14:creationId xmlns:p14="http://schemas.microsoft.com/office/powerpoint/2010/main" val="123041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 </a:t>
            </a:r>
            <a:endParaRPr lang="en-US"/>
          </a:p>
        </p:txBody>
      </p:sp>
      <p:sp>
        <p:nvSpPr>
          <p:cNvPr id="1183746" name="Rectangle 2"/>
          <p:cNvSpPr>
            <a:spLocks noGrp="1" noChangeArrowheads="1"/>
          </p:cNvSpPr>
          <p:nvPr>
            <p:ph type="title"/>
          </p:nvPr>
        </p:nvSpPr>
        <p:spPr/>
        <p:txBody>
          <a:bodyPr/>
          <a:lstStyle/>
          <a:p>
            <a:r>
              <a:rPr lang="en-US"/>
              <a:t>OLAP</a:t>
            </a:r>
          </a:p>
        </p:txBody>
      </p:sp>
      <p:sp>
        <p:nvSpPr>
          <p:cNvPr id="1183747" name="Rectangle 3"/>
          <p:cNvSpPr>
            <a:spLocks noGrp="1" noChangeArrowheads="1"/>
          </p:cNvSpPr>
          <p:nvPr>
            <p:ph type="body" idx="1"/>
          </p:nvPr>
        </p:nvSpPr>
        <p:spPr/>
        <p:txBody>
          <a:bodyPr/>
          <a:lstStyle/>
          <a:p>
            <a:r>
              <a:rPr lang="en-US"/>
              <a:t>Online Line Analytical Processing</a:t>
            </a:r>
          </a:p>
          <a:p>
            <a:pPr lvl="1"/>
            <a:r>
              <a:rPr lang="en-US"/>
              <a:t>Intended to provide multidimensional views of the data</a:t>
            </a:r>
          </a:p>
          <a:p>
            <a:pPr lvl="1"/>
            <a:r>
              <a:rPr lang="en-US"/>
              <a:t>I.e., the </a:t>
            </a:r>
            <a:r>
              <a:rPr lang="ja-JP" altLang="en-US">
                <a:latin typeface="Arial"/>
              </a:rPr>
              <a:t>“</a:t>
            </a:r>
            <a:r>
              <a:rPr lang="en-US"/>
              <a:t>Data Cube</a:t>
            </a:r>
            <a:r>
              <a:rPr lang="ja-JP" altLang="en-US">
                <a:latin typeface="Arial"/>
              </a:rPr>
              <a:t>”</a:t>
            </a:r>
            <a:endParaRPr lang="en-US"/>
          </a:p>
          <a:p>
            <a:pPr lvl="1"/>
            <a:r>
              <a:rPr lang="en-US"/>
              <a:t>The PivotTables in MS Excel are examples of OLAP tools</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 </a:t>
            </a:r>
            <a:endParaRPr lang="en-US"/>
          </a:p>
        </p:txBody>
      </p:sp>
      <p:sp>
        <p:nvSpPr>
          <p:cNvPr id="1644546" name="Rectangle 2"/>
          <p:cNvSpPr>
            <a:spLocks noGrp="1" noChangeArrowheads="1"/>
          </p:cNvSpPr>
          <p:nvPr>
            <p:ph type="title"/>
          </p:nvPr>
        </p:nvSpPr>
        <p:spPr/>
        <p:txBody>
          <a:bodyPr/>
          <a:lstStyle/>
          <a:p>
            <a:r>
              <a:rPr lang="en-US"/>
              <a:t>Current Environment</a:t>
            </a:r>
          </a:p>
        </p:txBody>
      </p:sp>
      <p:sp>
        <p:nvSpPr>
          <p:cNvPr id="1644547" name="Rectangle 3"/>
          <p:cNvSpPr>
            <a:spLocks noGrp="1" noChangeArrowheads="1"/>
          </p:cNvSpPr>
          <p:nvPr>
            <p:ph type="body" idx="1"/>
          </p:nvPr>
        </p:nvSpPr>
        <p:spPr/>
        <p:txBody>
          <a:bodyPr/>
          <a:lstStyle/>
          <a:p>
            <a:r>
              <a:rPr lang="en-US"/>
              <a:t>Ubiquity of Structured and Unstructured data</a:t>
            </a:r>
          </a:p>
          <a:p>
            <a:pPr lvl="1"/>
            <a:r>
              <a:rPr lang="en-US"/>
              <a:t>Text</a:t>
            </a:r>
          </a:p>
          <a:p>
            <a:pPr lvl="1"/>
            <a:r>
              <a:rPr lang="en-US"/>
              <a:t>XML</a:t>
            </a:r>
          </a:p>
          <a:p>
            <a:pPr lvl="1"/>
            <a:r>
              <a:rPr lang="en-US"/>
              <a:t>Web Data</a:t>
            </a:r>
          </a:p>
          <a:p>
            <a:pPr lvl="1"/>
            <a:r>
              <a:rPr lang="en-US"/>
              <a:t>Crawling the Deep Web</a:t>
            </a:r>
          </a:p>
          <a:p>
            <a:r>
              <a:rPr lang="en-US"/>
              <a:t>How to extract useful information from </a:t>
            </a:r>
            <a:r>
              <a:rPr lang="ja-JP" altLang="en-US">
                <a:latin typeface="Arial"/>
              </a:rPr>
              <a:t>“</a:t>
            </a:r>
            <a:r>
              <a:rPr lang="en-US"/>
              <a:t>noisy</a:t>
            </a:r>
            <a:r>
              <a:rPr lang="ja-JP" altLang="en-US">
                <a:latin typeface="Arial"/>
              </a:rPr>
              <a:t>”</a:t>
            </a:r>
            <a:r>
              <a:rPr lang="en-US"/>
              <a:t> text and structured corpora?</a:t>
            </a:r>
          </a:p>
        </p:txBody>
      </p:sp>
    </p:spTree>
    <p:extLst>
      <p:ext uri="{BB962C8B-B14F-4D97-AF65-F5344CB8AC3E}">
        <p14:creationId xmlns:p14="http://schemas.microsoft.com/office/powerpoint/2010/main" val="4433476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 </a:t>
            </a:r>
            <a:endParaRPr lang="en-US"/>
          </a:p>
        </p:txBody>
      </p:sp>
      <p:sp>
        <p:nvSpPr>
          <p:cNvPr id="1646594" name="Rectangle 2"/>
          <p:cNvSpPr>
            <a:spLocks noGrp="1" noChangeArrowheads="1"/>
          </p:cNvSpPr>
          <p:nvPr>
            <p:ph type="title"/>
          </p:nvPr>
        </p:nvSpPr>
        <p:spPr/>
        <p:txBody>
          <a:bodyPr/>
          <a:lstStyle/>
          <a:p>
            <a:r>
              <a:rPr lang="en-US"/>
              <a:t>Current Environment</a:t>
            </a:r>
          </a:p>
        </p:txBody>
      </p:sp>
      <p:sp>
        <p:nvSpPr>
          <p:cNvPr id="1646595" name="Rectangle 3"/>
          <p:cNvSpPr>
            <a:spLocks noGrp="1" noChangeArrowheads="1"/>
          </p:cNvSpPr>
          <p:nvPr>
            <p:ph type="body" idx="1"/>
          </p:nvPr>
        </p:nvSpPr>
        <p:spPr/>
        <p:txBody>
          <a:bodyPr/>
          <a:lstStyle/>
          <a:p>
            <a:r>
              <a:rPr lang="en-US" dirty="0"/>
              <a:t>Expanded developer demands</a:t>
            </a:r>
          </a:p>
          <a:p>
            <a:pPr lvl="1"/>
            <a:r>
              <a:rPr lang="en-US" dirty="0"/>
              <a:t>Wider use means broader requirements, and less interest from developers in the details of traditional DBMS interactions</a:t>
            </a:r>
          </a:p>
          <a:p>
            <a:r>
              <a:rPr lang="en-US" dirty="0"/>
              <a:t>Architectural Shifts in Computing</a:t>
            </a:r>
          </a:p>
          <a:p>
            <a:pPr lvl="1"/>
            <a:r>
              <a:rPr lang="en-US" dirty="0"/>
              <a:t>The move to parallel architectures both internally (on individual chips)</a:t>
            </a:r>
          </a:p>
          <a:p>
            <a:pPr lvl="1"/>
            <a:r>
              <a:rPr lang="en-US" dirty="0"/>
              <a:t>And externally – Cloud </a:t>
            </a:r>
            <a:r>
              <a:rPr lang="en-US" dirty="0" smtClean="0"/>
              <a:t>Computing</a:t>
            </a:r>
            <a:endParaRPr lang="en-US" dirty="0"/>
          </a:p>
        </p:txBody>
      </p:sp>
    </p:spTree>
    <p:extLst>
      <p:ext uri="{BB962C8B-B14F-4D97-AF65-F5344CB8AC3E}">
        <p14:creationId xmlns:p14="http://schemas.microsoft.com/office/powerpoint/2010/main" val="3429903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3V’s of Big Data</a:t>
            </a:r>
            <a:endParaRPr lang="en-US" dirty="0"/>
          </a:p>
        </p:txBody>
      </p:sp>
      <p:sp>
        <p:nvSpPr>
          <p:cNvPr id="4" name="Oval 3"/>
          <p:cNvSpPr/>
          <p:nvPr/>
        </p:nvSpPr>
        <p:spPr bwMode="auto">
          <a:xfrm>
            <a:off x="3352800" y="2971800"/>
            <a:ext cx="2819400" cy="1600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rPr>
              <a:t>Big Data</a:t>
            </a:r>
            <a:endParaRPr kumimoji="0" lang="en-US" sz="3600" b="1" i="0" u="none" strike="noStrike" normalizeH="0" baseline="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ndParaRPr>
          </a:p>
        </p:txBody>
      </p:sp>
      <p:sp>
        <p:nvSpPr>
          <p:cNvPr id="6" name="Down Arrow Callout 5"/>
          <p:cNvSpPr/>
          <p:nvPr/>
        </p:nvSpPr>
        <p:spPr bwMode="auto">
          <a:xfrm>
            <a:off x="4114800" y="1752600"/>
            <a:ext cx="1371600" cy="1219200"/>
          </a:xfrm>
          <a:prstGeom prst="downArrowCallout">
            <a:avLst>
              <a:gd name="adj1" fmla="val 50000"/>
              <a:gd name="adj2" fmla="val 53698"/>
              <a:gd name="adj3" fmla="val 21812"/>
              <a:gd name="adj4" fmla="val 4265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charset="0"/>
                <a:ea typeface="ＭＳ Ｐゴシック" charset="0"/>
              </a:rPr>
              <a:t>Volume</a:t>
            </a:r>
            <a:endParaRPr kumimoji="0" lang="en-US" sz="2400" b="1" i="0" u="none" strike="noStrike" normalizeH="0" baseline="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charset="0"/>
              <a:ea typeface="ＭＳ Ｐゴシック" charset="0"/>
            </a:endParaRPr>
          </a:p>
        </p:txBody>
      </p:sp>
      <p:sp>
        <p:nvSpPr>
          <p:cNvPr id="9" name="Down Arrow Callout 8"/>
          <p:cNvSpPr/>
          <p:nvPr/>
        </p:nvSpPr>
        <p:spPr bwMode="auto">
          <a:xfrm rot="14161214">
            <a:off x="2260395" y="3804995"/>
            <a:ext cx="1371600" cy="1219200"/>
          </a:xfrm>
          <a:prstGeom prst="downArrowCallout">
            <a:avLst>
              <a:gd name="adj1" fmla="val 50000"/>
              <a:gd name="adj2" fmla="val 53698"/>
              <a:gd name="adj3" fmla="val 21812"/>
              <a:gd name="adj4" fmla="val 4265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charset="0"/>
                <a:ea typeface="ＭＳ Ｐゴシック" charset="0"/>
              </a:rPr>
              <a:t>Velocity</a:t>
            </a:r>
            <a:endParaRPr kumimoji="0" lang="en-US" sz="2400" b="1" i="0" u="none" strike="noStrike" normalizeH="0" baseline="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charset="0"/>
              <a:ea typeface="ＭＳ Ｐゴシック" charset="0"/>
            </a:endParaRPr>
          </a:p>
        </p:txBody>
      </p:sp>
      <p:sp>
        <p:nvSpPr>
          <p:cNvPr id="10" name="Down Arrow Callout 9"/>
          <p:cNvSpPr/>
          <p:nvPr/>
        </p:nvSpPr>
        <p:spPr bwMode="auto">
          <a:xfrm rot="7784967">
            <a:off x="5860212" y="3888874"/>
            <a:ext cx="1371600" cy="1219200"/>
          </a:xfrm>
          <a:prstGeom prst="downArrowCallout">
            <a:avLst>
              <a:gd name="adj1" fmla="val 50000"/>
              <a:gd name="adj2" fmla="val 53698"/>
              <a:gd name="adj3" fmla="val 21812"/>
              <a:gd name="adj4" fmla="val 4265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normalizeH="0" baseline="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charset="0"/>
                <a:ea typeface="ＭＳ Ｐゴシック" charset="0"/>
              </a:rPr>
              <a:t>Variety</a:t>
            </a:r>
            <a:endParaRPr kumimoji="0" lang="en-US" sz="2400" b="1" i="0" u="none" strike="noStrike" normalizeH="0" baseline="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charset="0"/>
              <a:ea typeface="ＭＳ Ｐゴシック" charset="0"/>
            </a:endParaRPr>
          </a:p>
        </p:txBody>
      </p:sp>
      <p:sp>
        <p:nvSpPr>
          <p:cNvPr id="11" name="TextBox 10"/>
          <p:cNvSpPr txBox="1"/>
          <p:nvPr/>
        </p:nvSpPr>
        <p:spPr>
          <a:xfrm>
            <a:off x="322405" y="1752600"/>
            <a:ext cx="3480340" cy="1200328"/>
          </a:xfrm>
          <a:prstGeom prst="rect">
            <a:avLst/>
          </a:prstGeom>
          <a:noFill/>
        </p:spPr>
        <p:txBody>
          <a:bodyPr wrap="none" rtlCol="0">
            <a:spAutoFit/>
          </a:bodyPr>
          <a:lstStyle/>
          <a:p>
            <a:pPr algn="l"/>
            <a:r>
              <a:rPr lang="en-US" dirty="0" smtClean="0">
                <a:latin typeface="+mn-lt"/>
              </a:rPr>
              <a:t>Volume – how much(?)</a:t>
            </a:r>
          </a:p>
          <a:p>
            <a:pPr algn="l"/>
            <a:r>
              <a:rPr lang="en-US" dirty="0" smtClean="0">
                <a:latin typeface="+mn-lt"/>
              </a:rPr>
              <a:t>Velocity – how fast(?)</a:t>
            </a:r>
          </a:p>
          <a:p>
            <a:pPr algn="l"/>
            <a:r>
              <a:rPr lang="en-US" dirty="0" smtClean="0">
                <a:latin typeface="+mn-lt"/>
              </a:rPr>
              <a:t>Variety – how diverse(?)</a:t>
            </a:r>
            <a:endParaRPr lang="en-US" dirty="0">
              <a:latin typeface="+mn-lt"/>
            </a:endParaRPr>
          </a:p>
        </p:txBody>
      </p:sp>
      <p:sp>
        <p:nvSpPr>
          <p:cNvPr id="3" name="Date Placeholder 2"/>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302788118"/>
      </p:ext>
    </p:extLst>
  </p:cSld>
  <p:clrMapOvr>
    <a:masterClrMapping/>
  </p:clrMapOvr>
  <mc:AlternateContent xmlns:mc="http://schemas.openxmlformats.org/markup-compatibility/2006" xmlns:p14="http://schemas.microsoft.com/office/powerpoint/2010/main">
    <mc:Choice Requires="p14">
      <p:transition spd="slow" p14:dur="2000" advTm="23709"/>
    </mc:Choice>
    <mc:Fallback xmlns="">
      <p:transition xmlns:p14="http://schemas.microsoft.com/office/powerpoint/2010/main" spd="slow" advTm="23709"/>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Velocity Data</a:t>
            </a:r>
            <a:endParaRPr lang="en-US" dirty="0"/>
          </a:p>
        </p:txBody>
      </p:sp>
      <p:sp>
        <p:nvSpPr>
          <p:cNvPr id="3" name="Content Placeholder 2"/>
          <p:cNvSpPr>
            <a:spLocks noGrp="1"/>
          </p:cNvSpPr>
          <p:nvPr>
            <p:ph idx="1"/>
          </p:nvPr>
        </p:nvSpPr>
        <p:spPr/>
        <p:txBody>
          <a:bodyPr/>
          <a:lstStyle/>
          <a:p>
            <a:pPr>
              <a:lnSpc>
                <a:spcPct val="90000"/>
              </a:lnSpc>
            </a:pPr>
            <a:r>
              <a:rPr lang="en-US" dirty="0" smtClean="0"/>
              <a:t>Examples:</a:t>
            </a:r>
          </a:p>
          <a:p>
            <a:pPr lvl="1">
              <a:lnSpc>
                <a:spcPct val="90000"/>
              </a:lnSpc>
            </a:pPr>
            <a:r>
              <a:rPr lang="en-US" dirty="0" smtClean="0"/>
              <a:t>Harvesting hot topics from the Twitter “</a:t>
            </a:r>
            <a:r>
              <a:rPr lang="en-US" dirty="0" err="1" smtClean="0"/>
              <a:t>firehose</a:t>
            </a:r>
            <a:r>
              <a:rPr lang="en-US" dirty="0" smtClean="0"/>
              <a:t>”</a:t>
            </a:r>
          </a:p>
          <a:p>
            <a:pPr lvl="1">
              <a:lnSpc>
                <a:spcPct val="90000"/>
              </a:lnSpc>
            </a:pPr>
            <a:r>
              <a:rPr lang="en-US" dirty="0" smtClean="0"/>
              <a:t>Collecting “clickstream” data from websites</a:t>
            </a:r>
          </a:p>
          <a:p>
            <a:pPr lvl="1">
              <a:lnSpc>
                <a:spcPct val="90000"/>
              </a:lnSpc>
            </a:pPr>
            <a:r>
              <a:rPr lang="en-US" dirty="0" smtClean="0"/>
              <a:t>System logs and Web logs</a:t>
            </a:r>
          </a:p>
          <a:p>
            <a:pPr lvl="1">
              <a:lnSpc>
                <a:spcPct val="90000"/>
              </a:lnSpc>
            </a:pPr>
            <a:r>
              <a:rPr lang="en-US" dirty="0" smtClean="0"/>
              <a:t>High frequency stock trading (HFT)</a:t>
            </a:r>
          </a:p>
          <a:p>
            <a:pPr lvl="1">
              <a:lnSpc>
                <a:spcPct val="90000"/>
              </a:lnSpc>
            </a:pPr>
            <a:r>
              <a:rPr lang="en-US" dirty="0" smtClean="0"/>
              <a:t>Real-time credit card fraud detection</a:t>
            </a:r>
          </a:p>
          <a:p>
            <a:pPr lvl="1">
              <a:lnSpc>
                <a:spcPct val="90000"/>
              </a:lnSpc>
            </a:pPr>
            <a:r>
              <a:rPr lang="en-US" dirty="0" smtClean="0"/>
              <a:t>Text-in voting for TV competitions</a:t>
            </a:r>
          </a:p>
          <a:p>
            <a:pPr lvl="1">
              <a:lnSpc>
                <a:spcPct val="90000"/>
              </a:lnSpc>
            </a:pPr>
            <a:r>
              <a:rPr lang="en-US" dirty="0" smtClean="0"/>
              <a:t>Sensor data </a:t>
            </a:r>
          </a:p>
          <a:p>
            <a:pPr lvl="1">
              <a:lnSpc>
                <a:spcPct val="90000"/>
              </a:lnSpc>
            </a:pPr>
            <a:r>
              <a:rPr lang="en-US" dirty="0" err="1" smtClean="0"/>
              <a:t>Adwords</a:t>
            </a:r>
            <a:r>
              <a:rPr lang="en-US" dirty="0" smtClean="0"/>
              <a:t> auctions for </a:t>
            </a:r>
            <a:r>
              <a:rPr lang="en-US" dirty="0"/>
              <a:t>ad pricing </a:t>
            </a:r>
            <a:endParaRPr lang="en-US" dirty="0" smtClean="0"/>
          </a:p>
          <a:p>
            <a:pPr lvl="2">
              <a:lnSpc>
                <a:spcPct val="90000"/>
              </a:lnSpc>
            </a:pPr>
            <a:r>
              <a:rPr lang="en-US" dirty="0" smtClean="0"/>
              <a:t>http</a:t>
            </a:r>
            <a:r>
              <a:rPr lang="en-US" dirty="0"/>
              <a:t>://</a:t>
            </a:r>
            <a:r>
              <a:rPr lang="en-US" dirty="0" err="1"/>
              <a:t>www.youtube.com</a:t>
            </a:r>
            <a:r>
              <a:rPr lang="en-US" dirty="0"/>
              <a:t>/</a:t>
            </a:r>
            <a:r>
              <a:rPr lang="en-US" dirty="0" err="1"/>
              <a:t>watch?v</a:t>
            </a:r>
            <a:r>
              <a:rPr lang="en-US" dirty="0"/>
              <a:t>=a8qQXLby4PY</a:t>
            </a:r>
          </a:p>
          <a:p>
            <a:pPr marL="457200" lvl="1" indent="0">
              <a:lnSpc>
                <a:spcPct val="90000"/>
              </a:lnSpc>
              <a:buNone/>
            </a:pPr>
            <a:endParaRPr lang="en-US" dirty="0"/>
          </a:p>
        </p:txBody>
      </p:sp>
      <p:sp>
        <p:nvSpPr>
          <p:cNvPr id="4" name="Date Placeholder 3"/>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429151319"/>
      </p:ext>
    </p:extLst>
  </p:cSld>
  <p:clrMapOvr>
    <a:masterClrMapping/>
  </p:clrMapOvr>
  <mc:AlternateContent xmlns:mc="http://schemas.openxmlformats.org/markup-compatibility/2006" xmlns:p14="http://schemas.microsoft.com/office/powerpoint/2010/main">
    <mc:Choice Requires="p14">
      <p:transition spd="slow" p14:dur="2000" advTm="61085"/>
    </mc:Choice>
    <mc:Fallback xmlns="">
      <p:transition xmlns:p14="http://schemas.microsoft.com/office/powerpoint/2010/main" spd="slow" advTm="61085"/>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Velocity Requirements</a:t>
            </a:r>
            <a:endParaRPr lang="en-US" dirty="0"/>
          </a:p>
        </p:txBody>
      </p:sp>
      <p:sp>
        <p:nvSpPr>
          <p:cNvPr id="3" name="Content Placeholder 2"/>
          <p:cNvSpPr>
            <a:spLocks noGrp="1"/>
          </p:cNvSpPr>
          <p:nvPr>
            <p:ph idx="1"/>
          </p:nvPr>
        </p:nvSpPr>
        <p:spPr/>
        <p:txBody>
          <a:bodyPr/>
          <a:lstStyle/>
          <a:p>
            <a:r>
              <a:rPr lang="en-US" dirty="0">
                <a:latin typeface="Calibri" charset="0"/>
              </a:rPr>
              <a:t>Ingest at very high speeds and </a:t>
            </a:r>
            <a:r>
              <a:rPr lang="en-US" dirty="0" smtClean="0">
                <a:latin typeface="Calibri" charset="0"/>
              </a:rPr>
              <a:t>rates</a:t>
            </a:r>
          </a:p>
          <a:p>
            <a:pPr lvl="1"/>
            <a:r>
              <a:rPr lang="en-US" dirty="0" smtClean="0">
                <a:latin typeface="Calibri" charset="0"/>
              </a:rPr>
              <a:t>E.g. Millions of read/write operations per second</a:t>
            </a:r>
            <a:endParaRPr lang="en-US" dirty="0">
              <a:latin typeface="Calibri" charset="0"/>
            </a:endParaRPr>
          </a:p>
          <a:p>
            <a:r>
              <a:rPr lang="en-US" dirty="0">
                <a:latin typeface="Calibri" charset="0"/>
              </a:rPr>
              <a:t>Scale easily to meet growth and demand peaks</a:t>
            </a:r>
          </a:p>
          <a:p>
            <a:r>
              <a:rPr lang="en-US" dirty="0">
                <a:latin typeface="Calibri" charset="0"/>
              </a:rPr>
              <a:t>Support integrated fault tolerance</a:t>
            </a:r>
          </a:p>
          <a:p>
            <a:r>
              <a:rPr lang="en-US" dirty="0">
                <a:latin typeface="Calibri" charset="0"/>
              </a:rPr>
              <a:t>Support a wide range of real-time (or </a:t>
            </a:r>
            <a:r>
              <a:rPr lang="ja-JP" altLang="en-US" dirty="0">
                <a:latin typeface="Calibri" charset="0"/>
              </a:rPr>
              <a:t>“</a:t>
            </a:r>
            <a:r>
              <a:rPr lang="en-US" dirty="0">
                <a:latin typeface="Calibri" charset="0"/>
              </a:rPr>
              <a:t>near-time</a:t>
            </a:r>
            <a:r>
              <a:rPr lang="ja-JP" altLang="en-US" dirty="0">
                <a:latin typeface="Calibri" charset="0"/>
              </a:rPr>
              <a:t>”</a:t>
            </a:r>
            <a:r>
              <a:rPr lang="en-US" dirty="0">
                <a:latin typeface="Calibri" charset="0"/>
              </a:rPr>
              <a:t>) analytics</a:t>
            </a:r>
          </a:p>
          <a:p>
            <a:r>
              <a:rPr lang="en-US" dirty="0">
                <a:latin typeface="Calibri" charset="0"/>
              </a:rPr>
              <a:t>Integrate easily with high volume analytic </a:t>
            </a:r>
            <a:r>
              <a:rPr lang="en-US" dirty="0" err="1" smtClean="0">
                <a:latin typeface="Calibri" charset="0"/>
              </a:rPr>
              <a:t>datastores</a:t>
            </a:r>
            <a:r>
              <a:rPr lang="en-US" dirty="0" smtClean="0">
                <a:latin typeface="Calibri" charset="0"/>
              </a:rPr>
              <a:t> (Data Warehouses)</a:t>
            </a:r>
            <a:endParaRPr lang="en-US" dirty="0">
              <a:latin typeface="Calibri" charset="0"/>
            </a:endParaRPr>
          </a:p>
        </p:txBody>
      </p:sp>
      <p:sp>
        <p:nvSpPr>
          <p:cNvPr id="4" name="Date Placeholder 3"/>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605222088"/>
      </p:ext>
    </p:extLst>
  </p:cSld>
  <p:clrMapOvr>
    <a:masterClrMapping/>
  </p:clrMapOvr>
  <mc:AlternateContent xmlns:mc="http://schemas.openxmlformats.org/markup-compatibility/2006" xmlns:p14="http://schemas.microsoft.com/office/powerpoint/2010/main">
    <mc:Choice Requires="p14">
      <p:transition spd="slow" p14:dur="2000" advTm="89674"/>
    </mc:Choice>
    <mc:Fallback xmlns="">
      <p:transition xmlns:p14="http://schemas.microsoft.com/office/powerpoint/2010/main" spd="slow" advTm="89674"/>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9" name="Rectangle 5"/>
          <p:cNvSpPr>
            <a:spLocks noGrp="1" noChangeArrowheads="1"/>
          </p:cNvSpPr>
          <p:nvPr>
            <p:ph type="title"/>
          </p:nvPr>
        </p:nvSpPr>
        <p:spPr>
          <a:xfrm>
            <a:off x="457200" y="0"/>
            <a:ext cx="8229600" cy="1216025"/>
          </a:xfrm>
        </p:spPr>
        <p:txBody>
          <a:bodyPr rIns="100286"/>
          <a:lstStyle/>
          <a:p>
            <a:r>
              <a:rPr lang="en-US" sz="3600">
                <a:latin typeface="Calibri" charset="0"/>
                <a:ea typeface="ＭＳ Ｐゴシック" charset="0"/>
                <a:cs typeface="ＭＳ Ｐゴシック" charset="0"/>
              </a:rPr>
              <a:t>Put Differently</a:t>
            </a:r>
          </a:p>
        </p:txBody>
      </p:sp>
      <p:pic>
        <p:nvPicPr>
          <p:cNvPr id="18440"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0" y="1927225"/>
            <a:ext cx="3103563"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9"/>
          <p:cNvSpPr>
            <a:spLocks/>
          </p:cNvSpPr>
          <p:nvPr/>
        </p:nvSpPr>
        <p:spPr bwMode="auto">
          <a:xfrm>
            <a:off x="5791200" y="1474788"/>
            <a:ext cx="3289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6467" bIns="0">
            <a:spAutoFit/>
          </a:bodyPr>
          <a:lstStyle/>
          <a:p>
            <a:pPr marL="34925"/>
            <a:r>
              <a:rPr lang="en-US" sz="2800">
                <a:solidFill>
                  <a:srgbClr val="082745"/>
                </a:solidFill>
                <a:latin typeface="Calibri Bold" charset="0"/>
                <a:cs typeface="Calibri Bold" charset="0"/>
                <a:sym typeface="Calibri Bold" charset="0"/>
              </a:rPr>
              <a:t>High velocity and you</a:t>
            </a:r>
          </a:p>
        </p:txBody>
      </p:sp>
      <p:sp>
        <p:nvSpPr>
          <p:cNvPr id="18442" name="Content Placeholder 1"/>
          <p:cNvSpPr>
            <a:spLocks noGrp="1"/>
          </p:cNvSpPr>
          <p:nvPr>
            <p:ph idx="1"/>
          </p:nvPr>
        </p:nvSpPr>
        <p:spPr>
          <a:xfrm>
            <a:off x="533400" y="1981200"/>
            <a:ext cx="4876800" cy="3657600"/>
          </a:xfrm>
        </p:spPr>
        <p:txBody>
          <a:bodyPr/>
          <a:lstStyle/>
          <a:p>
            <a:pPr marL="0" indent="0">
              <a:buFont typeface="Wingdings" charset="0"/>
              <a:buNone/>
            </a:pPr>
            <a:r>
              <a:rPr lang="en-US" sz="2400">
                <a:latin typeface="Calibri" charset="0"/>
                <a:ea typeface="ＭＳ Ｐゴシック" charset="0"/>
                <a:cs typeface="ＭＳ Ｐゴシック" charset="0"/>
              </a:rPr>
              <a:t>You need to </a:t>
            </a:r>
            <a:r>
              <a:rPr lang="en-US" sz="2400">
                <a:solidFill>
                  <a:srgbClr val="E68714"/>
                </a:solidFill>
                <a:latin typeface="Calibri" charset="0"/>
                <a:ea typeface="ＭＳ Ｐゴシック" charset="0"/>
                <a:cs typeface="ＭＳ Ｐゴシック" charset="0"/>
              </a:rPr>
              <a:t>ingest </a:t>
            </a:r>
            <a:r>
              <a:rPr lang="en-US" sz="2400">
                <a:solidFill>
                  <a:schemeClr val="tx1"/>
                </a:solidFill>
                <a:latin typeface="Calibri" charset="0"/>
                <a:ea typeface="ＭＳ Ｐゴシック" charset="0"/>
                <a:cs typeface="ＭＳ Ｐゴシック" charset="0"/>
              </a:rPr>
              <a:t>a firehose in real time</a:t>
            </a:r>
          </a:p>
          <a:p>
            <a:pPr marL="0" indent="0">
              <a:buFont typeface="Wingdings" charset="0"/>
              <a:buNone/>
            </a:pPr>
            <a:r>
              <a:rPr lang="en-US" sz="2400">
                <a:latin typeface="Calibri" charset="0"/>
                <a:ea typeface="ＭＳ Ｐゴシック" charset="0"/>
                <a:cs typeface="ＭＳ Ｐゴシック" charset="0"/>
              </a:rPr>
              <a:t>You need to </a:t>
            </a:r>
            <a:r>
              <a:rPr lang="en-US" sz="2400">
                <a:solidFill>
                  <a:srgbClr val="E68714"/>
                </a:solidFill>
                <a:latin typeface="Calibri" charset="0"/>
                <a:ea typeface="ＭＳ Ｐゴシック" charset="0"/>
                <a:cs typeface="ＭＳ Ｐゴシック" charset="0"/>
              </a:rPr>
              <a:t> process,</a:t>
            </a:r>
            <a:r>
              <a:rPr lang="en-US" sz="2400">
                <a:latin typeface="Calibri" charset="0"/>
                <a:ea typeface="ＭＳ Ｐゴシック" charset="0"/>
                <a:cs typeface="ＭＳ Ｐゴシック" charset="0"/>
              </a:rPr>
              <a:t> </a:t>
            </a:r>
            <a:r>
              <a:rPr lang="en-US" sz="2400">
                <a:solidFill>
                  <a:srgbClr val="E68714"/>
                </a:solidFill>
                <a:latin typeface="Calibri Bold" charset="0"/>
                <a:ea typeface="ＭＳ Ｐゴシック" charset="0"/>
                <a:cs typeface="Calibri Bold" charset="0"/>
                <a:sym typeface="Calibri Bold" charset="0"/>
              </a:rPr>
              <a:t>validate, enrich  </a:t>
            </a:r>
            <a:r>
              <a:rPr lang="en-US" sz="2400">
                <a:solidFill>
                  <a:srgbClr val="000000"/>
                </a:solidFill>
                <a:latin typeface="Calibri Bold" charset="0"/>
                <a:ea typeface="ＭＳ Ｐゴシック" charset="0"/>
                <a:cs typeface="Calibri Bold" charset="0"/>
                <a:sym typeface="Calibri Bold" charset="0"/>
              </a:rPr>
              <a:t>and</a:t>
            </a:r>
            <a:r>
              <a:rPr lang="en-US" sz="2400">
                <a:solidFill>
                  <a:srgbClr val="E68714"/>
                </a:solidFill>
                <a:latin typeface="Calibri Bold" charset="0"/>
                <a:ea typeface="ＭＳ Ｐゴシック" charset="0"/>
                <a:cs typeface="Calibri Bold" charset="0"/>
                <a:sym typeface="Calibri Bold" charset="0"/>
              </a:rPr>
              <a:t> respond</a:t>
            </a:r>
            <a:r>
              <a:rPr lang="en-US" sz="2400">
                <a:solidFill>
                  <a:srgbClr val="F79646"/>
                </a:solidFill>
                <a:latin typeface="Calibri" charset="0"/>
                <a:ea typeface="ＭＳ Ｐゴシック" charset="0"/>
                <a:cs typeface="ＭＳ Ｐゴシック" charset="0"/>
              </a:rPr>
              <a:t> </a:t>
            </a:r>
            <a:r>
              <a:rPr lang="en-US" sz="2400">
                <a:latin typeface="Calibri" charset="0"/>
                <a:ea typeface="ＭＳ Ｐゴシック" charset="0"/>
                <a:cs typeface="ＭＳ Ｐゴシック" charset="0"/>
              </a:rPr>
              <a:t>in real-time (i.e. update)</a:t>
            </a:r>
          </a:p>
          <a:p>
            <a:pPr marL="0" indent="0">
              <a:spcBef>
                <a:spcPts val="2400"/>
              </a:spcBef>
              <a:buFont typeface="Wingdings" charset="0"/>
              <a:buNone/>
            </a:pPr>
            <a:r>
              <a:rPr lang="en-US" sz="2400">
                <a:latin typeface="Calibri" charset="0"/>
                <a:ea typeface="ＭＳ Ｐゴシック" charset="0"/>
                <a:cs typeface="ＭＳ Ｐゴシック" charset="0"/>
              </a:rPr>
              <a:t>You often need </a:t>
            </a:r>
            <a:r>
              <a:rPr lang="en-US" sz="2400">
                <a:solidFill>
                  <a:srgbClr val="E68714"/>
                </a:solidFill>
                <a:latin typeface="Calibri" charset="0"/>
                <a:ea typeface="ＭＳ Ｐゴシック" charset="0"/>
                <a:cs typeface="ＭＳ Ｐゴシック" charset="0"/>
              </a:rPr>
              <a:t>real-time </a:t>
            </a:r>
            <a:r>
              <a:rPr lang="en-US" sz="2400">
                <a:latin typeface="Calibri" charset="0"/>
                <a:ea typeface="ＭＳ Ｐゴシック" charset="0"/>
                <a:cs typeface="ＭＳ Ｐゴシック" charset="0"/>
              </a:rPr>
              <a:t>analytics (i.e. query)</a:t>
            </a:r>
          </a:p>
          <a:p>
            <a:pPr marL="0" indent="0">
              <a:buFont typeface="Wingdings" charset="0"/>
              <a:buNone/>
            </a:pPr>
            <a:endParaRPr lang="en-US" sz="240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4221927834"/>
      </p:ext>
    </p:extLst>
  </p:cSld>
  <p:clrMapOvr>
    <a:masterClrMapping/>
  </p:clrMapOvr>
  <p:transition xmlns:p14="http://schemas.microsoft.com/office/powerpoint/2010/main" spd="slow" advTm="32527"/>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p:cNvSpPr>
            <a:spLocks noGrp="1" noChangeArrowheads="1"/>
          </p:cNvSpPr>
          <p:nvPr>
            <p:ph type="title"/>
          </p:nvPr>
        </p:nvSpPr>
        <p:spPr/>
        <p:txBody>
          <a:bodyPr/>
          <a:lstStyle/>
          <a:p>
            <a:r>
              <a:rPr lang="en-US" dirty="0" smtClean="0"/>
              <a:t>High Volume Data</a:t>
            </a:r>
            <a:endParaRPr lang="en-US" dirty="0"/>
          </a:p>
        </p:txBody>
      </p:sp>
      <p:sp>
        <p:nvSpPr>
          <p:cNvPr id="1640451" name="Rectangle 3"/>
          <p:cNvSpPr>
            <a:spLocks noGrp="1" noChangeArrowheads="1"/>
          </p:cNvSpPr>
          <p:nvPr>
            <p:ph type="body" idx="1"/>
          </p:nvPr>
        </p:nvSpPr>
        <p:spPr/>
        <p:txBody>
          <a:bodyPr/>
          <a:lstStyle/>
          <a:p>
            <a:pPr>
              <a:lnSpc>
                <a:spcPct val="90000"/>
              </a:lnSpc>
            </a:pPr>
            <a:r>
              <a:rPr lang="ja-JP" altLang="en-US" dirty="0">
                <a:latin typeface="Arial"/>
              </a:rPr>
              <a:t>“</a:t>
            </a:r>
            <a:r>
              <a:rPr lang="en-US" dirty="0"/>
              <a:t>Big Data</a:t>
            </a:r>
            <a:r>
              <a:rPr lang="ja-JP" altLang="en-US" dirty="0" smtClean="0">
                <a:latin typeface="Arial"/>
              </a:rPr>
              <a:t>”</a:t>
            </a:r>
            <a:r>
              <a:rPr lang="en-US" altLang="ja-JP" dirty="0" smtClean="0">
                <a:latin typeface="Arial"/>
              </a:rPr>
              <a:t> in the sense of large volume</a:t>
            </a:r>
            <a:r>
              <a:rPr lang="en-US" dirty="0" smtClean="0"/>
              <a:t> </a:t>
            </a:r>
            <a:r>
              <a:rPr lang="en-US" dirty="0"/>
              <a:t>is becoming ubiquitous in many fields</a:t>
            </a:r>
          </a:p>
          <a:p>
            <a:pPr lvl="1">
              <a:lnSpc>
                <a:spcPct val="90000"/>
              </a:lnSpc>
            </a:pPr>
            <a:r>
              <a:rPr lang="en-US" dirty="0"/>
              <a:t>enterprise applications</a:t>
            </a:r>
          </a:p>
          <a:p>
            <a:pPr lvl="1">
              <a:lnSpc>
                <a:spcPct val="90000"/>
              </a:lnSpc>
            </a:pPr>
            <a:r>
              <a:rPr lang="en-US" dirty="0"/>
              <a:t>Web tasks</a:t>
            </a:r>
          </a:p>
          <a:p>
            <a:pPr lvl="1">
              <a:lnSpc>
                <a:spcPct val="90000"/>
              </a:lnSpc>
            </a:pPr>
            <a:r>
              <a:rPr lang="en-US" dirty="0"/>
              <a:t>E-Science</a:t>
            </a:r>
          </a:p>
          <a:p>
            <a:pPr lvl="1">
              <a:lnSpc>
                <a:spcPct val="90000"/>
              </a:lnSpc>
            </a:pPr>
            <a:r>
              <a:rPr lang="en-US" dirty="0"/>
              <a:t>Digital entertainment</a:t>
            </a:r>
          </a:p>
          <a:p>
            <a:pPr lvl="1">
              <a:lnSpc>
                <a:spcPct val="90000"/>
              </a:lnSpc>
            </a:pPr>
            <a:r>
              <a:rPr lang="en-US" dirty="0"/>
              <a:t>Natural Language Processing (esp. for Humanities </a:t>
            </a:r>
            <a:r>
              <a:rPr lang="en-US" dirty="0" smtClean="0"/>
              <a:t>applications</a:t>
            </a:r>
            <a:r>
              <a:rPr lang="en-US" dirty="0"/>
              <a:t> </a:t>
            </a:r>
            <a:r>
              <a:rPr lang="en-US" dirty="0" smtClean="0"/>
              <a:t>– e.g. </a:t>
            </a:r>
            <a:r>
              <a:rPr lang="en-US" dirty="0" err="1" smtClean="0"/>
              <a:t>Hathi</a:t>
            </a:r>
            <a:r>
              <a:rPr lang="en-US" dirty="0" smtClean="0"/>
              <a:t> Trust)</a:t>
            </a:r>
            <a:endParaRPr lang="en-US" dirty="0"/>
          </a:p>
          <a:p>
            <a:pPr lvl="1">
              <a:lnSpc>
                <a:spcPct val="90000"/>
              </a:lnSpc>
            </a:pPr>
            <a:r>
              <a:rPr lang="en-US" dirty="0"/>
              <a:t>Social Network analysis</a:t>
            </a:r>
          </a:p>
          <a:p>
            <a:pPr lvl="1">
              <a:lnSpc>
                <a:spcPct val="90000"/>
              </a:lnSpc>
            </a:pPr>
            <a:r>
              <a:rPr lang="en-US" dirty="0"/>
              <a:t>Etc.</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59201221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Volume Data Examples</a:t>
            </a:r>
            <a:endParaRPr lang="en-US" dirty="0"/>
          </a:p>
        </p:txBody>
      </p:sp>
      <p:sp>
        <p:nvSpPr>
          <p:cNvPr id="3" name="Content Placeholder 2"/>
          <p:cNvSpPr>
            <a:spLocks noGrp="1"/>
          </p:cNvSpPr>
          <p:nvPr>
            <p:ph idx="1"/>
          </p:nvPr>
        </p:nvSpPr>
        <p:spPr/>
        <p:txBody>
          <a:bodyPr/>
          <a:lstStyle/>
          <a:p>
            <a:r>
              <a:rPr lang="en-US" sz="2400" dirty="0" smtClean="0"/>
              <a:t>The </a:t>
            </a:r>
            <a:r>
              <a:rPr lang="en-US" sz="2400" dirty="0" err="1" smtClean="0"/>
              <a:t>Walmart</a:t>
            </a:r>
            <a:r>
              <a:rPr lang="en-US" sz="2400" dirty="0" smtClean="0"/>
              <a:t> Data Warehouse</a:t>
            </a:r>
          </a:p>
          <a:p>
            <a:pPr lvl="1"/>
            <a:r>
              <a:rPr lang="en-US" sz="2000" dirty="0" smtClean="0"/>
              <a:t>Often cited as one of, if not the largest data warehouse</a:t>
            </a:r>
          </a:p>
          <a:p>
            <a:r>
              <a:rPr lang="en-US" sz="2400" dirty="0" smtClean="0"/>
              <a:t>The Google Web database</a:t>
            </a:r>
          </a:p>
          <a:p>
            <a:pPr lvl="1"/>
            <a:r>
              <a:rPr lang="en-US" sz="2000" dirty="0" smtClean="0"/>
              <a:t>Current web</a:t>
            </a:r>
          </a:p>
          <a:p>
            <a:r>
              <a:rPr lang="en-US" sz="2400" dirty="0" smtClean="0"/>
              <a:t>The Internet Archive</a:t>
            </a:r>
          </a:p>
          <a:p>
            <a:pPr lvl="1"/>
            <a:r>
              <a:rPr lang="en-US" sz="2000" dirty="0" smtClean="0"/>
              <a:t>Historic web</a:t>
            </a:r>
          </a:p>
          <a:p>
            <a:r>
              <a:rPr lang="en-US" sz="2400" dirty="0" smtClean="0"/>
              <a:t>Flickr and YouTube </a:t>
            </a:r>
          </a:p>
          <a:p>
            <a:r>
              <a:rPr lang="en-US" sz="2400" dirty="0" smtClean="0"/>
              <a:t>Social Networks (E.g.: Facebook)</a:t>
            </a:r>
          </a:p>
          <a:p>
            <a:r>
              <a:rPr lang="en-US" sz="2400" dirty="0" smtClean="0"/>
              <a:t>NASA EOSDIS</a:t>
            </a:r>
          </a:p>
          <a:p>
            <a:pPr lvl="1"/>
            <a:r>
              <a:rPr lang="en-US" sz="2000" dirty="0" smtClean="0"/>
              <a:t>Estimated 10</a:t>
            </a:r>
            <a:r>
              <a:rPr lang="en-US" sz="2000" baseline="30000" dirty="0" smtClean="0"/>
              <a:t>16 </a:t>
            </a:r>
            <a:r>
              <a:rPr lang="en-US" sz="2000" dirty="0" smtClean="0"/>
              <a:t>Bytes (Exabyte)</a:t>
            </a:r>
          </a:p>
          <a:p>
            <a:r>
              <a:rPr lang="en-US" sz="2400" dirty="0" smtClean="0"/>
              <a:t>Other E-Science databases</a:t>
            </a:r>
          </a:p>
          <a:p>
            <a:pPr lvl="1"/>
            <a:r>
              <a:rPr lang="en-US" sz="2000" dirty="0" smtClean="0"/>
              <a:t>E.g. Large Hadron Collider, Sloan Digital Sky Survey, Large Synoptic Survey Telescope (2016)</a:t>
            </a:r>
          </a:p>
        </p:txBody>
      </p:sp>
      <p:sp>
        <p:nvSpPr>
          <p:cNvPr id="4" name="Date Placeholder 3"/>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1805661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Grp="1" noChangeArrowheads="1"/>
          </p:cNvSpPr>
          <p:nvPr>
            <p:ph type="title"/>
          </p:nvPr>
        </p:nvSpPr>
        <p:spPr/>
        <p:txBody>
          <a:bodyPr/>
          <a:lstStyle/>
          <a:p>
            <a:r>
              <a:rPr lang="en-US" sz="3200" dirty="0" smtClean="0"/>
              <a:t>Difficulties with High Volume Data</a:t>
            </a:r>
            <a:endParaRPr lang="en-US" sz="3200" dirty="0"/>
          </a:p>
        </p:txBody>
      </p:sp>
      <p:sp>
        <p:nvSpPr>
          <p:cNvPr id="1609731" name="Rectangle 3"/>
          <p:cNvSpPr>
            <a:spLocks noGrp="1" noChangeArrowheads="1"/>
          </p:cNvSpPr>
          <p:nvPr>
            <p:ph type="body" idx="1"/>
          </p:nvPr>
        </p:nvSpPr>
        <p:spPr/>
        <p:txBody>
          <a:bodyPr/>
          <a:lstStyle/>
          <a:p>
            <a:r>
              <a:rPr lang="en-US" dirty="0" err="1"/>
              <a:t>Browsibility</a:t>
            </a:r>
            <a:endParaRPr lang="en-US" dirty="0"/>
          </a:p>
          <a:p>
            <a:r>
              <a:rPr lang="en-US" dirty="0" smtClean="0"/>
              <a:t>Very long running analyses</a:t>
            </a:r>
            <a:endParaRPr lang="en-US" dirty="0"/>
          </a:p>
          <a:p>
            <a:r>
              <a:rPr lang="en-US" dirty="0"/>
              <a:t>Steering Long processes</a:t>
            </a:r>
          </a:p>
          <a:p>
            <a:r>
              <a:rPr lang="en-US" dirty="0" smtClean="0"/>
              <a:t>Federated/Distributed </a:t>
            </a:r>
            <a:r>
              <a:rPr lang="en-US" dirty="0"/>
              <a:t>Databases</a:t>
            </a:r>
          </a:p>
          <a:p>
            <a:r>
              <a:rPr lang="en-US" dirty="0" smtClean="0"/>
              <a:t>IR and item search capabilities</a:t>
            </a:r>
          </a:p>
          <a:p>
            <a:r>
              <a:rPr lang="en-US" dirty="0" smtClean="0"/>
              <a:t>Updating and normalizing data</a:t>
            </a:r>
          </a:p>
          <a:p>
            <a:r>
              <a:rPr lang="en-US" dirty="0" smtClean="0"/>
              <a:t>Changing requirements and structure</a:t>
            </a:r>
            <a:endParaRPr lang="en-US" dirty="0"/>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50469539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Variety</a:t>
            </a:r>
            <a:endParaRPr lang="en-US" dirty="0"/>
          </a:p>
        </p:txBody>
      </p:sp>
      <p:sp>
        <p:nvSpPr>
          <p:cNvPr id="3" name="Content Placeholder 2"/>
          <p:cNvSpPr>
            <a:spLocks noGrp="1"/>
          </p:cNvSpPr>
          <p:nvPr>
            <p:ph idx="1"/>
          </p:nvPr>
        </p:nvSpPr>
        <p:spPr/>
        <p:txBody>
          <a:bodyPr/>
          <a:lstStyle/>
          <a:p>
            <a:pPr>
              <a:lnSpc>
                <a:spcPct val="90000"/>
              </a:lnSpc>
            </a:pPr>
            <a:r>
              <a:rPr lang="en-US" dirty="0"/>
              <a:t>Big data </a:t>
            </a:r>
            <a:r>
              <a:rPr lang="en-US" dirty="0" smtClean="0"/>
              <a:t>can come from </a:t>
            </a:r>
            <a:r>
              <a:rPr lang="en-US" dirty="0"/>
              <a:t>a variety of </a:t>
            </a:r>
            <a:r>
              <a:rPr lang="en-US" dirty="0" smtClean="0"/>
              <a:t>sources, for example:</a:t>
            </a:r>
            <a:endParaRPr lang="en-US" dirty="0"/>
          </a:p>
          <a:p>
            <a:pPr lvl="1">
              <a:lnSpc>
                <a:spcPct val="90000"/>
              </a:lnSpc>
            </a:pPr>
            <a:r>
              <a:rPr lang="en-US" dirty="0"/>
              <a:t>Equipment sensors: Medical, manufacturing, transportation, and other machine sensor transmissions</a:t>
            </a:r>
          </a:p>
          <a:p>
            <a:pPr lvl="1">
              <a:lnSpc>
                <a:spcPct val="90000"/>
              </a:lnSpc>
            </a:pPr>
            <a:r>
              <a:rPr lang="en-US" dirty="0"/>
              <a:t>Machine generated: Call detail records, web logs, smart meter readings, Global Positioning System (GPS) transmissions, and trading systems records</a:t>
            </a:r>
          </a:p>
          <a:p>
            <a:pPr lvl="1">
              <a:lnSpc>
                <a:spcPct val="90000"/>
              </a:lnSpc>
            </a:pPr>
            <a:r>
              <a:rPr lang="en-US" dirty="0"/>
              <a:t>Social media: Data streams from social media sites like Facebook and </a:t>
            </a:r>
            <a:r>
              <a:rPr lang="en-US" dirty="0" err="1" smtClean="0"/>
              <a:t>miniblog</a:t>
            </a:r>
            <a:r>
              <a:rPr lang="en-US" dirty="0" smtClean="0"/>
              <a:t> </a:t>
            </a:r>
            <a:r>
              <a:rPr lang="en-US" dirty="0"/>
              <a:t>sites like </a:t>
            </a:r>
            <a:r>
              <a:rPr lang="en-US" dirty="0" smtClean="0"/>
              <a:t>Twitter</a:t>
            </a:r>
            <a:endParaRPr lang="en-US" dirty="0"/>
          </a:p>
        </p:txBody>
      </p:sp>
      <p:sp>
        <p:nvSpPr>
          <p:cNvPr id="4" name="Date Placeholder 3"/>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63194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257 – Fall 2014 </a:t>
            </a:r>
            <a:endParaRPr lang="en-US"/>
          </a:p>
        </p:txBody>
      </p:sp>
      <p:sp>
        <p:nvSpPr>
          <p:cNvPr id="1184770" name="Rectangle 2"/>
          <p:cNvSpPr>
            <a:spLocks noGrp="1" noChangeArrowheads="1"/>
          </p:cNvSpPr>
          <p:nvPr>
            <p:ph type="title"/>
          </p:nvPr>
        </p:nvSpPr>
        <p:spPr/>
        <p:txBody>
          <a:bodyPr/>
          <a:lstStyle/>
          <a:p>
            <a:r>
              <a:rPr lang="en-US"/>
              <a:t>Data Cube</a:t>
            </a:r>
          </a:p>
        </p:txBody>
      </p:sp>
      <p:pic>
        <p:nvPicPr>
          <p:cNvPr id="1184771" name="Picture 3" descr="datac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Variety</a:t>
            </a:r>
            <a:endParaRPr lang="en-US" dirty="0"/>
          </a:p>
        </p:txBody>
      </p:sp>
      <p:sp>
        <p:nvSpPr>
          <p:cNvPr id="3" name="Content Placeholder 2"/>
          <p:cNvSpPr>
            <a:spLocks noGrp="1"/>
          </p:cNvSpPr>
          <p:nvPr>
            <p:ph idx="1"/>
          </p:nvPr>
        </p:nvSpPr>
        <p:spPr/>
        <p:txBody>
          <a:bodyPr/>
          <a:lstStyle/>
          <a:p>
            <a:pPr>
              <a:lnSpc>
                <a:spcPct val="90000"/>
              </a:lnSpc>
            </a:pPr>
            <a:r>
              <a:rPr lang="en-US" dirty="0" smtClean="0"/>
              <a:t>The problem of high variety comes when these different sources must be combined and integrated to provide the information of interest</a:t>
            </a:r>
          </a:p>
          <a:p>
            <a:pPr>
              <a:lnSpc>
                <a:spcPct val="90000"/>
              </a:lnSpc>
            </a:pPr>
            <a:r>
              <a:rPr lang="en-US" dirty="0" smtClean="0"/>
              <a:t>Problems of:</a:t>
            </a:r>
          </a:p>
          <a:p>
            <a:pPr lvl="1">
              <a:lnSpc>
                <a:spcPct val="90000"/>
              </a:lnSpc>
            </a:pPr>
            <a:r>
              <a:rPr lang="en-US" dirty="0" smtClean="0"/>
              <a:t>Different structures</a:t>
            </a:r>
          </a:p>
          <a:p>
            <a:pPr lvl="1">
              <a:lnSpc>
                <a:spcPct val="90000"/>
              </a:lnSpc>
            </a:pPr>
            <a:r>
              <a:rPr lang="en-US" dirty="0" smtClean="0"/>
              <a:t>Different identifiers</a:t>
            </a:r>
          </a:p>
          <a:p>
            <a:pPr lvl="1">
              <a:lnSpc>
                <a:spcPct val="90000"/>
              </a:lnSpc>
            </a:pPr>
            <a:r>
              <a:rPr lang="en-US" dirty="0" smtClean="0"/>
              <a:t>Different scales for variables</a:t>
            </a:r>
          </a:p>
          <a:p>
            <a:pPr>
              <a:lnSpc>
                <a:spcPct val="90000"/>
              </a:lnSpc>
            </a:pPr>
            <a:r>
              <a:rPr lang="en-US" dirty="0" smtClean="0"/>
              <a:t>Often need to combine unstructured or semi-structured text (XML/JSON) with </a:t>
            </a:r>
            <a:r>
              <a:rPr lang="en-US" smtClean="0"/>
              <a:t>structured data</a:t>
            </a:r>
            <a:endParaRPr lang="en-US" dirty="0" smtClean="0"/>
          </a:p>
          <a:p>
            <a:pPr marL="0" indent="0">
              <a:lnSpc>
                <a:spcPct val="90000"/>
              </a:lnSpc>
              <a:buNone/>
            </a:pPr>
            <a:endParaRPr lang="en-US" dirty="0"/>
          </a:p>
        </p:txBody>
      </p:sp>
      <p:sp>
        <p:nvSpPr>
          <p:cNvPr id="4" name="Date Placeholder 3"/>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14504568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data sources</a:t>
            </a:r>
            <a:endParaRPr lang="en-US" dirty="0"/>
          </a:p>
        </p:txBody>
      </p:sp>
      <p:pic>
        <p:nvPicPr>
          <p:cNvPr id="4" name="Picture 3" descr="Screen Shot 2014-01-07 at 12.54.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90600"/>
            <a:ext cx="7924800" cy="5477972"/>
          </a:xfrm>
          <a:prstGeom prst="rect">
            <a:avLst/>
          </a:prstGeom>
        </p:spPr>
      </p:pic>
      <p:sp>
        <p:nvSpPr>
          <p:cNvPr id="5" name="TextBox 4"/>
          <p:cNvSpPr txBox="1"/>
          <p:nvPr/>
        </p:nvSpPr>
        <p:spPr>
          <a:xfrm>
            <a:off x="5743980" y="6096000"/>
            <a:ext cx="3392312" cy="369332"/>
          </a:xfrm>
          <a:prstGeom prst="rect">
            <a:avLst/>
          </a:prstGeom>
          <a:noFill/>
        </p:spPr>
        <p:txBody>
          <a:bodyPr wrap="none" rtlCol="0">
            <a:spAutoFit/>
          </a:bodyPr>
          <a:lstStyle/>
          <a:p>
            <a:r>
              <a:rPr lang="en-US" sz="1800" dirty="0" smtClean="0">
                <a:solidFill>
                  <a:srgbClr val="FF0000"/>
                </a:solidFill>
                <a:latin typeface="+mn-lt"/>
              </a:rPr>
              <a:t>From Stephen </a:t>
            </a:r>
            <a:r>
              <a:rPr lang="en-US" sz="1800" dirty="0" err="1" smtClean="0">
                <a:solidFill>
                  <a:srgbClr val="FF0000"/>
                </a:solidFill>
                <a:latin typeface="+mn-lt"/>
              </a:rPr>
              <a:t>Sorkin</a:t>
            </a:r>
            <a:r>
              <a:rPr lang="en-US" sz="1800" dirty="0" smtClean="0">
                <a:solidFill>
                  <a:srgbClr val="FF0000"/>
                </a:solidFill>
                <a:latin typeface="+mn-lt"/>
              </a:rPr>
              <a:t> of </a:t>
            </a:r>
            <a:r>
              <a:rPr lang="en-US" sz="1800" dirty="0" err="1" smtClean="0">
                <a:solidFill>
                  <a:srgbClr val="FF0000"/>
                </a:solidFill>
                <a:latin typeface="+mn-lt"/>
              </a:rPr>
              <a:t>Splunk</a:t>
            </a:r>
            <a:endParaRPr lang="en-US" sz="1800" dirty="0">
              <a:solidFill>
                <a:srgbClr val="FF0000"/>
              </a:solidFill>
              <a:latin typeface="+mn-lt"/>
            </a:endParaRPr>
          </a:p>
        </p:txBody>
      </p:sp>
      <p:sp>
        <p:nvSpPr>
          <p:cNvPr id="3" name="Date Placeholder 2"/>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18053446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of Variety</a:t>
            </a:r>
            <a:endParaRPr lang="en-US" dirty="0"/>
          </a:p>
        </p:txBody>
      </p:sp>
      <p:pic>
        <p:nvPicPr>
          <p:cNvPr id="4" name="Picture 3" descr="Screen Shot 2014-01-07 at 12.55.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914399"/>
            <a:ext cx="8077201" cy="5566619"/>
          </a:xfrm>
          <a:prstGeom prst="rect">
            <a:avLst/>
          </a:prstGeom>
        </p:spPr>
      </p:pic>
      <p:sp>
        <p:nvSpPr>
          <p:cNvPr id="5" name="TextBox 4"/>
          <p:cNvSpPr txBox="1"/>
          <p:nvPr/>
        </p:nvSpPr>
        <p:spPr>
          <a:xfrm>
            <a:off x="5743980" y="6096000"/>
            <a:ext cx="3392312" cy="369332"/>
          </a:xfrm>
          <a:prstGeom prst="rect">
            <a:avLst/>
          </a:prstGeom>
          <a:noFill/>
        </p:spPr>
        <p:txBody>
          <a:bodyPr wrap="none" rtlCol="0">
            <a:spAutoFit/>
          </a:bodyPr>
          <a:lstStyle/>
          <a:p>
            <a:r>
              <a:rPr lang="en-US" sz="1800" dirty="0" smtClean="0">
                <a:solidFill>
                  <a:srgbClr val="FF0000"/>
                </a:solidFill>
                <a:latin typeface="+mn-lt"/>
              </a:rPr>
              <a:t>From Stephen </a:t>
            </a:r>
            <a:r>
              <a:rPr lang="en-US" sz="1800" dirty="0" err="1" smtClean="0">
                <a:solidFill>
                  <a:srgbClr val="FF0000"/>
                </a:solidFill>
                <a:latin typeface="+mn-lt"/>
              </a:rPr>
              <a:t>Sorkin</a:t>
            </a:r>
            <a:r>
              <a:rPr lang="en-US" sz="1800" dirty="0" smtClean="0">
                <a:solidFill>
                  <a:srgbClr val="FF0000"/>
                </a:solidFill>
                <a:latin typeface="+mn-lt"/>
              </a:rPr>
              <a:t> of </a:t>
            </a:r>
            <a:r>
              <a:rPr lang="en-US" sz="1800" dirty="0" err="1" smtClean="0">
                <a:solidFill>
                  <a:srgbClr val="FF0000"/>
                </a:solidFill>
                <a:latin typeface="+mn-lt"/>
              </a:rPr>
              <a:t>Splunk</a:t>
            </a:r>
            <a:endParaRPr lang="en-US" sz="1800" dirty="0">
              <a:solidFill>
                <a:srgbClr val="FF0000"/>
              </a:solidFill>
              <a:latin typeface="+mn-lt"/>
            </a:endParaRPr>
          </a:p>
        </p:txBody>
      </p:sp>
      <p:sp>
        <p:nvSpPr>
          <p:cNvPr id="3" name="Date Placeholder 2"/>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208359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Star Schemas</a:t>
            </a:r>
          </a:p>
        </p:txBody>
      </p:sp>
      <p:sp>
        <p:nvSpPr>
          <p:cNvPr id="14339" name="Rectangle 3"/>
          <p:cNvSpPr>
            <a:spLocks noGrp="1" noChangeArrowheads="1"/>
          </p:cNvSpPr>
          <p:nvPr>
            <p:ph idx="1"/>
          </p:nvPr>
        </p:nvSpPr>
        <p:spPr/>
        <p:txBody>
          <a:bodyPr/>
          <a:lstStyle/>
          <a:p>
            <a:pPr marL="609600" indent="-609600"/>
            <a:r>
              <a:rPr lang="en-US" dirty="0"/>
              <a:t>A </a:t>
            </a:r>
            <a:r>
              <a:rPr lang="en-US" i="1" dirty="0">
                <a:solidFill>
                  <a:srgbClr val="FF0066"/>
                </a:solidFill>
              </a:rPr>
              <a:t>star schema</a:t>
            </a:r>
            <a:r>
              <a:rPr lang="en-US" dirty="0"/>
              <a:t>  is a common organization for data at a warehouse.  It consists of:</a:t>
            </a:r>
          </a:p>
          <a:p>
            <a:pPr marL="990600" lvl="1" indent="-533400">
              <a:buFont typeface="Monotype Sorts" charset="0"/>
              <a:buAutoNum type="arabicPeriod"/>
            </a:pPr>
            <a:r>
              <a:rPr lang="en-US" i="1" dirty="0">
                <a:solidFill>
                  <a:srgbClr val="FF0066"/>
                </a:solidFill>
              </a:rPr>
              <a:t>Fact table</a:t>
            </a:r>
            <a:r>
              <a:rPr lang="en-US" dirty="0"/>
              <a:t> : a very large accumulation of facts such as sales.</a:t>
            </a:r>
          </a:p>
          <a:p>
            <a:pPr marL="914400" lvl="2" indent="0">
              <a:buNone/>
            </a:pPr>
            <a:r>
              <a:rPr lang="en-US" dirty="0" smtClean="0"/>
              <a:t>       Often </a:t>
            </a:r>
            <a:r>
              <a:rPr lang="ja-JP" altLang="en-US" dirty="0">
                <a:latin typeface="Arial"/>
              </a:rPr>
              <a:t>“</a:t>
            </a:r>
            <a:r>
              <a:rPr lang="en-US" dirty="0"/>
              <a:t>insert-only.</a:t>
            </a:r>
            <a:r>
              <a:rPr lang="ja-JP" altLang="en-US" dirty="0">
                <a:latin typeface="Arial"/>
              </a:rPr>
              <a:t>”</a:t>
            </a:r>
            <a:endParaRPr lang="en-US" dirty="0"/>
          </a:p>
          <a:p>
            <a:pPr marL="990600" lvl="1" indent="-533400">
              <a:buFont typeface="Monotype Sorts" charset="0"/>
              <a:buAutoNum type="arabicPeriod"/>
            </a:pPr>
            <a:r>
              <a:rPr lang="en-US" i="1" dirty="0">
                <a:solidFill>
                  <a:srgbClr val="FF0066"/>
                </a:solidFill>
              </a:rPr>
              <a:t>Dimension tables</a:t>
            </a:r>
            <a:r>
              <a:rPr lang="en-US" dirty="0"/>
              <a:t> : smaller, generally static information about the entities involved in the facts.</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1196860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Example: Star Schema</a:t>
            </a:r>
          </a:p>
        </p:txBody>
      </p:sp>
      <p:sp>
        <p:nvSpPr>
          <p:cNvPr id="16387" name="Rectangle 3"/>
          <p:cNvSpPr>
            <a:spLocks noGrp="1" noChangeArrowheads="1"/>
          </p:cNvSpPr>
          <p:nvPr>
            <p:ph type="body" idx="1"/>
          </p:nvPr>
        </p:nvSpPr>
        <p:spPr/>
        <p:txBody>
          <a:bodyPr/>
          <a:lstStyle/>
          <a:p>
            <a:r>
              <a:rPr lang="en-US"/>
              <a:t>Suppose we want to record in a warehouse information about every beer sale: the bar, the brand of beer, the drinker who bought the beer, the day, the time, and the price charged.</a:t>
            </a:r>
          </a:p>
          <a:p>
            <a:r>
              <a:rPr lang="en-US"/>
              <a:t>The fact table is a relation:</a:t>
            </a:r>
          </a:p>
          <a:p>
            <a:pPr>
              <a:buFont typeface="Monotype Sorts" charset="0"/>
              <a:buNone/>
            </a:pPr>
            <a:r>
              <a:rPr lang="en-US">
                <a:solidFill>
                  <a:srgbClr val="CC00CC"/>
                </a:solidFill>
              </a:rPr>
              <a:t>Sales(bar, beer, drinker, day, time, price)</a:t>
            </a:r>
          </a:p>
        </p:txBody>
      </p:sp>
      <p:sp>
        <p:nvSpPr>
          <p:cNvPr id="2" name="Date Placeholder 1"/>
          <p:cNvSpPr>
            <a:spLocks noGrp="1"/>
          </p:cNvSpPr>
          <p:nvPr>
            <p:ph type="dt" sz="half" idx="10"/>
          </p:nvPr>
        </p:nvSpPr>
        <p:spPr/>
        <p:txBody>
          <a:bodyPr/>
          <a:lstStyle/>
          <a:p>
            <a:r>
              <a:rPr lang="en-US" smtClean="0"/>
              <a:t>IS 257 – Fall 2014 </a:t>
            </a:r>
            <a:endParaRPr lang="en-US"/>
          </a:p>
        </p:txBody>
      </p:sp>
    </p:spTree>
    <p:extLst>
      <p:ext uri="{BB962C8B-B14F-4D97-AF65-F5344CB8AC3E}">
        <p14:creationId xmlns:p14="http://schemas.microsoft.com/office/powerpoint/2010/main" val="1633004542"/>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Default Design">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4029</TotalTime>
  <Words>3828</Words>
  <Application>Microsoft Macintosh PowerPoint</Application>
  <PresentationFormat>On-screen Show (4:3)</PresentationFormat>
  <Paragraphs>684</Paragraphs>
  <Slides>72</Slides>
  <Notes>63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72</vt:i4>
      </vt:variant>
    </vt:vector>
  </HeadingPairs>
  <TitlesOfParts>
    <vt:vector size="76" baseType="lpstr">
      <vt:lpstr>Default Design</vt:lpstr>
      <vt:lpstr>Chart</vt:lpstr>
      <vt:lpstr>Equation</vt:lpstr>
      <vt:lpstr>VISIO</vt:lpstr>
      <vt:lpstr>Data Mining and Introduction  to Big Data</vt:lpstr>
      <vt:lpstr>Lecture Outline</vt:lpstr>
      <vt:lpstr>Final Project Reports</vt:lpstr>
      <vt:lpstr>Lecture Outline</vt:lpstr>
      <vt:lpstr>Related Fields</vt:lpstr>
      <vt:lpstr>OLAP</vt:lpstr>
      <vt:lpstr>Data Cube</vt:lpstr>
      <vt:lpstr>Star Schemas</vt:lpstr>
      <vt:lpstr>Example: Star Schema</vt:lpstr>
      <vt:lpstr>Example, Continued</vt:lpstr>
      <vt:lpstr>Visualization – Star Schema</vt:lpstr>
      <vt:lpstr>Typical OLAP Queries</vt:lpstr>
      <vt:lpstr>Example: OLAP Query</vt:lpstr>
      <vt:lpstr>Example: In SQL</vt:lpstr>
      <vt:lpstr>Using Materialized Views</vt:lpstr>
      <vt:lpstr>Example: Materialized View</vt:lpstr>
      <vt:lpstr>Example --- Continued</vt:lpstr>
      <vt:lpstr>Example --- Concluded</vt:lpstr>
      <vt:lpstr>Visualization - Data Cubes </vt:lpstr>
      <vt:lpstr>Marginals</vt:lpstr>
      <vt:lpstr>Visualization - Data Cube w/ Aggregation</vt:lpstr>
      <vt:lpstr>Example: Marginals</vt:lpstr>
      <vt:lpstr>Structure of the Cube</vt:lpstr>
      <vt:lpstr>Drill-Down</vt:lpstr>
      <vt:lpstr>Roll-Up</vt:lpstr>
      <vt:lpstr>Roll Up and Drill Down</vt:lpstr>
      <vt:lpstr>Materialized Data-Cube Views</vt:lpstr>
      <vt:lpstr>Example</vt:lpstr>
      <vt:lpstr>Data Mining</vt:lpstr>
      <vt:lpstr>Market-Basket Data</vt:lpstr>
      <vt:lpstr>Example: Market Baskets</vt:lpstr>
      <vt:lpstr>Example: Market Baskets</vt:lpstr>
      <vt:lpstr>Finding Frequent Pairs</vt:lpstr>
      <vt:lpstr>Frequent Pairs in SQL</vt:lpstr>
      <vt:lpstr>A-Priori Trick --- (1)</vt:lpstr>
      <vt:lpstr>A-Priori Trick --- (2)</vt:lpstr>
      <vt:lpstr>A-Priori Algorithm</vt:lpstr>
      <vt:lpstr>Example: A-Priori</vt:lpstr>
      <vt:lpstr>Lecture Outline</vt:lpstr>
      <vt:lpstr>Big Data and Databases</vt:lpstr>
      <vt:lpstr>Big Data and Databases</vt:lpstr>
      <vt:lpstr>Other Examples</vt:lpstr>
      <vt:lpstr>PowerPoint Presentation</vt:lpstr>
      <vt:lpstr>Digitization of Everything: the Zettabytes are coming</vt:lpstr>
      <vt:lpstr>Digital Information  Created, Captured, Replicated Worldwide</vt:lpstr>
      <vt:lpstr>Before the Cloud there was the Grid</vt:lpstr>
      <vt:lpstr>The Grid: On-Demand Access to Electricity</vt:lpstr>
      <vt:lpstr>By Analogy, A Computing Grid</vt:lpstr>
      <vt:lpstr>What is the Grid?</vt:lpstr>
      <vt:lpstr>Not Exactly a New Idea …</vt:lpstr>
      <vt:lpstr>But, Things are Different Now</vt:lpstr>
      <vt:lpstr> Progress of Science</vt:lpstr>
      <vt:lpstr>Why the Grid? (1) Revolution in Science</vt:lpstr>
      <vt:lpstr>Computational Science</vt:lpstr>
      <vt:lpstr>Why the Grid? (2) Revolution in Business</vt:lpstr>
      <vt:lpstr>The Information Grid</vt:lpstr>
      <vt:lpstr>The Foundations are Being Laid </vt:lpstr>
      <vt:lpstr>Current Environment</vt:lpstr>
      <vt:lpstr>Current Environment</vt:lpstr>
      <vt:lpstr>Current Environment</vt:lpstr>
      <vt:lpstr>Current Environment</vt:lpstr>
      <vt:lpstr>The 3V’s of Big Data</vt:lpstr>
      <vt:lpstr>High Velocity Data</vt:lpstr>
      <vt:lpstr>High Velocity Requirements</vt:lpstr>
      <vt:lpstr>Put Differently</vt:lpstr>
      <vt:lpstr>High Volume Data</vt:lpstr>
      <vt:lpstr>High Volume Data Examples</vt:lpstr>
      <vt:lpstr>Difficulties with High Volume Data</vt:lpstr>
      <vt:lpstr>High Variety</vt:lpstr>
      <vt:lpstr>High Variety</vt:lpstr>
      <vt:lpstr>Various data sources</vt:lpstr>
      <vt:lpstr>Integration of Variety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203</cp:revision>
  <dcterms:created xsi:type="dcterms:W3CDTF">2002-08-26T07:08:49Z</dcterms:created>
  <dcterms:modified xsi:type="dcterms:W3CDTF">2014-11-20T20:31:38Z</dcterms:modified>
</cp:coreProperties>
</file>